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3.xml" ContentType="application/vnd.openxmlformats-officedocument.them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5.xml" ContentType="application/vnd.openxmlformats-officedocument.theme+xml"/>
  <Override PartName="/ppt/tags/tag967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6.xml" ContentType="application/vnd.openxmlformats-officedocument.theme+xml"/>
  <Override PartName="/ppt/tags/tag968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7.xml" ContentType="application/vnd.openxmlformats-officedocument.theme+xml"/>
  <Override PartName="/ppt/tags/tag969.xml" ContentType="application/vnd.openxmlformats-officedocument.presentationml.tags+xml"/>
  <Override PartName="/ppt/theme/theme8.xml" ContentType="application/vnd.openxmlformats-officedocument.theme+xml"/>
  <Override PartName="/ppt/tags/tag970.xml" ContentType="application/vnd.openxmlformats-officedocument.presentationml.tags+xml"/>
  <Override PartName="/ppt/notesSlides/notesSlide1.xml" ContentType="application/vnd.openxmlformats-officedocument.presentationml.notesSlide+xml"/>
  <Override PartName="/ppt/tags/tag97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72.xml" ContentType="application/vnd.openxmlformats-officedocument.presentationml.tags+xml"/>
  <Override PartName="/ppt/notesSlides/notesSlide4.xml" ContentType="application/vnd.openxmlformats-officedocument.presentationml.notesSlide+xml"/>
  <Override PartName="/ppt/tags/tag973.xml" ContentType="application/vnd.openxmlformats-officedocument.presentationml.tags+xml"/>
  <Override PartName="/ppt/notesSlides/notesSlide5.xml" ContentType="application/vnd.openxmlformats-officedocument.presentationml.notesSlide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ags/tag988.xml" ContentType="application/vnd.openxmlformats-officedocument.presentationml.tags+xml"/>
  <Override PartName="/ppt/notesSlides/notesSlide7.xml" ContentType="application/vnd.openxmlformats-officedocument.presentationml.notesSlide+xml"/>
  <Override PartName="/ppt/tags/tag989.xml" ContentType="application/vnd.openxmlformats-officedocument.presentationml.tags+xml"/>
  <Override PartName="/ppt/notesSlides/notesSlide8.xml" ContentType="application/vnd.openxmlformats-officedocument.presentationml.notesSlide+xml"/>
  <Override PartName="/ppt/tags/tag990.xml" ContentType="application/vnd.openxmlformats-officedocument.presentationml.tags+xml"/>
  <Override PartName="/ppt/notesSlides/notesSlide9.xml" ContentType="application/vnd.openxmlformats-officedocument.presentationml.notesSlide+xml"/>
  <Override PartName="/ppt/tags/tag99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1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17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18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19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043.xml" ContentType="application/vnd.openxmlformats-officedocument.presentationml.tags+xml"/>
  <Override PartName="/ppt/notesSlides/notesSlide17.xml" ContentType="application/vnd.openxmlformats-officedocument.presentationml.notesSlide+xml"/>
  <Override PartName="/ppt/tags/tag104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38"/>
    <p:sldMasterId id="2147483705" r:id="rId39"/>
    <p:sldMasterId id="2147483737" r:id="rId40"/>
    <p:sldMasterId id="2147483773" r:id="rId41"/>
    <p:sldMasterId id="2147483807" r:id="rId42"/>
    <p:sldMasterId id="2147483873" r:id="rId43"/>
    <p:sldMasterId id="2147483924" r:id="rId44"/>
  </p:sldMasterIdLst>
  <p:notesMasterIdLst>
    <p:notesMasterId r:id="rId70"/>
  </p:notesMasterIdLst>
  <p:sldIdLst>
    <p:sldId id="5149" r:id="rId45"/>
    <p:sldId id="2147348039" r:id="rId46"/>
    <p:sldId id="257" r:id="rId47"/>
    <p:sldId id="2147348022" r:id="rId48"/>
    <p:sldId id="2147348059" r:id="rId49"/>
    <p:sldId id="2147348065" r:id="rId50"/>
    <p:sldId id="2147348048" r:id="rId51"/>
    <p:sldId id="2147348063" r:id="rId52"/>
    <p:sldId id="2147348034" r:id="rId53"/>
    <p:sldId id="2147348033" r:id="rId54"/>
    <p:sldId id="2147348024" r:id="rId55"/>
    <p:sldId id="2147348036" r:id="rId56"/>
    <p:sldId id="2147348061" r:id="rId57"/>
    <p:sldId id="2147348032" r:id="rId58"/>
    <p:sldId id="2147348031" r:id="rId59"/>
    <p:sldId id="2147348013" r:id="rId60"/>
    <p:sldId id="2147348035" r:id="rId61"/>
    <p:sldId id="2147348060" r:id="rId62"/>
    <p:sldId id="2147348029" r:id="rId63"/>
    <p:sldId id="2147348003" r:id="rId64"/>
    <p:sldId id="2147348044" r:id="rId65"/>
    <p:sldId id="2147347998" r:id="rId66"/>
    <p:sldId id="2147347988" r:id="rId67"/>
    <p:sldId id="2147348043" r:id="rId68"/>
    <p:sldId id="272" r:id="rId69"/>
  </p:sldIdLst>
  <p:sldSz cx="12192000" cy="6858000"/>
  <p:notesSz cx="6858000" cy="9144000"/>
  <p:custDataLst>
    <p:custData r:id="rId5"/>
    <p:tags r:id="rId71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EDB918-7E87-4231-A64C-AB7052EC6950}">
          <p14:sldIdLst>
            <p14:sldId id="5149"/>
            <p14:sldId id="2147348039"/>
            <p14:sldId id="257"/>
            <p14:sldId id="2147348022"/>
            <p14:sldId id="2147348059"/>
            <p14:sldId id="2147348065"/>
            <p14:sldId id="2147348048"/>
            <p14:sldId id="2147348063"/>
            <p14:sldId id="2147348034"/>
            <p14:sldId id="2147348033"/>
            <p14:sldId id="2147348024"/>
            <p14:sldId id="2147348036"/>
            <p14:sldId id="2147348061"/>
            <p14:sldId id="2147348032"/>
            <p14:sldId id="2147348031"/>
            <p14:sldId id="2147348013"/>
            <p14:sldId id="2147348035"/>
            <p14:sldId id="2147348060"/>
            <p14:sldId id="2147348029"/>
            <p14:sldId id="2147348003"/>
            <p14:sldId id="2147348044"/>
            <p14:sldId id="2147347998"/>
            <p14:sldId id="2147347988"/>
            <p14:sldId id="214734804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A678BF-F811-C8E3-B016-BC15B7D237D6}" name="Shubhojeet Chakravarty (IN)" initials="S(" userId="S::shubhojeet.chakravarty@pwc.com::4e3963b2-2d3d-4185-a1e3-131fb8bedf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505"/>
    <a:srgbClr val="F9D5D2"/>
    <a:srgbClr val="BB2740"/>
    <a:srgbClr val="464646"/>
    <a:srgbClr val="C00000"/>
    <a:srgbClr val="FFE9C8"/>
    <a:srgbClr val="D04A02"/>
    <a:srgbClr val="000000"/>
    <a:srgbClr val="FFB600"/>
    <a:srgbClr val="DB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5" autoAdjust="0"/>
  </p:normalViewPr>
  <p:slideViewPr>
    <p:cSldViewPr snapToGrid="0">
      <p:cViewPr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Master" Target="slideMasters/slideMaster5.xml"/><Relationship Id="rId47" Type="http://schemas.openxmlformats.org/officeDocument/2006/relationships/slide" Target="slides/slide3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3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slide" Target="slides/slide22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1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6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77" Type="http://schemas.microsoft.com/office/2018/10/relationships/authors" Target="authors.xml"/><Relationship Id="rId8" Type="http://schemas.openxmlformats.org/officeDocument/2006/relationships/customXml" Target="../customXml/item8.xml"/><Relationship Id="rId51" Type="http://schemas.openxmlformats.org/officeDocument/2006/relationships/slide" Target="slides/slide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1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slide" Target="slides/slide23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4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7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Master" Target="slideMasters/slideMaster2.xml"/><Relationship Id="rId34" Type="http://schemas.openxmlformats.org/officeDocument/2006/relationships/customXml" Target="../customXml/item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lan Hu" userId="61035392-b8e6-43fa-b39d-a05287957c90" providerId="ADAL" clId="{CEF7E2A8-73A4-4690-8985-26CCE759EB60}"/>
    <pc:docChg chg="undo custSel modSld">
      <pc:chgData name="Xinglan Hu" userId="61035392-b8e6-43fa-b39d-a05287957c90" providerId="ADAL" clId="{CEF7E2A8-73A4-4690-8985-26CCE759EB60}" dt="2023-09-05T05:58:33.719" v="96" actId="20577"/>
      <pc:docMkLst>
        <pc:docMk/>
      </pc:docMkLst>
      <pc:sldChg chg="modSp mod">
        <pc:chgData name="Xinglan Hu" userId="61035392-b8e6-43fa-b39d-a05287957c90" providerId="ADAL" clId="{CEF7E2A8-73A4-4690-8985-26CCE759EB60}" dt="2023-09-05T05:47:07.597" v="11" actId="20577"/>
        <pc:sldMkLst>
          <pc:docMk/>
          <pc:sldMk cId="0" sldId="257"/>
        </pc:sldMkLst>
        <pc:spChg chg="mod">
          <ac:chgData name="Xinglan Hu" userId="61035392-b8e6-43fa-b39d-a05287957c90" providerId="ADAL" clId="{CEF7E2A8-73A4-4690-8985-26CCE759EB60}" dt="2023-09-05T05:46:49.925" v="3" actId="20577"/>
          <ac:spMkLst>
            <pc:docMk/>
            <pc:sldMk cId="0" sldId="257"/>
            <ac:spMk id="26" creationId="{E90608CF-2B67-4E7F-9B70-F539F438F144}"/>
          </ac:spMkLst>
        </pc:spChg>
        <pc:spChg chg="mod">
          <ac:chgData name="Xinglan Hu" userId="61035392-b8e6-43fa-b39d-a05287957c90" providerId="ADAL" clId="{CEF7E2A8-73A4-4690-8985-26CCE759EB60}" dt="2023-09-05T05:47:00.584" v="7" actId="20577"/>
          <ac:spMkLst>
            <pc:docMk/>
            <pc:sldMk cId="0" sldId="257"/>
            <ac:spMk id="30" creationId="{C9AB18D2-031E-4451-8CDB-5C35ABCCBF57}"/>
          </ac:spMkLst>
        </pc:spChg>
        <pc:spChg chg="mod">
          <ac:chgData name="Xinglan Hu" userId="61035392-b8e6-43fa-b39d-a05287957c90" providerId="ADAL" clId="{CEF7E2A8-73A4-4690-8985-26CCE759EB60}" dt="2023-09-05T05:47:07.597" v="11" actId="20577"/>
          <ac:spMkLst>
            <pc:docMk/>
            <pc:sldMk cId="0" sldId="257"/>
            <ac:spMk id="38" creationId="{EC0C8A2B-23B8-411E-9435-6C49090456EE}"/>
          </ac:spMkLst>
        </pc:spChg>
        <pc:spChg chg="mod">
          <ac:chgData name="Xinglan Hu" userId="61035392-b8e6-43fa-b39d-a05287957c90" providerId="ADAL" clId="{CEF7E2A8-73A4-4690-8985-26CCE759EB60}" dt="2023-09-05T05:46:54.695" v="5" actId="20577"/>
          <ac:spMkLst>
            <pc:docMk/>
            <pc:sldMk cId="0" sldId="257"/>
            <ac:spMk id="39" creationId="{C191A723-D20E-431A-B531-EA05667C76ED}"/>
          </ac:spMkLst>
        </pc:spChg>
        <pc:spChg chg="mod">
          <ac:chgData name="Xinglan Hu" userId="61035392-b8e6-43fa-b39d-a05287957c90" providerId="ADAL" clId="{CEF7E2A8-73A4-4690-8985-26CCE759EB60}" dt="2023-09-05T05:46:46.785" v="1" actId="20577"/>
          <ac:spMkLst>
            <pc:docMk/>
            <pc:sldMk cId="0" sldId="257"/>
            <ac:spMk id="71" creationId="{5E08A3F0-2CD2-4E62-9783-0F492F274868}"/>
          </ac:spMkLst>
        </pc:spChg>
        <pc:spChg chg="mod">
          <ac:chgData name="Xinglan Hu" userId="61035392-b8e6-43fa-b39d-a05287957c90" providerId="ADAL" clId="{CEF7E2A8-73A4-4690-8985-26CCE759EB60}" dt="2023-09-05T05:47:03.754" v="9" actId="20577"/>
          <ac:spMkLst>
            <pc:docMk/>
            <pc:sldMk cId="0" sldId="257"/>
            <ac:spMk id="73" creationId="{387A40F4-096E-4D27-AB75-BEC21287E1FC}"/>
          </ac:spMkLst>
        </pc:spChg>
      </pc:sldChg>
      <pc:sldChg chg="modSp mod">
        <pc:chgData name="Xinglan Hu" userId="61035392-b8e6-43fa-b39d-a05287957c90" providerId="ADAL" clId="{CEF7E2A8-73A4-4690-8985-26CCE759EB60}" dt="2023-09-05T05:58:33.719" v="96" actId="20577"/>
        <pc:sldMkLst>
          <pc:docMk/>
          <pc:sldMk cId="2952679768" sldId="272"/>
        </pc:sldMkLst>
        <pc:spChg chg="mod">
          <ac:chgData name="Xinglan Hu" userId="61035392-b8e6-43fa-b39d-a05287957c90" providerId="ADAL" clId="{CEF7E2A8-73A4-4690-8985-26CCE759EB60}" dt="2023-09-05T05:58:33.719" v="96" actId="20577"/>
          <ac:spMkLst>
            <pc:docMk/>
            <pc:sldMk cId="2952679768" sldId="272"/>
            <ac:spMk id="2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52:24.739" v="84" actId="20577"/>
        <pc:sldMkLst>
          <pc:docMk/>
          <pc:sldMk cId="1408224408" sldId="2147347988"/>
        </pc:sldMkLst>
        <pc:spChg chg="mod">
          <ac:chgData name="Xinglan Hu" userId="61035392-b8e6-43fa-b39d-a05287957c90" providerId="ADAL" clId="{CEF7E2A8-73A4-4690-8985-26CCE759EB60}" dt="2023-09-05T05:52:24.739" v="84" actId="20577"/>
          <ac:spMkLst>
            <pc:docMk/>
            <pc:sldMk cId="1408224408" sldId="2147347988"/>
            <ac:spMk id="37" creationId="{7A8A06F4-EDC1-4CC3-9433-DDBAAC98CF3B}"/>
          </ac:spMkLst>
        </pc:spChg>
        <pc:spChg chg="mod">
          <ac:chgData name="Xinglan Hu" userId="61035392-b8e6-43fa-b39d-a05287957c90" providerId="ADAL" clId="{CEF7E2A8-73A4-4690-8985-26CCE759EB60}" dt="2023-09-05T05:51:44.812" v="77" actId="20577"/>
          <ac:spMkLst>
            <pc:docMk/>
            <pc:sldMk cId="1408224408" sldId="2147347988"/>
            <ac:spMk id="79" creationId="{1AB6B992-7EFE-47E7-B708-6DFE940955CF}"/>
          </ac:spMkLst>
        </pc:spChg>
        <pc:spChg chg="mod">
          <ac:chgData name="Xinglan Hu" userId="61035392-b8e6-43fa-b39d-a05287957c90" providerId="ADAL" clId="{CEF7E2A8-73A4-4690-8985-26CCE759EB60}" dt="2023-09-05T05:52:11.192" v="82" actId="20577"/>
          <ac:spMkLst>
            <pc:docMk/>
            <pc:sldMk cId="1408224408" sldId="2147347988"/>
            <ac:spMk id="102" creationId="{EF4C357A-B4D8-47D0-A983-0CB72DC650C5}"/>
          </ac:spMkLst>
        </pc:spChg>
        <pc:spChg chg="mod">
          <ac:chgData name="Xinglan Hu" userId="61035392-b8e6-43fa-b39d-a05287957c90" providerId="ADAL" clId="{CEF7E2A8-73A4-4690-8985-26CCE759EB60}" dt="2023-09-05T05:51:48.123" v="78" actId="20577"/>
          <ac:spMkLst>
            <pc:docMk/>
            <pc:sldMk cId="1408224408" sldId="2147347988"/>
            <ac:spMk id="104" creationId="{8FFFF3EC-3024-4556-AFD2-B893441DFBBF}"/>
          </ac:spMkLst>
        </pc:spChg>
      </pc:sldChg>
      <pc:sldChg chg="modSp mod">
        <pc:chgData name="Xinglan Hu" userId="61035392-b8e6-43fa-b39d-a05287957c90" providerId="ADAL" clId="{CEF7E2A8-73A4-4690-8985-26CCE759EB60}" dt="2023-09-05T05:57:42.225" v="88" actId="20577"/>
        <pc:sldMkLst>
          <pc:docMk/>
          <pc:sldMk cId="323040935" sldId="2147348022"/>
        </pc:sldMkLst>
        <pc:spChg chg="mod">
          <ac:chgData name="Xinglan Hu" userId="61035392-b8e6-43fa-b39d-a05287957c90" providerId="ADAL" clId="{CEF7E2A8-73A4-4690-8985-26CCE759EB60}" dt="2023-09-05T05:57:42.225" v="88" actId="20577"/>
          <ac:spMkLst>
            <pc:docMk/>
            <pc:sldMk cId="323040935" sldId="2147348022"/>
            <ac:spMk id="8" creationId="{F2379AA2-ED46-4BD9-A397-5BBD93295767}"/>
          </ac:spMkLst>
        </pc:spChg>
      </pc:sldChg>
      <pc:sldChg chg="modSp mod">
        <pc:chgData name="Xinglan Hu" userId="61035392-b8e6-43fa-b39d-a05287957c90" providerId="ADAL" clId="{CEF7E2A8-73A4-4690-8985-26CCE759EB60}" dt="2023-09-05T05:50:37.799" v="62" actId="20577"/>
        <pc:sldMkLst>
          <pc:docMk/>
          <pc:sldMk cId="1209487091" sldId="2147348031"/>
        </pc:sldMkLst>
        <pc:spChg chg="mod">
          <ac:chgData name="Xinglan Hu" userId="61035392-b8e6-43fa-b39d-a05287957c90" providerId="ADAL" clId="{CEF7E2A8-73A4-4690-8985-26CCE759EB60}" dt="2023-09-05T05:50:37.799" v="62" actId="20577"/>
          <ac:spMkLst>
            <pc:docMk/>
            <pc:sldMk cId="1209487091" sldId="2147348031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50:17.091" v="54" actId="20577"/>
        <pc:sldMkLst>
          <pc:docMk/>
          <pc:sldMk cId="2289842308" sldId="2147348032"/>
        </pc:sldMkLst>
        <pc:spChg chg="mod">
          <ac:chgData name="Xinglan Hu" userId="61035392-b8e6-43fa-b39d-a05287957c90" providerId="ADAL" clId="{CEF7E2A8-73A4-4690-8985-26CCE759EB60}" dt="2023-09-05T05:50:17.091" v="54" actId="20577"/>
          <ac:spMkLst>
            <pc:docMk/>
            <pc:sldMk cId="2289842308" sldId="2147348032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8:38.172" v="37" actId="20577"/>
        <pc:sldMkLst>
          <pc:docMk/>
          <pc:sldMk cId="172032320" sldId="2147348033"/>
        </pc:sldMkLst>
        <pc:spChg chg="mod">
          <ac:chgData name="Xinglan Hu" userId="61035392-b8e6-43fa-b39d-a05287957c90" providerId="ADAL" clId="{CEF7E2A8-73A4-4690-8985-26CCE759EB60}" dt="2023-09-05T05:48:38.172" v="37" actId="20577"/>
          <ac:spMkLst>
            <pc:docMk/>
            <pc:sldMk cId="172032320" sldId="2147348033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8:27.498" v="35" actId="20577"/>
        <pc:sldMkLst>
          <pc:docMk/>
          <pc:sldMk cId="3538977937" sldId="2147348034"/>
        </pc:sldMkLst>
        <pc:spChg chg="mod">
          <ac:chgData name="Xinglan Hu" userId="61035392-b8e6-43fa-b39d-a05287957c90" providerId="ADAL" clId="{CEF7E2A8-73A4-4690-8985-26CCE759EB60}" dt="2023-09-05T05:48:27.498" v="35" actId="20577"/>
          <ac:spMkLst>
            <pc:docMk/>
            <pc:sldMk cId="3538977937" sldId="2147348034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9:00.387" v="44" actId="20577"/>
        <pc:sldMkLst>
          <pc:docMk/>
          <pc:sldMk cId="3961152223" sldId="2147348036"/>
        </pc:sldMkLst>
        <pc:spChg chg="mod">
          <ac:chgData name="Xinglan Hu" userId="61035392-b8e6-43fa-b39d-a05287957c90" providerId="ADAL" clId="{CEF7E2A8-73A4-4690-8985-26CCE759EB60}" dt="2023-09-05T05:49:00.387" v="44" actId="20577"/>
          <ac:spMkLst>
            <pc:docMk/>
            <pc:sldMk cId="3961152223" sldId="2147348036"/>
            <ac:spMk id="2" creationId="{B5FF7BFF-3987-4659-B09E-27AED13D7865}"/>
          </ac:spMkLst>
        </pc:spChg>
      </pc:sldChg>
      <pc:sldChg chg="modSp mod">
        <pc:chgData name="Xinglan Hu" userId="61035392-b8e6-43fa-b39d-a05287957c90" providerId="ADAL" clId="{CEF7E2A8-73A4-4690-8985-26CCE759EB60}" dt="2023-09-05T05:57:34.230" v="86" actId="20577"/>
        <pc:sldMkLst>
          <pc:docMk/>
          <pc:sldMk cId="3552410287" sldId="2147348039"/>
        </pc:sldMkLst>
        <pc:spChg chg="mod">
          <ac:chgData name="Xinglan Hu" userId="61035392-b8e6-43fa-b39d-a05287957c90" providerId="ADAL" clId="{CEF7E2A8-73A4-4690-8985-26CCE759EB60}" dt="2023-09-05T05:57:34.230" v="86" actId="20577"/>
          <ac:spMkLst>
            <pc:docMk/>
            <pc:sldMk cId="3552410287" sldId="2147348039"/>
            <ac:spMk id="45" creationId="{1E1BF9E0-F2E1-471B-B392-102A7AFBDF00}"/>
          </ac:spMkLst>
        </pc:spChg>
      </pc:sldChg>
      <pc:sldChg chg="modSp mod">
        <pc:chgData name="Xinglan Hu" userId="61035392-b8e6-43fa-b39d-a05287957c90" providerId="ADAL" clId="{CEF7E2A8-73A4-4690-8985-26CCE759EB60}" dt="2023-09-05T05:58:29.029" v="94" actId="20577"/>
        <pc:sldMkLst>
          <pc:docMk/>
          <pc:sldMk cId="1236100640" sldId="2147348043"/>
        </pc:sldMkLst>
        <pc:spChg chg="mod">
          <ac:chgData name="Xinglan Hu" userId="61035392-b8e6-43fa-b39d-a05287957c90" providerId="ADAL" clId="{CEF7E2A8-73A4-4690-8985-26CCE759EB60}" dt="2023-09-05T05:58:29.029" v="94" actId="20577"/>
          <ac:spMkLst>
            <pc:docMk/>
            <pc:sldMk cId="1236100640" sldId="2147348043"/>
            <ac:spMk id="8" creationId="{F2379AA2-ED46-4BD9-A397-5BBD93295767}"/>
          </ac:spMkLst>
        </pc:spChg>
      </pc:sldChg>
      <pc:sldChg chg="modSp mod">
        <pc:chgData name="Xinglan Hu" userId="61035392-b8e6-43fa-b39d-a05287957c90" providerId="ADAL" clId="{CEF7E2A8-73A4-4690-8985-26CCE759EB60}" dt="2023-09-05T05:57:56.868" v="90" actId="20577"/>
        <pc:sldMkLst>
          <pc:docMk/>
          <pc:sldMk cId="153918991" sldId="2147348048"/>
        </pc:sldMkLst>
        <pc:spChg chg="mod">
          <ac:chgData name="Xinglan Hu" userId="61035392-b8e6-43fa-b39d-a05287957c90" providerId="ADAL" clId="{CEF7E2A8-73A4-4690-8985-26CCE759EB60}" dt="2023-09-05T05:57:56.868" v="90" actId="20577"/>
          <ac:spMkLst>
            <pc:docMk/>
            <pc:sldMk cId="153918991" sldId="2147348048"/>
            <ac:spMk id="8" creationId="{F2379AA2-ED46-4BD9-A397-5BBD93295767}"/>
          </ac:spMkLst>
        </pc:spChg>
      </pc:sldChg>
      <pc:sldChg chg="modSp mod">
        <pc:chgData name="Xinglan Hu" userId="61035392-b8e6-43fa-b39d-a05287957c90" providerId="ADAL" clId="{CEF7E2A8-73A4-4690-8985-26CCE759EB60}" dt="2023-09-05T05:47:26.784" v="17" actId="20577"/>
        <pc:sldMkLst>
          <pc:docMk/>
          <pc:sldMk cId="1139591385" sldId="2147348059"/>
        </pc:sldMkLst>
        <pc:spChg chg="mod">
          <ac:chgData name="Xinglan Hu" userId="61035392-b8e6-43fa-b39d-a05287957c90" providerId="ADAL" clId="{CEF7E2A8-73A4-4690-8985-26CCE759EB60}" dt="2023-09-05T05:47:26.784" v="17" actId="20577"/>
          <ac:spMkLst>
            <pc:docMk/>
            <pc:sldMk cId="1139591385" sldId="2147348059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51:05.881" v="72" actId="20577"/>
        <pc:sldMkLst>
          <pc:docMk/>
          <pc:sldMk cId="1221196610" sldId="2147348060"/>
        </pc:sldMkLst>
        <pc:spChg chg="mod">
          <ac:chgData name="Xinglan Hu" userId="61035392-b8e6-43fa-b39d-a05287957c90" providerId="ADAL" clId="{CEF7E2A8-73A4-4690-8985-26CCE759EB60}" dt="2023-09-05T05:51:05.881" v="72" actId="20577"/>
          <ac:spMkLst>
            <pc:docMk/>
            <pc:sldMk cId="1221196610" sldId="2147348060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9:28.477" v="50" actId="20577"/>
        <pc:sldMkLst>
          <pc:docMk/>
          <pc:sldMk cId="2925344377" sldId="2147348061"/>
        </pc:sldMkLst>
        <pc:spChg chg="mod">
          <ac:chgData name="Xinglan Hu" userId="61035392-b8e6-43fa-b39d-a05287957c90" providerId="ADAL" clId="{CEF7E2A8-73A4-4690-8985-26CCE759EB60}" dt="2023-09-05T05:49:28.477" v="50" actId="20577"/>
          <ac:spMkLst>
            <pc:docMk/>
            <pc:sldMk cId="2925344377" sldId="2147348061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8:05.524" v="31" actId="20577"/>
        <pc:sldMkLst>
          <pc:docMk/>
          <pc:sldMk cId="503608078" sldId="2147348063"/>
        </pc:sldMkLst>
        <pc:spChg chg="mod">
          <ac:chgData name="Xinglan Hu" userId="61035392-b8e6-43fa-b39d-a05287957c90" providerId="ADAL" clId="{CEF7E2A8-73A4-4690-8985-26CCE759EB60}" dt="2023-09-05T05:48:05.524" v="31" actId="20577"/>
          <ac:spMkLst>
            <pc:docMk/>
            <pc:sldMk cId="503608078" sldId="2147348063"/>
            <ac:spMk id="50" creationId="{00000000-0000-0000-0000-000000000000}"/>
          </ac:spMkLst>
        </pc:spChg>
      </pc:sldChg>
      <pc:sldChg chg="modSp mod">
        <pc:chgData name="Xinglan Hu" userId="61035392-b8e6-43fa-b39d-a05287957c90" providerId="ADAL" clId="{CEF7E2A8-73A4-4690-8985-26CCE759EB60}" dt="2023-09-05T05:47:49.126" v="25" actId="20577"/>
        <pc:sldMkLst>
          <pc:docMk/>
          <pc:sldMk cId="668767025" sldId="2147348065"/>
        </pc:sldMkLst>
        <pc:spChg chg="mod">
          <ac:chgData name="Xinglan Hu" userId="61035392-b8e6-43fa-b39d-a05287957c90" providerId="ADAL" clId="{CEF7E2A8-73A4-4690-8985-26CCE759EB60}" dt="2023-09-05T05:47:49.126" v="25" actId="20577"/>
          <ac:spMkLst>
            <pc:docMk/>
            <pc:sldMk cId="668767025" sldId="2147348065"/>
            <ac:spMk id="5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4_ADB_STKEC%203\Work\PwC%20Reports\ICIC%20Report\Data%20for%20ICIC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4_ADB_STKEC%203\Work\PwC%20Reports\ICIC%20Report\Data%20for%20ICIC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9088353740247"/>
          <c:y val="0.15531995846956478"/>
          <c:w val="0.62081858649572708"/>
          <c:h val="0.75488014858093599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6390A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00-43AF-983C-FB96631ADB9F}"/>
              </c:ext>
            </c:extLst>
          </c:dPt>
          <c:dPt>
            <c:idx val="1"/>
            <c:bubble3D val="0"/>
            <c:spPr>
              <a:solidFill>
                <a:srgbClr val="6A371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00-43AF-983C-FB96631ADB9F}"/>
              </c:ext>
            </c:extLst>
          </c:dPt>
          <c:dPt>
            <c:idx val="2"/>
            <c:bubble3D val="0"/>
            <c:spPr>
              <a:solidFill>
                <a:srgbClr val="F8781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00-43AF-983C-FB96631ADB9F}"/>
              </c:ext>
            </c:extLst>
          </c:dPt>
          <c:dPt>
            <c:idx val="3"/>
            <c:bubble3D val="0"/>
            <c:spPr>
              <a:solidFill>
                <a:srgbClr val="FDBF4A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00-43AF-983C-FB96631ADB9F}"/>
              </c:ext>
            </c:extLst>
          </c:dPt>
          <c:dPt>
            <c:idx val="4"/>
            <c:bubble3D val="0"/>
            <c:spPr>
              <a:solidFill>
                <a:srgbClr val="376BC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00-43AF-983C-FB96631ADB9F}"/>
              </c:ext>
            </c:extLst>
          </c:dPt>
          <c:dPt>
            <c:idx val="5"/>
            <c:bubble3D val="0"/>
            <c:spPr>
              <a:solidFill>
                <a:srgbClr val="00304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500-43AF-983C-FB96631ADB9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500-43AF-983C-FB96631ADB9F}"/>
              </c:ext>
            </c:extLst>
          </c:dPt>
          <c:dLbls>
            <c:dLbl>
              <c:idx val="0"/>
              <c:layout>
                <c:manualLayout>
                  <c:x val="-4.4903457566232499E-3"/>
                  <c:y val="0.16380016380016371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500-43AF-983C-FB96631ADB9F}"/>
                </c:ext>
              </c:extLst>
            </c:dLbl>
            <c:dLbl>
              <c:idx val="1"/>
              <c:layout>
                <c:manualLayout>
                  <c:x val="4.4903457566232603E-3"/>
                  <c:y val="2.1840021840021841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500-43AF-983C-FB96631ADB9F}"/>
                </c:ext>
              </c:extLst>
            </c:dLbl>
            <c:dLbl>
              <c:idx val="2"/>
              <c:layout>
                <c:manualLayout>
                  <c:x val="-8.9805133168614978E-3"/>
                  <c:y val="1.7358583240103531E-3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575231252173839"/>
                      <c:h val="0.18676409994040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500-43AF-983C-FB96631ADB9F}"/>
                </c:ext>
              </c:extLst>
            </c:dLbl>
            <c:dLbl>
              <c:idx val="3"/>
              <c:layout>
                <c:manualLayout>
                  <c:x val="7.8581227526173053E-2"/>
                  <c:y val="-5.6697857485259059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291441118131442"/>
                      <c:h val="0.14695626191689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500-43AF-983C-FB96631ADB9F}"/>
                </c:ext>
              </c:extLst>
            </c:dLbl>
            <c:dLbl>
              <c:idx val="4"/>
              <c:layout>
                <c:manualLayout>
                  <c:x val="0.17169704557565407"/>
                  <c:y val="1.0124577564614019E-7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481268683986917"/>
                      <c:h val="0.15787604540676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500-43AF-983C-FB96631ADB9F}"/>
                </c:ext>
              </c:extLst>
            </c:dLbl>
            <c:dLbl>
              <c:idx val="5"/>
              <c:layout>
                <c:manualLayout>
                  <c:x val="1.10813048431746E-7"/>
                  <c:y val="6.720976316161037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20426010871358"/>
                      <c:h val="0.254076190861775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500-43AF-983C-FB96631ADB9F}"/>
                </c:ext>
              </c:extLst>
            </c:dLbl>
            <c:dLbl>
              <c:idx val="6"/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65873372249661"/>
                      <c:h val="0.18517630013693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500-43AF-983C-FB96631ADB9F}"/>
                </c:ext>
              </c:extLst>
            </c:dLbl>
            <c:numFmt formatCode="\(0.0\)" sourceLinked="0"/>
            <c:spPr>
              <a:noFill/>
              <a:ln>
                <a:noFill/>
              </a:ln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'KAZ Exports to UZB'!$N$53:$N$59</c:f>
              <c:strCache>
                <c:ptCount val="7"/>
                <c:pt idx="0">
                  <c:v>Wheat</c:v>
                </c:pt>
                <c:pt idx="1">
                  <c:v>Flour</c:v>
                </c:pt>
                <c:pt idx="2">
                  <c:v>Oil seeds</c:v>
                </c:pt>
                <c:pt idx="3">
                  <c:v>Oil &amp; oil products</c:v>
                </c:pt>
                <c:pt idx="4">
                  <c:v>Iron &amp; steel</c:v>
                </c:pt>
                <c:pt idx="5">
                  <c:v>Aluminium</c:v>
                </c:pt>
                <c:pt idx="6">
                  <c:v>Other goods</c:v>
                </c:pt>
              </c:strCache>
            </c:strRef>
          </c:cat>
          <c:val>
            <c:numRef>
              <c:f>'KAZ Exports to UZB'!$O$53:$O$59</c:f>
              <c:numCache>
                <c:formatCode>0.0</c:formatCode>
                <c:ptCount val="7"/>
                <c:pt idx="0">
                  <c:v>22.753881928783581</c:v>
                </c:pt>
                <c:pt idx="1">
                  <c:v>4.1926559997183555</c:v>
                </c:pt>
                <c:pt idx="2">
                  <c:v>3.2416720527028637</c:v>
                </c:pt>
                <c:pt idx="3">
                  <c:v>7.9414441888270728</c:v>
                </c:pt>
                <c:pt idx="4">
                  <c:v>16.862617698075827</c:v>
                </c:pt>
                <c:pt idx="5">
                  <c:v>5.9899495126974642</c:v>
                </c:pt>
                <c:pt idx="6">
                  <c:v>39.017778619194843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00-43AF-983C-FB96631ADB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0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201789292467"/>
          <c:y val="8.074287790206483E-2"/>
          <c:w val="0.62099631699263402"/>
          <c:h val="0.75514234787663259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30-48E9-954E-05F97115DA44}"/>
              </c:ext>
            </c:extLst>
          </c:dPt>
          <c:dPt>
            <c:idx val="1"/>
            <c:bubble3D val="0"/>
            <c:spPr>
              <a:solidFill>
                <a:srgbClr val="A01637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30-48E9-954E-05F97115DA44}"/>
              </c:ext>
            </c:extLst>
          </c:dPt>
          <c:dPt>
            <c:idx val="2"/>
            <c:bubble3D val="0"/>
            <c:spPr>
              <a:solidFill>
                <a:srgbClr val="FDBF4A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30-48E9-954E-05F97115DA44}"/>
              </c:ext>
            </c:extLst>
          </c:dPt>
          <c:dPt>
            <c:idx val="3"/>
            <c:bubble3D val="0"/>
            <c:spPr>
              <a:solidFill>
                <a:srgbClr val="0072AD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30-48E9-954E-05F97115DA44}"/>
              </c:ext>
            </c:extLst>
          </c:dPt>
          <c:dPt>
            <c:idx val="4"/>
            <c:bubble3D val="0"/>
            <c:spPr>
              <a:solidFill>
                <a:srgbClr val="376BC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A30-48E9-954E-05F97115DA44}"/>
              </c:ext>
            </c:extLst>
          </c:dPt>
          <c:dPt>
            <c:idx val="5"/>
            <c:bubble3D val="0"/>
            <c:spPr>
              <a:solidFill>
                <a:srgbClr val="522B1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A30-48E9-954E-05F97115DA44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A30-48E9-954E-05F97115DA44}"/>
              </c:ext>
            </c:extLst>
          </c:dPt>
          <c:dLbls>
            <c:dLbl>
              <c:idx val="0"/>
              <c:layout>
                <c:manualLayout>
                  <c:x val="5.8673701652916299E-2"/>
                  <c:y val="3.3357088260362793E-4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818073663916592"/>
                      <c:h val="0.18477288755981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30-48E9-954E-05F97115DA44}"/>
                </c:ext>
              </c:extLst>
            </c:dLbl>
            <c:dLbl>
              <c:idx val="1"/>
              <c:layout>
                <c:manualLayout>
                  <c:x val="7.8150636015614228E-2"/>
                  <c:y val="3.7553925044341997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448192283697481"/>
                      <c:h val="0.18477288755981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30-48E9-954E-05F97115DA44}"/>
                </c:ext>
              </c:extLst>
            </c:dLbl>
            <c:dLbl>
              <c:idx val="2"/>
              <c:layout>
                <c:manualLayout>
                  <c:x val="8.9605734767025085E-3"/>
                  <c:y val="-0.12169113919772905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5A30-48E9-954E-05F97115DA44}"/>
                </c:ext>
              </c:extLst>
            </c:dLbl>
            <c:dLbl>
              <c:idx val="3"/>
              <c:layout>
                <c:manualLayout>
                  <c:x val="6.9085853704016875E-2"/>
                  <c:y val="-1.4545006508891746E-7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2611973608186887"/>
                      <c:h val="0.18477288755981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A30-48E9-954E-05F97115DA44}"/>
                </c:ext>
              </c:extLst>
            </c:dLbl>
            <c:dLbl>
              <c:idx val="4"/>
              <c:layout>
                <c:manualLayout>
                  <c:x val="0.14286036235335756"/>
                  <c:y val="1.0729491010609831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221678769884111"/>
                      <c:h val="0.14975897188300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A30-48E9-954E-05F97115DA44}"/>
                </c:ext>
              </c:extLst>
            </c:dLbl>
            <c:dLbl>
              <c:idx val="5"/>
              <c:layout>
                <c:manualLayout>
                  <c:x val="-3.1146707016045896E-2"/>
                  <c:y val="-2.8423039009682557E-3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736107472133017"/>
                      <c:h val="0.20845102465387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A30-48E9-954E-05F97115DA44}"/>
                </c:ext>
              </c:extLst>
            </c:dLbl>
            <c:dLbl>
              <c:idx val="6"/>
              <c:layout>
                <c:manualLayout>
                  <c:x val="-1.3440860215053769E-2"/>
                  <c:y val="-2.6824034334763949E-2"/>
                </c:manualLayout>
              </c:layout>
              <c:numFmt formatCode="\(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5A30-48E9-954E-05F97115DA44}"/>
                </c:ext>
              </c:extLst>
            </c:dLbl>
            <c:numFmt formatCode="\(0.0\)" sourceLinked="0"/>
            <c:spPr>
              <a:noFill/>
              <a:ln>
                <a:noFill/>
              </a:ln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'UZB Exports to KAZ'!$N$62:$N$68</c:f>
              <c:strCache>
                <c:ptCount val="7"/>
                <c:pt idx="0">
                  <c:v>Vegetables</c:v>
                </c:pt>
                <c:pt idx="1">
                  <c:v>Fuits &amp; nuts</c:v>
                </c:pt>
                <c:pt idx="2">
                  <c:v>Natural gas</c:v>
                </c:pt>
                <c:pt idx="3">
                  <c:v>Chemical products</c:v>
                </c:pt>
                <c:pt idx="4">
                  <c:v>Iron &amp; steel</c:v>
                </c:pt>
                <c:pt idx="5">
                  <c:v>Motor vehicles</c:v>
                </c:pt>
                <c:pt idx="6">
                  <c:v>Other goods</c:v>
                </c:pt>
              </c:strCache>
            </c:strRef>
          </c:cat>
          <c:val>
            <c:numRef>
              <c:f>'UZB Exports to KAZ'!$O$62:$O$68</c:f>
              <c:numCache>
                <c:formatCode>0.0</c:formatCode>
                <c:ptCount val="7"/>
                <c:pt idx="0">
                  <c:v>8.9783649810646597</c:v>
                </c:pt>
                <c:pt idx="1">
                  <c:v>21.083171887710986</c:v>
                </c:pt>
                <c:pt idx="2">
                  <c:v>28.239306426687488</c:v>
                </c:pt>
                <c:pt idx="3">
                  <c:v>11.915010080799847</c:v>
                </c:pt>
                <c:pt idx="4">
                  <c:v>3.3900312285846628</c:v>
                </c:pt>
                <c:pt idx="5">
                  <c:v>3.5811251644737734</c:v>
                </c:pt>
                <c:pt idx="6">
                  <c:v>31.791355211743237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30-48E9-954E-05F97115DA4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3230297967136E-3"/>
          <c:y val="0.11517367458866545"/>
          <c:w val="0.98551935394040657"/>
          <c:h val="0.76965265082266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3202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8281535648994515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3B6-4C7C-994F-3D79CDD8CC9D}"/>
                </c:ext>
              </c:extLst>
            </c:dLbl>
            <c:dLbl>
              <c:idx val="1"/>
              <c:layout>
                <c:manualLayout>
                  <c:x val="0"/>
                  <c:y val="-0.14351005484460694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3B6-4C7C-994F-3D79CDD8CC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4.2618981187893867</c:v>
                </c:pt>
                <c:pt idx="1">
                  <c:v>2.8994441677955063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B6-4C7C-994F-3D79CDD8CC9D}"/>
            </c:ext>
          </c:extLst>
        </c:ser>
        <c:ser>
          <c:idx val="1"/>
          <c:order val="1"/>
          <c:spPr>
            <a:solidFill>
              <a:srgbClr val="DB536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6599634369287017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3B6-4C7C-994F-3D79CDD8CC9D}"/>
                </c:ext>
              </c:extLst>
            </c:dLbl>
            <c:dLbl>
              <c:idx val="1"/>
              <c:layout>
                <c:manualLayout>
                  <c:x val="0"/>
                  <c:y val="-3.4734917733089579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3B6-4C7C-994F-3D79CDD8CC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7.1039564832204638</c:v>
                </c:pt>
                <c:pt idx="1">
                  <c:v>-0.93636665270317998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B6-4C7C-994F-3D79CDD8CC9D}"/>
            </c:ext>
          </c:extLst>
        </c:ser>
        <c:ser>
          <c:idx val="2"/>
          <c:order val="2"/>
          <c:spPr>
            <a:solidFill>
              <a:srgbClr val="00000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2906764168190128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3B6-4C7C-994F-3D79CDD8CC9D}"/>
                </c:ext>
              </c:extLst>
            </c:dLbl>
            <c:dLbl>
              <c:idx val="1"/>
              <c:layout>
                <c:manualLayout>
                  <c:x val="0"/>
                  <c:y val="-0.41590493601462525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3B6-4C7C-994F-3D79CDD8CC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9.2701246454231612</c:v>
                </c:pt>
                <c:pt idx="1">
                  <c:v>12.260511597055658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B6-4C7C-994F-3D79CDD8CC9D}"/>
            </c:ext>
          </c:extLst>
        </c:ser>
        <c:ser>
          <c:idx val="3"/>
          <c:order val="3"/>
          <c:spPr>
            <a:solidFill>
              <a:srgbClr val="464646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3619744058500913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3B6-4C7C-994F-3D79CDD8CC9D}"/>
                </c:ext>
              </c:extLst>
            </c:dLbl>
            <c:dLbl>
              <c:idx val="1"/>
              <c:layout>
                <c:manualLayout>
                  <c:x val="0"/>
                  <c:y val="-9.5978062157221211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3B6-4C7C-994F-3D79CDD8CC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2.6868383010588026</c:v>
                </c:pt>
                <c:pt idx="1">
                  <c:v>1.9976118740055782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B6-4C7C-994F-3D79CDD8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4909631"/>
        <c:axId val="1"/>
      </c:barChart>
      <c:catAx>
        <c:axId val="3849096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.260511597055658"/>
          <c:min val="-0.93636665270317998"/>
        </c:scaling>
        <c:delete val="1"/>
        <c:axPos val="l"/>
        <c:numFmt formatCode="General" sourceLinked="1"/>
        <c:majorTickMark val="out"/>
        <c:minorTickMark val="none"/>
        <c:tickLblPos val="nextTo"/>
        <c:crossAx val="384909631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3620819713348E-2"/>
          <c:y val="2.8268551236749116E-2"/>
          <c:w val="0.91450842343474981"/>
          <c:h val="0.90388692579505303"/>
        </c:manualLayout>
      </c:layout>
      <c:bubbleChart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xVal>
            <c:numRef>
              <c:f>Sheet1!$A$1:$A$16</c:f>
              <c:numCache>
                <c:formatCode>General</c:formatCode>
                <c:ptCount val="16"/>
                <c:pt idx="0">
                  <c:v>2.9255654659834809</c:v>
                </c:pt>
                <c:pt idx="1">
                  <c:v>3.2298546197698039</c:v>
                </c:pt>
                <c:pt idx="2">
                  <c:v>2.7981914491110231</c:v>
                </c:pt>
                <c:pt idx="3">
                  <c:v>1.4499134191141358</c:v>
                </c:pt>
                <c:pt idx="4">
                  <c:v>1.4687509618906123</c:v>
                </c:pt>
                <c:pt idx="5">
                  <c:v>2.5055752761727055</c:v>
                </c:pt>
                <c:pt idx="6">
                  <c:v>1.4147018064002892</c:v>
                </c:pt>
              </c:numCache>
            </c:numRef>
          </c:xVal>
          <c:yVal>
            <c:numRef>
              <c:f>Sheet1!$B$1:$B$16</c:f>
              <c:numCache>
                <c:formatCode>General</c:formatCode>
                <c:ptCount val="16"/>
                <c:pt idx="0">
                  <c:v>2.3920028443683807</c:v>
                </c:pt>
                <c:pt idx="1">
                  <c:v>2.1408095337797688</c:v>
                </c:pt>
                <c:pt idx="2">
                  <c:v>2.1976912604267427</c:v>
                </c:pt>
                <c:pt idx="3">
                  <c:v>2.8479261880867544</c:v>
                </c:pt>
                <c:pt idx="4">
                  <c:v>1.6590787762799035</c:v>
                </c:pt>
                <c:pt idx="5">
                  <c:v>3.879387552113208</c:v>
                </c:pt>
                <c:pt idx="6">
                  <c:v>1.8139453371351677</c:v>
                </c:pt>
              </c:numCache>
            </c:numRef>
          </c:yVal>
          <c:bubbleSize>
            <c:numRef>
              <c:f>Sheet1!$C$1:$C$16</c:f>
              <c:numCache>
                <c:formatCode>General</c:formatCode>
                <c:ptCount val="16"/>
                <c:pt idx="0">
                  <c:v>22009.06407</c:v>
                </c:pt>
                <c:pt idx="1">
                  <c:v>4668.0229639999998</c:v>
                </c:pt>
                <c:pt idx="2">
                  <c:v>12345.91401</c:v>
                </c:pt>
                <c:pt idx="3">
                  <c:v>886.53604110000003</c:v>
                </c:pt>
                <c:pt idx="4">
                  <c:v>3447.0187900000001</c:v>
                </c:pt>
                <c:pt idx="5">
                  <c:v>4118.8785322000003</c:v>
                </c:pt>
                <c:pt idx="6">
                  <c:v>3420.2685649999999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9C8B-42D8-8EBB-EB60B6F8DDAA}"/>
            </c:ext>
          </c:extLst>
        </c:ser>
        <c:ser>
          <c:idx val="1"/>
          <c:order val="1"/>
          <c:spPr>
            <a:solidFill>
              <a:schemeClr val="accent2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xVal>
            <c:numRef>
              <c:f>Sheet1!$A$1:$A$16</c:f>
              <c:numCache>
                <c:formatCode>General</c:formatCode>
                <c:ptCount val="16"/>
                <c:pt idx="7">
                  <c:v>0.64955257632248109</c:v>
                </c:pt>
                <c:pt idx="8">
                  <c:v>0.63676396373148481</c:v>
                </c:pt>
                <c:pt idx="9">
                  <c:v>0.8988048772760211</c:v>
                </c:pt>
                <c:pt idx="10">
                  <c:v>0.83327897802284911</c:v>
                </c:pt>
                <c:pt idx="11">
                  <c:v>1.2012945335040366</c:v>
                </c:pt>
                <c:pt idx="12">
                  <c:v>1.1119844706485498</c:v>
                </c:pt>
                <c:pt idx="13">
                  <c:v>1.0614779902077269</c:v>
                </c:pt>
                <c:pt idx="14">
                  <c:v>1.0349941821229547</c:v>
                </c:pt>
                <c:pt idx="15">
                  <c:v>0.81422062179478527</c:v>
                </c:pt>
              </c:numCache>
            </c:numRef>
          </c:xVal>
          <c:yVal>
            <c:numRef>
              <c:f>Sheet1!$D$1:$D$16</c:f>
              <c:numCache>
                <c:formatCode>General</c:formatCode>
                <c:ptCount val="16"/>
                <c:pt idx="7">
                  <c:v>1.0161491762681845</c:v>
                </c:pt>
                <c:pt idx="8">
                  <c:v>0.71657697194997838</c:v>
                </c:pt>
                <c:pt idx="9">
                  <c:v>1.0461071651105827</c:v>
                </c:pt>
                <c:pt idx="10">
                  <c:v>1.5341419379800074</c:v>
                </c:pt>
                <c:pt idx="11">
                  <c:v>1.8478295846577883</c:v>
                </c:pt>
                <c:pt idx="12">
                  <c:v>3.5076758277649009</c:v>
                </c:pt>
                <c:pt idx="13">
                  <c:v>3.3308332529142648</c:v>
                </c:pt>
                <c:pt idx="14">
                  <c:v>3.3147276305566447</c:v>
                </c:pt>
                <c:pt idx="15">
                  <c:v>1.6525847258206379</c:v>
                </c:pt>
              </c:numCache>
            </c:numRef>
          </c:yVal>
          <c:bubbleSize>
            <c:numRef>
              <c:f>Sheet1!$E$1:$E$16</c:f>
              <c:numCache>
                <c:formatCode>General</c:formatCode>
                <c:ptCount val="16"/>
                <c:pt idx="7">
                  <c:v>250.94942380000001</c:v>
                </c:pt>
                <c:pt idx="8">
                  <c:v>245.04071540000001</c:v>
                </c:pt>
                <c:pt idx="9">
                  <c:v>436.86460080000001</c:v>
                </c:pt>
                <c:pt idx="10">
                  <c:v>1335.308589</c:v>
                </c:pt>
                <c:pt idx="11">
                  <c:v>1445.5451860000001</c:v>
                </c:pt>
                <c:pt idx="12">
                  <c:v>286.49917299999998</c:v>
                </c:pt>
                <c:pt idx="13">
                  <c:v>1265.7743829999999</c:v>
                </c:pt>
                <c:pt idx="14">
                  <c:v>905.22824119999996</c:v>
                </c:pt>
                <c:pt idx="15">
                  <c:v>388.0490178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9C8B-42D8-8EBB-EB60B6F8D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1"/>
        <c:showNegBubbles val="0"/>
        <c:axId val="1080611487"/>
        <c:axId val="1"/>
      </c:bubbleChart>
      <c:valAx>
        <c:axId val="1080611487"/>
        <c:scaling>
          <c:orientation val="minMax"/>
          <c:max val="3.4000000000000004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min"/>
        <c:crossBetween val="midCat"/>
        <c:majorUnit val="0.2"/>
      </c:valAx>
      <c:valAx>
        <c:axId val="1"/>
        <c:scaling>
          <c:orientation val="minMax"/>
          <c:max val="4.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611487"/>
        <c:crosses val="min"/>
        <c:crossBetween val="midCat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72342294851524E-3"/>
          <c:y val="0.13829787234042554"/>
          <c:w val="0.98172553154102971"/>
          <c:h val="0.723404255319148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A3202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6.6580000000000004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5-413A-926E-69334F9A36B7}"/>
            </c:ext>
          </c:extLst>
        </c:ser>
        <c:ser>
          <c:idx val="1"/>
          <c:order val="1"/>
          <c:spPr>
            <a:solidFill>
              <a:srgbClr val="DB536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11.876999999999999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5-413A-926E-69334F9A36B7}"/>
            </c:ext>
          </c:extLst>
        </c:ser>
        <c:ser>
          <c:idx val="2"/>
          <c:order val="2"/>
          <c:spPr>
            <a:solidFill>
              <a:srgbClr val="00000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8.3390000000000022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5-413A-926E-69334F9A36B7}"/>
            </c:ext>
          </c:extLst>
        </c:ser>
        <c:ser>
          <c:idx val="3"/>
          <c:order val="3"/>
          <c:spPr>
            <a:solidFill>
              <a:srgbClr val="464646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2.6890000000000001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5-413A-926E-69334F9A36B7}"/>
            </c:ext>
          </c:extLst>
        </c:ser>
        <c:ser>
          <c:idx val="4"/>
          <c:order val="4"/>
          <c:spPr>
            <a:solidFill>
              <a:srgbClr val="7D7D7D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Sheet1!$A$5</c:f>
              <c:numCache>
                <c:formatCode>General</c:formatCode>
                <c:ptCount val="1"/>
                <c:pt idx="0">
                  <c:v>2.9579999999999984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5-413A-926E-69334F9A3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89670543"/>
        <c:axId val="1"/>
      </c:barChart>
      <c:catAx>
        <c:axId val="128967054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.5210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896705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84407146724419E-3"/>
          <c:y val="0.11529933481152993"/>
          <c:w val="0.98592311857065507"/>
          <c:h val="0.563192904656319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A3202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43458980044345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7C9-4F7E-8BC0-32C56E2A7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-19018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9-4F7E-8BC0-32C56E2A7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86437631"/>
        <c:axId val="1"/>
      </c:barChart>
      <c:catAx>
        <c:axId val="8864376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4"/>
          <c:min val="-19018"/>
        </c:scaling>
        <c:delete val="1"/>
        <c:axPos val="l"/>
        <c:numFmt formatCode="General" sourceLinked="1"/>
        <c:majorTickMark val="out"/>
        <c:minorTickMark val="none"/>
        <c:tickLblPos val="nextTo"/>
        <c:crossAx val="8864376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84407146724419E-3"/>
          <c:y val="0.3215077605321508"/>
          <c:w val="0.98592311857065507"/>
          <c:h val="0.563192904656319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A3202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0.4456762749445676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B84-489C-A583-E3E24C7A66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1">
                  <c:v>14.299999999999999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84-489C-A583-E3E24C7A6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4907231"/>
        <c:axId val="1"/>
      </c:barChart>
      <c:catAx>
        <c:axId val="7849072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.29999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49072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/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 dirty="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/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/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/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/>
        </a:solidFill>
      </dgm:spPr>
      <dgm:t>
        <a:bodyPr/>
        <a:lstStyle/>
        <a:p>
          <a:r>
            <a:rPr lang="ru" sz="100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85EF68-C714-47DF-95F4-839246331B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C8ED4B-2B23-4F96-BE85-F404472F0AEB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1: Местоположение</a:t>
          </a:r>
        </a:p>
      </dgm:t>
    </dgm:pt>
    <dgm:pt modelId="{5BA55E4F-B2BD-4E91-9DFB-5988BC3D0750}" type="parTrans" cxnId="{902495B6-A384-48F2-87CF-A8C2FA314F08}">
      <dgm:prSet/>
      <dgm:spPr/>
      <dgm:t>
        <a:bodyPr/>
        <a:lstStyle/>
        <a:p>
          <a:endParaRPr lang="en-US" sz="1000"/>
        </a:p>
      </dgm:t>
    </dgm:pt>
    <dgm:pt modelId="{6E4AE3C0-A9B2-474A-9530-D9F9DF9D7619}" type="sibTrans" cxnId="{902495B6-A384-48F2-87CF-A8C2FA314F08}">
      <dgm:prSet/>
      <dgm:spPr/>
      <dgm:t>
        <a:bodyPr/>
        <a:lstStyle/>
        <a:p>
          <a:endParaRPr lang="en-US" sz="1000"/>
        </a:p>
      </dgm:t>
    </dgm:pt>
    <dgm:pt modelId="{3AE54B61-3F4C-4A4B-ADFF-CC9CF7BA4F25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2: Выбор сектора</a:t>
          </a:r>
        </a:p>
      </dgm:t>
    </dgm:pt>
    <dgm:pt modelId="{AD3697A3-79E9-412C-ABAA-2ECF1B656769}" type="parTrans" cxnId="{057CA1C8-E8EC-4726-BB66-A5F57BE533C4}">
      <dgm:prSet/>
      <dgm:spPr/>
      <dgm:t>
        <a:bodyPr/>
        <a:lstStyle/>
        <a:p>
          <a:endParaRPr lang="en-US" sz="1000"/>
        </a:p>
      </dgm:t>
    </dgm:pt>
    <dgm:pt modelId="{2F26448B-A936-4101-A4C0-886A79BB89DB}" type="sibTrans" cxnId="{057CA1C8-E8EC-4726-BB66-A5F57BE533C4}">
      <dgm:prSet/>
      <dgm:spPr/>
      <dgm:t>
        <a:bodyPr/>
        <a:lstStyle/>
        <a:p>
          <a:endParaRPr lang="en-US" sz="1000"/>
        </a:p>
      </dgm:t>
    </dgm:pt>
    <dgm:pt modelId="{1A4CF166-F76B-49CE-AE8B-8D078B23ACFD}">
      <dgm:prSet phldrT="[Text]"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4: Институциональная структура</a:t>
          </a:r>
        </a:p>
      </dgm:t>
    </dgm:pt>
    <dgm:pt modelId="{381AF31E-F69C-425B-9C4C-D6D0674E7B92}" type="parTrans" cxnId="{1EB0BF63-A050-48B5-9150-AFAC381F5A40}">
      <dgm:prSet/>
      <dgm:spPr/>
      <dgm:t>
        <a:bodyPr/>
        <a:lstStyle/>
        <a:p>
          <a:endParaRPr lang="en-US" sz="1000"/>
        </a:p>
      </dgm:t>
    </dgm:pt>
    <dgm:pt modelId="{F7F877CE-DA4A-4070-AD65-36F2C85A2D49}" type="sibTrans" cxnId="{1EB0BF63-A050-48B5-9150-AFAC381F5A40}">
      <dgm:prSet/>
      <dgm:spPr/>
      <dgm:t>
        <a:bodyPr/>
        <a:lstStyle/>
        <a:p>
          <a:endParaRPr lang="en-US" sz="1000"/>
        </a:p>
      </dgm:t>
    </dgm:pt>
    <dgm:pt modelId="{94671029-ABBC-4C5C-96F5-78D438DD3B3F}">
      <dgm:prSet custT="1"/>
      <dgm:spPr>
        <a:solidFill>
          <a:srgbClr val="D04A02">
            <a:alpha val="50196"/>
          </a:srgbClr>
        </a:solidFill>
      </dgm:spPr>
      <dgm:t>
        <a:bodyPr/>
        <a:lstStyle/>
        <a:p>
          <a:r>
            <a:rPr lang="ru" sz="1000"/>
            <a:t>3: Структура стимулов</a:t>
          </a:r>
        </a:p>
      </dgm:t>
    </dgm:pt>
    <dgm:pt modelId="{DB4357C2-AD04-489B-8943-2ACE9784E0F6}" type="parTrans" cxnId="{D9BEF4B7-D874-4C7C-BC5E-CFEFDC8216B8}">
      <dgm:prSet/>
      <dgm:spPr/>
      <dgm:t>
        <a:bodyPr/>
        <a:lstStyle/>
        <a:p>
          <a:endParaRPr lang="en-US" sz="1000"/>
        </a:p>
      </dgm:t>
    </dgm:pt>
    <dgm:pt modelId="{F15A699A-F57A-4CE4-AA9A-294840056294}" type="sibTrans" cxnId="{D9BEF4B7-D874-4C7C-BC5E-CFEFDC8216B8}">
      <dgm:prSet/>
      <dgm:spPr/>
      <dgm:t>
        <a:bodyPr/>
        <a:lstStyle/>
        <a:p>
          <a:endParaRPr lang="en-US" sz="1000"/>
        </a:p>
      </dgm:t>
    </dgm:pt>
    <dgm:pt modelId="{26253FCD-8140-4F93-BC28-C726401BE6B6}">
      <dgm:prSet custT="1"/>
      <dgm:spPr>
        <a:solidFill>
          <a:srgbClr val="D04A02"/>
        </a:solidFill>
      </dgm:spPr>
      <dgm:t>
        <a:bodyPr/>
        <a:lstStyle/>
        <a:p>
          <a:r>
            <a:rPr lang="ru" sz="1000"/>
            <a:t>5: Компонент и зонирование</a:t>
          </a:r>
        </a:p>
      </dgm:t>
    </dgm:pt>
    <dgm:pt modelId="{452B0562-FD1B-471A-9895-695B23A9DF5B}" type="parTrans" cxnId="{9AD8C5A7-33C3-4600-9392-54EA300F732E}">
      <dgm:prSet/>
      <dgm:spPr/>
      <dgm:t>
        <a:bodyPr/>
        <a:lstStyle/>
        <a:p>
          <a:endParaRPr lang="en-US" sz="1000"/>
        </a:p>
      </dgm:t>
    </dgm:pt>
    <dgm:pt modelId="{56FBD035-58AE-43F9-8724-7207784A7381}" type="sibTrans" cxnId="{9AD8C5A7-33C3-4600-9392-54EA300F732E}">
      <dgm:prSet/>
      <dgm:spPr/>
      <dgm:t>
        <a:bodyPr/>
        <a:lstStyle/>
        <a:p>
          <a:endParaRPr lang="en-US" sz="1000"/>
        </a:p>
      </dgm:t>
    </dgm:pt>
    <dgm:pt modelId="{049F9131-BBF6-4D4A-A739-38633DB3716B}" type="pres">
      <dgm:prSet presAssocID="{6985EF68-C714-47DF-95F4-839246331BFE}" presName="Name0" presStyleCnt="0">
        <dgm:presLayoutVars>
          <dgm:dir/>
          <dgm:animLvl val="lvl"/>
          <dgm:resizeHandles val="exact"/>
        </dgm:presLayoutVars>
      </dgm:prSet>
      <dgm:spPr/>
    </dgm:pt>
    <dgm:pt modelId="{8329E24A-1AAD-44DA-B2CA-9AB294F775A9}" type="pres">
      <dgm:prSet presAssocID="{5DC8ED4B-2B23-4F96-BE85-F404472F0AE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08A57B-51EB-45F4-BCD4-A04EA15CEADE}" type="pres">
      <dgm:prSet presAssocID="{6E4AE3C0-A9B2-474A-9530-D9F9DF9D7619}" presName="parTxOnlySpace" presStyleCnt="0"/>
      <dgm:spPr/>
    </dgm:pt>
    <dgm:pt modelId="{7141E469-82A7-452A-A5A3-3C9DB8A77C4C}" type="pres">
      <dgm:prSet presAssocID="{3AE54B61-3F4C-4A4B-ADFF-CC9CF7BA4F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D05AE17-1EBD-4F05-9421-52879486620F}" type="pres">
      <dgm:prSet presAssocID="{2F26448B-A936-4101-A4C0-886A79BB89DB}" presName="parTxOnlySpace" presStyleCnt="0"/>
      <dgm:spPr/>
    </dgm:pt>
    <dgm:pt modelId="{8DBE70E2-0F02-4BE3-872D-1EAADD9D5F11}" type="pres">
      <dgm:prSet presAssocID="{94671029-ABBC-4C5C-96F5-78D438DD3B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87083BF-88D1-4C3F-A748-2996D859E2FC}" type="pres">
      <dgm:prSet presAssocID="{F15A699A-F57A-4CE4-AA9A-294840056294}" presName="parTxOnlySpace" presStyleCnt="0"/>
      <dgm:spPr/>
    </dgm:pt>
    <dgm:pt modelId="{97FACA6A-B18A-4801-AE02-0D2B659B5EDD}" type="pres">
      <dgm:prSet presAssocID="{1A4CF166-F76B-49CE-AE8B-8D078B23ACF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8AEC4D-9F29-49AE-9561-58057C627CFF}" type="pres">
      <dgm:prSet presAssocID="{F7F877CE-DA4A-4070-AD65-36F2C85A2D49}" presName="parTxOnlySpace" presStyleCnt="0"/>
      <dgm:spPr/>
    </dgm:pt>
    <dgm:pt modelId="{39EF0538-AF7D-4C6B-897E-A3D180C2621C}" type="pres">
      <dgm:prSet presAssocID="{26253FCD-8140-4F93-BC28-C726401BE6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1C89834-F50D-4C95-B2F2-CBF5FC5D4485}" type="presOf" srcId="{26253FCD-8140-4F93-BC28-C726401BE6B6}" destId="{39EF0538-AF7D-4C6B-897E-A3D180C2621C}" srcOrd="0" destOrd="0" presId="urn:microsoft.com/office/officeart/2005/8/layout/chevron1"/>
    <dgm:cxn modelId="{DED4D15F-0982-4E31-9776-FD222430D8E9}" type="presOf" srcId="{94671029-ABBC-4C5C-96F5-78D438DD3B3F}" destId="{8DBE70E2-0F02-4BE3-872D-1EAADD9D5F11}" srcOrd="0" destOrd="0" presId="urn:microsoft.com/office/officeart/2005/8/layout/chevron1"/>
    <dgm:cxn modelId="{1EB0BF63-A050-48B5-9150-AFAC381F5A40}" srcId="{6985EF68-C714-47DF-95F4-839246331BFE}" destId="{1A4CF166-F76B-49CE-AE8B-8D078B23ACFD}" srcOrd="3" destOrd="0" parTransId="{381AF31E-F69C-425B-9C4C-D6D0674E7B92}" sibTransId="{F7F877CE-DA4A-4070-AD65-36F2C85A2D49}"/>
    <dgm:cxn modelId="{0605664D-781C-4C09-86F1-6BD49AAB0F83}" type="presOf" srcId="{3AE54B61-3F4C-4A4B-ADFF-CC9CF7BA4F25}" destId="{7141E469-82A7-452A-A5A3-3C9DB8A77C4C}" srcOrd="0" destOrd="0" presId="urn:microsoft.com/office/officeart/2005/8/layout/chevron1"/>
    <dgm:cxn modelId="{DC2AEE74-2E62-468C-B5CF-E41BB1C0C01B}" type="presOf" srcId="{1A4CF166-F76B-49CE-AE8B-8D078B23ACFD}" destId="{97FACA6A-B18A-4801-AE02-0D2B659B5EDD}" srcOrd="0" destOrd="0" presId="urn:microsoft.com/office/officeart/2005/8/layout/chevron1"/>
    <dgm:cxn modelId="{3D98D7A5-4FE3-494D-847C-E069351B6B53}" type="presOf" srcId="{6985EF68-C714-47DF-95F4-839246331BFE}" destId="{049F9131-BBF6-4D4A-A739-38633DB3716B}" srcOrd="0" destOrd="0" presId="urn:microsoft.com/office/officeart/2005/8/layout/chevron1"/>
    <dgm:cxn modelId="{9AD8C5A7-33C3-4600-9392-54EA300F732E}" srcId="{6985EF68-C714-47DF-95F4-839246331BFE}" destId="{26253FCD-8140-4F93-BC28-C726401BE6B6}" srcOrd="4" destOrd="0" parTransId="{452B0562-FD1B-471A-9895-695B23A9DF5B}" sibTransId="{56FBD035-58AE-43F9-8724-7207784A7381}"/>
    <dgm:cxn modelId="{902495B6-A384-48F2-87CF-A8C2FA314F08}" srcId="{6985EF68-C714-47DF-95F4-839246331BFE}" destId="{5DC8ED4B-2B23-4F96-BE85-F404472F0AEB}" srcOrd="0" destOrd="0" parTransId="{5BA55E4F-B2BD-4E91-9DFB-5988BC3D0750}" sibTransId="{6E4AE3C0-A9B2-474A-9530-D9F9DF9D7619}"/>
    <dgm:cxn modelId="{D9BEF4B7-D874-4C7C-BC5E-CFEFDC8216B8}" srcId="{6985EF68-C714-47DF-95F4-839246331BFE}" destId="{94671029-ABBC-4C5C-96F5-78D438DD3B3F}" srcOrd="2" destOrd="0" parTransId="{DB4357C2-AD04-489B-8943-2ACE9784E0F6}" sibTransId="{F15A699A-F57A-4CE4-AA9A-294840056294}"/>
    <dgm:cxn modelId="{057CA1C8-E8EC-4726-BB66-A5F57BE533C4}" srcId="{6985EF68-C714-47DF-95F4-839246331BFE}" destId="{3AE54B61-3F4C-4A4B-ADFF-CC9CF7BA4F25}" srcOrd="1" destOrd="0" parTransId="{AD3697A3-79E9-412C-ABAA-2ECF1B656769}" sibTransId="{2F26448B-A936-4101-A4C0-886A79BB89DB}"/>
    <dgm:cxn modelId="{48B928ED-CB2B-489C-8C9A-465DC60F6EBC}" type="presOf" srcId="{5DC8ED4B-2B23-4F96-BE85-F404472F0AEB}" destId="{8329E24A-1AAD-44DA-B2CA-9AB294F775A9}" srcOrd="0" destOrd="0" presId="urn:microsoft.com/office/officeart/2005/8/layout/chevron1"/>
    <dgm:cxn modelId="{93AEFD44-C108-4566-8987-04836697D542}" type="presParOf" srcId="{049F9131-BBF6-4D4A-A739-38633DB3716B}" destId="{8329E24A-1AAD-44DA-B2CA-9AB294F775A9}" srcOrd="0" destOrd="0" presId="urn:microsoft.com/office/officeart/2005/8/layout/chevron1"/>
    <dgm:cxn modelId="{94C090E7-5294-4EFA-B92B-8A638262C9E3}" type="presParOf" srcId="{049F9131-BBF6-4D4A-A739-38633DB3716B}" destId="{4A08A57B-51EB-45F4-BCD4-A04EA15CEADE}" srcOrd="1" destOrd="0" presId="urn:microsoft.com/office/officeart/2005/8/layout/chevron1"/>
    <dgm:cxn modelId="{497D8F31-B3DF-4AC6-BF48-D4408EB7FEB6}" type="presParOf" srcId="{049F9131-BBF6-4D4A-A739-38633DB3716B}" destId="{7141E469-82A7-452A-A5A3-3C9DB8A77C4C}" srcOrd="2" destOrd="0" presId="urn:microsoft.com/office/officeart/2005/8/layout/chevron1"/>
    <dgm:cxn modelId="{ACD095B8-B0CB-4464-9A25-197BBAFA172B}" type="presParOf" srcId="{049F9131-BBF6-4D4A-A739-38633DB3716B}" destId="{4D05AE17-1EBD-4F05-9421-52879486620F}" srcOrd="3" destOrd="0" presId="urn:microsoft.com/office/officeart/2005/8/layout/chevron1"/>
    <dgm:cxn modelId="{14BEFFA9-BF86-46D2-82DB-506A750758A2}" type="presParOf" srcId="{049F9131-BBF6-4D4A-A739-38633DB3716B}" destId="{8DBE70E2-0F02-4BE3-872D-1EAADD9D5F11}" srcOrd="4" destOrd="0" presId="urn:microsoft.com/office/officeart/2005/8/layout/chevron1"/>
    <dgm:cxn modelId="{4D7AB57E-986A-4895-B244-E554CA135A6A}" type="presParOf" srcId="{049F9131-BBF6-4D4A-A739-38633DB3716B}" destId="{087083BF-88D1-4C3F-A748-2996D859E2FC}" srcOrd="5" destOrd="0" presId="urn:microsoft.com/office/officeart/2005/8/layout/chevron1"/>
    <dgm:cxn modelId="{3D15D4E9-4298-4DA0-B835-C46E2BAC4CD8}" type="presParOf" srcId="{049F9131-BBF6-4D4A-A739-38633DB3716B}" destId="{97FACA6A-B18A-4801-AE02-0D2B659B5EDD}" srcOrd="6" destOrd="0" presId="urn:microsoft.com/office/officeart/2005/8/layout/chevron1"/>
    <dgm:cxn modelId="{0919B2B9-25CF-423B-896B-54A04E5B9DB0}" type="presParOf" srcId="{049F9131-BBF6-4D4A-A739-38633DB3716B}" destId="{A38AEC4D-9F29-49AE-9561-58057C627CFF}" srcOrd="7" destOrd="0" presId="urn:microsoft.com/office/officeart/2005/8/layout/chevron1"/>
    <dgm:cxn modelId="{951B4E5A-690D-4859-BAC9-100096C55CB4}" type="presParOf" srcId="{049F9131-BBF6-4D4A-A739-38633DB3716B}" destId="{39EF0538-AF7D-4C6B-897E-A3D180C2621C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19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2596" y="0"/>
        <a:ext cx="2333445" cy="219456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19456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0208" y="0"/>
        <a:ext cx="2333445" cy="219456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19456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7820" y="0"/>
        <a:ext cx="2333445" cy="219456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19456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5431" y="0"/>
        <a:ext cx="2333445" cy="219456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19456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/>
            <a:t>5: Компонент и зонирование</a:t>
          </a:r>
        </a:p>
      </dsp:txBody>
      <dsp:txXfrm>
        <a:off x="9303043" y="0"/>
        <a:ext cx="2333445" cy="219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4600" y="0"/>
        <a:ext cx="2329437" cy="223464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23464"/>
        </a:xfrm>
        <a:prstGeom prst="chevron">
          <a:avLst/>
        </a:prstGeom>
        <a:solidFill>
          <a:srgbClr val="D04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2212" y="0"/>
        <a:ext cx="2329437" cy="223464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9824" y="0"/>
        <a:ext cx="2329437" cy="223464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7435" y="0"/>
        <a:ext cx="2329437" cy="223464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5: Компонент и зонирование</a:t>
          </a:r>
        </a:p>
      </dsp:txBody>
      <dsp:txXfrm>
        <a:off x="9305047" y="0"/>
        <a:ext cx="2329437" cy="223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4600" y="0"/>
        <a:ext cx="2329437" cy="223464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2212" y="0"/>
        <a:ext cx="2329437" cy="223464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23464"/>
        </a:xfrm>
        <a:prstGeom prst="chevron">
          <a:avLst/>
        </a:prstGeom>
        <a:solidFill>
          <a:srgbClr val="D04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9824" y="0"/>
        <a:ext cx="2329437" cy="223464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7435" y="0"/>
        <a:ext cx="2329437" cy="223464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5: Компонент и зонирование</a:t>
          </a:r>
        </a:p>
      </dsp:txBody>
      <dsp:txXfrm>
        <a:off x="9305047" y="0"/>
        <a:ext cx="2329437" cy="223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4600" y="0"/>
        <a:ext cx="2329437" cy="223464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2212" y="0"/>
        <a:ext cx="2329437" cy="223464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9824" y="0"/>
        <a:ext cx="2329437" cy="223464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23464"/>
        </a:xfrm>
        <a:prstGeom prst="chevron">
          <a:avLst/>
        </a:prstGeom>
        <a:solidFill>
          <a:srgbClr val="D04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7435" y="0"/>
        <a:ext cx="2329437" cy="223464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5: Компонент и зонирование</a:t>
          </a:r>
        </a:p>
      </dsp:txBody>
      <dsp:txXfrm>
        <a:off x="9305047" y="0"/>
        <a:ext cx="2329437" cy="223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4600" y="0"/>
        <a:ext cx="2329437" cy="223464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2212" y="0"/>
        <a:ext cx="2329437" cy="223464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9824" y="0"/>
        <a:ext cx="2329437" cy="223464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7435" y="0"/>
        <a:ext cx="2329437" cy="223464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23464"/>
        </a:xfrm>
        <a:prstGeom prst="chevron">
          <a:avLst/>
        </a:prstGeom>
        <a:solidFill>
          <a:srgbClr val="D04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5: Компонент и зонирование</a:t>
          </a:r>
        </a:p>
      </dsp:txBody>
      <dsp:txXfrm>
        <a:off x="9305047" y="0"/>
        <a:ext cx="2329437" cy="223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E24A-1AAD-44DA-B2CA-9AB294F775A9}">
      <dsp:nvSpPr>
        <dsp:cNvPr id="0" name=""/>
        <dsp:cNvSpPr/>
      </dsp:nvSpPr>
      <dsp:spPr>
        <a:xfrm>
          <a:off x="2868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1: Местоположение</a:t>
          </a:r>
        </a:p>
      </dsp:txBody>
      <dsp:txXfrm>
        <a:off x="114600" y="0"/>
        <a:ext cx="2329437" cy="223464"/>
      </dsp:txXfrm>
    </dsp:sp>
    <dsp:sp modelId="{7141E469-82A7-452A-A5A3-3C9DB8A77C4C}">
      <dsp:nvSpPr>
        <dsp:cNvPr id="0" name=""/>
        <dsp:cNvSpPr/>
      </dsp:nvSpPr>
      <dsp:spPr>
        <a:xfrm>
          <a:off x="2300480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2: Выбор сектора</a:t>
          </a:r>
        </a:p>
      </dsp:txBody>
      <dsp:txXfrm>
        <a:off x="2412212" y="0"/>
        <a:ext cx="2329437" cy="223464"/>
      </dsp:txXfrm>
    </dsp:sp>
    <dsp:sp modelId="{8DBE70E2-0F02-4BE3-872D-1EAADD9D5F11}">
      <dsp:nvSpPr>
        <dsp:cNvPr id="0" name=""/>
        <dsp:cNvSpPr/>
      </dsp:nvSpPr>
      <dsp:spPr>
        <a:xfrm>
          <a:off x="4598092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3: Структура стимулов</a:t>
          </a:r>
        </a:p>
      </dsp:txBody>
      <dsp:txXfrm>
        <a:off x="4709824" y="0"/>
        <a:ext cx="2329437" cy="223464"/>
      </dsp:txXfrm>
    </dsp:sp>
    <dsp:sp modelId="{97FACA6A-B18A-4801-AE02-0D2B659B5EDD}">
      <dsp:nvSpPr>
        <dsp:cNvPr id="0" name=""/>
        <dsp:cNvSpPr/>
      </dsp:nvSpPr>
      <dsp:spPr>
        <a:xfrm>
          <a:off x="6895703" y="0"/>
          <a:ext cx="2552901" cy="223464"/>
        </a:xfrm>
        <a:prstGeom prst="chevron">
          <a:avLst/>
        </a:prstGeom>
        <a:solidFill>
          <a:srgbClr val="D04A02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4: Институциональная структура</a:t>
          </a:r>
        </a:p>
      </dsp:txBody>
      <dsp:txXfrm>
        <a:off x="7007435" y="0"/>
        <a:ext cx="2329437" cy="223464"/>
      </dsp:txXfrm>
    </dsp:sp>
    <dsp:sp modelId="{39EF0538-AF7D-4C6B-897E-A3D180C2621C}">
      <dsp:nvSpPr>
        <dsp:cNvPr id="0" name=""/>
        <dsp:cNvSpPr/>
      </dsp:nvSpPr>
      <dsp:spPr>
        <a:xfrm>
          <a:off x="9193315" y="0"/>
          <a:ext cx="2552901" cy="223464"/>
        </a:xfrm>
        <a:prstGeom prst="chevron">
          <a:avLst/>
        </a:prstGeom>
        <a:solidFill>
          <a:srgbClr val="D04A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/>
            <a:t>5: Компонент и зонирование</a:t>
          </a:r>
        </a:p>
      </dsp:txBody>
      <dsp:txXfrm>
        <a:off x="9305047" y="0"/>
        <a:ext cx="2329437" cy="22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31AA-F144-41AC-8AB3-B69A50C61DB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18B2-9D82-4E41-B1E1-0AF83BBA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0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96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2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57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0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51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43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36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58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00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18B2-9D82-4E41-B1E1-0AF83BBAB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0" name="Google Shape;19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36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5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84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51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07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18B2-9D82-4E41-B1E1-0AF83BBAB5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60.xml"/><Relationship Id="rId7" Type="http://schemas.openxmlformats.org/officeDocument/2006/relationships/image" Target="../media/image5.png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2.xml"/><Relationship Id="rId4" Type="http://schemas.openxmlformats.org/officeDocument/2006/relationships/tags" Target="../tags/tag46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7" Type="http://schemas.openxmlformats.org/officeDocument/2006/relationships/image" Target="../media/image6.png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9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2.xml"/><Relationship Id="rId4" Type="http://schemas.openxmlformats.org/officeDocument/2006/relationships/image" Target="../media/image8.em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3.xml"/><Relationship Id="rId4" Type="http://schemas.openxmlformats.org/officeDocument/2006/relationships/image" Target="../media/image8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4.xml"/><Relationship Id="rId4" Type="http://schemas.openxmlformats.org/officeDocument/2006/relationships/image" Target="../media/image8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7" Type="http://schemas.openxmlformats.org/officeDocument/2006/relationships/image" Target="../media/image2.png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image" Target="../media/image4.png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image" Target="../media/image3.emf"/><Relationship Id="rId5" Type="http://schemas.openxmlformats.org/officeDocument/2006/relationships/tags" Target="../tags/tag497.xml"/><Relationship Id="rId10" Type="http://schemas.openxmlformats.org/officeDocument/2006/relationships/oleObject" Target="../embeddings/oleObject9.bin"/><Relationship Id="rId4" Type="http://schemas.openxmlformats.org/officeDocument/2006/relationships/tags" Target="../tags/tag496.xml"/><Relationship Id="rId9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10" Type="http://schemas.openxmlformats.org/officeDocument/2006/relationships/image" Target="../media/image4.png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5" Type="http://schemas.openxmlformats.org/officeDocument/2006/relationships/tags" Target="../tags/tag513.xml"/><Relationship Id="rId10" Type="http://schemas.openxmlformats.org/officeDocument/2006/relationships/tags" Target="../tags/tag518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540.xml"/><Relationship Id="rId10" Type="http://schemas.openxmlformats.org/officeDocument/2006/relationships/tags" Target="../tags/tag545.xml"/><Relationship Id="rId4" Type="http://schemas.openxmlformats.org/officeDocument/2006/relationships/tags" Target="../tags/tag539.xml"/><Relationship Id="rId9" Type="http://schemas.openxmlformats.org/officeDocument/2006/relationships/tags" Target="../tags/tag544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3" Type="http://schemas.openxmlformats.org/officeDocument/2006/relationships/tags" Target="../tags/tag548.xml"/><Relationship Id="rId7" Type="http://schemas.openxmlformats.org/officeDocument/2006/relationships/tags" Target="../tags/tag55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5" Type="http://schemas.openxmlformats.org/officeDocument/2006/relationships/tags" Target="../tags/tag550.xml"/><Relationship Id="rId10" Type="http://schemas.openxmlformats.org/officeDocument/2006/relationships/tags" Target="../tags/tag555.xml"/><Relationship Id="rId4" Type="http://schemas.openxmlformats.org/officeDocument/2006/relationships/tags" Target="../tags/tag549.xml"/><Relationship Id="rId9" Type="http://schemas.openxmlformats.org/officeDocument/2006/relationships/tags" Target="../tags/tag554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5" Type="http://schemas.openxmlformats.org/officeDocument/2006/relationships/tags" Target="../tags/tag561.xml"/><Relationship Id="rId10" Type="http://schemas.openxmlformats.org/officeDocument/2006/relationships/tags" Target="../tags/tag566.xml"/><Relationship Id="rId4" Type="http://schemas.openxmlformats.org/officeDocument/2006/relationships/tags" Target="../tags/tag560.xml"/><Relationship Id="rId9" Type="http://schemas.openxmlformats.org/officeDocument/2006/relationships/tags" Target="../tags/tag565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5" Type="http://schemas.openxmlformats.org/officeDocument/2006/relationships/tags" Target="../tags/tag572.xml"/><Relationship Id="rId10" Type="http://schemas.openxmlformats.org/officeDocument/2006/relationships/tags" Target="../tags/tag577.xml"/><Relationship Id="rId4" Type="http://schemas.openxmlformats.org/officeDocument/2006/relationships/tags" Target="../tags/tag571.xml"/><Relationship Id="rId9" Type="http://schemas.openxmlformats.org/officeDocument/2006/relationships/tags" Target="../tags/tag57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5" Type="http://schemas.openxmlformats.org/officeDocument/2006/relationships/tags" Target="../tags/tag584.xml"/><Relationship Id="rId10" Type="http://schemas.openxmlformats.org/officeDocument/2006/relationships/tags" Target="../tags/tag589.xml"/><Relationship Id="rId4" Type="http://schemas.openxmlformats.org/officeDocument/2006/relationships/tags" Target="../tags/tag583.xml"/><Relationship Id="rId9" Type="http://schemas.openxmlformats.org/officeDocument/2006/relationships/tags" Target="../tags/tag588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5" Type="http://schemas.openxmlformats.org/officeDocument/2006/relationships/tags" Target="../tags/tag596.xml"/><Relationship Id="rId10" Type="http://schemas.openxmlformats.org/officeDocument/2006/relationships/tags" Target="../tags/tag601.xml"/><Relationship Id="rId4" Type="http://schemas.openxmlformats.org/officeDocument/2006/relationships/tags" Target="../tags/tag595.xml"/><Relationship Id="rId9" Type="http://schemas.openxmlformats.org/officeDocument/2006/relationships/tags" Target="../tags/tag600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3" Type="http://schemas.openxmlformats.org/officeDocument/2006/relationships/tags" Target="../tags/tag606.xml"/><Relationship Id="rId7" Type="http://schemas.openxmlformats.org/officeDocument/2006/relationships/tags" Target="../tags/tag610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07.xml"/><Relationship Id="rId9" Type="http://schemas.openxmlformats.org/officeDocument/2006/relationships/tags" Target="../tags/tag6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4.xml"/><Relationship Id="rId1" Type="http://schemas.openxmlformats.org/officeDocument/2006/relationships/tags" Target="../tags/tag6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6.xml"/><Relationship Id="rId1" Type="http://schemas.openxmlformats.org/officeDocument/2006/relationships/tags" Target="../tags/tag615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20.xml"/><Relationship Id="rId9" Type="http://schemas.openxmlformats.org/officeDocument/2006/relationships/tags" Target="../tags/tag625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5" Type="http://schemas.openxmlformats.org/officeDocument/2006/relationships/tags" Target="../tags/tag630.xml"/><Relationship Id="rId4" Type="http://schemas.openxmlformats.org/officeDocument/2006/relationships/tags" Target="../tags/tag629.xml"/><Relationship Id="rId9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5" Type="http://schemas.openxmlformats.org/officeDocument/2006/relationships/tags" Target="../tags/tag638.xml"/><Relationship Id="rId10" Type="http://schemas.openxmlformats.org/officeDocument/2006/relationships/tags" Target="../tags/tag643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651.xml"/><Relationship Id="rId10" Type="http://schemas.openxmlformats.org/officeDocument/2006/relationships/tags" Target="../tags/tag656.xml"/><Relationship Id="rId4" Type="http://schemas.openxmlformats.org/officeDocument/2006/relationships/tags" Target="../tags/tag650.xml"/><Relationship Id="rId9" Type="http://schemas.openxmlformats.org/officeDocument/2006/relationships/tags" Target="../tags/tag655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5" Type="http://schemas.openxmlformats.org/officeDocument/2006/relationships/tags" Target="../tags/tag66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60.xml"/><Relationship Id="rId9" Type="http://schemas.openxmlformats.org/officeDocument/2006/relationships/tags" Target="../tags/tag66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3" Type="http://schemas.openxmlformats.org/officeDocument/2006/relationships/tags" Target="../tags/tag668.xml"/><Relationship Id="rId7" Type="http://schemas.openxmlformats.org/officeDocument/2006/relationships/tags" Target="../tags/tag672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5" Type="http://schemas.openxmlformats.org/officeDocument/2006/relationships/tags" Target="../tags/tag67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69.xml"/><Relationship Id="rId9" Type="http://schemas.openxmlformats.org/officeDocument/2006/relationships/tags" Target="../tags/tag674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3" Type="http://schemas.openxmlformats.org/officeDocument/2006/relationships/tags" Target="../tags/tag677.xml"/><Relationship Id="rId7" Type="http://schemas.openxmlformats.org/officeDocument/2006/relationships/tags" Target="../tags/tag681.xml"/><Relationship Id="rId2" Type="http://schemas.openxmlformats.org/officeDocument/2006/relationships/tags" Target="../tags/tag676.xml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78.xml"/><Relationship Id="rId9" Type="http://schemas.openxmlformats.org/officeDocument/2006/relationships/tags" Target="../tags/tag683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5" Type="http://schemas.openxmlformats.org/officeDocument/2006/relationships/tags" Target="../tags/tag68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87.xml"/><Relationship Id="rId9" Type="http://schemas.openxmlformats.org/officeDocument/2006/relationships/tags" Target="../tags/tag69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3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96.xml"/><Relationship Id="rId7" Type="http://schemas.openxmlformats.org/officeDocument/2006/relationships/image" Target="../media/image5.png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98.xml"/><Relationship Id="rId4" Type="http://schemas.openxmlformats.org/officeDocument/2006/relationships/tags" Target="../tags/tag697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01.xml"/><Relationship Id="rId7" Type="http://schemas.openxmlformats.org/officeDocument/2006/relationships/image" Target="../media/image5.png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03.xml"/><Relationship Id="rId4" Type="http://schemas.openxmlformats.org/officeDocument/2006/relationships/tags" Target="../tags/tag70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7" Type="http://schemas.openxmlformats.org/officeDocument/2006/relationships/image" Target="../media/image6.png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08.xml"/><Relationship Id="rId4" Type="http://schemas.openxmlformats.org/officeDocument/2006/relationships/tags" Target="../tags/tag707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tags" Target="../tags/tag712.xml"/><Relationship Id="rId9" Type="http://schemas.openxmlformats.org/officeDocument/2006/relationships/image" Target="../media/image6.png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18.xml"/><Relationship Id="rId7" Type="http://schemas.openxmlformats.org/officeDocument/2006/relationships/tags" Target="../tags/tag722.xml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5" Type="http://schemas.openxmlformats.org/officeDocument/2006/relationships/tags" Target="../tags/tag720.xml"/><Relationship Id="rId4" Type="http://schemas.openxmlformats.org/officeDocument/2006/relationships/tags" Target="../tags/tag719.xml"/><Relationship Id="rId9" Type="http://schemas.openxmlformats.org/officeDocument/2006/relationships/image" Target="../media/image6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3.xml"/><Relationship Id="rId4" Type="http://schemas.openxmlformats.org/officeDocument/2006/relationships/image" Target="../media/image8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4.xml"/><Relationship Id="rId4" Type="http://schemas.openxmlformats.org/officeDocument/2006/relationships/image" Target="../media/image8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5.xml"/><Relationship Id="rId4" Type="http://schemas.openxmlformats.org/officeDocument/2006/relationships/image" Target="../media/image8.emf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7" Type="http://schemas.openxmlformats.org/officeDocument/2006/relationships/image" Target="../media/image2.png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33.xml"/><Relationship Id="rId4" Type="http://schemas.openxmlformats.org/officeDocument/2006/relationships/tags" Target="../tags/tag732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3" Type="http://schemas.openxmlformats.org/officeDocument/2006/relationships/tags" Target="../tags/tag736.xml"/><Relationship Id="rId7" Type="http://schemas.openxmlformats.org/officeDocument/2006/relationships/tags" Target="../tags/tag740.xml"/><Relationship Id="rId12" Type="http://schemas.openxmlformats.org/officeDocument/2006/relationships/image" Target="../media/image4.png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image" Target="../media/image3.emf"/><Relationship Id="rId5" Type="http://schemas.openxmlformats.org/officeDocument/2006/relationships/tags" Target="../tags/tag738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737.xml"/><Relationship Id="rId9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5" Type="http://schemas.openxmlformats.org/officeDocument/2006/relationships/tags" Target="../tags/tag746.xml"/><Relationship Id="rId10" Type="http://schemas.openxmlformats.org/officeDocument/2006/relationships/image" Target="../media/image4.png"/><Relationship Id="rId4" Type="http://schemas.openxmlformats.org/officeDocument/2006/relationships/tags" Target="../tags/tag745.xml"/><Relationship Id="rId9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5" Type="http://schemas.openxmlformats.org/officeDocument/2006/relationships/tags" Target="../tags/tag754.xml"/><Relationship Id="rId10" Type="http://schemas.openxmlformats.org/officeDocument/2006/relationships/tags" Target="../tags/tag759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770.xml"/><Relationship Id="rId13" Type="http://schemas.openxmlformats.org/officeDocument/2006/relationships/tags" Target="../tags/tag775.xml"/><Relationship Id="rId3" Type="http://schemas.openxmlformats.org/officeDocument/2006/relationships/tags" Target="../tags/tag765.xml"/><Relationship Id="rId7" Type="http://schemas.openxmlformats.org/officeDocument/2006/relationships/tags" Target="../tags/tag769.xml"/><Relationship Id="rId12" Type="http://schemas.openxmlformats.org/officeDocument/2006/relationships/tags" Target="../tags/tag774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5" Type="http://schemas.openxmlformats.org/officeDocument/2006/relationships/tags" Target="../tags/tag767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772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3" Type="http://schemas.openxmlformats.org/officeDocument/2006/relationships/tags" Target="../tags/tag779.xml"/><Relationship Id="rId7" Type="http://schemas.openxmlformats.org/officeDocument/2006/relationships/tags" Target="../tags/tag783.xml"/><Relationship Id="rId2" Type="http://schemas.openxmlformats.org/officeDocument/2006/relationships/tags" Target="../tags/tag778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781.xml"/><Relationship Id="rId10" Type="http://schemas.openxmlformats.org/officeDocument/2006/relationships/tags" Target="../tags/tag786.xml"/><Relationship Id="rId4" Type="http://schemas.openxmlformats.org/officeDocument/2006/relationships/tags" Target="../tags/tag780.xml"/><Relationship Id="rId9" Type="http://schemas.openxmlformats.org/officeDocument/2006/relationships/tags" Target="../tags/tag785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3" Type="http://schemas.openxmlformats.org/officeDocument/2006/relationships/tags" Target="../tags/tag789.xml"/><Relationship Id="rId7" Type="http://schemas.openxmlformats.org/officeDocument/2006/relationships/tags" Target="../tags/tag793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5" Type="http://schemas.openxmlformats.org/officeDocument/2006/relationships/tags" Target="../tags/tag791.xml"/><Relationship Id="rId10" Type="http://schemas.openxmlformats.org/officeDocument/2006/relationships/tags" Target="../tags/tag796.xml"/><Relationship Id="rId4" Type="http://schemas.openxmlformats.org/officeDocument/2006/relationships/tags" Target="../tags/tag790.xml"/><Relationship Id="rId9" Type="http://schemas.openxmlformats.org/officeDocument/2006/relationships/tags" Target="../tags/tag795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tags" Target="../tags/tag805.xml"/><Relationship Id="rId3" Type="http://schemas.openxmlformats.org/officeDocument/2006/relationships/tags" Target="../tags/tag800.xml"/><Relationship Id="rId7" Type="http://schemas.openxmlformats.org/officeDocument/2006/relationships/tags" Target="../tags/tag804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799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1" Type="http://schemas.openxmlformats.org/officeDocument/2006/relationships/tags" Target="../tags/tag808.xml"/><Relationship Id="rId5" Type="http://schemas.openxmlformats.org/officeDocument/2006/relationships/tags" Target="../tags/tag802.xml"/><Relationship Id="rId10" Type="http://schemas.openxmlformats.org/officeDocument/2006/relationships/tags" Target="../tags/tag807.xml"/><Relationship Id="rId4" Type="http://schemas.openxmlformats.org/officeDocument/2006/relationships/tags" Target="../tags/tag801.xml"/><Relationship Id="rId9" Type="http://schemas.openxmlformats.org/officeDocument/2006/relationships/tags" Target="../tags/tag806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tags" Target="../tags/tag816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811.xml"/><Relationship Id="rId7" Type="http://schemas.openxmlformats.org/officeDocument/2006/relationships/tags" Target="../tags/tag815.xml"/><Relationship Id="rId12" Type="http://schemas.openxmlformats.org/officeDocument/2006/relationships/tags" Target="../tags/tag820.xml"/><Relationship Id="rId2" Type="http://schemas.openxmlformats.org/officeDocument/2006/relationships/tags" Target="../tags/tag810.xml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11" Type="http://schemas.openxmlformats.org/officeDocument/2006/relationships/tags" Target="../tags/tag819.xml"/><Relationship Id="rId5" Type="http://schemas.openxmlformats.org/officeDocument/2006/relationships/tags" Target="../tags/tag813.xml"/><Relationship Id="rId10" Type="http://schemas.openxmlformats.org/officeDocument/2006/relationships/tags" Target="../tags/tag818.xml"/><Relationship Id="rId4" Type="http://schemas.openxmlformats.org/officeDocument/2006/relationships/tags" Target="../tags/tag812.xml"/><Relationship Id="rId9" Type="http://schemas.openxmlformats.org/officeDocument/2006/relationships/tags" Target="../tags/tag817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tags" Target="../tags/tag828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823.xml"/><Relationship Id="rId7" Type="http://schemas.openxmlformats.org/officeDocument/2006/relationships/tags" Target="../tags/tag827.xml"/><Relationship Id="rId12" Type="http://schemas.openxmlformats.org/officeDocument/2006/relationships/tags" Target="../tags/tag832.xml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5" Type="http://schemas.openxmlformats.org/officeDocument/2006/relationships/tags" Target="../tags/tag825.xml"/><Relationship Id="rId10" Type="http://schemas.openxmlformats.org/officeDocument/2006/relationships/tags" Target="../tags/tag830.xml"/><Relationship Id="rId4" Type="http://schemas.openxmlformats.org/officeDocument/2006/relationships/tags" Target="../tags/tag824.xml"/><Relationship Id="rId9" Type="http://schemas.openxmlformats.org/officeDocument/2006/relationships/tags" Target="../tags/tag829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tags" Target="../tags/tag840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835.xml"/><Relationship Id="rId7" Type="http://schemas.openxmlformats.org/officeDocument/2006/relationships/tags" Target="../tags/tag839.xml"/><Relationship Id="rId12" Type="http://schemas.openxmlformats.org/officeDocument/2006/relationships/tags" Target="../tags/tag844.xml"/><Relationship Id="rId2" Type="http://schemas.openxmlformats.org/officeDocument/2006/relationships/tags" Target="../tags/tag834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5" Type="http://schemas.openxmlformats.org/officeDocument/2006/relationships/tags" Target="../tags/tag837.xml"/><Relationship Id="rId10" Type="http://schemas.openxmlformats.org/officeDocument/2006/relationships/tags" Target="../tags/tag842.xml"/><Relationship Id="rId4" Type="http://schemas.openxmlformats.org/officeDocument/2006/relationships/tags" Target="../tags/tag836.xml"/><Relationship Id="rId9" Type="http://schemas.openxmlformats.org/officeDocument/2006/relationships/tags" Target="../tags/tag841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852.xml"/><Relationship Id="rId3" Type="http://schemas.openxmlformats.org/officeDocument/2006/relationships/tags" Target="../tags/tag847.xml"/><Relationship Id="rId7" Type="http://schemas.openxmlformats.org/officeDocument/2006/relationships/tags" Target="../tags/tag851.xml"/><Relationship Id="rId2" Type="http://schemas.openxmlformats.org/officeDocument/2006/relationships/tags" Target="../tags/tag846.xml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5" Type="http://schemas.openxmlformats.org/officeDocument/2006/relationships/tags" Target="../tags/tag84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848.xml"/><Relationship Id="rId9" Type="http://schemas.openxmlformats.org/officeDocument/2006/relationships/tags" Target="../tags/tag85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5.xml"/><Relationship Id="rId1" Type="http://schemas.openxmlformats.org/officeDocument/2006/relationships/tags" Target="../tags/tag85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7.xml"/><Relationship Id="rId1" Type="http://schemas.openxmlformats.org/officeDocument/2006/relationships/tags" Target="../tags/tag85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3" Type="http://schemas.openxmlformats.org/officeDocument/2006/relationships/tags" Target="../tags/tag860.xml"/><Relationship Id="rId7" Type="http://schemas.openxmlformats.org/officeDocument/2006/relationships/tags" Target="../tags/tag864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5" Type="http://schemas.openxmlformats.org/officeDocument/2006/relationships/tags" Target="../tags/tag86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861.xml"/><Relationship Id="rId9" Type="http://schemas.openxmlformats.org/officeDocument/2006/relationships/tags" Target="../tags/tag86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tags" Target="../tags/tag874.xml"/><Relationship Id="rId3" Type="http://schemas.openxmlformats.org/officeDocument/2006/relationships/tags" Target="../tags/tag869.xml"/><Relationship Id="rId7" Type="http://schemas.openxmlformats.org/officeDocument/2006/relationships/tags" Target="../tags/tag873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5" Type="http://schemas.openxmlformats.org/officeDocument/2006/relationships/tags" Target="../tags/tag871.xml"/><Relationship Id="rId4" Type="http://schemas.openxmlformats.org/officeDocument/2006/relationships/tags" Target="../tags/tag870.xml"/><Relationship Id="rId9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882.xml"/><Relationship Id="rId13" Type="http://schemas.openxmlformats.org/officeDocument/2006/relationships/tags" Target="../tags/tag887.xml"/><Relationship Id="rId3" Type="http://schemas.openxmlformats.org/officeDocument/2006/relationships/tags" Target="../tags/tag877.xml"/><Relationship Id="rId7" Type="http://schemas.openxmlformats.org/officeDocument/2006/relationships/tags" Target="../tags/tag881.xml"/><Relationship Id="rId12" Type="http://schemas.openxmlformats.org/officeDocument/2006/relationships/tags" Target="../tags/tag886.xml"/><Relationship Id="rId2" Type="http://schemas.openxmlformats.org/officeDocument/2006/relationships/tags" Target="../tags/tag876.xml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tags" Target="../tags/tag885.xml"/><Relationship Id="rId5" Type="http://schemas.openxmlformats.org/officeDocument/2006/relationships/tags" Target="../tags/tag879.xml"/><Relationship Id="rId10" Type="http://schemas.openxmlformats.org/officeDocument/2006/relationships/tags" Target="../tags/tag884.xml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4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3" Type="http://schemas.openxmlformats.org/officeDocument/2006/relationships/tags" Target="../tags/tag890.xml"/><Relationship Id="rId7" Type="http://schemas.openxmlformats.org/officeDocument/2006/relationships/tags" Target="../tags/tag894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892.xml"/><Relationship Id="rId10" Type="http://schemas.openxmlformats.org/officeDocument/2006/relationships/tags" Target="../tags/tag897.xml"/><Relationship Id="rId4" Type="http://schemas.openxmlformats.org/officeDocument/2006/relationships/tags" Target="../tags/tag891.xml"/><Relationship Id="rId9" Type="http://schemas.openxmlformats.org/officeDocument/2006/relationships/tags" Target="../tags/tag896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905.xml"/><Relationship Id="rId3" Type="http://schemas.openxmlformats.org/officeDocument/2006/relationships/tags" Target="../tags/tag900.xml"/><Relationship Id="rId7" Type="http://schemas.openxmlformats.org/officeDocument/2006/relationships/tags" Target="../tags/tag904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5" Type="http://schemas.openxmlformats.org/officeDocument/2006/relationships/tags" Target="../tags/tag90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901.xml"/><Relationship Id="rId9" Type="http://schemas.openxmlformats.org/officeDocument/2006/relationships/tags" Target="../tags/tag906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5" Type="http://schemas.openxmlformats.org/officeDocument/2006/relationships/tags" Target="../tags/tag91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910.xml"/><Relationship Id="rId9" Type="http://schemas.openxmlformats.org/officeDocument/2006/relationships/tags" Target="../tags/tag915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923.xml"/><Relationship Id="rId3" Type="http://schemas.openxmlformats.org/officeDocument/2006/relationships/tags" Target="../tags/tag918.xml"/><Relationship Id="rId7" Type="http://schemas.openxmlformats.org/officeDocument/2006/relationships/tags" Target="../tags/tag922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5" Type="http://schemas.openxmlformats.org/officeDocument/2006/relationships/tags" Target="../tags/tag920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919.xml"/><Relationship Id="rId9" Type="http://schemas.openxmlformats.org/officeDocument/2006/relationships/tags" Target="../tags/tag924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tags" Target="../tags/tag932.xml"/><Relationship Id="rId3" Type="http://schemas.openxmlformats.org/officeDocument/2006/relationships/tags" Target="../tags/tag927.xml"/><Relationship Id="rId7" Type="http://schemas.openxmlformats.org/officeDocument/2006/relationships/tags" Target="../tags/tag931.xml"/><Relationship Id="rId2" Type="http://schemas.openxmlformats.org/officeDocument/2006/relationships/tags" Target="../tags/tag926.xml"/><Relationship Id="rId1" Type="http://schemas.openxmlformats.org/officeDocument/2006/relationships/tags" Target="../tags/tag925.xml"/><Relationship Id="rId6" Type="http://schemas.openxmlformats.org/officeDocument/2006/relationships/tags" Target="../tags/tag930.xml"/><Relationship Id="rId5" Type="http://schemas.openxmlformats.org/officeDocument/2006/relationships/tags" Target="../tags/tag92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928.xml"/><Relationship Id="rId9" Type="http://schemas.openxmlformats.org/officeDocument/2006/relationships/tags" Target="../tags/tag93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4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37.xml"/><Relationship Id="rId7" Type="http://schemas.openxmlformats.org/officeDocument/2006/relationships/image" Target="../media/image5.png"/><Relationship Id="rId2" Type="http://schemas.openxmlformats.org/officeDocument/2006/relationships/tags" Target="../tags/tag936.xml"/><Relationship Id="rId1" Type="http://schemas.openxmlformats.org/officeDocument/2006/relationships/tags" Target="../tags/tag93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939.xml"/><Relationship Id="rId4" Type="http://schemas.openxmlformats.org/officeDocument/2006/relationships/tags" Target="../tags/tag938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42.xml"/><Relationship Id="rId7" Type="http://schemas.openxmlformats.org/officeDocument/2006/relationships/image" Target="../media/image5.png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944.xml"/><Relationship Id="rId4" Type="http://schemas.openxmlformats.org/officeDocument/2006/relationships/tags" Target="../tags/tag94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947.xml"/><Relationship Id="rId7" Type="http://schemas.openxmlformats.org/officeDocument/2006/relationships/image" Target="../media/image6.png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949.xml"/><Relationship Id="rId4" Type="http://schemas.openxmlformats.org/officeDocument/2006/relationships/tags" Target="../tags/tag948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952.xml"/><Relationship Id="rId7" Type="http://schemas.openxmlformats.org/officeDocument/2006/relationships/tags" Target="../tags/tag956.xml"/><Relationship Id="rId2" Type="http://schemas.openxmlformats.org/officeDocument/2006/relationships/tags" Target="../tags/tag951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5" Type="http://schemas.openxmlformats.org/officeDocument/2006/relationships/tags" Target="../tags/tag954.xml"/><Relationship Id="rId4" Type="http://schemas.openxmlformats.org/officeDocument/2006/relationships/tags" Target="../tags/tag953.xml"/><Relationship Id="rId9" Type="http://schemas.openxmlformats.org/officeDocument/2006/relationships/image" Target="../media/image6.png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959.xml"/><Relationship Id="rId7" Type="http://schemas.openxmlformats.org/officeDocument/2006/relationships/tags" Target="../tags/tag963.xml"/><Relationship Id="rId2" Type="http://schemas.openxmlformats.org/officeDocument/2006/relationships/tags" Target="../tags/tag958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5" Type="http://schemas.openxmlformats.org/officeDocument/2006/relationships/tags" Target="../tags/tag961.xml"/><Relationship Id="rId4" Type="http://schemas.openxmlformats.org/officeDocument/2006/relationships/tags" Target="../tags/tag960.xml"/><Relationship Id="rId9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4.xml"/><Relationship Id="rId4" Type="http://schemas.openxmlformats.org/officeDocument/2006/relationships/image" Target="../media/image8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5.xml"/><Relationship Id="rId4" Type="http://schemas.openxmlformats.org/officeDocument/2006/relationships/image" Target="../media/image8.emf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6.xml"/><Relationship Id="rId4" Type="http://schemas.openxmlformats.org/officeDocument/2006/relationships/image" Target="../media/image8.emf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04.xml"/><Relationship Id="rId9" Type="http://schemas.openxmlformats.org/officeDocument/2006/relationships/tags" Target="../tags/tag209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0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3.xml"/><Relationship Id="rId7" Type="http://schemas.openxmlformats.org/officeDocument/2006/relationships/image" Target="../media/image5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8.xml"/><Relationship Id="rId7" Type="http://schemas.openxmlformats.org/officeDocument/2006/relationships/image" Target="../media/image5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6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6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image" Target="../media/image4.png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image" Target="../media/image4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3.emf"/><Relationship Id="rId5" Type="http://schemas.openxmlformats.org/officeDocument/2006/relationships/tags" Target="../tags/tag256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4.png"/><Relationship Id="rId4" Type="http://schemas.openxmlformats.org/officeDocument/2006/relationships/tags" Target="../tags/tag263.xml"/><Relationship Id="rId9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5" Type="http://schemas.openxmlformats.org/officeDocument/2006/relationships/tags" Target="../tags/tag285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0" Type="http://schemas.openxmlformats.org/officeDocument/2006/relationships/tags" Target="../tags/tag314.xml"/><Relationship Id="rId4" Type="http://schemas.openxmlformats.org/officeDocument/2006/relationships/tags" Target="../tags/tag308.xml"/><Relationship Id="rId9" Type="http://schemas.openxmlformats.org/officeDocument/2006/relationships/tags" Target="../tags/tag313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5" Type="http://schemas.openxmlformats.org/officeDocument/2006/relationships/tags" Target="../tags/tag320.xml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4" Type="http://schemas.openxmlformats.org/officeDocument/2006/relationships/tags" Target="../tags/tag342.xml"/><Relationship Id="rId9" Type="http://schemas.openxmlformats.org/officeDocument/2006/relationships/tags" Target="../tags/tag34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5" Type="http://schemas.openxmlformats.org/officeDocument/2006/relationships/tags" Target="../tags/tag355.xml"/><Relationship Id="rId10" Type="http://schemas.openxmlformats.org/officeDocument/2006/relationships/tags" Target="../tags/tag360.xml"/><Relationship Id="rId4" Type="http://schemas.openxmlformats.org/officeDocument/2006/relationships/tags" Target="../tags/tag354.xml"/><Relationship Id="rId9" Type="http://schemas.openxmlformats.org/officeDocument/2006/relationships/tags" Target="../tags/tag359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66.xml"/><Relationship Id="rId9" Type="http://schemas.openxmlformats.org/officeDocument/2006/relationships/tags" Target="../tags/tag37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9.xml"/><Relationship Id="rId9" Type="http://schemas.openxmlformats.org/officeDocument/2006/relationships/tags" Target="../tags/tag384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9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10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19.xml"/><Relationship Id="rId9" Type="http://schemas.openxmlformats.org/officeDocument/2006/relationships/tags" Target="../tags/tag424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28.xml"/><Relationship Id="rId9" Type="http://schemas.openxmlformats.org/officeDocument/2006/relationships/tags" Target="../tags/tag433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7.xml"/><Relationship Id="rId9" Type="http://schemas.openxmlformats.org/officeDocument/2006/relationships/tags" Target="../tags/tag442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46.xml"/><Relationship Id="rId9" Type="http://schemas.openxmlformats.org/officeDocument/2006/relationships/tags" Target="../tags/tag45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2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55.xml"/><Relationship Id="rId7" Type="http://schemas.openxmlformats.org/officeDocument/2006/relationships/image" Target="../media/image5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0421D-0F2C-4D5C-8C6A-4F33BBA87B51}"/>
              </a:ext>
            </a:extLst>
          </p:cNvPr>
          <p:cNvGrpSpPr/>
          <p:nvPr/>
        </p:nvGrpSpPr>
        <p:grpSpPr>
          <a:xfrm>
            <a:off x="1" y="1192"/>
            <a:ext cx="12191999" cy="4534816"/>
            <a:chOff x="0" y="-1850"/>
            <a:chExt cx="10058399" cy="51394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2468B-7B7C-4C8C-B055-6EEB0FDFB458}"/>
                </a:ext>
              </a:extLst>
            </p:cNvPr>
            <p:cNvSpPr/>
            <p:nvPr/>
          </p:nvSpPr>
          <p:spPr bwMode="hidden">
            <a:xfrm>
              <a:off x="0" y="-1850"/>
              <a:ext cx="6738778" cy="385459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BA73F9-E23B-456D-80BC-9D102C6807BF}"/>
                </a:ext>
              </a:extLst>
            </p:cNvPr>
            <p:cNvSpPr/>
            <p:nvPr/>
          </p:nvSpPr>
          <p:spPr bwMode="hidden">
            <a:xfrm>
              <a:off x="0" y="3852743"/>
              <a:ext cx="6738778" cy="1284865"/>
            </a:xfrm>
            <a:prstGeom prst="rect">
              <a:avLst/>
            </a:pr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32A15-DC57-4998-AEBF-FEB28AD4F1C7}"/>
                </a:ext>
              </a:extLst>
            </p:cNvPr>
            <p:cNvSpPr/>
            <p:nvPr/>
          </p:nvSpPr>
          <p:spPr bwMode="hidden">
            <a:xfrm>
              <a:off x="6738779" y="-1850"/>
              <a:ext cx="3319620" cy="3854593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BCFBD-4064-4013-BFAD-CD6A74630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345196" y="5410798"/>
            <a:ext cx="2182367" cy="1311444"/>
          </a:xfrm>
          <a:prstGeom prst="rect">
            <a:avLst/>
          </a:prstGeom>
        </p:spPr>
      </p:pic>
      <p:sp>
        <p:nvSpPr>
          <p:cNvPr id="12" name="Report Title">
            <a:extLst>
              <a:ext uri="{FF2B5EF4-FFF2-40B4-BE49-F238E27FC236}">
                <a16:creationId xmlns:a16="http://schemas.microsoft.com/office/drawing/2014/main" id="{33E879B0-433D-44B8-A45C-4AA9431195B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7362768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D138D7C5-AFED-488C-9EB0-31F9B7E94C5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3475573"/>
            <a:ext cx="7362768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B4906E0-DCF0-4572-8EB8-2DD2439A51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834" y="4338549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4D76D332-7278-485D-8CDF-6978AE979B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02834" y="4153041"/>
            <a:ext cx="2669925" cy="1747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E3D03A1-F1AB-4918-AAE4-A674AC23F6D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3701056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58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43202"/>
            <a:ext cx="10906298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Draft stamp">
            <a:extLst>
              <a:ext uri="{FF2B5EF4-FFF2-40B4-BE49-F238E27FC236}">
                <a16:creationId xmlns:a16="http://schemas.microsoft.com/office/drawing/2014/main" id="{E4D3AC3D-FB5C-4056-B3CE-C6F2017471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D8BE6AE2-E4FA-4A4C-9F4A-0801F27EF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B132AC77-15B7-427D-9EDA-27E044A04C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>
            <a:extLst>
              <a:ext uri="{FF2B5EF4-FFF2-40B4-BE49-F238E27FC236}">
                <a16:creationId xmlns:a16="http://schemas.microsoft.com/office/drawing/2014/main" id="{C1ACCB47-82D5-446E-80FB-2690A95152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0" name="Section Footer">
            <a:extLst>
              <a:ext uri="{FF2B5EF4-FFF2-40B4-BE49-F238E27FC236}">
                <a16:creationId xmlns:a16="http://schemas.microsoft.com/office/drawing/2014/main" id="{9A254952-4576-4CFE-B61C-9E61802781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DE2759-0B78-4BAC-9091-A3898FCC7E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178E40-037A-4FB9-9A78-25D7EB7BC066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861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27FAFAA-285F-4945-A3A2-666A8A502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F215B-4184-4392-9C86-1A188FA31F05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160942-482E-4DB8-A58E-71FBEDE7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11" name="Report Title">
            <a:extLst>
              <a:ext uri="{FF2B5EF4-FFF2-40B4-BE49-F238E27FC236}">
                <a16:creationId xmlns:a16="http://schemas.microsoft.com/office/drawing/2014/main" id="{12C0EFB5-DB4A-44B7-BEB6-50F77D1D323D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2EEB4B15-EBE2-4CC7-87E7-CF12291C9A8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6" name="Confidentiality Stamp">
            <a:extLst>
              <a:ext uri="{FF2B5EF4-FFF2-40B4-BE49-F238E27FC236}">
                <a16:creationId xmlns:a16="http://schemas.microsoft.com/office/drawing/2014/main" id="{BB6F76BA-CA5E-46B1-A4FE-A04494BA1F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Draft Stamp">
            <a:extLst>
              <a:ext uri="{FF2B5EF4-FFF2-40B4-BE49-F238E27FC236}">
                <a16:creationId xmlns:a16="http://schemas.microsoft.com/office/drawing/2014/main" id="{FD086E63-2C7B-45FF-B665-56AD61AC32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port Date">
            <a:extLst>
              <a:ext uri="{FF2B5EF4-FFF2-40B4-BE49-F238E27FC236}">
                <a16:creationId xmlns:a16="http://schemas.microsoft.com/office/drawing/2014/main" id="{2093D07F-E838-4E22-A6DD-E50DBC55755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482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490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2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  <a:grpFill/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7224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3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2826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081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484C0D-6176-452F-9734-BCF5DF2748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8677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3484C0D-6176-452F-9734-BCF5DF274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42913" y="274544"/>
            <a:ext cx="113061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15733BA1-7A19-46BC-94D4-AA73D5B54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pPr lvl="0"/>
            <a:fld id="{00000000-1234-1234-1234-123412341234}" type="slidenum">
              <a:rPr lang="en-US"/>
              <a:pPr lvl="0"/>
              <a:t>‹#›</a:t>
            </a:fld>
            <a:endParaRPr lang="en-US"/>
          </a:p>
        </p:txBody>
      </p:sp>
      <p:sp>
        <p:nvSpPr>
          <p:cNvPr id="9" name="Google Shape;76;p2">
            <a:extLst>
              <a:ext uri="{FF2B5EF4-FFF2-40B4-BE49-F238E27FC236}">
                <a16:creationId xmlns:a16="http://schemas.microsoft.com/office/drawing/2014/main" id="{F90358ED-B9E4-4B7A-98F8-7ED4D7F4D25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753600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 23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FDEDB9-2304-493D-BD8E-B70153449AC3}"/>
              </a:ext>
            </a:extLst>
          </p:cNvPr>
          <p:cNvCxnSpPr>
            <a:cxnSpLocks/>
          </p:cNvCxnSpPr>
          <p:nvPr userDrawn="1"/>
        </p:nvCxnSpPr>
        <p:spPr>
          <a:xfrm>
            <a:off x="0" y="1110482"/>
            <a:ext cx="12192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F0553-8850-4340-B496-AF2A4B7C163E}"/>
              </a:ext>
            </a:extLst>
          </p:cNvPr>
          <p:cNvGrpSpPr/>
          <p:nvPr userDrawn="1"/>
        </p:nvGrpSpPr>
        <p:grpSpPr>
          <a:xfrm>
            <a:off x="11163300" y="1028412"/>
            <a:ext cx="591246" cy="164140"/>
            <a:chOff x="10705057" y="974091"/>
            <a:chExt cx="935189" cy="2596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F50E06-3BA3-45B0-872E-2A68E4020100}"/>
                </a:ext>
              </a:extLst>
            </p:cNvPr>
            <p:cNvSpPr/>
            <p:nvPr userDrawn="1"/>
          </p:nvSpPr>
          <p:spPr>
            <a:xfrm>
              <a:off x="10705057" y="974091"/>
              <a:ext cx="260263" cy="259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E8DA4A-B361-4FAD-A5A6-ADCCEEE72520}"/>
                </a:ext>
              </a:extLst>
            </p:cNvPr>
            <p:cNvSpPr/>
            <p:nvPr userDrawn="1"/>
          </p:nvSpPr>
          <p:spPr>
            <a:xfrm>
              <a:off x="11042520" y="974091"/>
              <a:ext cx="260263" cy="259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4F0084-564A-428C-A03F-C139E2F54A41}"/>
                </a:ext>
              </a:extLst>
            </p:cNvPr>
            <p:cNvSpPr/>
            <p:nvPr userDrawn="1"/>
          </p:nvSpPr>
          <p:spPr>
            <a:xfrm>
              <a:off x="11379983" y="974091"/>
              <a:ext cx="260263" cy="259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409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50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E8A82-226D-458A-B26F-C73B563AC241}"/>
              </a:ext>
            </a:extLst>
          </p:cNvPr>
          <p:cNvSpPr/>
          <p:nvPr userDrawn="1"/>
        </p:nvSpPr>
        <p:spPr>
          <a:xfrm rot="5400000">
            <a:off x="2605770" y="3352800"/>
            <a:ext cx="685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752113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9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78400"/>
            <a:ext cx="6096000" cy="18796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7654667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1 Imag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37D7A94-5169-4B57-B053-68AF3C9AE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B9795-14DB-4611-A356-F1F92FE05ED1}"/>
              </a:ext>
            </a:extLst>
          </p:cNvPr>
          <p:cNvSpPr/>
          <p:nvPr userDrawn="1"/>
        </p:nvSpPr>
        <p:spPr>
          <a:xfrm>
            <a:off x="0" y="1111250"/>
            <a:ext cx="6095999" cy="4635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5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Report Date">
            <a:extLst>
              <a:ext uri="{FF2B5EF4-FFF2-40B4-BE49-F238E27FC236}">
                <a16:creationId xmlns:a16="http://schemas.microsoft.com/office/drawing/2014/main" id="{71242622-92E5-4577-9939-C23982B6F0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5" name="Page Number">
            <a:extLst>
              <a:ext uri="{FF2B5EF4-FFF2-40B4-BE49-F238E27FC236}">
                <a16:creationId xmlns:a16="http://schemas.microsoft.com/office/drawing/2014/main" id="{7253FE5D-87D6-4F45-BF52-14884C4140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>
            <a:extLst>
              <a:ext uri="{FF2B5EF4-FFF2-40B4-BE49-F238E27FC236}">
                <a16:creationId xmlns:a16="http://schemas.microsoft.com/office/drawing/2014/main" id="{2DE48912-752E-4B28-992E-A8018FA045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7" name="Section Footer">
            <a:extLst>
              <a:ext uri="{FF2B5EF4-FFF2-40B4-BE49-F238E27FC236}">
                <a16:creationId xmlns:a16="http://schemas.microsoft.com/office/drawing/2014/main" id="{24E13DC1-0CD8-4F00-BEB6-8ED480D16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1B077-C346-4667-9422-134889A69A8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B69CA-5FCE-4A4A-B144-701CC8BBBE64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 stamp">
            <a:extLst>
              <a:ext uri="{FF2B5EF4-FFF2-40B4-BE49-F238E27FC236}">
                <a16:creationId xmlns:a16="http://schemas.microsoft.com/office/drawing/2014/main" id="{8BA4733D-DD24-4E66-AB15-27D0B8AA9E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48399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77347-C792-41EE-BAB8-07B37B9B5F0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55CA0F-B925-4009-AFC7-2C64D81F36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BE9ADE-3F54-4820-9478-1C0D6A253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537D5A3-B672-4852-AC41-91EB6B629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82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0421D-0F2C-4D5C-8C6A-4F33BBA87B51}"/>
              </a:ext>
            </a:extLst>
          </p:cNvPr>
          <p:cNvGrpSpPr/>
          <p:nvPr/>
        </p:nvGrpSpPr>
        <p:grpSpPr>
          <a:xfrm>
            <a:off x="1" y="1192"/>
            <a:ext cx="12191999" cy="4534816"/>
            <a:chOff x="0" y="-1850"/>
            <a:chExt cx="10058399" cy="51394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2468B-7B7C-4C8C-B055-6EEB0FDFB458}"/>
                </a:ext>
              </a:extLst>
            </p:cNvPr>
            <p:cNvSpPr/>
            <p:nvPr/>
          </p:nvSpPr>
          <p:spPr bwMode="hidden">
            <a:xfrm>
              <a:off x="0" y="-1850"/>
              <a:ext cx="6738778" cy="385459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BA73F9-E23B-456D-80BC-9D102C6807BF}"/>
                </a:ext>
              </a:extLst>
            </p:cNvPr>
            <p:cNvSpPr/>
            <p:nvPr/>
          </p:nvSpPr>
          <p:spPr bwMode="hidden">
            <a:xfrm>
              <a:off x="0" y="3852743"/>
              <a:ext cx="6738778" cy="1284865"/>
            </a:xfrm>
            <a:prstGeom prst="rect">
              <a:avLst/>
            </a:pr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32A15-DC57-4998-AEBF-FEB28AD4F1C7}"/>
                </a:ext>
              </a:extLst>
            </p:cNvPr>
            <p:cNvSpPr/>
            <p:nvPr/>
          </p:nvSpPr>
          <p:spPr bwMode="hidden">
            <a:xfrm>
              <a:off x="6738779" y="-1850"/>
              <a:ext cx="3319620" cy="3854593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BCFBD-4064-4013-BFAD-CD6A74630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345196" y="5410798"/>
            <a:ext cx="2182367" cy="1311444"/>
          </a:xfrm>
          <a:prstGeom prst="rect">
            <a:avLst/>
          </a:prstGeom>
        </p:spPr>
      </p:pic>
      <p:sp>
        <p:nvSpPr>
          <p:cNvPr id="12" name="Report Title">
            <a:extLst>
              <a:ext uri="{FF2B5EF4-FFF2-40B4-BE49-F238E27FC236}">
                <a16:creationId xmlns:a16="http://schemas.microsoft.com/office/drawing/2014/main" id="{33E879B0-433D-44B8-A45C-4AA9431195B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7362768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D138D7C5-AFED-488C-9EB0-31F9B7E94C5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3475573"/>
            <a:ext cx="7362768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B4906E0-DCF0-4572-8EB8-2DD2439A51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834" y="4338549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4D76D332-7278-485D-8CDF-6978AE979B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02834" y="4153041"/>
            <a:ext cx="2669925" cy="1747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E3D03A1-F1AB-4918-AAE4-A674AC23F6D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3701056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5950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E44432-2DD3-429B-9192-CDE243003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3" imgH="424" progId="TCLayout.ActiveDocument.1">
                  <p:embed/>
                </p:oleObj>
              </mc:Choice>
              <mc:Fallback>
                <p:oleObj name="think-cell Slide" r:id="rId10" imgW="423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E44432-2DD3-429B-9192-CDE24300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E73762-5B0C-4A73-AAD9-B6C6DB42A1C9}"/>
              </a:ext>
            </a:extLst>
          </p:cNvPr>
          <p:cNvSpPr/>
          <p:nvPr/>
        </p:nvSpPr>
        <p:spPr>
          <a:xfrm>
            <a:off x="0" y="0"/>
            <a:ext cx="3147753" cy="68580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C81E0-A595-44BD-A048-8DF8E985F8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88DD68-89F1-4B99-A070-7459C902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BB040F-A728-48CD-A5B9-F69EC529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356604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cxnSp>
        <p:nvCxnSpPr>
          <p:cNvPr id="22" name="Frame Line">
            <a:extLst>
              <a:ext uri="{FF2B5EF4-FFF2-40B4-BE49-F238E27FC236}">
                <a16:creationId xmlns:a16="http://schemas.microsoft.com/office/drawing/2014/main" id="{F7BAF0B3-E029-470C-87E4-46D3229C144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585682" y="1748118"/>
            <a:ext cx="796913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075B3C-DA49-4F57-9409-515CA5F8C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5683" y="941295"/>
            <a:ext cx="3213601" cy="14936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A63BB9A-729A-4857-BE09-F8368F34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5683" y="1815353"/>
            <a:ext cx="7963465" cy="3618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6" name="Report Date">
            <a:extLst>
              <a:ext uri="{FF2B5EF4-FFF2-40B4-BE49-F238E27FC236}">
                <a16:creationId xmlns:a16="http://schemas.microsoft.com/office/drawing/2014/main" id="{EE19D4BC-B65F-4593-B6DA-6CEA94B7B6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DBA60797-0C6B-4279-88BD-0214B400B5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283" y="6317437"/>
            <a:ext cx="3037401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Strictly private and confidential</a:t>
            </a:r>
          </a:p>
        </p:txBody>
      </p:sp>
      <p:sp>
        <p:nvSpPr>
          <p:cNvPr id="28" name="Page Number">
            <a:extLst>
              <a:ext uri="{FF2B5EF4-FFF2-40B4-BE49-F238E27FC236}">
                <a16:creationId xmlns:a16="http://schemas.microsoft.com/office/drawing/2014/main" id="{0AC58CDE-7BF7-4E9A-86DE-005A8226C2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7BC2F3DA-F5E4-44B0-8190-5C4510FA9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FBAFA-F1A1-40A6-9134-3230D2D92D31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810281-0E5A-4B69-940A-B5D1F833254D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88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port Date">
            <a:extLst>
              <a:ext uri="{FF2B5EF4-FFF2-40B4-BE49-F238E27FC236}">
                <a16:creationId xmlns:a16="http://schemas.microsoft.com/office/drawing/2014/main" id="{53D1EBEC-E8DA-41B3-AC08-642CC2A58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430" y="6317429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7DDA1-E9E0-4BD2-9F18-4D73A5A3E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930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A63B2BC-C1AA-475D-80E8-6103AE001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437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2873F-F098-49A1-B629-C8530BE60C1A}"/>
              </a:ext>
            </a:extLst>
          </p:cNvPr>
          <p:cNvSpPr/>
          <p:nvPr/>
        </p:nvSpPr>
        <p:spPr>
          <a:xfrm>
            <a:off x="1" y="0"/>
            <a:ext cx="31500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8A1954-C595-46AF-9BD0-C51B68380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34" name="Presentation Disclaimer">
            <a:extLst>
              <a:ext uri="{FF2B5EF4-FFF2-40B4-BE49-F238E27FC236}">
                <a16:creationId xmlns:a16="http://schemas.microsoft.com/office/drawing/2014/main" id="{04DDCE90-61F5-41F7-BCB5-5378C4B9A3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83" y="6087752"/>
            <a:ext cx="2376566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2"/>
                </a:solidFill>
              </a:rPr>
              <a:t>Strictly private and confidential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1B331F-A998-4B93-9E0F-EFB8090DC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37656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12E331A-BF46-4F6E-9356-402F5B3A21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230180"/>
            <a:ext cx="2376566" cy="14936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sp>
        <p:nvSpPr>
          <p:cNvPr id="41" name="Page Number">
            <a:extLst>
              <a:ext uri="{FF2B5EF4-FFF2-40B4-BE49-F238E27FC236}">
                <a16:creationId xmlns:a16="http://schemas.microsoft.com/office/drawing/2014/main" id="{F36165EE-352C-4AC1-98EF-60E59C280D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2" name="Section Footer">
            <a:extLst>
              <a:ext uri="{FF2B5EF4-FFF2-40B4-BE49-F238E27FC236}">
                <a16:creationId xmlns:a16="http://schemas.microsoft.com/office/drawing/2014/main" id="{DFD9E5A5-EA34-4218-A4A4-FD56114AF0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01950-F3C4-4D1E-A940-993B2DC79208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43B99-C2CB-4B03-BAF5-2B73C672E9E7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raft stamp">
            <a:extLst>
              <a:ext uri="{FF2B5EF4-FFF2-40B4-BE49-F238E27FC236}">
                <a16:creationId xmlns:a16="http://schemas.microsoft.com/office/drawing/2014/main" id="{0C7A3222-0907-4B8B-931D-CDF391F137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7" name="HeaderTOCPlaceholder"/>
          <p:cNvSpPr txBox="1"/>
          <p:nvPr>
            <p:custDataLst>
              <p:tags r:id="rId7"/>
            </p:custDataLst>
          </p:nvPr>
        </p:nvSpPr>
        <p:spPr>
          <a:xfrm>
            <a:off x="3378647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57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10906298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6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7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2" name="Section Header">
            <a:extLst>
              <a:ext uri="{FF2B5EF4-FFF2-40B4-BE49-F238E27FC236}">
                <a16:creationId xmlns:a16="http://schemas.microsoft.com/office/drawing/2014/main" id="{42230C15-E0EF-475B-8C56-8180ED2FC0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9" name="Report Date">
            <a:extLst>
              <a:ext uri="{FF2B5EF4-FFF2-40B4-BE49-F238E27FC236}">
                <a16:creationId xmlns:a16="http://schemas.microsoft.com/office/drawing/2014/main" id="{B66C8374-F5C4-4996-A017-C80027E874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40" name="Page Number">
            <a:extLst>
              <a:ext uri="{FF2B5EF4-FFF2-40B4-BE49-F238E27FC236}">
                <a16:creationId xmlns:a16="http://schemas.microsoft.com/office/drawing/2014/main" id="{00FF76E0-A4C6-4C27-96DB-D6E6C03A8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1" name="Presentation Disclaimer">
            <a:extLst>
              <a:ext uri="{FF2B5EF4-FFF2-40B4-BE49-F238E27FC236}">
                <a16:creationId xmlns:a16="http://schemas.microsoft.com/office/drawing/2014/main" id="{08D357CF-2BDC-45D2-B8A1-33CD43A8F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43" name="Section Footer">
            <a:extLst>
              <a:ext uri="{FF2B5EF4-FFF2-40B4-BE49-F238E27FC236}">
                <a16:creationId xmlns:a16="http://schemas.microsoft.com/office/drawing/2014/main" id="{98D7C6BC-F4A4-4F9C-A8BF-E320D746F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993BF-D529-458F-A6DB-FF58DC66AF25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9A4775-51B2-49AF-BE77-A2DD117CCF43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17968DA8-EB16-47EE-839F-ED9A501B8C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043592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7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3" name="Section Header">
            <a:extLst>
              <a:ext uri="{FF2B5EF4-FFF2-40B4-BE49-F238E27FC236}">
                <a16:creationId xmlns:a16="http://schemas.microsoft.com/office/drawing/2014/main" id="{7F444856-1130-46B5-A045-52E1A79FBB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B4D96363-5048-42D4-A625-7660951202C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59EA6C49-2D7E-4FCB-8DA7-C1A79DF7B9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2072BD5A-7576-4E0D-976F-209E7B832A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0698F7A3-ECB8-4459-B242-13A3C3A4C4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67C8B-73EA-42B7-9AA5-AE3E0CFA7F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01F06-0467-480F-B3C7-DDF18CF6675F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raft stamp">
            <a:extLst>
              <a:ext uri="{FF2B5EF4-FFF2-40B4-BE49-F238E27FC236}">
                <a16:creationId xmlns:a16="http://schemas.microsoft.com/office/drawing/2014/main" id="{76E39CD5-987F-43AE-B084-849EE59B53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218009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/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/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/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9" name="Report Date">
            <a:extLst>
              <a:ext uri="{FF2B5EF4-FFF2-40B4-BE49-F238E27FC236}">
                <a16:creationId xmlns:a16="http://schemas.microsoft.com/office/drawing/2014/main" id="{64581E60-A0D4-4BC1-823A-2B418E8F212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30" name="Page Number">
            <a:extLst>
              <a:ext uri="{FF2B5EF4-FFF2-40B4-BE49-F238E27FC236}">
                <a16:creationId xmlns:a16="http://schemas.microsoft.com/office/drawing/2014/main" id="{41779BE8-A4CC-4DAD-B153-54092D7A99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1" name="Presentation Disclaimer">
            <a:extLst>
              <a:ext uri="{FF2B5EF4-FFF2-40B4-BE49-F238E27FC236}">
                <a16:creationId xmlns:a16="http://schemas.microsoft.com/office/drawing/2014/main" id="{3C2E928F-BA23-4F06-9CC3-E08864FB8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2" name="Section Footer">
            <a:extLst>
              <a:ext uri="{FF2B5EF4-FFF2-40B4-BE49-F238E27FC236}">
                <a16:creationId xmlns:a16="http://schemas.microsoft.com/office/drawing/2014/main" id="{8D2C9B10-5BE7-4AF8-BFF8-A3046EC4F94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D8D29-B820-4A31-8280-EFE6F9FA98F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4D133-2D16-42A3-A3AD-A385F9C01A0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228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A8AA2BC8-1024-45CC-9E76-6C0E7A21F6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A89B890D-CBFA-4D2C-BB10-C27690A992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7CE9966-8074-4152-9D34-F90B6B3C28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FC58C329-4792-4816-A60A-3D2DCE9CA0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FC1A6-EFD9-4BBD-86EB-FA5F92D972EA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CE69C-839D-427C-8F86-57156ADECE5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28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176703B5-D291-496D-B26E-525DA3A367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53D88DCA-117D-416D-82D2-2367ED968B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7336B48-3136-4E82-8B16-FBC22E8CAE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90BED7C2-73F9-48D2-A750-793071C569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951C7BF0-CFC4-4094-AA1F-87A845BB89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61651-EB89-48D4-A6DE-27384110A6BB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DD7B9E-30C4-4159-BFEE-77F215166572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06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42186"/>
            <a:ext cx="5360787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4" name="Draft stamp">
            <a:extLst>
              <a:ext uri="{FF2B5EF4-FFF2-40B4-BE49-F238E27FC236}">
                <a16:creationId xmlns:a16="http://schemas.microsoft.com/office/drawing/2014/main" id="{98F467DD-E508-4793-B8C1-41188C017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9" name="Report Date">
            <a:extLst>
              <a:ext uri="{FF2B5EF4-FFF2-40B4-BE49-F238E27FC236}">
                <a16:creationId xmlns:a16="http://schemas.microsoft.com/office/drawing/2014/main" id="{BDC234B1-84B0-44C3-BE38-95CEC0CA13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1" name="Page Number">
            <a:extLst>
              <a:ext uri="{FF2B5EF4-FFF2-40B4-BE49-F238E27FC236}">
                <a16:creationId xmlns:a16="http://schemas.microsoft.com/office/drawing/2014/main" id="{B4A20242-E44A-4263-95BA-D1D5664EE2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>
            <a:extLst>
              <a:ext uri="{FF2B5EF4-FFF2-40B4-BE49-F238E27FC236}">
                <a16:creationId xmlns:a16="http://schemas.microsoft.com/office/drawing/2014/main" id="{885D6D75-46D2-4F31-9186-3D5BFAC2EB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880E68C9-26BA-4DB5-861B-DC433ABD5E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B6D62A-63C1-496F-864F-F8EA90700F13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8B007-F8F4-4D8B-B7BA-C35A62369B11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7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C9AC37EA-A51B-4D19-8AFD-D5550BB1D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5E4965D-0DB2-40AB-8C54-A02F73111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D5F1A31-F3C3-4E8D-8EE5-5D802CF63C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8" name="Section Footer">
            <a:extLst>
              <a:ext uri="{FF2B5EF4-FFF2-40B4-BE49-F238E27FC236}">
                <a16:creationId xmlns:a16="http://schemas.microsoft.com/office/drawing/2014/main" id="{386FB611-2223-4501-B9AF-3FF4725608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37E43E-8B9E-4332-A613-62823857903C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FC379-8CCB-4D1B-B59F-CD6E374799E5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2F22AEF7-CCE6-447D-A2ED-AE17E661B9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841368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43202"/>
            <a:ext cx="10906298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Draft stamp">
            <a:extLst>
              <a:ext uri="{FF2B5EF4-FFF2-40B4-BE49-F238E27FC236}">
                <a16:creationId xmlns:a16="http://schemas.microsoft.com/office/drawing/2014/main" id="{E4D3AC3D-FB5C-4056-B3CE-C6F2017471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D8BE6AE2-E4FA-4A4C-9F4A-0801F27EF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B132AC77-15B7-427D-9EDA-27E044A04C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>
            <a:extLst>
              <a:ext uri="{FF2B5EF4-FFF2-40B4-BE49-F238E27FC236}">
                <a16:creationId xmlns:a16="http://schemas.microsoft.com/office/drawing/2014/main" id="{C1ACCB47-82D5-446E-80FB-2690A95152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0" name="Section Footer">
            <a:extLst>
              <a:ext uri="{FF2B5EF4-FFF2-40B4-BE49-F238E27FC236}">
                <a16:creationId xmlns:a16="http://schemas.microsoft.com/office/drawing/2014/main" id="{9A254952-4576-4CFE-B61C-9E61802781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DE2759-0B78-4BAC-9091-A3898FCC7E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178E40-037A-4FB9-9A78-25D7EB7BC066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791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Report Date">
            <a:extLst>
              <a:ext uri="{FF2B5EF4-FFF2-40B4-BE49-F238E27FC236}">
                <a16:creationId xmlns:a16="http://schemas.microsoft.com/office/drawing/2014/main" id="{71242622-92E5-4577-9939-C23982B6F0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5" name="Page Number">
            <a:extLst>
              <a:ext uri="{FF2B5EF4-FFF2-40B4-BE49-F238E27FC236}">
                <a16:creationId xmlns:a16="http://schemas.microsoft.com/office/drawing/2014/main" id="{7253FE5D-87D6-4F45-BF52-14884C4140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>
            <a:extLst>
              <a:ext uri="{FF2B5EF4-FFF2-40B4-BE49-F238E27FC236}">
                <a16:creationId xmlns:a16="http://schemas.microsoft.com/office/drawing/2014/main" id="{2DE48912-752E-4B28-992E-A8018FA045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7" name="Section Footer">
            <a:extLst>
              <a:ext uri="{FF2B5EF4-FFF2-40B4-BE49-F238E27FC236}">
                <a16:creationId xmlns:a16="http://schemas.microsoft.com/office/drawing/2014/main" id="{24E13DC1-0CD8-4F00-BEB6-8ED480D16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1B077-C346-4667-9422-134889A69A8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B69CA-5FCE-4A4A-B144-701CC8BBBE64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 stamp">
            <a:extLst>
              <a:ext uri="{FF2B5EF4-FFF2-40B4-BE49-F238E27FC236}">
                <a16:creationId xmlns:a16="http://schemas.microsoft.com/office/drawing/2014/main" id="{8BA4733D-DD24-4E66-AB15-27D0B8AA9E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0975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C9AC37EA-A51B-4D19-8AFD-D5550BB1D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5E4965D-0DB2-40AB-8C54-A02F73111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D5F1A31-F3C3-4E8D-8EE5-5D802CF63C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8" name="Section Footer">
            <a:extLst>
              <a:ext uri="{FF2B5EF4-FFF2-40B4-BE49-F238E27FC236}">
                <a16:creationId xmlns:a16="http://schemas.microsoft.com/office/drawing/2014/main" id="{386FB611-2223-4501-B9AF-3FF4725608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37E43E-8B9E-4332-A613-62823857903C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FC379-8CCB-4D1B-B59F-CD6E374799E5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2F22AEF7-CCE6-447D-A2ED-AE17E661B9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13554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7532982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248539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/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878B0EBC-141B-4C4F-A362-F528990FC2B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C9163938-2785-4D1F-BF6D-38BF33DF9B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6" name="Presentation Disclaimer">
            <a:extLst>
              <a:ext uri="{FF2B5EF4-FFF2-40B4-BE49-F238E27FC236}">
                <a16:creationId xmlns:a16="http://schemas.microsoft.com/office/drawing/2014/main" id="{C7F05687-DF8A-4343-AC91-BC2675AFB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3" name="Section Footer">
            <a:extLst>
              <a:ext uri="{FF2B5EF4-FFF2-40B4-BE49-F238E27FC236}">
                <a16:creationId xmlns:a16="http://schemas.microsoft.com/office/drawing/2014/main" id="{DED794C3-4383-43AC-902C-5A450186D1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52D2-7367-4B0E-9D2D-29AFCA9CD2C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E5360-4F8D-4FCD-B7AC-F798EC35A7A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aft stamp">
            <a:extLst>
              <a:ext uri="{FF2B5EF4-FFF2-40B4-BE49-F238E27FC236}">
                <a16:creationId xmlns:a16="http://schemas.microsoft.com/office/drawing/2014/main" id="{1DF6D7B6-5867-4B92-8FBA-C62AA2356B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403359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EA7A290B-C63D-405E-8ACC-CE7A7042C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A58703A6-1313-434F-9F41-5C0717B2C4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9" name="Presentation Disclaimer">
            <a:extLst>
              <a:ext uri="{FF2B5EF4-FFF2-40B4-BE49-F238E27FC236}">
                <a16:creationId xmlns:a16="http://schemas.microsoft.com/office/drawing/2014/main" id="{FEED1EAE-54DA-4BFE-B8AA-01FAFBE1AB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1" name="Section Footer">
            <a:extLst>
              <a:ext uri="{FF2B5EF4-FFF2-40B4-BE49-F238E27FC236}">
                <a16:creationId xmlns:a16="http://schemas.microsoft.com/office/drawing/2014/main" id="{F1847CC5-B1D1-4474-9C3E-39FBF238FC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1E66-7DDE-4707-BC15-833A2E60B93F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39BE09-0D2C-4954-8138-608BE1226AD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 stamp">
            <a:extLst>
              <a:ext uri="{FF2B5EF4-FFF2-40B4-BE49-F238E27FC236}">
                <a16:creationId xmlns:a16="http://schemas.microsoft.com/office/drawing/2014/main" id="{6C4C93B2-A619-441E-B329-F1D1D1339EB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3426793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3513513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At a glance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FD349-10E5-48CF-8A59-EF1555B521B2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4339244" y="949817"/>
            <a:ext cx="7209905" cy="742278"/>
          </a:xfrm>
        </p:spPr>
        <p:txBody>
          <a:bodyPr tIns="0" bIns="0"/>
          <a:lstStyle>
            <a:lvl1pPr>
              <a:defRPr sz="882" b="1" i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– Insert text here </a:t>
            </a: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0665A064-6277-415D-A60B-2C406E27F0A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3E3BCC40-17E6-40CE-86FB-031964A7D93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E93B3E1C-A734-4BF7-8D8A-7ABE20B0541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EAB395CC-B6E8-411B-AD9B-E9D9855FB0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888D0-1439-411F-967C-CAA5F572B50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5FF6B-0198-42AD-B231-B2AA3F0AE8FC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 stamp">
            <a:extLst>
              <a:ext uri="{FF2B5EF4-FFF2-40B4-BE49-F238E27FC236}">
                <a16:creationId xmlns:a16="http://schemas.microsoft.com/office/drawing/2014/main" id="{E209326F-C152-4F60-A83B-88FAC2D995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211088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Glossary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BCDE7FFC-7693-4723-B753-B6E41BB1B5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48686681-E6DE-42F4-A1DD-218D21E6C1A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>
            <a:extLst>
              <a:ext uri="{FF2B5EF4-FFF2-40B4-BE49-F238E27FC236}">
                <a16:creationId xmlns:a16="http://schemas.microsoft.com/office/drawing/2014/main" id="{3DD43CF5-DB97-4C55-B532-40D00A448F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5" name="Section Footer">
            <a:extLst>
              <a:ext uri="{FF2B5EF4-FFF2-40B4-BE49-F238E27FC236}">
                <a16:creationId xmlns:a16="http://schemas.microsoft.com/office/drawing/2014/main" id="{21726509-E513-4245-AE69-0956E3B471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265E-D6B4-4307-BBAE-41A376249A96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74D3C-422F-4C24-91E7-4C14614D41BB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aft stamp">
            <a:extLst>
              <a:ext uri="{FF2B5EF4-FFF2-40B4-BE49-F238E27FC236}">
                <a16:creationId xmlns:a16="http://schemas.microsoft.com/office/drawing/2014/main" id="{B9EC7613-0765-4C3E-A317-ECEF6A7225C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83660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6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4FBEF6FA-A0C7-46EC-AFF5-9AFA47828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B864BC2B-A74D-467D-99EB-1EE062BBD3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8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356985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0E108681-ED46-4FCD-AF9B-B0F12DB823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9FB0E485-E0C8-4B7D-BB20-D326D12F23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117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6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784D724-50E8-40C9-83D5-3D08BB1550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DB77E1-10C5-41A7-B534-2D41309DC8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93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4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2C19DD9-BA46-4527-91D3-9377718D0C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1998C4-AD53-42B5-93F1-BC4AA20A52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623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309062" cy="2517289"/>
          </a:xfrm>
        </p:spPr>
        <p:txBody>
          <a:bodyPr vert="horz" lIns="0" tIns="0" rIns="0" bIns="0" rtlCol="0" anchor="b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4236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Thank you</a:t>
            </a:r>
            <a:endParaRPr lang="en-GB"/>
          </a:p>
        </p:txBody>
      </p:sp>
      <p:sp>
        <p:nvSpPr>
          <p:cNvPr id="8" name="Slide Tags" hidden="1"/>
          <p:cNvSpPr txBox="1"/>
          <p:nvPr>
            <p:custDataLst>
              <p:tags r:id="rId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687C-57A8-453A-A049-0D4DDFEA3263}"/>
              </a:ext>
            </a:extLst>
          </p:cNvPr>
          <p:cNvSpPr/>
          <p:nvPr/>
        </p:nvSpPr>
        <p:spPr bwMode="hidden">
          <a:xfrm>
            <a:off x="0" y="4940855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BBAF-6A4B-47CB-BD75-5168D1A27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12080"/>
            <a:ext cx="10906298" cy="1371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[Legal]</a:t>
            </a:r>
          </a:p>
        </p:txBody>
      </p:sp>
    </p:spTree>
    <p:extLst>
      <p:ext uri="{BB962C8B-B14F-4D97-AF65-F5344CB8AC3E}">
        <p14:creationId xmlns:p14="http://schemas.microsoft.com/office/powerpoint/2010/main" val="608169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8EEE73C-8877-43D1-86A9-69E953630E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869856-6182-4B8D-938C-EBFCD02C87F2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7355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27FAFAA-285F-4945-A3A2-666A8A502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F215B-4184-4392-9C86-1A188FA31F05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160942-482E-4DB8-A58E-71FBEDE7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11" name="Report Title">
            <a:extLst>
              <a:ext uri="{FF2B5EF4-FFF2-40B4-BE49-F238E27FC236}">
                <a16:creationId xmlns:a16="http://schemas.microsoft.com/office/drawing/2014/main" id="{12C0EFB5-DB4A-44B7-BEB6-50F77D1D323D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2EEB4B15-EBE2-4CC7-87E7-CF12291C9A8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6" name="Confidentiality Stamp">
            <a:extLst>
              <a:ext uri="{FF2B5EF4-FFF2-40B4-BE49-F238E27FC236}">
                <a16:creationId xmlns:a16="http://schemas.microsoft.com/office/drawing/2014/main" id="{BB6F76BA-CA5E-46B1-A4FE-A04494BA1F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Draft Stamp">
            <a:extLst>
              <a:ext uri="{FF2B5EF4-FFF2-40B4-BE49-F238E27FC236}">
                <a16:creationId xmlns:a16="http://schemas.microsoft.com/office/drawing/2014/main" id="{FD086E63-2C7B-45FF-B665-56AD61AC32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port Date">
            <a:extLst>
              <a:ext uri="{FF2B5EF4-FFF2-40B4-BE49-F238E27FC236}">
                <a16:creationId xmlns:a16="http://schemas.microsoft.com/office/drawing/2014/main" id="{2093D07F-E838-4E22-A6DD-E50DBC55755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7472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409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2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  <a:grpFill/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0415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3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9504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6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26081739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484C0D-6176-452F-9734-BCF5DF2748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8677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3484C0D-6176-452F-9734-BCF5DF274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42913" y="274544"/>
            <a:ext cx="113061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15733BA1-7A19-46BC-94D4-AA73D5B54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pPr lvl="0"/>
            <a:fld id="{00000000-1234-1234-1234-123412341234}" type="slidenum">
              <a:rPr lang="en-US"/>
              <a:pPr lvl="0"/>
              <a:t>‹#›</a:t>
            </a:fld>
            <a:endParaRPr lang="en-US"/>
          </a:p>
        </p:txBody>
      </p:sp>
      <p:sp>
        <p:nvSpPr>
          <p:cNvPr id="9" name="Google Shape;76;p2">
            <a:extLst>
              <a:ext uri="{FF2B5EF4-FFF2-40B4-BE49-F238E27FC236}">
                <a16:creationId xmlns:a16="http://schemas.microsoft.com/office/drawing/2014/main" id="{F90358ED-B9E4-4B7A-98F8-7ED4D7F4D25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753600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 23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FDEDB9-2304-493D-BD8E-B70153449AC3}"/>
              </a:ext>
            </a:extLst>
          </p:cNvPr>
          <p:cNvCxnSpPr>
            <a:cxnSpLocks/>
          </p:cNvCxnSpPr>
          <p:nvPr userDrawn="1"/>
        </p:nvCxnSpPr>
        <p:spPr>
          <a:xfrm>
            <a:off x="0" y="1110482"/>
            <a:ext cx="12192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F0553-8850-4340-B496-AF2A4B7C163E}"/>
              </a:ext>
            </a:extLst>
          </p:cNvPr>
          <p:cNvGrpSpPr/>
          <p:nvPr userDrawn="1"/>
        </p:nvGrpSpPr>
        <p:grpSpPr>
          <a:xfrm>
            <a:off x="11163300" y="1028412"/>
            <a:ext cx="591246" cy="164140"/>
            <a:chOff x="10705057" y="974091"/>
            <a:chExt cx="935189" cy="2596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F50E06-3BA3-45B0-872E-2A68E4020100}"/>
                </a:ext>
              </a:extLst>
            </p:cNvPr>
            <p:cNvSpPr/>
            <p:nvPr userDrawn="1"/>
          </p:nvSpPr>
          <p:spPr>
            <a:xfrm>
              <a:off x="10705057" y="974091"/>
              <a:ext cx="260263" cy="259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E8DA4A-B361-4FAD-A5A6-ADCCEEE72520}"/>
                </a:ext>
              </a:extLst>
            </p:cNvPr>
            <p:cNvSpPr/>
            <p:nvPr userDrawn="1"/>
          </p:nvSpPr>
          <p:spPr>
            <a:xfrm>
              <a:off x="11042520" y="974091"/>
              <a:ext cx="260263" cy="259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4F0084-564A-428C-A03F-C139E2F54A41}"/>
                </a:ext>
              </a:extLst>
            </p:cNvPr>
            <p:cNvSpPr/>
            <p:nvPr userDrawn="1"/>
          </p:nvSpPr>
          <p:spPr>
            <a:xfrm>
              <a:off x="11379983" y="974091"/>
              <a:ext cx="260263" cy="259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4932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E8A82-226D-458A-B26F-C73B563AC241}"/>
              </a:ext>
            </a:extLst>
          </p:cNvPr>
          <p:cNvSpPr/>
          <p:nvPr userDrawn="1"/>
        </p:nvSpPr>
        <p:spPr>
          <a:xfrm rot="5400000">
            <a:off x="2605770" y="3352800"/>
            <a:ext cx="685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278656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9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78400"/>
            <a:ext cx="6096000" cy="18796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784739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1 Imag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37D7A94-5169-4B57-B053-68AF3C9AE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B9795-14DB-4611-A356-F1F92FE05ED1}"/>
              </a:ext>
            </a:extLst>
          </p:cNvPr>
          <p:cNvSpPr/>
          <p:nvPr userDrawn="1"/>
        </p:nvSpPr>
        <p:spPr>
          <a:xfrm>
            <a:off x="0" y="1111250"/>
            <a:ext cx="6095999" cy="4635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15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77347-C792-41EE-BAB8-07B37B9B5F0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55CA0F-B925-4009-AFC7-2C64D81F36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BE9ADE-3F54-4820-9478-1C0D6A253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537D5A3-B672-4852-AC41-91EB6B629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742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0421D-0F2C-4D5C-8C6A-4F33BBA87B51}"/>
              </a:ext>
            </a:extLst>
          </p:cNvPr>
          <p:cNvGrpSpPr/>
          <p:nvPr/>
        </p:nvGrpSpPr>
        <p:grpSpPr>
          <a:xfrm>
            <a:off x="1" y="1192"/>
            <a:ext cx="12191999" cy="4534816"/>
            <a:chOff x="0" y="-1850"/>
            <a:chExt cx="10058399" cy="51394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2468B-7B7C-4C8C-B055-6EEB0FDFB458}"/>
                </a:ext>
              </a:extLst>
            </p:cNvPr>
            <p:cNvSpPr/>
            <p:nvPr/>
          </p:nvSpPr>
          <p:spPr bwMode="hidden">
            <a:xfrm>
              <a:off x="0" y="-1850"/>
              <a:ext cx="6738778" cy="385459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BA73F9-E23B-456D-80BC-9D102C6807BF}"/>
                </a:ext>
              </a:extLst>
            </p:cNvPr>
            <p:cNvSpPr/>
            <p:nvPr/>
          </p:nvSpPr>
          <p:spPr bwMode="hidden">
            <a:xfrm>
              <a:off x="0" y="3852743"/>
              <a:ext cx="6738778" cy="1284865"/>
            </a:xfrm>
            <a:prstGeom prst="rect">
              <a:avLst/>
            </a:pr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32A15-DC57-4998-AEBF-FEB28AD4F1C7}"/>
                </a:ext>
              </a:extLst>
            </p:cNvPr>
            <p:cNvSpPr/>
            <p:nvPr/>
          </p:nvSpPr>
          <p:spPr bwMode="hidden">
            <a:xfrm>
              <a:off x="6738779" y="-1850"/>
              <a:ext cx="3319620" cy="3854593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BCFBD-4064-4013-BFAD-CD6A74630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345196" y="5410798"/>
            <a:ext cx="2182367" cy="1311444"/>
          </a:xfrm>
          <a:prstGeom prst="rect">
            <a:avLst/>
          </a:prstGeom>
        </p:spPr>
      </p:pic>
      <p:sp>
        <p:nvSpPr>
          <p:cNvPr id="12" name="Report Title">
            <a:extLst>
              <a:ext uri="{FF2B5EF4-FFF2-40B4-BE49-F238E27FC236}">
                <a16:creationId xmlns:a16="http://schemas.microsoft.com/office/drawing/2014/main" id="{33E879B0-433D-44B8-A45C-4AA9431195B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7362768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D138D7C5-AFED-488C-9EB0-31F9B7E94C5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3475573"/>
            <a:ext cx="7362768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B4906E0-DCF0-4572-8EB8-2DD2439A51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834" y="4338549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4D76D332-7278-485D-8CDF-6978AE979B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02834" y="4153041"/>
            <a:ext cx="2669925" cy="1747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E3D03A1-F1AB-4918-AAE4-A674AC23F6D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3701056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6578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E44432-2DD3-429B-9192-CDE243003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3" imgH="424" progId="TCLayout.ActiveDocument.1">
                  <p:embed/>
                </p:oleObj>
              </mc:Choice>
              <mc:Fallback>
                <p:oleObj name="think-cell Slide" r:id="rId10" imgW="423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E44432-2DD3-429B-9192-CDE24300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E73762-5B0C-4A73-AAD9-B6C6DB42A1C9}"/>
              </a:ext>
            </a:extLst>
          </p:cNvPr>
          <p:cNvSpPr/>
          <p:nvPr/>
        </p:nvSpPr>
        <p:spPr>
          <a:xfrm>
            <a:off x="0" y="0"/>
            <a:ext cx="3147753" cy="68580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C81E0-A595-44BD-A048-8DF8E985F8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88DD68-89F1-4B99-A070-7459C902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BB040F-A728-48CD-A5B9-F69EC529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356604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cxnSp>
        <p:nvCxnSpPr>
          <p:cNvPr id="22" name="Frame Line">
            <a:extLst>
              <a:ext uri="{FF2B5EF4-FFF2-40B4-BE49-F238E27FC236}">
                <a16:creationId xmlns:a16="http://schemas.microsoft.com/office/drawing/2014/main" id="{F7BAF0B3-E029-470C-87E4-46D3229C144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585682" y="1748118"/>
            <a:ext cx="796913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075B3C-DA49-4F57-9409-515CA5F8C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5683" y="941295"/>
            <a:ext cx="3213601" cy="14936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A63BB9A-729A-4857-BE09-F8368F34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5683" y="1815353"/>
            <a:ext cx="7963465" cy="3618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6" name="Report Date">
            <a:extLst>
              <a:ext uri="{FF2B5EF4-FFF2-40B4-BE49-F238E27FC236}">
                <a16:creationId xmlns:a16="http://schemas.microsoft.com/office/drawing/2014/main" id="{EE19D4BC-B65F-4593-B6DA-6CEA94B7B6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DBA60797-0C6B-4279-88BD-0214B400B5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283" y="6317437"/>
            <a:ext cx="3037401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Strictly private and confidential</a:t>
            </a:r>
          </a:p>
        </p:txBody>
      </p:sp>
      <p:sp>
        <p:nvSpPr>
          <p:cNvPr id="28" name="Page Number">
            <a:extLst>
              <a:ext uri="{FF2B5EF4-FFF2-40B4-BE49-F238E27FC236}">
                <a16:creationId xmlns:a16="http://schemas.microsoft.com/office/drawing/2014/main" id="{0AC58CDE-7BF7-4E9A-86DE-005A8226C2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7BC2F3DA-F5E4-44B0-8190-5C4510FA9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FBAFA-F1A1-40A6-9134-3230D2D92D31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810281-0E5A-4B69-940A-B5D1F833254D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917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port Date">
            <a:extLst>
              <a:ext uri="{FF2B5EF4-FFF2-40B4-BE49-F238E27FC236}">
                <a16:creationId xmlns:a16="http://schemas.microsoft.com/office/drawing/2014/main" id="{53D1EBEC-E8DA-41B3-AC08-642CC2A58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430" y="6317429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7DDA1-E9E0-4BD2-9F18-4D73A5A3E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930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A63B2BC-C1AA-475D-80E8-6103AE001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437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2873F-F098-49A1-B629-C8530BE60C1A}"/>
              </a:ext>
            </a:extLst>
          </p:cNvPr>
          <p:cNvSpPr/>
          <p:nvPr/>
        </p:nvSpPr>
        <p:spPr>
          <a:xfrm>
            <a:off x="1" y="0"/>
            <a:ext cx="31500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8A1954-C595-46AF-9BD0-C51B68380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34" name="Presentation Disclaimer">
            <a:extLst>
              <a:ext uri="{FF2B5EF4-FFF2-40B4-BE49-F238E27FC236}">
                <a16:creationId xmlns:a16="http://schemas.microsoft.com/office/drawing/2014/main" id="{04DDCE90-61F5-41F7-BCB5-5378C4B9A3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83" y="6087752"/>
            <a:ext cx="2376566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2"/>
                </a:solidFill>
              </a:rPr>
              <a:t>Strictly private and confidential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1B331F-A998-4B93-9E0F-EFB8090DC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37656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12E331A-BF46-4F6E-9356-402F5B3A21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230180"/>
            <a:ext cx="2376566" cy="14936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sp>
        <p:nvSpPr>
          <p:cNvPr id="41" name="Page Number">
            <a:extLst>
              <a:ext uri="{FF2B5EF4-FFF2-40B4-BE49-F238E27FC236}">
                <a16:creationId xmlns:a16="http://schemas.microsoft.com/office/drawing/2014/main" id="{F36165EE-352C-4AC1-98EF-60E59C280D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2" name="Section Footer">
            <a:extLst>
              <a:ext uri="{FF2B5EF4-FFF2-40B4-BE49-F238E27FC236}">
                <a16:creationId xmlns:a16="http://schemas.microsoft.com/office/drawing/2014/main" id="{DFD9E5A5-EA34-4218-A4A4-FD56114AF0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01950-F3C4-4D1E-A940-993B2DC79208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43B99-C2CB-4B03-BAF5-2B73C672E9E7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raft stamp">
            <a:extLst>
              <a:ext uri="{FF2B5EF4-FFF2-40B4-BE49-F238E27FC236}">
                <a16:creationId xmlns:a16="http://schemas.microsoft.com/office/drawing/2014/main" id="{0C7A3222-0907-4B8B-931D-CDF391F137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7" name="HeaderTOCPlaceholder"/>
          <p:cNvSpPr txBox="1"/>
          <p:nvPr>
            <p:custDataLst>
              <p:tags r:id="rId7"/>
            </p:custDataLst>
          </p:nvPr>
        </p:nvSpPr>
        <p:spPr>
          <a:xfrm>
            <a:off x="3378647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089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10906298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6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7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2" name="Section Header">
            <a:extLst>
              <a:ext uri="{FF2B5EF4-FFF2-40B4-BE49-F238E27FC236}">
                <a16:creationId xmlns:a16="http://schemas.microsoft.com/office/drawing/2014/main" id="{42230C15-E0EF-475B-8C56-8180ED2FC0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9" name="Report Date">
            <a:extLst>
              <a:ext uri="{FF2B5EF4-FFF2-40B4-BE49-F238E27FC236}">
                <a16:creationId xmlns:a16="http://schemas.microsoft.com/office/drawing/2014/main" id="{B66C8374-F5C4-4996-A017-C80027E874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40" name="Page Number">
            <a:extLst>
              <a:ext uri="{FF2B5EF4-FFF2-40B4-BE49-F238E27FC236}">
                <a16:creationId xmlns:a16="http://schemas.microsoft.com/office/drawing/2014/main" id="{00FF76E0-A4C6-4C27-96DB-D6E6C03A8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1" name="Presentation Disclaimer">
            <a:extLst>
              <a:ext uri="{FF2B5EF4-FFF2-40B4-BE49-F238E27FC236}">
                <a16:creationId xmlns:a16="http://schemas.microsoft.com/office/drawing/2014/main" id="{08D357CF-2BDC-45D2-B8A1-33CD43A8F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43" name="Section Footer">
            <a:extLst>
              <a:ext uri="{FF2B5EF4-FFF2-40B4-BE49-F238E27FC236}">
                <a16:creationId xmlns:a16="http://schemas.microsoft.com/office/drawing/2014/main" id="{98D7C6BC-F4A4-4F9C-A8BF-E320D746F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993BF-D529-458F-A6DB-FF58DC66AF25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9A4775-51B2-49AF-BE77-A2DD117CCF43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17968DA8-EB16-47EE-839F-ED9A501B8C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004123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7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3" name="Section Header">
            <a:extLst>
              <a:ext uri="{FF2B5EF4-FFF2-40B4-BE49-F238E27FC236}">
                <a16:creationId xmlns:a16="http://schemas.microsoft.com/office/drawing/2014/main" id="{7F444856-1130-46B5-A045-52E1A79FBB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B4D96363-5048-42D4-A625-7660951202C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59EA6C49-2D7E-4FCB-8DA7-C1A79DF7B9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2072BD5A-7576-4E0D-976F-209E7B832A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0698F7A3-ECB8-4459-B242-13A3C3A4C4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67C8B-73EA-42B7-9AA5-AE3E0CFA7F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01F06-0467-480F-B3C7-DDF18CF6675F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raft stamp">
            <a:extLst>
              <a:ext uri="{FF2B5EF4-FFF2-40B4-BE49-F238E27FC236}">
                <a16:creationId xmlns:a16="http://schemas.microsoft.com/office/drawing/2014/main" id="{76E39CD5-987F-43AE-B084-849EE59B53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0855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/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878B0EBC-141B-4C4F-A362-F528990FC2B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C9163938-2785-4D1F-BF6D-38BF33DF9B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6" name="Presentation Disclaimer">
            <a:extLst>
              <a:ext uri="{FF2B5EF4-FFF2-40B4-BE49-F238E27FC236}">
                <a16:creationId xmlns:a16="http://schemas.microsoft.com/office/drawing/2014/main" id="{C7F05687-DF8A-4343-AC91-BC2675AFB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3" name="Section Footer">
            <a:extLst>
              <a:ext uri="{FF2B5EF4-FFF2-40B4-BE49-F238E27FC236}">
                <a16:creationId xmlns:a16="http://schemas.microsoft.com/office/drawing/2014/main" id="{DED794C3-4383-43AC-902C-5A450186D1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52D2-7367-4B0E-9D2D-29AFCA9CD2C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E5360-4F8D-4FCD-B7AC-F798EC35A7A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aft stamp">
            <a:extLst>
              <a:ext uri="{FF2B5EF4-FFF2-40B4-BE49-F238E27FC236}">
                <a16:creationId xmlns:a16="http://schemas.microsoft.com/office/drawing/2014/main" id="{1DF6D7B6-5867-4B92-8FBA-C62AA2356B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74946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/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/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/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9" name="Report Date">
            <a:extLst>
              <a:ext uri="{FF2B5EF4-FFF2-40B4-BE49-F238E27FC236}">
                <a16:creationId xmlns:a16="http://schemas.microsoft.com/office/drawing/2014/main" id="{64581E60-A0D4-4BC1-823A-2B418E8F212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30" name="Page Number">
            <a:extLst>
              <a:ext uri="{FF2B5EF4-FFF2-40B4-BE49-F238E27FC236}">
                <a16:creationId xmlns:a16="http://schemas.microsoft.com/office/drawing/2014/main" id="{41779BE8-A4CC-4DAD-B153-54092D7A99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1" name="Presentation Disclaimer">
            <a:extLst>
              <a:ext uri="{FF2B5EF4-FFF2-40B4-BE49-F238E27FC236}">
                <a16:creationId xmlns:a16="http://schemas.microsoft.com/office/drawing/2014/main" id="{3C2E928F-BA23-4F06-9CC3-E08864FB8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2" name="Section Footer">
            <a:extLst>
              <a:ext uri="{FF2B5EF4-FFF2-40B4-BE49-F238E27FC236}">
                <a16:creationId xmlns:a16="http://schemas.microsoft.com/office/drawing/2014/main" id="{8D2C9B10-5BE7-4AF8-BFF8-A3046EC4F94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D8D29-B820-4A31-8280-EFE6F9FA98F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4D133-2D16-42A3-A3AD-A385F9C01A0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635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A8AA2BC8-1024-45CC-9E76-6C0E7A21F6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A89B890D-CBFA-4D2C-BB10-C27690A992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7CE9966-8074-4152-9D34-F90B6B3C28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FC58C329-4792-4816-A60A-3D2DCE9CA0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FC1A6-EFD9-4BBD-86EB-FA5F92D972EA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CE69C-839D-427C-8F86-57156ADECE5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47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176703B5-D291-496D-B26E-525DA3A367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53D88DCA-117D-416D-82D2-2367ED968B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7336B48-3136-4E82-8B16-FBC22E8CAE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90BED7C2-73F9-48D2-A750-793071C569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951C7BF0-CFC4-4094-AA1F-87A845BB89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61651-EB89-48D4-A6DE-27384110A6BB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DD7B9E-30C4-4159-BFEE-77F215166572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384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42186"/>
            <a:ext cx="5360787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4" name="Draft stamp">
            <a:extLst>
              <a:ext uri="{FF2B5EF4-FFF2-40B4-BE49-F238E27FC236}">
                <a16:creationId xmlns:a16="http://schemas.microsoft.com/office/drawing/2014/main" id="{98F467DD-E508-4793-B8C1-41188C017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9" name="Report Date">
            <a:extLst>
              <a:ext uri="{FF2B5EF4-FFF2-40B4-BE49-F238E27FC236}">
                <a16:creationId xmlns:a16="http://schemas.microsoft.com/office/drawing/2014/main" id="{BDC234B1-84B0-44C3-BE38-95CEC0CA13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1" name="Page Number">
            <a:extLst>
              <a:ext uri="{FF2B5EF4-FFF2-40B4-BE49-F238E27FC236}">
                <a16:creationId xmlns:a16="http://schemas.microsoft.com/office/drawing/2014/main" id="{B4A20242-E44A-4263-95BA-D1D5664EE2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>
            <a:extLst>
              <a:ext uri="{FF2B5EF4-FFF2-40B4-BE49-F238E27FC236}">
                <a16:creationId xmlns:a16="http://schemas.microsoft.com/office/drawing/2014/main" id="{885D6D75-46D2-4F31-9186-3D5BFAC2EB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880E68C9-26BA-4DB5-861B-DC433ABD5E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B6D62A-63C1-496F-864F-F8EA90700F13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8B007-F8F4-4D8B-B7BA-C35A62369B11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53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43202"/>
            <a:ext cx="10906298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Draft stamp">
            <a:extLst>
              <a:ext uri="{FF2B5EF4-FFF2-40B4-BE49-F238E27FC236}">
                <a16:creationId xmlns:a16="http://schemas.microsoft.com/office/drawing/2014/main" id="{E4D3AC3D-FB5C-4056-B3CE-C6F2017471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D8BE6AE2-E4FA-4A4C-9F4A-0801F27EF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B132AC77-15B7-427D-9EDA-27E044A04C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>
            <a:extLst>
              <a:ext uri="{FF2B5EF4-FFF2-40B4-BE49-F238E27FC236}">
                <a16:creationId xmlns:a16="http://schemas.microsoft.com/office/drawing/2014/main" id="{C1ACCB47-82D5-446E-80FB-2690A95152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0" name="Section Footer">
            <a:extLst>
              <a:ext uri="{FF2B5EF4-FFF2-40B4-BE49-F238E27FC236}">
                <a16:creationId xmlns:a16="http://schemas.microsoft.com/office/drawing/2014/main" id="{9A254952-4576-4CFE-B61C-9E61802781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DE2759-0B78-4BAC-9091-A3898FCC7E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178E40-037A-4FB9-9A78-25D7EB7BC066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354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Report Date">
            <a:extLst>
              <a:ext uri="{FF2B5EF4-FFF2-40B4-BE49-F238E27FC236}">
                <a16:creationId xmlns:a16="http://schemas.microsoft.com/office/drawing/2014/main" id="{71242622-92E5-4577-9939-C23982B6F0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5" name="Page Number">
            <a:extLst>
              <a:ext uri="{FF2B5EF4-FFF2-40B4-BE49-F238E27FC236}">
                <a16:creationId xmlns:a16="http://schemas.microsoft.com/office/drawing/2014/main" id="{7253FE5D-87D6-4F45-BF52-14884C4140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>
            <a:extLst>
              <a:ext uri="{FF2B5EF4-FFF2-40B4-BE49-F238E27FC236}">
                <a16:creationId xmlns:a16="http://schemas.microsoft.com/office/drawing/2014/main" id="{2DE48912-752E-4B28-992E-A8018FA045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7" name="Section Footer">
            <a:extLst>
              <a:ext uri="{FF2B5EF4-FFF2-40B4-BE49-F238E27FC236}">
                <a16:creationId xmlns:a16="http://schemas.microsoft.com/office/drawing/2014/main" id="{24E13DC1-0CD8-4F00-BEB6-8ED480D16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1B077-C346-4667-9422-134889A69A8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B69CA-5FCE-4A4A-B144-701CC8BBBE64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 stamp">
            <a:extLst>
              <a:ext uri="{FF2B5EF4-FFF2-40B4-BE49-F238E27FC236}">
                <a16:creationId xmlns:a16="http://schemas.microsoft.com/office/drawing/2014/main" id="{8BA4733D-DD24-4E66-AB15-27D0B8AA9E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098339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C9AC37EA-A51B-4D19-8AFD-D5550BB1D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5E4965D-0DB2-40AB-8C54-A02F73111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D5F1A31-F3C3-4E8D-8EE5-5D802CF63C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8" name="Section Footer">
            <a:extLst>
              <a:ext uri="{FF2B5EF4-FFF2-40B4-BE49-F238E27FC236}">
                <a16:creationId xmlns:a16="http://schemas.microsoft.com/office/drawing/2014/main" id="{386FB611-2223-4501-B9AF-3FF4725608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37E43E-8B9E-4332-A613-62823857903C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FC379-8CCB-4D1B-B59F-CD6E374799E5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2F22AEF7-CCE6-447D-A2ED-AE17E661B9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06972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7956957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5578052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/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878B0EBC-141B-4C4F-A362-F528990FC2B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C9163938-2785-4D1F-BF6D-38BF33DF9B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6" name="Presentation Disclaimer">
            <a:extLst>
              <a:ext uri="{FF2B5EF4-FFF2-40B4-BE49-F238E27FC236}">
                <a16:creationId xmlns:a16="http://schemas.microsoft.com/office/drawing/2014/main" id="{C7F05687-DF8A-4343-AC91-BC2675AFB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3" name="Section Footer">
            <a:extLst>
              <a:ext uri="{FF2B5EF4-FFF2-40B4-BE49-F238E27FC236}">
                <a16:creationId xmlns:a16="http://schemas.microsoft.com/office/drawing/2014/main" id="{DED794C3-4383-43AC-902C-5A450186D1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52D2-7367-4B0E-9D2D-29AFCA9CD2C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E5360-4F8D-4FCD-B7AC-F798EC35A7A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aft stamp">
            <a:extLst>
              <a:ext uri="{FF2B5EF4-FFF2-40B4-BE49-F238E27FC236}">
                <a16:creationId xmlns:a16="http://schemas.microsoft.com/office/drawing/2014/main" id="{1DF6D7B6-5867-4B92-8FBA-C62AA2356B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2328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EA7A290B-C63D-405E-8ACC-CE7A7042C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A58703A6-1313-434F-9F41-5C0717B2C4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9" name="Presentation Disclaimer">
            <a:extLst>
              <a:ext uri="{FF2B5EF4-FFF2-40B4-BE49-F238E27FC236}">
                <a16:creationId xmlns:a16="http://schemas.microsoft.com/office/drawing/2014/main" id="{FEED1EAE-54DA-4BFE-B8AA-01FAFBE1AB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1" name="Section Footer">
            <a:extLst>
              <a:ext uri="{FF2B5EF4-FFF2-40B4-BE49-F238E27FC236}">
                <a16:creationId xmlns:a16="http://schemas.microsoft.com/office/drawing/2014/main" id="{F1847CC5-B1D1-4474-9C3E-39FBF238FC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1E66-7DDE-4707-BC15-833A2E60B93F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39BE09-0D2C-4954-8138-608BE1226AD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 stamp">
            <a:extLst>
              <a:ext uri="{FF2B5EF4-FFF2-40B4-BE49-F238E27FC236}">
                <a16:creationId xmlns:a16="http://schemas.microsoft.com/office/drawing/2014/main" id="{6C4C93B2-A619-441E-B329-F1D1D1339EB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4634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EA7A290B-C63D-405E-8ACC-CE7A7042C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A58703A6-1313-434F-9F41-5C0717B2C4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9" name="Presentation Disclaimer">
            <a:extLst>
              <a:ext uri="{FF2B5EF4-FFF2-40B4-BE49-F238E27FC236}">
                <a16:creationId xmlns:a16="http://schemas.microsoft.com/office/drawing/2014/main" id="{FEED1EAE-54DA-4BFE-B8AA-01FAFBE1AB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1" name="Section Footer">
            <a:extLst>
              <a:ext uri="{FF2B5EF4-FFF2-40B4-BE49-F238E27FC236}">
                <a16:creationId xmlns:a16="http://schemas.microsoft.com/office/drawing/2014/main" id="{F1847CC5-B1D1-4474-9C3E-39FBF238FC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1E66-7DDE-4707-BC15-833A2E60B93F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39BE09-0D2C-4954-8138-608BE1226AD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 stamp">
            <a:extLst>
              <a:ext uri="{FF2B5EF4-FFF2-40B4-BE49-F238E27FC236}">
                <a16:creationId xmlns:a16="http://schemas.microsoft.com/office/drawing/2014/main" id="{6C4C93B2-A619-441E-B329-F1D1D1339EB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25909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3513513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At a glance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FD349-10E5-48CF-8A59-EF1555B521B2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4339244" y="949817"/>
            <a:ext cx="7209905" cy="742278"/>
          </a:xfrm>
        </p:spPr>
        <p:txBody>
          <a:bodyPr tIns="0" bIns="0"/>
          <a:lstStyle>
            <a:lvl1pPr>
              <a:defRPr sz="882" b="1" i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– Insert text here </a:t>
            </a: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0665A064-6277-415D-A60B-2C406E27F0A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3E3BCC40-17E6-40CE-86FB-031964A7D93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E93B3E1C-A734-4BF7-8D8A-7ABE20B0541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EAB395CC-B6E8-411B-AD9B-E9D9855FB0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888D0-1439-411F-967C-CAA5F572B50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5FF6B-0198-42AD-B231-B2AA3F0AE8FC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 stamp">
            <a:extLst>
              <a:ext uri="{FF2B5EF4-FFF2-40B4-BE49-F238E27FC236}">
                <a16:creationId xmlns:a16="http://schemas.microsoft.com/office/drawing/2014/main" id="{E209326F-C152-4F60-A83B-88FAC2D995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6488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Glossary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BCDE7FFC-7693-4723-B753-B6E41BB1B5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48686681-E6DE-42F4-A1DD-218D21E6C1A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>
            <a:extLst>
              <a:ext uri="{FF2B5EF4-FFF2-40B4-BE49-F238E27FC236}">
                <a16:creationId xmlns:a16="http://schemas.microsoft.com/office/drawing/2014/main" id="{3DD43CF5-DB97-4C55-B532-40D00A448F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5" name="Section Footer">
            <a:extLst>
              <a:ext uri="{FF2B5EF4-FFF2-40B4-BE49-F238E27FC236}">
                <a16:creationId xmlns:a16="http://schemas.microsoft.com/office/drawing/2014/main" id="{21726509-E513-4245-AE69-0956E3B471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265E-D6B4-4307-BBAE-41A376249A96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74D3C-422F-4C24-91E7-4C14614D41BB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aft stamp">
            <a:extLst>
              <a:ext uri="{FF2B5EF4-FFF2-40B4-BE49-F238E27FC236}">
                <a16:creationId xmlns:a16="http://schemas.microsoft.com/office/drawing/2014/main" id="{B9EC7613-0765-4C3E-A317-ECEF6A7225C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612509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6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4FBEF6FA-A0C7-46EC-AFF5-9AFA47828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B864BC2B-A74D-467D-99EB-1EE062BBD3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766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0E108681-ED46-4FCD-AF9B-B0F12DB823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9FB0E485-E0C8-4B7D-BB20-D326D12F23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875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6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784D724-50E8-40C9-83D5-3D08BB1550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DB77E1-10C5-41A7-B534-2D41309DC8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92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4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2C19DD9-BA46-4527-91D3-9377718D0C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1998C4-AD53-42B5-93F1-BC4AA20A52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92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309062" cy="2517289"/>
          </a:xfrm>
        </p:spPr>
        <p:txBody>
          <a:bodyPr vert="horz" lIns="0" tIns="0" rIns="0" bIns="0" rtlCol="0" anchor="b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4236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Thank you</a:t>
            </a:r>
            <a:endParaRPr lang="en-GB"/>
          </a:p>
        </p:txBody>
      </p:sp>
      <p:sp>
        <p:nvSpPr>
          <p:cNvPr id="8" name="Slide Tags" hidden="1"/>
          <p:cNvSpPr txBox="1"/>
          <p:nvPr>
            <p:custDataLst>
              <p:tags r:id="rId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687C-57A8-453A-A049-0D4DDFEA3263}"/>
              </a:ext>
            </a:extLst>
          </p:cNvPr>
          <p:cNvSpPr/>
          <p:nvPr/>
        </p:nvSpPr>
        <p:spPr bwMode="hidden">
          <a:xfrm>
            <a:off x="0" y="4940855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BBAF-6A4B-47CB-BD75-5168D1A27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12080"/>
            <a:ext cx="10906298" cy="1371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[Legal]</a:t>
            </a:r>
          </a:p>
        </p:txBody>
      </p:sp>
    </p:spTree>
    <p:extLst>
      <p:ext uri="{BB962C8B-B14F-4D97-AF65-F5344CB8AC3E}">
        <p14:creationId xmlns:p14="http://schemas.microsoft.com/office/powerpoint/2010/main" val="25558570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8EEE73C-8877-43D1-86A9-69E953630E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869856-6182-4B8D-938C-EBFCD02C87F2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8791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27FAFAA-285F-4945-A3A2-666A8A502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F215B-4184-4392-9C86-1A188FA31F05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160942-482E-4DB8-A58E-71FBEDE7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11" name="Report Title">
            <a:extLst>
              <a:ext uri="{FF2B5EF4-FFF2-40B4-BE49-F238E27FC236}">
                <a16:creationId xmlns:a16="http://schemas.microsoft.com/office/drawing/2014/main" id="{12C0EFB5-DB4A-44B7-BEB6-50F77D1D323D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2EEB4B15-EBE2-4CC7-87E7-CF12291C9A8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6" name="Confidentiality Stamp">
            <a:extLst>
              <a:ext uri="{FF2B5EF4-FFF2-40B4-BE49-F238E27FC236}">
                <a16:creationId xmlns:a16="http://schemas.microsoft.com/office/drawing/2014/main" id="{BB6F76BA-CA5E-46B1-A4FE-A04494BA1F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Draft Stamp">
            <a:extLst>
              <a:ext uri="{FF2B5EF4-FFF2-40B4-BE49-F238E27FC236}">
                <a16:creationId xmlns:a16="http://schemas.microsoft.com/office/drawing/2014/main" id="{FD086E63-2C7B-45FF-B665-56AD61AC32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port Date">
            <a:extLst>
              <a:ext uri="{FF2B5EF4-FFF2-40B4-BE49-F238E27FC236}">
                <a16:creationId xmlns:a16="http://schemas.microsoft.com/office/drawing/2014/main" id="{2093D07F-E838-4E22-A6DD-E50DBC55755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22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3513513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At a glance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FD349-10E5-48CF-8A59-EF1555B521B2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4339244" y="949817"/>
            <a:ext cx="7209905" cy="742278"/>
          </a:xfrm>
        </p:spPr>
        <p:txBody>
          <a:bodyPr tIns="0" bIns="0"/>
          <a:lstStyle>
            <a:lvl1pPr>
              <a:defRPr sz="882" b="1" i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– Insert text here </a:t>
            </a: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0665A064-6277-415D-A60B-2C406E27F0A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3E3BCC40-17E6-40CE-86FB-031964A7D93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E93B3E1C-A734-4BF7-8D8A-7ABE20B0541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EAB395CC-B6E8-411B-AD9B-E9D9855FB0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888D0-1439-411F-967C-CAA5F572B50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5FF6B-0198-42AD-B231-B2AA3F0AE8FC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 stamp">
            <a:extLst>
              <a:ext uri="{FF2B5EF4-FFF2-40B4-BE49-F238E27FC236}">
                <a16:creationId xmlns:a16="http://schemas.microsoft.com/office/drawing/2014/main" id="{E209326F-C152-4F60-A83B-88FAC2D995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828872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2532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2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  <a:grpFill/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221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3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070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484C0D-6176-452F-9734-BCF5DF2748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8677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3484C0D-6176-452F-9734-BCF5DF274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42913" y="274544"/>
            <a:ext cx="113061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15733BA1-7A19-46BC-94D4-AA73D5B54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pPr lvl="0"/>
            <a:fld id="{00000000-1234-1234-1234-123412341234}" type="slidenum">
              <a:rPr lang="en-US"/>
              <a:pPr lvl="0"/>
              <a:t>‹#›</a:t>
            </a:fld>
            <a:endParaRPr lang="en-US"/>
          </a:p>
        </p:txBody>
      </p:sp>
      <p:sp>
        <p:nvSpPr>
          <p:cNvPr id="9" name="Google Shape;76;p2">
            <a:extLst>
              <a:ext uri="{FF2B5EF4-FFF2-40B4-BE49-F238E27FC236}">
                <a16:creationId xmlns:a16="http://schemas.microsoft.com/office/drawing/2014/main" id="{F90358ED-B9E4-4B7A-98F8-7ED4D7F4D25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753600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 23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FDEDB9-2304-493D-BD8E-B70153449AC3}"/>
              </a:ext>
            </a:extLst>
          </p:cNvPr>
          <p:cNvCxnSpPr>
            <a:cxnSpLocks/>
          </p:cNvCxnSpPr>
          <p:nvPr userDrawn="1"/>
        </p:nvCxnSpPr>
        <p:spPr>
          <a:xfrm>
            <a:off x="0" y="1110482"/>
            <a:ext cx="12192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F0553-8850-4340-B496-AF2A4B7C163E}"/>
              </a:ext>
            </a:extLst>
          </p:cNvPr>
          <p:cNvGrpSpPr/>
          <p:nvPr userDrawn="1"/>
        </p:nvGrpSpPr>
        <p:grpSpPr>
          <a:xfrm>
            <a:off x="11163300" y="1028412"/>
            <a:ext cx="591246" cy="164140"/>
            <a:chOff x="10705057" y="974091"/>
            <a:chExt cx="935189" cy="2596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F50E06-3BA3-45B0-872E-2A68E4020100}"/>
                </a:ext>
              </a:extLst>
            </p:cNvPr>
            <p:cNvSpPr/>
            <p:nvPr userDrawn="1"/>
          </p:nvSpPr>
          <p:spPr>
            <a:xfrm>
              <a:off x="10705057" y="974091"/>
              <a:ext cx="260263" cy="259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E8DA4A-B361-4FAD-A5A6-ADCCEEE72520}"/>
                </a:ext>
              </a:extLst>
            </p:cNvPr>
            <p:cNvSpPr/>
            <p:nvPr userDrawn="1"/>
          </p:nvSpPr>
          <p:spPr>
            <a:xfrm>
              <a:off x="11042520" y="974091"/>
              <a:ext cx="260263" cy="259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4F0084-564A-428C-A03F-C139E2F54A41}"/>
                </a:ext>
              </a:extLst>
            </p:cNvPr>
            <p:cNvSpPr/>
            <p:nvPr userDrawn="1"/>
          </p:nvSpPr>
          <p:spPr>
            <a:xfrm>
              <a:off x="11379983" y="974091"/>
              <a:ext cx="260263" cy="259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44390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E8A82-226D-458A-B26F-C73B563AC241}"/>
              </a:ext>
            </a:extLst>
          </p:cNvPr>
          <p:cNvSpPr/>
          <p:nvPr userDrawn="1"/>
        </p:nvSpPr>
        <p:spPr>
          <a:xfrm rot="5400000">
            <a:off x="2605770" y="3352800"/>
            <a:ext cx="685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664138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2" progId="TCLayout.ActiveDocument.1">
                  <p:embed/>
                </p:oleObj>
              </mc:Choice>
              <mc:Fallback>
                <p:oleObj name="think-cell Slide" r:id="rId3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9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78400"/>
            <a:ext cx="6096000" cy="18796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0110637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1 Imag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37D7A94-5169-4B57-B053-68AF3C9AE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B9795-14DB-4611-A356-F1F92FE05ED1}"/>
              </a:ext>
            </a:extLst>
          </p:cNvPr>
          <p:cNvSpPr/>
          <p:nvPr userDrawn="1"/>
        </p:nvSpPr>
        <p:spPr>
          <a:xfrm>
            <a:off x="0" y="1111250"/>
            <a:ext cx="6095999" cy="4635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77347-C792-41EE-BAB8-07B37B9B5F0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55CA0F-B925-4009-AFC7-2C64D81F36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BE9ADE-3F54-4820-9478-1C0D6A253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537D5A3-B672-4852-AC41-91EB6B629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73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2FF2-B0F4-45DD-A87C-48894EB80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C8C2-5A90-4085-B9FF-867ED538D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696E5-70B2-49C1-926F-8396FFF1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10AE5-57B8-43B8-B446-15A24E16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B54E-95DE-4D65-9C51-FC98EC29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85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2CA3-3925-45BA-8680-CD11ABB8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43E2-1C6D-4AC5-BA66-93FE0F3C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D39FB-F21B-4B1E-9EC5-C09589B0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921A-BC88-4CA8-8AD7-77775C21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8CCC-410E-4125-9D19-972F8E5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Glossary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BCDE7FFC-7693-4723-B753-B6E41BB1B5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48686681-E6DE-42F4-A1DD-218D21E6C1A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>
            <a:extLst>
              <a:ext uri="{FF2B5EF4-FFF2-40B4-BE49-F238E27FC236}">
                <a16:creationId xmlns:a16="http://schemas.microsoft.com/office/drawing/2014/main" id="{3DD43CF5-DB97-4C55-B532-40D00A448F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5" name="Section Footer">
            <a:extLst>
              <a:ext uri="{FF2B5EF4-FFF2-40B4-BE49-F238E27FC236}">
                <a16:creationId xmlns:a16="http://schemas.microsoft.com/office/drawing/2014/main" id="{21726509-E513-4245-AE69-0956E3B471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265E-D6B4-4307-BBAE-41A376249A96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74D3C-422F-4C24-91E7-4C14614D41BB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aft stamp">
            <a:extLst>
              <a:ext uri="{FF2B5EF4-FFF2-40B4-BE49-F238E27FC236}">
                <a16:creationId xmlns:a16="http://schemas.microsoft.com/office/drawing/2014/main" id="{B9EC7613-0765-4C3E-A317-ECEF6A7225C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018277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6843-3F16-4DF5-B4F6-3B92A9A0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7E189-C2AA-4C9E-8D29-51416FB7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3266-CD2A-4E1A-8DCA-49A3874C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778A-C1B3-4258-B8F8-90A6176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BD33-A8F3-4887-AD4D-CD666B3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16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97A-1A05-41E4-A216-04FC5226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1351-F7B4-4316-8F8C-B7024F10F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3FF61-AB58-491C-AC25-288E7365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F73A-7A39-4CDF-8025-0873B43A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81657-A237-440A-B420-BF35E0AF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35CAC-6C9A-4B59-84CF-129031E6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87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A70C-9D01-4502-B009-505EB4F0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7980E-9BF8-4B2C-8160-F6EA8943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E2EB6-3B54-4949-AE4C-07F0A83A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A03E2-977A-422C-BBA4-E461AFBB5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47F30-113E-4EC9-979D-68A5FA953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CB795-79DD-4975-94A5-CFE269CA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88243-BFE1-4274-A90D-6B55B6AB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9FDFE-1DB0-4B82-BD6C-EE264B7B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39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7BB3-BA4E-422A-834D-52EEB735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9292C-B14F-4591-B981-62102A3A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56527-88F0-4CBA-BDA6-8E4F6D2F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DB9AD-5E1C-42FF-8632-BF784803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31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C6B3E-B0F2-4040-B2FF-6020DE3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F550E-928F-4DB0-AFF5-2183ADFD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6A2CC-CFE0-41B4-8541-CDCCA515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44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FF2-DFBD-43E9-85DA-BA8E2C5D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7E14-1580-44BA-AE58-11913DD5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6438B-2453-4415-9A00-6163F1286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0DB7C-4175-46B1-99F8-48F432A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E0A6-8E5A-4AF2-AF41-C6D9793D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B32F-4F3A-496C-BA78-C2520169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4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56E4-FF4E-4218-AF39-AC305BD5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BA82B-198E-4797-A623-5C664C4E9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BE15-322D-4887-AE80-511968FC0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BE1F7-7DBF-4662-AE0A-AD580D5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26A5D-B034-4781-8F14-709DC662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68A2-388B-4D59-A776-65BA88DC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67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F8DA-9F15-4998-87DB-62FAF221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26C38-80E5-4493-AC96-86F3B45AB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BBD2-16B0-46A4-9A92-24DC2B53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6C4E-F156-4D6B-A792-EFBB2A2B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9D8B-DDF8-4840-B833-5AB96DA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2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30EC2-61B8-49F7-807F-894212CD6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99CC-5347-4379-B102-E75C584B4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34B9-8D0D-4B56-8209-9787076C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95AEE-DE5E-456D-AD02-4BCF899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56D6-186A-4846-8F4C-63C7EAE0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98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Full Content - Subtitle">
  <p:cSld name="1_Title and Full Content - Subtitle"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89d6804d3_5_5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0" name="Google Shape;1470;g1389d6804d3_5_5"/>
          <p:cNvSpPr txBox="1">
            <a:spLocks noGrp="1"/>
          </p:cNvSpPr>
          <p:nvPr>
            <p:ph type="subTitle" idx="1"/>
          </p:nvPr>
        </p:nvSpPr>
        <p:spPr>
          <a:xfrm>
            <a:off x="442912" y="933433"/>
            <a:ext cx="11306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1" name="Google Shape;1471;g1389d6804d3_5_5"/>
          <p:cNvSpPr txBox="1">
            <a:spLocks noGrp="1"/>
          </p:cNvSpPr>
          <p:nvPr>
            <p:ph type="body" idx="2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776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g1389d6804d3_5_5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40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6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4FBEF6FA-A0C7-46EC-AFF5-9AFA47828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B864BC2B-A74D-467D-99EB-1EE062BBD3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036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Photo Dark">
  <p:cSld name="Title Slide - Photo Dark">
    <p:bg>
      <p:bgPr>
        <a:solidFill>
          <a:srgbClr val="7D7D7D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5743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38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4209-E45A-4260-A3B1-D7A5D7AA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FFE2C-359F-4037-A7DF-6F25B3E4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E50D-2DE6-4196-87FC-19111808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A73BBCA-33E4-4AC8-9454-651E6D0A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12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668A-0EE7-48C1-8BF2-56AEEE17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05AB-85FA-4C49-AD4A-895E6AF2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80C30-6CBE-44A0-9AD4-88C468F7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0A7B76A-5CB9-4CC4-9F49-C7CA344F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0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15C92-9B07-42BC-A14C-43FEE097019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62145-490F-4CEF-9B92-FCC07EEE51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5C3EF-8DA7-4E53-BF56-BFBF595321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B7C673D7-33B1-4FAF-A44F-2E2926513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20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4B224-F362-4A7C-82CD-EC94CE6E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0E4B-B7BD-4678-B9B7-70E2DDA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06D1-9EA1-4FF8-AB4D-940C0D98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37159D6-19FE-4564-AA39-656DD04C3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99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D71C9-19EF-4BC6-84FE-429C02CA29D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2BDB-1BF6-4542-A973-06F0DE07BD6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8ADE6-6F9B-493D-8B81-A0A8CF5F33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56F754C-D51E-4089-86F5-F918945F6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8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664D4-FDC5-4D1F-AF0F-6067AE2A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C5186-35BD-44AC-8D59-ACEEEA57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BE6E1-63E6-4F03-A76C-46170907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6ED4C5F-BCA6-4339-970C-8BC35DA04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2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5B74-69BB-4FA3-B61E-132E147D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0D07-4D9D-4D06-AD6B-9E3FAF6E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A86-4FF0-4411-82AF-F1BD986C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57F4387-2D21-4B14-BDE4-67689A7AC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97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62085-1354-48C5-9C35-E692849DBA9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09EA6-A43E-4135-8436-2A94F0C28F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37CF-EB3E-42F3-B9B1-F85FD600F4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96A651F-1183-40A5-860E-5F0B2A15A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E44432-2DD3-429B-9192-CDE243003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3" imgH="424" progId="TCLayout.ActiveDocument.1">
                  <p:embed/>
                </p:oleObj>
              </mc:Choice>
              <mc:Fallback>
                <p:oleObj name="think-cell Slide" r:id="rId10" imgW="423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E44432-2DD3-429B-9192-CDE24300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E73762-5B0C-4A73-AAD9-B6C6DB42A1C9}"/>
              </a:ext>
            </a:extLst>
          </p:cNvPr>
          <p:cNvSpPr/>
          <p:nvPr/>
        </p:nvSpPr>
        <p:spPr>
          <a:xfrm>
            <a:off x="0" y="0"/>
            <a:ext cx="3147753" cy="68580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C81E0-A595-44BD-A048-8DF8E985F8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88DD68-89F1-4B99-A070-7459C902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BB040F-A728-48CD-A5B9-F69EC529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356604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cxnSp>
        <p:nvCxnSpPr>
          <p:cNvPr id="22" name="Frame Line">
            <a:extLst>
              <a:ext uri="{FF2B5EF4-FFF2-40B4-BE49-F238E27FC236}">
                <a16:creationId xmlns:a16="http://schemas.microsoft.com/office/drawing/2014/main" id="{F7BAF0B3-E029-470C-87E4-46D3229C144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585682" y="1748118"/>
            <a:ext cx="796913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075B3C-DA49-4F57-9409-515CA5F8C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5683" y="941295"/>
            <a:ext cx="3213601" cy="14936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A63BB9A-729A-4857-BE09-F8368F34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5683" y="1815353"/>
            <a:ext cx="7963465" cy="3618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6" name="Report Date">
            <a:extLst>
              <a:ext uri="{FF2B5EF4-FFF2-40B4-BE49-F238E27FC236}">
                <a16:creationId xmlns:a16="http://schemas.microsoft.com/office/drawing/2014/main" id="{EE19D4BC-B65F-4593-B6DA-6CEA94B7B6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DBA60797-0C6B-4279-88BD-0214B400B5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283" y="6317437"/>
            <a:ext cx="3037401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Strictly private and confidential</a:t>
            </a:r>
          </a:p>
        </p:txBody>
      </p:sp>
      <p:sp>
        <p:nvSpPr>
          <p:cNvPr id="28" name="Page Number">
            <a:extLst>
              <a:ext uri="{FF2B5EF4-FFF2-40B4-BE49-F238E27FC236}">
                <a16:creationId xmlns:a16="http://schemas.microsoft.com/office/drawing/2014/main" id="{0AC58CDE-7BF7-4E9A-86DE-005A8226C2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7BC2F3DA-F5E4-44B0-8190-5C4510FA9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FBAFA-F1A1-40A6-9134-3230D2D92D31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810281-0E5A-4B69-940A-B5D1F833254D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0E108681-ED46-4FCD-AF9B-B0F12DB823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9FB0E485-E0C8-4B7D-BB20-D326D12F23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1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5541-882E-4A45-8ECE-C5A3B9B57F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B3B5A-33B5-4BCD-9533-CB546E4D60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0294-3637-40D7-952E-1F9B4C9E1E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FD978A89-DB4C-4A4D-A1F6-CB9EA5E80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93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43C50-6CAD-4234-A949-FA7143D924B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B2B91-3926-4CB0-A68B-BE5462C5E9E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B8BC6-DC04-46BE-8E49-24CBB32E7F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4D9F5E95-DE2C-44DE-8193-4F7DBE814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14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935A2-96F6-4BB3-89FD-FC7E0B7AAC9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08D55-BFEA-48EA-9FEE-D9963A62CD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4FD78-84B1-48BF-99D3-D982AC7338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7A9012A-2F01-4699-93A6-5D90B19AC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96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371D8-3798-4460-A323-117221868A3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4006-5487-478B-8DE2-ED3306F05D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B61A-8E41-468F-9924-23F216700D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B0BD455-5C7F-4D16-9E8E-09BE9BF11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38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50879-93C4-4546-813B-C50CAE90718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A597-FEAF-45D9-A449-76BF870A6D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56D880-4E6F-4C3C-961F-E988A8E201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127B887-4DDE-42A1-8163-8EAB0C79B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37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A02B5-22E8-42D0-A0A9-89BF87208DE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AAA9-9165-49B6-93C9-7D2D3D5C64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A0F376-3A29-4809-8584-4A1060D326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31E00C8A-C5F8-4779-93F5-FFD0C57D4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528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0F6F5-8C97-42F9-B933-6E49A5BE15C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A662-0D30-4A74-8822-72B1EE3A89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AD15AA-4F4A-4617-BFAC-B06C910B5C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94F068D-C162-46C0-B2B2-FB14FE6A0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22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CB759-35BD-458D-A805-BCFA4CB914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4D63-782A-4922-AD75-1B3B4A6B9C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81B39-3B94-4A19-8E46-32A7370B42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98B0F21-B5BF-40AB-BCE2-6BDF75A3F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67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577CE-C519-4C33-A0D7-96CEEB1AAA2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D1704-EED3-408F-BF93-90FB5302EDF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715E4-B332-47CC-B948-22BBD14E94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3C902FF-F451-4E05-AC19-137759139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05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4C7C0-4113-4EC7-97D5-F285248B5BB4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68ED7-55C9-4057-8284-7E991268B4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22479-8B79-4696-9018-11E6138D01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9F80618-AE3A-4868-A8D6-92FD73B78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6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784D724-50E8-40C9-83D5-3D08BB1550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DB77E1-10C5-41A7-B534-2D41309DC8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226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2C747-CADA-4C74-8175-9AA8F6ED71A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D46A1-9CEC-4453-A1F7-6AD99384BD4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8ADFC-32C6-45AB-8A30-FB93EDDD2BC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92E3E58-F806-4C3B-9C1B-36EE0C4E9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652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04909-EB3E-4226-A0AD-28E9C61DDE44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3A2BC-39FF-4A24-ADA2-15AA5B23AB2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F5468-0C78-43E9-9DBF-3F5D67303BC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20AB890-3D1B-46D5-A750-4D5810A26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83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1BE45-F4C1-43C8-AC2A-F2DFDAE0296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6E302-D64B-4188-BAB9-3C3F58A4F7A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FB5F9-BD76-463F-86DB-65B3B4C9D4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B7AD025A-3CD8-4D82-BBF5-18E858C5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85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C5F9B-3A40-43EB-8366-2AE6A872C54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FB2DC-B89F-4A36-87BD-1521FDDE93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95FD3-2BCE-4A64-AE4F-47C98554F79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125D75C-2E4E-4601-BFC1-92A9C3BC5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25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99CD6-CD78-469B-A8EF-48666160A33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31B5D-8347-4948-8604-A8B20FCECC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3F3E8-84ED-49ED-B5A1-5882B72B4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96F2190-6338-4C9C-9079-AD57C24A7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54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3C14-352A-4DD3-9450-85662F7E1DB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69682-5DB8-48A1-865F-E65FE07241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4B20-EBA9-487D-9B1B-EB511A71BE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544564C-858B-4D40-8B9A-B8110AEC7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009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C1A6F-FA29-4BEE-B1BE-937ACD57B03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B2C04-C0ED-4D59-BFF9-B149DC079C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9040-12F6-449F-8095-63BE39D74B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E61C234-BC36-461C-B084-E1891A2BD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12688-49BA-4481-8BE9-5985BE7A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6323B-46A4-4841-B08C-C749B90C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E0E31-394D-479D-9D8C-BC60CF6C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3986899-1629-4147-8F81-E8B425399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53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F713D-CA5A-475A-A9BA-B081A570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DF15D-16DE-4197-867E-EBEF5EF7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D9A80-6258-426A-A41D-11EF6E6C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4B3934A1-3231-4ADC-BC55-3632EF619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95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6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4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2C19DD9-BA46-4527-91D3-9377718D0C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1998C4-AD53-42B5-93F1-BC4AA20A52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63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AA829-12A1-497E-BE39-4C60212EA55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20497-AF67-4A79-B56F-DEF50980B6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F756-FEEF-4CF9-81C1-2F5EF691E4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FC370993-AF38-4D0E-A1DC-D52E338BD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825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8B492-15B9-429F-A53A-D37865998C6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1622-1ED2-4569-B657-4B5AD5A6E4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6959E-C961-400D-BE04-01A5E771D9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3713BF8-417C-4AAD-8F0C-78A7245BF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98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62FA0-99AF-4FBF-9D14-0EFB8706E8D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F3CDA-9672-44DD-AB31-0D4CE6C63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BE81-84BE-4129-9F49-19FA16C8A9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8A7A4E4-20C8-45EF-BB70-D5CB55954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pwc.com</a:t>
            </a: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7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671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66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31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374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202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891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309062" cy="2517289"/>
          </a:xfrm>
        </p:spPr>
        <p:txBody>
          <a:bodyPr vert="horz" lIns="0" tIns="0" rIns="0" bIns="0" rtlCol="0" anchor="b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4236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Thank you</a:t>
            </a:r>
            <a:endParaRPr lang="en-GB"/>
          </a:p>
        </p:txBody>
      </p:sp>
      <p:sp>
        <p:nvSpPr>
          <p:cNvPr id="8" name="Slide Tags" hidden="1"/>
          <p:cNvSpPr txBox="1"/>
          <p:nvPr>
            <p:custDataLst>
              <p:tags r:id="rId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687C-57A8-453A-A049-0D4DDFEA3263}"/>
              </a:ext>
            </a:extLst>
          </p:cNvPr>
          <p:cNvSpPr/>
          <p:nvPr/>
        </p:nvSpPr>
        <p:spPr bwMode="hidden">
          <a:xfrm>
            <a:off x="0" y="4940855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BBAF-6A4B-47CB-BD75-5168D1A27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12080"/>
            <a:ext cx="10906298" cy="1371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[Legal]</a:t>
            </a:r>
          </a:p>
        </p:txBody>
      </p:sp>
    </p:spTree>
    <p:extLst>
      <p:ext uri="{BB962C8B-B14F-4D97-AF65-F5344CB8AC3E}">
        <p14:creationId xmlns:p14="http://schemas.microsoft.com/office/powerpoint/2010/main" val="11125677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15867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42126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5BC2F-9C5A-4169-97B3-577DAB74631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B7DB6-69E5-4C56-BEDB-F0D5B568A6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35CA4-29F7-4105-8A41-FD1CEB7251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5935BED-F3D2-4F5C-B4CD-ADF8E56B6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54F43-51A7-463B-BB1C-E6647B610BF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8B610-7029-4484-9DEE-78400369D7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C37B-EB86-4462-9FF2-F66469ECFA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7A31CEA1-1388-4BAD-B3E7-9A2237D7D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9F6BE-B378-497A-9076-476B4DA5911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18127-343B-43E6-A398-35F4A4F884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2CF9-F008-4DF2-A7E6-B5FA324932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A3611A9-A5AE-4F19-A263-6681A05E3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4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C1606-B076-4754-B898-38B3BAFB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CAED-CB5D-4174-A937-DB9177BF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DDEF3-9A70-4CB1-9A2F-54BAD614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54091AD-F76E-4C1C-BFD9-4C38CD64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AD3EB-971E-4F9D-B21F-41024D39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A4D86-576B-494A-85A0-B3248322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B2AF-CCF1-4884-94A1-55A1D1CA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891D5AC-CE9F-450B-BEF1-BFF17CC61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0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39FFE-A897-4EB8-9097-E4A35154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7DB0F-8692-4CA8-B21C-96673559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A5571-E07E-47C0-A876-EC2AB9C9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709542FD-82AC-406B-BE17-800099A3E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3384D-E80B-4F2F-BC6E-66027D0A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2778F-2FE0-4CCE-BF05-8E85C8F5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85D73-6A61-41EC-8B7D-8BED28E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04711E1-3BEB-44DF-9B32-F3531A974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BA78E-3EF6-46B5-95F3-FC1FE7CF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48D39-CFAF-4148-8E5F-F6888CDB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9654D-76E9-4367-B712-7BDD5927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2C06DC7-5E5C-4ECA-8A06-0DF68A7A7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2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8EEE73C-8877-43D1-86A9-69E953630E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869856-6182-4B8D-938C-EBFCD02C87F2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84533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CFC11-A17C-4B81-BFF7-63C89415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421B-6F40-4AA3-9855-BC1B78E1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2A02-1C99-4CB5-B7DE-D7BDC348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423115C-8B1C-4897-85B4-7DEB303E6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52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62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64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946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099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EFBB-B928-AC40-8026-93C731DCE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85139" y="5330952"/>
            <a:ext cx="1636776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6000" cy="4575812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6692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101594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337737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60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13607"/>
            <a:ext cx="5473699" cy="592074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4" y="428624"/>
            <a:ext cx="7418386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3970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0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27FAFAA-285F-4945-A3A2-666A8A502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F215B-4184-4392-9C86-1A188FA31F05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160942-482E-4DB8-A58E-71FBEDE7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11" name="Report Title">
            <a:extLst>
              <a:ext uri="{FF2B5EF4-FFF2-40B4-BE49-F238E27FC236}">
                <a16:creationId xmlns:a16="http://schemas.microsoft.com/office/drawing/2014/main" id="{12C0EFB5-DB4A-44B7-BEB6-50F77D1D323D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2EEB4B15-EBE2-4CC7-87E7-CF12291C9A8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6" name="Confidentiality Stamp">
            <a:extLst>
              <a:ext uri="{FF2B5EF4-FFF2-40B4-BE49-F238E27FC236}">
                <a16:creationId xmlns:a16="http://schemas.microsoft.com/office/drawing/2014/main" id="{BB6F76BA-CA5E-46B1-A4FE-A04494BA1F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Draft Stamp">
            <a:extLst>
              <a:ext uri="{FF2B5EF4-FFF2-40B4-BE49-F238E27FC236}">
                <a16:creationId xmlns:a16="http://schemas.microsoft.com/office/drawing/2014/main" id="{FD086E63-2C7B-45FF-B665-56AD61AC32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port Date">
            <a:extLst>
              <a:ext uri="{FF2B5EF4-FFF2-40B4-BE49-F238E27FC236}">
                <a16:creationId xmlns:a16="http://schemas.microsoft.com/office/drawing/2014/main" id="{2093D07F-E838-4E22-A6DD-E50DBC55755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3123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2050415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2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8971026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-1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5365-ACD4-4445-B744-F720FB8FF28C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63724111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E733A-F034-2C46-AB70-A0813595ECD7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8157957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675EB2-67BA-8341-AFDE-B097C16A2531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7940666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670607-F478-BE4E-8608-89949C7D5279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83963462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34000" y="0"/>
            <a:ext cx="6858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24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10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7418387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6007-FECF-0B43-98E4-BE646CA75F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048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F34F-6B8E-584C-9E9F-165D07878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7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8115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06C8-2617-D442-A446-EA4D0CC6D9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526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EFE4-848B-FB4C-92AC-48F9C8C7E4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028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3943-67C1-A441-988B-505B7F0D23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6098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031D-3AD3-5746-B707-659608332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162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98C3-BF03-D940-AA4E-1704020681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0141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C409-BC93-7948-9808-660EF10182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059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D684-D4FE-F645-A29A-2F42832D27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7880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9DEA3-5E99-424B-BE2E-8D9202AD4F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1821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6472-611E-0C4D-B900-2140DFE78B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475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71E4-CBC9-3648-9D74-CDE027F0E9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4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2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  <a:grpFill/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98651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741838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EC7-613B-094E-83F4-DA4B13BB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593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4581-58A2-5947-96BD-212EB85369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635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EA78-0E25-1E49-9BAA-8BB4D19ED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529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D96B6-4E2D-5D4D-9281-01075C08C0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004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0517-3586-2A46-900E-429A592FD7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99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9912-E66E-9D45-8060-9249926E26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562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CF68-145B-AD42-A079-345D6E783D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9419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595F-E08B-3E4B-8E63-3152F1690C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6742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46C5C-0050-F948-8DC9-450AE07349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10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AA743-55F3-AE49-BD56-1FC09BDF7C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2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3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35015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819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348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8876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5D97-D89C-574F-8C1D-AA1E4D4B3F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726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E013-6DD8-C341-9F6F-8AA53BE6CA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3537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F96C2-47B6-4747-B231-79A630D24A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286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5346-FB7D-7243-B361-2D5958F844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077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34FC478-2103-444D-A788-6C385FEA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208723-B803-0D42-8863-6E0ACA5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D3C748-DE6A-F649-888F-43A3773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9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EE541-D951-5343-8A19-5BC13B8C96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A7C0D-ED32-3C4A-A6FA-92C1A1455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BE143-A791-F940-BA69-8C99703B69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91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8A692-B2AF-6448-8025-A2D10476E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BD465-CD15-EC45-83F1-C724AC166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7A16-A0E7-4A40-BC88-A10C50CA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0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2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9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5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0861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57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0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5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55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1963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71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615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124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port Date">
            <a:extLst>
              <a:ext uri="{FF2B5EF4-FFF2-40B4-BE49-F238E27FC236}">
                <a16:creationId xmlns:a16="http://schemas.microsoft.com/office/drawing/2014/main" id="{53D1EBEC-E8DA-41B3-AC08-642CC2A58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430" y="6317429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7DDA1-E9E0-4BD2-9F18-4D73A5A3E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930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A63B2BC-C1AA-475D-80E8-6103AE001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437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2873F-F098-49A1-B629-C8530BE60C1A}"/>
              </a:ext>
            </a:extLst>
          </p:cNvPr>
          <p:cNvSpPr/>
          <p:nvPr/>
        </p:nvSpPr>
        <p:spPr>
          <a:xfrm>
            <a:off x="1" y="0"/>
            <a:ext cx="31500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8A1954-C595-46AF-9BD0-C51B68380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34" name="Presentation Disclaimer">
            <a:extLst>
              <a:ext uri="{FF2B5EF4-FFF2-40B4-BE49-F238E27FC236}">
                <a16:creationId xmlns:a16="http://schemas.microsoft.com/office/drawing/2014/main" id="{04DDCE90-61F5-41F7-BCB5-5378C4B9A3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83" y="6087752"/>
            <a:ext cx="2376566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2"/>
                </a:solidFill>
              </a:rPr>
              <a:t>Strictly private and confidential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1B331F-A998-4B93-9E0F-EFB8090DC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37656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12E331A-BF46-4F6E-9356-402F5B3A21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230180"/>
            <a:ext cx="2376566" cy="14936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sp>
        <p:nvSpPr>
          <p:cNvPr id="41" name="Page Number">
            <a:extLst>
              <a:ext uri="{FF2B5EF4-FFF2-40B4-BE49-F238E27FC236}">
                <a16:creationId xmlns:a16="http://schemas.microsoft.com/office/drawing/2014/main" id="{F36165EE-352C-4AC1-98EF-60E59C280D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2" name="Section Footer">
            <a:extLst>
              <a:ext uri="{FF2B5EF4-FFF2-40B4-BE49-F238E27FC236}">
                <a16:creationId xmlns:a16="http://schemas.microsoft.com/office/drawing/2014/main" id="{DFD9E5A5-EA34-4218-A4A4-FD56114AF0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01950-F3C4-4D1E-A940-993B2DC79208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43B99-C2CB-4B03-BAF5-2B73C672E9E7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raft stamp">
            <a:extLst>
              <a:ext uri="{FF2B5EF4-FFF2-40B4-BE49-F238E27FC236}">
                <a16:creationId xmlns:a16="http://schemas.microsoft.com/office/drawing/2014/main" id="{0C7A3222-0907-4B8B-931D-CDF391F137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7" name="HeaderTOCPlaceholder"/>
          <p:cNvSpPr txBox="1"/>
          <p:nvPr>
            <p:custDataLst>
              <p:tags r:id="rId7"/>
            </p:custDataLst>
          </p:nvPr>
        </p:nvSpPr>
        <p:spPr>
          <a:xfrm>
            <a:off x="3378647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0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88362"/>
            <a:ext cx="11306175" cy="11323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9853FC5B-A1A5-4F7F-A104-DF817D1852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83AEF06C-AE3F-4BB4-AD32-87AFCA4C34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24280CD-7F82-4378-B4EB-A953855D6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2B9439B-9CC6-46B2-8873-574555C017AE}"/>
              </a:ext>
            </a:extLst>
          </p:cNvPr>
          <p:cNvSpPr/>
          <p:nvPr userDrawn="1"/>
        </p:nvSpPr>
        <p:spPr>
          <a:xfrm>
            <a:off x="271182" y="1455934"/>
            <a:ext cx="11658600" cy="45720"/>
          </a:xfrm>
          <a:custGeom>
            <a:avLst/>
            <a:gdLst/>
            <a:ahLst/>
            <a:cxnLst/>
            <a:rect l="l" t="t" r="r" b="b"/>
            <a:pathLst>
              <a:path w="4889500" h="127000">
                <a:moveTo>
                  <a:pt x="0" y="127000"/>
                </a:moveTo>
                <a:lnTo>
                  <a:pt x="4889500" y="127000"/>
                </a:lnTo>
                <a:lnTo>
                  <a:pt x="48895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052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80CC5B8-E865-44C5-BBFA-0120CE7CD46C}"/>
              </a:ext>
            </a:extLst>
          </p:cNvPr>
          <p:cNvSpPr/>
          <p:nvPr userDrawn="1"/>
        </p:nvSpPr>
        <p:spPr>
          <a:xfrm>
            <a:off x="266978" y="-56087"/>
            <a:ext cx="45720" cy="1554480"/>
          </a:xfrm>
          <a:custGeom>
            <a:avLst/>
            <a:gdLst/>
            <a:ahLst/>
            <a:cxnLst/>
            <a:rect l="l" t="t" r="r" b="b"/>
            <a:pathLst>
              <a:path w="127000" h="6341109">
                <a:moveTo>
                  <a:pt x="127000" y="6340800"/>
                </a:moveTo>
                <a:lnTo>
                  <a:pt x="127000" y="0"/>
                </a:lnTo>
                <a:lnTo>
                  <a:pt x="0" y="0"/>
                </a:lnTo>
                <a:lnTo>
                  <a:pt x="0" y="6340800"/>
                </a:lnTo>
                <a:lnTo>
                  <a:pt x="127000" y="6340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052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B4DA012-88D4-432C-A287-0FCCC669D5D9}"/>
              </a:ext>
            </a:extLst>
          </p:cNvPr>
          <p:cNvSpPr/>
          <p:nvPr userDrawn="1"/>
        </p:nvSpPr>
        <p:spPr>
          <a:xfrm>
            <a:off x="2407" y="305482"/>
            <a:ext cx="11932920" cy="45720"/>
          </a:xfrm>
          <a:custGeom>
            <a:avLst/>
            <a:gdLst/>
            <a:ahLst/>
            <a:cxnLst/>
            <a:rect l="l" t="t" r="r" b="b"/>
            <a:pathLst>
              <a:path w="4889500" h="127000">
                <a:moveTo>
                  <a:pt x="0" y="127000"/>
                </a:moveTo>
                <a:lnTo>
                  <a:pt x="4889500" y="127000"/>
                </a:lnTo>
                <a:lnTo>
                  <a:pt x="48895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052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2612913-42F5-4FA8-BCC1-E78D5568E363}"/>
              </a:ext>
            </a:extLst>
          </p:cNvPr>
          <p:cNvSpPr/>
          <p:nvPr userDrawn="1"/>
        </p:nvSpPr>
        <p:spPr>
          <a:xfrm>
            <a:off x="11890326" y="305571"/>
            <a:ext cx="45720" cy="1188720"/>
          </a:xfrm>
          <a:custGeom>
            <a:avLst/>
            <a:gdLst/>
            <a:ahLst/>
            <a:cxnLst/>
            <a:rect l="l" t="t" r="r" b="b"/>
            <a:pathLst>
              <a:path w="127000" h="6341109">
                <a:moveTo>
                  <a:pt x="127000" y="6340800"/>
                </a:moveTo>
                <a:lnTo>
                  <a:pt x="127000" y="0"/>
                </a:lnTo>
                <a:lnTo>
                  <a:pt x="0" y="0"/>
                </a:lnTo>
                <a:lnTo>
                  <a:pt x="0" y="6340800"/>
                </a:lnTo>
                <a:lnTo>
                  <a:pt x="127000" y="6340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14124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 animBg="1"/>
    </p:bld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770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105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8722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88E2-6117-534E-A3B5-65400594E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6110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2CA8-9C8A-8146-8F00-483350761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9918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3FBC-337E-0D4B-8811-6E0EEC0A9293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err="1">
                <a:solidFill>
                  <a:schemeClr val="bg1"/>
                </a:solidFill>
              </a:rPr>
              <a:t>pwc.com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6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err="1">
                <a:solidFill>
                  <a:schemeClr val="tx1"/>
                </a:solidFill>
              </a:rPr>
              <a:t>pwc.com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3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CFC11-A17C-4B81-BFF7-63C89415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421B-6F40-4AA3-9855-BC1B78E1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2A02-1C99-4CB5-B7DE-D7BDC348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423115C-8B1C-4897-85B4-7DEB303E6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2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7B52BB9D-0714-41EB-A065-3C9301AC9A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4CDD38BF-B105-49DA-8707-FF2BB7A24D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6F070B6-A4B1-450C-9787-CEE408FDB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4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AD04E10A-3CEF-447C-885A-911D22505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26D0D962-572E-435C-BDA7-54D718BEA5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DA80911-AAEC-40A3-90D1-AF7AD8369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7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E542CCAF-6994-4C2E-A29F-F9E9E6F795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8B579EE4-B6F2-46DD-AB07-6E80B1CEEA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C500E16-A5D2-464A-BABA-F48C4283B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resentation Footer">
            <a:extLst>
              <a:ext uri="{FF2B5EF4-FFF2-40B4-BE49-F238E27FC236}">
                <a16:creationId xmlns:a16="http://schemas.microsoft.com/office/drawing/2014/main" id="{E7ED5D26-0F4E-4435-AE02-4BF4504008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25C81924-25E8-4886-B2A4-3E64CBC6F55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1D092D2-EB9A-42A2-9448-EC3149819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067D2AEA-341E-4BEC-9DE2-87F1D311F5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FFDA629C-04CF-4329-A513-8273BEBC5E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C3EEAEFD-4D96-414E-BFBD-533058064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4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13CA01EC-74E7-46D6-B9C3-3BF3818DA2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1E65F41B-A18F-4D3E-915F-1F32931740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C98D8-5B98-41C4-AEFF-4A77CD067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5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D7C5ACFB-61B7-4A08-AE8A-3A80BEC2E2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02BAA9CC-763F-4505-97C9-24D4ABD8DD6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10E761E0-3587-4A31-997F-CE8E3A358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7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6C53AB53-6653-42B1-B9D6-EB2EFF4B4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76E638A8-EB6B-4563-B520-8A8A6A3E6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013A4E0-8BC8-43BD-AE29-7D448DF33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10906298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6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7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2" name="Section Header">
            <a:extLst>
              <a:ext uri="{FF2B5EF4-FFF2-40B4-BE49-F238E27FC236}">
                <a16:creationId xmlns:a16="http://schemas.microsoft.com/office/drawing/2014/main" id="{42230C15-E0EF-475B-8C56-8180ED2FC0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9" name="Report Date">
            <a:extLst>
              <a:ext uri="{FF2B5EF4-FFF2-40B4-BE49-F238E27FC236}">
                <a16:creationId xmlns:a16="http://schemas.microsoft.com/office/drawing/2014/main" id="{B66C8374-F5C4-4996-A017-C80027E874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40" name="Page Number">
            <a:extLst>
              <a:ext uri="{FF2B5EF4-FFF2-40B4-BE49-F238E27FC236}">
                <a16:creationId xmlns:a16="http://schemas.microsoft.com/office/drawing/2014/main" id="{00FF76E0-A4C6-4C27-96DB-D6E6C03A8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1" name="Presentation Disclaimer">
            <a:extLst>
              <a:ext uri="{FF2B5EF4-FFF2-40B4-BE49-F238E27FC236}">
                <a16:creationId xmlns:a16="http://schemas.microsoft.com/office/drawing/2014/main" id="{08D357CF-2BDC-45D2-B8A1-33CD43A8F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43" name="Section Footer">
            <a:extLst>
              <a:ext uri="{FF2B5EF4-FFF2-40B4-BE49-F238E27FC236}">
                <a16:creationId xmlns:a16="http://schemas.microsoft.com/office/drawing/2014/main" id="{98D7C6BC-F4A4-4F9C-A8BF-E320D746F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993BF-D529-458F-A6DB-FF58DC66AF25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9A4775-51B2-49AF-BE77-A2DD117CCF43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17968DA8-EB16-47EE-839F-ED9A501B8C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216230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55A06FB-EE8B-4642-9C1A-40B8F0083D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CB39C188-B397-483D-80EC-B5D9D1384E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CA8159A-8660-4BB5-BFF5-FCB30C41D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EC1E7080-72F9-4244-AFA9-CEE3373F1B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9C15D536-803A-4FDA-96C2-0DD6A243A97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766AC7EC-26A9-4359-B160-8DCDEB14F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5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7A38251C-F0F6-4C4E-90EA-046EBE3900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D1CEFF90-96A0-43B5-A905-C1B1E995A8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026E04C-2403-4D04-9506-C1AEDD8BE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8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2361EBB0-BC2B-4110-AFF0-9612E9BCBE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B2E9937C-7E30-4F8A-B2DC-3CABA59F5C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289CCE2-B31E-4A52-83B1-71AE544EE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resentation Footer">
            <a:extLst>
              <a:ext uri="{FF2B5EF4-FFF2-40B4-BE49-F238E27FC236}">
                <a16:creationId xmlns:a16="http://schemas.microsoft.com/office/drawing/2014/main" id="{EBE12295-1610-4511-8950-3D9E038E4C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6226A18B-2E48-47C8-8231-AE2C5DF4E6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652FBC2-942D-468E-8FFB-4961241D5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2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resentation Footer">
            <a:extLst>
              <a:ext uri="{FF2B5EF4-FFF2-40B4-BE49-F238E27FC236}">
                <a16:creationId xmlns:a16="http://schemas.microsoft.com/office/drawing/2014/main" id="{143150FA-7ADA-4D3B-8D83-185C5B9627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1" name="Date">
            <a:extLst>
              <a:ext uri="{FF2B5EF4-FFF2-40B4-BE49-F238E27FC236}">
                <a16:creationId xmlns:a16="http://schemas.microsoft.com/office/drawing/2014/main" id="{654B51D6-1525-4D38-B225-69AC562201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CE3AF0A-026B-4716-8B65-D5F631540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1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resentation Footer">
            <a:extLst>
              <a:ext uri="{FF2B5EF4-FFF2-40B4-BE49-F238E27FC236}">
                <a16:creationId xmlns:a16="http://schemas.microsoft.com/office/drawing/2014/main" id="{E528D06F-5262-4849-B168-CAB133AE792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8844EFB6-E1C5-4C39-8ECF-FB91260B5DA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238FF94D-6991-41E6-8DF6-656C30080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5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B9DDE53E-9EDD-4F33-A597-8A2E4C6CBC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1C6AF745-C28E-4CFB-995D-464989BC2E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E93105BA-6858-4899-BF66-66DC46BAE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7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8" name="Presentation Footer">
            <a:extLst>
              <a:ext uri="{FF2B5EF4-FFF2-40B4-BE49-F238E27FC236}">
                <a16:creationId xmlns:a16="http://schemas.microsoft.com/office/drawing/2014/main" id="{476632F6-66EA-4654-B66C-2F08C8E1CE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8B148D9B-4228-4F7F-B491-CFE84F85C0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09E4F0E-DE98-4D2A-9BFB-DA7217D32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5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Presentation Footer">
            <a:extLst>
              <a:ext uri="{FF2B5EF4-FFF2-40B4-BE49-F238E27FC236}">
                <a16:creationId xmlns:a16="http://schemas.microsoft.com/office/drawing/2014/main" id="{8DCF3834-7D5F-40E8-8AF6-4F88731AE1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4" name="Date">
            <a:extLst>
              <a:ext uri="{FF2B5EF4-FFF2-40B4-BE49-F238E27FC236}">
                <a16:creationId xmlns:a16="http://schemas.microsoft.com/office/drawing/2014/main" id="{29A7CEAD-580B-4DE6-A2E0-E3DAE79DE6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9F5E421A-2098-44B9-874B-993CE3B5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7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3" name="Section Header">
            <a:extLst>
              <a:ext uri="{FF2B5EF4-FFF2-40B4-BE49-F238E27FC236}">
                <a16:creationId xmlns:a16="http://schemas.microsoft.com/office/drawing/2014/main" id="{7F444856-1130-46B5-A045-52E1A79FBB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B4D96363-5048-42D4-A625-7660951202C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59EA6C49-2D7E-4FCB-8DA7-C1A79DF7B9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2072BD5A-7576-4E0D-976F-209E7B832A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0698F7A3-ECB8-4459-B242-13A3C3A4C4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67C8B-73EA-42B7-9AA5-AE3E0CFA7F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01F06-0467-480F-B3C7-DDF18CF6675F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raft stamp">
            <a:extLst>
              <a:ext uri="{FF2B5EF4-FFF2-40B4-BE49-F238E27FC236}">
                <a16:creationId xmlns:a16="http://schemas.microsoft.com/office/drawing/2014/main" id="{76E39CD5-987F-43AE-B084-849EE59B53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4697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5" name="Presentation Footer">
            <a:extLst>
              <a:ext uri="{FF2B5EF4-FFF2-40B4-BE49-F238E27FC236}">
                <a16:creationId xmlns:a16="http://schemas.microsoft.com/office/drawing/2014/main" id="{292FBB13-99BA-4730-97DD-6B927BAB2B9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6" name="Date">
            <a:extLst>
              <a:ext uri="{FF2B5EF4-FFF2-40B4-BE49-F238E27FC236}">
                <a16:creationId xmlns:a16="http://schemas.microsoft.com/office/drawing/2014/main" id="{2CE8D507-C7DC-4A8C-AC5D-5AA897162AE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C5452FF6-710C-4162-87A0-D32E3D9ED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1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B3707D2C-7DF3-4EFE-9DD4-E8C7AA8B54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83D88E3C-7EF7-4B3C-9713-6E89C69AC6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0842AC8-8412-4D65-BC9D-953648FA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8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8D9C67B1-50E6-4DEF-9BFF-7719E52635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FCC2D15B-C84F-4D88-A2DE-44282445E10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4B491E1-3607-4463-BA21-5BF30F965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67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A2808A79-2905-41A1-B99C-1D393D6CB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6423CBA3-567A-4416-8DCF-ACBDBFE4FA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B4165E1-39E1-4A48-8ED6-9C3A96357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2E99923-0EF3-4147-8318-0DCE770AA4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E63AAD15-CC4C-4F4E-A7D4-8BDF4A9C46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F704AF40-9537-48E1-AA82-98F733AB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0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resentation Footer">
            <a:extLst>
              <a:ext uri="{FF2B5EF4-FFF2-40B4-BE49-F238E27FC236}">
                <a16:creationId xmlns:a16="http://schemas.microsoft.com/office/drawing/2014/main" id="{488ECE07-0F56-4D42-88E7-9EE4A6875A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2A20B44-BAC5-421A-834E-C0336D10C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3099B9F-B5BB-4BD7-90DF-E6FE03CA9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6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65B6F41-E802-4CF5-8B9F-07044F8CB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3213A3B9-A059-4CBD-8F51-BA0FDCD9A0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D55E6CB-0F32-42F1-A94F-C799A281C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pwc.com</a:t>
            </a: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25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506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/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/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/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9" name="Report Date">
            <a:extLst>
              <a:ext uri="{FF2B5EF4-FFF2-40B4-BE49-F238E27FC236}">
                <a16:creationId xmlns:a16="http://schemas.microsoft.com/office/drawing/2014/main" id="{64581E60-A0D4-4BC1-823A-2B418E8F212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30" name="Page Number">
            <a:extLst>
              <a:ext uri="{FF2B5EF4-FFF2-40B4-BE49-F238E27FC236}">
                <a16:creationId xmlns:a16="http://schemas.microsoft.com/office/drawing/2014/main" id="{41779BE8-A4CC-4DAD-B153-54092D7A99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1" name="Presentation Disclaimer">
            <a:extLst>
              <a:ext uri="{FF2B5EF4-FFF2-40B4-BE49-F238E27FC236}">
                <a16:creationId xmlns:a16="http://schemas.microsoft.com/office/drawing/2014/main" id="{3C2E928F-BA23-4F06-9CC3-E08864FB8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2" name="Section Footer">
            <a:extLst>
              <a:ext uri="{FF2B5EF4-FFF2-40B4-BE49-F238E27FC236}">
                <a16:creationId xmlns:a16="http://schemas.microsoft.com/office/drawing/2014/main" id="{8D2C9B10-5BE7-4AF8-BFF8-A3046EC4F94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D8D29-B820-4A31-8280-EFE6F9FA98F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4D133-2D16-42A3-A3AD-A385F9C01A0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30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188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201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021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9500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6376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153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38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5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A8AA2BC8-1024-45CC-9E76-6C0E7A21F6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A89B890D-CBFA-4D2C-BB10-C27690A992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7CE9966-8074-4152-9D34-F90B6B3C28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FC58C329-4792-4816-A60A-3D2DCE9CA0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FC1A6-EFD9-4BBD-86EB-FA5F92D972EA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CE69C-839D-427C-8F86-57156ADECE5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63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9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ction Footer"/>
          <p:cNvSpPr txBox="1"/>
          <p:nvPr userDrawn="1">
            <p:custDataLst>
              <p:tags r:id="rId1"/>
            </p:custDataLst>
          </p:nvPr>
        </p:nvSpPr>
        <p:spPr>
          <a:xfrm>
            <a:off x="644821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l">
              <a:spcAft>
                <a:spcPts val="885"/>
              </a:spcAft>
            </a:pPr>
            <a:endParaRPr lang="en-GB" sz="971" noProof="1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6184669" y="6407292"/>
            <a:ext cx="36576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971" noProof="1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644821" y="6113049"/>
            <a:ext cx="107696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71" noProof="1"/>
          </a:p>
        </p:txBody>
      </p:sp>
      <p:sp>
        <p:nvSpPr>
          <p:cNvPr id="17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6637822" y="467958"/>
            <a:ext cx="4903585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GB" sz="882" noProof="1">
                <a:latin typeface="+mn-lt"/>
              </a:rPr>
              <a:t>21/07/2017 C:\Users\panktib211\Desktop\AutomotiveSector_ForensicServices_Draft_170717.pptx</a:t>
            </a:r>
          </a:p>
        </p:txBody>
      </p:sp>
    </p:spTree>
    <p:extLst>
      <p:ext uri="{BB962C8B-B14F-4D97-AF65-F5344CB8AC3E}">
        <p14:creationId xmlns:p14="http://schemas.microsoft.com/office/powerpoint/2010/main" val="3344781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0421D-0F2C-4D5C-8C6A-4F33BBA87B51}"/>
              </a:ext>
            </a:extLst>
          </p:cNvPr>
          <p:cNvGrpSpPr/>
          <p:nvPr/>
        </p:nvGrpSpPr>
        <p:grpSpPr>
          <a:xfrm>
            <a:off x="1" y="1192"/>
            <a:ext cx="12191999" cy="4534816"/>
            <a:chOff x="0" y="-1850"/>
            <a:chExt cx="10058399" cy="51394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2468B-7B7C-4C8C-B055-6EEB0FDFB458}"/>
                </a:ext>
              </a:extLst>
            </p:cNvPr>
            <p:cNvSpPr/>
            <p:nvPr/>
          </p:nvSpPr>
          <p:spPr bwMode="hidden">
            <a:xfrm>
              <a:off x="0" y="-1850"/>
              <a:ext cx="6738778" cy="385459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BA73F9-E23B-456D-80BC-9D102C6807BF}"/>
                </a:ext>
              </a:extLst>
            </p:cNvPr>
            <p:cNvSpPr/>
            <p:nvPr/>
          </p:nvSpPr>
          <p:spPr bwMode="hidden">
            <a:xfrm>
              <a:off x="0" y="3852743"/>
              <a:ext cx="6738778" cy="1284865"/>
            </a:xfrm>
            <a:prstGeom prst="rect">
              <a:avLst/>
            </a:pr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32A15-DC57-4998-AEBF-FEB28AD4F1C7}"/>
                </a:ext>
              </a:extLst>
            </p:cNvPr>
            <p:cNvSpPr/>
            <p:nvPr/>
          </p:nvSpPr>
          <p:spPr bwMode="hidden">
            <a:xfrm>
              <a:off x="6738779" y="-1850"/>
              <a:ext cx="3319620" cy="3854593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BCFBD-4064-4013-BFAD-CD6A74630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345196" y="5410798"/>
            <a:ext cx="2182367" cy="1311444"/>
          </a:xfrm>
          <a:prstGeom prst="rect">
            <a:avLst/>
          </a:prstGeom>
        </p:spPr>
      </p:pic>
      <p:sp>
        <p:nvSpPr>
          <p:cNvPr id="12" name="Report Title">
            <a:extLst>
              <a:ext uri="{FF2B5EF4-FFF2-40B4-BE49-F238E27FC236}">
                <a16:creationId xmlns:a16="http://schemas.microsoft.com/office/drawing/2014/main" id="{33E879B0-433D-44B8-A45C-4AA9431195B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7362768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D138D7C5-AFED-488C-9EB0-31F9B7E94C5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3475573"/>
            <a:ext cx="7362768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B4906E0-DCF0-4572-8EB8-2DD2439A51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834" y="4338549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4D76D332-7278-485D-8CDF-6978AE979B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02834" y="4153041"/>
            <a:ext cx="2669925" cy="1747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E3D03A1-F1AB-4918-AAE4-A674AC23F6D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3701056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083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E44432-2DD3-429B-9192-CDE2430039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3" imgH="424" progId="TCLayout.ActiveDocument.1">
                  <p:embed/>
                </p:oleObj>
              </mc:Choice>
              <mc:Fallback>
                <p:oleObj name="think-cell Slide" r:id="rId10" imgW="423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E44432-2DD3-429B-9192-CDE24300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E73762-5B0C-4A73-AAD9-B6C6DB42A1C9}"/>
              </a:ext>
            </a:extLst>
          </p:cNvPr>
          <p:cNvSpPr/>
          <p:nvPr/>
        </p:nvSpPr>
        <p:spPr>
          <a:xfrm>
            <a:off x="0" y="0"/>
            <a:ext cx="3147753" cy="68580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C81E0-A595-44BD-A048-8DF8E985F8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88DD68-89F1-4B99-A070-7459C902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BB040F-A728-48CD-A5B9-F69EC529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356604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cxnSp>
        <p:nvCxnSpPr>
          <p:cNvPr id="22" name="Frame Line">
            <a:extLst>
              <a:ext uri="{FF2B5EF4-FFF2-40B4-BE49-F238E27FC236}">
                <a16:creationId xmlns:a16="http://schemas.microsoft.com/office/drawing/2014/main" id="{F7BAF0B3-E029-470C-87E4-46D3229C144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585682" y="1748118"/>
            <a:ext cx="796913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075B3C-DA49-4F57-9409-515CA5F8C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5683" y="941295"/>
            <a:ext cx="3213601" cy="14936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A63BB9A-729A-4857-BE09-F8368F34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5683" y="1815353"/>
            <a:ext cx="7963465" cy="3618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6" name="Report Date">
            <a:extLst>
              <a:ext uri="{FF2B5EF4-FFF2-40B4-BE49-F238E27FC236}">
                <a16:creationId xmlns:a16="http://schemas.microsoft.com/office/drawing/2014/main" id="{EE19D4BC-B65F-4593-B6DA-6CEA94B7B6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DBA60797-0C6B-4279-88BD-0214B400B5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8283" y="6317437"/>
            <a:ext cx="3037401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Strictly private and confidential</a:t>
            </a:r>
          </a:p>
        </p:txBody>
      </p:sp>
      <p:sp>
        <p:nvSpPr>
          <p:cNvPr id="28" name="Page Number">
            <a:extLst>
              <a:ext uri="{FF2B5EF4-FFF2-40B4-BE49-F238E27FC236}">
                <a16:creationId xmlns:a16="http://schemas.microsoft.com/office/drawing/2014/main" id="{0AC58CDE-7BF7-4E9A-86DE-005A8226C2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7BC2F3DA-F5E4-44B0-8190-5C4510FA9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FBAFA-F1A1-40A6-9134-3230D2D92D31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810281-0E5A-4B69-940A-B5D1F833254D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32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port Date">
            <a:extLst>
              <a:ext uri="{FF2B5EF4-FFF2-40B4-BE49-F238E27FC236}">
                <a16:creationId xmlns:a16="http://schemas.microsoft.com/office/drawing/2014/main" id="{53D1EBEC-E8DA-41B3-AC08-642CC2A58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430" y="6317429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7DDA1-E9E0-4BD2-9F18-4D73A5A3E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930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A63B2BC-C1AA-475D-80E8-6103AE001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437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2873F-F098-49A1-B629-C8530BE60C1A}"/>
              </a:ext>
            </a:extLst>
          </p:cNvPr>
          <p:cNvSpPr/>
          <p:nvPr/>
        </p:nvSpPr>
        <p:spPr>
          <a:xfrm>
            <a:off x="1" y="0"/>
            <a:ext cx="31500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8A1954-C595-46AF-9BD0-C51B68380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34" name="Presentation Disclaimer">
            <a:extLst>
              <a:ext uri="{FF2B5EF4-FFF2-40B4-BE49-F238E27FC236}">
                <a16:creationId xmlns:a16="http://schemas.microsoft.com/office/drawing/2014/main" id="{04DDCE90-61F5-41F7-BCB5-5378C4B9A3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83" y="6087752"/>
            <a:ext cx="2376566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2"/>
                </a:solidFill>
              </a:rPr>
              <a:t>Strictly private and confidential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1B331F-A998-4B93-9E0F-EFB8090DC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37656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12E331A-BF46-4F6E-9356-402F5B3A21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230180"/>
            <a:ext cx="2376566" cy="14936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sp>
        <p:nvSpPr>
          <p:cNvPr id="41" name="Page Number">
            <a:extLst>
              <a:ext uri="{FF2B5EF4-FFF2-40B4-BE49-F238E27FC236}">
                <a16:creationId xmlns:a16="http://schemas.microsoft.com/office/drawing/2014/main" id="{F36165EE-352C-4AC1-98EF-60E59C280D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2" name="Section Footer">
            <a:extLst>
              <a:ext uri="{FF2B5EF4-FFF2-40B4-BE49-F238E27FC236}">
                <a16:creationId xmlns:a16="http://schemas.microsoft.com/office/drawing/2014/main" id="{DFD9E5A5-EA34-4218-A4A4-FD56114AF0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01950-F3C4-4D1E-A940-993B2DC79208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43B99-C2CB-4B03-BAF5-2B73C672E9E7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raft stamp">
            <a:extLst>
              <a:ext uri="{FF2B5EF4-FFF2-40B4-BE49-F238E27FC236}">
                <a16:creationId xmlns:a16="http://schemas.microsoft.com/office/drawing/2014/main" id="{0C7A3222-0907-4B8B-931D-CDF391F137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7" name="HeaderTOCPlaceholder"/>
          <p:cNvSpPr txBox="1"/>
          <p:nvPr>
            <p:custDataLst>
              <p:tags r:id="rId7"/>
            </p:custDataLst>
          </p:nvPr>
        </p:nvSpPr>
        <p:spPr>
          <a:xfrm>
            <a:off x="3378647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51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10906298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6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7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2" name="Section Header">
            <a:extLst>
              <a:ext uri="{FF2B5EF4-FFF2-40B4-BE49-F238E27FC236}">
                <a16:creationId xmlns:a16="http://schemas.microsoft.com/office/drawing/2014/main" id="{42230C15-E0EF-475B-8C56-8180ED2FC0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9" name="Report Date">
            <a:extLst>
              <a:ext uri="{FF2B5EF4-FFF2-40B4-BE49-F238E27FC236}">
                <a16:creationId xmlns:a16="http://schemas.microsoft.com/office/drawing/2014/main" id="{B66C8374-F5C4-4996-A017-C80027E874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40" name="Page Number">
            <a:extLst>
              <a:ext uri="{FF2B5EF4-FFF2-40B4-BE49-F238E27FC236}">
                <a16:creationId xmlns:a16="http://schemas.microsoft.com/office/drawing/2014/main" id="{00FF76E0-A4C6-4C27-96DB-D6E6C03A8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1" name="Presentation Disclaimer">
            <a:extLst>
              <a:ext uri="{FF2B5EF4-FFF2-40B4-BE49-F238E27FC236}">
                <a16:creationId xmlns:a16="http://schemas.microsoft.com/office/drawing/2014/main" id="{08D357CF-2BDC-45D2-B8A1-33CD43A8F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43" name="Section Footer">
            <a:extLst>
              <a:ext uri="{FF2B5EF4-FFF2-40B4-BE49-F238E27FC236}">
                <a16:creationId xmlns:a16="http://schemas.microsoft.com/office/drawing/2014/main" id="{98D7C6BC-F4A4-4F9C-A8BF-E320D746F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993BF-D529-458F-A6DB-FF58DC66AF25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9A4775-51B2-49AF-BE77-A2DD117CCF43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17968DA8-EB16-47EE-839F-ED9A501B8C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263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176703B5-D291-496D-B26E-525DA3A367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53D88DCA-117D-416D-82D2-2367ED968B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7336B48-3136-4E82-8B16-FBC22E8CAE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90BED7C2-73F9-48D2-A750-793071C569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951C7BF0-CFC4-4094-AA1F-87A845BB89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61651-EB89-48D4-A6DE-27384110A6BB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DD7B9E-30C4-4159-BFEE-77F215166572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86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7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3" name="Section Header">
            <a:extLst>
              <a:ext uri="{FF2B5EF4-FFF2-40B4-BE49-F238E27FC236}">
                <a16:creationId xmlns:a16="http://schemas.microsoft.com/office/drawing/2014/main" id="{7F444856-1130-46B5-A045-52E1A79FBB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B4D96363-5048-42D4-A625-7660951202C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59EA6C49-2D7E-4FCB-8DA7-C1A79DF7B9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2072BD5A-7576-4E0D-976F-209E7B832A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0698F7A3-ECB8-4459-B242-13A3C3A4C4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67C8B-73EA-42B7-9AA5-AE3E0CFA7F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01F06-0467-480F-B3C7-DDF18CF6675F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raft stamp">
            <a:extLst>
              <a:ext uri="{FF2B5EF4-FFF2-40B4-BE49-F238E27FC236}">
                <a16:creationId xmlns:a16="http://schemas.microsoft.com/office/drawing/2014/main" id="{76E39CD5-987F-43AE-B084-849EE59B53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00875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/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/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/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9" name="Report Date">
            <a:extLst>
              <a:ext uri="{FF2B5EF4-FFF2-40B4-BE49-F238E27FC236}">
                <a16:creationId xmlns:a16="http://schemas.microsoft.com/office/drawing/2014/main" id="{64581E60-A0D4-4BC1-823A-2B418E8F212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30" name="Page Number">
            <a:extLst>
              <a:ext uri="{FF2B5EF4-FFF2-40B4-BE49-F238E27FC236}">
                <a16:creationId xmlns:a16="http://schemas.microsoft.com/office/drawing/2014/main" id="{41779BE8-A4CC-4DAD-B153-54092D7A99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1" name="Presentation Disclaimer">
            <a:extLst>
              <a:ext uri="{FF2B5EF4-FFF2-40B4-BE49-F238E27FC236}">
                <a16:creationId xmlns:a16="http://schemas.microsoft.com/office/drawing/2014/main" id="{3C2E928F-BA23-4F06-9CC3-E08864FB8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2" name="Section Footer">
            <a:extLst>
              <a:ext uri="{FF2B5EF4-FFF2-40B4-BE49-F238E27FC236}">
                <a16:creationId xmlns:a16="http://schemas.microsoft.com/office/drawing/2014/main" id="{8D2C9B10-5BE7-4AF8-BFF8-A3046EC4F94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D8D29-B820-4A31-8280-EFE6F9FA98F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4D133-2D16-42A3-A3AD-A385F9C01A0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64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A8AA2BC8-1024-45CC-9E76-6C0E7A21F6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A89B890D-CBFA-4D2C-BB10-C27690A992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7CE9966-8074-4152-9D34-F90B6B3C28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FC58C329-4792-4816-A60A-3D2DCE9CA0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FC1A6-EFD9-4BBD-86EB-FA5F92D972EA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CE69C-839D-427C-8F86-57156ADECE5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16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176703B5-D291-496D-B26E-525DA3A367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53D88DCA-117D-416D-82D2-2367ED968B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7336B48-3136-4E82-8B16-FBC22E8CAE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90BED7C2-73F9-48D2-A750-793071C569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951C7BF0-CFC4-4094-AA1F-87A845BB89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61651-EB89-48D4-A6DE-27384110A6BB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DD7B9E-30C4-4159-BFEE-77F215166572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78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42186"/>
            <a:ext cx="5360787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4" name="Draft stamp">
            <a:extLst>
              <a:ext uri="{FF2B5EF4-FFF2-40B4-BE49-F238E27FC236}">
                <a16:creationId xmlns:a16="http://schemas.microsoft.com/office/drawing/2014/main" id="{98F467DD-E508-4793-B8C1-41188C017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9" name="Report Date">
            <a:extLst>
              <a:ext uri="{FF2B5EF4-FFF2-40B4-BE49-F238E27FC236}">
                <a16:creationId xmlns:a16="http://schemas.microsoft.com/office/drawing/2014/main" id="{BDC234B1-84B0-44C3-BE38-95CEC0CA13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1" name="Page Number">
            <a:extLst>
              <a:ext uri="{FF2B5EF4-FFF2-40B4-BE49-F238E27FC236}">
                <a16:creationId xmlns:a16="http://schemas.microsoft.com/office/drawing/2014/main" id="{B4A20242-E44A-4263-95BA-D1D5664EE2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>
            <a:extLst>
              <a:ext uri="{FF2B5EF4-FFF2-40B4-BE49-F238E27FC236}">
                <a16:creationId xmlns:a16="http://schemas.microsoft.com/office/drawing/2014/main" id="{885D6D75-46D2-4F31-9186-3D5BFAC2EB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880E68C9-26BA-4DB5-861B-DC433ABD5E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B6D62A-63C1-496F-864F-F8EA90700F13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8B007-F8F4-4D8B-B7BA-C35A62369B11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52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43202"/>
            <a:ext cx="10906298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Draft stamp">
            <a:extLst>
              <a:ext uri="{FF2B5EF4-FFF2-40B4-BE49-F238E27FC236}">
                <a16:creationId xmlns:a16="http://schemas.microsoft.com/office/drawing/2014/main" id="{E4D3AC3D-FB5C-4056-B3CE-C6F2017471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D8BE6AE2-E4FA-4A4C-9F4A-0801F27EF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B132AC77-15B7-427D-9EDA-27E044A04C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>
            <a:extLst>
              <a:ext uri="{FF2B5EF4-FFF2-40B4-BE49-F238E27FC236}">
                <a16:creationId xmlns:a16="http://schemas.microsoft.com/office/drawing/2014/main" id="{C1ACCB47-82D5-446E-80FB-2690A95152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0" name="Section Footer">
            <a:extLst>
              <a:ext uri="{FF2B5EF4-FFF2-40B4-BE49-F238E27FC236}">
                <a16:creationId xmlns:a16="http://schemas.microsoft.com/office/drawing/2014/main" id="{9A254952-4576-4CFE-B61C-9E61802781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DE2759-0B78-4BAC-9091-A3898FCC7E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178E40-037A-4FB9-9A78-25D7EB7BC066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22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Report Date">
            <a:extLst>
              <a:ext uri="{FF2B5EF4-FFF2-40B4-BE49-F238E27FC236}">
                <a16:creationId xmlns:a16="http://schemas.microsoft.com/office/drawing/2014/main" id="{71242622-92E5-4577-9939-C23982B6F0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5" name="Page Number">
            <a:extLst>
              <a:ext uri="{FF2B5EF4-FFF2-40B4-BE49-F238E27FC236}">
                <a16:creationId xmlns:a16="http://schemas.microsoft.com/office/drawing/2014/main" id="{7253FE5D-87D6-4F45-BF52-14884C4140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>
            <a:extLst>
              <a:ext uri="{FF2B5EF4-FFF2-40B4-BE49-F238E27FC236}">
                <a16:creationId xmlns:a16="http://schemas.microsoft.com/office/drawing/2014/main" id="{2DE48912-752E-4B28-992E-A8018FA045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7" name="Section Footer">
            <a:extLst>
              <a:ext uri="{FF2B5EF4-FFF2-40B4-BE49-F238E27FC236}">
                <a16:creationId xmlns:a16="http://schemas.microsoft.com/office/drawing/2014/main" id="{24E13DC1-0CD8-4F00-BEB6-8ED480D16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1B077-C346-4667-9422-134889A69A8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B69CA-5FCE-4A4A-B144-701CC8BBBE64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 stamp">
            <a:extLst>
              <a:ext uri="{FF2B5EF4-FFF2-40B4-BE49-F238E27FC236}">
                <a16:creationId xmlns:a16="http://schemas.microsoft.com/office/drawing/2014/main" id="{8BA4733D-DD24-4E66-AB15-27D0B8AA9E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7628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C9AC37EA-A51B-4D19-8AFD-D5550BB1D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5E4965D-0DB2-40AB-8C54-A02F73111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D5F1A31-F3C3-4E8D-8EE5-5D802CF63C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8" name="Section Footer">
            <a:extLst>
              <a:ext uri="{FF2B5EF4-FFF2-40B4-BE49-F238E27FC236}">
                <a16:creationId xmlns:a16="http://schemas.microsoft.com/office/drawing/2014/main" id="{386FB611-2223-4501-B9AF-3FF4725608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37E43E-8B9E-4332-A613-62823857903C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FC379-8CCB-4D1B-B59F-CD6E374799E5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2F22AEF7-CCE6-447D-A2ED-AE17E661B9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56014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659010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81801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42186"/>
            <a:ext cx="5360787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4" name="Draft stamp">
            <a:extLst>
              <a:ext uri="{FF2B5EF4-FFF2-40B4-BE49-F238E27FC236}">
                <a16:creationId xmlns:a16="http://schemas.microsoft.com/office/drawing/2014/main" id="{98F467DD-E508-4793-B8C1-41188C017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9" name="Report Date">
            <a:extLst>
              <a:ext uri="{FF2B5EF4-FFF2-40B4-BE49-F238E27FC236}">
                <a16:creationId xmlns:a16="http://schemas.microsoft.com/office/drawing/2014/main" id="{BDC234B1-84B0-44C3-BE38-95CEC0CA13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1" name="Page Number">
            <a:extLst>
              <a:ext uri="{FF2B5EF4-FFF2-40B4-BE49-F238E27FC236}">
                <a16:creationId xmlns:a16="http://schemas.microsoft.com/office/drawing/2014/main" id="{B4A20242-E44A-4263-95BA-D1D5664EE2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>
            <a:extLst>
              <a:ext uri="{FF2B5EF4-FFF2-40B4-BE49-F238E27FC236}">
                <a16:creationId xmlns:a16="http://schemas.microsoft.com/office/drawing/2014/main" id="{885D6D75-46D2-4F31-9186-3D5BFAC2EB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880E68C9-26BA-4DB5-861B-DC433ABD5E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B6D62A-63C1-496F-864F-F8EA90700F13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8B007-F8F4-4D8B-B7BA-C35A62369B11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6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/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878B0EBC-141B-4C4F-A362-F528990FC2B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C9163938-2785-4D1F-BF6D-38BF33DF9B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6" name="Presentation Disclaimer">
            <a:extLst>
              <a:ext uri="{FF2B5EF4-FFF2-40B4-BE49-F238E27FC236}">
                <a16:creationId xmlns:a16="http://schemas.microsoft.com/office/drawing/2014/main" id="{C7F05687-DF8A-4343-AC91-BC2675AFB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3" name="Section Footer">
            <a:extLst>
              <a:ext uri="{FF2B5EF4-FFF2-40B4-BE49-F238E27FC236}">
                <a16:creationId xmlns:a16="http://schemas.microsoft.com/office/drawing/2014/main" id="{DED794C3-4383-43AC-902C-5A450186D1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52D2-7367-4B0E-9D2D-29AFCA9CD2C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E5360-4F8D-4FCD-B7AC-F798EC35A7A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aft stamp">
            <a:extLst>
              <a:ext uri="{FF2B5EF4-FFF2-40B4-BE49-F238E27FC236}">
                <a16:creationId xmlns:a16="http://schemas.microsoft.com/office/drawing/2014/main" id="{1DF6D7B6-5867-4B92-8FBA-C62AA2356B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22212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EA7A290B-C63D-405E-8ACC-CE7A7042C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A58703A6-1313-434F-9F41-5C0717B2C4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9" name="Presentation Disclaimer">
            <a:extLst>
              <a:ext uri="{FF2B5EF4-FFF2-40B4-BE49-F238E27FC236}">
                <a16:creationId xmlns:a16="http://schemas.microsoft.com/office/drawing/2014/main" id="{FEED1EAE-54DA-4BFE-B8AA-01FAFBE1AB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1" name="Section Footer">
            <a:extLst>
              <a:ext uri="{FF2B5EF4-FFF2-40B4-BE49-F238E27FC236}">
                <a16:creationId xmlns:a16="http://schemas.microsoft.com/office/drawing/2014/main" id="{F1847CC5-B1D1-4474-9C3E-39FBF238FC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1E66-7DDE-4707-BC15-833A2E60B93F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39BE09-0D2C-4954-8138-608BE1226AD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 stamp">
            <a:extLst>
              <a:ext uri="{FF2B5EF4-FFF2-40B4-BE49-F238E27FC236}">
                <a16:creationId xmlns:a16="http://schemas.microsoft.com/office/drawing/2014/main" id="{6C4C93B2-A619-441E-B329-F1D1D1339EB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62159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3513513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At a glance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FD349-10E5-48CF-8A59-EF1555B521B2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4339244" y="949817"/>
            <a:ext cx="7209905" cy="742278"/>
          </a:xfrm>
        </p:spPr>
        <p:txBody>
          <a:bodyPr tIns="0" bIns="0"/>
          <a:lstStyle>
            <a:lvl1pPr>
              <a:defRPr sz="882" b="1" i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– Insert text here </a:t>
            </a: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0665A064-6277-415D-A60B-2C406E27F0A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3E3BCC40-17E6-40CE-86FB-031964A7D93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E93B3E1C-A734-4BF7-8D8A-7ABE20B0541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EAB395CC-B6E8-411B-AD9B-E9D9855FB0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888D0-1439-411F-967C-CAA5F572B50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5FF6B-0198-42AD-B231-B2AA3F0AE8FC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 stamp">
            <a:extLst>
              <a:ext uri="{FF2B5EF4-FFF2-40B4-BE49-F238E27FC236}">
                <a16:creationId xmlns:a16="http://schemas.microsoft.com/office/drawing/2014/main" id="{E209326F-C152-4F60-A83B-88FAC2D995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42938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Glossary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BCDE7FFC-7693-4723-B753-B6E41BB1B5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48686681-E6DE-42F4-A1DD-218D21E6C1A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>
            <a:extLst>
              <a:ext uri="{FF2B5EF4-FFF2-40B4-BE49-F238E27FC236}">
                <a16:creationId xmlns:a16="http://schemas.microsoft.com/office/drawing/2014/main" id="{3DD43CF5-DB97-4C55-B532-40D00A448F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5" name="Section Footer">
            <a:extLst>
              <a:ext uri="{FF2B5EF4-FFF2-40B4-BE49-F238E27FC236}">
                <a16:creationId xmlns:a16="http://schemas.microsoft.com/office/drawing/2014/main" id="{21726509-E513-4245-AE69-0956E3B471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265E-D6B4-4307-BBAE-41A376249A96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74D3C-422F-4C24-91E7-4C14614D41BB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aft stamp">
            <a:extLst>
              <a:ext uri="{FF2B5EF4-FFF2-40B4-BE49-F238E27FC236}">
                <a16:creationId xmlns:a16="http://schemas.microsoft.com/office/drawing/2014/main" id="{B9EC7613-0765-4C3E-A317-ECEF6A7225C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571615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6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4FBEF6FA-A0C7-46EC-AFF5-9AFA47828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B864BC2B-A74D-467D-99EB-1EE062BBD3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545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0E108681-ED46-4FCD-AF9B-B0F12DB823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9FB0E485-E0C8-4B7D-BB20-D326D12F23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7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6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784D724-50E8-40C9-83D5-3D08BB1550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DB77E1-10C5-41A7-B534-2D41309DC8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2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4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2C19DD9-BA46-4527-91D3-9377718D0C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1998C4-AD53-42B5-93F1-BC4AA20A52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309062" cy="2517289"/>
          </a:xfrm>
        </p:spPr>
        <p:txBody>
          <a:bodyPr vert="horz" lIns="0" tIns="0" rIns="0" bIns="0" rtlCol="0" anchor="b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4236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Thank you</a:t>
            </a:r>
            <a:endParaRPr lang="en-GB"/>
          </a:p>
        </p:txBody>
      </p:sp>
      <p:sp>
        <p:nvSpPr>
          <p:cNvPr id="8" name="Slide Tags" hidden="1"/>
          <p:cNvSpPr txBox="1"/>
          <p:nvPr>
            <p:custDataLst>
              <p:tags r:id="rId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687C-57A8-453A-A049-0D4DDFEA3263}"/>
              </a:ext>
            </a:extLst>
          </p:cNvPr>
          <p:cNvSpPr/>
          <p:nvPr/>
        </p:nvSpPr>
        <p:spPr bwMode="hidden">
          <a:xfrm>
            <a:off x="0" y="4940855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BBAF-6A4B-47CB-BD75-5168D1A27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12080"/>
            <a:ext cx="10906298" cy="1371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[Legal]</a:t>
            </a:r>
          </a:p>
        </p:txBody>
      </p:sp>
    </p:spTree>
    <p:extLst>
      <p:ext uri="{BB962C8B-B14F-4D97-AF65-F5344CB8AC3E}">
        <p14:creationId xmlns:p14="http://schemas.microsoft.com/office/powerpoint/2010/main" val="12042286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8EEE73C-8877-43D1-86A9-69E953630E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869856-6182-4B8D-938C-EBFCD02C87F2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4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ags" Target="../tags/tag3.xml"/><Relationship Id="rId8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tags" Target="../tags/tag246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tags" Target="../tags/tag244.xml"/><Relationship Id="rId40" Type="http://schemas.openxmlformats.org/officeDocument/2006/relationships/oleObject" Target="../embeddings/oleObject3.bin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tags" Target="../tags/tag2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9" Type="http://schemas.openxmlformats.org/officeDocument/2006/relationships/oleObject" Target="../embeddings/oleObject8.bin"/><Relationship Id="rId21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38" Type="http://schemas.openxmlformats.org/officeDocument/2006/relationships/tags" Target="../tags/tag48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37" Type="http://schemas.openxmlformats.org/officeDocument/2006/relationships/tags" Target="../tags/tag486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tags" Target="../tags/tag48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165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oleObject" Target="../embeddings/oleObject13.bin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ags" Target="../tags/tag72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tags" Target="../tags/tag72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tags" Target="../tags/tag726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79.xml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ags" Target="../tags/tag967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9" Type="http://schemas.openxmlformats.org/officeDocument/2006/relationships/slideLayout" Target="../slideLayouts/slideLayout229.xml"/><Relationship Id="rId21" Type="http://schemas.openxmlformats.org/officeDocument/2006/relationships/slideLayout" Target="../slideLayouts/slideLayout211.xml"/><Relationship Id="rId34" Type="http://schemas.openxmlformats.org/officeDocument/2006/relationships/slideLayout" Target="../slideLayouts/slideLayout224.xml"/><Relationship Id="rId42" Type="http://schemas.openxmlformats.org/officeDocument/2006/relationships/slideLayout" Target="../slideLayouts/slideLayout232.xml"/><Relationship Id="rId47" Type="http://schemas.openxmlformats.org/officeDocument/2006/relationships/slideLayout" Target="../slideLayouts/slideLayout237.xml"/><Relationship Id="rId50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27.xml"/><Relationship Id="rId40" Type="http://schemas.openxmlformats.org/officeDocument/2006/relationships/slideLayout" Target="../slideLayouts/slideLayout230.xml"/><Relationship Id="rId45" Type="http://schemas.openxmlformats.org/officeDocument/2006/relationships/slideLayout" Target="../slideLayouts/slideLayout235.xml"/><Relationship Id="rId53" Type="http://schemas.openxmlformats.org/officeDocument/2006/relationships/oleObject" Target="../embeddings/oleObject19.bin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4" Type="http://schemas.openxmlformats.org/officeDocument/2006/relationships/slideLayout" Target="../slideLayouts/slideLayout234.xml"/><Relationship Id="rId52" Type="http://schemas.openxmlformats.org/officeDocument/2006/relationships/tags" Target="../tags/tag968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35" Type="http://schemas.openxmlformats.org/officeDocument/2006/relationships/slideLayout" Target="../slideLayouts/slideLayout225.xml"/><Relationship Id="rId43" Type="http://schemas.openxmlformats.org/officeDocument/2006/relationships/slideLayout" Target="../slideLayouts/slideLayout233.xml"/><Relationship Id="rId48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8.xml"/><Relationship Id="rId51" Type="http://schemas.openxmlformats.org/officeDocument/2006/relationships/theme" Target="../theme/theme6.xml"/><Relationship Id="rId3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23.xml"/><Relationship Id="rId38" Type="http://schemas.openxmlformats.org/officeDocument/2006/relationships/slideLayout" Target="../slideLayouts/slideLayout228.xml"/><Relationship Id="rId4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10.xml"/><Relationship Id="rId41" Type="http://schemas.openxmlformats.org/officeDocument/2006/relationships/slideLayout" Target="../slideLayouts/slideLayout231.xml"/><Relationship Id="rId54" Type="http://schemas.openxmlformats.org/officeDocument/2006/relationships/image" Target="../media/image10.emf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36" Type="http://schemas.openxmlformats.org/officeDocument/2006/relationships/slideLayout" Target="../slideLayouts/slideLayout226.xml"/><Relationship Id="rId49" Type="http://schemas.openxmlformats.org/officeDocument/2006/relationships/slideLayout" Target="../slideLayouts/slideLayout239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6.xml"/><Relationship Id="rId21" Type="http://schemas.openxmlformats.org/officeDocument/2006/relationships/slideLayout" Target="../slideLayouts/slideLayout261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63" Type="http://schemas.openxmlformats.org/officeDocument/2006/relationships/slideLayout" Target="../slideLayouts/slideLayout303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247.xml"/><Relationship Id="rId71" Type="http://schemas.openxmlformats.org/officeDocument/2006/relationships/image" Target="../media/image9.emf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66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245.xml"/><Relationship Id="rId61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64" Type="http://schemas.openxmlformats.org/officeDocument/2006/relationships/slideLayout" Target="../slideLayouts/slideLayout304.xml"/><Relationship Id="rId69" Type="http://schemas.openxmlformats.org/officeDocument/2006/relationships/tags" Target="../tags/tag969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slideLayout" Target="../slideLayouts/slideLayout299.xml"/><Relationship Id="rId67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slideLayout" Target="../slideLayouts/slideLayout302.xml"/><Relationship Id="rId70" Type="http://schemas.openxmlformats.org/officeDocument/2006/relationships/oleObject" Target="../embeddings/oleObject20.bin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slideLayout" Target="../slideLayouts/slideLayout300.xml"/><Relationship Id="rId65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74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1929318432"/>
              </p:ext>
            </p:ext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0" imgW="415" imgH="416" progId="TCLayout.ActiveDocument.1">
                  <p:embed/>
                </p:oleObj>
              </mc:Choice>
              <mc:Fallback>
                <p:oleObj name="think-cell Slide" r:id="rId80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78"/>
            </p:custDataLst>
          </p:nvPr>
        </p:nvSpPr>
        <p:spPr>
          <a:xfrm>
            <a:off x="0" y="0"/>
            <a:ext cx="192424" cy="14007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471" b="1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10" name="Grid" hidden="1"/>
          <p:cNvGrpSpPr/>
          <p:nvPr>
            <p:custDataLst>
              <p:tags r:id="rId79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5DE389-0731-4629-82FF-0C9E450F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51" r:id="rId54"/>
    <p:sldLayoutId id="2147483852" r:id="rId55"/>
    <p:sldLayoutId id="2147483853" r:id="rId56"/>
    <p:sldLayoutId id="2147483854" r:id="rId57"/>
    <p:sldLayoutId id="2147483855" r:id="rId58"/>
    <p:sldLayoutId id="2147483856" r:id="rId59"/>
    <p:sldLayoutId id="2147483857" r:id="rId60"/>
    <p:sldLayoutId id="2147483858" r:id="rId61"/>
    <p:sldLayoutId id="2147483859" r:id="rId62"/>
    <p:sldLayoutId id="2147483860" r:id="rId63"/>
    <p:sldLayoutId id="2147483861" r:id="rId64"/>
    <p:sldLayoutId id="2147483862" r:id="rId65"/>
    <p:sldLayoutId id="2147483863" r:id="rId66"/>
    <p:sldLayoutId id="2147483864" r:id="rId67"/>
    <p:sldLayoutId id="2147483865" r:id="rId68"/>
    <p:sldLayoutId id="2147483866" r:id="rId69"/>
    <p:sldLayoutId id="2147483867" r:id="rId70"/>
    <p:sldLayoutId id="2147483868" r:id="rId71"/>
    <p:sldLayoutId id="2147483869" r:id="rId72"/>
    <p:sldLayoutId id="2147483870" r:id="rId73"/>
    <p:sldLayoutId id="2147483871" r:id="rId74"/>
    <p:sldLayoutId id="2147483872" r:id="rId75"/>
  </p:sldLayoutIdLst>
  <p:hf hdr="0"/>
  <p:txStyles>
    <p:titleStyle>
      <a:lvl1pPr algn="l" defTabSz="899010" rtl="0" eaLnBrk="1" latinLnBrk="0" hangingPunct="1">
        <a:spcBef>
          <a:spcPct val="0"/>
        </a:spcBef>
        <a:buNone/>
        <a:defRPr sz="2471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6482" marR="0" indent="-203305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rabi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12963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lpha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13092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roman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Arial" pitchFamily="34" charset="0"/>
        <a:buNone/>
        <a:tabLst/>
        <a:defRPr lang="en-GB" sz="971" b="1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672454571"/>
              </p:ext>
            </p:ext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5" imgH="416" progId="TCLayout.ActiveDocument.1">
                  <p:embed/>
                </p:oleObj>
              </mc:Choice>
              <mc:Fallback>
                <p:oleObj name="think-cell Slide" r:id="rId40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8"/>
            </p:custDataLst>
          </p:nvPr>
        </p:nvSpPr>
        <p:spPr>
          <a:xfrm>
            <a:off x="0" y="0"/>
            <a:ext cx="192424" cy="14007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471" b="1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10" name="Grid" hidden="1"/>
          <p:cNvGrpSpPr/>
          <p:nvPr>
            <p:custDataLst>
              <p:tags r:id="rId39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662" r:id="rId32"/>
    <p:sldLayoutId id="2147483663" r:id="rId33"/>
    <p:sldLayoutId id="2147483669" r:id="rId34"/>
    <p:sldLayoutId id="2147483671" r:id="rId35"/>
  </p:sldLayoutIdLst>
  <p:hf hdr="0"/>
  <p:txStyles>
    <p:titleStyle>
      <a:lvl1pPr algn="l" defTabSz="899010" rtl="0" eaLnBrk="1" latinLnBrk="0" hangingPunct="1">
        <a:spcBef>
          <a:spcPct val="0"/>
        </a:spcBef>
        <a:buNone/>
        <a:defRPr sz="2471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6482" marR="0" indent="-203305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rabi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12963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lpha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13092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roman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Arial" pitchFamily="34" charset="0"/>
        <a:buNone/>
        <a:tabLst/>
        <a:defRPr lang="en-GB" sz="971" b="1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831603149"/>
              </p:ext>
            </p:ext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5" imgH="416" progId="TCLayout.ActiveDocument.1">
                  <p:embed/>
                </p:oleObj>
              </mc:Choice>
              <mc:Fallback>
                <p:oleObj name="think-cell Slide" r:id="rId39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7"/>
            </p:custDataLst>
          </p:nvPr>
        </p:nvSpPr>
        <p:spPr>
          <a:xfrm>
            <a:off x="0" y="0"/>
            <a:ext cx="192424" cy="14007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471" b="1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10" name="Grid" hidden="1"/>
          <p:cNvGrpSpPr/>
          <p:nvPr>
            <p:custDataLst>
              <p:tags r:id="rId38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9" r:id="rId31"/>
    <p:sldLayoutId id="2147483770" r:id="rId32"/>
    <p:sldLayoutId id="2147483771" r:id="rId33"/>
    <p:sldLayoutId id="2147483772" r:id="rId34"/>
  </p:sldLayoutIdLst>
  <p:hf hdr="0"/>
  <p:txStyles>
    <p:titleStyle>
      <a:lvl1pPr algn="l" defTabSz="899010" rtl="0" eaLnBrk="1" latinLnBrk="0" hangingPunct="1">
        <a:spcBef>
          <a:spcPct val="0"/>
        </a:spcBef>
        <a:buNone/>
        <a:defRPr sz="2471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6482" marR="0" indent="-203305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rabi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12963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lpha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13092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roman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Arial" pitchFamily="34" charset="0"/>
        <a:buNone/>
        <a:tabLst/>
        <a:defRPr lang="en-GB" sz="971" b="1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645476451"/>
              </p:ext>
            </p:ext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5" imgH="416" progId="TCLayout.ActiveDocument.1">
                  <p:embed/>
                </p:oleObj>
              </mc:Choice>
              <mc:Fallback>
                <p:oleObj name="think-cell Slide" r:id="rId38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192424" cy="14007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471" b="1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10" name="Grid" hidden="1"/>
          <p:cNvGrpSpPr/>
          <p:nvPr>
            <p:custDataLst>
              <p:tags r:id="rId37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</p:sldLayoutIdLst>
  <p:hf hdr="0"/>
  <p:txStyles>
    <p:titleStyle>
      <a:lvl1pPr algn="l" defTabSz="899010" rtl="0" eaLnBrk="1" latinLnBrk="0" hangingPunct="1">
        <a:spcBef>
          <a:spcPct val="0"/>
        </a:spcBef>
        <a:buNone/>
        <a:defRPr sz="2471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6482" marR="0" indent="-203305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rabi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12963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lpha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13092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roman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Arial" pitchFamily="34" charset="0"/>
        <a:buNone/>
        <a:tabLst/>
        <a:defRPr lang="en-GB" sz="971" b="1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D548036-6212-47F3-8604-A2000C53AE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5208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548036-6212-47F3-8604-A2000C53AE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64969-F962-4BE8-8093-9DE8A581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DA16-54B5-412A-B1D7-19974FEF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A37D-F5FC-4855-882E-9D59A868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3DDA-F672-4711-A07D-9FF043A1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F064A-3484-4543-8FAD-ACA01438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16D4-4374-44A1-ACAE-D6690F2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3BE5C85-52F7-40C3-85A3-2FBD0B7D7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1704085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395" imgH="396" progId="TCLayout.ActiveDocument.1">
                  <p:embed/>
                </p:oleObj>
              </mc:Choice>
              <mc:Fallback>
                <p:oleObj name="think-cell Slide" r:id="rId53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BE5C85-52F7-40C3-85A3-2FBD0B7D7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50" smtClean="0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750" smtClean="0"/>
            </a:lvl1pPr>
          </a:lstStyle>
          <a:p>
            <a:r>
              <a:rPr lang="en-US"/>
              <a:t>Sep 23</a:t>
            </a:r>
          </a:p>
        </p:txBody>
      </p:sp>
      <p:sp>
        <p:nvSpPr>
          <p:cNvPr id="8" name="PwCFirm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750" b="0"/>
            </a:lvl1pPr>
          </a:lstStyle>
          <a:p>
            <a:pPr lvl="0" algn="l"/>
            <a:r>
              <a:rPr lang="en-US"/>
              <a:t>PwC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z="750" smtClean="0"/>
            </a:lvl1pPr>
          </a:lstStyle>
          <a:p>
            <a:fld id="{ACBD2930-EFD4-4280-8F4E-B2EEA6131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  <p:sldLayoutId id="2147483903" r:id="rId30"/>
    <p:sldLayoutId id="2147483904" r:id="rId31"/>
    <p:sldLayoutId id="2147483905" r:id="rId32"/>
    <p:sldLayoutId id="2147483906" r:id="rId33"/>
    <p:sldLayoutId id="2147483907" r:id="rId34"/>
    <p:sldLayoutId id="2147483908" r:id="rId35"/>
    <p:sldLayoutId id="2147483909" r:id="rId36"/>
    <p:sldLayoutId id="2147483910" r:id="rId37"/>
    <p:sldLayoutId id="2147483911" r:id="rId38"/>
    <p:sldLayoutId id="2147483912" r:id="rId39"/>
    <p:sldLayoutId id="2147483913" r:id="rId40"/>
    <p:sldLayoutId id="2147483914" r:id="rId41"/>
    <p:sldLayoutId id="2147483915" r:id="rId42"/>
    <p:sldLayoutId id="2147483916" r:id="rId43"/>
    <p:sldLayoutId id="2147483917" r:id="rId44"/>
    <p:sldLayoutId id="2147483918" r:id="rId45"/>
    <p:sldLayoutId id="2147483919" r:id="rId46"/>
    <p:sldLayoutId id="2147483920" r:id="rId47"/>
    <p:sldLayoutId id="2147483921" r:id="rId48"/>
    <p:sldLayoutId id="2147483922" r:id="rId49"/>
    <p:sldLayoutId id="2147483923" r:id="rId5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01C5C8D-E61D-459A-8046-1374E2D0A3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70593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473" imgH="473" progId="TCLayout.ActiveDocument.1">
                  <p:embed/>
                </p:oleObj>
              </mc:Choice>
              <mc:Fallback>
                <p:oleObj name="think-cell Slide" r:id="rId70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1C5C8D-E61D-459A-8046-1374E2D0A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Sep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МЦПК</a:t>
            </a:r>
            <a:r>
              <a:rPr lang="en-US" dirty="0"/>
              <a:t> </a:t>
            </a:r>
            <a:r>
              <a:rPr lang="en-US"/>
              <a:t>under STKEC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956" r:id="rId32"/>
    <p:sldLayoutId id="2147483957" r:id="rId33"/>
    <p:sldLayoutId id="2147483958" r:id="rId34"/>
    <p:sldLayoutId id="2147483959" r:id="rId35"/>
    <p:sldLayoutId id="2147483960" r:id="rId36"/>
    <p:sldLayoutId id="2147483961" r:id="rId37"/>
    <p:sldLayoutId id="2147483962" r:id="rId38"/>
    <p:sldLayoutId id="2147483963" r:id="rId39"/>
    <p:sldLayoutId id="2147483964" r:id="rId40"/>
    <p:sldLayoutId id="2147483965" r:id="rId41"/>
    <p:sldLayoutId id="2147483966" r:id="rId42"/>
    <p:sldLayoutId id="2147483967" r:id="rId43"/>
    <p:sldLayoutId id="2147483968" r:id="rId44"/>
    <p:sldLayoutId id="2147483969" r:id="rId45"/>
    <p:sldLayoutId id="2147483970" r:id="rId46"/>
    <p:sldLayoutId id="2147483971" r:id="rId47"/>
    <p:sldLayoutId id="2147483972" r:id="rId48"/>
    <p:sldLayoutId id="2147483973" r:id="rId49"/>
    <p:sldLayoutId id="2147483974" r:id="rId50"/>
    <p:sldLayoutId id="2147483975" r:id="rId51"/>
    <p:sldLayoutId id="2147483976" r:id="rId52"/>
    <p:sldLayoutId id="2147483977" r:id="rId53"/>
    <p:sldLayoutId id="2147483978" r:id="rId54"/>
    <p:sldLayoutId id="2147483979" r:id="rId55"/>
    <p:sldLayoutId id="2147483980" r:id="rId56"/>
    <p:sldLayoutId id="2147483981" r:id="rId57"/>
    <p:sldLayoutId id="2147483982" r:id="rId58"/>
    <p:sldLayoutId id="2147483983" r:id="rId59"/>
    <p:sldLayoutId id="2147483984" r:id="rId60"/>
    <p:sldLayoutId id="2147483985" r:id="rId61"/>
    <p:sldLayoutId id="2147483986" r:id="rId62"/>
    <p:sldLayoutId id="2147483987" r:id="rId63"/>
    <p:sldLayoutId id="2147483988" r:id="rId64"/>
    <p:sldLayoutId id="2147483989" r:id="rId65"/>
    <p:sldLayoutId id="2147483990" r:id="rId66"/>
    <p:sldLayoutId id="2147483991" r:id="rId6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9.xml"/><Relationship Id="rId7" Type="http://schemas.openxmlformats.org/officeDocument/2006/relationships/image" Target="../media/image11.jpeg"/><Relationship Id="rId2" Type="http://schemas.openxmlformats.org/officeDocument/2006/relationships/tags" Target="../tags/tag970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slideLayout" Target="../slideLayouts/slideLayout140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tags" Target="../tags/tag989.xml"/><Relationship Id="rId1" Type="http://schemas.openxmlformats.org/officeDocument/2006/relationships/customXml" Target="../../customXml/item37.xml"/><Relationship Id="rId6" Type="http://schemas.openxmlformats.org/officeDocument/2006/relationships/image" Target="../media/image8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9.xml"/><Relationship Id="rId4" Type="http://schemas.openxmlformats.org/officeDocument/2006/relationships/hyperlink" Target="https://www.flickr.com/photos/peigov/1589899417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2" Type="http://schemas.openxmlformats.org/officeDocument/2006/relationships/tags" Target="../tags/tag990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73.xml"/><Relationship Id="rId21" Type="http://schemas.openxmlformats.org/officeDocument/2006/relationships/image" Target="../media/image42.png"/><Relationship Id="rId7" Type="http://schemas.openxmlformats.org/officeDocument/2006/relationships/diagramData" Target="../diagrams/data1.xml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tags" Target="../tags/tag99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customXml" Target="../../customXml/item3.xml"/><Relationship Id="rId6" Type="http://schemas.openxmlformats.org/officeDocument/2006/relationships/image" Target="../media/image8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6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40.png"/><Relationship Id="rId4" Type="http://schemas.openxmlformats.org/officeDocument/2006/relationships/notesSlide" Target="../notesSlides/notesSlide10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03.xml"/><Relationship Id="rId18" Type="http://schemas.openxmlformats.org/officeDocument/2006/relationships/tags" Target="../tags/tag1008.xml"/><Relationship Id="rId26" Type="http://schemas.openxmlformats.org/officeDocument/2006/relationships/slideLayout" Target="../slideLayouts/slideLayout140.xml"/><Relationship Id="rId39" Type="http://schemas.openxmlformats.org/officeDocument/2006/relationships/diagramData" Target="../diagrams/data2.xml"/><Relationship Id="rId21" Type="http://schemas.openxmlformats.org/officeDocument/2006/relationships/tags" Target="../tags/tag1011.xml"/><Relationship Id="rId34" Type="http://schemas.openxmlformats.org/officeDocument/2006/relationships/image" Target="../media/image47.svg"/><Relationship Id="rId42" Type="http://schemas.openxmlformats.org/officeDocument/2006/relationships/diagramColors" Target="../diagrams/colors2.xml"/><Relationship Id="rId7" Type="http://schemas.openxmlformats.org/officeDocument/2006/relationships/tags" Target="../tags/tag997.xml"/><Relationship Id="rId2" Type="http://schemas.openxmlformats.org/officeDocument/2006/relationships/tags" Target="../tags/tag992.xml"/><Relationship Id="rId16" Type="http://schemas.openxmlformats.org/officeDocument/2006/relationships/tags" Target="../tags/tag1006.xml"/><Relationship Id="rId20" Type="http://schemas.openxmlformats.org/officeDocument/2006/relationships/tags" Target="../tags/tag1010.xml"/><Relationship Id="rId29" Type="http://schemas.openxmlformats.org/officeDocument/2006/relationships/image" Target="../media/image8.emf"/><Relationship Id="rId41" Type="http://schemas.openxmlformats.org/officeDocument/2006/relationships/diagramQuickStyle" Target="../diagrams/quickStyle2.xml"/><Relationship Id="rId1" Type="http://schemas.openxmlformats.org/officeDocument/2006/relationships/customXml" Target="../../customXml/item17.xml"/><Relationship Id="rId6" Type="http://schemas.openxmlformats.org/officeDocument/2006/relationships/tags" Target="../tags/tag996.xml"/><Relationship Id="rId11" Type="http://schemas.openxmlformats.org/officeDocument/2006/relationships/tags" Target="../tags/tag1001.xml"/><Relationship Id="rId24" Type="http://schemas.openxmlformats.org/officeDocument/2006/relationships/tags" Target="../tags/tag1014.xml"/><Relationship Id="rId32" Type="http://schemas.openxmlformats.org/officeDocument/2006/relationships/image" Target="../media/image45.svg"/><Relationship Id="rId37" Type="http://schemas.openxmlformats.org/officeDocument/2006/relationships/image" Target="../media/image50.png"/><Relationship Id="rId40" Type="http://schemas.openxmlformats.org/officeDocument/2006/relationships/diagramLayout" Target="../diagrams/layout2.xml"/><Relationship Id="rId5" Type="http://schemas.openxmlformats.org/officeDocument/2006/relationships/tags" Target="../tags/tag995.xml"/><Relationship Id="rId15" Type="http://schemas.openxmlformats.org/officeDocument/2006/relationships/tags" Target="../tags/tag1005.xml"/><Relationship Id="rId23" Type="http://schemas.openxmlformats.org/officeDocument/2006/relationships/tags" Target="../tags/tag1013.xml"/><Relationship Id="rId28" Type="http://schemas.openxmlformats.org/officeDocument/2006/relationships/oleObject" Target="../embeddings/oleObject30.bin"/><Relationship Id="rId36" Type="http://schemas.openxmlformats.org/officeDocument/2006/relationships/image" Target="../media/image49.svg"/><Relationship Id="rId10" Type="http://schemas.openxmlformats.org/officeDocument/2006/relationships/tags" Target="../tags/tag1000.xml"/><Relationship Id="rId19" Type="http://schemas.openxmlformats.org/officeDocument/2006/relationships/tags" Target="../tags/tag1009.xml"/><Relationship Id="rId31" Type="http://schemas.openxmlformats.org/officeDocument/2006/relationships/image" Target="../media/image44.png"/><Relationship Id="rId4" Type="http://schemas.openxmlformats.org/officeDocument/2006/relationships/tags" Target="../tags/tag994.xml"/><Relationship Id="rId9" Type="http://schemas.openxmlformats.org/officeDocument/2006/relationships/tags" Target="../tags/tag999.xml"/><Relationship Id="rId14" Type="http://schemas.openxmlformats.org/officeDocument/2006/relationships/tags" Target="../tags/tag1004.xml"/><Relationship Id="rId22" Type="http://schemas.openxmlformats.org/officeDocument/2006/relationships/tags" Target="../tags/tag1012.xml"/><Relationship Id="rId27" Type="http://schemas.openxmlformats.org/officeDocument/2006/relationships/notesSlide" Target="../notesSlides/notesSlide11.xml"/><Relationship Id="rId30" Type="http://schemas.openxmlformats.org/officeDocument/2006/relationships/chart" Target="../charts/chart4.xml"/><Relationship Id="rId35" Type="http://schemas.openxmlformats.org/officeDocument/2006/relationships/image" Target="../media/image48.png"/><Relationship Id="rId43" Type="http://schemas.microsoft.com/office/2007/relationships/diagramDrawing" Target="../diagrams/drawing2.xml"/><Relationship Id="rId8" Type="http://schemas.openxmlformats.org/officeDocument/2006/relationships/tags" Target="../tags/tag998.xml"/><Relationship Id="rId3" Type="http://schemas.openxmlformats.org/officeDocument/2006/relationships/tags" Target="../tags/tag993.xml"/><Relationship Id="rId12" Type="http://schemas.openxmlformats.org/officeDocument/2006/relationships/tags" Target="../tags/tag1002.xml"/><Relationship Id="rId17" Type="http://schemas.openxmlformats.org/officeDocument/2006/relationships/tags" Target="../tags/tag1007.xml"/><Relationship Id="rId25" Type="http://schemas.openxmlformats.org/officeDocument/2006/relationships/tags" Target="../tags/tag1015.xml"/><Relationship Id="rId33" Type="http://schemas.openxmlformats.org/officeDocument/2006/relationships/image" Target="../media/image46.png"/><Relationship Id="rId38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140.xml"/><Relationship Id="rId7" Type="http://schemas.openxmlformats.org/officeDocument/2006/relationships/diagramData" Target="../diagrams/data3.xml"/><Relationship Id="rId2" Type="http://schemas.openxmlformats.org/officeDocument/2006/relationships/tags" Target="../tags/tag1016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8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31.bin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1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140.xml"/><Relationship Id="rId7" Type="http://schemas.openxmlformats.org/officeDocument/2006/relationships/diagramData" Target="../diagrams/data4.xml"/><Relationship Id="rId2" Type="http://schemas.openxmlformats.org/officeDocument/2006/relationships/tags" Target="../tags/tag1017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8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32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1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26" Type="http://schemas.openxmlformats.org/officeDocument/2006/relationships/diagramColors" Target="../diagrams/colors5.xml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66.png"/><Relationship Id="rId7" Type="http://schemas.openxmlformats.org/officeDocument/2006/relationships/image" Target="../media/image52.jpe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5" Type="http://schemas.openxmlformats.org/officeDocument/2006/relationships/diagramQuickStyle" Target="../diagrams/quickStyle5.xml"/><Relationship Id="rId2" Type="http://schemas.openxmlformats.org/officeDocument/2006/relationships/tags" Target="../tags/tag1018.xml"/><Relationship Id="rId16" Type="http://schemas.openxmlformats.org/officeDocument/2006/relationships/image" Target="../media/image61.svg"/><Relationship Id="rId20" Type="http://schemas.openxmlformats.org/officeDocument/2006/relationships/image" Target="../media/image65.svg"/><Relationship Id="rId1" Type="http://schemas.openxmlformats.org/officeDocument/2006/relationships/customXml" Target="../../customXml/item24.xml"/><Relationship Id="rId6" Type="http://schemas.openxmlformats.org/officeDocument/2006/relationships/image" Target="../media/image8.emf"/><Relationship Id="rId11" Type="http://schemas.openxmlformats.org/officeDocument/2006/relationships/image" Target="../media/image56.png"/><Relationship Id="rId24" Type="http://schemas.openxmlformats.org/officeDocument/2006/relationships/diagramLayout" Target="../diagrams/layout5.xml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60.png"/><Relationship Id="rId23" Type="http://schemas.openxmlformats.org/officeDocument/2006/relationships/diagramData" Target="../diagrams/data5.xml"/><Relationship Id="rId10" Type="http://schemas.openxmlformats.org/officeDocument/2006/relationships/image" Target="../media/image55.jpeg"/><Relationship Id="rId19" Type="http://schemas.openxmlformats.org/officeDocument/2006/relationships/image" Target="../media/image64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4.jpeg"/><Relationship Id="rId14" Type="http://schemas.openxmlformats.org/officeDocument/2006/relationships/image" Target="../media/image59.svg"/><Relationship Id="rId22" Type="http://schemas.openxmlformats.org/officeDocument/2006/relationships/image" Target="../media/image67.svg"/><Relationship Id="rId27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slideLayout" Target="../slideLayouts/slideLayout140.xml"/><Relationship Id="rId7" Type="http://schemas.openxmlformats.org/officeDocument/2006/relationships/diagramData" Target="../diagrams/data6.xml"/><Relationship Id="rId12" Type="http://schemas.openxmlformats.org/officeDocument/2006/relationships/image" Target="../media/image68.jpeg"/><Relationship Id="rId2" Type="http://schemas.openxmlformats.org/officeDocument/2006/relationships/tags" Target="../tags/tag1019.xml"/><Relationship Id="rId1" Type="http://schemas.openxmlformats.org/officeDocument/2006/relationships/customXml" Target="../../customXml/item35.xml"/><Relationship Id="rId6" Type="http://schemas.openxmlformats.org/officeDocument/2006/relationships/image" Target="../media/image8.emf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34.bin"/><Relationship Id="rId10" Type="http://schemas.openxmlformats.org/officeDocument/2006/relationships/diagramColors" Target="../diagrams/colors6.xml"/><Relationship Id="rId4" Type="http://schemas.openxmlformats.org/officeDocument/2006/relationships/notesSlide" Target="../notesSlides/notesSlide1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11.xml"/><Relationship Id="rId4" Type="http://schemas.openxmlformats.org/officeDocument/2006/relationships/hyperlink" Target="https://www.flickr.com/photos/peigov/1589899417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57.xml"/><Relationship Id="rId7" Type="http://schemas.openxmlformats.org/officeDocument/2006/relationships/image" Target="../media/image13.png"/><Relationship Id="rId2" Type="http://schemas.openxmlformats.org/officeDocument/2006/relationships/tags" Target="../tags/tag971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26.xml"/><Relationship Id="rId13" Type="http://schemas.openxmlformats.org/officeDocument/2006/relationships/tags" Target="../tags/tag1031.xml"/><Relationship Id="rId18" Type="http://schemas.openxmlformats.org/officeDocument/2006/relationships/tags" Target="../tags/tag1036.xml"/><Relationship Id="rId26" Type="http://schemas.openxmlformats.org/officeDocument/2006/relationships/notesSlide" Target="../notesSlides/notesSlide16.xml"/><Relationship Id="rId3" Type="http://schemas.openxmlformats.org/officeDocument/2006/relationships/tags" Target="../tags/tag1021.xml"/><Relationship Id="rId21" Type="http://schemas.openxmlformats.org/officeDocument/2006/relationships/tags" Target="../tags/tag1039.xml"/><Relationship Id="rId7" Type="http://schemas.openxmlformats.org/officeDocument/2006/relationships/tags" Target="../tags/tag1025.xml"/><Relationship Id="rId12" Type="http://schemas.openxmlformats.org/officeDocument/2006/relationships/tags" Target="../tags/tag1030.xml"/><Relationship Id="rId17" Type="http://schemas.openxmlformats.org/officeDocument/2006/relationships/tags" Target="../tags/tag1035.xml"/><Relationship Id="rId25" Type="http://schemas.openxmlformats.org/officeDocument/2006/relationships/slideLayout" Target="../slideLayouts/slideLayout140.xml"/><Relationship Id="rId2" Type="http://schemas.openxmlformats.org/officeDocument/2006/relationships/tags" Target="../tags/tag1020.xml"/><Relationship Id="rId16" Type="http://schemas.openxmlformats.org/officeDocument/2006/relationships/tags" Target="../tags/tag1034.xml"/><Relationship Id="rId20" Type="http://schemas.openxmlformats.org/officeDocument/2006/relationships/tags" Target="../tags/tag1038.xml"/><Relationship Id="rId29" Type="http://schemas.openxmlformats.org/officeDocument/2006/relationships/chart" Target="../charts/chart5.xml"/><Relationship Id="rId1" Type="http://schemas.openxmlformats.org/officeDocument/2006/relationships/customXml" Target="../../customXml/item27.xml"/><Relationship Id="rId6" Type="http://schemas.openxmlformats.org/officeDocument/2006/relationships/tags" Target="../tags/tag1024.xml"/><Relationship Id="rId11" Type="http://schemas.openxmlformats.org/officeDocument/2006/relationships/tags" Target="../tags/tag1029.xml"/><Relationship Id="rId24" Type="http://schemas.openxmlformats.org/officeDocument/2006/relationships/tags" Target="../tags/tag1042.xml"/><Relationship Id="rId5" Type="http://schemas.openxmlformats.org/officeDocument/2006/relationships/tags" Target="../tags/tag1023.xml"/><Relationship Id="rId15" Type="http://schemas.openxmlformats.org/officeDocument/2006/relationships/tags" Target="../tags/tag1033.xml"/><Relationship Id="rId23" Type="http://schemas.openxmlformats.org/officeDocument/2006/relationships/tags" Target="../tags/tag1041.xml"/><Relationship Id="rId28" Type="http://schemas.openxmlformats.org/officeDocument/2006/relationships/image" Target="../media/image8.emf"/><Relationship Id="rId10" Type="http://schemas.openxmlformats.org/officeDocument/2006/relationships/tags" Target="../tags/tag1028.xml"/><Relationship Id="rId19" Type="http://schemas.openxmlformats.org/officeDocument/2006/relationships/tags" Target="../tags/tag1037.xml"/><Relationship Id="rId31" Type="http://schemas.openxmlformats.org/officeDocument/2006/relationships/chart" Target="../charts/chart7.xml"/><Relationship Id="rId4" Type="http://schemas.openxmlformats.org/officeDocument/2006/relationships/tags" Target="../tags/tag1022.xml"/><Relationship Id="rId9" Type="http://schemas.openxmlformats.org/officeDocument/2006/relationships/tags" Target="../tags/tag1027.xml"/><Relationship Id="rId14" Type="http://schemas.openxmlformats.org/officeDocument/2006/relationships/tags" Target="../tags/tag1032.xml"/><Relationship Id="rId22" Type="http://schemas.openxmlformats.org/officeDocument/2006/relationships/tags" Target="../tags/tag1040.xml"/><Relationship Id="rId27" Type="http://schemas.openxmlformats.org/officeDocument/2006/relationships/oleObject" Target="../embeddings/oleObject35.bin"/><Relationship Id="rId30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4.xml"/><Relationship Id="rId4" Type="http://schemas.openxmlformats.org/officeDocument/2006/relationships/hyperlink" Target="https://www.flickr.com/photos/peigov/15898994173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3" Type="http://schemas.openxmlformats.org/officeDocument/2006/relationships/slideLayout" Target="../slideLayouts/slideLayout140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tags" Target="../tags/tag1043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8.emf"/><Relationship Id="rId11" Type="http://schemas.openxmlformats.org/officeDocument/2006/relationships/image" Target="../media/image73.sv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2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tags" Target="../tags/tag1044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12.xml"/><Relationship Id="rId4" Type="http://schemas.openxmlformats.org/officeDocument/2006/relationships/hyperlink" Target="https://www.flickr.com/photos/peigov/1589899417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3.xml"/><Relationship Id="rId1" Type="http://schemas.openxmlformats.org/officeDocument/2006/relationships/customXml" Target="../../customXml/item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9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22.xml"/><Relationship Id="rId4" Type="http://schemas.openxmlformats.org/officeDocument/2006/relationships/hyperlink" Target="https://www.flickr.com/photos/peigov/1589899417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tags" Target="../tags/tag97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svg"/><Relationship Id="rId3" Type="http://schemas.openxmlformats.org/officeDocument/2006/relationships/slideLayout" Target="../slideLayouts/slideLayout140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tags" Target="../tags/tag973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6.svg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customXml" Target="../../customXml/item31.xml"/><Relationship Id="rId4" Type="http://schemas.openxmlformats.org/officeDocument/2006/relationships/hyperlink" Target="https://www.flickr.com/photos/peigov/1589899417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13" Type="http://schemas.openxmlformats.org/officeDocument/2006/relationships/tags" Target="../tags/tag985.xml"/><Relationship Id="rId18" Type="http://schemas.openxmlformats.org/officeDocument/2006/relationships/oleObject" Target="../embeddings/oleObject25.bin"/><Relationship Id="rId3" Type="http://schemas.openxmlformats.org/officeDocument/2006/relationships/tags" Target="../tags/tag975.xml"/><Relationship Id="rId21" Type="http://schemas.openxmlformats.org/officeDocument/2006/relationships/chart" Target="../charts/chart2.xml"/><Relationship Id="rId7" Type="http://schemas.openxmlformats.org/officeDocument/2006/relationships/tags" Target="../tags/tag979.xml"/><Relationship Id="rId12" Type="http://schemas.openxmlformats.org/officeDocument/2006/relationships/tags" Target="../tags/tag984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974.xml"/><Relationship Id="rId16" Type="http://schemas.openxmlformats.org/officeDocument/2006/relationships/slideLayout" Target="../slideLayouts/slideLayout140.xml"/><Relationship Id="rId20" Type="http://schemas.openxmlformats.org/officeDocument/2006/relationships/chart" Target="../charts/chart1.xml"/><Relationship Id="rId1" Type="http://schemas.openxmlformats.org/officeDocument/2006/relationships/customXml" Target="../../customXml/item7.xml"/><Relationship Id="rId6" Type="http://schemas.openxmlformats.org/officeDocument/2006/relationships/tags" Target="../tags/tag978.xml"/><Relationship Id="rId11" Type="http://schemas.openxmlformats.org/officeDocument/2006/relationships/tags" Target="../tags/tag983.xml"/><Relationship Id="rId5" Type="http://schemas.openxmlformats.org/officeDocument/2006/relationships/tags" Target="../tags/tag977.xml"/><Relationship Id="rId15" Type="http://schemas.openxmlformats.org/officeDocument/2006/relationships/tags" Target="../tags/tag987.xml"/><Relationship Id="rId10" Type="http://schemas.openxmlformats.org/officeDocument/2006/relationships/tags" Target="../tags/tag982.xml"/><Relationship Id="rId19" Type="http://schemas.openxmlformats.org/officeDocument/2006/relationships/image" Target="../media/image8.emf"/><Relationship Id="rId4" Type="http://schemas.openxmlformats.org/officeDocument/2006/relationships/tags" Target="../tags/tag976.xml"/><Relationship Id="rId9" Type="http://schemas.openxmlformats.org/officeDocument/2006/relationships/tags" Target="../tags/tag981.xml"/><Relationship Id="rId14" Type="http://schemas.openxmlformats.org/officeDocument/2006/relationships/tags" Target="../tags/tag986.xml"/><Relationship Id="rId2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tags" Target="../tags/tag988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20A3DF-6E5E-477E-981C-7B9C4A6123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20A3DF-6E5E-477E-981C-7B9C4A6123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Placeholder 44" descr="A picture containing text&#10;&#10;Description automatically generated">
            <a:extLst>
              <a:ext uri="{FF2B5EF4-FFF2-40B4-BE49-F238E27FC236}">
                <a16:creationId xmlns:a16="http://schemas.microsoft.com/office/drawing/2014/main" id="{743558C7-8073-49AD-B99F-D5F41A557A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68" b="7868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F5C2403-4C9F-4771-A1BB-905177EB800F}"/>
              </a:ext>
            </a:extLst>
          </p:cNvPr>
          <p:cNvGrpSpPr/>
          <p:nvPr/>
        </p:nvGrpSpPr>
        <p:grpSpPr>
          <a:xfrm>
            <a:off x="462885" y="650804"/>
            <a:ext cx="5823616" cy="6207196"/>
            <a:chOff x="564482" y="650804"/>
            <a:chExt cx="6428718" cy="6207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3DA98E-B872-5144-99B2-AC98AB21DA35}"/>
                </a:ext>
              </a:extLst>
            </p:cNvPr>
            <p:cNvSpPr/>
            <p:nvPr/>
          </p:nvSpPr>
          <p:spPr>
            <a:xfrm>
              <a:off x="615616" y="650804"/>
              <a:ext cx="6377584" cy="423724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216000" tIns="144000" bIns="144000">
              <a:no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en-IN" sz="1600"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4A6510-5CE1-6E42-9670-BDE31B77417D}"/>
                </a:ext>
              </a:extLst>
            </p:cNvPr>
            <p:cNvSpPr/>
            <p:nvPr/>
          </p:nvSpPr>
          <p:spPr>
            <a:xfrm>
              <a:off x="564482" y="4888048"/>
              <a:ext cx="6414348" cy="1969952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txBody>
            <a:bodyPr wrap="square" lIns="324000" tIns="251999" rIns="0" bIns="2015999">
              <a:noAutofit/>
            </a:bodyPr>
            <a:lstStyle/>
            <a:p>
              <a:pPr marL="12700">
                <a:spcBef>
                  <a:spcPts val="400"/>
                </a:spcBef>
              </a:pPr>
              <a:br>
                <a:rPr lang="en-IN" sz="1400" spc="-10">
                  <a:solidFill>
                    <a:srgbClr val="FFFFFF"/>
                  </a:solidFill>
                  <a:cs typeface="Arial"/>
                </a:rPr>
              </a:br>
              <a:endParaRPr lang="en-IN" sz="1400">
                <a:cs typeface="Arial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32DBCF-5C67-AD41-8C8C-04F9F3DF8FC3}"/>
              </a:ext>
            </a:extLst>
          </p:cNvPr>
          <p:cNvCxnSpPr>
            <a:cxnSpLocks/>
          </p:cNvCxnSpPr>
          <p:nvPr/>
        </p:nvCxnSpPr>
        <p:spPr>
          <a:xfrm>
            <a:off x="0" y="4889269"/>
            <a:ext cx="12192000" cy="1220"/>
          </a:xfrm>
          <a:prstGeom prst="line">
            <a:avLst/>
          </a:prstGeom>
          <a:ln w="1524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AAE824-913B-8347-9166-22543BDB5A8D}"/>
              </a:ext>
            </a:extLst>
          </p:cNvPr>
          <p:cNvCxnSpPr>
            <a:cxnSpLocks/>
          </p:cNvCxnSpPr>
          <p:nvPr/>
        </p:nvCxnSpPr>
        <p:spPr>
          <a:xfrm>
            <a:off x="6251160" y="0"/>
            <a:ext cx="0" cy="6776029"/>
          </a:xfrm>
          <a:prstGeom prst="line">
            <a:avLst/>
          </a:prstGeom>
          <a:ln w="1524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148E66-9009-BB44-85E8-8149B9C93D25}"/>
              </a:ext>
            </a:extLst>
          </p:cNvPr>
          <p:cNvCxnSpPr>
            <a:cxnSpLocks/>
          </p:cNvCxnSpPr>
          <p:nvPr/>
        </p:nvCxnSpPr>
        <p:spPr>
          <a:xfrm>
            <a:off x="425455" y="650804"/>
            <a:ext cx="0" cy="6125225"/>
          </a:xfrm>
          <a:prstGeom prst="line">
            <a:avLst/>
          </a:prstGeom>
          <a:ln w="1524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F5E5FD1-9618-45C8-9F3C-3D95C943D5BC}"/>
              </a:ext>
            </a:extLst>
          </p:cNvPr>
          <p:cNvSpPr txBox="1">
            <a:spLocks/>
          </p:cNvSpPr>
          <p:nvPr/>
        </p:nvSpPr>
        <p:spPr>
          <a:xfrm>
            <a:off x="690354" y="1269457"/>
            <a:ext cx="5596147" cy="1547941"/>
          </a:xfrm>
          <a:prstGeom prst="rect">
            <a:avLst/>
          </a:prstGeom>
        </p:spPr>
        <p:txBody>
          <a:bodyPr vert="horz" lIns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BB65B3AF-9360-4A21-8442-77419874BEB0}"/>
              </a:ext>
            </a:extLst>
          </p:cNvPr>
          <p:cNvSpPr txBox="1">
            <a:spLocks/>
          </p:cNvSpPr>
          <p:nvPr/>
        </p:nvSpPr>
        <p:spPr>
          <a:xfrm>
            <a:off x="690354" y="4293688"/>
            <a:ext cx="5952549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ru" sz="1400" b="1" dirty="0">
                <a:solidFill>
                  <a:schemeClr val="bg1"/>
                </a:solidFill>
              </a:rPr>
              <a:t>Обсуждение проекта заключительного  отчета</a:t>
            </a:r>
          </a:p>
          <a:p>
            <a:pPr>
              <a:spcAft>
                <a:spcPts val="1200"/>
              </a:spcAft>
            </a:pPr>
            <a:r>
              <a:rPr lang="ru" sz="1400" b="1" dirty="0">
                <a:solidFill>
                  <a:schemeClr val="bg1"/>
                </a:solidFill>
              </a:rPr>
              <a:t>сентябрь 2023 г.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id="{27C4FECD-BD2F-411A-A938-A28C02AC8906}"/>
              </a:ext>
            </a:extLst>
          </p:cNvPr>
          <p:cNvSpPr txBox="1">
            <a:spLocks/>
          </p:cNvSpPr>
          <p:nvPr/>
        </p:nvSpPr>
        <p:spPr>
          <a:xfrm>
            <a:off x="509206" y="1137113"/>
            <a:ext cx="5622241" cy="25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2400" b="1" dirty="0">
                <a:solidFill>
                  <a:schemeClr val="bg1"/>
                </a:solidFill>
              </a:rPr>
              <a:t>Предварительное технико-экономическое обоснование создания Международного центра промышленной кооперации (МЦПК) на границе Казахстана и Узбекистана в рамках экономического коридора Шымкент-Ташкент-Худжанд (ЭКШТХ)</a:t>
            </a:r>
          </a:p>
        </p:txBody>
      </p:sp>
      <p:pic>
        <p:nvPicPr>
          <p:cNvPr id="21" name="Google Shape;95;p3">
            <a:extLst>
              <a:ext uri="{FF2B5EF4-FFF2-40B4-BE49-F238E27FC236}">
                <a16:creationId xmlns:a16="http://schemas.microsoft.com/office/drawing/2014/main" id="{0D071196-1C55-4B57-94AD-2068278779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494" y="5136387"/>
            <a:ext cx="1636776" cy="1351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5ABF08-A76A-0142-8C07-F994198C1C32}"/>
              </a:ext>
            </a:extLst>
          </p:cNvPr>
          <p:cNvCxnSpPr>
            <a:cxnSpLocks/>
          </p:cNvCxnSpPr>
          <p:nvPr/>
        </p:nvCxnSpPr>
        <p:spPr>
          <a:xfrm>
            <a:off x="476254" y="650804"/>
            <a:ext cx="5774906" cy="0"/>
          </a:xfrm>
          <a:prstGeom prst="line">
            <a:avLst/>
          </a:prstGeom>
          <a:ln w="1524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146322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09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Обоснование развития </a:t>
            </a:r>
            <a:r>
              <a:rPr lang="ru-RU" sz="2400" b="0" dirty="0">
                <a:latin typeface="Georgia" panose="02040502050405020303" pitchFamily="18" charset="0"/>
              </a:rPr>
              <a:t>МЦПК</a:t>
            </a:r>
            <a:endParaRPr lang="ru" sz="2400" b="0" dirty="0">
              <a:latin typeface="Georgia" panose="02040502050405020303" pitchFamily="18" charset="0"/>
            </a:endParaRPr>
          </a:p>
        </p:txBody>
      </p:sp>
      <p:sp>
        <p:nvSpPr>
          <p:cNvPr id="7" name="Google Shape;1631;g114e5dc4418_1_0">
            <a:extLst>
              <a:ext uri="{FF2B5EF4-FFF2-40B4-BE49-F238E27FC236}">
                <a16:creationId xmlns:a16="http://schemas.microsoft.com/office/drawing/2014/main" id="{7433582D-A57B-4F5E-AD4D-771F4E551EFA}"/>
              </a:ext>
            </a:extLst>
          </p:cNvPr>
          <p:cNvSpPr/>
          <p:nvPr/>
        </p:nvSpPr>
        <p:spPr>
          <a:xfrm flipH="1">
            <a:off x="485843" y="1199174"/>
            <a:ext cx="11494587" cy="32721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8375" tIns="98375" rIns="98375" bIns="983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tabLst/>
              <a:defRPr/>
            </a:pPr>
            <a:r>
              <a:rPr lang="ru" sz="1400" b="1" i="1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Чем </a:t>
            </a:r>
            <a:r>
              <a:rPr lang="ru-RU" sz="1400" b="1" i="1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МЦПК</a:t>
            </a:r>
            <a:r>
              <a:rPr lang="ru" sz="1400" b="1" i="1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может помочь?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A0EE9-32E1-45C4-994D-D6010964D2D4}"/>
              </a:ext>
            </a:extLst>
          </p:cNvPr>
          <p:cNvGrpSpPr/>
          <p:nvPr/>
        </p:nvGrpSpPr>
        <p:grpSpPr>
          <a:xfrm>
            <a:off x="483243" y="4959554"/>
            <a:ext cx="11456855" cy="1208453"/>
            <a:chOff x="483243" y="5092904"/>
            <a:chExt cx="11456855" cy="1208453"/>
          </a:xfrm>
        </p:grpSpPr>
        <p:pic>
          <p:nvPicPr>
            <p:cNvPr id="20" name="Graphic 19" descr="Connected with solid fill">
              <a:extLst>
                <a:ext uri="{FF2B5EF4-FFF2-40B4-BE49-F238E27FC236}">
                  <a16:creationId xmlns:a16="http://schemas.microsoft.com/office/drawing/2014/main" id="{7B317105-7277-4C78-BB09-97EB72EFD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3243" y="5092904"/>
              <a:ext cx="386476" cy="36384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82AD23-F6F8-47EA-92DF-D212CC3A19E6}"/>
                </a:ext>
              </a:extLst>
            </p:cNvPr>
            <p:cNvSpPr txBox="1"/>
            <p:nvPr/>
          </p:nvSpPr>
          <p:spPr>
            <a:xfrm>
              <a:off x="869719" y="5159324"/>
              <a:ext cx="35611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  <a:buSzPct val="100000"/>
              </a:pPr>
              <a:r>
                <a:rPr lang="ru" sz="1400" b="1" i="1" dirty="0">
                  <a:solidFill>
                    <a:schemeClr val="accent5">
                      <a:lumMod val="75000"/>
                    </a:schemeClr>
                  </a:solidFill>
                  <a:highlight>
                    <a:srgbClr val="F1D4D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Управление рисками цепочки поставок</a:t>
              </a:r>
            </a:p>
          </p:txBody>
        </p:sp>
        <p:sp>
          <p:nvSpPr>
            <p:cNvPr id="66" name="Google Shape;3236;g138ac581a49_8_2581">
              <a:extLst>
                <a:ext uri="{FF2B5EF4-FFF2-40B4-BE49-F238E27FC236}">
                  <a16:creationId xmlns:a16="http://schemas.microsoft.com/office/drawing/2014/main" id="{543933AA-C010-45CD-BE27-A57881A45B1F}"/>
                </a:ext>
              </a:extLst>
            </p:cNvPr>
            <p:cNvSpPr/>
            <p:nvPr/>
          </p:nvSpPr>
          <p:spPr>
            <a:xfrm>
              <a:off x="485846" y="5458354"/>
              <a:ext cx="11454252" cy="843003"/>
            </a:xfrm>
            <a:prstGeom prst="rect">
              <a:avLst/>
            </a:prstGeom>
            <a:gradFill>
              <a:gsLst>
                <a:gs pos="0">
                  <a:srgbClr val="F2F2F2">
                    <a:alpha val="45490"/>
                  </a:srgbClr>
                </a:gs>
                <a:gs pos="23000">
                  <a:srgbClr val="F2F2F2">
                    <a:alpha val="45490"/>
                  </a:srgbClr>
                </a:gs>
                <a:gs pos="100000">
                  <a:srgbClr val="DEDEDE">
                    <a:alpha val="37647"/>
                  </a:srgbClr>
                </a:gs>
              </a:gsLst>
              <a:lin ang="5400012" scaled="0"/>
            </a:gradFill>
            <a:ln>
              <a:solidFill>
                <a:schemeClr val="tx1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Создание складских мощностей в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МЦПК</a:t>
              </a:r>
              <a:r>
                <a:rPr kumimoji="0" lang="ru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может смягчить потенциальное воздействие временных сбоев в цепочке поставок.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Развитие логистики с контролируемой температурой может снизить зависимость от импортных товаров в межсезонье сбора урожая.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EEBD7F-5328-46FE-AA90-CFD86ACFDCEF}"/>
              </a:ext>
            </a:extLst>
          </p:cNvPr>
          <p:cNvGrpSpPr/>
          <p:nvPr/>
        </p:nvGrpSpPr>
        <p:grpSpPr>
          <a:xfrm>
            <a:off x="382171" y="3205581"/>
            <a:ext cx="11638594" cy="1617987"/>
            <a:chOff x="382171" y="2874130"/>
            <a:chExt cx="11638594" cy="1617987"/>
          </a:xfrm>
        </p:grpSpPr>
        <p:pic>
          <p:nvPicPr>
            <p:cNvPr id="45" name="Graphic 44" descr="Priorities with solid fill">
              <a:extLst>
                <a:ext uri="{FF2B5EF4-FFF2-40B4-BE49-F238E27FC236}">
                  <a16:creationId xmlns:a16="http://schemas.microsoft.com/office/drawing/2014/main" id="{4FFED05C-ECC1-4DBF-8D2E-B34CEEFF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171" y="2874130"/>
              <a:ext cx="378923" cy="35672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C5BBD4-3C30-4E11-BF43-53969ACB9EFE}"/>
                </a:ext>
              </a:extLst>
            </p:cNvPr>
            <p:cNvSpPr txBox="1"/>
            <p:nvPr/>
          </p:nvSpPr>
          <p:spPr>
            <a:xfrm>
              <a:off x="761093" y="2925218"/>
              <a:ext cx="5990581" cy="223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  <a:buSzPct val="100000"/>
              </a:pPr>
              <a:r>
                <a:rPr lang="ru" sz="1400" b="1" i="1" dirty="0">
                  <a:solidFill>
                    <a:schemeClr val="accent5">
                      <a:lumMod val="75000"/>
                    </a:schemeClr>
                  </a:solidFill>
                  <a:highlight>
                    <a:srgbClr val="F1D4D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Повышение конкурентоспособности и расширение торговли</a:t>
              </a:r>
            </a:p>
          </p:txBody>
        </p:sp>
        <p:sp>
          <p:nvSpPr>
            <p:cNvPr id="68" name="Google Shape;3236;g138ac581a49_8_2581">
              <a:extLst>
                <a:ext uri="{FF2B5EF4-FFF2-40B4-BE49-F238E27FC236}">
                  <a16:creationId xmlns:a16="http://schemas.microsoft.com/office/drawing/2014/main" id="{01E86F04-BE3A-4308-974D-51D63518FE0C}"/>
                </a:ext>
              </a:extLst>
            </p:cNvPr>
            <p:cNvSpPr/>
            <p:nvPr/>
          </p:nvSpPr>
          <p:spPr>
            <a:xfrm>
              <a:off x="483243" y="3225789"/>
              <a:ext cx="11537522" cy="1266328"/>
            </a:xfrm>
            <a:prstGeom prst="rect">
              <a:avLst/>
            </a:prstGeom>
            <a:gradFill>
              <a:gsLst>
                <a:gs pos="0">
                  <a:srgbClr val="F2F2F2">
                    <a:alpha val="45490"/>
                  </a:srgbClr>
                </a:gs>
                <a:gs pos="23000">
                  <a:srgbClr val="F2F2F2">
                    <a:alpha val="45490"/>
                  </a:srgbClr>
                </a:gs>
                <a:gs pos="100000">
                  <a:srgbClr val="DEDEDE">
                    <a:alpha val="37647"/>
                  </a:srgbClr>
                </a:gs>
              </a:gsLst>
              <a:lin ang="5400012" scaled="0"/>
            </a:gradFill>
            <a:ln>
              <a:solidFill>
                <a:schemeClr val="tx1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Сокращение торговых и транспортных расходов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Активное промышленное сотрудничество и создание учебных центров для повышения квалификации и наращивания потенциала.</a:t>
              </a:r>
            </a:p>
            <a:p>
              <a:pPr marL="171450" indent="-1714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latin typeface="Arial"/>
                </a:rPr>
                <a:t>МЦПК</a:t>
              </a:r>
              <a:r>
                <a:rPr lang="ru" sz="1400" dirty="0">
                  <a:latin typeface="Arial"/>
                </a:rPr>
                <a:t> может способствовать гармонизации таможенных правил для ускорения трансграничных перемещений</a:t>
              </a:r>
            </a:p>
            <a:p>
              <a:pPr marL="171450" indent="-1714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ru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Сократщение времени пересечения границы</a:t>
              </a:r>
              <a:endParaRPr lang="en-US" sz="1400" dirty="0">
                <a:latin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909425-9E7D-4B89-B5EA-A7EDC7056393}"/>
              </a:ext>
            </a:extLst>
          </p:cNvPr>
          <p:cNvGrpSpPr/>
          <p:nvPr/>
        </p:nvGrpSpPr>
        <p:grpSpPr>
          <a:xfrm>
            <a:off x="483243" y="1662369"/>
            <a:ext cx="11537522" cy="1407227"/>
            <a:chOff x="483243" y="1448989"/>
            <a:chExt cx="11537522" cy="1407227"/>
          </a:xfrm>
        </p:grpSpPr>
        <p:pic>
          <p:nvPicPr>
            <p:cNvPr id="44" name="Graphic 43" descr="Production with solid fill">
              <a:extLst>
                <a:ext uri="{FF2B5EF4-FFF2-40B4-BE49-F238E27FC236}">
                  <a16:creationId xmlns:a16="http://schemas.microsoft.com/office/drawing/2014/main" id="{8C9C4A36-C65F-4F73-90E0-C6C430E3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3243" y="1448989"/>
              <a:ext cx="347567" cy="32721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09C23B0-5089-463D-9390-1D70B8712B03}"/>
                </a:ext>
              </a:extLst>
            </p:cNvPr>
            <p:cNvSpPr txBox="1"/>
            <p:nvPr/>
          </p:nvSpPr>
          <p:spPr>
            <a:xfrm>
              <a:off x="846489" y="1510791"/>
              <a:ext cx="73164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400" b="1" i="1" dirty="0">
                  <a:solidFill>
                    <a:schemeClr val="accent5">
                      <a:lumMod val="75000"/>
                    </a:schemeClr>
                  </a:solidFill>
                  <a:highlight>
                    <a:srgbClr val="F1D4D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Усиление индустриализации и производства</a:t>
              </a:r>
            </a:p>
          </p:txBody>
        </p:sp>
        <p:sp>
          <p:nvSpPr>
            <p:cNvPr id="69" name="Google Shape;3236;g138ac581a49_8_2581">
              <a:extLst>
                <a:ext uri="{FF2B5EF4-FFF2-40B4-BE49-F238E27FC236}">
                  <a16:creationId xmlns:a16="http://schemas.microsoft.com/office/drawing/2014/main" id="{7A482C92-D685-4C6B-B394-C5B39F12C80D}"/>
                </a:ext>
              </a:extLst>
            </p:cNvPr>
            <p:cNvSpPr/>
            <p:nvPr/>
          </p:nvSpPr>
          <p:spPr>
            <a:xfrm>
              <a:off x="483243" y="1826563"/>
              <a:ext cx="11537522" cy="1029653"/>
            </a:xfrm>
            <a:prstGeom prst="rect">
              <a:avLst/>
            </a:prstGeom>
            <a:gradFill>
              <a:gsLst>
                <a:gs pos="0">
                  <a:srgbClr val="F2F2F2">
                    <a:alpha val="45490"/>
                  </a:srgbClr>
                </a:gs>
                <a:gs pos="23000">
                  <a:srgbClr val="F2F2F2">
                    <a:alpha val="45490"/>
                  </a:srgbClr>
                </a:gs>
                <a:gs pos="100000">
                  <a:srgbClr val="DEDEDE">
                    <a:alpha val="37647"/>
                  </a:srgbClr>
                </a:gs>
              </a:gsLst>
              <a:lin ang="5400012" scaled="0"/>
            </a:gradFill>
            <a:ln>
              <a:solidFill>
                <a:schemeClr val="tx1"/>
              </a:solidFill>
              <a:prstDash val="dash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Содействие производству с добавленной стоимостью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Содействие сбалансированному пространственному/региональному развитию в Казахстане и Узбекистане посредством стимулирования экономического развития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" sz="1400" dirty="0">
                  <a:latin typeface="Arial"/>
                </a:rPr>
                <a:t>Комплексное планирование предоставления инженерных коммуникаций, СФС и другой необходимой инфраструктуры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138B3-973D-4513-9C2E-D0FB5D8E18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55951-436D-4652-A8A4-D0E542D691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78607" y="6629400"/>
            <a:ext cx="1764792" cy="137160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73E20386-6429-43FB-B112-B41A09684B10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203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60639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Концептуальный план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МЦПК</a:t>
            </a:r>
            <a:endParaRPr kumimoji="0" lang="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0394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hink-cell data - do not delete" hidden="1">
            <a:extLst>
              <a:ext uri="{FF2B5EF4-FFF2-40B4-BE49-F238E27FC236}">
                <a16:creationId xmlns:a16="http://schemas.microsoft.com/office/drawing/2014/main" id="{40701DEF-C424-4C21-A2CE-C4DFD3F773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67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01DEF-C424-4C21-A2CE-C4DFD3F77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FF7BFF-3987-4659-B09E-27AED13D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57" y="274544"/>
            <a:ext cx="11306175" cy="369332"/>
          </a:xfrm>
        </p:spPr>
        <p:txBody>
          <a:bodyPr vert="horz"/>
          <a:lstStyle/>
          <a:p>
            <a:r>
              <a:rPr lang="ru" sz="2400" b="0" dirty="0">
                <a:latin typeface="Georgia" panose="02040502050405020303" pitchFamily="18" charset="0"/>
              </a:rPr>
              <a:t>С</a:t>
            </a:r>
            <a:r>
              <a:rPr lang="ru-RU" sz="2400" b="0" dirty="0">
                <a:latin typeface="Georgia" panose="02040502050405020303" pitchFamily="18" charset="0"/>
              </a:rPr>
              <a:t>т</a:t>
            </a:r>
            <a:r>
              <a:rPr lang="ru" sz="2400" b="0" dirty="0">
                <a:latin typeface="Georgia" panose="02040502050405020303" pitchFamily="18" charset="0"/>
              </a:rPr>
              <a:t>руктура концептуального плана </a:t>
            </a:r>
            <a:r>
              <a:rPr lang="ru-RU" sz="2400" b="0" dirty="0">
                <a:latin typeface="Georgia" panose="02040502050405020303" pitchFamily="18" charset="0"/>
              </a:rPr>
              <a:t>МЦПК</a:t>
            </a:r>
            <a:endParaRPr lang="ru" sz="2400" b="0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D8AE6-80A1-455C-B59D-A06C358C8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16371-1B83-4B55-8140-BB59ABE57618}"/>
              </a:ext>
            </a:extLst>
          </p:cNvPr>
          <p:cNvSpPr txBox="1"/>
          <p:nvPr/>
        </p:nvSpPr>
        <p:spPr>
          <a:xfrm>
            <a:off x="1190654" y="1267112"/>
            <a:ext cx="293596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400" b="1" i="1" dirty="0"/>
              <a:t>Ключевые элементы концептуального плана </a:t>
            </a:r>
            <a:r>
              <a:rPr lang="ru-RU" sz="1400" b="1" i="1" dirty="0"/>
              <a:t>МЦПК</a:t>
            </a:r>
            <a:endParaRPr lang="ru" sz="1400" b="1" i="1" dirty="0"/>
          </a:p>
        </p:txBody>
      </p:sp>
      <p:sp>
        <p:nvSpPr>
          <p:cNvPr id="5" name="Google Shape;6538;gfe7240cab3_1_22">
            <a:extLst>
              <a:ext uri="{FF2B5EF4-FFF2-40B4-BE49-F238E27FC236}">
                <a16:creationId xmlns:a16="http://schemas.microsoft.com/office/drawing/2014/main" id="{1C50111D-B69F-405D-9A7B-C87E3C3B6186}"/>
              </a:ext>
            </a:extLst>
          </p:cNvPr>
          <p:cNvSpPr/>
          <p:nvPr/>
        </p:nvSpPr>
        <p:spPr>
          <a:xfrm>
            <a:off x="4049531" y="5554586"/>
            <a:ext cx="77093" cy="78620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539;gfe7240cab3_1_22">
            <a:extLst>
              <a:ext uri="{FF2B5EF4-FFF2-40B4-BE49-F238E27FC236}">
                <a16:creationId xmlns:a16="http://schemas.microsoft.com/office/drawing/2014/main" id="{F1D02E52-E698-45F7-A6CF-4D14FF15E12A}"/>
              </a:ext>
            </a:extLst>
          </p:cNvPr>
          <p:cNvSpPr/>
          <p:nvPr/>
        </p:nvSpPr>
        <p:spPr>
          <a:xfrm>
            <a:off x="1190722" y="5555599"/>
            <a:ext cx="2844616" cy="78620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 algn="ct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Компоненты и зонирование</a:t>
            </a:r>
          </a:p>
        </p:txBody>
      </p:sp>
      <p:sp>
        <p:nvSpPr>
          <p:cNvPr id="9" name="Google Shape;6542;gfe7240cab3_1_22">
            <a:extLst>
              <a:ext uri="{FF2B5EF4-FFF2-40B4-BE49-F238E27FC236}">
                <a16:creationId xmlns:a16="http://schemas.microsoft.com/office/drawing/2014/main" id="{C30F6E7C-1AAF-43D2-B929-2E392A294604}"/>
              </a:ext>
            </a:extLst>
          </p:cNvPr>
          <p:cNvSpPr/>
          <p:nvPr/>
        </p:nvSpPr>
        <p:spPr>
          <a:xfrm>
            <a:off x="4049531" y="1849009"/>
            <a:ext cx="77093" cy="78961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543;gfe7240cab3_1_22">
            <a:extLst>
              <a:ext uri="{FF2B5EF4-FFF2-40B4-BE49-F238E27FC236}">
                <a16:creationId xmlns:a16="http://schemas.microsoft.com/office/drawing/2014/main" id="{9FAEF922-A099-459A-8631-3A1389684D25}"/>
              </a:ext>
            </a:extLst>
          </p:cNvPr>
          <p:cNvSpPr/>
          <p:nvPr/>
        </p:nvSpPr>
        <p:spPr>
          <a:xfrm>
            <a:off x="1190722" y="1849009"/>
            <a:ext cx="2844616" cy="789617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1F5F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Расположение</a:t>
            </a:r>
            <a:endParaRPr lang="en-GB"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544;gfe7240cab3_1_22">
            <a:extLst>
              <a:ext uri="{FF2B5EF4-FFF2-40B4-BE49-F238E27FC236}">
                <a16:creationId xmlns:a16="http://schemas.microsoft.com/office/drawing/2014/main" id="{19760C5D-9263-4A5C-BB3E-1CA2FB922746}"/>
              </a:ext>
            </a:extLst>
          </p:cNvPr>
          <p:cNvSpPr/>
          <p:nvPr/>
        </p:nvSpPr>
        <p:spPr>
          <a:xfrm>
            <a:off x="4049531" y="2850514"/>
            <a:ext cx="77093" cy="78620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545;gfe7240cab3_1_22">
            <a:extLst>
              <a:ext uri="{FF2B5EF4-FFF2-40B4-BE49-F238E27FC236}">
                <a16:creationId xmlns:a16="http://schemas.microsoft.com/office/drawing/2014/main" id="{DABF14C1-3BD3-4FC9-A33D-69CA292EBA7D}"/>
              </a:ext>
            </a:extLst>
          </p:cNvPr>
          <p:cNvSpPr/>
          <p:nvPr/>
        </p:nvSpPr>
        <p:spPr>
          <a:xfrm>
            <a:off x="1190722" y="2850504"/>
            <a:ext cx="2844616" cy="78620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Выбор сектора</a:t>
            </a:r>
            <a:endParaRPr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6546;gfe7240cab3_1_22">
            <a:extLst>
              <a:ext uri="{FF2B5EF4-FFF2-40B4-BE49-F238E27FC236}">
                <a16:creationId xmlns:a16="http://schemas.microsoft.com/office/drawing/2014/main" id="{000A38B4-7738-48DE-8D15-655A780C76D7}"/>
              </a:ext>
            </a:extLst>
          </p:cNvPr>
          <p:cNvSpPr/>
          <p:nvPr/>
        </p:nvSpPr>
        <p:spPr>
          <a:xfrm>
            <a:off x="4049531" y="4597093"/>
            <a:ext cx="77093" cy="78620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547;gfe7240cab3_1_22">
            <a:extLst>
              <a:ext uri="{FF2B5EF4-FFF2-40B4-BE49-F238E27FC236}">
                <a16:creationId xmlns:a16="http://schemas.microsoft.com/office/drawing/2014/main" id="{0DFF4181-D30D-4853-9B6F-1E065A36EE3E}"/>
              </a:ext>
            </a:extLst>
          </p:cNvPr>
          <p:cNvSpPr/>
          <p:nvPr/>
        </p:nvSpPr>
        <p:spPr>
          <a:xfrm>
            <a:off x="1190722" y="4597097"/>
            <a:ext cx="2844616" cy="78620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 algn="ct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Институциональная структура</a:t>
            </a:r>
          </a:p>
        </p:txBody>
      </p:sp>
      <p:sp>
        <p:nvSpPr>
          <p:cNvPr id="29" name="Google Shape;649;p76">
            <a:extLst>
              <a:ext uri="{FF2B5EF4-FFF2-40B4-BE49-F238E27FC236}">
                <a16:creationId xmlns:a16="http://schemas.microsoft.com/office/drawing/2014/main" id="{8EA43277-8D2F-4F68-8C2C-7D8FAFB6BCCF}"/>
              </a:ext>
            </a:extLst>
          </p:cNvPr>
          <p:cNvSpPr/>
          <p:nvPr/>
        </p:nvSpPr>
        <p:spPr>
          <a:xfrm>
            <a:off x="1261004" y="1940965"/>
            <a:ext cx="603504" cy="605705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220" y="23"/>
                </a:moveTo>
                <a:cubicBezTo>
                  <a:pt x="441" y="23"/>
                  <a:pt x="441" y="23"/>
                  <a:pt x="441" y="23"/>
                </a:cubicBezTo>
                <a:cubicBezTo>
                  <a:pt x="441" y="67"/>
                  <a:pt x="441" y="67"/>
                  <a:pt x="441" y="67"/>
                </a:cubicBezTo>
                <a:cubicBezTo>
                  <a:pt x="220" y="67"/>
                  <a:pt x="220" y="67"/>
                  <a:pt x="220" y="67"/>
                </a:cubicBezTo>
                <a:lnTo>
                  <a:pt x="220" y="23"/>
                </a:lnTo>
                <a:close/>
                <a:moveTo>
                  <a:pt x="196" y="67"/>
                </a:moveTo>
                <a:cubicBezTo>
                  <a:pt x="134" y="67"/>
                  <a:pt x="134" y="67"/>
                  <a:pt x="134" y="67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96" y="23"/>
                  <a:pt x="196" y="23"/>
                  <a:pt x="196" y="23"/>
                </a:cubicBezTo>
                <a:lnTo>
                  <a:pt x="196" y="67"/>
                </a:lnTo>
                <a:close/>
                <a:moveTo>
                  <a:pt x="553" y="552"/>
                </a:moveTo>
                <a:cubicBezTo>
                  <a:pt x="23" y="552"/>
                  <a:pt x="23" y="552"/>
                  <a:pt x="23" y="552"/>
                </a:cubicBezTo>
                <a:cubicBezTo>
                  <a:pt x="23" y="23"/>
                  <a:pt x="23" y="23"/>
                  <a:pt x="23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110" y="250"/>
                  <a:pt x="110" y="250"/>
                  <a:pt x="110" y="250"/>
                </a:cubicBezTo>
                <a:cubicBezTo>
                  <a:pt x="110" y="297"/>
                  <a:pt x="110" y="297"/>
                  <a:pt x="110" y="297"/>
                </a:cubicBezTo>
                <a:cubicBezTo>
                  <a:pt x="78" y="303"/>
                  <a:pt x="54" y="330"/>
                  <a:pt x="54" y="362"/>
                </a:cubicBezTo>
                <a:cubicBezTo>
                  <a:pt x="54" y="441"/>
                  <a:pt x="122" y="519"/>
                  <a:pt x="122" y="519"/>
                </a:cubicBezTo>
                <a:cubicBezTo>
                  <a:pt x="122" y="519"/>
                  <a:pt x="189" y="441"/>
                  <a:pt x="189" y="362"/>
                </a:cubicBezTo>
                <a:cubicBezTo>
                  <a:pt x="189" y="330"/>
                  <a:pt x="165" y="303"/>
                  <a:pt x="134" y="297"/>
                </a:cubicBezTo>
                <a:cubicBezTo>
                  <a:pt x="134" y="250"/>
                  <a:pt x="134" y="250"/>
                  <a:pt x="134" y="250"/>
                </a:cubicBezTo>
                <a:cubicBezTo>
                  <a:pt x="275" y="250"/>
                  <a:pt x="275" y="250"/>
                  <a:pt x="275" y="250"/>
                </a:cubicBezTo>
                <a:cubicBezTo>
                  <a:pt x="275" y="296"/>
                  <a:pt x="275" y="296"/>
                  <a:pt x="275" y="296"/>
                </a:cubicBezTo>
                <a:cubicBezTo>
                  <a:pt x="243" y="302"/>
                  <a:pt x="218" y="330"/>
                  <a:pt x="218" y="364"/>
                </a:cubicBezTo>
                <a:cubicBezTo>
                  <a:pt x="218" y="433"/>
                  <a:pt x="276" y="507"/>
                  <a:pt x="279" y="510"/>
                </a:cubicBezTo>
                <a:cubicBezTo>
                  <a:pt x="288" y="522"/>
                  <a:pt x="288" y="522"/>
                  <a:pt x="288" y="522"/>
                </a:cubicBezTo>
                <a:cubicBezTo>
                  <a:pt x="297" y="510"/>
                  <a:pt x="297" y="510"/>
                  <a:pt x="297" y="510"/>
                </a:cubicBezTo>
                <a:cubicBezTo>
                  <a:pt x="300" y="507"/>
                  <a:pt x="358" y="433"/>
                  <a:pt x="358" y="364"/>
                </a:cubicBezTo>
                <a:cubicBezTo>
                  <a:pt x="358" y="330"/>
                  <a:pt x="332" y="301"/>
                  <a:pt x="299" y="295"/>
                </a:cubicBezTo>
                <a:cubicBezTo>
                  <a:pt x="299" y="226"/>
                  <a:pt x="299" y="226"/>
                  <a:pt x="299" y="226"/>
                </a:cubicBezTo>
                <a:cubicBezTo>
                  <a:pt x="134" y="226"/>
                  <a:pt x="134" y="226"/>
                  <a:pt x="134" y="226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96" y="91"/>
                  <a:pt x="196" y="91"/>
                  <a:pt x="196" y="91"/>
                </a:cubicBezTo>
                <a:cubicBezTo>
                  <a:pt x="196" y="151"/>
                  <a:pt x="196" y="151"/>
                  <a:pt x="196" y="151"/>
                </a:cubicBezTo>
                <a:cubicBezTo>
                  <a:pt x="490" y="151"/>
                  <a:pt x="490" y="151"/>
                  <a:pt x="490" y="151"/>
                </a:cubicBezTo>
                <a:cubicBezTo>
                  <a:pt x="490" y="196"/>
                  <a:pt x="490" y="196"/>
                  <a:pt x="490" y="196"/>
                </a:cubicBezTo>
                <a:cubicBezTo>
                  <a:pt x="442" y="196"/>
                  <a:pt x="442" y="196"/>
                  <a:pt x="442" y="196"/>
                </a:cubicBezTo>
                <a:cubicBezTo>
                  <a:pt x="442" y="295"/>
                  <a:pt x="442" y="295"/>
                  <a:pt x="442" y="295"/>
                </a:cubicBezTo>
                <a:cubicBezTo>
                  <a:pt x="409" y="301"/>
                  <a:pt x="384" y="330"/>
                  <a:pt x="384" y="364"/>
                </a:cubicBezTo>
                <a:cubicBezTo>
                  <a:pt x="384" y="433"/>
                  <a:pt x="442" y="507"/>
                  <a:pt x="444" y="510"/>
                </a:cubicBezTo>
                <a:cubicBezTo>
                  <a:pt x="454" y="522"/>
                  <a:pt x="454" y="522"/>
                  <a:pt x="454" y="522"/>
                </a:cubicBezTo>
                <a:cubicBezTo>
                  <a:pt x="463" y="510"/>
                  <a:pt x="463" y="510"/>
                  <a:pt x="463" y="510"/>
                </a:cubicBezTo>
                <a:cubicBezTo>
                  <a:pt x="465" y="507"/>
                  <a:pt x="523" y="433"/>
                  <a:pt x="523" y="364"/>
                </a:cubicBezTo>
                <a:cubicBezTo>
                  <a:pt x="523" y="330"/>
                  <a:pt x="498" y="301"/>
                  <a:pt x="466" y="295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514" y="220"/>
                  <a:pt x="514" y="220"/>
                  <a:pt x="514" y="220"/>
                </a:cubicBezTo>
                <a:cubicBezTo>
                  <a:pt x="514" y="127"/>
                  <a:pt x="514" y="127"/>
                  <a:pt x="514" y="127"/>
                </a:cubicBezTo>
                <a:cubicBezTo>
                  <a:pt x="220" y="127"/>
                  <a:pt x="220" y="127"/>
                  <a:pt x="220" y="127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465" y="91"/>
                  <a:pt x="465" y="91"/>
                  <a:pt x="465" y="91"/>
                </a:cubicBezTo>
                <a:cubicBezTo>
                  <a:pt x="465" y="23"/>
                  <a:pt x="465" y="23"/>
                  <a:pt x="465" y="23"/>
                </a:cubicBezTo>
                <a:cubicBezTo>
                  <a:pt x="553" y="23"/>
                  <a:pt x="553" y="23"/>
                  <a:pt x="553" y="23"/>
                </a:cubicBezTo>
                <a:lnTo>
                  <a:pt x="553" y="552"/>
                </a:lnTo>
                <a:close/>
                <a:moveTo>
                  <a:pt x="110" y="91"/>
                </a:moveTo>
                <a:cubicBezTo>
                  <a:pt x="110" y="226"/>
                  <a:pt x="110" y="226"/>
                  <a:pt x="110" y="226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91"/>
                  <a:pt x="94" y="91"/>
                  <a:pt x="94" y="91"/>
                </a:cubicBezTo>
                <a:lnTo>
                  <a:pt x="110" y="91"/>
                </a:lnTo>
                <a:close/>
                <a:moveTo>
                  <a:pt x="122" y="330"/>
                </a:moveTo>
                <a:cubicBezTo>
                  <a:pt x="141" y="330"/>
                  <a:pt x="156" y="345"/>
                  <a:pt x="156" y="364"/>
                </a:cubicBezTo>
                <a:cubicBezTo>
                  <a:pt x="156" y="384"/>
                  <a:pt x="141" y="399"/>
                  <a:pt x="122" y="399"/>
                </a:cubicBezTo>
                <a:cubicBezTo>
                  <a:pt x="102" y="399"/>
                  <a:pt x="87" y="384"/>
                  <a:pt x="87" y="364"/>
                </a:cubicBezTo>
                <a:cubicBezTo>
                  <a:pt x="87" y="345"/>
                  <a:pt x="102" y="330"/>
                  <a:pt x="122" y="330"/>
                </a:cubicBezTo>
                <a:close/>
                <a:moveTo>
                  <a:pt x="288" y="318"/>
                </a:moveTo>
                <a:cubicBezTo>
                  <a:pt x="313" y="318"/>
                  <a:pt x="334" y="339"/>
                  <a:pt x="334" y="364"/>
                </a:cubicBezTo>
                <a:cubicBezTo>
                  <a:pt x="334" y="409"/>
                  <a:pt x="304" y="459"/>
                  <a:pt x="288" y="482"/>
                </a:cubicBezTo>
                <a:cubicBezTo>
                  <a:pt x="272" y="459"/>
                  <a:pt x="242" y="409"/>
                  <a:pt x="242" y="364"/>
                </a:cubicBezTo>
                <a:cubicBezTo>
                  <a:pt x="242" y="339"/>
                  <a:pt x="263" y="318"/>
                  <a:pt x="288" y="318"/>
                </a:cubicBezTo>
                <a:close/>
                <a:moveTo>
                  <a:pt x="454" y="318"/>
                </a:moveTo>
                <a:cubicBezTo>
                  <a:pt x="479" y="318"/>
                  <a:pt x="499" y="339"/>
                  <a:pt x="499" y="364"/>
                </a:cubicBezTo>
                <a:cubicBezTo>
                  <a:pt x="499" y="409"/>
                  <a:pt x="469" y="459"/>
                  <a:pt x="454" y="482"/>
                </a:cubicBezTo>
                <a:cubicBezTo>
                  <a:pt x="438" y="459"/>
                  <a:pt x="408" y="409"/>
                  <a:pt x="408" y="364"/>
                </a:cubicBezTo>
                <a:cubicBezTo>
                  <a:pt x="408" y="339"/>
                  <a:pt x="428" y="318"/>
                  <a:pt x="454" y="318"/>
                </a:cubicBezTo>
                <a:close/>
                <a:moveTo>
                  <a:pt x="288" y="401"/>
                </a:moveTo>
                <a:cubicBezTo>
                  <a:pt x="308" y="401"/>
                  <a:pt x="325" y="385"/>
                  <a:pt x="325" y="364"/>
                </a:cubicBezTo>
                <a:cubicBezTo>
                  <a:pt x="325" y="344"/>
                  <a:pt x="308" y="327"/>
                  <a:pt x="288" y="327"/>
                </a:cubicBezTo>
                <a:cubicBezTo>
                  <a:pt x="268" y="327"/>
                  <a:pt x="251" y="344"/>
                  <a:pt x="251" y="364"/>
                </a:cubicBezTo>
                <a:cubicBezTo>
                  <a:pt x="251" y="385"/>
                  <a:pt x="268" y="401"/>
                  <a:pt x="288" y="401"/>
                </a:cubicBezTo>
                <a:close/>
                <a:moveTo>
                  <a:pt x="288" y="351"/>
                </a:moveTo>
                <a:cubicBezTo>
                  <a:pt x="295" y="351"/>
                  <a:pt x="301" y="357"/>
                  <a:pt x="301" y="364"/>
                </a:cubicBezTo>
                <a:cubicBezTo>
                  <a:pt x="301" y="371"/>
                  <a:pt x="295" y="377"/>
                  <a:pt x="288" y="377"/>
                </a:cubicBezTo>
                <a:cubicBezTo>
                  <a:pt x="281" y="377"/>
                  <a:pt x="275" y="371"/>
                  <a:pt x="275" y="364"/>
                </a:cubicBezTo>
                <a:cubicBezTo>
                  <a:pt x="275" y="357"/>
                  <a:pt x="281" y="351"/>
                  <a:pt x="288" y="351"/>
                </a:cubicBezTo>
                <a:close/>
                <a:moveTo>
                  <a:pt x="454" y="401"/>
                </a:moveTo>
                <a:cubicBezTo>
                  <a:pt x="474" y="401"/>
                  <a:pt x="490" y="385"/>
                  <a:pt x="490" y="364"/>
                </a:cubicBezTo>
                <a:cubicBezTo>
                  <a:pt x="490" y="344"/>
                  <a:pt x="474" y="327"/>
                  <a:pt x="454" y="327"/>
                </a:cubicBezTo>
                <a:cubicBezTo>
                  <a:pt x="433" y="327"/>
                  <a:pt x="417" y="344"/>
                  <a:pt x="417" y="364"/>
                </a:cubicBezTo>
                <a:cubicBezTo>
                  <a:pt x="417" y="385"/>
                  <a:pt x="433" y="401"/>
                  <a:pt x="454" y="401"/>
                </a:cubicBezTo>
                <a:close/>
                <a:moveTo>
                  <a:pt x="454" y="351"/>
                </a:moveTo>
                <a:cubicBezTo>
                  <a:pt x="461" y="351"/>
                  <a:pt x="466" y="357"/>
                  <a:pt x="466" y="364"/>
                </a:cubicBezTo>
                <a:cubicBezTo>
                  <a:pt x="466" y="371"/>
                  <a:pt x="461" y="377"/>
                  <a:pt x="454" y="377"/>
                </a:cubicBezTo>
                <a:cubicBezTo>
                  <a:pt x="446" y="377"/>
                  <a:pt x="441" y="371"/>
                  <a:pt x="441" y="364"/>
                </a:cubicBezTo>
                <a:cubicBezTo>
                  <a:pt x="441" y="357"/>
                  <a:pt x="446" y="351"/>
                  <a:pt x="454" y="351"/>
                </a:cubicBezTo>
                <a:close/>
                <a:moveTo>
                  <a:pt x="107" y="364"/>
                </a:moveTo>
                <a:cubicBezTo>
                  <a:pt x="107" y="356"/>
                  <a:pt x="113" y="349"/>
                  <a:pt x="122" y="349"/>
                </a:cubicBezTo>
                <a:cubicBezTo>
                  <a:pt x="130" y="349"/>
                  <a:pt x="137" y="356"/>
                  <a:pt x="137" y="364"/>
                </a:cubicBezTo>
                <a:cubicBezTo>
                  <a:pt x="137" y="373"/>
                  <a:pt x="130" y="379"/>
                  <a:pt x="122" y="379"/>
                </a:cubicBezTo>
                <a:cubicBezTo>
                  <a:pt x="113" y="379"/>
                  <a:pt x="107" y="373"/>
                  <a:pt x="107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1201;p86">
            <a:extLst>
              <a:ext uri="{FF2B5EF4-FFF2-40B4-BE49-F238E27FC236}">
                <a16:creationId xmlns:a16="http://schemas.microsoft.com/office/drawing/2014/main" id="{0D85A3DA-0851-4913-A1D6-4F984A5F2B13}"/>
              </a:ext>
            </a:extLst>
          </p:cNvPr>
          <p:cNvSpPr/>
          <p:nvPr/>
        </p:nvSpPr>
        <p:spPr>
          <a:xfrm>
            <a:off x="1256363" y="2940756"/>
            <a:ext cx="603504" cy="605705"/>
          </a:xfrm>
          <a:custGeom>
            <a:avLst/>
            <a:gdLst/>
            <a:ahLst/>
            <a:cxnLst/>
            <a:rect l="l" t="t" r="r" b="b"/>
            <a:pathLst>
              <a:path w="395" h="396" extrusionOk="0">
                <a:moveTo>
                  <a:pt x="0" y="0"/>
                </a:moveTo>
                <a:lnTo>
                  <a:pt x="0" y="396"/>
                </a:lnTo>
                <a:lnTo>
                  <a:pt x="395" y="396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378" y="379"/>
                </a:moveTo>
                <a:lnTo>
                  <a:pt x="17" y="379"/>
                </a:lnTo>
                <a:lnTo>
                  <a:pt x="17" y="16"/>
                </a:lnTo>
                <a:lnTo>
                  <a:pt x="378" y="16"/>
                </a:lnTo>
                <a:lnTo>
                  <a:pt x="378" y="379"/>
                </a:lnTo>
                <a:close/>
                <a:moveTo>
                  <a:pt x="343" y="346"/>
                </a:moveTo>
                <a:lnTo>
                  <a:pt x="50" y="346"/>
                </a:lnTo>
                <a:lnTo>
                  <a:pt x="50" y="329"/>
                </a:lnTo>
                <a:lnTo>
                  <a:pt x="343" y="329"/>
                </a:lnTo>
                <a:lnTo>
                  <a:pt x="343" y="346"/>
                </a:lnTo>
                <a:close/>
                <a:moveTo>
                  <a:pt x="343" y="140"/>
                </a:moveTo>
                <a:lnTo>
                  <a:pt x="207" y="140"/>
                </a:lnTo>
                <a:lnTo>
                  <a:pt x="207" y="115"/>
                </a:lnTo>
                <a:lnTo>
                  <a:pt x="237" y="115"/>
                </a:lnTo>
                <a:lnTo>
                  <a:pt x="237" y="130"/>
                </a:lnTo>
                <a:lnTo>
                  <a:pt x="289" y="130"/>
                </a:lnTo>
                <a:lnTo>
                  <a:pt x="289" y="75"/>
                </a:lnTo>
                <a:lnTo>
                  <a:pt x="255" y="75"/>
                </a:lnTo>
                <a:lnTo>
                  <a:pt x="255" y="54"/>
                </a:lnTo>
                <a:lnTo>
                  <a:pt x="190" y="54"/>
                </a:lnTo>
                <a:lnTo>
                  <a:pt x="190" y="140"/>
                </a:lnTo>
                <a:lnTo>
                  <a:pt x="50" y="140"/>
                </a:lnTo>
                <a:lnTo>
                  <a:pt x="50" y="157"/>
                </a:lnTo>
                <a:lnTo>
                  <a:pt x="343" y="157"/>
                </a:lnTo>
                <a:lnTo>
                  <a:pt x="343" y="140"/>
                </a:lnTo>
                <a:close/>
                <a:moveTo>
                  <a:pt x="273" y="92"/>
                </a:moveTo>
                <a:lnTo>
                  <a:pt x="273" y="114"/>
                </a:lnTo>
                <a:lnTo>
                  <a:pt x="255" y="114"/>
                </a:lnTo>
                <a:lnTo>
                  <a:pt x="255" y="92"/>
                </a:lnTo>
                <a:lnTo>
                  <a:pt x="273" y="92"/>
                </a:lnTo>
                <a:close/>
                <a:moveTo>
                  <a:pt x="207" y="71"/>
                </a:moveTo>
                <a:lnTo>
                  <a:pt x="237" y="71"/>
                </a:lnTo>
                <a:lnTo>
                  <a:pt x="237" y="75"/>
                </a:lnTo>
                <a:lnTo>
                  <a:pt x="237" y="98"/>
                </a:lnTo>
                <a:lnTo>
                  <a:pt x="207" y="98"/>
                </a:lnTo>
                <a:lnTo>
                  <a:pt x="207" y="71"/>
                </a:lnTo>
                <a:close/>
                <a:moveTo>
                  <a:pt x="123" y="320"/>
                </a:moveTo>
                <a:lnTo>
                  <a:pt x="123" y="167"/>
                </a:lnTo>
                <a:lnTo>
                  <a:pt x="73" y="167"/>
                </a:lnTo>
                <a:lnTo>
                  <a:pt x="73" y="320"/>
                </a:lnTo>
                <a:lnTo>
                  <a:pt x="123" y="320"/>
                </a:lnTo>
                <a:close/>
                <a:moveTo>
                  <a:pt x="90" y="185"/>
                </a:moveTo>
                <a:lnTo>
                  <a:pt x="106" y="185"/>
                </a:lnTo>
                <a:lnTo>
                  <a:pt x="106" y="302"/>
                </a:lnTo>
                <a:lnTo>
                  <a:pt x="90" y="302"/>
                </a:lnTo>
                <a:lnTo>
                  <a:pt x="90" y="185"/>
                </a:lnTo>
                <a:close/>
                <a:moveTo>
                  <a:pt x="189" y="320"/>
                </a:moveTo>
                <a:lnTo>
                  <a:pt x="189" y="167"/>
                </a:lnTo>
                <a:lnTo>
                  <a:pt x="138" y="167"/>
                </a:lnTo>
                <a:lnTo>
                  <a:pt x="138" y="320"/>
                </a:lnTo>
                <a:lnTo>
                  <a:pt x="189" y="320"/>
                </a:lnTo>
                <a:close/>
                <a:moveTo>
                  <a:pt x="155" y="185"/>
                </a:moveTo>
                <a:lnTo>
                  <a:pt x="172" y="185"/>
                </a:lnTo>
                <a:lnTo>
                  <a:pt x="172" y="302"/>
                </a:lnTo>
                <a:lnTo>
                  <a:pt x="155" y="302"/>
                </a:lnTo>
                <a:lnTo>
                  <a:pt x="155" y="185"/>
                </a:lnTo>
                <a:close/>
                <a:moveTo>
                  <a:pt x="255" y="320"/>
                </a:moveTo>
                <a:lnTo>
                  <a:pt x="255" y="167"/>
                </a:lnTo>
                <a:lnTo>
                  <a:pt x="204" y="167"/>
                </a:lnTo>
                <a:lnTo>
                  <a:pt x="204" y="320"/>
                </a:lnTo>
                <a:lnTo>
                  <a:pt x="255" y="320"/>
                </a:lnTo>
                <a:close/>
                <a:moveTo>
                  <a:pt x="220" y="185"/>
                </a:moveTo>
                <a:lnTo>
                  <a:pt x="237" y="185"/>
                </a:lnTo>
                <a:lnTo>
                  <a:pt x="237" y="302"/>
                </a:lnTo>
                <a:lnTo>
                  <a:pt x="220" y="302"/>
                </a:lnTo>
                <a:lnTo>
                  <a:pt x="220" y="185"/>
                </a:lnTo>
                <a:close/>
                <a:moveTo>
                  <a:pt x="320" y="320"/>
                </a:moveTo>
                <a:lnTo>
                  <a:pt x="320" y="167"/>
                </a:lnTo>
                <a:lnTo>
                  <a:pt x="269" y="167"/>
                </a:lnTo>
                <a:lnTo>
                  <a:pt x="269" y="320"/>
                </a:lnTo>
                <a:lnTo>
                  <a:pt x="320" y="320"/>
                </a:lnTo>
                <a:close/>
                <a:moveTo>
                  <a:pt x="287" y="185"/>
                </a:moveTo>
                <a:lnTo>
                  <a:pt x="304" y="185"/>
                </a:lnTo>
                <a:lnTo>
                  <a:pt x="304" y="302"/>
                </a:lnTo>
                <a:lnTo>
                  <a:pt x="287" y="302"/>
                </a:lnTo>
                <a:lnTo>
                  <a:pt x="287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130;p85">
            <a:extLst>
              <a:ext uri="{FF2B5EF4-FFF2-40B4-BE49-F238E27FC236}">
                <a16:creationId xmlns:a16="http://schemas.microsoft.com/office/drawing/2014/main" id="{90C91412-F681-40EA-8896-52E707308C90}"/>
              </a:ext>
            </a:extLst>
          </p:cNvPr>
          <p:cNvSpPr/>
          <p:nvPr/>
        </p:nvSpPr>
        <p:spPr>
          <a:xfrm>
            <a:off x="1278194" y="4687348"/>
            <a:ext cx="594652" cy="605705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7"/>
                </a:moveTo>
                <a:lnTo>
                  <a:pt x="30" y="677"/>
                </a:lnTo>
                <a:lnTo>
                  <a:pt x="30" y="31"/>
                </a:lnTo>
                <a:lnTo>
                  <a:pt x="673" y="31"/>
                </a:lnTo>
                <a:lnTo>
                  <a:pt x="673" y="677"/>
                </a:lnTo>
                <a:close/>
                <a:moveTo>
                  <a:pt x="626" y="589"/>
                </a:moveTo>
                <a:lnTo>
                  <a:pt x="595" y="589"/>
                </a:lnTo>
                <a:lnTo>
                  <a:pt x="595" y="574"/>
                </a:lnTo>
                <a:lnTo>
                  <a:pt x="595" y="558"/>
                </a:lnTo>
                <a:lnTo>
                  <a:pt x="598" y="558"/>
                </a:lnTo>
                <a:lnTo>
                  <a:pt x="611" y="558"/>
                </a:lnTo>
                <a:lnTo>
                  <a:pt x="626" y="558"/>
                </a:lnTo>
                <a:lnTo>
                  <a:pt x="626" y="589"/>
                </a:lnTo>
                <a:close/>
                <a:moveTo>
                  <a:pt x="565" y="558"/>
                </a:moveTo>
                <a:lnTo>
                  <a:pt x="587" y="558"/>
                </a:lnTo>
                <a:lnTo>
                  <a:pt x="587" y="589"/>
                </a:lnTo>
                <a:lnTo>
                  <a:pt x="565" y="589"/>
                </a:lnTo>
                <a:lnTo>
                  <a:pt x="565" y="558"/>
                </a:lnTo>
                <a:close/>
                <a:moveTo>
                  <a:pt x="532" y="558"/>
                </a:moveTo>
                <a:lnTo>
                  <a:pt x="554" y="558"/>
                </a:lnTo>
                <a:lnTo>
                  <a:pt x="554" y="589"/>
                </a:lnTo>
                <a:lnTo>
                  <a:pt x="532" y="589"/>
                </a:lnTo>
                <a:lnTo>
                  <a:pt x="532" y="558"/>
                </a:lnTo>
                <a:close/>
                <a:moveTo>
                  <a:pt x="522" y="589"/>
                </a:moveTo>
                <a:lnTo>
                  <a:pt x="492" y="589"/>
                </a:lnTo>
                <a:lnTo>
                  <a:pt x="492" y="558"/>
                </a:lnTo>
                <a:lnTo>
                  <a:pt x="507" y="558"/>
                </a:lnTo>
                <a:lnTo>
                  <a:pt x="521" y="558"/>
                </a:lnTo>
                <a:lnTo>
                  <a:pt x="522" y="558"/>
                </a:lnTo>
                <a:lnTo>
                  <a:pt x="522" y="574"/>
                </a:lnTo>
                <a:lnTo>
                  <a:pt x="522" y="589"/>
                </a:lnTo>
                <a:close/>
                <a:moveTo>
                  <a:pt x="522" y="549"/>
                </a:moveTo>
                <a:lnTo>
                  <a:pt x="492" y="549"/>
                </a:lnTo>
                <a:lnTo>
                  <a:pt x="492" y="527"/>
                </a:lnTo>
                <a:lnTo>
                  <a:pt x="522" y="527"/>
                </a:lnTo>
                <a:lnTo>
                  <a:pt x="522" y="549"/>
                </a:lnTo>
                <a:close/>
                <a:moveTo>
                  <a:pt x="522" y="516"/>
                </a:moveTo>
                <a:lnTo>
                  <a:pt x="492" y="516"/>
                </a:lnTo>
                <a:lnTo>
                  <a:pt x="492" y="494"/>
                </a:lnTo>
                <a:lnTo>
                  <a:pt x="522" y="494"/>
                </a:lnTo>
                <a:lnTo>
                  <a:pt x="522" y="516"/>
                </a:lnTo>
                <a:close/>
                <a:moveTo>
                  <a:pt x="507" y="484"/>
                </a:moveTo>
                <a:lnTo>
                  <a:pt x="492" y="484"/>
                </a:lnTo>
                <a:lnTo>
                  <a:pt x="492" y="455"/>
                </a:lnTo>
                <a:lnTo>
                  <a:pt x="522" y="455"/>
                </a:lnTo>
                <a:lnTo>
                  <a:pt x="522" y="470"/>
                </a:lnTo>
                <a:lnTo>
                  <a:pt x="522" y="483"/>
                </a:lnTo>
                <a:lnTo>
                  <a:pt x="522" y="484"/>
                </a:lnTo>
                <a:lnTo>
                  <a:pt x="507" y="484"/>
                </a:lnTo>
                <a:close/>
                <a:moveTo>
                  <a:pt x="554" y="484"/>
                </a:moveTo>
                <a:lnTo>
                  <a:pt x="532" y="484"/>
                </a:lnTo>
                <a:lnTo>
                  <a:pt x="532" y="455"/>
                </a:lnTo>
                <a:lnTo>
                  <a:pt x="554" y="455"/>
                </a:lnTo>
                <a:lnTo>
                  <a:pt x="554" y="484"/>
                </a:lnTo>
                <a:close/>
                <a:moveTo>
                  <a:pt x="565" y="455"/>
                </a:moveTo>
                <a:lnTo>
                  <a:pt x="587" y="455"/>
                </a:lnTo>
                <a:lnTo>
                  <a:pt x="587" y="484"/>
                </a:lnTo>
                <a:lnTo>
                  <a:pt x="565" y="484"/>
                </a:lnTo>
                <a:lnTo>
                  <a:pt x="565" y="455"/>
                </a:lnTo>
                <a:close/>
                <a:moveTo>
                  <a:pt x="611" y="484"/>
                </a:moveTo>
                <a:lnTo>
                  <a:pt x="595" y="484"/>
                </a:lnTo>
                <a:lnTo>
                  <a:pt x="595" y="483"/>
                </a:lnTo>
                <a:lnTo>
                  <a:pt x="595" y="470"/>
                </a:lnTo>
                <a:lnTo>
                  <a:pt x="595" y="455"/>
                </a:lnTo>
                <a:lnTo>
                  <a:pt x="626" y="455"/>
                </a:lnTo>
                <a:lnTo>
                  <a:pt x="626" y="484"/>
                </a:lnTo>
                <a:lnTo>
                  <a:pt x="611" y="484"/>
                </a:lnTo>
                <a:close/>
                <a:moveTo>
                  <a:pt x="626" y="516"/>
                </a:moveTo>
                <a:lnTo>
                  <a:pt x="595" y="516"/>
                </a:lnTo>
                <a:lnTo>
                  <a:pt x="595" y="494"/>
                </a:lnTo>
                <a:lnTo>
                  <a:pt x="626" y="494"/>
                </a:lnTo>
                <a:lnTo>
                  <a:pt x="626" y="516"/>
                </a:lnTo>
                <a:close/>
                <a:moveTo>
                  <a:pt x="626" y="549"/>
                </a:moveTo>
                <a:lnTo>
                  <a:pt x="595" y="549"/>
                </a:lnTo>
                <a:lnTo>
                  <a:pt x="595" y="527"/>
                </a:lnTo>
                <a:lnTo>
                  <a:pt x="626" y="527"/>
                </a:lnTo>
                <a:lnTo>
                  <a:pt x="626" y="549"/>
                </a:lnTo>
                <a:close/>
                <a:moveTo>
                  <a:pt x="211" y="455"/>
                </a:moveTo>
                <a:lnTo>
                  <a:pt x="160" y="455"/>
                </a:lnTo>
                <a:lnTo>
                  <a:pt x="160" y="369"/>
                </a:lnTo>
                <a:lnTo>
                  <a:pt x="336" y="369"/>
                </a:lnTo>
                <a:lnTo>
                  <a:pt x="336" y="455"/>
                </a:lnTo>
                <a:lnTo>
                  <a:pt x="285" y="455"/>
                </a:lnTo>
                <a:lnTo>
                  <a:pt x="285" y="589"/>
                </a:lnTo>
                <a:lnTo>
                  <a:pt x="419" y="589"/>
                </a:lnTo>
                <a:lnTo>
                  <a:pt x="419" y="455"/>
                </a:lnTo>
                <a:lnTo>
                  <a:pt x="367" y="455"/>
                </a:lnTo>
                <a:lnTo>
                  <a:pt x="367" y="253"/>
                </a:lnTo>
                <a:lnTo>
                  <a:pt x="419" y="253"/>
                </a:lnTo>
                <a:lnTo>
                  <a:pt x="419" y="119"/>
                </a:lnTo>
                <a:lnTo>
                  <a:pt x="285" y="119"/>
                </a:lnTo>
                <a:lnTo>
                  <a:pt x="285" y="253"/>
                </a:lnTo>
                <a:lnTo>
                  <a:pt x="336" y="253"/>
                </a:lnTo>
                <a:lnTo>
                  <a:pt x="336" y="339"/>
                </a:lnTo>
                <a:lnTo>
                  <a:pt x="129" y="339"/>
                </a:lnTo>
                <a:lnTo>
                  <a:pt x="129" y="455"/>
                </a:lnTo>
                <a:lnTo>
                  <a:pt x="77" y="455"/>
                </a:lnTo>
                <a:lnTo>
                  <a:pt x="77" y="589"/>
                </a:lnTo>
                <a:lnTo>
                  <a:pt x="211" y="589"/>
                </a:lnTo>
                <a:lnTo>
                  <a:pt x="211" y="455"/>
                </a:lnTo>
                <a:close/>
                <a:moveTo>
                  <a:pt x="389" y="558"/>
                </a:moveTo>
                <a:lnTo>
                  <a:pt x="315" y="558"/>
                </a:lnTo>
                <a:lnTo>
                  <a:pt x="315" y="484"/>
                </a:lnTo>
                <a:lnTo>
                  <a:pt x="389" y="484"/>
                </a:lnTo>
                <a:lnTo>
                  <a:pt x="389" y="558"/>
                </a:lnTo>
                <a:close/>
                <a:moveTo>
                  <a:pt x="315" y="149"/>
                </a:moveTo>
                <a:lnTo>
                  <a:pt x="389" y="149"/>
                </a:lnTo>
                <a:lnTo>
                  <a:pt x="389" y="222"/>
                </a:lnTo>
                <a:lnTo>
                  <a:pt x="315" y="222"/>
                </a:lnTo>
                <a:lnTo>
                  <a:pt x="315" y="149"/>
                </a:lnTo>
                <a:close/>
                <a:moveTo>
                  <a:pt x="181" y="558"/>
                </a:moveTo>
                <a:lnTo>
                  <a:pt x="107" y="558"/>
                </a:lnTo>
                <a:lnTo>
                  <a:pt x="107" y="484"/>
                </a:lnTo>
                <a:lnTo>
                  <a:pt x="181" y="484"/>
                </a:lnTo>
                <a:lnTo>
                  <a:pt x="181" y="558"/>
                </a:lnTo>
                <a:close/>
                <a:moveTo>
                  <a:pt x="379" y="369"/>
                </a:moveTo>
                <a:lnTo>
                  <a:pt x="379" y="339"/>
                </a:lnTo>
                <a:lnTo>
                  <a:pt x="407" y="339"/>
                </a:lnTo>
                <a:lnTo>
                  <a:pt x="407" y="369"/>
                </a:lnTo>
                <a:lnTo>
                  <a:pt x="379" y="369"/>
                </a:lnTo>
                <a:close/>
                <a:moveTo>
                  <a:pt x="448" y="369"/>
                </a:moveTo>
                <a:lnTo>
                  <a:pt x="420" y="369"/>
                </a:lnTo>
                <a:lnTo>
                  <a:pt x="420" y="339"/>
                </a:lnTo>
                <a:lnTo>
                  <a:pt x="448" y="339"/>
                </a:lnTo>
                <a:lnTo>
                  <a:pt x="448" y="369"/>
                </a:lnTo>
                <a:close/>
                <a:moveTo>
                  <a:pt x="490" y="369"/>
                </a:moveTo>
                <a:lnTo>
                  <a:pt x="462" y="369"/>
                </a:lnTo>
                <a:lnTo>
                  <a:pt x="462" y="339"/>
                </a:lnTo>
                <a:lnTo>
                  <a:pt x="490" y="339"/>
                </a:lnTo>
                <a:lnTo>
                  <a:pt x="490" y="369"/>
                </a:lnTo>
                <a:close/>
                <a:moveTo>
                  <a:pt x="532" y="369"/>
                </a:moveTo>
                <a:lnTo>
                  <a:pt x="503" y="369"/>
                </a:lnTo>
                <a:lnTo>
                  <a:pt x="503" y="339"/>
                </a:lnTo>
                <a:lnTo>
                  <a:pt x="532" y="339"/>
                </a:lnTo>
                <a:lnTo>
                  <a:pt x="532" y="369"/>
                </a:lnTo>
                <a:close/>
                <a:moveTo>
                  <a:pt x="574" y="369"/>
                </a:moveTo>
                <a:lnTo>
                  <a:pt x="544" y="369"/>
                </a:lnTo>
                <a:lnTo>
                  <a:pt x="544" y="339"/>
                </a:lnTo>
                <a:lnTo>
                  <a:pt x="574" y="339"/>
                </a:lnTo>
                <a:lnTo>
                  <a:pt x="574" y="369"/>
                </a:lnTo>
                <a:close/>
                <a:moveTo>
                  <a:pt x="574" y="406"/>
                </a:moveTo>
                <a:lnTo>
                  <a:pt x="544" y="406"/>
                </a:lnTo>
                <a:lnTo>
                  <a:pt x="544" y="380"/>
                </a:lnTo>
                <a:lnTo>
                  <a:pt x="574" y="380"/>
                </a:lnTo>
                <a:lnTo>
                  <a:pt x="574" y="406"/>
                </a:lnTo>
                <a:close/>
                <a:moveTo>
                  <a:pt x="574" y="443"/>
                </a:moveTo>
                <a:lnTo>
                  <a:pt x="544" y="443"/>
                </a:lnTo>
                <a:lnTo>
                  <a:pt x="544" y="418"/>
                </a:lnTo>
                <a:lnTo>
                  <a:pt x="574" y="418"/>
                </a:lnTo>
                <a:lnTo>
                  <a:pt x="574" y="4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CE6B561-9DA2-4172-9D23-C3941CD9B1CE}"/>
              </a:ext>
            </a:extLst>
          </p:cNvPr>
          <p:cNvSpPr/>
          <p:nvPr/>
        </p:nvSpPr>
        <p:spPr>
          <a:xfrm>
            <a:off x="4339653" y="1849009"/>
            <a:ext cx="7409435" cy="78961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Расположение с достаточным наличием земли, близость к основным точкам перевалки грузов, связь с транспортной инфраструктурой, коммуникациями, наличием социальной инфраструктуры.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A89F543-E1D8-45CA-A880-CBFDEF185BD2}"/>
              </a:ext>
            </a:extLst>
          </p:cNvPr>
          <p:cNvSpPr/>
          <p:nvPr/>
        </p:nvSpPr>
        <p:spPr>
          <a:xfrm>
            <a:off x="4339653" y="2774558"/>
            <a:ext cx="7409435" cy="7862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Секторы с высоким будущим потенциалом, соответствующие сравнительным преимуществам двух стран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6A2E989-ABFB-4E5B-9CC1-C4FEFA6C287F}"/>
              </a:ext>
            </a:extLst>
          </p:cNvPr>
          <p:cNvSpPr/>
          <p:nvPr/>
        </p:nvSpPr>
        <p:spPr>
          <a:xfrm>
            <a:off x="4339653" y="4618836"/>
            <a:ext cx="7409435" cy="7862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Подходящая институциональная структура для развития и функционирования </a:t>
            </a:r>
            <a:r>
              <a:rPr lang="ru-RU" sz="1400" dirty="0">
                <a:solidFill>
                  <a:schemeClr val="tx1"/>
                </a:solidFill>
              </a:rPr>
              <a:t>МЦПК</a:t>
            </a:r>
            <a:r>
              <a:rPr lang="ru" sz="1400" dirty="0">
                <a:solidFill>
                  <a:schemeClr val="tx1"/>
                </a:solidFill>
              </a:rPr>
              <a:t> в соответствии с лучшими практиками и распространенными моделями в Центральной Азии.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437F5A5-343F-4FCB-83DD-03185D111F10}"/>
              </a:ext>
            </a:extLst>
          </p:cNvPr>
          <p:cNvSpPr/>
          <p:nvPr/>
        </p:nvSpPr>
        <p:spPr>
          <a:xfrm>
            <a:off x="4339653" y="5540974"/>
            <a:ext cx="7409435" cy="7862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Инфраструктурные компоненты, поддерживающие сектора, которые будут развиваться в рамках </a:t>
            </a:r>
            <a:r>
              <a:rPr lang="ru-RU" sz="1400" dirty="0">
                <a:solidFill>
                  <a:schemeClr val="tx1"/>
                </a:solidFill>
              </a:rPr>
              <a:t>МЦПК</a:t>
            </a:r>
            <a:endParaRPr lang="ru" sz="14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F50A1-13E4-4B3B-A3BD-67E61C48DDFE}"/>
              </a:ext>
            </a:extLst>
          </p:cNvPr>
          <p:cNvSpPr/>
          <p:nvPr/>
        </p:nvSpPr>
        <p:spPr>
          <a:xfrm>
            <a:off x="856225" y="1665086"/>
            <a:ext cx="365760" cy="36576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596C42-5193-444C-882D-E5E474D8B6C4}"/>
              </a:ext>
            </a:extLst>
          </p:cNvPr>
          <p:cNvSpPr/>
          <p:nvPr/>
        </p:nvSpPr>
        <p:spPr>
          <a:xfrm>
            <a:off x="856224" y="2696959"/>
            <a:ext cx="365760" cy="36576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0175336-48D1-444E-9D9F-442F7B047B5E}"/>
              </a:ext>
            </a:extLst>
          </p:cNvPr>
          <p:cNvSpPr/>
          <p:nvPr/>
        </p:nvSpPr>
        <p:spPr>
          <a:xfrm>
            <a:off x="856224" y="4531226"/>
            <a:ext cx="365760" cy="36576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7A8086D-8DFB-409F-BAAB-DEB0661CD931}"/>
              </a:ext>
            </a:extLst>
          </p:cNvPr>
          <p:cNvSpPr/>
          <p:nvPr/>
        </p:nvSpPr>
        <p:spPr>
          <a:xfrm>
            <a:off x="856224" y="5446231"/>
            <a:ext cx="365760" cy="36576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5</a:t>
            </a:r>
          </a:p>
        </p:txBody>
      </p:sp>
      <p:sp>
        <p:nvSpPr>
          <p:cNvPr id="107" name="Google Shape;6544;gfe7240cab3_1_22">
            <a:extLst>
              <a:ext uri="{FF2B5EF4-FFF2-40B4-BE49-F238E27FC236}">
                <a16:creationId xmlns:a16="http://schemas.microsoft.com/office/drawing/2014/main" id="{9A0B4661-0E6A-402F-B3A5-F942B291197D}"/>
              </a:ext>
            </a:extLst>
          </p:cNvPr>
          <p:cNvSpPr/>
          <p:nvPr/>
        </p:nvSpPr>
        <p:spPr>
          <a:xfrm>
            <a:off x="4049531" y="3753854"/>
            <a:ext cx="77093" cy="78620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6545;gfe7240cab3_1_22">
            <a:extLst>
              <a:ext uri="{FF2B5EF4-FFF2-40B4-BE49-F238E27FC236}">
                <a16:creationId xmlns:a16="http://schemas.microsoft.com/office/drawing/2014/main" id="{920B3FCE-5E1B-4A60-81A8-54616F6FE219}"/>
              </a:ext>
            </a:extLst>
          </p:cNvPr>
          <p:cNvSpPr/>
          <p:nvPr/>
        </p:nvSpPr>
        <p:spPr>
          <a:xfrm>
            <a:off x="1190722" y="3753844"/>
            <a:ext cx="2844616" cy="786206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Структура стимулов</a:t>
            </a:r>
            <a:endParaRPr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7057418-3888-409C-BBDE-FCA209220161}"/>
              </a:ext>
            </a:extLst>
          </p:cNvPr>
          <p:cNvSpPr/>
          <p:nvPr/>
        </p:nvSpPr>
        <p:spPr>
          <a:xfrm>
            <a:off x="4339653" y="3696696"/>
            <a:ext cx="7409435" cy="7862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Комплекс стимулов будет распространен на инвесторов для повышения привлекательности центра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2A6BBAD-DD81-4A30-BFD1-E9A4C6C33604}"/>
              </a:ext>
            </a:extLst>
          </p:cNvPr>
          <p:cNvSpPr/>
          <p:nvPr/>
        </p:nvSpPr>
        <p:spPr>
          <a:xfrm>
            <a:off x="856224" y="3600299"/>
            <a:ext cx="365760" cy="36576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3</a:t>
            </a:r>
          </a:p>
        </p:txBody>
      </p:sp>
      <p:sp>
        <p:nvSpPr>
          <p:cNvPr id="80" name="Google Shape;937;p83">
            <a:extLst>
              <a:ext uri="{FF2B5EF4-FFF2-40B4-BE49-F238E27FC236}">
                <a16:creationId xmlns:a16="http://schemas.microsoft.com/office/drawing/2014/main" id="{923ACF67-0B67-4B30-86FA-455178F5BB0C}"/>
              </a:ext>
            </a:extLst>
          </p:cNvPr>
          <p:cNvSpPr/>
          <p:nvPr/>
        </p:nvSpPr>
        <p:spPr>
          <a:xfrm>
            <a:off x="1252991" y="3844095"/>
            <a:ext cx="603504" cy="605705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42" y="114"/>
                </a:moveTo>
                <a:cubicBezTo>
                  <a:pt x="90" y="62"/>
                  <a:pt x="90" y="62"/>
                  <a:pt x="90" y="62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0"/>
                  <a:pt x="130" y="0"/>
                  <a:pt x="130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93" y="63"/>
                  <a:pt x="193" y="63"/>
                  <a:pt x="193" y="63"/>
                </a:cubicBezTo>
                <a:lnTo>
                  <a:pt x="142" y="114"/>
                </a:lnTo>
                <a:close/>
                <a:moveTo>
                  <a:pt x="486" y="67"/>
                </a:moveTo>
                <a:cubicBezTo>
                  <a:pt x="469" y="46"/>
                  <a:pt x="469" y="46"/>
                  <a:pt x="469" y="46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47" y="0"/>
                  <a:pt x="447" y="0"/>
                  <a:pt x="447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23" y="67"/>
                  <a:pt x="423" y="67"/>
                  <a:pt x="423" y="67"/>
                </a:cubicBezTo>
                <a:cubicBezTo>
                  <a:pt x="401" y="45"/>
                  <a:pt x="401" y="45"/>
                  <a:pt x="401" y="45"/>
                </a:cubicBezTo>
                <a:cubicBezTo>
                  <a:pt x="383" y="62"/>
                  <a:pt x="383" y="62"/>
                  <a:pt x="383" y="62"/>
                </a:cubicBezTo>
                <a:cubicBezTo>
                  <a:pt x="435" y="114"/>
                  <a:pt x="435" y="114"/>
                  <a:pt x="435" y="114"/>
                </a:cubicBezTo>
                <a:lnTo>
                  <a:pt x="486" y="67"/>
                </a:lnTo>
                <a:close/>
                <a:moveTo>
                  <a:pt x="576" y="123"/>
                </a:moveTo>
                <a:cubicBezTo>
                  <a:pt x="576" y="397"/>
                  <a:pt x="576" y="397"/>
                  <a:pt x="576" y="397"/>
                </a:cubicBezTo>
                <a:cubicBezTo>
                  <a:pt x="576" y="421"/>
                  <a:pt x="576" y="421"/>
                  <a:pt x="576" y="421"/>
                </a:cubicBezTo>
                <a:cubicBezTo>
                  <a:pt x="576" y="474"/>
                  <a:pt x="576" y="474"/>
                  <a:pt x="576" y="474"/>
                </a:cubicBezTo>
                <a:cubicBezTo>
                  <a:pt x="576" y="499"/>
                  <a:pt x="576" y="499"/>
                  <a:pt x="576" y="499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123"/>
                  <a:pt x="0" y="123"/>
                  <a:pt x="0" y="123"/>
                </a:cubicBezTo>
                <a:cubicBezTo>
                  <a:pt x="275" y="123"/>
                  <a:pt x="275" y="123"/>
                  <a:pt x="275" y="123"/>
                </a:cubicBezTo>
                <a:cubicBezTo>
                  <a:pt x="275" y="47"/>
                  <a:pt x="275" y="47"/>
                  <a:pt x="275" y="47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88" y="0"/>
                  <a:pt x="288" y="0"/>
                  <a:pt x="288" y="0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00" y="47"/>
                  <a:pt x="300" y="47"/>
                  <a:pt x="300" y="47"/>
                </a:cubicBezTo>
                <a:cubicBezTo>
                  <a:pt x="300" y="123"/>
                  <a:pt x="300" y="123"/>
                  <a:pt x="300" y="123"/>
                </a:cubicBezTo>
                <a:lnTo>
                  <a:pt x="576" y="123"/>
                </a:lnTo>
                <a:close/>
                <a:moveTo>
                  <a:pt x="552" y="218"/>
                </a:moveTo>
                <a:cubicBezTo>
                  <a:pt x="515" y="212"/>
                  <a:pt x="486" y="184"/>
                  <a:pt x="481" y="147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0" y="184"/>
                  <a:pt x="61" y="212"/>
                  <a:pt x="25" y="218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61" y="332"/>
                  <a:pt x="90" y="360"/>
                  <a:pt x="95" y="397"/>
                </a:cubicBezTo>
                <a:cubicBezTo>
                  <a:pt x="481" y="397"/>
                  <a:pt x="481" y="397"/>
                  <a:pt x="481" y="397"/>
                </a:cubicBezTo>
                <a:cubicBezTo>
                  <a:pt x="486" y="360"/>
                  <a:pt x="515" y="332"/>
                  <a:pt x="552" y="326"/>
                </a:cubicBezTo>
                <a:lnTo>
                  <a:pt x="552" y="218"/>
                </a:lnTo>
                <a:close/>
                <a:moveTo>
                  <a:pt x="552" y="147"/>
                </a:moveTo>
                <a:cubicBezTo>
                  <a:pt x="506" y="147"/>
                  <a:pt x="506" y="147"/>
                  <a:pt x="506" y="147"/>
                </a:cubicBezTo>
                <a:cubicBezTo>
                  <a:pt x="511" y="170"/>
                  <a:pt x="529" y="188"/>
                  <a:pt x="552" y="193"/>
                </a:cubicBezTo>
                <a:lnTo>
                  <a:pt x="552" y="147"/>
                </a:lnTo>
                <a:close/>
                <a:moveTo>
                  <a:pt x="25" y="147"/>
                </a:moveTo>
                <a:cubicBezTo>
                  <a:pt x="25" y="193"/>
                  <a:pt x="25" y="193"/>
                  <a:pt x="25" y="193"/>
                </a:cubicBezTo>
                <a:cubicBezTo>
                  <a:pt x="48" y="188"/>
                  <a:pt x="66" y="170"/>
                  <a:pt x="70" y="147"/>
                </a:cubicBezTo>
                <a:lnTo>
                  <a:pt x="25" y="147"/>
                </a:lnTo>
                <a:close/>
                <a:moveTo>
                  <a:pt x="25" y="397"/>
                </a:moveTo>
                <a:cubicBezTo>
                  <a:pt x="70" y="397"/>
                  <a:pt x="70" y="397"/>
                  <a:pt x="70" y="397"/>
                </a:cubicBezTo>
                <a:cubicBezTo>
                  <a:pt x="66" y="374"/>
                  <a:pt x="48" y="356"/>
                  <a:pt x="25" y="351"/>
                </a:cubicBezTo>
                <a:lnTo>
                  <a:pt x="25" y="397"/>
                </a:lnTo>
                <a:close/>
                <a:moveTo>
                  <a:pt x="552" y="499"/>
                </a:moveTo>
                <a:cubicBezTo>
                  <a:pt x="25" y="499"/>
                  <a:pt x="25" y="499"/>
                  <a:pt x="25" y="499"/>
                </a:cubicBezTo>
                <a:cubicBezTo>
                  <a:pt x="25" y="552"/>
                  <a:pt x="25" y="552"/>
                  <a:pt x="25" y="552"/>
                </a:cubicBezTo>
                <a:cubicBezTo>
                  <a:pt x="552" y="552"/>
                  <a:pt x="552" y="552"/>
                  <a:pt x="552" y="552"/>
                </a:cubicBezTo>
                <a:lnTo>
                  <a:pt x="552" y="499"/>
                </a:lnTo>
                <a:close/>
                <a:moveTo>
                  <a:pt x="552" y="421"/>
                </a:moveTo>
                <a:cubicBezTo>
                  <a:pt x="25" y="421"/>
                  <a:pt x="25" y="421"/>
                  <a:pt x="25" y="421"/>
                </a:cubicBezTo>
                <a:cubicBezTo>
                  <a:pt x="25" y="474"/>
                  <a:pt x="25" y="474"/>
                  <a:pt x="25" y="474"/>
                </a:cubicBezTo>
                <a:cubicBezTo>
                  <a:pt x="552" y="474"/>
                  <a:pt x="552" y="474"/>
                  <a:pt x="552" y="474"/>
                </a:cubicBezTo>
                <a:lnTo>
                  <a:pt x="552" y="421"/>
                </a:lnTo>
                <a:close/>
                <a:moveTo>
                  <a:pt x="552" y="397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29" y="356"/>
                  <a:pt x="511" y="374"/>
                  <a:pt x="506" y="397"/>
                </a:cubicBezTo>
                <a:lnTo>
                  <a:pt x="552" y="397"/>
                </a:lnTo>
                <a:close/>
                <a:moveTo>
                  <a:pt x="372" y="272"/>
                </a:moveTo>
                <a:cubicBezTo>
                  <a:pt x="372" y="318"/>
                  <a:pt x="334" y="356"/>
                  <a:pt x="288" y="356"/>
                </a:cubicBezTo>
                <a:cubicBezTo>
                  <a:pt x="242" y="356"/>
                  <a:pt x="204" y="318"/>
                  <a:pt x="204" y="272"/>
                </a:cubicBezTo>
                <a:cubicBezTo>
                  <a:pt x="204" y="226"/>
                  <a:pt x="242" y="188"/>
                  <a:pt x="288" y="188"/>
                </a:cubicBezTo>
                <a:cubicBezTo>
                  <a:pt x="334" y="188"/>
                  <a:pt x="372" y="226"/>
                  <a:pt x="372" y="272"/>
                </a:cubicBezTo>
                <a:close/>
                <a:moveTo>
                  <a:pt x="347" y="272"/>
                </a:moveTo>
                <a:cubicBezTo>
                  <a:pt x="347" y="239"/>
                  <a:pt x="321" y="213"/>
                  <a:pt x="288" y="213"/>
                </a:cubicBezTo>
                <a:cubicBezTo>
                  <a:pt x="255" y="213"/>
                  <a:pt x="229" y="239"/>
                  <a:pt x="229" y="272"/>
                </a:cubicBezTo>
                <a:cubicBezTo>
                  <a:pt x="229" y="305"/>
                  <a:pt x="255" y="331"/>
                  <a:pt x="288" y="331"/>
                </a:cubicBezTo>
                <a:cubicBezTo>
                  <a:pt x="321" y="331"/>
                  <a:pt x="347" y="305"/>
                  <a:pt x="347" y="272"/>
                </a:cubicBezTo>
                <a:close/>
                <a:moveTo>
                  <a:pt x="312" y="281"/>
                </a:moveTo>
                <a:cubicBezTo>
                  <a:pt x="312" y="283"/>
                  <a:pt x="313" y="285"/>
                  <a:pt x="313" y="286"/>
                </a:cubicBezTo>
                <a:cubicBezTo>
                  <a:pt x="313" y="288"/>
                  <a:pt x="312" y="289"/>
                  <a:pt x="312" y="291"/>
                </a:cubicBezTo>
                <a:cubicBezTo>
                  <a:pt x="311" y="293"/>
                  <a:pt x="310" y="295"/>
                  <a:pt x="308" y="297"/>
                </a:cubicBezTo>
                <a:cubicBezTo>
                  <a:pt x="306" y="299"/>
                  <a:pt x="304" y="301"/>
                  <a:pt x="301" y="302"/>
                </a:cubicBezTo>
                <a:cubicBezTo>
                  <a:pt x="298" y="304"/>
                  <a:pt x="295" y="305"/>
                  <a:pt x="290" y="305"/>
                </a:cubicBezTo>
                <a:cubicBezTo>
                  <a:pt x="290" y="312"/>
                  <a:pt x="290" y="312"/>
                  <a:pt x="290" y="312"/>
                </a:cubicBezTo>
                <a:cubicBezTo>
                  <a:pt x="285" y="312"/>
                  <a:pt x="285" y="312"/>
                  <a:pt x="285" y="312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78" y="304"/>
                  <a:pt x="273" y="302"/>
                  <a:pt x="269" y="299"/>
                </a:cubicBezTo>
                <a:cubicBezTo>
                  <a:pt x="266" y="295"/>
                  <a:pt x="263" y="290"/>
                  <a:pt x="263" y="283"/>
                </a:cubicBezTo>
                <a:cubicBezTo>
                  <a:pt x="275" y="283"/>
                  <a:pt x="275" y="283"/>
                  <a:pt x="275" y="283"/>
                </a:cubicBezTo>
                <a:cubicBezTo>
                  <a:pt x="275" y="286"/>
                  <a:pt x="276" y="289"/>
                  <a:pt x="278" y="291"/>
                </a:cubicBezTo>
                <a:cubicBezTo>
                  <a:pt x="280" y="293"/>
                  <a:pt x="282" y="294"/>
                  <a:pt x="285" y="295"/>
                </a:cubicBezTo>
                <a:cubicBezTo>
                  <a:pt x="285" y="276"/>
                  <a:pt x="285" y="276"/>
                  <a:pt x="285" y="276"/>
                </a:cubicBezTo>
                <a:cubicBezTo>
                  <a:pt x="285" y="276"/>
                  <a:pt x="284" y="276"/>
                  <a:pt x="284" y="276"/>
                </a:cubicBezTo>
                <a:cubicBezTo>
                  <a:pt x="283" y="275"/>
                  <a:pt x="283" y="275"/>
                  <a:pt x="282" y="275"/>
                </a:cubicBezTo>
                <a:cubicBezTo>
                  <a:pt x="280" y="275"/>
                  <a:pt x="278" y="274"/>
                  <a:pt x="276" y="273"/>
                </a:cubicBezTo>
                <a:cubicBezTo>
                  <a:pt x="273" y="272"/>
                  <a:pt x="272" y="271"/>
                  <a:pt x="270" y="270"/>
                </a:cubicBezTo>
                <a:cubicBezTo>
                  <a:pt x="268" y="268"/>
                  <a:pt x="267" y="267"/>
                  <a:pt x="266" y="265"/>
                </a:cubicBezTo>
                <a:cubicBezTo>
                  <a:pt x="265" y="263"/>
                  <a:pt x="264" y="260"/>
                  <a:pt x="264" y="257"/>
                </a:cubicBezTo>
                <a:cubicBezTo>
                  <a:pt x="264" y="254"/>
                  <a:pt x="265" y="252"/>
                  <a:pt x="266" y="249"/>
                </a:cubicBezTo>
                <a:cubicBezTo>
                  <a:pt x="267" y="247"/>
                  <a:pt x="269" y="245"/>
                  <a:pt x="271" y="244"/>
                </a:cubicBezTo>
                <a:cubicBezTo>
                  <a:pt x="273" y="242"/>
                  <a:pt x="275" y="241"/>
                  <a:pt x="277" y="240"/>
                </a:cubicBezTo>
                <a:cubicBezTo>
                  <a:pt x="280" y="239"/>
                  <a:pt x="282" y="238"/>
                  <a:pt x="285" y="238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38"/>
                  <a:pt x="290" y="238"/>
                  <a:pt x="290" y="238"/>
                </a:cubicBezTo>
                <a:cubicBezTo>
                  <a:pt x="293" y="239"/>
                  <a:pt x="295" y="239"/>
                  <a:pt x="298" y="240"/>
                </a:cubicBezTo>
                <a:cubicBezTo>
                  <a:pt x="300" y="241"/>
                  <a:pt x="302" y="242"/>
                  <a:pt x="304" y="244"/>
                </a:cubicBezTo>
                <a:cubicBezTo>
                  <a:pt x="306" y="245"/>
                  <a:pt x="307" y="247"/>
                  <a:pt x="308" y="249"/>
                </a:cubicBezTo>
                <a:cubicBezTo>
                  <a:pt x="309" y="252"/>
                  <a:pt x="310" y="254"/>
                  <a:pt x="310" y="257"/>
                </a:cubicBezTo>
                <a:cubicBezTo>
                  <a:pt x="298" y="257"/>
                  <a:pt x="298" y="257"/>
                  <a:pt x="298" y="257"/>
                </a:cubicBezTo>
                <a:cubicBezTo>
                  <a:pt x="298" y="255"/>
                  <a:pt x="297" y="253"/>
                  <a:pt x="295" y="251"/>
                </a:cubicBezTo>
                <a:cubicBezTo>
                  <a:pt x="294" y="250"/>
                  <a:pt x="292" y="249"/>
                  <a:pt x="290" y="249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291" y="265"/>
                  <a:pt x="292" y="265"/>
                  <a:pt x="292" y="265"/>
                </a:cubicBezTo>
                <a:cubicBezTo>
                  <a:pt x="293" y="265"/>
                  <a:pt x="294" y="265"/>
                  <a:pt x="295" y="266"/>
                </a:cubicBezTo>
                <a:cubicBezTo>
                  <a:pt x="299" y="267"/>
                  <a:pt x="303" y="268"/>
                  <a:pt x="305" y="270"/>
                </a:cubicBezTo>
                <a:cubicBezTo>
                  <a:pt x="307" y="272"/>
                  <a:pt x="309" y="274"/>
                  <a:pt x="310" y="276"/>
                </a:cubicBezTo>
                <a:cubicBezTo>
                  <a:pt x="311" y="277"/>
                  <a:pt x="312" y="279"/>
                  <a:pt x="312" y="281"/>
                </a:cubicBezTo>
                <a:close/>
                <a:moveTo>
                  <a:pt x="285" y="249"/>
                </a:moveTo>
                <a:cubicBezTo>
                  <a:pt x="284" y="249"/>
                  <a:pt x="283" y="249"/>
                  <a:pt x="282" y="249"/>
                </a:cubicBezTo>
                <a:cubicBezTo>
                  <a:pt x="281" y="249"/>
                  <a:pt x="280" y="250"/>
                  <a:pt x="279" y="251"/>
                </a:cubicBezTo>
                <a:cubicBezTo>
                  <a:pt x="279" y="251"/>
                  <a:pt x="278" y="252"/>
                  <a:pt x="278" y="253"/>
                </a:cubicBezTo>
                <a:cubicBezTo>
                  <a:pt x="277" y="254"/>
                  <a:pt x="277" y="255"/>
                  <a:pt x="277" y="256"/>
                </a:cubicBezTo>
                <a:cubicBezTo>
                  <a:pt x="277" y="258"/>
                  <a:pt x="278" y="260"/>
                  <a:pt x="279" y="261"/>
                </a:cubicBezTo>
                <a:cubicBezTo>
                  <a:pt x="280" y="262"/>
                  <a:pt x="282" y="263"/>
                  <a:pt x="285" y="263"/>
                </a:cubicBezTo>
                <a:lnTo>
                  <a:pt x="285" y="249"/>
                </a:lnTo>
                <a:close/>
                <a:moveTo>
                  <a:pt x="300" y="286"/>
                </a:moveTo>
                <a:cubicBezTo>
                  <a:pt x="300" y="284"/>
                  <a:pt x="299" y="282"/>
                  <a:pt x="298" y="281"/>
                </a:cubicBezTo>
                <a:cubicBezTo>
                  <a:pt x="296" y="279"/>
                  <a:pt x="294" y="278"/>
                  <a:pt x="290" y="277"/>
                </a:cubicBezTo>
                <a:cubicBezTo>
                  <a:pt x="290" y="295"/>
                  <a:pt x="290" y="295"/>
                  <a:pt x="290" y="295"/>
                </a:cubicBezTo>
                <a:cubicBezTo>
                  <a:pt x="291" y="294"/>
                  <a:pt x="292" y="294"/>
                  <a:pt x="294" y="294"/>
                </a:cubicBezTo>
                <a:cubicBezTo>
                  <a:pt x="295" y="293"/>
                  <a:pt x="296" y="293"/>
                  <a:pt x="297" y="292"/>
                </a:cubicBezTo>
                <a:cubicBezTo>
                  <a:pt x="298" y="291"/>
                  <a:pt x="298" y="291"/>
                  <a:pt x="299" y="290"/>
                </a:cubicBezTo>
                <a:cubicBezTo>
                  <a:pt x="300" y="288"/>
                  <a:pt x="300" y="287"/>
                  <a:pt x="300" y="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6E57E903-7BA8-43B4-95DD-DBB7E1C17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69342" y="5646950"/>
            <a:ext cx="603595" cy="603504"/>
          </a:xfrm>
          <a:custGeom>
            <a:avLst/>
            <a:gdLst>
              <a:gd name="T0" fmla="*/ 0 w 6669"/>
              <a:gd name="T1" fmla="*/ 6668 h 6668"/>
              <a:gd name="T2" fmla="*/ 6669 w 6669"/>
              <a:gd name="T3" fmla="*/ 0 h 6668"/>
              <a:gd name="T4" fmla="*/ 6385 w 6669"/>
              <a:gd name="T5" fmla="*/ 2273 h 6668"/>
              <a:gd name="T6" fmla="*/ 5987 w 6669"/>
              <a:gd name="T7" fmla="*/ 1861 h 6668"/>
              <a:gd name="T8" fmla="*/ 4877 w 6669"/>
              <a:gd name="T9" fmla="*/ 2273 h 6668"/>
              <a:gd name="T10" fmla="*/ 4199 w 6669"/>
              <a:gd name="T11" fmla="*/ 1825 h 6668"/>
              <a:gd name="T12" fmla="*/ 4611 w 6669"/>
              <a:gd name="T13" fmla="*/ 718 h 6668"/>
              <a:gd name="T14" fmla="*/ 4199 w 6669"/>
              <a:gd name="T15" fmla="*/ 284 h 6668"/>
              <a:gd name="T16" fmla="*/ 6385 w 6669"/>
              <a:gd name="T17" fmla="*/ 2273 h 6668"/>
              <a:gd name="T18" fmla="*/ 5703 w 6669"/>
              <a:gd name="T19" fmla="*/ 2685 h 6668"/>
              <a:gd name="T20" fmla="*/ 5161 w 6669"/>
              <a:gd name="T21" fmla="*/ 2145 h 6668"/>
              <a:gd name="T22" fmla="*/ 5289 w 6669"/>
              <a:gd name="T23" fmla="*/ 5950 h 6668"/>
              <a:gd name="T24" fmla="*/ 2824 w 6669"/>
              <a:gd name="T25" fmla="*/ 6384 h 6668"/>
              <a:gd name="T26" fmla="*/ 3236 w 6669"/>
              <a:gd name="T27" fmla="*/ 5950 h 6668"/>
              <a:gd name="T28" fmla="*/ 4877 w 6669"/>
              <a:gd name="T29" fmla="*/ 5538 h 6668"/>
              <a:gd name="T30" fmla="*/ 5289 w 6669"/>
              <a:gd name="T31" fmla="*/ 5950 h 6668"/>
              <a:gd name="T32" fmla="*/ 5161 w 6669"/>
              <a:gd name="T33" fmla="*/ 5126 h 6668"/>
              <a:gd name="T34" fmla="*/ 5703 w 6669"/>
              <a:gd name="T35" fmla="*/ 5666 h 6668"/>
              <a:gd name="T36" fmla="*/ 2952 w 6669"/>
              <a:gd name="T37" fmla="*/ 5126 h 6668"/>
              <a:gd name="T38" fmla="*/ 2412 w 6669"/>
              <a:gd name="T39" fmla="*/ 5666 h 6668"/>
              <a:gd name="T40" fmla="*/ 2952 w 6669"/>
              <a:gd name="T41" fmla="*/ 5126 h 6668"/>
              <a:gd name="T42" fmla="*/ 3236 w 6669"/>
              <a:gd name="T43" fmla="*/ 4843 h 6668"/>
              <a:gd name="T44" fmla="*/ 2824 w 6669"/>
              <a:gd name="T45" fmla="*/ 3701 h 6668"/>
              <a:gd name="T46" fmla="*/ 3503 w 6669"/>
              <a:gd name="T47" fmla="*/ 4113 h 6668"/>
              <a:gd name="T48" fmla="*/ 3915 w 6669"/>
              <a:gd name="T49" fmla="*/ 5254 h 6668"/>
              <a:gd name="T50" fmla="*/ 3787 w 6669"/>
              <a:gd name="T51" fmla="*/ 3829 h 6668"/>
              <a:gd name="T52" fmla="*/ 4327 w 6669"/>
              <a:gd name="T53" fmla="*/ 3289 h 6668"/>
              <a:gd name="T54" fmla="*/ 3787 w 6669"/>
              <a:gd name="T55" fmla="*/ 3829 h 6668"/>
              <a:gd name="T56" fmla="*/ 3503 w 6669"/>
              <a:gd name="T57" fmla="*/ 3417 h 6668"/>
              <a:gd name="T58" fmla="*/ 1860 w 6669"/>
              <a:gd name="T59" fmla="*/ 3005 h 6668"/>
              <a:gd name="T60" fmla="*/ 1448 w 6669"/>
              <a:gd name="T61" fmla="*/ 1825 h 6668"/>
              <a:gd name="T62" fmla="*/ 1860 w 6669"/>
              <a:gd name="T63" fmla="*/ 718 h 6668"/>
              <a:gd name="T64" fmla="*/ 1448 w 6669"/>
              <a:gd name="T65" fmla="*/ 284 h 6668"/>
              <a:gd name="T66" fmla="*/ 3915 w 6669"/>
              <a:gd name="T67" fmla="*/ 718 h 6668"/>
              <a:gd name="T68" fmla="*/ 3503 w 6669"/>
              <a:gd name="T69" fmla="*/ 1825 h 6668"/>
              <a:gd name="T70" fmla="*/ 3915 w 6669"/>
              <a:gd name="T71" fmla="*/ 3005 h 6668"/>
              <a:gd name="T72" fmla="*/ 1576 w 6669"/>
              <a:gd name="T73" fmla="*/ 3289 h 6668"/>
              <a:gd name="T74" fmla="*/ 1036 w 6669"/>
              <a:gd name="T75" fmla="*/ 3829 h 6668"/>
              <a:gd name="T76" fmla="*/ 1576 w 6669"/>
              <a:gd name="T77" fmla="*/ 3289 h 6668"/>
              <a:gd name="T78" fmla="*/ 1576 w 6669"/>
              <a:gd name="T79" fmla="*/ 1542 h 6668"/>
              <a:gd name="T80" fmla="*/ 1036 w 6669"/>
              <a:gd name="T81" fmla="*/ 1002 h 6668"/>
              <a:gd name="T82" fmla="*/ 3787 w 6669"/>
              <a:gd name="T83" fmla="*/ 1542 h 6668"/>
              <a:gd name="T84" fmla="*/ 4327 w 6669"/>
              <a:gd name="T85" fmla="*/ 1002 h 6668"/>
              <a:gd name="T86" fmla="*/ 3787 w 6669"/>
              <a:gd name="T87" fmla="*/ 1542 h 6668"/>
              <a:gd name="T88" fmla="*/ 1164 w 6669"/>
              <a:gd name="T89" fmla="*/ 284 h 6668"/>
              <a:gd name="T90" fmla="*/ 752 w 6669"/>
              <a:gd name="T91" fmla="*/ 718 h 6668"/>
              <a:gd name="T92" fmla="*/ 1164 w 6669"/>
              <a:gd name="T93" fmla="*/ 1825 h 6668"/>
              <a:gd name="T94" fmla="*/ 752 w 6669"/>
              <a:gd name="T95" fmla="*/ 3005 h 6668"/>
              <a:gd name="T96" fmla="*/ 1860 w 6669"/>
              <a:gd name="T97" fmla="*/ 4113 h 6668"/>
              <a:gd name="T98" fmla="*/ 2540 w 6669"/>
              <a:gd name="T99" fmla="*/ 3701 h 6668"/>
              <a:gd name="T100" fmla="*/ 2128 w 6669"/>
              <a:gd name="T101" fmla="*/ 4843 h 6668"/>
              <a:gd name="T102" fmla="*/ 2540 w 6669"/>
              <a:gd name="T103" fmla="*/ 5950 h 6668"/>
              <a:gd name="T104" fmla="*/ 286 w 6669"/>
              <a:gd name="T105" fmla="*/ 6384 h 6668"/>
              <a:gd name="T106" fmla="*/ 5575 w 6669"/>
              <a:gd name="T107" fmla="*/ 6384 h 6668"/>
              <a:gd name="T108" fmla="*/ 5987 w 6669"/>
              <a:gd name="T109" fmla="*/ 5950 h 6668"/>
              <a:gd name="T110" fmla="*/ 4877 w 6669"/>
              <a:gd name="T111" fmla="*/ 4843 h 6668"/>
              <a:gd name="T112" fmla="*/ 4199 w 6669"/>
              <a:gd name="T113" fmla="*/ 5254 h 6668"/>
              <a:gd name="T114" fmla="*/ 4611 w 6669"/>
              <a:gd name="T115" fmla="*/ 4113 h 6668"/>
              <a:gd name="T116" fmla="*/ 4199 w 6669"/>
              <a:gd name="T117" fmla="*/ 3005 h 6668"/>
              <a:gd name="T118" fmla="*/ 4877 w 6669"/>
              <a:gd name="T119" fmla="*/ 2557 h 6668"/>
              <a:gd name="T120" fmla="*/ 5987 w 6669"/>
              <a:gd name="T121" fmla="*/ 2969 h 6668"/>
              <a:gd name="T122" fmla="*/ 6385 w 6669"/>
              <a:gd name="T123" fmla="*/ 2557 h 6668"/>
              <a:gd name="T124" fmla="*/ 5575 w 6669"/>
              <a:gd name="T125" fmla="*/ 6384 h 6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69" h="6668">
                <a:moveTo>
                  <a:pt x="0" y="0"/>
                </a:moveTo>
                <a:lnTo>
                  <a:pt x="0" y="6668"/>
                </a:lnTo>
                <a:lnTo>
                  <a:pt x="6669" y="6668"/>
                </a:lnTo>
                <a:lnTo>
                  <a:pt x="6669" y="0"/>
                </a:lnTo>
                <a:lnTo>
                  <a:pt x="0" y="0"/>
                </a:lnTo>
                <a:close/>
                <a:moveTo>
                  <a:pt x="6385" y="2273"/>
                </a:moveTo>
                <a:lnTo>
                  <a:pt x="5987" y="2273"/>
                </a:lnTo>
                <a:lnTo>
                  <a:pt x="5987" y="1861"/>
                </a:lnTo>
                <a:lnTo>
                  <a:pt x="4877" y="1861"/>
                </a:lnTo>
                <a:lnTo>
                  <a:pt x="4877" y="2273"/>
                </a:lnTo>
                <a:lnTo>
                  <a:pt x="4199" y="2273"/>
                </a:lnTo>
                <a:lnTo>
                  <a:pt x="4199" y="1825"/>
                </a:lnTo>
                <a:lnTo>
                  <a:pt x="4611" y="1825"/>
                </a:lnTo>
                <a:lnTo>
                  <a:pt x="4611" y="718"/>
                </a:lnTo>
                <a:lnTo>
                  <a:pt x="4199" y="718"/>
                </a:lnTo>
                <a:lnTo>
                  <a:pt x="4199" y="284"/>
                </a:lnTo>
                <a:lnTo>
                  <a:pt x="6385" y="284"/>
                </a:lnTo>
                <a:lnTo>
                  <a:pt x="6385" y="2273"/>
                </a:lnTo>
                <a:close/>
                <a:moveTo>
                  <a:pt x="5703" y="2145"/>
                </a:moveTo>
                <a:lnTo>
                  <a:pt x="5703" y="2685"/>
                </a:lnTo>
                <a:lnTo>
                  <a:pt x="5161" y="2685"/>
                </a:lnTo>
                <a:lnTo>
                  <a:pt x="5161" y="2145"/>
                </a:lnTo>
                <a:lnTo>
                  <a:pt x="5703" y="2145"/>
                </a:lnTo>
                <a:close/>
                <a:moveTo>
                  <a:pt x="5289" y="5950"/>
                </a:moveTo>
                <a:lnTo>
                  <a:pt x="5289" y="6384"/>
                </a:lnTo>
                <a:lnTo>
                  <a:pt x="2824" y="6384"/>
                </a:lnTo>
                <a:lnTo>
                  <a:pt x="2824" y="5950"/>
                </a:lnTo>
                <a:lnTo>
                  <a:pt x="3236" y="5950"/>
                </a:lnTo>
                <a:lnTo>
                  <a:pt x="3236" y="5538"/>
                </a:lnTo>
                <a:lnTo>
                  <a:pt x="4877" y="5538"/>
                </a:lnTo>
                <a:lnTo>
                  <a:pt x="4877" y="5950"/>
                </a:lnTo>
                <a:lnTo>
                  <a:pt x="5289" y="5950"/>
                </a:lnTo>
                <a:close/>
                <a:moveTo>
                  <a:pt x="5161" y="5666"/>
                </a:moveTo>
                <a:lnTo>
                  <a:pt x="5161" y="5126"/>
                </a:lnTo>
                <a:lnTo>
                  <a:pt x="5703" y="5126"/>
                </a:lnTo>
                <a:lnTo>
                  <a:pt x="5703" y="5666"/>
                </a:lnTo>
                <a:lnTo>
                  <a:pt x="5161" y="5666"/>
                </a:lnTo>
                <a:close/>
                <a:moveTo>
                  <a:pt x="2952" y="5126"/>
                </a:moveTo>
                <a:lnTo>
                  <a:pt x="2952" y="5666"/>
                </a:lnTo>
                <a:lnTo>
                  <a:pt x="2412" y="5666"/>
                </a:lnTo>
                <a:lnTo>
                  <a:pt x="2412" y="5126"/>
                </a:lnTo>
                <a:lnTo>
                  <a:pt x="2952" y="5126"/>
                </a:lnTo>
                <a:close/>
                <a:moveTo>
                  <a:pt x="3236" y="5254"/>
                </a:moveTo>
                <a:lnTo>
                  <a:pt x="3236" y="4843"/>
                </a:lnTo>
                <a:lnTo>
                  <a:pt x="2824" y="4843"/>
                </a:lnTo>
                <a:lnTo>
                  <a:pt x="2824" y="3701"/>
                </a:lnTo>
                <a:lnTo>
                  <a:pt x="3503" y="3701"/>
                </a:lnTo>
                <a:lnTo>
                  <a:pt x="3503" y="4113"/>
                </a:lnTo>
                <a:lnTo>
                  <a:pt x="3915" y="4113"/>
                </a:lnTo>
                <a:lnTo>
                  <a:pt x="3915" y="5254"/>
                </a:lnTo>
                <a:lnTo>
                  <a:pt x="3236" y="5254"/>
                </a:lnTo>
                <a:close/>
                <a:moveTo>
                  <a:pt x="3787" y="3829"/>
                </a:moveTo>
                <a:lnTo>
                  <a:pt x="3787" y="3289"/>
                </a:lnTo>
                <a:lnTo>
                  <a:pt x="4327" y="3289"/>
                </a:lnTo>
                <a:lnTo>
                  <a:pt x="4327" y="3829"/>
                </a:lnTo>
                <a:lnTo>
                  <a:pt x="3787" y="3829"/>
                </a:lnTo>
                <a:close/>
                <a:moveTo>
                  <a:pt x="3503" y="3005"/>
                </a:moveTo>
                <a:lnTo>
                  <a:pt x="3503" y="3417"/>
                </a:lnTo>
                <a:lnTo>
                  <a:pt x="1860" y="3417"/>
                </a:lnTo>
                <a:lnTo>
                  <a:pt x="1860" y="3005"/>
                </a:lnTo>
                <a:lnTo>
                  <a:pt x="1448" y="3005"/>
                </a:lnTo>
                <a:lnTo>
                  <a:pt x="1448" y="1825"/>
                </a:lnTo>
                <a:lnTo>
                  <a:pt x="1860" y="1825"/>
                </a:lnTo>
                <a:lnTo>
                  <a:pt x="1860" y="718"/>
                </a:lnTo>
                <a:lnTo>
                  <a:pt x="1448" y="718"/>
                </a:lnTo>
                <a:lnTo>
                  <a:pt x="1448" y="284"/>
                </a:lnTo>
                <a:lnTo>
                  <a:pt x="3915" y="284"/>
                </a:lnTo>
                <a:lnTo>
                  <a:pt x="3915" y="718"/>
                </a:lnTo>
                <a:lnTo>
                  <a:pt x="3503" y="718"/>
                </a:lnTo>
                <a:lnTo>
                  <a:pt x="3503" y="1825"/>
                </a:lnTo>
                <a:lnTo>
                  <a:pt x="3915" y="1825"/>
                </a:lnTo>
                <a:lnTo>
                  <a:pt x="3915" y="3005"/>
                </a:lnTo>
                <a:lnTo>
                  <a:pt x="3503" y="3005"/>
                </a:lnTo>
                <a:close/>
                <a:moveTo>
                  <a:pt x="1576" y="3289"/>
                </a:moveTo>
                <a:lnTo>
                  <a:pt x="1576" y="3829"/>
                </a:lnTo>
                <a:lnTo>
                  <a:pt x="1036" y="3829"/>
                </a:lnTo>
                <a:lnTo>
                  <a:pt x="1036" y="3289"/>
                </a:lnTo>
                <a:lnTo>
                  <a:pt x="1576" y="3289"/>
                </a:lnTo>
                <a:close/>
                <a:moveTo>
                  <a:pt x="1576" y="1002"/>
                </a:moveTo>
                <a:lnTo>
                  <a:pt x="1576" y="1542"/>
                </a:lnTo>
                <a:lnTo>
                  <a:pt x="1036" y="1542"/>
                </a:lnTo>
                <a:lnTo>
                  <a:pt x="1036" y="1002"/>
                </a:lnTo>
                <a:lnTo>
                  <a:pt x="1576" y="1002"/>
                </a:lnTo>
                <a:close/>
                <a:moveTo>
                  <a:pt x="3787" y="1542"/>
                </a:moveTo>
                <a:lnTo>
                  <a:pt x="3787" y="1002"/>
                </a:lnTo>
                <a:lnTo>
                  <a:pt x="4327" y="1002"/>
                </a:lnTo>
                <a:lnTo>
                  <a:pt x="4327" y="1542"/>
                </a:lnTo>
                <a:lnTo>
                  <a:pt x="3787" y="1542"/>
                </a:lnTo>
                <a:close/>
                <a:moveTo>
                  <a:pt x="286" y="284"/>
                </a:moveTo>
                <a:lnTo>
                  <a:pt x="1164" y="284"/>
                </a:lnTo>
                <a:lnTo>
                  <a:pt x="1164" y="718"/>
                </a:lnTo>
                <a:lnTo>
                  <a:pt x="752" y="718"/>
                </a:lnTo>
                <a:lnTo>
                  <a:pt x="752" y="1825"/>
                </a:lnTo>
                <a:lnTo>
                  <a:pt x="1164" y="1825"/>
                </a:lnTo>
                <a:lnTo>
                  <a:pt x="1164" y="3005"/>
                </a:lnTo>
                <a:lnTo>
                  <a:pt x="752" y="3005"/>
                </a:lnTo>
                <a:lnTo>
                  <a:pt x="752" y="4113"/>
                </a:lnTo>
                <a:lnTo>
                  <a:pt x="1860" y="4113"/>
                </a:lnTo>
                <a:lnTo>
                  <a:pt x="1860" y="3701"/>
                </a:lnTo>
                <a:lnTo>
                  <a:pt x="2540" y="3701"/>
                </a:lnTo>
                <a:lnTo>
                  <a:pt x="2540" y="4843"/>
                </a:lnTo>
                <a:lnTo>
                  <a:pt x="2128" y="4843"/>
                </a:lnTo>
                <a:lnTo>
                  <a:pt x="2128" y="5950"/>
                </a:lnTo>
                <a:lnTo>
                  <a:pt x="2540" y="5950"/>
                </a:lnTo>
                <a:lnTo>
                  <a:pt x="2540" y="6384"/>
                </a:lnTo>
                <a:lnTo>
                  <a:pt x="286" y="6384"/>
                </a:lnTo>
                <a:lnTo>
                  <a:pt x="286" y="284"/>
                </a:lnTo>
                <a:close/>
                <a:moveTo>
                  <a:pt x="5575" y="6384"/>
                </a:moveTo>
                <a:lnTo>
                  <a:pt x="5575" y="5950"/>
                </a:lnTo>
                <a:lnTo>
                  <a:pt x="5987" y="5950"/>
                </a:lnTo>
                <a:lnTo>
                  <a:pt x="5987" y="4843"/>
                </a:lnTo>
                <a:lnTo>
                  <a:pt x="4877" y="4843"/>
                </a:lnTo>
                <a:lnTo>
                  <a:pt x="4877" y="5254"/>
                </a:lnTo>
                <a:lnTo>
                  <a:pt x="4199" y="5254"/>
                </a:lnTo>
                <a:lnTo>
                  <a:pt x="4199" y="4113"/>
                </a:lnTo>
                <a:lnTo>
                  <a:pt x="4611" y="4113"/>
                </a:lnTo>
                <a:lnTo>
                  <a:pt x="4611" y="3005"/>
                </a:lnTo>
                <a:lnTo>
                  <a:pt x="4199" y="3005"/>
                </a:lnTo>
                <a:lnTo>
                  <a:pt x="4199" y="2557"/>
                </a:lnTo>
                <a:lnTo>
                  <a:pt x="4877" y="2557"/>
                </a:lnTo>
                <a:lnTo>
                  <a:pt x="4877" y="2969"/>
                </a:lnTo>
                <a:lnTo>
                  <a:pt x="5987" y="2969"/>
                </a:lnTo>
                <a:lnTo>
                  <a:pt x="5987" y="2557"/>
                </a:lnTo>
                <a:lnTo>
                  <a:pt x="6385" y="2557"/>
                </a:lnTo>
                <a:lnTo>
                  <a:pt x="6385" y="6384"/>
                </a:lnTo>
                <a:lnTo>
                  <a:pt x="5575" y="6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54FE6-C7D7-4EF8-BFBA-4C9AF9EE0D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34" name="Footer Placeholder 11">
            <a:extLst>
              <a:ext uri="{FF2B5EF4-FFF2-40B4-BE49-F238E27FC236}">
                <a16:creationId xmlns:a16="http://schemas.microsoft.com/office/drawing/2014/main" id="{A1BB5707-A3C4-4275-8EE3-F666B4CEA92D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6115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7426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25895"/>
            <a:ext cx="11306175" cy="369332"/>
          </a:xfrm>
        </p:spPr>
        <p:txBody>
          <a:bodyPr anchor="ctr" anchorCtr="0">
            <a:normAutofit fontScale="90000"/>
          </a:bodyPr>
          <a:lstStyle/>
          <a:p>
            <a:pPr lvl="0"/>
            <a:r>
              <a:rPr lang="ru" sz="2000" b="0" dirty="0">
                <a:latin typeface="Georgia" panose="02040502050405020303" pitchFamily="18" charset="0"/>
              </a:rPr>
              <a:t>Обзор предлагаемого участка </a:t>
            </a:r>
            <a:r>
              <a:rPr lang="ru-RU" sz="2000" b="0" dirty="0">
                <a:latin typeface="Georgia" panose="02040502050405020303" pitchFamily="18" charset="0"/>
              </a:rPr>
              <a:t>МЦПК</a:t>
            </a:r>
            <a:r>
              <a:rPr lang="ru" sz="2000" b="0" dirty="0">
                <a:latin typeface="Georgia" panose="02040502050405020303" pitchFamily="18" charset="0"/>
              </a:rPr>
              <a:t> вблизи ППГ Атамекен (Казахстан) – Гулистан (Узбекистан)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64613702-E163-4B85-B3AF-58808AB4C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51912"/>
              </p:ext>
            </p:extLst>
          </p:nvPr>
        </p:nvGraphicFramePr>
        <p:xfrm>
          <a:off x="442915" y="-1"/>
          <a:ext cx="11749086" cy="21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B8D703D-1FA2-4A3A-ACB8-78F5A92E24F1}"/>
              </a:ext>
            </a:extLst>
          </p:cNvPr>
          <p:cNvGrpSpPr/>
          <p:nvPr/>
        </p:nvGrpSpPr>
        <p:grpSpPr>
          <a:xfrm>
            <a:off x="234120" y="1387628"/>
            <a:ext cx="4748846" cy="4957785"/>
            <a:chOff x="347691" y="1185590"/>
            <a:chExt cx="4996815" cy="465320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1436303-A255-43F0-AFC2-5B6939F78A7E}"/>
                </a:ext>
              </a:extLst>
            </p:cNvPr>
            <p:cNvGrpSpPr/>
            <p:nvPr/>
          </p:nvGrpSpPr>
          <p:grpSpPr>
            <a:xfrm>
              <a:off x="2679836" y="3418436"/>
              <a:ext cx="1610019" cy="1001950"/>
              <a:chOff x="2561400" y="2971800"/>
              <a:chExt cx="1778000" cy="1346200"/>
            </a:xfrm>
          </p:grpSpPr>
          <p:pic>
            <p:nvPicPr>
              <p:cNvPr id="138" name="Graphic 2" descr="House">
                <a:extLst>
                  <a:ext uri="{FF2B5EF4-FFF2-40B4-BE49-F238E27FC236}">
                    <a16:creationId xmlns:a16="http://schemas.microsoft.com/office/drawing/2014/main" id="{61CCBBAF-59B2-4D2E-9D4D-9F9AC4AAF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561400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9" name="Graphic 4" descr="Home">
                <a:extLst>
                  <a:ext uri="{FF2B5EF4-FFF2-40B4-BE49-F238E27FC236}">
                    <a16:creationId xmlns:a16="http://schemas.microsoft.com/office/drawing/2014/main" id="{49F33D12-CB55-42AE-8541-D5A537A84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25000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0" name="Graphic 6" descr="House">
                <a:extLst>
                  <a:ext uri="{FF2B5EF4-FFF2-40B4-BE49-F238E27FC236}">
                    <a16:creationId xmlns:a16="http://schemas.microsoft.com/office/drawing/2014/main" id="{A23DBFC2-6BC0-4EAC-ADD9-7B3618689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018600" y="340360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E56D754-8671-445A-AEB6-2A387532C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8597" b="8837"/>
            <a:stretch/>
          </p:blipFill>
          <p:spPr>
            <a:xfrm>
              <a:off x="347691" y="1185590"/>
              <a:ext cx="4996815" cy="4653203"/>
            </a:xfrm>
            <a:prstGeom prst="rect">
              <a:avLst/>
            </a:prstGeom>
          </p:spPr>
        </p:pic>
        <p:sp>
          <p:nvSpPr>
            <p:cNvPr id="108" name="Rounded Rectangle 2099762902">
              <a:extLst>
                <a:ext uri="{FF2B5EF4-FFF2-40B4-BE49-F238E27FC236}">
                  <a16:creationId xmlns:a16="http://schemas.microsoft.com/office/drawing/2014/main" id="{F1E2EF47-4D28-4592-8D84-49E5CFBED195}"/>
                </a:ext>
              </a:extLst>
            </p:cNvPr>
            <p:cNvSpPr/>
            <p:nvPr/>
          </p:nvSpPr>
          <p:spPr>
            <a:xfrm>
              <a:off x="3731800" y="1261740"/>
              <a:ext cx="1152867" cy="353212"/>
            </a:xfrm>
            <a:prstGeom prst="round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1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ШЫМКЕНТ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Rounded Rectangle 1964275805">
              <a:extLst>
                <a:ext uri="{FF2B5EF4-FFF2-40B4-BE49-F238E27FC236}">
                  <a16:creationId xmlns:a16="http://schemas.microsoft.com/office/drawing/2014/main" id="{52996D03-9CE3-4320-A9E8-C93D901A398F}"/>
                </a:ext>
              </a:extLst>
            </p:cNvPr>
            <p:cNvSpPr/>
            <p:nvPr/>
          </p:nvSpPr>
          <p:spPr>
            <a:xfrm>
              <a:off x="3033178" y="3940032"/>
              <a:ext cx="1128314" cy="183008"/>
            </a:xfrm>
            <a:prstGeom prst="round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1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ТАШКЕНТ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2DA0F5-6A79-4A25-982E-0DC02015416A}"/>
                </a:ext>
              </a:extLst>
            </p:cNvPr>
            <p:cNvSpPr/>
            <p:nvPr/>
          </p:nvSpPr>
          <p:spPr>
            <a:xfrm>
              <a:off x="802913" y="5563659"/>
              <a:ext cx="1222051" cy="231720"/>
            </a:xfrm>
            <a:custGeom>
              <a:avLst/>
              <a:gdLst>
                <a:gd name="connsiteX0" fmla="*/ -147 w 675311"/>
                <a:gd name="connsiteY0" fmla="*/ 31589 h 189575"/>
                <a:gd name="connsiteX1" fmla="*/ 31444 w 675311"/>
                <a:gd name="connsiteY1" fmla="*/ -8 h 189575"/>
                <a:gd name="connsiteX2" fmla="*/ 643573 w 675311"/>
                <a:gd name="connsiteY2" fmla="*/ -8 h 189575"/>
                <a:gd name="connsiteX3" fmla="*/ 675164 w 675311"/>
                <a:gd name="connsiteY3" fmla="*/ 31589 h 189575"/>
                <a:gd name="connsiteX4" fmla="*/ 675164 w 675311"/>
                <a:gd name="connsiteY4" fmla="*/ 157974 h 189575"/>
                <a:gd name="connsiteX5" fmla="*/ 643573 w 675311"/>
                <a:gd name="connsiteY5" fmla="*/ 189568 h 189575"/>
                <a:gd name="connsiteX6" fmla="*/ 31444 w 675311"/>
                <a:gd name="connsiteY6" fmla="*/ 189568 h 189575"/>
                <a:gd name="connsiteX7" fmla="*/ -147 w 675311"/>
                <a:gd name="connsiteY7" fmla="*/ 157974 h 18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311" h="189575">
                  <a:moveTo>
                    <a:pt x="-147" y="31589"/>
                  </a:moveTo>
                  <a:cubicBezTo>
                    <a:pt x="-147" y="14139"/>
                    <a:pt x="13999" y="-8"/>
                    <a:pt x="31444" y="-8"/>
                  </a:cubicBezTo>
                  <a:lnTo>
                    <a:pt x="643573" y="-8"/>
                  </a:lnTo>
                  <a:cubicBezTo>
                    <a:pt x="661018" y="-8"/>
                    <a:pt x="675164" y="14139"/>
                    <a:pt x="675164" y="31589"/>
                  </a:cubicBezTo>
                  <a:lnTo>
                    <a:pt x="675164" y="157974"/>
                  </a:lnTo>
                  <a:cubicBezTo>
                    <a:pt x="675164" y="175421"/>
                    <a:pt x="661018" y="189568"/>
                    <a:pt x="643573" y="189568"/>
                  </a:cubicBezTo>
                  <a:lnTo>
                    <a:pt x="31444" y="189568"/>
                  </a:lnTo>
                  <a:cubicBezTo>
                    <a:pt x="13999" y="189568"/>
                    <a:pt x="-147" y="175421"/>
                    <a:pt x="-147" y="157974"/>
                  </a:cubicBezTo>
                  <a:close/>
                </a:path>
              </a:pathLst>
            </a:custGeom>
            <a:solidFill>
              <a:schemeClr val="tx1"/>
            </a:solidFill>
            <a:ln w="11844" cap="flat">
              <a:solidFill>
                <a:schemeClr val="bg1"/>
              </a:solidFill>
              <a:prstDash val="solid"/>
              <a:miter/>
            </a:ln>
          </p:spPr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5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ППГ Атамекен </a:t>
              </a:r>
              <a:endParaRPr lang="en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1" name="Curved Connector 108501013">
              <a:extLst>
                <a:ext uri="{FF2B5EF4-FFF2-40B4-BE49-F238E27FC236}">
                  <a16:creationId xmlns:a16="http://schemas.microsoft.com/office/drawing/2014/main" id="{4A2866A6-F1F1-46EB-946B-E8EDE4A1C754}"/>
                </a:ext>
              </a:extLst>
            </p:cNvPr>
            <p:cNvCxnSpPr>
              <a:cxnSpLocks/>
              <a:stCxn id="128" idx="1"/>
              <a:endCxn id="135" idx="0"/>
            </p:cNvCxnSpPr>
            <p:nvPr/>
          </p:nvCxnSpPr>
          <p:spPr>
            <a:xfrm rot="10800000" flipV="1">
              <a:off x="1982043" y="1655248"/>
              <a:ext cx="1496496" cy="3594189"/>
            </a:xfrm>
            <a:prstGeom prst="curvedConnector2">
              <a:avLst/>
            </a:prstGeom>
            <a:ln w="19050">
              <a:solidFill>
                <a:srgbClr val="DC3A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17C3F97-43F1-463F-BEC9-7D8AFD0533B5}"/>
                </a:ext>
              </a:extLst>
            </p:cNvPr>
            <p:cNvSpPr/>
            <p:nvPr/>
          </p:nvSpPr>
          <p:spPr>
            <a:xfrm>
              <a:off x="2294641" y="2268848"/>
              <a:ext cx="503951" cy="1627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237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EE39B52-F45F-46AE-AD94-E7D27E60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>
              <a:off x="4109288" y="1655249"/>
              <a:ext cx="213310" cy="175327"/>
            </a:xfrm>
            <a:prstGeom prst="rect">
              <a:avLst/>
            </a:prstGeom>
          </p:spPr>
        </p:pic>
        <p:cxnSp>
          <p:nvCxnSpPr>
            <p:cNvPr id="114" name="Curved Connector 1691140534">
              <a:extLst>
                <a:ext uri="{FF2B5EF4-FFF2-40B4-BE49-F238E27FC236}">
                  <a16:creationId xmlns:a16="http://schemas.microsoft.com/office/drawing/2014/main" id="{1071B3AC-07B4-4645-9F51-79AF8E9F424B}"/>
                </a:ext>
              </a:extLst>
            </p:cNvPr>
            <p:cNvCxnSpPr>
              <a:cxnSpLocks/>
              <a:stCxn id="113" idx="1"/>
              <a:endCxn id="135" idx="0"/>
            </p:cNvCxnSpPr>
            <p:nvPr/>
          </p:nvCxnSpPr>
          <p:spPr>
            <a:xfrm rot="10800000" flipV="1">
              <a:off x="1982042" y="1742912"/>
              <a:ext cx="2127246" cy="3506525"/>
            </a:xfrm>
            <a:prstGeom prst="curvedConnector2">
              <a:avLst/>
            </a:prstGeom>
            <a:ln w="19050">
              <a:solidFill>
                <a:srgbClr val="002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08B4ECD-B634-4911-A25C-3FB6F62B4602}"/>
                </a:ext>
              </a:extLst>
            </p:cNvPr>
            <p:cNvSpPr/>
            <p:nvPr/>
          </p:nvSpPr>
          <p:spPr>
            <a:xfrm>
              <a:off x="3007376" y="2056111"/>
              <a:ext cx="503951" cy="147942"/>
            </a:xfrm>
            <a:prstGeom prst="rect">
              <a:avLst/>
            </a:prstGeom>
            <a:solidFill>
              <a:srgbClr val="002F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267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663464CE-3B00-45AA-88BD-77F80DD7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3181456" y="3729806"/>
              <a:ext cx="228192" cy="187559"/>
            </a:xfrm>
            <a:prstGeom prst="rect">
              <a:avLst/>
            </a:prstGeom>
          </p:spPr>
        </p:pic>
        <p:cxnSp>
          <p:nvCxnSpPr>
            <p:cNvPr id="117" name="Curved Connector 868461337">
              <a:extLst>
                <a:ext uri="{FF2B5EF4-FFF2-40B4-BE49-F238E27FC236}">
                  <a16:creationId xmlns:a16="http://schemas.microsoft.com/office/drawing/2014/main" id="{2394F16F-4ED9-42CC-B9BB-5C5979C1A508}"/>
                </a:ext>
              </a:extLst>
            </p:cNvPr>
            <p:cNvCxnSpPr>
              <a:cxnSpLocks/>
              <a:stCxn id="116" idx="1"/>
              <a:endCxn id="135" idx="0"/>
            </p:cNvCxnSpPr>
            <p:nvPr/>
          </p:nvCxnSpPr>
          <p:spPr>
            <a:xfrm rot="10800000" flipV="1">
              <a:off x="1982043" y="3823586"/>
              <a:ext cx="1199414" cy="1425852"/>
            </a:xfrm>
            <a:prstGeom prst="curvedConnector2">
              <a:avLst/>
            </a:prstGeom>
            <a:ln w="19050">
              <a:solidFill>
                <a:srgbClr val="EF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9CF42F7-8BD3-4715-BB1F-F4F76F53B791}"/>
                </a:ext>
              </a:extLst>
            </p:cNvPr>
            <p:cNvSpPr/>
            <p:nvPr/>
          </p:nvSpPr>
          <p:spPr>
            <a:xfrm>
              <a:off x="2342148" y="3965847"/>
              <a:ext cx="503951" cy="147942"/>
            </a:xfrm>
            <a:prstGeom prst="rect">
              <a:avLst/>
            </a:prstGeom>
            <a:solidFill>
              <a:srgbClr val="EF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111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9" name="Curved Connector 2067909280">
              <a:extLst>
                <a:ext uri="{FF2B5EF4-FFF2-40B4-BE49-F238E27FC236}">
                  <a16:creationId xmlns:a16="http://schemas.microsoft.com/office/drawing/2014/main" id="{C0A22378-87C4-4F07-96C9-1D05FB715715}"/>
                </a:ext>
              </a:extLst>
            </p:cNvPr>
            <p:cNvCxnSpPr>
              <a:cxnSpLocks/>
              <a:stCxn id="126" idx="2"/>
              <a:endCxn id="136" idx="6"/>
            </p:cNvCxnSpPr>
            <p:nvPr/>
          </p:nvCxnSpPr>
          <p:spPr>
            <a:xfrm rot="5400000">
              <a:off x="2515902" y="4218846"/>
              <a:ext cx="744046" cy="1428066"/>
            </a:xfrm>
            <a:prstGeom prst="curvedConnector2">
              <a:avLst/>
            </a:prstGeom>
            <a:ln w="19050">
              <a:solidFill>
                <a:srgbClr val="DC3A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CB21859-99A3-4148-B547-46616D45EF9B}"/>
                </a:ext>
              </a:extLst>
            </p:cNvPr>
            <p:cNvSpPr/>
            <p:nvPr/>
          </p:nvSpPr>
          <p:spPr>
            <a:xfrm>
              <a:off x="3303418" y="4690314"/>
              <a:ext cx="503951" cy="118354"/>
            </a:xfrm>
            <a:prstGeom prst="rect">
              <a:avLst/>
            </a:prstGeom>
            <a:solidFill>
              <a:srgbClr val="DC3A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82,8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296259C-1A09-4F92-A97A-9BE9B1AE6C3E}"/>
                </a:ext>
              </a:extLst>
            </p:cNvPr>
            <p:cNvCxnSpPr>
              <a:cxnSpLocks/>
              <a:stCxn id="136" idx="7"/>
              <a:endCxn id="125" idx="1"/>
            </p:cNvCxnSpPr>
            <p:nvPr/>
          </p:nvCxnSpPr>
          <p:spPr>
            <a:xfrm flipV="1">
              <a:off x="2158096" y="4272283"/>
              <a:ext cx="1331771" cy="1004125"/>
            </a:xfrm>
            <a:prstGeom prst="line">
              <a:avLst/>
            </a:prstGeom>
            <a:ln w="19050">
              <a:solidFill>
                <a:srgbClr val="EF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B0D11B62-2552-47AD-8209-434E6D3A1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>
              <a:off x="3214523" y="4170513"/>
              <a:ext cx="213310" cy="175327"/>
            </a:xfrm>
            <a:prstGeom prst="rect">
              <a:avLst/>
            </a:prstGeom>
          </p:spPr>
        </p:pic>
        <p:cxnSp>
          <p:nvCxnSpPr>
            <p:cNvPr id="123" name="Curved Connector 1840934362">
              <a:extLst>
                <a:ext uri="{FF2B5EF4-FFF2-40B4-BE49-F238E27FC236}">
                  <a16:creationId xmlns:a16="http://schemas.microsoft.com/office/drawing/2014/main" id="{A12C7016-9019-4AC7-B3F4-E5E517DDC5F0}"/>
                </a:ext>
              </a:extLst>
            </p:cNvPr>
            <p:cNvCxnSpPr>
              <a:cxnSpLocks/>
              <a:stCxn id="122" idx="1"/>
              <a:endCxn id="136" idx="0"/>
            </p:cNvCxnSpPr>
            <p:nvPr/>
          </p:nvCxnSpPr>
          <p:spPr>
            <a:xfrm rot="10800000" flipV="1">
              <a:off x="2119963" y="4258177"/>
              <a:ext cx="1094560" cy="1006428"/>
            </a:xfrm>
            <a:prstGeom prst="curvedConnector2">
              <a:avLst/>
            </a:prstGeom>
            <a:ln w="19050">
              <a:solidFill>
                <a:srgbClr val="002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AB45701-E0A8-4F18-88C7-252637FDD7FF}"/>
                </a:ext>
              </a:extLst>
            </p:cNvPr>
            <p:cNvSpPr/>
            <p:nvPr/>
          </p:nvSpPr>
          <p:spPr>
            <a:xfrm>
              <a:off x="2307818" y="4451538"/>
              <a:ext cx="371796" cy="118354"/>
            </a:xfrm>
            <a:prstGeom prst="rect">
              <a:avLst/>
            </a:prstGeom>
            <a:solidFill>
              <a:srgbClr val="002F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80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0F481935-FE83-41BC-B23D-32F4CD436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3489867" y="4178503"/>
              <a:ext cx="228192" cy="187559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C11181AC-14FB-439D-B035-1A7794C6A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/>
          </p:blipFill>
          <p:spPr>
            <a:xfrm>
              <a:off x="3494200" y="4383717"/>
              <a:ext cx="215515" cy="177139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E17B2CE2-2081-48B1-AC0E-5CDF2E26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738680" y="1863503"/>
              <a:ext cx="208632" cy="171482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406258BE-2DD1-4B29-9742-F8FE99DBB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/>
          </p:blipFill>
          <p:spPr>
            <a:xfrm>
              <a:off x="3478538" y="1566679"/>
              <a:ext cx="215515" cy="177139"/>
            </a:xfrm>
            <a:prstGeom prst="rect">
              <a:avLst/>
            </a:prstGeom>
          </p:spPr>
        </p:pic>
        <p:cxnSp>
          <p:nvCxnSpPr>
            <p:cNvPr id="129" name="Curved Connector 1830944981">
              <a:extLst>
                <a:ext uri="{FF2B5EF4-FFF2-40B4-BE49-F238E27FC236}">
                  <a16:creationId xmlns:a16="http://schemas.microsoft.com/office/drawing/2014/main" id="{2BB21621-804C-407D-8C58-958C5A973DCC}"/>
                </a:ext>
              </a:extLst>
            </p:cNvPr>
            <p:cNvCxnSpPr>
              <a:cxnSpLocks/>
              <a:endCxn id="135" idx="4"/>
            </p:cNvCxnSpPr>
            <p:nvPr/>
          </p:nvCxnSpPr>
          <p:spPr>
            <a:xfrm flipV="1">
              <a:off x="1414005" y="5330032"/>
              <a:ext cx="568037" cy="108440"/>
            </a:xfrm>
            <a:prstGeom prst="curvedConnector2">
              <a:avLst/>
            </a:prstGeom>
            <a:ln w="19050">
              <a:solidFill>
                <a:srgbClr val="0929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73989CD-B2A2-42CF-A834-0342ADE12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7155" y="5393240"/>
              <a:ext cx="479113" cy="157529"/>
            </a:xfrm>
            <a:prstGeom prst="rect">
              <a:avLst/>
            </a:prstGeom>
            <a:solidFill>
              <a:srgbClr val="0929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8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28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36739A6-C8C7-46FC-90E5-B9F18B16F017}"/>
                </a:ext>
              </a:extLst>
            </p:cNvPr>
            <p:cNvSpPr/>
            <p:nvPr/>
          </p:nvSpPr>
          <p:spPr>
            <a:xfrm>
              <a:off x="2094972" y="5437705"/>
              <a:ext cx="1058362" cy="234705"/>
            </a:xfrm>
            <a:custGeom>
              <a:avLst/>
              <a:gdLst>
                <a:gd name="connsiteX0" fmla="*/ -147 w 675311"/>
                <a:gd name="connsiteY0" fmla="*/ 31589 h 189575"/>
                <a:gd name="connsiteX1" fmla="*/ 31444 w 675311"/>
                <a:gd name="connsiteY1" fmla="*/ -8 h 189575"/>
                <a:gd name="connsiteX2" fmla="*/ 643573 w 675311"/>
                <a:gd name="connsiteY2" fmla="*/ -8 h 189575"/>
                <a:gd name="connsiteX3" fmla="*/ 675164 w 675311"/>
                <a:gd name="connsiteY3" fmla="*/ 31589 h 189575"/>
                <a:gd name="connsiteX4" fmla="*/ 675164 w 675311"/>
                <a:gd name="connsiteY4" fmla="*/ 157974 h 189575"/>
                <a:gd name="connsiteX5" fmla="*/ 643573 w 675311"/>
                <a:gd name="connsiteY5" fmla="*/ 189568 h 189575"/>
                <a:gd name="connsiteX6" fmla="*/ 31444 w 675311"/>
                <a:gd name="connsiteY6" fmla="*/ 189568 h 189575"/>
                <a:gd name="connsiteX7" fmla="*/ -147 w 675311"/>
                <a:gd name="connsiteY7" fmla="*/ 157974 h 18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311" h="189575">
                  <a:moveTo>
                    <a:pt x="-147" y="31589"/>
                  </a:moveTo>
                  <a:cubicBezTo>
                    <a:pt x="-147" y="14139"/>
                    <a:pt x="13999" y="-8"/>
                    <a:pt x="31444" y="-8"/>
                  </a:cubicBezTo>
                  <a:lnTo>
                    <a:pt x="643573" y="-8"/>
                  </a:lnTo>
                  <a:cubicBezTo>
                    <a:pt x="661018" y="-8"/>
                    <a:pt x="675164" y="14139"/>
                    <a:pt x="675164" y="31589"/>
                  </a:cubicBezTo>
                  <a:lnTo>
                    <a:pt x="675164" y="157974"/>
                  </a:lnTo>
                  <a:cubicBezTo>
                    <a:pt x="675164" y="175421"/>
                    <a:pt x="661018" y="189568"/>
                    <a:pt x="643573" y="189568"/>
                  </a:cubicBezTo>
                  <a:lnTo>
                    <a:pt x="31444" y="189568"/>
                  </a:lnTo>
                  <a:cubicBezTo>
                    <a:pt x="13999" y="189568"/>
                    <a:pt x="-147" y="175421"/>
                    <a:pt x="-147" y="157974"/>
                  </a:cubicBezTo>
                  <a:close/>
                </a:path>
              </a:pathLst>
            </a:custGeom>
            <a:solidFill>
              <a:schemeClr val="tx1"/>
            </a:solidFill>
            <a:ln w="11844" cap="flat">
              <a:solidFill>
                <a:schemeClr val="bg1"/>
              </a:solidFill>
              <a:prstDash val="solid"/>
              <a:miter/>
            </a:ln>
          </p:spPr>
          <p:txBody>
            <a:bodyPr lIns="0" tIns="0" rIns="0" bIns="0" rtlCol="0" anchor="ctr"/>
            <a:lstStyle/>
            <a:p>
              <a:pPr algn="ctr"/>
              <a:r>
                <a:rPr lang="ru" sz="10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ППГ Гулистан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AB8F5E74-8988-4986-8208-97F207B21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24381" y="4761397"/>
              <a:ext cx="208632" cy="171482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915A995-C6D8-49CF-B07E-CAEBA8968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568625" y="4854808"/>
              <a:ext cx="208632" cy="171482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4D8D4951-78F2-4279-9C21-6056CF158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146727" y="4959663"/>
              <a:ext cx="229496" cy="188630"/>
            </a:xfrm>
            <a:prstGeom prst="rect">
              <a:avLst/>
            </a:prstGeom>
          </p:spPr>
        </p:pic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D520ED6-350A-4334-AC41-B898BF5F3968}"/>
                </a:ext>
              </a:extLst>
            </p:cNvPr>
            <p:cNvSpPr/>
            <p:nvPr/>
          </p:nvSpPr>
          <p:spPr>
            <a:xfrm>
              <a:off x="1928112" y="5249438"/>
              <a:ext cx="107858" cy="80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16DF484-5F9E-4060-A117-B2A5B12874DF}"/>
                </a:ext>
              </a:extLst>
            </p:cNvPr>
            <p:cNvSpPr/>
            <p:nvPr/>
          </p:nvSpPr>
          <p:spPr>
            <a:xfrm>
              <a:off x="2066033" y="5264605"/>
              <a:ext cx="107858" cy="80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18B90F5-F145-48A9-BFB5-43049297F4B1}"/>
                </a:ext>
              </a:extLst>
            </p:cNvPr>
            <p:cNvSpPr/>
            <p:nvPr/>
          </p:nvSpPr>
          <p:spPr>
            <a:xfrm>
              <a:off x="2670103" y="4665155"/>
              <a:ext cx="396150" cy="143210"/>
            </a:xfrm>
            <a:prstGeom prst="rect">
              <a:avLst/>
            </a:prstGeom>
            <a:solidFill>
              <a:srgbClr val="EF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80 км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1" name="Table 5">
            <a:extLst>
              <a:ext uri="{FF2B5EF4-FFF2-40B4-BE49-F238E27FC236}">
                <a16:creationId xmlns:a16="http://schemas.microsoft.com/office/drawing/2014/main" id="{9F508A2C-A4BA-4CD8-91DE-FFE13E5D8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20493"/>
              </p:ext>
            </p:extLst>
          </p:nvPr>
        </p:nvGraphicFramePr>
        <p:xfrm>
          <a:off x="5160762" y="1506701"/>
          <a:ext cx="6962412" cy="49526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3432">
                  <a:extLst>
                    <a:ext uri="{9D8B030D-6E8A-4147-A177-3AD203B41FA5}">
                      <a16:colId xmlns:a16="http://schemas.microsoft.com/office/drawing/2014/main" val="3112992089"/>
                    </a:ext>
                  </a:extLst>
                </a:gridCol>
                <a:gridCol w="2074606">
                  <a:extLst>
                    <a:ext uri="{9D8B030D-6E8A-4147-A177-3AD203B41FA5}">
                      <a16:colId xmlns:a16="http://schemas.microsoft.com/office/drawing/2014/main" val="3017882658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val="2965123145"/>
                    </a:ext>
                  </a:extLst>
                </a:gridCol>
                <a:gridCol w="2005780">
                  <a:extLst>
                    <a:ext uri="{9D8B030D-6E8A-4147-A177-3AD203B41FA5}">
                      <a16:colId xmlns:a16="http://schemas.microsoft.com/office/drawing/2014/main" val="2983534675"/>
                    </a:ext>
                  </a:extLst>
                </a:gridCol>
                <a:gridCol w="344129">
                  <a:extLst>
                    <a:ext uri="{9D8B030D-6E8A-4147-A177-3AD203B41FA5}">
                      <a16:colId xmlns:a16="http://schemas.microsoft.com/office/drawing/2014/main" val="2137523748"/>
                    </a:ext>
                  </a:extLst>
                </a:gridCol>
              </a:tblGrid>
              <a:tr h="368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Казахстан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Узбекистан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/>
                </a:tc>
                <a:extLst>
                  <a:ext uri="{0D108BD9-81ED-4DB2-BD59-A6C34878D82A}">
                    <a16:rowId xmlns:a16="http://schemas.microsoft.com/office/drawing/2014/main" val="40721989"/>
                  </a:ext>
                </a:extLst>
              </a:tr>
              <a:tr h="631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Расстояние от основных потребительских рынков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~267 км (г. Шымкент)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~80 км (г.Ташкент)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962750863"/>
                  </a:ext>
                </a:extLst>
              </a:tr>
              <a:tr h="631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Железнодорожная связанность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~111 км (Сарыагашская железная дорога)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~80 км (Ташкентская железная дорога)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3187309361"/>
                  </a:ext>
                </a:extLst>
              </a:tr>
              <a:tr h="631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Воздушная связанность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 dirty="0">
                          <a:solidFill>
                            <a:schemeClr val="tx1"/>
                          </a:solidFill>
                        </a:rPr>
                        <a:t>~237 км- (Аэропорт Шымкента)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0" dirty="0">
                          <a:solidFill>
                            <a:schemeClr val="tx1"/>
                          </a:solidFill>
                        </a:rPr>
                        <a:t>~83 км (Аэропорт Ташкента)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1359845382"/>
                  </a:ext>
                </a:extLst>
              </a:tr>
              <a:tr h="522970"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Ближайшая автомагистраль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~2 км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~4 км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2348814193"/>
                  </a:ext>
                </a:extLst>
              </a:tr>
              <a:tr h="631484"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Ближайшее международное шоссе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Азиатское шоссе: 11 км.</a:t>
                      </a:r>
                    </a:p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Автомагистраль ЦАРЭС: 260 км.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 dirty="0">
                          <a:solidFill>
                            <a:schemeClr val="tx1"/>
                          </a:solidFill>
                        </a:rPr>
                        <a:t>Азиатское шоссе: 4 км.</a:t>
                      </a:r>
                    </a:p>
                    <a:p>
                      <a:r>
                        <a:rPr lang="ru" sz="1200" b="0" dirty="0">
                          <a:solidFill>
                            <a:schemeClr val="tx1"/>
                          </a:solidFill>
                        </a:rPr>
                        <a:t>Автомагистраль ЦАРЭС: 80 км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701753598"/>
                  </a:ext>
                </a:extLst>
              </a:tr>
              <a:tr h="1421742"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tx1"/>
                          </a:solidFill>
                        </a:rPr>
                        <a:t>Наличие квалифицированной рабочей силы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 dirty="0">
                          <a:solidFill>
                            <a:schemeClr val="tx1"/>
                          </a:solidFill>
                        </a:rPr>
                        <a:t>Недостаточно развитая экосистема навыков, поскольку определенный участок значительно удален от городских кластеров.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r>
                        <a:rPr lang="ru" sz="1200" b="0">
                          <a:solidFill>
                            <a:schemeClr val="tx1"/>
                          </a:solidFill>
                        </a:rPr>
                        <a:t>Имеется хорошая возможность предложения квалифицированной рабочей силы в секторах лёгкого машиностроения, текстиля, фармацевтики и т.д.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51" marR="72651" marT="36325" marB="36325" anchor="ctr"/>
                </a:tc>
                <a:extLst>
                  <a:ext uri="{0D108BD9-81ED-4DB2-BD59-A6C34878D82A}">
                    <a16:rowId xmlns:a16="http://schemas.microsoft.com/office/drawing/2014/main" val="1586579140"/>
                  </a:ext>
                </a:extLst>
              </a:tr>
            </a:tbl>
          </a:graphicData>
        </a:graphic>
      </p:graphicFrame>
      <p:sp>
        <p:nvSpPr>
          <p:cNvPr id="142" name="Freeform 43">
            <a:extLst>
              <a:ext uri="{FF2B5EF4-FFF2-40B4-BE49-F238E27FC236}">
                <a16:creationId xmlns:a16="http://schemas.microsoft.com/office/drawing/2014/main" id="{47E880B2-0B24-4EFD-8F05-0033BFA2EB3F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9509842" y="2087212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177392-4D7A-4750-AEFA-AF7884344D9A}"/>
              </a:ext>
            </a:extLst>
          </p:cNvPr>
          <p:cNvCxnSpPr>
            <a:cxnSpLocks/>
          </p:cNvCxnSpPr>
          <p:nvPr/>
        </p:nvCxnSpPr>
        <p:spPr>
          <a:xfrm>
            <a:off x="9792930" y="1506701"/>
            <a:ext cx="0" cy="4838712"/>
          </a:xfrm>
          <a:prstGeom prst="line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43">
            <a:extLst>
              <a:ext uri="{FF2B5EF4-FFF2-40B4-BE49-F238E27FC236}">
                <a16:creationId xmlns:a16="http://schemas.microsoft.com/office/drawing/2014/main" id="{001C7D03-63EB-4FFE-8D9C-9509524495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865834" y="2087212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4" name="Freeform 43">
            <a:extLst>
              <a:ext uri="{FF2B5EF4-FFF2-40B4-BE49-F238E27FC236}">
                <a16:creationId xmlns:a16="http://schemas.microsoft.com/office/drawing/2014/main" id="{4D6F7F94-6FD4-424B-A10C-46B5AC816435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9509842" y="2734672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5" name="Freeform 43">
            <a:extLst>
              <a:ext uri="{FF2B5EF4-FFF2-40B4-BE49-F238E27FC236}">
                <a16:creationId xmlns:a16="http://schemas.microsoft.com/office/drawing/2014/main" id="{58AA7A6C-FF18-4D4C-A552-D0920DAEB93B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11865834" y="2734672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6" name="Freeform 43">
            <a:extLst>
              <a:ext uri="{FF2B5EF4-FFF2-40B4-BE49-F238E27FC236}">
                <a16:creationId xmlns:a16="http://schemas.microsoft.com/office/drawing/2014/main" id="{377F191A-0C24-45A1-B0FF-4E4E7492B4CC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9509842" y="3381383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8" name="Freeform 43">
            <a:extLst>
              <a:ext uri="{FF2B5EF4-FFF2-40B4-BE49-F238E27FC236}">
                <a16:creationId xmlns:a16="http://schemas.microsoft.com/office/drawing/2014/main" id="{A5A4211A-BF71-4733-8866-0EB943AABA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09842" y="3950320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49" name="Freeform 43">
            <a:extLst>
              <a:ext uri="{FF2B5EF4-FFF2-40B4-BE49-F238E27FC236}">
                <a16:creationId xmlns:a16="http://schemas.microsoft.com/office/drawing/2014/main" id="{61B5E39C-ACAC-4BD4-BF89-AC4BED9F8B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865834" y="3950320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0" name="Freeform 43">
            <a:extLst>
              <a:ext uri="{FF2B5EF4-FFF2-40B4-BE49-F238E27FC236}">
                <a16:creationId xmlns:a16="http://schemas.microsoft.com/office/drawing/2014/main" id="{E9761409-8045-474D-8EA7-8DB6AD5A4F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09842" y="4558587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1" name="Freeform 43">
            <a:extLst>
              <a:ext uri="{FF2B5EF4-FFF2-40B4-BE49-F238E27FC236}">
                <a16:creationId xmlns:a16="http://schemas.microsoft.com/office/drawing/2014/main" id="{1CA8E6FD-850E-4EC7-B5B0-0706202EB9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865834" y="4558587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4" name="Freeform 43">
            <a:extLst>
              <a:ext uri="{FF2B5EF4-FFF2-40B4-BE49-F238E27FC236}">
                <a16:creationId xmlns:a16="http://schemas.microsoft.com/office/drawing/2014/main" id="{2108DEDE-F427-4E64-A71A-D8120FA1A54A}"/>
              </a:ext>
            </a:extLst>
          </p:cNvPr>
          <p:cNvSpPr>
            <a:spLocks noChangeAspect="1" noEditPoints="1"/>
          </p:cNvSpPr>
          <p:nvPr/>
        </p:nvSpPr>
        <p:spPr bwMode="auto">
          <a:xfrm flipV="1">
            <a:off x="9509842" y="5555217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55" name="Freeform 43">
            <a:extLst>
              <a:ext uri="{FF2B5EF4-FFF2-40B4-BE49-F238E27FC236}">
                <a16:creationId xmlns:a16="http://schemas.microsoft.com/office/drawing/2014/main" id="{AF0727E3-5DCD-4556-AA3F-0BD49C0658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865834" y="5555217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4DAB83-957A-4D89-B4A3-13FC72FF5D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B436AA4-F414-46FE-BD99-2411DE4E9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57" name="Footer Placeholder 11">
            <a:extLst>
              <a:ext uri="{FF2B5EF4-FFF2-40B4-BE49-F238E27FC236}">
                <a16:creationId xmlns:a16="http://schemas.microsoft.com/office/drawing/2014/main" id="{96E38300-A83E-4DD6-996A-CAD01DA806B0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Freeform 43">
            <a:extLst>
              <a:ext uri="{FF2B5EF4-FFF2-40B4-BE49-F238E27FC236}">
                <a16:creationId xmlns:a16="http://schemas.microsoft.com/office/drawing/2014/main" id="{70735080-8BAE-4FCC-847D-354D744F0D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865834" y="3381383"/>
            <a:ext cx="184092" cy="182880"/>
          </a:xfrm>
          <a:custGeom>
            <a:avLst/>
            <a:gdLst>
              <a:gd name="T0" fmla="*/ 30 w 200"/>
              <a:gd name="T1" fmla="*/ 77 h 199"/>
              <a:gd name="T2" fmla="*/ 7 w 200"/>
              <a:gd name="T3" fmla="*/ 77 h 199"/>
              <a:gd name="T4" fmla="*/ 0 w 200"/>
              <a:gd name="T5" fmla="*/ 83 h 199"/>
              <a:gd name="T6" fmla="*/ 0 w 200"/>
              <a:gd name="T7" fmla="*/ 188 h 199"/>
              <a:gd name="T8" fmla="*/ 7 w 200"/>
              <a:gd name="T9" fmla="*/ 195 h 199"/>
              <a:gd name="T10" fmla="*/ 18 w 200"/>
              <a:gd name="T11" fmla="*/ 195 h 199"/>
              <a:gd name="T12" fmla="*/ 36 w 200"/>
              <a:gd name="T13" fmla="*/ 177 h 199"/>
              <a:gd name="T14" fmla="*/ 36 w 200"/>
              <a:gd name="T15" fmla="*/ 83 h 199"/>
              <a:gd name="T16" fmla="*/ 30 w 200"/>
              <a:gd name="T17" fmla="*/ 77 h 199"/>
              <a:gd name="T18" fmla="*/ 182 w 200"/>
              <a:gd name="T19" fmla="*/ 82 h 199"/>
              <a:gd name="T20" fmla="*/ 154 w 200"/>
              <a:gd name="T21" fmla="*/ 82 h 199"/>
              <a:gd name="T22" fmla="*/ 136 w 200"/>
              <a:gd name="T23" fmla="*/ 63 h 199"/>
              <a:gd name="T24" fmla="*/ 136 w 200"/>
              <a:gd name="T25" fmla="*/ 18 h 199"/>
              <a:gd name="T26" fmla="*/ 118 w 200"/>
              <a:gd name="T27" fmla="*/ 0 h 199"/>
              <a:gd name="T28" fmla="*/ 107 w 200"/>
              <a:gd name="T29" fmla="*/ 0 h 199"/>
              <a:gd name="T30" fmla="*/ 100 w 200"/>
              <a:gd name="T31" fmla="*/ 6 h 199"/>
              <a:gd name="T32" fmla="*/ 100 w 200"/>
              <a:gd name="T33" fmla="*/ 34 h 199"/>
              <a:gd name="T34" fmla="*/ 61 w 200"/>
              <a:gd name="T35" fmla="*/ 82 h 199"/>
              <a:gd name="T36" fmla="*/ 54 w 200"/>
              <a:gd name="T37" fmla="*/ 88 h 199"/>
              <a:gd name="T38" fmla="*/ 54 w 200"/>
              <a:gd name="T39" fmla="*/ 179 h 199"/>
              <a:gd name="T40" fmla="*/ 61 w 200"/>
              <a:gd name="T41" fmla="*/ 185 h 199"/>
              <a:gd name="T42" fmla="*/ 134 w 200"/>
              <a:gd name="T43" fmla="*/ 199 h 199"/>
              <a:gd name="T44" fmla="*/ 200 w 200"/>
              <a:gd name="T45" fmla="*/ 156 h 199"/>
              <a:gd name="T46" fmla="*/ 200 w 200"/>
              <a:gd name="T47" fmla="*/ 99 h 199"/>
              <a:gd name="T48" fmla="*/ 182 w 200"/>
              <a:gd name="T49" fmla="*/ 8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99">
                <a:moveTo>
                  <a:pt x="30" y="77"/>
                </a:moveTo>
                <a:cubicBezTo>
                  <a:pt x="7" y="77"/>
                  <a:pt x="7" y="77"/>
                  <a:pt x="7" y="77"/>
                </a:cubicBezTo>
                <a:cubicBezTo>
                  <a:pt x="3" y="77"/>
                  <a:pt x="0" y="80"/>
                  <a:pt x="0" y="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5"/>
                  <a:pt x="7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9" y="195"/>
                  <a:pt x="36" y="186"/>
                  <a:pt x="36" y="177"/>
                </a:cubicBezTo>
                <a:cubicBezTo>
                  <a:pt x="36" y="83"/>
                  <a:pt x="36" y="83"/>
                  <a:pt x="36" y="83"/>
                </a:cubicBezTo>
                <a:cubicBezTo>
                  <a:pt x="36" y="80"/>
                  <a:pt x="33" y="77"/>
                  <a:pt x="30" y="77"/>
                </a:cubicBezTo>
                <a:close/>
                <a:moveTo>
                  <a:pt x="182" y="82"/>
                </a:moveTo>
                <a:cubicBezTo>
                  <a:pt x="154" y="82"/>
                  <a:pt x="154" y="82"/>
                  <a:pt x="154" y="82"/>
                </a:cubicBezTo>
                <a:cubicBezTo>
                  <a:pt x="145" y="82"/>
                  <a:pt x="136" y="73"/>
                  <a:pt x="136" y="63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8"/>
                  <a:pt x="128" y="0"/>
                  <a:pt x="11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0"/>
                  <a:pt x="100" y="3"/>
                  <a:pt x="100" y="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58"/>
                  <a:pt x="83" y="82"/>
                  <a:pt x="61" y="82"/>
                </a:cubicBezTo>
                <a:cubicBezTo>
                  <a:pt x="57" y="82"/>
                  <a:pt x="54" y="84"/>
                  <a:pt x="54" y="88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54" y="183"/>
                  <a:pt x="57" y="185"/>
                  <a:pt x="61" y="185"/>
                </a:cubicBezTo>
                <a:cubicBezTo>
                  <a:pt x="92" y="186"/>
                  <a:pt x="102" y="199"/>
                  <a:pt x="134" y="199"/>
                </a:cubicBezTo>
                <a:cubicBezTo>
                  <a:pt x="169" y="199"/>
                  <a:pt x="200" y="195"/>
                  <a:pt x="200" y="156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0"/>
                  <a:pt x="192" y="82"/>
                  <a:pt x="182" y="82"/>
                </a:cubicBez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2534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66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532" imgH="532" progId="TCLayout.ActiveDocument.1">
                  <p:embed/>
                </p:oleObj>
              </mc:Choice>
              <mc:Fallback>
                <p:oleObj name="think-cell Slide" r:id="rId28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Отрасли, включенные в шорт-лист для развития </a:t>
            </a:r>
            <a:r>
              <a:rPr lang="ru-RU" sz="2400" b="0" dirty="0">
                <a:latin typeface="Georgia" panose="02040502050405020303" pitchFamily="18" charset="0"/>
              </a:rPr>
              <a:t>МЦПК</a:t>
            </a:r>
            <a:endParaRPr lang="ru" sz="2400" b="0" dirty="0">
              <a:latin typeface="Georgia" panose="02040502050405020303" pitchFamily="18" charset="0"/>
            </a:endParaRPr>
          </a:p>
        </p:txBody>
      </p:sp>
      <p:sp>
        <p:nvSpPr>
          <p:cNvPr id="6" name="Google Shape;1022;p95">
            <a:extLst>
              <a:ext uri="{FF2B5EF4-FFF2-40B4-BE49-F238E27FC236}">
                <a16:creationId xmlns:a16="http://schemas.microsoft.com/office/drawing/2014/main" id="{1849CC3C-3475-485E-AA2C-11D1094C32AF}"/>
              </a:ext>
            </a:extLst>
          </p:cNvPr>
          <p:cNvSpPr txBox="1"/>
          <p:nvPr/>
        </p:nvSpPr>
        <p:spPr>
          <a:xfrm>
            <a:off x="282870" y="1186144"/>
            <a:ext cx="6322718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400" b="1" i="1" dirty="0">
                <a:cs typeface="Arial" pitchFamily="34" charset="0"/>
                <a:sym typeface="Arial"/>
              </a:rPr>
              <a:t>Шаг 1: </a:t>
            </a:r>
            <a:r>
              <a:rPr lang="ru" sz="1400" i="1" dirty="0">
                <a:cs typeface="Arial" pitchFamily="34" charset="0"/>
                <a:sym typeface="Arial"/>
              </a:rPr>
              <a:t>На основе короткого списка секторов </a:t>
            </a:r>
            <a:r>
              <a:rPr lang="ru" sz="1400" i="1" dirty="0">
                <a:cs typeface="Arial" pitchFamily="34" charset="0"/>
              </a:rPr>
              <a:t>для дальнейшего рассмотрения выбрано 7 секторов.</a:t>
            </a:r>
            <a:endParaRPr lang="en-US" sz="1400" i="1" dirty="0">
              <a:cs typeface="Arial" pitchFamily="34" charset="0"/>
              <a:sym typeface="Arial"/>
            </a:endParaRP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F60E9977-3B01-44CA-8B11-5FF813CB2D9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9510245"/>
              </p:ext>
            </p:extLst>
          </p:nvPr>
        </p:nvGraphicFramePr>
        <p:xfrm>
          <a:off x="236538" y="1849438"/>
          <a:ext cx="6313487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E586A458-2827-44AE-9F0B-B76249500F0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V="1">
            <a:off x="2438400" y="1976438"/>
            <a:ext cx="0" cy="4013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2F59780C-137E-464F-A4E6-F167FC005B7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69913" y="4386263"/>
            <a:ext cx="5773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5E635B5-2854-4552-BEDC-351761DFB88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5702300" y="4132263"/>
            <a:ext cx="187325" cy="188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37E7E-2F9F-4DBF-8290-04D1F05308B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V="1">
            <a:off x="3063875" y="4635500"/>
            <a:ext cx="0" cy="1825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0BFC3B26-09F8-46E4-AF66-9BF9561C387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303837" y="6244903"/>
            <a:ext cx="11207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Сравнительный потенциал</a:t>
            </a:r>
            <a:endParaRPr lang="en-US" sz="800" b="1" noProof="0" dirty="0"/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272C4D62-788D-4599-9241-DB179683A4D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2563" y="1712913"/>
            <a:ext cx="7747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Будущий потенциал</a:t>
            </a:r>
            <a:endParaRPr lang="en-US" sz="800" b="1" noProof="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003D78D4-2C4D-4CCC-9856-F3448DAFA584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210175" y="3365500"/>
            <a:ext cx="6540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>
                <a:solidFill>
                  <a:schemeClr val="bg1"/>
                </a:solidFill>
              </a:rPr>
              <a:t>Основные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>
                <a:solidFill>
                  <a:schemeClr val="bg1"/>
                </a:solidFill>
              </a:rPr>
              <a:t>металлы</a:t>
            </a:r>
            <a:endParaRPr lang="en-US" sz="800" b="1" noProof="0" dirty="0">
              <a:solidFill>
                <a:schemeClr val="bg1"/>
              </a:solidFill>
            </a:endParaRPr>
          </a:p>
        </p:txBody>
      </p:sp>
      <p:sp useBgFill="1">
        <p:nvSpPr>
          <p:cNvPr id="180" name="Text Placeholder 2">
            <a:extLst>
              <a:ext uri="{FF2B5EF4-FFF2-40B4-BE49-F238E27FC236}">
                <a16:creationId xmlns:a16="http://schemas.microsoft.com/office/drawing/2014/main" id="{2ABEFAA9-9A16-44E4-893A-D85536616A1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937125" y="4321175"/>
            <a:ext cx="14065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Текстиль и одежда</a:t>
            </a:r>
            <a:endParaRPr lang="en-US" sz="800" b="1" noProof="0" dirty="0"/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532A8569-D6D7-4CF0-8AEE-48A6882FBBA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064000" y="3852863"/>
            <a:ext cx="8620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Переработка 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пищевых продуктов</a:t>
            </a:r>
            <a:endParaRPr lang="en-US" sz="800" b="1" noProof="0" dirty="0"/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F373F504-8F5F-4013-82F4-49CDD56C743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149600" y="3222625"/>
            <a:ext cx="8477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Фармацевтика</a:t>
            </a:r>
            <a:endParaRPr lang="en-US" sz="800" b="1" noProof="0" dirty="0"/>
          </a:p>
        </p:txBody>
      </p:sp>
      <p:sp useBgFill="1">
        <p:nvSpPr>
          <p:cNvPr id="228" name="Text Placeholder 2">
            <a:extLst>
              <a:ext uri="{FF2B5EF4-FFF2-40B4-BE49-F238E27FC236}">
                <a16:creationId xmlns:a16="http://schemas.microsoft.com/office/drawing/2014/main" id="{C5C90CAF-AF94-43D8-AF05-362DC2DFB03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66938" y="4818063"/>
            <a:ext cx="17954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Другие неметаллические минеральные продукты</a:t>
            </a:r>
            <a:endParaRPr lang="en-US" sz="800" b="1" noProof="0" dirty="0"/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59E3AD42-1C51-4BF9-A280-42631B00001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059363" y="2225675"/>
            <a:ext cx="5937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Автомобили</a:t>
            </a:r>
            <a:endParaRPr lang="en-US" sz="800" b="1" noProof="0" dirty="0"/>
          </a:p>
        </p:txBody>
      </p:sp>
      <p:sp useBgFill="1">
        <p:nvSpPr>
          <p:cNvPr id="272" name="Text Placeholder 2">
            <a:extLst>
              <a:ext uri="{FF2B5EF4-FFF2-40B4-BE49-F238E27FC236}">
                <a16:creationId xmlns:a16="http://schemas.microsoft.com/office/drawing/2014/main" id="{1B92E6FD-BF8C-4771-A01A-EB1D3392978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17725" y="3944938"/>
            <a:ext cx="1708150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Химия и химические продукты</a:t>
            </a:r>
            <a:endParaRPr lang="en-US" sz="800" b="1" noProof="0" dirty="0"/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3A89537E-9DC0-4AA2-B325-0D7E282E6F7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87425" y="5124450"/>
            <a:ext cx="13716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Кожа и сопутствующие товары</a:t>
            </a:r>
            <a:endParaRPr lang="en-US" sz="800" b="1" noProof="0" dirty="0"/>
          </a:p>
        </p:txBody>
      </p:sp>
      <p:sp useBgFill="1">
        <p:nvSpPr>
          <p:cNvPr id="322" name="Text Placeholder 2">
            <a:extLst>
              <a:ext uri="{FF2B5EF4-FFF2-40B4-BE49-F238E27FC236}">
                <a16:creationId xmlns:a16="http://schemas.microsoft.com/office/drawing/2014/main" id="{395CFC67-4292-4C7D-8834-DA0237DF8C7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720850" y="5284788"/>
            <a:ext cx="19907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Древесина и изделия из дерева и пробки</a:t>
            </a:r>
            <a:endParaRPr lang="en-US" sz="800" b="1" noProof="0" dirty="0"/>
          </a:p>
        </p:txBody>
      </p:sp>
      <p:sp useBgFill="1">
        <p:nvSpPr>
          <p:cNvPr id="323" name="Text Placeholder 2">
            <a:extLst>
              <a:ext uri="{FF2B5EF4-FFF2-40B4-BE49-F238E27FC236}">
                <a16:creationId xmlns:a16="http://schemas.microsoft.com/office/drawing/2014/main" id="{DE50A271-8247-4E39-B4BD-3A4DB1BDC4A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182813" y="4965700"/>
            <a:ext cx="131127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Бумага и бумажные изделия</a:t>
            </a:r>
            <a:endParaRPr lang="en-US" sz="800" b="1" noProof="0" dirty="0"/>
          </a:p>
        </p:txBody>
      </p:sp>
      <p:sp useBgFill="1">
        <p:nvSpPr>
          <p:cNvPr id="326" name="Text Placeholder 2">
            <a:extLst>
              <a:ext uri="{FF2B5EF4-FFF2-40B4-BE49-F238E27FC236}">
                <a16:creationId xmlns:a16="http://schemas.microsoft.com/office/drawing/2014/main" id="{99DE3A48-2760-4DD6-9EA5-EF04D6C3A3D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241425" y="4695825"/>
            <a:ext cx="1485900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Резиновые и пластмассовые изделия</a:t>
            </a:r>
            <a:endParaRPr lang="en-US" sz="800" b="1" noProof="0" dirty="0"/>
          </a:p>
        </p:txBody>
      </p:sp>
      <p:sp useBgFill="1">
        <p:nvSpPr>
          <p:cNvPr id="329" name="Text Placeholder 2">
            <a:extLst>
              <a:ext uri="{FF2B5EF4-FFF2-40B4-BE49-F238E27FC236}">
                <a16:creationId xmlns:a16="http://schemas.microsoft.com/office/drawing/2014/main" id="{D2605C81-8BAF-4885-B715-6EB03491173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154113" y="4191000"/>
            <a:ext cx="1309688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Готовые металлические изделия</a:t>
            </a:r>
            <a:endParaRPr lang="en-US" sz="800" b="1" noProof="0" dirty="0"/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CD4999A1-2C00-4687-B04F-335306E001F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530475" y="2586038"/>
            <a:ext cx="21193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Компьютерная, электронная и оптическая продукция</a:t>
            </a:r>
            <a:endParaRPr lang="en-US" sz="800" b="1" noProof="0" dirty="0"/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A27D3657-5423-444D-92B5-DA09C463546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509838" y="2755900"/>
            <a:ext cx="10445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Электрическое оборудование</a:t>
            </a:r>
            <a:endParaRPr lang="en-US" sz="800" b="1" noProof="0" dirty="0"/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FEE6F6CC-2875-4D24-BE05-59FE3CBDA64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76263" y="2771775"/>
            <a:ext cx="16319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машины и оборудование, 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не </a:t>
            </a:r>
            <a:r>
              <a:rPr lang="ru-RU" altLang="en-US" sz="800" b="1" dirty="0" err="1"/>
              <a:t>вкл</a:t>
            </a:r>
            <a:r>
              <a:rPr lang="ru-RU" altLang="en-US" sz="800" b="1" dirty="0"/>
              <a:t> в </a:t>
            </a:r>
            <a:r>
              <a:rPr lang="ru-RU" altLang="en-US" sz="800" b="1" dirty="0" err="1"/>
              <a:t>др</a:t>
            </a:r>
            <a:r>
              <a:rPr lang="ru-RU" altLang="en-US" sz="800" b="1" dirty="0"/>
              <a:t> категории</a:t>
            </a:r>
            <a:endParaRPr lang="en-US" sz="800" b="1" noProof="0" dirty="0"/>
          </a:p>
        </p:txBody>
      </p:sp>
      <p:sp useBgFill="1">
        <p:nvSpPr>
          <p:cNvPr id="335" name="Text Placeholder 2">
            <a:extLst>
              <a:ext uri="{FF2B5EF4-FFF2-40B4-BE49-F238E27FC236}">
                <a16:creationId xmlns:a16="http://schemas.microsoft.com/office/drawing/2014/main" id="{5AFC8D8B-E425-4A70-95B6-1BD10EAC432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389063" y="4329113"/>
            <a:ext cx="48101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800" b="1" dirty="0"/>
              <a:t>Мебель</a:t>
            </a:r>
            <a:endParaRPr lang="en-US" sz="800" b="1" noProof="0" dirty="0"/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29B3A99A-BBAC-4BA6-BB7C-45253DC28811}"/>
              </a:ext>
            </a:extLst>
          </p:cNvPr>
          <p:cNvCxnSpPr>
            <a:cxnSpLocks/>
          </p:cNvCxnSpPr>
          <p:nvPr/>
        </p:nvCxnSpPr>
        <p:spPr>
          <a:xfrm>
            <a:off x="6587284" y="1186144"/>
            <a:ext cx="0" cy="5557557"/>
          </a:xfrm>
          <a:prstGeom prst="line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80C7596B-EF4B-40B8-8BD7-9514CF580CEC}"/>
              </a:ext>
            </a:extLst>
          </p:cNvPr>
          <p:cNvSpPr/>
          <p:nvPr/>
        </p:nvSpPr>
        <p:spPr>
          <a:xfrm rot="5400000">
            <a:off x="5307106" y="3912733"/>
            <a:ext cx="2712756" cy="1043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22;p95">
            <a:extLst>
              <a:ext uri="{FF2B5EF4-FFF2-40B4-BE49-F238E27FC236}">
                <a16:creationId xmlns:a16="http://schemas.microsoft.com/office/drawing/2014/main" id="{BC22DC37-3E35-4C52-98FC-8B47D5AF9CAA}"/>
              </a:ext>
            </a:extLst>
          </p:cNvPr>
          <p:cNvSpPr txBox="1"/>
          <p:nvPr/>
        </p:nvSpPr>
        <p:spPr>
          <a:xfrm>
            <a:off x="7263484" y="1329020"/>
            <a:ext cx="4849745" cy="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400" b="1" i="1" dirty="0">
                <a:cs typeface="Arial" pitchFamily="34" charset="0"/>
                <a:sym typeface="Arial"/>
              </a:rPr>
              <a:t>Шаг 2: </a:t>
            </a:r>
            <a:r>
              <a:rPr lang="ru" sz="1400" i="1" dirty="0">
                <a:cs typeface="Arial" pitchFamily="34" charset="0"/>
                <a:sym typeface="Arial"/>
              </a:rPr>
              <a:t>После дальнейшего составления шорт-листа были окончательно определены 4 сектора.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F3568-8E85-4345-B26B-6BA6C3C3FACB}"/>
              </a:ext>
            </a:extLst>
          </p:cNvPr>
          <p:cNvGrpSpPr/>
          <p:nvPr/>
        </p:nvGrpSpPr>
        <p:grpSpPr>
          <a:xfrm>
            <a:off x="6887704" y="1739203"/>
            <a:ext cx="5206475" cy="2589908"/>
            <a:chOff x="7467600" y="5286175"/>
            <a:chExt cx="4635357" cy="132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9E854C9-1A74-413A-8A94-5DF786202B96}"/>
                </a:ext>
              </a:extLst>
            </p:cNvPr>
            <p:cNvGrpSpPr/>
            <p:nvPr/>
          </p:nvGrpSpPr>
          <p:grpSpPr>
            <a:xfrm>
              <a:off x="7583885" y="5605925"/>
              <a:ext cx="4188266" cy="903135"/>
              <a:chOff x="7583885" y="5605932"/>
              <a:chExt cx="4188266" cy="903140"/>
            </a:xfrm>
          </p:grpSpPr>
          <p:sp>
            <p:nvSpPr>
              <p:cNvPr id="274" name="Rectangle: Rounded Corners 273">
                <a:extLst>
                  <a:ext uri="{FF2B5EF4-FFF2-40B4-BE49-F238E27FC236}">
                    <a16:creationId xmlns:a16="http://schemas.microsoft.com/office/drawing/2014/main" id="{C1F74464-E24C-4603-90D3-F9B21F25BAFF}"/>
                  </a:ext>
                </a:extLst>
              </p:cNvPr>
              <p:cNvSpPr/>
              <p:nvPr/>
            </p:nvSpPr>
            <p:spPr>
              <a:xfrm>
                <a:off x="8086726" y="5622502"/>
                <a:ext cx="1513725" cy="370728"/>
              </a:xfrm>
              <a:prstGeom prst="roundRect">
                <a:avLst/>
              </a:prstGeom>
              <a:solidFill>
                <a:schemeClr val="accent3"/>
              </a:solidFill>
              <a:ln w="6350">
                <a:solidFill>
                  <a:sysClr val="window" lastClr="FFFFFF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Переработка пищевых продуктов</a:t>
                </a:r>
              </a:p>
            </p:txBody>
          </p:sp>
          <p:sp>
            <p:nvSpPr>
              <p:cNvPr id="275" name="Rectangle: Rounded Corners 274">
                <a:extLst>
                  <a:ext uri="{FF2B5EF4-FFF2-40B4-BE49-F238E27FC236}">
                    <a16:creationId xmlns:a16="http://schemas.microsoft.com/office/drawing/2014/main" id="{37CEC687-CB0E-45BD-B3E3-02FBCA818BC0}"/>
                  </a:ext>
                </a:extLst>
              </p:cNvPr>
              <p:cNvSpPr/>
              <p:nvPr/>
            </p:nvSpPr>
            <p:spPr>
              <a:xfrm>
                <a:off x="7583885" y="5622502"/>
                <a:ext cx="453232" cy="370728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6" name="Graphic 275" descr="Lunch Box with solid fill">
                <a:extLst>
                  <a:ext uri="{FF2B5EF4-FFF2-40B4-BE49-F238E27FC236}">
                    <a16:creationId xmlns:a16="http://schemas.microsoft.com/office/drawing/2014/main" id="{D43BC098-665D-45F6-9392-C803AF433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7609297" y="5620521"/>
                <a:ext cx="354013" cy="354013"/>
              </a:xfrm>
              <a:prstGeom prst="rect">
                <a:avLst/>
              </a:prstGeom>
            </p:spPr>
          </p:pic>
          <p:sp>
            <p:nvSpPr>
              <p:cNvPr id="277" name="Rectangle: Rounded Corners 276">
                <a:extLst>
                  <a:ext uri="{FF2B5EF4-FFF2-40B4-BE49-F238E27FC236}">
                    <a16:creationId xmlns:a16="http://schemas.microsoft.com/office/drawing/2014/main" id="{E4CFCE75-7A2D-4199-952C-B040DD50ABA1}"/>
                  </a:ext>
                </a:extLst>
              </p:cNvPr>
              <p:cNvSpPr/>
              <p:nvPr/>
            </p:nvSpPr>
            <p:spPr>
              <a:xfrm>
                <a:off x="10258426" y="5620521"/>
                <a:ext cx="1513725" cy="370728"/>
              </a:xfrm>
              <a:prstGeom prst="roundRect">
                <a:avLst/>
              </a:prstGeom>
              <a:solidFill>
                <a:schemeClr val="accent3"/>
              </a:solidFill>
              <a:ln w="6350">
                <a:solidFill>
                  <a:sysClr val="window" lastClr="FFFFFF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Фармацевтика</a:t>
                </a: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92B27EE2-4D80-4171-B6DC-ED5ACB583C9C}"/>
                  </a:ext>
                </a:extLst>
              </p:cNvPr>
              <p:cNvSpPr/>
              <p:nvPr/>
            </p:nvSpPr>
            <p:spPr>
              <a:xfrm>
                <a:off x="9755585" y="5620521"/>
                <a:ext cx="453232" cy="370728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9" name="Graphic 278" descr="Heartbeat with solid fill">
                <a:extLst>
                  <a:ext uri="{FF2B5EF4-FFF2-40B4-BE49-F238E27FC236}">
                    <a16:creationId xmlns:a16="http://schemas.microsoft.com/office/drawing/2014/main" id="{4664A60E-600D-45FD-AA18-A83184983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9805192" y="5605932"/>
                <a:ext cx="354013" cy="354013"/>
              </a:xfrm>
              <a:prstGeom prst="rect">
                <a:avLst/>
              </a:prstGeom>
            </p:spPr>
          </p:pic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86FEA137-0407-43A1-B0FA-3B47FE555E5A}"/>
                  </a:ext>
                </a:extLst>
              </p:cNvPr>
              <p:cNvSpPr/>
              <p:nvPr/>
            </p:nvSpPr>
            <p:spPr>
              <a:xfrm>
                <a:off x="8086726" y="6118780"/>
                <a:ext cx="1513725" cy="370728"/>
              </a:xfrm>
              <a:prstGeom prst="roundRect">
                <a:avLst/>
              </a:prstGeom>
              <a:solidFill>
                <a:schemeClr val="accent3"/>
              </a:solidFill>
              <a:ln w="6350">
                <a:solidFill>
                  <a:sysClr val="window" lastClr="FFFFFF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Текстиль и одежда</a:t>
                </a:r>
              </a:p>
            </p:txBody>
          </p:sp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6F37149E-4DF7-479F-9068-C037F122C96E}"/>
                  </a:ext>
                </a:extLst>
              </p:cNvPr>
              <p:cNvSpPr/>
              <p:nvPr/>
            </p:nvSpPr>
            <p:spPr>
              <a:xfrm>
                <a:off x="7583885" y="6118781"/>
                <a:ext cx="453232" cy="370728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2" name="Graphic 281" descr="Suit with solid fill">
                <a:extLst>
                  <a:ext uri="{FF2B5EF4-FFF2-40B4-BE49-F238E27FC236}">
                    <a16:creationId xmlns:a16="http://schemas.microsoft.com/office/drawing/2014/main" id="{72DAFA71-8073-42FB-8D7F-8CA32D51B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7633493" y="6138344"/>
                <a:ext cx="354013" cy="354013"/>
              </a:xfrm>
              <a:prstGeom prst="rect">
                <a:avLst/>
              </a:prstGeom>
            </p:spPr>
          </p:pic>
          <p:sp>
            <p:nvSpPr>
              <p:cNvPr id="283" name="Rectangle: Rounded Corners 282">
                <a:extLst>
                  <a:ext uri="{FF2B5EF4-FFF2-40B4-BE49-F238E27FC236}">
                    <a16:creationId xmlns:a16="http://schemas.microsoft.com/office/drawing/2014/main" id="{F436215F-D6DC-4F88-9D8E-BA5786417697}"/>
                  </a:ext>
                </a:extLst>
              </p:cNvPr>
              <p:cNvSpPr/>
              <p:nvPr/>
            </p:nvSpPr>
            <p:spPr>
              <a:xfrm>
                <a:off x="10258426" y="6138344"/>
                <a:ext cx="1513725" cy="370728"/>
              </a:xfrm>
              <a:prstGeom prst="roundRect">
                <a:avLst/>
              </a:prstGeom>
              <a:solidFill>
                <a:schemeClr val="accent3"/>
              </a:solidFill>
              <a:ln w="6350">
                <a:solidFill>
                  <a:sysClr val="window" lastClr="FFFFFF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Повседневные потребительские товары (FMCG)</a:t>
                </a:r>
              </a:p>
            </p:txBody>
          </p:sp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AC7D4E80-5C0F-4D14-98D6-03CA9A4816E2}"/>
                  </a:ext>
                </a:extLst>
              </p:cNvPr>
              <p:cNvSpPr/>
              <p:nvPr/>
            </p:nvSpPr>
            <p:spPr>
              <a:xfrm>
                <a:off x="9758935" y="6138344"/>
                <a:ext cx="453232" cy="370728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5" name="Graphic 284" descr="Soap with solid fill">
                <a:extLst>
                  <a:ext uri="{FF2B5EF4-FFF2-40B4-BE49-F238E27FC236}">
                    <a16:creationId xmlns:a16="http://schemas.microsoft.com/office/drawing/2014/main" id="{22655475-649B-4C15-8088-AB68B96EB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9803203" y="6153065"/>
                <a:ext cx="356002" cy="356002"/>
              </a:xfrm>
              <a:prstGeom prst="rect">
                <a:avLst/>
              </a:prstGeom>
            </p:spPr>
          </p:pic>
        </p:grp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9DE6F3C1-684A-46CD-8DA3-C9047501AF0A}"/>
                </a:ext>
              </a:extLst>
            </p:cNvPr>
            <p:cNvSpPr/>
            <p:nvPr/>
          </p:nvSpPr>
          <p:spPr>
            <a:xfrm>
              <a:off x="7467600" y="5395719"/>
              <a:ext cx="4635357" cy="121098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05D5328E-76FD-4D78-ACF9-52896C1D146A}"/>
                </a:ext>
              </a:extLst>
            </p:cNvPr>
            <p:cNvSpPr txBox="1"/>
            <p:nvPr/>
          </p:nvSpPr>
          <p:spPr>
            <a:xfrm>
              <a:off x="8994479" y="5286175"/>
              <a:ext cx="1926948" cy="2196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r>
                <a:rPr lang="ru" sz="1100" b="1" i="1" dirty="0">
                  <a:latin typeface="Arial"/>
                  <a:cs typeface="Arial"/>
                  <a:sym typeface="Arial"/>
                </a:rPr>
                <a:t>Окончательный</a:t>
              </a:r>
              <a:r>
                <a:rPr lang="en-US" sz="1100" b="1" i="1" dirty="0">
                  <a:latin typeface="Arial"/>
                  <a:cs typeface="Arial"/>
                  <a:sym typeface="Arial"/>
                </a:rPr>
                <a:t> </a:t>
              </a:r>
              <a:r>
                <a:rPr lang="ru-RU" sz="1100" b="1" i="1" dirty="0">
                  <a:latin typeface="Arial"/>
                  <a:cs typeface="Arial"/>
                  <a:sym typeface="Arial"/>
                </a:rPr>
                <a:t>короткий</a:t>
              </a:r>
              <a:r>
                <a:rPr lang="ru" sz="1100" b="1" i="1" dirty="0">
                  <a:latin typeface="Arial"/>
                  <a:cs typeface="Arial"/>
                  <a:sym typeface="Arial"/>
                </a:rPr>
                <a:t> список секторов</a:t>
              </a:r>
              <a:endParaRPr lang="en-US" sz="1100" b="1" i="1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49AC2B24-8FC5-490D-95F4-BCA724C35AEB}"/>
              </a:ext>
            </a:extLst>
          </p:cNvPr>
          <p:cNvSpPr txBox="1"/>
          <p:nvPr/>
        </p:nvSpPr>
        <p:spPr>
          <a:xfrm>
            <a:off x="442913" y="6714880"/>
            <a:ext cx="627275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" sz="1000" noProof="0" dirty="0">
                <a:solidFill>
                  <a:schemeClr val="tx1"/>
                </a:solidFill>
                <a:cs typeface="Arial" pitchFamily="34" charset="0"/>
              </a:rPr>
              <a:t>Размер кружка представляет текущий выпуск сектора в Казахстане и Узбекистане.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0990C7A-AC7C-4934-A49D-4043BD1E7D69}"/>
              </a:ext>
            </a:extLst>
          </p:cNvPr>
          <p:cNvSpPr/>
          <p:nvPr/>
        </p:nvSpPr>
        <p:spPr>
          <a:xfrm>
            <a:off x="535540" y="6353125"/>
            <a:ext cx="274320" cy="274320"/>
          </a:xfrm>
          <a:prstGeom prst="ellipse">
            <a:avLst/>
          </a:prstGeom>
          <a:solidFill>
            <a:srgbClr val="D04A02"/>
          </a:solidFill>
          <a:ln w="6350">
            <a:solidFill>
              <a:srgbClr val="A3202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676BA91-1125-42C0-880B-03678F948B5D}"/>
              </a:ext>
            </a:extLst>
          </p:cNvPr>
          <p:cNvSpPr txBox="1"/>
          <p:nvPr/>
        </p:nvSpPr>
        <p:spPr>
          <a:xfrm>
            <a:off x="834600" y="6364387"/>
            <a:ext cx="20116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" sz="1000" i="1" noProof="0" dirty="0">
                <a:solidFill>
                  <a:schemeClr val="tx1"/>
                </a:solidFill>
                <a:cs typeface="Arial" pitchFamily="34" charset="0"/>
              </a:rPr>
              <a:t>Отрасли</a:t>
            </a:r>
            <a:r>
              <a:rPr lang="ru" sz="1000" i="1" dirty="0">
                <a:cs typeface="Arial" pitchFamily="34" charset="0"/>
              </a:rPr>
              <a:t> </a:t>
            </a:r>
            <a:r>
              <a:rPr lang="ru" sz="1000" i="1" noProof="0" dirty="0">
                <a:solidFill>
                  <a:schemeClr val="tx1"/>
                </a:solidFill>
                <a:cs typeface="Arial" pitchFamily="34" charset="0"/>
              </a:rPr>
              <a:t>в </a:t>
            </a:r>
          </a:p>
          <a:p>
            <a:r>
              <a:rPr lang="ru" sz="1000" i="1" noProof="0" dirty="0">
                <a:solidFill>
                  <a:schemeClr val="tx1"/>
                </a:solidFill>
                <a:cs typeface="Arial" pitchFamily="34" charset="0"/>
              </a:rPr>
              <a:t>шорт-листе</a:t>
            </a: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B782013D-43E2-49E8-BA99-FDA5BABE3350}"/>
              </a:ext>
            </a:extLst>
          </p:cNvPr>
          <p:cNvSpPr/>
          <p:nvPr/>
        </p:nvSpPr>
        <p:spPr>
          <a:xfrm>
            <a:off x="2266591" y="6353125"/>
            <a:ext cx="274320" cy="274320"/>
          </a:xfrm>
          <a:prstGeom prst="ellipse">
            <a:avLst/>
          </a:prstGeom>
          <a:solidFill>
            <a:srgbClr val="FFB600"/>
          </a:solidFill>
          <a:ln w="6350">
            <a:solidFill>
              <a:srgbClr val="FFB6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C25D11D5-811F-404E-8EDC-964543399609}"/>
              </a:ext>
            </a:extLst>
          </p:cNvPr>
          <p:cNvSpPr txBox="1"/>
          <p:nvPr/>
        </p:nvSpPr>
        <p:spPr>
          <a:xfrm>
            <a:off x="2572385" y="6369894"/>
            <a:ext cx="329184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" sz="1000" i="1" noProof="0" dirty="0">
                <a:solidFill>
                  <a:schemeClr val="tx1"/>
                </a:solidFill>
                <a:cs typeface="Arial" pitchFamily="34" charset="0"/>
              </a:rPr>
              <a:t>Секторы не рассматривались для первоначального развития</a:t>
            </a:r>
          </a:p>
        </p:txBody>
      </p:sp>
      <p:graphicFrame>
        <p:nvGraphicFramePr>
          <p:cNvPr id="101" name="Diagram 100">
            <a:extLst>
              <a:ext uri="{FF2B5EF4-FFF2-40B4-BE49-F238E27FC236}">
                <a16:creationId xmlns:a16="http://schemas.microsoft.com/office/drawing/2014/main" id="{48923AD0-65B1-4D8D-ABEF-D021BD136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838456"/>
              </p:ext>
            </p:extLst>
          </p:nvPr>
        </p:nvGraphicFramePr>
        <p:xfrm>
          <a:off x="442915" y="0"/>
          <a:ext cx="11749086" cy="22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7C030-3B19-4B2D-B4A6-29F4F3A774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040C6-BD43-45D2-B294-833A7D09E9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14</a:t>
            </a:fld>
            <a:endParaRPr lang="en-US"/>
          </a:p>
        </p:txBody>
      </p:sp>
      <p:sp>
        <p:nvSpPr>
          <p:cNvPr id="72" name="Google Shape;1022;p95">
            <a:extLst>
              <a:ext uri="{FF2B5EF4-FFF2-40B4-BE49-F238E27FC236}">
                <a16:creationId xmlns:a16="http://schemas.microsoft.com/office/drawing/2014/main" id="{523D13FD-09E5-4C15-9AD4-6D6E04B6BE93}"/>
              </a:ext>
            </a:extLst>
          </p:cNvPr>
          <p:cNvSpPr txBox="1"/>
          <p:nvPr/>
        </p:nvSpPr>
        <p:spPr>
          <a:xfrm>
            <a:off x="6906751" y="4344987"/>
            <a:ext cx="5206475" cy="151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200" i="1" dirty="0">
                <a:cs typeface="Arial" pitchFamily="34" charset="0"/>
                <a:sym typeface="Arial"/>
              </a:rPr>
              <a:t>Были включены в шорт-лист на основе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i="1" dirty="0">
              <a:cs typeface="Arial" pitchFamily="34" charset="0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ru" sz="1200" b="1" i="1" dirty="0">
                <a:cs typeface="Arial"/>
                <a:sym typeface="Arial"/>
              </a:rPr>
              <a:t>1) </a:t>
            </a:r>
            <a:r>
              <a:rPr lang="ru-RU" sz="1200" b="1" i="1" dirty="0">
                <a:cs typeface="Arial"/>
                <a:sym typeface="Arial"/>
              </a:rPr>
              <a:t>Требование торгового соответствия</a:t>
            </a:r>
            <a:r>
              <a:rPr lang="ru" sz="1200" b="1" i="1" dirty="0">
                <a:cs typeface="Arial"/>
                <a:sym typeface="Arial"/>
              </a:rPr>
              <a:t>: </a:t>
            </a:r>
            <a:r>
              <a:rPr lang="ru" sz="1200" i="1" noProof="0" dirty="0">
                <a:cs typeface="Arial" pitchFamily="34" charset="0"/>
              </a:rPr>
              <a:t>секторы с высоким соблюдением требований получат выгоду от </a:t>
            </a:r>
            <a:r>
              <a:rPr lang="ru-RU" sz="1200" i="1" noProof="0" dirty="0">
                <a:cs typeface="Arial" pitchFamily="34" charset="0"/>
              </a:rPr>
              <a:t>МЦПК</a:t>
            </a:r>
            <a:r>
              <a:rPr lang="ru" sz="1200" i="1" noProof="0" dirty="0">
                <a:cs typeface="Arial" pitchFamily="34" charset="0"/>
              </a:rPr>
              <a:t>.</a:t>
            </a:r>
          </a:p>
          <a:p>
            <a:pPr>
              <a:buClr>
                <a:srgbClr val="000000"/>
              </a:buClr>
              <a:defRPr/>
            </a:pPr>
            <a:r>
              <a:rPr lang="ru" sz="1200" b="1" i="1" dirty="0">
                <a:cs typeface="Arial"/>
                <a:sym typeface="Arial"/>
              </a:rPr>
              <a:t> </a:t>
            </a:r>
            <a:endParaRPr lang="en-US" sz="1200" b="1" i="1" dirty="0"/>
          </a:p>
          <a:p>
            <a:pPr>
              <a:buClr>
                <a:srgbClr val="000000"/>
              </a:buClr>
              <a:defRPr/>
            </a:pPr>
            <a:r>
              <a:rPr lang="ru" sz="1200" b="1" i="1" dirty="0">
                <a:cs typeface="Arial"/>
                <a:sym typeface="Arial"/>
              </a:rPr>
              <a:t>2) Чувствительность товаров ко времени: </a:t>
            </a:r>
            <a:r>
              <a:rPr lang="ru" sz="1200" i="1" noProof="0" dirty="0">
                <a:cs typeface="Arial" pitchFamily="34" charset="0"/>
              </a:rPr>
              <a:t>секторы с соответственно более коротким жизненным циклом получат </a:t>
            </a:r>
            <a:r>
              <a:rPr lang="ru" sz="1200" i="1" dirty="0">
                <a:cs typeface="Arial" pitchFamily="34" charset="0"/>
              </a:rPr>
              <a:t>выгоду от </a:t>
            </a:r>
            <a:r>
              <a:rPr lang="ru-RU" sz="1200" i="1" dirty="0">
                <a:cs typeface="Arial" pitchFamily="34" charset="0"/>
              </a:rPr>
              <a:t>МЦПК</a:t>
            </a:r>
            <a:r>
              <a:rPr lang="ru" sz="1200" i="1" dirty="0">
                <a:cs typeface="Arial" pitchFamily="34" charset="0"/>
              </a:rPr>
              <a:t>.</a:t>
            </a:r>
            <a:r>
              <a:rPr lang="ru" sz="1200" i="1" noProof="0" dirty="0">
                <a:cs typeface="Arial" pitchFamily="34" charset="0"/>
              </a:rPr>
              <a:t> </a:t>
            </a:r>
            <a:endParaRPr lang="en-US" sz="1200" b="1" i="1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898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937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Фискальные и нефискальные стимулы для инвесторов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7844C-F302-4880-9FD6-AB8C906C3B77}"/>
              </a:ext>
            </a:extLst>
          </p:cNvPr>
          <p:cNvSpPr/>
          <p:nvPr/>
        </p:nvSpPr>
        <p:spPr>
          <a:xfrm>
            <a:off x="442912" y="1318410"/>
            <a:ext cx="10549577" cy="22860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00000"/>
              </a:lnSpc>
            </a:pPr>
            <a:r>
              <a:rPr lang="ru" sz="1400" b="1" dirty="0">
                <a:solidFill>
                  <a:srgbClr val="FF0000"/>
                </a:solidFill>
              </a:rPr>
              <a:t>Для привлечения инвесторов в </a:t>
            </a:r>
            <a:r>
              <a:rPr lang="ru-RU" sz="1400" b="1" dirty="0">
                <a:solidFill>
                  <a:srgbClr val="FF0000"/>
                </a:solidFill>
              </a:rPr>
              <a:t>МЦПК</a:t>
            </a:r>
            <a:r>
              <a:rPr lang="ru" sz="1400" b="1" dirty="0">
                <a:solidFill>
                  <a:srgbClr val="FF0000"/>
                </a:solidFill>
              </a:rPr>
              <a:t> предлагаются следующие стимулы</a:t>
            </a:r>
          </a:p>
        </p:txBody>
      </p:sp>
      <p:sp>
        <p:nvSpPr>
          <p:cNvPr id="7" name="Google Shape;2235;p293">
            <a:extLst>
              <a:ext uri="{FF2B5EF4-FFF2-40B4-BE49-F238E27FC236}">
                <a16:creationId xmlns:a16="http://schemas.microsoft.com/office/drawing/2014/main" id="{673857C2-5CAB-4667-BB7D-131044649C11}"/>
              </a:ext>
            </a:extLst>
          </p:cNvPr>
          <p:cNvSpPr/>
          <p:nvPr/>
        </p:nvSpPr>
        <p:spPr>
          <a:xfrm>
            <a:off x="464586" y="1627794"/>
            <a:ext cx="11206858" cy="228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" sz="1400" b="1" dirty="0">
                <a:solidFill>
                  <a:schemeClr val="bg1"/>
                </a:solidFill>
                <a:sym typeface="Helvetica Neue"/>
              </a:rPr>
              <a:t>Индивидуальный пакет стимулов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6" name="Google Shape;2236;p293">
            <a:extLst>
              <a:ext uri="{FF2B5EF4-FFF2-40B4-BE49-F238E27FC236}">
                <a16:creationId xmlns:a16="http://schemas.microsoft.com/office/drawing/2014/main" id="{5E218DC0-DC9C-4423-94C4-A98753DBF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163816"/>
              </p:ext>
            </p:extLst>
          </p:nvPr>
        </p:nvGraphicFramePr>
        <p:xfrm>
          <a:off x="453198" y="2373330"/>
          <a:ext cx="3445846" cy="404524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344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/>
                        <a:t>Прямые налоговые льготы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60420061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Субсидируемая стоимость земли и льготы по регистрационным пошлинам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29080229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Отраслевые стимулы, связанные с производством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36674040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Капитальные субсидии на создание новых объектов</a:t>
                      </a:r>
                      <a:endParaRPr lang="en-US"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3982693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/>
                        <a:t>Стимулы для внедрения новых технологий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197740471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на создание рабочих мест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59328571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Скидки на коммунальные услуги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74465482"/>
                  </a:ext>
                </a:extLst>
              </a:tr>
              <a:tr h="505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Снижение затрат на логистику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66CB6B-6F72-4854-A66A-5C5278497C4E}"/>
              </a:ext>
            </a:extLst>
          </p:cNvPr>
          <p:cNvSpPr/>
          <p:nvPr/>
        </p:nvSpPr>
        <p:spPr>
          <a:xfrm>
            <a:off x="453198" y="1937179"/>
            <a:ext cx="3445846" cy="3184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400">
                <a:solidFill>
                  <a:schemeClr val="tx1"/>
                </a:solidFill>
              </a:rPr>
              <a:t>Фискальные стимулы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7139CE-397A-4E39-A472-B7E49E459F65}"/>
              </a:ext>
            </a:extLst>
          </p:cNvPr>
          <p:cNvCxnSpPr>
            <a:cxnSpLocks/>
          </p:cNvCxnSpPr>
          <p:nvPr/>
        </p:nvCxnSpPr>
        <p:spPr>
          <a:xfrm>
            <a:off x="4053477" y="1971920"/>
            <a:ext cx="0" cy="4481391"/>
          </a:xfrm>
          <a:prstGeom prst="line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E7C3B9C3-D94F-4478-9333-3A681F3CC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193972"/>
              </p:ext>
            </p:extLst>
          </p:nvPr>
        </p:nvGraphicFramePr>
        <p:xfrm>
          <a:off x="442915" y="0"/>
          <a:ext cx="11749086" cy="22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A787C-F432-4079-A821-7FF8A1BEE1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FD92A-9DC5-459B-A44D-4F735DC666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8C17CD34-F70A-4524-A0B5-BB346ACB2C3A}"/>
              </a:ext>
            </a:extLst>
          </p:cNvPr>
          <p:cNvSpPr txBox="1">
            <a:spLocks/>
          </p:cNvSpPr>
          <p:nvPr/>
        </p:nvSpPr>
        <p:spPr>
          <a:xfrm>
            <a:off x="442912" y="6492731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Google Shape;2236;p293">
            <a:extLst>
              <a:ext uri="{FF2B5EF4-FFF2-40B4-BE49-F238E27FC236}">
                <a16:creationId xmlns:a16="http://schemas.microsoft.com/office/drawing/2014/main" id="{92AA3D01-5DC5-478F-9FE8-4CE13EC8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660158"/>
              </p:ext>
            </p:extLst>
          </p:nvPr>
        </p:nvGraphicFramePr>
        <p:xfrm>
          <a:off x="4207910" y="2373331"/>
          <a:ext cx="3542020" cy="404524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{D27102A9-8310-4765-A935-A1911B00CA55}</a:tableStyleId>
              </a:tblPr>
              <a:tblGrid>
                <a:gridCol w="354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1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/>
                        <a:t>Коммунальные услуги и внутренняя инфраструктура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60420061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Обеспечение жилья для работников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29080229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Обеспечение современной складской и холодильной инфраструктурой.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36674040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Внутренние сертификаты качества и документация, предоставленные собственными лабораториями.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74465482"/>
                  </a:ext>
                </a:extLst>
              </a:tr>
            </a:tbl>
          </a:graphicData>
        </a:graphic>
      </p:graphicFrame>
      <p:graphicFrame>
        <p:nvGraphicFramePr>
          <p:cNvPr id="20" name="Google Shape;2236;p293">
            <a:extLst>
              <a:ext uri="{FF2B5EF4-FFF2-40B4-BE49-F238E27FC236}">
                <a16:creationId xmlns:a16="http://schemas.microsoft.com/office/drawing/2014/main" id="{E32DF19C-D39F-45D8-9DA3-2A291674C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703533"/>
              </p:ext>
            </p:extLst>
          </p:nvPr>
        </p:nvGraphicFramePr>
        <p:xfrm>
          <a:off x="8077583" y="2373331"/>
          <a:ext cx="3800652" cy="404524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38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Автоматическое оформление доступа в страны ССТ с Казахстаном и Узбекистаном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29080229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Оформление в рамках единого окна для создания новых объектов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36674040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Возможность совершать сделки в иностранной валюте.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74465482"/>
                  </a:ext>
                </a:extLst>
              </a:tr>
              <a:tr h="1011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kern="1200" dirty="0">
                          <a:solidFill>
                            <a:schemeClr val="tx1"/>
                          </a:solidFill>
                          <a:effectLst/>
                        </a:rPr>
                        <a:t>Совместн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</a:rPr>
                        <a:t>ый</a:t>
                      </a:r>
                      <a:r>
                        <a:rPr lang="ru" sz="1200" kern="1200" dirty="0">
                          <a:solidFill>
                            <a:schemeClr val="tx1"/>
                          </a:solidFill>
                          <a:effectLst/>
                        </a:rPr>
                        <a:t> инвестиционный офис Казахстана и Узбекистана</a:t>
                      </a:r>
                      <a:endParaRPr sz="1200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E411D9-9B27-4F9F-8063-F606430CA497}"/>
              </a:ext>
            </a:extLst>
          </p:cNvPr>
          <p:cNvSpPr/>
          <p:nvPr/>
        </p:nvSpPr>
        <p:spPr>
          <a:xfrm>
            <a:off x="4207911" y="1937179"/>
            <a:ext cx="3584556" cy="318499"/>
          </a:xfrm>
          <a:prstGeom prst="roundRect">
            <a:avLst/>
          </a:prstGeom>
          <a:solidFill>
            <a:srgbClr val="C28A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Стимулы для развития инфраструктуры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9F473E-0EC2-4760-A2AF-CE7AA50B06C5}"/>
              </a:ext>
            </a:extLst>
          </p:cNvPr>
          <p:cNvSpPr/>
          <p:nvPr/>
        </p:nvSpPr>
        <p:spPr>
          <a:xfrm>
            <a:off x="8077581" y="1937179"/>
            <a:ext cx="3584556" cy="3184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Стимулы для деловых возможностей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EA4B40-6281-4F67-9525-92CE703ADFEC}"/>
              </a:ext>
            </a:extLst>
          </p:cNvPr>
          <p:cNvCxnSpPr>
            <a:cxnSpLocks/>
          </p:cNvCxnSpPr>
          <p:nvPr/>
        </p:nvCxnSpPr>
        <p:spPr>
          <a:xfrm>
            <a:off x="7917393" y="1971920"/>
            <a:ext cx="0" cy="4481391"/>
          </a:xfrm>
          <a:prstGeom prst="line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120948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1823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29917" y="273767"/>
            <a:ext cx="11571734" cy="581503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Институциональная структура </a:t>
            </a:r>
            <a:r>
              <a:rPr lang="ru-RU" sz="2400" b="0" dirty="0">
                <a:latin typeface="Georgia" panose="02040502050405020303" pitchFamily="18" charset="0"/>
              </a:rPr>
              <a:t>МЦПК</a:t>
            </a:r>
            <a:endParaRPr lang="ru" sz="2400" b="0" dirty="0">
              <a:latin typeface="Georgia" panose="02040502050405020303" pitchFamily="18" charset="0"/>
            </a:endParaRPr>
          </a:p>
        </p:txBody>
      </p:sp>
      <p:sp>
        <p:nvSpPr>
          <p:cNvPr id="162" name="Arrow: Down 161">
            <a:extLst>
              <a:ext uri="{FF2B5EF4-FFF2-40B4-BE49-F238E27FC236}">
                <a16:creationId xmlns:a16="http://schemas.microsoft.com/office/drawing/2014/main" id="{FCFB130B-2016-4241-856E-601B589E9841}"/>
              </a:ext>
            </a:extLst>
          </p:cNvPr>
          <p:cNvSpPr/>
          <p:nvPr/>
        </p:nvSpPr>
        <p:spPr>
          <a:xfrm rot="16200000">
            <a:off x="1518165" y="7196426"/>
            <a:ext cx="420423" cy="30903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3" name="Arrow: Down 172">
            <a:extLst>
              <a:ext uri="{FF2B5EF4-FFF2-40B4-BE49-F238E27FC236}">
                <a16:creationId xmlns:a16="http://schemas.microsoft.com/office/drawing/2014/main" id="{BBBB7B6A-4F3D-40F7-9EBB-2EFB39722F07}"/>
              </a:ext>
            </a:extLst>
          </p:cNvPr>
          <p:cNvSpPr/>
          <p:nvPr/>
        </p:nvSpPr>
        <p:spPr>
          <a:xfrm rot="16200000">
            <a:off x="4632867" y="7196426"/>
            <a:ext cx="420423" cy="30903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5" name="Arrow: Down 174">
            <a:extLst>
              <a:ext uri="{FF2B5EF4-FFF2-40B4-BE49-F238E27FC236}">
                <a16:creationId xmlns:a16="http://schemas.microsoft.com/office/drawing/2014/main" id="{BD71D246-F177-4AED-8AD6-13A210A0FF5F}"/>
              </a:ext>
            </a:extLst>
          </p:cNvPr>
          <p:cNvSpPr/>
          <p:nvPr/>
        </p:nvSpPr>
        <p:spPr>
          <a:xfrm rot="16200000">
            <a:off x="6009431" y="7208760"/>
            <a:ext cx="420423" cy="30903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A4F64-A1EC-4813-8A32-74A412FD710D}"/>
              </a:ext>
            </a:extLst>
          </p:cNvPr>
          <p:cNvGrpSpPr/>
          <p:nvPr/>
        </p:nvGrpSpPr>
        <p:grpSpPr>
          <a:xfrm>
            <a:off x="87341" y="1219089"/>
            <a:ext cx="12045689" cy="4965401"/>
            <a:chOff x="87341" y="1219089"/>
            <a:chExt cx="12045689" cy="5551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7E6350-C4B3-42DE-A8DF-326D481523DE}"/>
                </a:ext>
              </a:extLst>
            </p:cNvPr>
            <p:cNvGrpSpPr/>
            <p:nvPr/>
          </p:nvGrpSpPr>
          <p:grpSpPr>
            <a:xfrm>
              <a:off x="176349" y="2802884"/>
              <a:ext cx="5245129" cy="2682326"/>
              <a:chOff x="176349" y="2802884"/>
              <a:chExt cx="5245129" cy="268232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6D4D0C7-438C-4BBB-B1BB-8CFFBF1AC4E8}"/>
                  </a:ext>
                </a:extLst>
              </p:cNvPr>
              <p:cNvSpPr/>
              <p:nvPr/>
            </p:nvSpPr>
            <p:spPr>
              <a:xfrm>
                <a:off x="2220712" y="4199219"/>
                <a:ext cx="1244094" cy="38735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Руководители операций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F790024-2FE6-4663-AAF5-55F5692480B7}"/>
                  </a:ext>
                </a:extLst>
              </p:cNvPr>
              <p:cNvSpPr/>
              <p:nvPr/>
            </p:nvSpPr>
            <p:spPr>
              <a:xfrm>
                <a:off x="3810607" y="4992441"/>
                <a:ext cx="639306" cy="4822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Юридический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88FBE0A-445E-4B94-AE3F-F48BC72B8624}"/>
                  </a:ext>
                </a:extLst>
              </p:cNvPr>
              <p:cNvSpPr/>
              <p:nvPr/>
            </p:nvSpPr>
            <p:spPr>
              <a:xfrm>
                <a:off x="176349" y="4991578"/>
                <a:ext cx="853832" cy="4834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Продажи и маркетинг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A79FC7D-BD93-47A5-889B-172A6156CF76}"/>
                  </a:ext>
                </a:extLst>
              </p:cNvPr>
              <p:cNvSpPr/>
              <p:nvPr/>
            </p:nvSpPr>
            <p:spPr>
              <a:xfrm>
                <a:off x="1122276" y="4993548"/>
                <a:ext cx="725786" cy="4476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Финансы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C8969F2-1B13-4680-9DEB-393F11B8CAD5}"/>
                  </a:ext>
                </a:extLst>
              </p:cNvPr>
              <p:cNvSpPr/>
              <p:nvPr/>
            </p:nvSpPr>
            <p:spPr>
              <a:xfrm>
                <a:off x="1899491" y="5002594"/>
                <a:ext cx="923279" cy="4826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Инвестиционное продвижение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C2E4E27-515C-4E57-AF06-0BC46F4C2E8A}"/>
                  </a:ext>
                </a:extLst>
              </p:cNvPr>
              <p:cNvSpPr/>
              <p:nvPr/>
            </p:nvSpPr>
            <p:spPr>
              <a:xfrm>
                <a:off x="2867124" y="4993445"/>
                <a:ext cx="885056" cy="4814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Городское управление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0C67D86-8672-40B5-A46F-77BFF69B437C}"/>
                  </a:ext>
                </a:extLst>
              </p:cNvPr>
              <p:cNvSpPr/>
              <p:nvPr/>
            </p:nvSpPr>
            <p:spPr>
              <a:xfrm>
                <a:off x="4508340" y="4978937"/>
                <a:ext cx="913138" cy="4810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Администрация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Connector: Elbow 70">
                <a:extLst>
                  <a:ext uri="{FF2B5EF4-FFF2-40B4-BE49-F238E27FC236}">
                    <a16:creationId xmlns:a16="http://schemas.microsoft.com/office/drawing/2014/main" id="{C353FCAA-C759-463E-82CE-A2172DAD069D}"/>
                  </a:ext>
                </a:extLst>
              </p:cNvPr>
              <p:cNvCxnSpPr>
                <a:cxnSpLocks/>
                <a:stCxn id="55" idx="2"/>
                <a:endCxn id="69" idx="0"/>
              </p:cNvCxnSpPr>
              <p:nvPr/>
            </p:nvCxnSpPr>
            <p:spPr>
              <a:xfrm rot="16200000" flipH="1">
                <a:off x="2872771" y="4556564"/>
                <a:ext cx="406868" cy="4668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362BAB83-0FE1-419F-85CF-8AB286023D22}"/>
                  </a:ext>
                </a:extLst>
              </p:cNvPr>
              <p:cNvCxnSpPr>
                <a:cxnSpLocks/>
                <a:endCxn id="66" idx="0"/>
              </p:cNvCxnSpPr>
              <p:nvPr/>
            </p:nvCxnSpPr>
            <p:spPr>
              <a:xfrm rot="10800000" flipV="1">
                <a:off x="2361131" y="4789913"/>
                <a:ext cx="461648" cy="21268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or: Elbow 72">
                <a:extLst>
                  <a:ext uri="{FF2B5EF4-FFF2-40B4-BE49-F238E27FC236}">
                    <a16:creationId xmlns:a16="http://schemas.microsoft.com/office/drawing/2014/main" id="{E5CF005D-1306-4258-A7C6-886353E3B3FE}"/>
                  </a:ext>
                </a:extLst>
              </p:cNvPr>
              <p:cNvCxnSpPr>
                <a:cxnSpLocks/>
                <a:stCxn id="55" idx="2"/>
                <a:endCxn id="65" idx="0"/>
              </p:cNvCxnSpPr>
              <p:nvPr/>
            </p:nvCxnSpPr>
            <p:spPr>
              <a:xfrm rot="5400000">
                <a:off x="1960478" y="4111267"/>
                <a:ext cx="406971" cy="135759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or: Elbow 73">
                <a:extLst>
                  <a:ext uri="{FF2B5EF4-FFF2-40B4-BE49-F238E27FC236}">
                    <a16:creationId xmlns:a16="http://schemas.microsoft.com/office/drawing/2014/main" id="{804CC052-191E-4417-956C-D753FD155937}"/>
                  </a:ext>
                </a:extLst>
              </p:cNvPr>
              <p:cNvCxnSpPr>
                <a:cxnSpLocks/>
                <a:stCxn id="55" idx="2"/>
                <a:endCxn id="60" idx="0"/>
              </p:cNvCxnSpPr>
              <p:nvPr/>
            </p:nvCxnSpPr>
            <p:spPr>
              <a:xfrm rot="5400000">
                <a:off x="1520511" y="3669330"/>
                <a:ext cx="405002" cy="223949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or: Elbow 74">
                <a:extLst>
                  <a:ext uri="{FF2B5EF4-FFF2-40B4-BE49-F238E27FC236}">
                    <a16:creationId xmlns:a16="http://schemas.microsoft.com/office/drawing/2014/main" id="{617D19CA-1B4F-4BF4-A749-8E698932CAE6}"/>
                  </a:ext>
                </a:extLst>
              </p:cNvPr>
              <p:cNvCxnSpPr>
                <a:cxnSpLocks/>
                <a:stCxn id="55" idx="2"/>
                <a:endCxn id="70" idx="0"/>
              </p:cNvCxnSpPr>
              <p:nvPr/>
            </p:nvCxnSpPr>
            <p:spPr>
              <a:xfrm rot="16200000" flipH="1">
                <a:off x="3707654" y="3721682"/>
                <a:ext cx="392361" cy="212215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1A8462BC-B719-41F8-8648-AD78CA7382A8}"/>
                  </a:ext>
                </a:extLst>
              </p:cNvPr>
              <p:cNvCxnSpPr>
                <a:cxnSpLocks/>
                <a:stCxn id="55" idx="2"/>
                <a:endCxn id="58" idx="0"/>
              </p:cNvCxnSpPr>
              <p:nvPr/>
            </p:nvCxnSpPr>
            <p:spPr>
              <a:xfrm rot="16200000" flipH="1">
                <a:off x="3283577" y="4145758"/>
                <a:ext cx="405864" cy="128750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09A6CAC-FDCA-425B-B098-2F2C98B0E4D3}"/>
                  </a:ext>
                </a:extLst>
              </p:cNvPr>
              <p:cNvSpPr/>
              <p:nvPr/>
            </p:nvSpPr>
            <p:spPr>
              <a:xfrm>
                <a:off x="2437236" y="2802884"/>
                <a:ext cx="1181179" cy="2601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Председатель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00CBB93-3998-47F3-993E-ED459937B14B}"/>
                  </a:ext>
                </a:extLst>
              </p:cNvPr>
              <p:cNvSpPr/>
              <p:nvPr/>
            </p:nvSpPr>
            <p:spPr>
              <a:xfrm>
                <a:off x="1537717" y="3150937"/>
                <a:ext cx="1181179" cy="31935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Вице-председатель 1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E80FE34-2343-43AA-A40E-12FA4DF75A8E}"/>
                  </a:ext>
                </a:extLst>
              </p:cNvPr>
              <p:cNvSpPr/>
              <p:nvPr/>
            </p:nvSpPr>
            <p:spPr>
              <a:xfrm>
                <a:off x="1469808" y="3727792"/>
                <a:ext cx="2822717" cy="3633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Межправительственный наблюдательный совет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8B7236D-BE26-47B1-AF7B-56A1E62E3F8B}"/>
                  </a:ext>
                </a:extLst>
              </p:cNvPr>
              <p:cNvSpPr/>
              <p:nvPr/>
            </p:nvSpPr>
            <p:spPr>
              <a:xfrm>
                <a:off x="3305838" y="3158105"/>
                <a:ext cx="1098670" cy="32811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Вице-председатель 2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7DDB7EDA-A14B-453B-8913-C9FBCA3418E2}"/>
                  </a:ext>
                </a:extLst>
              </p:cNvPr>
              <p:cNvCxnSpPr>
                <a:cxnSpLocks/>
                <a:stCxn id="77" idx="2"/>
                <a:endCxn id="80" idx="0"/>
              </p:cNvCxnSpPr>
              <p:nvPr/>
            </p:nvCxnSpPr>
            <p:spPr>
              <a:xfrm rot="16200000" flipH="1">
                <a:off x="3393982" y="2696913"/>
                <a:ext cx="95036" cy="82734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id="{32900AC2-75FD-40DE-8D0B-B5832528B58F}"/>
                  </a:ext>
                </a:extLst>
              </p:cNvPr>
              <p:cNvCxnSpPr>
                <a:cxnSpLocks/>
                <a:stCxn id="77" idx="2"/>
                <a:endCxn id="78" idx="0"/>
              </p:cNvCxnSpPr>
              <p:nvPr/>
            </p:nvCxnSpPr>
            <p:spPr>
              <a:xfrm rot="5400000">
                <a:off x="2534133" y="2657244"/>
                <a:ext cx="87868" cy="89951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64215F37-9C81-4445-A4DA-31737075C8AB}"/>
                  </a:ext>
                </a:extLst>
              </p:cNvPr>
              <p:cNvCxnSpPr>
                <a:cxnSpLocks/>
                <a:stCxn id="80" idx="2"/>
                <a:endCxn id="79" idx="0"/>
              </p:cNvCxnSpPr>
              <p:nvPr/>
            </p:nvCxnSpPr>
            <p:spPr>
              <a:xfrm rot="5400000">
                <a:off x="3247386" y="3120005"/>
                <a:ext cx="241568" cy="974006"/>
              </a:xfrm>
              <a:prstGeom prst="bentConnector3">
                <a:avLst>
                  <a:gd name="adj1" fmla="val 45930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or: Elbow 83">
                <a:extLst>
                  <a:ext uri="{FF2B5EF4-FFF2-40B4-BE49-F238E27FC236}">
                    <a16:creationId xmlns:a16="http://schemas.microsoft.com/office/drawing/2014/main" id="{12C0BE9D-E52F-44E3-914B-B6447D5F0DAE}"/>
                  </a:ext>
                </a:extLst>
              </p:cNvPr>
              <p:cNvCxnSpPr>
                <a:cxnSpLocks/>
                <a:stCxn id="78" idx="2"/>
                <a:endCxn id="79" idx="0"/>
              </p:cNvCxnSpPr>
              <p:nvPr/>
            </p:nvCxnSpPr>
            <p:spPr>
              <a:xfrm rot="16200000" flipH="1">
                <a:off x="2375986" y="3222611"/>
                <a:ext cx="257502" cy="75286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E89F5B8F-34DD-46A9-8E3B-EBD4328E03CE}"/>
                  </a:ext>
                </a:extLst>
              </p:cNvPr>
              <p:cNvCxnSpPr/>
              <p:nvPr/>
            </p:nvCxnSpPr>
            <p:spPr>
              <a:xfrm>
                <a:off x="2881167" y="4042402"/>
                <a:ext cx="0" cy="17559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B90ED71-0B81-48A1-8849-8F3CF246959F}"/>
                </a:ext>
              </a:extLst>
            </p:cNvPr>
            <p:cNvSpPr txBox="1"/>
            <p:nvPr/>
          </p:nvSpPr>
          <p:spPr>
            <a:xfrm>
              <a:off x="176349" y="1540792"/>
              <a:ext cx="5104567" cy="4817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i="1" dirty="0">
                  <a:cs typeface="Arial" pitchFamily="34" charset="0"/>
                </a:rPr>
                <a:t>В </a:t>
              </a:r>
              <a:r>
                <a:rPr lang="ru" sz="1400" i="1" noProof="0" dirty="0">
                  <a:solidFill>
                    <a:schemeClr val="tx1"/>
                  </a:solidFill>
                  <a:cs typeface="Arial" pitchFamily="34" charset="0"/>
                </a:rPr>
                <a:t>этой модели </a:t>
              </a:r>
              <a:r>
                <a:rPr lang="ru-RU" sz="1400" i="1" noProof="0" dirty="0">
                  <a:solidFill>
                    <a:schemeClr val="tx1"/>
                  </a:solidFill>
                  <a:cs typeface="Arial" pitchFamily="34" charset="0"/>
                </a:rPr>
                <a:t>МЦПК</a:t>
              </a:r>
              <a:r>
                <a:rPr lang="ru" sz="1400" i="1" noProof="0" dirty="0">
                  <a:solidFill>
                    <a:schemeClr val="tx1"/>
                  </a:solidFill>
                  <a:cs typeface="Arial" pitchFamily="34" charset="0"/>
                </a:rPr>
                <a:t> будет создан как совместное предприятие Казахстана и Узбекистана.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17390D2-809A-4C5D-A228-CF7AE6467EBB}"/>
                </a:ext>
              </a:extLst>
            </p:cNvPr>
            <p:cNvSpPr txBox="1"/>
            <p:nvPr/>
          </p:nvSpPr>
          <p:spPr>
            <a:xfrm>
              <a:off x="203489" y="2089419"/>
              <a:ext cx="510456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i="1" dirty="0">
                  <a:cs typeface="Arial" pitchFamily="34" charset="0"/>
                </a:rPr>
                <a:t>Совет состоит из одного председателя, назначаемого на ротационной основе, и двух заместителей председателя, по одному от каждой страны.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876DD9-FA58-42DD-B766-2DD5A41BC8F2}"/>
                </a:ext>
              </a:extLst>
            </p:cNvPr>
            <p:cNvGrpSpPr/>
            <p:nvPr/>
          </p:nvGrpSpPr>
          <p:grpSpPr>
            <a:xfrm>
              <a:off x="5631367" y="1540792"/>
              <a:ext cx="6383328" cy="4013936"/>
              <a:chOff x="5631367" y="1540792"/>
              <a:chExt cx="6383328" cy="4013936"/>
            </a:xfrm>
          </p:grpSpPr>
          <p:cxnSp>
            <p:nvCxnSpPr>
              <p:cNvPr id="121" name="Connector: Elbow 120">
                <a:extLst>
                  <a:ext uri="{FF2B5EF4-FFF2-40B4-BE49-F238E27FC236}">
                    <a16:creationId xmlns:a16="http://schemas.microsoft.com/office/drawing/2014/main" id="{588FE7C8-9714-44A2-B89A-D3AAD51B6D77}"/>
                  </a:ext>
                </a:extLst>
              </p:cNvPr>
              <p:cNvCxnSpPr>
                <a:cxnSpLocks/>
                <a:stCxn id="150" idx="3"/>
                <a:endCxn id="122" idx="0"/>
              </p:cNvCxnSpPr>
              <p:nvPr/>
            </p:nvCxnSpPr>
            <p:spPr>
              <a:xfrm>
                <a:off x="8412244" y="3655011"/>
                <a:ext cx="573419" cy="121183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3699B6D-7651-4EC1-A65A-E6949FBAF170}"/>
                  </a:ext>
                </a:extLst>
              </p:cNvPr>
              <p:cNvSpPr/>
              <p:nvPr/>
            </p:nvSpPr>
            <p:spPr>
              <a:xfrm rot="16200000">
                <a:off x="8552261" y="4651396"/>
                <a:ext cx="1297705" cy="4309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Адм. совет </a:t>
                </a:r>
                <a:r>
                  <a:rPr lang="ru" sz="90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области</a:t>
                </a: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/региона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566701A-2A0C-46A8-B79B-139AFD57A08D}"/>
                  </a:ext>
                </a:extLst>
              </p:cNvPr>
              <p:cNvSpPr/>
              <p:nvPr/>
            </p:nvSpPr>
            <p:spPr>
              <a:xfrm>
                <a:off x="9529647" y="4436598"/>
                <a:ext cx="1166038" cy="11181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Хокимият Сырдарьинской области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6846221-8C18-441D-912B-FABEDB82A0B2}"/>
                  </a:ext>
                </a:extLst>
              </p:cNvPr>
              <p:cNvSpPr/>
              <p:nvPr/>
            </p:nvSpPr>
            <p:spPr>
              <a:xfrm>
                <a:off x="10772598" y="5100697"/>
                <a:ext cx="1242097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Акимат города Шымкент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6FEBC9-4D84-4429-87D9-C4414C503187}"/>
                  </a:ext>
                </a:extLst>
              </p:cNvPr>
              <p:cNvSpPr/>
              <p:nvPr/>
            </p:nvSpPr>
            <p:spPr>
              <a:xfrm>
                <a:off x="9529647" y="3385058"/>
                <a:ext cx="1166038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Министерство финансов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EC1AF70-3FE6-4A1C-9D9B-B1AD53EBD950}"/>
                  </a:ext>
                </a:extLst>
              </p:cNvPr>
              <p:cNvSpPr/>
              <p:nvPr/>
            </p:nvSpPr>
            <p:spPr>
              <a:xfrm>
                <a:off x="9529647" y="3905491"/>
                <a:ext cx="1166038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Государственный таможенный комитет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1580418-CC30-40C2-9DE8-2A15D2616228}"/>
                  </a:ext>
                </a:extLst>
              </p:cNvPr>
              <p:cNvSpPr/>
              <p:nvPr/>
            </p:nvSpPr>
            <p:spPr>
              <a:xfrm>
                <a:off x="9529647" y="2857176"/>
                <a:ext cx="1166038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Министерство инвестиций и внешней торговли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F02E2B0-49A3-465B-8B3A-3074FD22D806}"/>
                  </a:ext>
                </a:extLst>
              </p:cNvPr>
              <p:cNvSpPr/>
              <p:nvPr/>
            </p:nvSpPr>
            <p:spPr>
              <a:xfrm>
                <a:off x="9529647" y="2339658"/>
                <a:ext cx="1166038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Министерство экономики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25A2941-5488-40E4-8860-91DBA8FDA5EE}"/>
                  </a:ext>
                </a:extLst>
              </p:cNvPr>
              <p:cNvSpPr/>
              <p:nvPr/>
            </p:nvSpPr>
            <p:spPr>
              <a:xfrm>
                <a:off x="10772598" y="2339658"/>
                <a:ext cx="1242097" cy="4677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Министерство экономики и развития торговли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B48B817-D927-4D7E-8C58-69B6D6E2AB60}"/>
                  </a:ext>
                </a:extLst>
              </p:cNvPr>
              <p:cNvSpPr/>
              <p:nvPr/>
            </p:nvSpPr>
            <p:spPr>
              <a:xfrm>
                <a:off x="10772598" y="2857176"/>
                <a:ext cx="1242097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86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Мин-во торговли и инфраструктурного развития</a:t>
                </a:r>
                <a:endParaRPr lang="en-US" sz="86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927CBFE-9931-44EB-910D-6890A7F2C446}"/>
                  </a:ext>
                </a:extLst>
              </p:cNvPr>
              <p:cNvSpPr/>
              <p:nvPr/>
            </p:nvSpPr>
            <p:spPr>
              <a:xfrm>
                <a:off x="10772598" y="3385058"/>
                <a:ext cx="1242097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Комитет государственных доходов Минфин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1E494EA-CBDF-4E30-8D27-891A1897B3E2}"/>
                  </a:ext>
                </a:extLst>
              </p:cNvPr>
              <p:cNvSpPr/>
              <p:nvPr/>
            </p:nvSpPr>
            <p:spPr>
              <a:xfrm>
                <a:off x="10772598" y="3905491"/>
                <a:ext cx="1242097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Таможенный комитет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BCDBADC-947B-45DD-8356-ACD8C0CF8009}"/>
                  </a:ext>
                </a:extLst>
              </p:cNvPr>
              <p:cNvSpPr/>
              <p:nvPr/>
            </p:nvSpPr>
            <p:spPr>
              <a:xfrm rot="16200000">
                <a:off x="8210694" y="2916973"/>
                <a:ext cx="1980841" cy="4309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Представительство ключевых экономических министерств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09D00C8-1371-4540-953F-CC363EBE4CB6}"/>
                  </a:ext>
                </a:extLst>
              </p:cNvPr>
              <p:cNvSpPr/>
              <p:nvPr/>
            </p:nvSpPr>
            <p:spPr>
              <a:xfrm>
                <a:off x="10772598" y="4519304"/>
                <a:ext cx="1242097" cy="415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Акимат Туркестанского района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098EC3B-D70D-4B58-AF72-98CA818D4FA1}"/>
                  </a:ext>
                </a:extLst>
              </p:cNvPr>
              <p:cNvSpPr/>
              <p:nvPr/>
            </p:nvSpPr>
            <p:spPr>
              <a:xfrm>
                <a:off x="10772598" y="1973933"/>
                <a:ext cx="1242096" cy="2528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Казахстан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8B6912D-0776-47F4-B56A-9F60E7C52C62}"/>
                  </a:ext>
                </a:extLst>
              </p:cNvPr>
              <p:cNvSpPr/>
              <p:nvPr/>
            </p:nvSpPr>
            <p:spPr>
              <a:xfrm>
                <a:off x="9529647" y="1973933"/>
                <a:ext cx="1166038" cy="2627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Узбекистан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704CD88-62E9-4365-BA24-526773F6A8E0}"/>
                  </a:ext>
                </a:extLst>
              </p:cNvPr>
              <p:cNvSpPr/>
              <p:nvPr/>
            </p:nvSpPr>
            <p:spPr>
              <a:xfrm>
                <a:off x="6485966" y="1933846"/>
                <a:ext cx="1929817" cy="6506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Модель двойного развития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C9EEAE4-B94F-4176-8E13-2E8BA2836A93}"/>
                  </a:ext>
                </a:extLst>
              </p:cNvPr>
              <p:cNvSpPr/>
              <p:nvPr/>
            </p:nvSpPr>
            <p:spPr>
              <a:xfrm>
                <a:off x="5631735" y="4048101"/>
                <a:ext cx="754581" cy="4843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Владение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975534C2-B279-40E0-89FB-6B1A70003345}"/>
                  </a:ext>
                </a:extLst>
              </p:cNvPr>
              <p:cNvSpPr/>
              <p:nvPr/>
            </p:nvSpPr>
            <p:spPr>
              <a:xfrm>
                <a:off x="6520954" y="2851709"/>
                <a:ext cx="912350" cy="3724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Узбекистан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9EA6645-3258-4C9B-8E81-04853E88101A}"/>
                  </a:ext>
                </a:extLst>
              </p:cNvPr>
              <p:cNvSpPr/>
              <p:nvPr/>
            </p:nvSpPr>
            <p:spPr>
              <a:xfrm>
                <a:off x="7497040" y="2853928"/>
                <a:ext cx="918222" cy="3848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Казахстан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D24D40B-0EE4-48A3-8B5C-A30D57698A15}"/>
                  </a:ext>
                </a:extLst>
              </p:cNvPr>
              <p:cNvSpPr/>
              <p:nvPr/>
            </p:nvSpPr>
            <p:spPr>
              <a:xfrm>
                <a:off x="6520520" y="4056494"/>
                <a:ext cx="874063" cy="4440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Узбекистан / ГЧП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347D25A-7D4A-45A4-8C9A-7615A8D4BA04}"/>
                  </a:ext>
                </a:extLst>
              </p:cNvPr>
              <p:cNvSpPr/>
              <p:nvPr/>
            </p:nvSpPr>
            <p:spPr>
              <a:xfrm>
                <a:off x="5631735" y="4659810"/>
                <a:ext cx="754582" cy="4843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Операции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1929719-1D90-4BDD-88B0-16466C99CE14}"/>
                  </a:ext>
                </a:extLst>
              </p:cNvPr>
              <p:cNvSpPr/>
              <p:nvPr/>
            </p:nvSpPr>
            <p:spPr>
              <a:xfrm>
                <a:off x="6520520" y="4668204"/>
                <a:ext cx="874063" cy="4324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Узбекистан / Частное</a:t>
                </a:r>
                <a:r>
                  <a:rPr lang="en-US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юр.</a:t>
                </a: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лицо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EADEF07-FA05-46E3-8298-0199966A0447}"/>
                  </a:ext>
                </a:extLst>
              </p:cNvPr>
              <p:cNvSpPr/>
              <p:nvPr/>
            </p:nvSpPr>
            <p:spPr>
              <a:xfrm>
                <a:off x="7516103" y="4668207"/>
                <a:ext cx="899679" cy="4324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Казахстан / Частное юр. лицо </a:t>
                </a:r>
                <a:endPara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81583F-0AB7-4DD0-9EFC-4836CE99EE17}"/>
                  </a:ext>
                </a:extLst>
              </p:cNvPr>
              <p:cNvSpPr/>
              <p:nvPr/>
            </p:nvSpPr>
            <p:spPr>
              <a:xfrm>
                <a:off x="7516103" y="4056494"/>
                <a:ext cx="896142" cy="4843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Казахстан / ГЧП</a:t>
                </a:r>
                <a:endParaRPr lang="en-US" sz="1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C6DB9C8-EEE4-4CC1-BBF3-C53B787A89F8}"/>
                  </a:ext>
                </a:extLst>
              </p:cNvPr>
              <p:cNvSpPr/>
              <p:nvPr/>
            </p:nvSpPr>
            <p:spPr>
              <a:xfrm>
                <a:off x="5631367" y="3417247"/>
                <a:ext cx="763896" cy="4843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Консультативный орган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7" name="Connector: Elbow 146">
                <a:extLst>
                  <a:ext uri="{FF2B5EF4-FFF2-40B4-BE49-F238E27FC236}">
                    <a16:creationId xmlns:a16="http://schemas.microsoft.com/office/drawing/2014/main" id="{0BB79A36-7265-4567-B93E-B91145CF0735}"/>
                  </a:ext>
                </a:extLst>
              </p:cNvPr>
              <p:cNvCxnSpPr>
                <a:cxnSpLocks/>
                <a:stCxn id="150" idx="3"/>
                <a:endCxn id="149" idx="1"/>
              </p:cNvCxnSpPr>
              <p:nvPr/>
            </p:nvCxnSpPr>
            <p:spPr>
              <a:xfrm flipV="1">
                <a:off x="8412244" y="1731251"/>
                <a:ext cx="1108110" cy="1923760"/>
              </a:xfrm>
              <a:prstGeom prst="bentConnector3">
                <a:avLst>
                  <a:gd name="adj1" fmla="val 26043"/>
                </a:avLst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E961D024-AEBE-43AE-B979-56F67A4BFBAE}"/>
                  </a:ext>
                </a:extLst>
              </p:cNvPr>
              <p:cNvSpPr/>
              <p:nvPr/>
            </p:nvSpPr>
            <p:spPr>
              <a:xfrm>
                <a:off x="6483429" y="3324816"/>
                <a:ext cx="2012472" cy="65061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779A7C9-E57A-4F56-BA10-974B24B8EE0A}"/>
                  </a:ext>
                </a:extLst>
              </p:cNvPr>
              <p:cNvSpPr/>
              <p:nvPr/>
            </p:nvSpPr>
            <p:spPr>
              <a:xfrm>
                <a:off x="9520354" y="1540792"/>
                <a:ext cx="2494294" cy="3809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110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Наблюдательный совет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61299D5-A2EB-4780-B4F5-D713C0C85C49}"/>
                  </a:ext>
                </a:extLst>
              </p:cNvPr>
              <p:cNvSpPr/>
              <p:nvPr/>
            </p:nvSpPr>
            <p:spPr>
              <a:xfrm>
                <a:off x="6520520" y="3395738"/>
                <a:ext cx="1891724" cy="5185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Межправительственный наблюдательный совет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DD61C37-B4C0-47D7-9A20-C798CB37151C}"/>
                </a:ext>
              </a:extLst>
            </p:cNvPr>
            <p:cNvSpPr/>
            <p:nvPr/>
          </p:nvSpPr>
          <p:spPr>
            <a:xfrm>
              <a:off x="145232" y="5648765"/>
              <a:ext cx="2668522" cy="299356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b="1"/>
                <a:t>Плюсы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23F56A1-4AC7-40A8-8ACF-2AC7048D7C29}"/>
                </a:ext>
              </a:extLst>
            </p:cNvPr>
            <p:cNvSpPr/>
            <p:nvPr/>
          </p:nvSpPr>
          <p:spPr>
            <a:xfrm>
              <a:off x="179174" y="6007783"/>
              <a:ext cx="2594167" cy="332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Можно достичь гармонизации законов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9C7BB6C-F8DB-48BE-B6B2-C54B03AD466B}"/>
                </a:ext>
              </a:extLst>
            </p:cNvPr>
            <p:cNvSpPr/>
            <p:nvPr/>
          </p:nvSpPr>
          <p:spPr>
            <a:xfrm>
              <a:off x="2845271" y="5644584"/>
              <a:ext cx="2462785" cy="314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b="1"/>
                <a:t>Минусы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F40D368-F35A-418D-95AD-F70670BA44A6}"/>
                </a:ext>
              </a:extLst>
            </p:cNvPr>
            <p:cNvSpPr/>
            <p:nvPr/>
          </p:nvSpPr>
          <p:spPr>
            <a:xfrm>
              <a:off x="171475" y="6420336"/>
              <a:ext cx="2594167" cy="332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Легкость координации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A5F37E7-9C3D-4A9C-9D08-61C9638C2C19}"/>
                </a:ext>
              </a:extLst>
            </p:cNvPr>
            <p:cNvSpPr/>
            <p:nvPr/>
          </p:nvSpPr>
          <p:spPr>
            <a:xfrm>
              <a:off x="2843439" y="5989776"/>
              <a:ext cx="2550963" cy="332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-RU" sz="1200" dirty="0">
                  <a:solidFill>
                    <a:schemeClr val="tx1"/>
                  </a:solidFill>
                </a:rPr>
                <a:t>МЦПК</a:t>
              </a:r>
              <a:r>
                <a:rPr lang="ru" sz="1200" dirty="0">
                  <a:solidFill>
                    <a:schemeClr val="tx1"/>
                  </a:solidFill>
                </a:rPr>
                <a:t> создаст свои собственные правила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4C0AC29-DF44-4DB7-82CF-80F8492438C5}"/>
                </a:ext>
              </a:extLst>
            </p:cNvPr>
            <p:cNvSpPr/>
            <p:nvPr/>
          </p:nvSpPr>
          <p:spPr>
            <a:xfrm>
              <a:off x="2834066" y="6400686"/>
              <a:ext cx="2462785" cy="332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Вероятность разногласий между стейкхолдерами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8768C5A-DBB2-4B64-B528-701327377389}"/>
                </a:ext>
              </a:extLst>
            </p:cNvPr>
            <p:cNvSpPr/>
            <p:nvPr/>
          </p:nvSpPr>
          <p:spPr>
            <a:xfrm>
              <a:off x="6181842" y="5645039"/>
              <a:ext cx="2668522" cy="299356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b="1"/>
                <a:t>Плюсы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5E064E5-E793-45AB-B10D-D5CD7D62DE0B}"/>
                </a:ext>
              </a:extLst>
            </p:cNvPr>
            <p:cNvSpPr/>
            <p:nvPr/>
          </p:nvSpPr>
          <p:spPr>
            <a:xfrm>
              <a:off x="6215785" y="6004057"/>
              <a:ext cx="2565628" cy="318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Зрелая модель в Центральной Азии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6711D77-90D5-4F83-861A-F4D4021213A6}"/>
                </a:ext>
              </a:extLst>
            </p:cNvPr>
            <p:cNvSpPr/>
            <p:nvPr/>
          </p:nvSpPr>
          <p:spPr>
            <a:xfrm>
              <a:off x="8902429" y="5645039"/>
              <a:ext cx="2668522" cy="2993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b="1"/>
                <a:t>Минусы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0E901B9-8249-454B-9FB5-295DDCD92372}"/>
                </a:ext>
              </a:extLst>
            </p:cNvPr>
            <p:cNvSpPr/>
            <p:nvPr/>
          </p:nvSpPr>
          <p:spPr>
            <a:xfrm>
              <a:off x="6215784" y="6377607"/>
              <a:ext cx="2594167" cy="343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Можно избежать изменений законодательства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ECF8E6D-78CB-406C-A78F-C36AFFD00693}"/>
                </a:ext>
              </a:extLst>
            </p:cNvPr>
            <p:cNvSpPr/>
            <p:nvPr/>
          </p:nvSpPr>
          <p:spPr>
            <a:xfrm>
              <a:off x="8960318" y="5989776"/>
              <a:ext cx="2610633" cy="318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 dirty="0">
                  <a:solidFill>
                    <a:schemeClr val="tx1"/>
                  </a:solidFill>
                </a:rPr>
                <a:t>Негармонизированные законы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D02E544-A2A2-4C07-A3A3-4D33BE2480D8}"/>
                </a:ext>
              </a:extLst>
            </p:cNvPr>
            <p:cNvSpPr/>
            <p:nvPr/>
          </p:nvSpPr>
          <p:spPr>
            <a:xfrm>
              <a:off x="8938347" y="6387337"/>
              <a:ext cx="2668522" cy="3594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>
                <a:lnSpc>
                  <a:spcPct val="100000"/>
                </a:lnSpc>
              </a:pPr>
              <a:r>
                <a:rPr lang="ru" sz="1200">
                  <a:solidFill>
                    <a:schemeClr val="tx1"/>
                  </a:solidFill>
                </a:rPr>
                <a:t>Могут возникнуть проблемы с координацией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98B5FF1-23EA-4D0C-AD49-220BBB980F2C}"/>
                </a:ext>
              </a:extLst>
            </p:cNvPr>
            <p:cNvSpPr/>
            <p:nvPr/>
          </p:nvSpPr>
          <p:spPr>
            <a:xfrm>
              <a:off x="87341" y="1382841"/>
              <a:ext cx="5485967" cy="538782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14" name="Google Shape;1631;g114e5dc4418_1_0">
              <a:extLst>
                <a:ext uri="{FF2B5EF4-FFF2-40B4-BE49-F238E27FC236}">
                  <a16:creationId xmlns:a16="http://schemas.microsoft.com/office/drawing/2014/main" id="{6DA0C537-A819-4F20-85C2-F1B72BE623BF}"/>
                </a:ext>
              </a:extLst>
            </p:cNvPr>
            <p:cNvSpPr/>
            <p:nvPr/>
          </p:nvSpPr>
          <p:spPr>
            <a:xfrm flipH="1">
              <a:off x="282450" y="1219681"/>
              <a:ext cx="4998467" cy="2974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8375" tIns="98375" rIns="98375" bIns="983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79"/>
                <a:buFont typeface="Arial"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Модель I: Модель единого предприятия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FE2C861-F23D-4064-A1D2-F7BABC70E91D}"/>
                </a:ext>
              </a:extLst>
            </p:cNvPr>
            <p:cNvSpPr/>
            <p:nvPr/>
          </p:nvSpPr>
          <p:spPr>
            <a:xfrm>
              <a:off x="5544769" y="1382840"/>
              <a:ext cx="6588261" cy="538782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118" name="Google Shape;1631;g114e5dc4418_1_0">
              <a:extLst>
                <a:ext uri="{FF2B5EF4-FFF2-40B4-BE49-F238E27FC236}">
                  <a16:creationId xmlns:a16="http://schemas.microsoft.com/office/drawing/2014/main" id="{363F2147-5DB4-4E56-84CF-97607149CFBB}"/>
                </a:ext>
              </a:extLst>
            </p:cNvPr>
            <p:cNvSpPr/>
            <p:nvPr/>
          </p:nvSpPr>
          <p:spPr>
            <a:xfrm flipH="1">
              <a:off x="6750622" y="1219089"/>
              <a:ext cx="4998467" cy="2974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8375" tIns="98375" rIns="98375" bIns="983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79"/>
                <a:buFont typeface="Arial"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Модель II: Модель двойного предприятия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87" name="Diagram 86">
            <a:extLst>
              <a:ext uri="{FF2B5EF4-FFF2-40B4-BE49-F238E27FC236}">
                <a16:creationId xmlns:a16="http://schemas.microsoft.com/office/drawing/2014/main" id="{00E7B1A8-E122-419E-8B72-F2DF24589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442812"/>
              </p:ext>
            </p:extLst>
          </p:nvPr>
        </p:nvGraphicFramePr>
        <p:xfrm>
          <a:off x="442915" y="0"/>
          <a:ext cx="11749086" cy="22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D2A0C9C0-3C8C-44CC-B88F-A732A130B2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CD6137E-88D6-488C-9704-E215982240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16</a:t>
            </a:fld>
            <a:endParaRPr lang="en-US" dirty="0"/>
          </a:p>
        </p:txBody>
      </p:sp>
      <p:sp>
        <p:nvSpPr>
          <p:cNvPr id="85" name="Freeform 18">
            <a:extLst>
              <a:ext uri="{FF2B5EF4-FFF2-40B4-BE49-F238E27FC236}">
                <a16:creationId xmlns:a16="http://schemas.microsoft.com/office/drawing/2014/main" id="{CF466A34-3063-4DE3-B52B-54FDD78C9BBA}"/>
              </a:ext>
            </a:extLst>
          </p:cNvPr>
          <p:cNvSpPr>
            <a:spLocks noChangeAspect="1"/>
          </p:cNvSpPr>
          <p:nvPr/>
        </p:nvSpPr>
        <p:spPr bwMode="auto">
          <a:xfrm>
            <a:off x="1573860" y="6263079"/>
            <a:ext cx="389231" cy="303447"/>
          </a:xfrm>
          <a:custGeom>
            <a:avLst/>
            <a:gdLst>
              <a:gd name="T0" fmla="*/ 263 w 304"/>
              <a:gd name="T1" fmla="*/ 0 h 237"/>
              <a:gd name="T2" fmla="*/ 108 w 304"/>
              <a:gd name="T3" fmla="*/ 157 h 237"/>
              <a:gd name="T4" fmla="*/ 40 w 304"/>
              <a:gd name="T5" fmla="*/ 88 h 237"/>
              <a:gd name="T6" fmla="*/ 0 w 304"/>
              <a:gd name="T7" fmla="*/ 128 h 237"/>
              <a:gd name="T8" fmla="*/ 108 w 304"/>
              <a:gd name="T9" fmla="*/ 237 h 237"/>
              <a:gd name="T10" fmla="*/ 304 w 304"/>
              <a:gd name="T11" fmla="*/ 41 h 237"/>
              <a:gd name="T12" fmla="*/ 263 w 304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7">
                <a:moveTo>
                  <a:pt x="263" y="0"/>
                </a:moveTo>
                <a:lnTo>
                  <a:pt x="108" y="157"/>
                </a:lnTo>
                <a:lnTo>
                  <a:pt x="40" y="88"/>
                </a:lnTo>
                <a:lnTo>
                  <a:pt x="0" y="128"/>
                </a:lnTo>
                <a:lnTo>
                  <a:pt x="108" y="237"/>
                </a:lnTo>
                <a:lnTo>
                  <a:pt x="304" y="41"/>
                </a:lnTo>
                <a:lnTo>
                  <a:pt x="263" y="0"/>
                </a:ln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5A3444-F444-4E7C-A7C9-3368B6E18E19}"/>
              </a:ext>
            </a:extLst>
          </p:cNvPr>
          <p:cNvSpPr txBox="1"/>
          <p:nvPr/>
        </p:nvSpPr>
        <p:spPr>
          <a:xfrm>
            <a:off x="1785173" y="6330423"/>
            <a:ext cx="261933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400" i="1" dirty="0">
                <a:cs typeface="Arial" pitchFamily="34" charset="0"/>
              </a:rPr>
              <a:t>Предпочтительная модель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4335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8650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Компоненты </a:t>
            </a:r>
            <a:r>
              <a:rPr lang="ru-RU" sz="2400" b="0" dirty="0">
                <a:latin typeface="Georgia" panose="02040502050405020303" pitchFamily="18" charset="0"/>
              </a:rPr>
              <a:t>МЦПК</a:t>
            </a:r>
            <a:endParaRPr lang="ru" sz="2400" b="0" dirty="0">
              <a:latin typeface="Georgia" panose="020405020504050203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484AB1-E3A2-43DB-8A80-4C8FDA93039F}"/>
              </a:ext>
            </a:extLst>
          </p:cNvPr>
          <p:cNvGrpSpPr/>
          <p:nvPr/>
        </p:nvGrpSpPr>
        <p:grpSpPr>
          <a:xfrm>
            <a:off x="482005" y="1127359"/>
            <a:ext cx="11227990" cy="5611096"/>
            <a:chOff x="186802" y="1127359"/>
            <a:chExt cx="8417880" cy="56110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68B00F-0A99-4FF6-B2D7-F9F1DB753DDB}"/>
                </a:ext>
              </a:extLst>
            </p:cNvPr>
            <p:cNvSpPr txBox="1"/>
            <p:nvPr/>
          </p:nvSpPr>
          <p:spPr>
            <a:xfrm>
              <a:off x="645677" y="1140740"/>
              <a:ext cx="2201678" cy="215162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</a:ln>
            <a:effectLst/>
          </p:spPr>
          <p:txBody>
            <a:bodyPr wrap="square" lIns="72000" tIns="10973" rIns="72000" bIns="10973" rtlCol="0">
              <a:spAutoFit/>
            </a:bodyPr>
            <a:lstStyle/>
            <a:p>
              <a:pPr marL="0" marR="0" lvl="0" indent="0" algn="l" defTabSz="109728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Компоненты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798E95-4AC4-42A0-B580-1AC6D3E03C1C}"/>
                </a:ext>
              </a:extLst>
            </p:cNvPr>
            <p:cNvSpPr txBox="1"/>
            <p:nvPr/>
          </p:nvSpPr>
          <p:spPr>
            <a:xfrm>
              <a:off x="3108081" y="1140739"/>
              <a:ext cx="3537509" cy="21749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</a:ln>
            <a:effectLst/>
          </p:spPr>
          <p:txBody>
            <a:bodyPr wrap="square" lIns="72000" tIns="10973" rIns="72000" bIns="10973" rtlCol="0">
              <a:spAutoFit/>
            </a:bodyPr>
            <a:lstStyle/>
            <a:p>
              <a:pPr marL="0" marR="0" lvl="0" indent="0" algn="l" defTabSz="109728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Потребность в компонентах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BB735B-F34E-47CD-98F8-D09DAC2EB901}"/>
                </a:ext>
              </a:extLst>
            </p:cNvPr>
            <p:cNvCxnSpPr>
              <a:cxnSpLocks/>
            </p:cNvCxnSpPr>
            <p:nvPr/>
          </p:nvCxnSpPr>
          <p:spPr>
            <a:xfrm>
              <a:off x="3066208" y="1127359"/>
              <a:ext cx="0" cy="561109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3C9D1CD-269C-4785-8D6D-B754288077DF}"/>
                </a:ext>
              </a:extLst>
            </p:cNvPr>
            <p:cNvSpPr/>
            <p:nvPr/>
          </p:nvSpPr>
          <p:spPr>
            <a:xfrm>
              <a:off x="679603" y="1422296"/>
              <a:ext cx="7746641" cy="207909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CE2DE33B-1D58-4BA8-8FB3-B0B85BC46171}"/>
                </a:ext>
              </a:extLst>
            </p:cNvPr>
            <p:cNvSpPr txBox="1"/>
            <p:nvPr/>
          </p:nvSpPr>
          <p:spPr>
            <a:xfrm>
              <a:off x="1876592" y="1659108"/>
              <a:ext cx="1128781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8" name="Picture 27" descr="PwC_Pictograms_CarManufacturing.zip">
              <a:extLst>
                <a:ext uri="{FF2B5EF4-FFF2-40B4-BE49-F238E27FC236}">
                  <a16:creationId xmlns:a16="http://schemas.microsoft.com/office/drawing/2014/main" id="{7E63A1AC-E7F9-4381-8AF7-8D0B88BD5F1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587" t="10794" r="19062" b="10955"/>
            <a:stretch/>
          </p:blipFill>
          <p:spPr bwMode="auto">
            <a:xfrm>
              <a:off x="818025" y="2468037"/>
              <a:ext cx="283138" cy="3226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600D90-F696-42A2-8FC8-590A98A0E587}"/>
                </a:ext>
              </a:extLst>
            </p:cNvPr>
            <p:cNvSpPr txBox="1"/>
            <p:nvPr/>
          </p:nvSpPr>
          <p:spPr>
            <a:xfrm>
              <a:off x="1327750" y="2047186"/>
              <a:ext cx="1369205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Офисные здания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46E3D3-DC17-49E9-BC65-08ECFFE7870C}"/>
                </a:ext>
              </a:extLst>
            </p:cNvPr>
            <p:cNvGrpSpPr/>
            <p:nvPr/>
          </p:nvGrpSpPr>
          <p:grpSpPr>
            <a:xfrm>
              <a:off x="828304" y="1484809"/>
              <a:ext cx="2042090" cy="282184"/>
              <a:chOff x="6275388" y="3866573"/>
              <a:chExt cx="1266168" cy="288015"/>
            </a:xfrm>
          </p:grpSpPr>
          <p:sp>
            <p:nvSpPr>
              <p:cNvPr id="39" name="TextBox 49">
                <a:extLst>
                  <a:ext uri="{FF2B5EF4-FFF2-40B4-BE49-F238E27FC236}">
                    <a16:creationId xmlns:a16="http://schemas.microsoft.com/office/drawing/2014/main" id="{B442EEBB-27C1-4D48-BF6C-28AFECB128F0}"/>
                  </a:ext>
                </a:extLst>
              </p:cNvPr>
              <p:cNvSpPr txBox="1"/>
              <p:nvPr/>
            </p:nvSpPr>
            <p:spPr>
              <a:xfrm>
                <a:off x="6604040" y="3916340"/>
                <a:ext cx="937516" cy="188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720"/>
                  </a:spcAft>
                  <a:buClr>
                    <a:srgbClr val="000000"/>
                  </a:buClr>
                  <a:buSzPct val="100000"/>
                  <a:buFont typeface="Arial"/>
                  <a:buNone/>
                  <a:tabLst/>
                  <a:defRPr/>
                </a:pPr>
                <a:r>
                  <a:rPr kumimoji="0" lang="ru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Производственная зона</a:t>
                </a:r>
              </a:p>
            </p:txBody>
          </p:sp>
          <p:pic>
            <p:nvPicPr>
              <p:cNvPr id="40" name="Picture 39" descr="PwC_Pictograms_Maintenance.zip">
                <a:extLst>
                  <a:ext uri="{FF2B5EF4-FFF2-40B4-BE49-F238E27FC236}">
                    <a16:creationId xmlns:a16="http://schemas.microsoft.com/office/drawing/2014/main" id="{8F8F941E-0C2F-46D0-A51B-7EBE4961C449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083" t="10794" r="18566" b="10899"/>
              <a:stretch/>
            </p:blipFill>
            <p:spPr bwMode="auto">
              <a:xfrm>
                <a:off x="6275388" y="3866573"/>
                <a:ext cx="155399" cy="2880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</p:pic>
        </p:grpSp>
        <p:sp>
          <p:nvSpPr>
            <p:cNvPr id="45" name="TextBox 59">
              <a:extLst>
                <a:ext uri="{FF2B5EF4-FFF2-40B4-BE49-F238E27FC236}">
                  <a16:creationId xmlns:a16="http://schemas.microsoft.com/office/drawing/2014/main" id="{E6B1917F-66AE-4303-A93A-9689CFB7B090}"/>
                </a:ext>
              </a:extLst>
            </p:cNvPr>
            <p:cNvSpPr txBox="1"/>
            <p:nvPr/>
          </p:nvSpPr>
          <p:spPr>
            <a:xfrm>
              <a:off x="1242633" y="5791118"/>
              <a:ext cx="831111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6" name="Picture 45" descr="PwC_Pictograms_Chemicals.zip">
              <a:extLst>
                <a:ext uri="{FF2B5EF4-FFF2-40B4-BE49-F238E27FC236}">
                  <a16:creationId xmlns:a16="http://schemas.microsoft.com/office/drawing/2014/main" id="{34643F5C-46F2-4AB9-B969-E259707415A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18" t="10582" r="18731" b="10476"/>
            <a:stretch/>
          </p:blipFill>
          <p:spPr bwMode="auto">
            <a:xfrm>
              <a:off x="768857" y="5609048"/>
              <a:ext cx="310065" cy="310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48" name="TextBox 64">
              <a:extLst>
                <a:ext uri="{FF2B5EF4-FFF2-40B4-BE49-F238E27FC236}">
                  <a16:creationId xmlns:a16="http://schemas.microsoft.com/office/drawing/2014/main" id="{48128F2B-4D80-4A35-B1D1-D048D3CDC6CF}"/>
                </a:ext>
              </a:extLst>
            </p:cNvPr>
            <p:cNvSpPr txBox="1"/>
            <p:nvPr/>
          </p:nvSpPr>
          <p:spPr>
            <a:xfrm>
              <a:off x="1201897" y="4699897"/>
              <a:ext cx="1620910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9" name="Picture 48" descr="PwC_Pictograms_Pharmaceuticals.zip">
              <a:extLst>
                <a:ext uri="{FF2B5EF4-FFF2-40B4-BE49-F238E27FC236}">
                  <a16:creationId xmlns:a16="http://schemas.microsoft.com/office/drawing/2014/main" id="{791E295A-D7AF-4BAC-B180-98B9247551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52" t="10956" r="18897" b="10956"/>
            <a:stretch/>
          </p:blipFill>
          <p:spPr bwMode="auto">
            <a:xfrm>
              <a:off x="785380" y="4454804"/>
              <a:ext cx="322348" cy="2827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927D1A0-58B7-4C07-905A-C5E8345525A6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1937964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7C85D25-38EC-48E7-AFD2-C1ADCFA72A7E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2337335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2D865DC-4D24-4B48-86FC-99BC74AE06BF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2921372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7A43D6D-6DE7-4DF7-9521-2ADB47AC6D09}"/>
                </a:ext>
              </a:extLst>
            </p:cNvPr>
            <p:cNvCxnSpPr>
              <a:cxnSpLocks/>
            </p:cNvCxnSpPr>
            <p:nvPr/>
          </p:nvCxnSpPr>
          <p:spPr>
            <a:xfrm>
              <a:off x="686264" y="3505409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0C30EB6-E6DC-4BB0-9718-65A890407090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4304151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1FC063-E7AC-49DF-86E8-F728B860A428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4888188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DA6E48-F575-4BF1-AD97-3853D4DD200A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5472225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489E400-7FB9-4F8A-99BC-0D660C9CFF1D}"/>
                </a:ext>
              </a:extLst>
            </p:cNvPr>
            <p:cNvGrpSpPr/>
            <p:nvPr/>
          </p:nvGrpSpPr>
          <p:grpSpPr>
            <a:xfrm>
              <a:off x="708359" y="1999350"/>
              <a:ext cx="477898" cy="276598"/>
              <a:chOff x="6165721" y="2324672"/>
              <a:chExt cx="477898" cy="28231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A7CCFD0-12C1-4ACB-8AC7-677A33562EDE}"/>
                  </a:ext>
                </a:extLst>
              </p:cNvPr>
              <p:cNvSpPr/>
              <p:nvPr/>
            </p:nvSpPr>
            <p:spPr>
              <a:xfrm>
                <a:off x="6275387" y="2324672"/>
                <a:ext cx="250625" cy="282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4" name="Graphic 3" descr="Building outline">
                <a:extLst>
                  <a:ext uri="{FF2B5EF4-FFF2-40B4-BE49-F238E27FC236}">
                    <a16:creationId xmlns:a16="http://schemas.microsoft.com/office/drawing/2014/main" id="{AF275E6F-63CE-4426-91B3-5974AE036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165721" y="2376237"/>
                <a:ext cx="477898" cy="230747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88978B-B5FD-42D2-8525-DE2EAE2C2925}"/>
                </a:ext>
              </a:extLst>
            </p:cNvPr>
            <p:cNvSpPr txBox="1"/>
            <p:nvPr/>
          </p:nvSpPr>
          <p:spPr>
            <a:xfrm>
              <a:off x="1327750" y="2538890"/>
              <a:ext cx="1369205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Логистическая зона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E26AD86-2C46-4334-B073-AE98FCE96823}"/>
                </a:ext>
              </a:extLst>
            </p:cNvPr>
            <p:cNvGrpSpPr/>
            <p:nvPr/>
          </p:nvGrpSpPr>
          <p:grpSpPr>
            <a:xfrm>
              <a:off x="818025" y="3075091"/>
              <a:ext cx="283140" cy="276598"/>
              <a:chOff x="6275387" y="3376007"/>
              <a:chExt cx="283140" cy="28231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A399A01-6C3B-44A4-AEF4-DDF9BAB6C70E}"/>
                  </a:ext>
                </a:extLst>
              </p:cNvPr>
              <p:cNvSpPr/>
              <p:nvPr/>
            </p:nvSpPr>
            <p:spPr>
              <a:xfrm>
                <a:off x="6275387" y="3376007"/>
                <a:ext cx="283140" cy="28231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69" name="Graphic 68" descr="Electric Tower outline">
                <a:extLst>
                  <a:ext uri="{FF2B5EF4-FFF2-40B4-BE49-F238E27FC236}">
                    <a16:creationId xmlns:a16="http://schemas.microsoft.com/office/drawing/2014/main" id="{BDFCE7A9-631F-4D65-9E96-9499BD803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291029" y="3388883"/>
                <a:ext cx="251855" cy="251855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D07E76-9BE3-4A93-8739-B7F59A916920}"/>
                </a:ext>
              </a:extLst>
            </p:cNvPr>
            <p:cNvSpPr txBox="1"/>
            <p:nvPr/>
          </p:nvSpPr>
          <p:spPr>
            <a:xfrm>
              <a:off x="1327750" y="3010563"/>
              <a:ext cx="13692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З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</a:t>
              </a:r>
              <a:r>
                <a:rPr kumimoji="0" lang="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на инженерных коммуникаций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8387D11-CA6B-4FD2-9690-BF343CEB008E}"/>
                </a:ext>
              </a:extLst>
            </p:cNvPr>
            <p:cNvSpPr txBox="1"/>
            <p:nvPr/>
          </p:nvSpPr>
          <p:spPr>
            <a:xfrm>
              <a:off x="3031995" y="1415113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Позволить отраслям осуществлять производство с добавленной стоимостью и получить доступ к общей ресурсной базе.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79FA4D-C561-4E8A-BF15-2EDD1C494170}"/>
                </a:ext>
              </a:extLst>
            </p:cNvPr>
            <p:cNvSpPr txBox="1"/>
            <p:nvPr/>
          </p:nvSpPr>
          <p:spPr>
            <a:xfrm>
              <a:off x="3031995" y="1999150"/>
              <a:ext cx="55726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Для основного административного и управленческого персонала, работающего в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endParaRPr lang="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FFCEFD-1AC2-4523-8961-52460A45A7CF}"/>
                </a:ext>
              </a:extLst>
            </p:cNvPr>
            <p:cNvSpPr txBox="1"/>
            <p:nvPr/>
          </p:nvSpPr>
          <p:spPr>
            <a:xfrm>
              <a:off x="3005372" y="2398521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Позволить отраслям более эффективно управлять запасами, будет включать в себя холодильные склады, центры обработки грузов, распределительные центры и упаковочные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03B256-E09E-4F31-B90E-4E00CF80CA04}"/>
                </a:ext>
              </a:extLst>
            </p:cNvPr>
            <p:cNvSpPr txBox="1"/>
            <p:nvPr/>
          </p:nvSpPr>
          <p:spPr>
            <a:xfrm>
              <a:off x="3031995" y="2982558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Обеспечить снабжение основных коммунальных услуг, таких как вода, современные накопители энергии, утилизация отходов и т. д.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DF162A0-6AB2-45B4-8367-912E104C3E83}"/>
                </a:ext>
              </a:extLst>
            </p:cNvPr>
            <p:cNvCxnSpPr>
              <a:cxnSpLocks/>
            </p:cNvCxnSpPr>
            <p:nvPr/>
          </p:nvCxnSpPr>
          <p:spPr>
            <a:xfrm>
              <a:off x="686264" y="3904780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C9D6E85-261A-4E9D-8B1F-26C6F67175A2}"/>
                </a:ext>
              </a:extLst>
            </p:cNvPr>
            <p:cNvSpPr txBox="1"/>
            <p:nvPr/>
          </p:nvSpPr>
          <p:spPr>
            <a:xfrm>
              <a:off x="1327750" y="4505706"/>
              <a:ext cx="1369205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Лаборатории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E62754A-EE23-44A2-A7C4-B3BF4CD4EAFC}"/>
                </a:ext>
              </a:extLst>
            </p:cNvPr>
            <p:cNvSpPr txBox="1"/>
            <p:nvPr/>
          </p:nvSpPr>
          <p:spPr>
            <a:xfrm>
              <a:off x="3031995" y="4365337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Проводить испытания на безопасность пищевых продуктов, ветеринарные, фитосанитарные и фармацевтические испытания качества в рамках МЦПК</a:t>
              </a:r>
              <a:endParaRPr lang="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61540B-C636-4949-A0EB-6B4DF92EC435}"/>
                </a:ext>
              </a:extLst>
            </p:cNvPr>
            <p:cNvGrpSpPr/>
            <p:nvPr/>
          </p:nvGrpSpPr>
          <p:grpSpPr>
            <a:xfrm>
              <a:off x="774741" y="3569675"/>
              <a:ext cx="335873" cy="270839"/>
              <a:chOff x="1079541" y="3642442"/>
              <a:chExt cx="335873" cy="27083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63D3CB-76CD-402C-8B26-A6487F3823B8}"/>
                  </a:ext>
                </a:extLst>
              </p:cNvPr>
              <p:cNvSpPr/>
              <p:nvPr/>
            </p:nvSpPr>
            <p:spPr>
              <a:xfrm>
                <a:off x="1101604" y="3642442"/>
                <a:ext cx="283140" cy="27083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89" name="Graphic 88" descr="Checklist outline">
                <a:extLst>
                  <a:ext uri="{FF2B5EF4-FFF2-40B4-BE49-F238E27FC236}">
                    <a16:creationId xmlns:a16="http://schemas.microsoft.com/office/drawing/2014/main" id="{E2BBF5D8-B512-4618-8DE0-D648B3440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79541" y="3694922"/>
                <a:ext cx="335873" cy="180384"/>
              </a:xfrm>
              <a:prstGeom prst="rect">
                <a:avLst/>
              </a:prstGeom>
            </p:spPr>
          </p:pic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EA68DFD-D0AF-4CC7-BF39-632694636E44}"/>
                </a:ext>
              </a:extLst>
            </p:cNvPr>
            <p:cNvSpPr txBox="1"/>
            <p:nvPr/>
          </p:nvSpPr>
          <p:spPr>
            <a:xfrm>
              <a:off x="1312279" y="3550057"/>
              <a:ext cx="17958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lang="ru" sz="1200" b="1" dirty="0">
                  <a:solidFill>
                    <a:srgbClr val="000000"/>
                  </a:solidFill>
                  <a:latin typeface="Arial"/>
                  <a:sym typeface="Arial"/>
                </a:rPr>
                <a:t>Зона таможенного оформления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D8F9F4E-CEAA-4598-A6AE-74672C03AB2F}"/>
                </a:ext>
              </a:extLst>
            </p:cNvPr>
            <p:cNvSpPr txBox="1"/>
            <p:nvPr/>
          </p:nvSpPr>
          <p:spPr>
            <a:xfrm>
              <a:off x="3031995" y="3566595"/>
              <a:ext cx="55726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Обеспечить таможенное оформление и облегчение доставки товаров, произведенных в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endParaRPr lang="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F009D41-D7F3-4BCD-9C83-43B61C09D1FF}"/>
                </a:ext>
              </a:extLst>
            </p:cNvPr>
            <p:cNvSpPr txBox="1"/>
            <p:nvPr/>
          </p:nvSpPr>
          <p:spPr>
            <a:xfrm>
              <a:off x="1312280" y="4030295"/>
              <a:ext cx="17958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Пункт пересечения границы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5CCA21A-5389-496A-BA91-1083D972C0B9}"/>
                </a:ext>
              </a:extLst>
            </p:cNvPr>
            <p:cNvSpPr txBox="1"/>
            <p:nvPr/>
          </p:nvSpPr>
          <p:spPr>
            <a:xfrm>
              <a:off x="3031995" y="3984129"/>
              <a:ext cx="55726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Содействовать ускоренному перемещению товаров, произведенных в рамках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AFDF7AC-C452-4AEF-90FA-328DE7967ECC}"/>
                </a:ext>
              </a:extLst>
            </p:cNvPr>
            <p:cNvSpPr txBox="1"/>
            <p:nvPr/>
          </p:nvSpPr>
          <p:spPr>
            <a:xfrm>
              <a:off x="1327750" y="5089743"/>
              <a:ext cx="136920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Учебный центр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4F57DD1-BF59-47A8-9C56-AF323C690826}"/>
                </a:ext>
              </a:extLst>
            </p:cNvPr>
            <p:cNvGrpSpPr/>
            <p:nvPr/>
          </p:nvGrpSpPr>
          <p:grpSpPr>
            <a:xfrm>
              <a:off x="774741" y="4997016"/>
              <a:ext cx="310780" cy="366380"/>
              <a:chOff x="6316122" y="5979841"/>
              <a:chExt cx="266843" cy="27770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174919C-0600-4F69-AFA9-665AD1023526}"/>
                  </a:ext>
                </a:extLst>
              </p:cNvPr>
              <p:cNvSpPr/>
              <p:nvPr/>
            </p:nvSpPr>
            <p:spPr>
              <a:xfrm>
                <a:off x="6316122" y="6000932"/>
                <a:ext cx="266843" cy="25661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04" name="Graphic 103" descr="Teacher outline">
                <a:extLst>
                  <a:ext uri="{FF2B5EF4-FFF2-40B4-BE49-F238E27FC236}">
                    <a16:creationId xmlns:a16="http://schemas.microsoft.com/office/drawing/2014/main" id="{5D127072-D174-4C06-A919-0DD1E9FDD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316122" y="5979841"/>
                <a:ext cx="244988" cy="244988"/>
              </a:xfrm>
              <a:prstGeom prst="rect">
                <a:avLst/>
              </a:prstGeom>
            </p:spPr>
          </p:pic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2517AC-A707-43A7-87CC-5564861DF53E}"/>
                </a:ext>
              </a:extLst>
            </p:cNvPr>
            <p:cNvCxnSpPr>
              <a:cxnSpLocks/>
            </p:cNvCxnSpPr>
            <p:nvPr/>
          </p:nvCxnSpPr>
          <p:spPr>
            <a:xfrm>
              <a:off x="718633" y="6056262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DFF440-D18F-4762-90B8-B8EA069160E1}"/>
                </a:ext>
              </a:extLst>
            </p:cNvPr>
            <p:cNvSpPr txBox="1"/>
            <p:nvPr/>
          </p:nvSpPr>
          <p:spPr>
            <a:xfrm>
              <a:off x="1327750" y="5673780"/>
              <a:ext cx="1369205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lang="ru" sz="1200" b="1">
                  <a:solidFill>
                    <a:srgbClr val="000000"/>
                  </a:solidFill>
                  <a:latin typeface="Arial"/>
                  <a:sym typeface="Arial"/>
                </a:rPr>
                <a:t>Выставочный центр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7FCE578-AA6B-42D7-BF14-4F52D5596272}"/>
                </a:ext>
              </a:extLst>
            </p:cNvPr>
            <p:cNvSpPr txBox="1"/>
            <p:nvPr/>
          </p:nvSpPr>
          <p:spPr>
            <a:xfrm>
              <a:off x="3031995" y="4949374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Предлагать предприятиям специализированные программы обучения для повышения квалификации рабочей силы для удовлетворения потребностей бизнеса.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7672BDE-7020-4F3E-A8C0-98B752ABBC88}"/>
                </a:ext>
              </a:extLst>
            </p:cNvPr>
            <p:cNvSpPr txBox="1"/>
            <p:nvPr/>
          </p:nvSpPr>
          <p:spPr>
            <a:xfrm>
              <a:off x="3031995" y="5533411"/>
              <a:ext cx="55726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>
                  <a:latin typeface="Arial" panose="020B0604020202020204" pitchFamily="34" charset="0"/>
                  <a:cs typeface="Arial" panose="020B0604020202020204" pitchFamily="34" charset="0"/>
                </a:rPr>
                <a:t>Содействовать торговле путем объединения потребностей покупателя и продавца и расширения сетей B2B.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8A8A3B5-79CB-406F-B7D8-4D96C58E1230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0" y="6640304"/>
              <a:ext cx="758952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3671CA4-D6DF-4803-B8A7-B75AEF0528D0}"/>
                </a:ext>
              </a:extLst>
            </p:cNvPr>
            <p:cNvSpPr txBox="1"/>
            <p:nvPr/>
          </p:nvSpPr>
          <p:spPr>
            <a:xfrm>
              <a:off x="1327750" y="6257817"/>
              <a:ext cx="1369205" cy="180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ru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Оптовый рынок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5E787D9-E746-4D28-9B06-86D08F5E7551}"/>
                </a:ext>
              </a:extLst>
            </p:cNvPr>
            <p:cNvSpPr txBox="1"/>
            <p:nvPr/>
          </p:nvSpPr>
          <p:spPr>
            <a:xfrm>
              <a:off x="3031995" y="6209781"/>
              <a:ext cx="55726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Помочь производителю получить лучший доступ к рынку, а УВЭД – лучший доступ к клиентам.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A2F32C2-8AC9-4D41-A536-387799B1C2FB}"/>
                </a:ext>
              </a:extLst>
            </p:cNvPr>
            <p:cNvGrpSpPr/>
            <p:nvPr/>
          </p:nvGrpSpPr>
          <p:grpSpPr>
            <a:xfrm>
              <a:off x="768856" y="6179974"/>
              <a:ext cx="310063" cy="336613"/>
              <a:chOff x="6240254" y="6145301"/>
              <a:chExt cx="335873" cy="355185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9FED8E2-C5F3-4BE1-9312-491F61C82A18}"/>
                  </a:ext>
                </a:extLst>
              </p:cNvPr>
              <p:cNvSpPr/>
              <p:nvPr/>
            </p:nvSpPr>
            <p:spPr>
              <a:xfrm>
                <a:off x="6240254" y="6145301"/>
                <a:ext cx="335873" cy="35518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26" name="Graphic 125" descr="Marketing outline">
                <a:extLst>
                  <a:ext uri="{FF2B5EF4-FFF2-40B4-BE49-F238E27FC236}">
                    <a16:creationId xmlns:a16="http://schemas.microsoft.com/office/drawing/2014/main" id="{DAF1B40C-A4A5-4C35-A250-EBC740136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270237" y="6216820"/>
                <a:ext cx="282314" cy="28231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C48A8F-6914-4FA3-8D88-6088F0825140}"/>
                </a:ext>
              </a:extLst>
            </p:cNvPr>
            <p:cNvGrpSpPr/>
            <p:nvPr/>
          </p:nvGrpSpPr>
          <p:grpSpPr>
            <a:xfrm>
              <a:off x="796804" y="3965966"/>
              <a:ext cx="310924" cy="313324"/>
              <a:chOff x="1101604" y="4117578"/>
              <a:chExt cx="310924" cy="313324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7B4BD99-8036-4939-8E63-C098EF85B477}"/>
                  </a:ext>
                </a:extLst>
              </p:cNvPr>
              <p:cNvSpPr/>
              <p:nvPr/>
            </p:nvSpPr>
            <p:spPr>
              <a:xfrm>
                <a:off x="1101604" y="4117578"/>
                <a:ext cx="310924" cy="29419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30" name="Graphic 129" descr="Folder Search outline">
                <a:extLst>
                  <a:ext uri="{FF2B5EF4-FFF2-40B4-BE49-F238E27FC236}">
                    <a16:creationId xmlns:a16="http://schemas.microsoft.com/office/drawing/2014/main" id="{9865C540-4446-4BD0-97A9-DC3347693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134717" y="4158716"/>
                <a:ext cx="277811" cy="272186"/>
              </a:xfrm>
              <a:prstGeom prst="rect">
                <a:avLst/>
              </a:prstGeom>
            </p:spPr>
          </p:pic>
        </p:grpSp>
        <p:sp>
          <p:nvSpPr>
            <p:cNvPr id="186" name="Left Brace 185">
              <a:extLst>
                <a:ext uri="{FF2B5EF4-FFF2-40B4-BE49-F238E27FC236}">
                  <a16:creationId xmlns:a16="http://schemas.microsoft.com/office/drawing/2014/main" id="{0F99B0EA-0216-4D14-A47E-82A1872A3F83}"/>
                </a:ext>
              </a:extLst>
            </p:cNvPr>
            <p:cNvSpPr/>
            <p:nvPr/>
          </p:nvSpPr>
          <p:spPr>
            <a:xfrm>
              <a:off x="510666" y="3672049"/>
              <a:ext cx="226928" cy="29921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3C8E213-8236-4492-9CD1-CBB6C1D91EB1}"/>
                </a:ext>
              </a:extLst>
            </p:cNvPr>
            <p:cNvSpPr/>
            <p:nvPr/>
          </p:nvSpPr>
          <p:spPr>
            <a:xfrm rot="16200000">
              <a:off x="-1174058" y="5032909"/>
              <a:ext cx="2992200" cy="270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" sz="1200" b="1" i="1" dirty="0"/>
                <a:t>Дополнительная фаза/ы</a:t>
              </a:r>
            </a:p>
          </p:txBody>
        </p:sp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898DF453-683A-4F3A-B94D-7E93848800A2}"/>
                </a:ext>
              </a:extLst>
            </p:cNvPr>
            <p:cNvSpPr/>
            <p:nvPr/>
          </p:nvSpPr>
          <p:spPr>
            <a:xfrm>
              <a:off x="510665" y="1370379"/>
              <a:ext cx="270477" cy="220794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1CB008C-E40F-461C-AFC0-777BAACE1E38}"/>
                </a:ext>
              </a:extLst>
            </p:cNvPr>
            <p:cNvSpPr/>
            <p:nvPr/>
          </p:nvSpPr>
          <p:spPr>
            <a:xfrm rot="16200000">
              <a:off x="-781931" y="2324635"/>
              <a:ext cx="2207944" cy="270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" sz="1200" b="1" i="1"/>
                <a:t>Начальная </a:t>
              </a:r>
              <a:r>
                <a:rPr lang="ru" sz="1200" b="1" i="1" dirty="0"/>
                <a:t>фаза</a:t>
              </a:r>
            </a:p>
          </p:txBody>
        </p:sp>
      </p:grpSp>
      <p:graphicFrame>
        <p:nvGraphicFramePr>
          <p:cNvPr id="119" name="Diagram 118">
            <a:extLst>
              <a:ext uri="{FF2B5EF4-FFF2-40B4-BE49-F238E27FC236}">
                <a16:creationId xmlns:a16="http://schemas.microsoft.com/office/drawing/2014/main" id="{A5A06730-C2C5-4DBF-95A1-9AA2BF3E3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743937"/>
              </p:ext>
            </p:extLst>
          </p:nvPr>
        </p:nvGraphicFramePr>
        <p:xfrm>
          <a:off x="442915" y="0"/>
          <a:ext cx="11749086" cy="22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9BFA1BB-55BA-41E7-AFD3-C55C5EE714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C0A8A4-954D-429A-9AE8-4CED4133D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17</a:t>
            </a:fld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0149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5798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 fontScale="90000"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План зонирования в соответствии с двумя предлагаемыми институциональными моделями</a:t>
            </a:r>
          </a:p>
        </p:txBody>
      </p:sp>
      <p:graphicFrame>
        <p:nvGraphicFramePr>
          <p:cNvPr id="119" name="Diagram 118">
            <a:extLst>
              <a:ext uri="{FF2B5EF4-FFF2-40B4-BE49-F238E27FC236}">
                <a16:creationId xmlns:a16="http://schemas.microsoft.com/office/drawing/2014/main" id="{A5A06730-C2C5-4DBF-95A1-9AA2BF3E33CF}"/>
              </a:ext>
            </a:extLst>
          </p:cNvPr>
          <p:cNvGraphicFramePr/>
          <p:nvPr/>
        </p:nvGraphicFramePr>
        <p:xfrm>
          <a:off x="442915" y="0"/>
          <a:ext cx="11749086" cy="22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DCEF7B58-A14C-2F12-C74F-DC83579AC4CD}"/>
              </a:ext>
            </a:extLst>
          </p:cNvPr>
          <p:cNvGrpSpPr/>
          <p:nvPr/>
        </p:nvGrpSpPr>
        <p:grpSpPr>
          <a:xfrm>
            <a:off x="6296590" y="1723893"/>
            <a:ext cx="5895411" cy="2835275"/>
            <a:chOff x="0" y="0"/>
            <a:chExt cx="5807381" cy="279370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36E302D-3DD6-599C-E86D-051D1C72BE49}"/>
                </a:ext>
              </a:extLst>
            </p:cNvPr>
            <p:cNvGrpSpPr/>
            <p:nvPr/>
          </p:nvGrpSpPr>
          <p:grpSpPr>
            <a:xfrm>
              <a:off x="0" y="0"/>
              <a:ext cx="5739130" cy="2512695"/>
              <a:chOff x="0" y="0"/>
              <a:chExt cx="5739130" cy="2512695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620D8B1A-CE77-BEB3-AAC2-D903874FA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5739130" cy="2512695"/>
              </a:xfrm>
              <a:prstGeom prst="rect">
                <a:avLst/>
              </a:prstGeom>
            </p:spPr>
          </p:pic>
          <p:sp>
            <p:nvSpPr>
              <p:cNvPr id="94" name="TextBox 3">
                <a:extLst>
                  <a:ext uri="{FF2B5EF4-FFF2-40B4-BE49-F238E27FC236}">
                    <a16:creationId xmlns:a16="http://schemas.microsoft.com/office/drawing/2014/main" id="{C0466449-FD41-9CD8-A607-5AF75FBD834B}"/>
                  </a:ext>
                </a:extLst>
              </p:cNvPr>
              <p:cNvSpPr txBox="1"/>
              <p:nvPr/>
            </p:nvSpPr>
            <p:spPr>
              <a:xfrm>
                <a:off x="424536" y="192608"/>
                <a:ext cx="1682750" cy="25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11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КАЗАХСТАН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4">
                <a:extLst>
                  <a:ext uri="{FF2B5EF4-FFF2-40B4-BE49-F238E27FC236}">
                    <a16:creationId xmlns:a16="http://schemas.microsoft.com/office/drawing/2014/main" id="{AFA36F22-9122-8C08-5BBE-82411EA874AD}"/>
                  </a:ext>
                </a:extLst>
              </p:cNvPr>
              <p:cNvSpPr txBox="1"/>
              <p:nvPr/>
            </p:nvSpPr>
            <p:spPr>
              <a:xfrm>
                <a:off x="3276598" y="192607"/>
                <a:ext cx="1682750" cy="25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11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УЗБЕКИСТАН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5">
                <a:extLst>
                  <a:ext uri="{FF2B5EF4-FFF2-40B4-BE49-F238E27FC236}">
                    <a16:creationId xmlns:a16="http://schemas.microsoft.com/office/drawing/2014/main" id="{D4874664-0AE3-E0E5-B999-9EA255822D1B}"/>
                  </a:ext>
                </a:extLst>
              </p:cNvPr>
              <p:cNvSpPr txBox="1"/>
              <p:nvPr/>
            </p:nvSpPr>
            <p:spPr>
              <a:xfrm>
                <a:off x="424536" y="560590"/>
                <a:ext cx="1808277" cy="454952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Предлагаемая территория для </a:t>
                </a:r>
                <a:r>
                  <a:rPr lang="ru-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МЦПК</a:t>
                </a: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правительством Казахстана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6">
                <a:extLst>
                  <a:ext uri="{FF2B5EF4-FFF2-40B4-BE49-F238E27FC236}">
                    <a16:creationId xmlns:a16="http://schemas.microsoft.com/office/drawing/2014/main" id="{706A599D-BAD9-C3E0-4D3A-D5C22375A1E1}"/>
                  </a:ext>
                </a:extLst>
              </p:cNvPr>
              <p:cNvSpPr txBox="1"/>
              <p:nvPr/>
            </p:nvSpPr>
            <p:spPr>
              <a:xfrm>
                <a:off x="3276597" y="595896"/>
                <a:ext cx="1950692" cy="35433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Предлагаемая территория правительством Узбекистана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B54E4E0-FF14-9BD7-5391-241FBDCD0C5A}"/>
                  </a:ext>
                </a:extLst>
              </p:cNvPr>
              <p:cNvSpPr/>
              <p:nvPr/>
            </p:nvSpPr>
            <p:spPr>
              <a:xfrm>
                <a:off x="1026294" y="1455248"/>
                <a:ext cx="1404730" cy="481263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Производственная зона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2134399830">
                <a:extLst>
                  <a:ext uri="{FF2B5EF4-FFF2-40B4-BE49-F238E27FC236}">
                    <a16:creationId xmlns:a16="http://schemas.microsoft.com/office/drawing/2014/main" id="{210131AA-7250-337C-B18E-1B85B961BB97}"/>
                  </a:ext>
                </a:extLst>
              </p:cNvPr>
              <p:cNvSpPr/>
              <p:nvPr/>
            </p:nvSpPr>
            <p:spPr>
              <a:xfrm>
                <a:off x="1039033" y="1086098"/>
                <a:ext cx="1392382" cy="368877"/>
              </a:xfrm>
              <a:custGeom>
                <a:avLst/>
                <a:gdLst>
                  <a:gd name="connsiteX0" fmla="*/ 0 w 1392382"/>
                  <a:gd name="connsiteY0" fmla="*/ 0 h 368877"/>
                  <a:gd name="connsiteX1" fmla="*/ 0 w 1392382"/>
                  <a:gd name="connsiteY1" fmla="*/ 368877 h 368877"/>
                  <a:gd name="connsiteX2" fmla="*/ 1381991 w 1392382"/>
                  <a:gd name="connsiteY2" fmla="*/ 368877 h 368877"/>
                  <a:gd name="connsiteX3" fmla="*/ 1392382 w 1392382"/>
                  <a:gd name="connsiteY3" fmla="*/ 264968 h 368877"/>
                  <a:gd name="connsiteX4" fmla="*/ 0 w 1392382"/>
                  <a:gd name="connsiteY4" fmla="*/ 0 h 36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2382" h="368877">
                    <a:moveTo>
                      <a:pt x="0" y="0"/>
                    </a:moveTo>
                    <a:lnTo>
                      <a:pt x="0" y="368877"/>
                    </a:lnTo>
                    <a:lnTo>
                      <a:pt x="1381991" y="368877"/>
                    </a:lnTo>
                    <a:lnTo>
                      <a:pt x="1392382" y="264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3501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7DA1844-80BF-41C5-B9C0-4C86EBF65F6A}"/>
                  </a:ext>
                </a:extLst>
              </p:cNvPr>
              <p:cNvSpPr/>
              <p:nvPr/>
            </p:nvSpPr>
            <p:spPr>
              <a:xfrm>
                <a:off x="1032859" y="1936511"/>
                <a:ext cx="1404730" cy="26457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9F413B-BD07-622A-AD39-FD3E516C223D}"/>
                  </a:ext>
                </a:extLst>
              </p:cNvPr>
              <p:cNvSpPr/>
              <p:nvPr/>
            </p:nvSpPr>
            <p:spPr>
              <a:xfrm>
                <a:off x="2470479" y="1671938"/>
                <a:ext cx="1404730" cy="264573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Производственная зона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FEE28EC-B765-8021-D590-762230231813}"/>
                  </a:ext>
                </a:extLst>
              </p:cNvPr>
              <p:cNvSpPr/>
              <p:nvPr/>
            </p:nvSpPr>
            <p:spPr>
              <a:xfrm>
                <a:off x="2468327" y="1949799"/>
                <a:ext cx="1404730" cy="26457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401438260">
                <a:extLst>
                  <a:ext uri="{FF2B5EF4-FFF2-40B4-BE49-F238E27FC236}">
                    <a16:creationId xmlns:a16="http://schemas.microsoft.com/office/drawing/2014/main" id="{CCAA019F-0A51-4D25-19EA-78F5F465025F}"/>
                  </a:ext>
                </a:extLst>
              </p:cNvPr>
              <p:cNvSpPr/>
              <p:nvPr/>
            </p:nvSpPr>
            <p:spPr>
              <a:xfrm>
                <a:off x="2483631" y="1392667"/>
                <a:ext cx="1394625" cy="269715"/>
              </a:xfrm>
              <a:custGeom>
                <a:avLst/>
                <a:gdLst>
                  <a:gd name="connsiteX0" fmla="*/ 0 w 1394625"/>
                  <a:gd name="connsiteY0" fmla="*/ 0 h 269715"/>
                  <a:gd name="connsiteX1" fmla="*/ 0 w 1394625"/>
                  <a:gd name="connsiteY1" fmla="*/ 269715 h 269715"/>
                  <a:gd name="connsiteX2" fmla="*/ 1394625 w 1394625"/>
                  <a:gd name="connsiteY2" fmla="*/ 269715 h 269715"/>
                  <a:gd name="connsiteX3" fmla="*/ 0 w 1394625"/>
                  <a:gd name="connsiteY3" fmla="*/ 0 h 26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625" h="269715">
                    <a:moveTo>
                      <a:pt x="0" y="0"/>
                    </a:moveTo>
                    <a:lnTo>
                      <a:pt x="0" y="269715"/>
                    </a:lnTo>
                    <a:lnTo>
                      <a:pt x="1394625" y="269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3501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955635509">
                <a:extLst>
                  <a:ext uri="{FF2B5EF4-FFF2-40B4-BE49-F238E27FC236}">
                    <a16:creationId xmlns:a16="http://schemas.microsoft.com/office/drawing/2014/main" id="{FE1F0E58-4328-CE3E-818D-724CB27F9A62}"/>
                  </a:ext>
                </a:extLst>
              </p:cNvPr>
              <p:cNvSpPr/>
              <p:nvPr/>
            </p:nvSpPr>
            <p:spPr>
              <a:xfrm>
                <a:off x="2470479" y="1393141"/>
                <a:ext cx="1407781" cy="835459"/>
              </a:xfrm>
              <a:custGeom>
                <a:avLst/>
                <a:gdLst>
                  <a:gd name="connsiteX0" fmla="*/ 0 w 1407781"/>
                  <a:gd name="connsiteY0" fmla="*/ 0 h 835459"/>
                  <a:gd name="connsiteX1" fmla="*/ 0 w 1407781"/>
                  <a:gd name="connsiteY1" fmla="*/ 835459 h 835459"/>
                  <a:gd name="connsiteX2" fmla="*/ 1407781 w 1407781"/>
                  <a:gd name="connsiteY2" fmla="*/ 835459 h 835459"/>
                  <a:gd name="connsiteX3" fmla="*/ 1407781 w 1407781"/>
                  <a:gd name="connsiteY3" fmla="*/ 263137 h 835459"/>
                  <a:gd name="connsiteX4" fmla="*/ 0 w 1407781"/>
                  <a:gd name="connsiteY4" fmla="*/ 0 h 8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781" h="835459">
                    <a:moveTo>
                      <a:pt x="0" y="0"/>
                    </a:moveTo>
                    <a:lnTo>
                      <a:pt x="0" y="835459"/>
                    </a:lnTo>
                    <a:lnTo>
                      <a:pt x="1407781" y="835459"/>
                    </a:lnTo>
                    <a:lnTo>
                      <a:pt x="1407781" y="2631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28525427">
                <a:extLst>
                  <a:ext uri="{FF2B5EF4-FFF2-40B4-BE49-F238E27FC236}">
                    <a16:creationId xmlns:a16="http://schemas.microsoft.com/office/drawing/2014/main" id="{2C932F04-0464-4118-E8A8-5F5A952B46BB}"/>
                  </a:ext>
                </a:extLst>
              </p:cNvPr>
              <p:cNvSpPr/>
              <p:nvPr/>
            </p:nvSpPr>
            <p:spPr>
              <a:xfrm>
                <a:off x="1026293" y="1089618"/>
                <a:ext cx="1411295" cy="1131668"/>
              </a:xfrm>
              <a:custGeom>
                <a:avLst/>
                <a:gdLst>
                  <a:gd name="connsiteX0" fmla="*/ 0 w 1484243"/>
                  <a:gd name="connsiteY0" fmla="*/ 0 h 1126435"/>
                  <a:gd name="connsiteX1" fmla="*/ 0 w 1484243"/>
                  <a:gd name="connsiteY1" fmla="*/ 1126435 h 1126435"/>
                  <a:gd name="connsiteX2" fmla="*/ 1484243 w 1484243"/>
                  <a:gd name="connsiteY2" fmla="*/ 1126435 h 1126435"/>
                  <a:gd name="connsiteX3" fmla="*/ 1484243 w 1484243"/>
                  <a:gd name="connsiteY3" fmla="*/ 265044 h 1126435"/>
                  <a:gd name="connsiteX4" fmla="*/ 0 w 1484243"/>
                  <a:gd name="connsiteY4" fmla="*/ 0 h 112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243" h="1126435">
                    <a:moveTo>
                      <a:pt x="0" y="0"/>
                    </a:moveTo>
                    <a:lnTo>
                      <a:pt x="0" y="1126435"/>
                    </a:lnTo>
                    <a:lnTo>
                      <a:pt x="1484243" y="1126435"/>
                    </a:lnTo>
                    <a:lnTo>
                      <a:pt x="1484243" y="2650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FD28CE8-EEB7-18CA-04CE-FDF9386087A2}"/>
                </a:ext>
              </a:extLst>
            </p:cNvPr>
            <p:cNvGrpSpPr/>
            <p:nvPr/>
          </p:nvGrpSpPr>
          <p:grpSpPr>
            <a:xfrm>
              <a:off x="619085" y="2511550"/>
              <a:ext cx="5188296" cy="282150"/>
              <a:chOff x="619085" y="2511550"/>
              <a:chExt cx="5188296" cy="28215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E1AD6A-0FEE-2404-B2E5-B805F3A28A3F}"/>
                  </a:ext>
                </a:extLst>
              </p:cNvPr>
              <p:cNvSpPr/>
              <p:nvPr/>
            </p:nvSpPr>
            <p:spPr>
              <a:xfrm>
                <a:off x="619085" y="2581293"/>
                <a:ext cx="284925" cy="184499"/>
              </a:xfrm>
              <a:prstGeom prst="rect">
                <a:avLst/>
              </a:prstGeom>
              <a:solidFill>
                <a:srgbClr val="B147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TextBox 20">
                <a:extLst>
                  <a:ext uri="{FF2B5EF4-FFF2-40B4-BE49-F238E27FC236}">
                    <a16:creationId xmlns:a16="http://schemas.microsoft.com/office/drawing/2014/main" id="{879BA20E-3F97-EF73-219C-46A6D9562307}"/>
                  </a:ext>
                </a:extLst>
              </p:cNvPr>
              <p:cNvSpPr txBox="1"/>
              <p:nvPr/>
            </p:nvSpPr>
            <p:spPr>
              <a:xfrm>
                <a:off x="904010" y="2511550"/>
                <a:ext cx="1037761" cy="2104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Логистика и складирование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67DA38B-0CD4-EF42-E010-92748C1A4EA8}"/>
                  </a:ext>
                </a:extLst>
              </p:cNvPr>
              <p:cNvSpPr/>
              <p:nvPr/>
            </p:nvSpPr>
            <p:spPr>
              <a:xfrm>
                <a:off x="2259456" y="2574987"/>
                <a:ext cx="284925" cy="18449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TextBox 22">
                <a:extLst>
                  <a:ext uri="{FF2B5EF4-FFF2-40B4-BE49-F238E27FC236}">
                    <a16:creationId xmlns:a16="http://schemas.microsoft.com/office/drawing/2014/main" id="{DA3F5D61-821A-F7E3-C6D0-25BEF2D6D87D}"/>
                  </a:ext>
                </a:extLst>
              </p:cNvPr>
              <p:cNvSpPr txBox="1"/>
              <p:nvPr/>
            </p:nvSpPr>
            <p:spPr>
              <a:xfrm>
                <a:off x="2512168" y="2550767"/>
                <a:ext cx="970827" cy="2228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Производство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C495D2F-31B9-8AE2-28F6-638AA7DDA91A}"/>
                  </a:ext>
                </a:extLst>
              </p:cNvPr>
              <p:cNvSpPr/>
              <p:nvPr/>
            </p:nvSpPr>
            <p:spPr>
              <a:xfrm>
                <a:off x="3483001" y="2583252"/>
                <a:ext cx="284925" cy="1844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TextBox 24">
                <a:extLst>
                  <a:ext uri="{FF2B5EF4-FFF2-40B4-BE49-F238E27FC236}">
                    <a16:creationId xmlns:a16="http://schemas.microsoft.com/office/drawing/2014/main" id="{51894ABE-825C-4D46-B313-4329283DEFB8}"/>
                  </a:ext>
                </a:extLst>
              </p:cNvPr>
              <p:cNvSpPr txBox="1"/>
              <p:nvPr/>
            </p:nvSpPr>
            <p:spPr>
              <a:xfrm>
                <a:off x="3767927" y="2550767"/>
                <a:ext cx="2039454" cy="2429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Непроизводственная зона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6A0C00-6D2A-4CCD-92EC-3A0E80AA30CD}"/>
              </a:ext>
            </a:extLst>
          </p:cNvPr>
          <p:cNvCxnSpPr/>
          <p:nvPr/>
        </p:nvCxnSpPr>
        <p:spPr>
          <a:xfrm>
            <a:off x="6159085" y="1140542"/>
            <a:ext cx="0" cy="5717458"/>
          </a:xfrm>
          <a:prstGeom prst="line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8C22ABE-364F-2C8D-86FD-41B783EA9AD8}"/>
              </a:ext>
            </a:extLst>
          </p:cNvPr>
          <p:cNvGrpSpPr/>
          <p:nvPr/>
        </p:nvGrpSpPr>
        <p:grpSpPr>
          <a:xfrm>
            <a:off x="282450" y="1723893"/>
            <a:ext cx="5739130" cy="2889781"/>
            <a:chOff x="0" y="0"/>
            <a:chExt cx="5739130" cy="289012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36E302D-3DD6-599C-E86D-051D1C72BE49}"/>
                </a:ext>
              </a:extLst>
            </p:cNvPr>
            <p:cNvGrpSpPr/>
            <p:nvPr/>
          </p:nvGrpSpPr>
          <p:grpSpPr>
            <a:xfrm>
              <a:off x="0" y="0"/>
              <a:ext cx="5739130" cy="2512695"/>
              <a:chOff x="0" y="0"/>
              <a:chExt cx="5739130" cy="2512695"/>
            </a:xfrm>
          </p:grpSpPr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620D8B1A-CE77-BEB3-AAC2-D903874FA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5739130" cy="2512695"/>
              </a:xfrm>
              <a:prstGeom prst="rect">
                <a:avLst/>
              </a:prstGeom>
            </p:spPr>
          </p:pic>
          <p:sp>
            <p:nvSpPr>
              <p:cNvPr id="142" name="TextBox 3">
                <a:extLst>
                  <a:ext uri="{FF2B5EF4-FFF2-40B4-BE49-F238E27FC236}">
                    <a16:creationId xmlns:a16="http://schemas.microsoft.com/office/drawing/2014/main" id="{C0466449-FD41-9CD8-A607-5AF75FBD834B}"/>
                  </a:ext>
                </a:extLst>
              </p:cNvPr>
              <p:cNvSpPr txBox="1"/>
              <p:nvPr/>
            </p:nvSpPr>
            <p:spPr>
              <a:xfrm>
                <a:off x="424536" y="192608"/>
                <a:ext cx="1682750" cy="25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11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КАЗАХСТАН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TextBox 4">
                <a:extLst>
                  <a:ext uri="{FF2B5EF4-FFF2-40B4-BE49-F238E27FC236}">
                    <a16:creationId xmlns:a16="http://schemas.microsoft.com/office/drawing/2014/main" id="{AFA36F22-9122-8C08-5BBE-82411EA874AD}"/>
                  </a:ext>
                </a:extLst>
              </p:cNvPr>
              <p:cNvSpPr txBox="1"/>
              <p:nvPr/>
            </p:nvSpPr>
            <p:spPr>
              <a:xfrm>
                <a:off x="3276598" y="192607"/>
                <a:ext cx="1682750" cy="252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11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УЗБЕКИСТАН</a:t>
                </a:r>
                <a:endParaRPr lang="en-US" sz="11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TextBox 5">
                <a:extLst>
                  <a:ext uri="{FF2B5EF4-FFF2-40B4-BE49-F238E27FC236}">
                    <a16:creationId xmlns:a16="http://schemas.microsoft.com/office/drawing/2014/main" id="{D4874664-0AE3-E0E5-B999-9EA255822D1B}"/>
                  </a:ext>
                </a:extLst>
              </p:cNvPr>
              <p:cNvSpPr txBox="1"/>
              <p:nvPr/>
            </p:nvSpPr>
            <p:spPr>
              <a:xfrm>
                <a:off x="424536" y="560657"/>
                <a:ext cx="1682750" cy="507892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Предлагаемая территория для </a:t>
                </a:r>
                <a:r>
                  <a:rPr lang="ru-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МЦПК</a:t>
                </a: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правительством Казахстана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TextBox 6">
                <a:extLst>
                  <a:ext uri="{FF2B5EF4-FFF2-40B4-BE49-F238E27FC236}">
                    <a16:creationId xmlns:a16="http://schemas.microsoft.com/office/drawing/2014/main" id="{706A599D-BAD9-C3E0-4D3A-D5C22375A1E1}"/>
                  </a:ext>
                </a:extLst>
              </p:cNvPr>
              <p:cNvSpPr txBox="1"/>
              <p:nvPr/>
            </p:nvSpPr>
            <p:spPr>
              <a:xfrm>
                <a:off x="3276596" y="595824"/>
                <a:ext cx="1834065" cy="369376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Предлагаемая территория правительством Узбекистана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FD28CE8-EEB7-18CA-04CE-FDF9386087A2}"/>
                </a:ext>
              </a:extLst>
            </p:cNvPr>
            <p:cNvGrpSpPr/>
            <p:nvPr/>
          </p:nvGrpSpPr>
          <p:grpSpPr>
            <a:xfrm>
              <a:off x="619085" y="2520751"/>
              <a:ext cx="5015078" cy="369377"/>
              <a:chOff x="619085" y="2520751"/>
              <a:chExt cx="5015078" cy="36937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E1AD6A-0FEE-2404-B2E5-B805F3A28A3F}"/>
                  </a:ext>
                </a:extLst>
              </p:cNvPr>
              <p:cNvSpPr/>
              <p:nvPr/>
            </p:nvSpPr>
            <p:spPr>
              <a:xfrm>
                <a:off x="619085" y="2581293"/>
                <a:ext cx="284925" cy="184499"/>
              </a:xfrm>
              <a:prstGeom prst="rect">
                <a:avLst/>
              </a:prstGeom>
              <a:solidFill>
                <a:srgbClr val="B147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TextBox 20">
                <a:extLst>
                  <a:ext uri="{FF2B5EF4-FFF2-40B4-BE49-F238E27FC236}">
                    <a16:creationId xmlns:a16="http://schemas.microsoft.com/office/drawing/2014/main" id="{879BA20E-3F97-EF73-219C-46A6D9562307}"/>
                  </a:ext>
                </a:extLst>
              </p:cNvPr>
              <p:cNvSpPr txBox="1"/>
              <p:nvPr/>
            </p:nvSpPr>
            <p:spPr>
              <a:xfrm>
                <a:off x="904010" y="2520751"/>
                <a:ext cx="1010079" cy="369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Логистика и складирование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67DA38B-0CD4-EF42-E010-92748C1A4EA8}"/>
                  </a:ext>
                </a:extLst>
              </p:cNvPr>
              <p:cNvSpPr/>
              <p:nvPr/>
            </p:nvSpPr>
            <p:spPr>
              <a:xfrm>
                <a:off x="2380478" y="2574919"/>
                <a:ext cx="284925" cy="18449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TextBox 22">
                <a:extLst>
                  <a:ext uri="{FF2B5EF4-FFF2-40B4-BE49-F238E27FC236}">
                    <a16:creationId xmlns:a16="http://schemas.microsoft.com/office/drawing/2014/main" id="{DA3F5D61-821A-F7E3-C6D0-25BEF2D6D87D}"/>
                  </a:ext>
                </a:extLst>
              </p:cNvPr>
              <p:cNvSpPr txBox="1"/>
              <p:nvPr/>
            </p:nvSpPr>
            <p:spPr>
              <a:xfrm>
                <a:off x="2587918" y="2555332"/>
                <a:ext cx="1042505" cy="2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Производство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C495D2F-31B9-8AE2-28F6-638AA7DDA91A}"/>
                  </a:ext>
                </a:extLst>
              </p:cNvPr>
              <p:cNvSpPr/>
              <p:nvPr/>
            </p:nvSpPr>
            <p:spPr>
              <a:xfrm>
                <a:off x="3483001" y="2583252"/>
                <a:ext cx="284925" cy="1844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TextBox 24">
                <a:extLst>
                  <a:ext uri="{FF2B5EF4-FFF2-40B4-BE49-F238E27FC236}">
                    <a16:creationId xmlns:a16="http://schemas.microsoft.com/office/drawing/2014/main" id="{51894ABE-825C-4D46-B313-4329283DEFB8}"/>
                  </a:ext>
                </a:extLst>
              </p:cNvPr>
              <p:cNvSpPr txBox="1"/>
              <p:nvPr/>
            </p:nvSpPr>
            <p:spPr>
              <a:xfrm>
                <a:off x="3767927" y="2605468"/>
                <a:ext cx="1866236" cy="2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Н</a:t>
                </a:r>
                <a:r>
                  <a:rPr lang="ru-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е</a:t>
                </a:r>
                <a:r>
                  <a:rPr lang="ru" sz="9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производственная зона</a:t>
                </a:r>
                <a:endParaRPr lang="en-US" sz="11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Freeform 110888700">
              <a:extLst>
                <a:ext uri="{FF2B5EF4-FFF2-40B4-BE49-F238E27FC236}">
                  <a16:creationId xmlns:a16="http://schemas.microsoft.com/office/drawing/2014/main" id="{0D6EEC0F-8FF0-295D-7364-EC2A1DC19759}"/>
                </a:ext>
              </a:extLst>
            </p:cNvPr>
            <p:cNvSpPr/>
            <p:nvPr/>
          </p:nvSpPr>
          <p:spPr>
            <a:xfrm>
              <a:off x="1044623" y="1097804"/>
              <a:ext cx="2847372" cy="706055"/>
            </a:xfrm>
            <a:custGeom>
              <a:avLst/>
              <a:gdLst>
                <a:gd name="connsiteX0" fmla="*/ 11575 w 2847372"/>
                <a:gd name="connsiteY0" fmla="*/ 0 h 706055"/>
                <a:gd name="connsiteX1" fmla="*/ 2847372 w 2847372"/>
                <a:gd name="connsiteY1" fmla="*/ 578734 h 706055"/>
                <a:gd name="connsiteX2" fmla="*/ 2847372 w 2847372"/>
                <a:gd name="connsiteY2" fmla="*/ 706055 h 706055"/>
                <a:gd name="connsiteX3" fmla="*/ 0 w 2847372"/>
                <a:gd name="connsiteY3" fmla="*/ 162045 h 706055"/>
                <a:gd name="connsiteX4" fmla="*/ 11575 w 2847372"/>
                <a:gd name="connsiteY4" fmla="*/ 0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372" h="706055">
                  <a:moveTo>
                    <a:pt x="11575" y="0"/>
                  </a:moveTo>
                  <a:lnTo>
                    <a:pt x="2847372" y="578734"/>
                  </a:lnTo>
                  <a:lnTo>
                    <a:pt x="2847372" y="706055"/>
                  </a:lnTo>
                  <a:lnTo>
                    <a:pt x="0" y="162045"/>
                  </a:lnTo>
                  <a:lnTo>
                    <a:pt x="11575" y="0"/>
                  </a:lnTo>
                  <a:close/>
                </a:path>
              </a:pathLst>
            </a:custGeom>
            <a:solidFill>
              <a:srgbClr val="B1472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73715509">
              <a:extLst>
                <a:ext uri="{FF2B5EF4-FFF2-40B4-BE49-F238E27FC236}">
                  <a16:creationId xmlns:a16="http://schemas.microsoft.com/office/drawing/2014/main" id="{05F93781-8299-3529-DF6D-0B039C9730BF}"/>
                </a:ext>
              </a:extLst>
            </p:cNvPr>
            <p:cNvSpPr/>
            <p:nvPr/>
          </p:nvSpPr>
          <p:spPr>
            <a:xfrm>
              <a:off x="1057613" y="1248275"/>
              <a:ext cx="266217" cy="960698"/>
            </a:xfrm>
            <a:custGeom>
              <a:avLst/>
              <a:gdLst>
                <a:gd name="connsiteX0" fmla="*/ 0 w 266217"/>
                <a:gd name="connsiteY0" fmla="*/ 0 h 960698"/>
                <a:gd name="connsiteX1" fmla="*/ 0 w 266217"/>
                <a:gd name="connsiteY1" fmla="*/ 960698 h 960698"/>
                <a:gd name="connsiteX2" fmla="*/ 266217 w 266217"/>
                <a:gd name="connsiteY2" fmla="*/ 960698 h 960698"/>
                <a:gd name="connsiteX3" fmla="*/ 266217 w 266217"/>
                <a:gd name="connsiteY3" fmla="*/ 69448 h 960698"/>
                <a:gd name="connsiteX4" fmla="*/ 0 w 266217"/>
                <a:gd name="connsiteY4" fmla="*/ 0 h 96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17" h="960698">
                  <a:moveTo>
                    <a:pt x="0" y="0"/>
                  </a:moveTo>
                  <a:lnTo>
                    <a:pt x="0" y="960698"/>
                  </a:lnTo>
                  <a:lnTo>
                    <a:pt x="266217" y="960698"/>
                  </a:lnTo>
                  <a:lnTo>
                    <a:pt x="266217" y="69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79373493">
              <a:extLst>
                <a:ext uri="{FF2B5EF4-FFF2-40B4-BE49-F238E27FC236}">
                  <a16:creationId xmlns:a16="http://schemas.microsoft.com/office/drawing/2014/main" id="{38095907-23A1-4DE7-301D-9060FA817983}"/>
                </a:ext>
              </a:extLst>
            </p:cNvPr>
            <p:cNvSpPr/>
            <p:nvPr/>
          </p:nvSpPr>
          <p:spPr>
            <a:xfrm>
              <a:off x="3595543" y="1735183"/>
              <a:ext cx="288175" cy="493222"/>
            </a:xfrm>
            <a:custGeom>
              <a:avLst/>
              <a:gdLst>
                <a:gd name="connsiteX0" fmla="*/ 5542 w 288175"/>
                <a:gd name="connsiteY0" fmla="*/ 0 h 493222"/>
                <a:gd name="connsiteX1" fmla="*/ 288175 w 288175"/>
                <a:gd name="connsiteY1" fmla="*/ 60960 h 493222"/>
                <a:gd name="connsiteX2" fmla="*/ 288175 w 288175"/>
                <a:gd name="connsiteY2" fmla="*/ 493222 h 493222"/>
                <a:gd name="connsiteX3" fmla="*/ 0 w 288175"/>
                <a:gd name="connsiteY3" fmla="*/ 493222 h 493222"/>
                <a:gd name="connsiteX4" fmla="*/ 5542 w 288175"/>
                <a:gd name="connsiteY4" fmla="*/ 0 h 4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75" h="493222">
                  <a:moveTo>
                    <a:pt x="5542" y="0"/>
                  </a:moveTo>
                  <a:lnTo>
                    <a:pt x="288175" y="60960"/>
                  </a:lnTo>
                  <a:lnTo>
                    <a:pt x="288175" y="493222"/>
                  </a:lnTo>
                  <a:lnTo>
                    <a:pt x="0" y="493222"/>
                  </a:lnTo>
                  <a:cubicBezTo>
                    <a:pt x="1847" y="328815"/>
                    <a:pt x="3695" y="164407"/>
                    <a:pt x="554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506213406">
              <a:extLst>
                <a:ext uri="{FF2B5EF4-FFF2-40B4-BE49-F238E27FC236}">
                  <a16:creationId xmlns:a16="http://schemas.microsoft.com/office/drawing/2014/main" id="{40759393-CD0F-5ED1-85A1-46862272F65E}"/>
                </a:ext>
              </a:extLst>
            </p:cNvPr>
            <p:cNvSpPr/>
            <p:nvPr/>
          </p:nvSpPr>
          <p:spPr>
            <a:xfrm>
              <a:off x="1339976" y="1290577"/>
              <a:ext cx="2265680" cy="914400"/>
            </a:xfrm>
            <a:custGeom>
              <a:avLst/>
              <a:gdLst>
                <a:gd name="connsiteX0" fmla="*/ 0 w 2265680"/>
                <a:gd name="connsiteY0" fmla="*/ 0 h 914400"/>
                <a:gd name="connsiteX1" fmla="*/ 0 w 2265680"/>
                <a:gd name="connsiteY1" fmla="*/ 914400 h 914400"/>
                <a:gd name="connsiteX2" fmla="*/ 2265680 w 2265680"/>
                <a:gd name="connsiteY2" fmla="*/ 914400 h 914400"/>
                <a:gd name="connsiteX3" fmla="*/ 2265680 w 2265680"/>
                <a:gd name="connsiteY3" fmla="*/ 426720 h 914400"/>
                <a:gd name="connsiteX4" fmla="*/ 0 w 226568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680" h="914400">
                  <a:moveTo>
                    <a:pt x="0" y="0"/>
                  </a:moveTo>
                  <a:lnTo>
                    <a:pt x="0" y="914400"/>
                  </a:lnTo>
                  <a:lnTo>
                    <a:pt x="2265680" y="914400"/>
                  </a:lnTo>
                  <a:lnTo>
                    <a:pt x="2265680" y="42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Производственная зона</a:t>
              </a:r>
              <a:endParaRPr lang="en-US" sz="110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" name="Freeform 1686740892">
              <a:extLst>
                <a:ext uri="{FF2B5EF4-FFF2-40B4-BE49-F238E27FC236}">
                  <a16:creationId xmlns:a16="http://schemas.microsoft.com/office/drawing/2014/main" id="{68AE84F4-E9B2-37CD-4EFA-FE39698A42E4}"/>
                </a:ext>
              </a:extLst>
            </p:cNvPr>
            <p:cNvSpPr/>
            <p:nvPr/>
          </p:nvSpPr>
          <p:spPr>
            <a:xfrm>
              <a:off x="1027437" y="1089748"/>
              <a:ext cx="1425388" cy="1143000"/>
            </a:xfrm>
            <a:custGeom>
              <a:avLst/>
              <a:gdLst>
                <a:gd name="connsiteX0" fmla="*/ 1411941 w 1425388"/>
                <a:gd name="connsiteY0" fmla="*/ 255494 h 1143000"/>
                <a:gd name="connsiteX1" fmla="*/ 0 w 1425388"/>
                <a:gd name="connsiteY1" fmla="*/ 0 h 1143000"/>
                <a:gd name="connsiteX2" fmla="*/ 0 w 1425388"/>
                <a:gd name="connsiteY2" fmla="*/ 1143000 h 1143000"/>
                <a:gd name="connsiteX3" fmla="*/ 1425388 w 1425388"/>
                <a:gd name="connsiteY3" fmla="*/ 1143000 h 1143000"/>
                <a:gd name="connsiteX4" fmla="*/ 1425388 w 1425388"/>
                <a:gd name="connsiteY4" fmla="*/ 1143000 h 1143000"/>
                <a:gd name="connsiteX5" fmla="*/ 1425388 w 1425388"/>
                <a:gd name="connsiteY5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5388" h="1143000">
                  <a:moveTo>
                    <a:pt x="1411941" y="255494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425388" y="1143000"/>
                  </a:lnTo>
                  <a:lnTo>
                    <a:pt x="1425388" y="1143000"/>
                  </a:lnTo>
                  <a:lnTo>
                    <a:pt x="1425388" y="114300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223542508">
              <a:extLst>
                <a:ext uri="{FF2B5EF4-FFF2-40B4-BE49-F238E27FC236}">
                  <a16:creationId xmlns:a16="http://schemas.microsoft.com/office/drawing/2014/main" id="{B0D365BE-93D1-AEC4-3609-D2C20C66E6C6}"/>
                </a:ext>
              </a:extLst>
            </p:cNvPr>
            <p:cNvSpPr/>
            <p:nvPr/>
          </p:nvSpPr>
          <p:spPr>
            <a:xfrm>
              <a:off x="2471912" y="1358119"/>
              <a:ext cx="1423073" cy="878066"/>
            </a:xfrm>
            <a:custGeom>
              <a:avLst/>
              <a:gdLst>
                <a:gd name="connsiteX0" fmla="*/ 24223 w 1423073"/>
                <a:gd name="connsiteY0" fmla="*/ 0 h 878066"/>
                <a:gd name="connsiteX1" fmla="*/ 1423073 w 1423073"/>
                <a:gd name="connsiteY1" fmla="*/ 302782 h 878066"/>
                <a:gd name="connsiteX2" fmla="*/ 1423073 w 1423073"/>
                <a:gd name="connsiteY2" fmla="*/ 878066 h 878066"/>
                <a:gd name="connsiteX3" fmla="*/ 0 w 1423073"/>
                <a:gd name="connsiteY3" fmla="*/ 878066 h 878066"/>
                <a:gd name="connsiteX4" fmla="*/ 0 w 1423073"/>
                <a:gd name="connsiteY4" fmla="*/ 878066 h 87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73" h="878066">
                  <a:moveTo>
                    <a:pt x="24223" y="0"/>
                  </a:moveTo>
                  <a:lnTo>
                    <a:pt x="1423073" y="302782"/>
                  </a:lnTo>
                  <a:lnTo>
                    <a:pt x="1423073" y="878066"/>
                  </a:lnTo>
                  <a:lnTo>
                    <a:pt x="0" y="878066"/>
                  </a:lnTo>
                  <a:lnTo>
                    <a:pt x="0" y="878066"/>
                  </a:lnTo>
                </a:path>
              </a:pathLst>
            </a:custGeom>
            <a:noFill/>
            <a:ln w="2857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6" name="Google Shape;1631;g114e5dc4418_1_0">
            <a:extLst>
              <a:ext uri="{FF2B5EF4-FFF2-40B4-BE49-F238E27FC236}">
                <a16:creationId xmlns:a16="http://schemas.microsoft.com/office/drawing/2014/main" id="{F0290BFF-EFB5-472B-B927-9A643C448F4E}"/>
              </a:ext>
            </a:extLst>
          </p:cNvPr>
          <p:cNvSpPr/>
          <p:nvPr/>
        </p:nvSpPr>
        <p:spPr>
          <a:xfrm flipH="1">
            <a:off x="282449" y="1219681"/>
            <a:ext cx="5110647" cy="461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375" tIns="98375" rIns="98375" bIns="983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tabLst/>
              <a:defRPr/>
            </a:pPr>
            <a:r>
              <a:rPr lang="ru" sz="12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План </a:t>
            </a: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зонирования в соответствии с Моделью 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Модель единого предприятия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631;g114e5dc4418_1_0">
            <a:extLst>
              <a:ext uri="{FF2B5EF4-FFF2-40B4-BE49-F238E27FC236}">
                <a16:creationId xmlns:a16="http://schemas.microsoft.com/office/drawing/2014/main" id="{92288D76-27AB-4364-8096-67A5E9E257AB}"/>
              </a:ext>
            </a:extLst>
          </p:cNvPr>
          <p:cNvSpPr/>
          <p:nvPr/>
        </p:nvSpPr>
        <p:spPr>
          <a:xfrm flipH="1">
            <a:off x="6750622" y="1219089"/>
            <a:ext cx="4998456" cy="47846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8375" tIns="98375" rIns="98375" bIns="983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tabLst/>
              <a:defRPr/>
            </a:pPr>
            <a:r>
              <a:rPr lang="ru" sz="12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План зонирования в соответствии с </a:t>
            </a: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Моделью II: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Arial"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Модель двойного предприятия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DF300B-BA87-4865-A1A1-C6B5762ABCE7}"/>
              </a:ext>
            </a:extLst>
          </p:cNvPr>
          <p:cNvSpPr txBox="1"/>
          <p:nvPr/>
        </p:nvSpPr>
        <p:spPr>
          <a:xfrm>
            <a:off x="6296588" y="4987335"/>
            <a:ext cx="582612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Правительства Казахстана и Узбекистана будут нести ответственность за развитие соответствующей стороны границы с</a:t>
            </a:r>
            <a:r>
              <a:rPr lang="ru" sz="18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" sz="1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отдельными производственпными и непроизводственными зонами</a:t>
            </a:r>
            <a:endParaRPr lang="en-US" b="1" i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69DC627-8414-41A9-89A9-301EEA888576}"/>
              </a:ext>
            </a:extLst>
          </p:cNvPr>
          <p:cNvSpPr txBox="1"/>
          <p:nvPr/>
        </p:nvSpPr>
        <p:spPr>
          <a:xfrm>
            <a:off x="282450" y="5110446"/>
            <a:ext cx="573913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МЦПК</a:t>
            </a:r>
            <a:r>
              <a:rPr lang="ru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будет объединен в </a:t>
            </a:r>
            <a:r>
              <a:rPr lang="ru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единый объект без демаркации по обе стороны границы.</a:t>
            </a:r>
            <a:endParaRPr lang="en-US" sz="2400" b="1" i="1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73F0D70-54BA-483A-9D9D-FBCF0D4DDD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F7E3DA-5F46-4035-88FB-B449F12DF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18</a:t>
            </a:fld>
            <a:endParaRPr lang="en-US"/>
          </a:p>
        </p:txBody>
      </p:sp>
      <p:sp>
        <p:nvSpPr>
          <p:cNvPr id="151" name="Footer Placeholder 11">
            <a:extLst>
              <a:ext uri="{FF2B5EF4-FFF2-40B4-BE49-F238E27FC236}">
                <a16:creationId xmlns:a16="http://schemas.microsoft.com/office/drawing/2014/main" id="{C0B4B173-0BEB-459E-BFAA-FBEBB062F707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22119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50807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3200">
                <a:solidFill>
                  <a:prstClr val="white"/>
                </a:solidFill>
                <a:latin typeface="Georgia"/>
              </a:rPr>
              <a:t>Финансовый анализ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4648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2C37DF99-1351-400E-A901-482B7298B7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4495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37DF99-1351-400E-A901-482B7298B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Google Shape;2127;g1389d6804d3_10_89">
            <a:extLst>
              <a:ext uri="{FF2B5EF4-FFF2-40B4-BE49-F238E27FC236}">
                <a16:creationId xmlns:a16="http://schemas.microsoft.com/office/drawing/2014/main" id="{1E1BF9E0-F2E1-471B-B392-102A7AFB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030" y="250139"/>
            <a:ext cx="7701464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cs typeface="Arial"/>
                <a:sym typeface="Arial"/>
              </a:rPr>
              <a:t>Повестка дня для обсуждения</a:t>
            </a:r>
            <a:endParaRPr lang="en-US" sz="2400" dirty="0">
              <a:latin typeface="Georgia" panose="02040502050405020303" pitchFamily="18" charset="0"/>
              <a:cs typeface="Arial"/>
            </a:endParaRPr>
          </a:p>
        </p:txBody>
      </p:sp>
      <p:cxnSp>
        <p:nvCxnSpPr>
          <p:cNvPr id="46" name="Google Shape;2128;g1389d6804d3_10_89">
            <a:extLst>
              <a:ext uri="{FF2B5EF4-FFF2-40B4-BE49-F238E27FC236}">
                <a16:creationId xmlns:a16="http://schemas.microsoft.com/office/drawing/2014/main" id="{2BAF7CA5-80E1-466A-A886-3F3D91322DC4}"/>
              </a:ext>
            </a:extLst>
          </p:cNvPr>
          <p:cNvCxnSpPr/>
          <p:nvPr/>
        </p:nvCxnSpPr>
        <p:spPr>
          <a:xfrm>
            <a:off x="442912" y="910809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9" name="Google Shape;2087;g1389d6804d3_10_89">
            <a:extLst>
              <a:ext uri="{FF2B5EF4-FFF2-40B4-BE49-F238E27FC236}">
                <a16:creationId xmlns:a16="http://schemas.microsoft.com/office/drawing/2014/main" id="{BCAFFFF8-ADC6-41DE-B85E-4608706DF842}"/>
              </a:ext>
            </a:extLst>
          </p:cNvPr>
          <p:cNvCxnSpPr>
            <a:cxnSpLocks/>
            <a:stCxn id="40" idx="4"/>
            <a:endCxn id="44" idx="0"/>
          </p:cNvCxnSpPr>
          <p:nvPr/>
        </p:nvCxnSpPr>
        <p:spPr>
          <a:xfrm>
            <a:off x="663963" y="2484868"/>
            <a:ext cx="33" cy="374151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1" name="Google Shape;2090;g1389d6804d3_10_89">
            <a:extLst>
              <a:ext uri="{FF2B5EF4-FFF2-40B4-BE49-F238E27FC236}">
                <a16:creationId xmlns:a16="http://schemas.microsoft.com/office/drawing/2014/main" id="{79B283F4-52FF-4E08-95C6-8BAC4B7BF9FD}"/>
              </a:ext>
            </a:extLst>
          </p:cNvPr>
          <p:cNvSpPr/>
          <p:nvPr/>
        </p:nvSpPr>
        <p:spPr>
          <a:xfrm>
            <a:off x="591546" y="3119245"/>
            <a:ext cx="144900" cy="144900"/>
          </a:xfrm>
          <a:prstGeom prst="ellipse">
            <a:avLst/>
          </a:prstGeom>
          <a:solidFill>
            <a:srgbClr val="D8D8D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101;g1389d6804d3_10_89">
            <a:extLst>
              <a:ext uri="{FF2B5EF4-FFF2-40B4-BE49-F238E27FC236}">
                <a16:creationId xmlns:a16="http://schemas.microsoft.com/office/drawing/2014/main" id="{076AE965-53F6-41F0-8881-7D978EE067A1}"/>
              </a:ext>
            </a:extLst>
          </p:cNvPr>
          <p:cNvSpPr/>
          <p:nvPr/>
        </p:nvSpPr>
        <p:spPr>
          <a:xfrm>
            <a:off x="591546" y="6226382"/>
            <a:ext cx="144900" cy="144900"/>
          </a:xfrm>
          <a:prstGeom prst="ellipse">
            <a:avLst/>
          </a:prstGeom>
          <a:solidFill>
            <a:srgbClr val="D8D8D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527AB-E8F0-4612-8833-6D1F4ECDDD9F}"/>
              </a:ext>
            </a:extLst>
          </p:cNvPr>
          <p:cNvGrpSpPr/>
          <p:nvPr/>
        </p:nvGrpSpPr>
        <p:grpSpPr>
          <a:xfrm>
            <a:off x="385413" y="4020010"/>
            <a:ext cx="6392317" cy="557100"/>
            <a:chOff x="385413" y="3610601"/>
            <a:chExt cx="6392317" cy="557100"/>
          </a:xfrm>
          <a:solidFill>
            <a:schemeClr val="accent3"/>
          </a:solidFill>
        </p:grpSpPr>
        <p:sp>
          <p:nvSpPr>
            <p:cNvPr id="42" name="Google Shape;2100;g1389d6804d3_10_89">
              <a:extLst>
                <a:ext uri="{FF2B5EF4-FFF2-40B4-BE49-F238E27FC236}">
                  <a16:creationId xmlns:a16="http://schemas.microsoft.com/office/drawing/2014/main" id="{9FFB4A57-97AE-4448-952A-8E15AD4048C4}"/>
                </a:ext>
              </a:extLst>
            </p:cNvPr>
            <p:cNvSpPr/>
            <p:nvPr/>
          </p:nvSpPr>
          <p:spPr>
            <a:xfrm>
              <a:off x="385413" y="3610601"/>
              <a:ext cx="557100" cy="557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" name="Google Shape;2103;g1389d6804d3_10_89">
              <a:extLst>
                <a:ext uri="{FF2B5EF4-FFF2-40B4-BE49-F238E27FC236}">
                  <a16:creationId xmlns:a16="http://schemas.microsoft.com/office/drawing/2014/main" id="{B299EF4B-C53C-43E3-86C9-C1310AFA80E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1050" y="3687512"/>
              <a:ext cx="408753" cy="40875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6F15F67-1D24-4401-A646-369B42032338}"/>
                </a:ext>
              </a:extLst>
            </p:cNvPr>
            <p:cNvSpPr/>
            <p:nvPr/>
          </p:nvSpPr>
          <p:spPr>
            <a:xfrm>
              <a:off x="1043393" y="3708645"/>
              <a:ext cx="5734337" cy="459039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Получение отзывов и ценных рекомендаций о результатах исследования.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43196D-CB84-461A-B464-B46C35226E03}"/>
              </a:ext>
            </a:extLst>
          </p:cNvPr>
          <p:cNvGrpSpPr/>
          <p:nvPr/>
        </p:nvGrpSpPr>
        <p:grpSpPr>
          <a:xfrm>
            <a:off x="385413" y="1170801"/>
            <a:ext cx="6485027" cy="2071035"/>
            <a:chOff x="385413" y="1170801"/>
            <a:chExt cx="6485027" cy="2071035"/>
          </a:xfrm>
          <a:solidFill>
            <a:schemeClr val="accent3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995667F-2BDB-4504-B6F5-CC8606259C4E}"/>
                </a:ext>
              </a:extLst>
            </p:cNvPr>
            <p:cNvSpPr/>
            <p:nvPr/>
          </p:nvSpPr>
          <p:spPr>
            <a:xfrm>
              <a:off x="1049384" y="1170801"/>
              <a:ext cx="5821056" cy="2071035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Представить результаты предварительного технико-экономического обоснования </a:t>
              </a:r>
              <a:r>
                <a:rPr lang="ru" sz="1400" dirty="0">
                  <a:solidFill>
                    <a:srgbClr val="FFFFFF"/>
                  </a:solidFill>
                  <a:latin typeface="Arial"/>
                </a:rPr>
                <a:t>МЦПК</a:t>
              </a: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lvl="1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Краткая презентация контекста проекта, основные проведенные мероприятия и статус проекта.</a:t>
              </a:r>
            </a:p>
            <a:p>
              <a:pPr lvl="1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</a:t>
              </a: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монстрация результатов предварительного технико-экономического обоснования развития МЦПК между Казахстаном и Узбекистаном.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498FE5-CD86-4154-8AFC-2622F7C23770}"/>
                </a:ext>
              </a:extLst>
            </p:cNvPr>
            <p:cNvGrpSpPr/>
            <p:nvPr/>
          </p:nvGrpSpPr>
          <p:grpSpPr>
            <a:xfrm>
              <a:off x="385413" y="1927768"/>
              <a:ext cx="557100" cy="557100"/>
              <a:chOff x="385413" y="1147838"/>
              <a:chExt cx="557100" cy="557100"/>
            </a:xfrm>
            <a:grpFill/>
          </p:grpSpPr>
          <p:sp>
            <p:nvSpPr>
              <p:cNvPr id="40" name="Google Shape;2088;g1389d6804d3_10_89">
                <a:extLst>
                  <a:ext uri="{FF2B5EF4-FFF2-40B4-BE49-F238E27FC236}">
                    <a16:creationId xmlns:a16="http://schemas.microsoft.com/office/drawing/2014/main" id="{CCD412EA-E988-457B-89B9-D573104FF877}"/>
                  </a:ext>
                </a:extLst>
              </p:cNvPr>
              <p:cNvSpPr/>
              <p:nvPr/>
            </p:nvSpPr>
            <p:spPr>
              <a:xfrm>
                <a:off x="385413" y="1147838"/>
                <a:ext cx="557100" cy="557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" name="Google Shape;2104;g1389d6804d3_10_89">
                <a:extLst>
                  <a:ext uri="{FF2B5EF4-FFF2-40B4-BE49-F238E27FC236}">
                    <a16:creationId xmlns:a16="http://schemas.microsoft.com/office/drawing/2014/main" id="{5F1EAB3B-FB6C-48D0-8BF3-CF0E0FB0393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7962" y="1237149"/>
                <a:ext cx="391841" cy="39184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828347-FD8B-4EA7-B344-0BC64BF176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729" r="25163"/>
          <a:stretch/>
        </p:blipFill>
        <p:spPr>
          <a:xfrm>
            <a:off x="7285239" y="-9525"/>
            <a:ext cx="495074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9B1BD-E650-49E0-BBA7-2BC1CE1D7DF5}"/>
              </a:ext>
            </a:extLst>
          </p:cNvPr>
          <p:cNvSpPr/>
          <p:nvPr/>
        </p:nvSpPr>
        <p:spPr>
          <a:xfrm>
            <a:off x="7291230" y="-9525"/>
            <a:ext cx="4956010" cy="6848475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80E0B-ABCB-4467-B004-0FAAA3184529}"/>
              </a:ext>
            </a:extLst>
          </p:cNvPr>
          <p:cNvGrpSpPr/>
          <p:nvPr/>
        </p:nvGrpSpPr>
        <p:grpSpPr>
          <a:xfrm>
            <a:off x="385413" y="5355284"/>
            <a:ext cx="6479036" cy="557100"/>
            <a:chOff x="385413" y="5355284"/>
            <a:chExt cx="6479036" cy="5571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19DA85-2A33-41E9-BF88-760E72B6F37F}"/>
                </a:ext>
              </a:extLst>
            </p:cNvPr>
            <p:cNvGrpSpPr/>
            <p:nvPr/>
          </p:nvGrpSpPr>
          <p:grpSpPr>
            <a:xfrm>
              <a:off x="385413" y="5355284"/>
              <a:ext cx="557100" cy="557100"/>
              <a:chOff x="385413" y="5355284"/>
              <a:chExt cx="557100" cy="557100"/>
            </a:xfrm>
          </p:grpSpPr>
          <p:sp>
            <p:nvSpPr>
              <p:cNvPr id="43" name="Google Shape;2089;g1389d6804d3_10_89">
                <a:extLst>
                  <a:ext uri="{FF2B5EF4-FFF2-40B4-BE49-F238E27FC236}">
                    <a16:creationId xmlns:a16="http://schemas.microsoft.com/office/drawing/2014/main" id="{BC16DD09-E269-413B-8042-6C17B5A6B979}"/>
                  </a:ext>
                </a:extLst>
              </p:cNvPr>
              <p:cNvSpPr/>
              <p:nvPr/>
            </p:nvSpPr>
            <p:spPr>
              <a:xfrm>
                <a:off x="385413" y="5355284"/>
                <a:ext cx="557100" cy="557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" name="Google Shape;2102;g1389d6804d3_10_89">
                <a:extLst>
                  <a:ext uri="{FF2B5EF4-FFF2-40B4-BE49-F238E27FC236}">
                    <a16:creationId xmlns:a16="http://schemas.microsoft.com/office/drawing/2014/main" id="{02CB528D-D2E3-4841-9C67-4D49F8BE32A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68042" y="5457024"/>
                <a:ext cx="391841" cy="391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F9E2E49-2730-4CA6-98D6-5C0AD14C1A15}"/>
                </a:ext>
              </a:extLst>
            </p:cNvPr>
            <p:cNvSpPr/>
            <p:nvPr/>
          </p:nvSpPr>
          <p:spPr>
            <a:xfrm>
              <a:off x="1043393" y="5439874"/>
              <a:ext cx="5821056" cy="47250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" sz="1400" dirty="0">
                  <a:solidFill>
                    <a:srgbClr val="FFFFFF"/>
                  </a:solidFill>
                  <a:latin typeface="Arial"/>
                  <a:sym typeface="Arial"/>
                </a:rPr>
                <a:t>Дальнейшие планы и следующие шаги, которые должно предпринять правительство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A4DAE-9E37-451F-A544-0C0CDA1D47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2881716-F4FB-4D55-98B6-E98E011CA1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МЦПК при ЭКШТХ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E36683-1134-45E8-8178-29E9D9442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2</a:t>
            </a:fld>
            <a:endParaRPr lang="en-GB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55241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7553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532" imgH="532" progId="TCLayout.ActiveDocument.1">
                  <p:embed/>
                </p:oleObj>
              </mc:Choice>
              <mc:Fallback>
                <p:oleObj name="think-cell Slide" r:id="rId27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7403BD-E976-4FB1-920D-07B09489AAEF}"/>
              </a:ext>
            </a:extLst>
          </p:cNvPr>
          <p:cNvSpPr/>
          <p:nvPr/>
        </p:nvSpPr>
        <p:spPr>
          <a:xfrm>
            <a:off x="442914" y="5995927"/>
            <a:ext cx="11632463" cy="48101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1100"/>
              </a:spcAft>
              <a:buSzPts val="1100"/>
            </a:pPr>
            <a:r>
              <a:rPr lang="ru-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МЦПК</a:t>
            </a:r>
            <a:r>
              <a:rPr lang="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потребует недорогого финансирования и/или значительного VGF, чтобы быть финансово жизнеспособным.</a:t>
            </a:r>
            <a:endParaRPr lang="en-US" sz="1600" b="1" i="1" dirty="0">
              <a:solidFill>
                <a:srgbClr val="A3202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453E95-E0A0-438C-9D29-5D70409DBF79}"/>
              </a:ext>
            </a:extLst>
          </p:cNvPr>
          <p:cNvSpPr/>
          <p:nvPr/>
        </p:nvSpPr>
        <p:spPr>
          <a:xfrm>
            <a:off x="6615246" y="2095738"/>
            <a:ext cx="5458267" cy="819544"/>
          </a:xfrm>
          <a:prstGeom prst="roundRect">
            <a:avLst/>
          </a:prstGeom>
          <a:solidFill>
            <a:srgbClr val="A32020"/>
          </a:solidFill>
          <a:ln w="6350">
            <a:solidFill>
              <a:srgbClr val="A3202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b="1" dirty="0">
                <a:solidFill>
                  <a:schemeClr val="bg1"/>
                </a:solidFill>
              </a:rPr>
              <a:t>Сценарий 2</a:t>
            </a:r>
          </a:p>
          <a:p>
            <a:pPr algn="ctr"/>
            <a:r>
              <a:rPr lang="ru" sz="1400" i="1" dirty="0">
                <a:solidFill>
                  <a:schemeClr val="bg1"/>
                </a:solidFill>
              </a:rPr>
              <a:t>Гибридное финансирование заемного капитала и эквити с субсидированного финансирования (VGF) со стороны правительства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2FA587-F817-4F55-A83F-8F97F494A7FD}"/>
              </a:ext>
            </a:extLst>
          </p:cNvPr>
          <p:cNvSpPr/>
          <p:nvPr/>
        </p:nvSpPr>
        <p:spPr>
          <a:xfrm>
            <a:off x="430213" y="2069277"/>
            <a:ext cx="5458968" cy="869702"/>
          </a:xfrm>
          <a:prstGeom prst="roundRect">
            <a:avLst/>
          </a:prstGeom>
          <a:solidFill>
            <a:srgbClr val="A32020"/>
          </a:solidFill>
          <a:ln w="6350">
            <a:solidFill>
              <a:srgbClr val="A3202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b="1" dirty="0">
                <a:solidFill>
                  <a:schemeClr val="bg1"/>
                </a:solidFill>
              </a:rPr>
              <a:t>Сценарий 1</a:t>
            </a:r>
          </a:p>
          <a:p>
            <a:pPr algn="ctr"/>
            <a:r>
              <a:rPr lang="ru" sz="1400" i="1" dirty="0">
                <a:solidFill>
                  <a:schemeClr val="bg1"/>
                </a:solidFill>
              </a:rPr>
              <a:t>Гибридное финансирование заемного </a:t>
            </a:r>
            <a:r>
              <a:rPr lang="ru-RU" sz="1400" i="1" dirty="0">
                <a:solidFill>
                  <a:schemeClr val="bg1"/>
                </a:solidFill>
              </a:rPr>
              <a:t>и собственного </a:t>
            </a:r>
            <a:r>
              <a:rPr lang="ru" sz="1400" i="1" dirty="0">
                <a:solidFill>
                  <a:schemeClr val="bg1"/>
                </a:solidFill>
              </a:rPr>
              <a:t>капитала (эквити)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FA7BAB-01CD-4651-8DE1-307DB4C03C09}"/>
              </a:ext>
            </a:extLst>
          </p:cNvPr>
          <p:cNvSpPr txBox="1"/>
          <p:nvPr/>
        </p:nvSpPr>
        <p:spPr>
          <a:xfrm>
            <a:off x="79900" y="1357401"/>
            <a:ext cx="24863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400" i="1" noProof="0" dirty="0">
                <a:solidFill>
                  <a:schemeClr val="tx1"/>
                </a:solidFill>
                <a:cs typeface="Arial" pitchFamily="34" charset="0"/>
              </a:rPr>
              <a:t>Общий объем необходимых </a:t>
            </a:r>
            <a:r>
              <a:rPr lang="en-US" sz="1400" i="1" noProof="0" dirty="0">
                <a:solidFill>
                  <a:schemeClr val="tx1"/>
                </a:solidFill>
                <a:cs typeface="Arial" pitchFamily="34" charset="0"/>
              </a:rPr>
              <a:t>CAPEX</a:t>
            </a:r>
            <a:endParaRPr lang="ru" sz="1400" i="1" noProof="0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ru" sz="1400" i="1" noProof="0" dirty="0">
                <a:solidFill>
                  <a:schemeClr val="tx1"/>
                </a:solidFill>
                <a:cs typeface="Arial" pitchFamily="34" charset="0"/>
              </a:rPr>
              <a:t>32,5 м</a:t>
            </a:r>
            <a:r>
              <a:rPr lang="ru-RU" sz="1400" i="1" dirty="0" err="1">
                <a:cs typeface="Arial" pitchFamily="34" charset="0"/>
              </a:rPr>
              <a:t>лн</a:t>
            </a:r>
            <a:r>
              <a:rPr lang="ru" sz="1400" i="1" noProof="0" dirty="0">
                <a:solidFill>
                  <a:schemeClr val="tx1"/>
                </a:solidFill>
                <a:cs typeface="Arial" pitchFamily="34" charset="0"/>
              </a:rPr>
              <a:t> долл США</a:t>
            </a:r>
          </a:p>
        </p:txBody>
      </p:sp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id="{2826A01C-83D0-428B-A07F-2FBB20C24E4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7892228"/>
              </p:ext>
            </p:extLst>
          </p:nvPr>
        </p:nvGraphicFramePr>
        <p:xfrm>
          <a:off x="2620963" y="1273175"/>
          <a:ext cx="9034462" cy="59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3E7CBB0-9173-4E6A-A159-20C2397418C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1598275" y="1481138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6C7D6D40-2747-4A26-8F16-7D2B44E5B0BA}" type="datetime'''''''''''''''''''3''''''''''''''''''''''''3'''''''''">
              <a:rPr lang="en-US" altLang="en-US" sz="1200" b="1" smtClean="0"/>
              <a:pPr lvl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 b="1" noProof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994088-401A-406C-BAE8-85D296DADD3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21050" y="1481138"/>
            <a:ext cx="582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D209368-DB74-40D5-BE49-9DB64549D088}" type="datetime'''''''''''''''''''''''''''7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( </a:t>
            </a:r>
            <a:fld id="{DFBD124C-CE0A-4013-B289-2744FA616966}" type="datetime'''''''''''2''''''''''''''''''''''0%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20%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65B04397-18B9-4C20-B00E-F79FD12D065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805488" y="1481138"/>
            <a:ext cx="666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AAF4B57-929A-4077-9C71-3690BCB92DA8}" type="datetime'''''''''''''''''''1''''''''''''''''''''2''''''''''''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( </a:t>
            </a:r>
            <a:fld id="{07DBAC46-6493-4F2F-BEA4-8F4BCE9D81E1}" type="datetime'3''''''''''''''''''7''''''''''''''%''''''''''''''''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37%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097F7993-CA11-4B5B-BC75-7915DB5D304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604250" y="1481138"/>
            <a:ext cx="582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A5D5C1E-2402-4BB5-B474-9B7DC1403055}" type="datetime'''''''''''''''''''''''''''''''''''''''''''''''''8''''''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( </a:t>
            </a:r>
            <a:fld id="{FB7B4A46-97EB-4A84-B398-AB431C8C6220}" type="datetime'''''''''''''''''26''''''''''''''''''''''''''%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26%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8684B8E2-5980-49AB-B014-33AEC690848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0150475" y="1481138"/>
            <a:ext cx="4984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003019B-55F8-4B02-AD0D-C9942CC3659B}" type="datetime'''''''''''''''''''''''''''''''''''''''''''''''''3''''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( </a:t>
            </a:r>
            <a:fld id="{B3534724-0728-4D5B-A0E9-AE33CD2B77C0}" type="datetime'''''''8''''''''''''''''''''%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8%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F008006F-3159-4CEB-8CE3-45E71F4C156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920413" y="1481138"/>
            <a:ext cx="4984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FDDEB5-715A-4169-8900-5ACE4EAC0BDD}" type="datetime'''''''''''''''''''''''''''''3''''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( </a:t>
            </a:r>
            <a:fld id="{2A489B1E-3D1D-4507-92D2-0FE27E30F8C5}" type="datetime'''''''''''''''9''''''%'''">
              <a:rPr lang="en-US" altLang="en-US" sz="1200" smtClean="0">
                <a:solidFill>
                  <a:schemeClr val="bg1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9%</a:t>
            </a:fld>
            <a:r>
              <a:rPr lang="ru" altLang="en-US" sz="1200">
                <a:solidFill>
                  <a:schemeClr val="bg1"/>
                </a:solidFill>
                <a:effectLst/>
              </a:rPr>
              <a:t>)</a:t>
            </a:r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721210-59DE-497A-BCA5-87AC8492904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270979" y="1844675"/>
            <a:ext cx="179388" cy="133350"/>
          </a:xfrm>
          <a:prstGeom prst="rect">
            <a:avLst/>
          </a:prstGeom>
          <a:solidFill>
            <a:srgbClr val="A3202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868D16-B380-4A58-991B-77D509CBFED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269038" y="1844675"/>
            <a:ext cx="179388" cy="133350"/>
          </a:xfrm>
          <a:prstGeom prst="rect">
            <a:avLst/>
          </a:prstGeom>
          <a:solidFill>
            <a:srgbClr val="DB536A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3D054FD-24E4-4BCB-AF9E-61E01B5AB85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996414" y="1855377"/>
            <a:ext cx="179388" cy="13335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B5A61E-78C9-473E-8F50-5FD2D3E29F5D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854950" y="1844675"/>
            <a:ext cx="179388" cy="133350"/>
          </a:xfrm>
          <a:prstGeom prst="rect">
            <a:avLst/>
          </a:prstGeom>
          <a:solidFill>
            <a:srgbClr val="46464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7DCE9AF-B486-4D5E-AB28-57A2CBE5BF9C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9561513" y="1844675"/>
            <a:ext cx="179388" cy="133350"/>
          </a:xfrm>
          <a:prstGeom prst="rect">
            <a:avLst/>
          </a:prstGeom>
          <a:solidFill>
            <a:srgbClr val="7D7D7D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FF8EF5A-3CDF-46D5-9002-4BB3DFA8C3E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501166" y="1832755"/>
            <a:ext cx="152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Развитие инфраструктуры</a:t>
            </a:r>
            <a:endParaRPr lang="en-US" sz="1000" noProof="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CB72E-0304-4EA9-8334-2ACCECAA08E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499225" y="1839913"/>
            <a:ext cx="512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Здания</a:t>
            </a:r>
            <a:endParaRPr lang="en-US" sz="1000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4DAAED0-1304-4F15-A9E8-49BB305D506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190507" y="1839913"/>
            <a:ext cx="56284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Ком</a:t>
            </a:r>
            <a:r>
              <a:rPr lang="en-US" altLang="en-US" sz="1000" dirty="0"/>
              <a:t>/</a:t>
            </a:r>
            <a:r>
              <a:rPr lang="ru-RU" altLang="en-US" sz="1000" dirty="0"/>
              <a:t>услуги</a:t>
            </a:r>
            <a:endParaRPr lang="en-US" sz="1000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51660DF-5575-4F91-A40C-747AC702069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085138" y="1839913"/>
            <a:ext cx="1374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Пред-эксплуатационные 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расходы</a:t>
            </a:r>
            <a:endParaRPr lang="en-US" sz="1000" noProof="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27C29A5-427D-4CF6-845B-B66A351A524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791700" y="1839913"/>
            <a:ext cx="701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Непредвиденные расходы</a:t>
            </a:r>
            <a:endParaRPr lang="en-US" sz="1000" noProof="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3DBCB6-9FA4-4B57-B7B5-EB2587A199DA}"/>
              </a:ext>
            </a:extLst>
          </p:cNvPr>
          <p:cNvSpPr txBox="1"/>
          <p:nvPr/>
        </p:nvSpPr>
        <p:spPr>
          <a:xfrm>
            <a:off x="8751527" y="1242236"/>
            <a:ext cx="3036327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000" noProof="0" dirty="0">
                <a:solidFill>
                  <a:schemeClr val="tx1"/>
                </a:solidFill>
                <a:cs typeface="Arial" pitchFamily="34" charset="0"/>
              </a:rPr>
              <a:t>Цифры указаны в миллионах долларов США.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A5DD14F-A614-4CCF-8A83-0AB12CD84F63}"/>
              </a:ext>
            </a:extLst>
          </p:cNvPr>
          <p:cNvGrpSpPr/>
          <p:nvPr/>
        </p:nvGrpSpPr>
        <p:grpSpPr>
          <a:xfrm>
            <a:off x="10393669" y="3120777"/>
            <a:ext cx="1681708" cy="651915"/>
            <a:chOff x="9701820" y="2884807"/>
            <a:chExt cx="1681708" cy="651915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0D471BF-8E32-4523-A39D-4348BD082C07}"/>
                </a:ext>
              </a:extLst>
            </p:cNvPr>
            <p:cNvSpPr txBox="1"/>
            <p:nvPr/>
          </p:nvSpPr>
          <p:spPr>
            <a:xfrm>
              <a:off x="10530186" y="2884807"/>
              <a:ext cx="7380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cs typeface="Arial" pitchFamily="34" charset="0"/>
                </a:rPr>
                <a:t>VGF</a:t>
              </a:r>
              <a:endParaRPr lang="ru" sz="1400" b="1" noProof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01092C1-33DC-477A-8443-F747C9BC52A0}"/>
                </a:ext>
              </a:extLst>
            </p:cNvPr>
            <p:cNvSpPr txBox="1"/>
            <p:nvPr/>
          </p:nvSpPr>
          <p:spPr>
            <a:xfrm>
              <a:off x="9701820" y="3321278"/>
              <a:ext cx="168170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24,1 млн долл США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D298466-D316-4E41-AFA4-9A5E7EBE2A6F}"/>
              </a:ext>
            </a:extLst>
          </p:cNvPr>
          <p:cNvGrpSpPr/>
          <p:nvPr/>
        </p:nvGrpSpPr>
        <p:grpSpPr>
          <a:xfrm>
            <a:off x="6617110" y="2999490"/>
            <a:ext cx="1469156" cy="773202"/>
            <a:chOff x="9914372" y="2763520"/>
            <a:chExt cx="1469156" cy="773202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D4819EF-361A-4C0B-9355-492B46006484}"/>
                </a:ext>
              </a:extLst>
            </p:cNvPr>
            <p:cNvGrpSpPr/>
            <p:nvPr/>
          </p:nvGrpSpPr>
          <p:grpSpPr>
            <a:xfrm>
              <a:off x="10029681" y="2763520"/>
              <a:ext cx="1238539" cy="458019"/>
              <a:chOff x="10050891" y="2763520"/>
              <a:chExt cx="1238539" cy="458019"/>
            </a:xfrm>
          </p:grpSpPr>
          <p:sp>
            <p:nvSpPr>
              <p:cNvPr id="146" name="Freeform 73">
                <a:extLst>
                  <a:ext uri="{FF2B5EF4-FFF2-40B4-BE49-F238E27FC236}">
                    <a16:creationId xmlns:a16="http://schemas.microsoft.com/office/drawing/2014/main" id="{C60921A7-6736-45E0-BE17-6D5D6A98660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050891" y="2763520"/>
                <a:ext cx="458087" cy="458019"/>
              </a:xfrm>
              <a:custGeom>
                <a:avLst/>
                <a:gdLst>
                  <a:gd name="T0" fmla="*/ 6709 w 6709"/>
                  <a:gd name="T1" fmla="*/ 0 h 6708"/>
                  <a:gd name="T2" fmla="*/ 2508 w 6709"/>
                  <a:gd name="T3" fmla="*/ 5788 h 6708"/>
                  <a:gd name="T4" fmla="*/ 2430 w 6709"/>
                  <a:gd name="T5" fmla="*/ 5806 h 6708"/>
                  <a:gd name="T6" fmla="*/ 2342 w 6709"/>
                  <a:gd name="T7" fmla="*/ 5764 h 6708"/>
                  <a:gd name="T8" fmla="*/ 1534 w 6709"/>
                  <a:gd name="T9" fmla="*/ 4892 h 6708"/>
                  <a:gd name="T10" fmla="*/ 1536 w 6709"/>
                  <a:gd name="T11" fmla="*/ 4802 h 6708"/>
                  <a:gd name="T12" fmla="*/ 1658 w 6709"/>
                  <a:gd name="T13" fmla="*/ 4404 h 6708"/>
                  <a:gd name="T14" fmla="*/ 1504 w 6709"/>
                  <a:gd name="T15" fmla="*/ 4280 h 6708"/>
                  <a:gd name="T16" fmla="*/ 1388 w 6709"/>
                  <a:gd name="T17" fmla="*/ 4084 h 6708"/>
                  <a:gd name="T18" fmla="*/ 1868 w 6709"/>
                  <a:gd name="T19" fmla="*/ 2096 h 6708"/>
                  <a:gd name="T20" fmla="*/ 2684 w 6709"/>
                  <a:gd name="T21" fmla="*/ 1736 h 6708"/>
                  <a:gd name="T22" fmla="*/ 2958 w 6709"/>
                  <a:gd name="T23" fmla="*/ 1754 h 6708"/>
                  <a:gd name="T24" fmla="*/ 1732 w 6709"/>
                  <a:gd name="T25" fmla="*/ 3102 h 6708"/>
                  <a:gd name="T26" fmla="*/ 1572 w 6709"/>
                  <a:gd name="T27" fmla="*/ 3390 h 6708"/>
                  <a:gd name="T28" fmla="*/ 1608 w 6709"/>
                  <a:gd name="T29" fmla="*/ 3674 h 6708"/>
                  <a:gd name="T30" fmla="*/ 1740 w 6709"/>
                  <a:gd name="T31" fmla="*/ 3848 h 6708"/>
                  <a:gd name="T32" fmla="*/ 1978 w 6709"/>
                  <a:gd name="T33" fmla="*/ 3956 h 6708"/>
                  <a:gd name="T34" fmla="*/ 2278 w 6709"/>
                  <a:gd name="T35" fmla="*/ 3910 h 6708"/>
                  <a:gd name="T36" fmla="*/ 2882 w 6709"/>
                  <a:gd name="T37" fmla="*/ 3398 h 6708"/>
                  <a:gd name="T38" fmla="*/ 3172 w 6709"/>
                  <a:gd name="T39" fmla="*/ 3238 h 6708"/>
                  <a:gd name="T40" fmla="*/ 3377 w 6709"/>
                  <a:gd name="T41" fmla="*/ 3228 h 6708"/>
                  <a:gd name="T42" fmla="*/ 5341 w 6709"/>
                  <a:gd name="T43" fmla="*/ 4200 h 6708"/>
                  <a:gd name="T44" fmla="*/ 5373 w 6709"/>
                  <a:gd name="T45" fmla="*/ 4246 h 6708"/>
                  <a:gd name="T46" fmla="*/ 3985 w 6709"/>
                  <a:gd name="T47" fmla="*/ 5558 h 6708"/>
                  <a:gd name="T48" fmla="*/ 3889 w 6709"/>
                  <a:gd name="T49" fmla="*/ 5616 h 6708"/>
                  <a:gd name="T50" fmla="*/ 5215 w 6709"/>
                  <a:gd name="T51" fmla="*/ 3814 h 6708"/>
                  <a:gd name="T52" fmla="*/ 3661 w 6709"/>
                  <a:gd name="T53" fmla="*/ 3014 h 6708"/>
                  <a:gd name="T54" fmla="*/ 3399 w 6709"/>
                  <a:gd name="T55" fmla="*/ 2942 h 6708"/>
                  <a:gd name="T56" fmla="*/ 3142 w 6709"/>
                  <a:gd name="T57" fmla="*/ 2950 h 6708"/>
                  <a:gd name="T58" fmla="*/ 2894 w 6709"/>
                  <a:gd name="T59" fmla="*/ 3042 h 6708"/>
                  <a:gd name="T60" fmla="*/ 2192 w 6709"/>
                  <a:gd name="T61" fmla="*/ 3626 h 6708"/>
                  <a:gd name="T62" fmla="*/ 2082 w 6709"/>
                  <a:gd name="T63" fmla="*/ 3676 h 6708"/>
                  <a:gd name="T64" fmla="*/ 1948 w 6709"/>
                  <a:gd name="T65" fmla="*/ 3646 h 6708"/>
                  <a:gd name="T66" fmla="*/ 1868 w 6709"/>
                  <a:gd name="T67" fmla="*/ 3556 h 6708"/>
                  <a:gd name="T68" fmla="*/ 1854 w 6709"/>
                  <a:gd name="T69" fmla="*/ 3438 h 6708"/>
                  <a:gd name="T70" fmla="*/ 1920 w 6709"/>
                  <a:gd name="T71" fmla="*/ 3316 h 6708"/>
                  <a:gd name="T72" fmla="*/ 3493 w 6709"/>
                  <a:gd name="T73" fmla="*/ 1978 h 6708"/>
                  <a:gd name="T74" fmla="*/ 3707 w 6709"/>
                  <a:gd name="T75" fmla="*/ 1956 h 6708"/>
                  <a:gd name="T76" fmla="*/ 6423 w 6709"/>
                  <a:gd name="T77" fmla="*/ 2402 h 6708"/>
                  <a:gd name="T78" fmla="*/ 3891 w 6709"/>
                  <a:gd name="T79" fmla="*/ 1710 h 6708"/>
                  <a:gd name="T80" fmla="*/ 3675 w 6709"/>
                  <a:gd name="T81" fmla="*/ 1668 h 6708"/>
                  <a:gd name="T82" fmla="*/ 3457 w 6709"/>
                  <a:gd name="T83" fmla="*/ 1692 h 6708"/>
                  <a:gd name="T84" fmla="*/ 2982 w 6709"/>
                  <a:gd name="T85" fmla="*/ 1466 h 6708"/>
                  <a:gd name="T86" fmla="*/ 2588 w 6709"/>
                  <a:gd name="T87" fmla="*/ 1462 h 6708"/>
                  <a:gd name="T88" fmla="*/ 286 w 6709"/>
                  <a:gd name="T89" fmla="*/ 286 h 6708"/>
                  <a:gd name="T90" fmla="*/ 1088 w 6709"/>
                  <a:gd name="T91" fmla="*/ 4076 h 6708"/>
                  <a:gd name="T92" fmla="*/ 1182 w 6709"/>
                  <a:gd name="T93" fmla="*/ 4318 h 6708"/>
                  <a:gd name="T94" fmla="*/ 1342 w 6709"/>
                  <a:gd name="T95" fmla="*/ 4522 h 6708"/>
                  <a:gd name="T96" fmla="*/ 1264 w 6709"/>
                  <a:gd name="T97" fmla="*/ 4716 h 6708"/>
                  <a:gd name="T98" fmla="*/ 1266 w 6709"/>
                  <a:gd name="T99" fmla="*/ 4988 h 6708"/>
                  <a:gd name="T100" fmla="*/ 2146 w 6709"/>
                  <a:gd name="T101" fmla="*/ 5976 h 6708"/>
                  <a:gd name="T102" fmla="*/ 2410 w 6709"/>
                  <a:gd name="T103" fmla="*/ 6090 h 6708"/>
                  <a:gd name="T104" fmla="*/ 2588 w 6709"/>
                  <a:gd name="T105" fmla="*/ 6066 h 6708"/>
                  <a:gd name="T106" fmla="*/ 3677 w 6709"/>
                  <a:gd name="T107" fmla="*/ 5848 h 6708"/>
                  <a:gd name="T108" fmla="*/ 3855 w 6709"/>
                  <a:gd name="T109" fmla="*/ 5902 h 6708"/>
                  <a:gd name="T110" fmla="*/ 4003 w 6709"/>
                  <a:gd name="T111" fmla="*/ 5886 h 6708"/>
                  <a:gd name="T112" fmla="*/ 4153 w 6709"/>
                  <a:gd name="T113" fmla="*/ 5800 h 6708"/>
                  <a:gd name="T114" fmla="*/ 5583 w 6709"/>
                  <a:gd name="T115" fmla="*/ 4476 h 6708"/>
                  <a:gd name="T116" fmla="*/ 5657 w 6709"/>
                  <a:gd name="T117" fmla="*/ 4210 h 6708"/>
                  <a:gd name="T118" fmla="*/ 5559 w 6709"/>
                  <a:gd name="T119" fmla="*/ 4010 h 6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09" h="6708">
                    <a:moveTo>
                      <a:pt x="6709" y="0"/>
                    </a:moveTo>
                    <a:lnTo>
                      <a:pt x="0" y="0"/>
                    </a:lnTo>
                    <a:lnTo>
                      <a:pt x="0" y="6708"/>
                    </a:lnTo>
                    <a:lnTo>
                      <a:pt x="6709" y="6708"/>
                    </a:lnTo>
                    <a:lnTo>
                      <a:pt x="6709" y="6708"/>
                    </a:lnTo>
                    <a:lnTo>
                      <a:pt x="6709" y="0"/>
                    </a:lnTo>
                    <a:lnTo>
                      <a:pt x="6709" y="0"/>
                    </a:lnTo>
                    <a:close/>
                    <a:moveTo>
                      <a:pt x="1574" y="4746"/>
                    </a:moveTo>
                    <a:lnTo>
                      <a:pt x="1618" y="4708"/>
                    </a:lnTo>
                    <a:lnTo>
                      <a:pt x="2926" y="5432"/>
                    </a:lnTo>
                    <a:lnTo>
                      <a:pt x="2530" y="5772"/>
                    </a:lnTo>
                    <a:lnTo>
                      <a:pt x="2530" y="5772"/>
                    </a:lnTo>
                    <a:lnTo>
                      <a:pt x="2520" y="5780"/>
                    </a:lnTo>
                    <a:lnTo>
                      <a:pt x="2508" y="5788"/>
                    </a:lnTo>
                    <a:lnTo>
                      <a:pt x="2496" y="5794"/>
                    </a:lnTo>
                    <a:lnTo>
                      <a:pt x="2484" y="5798"/>
                    </a:lnTo>
                    <a:lnTo>
                      <a:pt x="2470" y="5802"/>
                    </a:lnTo>
                    <a:lnTo>
                      <a:pt x="2456" y="5804"/>
                    </a:lnTo>
                    <a:lnTo>
                      <a:pt x="2444" y="5806"/>
                    </a:lnTo>
                    <a:lnTo>
                      <a:pt x="2430" y="5806"/>
                    </a:lnTo>
                    <a:lnTo>
                      <a:pt x="2430" y="5806"/>
                    </a:lnTo>
                    <a:lnTo>
                      <a:pt x="2416" y="5804"/>
                    </a:lnTo>
                    <a:lnTo>
                      <a:pt x="2402" y="5800"/>
                    </a:lnTo>
                    <a:lnTo>
                      <a:pt x="2390" y="5796"/>
                    </a:lnTo>
                    <a:lnTo>
                      <a:pt x="2376" y="5790"/>
                    </a:lnTo>
                    <a:lnTo>
                      <a:pt x="2364" y="5784"/>
                    </a:lnTo>
                    <a:lnTo>
                      <a:pt x="2352" y="5774"/>
                    </a:lnTo>
                    <a:lnTo>
                      <a:pt x="2342" y="5764"/>
                    </a:lnTo>
                    <a:lnTo>
                      <a:pt x="2330" y="5752"/>
                    </a:lnTo>
                    <a:lnTo>
                      <a:pt x="1560" y="4940"/>
                    </a:lnTo>
                    <a:lnTo>
                      <a:pt x="1560" y="4940"/>
                    </a:lnTo>
                    <a:lnTo>
                      <a:pt x="1552" y="4930"/>
                    </a:lnTo>
                    <a:lnTo>
                      <a:pt x="1544" y="4918"/>
                    </a:lnTo>
                    <a:lnTo>
                      <a:pt x="1538" y="4906"/>
                    </a:lnTo>
                    <a:lnTo>
                      <a:pt x="1534" y="4892"/>
                    </a:lnTo>
                    <a:lnTo>
                      <a:pt x="1530" y="4880"/>
                    </a:lnTo>
                    <a:lnTo>
                      <a:pt x="1528" y="4866"/>
                    </a:lnTo>
                    <a:lnTo>
                      <a:pt x="1526" y="4854"/>
                    </a:lnTo>
                    <a:lnTo>
                      <a:pt x="1528" y="4840"/>
                    </a:lnTo>
                    <a:lnTo>
                      <a:pt x="1528" y="4828"/>
                    </a:lnTo>
                    <a:lnTo>
                      <a:pt x="1532" y="4814"/>
                    </a:lnTo>
                    <a:lnTo>
                      <a:pt x="1536" y="4802"/>
                    </a:lnTo>
                    <a:lnTo>
                      <a:pt x="1540" y="4790"/>
                    </a:lnTo>
                    <a:lnTo>
                      <a:pt x="1548" y="4778"/>
                    </a:lnTo>
                    <a:lnTo>
                      <a:pt x="1554" y="4766"/>
                    </a:lnTo>
                    <a:lnTo>
                      <a:pt x="1564" y="4756"/>
                    </a:lnTo>
                    <a:lnTo>
                      <a:pt x="1574" y="4746"/>
                    </a:lnTo>
                    <a:lnTo>
                      <a:pt x="1574" y="4746"/>
                    </a:lnTo>
                    <a:close/>
                    <a:moveTo>
                      <a:pt x="1658" y="4404"/>
                    </a:moveTo>
                    <a:lnTo>
                      <a:pt x="1658" y="4404"/>
                    </a:lnTo>
                    <a:lnTo>
                      <a:pt x="1630" y="4386"/>
                    </a:lnTo>
                    <a:lnTo>
                      <a:pt x="1602" y="4368"/>
                    </a:lnTo>
                    <a:lnTo>
                      <a:pt x="1576" y="4348"/>
                    </a:lnTo>
                    <a:lnTo>
                      <a:pt x="1550" y="4326"/>
                    </a:lnTo>
                    <a:lnTo>
                      <a:pt x="1526" y="4304"/>
                    </a:lnTo>
                    <a:lnTo>
                      <a:pt x="1504" y="4280"/>
                    </a:lnTo>
                    <a:lnTo>
                      <a:pt x="1484" y="4254"/>
                    </a:lnTo>
                    <a:lnTo>
                      <a:pt x="1464" y="4228"/>
                    </a:lnTo>
                    <a:lnTo>
                      <a:pt x="1446" y="4202"/>
                    </a:lnTo>
                    <a:lnTo>
                      <a:pt x="1428" y="4174"/>
                    </a:lnTo>
                    <a:lnTo>
                      <a:pt x="1414" y="4144"/>
                    </a:lnTo>
                    <a:lnTo>
                      <a:pt x="1400" y="4114"/>
                    </a:lnTo>
                    <a:lnTo>
                      <a:pt x="1388" y="4084"/>
                    </a:lnTo>
                    <a:lnTo>
                      <a:pt x="1378" y="4052"/>
                    </a:lnTo>
                    <a:lnTo>
                      <a:pt x="1368" y="4020"/>
                    </a:lnTo>
                    <a:lnTo>
                      <a:pt x="1362" y="3988"/>
                    </a:lnTo>
                    <a:lnTo>
                      <a:pt x="1238" y="3310"/>
                    </a:lnTo>
                    <a:lnTo>
                      <a:pt x="286" y="2752"/>
                    </a:lnTo>
                    <a:lnTo>
                      <a:pt x="286" y="1148"/>
                    </a:lnTo>
                    <a:lnTo>
                      <a:pt x="1868" y="2096"/>
                    </a:lnTo>
                    <a:lnTo>
                      <a:pt x="2494" y="1794"/>
                    </a:lnTo>
                    <a:lnTo>
                      <a:pt x="2494" y="1794"/>
                    </a:lnTo>
                    <a:lnTo>
                      <a:pt x="2532" y="1776"/>
                    </a:lnTo>
                    <a:lnTo>
                      <a:pt x="2570" y="1762"/>
                    </a:lnTo>
                    <a:lnTo>
                      <a:pt x="2608" y="1752"/>
                    </a:lnTo>
                    <a:lnTo>
                      <a:pt x="2646" y="1742"/>
                    </a:lnTo>
                    <a:lnTo>
                      <a:pt x="2684" y="1736"/>
                    </a:lnTo>
                    <a:lnTo>
                      <a:pt x="2724" y="1730"/>
                    </a:lnTo>
                    <a:lnTo>
                      <a:pt x="2764" y="1728"/>
                    </a:lnTo>
                    <a:lnTo>
                      <a:pt x="2802" y="1730"/>
                    </a:lnTo>
                    <a:lnTo>
                      <a:pt x="2842" y="1732"/>
                    </a:lnTo>
                    <a:lnTo>
                      <a:pt x="2880" y="1738"/>
                    </a:lnTo>
                    <a:lnTo>
                      <a:pt x="2918" y="1744"/>
                    </a:lnTo>
                    <a:lnTo>
                      <a:pt x="2958" y="1754"/>
                    </a:lnTo>
                    <a:lnTo>
                      <a:pt x="2994" y="1766"/>
                    </a:lnTo>
                    <a:lnTo>
                      <a:pt x="3032" y="1782"/>
                    </a:lnTo>
                    <a:lnTo>
                      <a:pt x="3068" y="1798"/>
                    </a:lnTo>
                    <a:lnTo>
                      <a:pt x="3104" y="1818"/>
                    </a:lnTo>
                    <a:lnTo>
                      <a:pt x="3162" y="1850"/>
                    </a:lnTo>
                    <a:lnTo>
                      <a:pt x="1732" y="3102"/>
                    </a:lnTo>
                    <a:lnTo>
                      <a:pt x="1732" y="3102"/>
                    </a:lnTo>
                    <a:lnTo>
                      <a:pt x="1698" y="3134"/>
                    </a:lnTo>
                    <a:lnTo>
                      <a:pt x="1666" y="3172"/>
                    </a:lnTo>
                    <a:lnTo>
                      <a:pt x="1638" y="3212"/>
                    </a:lnTo>
                    <a:lnTo>
                      <a:pt x="1616" y="3254"/>
                    </a:lnTo>
                    <a:lnTo>
                      <a:pt x="1596" y="3296"/>
                    </a:lnTo>
                    <a:lnTo>
                      <a:pt x="1582" y="3342"/>
                    </a:lnTo>
                    <a:lnTo>
                      <a:pt x="1572" y="3390"/>
                    </a:lnTo>
                    <a:lnTo>
                      <a:pt x="1566" y="3438"/>
                    </a:lnTo>
                    <a:lnTo>
                      <a:pt x="1566" y="3438"/>
                    </a:lnTo>
                    <a:lnTo>
                      <a:pt x="1564" y="3488"/>
                    </a:lnTo>
                    <a:lnTo>
                      <a:pt x="1568" y="3536"/>
                    </a:lnTo>
                    <a:lnTo>
                      <a:pt x="1578" y="3582"/>
                    </a:lnTo>
                    <a:lnTo>
                      <a:pt x="1590" y="3628"/>
                    </a:lnTo>
                    <a:lnTo>
                      <a:pt x="1608" y="3674"/>
                    </a:lnTo>
                    <a:lnTo>
                      <a:pt x="1630" y="3716"/>
                    </a:lnTo>
                    <a:lnTo>
                      <a:pt x="1656" y="3756"/>
                    </a:lnTo>
                    <a:lnTo>
                      <a:pt x="1686" y="3794"/>
                    </a:lnTo>
                    <a:lnTo>
                      <a:pt x="1686" y="3794"/>
                    </a:lnTo>
                    <a:lnTo>
                      <a:pt x="1704" y="3814"/>
                    </a:lnTo>
                    <a:lnTo>
                      <a:pt x="1722" y="3832"/>
                    </a:lnTo>
                    <a:lnTo>
                      <a:pt x="1740" y="3848"/>
                    </a:lnTo>
                    <a:lnTo>
                      <a:pt x="1760" y="3862"/>
                    </a:lnTo>
                    <a:lnTo>
                      <a:pt x="1778" y="3878"/>
                    </a:lnTo>
                    <a:lnTo>
                      <a:pt x="1800" y="3890"/>
                    </a:lnTo>
                    <a:lnTo>
                      <a:pt x="1842" y="3914"/>
                    </a:lnTo>
                    <a:lnTo>
                      <a:pt x="1886" y="3932"/>
                    </a:lnTo>
                    <a:lnTo>
                      <a:pt x="1930" y="3946"/>
                    </a:lnTo>
                    <a:lnTo>
                      <a:pt x="1978" y="3956"/>
                    </a:lnTo>
                    <a:lnTo>
                      <a:pt x="2024" y="3962"/>
                    </a:lnTo>
                    <a:lnTo>
                      <a:pt x="2072" y="3962"/>
                    </a:lnTo>
                    <a:lnTo>
                      <a:pt x="2118" y="3958"/>
                    </a:lnTo>
                    <a:lnTo>
                      <a:pt x="2166" y="3950"/>
                    </a:lnTo>
                    <a:lnTo>
                      <a:pt x="2212" y="3938"/>
                    </a:lnTo>
                    <a:lnTo>
                      <a:pt x="2256" y="3920"/>
                    </a:lnTo>
                    <a:lnTo>
                      <a:pt x="2278" y="3910"/>
                    </a:lnTo>
                    <a:lnTo>
                      <a:pt x="2300" y="3898"/>
                    </a:lnTo>
                    <a:lnTo>
                      <a:pt x="2320" y="3886"/>
                    </a:lnTo>
                    <a:lnTo>
                      <a:pt x="2342" y="3872"/>
                    </a:lnTo>
                    <a:lnTo>
                      <a:pt x="2362" y="3856"/>
                    </a:lnTo>
                    <a:lnTo>
                      <a:pt x="2382" y="3840"/>
                    </a:lnTo>
                    <a:lnTo>
                      <a:pt x="2882" y="3398"/>
                    </a:lnTo>
                    <a:lnTo>
                      <a:pt x="2882" y="3398"/>
                    </a:lnTo>
                    <a:lnTo>
                      <a:pt x="2928" y="3360"/>
                    </a:lnTo>
                    <a:lnTo>
                      <a:pt x="2976" y="3326"/>
                    </a:lnTo>
                    <a:lnTo>
                      <a:pt x="3024" y="3296"/>
                    </a:lnTo>
                    <a:lnTo>
                      <a:pt x="3074" y="3272"/>
                    </a:lnTo>
                    <a:lnTo>
                      <a:pt x="3122" y="3252"/>
                    </a:lnTo>
                    <a:lnTo>
                      <a:pt x="3148" y="3244"/>
                    </a:lnTo>
                    <a:lnTo>
                      <a:pt x="3172" y="3238"/>
                    </a:lnTo>
                    <a:lnTo>
                      <a:pt x="3198" y="3232"/>
                    </a:lnTo>
                    <a:lnTo>
                      <a:pt x="3222" y="3228"/>
                    </a:lnTo>
                    <a:lnTo>
                      <a:pt x="3248" y="3226"/>
                    </a:lnTo>
                    <a:lnTo>
                      <a:pt x="3274" y="3224"/>
                    </a:lnTo>
                    <a:lnTo>
                      <a:pt x="3298" y="3222"/>
                    </a:lnTo>
                    <a:lnTo>
                      <a:pt x="3324" y="3224"/>
                    </a:lnTo>
                    <a:lnTo>
                      <a:pt x="3377" y="3228"/>
                    </a:lnTo>
                    <a:lnTo>
                      <a:pt x="3429" y="3238"/>
                    </a:lnTo>
                    <a:lnTo>
                      <a:pt x="3483" y="3254"/>
                    </a:lnTo>
                    <a:lnTo>
                      <a:pt x="3537" y="3272"/>
                    </a:lnTo>
                    <a:lnTo>
                      <a:pt x="3591" y="3298"/>
                    </a:lnTo>
                    <a:lnTo>
                      <a:pt x="3645" y="3326"/>
                    </a:lnTo>
                    <a:lnTo>
                      <a:pt x="3701" y="3360"/>
                    </a:lnTo>
                    <a:lnTo>
                      <a:pt x="5341" y="4200"/>
                    </a:lnTo>
                    <a:lnTo>
                      <a:pt x="5341" y="4200"/>
                    </a:lnTo>
                    <a:lnTo>
                      <a:pt x="5349" y="4204"/>
                    </a:lnTo>
                    <a:lnTo>
                      <a:pt x="5357" y="4210"/>
                    </a:lnTo>
                    <a:lnTo>
                      <a:pt x="5365" y="4224"/>
                    </a:lnTo>
                    <a:lnTo>
                      <a:pt x="5371" y="4236"/>
                    </a:lnTo>
                    <a:lnTo>
                      <a:pt x="5373" y="4246"/>
                    </a:lnTo>
                    <a:lnTo>
                      <a:pt x="5373" y="4246"/>
                    </a:lnTo>
                    <a:lnTo>
                      <a:pt x="5373" y="4258"/>
                    </a:lnTo>
                    <a:lnTo>
                      <a:pt x="5373" y="4270"/>
                    </a:lnTo>
                    <a:lnTo>
                      <a:pt x="5367" y="4284"/>
                    </a:lnTo>
                    <a:lnTo>
                      <a:pt x="5363" y="4292"/>
                    </a:lnTo>
                    <a:lnTo>
                      <a:pt x="5359" y="4298"/>
                    </a:lnTo>
                    <a:lnTo>
                      <a:pt x="3997" y="5540"/>
                    </a:lnTo>
                    <a:lnTo>
                      <a:pt x="3985" y="5558"/>
                    </a:lnTo>
                    <a:lnTo>
                      <a:pt x="3985" y="5558"/>
                    </a:lnTo>
                    <a:lnTo>
                      <a:pt x="3979" y="5568"/>
                    </a:lnTo>
                    <a:lnTo>
                      <a:pt x="3971" y="5578"/>
                    </a:lnTo>
                    <a:lnTo>
                      <a:pt x="3953" y="5594"/>
                    </a:lnTo>
                    <a:lnTo>
                      <a:pt x="3933" y="5606"/>
                    </a:lnTo>
                    <a:lnTo>
                      <a:pt x="3911" y="5614"/>
                    </a:lnTo>
                    <a:lnTo>
                      <a:pt x="3889" y="5616"/>
                    </a:lnTo>
                    <a:lnTo>
                      <a:pt x="3865" y="5616"/>
                    </a:lnTo>
                    <a:lnTo>
                      <a:pt x="3841" y="5610"/>
                    </a:lnTo>
                    <a:lnTo>
                      <a:pt x="3831" y="5604"/>
                    </a:lnTo>
                    <a:lnTo>
                      <a:pt x="3819" y="5598"/>
                    </a:lnTo>
                    <a:lnTo>
                      <a:pt x="1658" y="4404"/>
                    </a:lnTo>
                    <a:close/>
                    <a:moveTo>
                      <a:pt x="5231" y="3404"/>
                    </a:moveTo>
                    <a:lnTo>
                      <a:pt x="5215" y="3814"/>
                    </a:lnTo>
                    <a:lnTo>
                      <a:pt x="3851" y="3116"/>
                    </a:lnTo>
                    <a:lnTo>
                      <a:pt x="3851" y="3116"/>
                    </a:lnTo>
                    <a:lnTo>
                      <a:pt x="3813" y="3092"/>
                    </a:lnTo>
                    <a:lnTo>
                      <a:pt x="3775" y="3070"/>
                    </a:lnTo>
                    <a:lnTo>
                      <a:pt x="3737" y="3050"/>
                    </a:lnTo>
                    <a:lnTo>
                      <a:pt x="3699" y="3032"/>
                    </a:lnTo>
                    <a:lnTo>
                      <a:pt x="3661" y="3014"/>
                    </a:lnTo>
                    <a:lnTo>
                      <a:pt x="3623" y="2998"/>
                    </a:lnTo>
                    <a:lnTo>
                      <a:pt x="3585" y="2986"/>
                    </a:lnTo>
                    <a:lnTo>
                      <a:pt x="3547" y="2974"/>
                    </a:lnTo>
                    <a:lnTo>
                      <a:pt x="3511" y="2962"/>
                    </a:lnTo>
                    <a:lnTo>
                      <a:pt x="3473" y="2954"/>
                    </a:lnTo>
                    <a:lnTo>
                      <a:pt x="3435" y="2946"/>
                    </a:lnTo>
                    <a:lnTo>
                      <a:pt x="3399" y="2942"/>
                    </a:lnTo>
                    <a:lnTo>
                      <a:pt x="3361" y="2938"/>
                    </a:lnTo>
                    <a:lnTo>
                      <a:pt x="3324" y="2936"/>
                    </a:lnTo>
                    <a:lnTo>
                      <a:pt x="3286" y="2936"/>
                    </a:lnTo>
                    <a:lnTo>
                      <a:pt x="3250" y="2936"/>
                    </a:lnTo>
                    <a:lnTo>
                      <a:pt x="3214" y="2940"/>
                    </a:lnTo>
                    <a:lnTo>
                      <a:pt x="3178" y="2944"/>
                    </a:lnTo>
                    <a:lnTo>
                      <a:pt x="3142" y="2950"/>
                    </a:lnTo>
                    <a:lnTo>
                      <a:pt x="3106" y="2958"/>
                    </a:lnTo>
                    <a:lnTo>
                      <a:pt x="3070" y="2968"/>
                    </a:lnTo>
                    <a:lnTo>
                      <a:pt x="3034" y="2980"/>
                    </a:lnTo>
                    <a:lnTo>
                      <a:pt x="2998" y="2992"/>
                    </a:lnTo>
                    <a:lnTo>
                      <a:pt x="2964" y="3006"/>
                    </a:lnTo>
                    <a:lnTo>
                      <a:pt x="2930" y="3024"/>
                    </a:lnTo>
                    <a:lnTo>
                      <a:pt x="2894" y="3042"/>
                    </a:lnTo>
                    <a:lnTo>
                      <a:pt x="2860" y="3060"/>
                    </a:lnTo>
                    <a:lnTo>
                      <a:pt x="2826" y="3082"/>
                    </a:lnTo>
                    <a:lnTo>
                      <a:pt x="2792" y="3106"/>
                    </a:lnTo>
                    <a:lnTo>
                      <a:pt x="2758" y="3130"/>
                    </a:lnTo>
                    <a:lnTo>
                      <a:pt x="2726" y="3156"/>
                    </a:lnTo>
                    <a:lnTo>
                      <a:pt x="2692" y="3184"/>
                    </a:lnTo>
                    <a:lnTo>
                      <a:pt x="2192" y="3626"/>
                    </a:lnTo>
                    <a:lnTo>
                      <a:pt x="2192" y="3626"/>
                    </a:lnTo>
                    <a:lnTo>
                      <a:pt x="2176" y="3638"/>
                    </a:lnTo>
                    <a:lnTo>
                      <a:pt x="2158" y="3650"/>
                    </a:lnTo>
                    <a:lnTo>
                      <a:pt x="2140" y="3660"/>
                    </a:lnTo>
                    <a:lnTo>
                      <a:pt x="2122" y="3666"/>
                    </a:lnTo>
                    <a:lnTo>
                      <a:pt x="2102" y="3672"/>
                    </a:lnTo>
                    <a:lnTo>
                      <a:pt x="2082" y="3676"/>
                    </a:lnTo>
                    <a:lnTo>
                      <a:pt x="2062" y="3676"/>
                    </a:lnTo>
                    <a:lnTo>
                      <a:pt x="2042" y="3676"/>
                    </a:lnTo>
                    <a:lnTo>
                      <a:pt x="2024" y="3674"/>
                    </a:lnTo>
                    <a:lnTo>
                      <a:pt x="2004" y="3670"/>
                    </a:lnTo>
                    <a:lnTo>
                      <a:pt x="1984" y="3664"/>
                    </a:lnTo>
                    <a:lnTo>
                      <a:pt x="1966" y="3656"/>
                    </a:lnTo>
                    <a:lnTo>
                      <a:pt x="1948" y="3646"/>
                    </a:lnTo>
                    <a:lnTo>
                      <a:pt x="1932" y="3634"/>
                    </a:lnTo>
                    <a:lnTo>
                      <a:pt x="1916" y="3622"/>
                    </a:lnTo>
                    <a:lnTo>
                      <a:pt x="1902" y="3606"/>
                    </a:lnTo>
                    <a:lnTo>
                      <a:pt x="1902" y="3606"/>
                    </a:lnTo>
                    <a:lnTo>
                      <a:pt x="1888" y="3590"/>
                    </a:lnTo>
                    <a:lnTo>
                      <a:pt x="1878" y="3574"/>
                    </a:lnTo>
                    <a:lnTo>
                      <a:pt x="1868" y="3556"/>
                    </a:lnTo>
                    <a:lnTo>
                      <a:pt x="1862" y="3538"/>
                    </a:lnTo>
                    <a:lnTo>
                      <a:pt x="1856" y="3518"/>
                    </a:lnTo>
                    <a:lnTo>
                      <a:pt x="1852" y="3498"/>
                    </a:lnTo>
                    <a:lnTo>
                      <a:pt x="1850" y="3478"/>
                    </a:lnTo>
                    <a:lnTo>
                      <a:pt x="1852" y="3458"/>
                    </a:lnTo>
                    <a:lnTo>
                      <a:pt x="1852" y="3458"/>
                    </a:lnTo>
                    <a:lnTo>
                      <a:pt x="1854" y="3438"/>
                    </a:lnTo>
                    <a:lnTo>
                      <a:pt x="1858" y="3418"/>
                    </a:lnTo>
                    <a:lnTo>
                      <a:pt x="1864" y="3398"/>
                    </a:lnTo>
                    <a:lnTo>
                      <a:pt x="1872" y="3380"/>
                    </a:lnTo>
                    <a:lnTo>
                      <a:pt x="1882" y="3362"/>
                    </a:lnTo>
                    <a:lnTo>
                      <a:pt x="1894" y="3346"/>
                    </a:lnTo>
                    <a:lnTo>
                      <a:pt x="1906" y="3330"/>
                    </a:lnTo>
                    <a:lnTo>
                      <a:pt x="1920" y="3316"/>
                    </a:lnTo>
                    <a:lnTo>
                      <a:pt x="3359" y="2060"/>
                    </a:lnTo>
                    <a:lnTo>
                      <a:pt x="3359" y="2060"/>
                    </a:lnTo>
                    <a:lnTo>
                      <a:pt x="3383" y="2038"/>
                    </a:lnTo>
                    <a:lnTo>
                      <a:pt x="3409" y="2020"/>
                    </a:lnTo>
                    <a:lnTo>
                      <a:pt x="3437" y="2004"/>
                    </a:lnTo>
                    <a:lnTo>
                      <a:pt x="3465" y="1990"/>
                    </a:lnTo>
                    <a:lnTo>
                      <a:pt x="3493" y="1978"/>
                    </a:lnTo>
                    <a:lnTo>
                      <a:pt x="3523" y="1970"/>
                    </a:lnTo>
                    <a:lnTo>
                      <a:pt x="3553" y="1962"/>
                    </a:lnTo>
                    <a:lnTo>
                      <a:pt x="3583" y="1956"/>
                    </a:lnTo>
                    <a:lnTo>
                      <a:pt x="3615" y="1954"/>
                    </a:lnTo>
                    <a:lnTo>
                      <a:pt x="3645" y="1952"/>
                    </a:lnTo>
                    <a:lnTo>
                      <a:pt x="3677" y="1954"/>
                    </a:lnTo>
                    <a:lnTo>
                      <a:pt x="3707" y="1956"/>
                    </a:lnTo>
                    <a:lnTo>
                      <a:pt x="3739" y="1962"/>
                    </a:lnTo>
                    <a:lnTo>
                      <a:pt x="3769" y="1970"/>
                    </a:lnTo>
                    <a:lnTo>
                      <a:pt x="3799" y="1982"/>
                    </a:lnTo>
                    <a:lnTo>
                      <a:pt x="3829" y="1994"/>
                    </a:lnTo>
                    <a:lnTo>
                      <a:pt x="4333" y="2234"/>
                    </a:lnTo>
                    <a:lnTo>
                      <a:pt x="6423" y="464"/>
                    </a:lnTo>
                    <a:lnTo>
                      <a:pt x="6423" y="2402"/>
                    </a:lnTo>
                    <a:lnTo>
                      <a:pt x="5231" y="3404"/>
                    </a:lnTo>
                    <a:close/>
                    <a:moveTo>
                      <a:pt x="6191" y="286"/>
                    </a:moveTo>
                    <a:lnTo>
                      <a:pt x="4289" y="1896"/>
                    </a:lnTo>
                    <a:lnTo>
                      <a:pt x="3951" y="1736"/>
                    </a:lnTo>
                    <a:lnTo>
                      <a:pt x="3951" y="1736"/>
                    </a:lnTo>
                    <a:lnTo>
                      <a:pt x="3921" y="1722"/>
                    </a:lnTo>
                    <a:lnTo>
                      <a:pt x="3891" y="1710"/>
                    </a:lnTo>
                    <a:lnTo>
                      <a:pt x="3861" y="1700"/>
                    </a:lnTo>
                    <a:lnTo>
                      <a:pt x="3831" y="1690"/>
                    </a:lnTo>
                    <a:lnTo>
                      <a:pt x="3799" y="1684"/>
                    </a:lnTo>
                    <a:lnTo>
                      <a:pt x="3769" y="1678"/>
                    </a:lnTo>
                    <a:lnTo>
                      <a:pt x="3737" y="1672"/>
                    </a:lnTo>
                    <a:lnTo>
                      <a:pt x="3705" y="1670"/>
                    </a:lnTo>
                    <a:lnTo>
                      <a:pt x="3675" y="1668"/>
                    </a:lnTo>
                    <a:lnTo>
                      <a:pt x="3643" y="1666"/>
                    </a:lnTo>
                    <a:lnTo>
                      <a:pt x="3611" y="1668"/>
                    </a:lnTo>
                    <a:lnTo>
                      <a:pt x="3579" y="1670"/>
                    </a:lnTo>
                    <a:lnTo>
                      <a:pt x="3549" y="1674"/>
                    </a:lnTo>
                    <a:lnTo>
                      <a:pt x="3517" y="1678"/>
                    </a:lnTo>
                    <a:lnTo>
                      <a:pt x="3487" y="1684"/>
                    </a:lnTo>
                    <a:lnTo>
                      <a:pt x="3457" y="1692"/>
                    </a:lnTo>
                    <a:lnTo>
                      <a:pt x="3248" y="1570"/>
                    </a:lnTo>
                    <a:lnTo>
                      <a:pt x="3248" y="1570"/>
                    </a:lnTo>
                    <a:lnTo>
                      <a:pt x="3196" y="1542"/>
                    </a:lnTo>
                    <a:lnTo>
                      <a:pt x="3144" y="1518"/>
                    </a:lnTo>
                    <a:lnTo>
                      <a:pt x="3092" y="1498"/>
                    </a:lnTo>
                    <a:lnTo>
                      <a:pt x="3036" y="1480"/>
                    </a:lnTo>
                    <a:lnTo>
                      <a:pt x="2982" y="1466"/>
                    </a:lnTo>
                    <a:lnTo>
                      <a:pt x="2926" y="1454"/>
                    </a:lnTo>
                    <a:lnTo>
                      <a:pt x="2870" y="1448"/>
                    </a:lnTo>
                    <a:lnTo>
                      <a:pt x="2814" y="1444"/>
                    </a:lnTo>
                    <a:lnTo>
                      <a:pt x="2758" y="1442"/>
                    </a:lnTo>
                    <a:lnTo>
                      <a:pt x="2700" y="1446"/>
                    </a:lnTo>
                    <a:lnTo>
                      <a:pt x="2644" y="1452"/>
                    </a:lnTo>
                    <a:lnTo>
                      <a:pt x="2588" y="1462"/>
                    </a:lnTo>
                    <a:lnTo>
                      <a:pt x="2532" y="1476"/>
                    </a:lnTo>
                    <a:lnTo>
                      <a:pt x="2478" y="1492"/>
                    </a:lnTo>
                    <a:lnTo>
                      <a:pt x="2424" y="1512"/>
                    </a:lnTo>
                    <a:lnTo>
                      <a:pt x="2370" y="1536"/>
                    </a:lnTo>
                    <a:lnTo>
                      <a:pt x="1884" y="1770"/>
                    </a:lnTo>
                    <a:lnTo>
                      <a:pt x="286" y="814"/>
                    </a:lnTo>
                    <a:lnTo>
                      <a:pt x="286" y="286"/>
                    </a:lnTo>
                    <a:lnTo>
                      <a:pt x="6191" y="286"/>
                    </a:lnTo>
                    <a:close/>
                    <a:moveTo>
                      <a:pt x="286" y="6422"/>
                    </a:moveTo>
                    <a:lnTo>
                      <a:pt x="286" y="3084"/>
                    </a:lnTo>
                    <a:lnTo>
                      <a:pt x="980" y="3492"/>
                    </a:lnTo>
                    <a:lnTo>
                      <a:pt x="1080" y="4038"/>
                    </a:lnTo>
                    <a:lnTo>
                      <a:pt x="1080" y="4038"/>
                    </a:lnTo>
                    <a:lnTo>
                      <a:pt x="1088" y="4076"/>
                    </a:lnTo>
                    <a:lnTo>
                      <a:pt x="1096" y="4112"/>
                    </a:lnTo>
                    <a:lnTo>
                      <a:pt x="1108" y="4148"/>
                    </a:lnTo>
                    <a:lnTo>
                      <a:pt x="1120" y="4184"/>
                    </a:lnTo>
                    <a:lnTo>
                      <a:pt x="1134" y="4218"/>
                    </a:lnTo>
                    <a:lnTo>
                      <a:pt x="1148" y="4252"/>
                    </a:lnTo>
                    <a:lnTo>
                      <a:pt x="1164" y="4286"/>
                    </a:lnTo>
                    <a:lnTo>
                      <a:pt x="1182" y="4318"/>
                    </a:lnTo>
                    <a:lnTo>
                      <a:pt x="1202" y="4350"/>
                    </a:lnTo>
                    <a:lnTo>
                      <a:pt x="1222" y="4382"/>
                    </a:lnTo>
                    <a:lnTo>
                      <a:pt x="1244" y="4412"/>
                    </a:lnTo>
                    <a:lnTo>
                      <a:pt x="1266" y="4440"/>
                    </a:lnTo>
                    <a:lnTo>
                      <a:pt x="1290" y="4468"/>
                    </a:lnTo>
                    <a:lnTo>
                      <a:pt x="1316" y="4496"/>
                    </a:lnTo>
                    <a:lnTo>
                      <a:pt x="1342" y="4522"/>
                    </a:lnTo>
                    <a:lnTo>
                      <a:pt x="1370" y="4548"/>
                    </a:lnTo>
                    <a:lnTo>
                      <a:pt x="1370" y="4548"/>
                    </a:lnTo>
                    <a:lnTo>
                      <a:pt x="1342" y="4578"/>
                    </a:lnTo>
                    <a:lnTo>
                      <a:pt x="1318" y="4610"/>
                    </a:lnTo>
                    <a:lnTo>
                      <a:pt x="1296" y="4644"/>
                    </a:lnTo>
                    <a:lnTo>
                      <a:pt x="1278" y="4680"/>
                    </a:lnTo>
                    <a:lnTo>
                      <a:pt x="1264" y="4716"/>
                    </a:lnTo>
                    <a:lnTo>
                      <a:pt x="1254" y="4754"/>
                    </a:lnTo>
                    <a:lnTo>
                      <a:pt x="1246" y="4794"/>
                    </a:lnTo>
                    <a:lnTo>
                      <a:pt x="1242" y="4832"/>
                    </a:lnTo>
                    <a:lnTo>
                      <a:pt x="1244" y="4872"/>
                    </a:lnTo>
                    <a:lnTo>
                      <a:pt x="1246" y="4912"/>
                    </a:lnTo>
                    <a:lnTo>
                      <a:pt x="1254" y="4950"/>
                    </a:lnTo>
                    <a:lnTo>
                      <a:pt x="1266" y="4988"/>
                    </a:lnTo>
                    <a:lnTo>
                      <a:pt x="1280" y="5026"/>
                    </a:lnTo>
                    <a:lnTo>
                      <a:pt x="1300" y="5062"/>
                    </a:lnTo>
                    <a:lnTo>
                      <a:pt x="1322" y="5098"/>
                    </a:lnTo>
                    <a:lnTo>
                      <a:pt x="1348" y="5132"/>
                    </a:lnTo>
                    <a:lnTo>
                      <a:pt x="2118" y="5944"/>
                    </a:lnTo>
                    <a:lnTo>
                      <a:pt x="2118" y="5944"/>
                    </a:lnTo>
                    <a:lnTo>
                      <a:pt x="2146" y="5976"/>
                    </a:lnTo>
                    <a:lnTo>
                      <a:pt x="2178" y="6002"/>
                    </a:lnTo>
                    <a:lnTo>
                      <a:pt x="2212" y="6026"/>
                    </a:lnTo>
                    <a:lnTo>
                      <a:pt x="2248" y="6046"/>
                    </a:lnTo>
                    <a:lnTo>
                      <a:pt x="2286" y="6064"/>
                    </a:lnTo>
                    <a:lnTo>
                      <a:pt x="2326" y="6076"/>
                    </a:lnTo>
                    <a:lnTo>
                      <a:pt x="2368" y="6086"/>
                    </a:lnTo>
                    <a:lnTo>
                      <a:pt x="2410" y="6090"/>
                    </a:lnTo>
                    <a:lnTo>
                      <a:pt x="2410" y="6090"/>
                    </a:lnTo>
                    <a:lnTo>
                      <a:pt x="2440" y="6092"/>
                    </a:lnTo>
                    <a:lnTo>
                      <a:pt x="2440" y="6092"/>
                    </a:lnTo>
                    <a:lnTo>
                      <a:pt x="2478" y="6090"/>
                    </a:lnTo>
                    <a:lnTo>
                      <a:pt x="2516" y="6086"/>
                    </a:lnTo>
                    <a:lnTo>
                      <a:pt x="2552" y="6076"/>
                    </a:lnTo>
                    <a:lnTo>
                      <a:pt x="2588" y="6066"/>
                    </a:lnTo>
                    <a:lnTo>
                      <a:pt x="2622" y="6050"/>
                    </a:lnTo>
                    <a:lnTo>
                      <a:pt x="2656" y="6032"/>
                    </a:lnTo>
                    <a:lnTo>
                      <a:pt x="2688" y="6012"/>
                    </a:lnTo>
                    <a:lnTo>
                      <a:pt x="2718" y="5988"/>
                    </a:lnTo>
                    <a:lnTo>
                      <a:pt x="3194" y="5580"/>
                    </a:lnTo>
                    <a:lnTo>
                      <a:pt x="3677" y="5848"/>
                    </a:lnTo>
                    <a:lnTo>
                      <a:pt x="3677" y="5848"/>
                    </a:lnTo>
                    <a:lnTo>
                      <a:pt x="3701" y="5860"/>
                    </a:lnTo>
                    <a:lnTo>
                      <a:pt x="3727" y="5872"/>
                    </a:lnTo>
                    <a:lnTo>
                      <a:pt x="3751" y="5882"/>
                    </a:lnTo>
                    <a:lnTo>
                      <a:pt x="3777" y="5890"/>
                    </a:lnTo>
                    <a:lnTo>
                      <a:pt x="3803" y="5896"/>
                    </a:lnTo>
                    <a:lnTo>
                      <a:pt x="3829" y="5900"/>
                    </a:lnTo>
                    <a:lnTo>
                      <a:pt x="3855" y="5902"/>
                    </a:lnTo>
                    <a:lnTo>
                      <a:pt x="3881" y="5904"/>
                    </a:lnTo>
                    <a:lnTo>
                      <a:pt x="3881" y="5904"/>
                    </a:lnTo>
                    <a:lnTo>
                      <a:pt x="3907" y="5902"/>
                    </a:lnTo>
                    <a:lnTo>
                      <a:pt x="3931" y="5900"/>
                    </a:lnTo>
                    <a:lnTo>
                      <a:pt x="3955" y="5896"/>
                    </a:lnTo>
                    <a:lnTo>
                      <a:pt x="3979" y="5892"/>
                    </a:lnTo>
                    <a:lnTo>
                      <a:pt x="4003" y="5886"/>
                    </a:lnTo>
                    <a:lnTo>
                      <a:pt x="4025" y="5878"/>
                    </a:lnTo>
                    <a:lnTo>
                      <a:pt x="4049" y="5868"/>
                    </a:lnTo>
                    <a:lnTo>
                      <a:pt x="4071" y="5858"/>
                    </a:lnTo>
                    <a:lnTo>
                      <a:pt x="4093" y="5846"/>
                    </a:lnTo>
                    <a:lnTo>
                      <a:pt x="4113" y="5832"/>
                    </a:lnTo>
                    <a:lnTo>
                      <a:pt x="4133" y="5816"/>
                    </a:lnTo>
                    <a:lnTo>
                      <a:pt x="4153" y="5800"/>
                    </a:lnTo>
                    <a:lnTo>
                      <a:pt x="4171" y="5784"/>
                    </a:lnTo>
                    <a:lnTo>
                      <a:pt x="4187" y="5766"/>
                    </a:lnTo>
                    <a:lnTo>
                      <a:pt x="4203" y="5746"/>
                    </a:lnTo>
                    <a:lnTo>
                      <a:pt x="4219" y="5724"/>
                    </a:lnTo>
                    <a:lnTo>
                      <a:pt x="5555" y="4506"/>
                    </a:lnTo>
                    <a:lnTo>
                      <a:pt x="5555" y="4506"/>
                    </a:lnTo>
                    <a:lnTo>
                      <a:pt x="5583" y="4476"/>
                    </a:lnTo>
                    <a:lnTo>
                      <a:pt x="5607" y="4442"/>
                    </a:lnTo>
                    <a:lnTo>
                      <a:pt x="5625" y="4408"/>
                    </a:lnTo>
                    <a:lnTo>
                      <a:pt x="5641" y="4370"/>
                    </a:lnTo>
                    <a:lnTo>
                      <a:pt x="5651" y="4332"/>
                    </a:lnTo>
                    <a:lnTo>
                      <a:pt x="5659" y="4292"/>
                    </a:lnTo>
                    <a:lnTo>
                      <a:pt x="5659" y="4252"/>
                    </a:lnTo>
                    <a:lnTo>
                      <a:pt x="5657" y="4210"/>
                    </a:lnTo>
                    <a:lnTo>
                      <a:pt x="5657" y="4210"/>
                    </a:lnTo>
                    <a:lnTo>
                      <a:pt x="5651" y="4172"/>
                    </a:lnTo>
                    <a:lnTo>
                      <a:pt x="5639" y="4136"/>
                    </a:lnTo>
                    <a:lnTo>
                      <a:pt x="5625" y="4102"/>
                    </a:lnTo>
                    <a:lnTo>
                      <a:pt x="5605" y="4068"/>
                    </a:lnTo>
                    <a:lnTo>
                      <a:pt x="5583" y="4038"/>
                    </a:lnTo>
                    <a:lnTo>
                      <a:pt x="5559" y="4010"/>
                    </a:lnTo>
                    <a:lnTo>
                      <a:pt x="5529" y="3984"/>
                    </a:lnTo>
                    <a:lnTo>
                      <a:pt x="5497" y="3960"/>
                    </a:lnTo>
                    <a:lnTo>
                      <a:pt x="5513" y="3540"/>
                    </a:lnTo>
                    <a:lnTo>
                      <a:pt x="6423" y="2774"/>
                    </a:lnTo>
                    <a:lnTo>
                      <a:pt x="6423" y="6422"/>
                    </a:lnTo>
                    <a:lnTo>
                      <a:pt x="286" y="64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B0A644A-59BD-450C-BCA9-8BEC1AA96EAB}"/>
                  </a:ext>
                </a:extLst>
              </p:cNvPr>
              <p:cNvSpPr txBox="1"/>
              <p:nvPr/>
            </p:nvSpPr>
            <p:spPr>
              <a:xfrm>
                <a:off x="10551396" y="2884807"/>
                <a:ext cx="73803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Э</a:t>
                </a:r>
                <a:r>
                  <a:rPr lang="ru-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к</a:t>
                </a:r>
                <a:r>
                  <a:rPr lang="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вити</a:t>
                </a: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3A3A752-5DD2-41D3-A3F9-F23F9B9389B7}"/>
                </a:ext>
              </a:extLst>
            </p:cNvPr>
            <p:cNvSpPr txBox="1"/>
            <p:nvPr/>
          </p:nvSpPr>
          <p:spPr>
            <a:xfrm>
              <a:off x="9914372" y="3321278"/>
              <a:ext cx="146915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4 </a:t>
              </a:r>
              <a:r>
                <a:rPr lang="ru-RU" sz="1400" dirty="0">
                  <a:cs typeface="Arial" pitchFamily="34" charset="0"/>
                </a:rPr>
                <a:t>млн</a:t>
              </a:r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 долл США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C81CD82-0F81-41FA-B8BC-D58FD7E570A7}"/>
              </a:ext>
            </a:extLst>
          </p:cNvPr>
          <p:cNvGrpSpPr/>
          <p:nvPr/>
        </p:nvGrpSpPr>
        <p:grpSpPr>
          <a:xfrm>
            <a:off x="8611664" y="2999490"/>
            <a:ext cx="1881709" cy="773202"/>
            <a:chOff x="9914372" y="2763520"/>
            <a:chExt cx="1551356" cy="773202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3550AB9-3227-4231-953E-FEDFB17EE276}"/>
                </a:ext>
              </a:extLst>
            </p:cNvPr>
            <p:cNvGrpSpPr/>
            <p:nvPr/>
          </p:nvGrpSpPr>
          <p:grpSpPr>
            <a:xfrm>
              <a:off x="10029681" y="2763520"/>
              <a:ext cx="1436047" cy="458019"/>
              <a:chOff x="10050891" y="2763520"/>
              <a:chExt cx="1436047" cy="458019"/>
            </a:xfrm>
          </p:grpSpPr>
          <p:sp>
            <p:nvSpPr>
              <p:cNvPr id="151" name="Freeform 73">
                <a:extLst>
                  <a:ext uri="{FF2B5EF4-FFF2-40B4-BE49-F238E27FC236}">
                    <a16:creationId xmlns:a16="http://schemas.microsoft.com/office/drawing/2014/main" id="{397EB500-CD02-426D-A3C9-98EE09EA1D1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050891" y="2763520"/>
                <a:ext cx="458087" cy="458019"/>
              </a:xfrm>
              <a:custGeom>
                <a:avLst/>
                <a:gdLst>
                  <a:gd name="T0" fmla="*/ 6709 w 6709"/>
                  <a:gd name="T1" fmla="*/ 0 h 6708"/>
                  <a:gd name="T2" fmla="*/ 2508 w 6709"/>
                  <a:gd name="T3" fmla="*/ 5788 h 6708"/>
                  <a:gd name="T4" fmla="*/ 2430 w 6709"/>
                  <a:gd name="T5" fmla="*/ 5806 h 6708"/>
                  <a:gd name="T6" fmla="*/ 2342 w 6709"/>
                  <a:gd name="T7" fmla="*/ 5764 h 6708"/>
                  <a:gd name="T8" fmla="*/ 1534 w 6709"/>
                  <a:gd name="T9" fmla="*/ 4892 h 6708"/>
                  <a:gd name="T10" fmla="*/ 1536 w 6709"/>
                  <a:gd name="T11" fmla="*/ 4802 h 6708"/>
                  <a:gd name="T12" fmla="*/ 1658 w 6709"/>
                  <a:gd name="T13" fmla="*/ 4404 h 6708"/>
                  <a:gd name="T14" fmla="*/ 1504 w 6709"/>
                  <a:gd name="T15" fmla="*/ 4280 h 6708"/>
                  <a:gd name="T16" fmla="*/ 1388 w 6709"/>
                  <a:gd name="T17" fmla="*/ 4084 h 6708"/>
                  <a:gd name="T18" fmla="*/ 1868 w 6709"/>
                  <a:gd name="T19" fmla="*/ 2096 h 6708"/>
                  <a:gd name="T20" fmla="*/ 2684 w 6709"/>
                  <a:gd name="T21" fmla="*/ 1736 h 6708"/>
                  <a:gd name="T22" fmla="*/ 2958 w 6709"/>
                  <a:gd name="T23" fmla="*/ 1754 h 6708"/>
                  <a:gd name="T24" fmla="*/ 1732 w 6709"/>
                  <a:gd name="T25" fmla="*/ 3102 h 6708"/>
                  <a:gd name="T26" fmla="*/ 1572 w 6709"/>
                  <a:gd name="T27" fmla="*/ 3390 h 6708"/>
                  <a:gd name="T28" fmla="*/ 1608 w 6709"/>
                  <a:gd name="T29" fmla="*/ 3674 h 6708"/>
                  <a:gd name="T30" fmla="*/ 1740 w 6709"/>
                  <a:gd name="T31" fmla="*/ 3848 h 6708"/>
                  <a:gd name="T32" fmla="*/ 1978 w 6709"/>
                  <a:gd name="T33" fmla="*/ 3956 h 6708"/>
                  <a:gd name="T34" fmla="*/ 2278 w 6709"/>
                  <a:gd name="T35" fmla="*/ 3910 h 6708"/>
                  <a:gd name="T36" fmla="*/ 2882 w 6709"/>
                  <a:gd name="T37" fmla="*/ 3398 h 6708"/>
                  <a:gd name="T38" fmla="*/ 3172 w 6709"/>
                  <a:gd name="T39" fmla="*/ 3238 h 6708"/>
                  <a:gd name="T40" fmla="*/ 3377 w 6709"/>
                  <a:gd name="T41" fmla="*/ 3228 h 6708"/>
                  <a:gd name="T42" fmla="*/ 5341 w 6709"/>
                  <a:gd name="T43" fmla="*/ 4200 h 6708"/>
                  <a:gd name="T44" fmla="*/ 5373 w 6709"/>
                  <a:gd name="T45" fmla="*/ 4246 h 6708"/>
                  <a:gd name="T46" fmla="*/ 3985 w 6709"/>
                  <a:gd name="T47" fmla="*/ 5558 h 6708"/>
                  <a:gd name="T48" fmla="*/ 3889 w 6709"/>
                  <a:gd name="T49" fmla="*/ 5616 h 6708"/>
                  <a:gd name="T50" fmla="*/ 5215 w 6709"/>
                  <a:gd name="T51" fmla="*/ 3814 h 6708"/>
                  <a:gd name="T52" fmla="*/ 3661 w 6709"/>
                  <a:gd name="T53" fmla="*/ 3014 h 6708"/>
                  <a:gd name="T54" fmla="*/ 3399 w 6709"/>
                  <a:gd name="T55" fmla="*/ 2942 h 6708"/>
                  <a:gd name="T56" fmla="*/ 3142 w 6709"/>
                  <a:gd name="T57" fmla="*/ 2950 h 6708"/>
                  <a:gd name="T58" fmla="*/ 2894 w 6709"/>
                  <a:gd name="T59" fmla="*/ 3042 h 6708"/>
                  <a:gd name="T60" fmla="*/ 2192 w 6709"/>
                  <a:gd name="T61" fmla="*/ 3626 h 6708"/>
                  <a:gd name="T62" fmla="*/ 2082 w 6709"/>
                  <a:gd name="T63" fmla="*/ 3676 h 6708"/>
                  <a:gd name="T64" fmla="*/ 1948 w 6709"/>
                  <a:gd name="T65" fmla="*/ 3646 h 6708"/>
                  <a:gd name="T66" fmla="*/ 1868 w 6709"/>
                  <a:gd name="T67" fmla="*/ 3556 h 6708"/>
                  <a:gd name="T68" fmla="*/ 1854 w 6709"/>
                  <a:gd name="T69" fmla="*/ 3438 h 6708"/>
                  <a:gd name="T70" fmla="*/ 1920 w 6709"/>
                  <a:gd name="T71" fmla="*/ 3316 h 6708"/>
                  <a:gd name="T72" fmla="*/ 3493 w 6709"/>
                  <a:gd name="T73" fmla="*/ 1978 h 6708"/>
                  <a:gd name="T74" fmla="*/ 3707 w 6709"/>
                  <a:gd name="T75" fmla="*/ 1956 h 6708"/>
                  <a:gd name="T76" fmla="*/ 6423 w 6709"/>
                  <a:gd name="T77" fmla="*/ 2402 h 6708"/>
                  <a:gd name="T78" fmla="*/ 3891 w 6709"/>
                  <a:gd name="T79" fmla="*/ 1710 h 6708"/>
                  <a:gd name="T80" fmla="*/ 3675 w 6709"/>
                  <a:gd name="T81" fmla="*/ 1668 h 6708"/>
                  <a:gd name="T82" fmla="*/ 3457 w 6709"/>
                  <a:gd name="T83" fmla="*/ 1692 h 6708"/>
                  <a:gd name="T84" fmla="*/ 2982 w 6709"/>
                  <a:gd name="T85" fmla="*/ 1466 h 6708"/>
                  <a:gd name="T86" fmla="*/ 2588 w 6709"/>
                  <a:gd name="T87" fmla="*/ 1462 h 6708"/>
                  <a:gd name="T88" fmla="*/ 286 w 6709"/>
                  <a:gd name="T89" fmla="*/ 286 h 6708"/>
                  <a:gd name="T90" fmla="*/ 1088 w 6709"/>
                  <a:gd name="T91" fmla="*/ 4076 h 6708"/>
                  <a:gd name="T92" fmla="*/ 1182 w 6709"/>
                  <a:gd name="T93" fmla="*/ 4318 h 6708"/>
                  <a:gd name="T94" fmla="*/ 1342 w 6709"/>
                  <a:gd name="T95" fmla="*/ 4522 h 6708"/>
                  <a:gd name="T96" fmla="*/ 1264 w 6709"/>
                  <a:gd name="T97" fmla="*/ 4716 h 6708"/>
                  <a:gd name="T98" fmla="*/ 1266 w 6709"/>
                  <a:gd name="T99" fmla="*/ 4988 h 6708"/>
                  <a:gd name="T100" fmla="*/ 2146 w 6709"/>
                  <a:gd name="T101" fmla="*/ 5976 h 6708"/>
                  <a:gd name="T102" fmla="*/ 2410 w 6709"/>
                  <a:gd name="T103" fmla="*/ 6090 h 6708"/>
                  <a:gd name="T104" fmla="*/ 2588 w 6709"/>
                  <a:gd name="T105" fmla="*/ 6066 h 6708"/>
                  <a:gd name="T106" fmla="*/ 3677 w 6709"/>
                  <a:gd name="T107" fmla="*/ 5848 h 6708"/>
                  <a:gd name="T108" fmla="*/ 3855 w 6709"/>
                  <a:gd name="T109" fmla="*/ 5902 h 6708"/>
                  <a:gd name="T110" fmla="*/ 4003 w 6709"/>
                  <a:gd name="T111" fmla="*/ 5886 h 6708"/>
                  <a:gd name="T112" fmla="*/ 4153 w 6709"/>
                  <a:gd name="T113" fmla="*/ 5800 h 6708"/>
                  <a:gd name="T114" fmla="*/ 5583 w 6709"/>
                  <a:gd name="T115" fmla="*/ 4476 h 6708"/>
                  <a:gd name="T116" fmla="*/ 5657 w 6709"/>
                  <a:gd name="T117" fmla="*/ 4210 h 6708"/>
                  <a:gd name="T118" fmla="*/ 5559 w 6709"/>
                  <a:gd name="T119" fmla="*/ 4010 h 6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09" h="6708">
                    <a:moveTo>
                      <a:pt x="6709" y="0"/>
                    </a:moveTo>
                    <a:lnTo>
                      <a:pt x="0" y="0"/>
                    </a:lnTo>
                    <a:lnTo>
                      <a:pt x="0" y="6708"/>
                    </a:lnTo>
                    <a:lnTo>
                      <a:pt x="6709" y="6708"/>
                    </a:lnTo>
                    <a:lnTo>
                      <a:pt x="6709" y="6708"/>
                    </a:lnTo>
                    <a:lnTo>
                      <a:pt x="6709" y="0"/>
                    </a:lnTo>
                    <a:lnTo>
                      <a:pt x="6709" y="0"/>
                    </a:lnTo>
                    <a:close/>
                    <a:moveTo>
                      <a:pt x="1574" y="4746"/>
                    </a:moveTo>
                    <a:lnTo>
                      <a:pt x="1618" y="4708"/>
                    </a:lnTo>
                    <a:lnTo>
                      <a:pt x="2926" y="5432"/>
                    </a:lnTo>
                    <a:lnTo>
                      <a:pt x="2530" y="5772"/>
                    </a:lnTo>
                    <a:lnTo>
                      <a:pt x="2530" y="5772"/>
                    </a:lnTo>
                    <a:lnTo>
                      <a:pt x="2520" y="5780"/>
                    </a:lnTo>
                    <a:lnTo>
                      <a:pt x="2508" y="5788"/>
                    </a:lnTo>
                    <a:lnTo>
                      <a:pt x="2496" y="5794"/>
                    </a:lnTo>
                    <a:lnTo>
                      <a:pt x="2484" y="5798"/>
                    </a:lnTo>
                    <a:lnTo>
                      <a:pt x="2470" y="5802"/>
                    </a:lnTo>
                    <a:lnTo>
                      <a:pt x="2456" y="5804"/>
                    </a:lnTo>
                    <a:lnTo>
                      <a:pt x="2444" y="5806"/>
                    </a:lnTo>
                    <a:lnTo>
                      <a:pt x="2430" y="5806"/>
                    </a:lnTo>
                    <a:lnTo>
                      <a:pt x="2430" y="5806"/>
                    </a:lnTo>
                    <a:lnTo>
                      <a:pt x="2416" y="5804"/>
                    </a:lnTo>
                    <a:lnTo>
                      <a:pt x="2402" y="5800"/>
                    </a:lnTo>
                    <a:lnTo>
                      <a:pt x="2390" y="5796"/>
                    </a:lnTo>
                    <a:lnTo>
                      <a:pt x="2376" y="5790"/>
                    </a:lnTo>
                    <a:lnTo>
                      <a:pt x="2364" y="5784"/>
                    </a:lnTo>
                    <a:lnTo>
                      <a:pt x="2352" y="5774"/>
                    </a:lnTo>
                    <a:lnTo>
                      <a:pt x="2342" y="5764"/>
                    </a:lnTo>
                    <a:lnTo>
                      <a:pt x="2330" y="5752"/>
                    </a:lnTo>
                    <a:lnTo>
                      <a:pt x="1560" y="4940"/>
                    </a:lnTo>
                    <a:lnTo>
                      <a:pt x="1560" y="4940"/>
                    </a:lnTo>
                    <a:lnTo>
                      <a:pt x="1552" y="4930"/>
                    </a:lnTo>
                    <a:lnTo>
                      <a:pt x="1544" y="4918"/>
                    </a:lnTo>
                    <a:lnTo>
                      <a:pt x="1538" y="4906"/>
                    </a:lnTo>
                    <a:lnTo>
                      <a:pt x="1534" y="4892"/>
                    </a:lnTo>
                    <a:lnTo>
                      <a:pt x="1530" y="4880"/>
                    </a:lnTo>
                    <a:lnTo>
                      <a:pt x="1528" y="4866"/>
                    </a:lnTo>
                    <a:lnTo>
                      <a:pt x="1526" y="4854"/>
                    </a:lnTo>
                    <a:lnTo>
                      <a:pt x="1528" y="4840"/>
                    </a:lnTo>
                    <a:lnTo>
                      <a:pt x="1528" y="4828"/>
                    </a:lnTo>
                    <a:lnTo>
                      <a:pt x="1532" y="4814"/>
                    </a:lnTo>
                    <a:lnTo>
                      <a:pt x="1536" y="4802"/>
                    </a:lnTo>
                    <a:lnTo>
                      <a:pt x="1540" y="4790"/>
                    </a:lnTo>
                    <a:lnTo>
                      <a:pt x="1548" y="4778"/>
                    </a:lnTo>
                    <a:lnTo>
                      <a:pt x="1554" y="4766"/>
                    </a:lnTo>
                    <a:lnTo>
                      <a:pt x="1564" y="4756"/>
                    </a:lnTo>
                    <a:lnTo>
                      <a:pt x="1574" y="4746"/>
                    </a:lnTo>
                    <a:lnTo>
                      <a:pt x="1574" y="4746"/>
                    </a:lnTo>
                    <a:close/>
                    <a:moveTo>
                      <a:pt x="1658" y="4404"/>
                    </a:moveTo>
                    <a:lnTo>
                      <a:pt x="1658" y="4404"/>
                    </a:lnTo>
                    <a:lnTo>
                      <a:pt x="1630" y="4386"/>
                    </a:lnTo>
                    <a:lnTo>
                      <a:pt x="1602" y="4368"/>
                    </a:lnTo>
                    <a:lnTo>
                      <a:pt x="1576" y="4348"/>
                    </a:lnTo>
                    <a:lnTo>
                      <a:pt x="1550" y="4326"/>
                    </a:lnTo>
                    <a:lnTo>
                      <a:pt x="1526" y="4304"/>
                    </a:lnTo>
                    <a:lnTo>
                      <a:pt x="1504" y="4280"/>
                    </a:lnTo>
                    <a:lnTo>
                      <a:pt x="1484" y="4254"/>
                    </a:lnTo>
                    <a:lnTo>
                      <a:pt x="1464" y="4228"/>
                    </a:lnTo>
                    <a:lnTo>
                      <a:pt x="1446" y="4202"/>
                    </a:lnTo>
                    <a:lnTo>
                      <a:pt x="1428" y="4174"/>
                    </a:lnTo>
                    <a:lnTo>
                      <a:pt x="1414" y="4144"/>
                    </a:lnTo>
                    <a:lnTo>
                      <a:pt x="1400" y="4114"/>
                    </a:lnTo>
                    <a:lnTo>
                      <a:pt x="1388" y="4084"/>
                    </a:lnTo>
                    <a:lnTo>
                      <a:pt x="1378" y="4052"/>
                    </a:lnTo>
                    <a:lnTo>
                      <a:pt x="1368" y="4020"/>
                    </a:lnTo>
                    <a:lnTo>
                      <a:pt x="1362" y="3988"/>
                    </a:lnTo>
                    <a:lnTo>
                      <a:pt x="1238" y="3310"/>
                    </a:lnTo>
                    <a:lnTo>
                      <a:pt x="286" y="2752"/>
                    </a:lnTo>
                    <a:lnTo>
                      <a:pt x="286" y="1148"/>
                    </a:lnTo>
                    <a:lnTo>
                      <a:pt x="1868" y="2096"/>
                    </a:lnTo>
                    <a:lnTo>
                      <a:pt x="2494" y="1794"/>
                    </a:lnTo>
                    <a:lnTo>
                      <a:pt x="2494" y="1794"/>
                    </a:lnTo>
                    <a:lnTo>
                      <a:pt x="2532" y="1776"/>
                    </a:lnTo>
                    <a:lnTo>
                      <a:pt x="2570" y="1762"/>
                    </a:lnTo>
                    <a:lnTo>
                      <a:pt x="2608" y="1752"/>
                    </a:lnTo>
                    <a:lnTo>
                      <a:pt x="2646" y="1742"/>
                    </a:lnTo>
                    <a:lnTo>
                      <a:pt x="2684" y="1736"/>
                    </a:lnTo>
                    <a:lnTo>
                      <a:pt x="2724" y="1730"/>
                    </a:lnTo>
                    <a:lnTo>
                      <a:pt x="2764" y="1728"/>
                    </a:lnTo>
                    <a:lnTo>
                      <a:pt x="2802" y="1730"/>
                    </a:lnTo>
                    <a:lnTo>
                      <a:pt x="2842" y="1732"/>
                    </a:lnTo>
                    <a:lnTo>
                      <a:pt x="2880" y="1738"/>
                    </a:lnTo>
                    <a:lnTo>
                      <a:pt x="2918" y="1744"/>
                    </a:lnTo>
                    <a:lnTo>
                      <a:pt x="2958" y="1754"/>
                    </a:lnTo>
                    <a:lnTo>
                      <a:pt x="2994" y="1766"/>
                    </a:lnTo>
                    <a:lnTo>
                      <a:pt x="3032" y="1782"/>
                    </a:lnTo>
                    <a:lnTo>
                      <a:pt x="3068" y="1798"/>
                    </a:lnTo>
                    <a:lnTo>
                      <a:pt x="3104" y="1818"/>
                    </a:lnTo>
                    <a:lnTo>
                      <a:pt x="3162" y="1850"/>
                    </a:lnTo>
                    <a:lnTo>
                      <a:pt x="1732" y="3102"/>
                    </a:lnTo>
                    <a:lnTo>
                      <a:pt x="1732" y="3102"/>
                    </a:lnTo>
                    <a:lnTo>
                      <a:pt x="1698" y="3134"/>
                    </a:lnTo>
                    <a:lnTo>
                      <a:pt x="1666" y="3172"/>
                    </a:lnTo>
                    <a:lnTo>
                      <a:pt x="1638" y="3212"/>
                    </a:lnTo>
                    <a:lnTo>
                      <a:pt x="1616" y="3254"/>
                    </a:lnTo>
                    <a:lnTo>
                      <a:pt x="1596" y="3296"/>
                    </a:lnTo>
                    <a:lnTo>
                      <a:pt x="1582" y="3342"/>
                    </a:lnTo>
                    <a:lnTo>
                      <a:pt x="1572" y="3390"/>
                    </a:lnTo>
                    <a:lnTo>
                      <a:pt x="1566" y="3438"/>
                    </a:lnTo>
                    <a:lnTo>
                      <a:pt x="1566" y="3438"/>
                    </a:lnTo>
                    <a:lnTo>
                      <a:pt x="1564" y="3488"/>
                    </a:lnTo>
                    <a:lnTo>
                      <a:pt x="1568" y="3536"/>
                    </a:lnTo>
                    <a:lnTo>
                      <a:pt x="1578" y="3582"/>
                    </a:lnTo>
                    <a:lnTo>
                      <a:pt x="1590" y="3628"/>
                    </a:lnTo>
                    <a:lnTo>
                      <a:pt x="1608" y="3674"/>
                    </a:lnTo>
                    <a:lnTo>
                      <a:pt x="1630" y="3716"/>
                    </a:lnTo>
                    <a:lnTo>
                      <a:pt x="1656" y="3756"/>
                    </a:lnTo>
                    <a:lnTo>
                      <a:pt x="1686" y="3794"/>
                    </a:lnTo>
                    <a:lnTo>
                      <a:pt x="1686" y="3794"/>
                    </a:lnTo>
                    <a:lnTo>
                      <a:pt x="1704" y="3814"/>
                    </a:lnTo>
                    <a:lnTo>
                      <a:pt x="1722" y="3832"/>
                    </a:lnTo>
                    <a:lnTo>
                      <a:pt x="1740" y="3848"/>
                    </a:lnTo>
                    <a:lnTo>
                      <a:pt x="1760" y="3862"/>
                    </a:lnTo>
                    <a:lnTo>
                      <a:pt x="1778" y="3878"/>
                    </a:lnTo>
                    <a:lnTo>
                      <a:pt x="1800" y="3890"/>
                    </a:lnTo>
                    <a:lnTo>
                      <a:pt x="1842" y="3914"/>
                    </a:lnTo>
                    <a:lnTo>
                      <a:pt x="1886" y="3932"/>
                    </a:lnTo>
                    <a:lnTo>
                      <a:pt x="1930" y="3946"/>
                    </a:lnTo>
                    <a:lnTo>
                      <a:pt x="1978" y="3956"/>
                    </a:lnTo>
                    <a:lnTo>
                      <a:pt x="2024" y="3962"/>
                    </a:lnTo>
                    <a:lnTo>
                      <a:pt x="2072" y="3962"/>
                    </a:lnTo>
                    <a:lnTo>
                      <a:pt x="2118" y="3958"/>
                    </a:lnTo>
                    <a:lnTo>
                      <a:pt x="2166" y="3950"/>
                    </a:lnTo>
                    <a:lnTo>
                      <a:pt x="2212" y="3938"/>
                    </a:lnTo>
                    <a:lnTo>
                      <a:pt x="2256" y="3920"/>
                    </a:lnTo>
                    <a:lnTo>
                      <a:pt x="2278" y="3910"/>
                    </a:lnTo>
                    <a:lnTo>
                      <a:pt x="2300" y="3898"/>
                    </a:lnTo>
                    <a:lnTo>
                      <a:pt x="2320" y="3886"/>
                    </a:lnTo>
                    <a:lnTo>
                      <a:pt x="2342" y="3872"/>
                    </a:lnTo>
                    <a:lnTo>
                      <a:pt x="2362" y="3856"/>
                    </a:lnTo>
                    <a:lnTo>
                      <a:pt x="2382" y="3840"/>
                    </a:lnTo>
                    <a:lnTo>
                      <a:pt x="2882" y="3398"/>
                    </a:lnTo>
                    <a:lnTo>
                      <a:pt x="2882" y="3398"/>
                    </a:lnTo>
                    <a:lnTo>
                      <a:pt x="2928" y="3360"/>
                    </a:lnTo>
                    <a:lnTo>
                      <a:pt x="2976" y="3326"/>
                    </a:lnTo>
                    <a:lnTo>
                      <a:pt x="3024" y="3296"/>
                    </a:lnTo>
                    <a:lnTo>
                      <a:pt x="3074" y="3272"/>
                    </a:lnTo>
                    <a:lnTo>
                      <a:pt x="3122" y="3252"/>
                    </a:lnTo>
                    <a:lnTo>
                      <a:pt x="3148" y="3244"/>
                    </a:lnTo>
                    <a:lnTo>
                      <a:pt x="3172" y="3238"/>
                    </a:lnTo>
                    <a:lnTo>
                      <a:pt x="3198" y="3232"/>
                    </a:lnTo>
                    <a:lnTo>
                      <a:pt x="3222" y="3228"/>
                    </a:lnTo>
                    <a:lnTo>
                      <a:pt x="3248" y="3226"/>
                    </a:lnTo>
                    <a:lnTo>
                      <a:pt x="3274" y="3224"/>
                    </a:lnTo>
                    <a:lnTo>
                      <a:pt x="3298" y="3222"/>
                    </a:lnTo>
                    <a:lnTo>
                      <a:pt x="3324" y="3224"/>
                    </a:lnTo>
                    <a:lnTo>
                      <a:pt x="3377" y="3228"/>
                    </a:lnTo>
                    <a:lnTo>
                      <a:pt x="3429" y="3238"/>
                    </a:lnTo>
                    <a:lnTo>
                      <a:pt x="3483" y="3254"/>
                    </a:lnTo>
                    <a:lnTo>
                      <a:pt x="3537" y="3272"/>
                    </a:lnTo>
                    <a:lnTo>
                      <a:pt x="3591" y="3298"/>
                    </a:lnTo>
                    <a:lnTo>
                      <a:pt x="3645" y="3326"/>
                    </a:lnTo>
                    <a:lnTo>
                      <a:pt x="3701" y="3360"/>
                    </a:lnTo>
                    <a:lnTo>
                      <a:pt x="5341" y="4200"/>
                    </a:lnTo>
                    <a:lnTo>
                      <a:pt x="5341" y="4200"/>
                    </a:lnTo>
                    <a:lnTo>
                      <a:pt x="5349" y="4204"/>
                    </a:lnTo>
                    <a:lnTo>
                      <a:pt x="5357" y="4210"/>
                    </a:lnTo>
                    <a:lnTo>
                      <a:pt x="5365" y="4224"/>
                    </a:lnTo>
                    <a:lnTo>
                      <a:pt x="5371" y="4236"/>
                    </a:lnTo>
                    <a:lnTo>
                      <a:pt x="5373" y="4246"/>
                    </a:lnTo>
                    <a:lnTo>
                      <a:pt x="5373" y="4246"/>
                    </a:lnTo>
                    <a:lnTo>
                      <a:pt x="5373" y="4258"/>
                    </a:lnTo>
                    <a:lnTo>
                      <a:pt x="5373" y="4270"/>
                    </a:lnTo>
                    <a:lnTo>
                      <a:pt x="5367" y="4284"/>
                    </a:lnTo>
                    <a:lnTo>
                      <a:pt x="5363" y="4292"/>
                    </a:lnTo>
                    <a:lnTo>
                      <a:pt x="5359" y="4298"/>
                    </a:lnTo>
                    <a:lnTo>
                      <a:pt x="3997" y="5540"/>
                    </a:lnTo>
                    <a:lnTo>
                      <a:pt x="3985" y="5558"/>
                    </a:lnTo>
                    <a:lnTo>
                      <a:pt x="3985" y="5558"/>
                    </a:lnTo>
                    <a:lnTo>
                      <a:pt x="3979" y="5568"/>
                    </a:lnTo>
                    <a:lnTo>
                      <a:pt x="3971" y="5578"/>
                    </a:lnTo>
                    <a:lnTo>
                      <a:pt x="3953" y="5594"/>
                    </a:lnTo>
                    <a:lnTo>
                      <a:pt x="3933" y="5606"/>
                    </a:lnTo>
                    <a:lnTo>
                      <a:pt x="3911" y="5614"/>
                    </a:lnTo>
                    <a:lnTo>
                      <a:pt x="3889" y="5616"/>
                    </a:lnTo>
                    <a:lnTo>
                      <a:pt x="3865" y="5616"/>
                    </a:lnTo>
                    <a:lnTo>
                      <a:pt x="3841" y="5610"/>
                    </a:lnTo>
                    <a:lnTo>
                      <a:pt x="3831" y="5604"/>
                    </a:lnTo>
                    <a:lnTo>
                      <a:pt x="3819" y="5598"/>
                    </a:lnTo>
                    <a:lnTo>
                      <a:pt x="1658" y="4404"/>
                    </a:lnTo>
                    <a:close/>
                    <a:moveTo>
                      <a:pt x="5231" y="3404"/>
                    </a:moveTo>
                    <a:lnTo>
                      <a:pt x="5215" y="3814"/>
                    </a:lnTo>
                    <a:lnTo>
                      <a:pt x="3851" y="3116"/>
                    </a:lnTo>
                    <a:lnTo>
                      <a:pt x="3851" y="3116"/>
                    </a:lnTo>
                    <a:lnTo>
                      <a:pt x="3813" y="3092"/>
                    </a:lnTo>
                    <a:lnTo>
                      <a:pt x="3775" y="3070"/>
                    </a:lnTo>
                    <a:lnTo>
                      <a:pt x="3737" y="3050"/>
                    </a:lnTo>
                    <a:lnTo>
                      <a:pt x="3699" y="3032"/>
                    </a:lnTo>
                    <a:lnTo>
                      <a:pt x="3661" y="3014"/>
                    </a:lnTo>
                    <a:lnTo>
                      <a:pt x="3623" y="2998"/>
                    </a:lnTo>
                    <a:lnTo>
                      <a:pt x="3585" y="2986"/>
                    </a:lnTo>
                    <a:lnTo>
                      <a:pt x="3547" y="2974"/>
                    </a:lnTo>
                    <a:lnTo>
                      <a:pt x="3511" y="2962"/>
                    </a:lnTo>
                    <a:lnTo>
                      <a:pt x="3473" y="2954"/>
                    </a:lnTo>
                    <a:lnTo>
                      <a:pt x="3435" y="2946"/>
                    </a:lnTo>
                    <a:lnTo>
                      <a:pt x="3399" y="2942"/>
                    </a:lnTo>
                    <a:lnTo>
                      <a:pt x="3361" y="2938"/>
                    </a:lnTo>
                    <a:lnTo>
                      <a:pt x="3324" y="2936"/>
                    </a:lnTo>
                    <a:lnTo>
                      <a:pt x="3286" y="2936"/>
                    </a:lnTo>
                    <a:lnTo>
                      <a:pt x="3250" y="2936"/>
                    </a:lnTo>
                    <a:lnTo>
                      <a:pt x="3214" y="2940"/>
                    </a:lnTo>
                    <a:lnTo>
                      <a:pt x="3178" y="2944"/>
                    </a:lnTo>
                    <a:lnTo>
                      <a:pt x="3142" y="2950"/>
                    </a:lnTo>
                    <a:lnTo>
                      <a:pt x="3106" y="2958"/>
                    </a:lnTo>
                    <a:lnTo>
                      <a:pt x="3070" y="2968"/>
                    </a:lnTo>
                    <a:lnTo>
                      <a:pt x="3034" y="2980"/>
                    </a:lnTo>
                    <a:lnTo>
                      <a:pt x="2998" y="2992"/>
                    </a:lnTo>
                    <a:lnTo>
                      <a:pt x="2964" y="3006"/>
                    </a:lnTo>
                    <a:lnTo>
                      <a:pt x="2930" y="3024"/>
                    </a:lnTo>
                    <a:lnTo>
                      <a:pt x="2894" y="3042"/>
                    </a:lnTo>
                    <a:lnTo>
                      <a:pt x="2860" y="3060"/>
                    </a:lnTo>
                    <a:lnTo>
                      <a:pt x="2826" y="3082"/>
                    </a:lnTo>
                    <a:lnTo>
                      <a:pt x="2792" y="3106"/>
                    </a:lnTo>
                    <a:lnTo>
                      <a:pt x="2758" y="3130"/>
                    </a:lnTo>
                    <a:lnTo>
                      <a:pt x="2726" y="3156"/>
                    </a:lnTo>
                    <a:lnTo>
                      <a:pt x="2692" y="3184"/>
                    </a:lnTo>
                    <a:lnTo>
                      <a:pt x="2192" y="3626"/>
                    </a:lnTo>
                    <a:lnTo>
                      <a:pt x="2192" y="3626"/>
                    </a:lnTo>
                    <a:lnTo>
                      <a:pt x="2176" y="3638"/>
                    </a:lnTo>
                    <a:lnTo>
                      <a:pt x="2158" y="3650"/>
                    </a:lnTo>
                    <a:lnTo>
                      <a:pt x="2140" y="3660"/>
                    </a:lnTo>
                    <a:lnTo>
                      <a:pt x="2122" y="3666"/>
                    </a:lnTo>
                    <a:lnTo>
                      <a:pt x="2102" y="3672"/>
                    </a:lnTo>
                    <a:lnTo>
                      <a:pt x="2082" y="3676"/>
                    </a:lnTo>
                    <a:lnTo>
                      <a:pt x="2062" y="3676"/>
                    </a:lnTo>
                    <a:lnTo>
                      <a:pt x="2042" y="3676"/>
                    </a:lnTo>
                    <a:lnTo>
                      <a:pt x="2024" y="3674"/>
                    </a:lnTo>
                    <a:lnTo>
                      <a:pt x="2004" y="3670"/>
                    </a:lnTo>
                    <a:lnTo>
                      <a:pt x="1984" y="3664"/>
                    </a:lnTo>
                    <a:lnTo>
                      <a:pt x="1966" y="3656"/>
                    </a:lnTo>
                    <a:lnTo>
                      <a:pt x="1948" y="3646"/>
                    </a:lnTo>
                    <a:lnTo>
                      <a:pt x="1932" y="3634"/>
                    </a:lnTo>
                    <a:lnTo>
                      <a:pt x="1916" y="3622"/>
                    </a:lnTo>
                    <a:lnTo>
                      <a:pt x="1902" y="3606"/>
                    </a:lnTo>
                    <a:lnTo>
                      <a:pt x="1902" y="3606"/>
                    </a:lnTo>
                    <a:lnTo>
                      <a:pt x="1888" y="3590"/>
                    </a:lnTo>
                    <a:lnTo>
                      <a:pt x="1878" y="3574"/>
                    </a:lnTo>
                    <a:lnTo>
                      <a:pt x="1868" y="3556"/>
                    </a:lnTo>
                    <a:lnTo>
                      <a:pt x="1862" y="3538"/>
                    </a:lnTo>
                    <a:lnTo>
                      <a:pt x="1856" y="3518"/>
                    </a:lnTo>
                    <a:lnTo>
                      <a:pt x="1852" y="3498"/>
                    </a:lnTo>
                    <a:lnTo>
                      <a:pt x="1850" y="3478"/>
                    </a:lnTo>
                    <a:lnTo>
                      <a:pt x="1852" y="3458"/>
                    </a:lnTo>
                    <a:lnTo>
                      <a:pt x="1852" y="3458"/>
                    </a:lnTo>
                    <a:lnTo>
                      <a:pt x="1854" y="3438"/>
                    </a:lnTo>
                    <a:lnTo>
                      <a:pt x="1858" y="3418"/>
                    </a:lnTo>
                    <a:lnTo>
                      <a:pt x="1864" y="3398"/>
                    </a:lnTo>
                    <a:lnTo>
                      <a:pt x="1872" y="3380"/>
                    </a:lnTo>
                    <a:lnTo>
                      <a:pt x="1882" y="3362"/>
                    </a:lnTo>
                    <a:lnTo>
                      <a:pt x="1894" y="3346"/>
                    </a:lnTo>
                    <a:lnTo>
                      <a:pt x="1906" y="3330"/>
                    </a:lnTo>
                    <a:lnTo>
                      <a:pt x="1920" y="3316"/>
                    </a:lnTo>
                    <a:lnTo>
                      <a:pt x="3359" y="2060"/>
                    </a:lnTo>
                    <a:lnTo>
                      <a:pt x="3359" y="2060"/>
                    </a:lnTo>
                    <a:lnTo>
                      <a:pt x="3383" y="2038"/>
                    </a:lnTo>
                    <a:lnTo>
                      <a:pt x="3409" y="2020"/>
                    </a:lnTo>
                    <a:lnTo>
                      <a:pt x="3437" y="2004"/>
                    </a:lnTo>
                    <a:lnTo>
                      <a:pt x="3465" y="1990"/>
                    </a:lnTo>
                    <a:lnTo>
                      <a:pt x="3493" y="1978"/>
                    </a:lnTo>
                    <a:lnTo>
                      <a:pt x="3523" y="1970"/>
                    </a:lnTo>
                    <a:lnTo>
                      <a:pt x="3553" y="1962"/>
                    </a:lnTo>
                    <a:lnTo>
                      <a:pt x="3583" y="1956"/>
                    </a:lnTo>
                    <a:lnTo>
                      <a:pt x="3615" y="1954"/>
                    </a:lnTo>
                    <a:lnTo>
                      <a:pt x="3645" y="1952"/>
                    </a:lnTo>
                    <a:lnTo>
                      <a:pt x="3677" y="1954"/>
                    </a:lnTo>
                    <a:lnTo>
                      <a:pt x="3707" y="1956"/>
                    </a:lnTo>
                    <a:lnTo>
                      <a:pt x="3739" y="1962"/>
                    </a:lnTo>
                    <a:lnTo>
                      <a:pt x="3769" y="1970"/>
                    </a:lnTo>
                    <a:lnTo>
                      <a:pt x="3799" y="1982"/>
                    </a:lnTo>
                    <a:lnTo>
                      <a:pt x="3829" y="1994"/>
                    </a:lnTo>
                    <a:lnTo>
                      <a:pt x="4333" y="2234"/>
                    </a:lnTo>
                    <a:lnTo>
                      <a:pt x="6423" y="464"/>
                    </a:lnTo>
                    <a:lnTo>
                      <a:pt x="6423" y="2402"/>
                    </a:lnTo>
                    <a:lnTo>
                      <a:pt x="5231" y="3404"/>
                    </a:lnTo>
                    <a:close/>
                    <a:moveTo>
                      <a:pt x="6191" y="286"/>
                    </a:moveTo>
                    <a:lnTo>
                      <a:pt x="4289" y="1896"/>
                    </a:lnTo>
                    <a:lnTo>
                      <a:pt x="3951" y="1736"/>
                    </a:lnTo>
                    <a:lnTo>
                      <a:pt x="3951" y="1736"/>
                    </a:lnTo>
                    <a:lnTo>
                      <a:pt x="3921" y="1722"/>
                    </a:lnTo>
                    <a:lnTo>
                      <a:pt x="3891" y="1710"/>
                    </a:lnTo>
                    <a:lnTo>
                      <a:pt x="3861" y="1700"/>
                    </a:lnTo>
                    <a:lnTo>
                      <a:pt x="3831" y="1690"/>
                    </a:lnTo>
                    <a:lnTo>
                      <a:pt x="3799" y="1684"/>
                    </a:lnTo>
                    <a:lnTo>
                      <a:pt x="3769" y="1678"/>
                    </a:lnTo>
                    <a:lnTo>
                      <a:pt x="3737" y="1672"/>
                    </a:lnTo>
                    <a:lnTo>
                      <a:pt x="3705" y="1670"/>
                    </a:lnTo>
                    <a:lnTo>
                      <a:pt x="3675" y="1668"/>
                    </a:lnTo>
                    <a:lnTo>
                      <a:pt x="3643" y="1666"/>
                    </a:lnTo>
                    <a:lnTo>
                      <a:pt x="3611" y="1668"/>
                    </a:lnTo>
                    <a:lnTo>
                      <a:pt x="3579" y="1670"/>
                    </a:lnTo>
                    <a:lnTo>
                      <a:pt x="3549" y="1674"/>
                    </a:lnTo>
                    <a:lnTo>
                      <a:pt x="3517" y="1678"/>
                    </a:lnTo>
                    <a:lnTo>
                      <a:pt x="3487" y="1684"/>
                    </a:lnTo>
                    <a:lnTo>
                      <a:pt x="3457" y="1692"/>
                    </a:lnTo>
                    <a:lnTo>
                      <a:pt x="3248" y="1570"/>
                    </a:lnTo>
                    <a:lnTo>
                      <a:pt x="3248" y="1570"/>
                    </a:lnTo>
                    <a:lnTo>
                      <a:pt x="3196" y="1542"/>
                    </a:lnTo>
                    <a:lnTo>
                      <a:pt x="3144" y="1518"/>
                    </a:lnTo>
                    <a:lnTo>
                      <a:pt x="3092" y="1498"/>
                    </a:lnTo>
                    <a:lnTo>
                      <a:pt x="3036" y="1480"/>
                    </a:lnTo>
                    <a:lnTo>
                      <a:pt x="2982" y="1466"/>
                    </a:lnTo>
                    <a:lnTo>
                      <a:pt x="2926" y="1454"/>
                    </a:lnTo>
                    <a:lnTo>
                      <a:pt x="2870" y="1448"/>
                    </a:lnTo>
                    <a:lnTo>
                      <a:pt x="2814" y="1444"/>
                    </a:lnTo>
                    <a:lnTo>
                      <a:pt x="2758" y="1442"/>
                    </a:lnTo>
                    <a:lnTo>
                      <a:pt x="2700" y="1446"/>
                    </a:lnTo>
                    <a:lnTo>
                      <a:pt x="2644" y="1452"/>
                    </a:lnTo>
                    <a:lnTo>
                      <a:pt x="2588" y="1462"/>
                    </a:lnTo>
                    <a:lnTo>
                      <a:pt x="2532" y="1476"/>
                    </a:lnTo>
                    <a:lnTo>
                      <a:pt x="2478" y="1492"/>
                    </a:lnTo>
                    <a:lnTo>
                      <a:pt x="2424" y="1512"/>
                    </a:lnTo>
                    <a:lnTo>
                      <a:pt x="2370" y="1536"/>
                    </a:lnTo>
                    <a:lnTo>
                      <a:pt x="1884" y="1770"/>
                    </a:lnTo>
                    <a:lnTo>
                      <a:pt x="286" y="814"/>
                    </a:lnTo>
                    <a:lnTo>
                      <a:pt x="286" y="286"/>
                    </a:lnTo>
                    <a:lnTo>
                      <a:pt x="6191" y="286"/>
                    </a:lnTo>
                    <a:close/>
                    <a:moveTo>
                      <a:pt x="286" y="6422"/>
                    </a:moveTo>
                    <a:lnTo>
                      <a:pt x="286" y="3084"/>
                    </a:lnTo>
                    <a:lnTo>
                      <a:pt x="980" y="3492"/>
                    </a:lnTo>
                    <a:lnTo>
                      <a:pt x="1080" y="4038"/>
                    </a:lnTo>
                    <a:lnTo>
                      <a:pt x="1080" y="4038"/>
                    </a:lnTo>
                    <a:lnTo>
                      <a:pt x="1088" y="4076"/>
                    </a:lnTo>
                    <a:lnTo>
                      <a:pt x="1096" y="4112"/>
                    </a:lnTo>
                    <a:lnTo>
                      <a:pt x="1108" y="4148"/>
                    </a:lnTo>
                    <a:lnTo>
                      <a:pt x="1120" y="4184"/>
                    </a:lnTo>
                    <a:lnTo>
                      <a:pt x="1134" y="4218"/>
                    </a:lnTo>
                    <a:lnTo>
                      <a:pt x="1148" y="4252"/>
                    </a:lnTo>
                    <a:lnTo>
                      <a:pt x="1164" y="4286"/>
                    </a:lnTo>
                    <a:lnTo>
                      <a:pt x="1182" y="4318"/>
                    </a:lnTo>
                    <a:lnTo>
                      <a:pt x="1202" y="4350"/>
                    </a:lnTo>
                    <a:lnTo>
                      <a:pt x="1222" y="4382"/>
                    </a:lnTo>
                    <a:lnTo>
                      <a:pt x="1244" y="4412"/>
                    </a:lnTo>
                    <a:lnTo>
                      <a:pt x="1266" y="4440"/>
                    </a:lnTo>
                    <a:lnTo>
                      <a:pt x="1290" y="4468"/>
                    </a:lnTo>
                    <a:lnTo>
                      <a:pt x="1316" y="4496"/>
                    </a:lnTo>
                    <a:lnTo>
                      <a:pt x="1342" y="4522"/>
                    </a:lnTo>
                    <a:lnTo>
                      <a:pt x="1370" y="4548"/>
                    </a:lnTo>
                    <a:lnTo>
                      <a:pt x="1370" y="4548"/>
                    </a:lnTo>
                    <a:lnTo>
                      <a:pt x="1342" y="4578"/>
                    </a:lnTo>
                    <a:lnTo>
                      <a:pt x="1318" y="4610"/>
                    </a:lnTo>
                    <a:lnTo>
                      <a:pt x="1296" y="4644"/>
                    </a:lnTo>
                    <a:lnTo>
                      <a:pt x="1278" y="4680"/>
                    </a:lnTo>
                    <a:lnTo>
                      <a:pt x="1264" y="4716"/>
                    </a:lnTo>
                    <a:lnTo>
                      <a:pt x="1254" y="4754"/>
                    </a:lnTo>
                    <a:lnTo>
                      <a:pt x="1246" y="4794"/>
                    </a:lnTo>
                    <a:lnTo>
                      <a:pt x="1242" y="4832"/>
                    </a:lnTo>
                    <a:lnTo>
                      <a:pt x="1244" y="4872"/>
                    </a:lnTo>
                    <a:lnTo>
                      <a:pt x="1246" y="4912"/>
                    </a:lnTo>
                    <a:lnTo>
                      <a:pt x="1254" y="4950"/>
                    </a:lnTo>
                    <a:lnTo>
                      <a:pt x="1266" y="4988"/>
                    </a:lnTo>
                    <a:lnTo>
                      <a:pt x="1280" y="5026"/>
                    </a:lnTo>
                    <a:lnTo>
                      <a:pt x="1300" y="5062"/>
                    </a:lnTo>
                    <a:lnTo>
                      <a:pt x="1322" y="5098"/>
                    </a:lnTo>
                    <a:lnTo>
                      <a:pt x="1348" y="5132"/>
                    </a:lnTo>
                    <a:lnTo>
                      <a:pt x="2118" y="5944"/>
                    </a:lnTo>
                    <a:lnTo>
                      <a:pt x="2118" y="5944"/>
                    </a:lnTo>
                    <a:lnTo>
                      <a:pt x="2146" y="5976"/>
                    </a:lnTo>
                    <a:lnTo>
                      <a:pt x="2178" y="6002"/>
                    </a:lnTo>
                    <a:lnTo>
                      <a:pt x="2212" y="6026"/>
                    </a:lnTo>
                    <a:lnTo>
                      <a:pt x="2248" y="6046"/>
                    </a:lnTo>
                    <a:lnTo>
                      <a:pt x="2286" y="6064"/>
                    </a:lnTo>
                    <a:lnTo>
                      <a:pt x="2326" y="6076"/>
                    </a:lnTo>
                    <a:lnTo>
                      <a:pt x="2368" y="6086"/>
                    </a:lnTo>
                    <a:lnTo>
                      <a:pt x="2410" y="6090"/>
                    </a:lnTo>
                    <a:lnTo>
                      <a:pt x="2410" y="6090"/>
                    </a:lnTo>
                    <a:lnTo>
                      <a:pt x="2440" y="6092"/>
                    </a:lnTo>
                    <a:lnTo>
                      <a:pt x="2440" y="6092"/>
                    </a:lnTo>
                    <a:lnTo>
                      <a:pt x="2478" y="6090"/>
                    </a:lnTo>
                    <a:lnTo>
                      <a:pt x="2516" y="6086"/>
                    </a:lnTo>
                    <a:lnTo>
                      <a:pt x="2552" y="6076"/>
                    </a:lnTo>
                    <a:lnTo>
                      <a:pt x="2588" y="6066"/>
                    </a:lnTo>
                    <a:lnTo>
                      <a:pt x="2622" y="6050"/>
                    </a:lnTo>
                    <a:lnTo>
                      <a:pt x="2656" y="6032"/>
                    </a:lnTo>
                    <a:lnTo>
                      <a:pt x="2688" y="6012"/>
                    </a:lnTo>
                    <a:lnTo>
                      <a:pt x="2718" y="5988"/>
                    </a:lnTo>
                    <a:lnTo>
                      <a:pt x="3194" y="5580"/>
                    </a:lnTo>
                    <a:lnTo>
                      <a:pt x="3677" y="5848"/>
                    </a:lnTo>
                    <a:lnTo>
                      <a:pt x="3677" y="5848"/>
                    </a:lnTo>
                    <a:lnTo>
                      <a:pt x="3701" y="5860"/>
                    </a:lnTo>
                    <a:lnTo>
                      <a:pt x="3727" y="5872"/>
                    </a:lnTo>
                    <a:lnTo>
                      <a:pt x="3751" y="5882"/>
                    </a:lnTo>
                    <a:lnTo>
                      <a:pt x="3777" y="5890"/>
                    </a:lnTo>
                    <a:lnTo>
                      <a:pt x="3803" y="5896"/>
                    </a:lnTo>
                    <a:lnTo>
                      <a:pt x="3829" y="5900"/>
                    </a:lnTo>
                    <a:lnTo>
                      <a:pt x="3855" y="5902"/>
                    </a:lnTo>
                    <a:lnTo>
                      <a:pt x="3881" y="5904"/>
                    </a:lnTo>
                    <a:lnTo>
                      <a:pt x="3881" y="5904"/>
                    </a:lnTo>
                    <a:lnTo>
                      <a:pt x="3907" y="5902"/>
                    </a:lnTo>
                    <a:lnTo>
                      <a:pt x="3931" y="5900"/>
                    </a:lnTo>
                    <a:lnTo>
                      <a:pt x="3955" y="5896"/>
                    </a:lnTo>
                    <a:lnTo>
                      <a:pt x="3979" y="5892"/>
                    </a:lnTo>
                    <a:lnTo>
                      <a:pt x="4003" y="5886"/>
                    </a:lnTo>
                    <a:lnTo>
                      <a:pt x="4025" y="5878"/>
                    </a:lnTo>
                    <a:lnTo>
                      <a:pt x="4049" y="5868"/>
                    </a:lnTo>
                    <a:lnTo>
                      <a:pt x="4071" y="5858"/>
                    </a:lnTo>
                    <a:lnTo>
                      <a:pt x="4093" y="5846"/>
                    </a:lnTo>
                    <a:lnTo>
                      <a:pt x="4113" y="5832"/>
                    </a:lnTo>
                    <a:lnTo>
                      <a:pt x="4133" y="5816"/>
                    </a:lnTo>
                    <a:lnTo>
                      <a:pt x="4153" y="5800"/>
                    </a:lnTo>
                    <a:lnTo>
                      <a:pt x="4171" y="5784"/>
                    </a:lnTo>
                    <a:lnTo>
                      <a:pt x="4187" y="5766"/>
                    </a:lnTo>
                    <a:lnTo>
                      <a:pt x="4203" y="5746"/>
                    </a:lnTo>
                    <a:lnTo>
                      <a:pt x="4219" y="5724"/>
                    </a:lnTo>
                    <a:lnTo>
                      <a:pt x="5555" y="4506"/>
                    </a:lnTo>
                    <a:lnTo>
                      <a:pt x="5555" y="4506"/>
                    </a:lnTo>
                    <a:lnTo>
                      <a:pt x="5583" y="4476"/>
                    </a:lnTo>
                    <a:lnTo>
                      <a:pt x="5607" y="4442"/>
                    </a:lnTo>
                    <a:lnTo>
                      <a:pt x="5625" y="4408"/>
                    </a:lnTo>
                    <a:lnTo>
                      <a:pt x="5641" y="4370"/>
                    </a:lnTo>
                    <a:lnTo>
                      <a:pt x="5651" y="4332"/>
                    </a:lnTo>
                    <a:lnTo>
                      <a:pt x="5659" y="4292"/>
                    </a:lnTo>
                    <a:lnTo>
                      <a:pt x="5659" y="4252"/>
                    </a:lnTo>
                    <a:lnTo>
                      <a:pt x="5657" y="4210"/>
                    </a:lnTo>
                    <a:lnTo>
                      <a:pt x="5657" y="4210"/>
                    </a:lnTo>
                    <a:lnTo>
                      <a:pt x="5651" y="4172"/>
                    </a:lnTo>
                    <a:lnTo>
                      <a:pt x="5639" y="4136"/>
                    </a:lnTo>
                    <a:lnTo>
                      <a:pt x="5625" y="4102"/>
                    </a:lnTo>
                    <a:lnTo>
                      <a:pt x="5605" y="4068"/>
                    </a:lnTo>
                    <a:lnTo>
                      <a:pt x="5583" y="4038"/>
                    </a:lnTo>
                    <a:lnTo>
                      <a:pt x="5559" y="4010"/>
                    </a:lnTo>
                    <a:lnTo>
                      <a:pt x="5529" y="3984"/>
                    </a:lnTo>
                    <a:lnTo>
                      <a:pt x="5497" y="3960"/>
                    </a:lnTo>
                    <a:lnTo>
                      <a:pt x="5513" y="3540"/>
                    </a:lnTo>
                    <a:lnTo>
                      <a:pt x="6423" y="2774"/>
                    </a:lnTo>
                    <a:lnTo>
                      <a:pt x="6423" y="6422"/>
                    </a:lnTo>
                    <a:lnTo>
                      <a:pt x="286" y="64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DBED1D0-6C34-470B-9F9D-4FDA97A7CC27}"/>
                  </a:ext>
                </a:extLst>
              </p:cNvPr>
              <p:cNvSpPr txBox="1"/>
              <p:nvPr/>
            </p:nvSpPr>
            <p:spPr>
              <a:xfrm>
                <a:off x="10493330" y="2777599"/>
                <a:ext cx="993608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Заемные средства</a:t>
                </a: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2C026A6-01F2-436C-A525-78F31BEBEE91}"/>
                </a:ext>
              </a:extLst>
            </p:cNvPr>
            <p:cNvSpPr txBox="1"/>
            <p:nvPr/>
          </p:nvSpPr>
          <p:spPr>
            <a:xfrm>
              <a:off x="9914372" y="3321278"/>
              <a:ext cx="146915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4,4 </a:t>
              </a:r>
              <a:r>
                <a:rPr lang="ru-RU" sz="1400" dirty="0">
                  <a:cs typeface="Arial" pitchFamily="34" charset="0"/>
                </a:rPr>
                <a:t>млн</a:t>
              </a:r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 долл США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5BF34E-E47A-4935-935E-F2AC482392AB}"/>
              </a:ext>
            </a:extLst>
          </p:cNvPr>
          <p:cNvGrpSpPr/>
          <p:nvPr/>
        </p:nvGrpSpPr>
        <p:grpSpPr>
          <a:xfrm>
            <a:off x="3594473" y="2999490"/>
            <a:ext cx="2307407" cy="773202"/>
            <a:chOff x="9914371" y="2763520"/>
            <a:chExt cx="2307407" cy="773202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8DFA0B9-A6AB-4287-9759-C5AB2EAE8F3F}"/>
                </a:ext>
              </a:extLst>
            </p:cNvPr>
            <p:cNvGrpSpPr/>
            <p:nvPr/>
          </p:nvGrpSpPr>
          <p:grpSpPr>
            <a:xfrm>
              <a:off x="10029681" y="2763520"/>
              <a:ext cx="2192097" cy="458019"/>
              <a:chOff x="10050891" y="2763520"/>
              <a:chExt cx="2192097" cy="458019"/>
            </a:xfrm>
          </p:grpSpPr>
          <p:sp>
            <p:nvSpPr>
              <p:cNvPr id="156" name="Freeform 73">
                <a:extLst>
                  <a:ext uri="{FF2B5EF4-FFF2-40B4-BE49-F238E27FC236}">
                    <a16:creationId xmlns:a16="http://schemas.microsoft.com/office/drawing/2014/main" id="{965BCA2E-A409-40C0-84AA-4E53834AC31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050891" y="2763520"/>
                <a:ext cx="458087" cy="458019"/>
              </a:xfrm>
              <a:custGeom>
                <a:avLst/>
                <a:gdLst>
                  <a:gd name="T0" fmla="*/ 6709 w 6709"/>
                  <a:gd name="T1" fmla="*/ 0 h 6708"/>
                  <a:gd name="T2" fmla="*/ 2508 w 6709"/>
                  <a:gd name="T3" fmla="*/ 5788 h 6708"/>
                  <a:gd name="T4" fmla="*/ 2430 w 6709"/>
                  <a:gd name="T5" fmla="*/ 5806 h 6708"/>
                  <a:gd name="T6" fmla="*/ 2342 w 6709"/>
                  <a:gd name="T7" fmla="*/ 5764 h 6708"/>
                  <a:gd name="T8" fmla="*/ 1534 w 6709"/>
                  <a:gd name="T9" fmla="*/ 4892 h 6708"/>
                  <a:gd name="T10" fmla="*/ 1536 w 6709"/>
                  <a:gd name="T11" fmla="*/ 4802 h 6708"/>
                  <a:gd name="T12" fmla="*/ 1658 w 6709"/>
                  <a:gd name="T13" fmla="*/ 4404 h 6708"/>
                  <a:gd name="T14" fmla="*/ 1504 w 6709"/>
                  <a:gd name="T15" fmla="*/ 4280 h 6708"/>
                  <a:gd name="T16" fmla="*/ 1388 w 6709"/>
                  <a:gd name="T17" fmla="*/ 4084 h 6708"/>
                  <a:gd name="T18" fmla="*/ 1868 w 6709"/>
                  <a:gd name="T19" fmla="*/ 2096 h 6708"/>
                  <a:gd name="T20" fmla="*/ 2684 w 6709"/>
                  <a:gd name="T21" fmla="*/ 1736 h 6708"/>
                  <a:gd name="T22" fmla="*/ 2958 w 6709"/>
                  <a:gd name="T23" fmla="*/ 1754 h 6708"/>
                  <a:gd name="T24" fmla="*/ 1732 w 6709"/>
                  <a:gd name="T25" fmla="*/ 3102 h 6708"/>
                  <a:gd name="T26" fmla="*/ 1572 w 6709"/>
                  <a:gd name="T27" fmla="*/ 3390 h 6708"/>
                  <a:gd name="T28" fmla="*/ 1608 w 6709"/>
                  <a:gd name="T29" fmla="*/ 3674 h 6708"/>
                  <a:gd name="T30" fmla="*/ 1740 w 6709"/>
                  <a:gd name="T31" fmla="*/ 3848 h 6708"/>
                  <a:gd name="T32" fmla="*/ 1978 w 6709"/>
                  <a:gd name="T33" fmla="*/ 3956 h 6708"/>
                  <a:gd name="T34" fmla="*/ 2278 w 6709"/>
                  <a:gd name="T35" fmla="*/ 3910 h 6708"/>
                  <a:gd name="T36" fmla="*/ 2882 w 6709"/>
                  <a:gd name="T37" fmla="*/ 3398 h 6708"/>
                  <a:gd name="T38" fmla="*/ 3172 w 6709"/>
                  <a:gd name="T39" fmla="*/ 3238 h 6708"/>
                  <a:gd name="T40" fmla="*/ 3377 w 6709"/>
                  <a:gd name="T41" fmla="*/ 3228 h 6708"/>
                  <a:gd name="T42" fmla="*/ 5341 w 6709"/>
                  <a:gd name="T43" fmla="*/ 4200 h 6708"/>
                  <a:gd name="T44" fmla="*/ 5373 w 6709"/>
                  <a:gd name="T45" fmla="*/ 4246 h 6708"/>
                  <a:gd name="T46" fmla="*/ 3985 w 6709"/>
                  <a:gd name="T47" fmla="*/ 5558 h 6708"/>
                  <a:gd name="T48" fmla="*/ 3889 w 6709"/>
                  <a:gd name="T49" fmla="*/ 5616 h 6708"/>
                  <a:gd name="T50" fmla="*/ 5215 w 6709"/>
                  <a:gd name="T51" fmla="*/ 3814 h 6708"/>
                  <a:gd name="T52" fmla="*/ 3661 w 6709"/>
                  <a:gd name="T53" fmla="*/ 3014 h 6708"/>
                  <a:gd name="T54" fmla="*/ 3399 w 6709"/>
                  <a:gd name="T55" fmla="*/ 2942 h 6708"/>
                  <a:gd name="T56" fmla="*/ 3142 w 6709"/>
                  <a:gd name="T57" fmla="*/ 2950 h 6708"/>
                  <a:gd name="T58" fmla="*/ 2894 w 6709"/>
                  <a:gd name="T59" fmla="*/ 3042 h 6708"/>
                  <a:gd name="T60" fmla="*/ 2192 w 6709"/>
                  <a:gd name="T61" fmla="*/ 3626 h 6708"/>
                  <a:gd name="T62" fmla="*/ 2082 w 6709"/>
                  <a:gd name="T63" fmla="*/ 3676 h 6708"/>
                  <a:gd name="T64" fmla="*/ 1948 w 6709"/>
                  <a:gd name="T65" fmla="*/ 3646 h 6708"/>
                  <a:gd name="T66" fmla="*/ 1868 w 6709"/>
                  <a:gd name="T67" fmla="*/ 3556 h 6708"/>
                  <a:gd name="T68" fmla="*/ 1854 w 6709"/>
                  <a:gd name="T69" fmla="*/ 3438 h 6708"/>
                  <a:gd name="T70" fmla="*/ 1920 w 6709"/>
                  <a:gd name="T71" fmla="*/ 3316 h 6708"/>
                  <a:gd name="T72" fmla="*/ 3493 w 6709"/>
                  <a:gd name="T73" fmla="*/ 1978 h 6708"/>
                  <a:gd name="T74" fmla="*/ 3707 w 6709"/>
                  <a:gd name="T75" fmla="*/ 1956 h 6708"/>
                  <a:gd name="T76" fmla="*/ 6423 w 6709"/>
                  <a:gd name="T77" fmla="*/ 2402 h 6708"/>
                  <a:gd name="T78" fmla="*/ 3891 w 6709"/>
                  <a:gd name="T79" fmla="*/ 1710 h 6708"/>
                  <a:gd name="T80" fmla="*/ 3675 w 6709"/>
                  <a:gd name="T81" fmla="*/ 1668 h 6708"/>
                  <a:gd name="T82" fmla="*/ 3457 w 6709"/>
                  <a:gd name="T83" fmla="*/ 1692 h 6708"/>
                  <a:gd name="T84" fmla="*/ 2982 w 6709"/>
                  <a:gd name="T85" fmla="*/ 1466 h 6708"/>
                  <a:gd name="T86" fmla="*/ 2588 w 6709"/>
                  <a:gd name="T87" fmla="*/ 1462 h 6708"/>
                  <a:gd name="T88" fmla="*/ 286 w 6709"/>
                  <a:gd name="T89" fmla="*/ 286 h 6708"/>
                  <a:gd name="T90" fmla="*/ 1088 w 6709"/>
                  <a:gd name="T91" fmla="*/ 4076 h 6708"/>
                  <a:gd name="T92" fmla="*/ 1182 w 6709"/>
                  <a:gd name="T93" fmla="*/ 4318 h 6708"/>
                  <a:gd name="T94" fmla="*/ 1342 w 6709"/>
                  <a:gd name="T95" fmla="*/ 4522 h 6708"/>
                  <a:gd name="T96" fmla="*/ 1264 w 6709"/>
                  <a:gd name="T97" fmla="*/ 4716 h 6708"/>
                  <a:gd name="T98" fmla="*/ 1266 w 6709"/>
                  <a:gd name="T99" fmla="*/ 4988 h 6708"/>
                  <a:gd name="T100" fmla="*/ 2146 w 6709"/>
                  <a:gd name="T101" fmla="*/ 5976 h 6708"/>
                  <a:gd name="T102" fmla="*/ 2410 w 6709"/>
                  <a:gd name="T103" fmla="*/ 6090 h 6708"/>
                  <a:gd name="T104" fmla="*/ 2588 w 6709"/>
                  <a:gd name="T105" fmla="*/ 6066 h 6708"/>
                  <a:gd name="T106" fmla="*/ 3677 w 6709"/>
                  <a:gd name="T107" fmla="*/ 5848 h 6708"/>
                  <a:gd name="T108" fmla="*/ 3855 w 6709"/>
                  <a:gd name="T109" fmla="*/ 5902 h 6708"/>
                  <a:gd name="T110" fmla="*/ 4003 w 6709"/>
                  <a:gd name="T111" fmla="*/ 5886 h 6708"/>
                  <a:gd name="T112" fmla="*/ 4153 w 6709"/>
                  <a:gd name="T113" fmla="*/ 5800 h 6708"/>
                  <a:gd name="T114" fmla="*/ 5583 w 6709"/>
                  <a:gd name="T115" fmla="*/ 4476 h 6708"/>
                  <a:gd name="T116" fmla="*/ 5657 w 6709"/>
                  <a:gd name="T117" fmla="*/ 4210 h 6708"/>
                  <a:gd name="T118" fmla="*/ 5559 w 6709"/>
                  <a:gd name="T119" fmla="*/ 4010 h 6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09" h="6708">
                    <a:moveTo>
                      <a:pt x="6709" y="0"/>
                    </a:moveTo>
                    <a:lnTo>
                      <a:pt x="0" y="0"/>
                    </a:lnTo>
                    <a:lnTo>
                      <a:pt x="0" y="6708"/>
                    </a:lnTo>
                    <a:lnTo>
                      <a:pt x="6709" y="6708"/>
                    </a:lnTo>
                    <a:lnTo>
                      <a:pt x="6709" y="6708"/>
                    </a:lnTo>
                    <a:lnTo>
                      <a:pt x="6709" y="0"/>
                    </a:lnTo>
                    <a:lnTo>
                      <a:pt x="6709" y="0"/>
                    </a:lnTo>
                    <a:close/>
                    <a:moveTo>
                      <a:pt x="1574" y="4746"/>
                    </a:moveTo>
                    <a:lnTo>
                      <a:pt x="1618" y="4708"/>
                    </a:lnTo>
                    <a:lnTo>
                      <a:pt x="2926" y="5432"/>
                    </a:lnTo>
                    <a:lnTo>
                      <a:pt x="2530" y="5772"/>
                    </a:lnTo>
                    <a:lnTo>
                      <a:pt x="2530" y="5772"/>
                    </a:lnTo>
                    <a:lnTo>
                      <a:pt x="2520" y="5780"/>
                    </a:lnTo>
                    <a:lnTo>
                      <a:pt x="2508" y="5788"/>
                    </a:lnTo>
                    <a:lnTo>
                      <a:pt x="2496" y="5794"/>
                    </a:lnTo>
                    <a:lnTo>
                      <a:pt x="2484" y="5798"/>
                    </a:lnTo>
                    <a:lnTo>
                      <a:pt x="2470" y="5802"/>
                    </a:lnTo>
                    <a:lnTo>
                      <a:pt x="2456" y="5804"/>
                    </a:lnTo>
                    <a:lnTo>
                      <a:pt x="2444" y="5806"/>
                    </a:lnTo>
                    <a:lnTo>
                      <a:pt x="2430" y="5806"/>
                    </a:lnTo>
                    <a:lnTo>
                      <a:pt x="2430" y="5806"/>
                    </a:lnTo>
                    <a:lnTo>
                      <a:pt x="2416" y="5804"/>
                    </a:lnTo>
                    <a:lnTo>
                      <a:pt x="2402" y="5800"/>
                    </a:lnTo>
                    <a:lnTo>
                      <a:pt x="2390" y="5796"/>
                    </a:lnTo>
                    <a:lnTo>
                      <a:pt x="2376" y="5790"/>
                    </a:lnTo>
                    <a:lnTo>
                      <a:pt x="2364" y="5784"/>
                    </a:lnTo>
                    <a:lnTo>
                      <a:pt x="2352" y="5774"/>
                    </a:lnTo>
                    <a:lnTo>
                      <a:pt x="2342" y="5764"/>
                    </a:lnTo>
                    <a:lnTo>
                      <a:pt x="2330" y="5752"/>
                    </a:lnTo>
                    <a:lnTo>
                      <a:pt x="1560" y="4940"/>
                    </a:lnTo>
                    <a:lnTo>
                      <a:pt x="1560" y="4940"/>
                    </a:lnTo>
                    <a:lnTo>
                      <a:pt x="1552" y="4930"/>
                    </a:lnTo>
                    <a:lnTo>
                      <a:pt x="1544" y="4918"/>
                    </a:lnTo>
                    <a:lnTo>
                      <a:pt x="1538" y="4906"/>
                    </a:lnTo>
                    <a:lnTo>
                      <a:pt x="1534" y="4892"/>
                    </a:lnTo>
                    <a:lnTo>
                      <a:pt x="1530" y="4880"/>
                    </a:lnTo>
                    <a:lnTo>
                      <a:pt x="1528" y="4866"/>
                    </a:lnTo>
                    <a:lnTo>
                      <a:pt x="1526" y="4854"/>
                    </a:lnTo>
                    <a:lnTo>
                      <a:pt x="1528" y="4840"/>
                    </a:lnTo>
                    <a:lnTo>
                      <a:pt x="1528" y="4828"/>
                    </a:lnTo>
                    <a:lnTo>
                      <a:pt x="1532" y="4814"/>
                    </a:lnTo>
                    <a:lnTo>
                      <a:pt x="1536" y="4802"/>
                    </a:lnTo>
                    <a:lnTo>
                      <a:pt x="1540" y="4790"/>
                    </a:lnTo>
                    <a:lnTo>
                      <a:pt x="1548" y="4778"/>
                    </a:lnTo>
                    <a:lnTo>
                      <a:pt x="1554" y="4766"/>
                    </a:lnTo>
                    <a:lnTo>
                      <a:pt x="1564" y="4756"/>
                    </a:lnTo>
                    <a:lnTo>
                      <a:pt x="1574" y="4746"/>
                    </a:lnTo>
                    <a:lnTo>
                      <a:pt x="1574" y="4746"/>
                    </a:lnTo>
                    <a:close/>
                    <a:moveTo>
                      <a:pt x="1658" y="4404"/>
                    </a:moveTo>
                    <a:lnTo>
                      <a:pt x="1658" y="4404"/>
                    </a:lnTo>
                    <a:lnTo>
                      <a:pt x="1630" y="4386"/>
                    </a:lnTo>
                    <a:lnTo>
                      <a:pt x="1602" y="4368"/>
                    </a:lnTo>
                    <a:lnTo>
                      <a:pt x="1576" y="4348"/>
                    </a:lnTo>
                    <a:lnTo>
                      <a:pt x="1550" y="4326"/>
                    </a:lnTo>
                    <a:lnTo>
                      <a:pt x="1526" y="4304"/>
                    </a:lnTo>
                    <a:lnTo>
                      <a:pt x="1504" y="4280"/>
                    </a:lnTo>
                    <a:lnTo>
                      <a:pt x="1484" y="4254"/>
                    </a:lnTo>
                    <a:lnTo>
                      <a:pt x="1464" y="4228"/>
                    </a:lnTo>
                    <a:lnTo>
                      <a:pt x="1446" y="4202"/>
                    </a:lnTo>
                    <a:lnTo>
                      <a:pt x="1428" y="4174"/>
                    </a:lnTo>
                    <a:lnTo>
                      <a:pt x="1414" y="4144"/>
                    </a:lnTo>
                    <a:lnTo>
                      <a:pt x="1400" y="4114"/>
                    </a:lnTo>
                    <a:lnTo>
                      <a:pt x="1388" y="4084"/>
                    </a:lnTo>
                    <a:lnTo>
                      <a:pt x="1378" y="4052"/>
                    </a:lnTo>
                    <a:lnTo>
                      <a:pt x="1368" y="4020"/>
                    </a:lnTo>
                    <a:lnTo>
                      <a:pt x="1362" y="3988"/>
                    </a:lnTo>
                    <a:lnTo>
                      <a:pt x="1238" y="3310"/>
                    </a:lnTo>
                    <a:lnTo>
                      <a:pt x="286" y="2752"/>
                    </a:lnTo>
                    <a:lnTo>
                      <a:pt x="286" y="1148"/>
                    </a:lnTo>
                    <a:lnTo>
                      <a:pt x="1868" y="2096"/>
                    </a:lnTo>
                    <a:lnTo>
                      <a:pt x="2494" y="1794"/>
                    </a:lnTo>
                    <a:lnTo>
                      <a:pt x="2494" y="1794"/>
                    </a:lnTo>
                    <a:lnTo>
                      <a:pt x="2532" y="1776"/>
                    </a:lnTo>
                    <a:lnTo>
                      <a:pt x="2570" y="1762"/>
                    </a:lnTo>
                    <a:lnTo>
                      <a:pt x="2608" y="1752"/>
                    </a:lnTo>
                    <a:lnTo>
                      <a:pt x="2646" y="1742"/>
                    </a:lnTo>
                    <a:lnTo>
                      <a:pt x="2684" y="1736"/>
                    </a:lnTo>
                    <a:lnTo>
                      <a:pt x="2724" y="1730"/>
                    </a:lnTo>
                    <a:lnTo>
                      <a:pt x="2764" y="1728"/>
                    </a:lnTo>
                    <a:lnTo>
                      <a:pt x="2802" y="1730"/>
                    </a:lnTo>
                    <a:lnTo>
                      <a:pt x="2842" y="1732"/>
                    </a:lnTo>
                    <a:lnTo>
                      <a:pt x="2880" y="1738"/>
                    </a:lnTo>
                    <a:lnTo>
                      <a:pt x="2918" y="1744"/>
                    </a:lnTo>
                    <a:lnTo>
                      <a:pt x="2958" y="1754"/>
                    </a:lnTo>
                    <a:lnTo>
                      <a:pt x="2994" y="1766"/>
                    </a:lnTo>
                    <a:lnTo>
                      <a:pt x="3032" y="1782"/>
                    </a:lnTo>
                    <a:lnTo>
                      <a:pt x="3068" y="1798"/>
                    </a:lnTo>
                    <a:lnTo>
                      <a:pt x="3104" y="1818"/>
                    </a:lnTo>
                    <a:lnTo>
                      <a:pt x="3162" y="1850"/>
                    </a:lnTo>
                    <a:lnTo>
                      <a:pt x="1732" y="3102"/>
                    </a:lnTo>
                    <a:lnTo>
                      <a:pt x="1732" y="3102"/>
                    </a:lnTo>
                    <a:lnTo>
                      <a:pt x="1698" y="3134"/>
                    </a:lnTo>
                    <a:lnTo>
                      <a:pt x="1666" y="3172"/>
                    </a:lnTo>
                    <a:lnTo>
                      <a:pt x="1638" y="3212"/>
                    </a:lnTo>
                    <a:lnTo>
                      <a:pt x="1616" y="3254"/>
                    </a:lnTo>
                    <a:lnTo>
                      <a:pt x="1596" y="3296"/>
                    </a:lnTo>
                    <a:lnTo>
                      <a:pt x="1582" y="3342"/>
                    </a:lnTo>
                    <a:lnTo>
                      <a:pt x="1572" y="3390"/>
                    </a:lnTo>
                    <a:lnTo>
                      <a:pt x="1566" y="3438"/>
                    </a:lnTo>
                    <a:lnTo>
                      <a:pt x="1566" y="3438"/>
                    </a:lnTo>
                    <a:lnTo>
                      <a:pt x="1564" y="3488"/>
                    </a:lnTo>
                    <a:lnTo>
                      <a:pt x="1568" y="3536"/>
                    </a:lnTo>
                    <a:lnTo>
                      <a:pt x="1578" y="3582"/>
                    </a:lnTo>
                    <a:lnTo>
                      <a:pt x="1590" y="3628"/>
                    </a:lnTo>
                    <a:lnTo>
                      <a:pt x="1608" y="3674"/>
                    </a:lnTo>
                    <a:lnTo>
                      <a:pt x="1630" y="3716"/>
                    </a:lnTo>
                    <a:lnTo>
                      <a:pt x="1656" y="3756"/>
                    </a:lnTo>
                    <a:lnTo>
                      <a:pt x="1686" y="3794"/>
                    </a:lnTo>
                    <a:lnTo>
                      <a:pt x="1686" y="3794"/>
                    </a:lnTo>
                    <a:lnTo>
                      <a:pt x="1704" y="3814"/>
                    </a:lnTo>
                    <a:lnTo>
                      <a:pt x="1722" y="3832"/>
                    </a:lnTo>
                    <a:lnTo>
                      <a:pt x="1740" y="3848"/>
                    </a:lnTo>
                    <a:lnTo>
                      <a:pt x="1760" y="3862"/>
                    </a:lnTo>
                    <a:lnTo>
                      <a:pt x="1778" y="3878"/>
                    </a:lnTo>
                    <a:lnTo>
                      <a:pt x="1800" y="3890"/>
                    </a:lnTo>
                    <a:lnTo>
                      <a:pt x="1842" y="3914"/>
                    </a:lnTo>
                    <a:lnTo>
                      <a:pt x="1886" y="3932"/>
                    </a:lnTo>
                    <a:lnTo>
                      <a:pt x="1930" y="3946"/>
                    </a:lnTo>
                    <a:lnTo>
                      <a:pt x="1978" y="3956"/>
                    </a:lnTo>
                    <a:lnTo>
                      <a:pt x="2024" y="3962"/>
                    </a:lnTo>
                    <a:lnTo>
                      <a:pt x="2072" y="3962"/>
                    </a:lnTo>
                    <a:lnTo>
                      <a:pt x="2118" y="3958"/>
                    </a:lnTo>
                    <a:lnTo>
                      <a:pt x="2166" y="3950"/>
                    </a:lnTo>
                    <a:lnTo>
                      <a:pt x="2212" y="3938"/>
                    </a:lnTo>
                    <a:lnTo>
                      <a:pt x="2256" y="3920"/>
                    </a:lnTo>
                    <a:lnTo>
                      <a:pt x="2278" y="3910"/>
                    </a:lnTo>
                    <a:lnTo>
                      <a:pt x="2300" y="3898"/>
                    </a:lnTo>
                    <a:lnTo>
                      <a:pt x="2320" y="3886"/>
                    </a:lnTo>
                    <a:lnTo>
                      <a:pt x="2342" y="3872"/>
                    </a:lnTo>
                    <a:lnTo>
                      <a:pt x="2362" y="3856"/>
                    </a:lnTo>
                    <a:lnTo>
                      <a:pt x="2382" y="3840"/>
                    </a:lnTo>
                    <a:lnTo>
                      <a:pt x="2882" y="3398"/>
                    </a:lnTo>
                    <a:lnTo>
                      <a:pt x="2882" y="3398"/>
                    </a:lnTo>
                    <a:lnTo>
                      <a:pt x="2928" y="3360"/>
                    </a:lnTo>
                    <a:lnTo>
                      <a:pt x="2976" y="3326"/>
                    </a:lnTo>
                    <a:lnTo>
                      <a:pt x="3024" y="3296"/>
                    </a:lnTo>
                    <a:lnTo>
                      <a:pt x="3074" y="3272"/>
                    </a:lnTo>
                    <a:lnTo>
                      <a:pt x="3122" y="3252"/>
                    </a:lnTo>
                    <a:lnTo>
                      <a:pt x="3148" y="3244"/>
                    </a:lnTo>
                    <a:lnTo>
                      <a:pt x="3172" y="3238"/>
                    </a:lnTo>
                    <a:lnTo>
                      <a:pt x="3198" y="3232"/>
                    </a:lnTo>
                    <a:lnTo>
                      <a:pt x="3222" y="3228"/>
                    </a:lnTo>
                    <a:lnTo>
                      <a:pt x="3248" y="3226"/>
                    </a:lnTo>
                    <a:lnTo>
                      <a:pt x="3274" y="3224"/>
                    </a:lnTo>
                    <a:lnTo>
                      <a:pt x="3298" y="3222"/>
                    </a:lnTo>
                    <a:lnTo>
                      <a:pt x="3324" y="3224"/>
                    </a:lnTo>
                    <a:lnTo>
                      <a:pt x="3377" y="3228"/>
                    </a:lnTo>
                    <a:lnTo>
                      <a:pt x="3429" y="3238"/>
                    </a:lnTo>
                    <a:lnTo>
                      <a:pt x="3483" y="3254"/>
                    </a:lnTo>
                    <a:lnTo>
                      <a:pt x="3537" y="3272"/>
                    </a:lnTo>
                    <a:lnTo>
                      <a:pt x="3591" y="3298"/>
                    </a:lnTo>
                    <a:lnTo>
                      <a:pt x="3645" y="3326"/>
                    </a:lnTo>
                    <a:lnTo>
                      <a:pt x="3701" y="3360"/>
                    </a:lnTo>
                    <a:lnTo>
                      <a:pt x="5341" y="4200"/>
                    </a:lnTo>
                    <a:lnTo>
                      <a:pt x="5341" y="4200"/>
                    </a:lnTo>
                    <a:lnTo>
                      <a:pt x="5349" y="4204"/>
                    </a:lnTo>
                    <a:lnTo>
                      <a:pt x="5357" y="4210"/>
                    </a:lnTo>
                    <a:lnTo>
                      <a:pt x="5365" y="4224"/>
                    </a:lnTo>
                    <a:lnTo>
                      <a:pt x="5371" y="4236"/>
                    </a:lnTo>
                    <a:lnTo>
                      <a:pt x="5373" y="4246"/>
                    </a:lnTo>
                    <a:lnTo>
                      <a:pt x="5373" y="4246"/>
                    </a:lnTo>
                    <a:lnTo>
                      <a:pt x="5373" y="4258"/>
                    </a:lnTo>
                    <a:lnTo>
                      <a:pt x="5373" y="4270"/>
                    </a:lnTo>
                    <a:lnTo>
                      <a:pt x="5367" y="4284"/>
                    </a:lnTo>
                    <a:lnTo>
                      <a:pt x="5363" y="4292"/>
                    </a:lnTo>
                    <a:lnTo>
                      <a:pt x="5359" y="4298"/>
                    </a:lnTo>
                    <a:lnTo>
                      <a:pt x="3997" y="5540"/>
                    </a:lnTo>
                    <a:lnTo>
                      <a:pt x="3985" y="5558"/>
                    </a:lnTo>
                    <a:lnTo>
                      <a:pt x="3985" y="5558"/>
                    </a:lnTo>
                    <a:lnTo>
                      <a:pt x="3979" y="5568"/>
                    </a:lnTo>
                    <a:lnTo>
                      <a:pt x="3971" y="5578"/>
                    </a:lnTo>
                    <a:lnTo>
                      <a:pt x="3953" y="5594"/>
                    </a:lnTo>
                    <a:lnTo>
                      <a:pt x="3933" y="5606"/>
                    </a:lnTo>
                    <a:lnTo>
                      <a:pt x="3911" y="5614"/>
                    </a:lnTo>
                    <a:lnTo>
                      <a:pt x="3889" y="5616"/>
                    </a:lnTo>
                    <a:lnTo>
                      <a:pt x="3865" y="5616"/>
                    </a:lnTo>
                    <a:lnTo>
                      <a:pt x="3841" y="5610"/>
                    </a:lnTo>
                    <a:lnTo>
                      <a:pt x="3831" y="5604"/>
                    </a:lnTo>
                    <a:lnTo>
                      <a:pt x="3819" y="5598"/>
                    </a:lnTo>
                    <a:lnTo>
                      <a:pt x="1658" y="4404"/>
                    </a:lnTo>
                    <a:close/>
                    <a:moveTo>
                      <a:pt x="5231" y="3404"/>
                    </a:moveTo>
                    <a:lnTo>
                      <a:pt x="5215" y="3814"/>
                    </a:lnTo>
                    <a:lnTo>
                      <a:pt x="3851" y="3116"/>
                    </a:lnTo>
                    <a:lnTo>
                      <a:pt x="3851" y="3116"/>
                    </a:lnTo>
                    <a:lnTo>
                      <a:pt x="3813" y="3092"/>
                    </a:lnTo>
                    <a:lnTo>
                      <a:pt x="3775" y="3070"/>
                    </a:lnTo>
                    <a:lnTo>
                      <a:pt x="3737" y="3050"/>
                    </a:lnTo>
                    <a:lnTo>
                      <a:pt x="3699" y="3032"/>
                    </a:lnTo>
                    <a:lnTo>
                      <a:pt x="3661" y="3014"/>
                    </a:lnTo>
                    <a:lnTo>
                      <a:pt x="3623" y="2998"/>
                    </a:lnTo>
                    <a:lnTo>
                      <a:pt x="3585" y="2986"/>
                    </a:lnTo>
                    <a:lnTo>
                      <a:pt x="3547" y="2974"/>
                    </a:lnTo>
                    <a:lnTo>
                      <a:pt x="3511" y="2962"/>
                    </a:lnTo>
                    <a:lnTo>
                      <a:pt x="3473" y="2954"/>
                    </a:lnTo>
                    <a:lnTo>
                      <a:pt x="3435" y="2946"/>
                    </a:lnTo>
                    <a:lnTo>
                      <a:pt x="3399" y="2942"/>
                    </a:lnTo>
                    <a:lnTo>
                      <a:pt x="3361" y="2938"/>
                    </a:lnTo>
                    <a:lnTo>
                      <a:pt x="3324" y="2936"/>
                    </a:lnTo>
                    <a:lnTo>
                      <a:pt x="3286" y="2936"/>
                    </a:lnTo>
                    <a:lnTo>
                      <a:pt x="3250" y="2936"/>
                    </a:lnTo>
                    <a:lnTo>
                      <a:pt x="3214" y="2940"/>
                    </a:lnTo>
                    <a:lnTo>
                      <a:pt x="3178" y="2944"/>
                    </a:lnTo>
                    <a:lnTo>
                      <a:pt x="3142" y="2950"/>
                    </a:lnTo>
                    <a:lnTo>
                      <a:pt x="3106" y="2958"/>
                    </a:lnTo>
                    <a:lnTo>
                      <a:pt x="3070" y="2968"/>
                    </a:lnTo>
                    <a:lnTo>
                      <a:pt x="3034" y="2980"/>
                    </a:lnTo>
                    <a:lnTo>
                      <a:pt x="2998" y="2992"/>
                    </a:lnTo>
                    <a:lnTo>
                      <a:pt x="2964" y="3006"/>
                    </a:lnTo>
                    <a:lnTo>
                      <a:pt x="2930" y="3024"/>
                    </a:lnTo>
                    <a:lnTo>
                      <a:pt x="2894" y="3042"/>
                    </a:lnTo>
                    <a:lnTo>
                      <a:pt x="2860" y="3060"/>
                    </a:lnTo>
                    <a:lnTo>
                      <a:pt x="2826" y="3082"/>
                    </a:lnTo>
                    <a:lnTo>
                      <a:pt x="2792" y="3106"/>
                    </a:lnTo>
                    <a:lnTo>
                      <a:pt x="2758" y="3130"/>
                    </a:lnTo>
                    <a:lnTo>
                      <a:pt x="2726" y="3156"/>
                    </a:lnTo>
                    <a:lnTo>
                      <a:pt x="2692" y="3184"/>
                    </a:lnTo>
                    <a:lnTo>
                      <a:pt x="2192" y="3626"/>
                    </a:lnTo>
                    <a:lnTo>
                      <a:pt x="2192" y="3626"/>
                    </a:lnTo>
                    <a:lnTo>
                      <a:pt x="2176" y="3638"/>
                    </a:lnTo>
                    <a:lnTo>
                      <a:pt x="2158" y="3650"/>
                    </a:lnTo>
                    <a:lnTo>
                      <a:pt x="2140" y="3660"/>
                    </a:lnTo>
                    <a:lnTo>
                      <a:pt x="2122" y="3666"/>
                    </a:lnTo>
                    <a:lnTo>
                      <a:pt x="2102" y="3672"/>
                    </a:lnTo>
                    <a:lnTo>
                      <a:pt x="2082" y="3676"/>
                    </a:lnTo>
                    <a:lnTo>
                      <a:pt x="2062" y="3676"/>
                    </a:lnTo>
                    <a:lnTo>
                      <a:pt x="2042" y="3676"/>
                    </a:lnTo>
                    <a:lnTo>
                      <a:pt x="2024" y="3674"/>
                    </a:lnTo>
                    <a:lnTo>
                      <a:pt x="2004" y="3670"/>
                    </a:lnTo>
                    <a:lnTo>
                      <a:pt x="1984" y="3664"/>
                    </a:lnTo>
                    <a:lnTo>
                      <a:pt x="1966" y="3656"/>
                    </a:lnTo>
                    <a:lnTo>
                      <a:pt x="1948" y="3646"/>
                    </a:lnTo>
                    <a:lnTo>
                      <a:pt x="1932" y="3634"/>
                    </a:lnTo>
                    <a:lnTo>
                      <a:pt x="1916" y="3622"/>
                    </a:lnTo>
                    <a:lnTo>
                      <a:pt x="1902" y="3606"/>
                    </a:lnTo>
                    <a:lnTo>
                      <a:pt x="1902" y="3606"/>
                    </a:lnTo>
                    <a:lnTo>
                      <a:pt x="1888" y="3590"/>
                    </a:lnTo>
                    <a:lnTo>
                      <a:pt x="1878" y="3574"/>
                    </a:lnTo>
                    <a:lnTo>
                      <a:pt x="1868" y="3556"/>
                    </a:lnTo>
                    <a:lnTo>
                      <a:pt x="1862" y="3538"/>
                    </a:lnTo>
                    <a:lnTo>
                      <a:pt x="1856" y="3518"/>
                    </a:lnTo>
                    <a:lnTo>
                      <a:pt x="1852" y="3498"/>
                    </a:lnTo>
                    <a:lnTo>
                      <a:pt x="1850" y="3478"/>
                    </a:lnTo>
                    <a:lnTo>
                      <a:pt x="1852" y="3458"/>
                    </a:lnTo>
                    <a:lnTo>
                      <a:pt x="1852" y="3458"/>
                    </a:lnTo>
                    <a:lnTo>
                      <a:pt x="1854" y="3438"/>
                    </a:lnTo>
                    <a:lnTo>
                      <a:pt x="1858" y="3418"/>
                    </a:lnTo>
                    <a:lnTo>
                      <a:pt x="1864" y="3398"/>
                    </a:lnTo>
                    <a:lnTo>
                      <a:pt x="1872" y="3380"/>
                    </a:lnTo>
                    <a:lnTo>
                      <a:pt x="1882" y="3362"/>
                    </a:lnTo>
                    <a:lnTo>
                      <a:pt x="1894" y="3346"/>
                    </a:lnTo>
                    <a:lnTo>
                      <a:pt x="1906" y="3330"/>
                    </a:lnTo>
                    <a:lnTo>
                      <a:pt x="1920" y="3316"/>
                    </a:lnTo>
                    <a:lnTo>
                      <a:pt x="3359" y="2060"/>
                    </a:lnTo>
                    <a:lnTo>
                      <a:pt x="3359" y="2060"/>
                    </a:lnTo>
                    <a:lnTo>
                      <a:pt x="3383" y="2038"/>
                    </a:lnTo>
                    <a:lnTo>
                      <a:pt x="3409" y="2020"/>
                    </a:lnTo>
                    <a:lnTo>
                      <a:pt x="3437" y="2004"/>
                    </a:lnTo>
                    <a:lnTo>
                      <a:pt x="3465" y="1990"/>
                    </a:lnTo>
                    <a:lnTo>
                      <a:pt x="3493" y="1978"/>
                    </a:lnTo>
                    <a:lnTo>
                      <a:pt x="3523" y="1970"/>
                    </a:lnTo>
                    <a:lnTo>
                      <a:pt x="3553" y="1962"/>
                    </a:lnTo>
                    <a:lnTo>
                      <a:pt x="3583" y="1956"/>
                    </a:lnTo>
                    <a:lnTo>
                      <a:pt x="3615" y="1954"/>
                    </a:lnTo>
                    <a:lnTo>
                      <a:pt x="3645" y="1952"/>
                    </a:lnTo>
                    <a:lnTo>
                      <a:pt x="3677" y="1954"/>
                    </a:lnTo>
                    <a:lnTo>
                      <a:pt x="3707" y="1956"/>
                    </a:lnTo>
                    <a:lnTo>
                      <a:pt x="3739" y="1962"/>
                    </a:lnTo>
                    <a:lnTo>
                      <a:pt x="3769" y="1970"/>
                    </a:lnTo>
                    <a:lnTo>
                      <a:pt x="3799" y="1982"/>
                    </a:lnTo>
                    <a:lnTo>
                      <a:pt x="3829" y="1994"/>
                    </a:lnTo>
                    <a:lnTo>
                      <a:pt x="4333" y="2234"/>
                    </a:lnTo>
                    <a:lnTo>
                      <a:pt x="6423" y="464"/>
                    </a:lnTo>
                    <a:lnTo>
                      <a:pt x="6423" y="2402"/>
                    </a:lnTo>
                    <a:lnTo>
                      <a:pt x="5231" y="3404"/>
                    </a:lnTo>
                    <a:close/>
                    <a:moveTo>
                      <a:pt x="6191" y="286"/>
                    </a:moveTo>
                    <a:lnTo>
                      <a:pt x="4289" y="1896"/>
                    </a:lnTo>
                    <a:lnTo>
                      <a:pt x="3951" y="1736"/>
                    </a:lnTo>
                    <a:lnTo>
                      <a:pt x="3951" y="1736"/>
                    </a:lnTo>
                    <a:lnTo>
                      <a:pt x="3921" y="1722"/>
                    </a:lnTo>
                    <a:lnTo>
                      <a:pt x="3891" y="1710"/>
                    </a:lnTo>
                    <a:lnTo>
                      <a:pt x="3861" y="1700"/>
                    </a:lnTo>
                    <a:lnTo>
                      <a:pt x="3831" y="1690"/>
                    </a:lnTo>
                    <a:lnTo>
                      <a:pt x="3799" y="1684"/>
                    </a:lnTo>
                    <a:lnTo>
                      <a:pt x="3769" y="1678"/>
                    </a:lnTo>
                    <a:lnTo>
                      <a:pt x="3737" y="1672"/>
                    </a:lnTo>
                    <a:lnTo>
                      <a:pt x="3705" y="1670"/>
                    </a:lnTo>
                    <a:lnTo>
                      <a:pt x="3675" y="1668"/>
                    </a:lnTo>
                    <a:lnTo>
                      <a:pt x="3643" y="1666"/>
                    </a:lnTo>
                    <a:lnTo>
                      <a:pt x="3611" y="1668"/>
                    </a:lnTo>
                    <a:lnTo>
                      <a:pt x="3579" y="1670"/>
                    </a:lnTo>
                    <a:lnTo>
                      <a:pt x="3549" y="1674"/>
                    </a:lnTo>
                    <a:lnTo>
                      <a:pt x="3517" y="1678"/>
                    </a:lnTo>
                    <a:lnTo>
                      <a:pt x="3487" y="1684"/>
                    </a:lnTo>
                    <a:lnTo>
                      <a:pt x="3457" y="1692"/>
                    </a:lnTo>
                    <a:lnTo>
                      <a:pt x="3248" y="1570"/>
                    </a:lnTo>
                    <a:lnTo>
                      <a:pt x="3248" y="1570"/>
                    </a:lnTo>
                    <a:lnTo>
                      <a:pt x="3196" y="1542"/>
                    </a:lnTo>
                    <a:lnTo>
                      <a:pt x="3144" y="1518"/>
                    </a:lnTo>
                    <a:lnTo>
                      <a:pt x="3092" y="1498"/>
                    </a:lnTo>
                    <a:lnTo>
                      <a:pt x="3036" y="1480"/>
                    </a:lnTo>
                    <a:lnTo>
                      <a:pt x="2982" y="1466"/>
                    </a:lnTo>
                    <a:lnTo>
                      <a:pt x="2926" y="1454"/>
                    </a:lnTo>
                    <a:lnTo>
                      <a:pt x="2870" y="1448"/>
                    </a:lnTo>
                    <a:lnTo>
                      <a:pt x="2814" y="1444"/>
                    </a:lnTo>
                    <a:lnTo>
                      <a:pt x="2758" y="1442"/>
                    </a:lnTo>
                    <a:lnTo>
                      <a:pt x="2700" y="1446"/>
                    </a:lnTo>
                    <a:lnTo>
                      <a:pt x="2644" y="1452"/>
                    </a:lnTo>
                    <a:lnTo>
                      <a:pt x="2588" y="1462"/>
                    </a:lnTo>
                    <a:lnTo>
                      <a:pt x="2532" y="1476"/>
                    </a:lnTo>
                    <a:lnTo>
                      <a:pt x="2478" y="1492"/>
                    </a:lnTo>
                    <a:lnTo>
                      <a:pt x="2424" y="1512"/>
                    </a:lnTo>
                    <a:lnTo>
                      <a:pt x="2370" y="1536"/>
                    </a:lnTo>
                    <a:lnTo>
                      <a:pt x="1884" y="1770"/>
                    </a:lnTo>
                    <a:lnTo>
                      <a:pt x="286" y="814"/>
                    </a:lnTo>
                    <a:lnTo>
                      <a:pt x="286" y="286"/>
                    </a:lnTo>
                    <a:lnTo>
                      <a:pt x="6191" y="286"/>
                    </a:lnTo>
                    <a:close/>
                    <a:moveTo>
                      <a:pt x="286" y="6422"/>
                    </a:moveTo>
                    <a:lnTo>
                      <a:pt x="286" y="3084"/>
                    </a:lnTo>
                    <a:lnTo>
                      <a:pt x="980" y="3492"/>
                    </a:lnTo>
                    <a:lnTo>
                      <a:pt x="1080" y="4038"/>
                    </a:lnTo>
                    <a:lnTo>
                      <a:pt x="1080" y="4038"/>
                    </a:lnTo>
                    <a:lnTo>
                      <a:pt x="1088" y="4076"/>
                    </a:lnTo>
                    <a:lnTo>
                      <a:pt x="1096" y="4112"/>
                    </a:lnTo>
                    <a:lnTo>
                      <a:pt x="1108" y="4148"/>
                    </a:lnTo>
                    <a:lnTo>
                      <a:pt x="1120" y="4184"/>
                    </a:lnTo>
                    <a:lnTo>
                      <a:pt x="1134" y="4218"/>
                    </a:lnTo>
                    <a:lnTo>
                      <a:pt x="1148" y="4252"/>
                    </a:lnTo>
                    <a:lnTo>
                      <a:pt x="1164" y="4286"/>
                    </a:lnTo>
                    <a:lnTo>
                      <a:pt x="1182" y="4318"/>
                    </a:lnTo>
                    <a:lnTo>
                      <a:pt x="1202" y="4350"/>
                    </a:lnTo>
                    <a:lnTo>
                      <a:pt x="1222" y="4382"/>
                    </a:lnTo>
                    <a:lnTo>
                      <a:pt x="1244" y="4412"/>
                    </a:lnTo>
                    <a:lnTo>
                      <a:pt x="1266" y="4440"/>
                    </a:lnTo>
                    <a:lnTo>
                      <a:pt x="1290" y="4468"/>
                    </a:lnTo>
                    <a:lnTo>
                      <a:pt x="1316" y="4496"/>
                    </a:lnTo>
                    <a:lnTo>
                      <a:pt x="1342" y="4522"/>
                    </a:lnTo>
                    <a:lnTo>
                      <a:pt x="1370" y="4548"/>
                    </a:lnTo>
                    <a:lnTo>
                      <a:pt x="1370" y="4548"/>
                    </a:lnTo>
                    <a:lnTo>
                      <a:pt x="1342" y="4578"/>
                    </a:lnTo>
                    <a:lnTo>
                      <a:pt x="1318" y="4610"/>
                    </a:lnTo>
                    <a:lnTo>
                      <a:pt x="1296" y="4644"/>
                    </a:lnTo>
                    <a:lnTo>
                      <a:pt x="1278" y="4680"/>
                    </a:lnTo>
                    <a:lnTo>
                      <a:pt x="1264" y="4716"/>
                    </a:lnTo>
                    <a:lnTo>
                      <a:pt x="1254" y="4754"/>
                    </a:lnTo>
                    <a:lnTo>
                      <a:pt x="1246" y="4794"/>
                    </a:lnTo>
                    <a:lnTo>
                      <a:pt x="1242" y="4832"/>
                    </a:lnTo>
                    <a:lnTo>
                      <a:pt x="1244" y="4872"/>
                    </a:lnTo>
                    <a:lnTo>
                      <a:pt x="1246" y="4912"/>
                    </a:lnTo>
                    <a:lnTo>
                      <a:pt x="1254" y="4950"/>
                    </a:lnTo>
                    <a:lnTo>
                      <a:pt x="1266" y="4988"/>
                    </a:lnTo>
                    <a:lnTo>
                      <a:pt x="1280" y="5026"/>
                    </a:lnTo>
                    <a:lnTo>
                      <a:pt x="1300" y="5062"/>
                    </a:lnTo>
                    <a:lnTo>
                      <a:pt x="1322" y="5098"/>
                    </a:lnTo>
                    <a:lnTo>
                      <a:pt x="1348" y="5132"/>
                    </a:lnTo>
                    <a:lnTo>
                      <a:pt x="2118" y="5944"/>
                    </a:lnTo>
                    <a:lnTo>
                      <a:pt x="2118" y="5944"/>
                    </a:lnTo>
                    <a:lnTo>
                      <a:pt x="2146" y="5976"/>
                    </a:lnTo>
                    <a:lnTo>
                      <a:pt x="2178" y="6002"/>
                    </a:lnTo>
                    <a:lnTo>
                      <a:pt x="2212" y="6026"/>
                    </a:lnTo>
                    <a:lnTo>
                      <a:pt x="2248" y="6046"/>
                    </a:lnTo>
                    <a:lnTo>
                      <a:pt x="2286" y="6064"/>
                    </a:lnTo>
                    <a:lnTo>
                      <a:pt x="2326" y="6076"/>
                    </a:lnTo>
                    <a:lnTo>
                      <a:pt x="2368" y="6086"/>
                    </a:lnTo>
                    <a:lnTo>
                      <a:pt x="2410" y="6090"/>
                    </a:lnTo>
                    <a:lnTo>
                      <a:pt x="2410" y="6090"/>
                    </a:lnTo>
                    <a:lnTo>
                      <a:pt x="2440" y="6092"/>
                    </a:lnTo>
                    <a:lnTo>
                      <a:pt x="2440" y="6092"/>
                    </a:lnTo>
                    <a:lnTo>
                      <a:pt x="2478" y="6090"/>
                    </a:lnTo>
                    <a:lnTo>
                      <a:pt x="2516" y="6086"/>
                    </a:lnTo>
                    <a:lnTo>
                      <a:pt x="2552" y="6076"/>
                    </a:lnTo>
                    <a:lnTo>
                      <a:pt x="2588" y="6066"/>
                    </a:lnTo>
                    <a:lnTo>
                      <a:pt x="2622" y="6050"/>
                    </a:lnTo>
                    <a:lnTo>
                      <a:pt x="2656" y="6032"/>
                    </a:lnTo>
                    <a:lnTo>
                      <a:pt x="2688" y="6012"/>
                    </a:lnTo>
                    <a:lnTo>
                      <a:pt x="2718" y="5988"/>
                    </a:lnTo>
                    <a:lnTo>
                      <a:pt x="3194" y="5580"/>
                    </a:lnTo>
                    <a:lnTo>
                      <a:pt x="3677" y="5848"/>
                    </a:lnTo>
                    <a:lnTo>
                      <a:pt x="3677" y="5848"/>
                    </a:lnTo>
                    <a:lnTo>
                      <a:pt x="3701" y="5860"/>
                    </a:lnTo>
                    <a:lnTo>
                      <a:pt x="3727" y="5872"/>
                    </a:lnTo>
                    <a:lnTo>
                      <a:pt x="3751" y="5882"/>
                    </a:lnTo>
                    <a:lnTo>
                      <a:pt x="3777" y="5890"/>
                    </a:lnTo>
                    <a:lnTo>
                      <a:pt x="3803" y="5896"/>
                    </a:lnTo>
                    <a:lnTo>
                      <a:pt x="3829" y="5900"/>
                    </a:lnTo>
                    <a:lnTo>
                      <a:pt x="3855" y="5902"/>
                    </a:lnTo>
                    <a:lnTo>
                      <a:pt x="3881" y="5904"/>
                    </a:lnTo>
                    <a:lnTo>
                      <a:pt x="3881" y="5904"/>
                    </a:lnTo>
                    <a:lnTo>
                      <a:pt x="3907" y="5902"/>
                    </a:lnTo>
                    <a:lnTo>
                      <a:pt x="3931" y="5900"/>
                    </a:lnTo>
                    <a:lnTo>
                      <a:pt x="3955" y="5896"/>
                    </a:lnTo>
                    <a:lnTo>
                      <a:pt x="3979" y="5892"/>
                    </a:lnTo>
                    <a:lnTo>
                      <a:pt x="4003" y="5886"/>
                    </a:lnTo>
                    <a:lnTo>
                      <a:pt x="4025" y="5878"/>
                    </a:lnTo>
                    <a:lnTo>
                      <a:pt x="4049" y="5868"/>
                    </a:lnTo>
                    <a:lnTo>
                      <a:pt x="4071" y="5858"/>
                    </a:lnTo>
                    <a:lnTo>
                      <a:pt x="4093" y="5846"/>
                    </a:lnTo>
                    <a:lnTo>
                      <a:pt x="4113" y="5832"/>
                    </a:lnTo>
                    <a:lnTo>
                      <a:pt x="4133" y="5816"/>
                    </a:lnTo>
                    <a:lnTo>
                      <a:pt x="4153" y="5800"/>
                    </a:lnTo>
                    <a:lnTo>
                      <a:pt x="4171" y="5784"/>
                    </a:lnTo>
                    <a:lnTo>
                      <a:pt x="4187" y="5766"/>
                    </a:lnTo>
                    <a:lnTo>
                      <a:pt x="4203" y="5746"/>
                    </a:lnTo>
                    <a:lnTo>
                      <a:pt x="4219" y="5724"/>
                    </a:lnTo>
                    <a:lnTo>
                      <a:pt x="5555" y="4506"/>
                    </a:lnTo>
                    <a:lnTo>
                      <a:pt x="5555" y="4506"/>
                    </a:lnTo>
                    <a:lnTo>
                      <a:pt x="5583" y="4476"/>
                    </a:lnTo>
                    <a:lnTo>
                      <a:pt x="5607" y="4442"/>
                    </a:lnTo>
                    <a:lnTo>
                      <a:pt x="5625" y="4408"/>
                    </a:lnTo>
                    <a:lnTo>
                      <a:pt x="5641" y="4370"/>
                    </a:lnTo>
                    <a:lnTo>
                      <a:pt x="5651" y="4332"/>
                    </a:lnTo>
                    <a:lnTo>
                      <a:pt x="5659" y="4292"/>
                    </a:lnTo>
                    <a:lnTo>
                      <a:pt x="5659" y="4252"/>
                    </a:lnTo>
                    <a:lnTo>
                      <a:pt x="5657" y="4210"/>
                    </a:lnTo>
                    <a:lnTo>
                      <a:pt x="5657" y="4210"/>
                    </a:lnTo>
                    <a:lnTo>
                      <a:pt x="5651" y="4172"/>
                    </a:lnTo>
                    <a:lnTo>
                      <a:pt x="5639" y="4136"/>
                    </a:lnTo>
                    <a:lnTo>
                      <a:pt x="5625" y="4102"/>
                    </a:lnTo>
                    <a:lnTo>
                      <a:pt x="5605" y="4068"/>
                    </a:lnTo>
                    <a:lnTo>
                      <a:pt x="5583" y="4038"/>
                    </a:lnTo>
                    <a:lnTo>
                      <a:pt x="5559" y="4010"/>
                    </a:lnTo>
                    <a:lnTo>
                      <a:pt x="5529" y="3984"/>
                    </a:lnTo>
                    <a:lnTo>
                      <a:pt x="5497" y="3960"/>
                    </a:lnTo>
                    <a:lnTo>
                      <a:pt x="5513" y="3540"/>
                    </a:lnTo>
                    <a:lnTo>
                      <a:pt x="6423" y="2774"/>
                    </a:lnTo>
                    <a:lnTo>
                      <a:pt x="6423" y="6422"/>
                    </a:lnTo>
                    <a:lnTo>
                      <a:pt x="286" y="64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C8F25A2-AACA-4EBB-9F8B-6290AC45E481}"/>
                  </a:ext>
                </a:extLst>
              </p:cNvPr>
              <p:cNvSpPr txBox="1"/>
              <p:nvPr/>
            </p:nvSpPr>
            <p:spPr>
              <a:xfrm>
                <a:off x="10551396" y="2884807"/>
                <a:ext cx="16915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Заемные средства</a:t>
                </a: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5A7CC54-4ED2-4ACC-8A74-CEE064A2EB47}"/>
                </a:ext>
              </a:extLst>
            </p:cNvPr>
            <p:cNvSpPr txBox="1"/>
            <p:nvPr/>
          </p:nvSpPr>
          <p:spPr>
            <a:xfrm>
              <a:off x="9914371" y="3321278"/>
              <a:ext cx="187417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16,9 млн долл США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5C5E2AE-B253-41C7-A375-90095AA824CF}"/>
              </a:ext>
            </a:extLst>
          </p:cNvPr>
          <p:cNvGrpSpPr/>
          <p:nvPr/>
        </p:nvGrpSpPr>
        <p:grpSpPr>
          <a:xfrm>
            <a:off x="1287067" y="2999490"/>
            <a:ext cx="1782005" cy="773202"/>
            <a:chOff x="9914371" y="2763520"/>
            <a:chExt cx="1782005" cy="773202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7BB73AA-7613-407F-9609-9F9D5B1C799B}"/>
                </a:ext>
              </a:extLst>
            </p:cNvPr>
            <p:cNvGrpSpPr/>
            <p:nvPr/>
          </p:nvGrpSpPr>
          <p:grpSpPr>
            <a:xfrm>
              <a:off x="10029681" y="2763520"/>
              <a:ext cx="1238539" cy="458019"/>
              <a:chOff x="10050891" y="2763520"/>
              <a:chExt cx="1238539" cy="458019"/>
            </a:xfrm>
          </p:grpSpPr>
          <p:sp>
            <p:nvSpPr>
              <p:cNvPr id="161" name="Freeform 73">
                <a:extLst>
                  <a:ext uri="{FF2B5EF4-FFF2-40B4-BE49-F238E27FC236}">
                    <a16:creationId xmlns:a16="http://schemas.microsoft.com/office/drawing/2014/main" id="{614D1F39-843C-4149-B49F-F2BE0161B8F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050891" y="2763520"/>
                <a:ext cx="458087" cy="458019"/>
              </a:xfrm>
              <a:custGeom>
                <a:avLst/>
                <a:gdLst>
                  <a:gd name="T0" fmla="*/ 6709 w 6709"/>
                  <a:gd name="T1" fmla="*/ 0 h 6708"/>
                  <a:gd name="T2" fmla="*/ 2508 w 6709"/>
                  <a:gd name="T3" fmla="*/ 5788 h 6708"/>
                  <a:gd name="T4" fmla="*/ 2430 w 6709"/>
                  <a:gd name="T5" fmla="*/ 5806 h 6708"/>
                  <a:gd name="T6" fmla="*/ 2342 w 6709"/>
                  <a:gd name="T7" fmla="*/ 5764 h 6708"/>
                  <a:gd name="T8" fmla="*/ 1534 w 6709"/>
                  <a:gd name="T9" fmla="*/ 4892 h 6708"/>
                  <a:gd name="T10" fmla="*/ 1536 w 6709"/>
                  <a:gd name="T11" fmla="*/ 4802 h 6708"/>
                  <a:gd name="T12" fmla="*/ 1658 w 6709"/>
                  <a:gd name="T13" fmla="*/ 4404 h 6708"/>
                  <a:gd name="T14" fmla="*/ 1504 w 6709"/>
                  <a:gd name="T15" fmla="*/ 4280 h 6708"/>
                  <a:gd name="T16" fmla="*/ 1388 w 6709"/>
                  <a:gd name="T17" fmla="*/ 4084 h 6708"/>
                  <a:gd name="T18" fmla="*/ 1868 w 6709"/>
                  <a:gd name="T19" fmla="*/ 2096 h 6708"/>
                  <a:gd name="T20" fmla="*/ 2684 w 6709"/>
                  <a:gd name="T21" fmla="*/ 1736 h 6708"/>
                  <a:gd name="T22" fmla="*/ 2958 w 6709"/>
                  <a:gd name="T23" fmla="*/ 1754 h 6708"/>
                  <a:gd name="T24" fmla="*/ 1732 w 6709"/>
                  <a:gd name="T25" fmla="*/ 3102 h 6708"/>
                  <a:gd name="T26" fmla="*/ 1572 w 6709"/>
                  <a:gd name="T27" fmla="*/ 3390 h 6708"/>
                  <a:gd name="T28" fmla="*/ 1608 w 6709"/>
                  <a:gd name="T29" fmla="*/ 3674 h 6708"/>
                  <a:gd name="T30" fmla="*/ 1740 w 6709"/>
                  <a:gd name="T31" fmla="*/ 3848 h 6708"/>
                  <a:gd name="T32" fmla="*/ 1978 w 6709"/>
                  <a:gd name="T33" fmla="*/ 3956 h 6708"/>
                  <a:gd name="T34" fmla="*/ 2278 w 6709"/>
                  <a:gd name="T35" fmla="*/ 3910 h 6708"/>
                  <a:gd name="T36" fmla="*/ 2882 w 6709"/>
                  <a:gd name="T37" fmla="*/ 3398 h 6708"/>
                  <a:gd name="T38" fmla="*/ 3172 w 6709"/>
                  <a:gd name="T39" fmla="*/ 3238 h 6708"/>
                  <a:gd name="T40" fmla="*/ 3377 w 6709"/>
                  <a:gd name="T41" fmla="*/ 3228 h 6708"/>
                  <a:gd name="T42" fmla="*/ 5341 w 6709"/>
                  <a:gd name="T43" fmla="*/ 4200 h 6708"/>
                  <a:gd name="T44" fmla="*/ 5373 w 6709"/>
                  <a:gd name="T45" fmla="*/ 4246 h 6708"/>
                  <a:gd name="T46" fmla="*/ 3985 w 6709"/>
                  <a:gd name="T47" fmla="*/ 5558 h 6708"/>
                  <a:gd name="T48" fmla="*/ 3889 w 6709"/>
                  <a:gd name="T49" fmla="*/ 5616 h 6708"/>
                  <a:gd name="T50" fmla="*/ 5215 w 6709"/>
                  <a:gd name="T51" fmla="*/ 3814 h 6708"/>
                  <a:gd name="T52" fmla="*/ 3661 w 6709"/>
                  <a:gd name="T53" fmla="*/ 3014 h 6708"/>
                  <a:gd name="T54" fmla="*/ 3399 w 6709"/>
                  <a:gd name="T55" fmla="*/ 2942 h 6708"/>
                  <a:gd name="T56" fmla="*/ 3142 w 6709"/>
                  <a:gd name="T57" fmla="*/ 2950 h 6708"/>
                  <a:gd name="T58" fmla="*/ 2894 w 6709"/>
                  <a:gd name="T59" fmla="*/ 3042 h 6708"/>
                  <a:gd name="T60" fmla="*/ 2192 w 6709"/>
                  <a:gd name="T61" fmla="*/ 3626 h 6708"/>
                  <a:gd name="T62" fmla="*/ 2082 w 6709"/>
                  <a:gd name="T63" fmla="*/ 3676 h 6708"/>
                  <a:gd name="T64" fmla="*/ 1948 w 6709"/>
                  <a:gd name="T65" fmla="*/ 3646 h 6708"/>
                  <a:gd name="T66" fmla="*/ 1868 w 6709"/>
                  <a:gd name="T67" fmla="*/ 3556 h 6708"/>
                  <a:gd name="T68" fmla="*/ 1854 w 6709"/>
                  <a:gd name="T69" fmla="*/ 3438 h 6708"/>
                  <a:gd name="T70" fmla="*/ 1920 w 6709"/>
                  <a:gd name="T71" fmla="*/ 3316 h 6708"/>
                  <a:gd name="T72" fmla="*/ 3493 w 6709"/>
                  <a:gd name="T73" fmla="*/ 1978 h 6708"/>
                  <a:gd name="T74" fmla="*/ 3707 w 6709"/>
                  <a:gd name="T75" fmla="*/ 1956 h 6708"/>
                  <a:gd name="T76" fmla="*/ 6423 w 6709"/>
                  <a:gd name="T77" fmla="*/ 2402 h 6708"/>
                  <a:gd name="T78" fmla="*/ 3891 w 6709"/>
                  <a:gd name="T79" fmla="*/ 1710 h 6708"/>
                  <a:gd name="T80" fmla="*/ 3675 w 6709"/>
                  <a:gd name="T81" fmla="*/ 1668 h 6708"/>
                  <a:gd name="T82" fmla="*/ 3457 w 6709"/>
                  <a:gd name="T83" fmla="*/ 1692 h 6708"/>
                  <a:gd name="T84" fmla="*/ 2982 w 6709"/>
                  <a:gd name="T85" fmla="*/ 1466 h 6708"/>
                  <a:gd name="T86" fmla="*/ 2588 w 6709"/>
                  <a:gd name="T87" fmla="*/ 1462 h 6708"/>
                  <a:gd name="T88" fmla="*/ 286 w 6709"/>
                  <a:gd name="T89" fmla="*/ 286 h 6708"/>
                  <a:gd name="T90" fmla="*/ 1088 w 6709"/>
                  <a:gd name="T91" fmla="*/ 4076 h 6708"/>
                  <a:gd name="T92" fmla="*/ 1182 w 6709"/>
                  <a:gd name="T93" fmla="*/ 4318 h 6708"/>
                  <a:gd name="T94" fmla="*/ 1342 w 6709"/>
                  <a:gd name="T95" fmla="*/ 4522 h 6708"/>
                  <a:gd name="T96" fmla="*/ 1264 w 6709"/>
                  <a:gd name="T97" fmla="*/ 4716 h 6708"/>
                  <a:gd name="T98" fmla="*/ 1266 w 6709"/>
                  <a:gd name="T99" fmla="*/ 4988 h 6708"/>
                  <a:gd name="T100" fmla="*/ 2146 w 6709"/>
                  <a:gd name="T101" fmla="*/ 5976 h 6708"/>
                  <a:gd name="T102" fmla="*/ 2410 w 6709"/>
                  <a:gd name="T103" fmla="*/ 6090 h 6708"/>
                  <a:gd name="T104" fmla="*/ 2588 w 6709"/>
                  <a:gd name="T105" fmla="*/ 6066 h 6708"/>
                  <a:gd name="T106" fmla="*/ 3677 w 6709"/>
                  <a:gd name="T107" fmla="*/ 5848 h 6708"/>
                  <a:gd name="T108" fmla="*/ 3855 w 6709"/>
                  <a:gd name="T109" fmla="*/ 5902 h 6708"/>
                  <a:gd name="T110" fmla="*/ 4003 w 6709"/>
                  <a:gd name="T111" fmla="*/ 5886 h 6708"/>
                  <a:gd name="T112" fmla="*/ 4153 w 6709"/>
                  <a:gd name="T113" fmla="*/ 5800 h 6708"/>
                  <a:gd name="T114" fmla="*/ 5583 w 6709"/>
                  <a:gd name="T115" fmla="*/ 4476 h 6708"/>
                  <a:gd name="T116" fmla="*/ 5657 w 6709"/>
                  <a:gd name="T117" fmla="*/ 4210 h 6708"/>
                  <a:gd name="T118" fmla="*/ 5559 w 6709"/>
                  <a:gd name="T119" fmla="*/ 4010 h 6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09" h="6708">
                    <a:moveTo>
                      <a:pt x="6709" y="0"/>
                    </a:moveTo>
                    <a:lnTo>
                      <a:pt x="0" y="0"/>
                    </a:lnTo>
                    <a:lnTo>
                      <a:pt x="0" y="6708"/>
                    </a:lnTo>
                    <a:lnTo>
                      <a:pt x="6709" y="6708"/>
                    </a:lnTo>
                    <a:lnTo>
                      <a:pt x="6709" y="6708"/>
                    </a:lnTo>
                    <a:lnTo>
                      <a:pt x="6709" y="0"/>
                    </a:lnTo>
                    <a:lnTo>
                      <a:pt x="6709" y="0"/>
                    </a:lnTo>
                    <a:close/>
                    <a:moveTo>
                      <a:pt x="1574" y="4746"/>
                    </a:moveTo>
                    <a:lnTo>
                      <a:pt x="1618" y="4708"/>
                    </a:lnTo>
                    <a:lnTo>
                      <a:pt x="2926" y="5432"/>
                    </a:lnTo>
                    <a:lnTo>
                      <a:pt x="2530" y="5772"/>
                    </a:lnTo>
                    <a:lnTo>
                      <a:pt x="2530" y="5772"/>
                    </a:lnTo>
                    <a:lnTo>
                      <a:pt x="2520" y="5780"/>
                    </a:lnTo>
                    <a:lnTo>
                      <a:pt x="2508" y="5788"/>
                    </a:lnTo>
                    <a:lnTo>
                      <a:pt x="2496" y="5794"/>
                    </a:lnTo>
                    <a:lnTo>
                      <a:pt x="2484" y="5798"/>
                    </a:lnTo>
                    <a:lnTo>
                      <a:pt x="2470" y="5802"/>
                    </a:lnTo>
                    <a:lnTo>
                      <a:pt x="2456" y="5804"/>
                    </a:lnTo>
                    <a:lnTo>
                      <a:pt x="2444" y="5806"/>
                    </a:lnTo>
                    <a:lnTo>
                      <a:pt x="2430" y="5806"/>
                    </a:lnTo>
                    <a:lnTo>
                      <a:pt x="2430" y="5806"/>
                    </a:lnTo>
                    <a:lnTo>
                      <a:pt x="2416" y="5804"/>
                    </a:lnTo>
                    <a:lnTo>
                      <a:pt x="2402" y="5800"/>
                    </a:lnTo>
                    <a:lnTo>
                      <a:pt x="2390" y="5796"/>
                    </a:lnTo>
                    <a:lnTo>
                      <a:pt x="2376" y="5790"/>
                    </a:lnTo>
                    <a:lnTo>
                      <a:pt x="2364" y="5784"/>
                    </a:lnTo>
                    <a:lnTo>
                      <a:pt x="2352" y="5774"/>
                    </a:lnTo>
                    <a:lnTo>
                      <a:pt x="2342" y="5764"/>
                    </a:lnTo>
                    <a:lnTo>
                      <a:pt x="2330" y="5752"/>
                    </a:lnTo>
                    <a:lnTo>
                      <a:pt x="1560" y="4940"/>
                    </a:lnTo>
                    <a:lnTo>
                      <a:pt x="1560" y="4940"/>
                    </a:lnTo>
                    <a:lnTo>
                      <a:pt x="1552" y="4930"/>
                    </a:lnTo>
                    <a:lnTo>
                      <a:pt x="1544" y="4918"/>
                    </a:lnTo>
                    <a:lnTo>
                      <a:pt x="1538" y="4906"/>
                    </a:lnTo>
                    <a:lnTo>
                      <a:pt x="1534" y="4892"/>
                    </a:lnTo>
                    <a:lnTo>
                      <a:pt x="1530" y="4880"/>
                    </a:lnTo>
                    <a:lnTo>
                      <a:pt x="1528" y="4866"/>
                    </a:lnTo>
                    <a:lnTo>
                      <a:pt x="1526" y="4854"/>
                    </a:lnTo>
                    <a:lnTo>
                      <a:pt x="1528" y="4840"/>
                    </a:lnTo>
                    <a:lnTo>
                      <a:pt x="1528" y="4828"/>
                    </a:lnTo>
                    <a:lnTo>
                      <a:pt x="1532" y="4814"/>
                    </a:lnTo>
                    <a:lnTo>
                      <a:pt x="1536" y="4802"/>
                    </a:lnTo>
                    <a:lnTo>
                      <a:pt x="1540" y="4790"/>
                    </a:lnTo>
                    <a:lnTo>
                      <a:pt x="1548" y="4778"/>
                    </a:lnTo>
                    <a:lnTo>
                      <a:pt x="1554" y="4766"/>
                    </a:lnTo>
                    <a:lnTo>
                      <a:pt x="1564" y="4756"/>
                    </a:lnTo>
                    <a:lnTo>
                      <a:pt x="1574" y="4746"/>
                    </a:lnTo>
                    <a:lnTo>
                      <a:pt x="1574" y="4746"/>
                    </a:lnTo>
                    <a:close/>
                    <a:moveTo>
                      <a:pt x="1658" y="4404"/>
                    </a:moveTo>
                    <a:lnTo>
                      <a:pt x="1658" y="4404"/>
                    </a:lnTo>
                    <a:lnTo>
                      <a:pt x="1630" y="4386"/>
                    </a:lnTo>
                    <a:lnTo>
                      <a:pt x="1602" y="4368"/>
                    </a:lnTo>
                    <a:lnTo>
                      <a:pt x="1576" y="4348"/>
                    </a:lnTo>
                    <a:lnTo>
                      <a:pt x="1550" y="4326"/>
                    </a:lnTo>
                    <a:lnTo>
                      <a:pt x="1526" y="4304"/>
                    </a:lnTo>
                    <a:lnTo>
                      <a:pt x="1504" y="4280"/>
                    </a:lnTo>
                    <a:lnTo>
                      <a:pt x="1484" y="4254"/>
                    </a:lnTo>
                    <a:lnTo>
                      <a:pt x="1464" y="4228"/>
                    </a:lnTo>
                    <a:lnTo>
                      <a:pt x="1446" y="4202"/>
                    </a:lnTo>
                    <a:lnTo>
                      <a:pt x="1428" y="4174"/>
                    </a:lnTo>
                    <a:lnTo>
                      <a:pt x="1414" y="4144"/>
                    </a:lnTo>
                    <a:lnTo>
                      <a:pt x="1400" y="4114"/>
                    </a:lnTo>
                    <a:lnTo>
                      <a:pt x="1388" y="4084"/>
                    </a:lnTo>
                    <a:lnTo>
                      <a:pt x="1378" y="4052"/>
                    </a:lnTo>
                    <a:lnTo>
                      <a:pt x="1368" y="4020"/>
                    </a:lnTo>
                    <a:lnTo>
                      <a:pt x="1362" y="3988"/>
                    </a:lnTo>
                    <a:lnTo>
                      <a:pt x="1238" y="3310"/>
                    </a:lnTo>
                    <a:lnTo>
                      <a:pt x="286" y="2752"/>
                    </a:lnTo>
                    <a:lnTo>
                      <a:pt x="286" y="1148"/>
                    </a:lnTo>
                    <a:lnTo>
                      <a:pt x="1868" y="2096"/>
                    </a:lnTo>
                    <a:lnTo>
                      <a:pt x="2494" y="1794"/>
                    </a:lnTo>
                    <a:lnTo>
                      <a:pt x="2494" y="1794"/>
                    </a:lnTo>
                    <a:lnTo>
                      <a:pt x="2532" y="1776"/>
                    </a:lnTo>
                    <a:lnTo>
                      <a:pt x="2570" y="1762"/>
                    </a:lnTo>
                    <a:lnTo>
                      <a:pt x="2608" y="1752"/>
                    </a:lnTo>
                    <a:lnTo>
                      <a:pt x="2646" y="1742"/>
                    </a:lnTo>
                    <a:lnTo>
                      <a:pt x="2684" y="1736"/>
                    </a:lnTo>
                    <a:lnTo>
                      <a:pt x="2724" y="1730"/>
                    </a:lnTo>
                    <a:lnTo>
                      <a:pt x="2764" y="1728"/>
                    </a:lnTo>
                    <a:lnTo>
                      <a:pt x="2802" y="1730"/>
                    </a:lnTo>
                    <a:lnTo>
                      <a:pt x="2842" y="1732"/>
                    </a:lnTo>
                    <a:lnTo>
                      <a:pt x="2880" y="1738"/>
                    </a:lnTo>
                    <a:lnTo>
                      <a:pt x="2918" y="1744"/>
                    </a:lnTo>
                    <a:lnTo>
                      <a:pt x="2958" y="1754"/>
                    </a:lnTo>
                    <a:lnTo>
                      <a:pt x="2994" y="1766"/>
                    </a:lnTo>
                    <a:lnTo>
                      <a:pt x="3032" y="1782"/>
                    </a:lnTo>
                    <a:lnTo>
                      <a:pt x="3068" y="1798"/>
                    </a:lnTo>
                    <a:lnTo>
                      <a:pt x="3104" y="1818"/>
                    </a:lnTo>
                    <a:lnTo>
                      <a:pt x="3162" y="1850"/>
                    </a:lnTo>
                    <a:lnTo>
                      <a:pt x="1732" y="3102"/>
                    </a:lnTo>
                    <a:lnTo>
                      <a:pt x="1732" y="3102"/>
                    </a:lnTo>
                    <a:lnTo>
                      <a:pt x="1698" y="3134"/>
                    </a:lnTo>
                    <a:lnTo>
                      <a:pt x="1666" y="3172"/>
                    </a:lnTo>
                    <a:lnTo>
                      <a:pt x="1638" y="3212"/>
                    </a:lnTo>
                    <a:lnTo>
                      <a:pt x="1616" y="3254"/>
                    </a:lnTo>
                    <a:lnTo>
                      <a:pt x="1596" y="3296"/>
                    </a:lnTo>
                    <a:lnTo>
                      <a:pt x="1582" y="3342"/>
                    </a:lnTo>
                    <a:lnTo>
                      <a:pt x="1572" y="3390"/>
                    </a:lnTo>
                    <a:lnTo>
                      <a:pt x="1566" y="3438"/>
                    </a:lnTo>
                    <a:lnTo>
                      <a:pt x="1566" y="3438"/>
                    </a:lnTo>
                    <a:lnTo>
                      <a:pt x="1564" y="3488"/>
                    </a:lnTo>
                    <a:lnTo>
                      <a:pt x="1568" y="3536"/>
                    </a:lnTo>
                    <a:lnTo>
                      <a:pt x="1578" y="3582"/>
                    </a:lnTo>
                    <a:lnTo>
                      <a:pt x="1590" y="3628"/>
                    </a:lnTo>
                    <a:lnTo>
                      <a:pt x="1608" y="3674"/>
                    </a:lnTo>
                    <a:lnTo>
                      <a:pt x="1630" y="3716"/>
                    </a:lnTo>
                    <a:lnTo>
                      <a:pt x="1656" y="3756"/>
                    </a:lnTo>
                    <a:lnTo>
                      <a:pt x="1686" y="3794"/>
                    </a:lnTo>
                    <a:lnTo>
                      <a:pt x="1686" y="3794"/>
                    </a:lnTo>
                    <a:lnTo>
                      <a:pt x="1704" y="3814"/>
                    </a:lnTo>
                    <a:lnTo>
                      <a:pt x="1722" y="3832"/>
                    </a:lnTo>
                    <a:lnTo>
                      <a:pt x="1740" y="3848"/>
                    </a:lnTo>
                    <a:lnTo>
                      <a:pt x="1760" y="3862"/>
                    </a:lnTo>
                    <a:lnTo>
                      <a:pt x="1778" y="3878"/>
                    </a:lnTo>
                    <a:lnTo>
                      <a:pt x="1800" y="3890"/>
                    </a:lnTo>
                    <a:lnTo>
                      <a:pt x="1842" y="3914"/>
                    </a:lnTo>
                    <a:lnTo>
                      <a:pt x="1886" y="3932"/>
                    </a:lnTo>
                    <a:lnTo>
                      <a:pt x="1930" y="3946"/>
                    </a:lnTo>
                    <a:lnTo>
                      <a:pt x="1978" y="3956"/>
                    </a:lnTo>
                    <a:lnTo>
                      <a:pt x="2024" y="3962"/>
                    </a:lnTo>
                    <a:lnTo>
                      <a:pt x="2072" y="3962"/>
                    </a:lnTo>
                    <a:lnTo>
                      <a:pt x="2118" y="3958"/>
                    </a:lnTo>
                    <a:lnTo>
                      <a:pt x="2166" y="3950"/>
                    </a:lnTo>
                    <a:lnTo>
                      <a:pt x="2212" y="3938"/>
                    </a:lnTo>
                    <a:lnTo>
                      <a:pt x="2256" y="3920"/>
                    </a:lnTo>
                    <a:lnTo>
                      <a:pt x="2278" y="3910"/>
                    </a:lnTo>
                    <a:lnTo>
                      <a:pt x="2300" y="3898"/>
                    </a:lnTo>
                    <a:lnTo>
                      <a:pt x="2320" y="3886"/>
                    </a:lnTo>
                    <a:lnTo>
                      <a:pt x="2342" y="3872"/>
                    </a:lnTo>
                    <a:lnTo>
                      <a:pt x="2362" y="3856"/>
                    </a:lnTo>
                    <a:lnTo>
                      <a:pt x="2382" y="3840"/>
                    </a:lnTo>
                    <a:lnTo>
                      <a:pt x="2882" y="3398"/>
                    </a:lnTo>
                    <a:lnTo>
                      <a:pt x="2882" y="3398"/>
                    </a:lnTo>
                    <a:lnTo>
                      <a:pt x="2928" y="3360"/>
                    </a:lnTo>
                    <a:lnTo>
                      <a:pt x="2976" y="3326"/>
                    </a:lnTo>
                    <a:lnTo>
                      <a:pt x="3024" y="3296"/>
                    </a:lnTo>
                    <a:lnTo>
                      <a:pt x="3074" y="3272"/>
                    </a:lnTo>
                    <a:lnTo>
                      <a:pt x="3122" y="3252"/>
                    </a:lnTo>
                    <a:lnTo>
                      <a:pt x="3148" y="3244"/>
                    </a:lnTo>
                    <a:lnTo>
                      <a:pt x="3172" y="3238"/>
                    </a:lnTo>
                    <a:lnTo>
                      <a:pt x="3198" y="3232"/>
                    </a:lnTo>
                    <a:lnTo>
                      <a:pt x="3222" y="3228"/>
                    </a:lnTo>
                    <a:lnTo>
                      <a:pt x="3248" y="3226"/>
                    </a:lnTo>
                    <a:lnTo>
                      <a:pt x="3274" y="3224"/>
                    </a:lnTo>
                    <a:lnTo>
                      <a:pt x="3298" y="3222"/>
                    </a:lnTo>
                    <a:lnTo>
                      <a:pt x="3324" y="3224"/>
                    </a:lnTo>
                    <a:lnTo>
                      <a:pt x="3377" y="3228"/>
                    </a:lnTo>
                    <a:lnTo>
                      <a:pt x="3429" y="3238"/>
                    </a:lnTo>
                    <a:lnTo>
                      <a:pt x="3483" y="3254"/>
                    </a:lnTo>
                    <a:lnTo>
                      <a:pt x="3537" y="3272"/>
                    </a:lnTo>
                    <a:lnTo>
                      <a:pt x="3591" y="3298"/>
                    </a:lnTo>
                    <a:lnTo>
                      <a:pt x="3645" y="3326"/>
                    </a:lnTo>
                    <a:lnTo>
                      <a:pt x="3701" y="3360"/>
                    </a:lnTo>
                    <a:lnTo>
                      <a:pt x="5341" y="4200"/>
                    </a:lnTo>
                    <a:lnTo>
                      <a:pt x="5341" y="4200"/>
                    </a:lnTo>
                    <a:lnTo>
                      <a:pt x="5349" y="4204"/>
                    </a:lnTo>
                    <a:lnTo>
                      <a:pt x="5357" y="4210"/>
                    </a:lnTo>
                    <a:lnTo>
                      <a:pt x="5365" y="4224"/>
                    </a:lnTo>
                    <a:lnTo>
                      <a:pt x="5371" y="4236"/>
                    </a:lnTo>
                    <a:lnTo>
                      <a:pt x="5373" y="4246"/>
                    </a:lnTo>
                    <a:lnTo>
                      <a:pt x="5373" y="4246"/>
                    </a:lnTo>
                    <a:lnTo>
                      <a:pt x="5373" y="4258"/>
                    </a:lnTo>
                    <a:lnTo>
                      <a:pt x="5373" y="4270"/>
                    </a:lnTo>
                    <a:lnTo>
                      <a:pt x="5367" y="4284"/>
                    </a:lnTo>
                    <a:lnTo>
                      <a:pt x="5363" y="4292"/>
                    </a:lnTo>
                    <a:lnTo>
                      <a:pt x="5359" y="4298"/>
                    </a:lnTo>
                    <a:lnTo>
                      <a:pt x="3997" y="5540"/>
                    </a:lnTo>
                    <a:lnTo>
                      <a:pt x="3985" y="5558"/>
                    </a:lnTo>
                    <a:lnTo>
                      <a:pt x="3985" y="5558"/>
                    </a:lnTo>
                    <a:lnTo>
                      <a:pt x="3979" y="5568"/>
                    </a:lnTo>
                    <a:lnTo>
                      <a:pt x="3971" y="5578"/>
                    </a:lnTo>
                    <a:lnTo>
                      <a:pt x="3953" y="5594"/>
                    </a:lnTo>
                    <a:lnTo>
                      <a:pt x="3933" y="5606"/>
                    </a:lnTo>
                    <a:lnTo>
                      <a:pt x="3911" y="5614"/>
                    </a:lnTo>
                    <a:lnTo>
                      <a:pt x="3889" y="5616"/>
                    </a:lnTo>
                    <a:lnTo>
                      <a:pt x="3865" y="5616"/>
                    </a:lnTo>
                    <a:lnTo>
                      <a:pt x="3841" y="5610"/>
                    </a:lnTo>
                    <a:lnTo>
                      <a:pt x="3831" y="5604"/>
                    </a:lnTo>
                    <a:lnTo>
                      <a:pt x="3819" y="5598"/>
                    </a:lnTo>
                    <a:lnTo>
                      <a:pt x="1658" y="4404"/>
                    </a:lnTo>
                    <a:close/>
                    <a:moveTo>
                      <a:pt x="5231" y="3404"/>
                    </a:moveTo>
                    <a:lnTo>
                      <a:pt x="5215" y="3814"/>
                    </a:lnTo>
                    <a:lnTo>
                      <a:pt x="3851" y="3116"/>
                    </a:lnTo>
                    <a:lnTo>
                      <a:pt x="3851" y="3116"/>
                    </a:lnTo>
                    <a:lnTo>
                      <a:pt x="3813" y="3092"/>
                    </a:lnTo>
                    <a:lnTo>
                      <a:pt x="3775" y="3070"/>
                    </a:lnTo>
                    <a:lnTo>
                      <a:pt x="3737" y="3050"/>
                    </a:lnTo>
                    <a:lnTo>
                      <a:pt x="3699" y="3032"/>
                    </a:lnTo>
                    <a:lnTo>
                      <a:pt x="3661" y="3014"/>
                    </a:lnTo>
                    <a:lnTo>
                      <a:pt x="3623" y="2998"/>
                    </a:lnTo>
                    <a:lnTo>
                      <a:pt x="3585" y="2986"/>
                    </a:lnTo>
                    <a:lnTo>
                      <a:pt x="3547" y="2974"/>
                    </a:lnTo>
                    <a:lnTo>
                      <a:pt x="3511" y="2962"/>
                    </a:lnTo>
                    <a:lnTo>
                      <a:pt x="3473" y="2954"/>
                    </a:lnTo>
                    <a:lnTo>
                      <a:pt x="3435" y="2946"/>
                    </a:lnTo>
                    <a:lnTo>
                      <a:pt x="3399" y="2942"/>
                    </a:lnTo>
                    <a:lnTo>
                      <a:pt x="3361" y="2938"/>
                    </a:lnTo>
                    <a:lnTo>
                      <a:pt x="3324" y="2936"/>
                    </a:lnTo>
                    <a:lnTo>
                      <a:pt x="3286" y="2936"/>
                    </a:lnTo>
                    <a:lnTo>
                      <a:pt x="3250" y="2936"/>
                    </a:lnTo>
                    <a:lnTo>
                      <a:pt x="3214" y="2940"/>
                    </a:lnTo>
                    <a:lnTo>
                      <a:pt x="3178" y="2944"/>
                    </a:lnTo>
                    <a:lnTo>
                      <a:pt x="3142" y="2950"/>
                    </a:lnTo>
                    <a:lnTo>
                      <a:pt x="3106" y="2958"/>
                    </a:lnTo>
                    <a:lnTo>
                      <a:pt x="3070" y="2968"/>
                    </a:lnTo>
                    <a:lnTo>
                      <a:pt x="3034" y="2980"/>
                    </a:lnTo>
                    <a:lnTo>
                      <a:pt x="2998" y="2992"/>
                    </a:lnTo>
                    <a:lnTo>
                      <a:pt x="2964" y="3006"/>
                    </a:lnTo>
                    <a:lnTo>
                      <a:pt x="2930" y="3024"/>
                    </a:lnTo>
                    <a:lnTo>
                      <a:pt x="2894" y="3042"/>
                    </a:lnTo>
                    <a:lnTo>
                      <a:pt x="2860" y="3060"/>
                    </a:lnTo>
                    <a:lnTo>
                      <a:pt x="2826" y="3082"/>
                    </a:lnTo>
                    <a:lnTo>
                      <a:pt x="2792" y="3106"/>
                    </a:lnTo>
                    <a:lnTo>
                      <a:pt x="2758" y="3130"/>
                    </a:lnTo>
                    <a:lnTo>
                      <a:pt x="2726" y="3156"/>
                    </a:lnTo>
                    <a:lnTo>
                      <a:pt x="2692" y="3184"/>
                    </a:lnTo>
                    <a:lnTo>
                      <a:pt x="2192" y="3626"/>
                    </a:lnTo>
                    <a:lnTo>
                      <a:pt x="2192" y="3626"/>
                    </a:lnTo>
                    <a:lnTo>
                      <a:pt x="2176" y="3638"/>
                    </a:lnTo>
                    <a:lnTo>
                      <a:pt x="2158" y="3650"/>
                    </a:lnTo>
                    <a:lnTo>
                      <a:pt x="2140" y="3660"/>
                    </a:lnTo>
                    <a:lnTo>
                      <a:pt x="2122" y="3666"/>
                    </a:lnTo>
                    <a:lnTo>
                      <a:pt x="2102" y="3672"/>
                    </a:lnTo>
                    <a:lnTo>
                      <a:pt x="2082" y="3676"/>
                    </a:lnTo>
                    <a:lnTo>
                      <a:pt x="2062" y="3676"/>
                    </a:lnTo>
                    <a:lnTo>
                      <a:pt x="2042" y="3676"/>
                    </a:lnTo>
                    <a:lnTo>
                      <a:pt x="2024" y="3674"/>
                    </a:lnTo>
                    <a:lnTo>
                      <a:pt x="2004" y="3670"/>
                    </a:lnTo>
                    <a:lnTo>
                      <a:pt x="1984" y="3664"/>
                    </a:lnTo>
                    <a:lnTo>
                      <a:pt x="1966" y="3656"/>
                    </a:lnTo>
                    <a:lnTo>
                      <a:pt x="1948" y="3646"/>
                    </a:lnTo>
                    <a:lnTo>
                      <a:pt x="1932" y="3634"/>
                    </a:lnTo>
                    <a:lnTo>
                      <a:pt x="1916" y="3622"/>
                    </a:lnTo>
                    <a:lnTo>
                      <a:pt x="1902" y="3606"/>
                    </a:lnTo>
                    <a:lnTo>
                      <a:pt x="1902" y="3606"/>
                    </a:lnTo>
                    <a:lnTo>
                      <a:pt x="1888" y="3590"/>
                    </a:lnTo>
                    <a:lnTo>
                      <a:pt x="1878" y="3574"/>
                    </a:lnTo>
                    <a:lnTo>
                      <a:pt x="1868" y="3556"/>
                    </a:lnTo>
                    <a:lnTo>
                      <a:pt x="1862" y="3538"/>
                    </a:lnTo>
                    <a:lnTo>
                      <a:pt x="1856" y="3518"/>
                    </a:lnTo>
                    <a:lnTo>
                      <a:pt x="1852" y="3498"/>
                    </a:lnTo>
                    <a:lnTo>
                      <a:pt x="1850" y="3478"/>
                    </a:lnTo>
                    <a:lnTo>
                      <a:pt x="1852" y="3458"/>
                    </a:lnTo>
                    <a:lnTo>
                      <a:pt x="1852" y="3458"/>
                    </a:lnTo>
                    <a:lnTo>
                      <a:pt x="1854" y="3438"/>
                    </a:lnTo>
                    <a:lnTo>
                      <a:pt x="1858" y="3418"/>
                    </a:lnTo>
                    <a:lnTo>
                      <a:pt x="1864" y="3398"/>
                    </a:lnTo>
                    <a:lnTo>
                      <a:pt x="1872" y="3380"/>
                    </a:lnTo>
                    <a:lnTo>
                      <a:pt x="1882" y="3362"/>
                    </a:lnTo>
                    <a:lnTo>
                      <a:pt x="1894" y="3346"/>
                    </a:lnTo>
                    <a:lnTo>
                      <a:pt x="1906" y="3330"/>
                    </a:lnTo>
                    <a:lnTo>
                      <a:pt x="1920" y="3316"/>
                    </a:lnTo>
                    <a:lnTo>
                      <a:pt x="3359" y="2060"/>
                    </a:lnTo>
                    <a:lnTo>
                      <a:pt x="3359" y="2060"/>
                    </a:lnTo>
                    <a:lnTo>
                      <a:pt x="3383" y="2038"/>
                    </a:lnTo>
                    <a:lnTo>
                      <a:pt x="3409" y="2020"/>
                    </a:lnTo>
                    <a:lnTo>
                      <a:pt x="3437" y="2004"/>
                    </a:lnTo>
                    <a:lnTo>
                      <a:pt x="3465" y="1990"/>
                    </a:lnTo>
                    <a:lnTo>
                      <a:pt x="3493" y="1978"/>
                    </a:lnTo>
                    <a:lnTo>
                      <a:pt x="3523" y="1970"/>
                    </a:lnTo>
                    <a:lnTo>
                      <a:pt x="3553" y="1962"/>
                    </a:lnTo>
                    <a:lnTo>
                      <a:pt x="3583" y="1956"/>
                    </a:lnTo>
                    <a:lnTo>
                      <a:pt x="3615" y="1954"/>
                    </a:lnTo>
                    <a:lnTo>
                      <a:pt x="3645" y="1952"/>
                    </a:lnTo>
                    <a:lnTo>
                      <a:pt x="3677" y="1954"/>
                    </a:lnTo>
                    <a:lnTo>
                      <a:pt x="3707" y="1956"/>
                    </a:lnTo>
                    <a:lnTo>
                      <a:pt x="3739" y="1962"/>
                    </a:lnTo>
                    <a:lnTo>
                      <a:pt x="3769" y="1970"/>
                    </a:lnTo>
                    <a:lnTo>
                      <a:pt x="3799" y="1982"/>
                    </a:lnTo>
                    <a:lnTo>
                      <a:pt x="3829" y="1994"/>
                    </a:lnTo>
                    <a:lnTo>
                      <a:pt x="4333" y="2234"/>
                    </a:lnTo>
                    <a:lnTo>
                      <a:pt x="6423" y="464"/>
                    </a:lnTo>
                    <a:lnTo>
                      <a:pt x="6423" y="2402"/>
                    </a:lnTo>
                    <a:lnTo>
                      <a:pt x="5231" y="3404"/>
                    </a:lnTo>
                    <a:close/>
                    <a:moveTo>
                      <a:pt x="6191" y="286"/>
                    </a:moveTo>
                    <a:lnTo>
                      <a:pt x="4289" y="1896"/>
                    </a:lnTo>
                    <a:lnTo>
                      <a:pt x="3951" y="1736"/>
                    </a:lnTo>
                    <a:lnTo>
                      <a:pt x="3951" y="1736"/>
                    </a:lnTo>
                    <a:lnTo>
                      <a:pt x="3921" y="1722"/>
                    </a:lnTo>
                    <a:lnTo>
                      <a:pt x="3891" y="1710"/>
                    </a:lnTo>
                    <a:lnTo>
                      <a:pt x="3861" y="1700"/>
                    </a:lnTo>
                    <a:lnTo>
                      <a:pt x="3831" y="1690"/>
                    </a:lnTo>
                    <a:lnTo>
                      <a:pt x="3799" y="1684"/>
                    </a:lnTo>
                    <a:lnTo>
                      <a:pt x="3769" y="1678"/>
                    </a:lnTo>
                    <a:lnTo>
                      <a:pt x="3737" y="1672"/>
                    </a:lnTo>
                    <a:lnTo>
                      <a:pt x="3705" y="1670"/>
                    </a:lnTo>
                    <a:lnTo>
                      <a:pt x="3675" y="1668"/>
                    </a:lnTo>
                    <a:lnTo>
                      <a:pt x="3643" y="1666"/>
                    </a:lnTo>
                    <a:lnTo>
                      <a:pt x="3611" y="1668"/>
                    </a:lnTo>
                    <a:lnTo>
                      <a:pt x="3579" y="1670"/>
                    </a:lnTo>
                    <a:lnTo>
                      <a:pt x="3549" y="1674"/>
                    </a:lnTo>
                    <a:lnTo>
                      <a:pt x="3517" y="1678"/>
                    </a:lnTo>
                    <a:lnTo>
                      <a:pt x="3487" y="1684"/>
                    </a:lnTo>
                    <a:lnTo>
                      <a:pt x="3457" y="1692"/>
                    </a:lnTo>
                    <a:lnTo>
                      <a:pt x="3248" y="1570"/>
                    </a:lnTo>
                    <a:lnTo>
                      <a:pt x="3248" y="1570"/>
                    </a:lnTo>
                    <a:lnTo>
                      <a:pt x="3196" y="1542"/>
                    </a:lnTo>
                    <a:lnTo>
                      <a:pt x="3144" y="1518"/>
                    </a:lnTo>
                    <a:lnTo>
                      <a:pt x="3092" y="1498"/>
                    </a:lnTo>
                    <a:lnTo>
                      <a:pt x="3036" y="1480"/>
                    </a:lnTo>
                    <a:lnTo>
                      <a:pt x="2982" y="1466"/>
                    </a:lnTo>
                    <a:lnTo>
                      <a:pt x="2926" y="1454"/>
                    </a:lnTo>
                    <a:lnTo>
                      <a:pt x="2870" y="1448"/>
                    </a:lnTo>
                    <a:lnTo>
                      <a:pt x="2814" y="1444"/>
                    </a:lnTo>
                    <a:lnTo>
                      <a:pt x="2758" y="1442"/>
                    </a:lnTo>
                    <a:lnTo>
                      <a:pt x="2700" y="1446"/>
                    </a:lnTo>
                    <a:lnTo>
                      <a:pt x="2644" y="1452"/>
                    </a:lnTo>
                    <a:lnTo>
                      <a:pt x="2588" y="1462"/>
                    </a:lnTo>
                    <a:lnTo>
                      <a:pt x="2532" y="1476"/>
                    </a:lnTo>
                    <a:lnTo>
                      <a:pt x="2478" y="1492"/>
                    </a:lnTo>
                    <a:lnTo>
                      <a:pt x="2424" y="1512"/>
                    </a:lnTo>
                    <a:lnTo>
                      <a:pt x="2370" y="1536"/>
                    </a:lnTo>
                    <a:lnTo>
                      <a:pt x="1884" y="1770"/>
                    </a:lnTo>
                    <a:lnTo>
                      <a:pt x="286" y="814"/>
                    </a:lnTo>
                    <a:lnTo>
                      <a:pt x="286" y="286"/>
                    </a:lnTo>
                    <a:lnTo>
                      <a:pt x="6191" y="286"/>
                    </a:lnTo>
                    <a:close/>
                    <a:moveTo>
                      <a:pt x="286" y="6422"/>
                    </a:moveTo>
                    <a:lnTo>
                      <a:pt x="286" y="3084"/>
                    </a:lnTo>
                    <a:lnTo>
                      <a:pt x="980" y="3492"/>
                    </a:lnTo>
                    <a:lnTo>
                      <a:pt x="1080" y="4038"/>
                    </a:lnTo>
                    <a:lnTo>
                      <a:pt x="1080" y="4038"/>
                    </a:lnTo>
                    <a:lnTo>
                      <a:pt x="1088" y="4076"/>
                    </a:lnTo>
                    <a:lnTo>
                      <a:pt x="1096" y="4112"/>
                    </a:lnTo>
                    <a:lnTo>
                      <a:pt x="1108" y="4148"/>
                    </a:lnTo>
                    <a:lnTo>
                      <a:pt x="1120" y="4184"/>
                    </a:lnTo>
                    <a:lnTo>
                      <a:pt x="1134" y="4218"/>
                    </a:lnTo>
                    <a:lnTo>
                      <a:pt x="1148" y="4252"/>
                    </a:lnTo>
                    <a:lnTo>
                      <a:pt x="1164" y="4286"/>
                    </a:lnTo>
                    <a:lnTo>
                      <a:pt x="1182" y="4318"/>
                    </a:lnTo>
                    <a:lnTo>
                      <a:pt x="1202" y="4350"/>
                    </a:lnTo>
                    <a:lnTo>
                      <a:pt x="1222" y="4382"/>
                    </a:lnTo>
                    <a:lnTo>
                      <a:pt x="1244" y="4412"/>
                    </a:lnTo>
                    <a:lnTo>
                      <a:pt x="1266" y="4440"/>
                    </a:lnTo>
                    <a:lnTo>
                      <a:pt x="1290" y="4468"/>
                    </a:lnTo>
                    <a:lnTo>
                      <a:pt x="1316" y="4496"/>
                    </a:lnTo>
                    <a:lnTo>
                      <a:pt x="1342" y="4522"/>
                    </a:lnTo>
                    <a:lnTo>
                      <a:pt x="1370" y="4548"/>
                    </a:lnTo>
                    <a:lnTo>
                      <a:pt x="1370" y="4548"/>
                    </a:lnTo>
                    <a:lnTo>
                      <a:pt x="1342" y="4578"/>
                    </a:lnTo>
                    <a:lnTo>
                      <a:pt x="1318" y="4610"/>
                    </a:lnTo>
                    <a:lnTo>
                      <a:pt x="1296" y="4644"/>
                    </a:lnTo>
                    <a:lnTo>
                      <a:pt x="1278" y="4680"/>
                    </a:lnTo>
                    <a:lnTo>
                      <a:pt x="1264" y="4716"/>
                    </a:lnTo>
                    <a:lnTo>
                      <a:pt x="1254" y="4754"/>
                    </a:lnTo>
                    <a:lnTo>
                      <a:pt x="1246" y="4794"/>
                    </a:lnTo>
                    <a:lnTo>
                      <a:pt x="1242" y="4832"/>
                    </a:lnTo>
                    <a:lnTo>
                      <a:pt x="1244" y="4872"/>
                    </a:lnTo>
                    <a:lnTo>
                      <a:pt x="1246" y="4912"/>
                    </a:lnTo>
                    <a:lnTo>
                      <a:pt x="1254" y="4950"/>
                    </a:lnTo>
                    <a:lnTo>
                      <a:pt x="1266" y="4988"/>
                    </a:lnTo>
                    <a:lnTo>
                      <a:pt x="1280" y="5026"/>
                    </a:lnTo>
                    <a:lnTo>
                      <a:pt x="1300" y="5062"/>
                    </a:lnTo>
                    <a:lnTo>
                      <a:pt x="1322" y="5098"/>
                    </a:lnTo>
                    <a:lnTo>
                      <a:pt x="1348" y="5132"/>
                    </a:lnTo>
                    <a:lnTo>
                      <a:pt x="2118" y="5944"/>
                    </a:lnTo>
                    <a:lnTo>
                      <a:pt x="2118" y="5944"/>
                    </a:lnTo>
                    <a:lnTo>
                      <a:pt x="2146" y="5976"/>
                    </a:lnTo>
                    <a:lnTo>
                      <a:pt x="2178" y="6002"/>
                    </a:lnTo>
                    <a:lnTo>
                      <a:pt x="2212" y="6026"/>
                    </a:lnTo>
                    <a:lnTo>
                      <a:pt x="2248" y="6046"/>
                    </a:lnTo>
                    <a:lnTo>
                      <a:pt x="2286" y="6064"/>
                    </a:lnTo>
                    <a:lnTo>
                      <a:pt x="2326" y="6076"/>
                    </a:lnTo>
                    <a:lnTo>
                      <a:pt x="2368" y="6086"/>
                    </a:lnTo>
                    <a:lnTo>
                      <a:pt x="2410" y="6090"/>
                    </a:lnTo>
                    <a:lnTo>
                      <a:pt x="2410" y="6090"/>
                    </a:lnTo>
                    <a:lnTo>
                      <a:pt x="2440" y="6092"/>
                    </a:lnTo>
                    <a:lnTo>
                      <a:pt x="2440" y="6092"/>
                    </a:lnTo>
                    <a:lnTo>
                      <a:pt x="2478" y="6090"/>
                    </a:lnTo>
                    <a:lnTo>
                      <a:pt x="2516" y="6086"/>
                    </a:lnTo>
                    <a:lnTo>
                      <a:pt x="2552" y="6076"/>
                    </a:lnTo>
                    <a:lnTo>
                      <a:pt x="2588" y="6066"/>
                    </a:lnTo>
                    <a:lnTo>
                      <a:pt x="2622" y="6050"/>
                    </a:lnTo>
                    <a:lnTo>
                      <a:pt x="2656" y="6032"/>
                    </a:lnTo>
                    <a:lnTo>
                      <a:pt x="2688" y="6012"/>
                    </a:lnTo>
                    <a:lnTo>
                      <a:pt x="2718" y="5988"/>
                    </a:lnTo>
                    <a:lnTo>
                      <a:pt x="3194" y="5580"/>
                    </a:lnTo>
                    <a:lnTo>
                      <a:pt x="3677" y="5848"/>
                    </a:lnTo>
                    <a:lnTo>
                      <a:pt x="3677" y="5848"/>
                    </a:lnTo>
                    <a:lnTo>
                      <a:pt x="3701" y="5860"/>
                    </a:lnTo>
                    <a:lnTo>
                      <a:pt x="3727" y="5872"/>
                    </a:lnTo>
                    <a:lnTo>
                      <a:pt x="3751" y="5882"/>
                    </a:lnTo>
                    <a:lnTo>
                      <a:pt x="3777" y="5890"/>
                    </a:lnTo>
                    <a:lnTo>
                      <a:pt x="3803" y="5896"/>
                    </a:lnTo>
                    <a:lnTo>
                      <a:pt x="3829" y="5900"/>
                    </a:lnTo>
                    <a:lnTo>
                      <a:pt x="3855" y="5902"/>
                    </a:lnTo>
                    <a:lnTo>
                      <a:pt x="3881" y="5904"/>
                    </a:lnTo>
                    <a:lnTo>
                      <a:pt x="3881" y="5904"/>
                    </a:lnTo>
                    <a:lnTo>
                      <a:pt x="3907" y="5902"/>
                    </a:lnTo>
                    <a:lnTo>
                      <a:pt x="3931" y="5900"/>
                    </a:lnTo>
                    <a:lnTo>
                      <a:pt x="3955" y="5896"/>
                    </a:lnTo>
                    <a:lnTo>
                      <a:pt x="3979" y="5892"/>
                    </a:lnTo>
                    <a:lnTo>
                      <a:pt x="4003" y="5886"/>
                    </a:lnTo>
                    <a:lnTo>
                      <a:pt x="4025" y="5878"/>
                    </a:lnTo>
                    <a:lnTo>
                      <a:pt x="4049" y="5868"/>
                    </a:lnTo>
                    <a:lnTo>
                      <a:pt x="4071" y="5858"/>
                    </a:lnTo>
                    <a:lnTo>
                      <a:pt x="4093" y="5846"/>
                    </a:lnTo>
                    <a:lnTo>
                      <a:pt x="4113" y="5832"/>
                    </a:lnTo>
                    <a:lnTo>
                      <a:pt x="4133" y="5816"/>
                    </a:lnTo>
                    <a:lnTo>
                      <a:pt x="4153" y="5800"/>
                    </a:lnTo>
                    <a:lnTo>
                      <a:pt x="4171" y="5784"/>
                    </a:lnTo>
                    <a:lnTo>
                      <a:pt x="4187" y="5766"/>
                    </a:lnTo>
                    <a:lnTo>
                      <a:pt x="4203" y="5746"/>
                    </a:lnTo>
                    <a:lnTo>
                      <a:pt x="4219" y="5724"/>
                    </a:lnTo>
                    <a:lnTo>
                      <a:pt x="5555" y="4506"/>
                    </a:lnTo>
                    <a:lnTo>
                      <a:pt x="5555" y="4506"/>
                    </a:lnTo>
                    <a:lnTo>
                      <a:pt x="5583" y="4476"/>
                    </a:lnTo>
                    <a:lnTo>
                      <a:pt x="5607" y="4442"/>
                    </a:lnTo>
                    <a:lnTo>
                      <a:pt x="5625" y="4408"/>
                    </a:lnTo>
                    <a:lnTo>
                      <a:pt x="5641" y="4370"/>
                    </a:lnTo>
                    <a:lnTo>
                      <a:pt x="5651" y="4332"/>
                    </a:lnTo>
                    <a:lnTo>
                      <a:pt x="5659" y="4292"/>
                    </a:lnTo>
                    <a:lnTo>
                      <a:pt x="5659" y="4252"/>
                    </a:lnTo>
                    <a:lnTo>
                      <a:pt x="5657" y="4210"/>
                    </a:lnTo>
                    <a:lnTo>
                      <a:pt x="5657" y="4210"/>
                    </a:lnTo>
                    <a:lnTo>
                      <a:pt x="5651" y="4172"/>
                    </a:lnTo>
                    <a:lnTo>
                      <a:pt x="5639" y="4136"/>
                    </a:lnTo>
                    <a:lnTo>
                      <a:pt x="5625" y="4102"/>
                    </a:lnTo>
                    <a:lnTo>
                      <a:pt x="5605" y="4068"/>
                    </a:lnTo>
                    <a:lnTo>
                      <a:pt x="5583" y="4038"/>
                    </a:lnTo>
                    <a:lnTo>
                      <a:pt x="5559" y="4010"/>
                    </a:lnTo>
                    <a:lnTo>
                      <a:pt x="5529" y="3984"/>
                    </a:lnTo>
                    <a:lnTo>
                      <a:pt x="5497" y="3960"/>
                    </a:lnTo>
                    <a:lnTo>
                      <a:pt x="5513" y="3540"/>
                    </a:lnTo>
                    <a:lnTo>
                      <a:pt x="6423" y="2774"/>
                    </a:lnTo>
                    <a:lnTo>
                      <a:pt x="6423" y="6422"/>
                    </a:lnTo>
                    <a:lnTo>
                      <a:pt x="286" y="64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D9733778-6853-411B-B0DF-ABA7DE97A634}"/>
                  </a:ext>
                </a:extLst>
              </p:cNvPr>
              <p:cNvSpPr txBox="1"/>
              <p:nvPr/>
            </p:nvSpPr>
            <p:spPr>
              <a:xfrm>
                <a:off x="10551396" y="2884807"/>
                <a:ext cx="73803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" sz="1400" b="1" noProof="0" dirty="0">
                    <a:solidFill>
                      <a:schemeClr val="tx1"/>
                    </a:solidFill>
                    <a:cs typeface="Arial" pitchFamily="34" charset="0"/>
                  </a:rPr>
                  <a:t>Эквити</a:t>
                </a:r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0C48C17-FF65-464A-85F3-782BF0B59937}"/>
                </a:ext>
              </a:extLst>
            </p:cNvPr>
            <p:cNvSpPr txBox="1"/>
            <p:nvPr/>
          </p:nvSpPr>
          <p:spPr>
            <a:xfrm>
              <a:off x="9914371" y="3321278"/>
              <a:ext cx="17820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" sz="1400" noProof="0" dirty="0">
                  <a:solidFill>
                    <a:schemeClr val="tx1"/>
                  </a:solidFill>
                  <a:cs typeface="Arial" pitchFamily="34" charset="0"/>
                </a:rPr>
                <a:t>15,6 млн долл США</a:t>
              </a:r>
            </a:p>
          </p:txBody>
        </p:sp>
      </p:grpSp>
      <p:graphicFrame>
        <p:nvGraphicFramePr>
          <p:cNvPr id="244" name="Chart 243">
            <a:extLst>
              <a:ext uri="{FF2B5EF4-FFF2-40B4-BE49-F238E27FC236}">
                <a16:creationId xmlns:a16="http://schemas.microsoft.com/office/drawing/2014/main" id="{10691EBA-3127-4A27-86F0-EE79C5D37158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60489026"/>
              </p:ext>
            </p:extLst>
          </p:nvPr>
        </p:nvGraphicFramePr>
        <p:xfrm>
          <a:off x="430213" y="4094163"/>
          <a:ext cx="11728450" cy="71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ABB55E0D-5475-4C9B-B011-5691EDEE04E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50813" y="4287838"/>
            <a:ext cx="1524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/>
              <a:t>Проектное </a:t>
            </a:r>
            <a:r>
              <a:rPr lang="en-US" altLang="en-US" sz="1200" dirty="0"/>
              <a:t>NPV</a:t>
            </a:r>
            <a:r>
              <a:rPr lang="ru-RU" altLang="en-US" sz="1200" dirty="0"/>
              <a:t>, </a:t>
            </a:r>
          </a:p>
          <a:p>
            <a:pPr lvl="0" algn="r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 err="1"/>
              <a:t>тыс</a:t>
            </a:r>
            <a:r>
              <a:rPr lang="ru-RU" altLang="en-US" sz="1200" dirty="0"/>
              <a:t> </a:t>
            </a:r>
            <a:r>
              <a:rPr lang="ru-RU" altLang="en-US" sz="1200" dirty="0" err="1"/>
              <a:t>долл</a:t>
            </a:r>
            <a:r>
              <a:rPr lang="ru-RU" altLang="en-US" sz="1200" dirty="0"/>
              <a:t> США</a:t>
            </a:r>
            <a:endParaRPr lang="en-US" sz="1200" noProof="0" dirty="0"/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3B6FB9B7-15DC-48FF-8A11-0C1E319AFD27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118600" y="3968750"/>
            <a:ext cx="134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BD6E482-B734-49B6-9C4A-1F0FA009E286}" type="datetime'''''''''''''''''''''4'''''''">
              <a:rPr lang="en-US" altLang="en-US" sz="1200" b="1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1" noProof="0"/>
          </a:p>
        </p:txBody>
      </p:sp>
      <p:graphicFrame>
        <p:nvGraphicFramePr>
          <p:cNvPr id="243" name="Chart 242">
            <a:extLst>
              <a:ext uri="{FF2B5EF4-FFF2-40B4-BE49-F238E27FC236}">
                <a16:creationId xmlns:a16="http://schemas.microsoft.com/office/drawing/2014/main" id="{9849673E-C239-4ADE-B914-6FF55E6E714A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625275805"/>
              </p:ext>
            </p:extLst>
          </p:nvPr>
        </p:nvGraphicFramePr>
        <p:xfrm>
          <a:off x="420688" y="4618038"/>
          <a:ext cx="11728450" cy="71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AF19BCD3-1873-4034-A9E3-C4D428D16C4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87414" y="5043488"/>
            <a:ext cx="7778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/>
              <a:t>Проектный </a:t>
            </a:r>
            <a:r>
              <a:rPr lang="en-US" altLang="en-US" sz="1200" dirty="0"/>
              <a:t>IRR</a:t>
            </a:r>
            <a:endParaRPr lang="en-US" sz="1200" noProof="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7B2B50D-A812-4CA5-BEAE-C6BE69323576}"/>
              </a:ext>
            </a:extLst>
          </p:cNvPr>
          <p:cNvSpPr txBox="1"/>
          <p:nvPr/>
        </p:nvSpPr>
        <p:spPr>
          <a:xfrm>
            <a:off x="2756224" y="4960730"/>
            <a:ext cx="1469156" cy="215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cs typeface="Arial" pitchFamily="34" charset="0"/>
              </a:rPr>
              <a:t>Н</a:t>
            </a:r>
            <a:r>
              <a:rPr lang="en-US" sz="1400" b="1" dirty="0">
                <a:cs typeface="Arial" pitchFamily="34" charset="0"/>
              </a:rPr>
              <a:t>/</a:t>
            </a:r>
            <a:r>
              <a:rPr lang="ru-RU" sz="1400" b="1" dirty="0">
                <a:cs typeface="Arial" pitchFamily="34" charset="0"/>
              </a:rPr>
              <a:t>П</a:t>
            </a:r>
            <a:endParaRPr lang="ru" sz="1400" b="1" noProof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0" name="Freeform 18">
            <a:extLst>
              <a:ext uri="{FF2B5EF4-FFF2-40B4-BE49-F238E27FC236}">
                <a16:creationId xmlns:a16="http://schemas.microsoft.com/office/drawing/2014/main" id="{DED40B76-B0D3-4B77-9D06-6822BBC76B14}"/>
              </a:ext>
            </a:extLst>
          </p:cNvPr>
          <p:cNvSpPr>
            <a:spLocks noChangeAspect="1"/>
          </p:cNvSpPr>
          <p:nvPr/>
        </p:nvSpPr>
        <p:spPr bwMode="auto">
          <a:xfrm>
            <a:off x="9104943" y="5368925"/>
            <a:ext cx="482600" cy="376238"/>
          </a:xfrm>
          <a:custGeom>
            <a:avLst/>
            <a:gdLst>
              <a:gd name="T0" fmla="*/ 263 w 304"/>
              <a:gd name="T1" fmla="*/ 0 h 237"/>
              <a:gd name="T2" fmla="*/ 108 w 304"/>
              <a:gd name="T3" fmla="*/ 157 h 237"/>
              <a:gd name="T4" fmla="*/ 40 w 304"/>
              <a:gd name="T5" fmla="*/ 88 h 237"/>
              <a:gd name="T6" fmla="*/ 0 w 304"/>
              <a:gd name="T7" fmla="*/ 128 h 237"/>
              <a:gd name="T8" fmla="*/ 108 w 304"/>
              <a:gd name="T9" fmla="*/ 237 h 237"/>
              <a:gd name="T10" fmla="*/ 304 w 304"/>
              <a:gd name="T11" fmla="*/ 41 h 237"/>
              <a:gd name="T12" fmla="*/ 263 w 304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7">
                <a:moveTo>
                  <a:pt x="263" y="0"/>
                </a:moveTo>
                <a:lnTo>
                  <a:pt x="108" y="157"/>
                </a:lnTo>
                <a:lnTo>
                  <a:pt x="40" y="88"/>
                </a:lnTo>
                <a:lnTo>
                  <a:pt x="0" y="128"/>
                </a:lnTo>
                <a:lnTo>
                  <a:pt x="108" y="237"/>
                </a:lnTo>
                <a:lnTo>
                  <a:pt x="304" y="41"/>
                </a:lnTo>
                <a:lnTo>
                  <a:pt x="263" y="0"/>
                </a:ln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1" name="Freeform 100">
            <a:extLst>
              <a:ext uri="{FF2B5EF4-FFF2-40B4-BE49-F238E27FC236}">
                <a16:creationId xmlns:a16="http://schemas.microsoft.com/office/drawing/2014/main" id="{56D8E52C-2488-4A24-8254-EE0D4F7E0415}"/>
              </a:ext>
            </a:extLst>
          </p:cNvPr>
          <p:cNvSpPr>
            <a:spLocks noChangeAspect="1"/>
          </p:cNvSpPr>
          <p:nvPr/>
        </p:nvSpPr>
        <p:spPr bwMode="auto">
          <a:xfrm>
            <a:off x="2931098" y="5387206"/>
            <a:ext cx="482599" cy="481013"/>
          </a:xfrm>
          <a:custGeom>
            <a:avLst/>
            <a:gdLst>
              <a:gd name="T0" fmla="*/ 117 w 304"/>
              <a:gd name="T1" fmla="*/ 151 h 303"/>
              <a:gd name="T2" fmla="*/ 0 w 304"/>
              <a:gd name="T3" fmla="*/ 35 h 303"/>
              <a:gd name="T4" fmla="*/ 35 w 304"/>
              <a:gd name="T5" fmla="*/ 0 h 303"/>
              <a:gd name="T6" fmla="*/ 152 w 304"/>
              <a:gd name="T7" fmla="*/ 116 h 303"/>
              <a:gd name="T8" fmla="*/ 269 w 304"/>
              <a:gd name="T9" fmla="*/ 0 h 303"/>
              <a:gd name="T10" fmla="*/ 304 w 304"/>
              <a:gd name="T11" fmla="*/ 35 h 303"/>
              <a:gd name="T12" fmla="*/ 187 w 304"/>
              <a:gd name="T13" fmla="*/ 151 h 303"/>
              <a:gd name="T14" fmla="*/ 304 w 304"/>
              <a:gd name="T15" fmla="*/ 268 h 303"/>
              <a:gd name="T16" fmla="*/ 269 w 304"/>
              <a:gd name="T17" fmla="*/ 303 h 303"/>
              <a:gd name="T18" fmla="*/ 152 w 304"/>
              <a:gd name="T19" fmla="*/ 186 h 303"/>
              <a:gd name="T20" fmla="*/ 35 w 304"/>
              <a:gd name="T21" fmla="*/ 303 h 303"/>
              <a:gd name="T22" fmla="*/ 0 w 304"/>
              <a:gd name="T23" fmla="*/ 268 h 303"/>
              <a:gd name="T24" fmla="*/ 117 w 304"/>
              <a:gd name="T25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303">
                <a:moveTo>
                  <a:pt x="117" y="151"/>
                </a:moveTo>
                <a:lnTo>
                  <a:pt x="0" y="35"/>
                </a:lnTo>
                <a:lnTo>
                  <a:pt x="35" y="0"/>
                </a:lnTo>
                <a:lnTo>
                  <a:pt x="152" y="116"/>
                </a:lnTo>
                <a:lnTo>
                  <a:pt x="269" y="0"/>
                </a:lnTo>
                <a:lnTo>
                  <a:pt x="304" y="35"/>
                </a:lnTo>
                <a:lnTo>
                  <a:pt x="187" y="151"/>
                </a:lnTo>
                <a:lnTo>
                  <a:pt x="304" y="268"/>
                </a:lnTo>
                <a:lnTo>
                  <a:pt x="269" y="303"/>
                </a:lnTo>
                <a:lnTo>
                  <a:pt x="152" y="186"/>
                </a:lnTo>
                <a:lnTo>
                  <a:pt x="35" y="303"/>
                </a:lnTo>
                <a:lnTo>
                  <a:pt x="0" y="268"/>
                </a:lnTo>
                <a:lnTo>
                  <a:pt x="117" y="151"/>
                </a:lnTo>
                <a:close/>
              </a:path>
            </a:pathLst>
          </a:custGeom>
          <a:solidFill>
            <a:srgbClr val="E0301E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EDA859D-7BB0-453B-A653-E06AAB0F7638}"/>
              </a:ext>
            </a:extLst>
          </p:cNvPr>
          <p:cNvSpPr txBox="1"/>
          <p:nvPr/>
        </p:nvSpPr>
        <p:spPr>
          <a:xfrm>
            <a:off x="442914" y="6469063"/>
            <a:ext cx="462279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" sz="1000" noProof="0">
                <a:solidFill>
                  <a:schemeClr val="tx1"/>
                </a:solidFill>
                <a:cs typeface="Arial" pitchFamily="34" charset="0"/>
              </a:rPr>
              <a:t>Источник: анализ исследовательской группы.</a:t>
            </a:r>
          </a:p>
        </p:txBody>
      </p:sp>
      <p:grpSp>
        <p:nvGrpSpPr>
          <p:cNvPr id="253" name="Group 114">
            <a:extLst>
              <a:ext uri="{FF2B5EF4-FFF2-40B4-BE49-F238E27FC236}">
                <a16:creationId xmlns:a16="http://schemas.microsoft.com/office/drawing/2014/main" id="{5C1B2E27-0006-4658-AFBF-444E87F942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22349" y="3000309"/>
            <a:ext cx="457268" cy="457200"/>
            <a:chOff x="986" y="0"/>
            <a:chExt cx="6709" cy="6708"/>
          </a:xfrm>
          <a:solidFill>
            <a:srgbClr val="A32020"/>
          </a:solidFill>
        </p:grpSpPr>
        <p:sp>
          <p:nvSpPr>
            <p:cNvPr id="254" name="Freeform 115">
              <a:extLst>
                <a:ext uri="{FF2B5EF4-FFF2-40B4-BE49-F238E27FC236}">
                  <a16:creationId xmlns:a16="http://schemas.microsoft.com/office/drawing/2014/main" id="{D2CFF67B-4C8C-4F02-A0CB-49F234BAA8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09" cy="6708"/>
            </a:xfrm>
            <a:custGeom>
              <a:avLst/>
              <a:gdLst>
                <a:gd name="T0" fmla="*/ 0 w 6709"/>
                <a:gd name="T1" fmla="*/ 0 h 6708"/>
                <a:gd name="T2" fmla="*/ 0 w 6709"/>
                <a:gd name="T3" fmla="*/ 6708 h 6708"/>
                <a:gd name="T4" fmla="*/ 6709 w 6709"/>
                <a:gd name="T5" fmla="*/ 6708 h 6708"/>
                <a:gd name="T6" fmla="*/ 6709 w 6709"/>
                <a:gd name="T7" fmla="*/ 0 h 6708"/>
                <a:gd name="T8" fmla="*/ 0 w 6709"/>
                <a:gd name="T9" fmla="*/ 0 h 6708"/>
                <a:gd name="T10" fmla="*/ 6423 w 6709"/>
                <a:gd name="T11" fmla="*/ 6422 h 6708"/>
                <a:gd name="T12" fmla="*/ 286 w 6709"/>
                <a:gd name="T13" fmla="*/ 6422 h 6708"/>
                <a:gd name="T14" fmla="*/ 286 w 6709"/>
                <a:gd name="T15" fmla="*/ 286 h 6708"/>
                <a:gd name="T16" fmla="*/ 6423 w 6709"/>
                <a:gd name="T17" fmla="*/ 286 h 6708"/>
                <a:gd name="T18" fmla="*/ 6423 w 6709"/>
                <a:gd name="T19" fmla="*/ 6422 h 6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9" h="6708">
                  <a:moveTo>
                    <a:pt x="0" y="0"/>
                  </a:moveTo>
                  <a:lnTo>
                    <a:pt x="0" y="6708"/>
                  </a:lnTo>
                  <a:lnTo>
                    <a:pt x="6709" y="6708"/>
                  </a:lnTo>
                  <a:lnTo>
                    <a:pt x="6709" y="0"/>
                  </a:lnTo>
                  <a:lnTo>
                    <a:pt x="0" y="0"/>
                  </a:lnTo>
                  <a:close/>
                  <a:moveTo>
                    <a:pt x="6423" y="6422"/>
                  </a:moveTo>
                  <a:lnTo>
                    <a:pt x="286" y="6422"/>
                  </a:lnTo>
                  <a:lnTo>
                    <a:pt x="286" y="286"/>
                  </a:lnTo>
                  <a:lnTo>
                    <a:pt x="6423" y="286"/>
                  </a:lnTo>
                  <a:lnTo>
                    <a:pt x="6423" y="6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Rectangle 116">
              <a:extLst>
                <a:ext uri="{FF2B5EF4-FFF2-40B4-BE49-F238E27FC236}">
                  <a16:creationId xmlns:a16="http://schemas.microsoft.com/office/drawing/2014/main" id="{9FEAD837-155A-4320-ACA8-01327FA5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5576"/>
              <a:ext cx="4957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6" name="Freeform 117">
              <a:extLst>
                <a:ext uri="{FF2B5EF4-FFF2-40B4-BE49-F238E27FC236}">
                  <a16:creationId xmlns:a16="http://schemas.microsoft.com/office/drawing/2014/main" id="{48904D7C-CAA3-46EE-95E8-A482F81E1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926"/>
              <a:ext cx="4957" cy="1734"/>
            </a:xfrm>
            <a:custGeom>
              <a:avLst/>
              <a:gdLst>
                <a:gd name="T0" fmla="*/ 4957 w 4957"/>
                <a:gd name="T1" fmla="*/ 1448 h 1734"/>
                <a:gd name="T2" fmla="*/ 2661 w 4957"/>
                <a:gd name="T3" fmla="*/ 1448 h 1734"/>
                <a:gd name="T4" fmla="*/ 2661 w 4957"/>
                <a:gd name="T5" fmla="*/ 1010 h 1734"/>
                <a:gd name="T6" fmla="*/ 3175 w 4957"/>
                <a:gd name="T7" fmla="*/ 1010 h 1734"/>
                <a:gd name="T8" fmla="*/ 3175 w 4957"/>
                <a:gd name="T9" fmla="*/ 1278 h 1734"/>
                <a:gd name="T10" fmla="*/ 4051 w 4957"/>
                <a:gd name="T11" fmla="*/ 1278 h 1734"/>
                <a:gd name="T12" fmla="*/ 4051 w 4957"/>
                <a:gd name="T13" fmla="*/ 342 h 1734"/>
                <a:gd name="T14" fmla="*/ 3461 w 4957"/>
                <a:gd name="T15" fmla="*/ 342 h 1734"/>
                <a:gd name="T16" fmla="*/ 3461 w 4957"/>
                <a:gd name="T17" fmla="*/ 0 h 1734"/>
                <a:gd name="T18" fmla="*/ 2374 w 4957"/>
                <a:gd name="T19" fmla="*/ 0 h 1734"/>
                <a:gd name="T20" fmla="*/ 2374 w 4957"/>
                <a:gd name="T21" fmla="*/ 1448 h 1734"/>
                <a:gd name="T22" fmla="*/ 0 w 4957"/>
                <a:gd name="T23" fmla="*/ 1448 h 1734"/>
                <a:gd name="T24" fmla="*/ 0 w 4957"/>
                <a:gd name="T25" fmla="*/ 1734 h 1734"/>
                <a:gd name="T26" fmla="*/ 4957 w 4957"/>
                <a:gd name="T27" fmla="*/ 1734 h 1734"/>
                <a:gd name="T28" fmla="*/ 4957 w 4957"/>
                <a:gd name="T29" fmla="*/ 1448 h 1734"/>
                <a:gd name="T30" fmla="*/ 3765 w 4957"/>
                <a:gd name="T31" fmla="*/ 630 h 1734"/>
                <a:gd name="T32" fmla="*/ 3765 w 4957"/>
                <a:gd name="T33" fmla="*/ 990 h 1734"/>
                <a:gd name="T34" fmla="*/ 3461 w 4957"/>
                <a:gd name="T35" fmla="*/ 990 h 1734"/>
                <a:gd name="T36" fmla="*/ 3461 w 4957"/>
                <a:gd name="T37" fmla="*/ 630 h 1734"/>
                <a:gd name="T38" fmla="*/ 3765 w 4957"/>
                <a:gd name="T39" fmla="*/ 630 h 1734"/>
                <a:gd name="T40" fmla="*/ 2661 w 4957"/>
                <a:gd name="T41" fmla="*/ 286 h 1734"/>
                <a:gd name="T42" fmla="*/ 3175 w 4957"/>
                <a:gd name="T43" fmla="*/ 286 h 1734"/>
                <a:gd name="T44" fmla="*/ 3175 w 4957"/>
                <a:gd name="T45" fmla="*/ 342 h 1734"/>
                <a:gd name="T46" fmla="*/ 3175 w 4957"/>
                <a:gd name="T47" fmla="*/ 724 h 1734"/>
                <a:gd name="T48" fmla="*/ 2661 w 4957"/>
                <a:gd name="T49" fmla="*/ 724 h 1734"/>
                <a:gd name="T50" fmla="*/ 2661 w 4957"/>
                <a:gd name="T51" fmla="*/ 286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57" h="1734">
                  <a:moveTo>
                    <a:pt x="4957" y="1448"/>
                  </a:moveTo>
                  <a:lnTo>
                    <a:pt x="2661" y="1448"/>
                  </a:lnTo>
                  <a:lnTo>
                    <a:pt x="2661" y="1010"/>
                  </a:lnTo>
                  <a:lnTo>
                    <a:pt x="3175" y="1010"/>
                  </a:lnTo>
                  <a:lnTo>
                    <a:pt x="3175" y="1278"/>
                  </a:lnTo>
                  <a:lnTo>
                    <a:pt x="4051" y="1278"/>
                  </a:lnTo>
                  <a:lnTo>
                    <a:pt x="4051" y="342"/>
                  </a:lnTo>
                  <a:lnTo>
                    <a:pt x="3461" y="342"/>
                  </a:lnTo>
                  <a:lnTo>
                    <a:pt x="3461" y="0"/>
                  </a:lnTo>
                  <a:lnTo>
                    <a:pt x="2374" y="0"/>
                  </a:lnTo>
                  <a:lnTo>
                    <a:pt x="2374" y="1448"/>
                  </a:lnTo>
                  <a:lnTo>
                    <a:pt x="0" y="1448"/>
                  </a:lnTo>
                  <a:lnTo>
                    <a:pt x="0" y="1734"/>
                  </a:lnTo>
                  <a:lnTo>
                    <a:pt x="4957" y="1734"/>
                  </a:lnTo>
                  <a:lnTo>
                    <a:pt x="4957" y="1448"/>
                  </a:lnTo>
                  <a:close/>
                  <a:moveTo>
                    <a:pt x="3765" y="630"/>
                  </a:moveTo>
                  <a:lnTo>
                    <a:pt x="3765" y="990"/>
                  </a:lnTo>
                  <a:lnTo>
                    <a:pt x="3461" y="990"/>
                  </a:lnTo>
                  <a:lnTo>
                    <a:pt x="3461" y="630"/>
                  </a:lnTo>
                  <a:lnTo>
                    <a:pt x="3765" y="630"/>
                  </a:lnTo>
                  <a:close/>
                  <a:moveTo>
                    <a:pt x="2661" y="286"/>
                  </a:moveTo>
                  <a:lnTo>
                    <a:pt x="3175" y="286"/>
                  </a:lnTo>
                  <a:lnTo>
                    <a:pt x="3175" y="342"/>
                  </a:lnTo>
                  <a:lnTo>
                    <a:pt x="3175" y="724"/>
                  </a:lnTo>
                  <a:lnTo>
                    <a:pt x="2661" y="724"/>
                  </a:lnTo>
                  <a:lnTo>
                    <a:pt x="2661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Freeform 118">
              <a:extLst>
                <a:ext uri="{FF2B5EF4-FFF2-40B4-BE49-F238E27FC236}">
                  <a16:creationId xmlns:a16="http://schemas.microsoft.com/office/drawing/2014/main" id="{3A875E93-5641-4B24-B184-CEA15F358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6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8" name="Freeform 119">
              <a:extLst>
                <a:ext uri="{FF2B5EF4-FFF2-40B4-BE49-F238E27FC236}">
                  <a16:creationId xmlns:a16="http://schemas.microsoft.com/office/drawing/2014/main" id="{AB0FBDFE-78BE-4D84-B31A-EBD878A87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8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Freeform 120">
              <a:extLst>
                <a:ext uri="{FF2B5EF4-FFF2-40B4-BE49-F238E27FC236}">
                  <a16:creationId xmlns:a16="http://schemas.microsoft.com/office/drawing/2014/main" id="{D33C50B0-4FCC-48E4-AE54-5A796E58D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1" y="2832"/>
              <a:ext cx="856" cy="2572"/>
            </a:xfrm>
            <a:custGeom>
              <a:avLst/>
              <a:gdLst>
                <a:gd name="T0" fmla="*/ 856 w 856"/>
                <a:gd name="T1" fmla="*/ 2572 h 2572"/>
                <a:gd name="T2" fmla="*/ 856 w 856"/>
                <a:gd name="T3" fmla="*/ 0 h 2572"/>
                <a:gd name="T4" fmla="*/ 0 w 856"/>
                <a:gd name="T5" fmla="*/ 0 h 2572"/>
                <a:gd name="T6" fmla="*/ 0 w 856"/>
                <a:gd name="T7" fmla="*/ 2572 h 2572"/>
                <a:gd name="T8" fmla="*/ 856 w 856"/>
                <a:gd name="T9" fmla="*/ 2572 h 2572"/>
                <a:gd name="T10" fmla="*/ 286 w 856"/>
                <a:gd name="T11" fmla="*/ 286 h 2572"/>
                <a:gd name="T12" fmla="*/ 570 w 856"/>
                <a:gd name="T13" fmla="*/ 286 h 2572"/>
                <a:gd name="T14" fmla="*/ 570 w 856"/>
                <a:gd name="T15" fmla="*/ 2286 h 2572"/>
                <a:gd name="T16" fmla="*/ 286 w 856"/>
                <a:gd name="T17" fmla="*/ 2286 h 2572"/>
                <a:gd name="T18" fmla="*/ 286 w 856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" h="2572">
                  <a:moveTo>
                    <a:pt x="856" y="2572"/>
                  </a:moveTo>
                  <a:lnTo>
                    <a:pt x="856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6" y="2572"/>
                  </a:lnTo>
                  <a:close/>
                  <a:moveTo>
                    <a:pt x="286" y="286"/>
                  </a:moveTo>
                  <a:lnTo>
                    <a:pt x="570" y="286"/>
                  </a:lnTo>
                  <a:lnTo>
                    <a:pt x="570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0" name="Freeform 121">
              <a:extLst>
                <a:ext uri="{FF2B5EF4-FFF2-40B4-BE49-F238E27FC236}">
                  <a16:creationId xmlns:a16="http://schemas.microsoft.com/office/drawing/2014/main" id="{E5CA4C04-1A8D-4B96-8EF8-15842F70E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" y="2832"/>
              <a:ext cx="858" cy="2572"/>
            </a:xfrm>
            <a:custGeom>
              <a:avLst/>
              <a:gdLst>
                <a:gd name="T0" fmla="*/ 858 w 858"/>
                <a:gd name="T1" fmla="*/ 2572 h 2572"/>
                <a:gd name="T2" fmla="*/ 858 w 858"/>
                <a:gd name="T3" fmla="*/ 0 h 2572"/>
                <a:gd name="T4" fmla="*/ 0 w 858"/>
                <a:gd name="T5" fmla="*/ 0 h 2572"/>
                <a:gd name="T6" fmla="*/ 0 w 858"/>
                <a:gd name="T7" fmla="*/ 2572 h 2572"/>
                <a:gd name="T8" fmla="*/ 858 w 858"/>
                <a:gd name="T9" fmla="*/ 2572 h 2572"/>
                <a:gd name="T10" fmla="*/ 286 w 858"/>
                <a:gd name="T11" fmla="*/ 286 h 2572"/>
                <a:gd name="T12" fmla="*/ 572 w 858"/>
                <a:gd name="T13" fmla="*/ 286 h 2572"/>
                <a:gd name="T14" fmla="*/ 572 w 858"/>
                <a:gd name="T15" fmla="*/ 2286 h 2572"/>
                <a:gd name="T16" fmla="*/ 286 w 858"/>
                <a:gd name="T17" fmla="*/ 2286 h 2572"/>
                <a:gd name="T18" fmla="*/ 286 w 858"/>
                <a:gd name="T19" fmla="*/ 286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2572">
                  <a:moveTo>
                    <a:pt x="858" y="2572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572"/>
                  </a:lnTo>
                  <a:lnTo>
                    <a:pt x="858" y="2572"/>
                  </a:lnTo>
                  <a:close/>
                  <a:moveTo>
                    <a:pt x="286" y="286"/>
                  </a:moveTo>
                  <a:lnTo>
                    <a:pt x="572" y="286"/>
                  </a:lnTo>
                  <a:lnTo>
                    <a:pt x="572" y="2286"/>
                  </a:lnTo>
                  <a:lnTo>
                    <a:pt x="286" y="2286"/>
                  </a:lnTo>
                  <a:lnTo>
                    <a:pt x="2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73" name="Google Shape;50;p2">
            <a:extLst>
              <a:ext uri="{FF2B5EF4-FFF2-40B4-BE49-F238E27FC236}">
                <a16:creationId xmlns:a16="http://schemas.microsoft.com/office/drawing/2014/main" id="{A9D0A30A-CACD-497A-AFE1-E089D87BB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Финансовая оценка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358C-F459-4875-BA50-52FA860FBD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DCBF8-CA51-4C7C-8243-0AFEBC929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20</a:t>
            </a:fld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8175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50807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3200">
                <a:solidFill>
                  <a:prstClr val="white"/>
                </a:solidFill>
                <a:latin typeface="Georgia"/>
              </a:rPr>
              <a:t>Внешние факторы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9416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185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Инвестиции в инфраструктуру и содействие торговле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1FE9C22-E182-4069-9CA3-D97A45A73B75}"/>
              </a:ext>
            </a:extLst>
          </p:cNvPr>
          <p:cNvSpPr/>
          <p:nvPr/>
        </p:nvSpPr>
        <p:spPr>
          <a:xfrm>
            <a:off x="489060" y="2508033"/>
            <a:ext cx="2093501" cy="288327"/>
          </a:xfrm>
          <a:custGeom>
            <a:avLst/>
            <a:gdLst>
              <a:gd name="connsiteX0" fmla="*/ 0 w 6131333"/>
              <a:gd name="connsiteY0" fmla="*/ 0 h 382434"/>
              <a:gd name="connsiteX1" fmla="*/ 6131333 w 6131333"/>
              <a:gd name="connsiteY1" fmla="*/ 0 h 382434"/>
              <a:gd name="connsiteX2" fmla="*/ 6131333 w 6131333"/>
              <a:gd name="connsiteY2" fmla="*/ 382434 h 382434"/>
              <a:gd name="connsiteX3" fmla="*/ 0 w 6131333"/>
              <a:gd name="connsiteY3" fmla="*/ 382434 h 382434"/>
              <a:gd name="connsiteX4" fmla="*/ 0 w 6131333"/>
              <a:gd name="connsiteY4" fmla="*/ 0 h 3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33" h="382434">
                <a:moveTo>
                  <a:pt x="0" y="0"/>
                </a:moveTo>
                <a:lnTo>
                  <a:pt x="6131333" y="0"/>
                </a:lnTo>
                <a:lnTo>
                  <a:pt x="6131333" y="382434"/>
                </a:lnTo>
                <a:lnTo>
                  <a:pt x="0" y="3824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spcFirstLastPara="0" vert="horz" wrap="square" lIns="0" tIns="57150" rIns="0" bIns="57150" numCol="1" spcCol="1270" anchor="b" anchorCtr="0">
            <a:noAutofit/>
          </a:bodyPr>
          <a:lstStyle/>
          <a:p>
            <a:pPr marL="0" marR="0" lvl="0" indent="0" defTabSz="6667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Модернизация  ППГ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21423E1-AF01-45EE-BF80-A3AE08215638}"/>
              </a:ext>
            </a:extLst>
          </p:cNvPr>
          <p:cNvSpPr/>
          <p:nvPr/>
        </p:nvSpPr>
        <p:spPr>
          <a:xfrm>
            <a:off x="640162" y="2808691"/>
            <a:ext cx="11108926" cy="851760"/>
          </a:xfrm>
          <a:custGeom>
            <a:avLst/>
            <a:gdLst>
              <a:gd name="connsiteX0" fmla="*/ 0 w 6131308"/>
              <a:gd name="connsiteY0" fmla="*/ 0 h 623226"/>
              <a:gd name="connsiteX1" fmla="*/ 6131308 w 6131308"/>
              <a:gd name="connsiteY1" fmla="*/ 0 h 623226"/>
              <a:gd name="connsiteX2" fmla="*/ 6131308 w 6131308"/>
              <a:gd name="connsiteY2" fmla="*/ 623226 h 623226"/>
              <a:gd name="connsiteX3" fmla="*/ 0 w 6131308"/>
              <a:gd name="connsiteY3" fmla="*/ 623226 h 623226"/>
              <a:gd name="connsiteX4" fmla="*/ 0 w 6131308"/>
              <a:gd name="connsiteY4" fmla="*/ 0 h 62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08" h="623226">
                <a:moveTo>
                  <a:pt x="0" y="0"/>
                </a:moveTo>
                <a:lnTo>
                  <a:pt x="6131308" y="0"/>
                </a:lnTo>
                <a:lnTo>
                  <a:pt x="6131308" y="623226"/>
                </a:lnTo>
                <a:lnTo>
                  <a:pt x="0" y="623226"/>
                </a:lnTo>
                <a:lnTo>
                  <a:pt x="0" y="0"/>
                </a:lnTo>
                <a:close/>
              </a:path>
            </a:pathLst>
          </a:custGeom>
          <a:solidFill>
            <a:srgbClr val="7D7D7D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90000" tIns="90000" rIns="90000" bIns="90000" numCol="1" spcCol="1270" anchor="ctr" anchorCtr="0">
            <a:noAutofit/>
          </a:bodyPr>
          <a:lstStyle/>
          <a:p>
            <a:pPr marL="171450" marR="0" lvl="0" indent="-171450" defTabSz="533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Учитывая растущий грузооборот из стран Центральной и Южной Азии</a:t>
            </a:r>
            <a:r>
              <a:rPr lang="ru" sz="1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необходима модернизация торгово-логистической инфраструктуры на границе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4492212-7A47-4826-BF55-7B2257E52E75}"/>
              </a:ext>
            </a:extLst>
          </p:cNvPr>
          <p:cNvSpPr/>
          <p:nvPr/>
        </p:nvSpPr>
        <p:spPr>
          <a:xfrm>
            <a:off x="574975" y="2808691"/>
            <a:ext cx="109648" cy="851757"/>
          </a:xfrm>
          <a:custGeom>
            <a:avLst/>
            <a:gdLst>
              <a:gd name="connsiteX0" fmla="*/ 0 w 6131308"/>
              <a:gd name="connsiteY0" fmla="*/ 0 h 623226"/>
              <a:gd name="connsiteX1" fmla="*/ 6131308 w 6131308"/>
              <a:gd name="connsiteY1" fmla="*/ 0 h 623226"/>
              <a:gd name="connsiteX2" fmla="*/ 6131308 w 6131308"/>
              <a:gd name="connsiteY2" fmla="*/ 623226 h 623226"/>
              <a:gd name="connsiteX3" fmla="*/ 0 w 6131308"/>
              <a:gd name="connsiteY3" fmla="*/ 623226 h 623226"/>
              <a:gd name="connsiteX4" fmla="*/ 0 w 6131308"/>
              <a:gd name="connsiteY4" fmla="*/ 0 h 62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08" h="623226">
                <a:moveTo>
                  <a:pt x="0" y="0"/>
                </a:moveTo>
                <a:lnTo>
                  <a:pt x="6131308" y="0"/>
                </a:lnTo>
                <a:lnTo>
                  <a:pt x="6131308" y="623226"/>
                </a:lnTo>
                <a:lnTo>
                  <a:pt x="0" y="6232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90000" tIns="90000" rIns="90000" bIns="90000" numCol="1" spcCol="1270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2" name="Google Shape;6278;g138ac581a49_12_50">
            <a:extLst>
              <a:ext uri="{FF2B5EF4-FFF2-40B4-BE49-F238E27FC236}">
                <a16:creationId xmlns:a16="http://schemas.microsoft.com/office/drawing/2014/main" id="{2FCE6EFF-033E-4C96-B8D8-15D70F1B3D65}"/>
              </a:ext>
            </a:extLst>
          </p:cNvPr>
          <p:cNvSpPr/>
          <p:nvPr/>
        </p:nvSpPr>
        <p:spPr>
          <a:xfrm>
            <a:off x="3464716" y="3996816"/>
            <a:ext cx="2747553" cy="925151"/>
          </a:xfrm>
          <a:prstGeom prst="roundRect">
            <a:avLst>
              <a:gd name="adj" fmla="val 5070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40075" tIns="91425" rIns="76200" bIns="91425" anchor="ctr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endParaRPr sz="1500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5" name="Google Shape;6281;g138ac581a49_12_50">
            <a:extLst>
              <a:ext uri="{FF2B5EF4-FFF2-40B4-BE49-F238E27FC236}">
                <a16:creationId xmlns:a16="http://schemas.microsoft.com/office/drawing/2014/main" id="{CB449F90-D22B-4CBB-BC06-96103DB62C1E}"/>
              </a:ext>
            </a:extLst>
          </p:cNvPr>
          <p:cNvSpPr/>
          <p:nvPr/>
        </p:nvSpPr>
        <p:spPr>
          <a:xfrm>
            <a:off x="6312382" y="3996816"/>
            <a:ext cx="2747553" cy="925151"/>
          </a:xfrm>
          <a:prstGeom prst="roundRect">
            <a:avLst>
              <a:gd name="adj" fmla="val 5070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40075" tIns="91425" rIns="76200" bIns="91425" anchor="ctr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endParaRPr sz="1500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8" name="Google Shape;6284;g138ac581a49_12_50">
            <a:extLst>
              <a:ext uri="{FF2B5EF4-FFF2-40B4-BE49-F238E27FC236}">
                <a16:creationId xmlns:a16="http://schemas.microsoft.com/office/drawing/2014/main" id="{BAE13F06-96F3-4431-9FF9-382AD5CABA3A}"/>
              </a:ext>
            </a:extLst>
          </p:cNvPr>
          <p:cNvSpPr/>
          <p:nvPr/>
        </p:nvSpPr>
        <p:spPr>
          <a:xfrm>
            <a:off x="9160048" y="3996816"/>
            <a:ext cx="2747553" cy="925151"/>
          </a:xfrm>
          <a:prstGeom prst="roundRect">
            <a:avLst>
              <a:gd name="adj" fmla="val 5070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40075" tIns="91425" rIns="76200" bIns="91425" anchor="ctr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Внедрение интегрированного управления границами</a:t>
            </a:r>
            <a:endParaRPr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1" name="Google Shape;6287;g138ac581a49_12_50">
            <a:extLst>
              <a:ext uri="{FF2B5EF4-FFF2-40B4-BE49-F238E27FC236}">
                <a16:creationId xmlns:a16="http://schemas.microsoft.com/office/drawing/2014/main" id="{3428815A-BC22-4CB4-A1D8-2A54B0730172}"/>
              </a:ext>
            </a:extLst>
          </p:cNvPr>
          <p:cNvSpPr/>
          <p:nvPr/>
        </p:nvSpPr>
        <p:spPr>
          <a:xfrm>
            <a:off x="617050" y="3996816"/>
            <a:ext cx="2747553" cy="925151"/>
          </a:xfrm>
          <a:prstGeom prst="roundRect">
            <a:avLst>
              <a:gd name="adj" fmla="val 5070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40075" tIns="91425" rIns="76200" bIns="91425" anchor="ctr" anchorCtr="0">
            <a:no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ru" sz="15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Умное управление очередью и парковочный центр</a:t>
            </a:r>
            <a:endParaRPr sz="15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3" name="Google Shape;6291;g138ac581a49_12_50" descr="Icon&#10;&#10;Description automatically generated">
            <a:extLst>
              <a:ext uri="{FF2B5EF4-FFF2-40B4-BE49-F238E27FC236}">
                <a16:creationId xmlns:a16="http://schemas.microsoft.com/office/drawing/2014/main" id="{E70DD3EE-E71A-412A-B297-1700FAC79D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89475" y="3642977"/>
            <a:ext cx="195033" cy="195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10A3E-BFA6-496B-9BD0-61433D1AAE0F}"/>
              </a:ext>
            </a:extLst>
          </p:cNvPr>
          <p:cNvSpPr txBox="1"/>
          <p:nvPr/>
        </p:nvSpPr>
        <p:spPr>
          <a:xfrm>
            <a:off x="4268831" y="4153661"/>
            <a:ext cx="186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Умное управление шлагбаумами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EE92660-83A7-4637-A0B7-54256BA44CBB}"/>
              </a:ext>
            </a:extLst>
          </p:cNvPr>
          <p:cNvSpPr txBox="1"/>
          <p:nvPr/>
        </p:nvSpPr>
        <p:spPr>
          <a:xfrm>
            <a:off x="7028510" y="4103402"/>
            <a:ext cx="1801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транспортных потоков</a:t>
            </a:r>
          </a:p>
        </p:txBody>
      </p:sp>
      <p:graphicFrame>
        <p:nvGraphicFramePr>
          <p:cNvPr id="139" name="Table 32">
            <a:extLst>
              <a:ext uri="{FF2B5EF4-FFF2-40B4-BE49-F238E27FC236}">
                <a16:creationId xmlns:a16="http://schemas.microsoft.com/office/drawing/2014/main" id="{6245D4AD-65B8-4F9E-BB0D-6E70F4BC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97401"/>
              </p:ext>
            </p:extLst>
          </p:nvPr>
        </p:nvGraphicFramePr>
        <p:xfrm>
          <a:off x="574975" y="5155251"/>
          <a:ext cx="11447268" cy="822960"/>
        </p:xfrm>
        <a:graphic>
          <a:graphicData uri="http://schemas.openxmlformats.org/drawingml/2006/table">
            <a:tbl>
              <a:tblPr firstRow="1" bandRow="1"/>
              <a:tblGrid>
                <a:gridCol w="2861817">
                  <a:extLst>
                    <a:ext uri="{9D8B030D-6E8A-4147-A177-3AD203B41FA5}">
                      <a16:colId xmlns:a16="http://schemas.microsoft.com/office/drawing/2014/main" val="2926247487"/>
                    </a:ext>
                  </a:extLst>
                </a:gridCol>
                <a:gridCol w="2861817">
                  <a:extLst>
                    <a:ext uri="{9D8B030D-6E8A-4147-A177-3AD203B41FA5}">
                      <a16:colId xmlns:a16="http://schemas.microsoft.com/office/drawing/2014/main" val="2847155147"/>
                    </a:ext>
                  </a:extLst>
                </a:gridCol>
                <a:gridCol w="2861817">
                  <a:extLst>
                    <a:ext uri="{9D8B030D-6E8A-4147-A177-3AD203B41FA5}">
                      <a16:colId xmlns:a16="http://schemas.microsoft.com/office/drawing/2014/main" val="3785271933"/>
                    </a:ext>
                  </a:extLst>
                </a:gridCol>
                <a:gridCol w="2861817">
                  <a:extLst>
                    <a:ext uri="{9D8B030D-6E8A-4147-A177-3AD203B41FA5}">
                      <a16:colId xmlns:a16="http://schemas.microsoft.com/office/drawing/2014/main" val="3959223439"/>
                    </a:ext>
                  </a:extLst>
                </a:gridCol>
              </a:tblGrid>
              <a:tr h="68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Внедрить интеллектуальную систему очередей и парковочный центр.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536A"/>
                      </a:solidFill>
                    </a:lnT>
                    <a:lnB w="12700" cmpd="sng">
                      <a:solidFill>
                        <a:srgbClr val="DB536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0" kern="1200">
                          <a:solidFill>
                            <a:schemeClr val="tx1"/>
                          </a:solidFill>
                          <a:effectLst/>
                        </a:rPr>
                        <a:t>Грузовой поток можно разделить на зеленую полосу, негабаритные транспортные средства и обычные транспортные средства.</a:t>
                      </a:r>
                      <a:endParaRPr lang="en-US" sz="1200" b="0" kern="12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536A"/>
                      </a:solidFill>
                    </a:lnT>
                    <a:lnB w="12700" cmpd="sng">
                      <a:solidFill>
                        <a:srgbClr val="DB536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Различные полосы движения должны быть разграничены, чтобы обеспечить правильную очередь на въезде</a:t>
                      </a:r>
                      <a:r>
                        <a:rPr lang="ru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536A"/>
                      </a:solidFill>
                    </a:lnT>
                    <a:lnB w="12700" cmpd="sng">
                      <a:solidFill>
                        <a:srgbClr val="DB536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Создание пункта «одного окна», где проверяются все соответствующие документы.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536A"/>
                      </a:solidFill>
                    </a:lnT>
                    <a:lnB w="12700" cmpd="sng">
                      <a:solidFill>
                        <a:srgbClr val="DB536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241996"/>
                  </a:ext>
                </a:extLst>
              </a:tr>
            </a:tbl>
          </a:graphicData>
        </a:graphic>
      </p:graphicFrame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FB57B42-452A-404D-98E2-4677E6396BB0}"/>
              </a:ext>
            </a:extLst>
          </p:cNvPr>
          <p:cNvSpPr/>
          <p:nvPr/>
        </p:nvSpPr>
        <p:spPr>
          <a:xfrm>
            <a:off x="702778" y="3633743"/>
            <a:ext cx="6595312" cy="321444"/>
          </a:xfrm>
          <a:custGeom>
            <a:avLst/>
            <a:gdLst>
              <a:gd name="connsiteX0" fmla="*/ 0 w 6131333"/>
              <a:gd name="connsiteY0" fmla="*/ 0 h 382434"/>
              <a:gd name="connsiteX1" fmla="*/ 6131333 w 6131333"/>
              <a:gd name="connsiteY1" fmla="*/ 0 h 382434"/>
              <a:gd name="connsiteX2" fmla="*/ 6131333 w 6131333"/>
              <a:gd name="connsiteY2" fmla="*/ 382434 h 382434"/>
              <a:gd name="connsiteX3" fmla="*/ 0 w 6131333"/>
              <a:gd name="connsiteY3" fmla="*/ 382434 h 382434"/>
              <a:gd name="connsiteX4" fmla="*/ 0 w 6131333"/>
              <a:gd name="connsiteY4" fmla="*/ 0 h 3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33" h="382434">
                <a:moveTo>
                  <a:pt x="0" y="0"/>
                </a:moveTo>
                <a:lnTo>
                  <a:pt x="6131333" y="0"/>
                </a:lnTo>
                <a:lnTo>
                  <a:pt x="6131333" y="382434"/>
                </a:lnTo>
                <a:lnTo>
                  <a:pt x="0" y="3824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0960" rIns="0" bIns="60960" numCol="1" spcCol="1270" anchor="b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400" b="1" i="0" u="none" strike="noStrike" kern="120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Модернизация ППГ предполагает следующее: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D940AE6-2F89-421A-9DB9-3F96BD212CB2}"/>
              </a:ext>
            </a:extLst>
          </p:cNvPr>
          <p:cNvSpPr/>
          <p:nvPr/>
        </p:nvSpPr>
        <p:spPr>
          <a:xfrm>
            <a:off x="154113" y="2499173"/>
            <a:ext cx="256854" cy="28832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B867DE8-350C-4138-A4D1-96D0319876A4}"/>
              </a:ext>
            </a:extLst>
          </p:cNvPr>
          <p:cNvSpPr/>
          <p:nvPr/>
        </p:nvSpPr>
        <p:spPr>
          <a:xfrm>
            <a:off x="689823" y="1539744"/>
            <a:ext cx="11059265" cy="851760"/>
          </a:xfrm>
          <a:custGeom>
            <a:avLst/>
            <a:gdLst>
              <a:gd name="connsiteX0" fmla="*/ 0 w 6134547"/>
              <a:gd name="connsiteY0" fmla="*/ 0 h 623226"/>
              <a:gd name="connsiteX1" fmla="*/ 6134547 w 6134547"/>
              <a:gd name="connsiteY1" fmla="*/ 0 h 623226"/>
              <a:gd name="connsiteX2" fmla="*/ 6134547 w 6134547"/>
              <a:gd name="connsiteY2" fmla="*/ 623226 h 623226"/>
              <a:gd name="connsiteX3" fmla="*/ 0 w 6134547"/>
              <a:gd name="connsiteY3" fmla="*/ 623226 h 623226"/>
              <a:gd name="connsiteX4" fmla="*/ 0 w 6134547"/>
              <a:gd name="connsiteY4" fmla="*/ 0 h 62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47" h="623226">
                <a:moveTo>
                  <a:pt x="0" y="0"/>
                </a:moveTo>
                <a:lnTo>
                  <a:pt x="6134547" y="0"/>
                </a:lnTo>
                <a:lnTo>
                  <a:pt x="6134547" y="623226"/>
                </a:lnTo>
                <a:lnTo>
                  <a:pt x="0" y="6232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90000" tIns="90000" rIns="90000" bIns="90000" numCol="1" spcCol="1270" anchor="ctr" anchorCtr="0">
            <a:noAutofit/>
          </a:bodyPr>
          <a:lstStyle/>
          <a:p>
            <a:pPr marL="171450" marR="0" lvl="0" indent="-171450" defTabSz="533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Строительство железной дороги Дарбаза-Мактаарал позволит сократить дефицит пропускной способности на ППГ Сарыгаш/Келес, 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особенно в пиковые периоды сезонной погрузки грузов.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7C7C0C-40A7-47E1-B582-4497777901FE}"/>
              </a:ext>
            </a:extLst>
          </p:cNvPr>
          <p:cNvSpPr/>
          <p:nvPr/>
        </p:nvSpPr>
        <p:spPr>
          <a:xfrm>
            <a:off x="574975" y="1539747"/>
            <a:ext cx="109648" cy="851757"/>
          </a:xfrm>
          <a:custGeom>
            <a:avLst/>
            <a:gdLst>
              <a:gd name="connsiteX0" fmla="*/ 0 w 6134547"/>
              <a:gd name="connsiteY0" fmla="*/ 0 h 623226"/>
              <a:gd name="connsiteX1" fmla="*/ 6134547 w 6134547"/>
              <a:gd name="connsiteY1" fmla="*/ 0 h 623226"/>
              <a:gd name="connsiteX2" fmla="*/ 6134547 w 6134547"/>
              <a:gd name="connsiteY2" fmla="*/ 623226 h 623226"/>
              <a:gd name="connsiteX3" fmla="*/ 0 w 6134547"/>
              <a:gd name="connsiteY3" fmla="*/ 623226 h 623226"/>
              <a:gd name="connsiteX4" fmla="*/ 0 w 6134547"/>
              <a:gd name="connsiteY4" fmla="*/ 0 h 62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47" h="623226">
                <a:moveTo>
                  <a:pt x="0" y="0"/>
                </a:moveTo>
                <a:lnTo>
                  <a:pt x="6134547" y="0"/>
                </a:lnTo>
                <a:lnTo>
                  <a:pt x="6134547" y="623226"/>
                </a:lnTo>
                <a:lnTo>
                  <a:pt x="0" y="623226"/>
                </a:lnTo>
                <a:lnTo>
                  <a:pt x="0" y="0"/>
                </a:lnTo>
                <a:close/>
              </a:path>
            </a:pathLst>
          </a:custGeom>
          <a:solidFill>
            <a:srgbClr val="E0301E"/>
          </a:solidFill>
          <a:ln w="12700" cap="flat" cmpd="sng" algn="ctr">
            <a:noFill/>
            <a:prstDash val="solid"/>
          </a:ln>
          <a:effectLst/>
        </p:spPr>
        <p:txBody>
          <a:bodyPr spcFirstLastPara="0" vert="horz" wrap="square" lIns="90000" tIns="90000" rIns="90000" bIns="90000" numCol="1" spcCol="1270" anchor="ctr" anchorCtr="0">
            <a:noAutofit/>
          </a:bodyPr>
          <a:lstStyle/>
          <a:p>
            <a:pPr marL="0" marR="0" lvl="0" indent="0" defTabSz="533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F2C3050-9E63-44DA-9E95-66AABE2CC03E}"/>
              </a:ext>
            </a:extLst>
          </p:cNvPr>
          <p:cNvSpPr/>
          <p:nvPr/>
        </p:nvSpPr>
        <p:spPr>
          <a:xfrm>
            <a:off x="556197" y="1203376"/>
            <a:ext cx="6833144" cy="330203"/>
          </a:xfrm>
          <a:custGeom>
            <a:avLst/>
            <a:gdLst>
              <a:gd name="connsiteX0" fmla="*/ 0 w 6131333"/>
              <a:gd name="connsiteY0" fmla="*/ 0 h 382434"/>
              <a:gd name="connsiteX1" fmla="*/ 6131333 w 6131333"/>
              <a:gd name="connsiteY1" fmla="*/ 0 h 382434"/>
              <a:gd name="connsiteX2" fmla="*/ 6131333 w 6131333"/>
              <a:gd name="connsiteY2" fmla="*/ 382434 h 382434"/>
              <a:gd name="connsiteX3" fmla="*/ 0 w 6131333"/>
              <a:gd name="connsiteY3" fmla="*/ 382434 h 382434"/>
              <a:gd name="connsiteX4" fmla="*/ 0 w 6131333"/>
              <a:gd name="connsiteY4" fmla="*/ 0 h 3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33" h="382434">
                <a:moveTo>
                  <a:pt x="0" y="0"/>
                </a:moveTo>
                <a:lnTo>
                  <a:pt x="6131333" y="0"/>
                </a:lnTo>
                <a:lnTo>
                  <a:pt x="6131333" y="382434"/>
                </a:lnTo>
                <a:lnTo>
                  <a:pt x="0" y="3824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0960" rIns="0" bIns="60960" numCol="1" spcCol="1270" anchor="b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400" b="1" i="0" u="none" strike="noStrike" kern="1200" cap="none" spc="0" normalizeH="0" baseline="0" noProof="0" dirty="0">
                <a:ln>
                  <a:noFill/>
                </a:ln>
                <a:solidFill>
                  <a:srgbClr val="E030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Строительство железнодорожного сообщения Дарбаза – Мактаарал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330E521-DADC-403D-8539-BA017C5BC3AD}"/>
              </a:ext>
            </a:extLst>
          </p:cNvPr>
          <p:cNvSpPr/>
          <p:nvPr/>
        </p:nvSpPr>
        <p:spPr>
          <a:xfrm>
            <a:off x="154113" y="1251417"/>
            <a:ext cx="256854" cy="2883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Graphic 4" descr="Door Open with solid fill">
            <a:extLst>
              <a:ext uri="{FF2B5EF4-FFF2-40B4-BE49-F238E27FC236}">
                <a16:creationId xmlns:a16="http://schemas.microsoft.com/office/drawing/2014/main" id="{CEB90021-7A1A-4AA8-8CA6-133D29F8A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4974" y="4088348"/>
            <a:ext cx="684623" cy="684623"/>
          </a:xfrm>
          <a:prstGeom prst="rect">
            <a:avLst/>
          </a:prstGeom>
        </p:spPr>
      </p:pic>
      <p:pic>
        <p:nvPicPr>
          <p:cNvPr id="9" name="Graphic 8" descr="Smart Phone with solid fill">
            <a:extLst>
              <a:ext uri="{FF2B5EF4-FFF2-40B4-BE49-F238E27FC236}">
                <a16:creationId xmlns:a16="http://schemas.microsoft.com/office/drawing/2014/main" id="{30AB10DE-7284-491D-9D03-4D00858276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778" y="4143924"/>
            <a:ext cx="573469" cy="573469"/>
          </a:xfrm>
          <a:prstGeom prst="rect">
            <a:avLst/>
          </a:prstGeom>
        </p:spPr>
      </p:pic>
      <p:pic>
        <p:nvPicPr>
          <p:cNvPr id="11" name="Graphic 10" descr="Traffic light with solid fill">
            <a:extLst>
              <a:ext uri="{FF2B5EF4-FFF2-40B4-BE49-F238E27FC236}">
                <a16:creationId xmlns:a16="http://schemas.microsoft.com/office/drawing/2014/main" id="{AFCEF859-6CBF-4317-B641-673B7EC217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6098" y="4067571"/>
            <a:ext cx="778219" cy="77821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B8F5A-51F6-45FC-9519-381323F4E2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C645-AD03-4CBD-931F-FA2F64732C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32" name="Footer Placeholder 11">
            <a:extLst>
              <a:ext uri="{FF2B5EF4-FFF2-40B4-BE49-F238E27FC236}">
                <a16:creationId xmlns:a16="http://schemas.microsoft.com/office/drawing/2014/main" id="{D72A0D51-D4DF-42F8-B2BF-345BA2C27974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8F0807F6-83F2-4DD2-99C1-93A124CAAE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71001" y="4143924"/>
            <a:ext cx="394109" cy="563735"/>
          </a:xfrm>
          <a:custGeom>
            <a:avLst/>
            <a:gdLst>
              <a:gd name="T0" fmla="*/ 0 w 304"/>
              <a:gd name="T1" fmla="*/ 152 h 246"/>
              <a:gd name="T2" fmla="*/ 304 w 304"/>
              <a:gd name="T3" fmla="*/ 152 h 246"/>
              <a:gd name="T4" fmla="*/ 304 w 304"/>
              <a:gd name="T5" fmla="*/ 94 h 246"/>
              <a:gd name="T6" fmla="*/ 0 w 304"/>
              <a:gd name="T7" fmla="*/ 94 h 246"/>
              <a:gd name="T8" fmla="*/ 0 w 304"/>
              <a:gd name="T9" fmla="*/ 152 h 246"/>
              <a:gd name="T10" fmla="*/ 0 w 304"/>
              <a:gd name="T11" fmla="*/ 56 h 246"/>
              <a:gd name="T12" fmla="*/ 304 w 304"/>
              <a:gd name="T13" fmla="*/ 56 h 246"/>
              <a:gd name="T14" fmla="*/ 304 w 304"/>
              <a:gd name="T15" fmla="*/ 0 h 246"/>
              <a:gd name="T16" fmla="*/ 0 w 304"/>
              <a:gd name="T17" fmla="*/ 0 h 246"/>
              <a:gd name="T18" fmla="*/ 0 w 304"/>
              <a:gd name="T19" fmla="*/ 56 h 246"/>
              <a:gd name="T20" fmla="*/ 0 w 304"/>
              <a:gd name="T21" fmla="*/ 246 h 246"/>
              <a:gd name="T22" fmla="*/ 188 w 304"/>
              <a:gd name="T23" fmla="*/ 246 h 246"/>
              <a:gd name="T24" fmla="*/ 188 w 304"/>
              <a:gd name="T25" fmla="*/ 190 h 246"/>
              <a:gd name="T26" fmla="*/ 0 w 304"/>
              <a:gd name="T27" fmla="*/ 190 h 246"/>
              <a:gd name="T28" fmla="*/ 0 w 304"/>
              <a:gd name="T2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46">
                <a:moveTo>
                  <a:pt x="0" y="152"/>
                </a:moveTo>
                <a:lnTo>
                  <a:pt x="304" y="152"/>
                </a:lnTo>
                <a:lnTo>
                  <a:pt x="304" y="94"/>
                </a:lnTo>
                <a:lnTo>
                  <a:pt x="0" y="94"/>
                </a:lnTo>
                <a:lnTo>
                  <a:pt x="0" y="152"/>
                </a:lnTo>
                <a:close/>
                <a:moveTo>
                  <a:pt x="0" y="56"/>
                </a:moveTo>
                <a:lnTo>
                  <a:pt x="304" y="56"/>
                </a:lnTo>
                <a:lnTo>
                  <a:pt x="304" y="0"/>
                </a:lnTo>
                <a:lnTo>
                  <a:pt x="0" y="0"/>
                </a:lnTo>
                <a:lnTo>
                  <a:pt x="0" y="56"/>
                </a:lnTo>
                <a:close/>
                <a:moveTo>
                  <a:pt x="0" y="246"/>
                </a:moveTo>
                <a:lnTo>
                  <a:pt x="188" y="246"/>
                </a:lnTo>
                <a:lnTo>
                  <a:pt x="188" y="190"/>
                </a:lnTo>
                <a:lnTo>
                  <a:pt x="0" y="190"/>
                </a:lnTo>
                <a:lnTo>
                  <a:pt x="0" y="246"/>
                </a:lnTo>
                <a:close/>
              </a:path>
            </a:pathLst>
          </a:custGeom>
          <a:solidFill>
            <a:srgbClr val="BB2740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2D9676-593F-4F8B-A6AE-1E0E463E82EA}"/>
              </a:ext>
            </a:extLst>
          </p:cNvPr>
          <p:cNvSpPr/>
          <p:nvPr/>
        </p:nvSpPr>
        <p:spPr>
          <a:xfrm>
            <a:off x="489061" y="6020863"/>
            <a:ext cx="6035040" cy="280791"/>
          </a:xfrm>
          <a:custGeom>
            <a:avLst/>
            <a:gdLst>
              <a:gd name="connsiteX0" fmla="*/ 0 w 6131333"/>
              <a:gd name="connsiteY0" fmla="*/ 0 h 382434"/>
              <a:gd name="connsiteX1" fmla="*/ 6131333 w 6131333"/>
              <a:gd name="connsiteY1" fmla="*/ 0 h 382434"/>
              <a:gd name="connsiteX2" fmla="*/ 6131333 w 6131333"/>
              <a:gd name="connsiteY2" fmla="*/ 382434 h 382434"/>
              <a:gd name="connsiteX3" fmla="*/ 0 w 6131333"/>
              <a:gd name="connsiteY3" fmla="*/ 382434 h 382434"/>
              <a:gd name="connsiteX4" fmla="*/ 0 w 6131333"/>
              <a:gd name="connsiteY4" fmla="*/ 0 h 3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333" h="382434">
                <a:moveTo>
                  <a:pt x="0" y="0"/>
                </a:moveTo>
                <a:lnTo>
                  <a:pt x="6131333" y="0"/>
                </a:lnTo>
                <a:lnTo>
                  <a:pt x="6131333" y="382434"/>
                </a:lnTo>
                <a:lnTo>
                  <a:pt x="0" y="382434"/>
                </a:lnTo>
                <a:lnTo>
                  <a:pt x="0" y="0"/>
                </a:lnTo>
                <a:close/>
              </a:path>
            </a:pathLst>
          </a:custGeom>
          <a:solidFill>
            <a:srgbClr val="F9D5D2"/>
          </a:solidFill>
          <a:ln>
            <a:noFill/>
          </a:ln>
          <a:effectLst/>
        </p:spPr>
        <p:txBody>
          <a:bodyPr spcFirstLastPara="0" vert="horz" wrap="square" lIns="0" tIns="57150" rIns="0" bIns="57150" numCol="1" spcCol="1270" anchor="b" anchorCtr="0">
            <a:noAutofit/>
          </a:bodyPr>
          <a:lstStyle/>
          <a:p>
            <a:pPr defTabSz="711200"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defRPr/>
            </a:pPr>
            <a:r>
              <a:rPr lang="ru" sz="1400" b="1" dirty="0">
                <a:solidFill>
                  <a:srgbClr val="E0301E"/>
                </a:solidFill>
                <a:latin typeface="Arial"/>
                <a:sym typeface="Arial"/>
              </a:rPr>
              <a:t>Реабилитация  автодорог А-2 и А-15.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F61FE0-644A-482A-B30A-B85FF904F9DA}"/>
              </a:ext>
            </a:extLst>
          </p:cNvPr>
          <p:cNvSpPr/>
          <p:nvPr/>
        </p:nvSpPr>
        <p:spPr>
          <a:xfrm>
            <a:off x="154113" y="6004467"/>
            <a:ext cx="256854" cy="288327"/>
          </a:xfrm>
          <a:prstGeom prst="roundRect">
            <a:avLst/>
          </a:prstGeom>
          <a:solidFill>
            <a:srgbClr val="B205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200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609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Нормативно-правовая база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1A27B56-67D8-4DCE-85AB-FFA3F04EFE35}"/>
              </a:ext>
            </a:extLst>
          </p:cNvPr>
          <p:cNvGrpSpPr/>
          <p:nvPr/>
        </p:nvGrpSpPr>
        <p:grpSpPr>
          <a:xfrm>
            <a:off x="71952" y="1121504"/>
            <a:ext cx="6516264" cy="5176702"/>
            <a:chOff x="71952" y="1121504"/>
            <a:chExt cx="6516264" cy="5176702"/>
          </a:xfrm>
        </p:grpSpPr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59A9567D-C08B-47E3-B85B-A06BB6CAC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805" y="1654394"/>
              <a:ext cx="0" cy="44844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46176" tIns="46176" rIns="46176" bIns="46176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3">
              <a:extLst>
                <a:ext uri="{FF2B5EF4-FFF2-40B4-BE49-F238E27FC236}">
                  <a16:creationId xmlns:a16="http://schemas.microsoft.com/office/drawing/2014/main" id="{13855BB2-731D-456C-9E20-7F77432E4A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59113" y="1174235"/>
              <a:ext cx="16381" cy="38039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46176" tIns="46176" rIns="46176" bIns="46176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07E3E464-F556-40F4-8F5D-15A25F3663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05017" y="2408926"/>
              <a:ext cx="0" cy="46810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46176" tIns="46176" rIns="46176" bIns="46176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0AD970BA-AEAC-454C-AF71-5E41AC7D91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0805" y="3052652"/>
              <a:ext cx="1446800" cy="1687950"/>
            </a:xfrm>
            <a:custGeom>
              <a:avLst/>
              <a:gdLst/>
              <a:ahLst/>
              <a:cxnLst>
                <a:cxn ang="0">
                  <a:pos x="150" y="173"/>
                </a:cxn>
                <a:cxn ang="0">
                  <a:pos x="174" y="87"/>
                </a:cxn>
                <a:cxn ang="0">
                  <a:pos x="150" y="0"/>
                </a:cxn>
                <a:cxn ang="0">
                  <a:pos x="0" y="87"/>
                </a:cxn>
                <a:cxn ang="0">
                  <a:pos x="150" y="173"/>
                </a:cxn>
              </a:cxnLst>
              <a:rect l="0" t="0" r="r" b="b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B2B45A32-0331-456A-9A42-926B57EAC3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0805" y="2205146"/>
              <a:ext cx="1247396" cy="1696779"/>
            </a:xfrm>
            <a:custGeom>
              <a:avLst/>
              <a:gdLst/>
              <a:ahLst/>
              <a:cxnLst>
                <a:cxn ang="0">
                  <a:pos x="150" y="87"/>
                </a:cxn>
                <a:cxn ang="0">
                  <a:pos x="0" y="0"/>
                </a:cxn>
                <a:cxn ang="0">
                  <a:pos x="0" y="174"/>
                </a:cxn>
                <a:cxn ang="0">
                  <a:pos x="150" y="87"/>
                </a:cxn>
              </a:cxnLst>
              <a:rect l="0" t="0" r="r" b="b"/>
              <a:pathLst>
                <a:path w="150" h="174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solidFill>
              <a:schemeClr val="accent4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2C95681C-CDEA-4BE0-83B7-9D3F660BA2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0805" y="3901925"/>
              <a:ext cx="1247396" cy="168618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50" y="86"/>
                </a:cxn>
                <a:cxn ang="0">
                  <a:pos x="0" y="0"/>
                </a:cxn>
                <a:cxn ang="0">
                  <a:pos x="0" y="173"/>
                </a:cxn>
              </a:cxnLst>
              <a:rect l="0" t="0" r="r" b="b"/>
              <a:pathLst>
                <a:path w="150" h="173">
                  <a:moveTo>
                    <a:pt x="0" y="173"/>
                  </a:moveTo>
                  <a:cubicBezTo>
                    <a:pt x="62" y="173"/>
                    <a:pt x="119" y="140"/>
                    <a:pt x="150" y="86"/>
                  </a:cubicBez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accent5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008857-2934-4582-9D0D-CF5A06D718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952" y="3202730"/>
              <a:ext cx="1181429" cy="1387793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ru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Межправитель</a:t>
              </a:r>
            </a:p>
            <a:p>
              <a:pPr algn="ctr">
                <a:buSzPct val="90000"/>
              </a:pPr>
              <a:r>
                <a:rPr lang="ru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ственное</a:t>
              </a:r>
            </a:p>
            <a:p>
              <a:pPr algn="ctr">
                <a:buSzPct val="90000"/>
              </a:pPr>
              <a:r>
                <a:rPr lang="ru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соглашение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3F5903-5005-4809-8816-58D18A6BA6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0834" y="2794522"/>
              <a:ext cx="1181429" cy="15322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endPara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CEC910-C538-4B0A-BE0E-9B61A651C0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3719" y="3613454"/>
              <a:ext cx="1039369" cy="5539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Стимулы для привлечения инвесторов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814071-FFE8-4304-AF04-9018CBA706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1863" y="4521360"/>
              <a:ext cx="1039369" cy="7386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иностранной рабочей силы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4C7976-F8D7-41DA-9A89-2B7620CF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956" y="1121504"/>
              <a:ext cx="4025370" cy="13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Режим для машин и оборудования</a:t>
              </a: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Указать условия режима для маши и оборудования, ввезенным из-за пределов таможенной территории </a:t>
              </a:r>
              <a:r>
                <a:rPr lang="ru-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342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Режим бывшей в употреблении техники, купленной за пределами </a:t>
              </a:r>
              <a:r>
                <a:rPr lang="ru-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Казахстане и Узбекистане</a:t>
              </a: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342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Импортные пошлины, подпадающие под действие двух вышеуказанных пунктов</a:t>
              </a:r>
              <a:endPara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8A06F4-EDC1-4CC3-9433-DDBAAC98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033" y="3139781"/>
              <a:ext cx="4131183" cy="15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Стимулы для привлечения иностранных инвесторов</a:t>
              </a:r>
              <a:endPara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Создать структуру стимулов для привлечения иностранных инвестиций и поощрения участия в производстве в рамках </a:t>
              </a:r>
              <a:r>
                <a:rPr lang="ru-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соответствующей стороне </a:t>
              </a:r>
              <a:r>
                <a:rPr lang="ru-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Сформулировать отраслевые налоговые стимулы и принять меры по упрощению ведения бизнеса (EoDB).</a:t>
              </a:r>
              <a:endPara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87CCD1-2F31-4ADE-8446-1C1073D7A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236" y="4974368"/>
              <a:ext cx="3952811" cy="13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ru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Наем иностранной рабочей силы</a:t>
              </a:r>
              <a:endPara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4738" lvl="1" indent="-154738" defTabSz="851060" eaLnBrk="0" hangingPunct="0">
                <a:spcBef>
                  <a:spcPts val="0"/>
                </a:spcBef>
                <a:spcAft>
                  <a:spcPts val="6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Положения о легализации найма иностранной рабочей силы в </a:t>
              </a:r>
              <a:r>
                <a:rPr lang="ru-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 том числе разрешение обмена рабочей силы с казахстанской на узбекскую сторону и наоборот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6793942-6F31-45D0-9E3D-B808257A2D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3647" y="2670747"/>
              <a:ext cx="1117682" cy="5539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SzPct val="90000"/>
              </a:pPr>
              <a:r>
                <a:rPr lang="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Режим машин и оборудования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AB6B992-7EFE-47E7-B708-6DFE940955CF}"/>
              </a:ext>
            </a:extLst>
          </p:cNvPr>
          <p:cNvSpPr/>
          <p:nvPr/>
        </p:nvSpPr>
        <p:spPr>
          <a:xfrm>
            <a:off x="6523617" y="1239006"/>
            <a:ext cx="5419584" cy="5355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400" b="1" kern="0" dirty="0">
                <a:latin typeface="Arial"/>
                <a:sym typeface="Arial"/>
              </a:rPr>
              <a:t>Другие мягкие интервенции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8B3C92C-7785-4671-8E85-7D09DB153B7F}"/>
              </a:ext>
            </a:extLst>
          </p:cNvPr>
          <p:cNvSpPr/>
          <p:nvPr/>
        </p:nvSpPr>
        <p:spPr>
          <a:xfrm>
            <a:off x="6703218" y="1818771"/>
            <a:ext cx="273532" cy="199936"/>
          </a:xfrm>
          <a:prstGeom prst="rect">
            <a:avLst/>
          </a:prstGeom>
          <a:solidFill>
            <a:srgbClr val="E0301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74B2DD0-9B67-4BA7-9A02-D58D52FB0CE0}"/>
              </a:ext>
            </a:extLst>
          </p:cNvPr>
          <p:cNvSpPr/>
          <p:nvPr/>
        </p:nvSpPr>
        <p:spPr>
          <a:xfrm>
            <a:off x="6690595" y="3323961"/>
            <a:ext cx="273532" cy="199936"/>
          </a:xfrm>
          <a:prstGeom prst="rect">
            <a:avLst/>
          </a:prstGeom>
          <a:solidFill>
            <a:srgbClr val="E0301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B4FE80F-7A53-4B48-98D2-BC341C0FDDC1}"/>
              </a:ext>
            </a:extLst>
          </p:cNvPr>
          <p:cNvSpPr/>
          <p:nvPr/>
        </p:nvSpPr>
        <p:spPr>
          <a:xfrm>
            <a:off x="6703214" y="5008265"/>
            <a:ext cx="273532" cy="199936"/>
          </a:xfrm>
          <a:prstGeom prst="rect">
            <a:avLst/>
          </a:prstGeom>
          <a:solidFill>
            <a:srgbClr val="E0301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40CD23-3909-4329-A337-14D34C1142EF}"/>
              </a:ext>
            </a:extLst>
          </p:cNvPr>
          <p:cNvCxnSpPr>
            <a:cxnSpLocks/>
          </p:cNvCxnSpPr>
          <p:nvPr/>
        </p:nvCxnSpPr>
        <p:spPr>
          <a:xfrm>
            <a:off x="6839980" y="2018707"/>
            <a:ext cx="0" cy="3189494"/>
          </a:xfrm>
          <a:prstGeom prst="line">
            <a:avLst/>
          </a:prstGeom>
          <a:noFill/>
          <a:ln w="12700" cap="sq" cmpd="sng" algn="ctr">
            <a:solidFill>
              <a:srgbClr val="D04A02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6EE82EC-6F1F-4240-BFEF-0ACCF209AE5F}"/>
              </a:ext>
            </a:extLst>
          </p:cNvPr>
          <p:cNvGrpSpPr/>
          <p:nvPr/>
        </p:nvGrpSpPr>
        <p:grpSpPr>
          <a:xfrm>
            <a:off x="7091740" y="1827763"/>
            <a:ext cx="4657348" cy="1320252"/>
            <a:chOff x="7286374" y="1827763"/>
            <a:chExt cx="4462714" cy="132025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FFFF3EC-3024-4556-AFD2-B893441DFBBF}"/>
                </a:ext>
              </a:extLst>
            </p:cNvPr>
            <p:cNvSpPr/>
            <p:nvPr/>
          </p:nvSpPr>
          <p:spPr>
            <a:xfrm>
              <a:off x="7298997" y="1827763"/>
              <a:ext cx="2540941" cy="1800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" sz="1200" b="1" kern="0" dirty="0">
                  <a:latin typeface="Arial"/>
                  <a:sym typeface="Arial"/>
                </a:rPr>
                <a:t>Развитие логистических услуг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68E1E9F-DC4D-4B0D-B358-1A81319DF5EC}"/>
                </a:ext>
              </a:extLst>
            </p:cNvPr>
            <p:cNvSpPr/>
            <p:nvPr/>
          </p:nvSpPr>
          <p:spPr>
            <a:xfrm>
              <a:off x="7286374" y="2157573"/>
              <a:ext cx="4462714" cy="9904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Логистические услуги нуждаются в улучшении, чтобы удовлетворить растущий спрос в обеих странах с инвестициями в </a:t>
              </a:r>
              <a:r>
                <a:rPr lang="ru" sz="1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склады «класса А».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A482E-5325-4CEC-A938-1C87B6E264B3}"/>
              </a:ext>
            </a:extLst>
          </p:cNvPr>
          <p:cNvGrpSpPr/>
          <p:nvPr/>
        </p:nvGrpSpPr>
        <p:grpSpPr>
          <a:xfrm>
            <a:off x="7091739" y="3379243"/>
            <a:ext cx="4746025" cy="1370187"/>
            <a:chOff x="7286373" y="3379243"/>
            <a:chExt cx="4547685" cy="137018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F4C357A-B4D8-47D0-A983-0CB72DC650C5}"/>
                </a:ext>
              </a:extLst>
            </p:cNvPr>
            <p:cNvSpPr/>
            <p:nvPr/>
          </p:nvSpPr>
          <p:spPr>
            <a:xfrm>
              <a:off x="7286374" y="3379243"/>
              <a:ext cx="4022286" cy="2588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Скоординированное </a:t>
              </a:r>
              <a:r>
                <a:rPr lang="ru" sz="1200" b="1" kern="0" dirty="0">
                  <a:latin typeface="Arial"/>
                  <a:sym typeface="Arial"/>
                </a:rPr>
                <a:t>перемещение </a:t>
              </a: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между между СЭЗ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347C8FC-EB00-49E1-A890-83939A9B89E6}"/>
                </a:ext>
              </a:extLst>
            </p:cNvPr>
            <p:cNvSpPr/>
            <p:nvPr/>
          </p:nvSpPr>
          <p:spPr>
            <a:xfrm>
              <a:off x="7286373" y="3709985"/>
              <a:ext cx="4547685" cy="10394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Бондовый статус таких перемещений между зонами повышает привлекательность 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может выступать в качестве канала для увеличения стоимости сырья или полуфабрикатов из других СЭЗ с точки зрения сортировки, калибровки, упаковки, а также консолидации и деконсолидации.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35C6F-B3A0-405E-85BC-3F90DFFF864B}"/>
              </a:ext>
            </a:extLst>
          </p:cNvPr>
          <p:cNvGrpSpPr/>
          <p:nvPr/>
        </p:nvGrpSpPr>
        <p:grpSpPr>
          <a:xfrm>
            <a:off x="7082037" y="5017257"/>
            <a:ext cx="4657341" cy="1468010"/>
            <a:chOff x="7277077" y="5017257"/>
            <a:chExt cx="4462707" cy="146801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7B63C20-6969-448D-9C56-A4109E859D14}"/>
                </a:ext>
              </a:extLst>
            </p:cNvPr>
            <p:cNvSpPr/>
            <p:nvPr/>
          </p:nvSpPr>
          <p:spPr>
            <a:xfrm>
              <a:off x="7298993" y="5017257"/>
              <a:ext cx="2756026" cy="1800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" sz="1200" b="1" kern="0">
                  <a:latin typeface="Arial"/>
                  <a:sym typeface="Arial"/>
                </a:rPr>
                <a:t>Правила страны происхождения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BDF542D-9139-467C-9CCF-B822F22857E1}"/>
                </a:ext>
              </a:extLst>
            </p:cNvPr>
            <p:cNvSpPr/>
            <p:nvPr/>
          </p:nvSpPr>
          <p:spPr>
            <a:xfrm>
              <a:off x="7277077" y="5204318"/>
              <a:ext cx="4462707" cy="12809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Поскольку 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имеет трансграничный характер, предлагается обеспечить гармонизацию законов, необходимую для бесперебойного функционирования.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 как в Казахстане и Узбекистане действуют разные законы о правилах страны или происхождения, их сложно гармонизировать.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DF2BB1-E150-4017-B6C9-ED9490F1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3BEDE-764C-43F7-BF80-D8F9D794C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23</a:t>
            </a:fld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40822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50807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Дальнейшие планы и вопросы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23610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"/>
              <a:t>Спасибо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" dirty="0"/>
              <a:t>© 2023 ПвК. Все права защищены. Не для дальнейшего распространения без разрешения PwC. «PwC» относится к сети фирм-членов PricewaterhouseCoopers International Limited (PwCIL) или, в зависимости от контекста, к отдельным фирмам-членам сети PwC. Каждая фирма-член является отдельным юридическим лицом и не выступает в качестве агента </a:t>
            </a:r>
            <a:r>
              <a:rPr lang="ru" dirty="0" err="1"/>
              <a:t>PwCIL </a:t>
            </a:r>
            <a:r>
              <a:rPr lang="ru" dirty="0"/>
              <a:t>или какой-либо другой фирмы-члена. </a:t>
            </a:r>
            <a:r>
              <a:rPr lang="ru" dirty="0" err="1"/>
              <a:t>PwCIL </a:t>
            </a:r>
            <a:r>
              <a:rPr lang="ru" dirty="0"/>
              <a:t>не предоставляет никаких услуг клиентам. </a:t>
            </a:r>
            <a:r>
              <a:rPr lang="ru" dirty="0" err="1"/>
              <a:t>PwCIL </a:t>
            </a:r>
            <a:r>
              <a:rPr lang="ru" dirty="0"/>
              <a:t>не несет ответственности за действия или бездействие какой-либо из своих фирм-членов, а также не может контролировать применение их профессиональных суждений или каким-либо образом связывать их. Ни одна фирма-член не несет ответственности за действия или бездействие какой-либо другой фирмы-члена, а также не может контролировать применение профессионального суждения другой фирмы-члена или каким-либо образом связывать другую фирму-член или PwCIL.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5267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2"/>
          <p:cNvSpPr txBox="1">
            <a:spLocks noGrp="1"/>
          </p:cNvSpPr>
          <p:nvPr>
            <p:ph type="title"/>
          </p:nvPr>
        </p:nvSpPr>
        <p:spPr>
          <a:xfrm>
            <a:off x="442912" y="288810"/>
            <a:ext cx="11306175" cy="72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400">
                <a:latin typeface="Georgia" panose="02040502050405020303" pitchFamily="18" charset="0"/>
                <a:ea typeface="Arial"/>
                <a:cs typeface="Arial"/>
                <a:sym typeface="Arial"/>
              </a:rPr>
              <a:t>Содержание</a:t>
            </a:r>
            <a:endParaRPr sz="2400">
              <a:latin typeface="Georgia" panose="02040502050405020303" pitchFamily="18" charset="0"/>
              <a:ea typeface="Arial"/>
              <a:cs typeface="Arial"/>
              <a:sym typeface="Arial"/>
            </a:endParaRPr>
          </a:p>
        </p:txBody>
      </p:sp>
      <p:cxnSp>
        <p:nvCxnSpPr>
          <p:cNvPr id="2000" name="Google Shape;2000;p2"/>
          <p:cNvCxnSpPr/>
          <p:nvPr/>
        </p:nvCxnSpPr>
        <p:spPr>
          <a:xfrm>
            <a:off x="442912" y="910809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54DFF-5EB1-4E1A-B2D1-9EE26BB21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750"/>
              <a:buFont typeface="Arial"/>
              <a:buNone/>
              <a:tabLst/>
              <a:defRPr/>
            </a:pPr>
            <a:fld id="{00000000-1234-1234-1234-123412341234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750"/>
                <a:buFont typeface="Arial"/>
                <a:buNone/>
                <a:tabLst/>
                <a:defRPr/>
              </a:pPr>
              <a:t>3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 descr="An aerial view of a city&#10;&#10;Description automatically generated">
            <a:extLst>
              <a:ext uri="{FF2B5EF4-FFF2-40B4-BE49-F238E27FC236}">
                <a16:creationId xmlns:a16="http://schemas.microsoft.com/office/drawing/2014/main" id="{A3E3963D-E4AD-4506-A974-E82074D678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530787" y="-10200"/>
            <a:ext cx="8661214" cy="6868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C036BB-D880-4198-8BAA-0EB7358938F2}"/>
              </a:ext>
            </a:extLst>
          </p:cNvPr>
          <p:cNvGrpSpPr/>
          <p:nvPr/>
        </p:nvGrpSpPr>
        <p:grpSpPr>
          <a:xfrm>
            <a:off x="133108" y="1097880"/>
            <a:ext cx="3397679" cy="5154107"/>
            <a:chOff x="133108" y="1097880"/>
            <a:chExt cx="3397679" cy="43966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07F0CB-36C2-4D38-B5B9-5ABEF3330792}"/>
                </a:ext>
              </a:extLst>
            </p:cNvPr>
            <p:cNvGrpSpPr/>
            <p:nvPr/>
          </p:nvGrpSpPr>
          <p:grpSpPr>
            <a:xfrm>
              <a:off x="133108" y="1097880"/>
              <a:ext cx="3397679" cy="577042"/>
              <a:chOff x="133108" y="1111285"/>
              <a:chExt cx="3397679" cy="805216"/>
            </a:xfrm>
          </p:grpSpPr>
          <p:sp>
            <p:nvSpPr>
              <p:cNvPr id="59" name="Google Shape;1983;p2">
                <a:extLst>
                  <a:ext uri="{FF2B5EF4-FFF2-40B4-BE49-F238E27FC236}">
                    <a16:creationId xmlns:a16="http://schemas.microsoft.com/office/drawing/2014/main" id="{59DF665A-7AE5-488F-A416-CE401B4BB886}"/>
                  </a:ext>
                </a:extLst>
              </p:cNvPr>
              <p:cNvSpPr txBox="1"/>
              <p:nvPr/>
            </p:nvSpPr>
            <p:spPr>
              <a:xfrm>
                <a:off x="133108" y="1111285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60" name="Google Shape;1992;p2">
                <a:extLst>
                  <a:ext uri="{FF2B5EF4-FFF2-40B4-BE49-F238E27FC236}">
                    <a16:creationId xmlns:a16="http://schemas.microsoft.com/office/drawing/2014/main" id="{235B3620-9222-4887-B39B-2A4A1DCEC8F0}"/>
                  </a:ext>
                </a:extLst>
              </p:cNvPr>
              <p:cNvCxnSpPr/>
              <p:nvPr/>
            </p:nvCxnSpPr>
            <p:spPr>
              <a:xfrm>
                <a:off x="681859" y="1187860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030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1" name="Google Shape;1990;p2">
                <a:extLst>
                  <a:ext uri="{FF2B5EF4-FFF2-40B4-BE49-F238E27FC236}">
                    <a16:creationId xmlns:a16="http://schemas.microsoft.com/office/drawing/2014/main" id="{5E08A3F0-2CD2-4E62-9783-0F492F274868}"/>
                  </a:ext>
                </a:extLst>
              </p:cNvPr>
              <p:cNvSpPr txBox="1"/>
              <p:nvPr/>
            </p:nvSpPr>
            <p:spPr>
              <a:xfrm>
                <a:off x="681859" y="1215955"/>
                <a:ext cx="2848928" cy="70054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buClr>
                    <a:srgbClr val="000000"/>
                  </a:buClr>
                  <a:buSzPts val="1300"/>
                  <a:defRPr/>
                </a:pPr>
                <a:r>
                  <a:rPr kumimoji="0" lang="ru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rPr>
                  <a:t>Предыстория проекта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DE04A2-9037-421C-81C0-3D645838F629}"/>
                </a:ext>
              </a:extLst>
            </p:cNvPr>
            <p:cNvGrpSpPr/>
            <p:nvPr/>
          </p:nvGrpSpPr>
          <p:grpSpPr>
            <a:xfrm>
              <a:off x="133108" y="4053515"/>
              <a:ext cx="3397679" cy="655936"/>
              <a:chOff x="133108" y="2866331"/>
              <a:chExt cx="3397679" cy="661326"/>
            </a:xfrm>
          </p:grpSpPr>
          <p:sp>
            <p:nvSpPr>
              <p:cNvPr id="63" name="Google Shape;1983;p2">
                <a:extLst>
                  <a:ext uri="{FF2B5EF4-FFF2-40B4-BE49-F238E27FC236}">
                    <a16:creationId xmlns:a16="http://schemas.microsoft.com/office/drawing/2014/main" id="{1BC2F12E-9D35-417C-ACE9-A3E2AA4C4702}"/>
                  </a:ext>
                </a:extLst>
              </p:cNvPr>
              <p:cNvSpPr txBox="1"/>
              <p:nvPr/>
            </p:nvSpPr>
            <p:spPr>
              <a:xfrm>
                <a:off x="133108" y="2866331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05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64" name="Google Shape;1992;p2">
                <a:extLst>
                  <a:ext uri="{FF2B5EF4-FFF2-40B4-BE49-F238E27FC236}">
                    <a16:creationId xmlns:a16="http://schemas.microsoft.com/office/drawing/2014/main" id="{2CE02D53-C271-493F-ABAB-298BCA4AD295}"/>
                  </a:ext>
                </a:extLst>
              </p:cNvPr>
              <p:cNvCxnSpPr/>
              <p:nvPr/>
            </p:nvCxnSpPr>
            <p:spPr>
              <a:xfrm>
                <a:off x="681859" y="2950213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3" name="Google Shape;1990;p2">
                <a:extLst>
                  <a:ext uri="{FF2B5EF4-FFF2-40B4-BE49-F238E27FC236}">
                    <a16:creationId xmlns:a16="http://schemas.microsoft.com/office/drawing/2014/main" id="{387A40F4-096E-4D27-AB75-BEC21287E1FC}"/>
                  </a:ext>
                </a:extLst>
              </p:cNvPr>
              <p:cNvSpPr txBox="1"/>
              <p:nvPr/>
            </p:nvSpPr>
            <p:spPr>
              <a:xfrm>
                <a:off x="681859" y="2979558"/>
                <a:ext cx="2848928" cy="54809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Внешние факторы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6DF198-875A-496F-8353-8617FD1BB1CB}"/>
                </a:ext>
              </a:extLst>
            </p:cNvPr>
            <p:cNvGrpSpPr/>
            <p:nvPr/>
          </p:nvGrpSpPr>
          <p:grpSpPr>
            <a:xfrm>
              <a:off x="133108" y="4829622"/>
              <a:ext cx="3397679" cy="664931"/>
              <a:chOff x="133108" y="5969620"/>
              <a:chExt cx="3397679" cy="670395"/>
            </a:xfrm>
          </p:grpSpPr>
          <p:sp>
            <p:nvSpPr>
              <p:cNvPr id="36" name="Google Shape;1983;p2">
                <a:extLst>
                  <a:ext uri="{FF2B5EF4-FFF2-40B4-BE49-F238E27FC236}">
                    <a16:creationId xmlns:a16="http://schemas.microsoft.com/office/drawing/2014/main" id="{C8448E31-E8C0-47F4-A8DB-88452CF6645E}"/>
                  </a:ext>
                </a:extLst>
              </p:cNvPr>
              <p:cNvSpPr txBox="1"/>
              <p:nvPr/>
            </p:nvSpPr>
            <p:spPr>
              <a:xfrm>
                <a:off x="133108" y="5969620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06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37" name="Google Shape;1992;p2">
                <a:extLst>
                  <a:ext uri="{FF2B5EF4-FFF2-40B4-BE49-F238E27FC236}">
                    <a16:creationId xmlns:a16="http://schemas.microsoft.com/office/drawing/2014/main" id="{9DE99DDF-5B63-4B1E-B0E1-A4AC78DF0A0B}"/>
                  </a:ext>
                </a:extLst>
              </p:cNvPr>
              <p:cNvCxnSpPr/>
              <p:nvPr/>
            </p:nvCxnSpPr>
            <p:spPr>
              <a:xfrm>
                <a:off x="681859" y="6091915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8" name="Google Shape;1990;p2">
                <a:extLst>
                  <a:ext uri="{FF2B5EF4-FFF2-40B4-BE49-F238E27FC236}">
                    <a16:creationId xmlns:a16="http://schemas.microsoft.com/office/drawing/2014/main" id="{EC0C8A2B-23B8-411E-9435-6C49090456EE}"/>
                  </a:ext>
                </a:extLst>
              </p:cNvPr>
              <p:cNvSpPr txBox="1"/>
              <p:nvPr/>
            </p:nvSpPr>
            <p:spPr>
              <a:xfrm>
                <a:off x="681859" y="6114987"/>
                <a:ext cx="2848928" cy="525028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Дальнейшие планы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044DF-E899-4D81-8502-559B68CC3233}"/>
                </a:ext>
              </a:extLst>
            </p:cNvPr>
            <p:cNvGrpSpPr/>
            <p:nvPr/>
          </p:nvGrpSpPr>
          <p:grpSpPr>
            <a:xfrm>
              <a:off x="133108" y="1795093"/>
              <a:ext cx="3397679" cy="577042"/>
              <a:chOff x="133108" y="1111285"/>
              <a:chExt cx="3397679" cy="805216"/>
            </a:xfrm>
          </p:grpSpPr>
          <p:sp>
            <p:nvSpPr>
              <p:cNvPr id="24" name="Google Shape;1983;p2">
                <a:extLst>
                  <a:ext uri="{FF2B5EF4-FFF2-40B4-BE49-F238E27FC236}">
                    <a16:creationId xmlns:a16="http://schemas.microsoft.com/office/drawing/2014/main" id="{AD9E6F64-DBBB-4814-B34F-B6F173E9ED67}"/>
                  </a:ext>
                </a:extLst>
              </p:cNvPr>
              <p:cNvSpPr txBox="1"/>
              <p:nvPr/>
            </p:nvSpPr>
            <p:spPr>
              <a:xfrm>
                <a:off x="133108" y="1111285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25" name="Google Shape;1992;p2">
                <a:extLst>
                  <a:ext uri="{FF2B5EF4-FFF2-40B4-BE49-F238E27FC236}">
                    <a16:creationId xmlns:a16="http://schemas.microsoft.com/office/drawing/2014/main" id="{59679C57-ABDC-4A95-B823-71D00FE72C30}"/>
                  </a:ext>
                </a:extLst>
              </p:cNvPr>
              <p:cNvCxnSpPr/>
              <p:nvPr/>
            </p:nvCxnSpPr>
            <p:spPr>
              <a:xfrm>
                <a:off x="681859" y="1187860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030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" name="Google Shape;1990;p2">
                <a:extLst>
                  <a:ext uri="{FF2B5EF4-FFF2-40B4-BE49-F238E27FC236}">
                    <a16:creationId xmlns:a16="http://schemas.microsoft.com/office/drawing/2014/main" id="{E90608CF-2B67-4E7F-9B70-F539F438F144}"/>
                  </a:ext>
                </a:extLst>
              </p:cNvPr>
              <p:cNvSpPr txBox="1"/>
              <p:nvPr/>
            </p:nvSpPr>
            <p:spPr>
              <a:xfrm>
                <a:off x="681859" y="1215955"/>
                <a:ext cx="2848928" cy="70054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buClr>
                    <a:srgbClr val="000000"/>
                  </a:buClr>
                  <a:buSzPts val="1300"/>
                  <a:defRPr/>
                </a:pPr>
                <a:r>
                  <a:rPr kumimoji="0" lang="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Обоснование и контекст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A92F29-5B62-4A79-8202-F6026EA59114}"/>
                </a:ext>
              </a:extLst>
            </p:cNvPr>
            <p:cNvGrpSpPr/>
            <p:nvPr/>
          </p:nvGrpSpPr>
          <p:grpSpPr>
            <a:xfrm>
              <a:off x="133108" y="3277408"/>
              <a:ext cx="3397679" cy="655936"/>
              <a:chOff x="133108" y="2866331"/>
              <a:chExt cx="3397679" cy="661326"/>
            </a:xfrm>
          </p:grpSpPr>
          <p:sp>
            <p:nvSpPr>
              <p:cNvPr id="28" name="Google Shape;1983;p2">
                <a:extLst>
                  <a:ext uri="{FF2B5EF4-FFF2-40B4-BE49-F238E27FC236}">
                    <a16:creationId xmlns:a16="http://schemas.microsoft.com/office/drawing/2014/main" id="{1D831428-A5A2-4868-AD6C-8EDC3DB9ABBA}"/>
                  </a:ext>
                </a:extLst>
              </p:cNvPr>
              <p:cNvSpPr txBox="1"/>
              <p:nvPr/>
            </p:nvSpPr>
            <p:spPr>
              <a:xfrm>
                <a:off x="133108" y="2866331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29" name="Google Shape;1992;p2">
                <a:extLst>
                  <a:ext uri="{FF2B5EF4-FFF2-40B4-BE49-F238E27FC236}">
                    <a16:creationId xmlns:a16="http://schemas.microsoft.com/office/drawing/2014/main" id="{023D92AE-43AB-46E9-94F6-DE4575D31069}"/>
                  </a:ext>
                </a:extLst>
              </p:cNvPr>
              <p:cNvCxnSpPr/>
              <p:nvPr/>
            </p:nvCxnSpPr>
            <p:spPr>
              <a:xfrm>
                <a:off x="681859" y="2950213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" name="Google Shape;1990;p2">
                <a:extLst>
                  <a:ext uri="{FF2B5EF4-FFF2-40B4-BE49-F238E27FC236}">
                    <a16:creationId xmlns:a16="http://schemas.microsoft.com/office/drawing/2014/main" id="{C9AB18D2-031E-4451-8CDB-5C35ABCCBF57}"/>
                  </a:ext>
                </a:extLst>
              </p:cNvPr>
              <p:cNvSpPr txBox="1"/>
              <p:nvPr/>
            </p:nvSpPr>
            <p:spPr>
              <a:xfrm>
                <a:off x="681859" y="2979558"/>
                <a:ext cx="2848928" cy="54809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Финансовый анализ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BF1041-8EC3-41F0-A410-4CC2A2953C26}"/>
                </a:ext>
              </a:extLst>
            </p:cNvPr>
            <p:cNvGrpSpPr/>
            <p:nvPr/>
          </p:nvGrpSpPr>
          <p:grpSpPr>
            <a:xfrm>
              <a:off x="133108" y="2492306"/>
              <a:ext cx="3397679" cy="664931"/>
              <a:chOff x="133108" y="5969620"/>
              <a:chExt cx="3397679" cy="670395"/>
            </a:xfrm>
          </p:grpSpPr>
          <p:sp>
            <p:nvSpPr>
              <p:cNvPr id="32" name="Google Shape;1983;p2">
                <a:extLst>
                  <a:ext uri="{FF2B5EF4-FFF2-40B4-BE49-F238E27FC236}">
                    <a16:creationId xmlns:a16="http://schemas.microsoft.com/office/drawing/2014/main" id="{1493F8F7-C6C2-4BE2-9F62-1369087FCC70}"/>
                  </a:ext>
                </a:extLst>
              </p:cNvPr>
              <p:cNvSpPr txBox="1"/>
              <p:nvPr/>
            </p:nvSpPr>
            <p:spPr>
              <a:xfrm>
                <a:off x="133108" y="5969620"/>
                <a:ext cx="627241" cy="5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00"/>
                  </a:spcAft>
                  <a:buClr>
                    <a:srgbClr val="000000"/>
                  </a:buClr>
                  <a:buSzPts val="3600"/>
                  <a:buFont typeface="Arial"/>
                  <a:buNone/>
                  <a:defRPr/>
                </a:pPr>
                <a:r>
                  <a:rPr lang="ru" sz="2800" b="1">
                    <a:solidFill>
                      <a:srgbClr val="C00000"/>
                    </a:solidFill>
                    <a:latin typeface="Arial"/>
                    <a:cs typeface="Arial"/>
                    <a:sym typeface="Arial"/>
                  </a:rPr>
                  <a:t>03</a:t>
                </a:r>
                <a:endParaRPr lang="en-GB" sz="1400">
                  <a:solidFill>
                    <a:srgbClr val="C00000"/>
                  </a:solidFill>
                  <a:latin typeface="Arial"/>
                </a:endParaRPr>
              </a:p>
            </p:txBody>
          </p:sp>
          <p:cxnSp>
            <p:nvCxnSpPr>
              <p:cNvPr id="33" name="Google Shape;1992;p2">
                <a:extLst>
                  <a:ext uri="{FF2B5EF4-FFF2-40B4-BE49-F238E27FC236}">
                    <a16:creationId xmlns:a16="http://schemas.microsoft.com/office/drawing/2014/main" id="{B4AD3FF5-40A4-4D12-B3D6-0328D70B404D}"/>
                  </a:ext>
                </a:extLst>
              </p:cNvPr>
              <p:cNvCxnSpPr/>
              <p:nvPr/>
            </p:nvCxnSpPr>
            <p:spPr>
              <a:xfrm>
                <a:off x="681859" y="6091915"/>
                <a:ext cx="1479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" name="Google Shape;1990;p2">
                <a:extLst>
                  <a:ext uri="{FF2B5EF4-FFF2-40B4-BE49-F238E27FC236}">
                    <a16:creationId xmlns:a16="http://schemas.microsoft.com/office/drawing/2014/main" id="{C191A723-D20E-431A-B531-EA05667C76ED}"/>
                  </a:ext>
                </a:extLst>
              </p:cNvPr>
              <p:cNvSpPr txBox="1"/>
              <p:nvPr/>
            </p:nvSpPr>
            <p:spPr>
              <a:xfrm>
                <a:off x="681859" y="6114987"/>
                <a:ext cx="2848928" cy="525028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4000" tIns="64000" rIns="64000" bIns="27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buClr>
                    <a:srgbClr val="000000"/>
                  </a:buClr>
                  <a:buSzPts val="1300"/>
                  <a:defRPr/>
                </a:pPr>
                <a:r>
                  <a:rPr kumimoji="0" lang="ru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rPr>
                  <a:t>Концептуальный план МЦПК</a:t>
                </a:r>
              </a:p>
            </p:txBody>
          </p:sp>
        </p:grpSp>
      </p:grpSp>
      <p:sp>
        <p:nvSpPr>
          <p:cNvPr id="45" name="Footer Placeholder 11">
            <a:extLst>
              <a:ext uri="{FF2B5EF4-FFF2-40B4-BE49-F238E27FC236}">
                <a16:creationId xmlns:a16="http://schemas.microsoft.com/office/drawing/2014/main" id="{D5E925AA-BA22-4D3A-9849-916700403446}"/>
              </a:ext>
            </a:extLst>
          </p:cNvPr>
          <p:cNvSpPr txBox="1">
            <a:spLocks/>
          </p:cNvSpPr>
          <p:nvPr/>
        </p:nvSpPr>
        <p:spPr>
          <a:xfrm>
            <a:off x="442804" y="6486413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" dirty="0"/>
              <a:t>Предварительное технико-экономическое обоснование создания МЦПК при ЭКШТХ</a:t>
            </a:r>
          </a:p>
          <a:p>
            <a:pPr algn="l"/>
            <a:endParaRPr lang="ru" dirty="0">
              <a:solidFill>
                <a:srgbClr val="000000"/>
              </a:solidFill>
              <a:latin typeface="Arial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50807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" sz="3200" dirty="0">
                <a:latin typeface="Georgia"/>
              </a:rPr>
              <a:t>Предыстория проекта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304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6742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r>
              <a:rPr lang="ru" sz="2400" b="0" dirty="0">
                <a:latin typeface="Georgia" panose="02040502050405020303" pitchFamily="18" charset="0"/>
              </a:rPr>
              <a:t>Информация о предыстории проекта и ходе его реализации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CA9C314-840F-4E89-A0C2-A667B2E3CA04}"/>
              </a:ext>
            </a:extLst>
          </p:cNvPr>
          <p:cNvGrpSpPr/>
          <p:nvPr/>
        </p:nvGrpSpPr>
        <p:grpSpPr>
          <a:xfrm>
            <a:off x="303657" y="1179010"/>
            <a:ext cx="11771189" cy="5066340"/>
            <a:chOff x="303657" y="1129850"/>
            <a:chExt cx="11771189" cy="5066340"/>
          </a:xfrm>
        </p:grpSpPr>
        <p:sp>
          <p:nvSpPr>
            <p:cNvPr id="207" name="Google Shape;2022;g1389d6804d3_10_0">
              <a:extLst>
                <a:ext uri="{FF2B5EF4-FFF2-40B4-BE49-F238E27FC236}">
                  <a16:creationId xmlns:a16="http://schemas.microsoft.com/office/drawing/2014/main" id="{589A1D22-6746-4A41-BB35-E2F31661D4FB}"/>
                </a:ext>
              </a:extLst>
            </p:cNvPr>
            <p:cNvSpPr/>
            <p:nvPr/>
          </p:nvSpPr>
          <p:spPr>
            <a:xfrm>
              <a:off x="384887" y="2711878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август 2020 г.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23;g1389d6804d3_10_0">
              <a:extLst>
                <a:ext uri="{FF2B5EF4-FFF2-40B4-BE49-F238E27FC236}">
                  <a16:creationId xmlns:a16="http://schemas.microsoft.com/office/drawing/2014/main" id="{EAB2EF71-B9D1-42CD-8F29-8636AF16E0AD}"/>
                </a:ext>
              </a:extLst>
            </p:cNvPr>
            <p:cNvSpPr/>
            <p:nvPr/>
          </p:nvSpPr>
          <p:spPr>
            <a:xfrm>
              <a:off x="432547" y="2766443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24;g1389d6804d3_10_0">
              <a:extLst>
                <a:ext uri="{FF2B5EF4-FFF2-40B4-BE49-F238E27FC236}">
                  <a16:creationId xmlns:a16="http://schemas.microsoft.com/office/drawing/2014/main" id="{D005010C-DFAE-4E95-B45D-06F570C5885A}"/>
                </a:ext>
              </a:extLst>
            </p:cNvPr>
            <p:cNvSpPr/>
            <p:nvPr/>
          </p:nvSpPr>
          <p:spPr>
            <a:xfrm>
              <a:off x="1617636" y="4619338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ноябрь 2021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025;g1389d6804d3_10_0">
              <a:extLst>
                <a:ext uri="{FF2B5EF4-FFF2-40B4-BE49-F238E27FC236}">
                  <a16:creationId xmlns:a16="http://schemas.microsoft.com/office/drawing/2014/main" id="{FBF17E72-169B-48F2-9392-AF740B2C60AD}"/>
                </a:ext>
              </a:extLst>
            </p:cNvPr>
            <p:cNvSpPr/>
            <p:nvPr/>
          </p:nvSpPr>
          <p:spPr>
            <a:xfrm>
              <a:off x="1653276" y="4674207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026;g1389d6804d3_10_0">
              <a:extLst>
                <a:ext uri="{FF2B5EF4-FFF2-40B4-BE49-F238E27FC236}">
                  <a16:creationId xmlns:a16="http://schemas.microsoft.com/office/drawing/2014/main" id="{6D084E62-C19D-4C04-A9FD-9D224F92D21E}"/>
                </a:ext>
              </a:extLst>
            </p:cNvPr>
            <p:cNvSpPr/>
            <p:nvPr/>
          </p:nvSpPr>
          <p:spPr>
            <a:xfrm>
              <a:off x="2585838" y="1780061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декабрь 2021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027;g1389d6804d3_10_0">
              <a:extLst>
                <a:ext uri="{FF2B5EF4-FFF2-40B4-BE49-F238E27FC236}">
                  <a16:creationId xmlns:a16="http://schemas.microsoft.com/office/drawing/2014/main" id="{4E2E8253-8544-4417-B85B-73491559BA1B}"/>
                </a:ext>
              </a:extLst>
            </p:cNvPr>
            <p:cNvSpPr/>
            <p:nvPr/>
          </p:nvSpPr>
          <p:spPr>
            <a:xfrm>
              <a:off x="2633781" y="1831586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028;g1389d6804d3_10_0">
              <a:extLst>
                <a:ext uri="{FF2B5EF4-FFF2-40B4-BE49-F238E27FC236}">
                  <a16:creationId xmlns:a16="http://schemas.microsoft.com/office/drawing/2014/main" id="{0FACC683-534C-4A8F-8F61-8D8DB6E27AED}"/>
                </a:ext>
              </a:extLst>
            </p:cNvPr>
            <p:cNvSpPr/>
            <p:nvPr/>
          </p:nvSpPr>
          <p:spPr>
            <a:xfrm>
              <a:off x="3869191" y="5771990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февраль 2022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029;g1389d6804d3_10_0">
              <a:extLst>
                <a:ext uri="{FF2B5EF4-FFF2-40B4-BE49-F238E27FC236}">
                  <a16:creationId xmlns:a16="http://schemas.microsoft.com/office/drawing/2014/main" id="{61654DDE-D45D-4879-B45C-CEA417F2D69A}"/>
                </a:ext>
              </a:extLst>
            </p:cNvPr>
            <p:cNvSpPr/>
            <p:nvPr/>
          </p:nvSpPr>
          <p:spPr>
            <a:xfrm>
              <a:off x="3921660" y="5820829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030;g1389d6804d3_10_0">
              <a:extLst>
                <a:ext uri="{FF2B5EF4-FFF2-40B4-BE49-F238E27FC236}">
                  <a16:creationId xmlns:a16="http://schemas.microsoft.com/office/drawing/2014/main" id="{282C5709-A4A1-4583-8C84-7CB0DDE91DC7}"/>
                </a:ext>
              </a:extLst>
            </p:cNvPr>
            <p:cNvSpPr/>
            <p:nvPr/>
          </p:nvSpPr>
          <p:spPr>
            <a:xfrm>
              <a:off x="5074168" y="2546415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май 2022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6" name="Google Shape;2032;g1389d6804d3_10_0">
              <a:extLst>
                <a:ext uri="{FF2B5EF4-FFF2-40B4-BE49-F238E27FC236}">
                  <a16:creationId xmlns:a16="http://schemas.microsoft.com/office/drawing/2014/main" id="{08F3AE16-9C5E-4411-A4D3-838185BED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852" y="3112179"/>
              <a:ext cx="0" cy="752802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033;g1389d6804d3_10_0">
              <a:extLst>
                <a:ext uri="{FF2B5EF4-FFF2-40B4-BE49-F238E27FC236}">
                  <a16:creationId xmlns:a16="http://schemas.microsoft.com/office/drawing/2014/main" id="{324EA0A3-575F-4F52-9E7E-EEEAC32AB9BE}"/>
                </a:ext>
              </a:extLst>
            </p:cNvPr>
            <p:cNvCxnSpPr/>
            <p:nvPr/>
          </p:nvCxnSpPr>
          <p:spPr>
            <a:xfrm rot="10800000">
              <a:off x="2772848" y="2206004"/>
              <a:ext cx="0" cy="1635174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034;g1389d6804d3_10_0">
              <a:extLst>
                <a:ext uri="{FF2B5EF4-FFF2-40B4-BE49-F238E27FC236}">
                  <a16:creationId xmlns:a16="http://schemas.microsoft.com/office/drawing/2014/main" id="{C90F23A6-3691-412E-8CE4-8463E7599D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4637" y="2909165"/>
              <a:ext cx="1" cy="939039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219" name="Google Shape;2035;g1389d6804d3_10_0">
              <a:extLst>
                <a:ext uri="{FF2B5EF4-FFF2-40B4-BE49-F238E27FC236}">
                  <a16:creationId xmlns:a16="http://schemas.microsoft.com/office/drawing/2014/main" id="{0543271A-4F9E-4547-ABBB-09F612A92FCE}"/>
                </a:ext>
              </a:extLst>
            </p:cNvPr>
            <p:cNvSpPr/>
            <p:nvPr/>
          </p:nvSpPr>
          <p:spPr>
            <a:xfrm>
              <a:off x="5131537" y="2598365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" name="Google Shape;2036;g1389d6804d3_10_0">
              <a:extLst>
                <a:ext uri="{FF2B5EF4-FFF2-40B4-BE49-F238E27FC236}">
                  <a16:creationId xmlns:a16="http://schemas.microsoft.com/office/drawing/2014/main" id="{641DC331-3098-473A-A655-BBD7B3486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566" y="4133283"/>
              <a:ext cx="0" cy="540924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037;g1389d6804d3_10_0">
              <a:extLst>
                <a:ext uri="{FF2B5EF4-FFF2-40B4-BE49-F238E27FC236}">
                  <a16:creationId xmlns:a16="http://schemas.microsoft.com/office/drawing/2014/main" id="{3C3156FE-B2FB-495E-AE2B-24D9F5D26FF4}"/>
                </a:ext>
              </a:extLst>
            </p:cNvPr>
            <p:cNvCxnSpPr/>
            <p:nvPr/>
          </p:nvCxnSpPr>
          <p:spPr>
            <a:xfrm rot="10800000">
              <a:off x="4074846" y="4133283"/>
              <a:ext cx="0" cy="1635000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038;g1389d6804d3_10_0">
              <a:extLst>
                <a:ext uri="{FF2B5EF4-FFF2-40B4-BE49-F238E27FC236}">
                  <a16:creationId xmlns:a16="http://schemas.microsoft.com/office/drawing/2014/main" id="{F3756BEA-732E-4543-8AE5-02868C840BF7}"/>
                </a:ext>
              </a:extLst>
            </p:cNvPr>
            <p:cNvCxnSpPr/>
            <p:nvPr/>
          </p:nvCxnSpPr>
          <p:spPr>
            <a:xfrm rot="10800000">
              <a:off x="9740505" y="4133283"/>
              <a:ext cx="0" cy="1635000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223" name="Google Shape;2039;g1389d6804d3_10_0">
              <a:extLst>
                <a:ext uri="{FF2B5EF4-FFF2-40B4-BE49-F238E27FC236}">
                  <a16:creationId xmlns:a16="http://schemas.microsoft.com/office/drawing/2014/main" id="{896FA54A-2302-4841-8ED5-EA8F635D181A}"/>
                </a:ext>
              </a:extLst>
            </p:cNvPr>
            <p:cNvSpPr/>
            <p:nvPr/>
          </p:nvSpPr>
          <p:spPr>
            <a:xfrm>
              <a:off x="9536166" y="5771990"/>
              <a:ext cx="2394569" cy="424200"/>
            </a:xfrm>
            <a:prstGeom prst="roundRect">
              <a:avLst>
                <a:gd name="adj" fmla="val 50000"/>
              </a:avLst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2023 г. и далее</a:t>
              </a:r>
            </a:p>
          </p:txBody>
        </p:sp>
        <p:sp>
          <p:nvSpPr>
            <p:cNvPr id="224" name="Google Shape;2040;g1389d6804d3_10_0">
              <a:extLst>
                <a:ext uri="{FF2B5EF4-FFF2-40B4-BE49-F238E27FC236}">
                  <a16:creationId xmlns:a16="http://schemas.microsoft.com/office/drawing/2014/main" id="{DB748D8A-2AFB-4335-AD91-5C15944B3CCC}"/>
                </a:ext>
              </a:extLst>
            </p:cNvPr>
            <p:cNvSpPr/>
            <p:nvPr/>
          </p:nvSpPr>
          <p:spPr>
            <a:xfrm>
              <a:off x="9587320" y="5830209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041;g1389d6804d3_10_0">
              <a:extLst>
                <a:ext uri="{FF2B5EF4-FFF2-40B4-BE49-F238E27FC236}">
                  <a16:creationId xmlns:a16="http://schemas.microsoft.com/office/drawing/2014/main" id="{2F10252C-F8FA-49EC-B88B-B57769912AF8}"/>
                </a:ext>
              </a:extLst>
            </p:cNvPr>
            <p:cNvSpPr/>
            <p:nvPr/>
          </p:nvSpPr>
          <p:spPr>
            <a:xfrm>
              <a:off x="9680278" y="4123221"/>
              <a:ext cx="2394568" cy="15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Концептуальный план и проект предварительного технико-экономического обоснования, 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доработаны исследовательской группой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Региональные семинары 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для сбора информации от соответствующих государственных органов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" name="Google Shape;2042;g1389d6804d3_10_0">
              <a:extLst>
                <a:ext uri="{FF2B5EF4-FFF2-40B4-BE49-F238E27FC236}">
                  <a16:creationId xmlns:a16="http://schemas.microsoft.com/office/drawing/2014/main" id="{4F6C755B-EEBD-4179-A218-876ED807D987}"/>
                </a:ext>
              </a:extLst>
            </p:cNvPr>
            <p:cNvCxnSpPr>
              <a:cxnSpLocks/>
            </p:cNvCxnSpPr>
            <p:nvPr/>
          </p:nvCxnSpPr>
          <p:spPr>
            <a:xfrm>
              <a:off x="367469" y="4010192"/>
              <a:ext cx="1158019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27" name="Google Shape;2043;g1389d6804d3_10_0">
              <a:extLst>
                <a:ext uri="{FF2B5EF4-FFF2-40B4-BE49-F238E27FC236}">
                  <a16:creationId xmlns:a16="http://schemas.microsoft.com/office/drawing/2014/main" id="{CB0EE340-98FF-4EED-A6A6-A6F97485FC67}"/>
                </a:ext>
              </a:extLst>
            </p:cNvPr>
            <p:cNvSpPr/>
            <p:nvPr/>
          </p:nvSpPr>
          <p:spPr>
            <a:xfrm>
              <a:off x="1601050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044;g1389d6804d3_10_0">
              <a:extLst>
                <a:ext uri="{FF2B5EF4-FFF2-40B4-BE49-F238E27FC236}">
                  <a16:creationId xmlns:a16="http://schemas.microsoft.com/office/drawing/2014/main" id="{CF5EBBB9-7104-4042-9BF1-690B4D4C1982}"/>
                </a:ext>
              </a:extLst>
            </p:cNvPr>
            <p:cNvSpPr/>
            <p:nvPr/>
          </p:nvSpPr>
          <p:spPr>
            <a:xfrm>
              <a:off x="441631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B06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045;g1389d6804d3_10_0">
              <a:extLst>
                <a:ext uri="{FF2B5EF4-FFF2-40B4-BE49-F238E27FC236}">
                  <a16:creationId xmlns:a16="http://schemas.microsoft.com/office/drawing/2014/main" id="{E37E571E-A754-4166-8ACB-D302C0A59DEB}"/>
                </a:ext>
              </a:extLst>
            </p:cNvPr>
            <p:cNvSpPr/>
            <p:nvPr/>
          </p:nvSpPr>
          <p:spPr>
            <a:xfrm>
              <a:off x="2642866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046;g1389d6804d3_10_0">
              <a:extLst>
                <a:ext uri="{FF2B5EF4-FFF2-40B4-BE49-F238E27FC236}">
                  <a16:creationId xmlns:a16="http://schemas.microsoft.com/office/drawing/2014/main" id="{E2B4F597-0C5A-4EE8-B932-028823456CEF}"/>
                </a:ext>
              </a:extLst>
            </p:cNvPr>
            <p:cNvSpPr/>
            <p:nvPr/>
          </p:nvSpPr>
          <p:spPr>
            <a:xfrm>
              <a:off x="3930745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B06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047;g1389d6804d3_10_0">
              <a:extLst>
                <a:ext uri="{FF2B5EF4-FFF2-40B4-BE49-F238E27FC236}">
                  <a16:creationId xmlns:a16="http://schemas.microsoft.com/office/drawing/2014/main" id="{34731579-652B-407F-AE5B-C011CF2EEA6E}"/>
                </a:ext>
              </a:extLst>
            </p:cNvPr>
            <p:cNvSpPr/>
            <p:nvPr/>
          </p:nvSpPr>
          <p:spPr>
            <a:xfrm>
              <a:off x="5140620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048;g1389d6804d3_10_0">
              <a:extLst>
                <a:ext uri="{FF2B5EF4-FFF2-40B4-BE49-F238E27FC236}">
                  <a16:creationId xmlns:a16="http://schemas.microsoft.com/office/drawing/2014/main" id="{231E24EB-6D03-4123-91C6-96F41E923FDC}"/>
                </a:ext>
              </a:extLst>
            </p:cNvPr>
            <p:cNvSpPr/>
            <p:nvPr/>
          </p:nvSpPr>
          <p:spPr>
            <a:xfrm>
              <a:off x="9596404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049;g1389d6804d3_10_0">
              <a:extLst>
                <a:ext uri="{FF2B5EF4-FFF2-40B4-BE49-F238E27FC236}">
                  <a16:creationId xmlns:a16="http://schemas.microsoft.com/office/drawing/2014/main" id="{428D81D1-3B7D-4196-B469-94020465BE01}"/>
                </a:ext>
              </a:extLst>
            </p:cNvPr>
            <p:cNvSpPr/>
            <p:nvPr/>
          </p:nvSpPr>
          <p:spPr>
            <a:xfrm>
              <a:off x="1653098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050;g1389d6804d3_10_0">
              <a:extLst>
                <a:ext uri="{FF2B5EF4-FFF2-40B4-BE49-F238E27FC236}">
                  <a16:creationId xmlns:a16="http://schemas.microsoft.com/office/drawing/2014/main" id="{A6CB1D2E-065C-4E23-B87C-8D7E723F4444}"/>
                </a:ext>
              </a:extLst>
            </p:cNvPr>
            <p:cNvSpPr/>
            <p:nvPr/>
          </p:nvSpPr>
          <p:spPr>
            <a:xfrm>
              <a:off x="493679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051;g1389d6804d3_10_0">
              <a:extLst>
                <a:ext uri="{FF2B5EF4-FFF2-40B4-BE49-F238E27FC236}">
                  <a16:creationId xmlns:a16="http://schemas.microsoft.com/office/drawing/2014/main" id="{E1B9E7D5-4394-4D90-9BC7-FFCA9EE6E9C2}"/>
                </a:ext>
              </a:extLst>
            </p:cNvPr>
            <p:cNvSpPr/>
            <p:nvPr/>
          </p:nvSpPr>
          <p:spPr>
            <a:xfrm>
              <a:off x="2694914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052;g1389d6804d3_10_0">
              <a:extLst>
                <a:ext uri="{FF2B5EF4-FFF2-40B4-BE49-F238E27FC236}">
                  <a16:creationId xmlns:a16="http://schemas.microsoft.com/office/drawing/2014/main" id="{E176D761-D53C-42FE-B658-31ECADC87BC7}"/>
                </a:ext>
              </a:extLst>
            </p:cNvPr>
            <p:cNvSpPr/>
            <p:nvPr/>
          </p:nvSpPr>
          <p:spPr>
            <a:xfrm>
              <a:off x="3982793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053;g1389d6804d3_10_0">
              <a:extLst>
                <a:ext uri="{FF2B5EF4-FFF2-40B4-BE49-F238E27FC236}">
                  <a16:creationId xmlns:a16="http://schemas.microsoft.com/office/drawing/2014/main" id="{4D695882-7144-42B4-924D-D0517C0BCE5F}"/>
                </a:ext>
              </a:extLst>
            </p:cNvPr>
            <p:cNvSpPr/>
            <p:nvPr/>
          </p:nvSpPr>
          <p:spPr>
            <a:xfrm>
              <a:off x="5192669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054;g1389d6804d3_10_0">
              <a:extLst>
                <a:ext uri="{FF2B5EF4-FFF2-40B4-BE49-F238E27FC236}">
                  <a16:creationId xmlns:a16="http://schemas.microsoft.com/office/drawing/2014/main" id="{3B9B1411-CE6F-4116-A573-7F728097F1DE}"/>
                </a:ext>
              </a:extLst>
            </p:cNvPr>
            <p:cNvSpPr/>
            <p:nvPr/>
          </p:nvSpPr>
          <p:spPr>
            <a:xfrm>
              <a:off x="9648452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058;g1389d6804d3_10_0">
              <a:extLst>
                <a:ext uri="{FF2B5EF4-FFF2-40B4-BE49-F238E27FC236}">
                  <a16:creationId xmlns:a16="http://schemas.microsoft.com/office/drawing/2014/main" id="{2DC06D69-CD3F-4B37-9F3C-38F0584F1BBD}"/>
                </a:ext>
              </a:extLst>
            </p:cNvPr>
            <p:cNvSpPr/>
            <p:nvPr/>
          </p:nvSpPr>
          <p:spPr>
            <a:xfrm>
              <a:off x="5368563" y="2993019"/>
              <a:ext cx="2299561" cy="76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lang="ru" sz="1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Подготовка справочного отчета, оценка «как есть» различных компонентов развития </a:t>
              </a:r>
              <a:r>
                <a:rPr lang="ru-RU" sz="1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МЦПК</a:t>
              </a:r>
              <a:endParaRPr kumimoji="0" lang="en-GB" sz="11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060;g1389d6804d3_10_0">
              <a:extLst>
                <a:ext uri="{FF2B5EF4-FFF2-40B4-BE49-F238E27FC236}">
                  <a16:creationId xmlns:a16="http://schemas.microsoft.com/office/drawing/2014/main" id="{165BF9FD-8465-483F-A90C-7074B8721562}"/>
                </a:ext>
              </a:extLst>
            </p:cNvPr>
            <p:cNvSpPr/>
            <p:nvPr/>
          </p:nvSpPr>
          <p:spPr>
            <a:xfrm>
              <a:off x="1819781" y="4143847"/>
              <a:ext cx="1984145" cy="63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Набор консультантов для концептуального плана </a:t>
              </a:r>
              <a:r>
                <a:rPr lang="ru-RU" sz="1100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МЦТЭС</a:t>
              </a:r>
              <a:endPara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061;g1389d6804d3_10_0">
              <a:extLst>
                <a:ext uri="{FF2B5EF4-FFF2-40B4-BE49-F238E27FC236}">
                  <a16:creationId xmlns:a16="http://schemas.microsoft.com/office/drawing/2014/main" id="{AA6F4458-F2BC-477F-A2C0-D0DD8271538A}"/>
                </a:ext>
              </a:extLst>
            </p:cNvPr>
            <p:cNvSpPr/>
            <p:nvPr/>
          </p:nvSpPr>
          <p:spPr>
            <a:xfrm>
              <a:off x="2917770" y="2365101"/>
              <a:ext cx="2536691" cy="1518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" sz="11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Виртуальный вводный семинар в Казахстане и Узбекистане (</a:t>
              </a:r>
              <a:r>
                <a:rPr lang="ru-RU" sz="1100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МЦТЭС</a:t>
              </a:r>
              <a:r>
                <a:rPr kumimoji="0" lang="ru" sz="11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indent="-171450">
                <a:buClr>
                  <a:srgbClr val="000000"/>
                </a:buClr>
                <a:buSzPts val="1200"/>
                <a:buFont typeface="Wingdings" panose="05000000000000000000" pitchFamily="2" charset="2"/>
                <a:buChar char="Ø"/>
                <a:defRPr/>
              </a:pPr>
              <a:r>
                <a:rPr lang="ru" sz="11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r>
                <a:rPr lang="ru-RU" sz="1100" b="1" i="1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МЦТЭС</a:t>
              </a:r>
              <a:r>
                <a:rPr lang="ru" sz="11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1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МЦПК</a:t>
              </a:r>
              <a:r>
                <a:rPr lang="ru" sz="1100" b="1" i="1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</a:t>
              </a:r>
              <a:r>
                <a:rPr lang="ru" sz="11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усиления акцента на промышленном сотрудничестве между странами.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064;g1389d6804d3_10_0">
              <a:extLst>
                <a:ext uri="{FF2B5EF4-FFF2-40B4-BE49-F238E27FC236}">
                  <a16:creationId xmlns:a16="http://schemas.microsoft.com/office/drawing/2014/main" id="{EF656436-70DE-43D0-9ED6-97D5FFCD0C3F}"/>
                </a:ext>
              </a:extLst>
            </p:cNvPr>
            <p:cNvSpPr/>
            <p:nvPr/>
          </p:nvSpPr>
          <p:spPr>
            <a:xfrm>
              <a:off x="4104882" y="4197304"/>
              <a:ext cx="2585541" cy="14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Фев – </a:t>
              </a:r>
              <a:r>
                <a:rPr lang="ru" sz="1100" u="sng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апр 20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: Проведены </a:t>
              </a:r>
              <a:r>
                <a:rPr kumimoji="0" lang="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двусторонние консультации 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с государственными </a:t>
              </a:r>
              <a:r>
                <a:rPr lang="ru" sz="1100" b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органами</a:t>
              </a:r>
              <a:r>
                <a:rPr kumimoji="0" lang="ru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Исследовательская группа провела оценку «как есть» и обзор исходных данных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lang="en-US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lang="ru" sz="11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Представление первоначального отчета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073;g1389d6804d3_10_0">
              <a:extLst>
                <a:ext uri="{FF2B5EF4-FFF2-40B4-BE49-F238E27FC236}">
                  <a16:creationId xmlns:a16="http://schemas.microsoft.com/office/drawing/2014/main" id="{7E2F75B9-267F-4234-A279-AB4908ED989B}"/>
                </a:ext>
              </a:extLst>
            </p:cNvPr>
            <p:cNvSpPr/>
            <p:nvPr/>
          </p:nvSpPr>
          <p:spPr>
            <a:xfrm>
              <a:off x="532494" y="3116208"/>
              <a:ext cx="2415500" cy="873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Дорожная карта развития ЭКШТХ, включая предложение по развитию </a:t>
              </a:r>
              <a:r>
                <a:rPr lang="ru-RU" sz="1100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Международного центра торгово-экономического сотрудничества (МЦТЭС)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*</a:t>
              </a:r>
            </a:p>
          </p:txBody>
        </p:sp>
        <p:cxnSp>
          <p:nvCxnSpPr>
            <p:cNvPr id="244" name="Google Shape;2074;g1389d6804d3_10_0">
              <a:extLst>
                <a:ext uri="{FF2B5EF4-FFF2-40B4-BE49-F238E27FC236}">
                  <a16:creationId xmlns:a16="http://schemas.microsoft.com/office/drawing/2014/main" id="{6D8F68AD-09B8-4CA6-904B-9A2961F8EE31}"/>
                </a:ext>
              </a:extLst>
            </p:cNvPr>
            <p:cNvCxnSpPr>
              <a:cxnSpLocks/>
            </p:cNvCxnSpPr>
            <p:nvPr/>
          </p:nvCxnSpPr>
          <p:spPr>
            <a:xfrm>
              <a:off x="384887" y="1531190"/>
              <a:ext cx="11580190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5" name="Google Shape;2076;g1389d6804d3_10_0">
              <a:extLst>
                <a:ext uri="{FF2B5EF4-FFF2-40B4-BE49-F238E27FC236}">
                  <a16:creationId xmlns:a16="http://schemas.microsoft.com/office/drawing/2014/main" id="{C3F4A2DF-7A8F-47A7-8A25-056069A7F81B}"/>
                </a:ext>
              </a:extLst>
            </p:cNvPr>
            <p:cNvSpPr/>
            <p:nvPr/>
          </p:nvSpPr>
          <p:spPr>
            <a:xfrm>
              <a:off x="1847904" y="1144186"/>
              <a:ext cx="937946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C6B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ru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Развитие </a:t>
              </a:r>
              <a:r>
                <a:rPr kumimoji="0" lang="ru-RU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МЦПК</a:t>
              </a:r>
              <a:r>
                <a:rPr kumimoji="0" lang="ru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079;g1389d6804d3_10_0">
              <a:extLst>
                <a:ext uri="{FF2B5EF4-FFF2-40B4-BE49-F238E27FC236}">
                  <a16:creationId xmlns:a16="http://schemas.microsoft.com/office/drawing/2014/main" id="{390029CA-864C-4F60-BF59-11CF576D10BF}"/>
                </a:ext>
              </a:extLst>
            </p:cNvPr>
            <p:cNvSpPr/>
            <p:nvPr/>
          </p:nvSpPr>
          <p:spPr>
            <a:xfrm>
              <a:off x="5342069" y="1129850"/>
              <a:ext cx="206193" cy="20592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2058;g1389d6804d3_10_0">
              <a:extLst>
                <a:ext uri="{FF2B5EF4-FFF2-40B4-BE49-F238E27FC236}">
                  <a16:creationId xmlns:a16="http://schemas.microsoft.com/office/drawing/2014/main" id="{7E8E5E81-F962-4214-8468-090F6A01356F}"/>
                </a:ext>
              </a:extLst>
            </p:cNvPr>
            <p:cNvSpPr/>
            <p:nvPr/>
          </p:nvSpPr>
          <p:spPr>
            <a:xfrm>
              <a:off x="8134594" y="2341043"/>
              <a:ext cx="3672518" cy="1471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Янв – фев 2023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: Изменение участка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МЦПК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 Новое </a:t>
              </a:r>
              <a:r>
                <a:rPr lang="ru" sz="11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место </a:t>
              </a:r>
              <a:r>
                <a:rPr kumimoji="0" lang="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окончательно определено на </a:t>
              </a:r>
              <a:r>
                <a:rPr lang="ru" sz="1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ППГ 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Атамекен – Гулистан вместо ППГ Жибек Жолы. В дальнейшем площадь МЦПК</a:t>
              </a:r>
              <a:r>
                <a:rPr lang="ru" sz="1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с каждой стороны сократилась до 50 га.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Май 2023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kumimoji="0" lang="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Правительства Казахстана и Узбекистана подписывают дорожную карту по созданию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МЦПК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028;g1389d6804d3_10_0">
              <a:extLst>
                <a:ext uri="{FF2B5EF4-FFF2-40B4-BE49-F238E27FC236}">
                  <a16:creationId xmlns:a16="http://schemas.microsoft.com/office/drawing/2014/main" id="{E4C6839E-C440-4773-8395-9AB09B96484F}"/>
                </a:ext>
              </a:extLst>
            </p:cNvPr>
            <p:cNvSpPr/>
            <p:nvPr/>
          </p:nvSpPr>
          <p:spPr>
            <a:xfrm>
              <a:off x="6628870" y="5771990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октябрь 2022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029;g1389d6804d3_10_0">
              <a:extLst>
                <a:ext uri="{FF2B5EF4-FFF2-40B4-BE49-F238E27FC236}">
                  <a16:creationId xmlns:a16="http://schemas.microsoft.com/office/drawing/2014/main" id="{965D5502-CE85-4122-BCA9-C95DE4743DAF}"/>
                </a:ext>
              </a:extLst>
            </p:cNvPr>
            <p:cNvSpPr/>
            <p:nvPr/>
          </p:nvSpPr>
          <p:spPr>
            <a:xfrm>
              <a:off x="6681339" y="5820829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30;g1389d6804d3_10_0">
              <a:extLst>
                <a:ext uri="{FF2B5EF4-FFF2-40B4-BE49-F238E27FC236}">
                  <a16:creationId xmlns:a16="http://schemas.microsoft.com/office/drawing/2014/main" id="{CF9C305C-157A-4B36-B3B2-7205C5A8B91D}"/>
                </a:ext>
              </a:extLst>
            </p:cNvPr>
            <p:cNvSpPr/>
            <p:nvPr/>
          </p:nvSpPr>
          <p:spPr>
            <a:xfrm>
              <a:off x="7833847" y="1710387"/>
              <a:ext cx="2204700" cy="424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7"/>
                <a:buFont typeface="Helvetica Neue"/>
                <a:buNone/>
                <a:tabLst/>
                <a:defRPr/>
              </a:pPr>
              <a:r>
                <a:rPr kumimoji="0" lang="ru" sz="15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январь-май 2023 г.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1" name="Google Shape;2034;g1389d6804d3_10_0">
              <a:extLst>
                <a:ext uri="{FF2B5EF4-FFF2-40B4-BE49-F238E27FC236}">
                  <a16:creationId xmlns:a16="http://schemas.microsoft.com/office/drawing/2014/main" id="{A892E07D-1279-4050-A9F3-5CBEE7102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4317" y="2120662"/>
              <a:ext cx="0" cy="1727542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252" name="Google Shape;2035;g1389d6804d3_10_0">
              <a:extLst>
                <a:ext uri="{FF2B5EF4-FFF2-40B4-BE49-F238E27FC236}">
                  <a16:creationId xmlns:a16="http://schemas.microsoft.com/office/drawing/2014/main" id="{A2624816-EB4B-4510-97BD-B36524547EF4}"/>
                </a:ext>
              </a:extLst>
            </p:cNvPr>
            <p:cNvSpPr/>
            <p:nvPr/>
          </p:nvSpPr>
          <p:spPr>
            <a:xfrm>
              <a:off x="7891216" y="1762337"/>
              <a:ext cx="306300" cy="31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" name="Google Shape;2037;g1389d6804d3_10_0">
              <a:extLst>
                <a:ext uri="{FF2B5EF4-FFF2-40B4-BE49-F238E27FC236}">
                  <a16:creationId xmlns:a16="http://schemas.microsoft.com/office/drawing/2014/main" id="{01343231-5553-4190-ACD1-E02D2586B3EB}"/>
                </a:ext>
              </a:extLst>
            </p:cNvPr>
            <p:cNvCxnSpPr/>
            <p:nvPr/>
          </p:nvCxnSpPr>
          <p:spPr>
            <a:xfrm rot="10800000">
              <a:off x="6834525" y="4133283"/>
              <a:ext cx="0" cy="1635000"/>
            </a:xfrm>
            <a:prstGeom prst="straightConnector1">
              <a:avLst/>
            </a:prstGeom>
            <a:noFill/>
            <a:ln w="9525" cap="flat" cmpd="sng">
              <a:solidFill>
                <a:srgbClr val="BDBBB9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254" name="Google Shape;2046;g1389d6804d3_10_0">
              <a:extLst>
                <a:ext uri="{FF2B5EF4-FFF2-40B4-BE49-F238E27FC236}">
                  <a16:creationId xmlns:a16="http://schemas.microsoft.com/office/drawing/2014/main" id="{D3336F05-FE2A-4E2A-9518-2D3B148185E1}"/>
                </a:ext>
              </a:extLst>
            </p:cNvPr>
            <p:cNvSpPr/>
            <p:nvPr/>
          </p:nvSpPr>
          <p:spPr>
            <a:xfrm>
              <a:off x="6690424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B06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47;g1389d6804d3_10_0">
              <a:extLst>
                <a:ext uri="{FF2B5EF4-FFF2-40B4-BE49-F238E27FC236}">
                  <a16:creationId xmlns:a16="http://schemas.microsoft.com/office/drawing/2014/main" id="{64A7F970-B860-46BE-B9DA-FCD0CB58C8C7}"/>
                </a:ext>
              </a:extLst>
            </p:cNvPr>
            <p:cNvSpPr/>
            <p:nvPr/>
          </p:nvSpPr>
          <p:spPr>
            <a:xfrm>
              <a:off x="7900299" y="3864981"/>
              <a:ext cx="253200" cy="2559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EB8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52;g1389d6804d3_10_0">
              <a:extLst>
                <a:ext uri="{FF2B5EF4-FFF2-40B4-BE49-F238E27FC236}">
                  <a16:creationId xmlns:a16="http://schemas.microsoft.com/office/drawing/2014/main" id="{DF218BD0-28A0-4BF2-B30E-5A42CEF01336}"/>
                </a:ext>
              </a:extLst>
            </p:cNvPr>
            <p:cNvSpPr/>
            <p:nvPr/>
          </p:nvSpPr>
          <p:spPr>
            <a:xfrm>
              <a:off x="6742472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53;g1389d6804d3_10_0">
              <a:extLst>
                <a:ext uri="{FF2B5EF4-FFF2-40B4-BE49-F238E27FC236}">
                  <a16:creationId xmlns:a16="http://schemas.microsoft.com/office/drawing/2014/main" id="{79E12DC9-EA55-460B-82BE-0973862C8881}"/>
                </a:ext>
              </a:extLst>
            </p:cNvPr>
            <p:cNvSpPr/>
            <p:nvPr/>
          </p:nvSpPr>
          <p:spPr>
            <a:xfrm>
              <a:off x="7952348" y="3916046"/>
              <a:ext cx="149400" cy="146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64;g1389d6804d3_10_0">
              <a:extLst>
                <a:ext uri="{FF2B5EF4-FFF2-40B4-BE49-F238E27FC236}">
                  <a16:creationId xmlns:a16="http://schemas.microsoft.com/office/drawing/2014/main" id="{9F6510F2-44DD-43DF-A94A-3384113D806A}"/>
                </a:ext>
              </a:extLst>
            </p:cNvPr>
            <p:cNvSpPr/>
            <p:nvPr/>
          </p:nvSpPr>
          <p:spPr>
            <a:xfrm>
              <a:off x="6864561" y="4197304"/>
              <a:ext cx="2671604" cy="140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Полевой визит в Казахстан и Узбекистан </a:t>
              </a:r>
              <a:r>
                <a:rPr kumimoji="0" lang="ru" sz="11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– встречи с различными заинтересованными сторонами в правительстве по результатам справочного отчета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lang="ru" sz="1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Посещение потенциальных мест расположения.</a:t>
              </a:r>
              <a:endPara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Isosceles Triangle 258">
              <a:extLst>
                <a:ext uri="{FF2B5EF4-FFF2-40B4-BE49-F238E27FC236}">
                  <a16:creationId xmlns:a16="http://schemas.microsoft.com/office/drawing/2014/main" id="{F710D888-FA38-4925-B49C-81C5F37EFBB8}"/>
                </a:ext>
              </a:extLst>
            </p:cNvPr>
            <p:cNvSpPr/>
            <p:nvPr/>
          </p:nvSpPr>
          <p:spPr>
            <a:xfrm rot="5400000">
              <a:off x="11823978" y="3935440"/>
              <a:ext cx="275610" cy="120076"/>
            </a:xfrm>
            <a:prstGeom prst="triangle">
              <a:avLst/>
            </a:prstGeom>
            <a:solidFill>
              <a:srgbClr val="C00000"/>
            </a:solidFill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Google Shape;2073;g1389d6804d3_10_0">
              <a:extLst>
                <a:ext uri="{FF2B5EF4-FFF2-40B4-BE49-F238E27FC236}">
                  <a16:creationId xmlns:a16="http://schemas.microsoft.com/office/drawing/2014/main" id="{128C27AC-2BA1-48EB-AA17-B47E1E3ADD6B}"/>
                </a:ext>
              </a:extLst>
            </p:cNvPr>
            <p:cNvSpPr/>
            <p:nvPr/>
          </p:nvSpPr>
          <p:spPr>
            <a:xfrm>
              <a:off x="318113" y="4197304"/>
              <a:ext cx="850751" cy="201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Н</a:t>
              </a:r>
              <a:r>
                <a:rPr kumimoji="0" lang="ru-RU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а</a:t>
              </a:r>
              <a:r>
                <a:rPr kumimoji="0" lang="ru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чало </a:t>
              </a:r>
            </a:p>
          </p:txBody>
        </p:sp>
        <p:sp>
          <p:nvSpPr>
            <p:cNvPr id="62" name="Google Shape;2073;g1389d6804d3_10_0">
              <a:extLst>
                <a:ext uri="{FF2B5EF4-FFF2-40B4-BE49-F238E27FC236}">
                  <a16:creationId xmlns:a16="http://schemas.microsoft.com/office/drawing/2014/main" id="{A2FC61E2-DECB-4BA8-899C-898DA77CFAFE}"/>
                </a:ext>
              </a:extLst>
            </p:cNvPr>
            <p:cNvSpPr/>
            <p:nvPr/>
          </p:nvSpPr>
          <p:spPr>
            <a:xfrm>
              <a:off x="303657" y="5483185"/>
              <a:ext cx="3865832" cy="19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  <a:defRPr/>
              </a:pPr>
              <a:r>
                <a:rPr kumimoji="0" lang="ru" sz="105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*Международный центр торгово-экономического сотрудничества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ru" sz="105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kumimoji="0" lang="ru" sz="105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Международный центр промышленной кооперации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04613-77F0-4E58-AF20-8ECACBDFD8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92D-B04E-49C5-A87C-DF7A3E008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261" name="Footer Placeholder 11">
            <a:extLst>
              <a:ext uri="{FF2B5EF4-FFF2-40B4-BE49-F238E27FC236}">
                <a16:creationId xmlns:a16="http://schemas.microsoft.com/office/drawing/2014/main" id="{53DCAED6-BCEF-41CC-8EC6-1562EDEDDC82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3959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2119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marL="0" marR="0" lvl="0" indent="0" defTabSz="899010" fontAlgn="auto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tabLst/>
              <a:defRPr/>
            </a:pPr>
            <a:r>
              <a:rPr lang="ru" sz="2400" b="0" dirty="0">
                <a:latin typeface="Georgia" panose="02040502050405020303" pitchFamily="18" charset="0"/>
                <a:sym typeface="Arial"/>
              </a:rPr>
              <a:t>Заинтересованные стороны и основные ресурсы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04613-77F0-4E58-AF20-8ECACBDFD8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92D-B04E-49C5-A87C-DF7A3E008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261" name="Footer Placeholder 11">
            <a:extLst>
              <a:ext uri="{FF2B5EF4-FFF2-40B4-BE49-F238E27FC236}">
                <a16:creationId xmlns:a16="http://schemas.microsoft.com/office/drawing/2014/main" id="{53DCAED6-BCEF-41CC-8EC6-1562EDEDDC82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ЭКШТХ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545C33-3678-4422-8A5A-9536BFAFD7D7}"/>
              </a:ext>
            </a:extLst>
          </p:cNvPr>
          <p:cNvGrpSpPr/>
          <p:nvPr/>
        </p:nvGrpSpPr>
        <p:grpSpPr>
          <a:xfrm>
            <a:off x="114978" y="1136128"/>
            <a:ext cx="11650335" cy="5242148"/>
            <a:chOff x="114978" y="1077136"/>
            <a:chExt cx="11650335" cy="52421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FFC8B1F-1CA5-422D-936B-7C0FA9793B93}"/>
                </a:ext>
              </a:extLst>
            </p:cNvPr>
            <p:cNvSpPr/>
            <p:nvPr/>
          </p:nvSpPr>
          <p:spPr>
            <a:xfrm>
              <a:off x="222427" y="1190579"/>
              <a:ext cx="11448288" cy="27432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900"/>
                </a:spcAft>
                <a:buSzPts val="1100"/>
                <a:defRPr/>
              </a:pPr>
              <a:r>
                <a:rPr lang="ru" sz="1200" b="1" ker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Основные заинтересованные стороны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3C400CE-AD96-4D28-A9C7-C6E3EAB43553}"/>
                </a:ext>
              </a:extLst>
            </p:cNvPr>
            <p:cNvSpPr/>
            <p:nvPr/>
          </p:nvSpPr>
          <p:spPr>
            <a:xfrm>
              <a:off x="114978" y="1077136"/>
              <a:ext cx="339979" cy="3522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600" b="1">
                  <a:solidFill>
                    <a:schemeClr val="bg1"/>
                  </a:solidFill>
                </a:rPr>
                <a:t>1</a:t>
              </a:r>
            </a:p>
          </p:txBody>
        </p:sp>
        <p:pic>
          <p:nvPicPr>
            <p:cNvPr id="66" name="Picture 2" descr="upload.wikimedia.org/wikipedia/commons/thumb/d/d3/...">
              <a:extLst>
                <a:ext uri="{FF2B5EF4-FFF2-40B4-BE49-F238E27FC236}">
                  <a16:creationId xmlns:a16="http://schemas.microsoft.com/office/drawing/2014/main" id="{7B0BC3D6-385D-4203-8D4A-D804AD760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07" y="1512915"/>
              <a:ext cx="1303004" cy="651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upload.wikimedia.org/wikipedia/commons/8/84/Fla...">
              <a:extLst>
                <a:ext uri="{FF2B5EF4-FFF2-40B4-BE49-F238E27FC236}">
                  <a16:creationId xmlns:a16="http://schemas.microsoft.com/office/drawing/2014/main" id="{9E364B40-4A83-4BDF-A85C-7F8737365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50" y="2908223"/>
              <a:ext cx="1298448" cy="64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B15267-9FA8-40BA-B2C1-75C493883FD0}"/>
                </a:ext>
              </a:extLst>
            </p:cNvPr>
            <p:cNvSpPr txBox="1"/>
            <p:nvPr/>
          </p:nvSpPr>
          <p:spPr>
            <a:xfrm>
              <a:off x="301733" y="4173737"/>
              <a:ext cx="11447267" cy="276999"/>
            </a:xfrm>
            <a:prstGeom prst="rect">
              <a:avLst/>
            </a:prstGeom>
            <a:solidFill>
              <a:srgbClr val="46464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О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</a:t>
              </a: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новные ресурсы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A62FC1-C1CB-4536-8782-28FF4D40B2F3}"/>
                </a:ext>
              </a:extLst>
            </p:cNvPr>
            <p:cNvSpPr/>
            <p:nvPr/>
          </p:nvSpPr>
          <p:spPr>
            <a:xfrm>
              <a:off x="114978" y="4104771"/>
              <a:ext cx="339979" cy="3522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6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C11323F-C1BE-4AB1-9B69-0D2CA1183536}"/>
                </a:ext>
              </a:extLst>
            </p:cNvPr>
            <p:cNvSpPr txBox="1"/>
            <p:nvPr/>
          </p:nvSpPr>
          <p:spPr>
            <a:xfrm>
              <a:off x="1722082" y="1672314"/>
              <a:ext cx="1661038" cy="41075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en-GB" sz="1200" kern="0" dirty="0" err="1">
                  <a:solidFill>
                    <a:srgbClr val="000000"/>
                  </a:solidFill>
                  <a:latin typeface="Arial"/>
                </a:rPr>
                <a:t>Qaztrade</a:t>
              </a:r>
              <a:endParaRPr lang="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F758987-4798-40D8-B251-5B963EBBE327}"/>
                </a:ext>
              </a:extLst>
            </p:cNvPr>
            <p:cNvSpPr txBox="1"/>
            <p:nvPr/>
          </p:nvSpPr>
          <p:spPr>
            <a:xfrm>
              <a:off x="3559291" y="1666072"/>
              <a:ext cx="2432529" cy="416993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>
                  <a:solidFill>
                    <a:srgbClr val="000000"/>
                  </a:solidFill>
                  <a:latin typeface="Arial"/>
                </a:rPr>
                <a:t>Министерство инвестиций и инфраструктурного развития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298528-50D7-4E27-B4CA-54A25B491711}"/>
                </a:ext>
              </a:extLst>
            </p:cNvPr>
            <p:cNvSpPr txBox="1"/>
            <p:nvPr/>
          </p:nvSpPr>
          <p:spPr>
            <a:xfrm>
              <a:off x="6167991" y="1672314"/>
              <a:ext cx="1614802" cy="41075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>
                  <a:solidFill>
                    <a:srgbClr val="000000"/>
                  </a:solidFill>
                  <a:latin typeface="Arial"/>
                </a:rPr>
                <a:t>АТАМАКЕН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5F966A-938E-41C5-BA4C-B792488FE10B}"/>
                </a:ext>
              </a:extLst>
            </p:cNvPr>
            <p:cNvSpPr txBox="1"/>
            <p:nvPr/>
          </p:nvSpPr>
          <p:spPr>
            <a:xfrm>
              <a:off x="7958964" y="1672314"/>
              <a:ext cx="1849084" cy="41075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>
                  <a:solidFill>
                    <a:srgbClr val="000000"/>
                  </a:solidFill>
                  <a:latin typeface="Arial"/>
                </a:rPr>
                <a:t>Министерство торговли и интеграции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DAD87E-9882-4546-8FDA-C06A0EEA5D73}"/>
                </a:ext>
              </a:extLst>
            </p:cNvPr>
            <p:cNvSpPr txBox="1"/>
            <p:nvPr/>
          </p:nvSpPr>
          <p:spPr>
            <a:xfrm>
              <a:off x="9984218" y="1672314"/>
              <a:ext cx="1686497" cy="41075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 dirty="0">
                  <a:solidFill>
                    <a:srgbClr val="000000"/>
                  </a:solidFill>
                  <a:latin typeface="Arial"/>
                </a:rPr>
                <a:t>Акимат г. Шымкент </a:t>
              </a:r>
              <a:endParaRPr lang="en-GB" sz="12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731AA92-1013-42B5-89AE-EEC6910E058D}"/>
                </a:ext>
              </a:extLst>
            </p:cNvPr>
            <p:cNvGrpSpPr/>
            <p:nvPr/>
          </p:nvGrpSpPr>
          <p:grpSpPr>
            <a:xfrm>
              <a:off x="256750" y="2256286"/>
              <a:ext cx="11413964" cy="426940"/>
              <a:chOff x="256750" y="3022326"/>
              <a:chExt cx="8720292" cy="556449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CA3118F-F9EE-47FB-B5C7-C180C9DD9E62}"/>
                  </a:ext>
                </a:extLst>
              </p:cNvPr>
              <p:cNvSpPr txBox="1"/>
              <p:nvPr/>
            </p:nvSpPr>
            <p:spPr>
              <a:xfrm>
                <a:off x="7564338" y="3043426"/>
                <a:ext cx="1412704" cy="535349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АкиматТуркестанской области </a:t>
                </a: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5A27527-3963-45A4-9977-7BDBEE160C11}"/>
                  </a:ext>
                </a:extLst>
              </p:cNvPr>
              <p:cNvSpPr txBox="1"/>
              <p:nvPr/>
            </p:nvSpPr>
            <p:spPr>
              <a:xfrm>
                <a:off x="5691831" y="3022326"/>
                <a:ext cx="1621808" cy="544099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Комитет государственных доходов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34A84-BFF0-4DCA-9381-D17AEDC6C580}"/>
                  </a:ext>
                </a:extLst>
              </p:cNvPr>
              <p:cNvSpPr txBox="1"/>
              <p:nvPr/>
            </p:nvSpPr>
            <p:spPr>
              <a:xfrm>
                <a:off x="4061587" y="3025760"/>
                <a:ext cx="1412704" cy="543070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Индустриальные зоны Тассай и Жулдыз </a:t>
                </a: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ABC6EE-CE91-4856-8161-0B4303D46409}"/>
                  </a:ext>
                </a:extLst>
              </p:cNvPr>
              <p:cNvSpPr txBox="1"/>
              <p:nvPr/>
            </p:nvSpPr>
            <p:spPr>
              <a:xfrm>
                <a:off x="256750" y="3023524"/>
                <a:ext cx="1269036" cy="535349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>
                    <a:solidFill>
                      <a:srgbClr val="000000"/>
                    </a:solidFill>
                    <a:latin typeface="Arial"/>
                  </a:rPr>
                  <a:t>Министерство сельского хозяйства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8B6386-36E0-43F7-9CAF-467DCDE8CE4C}"/>
                  </a:ext>
                </a:extLst>
              </p:cNvPr>
              <p:cNvSpPr txBox="1"/>
              <p:nvPr/>
            </p:nvSpPr>
            <p:spPr>
              <a:xfrm>
                <a:off x="1864458" y="3022326"/>
                <a:ext cx="1858457" cy="543485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>
                    <a:solidFill>
                      <a:srgbClr val="000000"/>
                    </a:solidFill>
                    <a:latin typeface="Arial"/>
                  </a:rPr>
                  <a:t>Пограничная служба Комитета национальной безопасности</a:t>
                </a:r>
                <a:endParaRPr lang="en-GB" sz="12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46172E-C145-4EB7-B267-35AB4CC60D4F}"/>
                </a:ext>
              </a:extLst>
            </p:cNvPr>
            <p:cNvSpPr txBox="1"/>
            <p:nvPr/>
          </p:nvSpPr>
          <p:spPr>
            <a:xfrm>
              <a:off x="1722082" y="3000792"/>
              <a:ext cx="1298447" cy="42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>
                  <a:solidFill>
                    <a:srgbClr val="000000"/>
                  </a:solidFill>
                  <a:latin typeface="Arial"/>
                </a:rPr>
                <a:t>Министерство транспорта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02BD147-776E-4945-86B5-283B7FD22840}"/>
                </a:ext>
              </a:extLst>
            </p:cNvPr>
            <p:cNvSpPr txBox="1"/>
            <p:nvPr/>
          </p:nvSpPr>
          <p:spPr>
            <a:xfrm>
              <a:off x="3089886" y="3014317"/>
              <a:ext cx="2432237" cy="42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 dirty="0">
                  <a:solidFill>
                    <a:srgbClr val="000000"/>
                  </a:solidFill>
                </a:rPr>
                <a:t>Логистический центр Фаровон </a:t>
              </a:r>
              <a:r>
                <a:rPr lang="ru" sz="1200" kern="0" dirty="0">
                  <a:solidFill>
                    <a:srgbClr val="000000"/>
                  </a:solidFill>
                  <a:latin typeface="Arial"/>
                </a:rPr>
                <a:t>ООО «Хайот», г. Ташкент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07DB4E3-C252-4C35-82D7-E5A6F6C27B35}"/>
                </a:ext>
              </a:extLst>
            </p:cNvPr>
            <p:cNvSpPr txBox="1"/>
            <p:nvPr/>
          </p:nvSpPr>
          <p:spPr>
            <a:xfrm>
              <a:off x="5667906" y="3022523"/>
              <a:ext cx="1822160" cy="42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 dirty="0">
                  <a:solidFill>
                    <a:srgbClr val="000000"/>
                  </a:solidFill>
                  <a:latin typeface="Arial"/>
                </a:rPr>
                <a:t>Министерство сельского хозяйства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6167687-1DB7-4427-8D7F-675607455E28}"/>
                </a:ext>
              </a:extLst>
            </p:cNvPr>
            <p:cNvSpPr txBox="1"/>
            <p:nvPr/>
          </p:nvSpPr>
          <p:spPr>
            <a:xfrm>
              <a:off x="7586607" y="3014317"/>
              <a:ext cx="1935782" cy="42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 dirty="0">
                  <a:solidFill>
                    <a:srgbClr val="000000"/>
                  </a:solidFill>
                  <a:latin typeface="Arial"/>
                </a:rPr>
                <a:t>Государственный таможенный комитет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648832-A0B4-4863-89F7-9773E2127E31}"/>
                </a:ext>
              </a:extLst>
            </p:cNvPr>
            <p:cNvSpPr txBox="1"/>
            <p:nvPr/>
          </p:nvSpPr>
          <p:spPr>
            <a:xfrm>
              <a:off x="9644731" y="3022523"/>
              <a:ext cx="2025983" cy="42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200" kern="0" dirty="0">
                  <a:solidFill>
                    <a:srgbClr val="000000"/>
                  </a:solidFill>
                  <a:latin typeface="Arial"/>
                </a:rPr>
                <a:t>Торгово-промышленная палата</a:t>
              </a:r>
              <a:endParaRPr lang="en-GB" sz="12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785B92D-4B3B-4071-9D1A-D6D035B12EF5}"/>
                </a:ext>
              </a:extLst>
            </p:cNvPr>
            <p:cNvGrpSpPr/>
            <p:nvPr/>
          </p:nvGrpSpPr>
          <p:grpSpPr>
            <a:xfrm>
              <a:off x="114978" y="3654739"/>
              <a:ext cx="11650334" cy="431567"/>
              <a:chOff x="114978" y="4655405"/>
              <a:chExt cx="11650334" cy="43156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973BFFB-DF73-4082-A371-BCF2C642C4C5}"/>
                  </a:ext>
                </a:extLst>
              </p:cNvPr>
              <p:cNvSpPr txBox="1"/>
              <p:nvPr/>
            </p:nvSpPr>
            <p:spPr>
              <a:xfrm>
                <a:off x="114978" y="4655405"/>
                <a:ext cx="4500592" cy="420624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Санитарно-эпидемиологическая служба (СЭС), Министерство здравоохранения и Агентство по карантину и защите растений</a:t>
                </a: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4E39888-0D22-414C-B2BA-81AAFC284829}"/>
                  </a:ext>
                </a:extLst>
              </p:cNvPr>
              <p:cNvSpPr txBox="1"/>
              <p:nvPr/>
            </p:nvSpPr>
            <p:spPr>
              <a:xfrm>
                <a:off x="4691271" y="4656603"/>
                <a:ext cx="2096142" cy="420624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Министерство инвестиций и внешней торговли</a:t>
                </a: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FFAD1D0-6FC9-445D-9443-B135D76598C5}"/>
                  </a:ext>
                </a:extLst>
              </p:cNvPr>
              <p:cNvSpPr txBox="1"/>
              <p:nvPr/>
            </p:nvSpPr>
            <p:spPr>
              <a:xfrm>
                <a:off x="6863114" y="4666348"/>
                <a:ext cx="1800972" cy="420624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Хокимиат Ташкентской области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56CB83B-461B-493C-AFCF-579636923AB2}"/>
                  </a:ext>
                </a:extLst>
              </p:cNvPr>
              <p:cNvSpPr txBox="1"/>
              <p:nvPr/>
            </p:nvSpPr>
            <p:spPr>
              <a:xfrm>
                <a:off x="8680398" y="4655405"/>
                <a:ext cx="3084914" cy="420624"/>
              </a:xfrm>
              <a:prstGeom prst="rect">
                <a:avLst/>
              </a:prstGeom>
              <a:noFill/>
              <a:ln w="0">
                <a:solidFill>
                  <a:srgbClr val="FFC000"/>
                </a:solidFill>
                <a:prstDash val="sysDash"/>
              </a:ln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ru" sz="1200" kern="0" dirty="0">
                    <a:solidFill>
                      <a:srgbClr val="000000"/>
                    </a:solidFill>
                    <a:latin typeface="Arial"/>
                  </a:rPr>
                  <a:t>Узбекское агентство по стандартизации, метрологии и сертификации</a:t>
                </a: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1B7780-4AC2-4519-B3F3-C5B5D2C7CDBF}"/>
                </a:ext>
              </a:extLst>
            </p:cNvPr>
            <p:cNvCxnSpPr/>
            <p:nvPr/>
          </p:nvCxnSpPr>
          <p:spPr>
            <a:xfrm>
              <a:off x="256750" y="2821860"/>
              <a:ext cx="11492250" cy="0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9CFF65-E002-4DCB-A2EE-815DD02A2628}"/>
                </a:ext>
              </a:extLst>
            </p:cNvPr>
            <p:cNvGrpSpPr/>
            <p:nvPr/>
          </p:nvGrpSpPr>
          <p:grpSpPr>
            <a:xfrm>
              <a:off x="459212" y="4928078"/>
              <a:ext cx="420624" cy="420624"/>
              <a:chOff x="459212" y="2205706"/>
              <a:chExt cx="557100" cy="557100"/>
            </a:xfrm>
          </p:grpSpPr>
          <p:sp>
            <p:nvSpPr>
              <p:cNvPr id="97" name="Google Shape;2088;g1389d6804d3_10_89">
                <a:extLst>
                  <a:ext uri="{FF2B5EF4-FFF2-40B4-BE49-F238E27FC236}">
                    <a16:creationId xmlns:a16="http://schemas.microsoft.com/office/drawing/2014/main" id="{FA5511A8-5189-43EB-82BD-A4CC7953063B}"/>
                  </a:ext>
                </a:extLst>
              </p:cNvPr>
              <p:cNvSpPr/>
              <p:nvPr/>
            </p:nvSpPr>
            <p:spPr>
              <a:xfrm>
                <a:off x="459212" y="2205706"/>
                <a:ext cx="557100" cy="557100"/>
              </a:xfrm>
              <a:prstGeom prst="ellipse">
                <a:avLst/>
              </a:prstGeom>
              <a:solidFill>
                <a:srgbClr val="C2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8" name="Graphic 97" descr="Bar graph with upward trend with solid fill">
                <a:extLst>
                  <a:ext uri="{FF2B5EF4-FFF2-40B4-BE49-F238E27FC236}">
                    <a16:creationId xmlns:a16="http://schemas.microsoft.com/office/drawing/2014/main" id="{A1CB4197-E948-4AF2-9AAB-178C6B09C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4331" y="2322333"/>
                <a:ext cx="346700" cy="3467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9029405-4ADB-4C30-830E-497A47F06B79}"/>
                </a:ext>
              </a:extLst>
            </p:cNvPr>
            <p:cNvGrpSpPr/>
            <p:nvPr/>
          </p:nvGrpSpPr>
          <p:grpSpPr>
            <a:xfrm>
              <a:off x="459212" y="4442787"/>
              <a:ext cx="420624" cy="420624"/>
              <a:chOff x="586838" y="3429000"/>
              <a:chExt cx="557100" cy="557100"/>
            </a:xfrm>
          </p:grpSpPr>
          <p:sp>
            <p:nvSpPr>
              <p:cNvPr id="95" name="Google Shape;2088;g1389d6804d3_10_89">
                <a:extLst>
                  <a:ext uri="{FF2B5EF4-FFF2-40B4-BE49-F238E27FC236}">
                    <a16:creationId xmlns:a16="http://schemas.microsoft.com/office/drawing/2014/main" id="{B2D90F8A-AB57-4C07-A1F8-2B12C39A7E58}"/>
                  </a:ext>
                </a:extLst>
              </p:cNvPr>
              <p:cNvSpPr/>
              <p:nvPr/>
            </p:nvSpPr>
            <p:spPr>
              <a:xfrm>
                <a:off x="586838" y="3429000"/>
                <a:ext cx="557100" cy="557100"/>
              </a:xfrm>
              <a:prstGeom prst="ellipse">
                <a:avLst/>
              </a:prstGeom>
              <a:solidFill>
                <a:srgbClr val="C2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6" name="Google Shape;2104;g1389d6804d3_10_89">
                <a:extLst>
                  <a:ext uri="{FF2B5EF4-FFF2-40B4-BE49-F238E27FC236}">
                    <a16:creationId xmlns:a16="http://schemas.microsoft.com/office/drawing/2014/main" id="{3CFD6617-6304-4560-916F-5D86C98B500C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59387" y="3518311"/>
                <a:ext cx="391841" cy="391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095ED8F-7D48-40BF-A7FC-9F1411E7B8A2}"/>
                </a:ext>
              </a:extLst>
            </p:cNvPr>
            <p:cNvGrpSpPr/>
            <p:nvPr/>
          </p:nvGrpSpPr>
          <p:grpSpPr>
            <a:xfrm>
              <a:off x="459212" y="5413369"/>
              <a:ext cx="420624" cy="420624"/>
              <a:chOff x="459212" y="3232595"/>
              <a:chExt cx="557100" cy="557100"/>
            </a:xfrm>
          </p:grpSpPr>
          <p:sp>
            <p:nvSpPr>
              <p:cNvPr id="93" name="Google Shape;2088;g1389d6804d3_10_89">
                <a:extLst>
                  <a:ext uri="{FF2B5EF4-FFF2-40B4-BE49-F238E27FC236}">
                    <a16:creationId xmlns:a16="http://schemas.microsoft.com/office/drawing/2014/main" id="{5CD187C8-C5B0-4E07-9F98-539B7B83BD7E}"/>
                  </a:ext>
                </a:extLst>
              </p:cNvPr>
              <p:cNvSpPr/>
              <p:nvPr/>
            </p:nvSpPr>
            <p:spPr>
              <a:xfrm>
                <a:off x="459212" y="3232595"/>
                <a:ext cx="557100" cy="557100"/>
              </a:xfrm>
              <a:prstGeom prst="ellipse">
                <a:avLst/>
              </a:prstGeom>
              <a:solidFill>
                <a:srgbClr val="C2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4" name="Graphic 93" descr="Internet with solid fill">
                <a:extLst>
                  <a:ext uri="{FF2B5EF4-FFF2-40B4-BE49-F238E27FC236}">
                    <a16:creationId xmlns:a16="http://schemas.microsoft.com/office/drawing/2014/main" id="{B8DB778F-6E1A-4250-B1CA-A7B39A355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4835" y="3291055"/>
                <a:ext cx="440180" cy="440180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58E2B12-9B35-42F8-933E-143039B3BD90}"/>
                </a:ext>
              </a:extLst>
            </p:cNvPr>
            <p:cNvGrpSpPr/>
            <p:nvPr/>
          </p:nvGrpSpPr>
          <p:grpSpPr>
            <a:xfrm>
              <a:off x="459212" y="5898660"/>
              <a:ext cx="420624" cy="420624"/>
              <a:chOff x="459212" y="5745971"/>
              <a:chExt cx="420624" cy="420624"/>
            </a:xfrm>
          </p:grpSpPr>
          <p:sp>
            <p:nvSpPr>
              <p:cNvPr id="91" name="Google Shape;2088;g1389d6804d3_10_89">
                <a:extLst>
                  <a:ext uri="{FF2B5EF4-FFF2-40B4-BE49-F238E27FC236}">
                    <a16:creationId xmlns:a16="http://schemas.microsoft.com/office/drawing/2014/main" id="{FCC75565-1CB3-499B-80D2-7E01C5F03BA4}"/>
                  </a:ext>
                </a:extLst>
              </p:cNvPr>
              <p:cNvSpPr/>
              <p:nvPr/>
            </p:nvSpPr>
            <p:spPr>
              <a:xfrm>
                <a:off x="459212" y="5745971"/>
                <a:ext cx="420624" cy="420624"/>
              </a:xfrm>
              <a:prstGeom prst="ellipse">
                <a:avLst/>
              </a:prstGeom>
              <a:solidFill>
                <a:srgbClr val="C2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2" name="Graphic 91" descr="Business Growth outline">
                <a:extLst>
                  <a:ext uri="{FF2B5EF4-FFF2-40B4-BE49-F238E27FC236}">
                    <a16:creationId xmlns:a16="http://schemas.microsoft.com/office/drawing/2014/main" id="{1ACD7240-9BAA-48CB-B7DD-41D006037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57368" y="5806590"/>
                <a:ext cx="279668" cy="279668"/>
              </a:xfrm>
              <a:prstGeom prst="rect">
                <a:avLst/>
              </a:prstGeom>
            </p:spPr>
          </p:pic>
        </p:grpSp>
        <p:sp>
          <p:nvSpPr>
            <p:cNvPr id="87" name="Google Shape;2097;g1389d6804d3_10_89">
              <a:extLst>
                <a:ext uri="{FF2B5EF4-FFF2-40B4-BE49-F238E27FC236}">
                  <a16:creationId xmlns:a16="http://schemas.microsoft.com/office/drawing/2014/main" id="{A432A4D3-0D5E-438A-B451-FAF6AABF5A22}"/>
                </a:ext>
              </a:extLst>
            </p:cNvPr>
            <p:cNvSpPr/>
            <p:nvPr/>
          </p:nvSpPr>
          <p:spPr>
            <a:xfrm>
              <a:off x="1064281" y="4509923"/>
              <a:ext cx="10701031" cy="35348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r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Повышенное внимание к двусторонней торговле между двумя странами (цель - превысить объем </a:t>
              </a:r>
              <a:r>
                <a:rPr kumimoji="0" lang="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двусторонней торговли в 10 млрд долл США к 2030 году)</a:t>
              </a:r>
            </a:p>
          </p:txBody>
        </p:sp>
        <p:sp>
          <p:nvSpPr>
            <p:cNvPr id="88" name="Google Shape;2097;g1389d6804d3_10_89">
              <a:extLst>
                <a:ext uri="{FF2B5EF4-FFF2-40B4-BE49-F238E27FC236}">
                  <a16:creationId xmlns:a16="http://schemas.microsoft.com/office/drawing/2014/main" id="{517DDF12-7A93-4351-9B14-09CABB6F73A0}"/>
                </a:ext>
              </a:extLst>
            </p:cNvPr>
            <p:cNvSpPr/>
            <p:nvPr/>
          </p:nvSpPr>
          <p:spPr>
            <a:xfrm>
              <a:off x="1064282" y="4922598"/>
              <a:ext cx="10701031" cy="35348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lang="ru" sz="13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Обоснование переименования МЦТЭС в </a:t>
              </a:r>
              <a:r>
                <a:rPr lang="ru-RU" sz="13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МЦПК</a:t>
              </a:r>
              <a:r>
                <a:rPr lang="ru" sz="13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с целью повышения внимания к производственной кооперации</a:t>
              </a:r>
              <a:endPara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097;g1389d6804d3_10_89">
              <a:extLst>
                <a:ext uri="{FF2B5EF4-FFF2-40B4-BE49-F238E27FC236}">
                  <a16:creationId xmlns:a16="http://schemas.microsoft.com/office/drawing/2014/main" id="{4E34C1C4-D99F-4474-B5A4-EAEF0E7102A1}"/>
                </a:ext>
              </a:extLst>
            </p:cNvPr>
            <p:cNvSpPr/>
            <p:nvPr/>
          </p:nvSpPr>
          <p:spPr>
            <a:xfrm>
              <a:off x="1064282" y="5335273"/>
              <a:ext cx="10701031" cy="50825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Информация о перспективах ключевых секторов </a:t>
              </a:r>
              <a:r>
                <a:rPr kumimoji="0" lang="ru-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МЦПК</a:t>
              </a:r>
              <a:r>
                <a:rPr kumimoji="0" lang="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включая сектор пищевой промышленности, товаров повседневного спроса, производство одежды, фармацевтику, мебель, мясопереработку и т. д. с точки зрения производства. </a:t>
              </a:r>
            </a:p>
          </p:txBody>
        </p:sp>
        <p:sp>
          <p:nvSpPr>
            <p:cNvPr id="90" name="Google Shape;2097;g1389d6804d3_10_89">
              <a:extLst>
                <a:ext uri="{FF2B5EF4-FFF2-40B4-BE49-F238E27FC236}">
                  <a16:creationId xmlns:a16="http://schemas.microsoft.com/office/drawing/2014/main" id="{7F9A35A2-6641-4DD3-9D7A-9CF89E0E4D1B}"/>
                </a:ext>
              </a:extLst>
            </p:cNvPr>
            <p:cNvSpPr/>
            <p:nvPr/>
          </p:nvSpPr>
          <p:spPr>
            <a:xfrm>
              <a:off x="1064282" y="5902713"/>
              <a:ext cx="10701031" cy="41657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5486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Стратегический вклад, связанный с местами, которые необходимо изучить для развития </a:t>
              </a:r>
              <a:r>
                <a:rPr kumimoji="0" lang="ru-RU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МЦПК</a:t>
              </a:r>
              <a:endParaRPr kumimoji="0" lang="ru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6687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79AA2-ED46-4BD9-A397-5BBD93295767}"/>
              </a:ext>
            </a:extLst>
          </p:cNvPr>
          <p:cNvSpPr/>
          <p:nvPr/>
        </p:nvSpPr>
        <p:spPr>
          <a:xfrm>
            <a:off x="0" y="2150807"/>
            <a:ext cx="7895073" cy="2556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3200" dirty="0">
                <a:solidFill>
                  <a:prstClr val="white"/>
                </a:solidFill>
                <a:latin typeface="Georgia"/>
              </a:rPr>
              <a:t>Обоснование и контекст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39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275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32" imgH="532" progId="TCLayout.ActiveDocument.1">
                  <p:embed/>
                </p:oleObj>
              </mc:Choice>
              <mc:Fallback>
                <p:oleObj name="think-cell Slide" r:id="rId18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r>
              <a:rPr lang="ru" sz="2400" b="0" dirty="0">
                <a:latin typeface="Georgia" panose="02040502050405020303" pitchFamily="18" charset="0"/>
              </a:rPr>
              <a:t>Рост двусторонней торговли и производства в Казахстане и Узбекистане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04613-77F0-4E58-AF20-8ECACBDFD8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92D-B04E-49C5-A87C-DF7A3E008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261" name="Footer Placeholder 11">
            <a:extLst>
              <a:ext uri="{FF2B5EF4-FFF2-40B4-BE49-F238E27FC236}">
                <a16:creationId xmlns:a16="http://schemas.microsoft.com/office/drawing/2014/main" id="{53DCAED6-BCEF-41CC-8EC6-1562EDEDDC82}"/>
              </a:ext>
            </a:extLst>
          </p:cNvPr>
          <p:cNvSpPr txBox="1">
            <a:spLocks/>
          </p:cNvSpPr>
          <p:nvPr/>
        </p:nvSpPr>
        <p:spPr>
          <a:xfrm>
            <a:off x="368985" y="662940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A1160E-53C2-45AD-B957-EF3D3ED9A66B}"/>
              </a:ext>
            </a:extLst>
          </p:cNvPr>
          <p:cNvGrpSpPr/>
          <p:nvPr/>
        </p:nvGrpSpPr>
        <p:grpSpPr>
          <a:xfrm>
            <a:off x="470837" y="1702771"/>
            <a:ext cx="2550030" cy="1971802"/>
            <a:chOff x="7285474" y="1060450"/>
            <a:chExt cx="4906526" cy="3188571"/>
          </a:xfrm>
        </p:grpSpPr>
        <p:sp>
          <p:nvSpPr>
            <p:cNvPr id="62" name="Freeform 177">
              <a:extLst>
                <a:ext uri="{FF2B5EF4-FFF2-40B4-BE49-F238E27FC236}">
                  <a16:creationId xmlns:a16="http://schemas.microsoft.com/office/drawing/2014/main" id="{75C4C0EE-202F-489F-A8E3-F17741261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588" y="1060450"/>
              <a:ext cx="4835412" cy="2513842"/>
            </a:xfrm>
            <a:custGeom>
              <a:avLst/>
              <a:gdLst>
                <a:gd name="T0" fmla="*/ 478 w 5383"/>
                <a:gd name="T1" fmla="*/ 1151 h 2710"/>
                <a:gd name="T2" fmla="*/ 768 w 5383"/>
                <a:gd name="T3" fmla="*/ 1290 h 2710"/>
                <a:gd name="T4" fmla="*/ 717 w 5383"/>
                <a:gd name="T5" fmla="*/ 1492 h 2710"/>
                <a:gd name="T6" fmla="*/ 642 w 5383"/>
                <a:gd name="T7" fmla="*/ 1564 h 2710"/>
                <a:gd name="T8" fmla="*/ 420 w 5383"/>
                <a:gd name="T9" fmla="*/ 1522 h 2710"/>
                <a:gd name="T10" fmla="*/ 324 w 5383"/>
                <a:gd name="T11" fmla="*/ 1626 h 2710"/>
                <a:gd name="T12" fmla="*/ 277 w 5383"/>
                <a:gd name="T13" fmla="*/ 1711 h 2710"/>
                <a:gd name="T14" fmla="*/ 330 w 5383"/>
                <a:gd name="T15" fmla="*/ 1947 h 2710"/>
                <a:gd name="T16" fmla="*/ 385 w 5383"/>
                <a:gd name="T17" fmla="*/ 2147 h 2710"/>
                <a:gd name="T18" fmla="*/ 1438 w 5383"/>
                <a:gd name="T19" fmla="*/ 1663 h 2710"/>
                <a:gd name="T20" fmla="*/ 1550 w 5383"/>
                <a:gd name="T21" fmla="*/ 1613 h 2710"/>
                <a:gd name="T22" fmla="*/ 1715 w 5383"/>
                <a:gd name="T23" fmla="*/ 1607 h 2710"/>
                <a:gd name="T24" fmla="*/ 1598 w 5383"/>
                <a:gd name="T25" fmla="*/ 1760 h 2710"/>
                <a:gd name="T26" fmla="*/ 1723 w 5383"/>
                <a:gd name="T27" fmla="*/ 2004 h 2710"/>
                <a:gd name="T28" fmla="*/ 1967 w 5383"/>
                <a:gd name="T29" fmla="*/ 2120 h 2710"/>
                <a:gd name="T30" fmla="*/ 2303 w 5383"/>
                <a:gd name="T31" fmla="*/ 2260 h 2710"/>
                <a:gd name="T32" fmla="*/ 2310 w 5383"/>
                <a:gd name="T33" fmla="*/ 2451 h 2710"/>
                <a:gd name="T34" fmla="*/ 2397 w 5383"/>
                <a:gd name="T35" fmla="*/ 2641 h 2710"/>
                <a:gd name="T36" fmla="*/ 2665 w 5383"/>
                <a:gd name="T37" fmla="*/ 2685 h 2710"/>
                <a:gd name="T38" fmla="*/ 2976 w 5383"/>
                <a:gd name="T39" fmla="*/ 2498 h 2710"/>
                <a:gd name="T40" fmla="*/ 3336 w 5383"/>
                <a:gd name="T41" fmla="*/ 2416 h 2710"/>
                <a:gd name="T42" fmla="*/ 3581 w 5383"/>
                <a:gd name="T43" fmla="*/ 2328 h 2710"/>
                <a:gd name="T44" fmla="*/ 3895 w 5383"/>
                <a:gd name="T45" fmla="*/ 2401 h 2710"/>
                <a:gd name="T46" fmla="*/ 4304 w 5383"/>
                <a:gd name="T47" fmla="*/ 2457 h 2710"/>
                <a:gd name="T48" fmla="*/ 4507 w 5383"/>
                <a:gd name="T49" fmla="*/ 2347 h 2710"/>
                <a:gd name="T50" fmla="*/ 4513 w 5383"/>
                <a:gd name="T51" fmla="*/ 2096 h 2710"/>
                <a:gd name="T52" fmla="*/ 4482 w 5383"/>
                <a:gd name="T53" fmla="*/ 2008 h 2710"/>
                <a:gd name="T54" fmla="*/ 4722 w 5383"/>
                <a:gd name="T55" fmla="*/ 1967 h 2710"/>
                <a:gd name="T56" fmla="*/ 4763 w 5383"/>
                <a:gd name="T57" fmla="*/ 1865 h 2710"/>
                <a:gd name="T58" fmla="*/ 4977 w 5383"/>
                <a:gd name="T59" fmla="*/ 1698 h 2710"/>
                <a:gd name="T60" fmla="*/ 5136 w 5383"/>
                <a:gd name="T61" fmla="*/ 1600 h 2710"/>
                <a:gd name="T62" fmla="*/ 5116 w 5383"/>
                <a:gd name="T63" fmla="*/ 1364 h 2710"/>
                <a:gd name="T64" fmla="*/ 5275 w 5383"/>
                <a:gd name="T65" fmla="*/ 1183 h 2710"/>
                <a:gd name="T66" fmla="*/ 5231 w 5383"/>
                <a:gd name="T67" fmla="*/ 1059 h 2710"/>
                <a:gd name="T68" fmla="*/ 5070 w 5383"/>
                <a:gd name="T69" fmla="*/ 1186 h 2710"/>
                <a:gd name="T70" fmla="*/ 4846 w 5383"/>
                <a:gd name="T71" fmla="*/ 924 h 2710"/>
                <a:gd name="T72" fmla="*/ 4580 w 5383"/>
                <a:gd name="T73" fmla="*/ 882 h 2710"/>
                <a:gd name="T74" fmla="*/ 4393 w 5383"/>
                <a:gd name="T75" fmla="*/ 877 h 2710"/>
                <a:gd name="T76" fmla="*/ 4043 w 5383"/>
                <a:gd name="T77" fmla="*/ 311 h 2710"/>
                <a:gd name="T78" fmla="*/ 3925 w 5383"/>
                <a:gd name="T79" fmla="*/ 201 h 2710"/>
                <a:gd name="T80" fmla="*/ 3709 w 5383"/>
                <a:gd name="T81" fmla="*/ 347 h 2710"/>
                <a:gd name="T82" fmla="*/ 3612 w 5383"/>
                <a:gd name="T83" fmla="*/ 305 h 2710"/>
                <a:gd name="T84" fmla="*/ 3384 w 5383"/>
                <a:gd name="T85" fmla="*/ 256 h 2710"/>
                <a:gd name="T86" fmla="*/ 3288 w 5383"/>
                <a:gd name="T87" fmla="*/ 23 h 2710"/>
                <a:gd name="T88" fmla="*/ 2937 w 5383"/>
                <a:gd name="T89" fmla="*/ 72 h 2710"/>
                <a:gd name="T90" fmla="*/ 2474 w 5383"/>
                <a:gd name="T91" fmla="*/ 131 h 2710"/>
                <a:gd name="T92" fmla="*/ 2252 w 5383"/>
                <a:gd name="T93" fmla="*/ 163 h 2710"/>
                <a:gd name="T94" fmla="*/ 2141 w 5383"/>
                <a:gd name="T95" fmla="*/ 258 h 2710"/>
                <a:gd name="T96" fmla="*/ 2116 w 5383"/>
                <a:gd name="T97" fmla="*/ 366 h 2710"/>
                <a:gd name="T98" fmla="*/ 2044 w 5383"/>
                <a:gd name="T99" fmla="*/ 558 h 2710"/>
                <a:gd name="T100" fmla="*/ 2087 w 5383"/>
                <a:gd name="T101" fmla="*/ 740 h 2710"/>
                <a:gd name="T102" fmla="*/ 1949 w 5383"/>
                <a:gd name="T103" fmla="*/ 785 h 2710"/>
                <a:gd name="T104" fmla="*/ 1745 w 5383"/>
                <a:gd name="T105" fmla="*/ 756 h 2710"/>
                <a:gd name="T106" fmla="*/ 1585 w 5383"/>
                <a:gd name="T107" fmla="*/ 593 h 2710"/>
                <a:gd name="T108" fmla="*/ 1269 w 5383"/>
                <a:gd name="T109" fmla="*/ 529 h 2710"/>
                <a:gd name="T110" fmla="*/ 1135 w 5383"/>
                <a:gd name="T111" fmla="*/ 441 h 2710"/>
                <a:gd name="T112" fmla="*/ 905 w 5383"/>
                <a:gd name="T113" fmla="*/ 364 h 2710"/>
                <a:gd name="T114" fmla="*/ 679 w 5383"/>
                <a:gd name="T115" fmla="*/ 364 h 2710"/>
                <a:gd name="T116" fmla="*/ 492 w 5383"/>
                <a:gd name="T117" fmla="*/ 483 h 2710"/>
                <a:gd name="T118" fmla="*/ 359 w 5383"/>
                <a:gd name="T119" fmla="*/ 433 h 2710"/>
                <a:gd name="T120" fmla="*/ 186 w 5383"/>
                <a:gd name="T121" fmla="*/ 570 h 2710"/>
                <a:gd name="T122" fmla="*/ 50 w 5383"/>
                <a:gd name="T123" fmla="*/ 827 h 2710"/>
                <a:gd name="T124" fmla="*/ 202 w 5383"/>
                <a:gd name="T125" fmla="*/ 1070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3" h="2710">
                  <a:moveTo>
                    <a:pt x="200" y="1198"/>
                  </a:moveTo>
                  <a:lnTo>
                    <a:pt x="206" y="1199"/>
                  </a:lnTo>
                  <a:lnTo>
                    <a:pt x="214" y="1200"/>
                  </a:lnTo>
                  <a:lnTo>
                    <a:pt x="232" y="1197"/>
                  </a:lnTo>
                  <a:lnTo>
                    <a:pt x="251" y="1194"/>
                  </a:lnTo>
                  <a:lnTo>
                    <a:pt x="267" y="1205"/>
                  </a:lnTo>
                  <a:lnTo>
                    <a:pt x="283" y="1217"/>
                  </a:lnTo>
                  <a:lnTo>
                    <a:pt x="289" y="1215"/>
                  </a:lnTo>
                  <a:lnTo>
                    <a:pt x="296" y="1213"/>
                  </a:lnTo>
                  <a:lnTo>
                    <a:pt x="333" y="1213"/>
                  </a:lnTo>
                  <a:lnTo>
                    <a:pt x="345" y="1212"/>
                  </a:lnTo>
                  <a:lnTo>
                    <a:pt x="356" y="1209"/>
                  </a:lnTo>
                  <a:lnTo>
                    <a:pt x="366" y="1204"/>
                  </a:lnTo>
                  <a:lnTo>
                    <a:pt x="379" y="1200"/>
                  </a:lnTo>
                  <a:lnTo>
                    <a:pt x="394" y="1195"/>
                  </a:lnTo>
                  <a:lnTo>
                    <a:pt x="407" y="1189"/>
                  </a:lnTo>
                  <a:lnTo>
                    <a:pt x="420" y="1184"/>
                  </a:lnTo>
                  <a:lnTo>
                    <a:pt x="433" y="1176"/>
                  </a:lnTo>
                  <a:lnTo>
                    <a:pt x="442" y="1168"/>
                  </a:lnTo>
                  <a:lnTo>
                    <a:pt x="450" y="1159"/>
                  </a:lnTo>
                  <a:lnTo>
                    <a:pt x="453" y="1156"/>
                  </a:lnTo>
                  <a:lnTo>
                    <a:pt x="457" y="1153"/>
                  </a:lnTo>
                  <a:lnTo>
                    <a:pt x="462" y="1151"/>
                  </a:lnTo>
                  <a:lnTo>
                    <a:pt x="467" y="1151"/>
                  </a:lnTo>
                  <a:lnTo>
                    <a:pt x="478" y="1151"/>
                  </a:lnTo>
                  <a:lnTo>
                    <a:pt x="487" y="1153"/>
                  </a:lnTo>
                  <a:lnTo>
                    <a:pt x="496" y="1156"/>
                  </a:lnTo>
                  <a:lnTo>
                    <a:pt x="504" y="1159"/>
                  </a:lnTo>
                  <a:lnTo>
                    <a:pt x="522" y="1168"/>
                  </a:lnTo>
                  <a:lnTo>
                    <a:pt x="540" y="1174"/>
                  </a:lnTo>
                  <a:lnTo>
                    <a:pt x="549" y="1176"/>
                  </a:lnTo>
                  <a:lnTo>
                    <a:pt x="556" y="1178"/>
                  </a:lnTo>
                  <a:lnTo>
                    <a:pt x="563" y="1181"/>
                  </a:lnTo>
                  <a:lnTo>
                    <a:pt x="568" y="1184"/>
                  </a:lnTo>
                  <a:lnTo>
                    <a:pt x="579" y="1193"/>
                  </a:lnTo>
                  <a:lnTo>
                    <a:pt x="589" y="1204"/>
                  </a:lnTo>
                  <a:lnTo>
                    <a:pt x="597" y="1212"/>
                  </a:lnTo>
                  <a:lnTo>
                    <a:pt x="605" y="1218"/>
                  </a:lnTo>
                  <a:lnTo>
                    <a:pt x="614" y="1222"/>
                  </a:lnTo>
                  <a:lnTo>
                    <a:pt x="622" y="1225"/>
                  </a:lnTo>
                  <a:lnTo>
                    <a:pt x="642" y="1230"/>
                  </a:lnTo>
                  <a:lnTo>
                    <a:pt x="663" y="1235"/>
                  </a:lnTo>
                  <a:lnTo>
                    <a:pt x="681" y="1243"/>
                  </a:lnTo>
                  <a:lnTo>
                    <a:pt x="697" y="1250"/>
                  </a:lnTo>
                  <a:lnTo>
                    <a:pt x="712" y="1259"/>
                  </a:lnTo>
                  <a:lnTo>
                    <a:pt x="729" y="1267"/>
                  </a:lnTo>
                  <a:lnTo>
                    <a:pt x="744" y="1272"/>
                  </a:lnTo>
                  <a:lnTo>
                    <a:pt x="758" y="1280"/>
                  </a:lnTo>
                  <a:lnTo>
                    <a:pt x="763" y="1285"/>
                  </a:lnTo>
                  <a:lnTo>
                    <a:pt x="768" y="1290"/>
                  </a:lnTo>
                  <a:lnTo>
                    <a:pt x="770" y="1296"/>
                  </a:lnTo>
                  <a:lnTo>
                    <a:pt x="771" y="1303"/>
                  </a:lnTo>
                  <a:lnTo>
                    <a:pt x="771" y="1307"/>
                  </a:lnTo>
                  <a:lnTo>
                    <a:pt x="769" y="1311"/>
                  </a:lnTo>
                  <a:lnTo>
                    <a:pt x="768" y="1313"/>
                  </a:lnTo>
                  <a:lnTo>
                    <a:pt x="764" y="1316"/>
                  </a:lnTo>
                  <a:lnTo>
                    <a:pt x="759" y="1321"/>
                  </a:lnTo>
                  <a:lnTo>
                    <a:pt x="754" y="1327"/>
                  </a:lnTo>
                  <a:lnTo>
                    <a:pt x="750" y="1336"/>
                  </a:lnTo>
                  <a:lnTo>
                    <a:pt x="748" y="1344"/>
                  </a:lnTo>
                  <a:lnTo>
                    <a:pt x="746" y="1353"/>
                  </a:lnTo>
                  <a:lnTo>
                    <a:pt x="745" y="1363"/>
                  </a:lnTo>
                  <a:lnTo>
                    <a:pt x="751" y="1406"/>
                  </a:lnTo>
                  <a:lnTo>
                    <a:pt x="750" y="1414"/>
                  </a:lnTo>
                  <a:lnTo>
                    <a:pt x="749" y="1421"/>
                  </a:lnTo>
                  <a:lnTo>
                    <a:pt x="746" y="1429"/>
                  </a:lnTo>
                  <a:lnTo>
                    <a:pt x="743" y="1435"/>
                  </a:lnTo>
                  <a:lnTo>
                    <a:pt x="735" y="1446"/>
                  </a:lnTo>
                  <a:lnTo>
                    <a:pt x="724" y="1457"/>
                  </a:lnTo>
                  <a:lnTo>
                    <a:pt x="720" y="1462"/>
                  </a:lnTo>
                  <a:lnTo>
                    <a:pt x="718" y="1468"/>
                  </a:lnTo>
                  <a:lnTo>
                    <a:pt x="717" y="1473"/>
                  </a:lnTo>
                  <a:lnTo>
                    <a:pt x="717" y="1480"/>
                  </a:lnTo>
                  <a:lnTo>
                    <a:pt x="717" y="1486"/>
                  </a:lnTo>
                  <a:lnTo>
                    <a:pt x="717" y="1492"/>
                  </a:lnTo>
                  <a:lnTo>
                    <a:pt x="715" y="1498"/>
                  </a:lnTo>
                  <a:lnTo>
                    <a:pt x="713" y="1504"/>
                  </a:lnTo>
                  <a:lnTo>
                    <a:pt x="707" y="1509"/>
                  </a:lnTo>
                  <a:lnTo>
                    <a:pt x="700" y="1513"/>
                  </a:lnTo>
                  <a:lnTo>
                    <a:pt x="689" y="1523"/>
                  </a:lnTo>
                  <a:lnTo>
                    <a:pt x="682" y="1534"/>
                  </a:lnTo>
                  <a:lnTo>
                    <a:pt x="678" y="1539"/>
                  </a:lnTo>
                  <a:lnTo>
                    <a:pt x="674" y="1544"/>
                  </a:lnTo>
                  <a:lnTo>
                    <a:pt x="672" y="1551"/>
                  </a:lnTo>
                  <a:lnTo>
                    <a:pt x="671" y="1558"/>
                  </a:lnTo>
                  <a:lnTo>
                    <a:pt x="676" y="1561"/>
                  </a:lnTo>
                  <a:lnTo>
                    <a:pt x="681" y="1566"/>
                  </a:lnTo>
                  <a:lnTo>
                    <a:pt x="683" y="1571"/>
                  </a:lnTo>
                  <a:lnTo>
                    <a:pt x="686" y="1578"/>
                  </a:lnTo>
                  <a:lnTo>
                    <a:pt x="687" y="1591"/>
                  </a:lnTo>
                  <a:lnTo>
                    <a:pt x="687" y="1606"/>
                  </a:lnTo>
                  <a:lnTo>
                    <a:pt x="688" y="1616"/>
                  </a:lnTo>
                  <a:lnTo>
                    <a:pt x="687" y="1626"/>
                  </a:lnTo>
                  <a:lnTo>
                    <a:pt x="681" y="1628"/>
                  </a:lnTo>
                  <a:lnTo>
                    <a:pt x="673" y="1605"/>
                  </a:lnTo>
                  <a:lnTo>
                    <a:pt x="664" y="1584"/>
                  </a:lnTo>
                  <a:lnTo>
                    <a:pt x="658" y="1575"/>
                  </a:lnTo>
                  <a:lnTo>
                    <a:pt x="651" y="1569"/>
                  </a:lnTo>
                  <a:lnTo>
                    <a:pt x="647" y="1566"/>
                  </a:lnTo>
                  <a:lnTo>
                    <a:pt x="642" y="1564"/>
                  </a:lnTo>
                  <a:lnTo>
                    <a:pt x="637" y="1563"/>
                  </a:lnTo>
                  <a:lnTo>
                    <a:pt x="631" y="1563"/>
                  </a:lnTo>
                  <a:lnTo>
                    <a:pt x="585" y="1563"/>
                  </a:lnTo>
                  <a:lnTo>
                    <a:pt x="569" y="1563"/>
                  </a:lnTo>
                  <a:lnTo>
                    <a:pt x="554" y="1561"/>
                  </a:lnTo>
                  <a:lnTo>
                    <a:pt x="546" y="1560"/>
                  </a:lnTo>
                  <a:lnTo>
                    <a:pt x="539" y="1559"/>
                  </a:lnTo>
                  <a:lnTo>
                    <a:pt x="532" y="1556"/>
                  </a:lnTo>
                  <a:lnTo>
                    <a:pt x="524" y="1553"/>
                  </a:lnTo>
                  <a:lnTo>
                    <a:pt x="517" y="1548"/>
                  </a:lnTo>
                  <a:lnTo>
                    <a:pt x="513" y="1542"/>
                  </a:lnTo>
                  <a:lnTo>
                    <a:pt x="509" y="1535"/>
                  </a:lnTo>
                  <a:lnTo>
                    <a:pt x="505" y="1528"/>
                  </a:lnTo>
                  <a:lnTo>
                    <a:pt x="502" y="1522"/>
                  </a:lnTo>
                  <a:lnTo>
                    <a:pt x="498" y="1517"/>
                  </a:lnTo>
                  <a:lnTo>
                    <a:pt x="496" y="1514"/>
                  </a:lnTo>
                  <a:lnTo>
                    <a:pt x="493" y="1513"/>
                  </a:lnTo>
                  <a:lnTo>
                    <a:pt x="489" y="1512"/>
                  </a:lnTo>
                  <a:lnTo>
                    <a:pt x="486" y="1512"/>
                  </a:lnTo>
                  <a:lnTo>
                    <a:pt x="468" y="1514"/>
                  </a:lnTo>
                  <a:lnTo>
                    <a:pt x="451" y="1518"/>
                  </a:lnTo>
                  <a:lnTo>
                    <a:pt x="440" y="1519"/>
                  </a:lnTo>
                  <a:lnTo>
                    <a:pt x="428" y="1519"/>
                  </a:lnTo>
                  <a:lnTo>
                    <a:pt x="423" y="1519"/>
                  </a:lnTo>
                  <a:lnTo>
                    <a:pt x="420" y="1522"/>
                  </a:lnTo>
                  <a:lnTo>
                    <a:pt x="417" y="1524"/>
                  </a:lnTo>
                  <a:lnTo>
                    <a:pt x="417" y="1528"/>
                  </a:lnTo>
                  <a:lnTo>
                    <a:pt x="420" y="1540"/>
                  </a:lnTo>
                  <a:lnTo>
                    <a:pt x="422" y="1553"/>
                  </a:lnTo>
                  <a:lnTo>
                    <a:pt x="422" y="1584"/>
                  </a:lnTo>
                  <a:lnTo>
                    <a:pt x="419" y="1586"/>
                  </a:lnTo>
                  <a:lnTo>
                    <a:pt x="415" y="1589"/>
                  </a:lnTo>
                  <a:lnTo>
                    <a:pt x="410" y="1584"/>
                  </a:lnTo>
                  <a:lnTo>
                    <a:pt x="404" y="1580"/>
                  </a:lnTo>
                  <a:lnTo>
                    <a:pt x="394" y="1580"/>
                  </a:lnTo>
                  <a:lnTo>
                    <a:pt x="394" y="1601"/>
                  </a:lnTo>
                  <a:lnTo>
                    <a:pt x="396" y="1606"/>
                  </a:lnTo>
                  <a:lnTo>
                    <a:pt x="399" y="1612"/>
                  </a:lnTo>
                  <a:lnTo>
                    <a:pt x="399" y="1662"/>
                  </a:lnTo>
                  <a:lnTo>
                    <a:pt x="395" y="1664"/>
                  </a:lnTo>
                  <a:lnTo>
                    <a:pt x="390" y="1664"/>
                  </a:lnTo>
                  <a:lnTo>
                    <a:pt x="381" y="1664"/>
                  </a:lnTo>
                  <a:lnTo>
                    <a:pt x="375" y="1664"/>
                  </a:lnTo>
                  <a:lnTo>
                    <a:pt x="368" y="1663"/>
                  </a:lnTo>
                  <a:lnTo>
                    <a:pt x="361" y="1659"/>
                  </a:lnTo>
                  <a:lnTo>
                    <a:pt x="350" y="1648"/>
                  </a:lnTo>
                  <a:lnTo>
                    <a:pt x="340" y="1637"/>
                  </a:lnTo>
                  <a:lnTo>
                    <a:pt x="335" y="1632"/>
                  </a:lnTo>
                  <a:lnTo>
                    <a:pt x="330" y="1628"/>
                  </a:lnTo>
                  <a:lnTo>
                    <a:pt x="324" y="1626"/>
                  </a:lnTo>
                  <a:lnTo>
                    <a:pt x="317" y="1625"/>
                  </a:lnTo>
                  <a:lnTo>
                    <a:pt x="302" y="1627"/>
                  </a:lnTo>
                  <a:lnTo>
                    <a:pt x="286" y="1630"/>
                  </a:lnTo>
                  <a:lnTo>
                    <a:pt x="276" y="1628"/>
                  </a:lnTo>
                  <a:lnTo>
                    <a:pt x="266" y="1628"/>
                  </a:lnTo>
                  <a:lnTo>
                    <a:pt x="257" y="1627"/>
                  </a:lnTo>
                  <a:lnTo>
                    <a:pt x="247" y="1626"/>
                  </a:lnTo>
                  <a:lnTo>
                    <a:pt x="238" y="1627"/>
                  </a:lnTo>
                  <a:lnTo>
                    <a:pt x="230" y="1628"/>
                  </a:lnTo>
                  <a:lnTo>
                    <a:pt x="226" y="1630"/>
                  </a:lnTo>
                  <a:lnTo>
                    <a:pt x="224" y="1632"/>
                  </a:lnTo>
                  <a:lnTo>
                    <a:pt x="221" y="1636"/>
                  </a:lnTo>
                  <a:lnTo>
                    <a:pt x="220" y="1640"/>
                  </a:lnTo>
                  <a:lnTo>
                    <a:pt x="221" y="1643"/>
                  </a:lnTo>
                  <a:lnTo>
                    <a:pt x="222" y="1647"/>
                  </a:lnTo>
                  <a:lnTo>
                    <a:pt x="225" y="1649"/>
                  </a:lnTo>
                  <a:lnTo>
                    <a:pt x="227" y="1652"/>
                  </a:lnTo>
                  <a:lnTo>
                    <a:pt x="233" y="1657"/>
                  </a:lnTo>
                  <a:lnTo>
                    <a:pt x="238" y="1662"/>
                  </a:lnTo>
                  <a:lnTo>
                    <a:pt x="246" y="1678"/>
                  </a:lnTo>
                  <a:lnTo>
                    <a:pt x="252" y="1693"/>
                  </a:lnTo>
                  <a:lnTo>
                    <a:pt x="262" y="1700"/>
                  </a:lnTo>
                  <a:lnTo>
                    <a:pt x="273" y="1707"/>
                  </a:lnTo>
                  <a:lnTo>
                    <a:pt x="276" y="1709"/>
                  </a:lnTo>
                  <a:lnTo>
                    <a:pt x="277" y="1711"/>
                  </a:lnTo>
                  <a:lnTo>
                    <a:pt x="278" y="1715"/>
                  </a:lnTo>
                  <a:lnTo>
                    <a:pt x="279" y="1719"/>
                  </a:lnTo>
                  <a:lnTo>
                    <a:pt x="279" y="1726"/>
                  </a:lnTo>
                  <a:lnTo>
                    <a:pt x="278" y="1734"/>
                  </a:lnTo>
                  <a:lnTo>
                    <a:pt x="277" y="1749"/>
                  </a:lnTo>
                  <a:lnTo>
                    <a:pt x="274" y="1764"/>
                  </a:lnTo>
                  <a:lnTo>
                    <a:pt x="282" y="1781"/>
                  </a:lnTo>
                  <a:lnTo>
                    <a:pt x="291" y="1798"/>
                  </a:lnTo>
                  <a:lnTo>
                    <a:pt x="286" y="1812"/>
                  </a:lnTo>
                  <a:lnTo>
                    <a:pt x="282" y="1826"/>
                  </a:lnTo>
                  <a:lnTo>
                    <a:pt x="282" y="1883"/>
                  </a:lnTo>
                  <a:lnTo>
                    <a:pt x="278" y="1896"/>
                  </a:lnTo>
                  <a:lnTo>
                    <a:pt x="274" y="1911"/>
                  </a:lnTo>
                  <a:lnTo>
                    <a:pt x="274" y="1914"/>
                  </a:lnTo>
                  <a:lnTo>
                    <a:pt x="276" y="1916"/>
                  </a:lnTo>
                  <a:lnTo>
                    <a:pt x="277" y="1919"/>
                  </a:lnTo>
                  <a:lnTo>
                    <a:pt x="278" y="1921"/>
                  </a:lnTo>
                  <a:lnTo>
                    <a:pt x="283" y="1924"/>
                  </a:lnTo>
                  <a:lnTo>
                    <a:pt x="289" y="1925"/>
                  </a:lnTo>
                  <a:lnTo>
                    <a:pt x="303" y="1927"/>
                  </a:lnTo>
                  <a:lnTo>
                    <a:pt x="317" y="1930"/>
                  </a:lnTo>
                  <a:lnTo>
                    <a:pt x="323" y="1932"/>
                  </a:lnTo>
                  <a:lnTo>
                    <a:pt x="327" y="1936"/>
                  </a:lnTo>
                  <a:lnTo>
                    <a:pt x="329" y="1941"/>
                  </a:lnTo>
                  <a:lnTo>
                    <a:pt x="330" y="1947"/>
                  </a:lnTo>
                  <a:lnTo>
                    <a:pt x="332" y="1961"/>
                  </a:lnTo>
                  <a:lnTo>
                    <a:pt x="335" y="1973"/>
                  </a:lnTo>
                  <a:lnTo>
                    <a:pt x="339" y="1977"/>
                  </a:lnTo>
                  <a:lnTo>
                    <a:pt x="342" y="1981"/>
                  </a:lnTo>
                  <a:lnTo>
                    <a:pt x="346" y="1983"/>
                  </a:lnTo>
                  <a:lnTo>
                    <a:pt x="350" y="1984"/>
                  </a:lnTo>
                  <a:lnTo>
                    <a:pt x="359" y="1988"/>
                  </a:lnTo>
                  <a:lnTo>
                    <a:pt x="369" y="1992"/>
                  </a:lnTo>
                  <a:lnTo>
                    <a:pt x="383" y="2005"/>
                  </a:lnTo>
                  <a:lnTo>
                    <a:pt x="399" y="2018"/>
                  </a:lnTo>
                  <a:lnTo>
                    <a:pt x="406" y="2019"/>
                  </a:lnTo>
                  <a:lnTo>
                    <a:pt x="414" y="2020"/>
                  </a:lnTo>
                  <a:lnTo>
                    <a:pt x="416" y="2022"/>
                  </a:lnTo>
                  <a:lnTo>
                    <a:pt x="419" y="2023"/>
                  </a:lnTo>
                  <a:lnTo>
                    <a:pt x="421" y="2025"/>
                  </a:lnTo>
                  <a:lnTo>
                    <a:pt x="421" y="2029"/>
                  </a:lnTo>
                  <a:lnTo>
                    <a:pt x="420" y="2035"/>
                  </a:lnTo>
                  <a:lnTo>
                    <a:pt x="419" y="2043"/>
                  </a:lnTo>
                  <a:lnTo>
                    <a:pt x="419" y="2092"/>
                  </a:lnTo>
                  <a:lnTo>
                    <a:pt x="419" y="2101"/>
                  </a:lnTo>
                  <a:lnTo>
                    <a:pt x="415" y="2108"/>
                  </a:lnTo>
                  <a:lnTo>
                    <a:pt x="411" y="2115"/>
                  </a:lnTo>
                  <a:lnTo>
                    <a:pt x="406" y="2121"/>
                  </a:lnTo>
                  <a:lnTo>
                    <a:pt x="395" y="2133"/>
                  </a:lnTo>
                  <a:lnTo>
                    <a:pt x="385" y="2147"/>
                  </a:lnTo>
                  <a:lnTo>
                    <a:pt x="385" y="2147"/>
                  </a:lnTo>
                  <a:lnTo>
                    <a:pt x="621" y="2136"/>
                  </a:lnTo>
                  <a:lnTo>
                    <a:pt x="632" y="2153"/>
                  </a:lnTo>
                  <a:lnTo>
                    <a:pt x="642" y="2170"/>
                  </a:lnTo>
                  <a:lnTo>
                    <a:pt x="650" y="2187"/>
                  </a:lnTo>
                  <a:lnTo>
                    <a:pt x="657" y="2204"/>
                  </a:lnTo>
                  <a:lnTo>
                    <a:pt x="668" y="2240"/>
                  </a:lnTo>
                  <a:lnTo>
                    <a:pt x="681" y="2281"/>
                  </a:lnTo>
                  <a:lnTo>
                    <a:pt x="686" y="2293"/>
                  </a:lnTo>
                  <a:lnTo>
                    <a:pt x="692" y="2306"/>
                  </a:lnTo>
                  <a:lnTo>
                    <a:pt x="698" y="2317"/>
                  </a:lnTo>
                  <a:lnTo>
                    <a:pt x="704" y="2327"/>
                  </a:lnTo>
                  <a:lnTo>
                    <a:pt x="710" y="2338"/>
                  </a:lnTo>
                  <a:lnTo>
                    <a:pt x="717" y="2349"/>
                  </a:lnTo>
                  <a:lnTo>
                    <a:pt x="722" y="2360"/>
                  </a:lnTo>
                  <a:lnTo>
                    <a:pt x="725" y="2374"/>
                  </a:lnTo>
                  <a:lnTo>
                    <a:pt x="732" y="2375"/>
                  </a:lnTo>
                  <a:lnTo>
                    <a:pt x="736" y="2378"/>
                  </a:lnTo>
                  <a:lnTo>
                    <a:pt x="754" y="2371"/>
                  </a:lnTo>
                  <a:lnTo>
                    <a:pt x="771" y="2364"/>
                  </a:lnTo>
                  <a:lnTo>
                    <a:pt x="771" y="2364"/>
                  </a:lnTo>
                  <a:lnTo>
                    <a:pt x="939" y="1729"/>
                  </a:lnTo>
                  <a:lnTo>
                    <a:pt x="1438" y="1664"/>
                  </a:lnTo>
                  <a:lnTo>
                    <a:pt x="1438" y="1664"/>
                  </a:lnTo>
                  <a:lnTo>
                    <a:pt x="1438" y="1663"/>
                  </a:lnTo>
                  <a:lnTo>
                    <a:pt x="1438" y="1662"/>
                  </a:lnTo>
                  <a:lnTo>
                    <a:pt x="1442" y="1653"/>
                  </a:lnTo>
                  <a:lnTo>
                    <a:pt x="1444" y="1646"/>
                  </a:lnTo>
                  <a:lnTo>
                    <a:pt x="1447" y="1642"/>
                  </a:lnTo>
                  <a:lnTo>
                    <a:pt x="1449" y="1640"/>
                  </a:lnTo>
                  <a:lnTo>
                    <a:pt x="1453" y="1638"/>
                  </a:lnTo>
                  <a:lnTo>
                    <a:pt x="1457" y="1638"/>
                  </a:lnTo>
                  <a:lnTo>
                    <a:pt x="1466" y="1640"/>
                  </a:lnTo>
                  <a:lnTo>
                    <a:pt x="1473" y="1642"/>
                  </a:lnTo>
                  <a:lnTo>
                    <a:pt x="1480" y="1647"/>
                  </a:lnTo>
                  <a:lnTo>
                    <a:pt x="1487" y="1652"/>
                  </a:lnTo>
                  <a:lnTo>
                    <a:pt x="1493" y="1657"/>
                  </a:lnTo>
                  <a:lnTo>
                    <a:pt x="1499" y="1662"/>
                  </a:lnTo>
                  <a:lnTo>
                    <a:pt x="1507" y="1666"/>
                  </a:lnTo>
                  <a:lnTo>
                    <a:pt x="1515" y="1667"/>
                  </a:lnTo>
                  <a:lnTo>
                    <a:pt x="1520" y="1666"/>
                  </a:lnTo>
                  <a:lnTo>
                    <a:pt x="1524" y="1666"/>
                  </a:lnTo>
                  <a:lnTo>
                    <a:pt x="1528" y="1663"/>
                  </a:lnTo>
                  <a:lnTo>
                    <a:pt x="1531" y="1662"/>
                  </a:lnTo>
                  <a:lnTo>
                    <a:pt x="1536" y="1656"/>
                  </a:lnTo>
                  <a:lnTo>
                    <a:pt x="1540" y="1649"/>
                  </a:lnTo>
                  <a:lnTo>
                    <a:pt x="1544" y="1641"/>
                  </a:lnTo>
                  <a:lnTo>
                    <a:pt x="1546" y="1632"/>
                  </a:lnTo>
                  <a:lnTo>
                    <a:pt x="1549" y="1623"/>
                  </a:lnTo>
                  <a:lnTo>
                    <a:pt x="1550" y="1613"/>
                  </a:lnTo>
                  <a:lnTo>
                    <a:pt x="1550" y="1604"/>
                  </a:lnTo>
                  <a:lnTo>
                    <a:pt x="1551" y="1594"/>
                  </a:lnTo>
                  <a:lnTo>
                    <a:pt x="1552" y="1590"/>
                  </a:lnTo>
                  <a:lnTo>
                    <a:pt x="1555" y="1586"/>
                  </a:lnTo>
                  <a:lnTo>
                    <a:pt x="1557" y="1585"/>
                  </a:lnTo>
                  <a:lnTo>
                    <a:pt x="1561" y="1584"/>
                  </a:lnTo>
                  <a:lnTo>
                    <a:pt x="1565" y="1584"/>
                  </a:lnTo>
                  <a:lnTo>
                    <a:pt x="1569" y="1585"/>
                  </a:lnTo>
                  <a:lnTo>
                    <a:pt x="1571" y="1587"/>
                  </a:lnTo>
                  <a:lnTo>
                    <a:pt x="1575" y="1589"/>
                  </a:lnTo>
                  <a:lnTo>
                    <a:pt x="1580" y="1595"/>
                  </a:lnTo>
                  <a:lnTo>
                    <a:pt x="1584" y="1601"/>
                  </a:lnTo>
                  <a:lnTo>
                    <a:pt x="1588" y="1607"/>
                  </a:lnTo>
                  <a:lnTo>
                    <a:pt x="1593" y="1612"/>
                  </a:lnTo>
                  <a:lnTo>
                    <a:pt x="1596" y="1615"/>
                  </a:lnTo>
                  <a:lnTo>
                    <a:pt x="1600" y="1616"/>
                  </a:lnTo>
                  <a:lnTo>
                    <a:pt x="1603" y="1617"/>
                  </a:lnTo>
                  <a:lnTo>
                    <a:pt x="1607" y="1618"/>
                  </a:lnTo>
                  <a:lnTo>
                    <a:pt x="1623" y="1615"/>
                  </a:lnTo>
                  <a:lnTo>
                    <a:pt x="1641" y="1611"/>
                  </a:lnTo>
                  <a:lnTo>
                    <a:pt x="1664" y="1611"/>
                  </a:lnTo>
                  <a:lnTo>
                    <a:pt x="1684" y="1611"/>
                  </a:lnTo>
                  <a:lnTo>
                    <a:pt x="1694" y="1611"/>
                  </a:lnTo>
                  <a:lnTo>
                    <a:pt x="1705" y="1610"/>
                  </a:lnTo>
                  <a:lnTo>
                    <a:pt x="1715" y="1607"/>
                  </a:lnTo>
                  <a:lnTo>
                    <a:pt x="1726" y="1604"/>
                  </a:lnTo>
                  <a:lnTo>
                    <a:pt x="1730" y="1610"/>
                  </a:lnTo>
                  <a:lnTo>
                    <a:pt x="1733" y="1616"/>
                  </a:lnTo>
                  <a:lnTo>
                    <a:pt x="1731" y="1625"/>
                  </a:lnTo>
                  <a:lnTo>
                    <a:pt x="1728" y="1632"/>
                  </a:lnTo>
                  <a:lnTo>
                    <a:pt x="1724" y="1640"/>
                  </a:lnTo>
                  <a:lnTo>
                    <a:pt x="1718" y="1644"/>
                  </a:lnTo>
                  <a:lnTo>
                    <a:pt x="1704" y="1654"/>
                  </a:lnTo>
                  <a:lnTo>
                    <a:pt x="1689" y="1664"/>
                  </a:lnTo>
                  <a:lnTo>
                    <a:pt x="1674" y="1678"/>
                  </a:lnTo>
                  <a:lnTo>
                    <a:pt x="1662" y="1690"/>
                  </a:lnTo>
                  <a:lnTo>
                    <a:pt x="1656" y="1697"/>
                  </a:lnTo>
                  <a:lnTo>
                    <a:pt x="1648" y="1700"/>
                  </a:lnTo>
                  <a:lnTo>
                    <a:pt x="1639" y="1704"/>
                  </a:lnTo>
                  <a:lnTo>
                    <a:pt x="1631" y="1705"/>
                  </a:lnTo>
                  <a:lnTo>
                    <a:pt x="1612" y="1702"/>
                  </a:lnTo>
                  <a:lnTo>
                    <a:pt x="1595" y="1699"/>
                  </a:lnTo>
                  <a:lnTo>
                    <a:pt x="1586" y="1699"/>
                  </a:lnTo>
                  <a:lnTo>
                    <a:pt x="1579" y="1700"/>
                  </a:lnTo>
                  <a:lnTo>
                    <a:pt x="1581" y="1711"/>
                  </a:lnTo>
                  <a:lnTo>
                    <a:pt x="1582" y="1721"/>
                  </a:lnTo>
                  <a:lnTo>
                    <a:pt x="1585" y="1731"/>
                  </a:lnTo>
                  <a:lnTo>
                    <a:pt x="1588" y="1741"/>
                  </a:lnTo>
                  <a:lnTo>
                    <a:pt x="1593" y="1751"/>
                  </a:lnTo>
                  <a:lnTo>
                    <a:pt x="1598" y="1760"/>
                  </a:lnTo>
                  <a:lnTo>
                    <a:pt x="1601" y="1765"/>
                  </a:lnTo>
                  <a:lnTo>
                    <a:pt x="1602" y="1769"/>
                  </a:lnTo>
                  <a:lnTo>
                    <a:pt x="1603" y="1773"/>
                  </a:lnTo>
                  <a:lnTo>
                    <a:pt x="1603" y="1780"/>
                  </a:lnTo>
                  <a:lnTo>
                    <a:pt x="1603" y="1787"/>
                  </a:lnTo>
                  <a:lnTo>
                    <a:pt x="1602" y="1793"/>
                  </a:lnTo>
                  <a:lnTo>
                    <a:pt x="1601" y="1800"/>
                  </a:lnTo>
                  <a:lnTo>
                    <a:pt x="1598" y="1806"/>
                  </a:lnTo>
                  <a:lnTo>
                    <a:pt x="1598" y="1806"/>
                  </a:lnTo>
                  <a:lnTo>
                    <a:pt x="1606" y="1818"/>
                  </a:lnTo>
                  <a:lnTo>
                    <a:pt x="1613" y="1828"/>
                  </a:lnTo>
                  <a:lnTo>
                    <a:pt x="1621" y="1837"/>
                  </a:lnTo>
                  <a:lnTo>
                    <a:pt x="1629" y="1845"/>
                  </a:lnTo>
                  <a:lnTo>
                    <a:pt x="1647" y="1860"/>
                  </a:lnTo>
                  <a:lnTo>
                    <a:pt x="1665" y="1879"/>
                  </a:lnTo>
                  <a:lnTo>
                    <a:pt x="1673" y="1890"/>
                  </a:lnTo>
                  <a:lnTo>
                    <a:pt x="1678" y="1900"/>
                  </a:lnTo>
                  <a:lnTo>
                    <a:pt x="1682" y="1910"/>
                  </a:lnTo>
                  <a:lnTo>
                    <a:pt x="1684" y="1921"/>
                  </a:lnTo>
                  <a:lnTo>
                    <a:pt x="1688" y="1931"/>
                  </a:lnTo>
                  <a:lnTo>
                    <a:pt x="1690" y="1942"/>
                  </a:lnTo>
                  <a:lnTo>
                    <a:pt x="1694" y="1953"/>
                  </a:lnTo>
                  <a:lnTo>
                    <a:pt x="1699" y="1965"/>
                  </a:lnTo>
                  <a:lnTo>
                    <a:pt x="1711" y="1986"/>
                  </a:lnTo>
                  <a:lnTo>
                    <a:pt x="1723" y="2004"/>
                  </a:lnTo>
                  <a:lnTo>
                    <a:pt x="1734" y="2023"/>
                  </a:lnTo>
                  <a:lnTo>
                    <a:pt x="1745" y="2044"/>
                  </a:lnTo>
                  <a:lnTo>
                    <a:pt x="1750" y="2056"/>
                  </a:lnTo>
                  <a:lnTo>
                    <a:pt x="1755" y="2067"/>
                  </a:lnTo>
                  <a:lnTo>
                    <a:pt x="1760" y="2080"/>
                  </a:lnTo>
                  <a:lnTo>
                    <a:pt x="1762" y="2092"/>
                  </a:lnTo>
                  <a:lnTo>
                    <a:pt x="1764" y="2102"/>
                  </a:lnTo>
                  <a:lnTo>
                    <a:pt x="1765" y="2111"/>
                  </a:lnTo>
                  <a:lnTo>
                    <a:pt x="1766" y="2116"/>
                  </a:lnTo>
                  <a:lnTo>
                    <a:pt x="1769" y="2118"/>
                  </a:lnTo>
                  <a:lnTo>
                    <a:pt x="1772" y="2121"/>
                  </a:lnTo>
                  <a:lnTo>
                    <a:pt x="1776" y="2121"/>
                  </a:lnTo>
                  <a:lnTo>
                    <a:pt x="1793" y="2120"/>
                  </a:lnTo>
                  <a:lnTo>
                    <a:pt x="1810" y="2117"/>
                  </a:lnTo>
                  <a:lnTo>
                    <a:pt x="1826" y="2113"/>
                  </a:lnTo>
                  <a:lnTo>
                    <a:pt x="1839" y="2108"/>
                  </a:lnTo>
                  <a:lnTo>
                    <a:pt x="1854" y="2103"/>
                  </a:lnTo>
                  <a:lnTo>
                    <a:pt x="1869" y="2100"/>
                  </a:lnTo>
                  <a:lnTo>
                    <a:pt x="1885" y="2097"/>
                  </a:lnTo>
                  <a:lnTo>
                    <a:pt x="1903" y="2096"/>
                  </a:lnTo>
                  <a:lnTo>
                    <a:pt x="1915" y="2096"/>
                  </a:lnTo>
                  <a:lnTo>
                    <a:pt x="1928" y="2100"/>
                  </a:lnTo>
                  <a:lnTo>
                    <a:pt x="1937" y="2103"/>
                  </a:lnTo>
                  <a:lnTo>
                    <a:pt x="1947" y="2108"/>
                  </a:lnTo>
                  <a:lnTo>
                    <a:pt x="1967" y="2120"/>
                  </a:lnTo>
                  <a:lnTo>
                    <a:pt x="1990" y="2132"/>
                  </a:lnTo>
                  <a:lnTo>
                    <a:pt x="2008" y="2141"/>
                  </a:lnTo>
                  <a:lnTo>
                    <a:pt x="2024" y="2149"/>
                  </a:lnTo>
                  <a:lnTo>
                    <a:pt x="2041" y="2156"/>
                  </a:lnTo>
                  <a:lnTo>
                    <a:pt x="2057" y="2161"/>
                  </a:lnTo>
                  <a:lnTo>
                    <a:pt x="2074" y="2164"/>
                  </a:lnTo>
                  <a:lnTo>
                    <a:pt x="2090" y="2167"/>
                  </a:lnTo>
                  <a:lnTo>
                    <a:pt x="2109" y="2169"/>
                  </a:lnTo>
                  <a:lnTo>
                    <a:pt x="2129" y="2169"/>
                  </a:lnTo>
                  <a:lnTo>
                    <a:pt x="2144" y="2169"/>
                  </a:lnTo>
                  <a:lnTo>
                    <a:pt x="2156" y="2167"/>
                  </a:lnTo>
                  <a:lnTo>
                    <a:pt x="2169" y="2163"/>
                  </a:lnTo>
                  <a:lnTo>
                    <a:pt x="2181" y="2159"/>
                  </a:lnTo>
                  <a:lnTo>
                    <a:pt x="2192" y="2156"/>
                  </a:lnTo>
                  <a:lnTo>
                    <a:pt x="2205" y="2153"/>
                  </a:lnTo>
                  <a:lnTo>
                    <a:pt x="2218" y="2151"/>
                  </a:lnTo>
                  <a:lnTo>
                    <a:pt x="2232" y="2149"/>
                  </a:lnTo>
                  <a:lnTo>
                    <a:pt x="2277" y="2149"/>
                  </a:lnTo>
                  <a:lnTo>
                    <a:pt x="2280" y="2168"/>
                  </a:lnTo>
                  <a:lnTo>
                    <a:pt x="2284" y="2184"/>
                  </a:lnTo>
                  <a:lnTo>
                    <a:pt x="2288" y="2199"/>
                  </a:lnTo>
                  <a:lnTo>
                    <a:pt x="2291" y="2214"/>
                  </a:lnTo>
                  <a:lnTo>
                    <a:pt x="2295" y="2227"/>
                  </a:lnTo>
                  <a:lnTo>
                    <a:pt x="2299" y="2244"/>
                  </a:lnTo>
                  <a:lnTo>
                    <a:pt x="2303" y="2260"/>
                  </a:lnTo>
                  <a:lnTo>
                    <a:pt x="2305" y="2277"/>
                  </a:lnTo>
                  <a:lnTo>
                    <a:pt x="2305" y="2296"/>
                  </a:lnTo>
                  <a:lnTo>
                    <a:pt x="2304" y="2313"/>
                  </a:lnTo>
                  <a:lnTo>
                    <a:pt x="2304" y="2322"/>
                  </a:lnTo>
                  <a:lnTo>
                    <a:pt x="2305" y="2329"/>
                  </a:lnTo>
                  <a:lnTo>
                    <a:pt x="2306" y="2338"/>
                  </a:lnTo>
                  <a:lnTo>
                    <a:pt x="2311" y="2345"/>
                  </a:lnTo>
                  <a:lnTo>
                    <a:pt x="2318" y="2352"/>
                  </a:lnTo>
                  <a:lnTo>
                    <a:pt x="2324" y="2356"/>
                  </a:lnTo>
                  <a:lnTo>
                    <a:pt x="2331" y="2360"/>
                  </a:lnTo>
                  <a:lnTo>
                    <a:pt x="2339" y="2364"/>
                  </a:lnTo>
                  <a:lnTo>
                    <a:pt x="2346" y="2368"/>
                  </a:lnTo>
                  <a:lnTo>
                    <a:pt x="2351" y="2371"/>
                  </a:lnTo>
                  <a:lnTo>
                    <a:pt x="2354" y="2374"/>
                  </a:lnTo>
                  <a:lnTo>
                    <a:pt x="2356" y="2378"/>
                  </a:lnTo>
                  <a:lnTo>
                    <a:pt x="2356" y="2381"/>
                  </a:lnTo>
                  <a:lnTo>
                    <a:pt x="2357" y="2385"/>
                  </a:lnTo>
                  <a:lnTo>
                    <a:pt x="2357" y="2420"/>
                  </a:lnTo>
                  <a:lnTo>
                    <a:pt x="2344" y="2422"/>
                  </a:lnTo>
                  <a:lnTo>
                    <a:pt x="2331" y="2425"/>
                  </a:lnTo>
                  <a:lnTo>
                    <a:pt x="2326" y="2427"/>
                  </a:lnTo>
                  <a:lnTo>
                    <a:pt x="2321" y="2430"/>
                  </a:lnTo>
                  <a:lnTo>
                    <a:pt x="2318" y="2435"/>
                  </a:lnTo>
                  <a:lnTo>
                    <a:pt x="2314" y="2440"/>
                  </a:lnTo>
                  <a:lnTo>
                    <a:pt x="2310" y="2451"/>
                  </a:lnTo>
                  <a:lnTo>
                    <a:pt x="2308" y="2461"/>
                  </a:lnTo>
                  <a:lnTo>
                    <a:pt x="2308" y="2472"/>
                  </a:lnTo>
                  <a:lnTo>
                    <a:pt x="2308" y="2482"/>
                  </a:lnTo>
                  <a:lnTo>
                    <a:pt x="2308" y="2492"/>
                  </a:lnTo>
                  <a:lnTo>
                    <a:pt x="2308" y="2502"/>
                  </a:lnTo>
                  <a:lnTo>
                    <a:pt x="2308" y="2513"/>
                  </a:lnTo>
                  <a:lnTo>
                    <a:pt x="2305" y="2525"/>
                  </a:lnTo>
                  <a:lnTo>
                    <a:pt x="2329" y="2529"/>
                  </a:lnTo>
                  <a:lnTo>
                    <a:pt x="2351" y="2531"/>
                  </a:lnTo>
                  <a:lnTo>
                    <a:pt x="2361" y="2533"/>
                  </a:lnTo>
                  <a:lnTo>
                    <a:pt x="2370" y="2536"/>
                  </a:lnTo>
                  <a:lnTo>
                    <a:pt x="2375" y="2539"/>
                  </a:lnTo>
                  <a:lnTo>
                    <a:pt x="2378" y="2543"/>
                  </a:lnTo>
                  <a:lnTo>
                    <a:pt x="2382" y="2546"/>
                  </a:lnTo>
                  <a:lnTo>
                    <a:pt x="2386" y="2550"/>
                  </a:lnTo>
                  <a:lnTo>
                    <a:pt x="2388" y="2556"/>
                  </a:lnTo>
                  <a:lnTo>
                    <a:pt x="2390" y="2562"/>
                  </a:lnTo>
                  <a:lnTo>
                    <a:pt x="2390" y="2567"/>
                  </a:lnTo>
                  <a:lnTo>
                    <a:pt x="2388" y="2574"/>
                  </a:lnTo>
                  <a:lnTo>
                    <a:pt x="2386" y="2586"/>
                  </a:lnTo>
                  <a:lnTo>
                    <a:pt x="2386" y="2598"/>
                  </a:lnTo>
                  <a:lnTo>
                    <a:pt x="2387" y="2610"/>
                  </a:lnTo>
                  <a:lnTo>
                    <a:pt x="2390" y="2621"/>
                  </a:lnTo>
                  <a:lnTo>
                    <a:pt x="2393" y="2631"/>
                  </a:lnTo>
                  <a:lnTo>
                    <a:pt x="2397" y="2641"/>
                  </a:lnTo>
                  <a:lnTo>
                    <a:pt x="2402" y="2648"/>
                  </a:lnTo>
                  <a:lnTo>
                    <a:pt x="2408" y="2657"/>
                  </a:lnTo>
                  <a:lnTo>
                    <a:pt x="2416" y="2664"/>
                  </a:lnTo>
                  <a:lnTo>
                    <a:pt x="2426" y="2670"/>
                  </a:lnTo>
                  <a:lnTo>
                    <a:pt x="2434" y="2674"/>
                  </a:lnTo>
                  <a:lnTo>
                    <a:pt x="2442" y="2677"/>
                  </a:lnTo>
                  <a:lnTo>
                    <a:pt x="2450" y="2678"/>
                  </a:lnTo>
                  <a:lnTo>
                    <a:pt x="2459" y="2678"/>
                  </a:lnTo>
                  <a:lnTo>
                    <a:pt x="2477" y="2678"/>
                  </a:lnTo>
                  <a:lnTo>
                    <a:pt x="2496" y="2679"/>
                  </a:lnTo>
                  <a:lnTo>
                    <a:pt x="2514" y="2681"/>
                  </a:lnTo>
                  <a:lnTo>
                    <a:pt x="2530" y="2685"/>
                  </a:lnTo>
                  <a:lnTo>
                    <a:pt x="2545" y="2690"/>
                  </a:lnTo>
                  <a:lnTo>
                    <a:pt x="2558" y="2696"/>
                  </a:lnTo>
                  <a:lnTo>
                    <a:pt x="2573" y="2701"/>
                  </a:lnTo>
                  <a:lnTo>
                    <a:pt x="2588" y="2705"/>
                  </a:lnTo>
                  <a:lnTo>
                    <a:pt x="2603" y="2709"/>
                  </a:lnTo>
                  <a:lnTo>
                    <a:pt x="2622" y="2710"/>
                  </a:lnTo>
                  <a:lnTo>
                    <a:pt x="2631" y="2709"/>
                  </a:lnTo>
                  <a:lnTo>
                    <a:pt x="2638" y="2708"/>
                  </a:lnTo>
                  <a:lnTo>
                    <a:pt x="2644" y="2705"/>
                  </a:lnTo>
                  <a:lnTo>
                    <a:pt x="2650" y="2701"/>
                  </a:lnTo>
                  <a:lnTo>
                    <a:pt x="2655" y="2696"/>
                  </a:lnTo>
                  <a:lnTo>
                    <a:pt x="2660" y="2691"/>
                  </a:lnTo>
                  <a:lnTo>
                    <a:pt x="2665" y="2685"/>
                  </a:lnTo>
                  <a:lnTo>
                    <a:pt x="2669" y="2679"/>
                  </a:lnTo>
                  <a:lnTo>
                    <a:pt x="2678" y="2665"/>
                  </a:lnTo>
                  <a:lnTo>
                    <a:pt x="2688" y="2652"/>
                  </a:lnTo>
                  <a:lnTo>
                    <a:pt x="2693" y="2646"/>
                  </a:lnTo>
                  <a:lnTo>
                    <a:pt x="2698" y="2639"/>
                  </a:lnTo>
                  <a:lnTo>
                    <a:pt x="2704" y="2633"/>
                  </a:lnTo>
                  <a:lnTo>
                    <a:pt x="2710" y="2627"/>
                  </a:lnTo>
                  <a:lnTo>
                    <a:pt x="2726" y="2616"/>
                  </a:lnTo>
                  <a:lnTo>
                    <a:pt x="2741" y="2607"/>
                  </a:lnTo>
                  <a:lnTo>
                    <a:pt x="2756" y="2598"/>
                  </a:lnTo>
                  <a:lnTo>
                    <a:pt x="2771" y="2592"/>
                  </a:lnTo>
                  <a:lnTo>
                    <a:pt x="2787" y="2586"/>
                  </a:lnTo>
                  <a:lnTo>
                    <a:pt x="2803" y="2580"/>
                  </a:lnTo>
                  <a:lnTo>
                    <a:pt x="2821" y="2575"/>
                  </a:lnTo>
                  <a:lnTo>
                    <a:pt x="2840" y="2570"/>
                  </a:lnTo>
                  <a:lnTo>
                    <a:pt x="2857" y="2566"/>
                  </a:lnTo>
                  <a:lnTo>
                    <a:pt x="2869" y="2559"/>
                  </a:lnTo>
                  <a:lnTo>
                    <a:pt x="2881" y="2551"/>
                  </a:lnTo>
                  <a:lnTo>
                    <a:pt x="2891" y="2544"/>
                  </a:lnTo>
                  <a:lnTo>
                    <a:pt x="2903" y="2535"/>
                  </a:lnTo>
                  <a:lnTo>
                    <a:pt x="2914" y="2528"/>
                  </a:lnTo>
                  <a:lnTo>
                    <a:pt x="2926" y="2520"/>
                  </a:lnTo>
                  <a:lnTo>
                    <a:pt x="2941" y="2514"/>
                  </a:lnTo>
                  <a:lnTo>
                    <a:pt x="2960" y="2505"/>
                  </a:lnTo>
                  <a:lnTo>
                    <a:pt x="2976" y="2498"/>
                  </a:lnTo>
                  <a:lnTo>
                    <a:pt x="2992" y="2489"/>
                  </a:lnTo>
                  <a:lnTo>
                    <a:pt x="3006" y="2481"/>
                  </a:lnTo>
                  <a:lnTo>
                    <a:pt x="3034" y="2462"/>
                  </a:lnTo>
                  <a:lnTo>
                    <a:pt x="3069" y="2442"/>
                  </a:lnTo>
                  <a:lnTo>
                    <a:pt x="3069" y="2442"/>
                  </a:lnTo>
                  <a:lnTo>
                    <a:pt x="3085" y="2423"/>
                  </a:lnTo>
                  <a:lnTo>
                    <a:pt x="3099" y="2406"/>
                  </a:lnTo>
                  <a:lnTo>
                    <a:pt x="3106" y="2399"/>
                  </a:lnTo>
                  <a:lnTo>
                    <a:pt x="3115" y="2394"/>
                  </a:lnTo>
                  <a:lnTo>
                    <a:pt x="3120" y="2391"/>
                  </a:lnTo>
                  <a:lnTo>
                    <a:pt x="3125" y="2390"/>
                  </a:lnTo>
                  <a:lnTo>
                    <a:pt x="3131" y="2389"/>
                  </a:lnTo>
                  <a:lnTo>
                    <a:pt x="3137" y="2389"/>
                  </a:lnTo>
                  <a:lnTo>
                    <a:pt x="3150" y="2389"/>
                  </a:lnTo>
                  <a:lnTo>
                    <a:pt x="3161" y="2391"/>
                  </a:lnTo>
                  <a:lnTo>
                    <a:pt x="3171" y="2395"/>
                  </a:lnTo>
                  <a:lnTo>
                    <a:pt x="3182" y="2399"/>
                  </a:lnTo>
                  <a:lnTo>
                    <a:pt x="3192" y="2402"/>
                  </a:lnTo>
                  <a:lnTo>
                    <a:pt x="3202" y="2405"/>
                  </a:lnTo>
                  <a:lnTo>
                    <a:pt x="3213" y="2407"/>
                  </a:lnTo>
                  <a:lnTo>
                    <a:pt x="3225" y="2409"/>
                  </a:lnTo>
                  <a:lnTo>
                    <a:pt x="3295" y="2409"/>
                  </a:lnTo>
                  <a:lnTo>
                    <a:pt x="3311" y="2410"/>
                  </a:lnTo>
                  <a:lnTo>
                    <a:pt x="3324" y="2412"/>
                  </a:lnTo>
                  <a:lnTo>
                    <a:pt x="3336" y="2416"/>
                  </a:lnTo>
                  <a:lnTo>
                    <a:pt x="3347" y="2422"/>
                  </a:lnTo>
                  <a:lnTo>
                    <a:pt x="3370" y="2436"/>
                  </a:lnTo>
                  <a:lnTo>
                    <a:pt x="3396" y="2451"/>
                  </a:lnTo>
                  <a:lnTo>
                    <a:pt x="3396" y="2395"/>
                  </a:lnTo>
                  <a:lnTo>
                    <a:pt x="3396" y="2378"/>
                  </a:lnTo>
                  <a:lnTo>
                    <a:pt x="3397" y="2363"/>
                  </a:lnTo>
                  <a:lnTo>
                    <a:pt x="3398" y="2356"/>
                  </a:lnTo>
                  <a:lnTo>
                    <a:pt x="3401" y="2349"/>
                  </a:lnTo>
                  <a:lnTo>
                    <a:pt x="3403" y="2342"/>
                  </a:lnTo>
                  <a:lnTo>
                    <a:pt x="3407" y="2334"/>
                  </a:lnTo>
                  <a:lnTo>
                    <a:pt x="3412" y="2329"/>
                  </a:lnTo>
                  <a:lnTo>
                    <a:pt x="3415" y="2324"/>
                  </a:lnTo>
                  <a:lnTo>
                    <a:pt x="3420" y="2321"/>
                  </a:lnTo>
                  <a:lnTo>
                    <a:pt x="3427" y="2318"/>
                  </a:lnTo>
                  <a:lnTo>
                    <a:pt x="3438" y="2314"/>
                  </a:lnTo>
                  <a:lnTo>
                    <a:pt x="3450" y="2313"/>
                  </a:lnTo>
                  <a:lnTo>
                    <a:pt x="3476" y="2316"/>
                  </a:lnTo>
                  <a:lnTo>
                    <a:pt x="3506" y="2317"/>
                  </a:lnTo>
                  <a:lnTo>
                    <a:pt x="3524" y="2317"/>
                  </a:lnTo>
                  <a:lnTo>
                    <a:pt x="3538" y="2314"/>
                  </a:lnTo>
                  <a:lnTo>
                    <a:pt x="3546" y="2314"/>
                  </a:lnTo>
                  <a:lnTo>
                    <a:pt x="3553" y="2316"/>
                  </a:lnTo>
                  <a:lnTo>
                    <a:pt x="3562" y="2317"/>
                  </a:lnTo>
                  <a:lnTo>
                    <a:pt x="3569" y="2321"/>
                  </a:lnTo>
                  <a:lnTo>
                    <a:pt x="3581" y="2328"/>
                  </a:lnTo>
                  <a:lnTo>
                    <a:pt x="3591" y="2335"/>
                  </a:lnTo>
                  <a:lnTo>
                    <a:pt x="3598" y="2344"/>
                  </a:lnTo>
                  <a:lnTo>
                    <a:pt x="3605" y="2354"/>
                  </a:lnTo>
                  <a:lnTo>
                    <a:pt x="3612" y="2364"/>
                  </a:lnTo>
                  <a:lnTo>
                    <a:pt x="3619" y="2373"/>
                  </a:lnTo>
                  <a:lnTo>
                    <a:pt x="3628" y="2383"/>
                  </a:lnTo>
                  <a:lnTo>
                    <a:pt x="3638" y="2391"/>
                  </a:lnTo>
                  <a:lnTo>
                    <a:pt x="3655" y="2404"/>
                  </a:lnTo>
                  <a:lnTo>
                    <a:pt x="3671" y="2414"/>
                  </a:lnTo>
                  <a:lnTo>
                    <a:pt x="3687" y="2421"/>
                  </a:lnTo>
                  <a:lnTo>
                    <a:pt x="3704" y="2428"/>
                  </a:lnTo>
                  <a:lnTo>
                    <a:pt x="3720" y="2433"/>
                  </a:lnTo>
                  <a:lnTo>
                    <a:pt x="3737" y="2437"/>
                  </a:lnTo>
                  <a:lnTo>
                    <a:pt x="3757" y="2438"/>
                  </a:lnTo>
                  <a:lnTo>
                    <a:pt x="3777" y="2440"/>
                  </a:lnTo>
                  <a:lnTo>
                    <a:pt x="3788" y="2440"/>
                  </a:lnTo>
                  <a:lnTo>
                    <a:pt x="3797" y="2438"/>
                  </a:lnTo>
                  <a:lnTo>
                    <a:pt x="3805" y="2436"/>
                  </a:lnTo>
                  <a:lnTo>
                    <a:pt x="3814" y="2433"/>
                  </a:lnTo>
                  <a:lnTo>
                    <a:pt x="3830" y="2427"/>
                  </a:lnTo>
                  <a:lnTo>
                    <a:pt x="3846" y="2420"/>
                  </a:lnTo>
                  <a:lnTo>
                    <a:pt x="3861" y="2412"/>
                  </a:lnTo>
                  <a:lnTo>
                    <a:pt x="3877" y="2406"/>
                  </a:lnTo>
                  <a:lnTo>
                    <a:pt x="3886" y="2404"/>
                  </a:lnTo>
                  <a:lnTo>
                    <a:pt x="3895" y="2401"/>
                  </a:lnTo>
                  <a:lnTo>
                    <a:pt x="3905" y="2400"/>
                  </a:lnTo>
                  <a:lnTo>
                    <a:pt x="3915" y="2400"/>
                  </a:lnTo>
                  <a:lnTo>
                    <a:pt x="4028" y="2400"/>
                  </a:lnTo>
                  <a:lnTo>
                    <a:pt x="4048" y="2399"/>
                  </a:lnTo>
                  <a:lnTo>
                    <a:pt x="4066" y="2397"/>
                  </a:lnTo>
                  <a:lnTo>
                    <a:pt x="4085" y="2395"/>
                  </a:lnTo>
                  <a:lnTo>
                    <a:pt x="4106" y="2394"/>
                  </a:lnTo>
                  <a:lnTo>
                    <a:pt x="4121" y="2394"/>
                  </a:lnTo>
                  <a:lnTo>
                    <a:pt x="4135" y="2392"/>
                  </a:lnTo>
                  <a:lnTo>
                    <a:pt x="4147" y="2392"/>
                  </a:lnTo>
                  <a:lnTo>
                    <a:pt x="4162" y="2394"/>
                  </a:lnTo>
                  <a:lnTo>
                    <a:pt x="4167" y="2396"/>
                  </a:lnTo>
                  <a:lnTo>
                    <a:pt x="4172" y="2399"/>
                  </a:lnTo>
                  <a:lnTo>
                    <a:pt x="4177" y="2402"/>
                  </a:lnTo>
                  <a:lnTo>
                    <a:pt x="4181" y="2407"/>
                  </a:lnTo>
                  <a:lnTo>
                    <a:pt x="4184" y="2411"/>
                  </a:lnTo>
                  <a:lnTo>
                    <a:pt x="4189" y="2414"/>
                  </a:lnTo>
                  <a:lnTo>
                    <a:pt x="4194" y="2416"/>
                  </a:lnTo>
                  <a:lnTo>
                    <a:pt x="4199" y="2417"/>
                  </a:lnTo>
                  <a:lnTo>
                    <a:pt x="4287" y="2417"/>
                  </a:lnTo>
                  <a:lnTo>
                    <a:pt x="4292" y="2425"/>
                  </a:lnTo>
                  <a:lnTo>
                    <a:pt x="4295" y="2433"/>
                  </a:lnTo>
                  <a:lnTo>
                    <a:pt x="4299" y="2441"/>
                  </a:lnTo>
                  <a:lnTo>
                    <a:pt x="4301" y="2448"/>
                  </a:lnTo>
                  <a:lnTo>
                    <a:pt x="4304" y="2457"/>
                  </a:lnTo>
                  <a:lnTo>
                    <a:pt x="4307" y="2464"/>
                  </a:lnTo>
                  <a:lnTo>
                    <a:pt x="4312" y="2471"/>
                  </a:lnTo>
                  <a:lnTo>
                    <a:pt x="4318" y="2477"/>
                  </a:lnTo>
                  <a:lnTo>
                    <a:pt x="4335" y="2487"/>
                  </a:lnTo>
                  <a:lnTo>
                    <a:pt x="4349" y="2495"/>
                  </a:lnTo>
                  <a:lnTo>
                    <a:pt x="4366" y="2502"/>
                  </a:lnTo>
                  <a:lnTo>
                    <a:pt x="4381" y="2507"/>
                  </a:lnTo>
                  <a:lnTo>
                    <a:pt x="4413" y="2515"/>
                  </a:lnTo>
                  <a:lnTo>
                    <a:pt x="4449" y="2528"/>
                  </a:lnTo>
                  <a:lnTo>
                    <a:pt x="4449" y="2528"/>
                  </a:lnTo>
                  <a:lnTo>
                    <a:pt x="4450" y="2518"/>
                  </a:lnTo>
                  <a:lnTo>
                    <a:pt x="4453" y="2510"/>
                  </a:lnTo>
                  <a:lnTo>
                    <a:pt x="4456" y="2503"/>
                  </a:lnTo>
                  <a:lnTo>
                    <a:pt x="4461" y="2495"/>
                  </a:lnTo>
                  <a:lnTo>
                    <a:pt x="4470" y="2483"/>
                  </a:lnTo>
                  <a:lnTo>
                    <a:pt x="4480" y="2471"/>
                  </a:lnTo>
                  <a:lnTo>
                    <a:pt x="4490" y="2459"/>
                  </a:lnTo>
                  <a:lnTo>
                    <a:pt x="4498" y="2446"/>
                  </a:lnTo>
                  <a:lnTo>
                    <a:pt x="4501" y="2440"/>
                  </a:lnTo>
                  <a:lnTo>
                    <a:pt x="4503" y="2432"/>
                  </a:lnTo>
                  <a:lnTo>
                    <a:pt x="4506" y="2423"/>
                  </a:lnTo>
                  <a:lnTo>
                    <a:pt x="4506" y="2415"/>
                  </a:lnTo>
                  <a:lnTo>
                    <a:pt x="4506" y="2354"/>
                  </a:lnTo>
                  <a:lnTo>
                    <a:pt x="4507" y="2350"/>
                  </a:lnTo>
                  <a:lnTo>
                    <a:pt x="4507" y="2347"/>
                  </a:lnTo>
                  <a:lnTo>
                    <a:pt x="4510" y="2344"/>
                  </a:lnTo>
                  <a:lnTo>
                    <a:pt x="4511" y="2342"/>
                  </a:lnTo>
                  <a:lnTo>
                    <a:pt x="4517" y="2338"/>
                  </a:lnTo>
                  <a:lnTo>
                    <a:pt x="4523" y="2334"/>
                  </a:lnTo>
                  <a:lnTo>
                    <a:pt x="4530" y="2330"/>
                  </a:lnTo>
                  <a:lnTo>
                    <a:pt x="4535" y="2327"/>
                  </a:lnTo>
                  <a:lnTo>
                    <a:pt x="4537" y="2324"/>
                  </a:lnTo>
                  <a:lnTo>
                    <a:pt x="4539" y="2321"/>
                  </a:lnTo>
                  <a:lnTo>
                    <a:pt x="4539" y="2318"/>
                  </a:lnTo>
                  <a:lnTo>
                    <a:pt x="4541" y="2314"/>
                  </a:lnTo>
                  <a:lnTo>
                    <a:pt x="4539" y="2307"/>
                  </a:lnTo>
                  <a:lnTo>
                    <a:pt x="4537" y="2299"/>
                  </a:lnTo>
                  <a:lnTo>
                    <a:pt x="4535" y="2293"/>
                  </a:lnTo>
                  <a:lnTo>
                    <a:pt x="4531" y="2287"/>
                  </a:lnTo>
                  <a:lnTo>
                    <a:pt x="4522" y="2275"/>
                  </a:lnTo>
                  <a:lnTo>
                    <a:pt x="4515" y="2261"/>
                  </a:lnTo>
                  <a:lnTo>
                    <a:pt x="4511" y="2249"/>
                  </a:lnTo>
                  <a:lnTo>
                    <a:pt x="4508" y="2237"/>
                  </a:lnTo>
                  <a:lnTo>
                    <a:pt x="4507" y="2226"/>
                  </a:lnTo>
                  <a:lnTo>
                    <a:pt x="4506" y="2216"/>
                  </a:lnTo>
                  <a:lnTo>
                    <a:pt x="4506" y="2194"/>
                  </a:lnTo>
                  <a:lnTo>
                    <a:pt x="4506" y="2169"/>
                  </a:lnTo>
                  <a:lnTo>
                    <a:pt x="4507" y="2143"/>
                  </a:lnTo>
                  <a:lnTo>
                    <a:pt x="4511" y="2120"/>
                  </a:lnTo>
                  <a:lnTo>
                    <a:pt x="4513" y="2096"/>
                  </a:lnTo>
                  <a:lnTo>
                    <a:pt x="4515" y="2070"/>
                  </a:lnTo>
                  <a:lnTo>
                    <a:pt x="4515" y="2065"/>
                  </a:lnTo>
                  <a:lnTo>
                    <a:pt x="4512" y="2060"/>
                  </a:lnTo>
                  <a:lnTo>
                    <a:pt x="4510" y="2056"/>
                  </a:lnTo>
                  <a:lnTo>
                    <a:pt x="4506" y="2054"/>
                  </a:lnTo>
                  <a:lnTo>
                    <a:pt x="4501" y="2050"/>
                  </a:lnTo>
                  <a:lnTo>
                    <a:pt x="4496" y="2049"/>
                  </a:lnTo>
                  <a:lnTo>
                    <a:pt x="4491" y="2048"/>
                  </a:lnTo>
                  <a:lnTo>
                    <a:pt x="4486" y="2048"/>
                  </a:lnTo>
                  <a:lnTo>
                    <a:pt x="4426" y="2048"/>
                  </a:lnTo>
                  <a:lnTo>
                    <a:pt x="4423" y="2044"/>
                  </a:lnTo>
                  <a:lnTo>
                    <a:pt x="4418" y="2041"/>
                  </a:lnTo>
                  <a:lnTo>
                    <a:pt x="4415" y="2040"/>
                  </a:lnTo>
                  <a:lnTo>
                    <a:pt x="4414" y="2038"/>
                  </a:lnTo>
                  <a:lnTo>
                    <a:pt x="4413" y="2035"/>
                  </a:lnTo>
                  <a:lnTo>
                    <a:pt x="4413" y="2033"/>
                  </a:lnTo>
                  <a:lnTo>
                    <a:pt x="4413" y="2029"/>
                  </a:lnTo>
                  <a:lnTo>
                    <a:pt x="4414" y="2025"/>
                  </a:lnTo>
                  <a:lnTo>
                    <a:pt x="4415" y="2023"/>
                  </a:lnTo>
                  <a:lnTo>
                    <a:pt x="4418" y="2020"/>
                  </a:lnTo>
                  <a:lnTo>
                    <a:pt x="4423" y="2017"/>
                  </a:lnTo>
                  <a:lnTo>
                    <a:pt x="4430" y="2014"/>
                  </a:lnTo>
                  <a:lnTo>
                    <a:pt x="4449" y="2012"/>
                  </a:lnTo>
                  <a:lnTo>
                    <a:pt x="4466" y="2010"/>
                  </a:lnTo>
                  <a:lnTo>
                    <a:pt x="4482" y="2008"/>
                  </a:lnTo>
                  <a:lnTo>
                    <a:pt x="4495" y="2007"/>
                  </a:lnTo>
                  <a:lnTo>
                    <a:pt x="4508" y="2003"/>
                  </a:lnTo>
                  <a:lnTo>
                    <a:pt x="4523" y="1999"/>
                  </a:lnTo>
                  <a:lnTo>
                    <a:pt x="4548" y="1992"/>
                  </a:lnTo>
                  <a:lnTo>
                    <a:pt x="4571" y="1987"/>
                  </a:lnTo>
                  <a:lnTo>
                    <a:pt x="4593" y="1983"/>
                  </a:lnTo>
                  <a:lnTo>
                    <a:pt x="4618" y="1976"/>
                  </a:lnTo>
                  <a:lnTo>
                    <a:pt x="4628" y="1971"/>
                  </a:lnTo>
                  <a:lnTo>
                    <a:pt x="4636" y="1965"/>
                  </a:lnTo>
                  <a:lnTo>
                    <a:pt x="4641" y="1961"/>
                  </a:lnTo>
                  <a:lnTo>
                    <a:pt x="4646" y="1958"/>
                  </a:lnTo>
                  <a:lnTo>
                    <a:pt x="4651" y="1957"/>
                  </a:lnTo>
                  <a:lnTo>
                    <a:pt x="4657" y="1956"/>
                  </a:lnTo>
                  <a:lnTo>
                    <a:pt x="4664" y="1957"/>
                  </a:lnTo>
                  <a:lnTo>
                    <a:pt x="4670" y="1960"/>
                  </a:lnTo>
                  <a:lnTo>
                    <a:pt x="4676" y="1962"/>
                  </a:lnTo>
                  <a:lnTo>
                    <a:pt x="4681" y="1965"/>
                  </a:lnTo>
                  <a:lnTo>
                    <a:pt x="4686" y="1968"/>
                  </a:lnTo>
                  <a:lnTo>
                    <a:pt x="4692" y="1971"/>
                  </a:lnTo>
                  <a:lnTo>
                    <a:pt x="4698" y="1973"/>
                  </a:lnTo>
                  <a:lnTo>
                    <a:pt x="4706" y="1973"/>
                  </a:lnTo>
                  <a:lnTo>
                    <a:pt x="4711" y="1973"/>
                  </a:lnTo>
                  <a:lnTo>
                    <a:pt x="4715" y="1972"/>
                  </a:lnTo>
                  <a:lnTo>
                    <a:pt x="4718" y="1969"/>
                  </a:lnTo>
                  <a:lnTo>
                    <a:pt x="4722" y="1967"/>
                  </a:lnTo>
                  <a:lnTo>
                    <a:pt x="4730" y="1961"/>
                  </a:lnTo>
                  <a:lnTo>
                    <a:pt x="4736" y="1953"/>
                  </a:lnTo>
                  <a:lnTo>
                    <a:pt x="4742" y="1946"/>
                  </a:lnTo>
                  <a:lnTo>
                    <a:pt x="4748" y="1940"/>
                  </a:lnTo>
                  <a:lnTo>
                    <a:pt x="4752" y="1937"/>
                  </a:lnTo>
                  <a:lnTo>
                    <a:pt x="4756" y="1935"/>
                  </a:lnTo>
                  <a:lnTo>
                    <a:pt x="4761" y="1934"/>
                  </a:lnTo>
                  <a:lnTo>
                    <a:pt x="4766" y="1934"/>
                  </a:lnTo>
                  <a:lnTo>
                    <a:pt x="4768" y="1934"/>
                  </a:lnTo>
                  <a:lnTo>
                    <a:pt x="4772" y="1935"/>
                  </a:lnTo>
                  <a:lnTo>
                    <a:pt x="4773" y="1937"/>
                  </a:lnTo>
                  <a:lnTo>
                    <a:pt x="4775" y="1938"/>
                  </a:lnTo>
                  <a:lnTo>
                    <a:pt x="4780" y="1943"/>
                  </a:lnTo>
                  <a:lnTo>
                    <a:pt x="4785" y="1947"/>
                  </a:lnTo>
                  <a:lnTo>
                    <a:pt x="4808" y="1931"/>
                  </a:lnTo>
                  <a:lnTo>
                    <a:pt x="4808" y="1894"/>
                  </a:lnTo>
                  <a:lnTo>
                    <a:pt x="4793" y="1894"/>
                  </a:lnTo>
                  <a:lnTo>
                    <a:pt x="4778" y="1891"/>
                  </a:lnTo>
                  <a:lnTo>
                    <a:pt x="4772" y="1889"/>
                  </a:lnTo>
                  <a:lnTo>
                    <a:pt x="4767" y="1885"/>
                  </a:lnTo>
                  <a:lnTo>
                    <a:pt x="4766" y="1883"/>
                  </a:lnTo>
                  <a:lnTo>
                    <a:pt x="4763" y="1880"/>
                  </a:lnTo>
                  <a:lnTo>
                    <a:pt x="4763" y="1878"/>
                  </a:lnTo>
                  <a:lnTo>
                    <a:pt x="4762" y="1874"/>
                  </a:lnTo>
                  <a:lnTo>
                    <a:pt x="4763" y="1865"/>
                  </a:lnTo>
                  <a:lnTo>
                    <a:pt x="4764" y="1858"/>
                  </a:lnTo>
                  <a:lnTo>
                    <a:pt x="4767" y="1850"/>
                  </a:lnTo>
                  <a:lnTo>
                    <a:pt x="4769" y="1843"/>
                  </a:lnTo>
                  <a:lnTo>
                    <a:pt x="4777" y="1829"/>
                  </a:lnTo>
                  <a:lnTo>
                    <a:pt x="4783" y="1814"/>
                  </a:lnTo>
                  <a:lnTo>
                    <a:pt x="4789" y="1787"/>
                  </a:lnTo>
                  <a:lnTo>
                    <a:pt x="4794" y="1762"/>
                  </a:lnTo>
                  <a:lnTo>
                    <a:pt x="4797" y="1738"/>
                  </a:lnTo>
                  <a:lnTo>
                    <a:pt x="4797" y="1709"/>
                  </a:lnTo>
                  <a:lnTo>
                    <a:pt x="4847" y="1709"/>
                  </a:lnTo>
                  <a:lnTo>
                    <a:pt x="4856" y="1713"/>
                  </a:lnTo>
                  <a:lnTo>
                    <a:pt x="4865" y="1715"/>
                  </a:lnTo>
                  <a:lnTo>
                    <a:pt x="4876" y="1714"/>
                  </a:lnTo>
                  <a:lnTo>
                    <a:pt x="4886" y="1710"/>
                  </a:lnTo>
                  <a:lnTo>
                    <a:pt x="4896" y="1705"/>
                  </a:lnTo>
                  <a:lnTo>
                    <a:pt x="4905" y="1700"/>
                  </a:lnTo>
                  <a:lnTo>
                    <a:pt x="4913" y="1695"/>
                  </a:lnTo>
                  <a:lnTo>
                    <a:pt x="4923" y="1690"/>
                  </a:lnTo>
                  <a:lnTo>
                    <a:pt x="4933" y="1688"/>
                  </a:lnTo>
                  <a:lnTo>
                    <a:pt x="4944" y="1687"/>
                  </a:lnTo>
                  <a:lnTo>
                    <a:pt x="4951" y="1687"/>
                  </a:lnTo>
                  <a:lnTo>
                    <a:pt x="4957" y="1688"/>
                  </a:lnTo>
                  <a:lnTo>
                    <a:pt x="4963" y="1689"/>
                  </a:lnTo>
                  <a:lnTo>
                    <a:pt x="4968" y="1692"/>
                  </a:lnTo>
                  <a:lnTo>
                    <a:pt x="4977" y="1698"/>
                  </a:lnTo>
                  <a:lnTo>
                    <a:pt x="4987" y="1705"/>
                  </a:lnTo>
                  <a:lnTo>
                    <a:pt x="4995" y="1711"/>
                  </a:lnTo>
                  <a:lnTo>
                    <a:pt x="5005" y="1718"/>
                  </a:lnTo>
                  <a:lnTo>
                    <a:pt x="5010" y="1720"/>
                  </a:lnTo>
                  <a:lnTo>
                    <a:pt x="5015" y="1721"/>
                  </a:lnTo>
                  <a:lnTo>
                    <a:pt x="5021" y="1723"/>
                  </a:lnTo>
                  <a:lnTo>
                    <a:pt x="5028" y="1723"/>
                  </a:lnTo>
                  <a:lnTo>
                    <a:pt x="5040" y="1721"/>
                  </a:lnTo>
                  <a:lnTo>
                    <a:pt x="5052" y="1720"/>
                  </a:lnTo>
                  <a:lnTo>
                    <a:pt x="5052" y="1702"/>
                  </a:lnTo>
                  <a:lnTo>
                    <a:pt x="5052" y="1684"/>
                  </a:lnTo>
                  <a:lnTo>
                    <a:pt x="5052" y="1675"/>
                  </a:lnTo>
                  <a:lnTo>
                    <a:pt x="5055" y="1668"/>
                  </a:lnTo>
                  <a:lnTo>
                    <a:pt x="5059" y="1659"/>
                  </a:lnTo>
                  <a:lnTo>
                    <a:pt x="5064" y="1652"/>
                  </a:lnTo>
                  <a:lnTo>
                    <a:pt x="5069" y="1647"/>
                  </a:lnTo>
                  <a:lnTo>
                    <a:pt x="5075" y="1642"/>
                  </a:lnTo>
                  <a:lnTo>
                    <a:pt x="5080" y="1638"/>
                  </a:lnTo>
                  <a:lnTo>
                    <a:pt x="5086" y="1635"/>
                  </a:lnTo>
                  <a:lnTo>
                    <a:pt x="5098" y="1628"/>
                  </a:lnTo>
                  <a:lnTo>
                    <a:pt x="5111" y="1623"/>
                  </a:lnTo>
                  <a:lnTo>
                    <a:pt x="5121" y="1616"/>
                  </a:lnTo>
                  <a:lnTo>
                    <a:pt x="5129" y="1609"/>
                  </a:lnTo>
                  <a:lnTo>
                    <a:pt x="5133" y="1605"/>
                  </a:lnTo>
                  <a:lnTo>
                    <a:pt x="5136" y="1600"/>
                  </a:lnTo>
                  <a:lnTo>
                    <a:pt x="5138" y="1594"/>
                  </a:lnTo>
                  <a:lnTo>
                    <a:pt x="5138" y="1586"/>
                  </a:lnTo>
                  <a:lnTo>
                    <a:pt x="5138" y="1579"/>
                  </a:lnTo>
                  <a:lnTo>
                    <a:pt x="5137" y="1571"/>
                  </a:lnTo>
                  <a:lnTo>
                    <a:pt x="5134" y="1565"/>
                  </a:lnTo>
                  <a:lnTo>
                    <a:pt x="5132" y="1559"/>
                  </a:lnTo>
                  <a:lnTo>
                    <a:pt x="5126" y="1546"/>
                  </a:lnTo>
                  <a:lnTo>
                    <a:pt x="5118" y="1535"/>
                  </a:lnTo>
                  <a:lnTo>
                    <a:pt x="5111" y="1524"/>
                  </a:lnTo>
                  <a:lnTo>
                    <a:pt x="5105" y="1512"/>
                  </a:lnTo>
                  <a:lnTo>
                    <a:pt x="5102" y="1506"/>
                  </a:lnTo>
                  <a:lnTo>
                    <a:pt x="5100" y="1499"/>
                  </a:lnTo>
                  <a:lnTo>
                    <a:pt x="5098" y="1492"/>
                  </a:lnTo>
                  <a:lnTo>
                    <a:pt x="5098" y="1484"/>
                  </a:lnTo>
                  <a:lnTo>
                    <a:pt x="5098" y="1472"/>
                  </a:lnTo>
                  <a:lnTo>
                    <a:pt x="5100" y="1461"/>
                  </a:lnTo>
                  <a:lnTo>
                    <a:pt x="5102" y="1451"/>
                  </a:lnTo>
                  <a:lnTo>
                    <a:pt x="5103" y="1441"/>
                  </a:lnTo>
                  <a:lnTo>
                    <a:pt x="5108" y="1421"/>
                  </a:lnTo>
                  <a:lnTo>
                    <a:pt x="5112" y="1399"/>
                  </a:lnTo>
                  <a:lnTo>
                    <a:pt x="5113" y="1388"/>
                  </a:lnTo>
                  <a:lnTo>
                    <a:pt x="5112" y="1378"/>
                  </a:lnTo>
                  <a:lnTo>
                    <a:pt x="5112" y="1373"/>
                  </a:lnTo>
                  <a:lnTo>
                    <a:pt x="5113" y="1368"/>
                  </a:lnTo>
                  <a:lnTo>
                    <a:pt x="5116" y="1364"/>
                  </a:lnTo>
                  <a:lnTo>
                    <a:pt x="5118" y="1359"/>
                  </a:lnTo>
                  <a:lnTo>
                    <a:pt x="5123" y="1354"/>
                  </a:lnTo>
                  <a:lnTo>
                    <a:pt x="5129" y="1349"/>
                  </a:lnTo>
                  <a:lnTo>
                    <a:pt x="5134" y="1346"/>
                  </a:lnTo>
                  <a:lnTo>
                    <a:pt x="5141" y="1343"/>
                  </a:lnTo>
                  <a:lnTo>
                    <a:pt x="5153" y="1339"/>
                  </a:lnTo>
                  <a:lnTo>
                    <a:pt x="5165" y="1337"/>
                  </a:lnTo>
                  <a:lnTo>
                    <a:pt x="5179" y="1334"/>
                  </a:lnTo>
                  <a:lnTo>
                    <a:pt x="5192" y="1332"/>
                  </a:lnTo>
                  <a:lnTo>
                    <a:pt x="5199" y="1329"/>
                  </a:lnTo>
                  <a:lnTo>
                    <a:pt x="5205" y="1327"/>
                  </a:lnTo>
                  <a:lnTo>
                    <a:pt x="5211" y="1323"/>
                  </a:lnTo>
                  <a:lnTo>
                    <a:pt x="5218" y="1319"/>
                  </a:lnTo>
                  <a:lnTo>
                    <a:pt x="5226" y="1313"/>
                  </a:lnTo>
                  <a:lnTo>
                    <a:pt x="5234" y="1306"/>
                  </a:lnTo>
                  <a:lnTo>
                    <a:pt x="5240" y="1300"/>
                  </a:lnTo>
                  <a:lnTo>
                    <a:pt x="5245" y="1292"/>
                  </a:lnTo>
                  <a:lnTo>
                    <a:pt x="5250" y="1285"/>
                  </a:lnTo>
                  <a:lnTo>
                    <a:pt x="5255" y="1276"/>
                  </a:lnTo>
                  <a:lnTo>
                    <a:pt x="5259" y="1269"/>
                  </a:lnTo>
                  <a:lnTo>
                    <a:pt x="5262" y="1260"/>
                  </a:lnTo>
                  <a:lnTo>
                    <a:pt x="5267" y="1243"/>
                  </a:lnTo>
                  <a:lnTo>
                    <a:pt x="5271" y="1224"/>
                  </a:lnTo>
                  <a:lnTo>
                    <a:pt x="5274" y="1204"/>
                  </a:lnTo>
                  <a:lnTo>
                    <a:pt x="5275" y="1183"/>
                  </a:lnTo>
                  <a:lnTo>
                    <a:pt x="5329" y="1183"/>
                  </a:lnTo>
                  <a:lnTo>
                    <a:pt x="5343" y="1169"/>
                  </a:lnTo>
                  <a:lnTo>
                    <a:pt x="5355" y="1159"/>
                  </a:lnTo>
                  <a:lnTo>
                    <a:pt x="5368" y="1148"/>
                  </a:lnTo>
                  <a:lnTo>
                    <a:pt x="5383" y="1136"/>
                  </a:lnTo>
                  <a:lnTo>
                    <a:pt x="5383" y="1136"/>
                  </a:lnTo>
                  <a:lnTo>
                    <a:pt x="5377" y="1135"/>
                  </a:lnTo>
                  <a:lnTo>
                    <a:pt x="5373" y="1133"/>
                  </a:lnTo>
                  <a:lnTo>
                    <a:pt x="5368" y="1132"/>
                  </a:lnTo>
                  <a:lnTo>
                    <a:pt x="5364" y="1130"/>
                  </a:lnTo>
                  <a:lnTo>
                    <a:pt x="5358" y="1124"/>
                  </a:lnTo>
                  <a:lnTo>
                    <a:pt x="5352" y="1117"/>
                  </a:lnTo>
                  <a:lnTo>
                    <a:pt x="5346" y="1110"/>
                  </a:lnTo>
                  <a:lnTo>
                    <a:pt x="5339" y="1102"/>
                  </a:lnTo>
                  <a:lnTo>
                    <a:pt x="5332" y="1096"/>
                  </a:lnTo>
                  <a:lnTo>
                    <a:pt x="5323" y="1092"/>
                  </a:lnTo>
                  <a:lnTo>
                    <a:pt x="5305" y="1086"/>
                  </a:lnTo>
                  <a:lnTo>
                    <a:pt x="5286" y="1084"/>
                  </a:lnTo>
                  <a:lnTo>
                    <a:pt x="5269" y="1083"/>
                  </a:lnTo>
                  <a:lnTo>
                    <a:pt x="5249" y="1078"/>
                  </a:lnTo>
                  <a:lnTo>
                    <a:pt x="5245" y="1075"/>
                  </a:lnTo>
                  <a:lnTo>
                    <a:pt x="5240" y="1071"/>
                  </a:lnTo>
                  <a:lnTo>
                    <a:pt x="5237" y="1068"/>
                  </a:lnTo>
                  <a:lnTo>
                    <a:pt x="5234" y="1064"/>
                  </a:lnTo>
                  <a:lnTo>
                    <a:pt x="5231" y="1059"/>
                  </a:lnTo>
                  <a:lnTo>
                    <a:pt x="5228" y="1055"/>
                  </a:lnTo>
                  <a:lnTo>
                    <a:pt x="5223" y="1053"/>
                  </a:lnTo>
                  <a:lnTo>
                    <a:pt x="5218" y="1052"/>
                  </a:lnTo>
                  <a:lnTo>
                    <a:pt x="5213" y="1053"/>
                  </a:lnTo>
                  <a:lnTo>
                    <a:pt x="5209" y="1055"/>
                  </a:lnTo>
                  <a:lnTo>
                    <a:pt x="5205" y="1058"/>
                  </a:lnTo>
                  <a:lnTo>
                    <a:pt x="5203" y="1061"/>
                  </a:lnTo>
                  <a:lnTo>
                    <a:pt x="5199" y="1070"/>
                  </a:lnTo>
                  <a:lnTo>
                    <a:pt x="5195" y="1080"/>
                  </a:lnTo>
                  <a:lnTo>
                    <a:pt x="5184" y="1100"/>
                  </a:lnTo>
                  <a:lnTo>
                    <a:pt x="5173" y="1117"/>
                  </a:lnTo>
                  <a:lnTo>
                    <a:pt x="5168" y="1130"/>
                  </a:lnTo>
                  <a:lnTo>
                    <a:pt x="5167" y="1143"/>
                  </a:lnTo>
                  <a:lnTo>
                    <a:pt x="5165" y="1148"/>
                  </a:lnTo>
                  <a:lnTo>
                    <a:pt x="5164" y="1155"/>
                  </a:lnTo>
                  <a:lnTo>
                    <a:pt x="5162" y="1161"/>
                  </a:lnTo>
                  <a:lnTo>
                    <a:pt x="5158" y="1166"/>
                  </a:lnTo>
                  <a:lnTo>
                    <a:pt x="5154" y="1171"/>
                  </a:lnTo>
                  <a:lnTo>
                    <a:pt x="5149" y="1174"/>
                  </a:lnTo>
                  <a:lnTo>
                    <a:pt x="5144" y="1178"/>
                  </a:lnTo>
                  <a:lnTo>
                    <a:pt x="5139" y="1181"/>
                  </a:lnTo>
                  <a:lnTo>
                    <a:pt x="5129" y="1184"/>
                  </a:lnTo>
                  <a:lnTo>
                    <a:pt x="5118" y="1186"/>
                  </a:lnTo>
                  <a:lnTo>
                    <a:pt x="5096" y="1187"/>
                  </a:lnTo>
                  <a:lnTo>
                    <a:pt x="5070" y="1186"/>
                  </a:lnTo>
                  <a:lnTo>
                    <a:pt x="5059" y="1184"/>
                  </a:lnTo>
                  <a:lnTo>
                    <a:pt x="5049" y="1182"/>
                  </a:lnTo>
                  <a:lnTo>
                    <a:pt x="5039" y="1178"/>
                  </a:lnTo>
                  <a:lnTo>
                    <a:pt x="5031" y="1172"/>
                  </a:lnTo>
                  <a:lnTo>
                    <a:pt x="5025" y="1166"/>
                  </a:lnTo>
                  <a:lnTo>
                    <a:pt x="5019" y="1157"/>
                  </a:lnTo>
                  <a:lnTo>
                    <a:pt x="5014" y="1148"/>
                  </a:lnTo>
                  <a:lnTo>
                    <a:pt x="5009" y="1138"/>
                  </a:lnTo>
                  <a:lnTo>
                    <a:pt x="5000" y="1116"/>
                  </a:lnTo>
                  <a:lnTo>
                    <a:pt x="4992" y="1094"/>
                  </a:lnTo>
                  <a:lnTo>
                    <a:pt x="4982" y="1071"/>
                  </a:lnTo>
                  <a:lnTo>
                    <a:pt x="4970" y="1049"/>
                  </a:lnTo>
                  <a:lnTo>
                    <a:pt x="4964" y="1042"/>
                  </a:lnTo>
                  <a:lnTo>
                    <a:pt x="4958" y="1035"/>
                  </a:lnTo>
                  <a:lnTo>
                    <a:pt x="4951" y="1030"/>
                  </a:lnTo>
                  <a:lnTo>
                    <a:pt x="4943" y="1026"/>
                  </a:lnTo>
                  <a:lnTo>
                    <a:pt x="4936" y="1022"/>
                  </a:lnTo>
                  <a:lnTo>
                    <a:pt x="4929" y="1017"/>
                  </a:lnTo>
                  <a:lnTo>
                    <a:pt x="4922" y="1011"/>
                  </a:lnTo>
                  <a:lnTo>
                    <a:pt x="4916" y="1004"/>
                  </a:lnTo>
                  <a:lnTo>
                    <a:pt x="4906" y="990"/>
                  </a:lnTo>
                  <a:lnTo>
                    <a:pt x="4896" y="976"/>
                  </a:lnTo>
                  <a:lnTo>
                    <a:pt x="4886" y="963"/>
                  </a:lnTo>
                  <a:lnTo>
                    <a:pt x="4874" y="950"/>
                  </a:lnTo>
                  <a:lnTo>
                    <a:pt x="4846" y="924"/>
                  </a:lnTo>
                  <a:lnTo>
                    <a:pt x="4824" y="899"/>
                  </a:lnTo>
                  <a:lnTo>
                    <a:pt x="4818" y="894"/>
                  </a:lnTo>
                  <a:lnTo>
                    <a:pt x="4811" y="889"/>
                  </a:lnTo>
                  <a:lnTo>
                    <a:pt x="4805" y="884"/>
                  </a:lnTo>
                  <a:lnTo>
                    <a:pt x="4799" y="880"/>
                  </a:lnTo>
                  <a:lnTo>
                    <a:pt x="4792" y="878"/>
                  </a:lnTo>
                  <a:lnTo>
                    <a:pt x="4783" y="875"/>
                  </a:lnTo>
                  <a:lnTo>
                    <a:pt x="4774" y="874"/>
                  </a:lnTo>
                  <a:lnTo>
                    <a:pt x="4766" y="873"/>
                  </a:lnTo>
                  <a:lnTo>
                    <a:pt x="4751" y="874"/>
                  </a:lnTo>
                  <a:lnTo>
                    <a:pt x="4738" y="878"/>
                  </a:lnTo>
                  <a:lnTo>
                    <a:pt x="4727" y="883"/>
                  </a:lnTo>
                  <a:lnTo>
                    <a:pt x="4716" y="889"/>
                  </a:lnTo>
                  <a:lnTo>
                    <a:pt x="4705" y="894"/>
                  </a:lnTo>
                  <a:lnTo>
                    <a:pt x="4692" y="899"/>
                  </a:lnTo>
                  <a:lnTo>
                    <a:pt x="4680" y="903"/>
                  </a:lnTo>
                  <a:lnTo>
                    <a:pt x="4666" y="904"/>
                  </a:lnTo>
                  <a:lnTo>
                    <a:pt x="4640" y="905"/>
                  </a:lnTo>
                  <a:lnTo>
                    <a:pt x="4616" y="904"/>
                  </a:lnTo>
                  <a:lnTo>
                    <a:pt x="4607" y="901"/>
                  </a:lnTo>
                  <a:lnTo>
                    <a:pt x="4597" y="898"/>
                  </a:lnTo>
                  <a:lnTo>
                    <a:pt x="4592" y="894"/>
                  </a:lnTo>
                  <a:lnTo>
                    <a:pt x="4588" y="890"/>
                  </a:lnTo>
                  <a:lnTo>
                    <a:pt x="4584" y="887"/>
                  </a:lnTo>
                  <a:lnTo>
                    <a:pt x="4580" y="882"/>
                  </a:lnTo>
                  <a:lnTo>
                    <a:pt x="4574" y="864"/>
                  </a:lnTo>
                  <a:lnTo>
                    <a:pt x="4569" y="847"/>
                  </a:lnTo>
                  <a:lnTo>
                    <a:pt x="4562" y="841"/>
                  </a:lnTo>
                  <a:lnTo>
                    <a:pt x="4556" y="836"/>
                  </a:lnTo>
                  <a:lnTo>
                    <a:pt x="4548" y="832"/>
                  </a:lnTo>
                  <a:lnTo>
                    <a:pt x="4539" y="830"/>
                  </a:lnTo>
                  <a:lnTo>
                    <a:pt x="4522" y="828"/>
                  </a:lnTo>
                  <a:lnTo>
                    <a:pt x="4502" y="827"/>
                  </a:lnTo>
                  <a:lnTo>
                    <a:pt x="4495" y="828"/>
                  </a:lnTo>
                  <a:lnTo>
                    <a:pt x="4486" y="831"/>
                  </a:lnTo>
                  <a:lnTo>
                    <a:pt x="4489" y="847"/>
                  </a:lnTo>
                  <a:lnTo>
                    <a:pt x="4487" y="864"/>
                  </a:lnTo>
                  <a:lnTo>
                    <a:pt x="4477" y="866"/>
                  </a:lnTo>
                  <a:lnTo>
                    <a:pt x="4467" y="868"/>
                  </a:lnTo>
                  <a:lnTo>
                    <a:pt x="4459" y="872"/>
                  </a:lnTo>
                  <a:lnTo>
                    <a:pt x="4450" y="875"/>
                  </a:lnTo>
                  <a:lnTo>
                    <a:pt x="4441" y="880"/>
                  </a:lnTo>
                  <a:lnTo>
                    <a:pt x="4433" y="884"/>
                  </a:lnTo>
                  <a:lnTo>
                    <a:pt x="4423" y="887"/>
                  </a:lnTo>
                  <a:lnTo>
                    <a:pt x="4413" y="888"/>
                  </a:lnTo>
                  <a:lnTo>
                    <a:pt x="4408" y="887"/>
                  </a:lnTo>
                  <a:lnTo>
                    <a:pt x="4404" y="885"/>
                  </a:lnTo>
                  <a:lnTo>
                    <a:pt x="4400" y="884"/>
                  </a:lnTo>
                  <a:lnTo>
                    <a:pt x="4398" y="882"/>
                  </a:lnTo>
                  <a:lnTo>
                    <a:pt x="4393" y="877"/>
                  </a:lnTo>
                  <a:lnTo>
                    <a:pt x="4389" y="869"/>
                  </a:lnTo>
                  <a:lnTo>
                    <a:pt x="4383" y="852"/>
                  </a:lnTo>
                  <a:lnTo>
                    <a:pt x="4378" y="833"/>
                  </a:lnTo>
                  <a:lnTo>
                    <a:pt x="4369" y="806"/>
                  </a:lnTo>
                  <a:lnTo>
                    <a:pt x="4361" y="781"/>
                  </a:lnTo>
                  <a:lnTo>
                    <a:pt x="4351" y="758"/>
                  </a:lnTo>
                  <a:lnTo>
                    <a:pt x="4338" y="730"/>
                  </a:lnTo>
                  <a:lnTo>
                    <a:pt x="4325" y="705"/>
                  </a:lnTo>
                  <a:lnTo>
                    <a:pt x="4310" y="682"/>
                  </a:lnTo>
                  <a:lnTo>
                    <a:pt x="4295" y="662"/>
                  </a:lnTo>
                  <a:lnTo>
                    <a:pt x="4279" y="642"/>
                  </a:lnTo>
                  <a:lnTo>
                    <a:pt x="4264" y="624"/>
                  </a:lnTo>
                  <a:lnTo>
                    <a:pt x="4249" y="603"/>
                  </a:lnTo>
                  <a:lnTo>
                    <a:pt x="4234" y="580"/>
                  </a:lnTo>
                  <a:lnTo>
                    <a:pt x="4219" y="554"/>
                  </a:lnTo>
                  <a:lnTo>
                    <a:pt x="4193" y="507"/>
                  </a:lnTo>
                  <a:lnTo>
                    <a:pt x="4168" y="466"/>
                  </a:lnTo>
                  <a:lnTo>
                    <a:pt x="4156" y="446"/>
                  </a:lnTo>
                  <a:lnTo>
                    <a:pt x="4141" y="426"/>
                  </a:lnTo>
                  <a:lnTo>
                    <a:pt x="4126" y="407"/>
                  </a:lnTo>
                  <a:lnTo>
                    <a:pt x="4107" y="384"/>
                  </a:lnTo>
                  <a:lnTo>
                    <a:pt x="4085" y="357"/>
                  </a:lnTo>
                  <a:lnTo>
                    <a:pt x="4065" y="333"/>
                  </a:lnTo>
                  <a:lnTo>
                    <a:pt x="4054" y="322"/>
                  </a:lnTo>
                  <a:lnTo>
                    <a:pt x="4043" y="311"/>
                  </a:lnTo>
                  <a:lnTo>
                    <a:pt x="4029" y="301"/>
                  </a:lnTo>
                  <a:lnTo>
                    <a:pt x="4014" y="290"/>
                  </a:lnTo>
                  <a:lnTo>
                    <a:pt x="4000" y="283"/>
                  </a:lnTo>
                  <a:lnTo>
                    <a:pt x="3988" y="276"/>
                  </a:lnTo>
                  <a:lnTo>
                    <a:pt x="3982" y="273"/>
                  </a:lnTo>
                  <a:lnTo>
                    <a:pt x="3976" y="269"/>
                  </a:lnTo>
                  <a:lnTo>
                    <a:pt x="3971" y="265"/>
                  </a:lnTo>
                  <a:lnTo>
                    <a:pt x="3966" y="259"/>
                  </a:lnTo>
                  <a:lnTo>
                    <a:pt x="3958" y="256"/>
                  </a:lnTo>
                  <a:lnTo>
                    <a:pt x="3955" y="253"/>
                  </a:lnTo>
                  <a:lnTo>
                    <a:pt x="3955" y="248"/>
                  </a:lnTo>
                  <a:lnTo>
                    <a:pt x="3957" y="243"/>
                  </a:lnTo>
                  <a:lnTo>
                    <a:pt x="3959" y="238"/>
                  </a:lnTo>
                  <a:lnTo>
                    <a:pt x="3962" y="233"/>
                  </a:lnTo>
                  <a:lnTo>
                    <a:pt x="3966" y="229"/>
                  </a:lnTo>
                  <a:lnTo>
                    <a:pt x="3968" y="224"/>
                  </a:lnTo>
                  <a:lnTo>
                    <a:pt x="3971" y="219"/>
                  </a:lnTo>
                  <a:lnTo>
                    <a:pt x="3971" y="213"/>
                  </a:lnTo>
                  <a:lnTo>
                    <a:pt x="3969" y="199"/>
                  </a:lnTo>
                  <a:lnTo>
                    <a:pt x="3968" y="185"/>
                  </a:lnTo>
                  <a:lnTo>
                    <a:pt x="3951" y="182"/>
                  </a:lnTo>
                  <a:lnTo>
                    <a:pt x="3943" y="186"/>
                  </a:lnTo>
                  <a:lnTo>
                    <a:pt x="3936" y="191"/>
                  </a:lnTo>
                  <a:lnTo>
                    <a:pt x="3930" y="196"/>
                  </a:lnTo>
                  <a:lnTo>
                    <a:pt x="3925" y="201"/>
                  </a:lnTo>
                  <a:lnTo>
                    <a:pt x="3918" y="207"/>
                  </a:lnTo>
                  <a:lnTo>
                    <a:pt x="3912" y="212"/>
                  </a:lnTo>
                  <a:lnTo>
                    <a:pt x="3905" y="216"/>
                  </a:lnTo>
                  <a:lnTo>
                    <a:pt x="3897" y="219"/>
                  </a:lnTo>
                  <a:lnTo>
                    <a:pt x="3889" y="222"/>
                  </a:lnTo>
                  <a:lnTo>
                    <a:pt x="3879" y="222"/>
                  </a:lnTo>
                  <a:lnTo>
                    <a:pt x="3870" y="222"/>
                  </a:lnTo>
                  <a:lnTo>
                    <a:pt x="3861" y="222"/>
                  </a:lnTo>
                  <a:lnTo>
                    <a:pt x="3854" y="222"/>
                  </a:lnTo>
                  <a:lnTo>
                    <a:pt x="3846" y="223"/>
                  </a:lnTo>
                  <a:lnTo>
                    <a:pt x="3843" y="225"/>
                  </a:lnTo>
                  <a:lnTo>
                    <a:pt x="3840" y="227"/>
                  </a:lnTo>
                  <a:lnTo>
                    <a:pt x="3837" y="230"/>
                  </a:lnTo>
                  <a:lnTo>
                    <a:pt x="3834" y="233"/>
                  </a:lnTo>
                  <a:lnTo>
                    <a:pt x="3824" y="248"/>
                  </a:lnTo>
                  <a:lnTo>
                    <a:pt x="3814" y="261"/>
                  </a:lnTo>
                  <a:lnTo>
                    <a:pt x="3805" y="274"/>
                  </a:lnTo>
                  <a:lnTo>
                    <a:pt x="3796" y="285"/>
                  </a:lnTo>
                  <a:lnTo>
                    <a:pt x="3784" y="296"/>
                  </a:lnTo>
                  <a:lnTo>
                    <a:pt x="3772" y="306"/>
                  </a:lnTo>
                  <a:lnTo>
                    <a:pt x="3758" y="315"/>
                  </a:lnTo>
                  <a:lnTo>
                    <a:pt x="3743" y="325"/>
                  </a:lnTo>
                  <a:lnTo>
                    <a:pt x="3732" y="335"/>
                  </a:lnTo>
                  <a:lnTo>
                    <a:pt x="3721" y="345"/>
                  </a:lnTo>
                  <a:lnTo>
                    <a:pt x="3709" y="347"/>
                  </a:lnTo>
                  <a:lnTo>
                    <a:pt x="3697" y="348"/>
                  </a:lnTo>
                  <a:lnTo>
                    <a:pt x="3687" y="348"/>
                  </a:lnTo>
                  <a:lnTo>
                    <a:pt x="3678" y="348"/>
                  </a:lnTo>
                  <a:lnTo>
                    <a:pt x="3668" y="349"/>
                  </a:lnTo>
                  <a:lnTo>
                    <a:pt x="3656" y="349"/>
                  </a:lnTo>
                  <a:lnTo>
                    <a:pt x="3646" y="352"/>
                  </a:lnTo>
                  <a:lnTo>
                    <a:pt x="3635" y="356"/>
                  </a:lnTo>
                  <a:lnTo>
                    <a:pt x="3628" y="359"/>
                  </a:lnTo>
                  <a:lnTo>
                    <a:pt x="3623" y="364"/>
                  </a:lnTo>
                  <a:lnTo>
                    <a:pt x="3619" y="371"/>
                  </a:lnTo>
                  <a:lnTo>
                    <a:pt x="3614" y="377"/>
                  </a:lnTo>
                  <a:lnTo>
                    <a:pt x="3610" y="383"/>
                  </a:lnTo>
                  <a:lnTo>
                    <a:pt x="3605" y="388"/>
                  </a:lnTo>
                  <a:lnTo>
                    <a:pt x="3603" y="390"/>
                  </a:lnTo>
                  <a:lnTo>
                    <a:pt x="3599" y="392"/>
                  </a:lnTo>
                  <a:lnTo>
                    <a:pt x="3597" y="392"/>
                  </a:lnTo>
                  <a:lnTo>
                    <a:pt x="3592" y="393"/>
                  </a:lnTo>
                  <a:lnTo>
                    <a:pt x="3587" y="389"/>
                  </a:lnTo>
                  <a:lnTo>
                    <a:pt x="3581" y="387"/>
                  </a:lnTo>
                  <a:lnTo>
                    <a:pt x="3581" y="373"/>
                  </a:lnTo>
                  <a:lnTo>
                    <a:pt x="3591" y="352"/>
                  </a:lnTo>
                  <a:lnTo>
                    <a:pt x="3602" y="333"/>
                  </a:lnTo>
                  <a:lnTo>
                    <a:pt x="3605" y="325"/>
                  </a:lnTo>
                  <a:lnTo>
                    <a:pt x="3609" y="315"/>
                  </a:lnTo>
                  <a:lnTo>
                    <a:pt x="3612" y="305"/>
                  </a:lnTo>
                  <a:lnTo>
                    <a:pt x="3612" y="294"/>
                  </a:lnTo>
                  <a:lnTo>
                    <a:pt x="3610" y="284"/>
                  </a:lnTo>
                  <a:lnTo>
                    <a:pt x="3607" y="276"/>
                  </a:lnTo>
                  <a:lnTo>
                    <a:pt x="3591" y="278"/>
                  </a:lnTo>
                  <a:lnTo>
                    <a:pt x="3576" y="276"/>
                  </a:lnTo>
                  <a:lnTo>
                    <a:pt x="3562" y="275"/>
                  </a:lnTo>
                  <a:lnTo>
                    <a:pt x="3550" y="271"/>
                  </a:lnTo>
                  <a:lnTo>
                    <a:pt x="3536" y="268"/>
                  </a:lnTo>
                  <a:lnTo>
                    <a:pt x="3522" y="265"/>
                  </a:lnTo>
                  <a:lnTo>
                    <a:pt x="3507" y="263"/>
                  </a:lnTo>
                  <a:lnTo>
                    <a:pt x="3492" y="261"/>
                  </a:lnTo>
                  <a:lnTo>
                    <a:pt x="3478" y="263"/>
                  </a:lnTo>
                  <a:lnTo>
                    <a:pt x="3463" y="265"/>
                  </a:lnTo>
                  <a:lnTo>
                    <a:pt x="3463" y="281"/>
                  </a:lnTo>
                  <a:lnTo>
                    <a:pt x="3463" y="299"/>
                  </a:lnTo>
                  <a:lnTo>
                    <a:pt x="3439" y="299"/>
                  </a:lnTo>
                  <a:lnTo>
                    <a:pt x="3428" y="286"/>
                  </a:lnTo>
                  <a:lnTo>
                    <a:pt x="3419" y="271"/>
                  </a:lnTo>
                  <a:lnTo>
                    <a:pt x="3415" y="265"/>
                  </a:lnTo>
                  <a:lnTo>
                    <a:pt x="3411" y="260"/>
                  </a:lnTo>
                  <a:lnTo>
                    <a:pt x="3407" y="259"/>
                  </a:lnTo>
                  <a:lnTo>
                    <a:pt x="3404" y="258"/>
                  </a:lnTo>
                  <a:lnTo>
                    <a:pt x="3401" y="256"/>
                  </a:lnTo>
                  <a:lnTo>
                    <a:pt x="3396" y="256"/>
                  </a:lnTo>
                  <a:lnTo>
                    <a:pt x="3384" y="256"/>
                  </a:lnTo>
                  <a:lnTo>
                    <a:pt x="3373" y="259"/>
                  </a:lnTo>
                  <a:lnTo>
                    <a:pt x="3362" y="261"/>
                  </a:lnTo>
                  <a:lnTo>
                    <a:pt x="3351" y="261"/>
                  </a:lnTo>
                  <a:lnTo>
                    <a:pt x="3346" y="261"/>
                  </a:lnTo>
                  <a:lnTo>
                    <a:pt x="3341" y="260"/>
                  </a:lnTo>
                  <a:lnTo>
                    <a:pt x="3337" y="259"/>
                  </a:lnTo>
                  <a:lnTo>
                    <a:pt x="3334" y="255"/>
                  </a:lnTo>
                  <a:lnTo>
                    <a:pt x="3329" y="249"/>
                  </a:lnTo>
                  <a:lnTo>
                    <a:pt x="3325" y="240"/>
                  </a:lnTo>
                  <a:lnTo>
                    <a:pt x="3321" y="230"/>
                  </a:lnTo>
                  <a:lnTo>
                    <a:pt x="3320" y="220"/>
                  </a:lnTo>
                  <a:lnTo>
                    <a:pt x="3320" y="209"/>
                  </a:lnTo>
                  <a:lnTo>
                    <a:pt x="3319" y="198"/>
                  </a:lnTo>
                  <a:lnTo>
                    <a:pt x="3320" y="186"/>
                  </a:lnTo>
                  <a:lnTo>
                    <a:pt x="3321" y="175"/>
                  </a:lnTo>
                  <a:lnTo>
                    <a:pt x="3321" y="163"/>
                  </a:lnTo>
                  <a:lnTo>
                    <a:pt x="3322" y="150"/>
                  </a:lnTo>
                  <a:lnTo>
                    <a:pt x="3321" y="136"/>
                  </a:lnTo>
                  <a:lnTo>
                    <a:pt x="3319" y="124"/>
                  </a:lnTo>
                  <a:lnTo>
                    <a:pt x="3315" y="113"/>
                  </a:lnTo>
                  <a:lnTo>
                    <a:pt x="3310" y="101"/>
                  </a:lnTo>
                  <a:lnTo>
                    <a:pt x="3300" y="79"/>
                  </a:lnTo>
                  <a:lnTo>
                    <a:pt x="3290" y="54"/>
                  </a:lnTo>
                  <a:lnTo>
                    <a:pt x="3289" y="39"/>
                  </a:lnTo>
                  <a:lnTo>
                    <a:pt x="3288" y="23"/>
                  </a:lnTo>
                  <a:lnTo>
                    <a:pt x="3286" y="16"/>
                  </a:lnTo>
                  <a:lnTo>
                    <a:pt x="3284" y="11"/>
                  </a:lnTo>
                  <a:lnTo>
                    <a:pt x="3283" y="8"/>
                  </a:lnTo>
                  <a:lnTo>
                    <a:pt x="3280" y="7"/>
                  </a:lnTo>
                  <a:lnTo>
                    <a:pt x="3276" y="6"/>
                  </a:lnTo>
                  <a:lnTo>
                    <a:pt x="3274" y="6"/>
                  </a:lnTo>
                  <a:lnTo>
                    <a:pt x="3255" y="10"/>
                  </a:lnTo>
                  <a:lnTo>
                    <a:pt x="3238" y="15"/>
                  </a:lnTo>
                  <a:lnTo>
                    <a:pt x="3223" y="13"/>
                  </a:lnTo>
                  <a:lnTo>
                    <a:pt x="3211" y="12"/>
                  </a:lnTo>
                  <a:lnTo>
                    <a:pt x="3198" y="10"/>
                  </a:lnTo>
                  <a:lnTo>
                    <a:pt x="3186" y="7"/>
                  </a:lnTo>
                  <a:lnTo>
                    <a:pt x="3175" y="5"/>
                  </a:lnTo>
                  <a:lnTo>
                    <a:pt x="3162" y="2"/>
                  </a:lnTo>
                  <a:lnTo>
                    <a:pt x="3148" y="1"/>
                  </a:lnTo>
                  <a:lnTo>
                    <a:pt x="3134" y="0"/>
                  </a:lnTo>
                  <a:lnTo>
                    <a:pt x="3114" y="1"/>
                  </a:lnTo>
                  <a:lnTo>
                    <a:pt x="3095" y="5"/>
                  </a:lnTo>
                  <a:lnTo>
                    <a:pt x="3078" y="10"/>
                  </a:lnTo>
                  <a:lnTo>
                    <a:pt x="3062" y="16"/>
                  </a:lnTo>
                  <a:lnTo>
                    <a:pt x="3028" y="31"/>
                  </a:lnTo>
                  <a:lnTo>
                    <a:pt x="2992" y="48"/>
                  </a:lnTo>
                  <a:lnTo>
                    <a:pt x="2981" y="58"/>
                  </a:lnTo>
                  <a:lnTo>
                    <a:pt x="2968" y="65"/>
                  </a:lnTo>
                  <a:lnTo>
                    <a:pt x="2937" y="72"/>
                  </a:lnTo>
                  <a:lnTo>
                    <a:pt x="2907" y="77"/>
                  </a:lnTo>
                  <a:lnTo>
                    <a:pt x="2880" y="78"/>
                  </a:lnTo>
                  <a:lnTo>
                    <a:pt x="2853" y="78"/>
                  </a:lnTo>
                  <a:lnTo>
                    <a:pt x="2826" y="78"/>
                  </a:lnTo>
                  <a:lnTo>
                    <a:pt x="2798" y="78"/>
                  </a:lnTo>
                  <a:lnTo>
                    <a:pt x="2768" y="79"/>
                  </a:lnTo>
                  <a:lnTo>
                    <a:pt x="2736" y="83"/>
                  </a:lnTo>
                  <a:lnTo>
                    <a:pt x="2721" y="85"/>
                  </a:lnTo>
                  <a:lnTo>
                    <a:pt x="2709" y="90"/>
                  </a:lnTo>
                  <a:lnTo>
                    <a:pt x="2698" y="95"/>
                  </a:lnTo>
                  <a:lnTo>
                    <a:pt x="2686" y="101"/>
                  </a:lnTo>
                  <a:lnTo>
                    <a:pt x="2675" y="108"/>
                  </a:lnTo>
                  <a:lnTo>
                    <a:pt x="2664" y="113"/>
                  </a:lnTo>
                  <a:lnTo>
                    <a:pt x="2652" y="115"/>
                  </a:lnTo>
                  <a:lnTo>
                    <a:pt x="2637" y="116"/>
                  </a:lnTo>
                  <a:lnTo>
                    <a:pt x="2622" y="116"/>
                  </a:lnTo>
                  <a:lnTo>
                    <a:pt x="2607" y="114"/>
                  </a:lnTo>
                  <a:lnTo>
                    <a:pt x="2593" y="113"/>
                  </a:lnTo>
                  <a:lnTo>
                    <a:pt x="2577" y="111"/>
                  </a:lnTo>
                  <a:lnTo>
                    <a:pt x="2563" y="111"/>
                  </a:lnTo>
                  <a:lnTo>
                    <a:pt x="2550" y="114"/>
                  </a:lnTo>
                  <a:lnTo>
                    <a:pt x="2537" y="116"/>
                  </a:lnTo>
                  <a:lnTo>
                    <a:pt x="2525" y="119"/>
                  </a:lnTo>
                  <a:lnTo>
                    <a:pt x="2501" y="125"/>
                  </a:lnTo>
                  <a:lnTo>
                    <a:pt x="2474" y="131"/>
                  </a:lnTo>
                  <a:lnTo>
                    <a:pt x="2455" y="132"/>
                  </a:lnTo>
                  <a:lnTo>
                    <a:pt x="2439" y="134"/>
                  </a:lnTo>
                  <a:lnTo>
                    <a:pt x="2423" y="135"/>
                  </a:lnTo>
                  <a:lnTo>
                    <a:pt x="2406" y="140"/>
                  </a:lnTo>
                  <a:lnTo>
                    <a:pt x="2398" y="142"/>
                  </a:lnTo>
                  <a:lnTo>
                    <a:pt x="2391" y="147"/>
                  </a:lnTo>
                  <a:lnTo>
                    <a:pt x="2386" y="152"/>
                  </a:lnTo>
                  <a:lnTo>
                    <a:pt x="2380" y="158"/>
                  </a:lnTo>
                  <a:lnTo>
                    <a:pt x="2375" y="162"/>
                  </a:lnTo>
                  <a:lnTo>
                    <a:pt x="2368" y="167"/>
                  </a:lnTo>
                  <a:lnTo>
                    <a:pt x="2362" y="170"/>
                  </a:lnTo>
                  <a:lnTo>
                    <a:pt x="2354" y="171"/>
                  </a:lnTo>
                  <a:lnTo>
                    <a:pt x="2346" y="170"/>
                  </a:lnTo>
                  <a:lnTo>
                    <a:pt x="2339" y="168"/>
                  </a:lnTo>
                  <a:lnTo>
                    <a:pt x="2332" y="166"/>
                  </a:lnTo>
                  <a:lnTo>
                    <a:pt x="2325" y="162"/>
                  </a:lnTo>
                  <a:lnTo>
                    <a:pt x="2319" y="160"/>
                  </a:lnTo>
                  <a:lnTo>
                    <a:pt x="2313" y="156"/>
                  </a:lnTo>
                  <a:lnTo>
                    <a:pt x="2305" y="155"/>
                  </a:lnTo>
                  <a:lnTo>
                    <a:pt x="2298" y="153"/>
                  </a:lnTo>
                  <a:lnTo>
                    <a:pt x="2286" y="155"/>
                  </a:lnTo>
                  <a:lnTo>
                    <a:pt x="2278" y="156"/>
                  </a:lnTo>
                  <a:lnTo>
                    <a:pt x="2269" y="158"/>
                  </a:lnTo>
                  <a:lnTo>
                    <a:pt x="2260" y="161"/>
                  </a:lnTo>
                  <a:lnTo>
                    <a:pt x="2252" y="163"/>
                  </a:lnTo>
                  <a:lnTo>
                    <a:pt x="2243" y="166"/>
                  </a:lnTo>
                  <a:lnTo>
                    <a:pt x="2233" y="167"/>
                  </a:lnTo>
                  <a:lnTo>
                    <a:pt x="2223" y="168"/>
                  </a:lnTo>
                  <a:lnTo>
                    <a:pt x="2208" y="167"/>
                  </a:lnTo>
                  <a:lnTo>
                    <a:pt x="2195" y="165"/>
                  </a:lnTo>
                  <a:lnTo>
                    <a:pt x="2181" y="163"/>
                  </a:lnTo>
                  <a:lnTo>
                    <a:pt x="2166" y="162"/>
                  </a:lnTo>
                  <a:lnTo>
                    <a:pt x="2160" y="162"/>
                  </a:lnTo>
                  <a:lnTo>
                    <a:pt x="2154" y="163"/>
                  </a:lnTo>
                  <a:lnTo>
                    <a:pt x="2147" y="166"/>
                  </a:lnTo>
                  <a:lnTo>
                    <a:pt x="2141" y="168"/>
                  </a:lnTo>
                  <a:lnTo>
                    <a:pt x="2136" y="172"/>
                  </a:lnTo>
                  <a:lnTo>
                    <a:pt x="2132" y="176"/>
                  </a:lnTo>
                  <a:lnTo>
                    <a:pt x="2128" y="181"/>
                  </a:lnTo>
                  <a:lnTo>
                    <a:pt x="2124" y="186"/>
                  </a:lnTo>
                  <a:lnTo>
                    <a:pt x="2118" y="197"/>
                  </a:lnTo>
                  <a:lnTo>
                    <a:pt x="2113" y="211"/>
                  </a:lnTo>
                  <a:lnTo>
                    <a:pt x="2109" y="223"/>
                  </a:lnTo>
                  <a:lnTo>
                    <a:pt x="2106" y="238"/>
                  </a:lnTo>
                  <a:lnTo>
                    <a:pt x="2116" y="235"/>
                  </a:lnTo>
                  <a:lnTo>
                    <a:pt x="2125" y="234"/>
                  </a:lnTo>
                  <a:lnTo>
                    <a:pt x="2134" y="235"/>
                  </a:lnTo>
                  <a:lnTo>
                    <a:pt x="2144" y="238"/>
                  </a:lnTo>
                  <a:lnTo>
                    <a:pt x="2142" y="248"/>
                  </a:lnTo>
                  <a:lnTo>
                    <a:pt x="2141" y="258"/>
                  </a:lnTo>
                  <a:lnTo>
                    <a:pt x="2140" y="266"/>
                  </a:lnTo>
                  <a:lnTo>
                    <a:pt x="2137" y="276"/>
                  </a:lnTo>
                  <a:lnTo>
                    <a:pt x="2132" y="283"/>
                  </a:lnTo>
                  <a:lnTo>
                    <a:pt x="2126" y="289"/>
                  </a:lnTo>
                  <a:lnTo>
                    <a:pt x="2123" y="291"/>
                  </a:lnTo>
                  <a:lnTo>
                    <a:pt x="2120" y="294"/>
                  </a:lnTo>
                  <a:lnTo>
                    <a:pt x="2119" y="297"/>
                  </a:lnTo>
                  <a:lnTo>
                    <a:pt x="2118" y="301"/>
                  </a:lnTo>
                  <a:lnTo>
                    <a:pt x="2119" y="309"/>
                  </a:lnTo>
                  <a:lnTo>
                    <a:pt x="2120" y="315"/>
                  </a:lnTo>
                  <a:lnTo>
                    <a:pt x="2123" y="320"/>
                  </a:lnTo>
                  <a:lnTo>
                    <a:pt x="2126" y="323"/>
                  </a:lnTo>
                  <a:lnTo>
                    <a:pt x="2131" y="327"/>
                  </a:lnTo>
                  <a:lnTo>
                    <a:pt x="2136" y="331"/>
                  </a:lnTo>
                  <a:lnTo>
                    <a:pt x="2142" y="333"/>
                  </a:lnTo>
                  <a:lnTo>
                    <a:pt x="2149" y="336"/>
                  </a:lnTo>
                  <a:lnTo>
                    <a:pt x="2177" y="343"/>
                  </a:lnTo>
                  <a:lnTo>
                    <a:pt x="2206" y="353"/>
                  </a:lnTo>
                  <a:lnTo>
                    <a:pt x="2196" y="359"/>
                  </a:lnTo>
                  <a:lnTo>
                    <a:pt x="2186" y="366"/>
                  </a:lnTo>
                  <a:lnTo>
                    <a:pt x="2176" y="368"/>
                  </a:lnTo>
                  <a:lnTo>
                    <a:pt x="2164" y="369"/>
                  </a:lnTo>
                  <a:lnTo>
                    <a:pt x="2145" y="367"/>
                  </a:lnTo>
                  <a:lnTo>
                    <a:pt x="2126" y="364"/>
                  </a:lnTo>
                  <a:lnTo>
                    <a:pt x="2116" y="366"/>
                  </a:lnTo>
                  <a:lnTo>
                    <a:pt x="2108" y="368"/>
                  </a:lnTo>
                  <a:lnTo>
                    <a:pt x="2099" y="373"/>
                  </a:lnTo>
                  <a:lnTo>
                    <a:pt x="2093" y="378"/>
                  </a:lnTo>
                  <a:lnTo>
                    <a:pt x="2079" y="392"/>
                  </a:lnTo>
                  <a:lnTo>
                    <a:pt x="2064" y="407"/>
                  </a:lnTo>
                  <a:lnTo>
                    <a:pt x="2044" y="421"/>
                  </a:lnTo>
                  <a:lnTo>
                    <a:pt x="2027" y="435"/>
                  </a:lnTo>
                  <a:lnTo>
                    <a:pt x="2021" y="443"/>
                  </a:lnTo>
                  <a:lnTo>
                    <a:pt x="2014" y="451"/>
                  </a:lnTo>
                  <a:lnTo>
                    <a:pt x="2012" y="456"/>
                  </a:lnTo>
                  <a:lnTo>
                    <a:pt x="2011" y="461"/>
                  </a:lnTo>
                  <a:lnTo>
                    <a:pt x="2010" y="466"/>
                  </a:lnTo>
                  <a:lnTo>
                    <a:pt x="2010" y="472"/>
                  </a:lnTo>
                  <a:lnTo>
                    <a:pt x="2010" y="478"/>
                  </a:lnTo>
                  <a:lnTo>
                    <a:pt x="2011" y="485"/>
                  </a:lnTo>
                  <a:lnTo>
                    <a:pt x="2013" y="490"/>
                  </a:lnTo>
                  <a:lnTo>
                    <a:pt x="2014" y="496"/>
                  </a:lnTo>
                  <a:lnTo>
                    <a:pt x="2021" y="506"/>
                  </a:lnTo>
                  <a:lnTo>
                    <a:pt x="2027" y="514"/>
                  </a:lnTo>
                  <a:lnTo>
                    <a:pt x="2033" y="524"/>
                  </a:lnTo>
                  <a:lnTo>
                    <a:pt x="2038" y="534"/>
                  </a:lnTo>
                  <a:lnTo>
                    <a:pt x="2041" y="539"/>
                  </a:lnTo>
                  <a:lnTo>
                    <a:pt x="2042" y="545"/>
                  </a:lnTo>
                  <a:lnTo>
                    <a:pt x="2043" y="550"/>
                  </a:lnTo>
                  <a:lnTo>
                    <a:pt x="2044" y="558"/>
                  </a:lnTo>
                  <a:lnTo>
                    <a:pt x="2043" y="565"/>
                  </a:lnTo>
                  <a:lnTo>
                    <a:pt x="2039" y="573"/>
                  </a:lnTo>
                  <a:lnTo>
                    <a:pt x="2036" y="579"/>
                  </a:lnTo>
                  <a:lnTo>
                    <a:pt x="2029" y="584"/>
                  </a:lnTo>
                  <a:lnTo>
                    <a:pt x="2016" y="593"/>
                  </a:lnTo>
                  <a:lnTo>
                    <a:pt x="2000" y="600"/>
                  </a:lnTo>
                  <a:lnTo>
                    <a:pt x="1983" y="607"/>
                  </a:lnTo>
                  <a:lnTo>
                    <a:pt x="1970" y="616"/>
                  </a:lnTo>
                  <a:lnTo>
                    <a:pt x="1964" y="621"/>
                  </a:lnTo>
                  <a:lnTo>
                    <a:pt x="1960" y="627"/>
                  </a:lnTo>
                  <a:lnTo>
                    <a:pt x="1956" y="635"/>
                  </a:lnTo>
                  <a:lnTo>
                    <a:pt x="1955" y="642"/>
                  </a:lnTo>
                  <a:lnTo>
                    <a:pt x="1956" y="648"/>
                  </a:lnTo>
                  <a:lnTo>
                    <a:pt x="1957" y="653"/>
                  </a:lnTo>
                  <a:lnTo>
                    <a:pt x="1960" y="658"/>
                  </a:lnTo>
                  <a:lnTo>
                    <a:pt x="1964" y="662"/>
                  </a:lnTo>
                  <a:lnTo>
                    <a:pt x="1971" y="667"/>
                  </a:lnTo>
                  <a:lnTo>
                    <a:pt x="1982" y="671"/>
                  </a:lnTo>
                  <a:lnTo>
                    <a:pt x="1993" y="674"/>
                  </a:lnTo>
                  <a:lnTo>
                    <a:pt x="2006" y="677"/>
                  </a:lnTo>
                  <a:lnTo>
                    <a:pt x="2018" y="682"/>
                  </a:lnTo>
                  <a:lnTo>
                    <a:pt x="2029" y="688"/>
                  </a:lnTo>
                  <a:lnTo>
                    <a:pt x="2054" y="709"/>
                  </a:lnTo>
                  <a:lnTo>
                    <a:pt x="2075" y="730"/>
                  </a:lnTo>
                  <a:lnTo>
                    <a:pt x="2087" y="740"/>
                  </a:lnTo>
                  <a:lnTo>
                    <a:pt x="2099" y="748"/>
                  </a:lnTo>
                  <a:lnTo>
                    <a:pt x="2106" y="750"/>
                  </a:lnTo>
                  <a:lnTo>
                    <a:pt x="2113" y="751"/>
                  </a:lnTo>
                  <a:lnTo>
                    <a:pt x="2121" y="753"/>
                  </a:lnTo>
                  <a:lnTo>
                    <a:pt x="2129" y="754"/>
                  </a:lnTo>
                  <a:lnTo>
                    <a:pt x="2129" y="776"/>
                  </a:lnTo>
                  <a:lnTo>
                    <a:pt x="2129" y="781"/>
                  </a:lnTo>
                  <a:lnTo>
                    <a:pt x="2128" y="785"/>
                  </a:lnTo>
                  <a:lnTo>
                    <a:pt x="2125" y="789"/>
                  </a:lnTo>
                  <a:lnTo>
                    <a:pt x="2123" y="792"/>
                  </a:lnTo>
                  <a:lnTo>
                    <a:pt x="2115" y="797"/>
                  </a:lnTo>
                  <a:lnTo>
                    <a:pt x="2105" y="801"/>
                  </a:lnTo>
                  <a:lnTo>
                    <a:pt x="2084" y="805"/>
                  </a:lnTo>
                  <a:lnTo>
                    <a:pt x="2060" y="807"/>
                  </a:lnTo>
                  <a:lnTo>
                    <a:pt x="2049" y="811"/>
                  </a:lnTo>
                  <a:lnTo>
                    <a:pt x="2039" y="815"/>
                  </a:lnTo>
                  <a:lnTo>
                    <a:pt x="2029" y="817"/>
                  </a:lnTo>
                  <a:lnTo>
                    <a:pt x="2018" y="820"/>
                  </a:lnTo>
                  <a:lnTo>
                    <a:pt x="2010" y="818"/>
                  </a:lnTo>
                  <a:lnTo>
                    <a:pt x="2001" y="817"/>
                  </a:lnTo>
                  <a:lnTo>
                    <a:pt x="1993" y="815"/>
                  </a:lnTo>
                  <a:lnTo>
                    <a:pt x="1986" y="811"/>
                  </a:lnTo>
                  <a:lnTo>
                    <a:pt x="1971" y="803"/>
                  </a:lnTo>
                  <a:lnTo>
                    <a:pt x="1955" y="796"/>
                  </a:lnTo>
                  <a:lnTo>
                    <a:pt x="1949" y="785"/>
                  </a:lnTo>
                  <a:lnTo>
                    <a:pt x="1940" y="775"/>
                  </a:lnTo>
                  <a:lnTo>
                    <a:pt x="1936" y="771"/>
                  </a:lnTo>
                  <a:lnTo>
                    <a:pt x="1930" y="768"/>
                  </a:lnTo>
                  <a:lnTo>
                    <a:pt x="1925" y="766"/>
                  </a:lnTo>
                  <a:lnTo>
                    <a:pt x="1919" y="765"/>
                  </a:lnTo>
                  <a:lnTo>
                    <a:pt x="1905" y="766"/>
                  </a:lnTo>
                  <a:lnTo>
                    <a:pt x="1894" y="770"/>
                  </a:lnTo>
                  <a:lnTo>
                    <a:pt x="1884" y="775"/>
                  </a:lnTo>
                  <a:lnTo>
                    <a:pt x="1874" y="781"/>
                  </a:lnTo>
                  <a:lnTo>
                    <a:pt x="1867" y="790"/>
                  </a:lnTo>
                  <a:lnTo>
                    <a:pt x="1858" y="800"/>
                  </a:lnTo>
                  <a:lnTo>
                    <a:pt x="1852" y="811"/>
                  </a:lnTo>
                  <a:lnTo>
                    <a:pt x="1844" y="822"/>
                  </a:lnTo>
                  <a:lnTo>
                    <a:pt x="1834" y="817"/>
                  </a:lnTo>
                  <a:lnTo>
                    <a:pt x="1826" y="812"/>
                  </a:lnTo>
                  <a:lnTo>
                    <a:pt x="1818" y="807"/>
                  </a:lnTo>
                  <a:lnTo>
                    <a:pt x="1811" y="801"/>
                  </a:lnTo>
                  <a:lnTo>
                    <a:pt x="1805" y="794"/>
                  </a:lnTo>
                  <a:lnTo>
                    <a:pt x="1797" y="787"/>
                  </a:lnTo>
                  <a:lnTo>
                    <a:pt x="1788" y="782"/>
                  </a:lnTo>
                  <a:lnTo>
                    <a:pt x="1779" y="776"/>
                  </a:lnTo>
                  <a:lnTo>
                    <a:pt x="1766" y="770"/>
                  </a:lnTo>
                  <a:lnTo>
                    <a:pt x="1754" y="765"/>
                  </a:lnTo>
                  <a:lnTo>
                    <a:pt x="1749" y="761"/>
                  </a:lnTo>
                  <a:lnTo>
                    <a:pt x="1745" y="756"/>
                  </a:lnTo>
                  <a:lnTo>
                    <a:pt x="1741" y="751"/>
                  </a:lnTo>
                  <a:lnTo>
                    <a:pt x="1739" y="745"/>
                  </a:lnTo>
                  <a:lnTo>
                    <a:pt x="1734" y="718"/>
                  </a:lnTo>
                  <a:lnTo>
                    <a:pt x="1731" y="693"/>
                  </a:lnTo>
                  <a:lnTo>
                    <a:pt x="1729" y="681"/>
                  </a:lnTo>
                  <a:lnTo>
                    <a:pt x="1725" y="670"/>
                  </a:lnTo>
                  <a:lnTo>
                    <a:pt x="1723" y="665"/>
                  </a:lnTo>
                  <a:lnTo>
                    <a:pt x="1719" y="660"/>
                  </a:lnTo>
                  <a:lnTo>
                    <a:pt x="1715" y="653"/>
                  </a:lnTo>
                  <a:lnTo>
                    <a:pt x="1710" y="648"/>
                  </a:lnTo>
                  <a:lnTo>
                    <a:pt x="1703" y="641"/>
                  </a:lnTo>
                  <a:lnTo>
                    <a:pt x="1695" y="636"/>
                  </a:lnTo>
                  <a:lnTo>
                    <a:pt x="1687" y="632"/>
                  </a:lnTo>
                  <a:lnTo>
                    <a:pt x="1679" y="629"/>
                  </a:lnTo>
                  <a:lnTo>
                    <a:pt x="1662" y="622"/>
                  </a:lnTo>
                  <a:lnTo>
                    <a:pt x="1642" y="615"/>
                  </a:lnTo>
                  <a:lnTo>
                    <a:pt x="1631" y="606"/>
                  </a:lnTo>
                  <a:lnTo>
                    <a:pt x="1622" y="596"/>
                  </a:lnTo>
                  <a:lnTo>
                    <a:pt x="1617" y="593"/>
                  </a:lnTo>
                  <a:lnTo>
                    <a:pt x="1612" y="589"/>
                  </a:lnTo>
                  <a:lnTo>
                    <a:pt x="1606" y="586"/>
                  </a:lnTo>
                  <a:lnTo>
                    <a:pt x="1600" y="586"/>
                  </a:lnTo>
                  <a:lnTo>
                    <a:pt x="1593" y="586"/>
                  </a:lnTo>
                  <a:lnTo>
                    <a:pt x="1590" y="589"/>
                  </a:lnTo>
                  <a:lnTo>
                    <a:pt x="1585" y="593"/>
                  </a:lnTo>
                  <a:lnTo>
                    <a:pt x="1581" y="596"/>
                  </a:lnTo>
                  <a:lnTo>
                    <a:pt x="1577" y="600"/>
                  </a:lnTo>
                  <a:lnTo>
                    <a:pt x="1572" y="603"/>
                  </a:lnTo>
                  <a:lnTo>
                    <a:pt x="1567" y="605"/>
                  </a:lnTo>
                  <a:lnTo>
                    <a:pt x="1562" y="606"/>
                  </a:lnTo>
                  <a:lnTo>
                    <a:pt x="1524" y="606"/>
                  </a:lnTo>
                  <a:lnTo>
                    <a:pt x="1492" y="605"/>
                  </a:lnTo>
                  <a:lnTo>
                    <a:pt x="1458" y="605"/>
                  </a:lnTo>
                  <a:lnTo>
                    <a:pt x="1421" y="605"/>
                  </a:lnTo>
                  <a:lnTo>
                    <a:pt x="1416" y="600"/>
                  </a:lnTo>
                  <a:lnTo>
                    <a:pt x="1410" y="595"/>
                  </a:lnTo>
                  <a:lnTo>
                    <a:pt x="1405" y="591"/>
                  </a:lnTo>
                  <a:lnTo>
                    <a:pt x="1400" y="588"/>
                  </a:lnTo>
                  <a:lnTo>
                    <a:pt x="1389" y="583"/>
                  </a:lnTo>
                  <a:lnTo>
                    <a:pt x="1376" y="580"/>
                  </a:lnTo>
                  <a:lnTo>
                    <a:pt x="1365" y="576"/>
                  </a:lnTo>
                  <a:lnTo>
                    <a:pt x="1353" y="574"/>
                  </a:lnTo>
                  <a:lnTo>
                    <a:pt x="1339" y="569"/>
                  </a:lnTo>
                  <a:lnTo>
                    <a:pt x="1326" y="563"/>
                  </a:lnTo>
                  <a:lnTo>
                    <a:pt x="1312" y="553"/>
                  </a:lnTo>
                  <a:lnTo>
                    <a:pt x="1299" y="542"/>
                  </a:lnTo>
                  <a:lnTo>
                    <a:pt x="1293" y="537"/>
                  </a:lnTo>
                  <a:lnTo>
                    <a:pt x="1285" y="533"/>
                  </a:lnTo>
                  <a:lnTo>
                    <a:pt x="1278" y="531"/>
                  </a:lnTo>
                  <a:lnTo>
                    <a:pt x="1269" y="529"/>
                  </a:lnTo>
                  <a:lnTo>
                    <a:pt x="1263" y="531"/>
                  </a:lnTo>
                  <a:lnTo>
                    <a:pt x="1258" y="533"/>
                  </a:lnTo>
                  <a:lnTo>
                    <a:pt x="1254" y="538"/>
                  </a:lnTo>
                  <a:lnTo>
                    <a:pt x="1251" y="543"/>
                  </a:lnTo>
                  <a:lnTo>
                    <a:pt x="1246" y="557"/>
                  </a:lnTo>
                  <a:lnTo>
                    <a:pt x="1238" y="569"/>
                  </a:lnTo>
                  <a:lnTo>
                    <a:pt x="1233" y="564"/>
                  </a:lnTo>
                  <a:lnTo>
                    <a:pt x="1230" y="559"/>
                  </a:lnTo>
                  <a:lnTo>
                    <a:pt x="1227" y="554"/>
                  </a:lnTo>
                  <a:lnTo>
                    <a:pt x="1225" y="548"/>
                  </a:lnTo>
                  <a:lnTo>
                    <a:pt x="1220" y="537"/>
                  </a:lnTo>
                  <a:lnTo>
                    <a:pt x="1212" y="526"/>
                  </a:lnTo>
                  <a:lnTo>
                    <a:pt x="1195" y="514"/>
                  </a:lnTo>
                  <a:lnTo>
                    <a:pt x="1179" y="503"/>
                  </a:lnTo>
                  <a:lnTo>
                    <a:pt x="1174" y="495"/>
                  </a:lnTo>
                  <a:lnTo>
                    <a:pt x="1170" y="486"/>
                  </a:lnTo>
                  <a:lnTo>
                    <a:pt x="1167" y="477"/>
                  </a:lnTo>
                  <a:lnTo>
                    <a:pt x="1165" y="469"/>
                  </a:lnTo>
                  <a:lnTo>
                    <a:pt x="1161" y="460"/>
                  </a:lnTo>
                  <a:lnTo>
                    <a:pt x="1158" y="454"/>
                  </a:lnTo>
                  <a:lnTo>
                    <a:pt x="1155" y="450"/>
                  </a:lnTo>
                  <a:lnTo>
                    <a:pt x="1153" y="447"/>
                  </a:lnTo>
                  <a:lnTo>
                    <a:pt x="1149" y="445"/>
                  </a:lnTo>
                  <a:lnTo>
                    <a:pt x="1144" y="444"/>
                  </a:lnTo>
                  <a:lnTo>
                    <a:pt x="1135" y="441"/>
                  </a:lnTo>
                  <a:lnTo>
                    <a:pt x="1126" y="441"/>
                  </a:lnTo>
                  <a:lnTo>
                    <a:pt x="1117" y="441"/>
                  </a:lnTo>
                  <a:lnTo>
                    <a:pt x="1107" y="441"/>
                  </a:lnTo>
                  <a:lnTo>
                    <a:pt x="1093" y="441"/>
                  </a:lnTo>
                  <a:lnTo>
                    <a:pt x="1081" y="443"/>
                  </a:lnTo>
                  <a:lnTo>
                    <a:pt x="1074" y="443"/>
                  </a:lnTo>
                  <a:lnTo>
                    <a:pt x="1069" y="443"/>
                  </a:lnTo>
                  <a:lnTo>
                    <a:pt x="1063" y="440"/>
                  </a:lnTo>
                  <a:lnTo>
                    <a:pt x="1058" y="435"/>
                  </a:lnTo>
                  <a:lnTo>
                    <a:pt x="1038" y="407"/>
                  </a:lnTo>
                  <a:lnTo>
                    <a:pt x="1020" y="379"/>
                  </a:lnTo>
                  <a:lnTo>
                    <a:pt x="1015" y="373"/>
                  </a:lnTo>
                  <a:lnTo>
                    <a:pt x="1008" y="367"/>
                  </a:lnTo>
                  <a:lnTo>
                    <a:pt x="1004" y="362"/>
                  </a:lnTo>
                  <a:lnTo>
                    <a:pt x="997" y="358"/>
                  </a:lnTo>
                  <a:lnTo>
                    <a:pt x="990" y="354"/>
                  </a:lnTo>
                  <a:lnTo>
                    <a:pt x="984" y="352"/>
                  </a:lnTo>
                  <a:lnTo>
                    <a:pt x="975" y="351"/>
                  </a:lnTo>
                  <a:lnTo>
                    <a:pt x="966" y="349"/>
                  </a:lnTo>
                  <a:lnTo>
                    <a:pt x="955" y="351"/>
                  </a:lnTo>
                  <a:lnTo>
                    <a:pt x="944" y="353"/>
                  </a:lnTo>
                  <a:lnTo>
                    <a:pt x="934" y="356"/>
                  </a:lnTo>
                  <a:lnTo>
                    <a:pt x="924" y="358"/>
                  </a:lnTo>
                  <a:lnTo>
                    <a:pt x="915" y="362"/>
                  </a:lnTo>
                  <a:lnTo>
                    <a:pt x="905" y="364"/>
                  </a:lnTo>
                  <a:lnTo>
                    <a:pt x="894" y="367"/>
                  </a:lnTo>
                  <a:lnTo>
                    <a:pt x="883" y="367"/>
                  </a:lnTo>
                  <a:lnTo>
                    <a:pt x="874" y="366"/>
                  </a:lnTo>
                  <a:lnTo>
                    <a:pt x="866" y="364"/>
                  </a:lnTo>
                  <a:lnTo>
                    <a:pt x="868" y="354"/>
                  </a:lnTo>
                  <a:lnTo>
                    <a:pt x="872" y="346"/>
                  </a:lnTo>
                  <a:lnTo>
                    <a:pt x="876" y="337"/>
                  </a:lnTo>
                  <a:lnTo>
                    <a:pt x="877" y="327"/>
                  </a:lnTo>
                  <a:lnTo>
                    <a:pt x="876" y="322"/>
                  </a:lnTo>
                  <a:lnTo>
                    <a:pt x="873" y="320"/>
                  </a:lnTo>
                  <a:lnTo>
                    <a:pt x="869" y="317"/>
                  </a:lnTo>
                  <a:lnTo>
                    <a:pt x="864" y="316"/>
                  </a:lnTo>
                  <a:lnTo>
                    <a:pt x="853" y="316"/>
                  </a:lnTo>
                  <a:lnTo>
                    <a:pt x="842" y="316"/>
                  </a:lnTo>
                  <a:lnTo>
                    <a:pt x="828" y="317"/>
                  </a:lnTo>
                  <a:lnTo>
                    <a:pt x="816" y="320"/>
                  </a:lnTo>
                  <a:lnTo>
                    <a:pt x="805" y="323"/>
                  </a:lnTo>
                  <a:lnTo>
                    <a:pt x="794" y="327"/>
                  </a:lnTo>
                  <a:lnTo>
                    <a:pt x="772" y="338"/>
                  </a:lnTo>
                  <a:lnTo>
                    <a:pt x="749" y="349"/>
                  </a:lnTo>
                  <a:lnTo>
                    <a:pt x="736" y="354"/>
                  </a:lnTo>
                  <a:lnTo>
                    <a:pt x="724" y="358"/>
                  </a:lnTo>
                  <a:lnTo>
                    <a:pt x="713" y="361"/>
                  </a:lnTo>
                  <a:lnTo>
                    <a:pt x="702" y="362"/>
                  </a:lnTo>
                  <a:lnTo>
                    <a:pt x="679" y="364"/>
                  </a:lnTo>
                  <a:lnTo>
                    <a:pt x="655" y="367"/>
                  </a:lnTo>
                  <a:lnTo>
                    <a:pt x="641" y="369"/>
                  </a:lnTo>
                  <a:lnTo>
                    <a:pt x="630" y="373"/>
                  </a:lnTo>
                  <a:lnTo>
                    <a:pt x="618" y="378"/>
                  </a:lnTo>
                  <a:lnTo>
                    <a:pt x="609" y="382"/>
                  </a:lnTo>
                  <a:lnTo>
                    <a:pt x="587" y="393"/>
                  </a:lnTo>
                  <a:lnTo>
                    <a:pt x="564" y="404"/>
                  </a:lnTo>
                  <a:lnTo>
                    <a:pt x="551" y="407"/>
                  </a:lnTo>
                  <a:lnTo>
                    <a:pt x="539" y="408"/>
                  </a:lnTo>
                  <a:lnTo>
                    <a:pt x="534" y="409"/>
                  </a:lnTo>
                  <a:lnTo>
                    <a:pt x="528" y="410"/>
                  </a:lnTo>
                  <a:lnTo>
                    <a:pt x="523" y="412"/>
                  </a:lnTo>
                  <a:lnTo>
                    <a:pt x="518" y="415"/>
                  </a:lnTo>
                  <a:lnTo>
                    <a:pt x="514" y="420"/>
                  </a:lnTo>
                  <a:lnTo>
                    <a:pt x="512" y="425"/>
                  </a:lnTo>
                  <a:lnTo>
                    <a:pt x="510" y="430"/>
                  </a:lnTo>
                  <a:lnTo>
                    <a:pt x="509" y="436"/>
                  </a:lnTo>
                  <a:lnTo>
                    <a:pt x="509" y="449"/>
                  </a:lnTo>
                  <a:lnTo>
                    <a:pt x="507" y="461"/>
                  </a:lnTo>
                  <a:lnTo>
                    <a:pt x="503" y="466"/>
                  </a:lnTo>
                  <a:lnTo>
                    <a:pt x="498" y="471"/>
                  </a:lnTo>
                  <a:lnTo>
                    <a:pt x="496" y="475"/>
                  </a:lnTo>
                  <a:lnTo>
                    <a:pt x="494" y="477"/>
                  </a:lnTo>
                  <a:lnTo>
                    <a:pt x="493" y="480"/>
                  </a:lnTo>
                  <a:lnTo>
                    <a:pt x="492" y="483"/>
                  </a:lnTo>
                  <a:lnTo>
                    <a:pt x="493" y="495"/>
                  </a:lnTo>
                  <a:lnTo>
                    <a:pt x="497" y="505"/>
                  </a:lnTo>
                  <a:lnTo>
                    <a:pt x="499" y="514"/>
                  </a:lnTo>
                  <a:lnTo>
                    <a:pt x="500" y="526"/>
                  </a:lnTo>
                  <a:lnTo>
                    <a:pt x="499" y="536"/>
                  </a:lnTo>
                  <a:lnTo>
                    <a:pt x="497" y="544"/>
                  </a:lnTo>
                  <a:lnTo>
                    <a:pt x="492" y="552"/>
                  </a:lnTo>
                  <a:lnTo>
                    <a:pt x="487" y="559"/>
                  </a:lnTo>
                  <a:lnTo>
                    <a:pt x="481" y="565"/>
                  </a:lnTo>
                  <a:lnTo>
                    <a:pt x="474" y="573"/>
                  </a:lnTo>
                  <a:lnTo>
                    <a:pt x="468" y="580"/>
                  </a:lnTo>
                  <a:lnTo>
                    <a:pt x="463" y="589"/>
                  </a:lnTo>
                  <a:lnTo>
                    <a:pt x="452" y="575"/>
                  </a:lnTo>
                  <a:lnTo>
                    <a:pt x="443" y="562"/>
                  </a:lnTo>
                  <a:lnTo>
                    <a:pt x="436" y="549"/>
                  </a:lnTo>
                  <a:lnTo>
                    <a:pt x="428" y="536"/>
                  </a:lnTo>
                  <a:lnTo>
                    <a:pt x="416" y="508"/>
                  </a:lnTo>
                  <a:lnTo>
                    <a:pt x="401" y="478"/>
                  </a:lnTo>
                  <a:lnTo>
                    <a:pt x="394" y="462"/>
                  </a:lnTo>
                  <a:lnTo>
                    <a:pt x="387" y="447"/>
                  </a:lnTo>
                  <a:lnTo>
                    <a:pt x="383" y="441"/>
                  </a:lnTo>
                  <a:lnTo>
                    <a:pt x="378" y="436"/>
                  </a:lnTo>
                  <a:lnTo>
                    <a:pt x="371" y="434"/>
                  </a:lnTo>
                  <a:lnTo>
                    <a:pt x="364" y="433"/>
                  </a:lnTo>
                  <a:lnTo>
                    <a:pt x="359" y="433"/>
                  </a:lnTo>
                  <a:lnTo>
                    <a:pt x="354" y="435"/>
                  </a:lnTo>
                  <a:lnTo>
                    <a:pt x="350" y="438"/>
                  </a:lnTo>
                  <a:lnTo>
                    <a:pt x="346" y="440"/>
                  </a:lnTo>
                  <a:lnTo>
                    <a:pt x="339" y="447"/>
                  </a:lnTo>
                  <a:lnTo>
                    <a:pt x="330" y="455"/>
                  </a:lnTo>
                  <a:lnTo>
                    <a:pt x="318" y="462"/>
                  </a:lnTo>
                  <a:lnTo>
                    <a:pt x="306" y="469"/>
                  </a:lnTo>
                  <a:lnTo>
                    <a:pt x="293" y="475"/>
                  </a:lnTo>
                  <a:lnTo>
                    <a:pt x="282" y="483"/>
                  </a:lnTo>
                  <a:lnTo>
                    <a:pt x="276" y="488"/>
                  </a:lnTo>
                  <a:lnTo>
                    <a:pt x="272" y="495"/>
                  </a:lnTo>
                  <a:lnTo>
                    <a:pt x="269" y="501"/>
                  </a:lnTo>
                  <a:lnTo>
                    <a:pt x="267" y="507"/>
                  </a:lnTo>
                  <a:lnTo>
                    <a:pt x="265" y="514"/>
                  </a:lnTo>
                  <a:lnTo>
                    <a:pt x="261" y="519"/>
                  </a:lnTo>
                  <a:lnTo>
                    <a:pt x="256" y="524"/>
                  </a:lnTo>
                  <a:lnTo>
                    <a:pt x="251" y="529"/>
                  </a:lnTo>
                  <a:lnTo>
                    <a:pt x="241" y="533"/>
                  </a:lnTo>
                  <a:lnTo>
                    <a:pt x="232" y="536"/>
                  </a:lnTo>
                  <a:lnTo>
                    <a:pt x="224" y="538"/>
                  </a:lnTo>
                  <a:lnTo>
                    <a:pt x="216" y="539"/>
                  </a:lnTo>
                  <a:lnTo>
                    <a:pt x="199" y="542"/>
                  </a:lnTo>
                  <a:lnTo>
                    <a:pt x="179" y="547"/>
                  </a:lnTo>
                  <a:lnTo>
                    <a:pt x="184" y="558"/>
                  </a:lnTo>
                  <a:lnTo>
                    <a:pt x="186" y="570"/>
                  </a:lnTo>
                  <a:lnTo>
                    <a:pt x="188" y="581"/>
                  </a:lnTo>
                  <a:lnTo>
                    <a:pt x="188" y="594"/>
                  </a:lnTo>
                  <a:lnTo>
                    <a:pt x="188" y="603"/>
                  </a:lnTo>
                  <a:lnTo>
                    <a:pt x="186" y="609"/>
                  </a:lnTo>
                  <a:lnTo>
                    <a:pt x="185" y="616"/>
                  </a:lnTo>
                  <a:lnTo>
                    <a:pt x="183" y="622"/>
                  </a:lnTo>
                  <a:lnTo>
                    <a:pt x="180" y="629"/>
                  </a:lnTo>
                  <a:lnTo>
                    <a:pt x="176" y="634"/>
                  </a:lnTo>
                  <a:lnTo>
                    <a:pt x="171" y="639"/>
                  </a:lnTo>
                  <a:lnTo>
                    <a:pt x="165" y="642"/>
                  </a:lnTo>
                  <a:lnTo>
                    <a:pt x="143" y="653"/>
                  </a:lnTo>
                  <a:lnTo>
                    <a:pt x="123" y="661"/>
                  </a:lnTo>
                  <a:lnTo>
                    <a:pt x="103" y="667"/>
                  </a:lnTo>
                  <a:lnTo>
                    <a:pt x="84" y="672"/>
                  </a:lnTo>
                  <a:lnTo>
                    <a:pt x="46" y="679"/>
                  </a:lnTo>
                  <a:lnTo>
                    <a:pt x="0" y="686"/>
                  </a:lnTo>
                  <a:lnTo>
                    <a:pt x="0" y="710"/>
                  </a:lnTo>
                  <a:lnTo>
                    <a:pt x="0" y="723"/>
                  </a:lnTo>
                  <a:lnTo>
                    <a:pt x="2" y="734"/>
                  </a:lnTo>
                  <a:lnTo>
                    <a:pt x="5" y="744"/>
                  </a:lnTo>
                  <a:lnTo>
                    <a:pt x="9" y="754"/>
                  </a:lnTo>
                  <a:lnTo>
                    <a:pt x="19" y="772"/>
                  </a:lnTo>
                  <a:lnTo>
                    <a:pt x="30" y="790"/>
                  </a:lnTo>
                  <a:lnTo>
                    <a:pt x="41" y="808"/>
                  </a:lnTo>
                  <a:lnTo>
                    <a:pt x="50" y="827"/>
                  </a:lnTo>
                  <a:lnTo>
                    <a:pt x="55" y="837"/>
                  </a:lnTo>
                  <a:lnTo>
                    <a:pt x="57" y="847"/>
                  </a:lnTo>
                  <a:lnTo>
                    <a:pt x="58" y="858"/>
                  </a:lnTo>
                  <a:lnTo>
                    <a:pt x="60" y="870"/>
                  </a:lnTo>
                  <a:lnTo>
                    <a:pt x="57" y="885"/>
                  </a:lnTo>
                  <a:lnTo>
                    <a:pt x="53" y="899"/>
                  </a:lnTo>
                  <a:lnTo>
                    <a:pt x="56" y="905"/>
                  </a:lnTo>
                  <a:lnTo>
                    <a:pt x="57" y="910"/>
                  </a:lnTo>
                  <a:lnTo>
                    <a:pt x="115" y="910"/>
                  </a:lnTo>
                  <a:lnTo>
                    <a:pt x="122" y="910"/>
                  </a:lnTo>
                  <a:lnTo>
                    <a:pt x="128" y="911"/>
                  </a:lnTo>
                  <a:lnTo>
                    <a:pt x="133" y="913"/>
                  </a:lnTo>
                  <a:lnTo>
                    <a:pt x="138" y="915"/>
                  </a:lnTo>
                  <a:lnTo>
                    <a:pt x="147" y="921"/>
                  </a:lnTo>
                  <a:lnTo>
                    <a:pt x="154" y="930"/>
                  </a:lnTo>
                  <a:lnTo>
                    <a:pt x="160" y="940"/>
                  </a:lnTo>
                  <a:lnTo>
                    <a:pt x="166" y="950"/>
                  </a:lnTo>
                  <a:lnTo>
                    <a:pt x="171" y="961"/>
                  </a:lnTo>
                  <a:lnTo>
                    <a:pt x="176" y="972"/>
                  </a:lnTo>
                  <a:lnTo>
                    <a:pt x="186" y="997"/>
                  </a:lnTo>
                  <a:lnTo>
                    <a:pt x="195" y="1021"/>
                  </a:lnTo>
                  <a:lnTo>
                    <a:pt x="197" y="1032"/>
                  </a:lnTo>
                  <a:lnTo>
                    <a:pt x="200" y="1044"/>
                  </a:lnTo>
                  <a:lnTo>
                    <a:pt x="201" y="1057"/>
                  </a:lnTo>
                  <a:lnTo>
                    <a:pt x="202" y="1070"/>
                  </a:lnTo>
                  <a:lnTo>
                    <a:pt x="201" y="1076"/>
                  </a:lnTo>
                  <a:lnTo>
                    <a:pt x="199" y="1083"/>
                  </a:lnTo>
                  <a:lnTo>
                    <a:pt x="195" y="1086"/>
                  </a:lnTo>
                  <a:lnTo>
                    <a:pt x="192" y="1091"/>
                  </a:lnTo>
                  <a:lnTo>
                    <a:pt x="189" y="1096"/>
                  </a:lnTo>
                  <a:lnTo>
                    <a:pt x="185" y="1100"/>
                  </a:lnTo>
                  <a:lnTo>
                    <a:pt x="183" y="1106"/>
                  </a:lnTo>
                  <a:lnTo>
                    <a:pt x="183" y="1112"/>
                  </a:lnTo>
                  <a:lnTo>
                    <a:pt x="188" y="1124"/>
                  </a:lnTo>
                  <a:lnTo>
                    <a:pt x="196" y="1135"/>
                  </a:lnTo>
                  <a:lnTo>
                    <a:pt x="199" y="1143"/>
                  </a:lnTo>
                  <a:lnTo>
                    <a:pt x="200" y="1151"/>
                  </a:lnTo>
                  <a:lnTo>
                    <a:pt x="201" y="1158"/>
                  </a:lnTo>
                  <a:lnTo>
                    <a:pt x="201" y="1166"/>
                  </a:lnTo>
                  <a:lnTo>
                    <a:pt x="200" y="1181"/>
                  </a:lnTo>
                  <a:lnTo>
                    <a:pt x="200" y="1198"/>
                  </a:lnTo>
                  <a:lnTo>
                    <a:pt x="200" y="119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178">
              <a:extLst>
                <a:ext uri="{FF2B5EF4-FFF2-40B4-BE49-F238E27FC236}">
                  <a16:creationId xmlns:a16="http://schemas.microsoft.com/office/drawing/2014/main" id="{35FE4B07-B47E-4D4F-8B99-D3166CA6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032" y="1070631"/>
              <a:ext cx="4835412" cy="2513842"/>
            </a:xfrm>
            <a:custGeom>
              <a:avLst/>
              <a:gdLst>
                <a:gd name="T0" fmla="*/ 478 w 5383"/>
                <a:gd name="T1" fmla="*/ 1151 h 2710"/>
                <a:gd name="T2" fmla="*/ 768 w 5383"/>
                <a:gd name="T3" fmla="*/ 1290 h 2710"/>
                <a:gd name="T4" fmla="*/ 717 w 5383"/>
                <a:gd name="T5" fmla="*/ 1492 h 2710"/>
                <a:gd name="T6" fmla="*/ 642 w 5383"/>
                <a:gd name="T7" fmla="*/ 1564 h 2710"/>
                <a:gd name="T8" fmla="*/ 420 w 5383"/>
                <a:gd name="T9" fmla="*/ 1522 h 2710"/>
                <a:gd name="T10" fmla="*/ 324 w 5383"/>
                <a:gd name="T11" fmla="*/ 1626 h 2710"/>
                <a:gd name="T12" fmla="*/ 277 w 5383"/>
                <a:gd name="T13" fmla="*/ 1711 h 2710"/>
                <a:gd name="T14" fmla="*/ 330 w 5383"/>
                <a:gd name="T15" fmla="*/ 1947 h 2710"/>
                <a:gd name="T16" fmla="*/ 385 w 5383"/>
                <a:gd name="T17" fmla="*/ 2147 h 2710"/>
                <a:gd name="T18" fmla="*/ 1438 w 5383"/>
                <a:gd name="T19" fmla="*/ 1663 h 2710"/>
                <a:gd name="T20" fmla="*/ 1550 w 5383"/>
                <a:gd name="T21" fmla="*/ 1613 h 2710"/>
                <a:gd name="T22" fmla="*/ 1715 w 5383"/>
                <a:gd name="T23" fmla="*/ 1607 h 2710"/>
                <a:gd name="T24" fmla="*/ 1598 w 5383"/>
                <a:gd name="T25" fmla="*/ 1760 h 2710"/>
                <a:gd name="T26" fmla="*/ 1723 w 5383"/>
                <a:gd name="T27" fmla="*/ 2004 h 2710"/>
                <a:gd name="T28" fmla="*/ 1967 w 5383"/>
                <a:gd name="T29" fmla="*/ 2120 h 2710"/>
                <a:gd name="T30" fmla="*/ 2303 w 5383"/>
                <a:gd name="T31" fmla="*/ 2260 h 2710"/>
                <a:gd name="T32" fmla="*/ 2310 w 5383"/>
                <a:gd name="T33" fmla="*/ 2451 h 2710"/>
                <a:gd name="T34" fmla="*/ 2397 w 5383"/>
                <a:gd name="T35" fmla="*/ 2641 h 2710"/>
                <a:gd name="T36" fmla="*/ 2665 w 5383"/>
                <a:gd name="T37" fmla="*/ 2685 h 2710"/>
                <a:gd name="T38" fmla="*/ 2976 w 5383"/>
                <a:gd name="T39" fmla="*/ 2498 h 2710"/>
                <a:gd name="T40" fmla="*/ 3336 w 5383"/>
                <a:gd name="T41" fmla="*/ 2416 h 2710"/>
                <a:gd name="T42" fmla="*/ 3581 w 5383"/>
                <a:gd name="T43" fmla="*/ 2328 h 2710"/>
                <a:gd name="T44" fmla="*/ 3895 w 5383"/>
                <a:gd name="T45" fmla="*/ 2401 h 2710"/>
                <a:gd name="T46" fmla="*/ 4304 w 5383"/>
                <a:gd name="T47" fmla="*/ 2457 h 2710"/>
                <a:gd name="T48" fmla="*/ 4507 w 5383"/>
                <a:gd name="T49" fmla="*/ 2347 h 2710"/>
                <a:gd name="T50" fmla="*/ 4513 w 5383"/>
                <a:gd name="T51" fmla="*/ 2096 h 2710"/>
                <a:gd name="T52" fmla="*/ 4482 w 5383"/>
                <a:gd name="T53" fmla="*/ 2008 h 2710"/>
                <a:gd name="T54" fmla="*/ 4722 w 5383"/>
                <a:gd name="T55" fmla="*/ 1967 h 2710"/>
                <a:gd name="T56" fmla="*/ 4763 w 5383"/>
                <a:gd name="T57" fmla="*/ 1865 h 2710"/>
                <a:gd name="T58" fmla="*/ 4977 w 5383"/>
                <a:gd name="T59" fmla="*/ 1698 h 2710"/>
                <a:gd name="T60" fmla="*/ 5136 w 5383"/>
                <a:gd name="T61" fmla="*/ 1600 h 2710"/>
                <a:gd name="T62" fmla="*/ 5116 w 5383"/>
                <a:gd name="T63" fmla="*/ 1364 h 2710"/>
                <a:gd name="T64" fmla="*/ 5275 w 5383"/>
                <a:gd name="T65" fmla="*/ 1183 h 2710"/>
                <a:gd name="T66" fmla="*/ 5231 w 5383"/>
                <a:gd name="T67" fmla="*/ 1059 h 2710"/>
                <a:gd name="T68" fmla="*/ 5070 w 5383"/>
                <a:gd name="T69" fmla="*/ 1186 h 2710"/>
                <a:gd name="T70" fmla="*/ 4846 w 5383"/>
                <a:gd name="T71" fmla="*/ 924 h 2710"/>
                <a:gd name="T72" fmla="*/ 4580 w 5383"/>
                <a:gd name="T73" fmla="*/ 882 h 2710"/>
                <a:gd name="T74" fmla="*/ 4393 w 5383"/>
                <a:gd name="T75" fmla="*/ 877 h 2710"/>
                <a:gd name="T76" fmla="*/ 4043 w 5383"/>
                <a:gd name="T77" fmla="*/ 311 h 2710"/>
                <a:gd name="T78" fmla="*/ 3925 w 5383"/>
                <a:gd name="T79" fmla="*/ 201 h 2710"/>
                <a:gd name="T80" fmla="*/ 3709 w 5383"/>
                <a:gd name="T81" fmla="*/ 347 h 2710"/>
                <a:gd name="T82" fmla="*/ 3612 w 5383"/>
                <a:gd name="T83" fmla="*/ 305 h 2710"/>
                <a:gd name="T84" fmla="*/ 3384 w 5383"/>
                <a:gd name="T85" fmla="*/ 256 h 2710"/>
                <a:gd name="T86" fmla="*/ 3288 w 5383"/>
                <a:gd name="T87" fmla="*/ 23 h 2710"/>
                <a:gd name="T88" fmla="*/ 2937 w 5383"/>
                <a:gd name="T89" fmla="*/ 72 h 2710"/>
                <a:gd name="T90" fmla="*/ 2474 w 5383"/>
                <a:gd name="T91" fmla="*/ 131 h 2710"/>
                <a:gd name="T92" fmla="*/ 2252 w 5383"/>
                <a:gd name="T93" fmla="*/ 163 h 2710"/>
                <a:gd name="T94" fmla="*/ 2141 w 5383"/>
                <a:gd name="T95" fmla="*/ 258 h 2710"/>
                <a:gd name="T96" fmla="*/ 2116 w 5383"/>
                <a:gd name="T97" fmla="*/ 366 h 2710"/>
                <a:gd name="T98" fmla="*/ 2044 w 5383"/>
                <a:gd name="T99" fmla="*/ 558 h 2710"/>
                <a:gd name="T100" fmla="*/ 2087 w 5383"/>
                <a:gd name="T101" fmla="*/ 740 h 2710"/>
                <a:gd name="T102" fmla="*/ 1949 w 5383"/>
                <a:gd name="T103" fmla="*/ 785 h 2710"/>
                <a:gd name="T104" fmla="*/ 1745 w 5383"/>
                <a:gd name="T105" fmla="*/ 756 h 2710"/>
                <a:gd name="T106" fmla="*/ 1585 w 5383"/>
                <a:gd name="T107" fmla="*/ 593 h 2710"/>
                <a:gd name="T108" fmla="*/ 1269 w 5383"/>
                <a:gd name="T109" fmla="*/ 529 h 2710"/>
                <a:gd name="T110" fmla="*/ 1135 w 5383"/>
                <a:gd name="T111" fmla="*/ 441 h 2710"/>
                <a:gd name="T112" fmla="*/ 905 w 5383"/>
                <a:gd name="T113" fmla="*/ 364 h 2710"/>
                <a:gd name="T114" fmla="*/ 679 w 5383"/>
                <a:gd name="T115" fmla="*/ 364 h 2710"/>
                <a:gd name="T116" fmla="*/ 492 w 5383"/>
                <a:gd name="T117" fmla="*/ 483 h 2710"/>
                <a:gd name="T118" fmla="*/ 359 w 5383"/>
                <a:gd name="T119" fmla="*/ 433 h 2710"/>
                <a:gd name="T120" fmla="*/ 186 w 5383"/>
                <a:gd name="T121" fmla="*/ 570 h 2710"/>
                <a:gd name="T122" fmla="*/ 50 w 5383"/>
                <a:gd name="T123" fmla="*/ 827 h 2710"/>
                <a:gd name="T124" fmla="*/ 202 w 5383"/>
                <a:gd name="T125" fmla="*/ 1070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3" h="2710">
                  <a:moveTo>
                    <a:pt x="200" y="1198"/>
                  </a:moveTo>
                  <a:lnTo>
                    <a:pt x="206" y="1199"/>
                  </a:lnTo>
                  <a:lnTo>
                    <a:pt x="214" y="1200"/>
                  </a:lnTo>
                  <a:lnTo>
                    <a:pt x="232" y="1197"/>
                  </a:lnTo>
                  <a:lnTo>
                    <a:pt x="251" y="1194"/>
                  </a:lnTo>
                  <a:lnTo>
                    <a:pt x="267" y="1205"/>
                  </a:lnTo>
                  <a:lnTo>
                    <a:pt x="283" y="1217"/>
                  </a:lnTo>
                  <a:lnTo>
                    <a:pt x="289" y="1215"/>
                  </a:lnTo>
                  <a:lnTo>
                    <a:pt x="296" y="1213"/>
                  </a:lnTo>
                  <a:lnTo>
                    <a:pt x="333" y="1213"/>
                  </a:lnTo>
                  <a:lnTo>
                    <a:pt x="345" y="1212"/>
                  </a:lnTo>
                  <a:lnTo>
                    <a:pt x="356" y="1209"/>
                  </a:lnTo>
                  <a:lnTo>
                    <a:pt x="366" y="1204"/>
                  </a:lnTo>
                  <a:lnTo>
                    <a:pt x="379" y="1200"/>
                  </a:lnTo>
                  <a:lnTo>
                    <a:pt x="394" y="1195"/>
                  </a:lnTo>
                  <a:lnTo>
                    <a:pt x="407" y="1189"/>
                  </a:lnTo>
                  <a:lnTo>
                    <a:pt x="420" y="1184"/>
                  </a:lnTo>
                  <a:lnTo>
                    <a:pt x="433" y="1176"/>
                  </a:lnTo>
                  <a:lnTo>
                    <a:pt x="442" y="1168"/>
                  </a:lnTo>
                  <a:lnTo>
                    <a:pt x="450" y="1159"/>
                  </a:lnTo>
                  <a:lnTo>
                    <a:pt x="453" y="1156"/>
                  </a:lnTo>
                  <a:lnTo>
                    <a:pt x="457" y="1153"/>
                  </a:lnTo>
                  <a:lnTo>
                    <a:pt x="462" y="1151"/>
                  </a:lnTo>
                  <a:lnTo>
                    <a:pt x="467" y="1151"/>
                  </a:lnTo>
                  <a:lnTo>
                    <a:pt x="478" y="1151"/>
                  </a:lnTo>
                  <a:lnTo>
                    <a:pt x="487" y="1153"/>
                  </a:lnTo>
                  <a:lnTo>
                    <a:pt x="496" y="1156"/>
                  </a:lnTo>
                  <a:lnTo>
                    <a:pt x="504" y="1159"/>
                  </a:lnTo>
                  <a:lnTo>
                    <a:pt x="522" y="1168"/>
                  </a:lnTo>
                  <a:lnTo>
                    <a:pt x="540" y="1174"/>
                  </a:lnTo>
                  <a:lnTo>
                    <a:pt x="549" y="1176"/>
                  </a:lnTo>
                  <a:lnTo>
                    <a:pt x="556" y="1178"/>
                  </a:lnTo>
                  <a:lnTo>
                    <a:pt x="563" y="1181"/>
                  </a:lnTo>
                  <a:lnTo>
                    <a:pt x="568" y="1184"/>
                  </a:lnTo>
                  <a:lnTo>
                    <a:pt x="579" y="1193"/>
                  </a:lnTo>
                  <a:lnTo>
                    <a:pt x="589" y="1204"/>
                  </a:lnTo>
                  <a:lnTo>
                    <a:pt x="597" y="1212"/>
                  </a:lnTo>
                  <a:lnTo>
                    <a:pt x="605" y="1218"/>
                  </a:lnTo>
                  <a:lnTo>
                    <a:pt x="614" y="1222"/>
                  </a:lnTo>
                  <a:lnTo>
                    <a:pt x="622" y="1225"/>
                  </a:lnTo>
                  <a:lnTo>
                    <a:pt x="642" y="1230"/>
                  </a:lnTo>
                  <a:lnTo>
                    <a:pt x="663" y="1235"/>
                  </a:lnTo>
                  <a:lnTo>
                    <a:pt x="681" y="1243"/>
                  </a:lnTo>
                  <a:lnTo>
                    <a:pt x="697" y="1250"/>
                  </a:lnTo>
                  <a:lnTo>
                    <a:pt x="712" y="1259"/>
                  </a:lnTo>
                  <a:lnTo>
                    <a:pt x="729" y="1267"/>
                  </a:lnTo>
                  <a:lnTo>
                    <a:pt x="744" y="1272"/>
                  </a:lnTo>
                  <a:lnTo>
                    <a:pt x="758" y="1280"/>
                  </a:lnTo>
                  <a:lnTo>
                    <a:pt x="763" y="1285"/>
                  </a:lnTo>
                  <a:lnTo>
                    <a:pt x="768" y="1290"/>
                  </a:lnTo>
                  <a:lnTo>
                    <a:pt x="770" y="1296"/>
                  </a:lnTo>
                  <a:lnTo>
                    <a:pt x="771" y="1303"/>
                  </a:lnTo>
                  <a:lnTo>
                    <a:pt x="771" y="1307"/>
                  </a:lnTo>
                  <a:lnTo>
                    <a:pt x="769" y="1311"/>
                  </a:lnTo>
                  <a:lnTo>
                    <a:pt x="768" y="1313"/>
                  </a:lnTo>
                  <a:lnTo>
                    <a:pt x="764" y="1316"/>
                  </a:lnTo>
                  <a:lnTo>
                    <a:pt x="759" y="1321"/>
                  </a:lnTo>
                  <a:lnTo>
                    <a:pt x="754" y="1327"/>
                  </a:lnTo>
                  <a:lnTo>
                    <a:pt x="750" y="1336"/>
                  </a:lnTo>
                  <a:lnTo>
                    <a:pt x="748" y="1344"/>
                  </a:lnTo>
                  <a:lnTo>
                    <a:pt x="746" y="1353"/>
                  </a:lnTo>
                  <a:lnTo>
                    <a:pt x="745" y="1363"/>
                  </a:lnTo>
                  <a:lnTo>
                    <a:pt x="751" y="1406"/>
                  </a:lnTo>
                  <a:lnTo>
                    <a:pt x="750" y="1414"/>
                  </a:lnTo>
                  <a:lnTo>
                    <a:pt x="749" y="1421"/>
                  </a:lnTo>
                  <a:lnTo>
                    <a:pt x="746" y="1429"/>
                  </a:lnTo>
                  <a:lnTo>
                    <a:pt x="743" y="1435"/>
                  </a:lnTo>
                  <a:lnTo>
                    <a:pt x="735" y="1446"/>
                  </a:lnTo>
                  <a:lnTo>
                    <a:pt x="724" y="1457"/>
                  </a:lnTo>
                  <a:lnTo>
                    <a:pt x="720" y="1462"/>
                  </a:lnTo>
                  <a:lnTo>
                    <a:pt x="718" y="1468"/>
                  </a:lnTo>
                  <a:lnTo>
                    <a:pt x="717" y="1473"/>
                  </a:lnTo>
                  <a:lnTo>
                    <a:pt x="717" y="1480"/>
                  </a:lnTo>
                  <a:lnTo>
                    <a:pt x="717" y="1486"/>
                  </a:lnTo>
                  <a:lnTo>
                    <a:pt x="717" y="1492"/>
                  </a:lnTo>
                  <a:lnTo>
                    <a:pt x="715" y="1498"/>
                  </a:lnTo>
                  <a:lnTo>
                    <a:pt x="713" y="1504"/>
                  </a:lnTo>
                  <a:lnTo>
                    <a:pt x="707" y="1509"/>
                  </a:lnTo>
                  <a:lnTo>
                    <a:pt x="700" y="1513"/>
                  </a:lnTo>
                  <a:lnTo>
                    <a:pt x="689" y="1523"/>
                  </a:lnTo>
                  <a:lnTo>
                    <a:pt x="682" y="1534"/>
                  </a:lnTo>
                  <a:lnTo>
                    <a:pt x="678" y="1539"/>
                  </a:lnTo>
                  <a:lnTo>
                    <a:pt x="674" y="1544"/>
                  </a:lnTo>
                  <a:lnTo>
                    <a:pt x="672" y="1551"/>
                  </a:lnTo>
                  <a:lnTo>
                    <a:pt x="671" y="1558"/>
                  </a:lnTo>
                  <a:lnTo>
                    <a:pt x="676" y="1561"/>
                  </a:lnTo>
                  <a:lnTo>
                    <a:pt x="681" y="1566"/>
                  </a:lnTo>
                  <a:lnTo>
                    <a:pt x="683" y="1571"/>
                  </a:lnTo>
                  <a:lnTo>
                    <a:pt x="686" y="1578"/>
                  </a:lnTo>
                  <a:lnTo>
                    <a:pt x="687" y="1591"/>
                  </a:lnTo>
                  <a:lnTo>
                    <a:pt x="687" y="1606"/>
                  </a:lnTo>
                  <a:lnTo>
                    <a:pt x="688" y="1616"/>
                  </a:lnTo>
                  <a:lnTo>
                    <a:pt x="687" y="1626"/>
                  </a:lnTo>
                  <a:lnTo>
                    <a:pt x="681" y="1628"/>
                  </a:lnTo>
                  <a:lnTo>
                    <a:pt x="673" y="1605"/>
                  </a:lnTo>
                  <a:lnTo>
                    <a:pt x="664" y="1584"/>
                  </a:lnTo>
                  <a:lnTo>
                    <a:pt x="658" y="1575"/>
                  </a:lnTo>
                  <a:lnTo>
                    <a:pt x="651" y="1569"/>
                  </a:lnTo>
                  <a:lnTo>
                    <a:pt x="647" y="1566"/>
                  </a:lnTo>
                  <a:lnTo>
                    <a:pt x="642" y="1564"/>
                  </a:lnTo>
                  <a:lnTo>
                    <a:pt x="637" y="1563"/>
                  </a:lnTo>
                  <a:lnTo>
                    <a:pt x="631" y="1563"/>
                  </a:lnTo>
                  <a:lnTo>
                    <a:pt x="585" y="1563"/>
                  </a:lnTo>
                  <a:lnTo>
                    <a:pt x="569" y="1563"/>
                  </a:lnTo>
                  <a:lnTo>
                    <a:pt x="554" y="1561"/>
                  </a:lnTo>
                  <a:lnTo>
                    <a:pt x="546" y="1560"/>
                  </a:lnTo>
                  <a:lnTo>
                    <a:pt x="539" y="1559"/>
                  </a:lnTo>
                  <a:lnTo>
                    <a:pt x="532" y="1556"/>
                  </a:lnTo>
                  <a:lnTo>
                    <a:pt x="524" y="1553"/>
                  </a:lnTo>
                  <a:lnTo>
                    <a:pt x="517" y="1548"/>
                  </a:lnTo>
                  <a:lnTo>
                    <a:pt x="513" y="1542"/>
                  </a:lnTo>
                  <a:lnTo>
                    <a:pt x="509" y="1535"/>
                  </a:lnTo>
                  <a:lnTo>
                    <a:pt x="505" y="1528"/>
                  </a:lnTo>
                  <a:lnTo>
                    <a:pt x="502" y="1522"/>
                  </a:lnTo>
                  <a:lnTo>
                    <a:pt x="498" y="1517"/>
                  </a:lnTo>
                  <a:lnTo>
                    <a:pt x="496" y="1514"/>
                  </a:lnTo>
                  <a:lnTo>
                    <a:pt x="493" y="1513"/>
                  </a:lnTo>
                  <a:lnTo>
                    <a:pt x="489" y="1512"/>
                  </a:lnTo>
                  <a:lnTo>
                    <a:pt x="486" y="1512"/>
                  </a:lnTo>
                  <a:lnTo>
                    <a:pt x="468" y="1514"/>
                  </a:lnTo>
                  <a:lnTo>
                    <a:pt x="451" y="1518"/>
                  </a:lnTo>
                  <a:lnTo>
                    <a:pt x="440" y="1519"/>
                  </a:lnTo>
                  <a:lnTo>
                    <a:pt x="428" y="1519"/>
                  </a:lnTo>
                  <a:lnTo>
                    <a:pt x="423" y="1519"/>
                  </a:lnTo>
                  <a:lnTo>
                    <a:pt x="420" y="1522"/>
                  </a:lnTo>
                  <a:lnTo>
                    <a:pt x="417" y="1524"/>
                  </a:lnTo>
                  <a:lnTo>
                    <a:pt x="417" y="1528"/>
                  </a:lnTo>
                  <a:lnTo>
                    <a:pt x="420" y="1540"/>
                  </a:lnTo>
                  <a:lnTo>
                    <a:pt x="422" y="1553"/>
                  </a:lnTo>
                  <a:lnTo>
                    <a:pt x="422" y="1584"/>
                  </a:lnTo>
                  <a:lnTo>
                    <a:pt x="419" y="1586"/>
                  </a:lnTo>
                  <a:lnTo>
                    <a:pt x="415" y="1589"/>
                  </a:lnTo>
                  <a:lnTo>
                    <a:pt x="410" y="1584"/>
                  </a:lnTo>
                  <a:lnTo>
                    <a:pt x="404" y="1580"/>
                  </a:lnTo>
                  <a:lnTo>
                    <a:pt x="394" y="1580"/>
                  </a:lnTo>
                  <a:lnTo>
                    <a:pt x="394" y="1601"/>
                  </a:lnTo>
                  <a:lnTo>
                    <a:pt x="396" y="1606"/>
                  </a:lnTo>
                  <a:lnTo>
                    <a:pt x="399" y="1612"/>
                  </a:lnTo>
                  <a:lnTo>
                    <a:pt x="399" y="1662"/>
                  </a:lnTo>
                  <a:lnTo>
                    <a:pt x="395" y="1664"/>
                  </a:lnTo>
                  <a:lnTo>
                    <a:pt x="390" y="1664"/>
                  </a:lnTo>
                  <a:lnTo>
                    <a:pt x="381" y="1664"/>
                  </a:lnTo>
                  <a:lnTo>
                    <a:pt x="375" y="1664"/>
                  </a:lnTo>
                  <a:lnTo>
                    <a:pt x="368" y="1663"/>
                  </a:lnTo>
                  <a:lnTo>
                    <a:pt x="361" y="1659"/>
                  </a:lnTo>
                  <a:lnTo>
                    <a:pt x="350" y="1648"/>
                  </a:lnTo>
                  <a:lnTo>
                    <a:pt x="340" y="1637"/>
                  </a:lnTo>
                  <a:lnTo>
                    <a:pt x="335" y="1632"/>
                  </a:lnTo>
                  <a:lnTo>
                    <a:pt x="330" y="1628"/>
                  </a:lnTo>
                  <a:lnTo>
                    <a:pt x="324" y="1626"/>
                  </a:lnTo>
                  <a:lnTo>
                    <a:pt x="317" y="1625"/>
                  </a:lnTo>
                  <a:lnTo>
                    <a:pt x="302" y="1627"/>
                  </a:lnTo>
                  <a:lnTo>
                    <a:pt x="286" y="1630"/>
                  </a:lnTo>
                  <a:lnTo>
                    <a:pt x="276" y="1628"/>
                  </a:lnTo>
                  <a:lnTo>
                    <a:pt x="266" y="1628"/>
                  </a:lnTo>
                  <a:lnTo>
                    <a:pt x="257" y="1627"/>
                  </a:lnTo>
                  <a:lnTo>
                    <a:pt x="247" y="1626"/>
                  </a:lnTo>
                  <a:lnTo>
                    <a:pt x="238" y="1627"/>
                  </a:lnTo>
                  <a:lnTo>
                    <a:pt x="230" y="1628"/>
                  </a:lnTo>
                  <a:lnTo>
                    <a:pt x="226" y="1630"/>
                  </a:lnTo>
                  <a:lnTo>
                    <a:pt x="224" y="1632"/>
                  </a:lnTo>
                  <a:lnTo>
                    <a:pt x="221" y="1636"/>
                  </a:lnTo>
                  <a:lnTo>
                    <a:pt x="220" y="1640"/>
                  </a:lnTo>
                  <a:lnTo>
                    <a:pt x="221" y="1643"/>
                  </a:lnTo>
                  <a:lnTo>
                    <a:pt x="222" y="1647"/>
                  </a:lnTo>
                  <a:lnTo>
                    <a:pt x="225" y="1649"/>
                  </a:lnTo>
                  <a:lnTo>
                    <a:pt x="227" y="1652"/>
                  </a:lnTo>
                  <a:lnTo>
                    <a:pt x="233" y="1657"/>
                  </a:lnTo>
                  <a:lnTo>
                    <a:pt x="238" y="1662"/>
                  </a:lnTo>
                  <a:lnTo>
                    <a:pt x="246" y="1678"/>
                  </a:lnTo>
                  <a:lnTo>
                    <a:pt x="252" y="1693"/>
                  </a:lnTo>
                  <a:lnTo>
                    <a:pt x="262" y="1700"/>
                  </a:lnTo>
                  <a:lnTo>
                    <a:pt x="273" y="1707"/>
                  </a:lnTo>
                  <a:lnTo>
                    <a:pt x="276" y="1709"/>
                  </a:lnTo>
                  <a:lnTo>
                    <a:pt x="277" y="1711"/>
                  </a:lnTo>
                  <a:lnTo>
                    <a:pt x="278" y="1715"/>
                  </a:lnTo>
                  <a:lnTo>
                    <a:pt x="279" y="1719"/>
                  </a:lnTo>
                  <a:lnTo>
                    <a:pt x="279" y="1726"/>
                  </a:lnTo>
                  <a:lnTo>
                    <a:pt x="278" y="1734"/>
                  </a:lnTo>
                  <a:lnTo>
                    <a:pt x="277" y="1749"/>
                  </a:lnTo>
                  <a:lnTo>
                    <a:pt x="274" y="1764"/>
                  </a:lnTo>
                  <a:lnTo>
                    <a:pt x="282" y="1781"/>
                  </a:lnTo>
                  <a:lnTo>
                    <a:pt x="291" y="1798"/>
                  </a:lnTo>
                  <a:lnTo>
                    <a:pt x="286" y="1812"/>
                  </a:lnTo>
                  <a:lnTo>
                    <a:pt x="282" y="1826"/>
                  </a:lnTo>
                  <a:lnTo>
                    <a:pt x="282" y="1883"/>
                  </a:lnTo>
                  <a:lnTo>
                    <a:pt x="278" y="1896"/>
                  </a:lnTo>
                  <a:lnTo>
                    <a:pt x="274" y="1911"/>
                  </a:lnTo>
                  <a:lnTo>
                    <a:pt x="274" y="1914"/>
                  </a:lnTo>
                  <a:lnTo>
                    <a:pt x="276" y="1916"/>
                  </a:lnTo>
                  <a:lnTo>
                    <a:pt x="277" y="1919"/>
                  </a:lnTo>
                  <a:lnTo>
                    <a:pt x="278" y="1921"/>
                  </a:lnTo>
                  <a:lnTo>
                    <a:pt x="283" y="1924"/>
                  </a:lnTo>
                  <a:lnTo>
                    <a:pt x="289" y="1925"/>
                  </a:lnTo>
                  <a:lnTo>
                    <a:pt x="303" y="1927"/>
                  </a:lnTo>
                  <a:lnTo>
                    <a:pt x="317" y="1930"/>
                  </a:lnTo>
                  <a:lnTo>
                    <a:pt x="323" y="1932"/>
                  </a:lnTo>
                  <a:lnTo>
                    <a:pt x="327" y="1936"/>
                  </a:lnTo>
                  <a:lnTo>
                    <a:pt x="329" y="1941"/>
                  </a:lnTo>
                  <a:lnTo>
                    <a:pt x="330" y="1947"/>
                  </a:lnTo>
                  <a:lnTo>
                    <a:pt x="332" y="1961"/>
                  </a:lnTo>
                  <a:lnTo>
                    <a:pt x="335" y="1973"/>
                  </a:lnTo>
                  <a:lnTo>
                    <a:pt x="339" y="1977"/>
                  </a:lnTo>
                  <a:lnTo>
                    <a:pt x="342" y="1981"/>
                  </a:lnTo>
                  <a:lnTo>
                    <a:pt x="346" y="1983"/>
                  </a:lnTo>
                  <a:lnTo>
                    <a:pt x="350" y="1984"/>
                  </a:lnTo>
                  <a:lnTo>
                    <a:pt x="359" y="1988"/>
                  </a:lnTo>
                  <a:lnTo>
                    <a:pt x="369" y="1992"/>
                  </a:lnTo>
                  <a:lnTo>
                    <a:pt x="383" y="2005"/>
                  </a:lnTo>
                  <a:lnTo>
                    <a:pt x="399" y="2018"/>
                  </a:lnTo>
                  <a:lnTo>
                    <a:pt x="406" y="2019"/>
                  </a:lnTo>
                  <a:lnTo>
                    <a:pt x="414" y="2020"/>
                  </a:lnTo>
                  <a:lnTo>
                    <a:pt x="416" y="2022"/>
                  </a:lnTo>
                  <a:lnTo>
                    <a:pt x="419" y="2023"/>
                  </a:lnTo>
                  <a:lnTo>
                    <a:pt x="421" y="2025"/>
                  </a:lnTo>
                  <a:lnTo>
                    <a:pt x="421" y="2029"/>
                  </a:lnTo>
                  <a:lnTo>
                    <a:pt x="420" y="2035"/>
                  </a:lnTo>
                  <a:lnTo>
                    <a:pt x="419" y="2043"/>
                  </a:lnTo>
                  <a:lnTo>
                    <a:pt x="419" y="2092"/>
                  </a:lnTo>
                  <a:lnTo>
                    <a:pt x="419" y="2101"/>
                  </a:lnTo>
                  <a:lnTo>
                    <a:pt x="415" y="2108"/>
                  </a:lnTo>
                  <a:lnTo>
                    <a:pt x="411" y="2115"/>
                  </a:lnTo>
                  <a:lnTo>
                    <a:pt x="406" y="2121"/>
                  </a:lnTo>
                  <a:lnTo>
                    <a:pt x="395" y="2133"/>
                  </a:lnTo>
                  <a:lnTo>
                    <a:pt x="385" y="2147"/>
                  </a:lnTo>
                  <a:lnTo>
                    <a:pt x="385" y="2147"/>
                  </a:lnTo>
                  <a:lnTo>
                    <a:pt x="621" y="2136"/>
                  </a:lnTo>
                  <a:lnTo>
                    <a:pt x="632" y="2153"/>
                  </a:lnTo>
                  <a:lnTo>
                    <a:pt x="642" y="2170"/>
                  </a:lnTo>
                  <a:lnTo>
                    <a:pt x="650" y="2187"/>
                  </a:lnTo>
                  <a:lnTo>
                    <a:pt x="657" y="2204"/>
                  </a:lnTo>
                  <a:lnTo>
                    <a:pt x="668" y="2240"/>
                  </a:lnTo>
                  <a:lnTo>
                    <a:pt x="681" y="2281"/>
                  </a:lnTo>
                  <a:lnTo>
                    <a:pt x="686" y="2293"/>
                  </a:lnTo>
                  <a:lnTo>
                    <a:pt x="692" y="2306"/>
                  </a:lnTo>
                  <a:lnTo>
                    <a:pt x="698" y="2317"/>
                  </a:lnTo>
                  <a:lnTo>
                    <a:pt x="704" y="2327"/>
                  </a:lnTo>
                  <a:lnTo>
                    <a:pt x="710" y="2338"/>
                  </a:lnTo>
                  <a:lnTo>
                    <a:pt x="717" y="2349"/>
                  </a:lnTo>
                  <a:lnTo>
                    <a:pt x="722" y="2360"/>
                  </a:lnTo>
                  <a:lnTo>
                    <a:pt x="725" y="2374"/>
                  </a:lnTo>
                  <a:lnTo>
                    <a:pt x="732" y="2375"/>
                  </a:lnTo>
                  <a:lnTo>
                    <a:pt x="736" y="2378"/>
                  </a:lnTo>
                  <a:lnTo>
                    <a:pt x="754" y="2371"/>
                  </a:lnTo>
                  <a:lnTo>
                    <a:pt x="771" y="2364"/>
                  </a:lnTo>
                  <a:lnTo>
                    <a:pt x="771" y="2364"/>
                  </a:lnTo>
                  <a:lnTo>
                    <a:pt x="939" y="1729"/>
                  </a:lnTo>
                  <a:lnTo>
                    <a:pt x="1438" y="1664"/>
                  </a:lnTo>
                  <a:lnTo>
                    <a:pt x="1438" y="1664"/>
                  </a:lnTo>
                  <a:lnTo>
                    <a:pt x="1438" y="1663"/>
                  </a:lnTo>
                  <a:lnTo>
                    <a:pt x="1438" y="1662"/>
                  </a:lnTo>
                  <a:lnTo>
                    <a:pt x="1442" y="1653"/>
                  </a:lnTo>
                  <a:lnTo>
                    <a:pt x="1444" y="1646"/>
                  </a:lnTo>
                  <a:lnTo>
                    <a:pt x="1447" y="1642"/>
                  </a:lnTo>
                  <a:lnTo>
                    <a:pt x="1449" y="1640"/>
                  </a:lnTo>
                  <a:lnTo>
                    <a:pt x="1453" y="1638"/>
                  </a:lnTo>
                  <a:lnTo>
                    <a:pt x="1457" y="1638"/>
                  </a:lnTo>
                  <a:lnTo>
                    <a:pt x="1466" y="1640"/>
                  </a:lnTo>
                  <a:lnTo>
                    <a:pt x="1473" y="1642"/>
                  </a:lnTo>
                  <a:lnTo>
                    <a:pt x="1480" y="1647"/>
                  </a:lnTo>
                  <a:lnTo>
                    <a:pt x="1487" y="1652"/>
                  </a:lnTo>
                  <a:lnTo>
                    <a:pt x="1493" y="1657"/>
                  </a:lnTo>
                  <a:lnTo>
                    <a:pt x="1499" y="1662"/>
                  </a:lnTo>
                  <a:lnTo>
                    <a:pt x="1507" y="1666"/>
                  </a:lnTo>
                  <a:lnTo>
                    <a:pt x="1515" y="1667"/>
                  </a:lnTo>
                  <a:lnTo>
                    <a:pt x="1520" y="1666"/>
                  </a:lnTo>
                  <a:lnTo>
                    <a:pt x="1524" y="1666"/>
                  </a:lnTo>
                  <a:lnTo>
                    <a:pt x="1528" y="1663"/>
                  </a:lnTo>
                  <a:lnTo>
                    <a:pt x="1531" y="1662"/>
                  </a:lnTo>
                  <a:lnTo>
                    <a:pt x="1536" y="1656"/>
                  </a:lnTo>
                  <a:lnTo>
                    <a:pt x="1540" y="1649"/>
                  </a:lnTo>
                  <a:lnTo>
                    <a:pt x="1544" y="1641"/>
                  </a:lnTo>
                  <a:lnTo>
                    <a:pt x="1546" y="1632"/>
                  </a:lnTo>
                  <a:lnTo>
                    <a:pt x="1549" y="1623"/>
                  </a:lnTo>
                  <a:lnTo>
                    <a:pt x="1550" y="1613"/>
                  </a:lnTo>
                  <a:lnTo>
                    <a:pt x="1550" y="1604"/>
                  </a:lnTo>
                  <a:lnTo>
                    <a:pt x="1551" y="1594"/>
                  </a:lnTo>
                  <a:lnTo>
                    <a:pt x="1552" y="1590"/>
                  </a:lnTo>
                  <a:lnTo>
                    <a:pt x="1555" y="1586"/>
                  </a:lnTo>
                  <a:lnTo>
                    <a:pt x="1557" y="1585"/>
                  </a:lnTo>
                  <a:lnTo>
                    <a:pt x="1561" y="1584"/>
                  </a:lnTo>
                  <a:lnTo>
                    <a:pt x="1565" y="1584"/>
                  </a:lnTo>
                  <a:lnTo>
                    <a:pt x="1569" y="1585"/>
                  </a:lnTo>
                  <a:lnTo>
                    <a:pt x="1571" y="1587"/>
                  </a:lnTo>
                  <a:lnTo>
                    <a:pt x="1575" y="1589"/>
                  </a:lnTo>
                  <a:lnTo>
                    <a:pt x="1580" y="1595"/>
                  </a:lnTo>
                  <a:lnTo>
                    <a:pt x="1584" y="1601"/>
                  </a:lnTo>
                  <a:lnTo>
                    <a:pt x="1588" y="1607"/>
                  </a:lnTo>
                  <a:lnTo>
                    <a:pt x="1593" y="1612"/>
                  </a:lnTo>
                  <a:lnTo>
                    <a:pt x="1596" y="1615"/>
                  </a:lnTo>
                  <a:lnTo>
                    <a:pt x="1600" y="1616"/>
                  </a:lnTo>
                  <a:lnTo>
                    <a:pt x="1603" y="1617"/>
                  </a:lnTo>
                  <a:lnTo>
                    <a:pt x="1607" y="1618"/>
                  </a:lnTo>
                  <a:lnTo>
                    <a:pt x="1623" y="1615"/>
                  </a:lnTo>
                  <a:lnTo>
                    <a:pt x="1641" y="1611"/>
                  </a:lnTo>
                  <a:lnTo>
                    <a:pt x="1664" y="1611"/>
                  </a:lnTo>
                  <a:lnTo>
                    <a:pt x="1684" y="1611"/>
                  </a:lnTo>
                  <a:lnTo>
                    <a:pt x="1694" y="1611"/>
                  </a:lnTo>
                  <a:lnTo>
                    <a:pt x="1705" y="1610"/>
                  </a:lnTo>
                  <a:lnTo>
                    <a:pt x="1715" y="1607"/>
                  </a:lnTo>
                  <a:lnTo>
                    <a:pt x="1726" y="1604"/>
                  </a:lnTo>
                  <a:lnTo>
                    <a:pt x="1730" y="1610"/>
                  </a:lnTo>
                  <a:lnTo>
                    <a:pt x="1733" y="1616"/>
                  </a:lnTo>
                  <a:lnTo>
                    <a:pt x="1731" y="1625"/>
                  </a:lnTo>
                  <a:lnTo>
                    <a:pt x="1728" y="1632"/>
                  </a:lnTo>
                  <a:lnTo>
                    <a:pt x="1724" y="1640"/>
                  </a:lnTo>
                  <a:lnTo>
                    <a:pt x="1718" y="1644"/>
                  </a:lnTo>
                  <a:lnTo>
                    <a:pt x="1704" y="1654"/>
                  </a:lnTo>
                  <a:lnTo>
                    <a:pt x="1689" y="1664"/>
                  </a:lnTo>
                  <a:lnTo>
                    <a:pt x="1674" y="1678"/>
                  </a:lnTo>
                  <a:lnTo>
                    <a:pt x="1662" y="1690"/>
                  </a:lnTo>
                  <a:lnTo>
                    <a:pt x="1656" y="1697"/>
                  </a:lnTo>
                  <a:lnTo>
                    <a:pt x="1648" y="1700"/>
                  </a:lnTo>
                  <a:lnTo>
                    <a:pt x="1639" y="1704"/>
                  </a:lnTo>
                  <a:lnTo>
                    <a:pt x="1631" y="1705"/>
                  </a:lnTo>
                  <a:lnTo>
                    <a:pt x="1612" y="1702"/>
                  </a:lnTo>
                  <a:lnTo>
                    <a:pt x="1595" y="1699"/>
                  </a:lnTo>
                  <a:lnTo>
                    <a:pt x="1586" y="1699"/>
                  </a:lnTo>
                  <a:lnTo>
                    <a:pt x="1579" y="1700"/>
                  </a:lnTo>
                  <a:lnTo>
                    <a:pt x="1581" y="1711"/>
                  </a:lnTo>
                  <a:lnTo>
                    <a:pt x="1582" y="1721"/>
                  </a:lnTo>
                  <a:lnTo>
                    <a:pt x="1585" y="1731"/>
                  </a:lnTo>
                  <a:lnTo>
                    <a:pt x="1588" y="1741"/>
                  </a:lnTo>
                  <a:lnTo>
                    <a:pt x="1593" y="1751"/>
                  </a:lnTo>
                  <a:lnTo>
                    <a:pt x="1598" y="1760"/>
                  </a:lnTo>
                  <a:lnTo>
                    <a:pt x="1601" y="1765"/>
                  </a:lnTo>
                  <a:lnTo>
                    <a:pt x="1602" y="1769"/>
                  </a:lnTo>
                  <a:lnTo>
                    <a:pt x="1603" y="1773"/>
                  </a:lnTo>
                  <a:lnTo>
                    <a:pt x="1603" y="1780"/>
                  </a:lnTo>
                  <a:lnTo>
                    <a:pt x="1603" y="1787"/>
                  </a:lnTo>
                  <a:lnTo>
                    <a:pt x="1602" y="1793"/>
                  </a:lnTo>
                  <a:lnTo>
                    <a:pt x="1601" y="1800"/>
                  </a:lnTo>
                  <a:lnTo>
                    <a:pt x="1598" y="1806"/>
                  </a:lnTo>
                  <a:lnTo>
                    <a:pt x="1598" y="1806"/>
                  </a:lnTo>
                  <a:lnTo>
                    <a:pt x="1606" y="1818"/>
                  </a:lnTo>
                  <a:lnTo>
                    <a:pt x="1613" y="1828"/>
                  </a:lnTo>
                  <a:lnTo>
                    <a:pt x="1621" y="1837"/>
                  </a:lnTo>
                  <a:lnTo>
                    <a:pt x="1629" y="1845"/>
                  </a:lnTo>
                  <a:lnTo>
                    <a:pt x="1647" y="1860"/>
                  </a:lnTo>
                  <a:lnTo>
                    <a:pt x="1665" y="1879"/>
                  </a:lnTo>
                  <a:lnTo>
                    <a:pt x="1673" y="1890"/>
                  </a:lnTo>
                  <a:lnTo>
                    <a:pt x="1678" y="1900"/>
                  </a:lnTo>
                  <a:lnTo>
                    <a:pt x="1682" y="1910"/>
                  </a:lnTo>
                  <a:lnTo>
                    <a:pt x="1684" y="1921"/>
                  </a:lnTo>
                  <a:lnTo>
                    <a:pt x="1688" y="1931"/>
                  </a:lnTo>
                  <a:lnTo>
                    <a:pt x="1690" y="1942"/>
                  </a:lnTo>
                  <a:lnTo>
                    <a:pt x="1694" y="1953"/>
                  </a:lnTo>
                  <a:lnTo>
                    <a:pt x="1699" y="1965"/>
                  </a:lnTo>
                  <a:lnTo>
                    <a:pt x="1711" y="1986"/>
                  </a:lnTo>
                  <a:lnTo>
                    <a:pt x="1723" y="2004"/>
                  </a:lnTo>
                  <a:lnTo>
                    <a:pt x="1734" y="2023"/>
                  </a:lnTo>
                  <a:lnTo>
                    <a:pt x="1745" y="2044"/>
                  </a:lnTo>
                  <a:lnTo>
                    <a:pt x="1750" y="2056"/>
                  </a:lnTo>
                  <a:lnTo>
                    <a:pt x="1755" y="2067"/>
                  </a:lnTo>
                  <a:lnTo>
                    <a:pt x="1760" y="2080"/>
                  </a:lnTo>
                  <a:lnTo>
                    <a:pt x="1762" y="2092"/>
                  </a:lnTo>
                  <a:lnTo>
                    <a:pt x="1764" y="2102"/>
                  </a:lnTo>
                  <a:lnTo>
                    <a:pt x="1765" y="2111"/>
                  </a:lnTo>
                  <a:lnTo>
                    <a:pt x="1766" y="2116"/>
                  </a:lnTo>
                  <a:lnTo>
                    <a:pt x="1769" y="2118"/>
                  </a:lnTo>
                  <a:lnTo>
                    <a:pt x="1772" y="2121"/>
                  </a:lnTo>
                  <a:lnTo>
                    <a:pt x="1776" y="2121"/>
                  </a:lnTo>
                  <a:lnTo>
                    <a:pt x="1793" y="2120"/>
                  </a:lnTo>
                  <a:lnTo>
                    <a:pt x="1810" y="2117"/>
                  </a:lnTo>
                  <a:lnTo>
                    <a:pt x="1826" y="2113"/>
                  </a:lnTo>
                  <a:lnTo>
                    <a:pt x="1839" y="2108"/>
                  </a:lnTo>
                  <a:lnTo>
                    <a:pt x="1854" y="2103"/>
                  </a:lnTo>
                  <a:lnTo>
                    <a:pt x="1869" y="2100"/>
                  </a:lnTo>
                  <a:lnTo>
                    <a:pt x="1885" y="2097"/>
                  </a:lnTo>
                  <a:lnTo>
                    <a:pt x="1903" y="2096"/>
                  </a:lnTo>
                  <a:lnTo>
                    <a:pt x="1915" y="2096"/>
                  </a:lnTo>
                  <a:lnTo>
                    <a:pt x="1928" y="2100"/>
                  </a:lnTo>
                  <a:lnTo>
                    <a:pt x="1937" y="2103"/>
                  </a:lnTo>
                  <a:lnTo>
                    <a:pt x="1947" y="2108"/>
                  </a:lnTo>
                  <a:lnTo>
                    <a:pt x="1967" y="2120"/>
                  </a:lnTo>
                  <a:lnTo>
                    <a:pt x="1990" y="2132"/>
                  </a:lnTo>
                  <a:lnTo>
                    <a:pt x="2008" y="2141"/>
                  </a:lnTo>
                  <a:lnTo>
                    <a:pt x="2024" y="2149"/>
                  </a:lnTo>
                  <a:lnTo>
                    <a:pt x="2041" y="2156"/>
                  </a:lnTo>
                  <a:lnTo>
                    <a:pt x="2057" y="2161"/>
                  </a:lnTo>
                  <a:lnTo>
                    <a:pt x="2074" y="2164"/>
                  </a:lnTo>
                  <a:lnTo>
                    <a:pt x="2090" y="2167"/>
                  </a:lnTo>
                  <a:lnTo>
                    <a:pt x="2109" y="2169"/>
                  </a:lnTo>
                  <a:lnTo>
                    <a:pt x="2129" y="2169"/>
                  </a:lnTo>
                  <a:lnTo>
                    <a:pt x="2144" y="2169"/>
                  </a:lnTo>
                  <a:lnTo>
                    <a:pt x="2156" y="2167"/>
                  </a:lnTo>
                  <a:lnTo>
                    <a:pt x="2169" y="2163"/>
                  </a:lnTo>
                  <a:lnTo>
                    <a:pt x="2181" y="2159"/>
                  </a:lnTo>
                  <a:lnTo>
                    <a:pt x="2192" y="2156"/>
                  </a:lnTo>
                  <a:lnTo>
                    <a:pt x="2205" y="2153"/>
                  </a:lnTo>
                  <a:lnTo>
                    <a:pt x="2218" y="2151"/>
                  </a:lnTo>
                  <a:lnTo>
                    <a:pt x="2232" y="2149"/>
                  </a:lnTo>
                  <a:lnTo>
                    <a:pt x="2277" y="2149"/>
                  </a:lnTo>
                  <a:lnTo>
                    <a:pt x="2280" y="2168"/>
                  </a:lnTo>
                  <a:lnTo>
                    <a:pt x="2284" y="2184"/>
                  </a:lnTo>
                  <a:lnTo>
                    <a:pt x="2288" y="2199"/>
                  </a:lnTo>
                  <a:lnTo>
                    <a:pt x="2291" y="2214"/>
                  </a:lnTo>
                  <a:lnTo>
                    <a:pt x="2295" y="2227"/>
                  </a:lnTo>
                  <a:lnTo>
                    <a:pt x="2299" y="2244"/>
                  </a:lnTo>
                  <a:lnTo>
                    <a:pt x="2303" y="2260"/>
                  </a:lnTo>
                  <a:lnTo>
                    <a:pt x="2305" y="2277"/>
                  </a:lnTo>
                  <a:lnTo>
                    <a:pt x="2305" y="2296"/>
                  </a:lnTo>
                  <a:lnTo>
                    <a:pt x="2304" y="2313"/>
                  </a:lnTo>
                  <a:lnTo>
                    <a:pt x="2304" y="2322"/>
                  </a:lnTo>
                  <a:lnTo>
                    <a:pt x="2305" y="2329"/>
                  </a:lnTo>
                  <a:lnTo>
                    <a:pt x="2306" y="2338"/>
                  </a:lnTo>
                  <a:lnTo>
                    <a:pt x="2311" y="2345"/>
                  </a:lnTo>
                  <a:lnTo>
                    <a:pt x="2318" y="2352"/>
                  </a:lnTo>
                  <a:lnTo>
                    <a:pt x="2324" y="2356"/>
                  </a:lnTo>
                  <a:lnTo>
                    <a:pt x="2331" y="2360"/>
                  </a:lnTo>
                  <a:lnTo>
                    <a:pt x="2339" y="2364"/>
                  </a:lnTo>
                  <a:lnTo>
                    <a:pt x="2346" y="2368"/>
                  </a:lnTo>
                  <a:lnTo>
                    <a:pt x="2351" y="2371"/>
                  </a:lnTo>
                  <a:lnTo>
                    <a:pt x="2354" y="2374"/>
                  </a:lnTo>
                  <a:lnTo>
                    <a:pt x="2356" y="2378"/>
                  </a:lnTo>
                  <a:lnTo>
                    <a:pt x="2356" y="2381"/>
                  </a:lnTo>
                  <a:lnTo>
                    <a:pt x="2357" y="2385"/>
                  </a:lnTo>
                  <a:lnTo>
                    <a:pt x="2357" y="2420"/>
                  </a:lnTo>
                  <a:lnTo>
                    <a:pt x="2344" y="2422"/>
                  </a:lnTo>
                  <a:lnTo>
                    <a:pt x="2331" y="2425"/>
                  </a:lnTo>
                  <a:lnTo>
                    <a:pt x="2326" y="2427"/>
                  </a:lnTo>
                  <a:lnTo>
                    <a:pt x="2321" y="2430"/>
                  </a:lnTo>
                  <a:lnTo>
                    <a:pt x="2318" y="2435"/>
                  </a:lnTo>
                  <a:lnTo>
                    <a:pt x="2314" y="2440"/>
                  </a:lnTo>
                  <a:lnTo>
                    <a:pt x="2310" y="2451"/>
                  </a:lnTo>
                  <a:lnTo>
                    <a:pt x="2308" y="2461"/>
                  </a:lnTo>
                  <a:lnTo>
                    <a:pt x="2308" y="2472"/>
                  </a:lnTo>
                  <a:lnTo>
                    <a:pt x="2308" y="2482"/>
                  </a:lnTo>
                  <a:lnTo>
                    <a:pt x="2308" y="2492"/>
                  </a:lnTo>
                  <a:lnTo>
                    <a:pt x="2308" y="2502"/>
                  </a:lnTo>
                  <a:lnTo>
                    <a:pt x="2308" y="2513"/>
                  </a:lnTo>
                  <a:lnTo>
                    <a:pt x="2305" y="2525"/>
                  </a:lnTo>
                  <a:lnTo>
                    <a:pt x="2329" y="2529"/>
                  </a:lnTo>
                  <a:lnTo>
                    <a:pt x="2351" y="2531"/>
                  </a:lnTo>
                  <a:lnTo>
                    <a:pt x="2361" y="2533"/>
                  </a:lnTo>
                  <a:lnTo>
                    <a:pt x="2370" y="2536"/>
                  </a:lnTo>
                  <a:lnTo>
                    <a:pt x="2375" y="2539"/>
                  </a:lnTo>
                  <a:lnTo>
                    <a:pt x="2378" y="2543"/>
                  </a:lnTo>
                  <a:lnTo>
                    <a:pt x="2382" y="2546"/>
                  </a:lnTo>
                  <a:lnTo>
                    <a:pt x="2386" y="2550"/>
                  </a:lnTo>
                  <a:lnTo>
                    <a:pt x="2388" y="2556"/>
                  </a:lnTo>
                  <a:lnTo>
                    <a:pt x="2390" y="2562"/>
                  </a:lnTo>
                  <a:lnTo>
                    <a:pt x="2390" y="2567"/>
                  </a:lnTo>
                  <a:lnTo>
                    <a:pt x="2388" y="2574"/>
                  </a:lnTo>
                  <a:lnTo>
                    <a:pt x="2386" y="2586"/>
                  </a:lnTo>
                  <a:lnTo>
                    <a:pt x="2386" y="2598"/>
                  </a:lnTo>
                  <a:lnTo>
                    <a:pt x="2387" y="2610"/>
                  </a:lnTo>
                  <a:lnTo>
                    <a:pt x="2390" y="2621"/>
                  </a:lnTo>
                  <a:lnTo>
                    <a:pt x="2393" y="2631"/>
                  </a:lnTo>
                  <a:lnTo>
                    <a:pt x="2397" y="2641"/>
                  </a:lnTo>
                  <a:lnTo>
                    <a:pt x="2402" y="2648"/>
                  </a:lnTo>
                  <a:lnTo>
                    <a:pt x="2408" y="2657"/>
                  </a:lnTo>
                  <a:lnTo>
                    <a:pt x="2416" y="2664"/>
                  </a:lnTo>
                  <a:lnTo>
                    <a:pt x="2426" y="2670"/>
                  </a:lnTo>
                  <a:lnTo>
                    <a:pt x="2434" y="2674"/>
                  </a:lnTo>
                  <a:lnTo>
                    <a:pt x="2442" y="2677"/>
                  </a:lnTo>
                  <a:lnTo>
                    <a:pt x="2450" y="2678"/>
                  </a:lnTo>
                  <a:lnTo>
                    <a:pt x="2459" y="2678"/>
                  </a:lnTo>
                  <a:lnTo>
                    <a:pt x="2477" y="2678"/>
                  </a:lnTo>
                  <a:lnTo>
                    <a:pt x="2496" y="2679"/>
                  </a:lnTo>
                  <a:lnTo>
                    <a:pt x="2514" y="2681"/>
                  </a:lnTo>
                  <a:lnTo>
                    <a:pt x="2530" y="2685"/>
                  </a:lnTo>
                  <a:lnTo>
                    <a:pt x="2545" y="2690"/>
                  </a:lnTo>
                  <a:lnTo>
                    <a:pt x="2558" y="2696"/>
                  </a:lnTo>
                  <a:lnTo>
                    <a:pt x="2573" y="2701"/>
                  </a:lnTo>
                  <a:lnTo>
                    <a:pt x="2588" y="2705"/>
                  </a:lnTo>
                  <a:lnTo>
                    <a:pt x="2603" y="2709"/>
                  </a:lnTo>
                  <a:lnTo>
                    <a:pt x="2622" y="2710"/>
                  </a:lnTo>
                  <a:lnTo>
                    <a:pt x="2631" y="2709"/>
                  </a:lnTo>
                  <a:lnTo>
                    <a:pt x="2638" y="2708"/>
                  </a:lnTo>
                  <a:lnTo>
                    <a:pt x="2644" y="2705"/>
                  </a:lnTo>
                  <a:lnTo>
                    <a:pt x="2650" y="2701"/>
                  </a:lnTo>
                  <a:lnTo>
                    <a:pt x="2655" y="2696"/>
                  </a:lnTo>
                  <a:lnTo>
                    <a:pt x="2660" y="2691"/>
                  </a:lnTo>
                  <a:lnTo>
                    <a:pt x="2665" y="2685"/>
                  </a:lnTo>
                  <a:lnTo>
                    <a:pt x="2669" y="2679"/>
                  </a:lnTo>
                  <a:lnTo>
                    <a:pt x="2678" y="2665"/>
                  </a:lnTo>
                  <a:lnTo>
                    <a:pt x="2688" y="2652"/>
                  </a:lnTo>
                  <a:lnTo>
                    <a:pt x="2693" y="2646"/>
                  </a:lnTo>
                  <a:lnTo>
                    <a:pt x="2698" y="2639"/>
                  </a:lnTo>
                  <a:lnTo>
                    <a:pt x="2704" y="2633"/>
                  </a:lnTo>
                  <a:lnTo>
                    <a:pt x="2710" y="2627"/>
                  </a:lnTo>
                  <a:lnTo>
                    <a:pt x="2726" y="2616"/>
                  </a:lnTo>
                  <a:lnTo>
                    <a:pt x="2741" y="2607"/>
                  </a:lnTo>
                  <a:lnTo>
                    <a:pt x="2756" y="2598"/>
                  </a:lnTo>
                  <a:lnTo>
                    <a:pt x="2771" y="2592"/>
                  </a:lnTo>
                  <a:lnTo>
                    <a:pt x="2787" y="2586"/>
                  </a:lnTo>
                  <a:lnTo>
                    <a:pt x="2803" y="2580"/>
                  </a:lnTo>
                  <a:lnTo>
                    <a:pt x="2821" y="2575"/>
                  </a:lnTo>
                  <a:lnTo>
                    <a:pt x="2840" y="2570"/>
                  </a:lnTo>
                  <a:lnTo>
                    <a:pt x="2857" y="2566"/>
                  </a:lnTo>
                  <a:lnTo>
                    <a:pt x="2869" y="2559"/>
                  </a:lnTo>
                  <a:lnTo>
                    <a:pt x="2881" y="2551"/>
                  </a:lnTo>
                  <a:lnTo>
                    <a:pt x="2891" y="2544"/>
                  </a:lnTo>
                  <a:lnTo>
                    <a:pt x="2903" y="2535"/>
                  </a:lnTo>
                  <a:lnTo>
                    <a:pt x="2914" y="2528"/>
                  </a:lnTo>
                  <a:lnTo>
                    <a:pt x="2926" y="2520"/>
                  </a:lnTo>
                  <a:lnTo>
                    <a:pt x="2941" y="2514"/>
                  </a:lnTo>
                  <a:lnTo>
                    <a:pt x="2960" y="2505"/>
                  </a:lnTo>
                  <a:lnTo>
                    <a:pt x="2976" y="2498"/>
                  </a:lnTo>
                  <a:lnTo>
                    <a:pt x="2992" y="2489"/>
                  </a:lnTo>
                  <a:lnTo>
                    <a:pt x="3006" y="2481"/>
                  </a:lnTo>
                  <a:lnTo>
                    <a:pt x="3034" y="2462"/>
                  </a:lnTo>
                  <a:lnTo>
                    <a:pt x="3069" y="2442"/>
                  </a:lnTo>
                  <a:lnTo>
                    <a:pt x="3069" y="2442"/>
                  </a:lnTo>
                  <a:lnTo>
                    <a:pt x="3085" y="2423"/>
                  </a:lnTo>
                  <a:lnTo>
                    <a:pt x="3099" y="2406"/>
                  </a:lnTo>
                  <a:lnTo>
                    <a:pt x="3106" y="2399"/>
                  </a:lnTo>
                  <a:lnTo>
                    <a:pt x="3115" y="2394"/>
                  </a:lnTo>
                  <a:lnTo>
                    <a:pt x="3120" y="2391"/>
                  </a:lnTo>
                  <a:lnTo>
                    <a:pt x="3125" y="2390"/>
                  </a:lnTo>
                  <a:lnTo>
                    <a:pt x="3131" y="2389"/>
                  </a:lnTo>
                  <a:lnTo>
                    <a:pt x="3137" y="2389"/>
                  </a:lnTo>
                  <a:lnTo>
                    <a:pt x="3150" y="2389"/>
                  </a:lnTo>
                  <a:lnTo>
                    <a:pt x="3161" y="2391"/>
                  </a:lnTo>
                  <a:lnTo>
                    <a:pt x="3171" y="2395"/>
                  </a:lnTo>
                  <a:lnTo>
                    <a:pt x="3182" y="2399"/>
                  </a:lnTo>
                  <a:lnTo>
                    <a:pt x="3192" y="2402"/>
                  </a:lnTo>
                  <a:lnTo>
                    <a:pt x="3202" y="2405"/>
                  </a:lnTo>
                  <a:lnTo>
                    <a:pt x="3213" y="2407"/>
                  </a:lnTo>
                  <a:lnTo>
                    <a:pt x="3225" y="2409"/>
                  </a:lnTo>
                  <a:lnTo>
                    <a:pt x="3295" y="2409"/>
                  </a:lnTo>
                  <a:lnTo>
                    <a:pt x="3311" y="2410"/>
                  </a:lnTo>
                  <a:lnTo>
                    <a:pt x="3324" y="2412"/>
                  </a:lnTo>
                  <a:lnTo>
                    <a:pt x="3336" y="2416"/>
                  </a:lnTo>
                  <a:lnTo>
                    <a:pt x="3347" y="2422"/>
                  </a:lnTo>
                  <a:lnTo>
                    <a:pt x="3370" y="2436"/>
                  </a:lnTo>
                  <a:lnTo>
                    <a:pt x="3396" y="2451"/>
                  </a:lnTo>
                  <a:lnTo>
                    <a:pt x="3396" y="2395"/>
                  </a:lnTo>
                  <a:lnTo>
                    <a:pt x="3396" y="2378"/>
                  </a:lnTo>
                  <a:lnTo>
                    <a:pt x="3397" y="2363"/>
                  </a:lnTo>
                  <a:lnTo>
                    <a:pt x="3398" y="2356"/>
                  </a:lnTo>
                  <a:lnTo>
                    <a:pt x="3401" y="2349"/>
                  </a:lnTo>
                  <a:lnTo>
                    <a:pt x="3403" y="2342"/>
                  </a:lnTo>
                  <a:lnTo>
                    <a:pt x="3407" y="2334"/>
                  </a:lnTo>
                  <a:lnTo>
                    <a:pt x="3412" y="2329"/>
                  </a:lnTo>
                  <a:lnTo>
                    <a:pt x="3415" y="2324"/>
                  </a:lnTo>
                  <a:lnTo>
                    <a:pt x="3420" y="2321"/>
                  </a:lnTo>
                  <a:lnTo>
                    <a:pt x="3427" y="2318"/>
                  </a:lnTo>
                  <a:lnTo>
                    <a:pt x="3438" y="2314"/>
                  </a:lnTo>
                  <a:lnTo>
                    <a:pt x="3450" y="2313"/>
                  </a:lnTo>
                  <a:lnTo>
                    <a:pt x="3476" y="2316"/>
                  </a:lnTo>
                  <a:lnTo>
                    <a:pt x="3506" y="2317"/>
                  </a:lnTo>
                  <a:lnTo>
                    <a:pt x="3524" y="2317"/>
                  </a:lnTo>
                  <a:lnTo>
                    <a:pt x="3538" y="2314"/>
                  </a:lnTo>
                  <a:lnTo>
                    <a:pt x="3546" y="2314"/>
                  </a:lnTo>
                  <a:lnTo>
                    <a:pt x="3553" y="2316"/>
                  </a:lnTo>
                  <a:lnTo>
                    <a:pt x="3562" y="2317"/>
                  </a:lnTo>
                  <a:lnTo>
                    <a:pt x="3569" y="2321"/>
                  </a:lnTo>
                  <a:lnTo>
                    <a:pt x="3581" y="2328"/>
                  </a:lnTo>
                  <a:lnTo>
                    <a:pt x="3591" y="2335"/>
                  </a:lnTo>
                  <a:lnTo>
                    <a:pt x="3598" y="2344"/>
                  </a:lnTo>
                  <a:lnTo>
                    <a:pt x="3605" y="2354"/>
                  </a:lnTo>
                  <a:lnTo>
                    <a:pt x="3612" y="2364"/>
                  </a:lnTo>
                  <a:lnTo>
                    <a:pt x="3619" y="2373"/>
                  </a:lnTo>
                  <a:lnTo>
                    <a:pt x="3628" y="2383"/>
                  </a:lnTo>
                  <a:lnTo>
                    <a:pt x="3638" y="2391"/>
                  </a:lnTo>
                  <a:lnTo>
                    <a:pt x="3655" y="2404"/>
                  </a:lnTo>
                  <a:lnTo>
                    <a:pt x="3671" y="2414"/>
                  </a:lnTo>
                  <a:lnTo>
                    <a:pt x="3687" y="2421"/>
                  </a:lnTo>
                  <a:lnTo>
                    <a:pt x="3704" y="2428"/>
                  </a:lnTo>
                  <a:lnTo>
                    <a:pt x="3720" y="2433"/>
                  </a:lnTo>
                  <a:lnTo>
                    <a:pt x="3737" y="2437"/>
                  </a:lnTo>
                  <a:lnTo>
                    <a:pt x="3757" y="2438"/>
                  </a:lnTo>
                  <a:lnTo>
                    <a:pt x="3777" y="2440"/>
                  </a:lnTo>
                  <a:lnTo>
                    <a:pt x="3788" y="2440"/>
                  </a:lnTo>
                  <a:lnTo>
                    <a:pt x="3797" y="2438"/>
                  </a:lnTo>
                  <a:lnTo>
                    <a:pt x="3805" y="2436"/>
                  </a:lnTo>
                  <a:lnTo>
                    <a:pt x="3814" y="2433"/>
                  </a:lnTo>
                  <a:lnTo>
                    <a:pt x="3830" y="2427"/>
                  </a:lnTo>
                  <a:lnTo>
                    <a:pt x="3846" y="2420"/>
                  </a:lnTo>
                  <a:lnTo>
                    <a:pt x="3861" y="2412"/>
                  </a:lnTo>
                  <a:lnTo>
                    <a:pt x="3877" y="2406"/>
                  </a:lnTo>
                  <a:lnTo>
                    <a:pt x="3886" y="2404"/>
                  </a:lnTo>
                  <a:lnTo>
                    <a:pt x="3895" y="2401"/>
                  </a:lnTo>
                  <a:lnTo>
                    <a:pt x="3905" y="2400"/>
                  </a:lnTo>
                  <a:lnTo>
                    <a:pt x="3915" y="2400"/>
                  </a:lnTo>
                  <a:lnTo>
                    <a:pt x="4028" y="2400"/>
                  </a:lnTo>
                  <a:lnTo>
                    <a:pt x="4048" y="2399"/>
                  </a:lnTo>
                  <a:lnTo>
                    <a:pt x="4066" y="2397"/>
                  </a:lnTo>
                  <a:lnTo>
                    <a:pt x="4085" y="2395"/>
                  </a:lnTo>
                  <a:lnTo>
                    <a:pt x="4106" y="2394"/>
                  </a:lnTo>
                  <a:lnTo>
                    <a:pt x="4121" y="2394"/>
                  </a:lnTo>
                  <a:lnTo>
                    <a:pt x="4135" y="2392"/>
                  </a:lnTo>
                  <a:lnTo>
                    <a:pt x="4147" y="2392"/>
                  </a:lnTo>
                  <a:lnTo>
                    <a:pt x="4162" y="2394"/>
                  </a:lnTo>
                  <a:lnTo>
                    <a:pt x="4167" y="2396"/>
                  </a:lnTo>
                  <a:lnTo>
                    <a:pt x="4172" y="2399"/>
                  </a:lnTo>
                  <a:lnTo>
                    <a:pt x="4177" y="2402"/>
                  </a:lnTo>
                  <a:lnTo>
                    <a:pt x="4181" y="2407"/>
                  </a:lnTo>
                  <a:lnTo>
                    <a:pt x="4184" y="2411"/>
                  </a:lnTo>
                  <a:lnTo>
                    <a:pt x="4189" y="2414"/>
                  </a:lnTo>
                  <a:lnTo>
                    <a:pt x="4194" y="2416"/>
                  </a:lnTo>
                  <a:lnTo>
                    <a:pt x="4199" y="2417"/>
                  </a:lnTo>
                  <a:lnTo>
                    <a:pt x="4287" y="2417"/>
                  </a:lnTo>
                  <a:lnTo>
                    <a:pt x="4292" y="2425"/>
                  </a:lnTo>
                  <a:lnTo>
                    <a:pt x="4295" y="2433"/>
                  </a:lnTo>
                  <a:lnTo>
                    <a:pt x="4299" y="2441"/>
                  </a:lnTo>
                  <a:lnTo>
                    <a:pt x="4301" y="2448"/>
                  </a:lnTo>
                  <a:lnTo>
                    <a:pt x="4304" y="2457"/>
                  </a:lnTo>
                  <a:lnTo>
                    <a:pt x="4307" y="2464"/>
                  </a:lnTo>
                  <a:lnTo>
                    <a:pt x="4312" y="2471"/>
                  </a:lnTo>
                  <a:lnTo>
                    <a:pt x="4318" y="2477"/>
                  </a:lnTo>
                  <a:lnTo>
                    <a:pt x="4335" y="2487"/>
                  </a:lnTo>
                  <a:lnTo>
                    <a:pt x="4349" y="2495"/>
                  </a:lnTo>
                  <a:lnTo>
                    <a:pt x="4366" y="2502"/>
                  </a:lnTo>
                  <a:lnTo>
                    <a:pt x="4381" y="2507"/>
                  </a:lnTo>
                  <a:lnTo>
                    <a:pt x="4413" y="2515"/>
                  </a:lnTo>
                  <a:lnTo>
                    <a:pt x="4449" y="2528"/>
                  </a:lnTo>
                  <a:lnTo>
                    <a:pt x="4449" y="2528"/>
                  </a:lnTo>
                  <a:lnTo>
                    <a:pt x="4450" y="2518"/>
                  </a:lnTo>
                  <a:lnTo>
                    <a:pt x="4453" y="2510"/>
                  </a:lnTo>
                  <a:lnTo>
                    <a:pt x="4456" y="2503"/>
                  </a:lnTo>
                  <a:lnTo>
                    <a:pt x="4461" y="2495"/>
                  </a:lnTo>
                  <a:lnTo>
                    <a:pt x="4470" y="2483"/>
                  </a:lnTo>
                  <a:lnTo>
                    <a:pt x="4480" y="2471"/>
                  </a:lnTo>
                  <a:lnTo>
                    <a:pt x="4490" y="2459"/>
                  </a:lnTo>
                  <a:lnTo>
                    <a:pt x="4498" y="2446"/>
                  </a:lnTo>
                  <a:lnTo>
                    <a:pt x="4501" y="2440"/>
                  </a:lnTo>
                  <a:lnTo>
                    <a:pt x="4503" y="2432"/>
                  </a:lnTo>
                  <a:lnTo>
                    <a:pt x="4506" y="2423"/>
                  </a:lnTo>
                  <a:lnTo>
                    <a:pt x="4506" y="2415"/>
                  </a:lnTo>
                  <a:lnTo>
                    <a:pt x="4506" y="2354"/>
                  </a:lnTo>
                  <a:lnTo>
                    <a:pt x="4507" y="2350"/>
                  </a:lnTo>
                  <a:lnTo>
                    <a:pt x="4507" y="2347"/>
                  </a:lnTo>
                  <a:lnTo>
                    <a:pt x="4510" y="2344"/>
                  </a:lnTo>
                  <a:lnTo>
                    <a:pt x="4511" y="2342"/>
                  </a:lnTo>
                  <a:lnTo>
                    <a:pt x="4517" y="2338"/>
                  </a:lnTo>
                  <a:lnTo>
                    <a:pt x="4523" y="2334"/>
                  </a:lnTo>
                  <a:lnTo>
                    <a:pt x="4530" y="2330"/>
                  </a:lnTo>
                  <a:lnTo>
                    <a:pt x="4535" y="2327"/>
                  </a:lnTo>
                  <a:lnTo>
                    <a:pt x="4537" y="2324"/>
                  </a:lnTo>
                  <a:lnTo>
                    <a:pt x="4539" y="2321"/>
                  </a:lnTo>
                  <a:lnTo>
                    <a:pt x="4539" y="2318"/>
                  </a:lnTo>
                  <a:lnTo>
                    <a:pt x="4541" y="2314"/>
                  </a:lnTo>
                  <a:lnTo>
                    <a:pt x="4539" y="2307"/>
                  </a:lnTo>
                  <a:lnTo>
                    <a:pt x="4537" y="2299"/>
                  </a:lnTo>
                  <a:lnTo>
                    <a:pt x="4535" y="2293"/>
                  </a:lnTo>
                  <a:lnTo>
                    <a:pt x="4531" y="2287"/>
                  </a:lnTo>
                  <a:lnTo>
                    <a:pt x="4522" y="2275"/>
                  </a:lnTo>
                  <a:lnTo>
                    <a:pt x="4515" y="2261"/>
                  </a:lnTo>
                  <a:lnTo>
                    <a:pt x="4511" y="2249"/>
                  </a:lnTo>
                  <a:lnTo>
                    <a:pt x="4508" y="2237"/>
                  </a:lnTo>
                  <a:lnTo>
                    <a:pt x="4507" y="2226"/>
                  </a:lnTo>
                  <a:lnTo>
                    <a:pt x="4506" y="2216"/>
                  </a:lnTo>
                  <a:lnTo>
                    <a:pt x="4506" y="2194"/>
                  </a:lnTo>
                  <a:lnTo>
                    <a:pt x="4506" y="2169"/>
                  </a:lnTo>
                  <a:lnTo>
                    <a:pt x="4507" y="2143"/>
                  </a:lnTo>
                  <a:lnTo>
                    <a:pt x="4511" y="2120"/>
                  </a:lnTo>
                  <a:lnTo>
                    <a:pt x="4513" y="2096"/>
                  </a:lnTo>
                  <a:lnTo>
                    <a:pt x="4515" y="2070"/>
                  </a:lnTo>
                  <a:lnTo>
                    <a:pt x="4515" y="2065"/>
                  </a:lnTo>
                  <a:lnTo>
                    <a:pt x="4512" y="2060"/>
                  </a:lnTo>
                  <a:lnTo>
                    <a:pt x="4510" y="2056"/>
                  </a:lnTo>
                  <a:lnTo>
                    <a:pt x="4506" y="2054"/>
                  </a:lnTo>
                  <a:lnTo>
                    <a:pt x="4501" y="2050"/>
                  </a:lnTo>
                  <a:lnTo>
                    <a:pt x="4496" y="2049"/>
                  </a:lnTo>
                  <a:lnTo>
                    <a:pt x="4491" y="2048"/>
                  </a:lnTo>
                  <a:lnTo>
                    <a:pt x="4486" y="2048"/>
                  </a:lnTo>
                  <a:lnTo>
                    <a:pt x="4426" y="2048"/>
                  </a:lnTo>
                  <a:lnTo>
                    <a:pt x="4423" y="2044"/>
                  </a:lnTo>
                  <a:lnTo>
                    <a:pt x="4418" y="2041"/>
                  </a:lnTo>
                  <a:lnTo>
                    <a:pt x="4415" y="2040"/>
                  </a:lnTo>
                  <a:lnTo>
                    <a:pt x="4414" y="2038"/>
                  </a:lnTo>
                  <a:lnTo>
                    <a:pt x="4413" y="2035"/>
                  </a:lnTo>
                  <a:lnTo>
                    <a:pt x="4413" y="2033"/>
                  </a:lnTo>
                  <a:lnTo>
                    <a:pt x="4413" y="2029"/>
                  </a:lnTo>
                  <a:lnTo>
                    <a:pt x="4414" y="2025"/>
                  </a:lnTo>
                  <a:lnTo>
                    <a:pt x="4415" y="2023"/>
                  </a:lnTo>
                  <a:lnTo>
                    <a:pt x="4418" y="2020"/>
                  </a:lnTo>
                  <a:lnTo>
                    <a:pt x="4423" y="2017"/>
                  </a:lnTo>
                  <a:lnTo>
                    <a:pt x="4430" y="2014"/>
                  </a:lnTo>
                  <a:lnTo>
                    <a:pt x="4449" y="2012"/>
                  </a:lnTo>
                  <a:lnTo>
                    <a:pt x="4466" y="2010"/>
                  </a:lnTo>
                  <a:lnTo>
                    <a:pt x="4482" y="2008"/>
                  </a:lnTo>
                  <a:lnTo>
                    <a:pt x="4495" y="2007"/>
                  </a:lnTo>
                  <a:lnTo>
                    <a:pt x="4508" y="2003"/>
                  </a:lnTo>
                  <a:lnTo>
                    <a:pt x="4523" y="1999"/>
                  </a:lnTo>
                  <a:lnTo>
                    <a:pt x="4548" y="1992"/>
                  </a:lnTo>
                  <a:lnTo>
                    <a:pt x="4571" y="1987"/>
                  </a:lnTo>
                  <a:lnTo>
                    <a:pt x="4593" y="1983"/>
                  </a:lnTo>
                  <a:lnTo>
                    <a:pt x="4618" y="1976"/>
                  </a:lnTo>
                  <a:lnTo>
                    <a:pt x="4628" y="1971"/>
                  </a:lnTo>
                  <a:lnTo>
                    <a:pt x="4636" y="1965"/>
                  </a:lnTo>
                  <a:lnTo>
                    <a:pt x="4641" y="1961"/>
                  </a:lnTo>
                  <a:lnTo>
                    <a:pt x="4646" y="1958"/>
                  </a:lnTo>
                  <a:lnTo>
                    <a:pt x="4651" y="1957"/>
                  </a:lnTo>
                  <a:lnTo>
                    <a:pt x="4657" y="1956"/>
                  </a:lnTo>
                  <a:lnTo>
                    <a:pt x="4664" y="1957"/>
                  </a:lnTo>
                  <a:lnTo>
                    <a:pt x="4670" y="1960"/>
                  </a:lnTo>
                  <a:lnTo>
                    <a:pt x="4676" y="1962"/>
                  </a:lnTo>
                  <a:lnTo>
                    <a:pt x="4681" y="1965"/>
                  </a:lnTo>
                  <a:lnTo>
                    <a:pt x="4686" y="1968"/>
                  </a:lnTo>
                  <a:lnTo>
                    <a:pt x="4692" y="1971"/>
                  </a:lnTo>
                  <a:lnTo>
                    <a:pt x="4698" y="1973"/>
                  </a:lnTo>
                  <a:lnTo>
                    <a:pt x="4706" y="1973"/>
                  </a:lnTo>
                  <a:lnTo>
                    <a:pt x="4711" y="1973"/>
                  </a:lnTo>
                  <a:lnTo>
                    <a:pt x="4715" y="1972"/>
                  </a:lnTo>
                  <a:lnTo>
                    <a:pt x="4718" y="1969"/>
                  </a:lnTo>
                  <a:lnTo>
                    <a:pt x="4722" y="1967"/>
                  </a:lnTo>
                  <a:lnTo>
                    <a:pt x="4730" y="1961"/>
                  </a:lnTo>
                  <a:lnTo>
                    <a:pt x="4736" y="1953"/>
                  </a:lnTo>
                  <a:lnTo>
                    <a:pt x="4742" y="1946"/>
                  </a:lnTo>
                  <a:lnTo>
                    <a:pt x="4748" y="1940"/>
                  </a:lnTo>
                  <a:lnTo>
                    <a:pt x="4752" y="1937"/>
                  </a:lnTo>
                  <a:lnTo>
                    <a:pt x="4756" y="1935"/>
                  </a:lnTo>
                  <a:lnTo>
                    <a:pt x="4761" y="1934"/>
                  </a:lnTo>
                  <a:lnTo>
                    <a:pt x="4766" y="1934"/>
                  </a:lnTo>
                  <a:lnTo>
                    <a:pt x="4768" y="1934"/>
                  </a:lnTo>
                  <a:lnTo>
                    <a:pt x="4772" y="1935"/>
                  </a:lnTo>
                  <a:lnTo>
                    <a:pt x="4773" y="1937"/>
                  </a:lnTo>
                  <a:lnTo>
                    <a:pt x="4775" y="1938"/>
                  </a:lnTo>
                  <a:lnTo>
                    <a:pt x="4780" y="1943"/>
                  </a:lnTo>
                  <a:lnTo>
                    <a:pt x="4785" y="1947"/>
                  </a:lnTo>
                  <a:lnTo>
                    <a:pt x="4808" y="1931"/>
                  </a:lnTo>
                  <a:lnTo>
                    <a:pt x="4808" y="1894"/>
                  </a:lnTo>
                  <a:lnTo>
                    <a:pt x="4793" y="1894"/>
                  </a:lnTo>
                  <a:lnTo>
                    <a:pt x="4778" y="1891"/>
                  </a:lnTo>
                  <a:lnTo>
                    <a:pt x="4772" y="1889"/>
                  </a:lnTo>
                  <a:lnTo>
                    <a:pt x="4767" y="1885"/>
                  </a:lnTo>
                  <a:lnTo>
                    <a:pt x="4766" y="1883"/>
                  </a:lnTo>
                  <a:lnTo>
                    <a:pt x="4763" y="1880"/>
                  </a:lnTo>
                  <a:lnTo>
                    <a:pt x="4763" y="1878"/>
                  </a:lnTo>
                  <a:lnTo>
                    <a:pt x="4762" y="1874"/>
                  </a:lnTo>
                  <a:lnTo>
                    <a:pt x="4763" y="1865"/>
                  </a:lnTo>
                  <a:lnTo>
                    <a:pt x="4764" y="1858"/>
                  </a:lnTo>
                  <a:lnTo>
                    <a:pt x="4767" y="1850"/>
                  </a:lnTo>
                  <a:lnTo>
                    <a:pt x="4769" y="1843"/>
                  </a:lnTo>
                  <a:lnTo>
                    <a:pt x="4777" y="1829"/>
                  </a:lnTo>
                  <a:lnTo>
                    <a:pt x="4783" y="1814"/>
                  </a:lnTo>
                  <a:lnTo>
                    <a:pt x="4789" y="1787"/>
                  </a:lnTo>
                  <a:lnTo>
                    <a:pt x="4794" y="1762"/>
                  </a:lnTo>
                  <a:lnTo>
                    <a:pt x="4797" y="1738"/>
                  </a:lnTo>
                  <a:lnTo>
                    <a:pt x="4797" y="1709"/>
                  </a:lnTo>
                  <a:lnTo>
                    <a:pt x="4847" y="1709"/>
                  </a:lnTo>
                  <a:lnTo>
                    <a:pt x="4856" y="1713"/>
                  </a:lnTo>
                  <a:lnTo>
                    <a:pt x="4865" y="1715"/>
                  </a:lnTo>
                  <a:lnTo>
                    <a:pt x="4876" y="1714"/>
                  </a:lnTo>
                  <a:lnTo>
                    <a:pt x="4886" y="1710"/>
                  </a:lnTo>
                  <a:lnTo>
                    <a:pt x="4896" y="1705"/>
                  </a:lnTo>
                  <a:lnTo>
                    <a:pt x="4905" y="1700"/>
                  </a:lnTo>
                  <a:lnTo>
                    <a:pt x="4913" y="1695"/>
                  </a:lnTo>
                  <a:lnTo>
                    <a:pt x="4923" y="1690"/>
                  </a:lnTo>
                  <a:lnTo>
                    <a:pt x="4933" y="1688"/>
                  </a:lnTo>
                  <a:lnTo>
                    <a:pt x="4944" y="1687"/>
                  </a:lnTo>
                  <a:lnTo>
                    <a:pt x="4951" y="1687"/>
                  </a:lnTo>
                  <a:lnTo>
                    <a:pt x="4957" y="1688"/>
                  </a:lnTo>
                  <a:lnTo>
                    <a:pt x="4963" y="1689"/>
                  </a:lnTo>
                  <a:lnTo>
                    <a:pt x="4968" y="1692"/>
                  </a:lnTo>
                  <a:lnTo>
                    <a:pt x="4977" y="1698"/>
                  </a:lnTo>
                  <a:lnTo>
                    <a:pt x="4987" y="1705"/>
                  </a:lnTo>
                  <a:lnTo>
                    <a:pt x="4995" y="1711"/>
                  </a:lnTo>
                  <a:lnTo>
                    <a:pt x="5005" y="1718"/>
                  </a:lnTo>
                  <a:lnTo>
                    <a:pt x="5010" y="1720"/>
                  </a:lnTo>
                  <a:lnTo>
                    <a:pt x="5015" y="1721"/>
                  </a:lnTo>
                  <a:lnTo>
                    <a:pt x="5021" y="1723"/>
                  </a:lnTo>
                  <a:lnTo>
                    <a:pt x="5028" y="1723"/>
                  </a:lnTo>
                  <a:lnTo>
                    <a:pt x="5040" y="1721"/>
                  </a:lnTo>
                  <a:lnTo>
                    <a:pt x="5052" y="1720"/>
                  </a:lnTo>
                  <a:lnTo>
                    <a:pt x="5052" y="1702"/>
                  </a:lnTo>
                  <a:lnTo>
                    <a:pt x="5052" y="1684"/>
                  </a:lnTo>
                  <a:lnTo>
                    <a:pt x="5052" y="1675"/>
                  </a:lnTo>
                  <a:lnTo>
                    <a:pt x="5055" y="1668"/>
                  </a:lnTo>
                  <a:lnTo>
                    <a:pt x="5059" y="1659"/>
                  </a:lnTo>
                  <a:lnTo>
                    <a:pt x="5064" y="1652"/>
                  </a:lnTo>
                  <a:lnTo>
                    <a:pt x="5069" y="1647"/>
                  </a:lnTo>
                  <a:lnTo>
                    <a:pt x="5075" y="1642"/>
                  </a:lnTo>
                  <a:lnTo>
                    <a:pt x="5080" y="1638"/>
                  </a:lnTo>
                  <a:lnTo>
                    <a:pt x="5086" y="1635"/>
                  </a:lnTo>
                  <a:lnTo>
                    <a:pt x="5098" y="1628"/>
                  </a:lnTo>
                  <a:lnTo>
                    <a:pt x="5111" y="1623"/>
                  </a:lnTo>
                  <a:lnTo>
                    <a:pt x="5121" y="1616"/>
                  </a:lnTo>
                  <a:lnTo>
                    <a:pt x="5129" y="1609"/>
                  </a:lnTo>
                  <a:lnTo>
                    <a:pt x="5133" y="1605"/>
                  </a:lnTo>
                  <a:lnTo>
                    <a:pt x="5136" y="1600"/>
                  </a:lnTo>
                  <a:lnTo>
                    <a:pt x="5138" y="1594"/>
                  </a:lnTo>
                  <a:lnTo>
                    <a:pt x="5138" y="1586"/>
                  </a:lnTo>
                  <a:lnTo>
                    <a:pt x="5138" y="1579"/>
                  </a:lnTo>
                  <a:lnTo>
                    <a:pt x="5137" y="1571"/>
                  </a:lnTo>
                  <a:lnTo>
                    <a:pt x="5134" y="1565"/>
                  </a:lnTo>
                  <a:lnTo>
                    <a:pt x="5132" y="1559"/>
                  </a:lnTo>
                  <a:lnTo>
                    <a:pt x="5126" y="1546"/>
                  </a:lnTo>
                  <a:lnTo>
                    <a:pt x="5118" y="1535"/>
                  </a:lnTo>
                  <a:lnTo>
                    <a:pt x="5111" y="1524"/>
                  </a:lnTo>
                  <a:lnTo>
                    <a:pt x="5105" y="1512"/>
                  </a:lnTo>
                  <a:lnTo>
                    <a:pt x="5102" y="1506"/>
                  </a:lnTo>
                  <a:lnTo>
                    <a:pt x="5100" y="1499"/>
                  </a:lnTo>
                  <a:lnTo>
                    <a:pt x="5098" y="1492"/>
                  </a:lnTo>
                  <a:lnTo>
                    <a:pt x="5098" y="1484"/>
                  </a:lnTo>
                  <a:lnTo>
                    <a:pt x="5098" y="1472"/>
                  </a:lnTo>
                  <a:lnTo>
                    <a:pt x="5100" y="1461"/>
                  </a:lnTo>
                  <a:lnTo>
                    <a:pt x="5102" y="1451"/>
                  </a:lnTo>
                  <a:lnTo>
                    <a:pt x="5103" y="1441"/>
                  </a:lnTo>
                  <a:lnTo>
                    <a:pt x="5108" y="1421"/>
                  </a:lnTo>
                  <a:lnTo>
                    <a:pt x="5112" y="1399"/>
                  </a:lnTo>
                  <a:lnTo>
                    <a:pt x="5113" y="1388"/>
                  </a:lnTo>
                  <a:lnTo>
                    <a:pt x="5112" y="1378"/>
                  </a:lnTo>
                  <a:lnTo>
                    <a:pt x="5112" y="1373"/>
                  </a:lnTo>
                  <a:lnTo>
                    <a:pt x="5113" y="1368"/>
                  </a:lnTo>
                  <a:lnTo>
                    <a:pt x="5116" y="1364"/>
                  </a:lnTo>
                  <a:lnTo>
                    <a:pt x="5118" y="1359"/>
                  </a:lnTo>
                  <a:lnTo>
                    <a:pt x="5123" y="1354"/>
                  </a:lnTo>
                  <a:lnTo>
                    <a:pt x="5129" y="1349"/>
                  </a:lnTo>
                  <a:lnTo>
                    <a:pt x="5134" y="1346"/>
                  </a:lnTo>
                  <a:lnTo>
                    <a:pt x="5141" y="1343"/>
                  </a:lnTo>
                  <a:lnTo>
                    <a:pt x="5153" y="1339"/>
                  </a:lnTo>
                  <a:lnTo>
                    <a:pt x="5165" y="1337"/>
                  </a:lnTo>
                  <a:lnTo>
                    <a:pt x="5179" y="1334"/>
                  </a:lnTo>
                  <a:lnTo>
                    <a:pt x="5192" y="1332"/>
                  </a:lnTo>
                  <a:lnTo>
                    <a:pt x="5199" y="1329"/>
                  </a:lnTo>
                  <a:lnTo>
                    <a:pt x="5205" y="1327"/>
                  </a:lnTo>
                  <a:lnTo>
                    <a:pt x="5211" y="1323"/>
                  </a:lnTo>
                  <a:lnTo>
                    <a:pt x="5218" y="1319"/>
                  </a:lnTo>
                  <a:lnTo>
                    <a:pt x="5226" y="1313"/>
                  </a:lnTo>
                  <a:lnTo>
                    <a:pt x="5234" y="1306"/>
                  </a:lnTo>
                  <a:lnTo>
                    <a:pt x="5240" y="1300"/>
                  </a:lnTo>
                  <a:lnTo>
                    <a:pt x="5245" y="1292"/>
                  </a:lnTo>
                  <a:lnTo>
                    <a:pt x="5250" y="1285"/>
                  </a:lnTo>
                  <a:lnTo>
                    <a:pt x="5255" y="1276"/>
                  </a:lnTo>
                  <a:lnTo>
                    <a:pt x="5259" y="1269"/>
                  </a:lnTo>
                  <a:lnTo>
                    <a:pt x="5262" y="1260"/>
                  </a:lnTo>
                  <a:lnTo>
                    <a:pt x="5267" y="1243"/>
                  </a:lnTo>
                  <a:lnTo>
                    <a:pt x="5271" y="1224"/>
                  </a:lnTo>
                  <a:lnTo>
                    <a:pt x="5274" y="1204"/>
                  </a:lnTo>
                  <a:lnTo>
                    <a:pt x="5275" y="1183"/>
                  </a:lnTo>
                  <a:lnTo>
                    <a:pt x="5329" y="1183"/>
                  </a:lnTo>
                  <a:lnTo>
                    <a:pt x="5343" y="1169"/>
                  </a:lnTo>
                  <a:lnTo>
                    <a:pt x="5355" y="1159"/>
                  </a:lnTo>
                  <a:lnTo>
                    <a:pt x="5368" y="1148"/>
                  </a:lnTo>
                  <a:lnTo>
                    <a:pt x="5383" y="1136"/>
                  </a:lnTo>
                  <a:lnTo>
                    <a:pt x="5383" y="1136"/>
                  </a:lnTo>
                  <a:lnTo>
                    <a:pt x="5377" y="1135"/>
                  </a:lnTo>
                  <a:lnTo>
                    <a:pt x="5373" y="1133"/>
                  </a:lnTo>
                  <a:lnTo>
                    <a:pt x="5368" y="1132"/>
                  </a:lnTo>
                  <a:lnTo>
                    <a:pt x="5364" y="1130"/>
                  </a:lnTo>
                  <a:lnTo>
                    <a:pt x="5358" y="1124"/>
                  </a:lnTo>
                  <a:lnTo>
                    <a:pt x="5352" y="1117"/>
                  </a:lnTo>
                  <a:lnTo>
                    <a:pt x="5346" y="1110"/>
                  </a:lnTo>
                  <a:lnTo>
                    <a:pt x="5339" y="1102"/>
                  </a:lnTo>
                  <a:lnTo>
                    <a:pt x="5332" y="1096"/>
                  </a:lnTo>
                  <a:lnTo>
                    <a:pt x="5323" y="1092"/>
                  </a:lnTo>
                  <a:lnTo>
                    <a:pt x="5305" y="1086"/>
                  </a:lnTo>
                  <a:lnTo>
                    <a:pt x="5286" y="1084"/>
                  </a:lnTo>
                  <a:lnTo>
                    <a:pt x="5269" y="1083"/>
                  </a:lnTo>
                  <a:lnTo>
                    <a:pt x="5249" y="1078"/>
                  </a:lnTo>
                  <a:lnTo>
                    <a:pt x="5245" y="1075"/>
                  </a:lnTo>
                  <a:lnTo>
                    <a:pt x="5240" y="1071"/>
                  </a:lnTo>
                  <a:lnTo>
                    <a:pt x="5237" y="1068"/>
                  </a:lnTo>
                  <a:lnTo>
                    <a:pt x="5234" y="1064"/>
                  </a:lnTo>
                  <a:lnTo>
                    <a:pt x="5231" y="1059"/>
                  </a:lnTo>
                  <a:lnTo>
                    <a:pt x="5228" y="1055"/>
                  </a:lnTo>
                  <a:lnTo>
                    <a:pt x="5223" y="1053"/>
                  </a:lnTo>
                  <a:lnTo>
                    <a:pt x="5218" y="1052"/>
                  </a:lnTo>
                  <a:lnTo>
                    <a:pt x="5213" y="1053"/>
                  </a:lnTo>
                  <a:lnTo>
                    <a:pt x="5209" y="1055"/>
                  </a:lnTo>
                  <a:lnTo>
                    <a:pt x="5205" y="1058"/>
                  </a:lnTo>
                  <a:lnTo>
                    <a:pt x="5203" y="1061"/>
                  </a:lnTo>
                  <a:lnTo>
                    <a:pt x="5199" y="1070"/>
                  </a:lnTo>
                  <a:lnTo>
                    <a:pt x="5195" y="1080"/>
                  </a:lnTo>
                  <a:lnTo>
                    <a:pt x="5184" y="1100"/>
                  </a:lnTo>
                  <a:lnTo>
                    <a:pt x="5173" y="1117"/>
                  </a:lnTo>
                  <a:lnTo>
                    <a:pt x="5168" y="1130"/>
                  </a:lnTo>
                  <a:lnTo>
                    <a:pt x="5167" y="1143"/>
                  </a:lnTo>
                  <a:lnTo>
                    <a:pt x="5165" y="1148"/>
                  </a:lnTo>
                  <a:lnTo>
                    <a:pt x="5164" y="1155"/>
                  </a:lnTo>
                  <a:lnTo>
                    <a:pt x="5162" y="1161"/>
                  </a:lnTo>
                  <a:lnTo>
                    <a:pt x="5158" y="1166"/>
                  </a:lnTo>
                  <a:lnTo>
                    <a:pt x="5154" y="1171"/>
                  </a:lnTo>
                  <a:lnTo>
                    <a:pt x="5149" y="1174"/>
                  </a:lnTo>
                  <a:lnTo>
                    <a:pt x="5144" y="1178"/>
                  </a:lnTo>
                  <a:lnTo>
                    <a:pt x="5139" y="1181"/>
                  </a:lnTo>
                  <a:lnTo>
                    <a:pt x="5129" y="1184"/>
                  </a:lnTo>
                  <a:lnTo>
                    <a:pt x="5118" y="1186"/>
                  </a:lnTo>
                  <a:lnTo>
                    <a:pt x="5096" y="1187"/>
                  </a:lnTo>
                  <a:lnTo>
                    <a:pt x="5070" y="1186"/>
                  </a:lnTo>
                  <a:lnTo>
                    <a:pt x="5059" y="1184"/>
                  </a:lnTo>
                  <a:lnTo>
                    <a:pt x="5049" y="1182"/>
                  </a:lnTo>
                  <a:lnTo>
                    <a:pt x="5039" y="1178"/>
                  </a:lnTo>
                  <a:lnTo>
                    <a:pt x="5031" y="1172"/>
                  </a:lnTo>
                  <a:lnTo>
                    <a:pt x="5025" y="1166"/>
                  </a:lnTo>
                  <a:lnTo>
                    <a:pt x="5019" y="1157"/>
                  </a:lnTo>
                  <a:lnTo>
                    <a:pt x="5014" y="1148"/>
                  </a:lnTo>
                  <a:lnTo>
                    <a:pt x="5009" y="1138"/>
                  </a:lnTo>
                  <a:lnTo>
                    <a:pt x="5000" y="1116"/>
                  </a:lnTo>
                  <a:lnTo>
                    <a:pt x="4992" y="1094"/>
                  </a:lnTo>
                  <a:lnTo>
                    <a:pt x="4982" y="1071"/>
                  </a:lnTo>
                  <a:lnTo>
                    <a:pt x="4970" y="1049"/>
                  </a:lnTo>
                  <a:lnTo>
                    <a:pt x="4964" y="1042"/>
                  </a:lnTo>
                  <a:lnTo>
                    <a:pt x="4958" y="1035"/>
                  </a:lnTo>
                  <a:lnTo>
                    <a:pt x="4951" y="1030"/>
                  </a:lnTo>
                  <a:lnTo>
                    <a:pt x="4943" y="1026"/>
                  </a:lnTo>
                  <a:lnTo>
                    <a:pt x="4936" y="1022"/>
                  </a:lnTo>
                  <a:lnTo>
                    <a:pt x="4929" y="1017"/>
                  </a:lnTo>
                  <a:lnTo>
                    <a:pt x="4922" y="1011"/>
                  </a:lnTo>
                  <a:lnTo>
                    <a:pt x="4916" y="1004"/>
                  </a:lnTo>
                  <a:lnTo>
                    <a:pt x="4906" y="990"/>
                  </a:lnTo>
                  <a:lnTo>
                    <a:pt x="4896" y="976"/>
                  </a:lnTo>
                  <a:lnTo>
                    <a:pt x="4886" y="963"/>
                  </a:lnTo>
                  <a:lnTo>
                    <a:pt x="4874" y="950"/>
                  </a:lnTo>
                  <a:lnTo>
                    <a:pt x="4846" y="924"/>
                  </a:lnTo>
                  <a:lnTo>
                    <a:pt x="4824" y="899"/>
                  </a:lnTo>
                  <a:lnTo>
                    <a:pt x="4818" y="894"/>
                  </a:lnTo>
                  <a:lnTo>
                    <a:pt x="4811" y="889"/>
                  </a:lnTo>
                  <a:lnTo>
                    <a:pt x="4805" y="884"/>
                  </a:lnTo>
                  <a:lnTo>
                    <a:pt x="4799" y="880"/>
                  </a:lnTo>
                  <a:lnTo>
                    <a:pt x="4792" y="878"/>
                  </a:lnTo>
                  <a:lnTo>
                    <a:pt x="4783" y="875"/>
                  </a:lnTo>
                  <a:lnTo>
                    <a:pt x="4774" y="874"/>
                  </a:lnTo>
                  <a:lnTo>
                    <a:pt x="4766" y="873"/>
                  </a:lnTo>
                  <a:lnTo>
                    <a:pt x="4751" y="874"/>
                  </a:lnTo>
                  <a:lnTo>
                    <a:pt x="4738" y="878"/>
                  </a:lnTo>
                  <a:lnTo>
                    <a:pt x="4727" y="883"/>
                  </a:lnTo>
                  <a:lnTo>
                    <a:pt x="4716" y="889"/>
                  </a:lnTo>
                  <a:lnTo>
                    <a:pt x="4705" y="894"/>
                  </a:lnTo>
                  <a:lnTo>
                    <a:pt x="4692" y="899"/>
                  </a:lnTo>
                  <a:lnTo>
                    <a:pt x="4680" y="903"/>
                  </a:lnTo>
                  <a:lnTo>
                    <a:pt x="4666" y="904"/>
                  </a:lnTo>
                  <a:lnTo>
                    <a:pt x="4640" y="905"/>
                  </a:lnTo>
                  <a:lnTo>
                    <a:pt x="4616" y="904"/>
                  </a:lnTo>
                  <a:lnTo>
                    <a:pt x="4607" y="901"/>
                  </a:lnTo>
                  <a:lnTo>
                    <a:pt x="4597" y="898"/>
                  </a:lnTo>
                  <a:lnTo>
                    <a:pt x="4592" y="894"/>
                  </a:lnTo>
                  <a:lnTo>
                    <a:pt x="4588" y="890"/>
                  </a:lnTo>
                  <a:lnTo>
                    <a:pt x="4584" y="887"/>
                  </a:lnTo>
                  <a:lnTo>
                    <a:pt x="4580" y="882"/>
                  </a:lnTo>
                  <a:lnTo>
                    <a:pt x="4574" y="864"/>
                  </a:lnTo>
                  <a:lnTo>
                    <a:pt x="4569" y="847"/>
                  </a:lnTo>
                  <a:lnTo>
                    <a:pt x="4562" y="841"/>
                  </a:lnTo>
                  <a:lnTo>
                    <a:pt x="4556" y="836"/>
                  </a:lnTo>
                  <a:lnTo>
                    <a:pt x="4548" y="832"/>
                  </a:lnTo>
                  <a:lnTo>
                    <a:pt x="4539" y="830"/>
                  </a:lnTo>
                  <a:lnTo>
                    <a:pt x="4522" y="828"/>
                  </a:lnTo>
                  <a:lnTo>
                    <a:pt x="4502" y="827"/>
                  </a:lnTo>
                  <a:lnTo>
                    <a:pt x="4495" y="828"/>
                  </a:lnTo>
                  <a:lnTo>
                    <a:pt x="4486" y="831"/>
                  </a:lnTo>
                  <a:lnTo>
                    <a:pt x="4489" y="847"/>
                  </a:lnTo>
                  <a:lnTo>
                    <a:pt x="4487" y="864"/>
                  </a:lnTo>
                  <a:lnTo>
                    <a:pt x="4477" y="866"/>
                  </a:lnTo>
                  <a:lnTo>
                    <a:pt x="4467" y="868"/>
                  </a:lnTo>
                  <a:lnTo>
                    <a:pt x="4459" y="872"/>
                  </a:lnTo>
                  <a:lnTo>
                    <a:pt x="4450" y="875"/>
                  </a:lnTo>
                  <a:lnTo>
                    <a:pt x="4441" y="880"/>
                  </a:lnTo>
                  <a:lnTo>
                    <a:pt x="4433" y="884"/>
                  </a:lnTo>
                  <a:lnTo>
                    <a:pt x="4423" y="887"/>
                  </a:lnTo>
                  <a:lnTo>
                    <a:pt x="4413" y="888"/>
                  </a:lnTo>
                  <a:lnTo>
                    <a:pt x="4408" y="887"/>
                  </a:lnTo>
                  <a:lnTo>
                    <a:pt x="4404" y="885"/>
                  </a:lnTo>
                  <a:lnTo>
                    <a:pt x="4400" y="884"/>
                  </a:lnTo>
                  <a:lnTo>
                    <a:pt x="4398" y="882"/>
                  </a:lnTo>
                  <a:lnTo>
                    <a:pt x="4393" y="877"/>
                  </a:lnTo>
                  <a:lnTo>
                    <a:pt x="4389" y="869"/>
                  </a:lnTo>
                  <a:lnTo>
                    <a:pt x="4383" y="852"/>
                  </a:lnTo>
                  <a:lnTo>
                    <a:pt x="4378" y="833"/>
                  </a:lnTo>
                  <a:lnTo>
                    <a:pt x="4369" y="806"/>
                  </a:lnTo>
                  <a:lnTo>
                    <a:pt x="4361" y="781"/>
                  </a:lnTo>
                  <a:lnTo>
                    <a:pt x="4351" y="758"/>
                  </a:lnTo>
                  <a:lnTo>
                    <a:pt x="4338" y="730"/>
                  </a:lnTo>
                  <a:lnTo>
                    <a:pt x="4325" y="705"/>
                  </a:lnTo>
                  <a:lnTo>
                    <a:pt x="4310" y="682"/>
                  </a:lnTo>
                  <a:lnTo>
                    <a:pt x="4295" y="662"/>
                  </a:lnTo>
                  <a:lnTo>
                    <a:pt x="4279" y="642"/>
                  </a:lnTo>
                  <a:lnTo>
                    <a:pt x="4264" y="624"/>
                  </a:lnTo>
                  <a:lnTo>
                    <a:pt x="4249" y="603"/>
                  </a:lnTo>
                  <a:lnTo>
                    <a:pt x="4234" y="580"/>
                  </a:lnTo>
                  <a:lnTo>
                    <a:pt x="4219" y="554"/>
                  </a:lnTo>
                  <a:lnTo>
                    <a:pt x="4193" y="507"/>
                  </a:lnTo>
                  <a:lnTo>
                    <a:pt x="4168" y="466"/>
                  </a:lnTo>
                  <a:lnTo>
                    <a:pt x="4156" y="446"/>
                  </a:lnTo>
                  <a:lnTo>
                    <a:pt x="4141" y="426"/>
                  </a:lnTo>
                  <a:lnTo>
                    <a:pt x="4126" y="407"/>
                  </a:lnTo>
                  <a:lnTo>
                    <a:pt x="4107" y="384"/>
                  </a:lnTo>
                  <a:lnTo>
                    <a:pt x="4085" y="357"/>
                  </a:lnTo>
                  <a:lnTo>
                    <a:pt x="4065" y="333"/>
                  </a:lnTo>
                  <a:lnTo>
                    <a:pt x="4054" y="322"/>
                  </a:lnTo>
                  <a:lnTo>
                    <a:pt x="4043" y="311"/>
                  </a:lnTo>
                  <a:lnTo>
                    <a:pt x="4029" y="301"/>
                  </a:lnTo>
                  <a:lnTo>
                    <a:pt x="4014" y="290"/>
                  </a:lnTo>
                  <a:lnTo>
                    <a:pt x="4000" y="283"/>
                  </a:lnTo>
                  <a:lnTo>
                    <a:pt x="3988" y="276"/>
                  </a:lnTo>
                  <a:lnTo>
                    <a:pt x="3982" y="273"/>
                  </a:lnTo>
                  <a:lnTo>
                    <a:pt x="3976" y="269"/>
                  </a:lnTo>
                  <a:lnTo>
                    <a:pt x="3971" y="265"/>
                  </a:lnTo>
                  <a:lnTo>
                    <a:pt x="3966" y="259"/>
                  </a:lnTo>
                  <a:lnTo>
                    <a:pt x="3958" y="256"/>
                  </a:lnTo>
                  <a:lnTo>
                    <a:pt x="3955" y="253"/>
                  </a:lnTo>
                  <a:lnTo>
                    <a:pt x="3955" y="248"/>
                  </a:lnTo>
                  <a:lnTo>
                    <a:pt x="3957" y="243"/>
                  </a:lnTo>
                  <a:lnTo>
                    <a:pt x="3959" y="238"/>
                  </a:lnTo>
                  <a:lnTo>
                    <a:pt x="3962" y="233"/>
                  </a:lnTo>
                  <a:lnTo>
                    <a:pt x="3966" y="229"/>
                  </a:lnTo>
                  <a:lnTo>
                    <a:pt x="3968" y="224"/>
                  </a:lnTo>
                  <a:lnTo>
                    <a:pt x="3971" y="219"/>
                  </a:lnTo>
                  <a:lnTo>
                    <a:pt x="3971" y="213"/>
                  </a:lnTo>
                  <a:lnTo>
                    <a:pt x="3969" y="199"/>
                  </a:lnTo>
                  <a:lnTo>
                    <a:pt x="3968" y="185"/>
                  </a:lnTo>
                  <a:lnTo>
                    <a:pt x="3951" y="182"/>
                  </a:lnTo>
                  <a:lnTo>
                    <a:pt x="3943" y="186"/>
                  </a:lnTo>
                  <a:lnTo>
                    <a:pt x="3936" y="191"/>
                  </a:lnTo>
                  <a:lnTo>
                    <a:pt x="3930" y="196"/>
                  </a:lnTo>
                  <a:lnTo>
                    <a:pt x="3925" y="201"/>
                  </a:lnTo>
                  <a:lnTo>
                    <a:pt x="3918" y="207"/>
                  </a:lnTo>
                  <a:lnTo>
                    <a:pt x="3912" y="212"/>
                  </a:lnTo>
                  <a:lnTo>
                    <a:pt x="3905" y="216"/>
                  </a:lnTo>
                  <a:lnTo>
                    <a:pt x="3897" y="219"/>
                  </a:lnTo>
                  <a:lnTo>
                    <a:pt x="3889" y="222"/>
                  </a:lnTo>
                  <a:lnTo>
                    <a:pt x="3879" y="222"/>
                  </a:lnTo>
                  <a:lnTo>
                    <a:pt x="3870" y="222"/>
                  </a:lnTo>
                  <a:lnTo>
                    <a:pt x="3861" y="222"/>
                  </a:lnTo>
                  <a:lnTo>
                    <a:pt x="3854" y="222"/>
                  </a:lnTo>
                  <a:lnTo>
                    <a:pt x="3846" y="223"/>
                  </a:lnTo>
                  <a:lnTo>
                    <a:pt x="3843" y="225"/>
                  </a:lnTo>
                  <a:lnTo>
                    <a:pt x="3840" y="227"/>
                  </a:lnTo>
                  <a:lnTo>
                    <a:pt x="3837" y="230"/>
                  </a:lnTo>
                  <a:lnTo>
                    <a:pt x="3834" y="233"/>
                  </a:lnTo>
                  <a:lnTo>
                    <a:pt x="3824" y="248"/>
                  </a:lnTo>
                  <a:lnTo>
                    <a:pt x="3814" y="261"/>
                  </a:lnTo>
                  <a:lnTo>
                    <a:pt x="3805" y="274"/>
                  </a:lnTo>
                  <a:lnTo>
                    <a:pt x="3796" y="285"/>
                  </a:lnTo>
                  <a:lnTo>
                    <a:pt x="3784" y="296"/>
                  </a:lnTo>
                  <a:lnTo>
                    <a:pt x="3772" y="306"/>
                  </a:lnTo>
                  <a:lnTo>
                    <a:pt x="3758" y="315"/>
                  </a:lnTo>
                  <a:lnTo>
                    <a:pt x="3743" y="325"/>
                  </a:lnTo>
                  <a:lnTo>
                    <a:pt x="3732" y="335"/>
                  </a:lnTo>
                  <a:lnTo>
                    <a:pt x="3721" y="345"/>
                  </a:lnTo>
                  <a:lnTo>
                    <a:pt x="3709" y="347"/>
                  </a:lnTo>
                  <a:lnTo>
                    <a:pt x="3697" y="348"/>
                  </a:lnTo>
                  <a:lnTo>
                    <a:pt x="3687" y="348"/>
                  </a:lnTo>
                  <a:lnTo>
                    <a:pt x="3678" y="348"/>
                  </a:lnTo>
                  <a:lnTo>
                    <a:pt x="3668" y="349"/>
                  </a:lnTo>
                  <a:lnTo>
                    <a:pt x="3656" y="349"/>
                  </a:lnTo>
                  <a:lnTo>
                    <a:pt x="3646" y="352"/>
                  </a:lnTo>
                  <a:lnTo>
                    <a:pt x="3635" y="356"/>
                  </a:lnTo>
                  <a:lnTo>
                    <a:pt x="3628" y="359"/>
                  </a:lnTo>
                  <a:lnTo>
                    <a:pt x="3623" y="364"/>
                  </a:lnTo>
                  <a:lnTo>
                    <a:pt x="3619" y="371"/>
                  </a:lnTo>
                  <a:lnTo>
                    <a:pt x="3614" y="377"/>
                  </a:lnTo>
                  <a:lnTo>
                    <a:pt x="3610" y="383"/>
                  </a:lnTo>
                  <a:lnTo>
                    <a:pt x="3605" y="388"/>
                  </a:lnTo>
                  <a:lnTo>
                    <a:pt x="3603" y="390"/>
                  </a:lnTo>
                  <a:lnTo>
                    <a:pt x="3599" y="392"/>
                  </a:lnTo>
                  <a:lnTo>
                    <a:pt x="3597" y="392"/>
                  </a:lnTo>
                  <a:lnTo>
                    <a:pt x="3592" y="393"/>
                  </a:lnTo>
                  <a:lnTo>
                    <a:pt x="3587" y="389"/>
                  </a:lnTo>
                  <a:lnTo>
                    <a:pt x="3581" y="387"/>
                  </a:lnTo>
                  <a:lnTo>
                    <a:pt x="3581" y="373"/>
                  </a:lnTo>
                  <a:lnTo>
                    <a:pt x="3591" y="352"/>
                  </a:lnTo>
                  <a:lnTo>
                    <a:pt x="3602" y="333"/>
                  </a:lnTo>
                  <a:lnTo>
                    <a:pt x="3605" y="325"/>
                  </a:lnTo>
                  <a:lnTo>
                    <a:pt x="3609" y="315"/>
                  </a:lnTo>
                  <a:lnTo>
                    <a:pt x="3612" y="305"/>
                  </a:lnTo>
                  <a:lnTo>
                    <a:pt x="3612" y="294"/>
                  </a:lnTo>
                  <a:lnTo>
                    <a:pt x="3610" y="284"/>
                  </a:lnTo>
                  <a:lnTo>
                    <a:pt x="3607" y="276"/>
                  </a:lnTo>
                  <a:lnTo>
                    <a:pt x="3591" y="278"/>
                  </a:lnTo>
                  <a:lnTo>
                    <a:pt x="3576" y="276"/>
                  </a:lnTo>
                  <a:lnTo>
                    <a:pt x="3562" y="275"/>
                  </a:lnTo>
                  <a:lnTo>
                    <a:pt x="3550" y="271"/>
                  </a:lnTo>
                  <a:lnTo>
                    <a:pt x="3536" y="268"/>
                  </a:lnTo>
                  <a:lnTo>
                    <a:pt x="3522" y="265"/>
                  </a:lnTo>
                  <a:lnTo>
                    <a:pt x="3507" y="263"/>
                  </a:lnTo>
                  <a:lnTo>
                    <a:pt x="3492" y="261"/>
                  </a:lnTo>
                  <a:lnTo>
                    <a:pt x="3478" y="263"/>
                  </a:lnTo>
                  <a:lnTo>
                    <a:pt x="3463" y="265"/>
                  </a:lnTo>
                  <a:lnTo>
                    <a:pt x="3463" y="281"/>
                  </a:lnTo>
                  <a:lnTo>
                    <a:pt x="3463" y="299"/>
                  </a:lnTo>
                  <a:lnTo>
                    <a:pt x="3439" y="299"/>
                  </a:lnTo>
                  <a:lnTo>
                    <a:pt x="3428" y="286"/>
                  </a:lnTo>
                  <a:lnTo>
                    <a:pt x="3419" y="271"/>
                  </a:lnTo>
                  <a:lnTo>
                    <a:pt x="3415" y="265"/>
                  </a:lnTo>
                  <a:lnTo>
                    <a:pt x="3411" y="260"/>
                  </a:lnTo>
                  <a:lnTo>
                    <a:pt x="3407" y="259"/>
                  </a:lnTo>
                  <a:lnTo>
                    <a:pt x="3404" y="258"/>
                  </a:lnTo>
                  <a:lnTo>
                    <a:pt x="3401" y="256"/>
                  </a:lnTo>
                  <a:lnTo>
                    <a:pt x="3396" y="256"/>
                  </a:lnTo>
                  <a:lnTo>
                    <a:pt x="3384" y="256"/>
                  </a:lnTo>
                  <a:lnTo>
                    <a:pt x="3373" y="259"/>
                  </a:lnTo>
                  <a:lnTo>
                    <a:pt x="3362" y="261"/>
                  </a:lnTo>
                  <a:lnTo>
                    <a:pt x="3351" y="261"/>
                  </a:lnTo>
                  <a:lnTo>
                    <a:pt x="3346" y="261"/>
                  </a:lnTo>
                  <a:lnTo>
                    <a:pt x="3341" y="260"/>
                  </a:lnTo>
                  <a:lnTo>
                    <a:pt x="3337" y="259"/>
                  </a:lnTo>
                  <a:lnTo>
                    <a:pt x="3334" y="255"/>
                  </a:lnTo>
                  <a:lnTo>
                    <a:pt x="3329" y="249"/>
                  </a:lnTo>
                  <a:lnTo>
                    <a:pt x="3325" y="240"/>
                  </a:lnTo>
                  <a:lnTo>
                    <a:pt x="3321" y="230"/>
                  </a:lnTo>
                  <a:lnTo>
                    <a:pt x="3320" y="220"/>
                  </a:lnTo>
                  <a:lnTo>
                    <a:pt x="3320" y="209"/>
                  </a:lnTo>
                  <a:lnTo>
                    <a:pt x="3319" y="198"/>
                  </a:lnTo>
                  <a:lnTo>
                    <a:pt x="3320" y="186"/>
                  </a:lnTo>
                  <a:lnTo>
                    <a:pt x="3321" y="175"/>
                  </a:lnTo>
                  <a:lnTo>
                    <a:pt x="3321" y="163"/>
                  </a:lnTo>
                  <a:lnTo>
                    <a:pt x="3322" y="150"/>
                  </a:lnTo>
                  <a:lnTo>
                    <a:pt x="3321" y="136"/>
                  </a:lnTo>
                  <a:lnTo>
                    <a:pt x="3319" y="124"/>
                  </a:lnTo>
                  <a:lnTo>
                    <a:pt x="3315" y="113"/>
                  </a:lnTo>
                  <a:lnTo>
                    <a:pt x="3310" y="101"/>
                  </a:lnTo>
                  <a:lnTo>
                    <a:pt x="3300" y="79"/>
                  </a:lnTo>
                  <a:lnTo>
                    <a:pt x="3290" y="54"/>
                  </a:lnTo>
                  <a:lnTo>
                    <a:pt x="3289" y="39"/>
                  </a:lnTo>
                  <a:lnTo>
                    <a:pt x="3288" y="23"/>
                  </a:lnTo>
                  <a:lnTo>
                    <a:pt x="3286" y="16"/>
                  </a:lnTo>
                  <a:lnTo>
                    <a:pt x="3284" y="11"/>
                  </a:lnTo>
                  <a:lnTo>
                    <a:pt x="3283" y="8"/>
                  </a:lnTo>
                  <a:lnTo>
                    <a:pt x="3280" y="7"/>
                  </a:lnTo>
                  <a:lnTo>
                    <a:pt x="3276" y="6"/>
                  </a:lnTo>
                  <a:lnTo>
                    <a:pt x="3274" y="6"/>
                  </a:lnTo>
                  <a:lnTo>
                    <a:pt x="3255" y="10"/>
                  </a:lnTo>
                  <a:lnTo>
                    <a:pt x="3238" y="15"/>
                  </a:lnTo>
                  <a:lnTo>
                    <a:pt x="3223" y="13"/>
                  </a:lnTo>
                  <a:lnTo>
                    <a:pt x="3211" y="12"/>
                  </a:lnTo>
                  <a:lnTo>
                    <a:pt x="3198" y="10"/>
                  </a:lnTo>
                  <a:lnTo>
                    <a:pt x="3186" y="7"/>
                  </a:lnTo>
                  <a:lnTo>
                    <a:pt x="3175" y="5"/>
                  </a:lnTo>
                  <a:lnTo>
                    <a:pt x="3162" y="2"/>
                  </a:lnTo>
                  <a:lnTo>
                    <a:pt x="3148" y="1"/>
                  </a:lnTo>
                  <a:lnTo>
                    <a:pt x="3134" y="0"/>
                  </a:lnTo>
                  <a:lnTo>
                    <a:pt x="3114" y="1"/>
                  </a:lnTo>
                  <a:lnTo>
                    <a:pt x="3095" y="5"/>
                  </a:lnTo>
                  <a:lnTo>
                    <a:pt x="3078" y="10"/>
                  </a:lnTo>
                  <a:lnTo>
                    <a:pt x="3062" y="16"/>
                  </a:lnTo>
                  <a:lnTo>
                    <a:pt x="3028" y="31"/>
                  </a:lnTo>
                  <a:lnTo>
                    <a:pt x="2992" y="48"/>
                  </a:lnTo>
                  <a:lnTo>
                    <a:pt x="2981" y="58"/>
                  </a:lnTo>
                  <a:lnTo>
                    <a:pt x="2968" y="65"/>
                  </a:lnTo>
                  <a:lnTo>
                    <a:pt x="2937" y="72"/>
                  </a:lnTo>
                  <a:lnTo>
                    <a:pt x="2907" y="77"/>
                  </a:lnTo>
                  <a:lnTo>
                    <a:pt x="2880" y="78"/>
                  </a:lnTo>
                  <a:lnTo>
                    <a:pt x="2853" y="78"/>
                  </a:lnTo>
                  <a:lnTo>
                    <a:pt x="2826" y="78"/>
                  </a:lnTo>
                  <a:lnTo>
                    <a:pt x="2798" y="78"/>
                  </a:lnTo>
                  <a:lnTo>
                    <a:pt x="2768" y="79"/>
                  </a:lnTo>
                  <a:lnTo>
                    <a:pt x="2736" y="83"/>
                  </a:lnTo>
                  <a:lnTo>
                    <a:pt x="2721" y="85"/>
                  </a:lnTo>
                  <a:lnTo>
                    <a:pt x="2709" y="90"/>
                  </a:lnTo>
                  <a:lnTo>
                    <a:pt x="2698" y="95"/>
                  </a:lnTo>
                  <a:lnTo>
                    <a:pt x="2686" y="101"/>
                  </a:lnTo>
                  <a:lnTo>
                    <a:pt x="2675" y="108"/>
                  </a:lnTo>
                  <a:lnTo>
                    <a:pt x="2664" y="113"/>
                  </a:lnTo>
                  <a:lnTo>
                    <a:pt x="2652" y="115"/>
                  </a:lnTo>
                  <a:lnTo>
                    <a:pt x="2637" y="116"/>
                  </a:lnTo>
                  <a:lnTo>
                    <a:pt x="2622" y="116"/>
                  </a:lnTo>
                  <a:lnTo>
                    <a:pt x="2607" y="114"/>
                  </a:lnTo>
                  <a:lnTo>
                    <a:pt x="2593" y="113"/>
                  </a:lnTo>
                  <a:lnTo>
                    <a:pt x="2577" y="111"/>
                  </a:lnTo>
                  <a:lnTo>
                    <a:pt x="2563" y="111"/>
                  </a:lnTo>
                  <a:lnTo>
                    <a:pt x="2550" y="114"/>
                  </a:lnTo>
                  <a:lnTo>
                    <a:pt x="2537" y="116"/>
                  </a:lnTo>
                  <a:lnTo>
                    <a:pt x="2525" y="119"/>
                  </a:lnTo>
                  <a:lnTo>
                    <a:pt x="2501" y="125"/>
                  </a:lnTo>
                  <a:lnTo>
                    <a:pt x="2474" y="131"/>
                  </a:lnTo>
                  <a:lnTo>
                    <a:pt x="2455" y="132"/>
                  </a:lnTo>
                  <a:lnTo>
                    <a:pt x="2439" y="134"/>
                  </a:lnTo>
                  <a:lnTo>
                    <a:pt x="2423" y="135"/>
                  </a:lnTo>
                  <a:lnTo>
                    <a:pt x="2406" y="140"/>
                  </a:lnTo>
                  <a:lnTo>
                    <a:pt x="2398" y="142"/>
                  </a:lnTo>
                  <a:lnTo>
                    <a:pt x="2391" y="147"/>
                  </a:lnTo>
                  <a:lnTo>
                    <a:pt x="2386" y="152"/>
                  </a:lnTo>
                  <a:lnTo>
                    <a:pt x="2380" y="158"/>
                  </a:lnTo>
                  <a:lnTo>
                    <a:pt x="2375" y="162"/>
                  </a:lnTo>
                  <a:lnTo>
                    <a:pt x="2368" y="167"/>
                  </a:lnTo>
                  <a:lnTo>
                    <a:pt x="2362" y="170"/>
                  </a:lnTo>
                  <a:lnTo>
                    <a:pt x="2354" y="171"/>
                  </a:lnTo>
                  <a:lnTo>
                    <a:pt x="2346" y="170"/>
                  </a:lnTo>
                  <a:lnTo>
                    <a:pt x="2339" y="168"/>
                  </a:lnTo>
                  <a:lnTo>
                    <a:pt x="2332" y="166"/>
                  </a:lnTo>
                  <a:lnTo>
                    <a:pt x="2325" y="162"/>
                  </a:lnTo>
                  <a:lnTo>
                    <a:pt x="2319" y="160"/>
                  </a:lnTo>
                  <a:lnTo>
                    <a:pt x="2313" y="156"/>
                  </a:lnTo>
                  <a:lnTo>
                    <a:pt x="2305" y="155"/>
                  </a:lnTo>
                  <a:lnTo>
                    <a:pt x="2298" y="153"/>
                  </a:lnTo>
                  <a:lnTo>
                    <a:pt x="2286" y="155"/>
                  </a:lnTo>
                  <a:lnTo>
                    <a:pt x="2278" y="156"/>
                  </a:lnTo>
                  <a:lnTo>
                    <a:pt x="2269" y="158"/>
                  </a:lnTo>
                  <a:lnTo>
                    <a:pt x="2260" y="161"/>
                  </a:lnTo>
                  <a:lnTo>
                    <a:pt x="2252" y="163"/>
                  </a:lnTo>
                  <a:lnTo>
                    <a:pt x="2243" y="166"/>
                  </a:lnTo>
                  <a:lnTo>
                    <a:pt x="2233" y="167"/>
                  </a:lnTo>
                  <a:lnTo>
                    <a:pt x="2223" y="168"/>
                  </a:lnTo>
                  <a:lnTo>
                    <a:pt x="2208" y="167"/>
                  </a:lnTo>
                  <a:lnTo>
                    <a:pt x="2195" y="165"/>
                  </a:lnTo>
                  <a:lnTo>
                    <a:pt x="2181" y="163"/>
                  </a:lnTo>
                  <a:lnTo>
                    <a:pt x="2166" y="162"/>
                  </a:lnTo>
                  <a:lnTo>
                    <a:pt x="2160" y="162"/>
                  </a:lnTo>
                  <a:lnTo>
                    <a:pt x="2154" y="163"/>
                  </a:lnTo>
                  <a:lnTo>
                    <a:pt x="2147" y="166"/>
                  </a:lnTo>
                  <a:lnTo>
                    <a:pt x="2141" y="168"/>
                  </a:lnTo>
                  <a:lnTo>
                    <a:pt x="2136" y="172"/>
                  </a:lnTo>
                  <a:lnTo>
                    <a:pt x="2132" y="176"/>
                  </a:lnTo>
                  <a:lnTo>
                    <a:pt x="2128" y="181"/>
                  </a:lnTo>
                  <a:lnTo>
                    <a:pt x="2124" y="186"/>
                  </a:lnTo>
                  <a:lnTo>
                    <a:pt x="2118" y="197"/>
                  </a:lnTo>
                  <a:lnTo>
                    <a:pt x="2113" y="211"/>
                  </a:lnTo>
                  <a:lnTo>
                    <a:pt x="2109" y="223"/>
                  </a:lnTo>
                  <a:lnTo>
                    <a:pt x="2106" y="238"/>
                  </a:lnTo>
                  <a:lnTo>
                    <a:pt x="2116" y="235"/>
                  </a:lnTo>
                  <a:lnTo>
                    <a:pt x="2125" y="234"/>
                  </a:lnTo>
                  <a:lnTo>
                    <a:pt x="2134" y="235"/>
                  </a:lnTo>
                  <a:lnTo>
                    <a:pt x="2144" y="238"/>
                  </a:lnTo>
                  <a:lnTo>
                    <a:pt x="2142" y="248"/>
                  </a:lnTo>
                  <a:lnTo>
                    <a:pt x="2141" y="258"/>
                  </a:lnTo>
                  <a:lnTo>
                    <a:pt x="2140" y="266"/>
                  </a:lnTo>
                  <a:lnTo>
                    <a:pt x="2137" y="276"/>
                  </a:lnTo>
                  <a:lnTo>
                    <a:pt x="2132" y="283"/>
                  </a:lnTo>
                  <a:lnTo>
                    <a:pt x="2126" y="289"/>
                  </a:lnTo>
                  <a:lnTo>
                    <a:pt x="2123" y="291"/>
                  </a:lnTo>
                  <a:lnTo>
                    <a:pt x="2120" y="294"/>
                  </a:lnTo>
                  <a:lnTo>
                    <a:pt x="2119" y="297"/>
                  </a:lnTo>
                  <a:lnTo>
                    <a:pt x="2118" y="301"/>
                  </a:lnTo>
                  <a:lnTo>
                    <a:pt x="2119" y="309"/>
                  </a:lnTo>
                  <a:lnTo>
                    <a:pt x="2120" y="315"/>
                  </a:lnTo>
                  <a:lnTo>
                    <a:pt x="2123" y="320"/>
                  </a:lnTo>
                  <a:lnTo>
                    <a:pt x="2126" y="323"/>
                  </a:lnTo>
                  <a:lnTo>
                    <a:pt x="2131" y="327"/>
                  </a:lnTo>
                  <a:lnTo>
                    <a:pt x="2136" y="331"/>
                  </a:lnTo>
                  <a:lnTo>
                    <a:pt x="2142" y="333"/>
                  </a:lnTo>
                  <a:lnTo>
                    <a:pt x="2149" y="336"/>
                  </a:lnTo>
                  <a:lnTo>
                    <a:pt x="2177" y="343"/>
                  </a:lnTo>
                  <a:lnTo>
                    <a:pt x="2206" y="353"/>
                  </a:lnTo>
                  <a:lnTo>
                    <a:pt x="2196" y="359"/>
                  </a:lnTo>
                  <a:lnTo>
                    <a:pt x="2186" y="366"/>
                  </a:lnTo>
                  <a:lnTo>
                    <a:pt x="2176" y="368"/>
                  </a:lnTo>
                  <a:lnTo>
                    <a:pt x="2164" y="369"/>
                  </a:lnTo>
                  <a:lnTo>
                    <a:pt x="2145" y="367"/>
                  </a:lnTo>
                  <a:lnTo>
                    <a:pt x="2126" y="364"/>
                  </a:lnTo>
                  <a:lnTo>
                    <a:pt x="2116" y="366"/>
                  </a:lnTo>
                  <a:lnTo>
                    <a:pt x="2108" y="368"/>
                  </a:lnTo>
                  <a:lnTo>
                    <a:pt x="2099" y="373"/>
                  </a:lnTo>
                  <a:lnTo>
                    <a:pt x="2093" y="378"/>
                  </a:lnTo>
                  <a:lnTo>
                    <a:pt x="2079" y="392"/>
                  </a:lnTo>
                  <a:lnTo>
                    <a:pt x="2064" y="407"/>
                  </a:lnTo>
                  <a:lnTo>
                    <a:pt x="2044" y="421"/>
                  </a:lnTo>
                  <a:lnTo>
                    <a:pt x="2027" y="435"/>
                  </a:lnTo>
                  <a:lnTo>
                    <a:pt x="2021" y="443"/>
                  </a:lnTo>
                  <a:lnTo>
                    <a:pt x="2014" y="451"/>
                  </a:lnTo>
                  <a:lnTo>
                    <a:pt x="2012" y="456"/>
                  </a:lnTo>
                  <a:lnTo>
                    <a:pt x="2011" y="461"/>
                  </a:lnTo>
                  <a:lnTo>
                    <a:pt x="2010" y="466"/>
                  </a:lnTo>
                  <a:lnTo>
                    <a:pt x="2010" y="472"/>
                  </a:lnTo>
                  <a:lnTo>
                    <a:pt x="2010" y="478"/>
                  </a:lnTo>
                  <a:lnTo>
                    <a:pt x="2011" y="485"/>
                  </a:lnTo>
                  <a:lnTo>
                    <a:pt x="2013" y="490"/>
                  </a:lnTo>
                  <a:lnTo>
                    <a:pt x="2014" y="496"/>
                  </a:lnTo>
                  <a:lnTo>
                    <a:pt x="2021" y="506"/>
                  </a:lnTo>
                  <a:lnTo>
                    <a:pt x="2027" y="514"/>
                  </a:lnTo>
                  <a:lnTo>
                    <a:pt x="2033" y="524"/>
                  </a:lnTo>
                  <a:lnTo>
                    <a:pt x="2038" y="534"/>
                  </a:lnTo>
                  <a:lnTo>
                    <a:pt x="2041" y="539"/>
                  </a:lnTo>
                  <a:lnTo>
                    <a:pt x="2042" y="545"/>
                  </a:lnTo>
                  <a:lnTo>
                    <a:pt x="2043" y="550"/>
                  </a:lnTo>
                  <a:lnTo>
                    <a:pt x="2044" y="558"/>
                  </a:lnTo>
                  <a:lnTo>
                    <a:pt x="2043" y="565"/>
                  </a:lnTo>
                  <a:lnTo>
                    <a:pt x="2039" y="573"/>
                  </a:lnTo>
                  <a:lnTo>
                    <a:pt x="2036" y="579"/>
                  </a:lnTo>
                  <a:lnTo>
                    <a:pt x="2029" y="584"/>
                  </a:lnTo>
                  <a:lnTo>
                    <a:pt x="2016" y="593"/>
                  </a:lnTo>
                  <a:lnTo>
                    <a:pt x="2000" y="600"/>
                  </a:lnTo>
                  <a:lnTo>
                    <a:pt x="1983" y="607"/>
                  </a:lnTo>
                  <a:lnTo>
                    <a:pt x="1970" y="616"/>
                  </a:lnTo>
                  <a:lnTo>
                    <a:pt x="1964" y="621"/>
                  </a:lnTo>
                  <a:lnTo>
                    <a:pt x="1960" y="627"/>
                  </a:lnTo>
                  <a:lnTo>
                    <a:pt x="1956" y="635"/>
                  </a:lnTo>
                  <a:lnTo>
                    <a:pt x="1955" y="642"/>
                  </a:lnTo>
                  <a:lnTo>
                    <a:pt x="1956" y="648"/>
                  </a:lnTo>
                  <a:lnTo>
                    <a:pt x="1957" y="653"/>
                  </a:lnTo>
                  <a:lnTo>
                    <a:pt x="1960" y="658"/>
                  </a:lnTo>
                  <a:lnTo>
                    <a:pt x="1964" y="662"/>
                  </a:lnTo>
                  <a:lnTo>
                    <a:pt x="1971" y="667"/>
                  </a:lnTo>
                  <a:lnTo>
                    <a:pt x="1982" y="671"/>
                  </a:lnTo>
                  <a:lnTo>
                    <a:pt x="1993" y="674"/>
                  </a:lnTo>
                  <a:lnTo>
                    <a:pt x="2006" y="677"/>
                  </a:lnTo>
                  <a:lnTo>
                    <a:pt x="2018" y="682"/>
                  </a:lnTo>
                  <a:lnTo>
                    <a:pt x="2029" y="688"/>
                  </a:lnTo>
                  <a:lnTo>
                    <a:pt x="2054" y="709"/>
                  </a:lnTo>
                  <a:lnTo>
                    <a:pt x="2075" y="730"/>
                  </a:lnTo>
                  <a:lnTo>
                    <a:pt x="2087" y="740"/>
                  </a:lnTo>
                  <a:lnTo>
                    <a:pt x="2099" y="748"/>
                  </a:lnTo>
                  <a:lnTo>
                    <a:pt x="2106" y="750"/>
                  </a:lnTo>
                  <a:lnTo>
                    <a:pt x="2113" y="751"/>
                  </a:lnTo>
                  <a:lnTo>
                    <a:pt x="2121" y="753"/>
                  </a:lnTo>
                  <a:lnTo>
                    <a:pt x="2129" y="754"/>
                  </a:lnTo>
                  <a:lnTo>
                    <a:pt x="2129" y="776"/>
                  </a:lnTo>
                  <a:lnTo>
                    <a:pt x="2129" y="781"/>
                  </a:lnTo>
                  <a:lnTo>
                    <a:pt x="2128" y="785"/>
                  </a:lnTo>
                  <a:lnTo>
                    <a:pt x="2125" y="789"/>
                  </a:lnTo>
                  <a:lnTo>
                    <a:pt x="2123" y="792"/>
                  </a:lnTo>
                  <a:lnTo>
                    <a:pt x="2115" y="797"/>
                  </a:lnTo>
                  <a:lnTo>
                    <a:pt x="2105" y="801"/>
                  </a:lnTo>
                  <a:lnTo>
                    <a:pt x="2084" y="805"/>
                  </a:lnTo>
                  <a:lnTo>
                    <a:pt x="2060" y="807"/>
                  </a:lnTo>
                  <a:lnTo>
                    <a:pt x="2049" y="811"/>
                  </a:lnTo>
                  <a:lnTo>
                    <a:pt x="2039" y="815"/>
                  </a:lnTo>
                  <a:lnTo>
                    <a:pt x="2029" y="817"/>
                  </a:lnTo>
                  <a:lnTo>
                    <a:pt x="2018" y="820"/>
                  </a:lnTo>
                  <a:lnTo>
                    <a:pt x="2010" y="818"/>
                  </a:lnTo>
                  <a:lnTo>
                    <a:pt x="2001" y="817"/>
                  </a:lnTo>
                  <a:lnTo>
                    <a:pt x="1993" y="815"/>
                  </a:lnTo>
                  <a:lnTo>
                    <a:pt x="1986" y="811"/>
                  </a:lnTo>
                  <a:lnTo>
                    <a:pt x="1971" y="803"/>
                  </a:lnTo>
                  <a:lnTo>
                    <a:pt x="1955" y="796"/>
                  </a:lnTo>
                  <a:lnTo>
                    <a:pt x="1949" y="785"/>
                  </a:lnTo>
                  <a:lnTo>
                    <a:pt x="1940" y="775"/>
                  </a:lnTo>
                  <a:lnTo>
                    <a:pt x="1936" y="771"/>
                  </a:lnTo>
                  <a:lnTo>
                    <a:pt x="1930" y="768"/>
                  </a:lnTo>
                  <a:lnTo>
                    <a:pt x="1925" y="766"/>
                  </a:lnTo>
                  <a:lnTo>
                    <a:pt x="1919" y="765"/>
                  </a:lnTo>
                  <a:lnTo>
                    <a:pt x="1905" y="766"/>
                  </a:lnTo>
                  <a:lnTo>
                    <a:pt x="1894" y="770"/>
                  </a:lnTo>
                  <a:lnTo>
                    <a:pt x="1884" y="775"/>
                  </a:lnTo>
                  <a:lnTo>
                    <a:pt x="1874" y="781"/>
                  </a:lnTo>
                  <a:lnTo>
                    <a:pt x="1867" y="790"/>
                  </a:lnTo>
                  <a:lnTo>
                    <a:pt x="1858" y="800"/>
                  </a:lnTo>
                  <a:lnTo>
                    <a:pt x="1852" y="811"/>
                  </a:lnTo>
                  <a:lnTo>
                    <a:pt x="1844" y="822"/>
                  </a:lnTo>
                  <a:lnTo>
                    <a:pt x="1834" y="817"/>
                  </a:lnTo>
                  <a:lnTo>
                    <a:pt x="1826" y="812"/>
                  </a:lnTo>
                  <a:lnTo>
                    <a:pt x="1818" y="807"/>
                  </a:lnTo>
                  <a:lnTo>
                    <a:pt x="1811" y="801"/>
                  </a:lnTo>
                  <a:lnTo>
                    <a:pt x="1805" y="794"/>
                  </a:lnTo>
                  <a:lnTo>
                    <a:pt x="1797" y="787"/>
                  </a:lnTo>
                  <a:lnTo>
                    <a:pt x="1788" y="782"/>
                  </a:lnTo>
                  <a:lnTo>
                    <a:pt x="1779" y="776"/>
                  </a:lnTo>
                  <a:lnTo>
                    <a:pt x="1766" y="770"/>
                  </a:lnTo>
                  <a:lnTo>
                    <a:pt x="1754" y="765"/>
                  </a:lnTo>
                  <a:lnTo>
                    <a:pt x="1749" y="761"/>
                  </a:lnTo>
                  <a:lnTo>
                    <a:pt x="1745" y="756"/>
                  </a:lnTo>
                  <a:lnTo>
                    <a:pt x="1741" y="751"/>
                  </a:lnTo>
                  <a:lnTo>
                    <a:pt x="1739" y="745"/>
                  </a:lnTo>
                  <a:lnTo>
                    <a:pt x="1734" y="718"/>
                  </a:lnTo>
                  <a:lnTo>
                    <a:pt x="1731" y="693"/>
                  </a:lnTo>
                  <a:lnTo>
                    <a:pt x="1729" y="681"/>
                  </a:lnTo>
                  <a:lnTo>
                    <a:pt x="1725" y="670"/>
                  </a:lnTo>
                  <a:lnTo>
                    <a:pt x="1723" y="665"/>
                  </a:lnTo>
                  <a:lnTo>
                    <a:pt x="1719" y="660"/>
                  </a:lnTo>
                  <a:lnTo>
                    <a:pt x="1715" y="653"/>
                  </a:lnTo>
                  <a:lnTo>
                    <a:pt x="1710" y="648"/>
                  </a:lnTo>
                  <a:lnTo>
                    <a:pt x="1703" y="641"/>
                  </a:lnTo>
                  <a:lnTo>
                    <a:pt x="1695" y="636"/>
                  </a:lnTo>
                  <a:lnTo>
                    <a:pt x="1687" y="632"/>
                  </a:lnTo>
                  <a:lnTo>
                    <a:pt x="1679" y="629"/>
                  </a:lnTo>
                  <a:lnTo>
                    <a:pt x="1662" y="622"/>
                  </a:lnTo>
                  <a:lnTo>
                    <a:pt x="1642" y="615"/>
                  </a:lnTo>
                  <a:lnTo>
                    <a:pt x="1631" y="606"/>
                  </a:lnTo>
                  <a:lnTo>
                    <a:pt x="1622" y="596"/>
                  </a:lnTo>
                  <a:lnTo>
                    <a:pt x="1617" y="593"/>
                  </a:lnTo>
                  <a:lnTo>
                    <a:pt x="1612" y="589"/>
                  </a:lnTo>
                  <a:lnTo>
                    <a:pt x="1606" y="586"/>
                  </a:lnTo>
                  <a:lnTo>
                    <a:pt x="1600" y="586"/>
                  </a:lnTo>
                  <a:lnTo>
                    <a:pt x="1593" y="586"/>
                  </a:lnTo>
                  <a:lnTo>
                    <a:pt x="1590" y="589"/>
                  </a:lnTo>
                  <a:lnTo>
                    <a:pt x="1585" y="593"/>
                  </a:lnTo>
                  <a:lnTo>
                    <a:pt x="1581" y="596"/>
                  </a:lnTo>
                  <a:lnTo>
                    <a:pt x="1577" y="600"/>
                  </a:lnTo>
                  <a:lnTo>
                    <a:pt x="1572" y="603"/>
                  </a:lnTo>
                  <a:lnTo>
                    <a:pt x="1567" y="605"/>
                  </a:lnTo>
                  <a:lnTo>
                    <a:pt x="1562" y="606"/>
                  </a:lnTo>
                  <a:lnTo>
                    <a:pt x="1524" y="606"/>
                  </a:lnTo>
                  <a:lnTo>
                    <a:pt x="1492" y="605"/>
                  </a:lnTo>
                  <a:lnTo>
                    <a:pt x="1458" y="605"/>
                  </a:lnTo>
                  <a:lnTo>
                    <a:pt x="1421" y="605"/>
                  </a:lnTo>
                  <a:lnTo>
                    <a:pt x="1416" y="600"/>
                  </a:lnTo>
                  <a:lnTo>
                    <a:pt x="1410" y="595"/>
                  </a:lnTo>
                  <a:lnTo>
                    <a:pt x="1405" y="591"/>
                  </a:lnTo>
                  <a:lnTo>
                    <a:pt x="1400" y="588"/>
                  </a:lnTo>
                  <a:lnTo>
                    <a:pt x="1389" y="583"/>
                  </a:lnTo>
                  <a:lnTo>
                    <a:pt x="1376" y="580"/>
                  </a:lnTo>
                  <a:lnTo>
                    <a:pt x="1365" y="576"/>
                  </a:lnTo>
                  <a:lnTo>
                    <a:pt x="1353" y="574"/>
                  </a:lnTo>
                  <a:lnTo>
                    <a:pt x="1339" y="569"/>
                  </a:lnTo>
                  <a:lnTo>
                    <a:pt x="1326" y="563"/>
                  </a:lnTo>
                  <a:lnTo>
                    <a:pt x="1312" y="553"/>
                  </a:lnTo>
                  <a:lnTo>
                    <a:pt x="1299" y="542"/>
                  </a:lnTo>
                  <a:lnTo>
                    <a:pt x="1293" y="537"/>
                  </a:lnTo>
                  <a:lnTo>
                    <a:pt x="1285" y="533"/>
                  </a:lnTo>
                  <a:lnTo>
                    <a:pt x="1278" y="531"/>
                  </a:lnTo>
                  <a:lnTo>
                    <a:pt x="1269" y="529"/>
                  </a:lnTo>
                  <a:lnTo>
                    <a:pt x="1263" y="531"/>
                  </a:lnTo>
                  <a:lnTo>
                    <a:pt x="1258" y="533"/>
                  </a:lnTo>
                  <a:lnTo>
                    <a:pt x="1254" y="538"/>
                  </a:lnTo>
                  <a:lnTo>
                    <a:pt x="1251" y="543"/>
                  </a:lnTo>
                  <a:lnTo>
                    <a:pt x="1246" y="557"/>
                  </a:lnTo>
                  <a:lnTo>
                    <a:pt x="1238" y="569"/>
                  </a:lnTo>
                  <a:lnTo>
                    <a:pt x="1233" y="564"/>
                  </a:lnTo>
                  <a:lnTo>
                    <a:pt x="1230" y="559"/>
                  </a:lnTo>
                  <a:lnTo>
                    <a:pt x="1227" y="554"/>
                  </a:lnTo>
                  <a:lnTo>
                    <a:pt x="1225" y="548"/>
                  </a:lnTo>
                  <a:lnTo>
                    <a:pt x="1220" y="537"/>
                  </a:lnTo>
                  <a:lnTo>
                    <a:pt x="1212" y="526"/>
                  </a:lnTo>
                  <a:lnTo>
                    <a:pt x="1195" y="514"/>
                  </a:lnTo>
                  <a:lnTo>
                    <a:pt x="1179" y="503"/>
                  </a:lnTo>
                  <a:lnTo>
                    <a:pt x="1174" y="495"/>
                  </a:lnTo>
                  <a:lnTo>
                    <a:pt x="1170" y="486"/>
                  </a:lnTo>
                  <a:lnTo>
                    <a:pt x="1167" y="477"/>
                  </a:lnTo>
                  <a:lnTo>
                    <a:pt x="1165" y="469"/>
                  </a:lnTo>
                  <a:lnTo>
                    <a:pt x="1161" y="460"/>
                  </a:lnTo>
                  <a:lnTo>
                    <a:pt x="1158" y="454"/>
                  </a:lnTo>
                  <a:lnTo>
                    <a:pt x="1155" y="450"/>
                  </a:lnTo>
                  <a:lnTo>
                    <a:pt x="1153" y="447"/>
                  </a:lnTo>
                  <a:lnTo>
                    <a:pt x="1149" y="445"/>
                  </a:lnTo>
                  <a:lnTo>
                    <a:pt x="1144" y="444"/>
                  </a:lnTo>
                  <a:lnTo>
                    <a:pt x="1135" y="441"/>
                  </a:lnTo>
                  <a:lnTo>
                    <a:pt x="1126" y="441"/>
                  </a:lnTo>
                  <a:lnTo>
                    <a:pt x="1117" y="441"/>
                  </a:lnTo>
                  <a:lnTo>
                    <a:pt x="1107" y="441"/>
                  </a:lnTo>
                  <a:lnTo>
                    <a:pt x="1093" y="441"/>
                  </a:lnTo>
                  <a:lnTo>
                    <a:pt x="1081" y="443"/>
                  </a:lnTo>
                  <a:lnTo>
                    <a:pt x="1074" y="443"/>
                  </a:lnTo>
                  <a:lnTo>
                    <a:pt x="1069" y="443"/>
                  </a:lnTo>
                  <a:lnTo>
                    <a:pt x="1063" y="440"/>
                  </a:lnTo>
                  <a:lnTo>
                    <a:pt x="1058" y="435"/>
                  </a:lnTo>
                  <a:lnTo>
                    <a:pt x="1038" y="407"/>
                  </a:lnTo>
                  <a:lnTo>
                    <a:pt x="1020" y="379"/>
                  </a:lnTo>
                  <a:lnTo>
                    <a:pt x="1015" y="373"/>
                  </a:lnTo>
                  <a:lnTo>
                    <a:pt x="1008" y="367"/>
                  </a:lnTo>
                  <a:lnTo>
                    <a:pt x="1004" y="362"/>
                  </a:lnTo>
                  <a:lnTo>
                    <a:pt x="997" y="358"/>
                  </a:lnTo>
                  <a:lnTo>
                    <a:pt x="990" y="354"/>
                  </a:lnTo>
                  <a:lnTo>
                    <a:pt x="984" y="352"/>
                  </a:lnTo>
                  <a:lnTo>
                    <a:pt x="975" y="351"/>
                  </a:lnTo>
                  <a:lnTo>
                    <a:pt x="966" y="349"/>
                  </a:lnTo>
                  <a:lnTo>
                    <a:pt x="955" y="351"/>
                  </a:lnTo>
                  <a:lnTo>
                    <a:pt x="944" y="353"/>
                  </a:lnTo>
                  <a:lnTo>
                    <a:pt x="934" y="356"/>
                  </a:lnTo>
                  <a:lnTo>
                    <a:pt x="924" y="358"/>
                  </a:lnTo>
                  <a:lnTo>
                    <a:pt x="915" y="362"/>
                  </a:lnTo>
                  <a:lnTo>
                    <a:pt x="905" y="364"/>
                  </a:lnTo>
                  <a:lnTo>
                    <a:pt x="894" y="367"/>
                  </a:lnTo>
                  <a:lnTo>
                    <a:pt x="883" y="367"/>
                  </a:lnTo>
                  <a:lnTo>
                    <a:pt x="874" y="366"/>
                  </a:lnTo>
                  <a:lnTo>
                    <a:pt x="866" y="364"/>
                  </a:lnTo>
                  <a:lnTo>
                    <a:pt x="868" y="354"/>
                  </a:lnTo>
                  <a:lnTo>
                    <a:pt x="872" y="346"/>
                  </a:lnTo>
                  <a:lnTo>
                    <a:pt x="876" y="337"/>
                  </a:lnTo>
                  <a:lnTo>
                    <a:pt x="877" y="327"/>
                  </a:lnTo>
                  <a:lnTo>
                    <a:pt x="876" y="322"/>
                  </a:lnTo>
                  <a:lnTo>
                    <a:pt x="873" y="320"/>
                  </a:lnTo>
                  <a:lnTo>
                    <a:pt x="869" y="317"/>
                  </a:lnTo>
                  <a:lnTo>
                    <a:pt x="864" y="316"/>
                  </a:lnTo>
                  <a:lnTo>
                    <a:pt x="853" y="316"/>
                  </a:lnTo>
                  <a:lnTo>
                    <a:pt x="842" y="316"/>
                  </a:lnTo>
                  <a:lnTo>
                    <a:pt x="828" y="317"/>
                  </a:lnTo>
                  <a:lnTo>
                    <a:pt x="816" y="320"/>
                  </a:lnTo>
                  <a:lnTo>
                    <a:pt x="805" y="323"/>
                  </a:lnTo>
                  <a:lnTo>
                    <a:pt x="794" y="327"/>
                  </a:lnTo>
                  <a:lnTo>
                    <a:pt x="772" y="338"/>
                  </a:lnTo>
                  <a:lnTo>
                    <a:pt x="749" y="349"/>
                  </a:lnTo>
                  <a:lnTo>
                    <a:pt x="736" y="354"/>
                  </a:lnTo>
                  <a:lnTo>
                    <a:pt x="724" y="358"/>
                  </a:lnTo>
                  <a:lnTo>
                    <a:pt x="713" y="361"/>
                  </a:lnTo>
                  <a:lnTo>
                    <a:pt x="702" y="362"/>
                  </a:lnTo>
                  <a:lnTo>
                    <a:pt x="679" y="364"/>
                  </a:lnTo>
                  <a:lnTo>
                    <a:pt x="655" y="367"/>
                  </a:lnTo>
                  <a:lnTo>
                    <a:pt x="641" y="369"/>
                  </a:lnTo>
                  <a:lnTo>
                    <a:pt x="630" y="373"/>
                  </a:lnTo>
                  <a:lnTo>
                    <a:pt x="618" y="378"/>
                  </a:lnTo>
                  <a:lnTo>
                    <a:pt x="609" y="382"/>
                  </a:lnTo>
                  <a:lnTo>
                    <a:pt x="587" y="393"/>
                  </a:lnTo>
                  <a:lnTo>
                    <a:pt x="564" y="404"/>
                  </a:lnTo>
                  <a:lnTo>
                    <a:pt x="551" y="407"/>
                  </a:lnTo>
                  <a:lnTo>
                    <a:pt x="539" y="408"/>
                  </a:lnTo>
                  <a:lnTo>
                    <a:pt x="534" y="409"/>
                  </a:lnTo>
                  <a:lnTo>
                    <a:pt x="528" y="410"/>
                  </a:lnTo>
                  <a:lnTo>
                    <a:pt x="523" y="412"/>
                  </a:lnTo>
                  <a:lnTo>
                    <a:pt x="518" y="415"/>
                  </a:lnTo>
                  <a:lnTo>
                    <a:pt x="514" y="420"/>
                  </a:lnTo>
                  <a:lnTo>
                    <a:pt x="512" y="425"/>
                  </a:lnTo>
                  <a:lnTo>
                    <a:pt x="510" y="430"/>
                  </a:lnTo>
                  <a:lnTo>
                    <a:pt x="509" y="436"/>
                  </a:lnTo>
                  <a:lnTo>
                    <a:pt x="509" y="449"/>
                  </a:lnTo>
                  <a:lnTo>
                    <a:pt x="507" y="461"/>
                  </a:lnTo>
                  <a:lnTo>
                    <a:pt x="503" y="466"/>
                  </a:lnTo>
                  <a:lnTo>
                    <a:pt x="498" y="471"/>
                  </a:lnTo>
                  <a:lnTo>
                    <a:pt x="496" y="475"/>
                  </a:lnTo>
                  <a:lnTo>
                    <a:pt x="494" y="477"/>
                  </a:lnTo>
                  <a:lnTo>
                    <a:pt x="493" y="480"/>
                  </a:lnTo>
                  <a:lnTo>
                    <a:pt x="492" y="483"/>
                  </a:lnTo>
                  <a:lnTo>
                    <a:pt x="493" y="495"/>
                  </a:lnTo>
                  <a:lnTo>
                    <a:pt x="497" y="505"/>
                  </a:lnTo>
                  <a:lnTo>
                    <a:pt x="499" y="514"/>
                  </a:lnTo>
                  <a:lnTo>
                    <a:pt x="500" y="526"/>
                  </a:lnTo>
                  <a:lnTo>
                    <a:pt x="499" y="536"/>
                  </a:lnTo>
                  <a:lnTo>
                    <a:pt x="497" y="544"/>
                  </a:lnTo>
                  <a:lnTo>
                    <a:pt x="492" y="552"/>
                  </a:lnTo>
                  <a:lnTo>
                    <a:pt x="487" y="559"/>
                  </a:lnTo>
                  <a:lnTo>
                    <a:pt x="481" y="565"/>
                  </a:lnTo>
                  <a:lnTo>
                    <a:pt x="474" y="573"/>
                  </a:lnTo>
                  <a:lnTo>
                    <a:pt x="468" y="580"/>
                  </a:lnTo>
                  <a:lnTo>
                    <a:pt x="463" y="589"/>
                  </a:lnTo>
                  <a:lnTo>
                    <a:pt x="452" y="575"/>
                  </a:lnTo>
                  <a:lnTo>
                    <a:pt x="443" y="562"/>
                  </a:lnTo>
                  <a:lnTo>
                    <a:pt x="436" y="549"/>
                  </a:lnTo>
                  <a:lnTo>
                    <a:pt x="428" y="536"/>
                  </a:lnTo>
                  <a:lnTo>
                    <a:pt x="416" y="508"/>
                  </a:lnTo>
                  <a:lnTo>
                    <a:pt x="401" y="478"/>
                  </a:lnTo>
                  <a:lnTo>
                    <a:pt x="394" y="462"/>
                  </a:lnTo>
                  <a:lnTo>
                    <a:pt x="387" y="447"/>
                  </a:lnTo>
                  <a:lnTo>
                    <a:pt x="383" y="441"/>
                  </a:lnTo>
                  <a:lnTo>
                    <a:pt x="378" y="436"/>
                  </a:lnTo>
                  <a:lnTo>
                    <a:pt x="371" y="434"/>
                  </a:lnTo>
                  <a:lnTo>
                    <a:pt x="364" y="433"/>
                  </a:lnTo>
                  <a:lnTo>
                    <a:pt x="359" y="433"/>
                  </a:lnTo>
                  <a:lnTo>
                    <a:pt x="354" y="435"/>
                  </a:lnTo>
                  <a:lnTo>
                    <a:pt x="350" y="438"/>
                  </a:lnTo>
                  <a:lnTo>
                    <a:pt x="346" y="440"/>
                  </a:lnTo>
                  <a:lnTo>
                    <a:pt x="339" y="447"/>
                  </a:lnTo>
                  <a:lnTo>
                    <a:pt x="330" y="455"/>
                  </a:lnTo>
                  <a:lnTo>
                    <a:pt x="318" y="462"/>
                  </a:lnTo>
                  <a:lnTo>
                    <a:pt x="306" y="469"/>
                  </a:lnTo>
                  <a:lnTo>
                    <a:pt x="293" y="475"/>
                  </a:lnTo>
                  <a:lnTo>
                    <a:pt x="282" y="483"/>
                  </a:lnTo>
                  <a:lnTo>
                    <a:pt x="276" y="488"/>
                  </a:lnTo>
                  <a:lnTo>
                    <a:pt x="272" y="495"/>
                  </a:lnTo>
                  <a:lnTo>
                    <a:pt x="269" y="501"/>
                  </a:lnTo>
                  <a:lnTo>
                    <a:pt x="267" y="507"/>
                  </a:lnTo>
                  <a:lnTo>
                    <a:pt x="265" y="514"/>
                  </a:lnTo>
                  <a:lnTo>
                    <a:pt x="261" y="519"/>
                  </a:lnTo>
                  <a:lnTo>
                    <a:pt x="256" y="524"/>
                  </a:lnTo>
                  <a:lnTo>
                    <a:pt x="251" y="529"/>
                  </a:lnTo>
                  <a:lnTo>
                    <a:pt x="241" y="533"/>
                  </a:lnTo>
                  <a:lnTo>
                    <a:pt x="232" y="536"/>
                  </a:lnTo>
                  <a:lnTo>
                    <a:pt x="224" y="538"/>
                  </a:lnTo>
                  <a:lnTo>
                    <a:pt x="216" y="539"/>
                  </a:lnTo>
                  <a:lnTo>
                    <a:pt x="199" y="542"/>
                  </a:lnTo>
                  <a:lnTo>
                    <a:pt x="179" y="547"/>
                  </a:lnTo>
                  <a:lnTo>
                    <a:pt x="184" y="558"/>
                  </a:lnTo>
                  <a:lnTo>
                    <a:pt x="186" y="570"/>
                  </a:lnTo>
                  <a:lnTo>
                    <a:pt x="188" y="581"/>
                  </a:lnTo>
                  <a:lnTo>
                    <a:pt x="188" y="594"/>
                  </a:lnTo>
                  <a:lnTo>
                    <a:pt x="188" y="603"/>
                  </a:lnTo>
                  <a:lnTo>
                    <a:pt x="186" y="609"/>
                  </a:lnTo>
                  <a:lnTo>
                    <a:pt x="185" y="616"/>
                  </a:lnTo>
                  <a:lnTo>
                    <a:pt x="183" y="622"/>
                  </a:lnTo>
                  <a:lnTo>
                    <a:pt x="180" y="629"/>
                  </a:lnTo>
                  <a:lnTo>
                    <a:pt x="176" y="634"/>
                  </a:lnTo>
                  <a:lnTo>
                    <a:pt x="171" y="639"/>
                  </a:lnTo>
                  <a:lnTo>
                    <a:pt x="165" y="642"/>
                  </a:lnTo>
                  <a:lnTo>
                    <a:pt x="143" y="653"/>
                  </a:lnTo>
                  <a:lnTo>
                    <a:pt x="123" y="661"/>
                  </a:lnTo>
                  <a:lnTo>
                    <a:pt x="103" y="667"/>
                  </a:lnTo>
                  <a:lnTo>
                    <a:pt x="84" y="672"/>
                  </a:lnTo>
                  <a:lnTo>
                    <a:pt x="46" y="679"/>
                  </a:lnTo>
                  <a:lnTo>
                    <a:pt x="0" y="686"/>
                  </a:lnTo>
                  <a:lnTo>
                    <a:pt x="0" y="710"/>
                  </a:lnTo>
                  <a:lnTo>
                    <a:pt x="0" y="723"/>
                  </a:lnTo>
                  <a:lnTo>
                    <a:pt x="2" y="734"/>
                  </a:lnTo>
                  <a:lnTo>
                    <a:pt x="5" y="744"/>
                  </a:lnTo>
                  <a:lnTo>
                    <a:pt x="9" y="754"/>
                  </a:lnTo>
                  <a:lnTo>
                    <a:pt x="19" y="772"/>
                  </a:lnTo>
                  <a:lnTo>
                    <a:pt x="30" y="790"/>
                  </a:lnTo>
                  <a:lnTo>
                    <a:pt x="41" y="808"/>
                  </a:lnTo>
                  <a:lnTo>
                    <a:pt x="50" y="827"/>
                  </a:lnTo>
                  <a:lnTo>
                    <a:pt x="55" y="837"/>
                  </a:lnTo>
                  <a:lnTo>
                    <a:pt x="57" y="847"/>
                  </a:lnTo>
                  <a:lnTo>
                    <a:pt x="58" y="858"/>
                  </a:lnTo>
                  <a:lnTo>
                    <a:pt x="60" y="870"/>
                  </a:lnTo>
                  <a:lnTo>
                    <a:pt x="57" y="885"/>
                  </a:lnTo>
                  <a:lnTo>
                    <a:pt x="53" y="899"/>
                  </a:lnTo>
                  <a:lnTo>
                    <a:pt x="56" y="905"/>
                  </a:lnTo>
                  <a:lnTo>
                    <a:pt x="57" y="910"/>
                  </a:lnTo>
                  <a:lnTo>
                    <a:pt x="115" y="910"/>
                  </a:lnTo>
                  <a:lnTo>
                    <a:pt x="122" y="910"/>
                  </a:lnTo>
                  <a:lnTo>
                    <a:pt x="128" y="911"/>
                  </a:lnTo>
                  <a:lnTo>
                    <a:pt x="133" y="913"/>
                  </a:lnTo>
                  <a:lnTo>
                    <a:pt x="138" y="915"/>
                  </a:lnTo>
                  <a:lnTo>
                    <a:pt x="147" y="921"/>
                  </a:lnTo>
                  <a:lnTo>
                    <a:pt x="154" y="930"/>
                  </a:lnTo>
                  <a:lnTo>
                    <a:pt x="160" y="940"/>
                  </a:lnTo>
                  <a:lnTo>
                    <a:pt x="166" y="950"/>
                  </a:lnTo>
                  <a:lnTo>
                    <a:pt x="171" y="961"/>
                  </a:lnTo>
                  <a:lnTo>
                    <a:pt x="176" y="972"/>
                  </a:lnTo>
                  <a:lnTo>
                    <a:pt x="186" y="997"/>
                  </a:lnTo>
                  <a:lnTo>
                    <a:pt x="195" y="1021"/>
                  </a:lnTo>
                  <a:lnTo>
                    <a:pt x="197" y="1032"/>
                  </a:lnTo>
                  <a:lnTo>
                    <a:pt x="200" y="1044"/>
                  </a:lnTo>
                  <a:lnTo>
                    <a:pt x="201" y="1057"/>
                  </a:lnTo>
                  <a:lnTo>
                    <a:pt x="202" y="1070"/>
                  </a:lnTo>
                  <a:lnTo>
                    <a:pt x="201" y="1076"/>
                  </a:lnTo>
                  <a:lnTo>
                    <a:pt x="199" y="1083"/>
                  </a:lnTo>
                  <a:lnTo>
                    <a:pt x="195" y="1086"/>
                  </a:lnTo>
                  <a:lnTo>
                    <a:pt x="192" y="1091"/>
                  </a:lnTo>
                  <a:lnTo>
                    <a:pt x="189" y="1096"/>
                  </a:lnTo>
                  <a:lnTo>
                    <a:pt x="185" y="1100"/>
                  </a:lnTo>
                  <a:lnTo>
                    <a:pt x="183" y="1106"/>
                  </a:lnTo>
                  <a:lnTo>
                    <a:pt x="183" y="1112"/>
                  </a:lnTo>
                  <a:lnTo>
                    <a:pt x="188" y="1124"/>
                  </a:lnTo>
                  <a:lnTo>
                    <a:pt x="196" y="1135"/>
                  </a:lnTo>
                  <a:lnTo>
                    <a:pt x="199" y="1143"/>
                  </a:lnTo>
                  <a:lnTo>
                    <a:pt x="200" y="1151"/>
                  </a:lnTo>
                  <a:lnTo>
                    <a:pt x="201" y="1158"/>
                  </a:lnTo>
                  <a:lnTo>
                    <a:pt x="201" y="1166"/>
                  </a:lnTo>
                  <a:lnTo>
                    <a:pt x="200" y="1181"/>
                  </a:lnTo>
                  <a:lnTo>
                    <a:pt x="200" y="1198"/>
                  </a:lnTo>
                  <a:lnTo>
                    <a:pt x="200" y="119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181">
              <a:extLst>
                <a:ext uri="{FF2B5EF4-FFF2-40B4-BE49-F238E27FC236}">
                  <a16:creationId xmlns:a16="http://schemas.microsoft.com/office/drawing/2014/main" id="{9576A17B-30B1-44F0-9690-B877F0B5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414" y="2621326"/>
              <a:ext cx="2335080" cy="1627695"/>
            </a:xfrm>
            <a:custGeom>
              <a:avLst/>
              <a:gdLst>
                <a:gd name="T0" fmla="*/ 614 w 2602"/>
                <a:gd name="T1" fmla="*/ 86 h 1757"/>
                <a:gd name="T2" fmla="*/ 609 w 2602"/>
                <a:gd name="T3" fmla="*/ 155 h 1757"/>
                <a:gd name="T4" fmla="*/ 693 w 2602"/>
                <a:gd name="T5" fmla="*/ 41 h 1757"/>
                <a:gd name="T6" fmla="*/ 727 w 2602"/>
                <a:gd name="T7" fmla="*/ 141 h 1757"/>
                <a:gd name="T8" fmla="*/ 688 w 2602"/>
                <a:gd name="T9" fmla="*/ 217 h 1757"/>
                <a:gd name="T10" fmla="*/ 764 w 2602"/>
                <a:gd name="T11" fmla="*/ 240 h 1757"/>
                <a:gd name="T12" fmla="*/ 827 w 2602"/>
                <a:gd name="T13" fmla="*/ 142 h 1757"/>
                <a:gd name="T14" fmla="*/ 917 w 2602"/>
                <a:gd name="T15" fmla="*/ 267 h 1757"/>
                <a:gd name="T16" fmla="*/ 991 w 2602"/>
                <a:gd name="T17" fmla="*/ 428 h 1757"/>
                <a:gd name="T18" fmla="*/ 1083 w 2602"/>
                <a:gd name="T19" fmla="*/ 439 h 1757"/>
                <a:gd name="T20" fmla="*/ 1253 w 2602"/>
                <a:gd name="T21" fmla="*/ 485 h 1757"/>
                <a:gd name="T22" fmla="*/ 1421 w 2602"/>
                <a:gd name="T23" fmla="*/ 492 h 1757"/>
                <a:gd name="T24" fmla="*/ 1532 w 2602"/>
                <a:gd name="T25" fmla="*/ 596 h 1757"/>
                <a:gd name="T26" fmla="*/ 1568 w 2602"/>
                <a:gd name="T27" fmla="*/ 700 h 1757"/>
                <a:gd name="T28" fmla="*/ 1550 w 2602"/>
                <a:gd name="T29" fmla="*/ 766 h 1757"/>
                <a:gd name="T30" fmla="*/ 1558 w 2602"/>
                <a:gd name="T31" fmla="*/ 865 h 1757"/>
                <a:gd name="T32" fmla="*/ 1617 w 2602"/>
                <a:gd name="T33" fmla="*/ 910 h 1757"/>
                <a:gd name="T34" fmla="*/ 1663 w 2602"/>
                <a:gd name="T35" fmla="*/ 1010 h 1757"/>
                <a:gd name="T36" fmla="*/ 1817 w 2602"/>
                <a:gd name="T37" fmla="*/ 1041 h 1757"/>
                <a:gd name="T38" fmla="*/ 1907 w 2602"/>
                <a:gd name="T39" fmla="*/ 1001 h 1757"/>
                <a:gd name="T40" fmla="*/ 2032 w 2602"/>
                <a:gd name="T41" fmla="*/ 916 h 1757"/>
                <a:gd name="T42" fmla="*/ 2189 w 2602"/>
                <a:gd name="T43" fmla="*/ 841 h 1757"/>
                <a:gd name="T44" fmla="*/ 2312 w 2602"/>
                <a:gd name="T45" fmla="*/ 828 h 1757"/>
                <a:gd name="T46" fmla="*/ 2228 w 2602"/>
                <a:gd name="T47" fmla="*/ 908 h 1757"/>
                <a:gd name="T48" fmla="*/ 2247 w 2602"/>
                <a:gd name="T49" fmla="*/ 972 h 1757"/>
                <a:gd name="T50" fmla="*/ 2295 w 2602"/>
                <a:gd name="T51" fmla="*/ 977 h 1757"/>
                <a:gd name="T52" fmla="*/ 2404 w 2602"/>
                <a:gd name="T53" fmla="*/ 1011 h 1757"/>
                <a:gd name="T54" fmla="*/ 2477 w 2602"/>
                <a:gd name="T55" fmla="*/ 1089 h 1757"/>
                <a:gd name="T56" fmla="*/ 2594 w 2602"/>
                <a:gd name="T57" fmla="*/ 1089 h 1757"/>
                <a:gd name="T58" fmla="*/ 2559 w 2602"/>
                <a:gd name="T59" fmla="*/ 1139 h 1757"/>
                <a:gd name="T60" fmla="*/ 2479 w 2602"/>
                <a:gd name="T61" fmla="*/ 1217 h 1757"/>
                <a:gd name="T62" fmla="*/ 2411 w 2602"/>
                <a:gd name="T63" fmla="*/ 1197 h 1757"/>
                <a:gd name="T64" fmla="*/ 2334 w 2602"/>
                <a:gd name="T65" fmla="*/ 1225 h 1757"/>
                <a:gd name="T66" fmla="*/ 2257 w 2602"/>
                <a:gd name="T67" fmla="*/ 1235 h 1757"/>
                <a:gd name="T68" fmla="*/ 2186 w 2602"/>
                <a:gd name="T69" fmla="*/ 1258 h 1757"/>
                <a:gd name="T70" fmla="*/ 2180 w 2602"/>
                <a:gd name="T71" fmla="*/ 1140 h 1757"/>
                <a:gd name="T72" fmla="*/ 2140 w 2602"/>
                <a:gd name="T73" fmla="*/ 1032 h 1757"/>
                <a:gd name="T74" fmla="*/ 2042 w 2602"/>
                <a:gd name="T75" fmla="*/ 1081 h 1757"/>
                <a:gd name="T76" fmla="*/ 1948 w 2602"/>
                <a:gd name="T77" fmla="*/ 1155 h 1757"/>
                <a:gd name="T78" fmla="*/ 1846 w 2602"/>
                <a:gd name="T79" fmla="*/ 1223 h 1757"/>
                <a:gd name="T80" fmla="*/ 1758 w 2602"/>
                <a:gd name="T81" fmla="*/ 1288 h 1757"/>
                <a:gd name="T82" fmla="*/ 1671 w 2602"/>
                <a:gd name="T83" fmla="*/ 1304 h 1757"/>
                <a:gd name="T84" fmla="*/ 1691 w 2602"/>
                <a:gd name="T85" fmla="*/ 1432 h 1757"/>
                <a:gd name="T86" fmla="*/ 1738 w 2602"/>
                <a:gd name="T87" fmla="*/ 1491 h 1757"/>
                <a:gd name="T88" fmla="*/ 1756 w 2602"/>
                <a:gd name="T89" fmla="*/ 1574 h 1757"/>
                <a:gd name="T90" fmla="*/ 1668 w 2602"/>
                <a:gd name="T91" fmla="*/ 1717 h 1757"/>
                <a:gd name="T92" fmla="*/ 1553 w 2602"/>
                <a:gd name="T93" fmla="*/ 1694 h 1757"/>
                <a:gd name="T94" fmla="*/ 1542 w 2602"/>
                <a:gd name="T95" fmla="*/ 1603 h 1757"/>
                <a:gd name="T96" fmla="*/ 1270 w 2602"/>
                <a:gd name="T97" fmla="*/ 1424 h 1757"/>
                <a:gd name="T98" fmla="*/ 1082 w 2602"/>
                <a:gd name="T99" fmla="*/ 1285 h 1757"/>
                <a:gd name="T100" fmla="*/ 981 w 2602"/>
                <a:gd name="T101" fmla="*/ 1112 h 1757"/>
                <a:gd name="T102" fmla="*/ 919 w 2602"/>
                <a:gd name="T103" fmla="*/ 926 h 1757"/>
                <a:gd name="T104" fmla="*/ 791 w 2602"/>
                <a:gd name="T105" fmla="*/ 824 h 1757"/>
                <a:gd name="T106" fmla="*/ 696 w 2602"/>
                <a:gd name="T107" fmla="*/ 762 h 1757"/>
                <a:gd name="T108" fmla="*/ 677 w 2602"/>
                <a:gd name="T109" fmla="*/ 622 h 1757"/>
                <a:gd name="T110" fmla="*/ 550 w 2602"/>
                <a:gd name="T111" fmla="*/ 539 h 1757"/>
                <a:gd name="T112" fmla="*/ 436 w 2602"/>
                <a:gd name="T113" fmla="*/ 585 h 1757"/>
                <a:gd name="T114" fmla="*/ 287 w 2602"/>
                <a:gd name="T115" fmla="*/ 613 h 1757"/>
                <a:gd name="T116" fmla="*/ 229 w 2602"/>
                <a:gd name="T117" fmla="*/ 680 h 1757"/>
                <a:gd name="T118" fmla="*/ 159 w 2602"/>
                <a:gd name="T119" fmla="*/ 745 h 1757"/>
                <a:gd name="T120" fmla="*/ 38 w 2602"/>
                <a:gd name="T121" fmla="*/ 706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2" h="1757">
                  <a:moveTo>
                    <a:pt x="667" y="0"/>
                  </a:moveTo>
                  <a:lnTo>
                    <a:pt x="663" y="8"/>
                  </a:lnTo>
                  <a:lnTo>
                    <a:pt x="661" y="15"/>
                  </a:lnTo>
                  <a:lnTo>
                    <a:pt x="656" y="23"/>
                  </a:lnTo>
                  <a:lnTo>
                    <a:pt x="651" y="29"/>
                  </a:lnTo>
                  <a:lnTo>
                    <a:pt x="639" y="43"/>
                  </a:lnTo>
                  <a:lnTo>
                    <a:pt x="629" y="55"/>
                  </a:lnTo>
                  <a:lnTo>
                    <a:pt x="625" y="62"/>
                  </a:lnTo>
                  <a:lnTo>
                    <a:pt x="621" y="70"/>
                  </a:lnTo>
                  <a:lnTo>
                    <a:pt x="618" y="77"/>
                  </a:lnTo>
                  <a:lnTo>
                    <a:pt x="614" y="86"/>
                  </a:lnTo>
                  <a:lnTo>
                    <a:pt x="604" y="118"/>
                  </a:lnTo>
                  <a:lnTo>
                    <a:pt x="595" y="145"/>
                  </a:lnTo>
                  <a:lnTo>
                    <a:pt x="588" y="174"/>
                  </a:lnTo>
                  <a:lnTo>
                    <a:pt x="579" y="205"/>
                  </a:lnTo>
                  <a:lnTo>
                    <a:pt x="585" y="203"/>
                  </a:lnTo>
                  <a:lnTo>
                    <a:pt x="590" y="199"/>
                  </a:lnTo>
                  <a:lnTo>
                    <a:pt x="594" y="194"/>
                  </a:lnTo>
                  <a:lnTo>
                    <a:pt x="596" y="189"/>
                  </a:lnTo>
                  <a:lnTo>
                    <a:pt x="601" y="178"/>
                  </a:lnTo>
                  <a:lnTo>
                    <a:pt x="605" y="164"/>
                  </a:lnTo>
                  <a:lnTo>
                    <a:pt x="609" y="155"/>
                  </a:lnTo>
                  <a:lnTo>
                    <a:pt x="613" y="147"/>
                  </a:lnTo>
                  <a:lnTo>
                    <a:pt x="616" y="139"/>
                  </a:lnTo>
                  <a:lnTo>
                    <a:pt x="621" y="132"/>
                  </a:lnTo>
                  <a:lnTo>
                    <a:pt x="632" y="118"/>
                  </a:lnTo>
                  <a:lnTo>
                    <a:pt x="645" y="103"/>
                  </a:lnTo>
                  <a:lnTo>
                    <a:pt x="652" y="93"/>
                  </a:lnTo>
                  <a:lnTo>
                    <a:pt x="657" y="83"/>
                  </a:lnTo>
                  <a:lnTo>
                    <a:pt x="663" y="75"/>
                  </a:lnTo>
                  <a:lnTo>
                    <a:pt x="671" y="65"/>
                  </a:lnTo>
                  <a:lnTo>
                    <a:pt x="683" y="54"/>
                  </a:lnTo>
                  <a:lnTo>
                    <a:pt x="693" y="41"/>
                  </a:lnTo>
                  <a:lnTo>
                    <a:pt x="701" y="29"/>
                  </a:lnTo>
                  <a:lnTo>
                    <a:pt x="706" y="19"/>
                  </a:lnTo>
                  <a:lnTo>
                    <a:pt x="713" y="9"/>
                  </a:lnTo>
                  <a:lnTo>
                    <a:pt x="723" y="0"/>
                  </a:lnTo>
                  <a:lnTo>
                    <a:pt x="726" y="13"/>
                  </a:lnTo>
                  <a:lnTo>
                    <a:pt x="726" y="65"/>
                  </a:lnTo>
                  <a:lnTo>
                    <a:pt x="731" y="80"/>
                  </a:lnTo>
                  <a:lnTo>
                    <a:pt x="736" y="95"/>
                  </a:lnTo>
                  <a:lnTo>
                    <a:pt x="732" y="112"/>
                  </a:lnTo>
                  <a:lnTo>
                    <a:pt x="728" y="131"/>
                  </a:lnTo>
                  <a:lnTo>
                    <a:pt x="727" y="141"/>
                  </a:lnTo>
                  <a:lnTo>
                    <a:pt x="727" y="149"/>
                  </a:lnTo>
                  <a:lnTo>
                    <a:pt x="726" y="153"/>
                  </a:lnTo>
                  <a:lnTo>
                    <a:pt x="724" y="158"/>
                  </a:lnTo>
                  <a:lnTo>
                    <a:pt x="723" y="162"/>
                  </a:lnTo>
                  <a:lnTo>
                    <a:pt x="721" y="165"/>
                  </a:lnTo>
                  <a:lnTo>
                    <a:pt x="709" y="179"/>
                  </a:lnTo>
                  <a:lnTo>
                    <a:pt x="698" y="190"/>
                  </a:lnTo>
                  <a:lnTo>
                    <a:pt x="695" y="196"/>
                  </a:lnTo>
                  <a:lnTo>
                    <a:pt x="691" y="203"/>
                  </a:lnTo>
                  <a:lnTo>
                    <a:pt x="688" y="210"/>
                  </a:lnTo>
                  <a:lnTo>
                    <a:pt x="688" y="217"/>
                  </a:lnTo>
                  <a:lnTo>
                    <a:pt x="688" y="230"/>
                  </a:lnTo>
                  <a:lnTo>
                    <a:pt x="704" y="230"/>
                  </a:lnTo>
                  <a:lnTo>
                    <a:pt x="716" y="227"/>
                  </a:lnTo>
                  <a:lnTo>
                    <a:pt x="722" y="234"/>
                  </a:lnTo>
                  <a:lnTo>
                    <a:pt x="727" y="238"/>
                  </a:lnTo>
                  <a:lnTo>
                    <a:pt x="731" y="241"/>
                  </a:lnTo>
                  <a:lnTo>
                    <a:pt x="734" y="242"/>
                  </a:lnTo>
                  <a:lnTo>
                    <a:pt x="738" y="243"/>
                  </a:lnTo>
                  <a:lnTo>
                    <a:pt x="742" y="243"/>
                  </a:lnTo>
                  <a:lnTo>
                    <a:pt x="753" y="242"/>
                  </a:lnTo>
                  <a:lnTo>
                    <a:pt x="764" y="240"/>
                  </a:lnTo>
                  <a:lnTo>
                    <a:pt x="773" y="235"/>
                  </a:lnTo>
                  <a:lnTo>
                    <a:pt x="781" y="227"/>
                  </a:lnTo>
                  <a:lnTo>
                    <a:pt x="788" y="220"/>
                  </a:lnTo>
                  <a:lnTo>
                    <a:pt x="794" y="210"/>
                  </a:lnTo>
                  <a:lnTo>
                    <a:pt x="800" y="200"/>
                  </a:lnTo>
                  <a:lnTo>
                    <a:pt x="804" y="189"/>
                  </a:lnTo>
                  <a:lnTo>
                    <a:pt x="810" y="175"/>
                  </a:lnTo>
                  <a:lnTo>
                    <a:pt x="816" y="164"/>
                  </a:lnTo>
                  <a:lnTo>
                    <a:pt x="822" y="153"/>
                  </a:lnTo>
                  <a:lnTo>
                    <a:pt x="827" y="142"/>
                  </a:lnTo>
                  <a:lnTo>
                    <a:pt x="827" y="142"/>
                  </a:lnTo>
                  <a:lnTo>
                    <a:pt x="835" y="154"/>
                  </a:lnTo>
                  <a:lnTo>
                    <a:pt x="842" y="164"/>
                  </a:lnTo>
                  <a:lnTo>
                    <a:pt x="850" y="173"/>
                  </a:lnTo>
                  <a:lnTo>
                    <a:pt x="858" y="181"/>
                  </a:lnTo>
                  <a:lnTo>
                    <a:pt x="876" y="196"/>
                  </a:lnTo>
                  <a:lnTo>
                    <a:pt x="894" y="215"/>
                  </a:lnTo>
                  <a:lnTo>
                    <a:pt x="902" y="226"/>
                  </a:lnTo>
                  <a:lnTo>
                    <a:pt x="907" y="236"/>
                  </a:lnTo>
                  <a:lnTo>
                    <a:pt x="911" y="246"/>
                  </a:lnTo>
                  <a:lnTo>
                    <a:pt x="913" y="257"/>
                  </a:lnTo>
                  <a:lnTo>
                    <a:pt x="917" y="267"/>
                  </a:lnTo>
                  <a:lnTo>
                    <a:pt x="919" y="278"/>
                  </a:lnTo>
                  <a:lnTo>
                    <a:pt x="923" y="289"/>
                  </a:lnTo>
                  <a:lnTo>
                    <a:pt x="928" y="301"/>
                  </a:lnTo>
                  <a:lnTo>
                    <a:pt x="940" y="322"/>
                  </a:lnTo>
                  <a:lnTo>
                    <a:pt x="952" y="340"/>
                  </a:lnTo>
                  <a:lnTo>
                    <a:pt x="963" y="359"/>
                  </a:lnTo>
                  <a:lnTo>
                    <a:pt x="974" y="380"/>
                  </a:lnTo>
                  <a:lnTo>
                    <a:pt x="979" y="392"/>
                  </a:lnTo>
                  <a:lnTo>
                    <a:pt x="984" y="403"/>
                  </a:lnTo>
                  <a:lnTo>
                    <a:pt x="989" y="416"/>
                  </a:lnTo>
                  <a:lnTo>
                    <a:pt x="991" y="428"/>
                  </a:lnTo>
                  <a:lnTo>
                    <a:pt x="993" y="438"/>
                  </a:lnTo>
                  <a:lnTo>
                    <a:pt x="994" y="447"/>
                  </a:lnTo>
                  <a:lnTo>
                    <a:pt x="995" y="452"/>
                  </a:lnTo>
                  <a:lnTo>
                    <a:pt x="998" y="454"/>
                  </a:lnTo>
                  <a:lnTo>
                    <a:pt x="1001" y="457"/>
                  </a:lnTo>
                  <a:lnTo>
                    <a:pt x="1005" y="457"/>
                  </a:lnTo>
                  <a:lnTo>
                    <a:pt x="1022" y="456"/>
                  </a:lnTo>
                  <a:lnTo>
                    <a:pt x="1039" y="453"/>
                  </a:lnTo>
                  <a:lnTo>
                    <a:pt x="1055" y="449"/>
                  </a:lnTo>
                  <a:lnTo>
                    <a:pt x="1068" y="444"/>
                  </a:lnTo>
                  <a:lnTo>
                    <a:pt x="1083" y="439"/>
                  </a:lnTo>
                  <a:lnTo>
                    <a:pt x="1098" y="436"/>
                  </a:lnTo>
                  <a:lnTo>
                    <a:pt x="1114" y="433"/>
                  </a:lnTo>
                  <a:lnTo>
                    <a:pt x="1132" y="432"/>
                  </a:lnTo>
                  <a:lnTo>
                    <a:pt x="1144" y="432"/>
                  </a:lnTo>
                  <a:lnTo>
                    <a:pt x="1157" y="436"/>
                  </a:lnTo>
                  <a:lnTo>
                    <a:pt x="1166" y="439"/>
                  </a:lnTo>
                  <a:lnTo>
                    <a:pt x="1176" y="444"/>
                  </a:lnTo>
                  <a:lnTo>
                    <a:pt x="1196" y="456"/>
                  </a:lnTo>
                  <a:lnTo>
                    <a:pt x="1219" y="468"/>
                  </a:lnTo>
                  <a:lnTo>
                    <a:pt x="1237" y="477"/>
                  </a:lnTo>
                  <a:lnTo>
                    <a:pt x="1253" y="485"/>
                  </a:lnTo>
                  <a:lnTo>
                    <a:pt x="1270" y="492"/>
                  </a:lnTo>
                  <a:lnTo>
                    <a:pt x="1286" y="497"/>
                  </a:lnTo>
                  <a:lnTo>
                    <a:pt x="1303" y="500"/>
                  </a:lnTo>
                  <a:lnTo>
                    <a:pt x="1319" y="503"/>
                  </a:lnTo>
                  <a:lnTo>
                    <a:pt x="1338" y="505"/>
                  </a:lnTo>
                  <a:lnTo>
                    <a:pt x="1358" y="505"/>
                  </a:lnTo>
                  <a:lnTo>
                    <a:pt x="1373" y="505"/>
                  </a:lnTo>
                  <a:lnTo>
                    <a:pt x="1385" y="503"/>
                  </a:lnTo>
                  <a:lnTo>
                    <a:pt x="1398" y="499"/>
                  </a:lnTo>
                  <a:lnTo>
                    <a:pt x="1410" y="495"/>
                  </a:lnTo>
                  <a:lnTo>
                    <a:pt x="1421" y="492"/>
                  </a:lnTo>
                  <a:lnTo>
                    <a:pt x="1434" y="489"/>
                  </a:lnTo>
                  <a:lnTo>
                    <a:pt x="1447" y="487"/>
                  </a:lnTo>
                  <a:lnTo>
                    <a:pt x="1461" y="485"/>
                  </a:lnTo>
                  <a:lnTo>
                    <a:pt x="1506" y="485"/>
                  </a:lnTo>
                  <a:lnTo>
                    <a:pt x="1509" y="504"/>
                  </a:lnTo>
                  <a:lnTo>
                    <a:pt x="1513" y="520"/>
                  </a:lnTo>
                  <a:lnTo>
                    <a:pt x="1517" y="535"/>
                  </a:lnTo>
                  <a:lnTo>
                    <a:pt x="1520" y="550"/>
                  </a:lnTo>
                  <a:lnTo>
                    <a:pt x="1524" y="563"/>
                  </a:lnTo>
                  <a:lnTo>
                    <a:pt x="1528" y="580"/>
                  </a:lnTo>
                  <a:lnTo>
                    <a:pt x="1532" y="596"/>
                  </a:lnTo>
                  <a:lnTo>
                    <a:pt x="1534" y="613"/>
                  </a:lnTo>
                  <a:lnTo>
                    <a:pt x="1534" y="632"/>
                  </a:lnTo>
                  <a:lnTo>
                    <a:pt x="1533" y="649"/>
                  </a:lnTo>
                  <a:lnTo>
                    <a:pt x="1533" y="658"/>
                  </a:lnTo>
                  <a:lnTo>
                    <a:pt x="1534" y="665"/>
                  </a:lnTo>
                  <a:lnTo>
                    <a:pt x="1535" y="674"/>
                  </a:lnTo>
                  <a:lnTo>
                    <a:pt x="1540" y="681"/>
                  </a:lnTo>
                  <a:lnTo>
                    <a:pt x="1547" y="688"/>
                  </a:lnTo>
                  <a:lnTo>
                    <a:pt x="1553" y="692"/>
                  </a:lnTo>
                  <a:lnTo>
                    <a:pt x="1560" y="696"/>
                  </a:lnTo>
                  <a:lnTo>
                    <a:pt x="1568" y="700"/>
                  </a:lnTo>
                  <a:lnTo>
                    <a:pt x="1575" y="704"/>
                  </a:lnTo>
                  <a:lnTo>
                    <a:pt x="1580" y="707"/>
                  </a:lnTo>
                  <a:lnTo>
                    <a:pt x="1583" y="710"/>
                  </a:lnTo>
                  <a:lnTo>
                    <a:pt x="1585" y="714"/>
                  </a:lnTo>
                  <a:lnTo>
                    <a:pt x="1585" y="717"/>
                  </a:lnTo>
                  <a:lnTo>
                    <a:pt x="1586" y="721"/>
                  </a:lnTo>
                  <a:lnTo>
                    <a:pt x="1586" y="756"/>
                  </a:lnTo>
                  <a:lnTo>
                    <a:pt x="1573" y="758"/>
                  </a:lnTo>
                  <a:lnTo>
                    <a:pt x="1560" y="761"/>
                  </a:lnTo>
                  <a:lnTo>
                    <a:pt x="1555" y="763"/>
                  </a:lnTo>
                  <a:lnTo>
                    <a:pt x="1550" y="766"/>
                  </a:lnTo>
                  <a:lnTo>
                    <a:pt x="1547" y="771"/>
                  </a:lnTo>
                  <a:lnTo>
                    <a:pt x="1543" y="776"/>
                  </a:lnTo>
                  <a:lnTo>
                    <a:pt x="1539" y="787"/>
                  </a:lnTo>
                  <a:lnTo>
                    <a:pt x="1537" y="797"/>
                  </a:lnTo>
                  <a:lnTo>
                    <a:pt x="1537" y="808"/>
                  </a:lnTo>
                  <a:lnTo>
                    <a:pt x="1537" y="818"/>
                  </a:lnTo>
                  <a:lnTo>
                    <a:pt x="1537" y="828"/>
                  </a:lnTo>
                  <a:lnTo>
                    <a:pt x="1537" y="838"/>
                  </a:lnTo>
                  <a:lnTo>
                    <a:pt x="1537" y="849"/>
                  </a:lnTo>
                  <a:lnTo>
                    <a:pt x="1534" y="861"/>
                  </a:lnTo>
                  <a:lnTo>
                    <a:pt x="1558" y="865"/>
                  </a:lnTo>
                  <a:lnTo>
                    <a:pt x="1580" y="867"/>
                  </a:lnTo>
                  <a:lnTo>
                    <a:pt x="1590" y="869"/>
                  </a:lnTo>
                  <a:lnTo>
                    <a:pt x="1599" y="872"/>
                  </a:lnTo>
                  <a:lnTo>
                    <a:pt x="1604" y="875"/>
                  </a:lnTo>
                  <a:lnTo>
                    <a:pt x="1607" y="879"/>
                  </a:lnTo>
                  <a:lnTo>
                    <a:pt x="1611" y="882"/>
                  </a:lnTo>
                  <a:lnTo>
                    <a:pt x="1615" y="886"/>
                  </a:lnTo>
                  <a:lnTo>
                    <a:pt x="1617" y="892"/>
                  </a:lnTo>
                  <a:lnTo>
                    <a:pt x="1619" y="898"/>
                  </a:lnTo>
                  <a:lnTo>
                    <a:pt x="1619" y="903"/>
                  </a:lnTo>
                  <a:lnTo>
                    <a:pt x="1617" y="910"/>
                  </a:lnTo>
                  <a:lnTo>
                    <a:pt x="1615" y="922"/>
                  </a:lnTo>
                  <a:lnTo>
                    <a:pt x="1615" y="934"/>
                  </a:lnTo>
                  <a:lnTo>
                    <a:pt x="1616" y="946"/>
                  </a:lnTo>
                  <a:lnTo>
                    <a:pt x="1619" y="957"/>
                  </a:lnTo>
                  <a:lnTo>
                    <a:pt x="1622" y="967"/>
                  </a:lnTo>
                  <a:lnTo>
                    <a:pt x="1626" y="977"/>
                  </a:lnTo>
                  <a:lnTo>
                    <a:pt x="1631" y="984"/>
                  </a:lnTo>
                  <a:lnTo>
                    <a:pt x="1637" y="993"/>
                  </a:lnTo>
                  <a:lnTo>
                    <a:pt x="1645" y="1000"/>
                  </a:lnTo>
                  <a:lnTo>
                    <a:pt x="1655" y="1006"/>
                  </a:lnTo>
                  <a:lnTo>
                    <a:pt x="1663" y="1010"/>
                  </a:lnTo>
                  <a:lnTo>
                    <a:pt x="1671" y="1013"/>
                  </a:lnTo>
                  <a:lnTo>
                    <a:pt x="1679" y="1014"/>
                  </a:lnTo>
                  <a:lnTo>
                    <a:pt x="1688" y="1014"/>
                  </a:lnTo>
                  <a:lnTo>
                    <a:pt x="1706" y="1014"/>
                  </a:lnTo>
                  <a:lnTo>
                    <a:pt x="1725" y="1015"/>
                  </a:lnTo>
                  <a:lnTo>
                    <a:pt x="1743" y="1017"/>
                  </a:lnTo>
                  <a:lnTo>
                    <a:pt x="1759" y="1021"/>
                  </a:lnTo>
                  <a:lnTo>
                    <a:pt x="1774" y="1026"/>
                  </a:lnTo>
                  <a:lnTo>
                    <a:pt x="1787" y="1032"/>
                  </a:lnTo>
                  <a:lnTo>
                    <a:pt x="1802" y="1037"/>
                  </a:lnTo>
                  <a:lnTo>
                    <a:pt x="1817" y="1041"/>
                  </a:lnTo>
                  <a:lnTo>
                    <a:pt x="1832" y="1045"/>
                  </a:lnTo>
                  <a:lnTo>
                    <a:pt x="1851" y="1046"/>
                  </a:lnTo>
                  <a:lnTo>
                    <a:pt x="1860" y="1045"/>
                  </a:lnTo>
                  <a:lnTo>
                    <a:pt x="1867" y="1044"/>
                  </a:lnTo>
                  <a:lnTo>
                    <a:pt x="1873" y="1041"/>
                  </a:lnTo>
                  <a:lnTo>
                    <a:pt x="1879" y="1037"/>
                  </a:lnTo>
                  <a:lnTo>
                    <a:pt x="1884" y="1032"/>
                  </a:lnTo>
                  <a:lnTo>
                    <a:pt x="1889" y="1027"/>
                  </a:lnTo>
                  <a:lnTo>
                    <a:pt x="1894" y="1021"/>
                  </a:lnTo>
                  <a:lnTo>
                    <a:pt x="1898" y="1015"/>
                  </a:lnTo>
                  <a:lnTo>
                    <a:pt x="1907" y="1001"/>
                  </a:lnTo>
                  <a:lnTo>
                    <a:pt x="1917" y="988"/>
                  </a:lnTo>
                  <a:lnTo>
                    <a:pt x="1922" y="982"/>
                  </a:lnTo>
                  <a:lnTo>
                    <a:pt x="1927" y="975"/>
                  </a:lnTo>
                  <a:lnTo>
                    <a:pt x="1933" y="969"/>
                  </a:lnTo>
                  <a:lnTo>
                    <a:pt x="1939" y="963"/>
                  </a:lnTo>
                  <a:lnTo>
                    <a:pt x="1955" y="952"/>
                  </a:lnTo>
                  <a:lnTo>
                    <a:pt x="1970" y="943"/>
                  </a:lnTo>
                  <a:lnTo>
                    <a:pt x="1985" y="934"/>
                  </a:lnTo>
                  <a:lnTo>
                    <a:pt x="2000" y="928"/>
                  </a:lnTo>
                  <a:lnTo>
                    <a:pt x="2016" y="922"/>
                  </a:lnTo>
                  <a:lnTo>
                    <a:pt x="2032" y="916"/>
                  </a:lnTo>
                  <a:lnTo>
                    <a:pt x="2050" y="911"/>
                  </a:lnTo>
                  <a:lnTo>
                    <a:pt x="2069" y="906"/>
                  </a:lnTo>
                  <a:lnTo>
                    <a:pt x="2086" y="902"/>
                  </a:lnTo>
                  <a:lnTo>
                    <a:pt x="2098" y="895"/>
                  </a:lnTo>
                  <a:lnTo>
                    <a:pt x="2110" y="887"/>
                  </a:lnTo>
                  <a:lnTo>
                    <a:pt x="2120" y="880"/>
                  </a:lnTo>
                  <a:lnTo>
                    <a:pt x="2132" y="871"/>
                  </a:lnTo>
                  <a:lnTo>
                    <a:pt x="2143" y="864"/>
                  </a:lnTo>
                  <a:lnTo>
                    <a:pt x="2155" y="856"/>
                  </a:lnTo>
                  <a:lnTo>
                    <a:pt x="2170" y="850"/>
                  </a:lnTo>
                  <a:lnTo>
                    <a:pt x="2189" y="841"/>
                  </a:lnTo>
                  <a:lnTo>
                    <a:pt x="2205" y="834"/>
                  </a:lnTo>
                  <a:lnTo>
                    <a:pt x="2221" y="825"/>
                  </a:lnTo>
                  <a:lnTo>
                    <a:pt x="2235" y="817"/>
                  </a:lnTo>
                  <a:lnTo>
                    <a:pt x="2263" y="798"/>
                  </a:lnTo>
                  <a:lnTo>
                    <a:pt x="2298" y="778"/>
                  </a:lnTo>
                  <a:lnTo>
                    <a:pt x="2298" y="778"/>
                  </a:lnTo>
                  <a:lnTo>
                    <a:pt x="2302" y="794"/>
                  </a:lnTo>
                  <a:lnTo>
                    <a:pt x="2305" y="807"/>
                  </a:lnTo>
                  <a:lnTo>
                    <a:pt x="2308" y="814"/>
                  </a:lnTo>
                  <a:lnTo>
                    <a:pt x="2310" y="820"/>
                  </a:lnTo>
                  <a:lnTo>
                    <a:pt x="2312" y="828"/>
                  </a:lnTo>
                  <a:lnTo>
                    <a:pt x="2312" y="836"/>
                  </a:lnTo>
                  <a:lnTo>
                    <a:pt x="2312" y="840"/>
                  </a:lnTo>
                  <a:lnTo>
                    <a:pt x="2310" y="844"/>
                  </a:lnTo>
                  <a:lnTo>
                    <a:pt x="2308" y="848"/>
                  </a:lnTo>
                  <a:lnTo>
                    <a:pt x="2305" y="850"/>
                  </a:lnTo>
                  <a:lnTo>
                    <a:pt x="2299" y="854"/>
                  </a:lnTo>
                  <a:lnTo>
                    <a:pt x="2292" y="857"/>
                  </a:lnTo>
                  <a:lnTo>
                    <a:pt x="2277" y="875"/>
                  </a:lnTo>
                  <a:lnTo>
                    <a:pt x="2261" y="890"/>
                  </a:lnTo>
                  <a:lnTo>
                    <a:pt x="2243" y="898"/>
                  </a:lnTo>
                  <a:lnTo>
                    <a:pt x="2228" y="908"/>
                  </a:lnTo>
                  <a:lnTo>
                    <a:pt x="2221" y="915"/>
                  </a:lnTo>
                  <a:lnTo>
                    <a:pt x="2216" y="921"/>
                  </a:lnTo>
                  <a:lnTo>
                    <a:pt x="2213" y="928"/>
                  </a:lnTo>
                  <a:lnTo>
                    <a:pt x="2212" y="938"/>
                  </a:lnTo>
                  <a:lnTo>
                    <a:pt x="2213" y="942"/>
                  </a:lnTo>
                  <a:lnTo>
                    <a:pt x="2215" y="946"/>
                  </a:lnTo>
                  <a:lnTo>
                    <a:pt x="2217" y="948"/>
                  </a:lnTo>
                  <a:lnTo>
                    <a:pt x="2221" y="950"/>
                  </a:lnTo>
                  <a:lnTo>
                    <a:pt x="2230" y="955"/>
                  </a:lnTo>
                  <a:lnTo>
                    <a:pt x="2238" y="960"/>
                  </a:lnTo>
                  <a:lnTo>
                    <a:pt x="2247" y="972"/>
                  </a:lnTo>
                  <a:lnTo>
                    <a:pt x="2254" y="982"/>
                  </a:lnTo>
                  <a:lnTo>
                    <a:pt x="2258" y="985"/>
                  </a:lnTo>
                  <a:lnTo>
                    <a:pt x="2263" y="989"/>
                  </a:lnTo>
                  <a:lnTo>
                    <a:pt x="2268" y="991"/>
                  </a:lnTo>
                  <a:lnTo>
                    <a:pt x="2274" y="991"/>
                  </a:lnTo>
                  <a:lnTo>
                    <a:pt x="2279" y="991"/>
                  </a:lnTo>
                  <a:lnTo>
                    <a:pt x="2283" y="989"/>
                  </a:lnTo>
                  <a:lnTo>
                    <a:pt x="2287" y="986"/>
                  </a:lnTo>
                  <a:lnTo>
                    <a:pt x="2289" y="983"/>
                  </a:lnTo>
                  <a:lnTo>
                    <a:pt x="2292" y="979"/>
                  </a:lnTo>
                  <a:lnTo>
                    <a:pt x="2295" y="977"/>
                  </a:lnTo>
                  <a:lnTo>
                    <a:pt x="2299" y="974"/>
                  </a:lnTo>
                  <a:lnTo>
                    <a:pt x="2303" y="972"/>
                  </a:lnTo>
                  <a:lnTo>
                    <a:pt x="2325" y="967"/>
                  </a:lnTo>
                  <a:lnTo>
                    <a:pt x="2344" y="964"/>
                  </a:lnTo>
                  <a:lnTo>
                    <a:pt x="2364" y="963"/>
                  </a:lnTo>
                  <a:lnTo>
                    <a:pt x="2386" y="963"/>
                  </a:lnTo>
                  <a:lnTo>
                    <a:pt x="2401" y="963"/>
                  </a:lnTo>
                  <a:lnTo>
                    <a:pt x="2402" y="982"/>
                  </a:lnTo>
                  <a:lnTo>
                    <a:pt x="2401" y="1000"/>
                  </a:lnTo>
                  <a:lnTo>
                    <a:pt x="2402" y="1006"/>
                  </a:lnTo>
                  <a:lnTo>
                    <a:pt x="2404" y="1011"/>
                  </a:lnTo>
                  <a:lnTo>
                    <a:pt x="2406" y="1015"/>
                  </a:lnTo>
                  <a:lnTo>
                    <a:pt x="2408" y="1020"/>
                  </a:lnTo>
                  <a:lnTo>
                    <a:pt x="2416" y="1026"/>
                  </a:lnTo>
                  <a:lnTo>
                    <a:pt x="2425" y="1032"/>
                  </a:lnTo>
                  <a:lnTo>
                    <a:pt x="2433" y="1037"/>
                  </a:lnTo>
                  <a:lnTo>
                    <a:pt x="2443" y="1044"/>
                  </a:lnTo>
                  <a:lnTo>
                    <a:pt x="2452" y="1051"/>
                  </a:lnTo>
                  <a:lnTo>
                    <a:pt x="2459" y="1060"/>
                  </a:lnTo>
                  <a:lnTo>
                    <a:pt x="2467" y="1072"/>
                  </a:lnTo>
                  <a:lnTo>
                    <a:pt x="2473" y="1084"/>
                  </a:lnTo>
                  <a:lnTo>
                    <a:pt x="2477" y="1089"/>
                  </a:lnTo>
                  <a:lnTo>
                    <a:pt x="2482" y="1093"/>
                  </a:lnTo>
                  <a:lnTo>
                    <a:pt x="2488" y="1096"/>
                  </a:lnTo>
                  <a:lnTo>
                    <a:pt x="2494" y="1097"/>
                  </a:lnTo>
                  <a:lnTo>
                    <a:pt x="2510" y="1096"/>
                  </a:lnTo>
                  <a:lnTo>
                    <a:pt x="2524" y="1093"/>
                  </a:lnTo>
                  <a:lnTo>
                    <a:pt x="2539" y="1089"/>
                  </a:lnTo>
                  <a:lnTo>
                    <a:pt x="2555" y="1088"/>
                  </a:lnTo>
                  <a:lnTo>
                    <a:pt x="2565" y="1088"/>
                  </a:lnTo>
                  <a:lnTo>
                    <a:pt x="2574" y="1089"/>
                  </a:lnTo>
                  <a:lnTo>
                    <a:pt x="2584" y="1089"/>
                  </a:lnTo>
                  <a:lnTo>
                    <a:pt x="2594" y="1089"/>
                  </a:lnTo>
                  <a:lnTo>
                    <a:pt x="2599" y="1096"/>
                  </a:lnTo>
                  <a:lnTo>
                    <a:pt x="2602" y="1103"/>
                  </a:lnTo>
                  <a:lnTo>
                    <a:pt x="2601" y="1109"/>
                  </a:lnTo>
                  <a:lnTo>
                    <a:pt x="2600" y="1115"/>
                  </a:lnTo>
                  <a:lnTo>
                    <a:pt x="2597" y="1120"/>
                  </a:lnTo>
                  <a:lnTo>
                    <a:pt x="2594" y="1124"/>
                  </a:lnTo>
                  <a:lnTo>
                    <a:pt x="2589" y="1128"/>
                  </a:lnTo>
                  <a:lnTo>
                    <a:pt x="2584" y="1130"/>
                  </a:lnTo>
                  <a:lnTo>
                    <a:pt x="2579" y="1133"/>
                  </a:lnTo>
                  <a:lnTo>
                    <a:pt x="2572" y="1135"/>
                  </a:lnTo>
                  <a:lnTo>
                    <a:pt x="2559" y="1139"/>
                  </a:lnTo>
                  <a:lnTo>
                    <a:pt x="2545" y="1144"/>
                  </a:lnTo>
                  <a:lnTo>
                    <a:pt x="2531" y="1149"/>
                  </a:lnTo>
                  <a:lnTo>
                    <a:pt x="2519" y="1156"/>
                  </a:lnTo>
                  <a:lnTo>
                    <a:pt x="2514" y="1161"/>
                  </a:lnTo>
                  <a:lnTo>
                    <a:pt x="2510" y="1165"/>
                  </a:lnTo>
                  <a:lnTo>
                    <a:pt x="2507" y="1171"/>
                  </a:lnTo>
                  <a:lnTo>
                    <a:pt x="2503" y="1176"/>
                  </a:lnTo>
                  <a:lnTo>
                    <a:pt x="2497" y="1187"/>
                  </a:lnTo>
                  <a:lnTo>
                    <a:pt x="2492" y="1199"/>
                  </a:lnTo>
                  <a:lnTo>
                    <a:pt x="2485" y="1209"/>
                  </a:lnTo>
                  <a:lnTo>
                    <a:pt x="2479" y="1217"/>
                  </a:lnTo>
                  <a:lnTo>
                    <a:pt x="2474" y="1221"/>
                  </a:lnTo>
                  <a:lnTo>
                    <a:pt x="2471" y="1222"/>
                  </a:lnTo>
                  <a:lnTo>
                    <a:pt x="2464" y="1225"/>
                  </a:lnTo>
                  <a:lnTo>
                    <a:pt x="2458" y="1225"/>
                  </a:lnTo>
                  <a:lnTo>
                    <a:pt x="2452" y="1225"/>
                  </a:lnTo>
                  <a:lnTo>
                    <a:pt x="2447" y="1223"/>
                  </a:lnTo>
                  <a:lnTo>
                    <a:pt x="2442" y="1221"/>
                  </a:lnTo>
                  <a:lnTo>
                    <a:pt x="2437" y="1218"/>
                  </a:lnTo>
                  <a:lnTo>
                    <a:pt x="2427" y="1212"/>
                  </a:lnTo>
                  <a:lnTo>
                    <a:pt x="2420" y="1205"/>
                  </a:lnTo>
                  <a:lnTo>
                    <a:pt x="2411" y="1197"/>
                  </a:lnTo>
                  <a:lnTo>
                    <a:pt x="2402" y="1191"/>
                  </a:lnTo>
                  <a:lnTo>
                    <a:pt x="2397" y="1189"/>
                  </a:lnTo>
                  <a:lnTo>
                    <a:pt x="2392" y="1186"/>
                  </a:lnTo>
                  <a:lnTo>
                    <a:pt x="2386" y="1185"/>
                  </a:lnTo>
                  <a:lnTo>
                    <a:pt x="2380" y="1185"/>
                  </a:lnTo>
                  <a:lnTo>
                    <a:pt x="2372" y="1186"/>
                  </a:lnTo>
                  <a:lnTo>
                    <a:pt x="2365" y="1189"/>
                  </a:lnTo>
                  <a:lnTo>
                    <a:pt x="2359" y="1192"/>
                  </a:lnTo>
                  <a:lnTo>
                    <a:pt x="2353" y="1197"/>
                  </a:lnTo>
                  <a:lnTo>
                    <a:pt x="2343" y="1210"/>
                  </a:lnTo>
                  <a:lnTo>
                    <a:pt x="2334" y="1225"/>
                  </a:lnTo>
                  <a:lnTo>
                    <a:pt x="2327" y="1240"/>
                  </a:lnTo>
                  <a:lnTo>
                    <a:pt x="2317" y="1252"/>
                  </a:lnTo>
                  <a:lnTo>
                    <a:pt x="2310" y="1257"/>
                  </a:lnTo>
                  <a:lnTo>
                    <a:pt x="2304" y="1261"/>
                  </a:lnTo>
                  <a:lnTo>
                    <a:pt x="2297" y="1264"/>
                  </a:lnTo>
                  <a:lnTo>
                    <a:pt x="2289" y="1264"/>
                  </a:lnTo>
                  <a:lnTo>
                    <a:pt x="2281" y="1263"/>
                  </a:lnTo>
                  <a:lnTo>
                    <a:pt x="2274" y="1261"/>
                  </a:lnTo>
                  <a:lnTo>
                    <a:pt x="2269" y="1256"/>
                  </a:lnTo>
                  <a:lnTo>
                    <a:pt x="2266" y="1249"/>
                  </a:lnTo>
                  <a:lnTo>
                    <a:pt x="2257" y="1235"/>
                  </a:lnTo>
                  <a:lnTo>
                    <a:pt x="2250" y="1220"/>
                  </a:lnTo>
                  <a:lnTo>
                    <a:pt x="2238" y="1213"/>
                  </a:lnTo>
                  <a:lnTo>
                    <a:pt x="2237" y="1222"/>
                  </a:lnTo>
                  <a:lnTo>
                    <a:pt x="2235" y="1231"/>
                  </a:lnTo>
                  <a:lnTo>
                    <a:pt x="2230" y="1238"/>
                  </a:lnTo>
                  <a:lnTo>
                    <a:pt x="2225" y="1246"/>
                  </a:lnTo>
                  <a:lnTo>
                    <a:pt x="2217" y="1251"/>
                  </a:lnTo>
                  <a:lnTo>
                    <a:pt x="2210" y="1256"/>
                  </a:lnTo>
                  <a:lnTo>
                    <a:pt x="2201" y="1258"/>
                  </a:lnTo>
                  <a:lnTo>
                    <a:pt x="2192" y="1259"/>
                  </a:lnTo>
                  <a:lnTo>
                    <a:pt x="2186" y="1258"/>
                  </a:lnTo>
                  <a:lnTo>
                    <a:pt x="2181" y="1257"/>
                  </a:lnTo>
                  <a:lnTo>
                    <a:pt x="2176" y="1256"/>
                  </a:lnTo>
                  <a:lnTo>
                    <a:pt x="2171" y="1253"/>
                  </a:lnTo>
                  <a:lnTo>
                    <a:pt x="2164" y="1247"/>
                  </a:lnTo>
                  <a:lnTo>
                    <a:pt x="2156" y="1238"/>
                  </a:lnTo>
                  <a:lnTo>
                    <a:pt x="2144" y="1218"/>
                  </a:lnTo>
                  <a:lnTo>
                    <a:pt x="2129" y="1200"/>
                  </a:lnTo>
                  <a:lnTo>
                    <a:pt x="2129" y="1200"/>
                  </a:lnTo>
                  <a:lnTo>
                    <a:pt x="2150" y="1173"/>
                  </a:lnTo>
                  <a:lnTo>
                    <a:pt x="2171" y="1151"/>
                  </a:lnTo>
                  <a:lnTo>
                    <a:pt x="2180" y="1140"/>
                  </a:lnTo>
                  <a:lnTo>
                    <a:pt x="2186" y="1128"/>
                  </a:lnTo>
                  <a:lnTo>
                    <a:pt x="2189" y="1120"/>
                  </a:lnTo>
                  <a:lnTo>
                    <a:pt x="2191" y="1113"/>
                  </a:lnTo>
                  <a:lnTo>
                    <a:pt x="2192" y="1106"/>
                  </a:lnTo>
                  <a:lnTo>
                    <a:pt x="2192" y="1097"/>
                  </a:lnTo>
                  <a:lnTo>
                    <a:pt x="2191" y="1077"/>
                  </a:lnTo>
                  <a:lnTo>
                    <a:pt x="2187" y="1060"/>
                  </a:lnTo>
                  <a:lnTo>
                    <a:pt x="2185" y="1042"/>
                  </a:lnTo>
                  <a:lnTo>
                    <a:pt x="2184" y="1022"/>
                  </a:lnTo>
                  <a:lnTo>
                    <a:pt x="2150" y="1020"/>
                  </a:lnTo>
                  <a:lnTo>
                    <a:pt x="2140" y="1032"/>
                  </a:lnTo>
                  <a:lnTo>
                    <a:pt x="2130" y="1045"/>
                  </a:lnTo>
                  <a:lnTo>
                    <a:pt x="2120" y="1055"/>
                  </a:lnTo>
                  <a:lnTo>
                    <a:pt x="2109" y="1065"/>
                  </a:lnTo>
                  <a:lnTo>
                    <a:pt x="2098" y="1072"/>
                  </a:lnTo>
                  <a:lnTo>
                    <a:pt x="2086" y="1078"/>
                  </a:lnTo>
                  <a:lnTo>
                    <a:pt x="2078" y="1079"/>
                  </a:lnTo>
                  <a:lnTo>
                    <a:pt x="2071" y="1082"/>
                  </a:lnTo>
                  <a:lnTo>
                    <a:pt x="2063" y="1082"/>
                  </a:lnTo>
                  <a:lnTo>
                    <a:pt x="2056" y="1083"/>
                  </a:lnTo>
                  <a:lnTo>
                    <a:pt x="2048" y="1082"/>
                  </a:lnTo>
                  <a:lnTo>
                    <a:pt x="2042" y="1081"/>
                  </a:lnTo>
                  <a:lnTo>
                    <a:pt x="2036" y="1078"/>
                  </a:lnTo>
                  <a:lnTo>
                    <a:pt x="2030" y="1076"/>
                  </a:lnTo>
                  <a:lnTo>
                    <a:pt x="2023" y="1073"/>
                  </a:lnTo>
                  <a:lnTo>
                    <a:pt x="2017" y="1071"/>
                  </a:lnTo>
                  <a:lnTo>
                    <a:pt x="2011" y="1070"/>
                  </a:lnTo>
                  <a:lnTo>
                    <a:pt x="2004" y="1068"/>
                  </a:lnTo>
                  <a:lnTo>
                    <a:pt x="1959" y="1068"/>
                  </a:lnTo>
                  <a:lnTo>
                    <a:pt x="1956" y="1101"/>
                  </a:lnTo>
                  <a:lnTo>
                    <a:pt x="1954" y="1129"/>
                  </a:lnTo>
                  <a:lnTo>
                    <a:pt x="1953" y="1143"/>
                  </a:lnTo>
                  <a:lnTo>
                    <a:pt x="1948" y="1155"/>
                  </a:lnTo>
                  <a:lnTo>
                    <a:pt x="1945" y="1161"/>
                  </a:lnTo>
                  <a:lnTo>
                    <a:pt x="1940" y="1168"/>
                  </a:lnTo>
                  <a:lnTo>
                    <a:pt x="1937" y="1174"/>
                  </a:lnTo>
                  <a:lnTo>
                    <a:pt x="1930" y="1179"/>
                  </a:lnTo>
                  <a:lnTo>
                    <a:pt x="1914" y="1187"/>
                  </a:lnTo>
                  <a:lnTo>
                    <a:pt x="1897" y="1194"/>
                  </a:lnTo>
                  <a:lnTo>
                    <a:pt x="1879" y="1201"/>
                  </a:lnTo>
                  <a:lnTo>
                    <a:pt x="1866" y="1209"/>
                  </a:lnTo>
                  <a:lnTo>
                    <a:pt x="1858" y="1213"/>
                  </a:lnTo>
                  <a:lnTo>
                    <a:pt x="1852" y="1217"/>
                  </a:lnTo>
                  <a:lnTo>
                    <a:pt x="1846" y="1223"/>
                  </a:lnTo>
                  <a:lnTo>
                    <a:pt x="1840" y="1231"/>
                  </a:lnTo>
                  <a:lnTo>
                    <a:pt x="1826" y="1251"/>
                  </a:lnTo>
                  <a:lnTo>
                    <a:pt x="1814" y="1271"/>
                  </a:lnTo>
                  <a:lnTo>
                    <a:pt x="1807" y="1278"/>
                  </a:lnTo>
                  <a:lnTo>
                    <a:pt x="1799" y="1284"/>
                  </a:lnTo>
                  <a:lnTo>
                    <a:pt x="1795" y="1287"/>
                  </a:lnTo>
                  <a:lnTo>
                    <a:pt x="1790" y="1289"/>
                  </a:lnTo>
                  <a:lnTo>
                    <a:pt x="1784" y="1290"/>
                  </a:lnTo>
                  <a:lnTo>
                    <a:pt x="1778" y="1290"/>
                  </a:lnTo>
                  <a:lnTo>
                    <a:pt x="1768" y="1289"/>
                  </a:lnTo>
                  <a:lnTo>
                    <a:pt x="1758" y="1288"/>
                  </a:lnTo>
                  <a:lnTo>
                    <a:pt x="1748" y="1287"/>
                  </a:lnTo>
                  <a:lnTo>
                    <a:pt x="1739" y="1284"/>
                  </a:lnTo>
                  <a:lnTo>
                    <a:pt x="1730" y="1283"/>
                  </a:lnTo>
                  <a:lnTo>
                    <a:pt x="1722" y="1280"/>
                  </a:lnTo>
                  <a:lnTo>
                    <a:pt x="1712" y="1279"/>
                  </a:lnTo>
                  <a:lnTo>
                    <a:pt x="1701" y="1279"/>
                  </a:lnTo>
                  <a:lnTo>
                    <a:pt x="1694" y="1279"/>
                  </a:lnTo>
                  <a:lnTo>
                    <a:pt x="1688" y="1283"/>
                  </a:lnTo>
                  <a:lnTo>
                    <a:pt x="1682" y="1287"/>
                  </a:lnTo>
                  <a:lnTo>
                    <a:pt x="1678" y="1292"/>
                  </a:lnTo>
                  <a:lnTo>
                    <a:pt x="1671" y="1304"/>
                  </a:lnTo>
                  <a:lnTo>
                    <a:pt x="1663" y="1319"/>
                  </a:lnTo>
                  <a:lnTo>
                    <a:pt x="1651" y="1338"/>
                  </a:lnTo>
                  <a:lnTo>
                    <a:pt x="1641" y="1354"/>
                  </a:lnTo>
                  <a:lnTo>
                    <a:pt x="1636" y="1361"/>
                  </a:lnTo>
                  <a:lnTo>
                    <a:pt x="1631" y="1370"/>
                  </a:lnTo>
                  <a:lnTo>
                    <a:pt x="1627" y="1380"/>
                  </a:lnTo>
                  <a:lnTo>
                    <a:pt x="1622" y="1390"/>
                  </a:lnTo>
                  <a:lnTo>
                    <a:pt x="1641" y="1401"/>
                  </a:lnTo>
                  <a:lnTo>
                    <a:pt x="1657" y="1412"/>
                  </a:lnTo>
                  <a:lnTo>
                    <a:pt x="1672" y="1423"/>
                  </a:lnTo>
                  <a:lnTo>
                    <a:pt x="1691" y="1432"/>
                  </a:lnTo>
                  <a:lnTo>
                    <a:pt x="1701" y="1436"/>
                  </a:lnTo>
                  <a:lnTo>
                    <a:pt x="1710" y="1437"/>
                  </a:lnTo>
                  <a:lnTo>
                    <a:pt x="1714" y="1437"/>
                  </a:lnTo>
                  <a:lnTo>
                    <a:pt x="1718" y="1438"/>
                  </a:lnTo>
                  <a:lnTo>
                    <a:pt x="1722" y="1440"/>
                  </a:lnTo>
                  <a:lnTo>
                    <a:pt x="1725" y="1444"/>
                  </a:lnTo>
                  <a:lnTo>
                    <a:pt x="1730" y="1450"/>
                  </a:lnTo>
                  <a:lnTo>
                    <a:pt x="1734" y="1458"/>
                  </a:lnTo>
                  <a:lnTo>
                    <a:pt x="1737" y="1467"/>
                  </a:lnTo>
                  <a:lnTo>
                    <a:pt x="1738" y="1474"/>
                  </a:lnTo>
                  <a:lnTo>
                    <a:pt x="1738" y="1491"/>
                  </a:lnTo>
                  <a:lnTo>
                    <a:pt x="1738" y="1507"/>
                  </a:lnTo>
                  <a:lnTo>
                    <a:pt x="1738" y="1515"/>
                  </a:lnTo>
                  <a:lnTo>
                    <a:pt x="1739" y="1524"/>
                  </a:lnTo>
                  <a:lnTo>
                    <a:pt x="1740" y="1531"/>
                  </a:lnTo>
                  <a:lnTo>
                    <a:pt x="1742" y="1538"/>
                  </a:lnTo>
                  <a:lnTo>
                    <a:pt x="1745" y="1545"/>
                  </a:lnTo>
                  <a:lnTo>
                    <a:pt x="1749" y="1551"/>
                  </a:lnTo>
                  <a:lnTo>
                    <a:pt x="1755" y="1556"/>
                  </a:lnTo>
                  <a:lnTo>
                    <a:pt x="1763" y="1561"/>
                  </a:lnTo>
                  <a:lnTo>
                    <a:pt x="1760" y="1568"/>
                  </a:lnTo>
                  <a:lnTo>
                    <a:pt x="1756" y="1574"/>
                  </a:lnTo>
                  <a:lnTo>
                    <a:pt x="1751" y="1579"/>
                  </a:lnTo>
                  <a:lnTo>
                    <a:pt x="1747" y="1586"/>
                  </a:lnTo>
                  <a:lnTo>
                    <a:pt x="1742" y="1591"/>
                  </a:lnTo>
                  <a:lnTo>
                    <a:pt x="1737" y="1596"/>
                  </a:lnTo>
                  <a:lnTo>
                    <a:pt x="1732" y="1602"/>
                  </a:lnTo>
                  <a:lnTo>
                    <a:pt x="1728" y="1609"/>
                  </a:lnTo>
                  <a:lnTo>
                    <a:pt x="1718" y="1630"/>
                  </a:lnTo>
                  <a:lnTo>
                    <a:pt x="1708" y="1649"/>
                  </a:lnTo>
                  <a:lnTo>
                    <a:pt x="1698" y="1666"/>
                  </a:lnTo>
                  <a:lnTo>
                    <a:pt x="1688" y="1684"/>
                  </a:lnTo>
                  <a:lnTo>
                    <a:pt x="1668" y="1717"/>
                  </a:lnTo>
                  <a:lnTo>
                    <a:pt x="1646" y="1757"/>
                  </a:lnTo>
                  <a:lnTo>
                    <a:pt x="1646" y="1757"/>
                  </a:lnTo>
                  <a:lnTo>
                    <a:pt x="1617" y="1753"/>
                  </a:lnTo>
                  <a:lnTo>
                    <a:pt x="1592" y="1748"/>
                  </a:lnTo>
                  <a:lnTo>
                    <a:pt x="1568" y="1742"/>
                  </a:lnTo>
                  <a:lnTo>
                    <a:pt x="1540" y="1734"/>
                  </a:lnTo>
                  <a:lnTo>
                    <a:pt x="1540" y="1734"/>
                  </a:lnTo>
                  <a:lnTo>
                    <a:pt x="1543" y="1723"/>
                  </a:lnTo>
                  <a:lnTo>
                    <a:pt x="1545" y="1712"/>
                  </a:lnTo>
                  <a:lnTo>
                    <a:pt x="1549" y="1702"/>
                  </a:lnTo>
                  <a:lnTo>
                    <a:pt x="1553" y="1694"/>
                  </a:lnTo>
                  <a:lnTo>
                    <a:pt x="1556" y="1684"/>
                  </a:lnTo>
                  <a:lnTo>
                    <a:pt x="1560" y="1674"/>
                  </a:lnTo>
                  <a:lnTo>
                    <a:pt x="1563" y="1664"/>
                  </a:lnTo>
                  <a:lnTo>
                    <a:pt x="1563" y="1651"/>
                  </a:lnTo>
                  <a:lnTo>
                    <a:pt x="1563" y="1643"/>
                  </a:lnTo>
                  <a:lnTo>
                    <a:pt x="1561" y="1635"/>
                  </a:lnTo>
                  <a:lnTo>
                    <a:pt x="1559" y="1628"/>
                  </a:lnTo>
                  <a:lnTo>
                    <a:pt x="1555" y="1620"/>
                  </a:lnTo>
                  <a:lnTo>
                    <a:pt x="1552" y="1614"/>
                  </a:lnTo>
                  <a:lnTo>
                    <a:pt x="1547" y="1609"/>
                  </a:lnTo>
                  <a:lnTo>
                    <a:pt x="1542" y="1603"/>
                  </a:lnTo>
                  <a:lnTo>
                    <a:pt x="1535" y="1598"/>
                  </a:lnTo>
                  <a:lnTo>
                    <a:pt x="1509" y="1579"/>
                  </a:lnTo>
                  <a:lnTo>
                    <a:pt x="1481" y="1561"/>
                  </a:lnTo>
                  <a:lnTo>
                    <a:pt x="1457" y="1543"/>
                  </a:lnTo>
                  <a:lnTo>
                    <a:pt x="1435" y="1529"/>
                  </a:lnTo>
                  <a:lnTo>
                    <a:pt x="1414" y="1516"/>
                  </a:lnTo>
                  <a:lnTo>
                    <a:pt x="1394" y="1504"/>
                  </a:lnTo>
                  <a:lnTo>
                    <a:pt x="1352" y="1479"/>
                  </a:lnTo>
                  <a:lnTo>
                    <a:pt x="1304" y="1449"/>
                  </a:lnTo>
                  <a:lnTo>
                    <a:pt x="1286" y="1437"/>
                  </a:lnTo>
                  <a:lnTo>
                    <a:pt x="1270" y="1424"/>
                  </a:lnTo>
                  <a:lnTo>
                    <a:pt x="1256" y="1411"/>
                  </a:lnTo>
                  <a:lnTo>
                    <a:pt x="1241" y="1398"/>
                  </a:lnTo>
                  <a:lnTo>
                    <a:pt x="1227" y="1387"/>
                  </a:lnTo>
                  <a:lnTo>
                    <a:pt x="1212" y="1375"/>
                  </a:lnTo>
                  <a:lnTo>
                    <a:pt x="1195" y="1364"/>
                  </a:lnTo>
                  <a:lnTo>
                    <a:pt x="1176" y="1352"/>
                  </a:lnTo>
                  <a:lnTo>
                    <a:pt x="1153" y="1341"/>
                  </a:lnTo>
                  <a:lnTo>
                    <a:pt x="1133" y="1329"/>
                  </a:lnTo>
                  <a:lnTo>
                    <a:pt x="1114" y="1315"/>
                  </a:lnTo>
                  <a:lnTo>
                    <a:pt x="1097" y="1302"/>
                  </a:lnTo>
                  <a:lnTo>
                    <a:pt x="1082" y="1285"/>
                  </a:lnTo>
                  <a:lnTo>
                    <a:pt x="1067" y="1268"/>
                  </a:lnTo>
                  <a:lnTo>
                    <a:pt x="1053" y="1249"/>
                  </a:lnTo>
                  <a:lnTo>
                    <a:pt x="1040" y="1227"/>
                  </a:lnTo>
                  <a:lnTo>
                    <a:pt x="1024" y="1207"/>
                  </a:lnTo>
                  <a:lnTo>
                    <a:pt x="1008" y="1190"/>
                  </a:lnTo>
                  <a:lnTo>
                    <a:pt x="1001" y="1181"/>
                  </a:lnTo>
                  <a:lnTo>
                    <a:pt x="994" y="1171"/>
                  </a:lnTo>
                  <a:lnTo>
                    <a:pt x="989" y="1161"/>
                  </a:lnTo>
                  <a:lnTo>
                    <a:pt x="985" y="1148"/>
                  </a:lnTo>
                  <a:lnTo>
                    <a:pt x="983" y="1129"/>
                  </a:lnTo>
                  <a:lnTo>
                    <a:pt x="981" y="1112"/>
                  </a:lnTo>
                  <a:lnTo>
                    <a:pt x="981" y="1103"/>
                  </a:lnTo>
                  <a:lnTo>
                    <a:pt x="980" y="1094"/>
                  </a:lnTo>
                  <a:lnTo>
                    <a:pt x="978" y="1086"/>
                  </a:lnTo>
                  <a:lnTo>
                    <a:pt x="974" y="1077"/>
                  </a:lnTo>
                  <a:lnTo>
                    <a:pt x="958" y="1041"/>
                  </a:lnTo>
                  <a:lnTo>
                    <a:pt x="944" y="1009"/>
                  </a:lnTo>
                  <a:lnTo>
                    <a:pt x="938" y="993"/>
                  </a:lnTo>
                  <a:lnTo>
                    <a:pt x="933" y="975"/>
                  </a:lnTo>
                  <a:lnTo>
                    <a:pt x="928" y="958"/>
                  </a:lnTo>
                  <a:lnTo>
                    <a:pt x="923" y="938"/>
                  </a:lnTo>
                  <a:lnTo>
                    <a:pt x="919" y="926"/>
                  </a:lnTo>
                  <a:lnTo>
                    <a:pt x="914" y="915"/>
                  </a:lnTo>
                  <a:lnTo>
                    <a:pt x="909" y="905"/>
                  </a:lnTo>
                  <a:lnTo>
                    <a:pt x="904" y="895"/>
                  </a:lnTo>
                  <a:lnTo>
                    <a:pt x="898" y="886"/>
                  </a:lnTo>
                  <a:lnTo>
                    <a:pt x="891" y="879"/>
                  </a:lnTo>
                  <a:lnTo>
                    <a:pt x="883" y="871"/>
                  </a:lnTo>
                  <a:lnTo>
                    <a:pt x="875" y="864"/>
                  </a:lnTo>
                  <a:lnTo>
                    <a:pt x="857" y="851"/>
                  </a:lnTo>
                  <a:lnTo>
                    <a:pt x="837" y="841"/>
                  </a:lnTo>
                  <a:lnTo>
                    <a:pt x="815" y="833"/>
                  </a:lnTo>
                  <a:lnTo>
                    <a:pt x="791" y="824"/>
                  </a:lnTo>
                  <a:lnTo>
                    <a:pt x="775" y="819"/>
                  </a:lnTo>
                  <a:lnTo>
                    <a:pt x="758" y="814"/>
                  </a:lnTo>
                  <a:lnTo>
                    <a:pt x="742" y="808"/>
                  </a:lnTo>
                  <a:lnTo>
                    <a:pt x="727" y="800"/>
                  </a:lnTo>
                  <a:lnTo>
                    <a:pt x="719" y="797"/>
                  </a:lnTo>
                  <a:lnTo>
                    <a:pt x="714" y="793"/>
                  </a:lnTo>
                  <a:lnTo>
                    <a:pt x="708" y="788"/>
                  </a:lnTo>
                  <a:lnTo>
                    <a:pt x="703" y="782"/>
                  </a:lnTo>
                  <a:lnTo>
                    <a:pt x="700" y="777"/>
                  </a:lnTo>
                  <a:lnTo>
                    <a:pt x="697" y="769"/>
                  </a:lnTo>
                  <a:lnTo>
                    <a:pt x="696" y="762"/>
                  </a:lnTo>
                  <a:lnTo>
                    <a:pt x="695" y="753"/>
                  </a:lnTo>
                  <a:lnTo>
                    <a:pt x="695" y="692"/>
                  </a:lnTo>
                  <a:lnTo>
                    <a:pt x="698" y="678"/>
                  </a:lnTo>
                  <a:lnTo>
                    <a:pt x="701" y="663"/>
                  </a:lnTo>
                  <a:lnTo>
                    <a:pt x="700" y="655"/>
                  </a:lnTo>
                  <a:lnTo>
                    <a:pt x="698" y="648"/>
                  </a:lnTo>
                  <a:lnTo>
                    <a:pt x="696" y="642"/>
                  </a:lnTo>
                  <a:lnTo>
                    <a:pt x="692" y="637"/>
                  </a:lnTo>
                  <a:lnTo>
                    <a:pt x="688" y="632"/>
                  </a:lnTo>
                  <a:lnTo>
                    <a:pt x="683" y="627"/>
                  </a:lnTo>
                  <a:lnTo>
                    <a:pt x="677" y="622"/>
                  </a:lnTo>
                  <a:lnTo>
                    <a:pt x="671" y="618"/>
                  </a:lnTo>
                  <a:lnTo>
                    <a:pt x="642" y="604"/>
                  </a:lnTo>
                  <a:lnTo>
                    <a:pt x="613" y="591"/>
                  </a:lnTo>
                  <a:lnTo>
                    <a:pt x="601" y="583"/>
                  </a:lnTo>
                  <a:lnTo>
                    <a:pt x="593" y="576"/>
                  </a:lnTo>
                  <a:lnTo>
                    <a:pt x="585" y="566"/>
                  </a:lnTo>
                  <a:lnTo>
                    <a:pt x="577" y="557"/>
                  </a:lnTo>
                  <a:lnTo>
                    <a:pt x="569" y="550"/>
                  </a:lnTo>
                  <a:lnTo>
                    <a:pt x="560" y="542"/>
                  </a:lnTo>
                  <a:lnTo>
                    <a:pt x="555" y="540"/>
                  </a:lnTo>
                  <a:lnTo>
                    <a:pt x="550" y="539"/>
                  </a:lnTo>
                  <a:lnTo>
                    <a:pt x="544" y="537"/>
                  </a:lnTo>
                  <a:lnTo>
                    <a:pt x="538" y="536"/>
                  </a:lnTo>
                  <a:lnTo>
                    <a:pt x="523" y="537"/>
                  </a:lnTo>
                  <a:lnTo>
                    <a:pt x="509" y="540"/>
                  </a:lnTo>
                  <a:lnTo>
                    <a:pt x="497" y="542"/>
                  </a:lnTo>
                  <a:lnTo>
                    <a:pt x="485" y="547"/>
                  </a:lnTo>
                  <a:lnTo>
                    <a:pt x="473" y="555"/>
                  </a:lnTo>
                  <a:lnTo>
                    <a:pt x="464" y="562"/>
                  </a:lnTo>
                  <a:lnTo>
                    <a:pt x="455" y="573"/>
                  </a:lnTo>
                  <a:lnTo>
                    <a:pt x="447" y="585"/>
                  </a:lnTo>
                  <a:lnTo>
                    <a:pt x="436" y="585"/>
                  </a:lnTo>
                  <a:lnTo>
                    <a:pt x="426" y="583"/>
                  </a:lnTo>
                  <a:lnTo>
                    <a:pt x="416" y="582"/>
                  </a:lnTo>
                  <a:lnTo>
                    <a:pt x="405" y="582"/>
                  </a:lnTo>
                  <a:lnTo>
                    <a:pt x="389" y="583"/>
                  </a:lnTo>
                  <a:lnTo>
                    <a:pt x="374" y="587"/>
                  </a:lnTo>
                  <a:lnTo>
                    <a:pt x="359" y="592"/>
                  </a:lnTo>
                  <a:lnTo>
                    <a:pt x="347" y="598"/>
                  </a:lnTo>
                  <a:lnTo>
                    <a:pt x="333" y="603"/>
                  </a:lnTo>
                  <a:lnTo>
                    <a:pt x="319" y="608"/>
                  </a:lnTo>
                  <a:lnTo>
                    <a:pt x="305" y="612"/>
                  </a:lnTo>
                  <a:lnTo>
                    <a:pt x="287" y="613"/>
                  </a:lnTo>
                  <a:lnTo>
                    <a:pt x="280" y="611"/>
                  </a:lnTo>
                  <a:lnTo>
                    <a:pt x="271" y="608"/>
                  </a:lnTo>
                  <a:lnTo>
                    <a:pt x="266" y="608"/>
                  </a:lnTo>
                  <a:lnTo>
                    <a:pt x="262" y="609"/>
                  </a:lnTo>
                  <a:lnTo>
                    <a:pt x="259" y="611"/>
                  </a:lnTo>
                  <a:lnTo>
                    <a:pt x="255" y="613"/>
                  </a:lnTo>
                  <a:lnTo>
                    <a:pt x="249" y="619"/>
                  </a:lnTo>
                  <a:lnTo>
                    <a:pt x="245" y="627"/>
                  </a:lnTo>
                  <a:lnTo>
                    <a:pt x="239" y="645"/>
                  </a:lnTo>
                  <a:lnTo>
                    <a:pt x="234" y="665"/>
                  </a:lnTo>
                  <a:lnTo>
                    <a:pt x="229" y="680"/>
                  </a:lnTo>
                  <a:lnTo>
                    <a:pt x="224" y="694"/>
                  </a:lnTo>
                  <a:lnTo>
                    <a:pt x="216" y="707"/>
                  </a:lnTo>
                  <a:lnTo>
                    <a:pt x="208" y="720"/>
                  </a:lnTo>
                  <a:lnTo>
                    <a:pt x="204" y="725"/>
                  </a:lnTo>
                  <a:lnTo>
                    <a:pt x="199" y="730"/>
                  </a:lnTo>
                  <a:lnTo>
                    <a:pt x="193" y="733"/>
                  </a:lnTo>
                  <a:lnTo>
                    <a:pt x="188" y="737"/>
                  </a:lnTo>
                  <a:lnTo>
                    <a:pt x="182" y="741"/>
                  </a:lnTo>
                  <a:lnTo>
                    <a:pt x="174" y="742"/>
                  </a:lnTo>
                  <a:lnTo>
                    <a:pt x="167" y="743"/>
                  </a:lnTo>
                  <a:lnTo>
                    <a:pt x="159" y="745"/>
                  </a:lnTo>
                  <a:lnTo>
                    <a:pt x="151" y="743"/>
                  </a:lnTo>
                  <a:lnTo>
                    <a:pt x="142" y="742"/>
                  </a:lnTo>
                  <a:lnTo>
                    <a:pt x="134" y="740"/>
                  </a:lnTo>
                  <a:lnTo>
                    <a:pt x="127" y="736"/>
                  </a:lnTo>
                  <a:lnTo>
                    <a:pt x="113" y="727"/>
                  </a:lnTo>
                  <a:lnTo>
                    <a:pt x="97" y="719"/>
                  </a:lnTo>
                  <a:lnTo>
                    <a:pt x="85" y="714"/>
                  </a:lnTo>
                  <a:lnTo>
                    <a:pt x="72" y="710"/>
                  </a:lnTo>
                  <a:lnTo>
                    <a:pt x="61" y="709"/>
                  </a:lnTo>
                  <a:lnTo>
                    <a:pt x="50" y="707"/>
                  </a:lnTo>
                  <a:lnTo>
                    <a:pt x="38" y="706"/>
                  </a:lnTo>
                  <a:lnTo>
                    <a:pt x="26" y="706"/>
                  </a:lnTo>
                  <a:lnTo>
                    <a:pt x="14" y="704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168" y="65"/>
                  </a:lnTo>
                  <a:lnTo>
                    <a:pt x="667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182">
              <a:extLst>
                <a:ext uri="{FF2B5EF4-FFF2-40B4-BE49-F238E27FC236}">
                  <a16:creationId xmlns:a16="http://schemas.microsoft.com/office/drawing/2014/main" id="{65E7C193-9C9B-4289-BA7F-C842C7E3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372" y="2613047"/>
              <a:ext cx="2335080" cy="1627695"/>
            </a:xfrm>
            <a:custGeom>
              <a:avLst/>
              <a:gdLst>
                <a:gd name="T0" fmla="*/ 614 w 2602"/>
                <a:gd name="T1" fmla="*/ 86 h 1757"/>
                <a:gd name="T2" fmla="*/ 609 w 2602"/>
                <a:gd name="T3" fmla="*/ 155 h 1757"/>
                <a:gd name="T4" fmla="*/ 693 w 2602"/>
                <a:gd name="T5" fmla="*/ 41 h 1757"/>
                <a:gd name="T6" fmla="*/ 727 w 2602"/>
                <a:gd name="T7" fmla="*/ 141 h 1757"/>
                <a:gd name="T8" fmla="*/ 688 w 2602"/>
                <a:gd name="T9" fmla="*/ 217 h 1757"/>
                <a:gd name="T10" fmla="*/ 764 w 2602"/>
                <a:gd name="T11" fmla="*/ 240 h 1757"/>
                <a:gd name="T12" fmla="*/ 827 w 2602"/>
                <a:gd name="T13" fmla="*/ 142 h 1757"/>
                <a:gd name="T14" fmla="*/ 917 w 2602"/>
                <a:gd name="T15" fmla="*/ 267 h 1757"/>
                <a:gd name="T16" fmla="*/ 991 w 2602"/>
                <a:gd name="T17" fmla="*/ 428 h 1757"/>
                <a:gd name="T18" fmla="*/ 1083 w 2602"/>
                <a:gd name="T19" fmla="*/ 439 h 1757"/>
                <a:gd name="T20" fmla="*/ 1253 w 2602"/>
                <a:gd name="T21" fmla="*/ 485 h 1757"/>
                <a:gd name="T22" fmla="*/ 1421 w 2602"/>
                <a:gd name="T23" fmla="*/ 492 h 1757"/>
                <a:gd name="T24" fmla="*/ 1532 w 2602"/>
                <a:gd name="T25" fmla="*/ 596 h 1757"/>
                <a:gd name="T26" fmla="*/ 1568 w 2602"/>
                <a:gd name="T27" fmla="*/ 700 h 1757"/>
                <a:gd name="T28" fmla="*/ 1550 w 2602"/>
                <a:gd name="T29" fmla="*/ 766 h 1757"/>
                <a:gd name="T30" fmla="*/ 1558 w 2602"/>
                <a:gd name="T31" fmla="*/ 865 h 1757"/>
                <a:gd name="T32" fmla="*/ 1617 w 2602"/>
                <a:gd name="T33" fmla="*/ 910 h 1757"/>
                <a:gd name="T34" fmla="*/ 1663 w 2602"/>
                <a:gd name="T35" fmla="*/ 1010 h 1757"/>
                <a:gd name="T36" fmla="*/ 1817 w 2602"/>
                <a:gd name="T37" fmla="*/ 1041 h 1757"/>
                <a:gd name="T38" fmla="*/ 1907 w 2602"/>
                <a:gd name="T39" fmla="*/ 1001 h 1757"/>
                <a:gd name="T40" fmla="*/ 2032 w 2602"/>
                <a:gd name="T41" fmla="*/ 916 h 1757"/>
                <a:gd name="T42" fmla="*/ 2189 w 2602"/>
                <a:gd name="T43" fmla="*/ 841 h 1757"/>
                <a:gd name="T44" fmla="*/ 2312 w 2602"/>
                <a:gd name="T45" fmla="*/ 828 h 1757"/>
                <a:gd name="T46" fmla="*/ 2228 w 2602"/>
                <a:gd name="T47" fmla="*/ 908 h 1757"/>
                <a:gd name="T48" fmla="*/ 2247 w 2602"/>
                <a:gd name="T49" fmla="*/ 972 h 1757"/>
                <a:gd name="T50" fmla="*/ 2295 w 2602"/>
                <a:gd name="T51" fmla="*/ 977 h 1757"/>
                <a:gd name="T52" fmla="*/ 2404 w 2602"/>
                <a:gd name="T53" fmla="*/ 1011 h 1757"/>
                <a:gd name="T54" fmla="*/ 2477 w 2602"/>
                <a:gd name="T55" fmla="*/ 1089 h 1757"/>
                <a:gd name="T56" fmla="*/ 2594 w 2602"/>
                <a:gd name="T57" fmla="*/ 1089 h 1757"/>
                <a:gd name="T58" fmla="*/ 2559 w 2602"/>
                <a:gd name="T59" fmla="*/ 1139 h 1757"/>
                <a:gd name="T60" fmla="*/ 2479 w 2602"/>
                <a:gd name="T61" fmla="*/ 1217 h 1757"/>
                <a:gd name="T62" fmla="*/ 2411 w 2602"/>
                <a:gd name="T63" fmla="*/ 1197 h 1757"/>
                <a:gd name="T64" fmla="*/ 2334 w 2602"/>
                <a:gd name="T65" fmla="*/ 1225 h 1757"/>
                <a:gd name="T66" fmla="*/ 2257 w 2602"/>
                <a:gd name="T67" fmla="*/ 1235 h 1757"/>
                <a:gd name="T68" fmla="*/ 2186 w 2602"/>
                <a:gd name="T69" fmla="*/ 1258 h 1757"/>
                <a:gd name="T70" fmla="*/ 2180 w 2602"/>
                <a:gd name="T71" fmla="*/ 1140 h 1757"/>
                <a:gd name="T72" fmla="*/ 2140 w 2602"/>
                <a:gd name="T73" fmla="*/ 1032 h 1757"/>
                <a:gd name="T74" fmla="*/ 2042 w 2602"/>
                <a:gd name="T75" fmla="*/ 1081 h 1757"/>
                <a:gd name="T76" fmla="*/ 1948 w 2602"/>
                <a:gd name="T77" fmla="*/ 1155 h 1757"/>
                <a:gd name="T78" fmla="*/ 1846 w 2602"/>
                <a:gd name="T79" fmla="*/ 1223 h 1757"/>
                <a:gd name="T80" fmla="*/ 1758 w 2602"/>
                <a:gd name="T81" fmla="*/ 1288 h 1757"/>
                <a:gd name="T82" fmla="*/ 1671 w 2602"/>
                <a:gd name="T83" fmla="*/ 1304 h 1757"/>
                <a:gd name="T84" fmla="*/ 1691 w 2602"/>
                <a:gd name="T85" fmla="*/ 1432 h 1757"/>
                <a:gd name="T86" fmla="*/ 1738 w 2602"/>
                <a:gd name="T87" fmla="*/ 1491 h 1757"/>
                <a:gd name="T88" fmla="*/ 1756 w 2602"/>
                <a:gd name="T89" fmla="*/ 1574 h 1757"/>
                <a:gd name="T90" fmla="*/ 1668 w 2602"/>
                <a:gd name="T91" fmla="*/ 1717 h 1757"/>
                <a:gd name="T92" fmla="*/ 1553 w 2602"/>
                <a:gd name="T93" fmla="*/ 1694 h 1757"/>
                <a:gd name="T94" fmla="*/ 1542 w 2602"/>
                <a:gd name="T95" fmla="*/ 1603 h 1757"/>
                <a:gd name="T96" fmla="*/ 1270 w 2602"/>
                <a:gd name="T97" fmla="*/ 1424 h 1757"/>
                <a:gd name="T98" fmla="*/ 1082 w 2602"/>
                <a:gd name="T99" fmla="*/ 1285 h 1757"/>
                <a:gd name="T100" fmla="*/ 981 w 2602"/>
                <a:gd name="T101" fmla="*/ 1112 h 1757"/>
                <a:gd name="T102" fmla="*/ 919 w 2602"/>
                <a:gd name="T103" fmla="*/ 926 h 1757"/>
                <a:gd name="T104" fmla="*/ 791 w 2602"/>
                <a:gd name="T105" fmla="*/ 824 h 1757"/>
                <a:gd name="T106" fmla="*/ 696 w 2602"/>
                <a:gd name="T107" fmla="*/ 762 h 1757"/>
                <a:gd name="T108" fmla="*/ 677 w 2602"/>
                <a:gd name="T109" fmla="*/ 622 h 1757"/>
                <a:gd name="T110" fmla="*/ 550 w 2602"/>
                <a:gd name="T111" fmla="*/ 539 h 1757"/>
                <a:gd name="T112" fmla="*/ 436 w 2602"/>
                <a:gd name="T113" fmla="*/ 585 h 1757"/>
                <a:gd name="T114" fmla="*/ 287 w 2602"/>
                <a:gd name="T115" fmla="*/ 613 h 1757"/>
                <a:gd name="T116" fmla="*/ 229 w 2602"/>
                <a:gd name="T117" fmla="*/ 680 h 1757"/>
                <a:gd name="T118" fmla="*/ 159 w 2602"/>
                <a:gd name="T119" fmla="*/ 745 h 1757"/>
                <a:gd name="T120" fmla="*/ 38 w 2602"/>
                <a:gd name="T121" fmla="*/ 706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2" h="1757">
                  <a:moveTo>
                    <a:pt x="667" y="0"/>
                  </a:moveTo>
                  <a:lnTo>
                    <a:pt x="663" y="8"/>
                  </a:lnTo>
                  <a:lnTo>
                    <a:pt x="661" y="15"/>
                  </a:lnTo>
                  <a:lnTo>
                    <a:pt x="656" y="23"/>
                  </a:lnTo>
                  <a:lnTo>
                    <a:pt x="651" y="29"/>
                  </a:lnTo>
                  <a:lnTo>
                    <a:pt x="639" y="43"/>
                  </a:lnTo>
                  <a:lnTo>
                    <a:pt x="629" y="55"/>
                  </a:lnTo>
                  <a:lnTo>
                    <a:pt x="625" y="62"/>
                  </a:lnTo>
                  <a:lnTo>
                    <a:pt x="621" y="70"/>
                  </a:lnTo>
                  <a:lnTo>
                    <a:pt x="618" y="77"/>
                  </a:lnTo>
                  <a:lnTo>
                    <a:pt x="614" y="86"/>
                  </a:lnTo>
                  <a:lnTo>
                    <a:pt x="604" y="118"/>
                  </a:lnTo>
                  <a:lnTo>
                    <a:pt x="595" y="145"/>
                  </a:lnTo>
                  <a:lnTo>
                    <a:pt x="588" y="174"/>
                  </a:lnTo>
                  <a:lnTo>
                    <a:pt x="579" y="205"/>
                  </a:lnTo>
                  <a:lnTo>
                    <a:pt x="585" y="203"/>
                  </a:lnTo>
                  <a:lnTo>
                    <a:pt x="590" y="199"/>
                  </a:lnTo>
                  <a:lnTo>
                    <a:pt x="594" y="194"/>
                  </a:lnTo>
                  <a:lnTo>
                    <a:pt x="596" y="189"/>
                  </a:lnTo>
                  <a:lnTo>
                    <a:pt x="601" y="178"/>
                  </a:lnTo>
                  <a:lnTo>
                    <a:pt x="605" y="164"/>
                  </a:lnTo>
                  <a:lnTo>
                    <a:pt x="609" y="155"/>
                  </a:lnTo>
                  <a:lnTo>
                    <a:pt x="613" y="147"/>
                  </a:lnTo>
                  <a:lnTo>
                    <a:pt x="616" y="139"/>
                  </a:lnTo>
                  <a:lnTo>
                    <a:pt x="621" y="132"/>
                  </a:lnTo>
                  <a:lnTo>
                    <a:pt x="632" y="118"/>
                  </a:lnTo>
                  <a:lnTo>
                    <a:pt x="645" y="103"/>
                  </a:lnTo>
                  <a:lnTo>
                    <a:pt x="652" y="93"/>
                  </a:lnTo>
                  <a:lnTo>
                    <a:pt x="657" y="83"/>
                  </a:lnTo>
                  <a:lnTo>
                    <a:pt x="663" y="75"/>
                  </a:lnTo>
                  <a:lnTo>
                    <a:pt x="671" y="65"/>
                  </a:lnTo>
                  <a:lnTo>
                    <a:pt x="683" y="54"/>
                  </a:lnTo>
                  <a:lnTo>
                    <a:pt x="693" y="41"/>
                  </a:lnTo>
                  <a:lnTo>
                    <a:pt x="701" y="29"/>
                  </a:lnTo>
                  <a:lnTo>
                    <a:pt x="706" y="19"/>
                  </a:lnTo>
                  <a:lnTo>
                    <a:pt x="713" y="9"/>
                  </a:lnTo>
                  <a:lnTo>
                    <a:pt x="723" y="0"/>
                  </a:lnTo>
                  <a:lnTo>
                    <a:pt x="726" y="13"/>
                  </a:lnTo>
                  <a:lnTo>
                    <a:pt x="726" y="65"/>
                  </a:lnTo>
                  <a:lnTo>
                    <a:pt x="731" y="80"/>
                  </a:lnTo>
                  <a:lnTo>
                    <a:pt x="736" y="95"/>
                  </a:lnTo>
                  <a:lnTo>
                    <a:pt x="732" y="112"/>
                  </a:lnTo>
                  <a:lnTo>
                    <a:pt x="728" y="131"/>
                  </a:lnTo>
                  <a:lnTo>
                    <a:pt x="727" y="141"/>
                  </a:lnTo>
                  <a:lnTo>
                    <a:pt x="727" y="149"/>
                  </a:lnTo>
                  <a:lnTo>
                    <a:pt x="726" y="153"/>
                  </a:lnTo>
                  <a:lnTo>
                    <a:pt x="724" y="158"/>
                  </a:lnTo>
                  <a:lnTo>
                    <a:pt x="723" y="162"/>
                  </a:lnTo>
                  <a:lnTo>
                    <a:pt x="721" y="165"/>
                  </a:lnTo>
                  <a:lnTo>
                    <a:pt x="709" y="179"/>
                  </a:lnTo>
                  <a:lnTo>
                    <a:pt x="698" y="190"/>
                  </a:lnTo>
                  <a:lnTo>
                    <a:pt x="695" y="196"/>
                  </a:lnTo>
                  <a:lnTo>
                    <a:pt x="691" y="203"/>
                  </a:lnTo>
                  <a:lnTo>
                    <a:pt x="688" y="210"/>
                  </a:lnTo>
                  <a:lnTo>
                    <a:pt x="688" y="217"/>
                  </a:lnTo>
                  <a:lnTo>
                    <a:pt x="688" y="230"/>
                  </a:lnTo>
                  <a:lnTo>
                    <a:pt x="704" y="230"/>
                  </a:lnTo>
                  <a:lnTo>
                    <a:pt x="716" y="227"/>
                  </a:lnTo>
                  <a:lnTo>
                    <a:pt x="722" y="234"/>
                  </a:lnTo>
                  <a:lnTo>
                    <a:pt x="727" y="238"/>
                  </a:lnTo>
                  <a:lnTo>
                    <a:pt x="731" y="241"/>
                  </a:lnTo>
                  <a:lnTo>
                    <a:pt x="734" y="242"/>
                  </a:lnTo>
                  <a:lnTo>
                    <a:pt x="738" y="243"/>
                  </a:lnTo>
                  <a:lnTo>
                    <a:pt x="742" y="243"/>
                  </a:lnTo>
                  <a:lnTo>
                    <a:pt x="753" y="242"/>
                  </a:lnTo>
                  <a:lnTo>
                    <a:pt x="764" y="240"/>
                  </a:lnTo>
                  <a:lnTo>
                    <a:pt x="773" y="235"/>
                  </a:lnTo>
                  <a:lnTo>
                    <a:pt x="781" y="227"/>
                  </a:lnTo>
                  <a:lnTo>
                    <a:pt x="788" y="220"/>
                  </a:lnTo>
                  <a:lnTo>
                    <a:pt x="794" y="210"/>
                  </a:lnTo>
                  <a:lnTo>
                    <a:pt x="800" y="200"/>
                  </a:lnTo>
                  <a:lnTo>
                    <a:pt x="804" y="189"/>
                  </a:lnTo>
                  <a:lnTo>
                    <a:pt x="810" y="175"/>
                  </a:lnTo>
                  <a:lnTo>
                    <a:pt x="816" y="164"/>
                  </a:lnTo>
                  <a:lnTo>
                    <a:pt x="822" y="153"/>
                  </a:lnTo>
                  <a:lnTo>
                    <a:pt x="827" y="142"/>
                  </a:lnTo>
                  <a:lnTo>
                    <a:pt x="827" y="142"/>
                  </a:lnTo>
                  <a:lnTo>
                    <a:pt x="835" y="154"/>
                  </a:lnTo>
                  <a:lnTo>
                    <a:pt x="842" y="164"/>
                  </a:lnTo>
                  <a:lnTo>
                    <a:pt x="850" y="173"/>
                  </a:lnTo>
                  <a:lnTo>
                    <a:pt x="858" y="181"/>
                  </a:lnTo>
                  <a:lnTo>
                    <a:pt x="876" y="196"/>
                  </a:lnTo>
                  <a:lnTo>
                    <a:pt x="894" y="215"/>
                  </a:lnTo>
                  <a:lnTo>
                    <a:pt x="902" y="226"/>
                  </a:lnTo>
                  <a:lnTo>
                    <a:pt x="907" y="236"/>
                  </a:lnTo>
                  <a:lnTo>
                    <a:pt x="911" y="246"/>
                  </a:lnTo>
                  <a:lnTo>
                    <a:pt x="913" y="257"/>
                  </a:lnTo>
                  <a:lnTo>
                    <a:pt x="917" y="267"/>
                  </a:lnTo>
                  <a:lnTo>
                    <a:pt x="919" y="278"/>
                  </a:lnTo>
                  <a:lnTo>
                    <a:pt x="923" y="289"/>
                  </a:lnTo>
                  <a:lnTo>
                    <a:pt x="928" y="301"/>
                  </a:lnTo>
                  <a:lnTo>
                    <a:pt x="940" y="322"/>
                  </a:lnTo>
                  <a:lnTo>
                    <a:pt x="952" y="340"/>
                  </a:lnTo>
                  <a:lnTo>
                    <a:pt x="963" y="359"/>
                  </a:lnTo>
                  <a:lnTo>
                    <a:pt x="974" y="380"/>
                  </a:lnTo>
                  <a:lnTo>
                    <a:pt x="979" y="392"/>
                  </a:lnTo>
                  <a:lnTo>
                    <a:pt x="984" y="403"/>
                  </a:lnTo>
                  <a:lnTo>
                    <a:pt x="989" y="416"/>
                  </a:lnTo>
                  <a:lnTo>
                    <a:pt x="991" y="428"/>
                  </a:lnTo>
                  <a:lnTo>
                    <a:pt x="993" y="438"/>
                  </a:lnTo>
                  <a:lnTo>
                    <a:pt x="994" y="447"/>
                  </a:lnTo>
                  <a:lnTo>
                    <a:pt x="995" y="452"/>
                  </a:lnTo>
                  <a:lnTo>
                    <a:pt x="998" y="454"/>
                  </a:lnTo>
                  <a:lnTo>
                    <a:pt x="1001" y="457"/>
                  </a:lnTo>
                  <a:lnTo>
                    <a:pt x="1005" y="457"/>
                  </a:lnTo>
                  <a:lnTo>
                    <a:pt x="1022" y="456"/>
                  </a:lnTo>
                  <a:lnTo>
                    <a:pt x="1039" y="453"/>
                  </a:lnTo>
                  <a:lnTo>
                    <a:pt x="1055" y="449"/>
                  </a:lnTo>
                  <a:lnTo>
                    <a:pt x="1068" y="444"/>
                  </a:lnTo>
                  <a:lnTo>
                    <a:pt x="1083" y="439"/>
                  </a:lnTo>
                  <a:lnTo>
                    <a:pt x="1098" y="436"/>
                  </a:lnTo>
                  <a:lnTo>
                    <a:pt x="1114" y="433"/>
                  </a:lnTo>
                  <a:lnTo>
                    <a:pt x="1132" y="432"/>
                  </a:lnTo>
                  <a:lnTo>
                    <a:pt x="1144" y="432"/>
                  </a:lnTo>
                  <a:lnTo>
                    <a:pt x="1157" y="436"/>
                  </a:lnTo>
                  <a:lnTo>
                    <a:pt x="1166" y="439"/>
                  </a:lnTo>
                  <a:lnTo>
                    <a:pt x="1176" y="444"/>
                  </a:lnTo>
                  <a:lnTo>
                    <a:pt x="1196" y="456"/>
                  </a:lnTo>
                  <a:lnTo>
                    <a:pt x="1219" y="468"/>
                  </a:lnTo>
                  <a:lnTo>
                    <a:pt x="1237" y="477"/>
                  </a:lnTo>
                  <a:lnTo>
                    <a:pt x="1253" y="485"/>
                  </a:lnTo>
                  <a:lnTo>
                    <a:pt x="1270" y="492"/>
                  </a:lnTo>
                  <a:lnTo>
                    <a:pt x="1286" y="497"/>
                  </a:lnTo>
                  <a:lnTo>
                    <a:pt x="1303" y="500"/>
                  </a:lnTo>
                  <a:lnTo>
                    <a:pt x="1319" y="503"/>
                  </a:lnTo>
                  <a:lnTo>
                    <a:pt x="1338" y="505"/>
                  </a:lnTo>
                  <a:lnTo>
                    <a:pt x="1358" y="505"/>
                  </a:lnTo>
                  <a:lnTo>
                    <a:pt x="1373" y="505"/>
                  </a:lnTo>
                  <a:lnTo>
                    <a:pt x="1385" y="503"/>
                  </a:lnTo>
                  <a:lnTo>
                    <a:pt x="1398" y="499"/>
                  </a:lnTo>
                  <a:lnTo>
                    <a:pt x="1410" y="495"/>
                  </a:lnTo>
                  <a:lnTo>
                    <a:pt x="1421" y="492"/>
                  </a:lnTo>
                  <a:lnTo>
                    <a:pt x="1434" y="489"/>
                  </a:lnTo>
                  <a:lnTo>
                    <a:pt x="1447" y="487"/>
                  </a:lnTo>
                  <a:lnTo>
                    <a:pt x="1461" y="485"/>
                  </a:lnTo>
                  <a:lnTo>
                    <a:pt x="1506" y="485"/>
                  </a:lnTo>
                  <a:lnTo>
                    <a:pt x="1509" y="504"/>
                  </a:lnTo>
                  <a:lnTo>
                    <a:pt x="1513" y="520"/>
                  </a:lnTo>
                  <a:lnTo>
                    <a:pt x="1517" y="535"/>
                  </a:lnTo>
                  <a:lnTo>
                    <a:pt x="1520" y="550"/>
                  </a:lnTo>
                  <a:lnTo>
                    <a:pt x="1524" y="563"/>
                  </a:lnTo>
                  <a:lnTo>
                    <a:pt x="1528" y="580"/>
                  </a:lnTo>
                  <a:lnTo>
                    <a:pt x="1532" y="596"/>
                  </a:lnTo>
                  <a:lnTo>
                    <a:pt x="1534" y="613"/>
                  </a:lnTo>
                  <a:lnTo>
                    <a:pt x="1534" y="632"/>
                  </a:lnTo>
                  <a:lnTo>
                    <a:pt x="1533" y="649"/>
                  </a:lnTo>
                  <a:lnTo>
                    <a:pt x="1533" y="658"/>
                  </a:lnTo>
                  <a:lnTo>
                    <a:pt x="1534" y="665"/>
                  </a:lnTo>
                  <a:lnTo>
                    <a:pt x="1535" y="674"/>
                  </a:lnTo>
                  <a:lnTo>
                    <a:pt x="1540" y="681"/>
                  </a:lnTo>
                  <a:lnTo>
                    <a:pt x="1547" y="688"/>
                  </a:lnTo>
                  <a:lnTo>
                    <a:pt x="1553" y="692"/>
                  </a:lnTo>
                  <a:lnTo>
                    <a:pt x="1560" y="696"/>
                  </a:lnTo>
                  <a:lnTo>
                    <a:pt x="1568" y="700"/>
                  </a:lnTo>
                  <a:lnTo>
                    <a:pt x="1575" y="704"/>
                  </a:lnTo>
                  <a:lnTo>
                    <a:pt x="1580" y="707"/>
                  </a:lnTo>
                  <a:lnTo>
                    <a:pt x="1583" y="710"/>
                  </a:lnTo>
                  <a:lnTo>
                    <a:pt x="1585" y="714"/>
                  </a:lnTo>
                  <a:lnTo>
                    <a:pt x="1585" y="717"/>
                  </a:lnTo>
                  <a:lnTo>
                    <a:pt x="1586" y="721"/>
                  </a:lnTo>
                  <a:lnTo>
                    <a:pt x="1586" y="756"/>
                  </a:lnTo>
                  <a:lnTo>
                    <a:pt x="1573" y="758"/>
                  </a:lnTo>
                  <a:lnTo>
                    <a:pt x="1560" y="761"/>
                  </a:lnTo>
                  <a:lnTo>
                    <a:pt x="1555" y="763"/>
                  </a:lnTo>
                  <a:lnTo>
                    <a:pt x="1550" y="766"/>
                  </a:lnTo>
                  <a:lnTo>
                    <a:pt x="1547" y="771"/>
                  </a:lnTo>
                  <a:lnTo>
                    <a:pt x="1543" y="776"/>
                  </a:lnTo>
                  <a:lnTo>
                    <a:pt x="1539" y="787"/>
                  </a:lnTo>
                  <a:lnTo>
                    <a:pt x="1537" y="797"/>
                  </a:lnTo>
                  <a:lnTo>
                    <a:pt x="1537" y="808"/>
                  </a:lnTo>
                  <a:lnTo>
                    <a:pt x="1537" y="818"/>
                  </a:lnTo>
                  <a:lnTo>
                    <a:pt x="1537" y="828"/>
                  </a:lnTo>
                  <a:lnTo>
                    <a:pt x="1537" y="838"/>
                  </a:lnTo>
                  <a:lnTo>
                    <a:pt x="1537" y="849"/>
                  </a:lnTo>
                  <a:lnTo>
                    <a:pt x="1534" y="861"/>
                  </a:lnTo>
                  <a:lnTo>
                    <a:pt x="1558" y="865"/>
                  </a:lnTo>
                  <a:lnTo>
                    <a:pt x="1580" y="867"/>
                  </a:lnTo>
                  <a:lnTo>
                    <a:pt x="1590" y="869"/>
                  </a:lnTo>
                  <a:lnTo>
                    <a:pt x="1599" y="872"/>
                  </a:lnTo>
                  <a:lnTo>
                    <a:pt x="1604" y="875"/>
                  </a:lnTo>
                  <a:lnTo>
                    <a:pt x="1607" y="879"/>
                  </a:lnTo>
                  <a:lnTo>
                    <a:pt x="1611" y="882"/>
                  </a:lnTo>
                  <a:lnTo>
                    <a:pt x="1615" y="886"/>
                  </a:lnTo>
                  <a:lnTo>
                    <a:pt x="1617" y="892"/>
                  </a:lnTo>
                  <a:lnTo>
                    <a:pt x="1619" y="898"/>
                  </a:lnTo>
                  <a:lnTo>
                    <a:pt x="1619" y="903"/>
                  </a:lnTo>
                  <a:lnTo>
                    <a:pt x="1617" y="910"/>
                  </a:lnTo>
                  <a:lnTo>
                    <a:pt x="1615" y="922"/>
                  </a:lnTo>
                  <a:lnTo>
                    <a:pt x="1615" y="934"/>
                  </a:lnTo>
                  <a:lnTo>
                    <a:pt x="1616" y="946"/>
                  </a:lnTo>
                  <a:lnTo>
                    <a:pt x="1619" y="957"/>
                  </a:lnTo>
                  <a:lnTo>
                    <a:pt x="1622" y="967"/>
                  </a:lnTo>
                  <a:lnTo>
                    <a:pt x="1626" y="977"/>
                  </a:lnTo>
                  <a:lnTo>
                    <a:pt x="1631" y="984"/>
                  </a:lnTo>
                  <a:lnTo>
                    <a:pt x="1637" y="993"/>
                  </a:lnTo>
                  <a:lnTo>
                    <a:pt x="1645" y="1000"/>
                  </a:lnTo>
                  <a:lnTo>
                    <a:pt x="1655" y="1006"/>
                  </a:lnTo>
                  <a:lnTo>
                    <a:pt x="1663" y="1010"/>
                  </a:lnTo>
                  <a:lnTo>
                    <a:pt x="1671" y="1013"/>
                  </a:lnTo>
                  <a:lnTo>
                    <a:pt x="1679" y="1014"/>
                  </a:lnTo>
                  <a:lnTo>
                    <a:pt x="1688" y="1014"/>
                  </a:lnTo>
                  <a:lnTo>
                    <a:pt x="1706" y="1014"/>
                  </a:lnTo>
                  <a:lnTo>
                    <a:pt x="1725" y="1015"/>
                  </a:lnTo>
                  <a:lnTo>
                    <a:pt x="1743" y="1017"/>
                  </a:lnTo>
                  <a:lnTo>
                    <a:pt x="1759" y="1021"/>
                  </a:lnTo>
                  <a:lnTo>
                    <a:pt x="1774" y="1026"/>
                  </a:lnTo>
                  <a:lnTo>
                    <a:pt x="1787" y="1032"/>
                  </a:lnTo>
                  <a:lnTo>
                    <a:pt x="1802" y="1037"/>
                  </a:lnTo>
                  <a:lnTo>
                    <a:pt x="1817" y="1041"/>
                  </a:lnTo>
                  <a:lnTo>
                    <a:pt x="1832" y="1045"/>
                  </a:lnTo>
                  <a:lnTo>
                    <a:pt x="1851" y="1046"/>
                  </a:lnTo>
                  <a:lnTo>
                    <a:pt x="1860" y="1045"/>
                  </a:lnTo>
                  <a:lnTo>
                    <a:pt x="1867" y="1044"/>
                  </a:lnTo>
                  <a:lnTo>
                    <a:pt x="1873" y="1041"/>
                  </a:lnTo>
                  <a:lnTo>
                    <a:pt x="1879" y="1037"/>
                  </a:lnTo>
                  <a:lnTo>
                    <a:pt x="1884" y="1032"/>
                  </a:lnTo>
                  <a:lnTo>
                    <a:pt x="1889" y="1027"/>
                  </a:lnTo>
                  <a:lnTo>
                    <a:pt x="1894" y="1021"/>
                  </a:lnTo>
                  <a:lnTo>
                    <a:pt x="1898" y="1015"/>
                  </a:lnTo>
                  <a:lnTo>
                    <a:pt x="1907" y="1001"/>
                  </a:lnTo>
                  <a:lnTo>
                    <a:pt x="1917" y="988"/>
                  </a:lnTo>
                  <a:lnTo>
                    <a:pt x="1922" y="982"/>
                  </a:lnTo>
                  <a:lnTo>
                    <a:pt x="1927" y="975"/>
                  </a:lnTo>
                  <a:lnTo>
                    <a:pt x="1933" y="969"/>
                  </a:lnTo>
                  <a:lnTo>
                    <a:pt x="1939" y="963"/>
                  </a:lnTo>
                  <a:lnTo>
                    <a:pt x="1955" y="952"/>
                  </a:lnTo>
                  <a:lnTo>
                    <a:pt x="1970" y="943"/>
                  </a:lnTo>
                  <a:lnTo>
                    <a:pt x="1985" y="934"/>
                  </a:lnTo>
                  <a:lnTo>
                    <a:pt x="2000" y="928"/>
                  </a:lnTo>
                  <a:lnTo>
                    <a:pt x="2016" y="922"/>
                  </a:lnTo>
                  <a:lnTo>
                    <a:pt x="2032" y="916"/>
                  </a:lnTo>
                  <a:lnTo>
                    <a:pt x="2050" y="911"/>
                  </a:lnTo>
                  <a:lnTo>
                    <a:pt x="2069" y="906"/>
                  </a:lnTo>
                  <a:lnTo>
                    <a:pt x="2086" y="902"/>
                  </a:lnTo>
                  <a:lnTo>
                    <a:pt x="2098" y="895"/>
                  </a:lnTo>
                  <a:lnTo>
                    <a:pt x="2110" y="887"/>
                  </a:lnTo>
                  <a:lnTo>
                    <a:pt x="2120" y="880"/>
                  </a:lnTo>
                  <a:lnTo>
                    <a:pt x="2132" y="871"/>
                  </a:lnTo>
                  <a:lnTo>
                    <a:pt x="2143" y="864"/>
                  </a:lnTo>
                  <a:lnTo>
                    <a:pt x="2155" y="856"/>
                  </a:lnTo>
                  <a:lnTo>
                    <a:pt x="2170" y="850"/>
                  </a:lnTo>
                  <a:lnTo>
                    <a:pt x="2189" y="841"/>
                  </a:lnTo>
                  <a:lnTo>
                    <a:pt x="2205" y="834"/>
                  </a:lnTo>
                  <a:lnTo>
                    <a:pt x="2221" y="825"/>
                  </a:lnTo>
                  <a:lnTo>
                    <a:pt x="2235" y="817"/>
                  </a:lnTo>
                  <a:lnTo>
                    <a:pt x="2263" y="798"/>
                  </a:lnTo>
                  <a:lnTo>
                    <a:pt x="2298" y="778"/>
                  </a:lnTo>
                  <a:lnTo>
                    <a:pt x="2298" y="778"/>
                  </a:lnTo>
                  <a:lnTo>
                    <a:pt x="2302" y="794"/>
                  </a:lnTo>
                  <a:lnTo>
                    <a:pt x="2305" y="807"/>
                  </a:lnTo>
                  <a:lnTo>
                    <a:pt x="2308" y="814"/>
                  </a:lnTo>
                  <a:lnTo>
                    <a:pt x="2310" y="820"/>
                  </a:lnTo>
                  <a:lnTo>
                    <a:pt x="2312" y="828"/>
                  </a:lnTo>
                  <a:lnTo>
                    <a:pt x="2312" y="836"/>
                  </a:lnTo>
                  <a:lnTo>
                    <a:pt x="2312" y="840"/>
                  </a:lnTo>
                  <a:lnTo>
                    <a:pt x="2310" y="844"/>
                  </a:lnTo>
                  <a:lnTo>
                    <a:pt x="2308" y="848"/>
                  </a:lnTo>
                  <a:lnTo>
                    <a:pt x="2305" y="850"/>
                  </a:lnTo>
                  <a:lnTo>
                    <a:pt x="2299" y="854"/>
                  </a:lnTo>
                  <a:lnTo>
                    <a:pt x="2292" y="857"/>
                  </a:lnTo>
                  <a:lnTo>
                    <a:pt x="2277" y="875"/>
                  </a:lnTo>
                  <a:lnTo>
                    <a:pt x="2261" y="890"/>
                  </a:lnTo>
                  <a:lnTo>
                    <a:pt x="2243" y="898"/>
                  </a:lnTo>
                  <a:lnTo>
                    <a:pt x="2228" y="908"/>
                  </a:lnTo>
                  <a:lnTo>
                    <a:pt x="2221" y="915"/>
                  </a:lnTo>
                  <a:lnTo>
                    <a:pt x="2216" y="921"/>
                  </a:lnTo>
                  <a:lnTo>
                    <a:pt x="2213" y="928"/>
                  </a:lnTo>
                  <a:lnTo>
                    <a:pt x="2212" y="938"/>
                  </a:lnTo>
                  <a:lnTo>
                    <a:pt x="2213" y="942"/>
                  </a:lnTo>
                  <a:lnTo>
                    <a:pt x="2215" y="946"/>
                  </a:lnTo>
                  <a:lnTo>
                    <a:pt x="2217" y="948"/>
                  </a:lnTo>
                  <a:lnTo>
                    <a:pt x="2221" y="950"/>
                  </a:lnTo>
                  <a:lnTo>
                    <a:pt x="2230" y="955"/>
                  </a:lnTo>
                  <a:lnTo>
                    <a:pt x="2238" y="960"/>
                  </a:lnTo>
                  <a:lnTo>
                    <a:pt x="2247" y="972"/>
                  </a:lnTo>
                  <a:lnTo>
                    <a:pt x="2254" y="982"/>
                  </a:lnTo>
                  <a:lnTo>
                    <a:pt x="2258" y="985"/>
                  </a:lnTo>
                  <a:lnTo>
                    <a:pt x="2263" y="989"/>
                  </a:lnTo>
                  <a:lnTo>
                    <a:pt x="2268" y="991"/>
                  </a:lnTo>
                  <a:lnTo>
                    <a:pt x="2274" y="991"/>
                  </a:lnTo>
                  <a:lnTo>
                    <a:pt x="2279" y="991"/>
                  </a:lnTo>
                  <a:lnTo>
                    <a:pt x="2283" y="989"/>
                  </a:lnTo>
                  <a:lnTo>
                    <a:pt x="2287" y="986"/>
                  </a:lnTo>
                  <a:lnTo>
                    <a:pt x="2289" y="983"/>
                  </a:lnTo>
                  <a:lnTo>
                    <a:pt x="2292" y="979"/>
                  </a:lnTo>
                  <a:lnTo>
                    <a:pt x="2295" y="977"/>
                  </a:lnTo>
                  <a:lnTo>
                    <a:pt x="2299" y="974"/>
                  </a:lnTo>
                  <a:lnTo>
                    <a:pt x="2303" y="972"/>
                  </a:lnTo>
                  <a:lnTo>
                    <a:pt x="2325" y="967"/>
                  </a:lnTo>
                  <a:lnTo>
                    <a:pt x="2344" y="964"/>
                  </a:lnTo>
                  <a:lnTo>
                    <a:pt x="2364" y="963"/>
                  </a:lnTo>
                  <a:lnTo>
                    <a:pt x="2386" y="963"/>
                  </a:lnTo>
                  <a:lnTo>
                    <a:pt x="2401" y="963"/>
                  </a:lnTo>
                  <a:lnTo>
                    <a:pt x="2402" y="982"/>
                  </a:lnTo>
                  <a:lnTo>
                    <a:pt x="2401" y="1000"/>
                  </a:lnTo>
                  <a:lnTo>
                    <a:pt x="2402" y="1006"/>
                  </a:lnTo>
                  <a:lnTo>
                    <a:pt x="2404" y="1011"/>
                  </a:lnTo>
                  <a:lnTo>
                    <a:pt x="2406" y="1015"/>
                  </a:lnTo>
                  <a:lnTo>
                    <a:pt x="2408" y="1020"/>
                  </a:lnTo>
                  <a:lnTo>
                    <a:pt x="2416" y="1026"/>
                  </a:lnTo>
                  <a:lnTo>
                    <a:pt x="2425" y="1032"/>
                  </a:lnTo>
                  <a:lnTo>
                    <a:pt x="2433" y="1037"/>
                  </a:lnTo>
                  <a:lnTo>
                    <a:pt x="2443" y="1044"/>
                  </a:lnTo>
                  <a:lnTo>
                    <a:pt x="2452" y="1051"/>
                  </a:lnTo>
                  <a:lnTo>
                    <a:pt x="2459" y="1060"/>
                  </a:lnTo>
                  <a:lnTo>
                    <a:pt x="2467" y="1072"/>
                  </a:lnTo>
                  <a:lnTo>
                    <a:pt x="2473" y="1084"/>
                  </a:lnTo>
                  <a:lnTo>
                    <a:pt x="2477" y="1089"/>
                  </a:lnTo>
                  <a:lnTo>
                    <a:pt x="2482" y="1093"/>
                  </a:lnTo>
                  <a:lnTo>
                    <a:pt x="2488" y="1096"/>
                  </a:lnTo>
                  <a:lnTo>
                    <a:pt x="2494" y="1097"/>
                  </a:lnTo>
                  <a:lnTo>
                    <a:pt x="2510" y="1096"/>
                  </a:lnTo>
                  <a:lnTo>
                    <a:pt x="2524" y="1093"/>
                  </a:lnTo>
                  <a:lnTo>
                    <a:pt x="2539" y="1089"/>
                  </a:lnTo>
                  <a:lnTo>
                    <a:pt x="2555" y="1088"/>
                  </a:lnTo>
                  <a:lnTo>
                    <a:pt x="2565" y="1088"/>
                  </a:lnTo>
                  <a:lnTo>
                    <a:pt x="2574" y="1089"/>
                  </a:lnTo>
                  <a:lnTo>
                    <a:pt x="2584" y="1089"/>
                  </a:lnTo>
                  <a:lnTo>
                    <a:pt x="2594" y="1089"/>
                  </a:lnTo>
                  <a:lnTo>
                    <a:pt x="2599" y="1096"/>
                  </a:lnTo>
                  <a:lnTo>
                    <a:pt x="2602" y="1103"/>
                  </a:lnTo>
                  <a:lnTo>
                    <a:pt x="2601" y="1109"/>
                  </a:lnTo>
                  <a:lnTo>
                    <a:pt x="2600" y="1115"/>
                  </a:lnTo>
                  <a:lnTo>
                    <a:pt x="2597" y="1120"/>
                  </a:lnTo>
                  <a:lnTo>
                    <a:pt x="2594" y="1124"/>
                  </a:lnTo>
                  <a:lnTo>
                    <a:pt x="2589" y="1128"/>
                  </a:lnTo>
                  <a:lnTo>
                    <a:pt x="2584" y="1130"/>
                  </a:lnTo>
                  <a:lnTo>
                    <a:pt x="2579" y="1133"/>
                  </a:lnTo>
                  <a:lnTo>
                    <a:pt x="2572" y="1135"/>
                  </a:lnTo>
                  <a:lnTo>
                    <a:pt x="2559" y="1139"/>
                  </a:lnTo>
                  <a:lnTo>
                    <a:pt x="2545" y="1144"/>
                  </a:lnTo>
                  <a:lnTo>
                    <a:pt x="2531" y="1149"/>
                  </a:lnTo>
                  <a:lnTo>
                    <a:pt x="2519" y="1156"/>
                  </a:lnTo>
                  <a:lnTo>
                    <a:pt x="2514" y="1161"/>
                  </a:lnTo>
                  <a:lnTo>
                    <a:pt x="2510" y="1165"/>
                  </a:lnTo>
                  <a:lnTo>
                    <a:pt x="2507" y="1171"/>
                  </a:lnTo>
                  <a:lnTo>
                    <a:pt x="2503" y="1176"/>
                  </a:lnTo>
                  <a:lnTo>
                    <a:pt x="2497" y="1187"/>
                  </a:lnTo>
                  <a:lnTo>
                    <a:pt x="2492" y="1199"/>
                  </a:lnTo>
                  <a:lnTo>
                    <a:pt x="2485" y="1209"/>
                  </a:lnTo>
                  <a:lnTo>
                    <a:pt x="2479" y="1217"/>
                  </a:lnTo>
                  <a:lnTo>
                    <a:pt x="2474" y="1221"/>
                  </a:lnTo>
                  <a:lnTo>
                    <a:pt x="2471" y="1222"/>
                  </a:lnTo>
                  <a:lnTo>
                    <a:pt x="2464" y="1225"/>
                  </a:lnTo>
                  <a:lnTo>
                    <a:pt x="2458" y="1225"/>
                  </a:lnTo>
                  <a:lnTo>
                    <a:pt x="2452" y="1225"/>
                  </a:lnTo>
                  <a:lnTo>
                    <a:pt x="2447" y="1223"/>
                  </a:lnTo>
                  <a:lnTo>
                    <a:pt x="2442" y="1221"/>
                  </a:lnTo>
                  <a:lnTo>
                    <a:pt x="2437" y="1218"/>
                  </a:lnTo>
                  <a:lnTo>
                    <a:pt x="2427" y="1212"/>
                  </a:lnTo>
                  <a:lnTo>
                    <a:pt x="2420" y="1205"/>
                  </a:lnTo>
                  <a:lnTo>
                    <a:pt x="2411" y="1197"/>
                  </a:lnTo>
                  <a:lnTo>
                    <a:pt x="2402" y="1191"/>
                  </a:lnTo>
                  <a:lnTo>
                    <a:pt x="2397" y="1189"/>
                  </a:lnTo>
                  <a:lnTo>
                    <a:pt x="2392" y="1186"/>
                  </a:lnTo>
                  <a:lnTo>
                    <a:pt x="2386" y="1185"/>
                  </a:lnTo>
                  <a:lnTo>
                    <a:pt x="2380" y="1185"/>
                  </a:lnTo>
                  <a:lnTo>
                    <a:pt x="2372" y="1186"/>
                  </a:lnTo>
                  <a:lnTo>
                    <a:pt x="2365" y="1189"/>
                  </a:lnTo>
                  <a:lnTo>
                    <a:pt x="2359" y="1192"/>
                  </a:lnTo>
                  <a:lnTo>
                    <a:pt x="2353" y="1197"/>
                  </a:lnTo>
                  <a:lnTo>
                    <a:pt x="2343" y="1210"/>
                  </a:lnTo>
                  <a:lnTo>
                    <a:pt x="2334" y="1225"/>
                  </a:lnTo>
                  <a:lnTo>
                    <a:pt x="2327" y="1240"/>
                  </a:lnTo>
                  <a:lnTo>
                    <a:pt x="2317" y="1252"/>
                  </a:lnTo>
                  <a:lnTo>
                    <a:pt x="2310" y="1257"/>
                  </a:lnTo>
                  <a:lnTo>
                    <a:pt x="2304" y="1261"/>
                  </a:lnTo>
                  <a:lnTo>
                    <a:pt x="2297" y="1264"/>
                  </a:lnTo>
                  <a:lnTo>
                    <a:pt x="2289" y="1264"/>
                  </a:lnTo>
                  <a:lnTo>
                    <a:pt x="2281" y="1263"/>
                  </a:lnTo>
                  <a:lnTo>
                    <a:pt x="2274" y="1261"/>
                  </a:lnTo>
                  <a:lnTo>
                    <a:pt x="2269" y="1256"/>
                  </a:lnTo>
                  <a:lnTo>
                    <a:pt x="2266" y="1249"/>
                  </a:lnTo>
                  <a:lnTo>
                    <a:pt x="2257" y="1235"/>
                  </a:lnTo>
                  <a:lnTo>
                    <a:pt x="2250" y="1220"/>
                  </a:lnTo>
                  <a:lnTo>
                    <a:pt x="2238" y="1213"/>
                  </a:lnTo>
                  <a:lnTo>
                    <a:pt x="2237" y="1222"/>
                  </a:lnTo>
                  <a:lnTo>
                    <a:pt x="2235" y="1231"/>
                  </a:lnTo>
                  <a:lnTo>
                    <a:pt x="2230" y="1238"/>
                  </a:lnTo>
                  <a:lnTo>
                    <a:pt x="2225" y="1246"/>
                  </a:lnTo>
                  <a:lnTo>
                    <a:pt x="2217" y="1251"/>
                  </a:lnTo>
                  <a:lnTo>
                    <a:pt x="2210" y="1256"/>
                  </a:lnTo>
                  <a:lnTo>
                    <a:pt x="2201" y="1258"/>
                  </a:lnTo>
                  <a:lnTo>
                    <a:pt x="2192" y="1259"/>
                  </a:lnTo>
                  <a:lnTo>
                    <a:pt x="2186" y="1258"/>
                  </a:lnTo>
                  <a:lnTo>
                    <a:pt x="2181" y="1257"/>
                  </a:lnTo>
                  <a:lnTo>
                    <a:pt x="2176" y="1256"/>
                  </a:lnTo>
                  <a:lnTo>
                    <a:pt x="2171" y="1253"/>
                  </a:lnTo>
                  <a:lnTo>
                    <a:pt x="2164" y="1247"/>
                  </a:lnTo>
                  <a:lnTo>
                    <a:pt x="2156" y="1238"/>
                  </a:lnTo>
                  <a:lnTo>
                    <a:pt x="2144" y="1218"/>
                  </a:lnTo>
                  <a:lnTo>
                    <a:pt x="2129" y="1200"/>
                  </a:lnTo>
                  <a:lnTo>
                    <a:pt x="2129" y="1200"/>
                  </a:lnTo>
                  <a:lnTo>
                    <a:pt x="2150" y="1173"/>
                  </a:lnTo>
                  <a:lnTo>
                    <a:pt x="2171" y="1151"/>
                  </a:lnTo>
                  <a:lnTo>
                    <a:pt x="2180" y="1140"/>
                  </a:lnTo>
                  <a:lnTo>
                    <a:pt x="2186" y="1128"/>
                  </a:lnTo>
                  <a:lnTo>
                    <a:pt x="2189" y="1120"/>
                  </a:lnTo>
                  <a:lnTo>
                    <a:pt x="2191" y="1113"/>
                  </a:lnTo>
                  <a:lnTo>
                    <a:pt x="2192" y="1106"/>
                  </a:lnTo>
                  <a:lnTo>
                    <a:pt x="2192" y="1097"/>
                  </a:lnTo>
                  <a:lnTo>
                    <a:pt x="2191" y="1077"/>
                  </a:lnTo>
                  <a:lnTo>
                    <a:pt x="2187" y="1060"/>
                  </a:lnTo>
                  <a:lnTo>
                    <a:pt x="2185" y="1042"/>
                  </a:lnTo>
                  <a:lnTo>
                    <a:pt x="2184" y="1022"/>
                  </a:lnTo>
                  <a:lnTo>
                    <a:pt x="2150" y="1020"/>
                  </a:lnTo>
                  <a:lnTo>
                    <a:pt x="2140" y="1032"/>
                  </a:lnTo>
                  <a:lnTo>
                    <a:pt x="2130" y="1045"/>
                  </a:lnTo>
                  <a:lnTo>
                    <a:pt x="2120" y="1055"/>
                  </a:lnTo>
                  <a:lnTo>
                    <a:pt x="2109" y="1065"/>
                  </a:lnTo>
                  <a:lnTo>
                    <a:pt x="2098" y="1072"/>
                  </a:lnTo>
                  <a:lnTo>
                    <a:pt x="2086" y="1078"/>
                  </a:lnTo>
                  <a:lnTo>
                    <a:pt x="2078" y="1079"/>
                  </a:lnTo>
                  <a:lnTo>
                    <a:pt x="2071" y="1082"/>
                  </a:lnTo>
                  <a:lnTo>
                    <a:pt x="2063" y="1082"/>
                  </a:lnTo>
                  <a:lnTo>
                    <a:pt x="2056" y="1083"/>
                  </a:lnTo>
                  <a:lnTo>
                    <a:pt x="2048" y="1082"/>
                  </a:lnTo>
                  <a:lnTo>
                    <a:pt x="2042" y="1081"/>
                  </a:lnTo>
                  <a:lnTo>
                    <a:pt x="2036" y="1078"/>
                  </a:lnTo>
                  <a:lnTo>
                    <a:pt x="2030" y="1076"/>
                  </a:lnTo>
                  <a:lnTo>
                    <a:pt x="2023" y="1073"/>
                  </a:lnTo>
                  <a:lnTo>
                    <a:pt x="2017" y="1071"/>
                  </a:lnTo>
                  <a:lnTo>
                    <a:pt x="2011" y="1070"/>
                  </a:lnTo>
                  <a:lnTo>
                    <a:pt x="2004" y="1068"/>
                  </a:lnTo>
                  <a:lnTo>
                    <a:pt x="1959" y="1068"/>
                  </a:lnTo>
                  <a:lnTo>
                    <a:pt x="1956" y="1101"/>
                  </a:lnTo>
                  <a:lnTo>
                    <a:pt x="1954" y="1129"/>
                  </a:lnTo>
                  <a:lnTo>
                    <a:pt x="1953" y="1143"/>
                  </a:lnTo>
                  <a:lnTo>
                    <a:pt x="1948" y="1155"/>
                  </a:lnTo>
                  <a:lnTo>
                    <a:pt x="1945" y="1161"/>
                  </a:lnTo>
                  <a:lnTo>
                    <a:pt x="1940" y="1168"/>
                  </a:lnTo>
                  <a:lnTo>
                    <a:pt x="1937" y="1174"/>
                  </a:lnTo>
                  <a:lnTo>
                    <a:pt x="1930" y="1179"/>
                  </a:lnTo>
                  <a:lnTo>
                    <a:pt x="1914" y="1187"/>
                  </a:lnTo>
                  <a:lnTo>
                    <a:pt x="1897" y="1194"/>
                  </a:lnTo>
                  <a:lnTo>
                    <a:pt x="1879" y="1201"/>
                  </a:lnTo>
                  <a:lnTo>
                    <a:pt x="1866" y="1209"/>
                  </a:lnTo>
                  <a:lnTo>
                    <a:pt x="1858" y="1213"/>
                  </a:lnTo>
                  <a:lnTo>
                    <a:pt x="1852" y="1217"/>
                  </a:lnTo>
                  <a:lnTo>
                    <a:pt x="1846" y="1223"/>
                  </a:lnTo>
                  <a:lnTo>
                    <a:pt x="1840" y="1231"/>
                  </a:lnTo>
                  <a:lnTo>
                    <a:pt x="1826" y="1251"/>
                  </a:lnTo>
                  <a:lnTo>
                    <a:pt x="1814" y="1271"/>
                  </a:lnTo>
                  <a:lnTo>
                    <a:pt x="1807" y="1278"/>
                  </a:lnTo>
                  <a:lnTo>
                    <a:pt x="1799" y="1284"/>
                  </a:lnTo>
                  <a:lnTo>
                    <a:pt x="1795" y="1287"/>
                  </a:lnTo>
                  <a:lnTo>
                    <a:pt x="1790" y="1289"/>
                  </a:lnTo>
                  <a:lnTo>
                    <a:pt x="1784" y="1290"/>
                  </a:lnTo>
                  <a:lnTo>
                    <a:pt x="1778" y="1290"/>
                  </a:lnTo>
                  <a:lnTo>
                    <a:pt x="1768" y="1289"/>
                  </a:lnTo>
                  <a:lnTo>
                    <a:pt x="1758" y="1288"/>
                  </a:lnTo>
                  <a:lnTo>
                    <a:pt x="1748" y="1287"/>
                  </a:lnTo>
                  <a:lnTo>
                    <a:pt x="1739" y="1284"/>
                  </a:lnTo>
                  <a:lnTo>
                    <a:pt x="1730" y="1283"/>
                  </a:lnTo>
                  <a:lnTo>
                    <a:pt x="1722" y="1280"/>
                  </a:lnTo>
                  <a:lnTo>
                    <a:pt x="1712" y="1279"/>
                  </a:lnTo>
                  <a:lnTo>
                    <a:pt x="1701" y="1279"/>
                  </a:lnTo>
                  <a:lnTo>
                    <a:pt x="1694" y="1279"/>
                  </a:lnTo>
                  <a:lnTo>
                    <a:pt x="1688" y="1283"/>
                  </a:lnTo>
                  <a:lnTo>
                    <a:pt x="1682" y="1287"/>
                  </a:lnTo>
                  <a:lnTo>
                    <a:pt x="1678" y="1292"/>
                  </a:lnTo>
                  <a:lnTo>
                    <a:pt x="1671" y="1304"/>
                  </a:lnTo>
                  <a:lnTo>
                    <a:pt x="1663" y="1319"/>
                  </a:lnTo>
                  <a:lnTo>
                    <a:pt x="1651" y="1338"/>
                  </a:lnTo>
                  <a:lnTo>
                    <a:pt x="1641" y="1354"/>
                  </a:lnTo>
                  <a:lnTo>
                    <a:pt x="1636" y="1361"/>
                  </a:lnTo>
                  <a:lnTo>
                    <a:pt x="1631" y="1370"/>
                  </a:lnTo>
                  <a:lnTo>
                    <a:pt x="1627" y="1380"/>
                  </a:lnTo>
                  <a:lnTo>
                    <a:pt x="1622" y="1390"/>
                  </a:lnTo>
                  <a:lnTo>
                    <a:pt x="1641" y="1401"/>
                  </a:lnTo>
                  <a:lnTo>
                    <a:pt x="1657" y="1412"/>
                  </a:lnTo>
                  <a:lnTo>
                    <a:pt x="1672" y="1423"/>
                  </a:lnTo>
                  <a:lnTo>
                    <a:pt x="1691" y="1432"/>
                  </a:lnTo>
                  <a:lnTo>
                    <a:pt x="1701" y="1436"/>
                  </a:lnTo>
                  <a:lnTo>
                    <a:pt x="1710" y="1437"/>
                  </a:lnTo>
                  <a:lnTo>
                    <a:pt x="1714" y="1437"/>
                  </a:lnTo>
                  <a:lnTo>
                    <a:pt x="1718" y="1438"/>
                  </a:lnTo>
                  <a:lnTo>
                    <a:pt x="1722" y="1440"/>
                  </a:lnTo>
                  <a:lnTo>
                    <a:pt x="1725" y="1444"/>
                  </a:lnTo>
                  <a:lnTo>
                    <a:pt x="1730" y="1450"/>
                  </a:lnTo>
                  <a:lnTo>
                    <a:pt x="1734" y="1458"/>
                  </a:lnTo>
                  <a:lnTo>
                    <a:pt x="1737" y="1467"/>
                  </a:lnTo>
                  <a:lnTo>
                    <a:pt x="1738" y="1474"/>
                  </a:lnTo>
                  <a:lnTo>
                    <a:pt x="1738" y="1491"/>
                  </a:lnTo>
                  <a:lnTo>
                    <a:pt x="1738" y="1507"/>
                  </a:lnTo>
                  <a:lnTo>
                    <a:pt x="1738" y="1515"/>
                  </a:lnTo>
                  <a:lnTo>
                    <a:pt x="1739" y="1524"/>
                  </a:lnTo>
                  <a:lnTo>
                    <a:pt x="1740" y="1531"/>
                  </a:lnTo>
                  <a:lnTo>
                    <a:pt x="1742" y="1538"/>
                  </a:lnTo>
                  <a:lnTo>
                    <a:pt x="1745" y="1545"/>
                  </a:lnTo>
                  <a:lnTo>
                    <a:pt x="1749" y="1551"/>
                  </a:lnTo>
                  <a:lnTo>
                    <a:pt x="1755" y="1556"/>
                  </a:lnTo>
                  <a:lnTo>
                    <a:pt x="1763" y="1561"/>
                  </a:lnTo>
                  <a:lnTo>
                    <a:pt x="1760" y="1568"/>
                  </a:lnTo>
                  <a:lnTo>
                    <a:pt x="1756" y="1574"/>
                  </a:lnTo>
                  <a:lnTo>
                    <a:pt x="1751" y="1579"/>
                  </a:lnTo>
                  <a:lnTo>
                    <a:pt x="1747" y="1586"/>
                  </a:lnTo>
                  <a:lnTo>
                    <a:pt x="1742" y="1591"/>
                  </a:lnTo>
                  <a:lnTo>
                    <a:pt x="1737" y="1596"/>
                  </a:lnTo>
                  <a:lnTo>
                    <a:pt x="1732" y="1602"/>
                  </a:lnTo>
                  <a:lnTo>
                    <a:pt x="1728" y="1609"/>
                  </a:lnTo>
                  <a:lnTo>
                    <a:pt x="1718" y="1630"/>
                  </a:lnTo>
                  <a:lnTo>
                    <a:pt x="1708" y="1649"/>
                  </a:lnTo>
                  <a:lnTo>
                    <a:pt x="1698" y="1666"/>
                  </a:lnTo>
                  <a:lnTo>
                    <a:pt x="1688" y="1684"/>
                  </a:lnTo>
                  <a:lnTo>
                    <a:pt x="1668" y="1717"/>
                  </a:lnTo>
                  <a:lnTo>
                    <a:pt x="1646" y="1757"/>
                  </a:lnTo>
                  <a:lnTo>
                    <a:pt x="1646" y="1757"/>
                  </a:lnTo>
                  <a:lnTo>
                    <a:pt x="1617" y="1753"/>
                  </a:lnTo>
                  <a:lnTo>
                    <a:pt x="1592" y="1748"/>
                  </a:lnTo>
                  <a:lnTo>
                    <a:pt x="1568" y="1742"/>
                  </a:lnTo>
                  <a:lnTo>
                    <a:pt x="1540" y="1734"/>
                  </a:lnTo>
                  <a:lnTo>
                    <a:pt x="1540" y="1734"/>
                  </a:lnTo>
                  <a:lnTo>
                    <a:pt x="1543" y="1723"/>
                  </a:lnTo>
                  <a:lnTo>
                    <a:pt x="1545" y="1712"/>
                  </a:lnTo>
                  <a:lnTo>
                    <a:pt x="1549" y="1702"/>
                  </a:lnTo>
                  <a:lnTo>
                    <a:pt x="1553" y="1694"/>
                  </a:lnTo>
                  <a:lnTo>
                    <a:pt x="1556" y="1684"/>
                  </a:lnTo>
                  <a:lnTo>
                    <a:pt x="1560" y="1674"/>
                  </a:lnTo>
                  <a:lnTo>
                    <a:pt x="1563" y="1664"/>
                  </a:lnTo>
                  <a:lnTo>
                    <a:pt x="1563" y="1651"/>
                  </a:lnTo>
                  <a:lnTo>
                    <a:pt x="1563" y="1643"/>
                  </a:lnTo>
                  <a:lnTo>
                    <a:pt x="1561" y="1635"/>
                  </a:lnTo>
                  <a:lnTo>
                    <a:pt x="1559" y="1628"/>
                  </a:lnTo>
                  <a:lnTo>
                    <a:pt x="1555" y="1620"/>
                  </a:lnTo>
                  <a:lnTo>
                    <a:pt x="1552" y="1614"/>
                  </a:lnTo>
                  <a:lnTo>
                    <a:pt x="1547" y="1609"/>
                  </a:lnTo>
                  <a:lnTo>
                    <a:pt x="1542" y="1603"/>
                  </a:lnTo>
                  <a:lnTo>
                    <a:pt x="1535" y="1598"/>
                  </a:lnTo>
                  <a:lnTo>
                    <a:pt x="1509" y="1579"/>
                  </a:lnTo>
                  <a:lnTo>
                    <a:pt x="1481" y="1561"/>
                  </a:lnTo>
                  <a:lnTo>
                    <a:pt x="1457" y="1543"/>
                  </a:lnTo>
                  <a:lnTo>
                    <a:pt x="1435" y="1529"/>
                  </a:lnTo>
                  <a:lnTo>
                    <a:pt x="1414" y="1516"/>
                  </a:lnTo>
                  <a:lnTo>
                    <a:pt x="1394" y="1504"/>
                  </a:lnTo>
                  <a:lnTo>
                    <a:pt x="1352" y="1479"/>
                  </a:lnTo>
                  <a:lnTo>
                    <a:pt x="1304" y="1449"/>
                  </a:lnTo>
                  <a:lnTo>
                    <a:pt x="1286" y="1437"/>
                  </a:lnTo>
                  <a:lnTo>
                    <a:pt x="1270" y="1424"/>
                  </a:lnTo>
                  <a:lnTo>
                    <a:pt x="1256" y="1411"/>
                  </a:lnTo>
                  <a:lnTo>
                    <a:pt x="1241" y="1398"/>
                  </a:lnTo>
                  <a:lnTo>
                    <a:pt x="1227" y="1387"/>
                  </a:lnTo>
                  <a:lnTo>
                    <a:pt x="1212" y="1375"/>
                  </a:lnTo>
                  <a:lnTo>
                    <a:pt x="1195" y="1364"/>
                  </a:lnTo>
                  <a:lnTo>
                    <a:pt x="1176" y="1352"/>
                  </a:lnTo>
                  <a:lnTo>
                    <a:pt x="1153" y="1341"/>
                  </a:lnTo>
                  <a:lnTo>
                    <a:pt x="1133" y="1329"/>
                  </a:lnTo>
                  <a:lnTo>
                    <a:pt x="1114" y="1315"/>
                  </a:lnTo>
                  <a:lnTo>
                    <a:pt x="1097" y="1302"/>
                  </a:lnTo>
                  <a:lnTo>
                    <a:pt x="1082" y="1285"/>
                  </a:lnTo>
                  <a:lnTo>
                    <a:pt x="1067" y="1268"/>
                  </a:lnTo>
                  <a:lnTo>
                    <a:pt x="1053" y="1249"/>
                  </a:lnTo>
                  <a:lnTo>
                    <a:pt x="1040" y="1227"/>
                  </a:lnTo>
                  <a:lnTo>
                    <a:pt x="1024" y="1207"/>
                  </a:lnTo>
                  <a:lnTo>
                    <a:pt x="1008" y="1190"/>
                  </a:lnTo>
                  <a:lnTo>
                    <a:pt x="1001" y="1181"/>
                  </a:lnTo>
                  <a:lnTo>
                    <a:pt x="994" y="1171"/>
                  </a:lnTo>
                  <a:lnTo>
                    <a:pt x="989" y="1161"/>
                  </a:lnTo>
                  <a:lnTo>
                    <a:pt x="985" y="1148"/>
                  </a:lnTo>
                  <a:lnTo>
                    <a:pt x="983" y="1129"/>
                  </a:lnTo>
                  <a:lnTo>
                    <a:pt x="981" y="1112"/>
                  </a:lnTo>
                  <a:lnTo>
                    <a:pt x="981" y="1103"/>
                  </a:lnTo>
                  <a:lnTo>
                    <a:pt x="980" y="1094"/>
                  </a:lnTo>
                  <a:lnTo>
                    <a:pt x="978" y="1086"/>
                  </a:lnTo>
                  <a:lnTo>
                    <a:pt x="974" y="1077"/>
                  </a:lnTo>
                  <a:lnTo>
                    <a:pt x="958" y="1041"/>
                  </a:lnTo>
                  <a:lnTo>
                    <a:pt x="944" y="1009"/>
                  </a:lnTo>
                  <a:lnTo>
                    <a:pt x="938" y="993"/>
                  </a:lnTo>
                  <a:lnTo>
                    <a:pt x="933" y="975"/>
                  </a:lnTo>
                  <a:lnTo>
                    <a:pt x="928" y="958"/>
                  </a:lnTo>
                  <a:lnTo>
                    <a:pt x="923" y="938"/>
                  </a:lnTo>
                  <a:lnTo>
                    <a:pt x="919" y="926"/>
                  </a:lnTo>
                  <a:lnTo>
                    <a:pt x="914" y="915"/>
                  </a:lnTo>
                  <a:lnTo>
                    <a:pt x="909" y="905"/>
                  </a:lnTo>
                  <a:lnTo>
                    <a:pt x="904" y="895"/>
                  </a:lnTo>
                  <a:lnTo>
                    <a:pt x="898" y="886"/>
                  </a:lnTo>
                  <a:lnTo>
                    <a:pt x="891" y="879"/>
                  </a:lnTo>
                  <a:lnTo>
                    <a:pt x="883" y="871"/>
                  </a:lnTo>
                  <a:lnTo>
                    <a:pt x="875" y="864"/>
                  </a:lnTo>
                  <a:lnTo>
                    <a:pt x="857" y="851"/>
                  </a:lnTo>
                  <a:lnTo>
                    <a:pt x="837" y="841"/>
                  </a:lnTo>
                  <a:lnTo>
                    <a:pt x="815" y="833"/>
                  </a:lnTo>
                  <a:lnTo>
                    <a:pt x="791" y="824"/>
                  </a:lnTo>
                  <a:lnTo>
                    <a:pt x="775" y="819"/>
                  </a:lnTo>
                  <a:lnTo>
                    <a:pt x="758" y="814"/>
                  </a:lnTo>
                  <a:lnTo>
                    <a:pt x="742" y="808"/>
                  </a:lnTo>
                  <a:lnTo>
                    <a:pt x="727" y="800"/>
                  </a:lnTo>
                  <a:lnTo>
                    <a:pt x="719" y="797"/>
                  </a:lnTo>
                  <a:lnTo>
                    <a:pt x="714" y="793"/>
                  </a:lnTo>
                  <a:lnTo>
                    <a:pt x="708" y="788"/>
                  </a:lnTo>
                  <a:lnTo>
                    <a:pt x="703" y="782"/>
                  </a:lnTo>
                  <a:lnTo>
                    <a:pt x="700" y="777"/>
                  </a:lnTo>
                  <a:lnTo>
                    <a:pt x="697" y="769"/>
                  </a:lnTo>
                  <a:lnTo>
                    <a:pt x="696" y="762"/>
                  </a:lnTo>
                  <a:lnTo>
                    <a:pt x="695" y="753"/>
                  </a:lnTo>
                  <a:lnTo>
                    <a:pt x="695" y="692"/>
                  </a:lnTo>
                  <a:lnTo>
                    <a:pt x="698" y="678"/>
                  </a:lnTo>
                  <a:lnTo>
                    <a:pt x="701" y="663"/>
                  </a:lnTo>
                  <a:lnTo>
                    <a:pt x="700" y="655"/>
                  </a:lnTo>
                  <a:lnTo>
                    <a:pt x="698" y="648"/>
                  </a:lnTo>
                  <a:lnTo>
                    <a:pt x="696" y="642"/>
                  </a:lnTo>
                  <a:lnTo>
                    <a:pt x="692" y="637"/>
                  </a:lnTo>
                  <a:lnTo>
                    <a:pt x="688" y="632"/>
                  </a:lnTo>
                  <a:lnTo>
                    <a:pt x="683" y="627"/>
                  </a:lnTo>
                  <a:lnTo>
                    <a:pt x="677" y="622"/>
                  </a:lnTo>
                  <a:lnTo>
                    <a:pt x="671" y="618"/>
                  </a:lnTo>
                  <a:lnTo>
                    <a:pt x="642" y="604"/>
                  </a:lnTo>
                  <a:lnTo>
                    <a:pt x="613" y="591"/>
                  </a:lnTo>
                  <a:lnTo>
                    <a:pt x="601" y="583"/>
                  </a:lnTo>
                  <a:lnTo>
                    <a:pt x="593" y="576"/>
                  </a:lnTo>
                  <a:lnTo>
                    <a:pt x="585" y="566"/>
                  </a:lnTo>
                  <a:lnTo>
                    <a:pt x="577" y="557"/>
                  </a:lnTo>
                  <a:lnTo>
                    <a:pt x="569" y="550"/>
                  </a:lnTo>
                  <a:lnTo>
                    <a:pt x="560" y="542"/>
                  </a:lnTo>
                  <a:lnTo>
                    <a:pt x="555" y="540"/>
                  </a:lnTo>
                  <a:lnTo>
                    <a:pt x="550" y="539"/>
                  </a:lnTo>
                  <a:lnTo>
                    <a:pt x="544" y="537"/>
                  </a:lnTo>
                  <a:lnTo>
                    <a:pt x="538" y="536"/>
                  </a:lnTo>
                  <a:lnTo>
                    <a:pt x="523" y="537"/>
                  </a:lnTo>
                  <a:lnTo>
                    <a:pt x="509" y="540"/>
                  </a:lnTo>
                  <a:lnTo>
                    <a:pt x="497" y="542"/>
                  </a:lnTo>
                  <a:lnTo>
                    <a:pt x="485" y="547"/>
                  </a:lnTo>
                  <a:lnTo>
                    <a:pt x="473" y="555"/>
                  </a:lnTo>
                  <a:lnTo>
                    <a:pt x="464" y="562"/>
                  </a:lnTo>
                  <a:lnTo>
                    <a:pt x="455" y="573"/>
                  </a:lnTo>
                  <a:lnTo>
                    <a:pt x="447" y="585"/>
                  </a:lnTo>
                  <a:lnTo>
                    <a:pt x="436" y="585"/>
                  </a:lnTo>
                  <a:lnTo>
                    <a:pt x="426" y="583"/>
                  </a:lnTo>
                  <a:lnTo>
                    <a:pt x="416" y="582"/>
                  </a:lnTo>
                  <a:lnTo>
                    <a:pt x="405" y="582"/>
                  </a:lnTo>
                  <a:lnTo>
                    <a:pt x="389" y="583"/>
                  </a:lnTo>
                  <a:lnTo>
                    <a:pt x="374" y="587"/>
                  </a:lnTo>
                  <a:lnTo>
                    <a:pt x="359" y="592"/>
                  </a:lnTo>
                  <a:lnTo>
                    <a:pt x="347" y="598"/>
                  </a:lnTo>
                  <a:lnTo>
                    <a:pt x="333" y="603"/>
                  </a:lnTo>
                  <a:lnTo>
                    <a:pt x="319" y="608"/>
                  </a:lnTo>
                  <a:lnTo>
                    <a:pt x="305" y="612"/>
                  </a:lnTo>
                  <a:lnTo>
                    <a:pt x="287" y="613"/>
                  </a:lnTo>
                  <a:lnTo>
                    <a:pt x="280" y="611"/>
                  </a:lnTo>
                  <a:lnTo>
                    <a:pt x="271" y="608"/>
                  </a:lnTo>
                  <a:lnTo>
                    <a:pt x="266" y="608"/>
                  </a:lnTo>
                  <a:lnTo>
                    <a:pt x="262" y="609"/>
                  </a:lnTo>
                  <a:lnTo>
                    <a:pt x="259" y="611"/>
                  </a:lnTo>
                  <a:lnTo>
                    <a:pt x="255" y="613"/>
                  </a:lnTo>
                  <a:lnTo>
                    <a:pt x="249" y="619"/>
                  </a:lnTo>
                  <a:lnTo>
                    <a:pt x="245" y="627"/>
                  </a:lnTo>
                  <a:lnTo>
                    <a:pt x="239" y="645"/>
                  </a:lnTo>
                  <a:lnTo>
                    <a:pt x="234" y="665"/>
                  </a:lnTo>
                  <a:lnTo>
                    <a:pt x="229" y="680"/>
                  </a:lnTo>
                  <a:lnTo>
                    <a:pt x="224" y="694"/>
                  </a:lnTo>
                  <a:lnTo>
                    <a:pt x="216" y="707"/>
                  </a:lnTo>
                  <a:lnTo>
                    <a:pt x="208" y="720"/>
                  </a:lnTo>
                  <a:lnTo>
                    <a:pt x="204" y="725"/>
                  </a:lnTo>
                  <a:lnTo>
                    <a:pt x="199" y="730"/>
                  </a:lnTo>
                  <a:lnTo>
                    <a:pt x="193" y="733"/>
                  </a:lnTo>
                  <a:lnTo>
                    <a:pt x="188" y="737"/>
                  </a:lnTo>
                  <a:lnTo>
                    <a:pt x="182" y="741"/>
                  </a:lnTo>
                  <a:lnTo>
                    <a:pt x="174" y="742"/>
                  </a:lnTo>
                  <a:lnTo>
                    <a:pt x="167" y="743"/>
                  </a:lnTo>
                  <a:lnTo>
                    <a:pt x="159" y="745"/>
                  </a:lnTo>
                  <a:lnTo>
                    <a:pt x="151" y="743"/>
                  </a:lnTo>
                  <a:lnTo>
                    <a:pt x="142" y="742"/>
                  </a:lnTo>
                  <a:lnTo>
                    <a:pt x="134" y="740"/>
                  </a:lnTo>
                  <a:lnTo>
                    <a:pt x="127" y="736"/>
                  </a:lnTo>
                  <a:lnTo>
                    <a:pt x="113" y="727"/>
                  </a:lnTo>
                  <a:lnTo>
                    <a:pt x="97" y="719"/>
                  </a:lnTo>
                  <a:lnTo>
                    <a:pt x="85" y="714"/>
                  </a:lnTo>
                  <a:lnTo>
                    <a:pt x="72" y="710"/>
                  </a:lnTo>
                  <a:lnTo>
                    <a:pt x="61" y="709"/>
                  </a:lnTo>
                  <a:lnTo>
                    <a:pt x="50" y="707"/>
                  </a:lnTo>
                  <a:lnTo>
                    <a:pt x="38" y="706"/>
                  </a:lnTo>
                  <a:lnTo>
                    <a:pt x="26" y="706"/>
                  </a:lnTo>
                  <a:lnTo>
                    <a:pt x="14" y="704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168" y="65"/>
                  </a:lnTo>
                  <a:lnTo>
                    <a:pt x="667" y="0"/>
                  </a:lnTo>
                  <a:lnTo>
                    <a:pt x="66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F9310455-3872-4D58-8F89-115854088B2A}"/>
                </a:ext>
              </a:extLst>
            </p:cNvPr>
            <p:cNvSpPr/>
            <p:nvPr/>
          </p:nvSpPr>
          <p:spPr>
            <a:xfrm rot="18808333">
              <a:off x="8671312" y="2619852"/>
              <a:ext cx="681099" cy="423907"/>
            </a:xfrm>
            <a:prstGeom prst="curved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1537">
              <a:extLst>
                <a:ext uri="{FF2B5EF4-FFF2-40B4-BE49-F238E27FC236}">
                  <a16:creationId xmlns:a16="http://schemas.microsoft.com/office/drawing/2014/main" id="{0CB8AD12-38A2-4BA0-91A5-2F0061F6F06F}"/>
                </a:ext>
              </a:extLst>
            </p:cNvPr>
            <p:cNvSpPr txBox="1"/>
            <p:nvPr/>
          </p:nvSpPr>
          <p:spPr>
            <a:xfrm>
              <a:off x="7285474" y="1976469"/>
              <a:ext cx="2335081" cy="61218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1,05 млрд долл США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8" name="Arrow: Curved Down 67">
              <a:extLst>
                <a:ext uri="{FF2B5EF4-FFF2-40B4-BE49-F238E27FC236}">
                  <a16:creationId xmlns:a16="http://schemas.microsoft.com/office/drawing/2014/main" id="{BE48B044-D442-4E4B-8DA2-9419FA740C3B}"/>
                </a:ext>
              </a:extLst>
            </p:cNvPr>
            <p:cNvSpPr/>
            <p:nvPr/>
          </p:nvSpPr>
          <p:spPr>
            <a:xfrm rot="6267403">
              <a:off x="9210059" y="2984019"/>
              <a:ext cx="681099" cy="423907"/>
            </a:xfrm>
            <a:prstGeom prst="curvedDownArrow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390">
              <a:extLst>
                <a:ext uri="{FF2B5EF4-FFF2-40B4-BE49-F238E27FC236}">
                  <a16:creationId xmlns:a16="http://schemas.microsoft.com/office/drawing/2014/main" id="{E9B51F15-D8BC-4CE9-B761-5291FB01C325}"/>
                </a:ext>
              </a:extLst>
            </p:cNvPr>
            <p:cNvSpPr txBox="1"/>
            <p:nvPr/>
          </p:nvSpPr>
          <p:spPr>
            <a:xfrm>
              <a:off x="9810629" y="2537088"/>
              <a:ext cx="2315993" cy="61251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2,84 млрд долл США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25B659A4-F107-4B46-AFB3-8CCC8EE3EADC}"/>
              </a:ext>
            </a:extLst>
          </p:cNvPr>
          <p:cNvSpPr/>
          <p:nvPr/>
        </p:nvSpPr>
        <p:spPr>
          <a:xfrm>
            <a:off x="267590" y="1356557"/>
            <a:ext cx="11481499" cy="26708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45EA218-4665-4F49-BDF1-954E0515110F}"/>
              </a:ext>
            </a:extLst>
          </p:cNvPr>
          <p:cNvSpPr txBox="1"/>
          <p:nvPr/>
        </p:nvSpPr>
        <p:spPr>
          <a:xfrm>
            <a:off x="783052" y="1228034"/>
            <a:ext cx="44756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i="1">
                <a:solidFill>
                  <a:schemeClr val="accent5">
                    <a:lumMod val="75000"/>
                  </a:schemeClr>
                </a:solidFill>
                <a:highlight>
                  <a:srgbClr val="F1D4D9"/>
                </a:highlight>
              </a:rPr>
              <a:t>Двусторонние экономические отношения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E5EBBEB-F9FD-489B-9E9A-32128919166F}"/>
              </a:ext>
            </a:extLst>
          </p:cNvPr>
          <p:cNvSpPr txBox="1"/>
          <p:nvPr/>
        </p:nvSpPr>
        <p:spPr>
          <a:xfrm>
            <a:off x="6726289" y="1268299"/>
            <a:ext cx="44756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i="1">
                <a:solidFill>
                  <a:schemeClr val="accent5">
                    <a:lumMod val="75000"/>
                  </a:schemeClr>
                </a:solidFill>
                <a:highlight>
                  <a:srgbClr val="F1D4D9"/>
                </a:highlight>
              </a:rPr>
              <a:t>Распределение торгуемых товаров</a:t>
            </a:r>
          </a:p>
        </p:txBody>
      </p: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19E5CA9F-B4E9-48F9-89E5-2827847ED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690109"/>
              </p:ext>
            </p:extLst>
          </p:nvPr>
        </p:nvGraphicFramePr>
        <p:xfrm>
          <a:off x="6432554" y="1856705"/>
          <a:ext cx="2271330" cy="196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11D1135C-80B5-439F-B47A-5F4750357D71}"/>
              </a:ext>
            </a:extLst>
          </p:cNvPr>
          <p:cNvSpPr/>
          <p:nvPr/>
        </p:nvSpPr>
        <p:spPr>
          <a:xfrm>
            <a:off x="6469276" y="1549402"/>
            <a:ext cx="2234608" cy="255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кспорт Казахстана в Узбекистан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C4DB34-29D3-4826-9D84-EC4802D13EAE}"/>
              </a:ext>
            </a:extLst>
          </p:cNvPr>
          <p:cNvSpPr/>
          <p:nvPr/>
        </p:nvSpPr>
        <p:spPr>
          <a:xfrm>
            <a:off x="9218251" y="1549402"/>
            <a:ext cx="2238910" cy="2610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кспорт Узбекистана в Казахстан</a:t>
            </a: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3E489D93-AB60-431D-8698-320803CF7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751787"/>
              </p:ext>
            </p:extLst>
          </p:nvPr>
        </p:nvGraphicFramePr>
        <p:xfrm>
          <a:off x="9223076" y="1846973"/>
          <a:ext cx="2343454" cy="197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CC53DAC-6729-421A-BEEB-FE16D242DA2E}"/>
              </a:ext>
            </a:extLst>
          </p:cNvPr>
          <p:cNvSpPr/>
          <p:nvPr/>
        </p:nvSpPr>
        <p:spPr>
          <a:xfrm>
            <a:off x="3192693" y="1903329"/>
            <a:ext cx="3094023" cy="1308027"/>
          </a:xfrm>
          <a:prstGeom prst="roundRect">
            <a:avLst>
              <a:gd name="adj" fmla="val 14475"/>
            </a:avLst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Текущая торговля в основном ведется вокруг сырьевых товаров: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i="1" kern="0" dirty="0">
                <a:latin typeface="Arial"/>
              </a:rPr>
              <a:t>Из Казахстана в Узбекистан: </a:t>
            </a:r>
            <a:r>
              <a:rPr lang="ru" sz="1200" kern="0" dirty="0">
                <a:latin typeface="Arial"/>
              </a:rPr>
              <a:t>железо и сталь, алюминий, нефть и пшеница.</a:t>
            </a:r>
          </a:p>
          <a:p>
            <a:pPr marL="0" lvl="2" algn="ctr">
              <a:defRPr/>
            </a:pPr>
            <a:r>
              <a:rPr lang="ru" sz="1200" i="1" kern="0" dirty="0">
                <a:latin typeface="Arial"/>
              </a:rPr>
              <a:t>Из Узбекистана в Казахстан: </a:t>
            </a:r>
            <a:r>
              <a:rPr lang="ru" sz="1200" kern="0" dirty="0">
                <a:latin typeface="Arial"/>
              </a:rPr>
              <a:t>природный газ, фрукты, автомобили и химическая продукция.</a:t>
            </a:r>
            <a:endParaRPr kumimoji="0" lang="en-US" sz="12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0DB4CD43-6A65-48B2-8F1F-149E5042DD0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4353158"/>
              </p:ext>
            </p:extLst>
          </p:nvPr>
        </p:nvGraphicFramePr>
        <p:xfrm>
          <a:off x="6658366" y="4280846"/>
          <a:ext cx="5084609" cy="112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A836D1C6-70CD-4F33-B9DA-D7CCAF84A208}"/>
              </a:ext>
            </a:extLst>
          </p:cNvPr>
          <p:cNvSpPr txBox="1"/>
          <p:nvPr/>
        </p:nvSpPr>
        <p:spPr>
          <a:xfrm>
            <a:off x="368985" y="4355864"/>
            <a:ext cx="6100291" cy="16004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cs typeface="Arial" pitchFamily="34" charset="0"/>
              </a:rPr>
              <a:t>Производство в обеих странах росло относительно быстрее по сравнению с сектором услуг, а также сельским, лесным и рыболовным хозяйством.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cs typeface="Arial" pitchFamily="34" charset="0"/>
              </a:rPr>
              <a:t>Однако ориентация производства на продукцию с высокой добавленной стоимостью ограничена.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cs typeface="Arial" pitchFamily="34" charset="0"/>
              </a:rPr>
              <a:t>Обе страны имеют большой потенциал для использования своих природных ресурсов и сосредоточения внимания на улучшении торгового профиля для достижения желаемых целей.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4007D8AC-8A2A-4405-89B7-836F558A4A8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892079" y="5368467"/>
            <a:ext cx="6715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Казахстан</a:t>
            </a:r>
            <a:endParaRPr lang="en-US" sz="1000" noProof="0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11E4F0A-D311-4B82-86F0-F9BF51B7B3C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418920" y="5412854"/>
            <a:ext cx="638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Узбекистан</a:t>
            </a:r>
            <a:endParaRPr lang="en-US" sz="1000" noProof="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C9A5D4-4431-49A7-B789-86D1B1E0027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62070" y="5619352"/>
            <a:ext cx="179388" cy="133350"/>
          </a:xfrm>
          <a:prstGeom prst="rect">
            <a:avLst/>
          </a:prstGeom>
          <a:solidFill>
            <a:srgbClr val="DB536A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EDBA1BD-25EB-412C-957B-0A9630A249D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770270" y="5619352"/>
            <a:ext cx="179388" cy="13335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A0F63FA-1F10-46D0-A4AA-2CF59B39DEC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832308" y="5619352"/>
            <a:ext cx="179388" cy="133350"/>
          </a:xfrm>
          <a:prstGeom prst="rect">
            <a:avLst/>
          </a:prstGeom>
          <a:solidFill>
            <a:srgbClr val="46464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215BD7-9A10-4DE5-9040-D2456F3F596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055645" y="5619352"/>
            <a:ext cx="179388" cy="133350"/>
          </a:xfrm>
          <a:prstGeom prst="rect">
            <a:avLst/>
          </a:prstGeom>
          <a:solidFill>
            <a:srgbClr val="A3202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9D477CA8-11A6-4749-BC26-64CBE0BE3EE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892258" y="5614590"/>
            <a:ext cx="1776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Сельское, лесное и рыбное 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хозяйство</a:t>
            </a:r>
            <a:endParaRPr lang="en-US" sz="1000" noProof="0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E6D67C9B-A14D-4ED2-B32F-59995C79A27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000458" y="5614590"/>
            <a:ext cx="730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sz="1000" noProof="0" dirty="0"/>
              <a:t>производство</a:t>
            </a:r>
            <a:endParaRPr lang="en-US" sz="1000" noProof="0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695EA24-741B-488B-BFFA-F5551F10E5A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062495" y="5614590"/>
            <a:ext cx="485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Услуги</a:t>
            </a:r>
            <a:endParaRPr lang="en-US" sz="1000" noProof="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163D2175-3043-4878-8F93-E1B859F5CE2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285833" y="5614590"/>
            <a:ext cx="27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ВВП</a:t>
            </a:r>
            <a:endParaRPr lang="en-US" sz="1000" noProof="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3E7653CD-DCC6-4FAF-BD7B-B154072B211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859964" y="4062555"/>
            <a:ext cx="1889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r>
              <a:rPr lang="ru" altLang="en-US" sz="1000" i="1" dirty="0">
                <a:effectLst/>
              </a:rPr>
              <a:t>Темпы роста в период 2017-2021 гг.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8BE1D04-9567-4CCD-B5E4-A2BF6C190F9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68985" y="6484620"/>
            <a:ext cx="1889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marR="0" indent="0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320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63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092" marR="0" indent="-203305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867" marR="0" indent="-201717" algn="l" defTabSz="8993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97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 lang="en-GB" sz="97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 lang="en-GB" sz="971" b="1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" altLang="en-US" sz="1000" i="1" dirty="0">
                <a:effectLst/>
              </a:rPr>
              <a:t>Источник: Торговая карта МТЦ </a:t>
            </a:r>
            <a:r>
              <a:rPr lang="ru" altLang="en-US" sz="1000" i="1" dirty="0"/>
              <a:t>; База данных Всемирного банка</a:t>
            </a:r>
            <a:endParaRPr lang="en-US" altLang="en-US" sz="1000" i="1" dirty="0">
              <a:effectLst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0360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95B41-810A-40B0-8ED6-F81B04F661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124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32" imgH="532" progId="TCLayout.ActiveDocument.1">
                  <p:embed/>
                </p:oleObj>
              </mc:Choice>
              <mc:Fallback>
                <p:oleObj name="think-cell Slide" r:id="rId5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95B41-810A-40B0-8ED6-F81B04F6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BC18F9-2CD8-4F73-8858-45C4B53D82B2}"/>
              </a:ext>
            </a:extLst>
          </p:cNvPr>
          <p:cNvSpPr/>
          <p:nvPr/>
        </p:nvSpPr>
        <p:spPr>
          <a:xfrm>
            <a:off x="349336" y="5466067"/>
            <a:ext cx="11696274" cy="798378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AE6800"/>
            </a:solidFill>
            <a:prstDash val="lgDash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42914" y="345559"/>
            <a:ext cx="11306175" cy="369332"/>
          </a:xfrm>
        </p:spPr>
        <p:txBody>
          <a:bodyPr anchor="ctr" anchorCtr="0">
            <a:normAutofit/>
          </a:bodyPr>
          <a:lstStyle/>
          <a:p>
            <a:pPr lvl="0"/>
            <a:r>
              <a:rPr lang="ru" sz="2400" b="0" dirty="0">
                <a:latin typeface="Georgia" panose="02040502050405020303" pitchFamily="18" charset="0"/>
              </a:rPr>
              <a:t>Нетарифные барьеры между Казахстаном и Узбекистаном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E221770-D155-4210-B438-453618879711}"/>
              </a:ext>
            </a:extLst>
          </p:cNvPr>
          <p:cNvSpPr/>
          <p:nvPr/>
        </p:nvSpPr>
        <p:spPr>
          <a:xfrm>
            <a:off x="349336" y="3501274"/>
            <a:ext cx="11696274" cy="1871336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AE6800"/>
            </a:solidFill>
            <a:prstDash val="lgDash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081390-D4D4-4025-8641-086646EE7247}"/>
              </a:ext>
            </a:extLst>
          </p:cNvPr>
          <p:cNvSpPr/>
          <p:nvPr/>
        </p:nvSpPr>
        <p:spPr>
          <a:xfrm>
            <a:off x="349336" y="1668335"/>
            <a:ext cx="11696274" cy="1760665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AE6800"/>
            </a:solidFill>
            <a:prstDash val="lgDash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70146E-0CD3-4108-A073-CEB971B18340}"/>
              </a:ext>
            </a:extLst>
          </p:cNvPr>
          <p:cNvSpPr txBox="1"/>
          <p:nvPr/>
        </p:nvSpPr>
        <p:spPr>
          <a:xfrm>
            <a:off x="349336" y="1438318"/>
            <a:ext cx="1140473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400" i="1" dirty="0">
                <a:cs typeface="Arial" pitchFamily="34" charset="0"/>
              </a:rPr>
              <a:t>Множественные </a:t>
            </a:r>
            <a:r>
              <a:rPr lang="ru" sz="1400" i="1" noProof="0" dirty="0">
                <a:solidFill>
                  <a:schemeClr val="tx1"/>
                </a:solidFill>
                <a:cs typeface="Arial" pitchFamily="34" charset="0"/>
              </a:rPr>
              <a:t>нетарифные барьеры ограничивают двустороннюю торговлю.</a:t>
            </a:r>
          </a:p>
          <a:p>
            <a:pPr algn="ctr"/>
            <a:endParaRPr lang="en-US" sz="1400" i="1" noProof="0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1400" i="1" noProof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29D9AA-954C-4EF2-B007-EECD3EF14233}"/>
              </a:ext>
            </a:extLst>
          </p:cNvPr>
          <p:cNvSpPr txBox="1"/>
          <p:nvPr/>
        </p:nvSpPr>
        <p:spPr>
          <a:xfrm>
            <a:off x="1201326" y="1187650"/>
            <a:ext cx="86826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i="1">
                <a:solidFill>
                  <a:schemeClr val="accent5">
                    <a:lumMod val="75000"/>
                  </a:schemeClr>
                </a:solidFill>
                <a:highlight>
                  <a:srgbClr val="F1D4D9"/>
                </a:highlight>
              </a:rPr>
              <a:t>Нетарифные барьеры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0F7ADE-226D-4F1E-9050-8CC02CB46909}"/>
              </a:ext>
            </a:extLst>
          </p:cNvPr>
          <p:cNvSpPr/>
          <p:nvPr/>
        </p:nvSpPr>
        <p:spPr>
          <a:xfrm>
            <a:off x="4555448" y="1843627"/>
            <a:ext cx="7162167" cy="525529"/>
          </a:xfrm>
          <a:prstGeom prst="roundRect">
            <a:avLst>
              <a:gd name="adj" fmla="val 14475"/>
            </a:avLst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Казахстан реализует </a:t>
            </a:r>
            <a:r>
              <a:rPr kumimoji="0" lang="ru" sz="12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технические регламенты ЕАЭС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24D285-366B-472A-80D5-B9209DC47BA3}"/>
              </a:ext>
            </a:extLst>
          </p:cNvPr>
          <p:cNvSpPr/>
          <p:nvPr/>
        </p:nvSpPr>
        <p:spPr>
          <a:xfrm>
            <a:off x="452099" y="1987375"/>
            <a:ext cx="3811814" cy="853456"/>
          </a:xfrm>
          <a:prstGeom prst="roundRect">
            <a:avLst/>
          </a:prstGeom>
          <a:solidFill>
            <a:srgbClr val="A32020"/>
          </a:solidFill>
          <a:ln w="635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sz="1200" b="1">
                <a:solidFill>
                  <a:schemeClr val="bg1"/>
                </a:solidFill>
              </a:rPr>
              <a:t>Негармонизированные торговые стандарты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675E43B-7FD9-4F26-8E63-C953D0559578}"/>
              </a:ext>
            </a:extLst>
          </p:cNvPr>
          <p:cNvSpPr/>
          <p:nvPr/>
        </p:nvSpPr>
        <p:spPr>
          <a:xfrm>
            <a:off x="562624" y="3870755"/>
            <a:ext cx="3811814" cy="646331"/>
          </a:xfrm>
          <a:prstGeom prst="roundRect">
            <a:avLst/>
          </a:prstGeom>
          <a:solidFill>
            <a:srgbClr val="A32020"/>
          </a:solidFill>
          <a:ln w="635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sz="1200" b="1">
                <a:solidFill>
                  <a:schemeClr val="bg1"/>
                </a:solidFill>
              </a:rPr>
              <a:t>Высокая стоимость пересечения границы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700623-5BEB-425B-81F5-F16C66838281}"/>
              </a:ext>
            </a:extLst>
          </p:cNvPr>
          <p:cNvGrpSpPr/>
          <p:nvPr/>
        </p:nvGrpSpPr>
        <p:grpSpPr>
          <a:xfrm>
            <a:off x="562624" y="5539873"/>
            <a:ext cx="11265510" cy="650766"/>
            <a:chOff x="562624" y="5615897"/>
            <a:chExt cx="11265510" cy="650766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1D100A9-D220-40D1-80F6-E2EB476FF49E}"/>
                </a:ext>
              </a:extLst>
            </p:cNvPr>
            <p:cNvSpPr/>
            <p:nvPr/>
          </p:nvSpPr>
          <p:spPr>
            <a:xfrm>
              <a:off x="562624" y="5615897"/>
              <a:ext cx="3811814" cy="646331"/>
            </a:xfrm>
            <a:prstGeom prst="roundRect">
              <a:avLst/>
            </a:prstGeom>
            <a:solidFill>
              <a:srgbClr val="A32020"/>
            </a:solidFill>
            <a:ln w="6350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" sz="1200" b="1" dirty="0">
                  <a:solidFill>
                    <a:schemeClr val="bg1"/>
                  </a:solidFill>
                </a:rPr>
                <a:t>Периодические торговые ограничения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D6C84B9-254A-4158-8899-F02ACCE3C06D}"/>
                </a:ext>
              </a:extLst>
            </p:cNvPr>
            <p:cNvSpPr/>
            <p:nvPr/>
          </p:nvSpPr>
          <p:spPr>
            <a:xfrm>
              <a:off x="4665967" y="5615897"/>
              <a:ext cx="7162167" cy="650766"/>
            </a:xfrm>
            <a:prstGeom prst="roundRect">
              <a:avLst>
                <a:gd name="adj" fmla="val 14475"/>
              </a:avLst>
            </a:prstGeom>
            <a:solidFill>
              <a:schemeClr val="bg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Специальные ограничения на экспорт товаров первой необходимости негативно влияют на двусторонние торговые потоки и создают риски для трансграничных цепочек поставок.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AC90D72-638B-4E4B-9311-6ED7D96D5A45}"/>
              </a:ext>
            </a:extLst>
          </p:cNvPr>
          <p:cNvSpPr/>
          <p:nvPr/>
        </p:nvSpPr>
        <p:spPr>
          <a:xfrm>
            <a:off x="4555448" y="2484007"/>
            <a:ext cx="7162167" cy="381781"/>
          </a:xfrm>
          <a:prstGeom prst="roundRect">
            <a:avLst>
              <a:gd name="adj" fmla="val 14475"/>
            </a:avLst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Узбекистан соблюдает свои </a:t>
            </a:r>
            <a:r>
              <a:rPr kumimoji="0" lang="ru" sz="12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национальные технические регламенты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C589A-2331-482A-A330-4AB7DE8CDE80}"/>
              </a:ext>
            </a:extLst>
          </p:cNvPr>
          <p:cNvSpPr txBox="1"/>
          <p:nvPr/>
        </p:nvSpPr>
        <p:spPr>
          <a:xfrm>
            <a:off x="442915" y="2931114"/>
            <a:ext cx="11274700" cy="4185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360" b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Национальные технические стандарты ЕАЭС и Узбекистана лишь частично соответствуют международным стандартам, что создает значительные препятствия для двусторонней торговли.</a:t>
            </a:r>
            <a:endParaRPr lang="en-US" sz="1360" b="1" noProof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860C49-547D-4262-BC50-796E0936B90A}"/>
              </a:ext>
            </a:extLst>
          </p:cNvPr>
          <p:cNvSpPr/>
          <p:nvPr/>
        </p:nvSpPr>
        <p:spPr>
          <a:xfrm>
            <a:off x="4648317" y="3598811"/>
            <a:ext cx="7162167" cy="650766"/>
          </a:xfrm>
          <a:prstGeom prst="roundRect">
            <a:avLst>
              <a:gd name="adj" fmla="val 14475"/>
            </a:avLst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Высокая стоимость пересечения границы при доставке грузов автомобильным и железнодорожным транспортом из-за </a:t>
            </a:r>
            <a:r>
              <a:rPr lang="ru" sz="1200" i="1" kern="0" dirty="0">
                <a:latin typeface="Arial"/>
              </a:rPr>
              <a:t>слабой</a:t>
            </a:r>
            <a:r>
              <a:rPr kumimoji="0" lang="ru" sz="12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инфраструктуры ППГ и обременительного пограничного контроля.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A63D1D-40B4-44D8-8517-7B9E2012ED66}"/>
              </a:ext>
            </a:extLst>
          </p:cNvPr>
          <p:cNvSpPr txBox="1"/>
          <p:nvPr/>
        </p:nvSpPr>
        <p:spPr>
          <a:xfrm>
            <a:off x="562624" y="4678753"/>
            <a:ext cx="3811814" cy="4185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" sz="1360" b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Более высокие торговые издержки в % от стоимости продаваемых товаров</a:t>
            </a:r>
            <a:endParaRPr lang="en-US" sz="1360" b="1" noProof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343E33-DF8D-469A-A821-7AB8C774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66697"/>
              </p:ext>
            </p:extLst>
          </p:nvPr>
        </p:nvGraphicFramePr>
        <p:xfrm>
          <a:off x="4648317" y="4298499"/>
          <a:ext cx="7194346" cy="102094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90356">
                  <a:extLst>
                    <a:ext uri="{9D8B030D-6E8A-4147-A177-3AD203B41FA5}">
                      <a16:colId xmlns:a16="http://schemas.microsoft.com/office/drawing/2014/main" val="2833792557"/>
                    </a:ext>
                  </a:extLst>
                </a:gridCol>
                <a:gridCol w="1501330">
                  <a:extLst>
                    <a:ext uri="{9D8B030D-6E8A-4147-A177-3AD203B41FA5}">
                      <a16:colId xmlns:a16="http://schemas.microsoft.com/office/drawing/2014/main" val="1238592215"/>
                    </a:ext>
                  </a:extLst>
                </a:gridCol>
                <a:gridCol w="1501330">
                  <a:extLst>
                    <a:ext uri="{9D8B030D-6E8A-4147-A177-3AD203B41FA5}">
                      <a16:colId xmlns:a16="http://schemas.microsoft.com/office/drawing/2014/main" val="2055720056"/>
                    </a:ext>
                  </a:extLst>
                </a:gridCol>
                <a:gridCol w="1501330">
                  <a:extLst>
                    <a:ext uri="{9D8B030D-6E8A-4147-A177-3AD203B41FA5}">
                      <a16:colId xmlns:a16="http://schemas.microsoft.com/office/drawing/2014/main" val="3779187455"/>
                    </a:ext>
                  </a:extLst>
                </a:gridCol>
              </a:tblGrid>
              <a:tr h="2552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872014"/>
                  </a:ext>
                </a:extLst>
              </a:tr>
              <a:tr h="2552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сельское хозяйство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145,07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78,79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68,78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206818"/>
                  </a:ext>
                </a:extLst>
              </a:tr>
              <a:tr h="2552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Производство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69,94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86,16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80,96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351447"/>
                  </a:ext>
                </a:extLst>
              </a:tr>
              <a:tr h="2552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Общий объем торговли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89,25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84,63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76,83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08101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7DC60-5F92-43E8-B94B-901893F43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сентябрь 2023</a:t>
            </a:r>
            <a:endParaRPr lang="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3A7113-30EF-488C-AD79-81F0B4F8F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C60ECAF1-3A2D-4F51-946B-0C8B132F0126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МЦПК</a:t>
            </a: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ru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538977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494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  <p:tag name="LASTSLIDEVIEWED" val="272,25,Thank yo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BuaQn3_7tYEzA.iyPv9g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EhY81sKrn50bp2q8ukR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2JpMD6Ujxa9xF_p04wV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QgzzPxQ8zI.7Y6ww6yE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ehOYK5hCqWcPEFsNChP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TIUoLOEfwFsyRbGvSBKQ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DNDQUwZZm63hbbkmOvw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x7feVmpH6UdIrO4THgqg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w06Ze4p0GvWqurmKPpu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ViMuL1Hl8hQ9Lzj8dXd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e_FfK4JpcAT1boogvW.Q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mvsU4BItx2E9COo.v8k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gf.NLKe.4Kp6tr.ZX.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2vQUI9BEx.1htkmIYJ5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R3zE.C3i25aKK79pdz4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jH0rbnMWpqJSXQxPxjpA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ar8mXOmw.8npPsTZhb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Uy0OraQR_KS6tKG0SFA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PLgD_EukZVncuyxZfAR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ixBeDzWV4L20BLQHNFdA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XhJmI2NiR3BKrbjj8j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8M2XnprdGFmuWLB41SW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D8D1YzI5W9GKOiBOAnwQ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haWaF.TR5Asn5wMI9Lt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rt97nhHlLvg4qzUc1YD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XquOIE3fkyi2ody48cd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OH5Jz_BBo0rDdKJGL8pw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MF5OsHe.1UjFhPFFpnnw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eLF1aTa15FmuD9KS6dag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D_LQEnnlTe2hqS1cL4m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I1nAE3j9rYueOuNy_Ej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FppYiufbnXCL_L1mSsm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lHHsThJ4md4kRkQUao1w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JrPw7NJsEiUWQCzVsTNg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HGwuLz2TzqSAi0D0il7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wa.__ivN097UGHVxhqg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kG4sJ3Vcn38XVS_ZZw3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wjtZy5OIF7qqEEypDVc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Qo1aNuRoK6WSGX8yv_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Qo1aNuRoK6WSGX8yv_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Qo1aNuRoK6WSGX8yv_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Qo1aNuRoK6WSGX8yv_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gjm1fHYMOhIrdPwU7zL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X.HVZatVS1VrAJ5D9ZY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1Velj2wVIdvXXIWH5IfQ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xC_G5F2Am9U9q7Re5_f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O_UnBFE3D332z2YU5W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s3wqjCQPiuQcf.3V2VH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cTXlCwQPee1qa_S.nj1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_YhO.jAcZvSGIFgnhMv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Flw9Fn4mi.8BYn7fmwV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NoDp4QgvTlimXvxV1Nw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g6RQzQ02mEpCN83Krn.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TxBAUK1.RW5evnR1w89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TxBAUK1.RW5evnR1w89w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2IUhoShSLW7WvFtHF3f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n69shHx8HlMF9E3wJ7R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bTSM4UFIeWJAwpvS5eY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uWNEq5Ey8SWgfcjM.iS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Mp4JiSMgHPaxOzUeQNl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vhothZBJ2YrpssbNa2V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BAZc1Fi3vya44uH5pD8w"/>
</p:tagLst>
</file>

<file path=ppt/theme/theme1.xml><?xml version="1.0" encoding="utf-8"?>
<a:theme xmlns:a="http://schemas.openxmlformats.org/drawingml/2006/main" name="PwC Smart">
  <a:themeElements>
    <a:clrScheme name="PwC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Smart" id="{EBCEFFED-2F4C-4610-B3D1-C5FEABF08696}" vid="{147AACE8-1487-4472-AA95-F3AF2FAD5022}"/>
    </a:ext>
  </a:extLst>
</a:theme>
</file>

<file path=ppt/theme/theme2.xml><?xml version="1.0" encoding="utf-8"?>
<a:theme xmlns:a="http://schemas.openxmlformats.org/drawingml/2006/main" name="1_PwC Smart">
  <a:themeElements>
    <a:clrScheme name="PwC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Smart" id="{EBCEFFED-2F4C-4610-B3D1-C5FEABF08696}" vid="{147AACE8-1487-4472-AA95-F3AF2FAD5022}"/>
    </a:ext>
  </a:extLst>
</a:theme>
</file>

<file path=ppt/theme/theme3.xml><?xml version="1.0" encoding="utf-8"?>
<a:theme xmlns:a="http://schemas.openxmlformats.org/drawingml/2006/main" name="2_PwC Smart">
  <a:themeElements>
    <a:clrScheme name="PwC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Smart" id="{EBCEFFED-2F4C-4610-B3D1-C5FEABF08696}" vid="{147AACE8-1487-4472-AA95-F3AF2FAD5022}"/>
    </a:ext>
  </a:extLst>
</a:theme>
</file>

<file path=ppt/theme/theme4.xml><?xml version="1.0" encoding="utf-8"?>
<a:theme xmlns:a="http://schemas.openxmlformats.org/drawingml/2006/main" name="3_PwC Smart">
  <a:themeElements>
    <a:clrScheme name="PwC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Smart" id="{EBCEFFED-2F4C-4610-B3D1-C5FEABF08696}" vid="{147AACE8-1487-4472-AA95-F3AF2FAD50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D04A0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D4DCA9A9-A671-44E4-915A-C83629F99A90}" vid="{6074E35A-D868-441C-8EFF-8DE4FA24430B}"/>
    </a:ext>
  </a:extLst>
</a:theme>
</file>

<file path=ppt/theme/theme7.xml><?xml version="1.0" encoding="utf-8"?>
<a:theme xmlns:a="http://schemas.openxmlformats.org/drawingml/2006/main" name="2_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resentation1" id="{F263BB68-960B-4111-8EAF-7ABCA2913049}" vid="{623EEB51-A4CC-4CFC-90F3-A67DAF2F600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DcR_SlideID>e534f36f-2dfc-4b08-9d3a-337bb4f74219</DcR_SlideID>
</file>

<file path=customXml/item10.xml><?xml version="1.0" encoding="utf-8"?>
<DcR_SlideID>ffce969d-6e0b-44f7-b6f2-fb77ac5f7ffc</DcR_SlideID>
</file>

<file path=customXml/item11.xml><?xml version="1.0" encoding="utf-8"?>
<DcR_SlideID>ca274660-b6e6-419f-a63d-0633cff53611</DcR_SlideID>
</file>

<file path=customXml/item12.xml><?xml version="1.0" encoding="utf-8"?>
<DcR_SlideID>8a4b5a62-ba35-4f6d-b5dd-a89750dae290</DcR_SlideID>
</file>

<file path=customXml/item13.xml><?xml version="1.0" encoding="utf-8"?>
<DcR_SlideID>a711f86e-6379-4ea0-a615-b5a4c665697f</DcR_SlideID>
</file>

<file path=customXml/item14.xml><?xml version="1.0" encoding="utf-8"?>
<DcR_SlideID>ace8de8f-54a1-4d1f-9e54-49f56b6e1cd7</DcR_SlideID>
</file>

<file path=customXml/item15.xml><?xml version="1.0" encoding="utf-8"?>
<DcR_SlideID>bbf6e58a-5a93-4dcc-8f87-4ce07fe81a09</DcR_SlideID>
</file>

<file path=customXml/item16.xml><?xml version="1.0" encoding="utf-8"?>
<DcR_SlideID>fefe0bae-817a-4f69-bf04-49bccd2b6357</DcR_SlideID>
</file>

<file path=customXml/item17.xml><?xml version="1.0" encoding="utf-8"?>
<DcR_SlideID>972d74dd-8aab-436e-b3b2-85c46f4a6d0f</DcR_SlideID>
</file>

<file path=customXml/item18.xml><?xml version="1.0" encoding="utf-8"?>
<DcR_SlideID>744dacf9-bc30-48e1-a3bb-2a37151d9292</DcR_SlideID>
</file>

<file path=customXml/item19.xml><?xml version="1.0" encoding="utf-8"?>
<DcR_SlideID>94410e75-28db-4139-815b-77cf9254b60f</DcR_SlideID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625478DEA614D968EE1EE5C3902FB" ma:contentTypeVersion="16" ma:contentTypeDescription="Create a new document." ma:contentTypeScope="" ma:versionID="c14a4fcb58f38daaaa8b80a6b6b21d32">
  <xsd:schema xmlns:xsd="http://www.w3.org/2001/XMLSchema" xmlns:xs="http://www.w3.org/2001/XMLSchema" xmlns:p="http://schemas.microsoft.com/office/2006/metadata/properties" xmlns:ns3="6ae2becb-1b35-47ed-8600-cadc0c7e851b" xmlns:ns4="109aea68-7353-4d73-8710-7f7efb2c2a6f" targetNamespace="http://schemas.microsoft.com/office/2006/metadata/properties" ma:root="true" ma:fieldsID="a598a5b775107971960c6fb886e8d28f" ns3:_="" ns4:_="">
    <xsd:import namespace="6ae2becb-1b35-47ed-8600-cadc0c7e851b"/>
    <xsd:import namespace="109aea68-7353-4d73-8710-7f7efb2c2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2becb-1b35-47ed-8600-cadc0c7e8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aea68-7353-4d73-8710-7f7efb2c2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1.xml><?xml version="1.0" encoding="utf-8"?>
<DcR_SlideID>e5cc07f8-0186-4cda-9f84-caaf86abaf2d</DcR_SlideID>
</file>

<file path=customXml/item22.xml><?xml version="1.0" encoding="utf-8"?>
<DcR_SlideID>981b909e-a505-4b8c-84b0-540fb531dc79</DcR_SlideID>
</file>

<file path=customXml/item23.xml><?xml version="1.0" encoding="utf-8"?>
<DcR_SlideID>335696d5-5b1c-46b7-a26a-3fdfe59dd6a6</DcR_SlideID>
</file>

<file path=customXml/item24.xml><?xml version="1.0" encoding="utf-8"?>
<DcR_SlideID>cfbae514-7757-4984-a08a-dbd4f4757582</DcR_SlideID>
</file>

<file path=customXml/item25.xml><?xml version="1.0" encoding="utf-8"?>
<DcR_SlideID>c4e248d0-cec7-4d73-bd77-7ae0a3db58bd</DcR_SlideID>
</file>

<file path=customXml/item26.xml><?xml version="1.0" encoding="utf-8"?>
<DcR_SlideID>938ad693-db7f-4f9b-9528-de4090377bdb</DcR_SlideID>
</file>

<file path=customXml/item27.xml><?xml version="1.0" encoding="utf-8"?>
<DcR_SlideID>ee18a143-e1f6-45c3-ba44-cb6d8f49f230</DcR_SlideID>
</file>

<file path=customXml/item28.xml><?xml version="1.0" encoding="utf-8"?>
<DcR_SlideID>0dd37571-14b6-4ea3-9d7e-45d08afb2533</DcR_SlideID>
</file>

<file path=customXml/item29.xml><?xml version="1.0" encoding="utf-8"?>
<DcR_SlideID>e5030261-0e6e-4cc0-b373-2ed36e4316ea</DcR_SlideID>
</file>

<file path=customXml/item3.xml><?xml version="1.0" encoding="utf-8"?>
<DcR_SlideID>e1e741e4-87db-416a-a87a-bd3ad146398b</DcR_SlideID>
</file>

<file path=customXml/item30.xml><?xml version="1.0" encoding="utf-8"?>
<DcR_SlideID>b7a49e03-dc56-4759-8209-9cb4427ef913</DcR_SlideID>
</file>

<file path=customXml/item31.xml><?xml version="1.0" encoding="utf-8"?>
<DcR_SlideID>28781599-d1b4-4091-8ecc-455fe8742ae8</DcR_SlideID>
</file>

<file path=customXml/item32.xml><?xml version="1.0" encoding="utf-8"?>
<DcR_SlideID>cee28bd4-73b2-416d-8cab-9453159cc4fc</DcR_SlideID>
</file>

<file path=customXml/item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e2becb-1b35-47ed-8600-cadc0c7e851b" xsi:nil="true"/>
  </documentManagement>
</p:properties>
</file>

<file path=customXml/item34.xml><?xml version="1.0" encoding="utf-8"?>
<DcR_SlideID>b8b65443-f43e-4448-a230-79142af6e63f</DcR_SlideID>
</file>

<file path=customXml/item35.xml><?xml version="1.0" encoding="utf-8"?>
<DcR_SlideID>624393b1-c122-46e7-8821-1e19287a7ca5</DcR_SlideID>
</file>

<file path=customXml/item36.xml><?xml version="1.0" encoding="utf-8"?>
<DcR_SlideID>c788551d-9a60-4247-ad18-0ddd2fe87deb</DcR_SlideID>
</file>

<file path=customXml/item37.xml><?xml version="1.0" encoding="utf-8"?>
<DcR_SlideID>72fba399-0505-41b9-9fe3-7aa941ad3a43</DcR_SlideID>
</file>

<file path=customXml/item4.xml><?xml version="1.0" encoding="utf-8"?>
<DcR_SlideID>e40887e9-5a1d-4d7b-bf55-081391b06e06</DcR_SlideID>
</file>

<file path=customXml/item5.xml><?xml version="1.0" encoding="utf-8"?>
<DcR_SlideID>a8b8f9f4-20a1-4d0a-979e-477f1aa0231e</DcR_SlideID>
</file>

<file path=customXml/item6.xml><?xml version="1.0" encoding="utf-8"?>
<DcR_SlideID>ab4bf618-3b17-4e7e-a146-2d335ea4eb42</DcR_SlideID>
</file>

<file path=customXml/item7.xml><?xml version="1.0" encoding="utf-8"?>
<DcR_SlideID>909171fe-b68e-48f3-af13-9f698ee7cc10</DcR_SlideID>
</file>

<file path=customXml/item8.xml><?xml version="1.0" encoding="utf-8"?>
<DcR_SlideID>a1c98a80-d47c-4cb8-bd43-ff0427571893</DcR_SlideID>
</file>

<file path=customXml/item9.xml><?xml version="1.0" encoding="utf-8"?>
<DcR_SlideID>981b909e-a505-4b8c-84b0-540fb531dc79</DcR_SlideID>
</file>

<file path=customXml/itemProps1.xml><?xml version="1.0" encoding="utf-8"?>
<ds:datastoreItem xmlns:ds="http://schemas.openxmlformats.org/officeDocument/2006/customXml" ds:itemID="{CE6407D0-B4AD-458E-999B-D370CEC2B7FA}">
  <ds:schemaRefs/>
</ds:datastoreItem>
</file>

<file path=customXml/itemProps10.xml><?xml version="1.0" encoding="utf-8"?>
<ds:datastoreItem xmlns:ds="http://schemas.openxmlformats.org/officeDocument/2006/customXml" ds:itemID="{090D46AB-581B-4B99-A841-A94F749C1957}">
  <ds:schemaRefs/>
</ds:datastoreItem>
</file>

<file path=customXml/itemProps11.xml><?xml version="1.0" encoding="utf-8"?>
<ds:datastoreItem xmlns:ds="http://schemas.openxmlformats.org/officeDocument/2006/customXml" ds:itemID="{7CCFC231-147C-4D05-8D67-FB7034A23F86}">
  <ds:schemaRefs/>
</ds:datastoreItem>
</file>

<file path=customXml/itemProps12.xml><?xml version="1.0" encoding="utf-8"?>
<ds:datastoreItem xmlns:ds="http://schemas.openxmlformats.org/officeDocument/2006/customXml" ds:itemID="{1927F6BF-1349-4820-8746-E293E6D08711}">
  <ds:schemaRefs/>
</ds:datastoreItem>
</file>

<file path=customXml/itemProps13.xml><?xml version="1.0" encoding="utf-8"?>
<ds:datastoreItem xmlns:ds="http://schemas.openxmlformats.org/officeDocument/2006/customXml" ds:itemID="{E82A236A-DA97-4530-9618-55E30E4BE914}">
  <ds:schemaRefs/>
</ds:datastoreItem>
</file>

<file path=customXml/itemProps14.xml><?xml version="1.0" encoding="utf-8"?>
<ds:datastoreItem xmlns:ds="http://schemas.openxmlformats.org/officeDocument/2006/customXml" ds:itemID="{25D36F56-6BB3-4273-BFB3-21E7BBD1E7A7}">
  <ds:schemaRefs/>
</ds:datastoreItem>
</file>

<file path=customXml/itemProps15.xml><?xml version="1.0" encoding="utf-8"?>
<ds:datastoreItem xmlns:ds="http://schemas.openxmlformats.org/officeDocument/2006/customXml" ds:itemID="{C2EEE2AF-60F1-4A1A-A6C2-2633D2D0022D}">
  <ds:schemaRefs/>
</ds:datastoreItem>
</file>

<file path=customXml/itemProps16.xml><?xml version="1.0" encoding="utf-8"?>
<ds:datastoreItem xmlns:ds="http://schemas.openxmlformats.org/officeDocument/2006/customXml" ds:itemID="{ED3A7CA4-4036-4447-89C1-858225AA60BB}">
  <ds:schemaRefs/>
</ds:datastoreItem>
</file>

<file path=customXml/itemProps17.xml><?xml version="1.0" encoding="utf-8"?>
<ds:datastoreItem xmlns:ds="http://schemas.openxmlformats.org/officeDocument/2006/customXml" ds:itemID="{8EBB72F0-156C-47FE-B59B-6267D228B95D}">
  <ds:schemaRefs/>
</ds:datastoreItem>
</file>

<file path=customXml/itemProps18.xml><?xml version="1.0" encoding="utf-8"?>
<ds:datastoreItem xmlns:ds="http://schemas.openxmlformats.org/officeDocument/2006/customXml" ds:itemID="{8E15A070-C3FB-4EAC-8B94-065BC3D8A3B0}">
  <ds:schemaRefs/>
</ds:datastoreItem>
</file>

<file path=customXml/itemProps19.xml><?xml version="1.0" encoding="utf-8"?>
<ds:datastoreItem xmlns:ds="http://schemas.openxmlformats.org/officeDocument/2006/customXml" ds:itemID="{B15ABA61-5CAB-408C-BFCE-DA3D6C174835}">
  <ds:schemaRefs/>
</ds:datastoreItem>
</file>

<file path=customXml/itemProps2.xml><?xml version="1.0" encoding="utf-8"?>
<ds:datastoreItem xmlns:ds="http://schemas.openxmlformats.org/officeDocument/2006/customXml" ds:itemID="{2D0C0F16-686D-46B4-840F-972057AEB457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2706E168-0541-4DDF-BECA-B99E7EBCCF2A}">
  <ds:schemaRefs>
    <ds:schemaRef ds:uri="109aea68-7353-4d73-8710-7f7efb2c2a6f"/>
    <ds:schemaRef ds:uri="6ae2becb-1b35-47ed-8600-cadc0c7e85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38DD86AF-9E2C-409C-BC03-F834AA49855A}">
  <ds:schemaRefs/>
</ds:datastoreItem>
</file>

<file path=customXml/itemProps22.xml><?xml version="1.0" encoding="utf-8"?>
<ds:datastoreItem xmlns:ds="http://schemas.openxmlformats.org/officeDocument/2006/customXml" ds:itemID="{28CC8965-7865-41AE-AA1A-97F418E26103}">
  <ds:schemaRefs/>
</ds:datastoreItem>
</file>

<file path=customXml/itemProps23.xml><?xml version="1.0" encoding="utf-8"?>
<ds:datastoreItem xmlns:ds="http://schemas.openxmlformats.org/officeDocument/2006/customXml" ds:itemID="{EC80D4D1-ECDC-43B2-9D18-DF1D2DC89413}">
  <ds:schemaRefs/>
</ds:datastoreItem>
</file>

<file path=customXml/itemProps24.xml><?xml version="1.0" encoding="utf-8"?>
<ds:datastoreItem xmlns:ds="http://schemas.openxmlformats.org/officeDocument/2006/customXml" ds:itemID="{DDB15C9D-CD77-4B1A-8543-3442078D736D}">
  <ds:schemaRefs/>
</ds:datastoreItem>
</file>

<file path=customXml/itemProps25.xml><?xml version="1.0" encoding="utf-8"?>
<ds:datastoreItem xmlns:ds="http://schemas.openxmlformats.org/officeDocument/2006/customXml" ds:itemID="{A4A1E698-C6AF-46CC-B3A4-435625B264B3}">
  <ds:schemaRefs/>
</ds:datastoreItem>
</file>

<file path=customXml/itemProps26.xml><?xml version="1.0" encoding="utf-8"?>
<ds:datastoreItem xmlns:ds="http://schemas.openxmlformats.org/officeDocument/2006/customXml" ds:itemID="{9FE03659-B436-43B6-8A84-3D1B2E8D5AF8}">
  <ds:schemaRefs/>
</ds:datastoreItem>
</file>

<file path=customXml/itemProps27.xml><?xml version="1.0" encoding="utf-8"?>
<ds:datastoreItem xmlns:ds="http://schemas.openxmlformats.org/officeDocument/2006/customXml" ds:itemID="{E5E9407C-9B16-4DD5-869C-C42C7ADA4EA9}">
  <ds:schemaRefs/>
</ds:datastoreItem>
</file>

<file path=customXml/itemProps28.xml><?xml version="1.0" encoding="utf-8"?>
<ds:datastoreItem xmlns:ds="http://schemas.openxmlformats.org/officeDocument/2006/customXml" ds:itemID="{0BEAF839-39BD-4210-8326-CB5F84BC77FF}">
  <ds:schemaRefs/>
</ds:datastoreItem>
</file>

<file path=customXml/itemProps29.xml><?xml version="1.0" encoding="utf-8"?>
<ds:datastoreItem xmlns:ds="http://schemas.openxmlformats.org/officeDocument/2006/customXml" ds:itemID="{4852008C-5D47-4BC1-BCE2-B88C7C8B686D}">
  <ds:schemaRefs/>
</ds:datastoreItem>
</file>

<file path=customXml/itemProps3.xml><?xml version="1.0" encoding="utf-8"?>
<ds:datastoreItem xmlns:ds="http://schemas.openxmlformats.org/officeDocument/2006/customXml" ds:itemID="{22385448-F385-4EFA-842B-E5D7580DC2F7}">
  <ds:schemaRefs/>
</ds:datastoreItem>
</file>

<file path=customXml/itemProps30.xml><?xml version="1.0" encoding="utf-8"?>
<ds:datastoreItem xmlns:ds="http://schemas.openxmlformats.org/officeDocument/2006/customXml" ds:itemID="{03BD4C03-4D49-4D57-810D-AD3715AEBE47}">
  <ds:schemaRefs/>
</ds:datastoreItem>
</file>

<file path=customXml/itemProps31.xml><?xml version="1.0" encoding="utf-8"?>
<ds:datastoreItem xmlns:ds="http://schemas.openxmlformats.org/officeDocument/2006/customXml" ds:itemID="{BE4D2A51-D4D5-47D2-8049-82058923689B}">
  <ds:schemaRefs/>
</ds:datastoreItem>
</file>

<file path=customXml/itemProps32.xml><?xml version="1.0" encoding="utf-8"?>
<ds:datastoreItem xmlns:ds="http://schemas.openxmlformats.org/officeDocument/2006/customXml" ds:itemID="{8DB8B7E3-CF7C-4CD6-8327-7C4F65E48269}">
  <ds:schemaRefs/>
</ds:datastoreItem>
</file>

<file path=customXml/itemProps33.xml><?xml version="1.0" encoding="utf-8"?>
<ds:datastoreItem xmlns:ds="http://schemas.openxmlformats.org/officeDocument/2006/customXml" ds:itemID="{6D5CB940-2B4C-4519-A531-D252B7575F7D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6ae2becb-1b35-47ed-8600-cadc0c7e851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09aea68-7353-4d73-8710-7f7efb2c2a6f"/>
  </ds:schemaRefs>
</ds:datastoreItem>
</file>

<file path=customXml/itemProps34.xml><?xml version="1.0" encoding="utf-8"?>
<ds:datastoreItem xmlns:ds="http://schemas.openxmlformats.org/officeDocument/2006/customXml" ds:itemID="{2F720C30-A463-4BBC-8809-6CC0E5C41282}">
  <ds:schemaRefs/>
</ds:datastoreItem>
</file>

<file path=customXml/itemProps35.xml><?xml version="1.0" encoding="utf-8"?>
<ds:datastoreItem xmlns:ds="http://schemas.openxmlformats.org/officeDocument/2006/customXml" ds:itemID="{BD591E7E-A9A0-4E32-B3A4-663D451EF98F}">
  <ds:schemaRefs/>
</ds:datastoreItem>
</file>

<file path=customXml/itemProps36.xml><?xml version="1.0" encoding="utf-8"?>
<ds:datastoreItem xmlns:ds="http://schemas.openxmlformats.org/officeDocument/2006/customXml" ds:itemID="{C7569F19-4D20-47B4-AB57-EBD6A0162491}">
  <ds:schemaRefs/>
</ds:datastoreItem>
</file>

<file path=customXml/itemProps37.xml><?xml version="1.0" encoding="utf-8"?>
<ds:datastoreItem xmlns:ds="http://schemas.openxmlformats.org/officeDocument/2006/customXml" ds:itemID="{3F5C45F6-5F13-4536-A9EB-521092225219}">
  <ds:schemaRefs/>
</ds:datastoreItem>
</file>

<file path=customXml/itemProps4.xml><?xml version="1.0" encoding="utf-8"?>
<ds:datastoreItem xmlns:ds="http://schemas.openxmlformats.org/officeDocument/2006/customXml" ds:itemID="{CDFBA06C-FFCA-4D36-9DAE-B2B2CEC96EF3}">
  <ds:schemaRefs/>
</ds:datastoreItem>
</file>

<file path=customXml/itemProps5.xml><?xml version="1.0" encoding="utf-8"?>
<ds:datastoreItem xmlns:ds="http://schemas.openxmlformats.org/officeDocument/2006/customXml" ds:itemID="{4FC076A8-85B3-437E-8118-B8EA4E848297}">
  <ds:schemaRefs/>
</ds:datastoreItem>
</file>

<file path=customXml/itemProps6.xml><?xml version="1.0" encoding="utf-8"?>
<ds:datastoreItem xmlns:ds="http://schemas.openxmlformats.org/officeDocument/2006/customXml" ds:itemID="{97D00B80-CA6A-44BE-BB70-734704963587}">
  <ds:schemaRefs/>
</ds:datastoreItem>
</file>

<file path=customXml/itemProps7.xml><?xml version="1.0" encoding="utf-8"?>
<ds:datastoreItem xmlns:ds="http://schemas.openxmlformats.org/officeDocument/2006/customXml" ds:itemID="{6D95B0F6-65B3-4B29-88B0-F14CDAAA60B2}">
  <ds:schemaRefs/>
</ds:datastoreItem>
</file>

<file path=customXml/itemProps8.xml><?xml version="1.0" encoding="utf-8"?>
<ds:datastoreItem xmlns:ds="http://schemas.openxmlformats.org/officeDocument/2006/customXml" ds:itemID="{CF1DC6E5-FE59-412A-8BA9-E8C6CE96BF26}">
  <ds:schemaRefs/>
</ds:datastoreItem>
</file>

<file path=customXml/itemProps9.xml><?xml version="1.0" encoding="utf-8"?>
<ds:datastoreItem xmlns:ds="http://schemas.openxmlformats.org/officeDocument/2006/customXml" ds:itemID="{E071B964-18ED-42DD-B366-D8DF79C5243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2940</Words>
  <Application>Microsoft Office PowerPoint</Application>
  <PresentationFormat>Широкоэкранный</PresentationFormat>
  <Paragraphs>556</Paragraphs>
  <Slides>25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Arial</vt:lpstr>
      <vt:lpstr>Arial</vt:lpstr>
      <vt:lpstr>Arial </vt:lpstr>
      <vt:lpstr>Calibri</vt:lpstr>
      <vt:lpstr>Calibri Light</vt:lpstr>
      <vt:lpstr>Georgia</vt:lpstr>
      <vt:lpstr>Helvetica Neue</vt:lpstr>
      <vt:lpstr>Times New Roman</vt:lpstr>
      <vt:lpstr>Wingdings</vt:lpstr>
      <vt:lpstr>PwC Smart</vt:lpstr>
      <vt:lpstr>1_PwC Smart</vt:lpstr>
      <vt:lpstr>2_PwC Smart</vt:lpstr>
      <vt:lpstr>3_PwC Smart</vt:lpstr>
      <vt:lpstr>Office Theme</vt:lpstr>
      <vt:lpstr>PwC</vt:lpstr>
      <vt:lpstr>2_PwC</vt:lpstr>
      <vt:lpstr>think-cell Slide</vt:lpstr>
      <vt:lpstr>Презентация PowerPoint</vt:lpstr>
      <vt:lpstr>Повестка дня для обсуждения</vt:lpstr>
      <vt:lpstr>Содержание</vt:lpstr>
      <vt:lpstr>Презентация PowerPoint</vt:lpstr>
      <vt:lpstr>Информация о предыстории проекта и ходе его реализации</vt:lpstr>
      <vt:lpstr>Заинтересованные стороны и основные ресурсы</vt:lpstr>
      <vt:lpstr>Презентация PowerPoint</vt:lpstr>
      <vt:lpstr>Рост двусторонней торговли и производства в Казахстане и Узбекистане</vt:lpstr>
      <vt:lpstr>Нетарифные барьеры между Казахстаном и Узбекистаном</vt:lpstr>
      <vt:lpstr>Обоснование развития МЦПК</vt:lpstr>
      <vt:lpstr>Презентация PowerPoint</vt:lpstr>
      <vt:lpstr>Структура концептуального плана МЦПК</vt:lpstr>
      <vt:lpstr>Обзор предлагаемого участка МЦПК вблизи ППГ Атамекен (Казахстан) – Гулистан (Узбекистан)</vt:lpstr>
      <vt:lpstr>Отрасли, включенные в шорт-лист для развития МЦПК</vt:lpstr>
      <vt:lpstr>Фискальные и нефискальные стимулы для инвесторов</vt:lpstr>
      <vt:lpstr>Институциональная структура МЦПК</vt:lpstr>
      <vt:lpstr>Компоненты МЦПК</vt:lpstr>
      <vt:lpstr>План зонирования в соответствии с двумя предлагаемыми институциональными моделями</vt:lpstr>
      <vt:lpstr>Презентация PowerPoint</vt:lpstr>
      <vt:lpstr>Финансовая оценка</vt:lpstr>
      <vt:lpstr>Презентация PowerPoint</vt:lpstr>
      <vt:lpstr>Инвестиции в инфраструктуру и содействие торговле</vt:lpstr>
      <vt:lpstr>Нормативно-правовая база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Shivani Sharma (IN)</dc:creator>
  <cp:lastModifiedBy>Janna Ustemirova</cp:lastModifiedBy>
  <cp:revision>28</cp:revision>
  <dcterms:created xsi:type="dcterms:W3CDTF">2023-08-14T05:42:59Z</dcterms:created>
  <dcterms:modified xsi:type="dcterms:W3CDTF">2023-09-07T17:41:22Z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0x010100D4F625478DEA614D968EE1EE5C3902FB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2023-09-03T02:57:10Z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1c380188-e3ab-4aec-9df6-26a68a159f13</vt:lpwstr>
  </property>
  <property fmtid="{D5CDD505-2E9C-101B-9397-08002B2CF9AE}" pid="9" name="MSIP_Label_817d4574-7375-4d17-b29c-6e4c6df0fcb0_ContentBits">
    <vt:lpwstr>2</vt:lpwstr>
  </property>
</Properties>
</file>