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4" r:id="rId6"/>
    <p:sldId id="262" r:id="rId7"/>
    <p:sldId id="332" r:id="rId8"/>
    <p:sldId id="333" r:id="rId9"/>
    <p:sldId id="314" r:id="rId10"/>
    <p:sldId id="265" r:id="rId11"/>
    <p:sldId id="336" r:id="rId12"/>
    <p:sldId id="321" r:id="rId13"/>
    <p:sldId id="334" r:id="rId14"/>
    <p:sldId id="335" r:id="rId15"/>
    <p:sldId id="304" r:id="rId16"/>
    <p:sldId id="305" r:id="rId17"/>
    <p:sldId id="306" r:id="rId18"/>
    <p:sldId id="307" r:id="rId19"/>
    <p:sldId id="296" r:id="rId20"/>
    <p:sldId id="322" r:id="rId21"/>
    <p:sldId id="331" r:id="rId22"/>
    <p:sldId id="328" r:id="rId23"/>
    <p:sldId id="308" r:id="rId2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62590" autoAdjust="0"/>
  </p:normalViewPr>
  <p:slideViewPr>
    <p:cSldViewPr>
      <p:cViewPr varScale="1">
        <p:scale>
          <a:sx n="77" d="100"/>
          <a:sy n="77" d="100"/>
        </p:scale>
        <p:origin x="610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90;&#1072;&#1093;&#1083;&#1080;&#1083;\&#1090;&#1072;&#1093;&#1083;&#1080;&#1083;&#1080;%20&#1082;&#1086;&#1088;&#1093;&#1086;&#1085;&#1072;&#1093;&#1086;&#1080;%20&#1072;&#1079;%20&#1092;&#1072;&#1098;&#1086;&#1083;&#1080;&#1103;&#1090;%20&#1073;&#1086;&#1079;&#1084;&#1086;&#1085;&#1076;&#1072;\&#1090;&#1072;&#1093;&#1083;&#1080;&#1083;&#1080;%20&#1089;&#1072;&#1085;&#1086;&#1072;&#109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4;&#1072;&#1074;&#1086;&#1076;&#1080;%20&#1087;&#1088;&#1077;&#1079;&#1077;&#1085;&#1090;&#1072;&#1094;&#1080;&#1103;\&#1074;&#1080;&#1083;&#1086;&#1103;&#1090;%20&#1076;&#1072;&#1088;%20&#1095;&#1091;&#1084;&#1093;&#1091;&#1088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ya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ya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Лист1!$B$3:$B$7</c:f>
              <c:numCache>
                <c:formatCode>General</c:formatCode>
                <c:ptCount val="5"/>
                <c:pt idx="0">
                  <c:v>1232.4000000000001</c:v>
                </c:pt>
                <c:pt idx="1">
                  <c:v>1336.3</c:v>
                </c:pt>
                <c:pt idx="2">
                  <c:v>1492.4</c:v>
                </c:pt>
                <c:pt idx="3">
                  <c:v>1853.4</c:v>
                </c:pt>
                <c:pt idx="4">
                  <c:v>2371.1999999999998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9-4CCA-99F2-BF6B2F14E1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132496"/>
        <c:axId val="606151632"/>
      </c:barChart>
      <c:catAx>
        <c:axId val="606132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151632"/>
        <c:crosses val="autoZero"/>
        <c:auto val="1"/>
        <c:lblAlgn val="ctr"/>
        <c:lblOffset val="100"/>
        <c:noMultiLvlLbl val="0"/>
      </c:catAx>
      <c:valAx>
        <c:axId val="606151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613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2400" b="1" kern="1200" dirty="0" err="1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kern="1200" dirty="0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Создание новых промышленных</a:t>
            </a:r>
            <a:r>
              <a:rPr lang="ru-RU" sz="2400" b="1" kern="1200" baseline="0" dirty="0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 предприятий </a:t>
            </a:r>
          </a:p>
          <a:p>
            <a:pPr algn="ctr">
              <a:defRPr lang="ru-RU" sz="2400" b="1" kern="1200" dirty="0" err="1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kern="1200" baseline="0" dirty="0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по Согдийской области</a:t>
            </a:r>
            <a:endParaRPr lang="ru-RU" sz="2400" b="1" kern="1200" dirty="0">
              <a:solidFill>
                <a:srgbClr val="002060"/>
              </a:solidFill>
              <a:latin typeface="Impact" panose="020B0806030902050204" pitchFamily="34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237801600101193"/>
          <c:y val="1.9346349050284272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119293823211861E-2"/>
          <c:y val="0.13118752152026272"/>
          <c:w val="0.9542587899404138"/>
          <c:h val="0.79104524131319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Лист3!$A$12:$A$17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(дурнамо)</c:v>
                </c:pt>
              </c:strCache>
            </c:strRef>
          </c:cat>
          <c:val>
            <c:numRef>
              <c:f>Лист3!$B$12:$B$17</c:f>
              <c:numCache>
                <c:formatCode>General</c:formatCode>
                <c:ptCount val="6"/>
                <c:pt idx="0">
                  <c:v>93</c:v>
                </c:pt>
                <c:pt idx="1">
                  <c:v>102</c:v>
                </c:pt>
                <c:pt idx="2">
                  <c:v>107</c:v>
                </c:pt>
                <c:pt idx="3">
                  <c:v>122</c:v>
                </c:pt>
                <c:pt idx="4">
                  <c:v>151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2-4782-99A7-68460BC192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87136"/>
        <c:axId val="48588672"/>
      </c:barChart>
      <c:catAx>
        <c:axId val="485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88672"/>
        <c:crosses val="autoZero"/>
        <c:auto val="1"/>
        <c:lblAlgn val="ctr"/>
        <c:lblOffset val="100"/>
        <c:noMultiLvlLbl val="0"/>
      </c:catAx>
      <c:valAx>
        <c:axId val="485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8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96880059285438"/>
          <c:y val="0.1996357928558522"/>
          <c:w val="0.51388888888888884"/>
          <c:h val="0.856481481481481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CD-43A5-BACD-E8E8F8839753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CD-43A5-BACD-E8E8F883975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CD-43A5-BACD-E8E8F883975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CD-43A5-BACD-E8E8F8839753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CD-43A5-BACD-E8E8F8839753}"/>
              </c:ext>
            </c:extLst>
          </c:dPt>
          <c:dLbls>
            <c:dLbl>
              <c:idx val="0"/>
              <c:layout>
                <c:manualLayout>
                  <c:x val="3.423658855695226E-2"/>
                  <c:y val="-5.9084577297927399E-3"/>
                </c:manualLayout>
              </c:layout>
              <c:tx>
                <c:rich>
                  <a:bodyPr/>
                  <a:lstStyle/>
                  <a:p>
                    <a:fld id="{53358E77-44CF-4386-AE2D-90E8DCCBF26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56,3%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CD-43A5-BACD-E8E8F8839753}"/>
                </c:ext>
              </c:extLst>
            </c:dLbl>
            <c:dLbl>
              <c:idx val="1"/>
              <c:layout>
                <c:manualLayout>
                  <c:x val="-3.4300754361391024E-2"/>
                  <c:y val="-1.46004778338201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Хатлонская область 
24,7%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CD-43A5-BACD-E8E8F8839753}"/>
                </c:ext>
              </c:extLst>
            </c:dLbl>
            <c:dLbl>
              <c:idx val="2"/>
              <c:layout>
                <c:manualLayout>
                  <c:x val="-6.399882751575528E-2"/>
                  <c:y val="1.7791536786231889E-2"/>
                </c:manualLayout>
              </c:layout>
              <c:tx>
                <c:rich>
                  <a:bodyPr/>
                  <a:lstStyle/>
                  <a:p>
                    <a:fld id="{75496F2B-EE45-4588-8614-8D870C9B92B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0,4%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CD-43A5-BACD-E8E8F8839753}"/>
                </c:ext>
              </c:extLst>
            </c:dLbl>
            <c:dLbl>
              <c:idx val="3"/>
              <c:layout>
                <c:manualLayout>
                  <c:x val="-2.9998906386701682E-3"/>
                  <c:y val="-1.30679498396033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РРП 
9,5%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FCD-43A5-BACD-E8E8F8839753}"/>
                </c:ext>
              </c:extLst>
            </c:dLbl>
            <c:dLbl>
              <c:idx val="4"/>
              <c:layout>
                <c:manualLayout>
                  <c:x val="-1.565738173303707E-2"/>
                  <c:y val="1.02921929321998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Душанбе</a:t>
                    </a:r>
                    <a:endParaRPr lang="ru-RU" baseline="0" dirty="0"/>
                  </a:p>
                  <a:p>
                    <a:r>
                      <a:rPr lang="ru-RU" baseline="0" dirty="0"/>
                      <a:t>8,1%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FCD-43A5-BACD-E8E8F8839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Лист1!$B$6:$B$10</c:f>
              <c:strCache>
                <c:ptCount val="5"/>
                <c:pt idx="0">
                  <c:v>Согдийская область </c:v>
                </c:pt>
                <c:pt idx="1">
                  <c:v>Хатлонская область </c:v>
                </c:pt>
                <c:pt idx="2">
                  <c:v>ГБАО </c:v>
                </c:pt>
                <c:pt idx="3">
                  <c:v>РРП </c:v>
                </c:pt>
                <c:pt idx="4">
                  <c:v>г. Душанбе </c:v>
                </c:pt>
              </c:strCache>
            </c:strRef>
          </c:cat>
          <c:val>
            <c:numRef>
              <c:f>Лист1!$C$6:$C$10</c:f>
              <c:numCache>
                <c:formatCode>0.0</c:formatCode>
                <c:ptCount val="5"/>
                <c:pt idx="0">
                  <c:v>14459.452799999985</c:v>
                </c:pt>
                <c:pt idx="1">
                  <c:v>7080.6659000000054</c:v>
                </c:pt>
                <c:pt idx="2">
                  <c:v>187.26379999999995</c:v>
                </c:pt>
                <c:pt idx="3">
                  <c:v>2578.915500000006</c:v>
                </c:pt>
                <c:pt idx="4">
                  <c:v>2247.4287000000004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CD-43A5-BACD-E8E8F88397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spc="0" baseline="0" dirty="0">
                <a:solidFill>
                  <a:sysClr val="windowText" lastClr="000000"/>
                </a:solidFill>
              </a:rPr>
              <a:t>Общий объем внешней </a:t>
            </a:r>
            <a:r>
              <a:rPr lang="ru-RU" sz="1600" b="1" i="0" u="none" strike="noStrike" kern="1200" spc="0" baseline="0" dirty="0" err="1">
                <a:solidFill>
                  <a:sysClr val="windowText" lastClr="000000"/>
                </a:solidFill>
              </a:rPr>
              <a:t>торговлии</a:t>
            </a:r>
            <a:r>
              <a:rPr lang="ru-RU" sz="1600" b="1" i="0" u="none" strike="noStrike" kern="1200" spc="0" baseline="0" dirty="0">
                <a:solidFill>
                  <a:sysClr val="windowText" lastClr="000000"/>
                </a:solidFill>
              </a:rPr>
              <a:t> Согдийской области </a:t>
            </a:r>
          </a:p>
          <a:p>
            <a:pPr>
              <a:defRPr/>
            </a:pPr>
            <a:r>
              <a:rPr lang="ru-RU" sz="1600" b="1" i="0" u="none" strike="noStrike" kern="1200" spc="0" baseline="0" dirty="0">
                <a:solidFill>
                  <a:sysClr val="windowText" lastClr="000000"/>
                </a:solidFill>
              </a:rPr>
              <a:t>2018-2022 годы </a:t>
            </a:r>
          </a:p>
          <a:p>
            <a:pPr>
              <a:defRPr/>
            </a:pPr>
            <a:r>
              <a:rPr lang="ru-RU" sz="1200" b="1" i="0" u="none" strike="noStrike" kern="1200" spc="0" baseline="0" dirty="0">
                <a:solidFill>
                  <a:sysClr val="windowText" lastClr="000000"/>
                </a:solidFill>
              </a:rPr>
              <a:t>(млн. дол. США)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Лист1!$B$2:$B$6</c:f>
              <c:numCache>
                <c:formatCode>General</c:formatCode>
                <c:ptCount val="5"/>
                <c:pt idx="0">
                  <c:v>559.79999999999995</c:v>
                </c:pt>
                <c:pt idx="1">
                  <c:v>471.2</c:v>
                </c:pt>
                <c:pt idx="2">
                  <c:v>351.5</c:v>
                </c:pt>
                <c:pt idx="3">
                  <c:v>633.1</c:v>
                </c:pt>
                <c:pt idx="4">
                  <c:v>1086.2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B-40D6-BDD1-8718E6ED68DF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Лист1!$C$2:$C$6</c:f>
              <c:numCache>
                <c:formatCode>General</c:formatCode>
                <c:ptCount val="5"/>
                <c:pt idx="0">
                  <c:v>1455.9</c:v>
                </c:pt>
                <c:pt idx="1">
                  <c:v>1571.6</c:v>
                </c:pt>
                <c:pt idx="2">
                  <c:v>1313.9</c:v>
                </c:pt>
                <c:pt idx="3">
                  <c:v>1629.6</c:v>
                </c:pt>
                <c:pt idx="4">
                  <c:v>2059.8000000000002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B-40D6-BDD1-8718E6ED68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393855"/>
        <c:axId val="56731871"/>
        <c:axId val="0"/>
      </c:bar3DChart>
      <c:catAx>
        <c:axId val="6339385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1871"/>
        <c:crosses val="autoZero"/>
        <c:auto val="1"/>
        <c:lblAlgn val="ctr"/>
        <c:lblOffset val="100"/>
        <c:noMultiLvlLbl val="0"/>
      </c:catAx>
      <c:valAx>
        <c:axId val="5673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93855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Лист1!$A$66:$A$68</c:f>
              <c:strCache>
                <c:ptCount val="3"/>
                <c:pt idx="0">
                  <c:v>Общественные хозяйства</c:v>
                </c:pt>
                <c:pt idx="1">
                  <c:v>Дехканские хозяйства</c:v>
                </c:pt>
                <c:pt idx="2">
                  <c:v>Хозяйства населения</c:v>
                </c:pt>
              </c:strCache>
            </c:strRef>
          </c:cat>
          <c:val>
            <c:numRef>
              <c:f>Лист1!$B$66:$B$68</c:f>
              <c:numCache>
                <c:formatCode>0%</c:formatCode>
                <c:ptCount val="3"/>
                <c:pt idx="0" formatCode="0.00%">
                  <c:v>7.6999999999999999E-2</c:v>
                </c:pt>
                <c:pt idx="1">
                  <c:v>0.25</c:v>
                </c:pt>
                <c:pt idx="2" formatCode="0.00%">
                  <c:v>0.67300000000000049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0-400E-B1AC-B53576D4C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1A3-46F5-9764-1F37E790E3FA}"/>
              </c:ext>
            </c:extLst>
          </c:dPt>
          <c:cat>
            <c:strRef>
              <c:f>Лист1!$A$81:$A$82</c:f>
              <c:strCache>
                <c:ptCount val="2"/>
                <c:pt idx="0">
                  <c:v>Растениеводство</c:v>
                </c:pt>
                <c:pt idx="1">
                  <c:v>Животноводство</c:v>
                </c:pt>
              </c:strCache>
            </c:strRef>
          </c:cat>
          <c:val>
            <c:numRef>
              <c:f>Лист1!$B$81:$B$82</c:f>
              <c:numCache>
                <c:formatCode>General</c:formatCode>
                <c:ptCount val="2"/>
                <c:pt idx="0">
                  <c:v>716.4</c:v>
                </c:pt>
                <c:pt idx="1">
                  <c:v>234.2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A3-46F5-9764-1F37E790E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45312"/>
        <c:axId val="74046848"/>
      </c:barChart>
      <c:catAx>
        <c:axId val="74045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74046848"/>
        <c:crosses val="autoZero"/>
        <c:auto val="1"/>
        <c:lblAlgn val="ctr"/>
        <c:lblOffset val="100"/>
        <c:noMultiLvlLbl val="0"/>
      </c:catAx>
      <c:valAx>
        <c:axId val="7404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045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4DB9D-9A60-431C-8AC5-E2769A5D671A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8223A-6658-4021-958C-69B115312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4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0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9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1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2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4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1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7B1E-AB08-41D8-8165-1713D06EBC0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6.png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7E800-4D96-4013-BFAB-FCE1CD2E4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/>
          <a:stretch/>
        </p:blipFill>
        <p:spPr>
          <a:xfrm>
            <a:off x="1" y="9149"/>
            <a:ext cx="12192000" cy="6848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384" y="45678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Необходимость создания современного логистического центра в Согдийской области</a:t>
            </a:r>
            <a:endParaRPr lang="en-US" sz="3600" b="1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7B669-3683-4C1D-B24A-103172BC8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56780"/>
            <a:ext cx="1905004" cy="69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4C440-DCA4-4B11-B5AB-F1A3EFDFA6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>
            <a:off x="-18356" y="2874682"/>
            <a:ext cx="3424990" cy="39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3556"/>
      </p:ext>
    </p:extLst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2206" y="243663"/>
            <a:ext cx="7992026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ВНЕШНЕЭКОНОМИЧЕСКАЯ ДЕЯТЕЛЬНОСТЬ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1092580" y="1123619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ВНЕШНЕТОРГОВЫЕ ОТНОШЕНИЯ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странами мира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1199456" y="2492896"/>
            <a:ext cx="409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И ИНВЕСТИРУЮТ В ЭКОНОМИКУ ОБЛАСТИ ИЗ: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269469" y="3158373"/>
            <a:ext cx="4459182" cy="2396009"/>
            <a:chOff x="1259631" y="1052736"/>
            <a:chExt cx="4459182" cy="2396009"/>
          </a:xfrm>
        </p:grpSpPr>
        <p:sp>
          <p:nvSpPr>
            <p:cNvPr id="32" name="TextBox 48"/>
            <p:cNvSpPr txBox="1"/>
            <p:nvPr/>
          </p:nvSpPr>
          <p:spPr>
            <a:xfrm>
              <a:off x="1907704" y="1628800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Узбекистан</a:t>
              </a:r>
            </a:p>
          </p:txBody>
        </p:sp>
        <p:sp>
          <p:nvSpPr>
            <p:cNvPr id="38" name="TextBox 63"/>
            <p:cNvSpPr txBox="1"/>
            <p:nvPr/>
          </p:nvSpPr>
          <p:spPr>
            <a:xfrm>
              <a:off x="4355976" y="1124744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Казахстан</a:t>
              </a:r>
            </a:p>
          </p:txBody>
        </p:sp>
        <p:sp>
          <p:nvSpPr>
            <p:cNvPr id="39" name="TextBox 83"/>
            <p:cNvSpPr txBox="1"/>
            <p:nvPr/>
          </p:nvSpPr>
          <p:spPr>
            <a:xfrm>
              <a:off x="3851920" y="3140968"/>
              <a:ext cx="781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др.</a:t>
              </a:r>
            </a:p>
          </p:txBody>
        </p:sp>
        <p:pic>
          <p:nvPicPr>
            <p:cNvPr id="40" name="Picture 2" descr="C:\Users\User\Desktop\Р Уз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556792"/>
              <a:ext cx="540000" cy="353577"/>
            </a:xfrm>
            <a:prstGeom prst="rect">
              <a:avLst/>
            </a:prstGeom>
            <a:noFill/>
          </p:spPr>
        </p:pic>
        <p:sp>
          <p:nvSpPr>
            <p:cNvPr id="44" name="TextBox 63"/>
            <p:cNvSpPr txBox="1"/>
            <p:nvPr/>
          </p:nvSpPr>
          <p:spPr>
            <a:xfrm>
              <a:off x="4427984" y="1556792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КНР</a:t>
              </a:r>
            </a:p>
          </p:txBody>
        </p:sp>
        <p:pic>
          <p:nvPicPr>
            <p:cNvPr id="46" name="Picture 3" descr="C:\Users\User\Desktop\Р Каз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052736"/>
              <a:ext cx="540000" cy="360008"/>
            </a:xfrm>
            <a:prstGeom prst="rect">
              <a:avLst/>
            </a:prstGeom>
            <a:noFill/>
          </p:spPr>
        </p:pic>
        <p:pic>
          <p:nvPicPr>
            <p:cNvPr id="50" name="Picture 3" descr="C:\Users\User\Desktop\Ф Китай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5856" y="1556792"/>
              <a:ext cx="540000" cy="323087"/>
            </a:xfrm>
            <a:prstGeom prst="rect">
              <a:avLst/>
            </a:prstGeom>
            <a:noFill/>
          </p:spPr>
        </p:pic>
        <p:pic>
          <p:nvPicPr>
            <p:cNvPr id="51" name="Picture 3" descr="C:\Users\User\Desktop\Без названия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2060848"/>
              <a:ext cx="540000" cy="326990"/>
            </a:xfrm>
            <a:prstGeom prst="rect">
              <a:avLst/>
            </a:prstGeom>
            <a:noFill/>
          </p:spPr>
        </p:pic>
        <p:sp>
          <p:nvSpPr>
            <p:cNvPr id="52" name="TextBox 63"/>
            <p:cNvSpPr txBox="1"/>
            <p:nvPr/>
          </p:nvSpPr>
          <p:spPr>
            <a:xfrm>
              <a:off x="1907704" y="2132856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Турция</a:t>
              </a:r>
            </a:p>
          </p:txBody>
        </p:sp>
        <p:pic>
          <p:nvPicPr>
            <p:cNvPr id="53" name="Picture 4" descr="C:\Users\User\Desktop\Без названия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2564904"/>
              <a:ext cx="540000" cy="337500"/>
            </a:xfrm>
            <a:prstGeom prst="rect">
              <a:avLst/>
            </a:prstGeom>
            <a:noFill/>
          </p:spPr>
        </p:pic>
        <p:sp>
          <p:nvSpPr>
            <p:cNvPr id="54" name="TextBox 63"/>
            <p:cNvSpPr txBox="1"/>
            <p:nvPr/>
          </p:nvSpPr>
          <p:spPr>
            <a:xfrm>
              <a:off x="1913019" y="2636912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Франция</a:t>
              </a: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1" y="1052736"/>
              <a:ext cx="540000" cy="348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856" y="2564904"/>
              <a:ext cx="540000" cy="3161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068960"/>
              <a:ext cx="554495" cy="3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856" y="2060848"/>
              <a:ext cx="540000" cy="3230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9" name="TextBox 48"/>
            <p:cNvSpPr txBox="1"/>
            <p:nvPr/>
          </p:nvSpPr>
          <p:spPr>
            <a:xfrm>
              <a:off x="1907704" y="1124744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Россия</a:t>
              </a:r>
            </a:p>
          </p:txBody>
        </p:sp>
        <p:sp>
          <p:nvSpPr>
            <p:cNvPr id="60" name="TextBox 63"/>
            <p:cNvSpPr txBox="1"/>
            <p:nvPr/>
          </p:nvSpPr>
          <p:spPr>
            <a:xfrm>
              <a:off x="1907704" y="312122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Великобритания</a:t>
              </a:r>
            </a:p>
          </p:txBody>
        </p:sp>
        <p:sp>
          <p:nvSpPr>
            <p:cNvPr id="61" name="TextBox 63"/>
            <p:cNvSpPr txBox="1"/>
            <p:nvPr/>
          </p:nvSpPr>
          <p:spPr>
            <a:xfrm>
              <a:off x="4427984" y="2113111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Швейцария</a:t>
              </a:r>
            </a:p>
          </p:txBody>
        </p:sp>
        <p:sp>
          <p:nvSpPr>
            <p:cNvPr id="62" name="TextBox 63"/>
            <p:cNvSpPr txBox="1"/>
            <p:nvPr/>
          </p:nvSpPr>
          <p:spPr>
            <a:xfrm>
              <a:off x="4427984" y="2617167"/>
              <a:ext cx="129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9DB4998-12B4-4197-B25C-EA357C989B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29" name="Рисунок 13">
            <a:extLst>
              <a:ext uri="{FF2B5EF4-FFF2-40B4-BE49-F238E27FC236}">
                <a16:creationId xmlns:a16="http://schemas.microsoft.com/office/drawing/2014/main" id="{78FC7311-7126-498B-8829-EF062A08B0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94" y="1972315"/>
            <a:ext cx="4097048" cy="3930139"/>
          </a:xfrm>
          <a:prstGeom prst="ellipse">
            <a:avLst/>
          </a:prstGeom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F6ADB4-2DC9-40A9-B52B-2727C07226F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5F65FD-365C-4461-80CE-0B253F2EAA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4166"/>
      </p:ext>
    </p:extLst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2206" y="243663"/>
            <a:ext cx="7992026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ВНЕШНЕЭКОНОМИЧЕСКАЯ ДЕЯТЕЛЬНОСТЬ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DB4998-12B4-4197-B25C-EA357C989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F6ADB4-2DC9-40A9-B52B-2727C07226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5F65FD-365C-4461-80CE-0B253F2EA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E5EE890-1B8A-F224-799F-652029806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570189"/>
              </p:ext>
            </p:extLst>
          </p:nvPr>
        </p:nvGraphicFramePr>
        <p:xfrm>
          <a:off x="767408" y="1123519"/>
          <a:ext cx="10153128" cy="526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67296884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DFC722-4A30-4D20-AEE9-16327E74C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2206" y="243663"/>
            <a:ext cx="7992026" cy="73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СЕЛЬСКОЕ ХОЗЯЙСТВО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B08B7CAA-E116-447F-BAC4-FF0175197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88661"/>
              </p:ext>
            </p:extLst>
          </p:nvPr>
        </p:nvGraphicFramePr>
        <p:xfrm>
          <a:off x="1199456" y="1412776"/>
          <a:ext cx="3096344" cy="47813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2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5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Площадь сельскохозяйственных угодий (тыс. га)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Общая</a:t>
                      </a:r>
                      <a:r>
                        <a:rPr lang="ru-RU" sz="1200" baseline="0" dirty="0"/>
                        <a:t> земельная площадь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1391,1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Орошаемая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286,4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Посевная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Зерновые и зернобобовые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Технические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Картофель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Овощи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Продовольственные бахчи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Кормовые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Многолетние насаждения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Сады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868">
                <a:tc>
                  <a:txBody>
                    <a:bodyPr/>
                    <a:lstStyle/>
                    <a:p>
                      <a:r>
                        <a:rPr lang="ru-RU" sz="1200" dirty="0"/>
                        <a:t>Виноградники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CCF4F03-6122-40A6-BA5F-04FB594840F0}"/>
              </a:ext>
            </a:extLst>
          </p:cNvPr>
          <p:cNvGrpSpPr/>
          <p:nvPr/>
        </p:nvGrpSpPr>
        <p:grpSpPr>
          <a:xfrm>
            <a:off x="4799856" y="975145"/>
            <a:ext cx="4572000" cy="3533975"/>
            <a:chOff x="4067944" y="993268"/>
            <a:chExt cx="4572000" cy="2946684"/>
          </a:xfrm>
        </p:grpSpPr>
        <p:graphicFrame>
          <p:nvGraphicFramePr>
            <p:cNvPr id="29" name="Диаграмма 28">
              <a:extLst>
                <a:ext uri="{FF2B5EF4-FFF2-40B4-BE49-F238E27FC236}">
                  <a16:creationId xmlns:a16="http://schemas.microsoft.com/office/drawing/2014/main" id="{2FD789BF-61CE-42C9-B3F3-399AE06AA1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4980834"/>
                </p:ext>
              </p:extLst>
            </p:nvPr>
          </p:nvGraphicFramePr>
          <p:xfrm>
            <a:off x="4067944" y="119675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9D916A-BA09-4A95-88D9-22DC4BE97E81}"/>
                </a:ext>
              </a:extLst>
            </p:cNvPr>
            <p:cNvSpPr txBox="1"/>
            <p:nvPr/>
          </p:nvSpPr>
          <p:spPr>
            <a:xfrm>
              <a:off x="4417038" y="993268"/>
              <a:ext cx="4043394" cy="38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</a:rPr>
                <a:t>Структура валовой продукции сельского хозяйства в разрезе категорий производителей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DD50BF4-C310-4C70-89DA-DF7025BBF446}"/>
              </a:ext>
            </a:extLst>
          </p:cNvPr>
          <p:cNvGrpSpPr/>
          <p:nvPr/>
        </p:nvGrpSpPr>
        <p:grpSpPr>
          <a:xfrm>
            <a:off x="4943872" y="4149080"/>
            <a:ext cx="4824536" cy="2465257"/>
            <a:chOff x="4320480" y="3789040"/>
            <a:chExt cx="4572000" cy="2304256"/>
          </a:xfrm>
        </p:grpSpPr>
        <p:graphicFrame>
          <p:nvGraphicFramePr>
            <p:cNvPr id="33" name="Диаграмма 32">
              <a:extLst>
                <a:ext uri="{FF2B5EF4-FFF2-40B4-BE49-F238E27FC236}">
                  <a16:creationId xmlns:a16="http://schemas.microsoft.com/office/drawing/2014/main" id="{3CAC3C67-14CE-45AD-B22D-D3CFD0A0BA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9317842"/>
                </p:ext>
              </p:extLst>
            </p:nvPr>
          </p:nvGraphicFramePr>
          <p:xfrm>
            <a:off x="4320480" y="4107333"/>
            <a:ext cx="4572000" cy="198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ED2EB0-67EB-40B6-A2A5-B5C38179FB5C}"/>
                </a:ext>
              </a:extLst>
            </p:cNvPr>
            <p:cNvSpPr txBox="1"/>
            <p:nvPr/>
          </p:nvSpPr>
          <p:spPr>
            <a:xfrm>
              <a:off x="4492937" y="3789040"/>
              <a:ext cx="374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</a:rPr>
                <a:t>Валовая продукция сельского хозяйства</a:t>
              </a:r>
            </a:p>
            <a:p>
              <a:pPr algn="ctr"/>
              <a:r>
                <a:rPr lang="ru-RU" sz="1400" b="1" dirty="0">
                  <a:solidFill>
                    <a:srgbClr val="C00000"/>
                  </a:solidFill>
                </a:rPr>
                <a:t>1,5 млрд. долл. США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29AB7B7-2FF9-4D9E-BD0B-8917B5164F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AD3395-34CA-4280-BD20-2A0600AF2C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220F0-181F-14AE-C6D5-8B904095CB56}"/>
              </a:ext>
            </a:extLst>
          </p:cNvPr>
          <p:cNvSpPr txBox="1"/>
          <p:nvPr/>
        </p:nvSpPr>
        <p:spPr>
          <a:xfrm>
            <a:off x="6384032" y="49411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441,0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3DB80-A9C8-2BF4-A1C0-F9F5DFD6D24D}"/>
              </a:ext>
            </a:extLst>
          </p:cNvPr>
          <p:cNvSpPr txBox="1"/>
          <p:nvPr/>
        </p:nvSpPr>
        <p:spPr>
          <a:xfrm>
            <a:off x="6384032" y="58772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1090,2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944166"/>
      </p:ext>
    </p:extLst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DFC722-4A30-4D20-AEE9-16327E74C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392" y="116632"/>
            <a:ext cx="7992026" cy="73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СЕЛЬСКОЕ ХОЗЯЙСТВО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AD3395-34CA-4280-BD20-2A0600AF2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332656"/>
            <a:ext cx="1325883" cy="475489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0013896-B424-1B1D-CE5D-976339EC9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01657"/>
              </p:ext>
            </p:extLst>
          </p:nvPr>
        </p:nvGraphicFramePr>
        <p:xfrm>
          <a:off x="623392" y="980728"/>
          <a:ext cx="10801200" cy="545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91138564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8150382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1982446998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3733336047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434428382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3085982736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320055409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401069787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Ед. изм.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933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Сады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га.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70728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69310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72062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72971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78149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8716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Посевные земли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тыс. га.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272,6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274,8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278,6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279,8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279,8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174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производства сельхоз продукции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1631012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1743960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1878230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1847575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2025469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2738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Зерно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272394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331689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351374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328667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396234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710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Картошка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415961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450322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512069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562924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42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Овощи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517859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494914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560393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572842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608540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99491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Бахчевые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113791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127458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151820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155374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148551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14573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Хлопок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110294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126844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112607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112608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125206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335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Фрукты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139350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150985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139395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93349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124477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22365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Виноград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тонна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61363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61748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50572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54735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59537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10306"/>
      </p:ext>
    </p:extLst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DFC722-4A30-4D20-AEE9-16327E74C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2206" y="465270"/>
            <a:ext cx="7992026" cy="73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ПЕРЕВОЗКА ГРУЗОВ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9AB7B7-2FF9-4D9E-BD0B-8917B5164F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AD3395-34CA-4280-BD20-2A0600AF2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332656"/>
            <a:ext cx="1325883" cy="475489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62DE80A-C1A8-A8E6-59CB-F78B29DBD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36735"/>
              </p:ext>
            </p:extLst>
          </p:nvPr>
        </p:nvGraphicFramePr>
        <p:xfrm>
          <a:off x="767408" y="1781772"/>
          <a:ext cx="10801200" cy="445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961092234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94034483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47495715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1427458805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655800618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64393912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1939003039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524542546"/>
                    </a:ext>
                  </a:extLst>
                </a:gridCol>
              </a:tblGrid>
              <a:tr h="7425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Ед. изм.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51748"/>
                  </a:ext>
                </a:extLst>
              </a:tr>
              <a:tr h="74259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грузоперевозок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млн.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32,1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66898"/>
                  </a:ext>
                </a:extLst>
              </a:tr>
              <a:tr h="742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том числе: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03723"/>
                  </a:ext>
                </a:extLst>
              </a:tr>
              <a:tr h="74259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Автомобильным транспортом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млн.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28,8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66736"/>
                  </a:ext>
                </a:extLst>
              </a:tr>
              <a:tr h="74259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Железнодорожным транспортом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млн.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344596"/>
                  </a:ext>
                </a:extLst>
              </a:tr>
              <a:tr h="742590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Воздушным транспортом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млн.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190432"/>
      </p:ext>
    </p:extLst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561"/>
            <a:ext cx="9137987" cy="6666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05952"/>
            <a:ext cx="1733928" cy="1581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9656" y="397113"/>
            <a:ext cx="496855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СВОБОДНАЯ ЭКОНОМИЧЕСКАЯ</a:t>
            </a:r>
            <a:r>
              <a:rPr lang="en-US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ЗОНА</a:t>
            </a:r>
            <a:r>
              <a:rPr lang="en-US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«СУГД»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73275-0946-49DD-82C0-6CD605A59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4A6D9-F55E-45FD-8701-E206A20328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BBEE1-15C9-4CFD-A4F2-A0CABC4EF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4495"/>
      </p:ext>
    </p:extLst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9EB7460-A4A1-4ECD-91AB-C7EF86270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191" y="279965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СВОБОДНАЯ ЭКОНОМИЧЕСКАЯ ЗОНА «СУГД»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9457" y="755372"/>
            <a:ext cx="7344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- промышленно-инновационного типа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- создана в соответствии с Постановлением Правительства Республики Таджикистан №227 от 2 мая 2008 года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1201342" y="2284688"/>
            <a:ext cx="3629361" cy="3766104"/>
            <a:chOff x="694617" y="2284688"/>
            <a:chExt cx="3629361" cy="3766104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776583" y="2284688"/>
              <a:ext cx="3528345" cy="1066979"/>
              <a:chOff x="395583" y="2284688"/>
              <a:chExt cx="3528345" cy="106697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209513" y="2428337"/>
                <a:ext cx="18858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5400" b="1" dirty="0">
                    <a:solidFill>
                      <a:srgbClr val="C00000"/>
                    </a:solidFill>
                    <a:latin typeface="Century Gothic" pitchFamily="34" charset="0"/>
                  </a:rPr>
                  <a:t>200</a:t>
                </a:r>
                <a:r>
                  <a:rPr lang="ru-RU" sz="5400" b="1" dirty="0">
                    <a:solidFill>
                      <a:srgbClr val="C00000"/>
                    </a:solidFill>
                    <a:latin typeface="Century Gothic" pitchFamily="34" charset="0"/>
                  </a:rPr>
                  <a:t>9</a:t>
                </a:r>
              </a:p>
            </p:txBody>
          </p:sp>
          <p:grpSp>
            <p:nvGrpSpPr>
              <p:cNvPr id="4" name="Группа 2"/>
              <p:cNvGrpSpPr/>
              <p:nvPr/>
            </p:nvGrpSpPr>
            <p:grpSpPr>
              <a:xfrm>
                <a:off x="395583" y="2284688"/>
                <a:ext cx="3528345" cy="999376"/>
                <a:chOff x="395583" y="2284688"/>
                <a:chExt cx="3528345" cy="999376"/>
              </a:xfrm>
            </p:grpSpPr>
            <p:grpSp>
              <p:nvGrpSpPr>
                <p:cNvPr id="5" name="Группа 49"/>
                <p:cNvGrpSpPr/>
                <p:nvPr/>
              </p:nvGrpSpPr>
              <p:grpSpPr>
                <a:xfrm>
                  <a:off x="395583" y="2284688"/>
                  <a:ext cx="3528345" cy="851534"/>
                  <a:chOff x="1122962" y="721709"/>
                  <a:chExt cx="3900254" cy="941291"/>
                </a:xfrm>
              </p:grpSpPr>
              <p:pic>
                <p:nvPicPr>
                  <p:cNvPr id="34" name="Рисунок 3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22962" y="785827"/>
                    <a:ext cx="1009903" cy="877173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053626" y="721709"/>
                    <a:ext cx="2969590" cy="34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rPr>
                      <a:t>АДМИНИСТРАЦИЯ</a:t>
                    </a:r>
                  </a:p>
                </p:txBody>
              </p:sp>
            </p:grp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483233" y="3284064"/>
                  <a:ext cx="25200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Группа 43"/>
            <p:cNvGrpSpPr/>
            <p:nvPr/>
          </p:nvGrpSpPr>
          <p:grpSpPr>
            <a:xfrm>
              <a:off x="716395" y="3622895"/>
              <a:ext cx="3598058" cy="1066979"/>
              <a:chOff x="325870" y="2375120"/>
              <a:chExt cx="3598058" cy="106697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09513" y="2518769"/>
                <a:ext cx="18858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5400" b="1" dirty="0">
                    <a:solidFill>
                      <a:srgbClr val="C00000"/>
                    </a:solidFill>
                    <a:latin typeface="Century Gothic" pitchFamily="34" charset="0"/>
                  </a:rPr>
                  <a:t>50</a:t>
                </a:r>
                <a:r>
                  <a:rPr lang="ru-RU" sz="4000" b="1" dirty="0">
                    <a:solidFill>
                      <a:srgbClr val="C00000"/>
                    </a:solidFill>
                    <a:latin typeface="Century Gothic" pitchFamily="34" charset="0"/>
                  </a:rPr>
                  <a:t> </a:t>
                </a: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лет</a:t>
                </a:r>
              </a:p>
            </p:txBody>
          </p:sp>
          <p:grpSp>
            <p:nvGrpSpPr>
              <p:cNvPr id="11" name="Группа 45"/>
              <p:cNvGrpSpPr/>
              <p:nvPr/>
            </p:nvGrpSpPr>
            <p:grpSpPr>
              <a:xfrm>
                <a:off x="325870" y="2375120"/>
                <a:ext cx="3598058" cy="1009424"/>
                <a:chOff x="325870" y="2375120"/>
                <a:chExt cx="3598058" cy="1009424"/>
              </a:xfrm>
            </p:grpSpPr>
            <p:grpSp>
              <p:nvGrpSpPr>
                <p:cNvPr id="12" name="Группа 46"/>
                <p:cNvGrpSpPr/>
                <p:nvPr/>
              </p:nvGrpSpPr>
              <p:grpSpPr>
                <a:xfrm>
                  <a:off x="325870" y="2375120"/>
                  <a:ext cx="3598058" cy="851534"/>
                  <a:chOff x="1045902" y="821672"/>
                  <a:chExt cx="3977314" cy="941291"/>
                </a:xfrm>
              </p:grpSpPr>
              <p:pic>
                <p:nvPicPr>
                  <p:cNvPr id="28" name="Рисунок 2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5902" y="885791"/>
                    <a:ext cx="1008244" cy="877172"/>
                  </a:xfrm>
                  <a:prstGeom prst="rect">
                    <a:avLst/>
                  </a:prstGeom>
                </p:spPr>
              </p:pic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053626" y="821672"/>
                    <a:ext cx="2969590" cy="34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rPr>
                      <a:t>СРОК ДЕЙСТВИЯ</a:t>
                    </a:r>
                  </a:p>
                </p:txBody>
              </p:sp>
            </p:grp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483233" y="3384544"/>
                  <a:ext cx="25200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Группа 78"/>
            <p:cNvGrpSpPr/>
            <p:nvPr/>
          </p:nvGrpSpPr>
          <p:grpSpPr>
            <a:xfrm>
              <a:off x="694617" y="4983813"/>
              <a:ext cx="3629361" cy="1066979"/>
              <a:chOff x="294567" y="2535888"/>
              <a:chExt cx="3629361" cy="106697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209513" y="2679537"/>
                <a:ext cx="18858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5400" b="1" dirty="0">
                    <a:solidFill>
                      <a:srgbClr val="C00000"/>
                    </a:solidFill>
                    <a:latin typeface="Century Gothic" pitchFamily="34" charset="0"/>
                  </a:rPr>
                  <a:t>320</a:t>
                </a:r>
                <a:r>
                  <a:rPr lang="ru-RU" sz="4000" b="1" dirty="0">
                    <a:solidFill>
                      <a:srgbClr val="C00000"/>
                    </a:solidFill>
                    <a:latin typeface="Century Gothic" pitchFamily="34" charset="0"/>
                  </a:rPr>
                  <a:t> </a:t>
                </a: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га</a:t>
                </a:r>
              </a:p>
            </p:txBody>
          </p:sp>
          <p:grpSp>
            <p:nvGrpSpPr>
              <p:cNvPr id="14" name="Группа 80"/>
              <p:cNvGrpSpPr/>
              <p:nvPr/>
            </p:nvGrpSpPr>
            <p:grpSpPr>
              <a:xfrm>
                <a:off x="294567" y="2535888"/>
                <a:ext cx="3629361" cy="1029520"/>
                <a:chOff x="294567" y="2535888"/>
                <a:chExt cx="3629361" cy="1029520"/>
              </a:xfrm>
            </p:grpSpPr>
            <p:grpSp>
              <p:nvGrpSpPr>
                <p:cNvPr id="15" name="Группа 81"/>
                <p:cNvGrpSpPr/>
                <p:nvPr/>
              </p:nvGrpSpPr>
              <p:grpSpPr>
                <a:xfrm>
                  <a:off x="294567" y="2535888"/>
                  <a:ext cx="3629361" cy="905438"/>
                  <a:chOff x="1011297" y="999384"/>
                  <a:chExt cx="4011919" cy="1000876"/>
                </a:xfrm>
              </p:grpSpPr>
              <p:pic>
                <p:nvPicPr>
                  <p:cNvPr id="22" name="Рисунок 2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1297" y="1081202"/>
                    <a:ext cx="1075822" cy="919058"/>
                  </a:xfrm>
                  <a:prstGeom prst="rect">
                    <a:avLst/>
                  </a:prstGeom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053626" y="999384"/>
                    <a:ext cx="2969590" cy="340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rPr>
                      <a:t>ОБЩАЯ ПЛОЩАДЬ</a:t>
                    </a:r>
                  </a:p>
                </p:txBody>
              </p:sp>
            </p:grp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43041" y="3565408"/>
                  <a:ext cx="25200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Группа 35"/>
          <p:cNvGrpSpPr/>
          <p:nvPr/>
        </p:nvGrpSpPr>
        <p:grpSpPr>
          <a:xfrm>
            <a:off x="4687488" y="2244498"/>
            <a:ext cx="4434350" cy="3766103"/>
            <a:chOff x="4421916" y="2244497"/>
            <a:chExt cx="4434350" cy="3766103"/>
          </a:xfrm>
        </p:grpSpPr>
        <p:grpSp>
          <p:nvGrpSpPr>
            <p:cNvPr id="17" name="Группа 85"/>
            <p:cNvGrpSpPr/>
            <p:nvPr/>
          </p:nvGrpSpPr>
          <p:grpSpPr>
            <a:xfrm>
              <a:off x="4421916" y="2244497"/>
              <a:ext cx="4434350" cy="3766103"/>
              <a:chOff x="526191" y="2244497"/>
              <a:chExt cx="4434350" cy="3766103"/>
            </a:xfrm>
          </p:grpSpPr>
          <p:grpSp>
            <p:nvGrpSpPr>
              <p:cNvPr id="19" name="Группа 86"/>
              <p:cNvGrpSpPr/>
              <p:nvPr/>
            </p:nvGrpSpPr>
            <p:grpSpPr>
              <a:xfrm>
                <a:off x="526191" y="2244497"/>
                <a:ext cx="4434350" cy="1107170"/>
                <a:chOff x="145191" y="2244497"/>
                <a:chExt cx="4434350" cy="110717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1209513" y="2428337"/>
                  <a:ext cx="18858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ru-RU" sz="5400" b="1" dirty="0">
                      <a:solidFill>
                        <a:srgbClr val="C00000"/>
                      </a:solidFill>
                      <a:latin typeface="Century Gothic" pitchFamily="34" charset="0"/>
                    </a:rPr>
                    <a:t>110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Century Gothic" pitchFamily="34" charset="0"/>
                    </a:rPr>
                    <a:t> </a:t>
                  </a:r>
                  <a:r>
                    <a:rPr lang="ru-RU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itchFamily="34" charset="0"/>
                    </a:rPr>
                    <a:t>га</a:t>
                  </a:r>
                </a:p>
              </p:txBody>
            </p:sp>
            <p:grpSp>
              <p:nvGrpSpPr>
                <p:cNvPr id="20" name="Группа 102"/>
                <p:cNvGrpSpPr/>
                <p:nvPr/>
              </p:nvGrpSpPr>
              <p:grpSpPr>
                <a:xfrm>
                  <a:off x="145191" y="2244497"/>
                  <a:ext cx="4434350" cy="1039567"/>
                  <a:chOff x="145191" y="2244497"/>
                  <a:chExt cx="4434350" cy="1039567"/>
                </a:xfrm>
              </p:grpSpPr>
              <p:grpSp>
                <p:nvGrpSpPr>
                  <p:cNvPr id="25" name="Группа 103"/>
                  <p:cNvGrpSpPr/>
                  <p:nvPr/>
                </p:nvGrpSpPr>
                <p:grpSpPr>
                  <a:xfrm>
                    <a:off x="145191" y="2244497"/>
                    <a:ext cx="4434350" cy="979866"/>
                    <a:chOff x="846176" y="677282"/>
                    <a:chExt cx="4901759" cy="1083151"/>
                  </a:xfrm>
                </p:grpSpPr>
                <p:pic>
                  <p:nvPicPr>
                    <p:cNvPr id="56" name="Рисунок 55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46176" y="677282"/>
                      <a:ext cx="1341956" cy="108315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2053625" y="721709"/>
                      <a:ext cx="3694310" cy="3402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ГОГОВЫЕ ЗДАНИЯ И СООРУЖЕНИЯ</a:t>
                      </a:r>
                    </a:p>
                  </p:txBody>
                </p:sp>
              </p:grp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>
                    <a:off x="211937" y="3284064"/>
                    <a:ext cx="41760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" name="Группа 87"/>
              <p:cNvGrpSpPr/>
              <p:nvPr/>
            </p:nvGrpSpPr>
            <p:grpSpPr>
              <a:xfrm>
                <a:off x="550615" y="3621849"/>
                <a:ext cx="4237895" cy="1068025"/>
                <a:chOff x="160090" y="2374074"/>
                <a:chExt cx="4237895" cy="1068025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1209513" y="2518769"/>
                  <a:ext cx="18858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ru-RU" sz="5400" b="1" dirty="0">
                      <a:solidFill>
                        <a:srgbClr val="C00000"/>
                      </a:solidFill>
                      <a:latin typeface="Century Gothic" pitchFamily="34" charset="0"/>
                    </a:rPr>
                    <a:t>210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Century Gothic" pitchFamily="34" charset="0"/>
                    </a:rPr>
                    <a:t> </a:t>
                  </a:r>
                  <a:r>
                    <a:rPr lang="ru-RU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itchFamily="34" charset="0"/>
                    </a:rPr>
                    <a:t>га</a:t>
                  </a:r>
                </a:p>
              </p:txBody>
            </p:sp>
            <p:grpSp>
              <p:nvGrpSpPr>
                <p:cNvPr id="31" name="Группа 96"/>
                <p:cNvGrpSpPr/>
                <p:nvPr/>
              </p:nvGrpSpPr>
              <p:grpSpPr>
                <a:xfrm>
                  <a:off x="160090" y="2374074"/>
                  <a:ext cx="4237895" cy="1010470"/>
                  <a:chOff x="160090" y="2374074"/>
                  <a:chExt cx="4237895" cy="1010470"/>
                </a:xfrm>
              </p:grpSpPr>
              <p:grpSp>
                <p:nvGrpSpPr>
                  <p:cNvPr id="32" name="Группа 97"/>
                  <p:cNvGrpSpPr/>
                  <p:nvPr/>
                </p:nvGrpSpPr>
                <p:grpSpPr>
                  <a:xfrm>
                    <a:off x="160090" y="2374074"/>
                    <a:ext cx="4096766" cy="922917"/>
                    <a:chOff x="862647" y="820516"/>
                    <a:chExt cx="4528590" cy="1020198"/>
                  </a:xfrm>
                </p:grpSpPr>
                <p:pic>
                  <p:nvPicPr>
                    <p:cNvPr id="50" name="Рисунок 49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62647" y="820516"/>
                      <a:ext cx="1244143" cy="102019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2053626" y="821672"/>
                      <a:ext cx="3337611" cy="3402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ЗЕМЛИ ПОД СТРОИТЕЛЬСТВО</a:t>
                      </a:r>
                    </a:p>
                  </p:txBody>
                </p:sp>
              </p:grp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>
                    <a:off x="221985" y="3384544"/>
                    <a:ext cx="41760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Группа 88"/>
              <p:cNvGrpSpPr/>
              <p:nvPr/>
            </p:nvGrpSpPr>
            <p:grpSpPr>
              <a:xfrm>
                <a:off x="622035" y="4983813"/>
                <a:ext cx="4140000" cy="1026787"/>
                <a:chOff x="221985" y="2535888"/>
                <a:chExt cx="4140000" cy="1026787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209513" y="2639345"/>
                  <a:ext cx="18858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ru-RU" sz="5400" b="1" dirty="0">
                      <a:solidFill>
                        <a:srgbClr val="C00000"/>
                      </a:solidFill>
                      <a:latin typeface="Century Gothic" pitchFamily="34" charset="0"/>
                    </a:rPr>
                    <a:t>30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Century Gothic" pitchFamily="34" charset="0"/>
                    </a:rPr>
                    <a:t> </a:t>
                  </a:r>
                  <a:endParaRPr lang="ru-RU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</a:endParaRPr>
                </a:p>
              </p:txBody>
            </p:sp>
            <p:grpSp>
              <p:nvGrpSpPr>
                <p:cNvPr id="37" name="Группа 90"/>
                <p:cNvGrpSpPr/>
                <p:nvPr/>
              </p:nvGrpSpPr>
              <p:grpSpPr>
                <a:xfrm>
                  <a:off x="221985" y="2535888"/>
                  <a:ext cx="4140000" cy="1019472"/>
                  <a:chOff x="221985" y="2535888"/>
                  <a:chExt cx="4140000" cy="1019472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37503" y="2535888"/>
                    <a:ext cx="301935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rPr>
                      <a:t>КОЛИЧЕСТВО СУБЪЕКТОВ *</a:t>
                    </a:r>
                  </a:p>
                </p:txBody>
              </p: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>
                    <a:off x="221985" y="3555360"/>
                    <a:ext cx="41400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068" y="5028533"/>
              <a:ext cx="974694" cy="795923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E693DF7-0D99-44A3-A52A-64C819FA50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C0C6BCB-058D-40CB-ADBC-42B79B9DAD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4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E3D73BD3-6E99-44C3-A748-B0C8F2338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grpSp>
        <p:nvGrpSpPr>
          <p:cNvPr id="49" name="Группа 4"/>
          <p:cNvGrpSpPr/>
          <p:nvPr/>
        </p:nvGrpSpPr>
        <p:grpSpPr>
          <a:xfrm>
            <a:off x="5353639" y="4230734"/>
            <a:ext cx="4558785" cy="2078586"/>
            <a:chOff x="619747" y="3427504"/>
            <a:chExt cx="4558785" cy="2078586"/>
          </a:xfrm>
        </p:grpSpPr>
        <p:grpSp>
          <p:nvGrpSpPr>
            <p:cNvPr id="50" name="Группа 39"/>
            <p:cNvGrpSpPr/>
            <p:nvPr/>
          </p:nvGrpSpPr>
          <p:grpSpPr>
            <a:xfrm>
              <a:off x="620265" y="3427504"/>
              <a:ext cx="4148881" cy="466295"/>
              <a:chOff x="322863" y="3520288"/>
              <a:chExt cx="4148881" cy="466295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863" y="3520288"/>
                <a:ext cx="515541" cy="466295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822251" y="3626032"/>
                <a:ext cx="364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НДС</a:t>
                </a:r>
              </a:p>
            </p:txBody>
          </p:sp>
        </p:grpSp>
        <p:grpSp>
          <p:nvGrpSpPr>
            <p:cNvPr id="51" name="Группа 42"/>
            <p:cNvGrpSpPr/>
            <p:nvPr/>
          </p:nvGrpSpPr>
          <p:grpSpPr>
            <a:xfrm>
              <a:off x="624241" y="3994522"/>
              <a:ext cx="3512288" cy="463204"/>
              <a:chOff x="330538" y="3903526"/>
              <a:chExt cx="3512288" cy="463204"/>
            </a:xfrm>
          </p:grpSpPr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38" y="3903526"/>
                <a:ext cx="490995" cy="463204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831511" y="3915566"/>
                <a:ext cx="30113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НАЛОГ С ПРОДАЖ </a:t>
                </a:r>
              </a:p>
            </p:txBody>
          </p:sp>
        </p:grpSp>
        <p:grpSp>
          <p:nvGrpSpPr>
            <p:cNvPr id="52" name="Группа 45"/>
            <p:cNvGrpSpPr/>
            <p:nvPr/>
          </p:nvGrpSpPr>
          <p:grpSpPr>
            <a:xfrm>
              <a:off x="619747" y="4469119"/>
              <a:ext cx="4557200" cy="462293"/>
              <a:chOff x="378601" y="4530523"/>
              <a:chExt cx="4557200" cy="462293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01" y="4530523"/>
                <a:ext cx="544635" cy="462293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877564" y="4647331"/>
                <a:ext cx="40582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НАЛОГ НА ПРИРОДНЫЕ РЕСУРСЫ</a:t>
                </a:r>
              </a:p>
            </p:txBody>
          </p:sp>
        </p:grpSp>
        <p:grpSp>
          <p:nvGrpSpPr>
            <p:cNvPr id="53" name="Группа 56"/>
            <p:cNvGrpSpPr/>
            <p:nvPr/>
          </p:nvGrpSpPr>
          <p:grpSpPr>
            <a:xfrm>
              <a:off x="737360" y="5054949"/>
              <a:ext cx="4441172" cy="451141"/>
              <a:chOff x="614552" y="5097303"/>
              <a:chExt cx="4441172" cy="451141"/>
            </a:xfrm>
          </p:grpSpPr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552" y="5097303"/>
                <a:ext cx="287459" cy="451141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997487" y="5187404"/>
                <a:ext cx="40582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АКЦИЗЫ</a:t>
                </a:r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 </a:t>
                </a: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010554" y="279965"/>
            <a:ext cx="8265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НАЛОГОВЫЕ ЛЬГОТЫ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43169" y="1664618"/>
            <a:ext cx="0" cy="48965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0812" y="916489"/>
            <a:ext cx="249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Century Gothic" pitchFamily="34" charset="0"/>
              </a:rPr>
              <a:t>В ОБЩЕМ РЕЖИМЕ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5212" y="916489"/>
            <a:ext cx="203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Century Gothic" pitchFamily="34" charset="0"/>
              </a:rPr>
              <a:t>В РЕЖИМЕ СЭЗ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1199456" y="2564904"/>
            <a:ext cx="4558785" cy="2078586"/>
            <a:chOff x="619747" y="3427504"/>
            <a:chExt cx="4558785" cy="2078586"/>
          </a:xfrm>
        </p:grpSpPr>
        <p:grpSp>
          <p:nvGrpSpPr>
            <p:cNvPr id="8" name="Группа 39"/>
            <p:cNvGrpSpPr/>
            <p:nvPr/>
          </p:nvGrpSpPr>
          <p:grpSpPr>
            <a:xfrm>
              <a:off x="620265" y="3427504"/>
              <a:ext cx="4148881" cy="466295"/>
              <a:chOff x="322863" y="3520288"/>
              <a:chExt cx="4148881" cy="466295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863" y="3520288"/>
                <a:ext cx="515541" cy="466295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822251" y="3626032"/>
                <a:ext cx="364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НДС</a:t>
                </a:r>
              </a:p>
            </p:txBody>
          </p:sp>
        </p:grpSp>
        <p:grpSp>
          <p:nvGrpSpPr>
            <p:cNvPr id="9" name="Группа 42"/>
            <p:cNvGrpSpPr/>
            <p:nvPr/>
          </p:nvGrpSpPr>
          <p:grpSpPr>
            <a:xfrm>
              <a:off x="624241" y="3994522"/>
              <a:ext cx="3512288" cy="463204"/>
              <a:chOff x="330538" y="3903526"/>
              <a:chExt cx="3512288" cy="463204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38" y="3903526"/>
                <a:ext cx="490995" cy="463204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831511" y="3915566"/>
                <a:ext cx="30113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НАЛОГ С ПРОДАЖ </a:t>
                </a:r>
              </a:p>
            </p:txBody>
          </p:sp>
        </p:grpSp>
        <p:grpSp>
          <p:nvGrpSpPr>
            <p:cNvPr id="10" name="Группа 45"/>
            <p:cNvGrpSpPr/>
            <p:nvPr/>
          </p:nvGrpSpPr>
          <p:grpSpPr>
            <a:xfrm>
              <a:off x="619747" y="4469119"/>
              <a:ext cx="4557200" cy="462293"/>
              <a:chOff x="378601" y="4530523"/>
              <a:chExt cx="4557200" cy="46229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01" y="4530523"/>
                <a:ext cx="544635" cy="462293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877564" y="4647331"/>
                <a:ext cx="40582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НАЛОГ НА ПРИРОДНЫЕ РЕСУРСЫ</a:t>
                </a:r>
              </a:p>
            </p:txBody>
          </p:sp>
        </p:grpSp>
        <p:grpSp>
          <p:nvGrpSpPr>
            <p:cNvPr id="12" name="Группа 56"/>
            <p:cNvGrpSpPr/>
            <p:nvPr/>
          </p:nvGrpSpPr>
          <p:grpSpPr>
            <a:xfrm>
              <a:off x="737360" y="5054949"/>
              <a:ext cx="4441172" cy="451141"/>
              <a:chOff x="614552" y="5097303"/>
              <a:chExt cx="4441172" cy="451141"/>
            </a:xfrm>
          </p:grpSpPr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lumMod val="85000"/>
                    <a:lumOff val="1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552" y="5097303"/>
                <a:ext cx="287459" cy="451141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997487" y="5187404"/>
                <a:ext cx="40582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Century Gothic" pitchFamily="34" charset="0"/>
                  </a:rPr>
                  <a:t>АКЦИЗЫ</a:t>
                </a:r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 </a:t>
                </a:r>
              </a:p>
            </p:txBody>
          </p:sp>
        </p:grpSp>
      </p:grpSp>
      <p:grpSp>
        <p:nvGrpSpPr>
          <p:cNvPr id="16" name="Группа 65"/>
          <p:cNvGrpSpPr/>
          <p:nvPr/>
        </p:nvGrpSpPr>
        <p:grpSpPr>
          <a:xfrm>
            <a:off x="1202982" y="1960279"/>
            <a:ext cx="3388981" cy="405455"/>
            <a:chOff x="291963" y="1575855"/>
            <a:chExt cx="3388981" cy="405455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1">
                  <a:lumMod val="85000"/>
                  <a:lumOff val="1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63" y="1575855"/>
              <a:ext cx="489828" cy="40545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812116" y="1658441"/>
              <a:ext cx="2868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70C0"/>
                  </a:solidFill>
                  <a:latin typeface="Century Gothic" pitchFamily="34" charset="0"/>
                </a:rPr>
                <a:t>СОЦИАЛЬНЫЙ НАЛОГ</a:t>
              </a:r>
            </a:p>
          </p:txBody>
        </p:sp>
      </p:grpSp>
      <p:grpSp>
        <p:nvGrpSpPr>
          <p:cNvPr id="17" name="Группа 68"/>
          <p:cNvGrpSpPr/>
          <p:nvPr/>
        </p:nvGrpSpPr>
        <p:grpSpPr>
          <a:xfrm>
            <a:off x="1211614" y="1488641"/>
            <a:ext cx="3404573" cy="343423"/>
            <a:chOff x="291070" y="1107640"/>
            <a:chExt cx="3404573" cy="343423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1">
                  <a:lumMod val="85000"/>
                  <a:lumOff val="1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70" y="1107640"/>
              <a:ext cx="587562" cy="33675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826815" y="1174064"/>
              <a:ext cx="2868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70C0"/>
                  </a:solidFill>
                  <a:latin typeface="Century Gothic" pitchFamily="34" charset="0"/>
                </a:rPr>
                <a:t>НАЛОГ НА ДОХОДЫ</a:t>
              </a: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260314" y="1381124"/>
            <a:ext cx="4076046" cy="700025"/>
            <a:chOff x="4644571" y="1381124"/>
            <a:chExt cx="3642496" cy="700025"/>
          </a:xfrm>
        </p:grpSpPr>
        <p:grpSp>
          <p:nvGrpSpPr>
            <p:cNvPr id="19" name="Группа 107"/>
            <p:cNvGrpSpPr/>
            <p:nvPr/>
          </p:nvGrpSpPr>
          <p:grpSpPr>
            <a:xfrm>
              <a:off x="5191414" y="1381124"/>
              <a:ext cx="3095653" cy="700025"/>
              <a:chOff x="746279" y="913516"/>
              <a:chExt cx="3095653" cy="700025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46279" y="913516"/>
                <a:ext cx="2868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НАЛОГ НА ДОХОДЫ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53247" y="1105710"/>
                <a:ext cx="308868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o</a:t>
                </a:r>
                <a:r>
                  <a:rPr lang="ru-RU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т </a:t>
                </a:r>
                <a:r>
                  <a:rPr lang="ru-RU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12% до 20%</a:t>
                </a: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 </a:t>
                </a:r>
                <a:r>
                  <a:rPr lang="ru-RU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(с заработной платы)</a:t>
                </a:r>
              </a:p>
            </p:txBody>
          </p:sp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1">
                  <a:lumMod val="85000"/>
                  <a:lumOff val="1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571" y="1499273"/>
              <a:ext cx="587562" cy="336750"/>
            </a:xfrm>
            <a:prstGeom prst="rect">
              <a:avLst/>
            </a:prstGeom>
          </p:spPr>
        </p:pic>
      </p:grpSp>
      <p:grpSp>
        <p:nvGrpSpPr>
          <p:cNvPr id="20" name="Группа 3"/>
          <p:cNvGrpSpPr/>
          <p:nvPr/>
        </p:nvGrpSpPr>
        <p:grpSpPr>
          <a:xfrm>
            <a:off x="5308052" y="1906975"/>
            <a:ext cx="4526151" cy="525465"/>
            <a:chOff x="4692308" y="1906974"/>
            <a:chExt cx="4526151" cy="525465"/>
          </a:xfrm>
        </p:grpSpPr>
        <p:grpSp>
          <p:nvGrpSpPr>
            <p:cNvPr id="21" name="Группа 102"/>
            <p:cNvGrpSpPr/>
            <p:nvPr/>
          </p:nvGrpSpPr>
          <p:grpSpPr>
            <a:xfrm>
              <a:off x="5146709" y="1906974"/>
              <a:ext cx="4071750" cy="525465"/>
              <a:chOff x="730149" y="1506041"/>
              <a:chExt cx="4071750" cy="525465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35916" y="1506041"/>
                <a:ext cx="2868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СОЦИАЛЬНЫЙ НАЛОГ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30149" y="1631396"/>
                <a:ext cx="4071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20%</a:t>
                </a:r>
                <a:r>
                  <a:rPr lang="ru-RU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 </a:t>
                </a:r>
                <a:r>
                  <a:rPr lang="ru-RU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(от Фонда оплаты труда)</a:t>
                </a:r>
              </a:p>
            </p:txBody>
          </p:sp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1">
                  <a:lumMod val="85000"/>
                  <a:lumOff val="1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308" y="1957139"/>
              <a:ext cx="489828" cy="405455"/>
            </a:xfrm>
            <a:prstGeom prst="rect">
              <a:avLst/>
            </a:prstGeom>
          </p:spPr>
        </p:pic>
      </p:grpSp>
      <p:sp>
        <p:nvSpPr>
          <p:cNvPr id="113" name="TextBox 112"/>
          <p:cNvSpPr txBox="1"/>
          <p:nvPr/>
        </p:nvSpPr>
        <p:spPr>
          <a:xfrm>
            <a:off x="5776280" y="1988840"/>
            <a:ext cx="392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C00000"/>
                </a:solidFill>
                <a:latin typeface="Century Gothic" pitchFamily="34" charset="0"/>
              </a:rPr>
              <a:t>0%</a:t>
            </a:r>
            <a:endParaRPr lang="ru-RU" sz="16600" dirty="0">
              <a:solidFill>
                <a:srgbClr val="C00000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41C9021-E66F-4C2F-9016-0B13C679986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AC241C4-1179-4C84-AE28-F443B45F16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68D936-01F0-A505-DB4A-C45B27F1AA39}"/>
              </a:ext>
            </a:extLst>
          </p:cNvPr>
          <p:cNvSpPr/>
          <p:nvPr/>
        </p:nvSpPr>
        <p:spPr>
          <a:xfrm>
            <a:off x="1703512" y="3646380"/>
            <a:ext cx="1751100" cy="4320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3A037B-4401-D11A-33F9-7D0D16E80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3093" y="3140968"/>
            <a:ext cx="1223975" cy="693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CEF17B-06B7-4C5B-B1E7-295ED3A8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962698" y="3623972"/>
            <a:ext cx="1751100" cy="4320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055440" y="457746"/>
            <a:ext cx="8265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СВОБОДНАЯ ТАМОЖЕННАЯ ЗОНА (ВВОЗ/ВЫВОЗ)</a:t>
            </a:r>
          </a:p>
        </p:txBody>
      </p:sp>
      <p:grpSp>
        <p:nvGrpSpPr>
          <p:cNvPr id="3" name="Группа 155"/>
          <p:cNvGrpSpPr/>
          <p:nvPr/>
        </p:nvGrpSpPr>
        <p:grpSpPr>
          <a:xfrm>
            <a:off x="5740773" y="4161514"/>
            <a:ext cx="3963242" cy="1200329"/>
            <a:chOff x="507162" y="4981059"/>
            <a:chExt cx="7926484" cy="2400658"/>
          </a:xfrm>
        </p:grpSpPr>
        <p:sp>
          <p:nvSpPr>
            <p:cNvPr id="157" name="TextBox 156"/>
            <p:cNvSpPr txBox="1"/>
            <p:nvPr/>
          </p:nvSpPr>
          <p:spPr>
            <a:xfrm>
              <a:off x="507162" y="4981059"/>
              <a:ext cx="3133276" cy="240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>
                  <a:solidFill>
                    <a:srgbClr val="C00000"/>
                  </a:solidFill>
                  <a:latin typeface="Century Gothic" pitchFamily="34" charset="0"/>
                </a:rPr>
                <a:t>0%</a:t>
              </a:r>
              <a:endParaRPr lang="ru-RU" sz="7200" dirty="0">
                <a:solidFill>
                  <a:srgbClr val="C0000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170464" y="5155485"/>
              <a:ext cx="5263182" cy="2031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ТАМОЖЕННАЯ ПОШЛИНА</a:t>
              </a:r>
            </a:p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НДС</a:t>
              </a:r>
              <a:endParaRPr lang="ru-RU" sz="2000" b="1" dirty="0">
                <a:solidFill>
                  <a:srgbClr val="22313A"/>
                </a:solidFill>
              </a:endParaRPr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813594" y="4113889"/>
            <a:ext cx="4002806" cy="1200329"/>
            <a:chOff x="523997" y="4797152"/>
            <a:chExt cx="4002806" cy="1200329"/>
          </a:xfrm>
        </p:grpSpPr>
        <p:sp>
          <p:nvSpPr>
            <p:cNvPr id="145" name="TextBox 144"/>
            <p:cNvSpPr txBox="1"/>
            <p:nvPr/>
          </p:nvSpPr>
          <p:spPr>
            <a:xfrm>
              <a:off x="523997" y="4797152"/>
              <a:ext cx="1501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>
                  <a:solidFill>
                    <a:srgbClr val="C00000"/>
                  </a:solidFill>
                  <a:latin typeface="Century Gothic" pitchFamily="34" charset="0"/>
                </a:rPr>
                <a:t>0%</a:t>
              </a:r>
              <a:endParaRPr lang="ru-RU" sz="7200" dirty="0">
                <a:solidFill>
                  <a:srgbClr val="C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895212" y="4884365"/>
              <a:ext cx="26315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ТАМОЖЕННАЯ ПОШЛИНА</a:t>
              </a:r>
            </a:p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НДС</a:t>
              </a:r>
              <a:endParaRPr lang="ru-RU" sz="2000" b="1" dirty="0">
                <a:solidFill>
                  <a:srgbClr val="22313A"/>
                </a:solidFill>
              </a:endParaRPr>
            </a:p>
          </p:txBody>
        </p:sp>
      </p:grpSp>
      <p:grpSp>
        <p:nvGrpSpPr>
          <p:cNvPr id="5" name="Группа 116"/>
          <p:cNvGrpSpPr/>
          <p:nvPr/>
        </p:nvGrpSpPr>
        <p:grpSpPr>
          <a:xfrm>
            <a:off x="4173333" y="2868218"/>
            <a:ext cx="1478224" cy="1100892"/>
            <a:chOff x="5796136" y="2197608"/>
            <a:chExt cx="2956448" cy="2201783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5796136" y="2197608"/>
              <a:ext cx="2956448" cy="22017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6136" y="2422830"/>
              <a:ext cx="295644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  <a:latin typeface="Century Gothic" pitchFamily="34" charset="0"/>
                </a:rPr>
                <a:t>СЭЗ «</a:t>
              </a:r>
              <a:r>
                <a:rPr lang="ru-RU" sz="2400" b="1" dirty="0" err="1">
                  <a:solidFill>
                    <a:srgbClr val="C00000"/>
                  </a:solidFill>
                  <a:latin typeface="Century Gothic" pitchFamily="34" charset="0"/>
                </a:rPr>
                <a:t>Сугд</a:t>
              </a:r>
              <a:r>
                <a:rPr lang="ru-RU" sz="2400" b="1" dirty="0">
                  <a:solidFill>
                    <a:srgbClr val="C00000"/>
                  </a:solidFill>
                  <a:latin typeface="Century Gothic" pitchFamily="34" charset="0"/>
                </a:rPr>
                <a:t>»</a:t>
              </a:r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858608" y="2060849"/>
            <a:ext cx="3186008" cy="607345"/>
            <a:chOff x="6319827" y="2030552"/>
            <a:chExt cx="3186008" cy="607345"/>
          </a:xfrm>
        </p:grpSpPr>
        <p:sp>
          <p:nvSpPr>
            <p:cNvPr id="70" name="TextBox 69"/>
            <p:cNvSpPr txBox="1"/>
            <p:nvPr/>
          </p:nvSpPr>
          <p:spPr>
            <a:xfrm>
              <a:off x="6934104" y="2053122"/>
              <a:ext cx="257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ИНОСТРАННЫЕ 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ГОСУДАРСТВА</a:t>
              </a:r>
              <a:endParaRPr lang="ru-RU" sz="1600" b="1" dirty="0">
                <a:solidFill>
                  <a:srgbClr val="22313A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827" y="2030552"/>
              <a:ext cx="634917" cy="595088"/>
            </a:xfrm>
            <a:prstGeom prst="rect">
              <a:avLst/>
            </a:prstGeom>
          </p:spPr>
        </p:pic>
      </p:grpSp>
      <p:grpSp>
        <p:nvGrpSpPr>
          <p:cNvPr id="7" name="Группа 72"/>
          <p:cNvGrpSpPr/>
          <p:nvPr/>
        </p:nvGrpSpPr>
        <p:grpSpPr>
          <a:xfrm>
            <a:off x="6592734" y="2060849"/>
            <a:ext cx="2571731" cy="584775"/>
            <a:chOff x="6381464" y="2053122"/>
            <a:chExt cx="2571731" cy="584775"/>
          </a:xfrm>
        </p:grpSpPr>
        <p:sp>
          <p:nvSpPr>
            <p:cNvPr id="74" name="TextBox 73"/>
            <p:cNvSpPr txBox="1"/>
            <p:nvPr/>
          </p:nvSpPr>
          <p:spPr>
            <a:xfrm>
              <a:off x="6381464" y="2053122"/>
              <a:ext cx="257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РЕСПУБЛИКА ТАДЖИКИСТАН</a:t>
              </a:r>
              <a:endParaRPr lang="ru-RU" sz="1600" b="1" dirty="0">
                <a:solidFill>
                  <a:srgbClr val="22313A"/>
                </a:solidFill>
              </a:endParaRP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044" y="2141868"/>
              <a:ext cx="672076" cy="452421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279" y="3118560"/>
            <a:ext cx="1223975" cy="693267"/>
          </a:xfrm>
          <a:prstGeom prst="rect">
            <a:avLst/>
          </a:prstGeom>
        </p:spPr>
      </p:pic>
      <p:sp>
        <p:nvSpPr>
          <p:cNvPr id="31" name="Двойная стрелка влево/вправо 30"/>
          <p:cNvSpPr/>
          <p:nvPr/>
        </p:nvSpPr>
        <p:spPr>
          <a:xfrm>
            <a:off x="1221005" y="3068960"/>
            <a:ext cx="2664296" cy="5760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5901525" y="2996952"/>
            <a:ext cx="2664296" cy="5760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6214992-B004-4804-B4FA-29F903856D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A99D51-BF66-4B78-B8D7-73E157864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62330F-14AD-4FD5-9EC3-23ACA4010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368" y="404664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Законодательная база в сфере привлечения и защиты инвестиции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A699E-429B-9EEF-DA49-4001D1FC7E44}"/>
              </a:ext>
            </a:extLst>
          </p:cNvPr>
          <p:cNvSpPr txBox="1"/>
          <p:nvPr/>
        </p:nvSpPr>
        <p:spPr>
          <a:xfrm>
            <a:off x="551384" y="866379"/>
            <a:ext cx="9505056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Закон РТ «Об инвестициях»</a:t>
            </a:r>
          </a:p>
          <a:p>
            <a:pPr>
              <a:spcBef>
                <a:spcPts val="1500"/>
              </a:spcBef>
            </a:pPr>
            <a:r>
              <a:rPr lang="ru-RU" sz="1200" b="1" dirty="0">
                <a:solidFill>
                  <a:srgbClr val="003399"/>
                </a:solidFill>
                <a:effectLst/>
                <a:latin typeface="Tahoma" panose="020B0604030504040204" pitchFamily="34" charset="0"/>
              </a:rPr>
              <a:t>Статья 1. Основные понятия </a:t>
            </a:r>
            <a:endParaRPr lang="en-US" sz="1200" b="1" dirty="0">
              <a:solidFill>
                <a:srgbClr val="003399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инвестиции - вложение капитала инвестором в форме материальных и нематериальных активов на территории Республики Таджикистан в целях получения прибыли;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инвестор - физическое или юридическое лицо, а также организация без образования юридического лица, осуществляющие инвестиционную деятельность на территории Республики Таджикистан;</a:t>
            </a:r>
          </a:p>
          <a:p>
            <a:pPr>
              <a:spcBef>
                <a:spcPts val="1500"/>
              </a:spcBef>
            </a:pPr>
            <a:r>
              <a:rPr lang="ru-RU" sz="1200" b="1" dirty="0">
                <a:solidFill>
                  <a:srgbClr val="003399"/>
                </a:solidFill>
                <a:effectLst/>
                <a:latin typeface="Tahoma" panose="020B0604030504040204" pitchFamily="34" charset="0"/>
              </a:rPr>
              <a:t>Статья 7. Гарантия равенства прав инвестора</a:t>
            </a:r>
            <a:endParaRPr lang="en-US" sz="1200" b="1" dirty="0">
              <a:solidFill>
                <a:srgbClr val="003399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Государство гарантирует равенство прав между иностранными и отечественными инвесторами, не допуская дискриминации прав инвесторов в связи с их гражданством, национальностью, языком, полом, расой и вероисповеданием.</a:t>
            </a:r>
          </a:p>
          <a:p>
            <a:endParaRPr lang="ru-RU" sz="12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ru-RU" sz="1200" b="1" dirty="0">
                <a:solidFill>
                  <a:srgbClr val="003399"/>
                </a:solidFill>
                <a:effectLst/>
                <a:latin typeface="Tahoma" panose="020B0604030504040204" pitchFamily="34" charset="0"/>
              </a:rPr>
              <a:t>Статья 8. Гарантия правовой защиты инвестора</a:t>
            </a:r>
            <a:endParaRPr lang="en-US" sz="1200" b="1" dirty="0">
              <a:solidFill>
                <a:srgbClr val="003399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1. Инвестор в соответствии с гражданским законодательством Республики Таджикистан имеет право на возмещение ему вреда, причиненного в результате принятия государственными органами актов, противоречащих законодательству Республики Таджикистан, а также в результате незаконных действий (бездействия) должностных лиц этих органов.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2. В случае внесения изменений и дополнений в законодательство Республики Таджикистан или принятия новых нормативных правовых актов, ухудшающих условия реализации инвестиционной деятельности, инвесторы, осуществляющие долгосрочные инвестиции, в течение десяти лет с даты вступления в силу таких законов имеют право выбора наиболее благоприятных для них условий.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3. Ухудшением условий инвестирования считается внесение изменений и дополнений в законодательство Республики Таджикистан, а также принятие новых нормативных правовых актов Республики Таджикистан, предусматривающих: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-увеличение налоговой нагрузки по сравнению с налоговой нагрузкой на день начала финансирования инвестиционного проекта;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-введение количественных ограничений на объемы осуществления инвестирования и иных дополнительных требований по размеру инвестиций установление иных запретов и ограничений;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-введение ограничений по долевому участию иностранного инвестора в уставных (складочных) капиталах  юридических лиц.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364FB-334D-4F59-B5FE-3EDAFD7D5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0D5064-A617-45E0-90E8-01E8A6987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516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4B8DA-50F3-A003-E0E5-BCA89D74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/>
          <a:stretch/>
        </p:blipFill>
        <p:spPr>
          <a:xfrm>
            <a:off x="6384032" y="1284519"/>
            <a:ext cx="5544616" cy="4059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1424" y="404664"/>
            <a:ext cx="7736078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ГЕОГРАФИЧЕСКОЕ РАСПОЛОЖЕНИЕ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432" y="1890405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Согдийская область граничит с Самаркандской, Джизакской, Сырдарьинской, Ташкентской, Наманганской, Андижанской и Ферганской областями Узбекистана, а также с Баткенской областью Кыргызстана.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река Центральной Азии – </a:t>
            </a:r>
            <a:r>
              <a:rPr lang="ru-RU" sz="15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СЫРДАРЬЯ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протекает через Согдийскую область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центром Согдийской области является </a:t>
            </a:r>
            <a:r>
              <a:rPr lang="ru-RU" sz="15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ХУДЖАНД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благоприятному географическому расположению и климатическим условиям,       </a:t>
            </a:r>
            <a:b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Худжанд и сама Ферганская долина являются </a:t>
            </a:r>
            <a:r>
              <a:rPr lang="ru-RU" sz="15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ЖЕМЧУЖИНОЙ СРЕДНЕЙ АЗИИ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16383-7098-4307-819A-6B0430E79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3DE179-41FE-4393-B560-7E1CCEFBE6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8C7C66-B28A-4A30-9F3F-F6C1575A8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64216"/>
      </p:ext>
    </p:extLst>
  </p:cSld>
  <p:clrMapOvr>
    <a:masterClrMapping/>
  </p:clrMapOvr>
  <p:transition spd="med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E162-5091-490E-8239-00C2831CC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368" y="404664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Законодательная база в сфере привлечения и защиты инвестиции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A699E-429B-9EEF-DA49-4001D1FC7E44}"/>
              </a:ext>
            </a:extLst>
          </p:cNvPr>
          <p:cNvSpPr txBox="1"/>
          <p:nvPr/>
        </p:nvSpPr>
        <p:spPr>
          <a:xfrm>
            <a:off x="551384" y="866379"/>
            <a:ext cx="950505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Закон РТ «Об инвестициях»</a:t>
            </a:r>
          </a:p>
          <a:p>
            <a:pPr>
              <a:spcBef>
                <a:spcPts val="1500"/>
              </a:spcBef>
            </a:pPr>
            <a:r>
              <a:rPr lang="ru-RU" sz="1200" b="1" dirty="0">
                <a:solidFill>
                  <a:srgbClr val="003399"/>
                </a:solidFill>
                <a:effectLst/>
                <a:latin typeface="Tahoma" panose="020B0604030504040204" pitchFamily="34" charset="0"/>
              </a:rPr>
              <a:t>Статья 9. Дополнительные гарантии и меры защиты инвесторов</a:t>
            </a:r>
            <a:endParaRPr lang="en-US" sz="1200" b="1" dirty="0">
              <a:solidFill>
                <a:srgbClr val="003399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1. Законодательством Республики Таджикистан, наряду с гарантиями и общими мерами защиты инвесторов, могут быть предоставлены дополнительные гарантии и меры защиты инвестиций.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2. Дополнительные гарантии и меры защиты могут предоставляться при осуществлении инвестиций, суммарный объем которых составляет сумму эквивалентной пяти миллионам долларов Соединенных Штатов Америки в национальной валюте.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3. Дополнительные гарантии и меры защиты инвестиций, предусмотренные частью 2 настоящей статьи, предоставляются инвесторам в рамках соответствующих соглашений и договоров на основании законов Республики Таджикистан "</a:t>
            </a:r>
            <a:r>
              <a:rPr lang="ru-RU" sz="12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Об инвестиционном соглашении</a:t>
            </a:r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", "</a:t>
            </a:r>
            <a:r>
              <a:rPr lang="ru-RU" sz="12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О государственно-частном партнерстве</a:t>
            </a:r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", "</a:t>
            </a:r>
            <a:r>
              <a:rPr lang="ru-RU" sz="12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О концессиях</a:t>
            </a:r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" и "</a:t>
            </a:r>
            <a:r>
              <a:rPr lang="ru-RU" sz="12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О соглашениях о разделе продукции</a:t>
            </a:r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".</a:t>
            </a:r>
          </a:p>
          <a:p>
            <a:endParaRPr lang="ru-RU" sz="12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ru-RU" sz="1200" b="1" dirty="0">
                <a:solidFill>
                  <a:srgbClr val="003399"/>
                </a:solidFill>
                <a:effectLst/>
                <a:latin typeface="Tahoma" panose="020B0604030504040204" pitchFamily="34" charset="0"/>
              </a:rPr>
              <a:t>Статья 14. Гарантии прав инвестора при экспроприации и реквизиции</a:t>
            </a:r>
            <a:endParaRPr lang="en-US" sz="1200" b="1" dirty="0">
              <a:solidFill>
                <a:srgbClr val="003399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1. Имущество инвестора не подлежит национализации.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2. Экспроприация инвестиций, в том числе непрямая (косвенная) экспроприация на территории Республики Таджикистан или принятие мер, эквивалентных экспроприации инвестиций запрещается, за исключением экспроприации в интересах государства или общества, на недискриминационной основе, в соответствии с порядком, установленном законодательством Республики Таджикистан, со своевременной, адекватной и эффективной выплатой компенсации.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3. Инвестиции и иные активы инвесторов не подлежат реквизиции за исключением случаев чрезвычайных ситуаций, стихийных бедствий, аварий, эпидемий и эпизоотии.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4. Решение о реквизиции принимается Правительством Республики Таджикистан.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5. Экспроприация, непрямая (косвенная) экспроприация и реквизиция имущества инвестора осуществляется с выплатой ему стоимости имущества.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D6A2B-2EDB-439A-9ECC-1280DFEC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9947A-EEF8-4092-A487-B5BDA5B2C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93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68" y="188640"/>
            <a:ext cx="9721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Постановление Правительство Республики Таджикистан от 26.10.2021, №464 «О введении одностороннего безвизового режима в отношении некоторых иностранных государств» </a:t>
            </a:r>
            <a:endParaRPr lang="en-US" sz="2200" b="1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A699E-429B-9EEF-DA49-4001D1FC7E44}"/>
              </a:ext>
            </a:extLst>
          </p:cNvPr>
          <p:cNvSpPr txBox="1"/>
          <p:nvPr/>
        </p:nvSpPr>
        <p:spPr>
          <a:xfrm>
            <a:off x="407368" y="1268760"/>
            <a:ext cx="9505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В отношении граждан иностранных государств, ввести односторонний безвизовый режим въезда в Республику Таджикистан, пребывания и выезда из Республики Таджикистан в течении 30 дней:</a:t>
            </a:r>
          </a:p>
          <a:p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35BB9-E40B-4466-BBFC-A322F61E0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61911-82E0-4E76-9D53-D938C580D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AEDC0-C934-4787-B55E-45CEC2558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583AC-6102-2D3B-7807-59F50A73D0DC}"/>
              </a:ext>
            </a:extLst>
          </p:cNvPr>
          <p:cNvSpPr txBox="1"/>
          <p:nvPr/>
        </p:nvSpPr>
        <p:spPr>
          <a:xfrm>
            <a:off x="623392" y="1844824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1. Австралия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2. Объединенные Арабские Эмираты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3. Великое Герцогство Люксембург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4. Государство Бруней-</a:t>
            </a:r>
            <a:r>
              <a:rPr lang="ru-RU" sz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Доруссалам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5. Государство Кувейт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6. Государство Катар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7. Новая Зеландия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8. Соединенные Штаты Америки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9. Исландия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10. Канада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11. Швейцарская Конфедерация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12. Малайзия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13. Венгрия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14. Австрийская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15. Аргентинская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16. Федеративная Республика Германия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17. Доминиканская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18. Республика Индонезия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19. Итальянская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20. Республика Корея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21. Республика Куба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22. Латвийская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23. Литовская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24. Мальдивская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25. Республика Польша</a:t>
            </a:r>
          </a:p>
          <a:p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</a:rPr>
              <a:t>26.</a:t>
            </a: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Португальская Республика</a:t>
            </a:r>
            <a:endParaRPr lang="ru-RU" sz="12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33076-CC29-5166-4EF1-33B3150B334F}"/>
              </a:ext>
            </a:extLst>
          </p:cNvPr>
          <p:cNvSpPr txBox="1"/>
          <p:nvPr/>
        </p:nvSpPr>
        <p:spPr>
          <a:xfrm>
            <a:off x="4943872" y="1844824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26. Республика Сингапур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27. Турецкая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 Республика Филиппины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29. Республика Финляндия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30. Французская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31. Республика Хорватия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32. Чешская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33. Республика Чили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34. Демократическая Социалистическая Республика Шри-Ланка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35. Республика Эквадор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36. Эстонская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37. Греческая Республика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38. Княжество Лихтенштейн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39. Княжество Монако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40. Королевство Саудовская Аравия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41. Королевство Бахрейн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42. Королевство Бельгия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43. Королевство Дания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44. Королевство Испания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45. Королевство Нидерландов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46. Королевство Норвегия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47. Королевство Таиланд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48. Иорданское Хашимитское Королевство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49. Королевство Швеция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50. Ямайка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51. Япония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1676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502AB2-6B54-4EC4-BFF0-FB3AF05B7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3CA5F-F949-466D-80AB-4A8DAB9D1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629398-1139-D272-3226-2BC8712DD00B}"/>
              </a:ext>
            </a:extLst>
          </p:cNvPr>
          <p:cNvSpPr txBox="1"/>
          <p:nvPr/>
        </p:nvSpPr>
        <p:spPr>
          <a:xfrm>
            <a:off x="1404396" y="704701"/>
            <a:ext cx="957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Данные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 поступление инвестиции в экономику Согдийской области за 2018-2022</a:t>
            </a:r>
            <a:endParaRPr lang="en-US" sz="2200" b="1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76022-0C44-2852-71D0-3A2079098092}"/>
              </a:ext>
            </a:extLst>
          </p:cNvPr>
          <p:cNvSpPr txBox="1"/>
          <p:nvPr/>
        </p:nvSpPr>
        <p:spPr>
          <a:xfrm>
            <a:off x="9624392" y="14129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тыс. долларах США)</a:t>
            </a:r>
            <a:endParaRPr lang="en-US" sz="1200" i="1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AC8A000-147C-0878-7DBA-E734846D6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18256"/>
              </p:ext>
            </p:extLst>
          </p:nvPr>
        </p:nvGraphicFramePr>
        <p:xfrm>
          <a:off x="767408" y="1815174"/>
          <a:ext cx="10729189" cy="41341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26013960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738912535"/>
                    </a:ext>
                  </a:extLst>
                </a:gridCol>
                <a:gridCol w="1526569">
                  <a:extLst>
                    <a:ext uri="{9D8B030D-6E8A-4147-A177-3AD203B41FA5}">
                      <a16:colId xmlns:a16="http://schemas.microsoft.com/office/drawing/2014/main" val="3564187500"/>
                    </a:ext>
                  </a:extLst>
                </a:gridCol>
                <a:gridCol w="1526569">
                  <a:extLst>
                    <a:ext uri="{9D8B030D-6E8A-4147-A177-3AD203B41FA5}">
                      <a16:colId xmlns:a16="http://schemas.microsoft.com/office/drawing/2014/main" val="2487140886"/>
                    </a:ext>
                  </a:extLst>
                </a:gridCol>
                <a:gridCol w="1526569">
                  <a:extLst>
                    <a:ext uri="{9D8B030D-6E8A-4147-A177-3AD203B41FA5}">
                      <a16:colId xmlns:a16="http://schemas.microsoft.com/office/drawing/2014/main" val="3904856698"/>
                    </a:ext>
                  </a:extLst>
                </a:gridCol>
                <a:gridCol w="1526569">
                  <a:extLst>
                    <a:ext uri="{9D8B030D-6E8A-4147-A177-3AD203B41FA5}">
                      <a16:colId xmlns:a16="http://schemas.microsoft.com/office/drawing/2014/main" val="2224287573"/>
                    </a:ext>
                  </a:extLst>
                </a:gridCol>
                <a:gridCol w="1526569">
                  <a:extLst>
                    <a:ext uri="{9D8B030D-6E8A-4147-A177-3AD203B41FA5}">
                      <a16:colId xmlns:a16="http://schemas.microsoft.com/office/drawing/2014/main" val="561067770"/>
                    </a:ext>
                  </a:extLst>
                </a:gridCol>
              </a:tblGrid>
              <a:tr h="834104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Источники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extLst>
                  <a:ext uri="{0D108BD9-81ED-4DB2-BD59-A6C34878D82A}">
                    <a16:rowId xmlns:a16="http://schemas.microsoft.com/office/drawing/2014/main" val="2068485718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Международные организации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5755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2267,0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5755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2305,0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5755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1075,5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5755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1107,8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57555" algn="l"/>
                        </a:tabLs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1350,8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49994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Гуманитарная помощь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2529,1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2650,0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1390,2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1741,3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962,2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32838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Прямые инвестиции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171049,1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182350,7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79556,3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181597,5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134708,7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56621"/>
                  </a:ext>
                </a:extLst>
              </a:tr>
              <a:tr h="572017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Разные инвестиции в предприятия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84450,0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97524,8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67977,9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109332,6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62990,1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86465"/>
                  </a:ext>
                </a:extLst>
              </a:tr>
              <a:tr h="536276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Центры реализации инвестиционных проектов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105689,5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82351,2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33400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42000,0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40000,0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30310"/>
                  </a:ext>
                </a:extLst>
              </a:tr>
              <a:tr h="357517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Внутренние инвестиции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21846,1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31375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57503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61102,4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67600,9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36746"/>
                  </a:ext>
                </a:extLst>
              </a:tr>
              <a:tr h="541061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Всего: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387830,1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398556,7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240903,0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396881,6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2" marR="54912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307830,1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912" marR="54912" marT="0" marB="0" anchor="ctr"/>
                </a:tc>
                <a:extLst>
                  <a:ext uri="{0D108BD9-81ED-4DB2-BD59-A6C34878D82A}">
                    <a16:rowId xmlns:a16="http://schemas.microsoft.com/office/drawing/2014/main" val="318653913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E57FE81-4F05-4903-8869-C5AC01215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756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F89EFD-2AB1-45C6-9BC2-D8DFC61A6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" y="5079129"/>
            <a:ext cx="12192000" cy="1931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4010" y="1235683"/>
            <a:ext cx="9023979" cy="65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8" name="Picture 4" descr="ÐÐ°ÑÑÐ¸Ð½ÐºÐ¸ Ð¿Ð¾ Ð·Ð°Ð¿ÑÐ¾ÑÑ Ð¿Ð°ÑÐº ÐºÐ°Ð¼Ð¾Ð»Ð¸ ÑÑÐ´Ð¶Ð°Ð½Ð´Ð¸ ÑÐ¾ÑÐ¾ 2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4274" y="1988840"/>
            <a:ext cx="3763140" cy="3256022"/>
          </a:xfrm>
          <a:prstGeom prst="rect">
            <a:avLst/>
          </a:prstGeom>
          <a:noFill/>
        </p:spPr>
      </p:pic>
      <p:pic>
        <p:nvPicPr>
          <p:cNvPr id="9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3573016"/>
            <a:ext cx="2880320" cy="1651686"/>
          </a:xfrm>
          <a:prstGeom prst="rect">
            <a:avLst/>
          </a:prstGeom>
          <a:noFill/>
        </p:spPr>
      </p:pic>
      <p:pic>
        <p:nvPicPr>
          <p:cNvPr id="10" name="Picture 16" descr="ÐÐ°ÑÑÐ¸Ð½ÐºÐ¸ Ð¿Ð¾ Ð·Ð°Ð¿ÑÐ¾ÑÑ Ð¸ÑÐ¼Ð¾Ð¸Ð»Ð¸ ÑÐ¾Ð¼Ð¾Ð½Ð¸ ÑÑÐ´Ð¶Ð°Ð½Ð´ ÑÐ¾ÑÐ¾ 2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3719" y="1990594"/>
            <a:ext cx="2507737" cy="3257801"/>
          </a:xfrm>
          <a:prstGeom prst="rect">
            <a:avLst/>
          </a:prstGeom>
          <a:noFill/>
        </p:spPr>
      </p:pic>
      <p:pic>
        <p:nvPicPr>
          <p:cNvPr id="12" name="Рисунок 11" descr="1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5406" y="1991850"/>
            <a:ext cx="2880320" cy="1622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3531" y="5363128"/>
            <a:ext cx="8424936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>
                <a:latin typeface="Century Gothic" pitchFamily="34" charset="0"/>
              </a:rPr>
              <a:t>Республика Таджикистан, Согдийская область, город Худжанд, проспект Р.Набиева, 45, тел.: +992342243519, +992342246560, </a:t>
            </a:r>
            <a:r>
              <a:rPr lang="en-US" sz="1400" b="1" dirty="0">
                <a:latin typeface="Century Gothic" pitchFamily="34" charset="0"/>
              </a:rPr>
              <a:t>E-mail: info@sugd.tj</a:t>
            </a:r>
            <a:r>
              <a:rPr lang="ru-RU" sz="1400" b="1" dirty="0">
                <a:latin typeface="Century Gothic" pitchFamily="34" charset="0"/>
              </a:rPr>
              <a:t>, </a:t>
            </a:r>
            <a:r>
              <a:rPr lang="en-US" sz="1400" b="1" dirty="0">
                <a:latin typeface="Century Gothic" pitchFamily="34" charset="0"/>
              </a:rPr>
              <a:t>sugdinvest@mail.ru</a:t>
            </a:r>
            <a:endParaRPr lang="ru-RU" sz="1400" b="1" dirty="0">
              <a:latin typeface="Century Gothic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5A891-27EE-4A23-B4E6-0FC4CC9A1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09" y="1986219"/>
            <a:ext cx="2135481" cy="3256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B47DE-A682-4CE8-BBE3-331E2C32F8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920536" y="5373515"/>
            <a:ext cx="1271464" cy="1475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815541-AB55-43B1-91D9-2803A4658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05" y="337468"/>
            <a:ext cx="2143563" cy="7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83124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251EBF-9B7C-4709-A8A1-5127FB1BA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3432" y="230190"/>
            <a:ext cx="773607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ВЕЛИКИЙ ШЕЛКОВЫЙ ПУТЬ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2" y="908720"/>
            <a:ext cx="7519229" cy="391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2452" y="4923547"/>
            <a:ext cx="7519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перекрестке известных путей Востока, Худжанд был одним из важнейших экономических, военно-стратегических и культурных центров Средней Азии.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■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него проходил «Великий шелковый путь», связывающий Древнюю Грецию, Рим, Малую Азию, Египет с Китаем, Персией и Индией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6E1FB-CD63-4DE8-95DD-5894B5F3B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17BE4-A250-49B4-AB6C-D7046B88D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5364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368" y="368919"/>
            <a:ext cx="7992026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ОБЩАЯ ИНФОРМАЦИЯ О СОГДИЙСКОЙ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37" y="2080149"/>
            <a:ext cx="4386317" cy="2952328"/>
          </a:xfrm>
          <a:prstGeom prst="rect">
            <a:avLst/>
          </a:prstGeom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701269" y="2502799"/>
            <a:ext cx="3067881" cy="918186"/>
            <a:chOff x="793536" y="1466729"/>
            <a:chExt cx="3067881" cy="918186"/>
          </a:xfrm>
        </p:grpSpPr>
        <p:sp>
          <p:nvSpPr>
            <p:cNvPr id="29" name="TextBox 28"/>
            <p:cNvSpPr txBox="1"/>
            <p:nvPr/>
          </p:nvSpPr>
          <p:spPr>
            <a:xfrm>
              <a:off x="793536" y="1466729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ТЕРРИТОРИЯ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6929" y="1677029"/>
              <a:ext cx="3054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25400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км</a:t>
              </a:r>
              <a:r>
                <a:rPr lang="ru-RU" sz="1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853397" y="1518609"/>
            <a:ext cx="2677173" cy="857898"/>
            <a:chOff x="2721013" y="-254747"/>
            <a:chExt cx="2677173" cy="857898"/>
          </a:xfrm>
        </p:grpSpPr>
        <p:sp>
          <p:nvSpPr>
            <p:cNvPr id="25" name="TextBox 24"/>
            <p:cNvSpPr txBox="1"/>
            <p:nvPr/>
          </p:nvSpPr>
          <p:spPr>
            <a:xfrm>
              <a:off x="2721013" y="-254747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34405" y="-104735"/>
              <a:ext cx="2663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2,85</a:t>
              </a:r>
              <a:r>
                <a:rPr lang="ru-RU" sz="4000" dirty="0">
                  <a:solidFill>
                    <a:srgbClr val="0076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629256" y="1267319"/>
            <a:ext cx="2677174" cy="857898"/>
            <a:chOff x="2721012" y="-254747"/>
            <a:chExt cx="2677174" cy="857898"/>
          </a:xfrm>
        </p:grpSpPr>
        <p:sp>
          <p:nvSpPr>
            <p:cNvPr id="32" name="TextBox 31"/>
            <p:cNvSpPr txBox="1"/>
            <p:nvPr/>
          </p:nvSpPr>
          <p:spPr>
            <a:xfrm>
              <a:off x="2721012" y="-254747"/>
              <a:ext cx="2677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ПЛОТНОСТЬ НАСЕЛЕНИЯ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4405" y="-104735"/>
              <a:ext cx="2663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112,4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чел/км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98310" y="4012130"/>
            <a:ext cx="269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Согдийская область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5FC18AA-9BCA-4667-AD1F-522A6521E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grpSp>
        <p:nvGrpSpPr>
          <p:cNvPr id="63" name="Группа 33">
            <a:extLst>
              <a:ext uri="{FF2B5EF4-FFF2-40B4-BE49-F238E27FC236}">
                <a16:creationId xmlns:a16="http://schemas.microsoft.com/office/drawing/2014/main" id="{58BE9010-8F16-4FD0-9E52-E5F2FECCFC73}"/>
              </a:ext>
            </a:extLst>
          </p:cNvPr>
          <p:cNvGrpSpPr/>
          <p:nvPr/>
        </p:nvGrpSpPr>
        <p:grpSpPr>
          <a:xfrm>
            <a:off x="7182894" y="980728"/>
            <a:ext cx="5105794" cy="4496683"/>
            <a:chOff x="518218" y="1620062"/>
            <a:chExt cx="6411368" cy="4294282"/>
          </a:xfrm>
        </p:grpSpPr>
        <p:pic>
          <p:nvPicPr>
            <p:cNvPr id="64" name="Рисунок 34">
              <a:extLst>
                <a:ext uri="{FF2B5EF4-FFF2-40B4-BE49-F238E27FC236}">
                  <a16:creationId xmlns:a16="http://schemas.microsoft.com/office/drawing/2014/main" id="{2A106DA4-ECCD-4555-88D8-C204AF8C5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18" y="1620062"/>
              <a:ext cx="5773127" cy="429428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F5235B-3A2E-447F-9003-47FB81ED5BAC}"/>
                </a:ext>
              </a:extLst>
            </p:cNvPr>
            <p:cNvSpPr txBox="1"/>
            <p:nvPr/>
          </p:nvSpPr>
          <p:spPr>
            <a:xfrm>
              <a:off x="1835697" y="2163532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РОССИЯ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C5FCBDE-0F67-49E7-A9FB-2BF0555075C0}"/>
                </a:ext>
              </a:extLst>
            </p:cNvPr>
            <p:cNvSpPr txBox="1"/>
            <p:nvPr/>
          </p:nvSpPr>
          <p:spPr>
            <a:xfrm>
              <a:off x="1978571" y="3125558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КАЗАХСТАН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E9B2E0-31D6-4D8E-B957-8096D5A72B7F}"/>
                </a:ext>
              </a:extLst>
            </p:cNvPr>
            <p:cNvSpPr txBox="1"/>
            <p:nvPr/>
          </p:nvSpPr>
          <p:spPr>
            <a:xfrm>
              <a:off x="2195735" y="4017882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УЗБЕКИСТАН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7753A55-7D9F-4681-A366-D081F0D77848}"/>
                </a:ext>
              </a:extLst>
            </p:cNvPr>
            <p:cNvSpPr txBox="1"/>
            <p:nvPr/>
          </p:nvSpPr>
          <p:spPr>
            <a:xfrm>
              <a:off x="3483520" y="4046458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КЫРГЫЗСТАН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E0F0ED-1AFE-408D-9E81-61C44BEE71AC}"/>
                </a:ext>
              </a:extLst>
            </p:cNvPr>
            <p:cNvSpPr txBox="1"/>
            <p:nvPr/>
          </p:nvSpPr>
          <p:spPr>
            <a:xfrm>
              <a:off x="4913361" y="4244897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КИТАЙ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1B55AEA-7EAD-414E-A538-7C5A01938C7F}"/>
                </a:ext>
              </a:extLst>
            </p:cNvPr>
            <p:cNvSpPr txBox="1"/>
            <p:nvPr/>
          </p:nvSpPr>
          <p:spPr>
            <a:xfrm>
              <a:off x="2396668" y="4910433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АФГАНИСТАН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0D2673D-5953-4DEC-9458-C526BFEDA96F}"/>
                </a:ext>
              </a:extLst>
            </p:cNvPr>
            <p:cNvSpPr txBox="1"/>
            <p:nvPr/>
          </p:nvSpPr>
          <p:spPr>
            <a:xfrm>
              <a:off x="2996745" y="5396209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ПАКИСТАН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6B88892-E175-499C-B923-0346CB8F0B7E}"/>
                </a:ext>
              </a:extLst>
            </p:cNvPr>
            <p:cNvSpPr txBox="1"/>
            <p:nvPr/>
          </p:nvSpPr>
          <p:spPr>
            <a:xfrm>
              <a:off x="3834944" y="5377159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ИНДИЯ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8C4CA2-1EC2-413E-8D1C-8E84E2291C23}"/>
                </a:ext>
              </a:extLst>
            </p:cNvPr>
            <p:cNvSpPr txBox="1"/>
            <p:nvPr/>
          </p:nvSpPr>
          <p:spPr>
            <a:xfrm>
              <a:off x="1567086" y="4360784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ТУРКМЕНИСТАН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25D5FF1-6DF4-40C5-B642-602903E192A9}"/>
                </a:ext>
              </a:extLst>
            </p:cNvPr>
            <p:cNvSpPr txBox="1"/>
            <p:nvPr/>
          </p:nvSpPr>
          <p:spPr>
            <a:xfrm>
              <a:off x="1395636" y="4894183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ИРАН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50514FB-7761-4D2B-AA5C-362A2420CC91}"/>
                </a:ext>
              </a:extLst>
            </p:cNvPr>
            <p:cNvSpPr txBox="1"/>
            <p:nvPr/>
          </p:nvSpPr>
          <p:spPr>
            <a:xfrm>
              <a:off x="3023551" y="4478720"/>
              <a:ext cx="2016225" cy="31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ТАДЖИКИСТАН</a:t>
              </a:r>
            </a:p>
          </p:txBody>
        </p:sp>
      </p:grpSp>
      <p:grpSp>
        <p:nvGrpSpPr>
          <p:cNvPr id="76" name="Группа 18">
            <a:extLst>
              <a:ext uri="{FF2B5EF4-FFF2-40B4-BE49-F238E27FC236}">
                <a16:creationId xmlns:a16="http://schemas.microsoft.com/office/drawing/2014/main" id="{57B9DE1D-E16F-4ECC-AF87-433574FC2390}"/>
              </a:ext>
            </a:extLst>
          </p:cNvPr>
          <p:cNvGrpSpPr/>
          <p:nvPr/>
        </p:nvGrpSpPr>
        <p:grpSpPr>
          <a:xfrm>
            <a:off x="811097" y="4962032"/>
            <a:ext cx="3754264" cy="1123293"/>
            <a:chOff x="6372199" y="1015189"/>
            <a:chExt cx="3044437" cy="112329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A534EA-295C-4E42-906B-D4934BC33CFE}"/>
                </a:ext>
              </a:extLst>
            </p:cNvPr>
            <p:cNvSpPr txBox="1"/>
            <p:nvPr/>
          </p:nvSpPr>
          <p:spPr>
            <a:xfrm>
              <a:off x="6372199" y="1015189"/>
              <a:ext cx="3044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ПРОМЫШЛЕННОГО ПРОИЗВОДСТВА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77B9406-14D5-493B-A7FF-A007361AF730}"/>
                </a:ext>
              </a:extLst>
            </p:cNvPr>
            <p:cNvSpPr txBox="1"/>
            <p:nvPr/>
          </p:nvSpPr>
          <p:spPr>
            <a:xfrm>
              <a:off x="6385592" y="1430596"/>
              <a:ext cx="2903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млрд. дол. США</a:t>
              </a:r>
              <a:endPara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E92FF208-EC0C-42D7-98DD-5F575E4A0E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80EC6F2-A020-4C69-854E-489ABDDBD4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3EE14-5232-B0E2-67C9-15CBAC4FD8AE}"/>
              </a:ext>
            </a:extLst>
          </p:cNvPr>
          <p:cNvSpPr txBox="1"/>
          <p:nvPr/>
        </p:nvSpPr>
        <p:spPr>
          <a:xfrm>
            <a:off x="3752647" y="5013176"/>
            <a:ext cx="450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городов и районов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43113"/>
      </p:ext>
    </p:extLst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DBD3F5DF-5F9E-4C8D-B7F8-EACF32B87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3432" y="312331"/>
            <a:ext cx="7992026" cy="65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ОСНОВНЫЕ МАКРОЭКОНОМИЧЕСКИЕ ПОКАЗАТЕЛИ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562107" y="4077072"/>
            <a:ext cx="4198189" cy="1322546"/>
            <a:chOff x="94445" y="2762264"/>
            <a:chExt cx="4633446" cy="132254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5" y="2845196"/>
              <a:ext cx="1692923" cy="1239614"/>
            </a:xfrm>
            <a:prstGeom prst="rect">
              <a:avLst/>
            </a:prstGeom>
          </p:spPr>
        </p:pic>
        <p:sp>
          <p:nvSpPr>
            <p:cNvPr id="53" name="TextBox 85"/>
            <p:cNvSpPr txBox="1"/>
            <p:nvPr/>
          </p:nvSpPr>
          <p:spPr>
            <a:xfrm>
              <a:off x="1823004" y="2762264"/>
              <a:ext cx="290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ИНФЛЯЦИИ</a:t>
              </a:r>
            </a:p>
          </p:txBody>
        </p:sp>
        <p:sp>
          <p:nvSpPr>
            <p:cNvPr id="54" name="TextBox 86"/>
            <p:cNvSpPr txBox="1"/>
            <p:nvPr/>
          </p:nvSpPr>
          <p:spPr>
            <a:xfrm>
              <a:off x="1894124" y="3184552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6,7%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08590" y="1788991"/>
            <a:ext cx="3939218" cy="1346918"/>
            <a:chOff x="340202" y="1195236"/>
            <a:chExt cx="3939218" cy="1346918"/>
          </a:xfrm>
        </p:grpSpPr>
        <p:sp>
          <p:nvSpPr>
            <p:cNvPr id="46" name="TextBox 24"/>
            <p:cNvSpPr txBox="1"/>
            <p:nvPr/>
          </p:nvSpPr>
          <p:spPr>
            <a:xfrm>
              <a:off x="1691680" y="1195236"/>
              <a:ext cx="258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ВРП В ТЕКУЩИХ ЦЕНАХ</a:t>
              </a:r>
            </a:p>
            <a:p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(млн. долл. США)</a:t>
              </a:r>
            </a:p>
          </p:txBody>
        </p:sp>
        <p:sp>
          <p:nvSpPr>
            <p:cNvPr id="47" name="TextBox 25"/>
            <p:cNvSpPr txBox="1"/>
            <p:nvPr/>
          </p:nvSpPr>
          <p:spPr>
            <a:xfrm>
              <a:off x="1763688" y="1853237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3131,3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02" y="1220235"/>
              <a:ext cx="1226931" cy="1321919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10659" y="3914586"/>
            <a:ext cx="4385621" cy="1485753"/>
            <a:chOff x="342270" y="2932277"/>
            <a:chExt cx="4385621" cy="1485753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1823004" y="2932277"/>
              <a:ext cx="2904887" cy="1485753"/>
              <a:chOff x="1823004" y="2611652"/>
              <a:chExt cx="2904887" cy="1485753"/>
            </a:xfrm>
          </p:grpSpPr>
          <p:sp>
            <p:nvSpPr>
              <p:cNvPr id="44" name="TextBox 74"/>
              <p:cNvSpPr txBox="1"/>
              <p:nvPr/>
            </p:nvSpPr>
            <p:spPr>
              <a:xfrm>
                <a:off x="1823004" y="2611652"/>
                <a:ext cx="29048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ВНЕШНЕТОРГОВЫЙ ОБОРОТ</a:t>
                </a:r>
              </a:p>
              <a:p>
                <a:r>
                  <a:rPr lang="ru-RU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(млн. долл. США)</a:t>
                </a:r>
              </a:p>
            </p:txBody>
          </p:sp>
          <p:sp>
            <p:nvSpPr>
              <p:cNvPr id="45" name="TextBox 75"/>
              <p:cNvSpPr txBox="1"/>
              <p:nvPr/>
            </p:nvSpPr>
            <p:spPr>
              <a:xfrm>
                <a:off x="1835696" y="3512630"/>
                <a:ext cx="2016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3185,7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0" y="3190878"/>
              <a:ext cx="1566555" cy="118550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4760564" y="1741490"/>
            <a:ext cx="4470972" cy="1608766"/>
            <a:chOff x="4853555" y="1147735"/>
            <a:chExt cx="4470972" cy="160876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387448" y="1147735"/>
              <a:ext cx="2937079" cy="1608766"/>
              <a:chOff x="1802065" y="874611"/>
              <a:chExt cx="2937079" cy="1608766"/>
            </a:xfrm>
          </p:grpSpPr>
          <p:sp>
            <p:nvSpPr>
              <p:cNvPr id="40" name="TextBox 51"/>
              <p:cNvSpPr txBox="1"/>
              <p:nvPr/>
            </p:nvSpPr>
            <p:spPr>
              <a:xfrm>
                <a:off x="1802065" y="874611"/>
                <a:ext cx="29370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ПРЯМЫХ ИНОСТРАННЫХ ИНВЕСТИЦИЙ</a:t>
                </a:r>
              </a:p>
              <a:p>
                <a:r>
                  <a:rPr lang="ru-RU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(млн. долл. США)</a:t>
                </a:r>
              </a:p>
            </p:txBody>
          </p:sp>
          <p:sp>
            <p:nvSpPr>
              <p:cNvPr id="41" name="TextBox 55"/>
              <p:cNvSpPr txBox="1"/>
              <p:nvPr/>
            </p:nvSpPr>
            <p:spPr>
              <a:xfrm>
                <a:off x="1858825" y="1898602"/>
                <a:ext cx="2016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311,8</a:t>
                </a:r>
                <a:endParaRPr lang="ru-RU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555" y="1263935"/>
              <a:ext cx="1533893" cy="1300969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3B93B18-C323-4868-A549-2166A6EAC9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8D670A5-1BB9-4DC1-9F8B-0CA4769B9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4192"/>
      </p:ext>
    </p:extLst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742F8-79CB-4AB4-9BD3-9BC90259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7448" y="403731"/>
            <a:ext cx="7271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ОБЪЕМ ПРОМЫШЛЕННОЙ ПРОДУКЦИИ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 2018 по 2022 годы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(млн. дол. США)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7448" y="5733256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7648" y="5733256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27848" y="5733256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28048" y="5733256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56240" y="5733256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0222A65-899D-4E8D-A607-B767BD4EC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8F8805-58D7-4042-9EF4-30EE7625B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F1DD4AB-4724-ABFE-3C7D-52E49F5E5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38214"/>
              </p:ext>
            </p:extLst>
          </p:nvPr>
        </p:nvGraphicFramePr>
        <p:xfrm>
          <a:off x="551383" y="1844824"/>
          <a:ext cx="914458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44369411"/>
      </p:ext>
    </p:extLst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742F8-79CB-4AB4-9BD3-9BC90259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222A65-899D-4E8D-A607-B767BD4EC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8F8805-58D7-4042-9EF4-30EE7625B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332656"/>
            <a:ext cx="1325883" cy="475489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D2DE558-0CFA-E4B6-38F5-3183C158D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897"/>
              </p:ext>
            </p:extLst>
          </p:nvPr>
        </p:nvGraphicFramePr>
        <p:xfrm>
          <a:off x="552451" y="808146"/>
          <a:ext cx="11068050" cy="578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112C90-65ED-ECB5-7943-F727F0A39842}"/>
              </a:ext>
            </a:extLst>
          </p:cNvPr>
          <p:cNvSpPr/>
          <p:nvPr/>
        </p:nvSpPr>
        <p:spPr>
          <a:xfrm>
            <a:off x="1415480" y="6237312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6ACABA-3AF8-2926-2207-A809AE97F775}"/>
              </a:ext>
            </a:extLst>
          </p:cNvPr>
          <p:cNvSpPr/>
          <p:nvPr/>
        </p:nvSpPr>
        <p:spPr>
          <a:xfrm>
            <a:off x="3143672" y="6237312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1201EA-2C71-B8C7-C2DA-454DE00C9927}"/>
              </a:ext>
            </a:extLst>
          </p:cNvPr>
          <p:cNvSpPr/>
          <p:nvPr/>
        </p:nvSpPr>
        <p:spPr>
          <a:xfrm>
            <a:off x="4943872" y="6237312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7BF56D-3476-D66A-9252-8C2DE7C09FB9}"/>
              </a:ext>
            </a:extLst>
          </p:cNvPr>
          <p:cNvSpPr/>
          <p:nvPr/>
        </p:nvSpPr>
        <p:spPr>
          <a:xfrm>
            <a:off x="6672064" y="6237312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E10854-417D-E18D-7E2B-169773DA5316}"/>
              </a:ext>
            </a:extLst>
          </p:cNvPr>
          <p:cNvSpPr/>
          <p:nvPr/>
        </p:nvSpPr>
        <p:spPr>
          <a:xfrm>
            <a:off x="8472264" y="6237312"/>
            <a:ext cx="79208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505281-E614-AD59-50B5-9281586123C1}"/>
              </a:ext>
            </a:extLst>
          </p:cNvPr>
          <p:cNvSpPr/>
          <p:nvPr/>
        </p:nvSpPr>
        <p:spPr>
          <a:xfrm>
            <a:off x="10056440" y="6237312"/>
            <a:ext cx="1296144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(прогноз)</a:t>
            </a:r>
          </a:p>
        </p:txBody>
      </p:sp>
    </p:spTree>
    <p:extLst>
      <p:ext uri="{BB962C8B-B14F-4D97-AF65-F5344CB8AC3E}">
        <p14:creationId xmlns:p14="http://schemas.microsoft.com/office/powerpoint/2010/main" val="63159775"/>
      </p:ext>
    </p:extLst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742F8-79CB-4AB4-9BD3-9BC90259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2192000" cy="1931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222A65-899D-4E8D-A607-B767BD4EC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b="15989"/>
          <a:stretch/>
        </p:blipFill>
        <p:spPr>
          <a:xfrm flipH="1">
            <a:off x="10344472" y="4705081"/>
            <a:ext cx="1847528" cy="21437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8F8805-58D7-4042-9EF4-30EE7625B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466957"/>
            <a:ext cx="1325883" cy="4754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7AC30-E0FC-FF04-4CF1-40E3C5E1BE0E}"/>
              </a:ext>
            </a:extLst>
          </p:cNvPr>
          <p:cNvSpPr txBox="1">
            <a:spLocks/>
          </p:cNvSpPr>
          <p:nvPr/>
        </p:nvSpPr>
        <p:spPr>
          <a:xfrm>
            <a:off x="606425" y="274638"/>
            <a:ext cx="9522023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Структура производства промышленной продукции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Республики Таджикистан по регионам за 2022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FB7C0F6-85BD-597F-A376-98AFEFBBA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603463"/>
              </p:ext>
            </p:extLst>
          </p:nvPr>
        </p:nvGraphicFramePr>
        <p:xfrm>
          <a:off x="1730986" y="1432839"/>
          <a:ext cx="7533366" cy="515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9189742"/>
      </p:ext>
    </p:extLst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35000" y="190500"/>
            <a:ext cx="11557000" cy="1281113"/>
          </a:xfrm>
        </p:spPr>
        <p:txBody>
          <a:bodyPr>
            <a:normAutofit/>
          </a:bodyPr>
          <a:lstStyle/>
          <a:p>
            <a:pPr eaLnBrk="1" hangingPunct="1"/>
            <a:r>
              <a:rPr lang="tg-Cyrl-TJ" sz="3200" b="1" dirty="0">
                <a:solidFill>
                  <a:srgbClr val="002060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Переработка хлопка-волокна </a:t>
            </a:r>
            <a:endParaRPr lang="ru-RU" sz="3200" b="1" dirty="0">
              <a:solidFill>
                <a:srgbClr val="002060"/>
              </a:solidFill>
              <a:latin typeface="Impact" panose="020B080603090205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5784"/>
              </p:ext>
            </p:extLst>
          </p:nvPr>
        </p:nvGraphicFramePr>
        <p:xfrm>
          <a:off x="204788" y="1377950"/>
          <a:ext cx="11761304" cy="467801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8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22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№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Наименование предприятий и регионов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Проектная производственная мощность (переработка хлопка волокна), тонн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Фактическая  производственная мощность (переработка хлопка волокна), тонн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</a:rPr>
                        <a:t>Джавони</a:t>
                      </a:r>
                      <a:r>
                        <a:rPr lang="ru-RU" sz="2000" u="none" strike="noStrike" dirty="0">
                          <a:effectLst/>
                        </a:rPr>
                        <a:t>", Худжанд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</a:rPr>
                        <a:t>Сатн</a:t>
                      </a:r>
                      <a:r>
                        <a:rPr lang="ru-RU" sz="2000" u="none" strike="noStrike" dirty="0">
                          <a:effectLst/>
                        </a:rPr>
                        <a:t>", Худжанд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</a:rPr>
                        <a:t>Сугд-текстайл</a:t>
                      </a:r>
                      <a:r>
                        <a:rPr lang="ru-RU" sz="2000" u="none" strike="noStrike" dirty="0">
                          <a:effectLst/>
                        </a:rPr>
                        <a:t>", Худжанд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12000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"Нику-Худжанд", Худжанд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</a:rPr>
                        <a:t>Нассочи</a:t>
                      </a:r>
                      <a:r>
                        <a:rPr lang="ru-RU" sz="2000" u="none" strike="noStrike" dirty="0">
                          <a:effectLst/>
                        </a:rPr>
                        <a:t> Худжанд", Худжанд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</a:rPr>
                        <a:t>Спитамен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текстайл</a:t>
                      </a:r>
                      <a:r>
                        <a:rPr lang="ru-RU" sz="2000" u="none" strike="noStrike" dirty="0">
                          <a:effectLst/>
                        </a:rPr>
                        <a:t>", </a:t>
                      </a:r>
                      <a:r>
                        <a:rPr lang="ru-RU" sz="2000" u="none" strike="noStrike" dirty="0" err="1">
                          <a:effectLst/>
                        </a:rPr>
                        <a:t>Спитамен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</a:rPr>
                        <a:t>Олим-текстайл</a:t>
                      </a:r>
                      <a:r>
                        <a:rPr lang="ru-RU" sz="2000" u="none" strike="noStrike" dirty="0">
                          <a:effectLst/>
                        </a:rPr>
                        <a:t>", </a:t>
                      </a:r>
                      <a:r>
                        <a:rPr lang="ru-RU" sz="2000" u="none" strike="noStrike" dirty="0" err="1">
                          <a:effectLst/>
                        </a:rPr>
                        <a:t>Мастчох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ООО "Органик Ян", </a:t>
                      </a:r>
                      <a:r>
                        <a:rPr lang="ru-RU" sz="2000" u="none" strike="noStrike" dirty="0" err="1">
                          <a:effectLst/>
                        </a:rPr>
                        <a:t>Джаббор</a:t>
                      </a:r>
                      <a:r>
                        <a:rPr lang="ru-RU" sz="2000" u="none" strike="noStrike" dirty="0">
                          <a:effectLst/>
                        </a:rPr>
                        <a:t> Расулов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6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41000</a:t>
                      </a:r>
                      <a:endParaRPr lang="en-US" sz="20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23800</a:t>
                      </a:r>
                      <a:endParaRPr lang="en-US" sz="20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1" marR="2941" marT="294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30">
            <a:extLst>
              <a:ext uri="{FF2B5EF4-FFF2-40B4-BE49-F238E27FC236}">
                <a16:creationId xmlns:a16="http://schemas.microsoft.com/office/drawing/2014/main" id="{2477FFF0-ED85-0BAF-A3B7-5B1F04CD5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19" y="332656"/>
            <a:ext cx="1325883" cy="4754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8259</TotalTime>
  <Words>1758</Words>
  <Application>Microsoft Office PowerPoint</Application>
  <PresentationFormat>Широкоэкранный</PresentationFormat>
  <Paragraphs>498</Paragraphs>
  <Slides>23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Impact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Переработка хлопка-волокна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Aliya</dc:creator>
  <cp:lastModifiedBy>ShAkhmedov</cp:lastModifiedBy>
  <cp:revision>635</cp:revision>
  <cp:lastPrinted>2022-05-04T05:07:53Z</cp:lastPrinted>
  <dcterms:created xsi:type="dcterms:W3CDTF">2014-10-09T04:04:48Z</dcterms:created>
  <dcterms:modified xsi:type="dcterms:W3CDTF">2023-09-04T09:32:42Z</dcterms:modified>
</cp:coreProperties>
</file>