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39077-9867-4108-A1AF-3DF1622B8E9F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536E5-30A1-4280-8744-1264F7FA0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7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300" b="1" dirty="0">
              <a:solidFill>
                <a:srgbClr val="0070C0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4F0896-B7E8-4666-8BBE-8C2791E78FE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889F17B-B74B-473E-A662-B38C030C1576}" type="datetime1">
              <a:rPr lang="en-US" smtClean="0"/>
              <a:t>14/09/2023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90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41F44-8F92-8D7A-40C4-9F36EFD34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3AD9A1-B687-B54E-B920-12EE121518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5D858-8B3E-E7AF-B4F3-696EFE6DE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A77D-32FD-430B-9AF7-B9E3C92EAAD2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875ED-A2C5-6013-92A7-7B98F39BF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E0EF1-D5BA-808C-212D-8C8C16599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AE0E-4DE2-4E3D-A278-9C37F123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2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1BC0-A1E3-8563-0236-8DB8E40F5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8042E5-05AF-EB71-AB52-6B2F675AF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B7F86-9B11-A376-8F90-1174A2E1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A77D-32FD-430B-9AF7-B9E3C92EAAD2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380B2-8976-52C7-181C-DB823AA6E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C481D-697D-62A7-F4C7-CFE73242D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AE0E-4DE2-4E3D-A278-9C37F123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35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390D8A-EFC9-8F40-7099-FECE0A9DC2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F156E7-EB0B-1197-512A-BB179D7A1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9ECF8-17A7-4058-5696-E169FE9EB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A77D-32FD-430B-9AF7-B9E3C92EAAD2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A94C8-425B-8F4C-F6B6-C8F73D185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A3C8-86C1-E4D2-9395-EBB7D8909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AE0E-4DE2-4E3D-A278-9C37F123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37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861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05099-3B84-1695-089A-6D609B646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8443B-21CE-1AA8-08B5-7F6B8A9BC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4A779-80A6-FCA0-B464-03ABE7250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A77D-32FD-430B-9AF7-B9E3C92EAAD2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84591-C49A-5203-97CC-DE055BE63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8A8DE-0072-4D0B-F2A9-93CF2B0CB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AE0E-4DE2-4E3D-A278-9C37F123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9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87213-44C0-6C75-A724-7888BBCB1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F0A14-DF06-C8E1-207E-16B326CBB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8B1D9-6D77-0B7E-7639-C6E1BC50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A77D-32FD-430B-9AF7-B9E3C92EAAD2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45458-0AFC-643F-8FAD-32D7F82C8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D9D58-8ECA-706A-5079-86E9272DD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AE0E-4DE2-4E3D-A278-9C37F123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3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ED199-4579-6483-DA2A-450AE7A48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AF2C-FE2C-202A-69F1-E6C404AE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019EEC-D911-C9C6-8F37-2F93FE670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AA5E9C-E089-BBD8-2756-D59D9E428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A77D-32FD-430B-9AF7-B9E3C92EAAD2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49E94C-0E3B-98BA-7CF8-3E9E52840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A8E94-3602-C7E7-5E1C-16BFBB9A2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AE0E-4DE2-4E3D-A278-9C37F123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3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88E32-8CD0-0E0D-ABDA-244634EED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C6C5A-9BA2-DFA0-C109-649F03F7B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DB148-8CC5-3567-6396-CA601C94A8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A8DEB9-A345-4A17-3AC5-629AF9CC18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456E0-2528-835C-C648-E032FB3E0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7076C2-4AA0-3EDC-82D2-8CAE6C480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A77D-32FD-430B-9AF7-B9E3C92EAAD2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C55925-508F-8B1E-B6FA-DAF925DC7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CB355B-F9C3-099A-0437-9A9619E47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AE0E-4DE2-4E3D-A278-9C37F123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4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C2484-2E48-8949-FF0E-3B4E259A7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37C8A4-6403-10E1-E332-CF8D6001D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A77D-32FD-430B-9AF7-B9E3C92EAAD2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73E309-DAC9-1A19-3AF4-A95590785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CC184F-FEFB-BA98-153C-8E95AACD9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AE0E-4DE2-4E3D-A278-9C37F123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7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902958-6A8E-9BBB-FF9D-7EDB9D338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A77D-32FD-430B-9AF7-B9E3C92EAAD2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D43D5F-C65F-BFDA-C030-745473E2B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C21C94-57F8-B655-60C7-06FA8DAA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AE0E-4DE2-4E3D-A278-9C37F123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A9EE2-22C9-F699-D076-4E08DE160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38439-0F1B-EE70-C769-0CD30A910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72F74F-26C6-2F2B-41C2-915DF2CA16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CA11D2-437C-8DC0-5740-9A61C3671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A77D-32FD-430B-9AF7-B9E3C92EAAD2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5EECF-CE96-6C59-DCF1-74915B53E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856A75-B526-E24F-0446-F854EBABD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AE0E-4DE2-4E3D-A278-9C37F123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60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18FBF-4F86-04EE-799C-8EEAFF8EC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8C8A5F-946B-D271-1240-72200558B0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9877A4-9A6D-051F-238B-D41074690B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10DF8-CEC9-541B-F76A-7EC76EF5B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A77D-32FD-430B-9AF7-B9E3C92EAAD2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A93CA1-ABF6-926C-A396-9CE230CFA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734806-74EA-6068-67F3-637BA8EE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FAE0E-4DE2-4E3D-A278-9C37F123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4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73A5B2-8B96-F31F-1DBC-09C383A9D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F8CE49-8838-DEAD-B6E1-122C9A5D4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75E13-FAF0-1890-AA79-AA4BD5A7E4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6A77D-32FD-430B-9AF7-B9E3C92EAAD2}" type="datetimeFigureOut">
              <a:rPr lang="en-US" smtClean="0"/>
              <a:t>14/09/2023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65560-2560-84D2-4E24-6E19BC470E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84E7E-A33D-0336-831A-DA900E92D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FAE0E-4DE2-4E3D-A278-9C37F1238C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DFDC3A-4F2C-7C4B-6499-48240E48636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57340"/>
            <a:ext cx="6127750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9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414326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 bwMode="auto">
          <a:xfrm>
            <a:off x="1354667" y="286870"/>
            <a:ext cx="9485612" cy="855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733" b="1" dirty="0">
                <a:solidFill>
                  <a:srgbClr val="000099"/>
                </a:solidFill>
                <a:latin typeface="Tahoma" pitchFamily="34" charset="0"/>
              </a:rPr>
              <a:t>Proposed Institutional Setup</a:t>
            </a:r>
            <a:endParaRPr lang="en-US" sz="3733" dirty="0">
              <a:solidFill>
                <a:srgbClr val="000099"/>
              </a:solidFill>
              <a:latin typeface="Tahoma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22626" y="1429895"/>
            <a:ext cx="8549692" cy="5049061"/>
            <a:chOff x="1603277" y="972146"/>
            <a:chExt cx="6412269" cy="3786795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6127181" y="4758941"/>
              <a:ext cx="1103243" cy="0"/>
            </a:xfrm>
            <a:prstGeom prst="line">
              <a:avLst/>
            </a:prstGeom>
            <a:ln w="12700">
              <a:solidFill>
                <a:srgbClr val="0070C0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6122906" y="4403035"/>
              <a:ext cx="1103242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Coordination</a:t>
              </a: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flipH="1">
              <a:off x="2462692" y="4758941"/>
              <a:ext cx="1007551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2087237" y="4393557"/>
              <a:ext cx="1758462" cy="253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Support and reporting</a:t>
              </a:r>
            </a:p>
          </p:txBody>
        </p:sp>
        <p:cxnSp>
          <p:nvCxnSpPr>
            <p:cNvPr id="77" name="Straight Arrow Connector 76"/>
            <p:cNvCxnSpPr>
              <a:endCxn id="21" idx="0"/>
            </p:cNvCxnSpPr>
            <p:nvPr/>
          </p:nvCxnSpPr>
          <p:spPr>
            <a:xfrm>
              <a:off x="2966468" y="3312065"/>
              <a:ext cx="0" cy="387869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6" name="Group 105"/>
            <p:cNvGrpSpPr/>
            <p:nvPr/>
          </p:nvGrpSpPr>
          <p:grpSpPr>
            <a:xfrm>
              <a:off x="1603277" y="972146"/>
              <a:ext cx="6412269" cy="3251008"/>
              <a:chOff x="1570823" y="985766"/>
              <a:chExt cx="6412269" cy="3251008"/>
            </a:xfrm>
          </p:grpSpPr>
          <p:sp>
            <p:nvSpPr>
              <p:cNvPr id="20" name="Rounded Rectangle 4"/>
              <p:cNvSpPr/>
              <p:nvPr/>
            </p:nvSpPr>
            <p:spPr>
              <a:xfrm>
                <a:off x="1581526" y="2802465"/>
                <a:ext cx="2662158" cy="523220"/>
              </a:xfrm>
              <a:prstGeom prst="rect">
                <a:avLst/>
              </a:prstGeom>
              <a:noFill/>
              <a:ln w="25400"/>
              <a:effec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spcFirstLastPara="0" vert="horz" wrap="square" lIns="137160" tIns="91440" rIns="137160" bIns="91440" numCol="1" spcCol="1270" anchor="ctr" anchorCtr="0">
                <a:noAutofit/>
              </a:bodyPr>
              <a:lstStyle/>
              <a:p>
                <a:pPr algn="ctr"/>
                <a:r>
                  <a:rPr lang="en-US" sz="1867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STKEC Thematic</a:t>
                </a:r>
              </a:p>
              <a:p>
                <a:pPr algn="ctr"/>
                <a:r>
                  <a:rPr lang="en-US" sz="1867" dirty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Working Groups</a:t>
                </a:r>
              </a:p>
            </p:txBody>
          </p:sp>
          <p:cxnSp>
            <p:nvCxnSpPr>
              <p:cNvPr id="80" name="Straight Arrow Connector 79"/>
              <p:cNvCxnSpPr/>
              <p:nvPr/>
            </p:nvCxnSpPr>
            <p:spPr>
              <a:xfrm flipH="1">
                <a:off x="2943653" y="2428927"/>
                <a:ext cx="764" cy="373538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3" name="Group 102"/>
              <p:cNvGrpSpPr/>
              <p:nvPr/>
            </p:nvGrpSpPr>
            <p:grpSpPr>
              <a:xfrm>
                <a:off x="1570823" y="985766"/>
                <a:ext cx="6412269" cy="3251008"/>
                <a:chOff x="1360130" y="985766"/>
                <a:chExt cx="6412269" cy="3251008"/>
              </a:xfrm>
            </p:grpSpPr>
            <p:sp>
              <p:nvSpPr>
                <p:cNvPr id="15" name="Rounded Rectangle 4"/>
                <p:cNvSpPr/>
                <p:nvPr/>
              </p:nvSpPr>
              <p:spPr>
                <a:xfrm>
                  <a:off x="1360130" y="990348"/>
                  <a:ext cx="2662158" cy="523220"/>
                </a:xfrm>
                <a:prstGeom prst="rect">
                  <a:avLst/>
                </a:prstGeom>
                <a:noFill/>
                <a:ln w="19050"/>
                <a:effectLst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spcFirstLastPara="0" vert="horz" wrap="square" lIns="137160" tIns="91440" rIns="137160" bIns="91440" numCol="1" spcCol="1270" anchor="ctr" anchorCtr="0">
                  <a:noAutofit/>
                </a:bodyPr>
                <a:lstStyle/>
                <a:p>
                  <a:pPr algn="ctr"/>
                  <a:r>
                    <a:rPr lang="en-US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Bilateral Intergovernmental Commissions</a:t>
                  </a:r>
                </a:p>
              </p:txBody>
            </p:sp>
            <p:sp>
              <p:nvSpPr>
                <p:cNvPr id="16" name="Rounded Rectangle 4"/>
                <p:cNvSpPr/>
                <p:nvPr/>
              </p:nvSpPr>
              <p:spPr>
                <a:xfrm>
                  <a:off x="5048311" y="985766"/>
                  <a:ext cx="2703445" cy="523220"/>
                </a:xfrm>
                <a:prstGeom prst="rect">
                  <a:avLst/>
                </a:prstGeom>
                <a:noFill/>
                <a:ln w="19050"/>
                <a:effectLst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spcFirstLastPara="0" vert="horz" wrap="square" lIns="137160" tIns="91440" rIns="137160" bIns="91440" numCol="1" spcCol="1270" anchor="ctr" anchorCtr="0">
                  <a:noAutofit/>
                </a:bodyPr>
                <a:lstStyle/>
                <a:p>
                  <a:pPr algn="ctr"/>
                  <a:r>
                    <a:rPr lang="en-US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CAREC Ministerial</a:t>
                  </a:r>
                </a:p>
                <a:p>
                  <a:pPr algn="ctr"/>
                  <a:r>
                    <a:rPr lang="en-US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Meetings</a:t>
                  </a:r>
                </a:p>
              </p:txBody>
            </p:sp>
            <p:sp>
              <p:nvSpPr>
                <p:cNvPr id="18" name="Rounded Rectangle 4"/>
                <p:cNvSpPr/>
                <p:nvPr/>
              </p:nvSpPr>
              <p:spPr>
                <a:xfrm>
                  <a:off x="1370834" y="1905707"/>
                  <a:ext cx="2651454" cy="523220"/>
                </a:xfrm>
                <a:prstGeom prst="rect">
                  <a:avLst/>
                </a:prstGeom>
                <a:noFill/>
                <a:ln w="25400"/>
                <a:effectLst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spcFirstLastPara="0" vert="horz" wrap="square" lIns="137160" tIns="91440" rIns="137160" bIns="91440" numCol="1" spcCol="1270" anchor="ctr" anchorCtr="0">
                  <a:noAutofit/>
                </a:bodyPr>
                <a:lstStyle/>
                <a:p>
                  <a:pPr algn="ctr"/>
                  <a:r>
                    <a:rPr lang="en-US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STKEC</a:t>
                  </a:r>
                </a:p>
                <a:p>
                  <a:pPr algn="ctr"/>
                  <a:r>
                    <a:rPr lang="en-US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Steering Committee</a:t>
                  </a:r>
                </a:p>
              </p:txBody>
            </p:sp>
            <p:sp>
              <p:nvSpPr>
                <p:cNvPr id="19" name="Rounded Rectangle 4"/>
                <p:cNvSpPr/>
                <p:nvPr/>
              </p:nvSpPr>
              <p:spPr>
                <a:xfrm>
                  <a:off x="5080423" y="1913806"/>
                  <a:ext cx="2682037" cy="523220"/>
                </a:xfrm>
                <a:prstGeom prst="rect">
                  <a:avLst/>
                </a:prstGeom>
                <a:noFill/>
                <a:ln w="19050"/>
                <a:effectLst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spcFirstLastPara="0" vert="horz" wrap="square" lIns="137160" tIns="91440" rIns="137160" bIns="91440" numCol="1" spcCol="1270" anchor="ctr" anchorCtr="0">
                  <a:noAutofit/>
                </a:bodyPr>
                <a:lstStyle/>
                <a:p>
                  <a:pPr algn="ctr"/>
                  <a:r>
                    <a:rPr lang="en-US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CAREC National Focal Points and Senior Officials Meetings </a:t>
                  </a:r>
                </a:p>
              </p:txBody>
            </p:sp>
            <p:sp>
              <p:nvSpPr>
                <p:cNvPr id="21" name="Rounded Rectangle 4"/>
                <p:cNvSpPr/>
                <p:nvPr/>
              </p:nvSpPr>
              <p:spPr>
                <a:xfrm>
                  <a:off x="1392242" y="3713554"/>
                  <a:ext cx="2662158" cy="523220"/>
                </a:xfrm>
                <a:prstGeom prst="rect">
                  <a:avLst/>
                </a:prstGeom>
                <a:noFill/>
                <a:ln w="25400"/>
                <a:effectLst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spcFirstLastPara="0" vert="horz" wrap="square" lIns="137160" tIns="91440" rIns="137160" bIns="91440" numCol="1" spcCol="1270" anchor="ctr" anchorCtr="0">
                  <a:noAutofit/>
                </a:bodyPr>
                <a:lstStyle/>
                <a:p>
                  <a:pPr algn="ctr"/>
                  <a:r>
                    <a:rPr lang="en-US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STKEC Secretariat</a:t>
                  </a:r>
                </a:p>
              </p:txBody>
            </p:sp>
            <p:sp>
              <p:nvSpPr>
                <p:cNvPr id="22" name="Rounded Rectangle 4"/>
                <p:cNvSpPr/>
                <p:nvPr/>
              </p:nvSpPr>
              <p:spPr>
                <a:xfrm>
                  <a:off x="5090362" y="3699934"/>
                  <a:ext cx="2662158" cy="523220"/>
                </a:xfrm>
                <a:prstGeom prst="rect">
                  <a:avLst/>
                </a:prstGeom>
                <a:noFill/>
                <a:ln w="19050"/>
                <a:effectLst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spcFirstLastPara="0" vert="horz" wrap="square" lIns="137160" tIns="91440" rIns="137160" bIns="91440" numCol="1" spcCol="1270" anchor="ctr" anchorCtr="0">
                  <a:noAutofit/>
                </a:bodyPr>
                <a:lstStyle/>
                <a:p>
                  <a:pPr algn="ctr"/>
                  <a:r>
                    <a:rPr lang="en-US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CAREC Secretariat</a:t>
                  </a:r>
                </a:p>
              </p:txBody>
            </p:sp>
            <p:sp>
              <p:nvSpPr>
                <p:cNvPr id="23" name="Rounded Rectangle 4"/>
                <p:cNvSpPr/>
                <p:nvPr/>
              </p:nvSpPr>
              <p:spPr>
                <a:xfrm>
                  <a:off x="5090362" y="2802465"/>
                  <a:ext cx="2682037" cy="523220"/>
                </a:xfrm>
                <a:prstGeom prst="rect">
                  <a:avLst/>
                </a:prstGeom>
                <a:noFill/>
                <a:ln w="19050"/>
                <a:effectLst/>
              </p:spPr>
              <p:style>
                <a:lnRef idx="2">
                  <a:schemeClr val="accent5"/>
                </a:lnRef>
                <a:fillRef idx="1">
                  <a:schemeClr val="lt1"/>
                </a:fillRef>
                <a:effectRef idx="0">
                  <a:schemeClr val="accent5"/>
                </a:effectRef>
                <a:fontRef idx="minor">
                  <a:schemeClr val="dk1"/>
                </a:fontRef>
              </p:style>
              <p:txBody>
                <a:bodyPr spcFirstLastPara="0" vert="horz" wrap="square" lIns="137160" tIns="91440" rIns="137160" bIns="91440" numCol="1" spcCol="1270" anchor="ctr" anchorCtr="0">
                  <a:noAutofit/>
                </a:bodyPr>
                <a:lstStyle/>
                <a:p>
                  <a:pPr algn="ctr"/>
                  <a:r>
                    <a:rPr lang="en-US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CAREC Sector Committees</a:t>
                  </a:r>
                </a:p>
                <a:p>
                  <a:pPr algn="ctr"/>
                  <a:r>
                    <a:rPr lang="en-US" sz="1867" dirty="0">
                      <a:latin typeface="Tahoma" pitchFamily="34" charset="0"/>
                      <a:ea typeface="Tahoma" pitchFamily="34" charset="0"/>
                      <a:cs typeface="Tahoma" pitchFamily="34" charset="0"/>
                    </a:rPr>
                    <a:t>and Working Groups</a:t>
                  </a:r>
                </a:p>
              </p:txBody>
            </p: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4032992" y="2175416"/>
                  <a:ext cx="1015319" cy="0"/>
                </a:xfrm>
                <a:prstGeom prst="line">
                  <a:avLst/>
                </a:prstGeom>
                <a:ln w="12700">
                  <a:solidFill>
                    <a:srgbClr val="0070C0"/>
                  </a:solidFill>
                  <a:prstDash val="sysDash"/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4043696" y="3078069"/>
                  <a:ext cx="1015319" cy="0"/>
                </a:xfrm>
                <a:prstGeom prst="line">
                  <a:avLst/>
                </a:prstGeom>
                <a:ln w="12700">
                  <a:solidFill>
                    <a:srgbClr val="0070C0"/>
                  </a:solidFill>
                  <a:prstDash val="sysDash"/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4043696" y="3961544"/>
                  <a:ext cx="1015319" cy="0"/>
                </a:xfrm>
                <a:prstGeom prst="line">
                  <a:avLst/>
                </a:prstGeom>
                <a:ln w="12700">
                  <a:solidFill>
                    <a:srgbClr val="0070C0"/>
                  </a:solidFill>
                  <a:prstDash val="sysDash"/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3" name="Straight Arrow Connector 32"/>
            <p:cNvCxnSpPr/>
            <p:nvPr/>
          </p:nvCxnSpPr>
          <p:spPr>
            <a:xfrm flipH="1">
              <a:off x="6651082" y="1524820"/>
              <a:ext cx="764" cy="373538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>
              <a:off x="2965703" y="1497251"/>
              <a:ext cx="764" cy="373538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6647428" y="2423406"/>
              <a:ext cx="764" cy="373538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>
              <a:off x="6647428" y="3312776"/>
              <a:ext cx="764" cy="373538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53131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>Asian Development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Irene S. De Roma</dc:creator>
  <cp:lastModifiedBy>Irene S. De Roma</cp:lastModifiedBy>
  <cp:revision>1</cp:revision>
  <dcterms:created xsi:type="dcterms:W3CDTF">2023-09-14T03:30:00Z</dcterms:created>
  <dcterms:modified xsi:type="dcterms:W3CDTF">2023-09-14T03:31:29Z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2023-09-14T03:30:15Z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a0a26513-db78-4249-b202-e14659d241e7</vt:lpwstr>
  </property>
  <property fmtid="{D5CDD505-2E9C-101B-9397-08002B2CF9AE}" pid="8" name="MSIP_Label_817d4574-7375-4d17-b29c-6e4c6df0fcb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INTERNAL. This information is accessible to ADB Management and staff. It may be shared outside ADB with appropriate permission.</vt:lpwstr>
  </property>
</Properties>
</file>