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</p:sldMasterIdLst>
  <p:notesMasterIdLst>
    <p:notesMasterId r:id="rId14"/>
  </p:notesMasterIdLst>
  <p:sldIdLst>
    <p:sldId id="291" r:id="rId3"/>
    <p:sldId id="337" r:id="rId4"/>
    <p:sldId id="9132" r:id="rId5"/>
    <p:sldId id="9134" r:id="rId6"/>
    <p:sldId id="9135" r:id="rId7"/>
    <p:sldId id="9136" r:id="rId8"/>
    <p:sldId id="9137" r:id="rId9"/>
    <p:sldId id="9140" r:id="rId10"/>
    <p:sldId id="9138" r:id="rId11"/>
    <p:sldId id="9139" r:id="rId12"/>
    <p:sldId id="328" r:id="rId13"/>
  </p:sldIdLst>
  <p:sldSz cx="9144000" cy="5184775"/>
  <p:notesSz cx="6858000" cy="9144000"/>
  <p:embeddedFontLst>
    <p:embeddedFont>
      <p:font typeface="Cabin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ill Sans" panose="020B0604020202020204" charset="0"/>
      <p:regular r:id="rId23"/>
      <p:bold r:id="rId24"/>
    </p:embeddedFont>
    <p:embeddedFont>
      <p:font typeface="Gill Sans MT" panose="020B05020201040202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DB9F1-F4D8-4F4B-9B0F-26A9A8174D24}" v="17" dt="2023-09-04T06:01:26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725" autoAdjust="0"/>
  </p:normalViewPr>
  <p:slideViewPr>
    <p:cSldViewPr snapToGrid="0">
      <p:cViewPr varScale="1">
        <p:scale>
          <a:sx n="86" d="100"/>
          <a:sy n="86" d="100"/>
        </p:scale>
        <p:origin x="7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2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sz="24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48" name="Google Shape;148;p26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cxnSp>
        <p:nvCxnSpPr>
          <p:cNvPr id="149" name="Google Shape;149;p26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152" name="Google Shape;152;p27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7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684213" marR="0" lvl="1" indent="-239712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-2413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175" marR="0" lvl="3" indent="-231775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13" marR="0" lvl="4" indent="-2397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684213" marR="0" lvl="1" indent="-239712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-2413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175" marR="0" lvl="3" indent="-231775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13" marR="0" lvl="4" indent="-2397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684213" marR="0" lvl="1" indent="-239712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-2413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175" marR="0" lvl="3" indent="-231775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13" marR="0" lvl="4" indent="-2397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85" name="Google Shape;185;p35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89" name="Google Shape;189;p36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684212" marR="0" lvl="1" indent="-239712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-2413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175" marR="0" lvl="3" indent="-231775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12" marR="0" lvl="4" indent="-2397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684213" marR="0" lvl="1" indent="-239712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-2413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175" marR="0" lvl="3" indent="-231775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13" marR="0" lvl="4" indent="-2397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99" name="Google Shape;199;p3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lang="ru-RU" dirty="0"/>
          </a:p>
        </p:txBody>
      </p:sp>
      <p:sp>
        <p:nvSpPr>
          <p:cNvPr id="200" name="Google Shape;200;p3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1" name="Google Shape;201;p38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202" name="Google Shape;202;p38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203" name="Google Shape;203;p38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Title Only">
  <p:cSld name="3_Red/Gray Title Only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684213" marR="0" lvl="1" indent="-239712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-2413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175" marR="0" lvl="3" indent="-231775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13" marR="0" lvl="4" indent="-2397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207" name="Google Shape;207;p39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18477"/>
            <a:ext cx="1828800" cy="411282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918641"/>
            <a:ext cx="2133600" cy="16222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18641"/>
            <a:ext cx="2895600" cy="16222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918641"/>
            <a:ext cx="2133600" cy="16222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4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3041"/>
            <a:ext cx="5486400" cy="1209781"/>
          </a:xfrm>
        </p:spPr>
        <p:txBody>
          <a:bodyPr anchor="b" anchorCtr="0">
            <a:normAutofit/>
          </a:bodyPr>
          <a:lstStyle>
            <a:lvl1pPr>
              <a:defRPr sz="2419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10865"/>
            <a:ext cx="3429000" cy="1209781"/>
          </a:xfrm>
        </p:spPr>
        <p:txBody>
          <a:bodyPr>
            <a:normAutofit/>
          </a:bodyPr>
          <a:lstStyle>
            <a:lvl1pPr marL="0" indent="0" algn="l">
              <a:buNone/>
              <a:defRPr sz="136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5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6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1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6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938039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023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9781"/>
            <a:ext cx="7772400" cy="345651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918641"/>
            <a:ext cx="2133600" cy="16222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45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18641"/>
            <a:ext cx="2895600" cy="16222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918641"/>
            <a:ext cx="2133600" cy="16222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4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82987"/>
            <a:ext cx="7772400" cy="55396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879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5700"/>
            <a:ext cx="2895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8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38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587">
                <a:solidFill>
                  <a:schemeClr val="bg1"/>
                </a:solidFill>
              </a:defRPr>
            </a:lvl1pPr>
            <a:lvl2pPr marL="453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4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930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chemeClr val="bg1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213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5700"/>
            <a:ext cx="2895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8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38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587">
                <a:solidFill>
                  <a:schemeClr val="bg1"/>
                </a:solidFill>
              </a:defRPr>
            </a:lvl1pPr>
            <a:lvl2pPr marL="453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4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785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58715"/>
          </a:xfrm>
        </p:spPr>
        <p:txBody>
          <a:bodyPr wrap="square" anchor="t" anchorCtr="0">
            <a:spAutoFit/>
          </a:bodyPr>
          <a:lstStyle>
            <a:lvl1pPr>
              <a:defRPr sz="238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5700"/>
            <a:ext cx="2133600" cy="184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08/09/2023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5700"/>
            <a:ext cx="2895600" cy="184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5700"/>
            <a:ext cx="2133600" cy="184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025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5700"/>
            <a:ext cx="2895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5873"/>
            <a:ext cx="7772400" cy="458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067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684213" marR="0" lvl="1" indent="-239712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-2413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175" marR="0" lvl="3" indent="-231775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13" marR="0" lvl="4" indent="-2397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6C6463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08/09/2023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5700"/>
            <a:ext cx="2895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85872"/>
            <a:ext cx="7772400" cy="45871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854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6C6463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6C6463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08/09/2023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5700"/>
            <a:ext cx="2895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85872"/>
            <a:ext cx="7772400" cy="45871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308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FFFFFF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FFFFFF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08/09/2023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5700"/>
            <a:ext cx="2895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FFFFFF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85872"/>
            <a:ext cx="7772400" cy="45871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138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3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5700"/>
            <a:ext cx="2895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329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rgbClr val="FFFFFF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85872"/>
            <a:ext cx="7772400" cy="45871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821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3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930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rgbClr val="FFFFFF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100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3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930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rgbClr val="FFFFFF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8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1058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5700"/>
            <a:ext cx="2895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5873"/>
            <a:ext cx="7772400" cy="458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353" marR="0" indent="-228353" algn="l" defTabSz="45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4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353" marR="0" lvl="0" indent="-228353" algn="l" defTabSz="45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4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78757" marR="0" lvl="1" indent="-228353" algn="l" defTabSz="45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4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0625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6C6463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6C6463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08/09/2023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5700"/>
            <a:ext cx="2895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85872"/>
            <a:ext cx="7772400" cy="45871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0894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FFFFFF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FFFFFF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08/09/2023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5700"/>
            <a:ext cx="2895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FFFFFF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85872"/>
            <a:ext cx="7772400" cy="45871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92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3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5700"/>
            <a:ext cx="2895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329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rgbClr val="FFFFFF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85872"/>
            <a:ext cx="7772400" cy="45871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06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">
  <p:cSld name="1_Red/Gray 1 Content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3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930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rgbClr val="FFFFFF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490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3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930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rgbClr val="FFFFFF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8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427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930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rgbClr val="FFFFFF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587">
                <a:solidFill>
                  <a:schemeClr val="bg1"/>
                </a:solidFill>
              </a:defRPr>
            </a:lvl1pPr>
            <a:lvl2pPr marL="453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4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15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5700"/>
            <a:ext cx="2895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8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38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587">
                <a:solidFill>
                  <a:schemeClr val="bg1"/>
                </a:solidFill>
              </a:defRPr>
            </a:lvl1pPr>
            <a:lvl2pPr marL="453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4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195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58715"/>
          </a:xfrm>
        </p:spPr>
        <p:txBody>
          <a:bodyPr wrap="square" anchor="t" anchorCtr="0">
            <a:spAutoFit/>
          </a:bodyPr>
          <a:lstStyle>
            <a:lvl1pPr>
              <a:defRPr sz="238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5700"/>
            <a:ext cx="2133600" cy="184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08/09/2023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5700"/>
            <a:ext cx="2895600" cy="184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5700"/>
            <a:ext cx="2133600" cy="184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295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5700"/>
            <a:ext cx="2895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5873"/>
            <a:ext cx="7772400" cy="458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353" marR="0" indent="-228353" algn="l" defTabSz="45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4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353" marR="0" lvl="0" indent="-228353" algn="l" defTabSz="45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4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78757" marR="0" lvl="1" indent="-228353" algn="l" defTabSz="45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4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9064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6C6463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6C6463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08/09/2023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5700"/>
            <a:ext cx="2895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85872"/>
            <a:ext cx="7772400" cy="45871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373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FFFFFF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FFFFFF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08/09/2023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5700"/>
            <a:ext cx="2895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FFFFFF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85872"/>
            <a:ext cx="7772400" cy="45871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6413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3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5700"/>
            <a:ext cx="2895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329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rgbClr val="FFFFFF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85872"/>
            <a:ext cx="7772400" cy="45871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2841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3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930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rgbClr val="FFFFFF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95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3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930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rgbClr val="FFFFFF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8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341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5700"/>
            <a:ext cx="2895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5873"/>
            <a:ext cx="7772400" cy="458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353" marR="0" indent="-228353" algn="l" defTabSz="45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4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353" marR="0" lvl="0" indent="-228353" algn="l" defTabSz="45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4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78757" marR="0" lvl="1" indent="-228353" algn="l" defTabSz="45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94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309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6C6463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6C6463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08/09/2023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5700"/>
            <a:ext cx="2895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85872"/>
            <a:ext cx="7772400" cy="45871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54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FFFFFF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FFFFFF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08/09/2023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5700"/>
            <a:ext cx="2895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5700"/>
            <a:ext cx="2133600" cy="18402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 sz="1587">
                <a:solidFill>
                  <a:srgbClr val="FFFFFF"/>
                </a:solidFill>
              </a:defRPr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85872"/>
            <a:ext cx="7772400" cy="45871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8454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3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5700"/>
            <a:ext cx="2895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329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rgbClr val="FFFFFF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85872"/>
            <a:ext cx="7772400" cy="45871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067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3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587">
                <a:solidFill>
                  <a:srgbClr val="6C6463"/>
                </a:solidFill>
              </a:defRPr>
            </a:lvl1pPr>
            <a:lvl2pPr>
              <a:defRPr sz="1587">
                <a:solidFill>
                  <a:srgbClr val="6C6463"/>
                </a:solidFill>
              </a:defRPr>
            </a:lvl2pPr>
            <a:lvl3pPr>
              <a:defRPr sz="1587">
                <a:solidFill>
                  <a:srgbClr val="6C6463"/>
                </a:solidFill>
              </a:defRPr>
            </a:lvl3pPr>
            <a:lvl4pPr>
              <a:defRPr sz="1389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930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rgbClr val="FFFFFF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4659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3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5700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930"/>
            <a:ext cx="2073910" cy="184025"/>
          </a:xfrm>
        </p:spPr>
        <p:txBody>
          <a:bodyPr>
            <a:spAutoFit/>
          </a:bodyPr>
          <a:lstStyle>
            <a:lvl1pPr marL="0" indent="0" algn="r">
              <a:buNone/>
              <a:defRPr sz="596" baseline="0">
                <a:solidFill>
                  <a:srgbClr val="FFFFFF"/>
                </a:solidFill>
              </a:defRPr>
            </a:lvl1pPr>
            <a:lvl2pPr marL="228351" indent="0">
              <a:buNone/>
              <a:defRPr sz="1786">
                <a:solidFill>
                  <a:schemeClr val="bg1"/>
                </a:solidFill>
              </a:defRPr>
            </a:lvl2pPr>
            <a:lvl3pPr marL="456704" indent="0">
              <a:buNone/>
              <a:defRPr sz="1587">
                <a:solidFill>
                  <a:schemeClr val="bg1"/>
                </a:solidFill>
              </a:defRPr>
            </a:lvl3pPr>
            <a:lvl4pPr marL="678755" indent="0">
              <a:buNone/>
              <a:defRPr sz="1389">
                <a:solidFill>
                  <a:schemeClr val="bg1"/>
                </a:solidFill>
              </a:defRPr>
            </a:lvl4pPr>
            <a:lvl5pPr marL="1017347" indent="0">
              <a:buNone/>
              <a:defRPr sz="119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8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08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684213" marR="0" lvl="1" indent="-239712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-2413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175" marR="0" lvl="3" indent="-231775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13" marR="0" lvl="4" indent="-2397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684213" marR="0" lvl="1" indent="-239712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-2413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175" marR="0" lvl="3" indent="-231775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13" marR="0" lvl="4" indent="-2397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684213" marR="0" lvl="1" indent="-239712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-2413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146175" marR="0" lvl="3" indent="-231775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55713" marR="0" lvl="4" indent="-239712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bi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35A6A-73AB-9781-FB87-F1BC9FDBCA3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84115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719" r:id="rId24"/>
    <p:sldLayoutId id="2147483720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5873"/>
            <a:ext cx="7772400" cy="458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5268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08/09/2023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5268"/>
            <a:ext cx="2895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5268"/>
            <a:ext cx="2133600" cy="184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6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86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A0DD0-A1E4-708D-DDF2-00C14518F4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84115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93366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</p:sldLayoutIdLst>
  <p:hf hdr="0"/>
  <p:txStyles>
    <p:titleStyle>
      <a:lvl1pPr algn="l" defTabSz="453554" rtl="0" eaLnBrk="1" latinLnBrk="0" hangingPunct="1">
        <a:spcBef>
          <a:spcPct val="0"/>
        </a:spcBef>
        <a:buNone/>
        <a:defRPr sz="2381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28353" indent="-228353" algn="l" defTabSz="453554" rtl="0" eaLnBrk="1" latinLnBrk="0" hangingPunct="1">
        <a:spcBef>
          <a:spcPts val="0"/>
        </a:spcBef>
        <a:spcAft>
          <a:spcPts val="794"/>
        </a:spcAft>
        <a:buFont typeface="Arial"/>
        <a:buChar char="•"/>
        <a:defRPr sz="1587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78757" indent="-228353" algn="l" defTabSz="453554" rtl="0" eaLnBrk="1" latinLnBrk="0" hangingPunct="1">
        <a:spcBef>
          <a:spcPts val="0"/>
        </a:spcBef>
        <a:spcAft>
          <a:spcPts val="794"/>
        </a:spcAft>
        <a:buFont typeface="Arial"/>
        <a:buChar char="–"/>
        <a:defRPr sz="1587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07108" indent="-228353" algn="l" defTabSz="453554" rtl="0" eaLnBrk="1" latinLnBrk="0" hangingPunct="1">
        <a:spcBef>
          <a:spcPct val="20000"/>
        </a:spcBef>
        <a:buFont typeface="Arial"/>
        <a:buChar char="•"/>
        <a:defRPr sz="1786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37035" indent="-229927" algn="l" defTabSz="453554" rtl="0" eaLnBrk="1" latinLnBrk="0" hangingPunct="1">
        <a:spcBef>
          <a:spcPct val="20000"/>
        </a:spcBef>
        <a:buFont typeface="Arial"/>
        <a:buChar char="–"/>
        <a:defRPr sz="1587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45699" indent="-228353" algn="l" defTabSz="453554" rtl="0" eaLnBrk="1" latinLnBrk="0" hangingPunct="1">
        <a:spcBef>
          <a:spcPct val="20000"/>
        </a:spcBef>
        <a:buFont typeface="Arial"/>
        <a:buChar char="»"/>
        <a:defRPr sz="1389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494546" indent="-226777" algn="l" defTabSz="453554" rtl="0" eaLnBrk="1" latinLnBrk="0" hangingPunct="1">
        <a:spcBef>
          <a:spcPct val="20000"/>
        </a:spcBef>
        <a:buFont typeface="Arial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2948100" indent="-226777" algn="l" defTabSz="453554" rtl="0" eaLnBrk="1" latinLnBrk="0" hangingPunct="1">
        <a:spcBef>
          <a:spcPct val="20000"/>
        </a:spcBef>
        <a:buFont typeface="Arial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401654" indent="-226777" algn="l" defTabSz="453554" rtl="0" eaLnBrk="1" latinLnBrk="0" hangingPunct="1">
        <a:spcBef>
          <a:spcPct val="20000"/>
        </a:spcBef>
        <a:buFont typeface="Arial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3855208" indent="-226777" algn="l" defTabSz="453554" rtl="0" eaLnBrk="1" latinLnBrk="0" hangingPunct="1">
        <a:spcBef>
          <a:spcPct val="20000"/>
        </a:spcBef>
        <a:buFont typeface="Arial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554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3554" algn="l" defTabSz="453554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07108" algn="l" defTabSz="453554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60661" algn="l" defTabSz="453554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14216" algn="l" defTabSz="453554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67769" algn="l" defTabSz="453554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21323" algn="l" defTabSz="453554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74877" algn="l" defTabSz="453554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28431" algn="l" defTabSz="453554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636198" y="1785562"/>
            <a:ext cx="5882790" cy="1209781"/>
          </a:xfrm>
        </p:spPr>
        <p:txBody>
          <a:bodyPr>
            <a:noAutofit/>
          </a:bodyPr>
          <a:lstStyle/>
          <a:p>
            <a:pPr>
              <a:spcAft>
                <a:spcPts val="227"/>
              </a:spcAft>
            </a:pPr>
            <a:br>
              <a:rPr lang="en-US" dirty="0">
                <a:solidFill>
                  <a:schemeClr val="bg1"/>
                </a:solidFill>
              </a:rPr>
            </a:br>
            <a:r>
              <a:rPr lang="ru" sz="3200" dirty="0">
                <a:solidFill>
                  <a:schemeClr val="bg1"/>
                </a:solidFill>
              </a:rPr>
              <a:t>ТОРГОВАЯ ДЕЯТЕЛЬНОСТЬ В ЦЕНТРАЛЬНОЙ АЗИИ (TCA)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636198" y="3226082"/>
            <a:ext cx="2592388" cy="1209781"/>
          </a:xfrm>
        </p:spPr>
        <p:txBody>
          <a:bodyPr>
            <a:normAutofit/>
          </a:bodyPr>
          <a:lstStyle/>
          <a:p>
            <a:r>
              <a:rPr lang="ru" sz="1814" dirty="0"/>
              <a:t>ОБЗОР ПРОЕКТА</a:t>
            </a:r>
          </a:p>
          <a:p>
            <a:endParaRPr lang="en-US" sz="1512" dirty="0"/>
          </a:p>
          <a:p>
            <a:r>
              <a:rPr lang="ru" sz="1512" dirty="0"/>
              <a:t>июнь 2023 г.</a:t>
            </a:r>
          </a:p>
        </p:txBody>
      </p:sp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85DC9-1011-323B-71DD-432B00B54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665" y="1200399"/>
            <a:ext cx="8054940" cy="3200400"/>
          </a:xfrm>
        </p:spPr>
        <p:txBody>
          <a:bodyPr/>
          <a:lstStyle/>
          <a:p>
            <a:r>
              <a:rPr lang="ru" dirty="0"/>
              <a:t>Обсуждение с Таможенной службой Таджикистана модели, которая ее больше всего интересует</a:t>
            </a:r>
          </a:p>
          <a:p>
            <a:endParaRPr lang="en-US" dirty="0"/>
          </a:p>
          <a:p>
            <a:r>
              <a:rPr lang="ru" dirty="0"/>
              <a:t>Разработать спецификацию на закупку программного обеспечения/платформы для отобранной модели</a:t>
            </a:r>
          </a:p>
          <a:p>
            <a:endParaRPr lang="en-US" dirty="0"/>
          </a:p>
          <a:p>
            <a:r>
              <a:rPr lang="ru" dirty="0"/>
              <a:t>Содействие проведению ознакомительной поездке в страну, в которой реализуется отобранная модель</a:t>
            </a:r>
          </a:p>
          <a:p>
            <a:endParaRPr lang="en-US" dirty="0"/>
          </a:p>
          <a:p>
            <a:r>
              <a:rPr lang="ru" dirty="0"/>
              <a:t>Внедрить платформу и передать ее Таможенной службе Таджикистана</a:t>
            </a:r>
          </a:p>
          <a:p>
            <a:endParaRPr lang="en-US" dirty="0"/>
          </a:p>
          <a:p>
            <a:r>
              <a:rPr lang="ru" dirty="0"/>
              <a:t>Содействовать организации координационных встреч между таможенными службами Таджикистана и Узбекистана для обсуждения потенциальной интеграции систем eQMS в ПП «Фотехабад/Ойбек»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F1B968-9BE1-28A8-4BA4-25369677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621264"/>
            <a:ext cx="7772400" cy="465370"/>
          </a:xfrm>
        </p:spPr>
        <p:txBody>
          <a:bodyPr/>
          <a:lstStyle/>
          <a:p>
            <a:r>
              <a:rPr lang="ru"/>
              <a:t>Следующие </a:t>
            </a:r>
            <a:r>
              <a:rPr lang="ru" dirty="0"/>
              <a:t>шаги</a:t>
            </a:r>
          </a:p>
        </p:txBody>
      </p:sp>
    </p:spTree>
    <p:extLst>
      <p:ext uri="{BB962C8B-B14F-4D97-AF65-F5344CB8AC3E}">
        <p14:creationId xmlns:p14="http://schemas.microsoft.com/office/powerpoint/2010/main" val="388013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742" y="2149637"/>
            <a:ext cx="8206454" cy="646331"/>
          </a:xfrm>
        </p:spPr>
        <p:txBody>
          <a:bodyPr/>
          <a:lstStyle/>
          <a:p>
            <a:pPr algn="ctr"/>
            <a:r>
              <a:rPr lang="ru" sz="3600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3554">
              <a:buClrTx/>
            </a:pPr>
            <a:fld id="{97F57F02-9C8D-9C43-8CF1-E7D544BE7C72}" type="datetime1">
              <a:rPr lang="en-US" kern="1200">
                <a:ea typeface="+mn-ea"/>
              </a:rPr>
              <a:pPr defTabSz="453554">
                <a:buClrTx/>
              </a:pPr>
              <a:t>08/09/2023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3554">
              <a:buClrTx/>
            </a:pPr>
            <a:r>
              <a:rPr lang="ru" kern="1200" dirty="0">
                <a:ea typeface="+mn-ea"/>
              </a:rPr>
              <a:t>ТСА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3554">
              <a:buClrTx/>
            </a:pPr>
            <a:fld id="{42782948-4DBE-204D-AB9E-B65E067054AE}" type="slidenum">
              <a:rPr lang="en-US" kern="1200">
                <a:ea typeface="+mn-ea"/>
              </a:rPr>
              <a:pPr defTabSz="453554">
                <a:buClrTx/>
              </a:pPr>
              <a:t>11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316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08435" y="1139976"/>
            <a:ext cx="6608288" cy="3859777"/>
          </a:xfrm>
        </p:spPr>
        <p:txBody>
          <a:bodyPr>
            <a:noAutofit/>
          </a:bodyPr>
          <a:lstStyle/>
          <a:p>
            <a:pPr marL="0" indent="0">
              <a:spcBef>
                <a:spcPts val="227"/>
              </a:spcBef>
              <a:spcAft>
                <a:spcPts val="227"/>
              </a:spcAft>
              <a:buNone/>
            </a:pPr>
            <a:r>
              <a:rPr lang="ru" b="1" dirty="0">
                <a:solidFill>
                  <a:schemeClr val="tx1"/>
                </a:solidFill>
              </a:rPr>
              <a:t>Заключение контракта</a:t>
            </a:r>
          </a:p>
          <a:p>
            <a:pPr lvl="1">
              <a:spcBef>
                <a:spcPts val="227"/>
              </a:spcBef>
              <a:spcAft>
                <a:spcPts val="227"/>
              </a:spcAft>
              <a:buFont typeface="Arial" panose="020B0604020202020204" pitchFamily="34" charset="0"/>
              <a:buChar char="•"/>
            </a:pPr>
            <a:r>
              <a:rPr lang="ru" sz="1361" dirty="0">
                <a:solidFill>
                  <a:schemeClr val="tx1"/>
                </a:solidFill>
              </a:rPr>
              <a:t>Первоначально: август 2021 г. – август 2026 г.</a:t>
            </a:r>
          </a:p>
          <a:p>
            <a:pPr lvl="1">
              <a:spcBef>
                <a:spcPts val="227"/>
              </a:spcBef>
              <a:spcAft>
                <a:spcPts val="227"/>
              </a:spcAft>
              <a:buFont typeface="Arial" panose="020B0604020202020204" pitchFamily="34" charset="0"/>
              <a:buChar char="•"/>
            </a:pPr>
            <a:r>
              <a:rPr lang="ru" sz="1361" dirty="0">
                <a:solidFill>
                  <a:schemeClr val="tx1"/>
                </a:solidFill>
              </a:rPr>
              <a:t>Дополнительное финансирование: октябрь 2021 г. – сентябрь 2024 г.</a:t>
            </a:r>
          </a:p>
          <a:p>
            <a:pPr marL="0" indent="0">
              <a:buNone/>
            </a:pPr>
            <a:endParaRPr lang="en-US" sz="1361" dirty="0">
              <a:solidFill>
                <a:schemeClr val="tx1"/>
              </a:solidFill>
            </a:endParaRPr>
          </a:p>
          <a:p>
            <a:pPr marL="0" indent="0">
              <a:spcBef>
                <a:spcPts val="227"/>
              </a:spcBef>
              <a:spcAft>
                <a:spcPts val="227"/>
              </a:spcAft>
              <a:buNone/>
            </a:pPr>
            <a:r>
              <a:rPr lang="ru" b="1" dirty="0">
                <a:solidFill>
                  <a:schemeClr val="tx1"/>
                </a:solidFill>
              </a:rPr>
              <a:t>Бюджет</a:t>
            </a:r>
          </a:p>
          <a:p>
            <a:pPr lvl="1">
              <a:spcBef>
                <a:spcPts val="227"/>
              </a:spcBef>
              <a:spcAft>
                <a:spcPts val="227"/>
              </a:spcAft>
              <a:buFont typeface="Arial" panose="020B0604020202020204" pitchFamily="34" charset="0"/>
              <a:buChar char="•"/>
            </a:pPr>
            <a:r>
              <a:rPr lang="ru" sz="1361" dirty="0">
                <a:solidFill>
                  <a:schemeClr val="tx1"/>
                </a:solidFill>
              </a:rPr>
              <a:t>~ 34 миллиона долларов США</a:t>
            </a:r>
          </a:p>
          <a:p>
            <a:pPr marL="0" indent="0">
              <a:buNone/>
            </a:pPr>
            <a:endParaRPr lang="en-US" sz="1361" dirty="0">
              <a:solidFill>
                <a:schemeClr val="tx1"/>
              </a:solidFill>
            </a:endParaRPr>
          </a:p>
          <a:p>
            <a:pPr marL="0" indent="0">
              <a:spcBef>
                <a:spcPts val="227"/>
              </a:spcBef>
              <a:spcAft>
                <a:spcPts val="227"/>
              </a:spcAft>
              <a:buNone/>
            </a:pPr>
            <a:r>
              <a:rPr lang="ru" b="1" dirty="0">
                <a:solidFill>
                  <a:schemeClr val="tx1"/>
                </a:solidFill>
              </a:rPr>
              <a:t>Цель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Tx/>
              <a:buChar char="-"/>
            </a:pPr>
            <a:r>
              <a:rPr lang="ru" sz="14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Улучшение торговых связей в масштабах региона для ускорения экономического роста и расширения экономических возможностей в Центральной Азии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Tx/>
              <a:buChar char="-"/>
            </a:pPr>
            <a:r>
              <a:rPr lang="ru" sz="1400" dirty="0">
                <a:latin typeface="Gill Sans"/>
                <a:ea typeface="Gill Sans"/>
                <a:cs typeface="Gill Sans"/>
                <a:sym typeface="Gill Sans"/>
              </a:rPr>
              <a:t>Гармонизация </a:t>
            </a:r>
            <a:r>
              <a:rPr lang="ru" sz="14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таможенных и пограничных процедур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Tx/>
              <a:buChar char="-"/>
            </a:pPr>
            <a:r>
              <a:rPr lang="ru" sz="1400" dirty="0">
                <a:latin typeface="Gill Sans"/>
                <a:ea typeface="Gill Sans"/>
                <a:cs typeface="Gill Sans"/>
                <a:sym typeface="Gill Sans"/>
              </a:rPr>
              <a:t>Расширение </a:t>
            </a:r>
            <a:r>
              <a:rPr lang="ru" sz="14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государственно-частного диалога по вопросам торговли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Tx/>
              <a:buChar char="-"/>
            </a:pPr>
            <a:r>
              <a:rPr lang="ru" sz="14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Улучшение трансгранично</a:t>
            </a:r>
            <a:r>
              <a:rPr lang="ru-RU" sz="1400" dirty="0">
                <a:latin typeface="Gill Sans"/>
                <a:ea typeface="Gill Sans"/>
                <a:cs typeface="Gill Sans"/>
                <a:sym typeface="Gill Sans"/>
              </a:rPr>
              <a:t>го</a:t>
            </a:r>
            <a:r>
              <a:rPr lang="ru" sz="1400" i="0" u="none" strike="noStrike" cap="none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 взаимодействия между фирмами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33961" y="261759"/>
            <a:ext cx="5876308" cy="487154"/>
          </a:xfrm>
        </p:spPr>
        <p:txBody>
          <a:bodyPr/>
          <a:lstStyle/>
          <a:p>
            <a:r>
              <a:rPr lang="ru" sz="1966" dirty="0">
                <a:solidFill>
                  <a:srgbClr val="C00000"/>
                </a:solidFill>
              </a:rPr>
              <a:t>ОБЗОР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BC5956-67E1-4D74-9FBC-C22BDE37562D}"/>
              </a:ext>
            </a:extLst>
          </p:cNvPr>
          <p:cNvCxnSpPr>
            <a:cxnSpLocks/>
          </p:cNvCxnSpPr>
          <p:nvPr/>
        </p:nvCxnSpPr>
        <p:spPr>
          <a:xfrm>
            <a:off x="1691569" y="806520"/>
            <a:ext cx="5818700" cy="0"/>
          </a:xfrm>
          <a:prstGeom prst="line">
            <a:avLst/>
          </a:prstGeom>
          <a:ln w="19050">
            <a:solidFill>
              <a:srgbClr val="C40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9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255B-6B7C-46A0-51ED-511620D3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528376"/>
            <a:ext cx="7772400" cy="461665"/>
          </a:xfrm>
        </p:spPr>
        <p:txBody>
          <a:bodyPr/>
          <a:lstStyle/>
          <a:p>
            <a:r>
              <a:rPr lang="ru" dirty="0"/>
              <a:t>Четыре цели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AE416-E5A9-FEB1-AE4E-5822578D1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009" y="1134808"/>
            <a:ext cx="8549640" cy="3872484"/>
          </a:xfrm>
        </p:spPr>
        <p:txBody>
          <a:bodyPr/>
          <a:lstStyle/>
          <a:p>
            <a:pPr marL="0" indent="0">
              <a:buNone/>
            </a:pPr>
            <a:r>
              <a:rPr lang="ru" dirty="0"/>
              <a:t>В деятельности USAID по торговле в Центральной Азии применяется стимулирующий подход, стимулирующий заинтересованные стороны государственного и частного сектора к осуществлению реформ и достижению целей деятельности на региональном и национальном уровнях. Предоставляемая помощь сосредоточена на достижении четырех целей: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i="1" dirty="0">
              <a:solidFill>
                <a:srgbClr val="666666"/>
              </a:solidFill>
              <a:latin typeface="Gill Sans" panose="020B060402020202020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>
                <a:solidFill>
                  <a:srgbClr val="666666"/>
                </a:solidFill>
                <a:latin typeface="Gill Sans" panose="020B0604020202020204" charset="0"/>
              </a:rPr>
              <a:t>Цель 1 </a:t>
            </a:r>
            <a:r>
              <a:rPr lang="ru" sz="1800" dirty="0">
                <a:solidFill>
                  <a:srgbClr val="666666"/>
                </a:solidFill>
                <a:latin typeface="Gill Sans" panose="020B0604020202020204" charset="0"/>
              </a:rPr>
              <a:t>: Гармонизация таможенных и пограничных процедур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666666"/>
              </a:solidFill>
              <a:latin typeface="Gill Sans" panose="020B060402020202020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>
                <a:solidFill>
                  <a:srgbClr val="666666"/>
                </a:solidFill>
                <a:latin typeface="Gill Sans" panose="020B0604020202020204" charset="0"/>
              </a:rPr>
              <a:t>Цель 2 </a:t>
            </a:r>
            <a:r>
              <a:rPr lang="ru" sz="1800" dirty="0">
                <a:solidFill>
                  <a:srgbClr val="666666"/>
                </a:solidFill>
                <a:latin typeface="Gill Sans" panose="020B0604020202020204" charset="0"/>
              </a:rPr>
              <a:t>: Расширение государственно-частного диалога по региональной торговле и инвестициям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666666"/>
              </a:solidFill>
              <a:latin typeface="Gill Sans" panose="020B060402020202020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>
                <a:solidFill>
                  <a:srgbClr val="666666"/>
                </a:solidFill>
                <a:latin typeface="Gill Sans" panose="020B0604020202020204" charset="0"/>
              </a:rPr>
              <a:t>Цель 3 </a:t>
            </a:r>
            <a:r>
              <a:rPr lang="ru" sz="1800" dirty="0">
                <a:solidFill>
                  <a:srgbClr val="666666"/>
                </a:solidFill>
                <a:latin typeface="Gill Sans" panose="020B0604020202020204" charset="0"/>
              </a:rPr>
              <a:t>: Расширение трансграничных связей между фирмами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666666"/>
              </a:solidFill>
              <a:effectLst/>
              <a:latin typeface="Gill Sans" panose="020B0604020202020204" charset="0"/>
              <a:ea typeface="Gill Sans" panose="020B0604020202020204" charset="0"/>
              <a:cs typeface="Gill Sans" panose="020B060402020202020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>
                <a:solidFill>
                  <a:srgbClr val="666666"/>
                </a:solidFill>
                <a:effectLst/>
                <a:latin typeface="Gill Sans" panose="020B0604020202020204" charset="0"/>
                <a:ea typeface="Gill Sans" panose="020B0604020202020204" charset="0"/>
                <a:cs typeface="Gill Sans" panose="020B0604020202020204" charset="0"/>
              </a:rPr>
              <a:t>Цель 4 </a:t>
            </a:r>
            <a:r>
              <a:rPr lang="ru" sz="1800" dirty="0">
                <a:solidFill>
                  <a:srgbClr val="666666"/>
                </a:solidFill>
                <a:effectLst/>
                <a:latin typeface="Gill Sans" panose="020B0604020202020204" charset="0"/>
                <a:ea typeface="Gill Sans" panose="020B0604020202020204" charset="0"/>
                <a:cs typeface="Gill Sans" panose="020B0604020202020204" charset="0"/>
              </a:rPr>
              <a:t>: Повышение устойчивости стран Центральной Азии посредством торговли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2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D98778-5AE6-490F-E29D-5C9CC31BE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887" y="946782"/>
            <a:ext cx="8549639" cy="3701216"/>
          </a:xfrm>
        </p:spPr>
        <p:txBody>
          <a:bodyPr/>
          <a:lstStyle/>
          <a:p>
            <a:pPr marL="127000" indent="0">
              <a:buNone/>
            </a:pPr>
            <a:r>
              <a:rPr lang="ru" dirty="0"/>
              <a:t>Целью оценки цифровой торговли, проводимой TCA, является рассмотрение и анализ отдельных транспортных и торговых документов (</a:t>
            </a:r>
            <a:r>
              <a:rPr lang="ru-RU" dirty="0"/>
              <a:t>международная транспортная накладная (КДПГ)</a:t>
            </a:r>
            <a:r>
              <a:rPr lang="ru" dirty="0"/>
              <a:t>, разрешение на автомобильные перевозки и система управления очередью) с точки зрения (а) нормативной базы и (б) ИТ-инфраструктуры на предмет их соответствия и согласованности с предлагаемыми глобальными цифровыми решениями.</a:t>
            </a:r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r>
              <a:rPr lang="ru" b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</a:p>
          <a:p>
            <a:pPr marL="12700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7000" indent="0">
              <a:buNone/>
            </a:pPr>
            <a:r>
              <a:rPr lang="ru" dirty="0"/>
              <a:t>(i) Содействие переходу от бумажных к электронным аналогам транспортных документов, таких как «КДПГ/Международная транспортная накладная и Разрешение на автомобильные перевозки», в целях оптимизации перемещения товаров вдоль границ; и</a:t>
            </a:r>
          </a:p>
          <a:p>
            <a:pPr marL="127000" indent="0">
              <a:buNone/>
            </a:pPr>
            <a:r>
              <a:rPr lang="ru" dirty="0"/>
              <a:t>(ii) Повышение предсказуемости поставок и эффективности маршрутизации посредством «оцифровки организации грузоперевозок на границах» и устранения необходимости в физической очереди.</a:t>
            </a:r>
          </a:p>
          <a:p>
            <a:pPr marL="12700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680E14-CF9C-6E3A-ACC6-7241B90D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56" y="407997"/>
            <a:ext cx="7772400" cy="465370"/>
          </a:xfrm>
        </p:spPr>
        <p:txBody>
          <a:bodyPr/>
          <a:lstStyle/>
          <a:p>
            <a:r>
              <a:rPr lang="ru" dirty="0"/>
              <a:t>Оценка цифровой торговли</a:t>
            </a:r>
          </a:p>
        </p:txBody>
      </p:sp>
    </p:spTree>
    <p:extLst>
      <p:ext uri="{BB962C8B-B14F-4D97-AF65-F5344CB8AC3E}">
        <p14:creationId xmlns:p14="http://schemas.microsoft.com/office/powerpoint/2010/main" val="94479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5A9FC3-F4B7-C2A2-FBFB-B6A7A9CA5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45" y="936782"/>
            <a:ext cx="9036282" cy="3902694"/>
          </a:xfrm>
        </p:spPr>
        <p:txBody>
          <a:bodyPr/>
          <a:lstStyle/>
          <a:p>
            <a:r>
              <a:rPr lang="ru" sz="1500" dirty="0"/>
              <a:t>По оценкам, количество транспортных накладных КДПГ, используемых для перевозок между странами Центральной Азии, составляет около 200 000. Если учитывать перевозки с третьими странами, то эта цифра, вероятно, увеличится, как минимум, вдвое.</a:t>
            </a:r>
          </a:p>
          <a:p>
            <a:r>
              <a:rPr lang="ru-RU" sz="1500" dirty="0"/>
              <a:t>Т</a:t>
            </a:r>
            <a:r>
              <a:rPr lang="ru" sz="1500" dirty="0"/>
              <a:t>ранспортная накладная КДПГ является бесплатной в Казахстане, Кыргызской Республике и Узбекистане (можно распечатать из любого источника).</a:t>
            </a:r>
          </a:p>
          <a:p>
            <a:r>
              <a:rPr lang="ru" sz="1500" dirty="0"/>
              <a:t>В Таджикистане стоимость бумажной накладной КДПГ составляет 5 долларов США, а в Туркменистане – 200 долларов США (выдается только уполномоченным учреждением).</a:t>
            </a:r>
          </a:p>
          <a:p>
            <a:r>
              <a:rPr lang="ru" sz="1500" dirty="0"/>
              <a:t>Все страны Центральной Азии, кроме Казахстана, являются участниками протокола электронной транспортной накладной КДПГ (eCMR).</a:t>
            </a:r>
          </a:p>
          <a:p>
            <a:r>
              <a:rPr lang="ru" sz="1500" dirty="0"/>
              <a:t>Во всех странах, кроме Туркменистана, электронная цифровая подпись является основой удостоверения электронных документов.</a:t>
            </a:r>
          </a:p>
          <a:p>
            <a:r>
              <a:rPr lang="ru" sz="1500" dirty="0"/>
              <a:t>В то же время отсутствие четкой процедуры авторизации международных электронных документов представляет собой существенный барьер для развития eCMR.</a:t>
            </a:r>
          </a:p>
          <a:p>
            <a:r>
              <a:rPr lang="ru-RU" sz="1500" dirty="0"/>
              <a:t>Система</a:t>
            </a:r>
            <a:r>
              <a:rPr lang="ru" sz="1500" dirty="0"/>
              <a:t> электронного предварительного декларирования МДП (TIR-EPD) имеет потенциал для расширения в качестве решения для eCMR: (i) все страны Центральной Азии связаны между собой; (ii) перевозчики и таможенные органы подключены к системе; (iii) данные, передаваемые через TIR-EPD, такие же, как и для электронного предварительного декларирования.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842D96-8177-59EE-7891-0FA677A1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517362"/>
            <a:ext cx="8549640" cy="465370"/>
          </a:xfrm>
        </p:spPr>
        <p:txBody>
          <a:bodyPr/>
          <a:lstStyle/>
          <a:p>
            <a:pPr algn="ctr"/>
            <a:r>
              <a:rPr lang="ru" dirty="0"/>
              <a:t>Оценка цифровой торговли – </a:t>
            </a:r>
            <a:br>
              <a:rPr lang="en-US" dirty="0"/>
            </a:br>
            <a:r>
              <a:rPr lang="ru" dirty="0"/>
              <a:t>электронная транспортная накладная (</a:t>
            </a:r>
            <a:r>
              <a:rPr lang="en-US" dirty="0"/>
              <a:t>e</a:t>
            </a:r>
            <a:r>
              <a:rPr lang="ru" dirty="0"/>
              <a:t>CMR</a:t>
            </a:r>
            <a:r>
              <a:rPr lang="en-US" dirty="0"/>
              <a:t>)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43550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E7A0DA-484C-CB91-FF0E-351B275F3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43" y="818135"/>
            <a:ext cx="8977468" cy="2343823"/>
          </a:xfrm>
        </p:spPr>
        <p:txBody>
          <a:bodyPr/>
          <a:lstStyle/>
          <a:p>
            <a:r>
              <a:rPr lang="ru" dirty="0"/>
              <a:t>В Казахстане, Таджикистане и Узбекистане подача заявления на получение разрешения на перевозки осуществляется без бумажного документооборота, в электронном виде.</a:t>
            </a:r>
          </a:p>
          <a:p>
            <a:r>
              <a:rPr lang="ru" dirty="0"/>
              <a:t>Узбекистан имеет опыт подачи разрешений в электронном формате с Турцией.</a:t>
            </a:r>
          </a:p>
          <a:p>
            <a:r>
              <a:rPr lang="ru" dirty="0"/>
              <a:t>В июне 2023 года соответствующие органы Узбекистана, Казахстана, Кыргызской Республики и Таджикистана провели первый раунд </a:t>
            </a:r>
            <a:r>
              <a:rPr lang="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многосторонних переговоров по обмену разрешениями на автомобильные перевозки в электронном режиме через информационную систему «Азия-Разрешение», которую еще только предстоит разработать.</a:t>
            </a:r>
          </a:p>
          <a:p>
            <a:endParaRPr lang="en-US" sz="400" dirty="0"/>
          </a:p>
          <a:p>
            <a:pPr marL="127000" indent="0">
              <a:buNone/>
            </a:pPr>
            <a:r>
              <a:rPr lang="ru" sz="1400" dirty="0">
                <a:solidFill>
                  <a:schemeClr val="accent6">
                    <a:lumMod val="75000"/>
                  </a:schemeClr>
                </a:solidFill>
              </a:rPr>
              <a:t>	Количество разрешений, которыми обменялись между собой страны Центральной Азии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131A05-DB60-4F6C-2B19-4986F515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520187"/>
            <a:ext cx="8549640" cy="465370"/>
          </a:xfrm>
        </p:spPr>
        <p:txBody>
          <a:bodyPr/>
          <a:lstStyle/>
          <a:p>
            <a:pPr algn="ctr"/>
            <a:r>
              <a:rPr lang="ru" dirty="0"/>
              <a:t>Оценка цифровой торговли – </a:t>
            </a:r>
            <a:br>
              <a:rPr lang="ru" dirty="0"/>
            </a:br>
            <a:r>
              <a:rPr lang="ru" dirty="0"/>
              <a:t>электронное разрешение на автомобильные перевозки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CCF2E8-CA23-F30F-63F3-B5E79ABED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05745"/>
              </p:ext>
            </p:extLst>
          </p:nvPr>
        </p:nvGraphicFramePr>
        <p:xfrm>
          <a:off x="1054846" y="2963004"/>
          <a:ext cx="6994588" cy="2035058"/>
        </p:xfrm>
        <a:graphic>
          <a:graphicData uri="http://schemas.openxmlformats.org/drawingml/2006/table">
            <a:tbl>
              <a:tblPr/>
              <a:tblGrid>
                <a:gridCol w="1423677">
                  <a:extLst>
                    <a:ext uri="{9D8B030D-6E8A-4147-A177-3AD203B41FA5}">
                      <a16:colId xmlns:a16="http://schemas.microsoft.com/office/drawing/2014/main" val="1686170313"/>
                    </a:ext>
                  </a:extLst>
                </a:gridCol>
                <a:gridCol w="1052283">
                  <a:extLst>
                    <a:ext uri="{9D8B030D-6E8A-4147-A177-3AD203B41FA5}">
                      <a16:colId xmlns:a16="http://schemas.microsoft.com/office/drawing/2014/main" val="298965579"/>
                    </a:ext>
                  </a:extLst>
                </a:gridCol>
                <a:gridCol w="1176081">
                  <a:extLst>
                    <a:ext uri="{9D8B030D-6E8A-4147-A177-3AD203B41FA5}">
                      <a16:colId xmlns:a16="http://schemas.microsoft.com/office/drawing/2014/main" val="1055204529"/>
                    </a:ext>
                  </a:extLst>
                </a:gridCol>
                <a:gridCol w="1005859">
                  <a:extLst>
                    <a:ext uri="{9D8B030D-6E8A-4147-A177-3AD203B41FA5}">
                      <a16:colId xmlns:a16="http://schemas.microsoft.com/office/drawing/2014/main" val="2762841855"/>
                    </a:ext>
                  </a:extLst>
                </a:gridCol>
                <a:gridCol w="1268930">
                  <a:extLst>
                    <a:ext uri="{9D8B030D-6E8A-4147-A177-3AD203B41FA5}">
                      <a16:colId xmlns:a16="http://schemas.microsoft.com/office/drawing/2014/main" val="2808320531"/>
                    </a:ext>
                  </a:extLst>
                </a:gridCol>
                <a:gridCol w="1067758">
                  <a:extLst>
                    <a:ext uri="{9D8B030D-6E8A-4147-A177-3AD203B41FA5}">
                      <a16:colId xmlns:a16="http://schemas.microsoft.com/office/drawing/2014/main" val="2923869049"/>
                    </a:ext>
                  </a:extLst>
                </a:gridCol>
              </a:tblGrid>
              <a:tr h="222846"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Кыргызская Республика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Таджикистан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Туркменистан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Узбекистан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096805"/>
                  </a:ext>
                </a:extLst>
              </a:tr>
              <a:tr h="222846">
                <a:tc>
                  <a:txBody>
                    <a:bodyPr/>
                    <a:lstStyle/>
                    <a:p>
                      <a:pPr algn="l" fontAlgn="b"/>
                      <a:r>
                        <a:rPr lang="r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1 995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Разрешение бесплатное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11 218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174385"/>
                  </a:ext>
                </a:extLst>
              </a:tr>
              <a:tr h="222846">
                <a:tc>
                  <a:txBody>
                    <a:bodyPr/>
                    <a:lstStyle/>
                    <a:p>
                      <a:pPr algn="l" fontAlgn="b"/>
                      <a:r>
                        <a:rPr lang="r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Кыргызская Республика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1 997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Разрешение бесплатное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1 244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4 015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10202"/>
                  </a:ext>
                </a:extLst>
              </a:tr>
              <a:tr h="222846">
                <a:tc>
                  <a:txBody>
                    <a:bodyPr/>
                    <a:lstStyle/>
                    <a:p>
                      <a:pPr algn="l" fontAlgn="b"/>
                      <a:r>
                        <a:rPr lang="r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Таджикистан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Разрешение бесплатное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Разрешение бесплатное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1 462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33 363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1848"/>
                  </a:ext>
                </a:extLst>
              </a:tr>
              <a:tr h="222846">
                <a:tc>
                  <a:txBody>
                    <a:bodyPr/>
                    <a:lstStyle/>
                    <a:p>
                      <a:pPr algn="l" fontAlgn="b"/>
                      <a:r>
                        <a:rPr lang="ru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Туркменистан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1 400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89968"/>
                  </a:ext>
                </a:extLst>
              </a:tr>
              <a:tr h="222846">
                <a:tc>
                  <a:txBody>
                    <a:bodyPr/>
                    <a:lstStyle/>
                    <a:p>
                      <a:pPr algn="l" fontAlgn="b"/>
                      <a:r>
                        <a:rPr lang="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Узбекистан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33 000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19 500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3 200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95257"/>
                  </a:ext>
                </a:extLst>
              </a:tr>
              <a:tr h="222846">
                <a:tc>
                  <a:txBody>
                    <a:bodyPr/>
                    <a:lstStyle/>
                    <a:p>
                      <a:pPr algn="l" fontAlgn="b"/>
                      <a:r>
                        <a:rPr lang="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Общий</a:t>
                      </a:r>
                    </a:p>
                  </a:txBody>
                  <a:tcPr marL="5773" marR="5773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r" fontAlgn="b"/>
                      <a:r>
                        <a:rPr lang="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134 406</a:t>
                      </a:r>
                    </a:p>
                  </a:txBody>
                  <a:tcPr marL="83127" marR="83127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475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1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073442-2928-E2D2-7398-A689B8F6F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967" y="-6439"/>
            <a:ext cx="6913033" cy="518477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CAFBD6-5A2E-E486-AB7F-DA5410508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9317" y="651804"/>
            <a:ext cx="2340243" cy="4210076"/>
          </a:xfrm>
        </p:spPr>
        <p:txBody>
          <a:bodyPr/>
          <a:lstStyle/>
          <a:p>
            <a:pPr>
              <a:buFontTx/>
              <a:buChar char="-"/>
            </a:pPr>
            <a:r>
              <a:rPr lang="ru" sz="1400" dirty="0"/>
              <a:t>Управляется таможней</a:t>
            </a:r>
          </a:p>
          <a:p>
            <a:pPr>
              <a:buFontTx/>
              <a:buChar char="-"/>
            </a:pPr>
            <a:r>
              <a:rPr lang="ru" sz="1400" dirty="0"/>
              <a:t>Парки грузовых автомобилей, принадлежащие частному сектору</a:t>
            </a:r>
          </a:p>
          <a:p>
            <a:pPr>
              <a:buFontTx/>
              <a:buChar char="-"/>
            </a:pPr>
            <a:r>
              <a:rPr lang="ru" sz="1400" dirty="0"/>
              <a:t>Плата за обслуживание</a:t>
            </a:r>
          </a:p>
          <a:p>
            <a:pPr>
              <a:buFontTx/>
              <a:buChar char="-"/>
            </a:pPr>
            <a:r>
              <a:rPr lang="ru" sz="1400" dirty="0"/>
              <a:t>Может применяться как для грузов, так и для пассажиров</a:t>
            </a:r>
          </a:p>
          <a:p>
            <a:pPr>
              <a:buFontTx/>
              <a:buChar char="-"/>
            </a:pPr>
            <a:r>
              <a:rPr lang="ru" sz="1400" dirty="0"/>
              <a:t>Представлена в Казахстане и Узбекистане</a:t>
            </a:r>
          </a:p>
          <a:p>
            <a:pPr>
              <a:buFontTx/>
              <a:buChar char="-"/>
            </a:pPr>
            <a:r>
              <a:rPr lang="en-US" sz="1400" dirty="0"/>
              <a:t>ITC </a:t>
            </a:r>
            <a:r>
              <a:rPr lang="ru" sz="1400" dirty="0"/>
              <a:t>помогает Кыргызской Республике</a:t>
            </a:r>
          </a:p>
          <a:p>
            <a:pPr>
              <a:buFontTx/>
              <a:buChar char="-"/>
            </a:pPr>
            <a:r>
              <a:rPr lang="ru" sz="1400" dirty="0"/>
              <a:t>USAID содействует пилотному проекту eQMS в Таджикистане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DDCA82-1745-ACE4-734E-9E5B25AC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303" y="332904"/>
            <a:ext cx="7125422" cy="465370"/>
          </a:xfrm>
        </p:spPr>
        <p:txBody>
          <a:bodyPr/>
          <a:lstStyle/>
          <a:p>
            <a:pPr algn="ctr"/>
            <a:r>
              <a:rPr lang="ru" dirty="0"/>
              <a:t>Оценка цифровой торговли – </a:t>
            </a:r>
            <a:br>
              <a:rPr lang="ru" dirty="0"/>
            </a:br>
            <a:r>
              <a:rPr lang="ru" dirty="0"/>
              <a:t>система управления электронной очередью (</a:t>
            </a:r>
            <a:r>
              <a:rPr lang="en-US" dirty="0" err="1"/>
              <a:t>eQMS</a:t>
            </a:r>
            <a:r>
              <a:rPr lang="ru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70548-4B93-44E9-A4AF-6CFB995DE20E}"/>
              </a:ext>
            </a:extLst>
          </p:cNvPr>
          <p:cNvSpPr txBox="1"/>
          <p:nvPr/>
        </p:nvSpPr>
        <p:spPr>
          <a:xfrm>
            <a:off x="3148904" y="2343074"/>
            <a:ext cx="1096813" cy="5397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61A23-0563-4C8F-BC84-10FCE12EF7C0}"/>
              </a:ext>
            </a:extLst>
          </p:cNvPr>
          <p:cNvSpPr txBox="1"/>
          <p:nvPr/>
        </p:nvSpPr>
        <p:spPr>
          <a:xfrm>
            <a:off x="3035883" y="2251239"/>
            <a:ext cx="1327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Электронная система управления очередью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3E445F-2E12-4990-950F-EC4E4ADD9B70}"/>
              </a:ext>
            </a:extLst>
          </p:cNvPr>
          <p:cNvSpPr txBox="1"/>
          <p:nvPr/>
        </p:nvSpPr>
        <p:spPr>
          <a:xfrm>
            <a:off x="6232980" y="789184"/>
            <a:ext cx="2844850" cy="36317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b="1" dirty="0"/>
              <a:t>РЕГИСТРАЦИЯ В СИСТЕМЕ</a:t>
            </a:r>
          </a:p>
          <a:p>
            <a:r>
              <a:rPr lang="ru-RU" sz="900" dirty="0"/>
              <a:t>Возможность предварительного бронирования времени пересечения границы</a:t>
            </a:r>
          </a:p>
          <a:p>
            <a:endParaRPr lang="ru-RU" sz="900" dirty="0"/>
          </a:p>
          <a:p>
            <a:endParaRPr lang="ru-RU" sz="900" dirty="0"/>
          </a:p>
          <a:p>
            <a:r>
              <a:rPr lang="ru-RU" sz="1000" b="1" dirty="0"/>
              <a:t>ЗОНА ОЖИДАНИЯ</a:t>
            </a:r>
          </a:p>
          <a:p>
            <a:r>
              <a:rPr lang="ru-RU" sz="900" dirty="0"/>
              <a:t>Возможность бронирования времени пересечения границы в зоне ожидания по прибытии</a:t>
            </a:r>
          </a:p>
          <a:p>
            <a:endParaRPr lang="ru-RU" sz="900" dirty="0"/>
          </a:p>
          <a:p>
            <a:endParaRPr lang="ru-RU" sz="900" dirty="0"/>
          </a:p>
          <a:p>
            <a:r>
              <a:rPr lang="ru-RU" sz="1000" b="1" dirty="0"/>
              <a:t>ОПЛАТА И ОЖИДАНИЕ</a:t>
            </a:r>
          </a:p>
          <a:p>
            <a:r>
              <a:rPr lang="ru-RU" sz="900" dirty="0"/>
              <a:t>Возможность электронной оплаты</a:t>
            </a:r>
          </a:p>
          <a:p>
            <a:r>
              <a:rPr lang="ru-RU" sz="900" dirty="0"/>
              <a:t>Комфортное пребывание в зоне ожидания</a:t>
            </a:r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r>
              <a:rPr lang="ru-RU" sz="1000" b="1" dirty="0"/>
              <a:t>МЕДИА-ДИСПЛЕЙ</a:t>
            </a:r>
            <a:endParaRPr lang="ru-RU" sz="900" b="1" dirty="0"/>
          </a:p>
          <a:p>
            <a:r>
              <a:rPr lang="ru-RU" sz="900" dirty="0"/>
              <a:t>Ожидание момента, когда на дисплее отобразится номер грузовика</a:t>
            </a:r>
          </a:p>
          <a:p>
            <a:endParaRPr lang="ru-RU" sz="900" dirty="0"/>
          </a:p>
          <a:p>
            <a:endParaRPr lang="ru-RU" sz="900" dirty="0"/>
          </a:p>
          <a:p>
            <a:r>
              <a:rPr lang="ru-RU" sz="1000" b="1" dirty="0"/>
              <a:t>ОТПРАВЛЕНИЕ В ПП</a:t>
            </a:r>
            <a:endParaRPr lang="ru-RU" sz="900" b="1" dirty="0"/>
          </a:p>
          <a:p>
            <a:r>
              <a:rPr lang="ru-RU" sz="900" dirty="0"/>
              <a:t>Прибытие в ПП за 5 минут до пересечения границы</a:t>
            </a:r>
          </a:p>
        </p:txBody>
      </p:sp>
    </p:spTree>
    <p:extLst>
      <p:ext uri="{BB962C8B-B14F-4D97-AF65-F5344CB8AC3E}">
        <p14:creationId xmlns:p14="http://schemas.microsoft.com/office/powerpoint/2010/main" val="29984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373EEE-34C6-D95F-7029-FA2635DDC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2" t="20132" r="4167" b="11872"/>
          <a:stretch/>
        </p:blipFill>
        <p:spPr bwMode="auto">
          <a:xfrm>
            <a:off x="152399" y="1566298"/>
            <a:ext cx="5321611" cy="2471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6E6165EC-FF9B-B394-1EC5-474DF671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64" y="262475"/>
            <a:ext cx="5254146" cy="837665"/>
          </a:xfrm>
        </p:spPr>
        <p:txBody>
          <a:bodyPr/>
          <a:lstStyle/>
          <a:p>
            <a:r>
              <a:rPr lang="ru" dirty="0"/>
              <a:t>eQMS в ПП «Фотохобод»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83BCFA5-7A15-16C0-3789-54E9F0249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40007"/>
              </p:ext>
            </p:extLst>
          </p:nvPr>
        </p:nvGraphicFramePr>
        <p:xfrm>
          <a:off x="5574070" y="926275"/>
          <a:ext cx="3492592" cy="406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148">
                  <a:extLst>
                    <a:ext uri="{9D8B030D-6E8A-4147-A177-3AD203B41FA5}">
                      <a16:colId xmlns:a16="http://schemas.microsoft.com/office/drawing/2014/main" val="3485968377"/>
                    </a:ext>
                  </a:extLst>
                </a:gridCol>
                <a:gridCol w="873148">
                  <a:extLst>
                    <a:ext uri="{9D8B030D-6E8A-4147-A177-3AD203B41FA5}">
                      <a16:colId xmlns:a16="http://schemas.microsoft.com/office/drawing/2014/main" val="322910911"/>
                    </a:ext>
                  </a:extLst>
                </a:gridCol>
                <a:gridCol w="873148">
                  <a:extLst>
                    <a:ext uri="{9D8B030D-6E8A-4147-A177-3AD203B41FA5}">
                      <a16:colId xmlns:a16="http://schemas.microsoft.com/office/drawing/2014/main" val="1883282269"/>
                    </a:ext>
                  </a:extLst>
                </a:gridCol>
                <a:gridCol w="873148">
                  <a:extLst>
                    <a:ext uri="{9D8B030D-6E8A-4147-A177-3AD203B41FA5}">
                      <a16:colId xmlns:a16="http://schemas.microsoft.com/office/drawing/2014/main" val="2342061390"/>
                    </a:ext>
                  </a:extLst>
                </a:gridCol>
              </a:tblGrid>
              <a:tr h="451527">
                <a:tc>
                  <a:txBody>
                    <a:bodyPr/>
                    <a:lstStyle/>
                    <a:p>
                      <a:r>
                        <a:rPr lang="ru" sz="1200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Въезд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Отправление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Всего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082737"/>
                  </a:ext>
                </a:extLst>
              </a:tr>
              <a:tr h="451527">
                <a:tc>
                  <a:txBody>
                    <a:bodyPr/>
                    <a:lstStyle/>
                    <a:p>
                      <a:r>
                        <a:rPr lang="ru" sz="1200" dirty="0"/>
                        <a:t>2016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6 246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5 041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11 287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475215"/>
                  </a:ext>
                </a:extLst>
              </a:tr>
              <a:tr h="451527">
                <a:tc>
                  <a:txBody>
                    <a:bodyPr/>
                    <a:lstStyle/>
                    <a:p>
                      <a:r>
                        <a:rPr lang="ru" sz="1200" dirty="0"/>
                        <a:t>2017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9154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7 007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16 161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01781"/>
                  </a:ext>
                </a:extLst>
              </a:tr>
              <a:tr h="451527">
                <a:tc>
                  <a:txBody>
                    <a:bodyPr/>
                    <a:lstStyle/>
                    <a:p>
                      <a:r>
                        <a:rPr lang="ru" sz="1200" dirty="0"/>
                        <a:t>2018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19 800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15 932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35 732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349296"/>
                  </a:ext>
                </a:extLst>
              </a:tr>
              <a:tr h="451527">
                <a:tc>
                  <a:txBody>
                    <a:bodyPr/>
                    <a:lstStyle/>
                    <a:p>
                      <a:r>
                        <a:rPr lang="ru" sz="1200" dirty="0"/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35 880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30 061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65 941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48473"/>
                  </a:ext>
                </a:extLst>
              </a:tr>
              <a:tr h="451527">
                <a:tc>
                  <a:txBody>
                    <a:bodyPr/>
                    <a:lstStyle/>
                    <a:p>
                      <a:r>
                        <a:rPr lang="ru" sz="1200" dirty="0"/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18 782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18 651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50 620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014837"/>
                  </a:ext>
                </a:extLst>
              </a:tr>
              <a:tr h="451527">
                <a:tc>
                  <a:txBody>
                    <a:bodyPr/>
                    <a:lstStyle/>
                    <a:p>
                      <a:r>
                        <a:rPr lang="ru" sz="1200" dirty="0"/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28 428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28 689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57 117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465210"/>
                  </a:ext>
                </a:extLst>
              </a:tr>
              <a:tr h="451527">
                <a:tc>
                  <a:txBody>
                    <a:bodyPr/>
                    <a:lstStyle/>
                    <a:p>
                      <a:r>
                        <a:rPr lang="ru" sz="1200" dirty="0"/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50 636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33 507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dirty="0"/>
                        <a:t>84 143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810284"/>
                  </a:ext>
                </a:extLst>
              </a:tr>
              <a:tr h="451527">
                <a:tc gridSpan="3"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rgbClr val="C00000"/>
                          </a:solidFill>
                        </a:rPr>
                        <a:t>Увеличение с 2016 года в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rgbClr val="C00000"/>
                          </a:solidFill>
                        </a:rPr>
                        <a:t>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7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50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DEEA49-4505-81DB-965F-1E2A41DEE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959" y="1119804"/>
            <a:ext cx="8459803" cy="3727343"/>
          </a:xfrm>
        </p:spPr>
        <p:txBody>
          <a:bodyPr/>
          <a:lstStyle/>
          <a:p>
            <a:r>
              <a:rPr lang="ru" dirty="0"/>
              <a:t>Официальный запрос Таможенной службы Таджикистана для содействия пилотному внедрению eQMS в одном из ПП на границе с Узбекистаном</a:t>
            </a:r>
          </a:p>
          <a:p>
            <a:endParaRPr lang="en-US" dirty="0"/>
          </a:p>
          <a:p>
            <a:r>
              <a:rPr lang="ru" dirty="0"/>
              <a:t>Координация усилий с АБР и </a:t>
            </a:r>
            <a:r>
              <a:rPr lang="en-US" dirty="0"/>
              <a:t>ITC</a:t>
            </a:r>
            <a:endParaRPr lang="ru" dirty="0"/>
          </a:p>
          <a:p>
            <a:endParaRPr lang="en-US" dirty="0"/>
          </a:p>
          <a:p>
            <a:r>
              <a:rPr lang="ru" dirty="0"/>
              <a:t>Презентация Таможенной службе Таджикистана опыта Узбекистана в области eQMS для</a:t>
            </a:r>
          </a:p>
          <a:p>
            <a:endParaRPr lang="en-US" dirty="0"/>
          </a:p>
          <a:p>
            <a:r>
              <a:rPr lang="ru" dirty="0"/>
              <a:t>Презентация Таможенной службе Таджикистана опыта Грузии в области eQMS</a:t>
            </a:r>
          </a:p>
          <a:p>
            <a:endParaRPr lang="en-US" dirty="0"/>
          </a:p>
          <a:p>
            <a:r>
              <a:rPr lang="ru" dirty="0"/>
              <a:t>Презентация Таможенной службе Таджикистана решения eQMS </a:t>
            </a:r>
            <a:r>
              <a:rPr lang="en-US" dirty="0"/>
              <a:t>ITC </a:t>
            </a:r>
            <a:r>
              <a:rPr lang="ru" dirty="0"/>
              <a:t>для Кыргызстана</a:t>
            </a:r>
          </a:p>
          <a:p>
            <a:endParaRPr lang="en-US" dirty="0"/>
          </a:p>
          <a:p>
            <a:r>
              <a:rPr lang="ru" dirty="0"/>
              <a:t>Посещение ПП «Фотехабад» и предварительная оценка инфраструктуры</a:t>
            </a:r>
          </a:p>
          <a:p>
            <a:endParaRPr lang="en-US" dirty="0"/>
          </a:p>
          <a:p>
            <a:r>
              <a:rPr lang="ru" dirty="0"/>
              <a:t>Заинтересованность Таможенной службы Узбекистана в синхронизации своих систем eQMS с Таджикистаном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7AA37F-8CEE-0724-31F8-7F2332BE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547481"/>
            <a:ext cx="7772400" cy="465370"/>
          </a:xfrm>
        </p:spPr>
        <p:txBody>
          <a:bodyPr/>
          <a:lstStyle/>
          <a:p>
            <a:r>
              <a:rPr lang="ru" dirty="0"/>
              <a:t>Действия, проведенные перед выбором предпочтительной модели </a:t>
            </a:r>
            <a:r>
              <a:rPr lang="ru" dirty="0" err="1"/>
              <a:t>eQMS</a:t>
            </a:r>
            <a:r>
              <a:rPr lang="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410748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</TotalTime>
  <Words>983</Words>
  <Application>Microsoft Office PowerPoint</Application>
  <PresentationFormat>Custom</PresentationFormat>
  <Paragraphs>179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Gill Sans MT</vt:lpstr>
      <vt:lpstr>Cabin</vt:lpstr>
      <vt:lpstr>Arial</vt:lpstr>
      <vt:lpstr>Gill Sans</vt:lpstr>
      <vt:lpstr>16.9-Template_4.29.2016</vt:lpstr>
      <vt:lpstr>1_16.9-Template_4.29.2016</vt:lpstr>
      <vt:lpstr> ТОРГОВАЯ ДЕЯТЕЛЬНОСТЬ В ЦЕНТРАЛЬНОЙ АЗИИ (TCA) </vt:lpstr>
      <vt:lpstr>ОБЗОР</vt:lpstr>
      <vt:lpstr>Четыре цели</vt:lpstr>
      <vt:lpstr>Оценка цифровой торговли</vt:lpstr>
      <vt:lpstr>Оценка цифровой торговли –  электронная транспортная накладная (eCMR)</vt:lpstr>
      <vt:lpstr>Оценка цифровой торговли –  электронное разрешение на автомобильные перевозки</vt:lpstr>
      <vt:lpstr>Оценка цифровой торговли –  система управления электронной очередью (eQMS)</vt:lpstr>
      <vt:lpstr>eQMS в ПП «Фотохобод»</vt:lpstr>
      <vt:lpstr>Действия, проведенные перед выбором предпочтительной модели eQMS </vt:lpstr>
      <vt:lpstr>Следующие шаги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Assel Choibekova</dc:creator>
  <cp:lastModifiedBy>Irene S. De Roma</cp:lastModifiedBy>
  <cp:revision>48</cp:revision>
  <dcterms:modified xsi:type="dcterms:W3CDTF">2023-09-08T03:49:51Z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2023-09-08T03:49:24Z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78be3924-9460-468f-b9f0-b1acc0d502a3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16.9-Template_4.29.2016:3\1_16.9-Template_4.29.2016:8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</Properties>
</file>