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1.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bookmarkIdSeed="2">
  <p:sldMasterIdLst>
    <p:sldMasterId id="2147483675" r:id="rId4"/>
    <p:sldMasterId id="2147483687" r:id="rId5"/>
  </p:sldMasterIdLst>
  <p:notesMasterIdLst>
    <p:notesMasterId r:id="rId19"/>
  </p:notesMasterIdLst>
  <p:handoutMasterIdLst>
    <p:handoutMasterId r:id="rId20"/>
  </p:handoutMasterIdLst>
  <p:sldIdLst>
    <p:sldId id="256" r:id="rId6"/>
    <p:sldId id="424" r:id="rId7"/>
    <p:sldId id="426" r:id="rId8"/>
    <p:sldId id="442" r:id="rId9"/>
    <p:sldId id="443" r:id="rId10"/>
    <p:sldId id="434" r:id="rId11"/>
    <p:sldId id="435" r:id="rId12"/>
    <p:sldId id="444" r:id="rId13"/>
    <p:sldId id="445" r:id="rId14"/>
    <p:sldId id="446" r:id="rId15"/>
    <p:sldId id="447" r:id="rId16"/>
    <p:sldId id="448" r:id="rId17"/>
    <p:sldId id="273" r:id="rId18"/>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17"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orothea C. Lazaro" initials="DCL" lastIdx="3" clrIdx="0">
    <p:extLst>
      <p:ext uri="{19B8F6BF-5375-455C-9EA6-DF929625EA0E}">
        <p15:presenceInfo xmlns:p15="http://schemas.microsoft.com/office/powerpoint/2012/main" userId="S::dlazaro@adb.org::805b2f41-9d5e-4ff4-8a46-e4c17eaa3090" providerId="AD"/>
      </p:ext>
    </p:extLst>
  </p:cmAuthor>
  <p:cmAuthor id="2" name="Julius Irving Santos" initials="JIS" lastIdx="2" clrIdx="1">
    <p:extLst>
      <p:ext uri="{19B8F6BF-5375-455C-9EA6-DF929625EA0E}">
        <p15:presenceInfo xmlns:p15="http://schemas.microsoft.com/office/powerpoint/2012/main" userId="S::juliussantos.consultant@adb.org::d8e1c0d3-f819-45dc-8ffb-2a176930998a" providerId="AD"/>
      </p:ext>
    </p:extLst>
  </p:cmAuthor>
  <p:cmAuthor id="3" name="Julius Santos" initials="JS" lastIdx="1" clrIdx="2">
    <p:extLst>
      <p:ext uri="{19B8F6BF-5375-455C-9EA6-DF929625EA0E}">
        <p15:presenceInfo xmlns:p15="http://schemas.microsoft.com/office/powerpoint/2012/main" userId="e46544349da38124"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DCFF6"/>
    <a:srgbClr val="007DB7"/>
    <a:srgbClr val="F57F29"/>
    <a:srgbClr val="FDB515"/>
    <a:srgbClr val="E9532B"/>
    <a:srgbClr val="FFFFFF"/>
    <a:srgbClr val="C8DA2B"/>
    <a:srgbClr val="009FD6"/>
    <a:srgbClr val="8DC63F"/>
    <a:srgbClr val="FBDCD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29F0CCD-6F90-730F-3334-CEA522682C75}" v="24" dt="2023-09-04T02:05:11.62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670" autoAdjust="0"/>
    <p:restoredTop sz="80692" autoAdjust="0"/>
  </p:normalViewPr>
  <p:slideViewPr>
    <p:cSldViewPr snapToGrid="0">
      <p:cViewPr>
        <p:scale>
          <a:sx n="130" d="100"/>
          <a:sy n="130" d="100"/>
        </p:scale>
        <p:origin x="144" y="144"/>
      </p:cViewPr>
      <p:guideLst>
        <p:guide orient="horz" pos="2160"/>
        <p:guide pos="3817"/>
      </p:guideLst>
    </p:cSldViewPr>
  </p:slideViewPr>
  <p:notesTextViewPr>
    <p:cViewPr>
      <p:scale>
        <a:sx n="100" d="100"/>
        <a:sy n="100" d="100"/>
      </p:scale>
      <p:origin x="0" y="0"/>
    </p:cViewPr>
  </p:notesTextViewPr>
  <p:notesViewPr>
    <p:cSldViewPr snapToGrid="0">
      <p:cViewPr>
        <p:scale>
          <a:sx n="110" d="100"/>
          <a:sy n="110" d="100"/>
        </p:scale>
        <p:origin x="1296" y="5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commentAuthors" Target="commentAuthor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mille Cyn G. Isles" userId="S::cisles.consultant@adb.org::af6a6069-19e8-4c1b-8328-8e89d5801a39" providerId="AD" clId="Web-{629F0CCD-6F90-730F-3334-CEA522682C75}"/>
    <pc:docChg chg="modSld">
      <pc:chgData name="Camille Cyn G. Isles" userId="S::cisles.consultant@adb.org::af6a6069-19e8-4c1b-8328-8e89d5801a39" providerId="AD" clId="Web-{629F0CCD-6F90-730F-3334-CEA522682C75}" dt="2023-09-04T02:05:11.629" v="22" actId="1076"/>
      <pc:docMkLst>
        <pc:docMk/>
      </pc:docMkLst>
      <pc:sldChg chg="modSp">
        <pc:chgData name="Camille Cyn G. Isles" userId="S::cisles.consultant@adb.org::af6a6069-19e8-4c1b-8328-8e89d5801a39" providerId="AD" clId="Web-{629F0CCD-6F90-730F-3334-CEA522682C75}" dt="2023-09-04T02:05:11.629" v="22" actId="1076"/>
        <pc:sldMkLst>
          <pc:docMk/>
          <pc:sldMk cId="2503928400" sldId="256"/>
        </pc:sldMkLst>
        <pc:spChg chg="mod">
          <ac:chgData name="Camille Cyn G. Isles" userId="S::cisles.consultant@adb.org::af6a6069-19e8-4c1b-8328-8e89d5801a39" providerId="AD" clId="Web-{629F0CCD-6F90-730F-3334-CEA522682C75}" dt="2023-09-04T02:05:11.629" v="22" actId="1076"/>
          <ac:spMkLst>
            <pc:docMk/>
            <pc:sldMk cId="2503928400" sldId="256"/>
            <ac:spMk id="14" creationId="{FAA74D96-2400-8848-9FED-2CC4FC163877}"/>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268D45E-5797-7646-9E1F-EE9CE7941372}" type="doc">
      <dgm:prSet loTypeId="urn:microsoft.com/office/officeart/2005/8/layout/vList2" loCatId="" qsTypeId="urn:microsoft.com/office/officeart/2005/8/quickstyle/simple1" qsCatId="simple" csTypeId="urn:microsoft.com/office/officeart/2005/8/colors/accent1_2" csCatId="accent1" phldr="1"/>
      <dgm:spPr/>
      <dgm:t>
        <a:bodyPr/>
        <a:lstStyle/>
        <a:p>
          <a:endParaRPr lang="en-US"/>
        </a:p>
      </dgm:t>
    </dgm:pt>
    <dgm:pt modelId="{1EB246AF-D81F-BD46-9A29-68B23DC4E18F}">
      <dgm:prSet phldrT="[Text]" custT="1"/>
      <dgm:spPr>
        <a:solidFill>
          <a:srgbClr val="002060"/>
        </a:solidFill>
        <a:ln>
          <a:solidFill>
            <a:srgbClr val="002060"/>
          </a:solidFill>
        </a:ln>
      </dgm:spPr>
      <dgm:t>
        <a:bodyPr/>
        <a:lstStyle/>
        <a:p>
          <a:r>
            <a:rPr lang="en-US" sz="3600" dirty="0">
              <a:latin typeface="Ideal Sans Medium" pitchFamily="2" charset="0"/>
            </a:rPr>
            <a:t>Importance and Traffic Structure of the BCP</a:t>
          </a:r>
        </a:p>
      </dgm:t>
    </dgm:pt>
    <dgm:pt modelId="{773B7C4C-7881-F643-B52F-1110BC81F8CA}" type="parTrans" cxnId="{E889ADAF-EFBF-D949-8828-4BB4D77F6937}">
      <dgm:prSet/>
      <dgm:spPr/>
      <dgm:t>
        <a:bodyPr/>
        <a:lstStyle/>
        <a:p>
          <a:endParaRPr lang="en-US">
            <a:latin typeface="Ideal Sans Medium" pitchFamily="2" charset="0"/>
          </a:endParaRPr>
        </a:p>
      </dgm:t>
    </dgm:pt>
    <dgm:pt modelId="{CDECEA57-2852-F14C-B04D-E0958CA45679}" type="sibTrans" cxnId="{E889ADAF-EFBF-D949-8828-4BB4D77F6937}">
      <dgm:prSet/>
      <dgm:spPr/>
      <dgm:t>
        <a:bodyPr/>
        <a:lstStyle/>
        <a:p>
          <a:endParaRPr lang="en-US">
            <a:latin typeface="Ideal Sans Medium" pitchFamily="2" charset="0"/>
          </a:endParaRPr>
        </a:p>
      </dgm:t>
    </dgm:pt>
    <dgm:pt modelId="{41D9EDA4-E237-8B40-A2B4-9FD632F2FC59}">
      <dgm:prSet phldrT="[Text]" custT="1"/>
      <dgm:spPr/>
      <dgm:t>
        <a:bodyPr/>
        <a:lstStyle/>
        <a:p>
          <a:r>
            <a:rPr lang="en-US" sz="2400" b="0" i="0" dirty="0">
              <a:solidFill>
                <a:srgbClr val="002060"/>
              </a:solidFill>
              <a:latin typeface="Ideal Sans Book" pitchFamily="2" charset="0"/>
              <a:cs typeface="Ideal Sans Book" pitchFamily="2" charset="0"/>
            </a:rPr>
            <a:t>CAREC Corridor 2</a:t>
          </a:r>
          <a:endParaRPr lang="en-US" sz="2400" b="0" i="0" dirty="0">
            <a:latin typeface="Ideal Sans Book" pitchFamily="2" charset="0"/>
            <a:cs typeface="Ideal Sans Book" pitchFamily="2" charset="0"/>
          </a:endParaRPr>
        </a:p>
      </dgm:t>
    </dgm:pt>
    <dgm:pt modelId="{07A7A261-CBBC-B74A-B03D-E46B7E5AA6D2}" type="parTrans" cxnId="{4538D866-C57A-094B-96F6-88A375BBF6F7}">
      <dgm:prSet/>
      <dgm:spPr/>
      <dgm:t>
        <a:bodyPr/>
        <a:lstStyle/>
        <a:p>
          <a:endParaRPr lang="en-US">
            <a:latin typeface="Ideal Sans Medium" pitchFamily="2" charset="0"/>
          </a:endParaRPr>
        </a:p>
      </dgm:t>
    </dgm:pt>
    <dgm:pt modelId="{7EC01D04-D74C-3849-8ABF-5B912F4CB4FA}" type="sibTrans" cxnId="{4538D866-C57A-094B-96F6-88A375BBF6F7}">
      <dgm:prSet/>
      <dgm:spPr/>
      <dgm:t>
        <a:bodyPr/>
        <a:lstStyle/>
        <a:p>
          <a:endParaRPr lang="en-US">
            <a:latin typeface="Ideal Sans Medium" pitchFamily="2" charset="0"/>
          </a:endParaRPr>
        </a:p>
      </dgm:t>
    </dgm:pt>
    <dgm:pt modelId="{1F3804FC-7367-9A44-B75E-3F185DDAF397}">
      <dgm:prSet custT="1"/>
      <dgm:spPr/>
      <dgm:t>
        <a:bodyPr/>
        <a:lstStyle/>
        <a:p>
          <a:r>
            <a:rPr lang="en-US" sz="2400" b="0" i="0" dirty="0">
              <a:solidFill>
                <a:srgbClr val="002060"/>
              </a:solidFill>
              <a:latin typeface="Ideal Sans Book" pitchFamily="2" charset="0"/>
              <a:cs typeface="Ideal Sans Book" pitchFamily="2" charset="0"/>
            </a:rPr>
            <a:t>Part of the Shymkent-Tashkent-Khujand Corridor</a:t>
          </a:r>
        </a:p>
      </dgm:t>
    </dgm:pt>
    <dgm:pt modelId="{11EB6C78-7822-4A4D-90F1-B1E1C1239B9A}" type="parTrans" cxnId="{260A2EF5-CF10-5943-B35C-CED6453C4DC3}">
      <dgm:prSet/>
      <dgm:spPr/>
      <dgm:t>
        <a:bodyPr/>
        <a:lstStyle/>
        <a:p>
          <a:endParaRPr lang="en-US">
            <a:latin typeface="Ideal Sans Medium" pitchFamily="2" charset="0"/>
          </a:endParaRPr>
        </a:p>
      </dgm:t>
    </dgm:pt>
    <dgm:pt modelId="{EA3E5E8F-145C-6F40-A2A2-1495F7F25B2A}" type="sibTrans" cxnId="{260A2EF5-CF10-5943-B35C-CED6453C4DC3}">
      <dgm:prSet/>
      <dgm:spPr/>
      <dgm:t>
        <a:bodyPr/>
        <a:lstStyle/>
        <a:p>
          <a:endParaRPr lang="en-US">
            <a:latin typeface="Ideal Sans Medium" pitchFamily="2" charset="0"/>
          </a:endParaRPr>
        </a:p>
      </dgm:t>
    </dgm:pt>
    <dgm:pt modelId="{1BB20F2F-A447-954B-B040-8FF8E0CC212B}">
      <dgm:prSet custT="1"/>
      <dgm:spPr/>
      <dgm:t>
        <a:bodyPr/>
        <a:lstStyle/>
        <a:p>
          <a:r>
            <a:rPr lang="en-US" sz="2400" b="0" i="0" dirty="0">
              <a:solidFill>
                <a:srgbClr val="002060"/>
              </a:solidFill>
              <a:latin typeface="Ideal Sans Book" pitchFamily="2" charset="0"/>
              <a:cs typeface="Ideal Sans Book" pitchFamily="2" charset="0"/>
            </a:rPr>
            <a:t>Bilateral importance: One of the largest and growing Tajik-Uzbek Road BCPs</a:t>
          </a:r>
        </a:p>
      </dgm:t>
    </dgm:pt>
    <dgm:pt modelId="{DD68325D-3106-A744-B6CC-6436911A0D00}" type="parTrans" cxnId="{F53B161D-9D9B-EE49-9C59-E8E94B6FBEAA}">
      <dgm:prSet/>
      <dgm:spPr/>
      <dgm:t>
        <a:bodyPr/>
        <a:lstStyle/>
        <a:p>
          <a:endParaRPr lang="en-US">
            <a:latin typeface="Ideal Sans Medium" pitchFamily="2" charset="0"/>
          </a:endParaRPr>
        </a:p>
      </dgm:t>
    </dgm:pt>
    <dgm:pt modelId="{55DD2709-CC39-0C45-BA9E-4FDC059133DC}" type="sibTrans" cxnId="{F53B161D-9D9B-EE49-9C59-E8E94B6FBEAA}">
      <dgm:prSet/>
      <dgm:spPr/>
      <dgm:t>
        <a:bodyPr/>
        <a:lstStyle/>
        <a:p>
          <a:endParaRPr lang="en-US">
            <a:latin typeface="Ideal Sans Medium" pitchFamily="2" charset="0"/>
          </a:endParaRPr>
        </a:p>
      </dgm:t>
    </dgm:pt>
    <dgm:pt modelId="{82BD0118-D1BF-8741-BF6F-577F7BE015EF}">
      <dgm:prSet custT="1"/>
      <dgm:spPr/>
      <dgm:t>
        <a:bodyPr/>
        <a:lstStyle/>
        <a:p>
          <a:r>
            <a:rPr lang="en-US" sz="2400" b="0" i="0" dirty="0">
              <a:solidFill>
                <a:srgbClr val="002060"/>
              </a:solidFill>
              <a:latin typeface="Ideal Sans Book" pitchFamily="2" charset="0"/>
              <a:cs typeface="Ideal Sans Book" pitchFamily="2" charset="0"/>
            </a:rPr>
            <a:t>Large and growing transit</a:t>
          </a:r>
        </a:p>
      </dgm:t>
    </dgm:pt>
    <dgm:pt modelId="{943ED220-FFA6-6E4F-9F0B-D1A6F6F9CC1E}" type="parTrans" cxnId="{F245CE3B-6DA1-A947-BC9D-A226D0B76210}">
      <dgm:prSet/>
      <dgm:spPr/>
      <dgm:t>
        <a:bodyPr/>
        <a:lstStyle/>
        <a:p>
          <a:endParaRPr lang="en-US">
            <a:latin typeface="Ideal Sans Medium" pitchFamily="2" charset="0"/>
          </a:endParaRPr>
        </a:p>
      </dgm:t>
    </dgm:pt>
    <dgm:pt modelId="{EB8D7E8F-64AA-FF47-9C9C-9A8C5683F0B6}" type="sibTrans" cxnId="{F245CE3B-6DA1-A947-BC9D-A226D0B76210}">
      <dgm:prSet/>
      <dgm:spPr/>
      <dgm:t>
        <a:bodyPr/>
        <a:lstStyle/>
        <a:p>
          <a:endParaRPr lang="en-US">
            <a:latin typeface="Ideal Sans Medium" pitchFamily="2" charset="0"/>
          </a:endParaRPr>
        </a:p>
      </dgm:t>
    </dgm:pt>
    <dgm:pt modelId="{19FA4AAE-1AB4-2A49-BCA2-695AF1DBE77F}">
      <dgm:prSet custT="1"/>
      <dgm:spPr/>
      <dgm:t>
        <a:bodyPr/>
        <a:lstStyle/>
        <a:p>
          <a:r>
            <a:rPr lang="en-US" sz="2400" b="0" i="0" dirty="0">
              <a:solidFill>
                <a:srgbClr val="002060"/>
              </a:solidFill>
              <a:latin typeface="Ideal Sans Book" pitchFamily="2" charset="0"/>
              <a:cs typeface="Ideal Sans Book" pitchFamily="2" charset="0"/>
            </a:rPr>
            <a:t>Southbound</a:t>
          </a:r>
        </a:p>
      </dgm:t>
    </dgm:pt>
    <dgm:pt modelId="{9B77A4DA-76D7-D748-B4D9-AA473E2BD682}" type="parTrans" cxnId="{D38C2115-4733-084D-84B5-F25A8390242A}">
      <dgm:prSet/>
      <dgm:spPr/>
      <dgm:t>
        <a:bodyPr/>
        <a:lstStyle/>
        <a:p>
          <a:endParaRPr lang="en-US">
            <a:latin typeface="Ideal Sans Medium" pitchFamily="2" charset="0"/>
          </a:endParaRPr>
        </a:p>
      </dgm:t>
    </dgm:pt>
    <dgm:pt modelId="{8A180E86-C784-9349-A2B9-0FC844F1C657}" type="sibTrans" cxnId="{D38C2115-4733-084D-84B5-F25A8390242A}">
      <dgm:prSet/>
      <dgm:spPr/>
      <dgm:t>
        <a:bodyPr/>
        <a:lstStyle/>
        <a:p>
          <a:endParaRPr lang="en-US">
            <a:latin typeface="Ideal Sans Medium" pitchFamily="2" charset="0"/>
          </a:endParaRPr>
        </a:p>
      </dgm:t>
    </dgm:pt>
    <dgm:pt modelId="{42BCAC9D-FB63-2A45-9A87-C755AD39E5BF}">
      <dgm:prSet custT="1"/>
      <dgm:spPr/>
      <dgm:t>
        <a:bodyPr/>
        <a:lstStyle/>
        <a:p>
          <a:pPr>
            <a:buFont typeface="Courier New" panose="02070309020205020404" pitchFamily="49" charset="0"/>
            <a:buChar char="o"/>
          </a:pPr>
          <a:r>
            <a:rPr lang="en-US" sz="2400" b="0" i="0" dirty="0">
              <a:solidFill>
                <a:srgbClr val="002060"/>
              </a:solidFill>
              <a:latin typeface="Ideal Sans Light" pitchFamily="2" charset="0"/>
              <a:cs typeface="Ideal Sans Light" pitchFamily="2" charset="0"/>
            </a:rPr>
            <a:t>2022 Total Traffic: 1,063, 863 passengers, 66,716 cars, 58,113 trucks</a:t>
          </a:r>
        </a:p>
      </dgm:t>
    </dgm:pt>
    <dgm:pt modelId="{B9141567-9115-D84E-95CB-1A1B5BDF8E06}" type="parTrans" cxnId="{4DC3E342-490D-104F-B581-D942D1105FD6}">
      <dgm:prSet/>
      <dgm:spPr/>
      <dgm:t>
        <a:bodyPr/>
        <a:lstStyle/>
        <a:p>
          <a:endParaRPr lang="en-US"/>
        </a:p>
      </dgm:t>
    </dgm:pt>
    <dgm:pt modelId="{02DAFF45-FC12-C146-8773-0DB75F3F38CE}" type="sibTrans" cxnId="{4DC3E342-490D-104F-B581-D942D1105FD6}">
      <dgm:prSet/>
      <dgm:spPr/>
      <dgm:t>
        <a:bodyPr/>
        <a:lstStyle/>
        <a:p>
          <a:endParaRPr lang="en-US"/>
        </a:p>
      </dgm:t>
    </dgm:pt>
    <dgm:pt modelId="{50017DF8-0276-C449-B5C6-52DB0321D917}">
      <dgm:prSet custT="1"/>
      <dgm:spPr/>
      <dgm:t>
        <a:bodyPr/>
        <a:lstStyle/>
        <a:p>
          <a:r>
            <a:rPr lang="en-US" sz="2400" b="0" i="0" dirty="0">
              <a:solidFill>
                <a:srgbClr val="002060"/>
              </a:solidFill>
              <a:latin typeface="Ideal Sans Book" pitchFamily="2" charset="0"/>
              <a:cs typeface="Ideal Sans Book" pitchFamily="2" charset="0"/>
            </a:rPr>
            <a:t>Northbound</a:t>
          </a:r>
        </a:p>
      </dgm:t>
    </dgm:pt>
    <dgm:pt modelId="{383E97AF-3B72-A649-AE03-A6CBAB190028}" type="sibTrans" cxnId="{0A3BBA44-DBA2-5340-9CC0-8327A6784490}">
      <dgm:prSet/>
      <dgm:spPr/>
      <dgm:t>
        <a:bodyPr/>
        <a:lstStyle/>
        <a:p>
          <a:endParaRPr lang="en-US">
            <a:latin typeface="Ideal Sans Medium" pitchFamily="2" charset="0"/>
          </a:endParaRPr>
        </a:p>
      </dgm:t>
    </dgm:pt>
    <dgm:pt modelId="{6733883C-AE40-2443-93D5-F046A74FAF11}" type="parTrans" cxnId="{0A3BBA44-DBA2-5340-9CC0-8327A6784490}">
      <dgm:prSet/>
      <dgm:spPr/>
      <dgm:t>
        <a:bodyPr/>
        <a:lstStyle/>
        <a:p>
          <a:endParaRPr lang="en-US">
            <a:latin typeface="Ideal Sans Medium" pitchFamily="2" charset="0"/>
          </a:endParaRPr>
        </a:p>
      </dgm:t>
    </dgm:pt>
    <dgm:pt modelId="{9218E79C-4B0D-5B40-8216-E05475653587}">
      <dgm:prSet custT="1"/>
      <dgm:spPr/>
      <dgm:t>
        <a:bodyPr/>
        <a:lstStyle/>
        <a:p>
          <a:pPr>
            <a:buFont typeface="Courier New" panose="02070309020205020404" pitchFamily="49" charset="0"/>
            <a:buChar char="o"/>
          </a:pPr>
          <a:r>
            <a:rPr lang="en-US" sz="2400" b="0" i="0" dirty="0">
              <a:solidFill>
                <a:srgbClr val="002060"/>
              </a:solidFill>
              <a:latin typeface="Ideal Sans Light" pitchFamily="2" charset="0"/>
              <a:cs typeface="Ideal Sans Light" pitchFamily="2" charset="0"/>
            </a:rPr>
            <a:t>TAJ exports to UZB, KYG, RUS, EU: cement, minerals, textiles, dry fruit, cotton</a:t>
          </a:r>
        </a:p>
      </dgm:t>
    </dgm:pt>
    <dgm:pt modelId="{36E5FE10-9161-3045-A8F2-4E3AE04C10E9}" type="parTrans" cxnId="{2427EB00-46A2-7641-B393-C403EDE30A91}">
      <dgm:prSet/>
      <dgm:spPr/>
      <dgm:t>
        <a:bodyPr/>
        <a:lstStyle/>
        <a:p>
          <a:endParaRPr lang="en-US"/>
        </a:p>
      </dgm:t>
    </dgm:pt>
    <dgm:pt modelId="{DC7CBC7C-F204-C242-A5AA-9AE1663E58C0}" type="sibTrans" cxnId="{2427EB00-46A2-7641-B393-C403EDE30A91}">
      <dgm:prSet/>
      <dgm:spPr/>
      <dgm:t>
        <a:bodyPr/>
        <a:lstStyle/>
        <a:p>
          <a:endParaRPr lang="en-US"/>
        </a:p>
      </dgm:t>
    </dgm:pt>
    <dgm:pt modelId="{071BE485-6B9C-AA48-B6E3-6CE85D7B5187}">
      <dgm:prSet custT="1"/>
      <dgm:spPr/>
      <dgm:t>
        <a:bodyPr/>
        <a:lstStyle/>
        <a:p>
          <a:pPr>
            <a:buFont typeface="Courier New" panose="02070309020205020404" pitchFamily="49" charset="0"/>
            <a:buChar char="o"/>
          </a:pPr>
          <a:r>
            <a:rPr lang="en-US" sz="2400" b="0" i="0" dirty="0">
              <a:solidFill>
                <a:srgbClr val="002060"/>
              </a:solidFill>
              <a:latin typeface="Ideal Sans Light" pitchFamily="2" charset="0"/>
              <a:cs typeface="Ideal Sans Light" pitchFamily="2" charset="0"/>
            </a:rPr>
            <a:t>PRC via KAZ: mainly cargoes to/from</a:t>
          </a:r>
        </a:p>
      </dgm:t>
    </dgm:pt>
    <dgm:pt modelId="{63AF09E7-AF2A-A24A-A71B-ECE3783BC025}" type="parTrans" cxnId="{5E07177A-FBD3-2E4E-8DAD-5B731740E25B}">
      <dgm:prSet/>
      <dgm:spPr/>
      <dgm:t>
        <a:bodyPr/>
        <a:lstStyle/>
        <a:p>
          <a:endParaRPr lang="en-US"/>
        </a:p>
      </dgm:t>
    </dgm:pt>
    <dgm:pt modelId="{50214001-5BB2-C042-B663-4D15F41C6B0C}" type="sibTrans" cxnId="{5E07177A-FBD3-2E4E-8DAD-5B731740E25B}">
      <dgm:prSet/>
      <dgm:spPr/>
      <dgm:t>
        <a:bodyPr/>
        <a:lstStyle/>
        <a:p>
          <a:endParaRPr lang="en-US"/>
        </a:p>
      </dgm:t>
    </dgm:pt>
    <dgm:pt modelId="{DDC4CE53-A83A-1140-AFA3-4BFABB0F2A13}">
      <dgm:prSet custT="1"/>
      <dgm:spPr/>
      <dgm:t>
        <a:bodyPr/>
        <a:lstStyle/>
        <a:p>
          <a:pPr>
            <a:buFont typeface="Courier New" panose="02070309020205020404" pitchFamily="49" charset="0"/>
            <a:buChar char="o"/>
          </a:pPr>
          <a:r>
            <a:rPr lang="en-US" sz="2400" b="0" i="0" dirty="0">
              <a:solidFill>
                <a:srgbClr val="002060"/>
              </a:solidFill>
              <a:latin typeface="Ideal Sans Light" pitchFamily="2" charset="0"/>
              <a:cs typeface="Ideal Sans Light" pitchFamily="2" charset="0"/>
            </a:rPr>
            <a:t>RUS to TAJ and AFG: cargoes</a:t>
          </a:r>
        </a:p>
      </dgm:t>
    </dgm:pt>
    <dgm:pt modelId="{64490DFC-2F26-694D-AFD9-CEA63284BDD3}" type="parTrans" cxnId="{1ACD93CE-D217-924E-A65B-9CDE2BA9CAC3}">
      <dgm:prSet/>
      <dgm:spPr/>
      <dgm:t>
        <a:bodyPr/>
        <a:lstStyle/>
        <a:p>
          <a:endParaRPr lang="en-US"/>
        </a:p>
      </dgm:t>
    </dgm:pt>
    <dgm:pt modelId="{E8683857-AEB4-1D4C-A6E1-1AD5DE83B9BE}" type="sibTrans" cxnId="{1ACD93CE-D217-924E-A65B-9CDE2BA9CAC3}">
      <dgm:prSet/>
      <dgm:spPr/>
      <dgm:t>
        <a:bodyPr/>
        <a:lstStyle/>
        <a:p>
          <a:endParaRPr lang="en-US"/>
        </a:p>
      </dgm:t>
    </dgm:pt>
    <dgm:pt modelId="{B9FEB606-9A8D-DD44-BDB7-9CF88AB2810F}">
      <dgm:prSet custT="1"/>
      <dgm:spPr/>
      <dgm:t>
        <a:bodyPr/>
        <a:lstStyle/>
        <a:p>
          <a:pPr>
            <a:buFont typeface="Courier New" panose="02070309020205020404" pitchFamily="49" charset="0"/>
            <a:buChar char="o"/>
          </a:pPr>
          <a:r>
            <a:rPr lang="en-US" sz="2400" b="0" i="0" dirty="0">
              <a:solidFill>
                <a:srgbClr val="002060"/>
              </a:solidFill>
              <a:latin typeface="Ideal Sans Light" pitchFamily="2" charset="0"/>
              <a:cs typeface="Ideal Sans Light" pitchFamily="2" charset="0"/>
            </a:rPr>
            <a:t>EU to ATJ: used cars, fruits, etc.</a:t>
          </a:r>
        </a:p>
      </dgm:t>
    </dgm:pt>
    <dgm:pt modelId="{E2C42B8C-9FEB-B14C-B554-C59EE6C08256}" type="parTrans" cxnId="{7775FEE8-ECBB-F547-92E6-947726122A2F}">
      <dgm:prSet/>
      <dgm:spPr/>
      <dgm:t>
        <a:bodyPr/>
        <a:lstStyle/>
        <a:p>
          <a:endParaRPr lang="en-US"/>
        </a:p>
      </dgm:t>
    </dgm:pt>
    <dgm:pt modelId="{15256478-8399-B54D-AF03-FCAECAC03D86}" type="sibTrans" cxnId="{7775FEE8-ECBB-F547-92E6-947726122A2F}">
      <dgm:prSet/>
      <dgm:spPr/>
      <dgm:t>
        <a:bodyPr/>
        <a:lstStyle/>
        <a:p>
          <a:endParaRPr lang="en-US"/>
        </a:p>
      </dgm:t>
    </dgm:pt>
    <dgm:pt modelId="{E8EB2411-241D-9449-A66F-D42678817932}" type="pres">
      <dgm:prSet presAssocID="{3268D45E-5797-7646-9E1F-EE9CE7941372}" presName="linear" presStyleCnt="0">
        <dgm:presLayoutVars>
          <dgm:animLvl val="lvl"/>
          <dgm:resizeHandles val="exact"/>
        </dgm:presLayoutVars>
      </dgm:prSet>
      <dgm:spPr/>
    </dgm:pt>
    <dgm:pt modelId="{45147131-4F62-4E48-9CAA-20A9E9A36483}" type="pres">
      <dgm:prSet presAssocID="{1EB246AF-D81F-BD46-9A29-68B23DC4E18F}" presName="parentText" presStyleLbl="node1" presStyleIdx="0" presStyleCnt="1" custScaleY="59195" custLinFactNeighborY="-11900">
        <dgm:presLayoutVars>
          <dgm:chMax val="0"/>
          <dgm:bulletEnabled val="1"/>
        </dgm:presLayoutVars>
      </dgm:prSet>
      <dgm:spPr/>
    </dgm:pt>
    <dgm:pt modelId="{C7050088-19D8-2A46-89F5-1B478992F569}" type="pres">
      <dgm:prSet presAssocID="{1EB246AF-D81F-BD46-9A29-68B23DC4E18F}" presName="childText" presStyleLbl="revTx" presStyleIdx="0" presStyleCnt="1">
        <dgm:presLayoutVars>
          <dgm:bulletEnabled val="1"/>
        </dgm:presLayoutVars>
      </dgm:prSet>
      <dgm:spPr/>
    </dgm:pt>
  </dgm:ptLst>
  <dgm:cxnLst>
    <dgm:cxn modelId="{2427EB00-46A2-7641-B393-C403EDE30A91}" srcId="{50017DF8-0276-C449-B5C6-52DB0321D917}" destId="{9218E79C-4B0D-5B40-8216-E05475653587}" srcOrd="0" destOrd="0" parTransId="{36E5FE10-9161-3045-A8F2-4E3AE04C10E9}" sibTransId="{DC7CBC7C-F204-C242-A5AA-9AE1663E58C0}"/>
    <dgm:cxn modelId="{EB32660A-DCAA-DB41-A8B9-738295935CBA}" type="presOf" srcId="{19FA4AAE-1AB4-2A49-BCA2-695AF1DBE77F}" destId="{C7050088-19D8-2A46-89F5-1B478992F569}" srcOrd="0" destOrd="7" presId="urn:microsoft.com/office/officeart/2005/8/layout/vList2"/>
    <dgm:cxn modelId="{D38C2115-4733-084D-84B5-F25A8390242A}" srcId="{1EB246AF-D81F-BD46-9A29-68B23DC4E18F}" destId="{19FA4AAE-1AB4-2A49-BCA2-695AF1DBE77F}" srcOrd="5" destOrd="0" parTransId="{9B77A4DA-76D7-D748-B4D9-AA473E2BD682}" sibTransId="{8A180E86-C784-9349-A2B9-0FC844F1C657}"/>
    <dgm:cxn modelId="{F53B161D-9D9B-EE49-9C59-E8E94B6FBEAA}" srcId="{1EB246AF-D81F-BD46-9A29-68B23DC4E18F}" destId="{1BB20F2F-A447-954B-B040-8FF8E0CC212B}" srcOrd="2" destOrd="0" parTransId="{DD68325D-3106-A744-B6CC-6436911A0D00}" sibTransId="{55DD2709-CC39-0C45-BA9E-4FDC059133DC}"/>
    <dgm:cxn modelId="{ECD16921-F455-A741-BED5-E2F1EFA6BD22}" type="presOf" srcId="{1F3804FC-7367-9A44-B75E-3F185DDAF397}" destId="{C7050088-19D8-2A46-89F5-1B478992F569}" srcOrd="0" destOrd="1" presId="urn:microsoft.com/office/officeart/2005/8/layout/vList2"/>
    <dgm:cxn modelId="{F245CE3B-6DA1-A947-BC9D-A226D0B76210}" srcId="{1EB246AF-D81F-BD46-9A29-68B23DC4E18F}" destId="{82BD0118-D1BF-8741-BF6F-577F7BE015EF}" srcOrd="3" destOrd="0" parTransId="{943ED220-FFA6-6E4F-9F0B-D1A6F6F9CC1E}" sibTransId="{EB8D7E8F-64AA-FF47-9C9C-9A8C5683F0B6}"/>
    <dgm:cxn modelId="{9C77BC5E-A9DC-2445-8499-9F64725EBB5F}" type="presOf" srcId="{071BE485-6B9C-AA48-B6E3-6CE85D7B5187}" destId="{C7050088-19D8-2A46-89F5-1B478992F569}" srcOrd="0" destOrd="8" presId="urn:microsoft.com/office/officeart/2005/8/layout/vList2"/>
    <dgm:cxn modelId="{4DC3E342-490D-104F-B581-D942D1105FD6}" srcId="{82BD0118-D1BF-8741-BF6F-577F7BE015EF}" destId="{42BCAC9D-FB63-2A45-9A87-C755AD39E5BF}" srcOrd="0" destOrd="0" parTransId="{B9141567-9115-D84E-95CB-1A1B5BDF8E06}" sibTransId="{02DAFF45-FC12-C146-8773-0DB75F3F38CE}"/>
    <dgm:cxn modelId="{0A3BBA44-DBA2-5340-9CC0-8327A6784490}" srcId="{1EB246AF-D81F-BD46-9A29-68B23DC4E18F}" destId="{50017DF8-0276-C449-B5C6-52DB0321D917}" srcOrd="4" destOrd="0" parTransId="{6733883C-AE40-2443-93D5-F046A74FAF11}" sibTransId="{383E97AF-3B72-A649-AE03-A6CBAB190028}"/>
    <dgm:cxn modelId="{4538D866-C57A-094B-96F6-88A375BBF6F7}" srcId="{1EB246AF-D81F-BD46-9A29-68B23DC4E18F}" destId="{41D9EDA4-E237-8B40-A2B4-9FD632F2FC59}" srcOrd="0" destOrd="0" parTransId="{07A7A261-CBBC-B74A-B03D-E46B7E5AA6D2}" sibTransId="{7EC01D04-D74C-3849-8ABF-5B912F4CB4FA}"/>
    <dgm:cxn modelId="{15EA1E72-DBBB-E44F-91FF-D1D4D02136E1}" type="presOf" srcId="{41D9EDA4-E237-8B40-A2B4-9FD632F2FC59}" destId="{C7050088-19D8-2A46-89F5-1B478992F569}" srcOrd="0" destOrd="0" presId="urn:microsoft.com/office/officeart/2005/8/layout/vList2"/>
    <dgm:cxn modelId="{45A46153-06BF-0340-B9B6-DAB81E9B956C}" type="presOf" srcId="{DDC4CE53-A83A-1140-AFA3-4BFABB0F2A13}" destId="{C7050088-19D8-2A46-89F5-1B478992F569}" srcOrd="0" destOrd="9" presId="urn:microsoft.com/office/officeart/2005/8/layout/vList2"/>
    <dgm:cxn modelId="{5E07177A-FBD3-2E4E-8DAD-5B731740E25B}" srcId="{19FA4AAE-1AB4-2A49-BCA2-695AF1DBE77F}" destId="{071BE485-6B9C-AA48-B6E3-6CE85D7B5187}" srcOrd="0" destOrd="0" parTransId="{63AF09E7-AF2A-A24A-A71B-ECE3783BC025}" sibTransId="{50214001-5BB2-C042-B663-4D15F41C6B0C}"/>
    <dgm:cxn modelId="{20A29F8C-B402-9F48-AC25-2325D8119A32}" type="presOf" srcId="{1BB20F2F-A447-954B-B040-8FF8E0CC212B}" destId="{C7050088-19D8-2A46-89F5-1B478992F569}" srcOrd="0" destOrd="2" presId="urn:microsoft.com/office/officeart/2005/8/layout/vList2"/>
    <dgm:cxn modelId="{EDF16B95-A02F-124E-A004-22B5139D1B4B}" type="presOf" srcId="{82BD0118-D1BF-8741-BF6F-577F7BE015EF}" destId="{C7050088-19D8-2A46-89F5-1B478992F569}" srcOrd="0" destOrd="3" presId="urn:microsoft.com/office/officeart/2005/8/layout/vList2"/>
    <dgm:cxn modelId="{B92B83AE-8840-3F4F-9C97-09FB47EB6C8A}" type="presOf" srcId="{B9FEB606-9A8D-DD44-BDB7-9CF88AB2810F}" destId="{C7050088-19D8-2A46-89F5-1B478992F569}" srcOrd="0" destOrd="10" presId="urn:microsoft.com/office/officeart/2005/8/layout/vList2"/>
    <dgm:cxn modelId="{E889ADAF-EFBF-D949-8828-4BB4D77F6937}" srcId="{3268D45E-5797-7646-9E1F-EE9CE7941372}" destId="{1EB246AF-D81F-BD46-9A29-68B23DC4E18F}" srcOrd="0" destOrd="0" parTransId="{773B7C4C-7881-F643-B52F-1110BC81F8CA}" sibTransId="{CDECEA57-2852-F14C-B04D-E0958CA45679}"/>
    <dgm:cxn modelId="{74E74AC8-CAF5-324E-B972-D0994A22E8A6}" type="presOf" srcId="{50017DF8-0276-C449-B5C6-52DB0321D917}" destId="{C7050088-19D8-2A46-89F5-1B478992F569}" srcOrd="0" destOrd="5" presId="urn:microsoft.com/office/officeart/2005/8/layout/vList2"/>
    <dgm:cxn modelId="{1ACD93CE-D217-924E-A65B-9CDE2BA9CAC3}" srcId="{19FA4AAE-1AB4-2A49-BCA2-695AF1DBE77F}" destId="{DDC4CE53-A83A-1140-AFA3-4BFABB0F2A13}" srcOrd="1" destOrd="0" parTransId="{64490DFC-2F26-694D-AFD9-CEA63284BDD3}" sibTransId="{E8683857-AEB4-1D4C-A6E1-1AD5DE83B9BE}"/>
    <dgm:cxn modelId="{D9DE8CCF-47AC-AA4A-8007-A8FB2545AA36}" type="presOf" srcId="{9218E79C-4B0D-5B40-8216-E05475653587}" destId="{C7050088-19D8-2A46-89F5-1B478992F569}" srcOrd="0" destOrd="6" presId="urn:microsoft.com/office/officeart/2005/8/layout/vList2"/>
    <dgm:cxn modelId="{9CC1B7E2-F917-A54E-894B-38E3DD3DA854}" type="presOf" srcId="{3268D45E-5797-7646-9E1F-EE9CE7941372}" destId="{E8EB2411-241D-9449-A66F-D42678817932}" srcOrd="0" destOrd="0" presId="urn:microsoft.com/office/officeart/2005/8/layout/vList2"/>
    <dgm:cxn modelId="{7775FEE8-ECBB-F547-92E6-947726122A2F}" srcId="{19FA4AAE-1AB4-2A49-BCA2-695AF1DBE77F}" destId="{B9FEB606-9A8D-DD44-BDB7-9CF88AB2810F}" srcOrd="2" destOrd="0" parTransId="{E2C42B8C-9FEB-B14C-B554-C59EE6C08256}" sibTransId="{15256478-8399-B54D-AF03-FCAECAC03D86}"/>
    <dgm:cxn modelId="{592374EC-E40F-C047-AEB4-0094B1CD1BA2}" type="presOf" srcId="{1EB246AF-D81F-BD46-9A29-68B23DC4E18F}" destId="{45147131-4F62-4E48-9CAA-20A9E9A36483}" srcOrd="0" destOrd="0" presId="urn:microsoft.com/office/officeart/2005/8/layout/vList2"/>
    <dgm:cxn modelId="{215D8FF1-B4D0-144E-8521-3FA86CFB48A6}" type="presOf" srcId="{42BCAC9D-FB63-2A45-9A87-C755AD39E5BF}" destId="{C7050088-19D8-2A46-89F5-1B478992F569}" srcOrd="0" destOrd="4" presId="urn:microsoft.com/office/officeart/2005/8/layout/vList2"/>
    <dgm:cxn modelId="{260A2EF5-CF10-5943-B35C-CED6453C4DC3}" srcId="{1EB246AF-D81F-BD46-9A29-68B23DC4E18F}" destId="{1F3804FC-7367-9A44-B75E-3F185DDAF397}" srcOrd="1" destOrd="0" parTransId="{11EB6C78-7822-4A4D-90F1-B1E1C1239B9A}" sibTransId="{EA3E5E8F-145C-6F40-A2A2-1495F7F25B2A}"/>
    <dgm:cxn modelId="{44C7AB36-6FF1-E04B-936C-DA6A56C548AB}" type="presParOf" srcId="{E8EB2411-241D-9449-A66F-D42678817932}" destId="{45147131-4F62-4E48-9CAA-20A9E9A36483}" srcOrd="0" destOrd="0" presId="urn:microsoft.com/office/officeart/2005/8/layout/vList2"/>
    <dgm:cxn modelId="{9A533058-6F01-A74B-9B8D-F77B52E365F0}" type="presParOf" srcId="{E8EB2411-241D-9449-A66F-D42678817932}" destId="{C7050088-19D8-2A46-89F5-1B478992F569}"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268D45E-5797-7646-9E1F-EE9CE7941372}" type="doc">
      <dgm:prSet loTypeId="urn:microsoft.com/office/officeart/2005/8/layout/vList2" loCatId="" qsTypeId="urn:microsoft.com/office/officeart/2005/8/quickstyle/simple1" qsCatId="simple" csTypeId="urn:microsoft.com/office/officeart/2005/8/colors/accent1_2" csCatId="accent1" phldr="1"/>
      <dgm:spPr/>
      <dgm:t>
        <a:bodyPr/>
        <a:lstStyle/>
        <a:p>
          <a:endParaRPr lang="en-US"/>
        </a:p>
      </dgm:t>
    </dgm:pt>
    <dgm:pt modelId="{1EB246AF-D81F-BD46-9A29-68B23DC4E18F}">
      <dgm:prSet phldrT="[Text]" custT="1"/>
      <dgm:spPr>
        <a:solidFill>
          <a:srgbClr val="002060"/>
        </a:solidFill>
        <a:ln>
          <a:solidFill>
            <a:srgbClr val="002060"/>
          </a:solidFill>
        </a:ln>
      </dgm:spPr>
      <dgm:t>
        <a:bodyPr/>
        <a:lstStyle/>
        <a:p>
          <a:r>
            <a:rPr lang="en-US" sz="3600" b="0" i="0" dirty="0">
              <a:latin typeface="Ideal Sans Medium" pitchFamily="2" charset="0"/>
            </a:rPr>
            <a:t>Integrated Border Management (IBM) Analysis</a:t>
          </a:r>
        </a:p>
      </dgm:t>
    </dgm:pt>
    <dgm:pt modelId="{773B7C4C-7881-F643-B52F-1110BC81F8CA}" type="parTrans" cxnId="{E889ADAF-EFBF-D949-8828-4BB4D77F6937}">
      <dgm:prSet/>
      <dgm:spPr/>
      <dgm:t>
        <a:bodyPr/>
        <a:lstStyle/>
        <a:p>
          <a:endParaRPr lang="en-US">
            <a:latin typeface="Ideal Sans Medium" pitchFamily="2" charset="0"/>
          </a:endParaRPr>
        </a:p>
      </dgm:t>
    </dgm:pt>
    <dgm:pt modelId="{CDECEA57-2852-F14C-B04D-E0958CA45679}" type="sibTrans" cxnId="{E889ADAF-EFBF-D949-8828-4BB4D77F6937}">
      <dgm:prSet/>
      <dgm:spPr/>
      <dgm:t>
        <a:bodyPr/>
        <a:lstStyle/>
        <a:p>
          <a:endParaRPr lang="en-US">
            <a:latin typeface="Ideal Sans Medium" pitchFamily="2" charset="0"/>
          </a:endParaRPr>
        </a:p>
      </dgm:t>
    </dgm:pt>
    <dgm:pt modelId="{E8EB2411-241D-9449-A66F-D42678817932}" type="pres">
      <dgm:prSet presAssocID="{3268D45E-5797-7646-9E1F-EE9CE7941372}" presName="linear" presStyleCnt="0">
        <dgm:presLayoutVars>
          <dgm:animLvl val="lvl"/>
          <dgm:resizeHandles val="exact"/>
        </dgm:presLayoutVars>
      </dgm:prSet>
      <dgm:spPr/>
    </dgm:pt>
    <dgm:pt modelId="{45147131-4F62-4E48-9CAA-20A9E9A36483}" type="pres">
      <dgm:prSet presAssocID="{1EB246AF-D81F-BD46-9A29-68B23DC4E18F}" presName="parentText" presStyleLbl="node1" presStyleIdx="0" presStyleCnt="1" custScaleY="59195" custLinFactNeighborY="-11900">
        <dgm:presLayoutVars>
          <dgm:chMax val="0"/>
          <dgm:bulletEnabled val="1"/>
        </dgm:presLayoutVars>
      </dgm:prSet>
      <dgm:spPr/>
    </dgm:pt>
  </dgm:ptLst>
  <dgm:cxnLst>
    <dgm:cxn modelId="{E889ADAF-EFBF-D949-8828-4BB4D77F6937}" srcId="{3268D45E-5797-7646-9E1F-EE9CE7941372}" destId="{1EB246AF-D81F-BD46-9A29-68B23DC4E18F}" srcOrd="0" destOrd="0" parTransId="{773B7C4C-7881-F643-B52F-1110BC81F8CA}" sibTransId="{CDECEA57-2852-F14C-B04D-E0958CA45679}"/>
    <dgm:cxn modelId="{9CC1B7E2-F917-A54E-894B-38E3DD3DA854}" type="presOf" srcId="{3268D45E-5797-7646-9E1F-EE9CE7941372}" destId="{E8EB2411-241D-9449-A66F-D42678817932}" srcOrd="0" destOrd="0" presId="urn:microsoft.com/office/officeart/2005/8/layout/vList2"/>
    <dgm:cxn modelId="{592374EC-E40F-C047-AEB4-0094B1CD1BA2}" type="presOf" srcId="{1EB246AF-D81F-BD46-9A29-68B23DC4E18F}" destId="{45147131-4F62-4E48-9CAA-20A9E9A36483}" srcOrd="0" destOrd="0" presId="urn:microsoft.com/office/officeart/2005/8/layout/vList2"/>
    <dgm:cxn modelId="{44C7AB36-6FF1-E04B-936C-DA6A56C548AB}" type="presParOf" srcId="{E8EB2411-241D-9449-A66F-D42678817932}" destId="{45147131-4F62-4E48-9CAA-20A9E9A36483}"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268D45E-5797-7646-9E1F-EE9CE7941372}" type="doc">
      <dgm:prSet loTypeId="urn:microsoft.com/office/officeart/2005/8/layout/vList2" loCatId="" qsTypeId="urn:microsoft.com/office/officeart/2005/8/quickstyle/simple1" qsCatId="simple" csTypeId="urn:microsoft.com/office/officeart/2005/8/colors/accent1_2" csCatId="accent1" phldr="1"/>
      <dgm:spPr/>
      <dgm:t>
        <a:bodyPr/>
        <a:lstStyle/>
        <a:p>
          <a:endParaRPr lang="en-US"/>
        </a:p>
      </dgm:t>
    </dgm:pt>
    <dgm:pt modelId="{1EB246AF-D81F-BD46-9A29-68B23DC4E18F}">
      <dgm:prSet phldrT="[Text]" custT="1"/>
      <dgm:spPr>
        <a:solidFill>
          <a:srgbClr val="002060"/>
        </a:solidFill>
        <a:ln>
          <a:solidFill>
            <a:srgbClr val="002060"/>
          </a:solidFill>
        </a:ln>
      </dgm:spPr>
      <dgm:t>
        <a:bodyPr/>
        <a:lstStyle/>
        <a:p>
          <a:r>
            <a:rPr lang="en-US" sz="3600" b="0" i="0" dirty="0">
              <a:latin typeface="Ideal Sans Medium" pitchFamily="2" charset="0"/>
            </a:rPr>
            <a:t>Topography and Site Analysis</a:t>
          </a:r>
        </a:p>
      </dgm:t>
    </dgm:pt>
    <dgm:pt modelId="{773B7C4C-7881-F643-B52F-1110BC81F8CA}" type="parTrans" cxnId="{E889ADAF-EFBF-D949-8828-4BB4D77F6937}">
      <dgm:prSet/>
      <dgm:spPr/>
      <dgm:t>
        <a:bodyPr/>
        <a:lstStyle/>
        <a:p>
          <a:endParaRPr lang="en-US" b="0" i="0">
            <a:latin typeface="Ideal Sans Medium" pitchFamily="2" charset="0"/>
          </a:endParaRPr>
        </a:p>
      </dgm:t>
    </dgm:pt>
    <dgm:pt modelId="{CDECEA57-2852-F14C-B04D-E0958CA45679}" type="sibTrans" cxnId="{E889ADAF-EFBF-D949-8828-4BB4D77F6937}">
      <dgm:prSet/>
      <dgm:spPr/>
      <dgm:t>
        <a:bodyPr/>
        <a:lstStyle/>
        <a:p>
          <a:endParaRPr lang="en-US" b="0" i="0">
            <a:latin typeface="Ideal Sans Medium" pitchFamily="2" charset="0"/>
          </a:endParaRPr>
        </a:p>
      </dgm:t>
    </dgm:pt>
    <dgm:pt modelId="{E8EB2411-241D-9449-A66F-D42678817932}" type="pres">
      <dgm:prSet presAssocID="{3268D45E-5797-7646-9E1F-EE9CE7941372}" presName="linear" presStyleCnt="0">
        <dgm:presLayoutVars>
          <dgm:animLvl val="lvl"/>
          <dgm:resizeHandles val="exact"/>
        </dgm:presLayoutVars>
      </dgm:prSet>
      <dgm:spPr/>
    </dgm:pt>
    <dgm:pt modelId="{45147131-4F62-4E48-9CAA-20A9E9A36483}" type="pres">
      <dgm:prSet presAssocID="{1EB246AF-D81F-BD46-9A29-68B23DC4E18F}" presName="parentText" presStyleLbl="node1" presStyleIdx="0" presStyleCnt="1" custScaleY="59195" custLinFactNeighborY="-11900">
        <dgm:presLayoutVars>
          <dgm:chMax val="0"/>
          <dgm:bulletEnabled val="1"/>
        </dgm:presLayoutVars>
      </dgm:prSet>
      <dgm:spPr/>
    </dgm:pt>
  </dgm:ptLst>
  <dgm:cxnLst>
    <dgm:cxn modelId="{E889ADAF-EFBF-D949-8828-4BB4D77F6937}" srcId="{3268D45E-5797-7646-9E1F-EE9CE7941372}" destId="{1EB246AF-D81F-BD46-9A29-68B23DC4E18F}" srcOrd="0" destOrd="0" parTransId="{773B7C4C-7881-F643-B52F-1110BC81F8CA}" sibTransId="{CDECEA57-2852-F14C-B04D-E0958CA45679}"/>
    <dgm:cxn modelId="{9CC1B7E2-F917-A54E-894B-38E3DD3DA854}" type="presOf" srcId="{3268D45E-5797-7646-9E1F-EE9CE7941372}" destId="{E8EB2411-241D-9449-A66F-D42678817932}" srcOrd="0" destOrd="0" presId="urn:microsoft.com/office/officeart/2005/8/layout/vList2"/>
    <dgm:cxn modelId="{592374EC-E40F-C047-AEB4-0094B1CD1BA2}" type="presOf" srcId="{1EB246AF-D81F-BD46-9A29-68B23DC4E18F}" destId="{45147131-4F62-4E48-9CAA-20A9E9A36483}" srcOrd="0" destOrd="0" presId="urn:microsoft.com/office/officeart/2005/8/layout/vList2"/>
    <dgm:cxn modelId="{44C7AB36-6FF1-E04B-936C-DA6A56C548AB}" type="presParOf" srcId="{E8EB2411-241D-9449-A66F-D42678817932}" destId="{45147131-4F62-4E48-9CAA-20A9E9A36483}"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268D45E-5797-7646-9E1F-EE9CE7941372}" type="doc">
      <dgm:prSet loTypeId="urn:microsoft.com/office/officeart/2005/8/layout/vList2" loCatId="" qsTypeId="urn:microsoft.com/office/officeart/2005/8/quickstyle/simple1" qsCatId="simple" csTypeId="urn:microsoft.com/office/officeart/2005/8/colors/accent1_2" csCatId="accent1" phldr="1"/>
      <dgm:spPr/>
      <dgm:t>
        <a:bodyPr/>
        <a:lstStyle/>
        <a:p>
          <a:endParaRPr lang="en-US"/>
        </a:p>
      </dgm:t>
    </dgm:pt>
    <dgm:pt modelId="{1EB246AF-D81F-BD46-9A29-68B23DC4E18F}">
      <dgm:prSet phldrT="[Text]" custT="1"/>
      <dgm:spPr>
        <a:solidFill>
          <a:srgbClr val="002060"/>
        </a:solidFill>
        <a:ln>
          <a:solidFill>
            <a:srgbClr val="002060"/>
          </a:solidFill>
        </a:ln>
      </dgm:spPr>
      <dgm:t>
        <a:bodyPr/>
        <a:lstStyle/>
        <a:p>
          <a:r>
            <a:rPr lang="en-US" sz="3600" b="0" i="0" dirty="0">
              <a:latin typeface="Ideal Sans Medium" pitchFamily="2" charset="0"/>
            </a:rPr>
            <a:t>Proposed Integrated Solution </a:t>
          </a:r>
        </a:p>
      </dgm:t>
    </dgm:pt>
    <dgm:pt modelId="{773B7C4C-7881-F643-B52F-1110BC81F8CA}" type="parTrans" cxnId="{E889ADAF-EFBF-D949-8828-4BB4D77F6937}">
      <dgm:prSet/>
      <dgm:spPr/>
      <dgm:t>
        <a:bodyPr/>
        <a:lstStyle/>
        <a:p>
          <a:endParaRPr lang="en-US">
            <a:latin typeface="Ideal Sans Medium" pitchFamily="2" charset="0"/>
          </a:endParaRPr>
        </a:p>
      </dgm:t>
    </dgm:pt>
    <dgm:pt modelId="{CDECEA57-2852-F14C-B04D-E0958CA45679}" type="sibTrans" cxnId="{E889ADAF-EFBF-D949-8828-4BB4D77F6937}">
      <dgm:prSet/>
      <dgm:spPr/>
      <dgm:t>
        <a:bodyPr/>
        <a:lstStyle/>
        <a:p>
          <a:endParaRPr lang="en-US">
            <a:latin typeface="Ideal Sans Medium" pitchFamily="2" charset="0"/>
          </a:endParaRPr>
        </a:p>
      </dgm:t>
    </dgm:pt>
    <dgm:pt modelId="{E8EB2411-241D-9449-A66F-D42678817932}" type="pres">
      <dgm:prSet presAssocID="{3268D45E-5797-7646-9E1F-EE9CE7941372}" presName="linear" presStyleCnt="0">
        <dgm:presLayoutVars>
          <dgm:animLvl val="lvl"/>
          <dgm:resizeHandles val="exact"/>
        </dgm:presLayoutVars>
      </dgm:prSet>
      <dgm:spPr/>
    </dgm:pt>
    <dgm:pt modelId="{45147131-4F62-4E48-9CAA-20A9E9A36483}" type="pres">
      <dgm:prSet presAssocID="{1EB246AF-D81F-BD46-9A29-68B23DC4E18F}" presName="parentText" presStyleLbl="node1" presStyleIdx="0" presStyleCnt="1" custScaleY="59195" custLinFactNeighborY="-11900">
        <dgm:presLayoutVars>
          <dgm:chMax val="0"/>
          <dgm:bulletEnabled val="1"/>
        </dgm:presLayoutVars>
      </dgm:prSet>
      <dgm:spPr/>
    </dgm:pt>
  </dgm:ptLst>
  <dgm:cxnLst>
    <dgm:cxn modelId="{E889ADAF-EFBF-D949-8828-4BB4D77F6937}" srcId="{3268D45E-5797-7646-9E1F-EE9CE7941372}" destId="{1EB246AF-D81F-BD46-9A29-68B23DC4E18F}" srcOrd="0" destOrd="0" parTransId="{773B7C4C-7881-F643-B52F-1110BC81F8CA}" sibTransId="{CDECEA57-2852-F14C-B04D-E0958CA45679}"/>
    <dgm:cxn modelId="{9CC1B7E2-F917-A54E-894B-38E3DD3DA854}" type="presOf" srcId="{3268D45E-5797-7646-9E1F-EE9CE7941372}" destId="{E8EB2411-241D-9449-A66F-D42678817932}" srcOrd="0" destOrd="0" presId="urn:microsoft.com/office/officeart/2005/8/layout/vList2"/>
    <dgm:cxn modelId="{592374EC-E40F-C047-AEB4-0094B1CD1BA2}" type="presOf" srcId="{1EB246AF-D81F-BD46-9A29-68B23DC4E18F}" destId="{45147131-4F62-4E48-9CAA-20A9E9A36483}" srcOrd="0" destOrd="0" presId="urn:microsoft.com/office/officeart/2005/8/layout/vList2"/>
    <dgm:cxn modelId="{44C7AB36-6FF1-E04B-936C-DA6A56C548AB}" type="presParOf" srcId="{E8EB2411-241D-9449-A66F-D42678817932}" destId="{45147131-4F62-4E48-9CAA-20A9E9A36483}"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268D45E-5797-7646-9E1F-EE9CE7941372}" type="doc">
      <dgm:prSet loTypeId="urn:microsoft.com/office/officeart/2005/8/layout/vList2" loCatId="" qsTypeId="urn:microsoft.com/office/officeart/2005/8/quickstyle/simple1" qsCatId="simple" csTypeId="urn:microsoft.com/office/officeart/2005/8/colors/accent1_2" csCatId="accent1" phldr="1"/>
      <dgm:spPr/>
      <dgm:t>
        <a:bodyPr/>
        <a:lstStyle/>
        <a:p>
          <a:endParaRPr lang="en-US"/>
        </a:p>
      </dgm:t>
    </dgm:pt>
    <dgm:pt modelId="{1EB246AF-D81F-BD46-9A29-68B23DC4E18F}">
      <dgm:prSet phldrT="[Text]" custT="1"/>
      <dgm:spPr>
        <a:solidFill>
          <a:srgbClr val="002060"/>
        </a:solidFill>
        <a:ln>
          <a:solidFill>
            <a:srgbClr val="002060"/>
          </a:solidFill>
        </a:ln>
      </dgm:spPr>
      <dgm:t>
        <a:bodyPr/>
        <a:lstStyle/>
        <a:p>
          <a:r>
            <a:rPr lang="en-US" sz="3600" b="0" i="0" dirty="0">
              <a:latin typeface="Ideal Sans Medium" pitchFamily="2" charset="0"/>
            </a:rPr>
            <a:t>STKEC Roadmap Important Quotes</a:t>
          </a:r>
        </a:p>
      </dgm:t>
    </dgm:pt>
    <dgm:pt modelId="{773B7C4C-7881-F643-B52F-1110BC81F8CA}" type="parTrans" cxnId="{E889ADAF-EFBF-D949-8828-4BB4D77F6937}">
      <dgm:prSet/>
      <dgm:spPr/>
      <dgm:t>
        <a:bodyPr/>
        <a:lstStyle/>
        <a:p>
          <a:endParaRPr lang="en-US" sz="3600" b="0" i="0">
            <a:latin typeface="Ideal Sans Medium" pitchFamily="2" charset="0"/>
          </a:endParaRPr>
        </a:p>
      </dgm:t>
    </dgm:pt>
    <dgm:pt modelId="{CDECEA57-2852-F14C-B04D-E0958CA45679}" type="sibTrans" cxnId="{E889ADAF-EFBF-D949-8828-4BB4D77F6937}">
      <dgm:prSet/>
      <dgm:spPr/>
      <dgm:t>
        <a:bodyPr/>
        <a:lstStyle/>
        <a:p>
          <a:endParaRPr lang="en-US" sz="3600" b="0" i="0">
            <a:latin typeface="Ideal Sans Medium" pitchFamily="2" charset="0"/>
          </a:endParaRPr>
        </a:p>
      </dgm:t>
    </dgm:pt>
    <dgm:pt modelId="{E8EB2411-241D-9449-A66F-D42678817932}" type="pres">
      <dgm:prSet presAssocID="{3268D45E-5797-7646-9E1F-EE9CE7941372}" presName="linear" presStyleCnt="0">
        <dgm:presLayoutVars>
          <dgm:animLvl val="lvl"/>
          <dgm:resizeHandles val="exact"/>
        </dgm:presLayoutVars>
      </dgm:prSet>
      <dgm:spPr/>
    </dgm:pt>
    <dgm:pt modelId="{45147131-4F62-4E48-9CAA-20A9E9A36483}" type="pres">
      <dgm:prSet presAssocID="{1EB246AF-D81F-BD46-9A29-68B23DC4E18F}" presName="parentText" presStyleLbl="node1" presStyleIdx="0" presStyleCnt="1" custScaleY="59195" custLinFactNeighborY="-11900">
        <dgm:presLayoutVars>
          <dgm:chMax val="0"/>
          <dgm:bulletEnabled val="1"/>
        </dgm:presLayoutVars>
      </dgm:prSet>
      <dgm:spPr/>
    </dgm:pt>
  </dgm:ptLst>
  <dgm:cxnLst>
    <dgm:cxn modelId="{E889ADAF-EFBF-D949-8828-4BB4D77F6937}" srcId="{3268D45E-5797-7646-9E1F-EE9CE7941372}" destId="{1EB246AF-D81F-BD46-9A29-68B23DC4E18F}" srcOrd="0" destOrd="0" parTransId="{773B7C4C-7881-F643-B52F-1110BC81F8CA}" sibTransId="{CDECEA57-2852-F14C-B04D-E0958CA45679}"/>
    <dgm:cxn modelId="{9CC1B7E2-F917-A54E-894B-38E3DD3DA854}" type="presOf" srcId="{3268D45E-5797-7646-9E1F-EE9CE7941372}" destId="{E8EB2411-241D-9449-A66F-D42678817932}" srcOrd="0" destOrd="0" presId="urn:microsoft.com/office/officeart/2005/8/layout/vList2"/>
    <dgm:cxn modelId="{592374EC-E40F-C047-AEB4-0094B1CD1BA2}" type="presOf" srcId="{1EB246AF-D81F-BD46-9A29-68B23DC4E18F}" destId="{45147131-4F62-4E48-9CAA-20A9E9A36483}" srcOrd="0" destOrd="0" presId="urn:microsoft.com/office/officeart/2005/8/layout/vList2"/>
    <dgm:cxn modelId="{44C7AB36-6FF1-E04B-936C-DA6A56C548AB}" type="presParOf" srcId="{E8EB2411-241D-9449-A66F-D42678817932}" destId="{45147131-4F62-4E48-9CAA-20A9E9A36483}"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147131-4F62-4E48-9CAA-20A9E9A36483}">
      <dsp:nvSpPr>
        <dsp:cNvPr id="0" name=""/>
        <dsp:cNvSpPr/>
      </dsp:nvSpPr>
      <dsp:spPr>
        <a:xfrm>
          <a:off x="0" y="0"/>
          <a:ext cx="10502900" cy="709203"/>
        </a:xfrm>
        <a:prstGeom prst="roundRect">
          <a:avLst/>
        </a:prstGeom>
        <a:solidFill>
          <a:srgbClr val="002060"/>
        </a:solidFill>
        <a:ln w="12700" cap="flat" cmpd="sng" algn="ctr">
          <a:solidFill>
            <a:srgbClr val="00206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n-US" sz="3600" kern="1200" dirty="0">
              <a:latin typeface="Ideal Sans Medium" pitchFamily="2" charset="0"/>
            </a:rPr>
            <a:t>Importance and Traffic Structure of the BCP</a:t>
          </a:r>
        </a:p>
      </dsp:txBody>
      <dsp:txXfrm>
        <a:off x="34620" y="34620"/>
        <a:ext cx="10433660" cy="639963"/>
      </dsp:txXfrm>
    </dsp:sp>
    <dsp:sp modelId="{C7050088-19D8-2A46-89F5-1B478992F569}">
      <dsp:nvSpPr>
        <dsp:cNvPr id="0" name=""/>
        <dsp:cNvSpPr/>
      </dsp:nvSpPr>
      <dsp:spPr>
        <a:xfrm>
          <a:off x="0" y="1188280"/>
          <a:ext cx="10502900" cy="45043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3467" tIns="30480" rIns="170688" bIns="30480" numCol="1" spcCol="1270" anchor="t" anchorCtr="0">
          <a:noAutofit/>
        </a:bodyPr>
        <a:lstStyle/>
        <a:p>
          <a:pPr marL="228600" lvl="1" indent="-228600" algn="l" defTabSz="1066800">
            <a:lnSpc>
              <a:spcPct val="90000"/>
            </a:lnSpc>
            <a:spcBef>
              <a:spcPct val="0"/>
            </a:spcBef>
            <a:spcAft>
              <a:spcPct val="20000"/>
            </a:spcAft>
            <a:buChar char="•"/>
          </a:pPr>
          <a:r>
            <a:rPr lang="en-US" sz="2400" b="0" i="0" kern="1200" dirty="0">
              <a:solidFill>
                <a:srgbClr val="002060"/>
              </a:solidFill>
              <a:latin typeface="Ideal Sans Book" pitchFamily="2" charset="0"/>
              <a:cs typeface="Ideal Sans Book" pitchFamily="2" charset="0"/>
            </a:rPr>
            <a:t>CAREC Corridor 2</a:t>
          </a:r>
          <a:endParaRPr lang="en-US" sz="2400" b="0" i="0" kern="1200" dirty="0">
            <a:latin typeface="Ideal Sans Book" pitchFamily="2" charset="0"/>
            <a:cs typeface="Ideal Sans Book" pitchFamily="2" charset="0"/>
          </a:endParaRPr>
        </a:p>
        <a:p>
          <a:pPr marL="228600" lvl="1" indent="-228600" algn="l" defTabSz="1066800">
            <a:lnSpc>
              <a:spcPct val="90000"/>
            </a:lnSpc>
            <a:spcBef>
              <a:spcPct val="0"/>
            </a:spcBef>
            <a:spcAft>
              <a:spcPct val="20000"/>
            </a:spcAft>
            <a:buChar char="•"/>
          </a:pPr>
          <a:r>
            <a:rPr lang="en-US" sz="2400" b="0" i="0" kern="1200" dirty="0">
              <a:solidFill>
                <a:srgbClr val="002060"/>
              </a:solidFill>
              <a:latin typeface="Ideal Sans Book" pitchFamily="2" charset="0"/>
              <a:cs typeface="Ideal Sans Book" pitchFamily="2" charset="0"/>
            </a:rPr>
            <a:t>Part of the Shymkent-Tashkent-Khujand Corridor</a:t>
          </a:r>
        </a:p>
        <a:p>
          <a:pPr marL="228600" lvl="1" indent="-228600" algn="l" defTabSz="1066800">
            <a:lnSpc>
              <a:spcPct val="90000"/>
            </a:lnSpc>
            <a:spcBef>
              <a:spcPct val="0"/>
            </a:spcBef>
            <a:spcAft>
              <a:spcPct val="20000"/>
            </a:spcAft>
            <a:buChar char="•"/>
          </a:pPr>
          <a:r>
            <a:rPr lang="en-US" sz="2400" b="0" i="0" kern="1200" dirty="0">
              <a:solidFill>
                <a:srgbClr val="002060"/>
              </a:solidFill>
              <a:latin typeface="Ideal Sans Book" pitchFamily="2" charset="0"/>
              <a:cs typeface="Ideal Sans Book" pitchFamily="2" charset="0"/>
            </a:rPr>
            <a:t>Bilateral importance: One of the largest and growing Tajik-Uzbek Road BCPs</a:t>
          </a:r>
        </a:p>
        <a:p>
          <a:pPr marL="228600" lvl="1" indent="-228600" algn="l" defTabSz="1066800">
            <a:lnSpc>
              <a:spcPct val="90000"/>
            </a:lnSpc>
            <a:spcBef>
              <a:spcPct val="0"/>
            </a:spcBef>
            <a:spcAft>
              <a:spcPct val="20000"/>
            </a:spcAft>
            <a:buChar char="•"/>
          </a:pPr>
          <a:r>
            <a:rPr lang="en-US" sz="2400" b="0" i="0" kern="1200" dirty="0">
              <a:solidFill>
                <a:srgbClr val="002060"/>
              </a:solidFill>
              <a:latin typeface="Ideal Sans Book" pitchFamily="2" charset="0"/>
              <a:cs typeface="Ideal Sans Book" pitchFamily="2" charset="0"/>
            </a:rPr>
            <a:t>Large and growing transit</a:t>
          </a:r>
        </a:p>
        <a:p>
          <a:pPr marL="457200" lvl="2" indent="-228600" algn="l" defTabSz="1066800">
            <a:lnSpc>
              <a:spcPct val="90000"/>
            </a:lnSpc>
            <a:spcBef>
              <a:spcPct val="0"/>
            </a:spcBef>
            <a:spcAft>
              <a:spcPct val="20000"/>
            </a:spcAft>
            <a:buFont typeface="Courier New" panose="02070309020205020404" pitchFamily="49" charset="0"/>
            <a:buChar char="o"/>
          </a:pPr>
          <a:r>
            <a:rPr lang="en-US" sz="2400" b="0" i="0" kern="1200" dirty="0">
              <a:solidFill>
                <a:srgbClr val="002060"/>
              </a:solidFill>
              <a:latin typeface="Ideal Sans Light" pitchFamily="2" charset="0"/>
              <a:cs typeface="Ideal Sans Light" pitchFamily="2" charset="0"/>
            </a:rPr>
            <a:t>2022 Total Traffic: 1,063, 863 passengers, 66,716 cars, 58,113 trucks</a:t>
          </a:r>
        </a:p>
        <a:p>
          <a:pPr marL="228600" lvl="1" indent="-228600" algn="l" defTabSz="1066800">
            <a:lnSpc>
              <a:spcPct val="90000"/>
            </a:lnSpc>
            <a:spcBef>
              <a:spcPct val="0"/>
            </a:spcBef>
            <a:spcAft>
              <a:spcPct val="20000"/>
            </a:spcAft>
            <a:buChar char="•"/>
          </a:pPr>
          <a:r>
            <a:rPr lang="en-US" sz="2400" b="0" i="0" kern="1200" dirty="0">
              <a:solidFill>
                <a:srgbClr val="002060"/>
              </a:solidFill>
              <a:latin typeface="Ideal Sans Book" pitchFamily="2" charset="0"/>
              <a:cs typeface="Ideal Sans Book" pitchFamily="2" charset="0"/>
            </a:rPr>
            <a:t>Northbound</a:t>
          </a:r>
        </a:p>
        <a:p>
          <a:pPr marL="457200" lvl="2" indent="-228600" algn="l" defTabSz="1066800">
            <a:lnSpc>
              <a:spcPct val="90000"/>
            </a:lnSpc>
            <a:spcBef>
              <a:spcPct val="0"/>
            </a:spcBef>
            <a:spcAft>
              <a:spcPct val="20000"/>
            </a:spcAft>
            <a:buFont typeface="Courier New" panose="02070309020205020404" pitchFamily="49" charset="0"/>
            <a:buChar char="o"/>
          </a:pPr>
          <a:r>
            <a:rPr lang="en-US" sz="2400" b="0" i="0" kern="1200" dirty="0">
              <a:solidFill>
                <a:srgbClr val="002060"/>
              </a:solidFill>
              <a:latin typeface="Ideal Sans Light" pitchFamily="2" charset="0"/>
              <a:cs typeface="Ideal Sans Light" pitchFamily="2" charset="0"/>
            </a:rPr>
            <a:t>TAJ exports to UZB, KYG, RUS, EU: cement, minerals, textiles, dry fruit, cotton</a:t>
          </a:r>
        </a:p>
        <a:p>
          <a:pPr marL="228600" lvl="1" indent="-228600" algn="l" defTabSz="1066800">
            <a:lnSpc>
              <a:spcPct val="90000"/>
            </a:lnSpc>
            <a:spcBef>
              <a:spcPct val="0"/>
            </a:spcBef>
            <a:spcAft>
              <a:spcPct val="20000"/>
            </a:spcAft>
            <a:buChar char="•"/>
          </a:pPr>
          <a:r>
            <a:rPr lang="en-US" sz="2400" b="0" i="0" kern="1200" dirty="0">
              <a:solidFill>
                <a:srgbClr val="002060"/>
              </a:solidFill>
              <a:latin typeface="Ideal Sans Book" pitchFamily="2" charset="0"/>
              <a:cs typeface="Ideal Sans Book" pitchFamily="2" charset="0"/>
            </a:rPr>
            <a:t>Southbound</a:t>
          </a:r>
        </a:p>
        <a:p>
          <a:pPr marL="457200" lvl="2" indent="-228600" algn="l" defTabSz="1066800">
            <a:lnSpc>
              <a:spcPct val="90000"/>
            </a:lnSpc>
            <a:spcBef>
              <a:spcPct val="0"/>
            </a:spcBef>
            <a:spcAft>
              <a:spcPct val="20000"/>
            </a:spcAft>
            <a:buFont typeface="Courier New" panose="02070309020205020404" pitchFamily="49" charset="0"/>
            <a:buChar char="o"/>
          </a:pPr>
          <a:r>
            <a:rPr lang="en-US" sz="2400" b="0" i="0" kern="1200" dirty="0">
              <a:solidFill>
                <a:srgbClr val="002060"/>
              </a:solidFill>
              <a:latin typeface="Ideal Sans Light" pitchFamily="2" charset="0"/>
              <a:cs typeface="Ideal Sans Light" pitchFamily="2" charset="0"/>
            </a:rPr>
            <a:t>PRC via KAZ: mainly cargoes to/from</a:t>
          </a:r>
        </a:p>
        <a:p>
          <a:pPr marL="457200" lvl="2" indent="-228600" algn="l" defTabSz="1066800">
            <a:lnSpc>
              <a:spcPct val="90000"/>
            </a:lnSpc>
            <a:spcBef>
              <a:spcPct val="0"/>
            </a:spcBef>
            <a:spcAft>
              <a:spcPct val="20000"/>
            </a:spcAft>
            <a:buFont typeface="Courier New" panose="02070309020205020404" pitchFamily="49" charset="0"/>
            <a:buChar char="o"/>
          </a:pPr>
          <a:r>
            <a:rPr lang="en-US" sz="2400" b="0" i="0" kern="1200" dirty="0">
              <a:solidFill>
                <a:srgbClr val="002060"/>
              </a:solidFill>
              <a:latin typeface="Ideal Sans Light" pitchFamily="2" charset="0"/>
              <a:cs typeface="Ideal Sans Light" pitchFamily="2" charset="0"/>
            </a:rPr>
            <a:t>RUS to TAJ and AFG: cargoes</a:t>
          </a:r>
        </a:p>
        <a:p>
          <a:pPr marL="457200" lvl="2" indent="-228600" algn="l" defTabSz="1066800">
            <a:lnSpc>
              <a:spcPct val="90000"/>
            </a:lnSpc>
            <a:spcBef>
              <a:spcPct val="0"/>
            </a:spcBef>
            <a:spcAft>
              <a:spcPct val="20000"/>
            </a:spcAft>
            <a:buFont typeface="Courier New" panose="02070309020205020404" pitchFamily="49" charset="0"/>
            <a:buChar char="o"/>
          </a:pPr>
          <a:r>
            <a:rPr lang="en-US" sz="2400" b="0" i="0" kern="1200" dirty="0">
              <a:solidFill>
                <a:srgbClr val="002060"/>
              </a:solidFill>
              <a:latin typeface="Ideal Sans Light" pitchFamily="2" charset="0"/>
              <a:cs typeface="Ideal Sans Light" pitchFamily="2" charset="0"/>
            </a:rPr>
            <a:t>EU to ATJ: used cars, fruits, etc.</a:t>
          </a:r>
        </a:p>
      </dsp:txBody>
      <dsp:txXfrm>
        <a:off x="0" y="1188280"/>
        <a:ext cx="10502900" cy="450432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147131-4F62-4E48-9CAA-20A9E9A36483}">
      <dsp:nvSpPr>
        <dsp:cNvPr id="0" name=""/>
        <dsp:cNvSpPr/>
      </dsp:nvSpPr>
      <dsp:spPr>
        <a:xfrm>
          <a:off x="0" y="23265"/>
          <a:ext cx="10502900" cy="709203"/>
        </a:xfrm>
        <a:prstGeom prst="roundRect">
          <a:avLst/>
        </a:prstGeom>
        <a:solidFill>
          <a:srgbClr val="002060"/>
        </a:solidFill>
        <a:ln w="12700" cap="flat" cmpd="sng" algn="ctr">
          <a:solidFill>
            <a:srgbClr val="00206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n-US" sz="3600" b="0" i="0" kern="1200" dirty="0">
              <a:latin typeface="Ideal Sans Medium" pitchFamily="2" charset="0"/>
            </a:rPr>
            <a:t>Integrated Border Management (IBM) Analysis</a:t>
          </a:r>
        </a:p>
      </dsp:txBody>
      <dsp:txXfrm>
        <a:off x="34620" y="57885"/>
        <a:ext cx="10433660" cy="63996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147131-4F62-4E48-9CAA-20A9E9A36483}">
      <dsp:nvSpPr>
        <dsp:cNvPr id="0" name=""/>
        <dsp:cNvSpPr/>
      </dsp:nvSpPr>
      <dsp:spPr>
        <a:xfrm>
          <a:off x="0" y="23265"/>
          <a:ext cx="10502900" cy="709203"/>
        </a:xfrm>
        <a:prstGeom prst="roundRect">
          <a:avLst/>
        </a:prstGeom>
        <a:solidFill>
          <a:srgbClr val="002060"/>
        </a:solidFill>
        <a:ln w="12700" cap="flat" cmpd="sng" algn="ctr">
          <a:solidFill>
            <a:srgbClr val="00206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n-US" sz="3600" b="0" i="0" kern="1200" dirty="0">
              <a:latin typeface="Ideal Sans Medium" pitchFamily="2" charset="0"/>
            </a:rPr>
            <a:t>Topography and Site Analysis</a:t>
          </a:r>
        </a:p>
      </dsp:txBody>
      <dsp:txXfrm>
        <a:off x="34620" y="57885"/>
        <a:ext cx="10433660" cy="63996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147131-4F62-4E48-9CAA-20A9E9A36483}">
      <dsp:nvSpPr>
        <dsp:cNvPr id="0" name=""/>
        <dsp:cNvSpPr/>
      </dsp:nvSpPr>
      <dsp:spPr>
        <a:xfrm>
          <a:off x="0" y="23265"/>
          <a:ext cx="10502900" cy="709203"/>
        </a:xfrm>
        <a:prstGeom prst="roundRect">
          <a:avLst/>
        </a:prstGeom>
        <a:solidFill>
          <a:srgbClr val="002060"/>
        </a:solidFill>
        <a:ln w="12700" cap="flat" cmpd="sng" algn="ctr">
          <a:solidFill>
            <a:srgbClr val="00206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n-US" sz="3600" b="0" i="0" kern="1200" dirty="0">
              <a:latin typeface="Ideal Sans Medium" pitchFamily="2" charset="0"/>
            </a:rPr>
            <a:t>Proposed Integrated Solution </a:t>
          </a:r>
        </a:p>
      </dsp:txBody>
      <dsp:txXfrm>
        <a:off x="34620" y="57885"/>
        <a:ext cx="10433660" cy="63996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147131-4F62-4E48-9CAA-20A9E9A36483}">
      <dsp:nvSpPr>
        <dsp:cNvPr id="0" name=""/>
        <dsp:cNvSpPr/>
      </dsp:nvSpPr>
      <dsp:spPr>
        <a:xfrm>
          <a:off x="0" y="23265"/>
          <a:ext cx="10502900" cy="709203"/>
        </a:xfrm>
        <a:prstGeom prst="roundRect">
          <a:avLst/>
        </a:prstGeom>
        <a:solidFill>
          <a:srgbClr val="002060"/>
        </a:solidFill>
        <a:ln w="12700" cap="flat" cmpd="sng" algn="ctr">
          <a:solidFill>
            <a:srgbClr val="00206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n-US" sz="3600" b="0" i="0" kern="1200" dirty="0">
              <a:latin typeface="Ideal Sans Medium" pitchFamily="2" charset="0"/>
            </a:rPr>
            <a:t>STKEC Roadmap Important Quotes</a:t>
          </a:r>
        </a:p>
      </dsp:txBody>
      <dsp:txXfrm>
        <a:off x="34620" y="57885"/>
        <a:ext cx="10433660" cy="639963"/>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B2E77F2-6575-44D2-B2ED-CB6CFDC2A1DC}"/>
              </a:ext>
            </a:extLst>
          </p:cNvPr>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PH"/>
          </a:p>
        </p:txBody>
      </p:sp>
      <p:sp>
        <p:nvSpPr>
          <p:cNvPr id="3" name="Date Placeholder 2">
            <a:extLst>
              <a:ext uri="{FF2B5EF4-FFF2-40B4-BE49-F238E27FC236}">
                <a16:creationId xmlns:a16="http://schemas.microsoft.com/office/drawing/2014/main" id="{87269EB2-96B2-475C-BBE5-C9DC637981E7}"/>
              </a:ext>
            </a:extLst>
          </p:cNvPr>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0DEEBBF7-5CE4-486E-A8B9-638560AE5660}" type="datetimeFigureOut">
              <a:rPr lang="en-PH" smtClean="0"/>
              <a:t>03/09/2023</a:t>
            </a:fld>
            <a:endParaRPr lang="en-PH"/>
          </a:p>
        </p:txBody>
      </p:sp>
      <p:sp>
        <p:nvSpPr>
          <p:cNvPr id="4" name="Footer Placeholder 3">
            <a:extLst>
              <a:ext uri="{FF2B5EF4-FFF2-40B4-BE49-F238E27FC236}">
                <a16:creationId xmlns:a16="http://schemas.microsoft.com/office/drawing/2014/main" id="{FD839D9C-F350-4E9C-8B5B-4B435EDD360D}"/>
              </a:ext>
            </a:extLst>
          </p:cNvPr>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PH"/>
          </a:p>
        </p:txBody>
      </p:sp>
      <p:sp>
        <p:nvSpPr>
          <p:cNvPr id="5" name="Slide Number Placeholder 4">
            <a:extLst>
              <a:ext uri="{FF2B5EF4-FFF2-40B4-BE49-F238E27FC236}">
                <a16:creationId xmlns:a16="http://schemas.microsoft.com/office/drawing/2014/main" id="{0EEE6F05-A519-499C-94F9-96FEF7FB5BA4}"/>
              </a:ext>
            </a:extLst>
          </p:cNvPr>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6C2ADB7D-DAB7-4C56-9F79-AB8C4588757F}" type="slidenum">
              <a:rPr lang="en-PH" smtClean="0"/>
              <a:t>‹#›</a:t>
            </a:fld>
            <a:endParaRPr lang="en-PH"/>
          </a:p>
        </p:txBody>
      </p:sp>
    </p:spTree>
    <p:extLst>
      <p:ext uri="{BB962C8B-B14F-4D97-AF65-F5344CB8AC3E}">
        <p14:creationId xmlns:p14="http://schemas.microsoft.com/office/powerpoint/2010/main" val="4232910074"/>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353B2CE4-751F-0643-B4A7-F864325DF021}" type="datetimeFigureOut">
              <a:rPr lang="en-US" smtClean="0"/>
              <a:t>9/3/2023</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A649113F-0DCE-7D40-9684-257778C5150D}" type="slidenum">
              <a:rPr lang="en-US" smtClean="0"/>
              <a:t>‹#›</a:t>
            </a:fld>
            <a:endParaRPr lang="en-US"/>
          </a:p>
        </p:txBody>
      </p:sp>
    </p:spTree>
    <p:extLst>
      <p:ext uri="{BB962C8B-B14F-4D97-AF65-F5344CB8AC3E}">
        <p14:creationId xmlns:p14="http://schemas.microsoft.com/office/powerpoint/2010/main" val="776907492"/>
      </p:ext>
    </p:extLst>
  </p:cSld>
  <p:clrMap bg1="lt1" tx1="dk1" bg2="lt2" tx2="dk2" accent1="accent1" accent2="accent2" accent3="accent3" accent4="accent4" accent5="accent5" accent6="accent6" hlink="hlink" folHlink="folHlink"/>
  <p:hf hdr="0" dt="0"/>
  <p:notesStyle>
    <a:lvl1pPr marL="0" algn="l" defTabSz="914309" rtl="0" eaLnBrk="1" latinLnBrk="0" hangingPunct="1">
      <a:defRPr sz="1200" kern="1200">
        <a:solidFill>
          <a:schemeClr val="tx1"/>
        </a:solidFill>
        <a:latin typeface="+mn-lt"/>
        <a:ea typeface="+mn-ea"/>
        <a:cs typeface="+mn-cs"/>
      </a:defRPr>
    </a:lvl1pPr>
    <a:lvl2pPr marL="457154" algn="l" defTabSz="914309" rtl="0" eaLnBrk="1" latinLnBrk="0" hangingPunct="1">
      <a:defRPr sz="1200" kern="1200">
        <a:solidFill>
          <a:schemeClr val="tx1"/>
        </a:solidFill>
        <a:latin typeface="+mn-lt"/>
        <a:ea typeface="+mn-ea"/>
        <a:cs typeface="+mn-cs"/>
      </a:defRPr>
    </a:lvl2pPr>
    <a:lvl3pPr marL="914309" algn="l" defTabSz="914309" rtl="0" eaLnBrk="1" latinLnBrk="0" hangingPunct="1">
      <a:defRPr sz="1200" kern="1200">
        <a:solidFill>
          <a:schemeClr val="tx1"/>
        </a:solidFill>
        <a:latin typeface="+mn-lt"/>
        <a:ea typeface="+mn-ea"/>
        <a:cs typeface="+mn-cs"/>
      </a:defRPr>
    </a:lvl3pPr>
    <a:lvl4pPr marL="1371463" algn="l" defTabSz="914309" rtl="0" eaLnBrk="1" latinLnBrk="0" hangingPunct="1">
      <a:defRPr sz="1200" kern="1200">
        <a:solidFill>
          <a:schemeClr val="tx1"/>
        </a:solidFill>
        <a:latin typeface="+mn-lt"/>
        <a:ea typeface="+mn-ea"/>
        <a:cs typeface="+mn-cs"/>
      </a:defRPr>
    </a:lvl4pPr>
    <a:lvl5pPr marL="1828618" algn="l" defTabSz="914309" rtl="0" eaLnBrk="1" latinLnBrk="0" hangingPunct="1">
      <a:defRPr sz="1200" kern="1200">
        <a:solidFill>
          <a:schemeClr val="tx1"/>
        </a:solidFill>
        <a:latin typeface="+mn-lt"/>
        <a:ea typeface="+mn-ea"/>
        <a:cs typeface="+mn-cs"/>
      </a:defRPr>
    </a:lvl5pPr>
    <a:lvl6pPr marL="2285772" algn="l" defTabSz="914309" rtl="0" eaLnBrk="1" latinLnBrk="0" hangingPunct="1">
      <a:defRPr sz="1200" kern="1200">
        <a:solidFill>
          <a:schemeClr val="tx1"/>
        </a:solidFill>
        <a:latin typeface="+mn-lt"/>
        <a:ea typeface="+mn-ea"/>
        <a:cs typeface="+mn-cs"/>
      </a:defRPr>
    </a:lvl6pPr>
    <a:lvl7pPr marL="2742926" algn="l" defTabSz="914309" rtl="0" eaLnBrk="1" latinLnBrk="0" hangingPunct="1">
      <a:defRPr sz="1200" kern="1200">
        <a:solidFill>
          <a:schemeClr val="tx1"/>
        </a:solidFill>
        <a:latin typeface="+mn-lt"/>
        <a:ea typeface="+mn-ea"/>
        <a:cs typeface="+mn-cs"/>
      </a:defRPr>
    </a:lvl7pPr>
    <a:lvl8pPr marL="3200080" algn="l" defTabSz="914309" rtl="0" eaLnBrk="1" latinLnBrk="0" hangingPunct="1">
      <a:defRPr sz="1200" kern="1200">
        <a:solidFill>
          <a:schemeClr val="tx1"/>
        </a:solidFill>
        <a:latin typeface="+mn-lt"/>
        <a:ea typeface="+mn-ea"/>
        <a:cs typeface="+mn-cs"/>
      </a:defRPr>
    </a:lvl8pPr>
    <a:lvl9pPr marL="3657234" algn="l" defTabSz="914309"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3189288" cy="1793875"/>
          </a:xfrm>
        </p:spPr>
      </p:sp>
      <p:sp>
        <p:nvSpPr>
          <p:cNvPr id="3" name="Notes Placeholder 2"/>
          <p:cNvSpPr>
            <a:spLocks noGrp="1"/>
          </p:cNvSpPr>
          <p:nvPr>
            <p:ph type="body" idx="1"/>
          </p:nvPr>
        </p:nvSpPr>
        <p:spPr>
          <a:xfrm>
            <a:off x="573719" y="3183315"/>
            <a:ext cx="5925466" cy="3660458"/>
          </a:xfrm>
        </p:spPr>
        <p:txBody>
          <a:bodyPr/>
          <a:lstStyle/>
          <a:p>
            <a:pPr marL="285750" indent="-285750">
              <a:buFont typeface="Arial" panose="020B0604020202020204" pitchFamily="34" charset="0"/>
              <a:buChar char="•"/>
            </a:pPr>
            <a:endParaRPr lang="en-US" sz="1400" dirty="0"/>
          </a:p>
        </p:txBody>
      </p:sp>
      <p:sp>
        <p:nvSpPr>
          <p:cNvPr id="4" name="Slide Number Placeholder 3"/>
          <p:cNvSpPr>
            <a:spLocks noGrp="1"/>
          </p:cNvSpPr>
          <p:nvPr>
            <p:ph type="sldNum" sz="quarter" idx="10"/>
          </p:nvPr>
        </p:nvSpPr>
        <p:spPr/>
        <p:txBody>
          <a:bodyPr/>
          <a:lstStyle/>
          <a:p>
            <a:fld id="{A649113F-0DCE-7D40-9684-257778C5150D}" type="slidenum">
              <a:rPr lang="en-US" smtClean="0"/>
              <a:t>1</a:t>
            </a:fld>
            <a:endParaRPr lang="en-US"/>
          </a:p>
        </p:txBody>
      </p:sp>
      <p:sp>
        <p:nvSpPr>
          <p:cNvPr id="5" name="Footer Placeholder 4">
            <a:extLst>
              <a:ext uri="{FF2B5EF4-FFF2-40B4-BE49-F238E27FC236}">
                <a16:creationId xmlns:a16="http://schemas.microsoft.com/office/drawing/2014/main" id="{CA24A903-D270-4BF2-87B0-A14A94336A09}"/>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233407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A649113F-0DCE-7D40-9684-257778C5150D}" type="slidenum">
              <a:rPr lang="en-US" smtClean="0"/>
              <a:t>11</a:t>
            </a:fld>
            <a:endParaRPr lang="en-US"/>
          </a:p>
        </p:txBody>
      </p:sp>
    </p:spTree>
    <p:extLst>
      <p:ext uri="{BB962C8B-B14F-4D97-AF65-F5344CB8AC3E}">
        <p14:creationId xmlns:p14="http://schemas.microsoft.com/office/powerpoint/2010/main" val="25901736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A649113F-0DCE-7D40-9684-257778C5150D}" type="slidenum">
              <a:rPr lang="en-US" smtClean="0"/>
              <a:t>12</a:t>
            </a:fld>
            <a:endParaRPr lang="en-US"/>
          </a:p>
        </p:txBody>
      </p:sp>
    </p:spTree>
    <p:extLst>
      <p:ext uri="{BB962C8B-B14F-4D97-AF65-F5344CB8AC3E}">
        <p14:creationId xmlns:p14="http://schemas.microsoft.com/office/powerpoint/2010/main" val="14083483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A649113F-0DCE-7D40-9684-257778C5150D}" type="slidenum">
              <a:rPr lang="en-US" smtClean="0"/>
              <a:t>2</a:t>
            </a:fld>
            <a:endParaRPr lang="en-US"/>
          </a:p>
        </p:txBody>
      </p:sp>
    </p:spTree>
    <p:extLst>
      <p:ext uri="{BB962C8B-B14F-4D97-AF65-F5344CB8AC3E}">
        <p14:creationId xmlns:p14="http://schemas.microsoft.com/office/powerpoint/2010/main" val="7725989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A649113F-0DCE-7D40-9684-257778C5150D}" type="slidenum">
              <a:rPr lang="en-US" smtClean="0"/>
              <a:t>3</a:t>
            </a:fld>
            <a:endParaRPr lang="en-US"/>
          </a:p>
        </p:txBody>
      </p:sp>
    </p:spTree>
    <p:extLst>
      <p:ext uri="{BB962C8B-B14F-4D97-AF65-F5344CB8AC3E}">
        <p14:creationId xmlns:p14="http://schemas.microsoft.com/office/powerpoint/2010/main" val="3443475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A649113F-0DCE-7D40-9684-257778C5150D}" type="slidenum">
              <a:rPr lang="en-US" smtClean="0"/>
              <a:t>4</a:t>
            </a:fld>
            <a:endParaRPr lang="en-US"/>
          </a:p>
        </p:txBody>
      </p:sp>
    </p:spTree>
    <p:extLst>
      <p:ext uri="{BB962C8B-B14F-4D97-AF65-F5344CB8AC3E}">
        <p14:creationId xmlns:p14="http://schemas.microsoft.com/office/powerpoint/2010/main" val="26391556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A649113F-0DCE-7D40-9684-257778C5150D}" type="slidenum">
              <a:rPr lang="en-US" smtClean="0"/>
              <a:t>5</a:t>
            </a:fld>
            <a:endParaRPr lang="en-US"/>
          </a:p>
        </p:txBody>
      </p:sp>
    </p:spTree>
    <p:extLst>
      <p:ext uri="{BB962C8B-B14F-4D97-AF65-F5344CB8AC3E}">
        <p14:creationId xmlns:p14="http://schemas.microsoft.com/office/powerpoint/2010/main" val="40169978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A649113F-0DCE-7D40-9684-257778C5150D}" type="slidenum">
              <a:rPr lang="en-US" smtClean="0"/>
              <a:t>7</a:t>
            </a:fld>
            <a:endParaRPr lang="en-US"/>
          </a:p>
        </p:txBody>
      </p:sp>
    </p:spTree>
    <p:extLst>
      <p:ext uri="{BB962C8B-B14F-4D97-AF65-F5344CB8AC3E}">
        <p14:creationId xmlns:p14="http://schemas.microsoft.com/office/powerpoint/2010/main" val="18729895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A649113F-0DCE-7D40-9684-257778C5150D}" type="slidenum">
              <a:rPr lang="en-US" smtClean="0"/>
              <a:t>8</a:t>
            </a:fld>
            <a:endParaRPr lang="en-US"/>
          </a:p>
        </p:txBody>
      </p:sp>
    </p:spTree>
    <p:extLst>
      <p:ext uri="{BB962C8B-B14F-4D97-AF65-F5344CB8AC3E}">
        <p14:creationId xmlns:p14="http://schemas.microsoft.com/office/powerpoint/2010/main" val="19269405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A649113F-0DCE-7D40-9684-257778C5150D}" type="slidenum">
              <a:rPr lang="en-US" smtClean="0"/>
              <a:t>9</a:t>
            </a:fld>
            <a:endParaRPr lang="en-US"/>
          </a:p>
        </p:txBody>
      </p:sp>
    </p:spTree>
    <p:extLst>
      <p:ext uri="{BB962C8B-B14F-4D97-AF65-F5344CB8AC3E}">
        <p14:creationId xmlns:p14="http://schemas.microsoft.com/office/powerpoint/2010/main" val="35459746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A649113F-0DCE-7D40-9684-257778C5150D}" type="slidenum">
              <a:rPr lang="en-US" smtClean="0"/>
              <a:t>10</a:t>
            </a:fld>
            <a:endParaRPr lang="en-US"/>
          </a:p>
        </p:txBody>
      </p:sp>
    </p:spTree>
    <p:extLst>
      <p:ext uri="{BB962C8B-B14F-4D97-AF65-F5344CB8AC3E}">
        <p14:creationId xmlns:p14="http://schemas.microsoft.com/office/powerpoint/2010/main" val="3561659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764DE79-268F-4C1A-8933-263129D2AF90}" type="datetimeFigureOut">
              <a:rPr lang="en-US" dirty="0"/>
              <a:t>9/3/2023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4142310393"/>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0C6CEF-3F30-5644-AEEC-4228C0B92182}" type="slidenum">
              <a:rPr lang="en-US" smtClean="0"/>
              <a:t>‹#›</a:t>
            </a:fld>
            <a:endParaRPr lang="en-US"/>
          </a:p>
        </p:txBody>
      </p:sp>
    </p:spTree>
    <p:extLst>
      <p:ext uri="{BB962C8B-B14F-4D97-AF65-F5344CB8AC3E}">
        <p14:creationId xmlns:p14="http://schemas.microsoft.com/office/powerpoint/2010/main" val="42529878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0C6CEF-3F30-5644-AEEC-4228C0B92182}" type="slidenum">
              <a:rPr lang="en-US" smtClean="0"/>
              <a:t>‹#›</a:t>
            </a:fld>
            <a:endParaRPr lang="en-US"/>
          </a:p>
        </p:txBody>
      </p:sp>
    </p:spTree>
    <p:extLst>
      <p:ext uri="{BB962C8B-B14F-4D97-AF65-F5344CB8AC3E}">
        <p14:creationId xmlns:p14="http://schemas.microsoft.com/office/powerpoint/2010/main" val="2448420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95CAA694-9CF2-448C-9DD7-5B2ADFB6B78A}"/>
              </a:ext>
            </a:extLst>
          </p:cNvPr>
          <p:cNvSpPr>
            <a:spLocks noGrp="1"/>
          </p:cNvSpPr>
          <p:nvPr>
            <p:ph sz="quarter" idx="10"/>
          </p:nvPr>
        </p:nvSpPr>
        <p:spPr>
          <a:xfrm>
            <a:off x="486838" y="1159776"/>
            <a:ext cx="11705167" cy="511853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8" name="Title Placeholder 1">
            <a:extLst>
              <a:ext uri="{FF2B5EF4-FFF2-40B4-BE49-F238E27FC236}">
                <a16:creationId xmlns:a16="http://schemas.microsoft.com/office/drawing/2014/main" id="{FAE50819-6FE0-9D4E-A69A-F2D953A780AD}"/>
              </a:ext>
            </a:extLst>
          </p:cNvPr>
          <p:cNvSpPr>
            <a:spLocks noGrp="1"/>
          </p:cNvSpPr>
          <p:nvPr>
            <p:ph type="title"/>
          </p:nvPr>
        </p:nvSpPr>
        <p:spPr>
          <a:xfrm>
            <a:off x="1464452" y="5174"/>
            <a:ext cx="10471521" cy="836441"/>
          </a:xfrm>
          <a:prstGeom prst="rect">
            <a:avLst/>
          </a:prstGeom>
          <a:noFill/>
        </p:spPr>
        <p:txBody>
          <a:bodyPr vert="horz" lIns="228600" tIns="45720" rIns="91440" bIns="45720" rtlCol="0" anchor="b" anchorCtr="0">
            <a:normAutofit/>
          </a:bodyPr>
          <a:lstStyle>
            <a:lvl1pPr>
              <a:defRPr sz="4400"/>
            </a:lvl1pPr>
          </a:lstStyle>
          <a:p>
            <a:r>
              <a:rPr lang="en-US"/>
              <a:t>Click to edit Master title style</a:t>
            </a:r>
          </a:p>
        </p:txBody>
      </p:sp>
    </p:spTree>
    <p:extLst>
      <p:ext uri="{BB962C8B-B14F-4D97-AF65-F5344CB8AC3E}">
        <p14:creationId xmlns:p14="http://schemas.microsoft.com/office/powerpoint/2010/main" val="41771084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95CAA694-9CF2-448C-9DD7-5B2ADFB6B78A}"/>
              </a:ext>
            </a:extLst>
          </p:cNvPr>
          <p:cNvSpPr>
            <a:spLocks noGrp="1"/>
          </p:cNvSpPr>
          <p:nvPr>
            <p:ph sz="quarter" idx="10"/>
          </p:nvPr>
        </p:nvSpPr>
        <p:spPr>
          <a:xfrm>
            <a:off x="256118" y="1014413"/>
            <a:ext cx="5791284" cy="56610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6" name="Content Placeholder 3">
            <a:extLst>
              <a:ext uri="{FF2B5EF4-FFF2-40B4-BE49-F238E27FC236}">
                <a16:creationId xmlns:a16="http://schemas.microsoft.com/office/drawing/2014/main" id="{5016A314-FD99-4353-820B-236C95EC4D97}"/>
              </a:ext>
            </a:extLst>
          </p:cNvPr>
          <p:cNvSpPr>
            <a:spLocks noGrp="1"/>
          </p:cNvSpPr>
          <p:nvPr>
            <p:ph sz="quarter" idx="11"/>
          </p:nvPr>
        </p:nvSpPr>
        <p:spPr>
          <a:xfrm>
            <a:off x="6205647" y="1014413"/>
            <a:ext cx="5791284" cy="56610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5" name="Title Placeholder 1">
            <a:extLst>
              <a:ext uri="{FF2B5EF4-FFF2-40B4-BE49-F238E27FC236}">
                <a16:creationId xmlns:a16="http://schemas.microsoft.com/office/drawing/2014/main" id="{7F6F1F82-4893-3C4B-A120-B0797AAEF90A}"/>
              </a:ext>
            </a:extLst>
          </p:cNvPr>
          <p:cNvSpPr>
            <a:spLocks noGrp="1"/>
          </p:cNvSpPr>
          <p:nvPr>
            <p:ph type="title"/>
          </p:nvPr>
        </p:nvSpPr>
        <p:spPr>
          <a:xfrm>
            <a:off x="1464452" y="5174"/>
            <a:ext cx="10471521" cy="836441"/>
          </a:xfrm>
          <a:prstGeom prst="rect">
            <a:avLst/>
          </a:prstGeom>
          <a:noFill/>
        </p:spPr>
        <p:txBody>
          <a:bodyPr vert="horz" lIns="228600" tIns="45720" rIns="91440" bIns="45720" rtlCol="0" anchor="b" anchorCtr="0">
            <a:normAutofit/>
          </a:bodyPr>
          <a:lstStyle/>
          <a:p>
            <a:r>
              <a:rPr lang="en-US"/>
              <a:t>Click to edit Master title style</a:t>
            </a:r>
          </a:p>
        </p:txBody>
      </p:sp>
    </p:spTree>
    <p:extLst>
      <p:ext uri="{BB962C8B-B14F-4D97-AF65-F5344CB8AC3E}">
        <p14:creationId xmlns:p14="http://schemas.microsoft.com/office/powerpoint/2010/main" val="42775997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3623151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6356355"/>
            <a:ext cx="2743200" cy="365125"/>
          </a:xfrm>
          <a:prstGeom prst="rect">
            <a:avLst/>
          </a:prstGeom>
        </p:spPr>
        <p:txBody>
          <a:bodyPr/>
          <a:lstStyle/>
          <a:p>
            <a:endParaRPr lang="en-US"/>
          </a:p>
        </p:txBody>
      </p:sp>
      <p:sp>
        <p:nvSpPr>
          <p:cNvPr id="6" name="Footer Placeholder 5"/>
          <p:cNvSpPr>
            <a:spLocks noGrp="1"/>
          </p:cNvSpPr>
          <p:nvPr>
            <p:ph type="ftr" sz="quarter" idx="11"/>
          </p:nvPr>
        </p:nvSpPr>
        <p:spPr>
          <a:xfrm>
            <a:off x="4038600" y="6356355"/>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5"/>
            <a:ext cx="2743200" cy="365125"/>
          </a:xfrm>
          <a:prstGeom prst="rect">
            <a:avLst/>
          </a:prstGeom>
        </p:spPr>
        <p:txBody>
          <a:bodyPr/>
          <a:lstStyle/>
          <a:p>
            <a:fld id="{7D0C6CEF-3F30-5644-AEEC-4228C0B92182}" type="slidenum">
              <a:rPr lang="en-US" smtClean="0"/>
              <a:t>‹#›</a:t>
            </a:fld>
            <a:endParaRPr lang="en-US"/>
          </a:p>
        </p:txBody>
      </p:sp>
      <p:sp>
        <p:nvSpPr>
          <p:cNvPr id="8" name="Title Placeholder 1">
            <a:extLst>
              <a:ext uri="{FF2B5EF4-FFF2-40B4-BE49-F238E27FC236}">
                <a16:creationId xmlns:a16="http://schemas.microsoft.com/office/drawing/2014/main" id="{BEC6C488-40AB-4143-AEF4-8973E4B89909}"/>
              </a:ext>
            </a:extLst>
          </p:cNvPr>
          <p:cNvSpPr>
            <a:spLocks noGrp="1"/>
          </p:cNvSpPr>
          <p:nvPr>
            <p:ph type="title"/>
          </p:nvPr>
        </p:nvSpPr>
        <p:spPr>
          <a:xfrm>
            <a:off x="1464452" y="5174"/>
            <a:ext cx="10471521" cy="836441"/>
          </a:xfrm>
          <a:prstGeom prst="rect">
            <a:avLst/>
          </a:prstGeom>
          <a:noFill/>
        </p:spPr>
        <p:txBody>
          <a:bodyPr vert="horz" lIns="228600" tIns="45720" rIns="91440" bIns="45720" rtlCol="0" anchor="b" anchorCtr="0">
            <a:normAutofit/>
          </a:bodyPr>
          <a:lstStyle/>
          <a:p>
            <a:r>
              <a:rPr lang="en-US"/>
              <a:t>Click to edit Master title style</a:t>
            </a:r>
          </a:p>
        </p:txBody>
      </p:sp>
    </p:spTree>
    <p:extLst>
      <p:ext uri="{BB962C8B-B14F-4D97-AF65-F5344CB8AC3E}">
        <p14:creationId xmlns:p14="http://schemas.microsoft.com/office/powerpoint/2010/main" val="25886440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E299DC-71ED-4D1A-9085-9E2FCCAA215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F3392D7-B7B7-449D-891D-D8393C5DCD9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6BFA4B4-896F-4AFB-9FA8-76DD2FE05934}"/>
              </a:ext>
            </a:extLst>
          </p:cNvPr>
          <p:cNvSpPr>
            <a:spLocks noGrp="1"/>
          </p:cNvSpPr>
          <p:nvPr>
            <p:ph type="dt" sz="half" idx="10"/>
          </p:nvPr>
        </p:nvSpPr>
        <p:spPr/>
        <p:txBody>
          <a:bodyPr/>
          <a:lstStyle/>
          <a:p>
            <a:fld id="{04D5C3FE-0EB5-45F1-8F86-12E03BEDA4DD}" type="datetimeFigureOut">
              <a:rPr lang="en-US" smtClean="0"/>
              <a:t>9/3/2023</a:t>
            </a:fld>
            <a:endParaRPr lang="en-US"/>
          </a:p>
        </p:txBody>
      </p:sp>
      <p:sp>
        <p:nvSpPr>
          <p:cNvPr id="5" name="Footer Placeholder 4">
            <a:extLst>
              <a:ext uri="{FF2B5EF4-FFF2-40B4-BE49-F238E27FC236}">
                <a16:creationId xmlns:a16="http://schemas.microsoft.com/office/drawing/2014/main" id="{B3F9355E-349C-4F04-84D2-FF6A7FC781B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2A54E23-5688-46EF-891B-46953093A995}"/>
              </a:ext>
            </a:extLst>
          </p:cNvPr>
          <p:cNvSpPr>
            <a:spLocks noGrp="1"/>
          </p:cNvSpPr>
          <p:nvPr>
            <p:ph type="sldNum" sz="quarter" idx="12"/>
          </p:nvPr>
        </p:nvSpPr>
        <p:spPr/>
        <p:txBody>
          <a:bodyPr/>
          <a:lstStyle/>
          <a:p>
            <a:fld id="{B85D4264-6822-47AA-8621-C63A3FC075ED}" type="slidenum">
              <a:rPr lang="en-US" smtClean="0"/>
              <a:t>‹#›</a:t>
            </a:fld>
            <a:endParaRPr lang="en-US"/>
          </a:p>
        </p:txBody>
      </p:sp>
    </p:spTree>
    <p:extLst>
      <p:ext uri="{BB962C8B-B14F-4D97-AF65-F5344CB8AC3E}">
        <p14:creationId xmlns:p14="http://schemas.microsoft.com/office/powerpoint/2010/main" val="18556395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7884AA-52D1-4670-B2F9-74889C8D5FE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EC6AC3C-FC06-40BD-8695-A2764966B2E1}"/>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388B9E1-FC9A-4D9E-88C9-BEE27DD7FFA7}"/>
              </a:ext>
            </a:extLst>
          </p:cNvPr>
          <p:cNvSpPr>
            <a:spLocks noGrp="1"/>
          </p:cNvSpPr>
          <p:nvPr>
            <p:ph type="dt" sz="half" idx="10"/>
          </p:nvPr>
        </p:nvSpPr>
        <p:spPr/>
        <p:txBody>
          <a:bodyPr/>
          <a:lstStyle/>
          <a:p>
            <a:fld id="{04D5C3FE-0EB5-45F1-8F86-12E03BEDA4DD}" type="datetimeFigureOut">
              <a:rPr lang="en-US" smtClean="0"/>
              <a:t>9/3/2023</a:t>
            </a:fld>
            <a:endParaRPr lang="en-US"/>
          </a:p>
        </p:txBody>
      </p:sp>
      <p:sp>
        <p:nvSpPr>
          <p:cNvPr id="5" name="Footer Placeholder 4">
            <a:extLst>
              <a:ext uri="{FF2B5EF4-FFF2-40B4-BE49-F238E27FC236}">
                <a16:creationId xmlns:a16="http://schemas.microsoft.com/office/drawing/2014/main" id="{180170C0-A6EA-4724-B77D-60383E65325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355FB1F-F3A6-4DA8-A6CD-C53AB4A22C63}"/>
              </a:ext>
            </a:extLst>
          </p:cNvPr>
          <p:cNvSpPr>
            <a:spLocks noGrp="1"/>
          </p:cNvSpPr>
          <p:nvPr>
            <p:ph type="sldNum" sz="quarter" idx="12"/>
          </p:nvPr>
        </p:nvSpPr>
        <p:spPr/>
        <p:txBody>
          <a:bodyPr/>
          <a:lstStyle/>
          <a:p>
            <a:fld id="{B85D4264-6822-47AA-8621-C63A3FC075ED}" type="slidenum">
              <a:rPr lang="en-US" smtClean="0"/>
              <a:t>‹#›</a:t>
            </a:fld>
            <a:endParaRPr lang="en-US"/>
          </a:p>
        </p:txBody>
      </p:sp>
    </p:spTree>
    <p:extLst>
      <p:ext uri="{BB962C8B-B14F-4D97-AF65-F5344CB8AC3E}">
        <p14:creationId xmlns:p14="http://schemas.microsoft.com/office/powerpoint/2010/main" val="91858282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130B51-50EB-45AA-800D-3E9D0F9DA13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DCC17D4-1090-4A98-ACBB-FF2792396D9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F6FEE9C5-A92A-4DB6-A2D8-6D15D6E69151}"/>
              </a:ext>
            </a:extLst>
          </p:cNvPr>
          <p:cNvSpPr>
            <a:spLocks noGrp="1"/>
          </p:cNvSpPr>
          <p:nvPr>
            <p:ph type="dt" sz="half" idx="10"/>
          </p:nvPr>
        </p:nvSpPr>
        <p:spPr/>
        <p:txBody>
          <a:bodyPr/>
          <a:lstStyle/>
          <a:p>
            <a:fld id="{04D5C3FE-0EB5-45F1-8F86-12E03BEDA4DD}" type="datetimeFigureOut">
              <a:rPr lang="en-US" smtClean="0"/>
              <a:t>9/3/2023</a:t>
            </a:fld>
            <a:endParaRPr lang="en-US"/>
          </a:p>
        </p:txBody>
      </p:sp>
      <p:sp>
        <p:nvSpPr>
          <p:cNvPr id="5" name="Footer Placeholder 4">
            <a:extLst>
              <a:ext uri="{FF2B5EF4-FFF2-40B4-BE49-F238E27FC236}">
                <a16:creationId xmlns:a16="http://schemas.microsoft.com/office/drawing/2014/main" id="{E2087E55-B73E-4582-92D3-D58322A632D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FA79298-CFA7-4430-ABDC-53F6421107C1}"/>
              </a:ext>
            </a:extLst>
          </p:cNvPr>
          <p:cNvSpPr>
            <a:spLocks noGrp="1"/>
          </p:cNvSpPr>
          <p:nvPr>
            <p:ph type="sldNum" sz="quarter" idx="12"/>
          </p:nvPr>
        </p:nvSpPr>
        <p:spPr/>
        <p:txBody>
          <a:bodyPr/>
          <a:lstStyle/>
          <a:p>
            <a:fld id="{B85D4264-6822-47AA-8621-C63A3FC075ED}" type="slidenum">
              <a:rPr lang="en-US" smtClean="0"/>
              <a:t>‹#›</a:t>
            </a:fld>
            <a:endParaRPr lang="en-US"/>
          </a:p>
        </p:txBody>
      </p:sp>
    </p:spTree>
    <p:extLst>
      <p:ext uri="{BB962C8B-B14F-4D97-AF65-F5344CB8AC3E}">
        <p14:creationId xmlns:p14="http://schemas.microsoft.com/office/powerpoint/2010/main" val="289652548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EF2BB7-6BB4-4244-8038-692CFFD766C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A403787-FBCE-49FF-99ED-5FD7406B16E5}"/>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966CBB9-B91D-4556-82DC-029919B02171}"/>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D933599-F4A0-4F2E-ACC2-8B77517D40AB}"/>
              </a:ext>
            </a:extLst>
          </p:cNvPr>
          <p:cNvSpPr>
            <a:spLocks noGrp="1"/>
          </p:cNvSpPr>
          <p:nvPr>
            <p:ph type="dt" sz="half" idx="10"/>
          </p:nvPr>
        </p:nvSpPr>
        <p:spPr/>
        <p:txBody>
          <a:bodyPr/>
          <a:lstStyle/>
          <a:p>
            <a:fld id="{04D5C3FE-0EB5-45F1-8F86-12E03BEDA4DD}" type="datetimeFigureOut">
              <a:rPr lang="en-US" smtClean="0"/>
              <a:t>9/3/2023</a:t>
            </a:fld>
            <a:endParaRPr lang="en-US"/>
          </a:p>
        </p:txBody>
      </p:sp>
      <p:sp>
        <p:nvSpPr>
          <p:cNvPr id="6" name="Footer Placeholder 5">
            <a:extLst>
              <a:ext uri="{FF2B5EF4-FFF2-40B4-BE49-F238E27FC236}">
                <a16:creationId xmlns:a16="http://schemas.microsoft.com/office/drawing/2014/main" id="{04D33FC4-779C-4C44-B689-5D10156289C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2F88CEA-6115-4541-A007-CD442F72E6F5}"/>
              </a:ext>
            </a:extLst>
          </p:cNvPr>
          <p:cNvSpPr>
            <a:spLocks noGrp="1"/>
          </p:cNvSpPr>
          <p:nvPr>
            <p:ph type="sldNum" sz="quarter" idx="12"/>
          </p:nvPr>
        </p:nvSpPr>
        <p:spPr/>
        <p:txBody>
          <a:bodyPr/>
          <a:lstStyle/>
          <a:p>
            <a:fld id="{B85D4264-6822-47AA-8621-C63A3FC075ED}" type="slidenum">
              <a:rPr lang="en-US" smtClean="0"/>
              <a:t>‹#›</a:t>
            </a:fld>
            <a:endParaRPr lang="en-US"/>
          </a:p>
        </p:txBody>
      </p:sp>
    </p:spTree>
    <p:extLst>
      <p:ext uri="{BB962C8B-B14F-4D97-AF65-F5344CB8AC3E}">
        <p14:creationId xmlns:p14="http://schemas.microsoft.com/office/powerpoint/2010/main" val="35535139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9/3/2023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4127319960"/>
      </p:ext>
    </p:extLst>
  </p:cSld>
  <p:clrMapOvr>
    <a:masterClrMapping/>
  </p:clrMapOvr>
  <p:hf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1AF8C6-02A5-4851-B07B-89A3EF3C303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E25D656-4495-4EA6-87E5-1AD99BC95E5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CBACF745-6C25-4E96-B12D-945481EF4F97}"/>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96B96BC-0E32-4686-9F26-97C6F9E8986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E281C23B-F7EE-4389-AB4F-C463C9107587}"/>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F0F5723-1B6F-403F-BF0A-E22280DEF623}"/>
              </a:ext>
            </a:extLst>
          </p:cNvPr>
          <p:cNvSpPr>
            <a:spLocks noGrp="1"/>
          </p:cNvSpPr>
          <p:nvPr>
            <p:ph type="dt" sz="half" idx="10"/>
          </p:nvPr>
        </p:nvSpPr>
        <p:spPr/>
        <p:txBody>
          <a:bodyPr/>
          <a:lstStyle/>
          <a:p>
            <a:fld id="{04D5C3FE-0EB5-45F1-8F86-12E03BEDA4DD}" type="datetimeFigureOut">
              <a:rPr lang="en-US" smtClean="0"/>
              <a:t>9/3/2023</a:t>
            </a:fld>
            <a:endParaRPr lang="en-US"/>
          </a:p>
        </p:txBody>
      </p:sp>
      <p:sp>
        <p:nvSpPr>
          <p:cNvPr id="8" name="Footer Placeholder 7">
            <a:extLst>
              <a:ext uri="{FF2B5EF4-FFF2-40B4-BE49-F238E27FC236}">
                <a16:creationId xmlns:a16="http://schemas.microsoft.com/office/drawing/2014/main" id="{74D62476-EC3C-4930-ACE1-3E1578C55A6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956CC92-4487-4558-AF02-CD934FD06B6D}"/>
              </a:ext>
            </a:extLst>
          </p:cNvPr>
          <p:cNvSpPr>
            <a:spLocks noGrp="1"/>
          </p:cNvSpPr>
          <p:nvPr>
            <p:ph type="sldNum" sz="quarter" idx="12"/>
          </p:nvPr>
        </p:nvSpPr>
        <p:spPr/>
        <p:txBody>
          <a:bodyPr/>
          <a:lstStyle/>
          <a:p>
            <a:fld id="{B85D4264-6822-47AA-8621-C63A3FC075ED}" type="slidenum">
              <a:rPr lang="en-US" smtClean="0"/>
              <a:t>‹#›</a:t>
            </a:fld>
            <a:endParaRPr lang="en-US"/>
          </a:p>
        </p:txBody>
      </p:sp>
    </p:spTree>
    <p:extLst>
      <p:ext uri="{BB962C8B-B14F-4D97-AF65-F5344CB8AC3E}">
        <p14:creationId xmlns:p14="http://schemas.microsoft.com/office/powerpoint/2010/main" val="349842471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06D86F-A7B2-4075-8523-0F36E219DDE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B767BC0-18D7-4B31-AA25-AF2777881225}"/>
              </a:ext>
            </a:extLst>
          </p:cNvPr>
          <p:cNvSpPr>
            <a:spLocks noGrp="1"/>
          </p:cNvSpPr>
          <p:nvPr>
            <p:ph type="dt" sz="half" idx="10"/>
          </p:nvPr>
        </p:nvSpPr>
        <p:spPr/>
        <p:txBody>
          <a:bodyPr/>
          <a:lstStyle/>
          <a:p>
            <a:fld id="{04D5C3FE-0EB5-45F1-8F86-12E03BEDA4DD}" type="datetimeFigureOut">
              <a:rPr lang="en-US" smtClean="0"/>
              <a:t>9/3/2023</a:t>
            </a:fld>
            <a:endParaRPr lang="en-US"/>
          </a:p>
        </p:txBody>
      </p:sp>
      <p:sp>
        <p:nvSpPr>
          <p:cNvPr id="4" name="Footer Placeholder 3">
            <a:extLst>
              <a:ext uri="{FF2B5EF4-FFF2-40B4-BE49-F238E27FC236}">
                <a16:creationId xmlns:a16="http://schemas.microsoft.com/office/drawing/2014/main" id="{CF6FBB7C-5818-41CA-8D7C-8B8D7CEE68E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C29BA74-3BEF-46E7-BC04-C39CAF65B22D}"/>
              </a:ext>
            </a:extLst>
          </p:cNvPr>
          <p:cNvSpPr>
            <a:spLocks noGrp="1"/>
          </p:cNvSpPr>
          <p:nvPr>
            <p:ph type="sldNum" sz="quarter" idx="12"/>
          </p:nvPr>
        </p:nvSpPr>
        <p:spPr/>
        <p:txBody>
          <a:bodyPr/>
          <a:lstStyle/>
          <a:p>
            <a:fld id="{B85D4264-6822-47AA-8621-C63A3FC075ED}" type="slidenum">
              <a:rPr lang="en-US" smtClean="0"/>
              <a:t>‹#›</a:t>
            </a:fld>
            <a:endParaRPr lang="en-US"/>
          </a:p>
        </p:txBody>
      </p:sp>
    </p:spTree>
    <p:extLst>
      <p:ext uri="{BB962C8B-B14F-4D97-AF65-F5344CB8AC3E}">
        <p14:creationId xmlns:p14="http://schemas.microsoft.com/office/powerpoint/2010/main" val="24955921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3B6A0CB-DAB3-413B-A4A8-AB6BCDB4FB9B}"/>
              </a:ext>
            </a:extLst>
          </p:cNvPr>
          <p:cNvSpPr>
            <a:spLocks noGrp="1"/>
          </p:cNvSpPr>
          <p:nvPr>
            <p:ph type="dt" sz="half" idx="10"/>
          </p:nvPr>
        </p:nvSpPr>
        <p:spPr/>
        <p:txBody>
          <a:bodyPr/>
          <a:lstStyle/>
          <a:p>
            <a:fld id="{04D5C3FE-0EB5-45F1-8F86-12E03BEDA4DD}" type="datetimeFigureOut">
              <a:rPr lang="en-US" smtClean="0"/>
              <a:t>9/3/2023</a:t>
            </a:fld>
            <a:endParaRPr lang="en-US"/>
          </a:p>
        </p:txBody>
      </p:sp>
      <p:sp>
        <p:nvSpPr>
          <p:cNvPr id="3" name="Footer Placeholder 2">
            <a:extLst>
              <a:ext uri="{FF2B5EF4-FFF2-40B4-BE49-F238E27FC236}">
                <a16:creationId xmlns:a16="http://schemas.microsoft.com/office/drawing/2014/main" id="{EFE5B3D5-A014-4BCE-8116-2CE85132FBF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0936ECE-FDBA-40E5-ABE7-3C26D89B1A89}"/>
              </a:ext>
            </a:extLst>
          </p:cNvPr>
          <p:cNvSpPr>
            <a:spLocks noGrp="1"/>
          </p:cNvSpPr>
          <p:nvPr>
            <p:ph type="sldNum" sz="quarter" idx="12"/>
          </p:nvPr>
        </p:nvSpPr>
        <p:spPr/>
        <p:txBody>
          <a:bodyPr/>
          <a:lstStyle/>
          <a:p>
            <a:fld id="{B85D4264-6822-47AA-8621-C63A3FC075ED}" type="slidenum">
              <a:rPr lang="en-US" smtClean="0"/>
              <a:t>‹#›</a:t>
            </a:fld>
            <a:endParaRPr lang="en-US"/>
          </a:p>
        </p:txBody>
      </p:sp>
    </p:spTree>
    <p:extLst>
      <p:ext uri="{BB962C8B-B14F-4D97-AF65-F5344CB8AC3E}">
        <p14:creationId xmlns:p14="http://schemas.microsoft.com/office/powerpoint/2010/main" val="287144900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C60CBA-07D5-489A-97BC-EB072DBE6C7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4C3630E-719F-4DF1-B402-F2A6FC8A1C5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F2E17FC-CE2B-4C1A-B280-AA07584DB0A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5C1735B-5823-4A32-8FFA-ACDF64EA3F6D}"/>
              </a:ext>
            </a:extLst>
          </p:cNvPr>
          <p:cNvSpPr>
            <a:spLocks noGrp="1"/>
          </p:cNvSpPr>
          <p:nvPr>
            <p:ph type="dt" sz="half" idx="10"/>
          </p:nvPr>
        </p:nvSpPr>
        <p:spPr/>
        <p:txBody>
          <a:bodyPr/>
          <a:lstStyle/>
          <a:p>
            <a:fld id="{04D5C3FE-0EB5-45F1-8F86-12E03BEDA4DD}" type="datetimeFigureOut">
              <a:rPr lang="en-US" smtClean="0"/>
              <a:t>9/3/2023</a:t>
            </a:fld>
            <a:endParaRPr lang="en-US"/>
          </a:p>
        </p:txBody>
      </p:sp>
      <p:sp>
        <p:nvSpPr>
          <p:cNvPr id="6" name="Footer Placeholder 5">
            <a:extLst>
              <a:ext uri="{FF2B5EF4-FFF2-40B4-BE49-F238E27FC236}">
                <a16:creationId xmlns:a16="http://schemas.microsoft.com/office/drawing/2014/main" id="{6B570A03-3A16-47E8-AD89-CF532CB35CD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FC223DC-73CC-4556-9F5B-96510B710904}"/>
              </a:ext>
            </a:extLst>
          </p:cNvPr>
          <p:cNvSpPr>
            <a:spLocks noGrp="1"/>
          </p:cNvSpPr>
          <p:nvPr>
            <p:ph type="sldNum" sz="quarter" idx="12"/>
          </p:nvPr>
        </p:nvSpPr>
        <p:spPr/>
        <p:txBody>
          <a:bodyPr/>
          <a:lstStyle/>
          <a:p>
            <a:fld id="{B85D4264-6822-47AA-8621-C63A3FC075ED}" type="slidenum">
              <a:rPr lang="en-US" smtClean="0"/>
              <a:t>‹#›</a:t>
            </a:fld>
            <a:endParaRPr lang="en-US"/>
          </a:p>
        </p:txBody>
      </p:sp>
    </p:spTree>
    <p:extLst>
      <p:ext uri="{BB962C8B-B14F-4D97-AF65-F5344CB8AC3E}">
        <p14:creationId xmlns:p14="http://schemas.microsoft.com/office/powerpoint/2010/main" val="289420910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503395-2D2C-4EED-8B8F-96C8EFC690C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2E4158E-B157-4B03-A310-2E9245D21DE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792BC7C-23F6-4CDC-B18A-4F3611BBD74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0469452-2185-4476-8840-C0434A921E67}"/>
              </a:ext>
            </a:extLst>
          </p:cNvPr>
          <p:cNvSpPr>
            <a:spLocks noGrp="1"/>
          </p:cNvSpPr>
          <p:nvPr>
            <p:ph type="dt" sz="half" idx="10"/>
          </p:nvPr>
        </p:nvSpPr>
        <p:spPr/>
        <p:txBody>
          <a:bodyPr/>
          <a:lstStyle/>
          <a:p>
            <a:fld id="{04D5C3FE-0EB5-45F1-8F86-12E03BEDA4DD}" type="datetimeFigureOut">
              <a:rPr lang="en-US" smtClean="0"/>
              <a:t>9/3/2023</a:t>
            </a:fld>
            <a:endParaRPr lang="en-US"/>
          </a:p>
        </p:txBody>
      </p:sp>
      <p:sp>
        <p:nvSpPr>
          <p:cNvPr id="6" name="Footer Placeholder 5">
            <a:extLst>
              <a:ext uri="{FF2B5EF4-FFF2-40B4-BE49-F238E27FC236}">
                <a16:creationId xmlns:a16="http://schemas.microsoft.com/office/drawing/2014/main" id="{D1A45EA8-F285-42F1-8989-469108FBCD1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10338D3-F2C1-485E-A805-5A71044CBB82}"/>
              </a:ext>
            </a:extLst>
          </p:cNvPr>
          <p:cNvSpPr>
            <a:spLocks noGrp="1"/>
          </p:cNvSpPr>
          <p:nvPr>
            <p:ph type="sldNum" sz="quarter" idx="12"/>
          </p:nvPr>
        </p:nvSpPr>
        <p:spPr/>
        <p:txBody>
          <a:bodyPr/>
          <a:lstStyle/>
          <a:p>
            <a:fld id="{B85D4264-6822-47AA-8621-C63A3FC075ED}" type="slidenum">
              <a:rPr lang="en-US" smtClean="0"/>
              <a:t>‹#›</a:t>
            </a:fld>
            <a:endParaRPr lang="en-US"/>
          </a:p>
        </p:txBody>
      </p:sp>
    </p:spTree>
    <p:extLst>
      <p:ext uri="{BB962C8B-B14F-4D97-AF65-F5344CB8AC3E}">
        <p14:creationId xmlns:p14="http://schemas.microsoft.com/office/powerpoint/2010/main" val="412063978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88D6AD-6000-4D9D-8766-4AEAC67FA76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B37E25D-7B14-4989-9E31-79AB079693F3}"/>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9ACE18A-6DB1-4793-AD6D-2008F7C951EB}"/>
              </a:ext>
            </a:extLst>
          </p:cNvPr>
          <p:cNvSpPr>
            <a:spLocks noGrp="1"/>
          </p:cNvSpPr>
          <p:nvPr>
            <p:ph type="dt" sz="half" idx="10"/>
          </p:nvPr>
        </p:nvSpPr>
        <p:spPr/>
        <p:txBody>
          <a:bodyPr/>
          <a:lstStyle/>
          <a:p>
            <a:fld id="{04D5C3FE-0EB5-45F1-8F86-12E03BEDA4DD}" type="datetimeFigureOut">
              <a:rPr lang="en-US" smtClean="0"/>
              <a:t>9/3/2023</a:t>
            </a:fld>
            <a:endParaRPr lang="en-US"/>
          </a:p>
        </p:txBody>
      </p:sp>
      <p:sp>
        <p:nvSpPr>
          <p:cNvPr id="5" name="Footer Placeholder 4">
            <a:extLst>
              <a:ext uri="{FF2B5EF4-FFF2-40B4-BE49-F238E27FC236}">
                <a16:creationId xmlns:a16="http://schemas.microsoft.com/office/drawing/2014/main" id="{0465CB77-E205-4A15-96AC-341C1F82137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F3C8991-8B33-45B1-9227-693ECE6DEDEC}"/>
              </a:ext>
            </a:extLst>
          </p:cNvPr>
          <p:cNvSpPr>
            <a:spLocks noGrp="1"/>
          </p:cNvSpPr>
          <p:nvPr>
            <p:ph type="sldNum" sz="quarter" idx="12"/>
          </p:nvPr>
        </p:nvSpPr>
        <p:spPr/>
        <p:txBody>
          <a:bodyPr/>
          <a:lstStyle/>
          <a:p>
            <a:fld id="{B85D4264-6822-47AA-8621-C63A3FC075ED}" type="slidenum">
              <a:rPr lang="en-US" smtClean="0"/>
              <a:t>‹#›</a:t>
            </a:fld>
            <a:endParaRPr lang="en-US"/>
          </a:p>
        </p:txBody>
      </p:sp>
    </p:spTree>
    <p:extLst>
      <p:ext uri="{BB962C8B-B14F-4D97-AF65-F5344CB8AC3E}">
        <p14:creationId xmlns:p14="http://schemas.microsoft.com/office/powerpoint/2010/main" val="217037835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F7A1387-AF3F-4987-AAD8-58D4F4EAC42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6AE2AED-3A37-405C-A592-5248667F466D}"/>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93A3C2B-2C34-4999-8CDF-5629A12491B8}"/>
              </a:ext>
            </a:extLst>
          </p:cNvPr>
          <p:cNvSpPr>
            <a:spLocks noGrp="1"/>
          </p:cNvSpPr>
          <p:nvPr>
            <p:ph type="dt" sz="half" idx="10"/>
          </p:nvPr>
        </p:nvSpPr>
        <p:spPr/>
        <p:txBody>
          <a:bodyPr/>
          <a:lstStyle/>
          <a:p>
            <a:fld id="{04D5C3FE-0EB5-45F1-8F86-12E03BEDA4DD}" type="datetimeFigureOut">
              <a:rPr lang="en-US" smtClean="0"/>
              <a:t>9/3/2023</a:t>
            </a:fld>
            <a:endParaRPr lang="en-US"/>
          </a:p>
        </p:txBody>
      </p:sp>
      <p:sp>
        <p:nvSpPr>
          <p:cNvPr id="5" name="Footer Placeholder 4">
            <a:extLst>
              <a:ext uri="{FF2B5EF4-FFF2-40B4-BE49-F238E27FC236}">
                <a16:creationId xmlns:a16="http://schemas.microsoft.com/office/drawing/2014/main" id="{48A4ACEF-2349-4642-9671-E371D957652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E057159-EA9F-491F-ACCB-77BAAAB7FD2E}"/>
              </a:ext>
            </a:extLst>
          </p:cNvPr>
          <p:cNvSpPr>
            <a:spLocks noGrp="1"/>
          </p:cNvSpPr>
          <p:nvPr>
            <p:ph type="sldNum" sz="quarter" idx="12"/>
          </p:nvPr>
        </p:nvSpPr>
        <p:spPr/>
        <p:txBody>
          <a:bodyPr/>
          <a:lstStyle/>
          <a:p>
            <a:fld id="{B85D4264-6822-47AA-8621-C63A3FC075ED}" type="slidenum">
              <a:rPr lang="en-US" smtClean="0"/>
              <a:t>‹#›</a:t>
            </a:fld>
            <a:endParaRPr lang="en-US"/>
          </a:p>
        </p:txBody>
      </p:sp>
    </p:spTree>
    <p:extLst>
      <p:ext uri="{BB962C8B-B14F-4D97-AF65-F5344CB8AC3E}">
        <p14:creationId xmlns:p14="http://schemas.microsoft.com/office/powerpoint/2010/main" val="5473558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0C6CEF-3F30-5644-AEEC-4228C0B92182}" type="slidenum">
              <a:rPr lang="en-US" smtClean="0"/>
              <a:t>‹#›</a:t>
            </a:fld>
            <a:endParaRPr lang="en-US"/>
          </a:p>
        </p:txBody>
      </p:sp>
    </p:spTree>
    <p:extLst>
      <p:ext uri="{BB962C8B-B14F-4D97-AF65-F5344CB8AC3E}">
        <p14:creationId xmlns:p14="http://schemas.microsoft.com/office/powerpoint/2010/main" val="31214748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D0C6CEF-3F30-5644-AEEC-4228C0B92182}" type="slidenum">
              <a:rPr lang="en-US" smtClean="0"/>
              <a:t>‹#›</a:t>
            </a:fld>
            <a:endParaRPr lang="en-US"/>
          </a:p>
        </p:txBody>
      </p:sp>
    </p:spTree>
    <p:extLst>
      <p:ext uri="{BB962C8B-B14F-4D97-AF65-F5344CB8AC3E}">
        <p14:creationId xmlns:p14="http://schemas.microsoft.com/office/powerpoint/2010/main" val="24238097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D0C6CEF-3F30-5644-AEEC-4228C0B92182}" type="slidenum">
              <a:rPr lang="en-US" smtClean="0"/>
              <a:t>‹#›</a:t>
            </a:fld>
            <a:endParaRPr lang="en-US"/>
          </a:p>
        </p:txBody>
      </p:sp>
    </p:spTree>
    <p:extLst>
      <p:ext uri="{BB962C8B-B14F-4D97-AF65-F5344CB8AC3E}">
        <p14:creationId xmlns:p14="http://schemas.microsoft.com/office/powerpoint/2010/main" val="2319678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D0C6CEF-3F30-5644-AEEC-4228C0B92182}" type="slidenum">
              <a:rPr lang="en-US" smtClean="0"/>
              <a:t>‹#›</a:t>
            </a:fld>
            <a:endParaRPr lang="en-US"/>
          </a:p>
        </p:txBody>
      </p:sp>
      <p:sp>
        <p:nvSpPr>
          <p:cNvPr id="6" name="Flowchart: Merge 5">
            <a:extLst>
              <a:ext uri="{FF2B5EF4-FFF2-40B4-BE49-F238E27FC236}">
                <a16:creationId xmlns:a16="http://schemas.microsoft.com/office/drawing/2014/main" id="{D217C747-8079-4F6E-ACE8-EC204537D953}"/>
              </a:ext>
            </a:extLst>
          </p:cNvPr>
          <p:cNvSpPr/>
          <p:nvPr userDrawn="1"/>
        </p:nvSpPr>
        <p:spPr>
          <a:xfrm rot="5400000">
            <a:off x="1926656" y="382634"/>
            <a:ext cx="365125" cy="486833"/>
          </a:xfrm>
          <a:prstGeom prst="flowChartMerg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sz="2571"/>
          </a:p>
        </p:txBody>
      </p:sp>
    </p:spTree>
    <p:extLst>
      <p:ext uri="{BB962C8B-B14F-4D97-AF65-F5344CB8AC3E}">
        <p14:creationId xmlns:p14="http://schemas.microsoft.com/office/powerpoint/2010/main" val="37652331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D0C6CEF-3F30-5644-AEEC-4228C0B92182}" type="slidenum">
              <a:rPr lang="en-US" smtClean="0"/>
              <a:t>‹#›</a:t>
            </a:fld>
            <a:endParaRPr lang="en-US"/>
          </a:p>
        </p:txBody>
      </p:sp>
    </p:spTree>
    <p:extLst>
      <p:ext uri="{BB962C8B-B14F-4D97-AF65-F5344CB8AC3E}">
        <p14:creationId xmlns:p14="http://schemas.microsoft.com/office/powerpoint/2010/main" val="30455480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D0C6CEF-3F30-5644-AEEC-4228C0B92182}" type="slidenum">
              <a:rPr lang="en-US" smtClean="0"/>
              <a:t>‹#›</a:t>
            </a:fld>
            <a:endParaRPr lang="en-US"/>
          </a:p>
        </p:txBody>
      </p:sp>
    </p:spTree>
    <p:extLst>
      <p:ext uri="{BB962C8B-B14F-4D97-AF65-F5344CB8AC3E}">
        <p14:creationId xmlns:p14="http://schemas.microsoft.com/office/powerpoint/2010/main" val="1778535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D0C6CEF-3F30-5644-AEEC-4228C0B92182}" type="slidenum">
              <a:rPr lang="en-US" smtClean="0"/>
              <a:t>‹#›</a:t>
            </a:fld>
            <a:endParaRPr lang="en-US"/>
          </a:p>
        </p:txBody>
      </p:sp>
    </p:spTree>
    <p:extLst>
      <p:ext uri="{BB962C8B-B14F-4D97-AF65-F5344CB8AC3E}">
        <p14:creationId xmlns:p14="http://schemas.microsoft.com/office/powerpoint/2010/main" val="19918267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sv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9/3/2023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a:p>
        </p:txBody>
      </p:sp>
      <p:pic>
        <p:nvPicPr>
          <p:cNvPr id="9" name="Graphic 8">
            <a:extLst>
              <a:ext uri="{FF2B5EF4-FFF2-40B4-BE49-F238E27FC236}">
                <a16:creationId xmlns:a16="http://schemas.microsoft.com/office/drawing/2014/main" id="{CEA4DA64-BCAC-4359-A1A8-C661C34AE720}"/>
              </a:ext>
            </a:extLst>
          </p:cNvPr>
          <p:cNvPicPr>
            <a:picLocks noChangeAspect="1"/>
          </p:cNvPicPr>
          <p:nvPr userDrawn="1"/>
        </p:nvPicPr>
        <p:blipFill>
          <a:blip r:embed="rId17">
            <a:extLst>
              <a:ext uri="{96DAC541-7B7A-43D3-8B79-37D633B846F1}">
                <asvg:svgBlip xmlns:asvg="http://schemas.microsoft.com/office/drawing/2016/SVG/main" r:embed="rId18"/>
              </a:ext>
            </a:extLst>
          </a:blip>
          <a:stretch>
            <a:fillRect/>
          </a:stretch>
        </p:blipFill>
        <p:spPr>
          <a:xfrm>
            <a:off x="203700" y="188171"/>
            <a:ext cx="880208" cy="836441"/>
          </a:xfrm>
          <a:prstGeom prst="rect">
            <a:avLst/>
          </a:prstGeom>
        </p:spPr>
      </p:pic>
      <p:pic>
        <p:nvPicPr>
          <p:cNvPr id="10" name="Picture 12">
            <a:extLst>
              <a:ext uri="{FF2B5EF4-FFF2-40B4-BE49-F238E27FC236}">
                <a16:creationId xmlns:a16="http://schemas.microsoft.com/office/drawing/2014/main" id="{65B2FDFB-38CD-438D-9017-4378FAFC71BD}"/>
              </a:ext>
            </a:extLst>
          </p:cNvPr>
          <p:cNvPicPr>
            <a:picLocks noChangeAspect="1"/>
          </p:cNvPicPr>
          <p:nvPr userDrawn="1"/>
        </p:nvPicPr>
        <p:blipFill>
          <a:blip r:embed="rId19" cstate="print">
            <a:extLst>
              <a:ext uri="{28A0092B-C50C-407E-A947-70E740481C1C}">
                <a14:useLocalDpi xmlns:a14="http://schemas.microsoft.com/office/drawing/2010/main"/>
              </a:ext>
            </a:extLst>
          </a:blip>
          <a:stretch>
            <a:fillRect/>
          </a:stretch>
        </p:blipFill>
        <p:spPr>
          <a:xfrm>
            <a:off x="11353800" y="6054580"/>
            <a:ext cx="666895" cy="666895"/>
          </a:xfrm>
          <a:prstGeom prst="rect">
            <a:avLst/>
          </a:prstGeom>
        </p:spPr>
      </p:pic>
    </p:spTree>
    <p:extLst>
      <p:ext uri="{BB962C8B-B14F-4D97-AF65-F5344CB8AC3E}">
        <p14:creationId xmlns:p14="http://schemas.microsoft.com/office/powerpoint/2010/main" val="3433839744"/>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72" r:id="rId12"/>
    <p:sldLayoutId id="2147483673" r:id="rId13"/>
    <p:sldLayoutId id="2147483661" r:id="rId14"/>
    <p:sldLayoutId id="2147483664" r:id="rId15"/>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1CE6E69-F46B-4942-AC8F-ED20DDD44DD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290EE91-3CAF-4127-8AEE-17238D49060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A657C86-4B0C-4AF4-9861-983E24BFE55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4D5C3FE-0EB5-45F1-8F86-12E03BEDA4DD}" type="datetimeFigureOut">
              <a:rPr lang="en-US" smtClean="0"/>
              <a:t>9/3/2023</a:t>
            </a:fld>
            <a:endParaRPr lang="en-US"/>
          </a:p>
        </p:txBody>
      </p:sp>
      <p:sp>
        <p:nvSpPr>
          <p:cNvPr id="5" name="Footer Placeholder 4">
            <a:extLst>
              <a:ext uri="{FF2B5EF4-FFF2-40B4-BE49-F238E27FC236}">
                <a16:creationId xmlns:a16="http://schemas.microsoft.com/office/drawing/2014/main" id="{49C08228-00A1-4A9E-BC9D-2AB4C304FAE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16ABBE2-6453-4532-8D55-7CF9F8D934A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5D4264-6822-47AA-8621-C63A3FC075ED}" type="slidenum">
              <a:rPr lang="en-US" smtClean="0"/>
              <a:t>‹#›</a:t>
            </a:fld>
            <a:endParaRPr lang="en-US"/>
          </a:p>
        </p:txBody>
      </p:sp>
    </p:spTree>
    <p:extLst>
      <p:ext uri="{BB962C8B-B14F-4D97-AF65-F5344CB8AC3E}">
        <p14:creationId xmlns:p14="http://schemas.microsoft.com/office/powerpoint/2010/main" val="1798648029"/>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6.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5.sv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ABCA4488-F779-4E6E-9E24-B3E6931BE888}"/>
              </a:ext>
            </a:extLst>
          </p:cNvPr>
          <p:cNvPicPr>
            <a:picLocks noChangeAspect="1"/>
          </p:cNvPicPr>
          <p:nvPr/>
        </p:nvPicPr>
        <p:blipFill rotWithShape="1">
          <a:blip r:embed="rId3" cstate="print">
            <a:extLst>
              <a:ext uri="{28A0092B-C50C-407E-A947-70E740481C1C}">
                <a14:useLocalDpi xmlns:a14="http://schemas.microsoft.com/office/drawing/2010/main"/>
              </a:ext>
              <a:ext uri="{96DAC541-7B7A-43D3-8B79-37D633B846F1}">
                <asvg:svgBlip xmlns:asvg="http://schemas.microsoft.com/office/drawing/2016/SVG/main" r:embed="rId4"/>
              </a:ext>
            </a:extLst>
          </a:blip>
          <a:srcRect t="10222" r="55633" b="17018"/>
          <a:stretch/>
        </p:blipFill>
        <p:spPr>
          <a:xfrm>
            <a:off x="7342906" y="0"/>
            <a:ext cx="4849094" cy="6880075"/>
          </a:xfrm>
          <a:prstGeom prst="rect">
            <a:avLst/>
          </a:prstGeom>
        </p:spPr>
      </p:pic>
      <p:pic>
        <p:nvPicPr>
          <p:cNvPr id="8" name="Picture 12">
            <a:extLst>
              <a:ext uri="{FF2B5EF4-FFF2-40B4-BE49-F238E27FC236}">
                <a16:creationId xmlns:a16="http://schemas.microsoft.com/office/drawing/2014/main" id="{A3964706-0C58-4567-BF66-CA88E3189DB2}"/>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791608" y="534202"/>
            <a:ext cx="1100692" cy="1100692"/>
          </a:xfrm>
          <a:prstGeom prst="rect">
            <a:avLst/>
          </a:prstGeom>
        </p:spPr>
      </p:pic>
      <p:pic>
        <p:nvPicPr>
          <p:cNvPr id="9" name="Picture 8">
            <a:extLst>
              <a:ext uri="{FF2B5EF4-FFF2-40B4-BE49-F238E27FC236}">
                <a16:creationId xmlns:a16="http://schemas.microsoft.com/office/drawing/2014/main" id="{04C91FE4-282D-3545-ABD4-2B0DE1FE61A9}"/>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162349" y="424549"/>
            <a:ext cx="1319998" cy="1319998"/>
          </a:xfrm>
          <a:prstGeom prst="rect">
            <a:avLst/>
          </a:prstGeom>
        </p:spPr>
      </p:pic>
      <p:sp>
        <p:nvSpPr>
          <p:cNvPr id="13" name="Title 1">
            <a:extLst>
              <a:ext uri="{FF2B5EF4-FFF2-40B4-BE49-F238E27FC236}">
                <a16:creationId xmlns:a16="http://schemas.microsoft.com/office/drawing/2014/main" id="{CA8655B5-6181-0149-9028-3F0EABE07DA8}"/>
              </a:ext>
            </a:extLst>
          </p:cNvPr>
          <p:cNvSpPr>
            <a:spLocks noGrp="1"/>
          </p:cNvSpPr>
          <p:nvPr>
            <p:ph type="ctrTitle"/>
          </p:nvPr>
        </p:nvSpPr>
        <p:spPr>
          <a:xfrm>
            <a:off x="791609" y="1944710"/>
            <a:ext cx="6385806" cy="2017690"/>
          </a:xfrm>
        </p:spPr>
        <p:txBody>
          <a:bodyPr>
            <a:normAutofit/>
          </a:bodyPr>
          <a:lstStyle/>
          <a:p>
            <a:pPr algn="l">
              <a:lnSpc>
                <a:spcPct val="70000"/>
              </a:lnSpc>
            </a:pPr>
            <a:r>
              <a:rPr lang="en-US" sz="3600" b="1" dirty="0">
                <a:solidFill>
                  <a:srgbClr val="002060"/>
                </a:solidFill>
                <a:latin typeface="Arial" panose="020B0604020202020204" pitchFamily="34" charset="0"/>
                <a:cs typeface="Arial" panose="020B0604020202020204" pitchFamily="34" charset="0"/>
              </a:rPr>
              <a:t>Fotekhobod – Oybek Road Joint BCP 2023</a:t>
            </a:r>
            <a:br>
              <a:rPr lang="en-US" sz="3600" b="1" dirty="0">
                <a:solidFill>
                  <a:srgbClr val="002060"/>
                </a:solidFill>
                <a:latin typeface="Arial" panose="020B0604020202020204" pitchFamily="34" charset="0"/>
                <a:cs typeface="Arial" panose="020B0604020202020204" pitchFamily="34" charset="0"/>
              </a:rPr>
            </a:br>
            <a:endParaRPr lang="en-US" sz="3600" dirty="0">
              <a:solidFill>
                <a:srgbClr val="002060"/>
              </a:solidFill>
              <a:latin typeface="Arial" panose="020B0604020202020204" pitchFamily="34" charset="0"/>
              <a:cs typeface="Arial" panose="020B0604020202020204" pitchFamily="34" charset="0"/>
            </a:endParaRPr>
          </a:p>
        </p:txBody>
      </p:sp>
      <p:sp>
        <p:nvSpPr>
          <p:cNvPr id="14" name="Subtitle 2">
            <a:extLst>
              <a:ext uri="{FF2B5EF4-FFF2-40B4-BE49-F238E27FC236}">
                <a16:creationId xmlns:a16="http://schemas.microsoft.com/office/drawing/2014/main" id="{FAA74D96-2400-8848-9FED-2CC4FC163877}"/>
              </a:ext>
            </a:extLst>
          </p:cNvPr>
          <p:cNvSpPr>
            <a:spLocks noGrp="1"/>
          </p:cNvSpPr>
          <p:nvPr>
            <p:ph type="subTitle" idx="1"/>
          </p:nvPr>
        </p:nvSpPr>
        <p:spPr>
          <a:xfrm>
            <a:off x="792031" y="5048450"/>
            <a:ext cx="7759841" cy="981291"/>
          </a:xfrm>
        </p:spPr>
        <p:txBody>
          <a:bodyPr vert="horz" lIns="91440" tIns="45720" rIns="91440" bIns="45720" rtlCol="0" anchor="t">
            <a:noAutofit/>
          </a:bodyPr>
          <a:lstStyle/>
          <a:p>
            <a:pPr algn="l">
              <a:lnSpc>
                <a:spcPct val="90000"/>
              </a:lnSpc>
              <a:spcBef>
                <a:spcPts val="0"/>
              </a:spcBef>
              <a:spcAft>
                <a:spcPts val="0"/>
              </a:spcAft>
            </a:pPr>
            <a:r>
              <a:rPr lang="en-US" b="1" dirty="0">
                <a:solidFill>
                  <a:srgbClr val="22232D"/>
                </a:solidFill>
                <a:latin typeface="Arial"/>
                <a:cs typeface="Arial"/>
              </a:rPr>
              <a:t>Zulfia Karimova</a:t>
            </a:r>
          </a:p>
          <a:p>
            <a:pPr algn="l">
              <a:spcBef>
                <a:spcPts val="0"/>
              </a:spcBef>
            </a:pPr>
            <a:r>
              <a:rPr lang="en-US" dirty="0">
                <a:solidFill>
                  <a:srgbClr val="22232D"/>
                </a:solidFill>
                <a:latin typeface="Arial"/>
                <a:cs typeface="Arial"/>
              </a:rPr>
              <a:t>Principal Regional Cooperation Specialist</a:t>
            </a:r>
          </a:p>
          <a:p>
            <a:pPr algn="l">
              <a:spcBef>
                <a:spcPts val="0"/>
              </a:spcBef>
            </a:pPr>
            <a:r>
              <a:rPr lang="en-US" dirty="0">
                <a:solidFill>
                  <a:srgbClr val="22232D"/>
                </a:solidFill>
                <a:latin typeface="Arial"/>
                <a:cs typeface="Arial"/>
              </a:rPr>
              <a:t>Central and West Asia Department</a:t>
            </a:r>
          </a:p>
          <a:p>
            <a:pPr algn="l">
              <a:spcBef>
                <a:spcPts val="0"/>
              </a:spcBef>
            </a:pPr>
            <a:r>
              <a:rPr lang="en-US" dirty="0">
                <a:solidFill>
                  <a:srgbClr val="22232D"/>
                </a:solidFill>
                <a:latin typeface="Arial"/>
                <a:cs typeface="Arial"/>
              </a:rPr>
              <a:t>Asian Development Bank</a:t>
            </a:r>
          </a:p>
        </p:txBody>
      </p:sp>
    </p:spTree>
    <p:extLst>
      <p:ext uri="{BB962C8B-B14F-4D97-AF65-F5344CB8AC3E}">
        <p14:creationId xmlns:p14="http://schemas.microsoft.com/office/powerpoint/2010/main" val="25039284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4F58692-ADBA-65E1-B966-90A4DC72F035}"/>
              </a:ext>
            </a:extLst>
          </p:cNvPr>
          <p:cNvSpPr>
            <a:spLocks noGrp="1"/>
          </p:cNvSpPr>
          <p:nvPr>
            <p:ph idx="1"/>
          </p:nvPr>
        </p:nvSpPr>
        <p:spPr>
          <a:xfrm>
            <a:off x="838200" y="1282700"/>
            <a:ext cx="10515600" cy="5575300"/>
          </a:xfrm>
        </p:spPr>
        <p:txBody>
          <a:bodyPr>
            <a:normAutofit/>
          </a:bodyPr>
          <a:lstStyle/>
          <a:p>
            <a:pPr algn="just">
              <a:buFont typeface="Wingdings" pitchFamily="2" charset="2"/>
              <a:buChar char="q"/>
            </a:pPr>
            <a:r>
              <a:rPr lang="en-US" sz="2600" dirty="0">
                <a:solidFill>
                  <a:srgbClr val="002060"/>
                </a:solidFill>
                <a:latin typeface="Ideal Sans Light" pitchFamily="2" charset="0"/>
                <a:cs typeface="Ideal Sans Light" pitchFamily="2" charset="0"/>
              </a:rPr>
              <a:t>Heat Regime in TAJ prohibits the trucks to use the roads from 8:00 – 18:00 from </a:t>
            </a:r>
            <a:r>
              <a:rPr lang="en-US" sz="2600" u="sng" dirty="0">
                <a:solidFill>
                  <a:srgbClr val="002060"/>
                </a:solidFill>
                <a:latin typeface="Ideal Sans Light" pitchFamily="2" charset="0"/>
                <a:cs typeface="Ideal Sans Light" pitchFamily="2" charset="0"/>
              </a:rPr>
              <a:t>May to September</a:t>
            </a:r>
            <a:r>
              <a:rPr lang="en-US" sz="2600" dirty="0">
                <a:solidFill>
                  <a:srgbClr val="002060"/>
                </a:solidFill>
                <a:latin typeface="Ideal Sans Light" pitchFamily="2" charset="0"/>
                <a:cs typeface="Ideal Sans Light" pitchFamily="2" charset="0"/>
              </a:rPr>
              <a:t>. In UZB, this regime is in force from </a:t>
            </a:r>
            <a:r>
              <a:rPr lang="en-US" sz="2600" u="sng" dirty="0">
                <a:solidFill>
                  <a:srgbClr val="002060"/>
                </a:solidFill>
                <a:latin typeface="Ideal Sans Light" pitchFamily="2" charset="0"/>
                <a:cs typeface="Ideal Sans Light" pitchFamily="2" charset="0"/>
              </a:rPr>
              <a:t>10 June to 10 August</a:t>
            </a:r>
            <a:r>
              <a:rPr lang="en-US" sz="2600" dirty="0">
                <a:solidFill>
                  <a:srgbClr val="002060"/>
                </a:solidFill>
                <a:latin typeface="Ideal Sans Light" pitchFamily="2" charset="0"/>
                <a:cs typeface="Ideal Sans Light" pitchFamily="2" charset="0"/>
              </a:rPr>
              <a:t>.</a:t>
            </a:r>
          </a:p>
          <a:p>
            <a:pPr lvl="1" algn="just">
              <a:buFont typeface="Wingdings" pitchFamily="2" charset="2"/>
              <a:buChar char="q"/>
            </a:pPr>
            <a:r>
              <a:rPr lang="en-US" dirty="0">
                <a:solidFill>
                  <a:srgbClr val="002060"/>
                </a:solidFill>
                <a:latin typeface="Ideal Sans Medium" pitchFamily="2" charset="0"/>
                <a:cs typeface="Ideal Sans Book" pitchFamily="2" charset="0"/>
              </a:rPr>
              <a:t>Solutions</a:t>
            </a:r>
            <a:r>
              <a:rPr lang="en-US" dirty="0">
                <a:solidFill>
                  <a:srgbClr val="002060"/>
                </a:solidFill>
                <a:latin typeface="Ideal Sans Light" pitchFamily="2" charset="0"/>
                <a:cs typeface="Ideal Sans Light" pitchFamily="2" charset="0"/>
              </a:rPr>
              <a:t>: If the asphalt is insufficiently strong, propose to add colored coating or a special top layer to increase albedo (reflection). </a:t>
            </a:r>
          </a:p>
          <a:p>
            <a:pPr marL="457200" lvl="1" indent="0" algn="just">
              <a:buNone/>
            </a:pPr>
            <a:endParaRPr lang="en-US" sz="800" dirty="0">
              <a:solidFill>
                <a:srgbClr val="002060"/>
              </a:solidFill>
              <a:latin typeface="Ideal Sans Light" pitchFamily="2" charset="0"/>
              <a:cs typeface="Ideal Sans Light" pitchFamily="2" charset="0"/>
            </a:endParaRPr>
          </a:p>
          <a:p>
            <a:pPr algn="just">
              <a:buFont typeface="Wingdings" pitchFamily="2" charset="2"/>
              <a:buChar char="q"/>
            </a:pPr>
            <a:r>
              <a:rPr lang="en-US" sz="2600" dirty="0">
                <a:solidFill>
                  <a:srgbClr val="002060"/>
                </a:solidFill>
                <a:latin typeface="Ideal Sans Light" pitchFamily="2" charset="0"/>
                <a:cs typeface="Ideal Sans Light" pitchFamily="2" charset="0"/>
              </a:rPr>
              <a:t>Customs Convoying, especially in TAJ (TIR is exempted);  fee collected. </a:t>
            </a:r>
          </a:p>
          <a:p>
            <a:pPr lvl="1" algn="just">
              <a:buFont typeface="Wingdings" pitchFamily="2" charset="2"/>
              <a:buChar char="q"/>
            </a:pPr>
            <a:r>
              <a:rPr lang="en-US" dirty="0">
                <a:solidFill>
                  <a:srgbClr val="002060"/>
                </a:solidFill>
                <a:latin typeface="Ideal Sans Medium" pitchFamily="2" charset="0"/>
                <a:cs typeface="Ideal Sans Light" pitchFamily="2" charset="0"/>
              </a:rPr>
              <a:t>Solutions</a:t>
            </a:r>
            <a:r>
              <a:rPr lang="en-US" dirty="0">
                <a:solidFill>
                  <a:srgbClr val="002060"/>
                </a:solidFill>
                <a:latin typeface="Ideal Sans Light" pitchFamily="2" charset="0"/>
                <a:cs typeface="Ideal Sans Light" pitchFamily="2" charset="0"/>
              </a:rPr>
              <a:t>: Apply guarantees, TIR. Implement tracking by GPS and use of e-seals. </a:t>
            </a:r>
          </a:p>
          <a:p>
            <a:pPr marL="457200" lvl="1" indent="0" algn="just">
              <a:buNone/>
            </a:pPr>
            <a:endParaRPr lang="en-US" sz="800" dirty="0">
              <a:solidFill>
                <a:srgbClr val="002060"/>
              </a:solidFill>
              <a:latin typeface="Ideal Sans Light" pitchFamily="2" charset="0"/>
              <a:cs typeface="Ideal Sans Light" pitchFamily="2" charset="0"/>
            </a:endParaRPr>
          </a:p>
          <a:p>
            <a:pPr algn="just">
              <a:buFont typeface="Wingdings" pitchFamily="2" charset="2"/>
              <a:buChar char="q"/>
            </a:pPr>
            <a:r>
              <a:rPr lang="en-US" sz="2600" dirty="0" err="1">
                <a:solidFill>
                  <a:srgbClr val="002060"/>
                </a:solidFill>
                <a:latin typeface="Ideal Sans Light" pitchFamily="2" charset="0"/>
                <a:cs typeface="Ideal Sans Light" pitchFamily="2" charset="0"/>
              </a:rPr>
              <a:t>TochVneshTrans</a:t>
            </a:r>
            <a:r>
              <a:rPr lang="en-US" sz="2600" dirty="0">
                <a:solidFill>
                  <a:srgbClr val="002060"/>
                </a:solidFill>
                <a:latin typeface="Ideal Sans Light" pitchFamily="2" charset="0"/>
                <a:cs typeface="Ideal Sans Light" pitchFamily="2" charset="0"/>
              </a:rPr>
              <a:t> Terminal at the BCP collects $220 per truck (for services and weighing), while the UZB terminal charges $3.</a:t>
            </a:r>
          </a:p>
          <a:p>
            <a:pPr lvl="1" algn="just">
              <a:buFont typeface="Wingdings" pitchFamily="2" charset="2"/>
              <a:buChar char="q"/>
            </a:pPr>
            <a:r>
              <a:rPr lang="en-US" dirty="0">
                <a:solidFill>
                  <a:srgbClr val="002060"/>
                </a:solidFill>
                <a:latin typeface="Ideal Sans Medium" pitchFamily="2" charset="0"/>
                <a:cs typeface="Ideal Sans Light" pitchFamily="2" charset="0"/>
              </a:rPr>
              <a:t>Solutions</a:t>
            </a:r>
            <a:r>
              <a:rPr lang="en-US" dirty="0">
                <a:solidFill>
                  <a:srgbClr val="002060"/>
                </a:solidFill>
                <a:latin typeface="Ideal Sans Light" pitchFamily="2" charset="0"/>
                <a:cs typeface="Ideal Sans Light" pitchFamily="2" charset="0"/>
              </a:rPr>
              <a:t>: 1) services must be offered on a competitive basis; 2) new road must be built to allow inbound trucks to bypass the terminal, and; 3) clearance and weighing should be done at inland terminals.</a:t>
            </a:r>
          </a:p>
        </p:txBody>
      </p:sp>
      <p:sp>
        <p:nvSpPr>
          <p:cNvPr id="4" name="Slide Number Placeholder 3">
            <a:extLst>
              <a:ext uri="{FF2B5EF4-FFF2-40B4-BE49-F238E27FC236}">
                <a16:creationId xmlns:a16="http://schemas.microsoft.com/office/drawing/2014/main" id="{A80B1200-0068-99ED-D94F-9F59244BA949}"/>
              </a:ext>
            </a:extLst>
          </p:cNvPr>
          <p:cNvSpPr>
            <a:spLocks noGrp="1"/>
          </p:cNvSpPr>
          <p:nvPr>
            <p:ph type="sldNum" sz="quarter" idx="12"/>
          </p:nvPr>
        </p:nvSpPr>
        <p:spPr/>
        <p:txBody>
          <a:bodyPr/>
          <a:lstStyle/>
          <a:p>
            <a:fld id="{48F63A3B-78C7-47BE-AE5E-E10140E04643}" type="slidenum">
              <a:rPr lang="en-US" smtClean="0">
                <a:latin typeface="Ideal Sans Medium" pitchFamily="2" charset="0"/>
              </a:rPr>
              <a:t>10</a:t>
            </a:fld>
            <a:endParaRPr lang="en-US" dirty="0">
              <a:latin typeface="Ideal Sans Medium" pitchFamily="2" charset="0"/>
            </a:endParaRPr>
          </a:p>
        </p:txBody>
      </p:sp>
      <p:grpSp>
        <p:nvGrpSpPr>
          <p:cNvPr id="5" name="Group 4">
            <a:extLst>
              <a:ext uri="{FF2B5EF4-FFF2-40B4-BE49-F238E27FC236}">
                <a16:creationId xmlns:a16="http://schemas.microsoft.com/office/drawing/2014/main" id="{195A8F49-D9E4-B1AB-B966-2C59152D6CE4}"/>
              </a:ext>
            </a:extLst>
          </p:cNvPr>
          <p:cNvGrpSpPr/>
          <p:nvPr/>
        </p:nvGrpSpPr>
        <p:grpSpPr>
          <a:xfrm>
            <a:off x="1200150" y="364239"/>
            <a:ext cx="10502900" cy="709203"/>
            <a:chOff x="0" y="23265"/>
            <a:chExt cx="10502900" cy="709203"/>
          </a:xfrm>
        </p:grpSpPr>
        <p:sp>
          <p:nvSpPr>
            <p:cNvPr id="6" name="Rounded Rectangle 5">
              <a:extLst>
                <a:ext uri="{FF2B5EF4-FFF2-40B4-BE49-F238E27FC236}">
                  <a16:creationId xmlns:a16="http://schemas.microsoft.com/office/drawing/2014/main" id="{5BCC81C4-C82B-10C1-4527-9846F0C04BD7}"/>
                </a:ext>
              </a:extLst>
            </p:cNvPr>
            <p:cNvSpPr/>
            <p:nvPr/>
          </p:nvSpPr>
          <p:spPr>
            <a:xfrm>
              <a:off x="0" y="23265"/>
              <a:ext cx="10502900" cy="709203"/>
            </a:xfrm>
            <a:prstGeom prst="roundRect">
              <a:avLst/>
            </a:prstGeom>
            <a:solidFill>
              <a:srgbClr val="002060"/>
            </a:solidFill>
            <a:ln>
              <a:solidFill>
                <a:srgbClr val="002060"/>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7" name="Rounded Rectangle 4">
              <a:extLst>
                <a:ext uri="{FF2B5EF4-FFF2-40B4-BE49-F238E27FC236}">
                  <a16:creationId xmlns:a16="http://schemas.microsoft.com/office/drawing/2014/main" id="{6EEDF787-FAC1-C0D5-29F0-6317C33491F6}"/>
                </a:ext>
              </a:extLst>
            </p:cNvPr>
            <p:cNvSpPr txBox="1"/>
            <p:nvPr/>
          </p:nvSpPr>
          <p:spPr>
            <a:xfrm>
              <a:off x="34620" y="57885"/>
              <a:ext cx="10433660" cy="63996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n-US" sz="3600" dirty="0">
                  <a:latin typeface="Ideal Sans Medium" pitchFamily="2" charset="0"/>
                </a:rPr>
                <a:t>Three Action Priorities</a:t>
              </a:r>
              <a:endParaRPr lang="en-US" sz="3600" kern="1200" dirty="0">
                <a:latin typeface="Ideal Sans Medium" pitchFamily="2" charset="0"/>
              </a:endParaRPr>
            </a:p>
          </p:txBody>
        </p:sp>
      </p:grpSp>
      <p:sp>
        <p:nvSpPr>
          <p:cNvPr id="2" name="TextBox 1">
            <a:extLst>
              <a:ext uri="{FF2B5EF4-FFF2-40B4-BE49-F238E27FC236}">
                <a16:creationId xmlns:a16="http://schemas.microsoft.com/office/drawing/2014/main" id="{CB461F41-BAB2-674D-61CE-9D514C2A03C8}"/>
              </a:ext>
            </a:extLst>
          </p:cNvPr>
          <p:cNvSpPr txBox="1"/>
          <p:nvPr/>
        </p:nvSpPr>
        <p:spPr>
          <a:xfrm>
            <a:off x="1358900" y="2374900"/>
            <a:ext cx="362600" cy="369332"/>
          </a:xfrm>
          <a:prstGeom prst="rect">
            <a:avLst/>
          </a:prstGeom>
          <a:noFill/>
        </p:spPr>
        <p:txBody>
          <a:bodyPr wrap="none" rtlCol="0">
            <a:spAutoFit/>
          </a:bodyPr>
          <a:lstStyle/>
          <a:p>
            <a:r>
              <a:rPr lang="en-US" b="1" dirty="0">
                <a:latin typeface="Ideal Sans Semibold" pitchFamily="2" charset="0"/>
              </a:rPr>
              <a:t>✓</a:t>
            </a:r>
          </a:p>
        </p:txBody>
      </p:sp>
      <p:sp>
        <p:nvSpPr>
          <p:cNvPr id="8" name="TextBox 7">
            <a:extLst>
              <a:ext uri="{FF2B5EF4-FFF2-40B4-BE49-F238E27FC236}">
                <a16:creationId xmlns:a16="http://schemas.microsoft.com/office/drawing/2014/main" id="{F0424991-F242-DCE8-A24B-D0758DB7B870}"/>
              </a:ext>
            </a:extLst>
          </p:cNvPr>
          <p:cNvSpPr txBox="1"/>
          <p:nvPr/>
        </p:nvSpPr>
        <p:spPr>
          <a:xfrm>
            <a:off x="1358900" y="3744437"/>
            <a:ext cx="362600" cy="369332"/>
          </a:xfrm>
          <a:prstGeom prst="rect">
            <a:avLst/>
          </a:prstGeom>
          <a:noFill/>
        </p:spPr>
        <p:txBody>
          <a:bodyPr wrap="none" rtlCol="0">
            <a:spAutoFit/>
          </a:bodyPr>
          <a:lstStyle/>
          <a:p>
            <a:r>
              <a:rPr lang="en-US" b="1" dirty="0">
                <a:latin typeface="Ideal Sans Semibold" pitchFamily="2" charset="0"/>
              </a:rPr>
              <a:t>✓</a:t>
            </a:r>
          </a:p>
        </p:txBody>
      </p:sp>
      <p:sp>
        <p:nvSpPr>
          <p:cNvPr id="9" name="TextBox 8">
            <a:extLst>
              <a:ext uri="{FF2B5EF4-FFF2-40B4-BE49-F238E27FC236}">
                <a16:creationId xmlns:a16="http://schemas.microsoft.com/office/drawing/2014/main" id="{16B470BC-126D-ECEE-4E6B-A880FADEF89C}"/>
              </a:ext>
            </a:extLst>
          </p:cNvPr>
          <p:cNvSpPr txBox="1"/>
          <p:nvPr/>
        </p:nvSpPr>
        <p:spPr>
          <a:xfrm>
            <a:off x="1358900" y="5492234"/>
            <a:ext cx="362600" cy="369332"/>
          </a:xfrm>
          <a:prstGeom prst="rect">
            <a:avLst/>
          </a:prstGeom>
          <a:noFill/>
        </p:spPr>
        <p:txBody>
          <a:bodyPr wrap="none" rtlCol="0">
            <a:spAutoFit/>
          </a:bodyPr>
          <a:lstStyle/>
          <a:p>
            <a:r>
              <a:rPr lang="en-US" b="1" dirty="0">
                <a:latin typeface="Ideal Sans Semibold" pitchFamily="2" charset="0"/>
              </a:rPr>
              <a:t>✓</a:t>
            </a:r>
          </a:p>
        </p:txBody>
      </p:sp>
    </p:spTree>
    <p:extLst>
      <p:ext uri="{BB962C8B-B14F-4D97-AF65-F5344CB8AC3E}">
        <p14:creationId xmlns:p14="http://schemas.microsoft.com/office/powerpoint/2010/main" val="31283390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9136EA6-5795-96AD-2385-92E90079D93C}"/>
              </a:ext>
            </a:extLst>
          </p:cNvPr>
          <p:cNvSpPr>
            <a:spLocks noGrp="1"/>
          </p:cNvSpPr>
          <p:nvPr>
            <p:ph type="sldNum" sz="quarter" idx="12"/>
          </p:nvPr>
        </p:nvSpPr>
        <p:spPr/>
        <p:txBody>
          <a:bodyPr/>
          <a:lstStyle/>
          <a:p>
            <a:fld id="{48F63A3B-78C7-47BE-AE5E-E10140E04643}" type="slidenum">
              <a:rPr lang="en-US" smtClean="0"/>
              <a:t>11</a:t>
            </a:fld>
            <a:endParaRPr lang="en-US"/>
          </a:p>
        </p:txBody>
      </p:sp>
      <p:graphicFrame>
        <p:nvGraphicFramePr>
          <p:cNvPr id="5" name="Diagram 4">
            <a:extLst>
              <a:ext uri="{FF2B5EF4-FFF2-40B4-BE49-F238E27FC236}">
                <a16:creationId xmlns:a16="http://schemas.microsoft.com/office/drawing/2014/main" id="{F62372E0-99DA-E821-A601-6F691DAEF579}"/>
              </a:ext>
            </a:extLst>
          </p:cNvPr>
          <p:cNvGraphicFramePr/>
          <p:nvPr>
            <p:extLst>
              <p:ext uri="{D42A27DB-BD31-4B8C-83A1-F6EECF244321}">
                <p14:modId xmlns:p14="http://schemas.microsoft.com/office/powerpoint/2010/main" val="898640027"/>
              </p:ext>
            </p:extLst>
          </p:nvPr>
        </p:nvGraphicFramePr>
        <p:xfrm>
          <a:off x="1168400" y="330722"/>
          <a:ext cx="10502900" cy="104087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Content Placeholder 2">
            <a:extLst>
              <a:ext uri="{FF2B5EF4-FFF2-40B4-BE49-F238E27FC236}">
                <a16:creationId xmlns:a16="http://schemas.microsoft.com/office/drawing/2014/main" id="{1249ACAB-EF4F-6365-B6E4-5CC2DE50C9AF}"/>
              </a:ext>
            </a:extLst>
          </p:cNvPr>
          <p:cNvSpPr>
            <a:spLocks noGrp="1"/>
          </p:cNvSpPr>
          <p:nvPr>
            <p:ph idx="1"/>
          </p:nvPr>
        </p:nvSpPr>
        <p:spPr>
          <a:xfrm>
            <a:off x="787400" y="1253331"/>
            <a:ext cx="10883900" cy="4351338"/>
          </a:xfrm>
        </p:spPr>
        <p:txBody>
          <a:bodyPr>
            <a:normAutofit/>
          </a:bodyPr>
          <a:lstStyle/>
          <a:p>
            <a:pPr marL="457200" indent="-457200">
              <a:buFont typeface="+mj-lt"/>
              <a:buAutoNum type="arabicPeriod"/>
            </a:pPr>
            <a:r>
              <a:rPr lang="en-US" sz="2400" dirty="0">
                <a:solidFill>
                  <a:srgbClr val="002060"/>
                </a:solidFill>
                <a:latin typeface="Ideal Sans Light" pitchFamily="2" charset="0"/>
                <a:cs typeface="Ideal Sans Light" pitchFamily="2" charset="0"/>
              </a:rPr>
              <a:t>Unify the project into one, set coordination, find common funding</a:t>
            </a:r>
          </a:p>
          <a:p>
            <a:pPr marL="457200" indent="-457200">
              <a:buFont typeface="+mj-lt"/>
              <a:buAutoNum type="arabicPeriod"/>
            </a:pPr>
            <a:r>
              <a:rPr lang="en-US" sz="2400" dirty="0">
                <a:solidFill>
                  <a:srgbClr val="002060"/>
                </a:solidFill>
                <a:latin typeface="Ideal Sans Light" pitchFamily="2" charset="0"/>
                <a:cs typeface="Ideal Sans Light" pitchFamily="2" charset="0"/>
              </a:rPr>
              <a:t>Match the control lanes and introduce Joint Control Cabins on each side, connected with Earthlink cable for real-time exchange –including the passport swipe. Connect also the Centralized Risk Management systems to the cabins.</a:t>
            </a:r>
          </a:p>
          <a:p>
            <a:pPr marL="457200" indent="-457200">
              <a:buFont typeface="+mj-lt"/>
              <a:buAutoNum type="arabicPeriod"/>
            </a:pPr>
            <a:r>
              <a:rPr lang="en-US" sz="2400" dirty="0">
                <a:solidFill>
                  <a:srgbClr val="002060"/>
                </a:solidFill>
                <a:latin typeface="Ideal Sans Light" pitchFamily="2" charset="0"/>
                <a:cs typeface="Ideal Sans Light" pitchFamily="2" charset="0"/>
              </a:rPr>
              <a:t>Procure two Z Portal for Trucks for Lane 4 – Exit – one on each side (total cost: $8 million), as well as the ANPR system for 10 lanes ($40k).</a:t>
            </a:r>
          </a:p>
          <a:p>
            <a:pPr marL="457200" indent="-457200">
              <a:buFont typeface="+mj-lt"/>
              <a:buAutoNum type="arabicPeriod"/>
            </a:pPr>
            <a:r>
              <a:rPr lang="en-US" sz="2400" dirty="0">
                <a:solidFill>
                  <a:srgbClr val="002060"/>
                </a:solidFill>
                <a:latin typeface="Ideal Sans Light" pitchFamily="2" charset="0"/>
                <a:cs typeface="Ideal Sans Light" pitchFamily="2" charset="0"/>
              </a:rPr>
              <a:t>The next step is to set up Synchronized Joint BCP for trucks. The first requirement is full, real-time audio/video and data access between two Control Cabins working on the same direction. The second is the detailed agreed Operational Procedures. Truck is cleared by both sides in one location (at the exit). </a:t>
            </a:r>
          </a:p>
        </p:txBody>
      </p:sp>
    </p:spTree>
    <p:extLst>
      <p:ext uri="{BB962C8B-B14F-4D97-AF65-F5344CB8AC3E}">
        <p14:creationId xmlns:p14="http://schemas.microsoft.com/office/powerpoint/2010/main" val="24055896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9136EA6-5795-96AD-2385-92E90079D93C}"/>
              </a:ext>
            </a:extLst>
          </p:cNvPr>
          <p:cNvSpPr>
            <a:spLocks noGrp="1"/>
          </p:cNvSpPr>
          <p:nvPr>
            <p:ph type="sldNum" sz="quarter" idx="12"/>
          </p:nvPr>
        </p:nvSpPr>
        <p:spPr/>
        <p:txBody>
          <a:bodyPr/>
          <a:lstStyle/>
          <a:p>
            <a:fld id="{48F63A3B-78C7-47BE-AE5E-E10140E04643}" type="slidenum">
              <a:rPr lang="en-US" smtClean="0"/>
              <a:t>12</a:t>
            </a:fld>
            <a:endParaRPr lang="en-US"/>
          </a:p>
        </p:txBody>
      </p:sp>
      <p:graphicFrame>
        <p:nvGraphicFramePr>
          <p:cNvPr id="5" name="Diagram 4">
            <a:extLst>
              <a:ext uri="{FF2B5EF4-FFF2-40B4-BE49-F238E27FC236}">
                <a16:creationId xmlns:a16="http://schemas.microsoft.com/office/drawing/2014/main" id="{F62372E0-99DA-E821-A601-6F691DAEF579}"/>
              </a:ext>
            </a:extLst>
          </p:cNvPr>
          <p:cNvGraphicFramePr/>
          <p:nvPr>
            <p:extLst>
              <p:ext uri="{D42A27DB-BD31-4B8C-83A1-F6EECF244321}">
                <p14:modId xmlns:p14="http://schemas.microsoft.com/office/powerpoint/2010/main" val="4121274202"/>
              </p:ext>
            </p:extLst>
          </p:nvPr>
        </p:nvGraphicFramePr>
        <p:xfrm>
          <a:off x="1168400" y="330722"/>
          <a:ext cx="10502900" cy="104087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Content Placeholder 2">
            <a:extLst>
              <a:ext uri="{FF2B5EF4-FFF2-40B4-BE49-F238E27FC236}">
                <a16:creationId xmlns:a16="http://schemas.microsoft.com/office/drawing/2014/main" id="{1249ACAB-EF4F-6365-B6E4-5CC2DE50C9AF}"/>
              </a:ext>
            </a:extLst>
          </p:cNvPr>
          <p:cNvSpPr>
            <a:spLocks noGrp="1"/>
          </p:cNvSpPr>
          <p:nvPr>
            <p:ph idx="1"/>
          </p:nvPr>
        </p:nvSpPr>
        <p:spPr>
          <a:xfrm>
            <a:off x="787400" y="1623615"/>
            <a:ext cx="10883900" cy="3610769"/>
          </a:xfrm>
        </p:spPr>
        <p:txBody>
          <a:bodyPr>
            <a:normAutofit/>
          </a:bodyPr>
          <a:lstStyle/>
          <a:p>
            <a:pPr algn="just"/>
            <a:r>
              <a:rPr lang="en-US" sz="2600" dirty="0">
                <a:solidFill>
                  <a:srgbClr val="002060"/>
                </a:solidFill>
                <a:latin typeface="Ideal Sans Light" pitchFamily="2" charset="0"/>
                <a:cs typeface="Ideal Sans Light" pitchFamily="2" charset="0"/>
              </a:rPr>
              <a:t>Trucks from UZB going to TAJ requires an average of 3.1 hours to pass through the </a:t>
            </a:r>
            <a:r>
              <a:rPr lang="en-US" sz="2600" dirty="0" err="1">
                <a:solidFill>
                  <a:srgbClr val="002060"/>
                </a:solidFill>
                <a:latin typeface="Ideal Sans Light" pitchFamily="2" charset="0"/>
                <a:cs typeface="Ideal Sans Light" pitchFamily="2" charset="0"/>
              </a:rPr>
              <a:t>Oybek</a:t>
            </a:r>
            <a:r>
              <a:rPr lang="en-US" sz="2600" dirty="0">
                <a:solidFill>
                  <a:srgbClr val="002060"/>
                </a:solidFill>
                <a:latin typeface="Ideal Sans Light" pitchFamily="2" charset="0"/>
                <a:cs typeface="Ideal Sans Light" pitchFamily="2" charset="0"/>
              </a:rPr>
              <a:t>–</a:t>
            </a:r>
            <a:r>
              <a:rPr lang="en-US" sz="2600" dirty="0" err="1">
                <a:solidFill>
                  <a:srgbClr val="002060"/>
                </a:solidFill>
                <a:latin typeface="Ideal Sans Light" pitchFamily="2" charset="0"/>
                <a:cs typeface="Ideal Sans Light" pitchFamily="2" charset="0"/>
              </a:rPr>
              <a:t>Fotehobod</a:t>
            </a:r>
            <a:r>
              <a:rPr lang="en-US" sz="2600" dirty="0">
                <a:solidFill>
                  <a:srgbClr val="002060"/>
                </a:solidFill>
                <a:latin typeface="Ideal Sans Light" pitchFamily="2" charset="0"/>
                <a:cs typeface="Ideal Sans Light" pitchFamily="2" charset="0"/>
              </a:rPr>
              <a:t> BCP.</a:t>
            </a:r>
          </a:p>
          <a:p>
            <a:pPr lvl="1" algn="just">
              <a:buFont typeface="Courier New" panose="02070309020205020404" pitchFamily="49" charset="0"/>
              <a:buChar char="o"/>
            </a:pPr>
            <a:r>
              <a:rPr lang="en-US" dirty="0">
                <a:solidFill>
                  <a:srgbClr val="002060"/>
                </a:solidFill>
                <a:latin typeface="Ideal Sans Light" pitchFamily="2" charset="0"/>
                <a:cs typeface="Ideal Sans Light" pitchFamily="2" charset="0"/>
              </a:rPr>
              <a:t>A proper Time Release Study (TRS) is recommended for this BCP.</a:t>
            </a:r>
            <a:endParaRPr lang="en-US" sz="2600" dirty="0">
              <a:solidFill>
                <a:srgbClr val="002060"/>
              </a:solidFill>
              <a:latin typeface="Ideal Sans Light" pitchFamily="2" charset="0"/>
              <a:cs typeface="Ideal Sans Light" pitchFamily="2" charset="0"/>
            </a:endParaRPr>
          </a:p>
          <a:p>
            <a:pPr algn="just"/>
            <a:r>
              <a:rPr lang="en-US" sz="2600" dirty="0">
                <a:solidFill>
                  <a:srgbClr val="002060"/>
                </a:solidFill>
                <a:latin typeface="Ideal Sans Light" pitchFamily="2" charset="0"/>
                <a:cs typeface="Ideal Sans Light" pitchFamily="2" charset="0"/>
              </a:rPr>
              <a:t>To significantly reduce the cost of border crossing, STKEC countries need to modernize not only BCP infrastructure and equipment but also border crossing procedures.</a:t>
            </a:r>
          </a:p>
        </p:txBody>
      </p:sp>
    </p:spTree>
    <p:extLst>
      <p:ext uri="{BB962C8B-B14F-4D97-AF65-F5344CB8AC3E}">
        <p14:creationId xmlns:p14="http://schemas.microsoft.com/office/powerpoint/2010/main" val="1151740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580572"/>
            <a:ext cx="11785600" cy="789577"/>
          </a:xfrm>
          <a:prstGeom prst="rect">
            <a:avLst/>
          </a:prstGeom>
        </p:spPr>
        <p:txBody>
          <a:bodyPr vert="horz" lIns="121920" tIns="60960" rIns="121920" bIns="60960" rtlCol="0" anchor="t" anchorCtr="0">
            <a:normAutofit lnSpcReduction="10000"/>
          </a:bodyPr>
          <a:lstStyle>
            <a:lvl1pPr algn="l" defTabSz="457200" rtl="0" eaLnBrk="1" latinLnBrk="0" hangingPunct="1">
              <a:spcBef>
                <a:spcPct val="0"/>
              </a:spcBef>
              <a:buNone/>
              <a:defRPr sz="40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a:endParaRPr lang="en-US" sz="4800" dirty="0">
              <a:solidFill>
                <a:schemeClr val="accent1">
                  <a:lumMod val="75000"/>
                </a:schemeClr>
              </a:solidFill>
              <a:latin typeface="Franklin Gothic Medium" panose="020B0603020102020204" pitchFamily="34" charset="0"/>
            </a:endParaRPr>
          </a:p>
        </p:txBody>
      </p:sp>
      <p:cxnSp>
        <p:nvCxnSpPr>
          <p:cNvPr id="6" name="Straight Connector 5"/>
          <p:cNvCxnSpPr/>
          <p:nvPr/>
        </p:nvCxnSpPr>
        <p:spPr>
          <a:xfrm flipH="1">
            <a:off x="3704046" y="1288868"/>
            <a:ext cx="7988663" cy="0"/>
          </a:xfrm>
          <a:prstGeom prst="line">
            <a:avLst/>
          </a:prstGeom>
          <a:ln w="3175">
            <a:solidFill>
              <a:schemeClr val="accent1">
                <a:lumMod val="75000"/>
              </a:schemeClr>
            </a:solidFill>
            <a:prstDash val="solid"/>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832862" y="1777266"/>
            <a:ext cx="10760609" cy="1497846"/>
          </a:xfrm>
          <a:prstGeom prst="rect">
            <a:avLst/>
          </a:prstGeom>
          <a:noFill/>
        </p:spPr>
        <p:txBody>
          <a:bodyPr wrap="square" rtlCol="0">
            <a:spAutoFit/>
          </a:bodyPr>
          <a:lstStyle/>
          <a:p>
            <a:pPr>
              <a:spcAft>
                <a:spcPts val="400"/>
              </a:spcAft>
              <a:buClr>
                <a:schemeClr val="accent1">
                  <a:lumMod val="75000"/>
                </a:schemeClr>
              </a:buClr>
              <a:buSzPct val="150000"/>
            </a:pPr>
            <a:r>
              <a:rPr lang="en-US" sz="4400" b="1" dirty="0">
                <a:solidFill>
                  <a:srgbClr val="002060"/>
                </a:solidFill>
                <a:latin typeface="Arial" panose="020B0604020202020204" pitchFamily="34" charset="0"/>
                <a:cs typeface="Arial" panose="020B0604020202020204" pitchFamily="34" charset="0"/>
              </a:rPr>
              <a:t>Thank you!</a:t>
            </a:r>
          </a:p>
          <a:p>
            <a:pPr>
              <a:spcAft>
                <a:spcPts val="400"/>
              </a:spcAft>
              <a:buClr>
                <a:schemeClr val="accent1">
                  <a:lumMod val="75000"/>
                </a:schemeClr>
              </a:buClr>
              <a:buSzPct val="150000"/>
            </a:pPr>
            <a:r>
              <a:rPr lang="az-Cyrl-AZ" sz="4400" b="1" dirty="0">
                <a:solidFill>
                  <a:srgbClr val="002060"/>
                </a:solidFill>
                <a:latin typeface="Arial" panose="020B0604020202020204" pitchFamily="34" charset="0"/>
                <a:cs typeface="Arial" panose="020B0604020202020204" pitchFamily="34" charset="0"/>
              </a:rPr>
              <a:t>Спасибо</a:t>
            </a:r>
            <a:r>
              <a:rPr lang="en-US" sz="4400" b="1" dirty="0">
                <a:solidFill>
                  <a:srgbClr val="002060"/>
                </a:solidFill>
                <a:latin typeface="Arial" panose="020B0604020202020204" pitchFamily="34" charset="0"/>
                <a:cs typeface="Arial" panose="020B0604020202020204" pitchFamily="34" charset="0"/>
              </a:rPr>
              <a:t>!</a:t>
            </a:r>
          </a:p>
        </p:txBody>
      </p:sp>
      <p:sp>
        <p:nvSpPr>
          <p:cNvPr id="5" name="Subtitle 2">
            <a:extLst>
              <a:ext uri="{FF2B5EF4-FFF2-40B4-BE49-F238E27FC236}">
                <a16:creationId xmlns:a16="http://schemas.microsoft.com/office/drawing/2014/main" id="{028C01CD-1621-4810-9625-4082976F6A8A}"/>
              </a:ext>
            </a:extLst>
          </p:cNvPr>
          <p:cNvSpPr>
            <a:spLocks noGrp="1"/>
          </p:cNvSpPr>
          <p:nvPr>
            <p:ph type="subTitle" idx="1"/>
          </p:nvPr>
        </p:nvSpPr>
        <p:spPr>
          <a:xfrm>
            <a:off x="832862" y="4727799"/>
            <a:ext cx="10233166" cy="1651735"/>
          </a:xfrm>
        </p:spPr>
        <p:txBody>
          <a:bodyPr>
            <a:noAutofit/>
          </a:bodyPr>
          <a:lstStyle/>
          <a:p>
            <a:pPr algn="l">
              <a:spcBef>
                <a:spcPts val="0"/>
              </a:spcBef>
            </a:pPr>
            <a:r>
              <a:rPr lang="en-US" sz="3200" b="1" dirty="0">
                <a:solidFill>
                  <a:srgbClr val="22232D"/>
                </a:solidFill>
                <a:latin typeface="Arial" panose="020B0604020202020204" pitchFamily="34" charset="0"/>
                <a:cs typeface="Arial" panose="020B0604020202020204" pitchFamily="34" charset="0"/>
              </a:rPr>
              <a:t>Ms. </a:t>
            </a:r>
            <a:r>
              <a:rPr lang="en-US" sz="3200" b="1" dirty="0" err="1">
                <a:solidFill>
                  <a:srgbClr val="22232D"/>
                </a:solidFill>
                <a:latin typeface="Arial" panose="020B0604020202020204" pitchFamily="34" charset="0"/>
                <a:cs typeface="Arial" panose="020B0604020202020204" pitchFamily="34" charset="0"/>
              </a:rPr>
              <a:t>Zulfia</a:t>
            </a:r>
            <a:r>
              <a:rPr lang="en-US" sz="3200" b="1" dirty="0">
                <a:solidFill>
                  <a:srgbClr val="22232D"/>
                </a:solidFill>
                <a:latin typeface="Arial" panose="020B0604020202020204" pitchFamily="34" charset="0"/>
                <a:cs typeface="Arial" panose="020B0604020202020204" pitchFamily="34" charset="0"/>
              </a:rPr>
              <a:t> Karimova</a:t>
            </a:r>
          </a:p>
          <a:p>
            <a:pPr algn="l">
              <a:spcBef>
                <a:spcPts val="0"/>
              </a:spcBef>
            </a:pPr>
            <a:r>
              <a:rPr lang="en-US" sz="1600" dirty="0">
                <a:solidFill>
                  <a:srgbClr val="22232D"/>
                </a:solidFill>
                <a:latin typeface="Arial" panose="020B0604020202020204" pitchFamily="34" charset="0"/>
                <a:cs typeface="Arial" panose="020B0604020202020204" pitchFamily="34" charset="0"/>
              </a:rPr>
              <a:t>Principal Regional Cooperation Specialist, ADB</a:t>
            </a:r>
            <a:endParaRPr lang="en-US" sz="1800" dirty="0">
              <a:solidFill>
                <a:srgbClr val="22232D"/>
              </a:solidFill>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12"/>
          </p:nvPr>
        </p:nvSpPr>
        <p:spPr/>
        <p:txBody>
          <a:bodyPr/>
          <a:lstStyle/>
          <a:p>
            <a:fld id="{7CC5793E-190F-214B-84B3-F96898F43353}" type="slidenum">
              <a:rPr lang="en-US" smtClean="0"/>
              <a:t>13</a:t>
            </a:fld>
            <a:endParaRPr lang="en-US"/>
          </a:p>
        </p:txBody>
      </p:sp>
    </p:spTree>
    <p:extLst>
      <p:ext uri="{BB962C8B-B14F-4D97-AF65-F5344CB8AC3E}">
        <p14:creationId xmlns:p14="http://schemas.microsoft.com/office/powerpoint/2010/main" val="35631969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9136EA6-5795-96AD-2385-92E90079D93C}"/>
              </a:ext>
            </a:extLst>
          </p:cNvPr>
          <p:cNvSpPr>
            <a:spLocks noGrp="1"/>
          </p:cNvSpPr>
          <p:nvPr>
            <p:ph type="sldNum" sz="quarter" idx="12"/>
          </p:nvPr>
        </p:nvSpPr>
        <p:spPr/>
        <p:txBody>
          <a:bodyPr/>
          <a:lstStyle/>
          <a:p>
            <a:fld id="{48F63A3B-78C7-47BE-AE5E-E10140E04643}" type="slidenum">
              <a:rPr lang="en-US" smtClean="0"/>
              <a:t>2</a:t>
            </a:fld>
            <a:endParaRPr lang="en-US"/>
          </a:p>
        </p:txBody>
      </p:sp>
      <p:graphicFrame>
        <p:nvGraphicFramePr>
          <p:cNvPr id="5" name="Diagram 4">
            <a:extLst>
              <a:ext uri="{FF2B5EF4-FFF2-40B4-BE49-F238E27FC236}">
                <a16:creationId xmlns:a16="http://schemas.microsoft.com/office/drawing/2014/main" id="{F62372E0-99DA-E821-A601-6F691DAEF579}"/>
              </a:ext>
            </a:extLst>
          </p:cNvPr>
          <p:cNvGraphicFramePr/>
          <p:nvPr>
            <p:extLst>
              <p:ext uri="{D42A27DB-BD31-4B8C-83A1-F6EECF244321}">
                <p14:modId xmlns:p14="http://schemas.microsoft.com/office/powerpoint/2010/main" val="3602775557"/>
              </p:ext>
            </p:extLst>
          </p:nvPr>
        </p:nvGraphicFramePr>
        <p:xfrm>
          <a:off x="1168400" y="330722"/>
          <a:ext cx="10502900" cy="617167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042288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1408795-27F7-1B33-156B-4ED2081A1BAE}"/>
              </a:ext>
            </a:extLst>
          </p:cNvPr>
          <p:cNvSpPr>
            <a:spLocks noGrp="1"/>
          </p:cNvSpPr>
          <p:nvPr>
            <p:ph type="sldNum" sz="quarter" idx="12"/>
          </p:nvPr>
        </p:nvSpPr>
        <p:spPr/>
        <p:txBody>
          <a:bodyPr/>
          <a:lstStyle/>
          <a:p>
            <a:fld id="{48F63A3B-78C7-47BE-AE5E-E10140E04643}" type="slidenum">
              <a:rPr lang="en-US" smtClean="0"/>
              <a:t>3</a:t>
            </a:fld>
            <a:endParaRPr lang="en-US"/>
          </a:p>
        </p:txBody>
      </p:sp>
      <p:sp>
        <p:nvSpPr>
          <p:cNvPr id="8" name="Title 7">
            <a:extLst>
              <a:ext uri="{FF2B5EF4-FFF2-40B4-BE49-F238E27FC236}">
                <a16:creationId xmlns:a16="http://schemas.microsoft.com/office/drawing/2014/main" id="{4BF2E1F8-5A22-4AF6-384B-EAFEFB873E54}"/>
              </a:ext>
            </a:extLst>
          </p:cNvPr>
          <p:cNvSpPr>
            <a:spLocks noGrp="1"/>
          </p:cNvSpPr>
          <p:nvPr>
            <p:ph type="title"/>
          </p:nvPr>
        </p:nvSpPr>
        <p:spPr>
          <a:xfrm>
            <a:off x="1358900" y="263525"/>
            <a:ext cx="9994900" cy="1325563"/>
          </a:xfrm>
        </p:spPr>
        <p:txBody>
          <a:bodyPr/>
          <a:lstStyle/>
          <a:p>
            <a:r>
              <a:rPr lang="en-US" dirty="0">
                <a:solidFill>
                  <a:srgbClr val="002060"/>
                </a:solidFill>
                <a:latin typeface="Ideal Sans Medium" pitchFamily="2" charset="0"/>
              </a:rPr>
              <a:t>BCP Profile</a:t>
            </a:r>
          </a:p>
        </p:txBody>
      </p:sp>
      <p:graphicFrame>
        <p:nvGraphicFramePr>
          <p:cNvPr id="11" name="Content Placeholder 10">
            <a:extLst>
              <a:ext uri="{FF2B5EF4-FFF2-40B4-BE49-F238E27FC236}">
                <a16:creationId xmlns:a16="http://schemas.microsoft.com/office/drawing/2014/main" id="{8714EBA2-23CD-7E08-5D47-73D400523B17}"/>
              </a:ext>
            </a:extLst>
          </p:cNvPr>
          <p:cNvGraphicFramePr>
            <a:graphicFrameLocks noGrp="1"/>
          </p:cNvGraphicFramePr>
          <p:nvPr>
            <p:ph idx="1"/>
            <p:extLst>
              <p:ext uri="{D42A27DB-BD31-4B8C-83A1-F6EECF244321}">
                <p14:modId xmlns:p14="http://schemas.microsoft.com/office/powerpoint/2010/main" val="1981401425"/>
              </p:ext>
            </p:extLst>
          </p:nvPr>
        </p:nvGraphicFramePr>
        <p:xfrm>
          <a:off x="717552" y="1392327"/>
          <a:ext cx="10655296" cy="4726153"/>
        </p:xfrm>
        <a:graphic>
          <a:graphicData uri="http://schemas.openxmlformats.org/drawingml/2006/table">
            <a:tbl>
              <a:tblPr firstRow="1" firstCol="1" bandRow="1"/>
              <a:tblGrid>
                <a:gridCol w="5322628">
                  <a:extLst>
                    <a:ext uri="{9D8B030D-6E8A-4147-A177-3AD203B41FA5}">
                      <a16:colId xmlns:a16="http://schemas.microsoft.com/office/drawing/2014/main" val="2001713668"/>
                    </a:ext>
                  </a:extLst>
                </a:gridCol>
                <a:gridCol w="5332668">
                  <a:extLst>
                    <a:ext uri="{9D8B030D-6E8A-4147-A177-3AD203B41FA5}">
                      <a16:colId xmlns:a16="http://schemas.microsoft.com/office/drawing/2014/main" val="2586744276"/>
                    </a:ext>
                  </a:extLst>
                </a:gridCol>
              </a:tblGrid>
              <a:tr h="1009121">
                <a:tc>
                  <a:txBody>
                    <a:bodyPr/>
                    <a:lstStyle/>
                    <a:p>
                      <a:pPr marR="457200" algn="ctr" fontAlgn="t">
                        <a:spcBef>
                          <a:spcPts val="0"/>
                        </a:spcBef>
                        <a:spcAft>
                          <a:spcPts val="0"/>
                        </a:spcAft>
                      </a:pPr>
                      <a:r>
                        <a:rPr lang="en-US" sz="1600" b="0" i="0" u="none" strike="noStrike" dirty="0">
                          <a:solidFill>
                            <a:srgbClr val="002060"/>
                          </a:solidFill>
                          <a:effectLst/>
                          <a:latin typeface="Ideal Sans Light" pitchFamily="2" charset="0"/>
                          <a:ea typeface="Calibri" panose="020F0502020204030204" pitchFamily="34" charset="0"/>
                          <a:cs typeface="Ideal Sans Light" pitchFamily="2" charset="0"/>
                        </a:rPr>
                        <a:t>Fotekhobod </a:t>
                      </a:r>
                    </a:p>
                    <a:p>
                      <a:pPr marR="457200" algn="ctr" fontAlgn="t">
                        <a:spcBef>
                          <a:spcPts val="0"/>
                        </a:spcBef>
                        <a:spcAft>
                          <a:spcPts val="0"/>
                        </a:spcAft>
                      </a:pPr>
                      <a:endParaRPr lang="en-US" sz="1600" b="0" i="0" u="none" strike="noStrike" dirty="0">
                        <a:solidFill>
                          <a:srgbClr val="002060"/>
                        </a:solidFill>
                        <a:effectLst/>
                        <a:latin typeface="Ideal Sans Light" pitchFamily="2" charset="0"/>
                        <a:ea typeface="Calibri" panose="020F0502020204030204" pitchFamily="34" charset="0"/>
                        <a:cs typeface="Ideal Sans Light" pitchFamily="2" charset="0"/>
                      </a:endParaRPr>
                    </a:p>
                    <a:p>
                      <a:pPr marR="457200" algn="ctr" fontAlgn="t">
                        <a:spcBef>
                          <a:spcPts val="0"/>
                        </a:spcBef>
                        <a:spcAft>
                          <a:spcPts val="0"/>
                        </a:spcAft>
                      </a:pPr>
                      <a:endParaRPr lang="en-US" sz="1600" b="0" i="0" u="none" strike="noStrike" dirty="0">
                        <a:solidFill>
                          <a:srgbClr val="002060"/>
                        </a:solidFill>
                        <a:effectLst/>
                        <a:latin typeface="Ideal Sans Light" pitchFamily="2" charset="0"/>
                        <a:cs typeface="Ideal Sans Light" pitchFamily="2" charset="0"/>
                      </a:endParaRPr>
                    </a:p>
                    <a:p>
                      <a:pPr marR="457200" algn="ctr" fontAlgn="t">
                        <a:spcBef>
                          <a:spcPts val="0"/>
                        </a:spcBef>
                        <a:spcAft>
                          <a:spcPts val="0"/>
                        </a:spcAft>
                      </a:pPr>
                      <a:r>
                        <a:rPr lang="en-US" sz="1600" b="0" i="0" u="none" strike="noStrike" dirty="0">
                          <a:solidFill>
                            <a:srgbClr val="002060"/>
                          </a:solidFill>
                          <a:effectLst/>
                          <a:latin typeface="Ideal Sans Light" pitchFamily="2" charset="0"/>
                          <a:ea typeface="Calibri" panose="020F0502020204030204" pitchFamily="34" charset="0"/>
                          <a:cs typeface="Ideal Sans Light" pitchFamily="2" charset="0"/>
                        </a:rPr>
                        <a:t> </a:t>
                      </a:r>
                      <a:endParaRPr lang="en-US" sz="1600" b="0" i="0" u="none" strike="noStrike" dirty="0">
                        <a:solidFill>
                          <a:srgbClr val="002060"/>
                        </a:solidFill>
                        <a:effectLst/>
                        <a:latin typeface="Ideal Sans Light" pitchFamily="2" charset="0"/>
                        <a:cs typeface="Ideal Sans Light" pitchFamily="2" charset="0"/>
                      </a:endParaRPr>
                    </a:p>
                  </a:txBody>
                  <a:tcPr marL="66315" marR="66315" marT="921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57200" algn="just" fontAlgn="t">
                        <a:spcBef>
                          <a:spcPts val="0"/>
                        </a:spcBef>
                        <a:spcAft>
                          <a:spcPts val="0"/>
                        </a:spcAft>
                      </a:pPr>
                      <a:r>
                        <a:rPr lang="en-US" sz="1600" b="0" i="0" u="none" strike="noStrike" dirty="0">
                          <a:solidFill>
                            <a:srgbClr val="002060"/>
                          </a:solidFill>
                          <a:effectLst/>
                          <a:latin typeface="Ideal Sans Light" pitchFamily="2" charset="0"/>
                          <a:ea typeface="Calibri" panose="020F0502020204030204" pitchFamily="34" charset="0"/>
                          <a:cs typeface="Ideal Sans Light" pitchFamily="2" charset="0"/>
                        </a:rPr>
                        <a:t>                                             Oybek</a:t>
                      </a:r>
                      <a:endParaRPr lang="en-US" sz="1600" b="0" i="0" u="none" strike="noStrike" dirty="0">
                        <a:solidFill>
                          <a:srgbClr val="002060"/>
                        </a:solidFill>
                        <a:effectLst/>
                        <a:latin typeface="Ideal Sans Light" pitchFamily="2" charset="0"/>
                        <a:cs typeface="Ideal Sans Light" pitchFamily="2" charset="0"/>
                      </a:endParaRPr>
                    </a:p>
                    <a:p>
                      <a:pPr marR="457200" algn="just" fontAlgn="t">
                        <a:spcBef>
                          <a:spcPts val="0"/>
                        </a:spcBef>
                        <a:spcAft>
                          <a:spcPts val="0"/>
                        </a:spcAft>
                      </a:pPr>
                      <a:r>
                        <a:rPr lang="en-US" sz="1600" b="0" i="0" u="none" strike="noStrike" dirty="0">
                          <a:solidFill>
                            <a:srgbClr val="002060"/>
                          </a:solidFill>
                          <a:effectLst/>
                          <a:latin typeface="Ideal Sans Light" pitchFamily="2" charset="0"/>
                          <a:ea typeface="Calibri" panose="020F0502020204030204" pitchFamily="34" charset="0"/>
                          <a:cs typeface="Ideal Sans Light" pitchFamily="2" charset="0"/>
                        </a:rPr>
                        <a:t>   </a:t>
                      </a:r>
                      <a:endParaRPr lang="en-US" sz="1600" b="0" i="0" u="none" strike="noStrike" dirty="0">
                        <a:solidFill>
                          <a:srgbClr val="002060"/>
                        </a:solidFill>
                        <a:effectLst/>
                        <a:latin typeface="Ideal Sans Light" pitchFamily="2" charset="0"/>
                        <a:cs typeface="Ideal Sans Light" pitchFamily="2" charset="0"/>
                      </a:endParaRPr>
                    </a:p>
                    <a:p>
                      <a:pPr marR="457200" algn="just" fontAlgn="t">
                        <a:spcBef>
                          <a:spcPts val="0"/>
                        </a:spcBef>
                        <a:spcAft>
                          <a:spcPts val="0"/>
                        </a:spcAft>
                      </a:pPr>
                      <a:r>
                        <a:rPr lang="en-US" sz="1600" b="0" i="0" u="none" strike="noStrike" dirty="0">
                          <a:solidFill>
                            <a:srgbClr val="002060"/>
                          </a:solidFill>
                          <a:effectLst/>
                          <a:latin typeface="Ideal Sans Light" pitchFamily="2" charset="0"/>
                          <a:ea typeface="Calibri" panose="020F0502020204030204" pitchFamily="34" charset="0"/>
                          <a:cs typeface="Ideal Sans Light" pitchFamily="2" charset="0"/>
                        </a:rPr>
                        <a:t> </a:t>
                      </a:r>
                      <a:endParaRPr lang="en-US" sz="1600" b="0" i="0" u="none" strike="noStrike" dirty="0">
                        <a:solidFill>
                          <a:srgbClr val="002060"/>
                        </a:solidFill>
                        <a:effectLst/>
                        <a:latin typeface="Ideal Sans Light" pitchFamily="2" charset="0"/>
                        <a:cs typeface="Ideal Sans Light" pitchFamily="2" charset="0"/>
                      </a:endParaRPr>
                    </a:p>
                  </a:txBody>
                  <a:tcPr marL="66315" marR="66315" marT="921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77249422"/>
                  </a:ext>
                </a:extLst>
              </a:tr>
              <a:tr h="300629">
                <a:tc gridSpan="2">
                  <a:txBody>
                    <a:bodyPr/>
                    <a:lstStyle/>
                    <a:p>
                      <a:pPr marR="457200" algn="just" fontAlgn="t">
                        <a:spcBef>
                          <a:spcPts val="0"/>
                        </a:spcBef>
                        <a:spcAft>
                          <a:spcPts val="0"/>
                        </a:spcAft>
                      </a:pPr>
                      <a:r>
                        <a:rPr lang="en-US" sz="1600" b="1" i="0" u="none" strike="noStrike" dirty="0">
                          <a:solidFill>
                            <a:srgbClr val="002060"/>
                          </a:solidFill>
                          <a:effectLst/>
                          <a:latin typeface="Ideal Sans Light" pitchFamily="2" charset="0"/>
                          <a:ea typeface="Calibri" panose="020F0502020204030204" pitchFamily="34" charset="0"/>
                          <a:cs typeface="Ideal Sans Light" pitchFamily="2" charset="0"/>
                        </a:rPr>
                        <a:t>Coordinates</a:t>
                      </a:r>
                      <a:r>
                        <a:rPr lang="en-US" sz="1600" b="0" i="0" u="none" strike="noStrike" dirty="0">
                          <a:solidFill>
                            <a:srgbClr val="002060"/>
                          </a:solidFill>
                          <a:effectLst/>
                          <a:latin typeface="Ideal Sans Light" pitchFamily="2" charset="0"/>
                          <a:ea typeface="Calibri" panose="020F0502020204030204" pitchFamily="34" charset="0"/>
                          <a:cs typeface="Ideal Sans Light" pitchFamily="2" charset="0"/>
                        </a:rPr>
                        <a:t>:     40° 32′ 46″North    69° 13′ 0″ East</a:t>
                      </a:r>
                      <a:endParaRPr lang="en-US" sz="1600" b="0" i="0" u="none" strike="noStrike" dirty="0">
                        <a:solidFill>
                          <a:srgbClr val="002060"/>
                        </a:solidFill>
                        <a:effectLst/>
                        <a:latin typeface="Ideal Sans Light" pitchFamily="2" charset="0"/>
                        <a:cs typeface="Ideal Sans Light" pitchFamily="2" charset="0"/>
                      </a:endParaRPr>
                    </a:p>
                  </a:txBody>
                  <a:tcPr marL="88420" marR="88420" marT="44210" marB="4421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796089410"/>
                  </a:ext>
                </a:extLst>
              </a:tr>
              <a:tr h="300629">
                <a:tc gridSpan="2">
                  <a:txBody>
                    <a:bodyPr/>
                    <a:lstStyle/>
                    <a:p>
                      <a:pPr marR="457200" algn="just" fontAlgn="t">
                        <a:spcBef>
                          <a:spcPts val="0"/>
                        </a:spcBef>
                        <a:spcAft>
                          <a:spcPts val="0"/>
                        </a:spcAft>
                      </a:pPr>
                      <a:r>
                        <a:rPr lang="en-US" sz="1600" b="1" i="0" u="none" strike="noStrike" dirty="0">
                          <a:solidFill>
                            <a:srgbClr val="002060"/>
                          </a:solidFill>
                          <a:effectLst/>
                          <a:latin typeface="Ideal Sans Light" pitchFamily="2" charset="0"/>
                          <a:ea typeface="Calibri" panose="020F0502020204030204" pitchFamily="34" charset="0"/>
                          <a:cs typeface="Ideal Sans Light" pitchFamily="2" charset="0"/>
                        </a:rPr>
                        <a:t>Outbound Road Direction Vector:</a:t>
                      </a:r>
                      <a:r>
                        <a:rPr lang="en-US" sz="1600" b="0" i="0" u="none" strike="noStrike" dirty="0">
                          <a:solidFill>
                            <a:srgbClr val="002060"/>
                          </a:solidFill>
                          <a:effectLst/>
                          <a:latin typeface="Ideal Sans Light" pitchFamily="2" charset="0"/>
                          <a:ea typeface="Calibri" panose="020F0502020204030204" pitchFamily="34" charset="0"/>
                          <a:cs typeface="Ideal Sans Light" pitchFamily="2" charset="0"/>
                        </a:rPr>
                        <a:t>     211° SW</a:t>
                      </a:r>
                      <a:endParaRPr lang="en-US" sz="1600" b="0" i="0" u="none" strike="noStrike" dirty="0">
                        <a:solidFill>
                          <a:srgbClr val="002060"/>
                        </a:solidFill>
                        <a:effectLst/>
                        <a:latin typeface="Ideal Sans Light" pitchFamily="2" charset="0"/>
                        <a:cs typeface="Ideal Sans Light" pitchFamily="2" charset="0"/>
                      </a:endParaRPr>
                    </a:p>
                  </a:txBody>
                  <a:tcPr marL="88420" marR="88420" marT="44210" marB="4421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2527002894"/>
                  </a:ext>
                </a:extLst>
              </a:tr>
              <a:tr h="261432">
                <a:tc>
                  <a:txBody>
                    <a:bodyPr/>
                    <a:lstStyle/>
                    <a:p>
                      <a:pPr marR="457200" algn="l" fontAlgn="t">
                        <a:spcBef>
                          <a:spcPts val="0"/>
                        </a:spcBef>
                        <a:spcAft>
                          <a:spcPts val="0"/>
                        </a:spcAft>
                      </a:pPr>
                      <a:r>
                        <a:rPr lang="en-US" sz="1600" b="1" i="0" u="none" strike="noStrike" dirty="0">
                          <a:solidFill>
                            <a:srgbClr val="002060"/>
                          </a:solidFill>
                          <a:effectLst/>
                          <a:latin typeface="Ideal Sans Light" pitchFamily="2" charset="0"/>
                          <a:ea typeface="Calibri" panose="020F0502020204030204" pitchFamily="34" charset="0"/>
                          <a:cs typeface="Ideal Sans Light" pitchFamily="2" charset="0"/>
                        </a:rPr>
                        <a:t>Road/Motorway Number</a:t>
                      </a:r>
                      <a:r>
                        <a:rPr lang="en-US" sz="1600" b="0" i="0" u="none" strike="noStrike" dirty="0">
                          <a:solidFill>
                            <a:srgbClr val="002060"/>
                          </a:solidFill>
                          <a:effectLst/>
                          <a:latin typeface="Ideal Sans Light" pitchFamily="2" charset="0"/>
                          <a:ea typeface="Calibri" panose="020F0502020204030204" pitchFamily="34" charset="0"/>
                          <a:cs typeface="Ideal Sans Light" pitchFamily="2" charset="0"/>
                        </a:rPr>
                        <a:t>:     1RB</a:t>
                      </a:r>
                      <a:endParaRPr lang="en-US" sz="1600" b="0" i="0" u="none" strike="noStrike" dirty="0">
                        <a:solidFill>
                          <a:srgbClr val="002060"/>
                        </a:solidFill>
                        <a:effectLst/>
                        <a:latin typeface="Ideal Sans Light" pitchFamily="2" charset="0"/>
                        <a:cs typeface="Ideal Sans Light" pitchFamily="2" charset="0"/>
                      </a:endParaRPr>
                    </a:p>
                  </a:txBody>
                  <a:tcPr marL="66315" marR="66315" marT="921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57200" algn="just" fontAlgn="t">
                        <a:spcBef>
                          <a:spcPts val="0"/>
                        </a:spcBef>
                        <a:spcAft>
                          <a:spcPts val="0"/>
                        </a:spcAft>
                      </a:pPr>
                      <a:r>
                        <a:rPr lang="en-US" sz="1600" b="1" i="0" u="none" strike="noStrike" dirty="0">
                          <a:solidFill>
                            <a:srgbClr val="002060"/>
                          </a:solidFill>
                          <a:effectLst/>
                          <a:latin typeface="Ideal Sans Light" pitchFamily="2" charset="0"/>
                          <a:ea typeface="Calibri" panose="020F0502020204030204" pitchFamily="34" charset="0"/>
                          <a:cs typeface="Ideal Sans Light" pitchFamily="2" charset="0"/>
                        </a:rPr>
                        <a:t>Road/Motorway Number</a:t>
                      </a:r>
                      <a:r>
                        <a:rPr lang="en-US" sz="1600" b="0" i="0" u="none" strike="noStrike" dirty="0">
                          <a:solidFill>
                            <a:srgbClr val="002060"/>
                          </a:solidFill>
                          <a:effectLst/>
                          <a:latin typeface="Ideal Sans Light" pitchFamily="2" charset="0"/>
                          <a:ea typeface="Calibri" panose="020F0502020204030204" pitchFamily="34" charset="0"/>
                          <a:cs typeface="Ideal Sans Light" pitchFamily="2" charset="0"/>
                        </a:rPr>
                        <a:t>:     4R20     </a:t>
                      </a:r>
                      <a:endParaRPr lang="en-US" sz="1600" b="0" i="0" u="none" strike="noStrike" dirty="0">
                        <a:solidFill>
                          <a:srgbClr val="002060"/>
                        </a:solidFill>
                        <a:effectLst/>
                        <a:latin typeface="Ideal Sans Light" pitchFamily="2" charset="0"/>
                        <a:cs typeface="Ideal Sans Light" pitchFamily="2" charset="0"/>
                      </a:endParaRPr>
                    </a:p>
                  </a:txBody>
                  <a:tcPr marL="66315" marR="66315" marT="921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26831409"/>
                  </a:ext>
                </a:extLst>
              </a:tr>
              <a:tr h="575101">
                <a:tc>
                  <a:txBody>
                    <a:bodyPr/>
                    <a:lstStyle/>
                    <a:p>
                      <a:pPr marR="457200" algn="just" fontAlgn="t">
                        <a:spcBef>
                          <a:spcPts val="0"/>
                        </a:spcBef>
                        <a:spcAft>
                          <a:spcPts val="0"/>
                        </a:spcAft>
                      </a:pPr>
                      <a:r>
                        <a:rPr lang="en-US" sz="1600" b="1" i="0" u="none" strike="noStrike" dirty="0">
                          <a:solidFill>
                            <a:srgbClr val="002060"/>
                          </a:solidFill>
                          <a:effectLst/>
                          <a:latin typeface="Ideal Sans Light" pitchFamily="2" charset="0"/>
                          <a:ea typeface="Calibri" panose="020F0502020204030204" pitchFamily="34" charset="0"/>
                          <a:cs typeface="Ideal Sans Light" pitchFamily="2" charset="0"/>
                        </a:rPr>
                        <a:t>Access Road Lanes </a:t>
                      </a:r>
                      <a:endParaRPr lang="en-US" sz="1600" b="1" i="0" u="none" strike="noStrike" dirty="0">
                        <a:solidFill>
                          <a:srgbClr val="002060"/>
                        </a:solidFill>
                        <a:effectLst/>
                        <a:latin typeface="Ideal Sans Light" pitchFamily="2" charset="0"/>
                        <a:cs typeface="Ideal Sans Light" pitchFamily="2" charset="0"/>
                      </a:endParaRPr>
                    </a:p>
                    <a:p>
                      <a:pPr marR="457200" algn="just" fontAlgn="t">
                        <a:spcBef>
                          <a:spcPts val="0"/>
                        </a:spcBef>
                        <a:spcAft>
                          <a:spcPts val="0"/>
                        </a:spcAft>
                      </a:pPr>
                      <a:r>
                        <a:rPr lang="en-US" sz="1600" b="0" i="0" u="none" strike="noStrike" dirty="0">
                          <a:solidFill>
                            <a:srgbClr val="002060"/>
                          </a:solidFill>
                          <a:effectLst/>
                          <a:latin typeface="Ideal Sans Light" pitchFamily="2" charset="0"/>
                          <a:ea typeface="Calibri" panose="020F0502020204030204" pitchFamily="34" charset="0"/>
                          <a:cs typeface="Ideal Sans Light" pitchFamily="2" charset="0"/>
                        </a:rPr>
                        <a:t>Inbound: ____________1</a:t>
                      </a:r>
                      <a:endParaRPr lang="en-US" sz="1600" b="0" i="0" u="none" strike="noStrike" dirty="0">
                        <a:solidFill>
                          <a:srgbClr val="002060"/>
                        </a:solidFill>
                        <a:effectLst/>
                        <a:latin typeface="Ideal Sans Light" pitchFamily="2" charset="0"/>
                        <a:cs typeface="Ideal Sans Light" pitchFamily="2" charset="0"/>
                      </a:endParaRPr>
                    </a:p>
                    <a:p>
                      <a:pPr marR="457200" algn="just" fontAlgn="t">
                        <a:spcBef>
                          <a:spcPts val="0"/>
                        </a:spcBef>
                        <a:spcAft>
                          <a:spcPts val="0"/>
                        </a:spcAft>
                      </a:pPr>
                      <a:r>
                        <a:rPr lang="en-US" sz="1600" b="0" i="0" u="none" strike="noStrike" dirty="0">
                          <a:solidFill>
                            <a:srgbClr val="002060"/>
                          </a:solidFill>
                          <a:effectLst/>
                          <a:latin typeface="Ideal Sans Light" pitchFamily="2" charset="0"/>
                          <a:ea typeface="Calibri" panose="020F0502020204030204" pitchFamily="34" charset="0"/>
                          <a:cs typeface="Ideal Sans Light" pitchFamily="2" charset="0"/>
                        </a:rPr>
                        <a:t>Outbound:   _________1</a:t>
                      </a:r>
                      <a:endParaRPr lang="en-US" sz="1600" b="0" i="0" u="none" strike="noStrike" dirty="0">
                        <a:solidFill>
                          <a:srgbClr val="002060"/>
                        </a:solidFill>
                        <a:effectLst/>
                        <a:latin typeface="Ideal Sans Light" pitchFamily="2" charset="0"/>
                        <a:cs typeface="Ideal Sans Light" pitchFamily="2" charset="0"/>
                      </a:endParaRPr>
                    </a:p>
                  </a:txBody>
                  <a:tcPr marL="66315" marR="66315" marT="921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57200" algn="just" fontAlgn="t">
                        <a:spcBef>
                          <a:spcPts val="0"/>
                        </a:spcBef>
                        <a:spcAft>
                          <a:spcPts val="0"/>
                        </a:spcAft>
                      </a:pPr>
                      <a:r>
                        <a:rPr lang="en-US" sz="1600" b="1" i="0" u="none" strike="noStrike" dirty="0">
                          <a:solidFill>
                            <a:srgbClr val="002060"/>
                          </a:solidFill>
                          <a:effectLst/>
                          <a:latin typeface="Ideal Sans Light" pitchFamily="2" charset="0"/>
                          <a:ea typeface="Calibri" panose="020F0502020204030204" pitchFamily="34" charset="0"/>
                          <a:cs typeface="Ideal Sans Light" pitchFamily="2" charset="0"/>
                        </a:rPr>
                        <a:t>Access Road Lanes </a:t>
                      </a:r>
                      <a:r>
                        <a:rPr lang="en-US" sz="1600" b="0" i="0" u="none" strike="noStrike" dirty="0">
                          <a:solidFill>
                            <a:srgbClr val="002060"/>
                          </a:solidFill>
                          <a:effectLst/>
                          <a:latin typeface="Ideal Sans Light" pitchFamily="2" charset="0"/>
                          <a:ea typeface="Calibri" panose="020F0502020204030204" pitchFamily="34" charset="0"/>
                          <a:cs typeface="Ideal Sans Light" pitchFamily="2" charset="0"/>
                        </a:rPr>
                        <a:t>(project)</a:t>
                      </a:r>
                      <a:endParaRPr lang="en-US" sz="1600" b="0" i="0" u="none" strike="noStrike" dirty="0">
                        <a:solidFill>
                          <a:srgbClr val="002060"/>
                        </a:solidFill>
                        <a:effectLst/>
                        <a:latin typeface="Ideal Sans Light" pitchFamily="2" charset="0"/>
                        <a:cs typeface="Ideal Sans Light" pitchFamily="2" charset="0"/>
                      </a:endParaRPr>
                    </a:p>
                    <a:p>
                      <a:pPr marR="457200" algn="just" fontAlgn="t">
                        <a:spcBef>
                          <a:spcPts val="0"/>
                        </a:spcBef>
                        <a:spcAft>
                          <a:spcPts val="0"/>
                        </a:spcAft>
                      </a:pPr>
                      <a:r>
                        <a:rPr lang="en-US" sz="1600" b="0" i="0" u="none" strike="noStrike" dirty="0">
                          <a:solidFill>
                            <a:srgbClr val="002060"/>
                          </a:solidFill>
                          <a:effectLst/>
                          <a:latin typeface="Ideal Sans Light" pitchFamily="2" charset="0"/>
                          <a:ea typeface="Calibri" panose="020F0502020204030204" pitchFamily="34" charset="0"/>
                          <a:cs typeface="Ideal Sans Light" pitchFamily="2" charset="0"/>
                        </a:rPr>
                        <a:t>Inbound: 4 – of which 2 for trucks</a:t>
                      </a:r>
                      <a:endParaRPr lang="en-US" sz="1600" b="0" i="0" u="none" strike="noStrike" dirty="0">
                        <a:solidFill>
                          <a:srgbClr val="002060"/>
                        </a:solidFill>
                        <a:effectLst/>
                        <a:latin typeface="Ideal Sans Light" pitchFamily="2" charset="0"/>
                        <a:cs typeface="Ideal Sans Light" pitchFamily="2" charset="0"/>
                      </a:endParaRPr>
                    </a:p>
                    <a:p>
                      <a:pPr marR="457200" algn="just" fontAlgn="t">
                        <a:spcBef>
                          <a:spcPts val="0"/>
                        </a:spcBef>
                        <a:spcAft>
                          <a:spcPts val="0"/>
                        </a:spcAft>
                      </a:pPr>
                      <a:r>
                        <a:rPr lang="en-US" sz="1600" b="0" i="0" u="none" strike="noStrike" dirty="0">
                          <a:solidFill>
                            <a:srgbClr val="002060"/>
                          </a:solidFill>
                          <a:effectLst/>
                          <a:latin typeface="Ideal Sans Light" pitchFamily="2" charset="0"/>
                          <a:ea typeface="Calibri" panose="020F0502020204030204" pitchFamily="34" charset="0"/>
                          <a:cs typeface="Ideal Sans Light" pitchFamily="2" charset="0"/>
                        </a:rPr>
                        <a:t>Outbound:  4 – of which 2 for trucks</a:t>
                      </a:r>
                      <a:endParaRPr lang="en-US" sz="1600" b="0" i="0" u="none" strike="noStrike" dirty="0">
                        <a:solidFill>
                          <a:srgbClr val="002060"/>
                        </a:solidFill>
                        <a:effectLst/>
                        <a:latin typeface="Ideal Sans Light" pitchFamily="2" charset="0"/>
                        <a:cs typeface="Ideal Sans Light" pitchFamily="2" charset="0"/>
                      </a:endParaRPr>
                    </a:p>
                  </a:txBody>
                  <a:tcPr marL="66315" marR="66315" marT="921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74341518"/>
                  </a:ext>
                </a:extLst>
              </a:tr>
              <a:tr h="300629">
                <a:tc gridSpan="2">
                  <a:txBody>
                    <a:bodyPr/>
                    <a:lstStyle/>
                    <a:p>
                      <a:pPr marR="457200" algn="just" fontAlgn="t">
                        <a:spcBef>
                          <a:spcPts val="0"/>
                        </a:spcBef>
                        <a:spcAft>
                          <a:spcPts val="0"/>
                        </a:spcAft>
                      </a:pPr>
                      <a:r>
                        <a:rPr lang="en-US" sz="1600" b="1" i="0" u="none" strike="noStrike" dirty="0">
                          <a:solidFill>
                            <a:srgbClr val="002060"/>
                          </a:solidFill>
                          <a:effectLst/>
                          <a:latin typeface="Ideal Sans Light" pitchFamily="2" charset="0"/>
                          <a:ea typeface="Calibri" panose="020F0502020204030204" pitchFamily="34" charset="0"/>
                          <a:cs typeface="Ideal Sans Light" pitchFamily="2" charset="0"/>
                        </a:rPr>
                        <a:t>2022 Annual Average Daily Truck Traffic (AADTT) Total UZB data</a:t>
                      </a:r>
                      <a:r>
                        <a:rPr lang="en-US" sz="1600" b="0" i="0" u="none" strike="noStrike" dirty="0">
                          <a:solidFill>
                            <a:srgbClr val="002060"/>
                          </a:solidFill>
                          <a:effectLst/>
                          <a:latin typeface="Ideal Sans Light" pitchFamily="2" charset="0"/>
                          <a:ea typeface="Calibri" panose="020F0502020204030204" pitchFamily="34" charset="0"/>
                          <a:cs typeface="Ideal Sans Light" pitchFamily="2" charset="0"/>
                        </a:rPr>
                        <a:t>:     159</a:t>
                      </a:r>
                    </a:p>
                    <a:p>
                      <a:pPr marR="457200" algn="just" fontAlgn="t">
                        <a:spcBef>
                          <a:spcPts val="0"/>
                        </a:spcBef>
                        <a:spcAft>
                          <a:spcPts val="0"/>
                        </a:spcAft>
                      </a:pPr>
                      <a:r>
                        <a:rPr lang="en-US" sz="1600" b="1" i="0" u="none" strike="noStrike" dirty="0">
                          <a:solidFill>
                            <a:srgbClr val="002060"/>
                          </a:solidFill>
                          <a:effectLst/>
                          <a:latin typeface="Ideal Sans Light" pitchFamily="2" charset="0"/>
                          <a:ea typeface="Calibri" panose="020F0502020204030204" pitchFamily="34" charset="0"/>
                          <a:cs typeface="Ideal Sans Light" pitchFamily="2" charset="0"/>
                        </a:rPr>
                        <a:t>Customs reported total daily capacity for truck clearance</a:t>
                      </a:r>
                      <a:r>
                        <a:rPr lang="en-US" sz="1600" b="0" i="0" u="none" strike="noStrike" dirty="0">
                          <a:solidFill>
                            <a:srgbClr val="002060"/>
                          </a:solidFill>
                          <a:effectLst/>
                          <a:latin typeface="Ideal Sans Light" pitchFamily="2" charset="0"/>
                          <a:ea typeface="Calibri" panose="020F0502020204030204" pitchFamily="34" charset="0"/>
                          <a:cs typeface="Ideal Sans Light" pitchFamily="2" charset="0"/>
                        </a:rPr>
                        <a:t>:     160</a:t>
                      </a:r>
                      <a:endParaRPr lang="en-US" sz="1600" b="0" i="0" u="none" strike="noStrike" dirty="0">
                        <a:solidFill>
                          <a:srgbClr val="002060"/>
                        </a:solidFill>
                        <a:effectLst/>
                        <a:latin typeface="Ideal Sans Light" pitchFamily="2" charset="0"/>
                        <a:cs typeface="Ideal Sans Light" pitchFamily="2" charset="0"/>
                      </a:endParaRPr>
                    </a:p>
                  </a:txBody>
                  <a:tcPr marL="88420" marR="88420" marT="44210" marB="4421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633261313"/>
                  </a:ext>
                </a:extLst>
              </a:tr>
              <a:tr h="477470">
                <a:tc gridSpan="2">
                  <a:txBody>
                    <a:bodyPr/>
                    <a:lstStyle/>
                    <a:p>
                      <a:pPr marR="457200" algn="l" fontAlgn="t">
                        <a:spcBef>
                          <a:spcPts val="0"/>
                        </a:spcBef>
                        <a:spcAft>
                          <a:spcPts val="0"/>
                        </a:spcAft>
                      </a:pPr>
                      <a:r>
                        <a:rPr lang="en-US" sz="1600" b="1" i="0" u="none" strike="noStrike" dirty="0">
                          <a:solidFill>
                            <a:srgbClr val="002060"/>
                          </a:solidFill>
                          <a:effectLst/>
                          <a:latin typeface="Ideal Sans Light" pitchFamily="2" charset="0"/>
                          <a:ea typeface="Calibri" panose="020F0502020204030204" pitchFamily="34" charset="0"/>
                          <a:cs typeface="Ideal Sans Light" pitchFamily="2" charset="0"/>
                        </a:rPr>
                        <a:t>Bridge</a:t>
                      </a:r>
                      <a:r>
                        <a:rPr lang="en-US" sz="1600" b="0" i="0" u="none" strike="noStrike" dirty="0">
                          <a:solidFill>
                            <a:srgbClr val="002060"/>
                          </a:solidFill>
                          <a:effectLst/>
                          <a:latin typeface="Ideal Sans Light" pitchFamily="2" charset="0"/>
                          <a:ea typeface="Calibri" panose="020F0502020204030204" pitchFamily="34" charset="0"/>
                          <a:cs typeface="Ideal Sans Light" pitchFamily="2" charset="0"/>
                        </a:rPr>
                        <a:t>:     N/A lanes per direction, </a:t>
                      </a:r>
                      <a:r>
                        <a:rPr lang="en-US" sz="1600" b="1" i="0" u="none" strike="noStrike" dirty="0">
                          <a:solidFill>
                            <a:srgbClr val="002060"/>
                          </a:solidFill>
                          <a:effectLst/>
                          <a:latin typeface="Ideal Sans Light" pitchFamily="2" charset="0"/>
                          <a:ea typeface="Calibri" panose="020F0502020204030204" pitchFamily="34" charset="0"/>
                          <a:cs typeface="Ideal Sans Light" pitchFamily="2" charset="0"/>
                        </a:rPr>
                        <a:t>length</a:t>
                      </a:r>
                      <a:r>
                        <a:rPr lang="en-US" sz="1600" b="0" i="0" u="none" strike="noStrike" dirty="0">
                          <a:solidFill>
                            <a:srgbClr val="002060"/>
                          </a:solidFill>
                          <a:effectLst/>
                          <a:latin typeface="Ideal Sans Light" pitchFamily="2" charset="0"/>
                          <a:ea typeface="Calibri" panose="020F0502020204030204" pitchFamily="34" charset="0"/>
                          <a:cs typeface="Ideal Sans Light" pitchFamily="2" charset="0"/>
                        </a:rPr>
                        <a:t>: ____m, </a:t>
                      </a:r>
                      <a:r>
                        <a:rPr lang="en-US" sz="1600" b="1" i="0" u="none" strike="noStrike" dirty="0">
                          <a:solidFill>
                            <a:srgbClr val="002060"/>
                          </a:solidFill>
                          <a:effectLst/>
                          <a:latin typeface="Ideal Sans Light" pitchFamily="2" charset="0"/>
                          <a:ea typeface="Calibri" panose="020F0502020204030204" pitchFamily="34" charset="0"/>
                          <a:cs typeface="Ideal Sans Light" pitchFamily="2" charset="0"/>
                        </a:rPr>
                        <a:t>built in </a:t>
                      </a:r>
                      <a:r>
                        <a:rPr lang="en-US" sz="1600" b="0" i="0" u="none" strike="noStrike" dirty="0">
                          <a:solidFill>
                            <a:srgbClr val="002060"/>
                          </a:solidFill>
                          <a:effectLst/>
                          <a:latin typeface="Ideal Sans Light" pitchFamily="2" charset="0"/>
                          <a:ea typeface="Calibri" panose="020F0502020204030204" pitchFamily="34" charset="0"/>
                          <a:cs typeface="Ideal Sans Light" pitchFamily="2" charset="0"/>
                        </a:rPr>
                        <a:t>_______, </a:t>
                      </a:r>
                      <a:r>
                        <a:rPr lang="en-US" sz="1600" b="1" i="0" u="none" strike="noStrike" dirty="0">
                          <a:solidFill>
                            <a:srgbClr val="002060"/>
                          </a:solidFill>
                          <a:effectLst/>
                          <a:latin typeface="Ideal Sans Light" pitchFamily="2" charset="0"/>
                          <a:ea typeface="Calibri" panose="020F0502020204030204" pitchFamily="34" charset="0"/>
                          <a:cs typeface="Ideal Sans Light" pitchFamily="2" charset="0"/>
                        </a:rPr>
                        <a:t>capacity &amp; quality</a:t>
                      </a:r>
                      <a:r>
                        <a:rPr lang="en-US" sz="1600" b="0" i="0" u="none" strike="noStrike" dirty="0">
                          <a:solidFill>
                            <a:srgbClr val="002060"/>
                          </a:solidFill>
                          <a:effectLst/>
                          <a:latin typeface="Ideal Sans Light" pitchFamily="2" charset="0"/>
                          <a:ea typeface="Calibri" panose="020F0502020204030204" pitchFamily="34" charset="0"/>
                          <a:cs typeface="Ideal Sans Light" pitchFamily="2" charset="0"/>
                        </a:rPr>
                        <a:t>: _____________________.</a:t>
                      </a:r>
                      <a:endParaRPr lang="en-US" sz="1600" b="0" i="0" u="none" strike="noStrike" dirty="0">
                        <a:solidFill>
                          <a:srgbClr val="002060"/>
                        </a:solidFill>
                        <a:effectLst/>
                        <a:latin typeface="Ideal Sans Light" pitchFamily="2" charset="0"/>
                        <a:cs typeface="Ideal Sans Light" pitchFamily="2" charset="0"/>
                      </a:endParaRPr>
                    </a:p>
                  </a:txBody>
                  <a:tcPr marL="88420" marR="88420" marT="44210" marB="4421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393835948"/>
                  </a:ext>
                </a:extLst>
              </a:tr>
              <a:tr h="300629">
                <a:tc gridSpan="2">
                  <a:txBody>
                    <a:bodyPr/>
                    <a:lstStyle/>
                    <a:p>
                      <a:pPr marR="457200" algn="just" fontAlgn="t">
                        <a:spcBef>
                          <a:spcPts val="0"/>
                        </a:spcBef>
                        <a:spcAft>
                          <a:spcPts val="0"/>
                        </a:spcAft>
                      </a:pPr>
                      <a:r>
                        <a:rPr lang="en-US" sz="1600" b="1" i="0" u="none" strike="noStrike" dirty="0">
                          <a:solidFill>
                            <a:srgbClr val="002060"/>
                          </a:solidFill>
                          <a:effectLst/>
                          <a:latin typeface="Ideal Sans Light" pitchFamily="2" charset="0"/>
                          <a:ea typeface="Calibri" panose="020F0502020204030204" pitchFamily="34" charset="0"/>
                          <a:cs typeface="Ideal Sans Light" pitchFamily="2" charset="0"/>
                        </a:rPr>
                        <a:t>Altitude</a:t>
                      </a:r>
                      <a:r>
                        <a:rPr lang="en-US" sz="1600" b="0" i="0" u="none" strike="noStrike" dirty="0">
                          <a:solidFill>
                            <a:srgbClr val="002060"/>
                          </a:solidFill>
                          <a:effectLst/>
                          <a:latin typeface="Ideal Sans Light" pitchFamily="2" charset="0"/>
                          <a:ea typeface="Calibri" panose="020F0502020204030204" pitchFamily="34" charset="0"/>
                          <a:cs typeface="Ideal Sans Light" pitchFamily="2" charset="0"/>
                        </a:rPr>
                        <a:t>:     300 meters above sea level</a:t>
                      </a:r>
                      <a:endParaRPr lang="en-US" sz="1600" b="0" i="0" u="none" strike="noStrike" dirty="0">
                        <a:solidFill>
                          <a:srgbClr val="002060"/>
                        </a:solidFill>
                        <a:effectLst/>
                        <a:latin typeface="Ideal Sans Light" pitchFamily="2" charset="0"/>
                        <a:cs typeface="Ideal Sans Light" pitchFamily="2" charset="0"/>
                      </a:endParaRPr>
                    </a:p>
                  </a:txBody>
                  <a:tcPr marL="88420" marR="88420" marT="44210" marB="4421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281556562"/>
                  </a:ext>
                </a:extLst>
              </a:tr>
              <a:tr h="300629">
                <a:tc gridSpan="2">
                  <a:txBody>
                    <a:bodyPr/>
                    <a:lstStyle/>
                    <a:p>
                      <a:pPr marR="457200" algn="just" fontAlgn="t">
                        <a:spcBef>
                          <a:spcPts val="0"/>
                        </a:spcBef>
                        <a:spcAft>
                          <a:spcPts val="0"/>
                        </a:spcAft>
                      </a:pPr>
                      <a:r>
                        <a:rPr lang="en-US" sz="1600" b="1" i="0" u="none" strike="noStrike" dirty="0">
                          <a:solidFill>
                            <a:srgbClr val="002060"/>
                          </a:solidFill>
                          <a:effectLst/>
                          <a:latin typeface="Ideal Sans Light" pitchFamily="2" charset="0"/>
                          <a:ea typeface="Calibri" panose="020F0502020204030204" pitchFamily="34" charset="0"/>
                          <a:cs typeface="Ideal Sans Light" pitchFamily="2" charset="0"/>
                        </a:rPr>
                        <a:t>Operations</a:t>
                      </a:r>
                      <a:r>
                        <a:rPr lang="en-US" sz="1600" b="0" i="0" u="none" strike="noStrike" dirty="0">
                          <a:solidFill>
                            <a:srgbClr val="002060"/>
                          </a:solidFill>
                          <a:effectLst/>
                          <a:latin typeface="Ideal Sans Light" pitchFamily="2" charset="0"/>
                          <a:ea typeface="Calibri" panose="020F0502020204030204" pitchFamily="34" charset="0"/>
                          <a:cs typeface="Ideal Sans Light" pitchFamily="2" charset="0"/>
                        </a:rPr>
                        <a:t>:     Open 24/7 year-round for all traffic</a:t>
                      </a:r>
                      <a:endParaRPr lang="en-US" sz="1600" b="0" i="0" u="none" strike="noStrike" dirty="0">
                        <a:solidFill>
                          <a:srgbClr val="002060"/>
                        </a:solidFill>
                        <a:effectLst/>
                        <a:latin typeface="Ideal Sans Light" pitchFamily="2" charset="0"/>
                        <a:cs typeface="Ideal Sans Light" pitchFamily="2" charset="0"/>
                      </a:endParaRPr>
                    </a:p>
                  </a:txBody>
                  <a:tcPr marL="88420" marR="88420" marT="44210" marB="4421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983794232"/>
                  </a:ext>
                </a:extLst>
              </a:tr>
              <a:tr h="300629">
                <a:tc gridSpan="2">
                  <a:txBody>
                    <a:bodyPr/>
                    <a:lstStyle/>
                    <a:p>
                      <a:pPr marR="457200" algn="just" fontAlgn="t">
                        <a:spcBef>
                          <a:spcPts val="0"/>
                        </a:spcBef>
                        <a:spcAft>
                          <a:spcPts val="0"/>
                        </a:spcAft>
                      </a:pPr>
                      <a:r>
                        <a:rPr lang="en-US" sz="1600" b="1" i="0" u="none" strike="noStrike" dirty="0">
                          <a:solidFill>
                            <a:srgbClr val="002060"/>
                          </a:solidFill>
                          <a:effectLst/>
                          <a:latin typeface="Ideal Sans Light" pitchFamily="2" charset="0"/>
                          <a:ea typeface="Calibri" panose="020F0502020204030204" pitchFamily="34" charset="0"/>
                          <a:cs typeface="Ideal Sans Light" pitchFamily="2" charset="0"/>
                        </a:rPr>
                        <a:t>National Codes</a:t>
                      </a:r>
                      <a:r>
                        <a:rPr lang="en-US" sz="1600" b="0" i="0" u="none" strike="noStrike" dirty="0">
                          <a:solidFill>
                            <a:srgbClr val="002060"/>
                          </a:solidFill>
                          <a:effectLst/>
                          <a:latin typeface="Ideal Sans Light" pitchFamily="2" charset="0"/>
                          <a:ea typeface="Calibri" panose="020F0502020204030204" pitchFamily="34" charset="0"/>
                          <a:cs typeface="Ideal Sans Light" pitchFamily="2" charset="0"/>
                        </a:rPr>
                        <a:t>:     </a:t>
                      </a:r>
                      <a:r>
                        <a:rPr lang="en-US" sz="1600" b="0" i="0" u="none" strike="noStrike" dirty="0" err="1">
                          <a:solidFill>
                            <a:srgbClr val="002060"/>
                          </a:solidFill>
                          <a:effectLst/>
                          <a:latin typeface="Ideal Sans Light" pitchFamily="2" charset="0"/>
                          <a:ea typeface="Calibri" panose="020F0502020204030204" pitchFamily="34" charset="0"/>
                          <a:cs typeface="Ideal Sans Light" pitchFamily="2" charset="0"/>
                        </a:rPr>
                        <a:t>Oybek</a:t>
                      </a:r>
                      <a:r>
                        <a:rPr lang="en-US" sz="1600" b="0" i="0" u="none" strike="noStrike" dirty="0">
                          <a:solidFill>
                            <a:srgbClr val="002060"/>
                          </a:solidFill>
                          <a:effectLst/>
                          <a:latin typeface="Ideal Sans Light" pitchFamily="2" charset="0"/>
                          <a:ea typeface="Calibri" panose="020F0502020204030204" pitchFamily="34" charset="0"/>
                          <a:cs typeface="Ideal Sans Light" pitchFamily="2" charset="0"/>
                        </a:rPr>
                        <a:t> 27011</a:t>
                      </a:r>
                      <a:endParaRPr lang="en-US" sz="1600" b="0" i="0" u="none" strike="noStrike" dirty="0">
                        <a:solidFill>
                          <a:srgbClr val="002060"/>
                        </a:solidFill>
                        <a:effectLst/>
                        <a:latin typeface="Ideal Sans Light" pitchFamily="2" charset="0"/>
                        <a:cs typeface="Ideal Sans Light" pitchFamily="2" charset="0"/>
                      </a:endParaRPr>
                    </a:p>
                  </a:txBody>
                  <a:tcPr marL="88420" marR="88420" marT="44210" marB="4421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2203397438"/>
                  </a:ext>
                </a:extLst>
              </a:tr>
            </a:tbl>
          </a:graphicData>
        </a:graphic>
      </p:graphicFrame>
      <p:pic>
        <p:nvPicPr>
          <p:cNvPr id="12" name="Picture 11" descr="A flag with a crown and stars&#10;&#10;Description automatically generated">
            <a:extLst>
              <a:ext uri="{FF2B5EF4-FFF2-40B4-BE49-F238E27FC236}">
                <a16:creationId xmlns:a16="http://schemas.microsoft.com/office/drawing/2014/main" id="{8F13DF43-E46F-D81D-FEF3-AB39C705202F}"/>
              </a:ext>
            </a:extLst>
          </p:cNvPr>
          <p:cNvPicPr>
            <a:picLocks noChangeAspect="1"/>
          </p:cNvPicPr>
          <p:nvPr/>
        </p:nvPicPr>
        <p:blipFill>
          <a:blip r:embed="rId3"/>
          <a:stretch>
            <a:fillRect/>
          </a:stretch>
        </p:blipFill>
        <p:spPr>
          <a:xfrm>
            <a:off x="2190044" y="1665288"/>
            <a:ext cx="1453444" cy="726722"/>
          </a:xfrm>
          <a:prstGeom prst="rect">
            <a:avLst/>
          </a:prstGeom>
        </p:spPr>
      </p:pic>
      <p:pic>
        <p:nvPicPr>
          <p:cNvPr id="13" name="Picture 12" descr="A blue green and red flag with white stripes&#10;&#10;Description automatically generated">
            <a:extLst>
              <a:ext uri="{FF2B5EF4-FFF2-40B4-BE49-F238E27FC236}">
                <a16:creationId xmlns:a16="http://schemas.microsoft.com/office/drawing/2014/main" id="{B4053486-6D47-2805-B375-0E86397C53C9}"/>
              </a:ext>
            </a:extLst>
          </p:cNvPr>
          <p:cNvPicPr>
            <a:picLocks noChangeAspect="1"/>
          </p:cNvPicPr>
          <p:nvPr/>
        </p:nvPicPr>
        <p:blipFill>
          <a:blip r:embed="rId4"/>
          <a:stretch>
            <a:fillRect/>
          </a:stretch>
        </p:blipFill>
        <p:spPr>
          <a:xfrm>
            <a:off x="7511872" y="1665288"/>
            <a:ext cx="1581327" cy="726722"/>
          </a:xfrm>
          <a:prstGeom prst="rect">
            <a:avLst/>
          </a:prstGeom>
        </p:spPr>
      </p:pic>
    </p:spTree>
    <p:extLst>
      <p:ext uri="{BB962C8B-B14F-4D97-AF65-F5344CB8AC3E}">
        <p14:creationId xmlns:p14="http://schemas.microsoft.com/office/powerpoint/2010/main" val="37479704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9136EA6-5795-96AD-2385-92E90079D93C}"/>
              </a:ext>
            </a:extLst>
          </p:cNvPr>
          <p:cNvSpPr>
            <a:spLocks noGrp="1"/>
          </p:cNvSpPr>
          <p:nvPr>
            <p:ph type="sldNum" sz="quarter" idx="12"/>
          </p:nvPr>
        </p:nvSpPr>
        <p:spPr/>
        <p:txBody>
          <a:bodyPr/>
          <a:lstStyle/>
          <a:p>
            <a:fld id="{48F63A3B-78C7-47BE-AE5E-E10140E04643}" type="slidenum">
              <a:rPr lang="en-US" smtClean="0"/>
              <a:t>4</a:t>
            </a:fld>
            <a:endParaRPr lang="en-US"/>
          </a:p>
        </p:txBody>
      </p:sp>
      <p:graphicFrame>
        <p:nvGraphicFramePr>
          <p:cNvPr id="5" name="Diagram 4">
            <a:extLst>
              <a:ext uri="{FF2B5EF4-FFF2-40B4-BE49-F238E27FC236}">
                <a16:creationId xmlns:a16="http://schemas.microsoft.com/office/drawing/2014/main" id="{F62372E0-99DA-E821-A601-6F691DAEF579}"/>
              </a:ext>
            </a:extLst>
          </p:cNvPr>
          <p:cNvGraphicFramePr/>
          <p:nvPr>
            <p:extLst>
              <p:ext uri="{D42A27DB-BD31-4B8C-83A1-F6EECF244321}">
                <p14:modId xmlns:p14="http://schemas.microsoft.com/office/powerpoint/2010/main" val="1717750024"/>
              </p:ext>
            </p:extLst>
          </p:nvPr>
        </p:nvGraphicFramePr>
        <p:xfrm>
          <a:off x="1168400" y="330722"/>
          <a:ext cx="10502900" cy="104087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Content Placeholder 2">
            <a:extLst>
              <a:ext uri="{FF2B5EF4-FFF2-40B4-BE49-F238E27FC236}">
                <a16:creationId xmlns:a16="http://schemas.microsoft.com/office/drawing/2014/main" id="{1249ACAB-EF4F-6365-B6E4-5CC2DE50C9AF}"/>
              </a:ext>
            </a:extLst>
          </p:cNvPr>
          <p:cNvSpPr>
            <a:spLocks noGrp="1"/>
          </p:cNvSpPr>
          <p:nvPr>
            <p:ph idx="1"/>
          </p:nvPr>
        </p:nvSpPr>
        <p:spPr>
          <a:xfrm>
            <a:off x="787400" y="1253331"/>
            <a:ext cx="10883900" cy="4351338"/>
          </a:xfrm>
        </p:spPr>
        <p:txBody>
          <a:bodyPr>
            <a:normAutofit/>
          </a:bodyPr>
          <a:lstStyle/>
          <a:p>
            <a:pPr marL="0" indent="0">
              <a:buNone/>
            </a:pPr>
            <a:r>
              <a:rPr lang="en-US" dirty="0">
                <a:solidFill>
                  <a:srgbClr val="002060"/>
                </a:solidFill>
                <a:latin typeface="Ideal Sans Book" pitchFamily="2" charset="0"/>
                <a:cs typeface="Ideal Sans Book" pitchFamily="2" charset="0"/>
              </a:rPr>
              <a:t>Reconstruction of Road BCPs should be holistic and incorporate improvements across all seven IBM components:</a:t>
            </a:r>
          </a:p>
          <a:p>
            <a:pPr marL="457200" indent="-457200">
              <a:buFont typeface="+mj-lt"/>
              <a:buAutoNum type="arabicPeriod"/>
            </a:pPr>
            <a:r>
              <a:rPr lang="en-US" sz="2400" dirty="0">
                <a:solidFill>
                  <a:srgbClr val="002060"/>
                </a:solidFill>
                <a:latin typeface="Ideal Sans Light" pitchFamily="2" charset="0"/>
                <a:cs typeface="Ideal Sans Light" pitchFamily="2" charset="0"/>
              </a:rPr>
              <a:t>Institutional</a:t>
            </a:r>
          </a:p>
          <a:p>
            <a:pPr marL="457200" indent="-457200">
              <a:buFont typeface="+mj-lt"/>
              <a:buAutoNum type="arabicPeriod"/>
            </a:pPr>
            <a:r>
              <a:rPr lang="en-US" sz="2400" dirty="0">
                <a:solidFill>
                  <a:srgbClr val="002060"/>
                </a:solidFill>
                <a:latin typeface="Ideal Sans Light" pitchFamily="2" charset="0"/>
                <a:cs typeface="Ideal Sans Light" pitchFamily="2" charset="0"/>
              </a:rPr>
              <a:t>Legal</a:t>
            </a:r>
          </a:p>
          <a:p>
            <a:pPr marL="457200" indent="-457200">
              <a:buFont typeface="+mj-lt"/>
              <a:buAutoNum type="arabicPeriod"/>
            </a:pPr>
            <a:r>
              <a:rPr lang="en-US" sz="2400" dirty="0">
                <a:solidFill>
                  <a:srgbClr val="002060"/>
                </a:solidFill>
                <a:latin typeface="Ideal Sans Light" pitchFamily="2" charset="0"/>
                <a:cs typeface="Ideal Sans Light" pitchFamily="2" charset="0"/>
              </a:rPr>
              <a:t>Procedures / Operations - One-Stop System, future No-Stop System – ABC</a:t>
            </a:r>
          </a:p>
          <a:p>
            <a:pPr marL="457200" indent="-457200">
              <a:buFont typeface="+mj-lt"/>
              <a:buAutoNum type="arabicPeriod"/>
            </a:pPr>
            <a:r>
              <a:rPr lang="en-US" sz="2400" dirty="0">
                <a:solidFill>
                  <a:srgbClr val="002060"/>
                </a:solidFill>
                <a:latin typeface="Ideal Sans Light" pitchFamily="2" charset="0"/>
                <a:cs typeface="Ideal Sans Light" pitchFamily="2" charset="0"/>
              </a:rPr>
              <a:t>Human Resources / Skills Training</a:t>
            </a:r>
          </a:p>
          <a:p>
            <a:pPr marL="457200" indent="-457200">
              <a:buFont typeface="+mj-lt"/>
              <a:buAutoNum type="arabicPeriod"/>
            </a:pPr>
            <a:r>
              <a:rPr lang="en-US" sz="2400" dirty="0">
                <a:solidFill>
                  <a:srgbClr val="002060"/>
                </a:solidFill>
                <a:latin typeface="Ideal Sans Light" pitchFamily="2" charset="0"/>
                <a:cs typeface="Ideal Sans Light" pitchFamily="2" charset="0"/>
              </a:rPr>
              <a:t>Information Exchange &amp; Communications - Single Window</a:t>
            </a:r>
          </a:p>
          <a:p>
            <a:pPr marL="457200" indent="-457200">
              <a:buFont typeface="+mj-lt"/>
              <a:buAutoNum type="arabicPeriod"/>
            </a:pPr>
            <a:r>
              <a:rPr lang="en-US" sz="2400" dirty="0">
                <a:solidFill>
                  <a:srgbClr val="002060"/>
                </a:solidFill>
                <a:latin typeface="Ideal Sans Light" pitchFamily="2" charset="0"/>
                <a:cs typeface="Ideal Sans Light" pitchFamily="2" charset="0"/>
              </a:rPr>
              <a:t>Equipment – Automated Number Plate Recognition (ANPR)</a:t>
            </a:r>
          </a:p>
          <a:p>
            <a:pPr marL="457200" indent="-457200">
              <a:buFont typeface="+mj-lt"/>
              <a:buAutoNum type="arabicPeriod"/>
            </a:pPr>
            <a:r>
              <a:rPr lang="en-US" sz="2400" dirty="0">
                <a:solidFill>
                  <a:srgbClr val="002060"/>
                </a:solidFill>
                <a:latin typeface="Ideal Sans Light" pitchFamily="2" charset="0"/>
                <a:cs typeface="Ideal Sans Light" pitchFamily="2" charset="0"/>
              </a:rPr>
              <a:t>Infrastructure – High-rise truck control cabins + physical site analysis</a:t>
            </a:r>
          </a:p>
        </p:txBody>
      </p:sp>
    </p:spTree>
    <p:extLst>
      <p:ext uri="{BB962C8B-B14F-4D97-AF65-F5344CB8AC3E}">
        <p14:creationId xmlns:p14="http://schemas.microsoft.com/office/powerpoint/2010/main" val="33198915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9136EA6-5795-96AD-2385-92E90079D93C}"/>
              </a:ext>
            </a:extLst>
          </p:cNvPr>
          <p:cNvSpPr>
            <a:spLocks noGrp="1"/>
          </p:cNvSpPr>
          <p:nvPr>
            <p:ph type="sldNum" sz="quarter" idx="12"/>
          </p:nvPr>
        </p:nvSpPr>
        <p:spPr/>
        <p:txBody>
          <a:bodyPr/>
          <a:lstStyle/>
          <a:p>
            <a:fld id="{48F63A3B-78C7-47BE-AE5E-E10140E04643}" type="slidenum">
              <a:rPr lang="en-US" smtClean="0"/>
              <a:t>5</a:t>
            </a:fld>
            <a:endParaRPr lang="en-US"/>
          </a:p>
        </p:txBody>
      </p:sp>
      <p:graphicFrame>
        <p:nvGraphicFramePr>
          <p:cNvPr id="5" name="Diagram 4">
            <a:extLst>
              <a:ext uri="{FF2B5EF4-FFF2-40B4-BE49-F238E27FC236}">
                <a16:creationId xmlns:a16="http://schemas.microsoft.com/office/drawing/2014/main" id="{F62372E0-99DA-E821-A601-6F691DAEF579}"/>
              </a:ext>
            </a:extLst>
          </p:cNvPr>
          <p:cNvGraphicFramePr/>
          <p:nvPr>
            <p:extLst>
              <p:ext uri="{D42A27DB-BD31-4B8C-83A1-F6EECF244321}">
                <p14:modId xmlns:p14="http://schemas.microsoft.com/office/powerpoint/2010/main" val="1915151784"/>
              </p:ext>
            </p:extLst>
          </p:nvPr>
        </p:nvGraphicFramePr>
        <p:xfrm>
          <a:off x="1168400" y="330722"/>
          <a:ext cx="10502900" cy="104087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Content Placeholder 2">
            <a:extLst>
              <a:ext uri="{FF2B5EF4-FFF2-40B4-BE49-F238E27FC236}">
                <a16:creationId xmlns:a16="http://schemas.microsoft.com/office/drawing/2014/main" id="{1249ACAB-EF4F-6365-B6E4-5CC2DE50C9AF}"/>
              </a:ext>
            </a:extLst>
          </p:cNvPr>
          <p:cNvSpPr>
            <a:spLocks noGrp="1"/>
          </p:cNvSpPr>
          <p:nvPr>
            <p:ph idx="1"/>
          </p:nvPr>
        </p:nvSpPr>
        <p:spPr>
          <a:xfrm>
            <a:off x="787400" y="1473199"/>
            <a:ext cx="10883900" cy="4131469"/>
          </a:xfrm>
        </p:spPr>
        <p:txBody>
          <a:bodyPr>
            <a:normAutofit/>
          </a:bodyPr>
          <a:lstStyle/>
          <a:p>
            <a:r>
              <a:rPr lang="en-US" sz="2400" dirty="0">
                <a:solidFill>
                  <a:srgbClr val="002060"/>
                </a:solidFill>
                <a:latin typeface="Ideal Sans Light" pitchFamily="2" charset="0"/>
                <a:cs typeface="Ideal Sans Light" pitchFamily="2" charset="0"/>
              </a:rPr>
              <a:t>Relatively open, flat terrain with no barriers on either side</a:t>
            </a:r>
          </a:p>
          <a:p>
            <a:r>
              <a:rPr lang="en-US" sz="2400" dirty="0">
                <a:solidFill>
                  <a:srgbClr val="002060"/>
                </a:solidFill>
                <a:latin typeface="Ideal Sans Light" pitchFamily="2" charset="0"/>
                <a:cs typeface="Ideal Sans Light" pitchFamily="2" charset="0"/>
              </a:rPr>
              <a:t>Borderline limits expansion on one side</a:t>
            </a:r>
          </a:p>
          <a:p>
            <a:r>
              <a:rPr lang="en-US" sz="2400" dirty="0">
                <a:solidFill>
                  <a:srgbClr val="002060"/>
                </a:solidFill>
                <a:latin typeface="Ideal Sans Medium" pitchFamily="2" charset="0"/>
                <a:cs typeface="Ideal Sans Light" pitchFamily="2" charset="0"/>
              </a:rPr>
              <a:t>UZB:</a:t>
            </a:r>
            <a:r>
              <a:rPr lang="en-US" sz="2400" dirty="0">
                <a:solidFill>
                  <a:srgbClr val="002060"/>
                </a:solidFill>
                <a:latin typeface="Ideal Sans Light" pitchFamily="2" charset="0"/>
                <a:cs typeface="Ideal Sans Light" pitchFamily="2" charset="0"/>
              </a:rPr>
              <a:t> already has a project: 4 (current) + 4(additional) lanes, however will be forced to abandon the current facilities (please see the next slide)</a:t>
            </a:r>
          </a:p>
          <a:p>
            <a:r>
              <a:rPr lang="en-US" sz="2400" dirty="0">
                <a:solidFill>
                  <a:srgbClr val="002060"/>
                </a:solidFill>
                <a:latin typeface="Ideal Sans Medium" pitchFamily="2" charset="0"/>
                <a:cs typeface="Ideal Sans Light" pitchFamily="2" charset="0"/>
              </a:rPr>
              <a:t>TAJ:</a:t>
            </a:r>
            <a:r>
              <a:rPr lang="en-US" sz="2400" dirty="0">
                <a:solidFill>
                  <a:srgbClr val="002060"/>
                </a:solidFill>
                <a:latin typeface="Ideal Sans Light" pitchFamily="2" charset="0"/>
                <a:cs typeface="Ideal Sans Light" pitchFamily="2" charset="0"/>
              </a:rPr>
              <a:t> has identified available 2.37 hectares of land, with plans to widen the space and match the number of lanes and align correctly with the new axis</a:t>
            </a:r>
          </a:p>
          <a:p>
            <a:r>
              <a:rPr lang="en-US" sz="2400" dirty="0">
                <a:solidFill>
                  <a:srgbClr val="002060"/>
                </a:solidFill>
                <a:latin typeface="Ideal Sans Book" pitchFamily="2" charset="0"/>
                <a:cs typeface="Ideal Sans Book" pitchFamily="2" charset="0"/>
              </a:rPr>
              <a:t>Renewable energy</a:t>
            </a:r>
            <a:r>
              <a:rPr lang="en-US" sz="2400" dirty="0">
                <a:solidFill>
                  <a:srgbClr val="002060"/>
                </a:solidFill>
                <a:latin typeface="Ideal Sans Light" pitchFamily="2" charset="0"/>
                <a:cs typeface="Ideal Sans Light" pitchFamily="2" charset="0"/>
              </a:rPr>
              <a:t>:</a:t>
            </a:r>
          </a:p>
          <a:p>
            <a:pPr lvl="1"/>
            <a:r>
              <a:rPr lang="en-US" sz="2200" dirty="0">
                <a:solidFill>
                  <a:srgbClr val="002060"/>
                </a:solidFill>
                <a:latin typeface="Ideal Sans Light" pitchFamily="2" charset="0"/>
                <a:cs typeface="Ideal Sans Light" pitchFamily="2" charset="0"/>
              </a:rPr>
              <a:t>Excellent photovoltaic potential</a:t>
            </a:r>
          </a:p>
          <a:p>
            <a:pPr lvl="1"/>
            <a:r>
              <a:rPr lang="en-US" sz="2200" dirty="0">
                <a:solidFill>
                  <a:srgbClr val="002060"/>
                </a:solidFill>
                <a:latin typeface="Ideal Sans Light" pitchFamily="2" charset="0"/>
                <a:cs typeface="Ideal Sans Light" pitchFamily="2" charset="0"/>
              </a:rPr>
              <a:t>Maximize the canopy and increase the current output for TAJ</a:t>
            </a:r>
          </a:p>
        </p:txBody>
      </p:sp>
    </p:spTree>
    <p:extLst>
      <p:ext uri="{BB962C8B-B14F-4D97-AF65-F5344CB8AC3E}">
        <p14:creationId xmlns:p14="http://schemas.microsoft.com/office/powerpoint/2010/main" val="19558101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map of a runway&#10;&#10;Description automatically generated with medium confidence">
            <a:extLst>
              <a:ext uri="{FF2B5EF4-FFF2-40B4-BE49-F238E27FC236}">
                <a16:creationId xmlns:a16="http://schemas.microsoft.com/office/drawing/2014/main" id="{D6DBDAB3-5DDF-5B69-A299-61A0D0116ABB}"/>
              </a:ext>
            </a:extLst>
          </p:cNvPr>
          <p:cNvPicPr>
            <a:picLocks noChangeAspect="1"/>
          </p:cNvPicPr>
          <p:nvPr/>
        </p:nvPicPr>
        <p:blipFill rotWithShape="1">
          <a:blip r:embed="rId2"/>
          <a:srcRect t="9234" b="13711"/>
          <a:stretch/>
        </p:blipFill>
        <p:spPr>
          <a:xfrm>
            <a:off x="20" y="10"/>
            <a:ext cx="12191980" cy="6857990"/>
          </a:xfrm>
          <a:prstGeom prst="rect">
            <a:avLst/>
          </a:prstGeom>
        </p:spPr>
      </p:pic>
      <p:sp>
        <p:nvSpPr>
          <p:cNvPr id="2" name="Title 1">
            <a:extLst>
              <a:ext uri="{FF2B5EF4-FFF2-40B4-BE49-F238E27FC236}">
                <a16:creationId xmlns:a16="http://schemas.microsoft.com/office/drawing/2014/main" id="{84C524E5-96B9-506A-8F6E-750475817069}"/>
              </a:ext>
            </a:extLst>
          </p:cNvPr>
          <p:cNvSpPr>
            <a:spLocks noGrp="1"/>
          </p:cNvSpPr>
          <p:nvPr>
            <p:ph type="title"/>
          </p:nvPr>
        </p:nvSpPr>
        <p:spPr>
          <a:xfrm>
            <a:off x="640080" y="640080"/>
            <a:ext cx="2752354" cy="2709275"/>
          </a:xfrm>
          <a:prstGeom prst="ellipse">
            <a:avLst/>
          </a:prstGeom>
          <a:solidFill>
            <a:srgbClr val="FFFFFF"/>
          </a:solidFill>
          <a:ln w="174625" cmpd="thinThick">
            <a:solidFill>
              <a:srgbClr val="FFFFFF"/>
            </a:solidFill>
          </a:ln>
        </p:spPr>
        <p:txBody>
          <a:bodyPr anchor="ctr">
            <a:normAutofit/>
          </a:bodyPr>
          <a:lstStyle/>
          <a:p>
            <a:pPr algn="ctr"/>
            <a:r>
              <a:rPr lang="en-US" sz="2800" dirty="0" err="1">
                <a:solidFill>
                  <a:srgbClr val="262626"/>
                </a:solidFill>
                <a:latin typeface="Ideal Sans Medium" pitchFamily="2" charset="0"/>
              </a:rPr>
              <a:t>Oybek</a:t>
            </a:r>
            <a:r>
              <a:rPr lang="en-US" sz="2800" dirty="0">
                <a:solidFill>
                  <a:srgbClr val="262626"/>
                </a:solidFill>
                <a:latin typeface="Ideal Sans Medium" pitchFamily="2" charset="0"/>
              </a:rPr>
              <a:t> BCP Project</a:t>
            </a:r>
          </a:p>
        </p:txBody>
      </p:sp>
      <p:sp>
        <p:nvSpPr>
          <p:cNvPr id="3" name="Slide Number Placeholder 2">
            <a:extLst>
              <a:ext uri="{FF2B5EF4-FFF2-40B4-BE49-F238E27FC236}">
                <a16:creationId xmlns:a16="http://schemas.microsoft.com/office/drawing/2014/main" id="{DDC22C54-2635-80BB-0434-A640A64C8085}"/>
              </a:ext>
            </a:extLst>
          </p:cNvPr>
          <p:cNvSpPr>
            <a:spLocks noGrp="1"/>
          </p:cNvSpPr>
          <p:nvPr>
            <p:ph type="sldNum" sz="quarter" idx="12"/>
          </p:nvPr>
        </p:nvSpPr>
        <p:spPr>
          <a:xfrm>
            <a:off x="8610600" y="6356350"/>
            <a:ext cx="2743200" cy="365125"/>
          </a:xfrm>
        </p:spPr>
        <p:txBody>
          <a:bodyPr>
            <a:normAutofit/>
          </a:bodyPr>
          <a:lstStyle/>
          <a:p>
            <a:pPr>
              <a:spcAft>
                <a:spcPts val="600"/>
              </a:spcAft>
            </a:pPr>
            <a:fld id="{7D0C6CEF-3F30-5644-AEEC-4228C0B92182}" type="slidenum">
              <a:rPr lang="en-US">
                <a:solidFill>
                  <a:srgbClr val="FFFFFF"/>
                </a:solidFill>
              </a:rPr>
              <a:pPr>
                <a:spcAft>
                  <a:spcPts val="600"/>
                </a:spcAft>
              </a:pPr>
              <a:t>6</a:t>
            </a:fld>
            <a:endParaRPr lang="en-US">
              <a:solidFill>
                <a:srgbClr val="FFFFFF"/>
              </a:solidFill>
            </a:endParaRPr>
          </a:p>
        </p:txBody>
      </p:sp>
    </p:spTree>
    <p:extLst>
      <p:ext uri="{BB962C8B-B14F-4D97-AF65-F5344CB8AC3E}">
        <p14:creationId xmlns:p14="http://schemas.microsoft.com/office/powerpoint/2010/main" val="23508208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4F58692-ADBA-65E1-B966-90A4DC72F035}"/>
              </a:ext>
            </a:extLst>
          </p:cNvPr>
          <p:cNvSpPr>
            <a:spLocks noGrp="1"/>
          </p:cNvSpPr>
          <p:nvPr>
            <p:ph idx="1"/>
          </p:nvPr>
        </p:nvSpPr>
        <p:spPr>
          <a:xfrm>
            <a:off x="838200" y="1282700"/>
            <a:ext cx="10515600" cy="5211061"/>
          </a:xfrm>
        </p:spPr>
        <p:txBody>
          <a:bodyPr>
            <a:normAutofit fontScale="92500" lnSpcReduction="10000"/>
          </a:bodyPr>
          <a:lstStyle/>
          <a:p>
            <a:pPr marL="0" indent="0">
              <a:buNone/>
            </a:pPr>
            <a:r>
              <a:rPr lang="en-US" sz="3000" dirty="0">
                <a:solidFill>
                  <a:srgbClr val="002060"/>
                </a:solidFill>
                <a:latin typeface="Ideal Sans Medium" pitchFamily="2" charset="0"/>
                <a:cs typeface="Ideal Sans Light" pitchFamily="2" charset="0"/>
              </a:rPr>
              <a:t>The Goal</a:t>
            </a:r>
          </a:p>
          <a:p>
            <a:pPr marL="0" indent="0">
              <a:buNone/>
            </a:pPr>
            <a:endParaRPr lang="en-US" sz="900" dirty="0">
              <a:solidFill>
                <a:srgbClr val="002060"/>
              </a:solidFill>
              <a:latin typeface="Ideal Sans Medium" pitchFamily="2" charset="0"/>
              <a:cs typeface="Ideal Sans Light" pitchFamily="2" charset="0"/>
            </a:endParaRPr>
          </a:p>
          <a:p>
            <a:r>
              <a:rPr lang="en-US" dirty="0">
                <a:solidFill>
                  <a:srgbClr val="002060"/>
                </a:solidFill>
                <a:latin typeface="Ideal Sans Medium" pitchFamily="2" charset="0"/>
                <a:cs typeface="Ideal Sans Light" pitchFamily="2" charset="0"/>
              </a:rPr>
              <a:t>Customs Declaration and supporting documents (including documents of the driver and the truck) should be:</a:t>
            </a:r>
          </a:p>
          <a:p>
            <a:pPr marL="971550" lvl="1" indent="-514350">
              <a:buAutoNum type="arabicPeriod"/>
            </a:pPr>
            <a:r>
              <a:rPr lang="en-US" sz="2600" dirty="0">
                <a:solidFill>
                  <a:srgbClr val="002060"/>
                </a:solidFill>
                <a:latin typeface="Ideal Sans Light" pitchFamily="2" charset="0"/>
                <a:cs typeface="Ideal Sans Light" pitchFamily="2" charset="0"/>
              </a:rPr>
              <a:t>Available in advance in electronic form simultaneously to both UZB and TAJ Customs 2 hours before the truck arrives</a:t>
            </a:r>
          </a:p>
          <a:p>
            <a:pPr marL="971550" lvl="1" indent="-514350">
              <a:buAutoNum type="arabicPeriod"/>
            </a:pPr>
            <a:r>
              <a:rPr lang="en-US" sz="2600" dirty="0">
                <a:solidFill>
                  <a:srgbClr val="002060"/>
                </a:solidFill>
                <a:latin typeface="Ideal Sans Light" pitchFamily="2" charset="0"/>
                <a:cs typeface="Ideal Sans Light" pitchFamily="2" charset="0"/>
              </a:rPr>
              <a:t>Single Window accessible at BCP and real-time exchange and messages between TAJ and UZB</a:t>
            </a:r>
            <a:endParaRPr lang="en-US" sz="900" dirty="0">
              <a:solidFill>
                <a:srgbClr val="002060"/>
              </a:solidFill>
              <a:latin typeface="Ideal Sans Light" pitchFamily="2" charset="0"/>
              <a:cs typeface="Ideal Sans Light" pitchFamily="2" charset="0"/>
            </a:endParaRPr>
          </a:p>
          <a:p>
            <a:r>
              <a:rPr lang="en-US" dirty="0">
                <a:solidFill>
                  <a:srgbClr val="002060"/>
                </a:solidFill>
                <a:latin typeface="Ideal Sans Medium" pitchFamily="2" charset="0"/>
                <a:cs typeface="Ideal Sans Light" pitchFamily="2" charset="0"/>
              </a:rPr>
              <a:t>Abolish use of physical paper and use electronic documents:</a:t>
            </a:r>
          </a:p>
          <a:p>
            <a:pPr lvl="1">
              <a:buFont typeface="Wingdings" pitchFamily="2" charset="2"/>
              <a:buChar char="ü"/>
            </a:pPr>
            <a:r>
              <a:rPr lang="en-US" sz="2600" dirty="0">
                <a:solidFill>
                  <a:srgbClr val="002060"/>
                </a:solidFill>
                <a:latin typeface="Ideal Sans Light" pitchFamily="2" charset="0"/>
                <a:cs typeface="Ideal Sans Light" pitchFamily="2" charset="0"/>
              </a:rPr>
              <a:t>e-TIR (TJ to join, UNECE funding available)</a:t>
            </a:r>
          </a:p>
          <a:p>
            <a:pPr lvl="1">
              <a:buFont typeface="Wingdings" pitchFamily="2" charset="2"/>
              <a:buChar char="ü"/>
            </a:pPr>
            <a:r>
              <a:rPr lang="en-US" sz="2600" dirty="0">
                <a:solidFill>
                  <a:srgbClr val="002060"/>
                </a:solidFill>
                <a:latin typeface="Ideal Sans Light" pitchFamily="2" charset="0"/>
                <a:cs typeface="Ideal Sans Light" pitchFamily="2" charset="0"/>
              </a:rPr>
              <a:t>e-CMR</a:t>
            </a:r>
          </a:p>
          <a:p>
            <a:pPr lvl="1">
              <a:buFont typeface="Wingdings" pitchFamily="2" charset="2"/>
              <a:buChar char="ü"/>
            </a:pPr>
            <a:r>
              <a:rPr lang="en-US" sz="2600" dirty="0">
                <a:solidFill>
                  <a:srgbClr val="002060"/>
                </a:solidFill>
                <a:latin typeface="Ideal Sans Light" pitchFamily="2" charset="0"/>
                <a:cs typeface="Ideal Sans Light" pitchFamily="2" charset="0"/>
              </a:rPr>
              <a:t>e-Phyto Certificate</a:t>
            </a:r>
          </a:p>
          <a:p>
            <a:r>
              <a:rPr lang="en-US" dirty="0">
                <a:solidFill>
                  <a:srgbClr val="002060"/>
                </a:solidFill>
                <a:latin typeface="Ideal Sans Medium" pitchFamily="2" charset="0"/>
                <a:cs typeface="Ideal Sans Light" pitchFamily="2" charset="0"/>
              </a:rPr>
              <a:t>Join the UNCITRAL MLETR Convention –Model Law on Electronic Trade Records</a:t>
            </a:r>
            <a:endParaRPr lang="en-US" dirty="0">
              <a:solidFill>
                <a:srgbClr val="002060"/>
              </a:solidFill>
              <a:latin typeface="Ideal Sans Light" pitchFamily="2" charset="0"/>
              <a:cs typeface="Ideal Sans Light" pitchFamily="2" charset="0"/>
            </a:endParaRPr>
          </a:p>
        </p:txBody>
      </p:sp>
      <p:sp>
        <p:nvSpPr>
          <p:cNvPr id="4" name="Slide Number Placeholder 3">
            <a:extLst>
              <a:ext uri="{FF2B5EF4-FFF2-40B4-BE49-F238E27FC236}">
                <a16:creationId xmlns:a16="http://schemas.microsoft.com/office/drawing/2014/main" id="{A80B1200-0068-99ED-D94F-9F59244BA949}"/>
              </a:ext>
            </a:extLst>
          </p:cNvPr>
          <p:cNvSpPr>
            <a:spLocks noGrp="1"/>
          </p:cNvSpPr>
          <p:nvPr>
            <p:ph type="sldNum" sz="quarter" idx="12"/>
          </p:nvPr>
        </p:nvSpPr>
        <p:spPr/>
        <p:txBody>
          <a:bodyPr/>
          <a:lstStyle/>
          <a:p>
            <a:fld id="{48F63A3B-78C7-47BE-AE5E-E10140E04643}" type="slidenum">
              <a:rPr lang="en-US" smtClean="0">
                <a:latin typeface="Ideal Sans Medium" pitchFamily="2" charset="0"/>
              </a:rPr>
              <a:t>7</a:t>
            </a:fld>
            <a:endParaRPr lang="en-US">
              <a:latin typeface="Ideal Sans Medium" pitchFamily="2" charset="0"/>
            </a:endParaRPr>
          </a:p>
        </p:txBody>
      </p:sp>
      <p:grpSp>
        <p:nvGrpSpPr>
          <p:cNvPr id="5" name="Group 4">
            <a:extLst>
              <a:ext uri="{FF2B5EF4-FFF2-40B4-BE49-F238E27FC236}">
                <a16:creationId xmlns:a16="http://schemas.microsoft.com/office/drawing/2014/main" id="{195A8F49-D9E4-B1AB-B966-2C59152D6CE4}"/>
              </a:ext>
            </a:extLst>
          </p:cNvPr>
          <p:cNvGrpSpPr/>
          <p:nvPr/>
        </p:nvGrpSpPr>
        <p:grpSpPr>
          <a:xfrm>
            <a:off x="1200150" y="364239"/>
            <a:ext cx="10502900" cy="709203"/>
            <a:chOff x="0" y="23265"/>
            <a:chExt cx="10502900" cy="709203"/>
          </a:xfrm>
        </p:grpSpPr>
        <p:sp>
          <p:nvSpPr>
            <p:cNvPr id="6" name="Rounded Rectangle 5">
              <a:extLst>
                <a:ext uri="{FF2B5EF4-FFF2-40B4-BE49-F238E27FC236}">
                  <a16:creationId xmlns:a16="http://schemas.microsoft.com/office/drawing/2014/main" id="{5BCC81C4-C82B-10C1-4527-9846F0C04BD7}"/>
                </a:ext>
              </a:extLst>
            </p:cNvPr>
            <p:cNvSpPr/>
            <p:nvPr/>
          </p:nvSpPr>
          <p:spPr>
            <a:xfrm>
              <a:off x="0" y="23265"/>
              <a:ext cx="10502900" cy="709203"/>
            </a:xfrm>
            <a:prstGeom prst="roundRect">
              <a:avLst/>
            </a:prstGeom>
            <a:solidFill>
              <a:srgbClr val="002060"/>
            </a:solidFill>
            <a:ln>
              <a:solidFill>
                <a:srgbClr val="002060"/>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7" name="Rounded Rectangle 4">
              <a:extLst>
                <a:ext uri="{FF2B5EF4-FFF2-40B4-BE49-F238E27FC236}">
                  <a16:creationId xmlns:a16="http://schemas.microsoft.com/office/drawing/2014/main" id="{6EEDF787-FAC1-C0D5-29F0-6317C33491F6}"/>
                </a:ext>
              </a:extLst>
            </p:cNvPr>
            <p:cNvSpPr txBox="1"/>
            <p:nvPr/>
          </p:nvSpPr>
          <p:spPr>
            <a:xfrm>
              <a:off x="34620" y="57885"/>
              <a:ext cx="10433660" cy="63996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n-US" sz="3600" kern="1200" dirty="0">
                  <a:latin typeface="Ideal Sans Medium" pitchFamily="2" charset="0"/>
                </a:rPr>
                <a:t>Digital / Electronic Age</a:t>
              </a:r>
            </a:p>
          </p:txBody>
        </p:sp>
      </p:grpSp>
      <p:sp>
        <p:nvSpPr>
          <p:cNvPr id="10" name="Rounded Rectangle 9">
            <a:extLst>
              <a:ext uri="{FF2B5EF4-FFF2-40B4-BE49-F238E27FC236}">
                <a16:creationId xmlns:a16="http://schemas.microsoft.com/office/drawing/2014/main" id="{61D46204-C402-FFB6-81A1-A76FC8925AF3}"/>
              </a:ext>
            </a:extLst>
          </p:cNvPr>
          <p:cNvSpPr/>
          <p:nvPr/>
        </p:nvSpPr>
        <p:spPr>
          <a:xfrm>
            <a:off x="838200" y="1171880"/>
            <a:ext cx="1714500" cy="568020"/>
          </a:xfrm>
          <a:prstGeom prst="roundRect">
            <a:avLst/>
          </a:prstGeom>
          <a:noFill/>
          <a:ln w="28575">
            <a:solidFill>
              <a:srgbClr val="002060"/>
            </a:solidFill>
            <a:prstDash val="dash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662640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80B1200-0068-99ED-D94F-9F59244BA949}"/>
              </a:ext>
            </a:extLst>
          </p:cNvPr>
          <p:cNvSpPr>
            <a:spLocks noGrp="1"/>
          </p:cNvSpPr>
          <p:nvPr>
            <p:ph type="sldNum" sz="quarter" idx="12"/>
          </p:nvPr>
        </p:nvSpPr>
        <p:spPr/>
        <p:txBody>
          <a:bodyPr/>
          <a:lstStyle/>
          <a:p>
            <a:fld id="{48F63A3B-78C7-47BE-AE5E-E10140E04643}" type="slidenum">
              <a:rPr lang="en-US" smtClean="0">
                <a:latin typeface="Ideal Sans Medium" pitchFamily="2" charset="0"/>
              </a:rPr>
              <a:t>8</a:t>
            </a:fld>
            <a:endParaRPr lang="en-US">
              <a:latin typeface="Ideal Sans Medium" pitchFamily="2" charset="0"/>
            </a:endParaRPr>
          </a:p>
        </p:txBody>
      </p:sp>
      <p:grpSp>
        <p:nvGrpSpPr>
          <p:cNvPr id="5" name="Group 4">
            <a:extLst>
              <a:ext uri="{FF2B5EF4-FFF2-40B4-BE49-F238E27FC236}">
                <a16:creationId xmlns:a16="http://schemas.microsoft.com/office/drawing/2014/main" id="{195A8F49-D9E4-B1AB-B966-2C59152D6CE4}"/>
              </a:ext>
            </a:extLst>
          </p:cNvPr>
          <p:cNvGrpSpPr/>
          <p:nvPr/>
        </p:nvGrpSpPr>
        <p:grpSpPr>
          <a:xfrm>
            <a:off x="1200150" y="364239"/>
            <a:ext cx="10502900" cy="709203"/>
            <a:chOff x="0" y="23265"/>
            <a:chExt cx="10502900" cy="709203"/>
          </a:xfrm>
        </p:grpSpPr>
        <p:sp>
          <p:nvSpPr>
            <p:cNvPr id="6" name="Rounded Rectangle 5">
              <a:extLst>
                <a:ext uri="{FF2B5EF4-FFF2-40B4-BE49-F238E27FC236}">
                  <a16:creationId xmlns:a16="http://schemas.microsoft.com/office/drawing/2014/main" id="{5BCC81C4-C82B-10C1-4527-9846F0C04BD7}"/>
                </a:ext>
              </a:extLst>
            </p:cNvPr>
            <p:cNvSpPr/>
            <p:nvPr/>
          </p:nvSpPr>
          <p:spPr>
            <a:xfrm>
              <a:off x="0" y="23265"/>
              <a:ext cx="10502900" cy="709203"/>
            </a:xfrm>
            <a:prstGeom prst="roundRect">
              <a:avLst/>
            </a:prstGeom>
            <a:solidFill>
              <a:srgbClr val="002060"/>
            </a:solidFill>
            <a:ln>
              <a:solidFill>
                <a:srgbClr val="002060"/>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7" name="Rounded Rectangle 4">
              <a:extLst>
                <a:ext uri="{FF2B5EF4-FFF2-40B4-BE49-F238E27FC236}">
                  <a16:creationId xmlns:a16="http://schemas.microsoft.com/office/drawing/2014/main" id="{6EEDF787-FAC1-C0D5-29F0-6317C33491F6}"/>
                </a:ext>
              </a:extLst>
            </p:cNvPr>
            <p:cNvSpPr txBox="1"/>
            <p:nvPr/>
          </p:nvSpPr>
          <p:spPr>
            <a:xfrm>
              <a:off x="34620" y="57885"/>
              <a:ext cx="10433660" cy="63996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n-US" sz="3600" dirty="0">
                  <a:latin typeface="Ideal Sans Medium" pitchFamily="2" charset="0"/>
                </a:rPr>
                <a:t>Issues &amp; Solutions </a:t>
              </a:r>
              <a:endParaRPr lang="en-US" sz="3600" kern="1200" dirty="0">
                <a:latin typeface="Ideal Sans Medium" pitchFamily="2" charset="0"/>
              </a:endParaRPr>
            </a:p>
          </p:txBody>
        </p:sp>
      </p:grpSp>
      <p:graphicFrame>
        <p:nvGraphicFramePr>
          <p:cNvPr id="11" name="Table 11">
            <a:extLst>
              <a:ext uri="{FF2B5EF4-FFF2-40B4-BE49-F238E27FC236}">
                <a16:creationId xmlns:a16="http://schemas.microsoft.com/office/drawing/2014/main" id="{1CDBE541-AB5E-C86C-7F6C-74D1E78A5038}"/>
              </a:ext>
            </a:extLst>
          </p:cNvPr>
          <p:cNvGraphicFramePr>
            <a:graphicFrameLocks noGrp="1"/>
          </p:cNvGraphicFramePr>
          <p:nvPr>
            <p:extLst>
              <p:ext uri="{D42A27DB-BD31-4B8C-83A1-F6EECF244321}">
                <p14:modId xmlns:p14="http://schemas.microsoft.com/office/powerpoint/2010/main" val="3094105238"/>
              </p:ext>
            </p:extLst>
          </p:nvPr>
        </p:nvGraphicFramePr>
        <p:xfrm>
          <a:off x="323850" y="1203960"/>
          <a:ext cx="11544300" cy="5090160"/>
        </p:xfrm>
        <a:graphic>
          <a:graphicData uri="http://schemas.openxmlformats.org/drawingml/2006/table">
            <a:tbl>
              <a:tblPr firstRow="1" bandRow="1">
                <a:tableStyleId>{5C22544A-7EE6-4342-B048-85BDC9FD1C3A}</a:tableStyleId>
              </a:tblPr>
              <a:tblGrid>
                <a:gridCol w="3740150">
                  <a:extLst>
                    <a:ext uri="{9D8B030D-6E8A-4147-A177-3AD203B41FA5}">
                      <a16:colId xmlns:a16="http://schemas.microsoft.com/office/drawing/2014/main" val="2684460833"/>
                    </a:ext>
                  </a:extLst>
                </a:gridCol>
                <a:gridCol w="7804150">
                  <a:extLst>
                    <a:ext uri="{9D8B030D-6E8A-4147-A177-3AD203B41FA5}">
                      <a16:colId xmlns:a16="http://schemas.microsoft.com/office/drawing/2014/main" val="2546310169"/>
                    </a:ext>
                  </a:extLst>
                </a:gridCol>
              </a:tblGrid>
              <a:tr h="0">
                <a:tc>
                  <a:txBody>
                    <a:bodyPr/>
                    <a:lstStyle/>
                    <a:p>
                      <a:pPr algn="ctr"/>
                      <a:r>
                        <a:rPr lang="en-US" sz="2400" b="0" i="0" dirty="0">
                          <a:latin typeface="Ideal Sans Medium" pitchFamily="2" charset="0"/>
                          <a:cs typeface="Ideal Sans Light" pitchFamily="2" charset="0"/>
                        </a:rPr>
                        <a:t>IDENTIFIED ISSUES</a:t>
                      </a:r>
                    </a:p>
                  </a:txBody>
                  <a:tcPr>
                    <a:solidFill>
                      <a:srgbClr val="002060"/>
                    </a:solidFill>
                  </a:tcPr>
                </a:tc>
                <a:tc>
                  <a:txBody>
                    <a:bodyPr/>
                    <a:lstStyle/>
                    <a:p>
                      <a:pPr algn="ctr"/>
                      <a:r>
                        <a:rPr lang="en-US" sz="2400" b="0" i="0" dirty="0">
                          <a:latin typeface="Ideal Sans Medium" pitchFamily="2" charset="0"/>
                          <a:cs typeface="Ideal Sans Light" pitchFamily="2" charset="0"/>
                        </a:rPr>
                        <a:t>PROPOSED SOLUTIONS</a:t>
                      </a:r>
                    </a:p>
                  </a:txBody>
                  <a:tcPr>
                    <a:solidFill>
                      <a:srgbClr val="002060"/>
                    </a:solidFill>
                  </a:tcPr>
                </a:tc>
                <a:extLst>
                  <a:ext uri="{0D108BD9-81ED-4DB2-BD59-A6C34878D82A}">
                    <a16:rowId xmlns:a16="http://schemas.microsoft.com/office/drawing/2014/main" val="4216836805"/>
                  </a:ext>
                </a:extLst>
              </a:tr>
              <a:tr h="370840">
                <a:tc>
                  <a:txBody>
                    <a:bodyPr/>
                    <a:lstStyle/>
                    <a:p>
                      <a:r>
                        <a:rPr lang="en-US" sz="2200" b="0" i="0" dirty="0">
                          <a:solidFill>
                            <a:srgbClr val="002060"/>
                          </a:solidFill>
                          <a:latin typeface="Ideal Sans Light" pitchFamily="2" charset="0"/>
                          <a:cs typeface="Ideal Sans Light" pitchFamily="2" charset="0"/>
                        </a:rPr>
                        <a:t>Tight space and insufficient number of lanes</a:t>
                      </a:r>
                    </a:p>
                  </a:txBody>
                  <a:tcPr/>
                </a:tc>
                <a:tc>
                  <a:txBody>
                    <a:bodyPr/>
                    <a:lstStyle/>
                    <a:p>
                      <a:r>
                        <a:rPr lang="en-US" sz="2200" b="0" i="0" dirty="0">
                          <a:solidFill>
                            <a:srgbClr val="002060"/>
                          </a:solidFill>
                          <a:latin typeface="Ideal Sans Light" pitchFamily="2" charset="0"/>
                          <a:cs typeface="Ideal Sans Light" pitchFamily="2" charset="0"/>
                        </a:rPr>
                        <a:t>Expand on both sides to match the number of lanes</a:t>
                      </a:r>
                    </a:p>
                  </a:txBody>
                  <a:tcPr/>
                </a:tc>
                <a:extLst>
                  <a:ext uri="{0D108BD9-81ED-4DB2-BD59-A6C34878D82A}">
                    <a16:rowId xmlns:a16="http://schemas.microsoft.com/office/drawing/2014/main" val="3709991224"/>
                  </a:ext>
                </a:extLst>
              </a:tr>
              <a:tr h="370840">
                <a:tc>
                  <a:txBody>
                    <a:bodyPr/>
                    <a:lstStyle/>
                    <a:p>
                      <a:r>
                        <a:rPr lang="en-US" sz="2200" b="0" i="0" dirty="0">
                          <a:solidFill>
                            <a:srgbClr val="002060"/>
                          </a:solidFill>
                          <a:latin typeface="Ideal Sans Light" pitchFamily="2" charset="0"/>
                          <a:cs typeface="Ideal Sans Light" pitchFamily="2" charset="0"/>
                        </a:rPr>
                        <a:t>All traffic crammed into one lane</a:t>
                      </a:r>
                    </a:p>
                  </a:txBody>
                  <a:tcPr/>
                </a:tc>
                <a:tc>
                  <a:txBody>
                    <a:bodyPr/>
                    <a:lstStyle/>
                    <a:p>
                      <a:r>
                        <a:rPr lang="en-US" sz="2200" b="0" i="0" dirty="0">
                          <a:solidFill>
                            <a:srgbClr val="002060"/>
                          </a:solidFill>
                          <a:latin typeface="Ideal Sans Light" pitchFamily="2" charset="0"/>
                          <a:cs typeface="Ideal Sans Light" pitchFamily="2" charset="0"/>
                        </a:rPr>
                        <a:t>Designate or organize the lanes (from the Main Administrative Building)</a:t>
                      </a:r>
                    </a:p>
                    <a:p>
                      <a:pPr marL="285750" indent="-285750">
                        <a:buFont typeface="Arial" panose="020B0604020202020204" pitchFamily="34" charset="0"/>
                        <a:buChar char="•"/>
                      </a:pPr>
                      <a:r>
                        <a:rPr lang="en-US" sz="2200" b="0" i="0" dirty="0">
                          <a:solidFill>
                            <a:srgbClr val="002060"/>
                          </a:solidFill>
                          <a:latin typeface="Ideal Sans Light" pitchFamily="2" charset="0"/>
                          <a:cs typeface="Ideal Sans Light" pitchFamily="2" charset="0"/>
                        </a:rPr>
                        <a:t>Lanes 1 and 2 = Passenger cars/vehicles</a:t>
                      </a:r>
                    </a:p>
                    <a:p>
                      <a:pPr marL="285750" indent="-285750">
                        <a:buFont typeface="Arial" panose="020B0604020202020204" pitchFamily="34" charset="0"/>
                        <a:buChar char="•"/>
                      </a:pPr>
                      <a:r>
                        <a:rPr lang="en-US" sz="2200" b="0" i="0" dirty="0">
                          <a:solidFill>
                            <a:srgbClr val="002060"/>
                          </a:solidFill>
                          <a:latin typeface="Ideal Sans Light" pitchFamily="2" charset="0"/>
                          <a:cs typeface="Ideal Sans Light" pitchFamily="2" charset="0"/>
                        </a:rPr>
                        <a:t>Lane 3 = TIR and empty trucks</a:t>
                      </a:r>
                    </a:p>
                    <a:p>
                      <a:pPr marL="285750" indent="-285750">
                        <a:buFont typeface="Arial" panose="020B0604020202020204" pitchFamily="34" charset="0"/>
                        <a:buChar char="•"/>
                      </a:pPr>
                      <a:r>
                        <a:rPr lang="en-US" sz="2200" b="0" i="0" dirty="0">
                          <a:solidFill>
                            <a:srgbClr val="002060"/>
                          </a:solidFill>
                          <a:latin typeface="Ideal Sans Light" pitchFamily="2" charset="0"/>
                          <a:cs typeface="Ideal Sans Light" pitchFamily="2" charset="0"/>
                        </a:rPr>
                        <a:t>Lane 4 = Trucks</a:t>
                      </a:r>
                    </a:p>
                    <a:p>
                      <a:pPr marL="0" indent="0">
                        <a:buFont typeface="Arial" panose="020B0604020202020204" pitchFamily="34" charset="0"/>
                        <a:buNone/>
                      </a:pPr>
                      <a:endParaRPr lang="en-US" sz="2200" b="0" i="0" dirty="0">
                        <a:solidFill>
                          <a:srgbClr val="002060"/>
                        </a:solidFill>
                        <a:latin typeface="Ideal Sans Light" pitchFamily="2" charset="0"/>
                        <a:cs typeface="Ideal Sans Light" pitchFamily="2" charset="0"/>
                      </a:endParaRPr>
                    </a:p>
                    <a:p>
                      <a:pPr marL="0" indent="0">
                        <a:buFont typeface="Arial" panose="020B0604020202020204" pitchFamily="34" charset="0"/>
                        <a:buNone/>
                      </a:pPr>
                      <a:r>
                        <a:rPr lang="en-US" sz="2200" b="0" i="0" dirty="0">
                          <a:solidFill>
                            <a:srgbClr val="002060"/>
                          </a:solidFill>
                          <a:latin typeface="Ideal Sans Light" pitchFamily="2" charset="0"/>
                          <a:cs typeface="Ideal Sans Light" pitchFamily="2" charset="0"/>
                        </a:rPr>
                        <a:t>Propose adding Lane 5 for dangerous goods or special-size vehicles</a:t>
                      </a:r>
                    </a:p>
                  </a:txBody>
                  <a:tcPr/>
                </a:tc>
                <a:extLst>
                  <a:ext uri="{0D108BD9-81ED-4DB2-BD59-A6C34878D82A}">
                    <a16:rowId xmlns:a16="http://schemas.microsoft.com/office/drawing/2014/main" val="1312435079"/>
                  </a:ext>
                </a:extLst>
              </a:tr>
              <a:tr h="370840">
                <a:tc>
                  <a:txBody>
                    <a:bodyPr/>
                    <a:lstStyle/>
                    <a:p>
                      <a:r>
                        <a:rPr lang="en-US" sz="2200" b="0" i="0" dirty="0">
                          <a:solidFill>
                            <a:srgbClr val="002060"/>
                          </a:solidFill>
                          <a:latin typeface="Ideal Sans Light" pitchFamily="2" charset="0"/>
                          <a:cs typeface="Ideal Sans Light" pitchFamily="2" charset="0"/>
                        </a:rPr>
                        <a:t>Too many stops</a:t>
                      </a:r>
                    </a:p>
                  </a:txBody>
                  <a:tcPr/>
                </a:tc>
                <a:tc>
                  <a:txBody>
                    <a:bodyPr/>
                    <a:lstStyle/>
                    <a:p>
                      <a:pPr marL="342900" indent="-342900">
                        <a:buFont typeface="+mj-lt"/>
                        <a:buAutoNum type="arabicPeriod"/>
                      </a:pPr>
                      <a:r>
                        <a:rPr lang="en-US" sz="2200" b="0" i="0" dirty="0">
                          <a:solidFill>
                            <a:srgbClr val="002060"/>
                          </a:solidFill>
                          <a:latin typeface="Ideal Sans Light" pitchFamily="2" charset="0"/>
                          <a:cs typeface="Ideal Sans Light" pitchFamily="2" charset="0"/>
                        </a:rPr>
                        <a:t>Remove redundant barriers</a:t>
                      </a:r>
                    </a:p>
                    <a:p>
                      <a:pPr marL="342900" indent="-342900">
                        <a:buFont typeface="+mj-lt"/>
                        <a:buAutoNum type="arabicPeriod"/>
                      </a:pPr>
                      <a:r>
                        <a:rPr lang="en-US" sz="2200" b="0" i="0" dirty="0">
                          <a:solidFill>
                            <a:srgbClr val="002060"/>
                          </a:solidFill>
                          <a:latin typeface="Ideal Sans Light" pitchFamily="2" charset="0"/>
                          <a:cs typeface="Ideal Sans Light" pitchFamily="2" charset="0"/>
                        </a:rPr>
                        <a:t>Install One-Stop joint Control Cabin, staffed by Customs and Border Police</a:t>
                      </a:r>
                    </a:p>
                    <a:p>
                      <a:pPr marL="342900" indent="-342900">
                        <a:buFont typeface="+mj-lt"/>
                        <a:buAutoNum type="arabicPeriod"/>
                      </a:pPr>
                      <a:r>
                        <a:rPr lang="en-US" sz="2200" b="0" i="0" dirty="0">
                          <a:solidFill>
                            <a:srgbClr val="002060"/>
                          </a:solidFill>
                          <a:latin typeface="Ideal Sans Light" pitchFamily="2" charset="0"/>
                          <a:cs typeface="Ideal Sans Light" pitchFamily="2" charset="0"/>
                        </a:rPr>
                        <a:t>Windows/stops for trucks be at a sufficient height </a:t>
                      </a:r>
                      <a:r>
                        <a:rPr lang="en-US" sz="1800" b="0" i="0" dirty="0">
                          <a:solidFill>
                            <a:srgbClr val="002060"/>
                          </a:solidFill>
                          <a:latin typeface="Ideal Sans Light" pitchFamily="2" charset="0"/>
                          <a:cs typeface="Ideal Sans Light" pitchFamily="2" charset="0"/>
                        </a:rPr>
                        <a:t>(</a:t>
                      </a:r>
                      <a:r>
                        <a:rPr lang="en-US" sz="1800" b="0" i="1" dirty="0">
                          <a:solidFill>
                            <a:srgbClr val="002060"/>
                          </a:solidFill>
                          <a:latin typeface="Ideal Sans Light" pitchFamily="2" charset="0"/>
                          <a:cs typeface="Ideal Sans Light" pitchFamily="2" charset="0"/>
                        </a:rPr>
                        <a:t>see next slide</a:t>
                      </a:r>
                      <a:r>
                        <a:rPr lang="en-US" sz="1800" b="0" i="0" dirty="0">
                          <a:solidFill>
                            <a:srgbClr val="002060"/>
                          </a:solidFill>
                          <a:latin typeface="Ideal Sans Light" pitchFamily="2" charset="0"/>
                          <a:cs typeface="Ideal Sans Light" pitchFamily="2" charset="0"/>
                        </a:rPr>
                        <a:t>)</a:t>
                      </a:r>
                      <a:endParaRPr lang="en-US" sz="2200" b="0" i="0" dirty="0">
                        <a:solidFill>
                          <a:srgbClr val="002060"/>
                        </a:solidFill>
                        <a:latin typeface="Ideal Sans Light" pitchFamily="2" charset="0"/>
                        <a:cs typeface="Ideal Sans Light" pitchFamily="2" charset="0"/>
                      </a:endParaRPr>
                    </a:p>
                  </a:txBody>
                  <a:tcPr/>
                </a:tc>
                <a:extLst>
                  <a:ext uri="{0D108BD9-81ED-4DB2-BD59-A6C34878D82A}">
                    <a16:rowId xmlns:a16="http://schemas.microsoft.com/office/drawing/2014/main" val="2253954364"/>
                  </a:ext>
                </a:extLst>
              </a:tr>
            </a:tbl>
          </a:graphicData>
        </a:graphic>
      </p:graphicFrame>
    </p:spTree>
    <p:extLst>
      <p:ext uri="{BB962C8B-B14F-4D97-AF65-F5344CB8AC3E}">
        <p14:creationId xmlns:p14="http://schemas.microsoft.com/office/powerpoint/2010/main" val="29314287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0AFE18A-3780-1511-2C9E-E6335E373A4B}"/>
              </a:ext>
            </a:extLst>
          </p:cNvPr>
          <p:cNvSpPr>
            <a:spLocks noGrp="1"/>
          </p:cNvSpPr>
          <p:nvPr>
            <p:ph type="sldNum" sz="quarter" idx="12"/>
          </p:nvPr>
        </p:nvSpPr>
        <p:spPr/>
        <p:txBody>
          <a:bodyPr/>
          <a:lstStyle/>
          <a:p>
            <a:fld id="{48F63A3B-78C7-47BE-AE5E-E10140E04643}" type="slidenum">
              <a:rPr lang="en-US" smtClean="0"/>
              <a:t>9</a:t>
            </a:fld>
            <a:endParaRPr lang="en-US"/>
          </a:p>
        </p:txBody>
      </p:sp>
      <p:sp>
        <p:nvSpPr>
          <p:cNvPr id="9" name="Title 1">
            <a:extLst>
              <a:ext uri="{FF2B5EF4-FFF2-40B4-BE49-F238E27FC236}">
                <a16:creationId xmlns:a16="http://schemas.microsoft.com/office/drawing/2014/main" id="{2B129415-BAF3-69D8-8EEE-A1022597428A}"/>
              </a:ext>
            </a:extLst>
          </p:cNvPr>
          <p:cNvSpPr>
            <a:spLocks noGrp="1"/>
          </p:cNvSpPr>
          <p:nvPr>
            <p:ph type="title"/>
          </p:nvPr>
        </p:nvSpPr>
        <p:spPr>
          <a:xfrm>
            <a:off x="2062988" y="409603"/>
            <a:ext cx="7982712" cy="868680"/>
          </a:xfrm>
        </p:spPr>
        <p:txBody>
          <a:bodyPr vert="horz" lIns="91440" tIns="45720" rIns="91440" bIns="45720" rtlCol="0" anchor="ctr">
            <a:normAutofit/>
          </a:bodyPr>
          <a:lstStyle/>
          <a:p>
            <a:pPr algn="ctr"/>
            <a:r>
              <a:rPr lang="en-US" sz="3600" kern="1200" dirty="0">
                <a:solidFill>
                  <a:srgbClr val="002060"/>
                </a:solidFill>
                <a:latin typeface="Ideal Sans Medium" pitchFamily="2" charset="0"/>
              </a:rPr>
              <a:t>Control from Cabins</a:t>
            </a:r>
          </a:p>
        </p:txBody>
      </p:sp>
      <p:pic>
        <p:nvPicPr>
          <p:cNvPr id="10" name="Content Placeholder 5" descr="A group of trucks parked in a parking lot&#10;&#10;Description automatically generated">
            <a:extLst>
              <a:ext uri="{FF2B5EF4-FFF2-40B4-BE49-F238E27FC236}">
                <a16:creationId xmlns:a16="http://schemas.microsoft.com/office/drawing/2014/main" id="{F908AAB9-9299-45EC-746C-0B8F14DEAF07}"/>
              </a:ext>
            </a:extLst>
          </p:cNvPr>
          <p:cNvPicPr>
            <a:picLocks noChangeAspect="1"/>
          </p:cNvPicPr>
          <p:nvPr/>
        </p:nvPicPr>
        <p:blipFill rotWithShape="1">
          <a:blip r:embed="rId3"/>
          <a:srcRect r="3" b="2069"/>
          <a:stretch/>
        </p:blipFill>
        <p:spPr>
          <a:xfrm>
            <a:off x="467360" y="1556845"/>
            <a:ext cx="5577840" cy="4083269"/>
          </a:xfrm>
          <a:prstGeom prst="rect">
            <a:avLst/>
          </a:prstGeom>
        </p:spPr>
      </p:pic>
      <p:pic>
        <p:nvPicPr>
          <p:cNvPr id="11" name="Picture 10" descr="A person in a police uniform&#10;&#10;Description automatically generated">
            <a:extLst>
              <a:ext uri="{FF2B5EF4-FFF2-40B4-BE49-F238E27FC236}">
                <a16:creationId xmlns:a16="http://schemas.microsoft.com/office/drawing/2014/main" id="{B1C81E0B-EF2C-308D-CBCF-FAC9B49E20FC}"/>
              </a:ext>
            </a:extLst>
          </p:cNvPr>
          <p:cNvPicPr>
            <a:picLocks noChangeAspect="1"/>
          </p:cNvPicPr>
          <p:nvPr/>
        </p:nvPicPr>
        <p:blipFill rotWithShape="1">
          <a:blip r:embed="rId4"/>
          <a:srcRect l="8892" r="2" b="2"/>
          <a:stretch/>
        </p:blipFill>
        <p:spPr>
          <a:xfrm>
            <a:off x="6146800" y="1556845"/>
            <a:ext cx="5577840" cy="4086603"/>
          </a:xfrm>
          <a:prstGeom prst="rect">
            <a:avLst/>
          </a:prstGeom>
        </p:spPr>
      </p:pic>
      <p:sp>
        <p:nvSpPr>
          <p:cNvPr id="12" name="Slide Number Placeholder 3">
            <a:extLst>
              <a:ext uri="{FF2B5EF4-FFF2-40B4-BE49-F238E27FC236}">
                <a16:creationId xmlns:a16="http://schemas.microsoft.com/office/drawing/2014/main" id="{71C1424D-D7A8-7A43-773C-9D302A8C4063}"/>
              </a:ext>
            </a:extLst>
          </p:cNvPr>
          <p:cNvSpPr txBox="1">
            <a:spLocks/>
          </p:cNvSpPr>
          <p:nvPr/>
        </p:nvSpPr>
        <p:spPr>
          <a:xfrm>
            <a:off x="8763000" y="6508750"/>
            <a:ext cx="2743200" cy="365125"/>
          </a:xfrm>
          <a:prstGeom prst="rect">
            <a:avLst/>
          </a:prstGeom>
        </p:spPr>
        <p:txBody>
          <a:bodyPr vert="horz" lIns="91440" tIns="45720" rIns="91440" bIns="45720" rtlCol="0" anchor="ctr">
            <a:normAutofit/>
          </a:bodyP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a:spcAft>
                <a:spcPts val="600"/>
              </a:spcAft>
            </a:pPr>
            <a:fld id="{48F63A3B-78C7-47BE-AE5E-E10140E04643}" type="slidenum">
              <a:rPr lang="en-US" smtClean="0">
                <a:solidFill>
                  <a:schemeClr val="tx1">
                    <a:lumMod val="50000"/>
                    <a:lumOff val="50000"/>
                  </a:schemeClr>
                </a:solidFill>
              </a:rPr>
              <a:pPr defTabSz="914400">
                <a:spcAft>
                  <a:spcPts val="600"/>
                </a:spcAft>
              </a:pPr>
              <a:t>9</a:t>
            </a:fld>
            <a:endParaRPr lang="en-US">
              <a:solidFill>
                <a:schemeClr val="tx1">
                  <a:lumMod val="50000"/>
                  <a:lumOff val="50000"/>
                </a:schemeClr>
              </a:solidFill>
            </a:endParaRPr>
          </a:p>
        </p:txBody>
      </p:sp>
    </p:spTree>
    <p:extLst>
      <p:ext uri="{BB962C8B-B14F-4D97-AF65-F5344CB8AC3E}">
        <p14:creationId xmlns:p14="http://schemas.microsoft.com/office/powerpoint/2010/main" val="293398111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A34ADFDAB6B7C14EBB899CD562AAE01A" ma:contentTypeVersion="36" ma:contentTypeDescription="Create a new document." ma:contentTypeScope="" ma:versionID="8b7b8e3d80898aef447e07e6828087d8">
  <xsd:schema xmlns:xsd="http://www.w3.org/2001/XMLSchema" xmlns:xs="http://www.w3.org/2001/XMLSchema" xmlns:p="http://schemas.microsoft.com/office/2006/metadata/properties" xmlns:ns2="c1fdd505-2570-46c2-bd04-3e0f2d874cf5" xmlns:ns3="bfc3d794-f474-4e3b-ac9c-26d99714d35c" xmlns:ns4="cbbeafd8-838d-484f-836c-4627ed3edf10" targetNamespace="http://schemas.microsoft.com/office/2006/metadata/properties" ma:root="true" ma:fieldsID="ef744f0c290f4eec3b162fcc2462f03c" ns2:_="" ns3:_="" ns4:_="">
    <xsd:import namespace="c1fdd505-2570-46c2-bd04-3e0f2d874cf5"/>
    <xsd:import namespace="bfc3d794-f474-4e3b-ac9c-26d99714d35c"/>
    <xsd:import namespace="cbbeafd8-838d-484f-836c-4627ed3edf10"/>
    <xsd:element name="properties">
      <xsd:complexType>
        <xsd:sequence>
          <xsd:element name="documentManagement">
            <xsd:complexType>
              <xsd:all>
                <xsd:element ref="ns2:j78542b1fffc4a1c84659474212e3133" minOccurs="0"/>
                <xsd:element ref="ns3:Update_x0020_ADB_x0020_Document_x0020_Type_x0028_1_x0029_" minOccurs="0"/>
                <xsd:element ref="ns3:MediaServiceMetadata" minOccurs="0"/>
                <xsd:element ref="ns3:MediaServiceFastMetadata" minOccurs="0"/>
                <xsd:element ref="ns3:MediaServiceAutoTags" minOccurs="0"/>
                <xsd:element ref="ns3:MediaServiceOCR" minOccurs="0"/>
                <xsd:element ref="ns3:MediaServiceDateTaken" minOccurs="0"/>
                <xsd:element ref="ns3:MediaServiceLocation" minOccurs="0"/>
                <xsd:element ref="ns4:SharedWithUsers" minOccurs="0"/>
                <xsd:element ref="ns4:SharedWithDetails" minOccurs="0"/>
                <xsd:element ref="ns3:MediaServiceGenerationTime" minOccurs="0"/>
                <xsd:element ref="ns3:MediaServiceEventHashCode" minOccurs="0"/>
                <xsd:element ref="ns3:MediaServiceAutoKeyPoints" minOccurs="0"/>
                <xsd:element ref="ns3:MediaServiceKeyPoints" minOccurs="0"/>
                <xsd:element ref="ns3:MediaLengthInSeconds" minOccurs="0"/>
                <xsd:element ref="ns3:lcf76f155ced4ddcb4097134ff3c332f"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1fdd505-2570-46c2-bd04-3e0f2d874cf5" elementFormDefault="qualified">
    <xsd:import namespace="http://schemas.microsoft.com/office/2006/documentManagement/types"/>
    <xsd:import namespace="http://schemas.microsoft.com/office/infopath/2007/PartnerControls"/>
    <xsd:element name="j78542b1fffc4a1c84659474212e3133" ma:index="9" nillable="true" ma:taxonomy="true" ma:internalName="j78542b1fffc4a1c84659474212e3133" ma:taxonomyFieldName="ADBContentGroup" ma:displayName="Content Group" ma:readOnly="false" ma:default="2;#EARD|285068fb-56a1-4780-9bb2-e37fa6deb6dc" ma:fieldId="{378542b1-fffc-4a1c-8465-9474212e3133}" ma:taxonomyMulti="true" ma:sspId="115af50e-efb3-4a0e-b425-875ff625e09e" ma:termSetId="2a9ffbee-93a5-418b-bcdb-8d6817936e6b"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bfc3d794-f474-4e3b-ac9c-26d99714d35c" elementFormDefault="qualified">
    <xsd:import namespace="http://schemas.microsoft.com/office/2006/documentManagement/types"/>
    <xsd:import namespace="http://schemas.microsoft.com/office/infopath/2007/PartnerControls"/>
    <xsd:element name="Update_x0020_ADB_x0020_Document_x0020_Type_x0028_1_x0029_" ma:index="10" nillable="true" ma:displayName="Update ADB Document Type" ma:internalName="Update_x0020_ADB_x0020_Document_x0020_Type_x0028_1_x0029_">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MediaServiceAutoTags" ma:internalName="MediaServiceAutoTags"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Location" ma:index="16" nillable="true" ma:displayName="MediaServiceLocation" ma:internalName="MediaServiceLocation" ma:readOnly="true">
      <xsd:simpleType>
        <xsd:restriction base="dms:Text"/>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AutoKeyPoints" ma:index="21" nillable="true" ma:displayName="MediaServiceAutoKeyPoints" ma:hidden="true" ma:internalName="MediaServiceAutoKeyPoints" ma:readOnly="true">
      <xsd:simpleType>
        <xsd:restriction base="dms:Note"/>
      </xsd:simpleType>
    </xsd:element>
    <xsd:element name="MediaServiceKeyPoints" ma:index="22" nillable="true" ma:displayName="KeyPoints" ma:internalName="MediaServiceKeyPoints" ma:readOnly="true">
      <xsd:simpleType>
        <xsd:restriction base="dms:Note">
          <xsd:maxLength value="255"/>
        </xsd:restriction>
      </xsd:simpleType>
    </xsd:element>
    <xsd:element name="MediaLengthInSeconds" ma:index="23" nillable="true" ma:displayName="Length (seconds)" ma:internalName="MediaLengthInSeconds" ma:readOnly="true">
      <xsd:simpleType>
        <xsd:restriction base="dms:Unknown"/>
      </xsd:simpleType>
    </xsd:element>
    <xsd:element name="lcf76f155ced4ddcb4097134ff3c332f" ma:index="25" nillable="true" ma:taxonomy="true" ma:internalName="lcf76f155ced4ddcb4097134ff3c332f" ma:taxonomyFieldName="MediaServiceImageTags" ma:displayName="Image Tags" ma:readOnly="false" ma:fieldId="{5cf76f15-5ced-4ddc-b409-7134ff3c332f}" ma:taxonomyMulti="true" ma:sspId="115af50e-efb3-4a0e-b425-875ff625e09e"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6"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bbeafd8-838d-484f-836c-4627ed3edf10"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j78542b1fffc4a1c84659474212e3133 xmlns="c1fdd505-2570-46c2-bd04-3e0f2d874cf5">
      <Terms xmlns="http://schemas.microsoft.com/office/infopath/2007/PartnerControls">
        <TermInfo xmlns="http://schemas.microsoft.com/office/infopath/2007/PartnerControls">
          <TermName xmlns="http://schemas.microsoft.com/office/infopath/2007/PartnerControls">EARD</TermName>
          <TermId xmlns="http://schemas.microsoft.com/office/infopath/2007/PartnerControls">285068fb-56a1-4780-9bb2-e37fa6deb6dc</TermId>
        </TermInfo>
      </Terms>
    </j78542b1fffc4a1c84659474212e3133>
    <Update_x0020_ADB_x0020_Document_x0020_Type_x0028_1_x0029_ xmlns="bfc3d794-f474-4e3b-ac9c-26d99714d35c">
      <Url xsi:nil="true"/>
      <Description xsi:nil="true"/>
    </Update_x0020_ADB_x0020_Document_x0020_Type_x0028_1_x0029_>
    <SharedWithUsers xmlns="cbbeafd8-838d-484f-836c-4627ed3edf10">
      <UserInfo>
        <DisplayName>Zulfia Khamitovna Karimova</DisplayName>
        <AccountId>236</AccountId>
        <AccountType/>
      </UserInfo>
      <UserInfo>
        <DisplayName>Dorothea C. Lazaro</DisplayName>
        <AccountId>101</AccountId>
        <AccountType/>
      </UserInfo>
      <UserInfo>
        <DisplayName>Desi Arvin T. Diaz</DisplayName>
        <AccountId>106</AccountId>
        <AccountType/>
      </UserInfo>
      <UserInfo>
        <DisplayName>Marite Damsani</DisplayName>
        <AccountId>112</AccountId>
        <AccountType/>
      </UserInfo>
      <UserInfo>
        <DisplayName>Camille Cyn G. Isles</DisplayName>
        <AccountId>110</AccountId>
        <AccountType/>
      </UserInfo>
      <UserInfo>
        <DisplayName>Julius Irving Santos</DisplayName>
        <AccountId>111</AccountId>
        <AccountType/>
      </UserInfo>
      <UserInfo>
        <DisplayName>Aiken Rose Tafgar</DisplayName>
        <AccountId>99</AccountId>
        <AccountType/>
      </UserInfo>
      <UserInfo>
        <DisplayName>Xiaoqin Fan</DisplayName>
        <AccountId>376</AccountId>
        <AccountType/>
      </UserInfo>
      <UserInfo>
        <DisplayName>Loreli De Dios</DisplayName>
        <AccountId>109</AccountId>
        <AccountType/>
      </UserInfo>
      <UserInfo>
        <DisplayName>Edith Joan D. Nacpil</DisplayName>
        <AccountId>103</AccountId>
        <AccountType/>
      </UserInfo>
    </SharedWithUsers>
    <lcf76f155ced4ddcb4097134ff3c332f xmlns="bfc3d794-f474-4e3b-ac9c-26d99714d35c">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7808E449-D5D5-4824-907A-06828589C155}">
  <ds:schemaRefs>
    <ds:schemaRef ds:uri="http://schemas.microsoft.com/sharepoint/v3/contenttype/forms"/>
  </ds:schemaRefs>
</ds:datastoreItem>
</file>

<file path=customXml/itemProps2.xml><?xml version="1.0" encoding="utf-8"?>
<ds:datastoreItem xmlns:ds="http://schemas.openxmlformats.org/officeDocument/2006/customXml" ds:itemID="{A761A5C4-8450-4881-9C30-978EC1A5AFC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1fdd505-2570-46c2-bd04-3e0f2d874cf5"/>
    <ds:schemaRef ds:uri="bfc3d794-f474-4e3b-ac9c-26d99714d35c"/>
    <ds:schemaRef ds:uri="cbbeafd8-838d-484f-836c-4627ed3edf1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A897F9E-C488-48F6-969E-15E89AFEB026}">
  <ds:schemaRefs>
    <ds:schemaRef ds:uri="c1fdd505-2570-46c2-bd04-3e0f2d874cf5"/>
    <ds:schemaRef ds:uri="cbbeafd8-838d-484f-836c-4627ed3edf10"/>
    <ds:schemaRef ds:uri="http://www.w3.org/XML/1998/namespace"/>
    <ds:schemaRef ds:uri="http://purl.org/dc/terms/"/>
    <ds:schemaRef ds:uri="bfc3d794-f474-4e3b-ac9c-26d99714d35c"/>
    <ds:schemaRef ds:uri="http://schemas.microsoft.com/office/infopath/2007/PartnerControls"/>
    <ds:schemaRef ds:uri="http://schemas.openxmlformats.org/package/2006/metadata/core-properties"/>
    <ds:schemaRef ds:uri="http://schemas.microsoft.com/office/2006/documentManagement/types"/>
    <ds:schemaRef ds:uri="http://schemas.microsoft.com/office/2006/metadata/properties"/>
    <ds:schemaRef ds:uri="http://purl.org/dc/dcmitype/"/>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Office Theme</Template>
  <TotalTime>9966</TotalTime>
  <Words>1041</Words>
  <Application>Microsoft Office PowerPoint</Application>
  <PresentationFormat>Widescreen</PresentationFormat>
  <Paragraphs>134</Paragraphs>
  <Slides>13</Slides>
  <Notes>11</Notes>
  <HiddenSlides>0</HiddenSlides>
  <MMClips>0</MMClips>
  <ScaleCrop>false</ScaleCrop>
  <HeadingPairs>
    <vt:vector size="4" baseType="variant">
      <vt:variant>
        <vt:lpstr>Theme</vt:lpstr>
      </vt:variant>
      <vt:variant>
        <vt:i4>2</vt:i4>
      </vt:variant>
      <vt:variant>
        <vt:lpstr>Slide Titles</vt:lpstr>
      </vt:variant>
      <vt:variant>
        <vt:i4>13</vt:i4>
      </vt:variant>
    </vt:vector>
  </HeadingPairs>
  <TitlesOfParts>
    <vt:vector size="15" baseType="lpstr">
      <vt:lpstr>Office Theme</vt:lpstr>
      <vt:lpstr>Custom Design</vt:lpstr>
      <vt:lpstr>Fotekhobod – Oybek Road Joint BCP 2023 </vt:lpstr>
      <vt:lpstr>PowerPoint Presentation</vt:lpstr>
      <vt:lpstr>BCP Profile</vt:lpstr>
      <vt:lpstr>PowerPoint Presentation</vt:lpstr>
      <vt:lpstr>PowerPoint Presentation</vt:lpstr>
      <vt:lpstr>Oybek BCP Project</vt:lpstr>
      <vt:lpstr>PowerPoint Presentation</vt:lpstr>
      <vt:lpstr>PowerPoint Presentation</vt:lpstr>
      <vt:lpstr>Control from Cabins</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Therese Ng</dc:creator>
  <cp:lastModifiedBy>ADB</cp:lastModifiedBy>
  <cp:revision>84</cp:revision>
  <cp:lastPrinted>2019-09-30T04:01:01Z</cp:lastPrinted>
  <dcterms:created xsi:type="dcterms:W3CDTF">2018-03-09T02:27:26Z</dcterms:created>
  <dcterms:modified xsi:type="dcterms:W3CDTF">2023-09-04T02:05:19Z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DBDepartmentOwner">
    <vt:lpwstr>3;#EARD|285068fb-56a1-4780-9bb2-e37fa6deb6dc</vt:lpwstr>
  </property>
  <property fmtid="{D5CDD505-2E9C-101B-9397-08002B2CF9AE}" pid="3" name="p030e467f78f45b4ae8f7e2c17ea4d82">
    <vt:lpwstr/>
  </property>
  <property fmtid="{D5CDD505-2E9C-101B-9397-08002B2CF9AE}" pid="4" name="a37ff23a602146d4934a49238d370ca5">
    <vt:lpwstr/>
  </property>
  <property fmtid="{D5CDD505-2E9C-101B-9397-08002B2CF9AE}" pid="5" name="k985dbdc596c44d7acaf8184f33920f0">
    <vt:lpwstr/>
  </property>
  <property fmtid="{D5CDD505-2E9C-101B-9397-08002B2CF9AE}" pid="6" name="ADBCountry">
    <vt:lpwstr/>
  </property>
  <property fmtid="{D5CDD505-2E9C-101B-9397-08002B2CF9AE}" pid="7" name="d61536b25a8a4fedb48bb564279be82a">
    <vt:lpwstr>EARD|285068fb-56a1-4780-9bb2-e37fa6deb6dc</vt:lpwstr>
  </property>
  <property fmtid="{D5CDD505-2E9C-101B-9397-08002B2CF9AE}" pid="8" name="ContentTypeId">
    <vt:lpwstr>0x010100A34ADFDAB6B7C14EBB899CD562AAE01A</vt:lpwstr>
  </property>
  <property fmtid="{D5CDD505-2E9C-101B-9397-08002B2CF9AE}" pid="9" name="TaxCatchAll">
    <vt:lpwstr>3;#EARD|285068fb-56a1-4780-9bb2-e37fa6deb6dc;#2;#EARD|285068fb-56a1-4780-9bb2-e37fa6deb6dc;#1;#English|16ac8743-31bb-43f8-9a73-533a041667d6</vt:lpwstr>
  </property>
  <property fmtid="{D5CDD505-2E9C-101B-9397-08002B2CF9AE}" pid="10" name="ADBDocumentType">
    <vt:lpwstr/>
  </property>
  <property fmtid="{D5CDD505-2E9C-101B-9397-08002B2CF9AE}" pid="11" name="ADBContentGroup">
    <vt:lpwstr>2;#EARD|285068fb-56a1-4780-9bb2-e37fa6deb6dc</vt:lpwstr>
  </property>
  <property fmtid="{D5CDD505-2E9C-101B-9397-08002B2CF9AE}" pid="12" name="ADBSector">
    <vt:lpwstr/>
  </property>
  <property fmtid="{D5CDD505-2E9C-101B-9397-08002B2CF9AE}" pid="13" name="h00e4aaaf4624e24a7df7f06faa038c6">
    <vt:lpwstr>English|16ac8743-31bb-43f8-9a73-533a041667d6</vt:lpwstr>
  </property>
  <property fmtid="{D5CDD505-2E9C-101B-9397-08002B2CF9AE}" pid="14" name="ADBDocumentSecurity">
    <vt:lpwstr/>
  </property>
  <property fmtid="{D5CDD505-2E9C-101B-9397-08002B2CF9AE}" pid="15" name="d01a0ce1b141461dbfb235a3ab729a2c">
    <vt:lpwstr/>
  </property>
  <property fmtid="{D5CDD505-2E9C-101B-9397-08002B2CF9AE}" pid="16" name="ADBDocumentLanguage">
    <vt:lpwstr>1;#English|16ac8743-31bb-43f8-9a73-533a041667d6</vt:lpwstr>
  </property>
  <property fmtid="{D5CDD505-2E9C-101B-9397-08002B2CF9AE}" pid="17" name="Order">
    <vt:r8>21786000</vt:r8>
  </property>
  <property fmtid="{D5CDD505-2E9C-101B-9397-08002B2CF9AE}" pid="18" name="ADBSourceLink">
    <vt:lpwstr/>
  </property>
  <property fmtid="{D5CDD505-2E9C-101B-9397-08002B2CF9AE}" pid="19" name="ADBDocumentTypeValue">
    <vt:lpwstr/>
  </property>
  <property fmtid="{D5CDD505-2E9C-101B-9397-08002B2CF9AE}" pid="20" name="xd_Signature">
    <vt:bool>false</vt:bool>
  </property>
  <property fmtid="{D5CDD505-2E9C-101B-9397-08002B2CF9AE}" pid="21" name="xd_ProgID">
    <vt:lpwstr/>
  </property>
  <property fmtid="{D5CDD505-2E9C-101B-9397-08002B2CF9AE}" pid="22" name="ADBMonth">
    <vt:lpwstr/>
  </property>
  <property fmtid="{D5CDD505-2E9C-101B-9397-08002B2CF9AE}" pid="23" name="ADBYear">
    <vt:lpwstr/>
  </property>
  <property fmtid="{D5CDD505-2E9C-101B-9397-08002B2CF9AE}" pid="24" name="ADBCirculatedLink">
    <vt:lpwstr/>
  </property>
  <property fmtid="{D5CDD505-2E9C-101B-9397-08002B2CF9AE}" pid="25" name="ComplianceAssetId">
    <vt:lpwstr/>
  </property>
  <property fmtid="{D5CDD505-2E9C-101B-9397-08002B2CF9AE}" pid="26" name="TemplateUrl">
    <vt:lpwstr/>
  </property>
  <property fmtid="{D5CDD505-2E9C-101B-9397-08002B2CF9AE}" pid="27" name="ADBAuthors">
    <vt:lpwstr/>
  </property>
  <property fmtid="{D5CDD505-2E9C-101B-9397-08002B2CF9AE}" pid="28" name="MSIP_Label_817d4574-7375-4d17-b29c-6e4c6df0fcb0_Enabled">
    <vt:lpwstr>true</vt:lpwstr>
  </property>
  <property fmtid="{D5CDD505-2E9C-101B-9397-08002B2CF9AE}" pid="29" name="MSIP_Label_817d4574-7375-4d17-b29c-6e4c6df0fcb0_SetDate">
    <vt:lpwstr>2022-10-12T11:19:54Z</vt:lpwstr>
  </property>
  <property fmtid="{D5CDD505-2E9C-101B-9397-08002B2CF9AE}" pid="30" name="MSIP_Label_817d4574-7375-4d17-b29c-6e4c6df0fcb0_Method">
    <vt:lpwstr>Standard</vt:lpwstr>
  </property>
  <property fmtid="{D5CDD505-2E9C-101B-9397-08002B2CF9AE}" pid="31" name="MSIP_Label_817d4574-7375-4d17-b29c-6e4c6df0fcb0_Name">
    <vt:lpwstr>ADB Internal</vt:lpwstr>
  </property>
  <property fmtid="{D5CDD505-2E9C-101B-9397-08002B2CF9AE}" pid="32" name="MSIP_Label_817d4574-7375-4d17-b29c-6e4c6df0fcb0_SiteId">
    <vt:lpwstr>9495d6bb-41c2-4c58-848f-92e52cf3d640</vt:lpwstr>
  </property>
  <property fmtid="{D5CDD505-2E9C-101B-9397-08002B2CF9AE}" pid="33" name="MSIP_Label_817d4574-7375-4d17-b29c-6e4c6df0fcb0_ActionId">
    <vt:lpwstr>6364b80e-e4d2-4a68-bdf5-133587cb4fc8</vt:lpwstr>
  </property>
  <property fmtid="{D5CDD505-2E9C-101B-9397-08002B2CF9AE}" pid="34" name="MSIP_Label_817d4574-7375-4d17-b29c-6e4c6df0fcb0_ContentBits">
    <vt:lpwstr>2</vt:lpwstr>
  </property>
  <property fmtid="{D5CDD505-2E9C-101B-9397-08002B2CF9AE}" pid="35" name="ClassificationContentMarkingFooterLocations">
    <vt:lpwstr>Office Theme:8\Custom Design:8</vt:lpwstr>
  </property>
  <property fmtid="{D5CDD505-2E9C-101B-9397-08002B2CF9AE}" pid="36" name="ClassificationContentMarkingFooterText">
    <vt:lpwstr>INTERNAL. This information is accessible to ADB Management and staff. It may be shared outside ADB with appropriate permission.</vt:lpwstr>
  </property>
  <property fmtid="{D5CDD505-2E9C-101B-9397-08002B2CF9AE}" pid="37" name="MediaServiceImageTags">
    <vt:lpwstr/>
  </property>
</Properties>
</file>