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12192000" cy="6858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MHRIU+ArialMT" panose="020B0604020202020204"/>
      <p:regular r:id="rId19"/>
    </p:embeddedFont>
    <p:embeddedFont>
      <p:font typeface="HWJAQT+Arial-BoldMT" panose="020B0604020202020204"/>
      <p:regular r:id="rId20"/>
    </p:embeddedFont>
    <p:embeddedFont>
      <p:font typeface="KTMWMS+Calibri-Light" panose="020B0604020202020204"/>
      <p:regular r:id="rId21"/>
    </p:embeddedFont>
    <p:embeddedFont>
      <p:font typeface="LAHKIJ+PalatinoLinotype-Roman" panose="020B0604020202020204"/>
      <p:regular r:id="rId22"/>
    </p:embeddedFont>
    <p:embeddedFont>
      <p:font typeface="OFEUJW+PalatinoLinotype-Bold" panose="020B0604020202020204"/>
      <p:regular r:id="rId23"/>
    </p:embeddedFont>
    <p:embeddedFont>
      <p:font typeface="SNHAPB+Wingdings-Regular" panose="020B0604020202020204"/>
      <p:regular r:id="rId24"/>
    </p:embeddedFont>
    <p:embeddedFont>
      <p:font typeface="VUKVST+Calibri-Light,Bold" panose="020B0604020202020204"/>
      <p:regular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852" y="6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08/09/2023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08/09/2023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761944-51CE-1016-3ECB-A8D1344563B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573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8211" y="5599582"/>
            <a:ext cx="3099557" cy="679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2223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Радомир Джурич</a:t>
            </a:r>
          </a:p>
          <a:p>
            <a:pPr marL="0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2223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Консультант АБР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A9A584C7-1A79-F5AD-91A3-243DDF9E4459}"/>
              </a:ext>
            </a:extLst>
          </p:cNvPr>
          <p:cNvSpPr txBox="1"/>
          <p:nvPr/>
        </p:nvSpPr>
        <p:spPr>
          <a:xfrm>
            <a:off x="191344" y="2420888"/>
            <a:ext cx="8081228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rgbClr val="2223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Совместные автомобильные ППГ:</a:t>
            </a:r>
          </a:p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rgbClr val="2223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СППГ Шелковый путь (Азербайджан-Грузия)</a:t>
            </a:r>
            <a:endParaRPr sz="3600" b="1" dirty="0">
              <a:solidFill>
                <a:srgbClr val="2223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22078" y="980728"/>
            <a:ext cx="9638148" cy="6020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70"/>
              </a:lnSpc>
              <a:spcBef>
                <a:spcPts val="0"/>
              </a:spcBef>
              <a:spcAft>
                <a:spcPts val="0"/>
              </a:spcAft>
            </a:pPr>
            <a:r>
              <a:rPr sz="4400" b="1" dirty="0" err="1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Совместные</a:t>
            </a:r>
            <a:r>
              <a:rPr sz="4400" b="1" dirty="0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 </a:t>
            </a:r>
            <a:r>
              <a:rPr lang="ru-RU" sz="4400" b="1" dirty="0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контрольные посты</a:t>
            </a:r>
            <a:endParaRPr sz="4400" b="1" dirty="0">
              <a:solidFill>
                <a:srgbClr val="000000"/>
              </a:solidFill>
              <a:latin typeface="OFEUJW+PalatinoLinotype-Bold"/>
              <a:cs typeface="OFEUJW+PalatinoLinotype-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06785" y="6475818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22C45ED-EE96-E2B6-CCAF-9C4E8ED55112}"/>
              </a:ext>
            </a:extLst>
          </p:cNvPr>
          <p:cNvSpPr/>
          <p:nvPr/>
        </p:nvSpPr>
        <p:spPr>
          <a:xfrm>
            <a:off x="1622078" y="5013176"/>
            <a:ext cx="9010426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/>
              <a:t>Контрольный пост </a:t>
            </a:r>
            <a:r>
              <a:rPr lang="en-US" dirty="0"/>
              <a:t>–</a:t>
            </a:r>
            <a:r>
              <a:rPr lang="ru-RU" dirty="0"/>
              <a:t> это помещение с окном на уровне окна грузового транспортного средства, что позволяет сотрудникам и водителям грузовых ТС находиться на одной высоте, напрямую общаться и обмениваться любыми документами через служебное окно и окно кабины грузовика.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6F67B37-F133-AD58-41F3-9756D05D768D}"/>
              </a:ext>
            </a:extLst>
          </p:cNvPr>
          <p:cNvSpPr/>
          <p:nvPr/>
        </p:nvSpPr>
        <p:spPr>
          <a:xfrm>
            <a:off x="2063552" y="1772816"/>
            <a:ext cx="3240360" cy="421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500" dirty="0">
                <a:solidFill>
                  <a:srgbClr val="FF0000"/>
                </a:solidFill>
              </a:rPr>
              <a:t>КОНТРОЛЬНЫЙ ПОСТ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D31C1C2-6766-4F9A-4AE3-5D9C80F96B44}"/>
              </a:ext>
            </a:extLst>
          </p:cNvPr>
          <p:cNvSpPr/>
          <p:nvPr/>
        </p:nvSpPr>
        <p:spPr>
          <a:xfrm>
            <a:off x="6445633" y="1746674"/>
            <a:ext cx="4186871" cy="79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500" dirty="0">
                <a:solidFill>
                  <a:srgbClr val="FF0000"/>
                </a:solidFill>
              </a:rPr>
              <a:t>СОВМЕСТНЫЙ ПУНКТ ПЕРЕСЕЧЕНИЯ ГРАНИЦЫ «ШЕЛКОВЫЙ ПУТЬ» МЕЖДУ ГРУЗИЕЙ И АЗЕРБАЙДЖАНОМ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2B0306D-913E-A1F8-CCF3-3966232BD201}"/>
              </a:ext>
            </a:extLst>
          </p:cNvPr>
          <p:cNvSpPr/>
          <p:nvPr/>
        </p:nvSpPr>
        <p:spPr>
          <a:xfrm>
            <a:off x="6127291" y="2849553"/>
            <a:ext cx="1984933" cy="2880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Полоса движения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9E14D73-A22B-DEA7-0857-D48B388F48C9}"/>
              </a:ext>
            </a:extLst>
          </p:cNvPr>
          <p:cNvSpPr/>
          <p:nvPr/>
        </p:nvSpPr>
        <p:spPr>
          <a:xfrm>
            <a:off x="8167178" y="2883750"/>
            <a:ext cx="1984933" cy="2880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Контрольный пост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3033C7F-95A0-860A-FE8E-5AE4FE84FD9F}"/>
              </a:ext>
            </a:extLst>
          </p:cNvPr>
          <p:cNvSpPr/>
          <p:nvPr/>
        </p:nvSpPr>
        <p:spPr>
          <a:xfrm>
            <a:off x="1622078" y="2848227"/>
            <a:ext cx="1984933" cy="2880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Полоса движения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4F01634-E544-90F6-76A6-4E0C8FD247AC}"/>
              </a:ext>
            </a:extLst>
          </p:cNvPr>
          <p:cNvSpPr/>
          <p:nvPr/>
        </p:nvSpPr>
        <p:spPr>
          <a:xfrm>
            <a:off x="3607011" y="2865948"/>
            <a:ext cx="1984933" cy="2880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Контрольный пост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33536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5066" y="816597"/>
            <a:ext cx="5373625" cy="91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54"/>
              </a:lnSpc>
              <a:spcBef>
                <a:spcPts val="0"/>
              </a:spcBef>
              <a:spcAft>
                <a:spcPts val="0"/>
              </a:spcAft>
            </a:pPr>
            <a:r>
              <a:rPr sz="3400" b="1" dirty="0" err="1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Возобновляемая</a:t>
            </a:r>
            <a:r>
              <a:rPr sz="3400" b="1" dirty="0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 </a:t>
            </a:r>
            <a:endParaRPr lang="en-US" sz="3400" b="1" dirty="0">
              <a:solidFill>
                <a:srgbClr val="000000"/>
              </a:solidFill>
              <a:latin typeface="OFEUJW+PalatinoLinotype-Bold"/>
              <a:cs typeface="OFEUJW+PalatinoLinotype-Bold"/>
            </a:endParaRPr>
          </a:p>
          <a:p>
            <a:pPr marL="0" marR="0">
              <a:lnSpc>
                <a:spcPts val="3454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400" b="1" dirty="0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э</a:t>
            </a:r>
            <a:r>
              <a:rPr sz="3400" b="1" dirty="0" err="1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нергия</a:t>
            </a:r>
            <a:r>
              <a:rPr lang="en-US" sz="3400" b="1" dirty="0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 </a:t>
            </a:r>
            <a:r>
              <a:rPr lang="ru-RU" sz="3400" b="1" dirty="0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на ППГ</a:t>
            </a:r>
            <a:endParaRPr sz="3400" b="1" dirty="0">
              <a:solidFill>
                <a:srgbClr val="000000"/>
              </a:solidFill>
              <a:latin typeface="OFEUJW+PalatinoLinotype-Bold"/>
              <a:cs typeface="OFEUJW+PalatinoLinotype-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6976" y="2305242"/>
            <a:ext cx="4831715" cy="13272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5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Должно </a:t>
            </a:r>
            <a:r>
              <a:rPr sz="2200" dirty="0" err="1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быть</a:t>
            </a:r>
            <a:r>
              <a:rPr sz="2200" dirty="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sz="2200" dirty="0" err="1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стандарт</a:t>
            </a:r>
            <a:r>
              <a:rPr lang="ru-RU" sz="2200" dirty="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ом</a:t>
            </a:r>
            <a:r>
              <a:rPr sz="2200" dirty="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:</a:t>
            </a:r>
          </a:p>
          <a:p>
            <a:pPr marL="0" marR="0">
              <a:lnSpc>
                <a:spcPts val="2497"/>
              </a:lnSpc>
              <a:spcBef>
                <a:spcPts val="464"/>
              </a:spcBef>
              <a:spcAft>
                <a:spcPts val="0"/>
              </a:spcAft>
            </a:pPr>
            <a:r>
              <a:rPr sz="2250" dirty="0">
                <a:solidFill>
                  <a:srgbClr val="000000"/>
                </a:solidFill>
                <a:latin typeface="SNHAPB+Wingdings-Regular"/>
                <a:cs typeface="SNHAPB+Wingdings-Regular"/>
              </a:rPr>
              <a:t>q </a:t>
            </a:r>
            <a:r>
              <a:rPr sz="2200" dirty="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Экономические и экологические</a:t>
            </a:r>
          </a:p>
          <a:p>
            <a:pPr marL="22860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dirty="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п</a:t>
            </a:r>
            <a:r>
              <a:rPr sz="2200" dirty="0" err="1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реимущества</a:t>
            </a:r>
            <a:endParaRPr sz="2200" dirty="0">
              <a:solidFill>
                <a:srgbClr val="000000"/>
              </a:solidFill>
              <a:latin typeface="LAHKIJ+PalatinoLinotype-Roman"/>
              <a:cs typeface="LAHKIJ+PalatinoLinotype-Roman"/>
            </a:endParaRPr>
          </a:p>
          <a:p>
            <a:pPr marL="0" marR="0">
              <a:lnSpc>
                <a:spcPts val="2497"/>
              </a:lnSpc>
              <a:spcBef>
                <a:spcPts val="464"/>
              </a:spcBef>
              <a:spcAft>
                <a:spcPts val="0"/>
              </a:spcAft>
            </a:pPr>
            <a:r>
              <a:rPr sz="2250" dirty="0">
                <a:solidFill>
                  <a:srgbClr val="000000"/>
                </a:solidFill>
                <a:latin typeface="SNHAPB+Wingdings-Regular"/>
                <a:cs typeface="SNHAPB+Wingdings-Regular"/>
              </a:rPr>
              <a:t>q </a:t>
            </a:r>
            <a:r>
              <a:rPr sz="2200" dirty="0" err="1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Сбор</a:t>
            </a:r>
            <a:r>
              <a:rPr sz="2200" dirty="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sz="2200" dirty="0" err="1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дождево</a:t>
            </a:r>
            <a:r>
              <a:rPr lang="ru-RU" sz="2200" dirty="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й воды</a:t>
            </a:r>
            <a:endParaRPr sz="2200" dirty="0">
              <a:solidFill>
                <a:srgbClr val="000000"/>
              </a:solidFill>
              <a:latin typeface="LAHKIJ+PalatinoLinotype-Roman"/>
              <a:cs typeface="LAHKIJ+PalatinoLinotype-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9946" y="3804491"/>
            <a:ext cx="4605974" cy="5783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5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 err="1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Фото</a:t>
            </a:r>
            <a:r>
              <a:rPr lang="ru-RU" sz="2200" dirty="0" err="1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вольтаика</a:t>
            </a:r>
            <a:r>
              <a:rPr lang="en-US" sz="2200" dirty="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т</a:t>
            </a:r>
            <a:r>
              <a:rPr sz="2200" dirty="0" err="1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ретьего</a:t>
            </a:r>
            <a:r>
              <a:rPr sz="2200" dirty="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sz="2200" dirty="0" err="1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поколения</a:t>
            </a:r>
            <a:r>
              <a:rPr lang="ru-RU" sz="2200" dirty="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высокой эффективности</a:t>
            </a:r>
            <a:endParaRPr sz="2200" dirty="0">
              <a:solidFill>
                <a:srgbClr val="000000"/>
              </a:solidFill>
              <a:latin typeface="LAHKIJ+PalatinoLinotype-Roman"/>
              <a:cs typeface="LAHKIJ+PalatinoLinotype-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6976" y="4530161"/>
            <a:ext cx="4966014" cy="1671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5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Тепловой насос с КПД 5,0 или</a:t>
            </a:r>
          </a:p>
          <a:p>
            <a:pPr marL="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выше, с маркировкой A+++, рейтинг</a:t>
            </a:r>
          </a:p>
          <a:p>
            <a:pPr marL="0" marR="0">
              <a:lnSpc>
                <a:spcPts val="2111"/>
              </a:lnSpc>
              <a:spcBef>
                <a:spcPts val="50"/>
              </a:spcBef>
              <a:spcAft>
                <a:spcPts val="0"/>
              </a:spcAft>
            </a:pPr>
            <a:r>
              <a:rPr lang="ru-RU" sz="2200" dirty="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Европейской ассоциации тепловых насосов </a:t>
            </a:r>
            <a:r>
              <a:rPr sz="2200" dirty="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(EHPA) и </a:t>
            </a:r>
            <a:r>
              <a:rPr sz="2200" dirty="0" err="1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использование</a:t>
            </a:r>
            <a:r>
              <a:rPr sz="2200" dirty="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endParaRPr lang="ru-RU" sz="2200" dirty="0">
              <a:solidFill>
                <a:srgbClr val="000000"/>
              </a:solidFill>
              <a:latin typeface="LAHKIJ+PalatinoLinotype-Roman"/>
              <a:cs typeface="LAHKIJ+PalatinoLinotype-Roman"/>
            </a:endParaRPr>
          </a:p>
          <a:p>
            <a:pPr marL="0" marR="0">
              <a:lnSpc>
                <a:spcPts val="2111"/>
              </a:lnSpc>
              <a:spcBef>
                <a:spcPts val="5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R-290 </a:t>
            </a:r>
            <a:r>
              <a:rPr sz="2200" dirty="0" err="1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или</a:t>
            </a:r>
            <a:r>
              <a:rPr sz="2200" dirty="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sz="2200" dirty="0" err="1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друго</a:t>
            </a:r>
            <a:r>
              <a:rPr lang="ru-RU" sz="2200" dirty="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го</a:t>
            </a:r>
            <a:r>
              <a:rPr sz="2200" dirty="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экологически</a:t>
            </a:r>
          </a:p>
          <a:p>
            <a:pPr marL="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dirty="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безопасного </a:t>
            </a:r>
            <a:r>
              <a:rPr sz="2200" dirty="0" err="1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хладагент</a:t>
            </a:r>
            <a:r>
              <a:rPr lang="ru-RU" sz="2200" dirty="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а</a:t>
            </a:r>
            <a:endParaRPr sz="2200" dirty="0">
              <a:solidFill>
                <a:srgbClr val="000000"/>
              </a:solidFill>
              <a:latin typeface="LAHKIJ+PalatinoLinotype-Roman"/>
              <a:cs typeface="LAHKIJ+PalatinoLinotype-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106785" y="6475818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69242" y="692696"/>
            <a:ext cx="5253515" cy="6020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70"/>
              </a:lnSpc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Генеральный план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106785" y="6475818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4302" y="1860483"/>
            <a:ext cx="3129690" cy="13837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1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2F5597"/>
                </a:solidFill>
                <a:latin typeface="HWJAQT+Arial-BoldMT"/>
                <a:cs typeface="HWJAQT+Arial-BoldMT"/>
              </a:rPr>
              <a:t>Thank you</a:t>
            </a:r>
            <a:r>
              <a:rPr sz="4400" b="1" dirty="0">
                <a:solidFill>
                  <a:srgbClr val="2F5597"/>
                </a:solidFill>
                <a:latin typeface="HWJAQT+Arial-BoldMT"/>
                <a:cs typeface="HWJAQT+Arial-BoldMT"/>
              </a:rPr>
              <a:t>!</a:t>
            </a:r>
          </a:p>
          <a:p>
            <a:pPr marL="0" marR="0">
              <a:lnSpc>
                <a:spcPts val="4915"/>
              </a:lnSpc>
              <a:spcBef>
                <a:spcPts val="764"/>
              </a:spcBef>
              <a:spcAft>
                <a:spcPts val="0"/>
              </a:spcAft>
            </a:pPr>
            <a:r>
              <a:rPr sz="4400" b="1" dirty="0">
                <a:solidFill>
                  <a:srgbClr val="2F5597"/>
                </a:solidFill>
                <a:latin typeface="HWJAQT+Arial-BoldMT"/>
                <a:cs typeface="HWJAQT+Arial-BoldMT"/>
              </a:rPr>
              <a:t>Спасибо!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4302" y="4761272"/>
            <a:ext cx="5387722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2223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г-н Радомир Джурич</a:t>
            </a:r>
          </a:p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22232D"/>
                </a:solidFill>
                <a:latin typeface="GMHRIU+ArialMT"/>
                <a:cs typeface="GMHRIU+ArialMT"/>
              </a:rPr>
              <a:t>Консультант АБР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54140" y="44157"/>
            <a:ext cx="11537860" cy="1147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KTMWMS+Calibri-Light"/>
                <a:cs typeface="KTMWMS+Calibri-Light"/>
              </a:rPr>
              <a:t>Зачем совместные ППГ и как </a:t>
            </a:r>
            <a:r>
              <a:rPr sz="4400" dirty="0" err="1">
                <a:solidFill>
                  <a:srgbClr val="000000"/>
                </a:solidFill>
                <a:latin typeface="KTMWMS+Calibri-Light"/>
                <a:cs typeface="KTMWMS+Calibri-Light"/>
              </a:rPr>
              <a:t>они</a:t>
            </a:r>
            <a:r>
              <a:rPr sz="4400" dirty="0">
                <a:solidFill>
                  <a:srgbClr val="000000"/>
                </a:solidFill>
                <a:latin typeface="KTMWMS+Calibri-Light"/>
                <a:cs typeface="KTMWMS+Calibri-Light"/>
              </a:rPr>
              <a:t> </a:t>
            </a:r>
            <a:r>
              <a:rPr lang="ru-RU" sz="4400" dirty="0">
                <a:solidFill>
                  <a:srgbClr val="000000"/>
                </a:solidFill>
                <a:latin typeface="KTMWMS+Calibri-Light"/>
                <a:cs typeface="KTMWMS+Calibri-Light"/>
              </a:rPr>
              <a:t>(не) </a:t>
            </a:r>
            <a:r>
              <a:rPr sz="4400" dirty="0" err="1">
                <a:solidFill>
                  <a:srgbClr val="000000"/>
                </a:solidFill>
                <a:latin typeface="KTMWMS+Calibri-Light"/>
                <a:cs typeface="KTMWMS+Calibri-Light"/>
              </a:rPr>
              <a:t>работают</a:t>
            </a:r>
            <a:r>
              <a:rPr sz="4400" dirty="0">
                <a:solidFill>
                  <a:srgbClr val="000000"/>
                </a:solidFill>
                <a:latin typeface="KTMWMS+Calibri-Light"/>
                <a:cs typeface="KTMWMS+Calibri-Light"/>
              </a:rPr>
              <a:t> 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7248" y="1396386"/>
            <a:ext cx="9223843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sz="2850" dirty="0">
                <a:solidFill>
                  <a:srgbClr val="000000"/>
                </a:solidFill>
                <a:latin typeface="GMHRIU+ArialMT"/>
                <a:cs typeface="GMHRIU+ArialMT"/>
              </a:rPr>
              <a:t>•</a:t>
            </a:r>
            <a:r>
              <a:rPr sz="2850" spc="10" dirty="0">
                <a:solidFill>
                  <a:srgbClr val="000000"/>
                </a:solidFill>
                <a:latin typeface="GMHRIU+ArialMT"/>
                <a:cs typeface="GMHRIU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Одна остановка и совместная процедура – вместо двух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3973" y="1876151"/>
            <a:ext cx="3798208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sz="2850" dirty="0">
                <a:solidFill>
                  <a:srgbClr val="000000"/>
                </a:solidFill>
                <a:latin typeface="GMHRIU+ArialMT"/>
                <a:cs typeface="GMHRIU+ArialMT"/>
              </a:rPr>
              <a:t>•</a:t>
            </a:r>
            <a:r>
              <a:rPr sz="2850" spc="10" dirty="0">
                <a:solidFill>
                  <a:srgbClr val="000000"/>
                </a:solidFill>
                <a:latin typeface="GMHRIU+ArialMT"/>
                <a:cs typeface="GMHRIU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ЦЕЛЬ =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эффективность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49531" y="1922446"/>
            <a:ext cx="5300247" cy="364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 err="1">
                <a:solidFill>
                  <a:srgbClr val="000000"/>
                </a:solidFill>
                <a:latin typeface="Calibri"/>
                <a:cs typeface="Calibri"/>
              </a:rPr>
              <a:t>ВТамО</a:t>
            </a:r>
            <a:r>
              <a:rPr lang="ru-RU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SMART = безопасный, 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28219" y="2335660"/>
            <a:ext cx="10965338" cy="21416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Calibri"/>
                <a:cs typeface="Calibri"/>
              </a:rPr>
              <a:t>измеримый, а</a:t>
            </a: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втоматизированный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ru-RU" sz="2800" dirty="0">
                <a:solidFill>
                  <a:srgbClr val="000000"/>
                </a:solidFill>
                <a:latin typeface="Calibri"/>
                <a:cs typeface="Calibri"/>
              </a:rPr>
              <a:t>на основе </a:t>
            </a: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управлени</a:t>
            </a:r>
            <a:r>
              <a:rPr lang="ru-RU" sz="2800" dirty="0">
                <a:solidFill>
                  <a:srgbClr val="000000"/>
                </a:solidFill>
                <a:latin typeface="Calibri"/>
                <a:cs typeface="Calibri"/>
              </a:rPr>
              <a:t>я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рисками и </a:t>
            </a: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технологи</a:t>
            </a:r>
            <a:r>
              <a:rPr lang="ru-RU" sz="2800" dirty="0">
                <a:solidFill>
                  <a:srgbClr val="000000"/>
                </a:solidFill>
                <a:latin typeface="Calibri"/>
                <a:cs typeface="Calibri"/>
              </a:rPr>
              <a:t>й</a:t>
            </a:r>
            <a:endParaRPr sz="2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>
              <a:lnSpc>
                <a:spcPts val="3183"/>
              </a:lnSpc>
              <a:spcBef>
                <a:spcPts val="743"/>
              </a:spcBef>
              <a:spcAft>
                <a:spcPts val="0"/>
              </a:spcAft>
            </a:pPr>
            <a:r>
              <a:rPr sz="2850" dirty="0">
                <a:solidFill>
                  <a:srgbClr val="000000"/>
                </a:solidFill>
                <a:latin typeface="GMHRIU+ArialMT"/>
                <a:cs typeface="GMHRIU+ArialMT"/>
              </a:rPr>
              <a:t>•</a:t>
            </a:r>
            <a:r>
              <a:rPr sz="2850" spc="10" dirty="0">
                <a:solidFill>
                  <a:srgbClr val="000000"/>
                </a:solidFill>
                <a:latin typeface="GMHRIU+ArialMT"/>
                <a:cs typeface="GMHRIU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Система «одного окна» может быть национальной или двусторонней (международной).</a:t>
            </a:r>
          </a:p>
          <a:p>
            <a:pPr marL="0" marR="0">
              <a:lnSpc>
                <a:spcPts val="3183"/>
              </a:lnSpc>
              <a:spcBef>
                <a:spcPts val="793"/>
              </a:spcBef>
              <a:spcAft>
                <a:spcPts val="0"/>
              </a:spcAft>
            </a:pPr>
            <a:r>
              <a:rPr sz="2850" dirty="0">
                <a:solidFill>
                  <a:srgbClr val="000000"/>
                </a:solidFill>
                <a:latin typeface="GMHRIU+ArialMT"/>
                <a:cs typeface="GMHRIU+ArialMT"/>
              </a:rPr>
              <a:t>•</a:t>
            </a:r>
            <a:r>
              <a:rPr sz="2850" spc="10" dirty="0">
                <a:solidFill>
                  <a:srgbClr val="000000"/>
                </a:solidFill>
                <a:latin typeface="GMHRIU+ArialMT"/>
                <a:cs typeface="GMHRIU+ArialMT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Вместо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дублирования – интеграция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67248" y="4477272"/>
            <a:ext cx="10818541" cy="82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sz="2850" dirty="0">
                <a:solidFill>
                  <a:srgbClr val="000000"/>
                </a:solidFill>
                <a:latin typeface="GMHRIU+ArialMT"/>
                <a:cs typeface="GMHRIU+ArialMT"/>
              </a:rPr>
              <a:t>•</a:t>
            </a:r>
            <a:r>
              <a:rPr sz="2850" spc="10" dirty="0">
                <a:solidFill>
                  <a:srgbClr val="000000"/>
                </a:solidFill>
                <a:latin typeface="GMHRIU+ArialMT"/>
                <a:cs typeface="GMHRIU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Множественные, последовательные, сложные, дублирующие процедуры контроля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3973" y="5321887"/>
            <a:ext cx="11730584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sz="2850" dirty="0">
                <a:solidFill>
                  <a:srgbClr val="000000"/>
                </a:solidFill>
                <a:latin typeface="GMHRIU+ArialMT"/>
                <a:cs typeface="GMHRIU+ArialMT"/>
              </a:rPr>
              <a:t>•</a:t>
            </a:r>
            <a:r>
              <a:rPr sz="2850" spc="10" dirty="0">
                <a:solidFill>
                  <a:srgbClr val="000000"/>
                </a:solidFill>
                <a:latin typeface="GMHRIU+ArialMT"/>
                <a:cs typeface="GMHRIU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Чтобы добиться этого на практике, недостаточно просто </a:t>
            </a: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поставить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Calibri"/>
                <a:cs typeface="Calibri"/>
              </a:rPr>
              <a:t>пограничные </a:t>
            </a: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ведомства</a:t>
            </a:r>
            <a:r>
              <a:rPr lang="ru-RU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в одном месте (= </a:t>
            </a:r>
            <a:r>
              <a:rPr lang="ru-RU" sz="2800" dirty="0">
                <a:solidFill>
                  <a:srgbClr val="000000"/>
                </a:solidFill>
                <a:latin typeface="Calibri"/>
                <a:cs typeface="Calibri"/>
              </a:rPr>
              <a:t>размещать рядом друг с другом </a:t>
            </a:r>
          </a:p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Calibri"/>
                <a:cs typeface="Calibri"/>
              </a:rPr>
              <a:t>на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ПП</a:t>
            </a:r>
            <a:r>
              <a:rPr lang="ru-RU" sz="2800" dirty="0">
                <a:solidFill>
                  <a:srgbClr val="000000"/>
                </a:solidFill>
                <a:latin typeface="Calibri"/>
                <a:cs typeface="Calibri"/>
              </a:rPr>
              <a:t>Г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), а выполнить ряд мероприятий</a:t>
            </a: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48539165-FBDC-8268-1FD5-E74293EC0A5D}"/>
              </a:ext>
            </a:extLst>
          </p:cNvPr>
          <p:cNvSpPr/>
          <p:nvPr/>
        </p:nvSpPr>
        <p:spPr>
          <a:xfrm>
            <a:off x="4434971" y="1899299"/>
            <a:ext cx="869032" cy="41036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4680" y="212271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23792" y="344848"/>
            <a:ext cx="5444381" cy="5827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lang="kk-KZ" sz="4400" dirty="0">
                <a:solidFill>
                  <a:srgbClr val="000000"/>
                </a:solidFill>
                <a:latin typeface="VUKVST+Calibri-Light,Bold"/>
                <a:cs typeface="VUKVST+Calibri-Light,Bold"/>
              </a:rPr>
              <a:t>Основные меры</a:t>
            </a:r>
            <a:endParaRPr sz="4400" dirty="0">
              <a:solidFill>
                <a:srgbClr val="000000"/>
              </a:solidFill>
              <a:latin typeface="VUKVST+Calibri-Light,Bold"/>
              <a:cs typeface="VUKVST+Calibri-Light,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9867" y="1029114"/>
            <a:ext cx="10927000" cy="82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sz="2850" dirty="0">
                <a:solidFill>
                  <a:srgbClr val="000000"/>
                </a:solidFill>
                <a:latin typeface="GMHRIU+ArialMT"/>
                <a:cs typeface="GMHRIU+ArialMT"/>
              </a:rPr>
              <a:t>•</a:t>
            </a:r>
            <a:r>
              <a:rPr sz="2850" spc="10" dirty="0">
                <a:solidFill>
                  <a:srgbClr val="000000"/>
                </a:solidFill>
                <a:latin typeface="GMHRIU+ArialMT"/>
                <a:cs typeface="GMHRIU+ArialMT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Минимизир</a:t>
            </a:r>
            <a:r>
              <a:rPr lang="kk-KZ" sz="2800" dirty="0">
                <a:solidFill>
                  <a:srgbClr val="000000"/>
                </a:solidFill>
                <a:latin typeface="Calibri"/>
                <a:cs typeface="Calibri"/>
              </a:rPr>
              <a:t>овать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и </a:t>
            </a: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оптимизир</a:t>
            </a:r>
            <a:r>
              <a:rPr lang="kk-KZ" sz="2800" dirty="0">
                <a:solidFill>
                  <a:srgbClr val="000000"/>
                </a:solidFill>
                <a:latin typeface="Calibri"/>
                <a:cs typeface="Calibri"/>
              </a:rPr>
              <a:t>овать </a:t>
            </a: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рабочую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нагрузку </a:t>
            </a: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на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kk-KZ" sz="2800" dirty="0">
                <a:solidFill>
                  <a:srgbClr val="000000"/>
                </a:solidFill>
                <a:latin typeface="Calibri"/>
                <a:cs typeface="Calibri"/>
              </a:rPr>
              <a:t>автомобильных ППГ</a:t>
            </a:r>
            <a:endParaRPr sz="2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9866" y="1889357"/>
            <a:ext cx="10760749" cy="111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50"/>
              </a:lnSpc>
              <a:spcBef>
                <a:spcPts val="50"/>
              </a:spcBef>
            </a:pPr>
            <a:r>
              <a:rPr sz="2850" dirty="0">
                <a:solidFill>
                  <a:srgbClr val="000000"/>
                </a:solidFill>
                <a:latin typeface="Calibri"/>
                <a:cs typeface="Calibri"/>
              </a:rPr>
              <a:t>1.</a:t>
            </a:r>
            <a:r>
              <a:rPr sz="2850" spc="12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kk-KZ" sz="2800" dirty="0">
                <a:solidFill>
                  <a:srgbClr val="000000"/>
                </a:solidFill>
                <a:cs typeface="Calibri"/>
              </a:rPr>
              <a:t>На линии контроля должны </a:t>
            </a:r>
            <a:r>
              <a:rPr lang="kk-KZ" sz="2800" dirty="0">
                <a:solidFill>
                  <a:srgbClr val="000000"/>
                </a:solidFill>
                <a:latin typeface="Calibri"/>
                <a:cs typeface="Calibri"/>
              </a:rPr>
              <a:t>п</a:t>
            </a: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остоянно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kk-KZ" sz="2800" dirty="0">
                <a:solidFill>
                  <a:srgbClr val="000000"/>
                </a:solidFill>
                <a:latin typeface="Calibri"/>
                <a:cs typeface="Calibri"/>
              </a:rPr>
              <a:t>присутствовать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только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kk-KZ" sz="2800" dirty="0">
                <a:solidFill>
                  <a:srgbClr val="000000"/>
                </a:solidFill>
                <a:latin typeface="Calibri"/>
                <a:cs typeface="Calibri"/>
              </a:rPr>
              <a:t>т</a:t>
            </a: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аможенная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и </a:t>
            </a:r>
            <a:r>
              <a:rPr lang="kk-KZ" sz="2800" dirty="0">
                <a:solidFill>
                  <a:srgbClr val="000000"/>
                </a:solidFill>
                <a:latin typeface="Calibri"/>
                <a:cs typeface="Calibri"/>
              </a:rPr>
              <a:t>п</a:t>
            </a: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ограничная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kk-KZ" sz="2800" dirty="0">
                <a:solidFill>
                  <a:srgbClr val="000000"/>
                </a:solidFill>
                <a:latin typeface="Calibri"/>
                <a:cs typeface="Calibri"/>
              </a:rPr>
              <a:t>службы 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ru-RU" sz="2800" dirty="0">
                <a:solidFill>
                  <a:srgbClr val="000000"/>
                </a:solidFill>
                <a:latin typeface="Calibri"/>
                <a:cs typeface="Calibri"/>
              </a:rPr>
              <a:t>или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даже только одно объединенное агентство)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3240" y="3059533"/>
            <a:ext cx="10933627" cy="7455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50"/>
              </a:lnSpc>
              <a:spcBef>
                <a:spcPts val="50"/>
              </a:spcBef>
              <a:spcAft>
                <a:spcPts val="0"/>
              </a:spcAft>
            </a:pPr>
            <a:r>
              <a:rPr sz="2850" dirty="0">
                <a:solidFill>
                  <a:srgbClr val="000000"/>
                </a:solidFill>
                <a:latin typeface="Calibri"/>
                <a:cs typeface="Calibri"/>
              </a:rPr>
              <a:t>2.</a:t>
            </a:r>
            <a:r>
              <a:rPr sz="2850" spc="12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Электронные документы, </a:t>
            </a:r>
            <a:r>
              <a:rPr lang="ru-RU" sz="2800" dirty="0">
                <a:solidFill>
                  <a:srgbClr val="000000"/>
                </a:solidFill>
                <a:latin typeface="Calibri"/>
                <a:cs typeface="Calibri"/>
              </a:rPr>
              <a:t>подаются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заранее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Calibri"/>
                <a:cs typeface="Calibri"/>
              </a:rPr>
              <a:t>и безопасно</a:t>
            </a:r>
            <a:r>
              <a:rPr sz="2800" spc="6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через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Calibri"/>
                <a:cs typeface="Calibri"/>
              </a:rPr>
              <a:t>Единое окно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(в идеале одновременно во все ППГ </a:t>
            </a: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на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Calibri"/>
                <a:cs typeface="Calibri"/>
              </a:rPr>
              <a:t>пути следования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3240" y="3906241"/>
            <a:ext cx="10301773" cy="7455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50"/>
              </a:lnSpc>
              <a:spcBef>
                <a:spcPts val="50"/>
              </a:spcBef>
              <a:spcAft>
                <a:spcPts val="0"/>
              </a:spcAft>
            </a:pPr>
            <a:r>
              <a:rPr sz="2850" dirty="0">
                <a:solidFill>
                  <a:srgbClr val="000000"/>
                </a:solidFill>
                <a:latin typeface="Calibri"/>
                <a:cs typeface="Calibri"/>
              </a:rPr>
              <a:t>3.</a:t>
            </a:r>
            <a:r>
              <a:rPr sz="2850" spc="12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Контроль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заверш</a:t>
            </a:r>
            <a:r>
              <a:rPr lang="ru-RU" sz="2800" dirty="0" err="1">
                <a:solidFill>
                  <a:srgbClr val="000000"/>
                </a:solidFill>
                <a:latin typeface="Calibri"/>
                <a:cs typeface="Calibri"/>
              </a:rPr>
              <a:t>ается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в пунктах отправления и назначения, </a:t>
            </a: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тогда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как</a:t>
            </a:r>
            <a:r>
              <a:rPr lang="ru-RU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на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промежуточных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ПП</a:t>
            </a:r>
            <a:r>
              <a:rPr lang="ru-RU" sz="2800" dirty="0">
                <a:solidFill>
                  <a:srgbClr val="000000"/>
                </a:solidFill>
                <a:latin typeface="Calibri"/>
                <a:cs typeface="Calibri"/>
              </a:rPr>
              <a:t>Г</a:t>
            </a:r>
            <a:r>
              <a:rPr sz="2800" spc="-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ru-RU" sz="2800" spc="-86" dirty="0">
                <a:solidFill>
                  <a:srgbClr val="000000"/>
                </a:solidFill>
                <a:latin typeface="Calibri"/>
                <a:cs typeface="Calibri"/>
              </a:rPr>
              <a:t>проводится </a:t>
            </a:r>
            <a:r>
              <a:rPr sz="2800" b="1" dirty="0" err="1">
                <a:solidFill>
                  <a:srgbClr val="000000"/>
                </a:solidFill>
                <a:latin typeface="Calibri"/>
                <a:cs typeface="Calibri"/>
              </a:rPr>
              <a:t>быстрая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Calibri"/>
                <a:cs typeface="Calibri"/>
              </a:rPr>
              <a:t>верификация</a:t>
            </a:r>
            <a:endParaRPr sz="2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9866" y="4805421"/>
            <a:ext cx="10760749" cy="1643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50"/>
              </a:lnSpc>
              <a:spcBef>
                <a:spcPts val="50"/>
              </a:spcBef>
              <a:spcAft>
                <a:spcPts val="0"/>
              </a:spcAft>
            </a:pPr>
            <a:r>
              <a:rPr sz="2850" dirty="0">
                <a:solidFill>
                  <a:srgbClr val="000000"/>
                </a:solidFill>
                <a:latin typeface="Calibri"/>
                <a:cs typeface="Calibri"/>
              </a:rPr>
              <a:t>4.</a:t>
            </a:r>
            <a:r>
              <a:rPr sz="2850" spc="12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Calibri"/>
                <a:cs typeface="Calibri"/>
              </a:rPr>
              <a:t>Использование принципов </a:t>
            </a:r>
            <a:r>
              <a:rPr lang="ru-RU" sz="2800" b="1" dirty="0">
                <a:solidFill>
                  <a:srgbClr val="000000"/>
                </a:solidFill>
                <a:latin typeface="Calibri"/>
                <a:cs typeface="Calibri"/>
              </a:rPr>
              <a:t>у</a:t>
            </a:r>
            <a:r>
              <a:rPr sz="2800" b="1" dirty="0" err="1">
                <a:solidFill>
                  <a:srgbClr val="000000"/>
                </a:solidFill>
                <a:latin typeface="Calibri"/>
                <a:cs typeface="Calibri"/>
              </a:rPr>
              <a:t>правлени</a:t>
            </a:r>
            <a:r>
              <a:rPr lang="ru-RU" sz="2800" b="1" dirty="0">
                <a:solidFill>
                  <a:srgbClr val="000000"/>
                </a:solidFill>
                <a:latin typeface="Calibri"/>
                <a:cs typeface="Calibri"/>
              </a:rPr>
              <a:t>я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 рисками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ВТамО/Киотской </a:t>
            </a: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конвенции</a:t>
            </a:r>
            <a:r>
              <a:rPr sz="2800" b="1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endParaRPr sz="2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>
              <a:lnSpc>
                <a:spcPts val="2850"/>
              </a:lnSpc>
              <a:spcBef>
                <a:spcPts val="1173"/>
              </a:spcBef>
              <a:spcAft>
                <a:spcPts val="0"/>
              </a:spcAft>
            </a:pPr>
            <a:r>
              <a:rPr sz="2850" b="1" dirty="0">
                <a:solidFill>
                  <a:srgbClr val="000000"/>
                </a:solidFill>
                <a:latin typeface="Calibri"/>
                <a:cs typeface="Calibri"/>
              </a:rPr>
              <a:t>5.</a:t>
            </a:r>
            <a:r>
              <a:rPr sz="2850" b="1" spc="12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Одновременный совместный </a:t>
            </a:r>
            <a:r>
              <a:rPr sz="2800" b="1" spc="-12" dirty="0">
                <a:solidFill>
                  <a:srgbClr val="000000"/>
                </a:solidFill>
                <a:latin typeface="Calibri"/>
                <a:cs typeface="Calibri"/>
              </a:rPr>
              <a:t>контроль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на </a:t>
            </a: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основе</a:t>
            </a:r>
            <a:r>
              <a:rPr sz="28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Calibri"/>
                <a:cs typeface="Calibri"/>
              </a:rPr>
              <a:t>системы одной остановки</a:t>
            </a:r>
            <a:endParaRPr sz="28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212271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6456" y="280735"/>
            <a:ext cx="12192000" cy="5827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 err="1">
                <a:solidFill>
                  <a:srgbClr val="000000"/>
                </a:solidFill>
                <a:latin typeface="KTMWMS+Calibri-Light"/>
                <a:cs typeface="KTMWMS+Calibri-Light"/>
              </a:rPr>
              <a:t>Изменения</a:t>
            </a:r>
            <a:r>
              <a:rPr sz="4400" dirty="0">
                <a:solidFill>
                  <a:srgbClr val="000000"/>
                </a:solidFill>
                <a:latin typeface="KTMWMS+Calibri-Light"/>
                <a:cs typeface="KTMWMS+Calibri-Light"/>
              </a:rPr>
              <a:t> </a:t>
            </a:r>
            <a:r>
              <a:rPr lang="ru-RU" sz="4400" dirty="0">
                <a:solidFill>
                  <a:srgbClr val="000000"/>
                </a:solidFill>
                <a:latin typeface="KTMWMS+Calibri-Light"/>
                <a:cs typeface="KTMWMS+Calibri-Light"/>
              </a:rPr>
              <a:t>в </a:t>
            </a:r>
            <a:r>
              <a:rPr sz="4400" dirty="0" err="1">
                <a:solidFill>
                  <a:srgbClr val="000000"/>
                </a:solidFill>
                <a:latin typeface="KTMWMS+Calibri-Light"/>
                <a:cs typeface="KTMWMS+Calibri-Light"/>
              </a:rPr>
              <a:t>инфраструктур</a:t>
            </a:r>
            <a:r>
              <a:rPr lang="ru-RU" sz="4400" dirty="0">
                <a:solidFill>
                  <a:srgbClr val="000000"/>
                </a:solidFill>
                <a:latin typeface="KTMWMS+Calibri-Light"/>
                <a:cs typeface="KTMWMS+Calibri-Light"/>
              </a:rPr>
              <a:t>е</a:t>
            </a:r>
            <a:r>
              <a:rPr sz="4400" dirty="0">
                <a:solidFill>
                  <a:srgbClr val="000000"/>
                </a:solidFill>
                <a:latin typeface="KTMWMS+Calibri-Light"/>
                <a:cs typeface="KTMWMS+Calibri-Light"/>
              </a:rPr>
              <a:t> и </a:t>
            </a:r>
            <a:r>
              <a:rPr sz="4400" dirty="0" err="1">
                <a:solidFill>
                  <a:srgbClr val="000000"/>
                </a:solidFill>
                <a:latin typeface="KTMWMS+Calibri-Light"/>
                <a:cs typeface="KTMWMS+Calibri-Light"/>
              </a:rPr>
              <a:t>оборудовани</a:t>
            </a:r>
            <a:r>
              <a:rPr lang="ru-RU" sz="4400" dirty="0">
                <a:solidFill>
                  <a:srgbClr val="000000"/>
                </a:solidFill>
                <a:latin typeface="KTMWMS+Calibri-Light"/>
                <a:cs typeface="KTMWMS+Calibri-Light"/>
              </a:rPr>
              <a:t>и</a:t>
            </a:r>
            <a:endParaRPr sz="4400" dirty="0">
              <a:solidFill>
                <a:srgbClr val="000000"/>
              </a:solidFill>
              <a:latin typeface="KTMWMS+Calibri-Light"/>
              <a:cs typeface="KTMWMS+Calibri-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6915" y="880167"/>
            <a:ext cx="10801200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sz="2850" dirty="0">
                <a:solidFill>
                  <a:srgbClr val="000000"/>
                </a:solidFill>
                <a:latin typeface="GMHRIU+ArialMT"/>
                <a:cs typeface="GMHRIU+ArialMT"/>
              </a:rPr>
              <a:t>•</a:t>
            </a:r>
            <a:r>
              <a:rPr sz="2850" spc="10" dirty="0">
                <a:solidFill>
                  <a:srgbClr val="000000"/>
                </a:solidFill>
                <a:latin typeface="GMHRIU+ArialMT"/>
                <a:cs typeface="GMHRIU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Одна остановка означает ОДНУ, а не две, три или более остановок.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86080" y="1439384"/>
            <a:ext cx="10395546" cy="82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sz="2850" dirty="0">
                <a:solidFill>
                  <a:srgbClr val="000000"/>
                </a:solidFill>
                <a:latin typeface="GMHRIU+ArialMT"/>
                <a:cs typeface="GMHRIU+ArialMT"/>
              </a:rPr>
              <a:t>•</a:t>
            </a:r>
            <a:r>
              <a:rPr sz="2850" spc="10" dirty="0">
                <a:solidFill>
                  <a:srgbClr val="000000"/>
                </a:solidFill>
                <a:latin typeface="GMHRIU+ArialMT"/>
                <a:cs typeface="GMHRIU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Для </a:t>
            </a: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грузовых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Calibri"/>
                <a:cs typeface="Calibri"/>
              </a:rPr>
              <a:t>ТС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необходимо </a:t>
            </a: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устанавливать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Calibri"/>
                <a:cs typeface="Calibri"/>
              </a:rPr>
              <a:t>посты на </a:t>
            </a: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высоко</a:t>
            </a:r>
            <a:r>
              <a:rPr lang="ru-RU" sz="2800" dirty="0">
                <a:solidFill>
                  <a:srgbClr val="000000"/>
                </a:solidFill>
                <a:latin typeface="Calibri"/>
                <a:cs typeface="Calibri"/>
              </a:rPr>
              <a:t>м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уровн</a:t>
            </a:r>
            <a:r>
              <a:rPr lang="ru-RU" sz="2800" dirty="0">
                <a:solidFill>
                  <a:srgbClr val="000000"/>
                </a:solidFill>
                <a:latin typeface="Calibri"/>
                <a:cs typeface="Calibri"/>
              </a:rPr>
              <a:t>е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(1,80 метра).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97131" y="2350864"/>
            <a:ext cx="10801200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sz="2850" dirty="0">
                <a:solidFill>
                  <a:srgbClr val="000000"/>
                </a:solidFill>
                <a:latin typeface="GMHRIU+ArialMT"/>
                <a:cs typeface="GMHRIU+ArialMT"/>
              </a:rPr>
              <a:t>•</a:t>
            </a:r>
            <a:r>
              <a:rPr sz="2850" spc="10" dirty="0">
                <a:solidFill>
                  <a:srgbClr val="000000"/>
                </a:solidFill>
                <a:latin typeface="GMHRIU+ArialMT"/>
                <a:cs typeface="GMHRIU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Система автоматического распознавания номерных знаков (ANPR) + </a:t>
            </a: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видеонаблюдение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+</a:t>
            </a:r>
            <a:r>
              <a:rPr lang="ru-RU" sz="2800" dirty="0">
                <a:solidFill>
                  <a:srgbClr val="000000"/>
                </a:solidFill>
                <a:latin typeface="Calibri"/>
                <a:cs typeface="Calibri"/>
              </a:rPr>
              <a:t> а</a:t>
            </a: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втомати</a:t>
            </a:r>
            <a:r>
              <a:rPr lang="ru-RU" sz="2800" dirty="0" err="1">
                <a:solidFill>
                  <a:srgbClr val="000000"/>
                </a:solidFill>
                <a:latin typeface="Calibri"/>
                <a:cs typeface="Calibri"/>
              </a:rPr>
              <a:t>ческое</a:t>
            </a:r>
            <a:r>
              <a:rPr lang="ru-RU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распознавание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номеров контейнеров (ACRN) – </a:t>
            </a: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подключ</a:t>
            </a:r>
            <a:r>
              <a:rPr lang="ru-RU" sz="2800" dirty="0" err="1">
                <a:solidFill>
                  <a:srgbClr val="000000"/>
                </a:solidFill>
                <a:latin typeface="Calibri"/>
                <a:cs typeface="Calibri"/>
              </a:rPr>
              <a:t>ается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к ИКТ</a:t>
            </a:r>
            <a:r>
              <a:rPr lang="ru-RU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систем</a:t>
            </a:r>
            <a:r>
              <a:rPr lang="ru-RU" sz="2800" dirty="0">
                <a:solidFill>
                  <a:srgbClr val="000000"/>
                </a:solidFill>
                <a:latin typeface="Calibri"/>
                <a:cs typeface="Calibri"/>
              </a:rPr>
              <a:t>е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обоих пограничных ведомств, что </a:t>
            </a: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автоматически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Calibri"/>
                <a:cs typeface="Calibri"/>
              </a:rPr>
              <a:t>извлекает </a:t>
            </a: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соответствующие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файлы, связанные с приближающимся транспортным средством –</a:t>
            </a:r>
            <a:r>
              <a:rPr sz="2800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ru-RU" sz="2800" i="1" dirty="0">
                <a:solidFill>
                  <a:srgbClr val="000000"/>
                </a:solidFill>
                <a:latin typeface="Calibri"/>
                <a:cs typeface="Calibri"/>
              </a:rPr>
              <a:t>см. </a:t>
            </a:r>
            <a:r>
              <a:rPr sz="2800" i="1" dirty="0" err="1">
                <a:solidFill>
                  <a:srgbClr val="000000"/>
                </a:solidFill>
                <a:latin typeface="Calibri"/>
                <a:cs typeface="Calibri"/>
              </a:rPr>
              <a:t>следующий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 слайд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6915" y="4915085"/>
            <a:ext cx="9268195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sz="2850" dirty="0">
                <a:solidFill>
                  <a:srgbClr val="000000"/>
                </a:solidFill>
                <a:latin typeface="GMHRIU+ArialMT"/>
                <a:cs typeface="GMHRIU+ArialMT"/>
              </a:rPr>
              <a:t>•</a:t>
            </a:r>
            <a:r>
              <a:rPr sz="2850" spc="10" dirty="0">
                <a:solidFill>
                  <a:srgbClr val="000000"/>
                </a:solidFill>
                <a:latin typeface="GMHRIU+ArialMT"/>
                <a:cs typeface="GMHRIU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Здание первичного контроля и </a:t>
            </a: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вторичн</a:t>
            </a:r>
            <a:r>
              <a:rPr lang="ru-RU" sz="2800" dirty="0">
                <a:solidFill>
                  <a:srgbClr val="000000"/>
                </a:solidFill>
                <a:latin typeface="Calibri"/>
                <a:cs typeface="Calibri"/>
              </a:rPr>
              <a:t>ого досмотра</a:t>
            </a:r>
            <a:endParaRPr sz="2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9788" y="5474302"/>
            <a:ext cx="10440788" cy="82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sz="2850" dirty="0">
                <a:solidFill>
                  <a:srgbClr val="000000"/>
                </a:solidFill>
                <a:latin typeface="GMHRIU+ArialMT"/>
                <a:cs typeface="GMHRIU+ArialMT"/>
              </a:rPr>
              <a:t>•</a:t>
            </a:r>
            <a:r>
              <a:rPr sz="2850" spc="10" dirty="0">
                <a:solidFill>
                  <a:srgbClr val="000000"/>
                </a:solidFill>
                <a:latin typeface="GMHRIU+ArialMT"/>
                <a:cs typeface="GMHRIU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Возможна система отслеживания, такая как GPS/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GLONASS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 RFID</a:t>
            </a:r>
            <a:r>
              <a:rPr lang="ru-RU" sz="2800" dirty="0">
                <a:solidFill>
                  <a:srgbClr val="000000"/>
                </a:solidFill>
                <a:latin typeface="Calibri"/>
                <a:cs typeface="Calibri"/>
              </a:rPr>
              <a:t> (радиочастотная идентификация)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 электронные пломбы.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51584" y="777787"/>
            <a:ext cx="6435821" cy="5827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400" dirty="0">
                <a:solidFill>
                  <a:srgbClr val="000000"/>
                </a:solidFill>
                <a:latin typeface="VUKVST+Calibri-Light,Bold"/>
                <a:cs typeface="VUKVST+Calibri-Light,Bold"/>
              </a:rPr>
              <a:t>Системы видеоконтроля</a:t>
            </a:r>
            <a:endParaRPr sz="4400" dirty="0">
              <a:solidFill>
                <a:srgbClr val="000000"/>
              </a:solidFill>
              <a:latin typeface="VUKVST+Calibri-Light,Bold"/>
              <a:cs typeface="VUKVST+Calibri-Light,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84573" y="6475818"/>
            <a:ext cx="229641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59496" y="777787"/>
            <a:ext cx="9289032" cy="5827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 err="1">
                <a:solidFill>
                  <a:srgbClr val="000000"/>
                </a:solidFill>
                <a:latin typeface="VUKVST+Calibri-Light,Bold"/>
                <a:cs typeface="VUKVST+Calibri-Light,Bold"/>
              </a:rPr>
              <a:t>Четыре</a:t>
            </a:r>
            <a:r>
              <a:rPr sz="4400" spc="-106" dirty="0">
                <a:solidFill>
                  <a:srgbClr val="000000"/>
                </a:solidFill>
                <a:latin typeface="VUKVST+Calibri-Light,Bold"/>
                <a:cs typeface="VUKVST+Calibri-Light,Bold"/>
              </a:rPr>
              <a:t> </a:t>
            </a:r>
            <a:r>
              <a:rPr lang="ru-RU" sz="4400" dirty="0">
                <a:solidFill>
                  <a:srgbClr val="000000"/>
                </a:solidFill>
                <a:latin typeface="VUKVST+Calibri-Light,Bold"/>
                <a:cs typeface="VUKVST+Calibri-Light,Bold"/>
              </a:rPr>
              <a:t>типа совместных ППГ</a:t>
            </a:r>
            <a:endParaRPr sz="4400" dirty="0">
              <a:solidFill>
                <a:srgbClr val="000000"/>
              </a:solidFill>
              <a:latin typeface="VUKVST+Calibri-Light,Bold"/>
              <a:cs typeface="VUKVST+Calibri-Light,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84573" y="6475818"/>
            <a:ext cx="229641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938298" y="425882"/>
            <a:ext cx="7262158" cy="423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VUKVST+Calibri-Light,Bold"/>
                <a:cs typeface="VUKVST+Calibri-Light,Bold"/>
              </a:rPr>
              <a:t>Совместный ППГ «Шелковый путь»</a:t>
            </a:r>
            <a:endParaRPr sz="3200" dirty="0">
              <a:solidFill>
                <a:srgbClr val="000000"/>
              </a:solidFill>
              <a:latin typeface="VUKVST+Calibri-Light,Bold"/>
              <a:cs typeface="VUKVST+Calibri-Light,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0170" y="1070380"/>
            <a:ext cx="5233822" cy="9780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Причины: 1) растущий международный </a:t>
            </a:r>
            <a:r>
              <a:rPr sz="1900" dirty="0" err="1">
                <a:solidFill>
                  <a:srgbClr val="000000"/>
                </a:solidFill>
                <a:latin typeface="Calibri"/>
                <a:cs typeface="Calibri"/>
              </a:rPr>
              <a:t>транзит</a:t>
            </a: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00" dirty="0" err="1">
                <a:solidFill>
                  <a:srgbClr val="000000"/>
                </a:solidFill>
                <a:latin typeface="Calibri"/>
                <a:cs typeface="Calibri"/>
              </a:rPr>
              <a:t>через</a:t>
            </a:r>
            <a:r>
              <a:rPr lang="ru-RU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00" dirty="0" err="1">
                <a:solidFill>
                  <a:srgbClr val="000000"/>
                </a:solidFill>
                <a:latin typeface="Calibri"/>
                <a:cs typeface="Calibri"/>
              </a:rPr>
              <a:t>Средний</a:t>
            </a: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 коридор + двусторонняя торговля (общее </a:t>
            </a:r>
            <a:r>
              <a:rPr sz="1900" dirty="0" err="1">
                <a:solidFill>
                  <a:srgbClr val="000000"/>
                </a:solidFill>
                <a:latin typeface="Calibri"/>
                <a:cs typeface="Calibri"/>
              </a:rPr>
              <a:t>количество</a:t>
            </a: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ru-RU" sz="1900" dirty="0">
                <a:solidFill>
                  <a:srgbClr val="000000"/>
                </a:solidFill>
                <a:latin typeface="Calibri"/>
                <a:cs typeface="Calibri"/>
              </a:rPr>
              <a:t>грузовых ТС</a:t>
            </a: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 в</a:t>
            </a:r>
            <a:r>
              <a:rPr lang="ru-RU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2021: 264</a:t>
            </a:r>
            <a:r>
              <a:rPr lang="ru-RU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442, 2022:</a:t>
            </a:r>
            <a:r>
              <a:rPr sz="19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000000"/>
                </a:solidFill>
                <a:latin typeface="Calibri"/>
                <a:cs typeface="Calibri"/>
              </a:rPr>
              <a:t>292 935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51544" y="2122814"/>
            <a:ext cx="5488472" cy="490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533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2) ограниченное пространство у Красного моста, </a:t>
            </a:r>
            <a:r>
              <a:rPr sz="1900" dirty="0" err="1">
                <a:solidFill>
                  <a:srgbClr val="000000"/>
                </a:solidFill>
                <a:latin typeface="Calibri"/>
                <a:cs typeface="Calibri"/>
              </a:rPr>
              <a:t>единственн</a:t>
            </a:r>
            <a:r>
              <a:rPr lang="ru-RU" sz="1900" dirty="0">
                <a:solidFill>
                  <a:srgbClr val="000000"/>
                </a:solidFill>
                <a:latin typeface="Calibri"/>
                <a:cs typeface="Calibri"/>
              </a:rPr>
              <a:t>ого </a:t>
            </a:r>
            <a:r>
              <a:rPr sz="1900" dirty="0" err="1">
                <a:solidFill>
                  <a:srgbClr val="000000"/>
                </a:solidFill>
                <a:latin typeface="Calibri"/>
                <a:cs typeface="Calibri"/>
              </a:rPr>
              <a:t>удобн</a:t>
            </a:r>
            <a:r>
              <a:rPr lang="ru-RU" sz="1900" dirty="0">
                <a:solidFill>
                  <a:srgbClr val="000000"/>
                </a:solidFill>
                <a:latin typeface="Calibri"/>
                <a:cs typeface="Calibri"/>
              </a:rPr>
              <a:t>ого</a:t>
            </a: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ru-RU" sz="1900" dirty="0">
                <a:solidFill>
                  <a:srgbClr val="000000"/>
                </a:solidFill>
                <a:latin typeface="Calibri"/>
                <a:cs typeface="Calibri"/>
              </a:rPr>
              <a:t>автомобильного</a:t>
            </a: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 ПП</a:t>
            </a:r>
            <a:r>
              <a:rPr lang="ru-RU" sz="1900" dirty="0">
                <a:solidFill>
                  <a:srgbClr val="000000"/>
                </a:solidFill>
                <a:latin typeface="Calibri"/>
                <a:cs typeface="Calibri"/>
              </a:rPr>
              <a:t>Г</a:t>
            </a:r>
            <a:endParaRPr sz="19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2393" y="2709358"/>
            <a:ext cx="5621639" cy="14654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900" dirty="0">
                <a:solidFill>
                  <a:srgbClr val="000000"/>
                </a:solidFill>
                <a:latin typeface="Calibri"/>
                <a:cs typeface="Calibri"/>
              </a:rPr>
              <a:t>Совместный</a:t>
            </a: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 ПП</a:t>
            </a:r>
            <a:r>
              <a:rPr lang="ru-RU" sz="1900" dirty="0">
                <a:solidFill>
                  <a:srgbClr val="000000"/>
                </a:solidFill>
                <a:latin typeface="Calibri"/>
                <a:cs typeface="Calibri"/>
              </a:rPr>
              <a:t>Г</a:t>
            </a: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 (</a:t>
            </a:r>
            <a:r>
              <a:rPr lang="ru-RU" sz="1900" dirty="0">
                <a:solidFill>
                  <a:srgbClr val="000000"/>
                </a:solidFill>
                <a:latin typeface="Calibri"/>
                <a:cs typeface="Calibri"/>
              </a:rPr>
              <a:t>СППГ</a:t>
            </a: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) </a:t>
            </a:r>
            <a:r>
              <a:rPr lang="ru-RU" sz="1900" dirty="0">
                <a:solidFill>
                  <a:srgbClr val="000000"/>
                </a:solidFill>
                <a:latin typeface="Calibri"/>
                <a:cs typeface="Calibri"/>
              </a:rPr>
              <a:t>имеет название</a:t>
            </a: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00" dirty="0" err="1">
                <a:solidFill>
                  <a:srgbClr val="000000"/>
                </a:solidFill>
                <a:latin typeface="Calibri"/>
                <a:cs typeface="Calibri"/>
              </a:rPr>
              <a:t>Абрешумис</a:t>
            </a: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00" dirty="0" err="1">
                <a:solidFill>
                  <a:srgbClr val="000000"/>
                </a:solidFill>
                <a:latin typeface="Calibri"/>
                <a:cs typeface="Calibri"/>
              </a:rPr>
              <a:t>Гза</a:t>
            </a:r>
            <a:r>
              <a:rPr lang="ru-RU" sz="1900" dirty="0">
                <a:solidFill>
                  <a:srgbClr val="000000"/>
                </a:solidFill>
                <a:latin typeface="Calibri"/>
                <a:cs typeface="Calibri"/>
              </a:rPr>
              <a:t> – </a:t>
            </a:r>
            <a:r>
              <a:rPr sz="1900" dirty="0" err="1">
                <a:solidFill>
                  <a:srgbClr val="000000"/>
                </a:solidFill>
                <a:latin typeface="Calibri"/>
                <a:cs typeface="Calibri"/>
              </a:rPr>
              <a:t>Ипек</a:t>
            </a: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00" dirty="0" err="1">
                <a:solidFill>
                  <a:srgbClr val="000000"/>
                </a:solidFill>
                <a:latin typeface="Calibri"/>
                <a:cs typeface="Calibri"/>
              </a:rPr>
              <a:t>Йолу</a:t>
            </a:r>
            <a:r>
              <a:rPr lang="ru-RU" sz="1900" dirty="0">
                <a:solidFill>
                  <a:srgbClr val="000000"/>
                </a:solidFill>
                <a:latin typeface="Calibri"/>
                <a:cs typeface="Calibri"/>
              </a:rPr>
              <a:t> – </a:t>
            </a:r>
            <a:r>
              <a:rPr sz="1900" dirty="0" err="1">
                <a:solidFill>
                  <a:srgbClr val="000000"/>
                </a:solidFill>
                <a:latin typeface="Calibri"/>
                <a:cs typeface="Calibri"/>
              </a:rPr>
              <a:t>Шелковый</a:t>
            </a: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 путь. </a:t>
            </a:r>
            <a:r>
              <a:rPr lang="ru-RU" sz="1900" dirty="0">
                <a:solidFill>
                  <a:srgbClr val="000000"/>
                </a:solidFill>
                <a:latin typeface="Calibri"/>
                <a:cs typeface="Calibri"/>
              </a:rPr>
              <a:t>Был</a:t>
            </a: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00" dirty="0" err="1">
                <a:solidFill>
                  <a:srgbClr val="000000"/>
                </a:solidFill>
                <a:latin typeface="Calibri"/>
                <a:cs typeface="Calibri"/>
              </a:rPr>
              <a:t>официально</a:t>
            </a: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00" dirty="0" err="1">
                <a:solidFill>
                  <a:srgbClr val="000000"/>
                </a:solidFill>
                <a:latin typeface="Calibri"/>
                <a:cs typeface="Calibri"/>
              </a:rPr>
              <a:t>оформлен</a:t>
            </a: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00" b="1" dirty="0" err="1">
                <a:solidFill>
                  <a:srgbClr val="000000"/>
                </a:solidFill>
                <a:latin typeface="Calibri"/>
                <a:cs typeface="Calibri"/>
              </a:rPr>
              <a:t>Бакинским</a:t>
            </a:r>
            <a:r>
              <a:rPr lang="ru-RU" sz="19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00" b="1" dirty="0" err="1">
                <a:solidFill>
                  <a:srgbClr val="000000"/>
                </a:solidFill>
                <a:latin typeface="Calibri"/>
                <a:cs typeface="Calibri"/>
              </a:rPr>
              <a:t>Соглашение</a:t>
            </a:r>
            <a:r>
              <a:rPr sz="19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от 29 сентября 2021 года. </a:t>
            </a:r>
            <a:r>
              <a:rPr sz="1900" dirty="0" err="1">
                <a:solidFill>
                  <a:srgbClr val="000000"/>
                </a:solidFill>
                <a:latin typeface="Calibri"/>
                <a:cs typeface="Calibri"/>
              </a:rPr>
              <a:t>Местонахождение</a:t>
            </a:r>
            <a:r>
              <a:rPr lang="ru-RU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00" dirty="0" err="1">
                <a:solidFill>
                  <a:srgbClr val="000000"/>
                </a:solidFill>
                <a:latin typeface="Calibri"/>
                <a:cs typeface="Calibri"/>
              </a:rPr>
              <a:t>было</a:t>
            </a: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 согласовано, и обе </a:t>
            </a:r>
            <a:r>
              <a:rPr sz="1900" dirty="0" err="1">
                <a:solidFill>
                  <a:srgbClr val="000000"/>
                </a:solidFill>
                <a:latin typeface="Calibri"/>
                <a:cs typeface="Calibri"/>
              </a:rPr>
              <a:t>страны</a:t>
            </a: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00" dirty="0" err="1">
                <a:solidFill>
                  <a:srgbClr val="000000"/>
                </a:solidFill>
                <a:latin typeface="Calibri"/>
                <a:cs typeface="Calibri"/>
              </a:rPr>
              <a:t>опубликовали</a:t>
            </a:r>
            <a:r>
              <a:rPr lang="ru-RU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00" dirty="0" err="1">
                <a:solidFill>
                  <a:srgbClr val="000000"/>
                </a:solidFill>
                <a:latin typeface="Calibri"/>
                <a:cs typeface="Calibri"/>
              </a:rPr>
              <a:t>соответствующие</a:t>
            </a: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 решения в </a:t>
            </a:r>
            <a:r>
              <a:rPr sz="1900" dirty="0" err="1">
                <a:solidFill>
                  <a:srgbClr val="000000"/>
                </a:solidFill>
                <a:latin typeface="Calibri"/>
                <a:cs typeface="Calibri"/>
              </a:rPr>
              <a:t>своих</a:t>
            </a: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00" dirty="0" err="1">
                <a:solidFill>
                  <a:srgbClr val="000000"/>
                </a:solidFill>
                <a:latin typeface="Calibri"/>
                <a:cs typeface="Calibri"/>
              </a:rPr>
              <a:t>официальных</a:t>
            </a:r>
            <a:r>
              <a:rPr lang="ru-RU" sz="1900" dirty="0">
                <a:solidFill>
                  <a:srgbClr val="000000"/>
                </a:solidFill>
                <a:latin typeface="Calibri"/>
                <a:cs typeface="Calibri"/>
              </a:rPr>
              <a:t> бюллетенях</a:t>
            </a: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51544" y="4246202"/>
            <a:ext cx="5621639" cy="7344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Координаты средней </a:t>
            </a:r>
            <a:r>
              <a:rPr sz="1900" dirty="0" err="1">
                <a:solidFill>
                  <a:srgbClr val="000000"/>
                </a:solidFill>
                <a:latin typeface="Calibri"/>
                <a:cs typeface="Calibri"/>
              </a:rPr>
              <a:t>точки</a:t>
            </a: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ru-RU" sz="1900" dirty="0">
                <a:solidFill>
                  <a:srgbClr val="000000"/>
                </a:solidFill>
                <a:latin typeface="Calibri"/>
                <a:cs typeface="Calibri"/>
              </a:rPr>
              <a:t>равны</a:t>
            </a:r>
            <a:r>
              <a:rPr lang="en-US" sz="1900" dirty="0">
                <a:solidFill>
                  <a:srgbClr val="000000"/>
                </a:solidFill>
                <a:latin typeface="Calibri"/>
                <a:cs typeface="Calibri"/>
              </a:rPr>
              <a:t> 41</a:t>
            </a:r>
            <a:r>
              <a:rPr lang="en-US" sz="1900" baseline="30000" dirty="0">
                <a:solidFill>
                  <a:srgbClr val="000000"/>
                </a:solidFill>
                <a:latin typeface="Calibri"/>
                <a:cs typeface="Calibri"/>
              </a:rPr>
              <a:t>0 </a:t>
            </a:r>
            <a:r>
              <a:rPr lang="en-US" sz="1900" dirty="0">
                <a:solidFill>
                  <a:srgbClr val="000000"/>
                </a:solidFill>
                <a:latin typeface="Calibri"/>
                <a:cs typeface="Calibri"/>
              </a:rPr>
              <a:t>23’ 33” </a:t>
            </a:r>
            <a:r>
              <a:rPr lang="ru-RU" sz="1900" dirty="0">
                <a:solidFill>
                  <a:srgbClr val="000000"/>
                </a:solidFill>
                <a:latin typeface="Calibri"/>
                <a:cs typeface="Calibri"/>
              </a:rPr>
              <a:t>на Севере и</a:t>
            </a:r>
            <a:r>
              <a:rPr lang="en-US" sz="1900" dirty="0">
                <a:solidFill>
                  <a:srgbClr val="000000"/>
                </a:solidFill>
                <a:latin typeface="Calibri"/>
                <a:cs typeface="Calibri"/>
              </a:rPr>
              <a:t> 45</a:t>
            </a:r>
            <a:r>
              <a:rPr lang="en-US" sz="1900" baseline="29999" dirty="0">
                <a:solidFill>
                  <a:srgbClr val="000000"/>
                </a:solidFill>
                <a:latin typeface="Calibri"/>
                <a:cs typeface="Calibri"/>
              </a:rPr>
              <a:t>0 </a:t>
            </a:r>
            <a:r>
              <a:rPr lang="en-US" sz="1900" dirty="0">
                <a:solidFill>
                  <a:srgbClr val="000000"/>
                </a:solidFill>
                <a:latin typeface="Calibri"/>
                <a:cs typeface="Calibri"/>
              </a:rPr>
              <a:t>09’ 03’’</a:t>
            </a:r>
            <a:r>
              <a:rPr lang="ru-RU" sz="1900" dirty="0">
                <a:solidFill>
                  <a:srgbClr val="000000"/>
                </a:solidFill>
                <a:latin typeface="Calibri"/>
                <a:cs typeface="Calibri"/>
              </a:rPr>
              <a:t> на Востоке</a:t>
            </a: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  <a:r>
              <a:rPr sz="1900" dirty="0" err="1">
                <a:solidFill>
                  <a:srgbClr val="000000"/>
                </a:solidFill>
                <a:latin typeface="Calibri"/>
                <a:cs typeface="Calibri"/>
              </a:rPr>
              <a:t>Принят</a:t>
            </a:r>
            <a:r>
              <a:rPr lang="ru-RU" sz="1900" dirty="0">
                <a:solidFill>
                  <a:srgbClr val="000000"/>
                </a:solidFill>
                <a:latin typeface="Calibri"/>
                <a:cs typeface="Calibri"/>
              </a:rPr>
              <a:t>ы</a:t>
            </a: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00" dirty="0" err="1">
                <a:solidFill>
                  <a:srgbClr val="000000"/>
                </a:solidFill>
                <a:latin typeface="Calibri"/>
                <a:cs typeface="Calibri"/>
              </a:rPr>
              <a:t>Грузией</a:t>
            </a:r>
            <a:r>
              <a:rPr lang="ru-RU" sz="1900" dirty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  <a:r>
              <a:rPr sz="1900" dirty="0" err="1">
                <a:solidFill>
                  <a:srgbClr val="000000"/>
                </a:solidFill>
                <a:latin typeface="Calibri"/>
                <a:cs typeface="Calibri"/>
              </a:rPr>
              <a:t>Ожидается</a:t>
            </a: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 согласие Азербайджана.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4111" y="5034288"/>
            <a:ext cx="5609921" cy="7344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900" b="1" dirty="0">
                <a:solidFill>
                  <a:srgbClr val="000000"/>
                </a:solidFill>
                <a:latin typeface="Calibri"/>
                <a:cs typeface="Calibri"/>
              </a:rPr>
              <a:t>Б</a:t>
            </a:r>
            <a:r>
              <a:rPr sz="1900" b="1" dirty="0" err="1">
                <a:solidFill>
                  <a:srgbClr val="000000"/>
                </a:solidFill>
                <a:latin typeface="Calibri"/>
                <a:cs typeface="Calibri"/>
              </a:rPr>
              <a:t>удет</a:t>
            </a:r>
            <a:r>
              <a:rPr sz="19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ru-RU" sz="1900" b="1" dirty="0">
                <a:solidFill>
                  <a:srgbClr val="000000"/>
                </a:solidFill>
                <a:latin typeface="Calibri"/>
                <a:cs typeface="Calibri"/>
              </a:rPr>
              <a:t>функционировать</a:t>
            </a:r>
            <a:r>
              <a:rPr sz="19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00" b="1" dirty="0" err="1">
                <a:solidFill>
                  <a:srgbClr val="000000"/>
                </a:solidFill>
                <a:latin typeface="Calibri"/>
                <a:cs typeface="Calibri"/>
              </a:rPr>
              <a:t>как</a:t>
            </a:r>
            <a:r>
              <a:rPr sz="19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ru-RU" sz="1900" b="1" dirty="0">
                <a:solidFill>
                  <a:srgbClr val="000000"/>
                </a:solidFill>
                <a:latin typeface="Calibri"/>
                <a:cs typeface="Calibri"/>
              </a:rPr>
              <a:t>СОВМЕСТНЫЙ</a:t>
            </a:r>
            <a:r>
              <a:rPr sz="1900" b="1" spc="-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ru-RU" sz="1900" dirty="0">
                <a:solidFill>
                  <a:srgbClr val="000000"/>
                </a:solidFill>
                <a:latin typeface="Calibri"/>
                <a:cs typeface="Calibri"/>
              </a:rPr>
              <a:t>ППГ сначала </a:t>
            </a:r>
            <a:r>
              <a:rPr sz="1900" dirty="0" err="1">
                <a:solidFill>
                  <a:srgbClr val="000000"/>
                </a:solidFill>
                <a:latin typeface="Calibri"/>
                <a:cs typeface="Calibri"/>
              </a:rPr>
              <a:t>только</a:t>
            </a: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 для</a:t>
            </a:r>
            <a:r>
              <a:rPr lang="ru-RU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00" dirty="0" err="1">
                <a:solidFill>
                  <a:srgbClr val="000000"/>
                </a:solidFill>
                <a:latin typeface="Calibri"/>
                <a:cs typeface="Calibri"/>
              </a:rPr>
              <a:t>грузов</a:t>
            </a:r>
            <a:r>
              <a:rPr lang="ru-RU" sz="1900" dirty="0" err="1">
                <a:solidFill>
                  <a:srgbClr val="000000"/>
                </a:solidFill>
                <a:latin typeface="Calibri"/>
                <a:cs typeface="Calibri"/>
              </a:rPr>
              <a:t>ых</a:t>
            </a:r>
            <a:r>
              <a:rPr lang="ru-RU" sz="1900" dirty="0">
                <a:solidFill>
                  <a:srgbClr val="000000"/>
                </a:solidFill>
                <a:latin typeface="Calibri"/>
                <a:cs typeface="Calibri"/>
              </a:rPr>
              <a:t> ТС</a:t>
            </a: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sz="1900" dirty="0" err="1">
                <a:solidFill>
                  <a:srgbClr val="000000"/>
                </a:solidFill>
                <a:latin typeface="Calibri"/>
                <a:cs typeface="Calibri"/>
              </a:rPr>
              <a:t>затем</a:t>
            </a: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ru-RU" sz="1900" dirty="0">
                <a:solidFill>
                  <a:srgbClr val="000000"/>
                </a:solidFill>
                <a:latin typeface="Calibri"/>
                <a:cs typeface="Calibri"/>
              </a:rPr>
              <a:t>легковых авто</a:t>
            </a: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 и </a:t>
            </a:r>
            <a:r>
              <a:rPr sz="1900" dirty="0" err="1">
                <a:solidFill>
                  <a:srgbClr val="000000"/>
                </a:solidFill>
                <a:latin typeface="Calibri"/>
                <a:cs typeface="Calibri"/>
              </a:rPr>
              <a:t>автобус</a:t>
            </a:r>
            <a:r>
              <a:rPr lang="ru-RU" sz="1900" dirty="0" err="1">
                <a:solidFill>
                  <a:srgbClr val="000000"/>
                </a:solidFill>
                <a:latin typeface="Calibri"/>
                <a:cs typeface="Calibri"/>
              </a:rPr>
              <a:t>ов</a:t>
            </a:r>
            <a:r>
              <a:rPr lang="ru-RU" sz="19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sz="19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84573" y="6475818"/>
            <a:ext cx="229641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1989497" y="6580390"/>
            <a:ext cx="22320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808080"/>
                </a:solidFill>
                <a:latin typeface="Calibri"/>
                <a:cs typeface="Calibri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83632" y="786760"/>
            <a:ext cx="6480720" cy="60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7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400" dirty="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Что нужно сделать</a:t>
            </a:r>
            <a:endParaRPr sz="4400" dirty="0">
              <a:solidFill>
                <a:srgbClr val="000000"/>
              </a:solidFill>
              <a:latin typeface="LAHKIJ+PalatinoLinotype-Roman"/>
              <a:cs typeface="LAHKIJ+PalatinoLinotype-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9640" y="1734927"/>
            <a:ext cx="7182584" cy="3616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92"/>
              </a:lnSpc>
              <a:spcBef>
                <a:spcPts val="0"/>
              </a:spcBef>
              <a:spcAft>
                <a:spcPts val="0"/>
              </a:spcAft>
            </a:pPr>
            <a:r>
              <a:rPr sz="2650" dirty="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1.</a:t>
            </a:r>
            <a:r>
              <a:rPr sz="2650" spc="50" dirty="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sz="2600" dirty="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Двустороннее юридическое соглашение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40" y="2228565"/>
            <a:ext cx="10483041" cy="105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92"/>
              </a:lnSpc>
              <a:spcBef>
                <a:spcPts val="0"/>
              </a:spcBef>
              <a:spcAft>
                <a:spcPts val="0"/>
              </a:spcAft>
            </a:pPr>
            <a:r>
              <a:rPr sz="2650" b="1" dirty="0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2.</a:t>
            </a:r>
            <a:r>
              <a:rPr sz="2650" b="1" spc="50" dirty="0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 </a:t>
            </a:r>
            <a:r>
              <a:rPr lang="ru-RU" sz="2600" b="1" dirty="0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Совместные  операционные процедуры</a:t>
            </a:r>
            <a:r>
              <a:rPr sz="2600" dirty="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,</a:t>
            </a:r>
            <a:r>
              <a:rPr sz="2600" spc="640" dirty="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sz="2600" dirty="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как</a:t>
            </a:r>
            <a:r>
              <a:rPr sz="2600" spc="638" dirty="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sz="2600" dirty="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Приложение</a:t>
            </a:r>
            <a:r>
              <a:rPr sz="2600" spc="646" dirty="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sz="2600" dirty="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1</a:t>
            </a:r>
            <a:r>
              <a:rPr sz="2600" spc="640" dirty="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lang="ru-RU" sz="2600" spc="640" dirty="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к</a:t>
            </a:r>
            <a:r>
              <a:rPr sz="2600" spc="648" dirty="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lang="ru-RU" sz="2600" dirty="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Д</a:t>
            </a:r>
            <a:r>
              <a:rPr sz="2600" dirty="0" err="1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вусторонн</a:t>
            </a:r>
            <a:r>
              <a:rPr lang="ru-RU" sz="2600" dirty="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ему ю</a:t>
            </a:r>
            <a:r>
              <a:rPr sz="2600" dirty="0" err="1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ридическ</a:t>
            </a:r>
            <a:r>
              <a:rPr lang="ru-RU" sz="2600" dirty="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ому соглашению – самому важному и комплексному документу</a:t>
            </a:r>
            <a:endParaRPr sz="2600" dirty="0">
              <a:solidFill>
                <a:srgbClr val="000000"/>
              </a:solidFill>
              <a:latin typeface="LAHKIJ+PalatinoLinotype-Roman"/>
              <a:cs typeface="LAHKIJ+PalatinoLinotype-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9640" y="3480856"/>
            <a:ext cx="6822544" cy="91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92"/>
              </a:lnSpc>
              <a:spcBef>
                <a:spcPts val="0"/>
              </a:spcBef>
              <a:spcAft>
                <a:spcPts val="0"/>
              </a:spcAft>
            </a:pPr>
            <a:r>
              <a:rPr sz="2650" dirty="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3.</a:t>
            </a:r>
            <a:r>
              <a:rPr sz="2650" spc="50" dirty="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sz="2600" dirty="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Список оборудования</a:t>
            </a:r>
          </a:p>
          <a:p>
            <a:pPr marL="0" marR="0">
              <a:lnSpc>
                <a:spcPts val="2692"/>
              </a:lnSpc>
              <a:spcBef>
                <a:spcPts val="1645"/>
              </a:spcBef>
              <a:spcAft>
                <a:spcPts val="0"/>
              </a:spcAft>
            </a:pPr>
            <a:r>
              <a:rPr sz="2650" dirty="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4.</a:t>
            </a:r>
            <a:r>
              <a:rPr sz="2650" spc="50" dirty="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sz="2600" dirty="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Входные данные для проектирования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9640" y="4582810"/>
            <a:ext cx="4308063" cy="3800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92"/>
              </a:lnSpc>
              <a:spcBef>
                <a:spcPts val="0"/>
              </a:spcBef>
              <a:spcAft>
                <a:spcPts val="0"/>
              </a:spcAft>
            </a:pPr>
            <a:r>
              <a:rPr sz="2650" dirty="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5.</a:t>
            </a:r>
            <a:r>
              <a:rPr sz="2650" spc="50" dirty="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sz="2600" dirty="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Чертежи и 2D-модели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29640" y="5077585"/>
            <a:ext cx="10491127" cy="7508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41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650" dirty="0">
                <a:solidFill>
                  <a:srgbClr val="000000"/>
                </a:solidFill>
                <a:latin typeface="SNHAPB+Wingdings-Regular"/>
                <a:cs typeface="SNHAPB+Wingdings-Regular"/>
              </a:rPr>
              <a:t>q</a:t>
            </a:r>
            <a:r>
              <a:rPr lang="ru-RU" sz="2650" dirty="0">
                <a:solidFill>
                  <a:srgbClr val="000000"/>
                </a:solidFill>
                <a:latin typeface="SNHAPB+Wingdings-Regular"/>
                <a:cs typeface="SNHAPB+Wingdings-Regular"/>
              </a:rPr>
              <a:t> </a:t>
            </a:r>
            <a:r>
              <a:rPr sz="2600" b="1" dirty="0" err="1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Классическ</a:t>
            </a:r>
            <a:r>
              <a:rPr lang="ru-RU" sz="2600" b="1" dirty="0" err="1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ая</a:t>
            </a:r>
            <a:r>
              <a:rPr sz="2600" b="1" spc="611" dirty="0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 </a:t>
            </a:r>
            <a:r>
              <a:rPr lang="ru-RU" sz="2600" b="1" dirty="0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к</a:t>
            </a:r>
            <a:r>
              <a:rPr sz="2600" b="1" dirty="0" err="1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онфигурация</a:t>
            </a:r>
            <a:r>
              <a:rPr lang="ru-RU" sz="2600" b="1" dirty="0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 «Остров»</a:t>
            </a:r>
            <a:r>
              <a:rPr sz="2600" b="1" dirty="0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:</a:t>
            </a:r>
            <a:r>
              <a:rPr sz="2600" b="1" spc="343" dirty="0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 </a:t>
            </a:r>
            <a:r>
              <a:rPr lang="ru-RU" sz="2600" b="1" dirty="0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запланировано </a:t>
            </a:r>
            <a:r>
              <a:rPr lang="ru-RU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600" b="1" dirty="0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2</a:t>
            </a:r>
            <a:r>
              <a:rPr lang="en-US" sz="2600" b="1" dirty="0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 </a:t>
            </a:r>
            <a:r>
              <a:rPr lang="ru-RU" sz="2600" b="1" dirty="0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контрольных полос, по 6 в каждом направлении</a:t>
            </a:r>
            <a:endParaRPr sz="2600" b="1" dirty="0">
              <a:solidFill>
                <a:srgbClr val="000000"/>
              </a:solidFill>
              <a:latin typeface="OFEUJW+PalatinoLinotype-Bold"/>
              <a:cs typeface="OFEUJW+PalatinoLinotype-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184573" y="6475818"/>
            <a:ext cx="229641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683</Words>
  <Application>Microsoft Office PowerPoint</Application>
  <PresentationFormat>Widescreen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HWJAQT+Arial-BoldMT</vt:lpstr>
      <vt:lpstr>Calibri</vt:lpstr>
      <vt:lpstr>LAHKIJ+PalatinoLinotype-Roman</vt:lpstr>
      <vt:lpstr>KTMWMS+Calibri-Light</vt:lpstr>
      <vt:lpstr>OFEUJW+PalatinoLinotype-Bold</vt:lpstr>
      <vt:lpstr>VUKVST+Calibri-Light,Bold</vt:lpstr>
      <vt:lpstr>SNHAPB+Wingdings-Regular</vt:lpstr>
      <vt:lpstr>Arial</vt:lpstr>
      <vt:lpstr>GMHRIU+ArialMT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Irene S. De Roma</dc:creator>
  <cp:lastModifiedBy>Irene S. De Roma</cp:lastModifiedBy>
  <cp:revision>4</cp:revision>
  <dcterms:modified xsi:type="dcterms:W3CDTF">2023-09-08T03:47:40Z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17d4574-7375-4d17-b29c-6e4c6df0fcb0_Enabled">
    <vt:lpwstr>true</vt:lpwstr>
  </property>
  <property fmtid="{D5CDD505-2E9C-101B-9397-08002B2CF9AE}" pid="3" name="MSIP_Label_817d4574-7375-4d17-b29c-6e4c6df0fcb0_SetDate">
    <vt:lpwstr>2023-09-08T03:47:21Z</vt:lpwstr>
  </property>
  <property fmtid="{D5CDD505-2E9C-101B-9397-08002B2CF9AE}" pid="4" name="MSIP_Label_817d4574-7375-4d17-b29c-6e4c6df0fcb0_Method">
    <vt:lpwstr>Standard</vt:lpwstr>
  </property>
  <property fmtid="{D5CDD505-2E9C-101B-9397-08002B2CF9AE}" pid="5" name="MSIP_Label_817d4574-7375-4d17-b29c-6e4c6df0fcb0_Name">
    <vt:lpwstr>ADB Internal</vt:lpwstr>
  </property>
  <property fmtid="{D5CDD505-2E9C-101B-9397-08002B2CF9AE}" pid="6" name="MSIP_Label_817d4574-7375-4d17-b29c-6e4c6df0fcb0_SiteId">
    <vt:lpwstr>9495d6bb-41c2-4c58-848f-92e52cf3d640</vt:lpwstr>
  </property>
  <property fmtid="{D5CDD505-2E9C-101B-9397-08002B2CF9AE}" pid="7" name="MSIP_Label_817d4574-7375-4d17-b29c-6e4c6df0fcb0_ActionId">
    <vt:lpwstr>9f6af1a7-da84-4d17-b67c-aa0027a4d9d2</vt:lpwstr>
  </property>
  <property fmtid="{D5CDD505-2E9C-101B-9397-08002B2CF9AE}" pid="8" name="MSIP_Label_817d4574-7375-4d17-b29c-6e4c6df0fcb0_ContentBits">
    <vt:lpwstr>2</vt:lpwstr>
  </property>
  <property fmtid="{D5CDD505-2E9C-101B-9397-08002B2CF9AE}" pid="9" name="ClassificationContentMarkingFooterLocations">
    <vt:lpwstr>Theme Office:8</vt:lpwstr>
  </property>
  <property fmtid="{D5CDD505-2E9C-101B-9397-08002B2CF9AE}" pid="10" name="ClassificationContentMarkingFooterText">
    <vt:lpwstr>INTERNAL. This information is accessible to ADB Management and staff. It may be shared outside ADB with appropriate permission.</vt:lpwstr>
  </property>
</Properties>
</file>