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embeddedFontLst>
    <p:embeddedFont>
      <p:font typeface="HWJAQT+Arial-BoldMT"/>
      <p:regular r:id="rId19"/>
    </p:embeddedFont>
    <p:embeddedFont>
      <p:font typeface="GMHRIU+ArialMT"/>
      <p:regular r:id="rId20"/>
    </p:embeddedFont>
    <p:embeddedFont>
      <p:font typeface="KTMWMS+Calibri-Light"/>
      <p:regular r:id="rId21"/>
    </p:embeddedFont>
    <p:embeddedFont>
      <p:font typeface="VUKVST+Calibri-Light,Bold"/>
      <p:regular r:id="rId22"/>
    </p:embeddedFont>
    <p:embeddedFont>
      <p:font typeface="LAHKIJ+PalatinoLinotype-Roman"/>
      <p:regular r:id="rId23"/>
    </p:embeddedFont>
    <p:embeddedFont>
      <p:font typeface="OFEUJW+PalatinoLinotype-Bold"/>
      <p:regular r:id="rId24"/>
    </p:embeddedFont>
    <p:embeddedFont>
      <p:font typeface="SNHAPB+Wingdings-Regular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font" Target="fonts/font1.fntdata" /><Relationship Id="rId2" Type="http://schemas.openxmlformats.org/officeDocument/2006/relationships/tableStyles" Target="tableStyles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font" Target="fonts/font5.fntdata" /><Relationship Id="rId24" Type="http://schemas.openxmlformats.org/officeDocument/2006/relationships/font" Target="fonts/font6.fntdata" /><Relationship Id="rId25" Type="http://schemas.openxmlformats.org/officeDocument/2006/relationships/font" Target="fonts/font7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3048" y="2899922"/>
            <a:ext cx="4009800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2232d"/>
                </a:solidFill>
                <a:latin typeface="HWJAQT+Arial-BoldMT"/>
                <a:cs typeface="HWJAQT+Arial-BoldMT"/>
              </a:rPr>
              <a:t>Joint</a:t>
            </a:r>
            <a:r>
              <a:rPr dirty="0" sz="3600" b="1">
                <a:solidFill>
                  <a:srgbClr val="22232d"/>
                </a:solidFill>
                <a:latin typeface="HWJAQT+Arial-BoldMT"/>
                <a:cs typeface="HWJAQT+Arial-BoldMT"/>
              </a:rPr>
              <a:t> </a:t>
            </a:r>
            <a:r>
              <a:rPr dirty="0" sz="3600" b="1">
                <a:solidFill>
                  <a:srgbClr val="22232d"/>
                </a:solidFill>
                <a:latin typeface="HWJAQT+Arial-BoldMT"/>
                <a:cs typeface="HWJAQT+Arial-BoldMT"/>
              </a:rPr>
              <a:t>Road</a:t>
            </a:r>
            <a:r>
              <a:rPr dirty="0" sz="3600" b="1">
                <a:solidFill>
                  <a:srgbClr val="22232d"/>
                </a:solidFill>
                <a:latin typeface="HWJAQT+Arial-BoldMT"/>
                <a:cs typeface="HWJAQT+Arial-BoldMT"/>
              </a:rPr>
              <a:t> </a:t>
            </a:r>
            <a:r>
              <a:rPr dirty="0" sz="3600" b="1">
                <a:solidFill>
                  <a:srgbClr val="22232d"/>
                </a:solidFill>
                <a:latin typeface="HWJAQT+Arial-BoldMT"/>
                <a:cs typeface="HWJAQT+Arial-BoldMT"/>
              </a:rPr>
              <a:t>BCPs: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048" y="3668018"/>
            <a:ext cx="5430778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22232d"/>
                </a:solidFill>
                <a:latin typeface="HWJAQT+Arial-BoldMT"/>
                <a:cs typeface="HWJAQT+Arial-BoldMT"/>
              </a:rPr>
              <a:t>Silk</a:t>
            </a:r>
            <a:r>
              <a:rPr dirty="0" sz="3600" b="1">
                <a:solidFill>
                  <a:srgbClr val="22232d"/>
                </a:solidFill>
                <a:latin typeface="HWJAQT+Arial-BoldMT"/>
                <a:cs typeface="HWJAQT+Arial-BoldMT"/>
              </a:rPr>
              <a:t> </a:t>
            </a:r>
            <a:r>
              <a:rPr dirty="0" sz="3600" b="1">
                <a:solidFill>
                  <a:srgbClr val="22232d"/>
                </a:solidFill>
                <a:latin typeface="HWJAQT+Arial-BoldMT"/>
                <a:cs typeface="HWJAQT+Arial-BoldMT"/>
              </a:rPr>
              <a:t>Road</a:t>
            </a:r>
            <a:r>
              <a:rPr dirty="0" sz="3600" b="1">
                <a:solidFill>
                  <a:srgbClr val="22232d"/>
                </a:solidFill>
                <a:latin typeface="HWJAQT+Arial-BoldMT"/>
                <a:cs typeface="HWJAQT+Arial-BoldMT"/>
              </a:rPr>
              <a:t> </a:t>
            </a:r>
            <a:r>
              <a:rPr dirty="0" sz="3600" b="1">
                <a:solidFill>
                  <a:srgbClr val="22232d"/>
                </a:solidFill>
                <a:latin typeface="HWJAQT+Arial-BoldMT"/>
                <a:cs typeface="HWJAQT+Arial-BoldMT"/>
              </a:rPr>
              <a:t>JBCP</a:t>
            </a:r>
            <a:r>
              <a:rPr dirty="0" sz="3600" b="1">
                <a:solidFill>
                  <a:srgbClr val="22232d"/>
                </a:solidFill>
                <a:latin typeface="HWJAQT+Arial-BoldMT"/>
                <a:cs typeface="HWJAQT+Arial-BoldMT"/>
              </a:rPr>
              <a:t> </a:t>
            </a:r>
            <a:r>
              <a:rPr dirty="0" sz="3600" b="1">
                <a:solidFill>
                  <a:srgbClr val="22232d"/>
                </a:solidFill>
                <a:latin typeface="HWJAQT+Arial-BoldMT"/>
                <a:cs typeface="HWJAQT+Arial-BoldMT"/>
              </a:rPr>
              <a:t>(AZ-GE)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8211" y="5599582"/>
            <a:ext cx="2335119" cy="7078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22232d"/>
                </a:solidFill>
                <a:latin typeface="HWJAQT+Arial-BoldMT"/>
                <a:cs typeface="HWJAQT+Arial-BoldMT"/>
              </a:rPr>
              <a:t>Radomir</a:t>
            </a:r>
            <a:r>
              <a:rPr dirty="0" sz="2400" b="1">
                <a:solidFill>
                  <a:srgbClr val="22232d"/>
                </a:solidFill>
                <a:latin typeface="HWJAQT+Arial-BoldMT"/>
                <a:cs typeface="HWJAQT+Arial-BoldMT"/>
              </a:rPr>
              <a:t> </a:t>
            </a:r>
            <a:r>
              <a:rPr dirty="0" sz="2400" b="1">
                <a:solidFill>
                  <a:srgbClr val="22232d"/>
                </a:solidFill>
                <a:latin typeface="HWJAQT+Arial-BoldMT"/>
                <a:cs typeface="HWJAQT+Arial-BoldMT"/>
              </a:rPr>
              <a:t>Djuric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2232d"/>
                </a:solidFill>
                <a:latin typeface="GMHRIU+ArialMT"/>
                <a:cs typeface="GMHRIU+ArialMT"/>
              </a:rPr>
              <a:t>ADB</a:t>
            </a:r>
            <a:r>
              <a:rPr dirty="0" sz="2400">
                <a:solidFill>
                  <a:srgbClr val="22232d"/>
                </a:solidFill>
                <a:latin typeface="GMHRIU+ArialMT"/>
                <a:cs typeface="GMHRIU+ArialMT"/>
              </a:rPr>
              <a:t> </a:t>
            </a:r>
            <a:r>
              <a:rPr dirty="0" sz="2400">
                <a:solidFill>
                  <a:srgbClr val="22232d"/>
                </a:solidFill>
                <a:latin typeface="GMHRIU+ArialMT"/>
                <a:cs typeface="GMHRIU+ArialMT"/>
              </a:rPr>
              <a:t>Consultant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58369" y="786760"/>
            <a:ext cx="5426828" cy="60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7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Joint</a:t>
            </a:r>
            <a:r>
              <a:rPr dirty="0" sz="4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4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Control</a:t>
            </a:r>
            <a:r>
              <a:rPr dirty="0" sz="4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4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Cabins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2375" y="786705"/>
            <a:ext cx="3850400" cy="943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54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Renewable</a:t>
            </a:r>
            <a:r>
              <a:rPr dirty="0" sz="3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3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Energy</a:t>
            </a:r>
          </a:p>
          <a:p>
            <a:pPr marL="0" marR="0">
              <a:lnSpc>
                <a:spcPts val="3454"/>
              </a:lnSpc>
              <a:spcBef>
                <a:spcPts val="167"/>
              </a:spcBef>
              <a:spcAft>
                <a:spcPts val="0"/>
              </a:spcAft>
            </a:pPr>
            <a:r>
              <a:rPr dirty="0" sz="3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at</a:t>
            </a:r>
            <a:r>
              <a:rPr dirty="0" sz="3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3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BCP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946" y="2408525"/>
            <a:ext cx="4083867" cy="13806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Should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be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a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standard:</a:t>
            </a:r>
          </a:p>
          <a:p>
            <a:pPr marL="0" marR="0">
              <a:lnSpc>
                <a:spcPts val="2497"/>
              </a:lnSpc>
              <a:spcBef>
                <a:spcPts val="464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SNHAPB+Wingdings-Regular"/>
                <a:cs typeface="SNHAPB+Wingdings-Regular"/>
              </a:rPr>
              <a:t>q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Economic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and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Environmental</a:t>
            </a:r>
          </a:p>
          <a:p>
            <a:pPr marL="22860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Benefits</a:t>
            </a:r>
          </a:p>
          <a:p>
            <a:pPr marL="0" marR="0">
              <a:lnSpc>
                <a:spcPts val="2497"/>
              </a:lnSpc>
              <a:spcBef>
                <a:spcPts val="464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SNHAPB+Wingdings-Regular"/>
                <a:cs typeface="SNHAPB+Wingdings-Regular"/>
              </a:rPr>
              <a:t>q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Rain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Harvesting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9946" y="3862421"/>
            <a:ext cx="3877928" cy="590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Photovoltaic,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third-generation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high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efficiency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946" y="4525869"/>
            <a:ext cx="4048396" cy="1663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5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Heat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pump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with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COP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of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5.0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or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higher,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with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A+++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label,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rated</a:t>
            </a:r>
          </a:p>
          <a:p>
            <a:pPr marL="0" marR="0">
              <a:lnSpc>
                <a:spcPts val="2111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by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the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European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Heat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Pump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Association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(EHPA)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and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use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R-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290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or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another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environmentally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friendly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2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refrigerant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70877" y="618751"/>
            <a:ext cx="3487787" cy="60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7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General</a:t>
            </a:r>
            <a:r>
              <a:rPr dirty="0" sz="4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44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06785" y="647581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4302" y="1860483"/>
            <a:ext cx="3129690" cy="13837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2f5597"/>
                </a:solidFill>
                <a:latin typeface="HWJAQT+Arial-BoldMT"/>
                <a:cs typeface="HWJAQT+Arial-BoldMT"/>
              </a:rPr>
              <a:t>Thank</a:t>
            </a:r>
            <a:r>
              <a:rPr dirty="0" sz="4400" b="1">
                <a:solidFill>
                  <a:srgbClr val="2f5597"/>
                </a:solidFill>
                <a:latin typeface="HWJAQT+Arial-BoldMT"/>
                <a:cs typeface="HWJAQT+Arial-BoldMT"/>
              </a:rPr>
              <a:t> </a:t>
            </a:r>
            <a:r>
              <a:rPr dirty="0" sz="4400" b="1">
                <a:solidFill>
                  <a:srgbClr val="2f5597"/>
                </a:solidFill>
                <a:latin typeface="HWJAQT+Arial-BoldMT"/>
                <a:cs typeface="HWJAQT+Arial-BoldMT"/>
              </a:rPr>
              <a:t>you!</a:t>
            </a:r>
          </a:p>
          <a:p>
            <a:pPr marL="0" marR="0">
              <a:lnSpc>
                <a:spcPts val="4915"/>
              </a:lnSpc>
              <a:spcBef>
                <a:spcPts val="764"/>
              </a:spcBef>
              <a:spcAft>
                <a:spcPts val="0"/>
              </a:spcAft>
            </a:pPr>
            <a:r>
              <a:rPr dirty="0" sz="4400" b="1">
                <a:solidFill>
                  <a:srgbClr val="2f5597"/>
                </a:solidFill>
                <a:latin typeface="HWJAQT+Arial-BoldMT"/>
                <a:cs typeface="HWJAQT+Arial-BoldMT"/>
              </a:rPr>
              <a:t>Спасибо!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4302" y="4761272"/>
            <a:ext cx="3784458" cy="710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2232d"/>
                </a:solidFill>
                <a:latin typeface="HWJAQT+Arial-BoldMT"/>
                <a:cs typeface="HWJAQT+Arial-BoldMT"/>
              </a:rPr>
              <a:t>Mr.</a:t>
            </a:r>
            <a:r>
              <a:rPr dirty="0" sz="3200" b="1">
                <a:solidFill>
                  <a:srgbClr val="22232d"/>
                </a:solidFill>
                <a:latin typeface="HWJAQT+Arial-BoldMT"/>
                <a:cs typeface="HWJAQT+Arial-BoldMT"/>
              </a:rPr>
              <a:t> </a:t>
            </a:r>
            <a:r>
              <a:rPr dirty="0" sz="3200" b="1">
                <a:solidFill>
                  <a:srgbClr val="22232d"/>
                </a:solidFill>
                <a:latin typeface="HWJAQT+Arial-BoldMT"/>
                <a:cs typeface="HWJAQT+Arial-BoldMT"/>
              </a:rPr>
              <a:t>Radomir</a:t>
            </a:r>
            <a:r>
              <a:rPr dirty="0" sz="3200" b="1">
                <a:solidFill>
                  <a:srgbClr val="22232d"/>
                </a:solidFill>
                <a:latin typeface="HWJAQT+Arial-BoldMT"/>
                <a:cs typeface="HWJAQT+Arial-BoldMT"/>
              </a:rPr>
              <a:t> </a:t>
            </a:r>
            <a:r>
              <a:rPr dirty="0" sz="3200" b="1">
                <a:solidFill>
                  <a:srgbClr val="22232d"/>
                </a:solidFill>
                <a:latin typeface="HWJAQT+Arial-BoldMT"/>
                <a:cs typeface="HWJAQT+Arial-BoldMT"/>
              </a:rPr>
              <a:t>Djuric</a:t>
            </a:r>
          </a:p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2232d"/>
                </a:solidFill>
                <a:latin typeface="GMHRIU+ArialMT"/>
                <a:cs typeface="GMHRIU+ArialMT"/>
              </a:rPr>
              <a:t>ADB</a:t>
            </a:r>
            <a:r>
              <a:rPr dirty="0" sz="1600">
                <a:solidFill>
                  <a:srgbClr val="22232d"/>
                </a:solidFill>
                <a:latin typeface="GMHRIU+ArialMT"/>
                <a:cs typeface="GMHRIU+ArialMT"/>
              </a:rPr>
              <a:t> </a:t>
            </a:r>
            <a:r>
              <a:rPr dirty="0" sz="1600">
                <a:solidFill>
                  <a:srgbClr val="22232d"/>
                </a:solidFill>
                <a:latin typeface="GMHRIU+ArialMT"/>
                <a:cs typeface="GMHRIU+ArialMT"/>
              </a:rPr>
              <a:t>Consultant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7787"/>
            <a:ext cx="9774841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Why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Joint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BCPs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&amp;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How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They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Work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(Or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Not)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843238"/>
            <a:ext cx="6851263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Stop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Joint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Procedure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instead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Two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354286"/>
            <a:ext cx="3561680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GOAL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dirty="0" sz="28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91493" y="2415250"/>
            <a:ext cx="5300247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WCO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SMART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Secure,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Measurable,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2799298"/>
            <a:ext cx="9223843" cy="14157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Automated,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Management-based,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Technology-driven</a:t>
            </a:r>
          </a:p>
          <a:p>
            <a:pPr marL="0" marR="0">
              <a:lnSpc>
                <a:spcPts val="3183"/>
              </a:lnSpc>
              <a:spcBef>
                <a:spcPts val="743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One-Stop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could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Bilateral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(International)</a:t>
            </a:r>
          </a:p>
          <a:p>
            <a:pPr marL="0" marR="0">
              <a:lnSpc>
                <a:spcPts val="3183"/>
              </a:lnSpc>
              <a:spcBef>
                <a:spcPts val="793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Instead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Duplication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Integration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40" y="4271479"/>
            <a:ext cx="9600326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Multiple,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Consecutive,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Complex,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Duplicative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Procedures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40" y="4782527"/>
            <a:ext cx="10285212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achieve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practice,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enough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just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put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Border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Agencies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place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(=Collocated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BCP),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complete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measures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40051" y="777787"/>
            <a:ext cx="3282639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UKVST+Calibri-Light,Bold"/>
                <a:cs typeface="VUKVST+Calibri-Light,Bold"/>
              </a:rPr>
              <a:t>Key</a:t>
            </a:r>
            <a:r>
              <a:rPr dirty="0" sz="4400" spc="-108">
                <a:solidFill>
                  <a:srgbClr val="000000"/>
                </a:solidFill>
                <a:latin typeface="VUKVST+Calibri-Light,Bold"/>
                <a:cs typeface="VUKVST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UKVST+Calibri-Light,Bold"/>
                <a:cs typeface="VUKVST+Calibri-Light,Bold"/>
              </a:rPr>
              <a:t>Measures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843238"/>
            <a:ext cx="7645593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Minimize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optimize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workload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Road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BCPs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410488"/>
            <a:ext cx="10329098" cy="782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2850" spc="12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Customs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Border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Police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permanently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working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at</a:t>
            </a:r>
          </a:p>
          <a:p>
            <a:pPr marL="514350" marR="0">
              <a:lnSpc>
                <a:spcPts val="2800"/>
              </a:lnSpc>
              <a:spcBef>
                <a:spcPts val="21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Line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(or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even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unified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agency)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3305584"/>
            <a:ext cx="9574727" cy="782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2850" spc="12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Electronic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documents,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filed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advance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securely</a:t>
            </a:r>
            <a:r>
              <a:rPr dirty="0" sz="2800" spc="63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via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</a:p>
          <a:p>
            <a:pPr marL="514350" marR="0">
              <a:lnSpc>
                <a:spcPts val="2800"/>
              </a:lnSpc>
              <a:spcBef>
                <a:spcPts val="21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Window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(ideally,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simultaneously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BCPs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itinerary)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4200680"/>
            <a:ext cx="10301773" cy="782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2850" spc="12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completed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points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origin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destination,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whereas</a:t>
            </a:r>
          </a:p>
          <a:p>
            <a:pPr marL="514350" marR="0">
              <a:lnSpc>
                <a:spcPts val="2800"/>
              </a:lnSpc>
              <a:spcBef>
                <a:spcPts val="21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intermediary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BCPs</a:t>
            </a:r>
            <a:r>
              <a:rPr dirty="0" sz="2800" spc="-8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quick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verification</a:t>
            </a:r>
            <a:r>
              <a:rPr dirty="0" sz="2800" spc="-4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performed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40" y="5095776"/>
            <a:ext cx="9484537" cy="911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2850" spc="12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WCO/Kyoto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Convention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2800" spc="-1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principles</a:t>
            </a:r>
          </a:p>
          <a:p>
            <a:pPr marL="0" marR="0">
              <a:lnSpc>
                <a:spcPts val="2850"/>
              </a:lnSpc>
              <a:spcBef>
                <a:spcPts val="1173"/>
              </a:spcBef>
              <a:spcAft>
                <a:spcPts val="0"/>
              </a:spcAft>
            </a:pPr>
            <a:r>
              <a:rPr dirty="0" sz="2850" b="1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dirty="0" sz="2850" spc="120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Simultaneous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joint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2" b="1">
                <a:solidFill>
                  <a:srgbClr val="000000"/>
                </a:solidFill>
                <a:latin typeface="Calibri"/>
                <a:cs typeface="Calibri"/>
              </a:rPr>
              <a:t>controls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One-Stop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7787"/>
            <a:ext cx="8365484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Infrastructure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&amp;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Equipment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KTMWMS+Calibri-Light"/>
                <a:cs typeface="KTMWMS+Calibri-Light"/>
              </a:rPr>
              <a:t>Changes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843238"/>
            <a:ext cx="7681508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Stop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mean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ONE,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two,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stops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354286"/>
            <a:ext cx="10395546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trucks,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high-level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truck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cabins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(at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1,80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meters)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installed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2865334"/>
            <a:ext cx="10402985" cy="1990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Automated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Number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Plate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Recognition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(ANPR)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CCTV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+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Automated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Container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Number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Recognition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(ACRN)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ICT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Border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Agencies,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automatically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triggers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228600" marR="0">
              <a:lnSpc>
                <a:spcPts val="2800"/>
              </a:lnSpc>
              <a:spcBef>
                <a:spcPts val="27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respective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files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approaching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vehicle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2800" spc="6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please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see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next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slide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4912574"/>
            <a:ext cx="7701988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Inspection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Building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40" y="5423622"/>
            <a:ext cx="9268195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GMHRIU+ArialMT"/>
                <a:cs typeface="GMHRIU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GMHRIU+ArialMT"/>
                <a:cs typeface="GMHRIU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Possible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tracking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system,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GPS/GLONASS,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RFID,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e-seals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91433" y="777787"/>
            <a:ext cx="5195972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UKVST+Calibri-Light,Bold"/>
                <a:cs typeface="VUKVST+Calibri-Light,Bold"/>
              </a:rPr>
              <a:t>Video</a:t>
            </a:r>
            <a:r>
              <a:rPr dirty="0" sz="4400" spc="-106">
                <a:solidFill>
                  <a:srgbClr val="000000"/>
                </a:solidFill>
                <a:latin typeface="VUKVST+Calibri-Light,Bold"/>
                <a:cs typeface="VUKVST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UKVST+Calibri-Light,Bold"/>
                <a:cs typeface="VUKVST+Calibri-Light,Bold"/>
              </a:rPr>
              <a:t>Control</a:t>
            </a:r>
            <a:r>
              <a:rPr dirty="0" sz="4400" spc="-106">
                <a:solidFill>
                  <a:srgbClr val="000000"/>
                </a:solidFill>
                <a:latin typeface="VUKVST+Calibri-Light,Bold"/>
                <a:cs typeface="VUKVST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UKVST+Calibri-Light,Bold"/>
                <a:cs typeface="VUKVST+Calibri-Light,Bold"/>
              </a:rPr>
              <a:t>Systems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93578" y="777787"/>
            <a:ext cx="5601661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UKVST+Calibri-Light,Bold"/>
                <a:cs typeface="VUKVST+Calibri-Light,Bold"/>
              </a:rPr>
              <a:t>Four</a:t>
            </a:r>
            <a:r>
              <a:rPr dirty="0" sz="4400" spc="-106">
                <a:solidFill>
                  <a:srgbClr val="000000"/>
                </a:solidFill>
                <a:latin typeface="VUKVST+Calibri-Light,Bold"/>
                <a:cs typeface="VUKVST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UKVST+Calibri-Light,Bold"/>
                <a:cs typeface="VUKVST+Calibri-Light,Bold"/>
              </a:rPr>
              <a:t>Types</a:t>
            </a:r>
            <a:r>
              <a:rPr dirty="0" sz="4400" spc="-106">
                <a:solidFill>
                  <a:srgbClr val="000000"/>
                </a:solidFill>
                <a:latin typeface="VUKVST+Calibri-Light,Bold"/>
                <a:cs typeface="VUKVST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UKVST+Calibri-Light,Bold"/>
                <a:cs typeface="VUKVST+Calibri-Light,Bold"/>
              </a:rPr>
              <a:t>of</a:t>
            </a:r>
            <a:r>
              <a:rPr dirty="0" sz="4400" spc="-107">
                <a:solidFill>
                  <a:srgbClr val="000000"/>
                </a:solidFill>
                <a:latin typeface="VUKVST+Calibri-Light,Bold"/>
                <a:cs typeface="VUKVST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UKVST+Calibri-Light,Bold"/>
                <a:cs typeface="VUKVST+Calibri-Light,Bold"/>
              </a:rPr>
              <a:t>Joint</a:t>
            </a:r>
            <a:r>
              <a:rPr dirty="0" sz="4400" spc="-106">
                <a:solidFill>
                  <a:srgbClr val="000000"/>
                </a:solidFill>
                <a:latin typeface="VUKVST+Calibri-Light,Bold"/>
                <a:cs typeface="VUKVST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UKVST+Calibri-Light,Bold"/>
                <a:cs typeface="VUKVST+Calibri-Light,Bold"/>
              </a:rPr>
              <a:t>BCPs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33125" y="1221537"/>
            <a:ext cx="321251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UKVST+Calibri-Light,Bold"/>
                <a:cs typeface="VUKVST+Calibri-Light,Bold"/>
              </a:rPr>
              <a:t>Silk</a:t>
            </a:r>
            <a:r>
              <a:rPr dirty="0" sz="3200" spc="-77">
                <a:solidFill>
                  <a:srgbClr val="000000"/>
                </a:solidFill>
                <a:latin typeface="VUKVST+Calibri-Light,Bold"/>
                <a:cs typeface="VUKVST+Calibri-Light,Bold"/>
              </a:rPr>
              <a:t> </a:t>
            </a:r>
            <a:r>
              <a:rPr dirty="0" sz="3200">
                <a:solidFill>
                  <a:srgbClr val="000000"/>
                </a:solidFill>
                <a:latin typeface="VUKVST+Calibri-Light,Bold"/>
                <a:cs typeface="VUKVST+Calibri-Light,Bold"/>
              </a:rPr>
              <a:t>Road</a:t>
            </a:r>
            <a:r>
              <a:rPr dirty="0" sz="3200" spc="-76">
                <a:solidFill>
                  <a:srgbClr val="000000"/>
                </a:solidFill>
                <a:latin typeface="VUKVST+Calibri-Light,Bold"/>
                <a:cs typeface="VUKVST+Calibri-Light,Bold"/>
              </a:rPr>
              <a:t> </a:t>
            </a:r>
            <a:r>
              <a:rPr dirty="0" sz="3200">
                <a:solidFill>
                  <a:srgbClr val="000000"/>
                </a:solidFill>
                <a:latin typeface="VUKVST+Calibri-Light,Bold"/>
                <a:cs typeface="VUKVST+Calibri-Light,Bold"/>
              </a:rPr>
              <a:t>Joint</a:t>
            </a:r>
            <a:r>
              <a:rPr dirty="0" sz="3200" spc="-76">
                <a:solidFill>
                  <a:srgbClr val="000000"/>
                </a:solidFill>
                <a:latin typeface="VUKVST+Calibri-Light,Bold"/>
                <a:cs typeface="VUKVST+Calibri-Light,Bold"/>
              </a:rPr>
              <a:t> </a:t>
            </a:r>
            <a:r>
              <a:rPr dirty="0" sz="3200">
                <a:solidFill>
                  <a:srgbClr val="000000"/>
                </a:solidFill>
                <a:latin typeface="VUKVST+Calibri-Light,Bold"/>
                <a:cs typeface="VUKVST+Calibri-Light,Bold"/>
              </a:rPr>
              <a:t>BCP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0170" y="2025154"/>
            <a:ext cx="4853542" cy="6847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Reasons: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1)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growing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transit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via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Middle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Corridor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bilateral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trade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(Total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trucks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2021: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264,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442,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2022:</a:t>
            </a:r>
            <a:r>
              <a:rPr dirty="0" sz="1900" spc="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292,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935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0170" y="2760230"/>
            <a:ext cx="4892168" cy="48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533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2)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constrained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space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Red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Bridge,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</a:p>
          <a:p>
            <a:pPr marL="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convenient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Road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BCP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0170" y="3292614"/>
            <a:ext cx="5113381" cy="129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Joint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BCP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(JBCP)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named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Abreshumis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Gza-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Ipek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Yolu</a:t>
            </a:r>
          </a:p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Silk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Road.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was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formalized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Baku</a:t>
            </a:r>
          </a:p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Agreement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29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September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2021.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location</a:t>
            </a:r>
          </a:p>
          <a:p>
            <a:pPr marL="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was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agreed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countries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published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relevant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decisions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respective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official</a:t>
            </a:r>
          </a:p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gazettes.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0170" y="4624908"/>
            <a:ext cx="4979387" cy="69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midpoint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coordinates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were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41</a:t>
            </a:r>
            <a:r>
              <a:rPr dirty="0" sz="1900" baseline="3000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dirty="0" sz="1900" baseline="30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23’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33”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North</a:t>
            </a:r>
          </a:p>
          <a:p>
            <a:pPr marL="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45</a:t>
            </a:r>
            <a:r>
              <a:rPr dirty="0" sz="1900" baseline="29999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dirty="0" sz="1900" baseline="2999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09’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03’’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East.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Accepted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Georgia</a:t>
            </a:r>
          </a:p>
          <a:p>
            <a:pPr marL="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Azerbaijan’s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agreement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expected.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0170" y="5370843"/>
            <a:ext cx="4548635" cy="48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operate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000000"/>
                </a:solidFill>
                <a:latin typeface="Calibri"/>
                <a:cs typeface="Calibri"/>
              </a:rPr>
              <a:t>JOINT</a:t>
            </a:r>
            <a:r>
              <a:rPr dirty="0" sz="1900" spc="-6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BCP,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firstly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trucks,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then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cars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00000"/>
                </a:solidFill>
                <a:latin typeface="Calibri"/>
                <a:cs typeface="Calibri"/>
              </a:rPr>
              <a:t>buses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89497" y="6580390"/>
            <a:ext cx="22320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808080"/>
                </a:solidFill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20318" y="786760"/>
            <a:ext cx="4701494" cy="60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7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Future</a:t>
            </a:r>
            <a:r>
              <a:rPr dirty="0" sz="44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44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Operations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954926"/>
            <a:ext cx="4317091" cy="3800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1.</a:t>
            </a:r>
            <a:r>
              <a:rPr dirty="0" sz="2650" spc="5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Bilateral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Legal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Agreement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505902"/>
            <a:ext cx="10483041" cy="3800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2.</a:t>
            </a:r>
            <a:r>
              <a:rPr dirty="0" sz="2650" spc="5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Joint</a:t>
            </a:r>
            <a:r>
              <a:rPr dirty="0" sz="2600" spc="642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Operational</a:t>
            </a:r>
            <a:r>
              <a:rPr dirty="0" sz="2600" spc="636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Procedures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,</a:t>
            </a:r>
            <a:r>
              <a:rPr dirty="0" sz="2600" spc="64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as</a:t>
            </a:r>
            <a:r>
              <a:rPr dirty="0" sz="2600" spc="638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Annex</a:t>
            </a:r>
            <a:r>
              <a:rPr dirty="0" sz="2600" spc="646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1</a:t>
            </a:r>
            <a:r>
              <a:rPr dirty="0" sz="2600" spc="64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of</a:t>
            </a:r>
            <a:r>
              <a:rPr dirty="0" sz="2600" spc="648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the</a:t>
            </a:r>
            <a:r>
              <a:rPr dirty="0" sz="2600" spc="648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Bilateral</a:t>
            </a:r>
            <a:r>
              <a:rPr dirty="0" sz="2600" spc="665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Legal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2540" y="2934527"/>
            <a:ext cx="9793635" cy="37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Agreement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–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the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most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important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and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the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most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complex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document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3480856"/>
            <a:ext cx="3124409" cy="931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3.</a:t>
            </a:r>
            <a:r>
              <a:rPr dirty="0" sz="2650" spc="5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List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of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Equipment</a:t>
            </a:r>
          </a:p>
          <a:p>
            <a:pPr marL="0" marR="0">
              <a:lnSpc>
                <a:spcPts val="2692"/>
              </a:lnSpc>
              <a:spcBef>
                <a:spcPts val="1645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4.</a:t>
            </a:r>
            <a:r>
              <a:rPr dirty="0" sz="2650" spc="5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Design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Inputs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40" y="4582810"/>
            <a:ext cx="4308063" cy="3800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5.</a:t>
            </a:r>
            <a:r>
              <a:rPr dirty="0" sz="2650" spc="5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Blueprints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and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2D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 </a:t>
            </a:r>
            <a:r>
              <a:rPr dirty="0" sz="2600">
                <a:solidFill>
                  <a:srgbClr val="000000"/>
                </a:solidFill>
                <a:latin typeface="LAHKIJ+PalatinoLinotype-Roman"/>
                <a:cs typeface="LAHKIJ+PalatinoLinotype-Roman"/>
              </a:rPr>
              <a:t>models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40" y="5077585"/>
            <a:ext cx="10491127" cy="434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SNHAPB+Wingdings-Regular"/>
                <a:cs typeface="SNHAPB+Wingdings-Regular"/>
              </a:rPr>
              <a:t>q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Classical</a:t>
            </a:r>
            <a:r>
              <a:rPr dirty="0" sz="2600" spc="594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“Island”</a:t>
            </a:r>
            <a:r>
              <a:rPr dirty="0" sz="2600" spc="611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Configuration:</a:t>
            </a:r>
            <a:r>
              <a:rPr dirty="0" sz="2600" spc="343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Twelve</a:t>
            </a:r>
            <a:r>
              <a:rPr dirty="0" sz="2600" spc="363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control</a:t>
            </a:r>
            <a:r>
              <a:rPr dirty="0" sz="2600" spc="615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lanes</a:t>
            </a:r>
            <a:r>
              <a:rPr dirty="0" sz="2600" spc="607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planned,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8240" y="5562411"/>
            <a:ext cx="2590213" cy="37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six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per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OFEUJW+PalatinoLinotype-Bold"/>
                <a:cs typeface="OFEUJW+PalatinoLinotype-Bold"/>
              </a:rPr>
              <a:t>direction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84573" y="6475818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2023-09-04T11:52:40-05:00</dcterms:modified>
</cp:coreProperties>
</file>