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4" r:id="rId6"/>
    <p:sldId id="258" r:id="rId7"/>
    <p:sldId id="260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03F0A-5E8F-09B9-4203-7D2972EA98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985ABC-1918-A7E0-BFB3-36093F1793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832454-3FAA-EAA0-1404-E9A14D7CD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F7B52D3-1976-477B-BA83-1A9EF7FC3ED7}" type="datetimeFigureOut">
              <a:rPr lang="en-US" smtClean="0"/>
              <a:pPr/>
              <a:t>13/09/2023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31D1CE-C941-1B9E-989A-4FC49AD1D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F8FDF0-2FC8-D28A-9909-B6F9759BF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9EB417-1929-41A2-A6F3-37D8F87A49F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 descr="Background pattern&#10;&#10;Description automatically generated">
            <a:extLst>
              <a:ext uri="{FF2B5EF4-FFF2-40B4-BE49-F238E27FC236}">
                <a16:creationId xmlns:a16="http://schemas.microsoft.com/office/drawing/2014/main" id="{D3A02587-17B9-6161-F68A-8046EC4FCA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016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6261B-5FB6-2EF3-3F1C-B0B76A6DA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FF1F21-F880-5BC5-34D2-2B39985F4F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9F0404-CE6B-48C6-3D73-2B2282DCF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52D3-1976-477B-BA83-1A9EF7FC3ED7}" type="datetimeFigureOut">
              <a:rPr lang="en-US" smtClean="0"/>
              <a:t>13/09/2023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F854B-D725-9BDC-586C-67C48D211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EF04ED-1577-9FF7-C229-62FF1942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B417-1929-41A2-A6F3-37D8F87A4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239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08D169-EBFC-3DDC-3206-75307F1653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39EC95-3779-573D-AAA0-48B673A6D2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A255F-BB38-3994-5B90-811DFEDB0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52D3-1976-477B-BA83-1A9EF7FC3ED7}" type="datetimeFigureOut">
              <a:rPr lang="en-US" smtClean="0"/>
              <a:t>13/09/2023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3C9D7-BAB8-6BA6-2C42-306FFE3B7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BD2F4-9CF6-83CB-1B96-BC12680B9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B417-1929-41A2-A6F3-37D8F87A4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013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66B05-7862-E345-4827-20D9D229E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89DCA-14C1-0514-C720-F3F83A5EE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993FC-1D18-A478-E0F1-37238D0F2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52D3-1976-477B-BA83-1A9EF7FC3ED7}" type="datetimeFigureOut">
              <a:rPr lang="en-US" smtClean="0"/>
              <a:t>13/09/2023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0CB29-0E34-8A49-6D9D-6F8A4CB08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D61242-8AF3-9FB4-6261-75BB1789D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B417-1929-41A2-A6F3-37D8F87A4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406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DC8DE-811A-E9F6-BF24-8D1EA8F39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4B9BF8-83A9-C1C9-7ABB-FDD68F174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73114-7895-19E9-3257-E6598CE20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52D3-1976-477B-BA83-1A9EF7FC3ED7}" type="datetimeFigureOut">
              <a:rPr lang="en-US" smtClean="0"/>
              <a:t>13/09/2023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E59AE-2B7F-8795-24A3-9E1E857C8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41E87-95AC-FD05-0A2E-CB97BE2FF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B417-1929-41A2-A6F3-37D8F87A4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9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1B4FD-960F-4CA5-DB6D-5DD1647D6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2C079-973C-8407-A7CC-85A6589175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AFA6E7-3F2B-B0C8-3A7D-7D6B641B00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80F50-8CE9-A69A-4DD0-D0161C8F7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52D3-1976-477B-BA83-1A9EF7FC3ED7}" type="datetimeFigureOut">
              <a:rPr lang="en-US" smtClean="0"/>
              <a:t>13/09/2023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BAC55-2A15-1177-648B-2591C8300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B0E676-FD7E-EAF6-6782-9F0123D46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B417-1929-41A2-A6F3-37D8F87A4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75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68FD6-8907-BC42-4089-3BF245C99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1755F1-EBDD-F215-EB21-49A47E4E79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46E1D0-0388-407D-E713-10C0D8DA9C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651285-D863-F8A6-3356-D48791F5C7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1AEC16-B241-B157-5BA7-D1806146A3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981511-80B2-6054-FB27-9116A110F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52D3-1976-477B-BA83-1A9EF7FC3ED7}" type="datetimeFigureOut">
              <a:rPr lang="en-US" smtClean="0"/>
              <a:t>13/09/2023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61821F-FD97-98A9-E43F-EC5294D04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0E41D5-96EB-451D-0F01-27A51848D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B417-1929-41A2-A6F3-37D8F87A4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527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27F00-84DE-DFDF-037F-93FD1722D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FB9256-D667-677F-AD5C-7786B9B82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52D3-1976-477B-BA83-1A9EF7FC3ED7}" type="datetimeFigureOut">
              <a:rPr lang="en-US" smtClean="0"/>
              <a:t>13/09/2023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E05612-4702-3BDC-2C02-EEB45D332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C6CA78-9C33-F582-52DD-1B3036549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B417-1929-41A2-A6F3-37D8F87A4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670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FC4070-3C7D-74D8-E8FA-EE31B73C2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52D3-1976-477B-BA83-1A9EF7FC3ED7}" type="datetimeFigureOut">
              <a:rPr lang="en-US" smtClean="0"/>
              <a:t>13/09/2023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1A41B6-CEE4-B050-F9BA-99DF5E144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DD8DA8-69F2-7E5C-1227-EE75C5FD1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B417-1929-41A2-A6F3-37D8F87A4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410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29268-F086-8287-25BA-B044D315A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1492F-F3F3-982A-2B54-35355CB82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931471-3002-423D-9FB8-AB782B3C2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A03875-6013-3499-122F-210159DB7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52D3-1976-477B-BA83-1A9EF7FC3ED7}" type="datetimeFigureOut">
              <a:rPr lang="en-US" smtClean="0"/>
              <a:t>13/09/2023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3DA587-5AF8-7328-711C-4DCBE09BD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B8CC54-5C66-5F8F-9C89-CE8C52E39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B417-1929-41A2-A6F3-37D8F87A4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61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6D9A4-15E5-0E8A-91CD-58043923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F2FD76-B69E-1F04-8006-58DD4A30B6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8D8832-E791-9D6A-9CA3-8536A89FCF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FE4388-84F8-0364-CE2F-58AE197A6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52D3-1976-477B-BA83-1A9EF7FC3ED7}" type="datetimeFigureOut">
              <a:rPr lang="en-US" smtClean="0"/>
              <a:t>13/09/2023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E72FDC-5C59-5848-822D-0C1C03707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7DBCAF-8966-E915-20B8-6C1398288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B417-1929-41A2-A6F3-37D8F87A4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400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18F1543A-23CA-3824-18F5-8CBE8DF844D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11447" b="23581"/>
          <a:stretch/>
        </p:blipFill>
        <p:spPr>
          <a:xfrm>
            <a:off x="0" y="6492875"/>
            <a:ext cx="12192000" cy="365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2AA5DB9-2028-CFC9-8086-9797A7B8FE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7695" t="794"/>
          <a:stretch/>
        </p:blipFill>
        <p:spPr>
          <a:xfrm>
            <a:off x="-1" y="0"/>
            <a:ext cx="12193603" cy="1178349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1CF5AC-AA84-D9D7-1E67-5270B766E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511" y="-87658"/>
            <a:ext cx="11033289" cy="1458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AB2716-9BD2-FB27-4E63-115B48BEEB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00D6A-1D79-EEA9-1C4A-FB92CDEB05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F7B52D3-1976-477B-BA83-1A9EF7FC3ED7}" type="datetimeFigureOut">
              <a:rPr lang="en-US" smtClean="0"/>
              <a:pPr/>
              <a:t>13/09/2023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979063-BF46-AD25-37F0-E8A26C997B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B4CE0-3D8C-5D19-47CE-EC88571A8D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09EB417-1929-41A2-A6F3-37D8F87A49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271D24-42E4-14D9-0506-85AB094198D5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0" y="6720840"/>
            <a:ext cx="6127750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9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INTERNAL. This information is accessible to ADB Management and staff. It may be shared outside ADB with appropriate permission.</a:t>
            </a:r>
          </a:p>
        </p:txBody>
      </p:sp>
    </p:spTree>
    <p:extLst>
      <p:ext uri="{BB962C8B-B14F-4D97-AF65-F5344CB8AC3E}">
        <p14:creationId xmlns:p14="http://schemas.microsoft.com/office/powerpoint/2010/main" val="227916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db.org/sites/default/files/publication/662076/potential-trade-shymkent-tashkent-khujand-corridor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1E8A6-B5C5-6E0D-6F51-0E575B5795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1050" y="1056936"/>
            <a:ext cx="11010899" cy="1655762"/>
          </a:xfrm>
        </p:spPr>
        <p:txBody>
          <a:bodyPr anchor="t">
            <a:normAutofit/>
          </a:bodyPr>
          <a:lstStyle/>
          <a:p>
            <a:pPr algn="l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Trade Potential along Shymkent–Tashkent–Khujand Economic Corridor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13EE05-B770-EEFC-BFDA-94A1B6C938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049" y="4010025"/>
            <a:ext cx="11410951" cy="1200329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900" b="1" dirty="0">
                <a:latin typeface="Arial" panose="020B0604020202020204" pitchFamily="34" charset="0"/>
                <a:cs typeface="Arial" panose="020B0604020202020204" pitchFamily="34" charset="0"/>
              </a:rPr>
              <a:t>Roman Mogilevskii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Regional Cooperation and Integration Unit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Central and West Asia Department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Asian Development Bank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40CC00-326F-C072-64D0-00B9CC46186B}"/>
              </a:ext>
            </a:extLst>
          </p:cNvPr>
          <p:cNvSpPr txBox="1"/>
          <p:nvPr/>
        </p:nvSpPr>
        <p:spPr>
          <a:xfrm>
            <a:off x="6286499" y="4976804"/>
            <a:ext cx="52368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bg1"/>
                </a:solidFill>
              </a:rPr>
              <a:t>Regional Workshop on Next Steps </a:t>
            </a:r>
          </a:p>
          <a:p>
            <a:pPr algn="r"/>
            <a:r>
              <a:rPr lang="en-US" sz="2400" b="1" dirty="0">
                <a:solidFill>
                  <a:schemeClr val="bg1"/>
                </a:solidFill>
              </a:rPr>
              <a:t>in STKEC Development </a:t>
            </a:r>
          </a:p>
          <a:p>
            <a:pPr algn="r"/>
            <a:r>
              <a:rPr lang="en-US" sz="2400" dirty="0">
                <a:solidFill>
                  <a:schemeClr val="bg1"/>
                </a:solidFill>
              </a:rPr>
              <a:t>Tashkent, 14 September 2023</a:t>
            </a:r>
          </a:p>
          <a:p>
            <a:pPr algn="r"/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568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2A9952B-191E-E711-798A-373B6201008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-3248" y="450254"/>
            <a:ext cx="12176198" cy="68233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4B8FAAA-8856-4562-DF32-255B0F23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520" y="111126"/>
            <a:ext cx="11409680" cy="1014290"/>
          </a:xfrm>
        </p:spPr>
        <p:txBody>
          <a:bodyPr/>
          <a:lstStyle/>
          <a:p>
            <a:r>
              <a:rPr lang="en-US" b="1" dirty="0"/>
              <a:t>Recent Shocks and Policy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B2C32-5E3B-E546-E6B9-F53E8C2EE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520" y="1775817"/>
            <a:ext cx="10876280" cy="4432896"/>
          </a:xfrm>
        </p:spPr>
        <p:txBody>
          <a:bodyPr/>
          <a:lstStyle/>
          <a:p>
            <a:r>
              <a:rPr lang="en-US" dirty="0"/>
              <a:t>COVID-19 pandemic in 2020-2022 and post-pandemic recovery</a:t>
            </a:r>
          </a:p>
          <a:p>
            <a:r>
              <a:rPr lang="en-US" dirty="0"/>
              <a:t>Increased frequency and severity of climate-related shocks, e.g., the 2021 drought in Central Asia</a:t>
            </a:r>
          </a:p>
          <a:p>
            <a:r>
              <a:rPr lang="en-US" dirty="0"/>
              <a:t>Regime change in Afghanistan in 2021</a:t>
            </a:r>
          </a:p>
          <a:p>
            <a:r>
              <a:rPr lang="en-US" dirty="0"/>
              <a:t>The ongoing Russian invasion of Ukraine and its spillovers onto Central Asian economies</a:t>
            </a:r>
          </a:p>
          <a:p>
            <a:r>
              <a:rPr lang="en-US" dirty="0"/>
              <a:t>Full accession of Uzbekistan to CIS FTA in 2021</a:t>
            </a:r>
          </a:p>
        </p:txBody>
      </p:sp>
    </p:spTree>
    <p:extLst>
      <p:ext uri="{BB962C8B-B14F-4D97-AF65-F5344CB8AC3E}">
        <p14:creationId xmlns:p14="http://schemas.microsoft.com/office/powerpoint/2010/main" val="4119695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FAAA-8856-4562-DF32-255B0F23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086" y="1"/>
            <a:ext cx="11342914" cy="1123949"/>
          </a:xfrm>
        </p:spPr>
        <p:txBody>
          <a:bodyPr lIns="0" rIns="0"/>
          <a:lstStyle/>
          <a:p>
            <a:r>
              <a:rPr lang="en-US" b="1" dirty="0"/>
              <a:t>Trends in Trade between STKEC Economies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B2C32-5E3B-E546-E6B9-F53E8C2EE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49" y="1589405"/>
            <a:ext cx="4422322" cy="4550137"/>
          </a:xfrm>
        </p:spPr>
        <p:txBody>
          <a:bodyPr>
            <a:normAutofit/>
          </a:bodyPr>
          <a:lstStyle/>
          <a:p>
            <a:r>
              <a:rPr lang="en-US" dirty="0"/>
              <a:t>For 2018-2022, trade between Kazakhstan, Tajikistan and Uzbekistan increased by 72%</a:t>
            </a:r>
          </a:p>
          <a:p>
            <a:r>
              <a:rPr lang="en-US" dirty="0"/>
              <a:t>For the same period, their trade with the world increased by 47%</a:t>
            </a:r>
          </a:p>
          <a:p>
            <a:r>
              <a:rPr lang="en-US" dirty="0"/>
              <a:t>Actual trade grows faster than optimistic projections made in 2020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2F02A6F-318C-5708-BCA2-FE0E08EE12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5638" y="1671064"/>
            <a:ext cx="6946824" cy="4174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290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FAAA-8856-4562-DF32-255B0F23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120" y="1"/>
            <a:ext cx="11866880" cy="1037491"/>
          </a:xfrm>
        </p:spPr>
        <p:txBody>
          <a:bodyPr/>
          <a:lstStyle/>
          <a:p>
            <a:r>
              <a:rPr lang="en-US" b="1" dirty="0"/>
              <a:t>Composition of Trade along the Corridor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B2C32-5E3B-E546-E6B9-F53E8C2EE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621" y="1351280"/>
            <a:ext cx="10723179" cy="4825683"/>
          </a:xfrm>
        </p:spPr>
        <p:txBody>
          <a:bodyPr>
            <a:normAutofit/>
          </a:bodyPr>
          <a:lstStyle/>
          <a:p>
            <a:r>
              <a:rPr lang="en-US" dirty="0"/>
              <a:t>All three STKEC economies mostly export primary goods (crude oil, metals, ores and other raw materials) and import goods for final use (machinery, equipment, consumer goods etc.)</a:t>
            </a:r>
          </a:p>
          <a:p>
            <a:r>
              <a:rPr lang="en-US" dirty="0"/>
              <a:t>However, their trade with each</a:t>
            </a:r>
          </a:p>
          <a:p>
            <a:pPr marL="0" indent="0">
              <a:buNone/>
            </a:pPr>
            <a:r>
              <a:rPr lang="en-US" dirty="0"/>
              <a:t>   other is more complex and </a:t>
            </a:r>
          </a:p>
          <a:p>
            <a:pPr marL="0" indent="0">
              <a:buNone/>
            </a:pPr>
            <a:r>
              <a:rPr lang="en-US" dirty="0"/>
              <a:t>   advanced</a:t>
            </a:r>
          </a:p>
          <a:p>
            <a:r>
              <a:rPr lang="en-US" dirty="0"/>
              <a:t>Tourism and other trade in </a:t>
            </a:r>
          </a:p>
          <a:p>
            <a:pPr marL="0" indent="0">
              <a:buNone/>
            </a:pPr>
            <a:r>
              <a:rPr lang="en-US" dirty="0"/>
              <a:t>   services (e.g., construction)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DAE4D4-9F41-7C11-A7D7-BD716BC050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6979" y="2579915"/>
            <a:ext cx="6285814" cy="377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70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FAAA-8856-4562-DF32-255B0F23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120" y="1"/>
            <a:ext cx="11866880" cy="1037491"/>
          </a:xfrm>
        </p:spPr>
        <p:txBody>
          <a:bodyPr/>
          <a:lstStyle/>
          <a:p>
            <a:r>
              <a:rPr lang="en-US" b="1" dirty="0"/>
              <a:t>Barriers to Trade and Trade Development Agenda in STKEC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B2C32-5E3B-E546-E6B9-F53E8C2EE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621" y="1351280"/>
            <a:ext cx="10723179" cy="4825683"/>
          </a:xfrm>
        </p:spPr>
        <p:txBody>
          <a:bodyPr>
            <a:normAutofit/>
          </a:bodyPr>
          <a:lstStyle/>
          <a:p>
            <a:r>
              <a:rPr lang="en-US" dirty="0"/>
              <a:t>Transport and border-crossing infrastructure, but also infrastructure for quality assurance </a:t>
            </a:r>
          </a:p>
          <a:p>
            <a:r>
              <a:rPr lang="en-US" dirty="0"/>
              <a:t>Imperfect business processes and governance issues</a:t>
            </a:r>
          </a:p>
          <a:p>
            <a:r>
              <a:rPr lang="en-US" dirty="0"/>
              <a:t>Trade diversion effects of regional agreements (e.g., EAEU)</a:t>
            </a:r>
          </a:p>
          <a:p>
            <a:r>
              <a:rPr lang="en-US" dirty="0"/>
              <a:t>Structural issues (asymmetrical trade flows, lacking economies of scale and market structures, lack of skilled personnel etc.)</a:t>
            </a:r>
          </a:p>
          <a:p>
            <a:r>
              <a:rPr lang="en-US" dirty="0"/>
              <a:t>High financing costs</a:t>
            </a:r>
          </a:p>
          <a:p>
            <a:r>
              <a:rPr lang="en-US" dirty="0"/>
              <a:t>Provision of regional public goods as key for trade development along STKEC (trade facilitation, joint labs, training centers etc.)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916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C9DCAF0-5EA7-35FD-98DF-BAF9494F8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044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Additional details:</a:t>
            </a:r>
          </a:p>
          <a:p>
            <a:pPr marL="0" indent="0">
              <a:buNone/>
            </a:pPr>
            <a:r>
              <a:rPr lang="en-US" dirty="0"/>
              <a:t>ADB. 2021. Assessing the Potential of Trade along the Proposed Shymkent–Tashkent–Khujand Economic Corridor, </a:t>
            </a:r>
            <a:r>
              <a:rPr lang="en-US" dirty="0">
                <a:hlinkClick r:id="rId2"/>
              </a:rPr>
              <a:t>https://www.adb.org/sites/default/files/publication/662076/potential-trade-shymkent-tashkent-khujand-corridor.pdf</a:t>
            </a:r>
            <a:r>
              <a:rPr lang="en-US" dirty="0"/>
              <a:t>. </a:t>
            </a:r>
          </a:p>
          <a:p>
            <a:pPr marL="0" indent="0" algn="ctr">
              <a:buNone/>
            </a:pPr>
            <a:endParaRPr lang="en-US" sz="900" b="1" dirty="0"/>
          </a:p>
          <a:p>
            <a:pPr marL="0" indent="0" algn="ctr">
              <a:buNone/>
            </a:pPr>
            <a:r>
              <a:rPr lang="en-US" sz="4800" b="1" dirty="0"/>
              <a:t>Thank you!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B954D9AA-F113-0CAD-47F0-24D05003A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884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AA3A95C900D4F913CDF9D468A1D4F" ma:contentTypeVersion="38" ma:contentTypeDescription="Create a new document." ma:contentTypeScope="" ma:versionID="6511b563c9a27d5e6b93faba3805349d">
  <xsd:schema xmlns:xsd="http://www.w3.org/2001/XMLSchema" xmlns:xs="http://www.w3.org/2001/XMLSchema" xmlns:p="http://schemas.microsoft.com/office/2006/metadata/properties" xmlns:ns2="c1fdd505-2570-46c2-bd04-3e0f2d874cf5" xmlns:ns3="503a8e5b-f025-4d7b-b30b-6bbfaca6c044" xmlns:ns4="374793f7-8f2b-4177-9cc3-2a8d0cfae40f" targetNamespace="http://schemas.microsoft.com/office/2006/metadata/properties" ma:root="true" ma:fieldsID="dd514331a51bfa8747a76cbc59b2db5d" ns2:_="" ns3:_="" ns4:_="">
    <xsd:import namespace="c1fdd505-2570-46c2-bd04-3e0f2d874cf5"/>
    <xsd:import namespace="503a8e5b-f025-4d7b-b30b-6bbfaca6c044"/>
    <xsd:import namespace="374793f7-8f2b-4177-9cc3-2a8d0cfae40f"/>
    <xsd:element name="properties">
      <xsd:complexType>
        <xsd:sequence>
          <xsd:element name="documentManagement">
            <xsd:complexType>
              <xsd:all>
                <xsd:element ref="ns2:j78542b1fffc4a1c84659474212e3133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TaxKeywordTaxHTField" minOccurs="0"/>
                <xsd:element ref="ns3:MediaServiceAutoKeyPoints" minOccurs="0"/>
                <xsd:element ref="ns3:MediaServiceKeyPoints" minOccurs="0"/>
                <xsd:element ref="ns3:_Flow_SignoffStatus" minOccurs="0"/>
                <xsd:element ref="ns3:MediaLengthInSeconds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j78542b1fffc4a1c84659474212e3133" ma:index="9" nillable="true" ma:taxonomy="true" ma:internalName="j78542b1fffc4a1c84659474212e3133" ma:taxonomyFieldName="ADBContentGroup" ma:displayName="Content Group" ma:readOnly="false" ma:default="2;#CWRD|6d71ff58-4882-4388-ab5c-218969b1e9c8" ma:fieldId="{378542b1-fffc-4a1c-8465-9474212e3133}" ma:taxonomyMulti="true" ma:sspId="115af50e-efb3-4a0e-b425-875ff625e09e" ma:termSetId="2a9ffbee-93a5-418b-bcdb-8d6817936e6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3a8e5b-f025-4d7b-b30b-6bbfaca6c0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6" nillable="true" ma:displayName="Sign-off status" ma:internalName="Sign_x002d_off_x0020_status">
      <xsd:simpleType>
        <xsd:restriction base="dms:Text"/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9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4793f7-8f2b-4177-9cc3-2a8d0cfae40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KeywordTaxHTField" ma:index="23" nillable="true" ma:taxonomy="true" ma:internalName="TaxKeywordTaxHTField" ma:taxonomyFieldName="TaxKeyword" ma:displayName="Enterprise Keywords" ma:fieldId="{23f27201-bee3-471e-b2e7-b64fd8b7ca38}" ma:taxonomyMulti="true" ma:sspId="115af50e-efb3-4a0e-b425-875ff625e09e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374793f7-8f2b-4177-9cc3-2a8d0cfae40f">
      <Terms xmlns="http://schemas.microsoft.com/office/infopath/2007/PartnerControls"/>
    </TaxKeywordTaxHTField>
    <_Flow_SignoffStatus xmlns="503a8e5b-f025-4d7b-b30b-6bbfaca6c044" xsi:nil="true"/>
    <j78542b1fffc4a1c84659474212e3133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j78542b1fffc4a1c84659474212e3133>
    <SharedWithUsers xmlns="374793f7-8f2b-4177-9cc3-2a8d0cfae40f">
      <UserInfo>
        <DisplayName>Aima M. Khosa</DisplayName>
        <AccountId>5378</AccountId>
        <AccountType/>
      </UserInfo>
      <UserInfo>
        <DisplayName>Saad Abdullah Paracha</DisplayName>
        <AccountId>492</AccountId>
        <AccountType/>
      </UserInfo>
      <UserInfo>
        <DisplayName>Roman Mogilevskii</DisplayName>
        <AccountId>4088</AccountId>
        <AccountType/>
      </UserInfo>
    </SharedWithUsers>
    <lcf76f155ced4ddcb4097134ff3c332f xmlns="503a8e5b-f025-4d7b-b30b-6bbfaca6c04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CFBA39F-97F1-4799-A17E-4DCB0246D9B9}">
  <ds:schemaRefs>
    <ds:schemaRef ds:uri="374793f7-8f2b-4177-9cc3-2a8d0cfae40f"/>
    <ds:schemaRef ds:uri="503a8e5b-f025-4d7b-b30b-6bbfaca6c044"/>
    <ds:schemaRef ds:uri="c1fdd505-2570-46c2-bd04-3e0f2d874cf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4519E02-3F53-42BF-A85B-7B7C6B356E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6F10AE-2C84-4E42-876E-9E5051ED7DAB}">
  <ds:schemaRefs>
    <ds:schemaRef ds:uri="http://schemas.microsoft.com/office/2006/metadata/properties"/>
    <ds:schemaRef ds:uri="c1fdd505-2570-46c2-bd04-3e0f2d874cf5"/>
    <ds:schemaRef ds:uri="503a8e5b-f025-4d7b-b30b-6bbfaca6c044"/>
    <ds:schemaRef ds:uri="http://www.w3.org/XML/1998/namespace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374793f7-8f2b-4177-9cc3-2a8d0cfae40f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3889</TotalTime>
  <Words>343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Trade Potential along Shymkent–Tashkent–Khujand Economic Corridor</vt:lpstr>
      <vt:lpstr>Recent Shocks and Policy Changes</vt:lpstr>
      <vt:lpstr>Trends in Trade between STKEC Economies</vt:lpstr>
      <vt:lpstr>Composition of Trade along the Corridor</vt:lpstr>
      <vt:lpstr>Barriers to Trade and Trade Development Agenda in STKEC</vt:lpstr>
      <vt:lpstr>PowerPoint Presentation</vt:lpstr>
    </vt:vector>
  </TitlesOfParts>
  <Company>Asian Development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of the Russian Invasion of Ukraine on Trade in the Caucasus and Central Asia</dc:title>
  <dc:creator>Roman Mogilevskii</dc:creator>
  <cp:lastModifiedBy>Roman Mogilevskii</cp:lastModifiedBy>
  <cp:revision>14</cp:revision>
  <dcterms:created xsi:type="dcterms:W3CDTF">2023-03-29T22:36:12Z</dcterms:created>
  <dcterms:modified xsi:type="dcterms:W3CDTF">2023-09-13T11:12:59Z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7d4574-7375-4d17-b29c-6e4c6df0fcb0_Enabled">
    <vt:lpwstr>true</vt:lpwstr>
  </property>
  <property fmtid="{D5CDD505-2E9C-101B-9397-08002B2CF9AE}" pid="3" name="MSIP_Label_817d4574-7375-4d17-b29c-6e4c6df0fcb0_SetDate">
    <vt:lpwstr>2023-04-02T11:00:17Z</vt:lpwstr>
  </property>
  <property fmtid="{D5CDD505-2E9C-101B-9397-08002B2CF9AE}" pid="4" name="MSIP_Label_817d4574-7375-4d17-b29c-6e4c6df0fcb0_Method">
    <vt:lpwstr>Standard</vt:lpwstr>
  </property>
  <property fmtid="{D5CDD505-2E9C-101B-9397-08002B2CF9AE}" pid="5" name="MSIP_Label_817d4574-7375-4d17-b29c-6e4c6df0fcb0_Name">
    <vt:lpwstr>ADB Internal</vt:lpwstr>
  </property>
  <property fmtid="{D5CDD505-2E9C-101B-9397-08002B2CF9AE}" pid="6" name="MSIP_Label_817d4574-7375-4d17-b29c-6e4c6df0fcb0_SiteId">
    <vt:lpwstr>9495d6bb-41c2-4c58-848f-92e52cf3d640</vt:lpwstr>
  </property>
  <property fmtid="{D5CDD505-2E9C-101B-9397-08002B2CF9AE}" pid="7" name="MSIP_Label_817d4574-7375-4d17-b29c-6e4c6df0fcb0_ActionId">
    <vt:lpwstr>58f92113-90af-4e9c-a0d2-f032febe3c27</vt:lpwstr>
  </property>
  <property fmtid="{D5CDD505-2E9C-101B-9397-08002B2CF9AE}" pid="8" name="MSIP_Label_817d4574-7375-4d17-b29c-6e4c6df0fcb0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INTERNAL. This information is accessible to ADB Management and staff. It may be shared outside ADB with appropriate permission.</vt:lpwstr>
  </property>
  <property fmtid="{D5CDD505-2E9C-101B-9397-08002B2CF9AE}" pid="11" name="TaxKeyword">
    <vt:lpwstr/>
  </property>
  <property fmtid="{D5CDD505-2E9C-101B-9397-08002B2CF9AE}" pid="12" name="MediaServiceImageTags">
    <vt:lpwstr/>
  </property>
  <property fmtid="{D5CDD505-2E9C-101B-9397-08002B2CF9AE}" pid="13" name="ContentTypeId">
    <vt:lpwstr>0x010100BADAA3A95C900D4F913CDF9D468A1D4F</vt:lpwstr>
  </property>
  <property fmtid="{D5CDD505-2E9C-101B-9397-08002B2CF9AE}" pid="14" name="ADBProjectDocumentType">
    <vt:lpwstr/>
  </property>
  <property fmtid="{D5CDD505-2E9C-101B-9397-08002B2CF9AE}" pid="15" name="ADBSector">
    <vt:lpwstr/>
  </property>
  <property fmtid="{D5CDD505-2E9C-101B-9397-08002B2CF9AE}" pid="16" name="ADBContentGroup">
    <vt:lpwstr>2;#CWRD|6d71ff58-4882-4388-ab5c-218969b1e9c8</vt:lpwstr>
  </property>
  <property fmtid="{D5CDD505-2E9C-101B-9397-08002B2CF9AE}" pid="17" name="de77c5b4d20d4bdeb0b6d09350193e53">
    <vt:lpwstr/>
  </property>
  <property fmtid="{D5CDD505-2E9C-101B-9397-08002B2CF9AE}" pid="18" name="h00e4aaaf4624e24a7df7f06faa038c6">
    <vt:lpwstr>English|16ac8743-31bb-43f8-9a73-533a041667d6</vt:lpwstr>
  </property>
  <property fmtid="{D5CDD505-2E9C-101B-9397-08002B2CF9AE}" pid="19" name="ADBDocumentSecurity">
    <vt:lpwstr/>
  </property>
  <property fmtid="{D5CDD505-2E9C-101B-9397-08002B2CF9AE}" pid="20" name="d01a0ce1b141461dbfb235a3ab729a2c">
    <vt:lpwstr/>
  </property>
  <property fmtid="{D5CDD505-2E9C-101B-9397-08002B2CF9AE}" pid="21" name="ADBDocumentLanguage">
    <vt:lpwstr>1;#English|16ac8743-31bb-43f8-9a73-533a041667d6</vt:lpwstr>
  </property>
  <property fmtid="{D5CDD505-2E9C-101B-9397-08002B2CF9AE}" pid="22" name="hca2169e3b0945318411f30479ba40c8">
    <vt:lpwstr/>
  </property>
  <property fmtid="{D5CDD505-2E9C-101B-9397-08002B2CF9AE}" pid="23" name="ADBDepartmentOwner">
    <vt:lpwstr/>
  </property>
  <property fmtid="{D5CDD505-2E9C-101B-9397-08002B2CF9AE}" pid="24" name="p030e467f78f45b4ae8f7e2c17ea4d82">
    <vt:lpwstr/>
  </property>
  <property fmtid="{D5CDD505-2E9C-101B-9397-08002B2CF9AE}" pid="25" name="k985dbdc596c44d7acaf8184f33920f0">
    <vt:lpwstr/>
  </property>
  <property fmtid="{D5CDD505-2E9C-101B-9397-08002B2CF9AE}" pid="26" name="ADBCountry">
    <vt:lpwstr/>
  </property>
  <property fmtid="{D5CDD505-2E9C-101B-9397-08002B2CF9AE}" pid="27" name="ADBCountryDocumentType">
    <vt:lpwstr/>
  </property>
  <property fmtid="{D5CDD505-2E9C-101B-9397-08002B2CF9AE}" pid="28" name="d61536b25a8a4fedb48bb564279be82a">
    <vt:lpwstr/>
  </property>
  <property fmtid="{D5CDD505-2E9C-101B-9397-08002B2CF9AE}" pid="29" name="TaxCatchAll">
    <vt:lpwstr>2;#CWRD|6d71ff58-4882-4388-ab5c-218969b1e9c8;#1;#English|16ac8743-31bb-43f8-9a73-533a041667d6</vt:lpwstr>
  </property>
  <property fmtid="{D5CDD505-2E9C-101B-9397-08002B2CF9AE}" pid="30" name="a0d1b14b197747dfafc19f70ff45d4f6">
    <vt:lpwstr/>
  </property>
  <property fmtid="{D5CDD505-2E9C-101B-9397-08002B2CF9AE}" pid="31" name="ADBProject">
    <vt:lpwstr/>
  </property>
</Properties>
</file>