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61" r:id="rId3"/>
    <p:sldId id="289" r:id="rId4"/>
    <p:sldId id="290" r:id="rId5"/>
    <p:sldId id="291" r:id="rId6"/>
    <p:sldId id="263" r:id="rId7"/>
    <p:sldId id="278" r:id="rId8"/>
    <p:sldId id="279" r:id="rId9"/>
    <p:sldId id="292" r:id="rId10"/>
    <p:sldId id="280" r:id="rId11"/>
    <p:sldId id="283" r:id="rId12"/>
    <p:sldId id="281" r:id="rId13"/>
    <p:sldId id="286" r:id="rId14"/>
    <p:sldId id="260" r:id="rId15"/>
    <p:sldId id="293" r:id="rId16"/>
    <p:sldId id="287" r:id="rId17"/>
    <p:sldId id="80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63"/>
    <p:restoredTop sz="77412"/>
  </p:normalViewPr>
  <p:slideViewPr>
    <p:cSldViewPr snapToGrid="0" snapToObjects="1">
      <p:cViewPr varScale="1">
        <p:scale>
          <a:sx n="66" d="100"/>
          <a:sy n="66" d="100"/>
        </p:scale>
        <p:origin x="134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glan Hu" userId="61035392-b8e6-43fa-b39d-a05287957c90" providerId="ADAL" clId="{4568275D-B528-4397-A238-27C7F196C9A9}"/>
    <pc:docChg chg="custSel modSld">
      <pc:chgData name="Xinglan Hu" userId="61035392-b8e6-43fa-b39d-a05287957c90" providerId="ADAL" clId="{4568275D-B528-4397-A238-27C7F196C9A9}" dt="2023-08-29T01:36:18.915" v="35" actId="20577"/>
      <pc:docMkLst>
        <pc:docMk/>
      </pc:docMkLst>
      <pc:sldChg chg="modSp mod">
        <pc:chgData name="Xinglan Hu" userId="61035392-b8e6-43fa-b39d-a05287957c90" providerId="ADAL" clId="{4568275D-B528-4397-A238-27C7F196C9A9}" dt="2023-08-29T01:36:18.915" v="35" actId="20577"/>
        <pc:sldMkLst>
          <pc:docMk/>
          <pc:sldMk cId="1492698767" sldId="261"/>
        </pc:sldMkLst>
        <pc:spChg chg="mod">
          <ac:chgData name="Xinglan Hu" userId="61035392-b8e6-43fa-b39d-a05287957c90" providerId="ADAL" clId="{4568275D-B528-4397-A238-27C7F196C9A9}" dt="2023-08-29T01:36:18.915" v="35" actId="20577"/>
          <ac:spMkLst>
            <pc:docMk/>
            <pc:sldMk cId="1492698767" sldId="261"/>
            <ac:spMk id="4" creationId="{83459072-C3AF-6B44-8AE4-1EEF94945E0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A90D57-A2AE-264F-AB4E-55311763E03C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2795AE-5266-2C4B-B990-317F81E22290}">
      <dgm:prSet phldrT="[Text]" custT="1"/>
      <dgm:spPr>
        <a:solidFill>
          <a:schemeClr val="tx1">
            <a:lumMod val="75000"/>
            <a:lumOff val="2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2014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18B66F-5E8D-C54F-BBC0-A2F4502792F2}" type="parTrans" cxnId="{ABC1A459-9A8B-0C4B-B16A-6F3ACC5B31C5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147CD5-D548-4C48-8522-BBA7FFBC065F}" type="sibTrans" cxnId="{ABC1A459-9A8B-0C4B-B16A-6F3ACC5B31C5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6ADB9A-552F-3842-A9FA-4AD36AB3F114}">
      <dgm:prSet phldrT="[Text]" custT="1"/>
      <dgm:spPr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pPr algn="l">
            <a:buNone/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MoU between Mayors of Almaty and Bishkek</a:t>
          </a:r>
        </a:p>
      </dgm:t>
    </dgm:pt>
    <dgm:pt modelId="{9FDD81AC-5155-F045-8C51-2DBC99359C59}" type="parTrans" cxnId="{BD1E1CA8-5651-3D4D-A426-03EA45C66D48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9CB5D2-BBA1-6B46-9CFB-F7247001EF79}" type="sibTrans" cxnId="{BD1E1CA8-5651-3D4D-A426-03EA45C66D48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7B014D-471A-C44E-A9E5-D75C41DD7476}">
      <dgm:prSet phldrT="[Text]" custT="1"/>
      <dgm:spPr>
        <a:solidFill>
          <a:schemeClr val="tx1">
            <a:lumMod val="75000"/>
            <a:lumOff val="2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2015-2017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E33F9C-D51D-EB44-9537-76F036F88DE0}" type="parTrans" cxnId="{87961780-1FE0-1249-932F-77D225FEED17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32EF0A-C148-AD40-831D-9997301F2FA8}" type="sibTrans" cxnId="{87961780-1FE0-1249-932F-77D225FEED17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B12173-8E9D-6443-BDA6-1D6A451DA29C}">
      <dgm:prSet phldrT="[Text]" custT="1"/>
      <dgm:spPr>
        <a:solidFill>
          <a:schemeClr val="tx1">
            <a:lumMod val="75000"/>
            <a:lumOff val="2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End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2017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E6C23F-38E9-BF48-AF2E-BB1931C84543}" type="parTrans" cxnId="{5D388FAA-EB1A-8745-98D2-FB3F7DDBE46F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5CCB83-6816-3F48-8CD4-E29E5F0CC306}" type="sibTrans" cxnId="{5D388FAA-EB1A-8745-98D2-FB3F7DDBE46F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CCE557-22AE-CE47-87F5-408C7A34CCEA}">
      <dgm:prSet phldrT="[Text]" custT="1"/>
      <dgm:spPr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pPr>
            <a:buNone/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Creation of ABEC Subcommittee by Intergovernmental Council</a:t>
          </a:r>
        </a:p>
      </dgm:t>
    </dgm:pt>
    <dgm:pt modelId="{D6106E63-88A1-4B4F-A363-3CF8F0E6432F}" type="parTrans" cxnId="{13CA5DFB-9634-154B-8E24-729CF9632D1E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17AC62-25B2-1244-B601-DE67AD481F92}" type="sibTrans" cxnId="{13CA5DFB-9634-154B-8E24-729CF9632D1E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2E7089-8D2F-2046-836D-F811BD0D455B}">
      <dgm:prSet custT="1"/>
      <dgm:spPr>
        <a:solidFill>
          <a:schemeClr val="tx1">
            <a:lumMod val="75000"/>
            <a:lumOff val="2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en-US" sz="105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2018-2023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8A0CFB-9D97-F54A-85C9-F013CE70B3AC}" type="parTrans" cxnId="{652C90D5-9052-0D4B-9DB9-CE30404E1303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8FB61E-DF5D-6A49-B737-E29C8D16D7CB}" type="sibTrans" cxnId="{652C90D5-9052-0D4B-9DB9-CE30404E1303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0BC971-C089-2949-A074-CA6417F544C2}">
      <dgm:prSet phldrT="[Text]" custT="1"/>
      <dgm:spPr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pPr>
            <a:buNone/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Four Joint Working Group Meetings </a:t>
          </a:r>
        </a:p>
      </dgm:t>
    </dgm:pt>
    <dgm:pt modelId="{4BB9AA69-4B62-584A-92A0-A4F20A8EDDE3}" type="sibTrans" cxnId="{3ED20848-B7F2-1D46-9A29-89AD18C4B523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2713B4-E1BF-BF45-B93F-41ACB286289D}" type="parTrans" cxnId="{3ED20848-B7F2-1D46-9A29-89AD18C4B523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C1474D-B1FE-9445-8A5B-2FA0B11FCA3A}">
      <dgm:prSet custT="1"/>
      <dgm:spPr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pPr>
            <a:buNone/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Seven ABEC Subcommittee Meetings</a:t>
          </a:r>
        </a:p>
      </dgm:t>
    </dgm:pt>
    <dgm:pt modelId="{9B388322-A2D9-D348-AA3D-0E0326A51699}" type="parTrans" cxnId="{06333FA6-1831-234D-9376-A0D8883616A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AA1388-CC00-A948-A758-FBBDD89EAEE2}" type="sibTrans" cxnId="{06333FA6-1831-234D-9376-A0D8883616A9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4ADE62-C194-5E44-BB42-F5AB0E3C78B8}" type="pres">
      <dgm:prSet presAssocID="{09A90D57-A2AE-264F-AB4E-55311763E03C}" presName="linearFlow" presStyleCnt="0">
        <dgm:presLayoutVars>
          <dgm:dir/>
          <dgm:animLvl val="lvl"/>
          <dgm:resizeHandles val="exact"/>
        </dgm:presLayoutVars>
      </dgm:prSet>
      <dgm:spPr/>
    </dgm:pt>
    <dgm:pt modelId="{DB24F3D3-8F36-8D40-94DF-5FE2EFDBA9B4}" type="pres">
      <dgm:prSet presAssocID="{572795AE-5266-2C4B-B990-317F81E22290}" presName="composite" presStyleCnt="0"/>
      <dgm:spPr/>
    </dgm:pt>
    <dgm:pt modelId="{D4B81126-3EFA-C640-B395-79E5D760FEB9}" type="pres">
      <dgm:prSet presAssocID="{572795AE-5266-2C4B-B990-317F81E22290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C58F5B70-3358-224A-9C83-CCE091AA7A39}" type="pres">
      <dgm:prSet presAssocID="{572795AE-5266-2C4B-B990-317F81E22290}" presName="descendantText" presStyleLbl="alignAcc1" presStyleIdx="0" presStyleCnt="4">
        <dgm:presLayoutVars>
          <dgm:bulletEnabled val="1"/>
        </dgm:presLayoutVars>
      </dgm:prSet>
      <dgm:spPr/>
    </dgm:pt>
    <dgm:pt modelId="{AC4D4A71-513E-5B4C-A792-B0024B67DE40}" type="pres">
      <dgm:prSet presAssocID="{97147CD5-D548-4C48-8522-BBA7FFBC065F}" presName="sp" presStyleCnt="0"/>
      <dgm:spPr/>
    </dgm:pt>
    <dgm:pt modelId="{A3022884-12BA-824E-A6F3-2937404A07CF}" type="pres">
      <dgm:prSet presAssocID="{A67B014D-471A-C44E-A9E5-D75C41DD7476}" presName="composite" presStyleCnt="0"/>
      <dgm:spPr/>
    </dgm:pt>
    <dgm:pt modelId="{A154A650-D41E-584D-B7B2-C8A001E2099F}" type="pres">
      <dgm:prSet presAssocID="{A67B014D-471A-C44E-A9E5-D75C41DD7476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ED55FB44-B12C-3142-8827-A67ACC1A4277}" type="pres">
      <dgm:prSet presAssocID="{A67B014D-471A-C44E-A9E5-D75C41DD7476}" presName="descendantText" presStyleLbl="alignAcc1" presStyleIdx="1" presStyleCnt="4">
        <dgm:presLayoutVars>
          <dgm:bulletEnabled val="1"/>
        </dgm:presLayoutVars>
      </dgm:prSet>
      <dgm:spPr/>
    </dgm:pt>
    <dgm:pt modelId="{B90CFD7A-27D2-6145-A086-4D48A5CDA7EF}" type="pres">
      <dgm:prSet presAssocID="{1D32EF0A-C148-AD40-831D-9997301F2FA8}" presName="sp" presStyleCnt="0"/>
      <dgm:spPr/>
    </dgm:pt>
    <dgm:pt modelId="{90022849-F8D0-B042-BEA0-48E92DF40FA8}" type="pres">
      <dgm:prSet presAssocID="{E2B12173-8E9D-6443-BDA6-1D6A451DA29C}" presName="composite" presStyleCnt="0"/>
      <dgm:spPr/>
    </dgm:pt>
    <dgm:pt modelId="{00F83719-CF2C-0146-8EAB-D7C1AFA7294D}" type="pres">
      <dgm:prSet presAssocID="{E2B12173-8E9D-6443-BDA6-1D6A451DA29C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022636F9-9B73-D649-B04B-AB792D4C9F74}" type="pres">
      <dgm:prSet presAssocID="{E2B12173-8E9D-6443-BDA6-1D6A451DA29C}" presName="descendantText" presStyleLbl="alignAcc1" presStyleIdx="2" presStyleCnt="4">
        <dgm:presLayoutVars>
          <dgm:bulletEnabled val="1"/>
        </dgm:presLayoutVars>
      </dgm:prSet>
      <dgm:spPr/>
    </dgm:pt>
    <dgm:pt modelId="{78A0E2EF-23CF-524F-9EC2-AF8DEB82C240}" type="pres">
      <dgm:prSet presAssocID="{935CCB83-6816-3F48-8CD4-E29E5F0CC306}" presName="sp" presStyleCnt="0"/>
      <dgm:spPr/>
    </dgm:pt>
    <dgm:pt modelId="{C9AFED7F-034E-714E-ADCB-AB59B9D8DAB5}" type="pres">
      <dgm:prSet presAssocID="{832E7089-8D2F-2046-836D-F811BD0D455B}" presName="composite" presStyleCnt="0"/>
      <dgm:spPr/>
    </dgm:pt>
    <dgm:pt modelId="{9A2F2E24-69B0-CF42-A72E-9DF7368EF59D}" type="pres">
      <dgm:prSet presAssocID="{832E7089-8D2F-2046-836D-F811BD0D455B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2DC477CB-863B-174E-BDB1-9EF62F070225}" type="pres">
      <dgm:prSet presAssocID="{832E7089-8D2F-2046-836D-F811BD0D455B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3A379F08-6966-7942-B443-6998266807D7}" type="presOf" srcId="{E2B12173-8E9D-6443-BDA6-1D6A451DA29C}" destId="{00F83719-CF2C-0146-8EAB-D7C1AFA7294D}" srcOrd="0" destOrd="0" presId="urn:microsoft.com/office/officeart/2005/8/layout/chevron2"/>
    <dgm:cxn modelId="{EB6F910F-59FA-7A4E-8169-04D90B9255F9}" type="presOf" srcId="{E7CCE557-22AE-CE47-87F5-408C7A34CCEA}" destId="{022636F9-9B73-D649-B04B-AB792D4C9F74}" srcOrd="0" destOrd="0" presId="urn:microsoft.com/office/officeart/2005/8/layout/chevron2"/>
    <dgm:cxn modelId="{47F56F30-C9FB-B547-993C-DFA0C7673309}" type="presOf" srcId="{09A90D57-A2AE-264F-AB4E-55311763E03C}" destId="{6F4ADE62-C194-5E44-BB42-F5AB0E3C78B8}" srcOrd="0" destOrd="0" presId="urn:microsoft.com/office/officeart/2005/8/layout/chevron2"/>
    <dgm:cxn modelId="{3ED20848-B7F2-1D46-9A29-89AD18C4B523}" srcId="{A67B014D-471A-C44E-A9E5-D75C41DD7476}" destId="{340BC971-C089-2949-A074-CA6417F544C2}" srcOrd="0" destOrd="0" parTransId="{7E2713B4-E1BF-BF45-B93F-41ACB286289D}" sibTransId="{4BB9AA69-4B62-584A-92A0-A4F20A8EDDE3}"/>
    <dgm:cxn modelId="{B7B9AB4D-BE09-4042-ABD0-2D1E921E65FD}" type="presOf" srcId="{006ADB9A-552F-3842-A9FA-4AD36AB3F114}" destId="{C58F5B70-3358-224A-9C83-CCE091AA7A39}" srcOrd="0" destOrd="0" presId="urn:microsoft.com/office/officeart/2005/8/layout/chevron2"/>
    <dgm:cxn modelId="{194A4D4F-14D2-9A41-8AED-6E9C666DD501}" type="presOf" srcId="{AFC1474D-B1FE-9445-8A5B-2FA0B11FCA3A}" destId="{2DC477CB-863B-174E-BDB1-9EF62F070225}" srcOrd="0" destOrd="0" presId="urn:microsoft.com/office/officeart/2005/8/layout/chevron2"/>
    <dgm:cxn modelId="{ABC1A459-9A8B-0C4B-B16A-6F3ACC5B31C5}" srcId="{09A90D57-A2AE-264F-AB4E-55311763E03C}" destId="{572795AE-5266-2C4B-B990-317F81E22290}" srcOrd="0" destOrd="0" parTransId="{1718B66F-5E8D-C54F-BBC0-A2F4502792F2}" sibTransId="{97147CD5-D548-4C48-8522-BBA7FFBC065F}"/>
    <dgm:cxn modelId="{87961780-1FE0-1249-932F-77D225FEED17}" srcId="{09A90D57-A2AE-264F-AB4E-55311763E03C}" destId="{A67B014D-471A-C44E-A9E5-D75C41DD7476}" srcOrd="1" destOrd="0" parTransId="{E8E33F9C-D51D-EB44-9537-76F036F88DE0}" sibTransId="{1D32EF0A-C148-AD40-831D-9997301F2FA8}"/>
    <dgm:cxn modelId="{06333FA6-1831-234D-9376-A0D8883616A9}" srcId="{832E7089-8D2F-2046-836D-F811BD0D455B}" destId="{AFC1474D-B1FE-9445-8A5B-2FA0B11FCA3A}" srcOrd="0" destOrd="0" parTransId="{9B388322-A2D9-D348-AA3D-0E0326A51699}" sibTransId="{E9AA1388-CC00-A948-A758-FBBDD89EAEE2}"/>
    <dgm:cxn modelId="{BD1E1CA8-5651-3D4D-A426-03EA45C66D48}" srcId="{572795AE-5266-2C4B-B990-317F81E22290}" destId="{006ADB9A-552F-3842-A9FA-4AD36AB3F114}" srcOrd="0" destOrd="0" parTransId="{9FDD81AC-5155-F045-8C51-2DBC99359C59}" sibTransId="{979CB5D2-BBA1-6B46-9CFB-F7247001EF79}"/>
    <dgm:cxn modelId="{5D388FAA-EB1A-8745-98D2-FB3F7DDBE46F}" srcId="{09A90D57-A2AE-264F-AB4E-55311763E03C}" destId="{E2B12173-8E9D-6443-BDA6-1D6A451DA29C}" srcOrd="2" destOrd="0" parTransId="{B2E6C23F-38E9-BF48-AF2E-BB1931C84543}" sibTransId="{935CCB83-6816-3F48-8CD4-E29E5F0CC306}"/>
    <dgm:cxn modelId="{3D50ADB2-3A51-604F-A1F5-B89DF9AF06BF}" type="presOf" srcId="{572795AE-5266-2C4B-B990-317F81E22290}" destId="{D4B81126-3EFA-C640-B395-79E5D760FEB9}" srcOrd="0" destOrd="0" presId="urn:microsoft.com/office/officeart/2005/8/layout/chevron2"/>
    <dgm:cxn modelId="{6BF003C0-0549-1040-AAB3-15E43B164655}" type="presOf" srcId="{A67B014D-471A-C44E-A9E5-D75C41DD7476}" destId="{A154A650-D41E-584D-B7B2-C8A001E2099F}" srcOrd="0" destOrd="0" presId="urn:microsoft.com/office/officeart/2005/8/layout/chevron2"/>
    <dgm:cxn modelId="{6DBCDDC7-C42A-3A48-82B0-91B56919D282}" type="presOf" srcId="{340BC971-C089-2949-A074-CA6417F544C2}" destId="{ED55FB44-B12C-3142-8827-A67ACC1A4277}" srcOrd="0" destOrd="0" presId="urn:microsoft.com/office/officeart/2005/8/layout/chevron2"/>
    <dgm:cxn modelId="{652C90D5-9052-0D4B-9DB9-CE30404E1303}" srcId="{09A90D57-A2AE-264F-AB4E-55311763E03C}" destId="{832E7089-8D2F-2046-836D-F811BD0D455B}" srcOrd="3" destOrd="0" parTransId="{F58A0CFB-9D97-F54A-85C9-F013CE70B3AC}" sibTransId="{878FB61E-DF5D-6A49-B737-E29C8D16D7CB}"/>
    <dgm:cxn modelId="{5D4A75E2-76BD-FB4B-869F-1131DE77F52E}" type="presOf" srcId="{832E7089-8D2F-2046-836D-F811BD0D455B}" destId="{9A2F2E24-69B0-CF42-A72E-9DF7368EF59D}" srcOrd="0" destOrd="0" presId="urn:microsoft.com/office/officeart/2005/8/layout/chevron2"/>
    <dgm:cxn modelId="{13CA5DFB-9634-154B-8E24-729CF9632D1E}" srcId="{E2B12173-8E9D-6443-BDA6-1D6A451DA29C}" destId="{E7CCE557-22AE-CE47-87F5-408C7A34CCEA}" srcOrd="0" destOrd="0" parTransId="{D6106E63-88A1-4B4F-A363-3CF8F0E6432F}" sibTransId="{DD17AC62-25B2-1244-B601-DE67AD481F92}"/>
    <dgm:cxn modelId="{89CC6128-D321-D443-AF64-96A4249C8F7E}" type="presParOf" srcId="{6F4ADE62-C194-5E44-BB42-F5AB0E3C78B8}" destId="{DB24F3D3-8F36-8D40-94DF-5FE2EFDBA9B4}" srcOrd="0" destOrd="0" presId="urn:microsoft.com/office/officeart/2005/8/layout/chevron2"/>
    <dgm:cxn modelId="{C81D204E-BADC-6A42-9CDD-F5308D4E0A57}" type="presParOf" srcId="{DB24F3D3-8F36-8D40-94DF-5FE2EFDBA9B4}" destId="{D4B81126-3EFA-C640-B395-79E5D760FEB9}" srcOrd="0" destOrd="0" presId="urn:microsoft.com/office/officeart/2005/8/layout/chevron2"/>
    <dgm:cxn modelId="{52C17342-81D5-4A42-A08F-984919DDCEBA}" type="presParOf" srcId="{DB24F3D3-8F36-8D40-94DF-5FE2EFDBA9B4}" destId="{C58F5B70-3358-224A-9C83-CCE091AA7A39}" srcOrd="1" destOrd="0" presId="urn:microsoft.com/office/officeart/2005/8/layout/chevron2"/>
    <dgm:cxn modelId="{4D747816-7B0E-F94A-A50A-F5ACE3326869}" type="presParOf" srcId="{6F4ADE62-C194-5E44-BB42-F5AB0E3C78B8}" destId="{AC4D4A71-513E-5B4C-A792-B0024B67DE40}" srcOrd="1" destOrd="0" presId="urn:microsoft.com/office/officeart/2005/8/layout/chevron2"/>
    <dgm:cxn modelId="{CAD1CFA4-D23A-2642-AD33-CE4A0B0E314D}" type="presParOf" srcId="{6F4ADE62-C194-5E44-BB42-F5AB0E3C78B8}" destId="{A3022884-12BA-824E-A6F3-2937404A07CF}" srcOrd="2" destOrd="0" presId="urn:microsoft.com/office/officeart/2005/8/layout/chevron2"/>
    <dgm:cxn modelId="{8A1EF90F-C00E-E643-8CAA-45B331A0AF5E}" type="presParOf" srcId="{A3022884-12BA-824E-A6F3-2937404A07CF}" destId="{A154A650-D41E-584D-B7B2-C8A001E2099F}" srcOrd="0" destOrd="0" presId="urn:microsoft.com/office/officeart/2005/8/layout/chevron2"/>
    <dgm:cxn modelId="{53D29420-9FE9-B344-B927-F042F7A9A37D}" type="presParOf" srcId="{A3022884-12BA-824E-A6F3-2937404A07CF}" destId="{ED55FB44-B12C-3142-8827-A67ACC1A4277}" srcOrd="1" destOrd="0" presId="urn:microsoft.com/office/officeart/2005/8/layout/chevron2"/>
    <dgm:cxn modelId="{754A280E-18DA-0848-9D5E-BD575A4BEC96}" type="presParOf" srcId="{6F4ADE62-C194-5E44-BB42-F5AB0E3C78B8}" destId="{B90CFD7A-27D2-6145-A086-4D48A5CDA7EF}" srcOrd="3" destOrd="0" presId="urn:microsoft.com/office/officeart/2005/8/layout/chevron2"/>
    <dgm:cxn modelId="{32B74A22-67CC-0647-A2AB-F1AA2090B0AE}" type="presParOf" srcId="{6F4ADE62-C194-5E44-BB42-F5AB0E3C78B8}" destId="{90022849-F8D0-B042-BEA0-48E92DF40FA8}" srcOrd="4" destOrd="0" presId="urn:microsoft.com/office/officeart/2005/8/layout/chevron2"/>
    <dgm:cxn modelId="{EA25B6A1-0664-A14F-95AE-8D1F68AB3ADA}" type="presParOf" srcId="{90022849-F8D0-B042-BEA0-48E92DF40FA8}" destId="{00F83719-CF2C-0146-8EAB-D7C1AFA7294D}" srcOrd="0" destOrd="0" presId="urn:microsoft.com/office/officeart/2005/8/layout/chevron2"/>
    <dgm:cxn modelId="{7AAB21D3-0C7F-E545-ACC1-DA0DD5758488}" type="presParOf" srcId="{90022849-F8D0-B042-BEA0-48E92DF40FA8}" destId="{022636F9-9B73-D649-B04B-AB792D4C9F74}" srcOrd="1" destOrd="0" presId="urn:microsoft.com/office/officeart/2005/8/layout/chevron2"/>
    <dgm:cxn modelId="{1897A4F1-22E1-7D4A-A16B-D9E79983F1C3}" type="presParOf" srcId="{6F4ADE62-C194-5E44-BB42-F5AB0E3C78B8}" destId="{78A0E2EF-23CF-524F-9EC2-AF8DEB82C240}" srcOrd="5" destOrd="0" presId="urn:microsoft.com/office/officeart/2005/8/layout/chevron2"/>
    <dgm:cxn modelId="{07AEFDF3-AD4E-274D-9051-11D6CE369DA4}" type="presParOf" srcId="{6F4ADE62-C194-5E44-BB42-F5AB0E3C78B8}" destId="{C9AFED7F-034E-714E-ADCB-AB59B9D8DAB5}" srcOrd="6" destOrd="0" presId="urn:microsoft.com/office/officeart/2005/8/layout/chevron2"/>
    <dgm:cxn modelId="{D3470867-F3AD-4B49-84C9-52B9A60F78CF}" type="presParOf" srcId="{C9AFED7F-034E-714E-ADCB-AB59B9D8DAB5}" destId="{9A2F2E24-69B0-CF42-A72E-9DF7368EF59D}" srcOrd="0" destOrd="0" presId="urn:microsoft.com/office/officeart/2005/8/layout/chevron2"/>
    <dgm:cxn modelId="{37B19B23-9579-D34F-9440-76C17727B970}" type="presParOf" srcId="{C9AFED7F-034E-714E-ADCB-AB59B9D8DAB5}" destId="{2DC477CB-863B-174E-BDB1-9EF62F070225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81126-3EFA-C640-B395-79E5D760FEB9}">
      <dsp:nvSpPr>
        <dsp:cNvPr id="0" name=""/>
        <dsp:cNvSpPr/>
      </dsp:nvSpPr>
      <dsp:spPr>
        <a:xfrm rot="5400000">
          <a:off x="-195567" y="201659"/>
          <a:ext cx="1303783" cy="912648"/>
        </a:xfrm>
        <a:prstGeom prst="chevron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2014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462415"/>
        <a:ext cx="912648" cy="391135"/>
      </dsp:txXfrm>
    </dsp:sp>
    <dsp:sp modelId="{C58F5B70-3358-224A-9C83-CCE091AA7A39}">
      <dsp:nvSpPr>
        <dsp:cNvPr id="0" name=""/>
        <dsp:cNvSpPr/>
      </dsp:nvSpPr>
      <dsp:spPr>
        <a:xfrm rot="5400000">
          <a:off x="4231615" y="-3312874"/>
          <a:ext cx="847459" cy="74853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MoU between Mayors of Almaty and Bishkek</a:t>
          </a:r>
        </a:p>
      </dsp:txBody>
      <dsp:txXfrm rot="-5400000">
        <a:off x="912649" y="47462"/>
        <a:ext cx="7444022" cy="764719"/>
      </dsp:txXfrm>
    </dsp:sp>
    <dsp:sp modelId="{A154A650-D41E-584D-B7B2-C8A001E2099F}">
      <dsp:nvSpPr>
        <dsp:cNvPr id="0" name=""/>
        <dsp:cNvSpPr/>
      </dsp:nvSpPr>
      <dsp:spPr>
        <a:xfrm rot="5400000">
          <a:off x="-195567" y="1359633"/>
          <a:ext cx="1303783" cy="912648"/>
        </a:xfrm>
        <a:prstGeom prst="chevron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2015-2017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620389"/>
        <a:ext cx="912648" cy="391135"/>
      </dsp:txXfrm>
    </dsp:sp>
    <dsp:sp modelId="{ED55FB44-B12C-3142-8827-A67ACC1A4277}">
      <dsp:nvSpPr>
        <dsp:cNvPr id="0" name=""/>
        <dsp:cNvSpPr/>
      </dsp:nvSpPr>
      <dsp:spPr>
        <a:xfrm rot="5400000">
          <a:off x="4231392" y="-2154677"/>
          <a:ext cx="847904" cy="74853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Four Joint Working Group Meetings </a:t>
          </a:r>
        </a:p>
      </dsp:txBody>
      <dsp:txXfrm rot="-5400000">
        <a:off x="912649" y="1205457"/>
        <a:ext cx="7444001" cy="765122"/>
      </dsp:txXfrm>
    </dsp:sp>
    <dsp:sp modelId="{00F83719-CF2C-0146-8EAB-D7C1AFA7294D}">
      <dsp:nvSpPr>
        <dsp:cNvPr id="0" name=""/>
        <dsp:cNvSpPr/>
      </dsp:nvSpPr>
      <dsp:spPr>
        <a:xfrm rot="5400000">
          <a:off x="-195567" y="2517607"/>
          <a:ext cx="1303783" cy="912648"/>
        </a:xfrm>
        <a:prstGeom prst="chevron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End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2017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2778363"/>
        <a:ext cx="912648" cy="391135"/>
      </dsp:txXfrm>
    </dsp:sp>
    <dsp:sp modelId="{022636F9-9B73-D649-B04B-AB792D4C9F74}">
      <dsp:nvSpPr>
        <dsp:cNvPr id="0" name=""/>
        <dsp:cNvSpPr/>
      </dsp:nvSpPr>
      <dsp:spPr>
        <a:xfrm rot="5400000">
          <a:off x="4231615" y="-996926"/>
          <a:ext cx="847459" cy="74853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Creation of ABEC Subcommittee by Intergovernmental Council</a:t>
          </a:r>
        </a:p>
      </dsp:txBody>
      <dsp:txXfrm rot="-5400000">
        <a:off x="912649" y="2363410"/>
        <a:ext cx="7444022" cy="764719"/>
      </dsp:txXfrm>
    </dsp:sp>
    <dsp:sp modelId="{9A2F2E24-69B0-CF42-A72E-9DF7368EF59D}">
      <dsp:nvSpPr>
        <dsp:cNvPr id="0" name=""/>
        <dsp:cNvSpPr/>
      </dsp:nvSpPr>
      <dsp:spPr>
        <a:xfrm rot="5400000">
          <a:off x="-195567" y="3675581"/>
          <a:ext cx="1303783" cy="912648"/>
        </a:xfrm>
        <a:prstGeom prst="chevron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2018-2023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936337"/>
        <a:ext cx="912648" cy="391135"/>
      </dsp:txXfrm>
    </dsp:sp>
    <dsp:sp modelId="{2DC477CB-863B-174E-BDB1-9EF62F070225}">
      <dsp:nvSpPr>
        <dsp:cNvPr id="0" name=""/>
        <dsp:cNvSpPr/>
      </dsp:nvSpPr>
      <dsp:spPr>
        <a:xfrm rot="5400000">
          <a:off x="4231615" y="161047"/>
          <a:ext cx="847459" cy="74853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Seven ABEC Subcommittee Meetings</a:t>
          </a:r>
        </a:p>
      </dsp:txBody>
      <dsp:txXfrm rot="-5400000">
        <a:off x="912649" y="3521383"/>
        <a:ext cx="7444022" cy="764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BAEFB-A7D8-C44B-B12E-9C66A1C7B5FC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CA232-5549-1C49-A2E8-69A14F2D6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9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A232-5549-1C49-A2E8-69A14F2D6A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00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A232-5549-1C49-A2E8-69A14F2D6A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40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A232-5549-1C49-A2E8-69A14F2D6A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79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A232-5549-1C49-A2E8-69A14F2D6A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79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A232-5549-1C49-A2E8-69A14F2D6A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86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B61AA-3B83-5041-87A9-1E7D1A9A70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30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Almaty–Bishkek </a:t>
            </a:r>
            <a:r>
              <a:rPr lang="sv-SE" dirty="0" err="1"/>
              <a:t>Economic</a:t>
            </a:r>
            <a:r>
              <a:rPr lang="sv-SE" dirty="0"/>
              <a:t> </a:t>
            </a:r>
            <a:r>
              <a:rPr lang="sv-SE" dirty="0" err="1"/>
              <a:t>Corridor</a:t>
            </a:r>
            <a:r>
              <a:rPr lang="sv-SE" dirty="0"/>
              <a:t> (ABEC) is the pilot </a:t>
            </a:r>
            <a:r>
              <a:rPr lang="sv-SE" dirty="0" err="1"/>
              <a:t>economic</a:t>
            </a:r>
            <a:r>
              <a:rPr lang="sv-SE" dirty="0"/>
              <a:t> </a:t>
            </a:r>
            <a:r>
              <a:rPr lang="sv-SE" dirty="0" err="1"/>
              <a:t>corridor</a:t>
            </a:r>
            <a:r>
              <a:rPr lang="sv-SE" dirty="0"/>
              <a:t> under the Central </a:t>
            </a:r>
            <a:r>
              <a:rPr lang="sv-SE" dirty="0" err="1"/>
              <a:t>Asia</a:t>
            </a:r>
            <a:r>
              <a:rPr lang="sv-SE" dirty="0"/>
              <a:t> Regional </a:t>
            </a:r>
            <a:r>
              <a:rPr lang="sv-SE" dirty="0" err="1"/>
              <a:t>Economic</a:t>
            </a:r>
            <a:r>
              <a:rPr lang="sv-SE" dirty="0"/>
              <a:t> </a:t>
            </a:r>
            <a:r>
              <a:rPr lang="sv-SE" dirty="0" err="1"/>
              <a:t>Cooperation</a:t>
            </a:r>
            <a:r>
              <a:rPr lang="sv-SE" dirty="0"/>
              <a:t> (CAREC) program. 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The Almaty–Bishkek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Economic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Corridor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,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which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emanated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 from the Almaty–Bishkek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Corridor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Initiative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, transforms the area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into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 a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single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 space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where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exchange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of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ideas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,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movement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of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goods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 and meeting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people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 is fast,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easy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, and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free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of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barriers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F0502020204030204" pitchFamily="34" charset="0"/>
              </a:rPr>
              <a:t>. </a:t>
            </a:r>
            <a:r>
              <a:rPr lang="sv-SE" dirty="0"/>
              <a:t>The motivation for ABEC is </a:t>
            </a:r>
            <a:r>
              <a:rPr lang="sv-SE" dirty="0" err="1"/>
              <a:t>that</a:t>
            </a:r>
            <a:r>
              <a:rPr lang="sv-SE" dirty="0"/>
              <a:t> Almaty and Bishkek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achieve</a:t>
            </a:r>
            <a:r>
              <a:rPr lang="sv-SE" dirty="0"/>
              <a:t> far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together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</a:t>
            </a:r>
            <a:r>
              <a:rPr lang="sv-SE" dirty="0" err="1"/>
              <a:t>either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achieve</a:t>
            </a:r>
            <a:r>
              <a:rPr lang="sv-SE" dirty="0"/>
              <a:t> </a:t>
            </a:r>
            <a:r>
              <a:rPr lang="sv-SE" dirty="0" err="1"/>
              <a:t>alone</a:t>
            </a:r>
            <a:r>
              <a:rPr lang="sv-SE" dirty="0"/>
              <a:t>. The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cities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only</a:t>
            </a:r>
            <a:r>
              <a:rPr lang="sv-SE" dirty="0"/>
              <a:t> 240 kilometers apart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relatively</a:t>
            </a:r>
            <a:r>
              <a:rPr lang="sv-SE" dirty="0"/>
              <a:t> </a:t>
            </a:r>
            <a:r>
              <a:rPr lang="sv-SE" dirty="0" err="1"/>
              <a:t>high</a:t>
            </a:r>
            <a:r>
              <a:rPr lang="sv-SE" dirty="0"/>
              <a:t> </a:t>
            </a:r>
            <a:r>
              <a:rPr lang="sv-SE" dirty="0" err="1"/>
              <a:t>economic</a:t>
            </a:r>
            <a:r>
              <a:rPr lang="sv-SE" dirty="0"/>
              <a:t> </a:t>
            </a:r>
            <a:r>
              <a:rPr lang="sv-SE" dirty="0" err="1"/>
              <a:t>density</a:t>
            </a:r>
            <a:r>
              <a:rPr lang="sv-SE" dirty="0"/>
              <a:t> </a:t>
            </a:r>
            <a:r>
              <a:rPr lang="sv-SE" dirty="0" err="1"/>
              <a:t>concentrated</a:t>
            </a:r>
            <a:r>
              <a:rPr lang="sv-SE" dirty="0"/>
              <a:t> in services in the </a:t>
            </a:r>
            <a:r>
              <a:rPr lang="sv-SE" dirty="0" err="1"/>
              <a:t>cities</a:t>
            </a:r>
            <a:r>
              <a:rPr lang="sv-SE" dirty="0"/>
              <a:t> and </a:t>
            </a:r>
            <a:r>
              <a:rPr lang="sv-SE" dirty="0" err="1"/>
              <a:t>agriculture</a:t>
            </a:r>
            <a:r>
              <a:rPr lang="sv-SE" dirty="0"/>
              <a:t> in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hinterlands</a:t>
            </a:r>
            <a:r>
              <a:rPr lang="sv-SE" dirty="0"/>
              <a:t>. </a:t>
            </a:r>
            <a:r>
              <a:rPr lang="sv-SE" dirty="0" err="1"/>
              <a:t>Both</a:t>
            </a:r>
            <a:r>
              <a:rPr lang="sv-SE" dirty="0"/>
              <a:t> </a:t>
            </a:r>
            <a:r>
              <a:rPr lang="sv-SE" dirty="0" err="1"/>
              <a:t>Kazakhstan</a:t>
            </a:r>
            <a:r>
              <a:rPr lang="sv-SE" dirty="0"/>
              <a:t> and the Kyrgyz </a:t>
            </a:r>
            <a:r>
              <a:rPr lang="sv-SE" dirty="0" err="1"/>
              <a:t>Republic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acceded</a:t>
            </a:r>
            <a:r>
              <a:rPr lang="sv-SE" dirty="0"/>
              <a:t> to the </a:t>
            </a:r>
            <a:r>
              <a:rPr lang="sv-SE" dirty="0" err="1"/>
              <a:t>Eurasian</a:t>
            </a:r>
            <a:r>
              <a:rPr lang="sv-SE" dirty="0"/>
              <a:t> </a:t>
            </a:r>
            <a:r>
              <a:rPr lang="sv-SE" dirty="0" err="1"/>
              <a:t>Economic</a:t>
            </a:r>
            <a:r>
              <a:rPr lang="sv-SE" dirty="0"/>
              <a:t> Union and World </a:t>
            </a:r>
            <a:r>
              <a:rPr lang="sv-SE" dirty="0" err="1"/>
              <a:t>Trade</a:t>
            </a:r>
            <a:r>
              <a:rPr lang="sv-SE" dirty="0"/>
              <a:t> </a:t>
            </a:r>
            <a:r>
              <a:rPr lang="sv-SE" dirty="0" err="1"/>
              <a:t>Organization</a:t>
            </a:r>
            <a:r>
              <a:rPr lang="sv-SE" dirty="0"/>
              <a:t>. </a:t>
            </a:r>
          </a:p>
          <a:p>
            <a:endParaRPr lang="sv-SE" dirty="0"/>
          </a:p>
          <a:p>
            <a:r>
              <a:rPr lang="sv-SE" dirty="0"/>
              <a:t>ABEC </a:t>
            </a:r>
            <a:r>
              <a:rPr lang="sv-SE" dirty="0" err="1"/>
              <a:t>aims</a:t>
            </a:r>
            <a:r>
              <a:rPr lang="sv-SE" dirty="0"/>
              <a:t> to </a:t>
            </a:r>
            <a:r>
              <a:rPr lang="sv-SE" dirty="0" err="1"/>
              <a:t>shorten</a:t>
            </a:r>
            <a:r>
              <a:rPr lang="sv-SE" dirty="0"/>
              <a:t> </a:t>
            </a:r>
            <a:r>
              <a:rPr lang="sv-SE" dirty="0" err="1"/>
              <a:t>economic</a:t>
            </a:r>
            <a:r>
              <a:rPr lang="sv-SE" dirty="0"/>
              <a:t> </a:t>
            </a:r>
            <a:r>
              <a:rPr lang="sv-SE" dirty="0" err="1"/>
              <a:t>distance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the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cities</a:t>
            </a:r>
            <a:r>
              <a:rPr lang="sv-SE" dirty="0"/>
              <a:t>.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means</a:t>
            </a:r>
            <a:r>
              <a:rPr lang="sv-SE" dirty="0"/>
              <a:t> </a:t>
            </a:r>
            <a:r>
              <a:rPr lang="sv-SE" dirty="0" err="1"/>
              <a:t>reducing</a:t>
            </a:r>
            <a:r>
              <a:rPr lang="sv-SE" dirty="0"/>
              <a:t> </a:t>
            </a:r>
            <a:r>
              <a:rPr lang="sv-SE" dirty="0" err="1"/>
              <a:t>travel</a:t>
            </a:r>
            <a:r>
              <a:rPr lang="sv-SE" dirty="0"/>
              <a:t> </a:t>
            </a:r>
            <a:r>
              <a:rPr lang="sv-SE" dirty="0" err="1"/>
              <a:t>times</a:t>
            </a:r>
            <a:r>
              <a:rPr lang="sv-SE" dirty="0"/>
              <a:t>; </a:t>
            </a:r>
            <a:r>
              <a:rPr lang="sv-SE" dirty="0" err="1"/>
              <a:t>creating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competitive</a:t>
            </a:r>
            <a:r>
              <a:rPr lang="sv-SE" dirty="0"/>
              <a:t> market for </a:t>
            </a:r>
            <a:r>
              <a:rPr lang="sv-SE" dirty="0" err="1"/>
              <a:t>health</a:t>
            </a:r>
            <a:r>
              <a:rPr lang="sv-SE" dirty="0"/>
              <a:t>, </a:t>
            </a:r>
            <a:r>
              <a:rPr lang="sv-SE" dirty="0" err="1"/>
              <a:t>education</a:t>
            </a:r>
            <a:r>
              <a:rPr lang="sv-SE" dirty="0"/>
              <a:t>, and </a:t>
            </a:r>
            <a:r>
              <a:rPr lang="sv-SE" dirty="0" err="1"/>
              <a:t>tourism</a:t>
            </a:r>
            <a:r>
              <a:rPr lang="sv-SE" dirty="0"/>
              <a:t> services; and </a:t>
            </a:r>
            <a:r>
              <a:rPr lang="sv-SE" dirty="0" err="1"/>
              <a:t>aggregate</a:t>
            </a:r>
            <a:r>
              <a:rPr lang="sv-SE" dirty="0"/>
              <a:t> </a:t>
            </a:r>
            <a:r>
              <a:rPr lang="sv-SE" dirty="0" err="1"/>
              <a:t>agricultural</a:t>
            </a:r>
            <a:r>
              <a:rPr lang="sv-SE" dirty="0"/>
              <a:t> </a:t>
            </a:r>
            <a:r>
              <a:rPr lang="sv-SE" dirty="0" err="1"/>
              <a:t>produce</a:t>
            </a:r>
            <a:r>
              <a:rPr lang="sv-SE" dirty="0"/>
              <a:t> in </a:t>
            </a:r>
            <a:r>
              <a:rPr lang="sv-SE" dirty="0" err="1"/>
              <a:t>wholesale</a:t>
            </a:r>
            <a:r>
              <a:rPr lang="sv-SE" dirty="0"/>
              <a:t> markets to </a:t>
            </a:r>
            <a:r>
              <a:rPr lang="sv-SE" dirty="0" err="1"/>
              <a:t>exploit</a:t>
            </a:r>
            <a:r>
              <a:rPr lang="sv-SE" dirty="0"/>
              <a:t> the </a:t>
            </a:r>
            <a:r>
              <a:rPr lang="sv-SE" dirty="0" err="1"/>
              <a:t>sector’s</a:t>
            </a:r>
            <a:r>
              <a:rPr lang="sv-SE" dirty="0"/>
              <a:t> export potential— </a:t>
            </a:r>
            <a:r>
              <a:rPr lang="sv-SE" dirty="0" err="1"/>
              <a:t>following</a:t>
            </a:r>
            <a:r>
              <a:rPr lang="sv-SE" dirty="0"/>
              <a:t> the slogan: </a:t>
            </a:r>
            <a:r>
              <a:rPr lang="sv-SE" dirty="0" err="1"/>
              <a:t>act</a:t>
            </a:r>
            <a:r>
              <a:rPr lang="sv-SE" dirty="0"/>
              <a:t> </a:t>
            </a:r>
            <a:r>
              <a:rPr lang="sv-SE" dirty="0" err="1"/>
              <a:t>local</a:t>
            </a:r>
            <a:r>
              <a:rPr lang="sv-SE" dirty="0"/>
              <a:t> and </a:t>
            </a:r>
            <a:r>
              <a:rPr lang="sv-SE" dirty="0" err="1"/>
              <a:t>think</a:t>
            </a:r>
            <a:r>
              <a:rPr lang="sv-SE" dirty="0"/>
              <a:t> global. For </a:t>
            </a:r>
            <a:r>
              <a:rPr lang="sv-SE" dirty="0" err="1"/>
              <a:t>example</a:t>
            </a:r>
            <a:r>
              <a:rPr lang="sv-SE" dirty="0"/>
              <a:t>, in </a:t>
            </a:r>
            <a:r>
              <a:rPr lang="sv-SE" dirty="0" err="1"/>
              <a:t>agriculture</a:t>
            </a:r>
            <a:r>
              <a:rPr lang="sv-SE" dirty="0"/>
              <a:t>, the </a:t>
            </a:r>
            <a:r>
              <a:rPr lang="sv-SE" dirty="0" err="1"/>
              <a:t>challenge</a:t>
            </a:r>
            <a:r>
              <a:rPr lang="sv-SE" dirty="0"/>
              <a:t> is to </a:t>
            </a:r>
            <a:r>
              <a:rPr lang="sv-SE" dirty="0" err="1"/>
              <a:t>create</a:t>
            </a:r>
            <a:r>
              <a:rPr lang="sv-SE" dirty="0"/>
              <a:t> </a:t>
            </a:r>
            <a:r>
              <a:rPr lang="sv-SE" dirty="0" err="1"/>
              <a:t>sufficient</a:t>
            </a:r>
            <a:r>
              <a:rPr lang="sv-SE" dirty="0"/>
              <a:t> </a:t>
            </a:r>
            <a:r>
              <a:rPr lang="sv-SE" dirty="0" err="1"/>
              <a:t>scale</a:t>
            </a:r>
            <a:r>
              <a:rPr lang="sv-SE" dirty="0"/>
              <a:t> to </a:t>
            </a:r>
            <a:r>
              <a:rPr lang="sv-SE" dirty="0" err="1"/>
              <a:t>overcome</a:t>
            </a:r>
            <a:r>
              <a:rPr lang="sv-SE" dirty="0"/>
              <a:t> </a:t>
            </a:r>
            <a:r>
              <a:rPr lang="sv-SE" dirty="0" err="1"/>
              <a:t>distance</a:t>
            </a:r>
            <a:r>
              <a:rPr lang="sv-SE" dirty="0"/>
              <a:t> and </a:t>
            </a:r>
            <a:r>
              <a:rPr lang="sv-SE" dirty="0" err="1"/>
              <a:t>trade</a:t>
            </a:r>
            <a:r>
              <a:rPr lang="sv-SE" dirty="0"/>
              <a:t> </a:t>
            </a:r>
            <a:r>
              <a:rPr lang="sv-SE" dirty="0" err="1"/>
              <a:t>barriers</a:t>
            </a:r>
            <a:r>
              <a:rPr lang="sv-SE" dirty="0"/>
              <a:t>. </a:t>
            </a:r>
            <a:r>
              <a:rPr lang="sv-SE" dirty="0" err="1"/>
              <a:t>Inadequate</a:t>
            </a:r>
            <a:r>
              <a:rPr lang="sv-SE" dirty="0"/>
              <a:t> </a:t>
            </a:r>
            <a:r>
              <a:rPr lang="sv-SE" dirty="0" err="1"/>
              <a:t>scale</a:t>
            </a:r>
            <a:r>
              <a:rPr lang="sv-SE" dirty="0"/>
              <a:t> </a:t>
            </a:r>
            <a:r>
              <a:rPr lang="sv-SE" dirty="0" err="1"/>
              <a:t>increases</a:t>
            </a:r>
            <a:r>
              <a:rPr lang="sv-SE" dirty="0"/>
              <a:t> </a:t>
            </a:r>
            <a:r>
              <a:rPr lang="sv-SE" dirty="0" err="1"/>
              <a:t>unit</a:t>
            </a:r>
            <a:r>
              <a:rPr lang="sv-SE" dirty="0"/>
              <a:t> </a:t>
            </a:r>
            <a:r>
              <a:rPr lang="sv-SE" dirty="0" err="1"/>
              <a:t>costs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transportation</a:t>
            </a:r>
            <a:r>
              <a:rPr lang="sv-SE" dirty="0"/>
              <a:t>, </a:t>
            </a:r>
            <a:r>
              <a:rPr lang="sv-SE" dirty="0" err="1"/>
              <a:t>certification</a:t>
            </a:r>
            <a:r>
              <a:rPr lang="sv-SE" dirty="0"/>
              <a:t>, </a:t>
            </a:r>
            <a:r>
              <a:rPr lang="sv-SE" dirty="0" err="1"/>
              <a:t>branding</a:t>
            </a:r>
            <a:r>
              <a:rPr lang="sv-SE" dirty="0"/>
              <a:t>, and </a:t>
            </a:r>
            <a:r>
              <a:rPr lang="sv-SE" dirty="0" err="1"/>
              <a:t>processing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agricultural</a:t>
            </a:r>
            <a:r>
              <a:rPr lang="sv-SE" dirty="0"/>
              <a:t> </a:t>
            </a:r>
            <a:r>
              <a:rPr lang="sv-SE" dirty="0" err="1"/>
              <a:t>goods</a:t>
            </a:r>
            <a:r>
              <a:rPr lang="sv-SE" dirty="0"/>
              <a:t>. In the </a:t>
            </a:r>
            <a:r>
              <a:rPr lang="sv-SE" dirty="0" err="1"/>
              <a:t>health</a:t>
            </a:r>
            <a:r>
              <a:rPr lang="sv-SE" dirty="0"/>
              <a:t> </a:t>
            </a:r>
            <a:r>
              <a:rPr lang="sv-SE" dirty="0" err="1"/>
              <a:t>sector</a:t>
            </a:r>
            <a:r>
              <a:rPr lang="sv-SE" dirty="0"/>
              <a:t>, for </a:t>
            </a:r>
            <a:r>
              <a:rPr lang="sv-SE" dirty="0" err="1"/>
              <a:t>example</a:t>
            </a:r>
            <a:r>
              <a:rPr lang="sv-SE" dirty="0"/>
              <a:t>, </a:t>
            </a:r>
            <a:r>
              <a:rPr lang="sv-SE" dirty="0" err="1"/>
              <a:t>tertiary</a:t>
            </a:r>
            <a:r>
              <a:rPr lang="sv-SE" dirty="0"/>
              <a:t> hospitals and </a:t>
            </a:r>
            <a:r>
              <a:rPr lang="sv-SE" dirty="0" err="1"/>
              <a:t>laboratories</a:t>
            </a:r>
            <a:r>
              <a:rPr lang="sv-SE" dirty="0"/>
              <a:t> do not </a:t>
            </a:r>
            <a:r>
              <a:rPr lang="sv-SE" dirty="0" err="1"/>
              <a:t>need</a:t>
            </a:r>
            <a:r>
              <a:rPr lang="sv-SE" dirty="0"/>
              <a:t> to offer the full </a:t>
            </a:r>
            <a:r>
              <a:rPr lang="sv-SE" dirty="0" err="1"/>
              <a:t>range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services on </a:t>
            </a:r>
            <a:r>
              <a:rPr lang="sv-SE" dirty="0" err="1"/>
              <a:t>both</a:t>
            </a:r>
            <a:r>
              <a:rPr lang="sv-SE" dirty="0"/>
              <a:t> sides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border</a:t>
            </a:r>
            <a:r>
              <a:rPr lang="sv-SE" dirty="0"/>
              <a:t> for the small </a:t>
            </a:r>
            <a:r>
              <a:rPr lang="sv-SE" dirty="0" err="1"/>
              <a:t>domestic</a:t>
            </a:r>
            <a:r>
              <a:rPr lang="sv-SE" dirty="0"/>
              <a:t> markets,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instead</a:t>
            </a:r>
            <a:r>
              <a:rPr lang="sv-SE" dirty="0"/>
              <a:t>, services </a:t>
            </a:r>
            <a:r>
              <a:rPr lang="sv-SE" dirty="0" err="1"/>
              <a:t>could</a:t>
            </a:r>
            <a:r>
              <a:rPr lang="sv-SE" dirty="0"/>
              <a:t> be </a:t>
            </a:r>
            <a:r>
              <a:rPr lang="sv-SE" dirty="0" err="1"/>
              <a:t>coordinated</a:t>
            </a:r>
            <a:r>
              <a:rPr lang="sv-SE" dirty="0"/>
              <a:t> and </a:t>
            </a:r>
            <a:r>
              <a:rPr lang="sv-SE" dirty="0" err="1"/>
              <a:t>further</a:t>
            </a:r>
            <a:r>
              <a:rPr lang="sv-SE" dirty="0"/>
              <a:t> </a:t>
            </a:r>
            <a:r>
              <a:rPr lang="sv-SE" dirty="0" err="1"/>
              <a:t>specialized</a:t>
            </a:r>
            <a:r>
              <a:rPr lang="sv-SE" dirty="0"/>
              <a:t> </a:t>
            </a:r>
            <a:r>
              <a:rPr lang="sv-SE" dirty="0" err="1"/>
              <a:t>across</a:t>
            </a:r>
            <a:r>
              <a:rPr lang="sv-SE" dirty="0"/>
              <a:t> ABEC.</a:t>
            </a:r>
          </a:p>
          <a:p>
            <a:r>
              <a:rPr lang="sv-SE" dirty="0"/>
              <a:t>In support to the implementation </a:t>
            </a:r>
            <a:r>
              <a:rPr lang="sv-SE" dirty="0" err="1"/>
              <a:t>of</a:t>
            </a:r>
            <a:r>
              <a:rPr lang="sv-SE" dirty="0"/>
              <a:t> ABEC, the </a:t>
            </a:r>
            <a:r>
              <a:rPr lang="sv-SE" dirty="0" err="1"/>
              <a:t>Asian</a:t>
            </a:r>
            <a:r>
              <a:rPr lang="sv-SE" dirty="0"/>
              <a:t> </a:t>
            </a:r>
            <a:r>
              <a:rPr lang="sv-SE" dirty="0" err="1"/>
              <a:t>Development</a:t>
            </a:r>
            <a:r>
              <a:rPr lang="sv-SE" dirty="0"/>
              <a:t> Bank </a:t>
            </a:r>
            <a:r>
              <a:rPr lang="sv-SE" dirty="0" err="1"/>
              <a:t>approved</a:t>
            </a:r>
            <a:r>
              <a:rPr lang="sv-SE" dirty="0"/>
              <a:t> a </a:t>
            </a:r>
            <a:r>
              <a:rPr lang="sv-SE" dirty="0" err="1"/>
              <a:t>knowledge</a:t>
            </a:r>
            <a:r>
              <a:rPr lang="sv-SE" dirty="0"/>
              <a:t> support </a:t>
            </a:r>
            <a:r>
              <a:rPr lang="sv-SE" dirty="0" err="1"/>
              <a:t>technical</a:t>
            </a:r>
            <a:r>
              <a:rPr lang="sv-SE" dirty="0"/>
              <a:t> </a:t>
            </a:r>
            <a:r>
              <a:rPr lang="sv-SE" dirty="0" err="1"/>
              <a:t>assistance</a:t>
            </a:r>
            <a:r>
              <a:rPr lang="sv-SE" dirty="0"/>
              <a:t> for $1.75 million in 2017. </a:t>
            </a:r>
            <a:endParaRPr lang="ru-K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A232-5549-1C49-A2E8-69A14F2D6A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28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A232-5549-1C49-A2E8-69A14F2D6A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22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A232-5549-1C49-A2E8-69A14F2D6A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3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A232-5549-1C49-A2E8-69A14F2D6A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01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Almaty, a vibrant metropolis in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Kazakhstan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, is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only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80 kilometers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away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from lake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Issyk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-Kul in the Kyrgyz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Republic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renowned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for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its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mountains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and moderate summers.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However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, the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two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destinations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are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separated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by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two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magnificent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mountain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ranges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. To bypass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these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mountains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, the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existing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road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stretches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over 460 kilometers, leading to long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travel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times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This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economic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impact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assessment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analyzes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what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impact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a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more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direct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road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between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the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two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destinations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would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have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for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tourism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and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economic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development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in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both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Kazakhstan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and the Kyrgyz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Republic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. The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report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provides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economically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viable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solutions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that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within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a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supportive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policy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environment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would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lead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to strong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economic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development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within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the region.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A232-5549-1C49-A2E8-69A14F2D6A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76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A232-5549-1C49-A2E8-69A14F2D6A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2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The Almaty–Bishkek </a:t>
            </a:r>
            <a:r>
              <a:rPr lang="sv-SE" dirty="0" err="1"/>
              <a:t>Economic</a:t>
            </a:r>
            <a:r>
              <a:rPr lang="sv-SE" dirty="0"/>
              <a:t> </a:t>
            </a:r>
            <a:r>
              <a:rPr lang="sv-SE" dirty="0" err="1"/>
              <a:t>Corridor</a:t>
            </a:r>
            <a:r>
              <a:rPr lang="sv-SE" dirty="0"/>
              <a:t> (ABEC) has an </a:t>
            </a:r>
            <a:r>
              <a:rPr lang="sv-SE" dirty="0" err="1"/>
              <a:t>exceptional</a:t>
            </a:r>
            <a:r>
              <a:rPr lang="sv-SE" dirty="0"/>
              <a:t> </a:t>
            </a:r>
            <a:r>
              <a:rPr lang="sv-SE" dirty="0" err="1"/>
              <a:t>heritage</a:t>
            </a:r>
            <a:r>
              <a:rPr lang="sv-SE" dirty="0"/>
              <a:t> and a </a:t>
            </a:r>
            <a:r>
              <a:rPr lang="sv-SE" dirty="0" err="1"/>
              <a:t>wealth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culture</a:t>
            </a:r>
            <a:r>
              <a:rPr lang="sv-SE" dirty="0"/>
              <a:t> and </a:t>
            </a:r>
            <a:r>
              <a:rPr lang="sv-SE" dirty="0" err="1"/>
              <a:t>nature</a:t>
            </a:r>
            <a:r>
              <a:rPr lang="sv-SE" dirty="0"/>
              <a:t>. </a:t>
            </a:r>
            <a:r>
              <a:rPr lang="sv-SE" dirty="0" err="1"/>
              <a:t>This</a:t>
            </a:r>
            <a:r>
              <a:rPr lang="sv-SE" dirty="0"/>
              <a:t> combination </a:t>
            </a:r>
            <a:r>
              <a:rPr lang="sv-SE" dirty="0" err="1"/>
              <a:t>results</a:t>
            </a:r>
            <a:r>
              <a:rPr lang="sv-SE" dirty="0"/>
              <a:t> in a </a:t>
            </a:r>
            <a:r>
              <a:rPr lang="sv-SE" dirty="0" err="1"/>
              <a:t>high</a:t>
            </a:r>
            <a:r>
              <a:rPr lang="sv-SE" dirty="0"/>
              <a:t> potential for </a:t>
            </a:r>
            <a:r>
              <a:rPr lang="sv-SE" dirty="0" err="1"/>
              <a:t>tourism</a:t>
            </a:r>
            <a:r>
              <a:rPr lang="sv-SE" dirty="0"/>
              <a:t> </a:t>
            </a:r>
            <a:r>
              <a:rPr lang="sv-SE" dirty="0" err="1"/>
              <a:t>development</a:t>
            </a:r>
            <a:r>
              <a:rPr lang="sv-SE" dirty="0"/>
              <a:t>, </a:t>
            </a:r>
            <a:r>
              <a:rPr lang="sv-SE" dirty="0" err="1"/>
              <a:t>which</a:t>
            </a:r>
            <a:r>
              <a:rPr lang="sv-SE" dirty="0"/>
              <a:t> is </a:t>
            </a:r>
            <a:r>
              <a:rPr lang="sv-SE" dirty="0" err="1"/>
              <a:t>largely</a:t>
            </a:r>
            <a:r>
              <a:rPr lang="sv-SE" dirty="0"/>
              <a:t> </a:t>
            </a:r>
            <a:r>
              <a:rPr lang="sv-SE" dirty="0" err="1"/>
              <a:t>untapped</a:t>
            </a:r>
            <a:r>
              <a:rPr lang="sv-SE" dirty="0"/>
              <a:t>. The </a:t>
            </a:r>
            <a:r>
              <a:rPr lang="sv-SE" dirty="0" err="1"/>
              <a:t>mountain</a:t>
            </a:r>
            <a:r>
              <a:rPr lang="sv-SE" dirty="0"/>
              <a:t> </a:t>
            </a:r>
            <a:r>
              <a:rPr lang="sv-SE" dirty="0" err="1"/>
              <a:t>range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Almaty and Lake </a:t>
            </a:r>
            <a:r>
              <a:rPr lang="sv-SE" dirty="0" err="1"/>
              <a:t>Issyk</a:t>
            </a:r>
            <a:r>
              <a:rPr lang="sv-SE" dirty="0"/>
              <a:t>-Kul has </a:t>
            </a:r>
            <a:r>
              <a:rPr lang="sv-SE" dirty="0" err="1"/>
              <a:t>great</a:t>
            </a:r>
            <a:r>
              <a:rPr lang="sv-SE" dirty="0"/>
              <a:t> </a:t>
            </a:r>
            <a:r>
              <a:rPr lang="sv-SE" dirty="0" err="1"/>
              <a:t>capacity</a:t>
            </a:r>
            <a:r>
              <a:rPr lang="sv-SE" dirty="0"/>
              <a:t> to </a:t>
            </a:r>
            <a:r>
              <a:rPr lang="sv-SE" dirty="0" err="1"/>
              <a:t>attract</a:t>
            </a:r>
            <a:r>
              <a:rPr lang="sv-SE" dirty="0"/>
              <a:t> international </a:t>
            </a:r>
            <a:r>
              <a:rPr lang="sv-SE" dirty="0" err="1"/>
              <a:t>tourists</a:t>
            </a:r>
            <a:r>
              <a:rPr lang="sv-SE" dirty="0"/>
              <a:t>. Developing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mountain</a:t>
            </a:r>
            <a:r>
              <a:rPr lang="sv-SE" dirty="0"/>
              <a:t> region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spur</a:t>
            </a:r>
            <a:r>
              <a:rPr lang="sv-SE" dirty="0"/>
              <a:t> </a:t>
            </a:r>
            <a:r>
              <a:rPr lang="sv-SE" dirty="0" err="1"/>
              <a:t>connected</a:t>
            </a:r>
            <a:r>
              <a:rPr lang="sv-SE" dirty="0"/>
              <a:t> </a:t>
            </a:r>
            <a:r>
              <a:rPr lang="sv-SE" dirty="0" err="1"/>
              <a:t>winter</a:t>
            </a:r>
            <a:r>
              <a:rPr lang="sv-SE" dirty="0"/>
              <a:t> sport </a:t>
            </a:r>
            <a:r>
              <a:rPr lang="sv-SE" dirty="0" err="1"/>
              <a:t>investments</a:t>
            </a:r>
            <a:r>
              <a:rPr lang="sv-SE" dirty="0"/>
              <a:t> </a:t>
            </a:r>
            <a:r>
              <a:rPr lang="sv-SE" dirty="0" err="1"/>
              <a:t>such</a:t>
            </a:r>
            <a:r>
              <a:rPr lang="sv-SE" dirty="0"/>
              <a:t> as </a:t>
            </a:r>
            <a:r>
              <a:rPr lang="sv-SE" dirty="0" err="1"/>
              <a:t>ski</a:t>
            </a:r>
            <a:r>
              <a:rPr lang="sv-SE" dirty="0"/>
              <a:t> </a:t>
            </a:r>
            <a:r>
              <a:rPr lang="sv-SE" dirty="0" err="1"/>
              <a:t>resorts</a:t>
            </a:r>
            <a:r>
              <a:rPr lang="sv-SE" dirty="0"/>
              <a:t> in </a:t>
            </a:r>
            <a:r>
              <a:rPr lang="sv-SE" dirty="0" err="1"/>
              <a:t>Kazakhstan</a:t>
            </a:r>
            <a:r>
              <a:rPr lang="sv-SE" dirty="0"/>
              <a:t> and the Kyrgyz </a:t>
            </a:r>
            <a:r>
              <a:rPr lang="sv-SE" dirty="0" err="1"/>
              <a:t>Republic</a:t>
            </a:r>
            <a:r>
              <a:rPr lang="sv-SE" dirty="0"/>
              <a:t>. </a:t>
            </a:r>
            <a:r>
              <a:rPr lang="sv-SE" dirty="0" err="1"/>
              <a:t>Linking</a:t>
            </a:r>
            <a:r>
              <a:rPr lang="sv-SE" dirty="0"/>
              <a:t> </a:t>
            </a:r>
            <a:r>
              <a:rPr lang="sv-SE" dirty="0" err="1"/>
              <a:t>winter</a:t>
            </a:r>
            <a:r>
              <a:rPr lang="sv-SE" dirty="0"/>
              <a:t> sport </a:t>
            </a:r>
            <a:r>
              <a:rPr lang="sv-SE" dirty="0" err="1"/>
              <a:t>facilities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summer </a:t>
            </a:r>
            <a:r>
              <a:rPr lang="sv-SE" dirty="0" err="1"/>
              <a:t>tourism</a:t>
            </a:r>
            <a:r>
              <a:rPr lang="sv-SE" dirty="0"/>
              <a:t> </a:t>
            </a:r>
            <a:r>
              <a:rPr lang="sv-SE" dirty="0" err="1"/>
              <a:t>opportunities</a:t>
            </a:r>
            <a:r>
              <a:rPr lang="sv-SE" dirty="0"/>
              <a:t> </a:t>
            </a:r>
            <a:r>
              <a:rPr lang="sv-SE" dirty="0" err="1"/>
              <a:t>around</a:t>
            </a:r>
            <a:r>
              <a:rPr lang="sv-SE" dirty="0"/>
              <a:t> Lake </a:t>
            </a:r>
            <a:r>
              <a:rPr lang="sv-SE" dirty="0" err="1"/>
              <a:t>Issyk</a:t>
            </a:r>
            <a:r>
              <a:rPr lang="sv-SE" dirty="0"/>
              <a:t>-Kul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reduce</a:t>
            </a:r>
            <a:r>
              <a:rPr lang="sv-SE" dirty="0"/>
              <a:t> </a:t>
            </a:r>
            <a:r>
              <a:rPr lang="sv-SE" dirty="0" err="1"/>
              <a:t>seasonality</a:t>
            </a:r>
            <a:r>
              <a:rPr lang="sv-SE" dirty="0"/>
              <a:t> and investment risks by </a:t>
            </a:r>
            <a:r>
              <a:rPr lang="sv-SE" dirty="0" err="1"/>
              <a:t>establishing</a:t>
            </a:r>
            <a:r>
              <a:rPr lang="sv-SE" dirty="0"/>
              <a:t> </a:t>
            </a:r>
            <a:r>
              <a:rPr lang="sv-SE" dirty="0" err="1"/>
              <a:t>attractive</a:t>
            </a:r>
            <a:r>
              <a:rPr lang="sv-SE" dirty="0"/>
              <a:t> </a:t>
            </a:r>
            <a:r>
              <a:rPr lang="sv-SE" dirty="0" err="1"/>
              <a:t>conditions</a:t>
            </a:r>
            <a:r>
              <a:rPr lang="sv-SE" dirty="0"/>
              <a:t> for </a:t>
            </a:r>
            <a:r>
              <a:rPr lang="sv-SE" dirty="0" err="1"/>
              <a:t>year</a:t>
            </a:r>
            <a:r>
              <a:rPr lang="sv-SE" dirty="0"/>
              <a:t>-round </a:t>
            </a:r>
            <a:r>
              <a:rPr lang="sv-SE" dirty="0" err="1"/>
              <a:t>tourism</a:t>
            </a:r>
            <a:r>
              <a:rPr lang="sv-SE" dirty="0"/>
              <a:t> </a:t>
            </a:r>
            <a:r>
              <a:rPr lang="sv-SE" dirty="0" err="1"/>
              <a:t>flows</a:t>
            </a:r>
            <a:r>
              <a:rPr lang="sv-SE" dirty="0"/>
              <a:t>. </a:t>
            </a:r>
            <a:r>
              <a:rPr lang="sv-SE" dirty="0" err="1"/>
              <a:t>This</a:t>
            </a:r>
            <a:r>
              <a:rPr lang="sv-SE" dirty="0"/>
              <a:t> ABEC </a:t>
            </a:r>
            <a:r>
              <a:rPr lang="sv-SE" dirty="0" err="1"/>
              <a:t>tourism</a:t>
            </a:r>
            <a:r>
              <a:rPr lang="sv-SE" dirty="0"/>
              <a:t> master plan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developed</a:t>
            </a:r>
            <a:r>
              <a:rPr lang="sv-SE" dirty="0"/>
              <a:t> to </a:t>
            </a:r>
            <a:r>
              <a:rPr lang="sv-SE" dirty="0" err="1"/>
              <a:t>capture</a:t>
            </a:r>
            <a:r>
              <a:rPr lang="sv-SE" dirty="0"/>
              <a:t>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benefits</a:t>
            </a:r>
            <a:r>
              <a:rPr lang="sv-SE" dirty="0"/>
              <a:t>. </a:t>
            </a:r>
            <a:r>
              <a:rPr lang="sv-SE" dirty="0" err="1"/>
              <a:t>This</a:t>
            </a:r>
            <a:r>
              <a:rPr lang="sv-SE" dirty="0"/>
              <a:t> master plan </a:t>
            </a:r>
            <a:r>
              <a:rPr lang="sv-SE" dirty="0" err="1"/>
              <a:t>aims</a:t>
            </a:r>
            <a:r>
              <a:rPr lang="sv-SE" dirty="0"/>
              <a:t> to </a:t>
            </a:r>
            <a:r>
              <a:rPr lang="sv-SE" dirty="0" err="1"/>
              <a:t>structure</a:t>
            </a:r>
            <a:r>
              <a:rPr lang="sv-SE" dirty="0"/>
              <a:t> the </a:t>
            </a:r>
            <a:r>
              <a:rPr lang="sv-SE" dirty="0" err="1"/>
              <a:t>development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an </a:t>
            </a:r>
            <a:r>
              <a:rPr lang="sv-SE" dirty="0" err="1"/>
              <a:t>internationally</a:t>
            </a:r>
            <a:r>
              <a:rPr lang="sv-SE" dirty="0"/>
              <a:t> </a:t>
            </a:r>
            <a:r>
              <a:rPr lang="sv-SE" dirty="0" err="1"/>
              <a:t>competitive</a:t>
            </a:r>
            <a:r>
              <a:rPr lang="sv-SE" dirty="0"/>
              <a:t> </a:t>
            </a:r>
            <a:r>
              <a:rPr lang="sv-SE" dirty="0" err="1"/>
              <a:t>tourism</a:t>
            </a:r>
            <a:r>
              <a:rPr lang="sv-SE" dirty="0"/>
              <a:t> region </a:t>
            </a:r>
            <a:r>
              <a:rPr lang="sv-SE" dirty="0" err="1"/>
              <a:t>within</a:t>
            </a:r>
            <a:r>
              <a:rPr lang="sv-SE" dirty="0"/>
              <a:t> ABEC. It </a:t>
            </a:r>
            <a:r>
              <a:rPr lang="sv-SE" dirty="0" err="1"/>
              <a:t>describes</a:t>
            </a:r>
            <a:r>
              <a:rPr lang="sv-SE" dirty="0"/>
              <a:t> the overall </a:t>
            </a:r>
            <a:r>
              <a:rPr lang="sv-SE" dirty="0" err="1"/>
              <a:t>framework</a:t>
            </a:r>
            <a:r>
              <a:rPr lang="sv-SE" dirty="0"/>
              <a:t> for the </a:t>
            </a:r>
            <a:r>
              <a:rPr lang="sv-SE" dirty="0" err="1"/>
              <a:t>development</a:t>
            </a:r>
            <a:r>
              <a:rPr lang="sv-SE" dirty="0"/>
              <a:t> and operation </a:t>
            </a:r>
            <a:r>
              <a:rPr lang="sv-SE" dirty="0" err="1"/>
              <a:t>of</a:t>
            </a:r>
            <a:r>
              <a:rPr lang="sv-SE" dirty="0"/>
              <a:t> the ABEC common </a:t>
            </a:r>
            <a:r>
              <a:rPr lang="sv-SE" dirty="0" err="1"/>
              <a:t>tourism</a:t>
            </a:r>
            <a:r>
              <a:rPr lang="sv-SE" dirty="0"/>
              <a:t> area, </a:t>
            </a:r>
            <a:r>
              <a:rPr lang="sv-SE" dirty="0" err="1"/>
              <a:t>including</a:t>
            </a:r>
            <a:r>
              <a:rPr lang="sv-SE" dirty="0"/>
              <a:t> (i) a vision and </a:t>
            </a:r>
            <a:r>
              <a:rPr lang="sv-SE" dirty="0" err="1"/>
              <a:t>conceptual</a:t>
            </a:r>
            <a:r>
              <a:rPr lang="sv-SE" dirty="0"/>
              <a:t> </a:t>
            </a:r>
            <a:r>
              <a:rPr lang="sv-SE" dirty="0" err="1"/>
              <a:t>framework</a:t>
            </a:r>
            <a:r>
              <a:rPr lang="sv-SE" dirty="0"/>
              <a:t> for the area,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optimizes</a:t>
            </a:r>
            <a:r>
              <a:rPr lang="sv-SE" dirty="0"/>
              <a:t> the </a:t>
            </a:r>
            <a:r>
              <a:rPr lang="sv-SE" dirty="0" err="1"/>
              <a:t>available</a:t>
            </a:r>
            <a:r>
              <a:rPr lang="sv-SE" dirty="0"/>
              <a:t> </a:t>
            </a:r>
            <a:r>
              <a:rPr lang="sv-SE" dirty="0" err="1"/>
              <a:t>resources</a:t>
            </a:r>
            <a:r>
              <a:rPr lang="sv-SE" dirty="0"/>
              <a:t> (</a:t>
            </a:r>
            <a:r>
              <a:rPr lang="sv-SE" dirty="0" err="1"/>
              <a:t>natural</a:t>
            </a:r>
            <a:r>
              <a:rPr lang="sv-SE" dirty="0"/>
              <a:t>, human, </a:t>
            </a:r>
            <a:r>
              <a:rPr lang="sv-SE" dirty="0" err="1"/>
              <a:t>technological</a:t>
            </a:r>
            <a:r>
              <a:rPr lang="sv-SE" dirty="0"/>
              <a:t>, </a:t>
            </a:r>
            <a:r>
              <a:rPr lang="sv-SE" dirty="0" err="1"/>
              <a:t>financial</a:t>
            </a:r>
            <a:r>
              <a:rPr lang="sv-SE" dirty="0"/>
              <a:t>, and </a:t>
            </a:r>
            <a:r>
              <a:rPr lang="sv-SE" dirty="0" err="1"/>
              <a:t>immaterial</a:t>
            </a:r>
            <a:r>
              <a:rPr lang="sv-SE" dirty="0"/>
              <a:t>); (ii) </a:t>
            </a:r>
            <a:r>
              <a:rPr lang="sv-SE" dirty="0" err="1"/>
              <a:t>ownership</a:t>
            </a:r>
            <a:r>
              <a:rPr lang="sv-SE" dirty="0"/>
              <a:t> and </a:t>
            </a:r>
            <a:r>
              <a:rPr lang="sv-SE" dirty="0" err="1"/>
              <a:t>organization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common area; and (iii) </a:t>
            </a:r>
            <a:r>
              <a:rPr lang="sv-SE" dirty="0" err="1"/>
              <a:t>development</a:t>
            </a:r>
            <a:r>
              <a:rPr lang="sv-SE" dirty="0"/>
              <a:t> plan for land </a:t>
            </a:r>
            <a:r>
              <a:rPr lang="sv-SE" dirty="0" err="1"/>
              <a:t>use</a:t>
            </a:r>
            <a:r>
              <a:rPr lang="sv-SE" dirty="0"/>
              <a:t> and </a:t>
            </a:r>
            <a:r>
              <a:rPr lang="sv-SE" dirty="0" err="1"/>
              <a:t>allocation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tourism</a:t>
            </a:r>
            <a:r>
              <a:rPr lang="sv-SE" dirty="0"/>
              <a:t> </a:t>
            </a:r>
            <a:r>
              <a:rPr lang="sv-SE" dirty="0" err="1"/>
              <a:t>activities</a:t>
            </a:r>
            <a:r>
              <a:rPr lang="sv-SE" dirty="0"/>
              <a:t> as </a:t>
            </a:r>
            <a:r>
              <a:rPr lang="sv-SE" dirty="0" err="1"/>
              <a:t>well</a:t>
            </a:r>
            <a:r>
              <a:rPr lang="sv-SE" dirty="0"/>
              <a:t> as hard and soft </a:t>
            </a:r>
            <a:r>
              <a:rPr lang="sv-SE" dirty="0" err="1"/>
              <a:t>infrastructure</a:t>
            </a:r>
            <a:r>
              <a:rPr lang="sv-SE" dirty="0"/>
              <a:t>, </a:t>
            </a:r>
            <a:r>
              <a:rPr lang="sv-SE" dirty="0" err="1"/>
              <a:t>considering</a:t>
            </a:r>
            <a:r>
              <a:rPr lang="sv-SE" dirty="0"/>
              <a:t> social and </a:t>
            </a:r>
            <a:r>
              <a:rPr lang="sv-SE" dirty="0" err="1"/>
              <a:t>environmental</a:t>
            </a:r>
            <a:r>
              <a:rPr lang="sv-SE" dirty="0"/>
              <a:t> </a:t>
            </a:r>
            <a:r>
              <a:rPr lang="sv-SE" dirty="0" err="1"/>
              <a:t>safeguards</a:t>
            </a:r>
            <a:r>
              <a:rPr lang="sv-SE" dirty="0"/>
              <a:t>. </a:t>
            </a:r>
            <a:r>
              <a:rPr lang="sv-SE" dirty="0" err="1"/>
              <a:t>Based</a:t>
            </a:r>
            <a:r>
              <a:rPr lang="sv-SE" dirty="0"/>
              <a:t> on </a:t>
            </a:r>
            <a:r>
              <a:rPr lang="sv-SE" dirty="0" err="1"/>
              <a:t>high-level</a:t>
            </a:r>
            <a:r>
              <a:rPr lang="sv-SE" dirty="0"/>
              <a:t> </a:t>
            </a:r>
            <a:r>
              <a:rPr lang="sv-SE" dirty="0" err="1"/>
              <a:t>demand</a:t>
            </a:r>
            <a:r>
              <a:rPr lang="sv-SE" dirty="0"/>
              <a:t> </a:t>
            </a:r>
            <a:r>
              <a:rPr lang="sv-SE" dirty="0" err="1"/>
              <a:t>projections</a:t>
            </a:r>
            <a:r>
              <a:rPr lang="sv-SE" dirty="0"/>
              <a:t> and </a:t>
            </a:r>
            <a:r>
              <a:rPr lang="sv-SE" dirty="0" err="1"/>
              <a:t>using</a:t>
            </a:r>
            <a:r>
              <a:rPr lang="sv-SE" dirty="0"/>
              <a:t> </a:t>
            </a:r>
            <a:r>
              <a:rPr lang="sv-SE" dirty="0" err="1"/>
              <a:t>various</a:t>
            </a:r>
            <a:r>
              <a:rPr lang="sv-SE" dirty="0"/>
              <a:t> scenarios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project</a:t>
            </a:r>
            <a:r>
              <a:rPr lang="sv-SE" dirty="0"/>
              <a:t> implementation, the master plan </a:t>
            </a:r>
            <a:r>
              <a:rPr lang="sv-SE" dirty="0" err="1"/>
              <a:t>identifies</a:t>
            </a:r>
            <a:r>
              <a:rPr lang="sv-SE" dirty="0"/>
              <a:t> the </a:t>
            </a:r>
            <a:r>
              <a:rPr lang="sv-SE" dirty="0" err="1"/>
              <a:t>most</a:t>
            </a:r>
            <a:r>
              <a:rPr lang="sv-SE" dirty="0"/>
              <a:t> </a:t>
            </a:r>
            <a:r>
              <a:rPr lang="sv-SE" dirty="0" err="1"/>
              <a:t>important</a:t>
            </a:r>
            <a:r>
              <a:rPr lang="sv-SE" dirty="0"/>
              <a:t> investment </a:t>
            </a:r>
            <a:r>
              <a:rPr lang="sv-SE" dirty="0" err="1"/>
              <a:t>projects</a:t>
            </a:r>
            <a:r>
              <a:rPr lang="sv-SE" dirty="0"/>
              <a:t> and </a:t>
            </a:r>
            <a:r>
              <a:rPr lang="sv-SE" dirty="0" err="1"/>
              <a:t>estimated</a:t>
            </a:r>
            <a:r>
              <a:rPr lang="sv-SE" dirty="0"/>
              <a:t> operating </a:t>
            </a:r>
            <a:r>
              <a:rPr lang="sv-SE" dirty="0" err="1"/>
              <a:t>costs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require</a:t>
            </a:r>
            <a:r>
              <a:rPr lang="sv-SE" dirty="0"/>
              <a:t> </a:t>
            </a:r>
            <a:r>
              <a:rPr lang="sv-SE" dirty="0" err="1"/>
              <a:t>prioritization</a:t>
            </a:r>
            <a:r>
              <a:rPr lang="sv-SE" dirty="0"/>
              <a:t> and the </a:t>
            </a:r>
            <a:r>
              <a:rPr lang="sv-SE" dirty="0" err="1"/>
              <a:t>necessary</a:t>
            </a:r>
            <a:r>
              <a:rPr lang="sv-SE" dirty="0"/>
              <a:t> </a:t>
            </a:r>
            <a:r>
              <a:rPr lang="sv-SE" dirty="0" err="1"/>
              <a:t>investments</a:t>
            </a:r>
            <a:r>
              <a:rPr lang="sv-SE" dirty="0"/>
              <a:t> from </a:t>
            </a:r>
            <a:r>
              <a:rPr lang="sv-SE" dirty="0" err="1"/>
              <a:t>both</a:t>
            </a:r>
            <a:r>
              <a:rPr lang="sv-SE" dirty="0"/>
              <a:t> the public and private </a:t>
            </a:r>
            <a:r>
              <a:rPr lang="sv-SE" dirty="0" err="1"/>
              <a:t>sectors</a:t>
            </a:r>
            <a:r>
              <a:rPr lang="sv-SE" dirty="0"/>
              <a:t>. The master plan </a:t>
            </a:r>
            <a:r>
              <a:rPr lang="sv-SE" dirty="0" err="1"/>
              <a:t>distinguishes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different </a:t>
            </a:r>
            <a:r>
              <a:rPr lang="sv-SE" dirty="0" err="1"/>
              <a:t>types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investments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reform-</a:t>
            </a:r>
            <a:r>
              <a:rPr lang="sv-SE" dirty="0" err="1"/>
              <a:t>dependent</a:t>
            </a:r>
            <a:r>
              <a:rPr lang="sv-SE" dirty="0"/>
              <a:t> or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implemented</a:t>
            </a:r>
            <a:r>
              <a:rPr lang="sv-SE" dirty="0"/>
              <a:t> </a:t>
            </a:r>
            <a:r>
              <a:rPr lang="sv-SE" dirty="0" err="1"/>
              <a:t>within</a:t>
            </a:r>
            <a:r>
              <a:rPr lang="sv-SE" dirty="0"/>
              <a:t> the </a:t>
            </a:r>
            <a:r>
              <a:rPr lang="sv-SE" dirty="0" err="1"/>
              <a:t>existing</a:t>
            </a:r>
            <a:r>
              <a:rPr lang="sv-SE" dirty="0"/>
              <a:t> </a:t>
            </a:r>
            <a:r>
              <a:rPr lang="sv-SE" dirty="0" err="1"/>
              <a:t>frameworks</a:t>
            </a:r>
            <a:r>
              <a:rPr lang="sv-SE" dirty="0"/>
              <a:t>, and the source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financing</a:t>
            </a:r>
            <a:r>
              <a:rPr lang="sv-SE" dirty="0"/>
              <a:t> </a:t>
            </a:r>
            <a:r>
              <a:rPr lang="sv-SE" dirty="0" err="1"/>
              <a:t>using</a:t>
            </a:r>
            <a:r>
              <a:rPr lang="sv-SE" dirty="0"/>
              <a:t> public or private </a:t>
            </a:r>
            <a:r>
              <a:rPr lang="sv-SE" dirty="0" err="1"/>
              <a:t>funds</a:t>
            </a:r>
            <a:r>
              <a:rPr lang="sv-SE" dirty="0"/>
              <a:t> or a combination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both</a:t>
            </a:r>
            <a:r>
              <a:rPr lang="sv-SE" dirty="0"/>
              <a:t> </a:t>
            </a:r>
            <a:r>
              <a:rPr lang="sv-SE" dirty="0" err="1"/>
              <a:t>through</a:t>
            </a:r>
            <a:r>
              <a:rPr lang="sv-SE" dirty="0"/>
              <a:t> public– private partnerships (PPPs). The </a:t>
            </a:r>
            <a:r>
              <a:rPr lang="sv-SE" dirty="0" err="1"/>
              <a:t>project</a:t>
            </a:r>
            <a:r>
              <a:rPr lang="sv-SE" dirty="0"/>
              <a:t> area </a:t>
            </a:r>
            <a:r>
              <a:rPr lang="sv-SE" dirty="0" err="1"/>
              <a:t>map</a:t>
            </a:r>
            <a:r>
              <a:rPr lang="sv-SE" dirty="0"/>
              <a:t> and </a:t>
            </a:r>
            <a:r>
              <a:rPr lang="sv-SE" dirty="0" err="1"/>
              <a:t>its</a:t>
            </a:r>
            <a:r>
              <a:rPr lang="sv-SE" dirty="0"/>
              <a:t> regional </a:t>
            </a:r>
            <a:r>
              <a:rPr lang="sv-SE" dirty="0" err="1"/>
              <a:t>connectivity</a:t>
            </a:r>
            <a:r>
              <a:rPr lang="sv-SE" dirty="0"/>
              <a:t> elements (</a:t>
            </a:r>
            <a:r>
              <a:rPr lang="sv-SE" dirty="0" err="1"/>
              <a:t>Map</a:t>
            </a:r>
            <a:r>
              <a:rPr lang="sv-SE" dirty="0"/>
              <a:t> A) </a:t>
            </a:r>
            <a:r>
              <a:rPr lang="sv-SE" dirty="0" err="1"/>
              <a:t>depict</a:t>
            </a:r>
            <a:r>
              <a:rPr lang="sv-SE" dirty="0"/>
              <a:t> the </a:t>
            </a:r>
            <a:r>
              <a:rPr lang="sv-SE" dirty="0" err="1"/>
              <a:t>proposed</a:t>
            </a:r>
            <a:r>
              <a:rPr lang="sv-SE" dirty="0"/>
              <a:t> </a:t>
            </a:r>
            <a:r>
              <a:rPr lang="sv-SE" dirty="0" err="1"/>
              <a:t>tourism</a:t>
            </a:r>
            <a:r>
              <a:rPr lang="sv-SE" dirty="0"/>
              <a:t> </a:t>
            </a:r>
            <a:r>
              <a:rPr lang="sv-SE" dirty="0" err="1"/>
              <a:t>development</a:t>
            </a:r>
            <a:r>
              <a:rPr lang="sv-SE" dirty="0"/>
              <a:t> </a:t>
            </a:r>
            <a:r>
              <a:rPr lang="sv-SE" dirty="0" err="1"/>
              <a:t>concept</a:t>
            </a:r>
            <a:r>
              <a:rPr lang="sv-SE" dirty="0"/>
              <a:t> for the region</a:t>
            </a:r>
            <a:endParaRPr lang="ru-K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A232-5549-1C49-A2E8-69A14F2D6A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71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The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mountain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range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between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Almaty and Lake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Issyk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-Kul has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great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capacity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to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attract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international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tourists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. The ABEC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tourism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master plan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was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developed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to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capture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these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v-SE" b="0" i="0" dirty="0" err="1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benefits</a:t>
            </a:r>
            <a:r>
              <a:rPr lang="sv-SE" b="0" i="0" dirty="0">
                <a:solidFill>
                  <a:srgbClr val="5D5D5D"/>
                </a:solidFill>
                <a:effectLst/>
                <a:latin typeface="Roboto" panose="02000000000000000000" pitchFamily="2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CA232-5549-1C49-A2E8-69A14F2D6A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6A4-664B-40FC-BDEF-93580DF8646F}" type="datetime1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41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4748A-19B0-4F14-A495-04380A3CB605}" type="datetime1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5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1D3F7-BFC9-4E06-A731-B24CE7D2B2F2}" type="datetime1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33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E56-D150-4DDD-ACB1-FF9291A13D43}" type="datetime1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91129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82DBBB-33CB-7343-87DE-C44531ABAC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1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04FD-E8D6-4572-B92B-823BC0963679}" type="datetime1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49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886-BC02-4914-8865-33AE2ABC8B0F}" type="datetime1">
              <a:rPr lang="en-US" smtClean="0"/>
              <a:t>29/08/2023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7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C451-A889-400E-A8A6-76400C8D46BE}" type="datetime1">
              <a:rPr lang="en-US" smtClean="0"/>
              <a:t>29/08/2023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71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54193-8519-4F6C-84D7-31C916401A03}" type="datetime1">
              <a:rPr lang="en-US" smtClean="0"/>
              <a:t>29/08/2023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23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9C2A4-E9F7-4D06-9E65-E9540D015025}" type="datetime1">
              <a:rPr lang="en-US" smtClean="0"/>
              <a:t>29/08/2023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6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9946-ED5C-4A35-8A7E-46571E82BAA3}" type="datetime1">
              <a:rPr lang="en-US" smtClean="0"/>
              <a:t>29/08/2023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55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9BC0D-5491-4A79-ACEC-ABF96F1D893B}" type="datetime1">
              <a:rPr lang="en-US" smtClean="0"/>
              <a:t>29/08/2023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23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1D860-855B-4D12-85D1-FC7CA7838E20}" type="datetime1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2DBBB-33CB-7343-87DE-C44531ABAC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09F96E-B24C-0552-7C7B-A90F7D2BE74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20840"/>
            <a:ext cx="612775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  <p:sp>
        <p:nvSpPr>
          <p:cNvPr id="7" name="MSIPCMContentMarking" descr="{&quot;HashCode&quot;:418872913,&quot;Placement&quot;:&quot;Footer&quot;,&quot;Top&quot;:520.68866,&quot;Left&quot;:0.0,&quot;SlideWidth&quot;:720,&quot;SlideHeight&quot;:540}">
            <a:extLst>
              <a:ext uri="{FF2B5EF4-FFF2-40B4-BE49-F238E27FC236}">
                <a16:creationId xmlns:a16="http://schemas.microsoft.com/office/drawing/2014/main" id="{E329DDC4-99DC-D471-5C10-F79E7DF0CED1}"/>
              </a:ext>
            </a:extLst>
          </p:cNvPr>
          <p:cNvSpPr txBox="1"/>
          <p:nvPr userDrawn="1"/>
        </p:nvSpPr>
        <p:spPr>
          <a:xfrm>
            <a:off x="0" y="6612746"/>
            <a:ext cx="6534359" cy="2452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271600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almaty-bishkek.or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maty-bishkek.org/air-quality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maty-bishkek.org/uploads/reports/2018-KGZ-Wholesale-Market-Master-Plan.pdf" TargetMode="External"/><Relationship Id="rId2" Type="http://schemas.openxmlformats.org/officeDocument/2006/relationships/hyperlink" Target="https://www.almaty-bishkek.org/uploads/reports/2018-KAZ-Wholesale-Market-Master-Plan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847D2F-5A41-3E96-C035-E46B55862908}"/>
              </a:ext>
            </a:extLst>
          </p:cNvPr>
          <p:cNvSpPr txBox="1"/>
          <p:nvPr/>
        </p:nvSpPr>
        <p:spPr>
          <a:xfrm>
            <a:off x="616226" y="2124455"/>
            <a:ext cx="7911548" cy="36625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 Regional Workshop on 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Shymkent-Tashkent-Khujand 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Corridor Development</a:t>
            </a:r>
            <a:endParaRPr lang="ru-KG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KG" sz="18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September 2023</a:t>
            </a:r>
            <a:endParaRPr lang="ru-KG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https://www.almaty-bishkek.org/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algn="ctr"/>
            <a:endParaRPr 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Tashkent, Uzbekistan</a:t>
            </a:r>
            <a:endParaRPr lang="ru-KG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A61CF6-B48C-1331-875D-DF055C1133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1" r="-2" b="-2"/>
          <a:stretch/>
        </p:blipFill>
        <p:spPr>
          <a:xfrm>
            <a:off x="3742331" y="723581"/>
            <a:ext cx="1659337" cy="11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72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459072-C3AF-6B44-8AE4-1EEF94945E04}"/>
              </a:ext>
            </a:extLst>
          </p:cNvPr>
          <p:cNvSpPr txBox="1"/>
          <p:nvPr/>
        </p:nvSpPr>
        <p:spPr>
          <a:xfrm>
            <a:off x="703983" y="1563540"/>
            <a:ext cx="8270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38BBB-9DFF-0849-95A9-991AE2B75236}"/>
              </a:ext>
            </a:extLst>
          </p:cNvPr>
          <p:cNvSpPr txBox="1"/>
          <p:nvPr/>
        </p:nvSpPr>
        <p:spPr>
          <a:xfrm flipH="1">
            <a:off x="703982" y="851464"/>
            <a:ext cx="801250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Regional Tourism</a:t>
            </a:r>
          </a:p>
          <a:p>
            <a:pPr marL="914400" lvl="1" indent="-457200" eaLnBrk="0" hangingPunct="0">
              <a:spcAft>
                <a:spcPts val="1200"/>
              </a:spcAft>
              <a:buFont typeface="+mj-lt"/>
              <a:buAutoNum type="alphaLcParenR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Issyk-Kul Environmental Management and Sustainable Tourism Project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A7A5F4-07AB-449E-B498-D8DCF8CB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D397F5-C201-0949-841C-017A480A357E}"/>
              </a:ext>
            </a:extLst>
          </p:cNvPr>
          <p:cNvSpPr txBox="1"/>
          <p:nvPr/>
        </p:nvSpPr>
        <p:spPr>
          <a:xfrm>
            <a:off x="509989" y="2267236"/>
            <a:ext cx="846467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PH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$62.8 million project for the Kyrgyz Republic will:</a:t>
            </a:r>
          </a:p>
          <a:p>
            <a:pPr marL="857250" lvl="1" indent="-400050">
              <a:buAutoNum type="romanLcParenBoth"/>
            </a:pPr>
            <a:r>
              <a:rPr lang="en-PH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rehabilitate climate resilient wastewater infrastructure; </a:t>
            </a:r>
          </a:p>
          <a:p>
            <a:pPr marL="857250" lvl="1" indent="-400050">
              <a:buAutoNum type="romanLcParenBoth"/>
            </a:pPr>
            <a:r>
              <a:rPr lang="en-PH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 tourism infrastructure, services, and management</a:t>
            </a:r>
          </a:p>
          <a:p>
            <a:pPr marL="1314450" lvl="2" indent="-400050">
              <a:buFont typeface="Courier New" panose="02070309020205020404" pitchFamily="49" charset="0"/>
              <a:buChar char="o"/>
            </a:pPr>
            <a:r>
              <a:rPr lang="en-PH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One museum, one tourism information center and two unmanned information points</a:t>
            </a:r>
          </a:p>
          <a:p>
            <a:pPr marL="1314450" lvl="2" indent="-400050">
              <a:buFont typeface="Courier New" panose="02070309020205020404" pitchFamily="49" charset="0"/>
              <a:buChar char="o"/>
            </a:pPr>
            <a:r>
              <a:rPr lang="en-PH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 Trails,</a:t>
            </a:r>
            <a:r>
              <a:rPr lang="en-PH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walking path, valorization of archeological heritage site, toilet blocks</a:t>
            </a:r>
          </a:p>
          <a:p>
            <a:pPr marL="1314450" lvl="2" indent="-400050">
              <a:buFont typeface="Courier New" panose="02070309020205020404" pitchFamily="49" charset="0"/>
              <a:buChar char="o"/>
            </a:pPr>
            <a:r>
              <a:rPr lang="en-PH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Three public parks and natural park developments</a:t>
            </a:r>
          </a:p>
          <a:p>
            <a:pPr marL="1314450" lvl="2" indent="-400050">
              <a:buFont typeface="Courier New" panose="02070309020205020404" pitchFamily="49" charset="0"/>
              <a:buChar char="o"/>
            </a:pPr>
            <a:r>
              <a:rPr lang="en-PH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 sanitary solid waste collection facilities, etc.,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Approval is planned in 2023.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318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459072-C3AF-6B44-8AE4-1EEF94945E04}"/>
              </a:ext>
            </a:extLst>
          </p:cNvPr>
          <p:cNvSpPr txBox="1"/>
          <p:nvPr/>
        </p:nvSpPr>
        <p:spPr>
          <a:xfrm>
            <a:off x="703983" y="1563540"/>
            <a:ext cx="8270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38BBB-9DFF-0849-95A9-991AE2B75236}"/>
              </a:ext>
            </a:extLst>
          </p:cNvPr>
          <p:cNvSpPr txBox="1"/>
          <p:nvPr/>
        </p:nvSpPr>
        <p:spPr>
          <a:xfrm flipH="1">
            <a:off x="703982" y="851464"/>
            <a:ext cx="80125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Regional Tourism</a:t>
            </a:r>
          </a:p>
          <a:p>
            <a:pPr lvl="1" eaLnBrk="0" hangingPunct="0"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b) Joint Accommodation Classification System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A7A5F4-07AB-449E-B498-D8DCF8CB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D397F5-C201-0949-841C-017A480A357E}"/>
              </a:ext>
            </a:extLst>
          </p:cNvPr>
          <p:cNvSpPr txBox="1"/>
          <p:nvPr/>
        </p:nvSpPr>
        <p:spPr>
          <a:xfrm>
            <a:off x="-24661" y="2015362"/>
            <a:ext cx="84646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Joint Accommodation Classification System (ACS)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ABEC team of consultants prepared a joint ACS for both countries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Goal is to raise quality standards in the hospitality sector, create standards in both countries to manage expectations of tourists, develop ABEC as a prime tourism region</a:t>
            </a:r>
          </a:p>
          <a:p>
            <a:pPr lvl="1"/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B68463-73A2-8AE2-43FE-F56541053D9C}"/>
              </a:ext>
            </a:extLst>
          </p:cNvPr>
          <p:cNvSpPr txBox="1"/>
          <p:nvPr/>
        </p:nvSpPr>
        <p:spPr>
          <a:xfrm>
            <a:off x="50672" y="3693932"/>
            <a:ext cx="56212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Common health and safety protocols and measures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Report and recommendations have been finalized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Trainings have been held by UNWTO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Countries are recommended to set up working group to finalize and establish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11.jpg">
            <a:extLst>
              <a:ext uri="{FF2B5EF4-FFF2-40B4-BE49-F238E27FC236}">
                <a16:creationId xmlns:a16="http://schemas.microsoft.com/office/drawing/2014/main" id="{42CD2F02-41FA-ADC2-4D58-5071EB3508A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769850" y="4084716"/>
            <a:ext cx="3204817" cy="247153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30952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459072-C3AF-6B44-8AE4-1EEF94945E04}"/>
              </a:ext>
            </a:extLst>
          </p:cNvPr>
          <p:cNvSpPr txBox="1"/>
          <p:nvPr/>
        </p:nvSpPr>
        <p:spPr>
          <a:xfrm>
            <a:off x="703983" y="1563540"/>
            <a:ext cx="8270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38BBB-9DFF-0849-95A9-991AE2B75236}"/>
              </a:ext>
            </a:extLst>
          </p:cNvPr>
          <p:cNvSpPr txBox="1"/>
          <p:nvPr/>
        </p:nvSpPr>
        <p:spPr>
          <a:xfrm flipH="1">
            <a:off x="703982" y="851464"/>
            <a:ext cx="80125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Regional Tourism</a:t>
            </a:r>
          </a:p>
          <a:p>
            <a:pPr lvl="1" eaLnBrk="0" hangingPunct="0"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c) Turgen Mountain Resort Development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A7A5F4-07AB-449E-B498-D8DCF8CB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D397F5-C201-0949-841C-017A480A357E}"/>
              </a:ext>
            </a:extLst>
          </p:cNvPr>
          <p:cNvSpPr txBox="1"/>
          <p:nvPr/>
        </p:nvSpPr>
        <p:spPr>
          <a:xfrm>
            <a:off x="477896" y="2044006"/>
            <a:ext cx="846467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Priority tourism destination for Kazakhstan as identified in the State Program for Tourism and ABEC Tourism Master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ADB support TA was approved in April 2021 for $225,000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 outputs were: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(i) development strategy for Turgen mountain resort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(ii) pre-feasibility study, including solutions for project financial modality prepared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(iii) Government’s capacity to develop mountain resort improved. 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F2B824-3574-44CD-ADB2-4CCC9D854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4460"/>
            <a:ext cx="9144000" cy="1219200"/>
          </a:xfrm>
          <a:prstGeom prst="rect">
            <a:avLst/>
          </a:prstGeom>
          <a:noFill/>
          <a:effectLst>
            <a:softEdge rad="47644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571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459072-C3AF-6B44-8AE4-1EEF94945E04}"/>
              </a:ext>
            </a:extLst>
          </p:cNvPr>
          <p:cNvSpPr txBox="1"/>
          <p:nvPr/>
        </p:nvSpPr>
        <p:spPr>
          <a:xfrm>
            <a:off x="703983" y="1563540"/>
            <a:ext cx="8270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38BBB-9DFF-0849-95A9-991AE2B75236}"/>
              </a:ext>
            </a:extLst>
          </p:cNvPr>
          <p:cNvSpPr txBox="1"/>
          <p:nvPr/>
        </p:nvSpPr>
        <p:spPr>
          <a:xfrm flipH="1">
            <a:off x="703982" y="851464"/>
            <a:ext cx="8012506" cy="10464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en-US" sz="2800" b="1" dirty="0">
                <a:latin typeface="Arial"/>
                <a:cs typeface="Arial"/>
              </a:rPr>
              <a:t>4. Urban Air Quality Measuring</a:t>
            </a:r>
          </a:p>
          <a:p>
            <a:pPr eaLnBrk="0" hangingPunct="0"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https://www.almaty-bishkek.org/air-quality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A7A5F4-07AB-449E-B498-D8DCF8CB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83304-718A-954F-8BF2-BBD436B581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5" t="11623" r="75" b="36593"/>
          <a:stretch/>
        </p:blipFill>
        <p:spPr>
          <a:xfrm>
            <a:off x="4150443" y="4419846"/>
            <a:ext cx="4824223" cy="1644313"/>
          </a:xfrm>
          <a:prstGeom prst="rect">
            <a:avLst/>
          </a:prstGeom>
          <a:effectLst>
            <a:softEdge rad="39857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9AC053-5D24-2E4F-9E03-B9B45ACD4EF0}"/>
              </a:ext>
            </a:extLst>
          </p:cNvPr>
          <p:cNvSpPr txBox="1"/>
          <p:nvPr/>
        </p:nvSpPr>
        <p:spPr>
          <a:xfrm>
            <a:off x="255368" y="1975395"/>
            <a:ext cx="389507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50 Clarity Air Quality Sensors deployed in Bishkek in January 2021 and license extended until January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50 Sensors deployed in Almaty in October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Training to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Kyrgyzhydromet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Kazhydromet delivered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Clean Air Action Plans for Almaty and Bishkek cities are being finalized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3FB3BE-7E34-F74B-81A7-65FF42B6F325}"/>
              </a:ext>
            </a:extLst>
          </p:cNvPr>
          <p:cNvSpPr txBox="1"/>
          <p:nvPr/>
        </p:nvSpPr>
        <p:spPr>
          <a:xfrm flipH="1">
            <a:off x="8130448" y="5754131"/>
            <a:ext cx="224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Almaty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53295-66F6-B323-551F-BB8F9771D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443" y="2090828"/>
            <a:ext cx="4824223" cy="2070573"/>
          </a:xfrm>
          <a:prstGeom prst="rect">
            <a:avLst/>
          </a:prstGeom>
          <a:effectLst>
            <a:softEdge rad="39899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44DBDB-7B2F-B224-F753-99779A57BFFA}"/>
              </a:ext>
            </a:extLst>
          </p:cNvPr>
          <p:cNvSpPr txBox="1"/>
          <p:nvPr/>
        </p:nvSpPr>
        <p:spPr>
          <a:xfrm flipH="1">
            <a:off x="7941093" y="2678493"/>
            <a:ext cx="224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Almaty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38963F-91B4-8CA5-4696-B014E75B8AD3}"/>
              </a:ext>
            </a:extLst>
          </p:cNvPr>
          <p:cNvSpPr txBox="1"/>
          <p:nvPr/>
        </p:nvSpPr>
        <p:spPr>
          <a:xfrm flipH="1">
            <a:off x="4792583" y="3499524"/>
            <a:ext cx="224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Bishkek</a:t>
            </a:r>
          </a:p>
        </p:txBody>
      </p:sp>
    </p:spTree>
    <p:extLst>
      <p:ext uri="{BB962C8B-B14F-4D97-AF65-F5344CB8AC3E}">
        <p14:creationId xmlns:p14="http://schemas.microsoft.com/office/powerpoint/2010/main" val="3491645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1FF5C2-7481-654B-9F69-2B0017ED15F5}"/>
              </a:ext>
            </a:extLst>
          </p:cNvPr>
          <p:cNvSpPr txBox="1"/>
          <p:nvPr/>
        </p:nvSpPr>
        <p:spPr>
          <a:xfrm>
            <a:off x="385947" y="1690695"/>
            <a:ext cx="8372103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 eaLnBrk="0" hangingPunct="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First health working group met 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n-PH" sz="2000" dirty="0">
                <a:latin typeface="Arial" panose="020B0604020202020204" pitchFamily="34" charset="0"/>
                <a:cs typeface="Arial" panose="020B0604020202020204" pitchFamily="34" charset="0"/>
              </a:rPr>
              <a:t>to develop ABEC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 Plan for Development of Reference Laboratories</a:t>
            </a:r>
            <a:endParaRPr lang="en-US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Action Plan was signed by both countries on 7 December 2021</a:t>
            </a:r>
            <a:r>
              <a:rPr lang="ru-RU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 </a:t>
            </a:r>
            <a:br>
              <a:rPr lang="en-GB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Nur-Sultan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and updated to 2022–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Support for the Scientific and Practical Center for Sanitary and Epidemiological Expertise and Monitoring in Almaty is ongoing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691C0-C001-2B45-A1D4-F8734D353265}"/>
              </a:ext>
            </a:extLst>
          </p:cNvPr>
          <p:cNvSpPr txBox="1"/>
          <p:nvPr/>
        </p:nvSpPr>
        <p:spPr>
          <a:xfrm flipH="1">
            <a:off x="245097" y="682867"/>
            <a:ext cx="865380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eaLnBrk="0" hangingPunct="0"/>
            <a:r>
              <a:rPr lang="en-US" sz="2800" b="1" dirty="0">
                <a:latin typeface="Arial"/>
                <a:cs typeface="Arial"/>
              </a:rPr>
              <a:t>5. Regional Health </a:t>
            </a:r>
            <a:endParaRPr lang="ru-RU" dirty="0"/>
          </a:p>
          <a:p>
            <a:pPr algn="ctr"/>
            <a:r>
              <a:rPr lang="en-US" sz="2800" b="1" dirty="0">
                <a:latin typeface="Arial"/>
                <a:cs typeface="Arial"/>
              </a:rPr>
              <a:t>ABEC Action Plan for Reference Laboratories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0376F3-448C-4FB1-A99C-22E16E545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Объект 3">
            <a:extLst>
              <a:ext uri="{FF2B5EF4-FFF2-40B4-BE49-F238E27FC236}">
                <a16:creationId xmlns:a16="http://schemas.microsoft.com/office/drawing/2014/main" id="{DEA92C8B-82B9-EF97-1C9E-1906342A9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83112" y="2875507"/>
            <a:ext cx="3315788" cy="2212794"/>
          </a:xfrm>
          <a:prstGeom prst="rect">
            <a:avLst/>
          </a:prstGeom>
          <a:effectLst>
            <a:softEdge rad="40124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46B8CC-6E2B-F298-D525-AEE0BB5B75C5}"/>
              </a:ext>
            </a:extLst>
          </p:cNvPr>
          <p:cNvSpPr txBox="1"/>
          <p:nvPr/>
        </p:nvSpPr>
        <p:spPr>
          <a:xfrm>
            <a:off x="385947" y="2992049"/>
            <a:ext cx="5087201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 eaLnBrk="0" hangingPunct="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Kyrgyz Strengthening Regional Health Security Project ($30 million) was approved in September 2022 by ADB to:</a:t>
            </a:r>
          </a:p>
          <a:p>
            <a:pPr marL="800100" lvl="1" indent="-342900" algn="just" eaLnBrk="0" hangingPunct="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Improve infrastructure and capacity of reference laboratories</a:t>
            </a:r>
          </a:p>
          <a:p>
            <a:pPr marL="800100" lvl="1" indent="-342900" algn="just" eaLnBrk="0" hangingPunct="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Cooperate in quality assurance and standardization of reference studies</a:t>
            </a:r>
          </a:p>
          <a:p>
            <a:pPr lvl="1" algn="just" eaLnBrk="0" hangingPunct="0"/>
            <a:endParaRPr lang="en-US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646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8691C0-C001-2B45-A1D4-F8734D353265}"/>
              </a:ext>
            </a:extLst>
          </p:cNvPr>
          <p:cNvSpPr txBox="1"/>
          <p:nvPr/>
        </p:nvSpPr>
        <p:spPr>
          <a:xfrm flipH="1">
            <a:off x="300942" y="732671"/>
            <a:ext cx="8542116" cy="8203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>
              <a:lnSpc>
                <a:spcPct val="200000"/>
              </a:lnSpc>
              <a:spcAft>
                <a:spcPts val="1200"/>
              </a:spcAft>
            </a:pPr>
            <a:r>
              <a:rPr lang="en-US" sz="2800" b="1" dirty="0">
                <a:latin typeface="Arial"/>
                <a:cs typeface="Arial"/>
              </a:rPr>
              <a:t>6. Regional Agribusiness 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0376F3-448C-4FB1-A99C-22E16E545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56813E-45B9-4F9C-BC3E-D1A37BAE92F2}"/>
              </a:ext>
            </a:extLst>
          </p:cNvPr>
          <p:cNvSpPr txBox="1"/>
          <p:nvPr/>
        </p:nvSpPr>
        <p:spPr>
          <a:xfrm>
            <a:off x="185530" y="2343922"/>
            <a:ext cx="4386470" cy="3847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v-SE" sz="2000" b="1" i="0" u="none" strike="noStrike" dirty="0">
                <a:solidFill>
                  <a:srgbClr val="17729C"/>
                </a:solidFill>
                <a:effectLst/>
                <a:latin typeface="Roboto" panose="02000000000000000000" pitchFamily="2" charset="0"/>
                <a:hlinkClick r:id="rId2"/>
              </a:rPr>
              <a:t>Kazakhstan National Wholesale Market Master Plans and Wholesale Distribution Center Development Strategy </a:t>
            </a:r>
            <a:endParaRPr lang="ru-RU" sz="2000" b="0" i="0" dirty="0">
              <a:solidFill>
                <a:srgbClr val="5D5D5D"/>
              </a:solidFill>
              <a:effectLst/>
              <a:latin typeface="Roboto" panose="02000000000000000000" pitchFamily="2" charset="0"/>
            </a:endParaRPr>
          </a:p>
          <a:p>
            <a:pPr algn="just"/>
            <a:endParaRPr lang="en-US" sz="2000" dirty="0"/>
          </a:p>
          <a:p>
            <a:pPr algn="just"/>
            <a:br>
              <a:rPr lang="ru-RU" sz="2000" dirty="0"/>
            </a:br>
            <a:r>
              <a:rPr lang="sv-SE" sz="2000" b="1" i="0" u="none" strike="noStrike" dirty="0">
                <a:solidFill>
                  <a:srgbClr val="17729C"/>
                </a:solidFill>
                <a:effectLst/>
                <a:latin typeface="Roboto" panose="02000000000000000000" pitchFamily="2" charset="0"/>
                <a:hlinkClick r:id="rId3"/>
              </a:rPr>
              <a:t>Kyrgyz Republic National Wholesale Market Master Plans and Wholesale Distribution Center Development Strategy</a:t>
            </a:r>
            <a:endParaRPr lang="en-US" sz="2000" dirty="0">
              <a:latin typeface="Arial"/>
              <a:cs typeface="Arial"/>
            </a:endParaRPr>
          </a:p>
          <a:p>
            <a:pPr marL="800100" lvl="1" indent="-342900" algn="just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1EA10B-2E82-ECCC-55C8-07947B80D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846" y="1797270"/>
            <a:ext cx="3599190" cy="24235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FBBB5D-4448-70AC-9777-802E9158A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121" y="4315627"/>
            <a:ext cx="3576915" cy="242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44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8691C0-C001-2B45-A1D4-F8734D353265}"/>
              </a:ext>
            </a:extLst>
          </p:cNvPr>
          <p:cNvSpPr txBox="1"/>
          <p:nvPr/>
        </p:nvSpPr>
        <p:spPr>
          <a:xfrm flipH="1">
            <a:off x="300942" y="732671"/>
            <a:ext cx="8542116" cy="82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200000"/>
              </a:lnSpc>
              <a:spcAft>
                <a:spcPts val="12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6. ABEC Wholesale Market Modernization Project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0376F3-448C-4FB1-A99C-22E16E545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56813E-45B9-4F9C-BC3E-D1A37BAE92F2}"/>
              </a:ext>
            </a:extLst>
          </p:cNvPr>
          <p:cNvSpPr txBox="1"/>
          <p:nvPr/>
        </p:nvSpPr>
        <p:spPr>
          <a:xfrm>
            <a:off x="185530" y="1658930"/>
            <a:ext cx="8772939" cy="3847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	Kyrgyz Republic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Feasibility study for two Kyrgyz wholesale markets and supporting agro-logistic centers started in 2019 and finalized in end-2022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The “Climate-Resilient Agricultural Value Chain Development Sector Project (formerly Modern Agriculture Wholesale Market Development Project),” with total financing of up to $40 million is planned for approval in late 2023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8B353-DD77-8446-56BF-FBAB6DD073F2}"/>
              </a:ext>
            </a:extLst>
          </p:cNvPr>
          <p:cNvSpPr txBox="1"/>
          <p:nvPr/>
        </p:nvSpPr>
        <p:spPr>
          <a:xfrm>
            <a:off x="425442" y="4352684"/>
            <a:ext cx="3736655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	Kazakhstan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ADB support possible upon request of the government or private investor </a:t>
            </a:r>
          </a:p>
        </p:txBody>
      </p:sp>
      <p:pic>
        <p:nvPicPr>
          <p:cNvPr id="7" name="Picture 2" descr="Tax violations to KZT1.1bn were revealed at the Altyn Orda market in Almaty">
            <a:extLst>
              <a:ext uri="{FF2B5EF4-FFF2-40B4-BE49-F238E27FC236}">
                <a16:creationId xmlns:a16="http://schemas.microsoft.com/office/drawing/2014/main" id="{41E3517C-CD09-6DA5-01CB-4AFA5A0DE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097" y="3948115"/>
            <a:ext cx="4816366" cy="2608140"/>
          </a:xfrm>
          <a:prstGeom prst="rect">
            <a:avLst/>
          </a:prstGeom>
          <a:noFill/>
          <a:effectLst>
            <a:softEdge rad="4168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926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1E8F3-579A-465F-8CAD-19002362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47" y="1197927"/>
            <a:ext cx="2781713" cy="4426530"/>
          </a:xfrm>
        </p:spPr>
        <p:txBody>
          <a:bodyPr>
            <a:normAutofit/>
          </a:bodyPr>
          <a:lstStyle/>
          <a:p>
            <a:r>
              <a:rPr lang="en-US" sz="369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 learned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A20CF8F-B76C-B74F-833A-04E470FDDD26}"/>
              </a:ext>
            </a:extLst>
          </p:cNvPr>
          <p:cNvGrpSpPr/>
          <p:nvPr/>
        </p:nvGrpSpPr>
        <p:grpSpPr>
          <a:xfrm>
            <a:off x="509648" y="1568516"/>
            <a:ext cx="8398218" cy="772605"/>
            <a:chOff x="4111687" y="791936"/>
            <a:chExt cx="5538499" cy="836989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C37515D-00BD-AE49-86A2-E719F4B0D62F}"/>
                </a:ext>
              </a:extLst>
            </p:cNvPr>
            <p:cNvSpPr/>
            <p:nvPr/>
          </p:nvSpPr>
          <p:spPr>
            <a:xfrm>
              <a:off x="4525758" y="791936"/>
              <a:ext cx="5124428" cy="836989"/>
            </a:xfrm>
            <a:custGeom>
              <a:avLst/>
              <a:gdLst>
                <a:gd name="connsiteX0" fmla="*/ 0 w 4391660"/>
                <a:gd name="connsiteY0" fmla="*/ 0 h 709720"/>
                <a:gd name="connsiteX1" fmla="*/ 4036800 w 4391660"/>
                <a:gd name="connsiteY1" fmla="*/ 0 h 709720"/>
                <a:gd name="connsiteX2" fmla="*/ 4391660 w 4391660"/>
                <a:gd name="connsiteY2" fmla="*/ 354860 h 709720"/>
                <a:gd name="connsiteX3" fmla="*/ 4036800 w 4391660"/>
                <a:gd name="connsiteY3" fmla="*/ 709720 h 709720"/>
                <a:gd name="connsiteX4" fmla="*/ 0 w 4391660"/>
                <a:gd name="connsiteY4" fmla="*/ 709720 h 709720"/>
                <a:gd name="connsiteX5" fmla="*/ 0 w 4391660"/>
                <a:gd name="connsiteY5" fmla="*/ 0 h 709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91660" h="709720">
                  <a:moveTo>
                    <a:pt x="4391660" y="709719"/>
                  </a:moveTo>
                  <a:lnTo>
                    <a:pt x="354860" y="709719"/>
                  </a:lnTo>
                  <a:lnTo>
                    <a:pt x="0" y="354860"/>
                  </a:lnTo>
                  <a:lnTo>
                    <a:pt x="354860" y="1"/>
                  </a:lnTo>
                  <a:lnTo>
                    <a:pt x="4391660" y="1"/>
                  </a:lnTo>
                  <a:lnTo>
                    <a:pt x="4391660" y="70971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2674" tIns="70339" rIns="131298" bIns="70339" numCol="1" spcCol="1270" anchor="ctr" anchorCtr="0">
              <a:noAutofit/>
            </a:bodyPr>
            <a:lstStyle/>
            <a:p>
              <a:pPr algn="ctr" defTabSz="82063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46" dirty="0">
                  <a:latin typeface="Arial" panose="020B0604020202020204" pitchFamily="34" charset="0"/>
                  <a:cs typeface="Arial" panose="020B0604020202020204" pitchFamily="34" charset="0"/>
                </a:rPr>
                <a:t>Focus on projects</a:t>
              </a:r>
              <a:endParaRPr lang="en-US" sz="1846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A5240ED-04F8-1043-9645-579C0595ACE7}"/>
                </a:ext>
              </a:extLst>
            </p:cNvPr>
            <p:cNvSpPr/>
            <p:nvPr/>
          </p:nvSpPr>
          <p:spPr>
            <a:xfrm>
              <a:off x="4111687" y="791937"/>
              <a:ext cx="828140" cy="836986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30" name="Graphic 29" descr="Flag">
              <a:extLst>
                <a:ext uri="{FF2B5EF4-FFF2-40B4-BE49-F238E27FC236}">
                  <a16:creationId xmlns:a16="http://schemas.microsoft.com/office/drawing/2014/main" id="{F6A5CB81-123E-0E47-946F-643E65BFC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20371" y="881742"/>
              <a:ext cx="643464" cy="64346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9A07C35-2CE1-C74C-924E-4754878BE4FA}"/>
              </a:ext>
            </a:extLst>
          </p:cNvPr>
          <p:cNvGrpSpPr/>
          <p:nvPr/>
        </p:nvGrpSpPr>
        <p:grpSpPr>
          <a:xfrm>
            <a:off x="509648" y="2564177"/>
            <a:ext cx="8398218" cy="780176"/>
            <a:chOff x="4111687" y="1870569"/>
            <a:chExt cx="5538499" cy="8451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11CF490-4684-1B4C-8CD2-A69CE95F269E}"/>
                </a:ext>
              </a:extLst>
            </p:cNvPr>
            <p:cNvSpPr/>
            <p:nvPr/>
          </p:nvSpPr>
          <p:spPr>
            <a:xfrm>
              <a:off x="4525758" y="1878771"/>
              <a:ext cx="5124428" cy="836989"/>
            </a:xfrm>
            <a:custGeom>
              <a:avLst/>
              <a:gdLst>
                <a:gd name="connsiteX0" fmla="*/ 0 w 4391660"/>
                <a:gd name="connsiteY0" fmla="*/ 0 h 709720"/>
                <a:gd name="connsiteX1" fmla="*/ 4036800 w 4391660"/>
                <a:gd name="connsiteY1" fmla="*/ 0 h 709720"/>
                <a:gd name="connsiteX2" fmla="*/ 4391660 w 4391660"/>
                <a:gd name="connsiteY2" fmla="*/ 354860 h 709720"/>
                <a:gd name="connsiteX3" fmla="*/ 4036800 w 4391660"/>
                <a:gd name="connsiteY3" fmla="*/ 709720 h 709720"/>
                <a:gd name="connsiteX4" fmla="*/ 0 w 4391660"/>
                <a:gd name="connsiteY4" fmla="*/ 709720 h 709720"/>
                <a:gd name="connsiteX5" fmla="*/ 0 w 4391660"/>
                <a:gd name="connsiteY5" fmla="*/ 0 h 709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91660" h="709720">
                  <a:moveTo>
                    <a:pt x="4391660" y="709719"/>
                  </a:moveTo>
                  <a:lnTo>
                    <a:pt x="354860" y="709719"/>
                  </a:lnTo>
                  <a:lnTo>
                    <a:pt x="0" y="354860"/>
                  </a:lnTo>
                  <a:lnTo>
                    <a:pt x="354860" y="1"/>
                  </a:lnTo>
                  <a:lnTo>
                    <a:pt x="4391660" y="1"/>
                  </a:lnTo>
                  <a:lnTo>
                    <a:pt x="4391660" y="70971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2674" tIns="70339" rIns="131298" bIns="70339" numCol="1" spcCol="1270" anchor="ctr" anchorCtr="0">
              <a:noAutofit/>
            </a:bodyPr>
            <a:lstStyle/>
            <a:p>
              <a:pPr algn="ctr" defTabSz="82063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46" dirty="0">
                  <a:latin typeface="Arial" panose="020B0604020202020204" pitchFamily="34" charset="0"/>
                  <a:cs typeface="Arial" panose="020B0604020202020204" pitchFamily="34" charset="0"/>
                </a:rPr>
                <a:t>Institutions within established framework</a:t>
              </a:r>
              <a:endParaRPr lang="en-US" sz="1846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5341163-7AF2-414C-A9C2-398D585BD1E2}"/>
                </a:ext>
              </a:extLst>
            </p:cNvPr>
            <p:cNvSpPr/>
            <p:nvPr/>
          </p:nvSpPr>
          <p:spPr>
            <a:xfrm>
              <a:off x="4111687" y="1878772"/>
              <a:ext cx="828140" cy="836986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31" name="Graphic 30" descr="Decision chart">
              <a:extLst>
                <a:ext uri="{FF2B5EF4-FFF2-40B4-BE49-F238E27FC236}">
                  <a16:creationId xmlns:a16="http://schemas.microsoft.com/office/drawing/2014/main" id="{5F3A4161-880C-DF4B-80E6-5D54B023B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01578" y="1870569"/>
              <a:ext cx="709720" cy="70972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88A9F8A-1D9C-334C-9698-90FD81109D40}"/>
              </a:ext>
            </a:extLst>
          </p:cNvPr>
          <p:cNvGrpSpPr/>
          <p:nvPr/>
        </p:nvGrpSpPr>
        <p:grpSpPr>
          <a:xfrm>
            <a:off x="509648" y="3574978"/>
            <a:ext cx="8398218" cy="809969"/>
            <a:chOff x="4111687" y="2965604"/>
            <a:chExt cx="5538499" cy="877466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54FB0728-5011-2F49-9836-7DAB9C2ED58F}"/>
                </a:ext>
              </a:extLst>
            </p:cNvPr>
            <p:cNvSpPr/>
            <p:nvPr/>
          </p:nvSpPr>
          <p:spPr>
            <a:xfrm>
              <a:off x="4525758" y="2965604"/>
              <a:ext cx="5124428" cy="836988"/>
            </a:xfrm>
            <a:custGeom>
              <a:avLst/>
              <a:gdLst>
                <a:gd name="connsiteX0" fmla="*/ 0 w 4391660"/>
                <a:gd name="connsiteY0" fmla="*/ 0 h 709720"/>
                <a:gd name="connsiteX1" fmla="*/ 4036800 w 4391660"/>
                <a:gd name="connsiteY1" fmla="*/ 0 h 709720"/>
                <a:gd name="connsiteX2" fmla="*/ 4391660 w 4391660"/>
                <a:gd name="connsiteY2" fmla="*/ 354860 h 709720"/>
                <a:gd name="connsiteX3" fmla="*/ 4036800 w 4391660"/>
                <a:gd name="connsiteY3" fmla="*/ 709720 h 709720"/>
                <a:gd name="connsiteX4" fmla="*/ 0 w 4391660"/>
                <a:gd name="connsiteY4" fmla="*/ 709720 h 709720"/>
                <a:gd name="connsiteX5" fmla="*/ 0 w 4391660"/>
                <a:gd name="connsiteY5" fmla="*/ 0 h 709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91660" h="709720">
                  <a:moveTo>
                    <a:pt x="4391660" y="709719"/>
                  </a:moveTo>
                  <a:lnTo>
                    <a:pt x="354860" y="709719"/>
                  </a:lnTo>
                  <a:lnTo>
                    <a:pt x="0" y="354860"/>
                  </a:lnTo>
                  <a:lnTo>
                    <a:pt x="354860" y="1"/>
                  </a:lnTo>
                  <a:lnTo>
                    <a:pt x="4391660" y="1"/>
                  </a:lnTo>
                  <a:lnTo>
                    <a:pt x="4391660" y="70971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2674" tIns="70339" rIns="131298" bIns="70338" numCol="1" spcCol="1270" anchor="ctr" anchorCtr="0">
              <a:noAutofit/>
            </a:bodyPr>
            <a:lstStyle/>
            <a:p>
              <a:pPr algn="ctr" defTabSz="82063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46" dirty="0">
                  <a:latin typeface="Arial" panose="020B0604020202020204" pitchFamily="34" charset="0"/>
                  <a:cs typeface="Arial" panose="020B0604020202020204" pitchFamily="34" charset="0"/>
                </a:rPr>
                <a:t>Written commitments </a:t>
              </a:r>
              <a:endParaRPr lang="en-US" sz="1846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4025833-B25C-4B4F-8E45-1CB4419FBE79}"/>
                </a:ext>
              </a:extLst>
            </p:cNvPr>
            <p:cNvSpPr/>
            <p:nvPr/>
          </p:nvSpPr>
          <p:spPr>
            <a:xfrm>
              <a:off x="4111687" y="2965605"/>
              <a:ext cx="828140" cy="836986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32" name="Graphic 31" descr="Handshake">
              <a:extLst>
                <a:ext uri="{FF2B5EF4-FFF2-40B4-BE49-F238E27FC236}">
                  <a16:creationId xmlns:a16="http://schemas.microsoft.com/office/drawing/2014/main" id="{433E4B50-80AB-9648-85F6-1A5DE717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54115" y="3014930"/>
              <a:ext cx="828140" cy="82814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499333F-A28C-9D4A-A56F-F16029A1AA46}"/>
              </a:ext>
            </a:extLst>
          </p:cNvPr>
          <p:cNvGrpSpPr/>
          <p:nvPr/>
        </p:nvGrpSpPr>
        <p:grpSpPr>
          <a:xfrm>
            <a:off x="509648" y="4578209"/>
            <a:ext cx="8398218" cy="780173"/>
            <a:chOff x="4111687" y="4052437"/>
            <a:chExt cx="5538499" cy="84518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6DEDC3A-47CB-004D-AE43-EC0CED9F82CF}"/>
                </a:ext>
              </a:extLst>
            </p:cNvPr>
            <p:cNvSpPr/>
            <p:nvPr/>
          </p:nvSpPr>
          <p:spPr>
            <a:xfrm>
              <a:off x="4525758" y="4052437"/>
              <a:ext cx="5124428" cy="836988"/>
            </a:xfrm>
            <a:custGeom>
              <a:avLst/>
              <a:gdLst>
                <a:gd name="connsiteX0" fmla="*/ 0 w 4391660"/>
                <a:gd name="connsiteY0" fmla="*/ 0 h 709720"/>
                <a:gd name="connsiteX1" fmla="*/ 4036800 w 4391660"/>
                <a:gd name="connsiteY1" fmla="*/ 0 h 709720"/>
                <a:gd name="connsiteX2" fmla="*/ 4391660 w 4391660"/>
                <a:gd name="connsiteY2" fmla="*/ 354860 h 709720"/>
                <a:gd name="connsiteX3" fmla="*/ 4036800 w 4391660"/>
                <a:gd name="connsiteY3" fmla="*/ 709720 h 709720"/>
                <a:gd name="connsiteX4" fmla="*/ 0 w 4391660"/>
                <a:gd name="connsiteY4" fmla="*/ 709720 h 709720"/>
                <a:gd name="connsiteX5" fmla="*/ 0 w 4391660"/>
                <a:gd name="connsiteY5" fmla="*/ 0 h 709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91660" h="709720">
                  <a:moveTo>
                    <a:pt x="4391660" y="709719"/>
                  </a:moveTo>
                  <a:lnTo>
                    <a:pt x="354860" y="709719"/>
                  </a:lnTo>
                  <a:lnTo>
                    <a:pt x="0" y="354860"/>
                  </a:lnTo>
                  <a:lnTo>
                    <a:pt x="354860" y="1"/>
                  </a:lnTo>
                  <a:lnTo>
                    <a:pt x="4391660" y="1"/>
                  </a:lnTo>
                  <a:lnTo>
                    <a:pt x="4391660" y="70971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2674" tIns="70339" rIns="131298" bIns="70338" numCol="1" spcCol="1270" anchor="ctr" anchorCtr="0">
              <a:noAutofit/>
            </a:bodyPr>
            <a:lstStyle/>
            <a:p>
              <a:pPr algn="ctr" defTabSz="82063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46" dirty="0">
                  <a:latin typeface="Arial" panose="020B0604020202020204" pitchFamily="34" charset="0"/>
                  <a:cs typeface="Arial" panose="020B0604020202020204" pitchFamily="34" charset="0"/>
                </a:rPr>
                <a:t>Creation of trust among parties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55BECC1-2BD4-F140-B31A-5AB50522C2C8}"/>
                </a:ext>
              </a:extLst>
            </p:cNvPr>
            <p:cNvSpPr/>
            <p:nvPr/>
          </p:nvSpPr>
          <p:spPr>
            <a:xfrm>
              <a:off x="4111687" y="4052438"/>
              <a:ext cx="828140" cy="836986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33" name="Graphic 32" descr="Repeat">
              <a:extLst>
                <a:ext uri="{FF2B5EF4-FFF2-40B4-BE49-F238E27FC236}">
                  <a16:creationId xmlns:a16="http://schemas.microsoft.com/office/drawing/2014/main" id="{A7669624-2D87-4C4C-AB1A-E1C874B1A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46701" y="4060636"/>
              <a:ext cx="764597" cy="836988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BD0E90A-8E9C-B448-B8AC-158598522922}"/>
              </a:ext>
            </a:extLst>
          </p:cNvPr>
          <p:cNvGrpSpPr/>
          <p:nvPr/>
        </p:nvGrpSpPr>
        <p:grpSpPr>
          <a:xfrm>
            <a:off x="509648" y="5581439"/>
            <a:ext cx="8398218" cy="855501"/>
            <a:chOff x="4111687" y="5139270"/>
            <a:chExt cx="5538499" cy="92679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60964AF-766C-B94E-846D-DE4B4E386E00}"/>
                </a:ext>
              </a:extLst>
            </p:cNvPr>
            <p:cNvSpPr/>
            <p:nvPr/>
          </p:nvSpPr>
          <p:spPr>
            <a:xfrm>
              <a:off x="4525758" y="5139270"/>
              <a:ext cx="5124428" cy="836988"/>
            </a:xfrm>
            <a:custGeom>
              <a:avLst/>
              <a:gdLst>
                <a:gd name="connsiteX0" fmla="*/ 0 w 4391660"/>
                <a:gd name="connsiteY0" fmla="*/ 0 h 709720"/>
                <a:gd name="connsiteX1" fmla="*/ 4036800 w 4391660"/>
                <a:gd name="connsiteY1" fmla="*/ 0 h 709720"/>
                <a:gd name="connsiteX2" fmla="*/ 4391660 w 4391660"/>
                <a:gd name="connsiteY2" fmla="*/ 354860 h 709720"/>
                <a:gd name="connsiteX3" fmla="*/ 4036800 w 4391660"/>
                <a:gd name="connsiteY3" fmla="*/ 709720 h 709720"/>
                <a:gd name="connsiteX4" fmla="*/ 0 w 4391660"/>
                <a:gd name="connsiteY4" fmla="*/ 709720 h 709720"/>
                <a:gd name="connsiteX5" fmla="*/ 0 w 4391660"/>
                <a:gd name="connsiteY5" fmla="*/ 0 h 709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91660" h="709720">
                  <a:moveTo>
                    <a:pt x="4391660" y="709719"/>
                  </a:moveTo>
                  <a:lnTo>
                    <a:pt x="354860" y="709719"/>
                  </a:lnTo>
                  <a:lnTo>
                    <a:pt x="0" y="354860"/>
                  </a:lnTo>
                  <a:lnTo>
                    <a:pt x="354860" y="1"/>
                  </a:lnTo>
                  <a:lnTo>
                    <a:pt x="4391660" y="1"/>
                  </a:lnTo>
                  <a:lnTo>
                    <a:pt x="4391660" y="70971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2674" tIns="70339" rIns="131298" bIns="70338" numCol="1" spcCol="1270" anchor="ctr" anchorCtr="0">
              <a:noAutofit/>
            </a:bodyPr>
            <a:lstStyle/>
            <a:p>
              <a:pPr algn="ctr" defTabSz="82063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46" dirty="0">
                  <a:latin typeface="Arial" panose="020B0604020202020204" pitchFamily="34" charset="0"/>
                  <a:cs typeface="Arial" panose="020B0604020202020204" pitchFamily="34" charset="0"/>
                </a:rPr>
                <a:t>Continued support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066DC02-6901-AA4B-B4AB-9089F39A1020}"/>
                </a:ext>
              </a:extLst>
            </p:cNvPr>
            <p:cNvSpPr/>
            <p:nvPr/>
          </p:nvSpPr>
          <p:spPr>
            <a:xfrm>
              <a:off x="4111687" y="5139272"/>
              <a:ext cx="828140" cy="836986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34" name="Graphic 33" descr="Telescope">
              <a:extLst>
                <a:ext uri="{FF2B5EF4-FFF2-40B4-BE49-F238E27FC236}">
                  <a16:creationId xmlns:a16="http://schemas.microsoft.com/office/drawing/2014/main" id="{C21B741B-8119-A148-B6B2-7EF1F7C1A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26616" y="5267781"/>
              <a:ext cx="798282" cy="79828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7881C47-B01D-2803-DAA1-1A1B6F5D9844}"/>
              </a:ext>
            </a:extLst>
          </p:cNvPr>
          <p:cNvSpPr txBox="1"/>
          <p:nvPr/>
        </p:nvSpPr>
        <p:spPr>
          <a:xfrm flipH="1">
            <a:off x="1424817" y="457835"/>
            <a:ext cx="6217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7. Lessons Learned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26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459072-C3AF-6B44-8AE4-1EEF94945E04}"/>
              </a:ext>
            </a:extLst>
          </p:cNvPr>
          <p:cNvSpPr txBox="1"/>
          <p:nvPr/>
        </p:nvSpPr>
        <p:spPr>
          <a:xfrm>
            <a:off x="321700" y="1374684"/>
            <a:ext cx="8149580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hangingPunct="0"/>
            <a:r>
              <a:rPr lang="en-US" sz="2000" dirty="0">
                <a:latin typeface="Arial"/>
                <a:cs typeface="Arial"/>
              </a:rPr>
              <a:t>1.   Overview of Almaty-Bishkek Economic Corridor</a:t>
            </a:r>
          </a:p>
          <a:p>
            <a:pPr marL="0" lvl="1" eaLnBrk="0" hangingPunct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	Regional Connectivity</a:t>
            </a:r>
          </a:p>
          <a:p>
            <a:pPr marL="457200" indent="-457200" eaLnBrk="0" hangingPunct="0">
              <a:buAutoNum type="arabicPeriod" startAt="3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Regional Tourism</a:t>
            </a:r>
          </a:p>
          <a:p>
            <a:pPr marL="457200" indent="-457200" eaLnBrk="0" hangingPunct="0">
              <a:buAutoNum type="arabicPeriod" startAt="3"/>
            </a:pPr>
            <a:r>
              <a:rPr lang="en-US" sz="2000" dirty="0">
                <a:latin typeface="Arial"/>
                <a:cs typeface="Arial"/>
              </a:rPr>
              <a:t>Urban Air Quality Measuring</a:t>
            </a:r>
          </a:p>
          <a:p>
            <a:pPr eaLnBrk="0" hangingPunct="0"/>
            <a:r>
              <a:rPr lang="en-US" sz="2000" dirty="0">
                <a:latin typeface="Arial"/>
                <a:cs typeface="Arial"/>
              </a:rPr>
              <a:t>5.	Regional Health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en-US" sz="2000" dirty="0">
                <a:latin typeface="Arial"/>
                <a:cs typeface="Arial"/>
              </a:rPr>
              <a:t>6.	Regional Agribusiness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eaLnBrk="0" hangingPunct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7.	Lessons Learned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38BBB-9DFF-0849-95A9-991AE2B75236}"/>
              </a:ext>
            </a:extLst>
          </p:cNvPr>
          <p:cNvSpPr txBox="1"/>
          <p:nvPr/>
        </p:nvSpPr>
        <p:spPr>
          <a:xfrm flipH="1">
            <a:off x="1429406" y="851464"/>
            <a:ext cx="6442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8185E1-4271-4CC6-A0BD-892197AFD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3880" y="6102698"/>
            <a:ext cx="2057400" cy="365125"/>
          </a:xfrm>
        </p:spPr>
        <p:txBody>
          <a:bodyPr/>
          <a:lstStyle/>
          <a:p>
            <a:fld id="{6782DBBB-33CB-7343-87DE-C44531ABAC6F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 descr="A view of a mountain&#10;&#10;Description automatically generated">
            <a:extLst>
              <a:ext uri="{FF2B5EF4-FFF2-40B4-BE49-F238E27FC236}">
                <a16:creationId xmlns:a16="http://schemas.microsoft.com/office/drawing/2014/main" id="{1342E57B-B768-4B79-9739-5625FE8E0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619" y="2990125"/>
            <a:ext cx="1645278" cy="12339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C4DDAD-AC53-429D-9083-1682D2114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619" y="5119162"/>
            <a:ext cx="2135219" cy="727778"/>
          </a:xfrm>
          <a:prstGeom prst="rect">
            <a:avLst/>
          </a:prstGeom>
        </p:spPr>
      </p:pic>
      <p:pic>
        <p:nvPicPr>
          <p:cNvPr id="12" name="Picture 11" descr="A picture containing outdoor, road, sitting, building&#10;&#10;Description automatically generated">
            <a:extLst>
              <a:ext uri="{FF2B5EF4-FFF2-40B4-BE49-F238E27FC236}">
                <a16:creationId xmlns:a16="http://schemas.microsoft.com/office/drawing/2014/main" id="{87F053D0-ADDE-4037-B218-1223749CB8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793" b="27734"/>
          <a:stretch/>
        </p:blipFill>
        <p:spPr>
          <a:xfrm>
            <a:off x="6273618" y="1944759"/>
            <a:ext cx="2135219" cy="9524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65261D-AAA3-447D-B09C-503E162429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5" t="11623" r="75" b="36593"/>
          <a:stretch/>
        </p:blipFill>
        <p:spPr>
          <a:xfrm>
            <a:off x="6273618" y="4317046"/>
            <a:ext cx="2135219" cy="7277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5D79FF-4187-4C93-ADA1-1DADF70BD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2580" y="2982708"/>
            <a:ext cx="966259" cy="124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98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D8E9A-5BEE-616B-F929-7CCB0736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57" y="394307"/>
            <a:ext cx="6419886" cy="1060722"/>
          </a:xfrm>
        </p:spPr>
        <p:txBody>
          <a:bodyPr>
            <a:normAutofit fontScale="90000"/>
          </a:bodyPr>
          <a:lstStyle/>
          <a:p>
            <a:br>
              <a:rPr lang="en-US" sz="2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Introduction to the Almaty-Bishkek Economic Corridor</a:t>
            </a:r>
            <a:endParaRPr lang="ru-KG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B49170-9610-10E7-3E20-2569B895B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DEF2F2-B4CF-B467-613B-FBBB80DEC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631" y="3366454"/>
            <a:ext cx="3591160" cy="3018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ABEC aims to: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 connectivity;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create one market for tourism, health, and education services; and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create modern wholesale markets to exploit export potential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F21E6CB-18BF-F848-8B16-E55FD0DDB384}"/>
              </a:ext>
            </a:extLst>
          </p:cNvPr>
          <p:cNvSpPr txBox="1">
            <a:spLocks/>
          </p:cNvSpPr>
          <p:nvPr/>
        </p:nvSpPr>
        <p:spPr>
          <a:xfrm>
            <a:off x="240631" y="1425848"/>
            <a:ext cx="8710863" cy="1929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Vision: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two cities can achieve far more together than either alone. ABEC transforms the area into a single space where exchange of ideas, movement of goods and meeting people is fast, easy, and free of barriers. </a:t>
            </a:r>
          </a:p>
          <a:p>
            <a:endParaRPr lang="ru-KG" sz="26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8D5B3C-6EEE-1392-8BA1-F1BFED398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021" y="3429000"/>
            <a:ext cx="4921473" cy="276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6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D8E9A-5BEE-616B-F929-7CCB0736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978" y="365127"/>
            <a:ext cx="6521117" cy="1060722"/>
          </a:xfrm>
        </p:spPr>
        <p:txBody>
          <a:bodyPr/>
          <a:lstStyle/>
          <a:p>
            <a:pPr algn="ctr"/>
            <a:br>
              <a:rPr lang="en-US" sz="2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ABEC Evolution</a:t>
            </a:r>
            <a:endParaRPr lang="ru-KG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B49170-9610-10E7-3E20-2569B895B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3" name="Diagram 3">
            <a:extLst>
              <a:ext uri="{FF2B5EF4-FFF2-40B4-BE49-F238E27FC236}">
                <a16:creationId xmlns:a16="http://schemas.microsoft.com/office/drawing/2014/main" id="{C9AFFDE0-B277-D673-77B5-6DE20B2F08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3166326"/>
              </p:ext>
            </p:extLst>
          </p:nvPr>
        </p:nvGraphicFramePr>
        <p:xfrm>
          <a:off x="288758" y="1702983"/>
          <a:ext cx="8398041" cy="4789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2445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D8E9A-5BEE-616B-F929-7CCB0736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559" y="81480"/>
            <a:ext cx="6521117" cy="1060722"/>
          </a:xfrm>
        </p:spPr>
        <p:txBody>
          <a:bodyPr/>
          <a:lstStyle/>
          <a:p>
            <a:pPr algn="ctr"/>
            <a:br>
              <a:rPr lang="en-US" sz="2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ABEC Institutions</a:t>
            </a:r>
            <a:endParaRPr lang="ru-KG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B49170-9610-10E7-3E20-2569B895B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C0C201FD-34F6-8611-424F-4EF5B7C95479}"/>
              </a:ext>
            </a:extLst>
          </p:cNvPr>
          <p:cNvSpPr/>
          <p:nvPr/>
        </p:nvSpPr>
        <p:spPr>
          <a:xfrm>
            <a:off x="2805443" y="1457829"/>
            <a:ext cx="2921447" cy="904486"/>
          </a:xfrm>
          <a:custGeom>
            <a:avLst/>
            <a:gdLst>
              <a:gd name="connsiteX0" fmla="*/ 0 w 3164901"/>
              <a:gd name="connsiteY0" fmla="*/ 97986 h 979860"/>
              <a:gd name="connsiteX1" fmla="*/ 97986 w 3164901"/>
              <a:gd name="connsiteY1" fmla="*/ 0 h 979860"/>
              <a:gd name="connsiteX2" fmla="*/ 3066915 w 3164901"/>
              <a:gd name="connsiteY2" fmla="*/ 0 h 979860"/>
              <a:gd name="connsiteX3" fmla="*/ 3164901 w 3164901"/>
              <a:gd name="connsiteY3" fmla="*/ 97986 h 979860"/>
              <a:gd name="connsiteX4" fmla="*/ 3164901 w 3164901"/>
              <a:gd name="connsiteY4" fmla="*/ 881874 h 979860"/>
              <a:gd name="connsiteX5" fmla="*/ 3066915 w 3164901"/>
              <a:gd name="connsiteY5" fmla="*/ 979860 h 979860"/>
              <a:gd name="connsiteX6" fmla="*/ 97986 w 3164901"/>
              <a:gd name="connsiteY6" fmla="*/ 979860 h 979860"/>
              <a:gd name="connsiteX7" fmla="*/ 0 w 3164901"/>
              <a:gd name="connsiteY7" fmla="*/ 881874 h 979860"/>
              <a:gd name="connsiteX8" fmla="*/ 0 w 3164901"/>
              <a:gd name="connsiteY8" fmla="*/ 97986 h 97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4901" h="979860">
                <a:moveTo>
                  <a:pt x="0" y="97986"/>
                </a:moveTo>
                <a:cubicBezTo>
                  <a:pt x="0" y="43870"/>
                  <a:pt x="43870" y="0"/>
                  <a:pt x="97986" y="0"/>
                </a:cubicBezTo>
                <a:lnTo>
                  <a:pt x="3066915" y="0"/>
                </a:lnTo>
                <a:cubicBezTo>
                  <a:pt x="3121031" y="0"/>
                  <a:pt x="3164901" y="43870"/>
                  <a:pt x="3164901" y="97986"/>
                </a:cubicBezTo>
                <a:lnTo>
                  <a:pt x="3164901" y="881874"/>
                </a:lnTo>
                <a:cubicBezTo>
                  <a:pt x="3164901" y="935990"/>
                  <a:pt x="3121031" y="979860"/>
                  <a:pt x="3066915" y="979860"/>
                </a:cubicBezTo>
                <a:lnTo>
                  <a:pt x="97986" y="979860"/>
                </a:lnTo>
                <a:cubicBezTo>
                  <a:pt x="43870" y="979860"/>
                  <a:pt x="0" y="935990"/>
                  <a:pt x="0" y="881874"/>
                </a:cubicBezTo>
                <a:lnTo>
                  <a:pt x="0" y="9798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796" tIns="89796" rIns="89796" bIns="89796" numCol="1" spcCol="1270" anchor="ctr" anchorCtr="0">
            <a:noAutofit/>
          </a:bodyPr>
          <a:lstStyle/>
          <a:p>
            <a:pPr algn="ctr" defTabSz="73857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Kyrgyz-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Kazakh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Intergovernmental Council</a:t>
            </a: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B6A8421B-15A5-1B06-8191-37D952788A26}"/>
              </a:ext>
            </a:extLst>
          </p:cNvPr>
          <p:cNvSpPr/>
          <p:nvPr/>
        </p:nvSpPr>
        <p:spPr>
          <a:xfrm>
            <a:off x="4250022" y="2369299"/>
            <a:ext cx="84406" cy="3617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9194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66292EBA-56D4-D594-CEF5-897D3455278A}"/>
              </a:ext>
            </a:extLst>
          </p:cNvPr>
          <p:cNvSpPr/>
          <p:nvPr/>
        </p:nvSpPr>
        <p:spPr>
          <a:xfrm>
            <a:off x="2775450" y="2785144"/>
            <a:ext cx="2981741" cy="904486"/>
          </a:xfrm>
          <a:custGeom>
            <a:avLst/>
            <a:gdLst>
              <a:gd name="connsiteX0" fmla="*/ 0 w 3230219"/>
              <a:gd name="connsiteY0" fmla="*/ 97986 h 979860"/>
              <a:gd name="connsiteX1" fmla="*/ 97986 w 3230219"/>
              <a:gd name="connsiteY1" fmla="*/ 0 h 979860"/>
              <a:gd name="connsiteX2" fmla="*/ 3132233 w 3230219"/>
              <a:gd name="connsiteY2" fmla="*/ 0 h 979860"/>
              <a:gd name="connsiteX3" fmla="*/ 3230219 w 3230219"/>
              <a:gd name="connsiteY3" fmla="*/ 97986 h 979860"/>
              <a:gd name="connsiteX4" fmla="*/ 3230219 w 3230219"/>
              <a:gd name="connsiteY4" fmla="*/ 881874 h 979860"/>
              <a:gd name="connsiteX5" fmla="*/ 3132233 w 3230219"/>
              <a:gd name="connsiteY5" fmla="*/ 979860 h 979860"/>
              <a:gd name="connsiteX6" fmla="*/ 97986 w 3230219"/>
              <a:gd name="connsiteY6" fmla="*/ 979860 h 979860"/>
              <a:gd name="connsiteX7" fmla="*/ 0 w 3230219"/>
              <a:gd name="connsiteY7" fmla="*/ 881874 h 979860"/>
              <a:gd name="connsiteX8" fmla="*/ 0 w 3230219"/>
              <a:gd name="connsiteY8" fmla="*/ 97986 h 97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0219" h="979860">
                <a:moveTo>
                  <a:pt x="0" y="97986"/>
                </a:moveTo>
                <a:cubicBezTo>
                  <a:pt x="0" y="43870"/>
                  <a:pt x="43870" y="0"/>
                  <a:pt x="97986" y="0"/>
                </a:cubicBezTo>
                <a:lnTo>
                  <a:pt x="3132233" y="0"/>
                </a:lnTo>
                <a:cubicBezTo>
                  <a:pt x="3186349" y="0"/>
                  <a:pt x="3230219" y="43870"/>
                  <a:pt x="3230219" y="97986"/>
                </a:cubicBezTo>
                <a:lnTo>
                  <a:pt x="3230219" y="881874"/>
                </a:lnTo>
                <a:cubicBezTo>
                  <a:pt x="3230219" y="935990"/>
                  <a:pt x="3186349" y="979860"/>
                  <a:pt x="3132233" y="979860"/>
                </a:cubicBezTo>
                <a:lnTo>
                  <a:pt x="97986" y="979860"/>
                </a:lnTo>
                <a:cubicBezTo>
                  <a:pt x="43870" y="979860"/>
                  <a:pt x="0" y="935990"/>
                  <a:pt x="0" y="881874"/>
                </a:cubicBezTo>
                <a:lnTo>
                  <a:pt x="0" y="9798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796" tIns="89796" rIns="89796" bIns="89796" numCol="1" spcCol="1270" anchor="ctr" anchorCtr="0">
            <a:noAutofit/>
          </a:bodyPr>
          <a:lstStyle/>
          <a:p>
            <a:pPr algn="ctr" defTabSz="73857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62" dirty="0">
                <a:latin typeface="Arial" panose="020B0604020202020204" pitchFamily="34" charset="0"/>
                <a:cs typeface="Arial" panose="020B0604020202020204" pitchFamily="34" charset="0"/>
              </a:rPr>
              <a:t>ABEC Subcommittee</a:t>
            </a: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A4E0A32D-9C55-0073-7593-ECBCFB44CF94}"/>
              </a:ext>
            </a:extLst>
          </p:cNvPr>
          <p:cNvSpPr/>
          <p:nvPr/>
        </p:nvSpPr>
        <p:spPr>
          <a:xfrm>
            <a:off x="4250020" y="3635580"/>
            <a:ext cx="84406" cy="36179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91944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7C9C42-CB2D-EB73-3D46-E7D1E60BA7E6}"/>
              </a:ext>
            </a:extLst>
          </p:cNvPr>
          <p:cNvGrpSpPr/>
          <p:nvPr/>
        </p:nvGrpSpPr>
        <p:grpSpPr>
          <a:xfrm>
            <a:off x="234848" y="4399456"/>
            <a:ext cx="6356728" cy="904486"/>
            <a:chOff x="3618960" y="4088387"/>
            <a:chExt cx="4626248" cy="979860"/>
          </a:xfrm>
        </p:grpSpPr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DF663760-430A-CB04-F98E-DF3BA9A11905}"/>
                </a:ext>
              </a:extLst>
            </p:cNvPr>
            <p:cNvSpPr/>
            <p:nvPr/>
          </p:nvSpPr>
          <p:spPr>
            <a:xfrm>
              <a:off x="3618960" y="4088387"/>
              <a:ext cx="1469791" cy="979860"/>
            </a:xfrm>
            <a:custGeom>
              <a:avLst/>
              <a:gdLst>
                <a:gd name="connsiteX0" fmla="*/ 0 w 1469791"/>
                <a:gd name="connsiteY0" fmla="*/ 97986 h 979860"/>
                <a:gd name="connsiteX1" fmla="*/ 97986 w 1469791"/>
                <a:gd name="connsiteY1" fmla="*/ 0 h 979860"/>
                <a:gd name="connsiteX2" fmla="*/ 1371805 w 1469791"/>
                <a:gd name="connsiteY2" fmla="*/ 0 h 979860"/>
                <a:gd name="connsiteX3" fmla="*/ 1469791 w 1469791"/>
                <a:gd name="connsiteY3" fmla="*/ 97986 h 979860"/>
                <a:gd name="connsiteX4" fmla="*/ 1469791 w 1469791"/>
                <a:gd name="connsiteY4" fmla="*/ 881874 h 979860"/>
                <a:gd name="connsiteX5" fmla="*/ 1371805 w 1469791"/>
                <a:gd name="connsiteY5" fmla="*/ 979860 h 979860"/>
                <a:gd name="connsiteX6" fmla="*/ 97986 w 1469791"/>
                <a:gd name="connsiteY6" fmla="*/ 979860 h 979860"/>
                <a:gd name="connsiteX7" fmla="*/ 0 w 1469791"/>
                <a:gd name="connsiteY7" fmla="*/ 881874 h 979860"/>
                <a:gd name="connsiteX8" fmla="*/ 0 w 1469791"/>
                <a:gd name="connsiteY8" fmla="*/ 97986 h 97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9791" h="979860">
                  <a:moveTo>
                    <a:pt x="0" y="97986"/>
                  </a:moveTo>
                  <a:cubicBezTo>
                    <a:pt x="0" y="43870"/>
                    <a:pt x="43870" y="0"/>
                    <a:pt x="97986" y="0"/>
                  </a:cubicBezTo>
                  <a:lnTo>
                    <a:pt x="1371805" y="0"/>
                  </a:lnTo>
                  <a:cubicBezTo>
                    <a:pt x="1425921" y="0"/>
                    <a:pt x="1469791" y="43870"/>
                    <a:pt x="1469791" y="97986"/>
                  </a:cubicBezTo>
                  <a:lnTo>
                    <a:pt x="1469791" y="881874"/>
                  </a:lnTo>
                  <a:cubicBezTo>
                    <a:pt x="1469791" y="935990"/>
                    <a:pt x="1425921" y="979860"/>
                    <a:pt x="1371805" y="979860"/>
                  </a:cubicBezTo>
                  <a:lnTo>
                    <a:pt x="97986" y="979860"/>
                  </a:lnTo>
                  <a:cubicBezTo>
                    <a:pt x="43870" y="979860"/>
                    <a:pt x="0" y="935990"/>
                    <a:pt x="0" y="881874"/>
                  </a:cubicBezTo>
                  <a:lnTo>
                    <a:pt x="0" y="9798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9796" tIns="89796" rIns="89796" bIns="89796" numCol="1" spcCol="1270" anchor="ctr" anchorCtr="0">
              <a:noAutofit/>
            </a:bodyPr>
            <a:lstStyle/>
            <a:p>
              <a:pPr algn="ctr" defTabSz="73857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62" dirty="0">
                  <a:latin typeface="Arial" panose="020B0604020202020204" pitchFamily="34" charset="0"/>
                  <a:cs typeface="Arial" panose="020B0604020202020204" pitchFamily="34" charset="0"/>
                </a:rPr>
                <a:t>Agriculture  JWG</a:t>
              </a: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303B5062-0550-0B03-FEBD-B986602C4678}"/>
                </a:ext>
              </a:extLst>
            </p:cNvPr>
            <p:cNvSpPr/>
            <p:nvPr/>
          </p:nvSpPr>
          <p:spPr>
            <a:xfrm>
              <a:off x="5198730" y="4088387"/>
              <a:ext cx="1469791" cy="979860"/>
            </a:xfrm>
            <a:custGeom>
              <a:avLst/>
              <a:gdLst>
                <a:gd name="connsiteX0" fmla="*/ 0 w 1469791"/>
                <a:gd name="connsiteY0" fmla="*/ 97986 h 979860"/>
                <a:gd name="connsiteX1" fmla="*/ 97986 w 1469791"/>
                <a:gd name="connsiteY1" fmla="*/ 0 h 979860"/>
                <a:gd name="connsiteX2" fmla="*/ 1371805 w 1469791"/>
                <a:gd name="connsiteY2" fmla="*/ 0 h 979860"/>
                <a:gd name="connsiteX3" fmla="*/ 1469791 w 1469791"/>
                <a:gd name="connsiteY3" fmla="*/ 97986 h 979860"/>
                <a:gd name="connsiteX4" fmla="*/ 1469791 w 1469791"/>
                <a:gd name="connsiteY4" fmla="*/ 881874 h 979860"/>
                <a:gd name="connsiteX5" fmla="*/ 1371805 w 1469791"/>
                <a:gd name="connsiteY5" fmla="*/ 979860 h 979860"/>
                <a:gd name="connsiteX6" fmla="*/ 97986 w 1469791"/>
                <a:gd name="connsiteY6" fmla="*/ 979860 h 979860"/>
                <a:gd name="connsiteX7" fmla="*/ 0 w 1469791"/>
                <a:gd name="connsiteY7" fmla="*/ 881874 h 979860"/>
                <a:gd name="connsiteX8" fmla="*/ 0 w 1469791"/>
                <a:gd name="connsiteY8" fmla="*/ 97986 h 97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9791" h="979860">
                  <a:moveTo>
                    <a:pt x="0" y="97986"/>
                  </a:moveTo>
                  <a:cubicBezTo>
                    <a:pt x="0" y="43870"/>
                    <a:pt x="43870" y="0"/>
                    <a:pt x="97986" y="0"/>
                  </a:cubicBezTo>
                  <a:lnTo>
                    <a:pt x="1371805" y="0"/>
                  </a:lnTo>
                  <a:cubicBezTo>
                    <a:pt x="1425921" y="0"/>
                    <a:pt x="1469791" y="43870"/>
                    <a:pt x="1469791" y="97986"/>
                  </a:cubicBezTo>
                  <a:lnTo>
                    <a:pt x="1469791" y="881874"/>
                  </a:lnTo>
                  <a:cubicBezTo>
                    <a:pt x="1469791" y="935990"/>
                    <a:pt x="1425921" y="979860"/>
                    <a:pt x="1371805" y="979860"/>
                  </a:cubicBezTo>
                  <a:lnTo>
                    <a:pt x="97986" y="979860"/>
                  </a:lnTo>
                  <a:cubicBezTo>
                    <a:pt x="43870" y="979860"/>
                    <a:pt x="0" y="935990"/>
                    <a:pt x="0" y="881874"/>
                  </a:cubicBezTo>
                  <a:lnTo>
                    <a:pt x="0" y="9798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9796" tIns="89796" rIns="89796" bIns="89796" numCol="1" spcCol="1270" anchor="ctr" anchorCtr="0">
              <a:noAutofit/>
            </a:bodyPr>
            <a:lstStyle/>
            <a:p>
              <a:pPr algn="ctr" defTabSz="73857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62" dirty="0">
                  <a:latin typeface="Arial" panose="020B0604020202020204" pitchFamily="34" charset="0"/>
                  <a:cs typeface="Arial" panose="020B0604020202020204" pitchFamily="34" charset="0"/>
                </a:rPr>
                <a:t>Tourism JWG</a:t>
              </a: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3264D2E9-7445-A7EC-AFFE-04B4FEF3FC67}"/>
                </a:ext>
              </a:extLst>
            </p:cNvPr>
            <p:cNvSpPr/>
            <p:nvPr/>
          </p:nvSpPr>
          <p:spPr>
            <a:xfrm>
              <a:off x="6775417" y="4088387"/>
              <a:ext cx="1469791" cy="979860"/>
            </a:xfrm>
            <a:custGeom>
              <a:avLst/>
              <a:gdLst>
                <a:gd name="connsiteX0" fmla="*/ 0 w 1469791"/>
                <a:gd name="connsiteY0" fmla="*/ 97986 h 979860"/>
                <a:gd name="connsiteX1" fmla="*/ 97986 w 1469791"/>
                <a:gd name="connsiteY1" fmla="*/ 0 h 979860"/>
                <a:gd name="connsiteX2" fmla="*/ 1371805 w 1469791"/>
                <a:gd name="connsiteY2" fmla="*/ 0 h 979860"/>
                <a:gd name="connsiteX3" fmla="*/ 1469791 w 1469791"/>
                <a:gd name="connsiteY3" fmla="*/ 97986 h 979860"/>
                <a:gd name="connsiteX4" fmla="*/ 1469791 w 1469791"/>
                <a:gd name="connsiteY4" fmla="*/ 881874 h 979860"/>
                <a:gd name="connsiteX5" fmla="*/ 1371805 w 1469791"/>
                <a:gd name="connsiteY5" fmla="*/ 979860 h 979860"/>
                <a:gd name="connsiteX6" fmla="*/ 97986 w 1469791"/>
                <a:gd name="connsiteY6" fmla="*/ 979860 h 979860"/>
                <a:gd name="connsiteX7" fmla="*/ 0 w 1469791"/>
                <a:gd name="connsiteY7" fmla="*/ 881874 h 979860"/>
                <a:gd name="connsiteX8" fmla="*/ 0 w 1469791"/>
                <a:gd name="connsiteY8" fmla="*/ 97986 h 97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9791" h="979860">
                  <a:moveTo>
                    <a:pt x="0" y="97986"/>
                  </a:moveTo>
                  <a:cubicBezTo>
                    <a:pt x="0" y="43870"/>
                    <a:pt x="43870" y="0"/>
                    <a:pt x="97986" y="0"/>
                  </a:cubicBezTo>
                  <a:lnTo>
                    <a:pt x="1371805" y="0"/>
                  </a:lnTo>
                  <a:cubicBezTo>
                    <a:pt x="1425921" y="0"/>
                    <a:pt x="1469791" y="43870"/>
                    <a:pt x="1469791" y="97986"/>
                  </a:cubicBezTo>
                  <a:lnTo>
                    <a:pt x="1469791" y="881874"/>
                  </a:lnTo>
                  <a:cubicBezTo>
                    <a:pt x="1469791" y="935990"/>
                    <a:pt x="1425921" y="979860"/>
                    <a:pt x="1371805" y="979860"/>
                  </a:cubicBezTo>
                  <a:lnTo>
                    <a:pt x="97986" y="979860"/>
                  </a:lnTo>
                  <a:cubicBezTo>
                    <a:pt x="43870" y="979860"/>
                    <a:pt x="0" y="935990"/>
                    <a:pt x="0" y="881874"/>
                  </a:cubicBezTo>
                  <a:lnTo>
                    <a:pt x="0" y="9798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9796" tIns="89796" rIns="89796" bIns="89796" numCol="1" spcCol="1270" anchor="ctr" anchorCtr="0">
              <a:noAutofit/>
            </a:bodyPr>
            <a:lstStyle/>
            <a:p>
              <a:pPr algn="ctr" defTabSz="73857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62" dirty="0">
                  <a:latin typeface="Arial" panose="020B0604020202020204" pitchFamily="34" charset="0"/>
                  <a:cs typeface="Arial" panose="020B0604020202020204" pitchFamily="34" charset="0"/>
                </a:rPr>
                <a:t>Connectivity JWG</a:t>
              </a:r>
            </a:p>
          </p:txBody>
        </p:sp>
      </p:grpSp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C8C6257C-29D0-E36E-8865-F3196102F723}"/>
              </a:ext>
            </a:extLst>
          </p:cNvPr>
          <p:cNvSpPr/>
          <p:nvPr/>
        </p:nvSpPr>
        <p:spPr>
          <a:xfrm>
            <a:off x="1846286" y="5819108"/>
            <a:ext cx="4891873" cy="37202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2" dirty="0">
                <a:latin typeface="Arial" panose="020B0604020202020204" pitchFamily="34" charset="0"/>
                <a:cs typeface="Arial" panose="020B0604020202020204" pitchFamily="34" charset="0"/>
              </a:rPr>
              <a:t>ADB as observer and supporter </a:t>
            </a:r>
          </a:p>
        </p:txBody>
      </p:sp>
      <p:cxnSp>
        <p:nvCxnSpPr>
          <p:cNvPr id="32" name="Соединительная линия уступом 31" descr="`">
            <a:extLst>
              <a:ext uri="{FF2B5EF4-FFF2-40B4-BE49-F238E27FC236}">
                <a16:creationId xmlns:a16="http://schemas.microsoft.com/office/drawing/2014/main" id="{9EDB3623-87E6-522A-D3F3-2FE9E1FC3131}"/>
              </a:ext>
            </a:extLst>
          </p:cNvPr>
          <p:cNvCxnSpPr>
            <a:cxnSpLocks/>
          </p:cNvCxnSpPr>
          <p:nvPr/>
        </p:nvCxnSpPr>
        <p:spPr>
          <a:xfrm>
            <a:off x="5684724" y="4034332"/>
            <a:ext cx="2580735" cy="358579"/>
          </a:xfrm>
          <a:prstGeom prst="bentConnector3">
            <a:avLst>
              <a:gd name="adj1" fmla="val 10002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19">
            <a:extLst>
              <a:ext uri="{FF2B5EF4-FFF2-40B4-BE49-F238E27FC236}">
                <a16:creationId xmlns:a16="http://schemas.microsoft.com/office/drawing/2014/main" id="{D949B547-B793-51FA-BE35-142D8E7D4F66}"/>
              </a:ext>
            </a:extLst>
          </p:cNvPr>
          <p:cNvSpPr/>
          <p:nvPr/>
        </p:nvSpPr>
        <p:spPr>
          <a:xfrm>
            <a:off x="6889575" y="4399457"/>
            <a:ext cx="2019577" cy="904486"/>
          </a:xfrm>
          <a:custGeom>
            <a:avLst/>
            <a:gdLst>
              <a:gd name="connsiteX0" fmla="*/ 0 w 1469791"/>
              <a:gd name="connsiteY0" fmla="*/ 97986 h 979860"/>
              <a:gd name="connsiteX1" fmla="*/ 97986 w 1469791"/>
              <a:gd name="connsiteY1" fmla="*/ 0 h 979860"/>
              <a:gd name="connsiteX2" fmla="*/ 1371805 w 1469791"/>
              <a:gd name="connsiteY2" fmla="*/ 0 h 979860"/>
              <a:gd name="connsiteX3" fmla="*/ 1469791 w 1469791"/>
              <a:gd name="connsiteY3" fmla="*/ 97986 h 979860"/>
              <a:gd name="connsiteX4" fmla="*/ 1469791 w 1469791"/>
              <a:gd name="connsiteY4" fmla="*/ 881874 h 979860"/>
              <a:gd name="connsiteX5" fmla="*/ 1371805 w 1469791"/>
              <a:gd name="connsiteY5" fmla="*/ 979860 h 979860"/>
              <a:gd name="connsiteX6" fmla="*/ 97986 w 1469791"/>
              <a:gd name="connsiteY6" fmla="*/ 979860 h 979860"/>
              <a:gd name="connsiteX7" fmla="*/ 0 w 1469791"/>
              <a:gd name="connsiteY7" fmla="*/ 881874 h 979860"/>
              <a:gd name="connsiteX8" fmla="*/ 0 w 1469791"/>
              <a:gd name="connsiteY8" fmla="*/ 97986 h 97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9791" h="979860">
                <a:moveTo>
                  <a:pt x="0" y="97986"/>
                </a:moveTo>
                <a:cubicBezTo>
                  <a:pt x="0" y="43870"/>
                  <a:pt x="43870" y="0"/>
                  <a:pt x="97986" y="0"/>
                </a:cubicBezTo>
                <a:lnTo>
                  <a:pt x="1371805" y="0"/>
                </a:lnTo>
                <a:cubicBezTo>
                  <a:pt x="1425921" y="0"/>
                  <a:pt x="1469791" y="43870"/>
                  <a:pt x="1469791" y="97986"/>
                </a:cubicBezTo>
                <a:lnTo>
                  <a:pt x="1469791" y="881874"/>
                </a:lnTo>
                <a:cubicBezTo>
                  <a:pt x="1469791" y="935990"/>
                  <a:pt x="1425921" y="979860"/>
                  <a:pt x="1371805" y="979860"/>
                </a:cubicBezTo>
                <a:lnTo>
                  <a:pt x="97986" y="979860"/>
                </a:lnTo>
                <a:cubicBezTo>
                  <a:pt x="43870" y="979860"/>
                  <a:pt x="0" y="935990"/>
                  <a:pt x="0" y="881874"/>
                </a:cubicBezTo>
                <a:lnTo>
                  <a:pt x="0" y="9798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796" tIns="89796" rIns="89796" bIns="89796" numCol="1" spcCol="1270" anchor="ctr" anchorCtr="0">
            <a:noAutofit/>
          </a:bodyPr>
          <a:lstStyle/>
          <a:p>
            <a:pPr algn="ctr" defTabSz="73857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62" dirty="0">
                <a:latin typeface="Arial" panose="020B0604020202020204" pitchFamily="34" charset="0"/>
                <a:cs typeface="Arial" panose="020B0604020202020204" pitchFamily="34" charset="0"/>
              </a:rPr>
              <a:t>Health JWG</a:t>
            </a:r>
          </a:p>
        </p:txBody>
      </p:sp>
      <p:cxnSp>
        <p:nvCxnSpPr>
          <p:cNvPr id="40" name="Соединительная линия уступом 39" descr="`">
            <a:extLst>
              <a:ext uri="{FF2B5EF4-FFF2-40B4-BE49-F238E27FC236}">
                <a16:creationId xmlns:a16="http://schemas.microsoft.com/office/drawing/2014/main" id="{98719EB7-537A-7FEF-6348-F8F22B73EAA9}"/>
              </a:ext>
            </a:extLst>
          </p:cNvPr>
          <p:cNvCxnSpPr>
            <a:cxnSpLocks/>
          </p:cNvCxnSpPr>
          <p:nvPr/>
        </p:nvCxnSpPr>
        <p:spPr>
          <a:xfrm>
            <a:off x="4282779" y="4022932"/>
            <a:ext cx="1409817" cy="343089"/>
          </a:xfrm>
          <a:prstGeom prst="bentConnector3">
            <a:avLst>
              <a:gd name="adj1" fmla="val 10087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ная линия уступом 50">
            <a:extLst>
              <a:ext uri="{FF2B5EF4-FFF2-40B4-BE49-F238E27FC236}">
                <a16:creationId xmlns:a16="http://schemas.microsoft.com/office/drawing/2014/main" id="{E2DF5425-BA07-88E4-B505-B0A31A293193}"/>
              </a:ext>
            </a:extLst>
          </p:cNvPr>
          <p:cNvCxnSpPr>
            <a:cxnSpLocks/>
          </p:cNvCxnSpPr>
          <p:nvPr/>
        </p:nvCxnSpPr>
        <p:spPr>
          <a:xfrm rot="10800000" flipV="1">
            <a:off x="756038" y="4022932"/>
            <a:ext cx="3546175" cy="354096"/>
          </a:xfrm>
          <a:prstGeom prst="bentConnector3">
            <a:avLst>
              <a:gd name="adj1" fmla="val 10005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оединительная линия уступом 55">
            <a:extLst>
              <a:ext uri="{FF2B5EF4-FFF2-40B4-BE49-F238E27FC236}">
                <a16:creationId xmlns:a16="http://schemas.microsoft.com/office/drawing/2014/main" id="{B74F5ABC-B7F2-587C-62A8-E6140E18BC3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17607" y="4030809"/>
            <a:ext cx="984606" cy="379654"/>
          </a:xfrm>
          <a:prstGeom prst="bentConnector3">
            <a:avLst>
              <a:gd name="adj1" fmla="val 10098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266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459072-C3AF-6B44-8AE4-1EEF94945E04}"/>
              </a:ext>
            </a:extLst>
          </p:cNvPr>
          <p:cNvSpPr txBox="1"/>
          <p:nvPr/>
        </p:nvSpPr>
        <p:spPr>
          <a:xfrm>
            <a:off x="703983" y="1563540"/>
            <a:ext cx="8270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38BBB-9DFF-0849-95A9-991AE2B75236}"/>
              </a:ext>
            </a:extLst>
          </p:cNvPr>
          <p:cNvSpPr txBox="1"/>
          <p:nvPr/>
        </p:nvSpPr>
        <p:spPr>
          <a:xfrm flipH="1">
            <a:off x="703982" y="851464"/>
            <a:ext cx="80125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Regional Connectivity</a:t>
            </a:r>
          </a:p>
          <a:p>
            <a:pPr marL="971550" lvl="1" indent="-514350" eaLnBrk="0" hangingPunct="0">
              <a:spcAft>
                <a:spcPts val="1200"/>
              </a:spcAft>
              <a:buFont typeface="+mj-lt"/>
              <a:buAutoNum type="alphaLcParenR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Border Crossing Point Modernization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A7A5F4-07AB-449E-B498-D8DCF8CB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picture containing tree, highway&#10;&#10;Description automatically generated">
            <a:extLst>
              <a:ext uri="{FF2B5EF4-FFF2-40B4-BE49-F238E27FC236}">
                <a16:creationId xmlns:a16="http://schemas.microsoft.com/office/drawing/2014/main" id="{44EF6347-9A86-7981-4B14-A1083D8461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4147930" y="4038764"/>
            <a:ext cx="3942774" cy="2273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538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D397F5-C201-0949-841C-017A480A357E}"/>
              </a:ext>
            </a:extLst>
          </p:cNvPr>
          <p:cNvSpPr txBox="1"/>
          <p:nvPr/>
        </p:nvSpPr>
        <p:spPr>
          <a:xfrm>
            <a:off x="339661" y="1662087"/>
            <a:ext cx="84646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>
                <a:latin typeface="Arial" panose="020B0604020202020204" pitchFamily="34" charset="0"/>
                <a:cs typeface="Arial" panose="020B0604020202020204" pitchFamily="34" charset="0"/>
              </a:rPr>
              <a:t>ABEC Regional Improvement of Border Services (ABEC RIBS) is planned to be approved in 2024 and proposed to include: 	</a:t>
            </a:r>
          </a:p>
          <a:p>
            <a:pPr lvl="1"/>
            <a:r>
              <a:rPr lang="en-PH" sz="2000" dirty="0">
                <a:latin typeface="Arial" panose="020B0604020202020204" pitchFamily="34" charset="0"/>
                <a:cs typeface="Arial" panose="020B0604020202020204" pitchFamily="34" charset="0"/>
              </a:rPr>
              <a:t>(i) improvement of infrastructure at BCPs Ak-Tilek, </a:t>
            </a:r>
            <a:r>
              <a:rPr lang="en-PH" sz="2000" dirty="0" err="1">
                <a:latin typeface="Arial" panose="020B0604020202020204" pitchFamily="34" charset="0"/>
                <a:cs typeface="Arial" panose="020B0604020202020204" pitchFamily="34" charset="0"/>
              </a:rPr>
              <a:t>Karkyra</a:t>
            </a:r>
            <a:r>
              <a:rPr lang="en-PH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PH" sz="2000" dirty="0" err="1">
                <a:latin typeface="Arial" panose="020B0604020202020204" pitchFamily="34" charset="0"/>
                <a:cs typeface="Arial" panose="020B0604020202020204" pitchFamily="34" charset="0"/>
              </a:rPr>
              <a:t>Kichi-Kapka</a:t>
            </a:r>
            <a:r>
              <a:rPr lang="en-PH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lvl="1"/>
            <a:r>
              <a:rPr lang="en-PH" sz="2000" dirty="0">
                <a:latin typeface="Arial" panose="020B0604020202020204" pitchFamily="34" charset="0"/>
                <a:cs typeface="Arial" panose="020B0604020202020204" pitchFamily="34" charset="0"/>
              </a:rPr>
              <a:t>(ii) improvement of SBS training center in Bishkek; </a:t>
            </a:r>
          </a:p>
          <a:p>
            <a:pPr lvl="1"/>
            <a:r>
              <a:rPr lang="en-PH" sz="2000" dirty="0">
                <a:latin typeface="Arial" panose="020B0604020202020204" pitchFamily="34" charset="0"/>
                <a:cs typeface="Arial" panose="020B0604020202020204" pitchFamily="34" charset="0"/>
              </a:rPr>
              <a:t>(iii) installation of ICT and security equipment for all BCPs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F458DE-5692-BA58-8A97-23528E488CE2}"/>
              </a:ext>
            </a:extLst>
          </p:cNvPr>
          <p:cNvSpPr txBox="1"/>
          <p:nvPr/>
        </p:nvSpPr>
        <p:spPr>
          <a:xfrm>
            <a:off x="339661" y="3772720"/>
            <a:ext cx="36227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P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>
                <a:latin typeface="Arial" panose="020B0604020202020204" pitchFamily="34" charset="0"/>
                <a:cs typeface="Arial" panose="020B0604020202020204" pitchFamily="34" charset="0"/>
              </a:rPr>
              <a:t>ABEC Trade and Logistics Improvement Report, including International Trade and Logistics Center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Mobile Passport Scanners</a:t>
            </a:r>
          </a:p>
        </p:txBody>
      </p:sp>
    </p:spTree>
    <p:extLst>
      <p:ext uri="{BB962C8B-B14F-4D97-AF65-F5344CB8AC3E}">
        <p14:creationId xmlns:p14="http://schemas.microsoft.com/office/powerpoint/2010/main" val="2534372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338BBB-9DFF-0849-95A9-991AE2B75236}"/>
              </a:ext>
            </a:extLst>
          </p:cNvPr>
          <p:cNvSpPr txBox="1"/>
          <p:nvPr/>
        </p:nvSpPr>
        <p:spPr>
          <a:xfrm flipH="1">
            <a:off x="1605545" y="564890"/>
            <a:ext cx="80125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Regional Connectivity</a:t>
            </a:r>
          </a:p>
          <a:p>
            <a:pPr marL="971550" lvl="1" indent="-514350" eaLnBrk="0" hangingPunct="0">
              <a:spcAft>
                <a:spcPts val="1200"/>
              </a:spcAft>
              <a:buFont typeface="+mj-lt"/>
              <a:buAutoNum type="alphaLcParenR" startAt="2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Almaty-Issyk-Kul Alternative Road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A7A5F4-07AB-449E-B498-D8DCF8CB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208646"/>
            <a:ext cx="2057400" cy="365125"/>
          </a:xfrm>
        </p:spPr>
        <p:txBody>
          <a:bodyPr/>
          <a:lstStyle/>
          <a:p>
            <a:fld id="{6782DBBB-33CB-7343-87DE-C44531ABAC6F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4F1ABBE-D26C-9A43-ABF9-D8443A30D201}"/>
              </a:ext>
            </a:extLst>
          </p:cNvPr>
          <p:cNvSpPr txBox="1">
            <a:spLocks/>
          </p:cNvSpPr>
          <p:nvPr/>
        </p:nvSpPr>
        <p:spPr>
          <a:xfrm>
            <a:off x="169333" y="1242483"/>
            <a:ext cx="8414795" cy="557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991B19-4924-3344-B320-90D003218D97}"/>
              </a:ext>
            </a:extLst>
          </p:cNvPr>
          <p:cNvGrpSpPr/>
          <p:nvPr/>
        </p:nvGrpSpPr>
        <p:grpSpPr>
          <a:xfrm>
            <a:off x="458542" y="468004"/>
            <a:ext cx="8056808" cy="5538532"/>
            <a:chOff x="371106" y="1191428"/>
            <a:chExt cx="8056808" cy="5603549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8BE8591-2E31-0346-85C9-F08E1BF202B8}"/>
                </a:ext>
              </a:extLst>
            </p:cNvPr>
            <p:cNvSpPr/>
            <p:nvPr/>
          </p:nvSpPr>
          <p:spPr>
            <a:xfrm>
              <a:off x="371106" y="6074381"/>
              <a:ext cx="1171776" cy="720596"/>
            </a:xfrm>
            <a:custGeom>
              <a:avLst/>
              <a:gdLst>
                <a:gd name="connsiteX0" fmla="*/ 0 w 1171776"/>
                <a:gd name="connsiteY0" fmla="*/ 136728 h 820205"/>
                <a:gd name="connsiteX1" fmla="*/ 136728 w 1171776"/>
                <a:gd name="connsiteY1" fmla="*/ 0 h 820205"/>
                <a:gd name="connsiteX2" fmla="*/ 1035048 w 1171776"/>
                <a:gd name="connsiteY2" fmla="*/ 0 h 820205"/>
                <a:gd name="connsiteX3" fmla="*/ 1171776 w 1171776"/>
                <a:gd name="connsiteY3" fmla="*/ 136728 h 820205"/>
                <a:gd name="connsiteX4" fmla="*/ 1171776 w 1171776"/>
                <a:gd name="connsiteY4" fmla="*/ 683477 h 820205"/>
                <a:gd name="connsiteX5" fmla="*/ 1035048 w 1171776"/>
                <a:gd name="connsiteY5" fmla="*/ 820205 h 820205"/>
                <a:gd name="connsiteX6" fmla="*/ 136728 w 1171776"/>
                <a:gd name="connsiteY6" fmla="*/ 820205 h 820205"/>
                <a:gd name="connsiteX7" fmla="*/ 0 w 1171776"/>
                <a:gd name="connsiteY7" fmla="*/ 683477 h 820205"/>
                <a:gd name="connsiteX8" fmla="*/ 0 w 1171776"/>
                <a:gd name="connsiteY8" fmla="*/ 136728 h 82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776" h="820205">
                  <a:moveTo>
                    <a:pt x="0" y="136728"/>
                  </a:moveTo>
                  <a:cubicBezTo>
                    <a:pt x="0" y="61215"/>
                    <a:pt x="61215" y="0"/>
                    <a:pt x="136728" y="0"/>
                  </a:cubicBezTo>
                  <a:lnTo>
                    <a:pt x="1035048" y="0"/>
                  </a:lnTo>
                  <a:cubicBezTo>
                    <a:pt x="1110561" y="0"/>
                    <a:pt x="1171776" y="61215"/>
                    <a:pt x="1171776" y="136728"/>
                  </a:cubicBezTo>
                  <a:lnTo>
                    <a:pt x="1171776" y="683477"/>
                  </a:lnTo>
                  <a:cubicBezTo>
                    <a:pt x="1171776" y="758990"/>
                    <a:pt x="1110561" y="820205"/>
                    <a:pt x="1035048" y="820205"/>
                  </a:cubicBezTo>
                  <a:lnTo>
                    <a:pt x="136728" y="820205"/>
                  </a:lnTo>
                  <a:cubicBezTo>
                    <a:pt x="61215" y="820205"/>
                    <a:pt x="0" y="758990"/>
                    <a:pt x="0" y="683477"/>
                  </a:cubicBezTo>
                  <a:lnTo>
                    <a:pt x="0" y="136728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386" tIns="93386" rIns="93386" bIns="9338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Project Screening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92F8DAE-D35C-E24D-A62B-3DDF756F1361}"/>
                </a:ext>
              </a:extLst>
            </p:cNvPr>
            <p:cNvSpPr/>
            <p:nvPr/>
          </p:nvSpPr>
          <p:spPr>
            <a:xfrm>
              <a:off x="2729070" y="1191428"/>
              <a:ext cx="852238" cy="66292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5ED4A90-509D-FE4C-BD62-8CDF9FE5E8D3}"/>
                </a:ext>
              </a:extLst>
            </p:cNvPr>
            <p:cNvSpPr/>
            <p:nvPr/>
          </p:nvSpPr>
          <p:spPr>
            <a:xfrm>
              <a:off x="1753072" y="6056765"/>
              <a:ext cx="1171776" cy="720596"/>
            </a:xfrm>
            <a:custGeom>
              <a:avLst/>
              <a:gdLst>
                <a:gd name="connsiteX0" fmla="*/ 0 w 1171776"/>
                <a:gd name="connsiteY0" fmla="*/ 136728 h 820205"/>
                <a:gd name="connsiteX1" fmla="*/ 136728 w 1171776"/>
                <a:gd name="connsiteY1" fmla="*/ 0 h 820205"/>
                <a:gd name="connsiteX2" fmla="*/ 1035048 w 1171776"/>
                <a:gd name="connsiteY2" fmla="*/ 0 h 820205"/>
                <a:gd name="connsiteX3" fmla="*/ 1171776 w 1171776"/>
                <a:gd name="connsiteY3" fmla="*/ 136728 h 820205"/>
                <a:gd name="connsiteX4" fmla="*/ 1171776 w 1171776"/>
                <a:gd name="connsiteY4" fmla="*/ 683477 h 820205"/>
                <a:gd name="connsiteX5" fmla="*/ 1035048 w 1171776"/>
                <a:gd name="connsiteY5" fmla="*/ 820205 h 820205"/>
                <a:gd name="connsiteX6" fmla="*/ 136728 w 1171776"/>
                <a:gd name="connsiteY6" fmla="*/ 820205 h 820205"/>
                <a:gd name="connsiteX7" fmla="*/ 0 w 1171776"/>
                <a:gd name="connsiteY7" fmla="*/ 683477 h 820205"/>
                <a:gd name="connsiteX8" fmla="*/ 0 w 1171776"/>
                <a:gd name="connsiteY8" fmla="*/ 136728 h 82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776" h="820205">
                  <a:moveTo>
                    <a:pt x="0" y="136728"/>
                  </a:moveTo>
                  <a:cubicBezTo>
                    <a:pt x="0" y="61215"/>
                    <a:pt x="61215" y="0"/>
                    <a:pt x="136728" y="0"/>
                  </a:cubicBezTo>
                  <a:lnTo>
                    <a:pt x="1035048" y="0"/>
                  </a:lnTo>
                  <a:cubicBezTo>
                    <a:pt x="1110561" y="0"/>
                    <a:pt x="1171776" y="61215"/>
                    <a:pt x="1171776" y="136728"/>
                  </a:cubicBezTo>
                  <a:lnTo>
                    <a:pt x="1171776" y="683477"/>
                  </a:lnTo>
                  <a:cubicBezTo>
                    <a:pt x="1171776" y="758990"/>
                    <a:pt x="1110561" y="820205"/>
                    <a:pt x="1035048" y="820205"/>
                  </a:cubicBezTo>
                  <a:lnTo>
                    <a:pt x="136728" y="820205"/>
                  </a:lnTo>
                  <a:cubicBezTo>
                    <a:pt x="61215" y="820205"/>
                    <a:pt x="0" y="758990"/>
                    <a:pt x="0" y="683477"/>
                  </a:cubicBezTo>
                  <a:lnTo>
                    <a:pt x="0" y="13672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386" tIns="93386" rIns="93386" bIns="9338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Project Definition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FF1D954-E83C-7943-AFD4-0790EF39D529}"/>
                </a:ext>
              </a:extLst>
            </p:cNvPr>
            <p:cNvSpPr/>
            <p:nvPr/>
          </p:nvSpPr>
          <p:spPr>
            <a:xfrm>
              <a:off x="3700597" y="2112790"/>
              <a:ext cx="852238" cy="66292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A273428-1571-D641-9675-1BFA7E8DD750}"/>
                </a:ext>
              </a:extLst>
            </p:cNvPr>
            <p:cNvSpPr/>
            <p:nvPr/>
          </p:nvSpPr>
          <p:spPr>
            <a:xfrm>
              <a:off x="3129087" y="6071405"/>
              <a:ext cx="1171776" cy="720596"/>
            </a:xfrm>
            <a:custGeom>
              <a:avLst/>
              <a:gdLst>
                <a:gd name="connsiteX0" fmla="*/ 0 w 1171776"/>
                <a:gd name="connsiteY0" fmla="*/ 136728 h 820205"/>
                <a:gd name="connsiteX1" fmla="*/ 136728 w 1171776"/>
                <a:gd name="connsiteY1" fmla="*/ 0 h 820205"/>
                <a:gd name="connsiteX2" fmla="*/ 1035048 w 1171776"/>
                <a:gd name="connsiteY2" fmla="*/ 0 h 820205"/>
                <a:gd name="connsiteX3" fmla="*/ 1171776 w 1171776"/>
                <a:gd name="connsiteY3" fmla="*/ 136728 h 820205"/>
                <a:gd name="connsiteX4" fmla="*/ 1171776 w 1171776"/>
                <a:gd name="connsiteY4" fmla="*/ 683477 h 820205"/>
                <a:gd name="connsiteX5" fmla="*/ 1035048 w 1171776"/>
                <a:gd name="connsiteY5" fmla="*/ 820205 h 820205"/>
                <a:gd name="connsiteX6" fmla="*/ 136728 w 1171776"/>
                <a:gd name="connsiteY6" fmla="*/ 820205 h 820205"/>
                <a:gd name="connsiteX7" fmla="*/ 0 w 1171776"/>
                <a:gd name="connsiteY7" fmla="*/ 683477 h 820205"/>
                <a:gd name="connsiteX8" fmla="*/ 0 w 1171776"/>
                <a:gd name="connsiteY8" fmla="*/ 136728 h 82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776" h="820205">
                  <a:moveTo>
                    <a:pt x="0" y="136728"/>
                  </a:moveTo>
                  <a:cubicBezTo>
                    <a:pt x="0" y="61215"/>
                    <a:pt x="61215" y="0"/>
                    <a:pt x="136728" y="0"/>
                  </a:cubicBezTo>
                  <a:lnTo>
                    <a:pt x="1035048" y="0"/>
                  </a:lnTo>
                  <a:cubicBezTo>
                    <a:pt x="1110561" y="0"/>
                    <a:pt x="1171776" y="61215"/>
                    <a:pt x="1171776" y="136728"/>
                  </a:cubicBezTo>
                  <a:lnTo>
                    <a:pt x="1171776" y="683477"/>
                  </a:lnTo>
                  <a:cubicBezTo>
                    <a:pt x="1171776" y="758990"/>
                    <a:pt x="1110561" y="820205"/>
                    <a:pt x="1035048" y="820205"/>
                  </a:cubicBezTo>
                  <a:lnTo>
                    <a:pt x="136728" y="820205"/>
                  </a:lnTo>
                  <a:cubicBezTo>
                    <a:pt x="61215" y="820205"/>
                    <a:pt x="0" y="758990"/>
                    <a:pt x="0" y="683477"/>
                  </a:cubicBezTo>
                  <a:lnTo>
                    <a:pt x="0" y="13672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386" tIns="93386" rIns="93386" bIns="9338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Project Preparation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01146EB-7439-154B-A559-34E8B3C87FB3}"/>
                </a:ext>
              </a:extLst>
            </p:cNvPr>
            <p:cNvSpPr/>
            <p:nvPr/>
          </p:nvSpPr>
          <p:spPr>
            <a:xfrm>
              <a:off x="4672124" y="3034151"/>
              <a:ext cx="852238" cy="66292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4A73E41-C905-8F4A-8696-3DD178A5C69F}"/>
                </a:ext>
              </a:extLst>
            </p:cNvPr>
            <p:cNvSpPr/>
            <p:nvPr/>
          </p:nvSpPr>
          <p:spPr>
            <a:xfrm>
              <a:off x="4505102" y="6071404"/>
              <a:ext cx="1171776" cy="720596"/>
            </a:xfrm>
            <a:custGeom>
              <a:avLst/>
              <a:gdLst>
                <a:gd name="connsiteX0" fmla="*/ 0 w 1171776"/>
                <a:gd name="connsiteY0" fmla="*/ 136728 h 820205"/>
                <a:gd name="connsiteX1" fmla="*/ 136728 w 1171776"/>
                <a:gd name="connsiteY1" fmla="*/ 0 h 820205"/>
                <a:gd name="connsiteX2" fmla="*/ 1035048 w 1171776"/>
                <a:gd name="connsiteY2" fmla="*/ 0 h 820205"/>
                <a:gd name="connsiteX3" fmla="*/ 1171776 w 1171776"/>
                <a:gd name="connsiteY3" fmla="*/ 136728 h 820205"/>
                <a:gd name="connsiteX4" fmla="*/ 1171776 w 1171776"/>
                <a:gd name="connsiteY4" fmla="*/ 683477 h 820205"/>
                <a:gd name="connsiteX5" fmla="*/ 1035048 w 1171776"/>
                <a:gd name="connsiteY5" fmla="*/ 820205 h 820205"/>
                <a:gd name="connsiteX6" fmla="*/ 136728 w 1171776"/>
                <a:gd name="connsiteY6" fmla="*/ 820205 h 820205"/>
                <a:gd name="connsiteX7" fmla="*/ 0 w 1171776"/>
                <a:gd name="connsiteY7" fmla="*/ 683477 h 820205"/>
                <a:gd name="connsiteX8" fmla="*/ 0 w 1171776"/>
                <a:gd name="connsiteY8" fmla="*/ 136728 h 82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776" h="820205">
                  <a:moveTo>
                    <a:pt x="0" y="136728"/>
                  </a:moveTo>
                  <a:cubicBezTo>
                    <a:pt x="0" y="61215"/>
                    <a:pt x="61215" y="0"/>
                    <a:pt x="136728" y="0"/>
                  </a:cubicBezTo>
                  <a:lnTo>
                    <a:pt x="1035048" y="0"/>
                  </a:lnTo>
                  <a:cubicBezTo>
                    <a:pt x="1110561" y="0"/>
                    <a:pt x="1171776" y="61215"/>
                    <a:pt x="1171776" y="136728"/>
                  </a:cubicBezTo>
                  <a:lnTo>
                    <a:pt x="1171776" y="683477"/>
                  </a:lnTo>
                  <a:cubicBezTo>
                    <a:pt x="1171776" y="758990"/>
                    <a:pt x="1110561" y="820205"/>
                    <a:pt x="1035048" y="820205"/>
                  </a:cubicBezTo>
                  <a:lnTo>
                    <a:pt x="136728" y="820205"/>
                  </a:lnTo>
                  <a:cubicBezTo>
                    <a:pt x="61215" y="820205"/>
                    <a:pt x="0" y="758990"/>
                    <a:pt x="0" y="683477"/>
                  </a:cubicBezTo>
                  <a:lnTo>
                    <a:pt x="0" y="13672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386" tIns="93386" rIns="93386" bIns="9338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Tendering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6E9EC3-DD28-5242-A83A-FEE610A47F46}"/>
                </a:ext>
              </a:extLst>
            </p:cNvPr>
            <p:cNvSpPr/>
            <p:nvPr/>
          </p:nvSpPr>
          <p:spPr>
            <a:xfrm>
              <a:off x="5643651" y="3955512"/>
              <a:ext cx="852238" cy="66292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F614813-3870-8E49-8937-AD43190F7574}"/>
                </a:ext>
              </a:extLst>
            </p:cNvPr>
            <p:cNvSpPr/>
            <p:nvPr/>
          </p:nvSpPr>
          <p:spPr>
            <a:xfrm>
              <a:off x="5880620" y="6056764"/>
              <a:ext cx="1171776" cy="720596"/>
            </a:xfrm>
            <a:custGeom>
              <a:avLst/>
              <a:gdLst>
                <a:gd name="connsiteX0" fmla="*/ 0 w 1171776"/>
                <a:gd name="connsiteY0" fmla="*/ 136728 h 820205"/>
                <a:gd name="connsiteX1" fmla="*/ 136728 w 1171776"/>
                <a:gd name="connsiteY1" fmla="*/ 0 h 820205"/>
                <a:gd name="connsiteX2" fmla="*/ 1035048 w 1171776"/>
                <a:gd name="connsiteY2" fmla="*/ 0 h 820205"/>
                <a:gd name="connsiteX3" fmla="*/ 1171776 w 1171776"/>
                <a:gd name="connsiteY3" fmla="*/ 136728 h 820205"/>
                <a:gd name="connsiteX4" fmla="*/ 1171776 w 1171776"/>
                <a:gd name="connsiteY4" fmla="*/ 683477 h 820205"/>
                <a:gd name="connsiteX5" fmla="*/ 1035048 w 1171776"/>
                <a:gd name="connsiteY5" fmla="*/ 820205 h 820205"/>
                <a:gd name="connsiteX6" fmla="*/ 136728 w 1171776"/>
                <a:gd name="connsiteY6" fmla="*/ 820205 h 820205"/>
                <a:gd name="connsiteX7" fmla="*/ 0 w 1171776"/>
                <a:gd name="connsiteY7" fmla="*/ 683477 h 820205"/>
                <a:gd name="connsiteX8" fmla="*/ 0 w 1171776"/>
                <a:gd name="connsiteY8" fmla="*/ 136728 h 82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776" h="820205">
                  <a:moveTo>
                    <a:pt x="0" y="136728"/>
                  </a:moveTo>
                  <a:cubicBezTo>
                    <a:pt x="0" y="61215"/>
                    <a:pt x="61215" y="0"/>
                    <a:pt x="136728" y="0"/>
                  </a:cubicBezTo>
                  <a:lnTo>
                    <a:pt x="1035048" y="0"/>
                  </a:lnTo>
                  <a:cubicBezTo>
                    <a:pt x="1110561" y="0"/>
                    <a:pt x="1171776" y="61215"/>
                    <a:pt x="1171776" y="136728"/>
                  </a:cubicBezTo>
                  <a:lnTo>
                    <a:pt x="1171776" y="683477"/>
                  </a:lnTo>
                  <a:cubicBezTo>
                    <a:pt x="1171776" y="758990"/>
                    <a:pt x="1110561" y="820205"/>
                    <a:pt x="1035048" y="820205"/>
                  </a:cubicBezTo>
                  <a:lnTo>
                    <a:pt x="136728" y="820205"/>
                  </a:lnTo>
                  <a:cubicBezTo>
                    <a:pt x="61215" y="820205"/>
                    <a:pt x="0" y="758990"/>
                    <a:pt x="0" y="683477"/>
                  </a:cubicBezTo>
                  <a:lnTo>
                    <a:pt x="0" y="13672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386" tIns="93386" rIns="93386" bIns="9338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Award of concession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BF3DFA1-EEAE-E043-B4D1-D1F19FE98239}"/>
                </a:ext>
              </a:extLst>
            </p:cNvPr>
            <p:cNvSpPr/>
            <p:nvPr/>
          </p:nvSpPr>
          <p:spPr>
            <a:xfrm>
              <a:off x="6615178" y="4876873"/>
              <a:ext cx="852238" cy="66292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FBF0AF2-98C0-9A40-AFFB-8106CCF16598}"/>
                </a:ext>
              </a:extLst>
            </p:cNvPr>
            <p:cNvSpPr/>
            <p:nvPr/>
          </p:nvSpPr>
          <p:spPr>
            <a:xfrm>
              <a:off x="7256138" y="6056763"/>
              <a:ext cx="1171776" cy="720596"/>
            </a:xfrm>
            <a:custGeom>
              <a:avLst/>
              <a:gdLst>
                <a:gd name="connsiteX0" fmla="*/ 0 w 1171776"/>
                <a:gd name="connsiteY0" fmla="*/ 136728 h 820205"/>
                <a:gd name="connsiteX1" fmla="*/ 136728 w 1171776"/>
                <a:gd name="connsiteY1" fmla="*/ 0 h 820205"/>
                <a:gd name="connsiteX2" fmla="*/ 1035048 w 1171776"/>
                <a:gd name="connsiteY2" fmla="*/ 0 h 820205"/>
                <a:gd name="connsiteX3" fmla="*/ 1171776 w 1171776"/>
                <a:gd name="connsiteY3" fmla="*/ 136728 h 820205"/>
                <a:gd name="connsiteX4" fmla="*/ 1171776 w 1171776"/>
                <a:gd name="connsiteY4" fmla="*/ 683477 h 820205"/>
                <a:gd name="connsiteX5" fmla="*/ 1035048 w 1171776"/>
                <a:gd name="connsiteY5" fmla="*/ 820205 h 820205"/>
                <a:gd name="connsiteX6" fmla="*/ 136728 w 1171776"/>
                <a:gd name="connsiteY6" fmla="*/ 820205 h 820205"/>
                <a:gd name="connsiteX7" fmla="*/ 0 w 1171776"/>
                <a:gd name="connsiteY7" fmla="*/ 683477 h 820205"/>
                <a:gd name="connsiteX8" fmla="*/ 0 w 1171776"/>
                <a:gd name="connsiteY8" fmla="*/ 136728 h 82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776" h="820205">
                  <a:moveTo>
                    <a:pt x="0" y="136728"/>
                  </a:moveTo>
                  <a:cubicBezTo>
                    <a:pt x="0" y="61215"/>
                    <a:pt x="61215" y="0"/>
                    <a:pt x="136728" y="0"/>
                  </a:cubicBezTo>
                  <a:lnTo>
                    <a:pt x="1035048" y="0"/>
                  </a:lnTo>
                  <a:cubicBezTo>
                    <a:pt x="1110561" y="0"/>
                    <a:pt x="1171776" y="61215"/>
                    <a:pt x="1171776" y="136728"/>
                  </a:cubicBezTo>
                  <a:lnTo>
                    <a:pt x="1171776" y="683477"/>
                  </a:lnTo>
                  <a:cubicBezTo>
                    <a:pt x="1171776" y="758990"/>
                    <a:pt x="1110561" y="820205"/>
                    <a:pt x="1035048" y="820205"/>
                  </a:cubicBezTo>
                  <a:lnTo>
                    <a:pt x="136728" y="820205"/>
                  </a:lnTo>
                  <a:cubicBezTo>
                    <a:pt x="61215" y="820205"/>
                    <a:pt x="0" y="758990"/>
                    <a:pt x="0" y="683477"/>
                  </a:cubicBezTo>
                  <a:lnTo>
                    <a:pt x="0" y="13672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386" tIns="93386" rIns="93386" bIns="9338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Monitoring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4D4ACDB-6F81-3340-BDCE-833729204422}"/>
              </a:ext>
            </a:extLst>
          </p:cNvPr>
          <p:cNvGrpSpPr/>
          <p:nvPr/>
        </p:nvGrpSpPr>
        <p:grpSpPr>
          <a:xfrm>
            <a:off x="1630318" y="5447824"/>
            <a:ext cx="5728800" cy="510588"/>
            <a:chOff x="1341109" y="6131373"/>
            <a:chExt cx="5728800" cy="510588"/>
          </a:xfrm>
        </p:grpSpPr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31468EAB-F4ED-A34A-ABA7-CDBD8C9A2868}"/>
                </a:ext>
              </a:extLst>
            </p:cNvPr>
            <p:cNvSpPr/>
            <p:nvPr/>
          </p:nvSpPr>
          <p:spPr>
            <a:xfrm>
              <a:off x="1341109" y="6131373"/>
              <a:ext cx="210190" cy="48463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1F579876-71E7-DB4E-91E7-10AF46F6F738}"/>
                </a:ext>
              </a:extLst>
            </p:cNvPr>
            <p:cNvSpPr/>
            <p:nvPr/>
          </p:nvSpPr>
          <p:spPr>
            <a:xfrm>
              <a:off x="2729721" y="6144376"/>
              <a:ext cx="210190" cy="48463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EAAEADA3-0E14-554B-90D9-C822F3EC6F97}"/>
                </a:ext>
              </a:extLst>
            </p:cNvPr>
            <p:cNvSpPr/>
            <p:nvPr/>
          </p:nvSpPr>
          <p:spPr>
            <a:xfrm>
              <a:off x="4112308" y="6157329"/>
              <a:ext cx="210190" cy="48463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EDB6D236-D5E7-544A-81AA-46000B845A41}"/>
                </a:ext>
              </a:extLst>
            </p:cNvPr>
            <p:cNvSpPr/>
            <p:nvPr/>
          </p:nvSpPr>
          <p:spPr>
            <a:xfrm>
              <a:off x="5490745" y="6131373"/>
              <a:ext cx="210190" cy="48463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00B5C2DC-AB50-8A4C-8B11-C37C7DCEBF1C}"/>
                </a:ext>
              </a:extLst>
            </p:cNvPr>
            <p:cNvSpPr/>
            <p:nvPr/>
          </p:nvSpPr>
          <p:spPr>
            <a:xfrm>
              <a:off x="6859719" y="6144439"/>
              <a:ext cx="210190" cy="48463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25F3765-33CE-72FB-16AB-7B38D9C96243}"/>
              </a:ext>
            </a:extLst>
          </p:cNvPr>
          <p:cNvSpPr txBox="1"/>
          <p:nvPr/>
        </p:nvSpPr>
        <p:spPr>
          <a:xfrm>
            <a:off x="159769" y="1874454"/>
            <a:ext cx="71993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ADB Almaty-Issyk-Kul Alternative Road Economic Impact Assessment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ADB support to legal and financial screening completed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ADB support for technical and financial preliminary feasibility assessment 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BFC6BE-C535-9EC2-234C-0FF73CB41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640" y="3447382"/>
            <a:ext cx="4381888" cy="1868880"/>
          </a:xfrm>
          <a:prstGeom prst="rect">
            <a:avLst/>
          </a:prstGeom>
          <a:effectLst>
            <a:softEdge rad="83756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A224A3-5841-5B71-3D63-50FE568E4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574" y="1649660"/>
            <a:ext cx="1445391" cy="183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97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459072-C3AF-6B44-8AE4-1EEF94945E04}"/>
              </a:ext>
            </a:extLst>
          </p:cNvPr>
          <p:cNvSpPr txBox="1"/>
          <p:nvPr/>
        </p:nvSpPr>
        <p:spPr>
          <a:xfrm>
            <a:off x="703983" y="1563540"/>
            <a:ext cx="8270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38BBB-9DFF-0849-95A9-991AE2B75236}"/>
              </a:ext>
            </a:extLst>
          </p:cNvPr>
          <p:cNvSpPr txBox="1"/>
          <p:nvPr/>
        </p:nvSpPr>
        <p:spPr>
          <a:xfrm flipH="1">
            <a:off x="703982" y="851464"/>
            <a:ext cx="80125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Regional Connectivity</a:t>
            </a:r>
          </a:p>
          <a:p>
            <a:pPr marL="971550" lvl="1" indent="-514350" eaLnBrk="0" hangingPunct="0">
              <a:spcAft>
                <a:spcPts val="1200"/>
              </a:spcAft>
              <a:buFont typeface="+mj-lt"/>
              <a:buAutoNum type="alphaLcParenR" startAt="3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Almaty-Bishkek Bus connection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A7A5F4-07AB-449E-B498-D8DCF8CB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D397F5-C201-0949-841C-017A480A357E}"/>
              </a:ext>
            </a:extLst>
          </p:cNvPr>
          <p:cNvSpPr txBox="1"/>
          <p:nvPr/>
        </p:nvSpPr>
        <p:spPr>
          <a:xfrm>
            <a:off x="509989" y="2043604"/>
            <a:ext cx="84646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direct regular bus service was established between the two cities in September 2022, but no priority clearance of large busses, yet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ABEC demand analysis for passenger transport between the two cities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number of passengers can reach 2.5 million per year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acceptable price range for this route is KZT2000-2500 or KGS400-500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04AB14-77DB-DEF9-79DB-C3635920E068}"/>
              </a:ext>
            </a:extLst>
          </p:cNvPr>
          <p:cNvSpPr txBox="1"/>
          <p:nvPr/>
        </p:nvSpPr>
        <p:spPr>
          <a:xfrm>
            <a:off x="509989" y="3948784"/>
            <a:ext cx="46848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ADB Experts’ Recommendations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Separate procedure and lane for busses at checkpoints, using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mobile passport scanners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busses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 feasibility of e-busses with ADB support</a:t>
            </a:r>
          </a:p>
          <a:p>
            <a:pPr marL="742950" lvl="1" indent="-285750">
              <a:buFont typeface="Wingdings" pitchFamily="2" charset="2"/>
              <a:buChar char="ü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F7113-6B49-E5B6-9A70-EF925A586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852" y="4119401"/>
            <a:ext cx="3525176" cy="2350117"/>
          </a:xfrm>
          <a:prstGeom prst="rect">
            <a:avLst/>
          </a:prstGeom>
          <a:effectLst>
            <a:softEdge rad="56549"/>
          </a:effectLst>
        </p:spPr>
      </p:pic>
    </p:spTree>
    <p:extLst>
      <p:ext uri="{BB962C8B-B14F-4D97-AF65-F5344CB8AC3E}">
        <p14:creationId xmlns:p14="http://schemas.microsoft.com/office/powerpoint/2010/main" val="296862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F147AC-5018-FA5D-6D6F-A372FBA3D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8314" y="2456769"/>
            <a:ext cx="5414286" cy="403610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9C84F6-D51E-08B9-E3B4-58618B292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DBBB-33CB-7343-87DE-C44531ABAC6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E872AC-46EA-65A4-6D62-24E4CF270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08" y="2456769"/>
            <a:ext cx="3184066" cy="4099485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5302FDE-3F78-43C0-A161-26341AFBCA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508" y="877270"/>
            <a:ext cx="8289842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Regional Tourism</a:t>
            </a:r>
          </a:p>
          <a:p>
            <a:pPr marL="457200" lvl="1" eaLnBrk="0" hangingPunct="0"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Almaty-Bishkek Economic Corridor Tourism Master Plan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221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8122</TotalTime>
  <Words>1745</Words>
  <Application>Microsoft Office PowerPoint</Application>
  <PresentationFormat>On-screen Show (4:3)</PresentationFormat>
  <Paragraphs>209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Roboto</vt:lpstr>
      <vt:lpstr>Wingdings</vt:lpstr>
      <vt:lpstr>Office Theme</vt:lpstr>
      <vt:lpstr>PowerPoint Presentation</vt:lpstr>
      <vt:lpstr>PowerPoint Presentation</vt:lpstr>
      <vt:lpstr> 1. Introduction to the Almaty-Bishkek Economic Corridor</vt:lpstr>
      <vt:lpstr> ABEC Evolution</vt:lpstr>
      <vt:lpstr> ABEC Institutions</vt:lpstr>
      <vt:lpstr>PowerPoint Presentation</vt:lpstr>
      <vt:lpstr>PowerPoint Presentation</vt:lpstr>
      <vt:lpstr>PowerPoint Presentation</vt:lpstr>
      <vt:lpstr>3. Regional Tourism Almaty-Bishkek Economic Corridor Tourism Master Plan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LAUZON, Jasper</dc:creator>
  <cp:lastModifiedBy>Xinglan Hu</cp:lastModifiedBy>
  <cp:revision>885</cp:revision>
  <dcterms:created xsi:type="dcterms:W3CDTF">2019-11-18T08:55:35Z</dcterms:created>
  <dcterms:modified xsi:type="dcterms:W3CDTF">2023-08-29T01:36:26Z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17d4574-7375-4d17-b29c-6e4c6df0fcb0_Enabled">
    <vt:lpwstr>true</vt:lpwstr>
  </property>
  <property fmtid="{D5CDD505-2E9C-101B-9397-08002B2CF9AE}" pid="3" name="MSIP_Label_817d4574-7375-4d17-b29c-6e4c6df0fcb0_SetDate">
    <vt:lpwstr>2022-12-08T12:33:51Z</vt:lpwstr>
  </property>
  <property fmtid="{D5CDD505-2E9C-101B-9397-08002B2CF9AE}" pid="4" name="MSIP_Label_817d4574-7375-4d17-b29c-6e4c6df0fcb0_Method">
    <vt:lpwstr>Standard</vt:lpwstr>
  </property>
  <property fmtid="{D5CDD505-2E9C-101B-9397-08002B2CF9AE}" pid="5" name="MSIP_Label_817d4574-7375-4d17-b29c-6e4c6df0fcb0_Name">
    <vt:lpwstr>ADB Internal</vt:lpwstr>
  </property>
  <property fmtid="{D5CDD505-2E9C-101B-9397-08002B2CF9AE}" pid="6" name="MSIP_Label_817d4574-7375-4d17-b29c-6e4c6df0fcb0_SiteId">
    <vt:lpwstr>9495d6bb-41c2-4c58-848f-92e52cf3d640</vt:lpwstr>
  </property>
  <property fmtid="{D5CDD505-2E9C-101B-9397-08002B2CF9AE}" pid="7" name="MSIP_Label_817d4574-7375-4d17-b29c-6e4c6df0fcb0_ActionId">
    <vt:lpwstr>19a977d3-fa80-4054-a41c-76c888ab3dfe</vt:lpwstr>
  </property>
  <property fmtid="{D5CDD505-2E9C-101B-9397-08002B2CF9AE}" pid="8" name="MSIP_Label_817d4574-7375-4d17-b29c-6e4c6df0fcb0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INTERNAL. This information is accessible to ADB Management and staff. It may be shared outside ADB with appropriate permission.</vt:lpwstr>
  </property>
</Properties>
</file>