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5"/>
  </p:sldMasterIdLst>
  <p:notesMasterIdLst>
    <p:notesMasterId r:id="rId23"/>
  </p:notesMasterIdLst>
  <p:sldIdLst>
    <p:sldId id="256" r:id="rId6"/>
    <p:sldId id="261" r:id="rId7"/>
    <p:sldId id="289" r:id="rId8"/>
    <p:sldId id="290" r:id="rId9"/>
    <p:sldId id="291" r:id="rId10"/>
    <p:sldId id="263" r:id="rId11"/>
    <p:sldId id="278" r:id="rId12"/>
    <p:sldId id="279" r:id="rId13"/>
    <p:sldId id="292" r:id="rId14"/>
    <p:sldId id="280" r:id="rId15"/>
    <p:sldId id="283" r:id="rId16"/>
    <p:sldId id="281" r:id="rId17"/>
    <p:sldId id="286" r:id="rId18"/>
    <p:sldId id="260" r:id="rId19"/>
    <p:sldId id="802" r:id="rId20"/>
    <p:sldId id="287" r:id="rId21"/>
    <p:sldId id="801" r:id="rId22"/>
  </p:sldIdLst>
  <p:sldSz cx="9144000" cy="6858000" type="screen4x3"/>
  <p:notesSz cx="6858000" cy="9144000"/>
  <p:defaultTextStyle>
    <a:defPPr>
      <a:defRPr lang="ru"/>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1" autoAdjust="0"/>
    <p:restoredTop sz="88643" autoAdjust="0"/>
  </p:normalViewPr>
  <p:slideViewPr>
    <p:cSldViewPr snapToGrid="0" snapToObjects="1">
      <p:cViewPr varScale="1">
        <p:scale>
          <a:sx n="76" d="100"/>
          <a:sy n="76" d="100"/>
        </p:scale>
        <p:origin x="1646"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9A90D57-A2AE-264F-AB4E-55311763E03C}" type="doc">
      <dgm:prSet loTypeId="urn:microsoft.com/office/officeart/2005/8/layout/chevron2" loCatId="" qsTypeId="urn:microsoft.com/office/officeart/2005/8/quickstyle/simple1" qsCatId="simple" csTypeId="urn:microsoft.com/office/officeart/2005/8/colors/accent1_2" csCatId="accent1" phldr="1"/>
      <dgm:spPr/>
      <dgm:t>
        <a:bodyPr/>
        <a:lstStyle/>
        <a:p>
          <a:endParaRPr lang="en-US"/>
        </a:p>
      </dgm:t>
    </dgm:pt>
    <dgm:pt modelId="{572795AE-5266-2C4B-B990-317F81E22290}">
      <dgm:prSet phldrT="[Text]" custT="1"/>
      <dgm:spPr>
        <a:solidFill>
          <a:schemeClr val="tx1">
            <a:lumMod val="75000"/>
            <a:lumOff val="25000"/>
          </a:schemeClr>
        </a:solidFill>
        <a:ln>
          <a:solidFill>
            <a:schemeClr val="tx1">
              <a:lumMod val="75000"/>
              <a:lumOff val="25000"/>
            </a:schemeClr>
          </a:solidFill>
        </a:ln>
      </dgm:spPr>
      <dgm:t>
        <a:bodyPr/>
        <a:lstStyle/>
        <a:p>
          <a:r>
            <a:rPr lang="ru" sz="2000" dirty="0">
              <a:latin typeface="Arial" panose="020B0604020202020204" pitchFamily="34" charset="0"/>
              <a:cs typeface="Arial" panose="020B0604020202020204" pitchFamily="34" charset="0"/>
            </a:rPr>
            <a:t>2014 </a:t>
          </a:r>
          <a:endParaRPr lang="en-US" sz="2400" dirty="0">
            <a:latin typeface="Arial" panose="020B0604020202020204" pitchFamily="34" charset="0"/>
            <a:cs typeface="Arial" panose="020B0604020202020204" pitchFamily="34" charset="0"/>
          </a:endParaRPr>
        </a:p>
      </dgm:t>
    </dgm:pt>
    <dgm:pt modelId="{1718B66F-5E8D-C54F-BBC0-A2F4502792F2}" type="parTrans" cxnId="{ABC1A459-9A8B-0C4B-B16A-6F3ACC5B31C5}">
      <dgm:prSet/>
      <dgm:spPr/>
      <dgm:t>
        <a:bodyPr/>
        <a:lstStyle/>
        <a:p>
          <a:endParaRPr lang="en-US" sz="2000">
            <a:latin typeface="Arial" panose="020B0604020202020204" pitchFamily="34" charset="0"/>
            <a:cs typeface="Arial" panose="020B0604020202020204" pitchFamily="34" charset="0"/>
          </a:endParaRPr>
        </a:p>
      </dgm:t>
    </dgm:pt>
    <dgm:pt modelId="{97147CD5-D548-4C48-8522-BBA7FFBC065F}" type="sibTrans" cxnId="{ABC1A459-9A8B-0C4B-B16A-6F3ACC5B31C5}">
      <dgm:prSet/>
      <dgm:spPr/>
      <dgm:t>
        <a:bodyPr/>
        <a:lstStyle/>
        <a:p>
          <a:endParaRPr lang="en-US" sz="2000">
            <a:latin typeface="Arial" panose="020B0604020202020204" pitchFamily="34" charset="0"/>
            <a:cs typeface="Arial" panose="020B0604020202020204" pitchFamily="34" charset="0"/>
          </a:endParaRPr>
        </a:p>
      </dgm:t>
    </dgm:pt>
    <dgm:pt modelId="{006ADB9A-552F-3842-A9FA-4AD36AB3F114}">
      <dgm:prSet phldrT="[Text]" custT="1"/>
      <dgm:spPr>
        <a:ln>
          <a:solidFill>
            <a:schemeClr val="tx1">
              <a:lumMod val="75000"/>
              <a:lumOff val="25000"/>
            </a:schemeClr>
          </a:solidFill>
        </a:ln>
      </dgm:spPr>
      <dgm:t>
        <a:bodyPr/>
        <a:lstStyle/>
        <a:p>
          <a:pPr algn="l">
            <a:buNone/>
          </a:pPr>
          <a:r>
            <a:rPr lang="ru" sz="2000" dirty="0">
              <a:latin typeface="Arial" panose="020B0604020202020204" pitchFamily="34" charset="0"/>
              <a:cs typeface="Arial" panose="020B0604020202020204" pitchFamily="34" charset="0"/>
            </a:rPr>
            <a:t>Меморандум о взаимопонимании между мэрами Алматы и Бишкека</a:t>
          </a:r>
        </a:p>
      </dgm:t>
    </dgm:pt>
    <dgm:pt modelId="{9FDD81AC-5155-F045-8C51-2DBC99359C59}" type="parTrans" cxnId="{BD1E1CA8-5651-3D4D-A426-03EA45C66D48}">
      <dgm:prSet/>
      <dgm:spPr/>
      <dgm:t>
        <a:bodyPr/>
        <a:lstStyle/>
        <a:p>
          <a:endParaRPr lang="en-US" sz="2000">
            <a:latin typeface="Arial" panose="020B0604020202020204" pitchFamily="34" charset="0"/>
            <a:cs typeface="Arial" panose="020B0604020202020204" pitchFamily="34" charset="0"/>
          </a:endParaRPr>
        </a:p>
      </dgm:t>
    </dgm:pt>
    <dgm:pt modelId="{979CB5D2-BBA1-6B46-9CFB-F7247001EF79}" type="sibTrans" cxnId="{BD1E1CA8-5651-3D4D-A426-03EA45C66D48}">
      <dgm:prSet/>
      <dgm:spPr/>
      <dgm:t>
        <a:bodyPr/>
        <a:lstStyle/>
        <a:p>
          <a:endParaRPr lang="en-US" sz="2000">
            <a:latin typeface="Arial" panose="020B0604020202020204" pitchFamily="34" charset="0"/>
            <a:cs typeface="Arial" panose="020B0604020202020204" pitchFamily="34" charset="0"/>
          </a:endParaRPr>
        </a:p>
      </dgm:t>
    </dgm:pt>
    <dgm:pt modelId="{A67B014D-471A-C44E-A9E5-D75C41DD7476}">
      <dgm:prSet phldrT="[Text]" custT="1"/>
      <dgm:spPr>
        <a:solidFill>
          <a:schemeClr val="tx1">
            <a:lumMod val="75000"/>
            <a:lumOff val="25000"/>
          </a:schemeClr>
        </a:solidFill>
        <a:ln>
          <a:solidFill>
            <a:schemeClr val="tx1">
              <a:lumMod val="75000"/>
              <a:lumOff val="25000"/>
            </a:schemeClr>
          </a:solidFill>
        </a:ln>
      </dgm:spPr>
      <dgm:t>
        <a:bodyPr/>
        <a:lstStyle/>
        <a:p>
          <a:endParaRPr lang="en-US" sz="1800" dirty="0">
            <a:latin typeface="Arial" panose="020B0604020202020204" pitchFamily="34" charset="0"/>
            <a:cs typeface="Arial" panose="020B0604020202020204" pitchFamily="34" charset="0"/>
          </a:endParaRPr>
        </a:p>
        <a:p>
          <a:r>
            <a:rPr lang="ru" sz="2000" dirty="0">
              <a:latin typeface="Arial" panose="020B0604020202020204" pitchFamily="34" charset="0"/>
              <a:cs typeface="Arial" panose="020B0604020202020204" pitchFamily="34" charset="0"/>
            </a:rPr>
            <a:t>2015-2017.</a:t>
          </a:r>
          <a:endParaRPr lang="en-US" sz="2400" dirty="0">
            <a:latin typeface="Arial" panose="020B0604020202020204" pitchFamily="34" charset="0"/>
            <a:cs typeface="Arial" panose="020B0604020202020204" pitchFamily="34" charset="0"/>
          </a:endParaRPr>
        </a:p>
      </dgm:t>
    </dgm:pt>
    <dgm:pt modelId="{E8E33F9C-D51D-EB44-9537-76F036F88DE0}" type="parTrans" cxnId="{87961780-1FE0-1249-932F-77D225FEED17}">
      <dgm:prSet/>
      <dgm:spPr/>
      <dgm:t>
        <a:bodyPr/>
        <a:lstStyle/>
        <a:p>
          <a:endParaRPr lang="en-US" sz="2000">
            <a:latin typeface="Arial" panose="020B0604020202020204" pitchFamily="34" charset="0"/>
            <a:cs typeface="Arial" panose="020B0604020202020204" pitchFamily="34" charset="0"/>
          </a:endParaRPr>
        </a:p>
      </dgm:t>
    </dgm:pt>
    <dgm:pt modelId="{1D32EF0A-C148-AD40-831D-9997301F2FA8}" type="sibTrans" cxnId="{87961780-1FE0-1249-932F-77D225FEED17}">
      <dgm:prSet/>
      <dgm:spPr/>
      <dgm:t>
        <a:bodyPr/>
        <a:lstStyle/>
        <a:p>
          <a:endParaRPr lang="en-US" sz="2000">
            <a:latin typeface="Arial" panose="020B0604020202020204" pitchFamily="34" charset="0"/>
            <a:cs typeface="Arial" panose="020B0604020202020204" pitchFamily="34" charset="0"/>
          </a:endParaRPr>
        </a:p>
      </dgm:t>
    </dgm:pt>
    <dgm:pt modelId="{E2B12173-8E9D-6443-BDA6-1D6A451DA29C}">
      <dgm:prSet phldrT="[Text]" custT="1"/>
      <dgm:spPr>
        <a:solidFill>
          <a:schemeClr val="tx1">
            <a:lumMod val="75000"/>
            <a:lumOff val="25000"/>
          </a:schemeClr>
        </a:solidFill>
        <a:ln>
          <a:solidFill>
            <a:schemeClr val="tx1">
              <a:lumMod val="75000"/>
              <a:lumOff val="25000"/>
            </a:schemeClr>
          </a:solidFill>
        </a:ln>
      </dgm:spPr>
      <dgm:t>
        <a:bodyPr/>
        <a:lstStyle/>
        <a:p>
          <a:endParaRPr lang="en-US" sz="1400" dirty="0">
            <a:latin typeface="Arial" panose="020B0604020202020204" pitchFamily="34" charset="0"/>
            <a:cs typeface="Arial" panose="020B0604020202020204" pitchFamily="34" charset="0"/>
          </a:endParaRPr>
        </a:p>
        <a:p>
          <a:r>
            <a:rPr lang="ru" sz="2000" dirty="0">
              <a:latin typeface="Arial" panose="020B0604020202020204" pitchFamily="34" charset="0"/>
              <a:cs typeface="Arial" panose="020B0604020202020204" pitchFamily="34" charset="0"/>
            </a:rPr>
            <a:t>Конец</a:t>
          </a:r>
          <a:r>
            <a:rPr lang="ru" sz="2400" dirty="0">
              <a:latin typeface="Arial" panose="020B0604020202020204" pitchFamily="34" charset="0"/>
              <a:cs typeface="Arial" panose="020B0604020202020204" pitchFamily="34" charset="0"/>
            </a:rPr>
            <a:t> </a:t>
          </a:r>
          <a:r>
            <a:rPr lang="ru" sz="2000" dirty="0">
              <a:latin typeface="Arial" panose="020B0604020202020204" pitchFamily="34" charset="0"/>
              <a:cs typeface="Arial" panose="020B0604020202020204" pitchFamily="34" charset="0"/>
            </a:rPr>
            <a:t>2017</a:t>
          </a:r>
          <a:endParaRPr lang="en-US" sz="2400" dirty="0">
            <a:latin typeface="Arial" panose="020B0604020202020204" pitchFamily="34" charset="0"/>
            <a:cs typeface="Arial" panose="020B0604020202020204" pitchFamily="34" charset="0"/>
          </a:endParaRPr>
        </a:p>
      </dgm:t>
    </dgm:pt>
    <dgm:pt modelId="{B2E6C23F-38E9-BF48-AF2E-BB1931C84543}" type="parTrans" cxnId="{5D388FAA-EB1A-8745-98D2-FB3F7DDBE46F}">
      <dgm:prSet/>
      <dgm:spPr/>
      <dgm:t>
        <a:bodyPr/>
        <a:lstStyle/>
        <a:p>
          <a:endParaRPr lang="en-US" sz="2000">
            <a:latin typeface="Arial" panose="020B0604020202020204" pitchFamily="34" charset="0"/>
            <a:cs typeface="Arial" panose="020B0604020202020204" pitchFamily="34" charset="0"/>
          </a:endParaRPr>
        </a:p>
      </dgm:t>
    </dgm:pt>
    <dgm:pt modelId="{935CCB83-6816-3F48-8CD4-E29E5F0CC306}" type="sibTrans" cxnId="{5D388FAA-EB1A-8745-98D2-FB3F7DDBE46F}">
      <dgm:prSet/>
      <dgm:spPr/>
      <dgm:t>
        <a:bodyPr/>
        <a:lstStyle/>
        <a:p>
          <a:endParaRPr lang="en-US" sz="2000">
            <a:latin typeface="Arial" panose="020B0604020202020204" pitchFamily="34" charset="0"/>
            <a:cs typeface="Arial" panose="020B0604020202020204" pitchFamily="34" charset="0"/>
          </a:endParaRPr>
        </a:p>
      </dgm:t>
    </dgm:pt>
    <dgm:pt modelId="{E7CCE557-22AE-CE47-87F5-408C7A34CCEA}">
      <dgm:prSet phldrT="[Text]" custT="1"/>
      <dgm:spPr>
        <a:ln>
          <a:solidFill>
            <a:schemeClr val="tx1">
              <a:lumMod val="75000"/>
              <a:lumOff val="25000"/>
            </a:schemeClr>
          </a:solidFill>
        </a:ln>
      </dgm:spPr>
      <dgm:t>
        <a:bodyPr/>
        <a:lstStyle/>
        <a:p>
          <a:pPr>
            <a:buNone/>
          </a:pPr>
          <a:r>
            <a:rPr lang="ru" sz="2000" dirty="0">
              <a:latin typeface="Arial" panose="020B0604020202020204" pitchFamily="34" charset="0"/>
              <a:cs typeface="Arial" panose="020B0604020202020204" pitchFamily="34" charset="0"/>
            </a:rPr>
            <a:t>Создание Межправительственным советом Подкомитета ЭКАБ</a:t>
          </a:r>
        </a:p>
      </dgm:t>
    </dgm:pt>
    <dgm:pt modelId="{D6106E63-88A1-4B4F-A363-3CF8F0E6432F}" type="parTrans" cxnId="{13CA5DFB-9634-154B-8E24-729CF9632D1E}">
      <dgm:prSet/>
      <dgm:spPr/>
      <dgm:t>
        <a:bodyPr/>
        <a:lstStyle/>
        <a:p>
          <a:endParaRPr lang="en-US" sz="2000">
            <a:latin typeface="Arial" panose="020B0604020202020204" pitchFamily="34" charset="0"/>
            <a:cs typeface="Arial" panose="020B0604020202020204" pitchFamily="34" charset="0"/>
          </a:endParaRPr>
        </a:p>
      </dgm:t>
    </dgm:pt>
    <dgm:pt modelId="{DD17AC62-25B2-1244-B601-DE67AD481F92}" type="sibTrans" cxnId="{13CA5DFB-9634-154B-8E24-729CF9632D1E}">
      <dgm:prSet/>
      <dgm:spPr/>
      <dgm:t>
        <a:bodyPr/>
        <a:lstStyle/>
        <a:p>
          <a:endParaRPr lang="en-US" sz="2000">
            <a:latin typeface="Arial" panose="020B0604020202020204" pitchFamily="34" charset="0"/>
            <a:cs typeface="Arial" panose="020B0604020202020204" pitchFamily="34" charset="0"/>
          </a:endParaRPr>
        </a:p>
      </dgm:t>
    </dgm:pt>
    <dgm:pt modelId="{832E7089-8D2F-2046-836D-F811BD0D455B}">
      <dgm:prSet custT="1"/>
      <dgm:spPr>
        <a:solidFill>
          <a:schemeClr val="tx1">
            <a:lumMod val="75000"/>
            <a:lumOff val="25000"/>
          </a:schemeClr>
        </a:solidFill>
        <a:ln>
          <a:solidFill>
            <a:schemeClr val="tx1">
              <a:lumMod val="75000"/>
              <a:lumOff val="25000"/>
            </a:schemeClr>
          </a:solidFill>
        </a:ln>
      </dgm:spPr>
      <dgm:t>
        <a:bodyPr/>
        <a:lstStyle/>
        <a:p>
          <a:endParaRPr lang="en-US" sz="1050" dirty="0">
            <a:latin typeface="Arial" panose="020B0604020202020204" pitchFamily="34" charset="0"/>
            <a:cs typeface="Arial" panose="020B0604020202020204" pitchFamily="34" charset="0"/>
          </a:endParaRPr>
        </a:p>
        <a:p>
          <a:r>
            <a:rPr lang="ru" sz="2000" dirty="0">
              <a:latin typeface="Arial" panose="020B0604020202020204" pitchFamily="34" charset="0"/>
              <a:cs typeface="Arial" panose="020B0604020202020204" pitchFamily="34" charset="0"/>
            </a:rPr>
            <a:t>2018-2023 </a:t>
          </a:r>
          <a:endParaRPr lang="en-US" sz="2400" dirty="0">
            <a:latin typeface="Arial" panose="020B0604020202020204" pitchFamily="34" charset="0"/>
            <a:cs typeface="Arial" panose="020B0604020202020204" pitchFamily="34" charset="0"/>
          </a:endParaRPr>
        </a:p>
      </dgm:t>
    </dgm:pt>
    <dgm:pt modelId="{F58A0CFB-9D97-F54A-85C9-F013CE70B3AC}" type="parTrans" cxnId="{652C90D5-9052-0D4B-9DB9-CE30404E1303}">
      <dgm:prSet/>
      <dgm:spPr/>
      <dgm:t>
        <a:bodyPr/>
        <a:lstStyle/>
        <a:p>
          <a:endParaRPr lang="en-US" sz="2000">
            <a:latin typeface="Arial" panose="020B0604020202020204" pitchFamily="34" charset="0"/>
            <a:cs typeface="Arial" panose="020B0604020202020204" pitchFamily="34" charset="0"/>
          </a:endParaRPr>
        </a:p>
      </dgm:t>
    </dgm:pt>
    <dgm:pt modelId="{878FB61E-DF5D-6A49-B737-E29C8D16D7CB}" type="sibTrans" cxnId="{652C90D5-9052-0D4B-9DB9-CE30404E1303}">
      <dgm:prSet/>
      <dgm:spPr/>
      <dgm:t>
        <a:bodyPr/>
        <a:lstStyle/>
        <a:p>
          <a:endParaRPr lang="en-US" sz="2000">
            <a:latin typeface="Arial" panose="020B0604020202020204" pitchFamily="34" charset="0"/>
            <a:cs typeface="Arial" panose="020B0604020202020204" pitchFamily="34" charset="0"/>
          </a:endParaRPr>
        </a:p>
      </dgm:t>
    </dgm:pt>
    <dgm:pt modelId="{340BC971-C089-2949-A074-CA6417F544C2}">
      <dgm:prSet phldrT="[Text]" custT="1"/>
      <dgm:spPr>
        <a:ln>
          <a:solidFill>
            <a:schemeClr val="tx1">
              <a:lumMod val="75000"/>
              <a:lumOff val="25000"/>
            </a:schemeClr>
          </a:solidFill>
        </a:ln>
      </dgm:spPr>
      <dgm:t>
        <a:bodyPr/>
        <a:lstStyle/>
        <a:p>
          <a:pPr>
            <a:buNone/>
          </a:pPr>
          <a:r>
            <a:rPr lang="ru" sz="2000" dirty="0">
              <a:latin typeface="Arial" panose="020B0604020202020204" pitchFamily="34" charset="0"/>
              <a:cs typeface="Arial" panose="020B0604020202020204" pitchFamily="34" charset="0"/>
            </a:rPr>
            <a:t>Четыре заседания Совместной рабочей группы</a:t>
          </a:r>
        </a:p>
      </dgm:t>
    </dgm:pt>
    <dgm:pt modelId="{4BB9AA69-4B62-584A-92A0-A4F20A8EDDE3}" type="sibTrans" cxnId="{3ED20848-B7F2-1D46-9A29-89AD18C4B523}">
      <dgm:prSet/>
      <dgm:spPr/>
      <dgm:t>
        <a:bodyPr/>
        <a:lstStyle/>
        <a:p>
          <a:endParaRPr lang="en-US" sz="2000">
            <a:latin typeface="Arial" panose="020B0604020202020204" pitchFamily="34" charset="0"/>
            <a:cs typeface="Arial" panose="020B0604020202020204" pitchFamily="34" charset="0"/>
          </a:endParaRPr>
        </a:p>
      </dgm:t>
    </dgm:pt>
    <dgm:pt modelId="{7E2713B4-E1BF-BF45-B93F-41ACB286289D}" type="parTrans" cxnId="{3ED20848-B7F2-1D46-9A29-89AD18C4B523}">
      <dgm:prSet/>
      <dgm:spPr/>
      <dgm:t>
        <a:bodyPr/>
        <a:lstStyle/>
        <a:p>
          <a:endParaRPr lang="en-US" sz="2000">
            <a:latin typeface="Arial" panose="020B0604020202020204" pitchFamily="34" charset="0"/>
            <a:cs typeface="Arial" panose="020B0604020202020204" pitchFamily="34" charset="0"/>
          </a:endParaRPr>
        </a:p>
      </dgm:t>
    </dgm:pt>
    <dgm:pt modelId="{AFC1474D-B1FE-9445-8A5B-2FA0B11FCA3A}">
      <dgm:prSet custT="1"/>
      <dgm:spPr>
        <a:ln>
          <a:solidFill>
            <a:schemeClr val="tx1">
              <a:lumMod val="75000"/>
              <a:lumOff val="25000"/>
            </a:schemeClr>
          </a:solidFill>
        </a:ln>
      </dgm:spPr>
      <dgm:t>
        <a:bodyPr/>
        <a:lstStyle/>
        <a:p>
          <a:pPr>
            <a:buNone/>
          </a:pPr>
          <a:r>
            <a:rPr lang="ru" sz="2000" dirty="0">
              <a:latin typeface="Arial" panose="020B0604020202020204" pitchFamily="34" charset="0"/>
              <a:cs typeface="Arial" panose="020B0604020202020204" pitchFamily="34" charset="0"/>
            </a:rPr>
            <a:t>Семь заседаний Подкомитета ЭКАБ</a:t>
          </a:r>
        </a:p>
      </dgm:t>
    </dgm:pt>
    <dgm:pt modelId="{9B388322-A2D9-D348-AA3D-0E0326A51699}" type="parTrans" cxnId="{06333FA6-1831-234D-9376-A0D8883616A9}">
      <dgm:prSet/>
      <dgm:spPr/>
      <dgm:t>
        <a:bodyPr/>
        <a:lstStyle/>
        <a:p>
          <a:endParaRPr lang="en-US" sz="2000">
            <a:latin typeface="Arial" panose="020B0604020202020204" pitchFamily="34" charset="0"/>
            <a:cs typeface="Arial" panose="020B0604020202020204" pitchFamily="34" charset="0"/>
          </a:endParaRPr>
        </a:p>
      </dgm:t>
    </dgm:pt>
    <dgm:pt modelId="{E9AA1388-CC00-A948-A758-FBBDD89EAEE2}" type="sibTrans" cxnId="{06333FA6-1831-234D-9376-A0D8883616A9}">
      <dgm:prSet/>
      <dgm:spPr/>
      <dgm:t>
        <a:bodyPr/>
        <a:lstStyle/>
        <a:p>
          <a:endParaRPr lang="en-US" sz="2000">
            <a:latin typeface="Arial" panose="020B0604020202020204" pitchFamily="34" charset="0"/>
            <a:cs typeface="Arial" panose="020B0604020202020204" pitchFamily="34" charset="0"/>
          </a:endParaRPr>
        </a:p>
      </dgm:t>
    </dgm:pt>
    <dgm:pt modelId="{6F4ADE62-C194-5E44-BB42-F5AB0E3C78B8}" type="pres">
      <dgm:prSet presAssocID="{09A90D57-A2AE-264F-AB4E-55311763E03C}" presName="linearFlow" presStyleCnt="0">
        <dgm:presLayoutVars>
          <dgm:dir/>
          <dgm:animLvl val="lvl"/>
          <dgm:resizeHandles val="exact"/>
        </dgm:presLayoutVars>
      </dgm:prSet>
      <dgm:spPr/>
    </dgm:pt>
    <dgm:pt modelId="{DB24F3D3-8F36-8D40-94DF-5FE2EFDBA9B4}" type="pres">
      <dgm:prSet presAssocID="{572795AE-5266-2C4B-B990-317F81E22290}" presName="composite" presStyleCnt="0"/>
      <dgm:spPr/>
    </dgm:pt>
    <dgm:pt modelId="{D4B81126-3EFA-C640-B395-79E5D760FEB9}" type="pres">
      <dgm:prSet presAssocID="{572795AE-5266-2C4B-B990-317F81E22290}" presName="parentText" presStyleLbl="alignNode1" presStyleIdx="0" presStyleCnt="4">
        <dgm:presLayoutVars>
          <dgm:chMax val="1"/>
          <dgm:bulletEnabled val="1"/>
        </dgm:presLayoutVars>
      </dgm:prSet>
      <dgm:spPr/>
    </dgm:pt>
    <dgm:pt modelId="{C58F5B70-3358-224A-9C83-CCE091AA7A39}" type="pres">
      <dgm:prSet presAssocID="{572795AE-5266-2C4B-B990-317F81E22290}" presName="descendantText" presStyleLbl="alignAcc1" presStyleIdx="0" presStyleCnt="4">
        <dgm:presLayoutVars>
          <dgm:bulletEnabled val="1"/>
        </dgm:presLayoutVars>
      </dgm:prSet>
      <dgm:spPr/>
    </dgm:pt>
    <dgm:pt modelId="{AC4D4A71-513E-5B4C-A792-B0024B67DE40}" type="pres">
      <dgm:prSet presAssocID="{97147CD5-D548-4C48-8522-BBA7FFBC065F}" presName="sp" presStyleCnt="0"/>
      <dgm:spPr/>
    </dgm:pt>
    <dgm:pt modelId="{A3022884-12BA-824E-A6F3-2937404A07CF}" type="pres">
      <dgm:prSet presAssocID="{A67B014D-471A-C44E-A9E5-D75C41DD7476}" presName="composite" presStyleCnt="0"/>
      <dgm:spPr/>
    </dgm:pt>
    <dgm:pt modelId="{A154A650-D41E-584D-B7B2-C8A001E2099F}" type="pres">
      <dgm:prSet presAssocID="{A67B014D-471A-C44E-A9E5-D75C41DD7476}" presName="parentText" presStyleLbl="alignNode1" presStyleIdx="1" presStyleCnt="4">
        <dgm:presLayoutVars>
          <dgm:chMax val="1"/>
          <dgm:bulletEnabled val="1"/>
        </dgm:presLayoutVars>
      </dgm:prSet>
      <dgm:spPr/>
    </dgm:pt>
    <dgm:pt modelId="{ED55FB44-B12C-3142-8827-A67ACC1A4277}" type="pres">
      <dgm:prSet presAssocID="{A67B014D-471A-C44E-A9E5-D75C41DD7476}" presName="descendantText" presStyleLbl="alignAcc1" presStyleIdx="1" presStyleCnt="4">
        <dgm:presLayoutVars>
          <dgm:bulletEnabled val="1"/>
        </dgm:presLayoutVars>
      </dgm:prSet>
      <dgm:spPr/>
    </dgm:pt>
    <dgm:pt modelId="{B90CFD7A-27D2-6145-A086-4D48A5CDA7EF}" type="pres">
      <dgm:prSet presAssocID="{1D32EF0A-C148-AD40-831D-9997301F2FA8}" presName="sp" presStyleCnt="0"/>
      <dgm:spPr/>
    </dgm:pt>
    <dgm:pt modelId="{90022849-F8D0-B042-BEA0-48E92DF40FA8}" type="pres">
      <dgm:prSet presAssocID="{E2B12173-8E9D-6443-BDA6-1D6A451DA29C}" presName="composite" presStyleCnt="0"/>
      <dgm:spPr/>
    </dgm:pt>
    <dgm:pt modelId="{00F83719-CF2C-0146-8EAB-D7C1AFA7294D}" type="pres">
      <dgm:prSet presAssocID="{E2B12173-8E9D-6443-BDA6-1D6A451DA29C}" presName="parentText" presStyleLbl="alignNode1" presStyleIdx="2" presStyleCnt="4">
        <dgm:presLayoutVars>
          <dgm:chMax val="1"/>
          <dgm:bulletEnabled val="1"/>
        </dgm:presLayoutVars>
      </dgm:prSet>
      <dgm:spPr/>
    </dgm:pt>
    <dgm:pt modelId="{022636F9-9B73-D649-B04B-AB792D4C9F74}" type="pres">
      <dgm:prSet presAssocID="{E2B12173-8E9D-6443-BDA6-1D6A451DA29C}" presName="descendantText" presStyleLbl="alignAcc1" presStyleIdx="2" presStyleCnt="4">
        <dgm:presLayoutVars>
          <dgm:bulletEnabled val="1"/>
        </dgm:presLayoutVars>
      </dgm:prSet>
      <dgm:spPr/>
    </dgm:pt>
    <dgm:pt modelId="{78A0E2EF-23CF-524F-9EC2-AF8DEB82C240}" type="pres">
      <dgm:prSet presAssocID="{935CCB83-6816-3F48-8CD4-E29E5F0CC306}" presName="sp" presStyleCnt="0"/>
      <dgm:spPr/>
    </dgm:pt>
    <dgm:pt modelId="{C9AFED7F-034E-714E-ADCB-AB59B9D8DAB5}" type="pres">
      <dgm:prSet presAssocID="{832E7089-8D2F-2046-836D-F811BD0D455B}" presName="composite" presStyleCnt="0"/>
      <dgm:spPr/>
    </dgm:pt>
    <dgm:pt modelId="{9A2F2E24-69B0-CF42-A72E-9DF7368EF59D}" type="pres">
      <dgm:prSet presAssocID="{832E7089-8D2F-2046-836D-F811BD0D455B}" presName="parentText" presStyleLbl="alignNode1" presStyleIdx="3" presStyleCnt="4">
        <dgm:presLayoutVars>
          <dgm:chMax val="1"/>
          <dgm:bulletEnabled val="1"/>
        </dgm:presLayoutVars>
      </dgm:prSet>
      <dgm:spPr/>
    </dgm:pt>
    <dgm:pt modelId="{2DC477CB-863B-174E-BDB1-9EF62F070225}" type="pres">
      <dgm:prSet presAssocID="{832E7089-8D2F-2046-836D-F811BD0D455B}" presName="descendantText" presStyleLbl="alignAcc1" presStyleIdx="3" presStyleCnt="4">
        <dgm:presLayoutVars>
          <dgm:bulletEnabled val="1"/>
        </dgm:presLayoutVars>
      </dgm:prSet>
      <dgm:spPr/>
    </dgm:pt>
  </dgm:ptLst>
  <dgm:cxnLst>
    <dgm:cxn modelId="{3A379F08-6966-7942-B443-6998266807D7}" type="presOf" srcId="{E2B12173-8E9D-6443-BDA6-1D6A451DA29C}" destId="{00F83719-CF2C-0146-8EAB-D7C1AFA7294D}" srcOrd="0" destOrd="0" presId="urn:microsoft.com/office/officeart/2005/8/layout/chevron2"/>
    <dgm:cxn modelId="{EB6F910F-59FA-7A4E-8169-04D90B9255F9}" type="presOf" srcId="{E7CCE557-22AE-CE47-87F5-408C7A34CCEA}" destId="{022636F9-9B73-D649-B04B-AB792D4C9F74}" srcOrd="0" destOrd="0" presId="urn:microsoft.com/office/officeart/2005/8/layout/chevron2"/>
    <dgm:cxn modelId="{47F56F30-C9FB-B547-993C-DFA0C7673309}" type="presOf" srcId="{09A90D57-A2AE-264F-AB4E-55311763E03C}" destId="{6F4ADE62-C194-5E44-BB42-F5AB0E3C78B8}" srcOrd="0" destOrd="0" presId="urn:microsoft.com/office/officeart/2005/8/layout/chevron2"/>
    <dgm:cxn modelId="{3ED20848-B7F2-1D46-9A29-89AD18C4B523}" srcId="{A67B014D-471A-C44E-A9E5-D75C41DD7476}" destId="{340BC971-C089-2949-A074-CA6417F544C2}" srcOrd="0" destOrd="0" parTransId="{7E2713B4-E1BF-BF45-B93F-41ACB286289D}" sibTransId="{4BB9AA69-4B62-584A-92A0-A4F20A8EDDE3}"/>
    <dgm:cxn modelId="{B7B9AB4D-BE09-4042-ABD0-2D1E921E65FD}" type="presOf" srcId="{006ADB9A-552F-3842-A9FA-4AD36AB3F114}" destId="{C58F5B70-3358-224A-9C83-CCE091AA7A39}" srcOrd="0" destOrd="0" presId="urn:microsoft.com/office/officeart/2005/8/layout/chevron2"/>
    <dgm:cxn modelId="{194A4D4F-14D2-9A41-8AED-6E9C666DD501}" type="presOf" srcId="{AFC1474D-B1FE-9445-8A5B-2FA0B11FCA3A}" destId="{2DC477CB-863B-174E-BDB1-9EF62F070225}" srcOrd="0" destOrd="0" presId="urn:microsoft.com/office/officeart/2005/8/layout/chevron2"/>
    <dgm:cxn modelId="{ABC1A459-9A8B-0C4B-B16A-6F3ACC5B31C5}" srcId="{09A90D57-A2AE-264F-AB4E-55311763E03C}" destId="{572795AE-5266-2C4B-B990-317F81E22290}" srcOrd="0" destOrd="0" parTransId="{1718B66F-5E8D-C54F-BBC0-A2F4502792F2}" sibTransId="{97147CD5-D548-4C48-8522-BBA7FFBC065F}"/>
    <dgm:cxn modelId="{87961780-1FE0-1249-932F-77D225FEED17}" srcId="{09A90D57-A2AE-264F-AB4E-55311763E03C}" destId="{A67B014D-471A-C44E-A9E5-D75C41DD7476}" srcOrd="1" destOrd="0" parTransId="{E8E33F9C-D51D-EB44-9537-76F036F88DE0}" sibTransId="{1D32EF0A-C148-AD40-831D-9997301F2FA8}"/>
    <dgm:cxn modelId="{06333FA6-1831-234D-9376-A0D8883616A9}" srcId="{832E7089-8D2F-2046-836D-F811BD0D455B}" destId="{AFC1474D-B1FE-9445-8A5B-2FA0B11FCA3A}" srcOrd="0" destOrd="0" parTransId="{9B388322-A2D9-D348-AA3D-0E0326A51699}" sibTransId="{E9AA1388-CC00-A948-A758-FBBDD89EAEE2}"/>
    <dgm:cxn modelId="{BD1E1CA8-5651-3D4D-A426-03EA45C66D48}" srcId="{572795AE-5266-2C4B-B990-317F81E22290}" destId="{006ADB9A-552F-3842-A9FA-4AD36AB3F114}" srcOrd="0" destOrd="0" parTransId="{9FDD81AC-5155-F045-8C51-2DBC99359C59}" sibTransId="{979CB5D2-BBA1-6B46-9CFB-F7247001EF79}"/>
    <dgm:cxn modelId="{5D388FAA-EB1A-8745-98D2-FB3F7DDBE46F}" srcId="{09A90D57-A2AE-264F-AB4E-55311763E03C}" destId="{E2B12173-8E9D-6443-BDA6-1D6A451DA29C}" srcOrd="2" destOrd="0" parTransId="{B2E6C23F-38E9-BF48-AF2E-BB1931C84543}" sibTransId="{935CCB83-6816-3F48-8CD4-E29E5F0CC306}"/>
    <dgm:cxn modelId="{3D50ADB2-3A51-604F-A1F5-B89DF9AF06BF}" type="presOf" srcId="{572795AE-5266-2C4B-B990-317F81E22290}" destId="{D4B81126-3EFA-C640-B395-79E5D760FEB9}" srcOrd="0" destOrd="0" presId="urn:microsoft.com/office/officeart/2005/8/layout/chevron2"/>
    <dgm:cxn modelId="{6BF003C0-0549-1040-AAB3-15E43B164655}" type="presOf" srcId="{A67B014D-471A-C44E-A9E5-D75C41DD7476}" destId="{A154A650-D41E-584D-B7B2-C8A001E2099F}" srcOrd="0" destOrd="0" presId="urn:microsoft.com/office/officeart/2005/8/layout/chevron2"/>
    <dgm:cxn modelId="{6DBCDDC7-C42A-3A48-82B0-91B56919D282}" type="presOf" srcId="{340BC971-C089-2949-A074-CA6417F544C2}" destId="{ED55FB44-B12C-3142-8827-A67ACC1A4277}" srcOrd="0" destOrd="0" presId="urn:microsoft.com/office/officeart/2005/8/layout/chevron2"/>
    <dgm:cxn modelId="{652C90D5-9052-0D4B-9DB9-CE30404E1303}" srcId="{09A90D57-A2AE-264F-AB4E-55311763E03C}" destId="{832E7089-8D2F-2046-836D-F811BD0D455B}" srcOrd="3" destOrd="0" parTransId="{F58A0CFB-9D97-F54A-85C9-F013CE70B3AC}" sibTransId="{878FB61E-DF5D-6A49-B737-E29C8D16D7CB}"/>
    <dgm:cxn modelId="{5D4A75E2-76BD-FB4B-869F-1131DE77F52E}" type="presOf" srcId="{832E7089-8D2F-2046-836D-F811BD0D455B}" destId="{9A2F2E24-69B0-CF42-A72E-9DF7368EF59D}" srcOrd="0" destOrd="0" presId="urn:microsoft.com/office/officeart/2005/8/layout/chevron2"/>
    <dgm:cxn modelId="{13CA5DFB-9634-154B-8E24-729CF9632D1E}" srcId="{E2B12173-8E9D-6443-BDA6-1D6A451DA29C}" destId="{E7CCE557-22AE-CE47-87F5-408C7A34CCEA}" srcOrd="0" destOrd="0" parTransId="{D6106E63-88A1-4B4F-A363-3CF8F0E6432F}" sibTransId="{DD17AC62-25B2-1244-B601-DE67AD481F92}"/>
    <dgm:cxn modelId="{89CC6128-D321-D443-AF64-96A4249C8F7E}" type="presParOf" srcId="{6F4ADE62-C194-5E44-BB42-F5AB0E3C78B8}" destId="{DB24F3D3-8F36-8D40-94DF-5FE2EFDBA9B4}" srcOrd="0" destOrd="0" presId="urn:microsoft.com/office/officeart/2005/8/layout/chevron2"/>
    <dgm:cxn modelId="{C81D204E-BADC-6A42-9CDD-F5308D4E0A57}" type="presParOf" srcId="{DB24F3D3-8F36-8D40-94DF-5FE2EFDBA9B4}" destId="{D4B81126-3EFA-C640-B395-79E5D760FEB9}" srcOrd="0" destOrd="0" presId="urn:microsoft.com/office/officeart/2005/8/layout/chevron2"/>
    <dgm:cxn modelId="{52C17342-81D5-4A42-A08F-984919DDCEBA}" type="presParOf" srcId="{DB24F3D3-8F36-8D40-94DF-5FE2EFDBA9B4}" destId="{C58F5B70-3358-224A-9C83-CCE091AA7A39}" srcOrd="1" destOrd="0" presId="urn:microsoft.com/office/officeart/2005/8/layout/chevron2"/>
    <dgm:cxn modelId="{4D747816-7B0E-F94A-A50A-F5ACE3326869}" type="presParOf" srcId="{6F4ADE62-C194-5E44-BB42-F5AB0E3C78B8}" destId="{AC4D4A71-513E-5B4C-A792-B0024B67DE40}" srcOrd="1" destOrd="0" presId="urn:microsoft.com/office/officeart/2005/8/layout/chevron2"/>
    <dgm:cxn modelId="{CAD1CFA4-D23A-2642-AD33-CE4A0B0E314D}" type="presParOf" srcId="{6F4ADE62-C194-5E44-BB42-F5AB0E3C78B8}" destId="{A3022884-12BA-824E-A6F3-2937404A07CF}" srcOrd="2" destOrd="0" presId="urn:microsoft.com/office/officeart/2005/8/layout/chevron2"/>
    <dgm:cxn modelId="{8A1EF90F-C00E-E643-8CAA-45B331A0AF5E}" type="presParOf" srcId="{A3022884-12BA-824E-A6F3-2937404A07CF}" destId="{A154A650-D41E-584D-B7B2-C8A001E2099F}" srcOrd="0" destOrd="0" presId="urn:microsoft.com/office/officeart/2005/8/layout/chevron2"/>
    <dgm:cxn modelId="{53D29420-9FE9-B344-B927-F042F7A9A37D}" type="presParOf" srcId="{A3022884-12BA-824E-A6F3-2937404A07CF}" destId="{ED55FB44-B12C-3142-8827-A67ACC1A4277}" srcOrd="1" destOrd="0" presId="urn:microsoft.com/office/officeart/2005/8/layout/chevron2"/>
    <dgm:cxn modelId="{754A280E-18DA-0848-9D5E-BD575A4BEC96}" type="presParOf" srcId="{6F4ADE62-C194-5E44-BB42-F5AB0E3C78B8}" destId="{B90CFD7A-27D2-6145-A086-4D48A5CDA7EF}" srcOrd="3" destOrd="0" presId="urn:microsoft.com/office/officeart/2005/8/layout/chevron2"/>
    <dgm:cxn modelId="{32B74A22-67CC-0647-A2AB-F1AA2090B0AE}" type="presParOf" srcId="{6F4ADE62-C194-5E44-BB42-F5AB0E3C78B8}" destId="{90022849-F8D0-B042-BEA0-48E92DF40FA8}" srcOrd="4" destOrd="0" presId="urn:microsoft.com/office/officeart/2005/8/layout/chevron2"/>
    <dgm:cxn modelId="{EA25B6A1-0664-A14F-95AE-8D1F68AB3ADA}" type="presParOf" srcId="{90022849-F8D0-B042-BEA0-48E92DF40FA8}" destId="{00F83719-CF2C-0146-8EAB-D7C1AFA7294D}" srcOrd="0" destOrd="0" presId="urn:microsoft.com/office/officeart/2005/8/layout/chevron2"/>
    <dgm:cxn modelId="{7AAB21D3-0C7F-E545-ACC1-DA0DD5758488}" type="presParOf" srcId="{90022849-F8D0-B042-BEA0-48E92DF40FA8}" destId="{022636F9-9B73-D649-B04B-AB792D4C9F74}" srcOrd="1" destOrd="0" presId="urn:microsoft.com/office/officeart/2005/8/layout/chevron2"/>
    <dgm:cxn modelId="{1897A4F1-22E1-7D4A-A16B-D9E79983F1C3}" type="presParOf" srcId="{6F4ADE62-C194-5E44-BB42-F5AB0E3C78B8}" destId="{78A0E2EF-23CF-524F-9EC2-AF8DEB82C240}" srcOrd="5" destOrd="0" presId="urn:microsoft.com/office/officeart/2005/8/layout/chevron2"/>
    <dgm:cxn modelId="{07AEFDF3-AD4E-274D-9051-11D6CE369DA4}" type="presParOf" srcId="{6F4ADE62-C194-5E44-BB42-F5AB0E3C78B8}" destId="{C9AFED7F-034E-714E-ADCB-AB59B9D8DAB5}" srcOrd="6" destOrd="0" presId="urn:microsoft.com/office/officeart/2005/8/layout/chevron2"/>
    <dgm:cxn modelId="{D3470867-F3AD-4B49-84C9-52B9A60F78CF}" type="presParOf" srcId="{C9AFED7F-034E-714E-ADCB-AB59B9D8DAB5}" destId="{9A2F2E24-69B0-CF42-A72E-9DF7368EF59D}" srcOrd="0" destOrd="0" presId="urn:microsoft.com/office/officeart/2005/8/layout/chevron2"/>
    <dgm:cxn modelId="{37B19B23-9579-D34F-9440-76C17727B970}" type="presParOf" srcId="{C9AFED7F-034E-714E-ADCB-AB59B9D8DAB5}" destId="{2DC477CB-863B-174E-BDB1-9EF62F070225}" srcOrd="1" destOrd="0" presId="urn:microsoft.com/office/officeart/2005/8/layout/chevron2"/>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B81126-3EFA-C640-B395-79E5D760FEB9}">
      <dsp:nvSpPr>
        <dsp:cNvPr id="0" name=""/>
        <dsp:cNvSpPr/>
      </dsp:nvSpPr>
      <dsp:spPr>
        <a:xfrm rot="5400000">
          <a:off x="-195567" y="201659"/>
          <a:ext cx="1303783" cy="912648"/>
        </a:xfrm>
        <a:prstGeom prst="chevron">
          <a:avLst/>
        </a:prstGeom>
        <a:solidFill>
          <a:schemeClr val="tx1">
            <a:lumMod val="75000"/>
            <a:lumOff val="25000"/>
          </a:schemeClr>
        </a:solidFill>
        <a:ln w="12700" cap="flat" cmpd="sng" algn="ctr">
          <a:solidFill>
            <a:schemeClr val="tx1">
              <a:lumMod val="75000"/>
              <a:lumOff val="2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ru" sz="2000" kern="1200" dirty="0">
              <a:latin typeface="Arial" panose="020B0604020202020204" pitchFamily="34" charset="0"/>
              <a:cs typeface="Arial" panose="020B0604020202020204" pitchFamily="34" charset="0"/>
            </a:rPr>
            <a:t>2014 </a:t>
          </a:r>
          <a:endParaRPr lang="en-US" sz="2400" kern="1200" dirty="0">
            <a:latin typeface="Arial" panose="020B0604020202020204" pitchFamily="34" charset="0"/>
            <a:cs typeface="Arial" panose="020B0604020202020204" pitchFamily="34" charset="0"/>
          </a:endParaRPr>
        </a:p>
      </dsp:txBody>
      <dsp:txXfrm rot="-5400000">
        <a:off x="1" y="462415"/>
        <a:ext cx="912648" cy="391135"/>
      </dsp:txXfrm>
    </dsp:sp>
    <dsp:sp modelId="{C58F5B70-3358-224A-9C83-CCE091AA7A39}">
      <dsp:nvSpPr>
        <dsp:cNvPr id="0" name=""/>
        <dsp:cNvSpPr/>
      </dsp:nvSpPr>
      <dsp:spPr>
        <a:xfrm rot="5400000">
          <a:off x="4231615" y="-3312874"/>
          <a:ext cx="847459" cy="7485392"/>
        </a:xfrm>
        <a:prstGeom prst="round2SameRect">
          <a:avLst/>
        </a:prstGeom>
        <a:solidFill>
          <a:schemeClr val="lt1">
            <a:alpha val="90000"/>
            <a:hueOff val="0"/>
            <a:satOff val="0"/>
            <a:lumOff val="0"/>
            <a:alphaOff val="0"/>
          </a:schemeClr>
        </a:solidFill>
        <a:ln w="12700" cap="flat" cmpd="sng" algn="ctr">
          <a:solidFill>
            <a:schemeClr val="tx1">
              <a:lumMod val="75000"/>
              <a:lumOff val="2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None/>
          </a:pPr>
          <a:r>
            <a:rPr lang="ru" sz="2000" kern="1200" dirty="0">
              <a:latin typeface="Arial" panose="020B0604020202020204" pitchFamily="34" charset="0"/>
              <a:cs typeface="Arial" panose="020B0604020202020204" pitchFamily="34" charset="0"/>
            </a:rPr>
            <a:t>Меморандум о взаимопонимании между мэрами Алматы и Бишкека</a:t>
          </a:r>
        </a:p>
      </dsp:txBody>
      <dsp:txXfrm rot="-5400000">
        <a:off x="912649" y="47462"/>
        <a:ext cx="7444022" cy="764719"/>
      </dsp:txXfrm>
    </dsp:sp>
    <dsp:sp modelId="{A154A650-D41E-584D-B7B2-C8A001E2099F}">
      <dsp:nvSpPr>
        <dsp:cNvPr id="0" name=""/>
        <dsp:cNvSpPr/>
      </dsp:nvSpPr>
      <dsp:spPr>
        <a:xfrm rot="5400000">
          <a:off x="-195567" y="1359633"/>
          <a:ext cx="1303783" cy="912648"/>
        </a:xfrm>
        <a:prstGeom prst="chevron">
          <a:avLst/>
        </a:prstGeom>
        <a:solidFill>
          <a:schemeClr val="tx1">
            <a:lumMod val="75000"/>
            <a:lumOff val="25000"/>
          </a:schemeClr>
        </a:solidFill>
        <a:ln w="12700" cap="flat" cmpd="sng" algn="ctr">
          <a:solidFill>
            <a:schemeClr val="tx1">
              <a:lumMod val="75000"/>
              <a:lumOff val="2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endParaRPr lang="en-US" sz="1800" kern="1200" dirty="0">
            <a:latin typeface="Arial" panose="020B0604020202020204" pitchFamily="34" charset="0"/>
            <a:cs typeface="Arial" panose="020B0604020202020204" pitchFamily="34" charset="0"/>
          </a:endParaRPr>
        </a:p>
        <a:p>
          <a:pPr marL="0" lvl="0" indent="0" algn="ctr" defTabSz="800100">
            <a:lnSpc>
              <a:spcPct val="90000"/>
            </a:lnSpc>
            <a:spcBef>
              <a:spcPct val="0"/>
            </a:spcBef>
            <a:spcAft>
              <a:spcPct val="35000"/>
            </a:spcAft>
            <a:buNone/>
          </a:pPr>
          <a:r>
            <a:rPr lang="ru" sz="2000" kern="1200" dirty="0">
              <a:latin typeface="Arial" panose="020B0604020202020204" pitchFamily="34" charset="0"/>
              <a:cs typeface="Arial" panose="020B0604020202020204" pitchFamily="34" charset="0"/>
            </a:rPr>
            <a:t>2015-2017.</a:t>
          </a:r>
          <a:endParaRPr lang="en-US" sz="2400" kern="1200" dirty="0">
            <a:latin typeface="Arial" panose="020B0604020202020204" pitchFamily="34" charset="0"/>
            <a:cs typeface="Arial" panose="020B0604020202020204" pitchFamily="34" charset="0"/>
          </a:endParaRPr>
        </a:p>
      </dsp:txBody>
      <dsp:txXfrm rot="-5400000">
        <a:off x="1" y="1620389"/>
        <a:ext cx="912648" cy="391135"/>
      </dsp:txXfrm>
    </dsp:sp>
    <dsp:sp modelId="{ED55FB44-B12C-3142-8827-A67ACC1A4277}">
      <dsp:nvSpPr>
        <dsp:cNvPr id="0" name=""/>
        <dsp:cNvSpPr/>
      </dsp:nvSpPr>
      <dsp:spPr>
        <a:xfrm rot="5400000">
          <a:off x="4231392" y="-2154677"/>
          <a:ext cx="847904" cy="7485392"/>
        </a:xfrm>
        <a:prstGeom prst="round2SameRect">
          <a:avLst/>
        </a:prstGeom>
        <a:solidFill>
          <a:schemeClr val="lt1">
            <a:alpha val="90000"/>
            <a:hueOff val="0"/>
            <a:satOff val="0"/>
            <a:lumOff val="0"/>
            <a:alphaOff val="0"/>
          </a:schemeClr>
        </a:solidFill>
        <a:ln w="12700" cap="flat" cmpd="sng" algn="ctr">
          <a:solidFill>
            <a:schemeClr val="tx1">
              <a:lumMod val="75000"/>
              <a:lumOff val="2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None/>
          </a:pPr>
          <a:r>
            <a:rPr lang="ru" sz="2000" kern="1200" dirty="0">
              <a:latin typeface="Arial" panose="020B0604020202020204" pitchFamily="34" charset="0"/>
              <a:cs typeface="Arial" panose="020B0604020202020204" pitchFamily="34" charset="0"/>
            </a:rPr>
            <a:t>Четыре заседания Совместной рабочей группы</a:t>
          </a:r>
        </a:p>
      </dsp:txBody>
      <dsp:txXfrm rot="-5400000">
        <a:off x="912649" y="1205457"/>
        <a:ext cx="7444001" cy="765122"/>
      </dsp:txXfrm>
    </dsp:sp>
    <dsp:sp modelId="{00F83719-CF2C-0146-8EAB-D7C1AFA7294D}">
      <dsp:nvSpPr>
        <dsp:cNvPr id="0" name=""/>
        <dsp:cNvSpPr/>
      </dsp:nvSpPr>
      <dsp:spPr>
        <a:xfrm rot="5400000">
          <a:off x="-195567" y="2517607"/>
          <a:ext cx="1303783" cy="912648"/>
        </a:xfrm>
        <a:prstGeom prst="chevron">
          <a:avLst/>
        </a:prstGeom>
        <a:solidFill>
          <a:schemeClr val="tx1">
            <a:lumMod val="75000"/>
            <a:lumOff val="25000"/>
          </a:schemeClr>
        </a:solidFill>
        <a:ln w="12700" cap="flat" cmpd="sng" algn="ctr">
          <a:solidFill>
            <a:schemeClr val="tx1">
              <a:lumMod val="75000"/>
              <a:lumOff val="2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endParaRPr lang="en-US" sz="1400" kern="1200" dirty="0">
            <a:latin typeface="Arial" panose="020B0604020202020204" pitchFamily="34" charset="0"/>
            <a:cs typeface="Arial" panose="020B0604020202020204" pitchFamily="34" charset="0"/>
          </a:endParaRPr>
        </a:p>
        <a:p>
          <a:pPr marL="0" lvl="0" indent="0" algn="ctr" defTabSz="622300">
            <a:lnSpc>
              <a:spcPct val="90000"/>
            </a:lnSpc>
            <a:spcBef>
              <a:spcPct val="0"/>
            </a:spcBef>
            <a:spcAft>
              <a:spcPct val="35000"/>
            </a:spcAft>
            <a:buNone/>
          </a:pPr>
          <a:r>
            <a:rPr lang="ru" sz="2000" kern="1200" dirty="0">
              <a:latin typeface="Arial" panose="020B0604020202020204" pitchFamily="34" charset="0"/>
              <a:cs typeface="Arial" panose="020B0604020202020204" pitchFamily="34" charset="0"/>
            </a:rPr>
            <a:t>Конец</a:t>
          </a:r>
          <a:r>
            <a:rPr lang="ru" sz="2400" kern="1200" dirty="0">
              <a:latin typeface="Arial" panose="020B0604020202020204" pitchFamily="34" charset="0"/>
              <a:cs typeface="Arial" panose="020B0604020202020204" pitchFamily="34" charset="0"/>
            </a:rPr>
            <a:t> </a:t>
          </a:r>
          <a:r>
            <a:rPr lang="ru" sz="2000" kern="1200" dirty="0">
              <a:latin typeface="Arial" panose="020B0604020202020204" pitchFamily="34" charset="0"/>
              <a:cs typeface="Arial" panose="020B0604020202020204" pitchFamily="34" charset="0"/>
            </a:rPr>
            <a:t>2017</a:t>
          </a:r>
          <a:endParaRPr lang="en-US" sz="2400" kern="1200" dirty="0">
            <a:latin typeface="Arial" panose="020B0604020202020204" pitchFamily="34" charset="0"/>
            <a:cs typeface="Arial" panose="020B0604020202020204" pitchFamily="34" charset="0"/>
          </a:endParaRPr>
        </a:p>
      </dsp:txBody>
      <dsp:txXfrm rot="-5400000">
        <a:off x="1" y="2778363"/>
        <a:ext cx="912648" cy="391135"/>
      </dsp:txXfrm>
    </dsp:sp>
    <dsp:sp modelId="{022636F9-9B73-D649-B04B-AB792D4C9F74}">
      <dsp:nvSpPr>
        <dsp:cNvPr id="0" name=""/>
        <dsp:cNvSpPr/>
      </dsp:nvSpPr>
      <dsp:spPr>
        <a:xfrm rot="5400000">
          <a:off x="4231615" y="-996926"/>
          <a:ext cx="847459" cy="7485392"/>
        </a:xfrm>
        <a:prstGeom prst="round2SameRect">
          <a:avLst/>
        </a:prstGeom>
        <a:solidFill>
          <a:schemeClr val="lt1">
            <a:alpha val="90000"/>
            <a:hueOff val="0"/>
            <a:satOff val="0"/>
            <a:lumOff val="0"/>
            <a:alphaOff val="0"/>
          </a:schemeClr>
        </a:solidFill>
        <a:ln w="12700" cap="flat" cmpd="sng" algn="ctr">
          <a:solidFill>
            <a:schemeClr val="tx1">
              <a:lumMod val="75000"/>
              <a:lumOff val="2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None/>
          </a:pPr>
          <a:r>
            <a:rPr lang="ru" sz="2000" kern="1200" dirty="0">
              <a:latin typeface="Arial" panose="020B0604020202020204" pitchFamily="34" charset="0"/>
              <a:cs typeface="Arial" panose="020B0604020202020204" pitchFamily="34" charset="0"/>
            </a:rPr>
            <a:t>Создание Межправительственным советом Подкомитета ЭКАБ</a:t>
          </a:r>
        </a:p>
      </dsp:txBody>
      <dsp:txXfrm rot="-5400000">
        <a:off x="912649" y="2363410"/>
        <a:ext cx="7444022" cy="764719"/>
      </dsp:txXfrm>
    </dsp:sp>
    <dsp:sp modelId="{9A2F2E24-69B0-CF42-A72E-9DF7368EF59D}">
      <dsp:nvSpPr>
        <dsp:cNvPr id="0" name=""/>
        <dsp:cNvSpPr/>
      </dsp:nvSpPr>
      <dsp:spPr>
        <a:xfrm rot="5400000">
          <a:off x="-195567" y="3675581"/>
          <a:ext cx="1303783" cy="912648"/>
        </a:xfrm>
        <a:prstGeom prst="chevron">
          <a:avLst/>
        </a:prstGeom>
        <a:solidFill>
          <a:schemeClr val="tx1">
            <a:lumMod val="75000"/>
            <a:lumOff val="25000"/>
          </a:schemeClr>
        </a:solidFill>
        <a:ln w="12700" cap="flat" cmpd="sng" algn="ctr">
          <a:solidFill>
            <a:schemeClr val="tx1">
              <a:lumMod val="75000"/>
              <a:lumOff val="2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endParaRPr lang="en-US" sz="1050" kern="1200" dirty="0">
            <a:latin typeface="Arial" panose="020B0604020202020204" pitchFamily="34" charset="0"/>
            <a:cs typeface="Arial" panose="020B0604020202020204" pitchFamily="34" charset="0"/>
          </a:endParaRPr>
        </a:p>
        <a:p>
          <a:pPr marL="0" lvl="0" indent="0" algn="ctr" defTabSz="466725">
            <a:lnSpc>
              <a:spcPct val="90000"/>
            </a:lnSpc>
            <a:spcBef>
              <a:spcPct val="0"/>
            </a:spcBef>
            <a:spcAft>
              <a:spcPct val="35000"/>
            </a:spcAft>
            <a:buNone/>
          </a:pPr>
          <a:r>
            <a:rPr lang="ru" sz="2000" kern="1200" dirty="0">
              <a:latin typeface="Arial" panose="020B0604020202020204" pitchFamily="34" charset="0"/>
              <a:cs typeface="Arial" panose="020B0604020202020204" pitchFamily="34" charset="0"/>
            </a:rPr>
            <a:t>2018-2023 </a:t>
          </a:r>
          <a:endParaRPr lang="en-US" sz="2400" kern="1200" dirty="0">
            <a:latin typeface="Arial" panose="020B0604020202020204" pitchFamily="34" charset="0"/>
            <a:cs typeface="Arial" panose="020B0604020202020204" pitchFamily="34" charset="0"/>
          </a:endParaRPr>
        </a:p>
      </dsp:txBody>
      <dsp:txXfrm rot="-5400000">
        <a:off x="1" y="3936337"/>
        <a:ext cx="912648" cy="391135"/>
      </dsp:txXfrm>
    </dsp:sp>
    <dsp:sp modelId="{2DC477CB-863B-174E-BDB1-9EF62F070225}">
      <dsp:nvSpPr>
        <dsp:cNvPr id="0" name=""/>
        <dsp:cNvSpPr/>
      </dsp:nvSpPr>
      <dsp:spPr>
        <a:xfrm rot="5400000">
          <a:off x="4231615" y="161047"/>
          <a:ext cx="847459" cy="7485392"/>
        </a:xfrm>
        <a:prstGeom prst="round2SameRect">
          <a:avLst/>
        </a:prstGeom>
        <a:solidFill>
          <a:schemeClr val="lt1">
            <a:alpha val="90000"/>
            <a:hueOff val="0"/>
            <a:satOff val="0"/>
            <a:lumOff val="0"/>
            <a:alphaOff val="0"/>
          </a:schemeClr>
        </a:solidFill>
        <a:ln w="12700" cap="flat" cmpd="sng" algn="ctr">
          <a:solidFill>
            <a:schemeClr val="tx1">
              <a:lumMod val="75000"/>
              <a:lumOff val="2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None/>
          </a:pPr>
          <a:r>
            <a:rPr lang="ru" sz="2000" kern="1200" dirty="0">
              <a:latin typeface="Arial" panose="020B0604020202020204" pitchFamily="34" charset="0"/>
              <a:cs typeface="Arial" panose="020B0604020202020204" pitchFamily="34" charset="0"/>
            </a:rPr>
            <a:t>Семь заседаний Подкомитета ЭКАБ</a:t>
          </a:r>
        </a:p>
      </dsp:txBody>
      <dsp:txXfrm rot="-5400000">
        <a:off x="912649" y="3521383"/>
        <a:ext cx="7444022" cy="764719"/>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3BAEFB-A7D8-C44B-B12E-9C66A1C7B5FC}" type="datetimeFigureOut">
              <a:rPr lang="en-US" smtClean="0"/>
              <a:t>31/08/2023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5CA232-5549-1C49-A2E8-69A14F2D6AEA}" type="slidenum">
              <a:rPr lang="en-US" smtClean="0"/>
              <a:t>‹#›</a:t>
            </a:fld>
            <a:endParaRPr lang="en-US"/>
          </a:p>
        </p:txBody>
      </p:sp>
    </p:spTree>
    <p:extLst>
      <p:ext uri="{BB962C8B-B14F-4D97-AF65-F5344CB8AC3E}">
        <p14:creationId xmlns:p14="http://schemas.microsoft.com/office/powerpoint/2010/main" val="3036793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5CA232-5549-1C49-A2E8-69A14F2D6AEA}" type="slidenum">
              <a:rPr lang="en-US" smtClean="0"/>
              <a:t>2</a:t>
            </a:fld>
            <a:endParaRPr lang="en-US"/>
          </a:p>
        </p:txBody>
      </p:sp>
    </p:spTree>
    <p:extLst>
      <p:ext uri="{BB962C8B-B14F-4D97-AF65-F5344CB8AC3E}">
        <p14:creationId xmlns:p14="http://schemas.microsoft.com/office/powerpoint/2010/main" val="33634007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5CA232-5549-1C49-A2E8-69A14F2D6AEA}" type="slidenum">
              <a:rPr lang="en-US" smtClean="0"/>
              <a:t>11</a:t>
            </a:fld>
            <a:endParaRPr lang="en-US"/>
          </a:p>
        </p:txBody>
      </p:sp>
    </p:spTree>
    <p:extLst>
      <p:ext uri="{BB962C8B-B14F-4D97-AF65-F5344CB8AC3E}">
        <p14:creationId xmlns:p14="http://schemas.microsoft.com/office/powerpoint/2010/main" val="31284406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5CA232-5549-1C49-A2E8-69A14F2D6AEA}" type="slidenum">
              <a:rPr lang="en-US" smtClean="0"/>
              <a:t>12</a:t>
            </a:fld>
            <a:endParaRPr lang="en-US"/>
          </a:p>
        </p:txBody>
      </p:sp>
    </p:spTree>
    <p:extLst>
      <p:ext uri="{BB962C8B-B14F-4D97-AF65-F5344CB8AC3E}">
        <p14:creationId xmlns:p14="http://schemas.microsoft.com/office/powerpoint/2010/main" val="5855797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5CA232-5549-1C49-A2E8-69A14F2D6AEA}" type="slidenum">
              <a:rPr lang="en-US" smtClean="0"/>
              <a:t>13</a:t>
            </a:fld>
            <a:endParaRPr lang="en-US"/>
          </a:p>
        </p:txBody>
      </p:sp>
    </p:spTree>
    <p:extLst>
      <p:ext uri="{BB962C8B-B14F-4D97-AF65-F5344CB8AC3E}">
        <p14:creationId xmlns:p14="http://schemas.microsoft.com/office/powerpoint/2010/main" val="23566791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505CA232-5549-1C49-A2E8-69A14F2D6AEA}" type="slidenum">
              <a:rPr lang="en-US" smtClean="0"/>
              <a:t>14</a:t>
            </a:fld>
            <a:endParaRPr lang="en-US"/>
          </a:p>
        </p:txBody>
      </p:sp>
    </p:spTree>
    <p:extLst>
      <p:ext uri="{BB962C8B-B14F-4D97-AF65-F5344CB8AC3E}">
        <p14:creationId xmlns:p14="http://schemas.microsoft.com/office/powerpoint/2010/main" val="31935862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C5FB61AA-3B83-5041-87A9-1E7D1A9A705E}" type="slidenum">
              <a:rPr lang="en-US" smtClean="0"/>
              <a:t>17</a:t>
            </a:fld>
            <a:endParaRPr lang="en-US"/>
          </a:p>
        </p:txBody>
      </p:sp>
    </p:spTree>
    <p:extLst>
      <p:ext uri="{BB962C8B-B14F-4D97-AF65-F5344CB8AC3E}">
        <p14:creationId xmlns:p14="http://schemas.microsoft.com/office/powerpoint/2010/main" val="39153308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sv-SE" dirty="0"/>
              <a:t>The Almaty–Bishkek Economic Corridor (ABEC) is the pilot economic corridor under the Central Asia Regional Economic Cooperation (CAREC) program. </a:t>
            </a:r>
            <a:r>
              <a:rPr lang="sv-SE" b="0" i="0" dirty="0">
                <a:solidFill>
                  <a:srgbClr val="5D5D5D"/>
                </a:solidFill>
                <a:effectLst/>
                <a:latin typeface="Roboto" panose="020F0502020204030204" pitchFamily="34" charset="0"/>
              </a:rPr>
              <a:t>The Almaty–Bishkek Economic Corridor, which emanated from the Almaty–Bishkek Corridor Initiative, transforms the area into a single space where exchange of ideas, movement of goods and meeting people is fast, easy, and free of barriers. </a:t>
            </a:r>
            <a:r>
              <a:rPr lang="sv-SE" dirty="0"/>
              <a:t>The motivation for ABEC is that Almaty and Bishkek can achieve far more together than either can achieve alone. The two cities are only 240 kilometers apart with relatively high economic density concentrated in services in the cities and agriculture in their hinterlands. Both Kazakhstan and the Kyrgyz Republic have acceded to the Eurasian Economic Union and World Trade Organization. </a:t>
            </a:r>
          </a:p>
          <a:p>
            <a:endParaRPr lang="sv-SE" dirty="0"/>
          </a:p>
          <a:p>
            <a:r>
              <a:rPr lang="sv-SE" dirty="0"/>
              <a:t>ABEC aims to shorten economic distance between the two cities. This means reducing travel times; creating one competitive market for health, education, and tourism services; and aggregate agricultural produce in wholesale markets to exploit the sector’s export potential— following the slogan: act local and think global. For example, in agriculture, the challenge is to create sufficient scale to overcome distance and trade barriers. Inadequate scale increases unit costs of transportation, certification, branding, and processing of agricultural goods. In the health sector, for example, tertiary hospitals and laboratories do not need to offer the full range of services on both sides of the border for the small domestic markets, but instead, services could be coordinated and further specialized across ABEC.</a:t>
            </a:r>
          </a:p>
          <a:p>
            <a:r>
              <a:rPr lang="sv-SE" dirty="0"/>
              <a:t>In support to the implementation of ABEC, the Asian Development Bank approved a knowledge support technical assistance for $1.75 million in 2017. </a:t>
            </a:r>
            <a:endParaRPr lang="ru-KG" dirty="0"/>
          </a:p>
          <a:p>
            <a:endParaRPr lang="ru-KG" dirty="0"/>
          </a:p>
        </p:txBody>
      </p:sp>
      <p:sp>
        <p:nvSpPr>
          <p:cNvPr id="4" name="Номер слайда 3"/>
          <p:cNvSpPr>
            <a:spLocks noGrp="1"/>
          </p:cNvSpPr>
          <p:nvPr>
            <p:ph type="sldNum" sz="quarter" idx="5"/>
          </p:nvPr>
        </p:nvSpPr>
        <p:spPr/>
        <p:txBody>
          <a:bodyPr/>
          <a:lstStyle/>
          <a:p>
            <a:fld id="{505CA232-5549-1C49-A2E8-69A14F2D6AEA}" type="slidenum">
              <a:rPr lang="en-US" smtClean="0"/>
              <a:t>3</a:t>
            </a:fld>
            <a:endParaRPr lang="en-US"/>
          </a:p>
        </p:txBody>
      </p:sp>
    </p:spTree>
    <p:extLst>
      <p:ext uri="{BB962C8B-B14F-4D97-AF65-F5344CB8AC3E}">
        <p14:creationId xmlns:p14="http://schemas.microsoft.com/office/powerpoint/2010/main" val="41886283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KG" dirty="0"/>
          </a:p>
        </p:txBody>
      </p:sp>
      <p:sp>
        <p:nvSpPr>
          <p:cNvPr id="4" name="Номер слайда 3"/>
          <p:cNvSpPr>
            <a:spLocks noGrp="1"/>
          </p:cNvSpPr>
          <p:nvPr>
            <p:ph type="sldNum" sz="quarter" idx="5"/>
          </p:nvPr>
        </p:nvSpPr>
        <p:spPr/>
        <p:txBody>
          <a:bodyPr/>
          <a:lstStyle/>
          <a:p>
            <a:fld id="{505CA232-5549-1C49-A2E8-69A14F2D6AEA}" type="slidenum">
              <a:rPr lang="en-US" smtClean="0"/>
              <a:t>4</a:t>
            </a:fld>
            <a:endParaRPr lang="en-US"/>
          </a:p>
        </p:txBody>
      </p:sp>
    </p:spTree>
    <p:extLst>
      <p:ext uri="{BB962C8B-B14F-4D97-AF65-F5344CB8AC3E}">
        <p14:creationId xmlns:p14="http://schemas.microsoft.com/office/powerpoint/2010/main" val="12406222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KG" dirty="0"/>
          </a:p>
        </p:txBody>
      </p:sp>
      <p:sp>
        <p:nvSpPr>
          <p:cNvPr id="4" name="Номер слайда 3"/>
          <p:cNvSpPr>
            <a:spLocks noGrp="1"/>
          </p:cNvSpPr>
          <p:nvPr>
            <p:ph type="sldNum" sz="quarter" idx="5"/>
          </p:nvPr>
        </p:nvSpPr>
        <p:spPr/>
        <p:txBody>
          <a:bodyPr/>
          <a:lstStyle/>
          <a:p>
            <a:fld id="{505CA232-5549-1C49-A2E8-69A14F2D6AEA}" type="slidenum">
              <a:rPr lang="en-US" smtClean="0"/>
              <a:t>5</a:t>
            </a:fld>
            <a:endParaRPr lang="en-US"/>
          </a:p>
        </p:txBody>
      </p:sp>
    </p:spTree>
    <p:extLst>
      <p:ext uri="{BB962C8B-B14F-4D97-AF65-F5344CB8AC3E}">
        <p14:creationId xmlns:p14="http://schemas.microsoft.com/office/powerpoint/2010/main" val="19635838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5CA232-5549-1C49-A2E8-69A14F2D6AEA}" type="slidenum">
              <a:rPr lang="en-US" smtClean="0"/>
              <a:t>6</a:t>
            </a:fld>
            <a:endParaRPr lang="en-US"/>
          </a:p>
        </p:txBody>
      </p:sp>
    </p:spTree>
    <p:extLst>
      <p:ext uri="{BB962C8B-B14F-4D97-AF65-F5344CB8AC3E}">
        <p14:creationId xmlns:p14="http://schemas.microsoft.com/office/powerpoint/2010/main" val="5075018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b="0" i="0" dirty="0">
                <a:solidFill>
                  <a:srgbClr val="5D5D5D"/>
                </a:solidFill>
                <a:effectLst/>
                <a:latin typeface="Roboto" panose="02000000000000000000" pitchFamily="2" charset="0"/>
              </a:rPr>
              <a:t>Almaty, a vibrant metropolis in Kazakhstan, is only 80 kilometers away from lake Issyk-Kul in the Kyrgyz Republic, renowned for its mountains and moderate summers. However, the two destinations are separated by two magnificent mountain ranges. To bypass these mountains, the existing road stretches over 460 kilometers, leading to long travel times. This economic impact assessment analyzes what impact a more direct road between the two destinations would have for tourism and economic development in both Kazakhstan and the Kyrgyz Republic. The report provides economically viable solutions that, within a supportive policy environment, would lead to strong economic development within the region.</a:t>
            </a:r>
            <a:endParaRPr lang="en-US" dirty="0"/>
          </a:p>
        </p:txBody>
      </p:sp>
      <p:sp>
        <p:nvSpPr>
          <p:cNvPr id="4" name="Slide Number Placeholder 3"/>
          <p:cNvSpPr>
            <a:spLocks noGrp="1"/>
          </p:cNvSpPr>
          <p:nvPr>
            <p:ph type="sldNum" sz="quarter" idx="5"/>
          </p:nvPr>
        </p:nvSpPr>
        <p:spPr/>
        <p:txBody>
          <a:bodyPr/>
          <a:lstStyle/>
          <a:p>
            <a:fld id="{505CA232-5549-1C49-A2E8-69A14F2D6AEA}" type="slidenum">
              <a:rPr lang="en-US" smtClean="0"/>
              <a:t>7</a:t>
            </a:fld>
            <a:endParaRPr lang="en-US"/>
          </a:p>
        </p:txBody>
      </p:sp>
    </p:spTree>
    <p:extLst>
      <p:ext uri="{BB962C8B-B14F-4D97-AF65-F5344CB8AC3E}">
        <p14:creationId xmlns:p14="http://schemas.microsoft.com/office/powerpoint/2010/main" val="18323769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5CA232-5549-1C49-A2E8-69A14F2D6AEA}" type="slidenum">
              <a:rPr lang="en-US" smtClean="0"/>
              <a:t>8</a:t>
            </a:fld>
            <a:endParaRPr lang="en-US"/>
          </a:p>
        </p:txBody>
      </p:sp>
    </p:spTree>
    <p:extLst>
      <p:ext uri="{BB962C8B-B14F-4D97-AF65-F5344CB8AC3E}">
        <p14:creationId xmlns:p14="http://schemas.microsoft.com/office/powerpoint/2010/main" val="2640526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The Almaty–Bishkek Economic Corridor (ABEC) has an exceptional heritage and a wealth of culture and nature. This combination results in a high potential for tourism development, which is largely untapped. The mountain range between Almaty and Lake Issyk-Kul has great capacity to attract international tourists. Developing this mountain region can spur connected winter sport investments such as ski resorts in Kazakhstan and the Kyrgyz Republic. Linking winter sport facilities with summer tourism opportunities around Lake Issyk-Kul can reduce seasonality and investment risks by establishing attractive conditions for year-round tourism flows. This ABEC tourism master plan was developed to capture these benefits. This master plan aims to structure the development of an internationally competitive tourism region within ABEC. It describes the overall framework for the development and operation of the ABEC common tourism area, including (i) a vision and conceptual framework for the area, which optimizes the available resources (natural, human, technological, financial, and immaterial); (ii) ownership and organization of the common area; and (iii) development plan for land use and allocation of tourism activities as well as hard and soft infrastructure, considering social and environmental safeguards. Based on high-level demand projections and using various scenarios of project implementation, the master plan identifies the most important investment projects and estimated operating costs that will require prioritization and the necessary investments from both the public and private sectors. The master plan distinguishes between different types of investments that are reform-dependent or can be implemented within the existing frameworks, and the source of financing using public or private funds or a combination of both through public– private partnerships (PPPs). The project area map and its regional connectivity elements (Map A) depict the proposed tourism development concept for the region</a:t>
            </a:r>
            <a:endParaRPr lang="ru-KG" dirty="0"/>
          </a:p>
        </p:txBody>
      </p:sp>
      <p:sp>
        <p:nvSpPr>
          <p:cNvPr id="4" name="Номер слайда 3"/>
          <p:cNvSpPr>
            <a:spLocks noGrp="1"/>
          </p:cNvSpPr>
          <p:nvPr>
            <p:ph type="sldNum" sz="quarter" idx="5"/>
          </p:nvPr>
        </p:nvSpPr>
        <p:spPr/>
        <p:txBody>
          <a:bodyPr/>
          <a:lstStyle/>
          <a:p>
            <a:fld id="{505CA232-5549-1C49-A2E8-69A14F2D6AEA}" type="slidenum">
              <a:rPr lang="en-US" smtClean="0"/>
              <a:t>9</a:t>
            </a:fld>
            <a:endParaRPr lang="en-US"/>
          </a:p>
        </p:txBody>
      </p:sp>
    </p:spTree>
    <p:extLst>
      <p:ext uri="{BB962C8B-B14F-4D97-AF65-F5344CB8AC3E}">
        <p14:creationId xmlns:p14="http://schemas.microsoft.com/office/powerpoint/2010/main" val="31898713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b="0" i="0" dirty="0">
                <a:solidFill>
                  <a:srgbClr val="5D5D5D"/>
                </a:solidFill>
                <a:effectLst/>
                <a:latin typeface="Roboto" panose="02000000000000000000" pitchFamily="2" charset="0"/>
              </a:rPr>
              <a:t>The mountain range between Almaty and Lake Issyk-Kul has great capacity to attract international tourists. The ABEC tourism master plan was developed to capture these benefits.</a:t>
            </a:r>
            <a:endParaRPr lang="en-US" dirty="0"/>
          </a:p>
        </p:txBody>
      </p:sp>
      <p:sp>
        <p:nvSpPr>
          <p:cNvPr id="4" name="Slide Number Placeholder 3"/>
          <p:cNvSpPr>
            <a:spLocks noGrp="1"/>
          </p:cNvSpPr>
          <p:nvPr>
            <p:ph type="sldNum" sz="quarter" idx="5"/>
          </p:nvPr>
        </p:nvSpPr>
        <p:spPr/>
        <p:txBody>
          <a:bodyPr/>
          <a:lstStyle/>
          <a:p>
            <a:fld id="{505CA232-5549-1C49-A2E8-69A14F2D6AEA}" type="slidenum">
              <a:rPr lang="en-US" smtClean="0"/>
              <a:t>10</a:t>
            </a:fld>
            <a:endParaRPr lang="en-US"/>
          </a:p>
        </p:txBody>
      </p:sp>
    </p:spTree>
    <p:extLst>
      <p:ext uri="{BB962C8B-B14F-4D97-AF65-F5344CB8AC3E}">
        <p14:creationId xmlns:p14="http://schemas.microsoft.com/office/powerpoint/2010/main" val="38601900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A0466A4-664B-40FC-BDEF-93580DF8646F}" type="datetime1">
              <a:rPr lang="en-US" smtClean="0"/>
              <a:t>31/08/2023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82DBBB-33CB-7343-87DE-C44531ABAC6F}" type="slidenum">
              <a:rPr lang="en-US" smtClean="0"/>
              <a:t>‹#›</a:t>
            </a:fld>
            <a:endParaRPr lang="en-US"/>
          </a:p>
        </p:txBody>
      </p:sp>
    </p:spTree>
    <p:extLst>
      <p:ext uri="{BB962C8B-B14F-4D97-AF65-F5344CB8AC3E}">
        <p14:creationId xmlns:p14="http://schemas.microsoft.com/office/powerpoint/2010/main" val="8639410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464748A-19B0-4F14-A495-04380A3CB605}" type="datetime1">
              <a:rPr lang="en-US" smtClean="0"/>
              <a:t>31/08/2023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82DBBB-33CB-7343-87DE-C44531ABAC6F}" type="slidenum">
              <a:rPr lang="en-US" smtClean="0"/>
              <a:t>‹#›</a:t>
            </a:fld>
            <a:endParaRPr lang="en-US"/>
          </a:p>
        </p:txBody>
      </p:sp>
    </p:spTree>
    <p:extLst>
      <p:ext uri="{BB962C8B-B14F-4D97-AF65-F5344CB8AC3E}">
        <p14:creationId xmlns:p14="http://schemas.microsoft.com/office/powerpoint/2010/main" val="1360657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11D3F7-BFC9-4E06-A731-B24CE7D2B2F2}" type="datetime1">
              <a:rPr lang="en-US" smtClean="0"/>
              <a:t>31/08/2023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82DBBB-33CB-7343-87DE-C44531ABAC6F}" type="slidenum">
              <a:rPr lang="en-US" smtClean="0"/>
              <a:t>‹#›</a:t>
            </a:fld>
            <a:endParaRPr lang="en-US"/>
          </a:p>
        </p:txBody>
      </p:sp>
    </p:spTree>
    <p:extLst>
      <p:ext uri="{BB962C8B-B14F-4D97-AF65-F5344CB8AC3E}">
        <p14:creationId xmlns:p14="http://schemas.microsoft.com/office/powerpoint/2010/main" val="12039330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065E56-D150-4DDD-ACB1-FF9291A13D43}" type="datetime1">
              <a:rPr lang="en-US" smtClean="0"/>
              <a:t>31/08/2023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457950" y="6191129"/>
            <a:ext cx="2057400" cy="365125"/>
          </a:xfrm>
        </p:spPr>
        <p:txBody>
          <a:bodyPr/>
          <a:lstStyle>
            <a:lvl1pPr>
              <a:defRPr>
                <a:latin typeface="Arial" panose="020B0604020202020204" pitchFamily="34" charset="0"/>
                <a:cs typeface="Arial" panose="020B0604020202020204" pitchFamily="34" charset="0"/>
              </a:defRPr>
            </a:lvl1pPr>
          </a:lstStyle>
          <a:p>
            <a:fld id="{6782DBBB-33CB-7343-87DE-C44531ABAC6F}" type="slidenum">
              <a:rPr lang="en-US" smtClean="0"/>
              <a:pPr/>
              <a:t>‹#›</a:t>
            </a:fld>
            <a:endParaRPr lang="en-US"/>
          </a:p>
        </p:txBody>
      </p:sp>
    </p:spTree>
    <p:extLst>
      <p:ext uri="{BB962C8B-B14F-4D97-AF65-F5344CB8AC3E}">
        <p14:creationId xmlns:p14="http://schemas.microsoft.com/office/powerpoint/2010/main" val="977919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E704FD-E8D6-4572-B92B-823BC0963679}" type="datetime1">
              <a:rPr lang="en-US" smtClean="0"/>
              <a:t>31/08/2023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82DBBB-33CB-7343-87DE-C44531ABAC6F}" type="slidenum">
              <a:rPr lang="en-US" smtClean="0"/>
              <a:t>‹#›</a:t>
            </a:fld>
            <a:endParaRPr lang="en-US"/>
          </a:p>
        </p:txBody>
      </p:sp>
    </p:spTree>
    <p:extLst>
      <p:ext uri="{BB962C8B-B14F-4D97-AF65-F5344CB8AC3E}">
        <p14:creationId xmlns:p14="http://schemas.microsoft.com/office/powerpoint/2010/main" val="3289849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44EC886-BC02-4914-8865-33AE2ABC8B0F}" type="datetime1">
              <a:rPr lang="en-US" smtClean="0"/>
              <a:t>31/08/2023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82DBBB-33CB-7343-87DE-C44531ABAC6F}" type="slidenum">
              <a:rPr lang="en-US" smtClean="0"/>
              <a:t>‹#›</a:t>
            </a:fld>
            <a:endParaRPr lang="en-US"/>
          </a:p>
        </p:txBody>
      </p:sp>
    </p:spTree>
    <p:extLst>
      <p:ext uri="{BB962C8B-B14F-4D97-AF65-F5344CB8AC3E}">
        <p14:creationId xmlns:p14="http://schemas.microsoft.com/office/powerpoint/2010/main" val="32197746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3C5C451-A889-400E-A8A6-76400C8D46BE}" type="datetime1">
              <a:rPr lang="en-US" smtClean="0"/>
              <a:t>31/08/2023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782DBBB-33CB-7343-87DE-C44531ABAC6F}" type="slidenum">
              <a:rPr lang="en-US" smtClean="0"/>
              <a:t>‹#›</a:t>
            </a:fld>
            <a:endParaRPr lang="en-US"/>
          </a:p>
        </p:txBody>
      </p:sp>
    </p:spTree>
    <p:extLst>
      <p:ext uri="{BB962C8B-B14F-4D97-AF65-F5344CB8AC3E}">
        <p14:creationId xmlns:p14="http://schemas.microsoft.com/office/powerpoint/2010/main" val="37242718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B054193-8519-4F6C-84D7-31C916401A03}" type="datetime1">
              <a:rPr lang="en-US" smtClean="0"/>
              <a:t>31/08/2023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782DBBB-33CB-7343-87DE-C44531ABAC6F}" type="slidenum">
              <a:rPr lang="en-US" smtClean="0"/>
              <a:t>‹#›</a:t>
            </a:fld>
            <a:endParaRPr lang="en-US"/>
          </a:p>
        </p:txBody>
      </p:sp>
    </p:spTree>
    <p:extLst>
      <p:ext uri="{BB962C8B-B14F-4D97-AF65-F5344CB8AC3E}">
        <p14:creationId xmlns:p14="http://schemas.microsoft.com/office/powerpoint/2010/main" val="30506233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69C2A4-E9F7-4D06-9E65-E9540D015025}" type="datetime1">
              <a:rPr lang="en-US" smtClean="0"/>
              <a:t>31/08/2023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82DBBB-33CB-7343-87DE-C44531ABAC6F}" type="slidenum">
              <a:rPr lang="en-US" smtClean="0"/>
              <a:t>‹#›</a:t>
            </a:fld>
            <a:endParaRPr lang="en-US"/>
          </a:p>
        </p:txBody>
      </p:sp>
    </p:spTree>
    <p:extLst>
      <p:ext uri="{BB962C8B-B14F-4D97-AF65-F5344CB8AC3E}">
        <p14:creationId xmlns:p14="http://schemas.microsoft.com/office/powerpoint/2010/main" val="12366632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C8E9946-ED5C-4A35-8A7E-46571E82BAA3}" type="datetime1">
              <a:rPr lang="en-US" smtClean="0"/>
              <a:t>31/08/2023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82DBBB-33CB-7343-87DE-C44531ABAC6F}" type="slidenum">
              <a:rPr lang="en-US" smtClean="0"/>
              <a:t>‹#›</a:t>
            </a:fld>
            <a:endParaRPr lang="en-US"/>
          </a:p>
        </p:txBody>
      </p:sp>
    </p:spTree>
    <p:extLst>
      <p:ext uri="{BB962C8B-B14F-4D97-AF65-F5344CB8AC3E}">
        <p14:creationId xmlns:p14="http://schemas.microsoft.com/office/powerpoint/2010/main" val="26563553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7A9BC0D-5491-4A79-ACEC-ABF96F1D893B}" type="datetime1">
              <a:rPr lang="en-US" smtClean="0"/>
              <a:t>31/08/2023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82DBBB-33CB-7343-87DE-C44531ABAC6F}" type="slidenum">
              <a:rPr lang="en-US" smtClean="0"/>
              <a:t>‹#›</a:t>
            </a:fld>
            <a:endParaRPr lang="en-US"/>
          </a:p>
        </p:txBody>
      </p:sp>
    </p:spTree>
    <p:extLst>
      <p:ext uri="{BB962C8B-B14F-4D97-AF65-F5344CB8AC3E}">
        <p14:creationId xmlns:p14="http://schemas.microsoft.com/office/powerpoint/2010/main" val="4147623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91D860-855B-4D12-85D1-FC7CA7838E20}" type="datetime1">
              <a:rPr lang="en-US" smtClean="0"/>
              <a:t>31/08/2023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82DBBB-33CB-7343-87DE-C44531ABAC6F}" type="slidenum">
              <a:rPr lang="en-US" smtClean="0"/>
              <a:t>‹#›</a:t>
            </a:fld>
            <a:endParaRPr lang="en-US"/>
          </a:p>
        </p:txBody>
      </p:sp>
      <p:sp>
        <p:nvSpPr>
          <p:cNvPr id="8" name="TextBox 7">
            <a:extLst>
              <a:ext uri="{FF2B5EF4-FFF2-40B4-BE49-F238E27FC236}">
                <a16:creationId xmlns:a16="http://schemas.microsoft.com/office/drawing/2014/main" id="{0D09F96E-B24C-0552-7C7B-A90F7D2BE74A}"/>
              </a:ext>
            </a:extLst>
          </p:cNvPr>
          <p:cNvSpPr txBox="1"/>
          <p:nvPr userDrawn="1">
            <p:extLst>
              <p:ext uri="{1162E1C5-73C7-4A58-AE30-91384D911F3F}">
                <p184:classification xmlns:p184="http://schemas.microsoft.com/office/powerpoint/2018/4/main" val="ftr"/>
              </p:ext>
            </p:extLst>
          </p:nvPr>
        </p:nvSpPr>
        <p:spPr>
          <a:xfrm>
            <a:off x="0" y="6720840"/>
            <a:ext cx="6127750" cy="137160"/>
          </a:xfrm>
          <a:prstGeom prst="rect">
            <a:avLst/>
          </a:prstGeom>
        </p:spPr>
        <p:txBody>
          <a:bodyPr horzOverflow="overflow" lIns="0" tIns="0" rIns="0" bIns="0">
            <a:spAutoFit/>
          </a:bodyPr>
          <a:lstStyle/>
          <a:p>
            <a:pPr algn="l"/>
            <a:r>
              <a:rPr lang="en-US" sz="900">
                <a:solidFill>
                  <a:srgbClr val="000000"/>
                </a:solidFill>
                <a:latin typeface="Calibri" panose="020F0502020204030204" pitchFamily="34" charset="0"/>
                <a:cs typeface="Calibri" panose="020F0502020204030204" pitchFamily="34" charset="0"/>
              </a:rPr>
              <a:t>INTERNAL. This information is accessible to ADB Management and staff. It may be shared outside ADB with appropriate permission.</a:t>
            </a:r>
          </a:p>
        </p:txBody>
      </p:sp>
      <p:sp>
        <p:nvSpPr>
          <p:cNvPr id="7" name="MSIPCMContentMarking" descr="{&quot;HashCode&quot;:418872913,&quot;Placement&quot;:&quot;Footer&quot;,&quot;Top&quot;:520.68866,&quot;Left&quot;:0.0,&quot;SlideWidth&quot;:720,&quot;SlideHeight&quot;:540}">
            <a:extLst>
              <a:ext uri="{FF2B5EF4-FFF2-40B4-BE49-F238E27FC236}">
                <a16:creationId xmlns:a16="http://schemas.microsoft.com/office/drawing/2014/main" id="{E329DDC4-99DC-D471-5C10-F79E7DF0CED1}"/>
              </a:ext>
            </a:extLst>
          </p:cNvPr>
          <p:cNvSpPr txBox="1"/>
          <p:nvPr userDrawn="1"/>
        </p:nvSpPr>
        <p:spPr>
          <a:xfrm>
            <a:off x="0" y="6612746"/>
            <a:ext cx="6534359" cy="245254"/>
          </a:xfrm>
          <a:prstGeom prst="rect">
            <a:avLst/>
          </a:prstGeom>
          <a:noFill/>
        </p:spPr>
        <p:txBody>
          <a:bodyPr vert="horz" wrap="square" lIns="0" tIns="0" rIns="0" bIns="0" rtlCol="0" anchor="ctr" anchorCtr="1">
            <a:spAutoFit/>
          </a:bodyPr>
          <a:lstStyle/>
          <a:p>
            <a:pPr algn="l">
              <a:spcBef>
                <a:spcPts val="0"/>
              </a:spcBef>
              <a:spcAft>
                <a:spcPts val="0"/>
              </a:spcAft>
            </a:pPr>
            <a:r>
              <a:rPr lang="en-US" sz="900">
                <a:solidFill>
                  <a:srgbClr val="000000"/>
                </a:solidFill>
                <a:latin typeface="Calibri" panose="020F0502020204030204" pitchFamily="34" charset="0"/>
              </a:rPr>
              <a:t>INTERNAL. This information is accessible to ADB Management and staff. It may be shared outside ADB with appropriate permission.</a:t>
            </a:r>
          </a:p>
        </p:txBody>
      </p:sp>
    </p:spTree>
    <p:extLst>
      <p:ext uri="{BB962C8B-B14F-4D97-AF65-F5344CB8AC3E}">
        <p14:creationId xmlns:p14="http://schemas.microsoft.com/office/powerpoint/2010/main" val="27160088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almaty-bishkek.org/"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hyperlink" Target="https://www.almaty-bishkek.org/air-quality" TargetMode="Externa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sv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D847D2F-5A41-3E96-C035-E46B55862908}"/>
              </a:ext>
            </a:extLst>
          </p:cNvPr>
          <p:cNvSpPr txBox="1"/>
          <p:nvPr/>
        </p:nvSpPr>
        <p:spPr>
          <a:xfrm>
            <a:off x="616226" y="2124455"/>
            <a:ext cx="7911548" cy="4093428"/>
          </a:xfrm>
          <a:prstGeom prst="rect">
            <a:avLst/>
          </a:prstGeom>
          <a:noFill/>
        </p:spPr>
        <p:txBody>
          <a:bodyPr wrap="square" lIns="91440" tIns="45720" rIns="91440" bIns="45720" anchor="t">
            <a:spAutoFit/>
          </a:bodyPr>
          <a:lstStyle/>
          <a:p>
            <a:pPr algn="ctr"/>
            <a:r>
              <a:rPr lang="ru" sz="2800" b="1" dirty="0">
                <a:solidFill>
                  <a:schemeClr val="accent5">
                    <a:lumMod val="50000"/>
                  </a:schemeClr>
                </a:solidFill>
                <a:latin typeface="Arial"/>
                <a:cs typeface="Arial"/>
              </a:rPr>
              <a:t>Региональный семинар по</a:t>
            </a:r>
            <a:endParaRPr lang="en-US" sz="2800" b="1" dirty="0">
              <a:solidFill>
                <a:schemeClr val="accent5">
                  <a:lumMod val="50000"/>
                </a:schemeClr>
              </a:solidFill>
              <a:latin typeface="Arial" panose="020B0604020202020204" pitchFamily="34" charset="0"/>
              <a:cs typeface="Arial" panose="020B0604020202020204" pitchFamily="34" charset="0"/>
            </a:endParaRPr>
          </a:p>
          <a:p>
            <a:pPr algn="ctr"/>
            <a:r>
              <a:rPr lang="ru-RU" sz="2800" b="1" dirty="0">
                <a:solidFill>
                  <a:schemeClr val="accent5">
                    <a:lumMod val="50000"/>
                  </a:schemeClr>
                </a:solidFill>
                <a:latin typeface="Arial"/>
                <a:cs typeface="Arial"/>
              </a:rPr>
              <a:t>развитию экономического коридора</a:t>
            </a:r>
          </a:p>
          <a:p>
            <a:pPr algn="ctr"/>
            <a:r>
              <a:rPr lang="ru" sz="2800" b="1" dirty="0">
                <a:solidFill>
                  <a:schemeClr val="accent5">
                    <a:lumMod val="50000"/>
                  </a:schemeClr>
                </a:solidFill>
                <a:latin typeface="Arial"/>
                <a:cs typeface="Arial"/>
              </a:rPr>
              <a:t>Шымкент-Ташкент-Худжанд</a:t>
            </a:r>
            <a:endParaRPr lang="en-US" sz="2800" b="1" dirty="0">
              <a:solidFill>
                <a:schemeClr val="accent5">
                  <a:lumMod val="50000"/>
                </a:schemeClr>
              </a:solidFill>
              <a:latin typeface="Arial" panose="020B0604020202020204" pitchFamily="34" charset="0"/>
              <a:cs typeface="Arial" panose="020B0604020202020204" pitchFamily="34" charset="0"/>
            </a:endParaRPr>
          </a:p>
          <a:p>
            <a:pPr algn="ctr"/>
            <a:endParaRPr lang="ru-KG" sz="2800" b="1" dirty="0">
              <a:solidFill>
                <a:schemeClr val="accent5">
                  <a:lumMod val="50000"/>
                </a:schemeClr>
              </a:solidFill>
              <a:latin typeface="Arial" panose="020B0604020202020204" pitchFamily="34" charset="0"/>
              <a:cs typeface="Arial" panose="020B0604020202020204" pitchFamily="34" charset="0"/>
            </a:endParaRPr>
          </a:p>
          <a:p>
            <a:pPr algn="just"/>
            <a:endParaRPr lang="ru-KG" sz="1800" dirty="0">
              <a:effectLst/>
              <a:latin typeface="Arial" panose="020B0604020202020204" pitchFamily="34" charset="0"/>
              <a:ea typeface="SimSun" panose="02010600030101010101" pitchFamily="2" charset="-122"/>
              <a:cs typeface="Arial" panose="020B0604020202020204" pitchFamily="34" charset="0"/>
            </a:endParaRPr>
          </a:p>
          <a:p>
            <a:pPr algn="ctr"/>
            <a:r>
              <a:rPr lang="ru" sz="2800" b="1" dirty="0">
                <a:solidFill>
                  <a:schemeClr val="accent5">
                    <a:lumMod val="50000"/>
                  </a:schemeClr>
                </a:solidFill>
                <a:latin typeface="Arial" panose="020B0604020202020204" pitchFamily="34" charset="0"/>
                <a:cs typeface="Arial" panose="020B0604020202020204" pitchFamily="34" charset="0"/>
              </a:rPr>
              <a:t>14 сентября 2023 г.</a:t>
            </a:r>
            <a:endParaRPr lang="ru-KG" sz="2800" b="1" dirty="0">
              <a:solidFill>
                <a:schemeClr val="accent5">
                  <a:lumMod val="50000"/>
                </a:schemeClr>
              </a:solidFill>
              <a:latin typeface="Arial" panose="020B0604020202020204" pitchFamily="34" charset="0"/>
              <a:cs typeface="Arial" panose="020B0604020202020204" pitchFamily="34" charset="0"/>
            </a:endParaRPr>
          </a:p>
          <a:p>
            <a:pPr algn="ctr"/>
            <a:br>
              <a:rPr lang="en-US" sz="2800" b="1" dirty="0">
                <a:latin typeface="Arial" panose="020B0604020202020204" pitchFamily="34" charset="0"/>
                <a:cs typeface="Arial" panose="020B0604020202020204" pitchFamily="34" charset="0"/>
              </a:rPr>
            </a:br>
            <a:r>
              <a:rPr lang="ru" sz="2800" b="1" dirty="0">
                <a:solidFill>
                  <a:schemeClr val="accent5">
                    <a:lumMod val="50000"/>
                  </a:schemeClr>
                </a:solidFill>
                <a:latin typeface="Arial"/>
                <a:cs typeface="Arial"/>
                <a:hlinkClick r:id="rId2">
                  <a:extLst>
                    <a:ext uri="{A12FA001-AC4F-418D-AE19-62706E023703}">
                      <ahyp:hlinkClr xmlns:ahyp="http://schemas.microsoft.com/office/drawing/2018/hyperlinkcolor" val="tx"/>
                    </a:ext>
                  </a:extLst>
                </a:hlinkClick>
              </a:rPr>
              <a:t>https://www.almaty-bishkek.org/</a:t>
            </a:r>
            <a:endParaRPr lang="en-US" sz="2800" b="1" dirty="0">
              <a:solidFill>
                <a:schemeClr val="accent5">
                  <a:lumMod val="50000"/>
                </a:schemeClr>
              </a:solidFill>
              <a:latin typeface="Arial"/>
              <a:cs typeface="Arial"/>
            </a:endParaRPr>
          </a:p>
          <a:p>
            <a:pPr algn="ctr"/>
            <a:endParaRPr lang="en-US" sz="2800" b="1" dirty="0">
              <a:solidFill>
                <a:schemeClr val="accent5">
                  <a:lumMod val="50000"/>
                </a:schemeClr>
              </a:solidFill>
              <a:latin typeface="Arial" panose="020B0604020202020204" pitchFamily="34" charset="0"/>
              <a:cs typeface="Arial" panose="020B0604020202020204" pitchFamily="34" charset="0"/>
            </a:endParaRPr>
          </a:p>
          <a:p>
            <a:pPr algn="ctr"/>
            <a:r>
              <a:rPr lang="ru" b="1" dirty="0">
                <a:latin typeface="Arial" panose="020B0604020202020204" pitchFamily="34" charset="0"/>
                <a:cs typeface="Arial" panose="020B0604020202020204" pitchFamily="34" charset="0"/>
              </a:rPr>
              <a:t>Ташкент, Узбекистан</a:t>
            </a:r>
            <a:endParaRPr lang="ru-KG" b="1"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9DA61CF6-B48C-1331-875D-DF055C1133DF}"/>
              </a:ext>
            </a:extLst>
          </p:cNvPr>
          <p:cNvPicPr>
            <a:picLocks noChangeAspect="1"/>
          </p:cNvPicPr>
          <p:nvPr/>
        </p:nvPicPr>
        <p:blipFill rotWithShape="1">
          <a:blip r:embed="rId3"/>
          <a:srcRect t="2001" r="-2" b="-2"/>
          <a:stretch/>
        </p:blipFill>
        <p:spPr>
          <a:xfrm>
            <a:off x="3742331" y="723581"/>
            <a:ext cx="1659337" cy="1186450"/>
          </a:xfrm>
          <a:prstGeom prst="rect">
            <a:avLst/>
          </a:prstGeom>
        </p:spPr>
      </p:pic>
    </p:spTree>
    <p:extLst>
      <p:ext uri="{BB962C8B-B14F-4D97-AF65-F5344CB8AC3E}">
        <p14:creationId xmlns:p14="http://schemas.microsoft.com/office/powerpoint/2010/main" val="28886723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3459072-C3AF-6B44-8AE4-1EEF94945E04}"/>
              </a:ext>
            </a:extLst>
          </p:cNvPr>
          <p:cNvSpPr txBox="1"/>
          <p:nvPr/>
        </p:nvSpPr>
        <p:spPr>
          <a:xfrm>
            <a:off x="703983" y="1563540"/>
            <a:ext cx="8270684" cy="1323439"/>
          </a:xfrm>
          <a:prstGeom prst="rect">
            <a:avLst/>
          </a:prstGeom>
          <a:noFill/>
        </p:spPr>
        <p:txBody>
          <a:bodyPr wrap="square" rtlCol="0">
            <a:spAutoFit/>
          </a:bodyPr>
          <a:lstStyle/>
          <a:p>
            <a:pPr marL="342900" indent="-342900" eaLnBrk="0" hangingPunct="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indent="-342900" eaLnBrk="0" hangingPunct="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indent="-342900" eaLnBrk="0" hangingPunct="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eaLnBrk="0" hangingPunct="0"/>
            <a:endParaRPr lang="en-US" sz="20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2338BBB-9DFF-0849-95A9-991AE2B75236}"/>
              </a:ext>
            </a:extLst>
          </p:cNvPr>
          <p:cNvSpPr txBox="1"/>
          <p:nvPr/>
        </p:nvSpPr>
        <p:spPr>
          <a:xfrm flipH="1">
            <a:off x="703982" y="851464"/>
            <a:ext cx="8012506" cy="1415772"/>
          </a:xfrm>
          <a:prstGeom prst="rect">
            <a:avLst/>
          </a:prstGeom>
          <a:noFill/>
        </p:spPr>
        <p:txBody>
          <a:bodyPr wrap="square" rtlCol="0">
            <a:spAutoFit/>
          </a:bodyPr>
          <a:lstStyle/>
          <a:p>
            <a:pPr eaLnBrk="0" hangingPunct="0">
              <a:spcAft>
                <a:spcPts val="1200"/>
              </a:spcAft>
            </a:pPr>
            <a:r>
              <a:rPr lang="ru" sz="2800" b="1" dirty="0">
                <a:latin typeface="Arial" panose="020B0604020202020204" pitchFamily="34" charset="0"/>
                <a:cs typeface="Arial" panose="020B0604020202020204" pitchFamily="34" charset="0"/>
              </a:rPr>
              <a:t>3. Региональный туризм</a:t>
            </a:r>
          </a:p>
          <a:p>
            <a:pPr marL="914400" lvl="1" indent="-457200" eaLnBrk="0" hangingPunct="0">
              <a:spcAft>
                <a:spcPts val="1200"/>
              </a:spcAft>
              <a:buFont typeface="+mj-lt"/>
              <a:buAutoNum type="alphaLcParenR"/>
            </a:pPr>
            <a:r>
              <a:rPr lang="ru" sz="2400" dirty="0">
                <a:latin typeface="Arial" panose="020B0604020202020204" pitchFamily="34" charset="0"/>
                <a:cs typeface="Arial" panose="020B0604020202020204" pitchFamily="34" charset="0"/>
              </a:rPr>
              <a:t>Проект охраны окружающей среды и развития устойчивого туризма на озере Иссык-Куль</a:t>
            </a:r>
          </a:p>
        </p:txBody>
      </p:sp>
      <p:sp>
        <p:nvSpPr>
          <p:cNvPr id="2" name="Slide Number Placeholder 1">
            <a:extLst>
              <a:ext uri="{FF2B5EF4-FFF2-40B4-BE49-F238E27FC236}">
                <a16:creationId xmlns:a16="http://schemas.microsoft.com/office/drawing/2014/main" id="{B8A7A5F4-07AB-449E-B498-D8DCF8CB4671}"/>
              </a:ext>
            </a:extLst>
          </p:cNvPr>
          <p:cNvSpPr>
            <a:spLocks noGrp="1"/>
          </p:cNvSpPr>
          <p:nvPr>
            <p:ph type="sldNum" sz="quarter" idx="12"/>
          </p:nvPr>
        </p:nvSpPr>
        <p:spPr/>
        <p:txBody>
          <a:bodyPr/>
          <a:lstStyle/>
          <a:p>
            <a:fld id="{6782DBBB-33CB-7343-87DE-C44531ABAC6F}" type="slidenum">
              <a:rPr lang="en-US" smtClean="0"/>
              <a:t>10</a:t>
            </a:fld>
            <a:endParaRPr lang="en-US"/>
          </a:p>
        </p:txBody>
      </p:sp>
      <p:sp>
        <p:nvSpPr>
          <p:cNvPr id="3" name="TextBox 2">
            <a:extLst>
              <a:ext uri="{FF2B5EF4-FFF2-40B4-BE49-F238E27FC236}">
                <a16:creationId xmlns:a16="http://schemas.microsoft.com/office/drawing/2014/main" id="{39D397F5-C201-0949-841C-017A480A357E}"/>
              </a:ext>
            </a:extLst>
          </p:cNvPr>
          <p:cNvSpPr txBox="1"/>
          <p:nvPr/>
        </p:nvSpPr>
        <p:spPr>
          <a:xfrm>
            <a:off x="169333" y="2221690"/>
            <a:ext cx="8805334" cy="4708981"/>
          </a:xfrm>
          <a:prstGeom prst="rect">
            <a:avLst/>
          </a:prstGeom>
          <a:noFill/>
        </p:spPr>
        <p:txBody>
          <a:bodyPr wrap="square" rtlCol="0">
            <a:spAutoFit/>
          </a:bodyPr>
          <a:lstStyle/>
          <a:p>
            <a:pPr marL="0" marR="0" algn="l">
              <a:spcBef>
                <a:spcPts val="0"/>
              </a:spcBef>
              <a:spcAft>
                <a:spcPts val="0"/>
              </a:spcAft>
              <a:buFont typeface="Arial" panose="020B0604020202020204" pitchFamily="34" charset="0"/>
              <a:buChar char="•"/>
            </a:pPr>
            <a:r>
              <a:rPr lang="ru" sz="2000" b="0" i="0" u="none" strike="noStrike" dirty="0">
                <a:solidFill>
                  <a:srgbClr val="000000"/>
                </a:solidFill>
                <a:effectLst/>
                <a:latin typeface="Arial" panose="020B0604020202020204" pitchFamily="34" charset="0"/>
                <a:cs typeface="Arial" panose="020B0604020202020204" pitchFamily="34" charset="0"/>
              </a:rPr>
              <a:t> Проект стоимостью 62,8 млн долл США для Кыргызской Республики направлен:</a:t>
            </a:r>
          </a:p>
          <a:p>
            <a:pPr marL="857250" lvl="1" indent="-400050">
              <a:buAutoNum type="romanLcParenBoth"/>
            </a:pPr>
            <a:r>
              <a:rPr lang="ru-RU" sz="2000" dirty="0">
                <a:solidFill>
                  <a:srgbClr val="000000"/>
                </a:solidFill>
                <a:latin typeface="Arial" panose="020B0604020202020204" pitchFamily="34" charset="0"/>
                <a:cs typeface="Arial" panose="020B0604020202020204" pitchFamily="34" charset="0"/>
              </a:rPr>
              <a:t>н</a:t>
            </a:r>
            <a:r>
              <a:rPr lang="ru" sz="2000" b="0" i="0" u="none" strike="noStrike" dirty="0">
                <a:solidFill>
                  <a:srgbClr val="000000"/>
                </a:solidFill>
                <a:effectLst/>
                <a:latin typeface="Arial" panose="020B0604020202020204" pitchFamily="34" charset="0"/>
                <a:cs typeface="Arial" panose="020B0604020202020204" pitchFamily="34" charset="0"/>
              </a:rPr>
              <a:t>а реабилитацию инфраструктуры сточных вод</a:t>
            </a:r>
            <a:r>
              <a:rPr lang="ru-RU" sz="2000" dirty="0">
                <a:solidFill>
                  <a:srgbClr val="000000"/>
                </a:solidFill>
                <a:latin typeface="Arial" panose="020B0604020202020204" pitchFamily="34" charset="0"/>
                <a:cs typeface="Arial" panose="020B0604020202020204" pitchFamily="34" charset="0"/>
              </a:rPr>
              <a:t>, устойчивой к изменению климата</a:t>
            </a:r>
            <a:r>
              <a:rPr lang="ru" sz="2000" b="0" i="0" u="none" strike="noStrike" dirty="0">
                <a:solidFill>
                  <a:srgbClr val="000000"/>
                </a:solidFill>
                <a:effectLst/>
                <a:latin typeface="Arial" panose="020B0604020202020204" pitchFamily="34" charset="0"/>
                <a:cs typeface="Arial" panose="020B0604020202020204" pitchFamily="34" charset="0"/>
              </a:rPr>
              <a:t>;</a:t>
            </a:r>
          </a:p>
          <a:p>
            <a:pPr marL="857250" lvl="1" indent="-400050">
              <a:buAutoNum type="romanLcParenBoth"/>
            </a:pPr>
            <a:r>
              <a:rPr lang="ru-RU" sz="2000" dirty="0">
                <a:solidFill>
                  <a:srgbClr val="000000"/>
                </a:solidFill>
                <a:latin typeface="Arial" panose="020B0604020202020204" pitchFamily="34" charset="0"/>
                <a:cs typeface="Arial" panose="020B0604020202020204" pitchFamily="34" charset="0"/>
              </a:rPr>
              <a:t>н</a:t>
            </a:r>
            <a:r>
              <a:rPr lang="ru" sz="2000" b="0" i="0" u="none" strike="noStrike" dirty="0">
                <a:solidFill>
                  <a:srgbClr val="000000"/>
                </a:solidFill>
                <a:effectLst/>
                <a:latin typeface="Arial" panose="020B0604020202020204" pitchFamily="34" charset="0"/>
                <a:cs typeface="Arial" panose="020B0604020202020204" pitchFamily="34" charset="0"/>
              </a:rPr>
              <a:t>а развитие туристическ</a:t>
            </a:r>
            <a:r>
              <a:rPr lang="ru-RU" sz="2000" dirty="0">
                <a:solidFill>
                  <a:srgbClr val="000000"/>
                </a:solidFill>
                <a:latin typeface="Arial" panose="020B0604020202020204" pitchFamily="34" charset="0"/>
                <a:cs typeface="Arial" panose="020B0604020202020204" pitchFamily="34" charset="0"/>
              </a:rPr>
              <a:t>ой</a:t>
            </a:r>
            <a:r>
              <a:rPr lang="ru" sz="2000" b="0" i="0" u="none" strike="noStrike" dirty="0">
                <a:solidFill>
                  <a:srgbClr val="000000"/>
                </a:solidFill>
                <a:effectLst/>
                <a:latin typeface="Arial" panose="020B0604020202020204" pitchFamily="34" charset="0"/>
                <a:cs typeface="Arial" panose="020B0604020202020204" pitchFamily="34" charset="0"/>
              </a:rPr>
              <a:t> инфраструктуры, услуг и менеджмента</a:t>
            </a:r>
          </a:p>
          <a:p>
            <a:pPr marL="1314450" lvl="2" indent="-400050">
              <a:buFont typeface="Courier New" panose="02070309020205020404" pitchFamily="49" charset="0"/>
              <a:buChar char="o"/>
            </a:pPr>
            <a:r>
              <a:rPr lang="ru" sz="2000" b="0" i="0" u="none" strike="noStrike" dirty="0">
                <a:solidFill>
                  <a:srgbClr val="000000"/>
                </a:solidFill>
                <a:effectLst/>
                <a:latin typeface="Arial" panose="020B0604020202020204" pitchFamily="34" charset="0"/>
                <a:cs typeface="Arial" panose="020B0604020202020204" pitchFamily="34" charset="0"/>
              </a:rPr>
              <a:t>Один музей, один туристический информационный центр и два автоматизированных информационных пункта.</a:t>
            </a:r>
          </a:p>
          <a:p>
            <a:pPr marL="1314450" lvl="2" indent="-400050">
              <a:buFont typeface="Courier New" panose="02070309020205020404" pitchFamily="49" charset="0"/>
              <a:buChar char="o"/>
            </a:pPr>
            <a:r>
              <a:rPr lang="ru" sz="2000" dirty="0">
                <a:solidFill>
                  <a:srgbClr val="000000"/>
                </a:solidFill>
                <a:latin typeface="Arial" panose="020B0604020202020204" pitchFamily="34" charset="0"/>
                <a:cs typeface="Arial" panose="020B0604020202020204" pitchFamily="34" charset="0"/>
              </a:rPr>
              <a:t>Велосипедные дорожки, </a:t>
            </a:r>
            <a:r>
              <a:rPr lang="ru" sz="2000" b="0" i="0" u="none" strike="noStrike" dirty="0">
                <a:solidFill>
                  <a:srgbClr val="000000"/>
                </a:solidFill>
                <a:effectLst/>
                <a:latin typeface="Arial" panose="020B0604020202020204" pitchFamily="34" charset="0"/>
                <a:cs typeface="Arial" panose="020B0604020202020204" pitchFamily="34" charset="0"/>
              </a:rPr>
              <a:t>пешеходные дорожки, повышение ценности объектов археологического наследия, туалетные блоки</a:t>
            </a:r>
          </a:p>
          <a:p>
            <a:pPr marL="1314450" lvl="2" indent="-400050">
              <a:buFont typeface="Courier New" panose="02070309020205020404" pitchFamily="49" charset="0"/>
              <a:buChar char="o"/>
            </a:pPr>
            <a:r>
              <a:rPr lang="ru-RU" sz="2000" b="0" i="0" u="none" strike="noStrike" dirty="0">
                <a:solidFill>
                  <a:srgbClr val="000000"/>
                </a:solidFill>
                <a:effectLst/>
                <a:latin typeface="Arial" panose="020B0604020202020204" pitchFamily="34" charset="0"/>
                <a:cs typeface="Arial" panose="020B0604020202020204" pitchFamily="34" charset="0"/>
              </a:rPr>
              <a:t>Реализация </a:t>
            </a:r>
            <a:r>
              <a:rPr lang="ru" sz="2000" b="0" i="0" u="none" strike="noStrike" dirty="0">
                <a:solidFill>
                  <a:srgbClr val="000000"/>
                </a:solidFill>
                <a:effectLst/>
                <a:latin typeface="Arial" panose="020B0604020202020204" pitchFamily="34" charset="0"/>
                <a:cs typeface="Arial" panose="020B0604020202020204" pitchFamily="34" charset="0"/>
              </a:rPr>
              <a:t>трех общественных парков и природных парков</a:t>
            </a:r>
          </a:p>
          <a:p>
            <a:pPr marL="1314450" lvl="2" indent="-400050">
              <a:buFont typeface="Courier New" panose="02070309020205020404" pitchFamily="49" charset="0"/>
              <a:buChar char="o"/>
            </a:pPr>
            <a:r>
              <a:rPr lang="ru" sz="2000" b="0" i="0" u="none" strike="noStrike" dirty="0">
                <a:solidFill>
                  <a:srgbClr val="000000"/>
                </a:solidFill>
                <a:effectLst/>
                <a:latin typeface="Arial" panose="020B0604020202020204" pitchFamily="34" charset="0"/>
                <a:cs typeface="Arial" panose="020B0604020202020204" pitchFamily="34" charset="0"/>
              </a:rPr>
              <a:t>50 </a:t>
            </a:r>
            <a:r>
              <a:rPr lang="ru-RU" sz="2000" dirty="0">
                <a:solidFill>
                  <a:srgbClr val="000000"/>
                </a:solidFill>
                <a:latin typeface="Arial" panose="020B0604020202020204" pitchFamily="34" charset="0"/>
                <a:cs typeface="Arial" panose="020B0604020202020204" pitchFamily="34" charset="0"/>
              </a:rPr>
              <a:t>санитарных </a:t>
            </a:r>
            <a:r>
              <a:rPr lang="ru" sz="2000" b="0" i="0" u="none" strike="noStrike" dirty="0">
                <a:solidFill>
                  <a:srgbClr val="000000"/>
                </a:solidFill>
                <a:effectLst/>
                <a:latin typeface="Arial" panose="020B0604020202020204" pitchFamily="34" charset="0"/>
                <a:cs typeface="Arial" panose="020B0604020202020204" pitchFamily="34" charset="0"/>
              </a:rPr>
              <a:t>пунктов сбора ТБО и др.,</a:t>
            </a:r>
          </a:p>
          <a:p>
            <a:pPr marL="342900" indent="-342900">
              <a:buFont typeface="Arial" panose="020B0604020202020204" pitchFamily="34" charset="0"/>
              <a:buChar char="•"/>
            </a:pPr>
            <a:r>
              <a:rPr lang="ru" sz="2000" b="0" i="0" u="none" strike="noStrike" dirty="0">
                <a:solidFill>
                  <a:srgbClr val="000000"/>
                </a:solidFill>
                <a:effectLst/>
                <a:latin typeface="Arial" panose="020B0604020202020204" pitchFamily="34" charset="0"/>
                <a:cs typeface="Arial" panose="020B0604020202020204" pitchFamily="34" charset="0"/>
              </a:rPr>
              <a:t>Утверждение планируется в 2023 году.</a:t>
            </a:r>
          </a:p>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13189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3459072-C3AF-6B44-8AE4-1EEF94945E04}"/>
              </a:ext>
            </a:extLst>
          </p:cNvPr>
          <p:cNvSpPr txBox="1"/>
          <p:nvPr/>
        </p:nvSpPr>
        <p:spPr>
          <a:xfrm>
            <a:off x="703983" y="1563540"/>
            <a:ext cx="8270684" cy="1323439"/>
          </a:xfrm>
          <a:prstGeom prst="rect">
            <a:avLst/>
          </a:prstGeom>
          <a:noFill/>
        </p:spPr>
        <p:txBody>
          <a:bodyPr wrap="square" rtlCol="0">
            <a:spAutoFit/>
          </a:bodyPr>
          <a:lstStyle/>
          <a:p>
            <a:pPr marL="342900" indent="-342900" eaLnBrk="0" hangingPunct="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indent="-342900" eaLnBrk="0" hangingPunct="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indent="-342900" eaLnBrk="0" hangingPunct="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eaLnBrk="0" hangingPunct="0"/>
            <a:endParaRPr lang="en-US" sz="20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2338BBB-9DFF-0849-95A9-991AE2B75236}"/>
              </a:ext>
            </a:extLst>
          </p:cNvPr>
          <p:cNvSpPr txBox="1"/>
          <p:nvPr/>
        </p:nvSpPr>
        <p:spPr>
          <a:xfrm flipH="1">
            <a:off x="-24662" y="851464"/>
            <a:ext cx="9492752" cy="1046440"/>
          </a:xfrm>
          <a:prstGeom prst="rect">
            <a:avLst/>
          </a:prstGeom>
          <a:noFill/>
        </p:spPr>
        <p:txBody>
          <a:bodyPr wrap="square" rtlCol="0">
            <a:spAutoFit/>
          </a:bodyPr>
          <a:lstStyle/>
          <a:p>
            <a:pPr eaLnBrk="0" hangingPunct="0">
              <a:spcAft>
                <a:spcPts val="1200"/>
              </a:spcAft>
            </a:pPr>
            <a:r>
              <a:rPr lang="ru" sz="2800" b="1" dirty="0">
                <a:latin typeface="Arial" panose="020B0604020202020204" pitchFamily="34" charset="0"/>
                <a:cs typeface="Arial" panose="020B0604020202020204" pitchFamily="34" charset="0"/>
              </a:rPr>
              <a:t>3. Региональный туризм</a:t>
            </a:r>
          </a:p>
          <a:p>
            <a:pPr lvl="1" eaLnBrk="0" hangingPunct="0">
              <a:spcAft>
                <a:spcPts val="1200"/>
              </a:spcAft>
            </a:pPr>
            <a:r>
              <a:rPr lang="en-US" sz="2400" dirty="0">
                <a:latin typeface="Arial" panose="020B0604020202020204" pitchFamily="34" charset="0"/>
                <a:cs typeface="Arial" panose="020B0604020202020204" pitchFamily="34" charset="0"/>
              </a:rPr>
              <a:t>b</a:t>
            </a:r>
            <a:r>
              <a:rPr lang="ru" sz="2400" dirty="0">
                <a:latin typeface="Arial" panose="020B0604020202020204" pitchFamily="34" charset="0"/>
                <a:cs typeface="Arial" panose="020B0604020202020204" pitchFamily="34" charset="0"/>
              </a:rPr>
              <a:t>) Объединенная система классификации мест размещения</a:t>
            </a:r>
          </a:p>
        </p:txBody>
      </p:sp>
      <p:sp>
        <p:nvSpPr>
          <p:cNvPr id="2" name="Slide Number Placeholder 1">
            <a:extLst>
              <a:ext uri="{FF2B5EF4-FFF2-40B4-BE49-F238E27FC236}">
                <a16:creationId xmlns:a16="http://schemas.microsoft.com/office/drawing/2014/main" id="{B8A7A5F4-07AB-449E-B498-D8DCF8CB4671}"/>
              </a:ext>
            </a:extLst>
          </p:cNvPr>
          <p:cNvSpPr>
            <a:spLocks noGrp="1"/>
          </p:cNvSpPr>
          <p:nvPr>
            <p:ph type="sldNum" sz="quarter" idx="12"/>
          </p:nvPr>
        </p:nvSpPr>
        <p:spPr/>
        <p:txBody>
          <a:bodyPr/>
          <a:lstStyle/>
          <a:p>
            <a:fld id="{6782DBBB-33CB-7343-87DE-C44531ABAC6F}" type="slidenum">
              <a:rPr lang="en-US" smtClean="0"/>
              <a:t>11</a:t>
            </a:fld>
            <a:endParaRPr lang="en-US"/>
          </a:p>
        </p:txBody>
      </p:sp>
      <p:sp>
        <p:nvSpPr>
          <p:cNvPr id="3" name="TextBox 2">
            <a:extLst>
              <a:ext uri="{FF2B5EF4-FFF2-40B4-BE49-F238E27FC236}">
                <a16:creationId xmlns:a16="http://schemas.microsoft.com/office/drawing/2014/main" id="{39D397F5-C201-0949-841C-017A480A357E}"/>
              </a:ext>
            </a:extLst>
          </p:cNvPr>
          <p:cNvSpPr txBox="1"/>
          <p:nvPr/>
        </p:nvSpPr>
        <p:spPr>
          <a:xfrm>
            <a:off x="-24661" y="2015362"/>
            <a:ext cx="8999328" cy="2862322"/>
          </a:xfrm>
          <a:prstGeom prst="rect">
            <a:avLst/>
          </a:prstGeom>
          <a:noFill/>
        </p:spPr>
        <p:txBody>
          <a:bodyPr wrap="square" rtlCol="0">
            <a:spAutoFit/>
          </a:bodyPr>
          <a:lstStyle/>
          <a:p>
            <a:pPr marL="742950" lvl="1" indent="-285750">
              <a:buFont typeface="Arial" panose="020B0604020202020204" pitchFamily="34" charset="0"/>
              <a:buChar char="•"/>
            </a:pPr>
            <a:r>
              <a:rPr lang="ru" sz="2000" u="sng" dirty="0">
                <a:latin typeface="Arial" panose="020B0604020202020204" pitchFamily="34" charset="0"/>
                <a:cs typeface="Arial" panose="020B0604020202020204" pitchFamily="34" charset="0"/>
              </a:rPr>
              <a:t>Объединенная система классификации мест размещения (ACS)</a:t>
            </a:r>
            <a:endParaRPr lang="en-US" sz="2000" dirty="0">
              <a:latin typeface="Arial" panose="020B0604020202020204" pitchFamily="34" charset="0"/>
              <a:cs typeface="Arial" panose="020B0604020202020204" pitchFamily="34" charset="0"/>
            </a:endParaRPr>
          </a:p>
          <a:p>
            <a:pPr marL="1200150" lvl="2" indent="-285750">
              <a:buFont typeface="Arial" panose="020B0604020202020204" pitchFamily="34" charset="0"/>
              <a:buChar char="•"/>
            </a:pPr>
            <a:r>
              <a:rPr lang="ru" sz="2000" dirty="0">
                <a:latin typeface="Arial" panose="020B0604020202020204" pitchFamily="34" charset="0"/>
                <a:cs typeface="Arial" panose="020B0604020202020204" pitchFamily="34" charset="0"/>
              </a:rPr>
              <a:t>Команда консультантов ЭКАБ подготовила объединенную ACS для обеих стран</a:t>
            </a:r>
          </a:p>
          <a:p>
            <a:pPr marL="1200150" lvl="2" indent="-285750">
              <a:buFont typeface="Arial" panose="020B0604020202020204" pitchFamily="34" charset="0"/>
              <a:buChar char="•"/>
            </a:pPr>
            <a:r>
              <a:rPr lang="ru" sz="2000" dirty="0">
                <a:latin typeface="Arial" panose="020B0604020202020204" pitchFamily="34" charset="0"/>
                <a:cs typeface="Arial" panose="020B0604020202020204" pitchFamily="34" charset="0"/>
              </a:rPr>
              <a:t>Цель состоит в том, чтобы повысить стандарты качества в сфере гостеприимства, создать стандарты в обеих странах для управления ожиданиями туристов, развить ЭКАБ как главный туристический регион.</a:t>
            </a:r>
          </a:p>
          <a:p>
            <a:pPr lvl="1"/>
            <a:endParaRPr lang="en-US" sz="2000" u="sng"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C5B68463-73A2-8AE2-43FE-F56541053D9C}"/>
              </a:ext>
            </a:extLst>
          </p:cNvPr>
          <p:cNvSpPr txBox="1"/>
          <p:nvPr/>
        </p:nvSpPr>
        <p:spPr>
          <a:xfrm>
            <a:off x="-24662" y="3961055"/>
            <a:ext cx="5621258" cy="3477875"/>
          </a:xfrm>
          <a:prstGeom prst="rect">
            <a:avLst/>
          </a:prstGeom>
          <a:noFill/>
        </p:spPr>
        <p:txBody>
          <a:bodyPr wrap="square" rtlCol="0">
            <a:spAutoFit/>
          </a:bodyPr>
          <a:lstStyle/>
          <a:p>
            <a:pPr lvl="1"/>
            <a:endParaRPr lang="en-US" sz="2000" u="sng"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ru" sz="2000" u="sng" dirty="0">
                <a:latin typeface="Arial" panose="020B0604020202020204" pitchFamily="34" charset="0"/>
                <a:cs typeface="Arial" panose="020B0604020202020204" pitchFamily="34" charset="0"/>
              </a:rPr>
              <a:t>Общие протоколы и меры по охране здоровья и безопасности</a:t>
            </a:r>
          </a:p>
          <a:p>
            <a:pPr marL="1200150" lvl="2" indent="-285750">
              <a:buFont typeface="Arial" panose="020B0604020202020204" pitchFamily="34" charset="0"/>
              <a:buChar char="•"/>
            </a:pPr>
            <a:r>
              <a:rPr lang="ru" sz="2000" dirty="0">
                <a:latin typeface="Arial" panose="020B0604020202020204" pitchFamily="34" charset="0"/>
                <a:cs typeface="Arial" panose="020B0604020202020204" pitchFamily="34" charset="0"/>
              </a:rPr>
              <a:t>Отчет и рекомендации доработаны</a:t>
            </a:r>
          </a:p>
          <a:p>
            <a:pPr marL="1200150" lvl="2" indent="-285750">
              <a:buFont typeface="Arial" panose="020B0604020202020204" pitchFamily="34" charset="0"/>
              <a:buChar char="•"/>
            </a:pPr>
            <a:r>
              <a:rPr lang="ru" sz="2000" dirty="0">
                <a:latin typeface="Arial" panose="020B0604020202020204" pitchFamily="34" charset="0"/>
                <a:cs typeface="Arial" panose="020B0604020202020204" pitchFamily="34" charset="0"/>
              </a:rPr>
              <a:t>ЮНВТО провела тренинги</a:t>
            </a:r>
          </a:p>
          <a:p>
            <a:pPr marL="1200150" lvl="2" indent="-285750">
              <a:buFont typeface="Arial" panose="020B0604020202020204" pitchFamily="34" charset="0"/>
              <a:buChar char="•"/>
            </a:pPr>
            <a:r>
              <a:rPr lang="ru" sz="2000" dirty="0">
                <a:latin typeface="Arial" panose="020B0604020202020204" pitchFamily="34" charset="0"/>
                <a:cs typeface="Arial" panose="020B0604020202020204" pitchFamily="34" charset="0"/>
              </a:rPr>
              <a:t>Странам рекомендуется создать рабочую группу для доработки и установления стандартов.</a:t>
            </a:r>
          </a:p>
          <a:p>
            <a:pPr marL="742950" lvl="1"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p:txBody>
      </p:sp>
      <p:pic>
        <p:nvPicPr>
          <p:cNvPr id="7" name="image11.jpg">
            <a:extLst>
              <a:ext uri="{FF2B5EF4-FFF2-40B4-BE49-F238E27FC236}">
                <a16:creationId xmlns:a16="http://schemas.microsoft.com/office/drawing/2014/main" id="{42CD2F02-41FA-ADC2-4D58-5071EB3508A4}"/>
              </a:ext>
            </a:extLst>
          </p:cNvPr>
          <p:cNvPicPr/>
          <p:nvPr/>
        </p:nvPicPr>
        <p:blipFill>
          <a:blip r:embed="rId3"/>
          <a:srcRect/>
          <a:stretch>
            <a:fillRect/>
          </a:stretch>
        </p:blipFill>
        <p:spPr>
          <a:xfrm>
            <a:off x="5769850" y="4084716"/>
            <a:ext cx="3204817" cy="2471538"/>
          </a:xfrm>
          <a:prstGeom prst="rect">
            <a:avLst/>
          </a:prstGeom>
          <a:ln/>
        </p:spPr>
      </p:pic>
    </p:spTree>
    <p:extLst>
      <p:ext uri="{BB962C8B-B14F-4D97-AF65-F5344CB8AC3E}">
        <p14:creationId xmlns:p14="http://schemas.microsoft.com/office/powerpoint/2010/main" val="20309522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3459072-C3AF-6B44-8AE4-1EEF94945E04}"/>
              </a:ext>
            </a:extLst>
          </p:cNvPr>
          <p:cNvSpPr txBox="1"/>
          <p:nvPr/>
        </p:nvSpPr>
        <p:spPr>
          <a:xfrm>
            <a:off x="703983" y="1563540"/>
            <a:ext cx="8270684" cy="1323439"/>
          </a:xfrm>
          <a:prstGeom prst="rect">
            <a:avLst/>
          </a:prstGeom>
          <a:noFill/>
        </p:spPr>
        <p:txBody>
          <a:bodyPr wrap="square" rtlCol="0">
            <a:spAutoFit/>
          </a:bodyPr>
          <a:lstStyle/>
          <a:p>
            <a:pPr marL="342900" indent="-342900" eaLnBrk="0" hangingPunct="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indent="-342900" eaLnBrk="0" hangingPunct="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indent="-342900" eaLnBrk="0" hangingPunct="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eaLnBrk="0" hangingPunct="0"/>
            <a:endParaRPr lang="en-US" sz="20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2338BBB-9DFF-0849-95A9-991AE2B75236}"/>
              </a:ext>
            </a:extLst>
          </p:cNvPr>
          <p:cNvSpPr txBox="1"/>
          <p:nvPr/>
        </p:nvSpPr>
        <p:spPr>
          <a:xfrm flipH="1">
            <a:off x="1317441" y="447499"/>
            <a:ext cx="8012506" cy="1046440"/>
          </a:xfrm>
          <a:prstGeom prst="rect">
            <a:avLst/>
          </a:prstGeom>
          <a:noFill/>
        </p:spPr>
        <p:txBody>
          <a:bodyPr wrap="square" rtlCol="0">
            <a:spAutoFit/>
          </a:bodyPr>
          <a:lstStyle/>
          <a:p>
            <a:pPr eaLnBrk="0" hangingPunct="0">
              <a:spcAft>
                <a:spcPts val="1200"/>
              </a:spcAft>
            </a:pPr>
            <a:r>
              <a:rPr lang="ru" sz="2800" b="1" dirty="0">
                <a:latin typeface="Arial" panose="020B0604020202020204" pitchFamily="34" charset="0"/>
                <a:cs typeface="Arial" panose="020B0604020202020204" pitchFamily="34" charset="0"/>
              </a:rPr>
              <a:t>3. Региональный туризм</a:t>
            </a:r>
          </a:p>
          <a:p>
            <a:pPr lvl="1" eaLnBrk="0" hangingPunct="0">
              <a:spcAft>
                <a:spcPts val="1200"/>
              </a:spcAft>
            </a:pPr>
            <a:r>
              <a:rPr lang="ru" sz="2400" dirty="0">
                <a:latin typeface="Arial" panose="020B0604020202020204" pitchFamily="34" charset="0"/>
                <a:cs typeface="Arial" panose="020B0604020202020204" pitchFamily="34" charset="0"/>
              </a:rPr>
              <a:t>в) Развитие горного курорта Тургень</a:t>
            </a:r>
          </a:p>
        </p:txBody>
      </p:sp>
      <p:sp>
        <p:nvSpPr>
          <p:cNvPr id="2" name="Slide Number Placeholder 1">
            <a:extLst>
              <a:ext uri="{FF2B5EF4-FFF2-40B4-BE49-F238E27FC236}">
                <a16:creationId xmlns:a16="http://schemas.microsoft.com/office/drawing/2014/main" id="{B8A7A5F4-07AB-449E-B498-D8DCF8CB4671}"/>
              </a:ext>
            </a:extLst>
          </p:cNvPr>
          <p:cNvSpPr>
            <a:spLocks noGrp="1"/>
          </p:cNvSpPr>
          <p:nvPr>
            <p:ph type="sldNum" sz="quarter" idx="12"/>
          </p:nvPr>
        </p:nvSpPr>
        <p:spPr/>
        <p:txBody>
          <a:bodyPr/>
          <a:lstStyle/>
          <a:p>
            <a:fld id="{6782DBBB-33CB-7343-87DE-C44531ABAC6F}" type="slidenum">
              <a:rPr lang="en-US" smtClean="0"/>
              <a:t>12</a:t>
            </a:fld>
            <a:endParaRPr lang="en-US"/>
          </a:p>
        </p:txBody>
      </p:sp>
      <p:sp>
        <p:nvSpPr>
          <p:cNvPr id="3" name="TextBox 2">
            <a:extLst>
              <a:ext uri="{FF2B5EF4-FFF2-40B4-BE49-F238E27FC236}">
                <a16:creationId xmlns:a16="http://schemas.microsoft.com/office/drawing/2014/main" id="{39D397F5-C201-0949-841C-017A480A357E}"/>
              </a:ext>
            </a:extLst>
          </p:cNvPr>
          <p:cNvSpPr txBox="1"/>
          <p:nvPr/>
        </p:nvSpPr>
        <p:spPr>
          <a:xfrm>
            <a:off x="-16614" y="1482148"/>
            <a:ext cx="9160614" cy="4708981"/>
          </a:xfrm>
          <a:prstGeom prst="rect">
            <a:avLst/>
          </a:prstGeom>
          <a:noFill/>
        </p:spPr>
        <p:txBody>
          <a:bodyPr wrap="square" rtlCol="0">
            <a:spAutoFit/>
          </a:bodyPr>
          <a:lstStyle/>
          <a:p>
            <a:pPr marL="285750" indent="-285750">
              <a:buFont typeface="Arial" panose="020B0604020202020204" pitchFamily="34" charset="0"/>
              <a:buChar char="•"/>
            </a:pPr>
            <a:r>
              <a:rPr lang="ru" sz="2000" dirty="0">
                <a:latin typeface="Arial" panose="020B0604020202020204" pitchFamily="34" charset="0"/>
                <a:cs typeface="Arial" panose="020B0604020202020204" pitchFamily="34" charset="0"/>
              </a:rPr>
              <a:t>Приоритетное туристическое направление для Казахстана, определенное в Государственной программе по туризму и Генеральном плане по развитию туризма ЭКАБ.</a:t>
            </a:r>
          </a:p>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ru" sz="2000" dirty="0">
                <a:latin typeface="Arial" panose="020B0604020202020204" pitchFamily="34" charset="0"/>
                <a:cs typeface="Arial" panose="020B0604020202020204" pitchFamily="34" charset="0"/>
              </a:rPr>
              <a:t>ТП АБР была одобрена в апреле 2021 года на сумму 225 000 долл США.</a:t>
            </a:r>
          </a:p>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ru" sz="2000" dirty="0">
                <a:latin typeface="Arial" panose="020B0604020202020204" pitchFamily="34" charset="0"/>
                <a:cs typeface="Arial" panose="020B0604020202020204" pitchFamily="34" charset="0"/>
              </a:rPr>
              <a:t>Промежуточные результаты ТП включали:</a:t>
            </a:r>
          </a:p>
          <a:p>
            <a:pPr lvl="1"/>
            <a:r>
              <a:rPr lang="ru" sz="2000" dirty="0">
                <a:latin typeface="Arial" panose="020B0604020202020204" pitchFamily="34" charset="0"/>
                <a:cs typeface="Arial" panose="020B0604020202020204" pitchFamily="34" charset="0"/>
              </a:rPr>
              <a:t>(i) стратегию развития горного курорта Тургень</a:t>
            </a:r>
          </a:p>
          <a:p>
            <a:pPr lvl="1"/>
            <a:r>
              <a:rPr lang="ru" sz="2000" dirty="0">
                <a:latin typeface="Arial" panose="020B0604020202020204" pitchFamily="34" charset="0"/>
                <a:cs typeface="Arial" panose="020B0604020202020204" pitchFamily="34" charset="0"/>
              </a:rPr>
              <a:t>(ii) подготовку предварительного технико-экономического обоснования, включая решения по механизмам финансирования проекта.</a:t>
            </a:r>
          </a:p>
          <a:p>
            <a:pPr lvl="1"/>
            <a:r>
              <a:rPr lang="ru" sz="2000" dirty="0">
                <a:latin typeface="Arial" panose="020B0604020202020204" pitchFamily="34" charset="0"/>
                <a:cs typeface="Arial" panose="020B0604020202020204" pitchFamily="34" charset="0"/>
              </a:rPr>
              <a:t>(iii) повышение потенциала правительства по развитию горных курортов.</a:t>
            </a:r>
          </a:p>
          <a:p>
            <a:pPr lvl="1"/>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p:txBody>
      </p:sp>
      <p:pic>
        <p:nvPicPr>
          <p:cNvPr id="6" name="Picture 2">
            <a:extLst>
              <a:ext uri="{FF2B5EF4-FFF2-40B4-BE49-F238E27FC236}">
                <a16:creationId xmlns:a16="http://schemas.microsoft.com/office/drawing/2014/main" id="{7E134235-6B9C-2247-0B65-4458E9B344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294460"/>
            <a:ext cx="9144000" cy="1219200"/>
          </a:xfrm>
          <a:prstGeom prst="rect">
            <a:avLst/>
          </a:prstGeom>
          <a:noFill/>
          <a:effectLst>
            <a:softEdge rad="47644"/>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85717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2A694E5-5C79-08CB-3C8D-43BFC163C928}"/>
              </a:ext>
            </a:extLst>
          </p:cNvPr>
          <p:cNvPicPr>
            <a:picLocks noChangeAspect="1"/>
          </p:cNvPicPr>
          <p:nvPr/>
        </p:nvPicPr>
        <p:blipFill rotWithShape="1">
          <a:blip r:embed="rId3"/>
          <a:srcRect l="-75" t="11623" r="75" b="36593"/>
          <a:stretch/>
        </p:blipFill>
        <p:spPr>
          <a:xfrm>
            <a:off x="4150443" y="4419846"/>
            <a:ext cx="4824223" cy="1644313"/>
          </a:xfrm>
          <a:prstGeom prst="rect">
            <a:avLst/>
          </a:prstGeom>
          <a:effectLst>
            <a:softEdge rad="39857"/>
          </a:effectLst>
        </p:spPr>
      </p:pic>
      <p:pic>
        <p:nvPicPr>
          <p:cNvPr id="3" name="Picture 6">
            <a:extLst>
              <a:ext uri="{FF2B5EF4-FFF2-40B4-BE49-F238E27FC236}">
                <a16:creationId xmlns:a16="http://schemas.microsoft.com/office/drawing/2014/main" id="{F67C17BE-72E8-E38C-8495-2E5ADE36BF4C}"/>
              </a:ext>
            </a:extLst>
          </p:cNvPr>
          <p:cNvPicPr>
            <a:picLocks noChangeAspect="1"/>
          </p:cNvPicPr>
          <p:nvPr/>
        </p:nvPicPr>
        <p:blipFill>
          <a:blip r:embed="rId4"/>
          <a:stretch>
            <a:fillRect/>
          </a:stretch>
        </p:blipFill>
        <p:spPr>
          <a:xfrm>
            <a:off x="4150443" y="2090828"/>
            <a:ext cx="4824223" cy="2070573"/>
          </a:xfrm>
          <a:prstGeom prst="rect">
            <a:avLst/>
          </a:prstGeom>
          <a:effectLst>
            <a:softEdge rad="39899"/>
          </a:effectLst>
        </p:spPr>
      </p:pic>
      <p:sp>
        <p:nvSpPr>
          <p:cNvPr id="4" name="TextBox 3">
            <a:extLst>
              <a:ext uri="{FF2B5EF4-FFF2-40B4-BE49-F238E27FC236}">
                <a16:creationId xmlns:a16="http://schemas.microsoft.com/office/drawing/2014/main" id="{83459072-C3AF-6B44-8AE4-1EEF94945E04}"/>
              </a:ext>
            </a:extLst>
          </p:cNvPr>
          <p:cNvSpPr txBox="1"/>
          <p:nvPr/>
        </p:nvSpPr>
        <p:spPr>
          <a:xfrm>
            <a:off x="703983" y="1563540"/>
            <a:ext cx="8270684" cy="1323439"/>
          </a:xfrm>
          <a:prstGeom prst="rect">
            <a:avLst/>
          </a:prstGeom>
          <a:noFill/>
        </p:spPr>
        <p:txBody>
          <a:bodyPr wrap="square" rtlCol="0">
            <a:spAutoFit/>
          </a:bodyPr>
          <a:lstStyle/>
          <a:p>
            <a:pPr marL="342900" indent="-342900" eaLnBrk="0" hangingPunct="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indent="-342900" eaLnBrk="0" hangingPunct="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indent="-342900" eaLnBrk="0" hangingPunct="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eaLnBrk="0" hangingPunct="0"/>
            <a:endParaRPr lang="en-US" sz="20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2338BBB-9DFF-0849-95A9-991AE2B75236}"/>
              </a:ext>
            </a:extLst>
          </p:cNvPr>
          <p:cNvSpPr txBox="1"/>
          <p:nvPr/>
        </p:nvSpPr>
        <p:spPr>
          <a:xfrm flipH="1">
            <a:off x="703982" y="851464"/>
            <a:ext cx="8012506" cy="1046440"/>
          </a:xfrm>
          <a:prstGeom prst="rect">
            <a:avLst/>
          </a:prstGeom>
          <a:noFill/>
        </p:spPr>
        <p:txBody>
          <a:bodyPr wrap="square" lIns="91440" tIns="45720" rIns="91440" bIns="45720" rtlCol="0" anchor="t">
            <a:spAutoFit/>
          </a:bodyPr>
          <a:lstStyle/>
          <a:p>
            <a:pPr eaLnBrk="0" hangingPunct="0">
              <a:spcAft>
                <a:spcPts val="1200"/>
              </a:spcAft>
            </a:pPr>
            <a:r>
              <a:rPr lang="ru" sz="2800" b="1" dirty="0">
                <a:latin typeface="Arial"/>
                <a:cs typeface="Arial"/>
              </a:rPr>
              <a:t>4. Измерение качества городского воздуха</a:t>
            </a:r>
          </a:p>
          <a:p>
            <a:pPr eaLnBrk="0" hangingPunct="0">
              <a:spcAft>
                <a:spcPts val="1200"/>
              </a:spcAft>
            </a:pPr>
            <a:r>
              <a:rPr lang="ru" sz="2400" dirty="0">
                <a:latin typeface="Arial" panose="020B0604020202020204" pitchFamily="34" charset="0"/>
                <a:cs typeface="Arial" panose="020B0604020202020204" pitchFamily="34" charset="0"/>
                <a:hlinkClick r:id="rId5"/>
              </a:rPr>
              <a:t>https://www.almaty-bishkek.org/air-quality</a:t>
            </a:r>
            <a:endParaRPr lang="en-US" sz="2400"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B8A7A5F4-07AB-449E-B498-D8DCF8CB4671}"/>
              </a:ext>
            </a:extLst>
          </p:cNvPr>
          <p:cNvSpPr>
            <a:spLocks noGrp="1"/>
          </p:cNvSpPr>
          <p:nvPr>
            <p:ph type="sldNum" sz="quarter" idx="12"/>
          </p:nvPr>
        </p:nvSpPr>
        <p:spPr/>
        <p:txBody>
          <a:bodyPr/>
          <a:lstStyle/>
          <a:p>
            <a:fld id="{6782DBBB-33CB-7343-87DE-C44531ABAC6F}" type="slidenum">
              <a:rPr lang="en-US" smtClean="0"/>
              <a:t>13</a:t>
            </a:fld>
            <a:endParaRPr lang="en-US"/>
          </a:p>
        </p:txBody>
      </p:sp>
      <p:sp>
        <p:nvSpPr>
          <p:cNvPr id="9" name="TextBox 8">
            <a:extLst>
              <a:ext uri="{FF2B5EF4-FFF2-40B4-BE49-F238E27FC236}">
                <a16:creationId xmlns:a16="http://schemas.microsoft.com/office/drawing/2014/main" id="{F59AC053-5D24-2E4F-9E03-B9B45ACD4EF0}"/>
              </a:ext>
            </a:extLst>
          </p:cNvPr>
          <p:cNvSpPr txBox="1"/>
          <p:nvPr/>
        </p:nvSpPr>
        <p:spPr>
          <a:xfrm>
            <a:off x="0" y="1975395"/>
            <a:ext cx="4328932" cy="5955476"/>
          </a:xfrm>
          <a:prstGeom prst="rect">
            <a:avLst/>
          </a:prstGeom>
          <a:noFill/>
        </p:spPr>
        <p:txBody>
          <a:bodyPr wrap="square" rtlCol="0">
            <a:spAutoFit/>
          </a:bodyPr>
          <a:lstStyle/>
          <a:p>
            <a:pPr marL="285750" indent="-285750">
              <a:buFont typeface="Arial" panose="020B0604020202020204" pitchFamily="34" charset="0"/>
              <a:buChar char="•"/>
            </a:pPr>
            <a:r>
              <a:rPr lang="ru" sz="1900" dirty="0">
                <a:latin typeface="Arial" panose="020B0604020202020204" pitchFamily="34" charset="0"/>
                <a:cs typeface="Arial" panose="020B0604020202020204" pitchFamily="34" charset="0"/>
              </a:rPr>
              <a:t>50 датчиков качества воздуха Clarity установлены в Бишкеке в январе 2021 года, лицензия продлена до января 2025 года.</a:t>
            </a:r>
          </a:p>
          <a:p>
            <a:pPr marL="285750" indent="-285750">
              <a:buFont typeface="Arial" panose="020B0604020202020204" pitchFamily="34" charset="0"/>
              <a:buChar char="•"/>
            </a:pPr>
            <a:endParaRPr lang="en-US" sz="19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ru" sz="1900" dirty="0">
                <a:latin typeface="Arial" panose="020B0604020202020204" pitchFamily="34" charset="0"/>
                <a:cs typeface="Arial" panose="020B0604020202020204" pitchFamily="34" charset="0"/>
              </a:rPr>
              <a:t>50 датчиков развернуты в Алматы в октябре 2022 г.</a:t>
            </a:r>
          </a:p>
          <a:p>
            <a:pPr marL="285750" indent="-285750">
              <a:buFont typeface="Arial" panose="020B0604020202020204" pitchFamily="34" charset="0"/>
              <a:buChar char="•"/>
            </a:pPr>
            <a:endParaRPr lang="en-US" sz="19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ru-RU" sz="1900" dirty="0">
                <a:latin typeface="Arial" panose="020B0604020202020204" pitchFamily="34" charset="0"/>
                <a:cs typeface="Arial" panose="020B0604020202020204" pitchFamily="34" charset="0"/>
              </a:rPr>
              <a:t>Проведен т</a:t>
            </a:r>
            <a:r>
              <a:rPr lang="ru" sz="1900" dirty="0">
                <a:latin typeface="Arial" panose="020B0604020202020204" pitchFamily="34" charset="0"/>
                <a:cs typeface="Arial" panose="020B0604020202020204" pitchFamily="34" charset="0"/>
              </a:rPr>
              <a:t>ренинг для Кыргызгидромета и Казгидромета</a:t>
            </a:r>
          </a:p>
          <a:p>
            <a:pPr marL="285750" indent="-285750">
              <a:buFont typeface="Arial" panose="020B0604020202020204" pitchFamily="34" charset="0"/>
              <a:buChar char="•"/>
            </a:pPr>
            <a:endParaRPr lang="en-US" sz="19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ru" sz="1900" dirty="0">
                <a:latin typeface="Arial" panose="020B0604020202020204" pitchFamily="34" charset="0"/>
                <a:cs typeface="Arial" panose="020B0604020202020204" pitchFamily="34" charset="0"/>
              </a:rPr>
              <a:t>Планы действий по обеспечению чистоты воздуха для городов Алматы и Бишкек находятся на стадии доработки</a:t>
            </a:r>
          </a:p>
          <a:p>
            <a:pPr marL="285750" indent="-285750">
              <a:buFont typeface="Arial" panose="020B0604020202020204" pitchFamily="34" charset="0"/>
              <a:buChar char="•"/>
            </a:pPr>
            <a:endParaRPr lang="en-US" sz="19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900" dirty="0">
              <a:latin typeface="Arial" panose="020B0604020202020204" pitchFamily="34" charset="0"/>
              <a:cs typeface="Arial" panose="020B0604020202020204" pitchFamily="34" charset="0"/>
            </a:endParaRPr>
          </a:p>
          <a:p>
            <a:endParaRPr lang="en-US" sz="19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9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883FB3BE-7E34-F74B-81A7-65FF42B6F325}"/>
              </a:ext>
            </a:extLst>
          </p:cNvPr>
          <p:cNvSpPr txBox="1"/>
          <p:nvPr/>
        </p:nvSpPr>
        <p:spPr>
          <a:xfrm flipH="1">
            <a:off x="8130448" y="5754131"/>
            <a:ext cx="2245794" cy="307777"/>
          </a:xfrm>
          <a:prstGeom prst="rect">
            <a:avLst/>
          </a:prstGeom>
          <a:noFill/>
        </p:spPr>
        <p:txBody>
          <a:bodyPr wrap="square" rtlCol="0">
            <a:spAutoFit/>
          </a:bodyPr>
          <a:lstStyle/>
          <a:p>
            <a:pPr eaLnBrk="0" hangingPunct="0">
              <a:spcAft>
                <a:spcPts val="1200"/>
              </a:spcAft>
            </a:pPr>
            <a:r>
              <a:rPr lang="ru" sz="1400" b="1" dirty="0">
                <a:latin typeface="Arial" panose="020B0604020202020204" pitchFamily="34" charset="0"/>
                <a:cs typeface="Arial" panose="020B0604020202020204" pitchFamily="34" charset="0"/>
              </a:rPr>
              <a:t>Алматы</a:t>
            </a:r>
          </a:p>
        </p:txBody>
      </p:sp>
      <p:sp>
        <p:nvSpPr>
          <p:cNvPr id="15" name="TextBox 14">
            <a:extLst>
              <a:ext uri="{FF2B5EF4-FFF2-40B4-BE49-F238E27FC236}">
                <a16:creationId xmlns:a16="http://schemas.microsoft.com/office/drawing/2014/main" id="{2944DBDB-7B2F-B224-F753-99779A57BFFA}"/>
              </a:ext>
            </a:extLst>
          </p:cNvPr>
          <p:cNvSpPr txBox="1"/>
          <p:nvPr/>
        </p:nvSpPr>
        <p:spPr>
          <a:xfrm flipH="1">
            <a:off x="7941093" y="2678493"/>
            <a:ext cx="2245794" cy="307777"/>
          </a:xfrm>
          <a:prstGeom prst="rect">
            <a:avLst/>
          </a:prstGeom>
          <a:noFill/>
        </p:spPr>
        <p:txBody>
          <a:bodyPr wrap="square" rtlCol="0">
            <a:spAutoFit/>
          </a:bodyPr>
          <a:lstStyle/>
          <a:p>
            <a:pPr eaLnBrk="0" hangingPunct="0">
              <a:spcAft>
                <a:spcPts val="1200"/>
              </a:spcAft>
            </a:pPr>
            <a:r>
              <a:rPr lang="ru" sz="1400" b="1" dirty="0">
                <a:latin typeface="Arial" panose="020B0604020202020204" pitchFamily="34" charset="0"/>
                <a:cs typeface="Arial" panose="020B0604020202020204" pitchFamily="34" charset="0"/>
              </a:rPr>
              <a:t>Алматы</a:t>
            </a:r>
          </a:p>
        </p:txBody>
      </p:sp>
      <p:sp>
        <p:nvSpPr>
          <p:cNvPr id="16" name="TextBox 15">
            <a:extLst>
              <a:ext uri="{FF2B5EF4-FFF2-40B4-BE49-F238E27FC236}">
                <a16:creationId xmlns:a16="http://schemas.microsoft.com/office/drawing/2014/main" id="{0238963F-91B4-8CA5-4696-B014E75B8AD3}"/>
              </a:ext>
            </a:extLst>
          </p:cNvPr>
          <p:cNvSpPr txBox="1"/>
          <p:nvPr/>
        </p:nvSpPr>
        <p:spPr>
          <a:xfrm flipH="1">
            <a:off x="4792583" y="3499524"/>
            <a:ext cx="2245794" cy="307777"/>
          </a:xfrm>
          <a:prstGeom prst="rect">
            <a:avLst/>
          </a:prstGeom>
          <a:noFill/>
        </p:spPr>
        <p:txBody>
          <a:bodyPr wrap="square" rtlCol="0">
            <a:spAutoFit/>
          </a:bodyPr>
          <a:lstStyle/>
          <a:p>
            <a:pPr eaLnBrk="0" hangingPunct="0">
              <a:spcAft>
                <a:spcPts val="1200"/>
              </a:spcAft>
            </a:pPr>
            <a:r>
              <a:rPr lang="ru" sz="1400" b="1" dirty="0">
                <a:latin typeface="Arial" panose="020B0604020202020204" pitchFamily="34" charset="0"/>
                <a:cs typeface="Arial" panose="020B0604020202020204" pitchFamily="34" charset="0"/>
              </a:rPr>
              <a:t>Бишкек</a:t>
            </a:r>
          </a:p>
        </p:txBody>
      </p:sp>
    </p:spTree>
    <p:extLst>
      <p:ext uri="{BB962C8B-B14F-4D97-AF65-F5344CB8AC3E}">
        <p14:creationId xmlns:p14="http://schemas.microsoft.com/office/powerpoint/2010/main" val="34916459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21FF5C2-7481-654B-9F69-2B0017ED15F5}"/>
              </a:ext>
            </a:extLst>
          </p:cNvPr>
          <p:cNvSpPr txBox="1"/>
          <p:nvPr/>
        </p:nvSpPr>
        <p:spPr>
          <a:xfrm>
            <a:off x="0" y="1142235"/>
            <a:ext cx="8372103" cy="5940088"/>
          </a:xfrm>
          <a:prstGeom prst="rect">
            <a:avLst/>
          </a:prstGeom>
          <a:noFill/>
        </p:spPr>
        <p:txBody>
          <a:bodyPr wrap="square" lIns="91440" tIns="45720" rIns="91440" bIns="45720" rtlCol="0" anchor="t">
            <a:spAutoFit/>
          </a:bodyPr>
          <a:lstStyle/>
          <a:p>
            <a:pPr marL="342900" indent="-342900" algn="just" eaLnBrk="0" hangingPunct="0">
              <a:buFont typeface="Arial" panose="020B0604020202020204" pitchFamily="34" charset="0"/>
              <a:buChar char="•"/>
            </a:pPr>
            <a:r>
              <a:rPr lang="ru" sz="2000" dirty="0">
                <a:latin typeface="Arial" panose="020B0604020202020204" pitchFamily="34" charset="0"/>
                <a:cs typeface="Arial" panose="020B0604020202020204" pitchFamily="34" charset="0"/>
              </a:rPr>
              <a:t>Рабочая группа по здравоохранению провела первое заседание в </a:t>
            </a:r>
            <a:r>
              <a:rPr lang="ru-RU" sz="2000" dirty="0" err="1">
                <a:latin typeface="Arial" panose="020B0604020202020204" pitchFamily="34" charset="0"/>
                <a:cs typeface="Arial" panose="020B0604020202020204" pitchFamily="34" charset="0"/>
              </a:rPr>
              <a:t>фе</a:t>
            </a:r>
            <a:r>
              <a:rPr lang="ru" sz="2000" dirty="0">
                <a:latin typeface="Arial" panose="020B0604020202020204" pitchFamily="34" charset="0"/>
                <a:cs typeface="Arial" panose="020B0604020202020204" pitchFamily="34" charset="0"/>
              </a:rPr>
              <a:t>врале 2020 года для разработки Плана действий ЭКАБ по развитию референс-лабораторий.</a:t>
            </a:r>
            <a:endParaRPr lang="en-US" sz="2000" dirty="0">
              <a:latin typeface="Arial" panose="020B0604020202020204" pitchFamily="34" charset="0"/>
              <a:ea typeface="SimSun" panose="02010600030101010101" pitchFamily="2" charset="-122"/>
              <a:cs typeface="Arial" panose="020B0604020202020204" pitchFamily="34" charset="0"/>
            </a:endParaRPr>
          </a:p>
          <a:p>
            <a:pPr marL="342900" indent="-342900" algn="just" eaLnBrk="0" hangingPunct="0">
              <a:buFont typeface="Arial" panose="020B0604020202020204" pitchFamily="34" charset="0"/>
              <a:buChar char="•"/>
            </a:pPr>
            <a:r>
              <a:rPr lang="ru" sz="2000" dirty="0">
                <a:latin typeface="Arial" panose="020B0604020202020204" pitchFamily="34" charset="0"/>
                <a:ea typeface="SimSun" panose="02010600030101010101" pitchFamily="2" charset="-122"/>
                <a:cs typeface="Arial" panose="020B0604020202020204" pitchFamily="34" charset="0"/>
              </a:rPr>
              <a:t>План действий был подписан обеими странами 7 декабря 2021 года в Нур-Султане и скорректирован на 2022–2024 </a:t>
            </a:r>
            <a:r>
              <a:rPr lang="ru" sz="2000" dirty="0">
                <a:latin typeface="Arial" panose="020B0604020202020204" pitchFamily="34" charset="0"/>
                <a:cs typeface="Arial" panose="020B0604020202020204" pitchFamily="34" charset="0"/>
              </a:rPr>
              <a:t>гг.</a:t>
            </a:r>
          </a:p>
          <a:p>
            <a:pPr marL="342900" indent="-342900" algn="just" eaLnBrk="0" hangingPunct="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indent="-342900" algn="just" eaLnBrk="0" hangingPunct="0">
              <a:buFont typeface="Arial" panose="020B0604020202020204" pitchFamily="34" charset="0"/>
              <a:buChar char="•"/>
            </a:pPr>
            <a:endParaRPr lang="ru-RU" sz="2000" dirty="0">
              <a:latin typeface="Arial" panose="020B0604020202020204" pitchFamily="34" charset="0"/>
              <a:cs typeface="Arial" panose="020B0604020202020204" pitchFamily="34" charset="0"/>
            </a:endParaRPr>
          </a:p>
          <a:p>
            <a:pPr marL="342900" indent="-342900" algn="just" eaLnBrk="0" hangingPunct="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indent="-342900" algn="just" eaLnBrk="0" hangingPunct="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indent="-342900" algn="just" eaLnBrk="0" hangingPunct="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indent="-342900" algn="just" eaLnBrk="0" hangingPunct="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indent="-342900" algn="just" eaLnBrk="0" hangingPunct="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indent="-342900" algn="just" eaLnBrk="0" hangingPunct="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indent="-342900" algn="just" eaLnBrk="0" hangingPunct="0">
              <a:buFont typeface="Arial" panose="020B0604020202020204" pitchFamily="34" charset="0"/>
              <a:buChar char="•"/>
            </a:pPr>
            <a:endParaRPr lang="ru" sz="2000" dirty="0">
              <a:latin typeface="Arial" panose="020B0604020202020204" pitchFamily="34" charset="0"/>
              <a:ea typeface="SimSun" panose="02010600030101010101" pitchFamily="2" charset="-122"/>
              <a:cs typeface="Arial" panose="020B0604020202020204" pitchFamily="34" charset="0"/>
            </a:endParaRPr>
          </a:p>
          <a:p>
            <a:pPr marL="342900" indent="-342900" algn="just" eaLnBrk="0" hangingPunct="0">
              <a:buFont typeface="Arial" panose="020B0604020202020204" pitchFamily="34" charset="0"/>
              <a:buChar char="•"/>
            </a:pPr>
            <a:endParaRPr lang="ru" sz="2000" dirty="0">
              <a:latin typeface="Arial" panose="020B0604020202020204" pitchFamily="34" charset="0"/>
              <a:ea typeface="SimSun" panose="02010600030101010101" pitchFamily="2" charset="-122"/>
              <a:cs typeface="Arial" panose="020B0604020202020204" pitchFamily="34" charset="0"/>
            </a:endParaRPr>
          </a:p>
          <a:p>
            <a:pPr marL="342900" indent="-342900" algn="just" eaLnBrk="0" hangingPunct="0">
              <a:buFont typeface="Arial" panose="020B0604020202020204" pitchFamily="34" charset="0"/>
              <a:buChar char="•"/>
            </a:pPr>
            <a:r>
              <a:rPr lang="ru" sz="2000" dirty="0">
                <a:latin typeface="Arial" panose="020B0604020202020204" pitchFamily="34" charset="0"/>
                <a:ea typeface="SimSun" panose="02010600030101010101" pitchFamily="2" charset="-122"/>
                <a:cs typeface="Arial" panose="020B0604020202020204" pitchFamily="34" charset="0"/>
              </a:rPr>
              <a:t>Продолжается поддержка Научно-практического центра санитарно-эпидемиологической экспертизы и мониторинга в г. Алматы.</a:t>
            </a:r>
          </a:p>
          <a:p>
            <a:pPr marL="342900" indent="-342900" algn="just" eaLnBrk="0" hangingPunct="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B8691C0-C001-2B45-A1D4-F8734D353265}"/>
              </a:ext>
            </a:extLst>
          </p:cNvPr>
          <p:cNvSpPr txBox="1"/>
          <p:nvPr/>
        </p:nvSpPr>
        <p:spPr>
          <a:xfrm flipH="1">
            <a:off x="245097" y="379320"/>
            <a:ext cx="8653805" cy="769441"/>
          </a:xfrm>
          <a:prstGeom prst="rect">
            <a:avLst/>
          </a:prstGeom>
          <a:noFill/>
        </p:spPr>
        <p:txBody>
          <a:bodyPr wrap="square" lIns="91440" tIns="45720" rIns="91440" bIns="45720" rtlCol="0" anchor="t">
            <a:spAutoFit/>
          </a:bodyPr>
          <a:lstStyle/>
          <a:p>
            <a:pPr algn="ctr" eaLnBrk="0" hangingPunct="0"/>
            <a:r>
              <a:rPr lang="ru" sz="2200" b="1" dirty="0">
                <a:latin typeface="Arial"/>
                <a:cs typeface="Arial"/>
              </a:rPr>
              <a:t>5. Региональное здравоохранение</a:t>
            </a:r>
            <a:endParaRPr lang="ru-RU" sz="2200" dirty="0"/>
          </a:p>
          <a:p>
            <a:pPr algn="ctr"/>
            <a:r>
              <a:rPr lang="ru" sz="2200" b="1" dirty="0">
                <a:latin typeface="Arial"/>
                <a:cs typeface="Arial"/>
              </a:rPr>
              <a:t>План действий ЭКАБ по референс</a:t>
            </a:r>
            <a:r>
              <a:rPr lang="en-US" sz="2200" b="1" dirty="0">
                <a:latin typeface="Arial"/>
                <a:cs typeface="Arial"/>
              </a:rPr>
              <a:t>-</a:t>
            </a:r>
            <a:r>
              <a:rPr lang="ru" sz="2200" b="1" dirty="0">
                <a:latin typeface="Arial"/>
                <a:cs typeface="Arial"/>
              </a:rPr>
              <a:t>лабораториям</a:t>
            </a:r>
            <a:endParaRPr lang="en-US" sz="2200" dirty="0"/>
          </a:p>
        </p:txBody>
      </p:sp>
      <p:sp>
        <p:nvSpPr>
          <p:cNvPr id="2" name="Slide Number Placeholder 1">
            <a:extLst>
              <a:ext uri="{FF2B5EF4-FFF2-40B4-BE49-F238E27FC236}">
                <a16:creationId xmlns:a16="http://schemas.microsoft.com/office/drawing/2014/main" id="{CC0376F3-448C-4FB1-A99C-22E16E54598C}"/>
              </a:ext>
            </a:extLst>
          </p:cNvPr>
          <p:cNvSpPr>
            <a:spLocks noGrp="1"/>
          </p:cNvSpPr>
          <p:nvPr>
            <p:ph type="sldNum" sz="quarter" idx="12"/>
          </p:nvPr>
        </p:nvSpPr>
        <p:spPr/>
        <p:txBody>
          <a:bodyPr/>
          <a:lstStyle/>
          <a:p>
            <a:fld id="{6782DBBB-33CB-7343-87DE-C44531ABAC6F}" type="slidenum">
              <a:rPr lang="en-US" smtClean="0"/>
              <a:t>14</a:t>
            </a:fld>
            <a:endParaRPr lang="en-US" dirty="0"/>
          </a:p>
        </p:txBody>
      </p:sp>
      <p:sp>
        <p:nvSpPr>
          <p:cNvPr id="7" name="TextBox 6">
            <a:extLst>
              <a:ext uri="{FF2B5EF4-FFF2-40B4-BE49-F238E27FC236}">
                <a16:creationId xmlns:a16="http://schemas.microsoft.com/office/drawing/2014/main" id="{7D46B8CC-6E2B-F298-D525-AEE0BB5B75C5}"/>
              </a:ext>
            </a:extLst>
          </p:cNvPr>
          <p:cNvSpPr txBox="1"/>
          <p:nvPr/>
        </p:nvSpPr>
        <p:spPr>
          <a:xfrm>
            <a:off x="0" y="2786494"/>
            <a:ext cx="5439865" cy="3400931"/>
          </a:xfrm>
          <a:prstGeom prst="rect">
            <a:avLst/>
          </a:prstGeom>
          <a:noFill/>
        </p:spPr>
        <p:txBody>
          <a:bodyPr wrap="square" lIns="91440" tIns="45720" rIns="91440" bIns="45720" rtlCol="0" anchor="t">
            <a:spAutoFit/>
          </a:bodyPr>
          <a:lstStyle/>
          <a:p>
            <a:pPr marL="342900" indent="-342900" algn="just" eaLnBrk="0" hangingPunct="0">
              <a:buFont typeface="Arial" panose="020B0604020202020204" pitchFamily="34" charset="0"/>
              <a:buChar char="•"/>
            </a:pPr>
            <a:r>
              <a:rPr lang="ru" sz="1950" dirty="0">
                <a:latin typeface="Arial" panose="020B0604020202020204" pitchFamily="34" charset="0"/>
                <a:ea typeface="SimSun" panose="02010600030101010101" pitchFamily="2" charset="-122"/>
                <a:cs typeface="Arial" panose="020B0604020202020204" pitchFamily="34" charset="0"/>
              </a:rPr>
              <a:t>Проект по </a:t>
            </a:r>
            <a:r>
              <a:rPr lang="ru-RU" sz="1950" dirty="0">
                <a:latin typeface="Arial" panose="020B0604020202020204" pitchFamily="34" charset="0"/>
                <a:ea typeface="SimSun" panose="02010600030101010101" pitchFamily="2" charset="-122"/>
                <a:cs typeface="Arial" panose="020B0604020202020204" pitchFamily="34" charset="0"/>
              </a:rPr>
              <a:t>укреплению региональной безопасности в области здравоохранения </a:t>
            </a:r>
            <a:r>
              <a:rPr lang="ru" sz="1950" dirty="0">
                <a:latin typeface="Arial" panose="020B0604020202020204" pitchFamily="34" charset="0"/>
                <a:ea typeface="SimSun" panose="02010600030101010101" pitchFamily="2" charset="-122"/>
                <a:cs typeface="Arial" panose="020B0604020202020204" pitchFamily="34" charset="0"/>
              </a:rPr>
              <a:t>для Кыргызской Республики (30 млн долл США) был одобрен АБР в сентябре 2022 года в целях:</a:t>
            </a:r>
          </a:p>
          <a:p>
            <a:pPr marL="800100" lvl="1" indent="-342900" algn="just" eaLnBrk="0" hangingPunct="0">
              <a:buFont typeface="Arial" panose="020B0604020202020204" pitchFamily="34" charset="0"/>
              <a:buChar char="•"/>
            </a:pPr>
            <a:r>
              <a:rPr lang="ru" sz="1950" dirty="0">
                <a:latin typeface="Arial" panose="020B0604020202020204" pitchFamily="34" charset="0"/>
                <a:ea typeface="SimSun" panose="02010600030101010101" pitchFamily="2" charset="-122"/>
                <a:cs typeface="Arial" panose="020B0604020202020204" pitchFamily="34" charset="0"/>
              </a:rPr>
              <a:t>совершенствования инфраструктуры и потенциала референс-лабораторий</a:t>
            </a:r>
          </a:p>
          <a:p>
            <a:pPr marL="800100" lvl="1" indent="-342900" algn="just" eaLnBrk="0" hangingPunct="0">
              <a:buFont typeface="Arial" panose="020B0604020202020204" pitchFamily="34" charset="0"/>
              <a:buChar char="•"/>
            </a:pPr>
            <a:r>
              <a:rPr lang="ru" sz="1950" dirty="0">
                <a:latin typeface="Arial" panose="020B0604020202020204" pitchFamily="34" charset="0"/>
                <a:ea typeface="SimSun" panose="02010600030101010101" pitchFamily="2" charset="-122"/>
                <a:cs typeface="Arial" panose="020B0604020202020204" pitchFamily="34" charset="0"/>
              </a:rPr>
              <a:t>сотрудничества в обеспечении качества и стандартизации справочных исследований.</a:t>
            </a:r>
          </a:p>
          <a:p>
            <a:pPr lvl="1" algn="just" eaLnBrk="0" hangingPunct="0"/>
            <a:endParaRPr lang="en-US" sz="2000" dirty="0">
              <a:latin typeface="Arial" panose="020B0604020202020204" pitchFamily="34" charset="0"/>
              <a:ea typeface="SimSun" panose="02010600030101010101" pitchFamily="2" charset="-122"/>
              <a:cs typeface="Arial" panose="020B0604020202020204" pitchFamily="34" charset="0"/>
            </a:endParaRPr>
          </a:p>
        </p:txBody>
      </p:sp>
      <p:pic>
        <p:nvPicPr>
          <p:cNvPr id="3" name="Объект 3">
            <a:extLst>
              <a:ext uri="{FF2B5EF4-FFF2-40B4-BE49-F238E27FC236}">
                <a16:creationId xmlns:a16="http://schemas.microsoft.com/office/drawing/2014/main" id="{A9EF3A3F-0012-7F4E-C115-23F6C92EFC78}"/>
              </a:ext>
            </a:extLst>
          </p:cNvPr>
          <p:cNvPicPr>
            <a:picLocks noChangeAspect="1"/>
          </p:cNvPicPr>
          <p:nvPr/>
        </p:nvPicPr>
        <p:blipFill>
          <a:blip r:embed="rId3"/>
          <a:stretch>
            <a:fillRect/>
          </a:stretch>
        </p:blipFill>
        <p:spPr>
          <a:xfrm>
            <a:off x="5583112" y="2875507"/>
            <a:ext cx="3315788" cy="2212794"/>
          </a:xfrm>
          <a:prstGeom prst="rect">
            <a:avLst/>
          </a:prstGeom>
          <a:effectLst>
            <a:softEdge rad="40124"/>
          </a:effectLst>
        </p:spPr>
      </p:pic>
    </p:spTree>
    <p:extLst>
      <p:ext uri="{BB962C8B-B14F-4D97-AF65-F5344CB8AC3E}">
        <p14:creationId xmlns:p14="http://schemas.microsoft.com/office/powerpoint/2010/main" val="9496462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B8691C0-C001-2B45-A1D4-F8734D353265}"/>
              </a:ext>
            </a:extLst>
          </p:cNvPr>
          <p:cNvSpPr txBox="1"/>
          <p:nvPr/>
        </p:nvSpPr>
        <p:spPr>
          <a:xfrm flipH="1">
            <a:off x="300942" y="732671"/>
            <a:ext cx="8542116" cy="820353"/>
          </a:xfrm>
          <a:prstGeom prst="rect">
            <a:avLst/>
          </a:prstGeom>
          <a:noFill/>
        </p:spPr>
        <p:txBody>
          <a:bodyPr wrap="square" lIns="91440" tIns="45720" rIns="91440" bIns="45720" rtlCol="0" anchor="t">
            <a:spAutoFit/>
          </a:bodyPr>
          <a:lstStyle/>
          <a:p>
            <a:pPr eaLnBrk="0" hangingPunct="0">
              <a:lnSpc>
                <a:spcPct val="200000"/>
              </a:lnSpc>
              <a:spcAft>
                <a:spcPts val="1200"/>
              </a:spcAft>
            </a:pPr>
            <a:r>
              <a:rPr lang="en-US" sz="2800" b="1" dirty="0">
                <a:latin typeface="Arial"/>
                <a:cs typeface="Arial"/>
              </a:rPr>
              <a:t>6. </a:t>
            </a:r>
            <a:r>
              <a:rPr lang="ru-RU" sz="2800" b="1" dirty="0">
                <a:latin typeface="Arial"/>
                <a:cs typeface="Arial"/>
              </a:rPr>
              <a:t>Региональный агробизнес</a:t>
            </a:r>
            <a:endParaRPr lang="en-US" sz="2400" b="1" dirty="0">
              <a:latin typeface="Arial"/>
              <a:cs typeface="Arial"/>
            </a:endParaRPr>
          </a:p>
        </p:txBody>
      </p:sp>
      <p:sp>
        <p:nvSpPr>
          <p:cNvPr id="2" name="Slide Number Placeholder 1">
            <a:extLst>
              <a:ext uri="{FF2B5EF4-FFF2-40B4-BE49-F238E27FC236}">
                <a16:creationId xmlns:a16="http://schemas.microsoft.com/office/drawing/2014/main" id="{CC0376F3-448C-4FB1-A99C-22E16E54598C}"/>
              </a:ext>
            </a:extLst>
          </p:cNvPr>
          <p:cNvSpPr>
            <a:spLocks noGrp="1"/>
          </p:cNvSpPr>
          <p:nvPr>
            <p:ph type="sldNum" sz="quarter" idx="12"/>
          </p:nvPr>
        </p:nvSpPr>
        <p:spPr/>
        <p:txBody>
          <a:bodyPr/>
          <a:lstStyle/>
          <a:p>
            <a:fld id="{6782DBBB-33CB-7343-87DE-C44531ABAC6F}" type="slidenum">
              <a:rPr lang="en-US" smtClean="0"/>
              <a:t>15</a:t>
            </a:fld>
            <a:endParaRPr lang="en-US"/>
          </a:p>
        </p:txBody>
      </p:sp>
      <p:sp>
        <p:nvSpPr>
          <p:cNvPr id="3" name="TextBox 2">
            <a:extLst>
              <a:ext uri="{FF2B5EF4-FFF2-40B4-BE49-F238E27FC236}">
                <a16:creationId xmlns:a16="http://schemas.microsoft.com/office/drawing/2014/main" id="{0756813E-45B9-4F9C-BC3E-D1A37BAE92F2}"/>
              </a:ext>
            </a:extLst>
          </p:cNvPr>
          <p:cNvSpPr txBox="1"/>
          <p:nvPr/>
        </p:nvSpPr>
        <p:spPr>
          <a:xfrm>
            <a:off x="185530" y="2343922"/>
            <a:ext cx="4100720" cy="3847207"/>
          </a:xfrm>
          <a:prstGeom prst="rect">
            <a:avLst/>
          </a:prstGeom>
          <a:noFill/>
        </p:spPr>
        <p:txBody>
          <a:bodyPr wrap="square" lIns="91440" tIns="45720" rIns="91440" bIns="45720" rtlCol="0" anchor="t">
            <a:spAutoFit/>
          </a:bodyPr>
          <a:lstStyle/>
          <a:p>
            <a:pPr eaLnBrk="0" hangingPunct="0"/>
            <a:endParaRPr lang="en-US" sz="2400" b="1" dirty="0">
              <a:latin typeface="Arial" panose="020B0604020202020204" pitchFamily="34" charset="0"/>
              <a:cs typeface="Arial" panose="020B0604020202020204" pitchFamily="34" charset="0"/>
            </a:endParaRPr>
          </a:p>
          <a:p>
            <a:pPr algn="just"/>
            <a:r>
              <a:rPr lang="ru-RU" sz="2000" b="1" i="0" u="none" strike="noStrike" dirty="0">
                <a:solidFill>
                  <a:srgbClr val="17729C"/>
                </a:solidFill>
                <a:effectLst/>
                <a:latin typeface="Roboto" panose="02000000000000000000" pitchFamily="2" charset="0"/>
              </a:rPr>
              <a:t>Национальные мастер</a:t>
            </a:r>
            <a:r>
              <a:rPr lang="en-US" sz="2000" b="1" i="0" u="none" strike="noStrike" dirty="0">
                <a:solidFill>
                  <a:srgbClr val="17729C"/>
                </a:solidFill>
                <a:effectLst/>
                <a:latin typeface="Roboto" panose="02000000000000000000" pitchFamily="2" charset="0"/>
              </a:rPr>
              <a:t>-</a:t>
            </a:r>
            <a:r>
              <a:rPr lang="ru-RU" sz="2000" b="1" i="0" u="none" strike="noStrike" dirty="0">
                <a:solidFill>
                  <a:srgbClr val="17729C"/>
                </a:solidFill>
                <a:effectLst/>
                <a:latin typeface="Roboto" panose="02000000000000000000" pitchFamily="2" charset="0"/>
              </a:rPr>
              <a:t>планы по оптовым рынкам и стратегия развития оптово-распределительных центров в  Казахстане</a:t>
            </a:r>
            <a:endParaRPr lang="en-US" sz="2000" dirty="0"/>
          </a:p>
          <a:p>
            <a:pPr algn="just"/>
            <a:br>
              <a:rPr lang="ru-RU" sz="2000" dirty="0"/>
            </a:br>
            <a:r>
              <a:rPr lang="ru-RU" sz="2000" b="1" i="0" u="none" strike="noStrike" dirty="0">
                <a:solidFill>
                  <a:srgbClr val="17729C"/>
                </a:solidFill>
                <a:effectLst/>
                <a:latin typeface="Roboto" panose="02000000000000000000" pitchFamily="2" charset="0"/>
              </a:rPr>
              <a:t>Национальные маст</a:t>
            </a:r>
            <a:r>
              <a:rPr lang="ru-RU" sz="2000" b="1" dirty="0">
                <a:solidFill>
                  <a:srgbClr val="17729C"/>
                </a:solidFill>
                <a:latin typeface="Roboto" panose="02000000000000000000" pitchFamily="2" charset="0"/>
              </a:rPr>
              <a:t>ер-п</a:t>
            </a:r>
            <a:r>
              <a:rPr lang="ru-RU" sz="2000" b="1" i="0" u="none" strike="noStrike" dirty="0">
                <a:solidFill>
                  <a:srgbClr val="17729C"/>
                </a:solidFill>
                <a:effectLst/>
                <a:latin typeface="Roboto" panose="02000000000000000000" pitchFamily="2" charset="0"/>
              </a:rPr>
              <a:t>ланы по оптовым рынкам и стратегия развития оптово-распределительных центров в Кыргызской Республике</a:t>
            </a:r>
            <a:endParaRPr lang="en-US" sz="2000" dirty="0">
              <a:latin typeface="Arial"/>
              <a:cs typeface="Arial"/>
            </a:endParaRPr>
          </a:p>
        </p:txBody>
      </p:sp>
      <p:pic>
        <p:nvPicPr>
          <p:cNvPr id="4" name="Рисунок 3">
            <a:extLst>
              <a:ext uri="{FF2B5EF4-FFF2-40B4-BE49-F238E27FC236}">
                <a16:creationId xmlns:a16="http://schemas.microsoft.com/office/drawing/2014/main" id="{881EA10B-2E82-ECCC-55C8-07947B80D111}"/>
              </a:ext>
            </a:extLst>
          </p:cNvPr>
          <p:cNvPicPr>
            <a:picLocks noChangeAspect="1"/>
          </p:cNvPicPr>
          <p:nvPr/>
        </p:nvPicPr>
        <p:blipFill>
          <a:blip r:embed="rId2"/>
          <a:stretch>
            <a:fillRect/>
          </a:stretch>
        </p:blipFill>
        <p:spPr>
          <a:xfrm>
            <a:off x="5168846" y="1797270"/>
            <a:ext cx="3599190" cy="2423542"/>
          </a:xfrm>
          <a:prstGeom prst="rect">
            <a:avLst/>
          </a:prstGeom>
        </p:spPr>
      </p:pic>
      <p:pic>
        <p:nvPicPr>
          <p:cNvPr id="6" name="Рисунок 5">
            <a:extLst>
              <a:ext uri="{FF2B5EF4-FFF2-40B4-BE49-F238E27FC236}">
                <a16:creationId xmlns:a16="http://schemas.microsoft.com/office/drawing/2014/main" id="{E1FBBB5D-4448-70AC-9777-802E9158ABC7}"/>
              </a:ext>
            </a:extLst>
          </p:cNvPr>
          <p:cNvPicPr>
            <a:picLocks noChangeAspect="1"/>
          </p:cNvPicPr>
          <p:nvPr/>
        </p:nvPicPr>
        <p:blipFill>
          <a:blip r:embed="rId3"/>
          <a:stretch>
            <a:fillRect/>
          </a:stretch>
        </p:blipFill>
        <p:spPr>
          <a:xfrm>
            <a:off x="5191121" y="4315627"/>
            <a:ext cx="3576915" cy="2423542"/>
          </a:xfrm>
          <a:prstGeom prst="rect">
            <a:avLst/>
          </a:prstGeom>
        </p:spPr>
      </p:pic>
    </p:spTree>
    <p:extLst>
      <p:ext uri="{BB962C8B-B14F-4D97-AF65-F5344CB8AC3E}">
        <p14:creationId xmlns:p14="http://schemas.microsoft.com/office/powerpoint/2010/main" val="33648241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B8691C0-C001-2B45-A1D4-F8734D353265}"/>
              </a:ext>
            </a:extLst>
          </p:cNvPr>
          <p:cNvSpPr txBox="1"/>
          <p:nvPr/>
        </p:nvSpPr>
        <p:spPr>
          <a:xfrm flipH="1">
            <a:off x="300941" y="474960"/>
            <a:ext cx="8542116" cy="820417"/>
          </a:xfrm>
          <a:prstGeom prst="rect">
            <a:avLst/>
          </a:prstGeom>
          <a:noFill/>
        </p:spPr>
        <p:txBody>
          <a:bodyPr wrap="square" rtlCol="0">
            <a:spAutoFit/>
          </a:bodyPr>
          <a:lstStyle/>
          <a:p>
            <a:pPr eaLnBrk="0" hangingPunct="0">
              <a:lnSpc>
                <a:spcPct val="200000"/>
              </a:lnSpc>
              <a:spcAft>
                <a:spcPts val="1200"/>
              </a:spcAft>
            </a:pPr>
            <a:r>
              <a:rPr lang="ru" sz="2800" b="1" dirty="0">
                <a:latin typeface="Arial" panose="020B0604020202020204" pitchFamily="34" charset="0"/>
                <a:cs typeface="Arial" panose="020B0604020202020204" pitchFamily="34" charset="0"/>
              </a:rPr>
              <a:t>6. Проект модернизации оптового рынка ЭКАБ</a:t>
            </a:r>
          </a:p>
        </p:txBody>
      </p:sp>
      <p:sp>
        <p:nvSpPr>
          <p:cNvPr id="2" name="Slide Number Placeholder 1">
            <a:extLst>
              <a:ext uri="{FF2B5EF4-FFF2-40B4-BE49-F238E27FC236}">
                <a16:creationId xmlns:a16="http://schemas.microsoft.com/office/drawing/2014/main" id="{CC0376F3-448C-4FB1-A99C-22E16E54598C}"/>
              </a:ext>
            </a:extLst>
          </p:cNvPr>
          <p:cNvSpPr>
            <a:spLocks noGrp="1"/>
          </p:cNvSpPr>
          <p:nvPr>
            <p:ph type="sldNum" sz="quarter" idx="12"/>
          </p:nvPr>
        </p:nvSpPr>
        <p:spPr/>
        <p:txBody>
          <a:bodyPr/>
          <a:lstStyle/>
          <a:p>
            <a:fld id="{6782DBBB-33CB-7343-87DE-C44531ABAC6F}" type="slidenum">
              <a:rPr lang="en-US" smtClean="0"/>
              <a:t>16</a:t>
            </a:fld>
            <a:endParaRPr lang="en-US"/>
          </a:p>
        </p:txBody>
      </p:sp>
      <p:sp>
        <p:nvSpPr>
          <p:cNvPr id="3" name="TextBox 2">
            <a:extLst>
              <a:ext uri="{FF2B5EF4-FFF2-40B4-BE49-F238E27FC236}">
                <a16:creationId xmlns:a16="http://schemas.microsoft.com/office/drawing/2014/main" id="{0756813E-45B9-4F9C-BC3E-D1A37BAE92F2}"/>
              </a:ext>
            </a:extLst>
          </p:cNvPr>
          <p:cNvSpPr txBox="1"/>
          <p:nvPr/>
        </p:nvSpPr>
        <p:spPr>
          <a:xfrm>
            <a:off x="185530" y="1295378"/>
            <a:ext cx="8772939" cy="4185761"/>
          </a:xfrm>
          <a:prstGeom prst="rect">
            <a:avLst/>
          </a:prstGeom>
          <a:noFill/>
        </p:spPr>
        <p:txBody>
          <a:bodyPr wrap="square" lIns="91440" tIns="45720" rIns="91440" bIns="45720" rtlCol="0" anchor="t">
            <a:spAutoFit/>
          </a:bodyPr>
          <a:lstStyle/>
          <a:p>
            <a:pPr eaLnBrk="0" hangingPunct="0"/>
            <a:r>
              <a:rPr lang="ru" sz="2400" b="1" dirty="0">
                <a:latin typeface="Arial" panose="020B0604020202020204" pitchFamily="34" charset="0"/>
                <a:cs typeface="Arial" panose="020B0604020202020204" pitchFamily="34" charset="0"/>
              </a:rPr>
              <a:t>  Кыргызская Республика</a:t>
            </a:r>
          </a:p>
          <a:p>
            <a:pPr marL="800100" lvl="1" indent="-342900" eaLnBrk="0" hangingPunct="0">
              <a:buFont typeface="Arial" panose="020B0604020202020204" pitchFamily="34" charset="0"/>
              <a:buChar char="•"/>
            </a:pPr>
            <a:r>
              <a:rPr lang="ru" dirty="0">
                <a:latin typeface="Arial"/>
                <a:cs typeface="Arial"/>
              </a:rPr>
              <a:t>Технико-экономическое обоснование для двух оптовых рынков и вспомогательных агрологистических центров в Кыргызской Р</a:t>
            </a:r>
            <a:r>
              <a:rPr lang="ru-RU" dirty="0">
                <a:latin typeface="Arial"/>
                <a:cs typeface="Arial"/>
              </a:rPr>
              <a:t>е</a:t>
            </a:r>
            <a:r>
              <a:rPr lang="ru" dirty="0">
                <a:latin typeface="Arial"/>
                <a:cs typeface="Arial"/>
              </a:rPr>
              <a:t>спублике началось в 2019 году и завершилось в конце 2022 года.</a:t>
            </a:r>
          </a:p>
          <a:p>
            <a:pPr marL="800100" lvl="1" indent="-342900" eaLnBrk="0" hangingPunct="0">
              <a:buFont typeface="Arial" panose="020B0604020202020204" pitchFamily="34" charset="0"/>
              <a:buChar char="•"/>
            </a:pPr>
            <a:endParaRPr lang="en-US" dirty="0">
              <a:latin typeface="Arial"/>
              <a:cs typeface="Arial"/>
            </a:endParaRPr>
          </a:p>
          <a:p>
            <a:pPr marL="800100" lvl="1" indent="-342900" eaLnBrk="0" hangingPunct="0">
              <a:buFont typeface="Arial" panose="020B0604020202020204" pitchFamily="34" charset="0"/>
              <a:buChar char="•"/>
            </a:pPr>
            <a:r>
              <a:rPr lang="ru" dirty="0">
                <a:latin typeface="Arial"/>
                <a:cs typeface="Arial"/>
              </a:rPr>
              <a:t>«Отраслевой проект </a:t>
            </a:r>
            <a:r>
              <a:rPr lang="ru-RU" dirty="0">
                <a:latin typeface="Arial"/>
                <a:cs typeface="Arial"/>
              </a:rPr>
              <a:t>развития климатически устойчивой цепочки создания стоимости в сельском хозяйстве </a:t>
            </a:r>
            <a:r>
              <a:rPr lang="ru" dirty="0">
                <a:latin typeface="Arial"/>
                <a:cs typeface="Arial"/>
              </a:rPr>
              <a:t>(ранее Проект развития современного сельскохозяйственного оптового рынка)» с общим объемом финансирования до 40 млн долл США планируется утвердить в конце 2023 года.</a:t>
            </a:r>
          </a:p>
          <a:p>
            <a:pPr marL="800100" lvl="1" indent="-342900" eaLnBrk="0" hangingPunct="0">
              <a:buFont typeface="Arial" panose="020B0604020202020204" pitchFamily="34" charset="0"/>
              <a:buChar char="•"/>
            </a:pPr>
            <a:endParaRPr lang="en-US" sz="2000" dirty="0">
              <a:latin typeface="Arial"/>
              <a:cs typeface="Arial"/>
            </a:endParaRPr>
          </a:p>
          <a:p>
            <a:pPr marL="800100" lvl="1" indent="-342900" eaLnBrk="0" hangingPunct="0">
              <a:buFont typeface="Arial" panose="020B0604020202020204" pitchFamily="34" charset="0"/>
              <a:buChar char="•"/>
            </a:pPr>
            <a:endParaRPr lang="en-US" sz="2000" dirty="0">
              <a:latin typeface="Arial"/>
              <a:cs typeface="Arial"/>
            </a:endParaRPr>
          </a:p>
          <a:p>
            <a:pPr marL="800100" lvl="1" indent="-342900" eaLnBrk="0" hangingPunct="0">
              <a:buFont typeface="Arial" panose="020B0604020202020204" pitchFamily="34" charset="0"/>
              <a:buChar char="•"/>
            </a:pPr>
            <a:endParaRPr lang="en-US" sz="2000" dirty="0">
              <a:latin typeface="Arial"/>
              <a:cs typeface="Arial"/>
            </a:endParaRPr>
          </a:p>
          <a:p>
            <a:pPr marL="800100" lvl="1" indent="-342900" eaLnBrk="0" hangingPunct="0">
              <a:buFont typeface="Arial" panose="020B0604020202020204" pitchFamily="34" charset="0"/>
              <a:buChar char="•"/>
            </a:pPr>
            <a:endParaRPr lang="en-US" sz="2000" dirty="0">
              <a:latin typeface="Arial"/>
              <a:cs typeface="Arial"/>
            </a:endParaRPr>
          </a:p>
        </p:txBody>
      </p:sp>
      <p:sp>
        <p:nvSpPr>
          <p:cNvPr id="4" name="TextBox 3">
            <a:extLst>
              <a:ext uri="{FF2B5EF4-FFF2-40B4-BE49-F238E27FC236}">
                <a16:creationId xmlns:a16="http://schemas.microsoft.com/office/drawing/2014/main" id="{D558B353-DD77-8446-56BF-FBAB6DD073F2}"/>
              </a:ext>
            </a:extLst>
          </p:cNvPr>
          <p:cNvSpPr txBox="1"/>
          <p:nvPr/>
        </p:nvSpPr>
        <p:spPr>
          <a:xfrm>
            <a:off x="11635" y="4355015"/>
            <a:ext cx="4324358" cy="1384995"/>
          </a:xfrm>
          <a:prstGeom prst="rect">
            <a:avLst/>
          </a:prstGeom>
          <a:noFill/>
        </p:spPr>
        <p:txBody>
          <a:bodyPr wrap="square" lIns="91440" tIns="45720" rIns="91440" bIns="45720" rtlCol="0" anchor="t">
            <a:spAutoFit/>
          </a:bodyPr>
          <a:lstStyle/>
          <a:p>
            <a:pPr eaLnBrk="0" hangingPunct="0"/>
            <a:r>
              <a:rPr lang="ru" sz="2400" b="1" dirty="0">
                <a:latin typeface="Arial" panose="020B0604020202020204" pitchFamily="34" charset="0"/>
                <a:cs typeface="Arial" panose="020B0604020202020204" pitchFamily="34" charset="0"/>
              </a:rPr>
              <a:t>  Казахстан</a:t>
            </a:r>
          </a:p>
          <a:p>
            <a:pPr marL="800100" lvl="1" indent="-342900" eaLnBrk="0" hangingPunct="0">
              <a:buFont typeface="Arial" panose="020B0604020202020204" pitchFamily="34" charset="0"/>
              <a:buChar char="•"/>
            </a:pPr>
            <a:r>
              <a:rPr lang="ru" sz="1900" dirty="0">
                <a:latin typeface="Arial" panose="020B0604020202020204" pitchFamily="34" charset="0"/>
                <a:cs typeface="Arial" panose="020B0604020202020204" pitchFamily="34" charset="0"/>
              </a:rPr>
              <a:t>Поддержка АБР возможна по запросу правительства или частного инвестора</a:t>
            </a:r>
            <a:r>
              <a:rPr lang="ru" sz="2000" dirty="0">
                <a:latin typeface="Arial" panose="020B0604020202020204" pitchFamily="34" charset="0"/>
                <a:cs typeface="Arial" panose="020B0604020202020204" pitchFamily="34" charset="0"/>
              </a:rPr>
              <a:t>.</a:t>
            </a:r>
          </a:p>
        </p:txBody>
      </p:sp>
      <p:pic>
        <p:nvPicPr>
          <p:cNvPr id="6" name="Picture 2" descr="Tax violations to KZT1.1bn were revealed at the Altyn Orda market in Almaty">
            <a:extLst>
              <a:ext uri="{FF2B5EF4-FFF2-40B4-BE49-F238E27FC236}">
                <a16:creationId xmlns:a16="http://schemas.microsoft.com/office/drawing/2014/main" id="{0C79A4D4-89B9-311C-F3CE-5D8290F004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9048" y="3948115"/>
            <a:ext cx="4816366" cy="2608140"/>
          </a:xfrm>
          <a:prstGeom prst="rect">
            <a:avLst/>
          </a:prstGeom>
          <a:noFill/>
          <a:effectLst>
            <a:softEdge rad="41686"/>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09262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1E8F3-579A-465F-8CAD-190023624800}"/>
              </a:ext>
            </a:extLst>
          </p:cNvPr>
          <p:cNvSpPr>
            <a:spLocks noGrp="1"/>
          </p:cNvSpPr>
          <p:nvPr>
            <p:ph type="title"/>
          </p:nvPr>
        </p:nvSpPr>
        <p:spPr>
          <a:xfrm>
            <a:off x="509647" y="1197927"/>
            <a:ext cx="2781713" cy="4426530"/>
          </a:xfrm>
        </p:spPr>
        <p:txBody>
          <a:bodyPr>
            <a:normAutofit/>
          </a:bodyPr>
          <a:lstStyle/>
          <a:p>
            <a:r>
              <a:rPr lang="ru" sz="3692" dirty="0">
                <a:solidFill>
                  <a:srgbClr val="FFFFFF"/>
                </a:solidFill>
                <a:latin typeface="Arial" panose="020B0604020202020204" pitchFamily="34" charset="0"/>
                <a:cs typeface="Arial" panose="020B0604020202020204" pitchFamily="34" charset="0"/>
              </a:rPr>
              <a:t>Уроки выучены</a:t>
            </a:r>
          </a:p>
        </p:txBody>
      </p:sp>
      <p:grpSp>
        <p:nvGrpSpPr>
          <p:cNvPr id="37" name="Group 36">
            <a:extLst>
              <a:ext uri="{FF2B5EF4-FFF2-40B4-BE49-F238E27FC236}">
                <a16:creationId xmlns:a16="http://schemas.microsoft.com/office/drawing/2014/main" id="{CA20CF8F-B76C-B74F-833A-04E470FDDD26}"/>
              </a:ext>
            </a:extLst>
          </p:cNvPr>
          <p:cNvGrpSpPr/>
          <p:nvPr/>
        </p:nvGrpSpPr>
        <p:grpSpPr>
          <a:xfrm>
            <a:off x="509648" y="1568516"/>
            <a:ext cx="8398218" cy="772605"/>
            <a:chOff x="4111687" y="791936"/>
            <a:chExt cx="5538499" cy="836989"/>
          </a:xfrm>
        </p:grpSpPr>
        <p:sp>
          <p:nvSpPr>
            <p:cNvPr id="20" name="Freeform 19">
              <a:extLst>
                <a:ext uri="{FF2B5EF4-FFF2-40B4-BE49-F238E27FC236}">
                  <a16:creationId xmlns:a16="http://schemas.microsoft.com/office/drawing/2014/main" id="{EC37515D-00BD-AE49-86A2-E719F4B0D62F}"/>
                </a:ext>
              </a:extLst>
            </p:cNvPr>
            <p:cNvSpPr/>
            <p:nvPr/>
          </p:nvSpPr>
          <p:spPr>
            <a:xfrm>
              <a:off x="4525758" y="791936"/>
              <a:ext cx="5124428" cy="836989"/>
            </a:xfrm>
            <a:custGeom>
              <a:avLst/>
              <a:gdLst>
                <a:gd name="connsiteX0" fmla="*/ 0 w 4391660"/>
                <a:gd name="connsiteY0" fmla="*/ 0 h 709720"/>
                <a:gd name="connsiteX1" fmla="*/ 4036800 w 4391660"/>
                <a:gd name="connsiteY1" fmla="*/ 0 h 709720"/>
                <a:gd name="connsiteX2" fmla="*/ 4391660 w 4391660"/>
                <a:gd name="connsiteY2" fmla="*/ 354860 h 709720"/>
                <a:gd name="connsiteX3" fmla="*/ 4036800 w 4391660"/>
                <a:gd name="connsiteY3" fmla="*/ 709720 h 709720"/>
                <a:gd name="connsiteX4" fmla="*/ 0 w 4391660"/>
                <a:gd name="connsiteY4" fmla="*/ 709720 h 709720"/>
                <a:gd name="connsiteX5" fmla="*/ 0 w 4391660"/>
                <a:gd name="connsiteY5" fmla="*/ 0 h 70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91660" h="709720">
                  <a:moveTo>
                    <a:pt x="4391660" y="709719"/>
                  </a:moveTo>
                  <a:lnTo>
                    <a:pt x="354860" y="709719"/>
                  </a:lnTo>
                  <a:lnTo>
                    <a:pt x="0" y="354860"/>
                  </a:lnTo>
                  <a:lnTo>
                    <a:pt x="354860" y="1"/>
                  </a:lnTo>
                  <a:lnTo>
                    <a:pt x="4391660" y="1"/>
                  </a:lnTo>
                  <a:lnTo>
                    <a:pt x="4391660" y="709719"/>
                  </a:lnTo>
                  <a:close/>
                </a:path>
              </a:pathLst>
            </a:custGeom>
            <a:solidFill>
              <a:schemeClr val="tx1">
                <a:lumMod val="75000"/>
                <a:lumOff val="2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52674" tIns="70339" rIns="131298" bIns="70339" numCol="1" spcCol="1270" anchor="ctr" anchorCtr="0">
              <a:noAutofit/>
            </a:bodyPr>
            <a:lstStyle/>
            <a:p>
              <a:pPr algn="ctr" defTabSz="820636">
                <a:lnSpc>
                  <a:spcPct val="90000"/>
                </a:lnSpc>
                <a:spcBef>
                  <a:spcPct val="0"/>
                </a:spcBef>
                <a:spcAft>
                  <a:spcPct val="35000"/>
                </a:spcAft>
              </a:pPr>
              <a:r>
                <a:rPr lang="ru" sz="1846" dirty="0">
                  <a:latin typeface="Arial" panose="020B0604020202020204" pitchFamily="34" charset="0"/>
                  <a:cs typeface="Arial" panose="020B0604020202020204" pitchFamily="34" charset="0"/>
                </a:rPr>
                <a:t>Фокус на проектах</a:t>
              </a:r>
              <a:endParaRPr lang="en-US" sz="1846" dirty="0"/>
            </a:p>
          </p:txBody>
        </p:sp>
        <p:sp>
          <p:nvSpPr>
            <p:cNvPr id="21" name="Oval 20">
              <a:extLst>
                <a:ext uri="{FF2B5EF4-FFF2-40B4-BE49-F238E27FC236}">
                  <a16:creationId xmlns:a16="http://schemas.microsoft.com/office/drawing/2014/main" id="{9A5240ED-04F8-1043-9645-579C0595ACE7}"/>
                </a:ext>
              </a:extLst>
            </p:cNvPr>
            <p:cNvSpPr/>
            <p:nvPr/>
          </p:nvSpPr>
          <p:spPr>
            <a:xfrm>
              <a:off x="4111687" y="791937"/>
              <a:ext cx="828140" cy="836986"/>
            </a:xfrm>
            <a:prstGeom prst="ellipse">
              <a:avLst/>
            </a:prstGeom>
            <a:solidFill>
              <a:schemeClr val="bg2">
                <a:lumMod val="75000"/>
              </a:schemeClr>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pic>
          <p:nvPicPr>
            <p:cNvPr id="30" name="Graphic 29" descr="Flag">
              <a:extLst>
                <a:ext uri="{FF2B5EF4-FFF2-40B4-BE49-F238E27FC236}">
                  <a16:creationId xmlns:a16="http://schemas.microsoft.com/office/drawing/2014/main" id="{F6A5CB81-123E-0E47-946F-643E65BFC67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20371" y="881742"/>
              <a:ext cx="643464" cy="643464"/>
            </a:xfrm>
            <a:prstGeom prst="rect">
              <a:avLst/>
            </a:prstGeom>
          </p:spPr>
        </p:pic>
      </p:grpSp>
      <p:grpSp>
        <p:nvGrpSpPr>
          <p:cNvPr id="38" name="Group 37">
            <a:extLst>
              <a:ext uri="{FF2B5EF4-FFF2-40B4-BE49-F238E27FC236}">
                <a16:creationId xmlns:a16="http://schemas.microsoft.com/office/drawing/2014/main" id="{C9A07C35-2CE1-C74C-924E-4754878BE4FA}"/>
              </a:ext>
            </a:extLst>
          </p:cNvPr>
          <p:cNvGrpSpPr/>
          <p:nvPr/>
        </p:nvGrpSpPr>
        <p:grpSpPr>
          <a:xfrm>
            <a:off x="509648" y="2564177"/>
            <a:ext cx="8398218" cy="780176"/>
            <a:chOff x="4111687" y="1870569"/>
            <a:chExt cx="5538499" cy="845191"/>
          </a:xfrm>
        </p:grpSpPr>
        <p:sp>
          <p:nvSpPr>
            <p:cNvPr id="22" name="Freeform 21">
              <a:extLst>
                <a:ext uri="{FF2B5EF4-FFF2-40B4-BE49-F238E27FC236}">
                  <a16:creationId xmlns:a16="http://schemas.microsoft.com/office/drawing/2014/main" id="{111CF490-4684-1B4C-8CD2-A69CE95F269E}"/>
                </a:ext>
              </a:extLst>
            </p:cNvPr>
            <p:cNvSpPr/>
            <p:nvPr/>
          </p:nvSpPr>
          <p:spPr>
            <a:xfrm>
              <a:off x="4525758" y="1878771"/>
              <a:ext cx="5124428" cy="836989"/>
            </a:xfrm>
            <a:custGeom>
              <a:avLst/>
              <a:gdLst>
                <a:gd name="connsiteX0" fmla="*/ 0 w 4391660"/>
                <a:gd name="connsiteY0" fmla="*/ 0 h 709720"/>
                <a:gd name="connsiteX1" fmla="*/ 4036800 w 4391660"/>
                <a:gd name="connsiteY1" fmla="*/ 0 h 709720"/>
                <a:gd name="connsiteX2" fmla="*/ 4391660 w 4391660"/>
                <a:gd name="connsiteY2" fmla="*/ 354860 h 709720"/>
                <a:gd name="connsiteX3" fmla="*/ 4036800 w 4391660"/>
                <a:gd name="connsiteY3" fmla="*/ 709720 h 709720"/>
                <a:gd name="connsiteX4" fmla="*/ 0 w 4391660"/>
                <a:gd name="connsiteY4" fmla="*/ 709720 h 709720"/>
                <a:gd name="connsiteX5" fmla="*/ 0 w 4391660"/>
                <a:gd name="connsiteY5" fmla="*/ 0 h 70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91660" h="709720">
                  <a:moveTo>
                    <a:pt x="4391660" y="709719"/>
                  </a:moveTo>
                  <a:lnTo>
                    <a:pt x="354860" y="709719"/>
                  </a:lnTo>
                  <a:lnTo>
                    <a:pt x="0" y="354860"/>
                  </a:lnTo>
                  <a:lnTo>
                    <a:pt x="354860" y="1"/>
                  </a:lnTo>
                  <a:lnTo>
                    <a:pt x="4391660" y="1"/>
                  </a:lnTo>
                  <a:lnTo>
                    <a:pt x="4391660" y="709719"/>
                  </a:lnTo>
                  <a:close/>
                </a:path>
              </a:pathLst>
            </a:custGeom>
            <a:solidFill>
              <a:schemeClr val="tx1">
                <a:lumMod val="75000"/>
                <a:lumOff val="2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52674" tIns="70339" rIns="131298" bIns="70339" numCol="1" spcCol="1270" anchor="ctr" anchorCtr="0">
              <a:noAutofit/>
            </a:bodyPr>
            <a:lstStyle/>
            <a:p>
              <a:pPr algn="ctr" defTabSz="820636">
                <a:lnSpc>
                  <a:spcPct val="90000"/>
                </a:lnSpc>
                <a:spcBef>
                  <a:spcPct val="0"/>
                </a:spcBef>
                <a:spcAft>
                  <a:spcPct val="35000"/>
                </a:spcAft>
              </a:pPr>
              <a:r>
                <a:rPr lang="ru" sz="1846">
                  <a:latin typeface="Arial" panose="020B0604020202020204" pitchFamily="34" charset="0"/>
                  <a:cs typeface="Arial" panose="020B0604020202020204" pitchFamily="34" charset="0"/>
                </a:rPr>
                <a:t>Институты внутри созданных структур</a:t>
              </a:r>
              <a:endParaRPr lang="en-US" sz="1846" dirty="0"/>
            </a:p>
          </p:txBody>
        </p:sp>
        <p:sp>
          <p:nvSpPr>
            <p:cNvPr id="23" name="Oval 22">
              <a:extLst>
                <a:ext uri="{FF2B5EF4-FFF2-40B4-BE49-F238E27FC236}">
                  <a16:creationId xmlns:a16="http://schemas.microsoft.com/office/drawing/2014/main" id="{75341163-7AF2-414C-A9C2-398D585BD1E2}"/>
                </a:ext>
              </a:extLst>
            </p:cNvPr>
            <p:cNvSpPr/>
            <p:nvPr/>
          </p:nvSpPr>
          <p:spPr>
            <a:xfrm>
              <a:off x="4111687" y="1878772"/>
              <a:ext cx="828140" cy="836986"/>
            </a:xfrm>
            <a:prstGeom prst="ellipse">
              <a:avLst/>
            </a:prstGeom>
            <a:solidFill>
              <a:schemeClr val="bg2">
                <a:lumMod val="75000"/>
              </a:schemeClr>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pic>
          <p:nvPicPr>
            <p:cNvPr id="31" name="Graphic 30" descr="Decision chart">
              <a:extLst>
                <a:ext uri="{FF2B5EF4-FFF2-40B4-BE49-F238E27FC236}">
                  <a16:creationId xmlns:a16="http://schemas.microsoft.com/office/drawing/2014/main" id="{5F3A4161-880C-DF4B-80E6-5D54B023B70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201578" y="1870569"/>
              <a:ext cx="709720" cy="709720"/>
            </a:xfrm>
            <a:prstGeom prst="rect">
              <a:avLst/>
            </a:prstGeom>
          </p:spPr>
        </p:pic>
      </p:grpSp>
      <p:grpSp>
        <p:nvGrpSpPr>
          <p:cNvPr id="39" name="Group 38">
            <a:extLst>
              <a:ext uri="{FF2B5EF4-FFF2-40B4-BE49-F238E27FC236}">
                <a16:creationId xmlns:a16="http://schemas.microsoft.com/office/drawing/2014/main" id="{388A9F8A-1D9C-334C-9698-90FD81109D40}"/>
              </a:ext>
            </a:extLst>
          </p:cNvPr>
          <p:cNvGrpSpPr/>
          <p:nvPr/>
        </p:nvGrpSpPr>
        <p:grpSpPr>
          <a:xfrm>
            <a:off x="509648" y="3574978"/>
            <a:ext cx="8398218" cy="809969"/>
            <a:chOff x="4111687" y="2965604"/>
            <a:chExt cx="5538499" cy="877466"/>
          </a:xfrm>
        </p:grpSpPr>
        <p:sp>
          <p:nvSpPr>
            <p:cNvPr id="24" name="Freeform 23">
              <a:extLst>
                <a:ext uri="{FF2B5EF4-FFF2-40B4-BE49-F238E27FC236}">
                  <a16:creationId xmlns:a16="http://schemas.microsoft.com/office/drawing/2014/main" id="{54FB0728-5011-2F49-9836-7DAB9C2ED58F}"/>
                </a:ext>
              </a:extLst>
            </p:cNvPr>
            <p:cNvSpPr/>
            <p:nvPr/>
          </p:nvSpPr>
          <p:spPr>
            <a:xfrm>
              <a:off x="4525758" y="2965604"/>
              <a:ext cx="5124428" cy="836988"/>
            </a:xfrm>
            <a:custGeom>
              <a:avLst/>
              <a:gdLst>
                <a:gd name="connsiteX0" fmla="*/ 0 w 4391660"/>
                <a:gd name="connsiteY0" fmla="*/ 0 h 709720"/>
                <a:gd name="connsiteX1" fmla="*/ 4036800 w 4391660"/>
                <a:gd name="connsiteY1" fmla="*/ 0 h 709720"/>
                <a:gd name="connsiteX2" fmla="*/ 4391660 w 4391660"/>
                <a:gd name="connsiteY2" fmla="*/ 354860 h 709720"/>
                <a:gd name="connsiteX3" fmla="*/ 4036800 w 4391660"/>
                <a:gd name="connsiteY3" fmla="*/ 709720 h 709720"/>
                <a:gd name="connsiteX4" fmla="*/ 0 w 4391660"/>
                <a:gd name="connsiteY4" fmla="*/ 709720 h 709720"/>
                <a:gd name="connsiteX5" fmla="*/ 0 w 4391660"/>
                <a:gd name="connsiteY5" fmla="*/ 0 h 70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91660" h="709720">
                  <a:moveTo>
                    <a:pt x="4391660" y="709719"/>
                  </a:moveTo>
                  <a:lnTo>
                    <a:pt x="354860" y="709719"/>
                  </a:lnTo>
                  <a:lnTo>
                    <a:pt x="0" y="354860"/>
                  </a:lnTo>
                  <a:lnTo>
                    <a:pt x="354860" y="1"/>
                  </a:lnTo>
                  <a:lnTo>
                    <a:pt x="4391660" y="1"/>
                  </a:lnTo>
                  <a:lnTo>
                    <a:pt x="4391660" y="709719"/>
                  </a:lnTo>
                  <a:close/>
                </a:path>
              </a:pathLst>
            </a:custGeom>
            <a:solidFill>
              <a:schemeClr val="tx1">
                <a:lumMod val="75000"/>
                <a:lumOff val="2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52674" tIns="70339" rIns="131298" bIns="70338" numCol="1" spcCol="1270" anchor="ctr" anchorCtr="0">
              <a:noAutofit/>
            </a:bodyPr>
            <a:lstStyle/>
            <a:p>
              <a:pPr algn="ctr" defTabSz="820636">
                <a:lnSpc>
                  <a:spcPct val="90000"/>
                </a:lnSpc>
                <a:spcBef>
                  <a:spcPct val="0"/>
                </a:spcBef>
                <a:spcAft>
                  <a:spcPct val="35000"/>
                </a:spcAft>
              </a:pPr>
              <a:r>
                <a:rPr lang="ru" sz="1846" dirty="0">
                  <a:latin typeface="Arial" panose="020B0604020202020204" pitchFamily="34" charset="0"/>
                  <a:cs typeface="Arial" panose="020B0604020202020204" pitchFamily="34" charset="0"/>
                </a:rPr>
                <a:t>Письменные обязательства</a:t>
              </a:r>
              <a:endParaRPr lang="en-US" sz="1846" dirty="0"/>
            </a:p>
          </p:txBody>
        </p:sp>
        <p:sp>
          <p:nvSpPr>
            <p:cNvPr id="25" name="Oval 24">
              <a:extLst>
                <a:ext uri="{FF2B5EF4-FFF2-40B4-BE49-F238E27FC236}">
                  <a16:creationId xmlns:a16="http://schemas.microsoft.com/office/drawing/2014/main" id="{74025833-B25C-4B4F-8E45-1CB4419FBE79}"/>
                </a:ext>
              </a:extLst>
            </p:cNvPr>
            <p:cNvSpPr/>
            <p:nvPr/>
          </p:nvSpPr>
          <p:spPr>
            <a:xfrm>
              <a:off x="4111687" y="2965605"/>
              <a:ext cx="828140" cy="836986"/>
            </a:xfrm>
            <a:prstGeom prst="ellipse">
              <a:avLst/>
            </a:prstGeom>
            <a:solidFill>
              <a:schemeClr val="bg2">
                <a:lumMod val="75000"/>
              </a:schemeClr>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pic>
          <p:nvPicPr>
            <p:cNvPr id="32" name="Graphic 31" descr="Handshake">
              <a:extLst>
                <a:ext uri="{FF2B5EF4-FFF2-40B4-BE49-F238E27FC236}">
                  <a16:creationId xmlns:a16="http://schemas.microsoft.com/office/drawing/2014/main" id="{433E4B50-80AB-9648-85F6-1A5DE717D3C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154115" y="3014930"/>
              <a:ext cx="828140" cy="828140"/>
            </a:xfrm>
            <a:prstGeom prst="rect">
              <a:avLst/>
            </a:prstGeom>
          </p:spPr>
        </p:pic>
      </p:grpSp>
      <p:grpSp>
        <p:nvGrpSpPr>
          <p:cNvPr id="40" name="Group 39">
            <a:extLst>
              <a:ext uri="{FF2B5EF4-FFF2-40B4-BE49-F238E27FC236}">
                <a16:creationId xmlns:a16="http://schemas.microsoft.com/office/drawing/2014/main" id="{7499333F-A28C-9D4A-A56F-F16029A1AA46}"/>
              </a:ext>
            </a:extLst>
          </p:cNvPr>
          <p:cNvGrpSpPr/>
          <p:nvPr/>
        </p:nvGrpSpPr>
        <p:grpSpPr>
          <a:xfrm>
            <a:off x="509648" y="4578209"/>
            <a:ext cx="8398218" cy="780173"/>
            <a:chOff x="4111687" y="4052437"/>
            <a:chExt cx="5538499" cy="845187"/>
          </a:xfrm>
        </p:grpSpPr>
        <p:sp>
          <p:nvSpPr>
            <p:cNvPr id="26" name="Freeform 25">
              <a:extLst>
                <a:ext uri="{FF2B5EF4-FFF2-40B4-BE49-F238E27FC236}">
                  <a16:creationId xmlns:a16="http://schemas.microsoft.com/office/drawing/2014/main" id="{46DEDC3A-47CB-004D-AE43-EC0CED9F82CF}"/>
                </a:ext>
              </a:extLst>
            </p:cNvPr>
            <p:cNvSpPr/>
            <p:nvPr/>
          </p:nvSpPr>
          <p:spPr>
            <a:xfrm>
              <a:off x="4525758" y="4052437"/>
              <a:ext cx="5124428" cy="836988"/>
            </a:xfrm>
            <a:custGeom>
              <a:avLst/>
              <a:gdLst>
                <a:gd name="connsiteX0" fmla="*/ 0 w 4391660"/>
                <a:gd name="connsiteY0" fmla="*/ 0 h 709720"/>
                <a:gd name="connsiteX1" fmla="*/ 4036800 w 4391660"/>
                <a:gd name="connsiteY1" fmla="*/ 0 h 709720"/>
                <a:gd name="connsiteX2" fmla="*/ 4391660 w 4391660"/>
                <a:gd name="connsiteY2" fmla="*/ 354860 h 709720"/>
                <a:gd name="connsiteX3" fmla="*/ 4036800 w 4391660"/>
                <a:gd name="connsiteY3" fmla="*/ 709720 h 709720"/>
                <a:gd name="connsiteX4" fmla="*/ 0 w 4391660"/>
                <a:gd name="connsiteY4" fmla="*/ 709720 h 709720"/>
                <a:gd name="connsiteX5" fmla="*/ 0 w 4391660"/>
                <a:gd name="connsiteY5" fmla="*/ 0 h 70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91660" h="709720">
                  <a:moveTo>
                    <a:pt x="4391660" y="709719"/>
                  </a:moveTo>
                  <a:lnTo>
                    <a:pt x="354860" y="709719"/>
                  </a:lnTo>
                  <a:lnTo>
                    <a:pt x="0" y="354860"/>
                  </a:lnTo>
                  <a:lnTo>
                    <a:pt x="354860" y="1"/>
                  </a:lnTo>
                  <a:lnTo>
                    <a:pt x="4391660" y="1"/>
                  </a:lnTo>
                  <a:lnTo>
                    <a:pt x="4391660" y="709719"/>
                  </a:lnTo>
                  <a:close/>
                </a:path>
              </a:pathLst>
            </a:custGeom>
            <a:solidFill>
              <a:schemeClr val="tx1">
                <a:lumMod val="75000"/>
                <a:lumOff val="2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52674" tIns="70339" rIns="131298" bIns="70338" numCol="1" spcCol="1270" anchor="ctr" anchorCtr="0">
              <a:noAutofit/>
            </a:bodyPr>
            <a:lstStyle/>
            <a:p>
              <a:pPr algn="ctr" defTabSz="820636">
                <a:lnSpc>
                  <a:spcPct val="90000"/>
                </a:lnSpc>
                <a:spcBef>
                  <a:spcPct val="0"/>
                </a:spcBef>
                <a:spcAft>
                  <a:spcPct val="35000"/>
                </a:spcAft>
              </a:pPr>
              <a:r>
                <a:rPr lang="ru" sz="1846" dirty="0">
                  <a:latin typeface="Arial" panose="020B0604020202020204" pitchFamily="34" charset="0"/>
                  <a:cs typeface="Arial" panose="020B0604020202020204" pitchFamily="34" charset="0"/>
                </a:rPr>
                <a:t>Создание доверия между сторонами</a:t>
              </a:r>
            </a:p>
          </p:txBody>
        </p:sp>
        <p:sp>
          <p:nvSpPr>
            <p:cNvPr id="27" name="Oval 26">
              <a:extLst>
                <a:ext uri="{FF2B5EF4-FFF2-40B4-BE49-F238E27FC236}">
                  <a16:creationId xmlns:a16="http://schemas.microsoft.com/office/drawing/2014/main" id="{F55BECC1-2BD4-F140-B31A-5AB50522C2C8}"/>
                </a:ext>
              </a:extLst>
            </p:cNvPr>
            <p:cNvSpPr/>
            <p:nvPr/>
          </p:nvSpPr>
          <p:spPr>
            <a:xfrm>
              <a:off x="4111687" y="4052438"/>
              <a:ext cx="828140" cy="836986"/>
            </a:xfrm>
            <a:prstGeom prst="ellipse">
              <a:avLst/>
            </a:prstGeom>
            <a:solidFill>
              <a:schemeClr val="bg2">
                <a:lumMod val="75000"/>
              </a:schemeClr>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pic>
          <p:nvPicPr>
            <p:cNvPr id="33" name="Graphic 32" descr="Repeat">
              <a:extLst>
                <a:ext uri="{FF2B5EF4-FFF2-40B4-BE49-F238E27FC236}">
                  <a16:creationId xmlns:a16="http://schemas.microsoft.com/office/drawing/2014/main" id="{A7669624-2D87-4C4C-AB1A-E1C874B1A2A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146701" y="4060636"/>
              <a:ext cx="764597" cy="836988"/>
            </a:xfrm>
            <a:prstGeom prst="rect">
              <a:avLst/>
            </a:prstGeom>
          </p:spPr>
        </p:pic>
      </p:grpSp>
      <p:grpSp>
        <p:nvGrpSpPr>
          <p:cNvPr id="41" name="Group 40">
            <a:extLst>
              <a:ext uri="{FF2B5EF4-FFF2-40B4-BE49-F238E27FC236}">
                <a16:creationId xmlns:a16="http://schemas.microsoft.com/office/drawing/2014/main" id="{DBD0E90A-8E9C-B448-B8AC-158598522922}"/>
              </a:ext>
            </a:extLst>
          </p:cNvPr>
          <p:cNvGrpSpPr/>
          <p:nvPr/>
        </p:nvGrpSpPr>
        <p:grpSpPr>
          <a:xfrm>
            <a:off x="509648" y="5581439"/>
            <a:ext cx="8398218" cy="855501"/>
            <a:chOff x="4111687" y="5139270"/>
            <a:chExt cx="5538499" cy="926793"/>
          </a:xfrm>
        </p:grpSpPr>
        <p:sp>
          <p:nvSpPr>
            <p:cNvPr id="28" name="Freeform 27">
              <a:extLst>
                <a:ext uri="{FF2B5EF4-FFF2-40B4-BE49-F238E27FC236}">
                  <a16:creationId xmlns:a16="http://schemas.microsoft.com/office/drawing/2014/main" id="{660964AF-766C-B94E-846D-DE4B4E386E00}"/>
                </a:ext>
              </a:extLst>
            </p:cNvPr>
            <p:cNvSpPr/>
            <p:nvPr/>
          </p:nvSpPr>
          <p:spPr>
            <a:xfrm>
              <a:off x="4525758" y="5139270"/>
              <a:ext cx="5124428" cy="836988"/>
            </a:xfrm>
            <a:custGeom>
              <a:avLst/>
              <a:gdLst>
                <a:gd name="connsiteX0" fmla="*/ 0 w 4391660"/>
                <a:gd name="connsiteY0" fmla="*/ 0 h 709720"/>
                <a:gd name="connsiteX1" fmla="*/ 4036800 w 4391660"/>
                <a:gd name="connsiteY1" fmla="*/ 0 h 709720"/>
                <a:gd name="connsiteX2" fmla="*/ 4391660 w 4391660"/>
                <a:gd name="connsiteY2" fmla="*/ 354860 h 709720"/>
                <a:gd name="connsiteX3" fmla="*/ 4036800 w 4391660"/>
                <a:gd name="connsiteY3" fmla="*/ 709720 h 709720"/>
                <a:gd name="connsiteX4" fmla="*/ 0 w 4391660"/>
                <a:gd name="connsiteY4" fmla="*/ 709720 h 709720"/>
                <a:gd name="connsiteX5" fmla="*/ 0 w 4391660"/>
                <a:gd name="connsiteY5" fmla="*/ 0 h 70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91660" h="709720">
                  <a:moveTo>
                    <a:pt x="4391660" y="709719"/>
                  </a:moveTo>
                  <a:lnTo>
                    <a:pt x="354860" y="709719"/>
                  </a:lnTo>
                  <a:lnTo>
                    <a:pt x="0" y="354860"/>
                  </a:lnTo>
                  <a:lnTo>
                    <a:pt x="354860" y="1"/>
                  </a:lnTo>
                  <a:lnTo>
                    <a:pt x="4391660" y="1"/>
                  </a:lnTo>
                  <a:lnTo>
                    <a:pt x="4391660" y="709719"/>
                  </a:lnTo>
                  <a:close/>
                </a:path>
              </a:pathLst>
            </a:custGeom>
            <a:solidFill>
              <a:schemeClr val="tx1">
                <a:lumMod val="75000"/>
                <a:lumOff val="2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52674" tIns="70339" rIns="131298" bIns="70338" numCol="1" spcCol="1270" anchor="ctr" anchorCtr="0">
              <a:noAutofit/>
            </a:bodyPr>
            <a:lstStyle/>
            <a:p>
              <a:pPr algn="ctr" defTabSz="820636">
                <a:lnSpc>
                  <a:spcPct val="90000"/>
                </a:lnSpc>
                <a:spcBef>
                  <a:spcPct val="0"/>
                </a:spcBef>
                <a:spcAft>
                  <a:spcPct val="35000"/>
                </a:spcAft>
              </a:pPr>
              <a:r>
                <a:rPr lang="ru" sz="1846" dirty="0">
                  <a:latin typeface="Arial" panose="020B0604020202020204" pitchFamily="34" charset="0"/>
                  <a:cs typeface="Arial" panose="020B0604020202020204" pitchFamily="34" charset="0"/>
                </a:rPr>
                <a:t>Постоянная поддержка</a:t>
              </a:r>
            </a:p>
          </p:txBody>
        </p:sp>
        <p:sp>
          <p:nvSpPr>
            <p:cNvPr id="29" name="Oval 28">
              <a:extLst>
                <a:ext uri="{FF2B5EF4-FFF2-40B4-BE49-F238E27FC236}">
                  <a16:creationId xmlns:a16="http://schemas.microsoft.com/office/drawing/2014/main" id="{9066DC02-6901-AA4B-B4AB-9089F39A1020}"/>
                </a:ext>
              </a:extLst>
            </p:cNvPr>
            <p:cNvSpPr/>
            <p:nvPr/>
          </p:nvSpPr>
          <p:spPr>
            <a:xfrm>
              <a:off x="4111687" y="5139272"/>
              <a:ext cx="828140" cy="836986"/>
            </a:xfrm>
            <a:prstGeom prst="ellipse">
              <a:avLst/>
            </a:prstGeom>
            <a:solidFill>
              <a:schemeClr val="bg2">
                <a:lumMod val="75000"/>
              </a:schemeClr>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pic>
          <p:nvPicPr>
            <p:cNvPr id="34" name="Graphic 33" descr="Telescope">
              <a:extLst>
                <a:ext uri="{FF2B5EF4-FFF2-40B4-BE49-F238E27FC236}">
                  <a16:creationId xmlns:a16="http://schemas.microsoft.com/office/drawing/2014/main" id="{C21B741B-8119-A148-B6B2-7EF1F7C1A21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126616" y="5267781"/>
              <a:ext cx="798282" cy="798282"/>
            </a:xfrm>
            <a:prstGeom prst="rect">
              <a:avLst/>
            </a:prstGeom>
          </p:spPr>
        </p:pic>
      </p:grpSp>
      <p:sp>
        <p:nvSpPr>
          <p:cNvPr id="3" name="TextBox 2">
            <a:extLst>
              <a:ext uri="{FF2B5EF4-FFF2-40B4-BE49-F238E27FC236}">
                <a16:creationId xmlns:a16="http://schemas.microsoft.com/office/drawing/2014/main" id="{07881C47-B01D-2803-DAA1-1A1B6F5D9844}"/>
              </a:ext>
            </a:extLst>
          </p:cNvPr>
          <p:cNvSpPr txBox="1"/>
          <p:nvPr/>
        </p:nvSpPr>
        <p:spPr>
          <a:xfrm flipH="1">
            <a:off x="1424817" y="457835"/>
            <a:ext cx="6217377" cy="523220"/>
          </a:xfrm>
          <a:prstGeom prst="rect">
            <a:avLst/>
          </a:prstGeom>
          <a:noFill/>
        </p:spPr>
        <p:txBody>
          <a:bodyPr wrap="square" rtlCol="0">
            <a:spAutoFit/>
          </a:bodyPr>
          <a:lstStyle/>
          <a:p>
            <a:pPr algn="ctr" eaLnBrk="0" hangingPunct="0"/>
            <a:r>
              <a:rPr lang="ru" sz="2800" b="1" dirty="0">
                <a:latin typeface="Arial" panose="020B0604020202020204" pitchFamily="34" charset="0"/>
                <a:cs typeface="Arial" panose="020B0604020202020204" pitchFamily="34" charset="0"/>
              </a:rPr>
              <a:t>7. Извлеченные уроки</a:t>
            </a:r>
            <a:endParaRPr lang="en-US" sz="3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20262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3459072-C3AF-6B44-8AE4-1EEF94945E04}"/>
              </a:ext>
            </a:extLst>
          </p:cNvPr>
          <p:cNvSpPr txBox="1"/>
          <p:nvPr/>
        </p:nvSpPr>
        <p:spPr>
          <a:xfrm>
            <a:off x="321700" y="1374684"/>
            <a:ext cx="8149580" cy="2246769"/>
          </a:xfrm>
          <a:prstGeom prst="rect">
            <a:avLst/>
          </a:prstGeom>
          <a:noFill/>
        </p:spPr>
        <p:txBody>
          <a:bodyPr wrap="square" lIns="91440" tIns="45720" rIns="91440" bIns="45720" rtlCol="0" anchor="t">
            <a:spAutoFit/>
          </a:bodyPr>
          <a:lstStyle/>
          <a:p>
            <a:pPr eaLnBrk="0" hangingPunct="0"/>
            <a:r>
              <a:rPr lang="ru" sz="2000" dirty="0">
                <a:latin typeface="Arial"/>
                <a:cs typeface="Arial"/>
              </a:rPr>
              <a:t>1.    Обзор экономического коридора Алматы-Бишкек</a:t>
            </a:r>
          </a:p>
          <a:p>
            <a:pPr marL="0" lvl="1" eaLnBrk="0" hangingPunct="0"/>
            <a:r>
              <a:rPr lang="ru" sz="2000" dirty="0">
                <a:latin typeface="Arial" panose="020B0604020202020204" pitchFamily="34" charset="0"/>
                <a:cs typeface="Arial" panose="020B0604020202020204" pitchFamily="34" charset="0"/>
              </a:rPr>
              <a:t>2.    Региональная связанность</a:t>
            </a:r>
          </a:p>
          <a:p>
            <a:pPr marL="457200" indent="-457200" eaLnBrk="0" hangingPunct="0">
              <a:buAutoNum type="arabicPeriod" startAt="3"/>
            </a:pPr>
            <a:r>
              <a:rPr lang="ru" sz="2000" dirty="0">
                <a:latin typeface="Arial" panose="020B0604020202020204" pitchFamily="34" charset="0"/>
                <a:cs typeface="Arial" panose="020B0604020202020204" pitchFamily="34" charset="0"/>
              </a:rPr>
              <a:t>Региональный туризм</a:t>
            </a:r>
          </a:p>
          <a:p>
            <a:pPr marL="457200" indent="-457200" eaLnBrk="0" hangingPunct="0">
              <a:buAutoNum type="arabicPeriod" startAt="3"/>
            </a:pPr>
            <a:r>
              <a:rPr lang="ru" sz="2000" dirty="0">
                <a:latin typeface="Arial"/>
                <a:cs typeface="Arial"/>
              </a:rPr>
              <a:t>Измерение качества городского воздуха</a:t>
            </a:r>
          </a:p>
          <a:p>
            <a:pPr eaLnBrk="0" hangingPunct="0"/>
            <a:r>
              <a:rPr lang="ru" sz="2000" dirty="0">
                <a:latin typeface="Arial"/>
                <a:cs typeface="Arial"/>
              </a:rPr>
              <a:t>5.    Региональное здравоохранение</a:t>
            </a:r>
            <a:endParaRPr lang="en-US" sz="2000" dirty="0">
              <a:latin typeface="Arial" panose="020B0604020202020204" pitchFamily="34" charset="0"/>
              <a:cs typeface="Arial" panose="020B0604020202020204" pitchFamily="34" charset="0"/>
            </a:endParaRPr>
          </a:p>
          <a:p>
            <a:pPr eaLnBrk="0" hangingPunct="0"/>
            <a:r>
              <a:rPr lang="ru" sz="2000" dirty="0">
                <a:latin typeface="Arial"/>
                <a:cs typeface="Arial"/>
              </a:rPr>
              <a:t>6.    Региональный агробизнес</a:t>
            </a:r>
            <a:endParaRPr lang="en-US" sz="2000" dirty="0">
              <a:latin typeface="Arial" panose="020B0604020202020204" pitchFamily="34" charset="0"/>
              <a:cs typeface="Arial" panose="020B0604020202020204" pitchFamily="34" charset="0"/>
            </a:endParaRPr>
          </a:p>
          <a:p>
            <a:pPr marL="0" lvl="1" eaLnBrk="0" hangingPunct="0"/>
            <a:r>
              <a:rPr lang="ru" sz="2000" dirty="0">
                <a:latin typeface="Arial" panose="020B0604020202020204" pitchFamily="34" charset="0"/>
                <a:cs typeface="Arial" panose="020B0604020202020204" pitchFamily="34" charset="0"/>
              </a:rPr>
              <a:t>7.    Извлеченные уроки</a:t>
            </a:r>
          </a:p>
        </p:txBody>
      </p:sp>
      <p:sp>
        <p:nvSpPr>
          <p:cNvPr id="5" name="TextBox 4">
            <a:extLst>
              <a:ext uri="{FF2B5EF4-FFF2-40B4-BE49-F238E27FC236}">
                <a16:creationId xmlns:a16="http://schemas.microsoft.com/office/drawing/2014/main" id="{D2338BBB-9DFF-0849-95A9-991AE2B75236}"/>
              </a:ext>
            </a:extLst>
          </p:cNvPr>
          <p:cNvSpPr txBox="1"/>
          <p:nvPr/>
        </p:nvSpPr>
        <p:spPr>
          <a:xfrm flipH="1">
            <a:off x="1429406" y="851464"/>
            <a:ext cx="6442840" cy="523220"/>
          </a:xfrm>
          <a:prstGeom prst="rect">
            <a:avLst/>
          </a:prstGeom>
          <a:noFill/>
        </p:spPr>
        <p:txBody>
          <a:bodyPr wrap="square" rtlCol="0">
            <a:spAutoFit/>
          </a:bodyPr>
          <a:lstStyle/>
          <a:p>
            <a:pPr algn="ctr" eaLnBrk="0" hangingPunct="0"/>
            <a:r>
              <a:rPr lang="ru" sz="2800" b="1" dirty="0">
                <a:latin typeface="Arial" panose="020B0604020202020204" pitchFamily="34" charset="0"/>
                <a:cs typeface="Arial" panose="020B0604020202020204" pitchFamily="34" charset="0"/>
              </a:rPr>
              <a:t>Содержание</a:t>
            </a:r>
            <a:endParaRPr lang="en-US" sz="3600" b="1"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508185E1-4271-4CC6-A0BD-892197AFDF16}"/>
              </a:ext>
            </a:extLst>
          </p:cNvPr>
          <p:cNvSpPr>
            <a:spLocks noGrp="1"/>
          </p:cNvSpPr>
          <p:nvPr>
            <p:ph type="sldNum" sz="quarter" idx="12"/>
          </p:nvPr>
        </p:nvSpPr>
        <p:spPr>
          <a:xfrm>
            <a:off x="6413880" y="6102698"/>
            <a:ext cx="2057400" cy="365125"/>
          </a:xfrm>
        </p:spPr>
        <p:txBody>
          <a:bodyPr/>
          <a:lstStyle/>
          <a:p>
            <a:fld id="{6782DBBB-33CB-7343-87DE-C44531ABAC6F}" type="slidenum">
              <a:rPr lang="en-US" smtClean="0"/>
              <a:t>2</a:t>
            </a:fld>
            <a:endParaRPr lang="en-US" dirty="0"/>
          </a:p>
        </p:txBody>
      </p:sp>
      <p:pic>
        <p:nvPicPr>
          <p:cNvPr id="3" name="Picture 11" descr="A picture containing outdoor, road, sitting, building&#10;&#10;Description automatically generated">
            <a:extLst>
              <a:ext uri="{FF2B5EF4-FFF2-40B4-BE49-F238E27FC236}">
                <a16:creationId xmlns:a16="http://schemas.microsoft.com/office/drawing/2014/main" id="{B871B512-A11D-53E7-1C9C-3B6436281515}"/>
              </a:ext>
            </a:extLst>
          </p:cNvPr>
          <p:cNvPicPr>
            <a:picLocks noChangeAspect="1"/>
          </p:cNvPicPr>
          <p:nvPr/>
        </p:nvPicPr>
        <p:blipFill rotWithShape="1">
          <a:blip r:embed="rId3"/>
          <a:srcRect t="12793" b="27734"/>
          <a:stretch/>
        </p:blipFill>
        <p:spPr>
          <a:xfrm>
            <a:off x="6273618" y="1944759"/>
            <a:ext cx="2135219" cy="952402"/>
          </a:xfrm>
          <a:prstGeom prst="rect">
            <a:avLst/>
          </a:prstGeom>
        </p:spPr>
      </p:pic>
      <p:pic>
        <p:nvPicPr>
          <p:cNvPr id="6" name="Picture 7" descr="A view of a mountain&#10;&#10;Description automatically generated">
            <a:extLst>
              <a:ext uri="{FF2B5EF4-FFF2-40B4-BE49-F238E27FC236}">
                <a16:creationId xmlns:a16="http://schemas.microsoft.com/office/drawing/2014/main" id="{112C8CB6-8AAB-0704-EE1D-58BF2072D20B}"/>
              </a:ext>
            </a:extLst>
          </p:cNvPr>
          <p:cNvPicPr>
            <a:picLocks noChangeAspect="1"/>
          </p:cNvPicPr>
          <p:nvPr/>
        </p:nvPicPr>
        <p:blipFill>
          <a:blip r:embed="rId4"/>
          <a:stretch>
            <a:fillRect/>
          </a:stretch>
        </p:blipFill>
        <p:spPr>
          <a:xfrm>
            <a:off x="6273619" y="2990125"/>
            <a:ext cx="1645278" cy="1233959"/>
          </a:xfrm>
          <a:prstGeom prst="rect">
            <a:avLst/>
          </a:prstGeom>
        </p:spPr>
      </p:pic>
      <p:pic>
        <p:nvPicPr>
          <p:cNvPr id="7" name="Picture 2">
            <a:extLst>
              <a:ext uri="{FF2B5EF4-FFF2-40B4-BE49-F238E27FC236}">
                <a16:creationId xmlns:a16="http://schemas.microsoft.com/office/drawing/2014/main" id="{13EA4D85-7F7C-3ED2-7F17-C40FF3C50ABF}"/>
              </a:ext>
            </a:extLst>
          </p:cNvPr>
          <p:cNvPicPr>
            <a:picLocks noChangeAspect="1"/>
          </p:cNvPicPr>
          <p:nvPr/>
        </p:nvPicPr>
        <p:blipFill>
          <a:blip r:embed="rId5"/>
          <a:stretch>
            <a:fillRect/>
          </a:stretch>
        </p:blipFill>
        <p:spPr>
          <a:xfrm>
            <a:off x="7442580" y="2982708"/>
            <a:ext cx="966259" cy="1248791"/>
          </a:xfrm>
          <a:prstGeom prst="rect">
            <a:avLst/>
          </a:prstGeom>
        </p:spPr>
      </p:pic>
      <p:pic>
        <p:nvPicPr>
          <p:cNvPr id="8" name="Picture 25">
            <a:extLst>
              <a:ext uri="{FF2B5EF4-FFF2-40B4-BE49-F238E27FC236}">
                <a16:creationId xmlns:a16="http://schemas.microsoft.com/office/drawing/2014/main" id="{98E8D155-AC12-7B33-CDFA-FE8CFC2ED560}"/>
              </a:ext>
            </a:extLst>
          </p:cNvPr>
          <p:cNvPicPr>
            <a:picLocks noChangeAspect="1"/>
          </p:cNvPicPr>
          <p:nvPr/>
        </p:nvPicPr>
        <p:blipFill rotWithShape="1">
          <a:blip r:embed="rId6"/>
          <a:srcRect l="-75" t="11623" r="75" b="36593"/>
          <a:stretch/>
        </p:blipFill>
        <p:spPr>
          <a:xfrm>
            <a:off x="6273618" y="4317046"/>
            <a:ext cx="2135219" cy="727779"/>
          </a:xfrm>
          <a:prstGeom prst="rect">
            <a:avLst/>
          </a:prstGeom>
        </p:spPr>
      </p:pic>
      <p:pic>
        <p:nvPicPr>
          <p:cNvPr id="9" name="Picture 9">
            <a:extLst>
              <a:ext uri="{FF2B5EF4-FFF2-40B4-BE49-F238E27FC236}">
                <a16:creationId xmlns:a16="http://schemas.microsoft.com/office/drawing/2014/main" id="{0994870B-445B-C88B-7109-F99190ED397A}"/>
              </a:ext>
            </a:extLst>
          </p:cNvPr>
          <p:cNvPicPr>
            <a:picLocks noChangeAspect="1"/>
          </p:cNvPicPr>
          <p:nvPr/>
        </p:nvPicPr>
        <p:blipFill>
          <a:blip r:embed="rId7"/>
          <a:stretch>
            <a:fillRect/>
          </a:stretch>
        </p:blipFill>
        <p:spPr>
          <a:xfrm>
            <a:off x="6273619" y="5119162"/>
            <a:ext cx="2135219" cy="727778"/>
          </a:xfrm>
          <a:prstGeom prst="rect">
            <a:avLst/>
          </a:prstGeom>
        </p:spPr>
      </p:pic>
    </p:spTree>
    <p:extLst>
      <p:ext uri="{BB962C8B-B14F-4D97-AF65-F5344CB8AC3E}">
        <p14:creationId xmlns:p14="http://schemas.microsoft.com/office/powerpoint/2010/main" val="14926987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BED8E9A-5BEE-616B-F929-7CCB073649DF}"/>
              </a:ext>
            </a:extLst>
          </p:cNvPr>
          <p:cNvSpPr>
            <a:spLocks noGrp="1"/>
          </p:cNvSpPr>
          <p:nvPr>
            <p:ph type="title"/>
          </p:nvPr>
        </p:nvSpPr>
        <p:spPr>
          <a:xfrm>
            <a:off x="1362057" y="394307"/>
            <a:ext cx="6419886" cy="1060722"/>
          </a:xfrm>
        </p:spPr>
        <p:txBody>
          <a:bodyPr>
            <a:normAutofit fontScale="90000"/>
          </a:bodyPr>
          <a:lstStyle/>
          <a:p>
            <a:br>
              <a:rPr lang="en-US" sz="2800" b="1" dirty="0">
                <a:latin typeface="Arial" panose="020B0604020202020204" pitchFamily="34" charset="0"/>
                <a:ea typeface="+mn-ea"/>
                <a:cs typeface="Arial" panose="020B0604020202020204" pitchFamily="34" charset="0"/>
              </a:rPr>
            </a:br>
            <a:r>
              <a:rPr lang="ru" sz="2800" b="1" dirty="0">
                <a:latin typeface="Arial" panose="020B0604020202020204" pitchFamily="34" charset="0"/>
                <a:ea typeface="+mn-ea"/>
                <a:cs typeface="Arial" panose="020B0604020202020204" pitchFamily="34" charset="0"/>
              </a:rPr>
              <a:t>1. Знакомство с экономическим коридором Алматы-Бишкек</a:t>
            </a:r>
            <a:endParaRPr lang="ru-KG" sz="2800" b="1" dirty="0">
              <a:latin typeface="Arial" panose="020B0604020202020204" pitchFamily="34" charset="0"/>
              <a:ea typeface="+mn-ea"/>
              <a:cs typeface="Arial" panose="020B0604020202020204" pitchFamily="34" charset="0"/>
            </a:endParaRPr>
          </a:p>
        </p:txBody>
      </p:sp>
      <p:sp>
        <p:nvSpPr>
          <p:cNvPr id="4" name="Номер слайда 3">
            <a:extLst>
              <a:ext uri="{FF2B5EF4-FFF2-40B4-BE49-F238E27FC236}">
                <a16:creationId xmlns:a16="http://schemas.microsoft.com/office/drawing/2014/main" id="{7FB49170-9610-10E7-3E20-2569B895B464}"/>
              </a:ext>
            </a:extLst>
          </p:cNvPr>
          <p:cNvSpPr>
            <a:spLocks noGrp="1"/>
          </p:cNvSpPr>
          <p:nvPr>
            <p:ph type="sldNum" sz="quarter" idx="12"/>
          </p:nvPr>
        </p:nvSpPr>
        <p:spPr/>
        <p:txBody>
          <a:bodyPr/>
          <a:lstStyle/>
          <a:p>
            <a:fld id="{6782DBBB-33CB-7343-87DE-C44531ABAC6F}" type="slidenum">
              <a:rPr lang="en-US" smtClean="0"/>
              <a:pPr/>
              <a:t>3</a:t>
            </a:fld>
            <a:endParaRPr lang="en-US" dirty="0"/>
          </a:p>
        </p:txBody>
      </p:sp>
      <p:sp>
        <p:nvSpPr>
          <p:cNvPr id="8" name="Content Placeholder 2">
            <a:extLst>
              <a:ext uri="{FF2B5EF4-FFF2-40B4-BE49-F238E27FC236}">
                <a16:creationId xmlns:a16="http://schemas.microsoft.com/office/drawing/2014/main" id="{C9DEF2F2-B4CF-B467-613B-FBBB80DEC83A}"/>
              </a:ext>
            </a:extLst>
          </p:cNvPr>
          <p:cNvSpPr>
            <a:spLocks noGrp="1"/>
          </p:cNvSpPr>
          <p:nvPr>
            <p:ph idx="1"/>
          </p:nvPr>
        </p:nvSpPr>
        <p:spPr>
          <a:xfrm>
            <a:off x="240631" y="3366454"/>
            <a:ext cx="3789390" cy="3018074"/>
          </a:xfrm>
        </p:spPr>
        <p:txBody>
          <a:bodyPr>
            <a:normAutofit lnSpcReduction="10000"/>
          </a:bodyPr>
          <a:lstStyle/>
          <a:p>
            <a:pPr marL="0" indent="0">
              <a:buNone/>
            </a:pPr>
            <a:r>
              <a:rPr lang="ru" sz="2000" b="1" dirty="0">
                <a:latin typeface="Arial" panose="020B0604020202020204" pitchFamily="34" charset="0"/>
                <a:cs typeface="Arial" panose="020B0604020202020204" pitchFamily="34" charset="0"/>
              </a:rPr>
              <a:t>ЭКАБ стремится:</a:t>
            </a:r>
          </a:p>
          <a:p>
            <a:pPr lvl="1"/>
            <a:r>
              <a:rPr lang="ru" sz="2000" dirty="0">
                <a:latin typeface="Arial" panose="020B0604020202020204" pitchFamily="34" charset="0"/>
                <a:cs typeface="Arial" panose="020B0604020202020204" pitchFamily="34" charset="0"/>
              </a:rPr>
              <a:t>увеличить связанность;</a:t>
            </a:r>
          </a:p>
          <a:p>
            <a:pPr lvl="1"/>
            <a:r>
              <a:rPr lang="ru" sz="2000" dirty="0">
                <a:latin typeface="Arial" panose="020B0604020202020204" pitchFamily="34" charset="0"/>
                <a:cs typeface="Arial" panose="020B0604020202020204" pitchFamily="34" charset="0"/>
              </a:rPr>
              <a:t>создать единый рынок туристических, медицинских и образовательных услуг; и</a:t>
            </a:r>
          </a:p>
          <a:p>
            <a:pPr lvl="1"/>
            <a:r>
              <a:rPr lang="ru" sz="2000" dirty="0">
                <a:latin typeface="Arial" panose="020B0604020202020204" pitchFamily="34" charset="0"/>
                <a:cs typeface="Arial" panose="020B0604020202020204" pitchFamily="34" charset="0"/>
              </a:rPr>
              <a:t>создать современные оптовые рынки для реализации экспортного потенциала</a:t>
            </a:r>
          </a:p>
        </p:txBody>
      </p:sp>
      <p:sp>
        <p:nvSpPr>
          <p:cNvPr id="9" name="Заголовок 1">
            <a:extLst>
              <a:ext uri="{FF2B5EF4-FFF2-40B4-BE49-F238E27FC236}">
                <a16:creationId xmlns:a16="http://schemas.microsoft.com/office/drawing/2014/main" id="{0F21E6CB-18BF-F848-8B16-E55FD0DDB384}"/>
              </a:ext>
            </a:extLst>
          </p:cNvPr>
          <p:cNvSpPr txBox="1">
            <a:spLocks/>
          </p:cNvSpPr>
          <p:nvPr/>
        </p:nvSpPr>
        <p:spPr>
          <a:xfrm>
            <a:off x="240631" y="1425848"/>
            <a:ext cx="8710863" cy="19297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US" sz="2200" b="1" dirty="0">
                <a:latin typeface="Arial" panose="020B0604020202020204" pitchFamily="34" charset="0"/>
                <a:ea typeface="+mn-ea"/>
                <a:cs typeface="Arial" panose="020B0604020202020204" pitchFamily="34" charset="0"/>
              </a:rPr>
            </a:br>
            <a:r>
              <a:rPr lang="ru" sz="2000" b="1" dirty="0">
                <a:latin typeface="Arial" panose="020B0604020202020204" pitchFamily="34" charset="0"/>
                <a:cs typeface="Arial" panose="020B0604020202020204" pitchFamily="34" charset="0"/>
              </a:rPr>
              <a:t>Видение: </a:t>
            </a:r>
            <a:r>
              <a:rPr lang="ru" sz="2000" dirty="0">
                <a:latin typeface="Arial" panose="020B0604020202020204" pitchFamily="34" charset="0"/>
                <a:cs typeface="Arial" panose="020B0604020202020204" pitchFamily="34" charset="0"/>
              </a:rPr>
              <a:t>вместе два города могут достичь гораздо большего, чем каждый по отдельности. ЭКАБ превращает территорию в единое пространство, где обмен идеями, перемещение товаров и встречи с людьми происходят быстро, легко и без барьеров.</a:t>
            </a:r>
          </a:p>
          <a:p>
            <a:endParaRPr lang="ru-KG" sz="2600" dirty="0">
              <a:latin typeface="Arial" panose="020B0604020202020204" pitchFamily="34" charset="0"/>
              <a:ea typeface="+mn-ea"/>
              <a:cs typeface="Arial" panose="020B0604020202020204" pitchFamily="34" charset="0"/>
            </a:endParaRPr>
          </a:p>
        </p:txBody>
      </p:sp>
      <p:pic>
        <p:nvPicPr>
          <p:cNvPr id="3" name="Рисунок 2">
            <a:extLst>
              <a:ext uri="{FF2B5EF4-FFF2-40B4-BE49-F238E27FC236}">
                <a16:creationId xmlns:a16="http://schemas.microsoft.com/office/drawing/2014/main" id="{B243D6B9-CE85-79D3-421A-87B295CAE495}"/>
              </a:ext>
            </a:extLst>
          </p:cNvPr>
          <p:cNvPicPr>
            <a:picLocks noChangeAspect="1"/>
          </p:cNvPicPr>
          <p:nvPr/>
        </p:nvPicPr>
        <p:blipFill>
          <a:blip r:embed="rId3"/>
          <a:stretch>
            <a:fillRect/>
          </a:stretch>
        </p:blipFill>
        <p:spPr>
          <a:xfrm>
            <a:off x="4030021" y="3429000"/>
            <a:ext cx="4921473" cy="2762129"/>
          </a:xfrm>
          <a:prstGeom prst="rect">
            <a:avLst/>
          </a:prstGeom>
        </p:spPr>
      </p:pic>
    </p:spTree>
    <p:extLst>
      <p:ext uri="{BB962C8B-B14F-4D97-AF65-F5344CB8AC3E}">
        <p14:creationId xmlns:p14="http://schemas.microsoft.com/office/powerpoint/2010/main" val="913867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BED8E9A-5BEE-616B-F929-7CCB073649DF}"/>
              </a:ext>
            </a:extLst>
          </p:cNvPr>
          <p:cNvSpPr>
            <a:spLocks noGrp="1"/>
          </p:cNvSpPr>
          <p:nvPr>
            <p:ph type="title"/>
          </p:nvPr>
        </p:nvSpPr>
        <p:spPr>
          <a:xfrm>
            <a:off x="1515978" y="365127"/>
            <a:ext cx="6521117" cy="1060722"/>
          </a:xfrm>
        </p:spPr>
        <p:txBody>
          <a:bodyPr/>
          <a:lstStyle/>
          <a:p>
            <a:pPr algn="ctr"/>
            <a:br>
              <a:rPr lang="en-US" sz="2800" b="1" dirty="0">
                <a:latin typeface="Arial" panose="020B0604020202020204" pitchFamily="34" charset="0"/>
                <a:ea typeface="+mn-ea"/>
                <a:cs typeface="Arial" panose="020B0604020202020204" pitchFamily="34" charset="0"/>
              </a:rPr>
            </a:br>
            <a:r>
              <a:rPr lang="ru" sz="2800" b="1" dirty="0">
                <a:latin typeface="Arial" panose="020B0604020202020204" pitchFamily="34" charset="0"/>
                <a:ea typeface="+mn-ea"/>
                <a:cs typeface="Arial" panose="020B0604020202020204" pitchFamily="34" charset="0"/>
              </a:rPr>
              <a:t>Эволюция ЭКАБ</a:t>
            </a:r>
            <a:endParaRPr lang="ru-KG" sz="2800" b="1" dirty="0">
              <a:latin typeface="Arial" panose="020B0604020202020204" pitchFamily="34" charset="0"/>
              <a:ea typeface="+mn-ea"/>
              <a:cs typeface="Arial" panose="020B0604020202020204" pitchFamily="34" charset="0"/>
            </a:endParaRPr>
          </a:p>
        </p:txBody>
      </p:sp>
      <p:sp>
        <p:nvSpPr>
          <p:cNvPr id="4" name="Номер слайда 3">
            <a:extLst>
              <a:ext uri="{FF2B5EF4-FFF2-40B4-BE49-F238E27FC236}">
                <a16:creationId xmlns:a16="http://schemas.microsoft.com/office/drawing/2014/main" id="{7FB49170-9610-10E7-3E20-2569B895B464}"/>
              </a:ext>
            </a:extLst>
          </p:cNvPr>
          <p:cNvSpPr>
            <a:spLocks noGrp="1"/>
          </p:cNvSpPr>
          <p:nvPr>
            <p:ph type="sldNum" sz="quarter" idx="12"/>
          </p:nvPr>
        </p:nvSpPr>
        <p:spPr/>
        <p:txBody>
          <a:bodyPr/>
          <a:lstStyle/>
          <a:p>
            <a:fld id="{6782DBBB-33CB-7343-87DE-C44531ABAC6F}" type="slidenum">
              <a:rPr lang="en-US" smtClean="0"/>
              <a:pPr/>
              <a:t>4</a:t>
            </a:fld>
            <a:endParaRPr lang="en-US"/>
          </a:p>
        </p:txBody>
      </p:sp>
      <p:graphicFrame>
        <p:nvGraphicFramePr>
          <p:cNvPr id="3" name="Diagram 3">
            <a:extLst>
              <a:ext uri="{FF2B5EF4-FFF2-40B4-BE49-F238E27FC236}">
                <a16:creationId xmlns:a16="http://schemas.microsoft.com/office/drawing/2014/main" id="{C9AFFDE0-B277-D673-77B5-6DE20B2F0896}"/>
              </a:ext>
            </a:extLst>
          </p:cNvPr>
          <p:cNvGraphicFramePr/>
          <p:nvPr>
            <p:extLst>
              <p:ext uri="{D42A27DB-BD31-4B8C-83A1-F6EECF244321}">
                <p14:modId xmlns:p14="http://schemas.microsoft.com/office/powerpoint/2010/main" val="1546840007"/>
              </p:ext>
            </p:extLst>
          </p:nvPr>
        </p:nvGraphicFramePr>
        <p:xfrm>
          <a:off x="288758" y="1702983"/>
          <a:ext cx="8398041" cy="47898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924456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BED8E9A-5BEE-616B-F929-7CCB073649DF}"/>
              </a:ext>
            </a:extLst>
          </p:cNvPr>
          <p:cNvSpPr>
            <a:spLocks noGrp="1"/>
          </p:cNvSpPr>
          <p:nvPr>
            <p:ph type="title"/>
          </p:nvPr>
        </p:nvSpPr>
        <p:spPr>
          <a:xfrm>
            <a:off x="1164559" y="81480"/>
            <a:ext cx="6521117" cy="1060722"/>
          </a:xfrm>
        </p:spPr>
        <p:txBody>
          <a:bodyPr/>
          <a:lstStyle/>
          <a:p>
            <a:pPr algn="ctr"/>
            <a:br>
              <a:rPr lang="en-US" sz="2800" b="1" dirty="0">
                <a:latin typeface="Arial" panose="020B0604020202020204" pitchFamily="34" charset="0"/>
                <a:ea typeface="+mn-ea"/>
                <a:cs typeface="Arial" panose="020B0604020202020204" pitchFamily="34" charset="0"/>
              </a:rPr>
            </a:br>
            <a:r>
              <a:rPr lang="ru" sz="2800" b="1" dirty="0">
                <a:latin typeface="Arial" panose="020B0604020202020204" pitchFamily="34" charset="0"/>
                <a:ea typeface="+mn-ea"/>
                <a:cs typeface="Arial" panose="020B0604020202020204" pitchFamily="34" charset="0"/>
              </a:rPr>
              <a:t>Институты ЭКАБ</a:t>
            </a:r>
            <a:endParaRPr lang="ru-KG" sz="2800" b="1" dirty="0">
              <a:latin typeface="Arial" panose="020B0604020202020204" pitchFamily="34" charset="0"/>
              <a:ea typeface="+mn-ea"/>
              <a:cs typeface="Arial" panose="020B0604020202020204" pitchFamily="34" charset="0"/>
            </a:endParaRPr>
          </a:p>
        </p:txBody>
      </p:sp>
      <p:sp>
        <p:nvSpPr>
          <p:cNvPr id="4" name="Номер слайда 3">
            <a:extLst>
              <a:ext uri="{FF2B5EF4-FFF2-40B4-BE49-F238E27FC236}">
                <a16:creationId xmlns:a16="http://schemas.microsoft.com/office/drawing/2014/main" id="{7FB49170-9610-10E7-3E20-2569B895B464}"/>
              </a:ext>
            </a:extLst>
          </p:cNvPr>
          <p:cNvSpPr>
            <a:spLocks noGrp="1"/>
          </p:cNvSpPr>
          <p:nvPr>
            <p:ph type="sldNum" sz="quarter" idx="12"/>
          </p:nvPr>
        </p:nvSpPr>
        <p:spPr/>
        <p:txBody>
          <a:bodyPr/>
          <a:lstStyle/>
          <a:p>
            <a:fld id="{6782DBBB-33CB-7343-87DE-C44531ABAC6F}" type="slidenum">
              <a:rPr lang="en-US" smtClean="0"/>
              <a:pPr/>
              <a:t>5</a:t>
            </a:fld>
            <a:endParaRPr lang="en-US"/>
          </a:p>
        </p:txBody>
      </p:sp>
      <p:sp>
        <p:nvSpPr>
          <p:cNvPr id="19" name="Freeform 11">
            <a:extLst>
              <a:ext uri="{FF2B5EF4-FFF2-40B4-BE49-F238E27FC236}">
                <a16:creationId xmlns:a16="http://schemas.microsoft.com/office/drawing/2014/main" id="{C0C201FD-34F6-8611-424F-4EF5B7C95479}"/>
              </a:ext>
            </a:extLst>
          </p:cNvPr>
          <p:cNvSpPr/>
          <p:nvPr/>
        </p:nvSpPr>
        <p:spPr>
          <a:xfrm>
            <a:off x="2805443" y="1457829"/>
            <a:ext cx="2921447" cy="904486"/>
          </a:xfrm>
          <a:custGeom>
            <a:avLst/>
            <a:gdLst>
              <a:gd name="connsiteX0" fmla="*/ 0 w 3164901"/>
              <a:gd name="connsiteY0" fmla="*/ 97986 h 979860"/>
              <a:gd name="connsiteX1" fmla="*/ 97986 w 3164901"/>
              <a:gd name="connsiteY1" fmla="*/ 0 h 979860"/>
              <a:gd name="connsiteX2" fmla="*/ 3066915 w 3164901"/>
              <a:gd name="connsiteY2" fmla="*/ 0 h 979860"/>
              <a:gd name="connsiteX3" fmla="*/ 3164901 w 3164901"/>
              <a:gd name="connsiteY3" fmla="*/ 97986 h 979860"/>
              <a:gd name="connsiteX4" fmla="*/ 3164901 w 3164901"/>
              <a:gd name="connsiteY4" fmla="*/ 881874 h 979860"/>
              <a:gd name="connsiteX5" fmla="*/ 3066915 w 3164901"/>
              <a:gd name="connsiteY5" fmla="*/ 979860 h 979860"/>
              <a:gd name="connsiteX6" fmla="*/ 97986 w 3164901"/>
              <a:gd name="connsiteY6" fmla="*/ 979860 h 979860"/>
              <a:gd name="connsiteX7" fmla="*/ 0 w 3164901"/>
              <a:gd name="connsiteY7" fmla="*/ 881874 h 979860"/>
              <a:gd name="connsiteX8" fmla="*/ 0 w 3164901"/>
              <a:gd name="connsiteY8" fmla="*/ 97986 h 979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4901" h="979860">
                <a:moveTo>
                  <a:pt x="0" y="97986"/>
                </a:moveTo>
                <a:cubicBezTo>
                  <a:pt x="0" y="43870"/>
                  <a:pt x="43870" y="0"/>
                  <a:pt x="97986" y="0"/>
                </a:cubicBezTo>
                <a:lnTo>
                  <a:pt x="3066915" y="0"/>
                </a:lnTo>
                <a:cubicBezTo>
                  <a:pt x="3121031" y="0"/>
                  <a:pt x="3164901" y="43870"/>
                  <a:pt x="3164901" y="97986"/>
                </a:cubicBezTo>
                <a:lnTo>
                  <a:pt x="3164901" y="881874"/>
                </a:lnTo>
                <a:cubicBezTo>
                  <a:pt x="3164901" y="935990"/>
                  <a:pt x="3121031" y="979860"/>
                  <a:pt x="3066915" y="979860"/>
                </a:cubicBezTo>
                <a:lnTo>
                  <a:pt x="97986" y="979860"/>
                </a:lnTo>
                <a:cubicBezTo>
                  <a:pt x="43870" y="979860"/>
                  <a:pt x="0" y="935990"/>
                  <a:pt x="0" y="881874"/>
                </a:cubicBezTo>
                <a:lnTo>
                  <a:pt x="0" y="97986"/>
                </a:lnTo>
                <a:close/>
              </a:path>
            </a:pathLst>
          </a:custGeom>
          <a:solidFill>
            <a:schemeClr val="tx1">
              <a:lumMod val="75000"/>
              <a:lumOff val="25000"/>
            </a:scheme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1">
            <a:schemeClr val="accent1">
              <a:hueOff val="0"/>
              <a:satOff val="0"/>
              <a:lumOff val="0"/>
              <a:alphaOff val="0"/>
            </a:schemeClr>
          </a:effectRef>
          <a:fontRef idx="minor">
            <a:schemeClr val="lt1"/>
          </a:fontRef>
        </p:style>
        <p:txBody>
          <a:bodyPr spcFirstLastPara="0" vert="horz" wrap="square" lIns="89796" tIns="89796" rIns="89796" bIns="89796" numCol="1" spcCol="1270" anchor="ctr" anchorCtr="0">
            <a:noAutofit/>
          </a:bodyPr>
          <a:lstStyle/>
          <a:p>
            <a:pPr algn="ctr" defTabSz="738572">
              <a:lnSpc>
                <a:spcPct val="90000"/>
              </a:lnSpc>
              <a:spcBef>
                <a:spcPct val="0"/>
              </a:spcBef>
              <a:spcAft>
                <a:spcPct val="35000"/>
              </a:spcAft>
            </a:pPr>
            <a:r>
              <a:rPr lang="ru" sz="1600" dirty="0">
                <a:latin typeface="Arial" panose="020B0604020202020204" pitchFamily="34" charset="0"/>
                <a:cs typeface="Arial" panose="020B0604020202020204" pitchFamily="34" charset="0"/>
              </a:rPr>
              <a:t>Кыргызско- Казахстанский Межправительственный совет</a:t>
            </a:r>
          </a:p>
        </p:txBody>
      </p:sp>
      <p:sp>
        <p:nvSpPr>
          <p:cNvPr id="20" name="Freeform 12">
            <a:extLst>
              <a:ext uri="{FF2B5EF4-FFF2-40B4-BE49-F238E27FC236}">
                <a16:creationId xmlns:a16="http://schemas.microsoft.com/office/drawing/2014/main" id="{B6A8421B-15A5-1B06-8191-37D952788A26}"/>
              </a:ext>
            </a:extLst>
          </p:cNvPr>
          <p:cNvSpPr/>
          <p:nvPr/>
        </p:nvSpPr>
        <p:spPr>
          <a:xfrm>
            <a:off x="4250022" y="2369299"/>
            <a:ext cx="84406" cy="361794"/>
          </a:xfrm>
          <a:custGeom>
            <a:avLst/>
            <a:gdLst/>
            <a:ahLst/>
            <a:cxnLst/>
            <a:rect l="0" t="0" r="0" b="0"/>
            <a:pathLst>
              <a:path>
                <a:moveTo>
                  <a:pt x="45720" y="0"/>
                </a:moveTo>
                <a:lnTo>
                  <a:pt x="45720" y="391944"/>
                </a:lnTo>
              </a:path>
            </a:pathLst>
          </a:custGeom>
          <a:noFill/>
          <a:scene3d>
            <a:camera prst="orthographicFront">
              <a:rot lat="0" lon="0" rev="0"/>
            </a:camera>
            <a:lightRig rig="contrasting" dir="t">
              <a:rot lat="0" lon="0" rev="1200000"/>
            </a:lightRig>
          </a:scene3d>
          <a:sp3d z="-110000"/>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21" name="Freeform 13">
            <a:extLst>
              <a:ext uri="{FF2B5EF4-FFF2-40B4-BE49-F238E27FC236}">
                <a16:creationId xmlns:a16="http://schemas.microsoft.com/office/drawing/2014/main" id="{66292EBA-56D4-D594-CEF5-897D3455278A}"/>
              </a:ext>
            </a:extLst>
          </p:cNvPr>
          <p:cNvSpPr/>
          <p:nvPr/>
        </p:nvSpPr>
        <p:spPr>
          <a:xfrm>
            <a:off x="2775450" y="2785144"/>
            <a:ext cx="2981741" cy="904486"/>
          </a:xfrm>
          <a:custGeom>
            <a:avLst/>
            <a:gdLst>
              <a:gd name="connsiteX0" fmla="*/ 0 w 3230219"/>
              <a:gd name="connsiteY0" fmla="*/ 97986 h 979860"/>
              <a:gd name="connsiteX1" fmla="*/ 97986 w 3230219"/>
              <a:gd name="connsiteY1" fmla="*/ 0 h 979860"/>
              <a:gd name="connsiteX2" fmla="*/ 3132233 w 3230219"/>
              <a:gd name="connsiteY2" fmla="*/ 0 h 979860"/>
              <a:gd name="connsiteX3" fmla="*/ 3230219 w 3230219"/>
              <a:gd name="connsiteY3" fmla="*/ 97986 h 979860"/>
              <a:gd name="connsiteX4" fmla="*/ 3230219 w 3230219"/>
              <a:gd name="connsiteY4" fmla="*/ 881874 h 979860"/>
              <a:gd name="connsiteX5" fmla="*/ 3132233 w 3230219"/>
              <a:gd name="connsiteY5" fmla="*/ 979860 h 979860"/>
              <a:gd name="connsiteX6" fmla="*/ 97986 w 3230219"/>
              <a:gd name="connsiteY6" fmla="*/ 979860 h 979860"/>
              <a:gd name="connsiteX7" fmla="*/ 0 w 3230219"/>
              <a:gd name="connsiteY7" fmla="*/ 881874 h 979860"/>
              <a:gd name="connsiteX8" fmla="*/ 0 w 3230219"/>
              <a:gd name="connsiteY8" fmla="*/ 97986 h 979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30219" h="979860">
                <a:moveTo>
                  <a:pt x="0" y="97986"/>
                </a:moveTo>
                <a:cubicBezTo>
                  <a:pt x="0" y="43870"/>
                  <a:pt x="43870" y="0"/>
                  <a:pt x="97986" y="0"/>
                </a:cubicBezTo>
                <a:lnTo>
                  <a:pt x="3132233" y="0"/>
                </a:lnTo>
                <a:cubicBezTo>
                  <a:pt x="3186349" y="0"/>
                  <a:pt x="3230219" y="43870"/>
                  <a:pt x="3230219" y="97986"/>
                </a:cubicBezTo>
                <a:lnTo>
                  <a:pt x="3230219" y="881874"/>
                </a:lnTo>
                <a:cubicBezTo>
                  <a:pt x="3230219" y="935990"/>
                  <a:pt x="3186349" y="979860"/>
                  <a:pt x="3132233" y="979860"/>
                </a:cubicBezTo>
                <a:lnTo>
                  <a:pt x="97986" y="979860"/>
                </a:lnTo>
                <a:cubicBezTo>
                  <a:pt x="43870" y="979860"/>
                  <a:pt x="0" y="935990"/>
                  <a:pt x="0" y="881874"/>
                </a:cubicBezTo>
                <a:lnTo>
                  <a:pt x="0" y="97986"/>
                </a:lnTo>
                <a:close/>
              </a:path>
            </a:pathLst>
          </a:custGeom>
          <a:solidFill>
            <a:schemeClr val="tx1">
              <a:lumMod val="75000"/>
              <a:lumOff val="25000"/>
            </a:scheme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1">
            <a:schemeClr val="accent1">
              <a:hueOff val="0"/>
              <a:satOff val="0"/>
              <a:lumOff val="0"/>
              <a:alphaOff val="0"/>
            </a:schemeClr>
          </a:effectRef>
          <a:fontRef idx="minor">
            <a:schemeClr val="lt1"/>
          </a:fontRef>
        </p:style>
        <p:txBody>
          <a:bodyPr spcFirstLastPara="0" vert="horz" wrap="square" lIns="89796" tIns="89796" rIns="89796" bIns="89796" numCol="1" spcCol="1270" anchor="ctr" anchorCtr="0">
            <a:noAutofit/>
          </a:bodyPr>
          <a:lstStyle/>
          <a:p>
            <a:pPr algn="ctr" defTabSz="738572">
              <a:lnSpc>
                <a:spcPct val="90000"/>
              </a:lnSpc>
              <a:spcBef>
                <a:spcPct val="0"/>
              </a:spcBef>
              <a:spcAft>
                <a:spcPct val="35000"/>
              </a:spcAft>
            </a:pPr>
            <a:r>
              <a:rPr lang="ru" sz="1662" dirty="0">
                <a:latin typeface="Arial" panose="020B0604020202020204" pitchFamily="34" charset="0"/>
                <a:cs typeface="Arial" panose="020B0604020202020204" pitchFamily="34" charset="0"/>
              </a:rPr>
              <a:t>Подкомитет ЭКАБ</a:t>
            </a:r>
          </a:p>
        </p:txBody>
      </p:sp>
      <p:sp>
        <p:nvSpPr>
          <p:cNvPr id="22" name="Freeform 16">
            <a:extLst>
              <a:ext uri="{FF2B5EF4-FFF2-40B4-BE49-F238E27FC236}">
                <a16:creationId xmlns:a16="http://schemas.microsoft.com/office/drawing/2014/main" id="{A4E0A32D-9C55-0073-7593-ECBCFB44CF94}"/>
              </a:ext>
            </a:extLst>
          </p:cNvPr>
          <p:cNvSpPr/>
          <p:nvPr/>
        </p:nvSpPr>
        <p:spPr>
          <a:xfrm>
            <a:off x="4250020" y="3635580"/>
            <a:ext cx="84406" cy="361794"/>
          </a:xfrm>
          <a:custGeom>
            <a:avLst/>
            <a:gdLst/>
            <a:ahLst/>
            <a:cxnLst/>
            <a:rect l="0" t="0" r="0" b="0"/>
            <a:pathLst>
              <a:path>
                <a:moveTo>
                  <a:pt x="45720" y="0"/>
                </a:moveTo>
                <a:lnTo>
                  <a:pt x="45720" y="391944"/>
                </a:lnTo>
              </a:path>
            </a:pathLst>
          </a:custGeom>
          <a:noFill/>
          <a:scene3d>
            <a:camera prst="orthographicFront">
              <a:rot lat="0" lon="0" rev="0"/>
            </a:camera>
            <a:lightRig rig="contrasting" dir="t">
              <a:rot lat="0" lon="0" rev="1200000"/>
            </a:lightRig>
          </a:scene3d>
          <a:sp3d z="-110000"/>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grpSp>
        <p:nvGrpSpPr>
          <p:cNvPr id="23" name="Group 22">
            <a:extLst>
              <a:ext uri="{FF2B5EF4-FFF2-40B4-BE49-F238E27FC236}">
                <a16:creationId xmlns:a16="http://schemas.microsoft.com/office/drawing/2014/main" id="{F97C9C42-CB2D-EB73-3D46-E7D1E60BA7E6}"/>
              </a:ext>
            </a:extLst>
          </p:cNvPr>
          <p:cNvGrpSpPr/>
          <p:nvPr/>
        </p:nvGrpSpPr>
        <p:grpSpPr>
          <a:xfrm>
            <a:off x="234848" y="4399456"/>
            <a:ext cx="6356728" cy="904486"/>
            <a:chOff x="3618960" y="4088387"/>
            <a:chExt cx="4626248" cy="979860"/>
          </a:xfrm>
        </p:grpSpPr>
        <p:sp>
          <p:nvSpPr>
            <p:cNvPr id="25" name="Freeform 15">
              <a:extLst>
                <a:ext uri="{FF2B5EF4-FFF2-40B4-BE49-F238E27FC236}">
                  <a16:creationId xmlns:a16="http://schemas.microsoft.com/office/drawing/2014/main" id="{DF663760-430A-CB04-F98E-DF3BA9A11905}"/>
                </a:ext>
              </a:extLst>
            </p:cNvPr>
            <p:cNvSpPr/>
            <p:nvPr/>
          </p:nvSpPr>
          <p:spPr>
            <a:xfrm>
              <a:off x="3618960" y="4088387"/>
              <a:ext cx="1469791" cy="979860"/>
            </a:xfrm>
            <a:custGeom>
              <a:avLst/>
              <a:gdLst>
                <a:gd name="connsiteX0" fmla="*/ 0 w 1469791"/>
                <a:gd name="connsiteY0" fmla="*/ 97986 h 979860"/>
                <a:gd name="connsiteX1" fmla="*/ 97986 w 1469791"/>
                <a:gd name="connsiteY1" fmla="*/ 0 h 979860"/>
                <a:gd name="connsiteX2" fmla="*/ 1371805 w 1469791"/>
                <a:gd name="connsiteY2" fmla="*/ 0 h 979860"/>
                <a:gd name="connsiteX3" fmla="*/ 1469791 w 1469791"/>
                <a:gd name="connsiteY3" fmla="*/ 97986 h 979860"/>
                <a:gd name="connsiteX4" fmla="*/ 1469791 w 1469791"/>
                <a:gd name="connsiteY4" fmla="*/ 881874 h 979860"/>
                <a:gd name="connsiteX5" fmla="*/ 1371805 w 1469791"/>
                <a:gd name="connsiteY5" fmla="*/ 979860 h 979860"/>
                <a:gd name="connsiteX6" fmla="*/ 97986 w 1469791"/>
                <a:gd name="connsiteY6" fmla="*/ 979860 h 979860"/>
                <a:gd name="connsiteX7" fmla="*/ 0 w 1469791"/>
                <a:gd name="connsiteY7" fmla="*/ 881874 h 979860"/>
                <a:gd name="connsiteX8" fmla="*/ 0 w 1469791"/>
                <a:gd name="connsiteY8" fmla="*/ 97986 h 979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9791" h="979860">
                  <a:moveTo>
                    <a:pt x="0" y="97986"/>
                  </a:moveTo>
                  <a:cubicBezTo>
                    <a:pt x="0" y="43870"/>
                    <a:pt x="43870" y="0"/>
                    <a:pt x="97986" y="0"/>
                  </a:cubicBezTo>
                  <a:lnTo>
                    <a:pt x="1371805" y="0"/>
                  </a:lnTo>
                  <a:cubicBezTo>
                    <a:pt x="1425921" y="0"/>
                    <a:pt x="1469791" y="43870"/>
                    <a:pt x="1469791" y="97986"/>
                  </a:cubicBezTo>
                  <a:lnTo>
                    <a:pt x="1469791" y="881874"/>
                  </a:lnTo>
                  <a:cubicBezTo>
                    <a:pt x="1469791" y="935990"/>
                    <a:pt x="1425921" y="979860"/>
                    <a:pt x="1371805" y="979860"/>
                  </a:cubicBezTo>
                  <a:lnTo>
                    <a:pt x="97986" y="979860"/>
                  </a:lnTo>
                  <a:cubicBezTo>
                    <a:pt x="43870" y="979860"/>
                    <a:pt x="0" y="935990"/>
                    <a:pt x="0" y="881874"/>
                  </a:cubicBezTo>
                  <a:lnTo>
                    <a:pt x="0" y="97986"/>
                  </a:lnTo>
                  <a:close/>
                </a:path>
              </a:pathLst>
            </a:custGeom>
            <a:solidFill>
              <a:schemeClr val="tx1">
                <a:lumMod val="75000"/>
                <a:lumOff val="25000"/>
              </a:scheme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1">
              <a:schemeClr val="accent1">
                <a:hueOff val="0"/>
                <a:satOff val="0"/>
                <a:lumOff val="0"/>
                <a:alphaOff val="0"/>
              </a:schemeClr>
            </a:effectRef>
            <a:fontRef idx="minor">
              <a:schemeClr val="lt1"/>
            </a:fontRef>
          </p:style>
          <p:txBody>
            <a:bodyPr spcFirstLastPara="0" vert="horz" wrap="square" lIns="89796" tIns="89796" rIns="89796" bIns="89796" numCol="1" spcCol="1270" anchor="ctr" anchorCtr="0">
              <a:noAutofit/>
            </a:bodyPr>
            <a:lstStyle/>
            <a:p>
              <a:pPr algn="ctr" defTabSz="738572">
                <a:lnSpc>
                  <a:spcPct val="90000"/>
                </a:lnSpc>
                <a:spcBef>
                  <a:spcPct val="0"/>
                </a:spcBef>
                <a:spcAft>
                  <a:spcPct val="35000"/>
                </a:spcAft>
              </a:pPr>
              <a:r>
                <a:rPr lang="ru" sz="1662" dirty="0">
                  <a:latin typeface="Arial" panose="020B0604020202020204" pitchFamily="34" charset="0"/>
                  <a:cs typeface="Arial" panose="020B0604020202020204" pitchFamily="34" charset="0"/>
                </a:rPr>
                <a:t>СРГ по сельскому хозяйству</a:t>
              </a:r>
            </a:p>
          </p:txBody>
        </p:sp>
        <p:sp>
          <p:nvSpPr>
            <p:cNvPr id="26" name="Freeform 17">
              <a:extLst>
                <a:ext uri="{FF2B5EF4-FFF2-40B4-BE49-F238E27FC236}">
                  <a16:creationId xmlns:a16="http://schemas.microsoft.com/office/drawing/2014/main" id="{303B5062-0550-0B03-FEBD-B986602C4678}"/>
                </a:ext>
              </a:extLst>
            </p:cNvPr>
            <p:cNvSpPr/>
            <p:nvPr/>
          </p:nvSpPr>
          <p:spPr>
            <a:xfrm>
              <a:off x="5198730" y="4088387"/>
              <a:ext cx="1469791" cy="979860"/>
            </a:xfrm>
            <a:custGeom>
              <a:avLst/>
              <a:gdLst>
                <a:gd name="connsiteX0" fmla="*/ 0 w 1469791"/>
                <a:gd name="connsiteY0" fmla="*/ 97986 h 979860"/>
                <a:gd name="connsiteX1" fmla="*/ 97986 w 1469791"/>
                <a:gd name="connsiteY1" fmla="*/ 0 h 979860"/>
                <a:gd name="connsiteX2" fmla="*/ 1371805 w 1469791"/>
                <a:gd name="connsiteY2" fmla="*/ 0 h 979860"/>
                <a:gd name="connsiteX3" fmla="*/ 1469791 w 1469791"/>
                <a:gd name="connsiteY3" fmla="*/ 97986 h 979860"/>
                <a:gd name="connsiteX4" fmla="*/ 1469791 w 1469791"/>
                <a:gd name="connsiteY4" fmla="*/ 881874 h 979860"/>
                <a:gd name="connsiteX5" fmla="*/ 1371805 w 1469791"/>
                <a:gd name="connsiteY5" fmla="*/ 979860 h 979860"/>
                <a:gd name="connsiteX6" fmla="*/ 97986 w 1469791"/>
                <a:gd name="connsiteY6" fmla="*/ 979860 h 979860"/>
                <a:gd name="connsiteX7" fmla="*/ 0 w 1469791"/>
                <a:gd name="connsiteY7" fmla="*/ 881874 h 979860"/>
                <a:gd name="connsiteX8" fmla="*/ 0 w 1469791"/>
                <a:gd name="connsiteY8" fmla="*/ 97986 h 979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9791" h="979860">
                  <a:moveTo>
                    <a:pt x="0" y="97986"/>
                  </a:moveTo>
                  <a:cubicBezTo>
                    <a:pt x="0" y="43870"/>
                    <a:pt x="43870" y="0"/>
                    <a:pt x="97986" y="0"/>
                  </a:cubicBezTo>
                  <a:lnTo>
                    <a:pt x="1371805" y="0"/>
                  </a:lnTo>
                  <a:cubicBezTo>
                    <a:pt x="1425921" y="0"/>
                    <a:pt x="1469791" y="43870"/>
                    <a:pt x="1469791" y="97986"/>
                  </a:cubicBezTo>
                  <a:lnTo>
                    <a:pt x="1469791" y="881874"/>
                  </a:lnTo>
                  <a:cubicBezTo>
                    <a:pt x="1469791" y="935990"/>
                    <a:pt x="1425921" y="979860"/>
                    <a:pt x="1371805" y="979860"/>
                  </a:cubicBezTo>
                  <a:lnTo>
                    <a:pt x="97986" y="979860"/>
                  </a:lnTo>
                  <a:cubicBezTo>
                    <a:pt x="43870" y="979860"/>
                    <a:pt x="0" y="935990"/>
                    <a:pt x="0" y="881874"/>
                  </a:cubicBezTo>
                  <a:lnTo>
                    <a:pt x="0" y="97986"/>
                  </a:lnTo>
                  <a:close/>
                </a:path>
              </a:pathLst>
            </a:custGeom>
            <a:solidFill>
              <a:schemeClr val="tx1">
                <a:lumMod val="75000"/>
                <a:lumOff val="25000"/>
              </a:scheme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1">
              <a:schemeClr val="accent1">
                <a:hueOff val="0"/>
                <a:satOff val="0"/>
                <a:lumOff val="0"/>
                <a:alphaOff val="0"/>
              </a:schemeClr>
            </a:effectRef>
            <a:fontRef idx="minor">
              <a:schemeClr val="lt1"/>
            </a:fontRef>
          </p:style>
          <p:txBody>
            <a:bodyPr spcFirstLastPara="0" vert="horz" wrap="square" lIns="89796" tIns="89796" rIns="89796" bIns="89796" numCol="1" spcCol="1270" anchor="ctr" anchorCtr="0">
              <a:noAutofit/>
            </a:bodyPr>
            <a:lstStyle/>
            <a:p>
              <a:pPr algn="ctr" defTabSz="738572">
                <a:lnSpc>
                  <a:spcPct val="90000"/>
                </a:lnSpc>
                <a:spcBef>
                  <a:spcPct val="0"/>
                </a:spcBef>
                <a:spcAft>
                  <a:spcPct val="35000"/>
                </a:spcAft>
              </a:pPr>
              <a:r>
                <a:rPr lang="ru" sz="1662" dirty="0">
                  <a:latin typeface="Arial" panose="020B0604020202020204" pitchFamily="34" charset="0"/>
                  <a:cs typeface="Arial" panose="020B0604020202020204" pitchFamily="34" charset="0"/>
                </a:rPr>
                <a:t>СРГ по туризму</a:t>
              </a:r>
            </a:p>
          </p:txBody>
        </p:sp>
        <p:sp>
          <p:nvSpPr>
            <p:cNvPr id="28" name="Freeform 19">
              <a:extLst>
                <a:ext uri="{FF2B5EF4-FFF2-40B4-BE49-F238E27FC236}">
                  <a16:creationId xmlns:a16="http://schemas.microsoft.com/office/drawing/2014/main" id="{3264D2E9-7445-A7EC-AFFE-04B4FEF3FC67}"/>
                </a:ext>
              </a:extLst>
            </p:cNvPr>
            <p:cNvSpPr/>
            <p:nvPr/>
          </p:nvSpPr>
          <p:spPr>
            <a:xfrm>
              <a:off x="6775417" y="4088387"/>
              <a:ext cx="1469791" cy="979860"/>
            </a:xfrm>
            <a:custGeom>
              <a:avLst/>
              <a:gdLst>
                <a:gd name="connsiteX0" fmla="*/ 0 w 1469791"/>
                <a:gd name="connsiteY0" fmla="*/ 97986 h 979860"/>
                <a:gd name="connsiteX1" fmla="*/ 97986 w 1469791"/>
                <a:gd name="connsiteY1" fmla="*/ 0 h 979860"/>
                <a:gd name="connsiteX2" fmla="*/ 1371805 w 1469791"/>
                <a:gd name="connsiteY2" fmla="*/ 0 h 979860"/>
                <a:gd name="connsiteX3" fmla="*/ 1469791 w 1469791"/>
                <a:gd name="connsiteY3" fmla="*/ 97986 h 979860"/>
                <a:gd name="connsiteX4" fmla="*/ 1469791 w 1469791"/>
                <a:gd name="connsiteY4" fmla="*/ 881874 h 979860"/>
                <a:gd name="connsiteX5" fmla="*/ 1371805 w 1469791"/>
                <a:gd name="connsiteY5" fmla="*/ 979860 h 979860"/>
                <a:gd name="connsiteX6" fmla="*/ 97986 w 1469791"/>
                <a:gd name="connsiteY6" fmla="*/ 979860 h 979860"/>
                <a:gd name="connsiteX7" fmla="*/ 0 w 1469791"/>
                <a:gd name="connsiteY7" fmla="*/ 881874 h 979860"/>
                <a:gd name="connsiteX8" fmla="*/ 0 w 1469791"/>
                <a:gd name="connsiteY8" fmla="*/ 97986 h 979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9791" h="979860">
                  <a:moveTo>
                    <a:pt x="0" y="97986"/>
                  </a:moveTo>
                  <a:cubicBezTo>
                    <a:pt x="0" y="43870"/>
                    <a:pt x="43870" y="0"/>
                    <a:pt x="97986" y="0"/>
                  </a:cubicBezTo>
                  <a:lnTo>
                    <a:pt x="1371805" y="0"/>
                  </a:lnTo>
                  <a:cubicBezTo>
                    <a:pt x="1425921" y="0"/>
                    <a:pt x="1469791" y="43870"/>
                    <a:pt x="1469791" y="97986"/>
                  </a:cubicBezTo>
                  <a:lnTo>
                    <a:pt x="1469791" y="881874"/>
                  </a:lnTo>
                  <a:cubicBezTo>
                    <a:pt x="1469791" y="935990"/>
                    <a:pt x="1425921" y="979860"/>
                    <a:pt x="1371805" y="979860"/>
                  </a:cubicBezTo>
                  <a:lnTo>
                    <a:pt x="97986" y="979860"/>
                  </a:lnTo>
                  <a:cubicBezTo>
                    <a:pt x="43870" y="979860"/>
                    <a:pt x="0" y="935990"/>
                    <a:pt x="0" y="881874"/>
                  </a:cubicBezTo>
                  <a:lnTo>
                    <a:pt x="0" y="97986"/>
                  </a:lnTo>
                  <a:close/>
                </a:path>
              </a:pathLst>
            </a:custGeom>
            <a:solidFill>
              <a:schemeClr val="tx1">
                <a:lumMod val="75000"/>
                <a:lumOff val="25000"/>
              </a:scheme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1">
              <a:schemeClr val="accent1">
                <a:hueOff val="0"/>
                <a:satOff val="0"/>
                <a:lumOff val="0"/>
                <a:alphaOff val="0"/>
              </a:schemeClr>
            </a:effectRef>
            <a:fontRef idx="minor">
              <a:schemeClr val="lt1"/>
            </a:fontRef>
          </p:style>
          <p:txBody>
            <a:bodyPr spcFirstLastPara="0" vert="horz" wrap="square" lIns="89796" tIns="89796" rIns="89796" bIns="89796" numCol="1" spcCol="1270" anchor="ctr" anchorCtr="0">
              <a:noAutofit/>
            </a:bodyPr>
            <a:lstStyle/>
            <a:p>
              <a:pPr algn="ctr" defTabSz="738572">
                <a:lnSpc>
                  <a:spcPct val="90000"/>
                </a:lnSpc>
                <a:spcBef>
                  <a:spcPct val="0"/>
                </a:spcBef>
                <a:spcAft>
                  <a:spcPct val="35000"/>
                </a:spcAft>
              </a:pPr>
              <a:r>
                <a:rPr lang="ru" sz="1662" dirty="0">
                  <a:latin typeface="Arial" panose="020B0604020202020204" pitchFamily="34" charset="0"/>
                  <a:cs typeface="Arial" panose="020B0604020202020204" pitchFamily="34" charset="0"/>
                </a:rPr>
                <a:t>СРГ по связанности</a:t>
              </a:r>
            </a:p>
          </p:txBody>
        </p:sp>
      </p:grpSp>
      <p:sp>
        <p:nvSpPr>
          <p:cNvPr id="29" name="Rounded Rectangle 7">
            <a:extLst>
              <a:ext uri="{FF2B5EF4-FFF2-40B4-BE49-F238E27FC236}">
                <a16:creationId xmlns:a16="http://schemas.microsoft.com/office/drawing/2014/main" id="{C8C6257C-29D0-E36E-8865-F3196102F723}"/>
              </a:ext>
            </a:extLst>
          </p:cNvPr>
          <p:cNvSpPr/>
          <p:nvPr/>
        </p:nvSpPr>
        <p:spPr>
          <a:xfrm>
            <a:off x="1846286" y="5819108"/>
            <a:ext cx="4891873" cy="372021"/>
          </a:xfrm>
          <a:prstGeom prst="roundRect">
            <a:avLst/>
          </a:prstGeom>
          <a:solidFill>
            <a:schemeClr val="bg2">
              <a:lumMod val="50000"/>
            </a:schemeClr>
          </a:solidFill>
          <a:ln>
            <a:noFill/>
          </a:ln>
          <a:effectLst>
            <a:softEdge rad="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 sz="1662" dirty="0">
                <a:latin typeface="Arial" panose="020B0604020202020204" pitchFamily="34" charset="0"/>
                <a:cs typeface="Arial" panose="020B0604020202020204" pitchFamily="34" charset="0"/>
              </a:rPr>
              <a:t>АБР как наблюдатель и сторонник</a:t>
            </a:r>
          </a:p>
        </p:txBody>
      </p:sp>
      <p:cxnSp>
        <p:nvCxnSpPr>
          <p:cNvPr id="32" name="Соединительная линия уступом 31" descr="`">
            <a:extLst>
              <a:ext uri="{FF2B5EF4-FFF2-40B4-BE49-F238E27FC236}">
                <a16:creationId xmlns:a16="http://schemas.microsoft.com/office/drawing/2014/main" id="{9EDB3623-87E6-522A-D3F3-2FE9E1FC3131}"/>
              </a:ext>
            </a:extLst>
          </p:cNvPr>
          <p:cNvCxnSpPr>
            <a:cxnSpLocks/>
          </p:cNvCxnSpPr>
          <p:nvPr/>
        </p:nvCxnSpPr>
        <p:spPr>
          <a:xfrm>
            <a:off x="5684724" y="4034332"/>
            <a:ext cx="2580735" cy="358579"/>
          </a:xfrm>
          <a:prstGeom prst="bentConnector3">
            <a:avLst>
              <a:gd name="adj1" fmla="val 100022"/>
            </a:avLst>
          </a:prstGeom>
        </p:spPr>
        <p:style>
          <a:lnRef idx="1">
            <a:schemeClr val="accent1"/>
          </a:lnRef>
          <a:fillRef idx="0">
            <a:schemeClr val="accent1"/>
          </a:fillRef>
          <a:effectRef idx="0">
            <a:schemeClr val="accent1"/>
          </a:effectRef>
          <a:fontRef idx="minor">
            <a:schemeClr val="tx1"/>
          </a:fontRef>
        </p:style>
      </p:cxnSp>
      <p:sp>
        <p:nvSpPr>
          <p:cNvPr id="35" name="Freeform 19">
            <a:extLst>
              <a:ext uri="{FF2B5EF4-FFF2-40B4-BE49-F238E27FC236}">
                <a16:creationId xmlns:a16="http://schemas.microsoft.com/office/drawing/2014/main" id="{D949B547-B793-51FA-BE35-142D8E7D4F66}"/>
              </a:ext>
            </a:extLst>
          </p:cNvPr>
          <p:cNvSpPr/>
          <p:nvPr/>
        </p:nvSpPr>
        <p:spPr>
          <a:xfrm>
            <a:off x="6889575" y="4399457"/>
            <a:ext cx="2019577" cy="904486"/>
          </a:xfrm>
          <a:custGeom>
            <a:avLst/>
            <a:gdLst>
              <a:gd name="connsiteX0" fmla="*/ 0 w 1469791"/>
              <a:gd name="connsiteY0" fmla="*/ 97986 h 979860"/>
              <a:gd name="connsiteX1" fmla="*/ 97986 w 1469791"/>
              <a:gd name="connsiteY1" fmla="*/ 0 h 979860"/>
              <a:gd name="connsiteX2" fmla="*/ 1371805 w 1469791"/>
              <a:gd name="connsiteY2" fmla="*/ 0 h 979860"/>
              <a:gd name="connsiteX3" fmla="*/ 1469791 w 1469791"/>
              <a:gd name="connsiteY3" fmla="*/ 97986 h 979860"/>
              <a:gd name="connsiteX4" fmla="*/ 1469791 w 1469791"/>
              <a:gd name="connsiteY4" fmla="*/ 881874 h 979860"/>
              <a:gd name="connsiteX5" fmla="*/ 1371805 w 1469791"/>
              <a:gd name="connsiteY5" fmla="*/ 979860 h 979860"/>
              <a:gd name="connsiteX6" fmla="*/ 97986 w 1469791"/>
              <a:gd name="connsiteY6" fmla="*/ 979860 h 979860"/>
              <a:gd name="connsiteX7" fmla="*/ 0 w 1469791"/>
              <a:gd name="connsiteY7" fmla="*/ 881874 h 979860"/>
              <a:gd name="connsiteX8" fmla="*/ 0 w 1469791"/>
              <a:gd name="connsiteY8" fmla="*/ 97986 h 979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9791" h="979860">
                <a:moveTo>
                  <a:pt x="0" y="97986"/>
                </a:moveTo>
                <a:cubicBezTo>
                  <a:pt x="0" y="43870"/>
                  <a:pt x="43870" y="0"/>
                  <a:pt x="97986" y="0"/>
                </a:cubicBezTo>
                <a:lnTo>
                  <a:pt x="1371805" y="0"/>
                </a:lnTo>
                <a:cubicBezTo>
                  <a:pt x="1425921" y="0"/>
                  <a:pt x="1469791" y="43870"/>
                  <a:pt x="1469791" y="97986"/>
                </a:cubicBezTo>
                <a:lnTo>
                  <a:pt x="1469791" y="881874"/>
                </a:lnTo>
                <a:cubicBezTo>
                  <a:pt x="1469791" y="935990"/>
                  <a:pt x="1425921" y="979860"/>
                  <a:pt x="1371805" y="979860"/>
                </a:cubicBezTo>
                <a:lnTo>
                  <a:pt x="97986" y="979860"/>
                </a:lnTo>
                <a:cubicBezTo>
                  <a:pt x="43870" y="979860"/>
                  <a:pt x="0" y="935990"/>
                  <a:pt x="0" y="881874"/>
                </a:cubicBezTo>
                <a:lnTo>
                  <a:pt x="0" y="97986"/>
                </a:lnTo>
                <a:close/>
              </a:path>
            </a:pathLst>
          </a:custGeom>
          <a:solidFill>
            <a:schemeClr val="tx1">
              <a:lumMod val="75000"/>
              <a:lumOff val="25000"/>
            </a:scheme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1">
            <a:schemeClr val="accent1">
              <a:hueOff val="0"/>
              <a:satOff val="0"/>
              <a:lumOff val="0"/>
              <a:alphaOff val="0"/>
            </a:schemeClr>
          </a:effectRef>
          <a:fontRef idx="minor">
            <a:schemeClr val="lt1"/>
          </a:fontRef>
        </p:style>
        <p:txBody>
          <a:bodyPr spcFirstLastPara="0" vert="horz" wrap="square" lIns="89796" tIns="89796" rIns="89796" bIns="89796" numCol="1" spcCol="1270" anchor="ctr" anchorCtr="0">
            <a:noAutofit/>
          </a:bodyPr>
          <a:lstStyle/>
          <a:p>
            <a:pPr algn="ctr" defTabSz="738572">
              <a:lnSpc>
                <a:spcPct val="90000"/>
              </a:lnSpc>
              <a:spcBef>
                <a:spcPct val="0"/>
              </a:spcBef>
              <a:spcAft>
                <a:spcPct val="35000"/>
              </a:spcAft>
            </a:pPr>
            <a:r>
              <a:rPr lang="ru" sz="1662" dirty="0">
                <a:latin typeface="Arial" panose="020B0604020202020204" pitchFamily="34" charset="0"/>
                <a:cs typeface="Arial" panose="020B0604020202020204" pitchFamily="34" charset="0"/>
              </a:rPr>
              <a:t>СРГ по здравоохранению</a:t>
            </a:r>
          </a:p>
        </p:txBody>
      </p:sp>
      <p:cxnSp>
        <p:nvCxnSpPr>
          <p:cNvPr id="40" name="Соединительная линия уступом 39" descr="`">
            <a:extLst>
              <a:ext uri="{FF2B5EF4-FFF2-40B4-BE49-F238E27FC236}">
                <a16:creationId xmlns:a16="http://schemas.microsoft.com/office/drawing/2014/main" id="{98719EB7-537A-7FEF-6348-F8F22B73EAA9}"/>
              </a:ext>
            </a:extLst>
          </p:cNvPr>
          <p:cNvCxnSpPr>
            <a:cxnSpLocks/>
          </p:cNvCxnSpPr>
          <p:nvPr/>
        </p:nvCxnSpPr>
        <p:spPr>
          <a:xfrm>
            <a:off x="4282779" y="4022932"/>
            <a:ext cx="1409817" cy="343089"/>
          </a:xfrm>
          <a:prstGeom prst="bentConnector3">
            <a:avLst>
              <a:gd name="adj1" fmla="val 100870"/>
            </a:avLst>
          </a:prstGeom>
        </p:spPr>
        <p:style>
          <a:lnRef idx="1">
            <a:schemeClr val="accent1"/>
          </a:lnRef>
          <a:fillRef idx="0">
            <a:schemeClr val="accent1"/>
          </a:fillRef>
          <a:effectRef idx="0">
            <a:schemeClr val="accent1"/>
          </a:effectRef>
          <a:fontRef idx="minor">
            <a:schemeClr val="tx1"/>
          </a:fontRef>
        </p:style>
      </p:cxnSp>
      <p:cxnSp>
        <p:nvCxnSpPr>
          <p:cNvPr id="51" name="Соединительная линия уступом 50">
            <a:extLst>
              <a:ext uri="{FF2B5EF4-FFF2-40B4-BE49-F238E27FC236}">
                <a16:creationId xmlns:a16="http://schemas.microsoft.com/office/drawing/2014/main" id="{E2DF5425-BA07-88E4-B505-B0A31A293193}"/>
              </a:ext>
            </a:extLst>
          </p:cNvPr>
          <p:cNvCxnSpPr>
            <a:cxnSpLocks/>
          </p:cNvCxnSpPr>
          <p:nvPr/>
        </p:nvCxnSpPr>
        <p:spPr>
          <a:xfrm rot="10800000" flipV="1">
            <a:off x="756038" y="4022932"/>
            <a:ext cx="3546175" cy="354096"/>
          </a:xfrm>
          <a:prstGeom prst="bentConnector3">
            <a:avLst>
              <a:gd name="adj1" fmla="val 100054"/>
            </a:avLst>
          </a:prstGeom>
        </p:spPr>
        <p:style>
          <a:lnRef idx="1">
            <a:schemeClr val="accent1"/>
          </a:lnRef>
          <a:fillRef idx="0">
            <a:schemeClr val="accent1"/>
          </a:fillRef>
          <a:effectRef idx="0">
            <a:schemeClr val="accent1"/>
          </a:effectRef>
          <a:fontRef idx="minor">
            <a:schemeClr val="tx1"/>
          </a:fontRef>
        </p:style>
      </p:cxnSp>
      <p:cxnSp>
        <p:nvCxnSpPr>
          <p:cNvPr id="56" name="Соединительная линия уступом 55">
            <a:extLst>
              <a:ext uri="{FF2B5EF4-FFF2-40B4-BE49-F238E27FC236}">
                <a16:creationId xmlns:a16="http://schemas.microsoft.com/office/drawing/2014/main" id="{B74F5ABC-B7F2-587C-62A8-E6140E18BC3A}"/>
              </a:ext>
            </a:extLst>
          </p:cNvPr>
          <p:cNvCxnSpPr>
            <a:cxnSpLocks/>
          </p:cNvCxnSpPr>
          <p:nvPr/>
        </p:nvCxnSpPr>
        <p:spPr>
          <a:xfrm rot="10800000" flipV="1">
            <a:off x="3317607" y="4030809"/>
            <a:ext cx="984606" cy="379654"/>
          </a:xfrm>
          <a:prstGeom prst="bentConnector3">
            <a:avLst>
              <a:gd name="adj1" fmla="val 100987"/>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42661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3459072-C3AF-6B44-8AE4-1EEF94945E04}"/>
              </a:ext>
            </a:extLst>
          </p:cNvPr>
          <p:cNvSpPr txBox="1"/>
          <p:nvPr/>
        </p:nvSpPr>
        <p:spPr>
          <a:xfrm>
            <a:off x="703983" y="1563540"/>
            <a:ext cx="8270684" cy="1323439"/>
          </a:xfrm>
          <a:prstGeom prst="rect">
            <a:avLst/>
          </a:prstGeom>
          <a:noFill/>
        </p:spPr>
        <p:txBody>
          <a:bodyPr wrap="square" rtlCol="0">
            <a:spAutoFit/>
          </a:bodyPr>
          <a:lstStyle/>
          <a:p>
            <a:pPr marL="342900" indent="-342900" eaLnBrk="0" hangingPunct="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indent="-342900" eaLnBrk="0" hangingPunct="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indent="-342900" eaLnBrk="0" hangingPunct="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eaLnBrk="0" hangingPunct="0"/>
            <a:endParaRPr lang="en-US" sz="20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2338BBB-9DFF-0849-95A9-991AE2B75236}"/>
              </a:ext>
            </a:extLst>
          </p:cNvPr>
          <p:cNvSpPr txBox="1"/>
          <p:nvPr/>
        </p:nvSpPr>
        <p:spPr>
          <a:xfrm flipH="1">
            <a:off x="703982" y="851464"/>
            <a:ext cx="8012506" cy="1046440"/>
          </a:xfrm>
          <a:prstGeom prst="rect">
            <a:avLst/>
          </a:prstGeom>
          <a:noFill/>
        </p:spPr>
        <p:txBody>
          <a:bodyPr wrap="square" rtlCol="0">
            <a:spAutoFit/>
          </a:bodyPr>
          <a:lstStyle/>
          <a:p>
            <a:pPr eaLnBrk="0" hangingPunct="0">
              <a:spcAft>
                <a:spcPts val="1200"/>
              </a:spcAft>
            </a:pPr>
            <a:r>
              <a:rPr lang="ru" sz="2800" b="1" dirty="0">
                <a:latin typeface="Arial" panose="020B0604020202020204" pitchFamily="34" charset="0"/>
                <a:cs typeface="Arial" panose="020B0604020202020204" pitchFamily="34" charset="0"/>
              </a:rPr>
              <a:t>2. Региональная связанность</a:t>
            </a:r>
          </a:p>
          <a:p>
            <a:pPr marL="971550" lvl="1" indent="-514350" eaLnBrk="0" hangingPunct="0">
              <a:spcAft>
                <a:spcPts val="1200"/>
              </a:spcAft>
              <a:buFont typeface="+mj-lt"/>
              <a:buAutoNum type="alphaLcParenR"/>
            </a:pPr>
            <a:r>
              <a:rPr lang="ru" sz="2400" b="1" dirty="0">
                <a:latin typeface="Arial" panose="020B0604020202020204" pitchFamily="34" charset="0"/>
                <a:cs typeface="Arial" panose="020B0604020202020204" pitchFamily="34" charset="0"/>
              </a:rPr>
              <a:t>Модернизация пункта пропуска на границе</a:t>
            </a:r>
          </a:p>
        </p:txBody>
      </p:sp>
      <p:sp>
        <p:nvSpPr>
          <p:cNvPr id="2" name="Slide Number Placeholder 1">
            <a:extLst>
              <a:ext uri="{FF2B5EF4-FFF2-40B4-BE49-F238E27FC236}">
                <a16:creationId xmlns:a16="http://schemas.microsoft.com/office/drawing/2014/main" id="{B8A7A5F4-07AB-449E-B498-D8DCF8CB4671}"/>
              </a:ext>
            </a:extLst>
          </p:cNvPr>
          <p:cNvSpPr>
            <a:spLocks noGrp="1"/>
          </p:cNvSpPr>
          <p:nvPr>
            <p:ph type="sldNum" sz="quarter" idx="12"/>
          </p:nvPr>
        </p:nvSpPr>
        <p:spPr/>
        <p:txBody>
          <a:bodyPr/>
          <a:lstStyle/>
          <a:p>
            <a:fld id="{6782DBBB-33CB-7343-87DE-C44531ABAC6F}" type="slidenum">
              <a:rPr lang="en-US" smtClean="0"/>
              <a:t>6</a:t>
            </a:fld>
            <a:endParaRPr lang="en-US"/>
          </a:p>
        </p:txBody>
      </p:sp>
      <p:sp>
        <p:nvSpPr>
          <p:cNvPr id="3" name="TextBox 2">
            <a:extLst>
              <a:ext uri="{FF2B5EF4-FFF2-40B4-BE49-F238E27FC236}">
                <a16:creationId xmlns:a16="http://schemas.microsoft.com/office/drawing/2014/main" id="{39D397F5-C201-0949-841C-017A480A357E}"/>
              </a:ext>
            </a:extLst>
          </p:cNvPr>
          <p:cNvSpPr txBox="1"/>
          <p:nvPr/>
        </p:nvSpPr>
        <p:spPr>
          <a:xfrm>
            <a:off x="339661" y="1662087"/>
            <a:ext cx="8635006" cy="2246769"/>
          </a:xfrm>
          <a:prstGeom prst="rect">
            <a:avLst/>
          </a:prstGeom>
          <a:noFill/>
        </p:spPr>
        <p:txBody>
          <a:bodyPr wrap="square" rtlCol="0">
            <a:spAutoFit/>
          </a:bodyPr>
          <a:lstStyle/>
          <a:p>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ru" sz="2000" dirty="0">
                <a:latin typeface="Arial" panose="020B0604020202020204" pitchFamily="34" charset="0"/>
                <a:cs typeface="Arial" panose="020B0604020202020204" pitchFamily="34" charset="0"/>
              </a:rPr>
              <a:t>Региональное улучшение пограничных служб ЭКАБ (РУПС ЭКАБ) планируется утвердить в 2024 году и предлагатеся включить:</a:t>
            </a:r>
          </a:p>
          <a:p>
            <a:pPr lvl="1"/>
            <a:r>
              <a:rPr lang="ru" sz="2000" dirty="0">
                <a:latin typeface="Arial" panose="020B0604020202020204" pitchFamily="34" charset="0"/>
                <a:cs typeface="Arial" panose="020B0604020202020204" pitchFamily="34" charset="0"/>
              </a:rPr>
              <a:t>(i) совершенствование инфраструктуры на ППГ Ак-Тилек, Каркыра, Кичи-Капка;</a:t>
            </a:r>
          </a:p>
          <a:p>
            <a:pPr lvl="1"/>
            <a:r>
              <a:rPr lang="ru" sz="2000" dirty="0">
                <a:latin typeface="Arial" panose="020B0604020202020204" pitchFamily="34" charset="0"/>
                <a:cs typeface="Arial" panose="020B0604020202020204" pitchFamily="34" charset="0"/>
              </a:rPr>
              <a:t>(ii) модернизация учебного центра SBS в Бишкеке;</a:t>
            </a:r>
          </a:p>
          <a:p>
            <a:pPr lvl="1"/>
            <a:r>
              <a:rPr lang="ru" sz="2000" dirty="0">
                <a:latin typeface="Arial" panose="020B0604020202020204" pitchFamily="34" charset="0"/>
                <a:cs typeface="Arial" panose="020B0604020202020204" pitchFamily="34" charset="0"/>
              </a:rPr>
              <a:t>(iii) установка ИКТ и оборудования безопасности на всех ППГ</a:t>
            </a:r>
          </a:p>
        </p:txBody>
      </p:sp>
      <p:sp>
        <p:nvSpPr>
          <p:cNvPr id="9" name="TextBox 8">
            <a:extLst>
              <a:ext uri="{FF2B5EF4-FFF2-40B4-BE49-F238E27FC236}">
                <a16:creationId xmlns:a16="http://schemas.microsoft.com/office/drawing/2014/main" id="{32F458DE-5692-BA58-8A97-23528E488CE2}"/>
              </a:ext>
            </a:extLst>
          </p:cNvPr>
          <p:cNvSpPr txBox="1"/>
          <p:nvPr/>
        </p:nvSpPr>
        <p:spPr>
          <a:xfrm>
            <a:off x="458898" y="3693932"/>
            <a:ext cx="3942774" cy="2862322"/>
          </a:xfrm>
          <a:prstGeom prst="rect">
            <a:avLst/>
          </a:prstGeom>
          <a:noFill/>
        </p:spPr>
        <p:txBody>
          <a:bodyPr wrap="square" rtlCol="0">
            <a:spAutoFit/>
          </a:bodyPr>
          <a:lstStyle/>
          <a:p>
            <a:pPr lvl="1"/>
            <a:endParaRPr lang="en-PH"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ru" sz="2000" dirty="0">
                <a:latin typeface="Arial" panose="020B0604020202020204" pitchFamily="34" charset="0"/>
                <a:cs typeface="Arial" panose="020B0604020202020204" pitchFamily="34" charset="0"/>
              </a:rPr>
              <a:t>Отчет ЭКАБ по улучшению торговли и логистики, включая рекомендации по </a:t>
            </a:r>
            <a:r>
              <a:rPr lang="ru-RU" sz="2000" dirty="0">
                <a:latin typeface="Arial" panose="020B0604020202020204" pitchFamily="34" charset="0"/>
                <a:cs typeface="Arial" panose="020B0604020202020204" pitchFamily="34" charset="0"/>
              </a:rPr>
              <a:t>Международному торгово-логистический центру</a:t>
            </a:r>
            <a:endParaRPr lang="ru"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PH"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ru" sz="2000" dirty="0">
                <a:latin typeface="Arial" panose="020B0604020202020204" pitchFamily="34" charset="0"/>
                <a:cs typeface="Arial" panose="020B0604020202020204" pitchFamily="34" charset="0"/>
              </a:rPr>
              <a:t>Мобильные сканеры паспортов</a:t>
            </a:r>
          </a:p>
        </p:txBody>
      </p:sp>
      <p:pic>
        <p:nvPicPr>
          <p:cNvPr id="6" name="Picture 5" descr="A picture containing tree, highway&#10;&#10;Description automatically generated">
            <a:extLst>
              <a:ext uri="{FF2B5EF4-FFF2-40B4-BE49-F238E27FC236}">
                <a16:creationId xmlns:a16="http://schemas.microsoft.com/office/drawing/2014/main" id="{4DDB93B9-64AF-4315-A0C6-B30B50E3A3AA}"/>
              </a:ext>
            </a:extLst>
          </p:cNvPr>
          <p:cNvPicPr>
            <a:picLocks noChangeAspect="1"/>
          </p:cNvPicPr>
          <p:nvPr/>
        </p:nvPicPr>
        <p:blipFill>
          <a:blip r:embed="rId3">
            <a:alphaModFix amt="85000"/>
          </a:blip>
          <a:stretch>
            <a:fillRect/>
          </a:stretch>
        </p:blipFill>
        <p:spPr>
          <a:xfrm>
            <a:off x="4572576" y="4059222"/>
            <a:ext cx="3942774" cy="2273381"/>
          </a:xfrm>
          <a:prstGeom prst="rect">
            <a:avLst/>
          </a:prstGeom>
          <a:ln>
            <a:noFill/>
          </a:ln>
          <a:effectLst>
            <a:outerShdw blurRad="292100" dist="139700" dir="2700000" algn="tl" rotWithShape="0">
              <a:srgbClr val="333333">
                <a:alpha val="65000"/>
              </a:srgbClr>
            </a:outerShdw>
            <a:softEdge rad="65380"/>
          </a:effectLst>
        </p:spPr>
      </p:pic>
    </p:spTree>
    <p:extLst>
      <p:ext uri="{BB962C8B-B14F-4D97-AF65-F5344CB8AC3E}">
        <p14:creationId xmlns:p14="http://schemas.microsoft.com/office/powerpoint/2010/main" val="25343728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2338BBB-9DFF-0849-95A9-991AE2B75236}"/>
              </a:ext>
            </a:extLst>
          </p:cNvPr>
          <p:cNvSpPr txBox="1"/>
          <p:nvPr/>
        </p:nvSpPr>
        <p:spPr>
          <a:xfrm flipH="1">
            <a:off x="1105919" y="502272"/>
            <a:ext cx="8012506" cy="1046440"/>
          </a:xfrm>
          <a:prstGeom prst="rect">
            <a:avLst/>
          </a:prstGeom>
          <a:noFill/>
        </p:spPr>
        <p:txBody>
          <a:bodyPr wrap="square" rtlCol="0">
            <a:spAutoFit/>
          </a:bodyPr>
          <a:lstStyle/>
          <a:p>
            <a:pPr eaLnBrk="0" hangingPunct="0">
              <a:spcAft>
                <a:spcPts val="1200"/>
              </a:spcAft>
            </a:pPr>
            <a:r>
              <a:rPr lang="ru" sz="2800" b="1" dirty="0">
                <a:latin typeface="Arial" panose="020B0604020202020204" pitchFamily="34" charset="0"/>
                <a:cs typeface="Arial" panose="020B0604020202020204" pitchFamily="34" charset="0"/>
              </a:rPr>
              <a:t>2. Региональная связанность</a:t>
            </a:r>
          </a:p>
          <a:p>
            <a:pPr marL="971550" lvl="1" indent="-514350" eaLnBrk="0" hangingPunct="0">
              <a:spcAft>
                <a:spcPts val="1200"/>
              </a:spcAft>
              <a:buFont typeface="+mj-lt"/>
              <a:buAutoNum type="alphaLcParenR" startAt="2"/>
            </a:pPr>
            <a:r>
              <a:rPr lang="ru" sz="2400" b="1" dirty="0">
                <a:latin typeface="Arial" panose="020B0604020202020204" pitchFamily="34" charset="0"/>
                <a:cs typeface="Arial" panose="020B0604020202020204" pitchFamily="34" charset="0"/>
              </a:rPr>
              <a:t>Альтернативная дорога Алматы-Иссык-Куль</a:t>
            </a:r>
          </a:p>
        </p:txBody>
      </p:sp>
      <p:sp>
        <p:nvSpPr>
          <p:cNvPr id="2" name="Slide Number Placeholder 1">
            <a:extLst>
              <a:ext uri="{FF2B5EF4-FFF2-40B4-BE49-F238E27FC236}">
                <a16:creationId xmlns:a16="http://schemas.microsoft.com/office/drawing/2014/main" id="{B8A7A5F4-07AB-449E-B498-D8DCF8CB4671}"/>
              </a:ext>
            </a:extLst>
          </p:cNvPr>
          <p:cNvSpPr>
            <a:spLocks noGrp="1"/>
          </p:cNvSpPr>
          <p:nvPr>
            <p:ph type="sldNum" sz="quarter" idx="12"/>
          </p:nvPr>
        </p:nvSpPr>
        <p:spPr>
          <a:xfrm>
            <a:off x="6457950" y="6208646"/>
            <a:ext cx="2057400" cy="365125"/>
          </a:xfrm>
        </p:spPr>
        <p:txBody>
          <a:bodyPr/>
          <a:lstStyle/>
          <a:p>
            <a:fld id="{6782DBBB-33CB-7343-87DE-C44531ABAC6F}" type="slidenum">
              <a:rPr lang="en-US" smtClean="0"/>
              <a:t>7</a:t>
            </a:fld>
            <a:endParaRPr lang="en-US" dirty="0"/>
          </a:p>
        </p:txBody>
      </p:sp>
      <p:sp>
        <p:nvSpPr>
          <p:cNvPr id="11" name="Title 1">
            <a:extLst>
              <a:ext uri="{FF2B5EF4-FFF2-40B4-BE49-F238E27FC236}">
                <a16:creationId xmlns:a16="http://schemas.microsoft.com/office/drawing/2014/main" id="{44F1ABBE-D26C-9A43-ABF9-D8443A30D201}"/>
              </a:ext>
            </a:extLst>
          </p:cNvPr>
          <p:cNvSpPr txBox="1">
            <a:spLocks/>
          </p:cNvSpPr>
          <p:nvPr/>
        </p:nvSpPr>
        <p:spPr>
          <a:xfrm>
            <a:off x="169333" y="1242483"/>
            <a:ext cx="8414795" cy="55736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en-US" sz="2400" b="1" dirty="0">
              <a:solidFill>
                <a:schemeClr val="accent5">
                  <a:lumMod val="50000"/>
                </a:schemeClr>
              </a:solidFill>
              <a:latin typeface="Arial" panose="020B060402020202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id="{7A991B19-4924-3344-B320-90D003218D97}"/>
              </a:ext>
            </a:extLst>
          </p:cNvPr>
          <p:cNvGrpSpPr/>
          <p:nvPr/>
        </p:nvGrpSpPr>
        <p:grpSpPr>
          <a:xfrm>
            <a:off x="458542" y="468004"/>
            <a:ext cx="8056808" cy="5538532"/>
            <a:chOff x="371106" y="1191428"/>
            <a:chExt cx="8056808" cy="5603549"/>
          </a:xfrm>
        </p:grpSpPr>
        <p:sp>
          <p:nvSpPr>
            <p:cNvPr id="17" name="Freeform 16">
              <a:extLst>
                <a:ext uri="{FF2B5EF4-FFF2-40B4-BE49-F238E27FC236}">
                  <a16:creationId xmlns:a16="http://schemas.microsoft.com/office/drawing/2014/main" id="{38BE8591-2E31-0346-85C9-F08E1BF202B8}"/>
                </a:ext>
              </a:extLst>
            </p:cNvPr>
            <p:cNvSpPr/>
            <p:nvPr/>
          </p:nvSpPr>
          <p:spPr>
            <a:xfrm>
              <a:off x="371106" y="6074381"/>
              <a:ext cx="1171776" cy="720596"/>
            </a:xfrm>
            <a:custGeom>
              <a:avLst/>
              <a:gdLst>
                <a:gd name="connsiteX0" fmla="*/ 0 w 1171776"/>
                <a:gd name="connsiteY0" fmla="*/ 136728 h 820205"/>
                <a:gd name="connsiteX1" fmla="*/ 136728 w 1171776"/>
                <a:gd name="connsiteY1" fmla="*/ 0 h 820205"/>
                <a:gd name="connsiteX2" fmla="*/ 1035048 w 1171776"/>
                <a:gd name="connsiteY2" fmla="*/ 0 h 820205"/>
                <a:gd name="connsiteX3" fmla="*/ 1171776 w 1171776"/>
                <a:gd name="connsiteY3" fmla="*/ 136728 h 820205"/>
                <a:gd name="connsiteX4" fmla="*/ 1171776 w 1171776"/>
                <a:gd name="connsiteY4" fmla="*/ 683477 h 820205"/>
                <a:gd name="connsiteX5" fmla="*/ 1035048 w 1171776"/>
                <a:gd name="connsiteY5" fmla="*/ 820205 h 820205"/>
                <a:gd name="connsiteX6" fmla="*/ 136728 w 1171776"/>
                <a:gd name="connsiteY6" fmla="*/ 820205 h 820205"/>
                <a:gd name="connsiteX7" fmla="*/ 0 w 1171776"/>
                <a:gd name="connsiteY7" fmla="*/ 683477 h 820205"/>
                <a:gd name="connsiteX8" fmla="*/ 0 w 1171776"/>
                <a:gd name="connsiteY8" fmla="*/ 136728 h 820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1776" h="820205">
                  <a:moveTo>
                    <a:pt x="0" y="136728"/>
                  </a:moveTo>
                  <a:cubicBezTo>
                    <a:pt x="0" y="61215"/>
                    <a:pt x="61215" y="0"/>
                    <a:pt x="136728" y="0"/>
                  </a:cubicBezTo>
                  <a:lnTo>
                    <a:pt x="1035048" y="0"/>
                  </a:lnTo>
                  <a:cubicBezTo>
                    <a:pt x="1110561" y="0"/>
                    <a:pt x="1171776" y="61215"/>
                    <a:pt x="1171776" y="136728"/>
                  </a:cubicBezTo>
                  <a:lnTo>
                    <a:pt x="1171776" y="683477"/>
                  </a:lnTo>
                  <a:cubicBezTo>
                    <a:pt x="1171776" y="758990"/>
                    <a:pt x="1110561" y="820205"/>
                    <a:pt x="1035048" y="820205"/>
                  </a:cubicBezTo>
                  <a:lnTo>
                    <a:pt x="136728" y="820205"/>
                  </a:lnTo>
                  <a:cubicBezTo>
                    <a:pt x="61215" y="820205"/>
                    <a:pt x="0" y="758990"/>
                    <a:pt x="0" y="683477"/>
                  </a:cubicBezTo>
                  <a:lnTo>
                    <a:pt x="0" y="136728"/>
                  </a:lnTo>
                  <a:close/>
                </a:path>
              </a:pathLst>
            </a:custGeom>
            <a:solidFill>
              <a:srgbClr val="C0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386" tIns="93386" rIns="93386" bIns="93386" numCol="1" spcCol="1270" anchor="ctr" anchorCtr="0">
              <a:noAutofit/>
            </a:bodyPr>
            <a:lstStyle/>
            <a:p>
              <a:pPr marL="0" lvl="0" indent="0" algn="ctr" defTabSz="622300">
                <a:lnSpc>
                  <a:spcPct val="90000"/>
                </a:lnSpc>
                <a:spcBef>
                  <a:spcPct val="0"/>
                </a:spcBef>
                <a:spcAft>
                  <a:spcPct val="35000"/>
                </a:spcAft>
                <a:buNone/>
              </a:pPr>
              <a:r>
                <a:rPr lang="ru" sz="1200" b="1" kern="1200" dirty="0">
                  <a:latin typeface="Arial" panose="020B0604020202020204" pitchFamily="34" charset="0"/>
                  <a:cs typeface="Arial" panose="020B0604020202020204" pitchFamily="34" charset="0"/>
                </a:rPr>
                <a:t>Скрининг проекта</a:t>
              </a:r>
            </a:p>
          </p:txBody>
        </p:sp>
        <p:sp>
          <p:nvSpPr>
            <p:cNvPr id="18" name="Rectangle 17">
              <a:extLst>
                <a:ext uri="{FF2B5EF4-FFF2-40B4-BE49-F238E27FC236}">
                  <a16:creationId xmlns:a16="http://schemas.microsoft.com/office/drawing/2014/main" id="{792F8DAE-D35C-E24D-A62B-3DDF756F1361}"/>
                </a:ext>
              </a:extLst>
            </p:cNvPr>
            <p:cNvSpPr/>
            <p:nvPr/>
          </p:nvSpPr>
          <p:spPr>
            <a:xfrm>
              <a:off x="2729070" y="1191428"/>
              <a:ext cx="852238" cy="66292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20" name="Freeform 19">
              <a:extLst>
                <a:ext uri="{FF2B5EF4-FFF2-40B4-BE49-F238E27FC236}">
                  <a16:creationId xmlns:a16="http://schemas.microsoft.com/office/drawing/2014/main" id="{D5ED4A90-509D-FE4C-BD62-8CDF9FE5E8D3}"/>
                </a:ext>
              </a:extLst>
            </p:cNvPr>
            <p:cNvSpPr/>
            <p:nvPr/>
          </p:nvSpPr>
          <p:spPr>
            <a:xfrm>
              <a:off x="1695644" y="6056765"/>
              <a:ext cx="1229204" cy="720596"/>
            </a:xfrm>
            <a:custGeom>
              <a:avLst/>
              <a:gdLst>
                <a:gd name="connsiteX0" fmla="*/ 0 w 1171776"/>
                <a:gd name="connsiteY0" fmla="*/ 136728 h 820205"/>
                <a:gd name="connsiteX1" fmla="*/ 136728 w 1171776"/>
                <a:gd name="connsiteY1" fmla="*/ 0 h 820205"/>
                <a:gd name="connsiteX2" fmla="*/ 1035048 w 1171776"/>
                <a:gd name="connsiteY2" fmla="*/ 0 h 820205"/>
                <a:gd name="connsiteX3" fmla="*/ 1171776 w 1171776"/>
                <a:gd name="connsiteY3" fmla="*/ 136728 h 820205"/>
                <a:gd name="connsiteX4" fmla="*/ 1171776 w 1171776"/>
                <a:gd name="connsiteY4" fmla="*/ 683477 h 820205"/>
                <a:gd name="connsiteX5" fmla="*/ 1035048 w 1171776"/>
                <a:gd name="connsiteY5" fmla="*/ 820205 h 820205"/>
                <a:gd name="connsiteX6" fmla="*/ 136728 w 1171776"/>
                <a:gd name="connsiteY6" fmla="*/ 820205 h 820205"/>
                <a:gd name="connsiteX7" fmla="*/ 0 w 1171776"/>
                <a:gd name="connsiteY7" fmla="*/ 683477 h 820205"/>
                <a:gd name="connsiteX8" fmla="*/ 0 w 1171776"/>
                <a:gd name="connsiteY8" fmla="*/ 136728 h 820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1776" h="820205">
                  <a:moveTo>
                    <a:pt x="0" y="136728"/>
                  </a:moveTo>
                  <a:cubicBezTo>
                    <a:pt x="0" y="61215"/>
                    <a:pt x="61215" y="0"/>
                    <a:pt x="136728" y="0"/>
                  </a:cubicBezTo>
                  <a:lnTo>
                    <a:pt x="1035048" y="0"/>
                  </a:lnTo>
                  <a:cubicBezTo>
                    <a:pt x="1110561" y="0"/>
                    <a:pt x="1171776" y="61215"/>
                    <a:pt x="1171776" y="136728"/>
                  </a:cubicBezTo>
                  <a:lnTo>
                    <a:pt x="1171776" y="683477"/>
                  </a:lnTo>
                  <a:cubicBezTo>
                    <a:pt x="1171776" y="758990"/>
                    <a:pt x="1110561" y="820205"/>
                    <a:pt x="1035048" y="820205"/>
                  </a:cubicBezTo>
                  <a:lnTo>
                    <a:pt x="136728" y="820205"/>
                  </a:lnTo>
                  <a:cubicBezTo>
                    <a:pt x="61215" y="820205"/>
                    <a:pt x="0" y="758990"/>
                    <a:pt x="0" y="683477"/>
                  </a:cubicBezTo>
                  <a:lnTo>
                    <a:pt x="0" y="13672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386" tIns="93386" rIns="93386" bIns="93386" numCol="1" spcCol="1270" anchor="ctr" anchorCtr="0">
              <a:noAutofit/>
            </a:bodyPr>
            <a:lstStyle/>
            <a:p>
              <a:pPr marL="0" lvl="0" indent="0" algn="ctr" defTabSz="622300">
                <a:lnSpc>
                  <a:spcPct val="90000"/>
                </a:lnSpc>
                <a:spcBef>
                  <a:spcPct val="0"/>
                </a:spcBef>
                <a:spcAft>
                  <a:spcPct val="35000"/>
                </a:spcAft>
                <a:buNone/>
              </a:pPr>
              <a:r>
                <a:rPr lang="ru" sz="1200" b="1" kern="1200" dirty="0">
                  <a:latin typeface="Arial" panose="020B0604020202020204" pitchFamily="34" charset="0"/>
                  <a:cs typeface="Arial" panose="020B0604020202020204" pitchFamily="34" charset="0"/>
                </a:rPr>
                <a:t>Определение проекта</a:t>
              </a:r>
            </a:p>
          </p:txBody>
        </p:sp>
        <p:sp>
          <p:nvSpPr>
            <p:cNvPr id="21" name="Rectangle 20">
              <a:extLst>
                <a:ext uri="{FF2B5EF4-FFF2-40B4-BE49-F238E27FC236}">
                  <a16:creationId xmlns:a16="http://schemas.microsoft.com/office/drawing/2014/main" id="{AFF1D954-E83C-7943-AFD4-0790EF39D529}"/>
                </a:ext>
              </a:extLst>
            </p:cNvPr>
            <p:cNvSpPr/>
            <p:nvPr/>
          </p:nvSpPr>
          <p:spPr>
            <a:xfrm>
              <a:off x="3700597" y="2112790"/>
              <a:ext cx="852238" cy="66292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23" name="Freeform 22">
              <a:extLst>
                <a:ext uri="{FF2B5EF4-FFF2-40B4-BE49-F238E27FC236}">
                  <a16:creationId xmlns:a16="http://schemas.microsoft.com/office/drawing/2014/main" id="{FA273428-1571-D641-9675-1BFA7E8DD750}"/>
                </a:ext>
              </a:extLst>
            </p:cNvPr>
            <p:cNvSpPr/>
            <p:nvPr/>
          </p:nvSpPr>
          <p:spPr>
            <a:xfrm>
              <a:off x="3129087" y="6071405"/>
              <a:ext cx="1171776" cy="720596"/>
            </a:xfrm>
            <a:custGeom>
              <a:avLst/>
              <a:gdLst>
                <a:gd name="connsiteX0" fmla="*/ 0 w 1171776"/>
                <a:gd name="connsiteY0" fmla="*/ 136728 h 820205"/>
                <a:gd name="connsiteX1" fmla="*/ 136728 w 1171776"/>
                <a:gd name="connsiteY1" fmla="*/ 0 h 820205"/>
                <a:gd name="connsiteX2" fmla="*/ 1035048 w 1171776"/>
                <a:gd name="connsiteY2" fmla="*/ 0 h 820205"/>
                <a:gd name="connsiteX3" fmla="*/ 1171776 w 1171776"/>
                <a:gd name="connsiteY3" fmla="*/ 136728 h 820205"/>
                <a:gd name="connsiteX4" fmla="*/ 1171776 w 1171776"/>
                <a:gd name="connsiteY4" fmla="*/ 683477 h 820205"/>
                <a:gd name="connsiteX5" fmla="*/ 1035048 w 1171776"/>
                <a:gd name="connsiteY5" fmla="*/ 820205 h 820205"/>
                <a:gd name="connsiteX6" fmla="*/ 136728 w 1171776"/>
                <a:gd name="connsiteY6" fmla="*/ 820205 h 820205"/>
                <a:gd name="connsiteX7" fmla="*/ 0 w 1171776"/>
                <a:gd name="connsiteY7" fmla="*/ 683477 h 820205"/>
                <a:gd name="connsiteX8" fmla="*/ 0 w 1171776"/>
                <a:gd name="connsiteY8" fmla="*/ 136728 h 820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1776" h="820205">
                  <a:moveTo>
                    <a:pt x="0" y="136728"/>
                  </a:moveTo>
                  <a:cubicBezTo>
                    <a:pt x="0" y="61215"/>
                    <a:pt x="61215" y="0"/>
                    <a:pt x="136728" y="0"/>
                  </a:cubicBezTo>
                  <a:lnTo>
                    <a:pt x="1035048" y="0"/>
                  </a:lnTo>
                  <a:cubicBezTo>
                    <a:pt x="1110561" y="0"/>
                    <a:pt x="1171776" y="61215"/>
                    <a:pt x="1171776" y="136728"/>
                  </a:cubicBezTo>
                  <a:lnTo>
                    <a:pt x="1171776" y="683477"/>
                  </a:lnTo>
                  <a:cubicBezTo>
                    <a:pt x="1171776" y="758990"/>
                    <a:pt x="1110561" y="820205"/>
                    <a:pt x="1035048" y="820205"/>
                  </a:cubicBezTo>
                  <a:lnTo>
                    <a:pt x="136728" y="820205"/>
                  </a:lnTo>
                  <a:cubicBezTo>
                    <a:pt x="61215" y="820205"/>
                    <a:pt x="0" y="758990"/>
                    <a:pt x="0" y="683477"/>
                  </a:cubicBezTo>
                  <a:lnTo>
                    <a:pt x="0" y="13672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386" tIns="93386" rIns="93386" bIns="93386" numCol="1" spcCol="1270" anchor="ctr" anchorCtr="0">
              <a:noAutofit/>
            </a:bodyPr>
            <a:lstStyle/>
            <a:p>
              <a:pPr marL="0" lvl="0" indent="0" algn="ctr" defTabSz="622300">
                <a:lnSpc>
                  <a:spcPct val="90000"/>
                </a:lnSpc>
                <a:spcBef>
                  <a:spcPct val="0"/>
                </a:spcBef>
                <a:spcAft>
                  <a:spcPct val="35000"/>
                </a:spcAft>
                <a:buNone/>
              </a:pPr>
              <a:r>
                <a:rPr lang="ru" sz="1200" b="1" kern="1200" dirty="0">
                  <a:latin typeface="Arial" panose="020B0604020202020204" pitchFamily="34" charset="0"/>
                  <a:cs typeface="Arial" panose="020B0604020202020204" pitchFamily="34" charset="0"/>
                </a:rPr>
                <a:t>Подготовка проекта</a:t>
              </a:r>
            </a:p>
          </p:txBody>
        </p:sp>
        <p:sp>
          <p:nvSpPr>
            <p:cNvPr id="24" name="Rectangle 23">
              <a:extLst>
                <a:ext uri="{FF2B5EF4-FFF2-40B4-BE49-F238E27FC236}">
                  <a16:creationId xmlns:a16="http://schemas.microsoft.com/office/drawing/2014/main" id="{601146EB-7439-154B-A559-34E8B3C87FB3}"/>
                </a:ext>
              </a:extLst>
            </p:cNvPr>
            <p:cNvSpPr/>
            <p:nvPr/>
          </p:nvSpPr>
          <p:spPr>
            <a:xfrm>
              <a:off x="4672124" y="3034151"/>
              <a:ext cx="852238" cy="66292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26" name="Freeform 25">
              <a:extLst>
                <a:ext uri="{FF2B5EF4-FFF2-40B4-BE49-F238E27FC236}">
                  <a16:creationId xmlns:a16="http://schemas.microsoft.com/office/drawing/2014/main" id="{24A73E41-C905-8F4A-8696-3DD178A5C69F}"/>
                </a:ext>
              </a:extLst>
            </p:cNvPr>
            <p:cNvSpPr/>
            <p:nvPr/>
          </p:nvSpPr>
          <p:spPr>
            <a:xfrm>
              <a:off x="4505102" y="6071404"/>
              <a:ext cx="1171776" cy="720596"/>
            </a:xfrm>
            <a:custGeom>
              <a:avLst/>
              <a:gdLst>
                <a:gd name="connsiteX0" fmla="*/ 0 w 1171776"/>
                <a:gd name="connsiteY0" fmla="*/ 136728 h 820205"/>
                <a:gd name="connsiteX1" fmla="*/ 136728 w 1171776"/>
                <a:gd name="connsiteY1" fmla="*/ 0 h 820205"/>
                <a:gd name="connsiteX2" fmla="*/ 1035048 w 1171776"/>
                <a:gd name="connsiteY2" fmla="*/ 0 h 820205"/>
                <a:gd name="connsiteX3" fmla="*/ 1171776 w 1171776"/>
                <a:gd name="connsiteY3" fmla="*/ 136728 h 820205"/>
                <a:gd name="connsiteX4" fmla="*/ 1171776 w 1171776"/>
                <a:gd name="connsiteY4" fmla="*/ 683477 h 820205"/>
                <a:gd name="connsiteX5" fmla="*/ 1035048 w 1171776"/>
                <a:gd name="connsiteY5" fmla="*/ 820205 h 820205"/>
                <a:gd name="connsiteX6" fmla="*/ 136728 w 1171776"/>
                <a:gd name="connsiteY6" fmla="*/ 820205 h 820205"/>
                <a:gd name="connsiteX7" fmla="*/ 0 w 1171776"/>
                <a:gd name="connsiteY7" fmla="*/ 683477 h 820205"/>
                <a:gd name="connsiteX8" fmla="*/ 0 w 1171776"/>
                <a:gd name="connsiteY8" fmla="*/ 136728 h 820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1776" h="820205">
                  <a:moveTo>
                    <a:pt x="0" y="136728"/>
                  </a:moveTo>
                  <a:cubicBezTo>
                    <a:pt x="0" y="61215"/>
                    <a:pt x="61215" y="0"/>
                    <a:pt x="136728" y="0"/>
                  </a:cubicBezTo>
                  <a:lnTo>
                    <a:pt x="1035048" y="0"/>
                  </a:lnTo>
                  <a:cubicBezTo>
                    <a:pt x="1110561" y="0"/>
                    <a:pt x="1171776" y="61215"/>
                    <a:pt x="1171776" y="136728"/>
                  </a:cubicBezTo>
                  <a:lnTo>
                    <a:pt x="1171776" y="683477"/>
                  </a:lnTo>
                  <a:cubicBezTo>
                    <a:pt x="1171776" y="758990"/>
                    <a:pt x="1110561" y="820205"/>
                    <a:pt x="1035048" y="820205"/>
                  </a:cubicBezTo>
                  <a:lnTo>
                    <a:pt x="136728" y="820205"/>
                  </a:lnTo>
                  <a:cubicBezTo>
                    <a:pt x="61215" y="820205"/>
                    <a:pt x="0" y="758990"/>
                    <a:pt x="0" y="683477"/>
                  </a:cubicBezTo>
                  <a:lnTo>
                    <a:pt x="0" y="13672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386" tIns="93386" rIns="93386" bIns="93386" numCol="1" spcCol="1270" anchor="ctr" anchorCtr="0">
              <a:noAutofit/>
            </a:bodyPr>
            <a:lstStyle/>
            <a:p>
              <a:pPr marL="0" lvl="0" indent="0" algn="ctr" defTabSz="622300">
                <a:lnSpc>
                  <a:spcPct val="90000"/>
                </a:lnSpc>
                <a:spcBef>
                  <a:spcPct val="0"/>
                </a:spcBef>
                <a:spcAft>
                  <a:spcPct val="35000"/>
                </a:spcAft>
                <a:buNone/>
              </a:pPr>
              <a:r>
                <a:rPr lang="ru" sz="1200" b="1" kern="1200" dirty="0">
                  <a:latin typeface="Arial" panose="020B0604020202020204" pitchFamily="34" charset="0"/>
                  <a:cs typeface="Arial" panose="020B0604020202020204" pitchFamily="34" charset="0"/>
                </a:rPr>
                <a:t>Тендеры</a:t>
              </a:r>
            </a:p>
          </p:txBody>
        </p:sp>
        <p:sp>
          <p:nvSpPr>
            <p:cNvPr id="27" name="Rectangle 26">
              <a:extLst>
                <a:ext uri="{FF2B5EF4-FFF2-40B4-BE49-F238E27FC236}">
                  <a16:creationId xmlns:a16="http://schemas.microsoft.com/office/drawing/2014/main" id="{6E6E9EC3-DD28-5242-A83A-FEE610A47F46}"/>
                </a:ext>
              </a:extLst>
            </p:cNvPr>
            <p:cNvSpPr/>
            <p:nvPr/>
          </p:nvSpPr>
          <p:spPr>
            <a:xfrm>
              <a:off x="5643651" y="3955512"/>
              <a:ext cx="852238" cy="66292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29" name="Freeform 28">
              <a:extLst>
                <a:ext uri="{FF2B5EF4-FFF2-40B4-BE49-F238E27FC236}">
                  <a16:creationId xmlns:a16="http://schemas.microsoft.com/office/drawing/2014/main" id="{0F614813-3870-8E49-8937-AD43190F7574}"/>
                </a:ext>
              </a:extLst>
            </p:cNvPr>
            <p:cNvSpPr/>
            <p:nvPr/>
          </p:nvSpPr>
          <p:spPr>
            <a:xfrm>
              <a:off x="5867899" y="6056764"/>
              <a:ext cx="1256995" cy="720596"/>
            </a:xfrm>
            <a:custGeom>
              <a:avLst/>
              <a:gdLst>
                <a:gd name="connsiteX0" fmla="*/ 0 w 1171776"/>
                <a:gd name="connsiteY0" fmla="*/ 136728 h 820205"/>
                <a:gd name="connsiteX1" fmla="*/ 136728 w 1171776"/>
                <a:gd name="connsiteY1" fmla="*/ 0 h 820205"/>
                <a:gd name="connsiteX2" fmla="*/ 1035048 w 1171776"/>
                <a:gd name="connsiteY2" fmla="*/ 0 h 820205"/>
                <a:gd name="connsiteX3" fmla="*/ 1171776 w 1171776"/>
                <a:gd name="connsiteY3" fmla="*/ 136728 h 820205"/>
                <a:gd name="connsiteX4" fmla="*/ 1171776 w 1171776"/>
                <a:gd name="connsiteY4" fmla="*/ 683477 h 820205"/>
                <a:gd name="connsiteX5" fmla="*/ 1035048 w 1171776"/>
                <a:gd name="connsiteY5" fmla="*/ 820205 h 820205"/>
                <a:gd name="connsiteX6" fmla="*/ 136728 w 1171776"/>
                <a:gd name="connsiteY6" fmla="*/ 820205 h 820205"/>
                <a:gd name="connsiteX7" fmla="*/ 0 w 1171776"/>
                <a:gd name="connsiteY7" fmla="*/ 683477 h 820205"/>
                <a:gd name="connsiteX8" fmla="*/ 0 w 1171776"/>
                <a:gd name="connsiteY8" fmla="*/ 136728 h 820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1776" h="820205">
                  <a:moveTo>
                    <a:pt x="0" y="136728"/>
                  </a:moveTo>
                  <a:cubicBezTo>
                    <a:pt x="0" y="61215"/>
                    <a:pt x="61215" y="0"/>
                    <a:pt x="136728" y="0"/>
                  </a:cubicBezTo>
                  <a:lnTo>
                    <a:pt x="1035048" y="0"/>
                  </a:lnTo>
                  <a:cubicBezTo>
                    <a:pt x="1110561" y="0"/>
                    <a:pt x="1171776" y="61215"/>
                    <a:pt x="1171776" y="136728"/>
                  </a:cubicBezTo>
                  <a:lnTo>
                    <a:pt x="1171776" y="683477"/>
                  </a:lnTo>
                  <a:cubicBezTo>
                    <a:pt x="1171776" y="758990"/>
                    <a:pt x="1110561" y="820205"/>
                    <a:pt x="1035048" y="820205"/>
                  </a:cubicBezTo>
                  <a:lnTo>
                    <a:pt x="136728" y="820205"/>
                  </a:lnTo>
                  <a:cubicBezTo>
                    <a:pt x="61215" y="820205"/>
                    <a:pt x="0" y="758990"/>
                    <a:pt x="0" y="683477"/>
                  </a:cubicBezTo>
                  <a:lnTo>
                    <a:pt x="0" y="13672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386" tIns="93386" rIns="93386" bIns="93386" numCol="1" spcCol="1270" anchor="ctr" anchorCtr="0">
              <a:noAutofit/>
            </a:bodyPr>
            <a:lstStyle/>
            <a:p>
              <a:pPr marL="0" lvl="0" indent="0" algn="ctr" defTabSz="622300">
                <a:lnSpc>
                  <a:spcPct val="90000"/>
                </a:lnSpc>
                <a:spcBef>
                  <a:spcPct val="0"/>
                </a:spcBef>
                <a:spcAft>
                  <a:spcPct val="35000"/>
                </a:spcAft>
                <a:buNone/>
              </a:pPr>
              <a:r>
                <a:rPr lang="ru" sz="1200" b="1" kern="1200" dirty="0">
                  <a:latin typeface="Arial" panose="020B0604020202020204" pitchFamily="34" charset="0"/>
                  <a:cs typeface="Arial" panose="020B0604020202020204" pitchFamily="34" charset="0"/>
                </a:rPr>
                <a:t>Присуждение концессии</a:t>
              </a:r>
            </a:p>
          </p:txBody>
        </p:sp>
        <p:sp>
          <p:nvSpPr>
            <p:cNvPr id="30" name="Rectangle 29">
              <a:extLst>
                <a:ext uri="{FF2B5EF4-FFF2-40B4-BE49-F238E27FC236}">
                  <a16:creationId xmlns:a16="http://schemas.microsoft.com/office/drawing/2014/main" id="{7BF3DFA1-EEAE-E043-B4D1-D1F19FE98239}"/>
                </a:ext>
              </a:extLst>
            </p:cNvPr>
            <p:cNvSpPr/>
            <p:nvPr/>
          </p:nvSpPr>
          <p:spPr>
            <a:xfrm>
              <a:off x="6615178" y="4876873"/>
              <a:ext cx="852238" cy="66292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31" name="Freeform 30">
              <a:extLst>
                <a:ext uri="{FF2B5EF4-FFF2-40B4-BE49-F238E27FC236}">
                  <a16:creationId xmlns:a16="http://schemas.microsoft.com/office/drawing/2014/main" id="{5FBF0AF2-98C0-9A40-AFFB-8106CCF16598}"/>
                </a:ext>
              </a:extLst>
            </p:cNvPr>
            <p:cNvSpPr/>
            <p:nvPr/>
          </p:nvSpPr>
          <p:spPr>
            <a:xfrm>
              <a:off x="7256138" y="6056763"/>
              <a:ext cx="1171776" cy="720596"/>
            </a:xfrm>
            <a:custGeom>
              <a:avLst/>
              <a:gdLst>
                <a:gd name="connsiteX0" fmla="*/ 0 w 1171776"/>
                <a:gd name="connsiteY0" fmla="*/ 136728 h 820205"/>
                <a:gd name="connsiteX1" fmla="*/ 136728 w 1171776"/>
                <a:gd name="connsiteY1" fmla="*/ 0 h 820205"/>
                <a:gd name="connsiteX2" fmla="*/ 1035048 w 1171776"/>
                <a:gd name="connsiteY2" fmla="*/ 0 h 820205"/>
                <a:gd name="connsiteX3" fmla="*/ 1171776 w 1171776"/>
                <a:gd name="connsiteY3" fmla="*/ 136728 h 820205"/>
                <a:gd name="connsiteX4" fmla="*/ 1171776 w 1171776"/>
                <a:gd name="connsiteY4" fmla="*/ 683477 h 820205"/>
                <a:gd name="connsiteX5" fmla="*/ 1035048 w 1171776"/>
                <a:gd name="connsiteY5" fmla="*/ 820205 h 820205"/>
                <a:gd name="connsiteX6" fmla="*/ 136728 w 1171776"/>
                <a:gd name="connsiteY6" fmla="*/ 820205 h 820205"/>
                <a:gd name="connsiteX7" fmla="*/ 0 w 1171776"/>
                <a:gd name="connsiteY7" fmla="*/ 683477 h 820205"/>
                <a:gd name="connsiteX8" fmla="*/ 0 w 1171776"/>
                <a:gd name="connsiteY8" fmla="*/ 136728 h 820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1776" h="820205">
                  <a:moveTo>
                    <a:pt x="0" y="136728"/>
                  </a:moveTo>
                  <a:cubicBezTo>
                    <a:pt x="0" y="61215"/>
                    <a:pt x="61215" y="0"/>
                    <a:pt x="136728" y="0"/>
                  </a:cubicBezTo>
                  <a:lnTo>
                    <a:pt x="1035048" y="0"/>
                  </a:lnTo>
                  <a:cubicBezTo>
                    <a:pt x="1110561" y="0"/>
                    <a:pt x="1171776" y="61215"/>
                    <a:pt x="1171776" y="136728"/>
                  </a:cubicBezTo>
                  <a:lnTo>
                    <a:pt x="1171776" y="683477"/>
                  </a:lnTo>
                  <a:cubicBezTo>
                    <a:pt x="1171776" y="758990"/>
                    <a:pt x="1110561" y="820205"/>
                    <a:pt x="1035048" y="820205"/>
                  </a:cubicBezTo>
                  <a:lnTo>
                    <a:pt x="136728" y="820205"/>
                  </a:lnTo>
                  <a:cubicBezTo>
                    <a:pt x="61215" y="820205"/>
                    <a:pt x="0" y="758990"/>
                    <a:pt x="0" y="683477"/>
                  </a:cubicBezTo>
                  <a:lnTo>
                    <a:pt x="0" y="13672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386" tIns="93386" rIns="93386" bIns="93386" numCol="1" spcCol="1270" anchor="ctr" anchorCtr="0">
              <a:noAutofit/>
            </a:bodyPr>
            <a:lstStyle/>
            <a:p>
              <a:pPr marL="0" lvl="0" indent="0" algn="ctr" defTabSz="622300">
                <a:lnSpc>
                  <a:spcPct val="90000"/>
                </a:lnSpc>
                <a:spcBef>
                  <a:spcPct val="0"/>
                </a:spcBef>
                <a:spcAft>
                  <a:spcPct val="35000"/>
                </a:spcAft>
                <a:buNone/>
              </a:pPr>
              <a:r>
                <a:rPr lang="ru" sz="1200" b="1" kern="1200" dirty="0">
                  <a:latin typeface="Arial" panose="020B0604020202020204" pitchFamily="34" charset="0"/>
                  <a:cs typeface="Arial" panose="020B0604020202020204" pitchFamily="34" charset="0"/>
                </a:rPr>
                <a:t>Мониторинг</a:t>
              </a:r>
            </a:p>
          </p:txBody>
        </p:sp>
      </p:grpSp>
      <p:grpSp>
        <p:nvGrpSpPr>
          <p:cNvPr id="7" name="Group 6">
            <a:extLst>
              <a:ext uri="{FF2B5EF4-FFF2-40B4-BE49-F238E27FC236}">
                <a16:creationId xmlns:a16="http://schemas.microsoft.com/office/drawing/2014/main" id="{B4D4ACDB-6F81-3340-BDCE-833729204422}"/>
              </a:ext>
            </a:extLst>
          </p:cNvPr>
          <p:cNvGrpSpPr/>
          <p:nvPr/>
        </p:nvGrpSpPr>
        <p:grpSpPr>
          <a:xfrm>
            <a:off x="1630318" y="5447824"/>
            <a:ext cx="5728800" cy="510588"/>
            <a:chOff x="1341109" y="6131373"/>
            <a:chExt cx="5728800" cy="510588"/>
          </a:xfrm>
        </p:grpSpPr>
        <p:sp>
          <p:nvSpPr>
            <p:cNvPr id="32" name="Right Arrow 31">
              <a:extLst>
                <a:ext uri="{FF2B5EF4-FFF2-40B4-BE49-F238E27FC236}">
                  <a16:creationId xmlns:a16="http://schemas.microsoft.com/office/drawing/2014/main" id="{31468EAB-F4ED-A34A-ABA7-CDBD8C9A2868}"/>
                </a:ext>
              </a:extLst>
            </p:cNvPr>
            <p:cNvSpPr/>
            <p:nvPr/>
          </p:nvSpPr>
          <p:spPr>
            <a:xfrm>
              <a:off x="1341109" y="6131373"/>
              <a:ext cx="210190" cy="484632"/>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Arrow 32">
              <a:extLst>
                <a:ext uri="{FF2B5EF4-FFF2-40B4-BE49-F238E27FC236}">
                  <a16:creationId xmlns:a16="http://schemas.microsoft.com/office/drawing/2014/main" id="{1F579876-71E7-DB4E-91E7-10AF46F6F738}"/>
                </a:ext>
              </a:extLst>
            </p:cNvPr>
            <p:cNvSpPr/>
            <p:nvPr/>
          </p:nvSpPr>
          <p:spPr>
            <a:xfrm>
              <a:off x="2729721" y="6144376"/>
              <a:ext cx="210190" cy="484632"/>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ight Arrow 33">
              <a:extLst>
                <a:ext uri="{FF2B5EF4-FFF2-40B4-BE49-F238E27FC236}">
                  <a16:creationId xmlns:a16="http://schemas.microsoft.com/office/drawing/2014/main" id="{EAAEADA3-0E14-554B-90D9-C822F3EC6F97}"/>
                </a:ext>
              </a:extLst>
            </p:cNvPr>
            <p:cNvSpPr/>
            <p:nvPr/>
          </p:nvSpPr>
          <p:spPr>
            <a:xfrm>
              <a:off x="4112308" y="6157329"/>
              <a:ext cx="210190" cy="484632"/>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ight Arrow 34">
              <a:extLst>
                <a:ext uri="{FF2B5EF4-FFF2-40B4-BE49-F238E27FC236}">
                  <a16:creationId xmlns:a16="http://schemas.microsoft.com/office/drawing/2014/main" id="{EDB6D236-D5E7-544A-81AA-46000B845A41}"/>
                </a:ext>
              </a:extLst>
            </p:cNvPr>
            <p:cNvSpPr/>
            <p:nvPr/>
          </p:nvSpPr>
          <p:spPr>
            <a:xfrm>
              <a:off x="5490745" y="6131373"/>
              <a:ext cx="210190" cy="484632"/>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ight Arrow 35">
              <a:extLst>
                <a:ext uri="{FF2B5EF4-FFF2-40B4-BE49-F238E27FC236}">
                  <a16:creationId xmlns:a16="http://schemas.microsoft.com/office/drawing/2014/main" id="{00B5C2DC-AB50-8A4C-8B11-C37C7DCEBF1C}"/>
                </a:ext>
              </a:extLst>
            </p:cNvPr>
            <p:cNvSpPr/>
            <p:nvPr/>
          </p:nvSpPr>
          <p:spPr>
            <a:xfrm>
              <a:off x="6859719" y="6144439"/>
              <a:ext cx="210190" cy="484632"/>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525F3765-33CE-72FB-16AB-7B38D9C96243}"/>
              </a:ext>
            </a:extLst>
          </p:cNvPr>
          <p:cNvSpPr txBox="1"/>
          <p:nvPr/>
        </p:nvSpPr>
        <p:spPr>
          <a:xfrm>
            <a:off x="54674" y="1573830"/>
            <a:ext cx="7199349" cy="2246769"/>
          </a:xfrm>
          <a:prstGeom prst="rect">
            <a:avLst/>
          </a:prstGeom>
          <a:noFill/>
        </p:spPr>
        <p:txBody>
          <a:bodyPr wrap="square" rtlCol="0">
            <a:spAutoFit/>
          </a:bodyPr>
          <a:lstStyle/>
          <a:p>
            <a:pPr marL="285750" indent="-285750">
              <a:buFont typeface="Arial" panose="020B0604020202020204" pitchFamily="34" charset="0"/>
              <a:buChar char="•"/>
            </a:pPr>
            <a:r>
              <a:rPr lang="ru" sz="2000" dirty="0">
                <a:latin typeface="Arial" panose="020B0604020202020204" pitchFamily="34" charset="0"/>
                <a:cs typeface="Arial" panose="020B0604020202020204" pitchFamily="34" charset="0"/>
              </a:rPr>
              <a:t>Оценка АБР экономического воздействия альтернативной дороги Алматы-Иссык-Куль</a:t>
            </a:r>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ru" sz="2000" dirty="0">
                <a:latin typeface="Arial" panose="020B0604020202020204" pitchFamily="34" charset="0"/>
                <a:cs typeface="Arial" panose="020B0604020202020204" pitchFamily="34" charset="0"/>
              </a:rPr>
              <a:t>Завершена поддержка АБР в проведении юридической и финансовой проверки</a:t>
            </a:r>
          </a:p>
          <a:p>
            <a:pPr marL="285750" indent="-285750">
              <a:buFont typeface="Arial" panose="020B0604020202020204" pitchFamily="34" charset="0"/>
              <a:buChar char="•"/>
            </a:pPr>
            <a:r>
              <a:rPr lang="ru" sz="2000" dirty="0">
                <a:latin typeface="Arial" panose="020B0604020202020204" pitchFamily="34" charset="0"/>
                <a:cs typeface="Arial" panose="020B0604020202020204" pitchFamily="34" charset="0"/>
              </a:rPr>
              <a:t>Продолжается </a:t>
            </a:r>
            <a:r>
              <a:rPr lang="ru-RU" sz="2000" dirty="0">
                <a:latin typeface="Arial" panose="020B0604020202020204" pitchFamily="34" charset="0"/>
                <a:cs typeface="Arial" panose="020B0604020202020204" pitchFamily="34" charset="0"/>
              </a:rPr>
              <a:t>поддержка АБР предварительной технической и финансовой оценки осуществимости</a:t>
            </a:r>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p:txBody>
      </p:sp>
      <p:pic>
        <p:nvPicPr>
          <p:cNvPr id="3" name="Picture 3">
            <a:extLst>
              <a:ext uri="{FF2B5EF4-FFF2-40B4-BE49-F238E27FC236}">
                <a16:creationId xmlns:a16="http://schemas.microsoft.com/office/drawing/2014/main" id="{3403624F-2396-FB09-D60D-B26FCA2CB5B5}"/>
              </a:ext>
            </a:extLst>
          </p:cNvPr>
          <p:cNvPicPr>
            <a:picLocks noChangeAspect="1"/>
          </p:cNvPicPr>
          <p:nvPr/>
        </p:nvPicPr>
        <p:blipFill>
          <a:blip r:embed="rId3"/>
          <a:stretch>
            <a:fillRect/>
          </a:stretch>
        </p:blipFill>
        <p:spPr>
          <a:xfrm>
            <a:off x="7366504" y="1761651"/>
            <a:ext cx="1445391" cy="1838069"/>
          </a:xfrm>
          <a:prstGeom prst="rect">
            <a:avLst/>
          </a:prstGeom>
        </p:spPr>
      </p:pic>
      <p:pic>
        <p:nvPicPr>
          <p:cNvPr id="4" name="Picture 15">
            <a:extLst>
              <a:ext uri="{FF2B5EF4-FFF2-40B4-BE49-F238E27FC236}">
                <a16:creationId xmlns:a16="http://schemas.microsoft.com/office/drawing/2014/main" id="{5274D943-BA95-F0C2-7DFB-D31B2BFA76C2}"/>
              </a:ext>
            </a:extLst>
          </p:cNvPr>
          <p:cNvPicPr>
            <a:picLocks noChangeAspect="1"/>
          </p:cNvPicPr>
          <p:nvPr/>
        </p:nvPicPr>
        <p:blipFill>
          <a:blip r:embed="rId4"/>
          <a:stretch>
            <a:fillRect/>
          </a:stretch>
        </p:blipFill>
        <p:spPr>
          <a:xfrm>
            <a:off x="4453640" y="3447382"/>
            <a:ext cx="4381888" cy="1868880"/>
          </a:xfrm>
          <a:prstGeom prst="rect">
            <a:avLst/>
          </a:prstGeom>
          <a:effectLst>
            <a:softEdge rad="83756"/>
          </a:effectLst>
        </p:spPr>
      </p:pic>
    </p:spTree>
    <p:extLst>
      <p:ext uri="{BB962C8B-B14F-4D97-AF65-F5344CB8AC3E}">
        <p14:creationId xmlns:p14="http://schemas.microsoft.com/office/powerpoint/2010/main" val="22301976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3459072-C3AF-6B44-8AE4-1EEF94945E04}"/>
              </a:ext>
            </a:extLst>
          </p:cNvPr>
          <p:cNvSpPr txBox="1"/>
          <p:nvPr/>
        </p:nvSpPr>
        <p:spPr>
          <a:xfrm>
            <a:off x="703983" y="1563540"/>
            <a:ext cx="8270684" cy="1323439"/>
          </a:xfrm>
          <a:prstGeom prst="rect">
            <a:avLst/>
          </a:prstGeom>
          <a:noFill/>
        </p:spPr>
        <p:txBody>
          <a:bodyPr wrap="square" rtlCol="0">
            <a:spAutoFit/>
          </a:bodyPr>
          <a:lstStyle/>
          <a:p>
            <a:pPr marL="342900" indent="-342900" eaLnBrk="0" hangingPunct="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indent="-342900" eaLnBrk="0" hangingPunct="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indent="-342900" eaLnBrk="0" hangingPunct="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eaLnBrk="0" hangingPunct="0"/>
            <a:endParaRPr lang="en-US" sz="20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2338BBB-9DFF-0849-95A9-991AE2B75236}"/>
              </a:ext>
            </a:extLst>
          </p:cNvPr>
          <p:cNvSpPr txBox="1"/>
          <p:nvPr/>
        </p:nvSpPr>
        <p:spPr>
          <a:xfrm flipH="1">
            <a:off x="1283894" y="461082"/>
            <a:ext cx="8012506" cy="1046440"/>
          </a:xfrm>
          <a:prstGeom prst="rect">
            <a:avLst/>
          </a:prstGeom>
          <a:noFill/>
        </p:spPr>
        <p:txBody>
          <a:bodyPr wrap="square" rtlCol="0">
            <a:spAutoFit/>
          </a:bodyPr>
          <a:lstStyle/>
          <a:p>
            <a:pPr eaLnBrk="0" hangingPunct="0">
              <a:spcAft>
                <a:spcPts val="1200"/>
              </a:spcAft>
            </a:pPr>
            <a:r>
              <a:rPr lang="ru" sz="2800" b="1" dirty="0">
                <a:latin typeface="Arial" panose="020B0604020202020204" pitchFamily="34" charset="0"/>
                <a:cs typeface="Arial" panose="020B0604020202020204" pitchFamily="34" charset="0"/>
              </a:rPr>
              <a:t>2. Региональная связанность</a:t>
            </a:r>
          </a:p>
          <a:p>
            <a:pPr marL="971550" lvl="1" indent="-514350" eaLnBrk="0" hangingPunct="0">
              <a:spcAft>
                <a:spcPts val="1200"/>
              </a:spcAft>
              <a:buFont typeface="+mj-lt"/>
              <a:buAutoNum type="alphaLcParenR" startAt="3"/>
            </a:pPr>
            <a:r>
              <a:rPr lang="ru" sz="2400" b="1" dirty="0">
                <a:latin typeface="Arial" panose="020B0604020202020204" pitchFamily="34" charset="0"/>
                <a:cs typeface="Arial" panose="020B0604020202020204" pitchFamily="34" charset="0"/>
              </a:rPr>
              <a:t>Автобусное сообщение Алматы-Бишкек</a:t>
            </a:r>
          </a:p>
        </p:txBody>
      </p:sp>
      <p:sp>
        <p:nvSpPr>
          <p:cNvPr id="2" name="Slide Number Placeholder 1">
            <a:extLst>
              <a:ext uri="{FF2B5EF4-FFF2-40B4-BE49-F238E27FC236}">
                <a16:creationId xmlns:a16="http://schemas.microsoft.com/office/drawing/2014/main" id="{B8A7A5F4-07AB-449E-B498-D8DCF8CB4671}"/>
              </a:ext>
            </a:extLst>
          </p:cNvPr>
          <p:cNvSpPr>
            <a:spLocks noGrp="1"/>
          </p:cNvSpPr>
          <p:nvPr>
            <p:ph type="sldNum" sz="quarter" idx="12"/>
          </p:nvPr>
        </p:nvSpPr>
        <p:spPr/>
        <p:txBody>
          <a:bodyPr/>
          <a:lstStyle/>
          <a:p>
            <a:fld id="{6782DBBB-33CB-7343-87DE-C44531ABAC6F}" type="slidenum">
              <a:rPr lang="en-US" smtClean="0"/>
              <a:t>8</a:t>
            </a:fld>
            <a:endParaRPr lang="en-US"/>
          </a:p>
        </p:txBody>
      </p:sp>
      <p:sp>
        <p:nvSpPr>
          <p:cNvPr id="3" name="TextBox 2">
            <a:extLst>
              <a:ext uri="{FF2B5EF4-FFF2-40B4-BE49-F238E27FC236}">
                <a16:creationId xmlns:a16="http://schemas.microsoft.com/office/drawing/2014/main" id="{39D397F5-C201-0949-841C-017A480A357E}"/>
              </a:ext>
            </a:extLst>
          </p:cNvPr>
          <p:cNvSpPr txBox="1"/>
          <p:nvPr/>
        </p:nvSpPr>
        <p:spPr>
          <a:xfrm>
            <a:off x="210572" y="1443844"/>
            <a:ext cx="8722856" cy="3108543"/>
          </a:xfrm>
          <a:prstGeom prst="rect">
            <a:avLst/>
          </a:prstGeom>
          <a:noFill/>
        </p:spPr>
        <p:txBody>
          <a:bodyPr wrap="square" rtlCol="0">
            <a:spAutoFit/>
          </a:bodyPr>
          <a:lstStyle/>
          <a:p>
            <a:pPr marL="285750" indent="-285750">
              <a:buFont typeface="Arial" panose="020B0604020202020204" pitchFamily="34" charset="0"/>
              <a:buChar char="•"/>
            </a:pPr>
            <a:r>
              <a:rPr lang="ru" sz="2000" dirty="0">
                <a:latin typeface="Arial" panose="020B0604020202020204" pitchFamily="34" charset="0"/>
                <a:cs typeface="Arial" panose="020B0604020202020204" pitchFamily="34" charset="0"/>
              </a:rPr>
              <a:t>В сентябре 2022 года между двумя городами было налажено прямое регулярное автобусное сообщение, но приоритетного оформления больших автобусов пока нет.</a:t>
            </a:r>
          </a:p>
          <a:p>
            <a:pPr marL="742950" lvl="1" indent="-285750">
              <a:buFont typeface="Wingdings" pitchFamily="2" charset="2"/>
              <a:buChar char="Ø"/>
            </a:pPr>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ru" sz="2000" dirty="0">
                <a:latin typeface="Arial" panose="020B0604020202020204" pitchFamily="34" charset="0"/>
                <a:cs typeface="Arial" panose="020B0604020202020204" pitchFamily="34" charset="0"/>
              </a:rPr>
              <a:t>Анализ спроса ЭКАБ на пассажирские перевозки между двумя городами</a:t>
            </a:r>
          </a:p>
          <a:p>
            <a:pPr marL="742950" lvl="1" indent="-285750">
              <a:buFont typeface="Wingdings" pitchFamily="2" charset="2"/>
              <a:buChar char="ü"/>
            </a:pPr>
            <a:r>
              <a:rPr lang="ru" sz="2000" dirty="0">
                <a:latin typeface="Arial" panose="020B0604020202020204" pitchFamily="34" charset="0"/>
                <a:cs typeface="Arial" panose="020B0604020202020204" pitchFamily="34" charset="0"/>
              </a:rPr>
              <a:t>количество пассажиров может достигать 2,5 млн в год</a:t>
            </a:r>
          </a:p>
          <a:p>
            <a:pPr marL="742950" lvl="1" indent="-285750">
              <a:buFont typeface="Wingdings" pitchFamily="2" charset="2"/>
              <a:buChar char="ü"/>
            </a:pPr>
            <a:r>
              <a:rPr lang="ru" sz="2000" dirty="0">
                <a:latin typeface="Arial" panose="020B0604020202020204" pitchFamily="34" charset="0"/>
                <a:cs typeface="Arial" panose="020B0604020202020204" pitchFamily="34" charset="0"/>
              </a:rPr>
              <a:t>приемлемый ценовой диапазон по этому маршруту 2000-2500 тенге или 400-500 сомов.</a:t>
            </a:r>
          </a:p>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A604AB14-77DB-DEF9-79DB-C3635920E068}"/>
              </a:ext>
            </a:extLst>
          </p:cNvPr>
          <p:cNvSpPr txBox="1"/>
          <p:nvPr/>
        </p:nvSpPr>
        <p:spPr>
          <a:xfrm>
            <a:off x="173161" y="3859884"/>
            <a:ext cx="5806089" cy="3477875"/>
          </a:xfrm>
          <a:prstGeom prst="rect">
            <a:avLst/>
          </a:prstGeom>
          <a:noFill/>
        </p:spPr>
        <p:txBody>
          <a:bodyPr wrap="square" rtlCol="0">
            <a:spAutoFit/>
          </a:bodyPr>
          <a:lstStyle/>
          <a:p>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ru" sz="2000" dirty="0">
                <a:latin typeface="Arial" panose="020B0604020202020204" pitchFamily="34" charset="0"/>
                <a:cs typeface="Arial" panose="020B0604020202020204" pitchFamily="34" charset="0"/>
              </a:rPr>
              <a:t>Рекомендации экспертов АБР</a:t>
            </a:r>
          </a:p>
          <a:p>
            <a:pPr marL="742950" lvl="1" indent="-285750">
              <a:buFont typeface="Wingdings" pitchFamily="2" charset="2"/>
              <a:buChar char="ü"/>
            </a:pPr>
            <a:r>
              <a:rPr lang="ru" sz="2000" dirty="0">
                <a:latin typeface="Arial" panose="020B0604020202020204" pitchFamily="34" charset="0"/>
                <a:cs typeface="Arial" panose="020B0604020202020204" pitchFamily="34" charset="0"/>
              </a:rPr>
              <a:t>Отдельная процедура и полоса для автобусов на контрольно-пропускных пунктах, использование </a:t>
            </a:r>
            <a:r>
              <a:rPr lang="ru" sz="2000" b="1" dirty="0">
                <a:latin typeface="Arial" panose="020B0604020202020204" pitchFamily="34" charset="0"/>
                <a:cs typeface="Arial" panose="020B0604020202020204" pitchFamily="34" charset="0"/>
              </a:rPr>
              <a:t>мобильных сканеров паспортов </a:t>
            </a:r>
            <a:r>
              <a:rPr lang="ru" sz="2000" dirty="0">
                <a:latin typeface="Arial" panose="020B0604020202020204" pitchFamily="34" charset="0"/>
                <a:cs typeface="Arial" panose="020B0604020202020204" pitchFamily="34" charset="0"/>
              </a:rPr>
              <a:t>в автобусах.</a:t>
            </a:r>
          </a:p>
          <a:p>
            <a:pPr marL="742950" lvl="1" indent="-285750">
              <a:buFont typeface="Wingdings" pitchFamily="2" charset="2"/>
              <a:buChar char="ü"/>
            </a:pPr>
            <a:r>
              <a:rPr lang="ru" sz="2000" dirty="0">
                <a:latin typeface="Arial" panose="020B0604020202020204" pitchFamily="34" charset="0"/>
                <a:cs typeface="Arial" panose="020B0604020202020204" pitchFamily="34" charset="0"/>
              </a:rPr>
              <a:t>Тестирование возможности использования е-автобусов при поддержке АБР</a:t>
            </a:r>
          </a:p>
          <a:p>
            <a:pPr marL="742950" lvl="1" indent="-285750">
              <a:buFont typeface="Wingdings" pitchFamily="2" charset="2"/>
              <a:buChar char="ü"/>
            </a:pPr>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28346C20-AFBE-FDFA-9589-B4CA79E5F469}"/>
              </a:ext>
            </a:extLst>
          </p:cNvPr>
          <p:cNvPicPr>
            <a:picLocks noChangeAspect="1"/>
          </p:cNvPicPr>
          <p:nvPr/>
        </p:nvPicPr>
        <p:blipFill>
          <a:blip r:embed="rId3"/>
          <a:stretch>
            <a:fillRect/>
          </a:stretch>
        </p:blipFill>
        <p:spPr>
          <a:xfrm>
            <a:off x="5724062" y="4160307"/>
            <a:ext cx="3525176" cy="2350117"/>
          </a:xfrm>
          <a:prstGeom prst="rect">
            <a:avLst/>
          </a:prstGeom>
          <a:effectLst>
            <a:softEdge rad="56549"/>
          </a:effectLst>
        </p:spPr>
      </p:pic>
    </p:spTree>
    <p:extLst>
      <p:ext uri="{BB962C8B-B14F-4D97-AF65-F5344CB8AC3E}">
        <p14:creationId xmlns:p14="http://schemas.microsoft.com/office/powerpoint/2010/main" val="2968621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E09C84F6-D51E-08B9-E3B4-58618B292B7D}"/>
              </a:ext>
            </a:extLst>
          </p:cNvPr>
          <p:cNvSpPr>
            <a:spLocks noGrp="1"/>
          </p:cNvSpPr>
          <p:nvPr>
            <p:ph type="sldNum" sz="quarter" idx="12"/>
          </p:nvPr>
        </p:nvSpPr>
        <p:spPr/>
        <p:txBody>
          <a:bodyPr/>
          <a:lstStyle/>
          <a:p>
            <a:fld id="{6782DBBB-33CB-7343-87DE-C44531ABAC6F}" type="slidenum">
              <a:rPr lang="en-US" smtClean="0"/>
              <a:pPr/>
              <a:t>9</a:t>
            </a:fld>
            <a:endParaRPr lang="en-US"/>
          </a:p>
        </p:txBody>
      </p:sp>
      <p:sp>
        <p:nvSpPr>
          <p:cNvPr id="7" name="Заголовок 6">
            <a:extLst>
              <a:ext uri="{FF2B5EF4-FFF2-40B4-BE49-F238E27FC236}">
                <a16:creationId xmlns:a16="http://schemas.microsoft.com/office/drawing/2014/main" id="{35302FDE-3F78-43C0-A161-26341AFBCA1A}"/>
              </a:ext>
            </a:extLst>
          </p:cNvPr>
          <p:cNvSpPr txBox="1">
            <a:spLocks noGrp="1"/>
          </p:cNvSpPr>
          <p:nvPr>
            <p:ph type="title"/>
          </p:nvPr>
        </p:nvSpPr>
        <p:spPr>
          <a:xfrm>
            <a:off x="592758" y="924454"/>
            <a:ext cx="8289842" cy="1742015"/>
          </a:xfrm>
          <a:prstGeom prst="rect">
            <a:avLst/>
          </a:prstGeom>
          <a:noFill/>
        </p:spPr>
        <p:txBody>
          <a:bodyPr wrap="square" rtlCol="0">
            <a:spAutoFit/>
          </a:bodyPr>
          <a:lstStyle/>
          <a:p>
            <a:pPr eaLnBrk="0" hangingPunct="0">
              <a:spcAft>
                <a:spcPts val="1200"/>
              </a:spcAft>
            </a:pPr>
            <a:r>
              <a:rPr lang="ru" sz="2800" b="1" dirty="0">
                <a:latin typeface="Arial" panose="020B0604020202020204" pitchFamily="34" charset="0"/>
                <a:cs typeface="Arial" panose="020B0604020202020204" pitchFamily="34" charset="0"/>
              </a:rPr>
              <a:t>3. Региональный туризм</a:t>
            </a:r>
          </a:p>
          <a:p>
            <a:pPr marL="457200" lvl="1" eaLnBrk="0" hangingPunct="0">
              <a:spcAft>
                <a:spcPts val="1200"/>
              </a:spcAft>
            </a:pPr>
            <a:r>
              <a:rPr lang="ru" sz="2400" dirty="0">
                <a:latin typeface="Arial" panose="020B0604020202020204" pitchFamily="34" charset="0"/>
                <a:cs typeface="Arial" panose="020B0604020202020204" pitchFamily="34" charset="0"/>
              </a:rPr>
              <a:t>Генеральный план развития туризма экономического коридора Алматы-Бишкек</a:t>
            </a:r>
            <a:br>
              <a:rPr lang="en-US" sz="2400" dirty="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p:txBody>
      </p:sp>
      <p:pic>
        <p:nvPicPr>
          <p:cNvPr id="2" name="Рисунок 1">
            <a:extLst>
              <a:ext uri="{FF2B5EF4-FFF2-40B4-BE49-F238E27FC236}">
                <a16:creationId xmlns:a16="http://schemas.microsoft.com/office/drawing/2014/main" id="{11A7CBAA-611C-5CF8-5953-D277F42BE1D9}"/>
              </a:ext>
            </a:extLst>
          </p:cNvPr>
          <p:cNvPicPr>
            <a:picLocks noChangeAspect="1"/>
          </p:cNvPicPr>
          <p:nvPr/>
        </p:nvPicPr>
        <p:blipFill>
          <a:blip r:embed="rId3"/>
          <a:stretch>
            <a:fillRect/>
          </a:stretch>
        </p:blipFill>
        <p:spPr>
          <a:xfrm>
            <a:off x="225508" y="2456769"/>
            <a:ext cx="3184066" cy="4099485"/>
          </a:xfrm>
          <a:prstGeom prst="rect">
            <a:avLst/>
          </a:prstGeom>
        </p:spPr>
      </p:pic>
      <p:pic>
        <p:nvPicPr>
          <p:cNvPr id="5" name="Объект 4">
            <a:extLst>
              <a:ext uri="{FF2B5EF4-FFF2-40B4-BE49-F238E27FC236}">
                <a16:creationId xmlns:a16="http://schemas.microsoft.com/office/drawing/2014/main" id="{D5B00721-CA3B-8370-CC80-613791184807}"/>
              </a:ext>
            </a:extLst>
          </p:cNvPr>
          <p:cNvPicPr>
            <a:picLocks noChangeAspect="1"/>
          </p:cNvPicPr>
          <p:nvPr/>
        </p:nvPicPr>
        <p:blipFill>
          <a:blip r:embed="rId4"/>
          <a:stretch>
            <a:fillRect/>
          </a:stretch>
        </p:blipFill>
        <p:spPr>
          <a:xfrm>
            <a:off x="3468314" y="2456769"/>
            <a:ext cx="5414286" cy="4036105"/>
          </a:xfrm>
          <a:prstGeom prst="rect">
            <a:avLst/>
          </a:prstGeom>
        </p:spPr>
      </p:pic>
    </p:spTree>
    <p:extLst>
      <p:ext uri="{BB962C8B-B14F-4D97-AF65-F5344CB8AC3E}">
        <p14:creationId xmlns:p14="http://schemas.microsoft.com/office/powerpoint/2010/main" val="121122148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haredContentType xmlns="Microsoft.SharePoint.Taxonomy.ContentTypeSync" SourceId="115af50e-efb3-4a0e-b425-875ff625e09e" ContentTypeId="0x010100A3BFD338C4D69F46BE33AA49AB508701" PreviousValue="false"/>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hca2169e3b0945318411f30479ba40c8 xmlns="c1fdd505-2570-46c2-bd04-3e0f2d874cf5">
      <Terms xmlns="http://schemas.microsoft.com/office/infopath/2007/PartnerControls">
        <TermInfo xmlns="http://schemas.microsoft.com/office/infopath/2007/PartnerControls">
          <TermName xmlns="http://schemas.microsoft.com/office/infopath/2007/PartnerControls">52188-001 : Assessing Economic Corridor Development Potential Among Shymkent, Tashkent and Khujand</TermName>
          <TermId xmlns="http://schemas.microsoft.com/office/infopath/2007/PartnerControls">b3aaa150-47e0-4e7a-8b95-b94ee307f7fd</TermId>
        </TermInfo>
      </Terms>
    </hca2169e3b0945318411f30479ba40c8>
    <p030e467f78f45b4ae8f7e2c17ea4d82 xmlns="c1fdd505-2570-46c2-bd04-3e0f2d874cf5">
      <Terms xmlns="http://schemas.microsoft.com/office/infopath/2007/PartnerControls"/>
    </p030e467f78f45b4ae8f7e2c17ea4d82>
    <k985dbdc596c44d7acaf8184f33920f0 xmlns="c1fdd505-2570-46c2-bd04-3e0f2d874cf5">
      <Terms xmlns="http://schemas.microsoft.com/office/infopath/2007/PartnerControls">
        <TermInfo xmlns="http://schemas.microsoft.com/office/infopath/2007/PartnerControls">
          <TermName xmlns="http://schemas.microsoft.com/office/infopath/2007/PartnerControls">Regional</TermName>
          <TermId xmlns="http://schemas.microsoft.com/office/infopath/2007/PartnerControls">d4cb8265-5963-4e16-b4f8-5ada18938c78</TermId>
        </TermInfo>
      </Terms>
    </k985dbdc596c44d7acaf8184f33920f0>
    <j78542b1fffc4a1c84659474212e3133 xmlns="c1fdd505-2570-46c2-bd04-3e0f2d874cf5">
      <Terms xmlns="http://schemas.microsoft.com/office/infopath/2007/PartnerControls">
        <TermInfo xmlns="http://schemas.microsoft.com/office/infopath/2007/PartnerControls">
          <TermName xmlns="http://schemas.microsoft.com/office/infopath/2007/PartnerControls">CWRD</TermName>
          <TermId xmlns="http://schemas.microsoft.com/office/infopath/2007/PartnerControls">6d71ff58-4882-4388-ab5c-218969b1e9c8</TermId>
        </TermInfo>
      </Terms>
    </j78542b1fffc4a1c84659474212e3133>
    <ia017ac09b1942648b563fe0b2b14d52 xmlns="c1fdd505-2570-46c2-bd04-3e0f2d874cf5">
      <Terms xmlns="http://schemas.microsoft.com/office/infopath/2007/PartnerControls">
        <TermInfo xmlns="http://schemas.microsoft.com/office/infopath/2007/PartnerControls">
          <TermName xmlns="http://schemas.microsoft.com/office/infopath/2007/PartnerControls">CWRC</TermName>
          <TermId xmlns="http://schemas.microsoft.com/office/infopath/2007/PartnerControls">ecfd6e9e-1aa8-422e-b0ee-5f69329336ed</TermId>
        </TermInfo>
      </Terms>
    </ia017ac09b1942648b563fe0b2b14d52>
    <SharedWithUsers xmlns="374793f7-8f2b-4177-9cc3-2a8d0cfae40f">
      <UserInfo>
        <DisplayName>Irene S. De Roma</DisplayName>
        <AccountId>100</AccountId>
        <AccountType/>
      </UserInfo>
    </SharedWithUsers>
    <d61536b25a8a4fedb48bb564279be82a xmlns="c1fdd505-2570-46c2-bd04-3e0f2d874cf5">
      <Terms xmlns="http://schemas.microsoft.com/office/infopath/2007/PartnerControls">
        <TermInfo xmlns="http://schemas.microsoft.com/office/infopath/2007/PartnerControls">
          <TermName xmlns="http://schemas.microsoft.com/office/infopath/2007/PartnerControls">CWRD</TermName>
          <TermId xmlns="http://schemas.microsoft.com/office/infopath/2007/PartnerControls">6d71ff58-4882-4388-ab5c-218969b1e9c8</TermId>
        </TermInfo>
      </Terms>
    </d61536b25a8a4fedb48bb564279be82a>
    <lcf76f155ced4ddcb4097134ff3c332f xmlns="cf371439-f430-41b1-8688-7ef6c47b85d0">
      <Terms xmlns="http://schemas.microsoft.com/office/infopath/2007/PartnerControls"/>
    </lcf76f155ced4ddcb4097134ff3c332f>
    <TaxCatchAll xmlns="c1fdd505-2570-46c2-bd04-3e0f2d874cf5">
      <Value>13</Value>
      <Value>18</Value>
      <Value>11</Value>
      <Value>4</Value>
      <Value>3</Value>
      <Value>2</Value>
      <Value>1</Value>
    </TaxCatchAll>
    <h35d3bd3f16b4964a022bfaedf90233f xmlns="c1fdd505-2570-46c2-bd04-3e0f2d874cf5">
      <Terms xmlns="http://schemas.microsoft.com/office/infopath/2007/PartnerControls">
        <TermInfo xmlns="http://schemas.microsoft.com/office/infopath/2007/PartnerControls">
          <TermName xmlns="http://schemas.microsoft.com/office/infopath/2007/PartnerControls">CAREC</TermName>
          <TermId xmlns="http://schemas.microsoft.com/office/infopath/2007/PartnerControls">815c4229-ad07-427a-8f71-a8b862b1014a</TermId>
        </TermInfo>
      </Terms>
    </h35d3bd3f16b4964a022bfaedf90233f>
    <a0d1b14b197747dfafc19f70ff45d4f6 xmlns="c1fdd505-2570-46c2-bd04-3e0f2d874cf5">
      <Terms xmlns="http://schemas.microsoft.com/office/infopath/2007/PartnerControls"/>
    </a0d1b14b197747dfafc19f70ff45d4f6>
    <h00e4aaaf4624e24a7df7f06faa038c6 xmlns="c1fdd505-2570-46c2-bd04-3e0f2d874cf5">
      <Terms xmlns="http://schemas.microsoft.com/office/infopath/2007/PartnerControls">
        <TermInfo xmlns="http://schemas.microsoft.com/office/infopath/2007/PartnerControls">
          <TermName xmlns="http://schemas.microsoft.com/office/infopath/2007/PartnerControls">English</TermName>
          <TermId xmlns="http://schemas.microsoft.com/office/infopath/2007/PartnerControls">16ac8743-31bb-43f8-9a73-533a041667d6</TermId>
        </TermInfo>
      </Terms>
    </h00e4aaaf4624e24a7df7f06faa038c6>
    <kc098dd651dc4f4b9248417ab8ccab6f xmlns="c1fdd505-2570-46c2-bd04-3e0f2d874cf5">
      <Terms xmlns="http://schemas.microsoft.com/office/infopath/2007/PartnerControls"/>
    </kc098dd651dc4f4b9248417ab8ccab6f>
    <d01a0ce1b141461dbfb235a3ab729a2c xmlns="c1fdd505-2570-46c2-bd04-3e0f2d874cf5">
      <Terms xmlns="http://schemas.microsoft.com/office/infopath/2007/PartnerControls"/>
    </d01a0ce1b141461dbfb235a3ab729a2c>
    <ADBDocumentDate xmlns="c1fdd505-2570-46c2-bd04-3e0f2d874cf5" xsi:nil="true"/>
    <ADBMonth xmlns="c1fdd505-2570-46c2-bd04-3e0f2d874cf5" xsi:nil="true"/>
    <ADBYear xmlns="c1fdd505-2570-46c2-bd04-3e0f2d874cf5" xsi:nil="true"/>
    <ADBAuthors xmlns="c1fdd505-2570-46c2-bd04-3e0f2d874cf5">
      <UserInfo>
        <DisplayName/>
        <AccountId xsi:nil="true"/>
        <AccountType/>
      </UserInfo>
    </ADBAuthors>
    <ADBSourceLink xmlns="c1fdd505-2570-46c2-bd04-3e0f2d874cf5">
      <Url xsi:nil="true"/>
      <Description xsi:nil="true"/>
    </ADBSourceLink>
    <ADBDocumentTypeValue xmlns="c1fdd505-2570-46c2-bd04-3e0f2d874cf5" xsi:nil="true"/>
    <ADBCirculatedLink xmlns="c1fdd505-2570-46c2-bd04-3e0f2d874cf5">
      <Url xsi:nil="true"/>
      <Description xsi:nil="true"/>
    </ADBCirculatedLink>
  </documentManagement>
</p:properties>
</file>

<file path=customXml/item4.xml><?xml version="1.0" encoding="utf-8"?>
<ct:contentTypeSchema xmlns:ct="http://schemas.microsoft.com/office/2006/metadata/contentType" xmlns:ma="http://schemas.microsoft.com/office/2006/metadata/properties/metaAttributes" ct:_="" ma:_="" ma:contentTypeName="ADB Project Document" ma:contentTypeID="0x010100A3BFD338C4D69F46BE33AA49AB50870100C520B00D8BB20C45814389052060F14C" ma:contentTypeVersion="22" ma:contentTypeDescription="" ma:contentTypeScope="" ma:versionID="69e595f87e466cfe30d57a01b532653f">
  <xsd:schema xmlns:xsd="http://www.w3.org/2001/XMLSchema" xmlns:xs="http://www.w3.org/2001/XMLSchema" xmlns:p="http://schemas.microsoft.com/office/2006/metadata/properties" xmlns:ns2="c1fdd505-2570-46c2-bd04-3e0f2d874cf5" xmlns:ns3="cf371439-f430-41b1-8688-7ef6c47b85d0" xmlns:ns4="374793f7-8f2b-4177-9cc3-2a8d0cfae40f" targetNamespace="http://schemas.microsoft.com/office/2006/metadata/properties" ma:root="true" ma:fieldsID="0556e6c235010c4e1c0d785086e094cb" ns2:_="" ns3:_="" ns4:_="">
    <xsd:import namespace="c1fdd505-2570-46c2-bd04-3e0f2d874cf5"/>
    <xsd:import namespace="cf371439-f430-41b1-8688-7ef6c47b85d0"/>
    <xsd:import namespace="374793f7-8f2b-4177-9cc3-2a8d0cfae40f"/>
    <xsd:element name="properties">
      <xsd:complexType>
        <xsd:sequence>
          <xsd:element name="documentManagement">
            <xsd:complexType>
              <xsd:all>
                <xsd:element ref="ns2:ADBDocumentDate" minOccurs="0"/>
                <xsd:element ref="ns2:ADBMonth" minOccurs="0"/>
                <xsd:element ref="ns2:ADBYear" minOccurs="0"/>
                <xsd:element ref="ns2:ADBAuthors" minOccurs="0"/>
                <xsd:element ref="ns2:ADBSourceLink" minOccurs="0"/>
                <xsd:element ref="ns2:ADBCirculatedLink" minOccurs="0"/>
                <xsd:element ref="ns2:a0d1b14b197747dfafc19f70ff45d4f6" minOccurs="0"/>
                <xsd:element ref="ns2:d01a0ce1b141461dbfb235a3ab729a2c" minOccurs="0"/>
                <xsd:element ref="ns2:TaxCatchAll" minOccurs="0"/>
                <xsd:element ref="ns2:hca2169e3b0945318411f30479ba40c8" minOccurs="0"/>
                <xsd:element ref="ns2:p030e467f78f45b4ae8f7e2c17ea4d82" minOccurs="0"/>
                <xsd:element ref="ns2:h00e4aaaf4624e24a7df7f06faa038c6" minOccurs="0"/>
                <xsd:element ref="ns2:d61536b25a8a4fedb48bb564279be82a" minOccurs="0"/>
                <xsd:element ref="ns2:j78542b1fffc4a1c84659474212e3133" minOccurs="0"/>
                <xsd:element ref="ns2:ADBDocumentTypeValue" minOccurs="0"/>
                <xsd:element ref="ns2:ia017ac09b1942648b563fe0b2b14d52" minOccurs="0"/>
                <xsd:element ref="ns2:h35d3bd3f16b4964a022bfaedf90233f" minOccurs="0"/>
                <xsd:element ref="ns2:kc098dd651dc4f4b9248417ab8ccab6f" minOccurs="0"/>
                <xsd:element ref="ns2:k985dbdc596c44d7acaf8184f33920f0" minOccurs="0"/>
                <xsd:element ref="ns3:MediaServiceMetadata" minOccurs="0"/>
                <xsd:element ref="ns3:MediaServiceFastMetadata" minOccurs="0"/>
                <xsd:element ref="ns4:SharedWithUsers" minOccurs="0"/>
                <xsd:element ref="ns4:SharedWithDetail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fdd505-2570-46c2-bd04-3e0f2d874cf5" elementFormDefault="qualified">
    <xsd:import namespace="http://schemas.microsoft.com/office/2006/documentManagement/types"/>
    <xsd:import namespace="http://schemas.microsoft.com/office/infopath/2007/PartnerControls"/>
    <xsd:element name="ADBDocumentDate" ma:index="3" nillable="true" ma:displayName="Document Date" ma:format="DateOnly" ma:internalName="ADBDocumentDate">
      <xsd:simpleType>
        <xsd:restriction base="dms:DateTime"/>
      </xsd:simpleType>
    </xsd:element>
    <xsd:element name="ADBMonth" ma:index="4" nillable="true" ma:displayName="Month" ma:format="Dropdown" ma:internalName="ADBMonth">
      <xsd:simpleType>
        <xsd:restriction base="dms:Choice">
          <xsd:enumeration value="01-Jan"/>
          <xsd:enumeration value="02-Feb"/>
          <xsd:enumeration value="03-Mar"/>
          <xsd:enumeration value="04-Apr"/>
          <xsd:enumeration value="05-May"/>
          <xsd:enumeration value="06-Jun"/>
          <xsd:enumeration value="07-Jul"/>
          <xsd:enumeration value="08-Aug"/>
          <xsd:enumeration value="09-Sep"/>
          <xsd:enumeration value="10-Oct"/>
          <xsd:enumeration value="11-Nov"/>
          <xsd:enumeration value="12-Dec"/>
        </xsd:restriction>
      </xsd:simpleType>
    </xsd:element>
    <xsd:element name="ADBYear" ma:index="5" nillable="true" ma:displayName="Year" ma:internalName="ADBYear">
      <xsd:simpleType>
        <xsd:restriction base="dms:Text">
          <xsd:maxLength value="4"/>
        </xsd:restriction>
      </xsd:simpleType>
    </xsd:element>
    <xsd:element name="ADBAuthors" ma:index="6" nillable="true" ma:displayName="Authors" ma:list="UserInfo" ma:SharePointGroup="0" ma:internalName="ADBAuthors"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DBSourceLink" ma:index="16" nillable="true" ma:displayName="Source Link" ma:format="Hyperlink" ma:internalName="ADBSourceLink">
      <xsd:complexType>
        <xsd:complexContent>
          <xsd:extension base="dms:URL">
            <xsd:sequence>
              <xsd:element name="Url" type="dms:ValidUrl" minOccurs="0" nillable="true"/>
              <xsd:element name="Description" type="xsd:string" nillable="true"/>
            </xsd:sequence>
          </xsd:extension>
        </xsd:complexContent>
      </xsd:complexType>
    </xsd:element>
    <xsd:element name="ADBCirculatedLink" ma:index="17" nillable="true" ma:displayName="Final Document Link" ma:format="Hyperlink" ma:internalName="ADBCirculatedLink">
      <xsd:complexType>
        <xsd:complexContent>
          <xsd:extension base="dms:URL">
            <xsd:sequence>
              <xsd:element name="Url" type="dms:ValidUrl" minOccurs="0" nillable="true"/>
              <xsd:element name="Description" type="xsd:string" nillable="true"/>
            </xsd:sequence>
          </xsd:extension>
        </xsd:complexContent>
      </xsd:complexType>
    </xsd:element>
    <xsd:element name="a0d1b14b197747dfafc19f70ff45d4f6" ma:index="18" nillable="true" ma:taxonomy="true" ma:internalName="a0d1b14b197747dfafc19f70ff45d4f6" ma:taxonomyFieldName="ADBProjectDocumentType" ma:displayName="ADB Project Document Type" ma:default="" ma:fieldId="{a0d1b14b-1977-47df-afc1-9f70ff45d4f6}" ma:sspId="115af50e-efb3-4a0e-b425-875ff625e09e" ma:termSetId="14b53411-9553-454e-9031-2e4b08df825b" ma:anchorId="00000000-0000-0000-0000-000000000000" ma:open="false" ma:isKeyword="false">
      <xsd:complexType>
        <xsd:sequence>
          <xsd:element ref="pc:Terms" minOccurs="0" maxOccurs="1"/>
        </xsd:sequence>
      </xsd:complexType>
    </xsd:element>
    <xsd:element name="d01a0ce1b141461dbfb235a3ab729a2c" ma:index="19" nillable="true" ma:taxonomy="true" ma:internalName="d01a0ce1b141461dbfb235a3ab729a2c" ma:taxonomyFieldName="ADBSector" ma:displayName="Sector" ma:default="" ma:fieldId="{d01a0ce1-b141-461d-bfb2-35a3ab729a2c}" ma:sspId="115af50e-efb3-4a0e-b425-875ff625e09e" ma:termSetId="bae01210-cdc5-4479-86d7-616c28c0a9b3" ma:anchorId="00000000-0000-0000-0000-000000000000" ma:open="false" ma:isKeyword="false">
      <xsd:complexType>
        <xsd:sequence>
          <xsd:element ref="pc:Terms" minOccurs="0" maxOccurs="1"/>
        </xsd:sequence>
      </xsd:complexType>
    </xsd:element>
    <xsd:element name="TaxCatchAll" ma:index="20" nillable="true" ma:displayName="Taxonomy Catch All Column" ma:hidden="true" ma:list="{386ab4f6-7bbe-4882-af96-60d4468885a4}" ma:internalName="TaxCatchAll" ma:showField="CatchAllData" ma:web="374793f7-8f2b-4177-9cc3-2a8d0cfae40f">
      <xsd:complexType>
        <xsd:complexContent>
          <xsd:extension base="dms:MultiChoiceLookup">
            <xsd:sequence>
              <xsd:element name="Value" type="dms:Lookup" maxOccurs="unbounded" minOccurs="0" nillable="true"/>
            </xsd:sequence>
          </xsd:extension>
        </xsd:complexContent>
      </xsd:complexType>
    </xsd:element>
    <xsd:element name="hca2169e3b0945318411f30479ba40c8" ma:index="21" nillable="true" ma:taxonomy="true" ma:internalName="hca2169e3b0945318411f30479ba40c8" ma:taxonomyFieldName="ADBProject" ma:displayName="Project" ma:default="" ma:fieldId="{1ca2169e-3b09-4531-8411-f30479ba40c8}" ma:sspId="115af50e-efb3-4a0e-b425-875ff625e09e" ma:termSetId="7a252312-03a3-44f4-bc5c-a08b11dfe2f6" ma:anchorId="00000000-0000-0000-0000-000000000000" ma:open="false" ma:isKeyword="false">
      <xsd:complexType>
        <xsd:sequence>
          <xsd:element ref="pc:Terms" minOccurs="0" maxOccurs="1"/>
        </xsd:sequence>
      </xsd:complexType>
    </xsd:element>
    <xsd:element name="p030e467f78f45b4ae8f7e2c17ea4d82" ma:index="22" nillable="true" ma:taxonomy="true" ma:internalName="p030e467f78f45b4ae8f7e2c17ea4d82" ma:taxonomyFieldName="ADBDocumentSecurity" ma:displayName="Document Security" ma:default="" ma:fieldId="{9030e467-f78f-45b4-ae8f-7e2c17ea4d82}" ma:sspId="115af50e-efb3-4a0e-b425-875ff625e09e" ma:termSetId="9b0b4686-afa9-4a02-bc15-8fbc99f17210" ma:anchorId="00000000-0000-0000-0000-000000000000" ma:open="false" ma:isKeyword="false">
      <xsd:complexType>
        <xsd:sequence>
          <xsd:element ref="pc:Terms" minOccurs="0" maxOccurs="1"/>
        </xsd:sequence>
      </xsd:complexType>
    </xsd:element>
    <xsd:element name="h00e4aaaf4624e24a7df7f06faa038c6" ma:index="24" nillable="true" ma:taxonomy="true" ma:internalName="h00e4aaaf4624e24a7df7f06faa038c6" ma:taxonomyFieldName="ADBDocumentLanguage" ma:displayName="Document Language" ma:default="1;#English|16ac8743-31bb-43f8-9a73-533a041667d6" ma:fieldId="{100e4aaa-f462-4e24-a7df-7f06faa038c6}" ma:sspId="115af50e-efb3-4a0e-b425-875ff625e09e" ma:termSetId="fdf74959-6eb2-4689-a0fc-b9e1ab230b09" ma:anchorId="00000000-0000-0000-0000-000000000000" ma:open="false" ma:isKeyword="false">
      <xsd:complexType>
        <xsd:sequence>
          <xsd:element ref="pc:Terms" minOccurs="0" maxOccurs="1"/>
        </xsd:sequence>
      </xsd:complexType>
    </xsd:element>
    <xsd:element name="d61536b25a8a4fedb48bb564279be82a" ma:index="27" nillable="true" ma:taxonomy="true" ma:internalName="d61536b25a8a4fedb48bb564279be82a" ma:taxonomyFieldName="ADBDepartmentOwner" ma:displayName="Department Owner" ma:default="" ma:fieldId="{d61536b2-5a8a-4fed-b48b-b564279be82a}" ma:sspId="115af50e-efb3-4a0e-b425-875ff625e09e" ma:termSetId="b965cdb6-1071-4c6a-a9a3-189d53a950d4" ma:anchorId="00000000-0000-0000-0000-000000000000" ma:open="false" ma:isKeyword="false">
      <xsd:complexType>
        <xsd:sequence>
          <xsd:element ref="pc:Terms" minOccurs="0" maxOccurs="1"/>
        </xsd:sequence>
      </xsd:complexType>
    </xsd:element>
    <xsd:element name="j78542b1fffc4a1c84659474212e3133" ma:index="31" nillable="true" ma:taxonomy="true" ma:internalName="j78542b1fffc4a1c84659474212e3133" ma:taxonomyFieldName="ADBContentGroup" ma:displayName="Content Group" ma:default="2;#CWRD|6d71ff58-4882-4388-ab5c-218969b1e9c8" ma:fieldId="{378542b1-fffc-4a1c-8465-9474212e3133}" ma:taxonomyMulti="true" ma:sspId="115af50e-efb3-4a0e-b425-875ff625e09e" ma:termSetId="2a9ffbee-93a5-418b-bcdb-8d6817936e6b" ma:anchorId="00000000-0000-0000-0000-000000000000" ma:open="false" ma:isKeyword="false">
      <xsd:complexType>
        <xsd:sequence>
          <xsd:element ref="pc:Terms" minOccurs="0" maxOccurs="1"/>
        </xsd:sequence>
      </xsd:complexType>
    </xsd:element>
    <xsd:element name="ADBDocumentTypeValue" ma:index="32" nillable="true" ma:displayName="Document Type" ma:hidden="true" ma:internalName="ADBDocumentTypeValue" ma:readOnly="false">
      <xsd:simpleType>
        <xsd:restriction base="dms:Text">
          <xsd:maxLength value="255"/>
        </xsd:restriction>
      </xsd:simpleType>
    </xsd:element>
    <xsd:element name="ia017ac09b1942648b563fe0b2b14d52" ma:index="33" nillable="true" ma:taxonomy="true" ma:internalName="ia017ac09b1942648b563fe0b2b14d52" ma:taxonomyFieldName="ADBDivision" ma:displayName="Division" ma:default="" ma:fieldId="{2a017ac0-9b19-4264-8b56-3fe0b2b14d52}" ma:sspId="115af50e-efb3-4a0e-b425-875ff625e09e" ma:termSetId="d736278f-2140-40cc-b46b-6a0ab0de2d29" ma:anchorId="00000000-0000-0000-0000-000000000000" ma:open="false" ma:isKeyword="false">
      <xsd:complexType>
        <xsd:sequence>
          <xsd:element ref="pc:Terms" minOccurs="0" maxOccurs="1"/>
        </xsd:sequence>
      </xsd:complexType>
    </xsd:element>
    <xsd:element name="h35d3bd3f16b4964a022bfaedf90233f" ma:index="34" nillable="true" ma:taxonomy="true" ma:internalName="h35d3bd3f16b4964a022bfaedf90233f" ma:taxonomyFieldName="ADBSubRegion" ma:displayName="Subregion" ma:default="" ma:fieldId="{135d3bd3-f16b-4964-a022-bfaedf90233f}" ma:taxonomyMulti="true" ma:sspId="115af50e-efb3-4a0e-b425-875ff625e09e" ma:termSetId="26887811-cbc8-440f-ae3c-476d537525b4" ma:anchorId="00000000-0000-0000-0000-000000000000" ma:open="false" ma:isKeyword="false">
      <xsd:complexType>
        <xsd:sequence>
          <xsd:element ref="pc:Terms" minOccurs="0" maxOccurs="1"/>
        </xsd:sequence>
      </xsd:complexType>
    </xsd:element>
    <xsd:element name="kc098dd651dc4f4b9248417ab8ccab6f" ma:index="36" nillable="true" ma:taxonomy="true" ma:internalName="kc098dd651dc4f4b9248417ab8ccab6f" ma:taxonomyFieldName="Segment" ma:displayName="Segment" ma:readOnly="false" ma:default="" ma:fieldId="{4c098dd6-51dc-4f4b-9248-417ab8ccab6f}" ma:sspId="115af50e-efb3-4a0e-b425-875ff625e09e" ma:termSetId="ca487498-3907-4013-84b5-72a7400220c5" ma:anchorId="00000000-0000-0000-0000-000000000000" ma:open="false" ma:isKeyword="false">
      <xsd:complexType>
        <xsd:sequence>
          <xsd:element ref="pc:Terms" minOccurs="0" maxOccurs="1"/>
        </xsd:sequence>
      </xsd:complexType>
    </xsd:element>
    <xsd:element name="k985dbdc596c44d7acaf8184f33920f0" ma:index="37" nillable="true" ma:taxonomy="true" ma:internalName="k985dbdc596c44d7acaf8184f33920f0" ma:taxonomyFieldName="ADBCountry" ma:displayName="Country" ma:default="" ma:fieldId="{4985dbdc-596c-44d7-acaf-8184f33920f0}" ma:sspId="115af50e-efb3-4a0e-b425-875ff625e09e" ma:termSetId="169202c7-46da-431e-ac86-348c41a1f49b"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f371439-f430-41b1-8688-7ef6c47b85d0" elementFormDefault="qualified">
    <xsd:import namespace="http://schemas.microsoft.com/office/2006/documentManagement/types"/>
    <xsd:import namespace="http://schemas.microsoft.com/office/infopath/2007/PartnerControls"/>
    <xsd:element name="MediaServiceMetadata" ma:index="38" nillable="true" ma:displayName="MediaServiceMetadata" ma:hidden="true" ma:internalName="MediaServiceMetadata" ma:readOnly="true">
      <xsd:simpleType>
        <xsd:restriction base="dms:Note"/>
      </xsd:simpleType>
    </xsd:element>
    <xsd:element name="MediaServiceFastMetadata" ma:index="39" nillable="true" ma:displayName="MediaServiceFastMetadata" ma:hidden="true" ma:internalName="MediaServiceFastMetadata" ma:readOnly="true">
      <xsd:simpleType>
        <xsd:restriction base="dms:Note"/>
      </xsd:simpleType>
    </xsd:element>
    <xsd:element name="MediaServiceAutoTags" ma:index="42" nillable="true" ma:displayName="Tags" ma:internalName="MediaServiceAutoTags" ma:readOnly="true">
      <xsd:simpleType>
        <xsd:restriction base="dms:Text"/>
      </xsd:simpleType>
    </xsd:element>
    <xsd:element name="MediaServiceOCR" ma:index="43" nillable="true" ma:displayName="Extracted Text" ma:internalName="MediaServiceOCR" ma:readOnly="true">
      <xsd:simpleType>
        <xsd:restriction base="dms:Note">
          <xsd:maxLength value="255"/>
        </xsd:restriction>
      </xsd:simpleType>
    </xsd:element>
    <xsd:element name="MediaServiceGenerationTime" ma:index="44" nillable="true" ma:displayName="MediaServiceGenerationTime" ma:hidden="true" ma:internalName="MediaServiceGenerationTime" ma:readOnly="true">
      <xsd:simpleType>
        <xsd:restriction base="dms:Text"/>
      </xsd:simpleType>
    </xsd:element>
    <xsd:element name="MediaServiceEventHashCode" ma:index="45" nillable="true" ma:displayName="MediaServiceEventHashCode" ma:hidden="true" ma:internalName="MediaServiceEventHashCode" ma:readOnly="true">
      <xsd:simpleType>
        <xsd:restriction base="dms:Text"/>
      </xsd:simpleType>
    </xsd:element>
    <xsd:element name="MediaServiceDateTaken" ma:index="46" nillable="true" ma:displayName="MediaServiceDateTaken" ma:hidden="true" ma:internalName="MediaServiceDateTaken" ma:readOnly="true">
      <xsd:simpleType>
        <xsd:restriction base="dms:Text"/>
      </xsd:simpleType>
    </xsd:element>
    <xsd:element name="MediaServiceLocation" ma:index="47" nillable="true" ma:displayName="Location" ma:internalName="MediaServiceLocation" ma:readOnly="true">
      <xsd:simpleType>
        <xsd:restriction base="dms:Text"/>
      </xsd:simpleType>
    </xsd:element>
    <xsd:element name="MediaServiceAutoKeyPoints" ma:index="48" nillable="true" ma:displayName="MediaServiceAutoKeyPoints" ma:hidden="true" ma:internalName="MediaServiceAutoKeyPoints" ma:readOnly="true">
      <xsd:simpleType>
        <xsd:restriction base="dms:Note"/>
      </xsd:simpleType>
    </xsd:element>
    <xsd:element name="MediaServiceKeyPoints" ma:index="49" nillable="true" ma:displayName="KeyPoints" ma:internalName="MediaServiceKeyPoints" ma:readOnly="true">
      <xsd:simpleType>
        <xsd:restriction base="dms:Note">
          <xsd:maxLength value="255"/>
        </xsd:restriction>
      </xsd:simpleType>
    </xsd:element>
    <xsd:element name="MediaLengthInSeconds" ma:index="50" nillable="true" ma:displayName="Length (seconds)" ma:internalName="MediaLengthInSeconds" ma:readOnly="true">
      <xsd:simpleType>
        <xsd:restriction base="dms:Unknown"/>
      </xsd:simpleType>
    </xsd:element>
    <xsd:element name="lcf76f155ced4ddcb4097134ff3c332f" ma:index="52" nillable="true" ma:taxonomy="true" ma:internalName="lcf76f155ced4ddcb4097134ff3c332f" ma:taxonomyFieldName="MediaServiceImageTags" ma:displayName="Image Tags" ma:readOnly="false" ma:fieldId="{5cf76f15-5ced-4ddc-b409-7134ff3c332f}" ma:taxonomyMulti="true" ma:sspId="115af50e-efb3-4a0e-b425-875ff625e09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5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74793f7-8f2b-4177-9cc3-2a8d0cfae40f" elementFormDefault="qualified">
    <xsd:import namespace="http://schemas.microsoft.com/office/2006/documentManagement/types"/>
    <xsd:import namespace="http://schemas.microsoft.com/office/infopath/2007/PartnerControls"/>
    <xsd:element name="SharedWithUsers" ma:index="4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4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35" ma:displayName="Content Type"/>
        <xsd:element ref="dc:title" minOccurs="0" maxOccurs="1" ma:index="1" ma:displayName="Task Nam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0947CF9-D813-45A9-8C99-A2376B419A18}">
  <ds:schemaRefs>
    <ds:schemaRef ds:uri="Microsoft.SharePoint.Taxonomy.ContentTypeSync"/>
  </ds:schemaRefs>
</ds:datastoreItem>
</file>

<file path=customXml/itemProps2.xml><?xml version="1.0" encoding="utf-8"?>
<ds:datastoreItem xmlns:ds="http://schemas.openxmlformats.org/officeDocument/2006/customXml" ds:itemID="{C7FD7FCF-096A-4CDC-BDC7-67A57ED7F42E}">
  <ds:schemaRefs>
    <ds:schemaRef ds:uri="http://schemas.microsoft.com/sharepoint/v3/contenttype/forms"/>
  </ds:schemaRefs>
</ds:datastoreItem>
</file>

<file path=customXml/itemProps3.xml><?xml version="1.0" encoding="utf-8"?>
<ds:datastoreItem xmlns:ds="http://schemas.openxmlformats.org/officeDocument/2006/customXml" ds:itemID="{F2474E0B-CA05-4A48-B914-BC0D5CD54DF0}">
  <ds:schemaRefs>
    <ds:schemaRef ds:uri="http://schemas.microsoft.com/office/2006/metadata/properties"/>
    <ds:schemaRef ds:uri="http://schemas.microsoft.com/office/infopath/2007/PartnerControls"/>
    <ds:schemaRef ds:uri="c1fdd505-2570-46c2-bd04-3e0f2d874cf5"/>
    <ds:schemaRef ds:uri="374793f7-8f2b-4177-9cc3-2a8d0cfae40f"/>
    <ds:schemaRef ds:uri="cf371439-f430-41b1-8688-7ef6c47b85d0"/>
  </ds:schemaRefs>
</ds:datastoreItem>
</file>

<file path=customXml/itemProps4.xml><?xml version="1.0" encoding="utf-8"?>
<ds:datastoreItem xmlns:ds="http://schemas.openxmlformats.org/officeDocument/2006/customXml" ds:itemID="{2FD6A99E-C8B1-457F-B826-96C1EF77BCF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1fdd505-2570-46c2-bd04-3e0f2d874cf5"/>
    <ds:schemaRef ds:uri="cf371439-f430-41b1-8688-7ef6c47b85d0"/>
    <ds:schemaRef ds:uri="374793f7-8f2b-4177-9cc3-2a8d0cfae40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8188</TotalTime>
  <Words>1773</Words>
  <Application>Microsoft Office PowerPoint</Application>
  <PresentationFormat>On-screen Show (4:3)</PresentationFormat>
  <Paragraphs>211</Paragraphs>
  <Slides>17</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Calibri</vt:lpstr>
      <vt:lpstr>Calibri Light</vt:lpstr>
      <vt:lpstr>Courier New</vt:lpstr>
      <vt:lpstr>Roboto</vt:lpstr>
      <vt:lpstr>Wingdings</vt:lpstr>
      <vt:lpstr>Office Theme</vt:lpstr>
      <vt:lpstr>PowerPoint Presentation</vt:lpstr>
      <vt:lpstr>PowerPoint Presentation</vt:lpstr>
      <vt:lpstr> 1. Знакомство с экономическим коридором Алматы-Бишкек</vt:lpstr>
      <vt:lpstr> Эволюция ЭКАБ</vt:lpstr>
      <vt:lpstr> Институты ЭКАБ</vt:lpstr>
      <vt:lpstr>PowerPoint Presentation</vt:lpstr>
      <vt:lpstr>PowerPoint Presentation</vt:lpstr>
      <vt:lpstr>PowerPoint Presentation</vt:lpstr>
      <vt:lpstr>3. Региональный туризм Генеральный план развития туризма экономического коридора Алматы-Бишкек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Уроки выучены</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LAUZON, Jasper</dc:creator>
  <cp:lastModifiedBy>Xinglan Hu</cp:lastModifiedBy>
  <cp:revision>891</cp:revision>
  <dcterms:created xsi:type="dcterms:W3CDTF">2019-11-18T08:55:35Z</dcterms:created>
  <dcterms:modified xsi:type="dcterms:W3CDTF">2023-08-31T01:46:40Z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17d4574-7375-4d17-b29c-6e4c6df0fcb0_Enabled">
    <vt:lpwstr>true</vt:lpwstr>
  </property>
  <property fmtid="{D5CDD505-2E9C-101B-9397-08002B2CF9AE}" pid="3" name="MSIP_Label_817d4574-7375-4d17-b29c-6e4c6df0fcb0_SetDate">
    <vt:lpwstr>2022-12-08T12:33:51Z</vt:lpwstr>
  </property>
  <property fmtid="{D5CDD505-2E9C-101B-9397-08002B2CF9AE}" pid="4" name="MSIP_Label_817d4574-7375-4d17-b29c-6e4c6df0fcb0_Method">
    <vt:lpwstr>Standard</vt:lpwstr>
  </property>
  <property fmtid="{D5CDD505-2E9C-101B-9397-08002B2CF9AE}" pid="5" name="MSIP_Label_817d4574-7375-4d17-b29c-6e4c6df0fcb0_Name">
    <vt:lpwstr>ADB Internal</vt:lpwstr>
  </property>
  <property fmtid="{D5CDD505-2E9C-101B-9397-08002B2CF9AE}" pid="6" name="MSIP_Label_817d4574-7375-4d17-b29c-6e4c6df0fcb0_SiteId">
    <vt:lpwstr>9495d6bb-41c2-4c58-848f-92e52cf3d640</vt:lpwstr>
  </property>
  <property fmtid="{D5CDD505-2E9C-101B-9397-08002B2CF9AE}" pid="7" name="MSIP_Label_817d4574-7375-4d17-b29c-6e4c6df0fcb0_ActionId">
    <vt:lpwstr>19a977d3-fa80-4054-a41c-76c888ab3dfe</vt:lpwstr>
  </property>
  <property fmtid="{D5CDD505-2E9C-101B-9397-08002B2CF9AE}" pid="8" name="MSIP_Label_817d4574-7375-4d17-b29c-6e4c6df0fcb0_ContentBits">
    <vt:lpwstr>2</vt:lpwstr>
  </property>
  <property fmtid="{D5CDD505-2E9C-101B-9397-08002B2CF9AE}" pid="9" name="ClassificationContentMarkingFooterLocations">
    <vt:lpwstr>Office Theme:8</vt:lpwstr>
  </property>
  <property fmtid="{D5CDD505-2E9C-101B-9397-08002B2CF9AE}" pid="10" name="ClassificationContentMarkingFooterText">
    <vt:lpwstr>INTERNAL. This information is accessible to ADB Management and staff. It may be shared outside ADB with appropriate permission.</vt:lpwstr>
  </property>
  <property fmtid="{D5CDD505-2E9C-101B-9397-08002B2CF9AE}" pid="11" name="MediaServiceImageTags">
    <vt:lpwstr/>
  </property>
  <property fmtid="{D5CDD505-2E9C-101B-9397-08002B2CF9AE}" pid="12" name="ContentTypeId">
    <vt:lpwstr>0x010100A3BFD338C4D69F46BE33AA49AB50870100C520B00D8BB20C45814389052060F14C</vt:lpwstr>
  </property>
  <property fmtid="{D5CDD505-2E9C-101B-9397-08002B2CF9AE}" pid="13" name="ADBProjectDocumentType">
    <vt:lpwstr/>
  </property>
  <property fmtid="{D5CDD505-2E9C-101B-9397-08002B2CF9AE}" pid="14" name="ADBSector">
    <vt:lpwstr/>
  </property>
  <property fmtid="{D5CDD505-2E9C-101B-9397-08002B2CF9AE}" pid="15" name="ADBDocumentLanguage">
    <vt:lpwstr>1;#English|16ac8743-31bb-43f8-9a73-533a041667d6</vt:lpwstr>
  </property>
  <property fmtid="{D5CDD505-2E9C-101B-9397-08002B2CF9AE}" pid="16" name="ADBSubRegion">
    <vt:lpwstr>11;#CAREC|815c4229-ad07-427a-8f71-a8b862b1014a</vt:lpwstr>
  </property>
  <property fmtid="{D5CDD505-2E9C-101B-9397-08002B2CF9AE}" pid="17" name="Segment">
    <vt:lpwstr/>
  </property>
  <property fmtid="{D5CDD505-2E9C-101B-9397-08002B2CF9AE}" pid="18" name="ADBDepartmentOwner">
    <vt:lpwstr>3;#CWRD|6d71ff58-4882-4388-ab5c-218969b1e9c8</vt:lpwstr>
  </property>
  <property fmtid="{D5CDD505-2E9C-101B-9397-08002B2CF9AE}" pid="19" name="ADBCountry">
    <vt:lpwstr>18;#Regional|d4cb8265-5963-4e16-b4f8-5ada18938c78</vt:lpwstr>
  </property>
  <property fmtid="{D5CDD505-2E9C-101B-9397-08002B2CF9AE}" pid="20" name="ADBProject">
    <vt:lpwstr>13;#52188-001 : Assessing Economic Corridor Development Potential Among Shymkent, Tashkent and Khujand|b3aaa150-47e0-4e7a-8b95-b94ee307f7fd</vt:lpwstr>
  </property>
  <property fmtid="{D5CDD505-2E9C-101B-9397-08002B2CF9AE}" pid="21" name="ADBContentGroup">
    <vt:lpwstr>2;#CWRD|6d71ff58-4882-4388-ab5c-218969b1e9c8</vt:lpwstr>
  </property>
  <property fmtid="{D5CDD505-2E9C-101B-9397-08002B2CF9AE}" pid="22" name="ADBDivision">
    <vt:lpwstr>4;#CWRC|ecfd6e9e-1aa8-422e-b0ee-5f69329336ed</vt:lpwstr>
  </property>
  <property fmtid="{D5CDD505-2E9C-101B-9397-08002B2CF9AE}" pid="23" name="ADBDocumentSecurity">
    <vt:lpwstr/>
  </property>
</Properties>
</file>