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heme/theme4.xml" ContentType="application/vnd.openxmlformats-officedocument.theme+xml"/>
  <Override PartName="/ppt/tags/tag245.xml" ContentType="application/vnd.openxmlformats-officedocument.presentationml.tags+xml"/>
  <Override PartName="/ppt/notesSlides/notesSlide1.xml" ContentType="application/vnd.openxmlformats-officedocument.presentationml.notesSlide+xml"/>
  <Override PartName="/ppt/tags/tag246.xml" ContentType="application/vnd.openxmlformats-officedocument.presentationml.tags+xml"/>
  <Override PartName="/ppt/notesSlides/notesSlide2.xml" ContentType="application/vnd.openxmlformats-officedocument.presentationml.notesSlide+xml"/>
  <Override PartName="/ppt/tags/tag24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8.xml" ContentType="application/vnd.openxmlformats-officedocument.presentationml.tags+xml"/>
  <Override PartName="/ppt/notesSlides/notesSlide5.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59.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260.xml" ContentType="application/vnd.openxmlformats-officedocument.presentationml.tags+xml"/>
  <Override PartName="/ppt/notesSlides/notesSlide8.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charts/chart3.xml" ContentType="application/vnd.openxmlformats-officedocument.drawingml.chart+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9.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charts/chart4.xml" ContentType="application/vnd.openxmlformats-officedocument.drawingml.chart+xml"/>
  <Override PartName="/ppt/tags/tag296.xml" ContentType="application/vnd.openxmlformats-officedocument.presentationml.tags+xml"/>
  <Override PartName="/ppt/tags/tag297.xml" ContentType="application/vnd.openxmlformats-officedocument.presentationml.tags+xml"/>
  <Override PartName="/ppt/notesSlides/notesSlide10.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notesSlides/notesSlide11.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2"/>
    <p:sldMasterId id="2147483719" r:id="rId33"/>
    <p:sldMasterId id="2147483787" r:id="rId34"/>
  </p:sldMasterIdLst>
  <p:notesMasterIdLst>
    <p:notesMasterId r:id="rId63"/>
  </p:notesMasterIdLst>
  <p:sldIdLst>
    <p:sldId id="256" r:id="rId35"/>
    <p:sldId id="2147348039" r:id="rId36"/>
    <p:sldId id="257" r:id="rId37"/>
    <p:sldId id="2147347894" r:id="rId38"/>
    <p:sldId id="2147348057" r:id="rId39"/>
    <p:sldId id="2147348059" r:id="rId40"/>
    <p:sldId id="2147348049" r:id="rId41"/>
    <p:sldId id="2147348032" r:id="rId42"/>
    <p:sldId id="2147348008" r:id="rId43"/>
    <p:sldId id="2147348058" r:id="rId44"/>
    <p:sldId id="2147348050" r:id="rId45"/>
    <p:sldId id="2147348061" r:id="rId46"/>
    <p:sldId id="2147347990" r:id="rId47"/>
    <p:sldId id="2147347989" r:id="rId48"/>
    <p:sldId id="2147348013" r:id="rId49"/>
    <p:sldId id="2147347959" r:id="rId50"/>
    <p:sldId id="2147348064" r:id="rId51"/>
    <p:sldId id="2147347965" r:id="rId52"/>
    <p:sldId id="2147347966" r:id="rId53"/>
    <p:sldId id="2147348051" r:id="rId54"/>
    <p:sldId id="2147347969" r:id="rId55"/>
    <p:sldId id="2147348033" r:id="rId56"/>
    <p:sldId id="2147347896" r:id="rId57"/>
    <p:sldId id="2147347967" r:id="rId58"/>
    <p:sldId id="2147348060" r:id="rId59"/>
    <p:sldId id="2147348063" r:id="rId60"/>
    <p:sldId id="2147348062" r:id="rId61"/>
    <p:sldId id="2147347955" r:id="rId62"/>
  </p:sldIdLst>
  <p:sldSz cx="12192000" cy="6858000"/>
  <p:notesSz cx="6858000" cy="9144000"/>
  <p:custDataLst>
    <p:custData r:id="rId31"/>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089D13-4820-430E-B437-71C0D780B573}">
          <p14:sldIdLst>
            <p14:sldId id="256"/>
            <p14:sldId id="2147348039"/>
            <p14:sldId id="257"/>
            <p14:sldId id="2147347894"/>
            <p14:sldId id="2147348057"/>
            <p14:sldId id="2147348059"/>
            <p14:sldId id="2147348049"/>
            <p14:sldId id="2147348032"/>
            <p14:sldId id="2147348008"/>
            <p14:sldId id="2147348058"/>
            <p14:sldId id="2147348050"/>
            <p14:sldId id="2147348061"/>
            <p14:sldId id="2147347990"/>
            <p14:sldId id="2147347989"/>
            <p14:sldId id="2147348013"/>
            <p14:sldId id="2147347959"/>
            <p14:sldId id="2147348064"/>
            <p14:sldId id="2147347965"/>
            <p14:sldId id="2147347966"/>
            <p14:sldId id="2147348051"/>
            <p14:sldId id="2147347969"/>
            <p14:sldId id="2147348033"/>
            <p14:sldId id="2147347896"/>
            <p14:sldId id="2147347967"/>
            <p14:sldId id="2147348060"/>
            <p14:sldId id="2147348063"/>
            <p14:sldId id="2147348062"/>
            <p14:sldId id="21473479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A5011B-E587-6516-1210-110372F5A7A2}" name="Nusaira Hassan (IN)" initials="NH(" userId="S::nusaira.hassan@pwc.com::48635332-fea4-4057-a5e3-b7848a2b01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55A11"/>
    <a:srgbClr val="D16C7D"/>
    <a:srgbClr val="682501"/>
    <a:srgbClr val="DCC3B2"/>
    <a:srgbClr val="F2F2F2"/>
    <a:srgbClr val="EB8C00"/>
    <a:srgbClr val="F6F6F6"/>
    <a:srgbClr val="FFE9C8"/>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96F36-10FD-4161-AF94-24CCDE6A982B}" v="17" dt="2023-09-04T10:41:22.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5.xml"/><Relationship Id="rId21" Type="http://schemas.openxmlformats.org/officeDocument/2006/relationships/customXml" Target="../customXml/item21.xml"/><Relationship Id="rId34" Type="http://schemas.openxmlformats.org/officeDocument/2006/relationships/slideMaster" Target="slideMasters/slideMaster3.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customXml" Target="../customXml/item7.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1.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slide" Target="slides/slide2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tags" Target="tags/tag1.xml"/><Relationship Id="rId69" Type="http://schemas.microsoft.com/office/2016/11/relationships/changesInfo" Target="changesInfos/changesInfo1.xml"/><Relationship Id="rId8" Type="http://schemas.openxmlformats.org/officeDocument/2006/relationships/customXml" Target="../customXml/item8.xml"/><Relationship Id="rId5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2.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lan Hu" userId="61035392-b8e6-43fa-b39d-a05287957c90" providerId="ADAL" clId="{3D896F36-10FD-4161-AF94-24CCDE6A982B}"/>
    <pc:docChg chg="undo custSel modSld">
      <pc:chgData name="Xinglan Hu" userId="61035392-b8e6-43fa-b39d-a05287957c90" providerId="ADAL" clId="{3D896F36-10FD-4161-AF94-24CCDE6A982B}" dt="2023-09-04T10:57:01.476" v="44" actId="20577"/>
      <pc:docMkLst>
        <pc:docMk/>
      </pc:docMkLst>
      <pc:sldChg chg="delSp modSp mod">
        <pc:chgData name="Xinglan Hu" userId="61035392-b8e6-43fa-b39d-a05287957c90" providerId="ADAL" clId="{3D896F36-10FD-4161-AF94-24CCDE6A982B}" dt="2023-09-04T10:53:02.181" v="27" actId="207"/>
        <pc:sldMkLst>
          <pc:docMk/>
          <pc:sldMk cId="2617980593" sldId="2147347989"/>
        </pc:sldMkLst>
        <pc:spChg chg="mod">
          <ac:chgData name="Xinglan Hu" userId="61035392-b8e6-43fa-b39d-a05287957c90" providerId="ADAL" clId="{3D896F36-10FD-4161-AF94-24CCDE6A982B}" dt="2023-09-04T10:53:02.181" v="27" actId="207"/>
          <ac:spMkLst>
            <pc:docMk/>
            <pc:sldMk cId="2617980593" sldId="2147347989"/>
            <ac:spMk id="5" creationId="{581C08BB-73B8-4775-9E51-770273DB6A83}"/>
          </ac:spMkLst>
        </pc:spChg>
        <pc:spChg chg="del">
          <ac:chgData name="Xinglan Hu" userId="61035392-b8e6-43fa-b39d-a05287957c90" providerId="ADAL" clId="{3D896F36-10FD-4161-AF94-24CCDE6A982B}" dt="2023-09-04T10:45:14.109" v="16" actId="21"/>
          <ac:spMkLst>
            <pc:docMk/>
            <pc:sldMk cId="2617980593" sldId="2147347989"/>
            <ac:spMk id="105" creationId="{CCD19973-D3AB-4576-951D-A8A2D004D7D6}"/>
          </ac:spMkLst>
        </pc:spChg>
      </pc:sldChg>
      <pc:sldChg chg="addSp delSp modSp">
        <pc:chgData name="Xinglan Hu" userId="61035392-b8e6-43fa-b39d-a05287957c90" providerId="ADAL" clId="{3D896F36-10FD-4161-AF94-24CCDE6A982B}" dt="2023-09-04T10:41:22.809" v="15" actId="21"/>
        <pc:sldMkLst>
          <pc:docMk/>
          <pc:sldMk cId="1945731386" sldId="2147347990"/>
        </pc:sldMkLst>
        <pc:spChg chg="add del mod">
          <ac:chgData name="Xinglan Hu" userId="61035392-b8e6-43fa-b39d-a05287957c90" providerId="ADAL" clId="{3D896F36-10FD-4161-AF94-24CCDE6A982B}" dt="2023-09-04T10:41:22.809" v="15" actId="21"/>
          <ac:spMkLst>
            <pc:docMk/>
            <pc:sldMk cId="1945731386" sldId="2147347990"/>
            <ac:spMk id="33" creationId="{59B41B44-7D33-41FA-8E5F-1CFCF3871874}"/>
          </ac:spMkLst>
        </pc:spChg>
        <pc:spChg chg="add del mod">
          <ac:chgData name="Xinglan Hu" userId="61035392-b8e6-43fa-b39d-a05287957c90" providerId="ADAL" clId="{3D896F36-10FD-4161-AF94-24CCDE6A982B}" dt="2023-09-04T10:41:22.809" v="15" actId="21"/>
          <ac:spMkLst>
            <pc:docMk/>
            <pc:sldMk cId="1945731386" sldId="2147347990"/>
            <ac:spMk id="34" creationId="{57D55CC6-DBA7-4073-B288-674C0A734AEC}"/>
          </ac:spMkLst>
        </pc:spChg>
        <pc:spChg chg="add del mod">
          <ac:chgData name="Xinglan Hu" userId="61035392-b8e6-43fa-b39d-a05287957c90" providerId="ADAL" clId="{3D896F36-10FD-4161-AF94-24CCDE6A982B}" dt="2023-09-04T10:41:22.809" v="15" actId="21"/>
          <ac:spMkLst>
            <pc:docMk/>
            <pc:sldMk cId="1945731386" sldId="2147347990"/>
            <ac:spMk id="46" creationId="{4FFC414C-126B-40C4-A27E-CCB67968AB2E}"/>
          </ac:spMkLst>
        </pc:spChg>
        <pc:spChg chg="add del mod">
          <ac:chgData name="Xinglan Hu" userId="61035392-b8e6-43fa-b39d-a05287957c90" providerId="ADAL" clId="{3D896F36-10FD-4161-AF94-24CCDE6A982B}" dt="2023-09-04T10:41:22.809" v="15" actId="21"/>
          <ac:spMkLst>
            <pc:docMk/>
            <pc:sldMk cId="1945731386" sldId="2147347990"/>
            <ac:spMk id="51" creationId="{0B993CD3-C67E-485D-AA71-F8B34A63F37C}"/>
          </ac:spMkLst>
        </pc:spChg>
        <pc:spChg chg="add del mod">
          <ac:chgData name="Xinglan Hu" userId="61035392-b8e6-43fa-b39d-a05287957c90" providerId="ADAL" clId="{3D896F36-10FD-4161-AF94-24CCDE6A982B}" dt="2023-09-04T10:41:22.809" v="15" actId="21"/>
          <ac:spMkLst>
            <pc:docMk/>
            <pc:sldMk cId="1945731386" sldId="2147347990"/>
            <ac:spMk id="170" creationId="{E2EB0022-EB62-4A0A-AA9A-CE6264888F7B}"/>
          </ac:spMkLst>
        </pc:spChg>
        <pc:spChg chg="add del mod">
          <ac:chgData name="Xinglan Hu" userId="61035392-b8e6-43fa-b39d-a05287957c90" providerId="ADAL" clId="{3D896F36-10FD-4161-AF94-24CCDE6A982B}" dt="2023-09-04T10:41:22.809" v="15" actId="21"/>
          <ac:spMkLst>
            <pc:docMk/>
            <pc:sldMk cId="1945731386" sldId="2147347990"/>
            <ac:spMk id="171" creationId="{8FFB913F-A7FA-4399-B61D-5291E69E9492}"/>
          </ac:spMkLst>
        </pc:spChg>
        <pc:graphicFrameChg chg="add del mod">
          <ac:chgData name="Xinglan Hu" userId="61035392-b8e6-43fa-b39d-a05287957c90" providerId="ADAL" clId="{3D896F36-10FD-4161-AF94-24CCDE6A982B}" dt="2023-09-04T10:41:22.809" v="15" actId="21"/>
          <ac:graphicFrameMkLst>
            <pc:docMk/>
            <pc:sldMk cId="1945731386" sldId="2147347990"/>
            <ac:graphicFrameMk id="7" creationId="{1B3DC917-9D41-40DB-9784-96898A36AB00}"/>
          </ac:graphicFrameMkLst>
        </pc:graphicFrameChg>
        <pc:picChg chg="add del mod">
          <ac:chgData name="Xinglan Hu" userId="61035392-b8e6-43fa-b39d-a05287957c90" providerId="ADAL" clId="{3D896F36-10FD-4161-AF94-24CCDE6A982B}" dt="2023-09-04T10:41:22.809" v="15" actId="21"/>
          <ac:picMkLst>
            <pc:docMk/>
            <pc:sldMk cId="1945731386" sldId="2147347990"/>
            <ac:picMk id="172" creationId="{9EC6ECEF-07F6-4A94-A543-72CC8806D468}"/>
          </ac:picMkLst>
        </pc:picChg>
        <pc:picChg chg="add del mod">
          <ac:chgData name="Xinglan Hu" userId="61035392-b8e6-43fa-b39d-a05287957c90" providerId="ADAL" clId="{3D896F36-10FD-4161-AF94-24CCDE6A982B}" dt="2023-09-04T10:41:22.809" v="15" actId="21"/>
          <ac:picMkLst>
            <pc:docMk/>
            <pc:sldMk cId="1945731386" sldId="2147347990"/>
            <ac:picMk id="174" creationId="{CCB2B086-A6DF-404D-9264-5E0572D13C96}"/>
          </ac:picMkLst>
        </pc:picChg>
        <pc:picChg chg="add del mod">
          <ac:chgData name="Xinglan Hu" userId="61035392-b8e6-43fa-b39d-a05287957c90" providerId="ADAL" clId="{3D896F36-10FD-4161-AF94-24CCDE6A982B}" dt="2023-09-04T10:41:22.809" v="15" actId="21"/>
          <ac:picMkLst>
            <pc:docMk/>
            <pc:sldMk cId="1945731386" sldId="2147347990"/>
            <ac:picMk id="176" creationId="{13E0BAE8-897F-4568-A805-BE24A7F94C49}"/>
          </ac:picMkLst>
        </pc:picChg>
        <pc:picChg chg="add del mod">
          <ac:chgData name="Xinglan Hu" userId="61035392-b8e6-43fa-b39d-a05287957c90" providerId="ADAL" clId="{3D896F36-10FD-4161-AF94-24CCDE6A982B}" dt="2023-09-04T10:41:22.809" v="15" actId="21"/>
          <ac:picMkLst>
            <pc:docMk/>
            <pc:sldMk cId="1945731386" sldId="2147347990"/>
            <ac:picMk id="19458" creationId="{7BDCACB0-72EC-465F-B854-010D4F619679}"/>
          </ac:picMkLst>
        </pc:picChg>
        <pc:picChg chg="add del mod">
          <ac:chgData name="Xinglan Hu" userId="61035392-b8e6-43fa-b39d-a05287957c90" providerId="ADAL" clId="{3D896F36-10FD-4161-AF94-24CCDE6A982B}" dt="2023-09-04T10:41:22.809" v="15" actId="21"/>
          <ac:picMkLst>
            <pc:docMk/>
            <pc:sldMk cId="1945731386" sldId="2147347990"/>
            <ac:picMk id="19460" creationId="{CE521240-5AA6-45E8-A931-7D8B56840543}"/>
          </ac:picMkLst>
        </pc:picChg>
        <pc:picChg chg="add del mod">
          <ac:chgData name="Xinglan Hu" userId="61035392-b8e6-43fa-b39d-a05287957c90" providerId="ADAL" clId="{3D896F36-10FD-4161-AF94-24CCDE6A982B}" dt="2023-09-04T10:41:22.809" v="15" actId="21"/>
          <ac:picMkLst>
            <pc:docMk/>
            <pc:sldMk cId="1945731386" sldId="2147347990"/>
            <ac:picMk id="19462" creationId="{3DD7BE7E-1B26-4562-AE6B-3643387C5ADD}"/>
          </ac:picMkLst>
        </pc:picChg>
      </pc:sldChg>
      <pc:sldChg chg="modSp mod">
        <pc:chgData name="Xinglan Hu" userId="61035392-b8e6-43fa-b39d-a05287957c90" providerId="ADAL" clId="{3D896F36-10FD-4161-AF94-24CCDE6A982B}" dt="2023-09-04T10:57:01.476" v="44" actId="20577"/>
        <pc:sldMkLst>
          <pc:docMk/>
          <pc:sldMk cId="1703915437" sldId="2147348033"/>
        </pc:sldMkLst>
        <pc:spChg chg="mod">
          <ac:chgData name="Xinglan Hu" userId="61035392-b8e6-43fa-b39d-a05287957c90" providerId="ADAL" clId="{3D896F36-10FD-4161-AF94-24CCDE6A982B}" dt="2023-09-04T10:57:01.476" v="44" actId="20577"/>
          <ac:spMkLst>
            <pc:docMk/>
            <pc:sldMk cId="1703915437" sldId="2147348033"/>
            <ac:spMk id="10" creationId="{7A07F7DD-0E10-4BE5-A57E-3D771E76ED62}"/>
          </ac:spMkLst>
        </pc:spChg>
      </pc:sldChg>
      <pc:sldChg chg="modSp mod">
        <pc:chgData name="Xinglan Hu" userId="61035392-b8e6-43fa-b39d-a05287957c90" providerId="ADAL" clId="{3D896F36-10FD-4161-AF94-24CCDE6A982B}" dt="2023-09-04T10:53:49.150" v="30" actId="20577"/>
        <pc:sldMkLst>
          <pc:docMk/>
          <pc:sldMk cId="3552410287" sldId="2147348039"/>
        </pc:sldMkLst>
        <pc:spChg chg="mod">
          <ac:chgData name="Xinglan Hu" userId="61035392-b8e6-43fa-b39d-a05287957c90" providerId="ADAL" clId="{3D896F36-10FD-4161-AF94-24CCDE6A982B}" dt="2023-09-04T10:53:35.977" v="29" actId="20577"/>
          <ac:spMkLst>
            <pc:docMk/>
            <pc:sldMk cId="3552410287" sldId="2147348039"/>
            <ac:spMk id="47" creationId="{C346CC15-D314-4138-9E16-692CAE7DCE89}"/>
          </ac:spMkLst>
        </pc:spChg>
        <pc:spChg chg="mod">
          <ac:chgData name="Xinglan Hu" userId="61035392-b8e6-43fa-b39d-a05287957c90" providerId="ADAL" clId="{3D896F36-10FD-4161-AF94-24CCDE6A982B}" dt="2023-09-04T10:53:23.556" v="28" actId="20577"/>
          <ac:spMkLst>
            <pc:docMk/>
            <pc:sldMk cId="3552410287" sldId="2147348039"/>
            <ac:spMk id="49" creationId="{F6D9D1F8-6E35-4A9B-99AA-970318E9F360}"/>
          </ac:spMkLst>
        </pc:spChg>
        <pc:spChg chg="mod">
          <ac:chgData name="Xinglan Hu" userId="61035392-b8e6-43fa-b39d-a05287957c90" providerId="ADAL" clId="{3D896F36-10FD-4161-AF94-24CCDE6A982B}" dt="2023-09-04T10:53:49.150" v="30" actId="20577"/>
          <ac:spMkLst>
            <pc:docMk/>
            <pc:sldMk cId="3552410287" sldId="2147348039"/>
            <ac:spMk id="69" creationId="{4F630CF5-25B3-44AE-BDCA-49E8C29D04D4}"/>
          </ac:spMkLst>
        </pc:spChg>
      </pc:sldChg>
      <pc:sldChg chg="modSp mod">
        <pc:chgData name="Xinglan Hu" userId="61035392-b8e6-43fa-b39d-a05287957c90" providerId="ADAL" clId="{3D896F36-10FD-4161-AF94-24CCDE6A982B}" dt="2023-09-04T10:54:11.101" v="34" actId="20577"/>
        <pc:sldMkLst>
          <pc:docMk/>
          <pc:sldMk cId="2477798003" sldId="2147348058"/>
        </pc:sldMkLst>
        <pc:spChg chg="mod">
          <ac:chgData name="Xinglan Hu" userId="61035392-b8e6-43fa-b39d-a05287957c90" providerId="ADAL" clId="{3D896F36-10FD-4161-AF94-24CCDE6A982B}" dt="2023-09-04T10:54:11.101" v="34" actId="20577"/>
          <ac:spMkLst>
            <pc:docMk/>
            <pc:sldMk cId="2477798003" sldId="2147348058"/>
            <ac:spMk id="10" creationId="{C989F3E7-A51B-40AA-8BE3-35CC439B9D1F}"/>
          </ac:spMkLst>
        </pc:spChg>
      </pc:sldChg>
      <pc:sldChg chg="addSp delSp modSp mod chgLayout">
        <pc:chgData name="Xinglan Hu" userId="61035392-b8e6-43fa-b39d-a05287957c90" providerId="ADAL" clId="{3D896F36-10FD-4161-AF94-24CCDE6A982B}" dt="2023-09-04T10:56:09.281" v="42" actId="20577"/>
        <pc:sldMkLst>
          <pc:docMk/>
          <pc:sldMk cId="2461484377" sldId="2147348061"/>
        </pc:sldMkLst>
        <pc:spChg chg="mod ord">
          <ac:chgData name="Xinglan Hu" userId="61035392-b8e6-43fa-b39d-a05287957c90" providerId="ADAL" clId="{3D896F36-10FD-4161-AF94-24CCDE6A982B}" dt="2023-09-04T10:55:03.045" v="36" actId="6264"/>
          <ac:spMkLst>
            <pc:docMk/>
            <pc:sldMk cId="2461484377" sldId="2147348061"/>
            <ac:spMk id="5" creationId="{F9B08609-E659-4B96-83E9-4A936A90D6D1}"/>
          </ac:spMkLst>
        </pc:spChg>
        <pc:spChg chg="add del mod">
          <ac:chgData name="Xinglan Hu" userId="61035392-b8e6-43fa-b39d-a05287957c90" providerId="ADAL" clId="{3D896F36-10FD-4161-AF94-24CCDE6A982B}" dt="2023-09-04T10:55:03.045" v="36" actId="6264"/>
          <ac:spMkLst>
            <pc:docMk/>
            <pc:sldMk cId="2461484377" sldId="2147348061"/>
            <ac:spMk id="7" creationId="{C6E5B2DA-7444-ABE8-4130-D21D3369257C}"/>
          </ac:spMkLst>
        </pc:spChg>
        <pc:spChg chg="add del mod">
          <ac:chgData name="Xinglan Hu" userId="61035392-b8e6-43fa-b39d-a05287957c90" providerId="ADAL" clId="{3D896F36-10FD-4161-AF94-24CCDE6A982B}" dt="2023-09-04T10:55:03.045" v="36" actId="6264"/>
          <ac:spMkLst>
            <pc:docMk/>
            <pc:sldMk cId="2461484377" sldId="2147348061"/>
            <ac:spMk id="8" creationId="{B038A611-7E73-2218-E557-2225236BC2A9}"/>
          </ac:spMkLst>
        </pc:spChg>
        <pc:spChg chg="add del mod ord">
          <ac:chgData name="Xinglan Hu" userId="61035392-b8e6-43fa-b39d-a05287957c90" providerId="ADAL" clId="{3D896F36-10FD-4161-AF94-24CCDE6A982B}" dt="2023-09-04T10:55:03.045" v="36" actId="6264"/>
          <ac:spMkLst>
            <pc:docMk/>
            <pc:sldMk cId="2461484377" sldId="2147348061"/>
            <ac:spMk id="9" creationId="{42EB0B23-480B-8856-693A-A12EAA51D157}"/>
          </ac:spMkLst>
        </pc:spChg>
        <pc:spChg chg="mod ord">
          <ac:chgData name="Xinglan Hu" userId="61035392-b8e6-43fa-b39d-a05287957c90" providerId="ADAL" clId="{3D896F36-10FD-4161-AF94-24CCDE6A982B}" dt="2023-09-04T10:55:03.045" v="36" actId="6264"/>
          <ac:spMkLst>
            <pc:docMk/>
            <pc:sldMk cId="2461484377" sldId="2147348061"/>
            <ac:spMk id="28" creationId="{D47FFA47-ABE4-4F56-8338-5ABDCC2B05C2}"/>
          </ac:spMkLst>
        </pc:spChg>
        <pc:spChg chg="mod">
          <ac:chgData name="Xinglan Hu" userId="61035392-b8e6-43fa-b39d-a05287957c90" providerId="ADAL" clId="{3D896F36-10FD-4161-AF94-24CCDE6A982B}" dt="2023-09-04T10:56:09.281" v="42" actId="20577"/>
          <ac:spMkLst>
            <pc:docMk/>
            <pc:sldMk cId="2461484377" sldId="2147348061"/>
            <ac:spMk id="107" creationId="{1490D47F-44A6-425E-8070-2948AF85A664}"/>
          </ac:spMkLst>
        </pc:spChg>
      </pc:sldChg>
    </pc:docChg>
  </pc:docChgLst>
  <pc:docChgLst>
    <pc:chgData name="Xinglan Hu" userId="61035392-b8e6-43fa-b39d-a05287957c90" providerId="ADAL" clId="{08C5E348-3ADC-4D82-A189-3A47CCB8229F}"/>
    <pc:docChg chg="undo custSel modSld">
      <pc:chgData name="Xinglan Hu" userId="61035392-b8e6-43fa-b39d-a05287957c90" providerId="ADAL" clId="{08C5E348-3ADC-4D82-A189-3A47CCB8229F}" dt="2023-09-05T05:59:25.461" v="92" actId="20577"/>
      <pc:docMkLst>
        <pc:docMk/>
      </pc:docMkLst>
      <pc:sldChg chg="modSp mod">
        <pc:chgData name="Xinglan Hu" userId="61035392-b8e6-43fa-b39d-a05287957c90" providerId="ADAL" clId="{08C5E348-3ADC-4D82-A189-3A47CCB8229F}" dt="2023-09-05T05:59:25.461" v="92" actId="20577"/>
        <pc:sldMkLst>
          <pc:docMk/>
          <pc:sldMk cId="0" sldId="257"/>
        </pc:sldMkLst>
        <pc:spChg chg="mod">
          <ac:chgData name="Xinglan Hu" userId="61035392-b8e6-43fa-b39d-a05287957c90" providerId="ADAL" clId="{08C5E348-3ADC-4D82-A189-3A47CCB8229F}" dt="2023-09-05T05:59:25.461" v="92" actId="20577"/>
          <ac:spMkLst>
            <pc:docMk/>
            <pc:sldMk cId="0" sldId="257"/>
            <ac:spMk id="32" creationId="{2F0492F2-EC97-4CA8-AA07-9888F161E6A0}"/>
          </ac:spMkLst>
        </pc:spChg>
      </pc:sldChg>
      <pc:sldChg chg="modSp mod">
        <pc:chgData name="Xinglan Hu" userId="61035392-b8e6-43fa-b39d-a05287957c90" providerId="ADAL" clId="{08C5E348-3ADC-4D82-A189-3A47CCB8229F}" dt="2023-09-05T05:42:27.908" v="36" actId="20577"/>
        <pc:sldMkLst>
          <pc:docMk/>
          <pc:sldMk cId="756444089" sldId="2147347894"/>
        </pc:sldMkLst>
        <pc:spChg chg="mod">
          <ac:chgData name="Xinglan Hu" userId="61035392-b8e6-43fa-b39d-a05287957c90" providerId="ADAL" clId="{08C5E348-3ADC-4D82-A189-3A47CCB8229F}" dt="2023-09-05T05:42:27.908" v="36" actId="20577"/>
          <ac:spMkLst>
            <pc:docMk/>
            <pc:sldMk cId="756444089" sldId="2147347894"/>
            <ac:spMk id="2008" creationId="{00000000-0000-0000-0000-000000000000}"/>
          </ac:spMkLst>
        </pc:spChg>
      </pc:sldChg>
      <pc:sldChg chg="modSp mod">
        <pc:chgData name="Xinglan Hu" userId="61035392-b8e6-43fa-b39d-a05287957c90" providerId="ADAL" clId="{08C5E348-3ADC-4D82-A189-3A47CCB8229F}" dt="2023-09-05T05:45:10.594" v="84" actId="20577"/>
        <pc:sldMkLst>
          <pc:docMk/>
          <pc:sldMk cId="903937409" sldId="2147347959"/>
        </pc:sldMkLst>
        <pc:spChg chg="mod">
          <ac:chgData name="Xinglan Hu" userId="61035392-b8e6-43fa-b39d-a05287957c90" providerId="ADAL" clId="{08C5E348-3ADC-4D82-A189-3A47CCB8229F}" dt="2023-09-05T05:45:10.594" v="84" actId="20577"/>
          <ac:spMkLst>
            <pc:docMk/>
            <pc:sldMk cId="903937409" sldId="2147347959"/>
            <ac:spMk id="10" creationId="{7A07F7DD-0E10-4BE5-A57E-3D771E76ED62}"/>
          </ac:spMkLst>
        </pc:spChg>
      </pc:sldChg>
      <pc:sldChg chg="modSp mod">
        <pc:chgData name="Xinglan Hu" userId="61035392-b8e6-43fa-b39d-a05287957c90" providerId="ADAL" clId="{08C5E348-3ADC-4D82-A189-3A47CCB8229F}" dt="2023-09-05T05:44:11.048" v="68" actId="20577"/>
        <pc:sldMkLst>
          <pc:docMk/>
          <pc:sldMk cId="2617980593" sldId="2147347989"/>
        </pc:sldMkLst>
        <pc:spChg chg="mod">
          <ac:chgData name="Xinglan Hu" userId="61035392-b8e6-43fa-b39d-a05287957c90" providerId="ADAL" clId="{08C5E348-3ADC-4D82-A189-3A47CCB8229F}" dt="2023-09-05T05:44:11.048" v="68" actId="20577"/>
          <ac:spMkLst>
            <pc:docMk/>
            <pc:sldMk cId="2617980593" sldId="2147347989"/>
            <ac:spMk id="5" creationId="{581C08BB-73B8-4775-9E51-770273DB6A83}"/>
          </ac:spMkLst>
        </pc:spChg>
      </pc:sldChg>
      <pc:sldChg chg="modSp mod">
        <pc:chgData name="Xinglan Hu" userId="61035392-b8e6-43fa-b39d-a05287957c90" providerId="ADAL" clId="{08C5E348-3ADC-4D82-A189-3A47CCB8229F}" dt="2023-09-05T05:43:52.317" v="64" actId="20577"/>
        <pc:sldMkLst>
          <pc:docMk/>
          <pc:sldMk cId="1945731386" sldId="2147347990"/>
        </pc:sldMkLst>
        <pc:spChg chg="mod">
          <ac:chgData name="Xinglan Hu" userId="61035392-b8e6-43fa-b39d-a05287957c90" providerId="ADAL" clId="{08C5E348-3ADC-4D82-A189-3A47CCB8229F}" dt="2023-09-05T05:43:52.317" v="64" actId="20577"/>
          <ac:spMkLst>
            <pc:docMk/>
            <pc:sldMk cId="1945731386" sldId="2147347990"/>
            <ac:spMk id="34" creationId="{57D55CC6-DBA7-4073-B288-674C0A734AEC}"/>
          </ac:spMkLst>
        </pc:spChg>
        <pc:spChg chg="mod">
          <ac:chgData name="Xinglan Hu" userId="61035392-b8e6-43fa-b39d-a05287957c90" providerId="ADAL" clId="{08C5E348-3ADC-4D82-A189-3A47CCB8229F}" dt="2023-09-05T05:43:42.137" v="60" actId="20577"/>
          <ac:spMkLst>
            <pc:docMk/>
            <pc:sldMk cId="1945731386" sldId="2147347990"/>
            <ac:spMk id="45" creationId="{2BC33149-6E61-4215-841E-2FD1C2FCFAD2}"/>
          </ac:spMkLst>
        </pc:spChg>
        <pc:spChg chg="mod">
          <ac:chgData name="Xinglan Hu" userId="61035392-b8e6-43fa-b39d-a05287957c90" providerId="ADAL" clId="{08C5E348-3ADC-4D82-A189-3A47CCB8229F}" dt="2023-09-05T05:40:54.293" v="8" actId="20577"/>
          <ac:spMkLst>
            <pc:docMk/>
            <pc:sldMk cId="1945731386" sldId="2147347990"/>
            <ac:spMk id="66" creationId="{9399C67A-CA99-4576-89E7-2FB7A37A5C1C}"/>
          </ac:spMkLst>
        </pc:spChg>
      </pc:sldChg>
      <pc:sldChg chg="modSp mod">
        <pc:chgData name="Xinglan Hu" userId="61035392-b8e6-43fa-b39d-a05287957c90" providerId="ADAL" clId="{08C5E348-3ADC-4D82-A189-3A47CCB8229F}" dt="2023-09-05T05:43:03.190" v="52" actId="20577"/>
        <pc:sldMkLst>
          <pc:docMk/>
          <pc:sldMk cId="3807194908" sldId="2147348008"/>
        </pc:sldMkLst>
        <pc:spChg chg="mod">
          <ac:chgData name="Xinglan Hu" userId="61035392-b8e6-43fa-b39d-a05287957c90" providerId="ADAL" clId="{08C5E348-3ADC-4D82-A189-3A47CCB8229F}" dt="2023-09-05T05:43:03.190" v="52" actId="20577"/>
          <ac:spMkLst>
            <pc:docMk/>
            <pc:sldMk cId="3807194908" sldId="2147348008"/>
            <ac:spMk id="10" creationId="{7A07F7DD-0E10-4BE5-A57E-3D771E76ED62}"/>
          </ac:spMkLst>
        </pc:spChg>
      </pc:sldChg>
      <pc:sldChg chg="modSp mod">
        <pc:chgData name="Xinglan Hu" userId="61035392-b8e6-43fa-b39d-a05287957c90" providerId="ADAL" clId="{08C5E348-3ADC-4D82-A189-3A47CCB8229F}" dt="2023-09-05T05:44:47.884" v="76" actId="20577"/>
        <pc:sldMkLst>
          <pc:docMk/>
          <pc:sldMk cId="2058336780" sldId="2147348013"/>
        </pc:sldMkLst>
        <pc:spChg chg="mod">
          <ac:chgData name="Xinglan Hu" userId="61035392-b8e6-43fa-b39d-a05287957c90" providerId="ADAL" clId="{08C5E348-3ADC-4D82-A189-3A47CCB8229F}" dt="2023-09-05T05:44:47.884" v="76" actId="20577"/>
          <ac:spMkLst>
            <pc:docMk/>
            <pc:sldMk cId="2058336780" sldId="2147348013"/>
            <ac:spMk id="5" creationId="{581C08BB-73B8-4775-9E51-770273DB6A83}"/>
          </ac:spMkLst>
        </pc:spChg>
      </pc:sldChg>
      <pc:sldChg chg="modSp mod">
        <pc:chgData name="Xinglan Hu" userId="61035392-b8e6-43fa-b39d-a05287957c90" providerId="ADAL" clId="{08C5E348-3ADC-4D82-A189-3A47CCB8229F}" dt="2023-09-05T05:42:44.645" v="44" actId="20577"/>
        <pc:sldMkLst>
          <pc:docMk/>
          <pc:sldMk cId="518405790" sldId="2147348032"/>
        </pc:sldMkLst>
        <pc:spChg chg="mod">
          <ac:chgData name="Xinglan Hu" userId="61035392-b8e6-43fa-b39d-a05287957c90" providerId="ADAL" clId="{08C5E348-3ADC-4D82-A189-3A47CCB8229F}" dt="2023-09-05T05:42:44.645" v="44" actId="20577"/>
          <ac:spMkLst>
            <pc:docMk/>
            <pc:sldMk cId="518405790" sldId="2147348032"/>
            <ac:spMk id="30" creationId="{D408DB6E-2DC1-46B3-817E-D92D3D917333}"/>
          </ac:spMkLst>
        </pc:spChg>
      </pc:sldChg>
      <pc:sldChg chg="modSp mod">
        <pc:chgData name="Xinglan Hu" userId="61035392-b8e6-43fa-b39d-a05287957c90" providerId="ADAL" clId="{08C5E348-3ADC-4D82-A189-3A47CCB8229F}" dt="2023-09-05T05:59:13.824" v="88" actId="20577"/>
        <pc:sldMkLst>
          <pc:docMk/>
          <pc:sldMk cId="3552410287" sldId="2147348039"/>
        </pc:sldMkLst>
        <pc:spChg chg="mod">
          <ac:chgData name="Xinglan Hu" userId="61035392-b8e6-43fa-b39d-a05287957c90" providerId="ADAL" clId="{08C5E348-3ADC-4D82-A189-3A47CCB8229F}" dt="2023-09-05T05:59:13.824" v="88" actId="20577"/>
          <ac:spMkLst>
            <pc:docMk/>
            <pc:sldMk cId="3552410287" sldId="2147348039"/>
            <ac:spMk id="45" creationId="{1E1BF9E0-F2E1-471B-B392-102A7AFBDF00}"/>
          </ac:spMkLst>
        </pc:spChg>
      </pc:sldChg>
      <pc:sldChg chg="modSp mod">
        <pc:chgData name="Xinglan Hu" userId="61035392-b8e6-43fa-b39d-a05287957c90" providerId="ADAL" clId="{08C5E348-3ADC-4D82-A189-3A47CCB8229F}" dt="2023-09-05T05:42:18.896" v="34" actId="20577"/>
        <pc:sldMkLst>
          <pc:docMk/>
          <pc:sldMk cId="2019623895" sldId="2147348049"/>
        </pc:sldMkLst>
        <pc:spChg chg="mod">
          <ac:chgData name="Xinglan Hu" userId="61035392-b8e6-43fa-b39d-a05287957c90" providerId="ADAL" clId="{08C5E348-3ADC-4D82-A189-3A47CCB8229F}" dt="2023-09-05T05:42:18.896" v="34" actId="20577"/>
          <ac:spMkLst>
            <pc:docMk/>
            <pc:sldMk cId="2019623895" sldId="2147348049"/>
            <ac:spMk id="2008" creationId="{00000000-0000-0000-0000-000000000000}"/>
          </ac:spMkLst>
        </pc:spChg>
      </pc:sldChg>
      <pc:sldChg chg="modSp mod">
        <pc:chgData name="Xinglan Hu" userId="61035392-b8e6-43fa-b39d-a05287957c90" providerId="ADAL" clId="{08C5E348-3ADC-4D82-A189-3A47CCB8229F}" dt="2023-09-05T05:41:51.537" v="24" actId="20577"/>
        <pc:sldMkLst>
          <pc:docMk/>
          <pc:sldMk cId="346426188" sldId="2147348057"/>
        </pc:sldMkLst>
        <pc:spChg chg="mod">
          <ac:chgData name="Xinglan Hu" userId="61035392-b8e6-43fa-b39d-a05287957c90" providerId="ADAL" clId="{08C5E348-3ADC-4D82-A189-3A47CCB8229F}" dt="2023-09-05T05:41:51.537" v="24" actId="20577"/>
          <ac:spMkLst>
            <pc:docMk/>
            <pc:sldMk cId="346426188" sldId="2147348057"/>
            <ac:spMk id="6" creationId="{10237FD6-D60E-4EC8-A472-8BC0C62AAFEF}"/>
          </ac:spMkLst>
        </pc:spChg>
        <pc:spChg chg="mod">
          <ac:chgData name="Xinglan Hu" userId="61035392-b8e6-43fa-b39d-a05287957c90" providerId="ADAL" clId="{08C5E348-3ADC-4D82-A189-3A47CCB8229F}" dt="2023-09-05T05:41:16.449" v="14" actId="20577"/>
          <ac:spMkLst>
            <pc:docMk/>
            <pc:sldMk cId="346426188" sldId="2147348057"/>
            <ac:spMk id="8" creationId="{29BCF9D0-661E-4244-8DFA-7691DF193A90}"/>
          </ac:spMkLst>
        </pc:spChg>
        <pc:spChg chg="mod">
          <ac:chgData name="Xinglan Hu" userId="61035392-b8e6-43fa-b39d-a05287957c90" providerId="ADAL" clId="{08C5E348-3ADC-4D82-A189-3A47CCB8229F}" dt="2023-09-05T05:41:21.413" v="16" actId="20577"/>
          <ac:spMkLst>
            <pc:docMk/>
            <pc:sldMk cId="346426188" sldId="2147348057"/>
            <ac:spMk id="10" creationId="{8C85CE41-18D1-44A1-A006-AAF6BB42C88A}"/>
          </ac:spMkLst>
        </pc:spChg>
        <pc:spChg chg="mod">
          <ac:chgData name="Xinglan Hu" userId="61035392-b8e6-43fa-b39d-a05287957c90" providerId="ADAL" clId="{08C5E348-3ADC-4D82-A189-3A47CCB8229F}" dt="2023-09-05T05:41:06.294" v="9" actId="20577"/>
          <ac:spMkLst>
            <pc:docMk/>
            <pc:sldMk cId="346426188" sldId="2147348057"/>
            <ac:spMk id="12" creationId="{5FDE7B04-BEA3-4F44-9FE1-20F6C052B604}"/>
          </ac:spMkLst>
        </pc:spChg>
        <pc:spChg chg="mod">
          <ac:chgData name="Xinglan Hu" userId="61035392-b8e6-43fa-b39d-a05287957c90" providerId="ADAL" clId="{08C5E348-3ADC-4D82-A189-3A47CCB8229F}" dt="2023-09-05T05:41:23.975" v="17" actId="20577"/>
          <ac:spMkLst>
            <pc:docMk/>
            <pc:sldMk cId="346426188" sldId="2147348057"/>
            <ac:spMk id="14" creationId="{587A84F7-9B72-431A-B222-6132FA73CA70}"/>
          </ac:spMkLst>
        </pc:spChg>
        <pc:spChg chg="mod">
          <ac:chgData name="Xinglan Hu" userId="61035392-b8e6-43fa-b39d-a05287957c90" providerId="ADAL" clId="{08C5E348-3ADC-4D82-A189-3A47CCB8229F}" dt="2023-09-05T05:41:18.402" v="15" actId="20577"/>
          <ac:spMkLst>
            <pc:docMk/>
            <pc:sldMk cId="346426188" sldId="2147348057"/>
            <ac:spMk id="16" creationId="{17E80AB9-AC11-4946-86BB-53971204E46C}"/>
          </ac:spMkLst>
        </pc:spChg>
        <pc:spChg chg="mod">
          <ac:chgData name="Xinglan Hu" userId="61035392-b8e6-43fa-b39d-a05287957c90" providerId="ADAL" clId="{08C5E348-3ADC-4D82-A189-3A47CCB8229F}" dt="2023-09-05T05:41:25.961" v="18" actId="20577"/>
          <ac:spMkLst>
            <pc:docMk/>
            <pc:sldMk cId="346426188" sldId="2147348057"/>
            <ac:spMk id="69" creationId="{6B92B06D-EDA7-4B99-9522-A08A55DC70E4}"/>
          </ac:spMkLst>
        </pc:spChg>
        <pc:spChg chg="mod">
          <ac:chgData name="Xinglan Hu" userId="61035392-b8e6-43fa-b39d-a05287957c90" providerId="ADAL" clId="{08C5E348-3ADC-4D82-A189-3A47CCB8229F}" dt="2023-09-05T05:41:11.936" v="13" actId="20577"/>
          <ac:spMkLst>
            <pc:docMk/>
            <pc:sldMk cId="346426188" sldId="2147348057"/>
            <ac:spMk id="71" creationId="{C9A15864-9B15-4979-849A-9AD951EA434C}"/>
          </ac:spMkLst>
        </pc:spChg>
      </pc:sldChg>
      <pc:sldChg chg="modSp mod">
        <pc:chgData name="Xinglan Hu" userId="61035392-b8e6-43fa-b39d-a05287957c90" providerId="ADAL" clId="{08C5E348-3ADC-4D82-A189-3A47CCB8229F}" dt="2023-09-05T05:42:06.334" v="30" actId="20577"/>
        <pc:sldMkLst>
          <pc:docMk/>
          <pc:sldMk cId="447349506" sldId="2147348059"/>
        </pc:sldMkLst>
        <pc:spChg chg="mod">
          <ac:chgData name="Xinglan Hu" userId="61035392-b8e6-43fa-b39d-a05287957c90" providerId="ADAL" clId="{08C5E348-3ADC-4D82-A189-3A47CCB8229F}" dt="2023-09-05T05:42:06.334" v="30" actId="20577"/>
          <ac:spMkLst>
            <pc:docMk/>
            <pc:sldMk cId="447349506" sldId="2147348059"/>
            <ac:spMk id="10" creationId="{C989F3E7-A51B-40AA-8BE3-35CC439B9D1F}"/>
          </ac:spMkLst>
        </pc:spChg>
      </pc:sldChg>
      <pc:sldChg chg="modSp mod">
        <pc:chgData name="Xinglan Hu" userId="61035392-b8e6-43fa-b39d-a05287957c90" providerId="ADAL" clId="{08C5E348-3ADC-4D82-A189-3A47CCB8229F}" dt="2023-09-05T05:43:31.817" v="58" actId="20577"/>
        <pc:sldMkLst>
          <pc:docMk/>
          <pc:sldMk cId="2461484377" sldId="2147348061"/>
        </pc:sldMkLst>
        <pc:spChg chg="mod">
          <ac:chgData name="Xinglan Hu" userId="61035392-b8e6-43fa-b39d-a05287957c90" providerId="ADAL" clId="{08C5E348-3ADC-4D82-A189-3A47CCB8229F}" dt="2023-09-05T05:43:24.374" v="54" actId="20577"/>
          <ac:spMkLst>
            <pc:docMk/>
            <pc:sldMk cId="2461484377" sldId="2147348061"/>
            <ac:spMk id="176" creationId="{2E56282E-F5C7-45C5-AECF-A91602EAF0C3}"/>
          </ac:spMkLst>
        </pc:spChg>
        <pc:spChg chg="mod">
          <ac:chgData name="Xinglan Hu" userId="61035392-b8e6-43fa-b39d-a05287957c90" providerId="ADAL" clId="{08C5E348-3ADC-4D82-A189-3A47CCB8229F}" dt="2023-09-05T05:43:31.817" v="58" actId="20577"/>
          <ac:spMkLst>
            <pc:docMk/>
            <pc:sldMk cId="2461484377" sldId="2147348061"/>
            <ac:spMk id="178" creationId="{725CE8E4-461E-473B-A685-9B5942B82080}"/>
          </ac:spMkLst>
        </pc:spChg>
        <pc:spChg chg="mod">
          <ac:chgData name="Xinglan Hu" userId="61035392-b8e6-43fa-b39d-a05287957c90" providerId="ADAL" clId="{08C5E348-3ADC-4D82-A189-3A47CCB8229F}" dt="2023-09-05T05:43:28.389" v="56" actId="20577"/>
          <ac:spMkLst>
            <pc:docMk/>
            <pc:sldMk cId="2461484377" sldId="2147348061"/>
            <ac:spMk id="191" creationId="{8A975A30-84C9-4EF5-A934-C398FB4D883E}"/>
          </ac:spMkLst>
        </pc:spChg>
      </pc:sldChg>
      <pc:sldChg chg="modSp mod">
        <pc:chgData name="Xinglan Hu" userId="61035392-b8e6-43fa-b39d-a05287957c90" providerId="ADAL" clId="{08C5E348-3ADC-4D82-A189-3A47CCB8229F}" dt="2023-09-05T05:45:40.831" v="86" actId="20577"/>
        <pc:sldMkLst>
          <pc:docMk/>
          <pc:sldMk cId="2236538517" sldId="2147348064"/>
        </pc:sldMkLst>
        <pc:spChg chg="mod">
          <ac:chgData name="Xinglan Hu" userId="61035392-b8e6-43fa-b39d-a05287957c90" providerId="ADAL" clId="{08C5E348-3ADC-4D82-A189-3A47CCB8229F}" dt="2023-09-05T05:45:40.831" v="86" actId="20577"/>
          <ac:spMkLst>
            <pc:docMk/>
            <pc:sldMk cId="2236538517" sldId="2147348064"/>
            <ac:spMk id="10" creationId="{7A07F7DD-0E10-4BE5-A57E-3D771E76ED6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3" Type="http://schemas.openxmlformats.org/officeDocument/2006/relationships/oleObject" Target="https://pwcindia-my.sharepoint.com/personal/anukritii_sharma_pwc_com/Documents/Documents/PROJECTS/STKEC/Work/Draft%20Final%20Report/Draft%20-%20TLC/Demand%20Assessment/STKEC_TLC%20Logistics%20and%20Trade%20Demand%20Assessmen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07628004179729"/>
          <c:y val="4.2975206611570248E-2"/>
          <c:w val="0.57784743991640541"/>
          <c:h val="0.91404958677685955"/>
        </c:manualLayout>
      </c:layout>
      <c:doughnutChart>
        <c:varyColors val="0"/>
        <c:ser>
          <c:idx val="0"/>
          <c:order val="0"/>
          <c:dPt>
            <c:idx val="0"/>
            <c:bubble3D val="0"/>
            <c:spPr>
              <a:solidFill>
                <a:srgbClr val="A32020"/>
              </a:solidFill>
              <a:ln w="9525" cmpd="sng" algn="ctr">
                <a:solidFill>
                  <a:srgbClr val="FFFFFF"/>
                </a:solidFill>
                <a:prstDash val="solid"/>
              </a:ln>
            </c:spPr>
            <c:extLst>
              <c:ext xmlns:c16="http://schemas.microsoft.com/office/drawing/2014/chart" uri="{C3380CC4-5D6E-409C-BE32-E72D297353CC}">
                <c16:uniqueId val="{00000000-2FCD-4690-BC29-C834DE06E589}"/>
              </c:ext>
            </c:extLst>
          </c:dPt>
          <c:dPt>
            <c:idx val="1"/>
            <c:bubble3D val="0"/>
            <c:spPr>
              <a:solidFill>
                <a:srgbClr val="DB536A"/>
              </a:solidFill>
              <a:ln w="9525" cmpd="sng" algn="ctr">
                <a:solidFill>
                  <a:srgbClr val="FFFFFF"/>
                </a:solidFill>
                <a:prstDash val="solid"/>
              </a:ln>
            </c:spPr>
            <c:extLst>
              <c:ext xmlns:c16="http://schemas.microsoft.com/office/drawing/2014/chart" uri="{C3380CC4-5D6E-409C-BE32-E72D297353CC}">
                <c16:uniqueId val="{00000001-2FCD-4690-BC29-C834DE06E589}"/>
              </c:ext>
            </c:extLst>
          </c:dPt>
          <c:dPt>
            <c:idx val="2"/>
            <c:bubble3D val="0"/>
            <c:spPr>
              <a:solidFill>
                <a:srgbClr val="000000"/>
              </a:solidFill>
              <a:ln w="9525" cmpd="sng" algn="ctr">
                <a:solidFill>
                  <a:srgbClr val="FFFFFF"/>
                </a:solidFill>
                <a:prstDash val="solid"/>
              </a:ln>
            </c:spPr>
            <c:extLst>
              <c:ext xmlns:c16="http://schemas.microsoft.com/office/drawing/2014/chart" uri="{C3380CC4-5D6E-409C-BE32-E72D297353CC}">
                <c16:uniqueId val="{00000002-2FCD-4690-BC29-C834DE06E589}"/>
              </c:ext>
            </c:extLst>
          </c:dPt>
          <c:dLbls>
            <c:dLbl>
              <c:idx val="1"/>
              <c:layout>
                <c:manualLayout>
                  <c:x val="-1.567398119122257E-3"/>
                  <c:y val="4.1322314049586778E-3"/>
                </c:manualLayout>
              </c:layout>
              <c:numFmt formatCode="#,##0.00&quot;%&quot;;&quot;-&quot;#,##0.00&quot;%&quot;" sourceLinked="0"/>
              <c:spPr>
                <a:noFill/>
                <a:ln>
                  <a:noFill/>
                </a:ln>
              </c:spPr>
              <c:txPr>
                <a:bodyPr wrap="none"/>
                <a:lstStyle/>
                <a:p>
                  <a:pPr>
                    <a:defRPr sz="10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FCD-4690-BC29-C834DE06E5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52</c:v>
                </c:pt>
                <c:pt idx="1">
                  <c:v>15</c:v>
                </c:pt>
                <c:pt idx="2">
                  <c:v>33</c:v>
                </c:pt>
              </c:numCache>
            </c:numRef>
          </c:val>
          <c:extLst>
            <c:ext xmlns:c16="http://schemas.microsoft.com/office/drawing/2014/chart" uri="{C3380CC4-5D6E-409C-BE32-E72D297353CC}">
              <c16:uniqueId val="{00000003-2FCD-4690-BC29-C834DE06E589}"/>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Cargo Volume in Sugd region (in MTPA)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332108486439196"/>
          <c:y val="0.16865100531404983"/>
          <c:w val="0.48666513560804908"/>
          <c:h val="0.72866342413739571"/>
        </c:manualLayout>
      </c:layout>
      <c:barChart>
        <c:barDir val="bar"/>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Graphs!$C$19:$C$21</c:f>
              <c:strCache>
                <c:ptCount val="3"/>
                <c:pt idx="0">
                  <c:v>Current Cargo Volume</c:v>
                </c:pt>
                <c:pt idx="1">
                  <c:v>Existing Storage Capacity</c:v>
                </c:pt>
                <c:pt idx="2">
                  <c:v>Projected Capacity by 2048</c:v>
                </c:pt>
              </c:strCache>
            </c:strRef>
          </c:cat>
          <c:val>
            <c:numRef>
              <c:f>Graphs!$D$19:$D$21</c:f>
              <c:numCache>
                <c:formatCode>General</c:formatCode>
                <c:ptCount val="3"/>
                <c:pt idx="0">
                  <c:v>5.83</c:v>
                </c:pt>
                <c:pt idx="1">
                  <c:v>4</c:v>
                </c:pt>
                <c:pt idx="2">
                  <c:v>67</c:v>
                </c:pt>
              </c:numCache>
            </c:numRef>
          </c:val>
          <c:extLst>
            <c:ext xmlns:c16="http://schemas.microsoft.com/office/drawing/2014/chart" uri="{C3380CC4-5D6E-409C-BE32-E72D297353CC}">
              <c16:uniqueId val="{00000000-BC46-4210-9C13-626B99BED21A}"/>
            </c:ext>
          </c:extLst>
        </c:ser>
        <c:dLbls>
          <c:showLegendKey val="0"/>
          <c:showVal val="0"/>
          <c:showCatName val="0"/>
          <c:showSerName val="0"/>
          <c:showPercent val="0"/>
          <c:showBubbleSize val="0"/>
        </c:dLbls>
        <c:gapWidth val="219"/>
        <c:axId val="1244563216"/>
        <c:axId val="1840876800"/>
      </c:barChart>
      <c:catAx>
        <c:axId val="124456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40876800"/>
        <c:crosses val="autoZero"/>
        <c:auto val="1"/>
        <c:lblAlgn val="ctr"/>
        <c:lblOffset val="100"/>
        <c:noMultiLvlLbl val="0"/>
      </c:catAx>
      <c:valAx>
        <c:axId val="1840876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56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65000"/>
          <a:lumOff val="3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968620485494375E-3"/>
          <c:y val="5.2521884118382663E-2"/>
          <c:w val="0.98460627590290117"/>
          <c:h val="0.92580241767403082"/>
        </c:manualLayout>
      </c:layout>
      <c:barChart>
        <c:barDir val="col"/>
        <c:grouping val="stacked"/>
        <c:varyColors val="0"/>
        <c:ser>
          <c:idx val="0"/>
          <c:order val="0"/>
          <c:spPr>
            <a:noFill/>
            <a:ln>
              <a:noFill/>
            </a:ln>
          </c:spPr>
          <c:invertIfNegative val="0"/>
          <c:dPt>
            <c:idx val="0"/>
            <c:invertIfNegative val="0"/>
            <c:bubble3D val="0"/>
            <c:spPr>
              <a:solidFill>
                <a:srgbClr val="A32020"/>
              </a:solidFill>
              <a:ln w="9525" cmpd="sng" algn="ctr">
                <a:solidFill>
                  <a:srgbClr val="FFFFFF"/>
                </a:solidFill>
                <a:prstDash val="solid"/>
              </a:ln>
            </c:spPr>
            <c:extLst>
              <c:ext xmlns:c16="http://schemas.microsoft.com/office/drawing/2014/chart" uri="{C3380CC4-5D6E-409C-BE32-E72D297353CC}">
                <c16:uniqueId val="{00000000-18E6-473F-81A9-574BC2DDCC9A}"/>
              </c:ext>
            </c:extLst>
          </c:dPt>
          <c:dPt>
            <c:idx val="5"/>
            <c:invertIfNegative val="0"/>
            <c:bubble3D val="0"/>
            <c:spPr>
              <a:solidFill>
                <a:srgbClr val="A32020"/>
              </a:solidFill>
              <a:ln w="9525" cmpd="sng" algn="ctr">
                <a:solidFill>
                  <a:srgbClr val="FFFFFF"/>
                </a:solidFill>
                <a:prstDash val="solid"/>
              </a:ln>
            </c:spPr>
            <c:extLst>
              <c:ext xmlns:c16="http://schemas.microsoft.com/office/drawing/2014/chart" uri="{C3380CC4-5D6E-409C-BE32-E72D297353CC}">
                <c16:uniqueId val="{00000001-18E6-473F-81A9-574BC2DDCC9A}"/>
              </c:ext>
            </c:extLst>
          </c:dPt>
          <c:dLbls>
            <c:dLbl>
              <c:idx val="0"/>
              <c:layout>
                <c:manualLayout>
                  <c:x val="0"/>
                  <c:y val="-0.20925385577323885"/>
                </c:manualLayout>
              </c:layout>
              <c:numFmt formatCode="#,##0;&quot;-&quot;#,##0" sourceLinked="0"/>
              <c:spPr>
                <a:noFill/>
                <a:ln>
                  <a:noFill/>
                </a:ln>
              </c:spPr>
              <c:txPr>
                <a:bodyPr wrap="none"/>
                <a:lstStyle/>
                <a:p>
                  <a:pPr>
                    <a:defRPr sz="1000" b="1"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E6-473F-81A9-574BC2DDCC9A}"/>
                </c:ext>
              </c:extLst>
            </c:dLbl>
            <c:dLbl>
              <c:idx val="5"/>
              <c:layout>
                <c:manualLayout>
                  <c:x val="0"/>
                  <c:y val="-0.48978741142142557"/>
                </c:manualLayout>
              </c:layout>
              <c:numFmt formatCode="#,##0;&quot;-&quot;#,##0" sourceLinked="0"/>
              <c:spPr>
                <a:noFill/>
                <a:ln>
                  <a:noFill/>
                </a:ln>
              </c:spPr>
              <c:txPr>
                <a:bodyPr wrap="none"/>
                <a:lstStyle/>
                <a:p>
                  <a:pPr>
                    <a:defRPr sz="1000" b="1"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E6-473F-81A9-574BC2DDCC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32</c:v>
                </c:pt>
                <c:pt idx="1">
                  <c:v>32</c:v>
                </c:pt>
                <c:pt idx="2">
                  <c:v>65</c:v>
                </c:pt>
                <c:pt idx="3">
                  <c:v>72</c:v>
                </c:pt>
                <c:pt idx="4">
                  <c:v>79</c:v>
                </c:pt>
                <c:pt idx="5">
                  <c:v>81</c:v>
                </c:pt>
              </c:numCache>
            </c:numRef>
          </c:val>
          <c:extLst>
            <c:ext xmlns:c16="http://schemas.microsoft.com/office/drawing/2014/chart" uri="{C3380CC4-5D6E-409C-BE32-E72D297353CC}">
              <c16:uniqueId val="{00000002-18E6-473F-81A9-574BC2DDCC9A}"/>
            </c:ext>
          </c:extLst>
        </c:ser>
        <c:ser>
          <c:idx val="1"/>
          <c:order val="1"/>
          <c:spPr>
            <a:solidFill>
              <a:srgbClr val="A32020"/>
            </a:solidFill>
            <a:ln w="9525" cmpd="sng" algn="ctr">
              <a:solidFill>
                <a:srgbClr val="FFFFFF"/>
              </a:solidFill>
              <a:prstDash val="solid"/>
            </a:ln>
          </c:spPr>
          <c:invertIfNegative val="0"/>
          <c:dLbls>
            <c:dLbl>
              <c:idx val="1"/>
              <c:layout>
                <c:manualLayout>
                  <c:x val="0"/>
                  <c:y val="0"/>
                </c:manualLayout>
              </c:layout>
              <c:numFmt formatCode="#,##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E6-473F-81A9-574BC2DDCC9A}"/>
                </c:ext>
              </c:extLst>
            </c:dLbl>
            <c:dLbl>
              <c:idx val="2"/>
              <c:layout>
                <c:manualLayout>
                  <c:x val="0"/>
                  <c:y val="0"/>
                </c:manualLayout>
              </c:layout>
              <c:numFmt formatCode="#,##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E6-473F-81A9-574BC2DDCC9A}"/>
                </c:ext>
              </c:extLst>
            </c:dLbl>
            <c:dLbl>
              <c:idx val="3"/>
              <c:layout>
                <c:manualLayout>
                  <c:x val="0"/>
                  <c:y val="0"/>
                </c:manualLayout>
              </c:layout>
              <c:numFmt formatCode="#,##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E6-473F-81A9-574BC2DDCC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33</c:v>
                </c:pt>
                <c:pt idx="2">
                  <c:v>7</c:v>
                </c:pt>
                <c:pt idx="3">
                  <c:v>7</c:v>
                </c:pt>
                <c:pt idx="4">
                  <c:v>2</c:v>
                </c:pt>
              </c:numCache>
            </c:numRef>
          </c:val>
          <c:extLst>
            <c:ext xmlns:c16="http://schemas.microsoft.com/office/drawing/2014/chart" uri="{C3380CC4-5D6E-409C-BE32-E72D297353CC}">
              <c16:uniqueId val="{00000006-18E6-473F-81A9-574BC2DDCC9A}"/>
            </c:ext>
          </c:extLst>
        </c:ser>
        <c:dLbls>
          <c:showLegendKey val="0"/>
          <c:showVal val="0"/>
          <c:showCatName val="0"/>
          <c:showSerName val="0"/>
          <c:showPercent val="0"/>
          <c:showBubbleSize val="0"/>
        </c:dLbls>
        <c:gapWidth val="80"/>
        <c:overlap val="100"/>
        <c:axId val="1227986464"/>
        <c:axId val="1"/>
      </c:barChart>
      <c:catAx>
        <c:axId val="12279864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
        <c:crosses val="min"/>
        <c:auto val="0"/>
        <c:lblAlgn val="ctr"/>
        <c:lblOffset val="100"/>
        <c:noMultiLvlLbl val="0"/>
      </c:catAx>
      <c:valAx>
        <c:axId val="1"/>
        <c:scaling>
          <c:orientation val="minMax"/>
          <c:max val="81"/>
          <c:min val="0"/>
        </c:scaling>
        <c:delete val="1"/>
        <c:axPos val="l"/>
        <c:numFmt formatCode="General" sourceLinked="1"/>
        <c:majorTickMark val="out"/>
        <c:minorTickMark val="none"/>
        <c:tickLblPos val="nextTo"/>
        <c:crossAx val="122798646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678391959799"/>
          <c:y val="3.0624263839811542E-2"/>
          <c:w val="0.72818638647784373"/>
          <c:h val="0.93875147232037692"/>
        </c:manualLayout>
      </c:layout>
      <c:doughnutChart>
        <c:varyColors val="0"/>
        <c:ser>
          <c:idx val="0"/>
          <c:order val="0"/>
          <c:dPt>
            <c:idx val="0"/>
            <c:bubble3D val="0"/>
            <c:spPr>
              <a:solidFill>
                <a:srgbClr val="A32020"/>
              </a:solidFill>
              <a:ln w="9525" cmpd="sng" algn="ctr">
                <a:solidFill>
                  <a:srgbClr val="FFFFFF"/>
                </a:solidFill>
                <a:prstDash val="solid"/>
              </a:ln>
            </c:spPr>
            <c:extLst>
              <c:ext xmlns:c16="http://schemas.microsoft.com/office/drawing/2014/chart" uri="{C3380CC4-5D6E-409C-BE32-E72D297353CC}">
                <c16:uniqueId val="{00000000-F283-454D-9B74-6686FF54C7FC}"/>
              </c:ext>
            </c:extLst>
          </c:dPt>
          <c:dPt>
            <c:idx val="1"/>
            <c:bubble3D val="0"/>
            <c:spPr>
              <a:solidFill>
                <a:srgbClr val="DB536A"/>
              </a:solidFill>
              <a:ln w="9525" cmpd="sng" algn="ctr">
                <a:solidFill>
                  <a:srgbClr val="FFFFFF"/>
                </a:solidFill>
                <a:prstDash val="solid"/>
              </a:ln>
            </c:spPr>
            <c:extLst>
              <c:ext xmlns:c16="http://schemas.microsoft.com/office/drawing/2014/chart" uri="{C3380CC4-5D6E-409C-BE32-E72D297353CC}">
                <c16:uniqueId val="{00000001-F283-454D-9B74-6686FF54C7FC}"/>
              </c:ext>
            </c:extLst>
          </c:dPt>
          <c:dPt>
            <c:idx val="2"/>
            <c:bubble3D val="0"/>
            <c:spPr>
              <a:solidFill>
                <a:srgbClr val="000000"/>
              </a:solidFill>
              <a:ln w="9525" cmpd="sng" algn="ctr">
                <a:solidFill>
                  <a:srgbClr val="FFFFFF"/>
                </a:solidFill>
                <a:prstDash val="solid"/>
              </a:ln>
            </c:spPr>
            <c:extLst>
              <c:ext xmlns:c16="http://schemas.microsoft.com/office/drawing/2014/chart" uri="{C3380CC4-5D6E-409C-BE32-E72D297353CC}">
                <c16:uniqueId val="{00000002-F283-454D-9B74-6686FF54C7FC}"/>
              </c:ext>
            </c:extLst>
          </c:dPt>
          <c:dPt>
            <c:idx val="3"/>
            <c:bubble3D val="0"/>
            <c:spPr>
              <a:solidFill>
                <a:srgbClr val="464646"/>
              </a:solidFill>
              <a:ln w="9525" cmpd="sng" algn="ctr">
                <a:solidFill>
                  <a:srgbClr val="FFFFFF"/>
                </a:solidFill>
                <a:prstDash val="solid"/>
              </a:ln>
            </c:spPr>
            <c:extLst>
              <c:ext xmlns:c16="http://schemas.microsoft.com/office/drawing/2014/chart" uri="{C3380CC4-5D6E-409C-BE32-E72D297353CC}">
                <c16:uniqueId val="{00000003-F283-454D-9B74-6686FF54C7FC}"/>
              </c:ext>
            </c:extLst>
          </c:dPt>
          <c:dPt>
            <c:idx val="4"/>
            <c:bubble3D val="0"/>
            <c:spPr>
              <a:solidFill>
                <a:srgbClr val="7D7D7D"/>
              </a:solidFill>
              <a:ln w="9525" cmpd="sng" algn="ctr">
                <a:solidFill>
                  <a:srgbClr val="FFFFFF"/>
                </a:solidFill>
                <a:prstDash val="solid"/>
              </a:ln>
            </c:spPr>
            <c:extLst>
              <c:ext xmlns:c16="http://schemas.microsoft.com/office/drawing/2014/chart" uri="{C3380CC4-5D6E-409C-BE32-E72D297353CC}">
                <c16:uniqueId val="{00000004-F283-454D-9B74-6686FF54C7FC}"/>
              </c:ext>
            </c:extLst>
          </c:dPt>
          <c:dLbls>
            <c:dLbl>
              <c:idx val="0"/>
              <c:layout>
                <c:manualLayout>
                  <c:x val="1.0507080858839652E-2"/>
                  <c:y val="-1.7667844522968199E-2"/>
                </c:manualLayout>
              </c:layout>
              <c:numFmt formatCode="#,##0.00&quot;%&quot;;&quot;-&quot;#,##0.0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83-454D-9B74-6686FF54C7FC}"/>
                </c:ext>
              </c:extLst>
            </c:dLbl>
            <c:dLbl>
              <c:idx val="1"/>
              <c:layout>
                <c:manualLayout>
                  <c:x val="3.6546368204659662E-3"/>
                  <c:y val="6.0070671378091869E-2"/>
                </c:manualLayout>
              </c:layout>
              <c:numFmt formatCode="#,##0.00&quot;%&quot;;&quot;-&quot;#,##0.0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83-454D-9B74-6686FF54C7FC}"/>
                </c:ext>
              </c:extLst>
            </c:dLbl>
            <c:dLbl>
              <c:idx val="2"/>
              <c:layout>
                <c:manualLayout>
                  <c:x val="-1.8730013704888075E-2"/>
                  <c:y val="-7.0671378091872791E-3"/>
                </c:manualLayout>
              </c:layout>
              <c:numFmt formatCode="#,##0.00&quot;%&quot;;&quot;-&quot;#,##0.0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83-454D-9B74-6686FF54C7FC}"/>
                </c:ext>
              </c:extLst>
            </c:dLbl>
            <c:dLbl>
              <c:idx val="3"/>
              <c:layout>
                <c:manualLayout>
                  <c:x val="-1.5989036089538604E-2"/>
                  <c:y val="-1.9434628975265017E-2"/>
                </c:manualLayout>
              </c:layout>
              <c:numFmt formatCode="#,##0.00&quot;%&quot;;&quot;-&quot;#,##0.0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83-454D-9B74-6686FF54C7FC}"/>
                </c:ext>
              </c:extLst>
            </c:dLbl>
            <c:dLbl>
              <c:idx val="4"/>
              <c:layout>
                <c:manualLayout>
                  <c:x val="-1.1420740063956145E-2"/>
                  <c:y val="-4.8881036513545348E-2"/>
                </c:manualLayout>
              </c:layout>
              <c:numFmt formatCode="#,##0.00&quot;%&quot;;&quot;-&quot;#,##0.0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83-454D-9B74-6686FF54C7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20.893120212693336</c:v>
                </c:pt>
                <c:pt idx="1">
                  <c:v>55.791881219531113</c:v>
                </c:pt>
                <c:pt idx="2">
                  <c:v>5.959626666949104</c:v>
                </c:pt>
                <c:pt idx="3">
                  <c:v>8.2644628099173563</c:v>
                </c:pt>
                <c:pt idx="4">
                  <c:v>9.0909090909090917</c:v>
                </c:pt>
              </c:numCache>
            </c:numRef>
          </c:val>
          <c:extLst>
            <c:ext xmlns:c16="http://schemas.microsoft.com/office/drawing/2014/chart" uri="{C3380CC4-5D6E-409C-BE32-E72D297353CC}">
              <c16:uniqueId val="{00000005-F283-454D-9B74-6686FF54C7FC}"/>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1F93F-65D7-4964-BD29-0996D07EA699}" type="datetimeFigureOut">
              <a:rPr lang="en-US" smtClean="0"/>
              <a:t>05/09/2023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A1F0C-BA3E-41B0-99E8-651CE8D7D73E}" type="slidenum">
              <a:rPr lang="en-US" smtClean="0"/>
              <a:t>‹#›</a:t>
            </a:fld>
            <a:endParaRPr lang="en-US"/>
          </a:p>
        </p:txBody>
      </p:sp>
    </p:spTree>
    <p:extLst>
      <p:ext uri="{BB962C8B-B14F-4D97-AF65-F5344CB8AC3E}">
        <p14:creationId xmlns:p14="http://schemas.microsoft.com/office/powerpoint/2010/main" val="361055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B18B2-9D82-4E41-B1E1-0AF83BBAB5E5}" type="slidenum">
              <a:rPr lang="en-US" smtClean="0"/>
              <a:t>2</a:t>
            </a:fld>
            <a:endParaRPr lang="en-US"/>
          </a:p>
        </p:txBody>
      </p:sp>
    </p:spTree>
    <p:extLst>
      <p:ext uri="{BB962C8B-B14F-4D97-AF65-F5344CB8AC3E}">
        <p14:creationId xmlns:p14="http://schemas.microsoft.com/office/powerpoint/2010/main" val="303836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672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607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1" name="Google Shape;19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962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B18B2-9D82-4E41-B1E1-0AF83BBAB5E5}" type="slidenum">
              <a:rPr lang="en-US" smtClean="0"/>
              <a:t>6</a:t>
            </a:fld>
            <a:endParaRPr lang="en-US"/>
          </a:p>
        </p:txBody>
      </p:sp>
    </p:spTree>
    <p:extLst>
      <p:ext uri="{BB962C8B-B14F-4D97-AF65-F5344CB8AC3E}">
        <p14:creationId xmlns:p14="http://schemas.microsoft.com/office/powerpoint/2010/main" val="234654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7065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CA1F0C-BA3E-41B0-99E8-651CE8D7D73E}" type="slidenum">
              <a:rPr lang="en-US" smtClean="0"/>
              <a:t>8</a:t>
            </a:fld>
            <a:endParaRPr lang="en-US"/>
          </a:p>
        </p:txBody>
      </p:sp>
    </p:spTree>
    <p:extLst>
      <p:ext uri="{BB962C8B-B14F-4D97-AF65-F5344CB8AC3E}">
        <p14:creationId xmlns:p14="http://schemas.microsoft.com/office/powerpoint/2010/main" val="208987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B18B2-9D82-4E41-B1E1-0AF83BBAB5E5}" type="slidenum">
              <a:rPr lang="en-US" smtClean="0"/>
              <a:t>10</a:t>
            </a:fld>
            <a:endParaRPr lang="en-US"/>
          </a:p>
        </p:txBody>
      </p:sp>
    </p:spTree>
    <p:extLst>
      <p:ext uri="{BB962C8B-B14F-4D97-AF65-F5344CB8AC3E}">
        <p14:creationId xmlns:p14="http://schemas.microsoft.com/office/powerpoint/2010/main" val="196628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406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e379600c0_28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e379600c0_28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05" name="Google Shape;2005;gfe379600c0_28_1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289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4.emf"/><Relationship Id="rId5" Type="http://schemas.openxmlformats.org/officeDocument/2006/relationships/tags" Target="../tags/tag16.xml"/><Relationship Id="rId10" Type="http://schemas.openxmlformats.org/officeDocument/2006/relationships/oleObject" Target="../embeddings/oleObject4.bin"/><Relationship Id="rId4" Type="http://schemas.openxmlformats.org/officeDocument/2006/relationships/tags" Target="../tags/tag15.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slideMaster" Target="../slideMasters/slideMaster3.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Master" Target="../slideMasters/slideMaster3.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Master" Target="../slideMasters/slideMaster3.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slideMaster" Target="../slideMasters/slideMaster3.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slideMaster" Target="../slideMasters/slideMaster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10" Type="http://schemas.openxmlformats.org/officeDocument/2006/relationships/slideMaster" Target="../slideMasters/slideMaster3.xml"/><Relationship Id="rId4" Type="http://schemas.openxmlformats.org/officeDocument/2006/relationships/tags" Target="../tags/tag126.xml"/><Relationship Id="rId9" Type="http://schemas.openxmlformats.org/officeDocument/2006/relationships/tags" Target="../tags/tag13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slideMaster" Target="../slideMasters/slideMaster3.xml"/><Relationship Id="rId4" Type="http://schemas.openxmlformats.org/officeDocument/2006/relationships/tags" Target="../tags/tag139.xml"/><Relationship Id="rId9" Type="http://schemas.openxmlformats.org/officeDocument/2006/relationships/tags" Target="../tags/tag14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slideMaster" Target="../slideMasters/slideMaster3.xml"/><Relationship Id="rId5" Type="http://schemas.openxmlformats.org/officeDocument/2006/relationships/tags" Target="../tags/tag17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10" Type="http://schemas.openxmlformats.org/officeDocument/2006/relationships/slideMaster" Target="../slideMasters/slideMaster3.xml"/><Relationship Id="rId4" Type="http://schemas.openxmlformats.org/officeDocument/2006/relationships/tags" Target="../tags/tag179.xml"/><Relationship Id="rId9" Type="http://schemas.openxmlformats.org/officeDocument/2006/relationships/tags" Target="../tags/tag18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slideMaster" Target="../slideMasters/slideMaster3.xml"/><Relationship Id="rId4" Type="http://schemas.openxmlformats.org/officeDocument/2006/relationships/tags" Target="../tags/tag188.xml"/><Relationship Id="rId9" Type="http://schemas.openxmlformats.org/officeDocument/2006/relationships/tags" Target="../tags/tag193.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10" Type="http://schemas.openxmlformats.org/officeDocument/2006/relationships/slideMaster" Target="../slideMasters/slideMaster3.xml"/><Relationship Id="rId4" Type="http://schemas.openxmlformats.org/officeDocument/2006/relationships/tags" Target="../tags/tag197.xml"/><Relationship Id="rId9" Type="http://schemas.openxmlformats.org/officeDocument/2006/relationships/tags" Target="../tags/tag202.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10" Type="http://schemas.openxmlformats.org/officeDocument/2006/relationships/slideMaster" Target="../slideMasters/slideMaster3.xml"/><Relationship Id="rId4" Type="http://schemas.openxmlformats.org/officeDocument/2006/relationships/tags" Target="../tags/tag206.xml"/><Relationship Id="rId9" Type="http://schemas.openxmlformats.org/officeDocument/2006/relationships/tags" Target="../tags/tag211.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2.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15.xml"/><Relationship Id="rId7" Type="http://schemas.openxmlformats.org/officeDocument/2006/relationships/image" Target="../media/image6.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Master" Target="../slideMasters/slideMaster3.xml"/><Relationship Id="rId5" Type="http://schemas.openxmlformats.org/officeDocument/2006/relationships/tags" Target="../tags/tag217.xml"/><Relationship Id="rId4" Type="http://schemas.openxmlformats.org/officeDocument/2006/relationships/tags" Target="../tags/tag216.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0.xml"/><Relationship Id="rId7" Type="http://schemas.openxmlformats.org/officeDocument/2006/relationships/image" Target="../media/image6.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Master" Target="../slideMasters/slideMaster3.xml"/><Relationship Id="rId5" Type="http://schemas.openxmlformats.org/officeDocument/2006/relationships/tags" Target="../tags/tag222.xml"/><Relationship Id="rId4" Type="http://schemas.openxmlformats.org/officeDocument/2006/relationships/tags" Target="../tags/tag22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7.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Master" Target="../slideMasters/slideMaster3.xml"/><Relationship Id="rId5" Type="http://schemas.openxmlformats.org/officeDocument/2006/relationships/tags" Target="../tags/tag227.xml"/><Relationship Id="rId4" Type="http://schemas.openxmlformats.org/officeDocument/2006/relationships/tags" Target="../tags/tag2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37.xml"/><Relationship Id="rId7" Type="http://schemas.openxmlformats.org/officeDocument/2006/relationships/tags" Target="../tags/tag241.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9"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242.xml"/><Relationship Id="rId4" Type="http://schemas.openxmlformats.org/officeDocument/2006/relationships/image" Target="../media/image9.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243.xml"/><Relationship Id="rId4" Type="http://schemas.openxmlformats.org/officeDocument/2006/relationships/image" Target="../media/image9.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244.xml"/><Relationship Id="rId4" Type="http://schemas.openxmlformats.org/officeDocument/2006/relationships/image" Target="../media/image9.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2FF2-B0F4-45DD-A87C-48894EB80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0C8C2-5A90-4085-B9FF-867ED538D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696E5-70B2-49C1-926F-8396FFF1D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010AE5-57B8-43B8-B446-15A24E164226}"/>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2523B54E-95DE-4D65-9C51-FC98EC29D721}"/>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65381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F8DA-9F15-4998-87DB-62FAF221B5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626C38-80E5-4493-AC96-86F3B45AB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BBD2-16B0-46A4-9A92-24DC2B5352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2C6C4E-F156-4D6B-A792-EFBB2A2B97E0}"/>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8A719D8B-DDF8-4840-B833-5AB96DA3CE46}"/>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420605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30EC2-61B8-49F7-807F-894212CD6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399CC-5347-4379-B102-E75C584B4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B34B9-8D0D-4B56-8209-9787076C21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895AEE-DE5E-456D-AD02-4BCF899E110B}"/>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880B56D6-186A-4846-8F4C-63C7EAE077D6}"/>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0825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Full Content - Subtitle">
  <p:cSld name="1_Title and Full Content - Subtitle">
    <p:spTree>
      <p:nvGrpSpPr>
        <p:cNvPr id="1" name="Shape 1468"/>
        <p:cNvGrpSpPr/>
        <p:nvPr/>
      </p:nvGrpSpPr>
      <p:grpSpPr>
        <a:xfrm>
          <a:off x="0" y="0"/>
          <a:ext cx="0" cy="0"/>
          <a:chOff x="0" y="0"/>
          <a:chExt cx="0" cy="0"/>
        </a:xfrm>
      </p:grpSpPr>
      <p:sp>
        <p:nvSpPr>
          <p:cNvPr id="1469" name="Google Shape;1469;g1389d6804d3_5_5"/>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0" name="Google Shape;1470;g1389d6804d3_5_5"/>
          <p:cNvSpPr txBox="1">
            <a:spLocks noGrp="1"/>
          </p:cNvSpPr>
          <p:nvPr>
            <p:ph type="subTitle" idx="1"/>
          </p:nvPr>
        </p:nvSpPr>
        <p:spPr>
          <a:xfrm>
            <a:off x="442912" y="933433"/>
            <a:ext cx="11306100" cy="885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1471" name="Google Shape;1471;g1389d6804d3_5_5"/>
          <p:cNvSpPr txBox="1">
            <a:spLocks noGrp="1"/>
          </p:cNvSpPr>
          <p:nvPr>
            <p:ph type="body" idx="2"/>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F4776"/>
              </a:buClr>
              <a:buSzPts val="1800"/>
              <a:buNone/>
              <a:defRPr/>
            </a:lvl1pPr>
            <a:lvl2pPr marL="914400" lvl="1" indent="-228600" algn="l">
              <a:lnSpc>
                <a:spcPct val="100000"/>
              </a:lnSpc>
              <a:spcBef>
                <a:spcPts val="1200"/>
              </a:spcBef>
              <a:spcAft>
                <a:spcPts val="0"/>
              </a:spcAft>
              <a:buClr>
                <a:schemeClr val="dk1"/>
              </a:buClr>
              <a:buSzPts val="1600"/>
              <a:buNone/>
              <a:defRPr/>
            </a:lvl2pPr>
            <a:lvl3pPr marL="1371600" lvl="2" indent="-330200" algn="l">
              <a:lnSpc>
                <a:spcPct val="100000"/>
              </a:lnSpc>
              <a:spcBef>
                <a:spcPts val="600"/>
              </a:spcBef>
              <a:spcAft>
                <a:spcPts val="0"/>
              </a:spcAft>
              <a:buClr>
                <a:schemeClr val="dk1"/>
              </a:buClr>
              <a:buSzPts val="16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30200" algn="l">
              <a:lnSpc>
                <a:spcPct val="100000"/>
              </a:lnSpc>
              <a:spcBef>
                <a:spcPts val="600"/>
              </a:spcBef>
              <a:spcAft>
                <a:spcPts val="0"/>
              </a:spcAft>
              <a:buClr>
                <a:schemeClr val="dk1"/>
              </a:buClr>
              <a:buSzPts val="1600"/>
              <a:buChar char="–"/>
              <a:defRPr/>
            </a:lvl6pPr>
            <a:lvl7pPr marL="3200400" lvl="6" indent="-330200" algn="l">
              <a:lnSpc>
                <a:spcPct val="100000"/>
              </a:lnSpc>
              <a:spcBef>
                <a:spcPts val="600"/>
              </a:spcBef>
              <a:spcAft>
                <a:spcPts val="0"/>
              </a:spcAft>
              <a:buClr>
                <a:schemeClr val="dk1"/>
              </a:buClr>
              <a:buSzPts val="1600"/>
              <a:buChar char="•"/>
              <a:defRPr/>
            </a:lvl7pPr>
            <a:lvl8pPr marL="3657600" lvl="7" indent="-330200" algn="l">
              <a:lnSpc>
                <a:spcPct val="100000"/>
              </a:lnSpc>
              <a:spcBef>
                <a:spcPts val="600"/>
              </a:spcBef>
              <a:spcAft>
                <a:spcPts val="0"/>
              </a:spcAft>
              <a:buClr>
                <a:schemeClr val="dk1"/>
              </a:buClr>
              <a:buSzPts val="1600"/>
              <a:buChar char="–"/>
              <a:defRPr/>
            </a:lvl8pPr>
            <a:lvl9pPr marL="4114800" lvl="8" indent="-330200" algn="l">
              <a:lnSpc>
                <a:spcPct val="100000"/>
              </a:lnSpc>
              <a:spcBef>
                <a:spcPts val="600"/>
              </a:spcBef>
              <a:spcAft>
                <a:spcPts val="600"/>
              </a:spcAft>
              <a:buClr>
                <a:schemeClr val="dk1"/>
              </a:buClr>
              <a:buSzPts val="1600"/>
              <a:buChar char="•"/>
              <a:defRPr/>
            </a:lvl9pPr>
          </a:lstStyle>
          <a:p>
            <a:endParaRPr/>
          </a:p>
        </p:txBody>
      </p:sp>
      <p:sp>
        <p:nvSpPr>
          <p:cNvPr id="1472" name="Google Shape;1472;g1389d6804d3_5_5"/>
          <p:cNvSpPr txBox="1">
            <a:spLocks noGrp="1"/>
          </p:cNvSpPr>
          <p:nvPr>
            <p:ph type="sldNum" idx="12"/>
          </p:nvPr>
        </p:nvSpPr>
        <p:spPr>
          <a:xfrm>
            <a:off x="9984296" y="6492240"/>
            <a:ext cx="17649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9001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 Photo Dark">
  <p:cSld name="Title Slide - Photo Dark">
    <p:bg>
      <p:bgPr>
        <a:solidFill>
          <a:srgbClr val="7D7D7D"/>
        </a:solidFill>
        <a:effectLst/>
      </p:bgPr>
    </p:bg>
    <p:spTree>
      <p:nvGrpSpPr>
        <p:cNvPr id="1" name="Shape 1186"/>
        <p:cNvGrpSpPr/>
        <p:nvPr/>
      </p:nvGrpSpPr>
      <p:grpSpPr>
        <a:xfrm>
          <a:off x="0" y="0"/>
          <a:ext cx="0" cy="0"/>
          <a:chOff x="0" y="0"/>
          <a:chExt cx="0" cy="0"/>
        </a:xfrm>
      </p:grpSpPr>
    </p:spTree>
    <p:extLst>
      <p:ext uri="{BB962C8B-B14F-4D97-AF65-F5344CB8AC3E}">
        <p14:creationId xmlns:p14="http://schemas.microsoft.com/office/powerpoint/2010/main" val="4021835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07821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7418387"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9537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11306175"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3EB0F34F-6B8E-584C-9E9F-165D07878245}"/>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116229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46C406C8-2617-D442-A446-EA4D0CC6D9A3}"/>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374363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09E4EFE4-848B-FB4C-92AC-48F9C8C7E472}"/>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4039290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B2913943-67C1-A441-988B-505B7F0D23BF}"/>
              </a:ext>
            </a:extLst>
          </p:cNvPr>
          <p:cNvSpPr>
            <a:spLocks noGrp="1"/>
          </p:cNvSpPr>
          <p:nvPr>
            <p:ph type="ftr" sz="quarter" idx="17"/>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95201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2CA3-3925-45BA-8680-CD11ABB87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843E2-1C6D-4AC5-BA66-93FE0F3C01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D39FB-F21B-4B1E-9EC5-C09589B060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54921A-BC88-4CA8-8AD7-77775C213882}"/>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19D58CCC-410E-4125-9D19-972F8E5D270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4074632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D1B9031D-3AD3-5746-B707-659608332137}"/>
              </a:ext>
            </a:extLst>
          </p:cNvPr>
          <p:cNvSpPr>
            <a:spLocks noGrp="1"/>
          </p:cNvSpPr>
          <p:nvPr>
            <p:ph type="ftr" sz="quarter" idx="17"/>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996184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A31698C3-BF03-D940-AA4E-1704020681B6}"/>
              </a:ext>
            </a:extLst>
          </p:cNvPr>
          <p:cNvSpPr>
            <a:spLocks noGrp="1"/>
          </p:cNvSpPr>
          <p:nvPr>
            <p:ph type="ftr" sz="quarter" idx="1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821426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4F60C409-BC93-7948-9808-660EF10182CF}"/>
              </a:ext>
            </a:extLst>
          </p:cNvPr>
          <p:cNvSpPr>
            <a:spLocks noGrp="1"/>
          </p:cNvSpPr>
          <p:nvPr>
            <p:ph type="ftr" sz="quarter" idx="19"/>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682457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616CD684-D4FE-F645-A29A-2F42832D27B2}"/>
              </a:ext>
            </a:extLst>
          </p:cNvPr>
          <p:cNvSpPr>
            <a:spLocks noGrp="1"/>
          </p:cNvSpPr>
          <p:nvPr>
            <p:ph type="ftr" sz="quarter" idx="22"/>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424870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3D69DEA3-5E99-424B-BE2E-8D9202AD4FC0}"/>
              </a:ext>
            </a:extLst>
          </p:cNvPr>
          <p:cNvSpPr>
            <a:spLocks noGrp="1"/>
          </p:cNvSpPr>
          <p:nvPr>
            <p:ph type="ftr" sz="quarter" idx="24"/>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500672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B0226472-611E-0C4D-B900-2140DFE78BD1}"/>
              </a:ext>
            </a:extLst>
          </p:cNvPr>
          <p:cNvSpPr>
            <a:spLocks noGrp="1"/>
          </p:cNvSpPr>
          <p:nvPr>
            <p:ph type="ftr" sz="quarter" idx="24"/>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178046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p:txBody>
          <a:bodyPr/>
          <a:lstStyle/>
          <a:p>
            <a:endParaRPr lang="en-US"/>
          </a:p>
        </p:txBody>
      </p:sp>
      <p:sp>
        <p:nvSpPr>
          <p:cNvPr id="4" name="Footer Placeholder 3">
            <a:extLst>
              <a:ext uri="{FF2B5EF4-FFF2-40B4-BE49-F238E27FC236}">
                <a16:creationId xmlns:a16="http://schemas.microsoft.com/office/drawing/2014/main" id="{728D71E4-CBC9-3648-9D74-CDE027F0E958}"/>
              </a:ext>
            </a:extLst>
          </p:cNvPr>
          <p:cNvSpPr>
            <a:spLocks noGrp="1"/>
          </p:cNvSpPr>
          <p:nvPr>
            <p:ph type="ftr" sz="quarter" idx="17"/>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81656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515B6EC7-613B-094E-83F4-DA4B13BB5333}"/>
              </a:ext>
            </a:extLst>
          </p:cNvPr>
          <p:cNvSpPr>
            <a:spLocks noGrp="1"/>
          </p:cNvSpPr>
          <p:nvPr>
            <p:ph type="ftr" sz="quarter" idx="1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613612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0E5A4581-58A2-5947-96BD-212EB8536951}"/>
              </a:ext>
            </a:extLst>
          </p:cNvPr>
          <p:cNvSpPr>
            <a:spLocks noGrp="1"/>
          </p:cNvSpPr>
          <p:nvPr>
            <p:ph type="ftr" sz="quarter" idx="1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48309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6039EA78-0E25-1E49-9BAA-8BB4D19EDF64}"/>
              </a:ext>
            </a:extLst>
          </p:cNvPr>
          <p:cNvSpPr>
            <a:spLocks noGrp="1"/>
          </p:cNvSpPr>
          <p:nvPr>
            <p:ph type="ftr" sz="quarter" idx="1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5368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843-3F16-4DF5-B4F6-3B92A9A0D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7E189-C2AA-4C9E-8D29-51416FB73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B3266-CD2A-4E1A-8DCA-49A3874C07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28778A-C1B3-4258-B8F8-90A617608A75}"/>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1700BD33-A8F3-4887-AD4D-CD666B3104A4}"/>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561791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00AD96B6-4E2D-5D4D-9281-01075C08C040}"/>
              </a:ext>
            </a:extLst>
          </p:cNvPr>
          <p:cNvSpPr>
            <a:spLocks noGrp="1"/>
          </p:cNvSpPr>
          <p:nvPr>
            <p:ph type="ftr" sz="quarter" idx="1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632331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978E0517-3586-2A46-900E-429A592FD731}"/>
              </a:ext>
            </a:extLst>
          </p:cNvPr>
          <p:cNvSpPr>
            <a:spLocks noGrp="1"/>
          </p:cNvSpPr>
          <p:nvPr>
            <p:ph type="ftr" sz="quarter" idx="20"/>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47480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p:txBody>
          <a:bodyPr/>
          <a:lstStyle/>
          <a:p>
            <a:endParaRPr lang="en-US"/>
          </a:p>
        </p:txBody>
      </p:sp>
      <p:sp>
        <p:nvSpPr>
          <p:cNvPr id="5" name="Footer Placeholder 4">
            <a:extLst>
              <a:ext uri="{FF2B5EF4-FFF2-40B4-BE49-F238E27FC236}">
                <a16:creationId xmlns:a16="http://schemas.microsoft.com/office/drawing/2014/main" id="{6B079912-E66E-9D45-8060-9249926E269D}"/>
              </a:ext>
            </a:extLst>
          </p:cNvPr>
          <p:cNvSpPr>
            <a:spLocks noGrp="1"/>
          </p:cNvSpPr>
          <p:nvPr>
            <p:ph type="ftr" sz="quarter" idx="20"/>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1955324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p:txBody>
          <a:bodyPr/>
          <a:lstStyle/>
          <a:p>
            <a:endParaRPr lang="en-US"/>
          </a:p>
        </p:txBody>
      </p:sp>
      <p:sp>
        <p:nvSpPr>
          <p:cNvPr id="5" name="Footer Placeholder 4">
            <a:extLst>
              <a:ext uri="{FF2B5EF4-FFF2-40B4-BE49-F238E27FC236}">
                <a16:creationId xmlns:a16="http://schemas.microsoft.com/office/drawing/2014/main" id="{2669CF68-145B-AD42-A079-345D6E783D1E}"/>
              </a:ext>
            </a:extLst>
          </p:cNvPr>
          <p:cNvSpPr>
            <a:spLocks noGrp="1"/>
          </p:cNvSpPr>
          <p:nvPr>
            <p:ph type="ftr" sz="quarter" idx="21"/>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4133445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p:txBody>
          <a:bodyPr/>
          <a:lstStyle/>
          <a:p>
            <a:endParaRPr lang="en-US"/>
          </a:p>
        </p:txBody>
      </p:sp>
      <p:sp>
        <p:nvSpPr>
          <p:cNvPr id="5" name="Footer Placeholder 4">
            <a:extLst>
              <a:ext uri="{FF2B5EF4-FFF2-40B4-BE49-F238E27FC236}">
                <a16:creationId xmlns:a16="http://schemas.microsoft.com/office/drawing/2014/main" id="{E698595F-E08B-3E4B-8E63-3152F1690C5D}"/>
              </a:ext>
            </a:extLst>
          </p:cNvPr>
          <p:cNvSpPr>
            <a:spLocks noGrp="1"/>
          </p:cNvSpPr>
          <p:nvPr>
            <p:ph type="ftr" sz="quarter" idx="22"/>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69179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p:txBody>
          <a:bodyPr/>
          <a:lstStyle/>
          <a:p>
            <a:endParaRPr lang="en-US"/>
          </a:p>
        </p:txBody>
      </p:sp>
      <p:sp>
        <p:nvSpPr>
          <p:cNvPr id="3" name="Footer Placeholder 2">
            <a:extLst>
              <a:ext uri="{FF2B5EF4-FFF2-40B4-BE49-F238E27FC236}">
                <a16:creationId xmlns:a16="http://schemas.microsoft.com/office/drawing/2014/main" id="{4FA46C5C-0050-F948-8DC9-450AE0734966}"/>
              </a:ext>
            </a:extLst>
          </p:cNvPr>
          <p:cNvSpPr>
            <a:spLocks noGrp="1"/>
          </p:cNvSpPr>
          <p:nvPr>
            <p:ph type="ftr" sz="quarter" idx="26"/>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1055847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p:txBody>
          <a:bodyPr/>
          <a:lstStyle/>
          <a:p>
            <a:endParaRPr lang="en-US"/>
          </a:p>
        </p:txBody>
      </p:sp>
      <p:sp>
        <p:nvSpPr>
          <p:cNvPr id="3" name="Footer Placeholder 2">
            <a:extLst>
              <a:ext uri="{FF2B5EF4-FFF2-40B4-BE49-F238E27FC236}">
                <a16:creationId xmlns:a16="http://schemas.microsoft.com/office/drawing/2014/main" id="{07FAA743-55F3-AE49-BD56-1FC09BDF7C6A}"/>
              </a:ext>
            </a:extLst>
          </p:cNvPr>
          <p:cNvSpPr>
            <a:spLocks noGrp="1"/>
          </p:cNvSpPr>
          <p:nvPr>
            <p:ph type="ftr" sz="quarter" idx="25"/>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765760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p:txBody>
          <a:bodyPr/>
          <a:lstStyle/>
          <a:p>
            <a:endParaRPr lang="en-US"/>
          </a:p>
        </p:txBody>
      </p:sp>
      <p:sp>
        <p:nvSpPr>
          <p:cNvPr id="3" name="Footer Placeholder 2">
            <a:extLst>
              <a:ext uri="{FF2B5EF4-FFF2-40B4-BE49-F238E27FC236}">
                <a16:creationId xmlns:a16="http://schemas.microsoft.com/office/drawing/2014/main" id="{C9625D97-D89C-574F-8C1D-AA1E4D4B3FAB}"/>
              </a:ext>
            </a:extLst>
          </p:cNvPr>
          <p:cNvSpPr>
            <a:spLocks noGrp="1"/>
          </p:cNvSpPr>
          <p:nvPr>
            <p:ph type="ftr" sz="quarter" idx="28"/>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3470651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p:txBody>
          <a:bodyPr/>
          <a:lstStyle/>
          <a:p>
            <a:endParaRPr lang="en-US"/>
          </a:p>
        </p:txBody>
      </p:sp>
      <p:sp>
        <p:nvSpPr>
          <p:cNvPr id="4" name="Footer Placeholder 3">
            <a:extLst>
              <a:ext uri="{FF2B5EF4-FFF2-40B4-BE49-F238E27FC236}">
                <a16:creationId xmlns:a16="http://schemas.microsoft.com/office/drawing/2014/main" id="{9089E013-6DD8-C341-9F6F-8AA53BE6CA02}"/>
              </a:ext>
            </a:extLst>
          </p:cNvPr>
          <p:cNvSpPr>
            <a:spLocks noGrp="1"/>
          </p:cNvSpPr>
          <p:nvPr>
            <p:ph type="ftr" sz="quarter" idx="20"/>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2848655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839088E2-6117-534E-A3B5-65400594E309}"/>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91976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97A-1A05-41E4-A216-04FC5226E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51351-F7B4-4316-8F8C-B7024F10F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73FF61-AB58-491C-AC25-288E7365F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1F73A-7A39-4CDF-8025-0873B43A4BB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381657-A237-440A-B420-BF35E0AF9E58}"/>
              </a:ext>
            </a:extLst>
          </p:cNvPr>
          <p:cNvSpPr>
            <a:spLocks noGrp="1"/>
          </p:cNvSpPr>
          <p:nvPr>
            <p:ph type="ftr" sz="quarter" idx="11"/>
          </p:nvPr>
        </p:nvSpPr>
        <p:spPr/>
        <p:txBody>
          <a:bodyPr/>
          <a:lstStyle/>
          <a:p>
            <a:r>
              <a:rPr lang="en-US"/>
              <a:t>Prefeasibility study for establishment of TLC under STKEC</a:t>
            </a:r>
          </a:p>
        </p:txBody>
      </p:sp>
      <p:sp>
        <p:nvSpPr>
          <p:cNvPr id="7" name="Slide Number Placeholder 6">
            <a:extLst>
              <a:ext uri="{FF2B5EF4-FFF2-40B4-BE49-F238E27FC236}">
                <a16:creationId xmlns:a16="http://schemas.microsoft.com/office/drawing/2014/main" id="{B3935CAC-6C9A-4B59-84CF-129031E663D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803048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03092CA8-9C8A-8146-8F00-4833507614AE}"/>
              </a:ext>
            </a:extLst>
          </p:cNvPr>
          <p:cNvSpPr>
            <a:spLocks noGrp="1"/>
          </p:cNvSpPr>
          <p:nvPr>
            <p:ph type="ftr" sz="quarter" idx="13"/>
          </p:nvPr>
        </p:nvSpPr>
        <p:spPr/>
        <p:txBody>
          <a:bodyPr/>
          <a:lstStyle/>
          <a:p>
            <a:pPr algn="l"/>
            <a:r>
              <a:rPr lang="en-US"/>
              <a:t>Prefeasibility study for establishment of TLC under STKEC</a:t>
            </a:r>
          </a:p>
        </p:txBody>
      </p:sp>
    </p:spTree>
    <p:extLst>
      <p:ext uri="{BB962C8B-B14F-4D97-AF65-F5344CB8AC3E}">
        <p14:creationId xmlns:p14="http://schemas.microsoft.com/office/powerpoint/2010/main" val="1069565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err="1">
                <a:solidFill>
                  <a:schemeClr val="bg1"/>
                </a:solidFill>
              </a:rPr>
              <a:t>pwc.com</a:t>
            </a:r>
            <a:endParaRPr lang="en-US" sz="1200">
              <a:solidFill>
                <a:schemeClr val="bg1"/>
              </a:solidFill>
            </a:endParaRPr>
          </a:p>
        </p:txBody>
      </p:sp>
    </p:spTree>
    <p:extLst>
      <p:ext uri="{BB962C8B-B14F-4D97-AF65-F5344CB8AC3E}">
        <p14:creationId xmlns:p14="http://schemas.microsoft.com/office/powerpoint/2010/main" val="164314561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err="1">
                <a:solidFill>
                  <a:schemeClr val="tx1"/>
                </a:solidFill>
              </a:rPr>
              <a:t>pwc.com</a:t>
            </a:r>
            <a:endParaRPr lang="en-US" sz="1200">
              <a:solidFill>
                <a:schemeClr val="tx1"/>
              </a:solidFill>
            </a:endParaRPr>
          </a:p>
        </p:txBody>
      </p:sp>
    </p:spTree>
    <p:extLst>
      <p:ext uri="{BB962C8B-B14F-4D97-AF65-F5344CB8AC3E}">
        <p14:creationId xmlns:p14="http://schemas.microsoft.com/office/powerpoint/2010/main" val="10763210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1"/>
        <p:cNvGrpSpPr/>
        <p:nvPr/>
      </p:nvGrpSpPr>
      <p:grpSpPr>
        <a:xfrm>
          <a:off x="0" y="0"/>
          <a:ext cx="0" cy="0"/>
          <a:chOff x="0" y="0"/>
          <a:chExt cx="0" cy="0"/>
        </a:xfrm>
      </p:grpSpPr>
      <p:sp>
        <p:nvSpPr>
          <p:cNvPr id="2" name="Date Placeholder 1">
            <a:extLst>
              <a:ext uri="{FF2B5EF4-FFF2-40B4-BE49-F238E27FC236}">
                <a16:creationId xmlns:a16="http://schemas.microsoft.com/office/drawing/2014/main" id="{163CFC11-A17C-4B81-BFF7-63C89415332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US" smtClean="0"/>
            </a:lvl1pPr>
          </a:lstStyle>
          <a:p>
            <a:endParaRPr lang="en-US"/>
          </a:p>
        </p:txBody>
      </p:sp>
      <p:sp>
        <p:nvSpPr>
          <p:cNvPr id="3" name="Footer Placeholder 2">
            <a:extLst>
              <a:ext uri="{FF2B5EF4-FFF2-40B4-BE49-F238E27FC236}">
                <a16:creationId xmlns:a16="http://schemas.microsoft.com/office/drawing/2014/main" id="{1B90421B-6F40-4AA3-9855-BC1B78E1CEC4}"/>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US"/>
            </a:lvl1pPr>
          </a:lstStyle>
          <a:p>
            <a:r>
              <a:rPr lang="en-US"/>
              <a:t>Prefeasibility study for establishment of TLC under STKEC</a:t>
            </a:r>
          </a:p>
        </p:txBody>
      </p:sp>
      <p:sp>
        <p:nvSpPr>
          <p:cNvPr id="4" name="Slide Number Placeholder 3">
            <a:extLst>
              <a:ext uri="{FF2B5EF4-FFF2-40B4-BE49-F238E27FC236}">
                <a16:creationId xmlns:a16="http://schemas.microsoft.com/office/drawing/2014/main" id="{0B702A02-1C99-4CB5-B7DE-D7BDC3481202}"/>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US" smtClean="0"/>
            </a:lvl1pPr>
          </a:lstStyle>
          <a:p>
            <a:fld id="{5423115C-8B1C-4897-85B4-7DEB303E6344}" type="slidenum">
              <a:rPr lang="en-US" smtClean="0"/>
              <a:pPr/>
              <a:t>‹#›</a:t>
            </a:fld>
            <a:endParaRPr lang="en-US"/>
          </a:p>
        </p:txBody>
      </p:sp>
    </p:spTree>
    <p:extLst>
      <p:ext uri="{BB962C8B-B14F-4D97-AF65-F5344CB8AC3E}">
        <p14:creationId xmlns:p14="http://schemas.microsoft.com/office/powerpoint/2010/main" val="656362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B0421D-0F2C-4D5C-8C6A-4F33BBA87B51}"/>
              </a:ext>
            </a:extLst>
          </p:cNvPr>
          <p:cNvGrpSpPr/>
          <p:nvPr/>
        </p:nvGrpSpPr>
        <p:grpSpPr>
          <a:xfrm>
            <a:off x="1" y="1192"/>
            <a:ext cx="12191999" cy="4534816"/>
            <a:chOff x="0" y="-1850"/>
            <a:chExt cx="10058399" cy="5139458"/>
          </a:xfrm>
        </p:grpSpPr>
        <p:sp>
          <p:nvSpPr>
            <p:cNvPr id="31" name="Rectangle 30">
              <a:extLst>
                <a:ext uri="{FF2B5EF4-FFF2-40B4-BE49-F238E27FC236}">
                  <a16:creationId xmlns:a16="http://schemas.microsoft.com/office/drawing/2014/main" id="{0AC2468B-7B7C-4C8C-B055-6EEB0FDFB458}"/>
                </a:ext>
              </a:extLst>
            </p:cNvPr>
            <p:cNvSpPr/>
            <p:nvPr/>
          </p:nvSpPr>
          <p:spPr bwMode="hidden">
            <a:xfrm>
              <a:off x="0" y="-1850"/>
              <a:ext cx="6738778" cy="3854593"/>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5" name="Rectangle 34">
              <a:extLst>
                <a:ext uri="{FF2B5EF4-FFF2-40B4-BE49-F238E27FC236}">
                  <a16:creationId xmlns:a16="http://schemas.microsoft.com/office/drawing/2014/main" id="{FBBA73F9-E23B-456D-80BC-9D102C6807BF}"/>
                </a:ext>
              </a:extLst>
            </p:cNvPr>
            <p:cNvSpPr/>
            <p:nvPr/>
          </p:nvSpPr>
          <p:spPr bwMode="hidden">
            <a:xfrm>
              <a:off x="0" y="3852743"/>
              <a:ext cx="6738778" cy="1284865"/>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sp>
          <p:nvSpPr>
            <p:cNvPr id="37" name="Rectangle 36">
              <a:extLst>
                <a:ext uri="{FF2B5EF4-FFF2-40B4-BE49-F238E27FC236}">
                  <a16:creationId xmlns:a16="http://schemas.microsoft.com/office/drawing/2014/main" id="{6BE32A15-DC57-4998-AEBF-FEB28AD4F1C7}"/>
                </a:ext>
              </a:extLst>
            </p:cNvPr>
            <p:cNvSpPr/>
            <p:nvPr/>
          </p:nvSpPr>
          <p:spPr bwMode="hidden">
            <a:xfrm>
              <a:off x="6738779" y="-1850"/>
              <a:ext cx="3319620" cy="3854593"/>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1"/>
            </a:p>
          </p:txBody>
        </p:sp>
      </p:grpSp>
      <p:pic>
        <p:nvPicPr>
          <p:cNvPr id="44" name="Picture 43">
            <a:extLst>
              <a:ext uri="{FF2B5EF4-FFF2-40B4-BE49-F238E27FC236}">
                <a16:creationId xmlns:a16="http://schemas.microsoft.com/office/drawing/2014/main" id="{ADEBCFBD-4064-4013-BFAD-CD6A74630FEE}"/>
              </a:ext>
            </a:extLst>
          </p:cNvPr>
          <p:cNvPicPr>
            <a:picLocks noChangeAspect="1"/>
          </p:cNvPicPr>
          <p:nvPr/>
        </p:nvPicPr>
        <p:blipFill>
          <a:blip r:embed="rId7"/>
          <a:stretch>
            <a:fillRect/>
          </a:stretch>
        </p:blipFill>
        <p:spPr bwMode="gray">
          <a:xfrm>
            <a:off x="345196" y="5410798"/>
            <a:ext cx="2182367" cy="1311444"/>
          </a:xfrm>
          <a:prstGeom prst="rect">
            <a:avLst/>
          </a:prstGeom>
        </p:spPr>
      </p:pic>
      <p:sp>
        <p:nvSpPr>
          <p:cNvPr id="12" name="Report Title">
            <a:extLst>
              <a:ext uri="{FF2B5EF4-FFF2-40B4-BE49-F238E27FC236}">
                <a16:creationId xmlns:a16="http://schemas.microsoft.com/office/drawing/2014/main" id="{33E879B0-433D-44B8-A45C-4AA9431195B4}"/>
              </a:ext>
            </a:extLst>
          </p:cNvPr>
          <p:cNvSpPr>
            <a:spLocks noGrp="1"/>
          </p:cNvSpPr>
          <p:nvPr>
            <p:ph type="ctrTitle" hasCustomPrompt="1"/>
            <p:custDataLst>
              <p:tags r:id="rId1"/>
            </p:custDataLst>
          </p:nvPr>
        </p:nvSpPr>
        <p:spPr bwMode="white">
          <a:xfrm>
            <a:off x="602834" y="2123558"/>
            <a:ext cx="7362768"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D138D7C5-AFED-488C-9EB0-31F9B7E94C54}"/>
              </a:ext>
            </a:extLst>
          </p:cNvPr>
          <p:cNvSpPr>
            <a:spLocks noGrp="1"/>
          </p:cNvSpPr>
          <p:nvPr>
            <p:ph type="subTitle" idx="1" hasCustomPrompt="1"/>
            <p:custDataLst>
              <p:tags r:id="rId2"/>
            </p:custDataLst>
          </p:nvPr>
        </p:nvSpPr>
        <p:spPr bwMode="white">
          <a:xfrm>
            <a:off x="602834" y="3475573"/>
            <a:ext cx="7362768"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4" name="Confidentiality Stamp">
            <a:extLst>
              <a:ext uri="{FF2B5EF4-FFF2-40B4-BE49-F238E27FC236}">
                <a16:creationId xmlns:a16="http://schemas.microsoft.com/office/drawing/2014/main" id="{CB4906E0-DCF0-4572-8EB8-2DD2439A515D}"/>
              </a:ext>
            </a:extLst>
          </p:cNvPr>
          <p:cNvSpPr txBox="1"/>
          <p:nvPr>
            <p:custDataLst>
              <p:tags r:id="rId3"/>
            </p:custDataLst>
          </p:nvPr>
        </p:nvSpPr>
        <p:spPr>
          <a:xfrm>
            <a:off x="602834" y="4338549"/>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4D76D332-7278-485D-8CDF-6978AE979BD5}"/>
              </a:ext>
            </a:extLst>
          </p:cNvPr>
          <p:cNvSpPr txBox="1">
            <a:spLocks/>
          </p:cNvSpPr>
          <p:nvPr>
            <p:custDataLst>
              <p:tags r:id="rId4"/>
            </p:custDataLst>
          </p:nvPr>
        </p:nvSpPr>
        <p:spPr bwMode="black">
          <a:xfrm>
            <a:off x="602834" y="4153041"/>
            <a:ext cx="2669925" cy="174724"/>
          </a:xfrm>
          <a:prstGeom prst="rect">
            <a:avLst/>
          </a:prstGeom>
          <a:noFill/>
          <a:ln>
            <a:noFill/>
          </a:ln>
        </p:spPr>
        <p:txBody>
          <a:bodyPr wrap="square" lIns="0" tIns="0" rIns="0" bIns="0" rtlCol="0" anchor="t" anchorCtr="0">
            <a:noAutofit/>
          </a:bodyPr>
          <a:lstStyle/>
          <a:p>
            <a:pPr algn="l">
              <a:lnSpc>
                <a:spcPct val="100000"/>
              </a:lnSpc>
            </a:pPr>
            <a:endParaRPr lang="en-GB" sz="882" b="0" i="0">
              <a:solidFill>
                <a:schemeClr val="bg1"/>
              </a:solidFill>
              <a:latin typeface="+mn-lt"/>
            </a:endParaRPr>
          </a:p>
        </p:txBody>
      </p:sp>
      <p:sp>
        <p:nvSpPr>
          <p:cNvPr id="16" name="Report Date">
            <a:extLst>
              <a:ext uri="{FF2B5EF4-FFF2-40B4-BE49-F238E27FC236}">
                <a16:creationId xmlns:a16="http://schemas.microsoft.com/office/drawing/2014/main" id="{0E3D03A1-F1AB-4918-AAE4-A674AC23F6DF}"/>
              </a:ext>
            </a:extLst>
          </p:cNvPr>
          <p:cNvSpPr txBox="1"/>
          <p:nvPr>
            <p:custDataLst>
              <p:tags r:id="rId5"/>
            </p:custDataLst>
          </p:nvPr>
        </p:nvSpPr>
        <p:spPr bwMode="black">
          <a:xfrm>
            <a:off x="602834" y="3701056"/>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501869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Let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E44432-2DD3-429B-9192-CDE2430039EB}"/>
              </a:ext>
            </a:extLst>
          </p:cNvPr>
          <p:cNvGraphicFramePr>
            <a:graphicFrameLocks noChangeAspect="1"/>
          </p:cNvGraphicFramePr>
          <p:nvPr>
            <p:custDataLst>
              <p:tags r:id="rId1"/>
            </p:custData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10" imgW="423" imgH="424" progId="TCLayout.ActiveDocument.1">
                  <p:embed/>
                </p:oleObj>
              </mc:Choice>
              <mc:Fallback>
                <p:oleObj name="think-cell Slide" r:id="rId10" imgW="423" imgH="424" progId="TCLayout.ActiveDocument.1">
                  <p:embed/>
                  <p:pic>
                    <p:nvPicPr>
                      <p:cNvPr id="2" name="Object 1" hidden="1">
                        <a:extLst>
                          <a:ext uri="{FF2B5EF4-FFF2-40B4-BE49-F238E27FC236}">
                            <a16:creationId xmlns:a16="http://schemas.microsoft.com/office/drawing/2014/main" id="{6EE44432-2DD3-429B-9192-CDE2430039EB}"/>
                          </a:ext>
                        </a:extLst>
                      </p:cNvPr>
                      <p:cNvPicPr/>
                      <p:nvPr/>
                    </p:nvPicPr>
                    <p:blipFill>
                      <a:blip r:embed="rId11"/>
                      <a:stretch>
                        <a:fillRect/>
                      </a:stretch>
                    </p:blipFill>
                    <p:spPr>
                      <a:xfrm>
                        <a:off x="1925" y="1401"/>
                        <a:ext cx="1925" cy="140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04E73762-5B0C-4A73-AAD9-B6C6DB42A1C9}"/>
              </a:ext>
            </a:extLst>
          </p:cNvPr>
          <p:cNvSpPr/>
          <p:nvPr/>
        </p:nvSpPr>
        <p:spPr>
          <a:xfrm>
            <a:off x="0" y="0"/>
            <a:ext cx="3147753" cy="68580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13" name="Picture 12">
            <a:extLst>
              <a:ext uri="{FF2B5EF4-FFF2-40B4-BE49-F238E27FC236}">
                <a16:creationId xmlns:a16="http://schemas.microsoft.com/office/drawing/2014/main" id="{F21C81E0-A595-44BD-A048-8DF8E985F8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4" name="Text Placeholder 3">
            <a:extLst>
              <a:ext uri="{FF2B5EF4-FFF2-40B4-BE49-F238E27FC236}">
                <a16:creationId xmlns:a16="http://schemas.microsoft.com/office/drawing/2014/main" id="{A888DD68-89F1-4B99-A070-7459C90282B3}"/>
              </a:ext>
            </a:extLst>
          </p:cNvPr>
          <p:cNvSpPr>
            <a:spLocks noGrp="1"/>
          </p:cNvSpPr>
          <p:nvPr>
            <p:ph type="body" sz="quarter" idx="10" hasCustomPrompt="1"/>
          </p:nvPr>
        </p:nvSpPr>
        <p:spPr>
          <a:xfrm>
            <a:off x="543225" y="1815353"/>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21" name="Text Placeholder 5">
            <a:extLst>
              <a:ext uri="{FF2B5EF4-FFF2-40B4-BE49-F238E27FC236}">
                <a16:creationId xmlns:a16="http://schemas.microsoft.com/office/drawing/2014/main" id="{FEBB040F-A728-48CD-A5B9-F69EC5296FF1}"/>
              </a:ext>
            </a:extLst>
          </p:cNvPr>
          <p:cNvSpPr>
            <a:spLocks noGrp="1"/>
          </p:cNvSpPr>
          <p:nvPr>
            <p:ph type="body" sz="quarter" idx="11" hasCustomPrompt="1"/>
          </p:nvPr>
        </p:nvSpPr>
        <p:spPr>
          <a:xfrm>
            <a:off x="543225" y="5356604"/>
            <a:ext cx="240984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cxnSp>
        <p:nvCxnSpPr>
          <p:cNvPr id="22" name="Frame Line">
            <a:extLst>
              <a:ext uri="{FF2B5EF4-FFF2-40B4-BE49-F238E27FC236}">
                <a16:creationId xmlns:a16="http://schemas.microsoft.com/office/drawing/2014/main" id="{F7BAF0B3-E029-470C-87E4-46D3229C1448}"/>
              </a:ext>
            </a:extLst>
          </p:cNvPr>
          <p:cNvCxnSpPr>
            <a:cxnSpLocks/>
          </p:cNvCxnSpPr>
          <p:nvPr>
            <p:custDataLst>
              <p:tags r:id="rId3"/>
            </p:custDataLst>
          </p:nvPr>
        </p:nvCxnSpPr>
        <p:spPr>
          <a:xfrm>
            <a:off x="3585682" y="1748118"/>
            <a:ext cx="796913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33075B3C-DA49-4F57-9409-515CA5F8C155}"/>
              </a:ext>
            </a:extLst>
          </p:cNvPr>
          <p:cNvSpPr>
            <a:spLocks noGrp="1"/>
          </p:cNvSpPr>
          <p:nvPr>
            <p:ph type="body" sz="quarter" idx="12" hasCustomPrompt="1"/>
          </p:nvPr>
        </p:nvSpPr>
        <p:spPr>
          <a:xfrm>
            <a:off x="3585683" y="941295"/>
            <a:ext cx="3213601" cy="149362"/>
          </a:xfrm>
        </p:spPr>
        <p:txBody>
          <a:bodyPr>
            <a:spAutoFit/>
          </a:bodyPr>
          <a:lstStyle>
            <a:lvl1pPr>
              <a:defRPr/>
            </a:lvl1pPr>
          </a:lstStyle>
          <a:p>
            <a:pPr lvl="0"/>
            <a:r>
              <a:rPr lang="en-GB"/>
              <a:t>Insert text here </a:t>
            </a:r>
          </a:p>
        </p:txBody>
      </p:sp>
      <p:sp>
        <p:nvSpPr>
          <p:cNvPr id="24" name="Text Placeholder 12">
            <a:extLst>
              <a:ext uri="{FF2B5EF4-FFF2-40B4-BE49-F238E27FC236}">
                <a16:creationId xmlns:a16="http://schemas.microsoft.com/office/drawing/2014/main" id="{1A63BB9A-729A-4857-BE09-F8368F34E8D6}"/>
              </a:ext>
            </a:extLst>
          </p:cNvPr>
          <p:cNvSpPr>
            <a:spLocks noGrp="1"/>
          </p:cNvSpPr>
          <p:nvPr>
            <p:ph type="body" sz="quarter" idx="13" hasCustomPrompt="1"/>
          </p:nvPr>
        </p:nvSpPr>
        <p:spPr>
          <a:xfrm>
            <a:off x="3585683" y="1815353"/>
            <a:ext cx="7963465" cy="3618687"/>
          </a:xfrm>
        </p:spPr>
        <p:txBody>
          <a:bodyPr/>
          <a:lstStyle>
            <a:lvl1pPr>
              <a:defRPr/>
            </a:lvl1pPr>
          </a:lstStyle>
          <a:p>
            <a:pPr lvl="0"/>
            <a:r>
              <a:rPr lang="en-GB"/>
              <a:t>Insert text here </a:t>
            </a:r>
          </a:p>
        </p:txBody>
      </p:sp>
      <p:sp>
        <p:nvSpPr>
          <p:cNvPr id="26" name="Report Date">
            <a:extLst>
              <a:ext uri="{FF2B5EF4-FFF2-40B4-BE49-F238E27FC236}">
                <a16:creationId xmlns:a16="http://schemas.microsoft.com/office/drawing/2014/main" id="{EE19D4BC-B65F-4593-B6DA-6CEA94B7B65E}"/>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27" name="Presentation Disclaimer">
            <a:extLst>
              <a:ext uri="{FF2B5EF4-FFF2-40B4-BE49-F238E27FC236}">
                <a16:creationId xmlns:a16="http://schemas.microsoft.com/office/drawing/2014/main" id="{DBA60797-0C6B-4279-88BD-0214B400B514}"/>
              </a:ext>
            </a:extLst>
          </p:cNvPr>
          <p:cNvSpPr txBox="1"/>
          <p:nvPr>
            <p:custDataLst>
              <p:tags r:id="rId5"/>
            </p:custDataLst>
          </p:nvPr>
        </p:nvSpPr>
        <p:spPr>
          <a:xfrm>
            <a:off x="548283" y="6317437"/>
            <a:ext cx="3037401" cy="108619"/>
          </a:xfrm>
          <a:prstGeom prst="rect">
            <a:avLst/>
          </a:prstGeom>
          <a:noFill/>
        </p:spPr>
        <p:txBody>
          <a:bodyPr wrap="square" lIns="0" tIns="0" rIns="0" bIns="0" rtlCol="0" anchor="b" anchorCtr="0">
            <a:spAutoFit/>
          </a:bodyPr>
          <a:lstStyle/>
          <a:p>
            <a:pPr algn="l"/>
            <a:r>
              <a:rPr lang="en-GB" sz="706" noProof="1">
                <a:solidFill>
                  <a:schemeClr val="bg1"/>
                </a:solidFill>
              </a:rPr>
              <a:t>Strictly private and confidential</a:t>
            </a:r>
          </a:p>
        </p:txBody>
      </p:sp>
      <p:sp>
        <p:nvSpPr>
          <p:cNvPr id="28" name="Page Number">
            <a:extLst>
              <a:ext uri="{FF2B5EF4-FFF2-40B4-BE49-F238E27FC236}">
                <a16:creationId xmlns:a16="http://schemas.microsoft.com/office/drawing/2014/main" id="{0AC58CDE-7BF7-4E9A-86DE-005A8226C2D9}"/>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Section Footer">
            <a:extLst>
              <a:ext uri="{FF2B5EF4-FFF2-40B4-BE49-F238E27FC236}">
                <a16:creationId xmlns:a16="http://schemas.microsoft.com/office/drawing/2014/main" id="{7BC2F3DA-F5E4-44B0-8190-5C4510FA91EF}"/>
              </a:ext>
            </a:extLst>
          </p:cNvPr>
          <p:cNvSpPr txBox="1"/>
          <p:nvPr>
            <p:custDataLst>
              <p:tags r:id="rId7"/>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30" name="TextBox 29">
            <a:extLst>
              <a:ext uri="{FF2B5EF4-FFF2-40B4-BE49-F238E27FC236}">
                <a16:creationId xmlns:a16="http://schemas.microsoft.com/office/drawing/2014/main" id="{6A4FBAFA-F1A1-40A6-9134-3230D2D92D31}"/>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31" name="Straight Connector 30">
            <a:extLst>
              <a:ext uri="{FF2B5EF4-FFF2-40B4-BE49-F238E27FC236}">
                <a16:creationId xmlns:a16="http://schemas.microsoft.com/office/drawing/2014/main" id="{10810281-0E5A-4B69-940A-B5D1F833254D}"/>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3731386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ver Letter US">
    <p:spTree>
      <p:nvGrpSpPr>
        <p:cNvPr id="1" name=""/>
        <p:cNvGrpSpPr/>
        <p:nvPr/>
      </p:nvGrpSpPr>
      <p:grpSpPr>
        <a:xfrm>
          <a:off x="0" y="0"/>
          <a:ext cx="0" cy="0"/>
          <a:chOff x="0" y="0"/>
          <a:chExt cx="0" cy="0"/>
        </a:xfrm>
      </p:grpSpPr>
      <p:sp>
        <p:nvSpPr>
          <p:cNvPr id="15" name="Report Date">
            <a:extLst>
              <a:ext uri="{FF2B5EF4-FFF2-40B4-BE49-F238E27FC236}">
                <a16:creationId xmlns:a16="http://schemas.microsoft.com/office/drawing/2014/main" id="{53D1EBEC-E8DA-41B3-AC08-642CC2A5848F}"/>
              </a:ext>
            </a:extLst>
          </p:cNvPr>
          <p:cNvSpPr txBox="1"/>
          <p:nvPr>
            <p:custDataLst>
              <p:tags r:id="rId1"/>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latin typeface="+mn-lt"/>
              </a:rPr>
              <a:t>1 April 2019</a:t>
            </a:r>
          </a:p>
        </p:txBody>
      </p:sp>
      <p:sp>
        <p:nvSpPr>
          <p:cNvPr id="19" name="Draft stamp">
            <a:extLst>
              <a:ext uri="{FF2B5EF4-FFF2-40B4-BE49-F238E27FC236}">
                <a16:creationId xmlns:a16="http://schemas.microsoft.com/office/drawing/2014/main" id="{AF78C4E9-5EC7-47A9-8CD3-A576720D2101}"/>
              </a:ext>
            </a:extLst>
          </p:cNvPr>
          <p:cNvSpPr txBox="1"/>
          <p:nvPr>
            <p:custDataLst>
              <p:tags r:id="rId2"/>
            </p:custDataLst>
          </p:nvPr>
        </p:nvSpPr>
        <p:spPr>
          <a:xfrm>
            <a:off x="421430" y="6317429"/>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13" name="Text Placeholder 12">
            <a:extLst>
              <a:ext uri="{FF2B5EF4-FFF2-40B4-BE49-F238E27FC236}">
                <a16:creationId xmlns:a16="http://schemas.microsoft.com/office/drawing/2014/main" id="{40E7DDA1-E9E0-4BD2-9F18-4D73A5A3E34F}"/>
              </a:ext>
            </a:extLst>
          </p:cNvPr>
          <p:cNvSpPr>
            <a:spLocks noGrp="1"/>
          </p:cNvSpPr>
          <p:nvPr>
            <p:ph type="body" sz="quarter" idx="13" hasCustomPrompt="1"/>
          </p:nvPr>
        </p:nvSpPr>
        <p:spPr>
          <a:xfrm>
            <a:off x="3509305" y="1282424"/>
            <a:ext cx="3904775" cy="4611356"/>
          </a:xfrm>
        </p:spPr>
        <p:txBody>
          <a:bodyPr/>
          <a:lstStyle>
            <a:lvl1pPr>
              <a:defRPr sz="794"/>
            </a:lvl1pPr>
          </a:lstStyle>
          <a:p>
            <a:pPr lvl="0"/>
            <a:r>
              <a:rPr lang="en-GB"/>
              <a:t>Insert text here </a:t>
            </a:r>
          </a:p>
        </p:txBody>
      </p:sp>
      <p:sp>
        <p:nvSpPr>
          <p:cNvPr id="21" name="Text Placeholder 12">
            <a:extLst>
              <a:ext uri="{FF2B5EF4-FFF2-40B4-BE49-F238E27FC236}">
                <a16:creationId xmlns:a16="http://schemas.microsoft.com/office/drawing/2014/main" id="{3A63B2BC-C1AA-475D-80E8-6103AE001718}"/>
              </a:ext>
            </a:extLst>
          </p:cNvPr>
          <p:cNvSpPr>
            <a:spLocks noGrp="1"/>
          </p:cNvSpPr>
          <p:nvPr>
            <p:ph type="body" sz="quarter" idx="14" hasCustomPrompt="1"/>
          </p:nvPr>
        </p:nvSpPr>
        <p:spPr>
          <a:xfrm>
            <a:off x="7644375" y="1282424"/>
            <a:ext cx="3904775" cy="4611356"/>
          </a:xfrm>
        </p:spPr>
        <p:txBody>
          <a:bodyPr/>
          <a:lstStyle>
            <a:lvl1pPr>
              <a:defRPr sz="794"/>
            </a:lvl1pPr>
          </a:lstStyle>
          <a:p>
            <a:pPr lvl="0"/>
            <a:r>
              <a:rPr lang="en-GB"/>
              <a:t>Insert text here </a:t>
            </a:r>
          </a:p>
        </p:txBody>
      </p:sp>
      <p:sp>
        <p:nvSpPr>
          <p:cNvPr id="32" name="Rectangle 31">
            <a:extLst>
              <a:ext uri="{FF2B5EF4-FFF2-40B4-BE49-F238E27FC236}">
                <a16:creationId xmlns:a16="http://schemas.microsoft.com/office/drawing/2014/main" id="{6772873F-F098-49A1-B629-C8530BE60C1A}"/>
              </a:ext>
            </a:extLst>
          </p:cNvPr>
          <p:cNvSpPr/>
          <p:nvPr/>
        </p:nvSpPr>
        <p:spPr>
          <a:xfrm>
            <a:off x="1" y="0"/>
            <a:ext cx="3150086" cy="6858000"/>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235"/>
          </a:p>
        </p:txBody>
      </p:sp>
      <p:pic>
        <p:nvPicPr>
          <p:cNvPr id="33" name="Picture 32">
            <a:extLst>
              <a:ext uri="{FF2B5EF4-FFF2-40B4-BE49-F238E27FC236}">
                <a16:creationId xmlns:a16="http://schemas.microsoft.com/office/drawing/2014/main" id="{318A1954-C595-46AF-9BD0-C51B68380F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575" t="30898" r="32576" b="30525"/>
          <a:stretch/>
        </p:blipFill>
        <p:spPr>
          <a:xfrm>
            <a:off x="543224" y="941294"/>
            <a:ext cx="1175030" cy="669407"/>
          </a:xfrm>
          <a:prstGeom prst="rect">
            <a:avLst/>
          </a:prstGeom>
        </p:spPr>
      </p:pic>
      <p:sp>
        <p:nvSpPr>
          <p:cNvPr id="34" name="Presentation Disclaimer">
            <a:extLst>
              <a:ext uri="{FF2B5EF4-FFF2-40B4-BE49-F238E27FC236}">
                <a16:creationId xmlns:a16="http://schemas.microsoft.com/office/drawing/2014/main" id="{04DDCE90-61F5-41F7-BCB5-5378C4B9A371}"/>
              </a:ext>
            </a:extLst>
          </p:cNvPr>
          <p:cNvSpPr txBox="1"/>
          <p:nvPr>
            <p:custDataLst>
              <p:tags r:id="rId3"/>
            </p:custDataLst>
          </p:nvPr>
        </p:nvSpPr>
        <p:spPr>
          <a:xfrm>
            <a:off x="548283" y="6087752"/>
            <a:ext cx="2376566" cy="108619"/>
          </a:xfrm>
          <a:prstGeom prst="rect">
            <a:avLst/>
          </a:prstGeom>
          <a:noFill/>
        </p:spPr>
        <p:txBody>
          <a:bodyPr wrap="square" lIns="0" tIns="0" rIns="0" bIns="0" rtlCol="0" anchor="b" anchorCtr="0">
            <a:spAutoFit/>
          </a:bodyPr>
          <a:lstStyle/>
          <a:p>
            <a:pPr algn="l"/>
            <a:r>
              <a:rPr lang="en-GB" sz="706" noProof="1">
                <a:solidFill>
                  <a:schemeClr val="bg2"/>
                </a:solidFill>
              </a:rPr>
              <a:t>Strictly private and confidential</a:t>
            </a:r>
          </a:p>
        </p:txBody>
      </p:sp>
      <p:sp>
        <p:nvSpPr>
          <p:cNvPr id="35" name="Text Placeholder 3">
            <a:extLst>
              <a:ext uri="{FF2B5EF4-FFF2-40B4-BE49-F238E27FC236}">
                <a16:creationId xmlns:a16="http://schemas.microsoft.com/office/drawing/2014/main" id="{011B331F-A998-4B93-9E0F-EFB8090DC593}"/>
              </a:ext>
            </a:extLst>
          </p:cNvPr>
          <p:cNvSpPr>
            <a:spLocks noGrp="1"/>
          </p:cNvSpPr>
          <p:nvPr>
            <p:ph type="body" sz="quarter" idx="10" hasCustomPrompt="1"/>
          </p:nvPr>
        </p:nvSpPr>
        <p:spPr>
          <a:xfrm>
            <a:off x="543225" y="1815353"/>
            <a:ext cx="2376566" cy="149362"/>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text here </a:t>
            </a:r>
          </a:p>
        </p:txBody>
      </p:sp>
      <p:sp>
        <p:nvSpPr>
          <p:cNvPr id="36" name="Text Placeholder 5">
            <a:extLst>
              <a:ext uri="{FF2B5EF4-FFF2-40B4-BE49-F238E27FC236}">
                <a16:creationId xmlns:a16="http://schemas.microsoft.com/office/drawing/2014/main" id="{012E331A-BF46-4F6E-9356-402F5B3A21AA}"/>
              </a:ext>
            </a:extLst>
          </p:cNvPr>
          <p:cNvSpPr>
            <a:spLocks noGrp="1"/>
          </p:cNvSpPr>
          <p:nvPr>
            <p:ph type="body" sz="quarter" idx="11" hasCustomPrompt="1"/>
          </p:nvPr>
        </p:nvSpPr>
        <p:spPr>
          <a:xfrm>
            <a:off x="543225" y="5230180"/>
            <a:ext cx="2376566" cy="149362"/>
          </a:xfrm>
        </p:spPr>
        <p:txBody>
          <a:bodyPr wrap="square"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Address Placeholder </a:t>
            </a:r>
          </a:p>
        </p:txBody>
      </p:sp>
      <p:sp>
        <p:nvSpPr>
          <p:cNvPr id="41" name="Page Number">
            <a:extLst>
              <a:ext uri="{FF2B5EF4-FFF2-40B4-BE49-F238E27FC236}">
                <a16:creationId xmlns:a16="http://schemas.microsoft.com/office/drawing/2014/main" id="{F36165EE-352C-4AC1-98EF-60E59C280DC8}"/>
              </a:ext>
            </a:extLst>
          </p:cNvPr>
          <p:cNvSpPr txBox="1"/>
          <p:nvPr>
            <p:custDataLst>
              <p:tags r:id="rId4"/>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2" name="Section Footer">
            <a:extLst>
              <a:ext uri="{FF2B5EF4-FFF2-40B4-BE49-F238E27FC236}">
                <a16:creationId xmlns:a16="http://schemas.microsoft.com/office/drawing/2014/main" id="{DFD9E5A5-EA34-4218-A4A4-FD56114AF055}"/>
              </a:ext>
            </a:extLst>
          </p:cNvPr>
          <p:cNvSpPr txBox="1"/>
          <p:nvPr>
            <p:custDataLst>
              <p:tags r:id="rId5"/>
            </p:custDataLst>
          </p:nvPr>
        </p:nvSpPr>
        <p:spPr>
          <a:xfrm>
            <a:off x="931830" y="6468674"/>
            <a:ext cx="2781188" cy="108619"/>
          </a:xfrm>
          <a:prstGeom prst="rect">
            <a:avLst/>
          </a:prstGeom>
          <a:noFill/>
          <a:ln>
            <a:noFill/>
          </a:ln>
        </p:spPr>
        <p:txBody>
          <a:bodyPr wrap="square" lIns="0" tIns="0" rIns="0" bIns="0" rtlCol="0" anchor="b" anchorCtr="0">
            <a:spAutoFit/>
          </a:bodyPr>
          <a:lstStyle/>
          <a:p>
            <a:endParaRPr lang="en-GB" sz="706" noProof="1">
              <a:solidFill>
                <a:schemeClr val="bg1"/>
              </a:solidFill>
            </a:endParaRPr>
          </a:p>
        </p:txBody>
      </p:sp>
      <p:sp>
        <p:nvSpPr>
          <p:cNvPr id="43" name="TextBox 42">
            <a:extLst>
              <a:ext uri="{FF2B5EF4-FFF2-40B4-BE49-F238E27FC236}">
                <a16:creationId xmlns:a16="http://schemas.microsoft.com/office/drawing/2014/main" id="{88601950-F3C4-4D1E-A940-993B2DC79208}"/>
              </a:ext>
            </a:extLst>
          </p:cNvPr>
          <p:cNvSpPr txBox="1"/>
          <p:nvPr/>
        </p:nvSpPr>
        <p:spPr>
          <a:xfrm>
            <a:off x="543224" y="6468674"/>
            <a:ext cx="282781" cy="108619"/>
          </a:xfrm>
          <a:prstGeom prst="rect">
            <a:avLst/>
          </a:prstGeom>
          <a:noFill/>
          <a:ln>
            <a:noFill/>
          </a:ln>
        </p:spPr>
        <p:txBody>
          <a:bodyPr wrap="square" lIns="0" tIns="0" rIns="0" bIns="0" rtlCol="0" anchor="b" anchorCtr="0">
            <a:spAutoFit/>
          </a:bodyPr>
          <a:lstStyle/>
          <a:p>
            <a:r>
              <a:rPr lang="en-GB" sz="706" noProof="0">
                <a:solidFill>
                  <a:schemeClr val="bg1"/>
                </a:solidFill>
                <a:latin typeface="+mn-lt"/>
                <a:cs typeface="Arial" pitchFamily="34" charset="0"/>
              </a:rPr>
              <a:t>PwC</a:t>
            </a:r>
          </a:p>
        </p:txBody>
      </p:sp>
      <p:cxnSp>
        <p:nvCxnSpPr>
          <p:cNvPr id="44" name="Straight Connector 43">
            <a:extLst>
              <a:ext uri="{FF2B5EF4-FFF2-40B4-BE49-F238E27FC236}">
                <a16:creationId xmlns:a16="http://schemas.microsoft.com/office/drawing/2014/main" id="{ED043B99-C2CB-4B03-BAF5-2B73C672E9E7}"/>
              </a:ext>
            </a:extLst>
          </p:cNvPr>
          <p:cNvCxnSpPr>
            <a:cxnSpLocks/>
          </p:cNvCxnSpPr>
          <p:nvPr/>
        </p:nvCxnSpPr>
        <p:spPr>
          <a:xfrm>
            <a:off x="869680" y="6478603"/>
            <a:ext cx="0" cy="887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raft stamp">
            <a:extLst>
              <a:ext uri="{FF2B5EF4-FFF2-40B4-BE49-F238E27FC236}">
                <a16:creationId xmlns:a16="http://schemas.microsoft.com/office/drawing/2014/main" id="{0C7A3222-0907-4B8B-931D-CDF391F1375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
        <p:nvSpPr>
          <p:cNvPr id="17" name="HeaderTOCPlaceholder"/>
          <p:cNvSpPr txBox="1"/>
          <p:nvPr>
            <p:custDataLst>
              <p:tags r:id="rId7"/>
            </p:custDataLst>
          </p:nvPr>
        </p:nvSpPr>
        <p:spPr>
          <a:xfrm>
            <a:off x="3378647"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HeaderTOCPlaceholde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Tree>
    <p:extLst>
      <p:ext uri="{BB962C8B-B14F-4D97-AF65-F5344CB8AC3E}">
        <p14:creationId xmlns:p14="http://schemas.microsoft.com/office/powerpoint/2010/main" val="1117233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R: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10906298"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6"/>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7"/>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2" name="Section Header">
            <a:extLst>
              <a:ext uri="{FF2B5EF4-FFF2-40B4-BE49-F238E27FC236}">
                <a16:creationId xmlns:a16="http://schemas.microsoft.com/office/drawing/2014/main" id="{42230C15-E0EF-475B-8C56-8180ED2FC022}"/>
              </a:ext>
            </a:extLst>
          </p:cNvPr>
          <p:cNvSpPr txBox="1"/>
          <p:nvPr>
            <p:custDataLst>
              <p:tags r:id="rId8"/>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39" name="Report Date">
            <a:extLst>
              <a:ext uri="{FF2B5EF4-FFF2-40B4-BE49-F238E27FC236}">
                <a16:creationId xmlns:a16="http://schemas.microsoft.com/office/drawing/2014/main" id="{B66C8374-F5C4-4996-A017-C80027E874A2}"/>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40" name="Page Number">
            <a:extLst>
              <a:ext uri="{FF2B5EF4-FFF2-40B4-BE49-F238E27FC236}">
                <a16:creationId xmlns:a16="http://schemas.microsoft.com/office/drawing/2014/main" id="{00FF76E0-A4C6-4C27-96DB-D6E6C03A892A}"/>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41" name="Presentation Disclaimer">
            <a:extLst>
              <a:ext uri="{FF2B5EF4-FFF2-40B4-BE49-F238E27FC236}">
                <a16:creationId xmlns:a16="http://schemas.microsoft.com/office/drawing/2014/main" id="{08D357CF-2BDC-45D2-B8A1-33CD43A8FB0F}"/>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43" name="Section Footer">
            <a:extLst>
              <a:ext uri="{FF2B5EF4-FFF2-40B4-BE49-F238E27FC236}">
                <a16:creationId xmlns:a16="http://schemas.microsoft.com/office/drawing/2014/main" id="{98D7C6BC-F4A4-4F9C-A8BF-E320D746F028}"/>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44" name="TextBox 43">
            <a:extLst>
              <a:ext uri="{FF2B5EF4-FFF2-40B4-BE49-F238E27FC236}">
                <a16:creationId xmlns:a16="http://schemas.microsoft.com/office/drawing/2014/main" id="{F93993BF-D529-458F-A6DB-FF58DC66AF25}"/>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46" name="Straight Connector 45">
            <a:extLst>
              <a:ext uri="{FF2B5EF4-FFF2-40B4-BE49-F238E27FC236}">
                <a16:creationId xmlns:a16="http://schemas.microsoft.com/office/drawing/2014/main" id="{A69A4775-51B2-49AF-BE77-A2DD117CCF43}"/>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17968DA8-EB16-47EE-839F-ED9A501B8C22}"/>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1946771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R: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2549562"/>
            <a:ext cx="5364480" cy="3574228"/>
          </a:xfrm>
        </p:spPr>
        <p:txBody>
          <a:bodyPr tIns="0" bIns="0"/>
          <a:lstStyle>
            <a:lvl1pPr>
              <a:defRPr sz="794">
                <a:latin typeface="+mn-lt"/>
              </a:defRPr>
            </a:lvl1pPr>
            <a:lvl2pPr>
              <a:defRPr sz="794">
                <a:latin typeface="+mn-lt"/>
              </a:defRPr>
            </a:lvl2pPr>
            <a:lvl3pPr>
              <a:defRPr sz="794">
                <a:latin typeface="+mn-lt"/>
              </a:defRPr>
            </a:lvl3pPr>
            <a:lvl4pPr>
              <a:defRPr sz="794">
                <a:latin typeface="+mn-lt"/>
              </a:defRPr>
            </a:lvl4pPr>
            <a:lvl5pPr>
              <a:defRPr sz="794">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hidden="1"/>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3" name="Content Placeholder 2">
            <a:extLst>
              <a:ext uri="{FF2B5EF4-FFF2-40B4-BE49-F238E27FC236}">
                <a16:creationId xmlns:a16="http://schemas.microsoft.com/office/drawing/2014/main" id="{F2F64073-2668-46FE-AD35-445DFFB448D4}"/>
              </a:ext>
            </a:extLst>
          </p:cNvPr>
          <p:cNvSpPr>
            <a:spLocks noGrp="1"/>
          </p:cNvSpPr>
          <p:nvPr>
            <p:ph sz="quarter" idx="26" hasCustomPrompt="1"/>
            <p:custDataLst>
              <p:tags r:id="rId7"/>
            </p:custDataLst>
          </p:nvPr>
        </p:nvSpPr>
        <p:spPr>
          <a:xfrm>
            <a:off x="642851"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Subject matter -- Insert text here </a:t>
            </a:r>
          </a:p>
        </p:txBody>
      </p:sp>
      <p:sp>
        <p:nvSpPr>
          <p:cNvPr id="24" name="Content Placeholder 3">
            <a:extLst>
              <a:ext uri="{FF2B5EF4-FFF2-40B4-BE49-F238E27FC236}">
                <a16:creationId xmlns:a16="http://schemas.microsoft.com/office/drawing/2014/main" id="{4EC542A2-EEE2-4DCF-B881-FD6F8C730597}"/>
              </a:ext>
            </a:extLst>
          </p:cNvPr>
          <p:cNvSpPr>
            <a:spLocks noGrp="1"/>
          </p:cNvSpPr>
          <p:nvPr>
            <p:ph sz="quarter" idx="27" hasCustomPrompt="1"/>
            <p:custDataLst>
              <p:tags r:id="rId8"/>
            </p:custDataLst>
          </p:nvPr>
        </p:nvSpPr>
        <p:spPr>
          <a:xfrm>
            <a:off x="6184669" y="1765599"/>
            <a:ext cx="5364480" cy="653527"/>
          </a:xfrm>
        </p:spPr>
        <p:txBody>
          <a:bodyPr tIns="0" bIns="0"/>
          <a:lstStyle>
            <a:lvl1pPr>
              <a:defRPr sz="794" i="1">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43" name="Section Header">
            <a:extLst>
              <a:ext uri="{FF2B5EF4-FFF2-40B4-BE49-F238E27FC236}">
                <a16:creationId xmlns:a16="http://schemas.microsoft.com/office/drawing/2014/main" id="{7F444856-1130-46B5-A045-52E1A79FBBD1}"/>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5" name="Report Date">
            <a:extLst>
              <a:ext uri="{FF2B5EF4-FFF2-40B4-BE49-F238E27FC236}">
                <a16:creationId xmlns:a16="http://schemas.microsoft.com/office/drawing/2014/main" id="{B4D96363-5048-42D4-A625-7660951202C5}"/>
              </a:ext>
            </a:extLst>
          </p:cNvPr>
          <p:cNvSpPr txBox="1"/>
          <p:nvPr>
            <p:custDataLst>
              <p:tags r:id="rId10"/>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59EA6C49-2D7E-4FCB-8DA7-C1A79DF7B9BF}"/>
              </a:ext>
            </a:extLst>
          </p:cNvPr>
          <p:cNvSpPr txBox="1"/>
          <p:nvPr>
            <p:custDataLst>
              <p:tags r:id="rId11"/>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2072BD5A-7576-4E0D-976F-209E7B832A29}"/>
              </a:ext>
            </a:extLst>
          </p:cNvPr>
          <p:cNvSpPr txBox="1"/>
          <p:nvPr>
            <p:custDataLst>
              <p:tags r:id="rId12"/>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0698F7A3-ECB8-4459-B242-13A3C3A4C412}"/>
              </a:ext>
            </a:extLst>
          </p:cNvPr>
          <p:cNvSpPr txBox="1"/>
          <p:nvPr>
            <p:custDataLst>
              <p:tags r:id="rId13"/>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A0767C8B-73EA-42B7-9AA5-AE3E0CFA7F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DE701F06-0467-480F-B3C7-DDF18CF6675F}"/>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raft stamp">
            <a:extLst>
              <a:ext uri="{FF2B5EF4-FFF2-40B4-BE49-F238E27FC236}">
                <a16:creationId xmlns:a16="http://schemas.microsoft.com/office/drawing/2014/main" id="{76E39CD5-987F-43AE-B084-849EE59B5399}"/>
              </a:ext>
            </a:extLst>
          </p:cNvPr>
          <p:cNvSpPr txBox="1"/>
          <p:nvPr>
            <p:custDataLst>
              <p:tags r:id="rId14"/>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t>Draft</a:t>
            </a:r>
          </a:p>
        </p:txBody>
      </p:sp>
    </p:spTree>
    <p:extLst>
      <p:ext uri="{BB962C8B-B14F-4D97-AF65-F5344CB8AC3E}">
        <p14:creationId xmlns:p14="http://schemas.microsoft.com/office/powerpoint/2010/main" val="1216721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6"/>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9" name="Report Date">
            <a:extLst>
              <a:ext uri="{FF2B5EF4-FFF2-40B4-BE49-F238E27FC236}">
                <a16:creationId xmlns:a16="http://schemas.microsoft.com/office/drawing/2014/main" id="{64581E60-A0D4-4BC1-823A-2B418E8F2128}"/>
              </a:ext>
            </a:extLst>
          </p:cNvPr>
          <p:cNvSpPr txBox="1"/>
          <p:nvPr>
            <p:custDataLst>
              <p:tags r:id="rId7"/>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30" name="Page Number">
            <a:extLst>
              <a:ext uri="{FF2B5EF4-FFF2-40B4-BE49-F238E27FC236}">
                <a16:creationId xmlns:a16="http://schemas.microsoft.com/office/drawing/2014/main" id="{41779BE8-A4CC-4DAD-B153-54092D7A99B3}"/>
              </a:ext>
            </a:extLst>
          </p:cNvPr>
          <p:cNvSpPr txBox="1"/>
          <p:nvPr>
            <p:custDataLst>
              <p:tags r:id="rId8"/>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31" name="Presentation Disclaimer">
            <a:extLst>
              <a:ext uri="{FF2B5EF4-FFF2-40B4-BE49-F238E27FC236}">
                <a16:creationId xmlns:a16="http://schemas.microsoft.com/office/drawing/2014/main" id="{3C2E928F-BA23-4F06-9CC3-E08864FB8464}"/>
              </a:ext>
            </a:extLst>
          </p:cNvPr>
          <p:cNvSpPr txBox="1"/>
          <p:nvPr>
            <p:custDataLst>
              <p:tags r:id="rId9"/>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2" name="Section Footer">
            <a:extLst>
              <a:ext uri="{FF2B5EF4-FFF2-40B4-BE49-F238E27FC236}">
                <a16:creationId xmlns:a16="http://schemas.microsoft.com/office/drawing/2014/main" id="{8D2C9B10-5BE7-4AF8-BFF8-A3046EC4F941}"/>
              </a:ext>
            </a:extLst>
          </p:cNvPr>
          <p:cNvSpPr txBox="1"/>
          <p:nvPr>
            <p:custDataLst>
              <p:tags r:id="rId10"/>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3" name="TextBox 32">
            <a:extLst>
              <a:ext uri="{FF2B5EF4-FFF2-40B4-BE49-F238E27FC236}">
                <a16:creationId xmlns:a16="http://schemas.microsoft.com/office/drawing/2014/main" id="{687D8D29-B820-4A31-8280-EFE6F9FA98F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5" name="Straight Connector 34">
            <a:extLst>
              <a:ext uri="{FF2B5EF4-FFF2-40B4-BE49-F238E27FC236}">
                <a16:creationId xmlns:a16="http://schemas.microsoft.com/office/drawing/2014/main" id="{AB44D133-2D16-42A3-A3AD-A385F9C01A0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6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A70C-9D01-4502-B009-505EB4F04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E7980E-9BF8-4B2C-8160-F6EA89438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BE2EB6-3B54-4949-AE4C-07F0A83AD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A03E2-977A-422C-BBA4-E461AFBB5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47F30-113E-4EC9-979D-68A5FA953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CB795-79DD-4975-94A5-CFE269CA2AB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688243-BFE1-4274-A90D-6B55B6AB0A90}"/>
              </a:ext>
            </a:extLst>
          </p:cNvPr>
          <p:cNvSpPr>
            <a:spLocks noGrp="1"/>
          </p:cNvSpPr>
          <p:nvPr>
            <p:ph type="ftr" sz="quarter" idx="11"/>
          </p:nvPr>
        </p:nvSpPr>
        <p:spPr/>
        <p:txBody>
          <a:bodyPr/>
          <a:lstStyle/>
          <a:p>
            <a:r>
              <a:rPr lang="en-US"/>
              <a:t>Prefeasibility study for establishment of TLC under STKEC</a:t>
            </a:r>
          </a:p>
        </p:txBody>
      </p:sp>
      <p:sp>
        <p:nvSpPr>
          <p:cNvPr id="9" name="Slide Number Placeholder 8">
            <a:extLst>
              <a:ext uri="{FF2B5EF4-FFF2-40B4-BE49-F238E27FC236}">
                <a16:creationId xmlns:a16="http://schemas.microsoft.com/office/drawing/2014/main" id="{B2F9FDFE-1DB0-4B82-BD6C-EE264B7B220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172648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184669"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26555BDF-7C84-4592-ACD1-DDDDF84190D7}"/>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A8AA2BC8-1024-45CC-9E76-6C0E7A21F6C0}"/>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A89B890D-CBFA-4D2C-BB10-C27690A9929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7CE9966-8074-4152-9D34-F90B6B3C28D5}"/>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FC58C329-4792-4816-A60A-3D2DCE9CA036}"/>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B5AFC1A6-EFD9-4BBD-86EB-FA5F92D972EA}"/>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A55CE69C-839D-427C-8F86-57156ADECE5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904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1" y="1815353"/>
            <a:ext cx="721975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8035637" y="1815353"/>
            <a:ext cx="3506124"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3"/>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4"/>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5"/>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6"/>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Draft stamp">
            <a:extLst>
              <a:ext uri="{FF2B5EF4-FFF2-40B4-BE49-F238E27FC236}">
                <a16:creationId xmlns:a16="http://schemas.microsoft.com/office/drawing/2014/main" id="{176703B5-D291-496D-B26E-525DA3A36755}"/>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3" name="Report Date">
            <a:extLst>
              <a:ext uri="{FF2B5EF4-FFF2-40B4-BE49-F238E27FC236}">
                <a16:creationId xmlns:a16="http://schemas.microsoft.com/office/drawing/2014/main" id="{53D88DCA-117D-416D-82D2-2367ED968B27}"/>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4" name="Page Number">
            <a:extLst>
              <a:ext uri="{FF2B5EF4-FFF2-40B4-BE49-F238E27FC236}">
                <a16:creationId xmlns:a16="http://schemas.microsoft.com/office/drawing/2014/main" id="{D7336B48-3136-4E82-8B16-FBC22E8CAE02}"/>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90BED7C2-73F9-48D2-A750-793071C5693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951C7BF0-CFC4-4094-AA1F-87A845BB8958}"/>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72F61651-EB89-48D4-A6DE-27384110A6BB}"/>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F3DD7B9E-30C4-4159-BFEE-77F215166572}"/>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814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custDataLst>
              <p:tags r:id="rId1"/>
            </p:custDataLst>
          </p:nvPr>
        </p:nvSpPr>
        <p:spPr>
          <a:xfrm>
            <a:off x="642850" y="1815353"/>
            <a:ext cx="5360787" cy="2084294"/>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custDataLst>
              <p:tags r:id="rId2"/>
            </p:custDataLst>
          </p:nvPr>
        </p:nvSpPr>
        <p:spPr>
          <a:xfrm>
            <a:off x="642850" y="4042186"/>
            <a:ext cx="5360787"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custDataLst>
              <p:tags r:id="rId3"/>
            </p:custDataLst>
          </p:nvPr>
        </p:nvSpPr>
        <p:spPr>
          <a:xfrm>
            <a:off x="6188364" y="1815353"/>
            <a:ext cx="5364480"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4" name="HeaderTOCPlaceholder"/>
          <p:cNvSpPr txBox="1"/>
          <p:nvPr>
            <p:custDataLst>
              <p:tags r:id="rId4"/>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5"/>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5" name="Date/Filepath" hidden="1"/>
          <p:cNvSpPr txBox="1"/>
          <p:nvPr>
            <p:custDataLst>
              <p:tags r:id="rId6"/>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0" name="Slide Tags" hidden="1"/>
          <p:cNvSpPr txBox="1"/>
          <p:nvPr>
            <p:custDataLst>
              <p:tags r:id="rId7"/>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4" name="Draft stamp">
            <a:extLst>
              <a:ext uri="{FF2B5EF4-FFF2-40B4-BE49-F238E27FC236}">
                <a16:creationId xmlns:a16="http://schemas.microsoft.com/office/drawing/2014/main" id="{98F467DD-E508-4793-B8C1-41188C0178BC}"/>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19" name="Report Date">
            <a:extLst>
              <a:ext uri="{FF2B5EF4-FFF2-40B4-BE49-F238E27FC236}">
                <a16:creationId xmlns:a16="http://schemas.microsoft.com/office/drawing/2014/main" id="{BDC234B1-84B0-44C3-BE38-95CEC0CA133D}"/>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1" name="Page Number">
            <a:extLst>
              <a:ext uri="{FF2B5EF4-FFF2-40B4-BE49-F238E27FC236}">
                <a16:creationId xmlns:a16="http://schemas.microsoft.com/office/drawing/2014/main" id="{B4A20242-E44A-4263-95BA-D1D5664EE2C3}"/>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3" name="Presentation Disclaimer">
            <a:extLst>
              <a:ext uri="{FF2B5EF4-FFF2-40B4-BE49-F238E27FC236}">
                <a16:creationId xmlns:a16="http://schemas.microsoft.com/office/drawing/2014/main" id="{885D6D75-46D2-4F31-9186-3D5BFAC2EBA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6" name="Section Footer">
            <a:extLst>
              <a:ext uri="{FF2B5EF4-FFF2-40B4-BE49-F238E27FC236}">
                <a16:creationId xmlns:a16="http://schemas.microsoft.com/office/drawing/2014/main" id="{880E68C9-26BA-4DB5-861B-DC433ABD5EC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7" name="TextBox 26">
            <a:extLst>
              <a:ext uri="{FF2B5EF4-FFF2-40B4-BE49-F238E27FC236}">
                <a16:creationId xmlns:a16="http://schemas.microsoft.com/office/drawing/2014/main" id="{FDB6D62A-63C1-496F-864F-F8EA90700F13}"/>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9" name="Straight Connector 28">
            <a:extLst>
              <a:ext uri="{FF2B5EF4-FFF2-40B4-BE49-F238E27FC236}">
                <a16:creationId xmlns:a16="http://schemas.microsoft.com/office/drawing/2014/main" id="{EFA8B007-F8F4-4D8B-B7BA-C35A62369B11}"/>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32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Two top ">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46"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31"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2"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9" name="Content Placeholder 2"/>
          <p:cNvSpPr>
            <a:spLocks noGrp="1"/>
          </p:cNvSpPr>
          <p:nvPr>
            <p:ph sz="quarter" idx="10"/>
            <p:custDataLst>
              <p:tags r:id="rId5"/>
            </p:custDataLst>
          </p:nvPr>
        </p:nvSpPr>
        <p:spPr>
          <a:xfrm>
            <a:off x="642851"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3"/>
          <p:cNvSpPr>
            <a:spLocks noGrp="1"/>
          </p:cNvSpPr>
          <p:nvPr>
            <p:ph sz="quarter" idx="11"/>
            <p:custDataLst>
              <p:tags r:id="rId6"/>
            </p:custDataLst>
          </p:nvPr>
        </p:nvSpPr>
        <p:spPr>
          <a:xfrm>
            <a:off x="6184669" y="1815353"/>
            <a:ext cx="5364480"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12"/>
            <p:custDataLst>
              <p:tags r:id="rId7"/>
            </p:custDataLst>
          </p:nvPr>
        </p:nvSpPr>
        <p:spPr>
          <a:xfrm>
            <a:off x="642851" y="4043202"/>
            <a:ext cx="10906298" cy="2080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Draft stamp">
            <a:extLst>
              <a:ext uri="{FF2B5EF4-FFF2-40B4-BE49-F238E27FC236}">
                <a16:creationId xmlns:a16="http://schemas.microsoft.com/office/drawing/2014/main" id="{E4D3AC3D-FB5C-4056-B3CE-C6F201747179}"/>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
        <p:nvSpPr>
          <p:cNvPr id="20" name="Report Date">
            <a:extLst>
              <a:ext uri="{FF2B5EF4-FFF2-40B4-BE49-F238E27FC236}">
                <a16:creationId xmlns:a16="http://schemas.microsoft.com/office/drawing/2014/main" id="{D8BE6AE2-E4FA-4A4C-9F4A-0801F27EF156}"/>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7" name="Page Number">
            <a:extLst>
              <a:ext uri="{FF2B5EF4-FFF2-40B4-BE49-F238E27FC236}">
                <a16:creationId xmlns:a16="http://schemas.microsoft.com/office/drawing/2014/main" id="{B132AC77-15B7-427D-9EDA-27E044A04CD8}"/>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9" name="Presentation Disclaimer">
            <a:extLst>
              <a:ext uri="{FF2B5EF4-FFF2-40B4-BE49-F238E27FC236}">
                <a16:creationId xmlns:a16="http://schemas.microsoft.com/office/drawing/2014/main" id="{C1ACCB47-82D5-446E-80FB-2690A95152B9}"/>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30" name="Section Footer">
            <a:extLst>
              <a:ext uri="{FF2B5EF4-FFF2-40B4-BE49-F238E27FC236}">
                <a16:creationId xmlns:a16="http://schemas.microsoft.com/office/drawing/2014/main" id="{9A254952-4576-4CFE-B61C-9E6180278110}"/>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2" name="TextBox 31">
            <a:extLst>
              <a:ext uri="{FF2B5EF4-FFF2-40B4-BE49-F238E27FC236}">
                <a16:creationId xmlns:a16="http://schemas.microsoft.com/office/drawing/2014/main" id="{2DDE2759-0B78-4BAC-9091-A3898FCC7E2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3" name="Straight Connector 32">
            <a:extLst>
              <a:ext uri="{FF2B5EF4-FFF2-40B4-BE49-F238E27FC236}">
                <a16:creationId xmlns:a16="http://schemas.microsoft.com/office/drawing/2014/main" id="{9D178E40-037A-4FB9-9A78-25D7EB7BC066}"/>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072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Report Date">
            <a:extLst>
              <a:ext uri="{FF2B5EF4-FFF2-40B4-BE49-F238E27FC236}">
                <a16:creationId xmlns:a16="http://schemas.microsoft.com/office/drawing/2014/main" id="{71242622-92E5-4577-9939-C23982B6F01C}"/>
              </a:ext>
            </a:extLst>
          </p:cNvPr>
          <p:cNvSpPr txBox="1"/>
          <p:nvPr>
            <p:custDataLst>
              <p:tags r:id="rId8"/>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5" name="Page Number">
            <a:extLst>
              <a:ext uri="{FF2B5EF4-FFF2-40B4-BE49-F238E27FC236}">
                <a16:creationId xmlns:a16="http://schemas.microsoft.com/office/drawing/2014/main" id="{7253FE5D-87D6-4F45-BF52-14884C4140B0}"/>
              </a:ext>
            </a:extLst>
          </p:cNvPr>
          <p:cNvSpPr txBox="1"/>
          <p:nvPr>
            <p:custDataLst>
              <p:tags r:id="rId9"/>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6" name="Presentation Disclaimer">
            <a:extLst>
              <a:ext uri="{FF2B5EF4-FFF2-40B4-BE49-F238E27FC236}">
                <a16:creationId xmlns:a16="http://schemas.microsoft.com/office/drawing/2014/main" id="{2DE48912-752E-4B28-992E-A8018FA045F2}"/>
              </a:ext>
            </a:extLst>
          </p:cNvPr>
          <p:cNvSpPr txBox="1"/>
          <p:nvPr>
            <p:custDataLst>
              <p:tags r:id="rId10"/>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7" name="Section Footer">
            <a:extLst>
              <a:ext uri="{FF2B5EF4-FFF2-40B4-BE49-F238E27FC236}">
                <a16:creationId xmlns:a16="http://schemas.microsoft.com/office/drawing/2014/main" id="{24E13DC1-0CD8-4F00-BEB6-8ED480D16571}"/>
              </a:ext>
            </a:extLst>
          </p:cNvPr>
          <p:cNvSpPr txBox="1"/>
          <p:nvPr>
            <p:custDataLst>
              <p:tags r:id="rId11"/>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9" name="TextBox 28">
            <a:extLst>
              <a:ext uri="{FF2B5EF4-FFF2-40B4-BE49-F238E27FC236}">
                <a16:creationId xmlns:a16="http://schemas.microsoft.com/office/drawing/2014/main" id="{87E1B077-C346-4667-9422-134889A69A8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0" name="Straight Connector 29">
            <a:extLst>
              <a:ext uri="{FF2B5EF4-FFF2-40B4-BE49-F238E27FC236}">
                <a16:creationId xmlns:a16="http://schemas.microsoft.com/office/drawing/2014/main" id="{430B69CA-5FCE-4A4A-B144-701CC8BBBE64}"/>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Draft stamp">
            <a:extLst>
              <a:ext uri="{FF2B5EF4-FFF2-40B4-BE49-F238E27FC236}">
                <a16:creationId xmlns:a16="http://schemas.microsoft.com/office/drawing/2014/main" id="{8BA4733D-DD24-4E66-AB15-27D0B8AA9EB2}"/>
              </a:ext>
            </a:extLst>
          </p:cNvPr>
          <p:cNvSpPr txBox="1"/>
          <p:nvPr>
            <p:custDataLst>
              <p:tags r:id="rId12"/>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576102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34" name="Content Placeholder 2"/>
          <p:cNvSpPr>
            <a:spLocks noGrp="1"/>
          </p:cNvSpPr>
          <p:nvPr>
            <p:ph sz="quarter" idx="24"/>
          </p:nvPr>
        </p:nvSpPr>
        <p:spPr>
          <a:xfrm>
            <a:off x="642851"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Content Placeholder 3"/>
          <p:cNvSpPr>
            <a:spLocks noGrp="1"/>
          </p:cNvSpPr>
          <p:nvPr>
            <p:ph sz="quarter" idx="25"/>
          </p:nvPr>
        </p:nvSpPr>
        <p:spPr>
          <a:xfrm>
            <a:off x="6184669" y="1815353"/>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4"/>
          <p:cNvSpPr>
            <a:spLocks noGrp="1"/>
          </p:cNvSpPr>
          <p:nvPr>
            <p:ph sz="quarter" idx="26"/>
          </p:nvPr>
        </p:nvSpPr>
        <p:spPr>
          <a:xfrm>
            <a:off x="642851"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0" name="Content Placeholder 5"/>
          <p:cNvSpPr>
            <a:spLocks noGrp="1"/>
          </p:cNvSpPr>
          <p:nvPr>
            <p:ph sz="quarter" idx="27"/>
          </p:nvPr>
        </p:nvSpPr>
        <p:spPr>
          <a:xfrm>
            <a:off x="6184669" y="4042186"/>
            <a:ext cx="5364480" cy="2081605"/>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1" name="HeaderTOCPlaceholder"/>
          <p:cNvSpPr txBox="1"/>
          <p:nvPr>
            <p:custDataLst>
              <p:tags r:id="rId1"/>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6"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7"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21"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0" name="Report Date">
            <a:extLst>
              <a:ext uri="{FF2B5EF4-FFF2-40B4-BE49-F238E27FC236}">
                <a16:creationId xmlns:a16="http://schemas.microsoft.com/office/drawing/2014/main" id="{C9AC37EA-A51B-4D19-8AFD-D5550BB1DBD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2" name="Page Number">
            <a:extLst>
              <a:ext uri="{FF2B5EF4-FFF2-40B4-BE49-F238E27FC236}">
                <a16:creationId xmlns:a16="http://schemas.microsoft.com/office/drawing/2014/main" id="{D5E4965D-0DB2-40AB-8C54-A02F73111BD4}"/>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5" name="Presentation Disclaimer">
            <a:extLst>
              <a:ext uri="{FF2B5EF4-FFF2-40B4-BE49-F238E27FC236}">
                <a16:creationId xmlns:a16="http://schemas.microsoft.com/office/drawing/2014/main" id="{5D5F1A31-F3C3-4E8D-8EE5-5D802CF63C9C}"/>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8" name="Section Footer">
            <a:extLst>
              <a:ext uri="{FF2B5EF4-FFF2-40B4-BE49-F238E27FC236}">
                <a16:creationId xmlns:a16="http://schemas.microsoft.com/office/drawing/2014/main" id="{386FB611-2223-4501-B9AF-3FF472560856}"/>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6337E43E-8B9E-4332-A613-62823857903C}"/>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B42FC379-8CCB-4D1B-B59F-CD6E374799E5}"/>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Draft stamp">
            <a:extLst>
              <a:ext uri="{FF2B5EF4-FFF2-40B4-BE49-F238E27FC236}">
                <a16:creationId xmlns:a16="http://schemas.microsoft.com/office/drawing/2014/main" id="{2F22AEF7-CCE6-447D-A2ED-AE17E661B936}"/>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343127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p:custDataLst>
              <p:tags r:id="rId1"/>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5"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4131003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Title Only ">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Insert banner statement here</a:t>
            </a:r>
            <a:endParaRPr lang="en-GB"/>
          </a:p>
        </p:txBody>
      </p:sp>
      <p:sp>
        <p:nvSpPr>
          <p:cNvPr id="12"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8" name="Slide Tags" hidden="1"/>
          <p:cNvSpPr txBox="1"/>
          <p:nvPr>
            <p:custDataLst>
              <p:tags r:id="rId2"/>
            </p:custDataLst>
          </p:nvPr>
        </p:nvSpPr>
        <p:spPr>
          <a:xfrm>
            <a:off x="0" y="201706"/>
            <a:ext cx="1939636" cy="336695"/>
          </a:xfrm>
          <a:prstGeom prst="rect">
            <a:avLst/>
          </a:prstGeom>
          <a:noFill/>
        </p:spPr>
        <p:txBody>
          <a:bodyPr wrap="square" rtlCol="0">
            <a:spAutoFit/>
          </a:bodyPr>
          <a:lstStyle/>
          <a:p>
            <a:r>
              <a:rPr lang="en-GB" sz="1588" noProof="1"/>
              <a:t>Slide Tags</a:t>
            </a:r>
          </a:p>
        </p:txBody>
      </p:sp>
    </p:spTree>
    <p:extLst>
      <p:ext uri="{BB962C8B-B14F-4D97-AF65-F5344CB8AC3E}">
        <p14:creationId xmlns:p14="http://schemas.microsoft.com/office/powerpoint/2010/main" val="3020918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Header Footer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8" name="Section Header"/>
          <p:cNvSpPr txBox="1"/>
          <p:nvPr>
            <p:custDataLst>
              <p:tags r:id="rId2"/>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p>
        </p:txBody>
      </p:sp>
      <p:sp>
        <p:nvSpPr>
          <p:cNvPr id="6" name="Date/Filepath" hidden="1"/>
          <p:cNvSpPr txBox="1"/>
          <p:nvPr>
            <p:custDataLst>
              <p:tags r:id="rId3"/>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4"/>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878B0EBC-141B-4C4F-A362-F528990FC2B7}"/>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5" name="Page Number">
            <a:extLst>
              <a:ext uri="{FF2B5EF4-FFF2-40B4-BE49-F238E27FC236}">
                <a16:creationId xmlns:a16="http://schemas.microsoft.com/office/drawing/2014/main" id="{C9163938-2785-4D1F-BF6D-38BF33DF9B97}"/>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6" name="Presentation Disclaimer">
            <a:extLst>
              <a:ext uri="{FF2B5EF4-FFF2-40B4-BE49-F238E27FC236}">
                <a16:creationId xmlns:a16="http://schemas.microsoft.com/office/drawing/2014/main" id="{C7F05687-DF8A-4343-AC91-BC2675AFB87E}"/>
              </a:ext>
            </a:extLst>
          </p:cNvPr>
          <p:cNvSpPr txBox="1"/>
          <p:nvPr>
            <p:custDataLst>
              <p:tags r:id="rId7"/>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3" name="Section Footer">
            <a:extLst>
              <a:ext uri="{FF2B5EF4-FFF2-40B4-BE49-F238E27FC236}">
                <a16:creationId xmlns:a16="http://schemas.microsoft.com/office/drawing/2014/main" id="{DED794C3-4383-43AC-902C-5A450186D193}"/>
              </a:ext>
            </a:extLst>
          </p:cNvPr>
          <p:cNvSpPr txBox="1"/>
          <p:nvPr>
            <p:custDataLst>
              <p:tags r:id="rId8"/>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4" name="TextBox 23">
            <a:extLst>
              <a:ext uri="{FF2B5EF4-FFF2-40B4-BE49-F238E27FC236}">
                <a16:creationId xmlns:a16="http://schemas.microsoft.com/office/drawing/2014/main" id="{964F52D2-7367-4B0E-9D2D-29AFCA9CD2CD}"/>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5" name="Straight Connector 24">
            <a:extLst>
              <a:ext uri="{FF2B5EF4-FFF2-40B4-BE49-F238E27FC236}">
                <a16:creationId xmlns:a16="http://schemas.microsoft.com/office/drawing/2014/main" id="{9F7E5360-4F8D-4FCD-B7AC-F798EC35A7AE}"/>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raft stamp">
            <a:extLst>
              <a:ext uri="{FF2B5EF4-FFF2-40B4-BE49-F238E27FC236}">
                <a16:creationId xmlns:a16="http://schemas.microsoft.com/office/drawing/2014/main" id="{1DF6D7B6-5867-4B92-8FBA-C62AA2356B05}"/>
              </a:ext>
            </a:extLst>
          </p:cNvPr>
          <p:cNvSpPr txBox="1"/>
          <p:nvPr>
            <p:custDataLst>
              <p:tags r:id="rId9"/>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2075608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tro Only">
    <p:spTree>
      <p:nvGrpSpPr>
        <p:cNvPr id="1" name=""/>
        <p:cNvGrpSpPr/>
        <p:nvPr/>
      </p:nvGrpSpPr>
      <p:grpSpPr>
        <a:xfrm>
          <a:off x="0" y="0"/>
          <a:ext cx="0" cy="0"/>
          <a:chOff x="0" y="0"/>
          <a:chExt cx="0" cy="0"/>
        </a:xfrm>
      </p:grpSpPr>
      <p:sp>
        <p:nvSpPr>
          <p:cNvPr id="13" name="HeaderTOCPlaceholder"/>
          <p:cNvSpPr txBox="1"/>
          <p:nvPr>
            <p:custDataLst>
              <p:tags r:id="rId1"/>
            </p:custDataLst>
          </p:nvPr>
        </p:nvSpPr>
        <p:spPr>
          <a:xfrm>
            <a:off x="4341090" y="621255"/>
            <a:ext cx="7204364"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6"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7"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EA7A290B-C63D-405E-8ACC-CE7A7042C432}"/>
              </a:ext>
            </a:extLst>
          </p:cNvPr>
          <p:cNvSpPr txBox="1"/>
          <p:nvPr>
            <p:custDataLst>
              <p:tags r:id="rId4"/>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18" name="Page Number">
            <a:extLst>
              <a:ext uri="{FF2B5EF4-FFF2-40B4-BE49-F238E27FC236}">
                <a16:creationId xmlns:a16="http://schemas.microsoft.com/office/drawing/2014/main" id="{A58703A6-1313-434F-9F41-5C0717B2C451}"/>
              </a:ext>
            </a:extLst>
          </p:cNvPr>
          <p:cNvSpPr txBox="1"/>
          <p:nvPr>
            <p:custDataLst>
              <p:tags r:id="rId5"/>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19" name="Presentation Disclaimer">
            <a:extLst>
              <a:ext uri="{FF2B5EF4-FFF2-40B4-BE49-F238E27FC236}">
                <a16:creationId xmlns:a16="http://schemas.microsoft.com/office/drawing/2014/main" id="{FEED1EAE-54DA-4BFE-B8AA-01FAFBE1ABE8}"/>
              </a:ext>
            </a:extLst>
          </p:cNvPr>
          <p:cNvSpPr txBox="1"/>
          <p:nvPr>
            <p:custDataLst>
              <p:tags r:id="rId6"/>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1" name="Section Footer">
            <a:extLst>
              <a:ext uri="{FF2B5EF4-FFF2-40B4-BE49-F238E27FC236}">
                <a16:creationId xmlns:a16="http://schemas.microsoft.com/office/drawing/2014/main" id="{F1847CC5-B1D1-4474-9C3E-39FBF238FC90}"/>
              </a:ext>
            </a:extLst>
          </p:cNvPr>
          <p:cNvSpPr txBox="1"/>
          <p:nvPr>
            <p:custDataLst>
              <p:tags r:id="rId7"/>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3" name="TextBox 22">
            <a:extLst>
              <a:ext uri="{FF2B5EF4-FFF2-40B4-BE49-F238E27FC236}">
                <a16:creationId xmlns:a16="http://schemas.microsoft.com/office/drawing/2014/main" id="{82891E66-7DDE-4707-BC15-833A2E60B93F}"/>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4" name="Straight Connector 23">
            <a:extLst>
              <a:ext uri="{FF2B5EF4-FFF2-40B4-BE49-F238E27FC236}">
                <a16:creationId xmlns:a16="http://schemas.microsoft.com/office/drawing/2014/main" id="{E939BE09-0D2C-4954-8138-608BE1226ADD}"/>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Draft stamp">
            <a:extLst>
              <a:ext uri="{FF2B5EF4-FFF2-40B4-BE49-F238E27FC236}">
                <a16:creationId xmlns:a16="http://schemas.microsoft.com/office/drawing/2014/main" id="{6C4C93B2-A619-441E-B329-F1D1D1339EBD}"/>
              </a:ext>
            </a:extLst>
          </p:cNvPr>
          <p:cNvSpPr txBox="1"/>
          <p:nvPr>
            <p:custDataLst>
              <p:tags r:id="rId8"/>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77574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7BB3-BA4E-422A-834D-52EEB735B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9292C-B14F-4591-B981-62102A3A3FC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6B56527-88F0-4CBA-BDA6-8E4F6D2F363D}"/>
              </a:ext>
            </a:extLst>
          </p:cNvPr>
          <p:cNvSpPr>
            <a:spLocks noGrp="1"/>
          </p:cNvSpPr>
          <p:nvPr>
            <p:ph type="ftr" sz="quarter" idx="11"/>
          </p:nvPr>
        </p:nvSpPr>
        <p:spPr/>
        <p:txBody>
          <a:bodyPr/>
          <a:lstStyle/>
          <a:p>
            <a:r>
              <a:rPr lang="en-US"/>
              <a:t>Prefeasibility study for establishment of TLC under STKEC</a:t>
            </a:r>
          </a:p>
        </p:txBody>
      </p:sp>
      <p:sp>
        <p:nvSpPr>
          <p:cNvPr id="5" name="Slide Number Placeholder 4">
            <a:extLst>
              <a:ext uri="{FF2B5EF4-FFF2-40B4-BE49-F238E27FC236}">
                <a16:creationId xmlns:a16="http://schemas.microsoft.com/office/drawing/2014/main" id="{19FDB9AD-5E1C-42FF-8632-BF784803244C}"/>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015807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t a Glance ">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3513513"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At a glance </a:t>
            </a:r>
            <a:endParaRPr lang="en-GB"/>
          </a:p>
        </p:txBody>
      </p:sp>
      <p:sp>
        <p:nvSpPr>
          <p:cNvPr id="34" name="Content Placeholder 2"/>
          <p:cNvSpPr>
            <a:spLocks noGrp="1"/>
          </p:cNvSpPr>
          <p:nvPr>
            <p:ph sz="quarter" idx="24"/>
            <p:custDataLst>
              <p:tags r:id="rId1"/>
            </p:custDataLst>
          </p:nvPr>
        </p:nvSpPr>
        <p:spPr>
          <a:xfrm>
            <a:off x="642851"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defPPr>
              <a:defRPr lang="en-US"/>
            </a:defPPr>
            <a:lvl1pPr>
              <a:defRPr sz="800">
                <a:solidFill>
                  <a:schemeClr val="bg1"/>
                </a:solidFill>
              </a:defRPr>
            </a:lvl1pPr>
          </a:lstStyle>
          <a:p>
            <a:pPr lvl="0"/>
            <a:endParaRPr lang="en-GB" sz="706"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22" name="Content Placeholder 2">
            <a:extLst>
              <a:ext uri="{FF2B5EF4-FFF2-40B4-BE49-F238E27FC236}">
                <a16:creationId xmlns:a16="http://schemas.microsoft.com/office/drawing/2014/main" id="{B38971D4-EE37-4CAA-9605-E33F450BEBA9}"/>
              </a:ext>
            </a:extLst>
          </p:cNvPr>
          <p:cNvSpPr>
            <a:spLocks noGrp="1"/>
          </p:cNvSpPr>
          <p:nvPr>
            <p:ph sz="quarter" idx="25"/>
            <p:custDataLst>
              <p:tags r:id="rId6"/>
            </p:custDataLst>
          </p:nvPr>
        </p:nvSpPr>
        <p:spPr>
          <a:xfrm>
            <a:off x="4339244"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B245656-626A-4ECA-ABB9-1EF1B8ECAB19}"/>
              </a:ext>
            </a:extLst>
          </p:cNvPr>
          <p:cNvSpPr>
            <a:spLocks noGrp="1"/>
          </p:cNvSpPr>
          <p:nvPr>
            <p:ph sz="quarter" idx="26"/>
            <p:custDataLst>
              <p:tags r:id="rId7"/>
            </p:custDataLst>
          </p:nvPr>
        </p:nvSpPr>
        <p:spPr>
          <a:xfrm>
            <a:off x="8035636" y="1815353"/>
            <a:ext cx="3513513" cy="4225339"/>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Content Placeholder 2">
            <a:extLst>
              <a:ext uri="{FF2B5EF4-FFF2-40B4-BE49-F238E27FC236}">
                <a16:creationId xmlns:a16="http://schemas.microsoft.com/office/drawing/2014/main" id="{3EFFD349-10E5-48CF-8A59-EF1555B521B2}"/>
              </a:ext>
            </a:extLst>
          </p:cNvPr>
          <p:cNvSpPr>
            <a:spLocks noGrp="1"/>
          </p:cNvSpPr>
          <p:nvPr>
            <p:ph sz="quarter" idx="27" hasCustomPrompt="1"/>
            <p:custDataLst>
              <p:tags r:id="rId8"/>
            </p:custDataLst>
          </p:nvPr>
        </p:nvSpPr>
        <p:spPr>
          <a:xfrm>
            <a:off x="4339244" y="949817"/>
            <a:ext cx="7209905" cy="742278"/>
          </a:xfrm>
        </p:spPr>
        <p:txBody>
          <a:bodyPr tIns="0" bIns="0"/>
          <a:lstStyle>
            <a:lvl1pPr>
              <a:defRPr sz="882" b="1" i="0">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a:t>PwC view – Insert text here </a:t>
            </a:r>
          </a:p>
        </p:txBody>
      </p:sp>
      <p:sp>
        <p:nvSpPr>
          <p:cNvPr id="25" name="Report Date">
            <a:extLst>
              <a:ext uri="{FF2B5EF4-FFF2-40B4-BE49-F238E27FC236}">
                <a16:creationId xmlns:a16="http://schemas.microsoft.com/office/drawing/2014/main" id="{0665A064-6277-415D-A60B-2C406E27F0A5}"/>
              </a:ext>
            </a:extLst>
          </p:cNvPr>
          <p:cNvSpPr txBox="1"/>
          <p:nvPr>
            <p:custDataLst>
              <p:tags r:id="rId9"/>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6" name="Page Number">
            <a:extLst>
              <a:ext uri="{FF2B5EF4-FFF2-40B4-BE49-F238E27FC236}">
                <a16:creationId xmlns:a16="http://schemas.microsoft.com/office/drawing/2014/main" id="{3E3BCC40-17E6-40CE-86FB-031964A7D935}"/>
              </a:ext>
            </a:extLst>
          </p:cNvPr>
          <p:cNvSpPr txBox="1"/>
          <p:nvPr>
            <p:custDataLst>
              <p:tags r:id="rId10"/>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7" name="Presentation Disclaimer">
            <a:extLst>
              <a:ext uri="{FF2B5EF4-FFF2-40B4-BE49-F238E27FC236}">
                <a16:creationId xmlns:a16="http://schemas.microsoft.com/office/drawing/2014/main" id="{E93B3E1C-A734-4BF7-8D8A-7ABE20B0541E}"/>
              </a:ext>
            </a:extLst>
          </p:cNvPr>
          <p:cNvSpPr txBox="1"/>
          <p:nvPr>
            <p:custDataLst>
              <p:tags r:id="rId11"/>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9" name="Section Footer">
            <a:extLst>
              <a:ext uri="{FF2B5EF4-FFF2-40B4-BE49-F238E27FC236}">
                <a16:creationId xmlns:a16="http://schemas.microsoft.com/office/drawing/2014/main" id="{EAB395CC-B6E8-411B-AD9B-E9D9855FB076}"/>
              </a:ext>
            </a:extLst>
          </p:cNvPr>
          <p:cNvSpPr txBox="1"/>
          <p:nvPr>
            <p:custDataLst>
              <p:tags r:id="rId12"/>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30" name="TextBox 29">
            <a:extLst>
              <a:ext uri="{FF2B5EF4-FFF2-40B4-BE49-F238E27FC236}">
                <a16:creationId xmlns:a16="http://schemas.microsoft.com/office/drawing/2014/main" id="{34D888D0-1439-411F-967C-CAA5F572B50E}"/>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31" name="Straight Connector 30">
            <a:extLst>
              <a:ext uri="{FF2B5EF4-FFF2-40B4-BE49-F238E27FC236}">
                <a16:creationId xmlns:a16="http://schemas.microsoft.com/office/drawing/2014/main" id="{8D75FF6B-0198-42AD-B231-B2AA3F0AE8FC}"/>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Draft stamp">
            <a:extLst>
              <a:ext uri="{FF2B5EF4-FFF2-40B4-BE49-F238E27FC236}">
                <a16:creationId xmlns:a16="http://schemas.microsoft.com/office/drawing/2014/main" id="{E209326F-C152-4F60-A83B-88FAC2D99544}"/>
              </a:ext>
            </a:extLst>
          </p:cNvPr>
          <p:cNvSpPr txBox="1"/>
          <p:nvPr>
            <p:custDataLst>
              <p:tags r:id="rId13"/>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27635921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642851" y="943983"/>
            <a:ext cx="10906298" cy="742278"/>
          </a:xfrm>
        </p:spPr>
        <p:txBody>
          <a:bodyPr vert="horz" lIns="0" tIns="0" rIns="0" bIns="0" rtlCol="0" anchor="t" anchorCtr="0">
            <a:noAutofit/>
          </a:bodyPr>
          <a:lstStyle>
            <a:lvl1pPr algn="l" defTabSz="899010" rtl="0" eaLnBrk="1" latinLnBrk="0" hangingPunct="1">
              <a:spcBef>
                <a:spcPct val="0"/>
              </a:spcBef>
              <a:buNone/>
              <a:defRPr lang="en-GB" sz="2471"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Glossary</a:t>
            </a:r>
            <a:endParaRPr lang="en-GB"/>
          </a:p>
        </p:txBody>
      </p:sp>
      <p:sp>
        <p:nvSpPr>
          <p:cNvPr id="34" name="Content Placeholder 2"/>
          <p:cNvSpPr>
            <a:spLocks noGrp="1"/>
          </p:cNvSpPr>
          <p:nvPr>
            <p:ph sz="quarter" idx="24"/>
            <p:custDataLst>
              <p:tags r:id="rId1"/>
            </p:custDataLst>
          </p:nvPr>
        </p:nvSpPr>
        <p:spPr>
          <a:xfrm>
            <a:off x="642851" y="1815353"/>
            <a:ext cx="10906298" cy="4308438"/>
          </a:xfrm>
        </p:spPr>
        <p:txBody>
          <a:bodyPr t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5" name="HeaderTOCPlaceholder"/>
          <p:cNvSpPr txBox="1"/>
          <p:nvPr>
            <p:custDataLst>
              <p:tags r:id="rId2"/>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28" name="Section Header"/>
          <p:cNvSpPr txBox="1"/>
          <p:nvPr>
            <p:custDataLst>
              <p:tags r:id="rId3"/>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tx1"/>
              </a:solidFill>
            </a:endParaRPr>
          </a:p>
        </p:txBody>
      </p:sp>
      <p:sp>
        <p:nvSpPr>
          <p:cNvPr id="21" name="Date/Filepath" hidden="1"/>
          <p:cNvSpPr txBox="1"/>
          <p:nvPr>
            <p:custDataLst>
              <p:tags r:id="rId4"/>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9" name="Slide Tags" hidden="1"/>
          <p:cNvSpPr txBox="1"/>
          <p:nvPr>
            <p:custDataLst>
              <p:tags r:id="rId5"/>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14" name="Report Date">
            <a:extLst>
              <a:ext uri="{FF2B5EF4-FFF2-40B4-BE49-F238E27FC236}">
                <a16:creationId xmlns:a16="http://schemas.microsoft.com/office/drawing/2014/main" id="{BCDE7FFC-7693-4723-B753-B6E41BB1B5EA}"/>
              </a:ext>
            </a:extLst>
          </p:cNvPr>
          <p:cNvSpPr txBox="1"/>
          <p:nvPr>
            <p:custDataLst>
              <p:tags r:id="rId6"/>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tx1"/>
                </a:solidFill>
                <a:latin typeface="+mn-lt"/>
              </a:rPr>
              <a:t>1 April 2019</a:t>
            </a:r>
          </a:p>
        </p:txBody>
      </p:sp>
      <p:sp>
        <p:nvSpPr>
          <p:cNvPr id="23" name="Page Number">
            <a:extLst>
              <a:ext uri="{FF2B5EF4-FFF2-40B4-BE49-F238E27FC236}">
                <a16:creationId xmlns:a16="http://schemas.microsoft.com/office/drawing/2014/main" id="{48686681-E6DE-42F4-A1DD-218D21E6C1AC}"/>
              </a:ext>
            </a:extLst>
          </p:cNvPr>
          <p:cNvSpPr txBox="1"/>
          <p:nvPr>
            <p:custDataLst>
              <p:tags r:id="rId7"/>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tx1"/>
              </a:solidFill>
            </a:endParaRPr>
          </a:p>
        </p:txBody>
      </p:sp>
      <p:sp>
        <p:nvSpPr>
          <p:cNvPr id="24" name="Presentation Disclaimer">
            <a:extLst>
              <a:ext uri="{FF2B5EF4-FFF2-40B4-BE49-F238E27FC236}">
                <a16:creationId xmlns:a16="http://schemas.microsoft.com/office/drawing/2014/main" id="{3DD43CF5-DB97-4C55-B532-40D00A448FDC}"/>
              </a:ext>
            </a:extLst>
          </p:cNvPr>
          <p:cNvSpPr txBox="1"/>
          <p:nvPr>
            <p:custDataLst>
              <p:tags r:id="rId8"/>
            </p:custDataLst>
          </p:nvPr>
        </p:nvSpPr>
        <p:spPr>
          <a:xfrm>
            <a:off x="642851" y="6317429"/>
            <a:ext cx="1227900" cy="108619"/>
          </a:xfrm>
          <a:prstGeom prst="rect">
            <a:avLst/>
          </a:prstGeom>
          <a:noFill/>
        </p:spPr>
        <p:txBody>
          <a:bodyPr wrap="none" lIns="0" tIns="0" rIns="0" bIns="0" rtlCol="0" anchor="t" anchorCtr="0">
            <a:spAutoFit/>
          </a:bodyPr>
          <a:lstStyle/>
          <a:p>
            <a:pPr algn="l"/>
            <a:r>
              <a:rPr lang="en-GB" sz="706" noProof="1">
                <a:solidFill>
                  <a:schemeClr val="tx1"/>
                </a:solidFill>
              </a:rPr>
              <a:t>Strictly private and confidential</a:t>
            </a:r>
          </a:p>
        </p:txBody>
      </p:sp>
      <p:sp>
        <p:nvSpPr>
          <p:cNvPr id="25" name="Section Footer">
            <a:extLst>
              <a:ext uri="{FF2B5EF4-FFF2-40B4-BE49-F238E27FC236}">
                <a16:creationId xmlns:a16="http://schemas.microsoft.com/office/drawing/2014/main" id="{21726509-E513-4245-AE69-0956E3B47115}"/>
              </a:ext>
            </a:extLst>
          </p:cNvPr>
          <p:cNvSpPr txBox="1"/>
          <p:nvPr>
            <p:custDataLst>
              <p:tags r:id="rId9"/>
            </p:custDataLst>
          </p:nvPr>
        </p:nvSpPr>
        <p:spPr>
          <a:xfrm>
            <a:off x="1031457" y="6468674"/>
            <a:ext cx="2967768" cy="108619"/>
          </a:xfrm>
          <a:prstGeom prst="rect">
            <a:avLst/>
          </a:prstGeom>
          <a:noFill/>
          <a:ln>
            <a:noFill/>
          </a:ln>
        </p:spPr>
        <p:txBody>
          <a:bodyPr wrap="square" lIns="0" tIns="0" rIns="0" bIns="0" rtlCol="0" anchor="b" anchorCtr="0">
            <a:spAutoFit/>
          </a:bodyPr>
          <a:lstStyle/>
          <a:p>
            <a:endParaRPr lang="en-GB" sz="706" noProof="1">
              <a:solidFill>
                <a:schemeClr val="tx1"/>
              </a:solidFill>
            </a:endParaRPr>
          </a:p>
        </p:txBody>
      </p:sp>
      <p:sp>
        <p:nvSpPr>
          <p:cNvPr id="26" name="TextBox 25">
            <a:extLst>
              <a:ext uri="{FF2B5EF4-FFF2-40B4-BE49-F238E27FC236}">
                <a16:creationId xmlns:a16="http://schemas.microsoft.com/office/drawing/2014/main" id="{A174265E-D6B4-4307-BBAE-41A376249A96}"/>
              </a:ext>
            </a:extLst>
          </p:cNvPr>
          <p:cNvSpPr txBox="1"/>
          <p:nvPr/>
        </p:nvSpPr>
        <p:spPr>
          <a:xfrm>
            <a:off x="642851" y="6468674"/>
            <a:ext cx="282781" cy="108619"/>
          </a:xfrm>
          <a:prstGeom prst="rect">
            <a:avLst/>
          </a:prstGeom>
          <a:noFill/>
          <a:ln>
            <a:noFill/>
          </a:ln>
        </p:spPr>
        <p:txBody>
          <a:bodyPr wrap="square" lIns="0" tIns="0" rIns="0" bIns="0" rtlCol="0" anchor="b" anchorCtr="0">
            <a:spAutoFit/>
          </a:bodyPr>
          <a:lstStyle/>
          <a:p>
            <a:r>
              <a:rPr lang="en-GB" sz="706" noProof="0">
                <a:solidFill>
                  <a:schemeClr val="tx1"/>
                </a:solidFill>
                <a:latin typeface="+mn-lt"/>
                <a:cs typeface="Arial" pitchFamily="34" charset="0"/>
              </a:rPr>
              <a:t>PwC</a:t>
            </a:r>
          </a:p>
        </p:txBody>
      </p:sp>
      <p:cxnSp>
        <p:nvCxnSpPr>
          <p:cNvPr id="27" name="Straight Connector 26">
            <a:extLst>
              <a:ext uri="{FF2B5EF4-FFF2-40B4-BE49-F238E27FC236}">
                <a16:creationId xmlns:a16="http://schemas.microsoft.com/office/drawing/2014/main" id="{62174D3C-422F-4C24-91E7-4C14614D41BB}"/>
              </a:ext>
            </a:extLst>
          </p:cNvPr>
          <p:cNvCxnSpPr>
            <a:cxnSpLocks/>
          </p:cNvCxnSpPr>
          <p:nvPr/>
        </p:nvCxnSpPr>
        <p:spPr>
          <a:xfrm>
            <a:off x="969307" y="6478603"/>
            <a:ext cx="0" cy="887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Draft stamp">
            <a:extLst>
              <a:ext uri="{FF2B5EF4-FFF2-40B4-BE49-F238E27FC236}">
                <a16:creationId xmlns:a16="http://schemas.microsoft.com/office/drawing/2014/main" id="{B9EC7613-0765-4C3E-A317-ECEF6A7225CE}"/>
              </a:ext>
            </a:extLst>
          </p:cNvPr>
          <p:cNvSpPr txBox="1"/>
          <p:nvPr>
            <p:custDataLst>
              <p:tags r:id="rId10"/>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tx1"/>
                </a:solidFill>
              </a:rPr>
              <a:t>Draft</a:t>
            </a:r>
          </a:p>
        </p:txBody>
      </p:sp>
    </p:spTree>
    <p:extLst>
      <p:ext uri="{BB962C8B-B14F-4D97-AF65-F5344CB8AC3E}">
        <p14:creationId xmlns:p14="http://schemas.microsoft.com/office/powerpoint/2010/main" val="186518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1"/>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6"/>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4FBEF6FA-A0C7-46EC-AFF5-9AFA4782851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B864BC2B-A74D-467D-99EB-1EE062BBD3CF}"/>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40779297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6"/>
        </a:solidFill>
        <a:effectLst/>
      </p:bgPr>
    </p:bg>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0" y="945609"/>
            <a:ext cx="7891549" cy="665349"/>
          </a:xfrm>
          <a:solidFill>
            <a:schemeClr val="accent1"/>
          </a:solidFill>
        </p:spPr>
        <p:txBody>
          <a:bodyPr wrap="square" lIns="457200" tIns="91440" rIns="91440" bIns="91440" anchor="ctr">
            <a:noAutofit/>
          </a:bodyPr>
          <a:lstStyle>
            <a:lvl1pPr algn="l">
              <a:defRPr sz="3530" b="0" i="0" cap="none" baseline="0">
                <a:solidFill>
                  <a:schemeClr val="bg1"/>
                </a:solidFill>
                <a:latin typeface="+mn-lt"/>
              </a:defRPr>
            </a:lvl1pPr>
          </a:lstStyle>
          <a:p>
            <a:r>
              <a:rPr lang="en-GB" noProof="0"/>
              <a:t>Section Divider</a:t>
            </a:r>
          </a:p>
        </p:txBody>
      </p:sp>
      <p:sp>
        <p:nvSpPr>
          <p:cNvPr id="14"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1"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1B48028B-B6D8-48D6-9F96-EA3550606D9C}"/>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2" name="Report Date">
            <a:extLst>
              <a:ext uri="{FF2B5EF4-FFF2-40B4-BE49-F238E27FC236}">
                <a16:creationId xmlns:a16="http://schemas.microsoft.com/office/drawing/2014/main" id="{04C53841-62F4-4336-A058-AD0FA9E6089A}"/>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6" name="Page Number">
            <a:extLst>
              <a:ext uri="{FF2B5EF4-FFF2-40B4-BE49-F238E27FC236}">
                <a16:creationId xmlns:a16="http://schemas.microsoft.com/office/drawing/2014/main" id="{C4D7E2D8-F172-4218-B9CB-ED6BBD7177A1}"/>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5" name="Draft stamp">
            <a:extLst>
              <a:ext uri="{FF2B5EF4-FFF2-40B4-BE49-F238E27FC236}">
                <a16:creationId xmlns:a16="http://schemas.microsoft.com/office/drawing/2014/main" id="{0E3C53B8-5AFD-4F30-817E-2DBA6FBB4826}"/>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0E108681-ED46-4FCD-AF9B-B0F12DB82361}"/>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9FB0E485-E0C8-4B7D-BB20-D326D12F239D}"/>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044512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ppendix Divider">
    <p:bg>
      <p:bgPr>
        <a:solidFill>
          <a:schemeClr val="accent1"/>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6"/>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784D724-50E8-40C9-83D5-3D08BB1550D7}"/>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DB77E1-10C5-41A7-B534-2D41309DC8D7}"/>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402935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ppendix Divider 1">
    <p:bg>
      <p:bgPr>
        <a:solidFill>
          <a:schemeClr val="accent6"/>
        </a:solidFill>
        <a:effectLst/>
      </p:bgPr>
    </p:bg>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0" y="941294"/>
            <a:ext cx="7892524" cy="669664"/>
          </a:xfrm>
          <a:solidFill>
            <a:schemeClr val="accent4"/>
          </a:solidFill>
        </p:spPr>
        <p:txBody>
          <a:bodyPr vert="horz" wrap="square" lIns="457200" tIns="91440" rIns="91440" bIns="91440" rtlCol="0" anchor="ctr" anchorCtr="0">
            <a:noAutofit/>
          </a:bodyPr>
          <a:lstStyle>
            <a:lvl1pPr>
              <a:defRPr lang="en-GB" sz="3530" b="0" cap="none" noProof="0" dirty="0">
                <a:solidFill>
                  <a:schemeClr val="bg1"/>
                </a:solidFill>
                <a:latin typeface="+mn-lt"/>
              </a:defRPr>
            </a:lvl1pPr>
          </a:lstStyle>
          <a:p>
            <a:pPr lvl="0"/>
            <a:r>
              <a:rPr lang="en-GB" noProof="0"/>
              <a:t>Appendix Divider</a:t>
            </a:r>
          </a:p>
        </p:txBody>
      </p:sp>
      <p:sp>
        <p:nvSpPr>
          <p:cNvPr id="17" name="Date/Filepath" hidden="1"/>
          <p:cNvSpPr txBox="1"/>
          <p:nvPr>
            <p:custDataLst>
              <p:tags r:id="rId2"/>
            </p:custDataLst>
          </p:nvPr>
        </p:nvSpPr>
        <p:spPr>
          <a:xfrm>
            <a:off x="3999350" y="267427"/>
            <a:ext cx="7536873" cy="122213"/>
          </a:xfrm>
          <a:prstGeom prst="rect">
            <a:avLst/>
          </a:prstGeom>
          <a:noFill/>
        </p:spPr>
        <p:txBody>
          <a:bodyPr wrap="square" lIns="0" tIns="0" rIns="0" bIns="0" rtlCol="0" anchor="b" anchorCtr="0">
            <a:spAutoFit/>
          </a:bodyPr>
          <a:lstStyle/>
          <a:p>
            <a:pPr algn="r"/>
            <a:r>
              <a:rPr lang="en-GB" sz="794" noProof="1"/>
              <a:t>4/1/2019 Presentation2</a:t>
            </a:r>
          </a:p>
        </p:txBody>
      </p:sp>
      <p:sp>
        <p:nvSpPr>
          <p:cNvPr id="16" name="Slide Tags" hidden="1"/>
          <p:cNvSpPr txBox="1"/>
          <p:nvPr>
            <p:custDataLst>
              <p:tags r:id="rId3"/>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36" name="DividerTOCPlaceholder">
            <a:extLst>
              <a:ext uri="{FF2B5EF4-FFF2-40B4-BE49-F238E27FC236}">
                <a16:creationId xmlns:a16="http://schemas.microsoft.com/office/drawing/2014/main" id="{C635807D-6549-4797-A193-3707FC5E46AF}"/>
              </a:ext>
            </a:extLst>
          </p:cNvPr>
          <p:cNvSpPr txBox="1"/>
          <p:nvPr>
            <p:custDataLst>
              <p:tags r:id="rId4"/>
            </p:custDataLst>
          </p:nvPr>
        </p:nvSpPr>
        <p:spPr>
          <a:xfrm>
            <a:off x="2527069" y="2097742"/>
            <a:ext cx="9022080" cy="4034777"/>
          </a:xfrm>
          <a:prstGeom prst="rect">
            <a:avLst/>
          </a:prstGeom>
          <a:noFill/>
          <a:ln>
            <a:noFill/>
          </a:ln>
        </p:spPr>
        <p:txBody>
          <a:bodyPr wrap="square" lIns="0" tIns="0" rIns="0" bIns="0" rtlCol="0">
            <a:noAutofit/>
          </a:bodyPr>
          <a:lstStyle/>
          <a:p>
            <a:endParaRPr lang="en-GB" sz="1588" noProof="1">
              <a:solidFill>
                <a:schemeClr val="bg1"/>
              </a:solidFill>
              <a:latin typeface="Georgia" pitchFamily="18" charset="0"/>
              <a:cs typeface="Arial" pitchFamily="34" charset="0"/>
            </a:endParaRPr>
          </a:p>
        </p:txBody>
      </p:sp>
      <p:sp>
        <p:nvSpPr>
          <p:cNvPr id="11" name="Report Date">
            <a:extLst>
              <a:ext uri="{FF2B5EF4-FFF2-40B4-BE49-F238E27FC236}">
                <a16:creationId xmlns:a16="http://schemas.microsoft.com/office/drawing/2014/main" id="{6AE09BCF-860A-4E64-B809-A161D8D6DC64}"/>
              </a:ext>
            </a:extLst>
          </p:cNvPr>
          <p:cNvSpPr txBox="1"/>
          <p:nvPr>
            <p:custDataLst>
              <p:tags r:id="rId5"/>
            </p:custDataLst>
          </p:nvPr>
        </p:nvSpPr>
        <p:spPr>
          <a:xfrm>
            <a:off x="11066646" y="6317429"/>
            <a:ext cx="482503" cy="108619"/>
          </a:xfrm>
          <a:prstGeom prst="rect">
            <a:avLst/>
          </a:prstGeom>
          <a:noFill/>
        </p:spPr>
        <p:txBody>
          <a:bodyPr wrap="none" lIns="0" tIns="0" rIns="0" bIns="0" rtlCol="0">
            <a:spAutoFit/>
          </a:bodyPr>
          <a:lstStyle/>
          <a:p>
            <a:pPr indent="-242060" algn="r">
              <a:spcAft>
                <a:spcPts val="794"/>
              </a:spcAft>
            </a:pPr>
            <a:r>
              <a:rPr lang="en-GB" sz="706" noProof="1">
                <a:solidFill>
                  <a:schemeClr val="bg1"/>
                </a:solidFill>
                <a:latin typeface="+mn-lt"/>
              </a:rPr>
              <a:t>1 April 2019</a:t>
            </a:r>
          </a:p>
        </p:txBody>
      </p:sp>
      <p:sp>
        <p:nvSpPr>
          <p:cNvPr id="12" name="Page Number">
            <a:extLst>
              <a:ext uri="{FF2B5EF4-FFF2-40B4-BE49-F238E27FC236}">
                <a16:creationId xmlns:a16="http://schemas.microsoft.com/office/drawing/2014/main" id="{5895A5DF-11D5-4259-998F-0C30C64DF6E8}"/>
              </a:ext>
            </a:extLst>
          </p:cNvPr>
          <p:cNvSpPr txBox="1"/>
          <p:nvPr>
            <p:custDataLst>
              <p:tags r:id="rId6"/>
            </p:custDataLst>
          </p:nvPr>
        </p:nvSpPr>
        <p:spPr>
          <a:xfrm>
            <a:off x="11161222" y="6453410"/>
            <a:ext cx="387927" cy="123882"/>
          </a:xfrm>
          <a:prstGeom prst="rect">
            <a:avLst/>
          </a:prstGeom>
          <a:noFill/>
        </p:spPr>
        <p:txBody>
          <a:bodyPr wrap="none" lIns="0" tIns="0" rIns="0" bIns="0" rtlCol="0">
            <a:noAutofit/>
          </a:bodyPr>
          <a:lstStyle/>
          <a:p>
            <a:pPr algn="r">
              <a:lnSpc>
                <a:spcPts val="882"/>
              </a:lnSpc>
            </a:pPr>
            <a:endParaRPr lang="en-GB" sz="706" noProof="1">
              <a:solidFill>
                <a:schemeClr val="bg1"/>
              </a:solidFill>
            </a:endParaRPr>
          </a:p>
        </p:txBody>
      </p:sp>
      <p:sp>
        <p:nvSpPr>
          <p:cNvPr id="13" name="Draft stamp">
            <a:extLst>
              <a:ext uri="{FF2B5EF4-FFF2-40B4-BE49-F238E27FC236}">
                <a16:creationId xmlns:a16="http://schemas.microsoft.com/office/drawing/2014/main" id="{4A109EDD-F23D-4A93-8BC4-C9989B49ADFE}"/>
              </a:ext>
            </a:extLst>
          </p:cNvPr>
          <p:cNvSpPr txBox="1"/>
          <p:nvPr>
            <p:custDataLst>
              <p:tags r:id="rId7"/>
            </p:custDataLst>
          </p:nvPr>
        </p:nvSpPr>
        <p:spPr>
          <a:xfrm>
            <a:off x="4344786" y="6468666"/>
            <a:ext cx="2582487" cy="108619"/>
          </a:xfrm>
          <a:prstGeom prst="rect">
            <a:avLst/>
          </a:prstGeom>
          <a:noFill/>
          <a:ln>
            <a:noFill/>
          </a:ln>
        </p:spPr>
        <p:txBody>
          <a:bodyPr wrap="square" lIns="0" tIns="0" rIns="0" bIns="0" rtlCol="0">
            <a:spAutoFit/>
          </a:bodyPr>
          <a:lstStyle/>
          <a:p>
            <a:pPr algn="l"/>
            <a:r>
              <a:rPr lang="en-GB" sz="706" noProof="1">
                <a:solidFill>
                  <a:schemeClr val="bg1"/>
                </a:solidFill>
              </a:rPr>
              <a:t>Draft</a:t>
            </a:r>
          </a:p>
        </p:txBody>
      </p:sp>
      <p:sp>
        <p:nvSpPr>
          <p:cNvPr id="9" name="HeaderTOCPlaceholder">
            <a:extLst>
              <a:ext uri="{FF2B5EF4-FFF2-40B4-BE49-F238E27FC236}">
                <a16:creationId xmlns:a16="http://schemas.microsoft.com/office/drawing/2014/main" id="{62C19DD9-BA46-4527-91D3-9377718D0CB6}"/>
              </a:ext>
            </a:extLst>
          </p:cNvPr>
          <p:cNvSpPr txBox="1"/>
          <p:nvPr>
            <p:custDataLst>
              <p:tags r:id="rId8"/>
            </p:custDataLst>
          </p:nvPr>
        </p:nvSpPr>
        <p:spPr>
          <a:xfrm>
            <a:off x="4341091" y="621255"/>
            <a:ext cx="7199290" cy="122213"/>
          </a:xfrm>
          <a:prstGeom prst="rect">
            <a:avLst/>
          </a:prstGeom>
          <a:noFill/>
          <a:ln>
            <a:noFill/>
          </a:ln>
        </p:spPr>
        <p:txBody>
          <a:bodyPr wrap="square" lIns="0" tIns="0" rIns="0" bIns="0" rtlCol="0">
            <a:spAutoFit/>
          </a:bodyPr>
          <a:lstStyle/>
          <a:p>
            <a:endParaRPr lang="en-GB" sz="794" noProof="1">
              <a:solidFill>
                <a:schemeClr val="tx1"/>
              </a:solidFill>
              <a:latin typeface="+mn-lt"/>
              <a:cs typeface="Arial" pitchFamily="34" charset="0"/>
            </a:endParaRPr>
          </a:p>
        </p:txBody>
      </p:sp>
      <p:sp>
        <p:nvSpPr>
          <p:cNvPr id="10" name="Section Header">
            <a:extLst>
              <a:ext uri="{FF2B5EF4-FFF2-40B4-BE49-F238E27FC236}">
                <a16:creationId xmlns:a16="http://schemas.microsoft.com/office/drawing/2014/main" id="{CA1998C4-AD53-42B5-93F1-BC4AA20A5246}"/>
              </a:ext>
            </a:extLst>
          </p:cNvPr>
          <p:cNvSpPr txBox="1"/>
          <p:nvPr>
            <p:custDataLst>
              <p:tags r:id="rId9"/>
            </p:custDataLst>
          </p:nvPr>
        </p:nvSpPr>
        <p:spPr>
          <a:xfrm>
            <a:off x="642850" y="621254"/>
            <a:ext cx="3678035" cy="121024"/>
          </a:xfrm>
          <a:prstGeom prst="rect">
            <a:avLst/>
          </a:prstGeom>
          <a:noFill/>
        </p:spPr>
        <p:txBody>
          <a:bodyPr wrap="square" lIns="0" tIns="0" rIns="0" bIns="0" rtlCol="0" anchor="b" anchorCtr="0">
            <a:noAutofit/>
          </a:bodyPr>
          <a:lstStyle/>
          <a:p>
            <a:endParaRPr lang="en-GB" sz="794" noProof="1">
              <a:solidFill>
                <a:schemeClr val="bg1"/>
              </a:solidFill>
            </a:endParaRPr>
          </a:p>
        </p:txBody>
      </p:sp>
    </p:spTree>
    <p:extLst>
      <p:ext uri="{BB962C8B-B14F-4D97-AF65-F5344CB8AC3E}">
        <p14:creationId xmlns:p14="http://schemas.microsoft.com/office/powerpoint/2010/main" val="3340707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609600" y="457200"/>
            <a:ext cx="5309062" cy="2517289"/>
          </a:xfrm>
        </p:spPr>
        <p:txBody>
          <a:bodyPr vert="horz" lIns="0" tIns="0" rIns="0" bIns="0" rtlCol="0" anchor="b" anchorCtr="0">
            <a:noAutofit/>
          </a:bodyPr>
          <a:lstStyle>
            <a:lvl1pPr algn="l" defTabSz="899010" rtl="0" eaLnBrk="1" latinLnBrk="0" hangingPunct="1">
              <a:spcBef>
                <a:spcPct val="0"/>
              </a:spcBef>
              <a:buNone/>
              <a:defRPr lang="en-GB" sz="4236" b="0" i="0" kern="1200" baseline="0" noProof="0" dirty="0">
                <a:solidFill>
                  <a:schemeClr val="tx1"/>
                </a:solidFill>
                <a:latin typeface="+mj-lt"/>
                <a:ea typeface="+mj-ea"/>
                <a:cs typeface="+mj-cs"/>
              </a:defRPr>
            </a:lvl1pPr>
          </a:lstStyle>
          <a:p>
            <a:pPr lvl="0" algn="l" defTabSz="899010" rtl="0" eaLnBrk="1" latinLnBrk="0" hangingPunct="1">
              <a:spcBef>
                <a:spcPct val="0"/>
              </a:spcBef>
              <a:buNone/>
            </a:pPr>
            <a:r>
              <a:rPr lang="en-GB" noProof="0"/>
              <a:t>Thank you</a:t>
            </a:r>
            <a:endParaRPr lang="en-GB"/>
          </a:p>
        </p:txBody>
      </p:sp>
      <p:sp>
        <p:nvSpPr>
          <p:cNvPr id="8" name="Slide Tags" hidden="1"/>
          <p:cNvSpPr txBox="1"/>
          <p:nvPr>
            <p:custDataLst>
              <p:tags r:id="rId1"/>
            </p:custDataLst>
          </p:nvPr>
        </p:nvSpPr>
        <p:spPr>
          <a:xfrm>
            <a:off x="0" y="201706"/>
            <a:ext cx="1939636" cy="336695"/>
          </a:xfrm>
          <a:prstGeom prst="rect">
            <a:avLst/>
          </a:prstGeom>
          <a:noFill/>
        </p:spPr>
        <p:txBody>
          <a:bodyPr wrap="square" rtlCol="0">
            <a:spAutoFit/>
          </a:bodyPr>
          <a:lstStyle/>
          <a:p>
            <a:r>
              <a:rPr lang="en-GB" sz="1588" noProof="1"/>
              <a:t>Slide Tags</a:t>
            </a:r>
          </a:p>
        </p:txBody>
      </p:sp>
      <p:sp>
        <p:nvSpPr>
          <p:cNvPr id="5" name="Rectangle 4">
            <a:extLst>
              <a:ext uri="{FF2B5EF4-FFF2-40B4-BE49-F238E27FC236}">
                <a16:creationId xmlns:a16="http://schemas.microsoft.com/office/drawing/2014/main" id="{AAF4687C-57A8-453A-A049-0D4DDFEA3263}"/>
              </a:ext>
            </a:extLst>
          </p:cNvPr>
          <p:cNvSpPr/>
          <p:nvPr/>
        </p:nvSpPr>
        <p:spPr bwMode="hidden">
          <a:xfrm>
            <a:off x="0" y="4940855"/>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a:p>
        </p:txBody>
      </p:sp>
      <p:sp>
        <p:nvSpPr>
          <p:cNvPr id="3" name="Text Placeholder 2">
            <a:extLst>
              <a:ext uri="{FF2B5EF4-FFF2-40B4-BE49-F238E27FC236}">
                <a16:creationId xmlns:a16="http://schemas.microsoft.com/office/drawing/2014/main" id="{41C2BBAF-6A4B-47CB-BD75-5168D1A27556}"/>
              </a:ext>
            </a:extLst>
          </p:cNvPr>
          <p:cNvSpPr>
            <a:spLocks noGrp="1"/>
          </p:cNvSpPr>
          <p:nvPr>
            <p:ph type="body" sz="quarter" idx="10" hasCustomPrompt="1"/>
          </p:nvPr>
        </p:nvSpPr>
        <p:spPr>
          <a:xfrm>
            <a:off x="609600" y="5212080"/>
            <a:ext cx="10906298" cy="13716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[Legal]</a:t>
            </a:r>
          </a:p>
        </p:txBody>
      </p:sp>
    </p:spTree>
    <p:extLst>
      <p:ext uri="{BB962C8B-B14F-4D97-AF65-F5344CB8AC3E}">
        <p14:creationId xmlns:p14="http://schemas.microsoft.com/office/powerpoint/2010/main" val="850678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88EEE73C-8877-43D1-86A9-69E953630E6B}"/>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2" name="Freeform: Shape 11">
            <a:extLst>
              <a:ext uri="{FF2B5EF4-FFF2-40B4-BE49-F238E27FC236}">
                <a16:creationId xmlns:a16="http://schemas.microsoft.com/office/drawing/2014/main" id="{12869856-6182-4B8D-938C-EBFCD02C87F2}"/>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259056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2" name="Picture Placeholder 9">
            <a:extLst>
              <a:ext uri="{FF2B5EF4-FFF2-40B4-BE49-F238E27FC236}">
                <a16:creationId xmlns:a16="http://schemas.microsoft.com/office/drawing/2014/main" id="{627FAFAA-285F-4945-A3A2-666A8A502E15}"/>
              </a:ext>
            </a:extLst>
          </p:cNvPr>
          <p:cNvPicPr>
            <a:picLocks noChangeAspect="1"/>
          </p:cNvPicPr>
          <p:nvPr/>
        </p:nvPicPr>
        <p:blipFill rotWithShape="1">
          <a:blip r:embed="rId7"/>
          <a:srcRect l="17709" r="24167"/>
          <a:stretch/>
        </p:blipFill>
        <p:spPr>
          <a:xfrm>
            <a:off x="2493818" y="3"/>
            <a:ext cx="9698182" cy="6868345"/>
          </a:xfrm>
          <a:prstGeom prst="rect">
            <a:avLst/>
          </a:prstGeom>
        </p:spPr>
      </p:pic>
      <p:sp>
        <p:nvSpPr>
          <p:cNvPr id="15" name="Freeform: Shape 14">
            <a:extLst>
              <a:ext uri="{FF2B5EF4-FFF2-40B4-BE49-F238E27FC236}">
                <a16:creationId xmlns:a16="http://schemas.microsoft.com/office/drawing/2014/main" id="{575F215B-4184-4392-9C86-1A188FA31F05}"/>
              </a:ext>
            </a:extLst>
          </p:cNvPr>
          <p:cNvSpPr>
            <a:spLocks noChangeAspect="1"/>
          </p:cNvSpPr>
          <p:nvPr/>
        </p:nvSpPr>
        <p:spPr bwMode="white">
          <a:xfrm>
            <a:off x="2" y="1"/>
            <a:ext cx="8367536"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4" name="Picture 13">
            <a:extLst>
              <a:ext uri="{FF2B5EF4-FFF2-40B4-BE49-F238E27FC236}">
                <a16:creationId xmlns:a16="http://schemas.microsoft.com/office/drawing/2014/main" id="{5D160942-482E-4DB8-A58E-71FBEDE7727A}"/>
              </a:ext>
            </a:extLst>
          </p:cNvPr>
          <p:cNvPicPr>
            <a:picLocks noChangeAspect="1"/>
          </p:cNvPicPr>
          <p:nvPr/>
        </p:nvPicPr>
        <p:blipFill>
          <a:blip r:embed="rId8"/>
          <a:stretch>
            <a:fillRect/>
          </a:stretch>
        </p:blipFill>
        <p:spPr bwMode="black">
          <a:xfrm>
            <a:off x="345195" y="5410797"/>
            <a:ext cx="1983971" cy="1192221"/>
          </a:xfrm>
          <a:prstGeom prst="rect">
            <a:avLst/>
          </a:prstGeom>
        </p:spPr>
      </p:pic>
      <p:sp>
        <p:nvSpPr>
          <p:cNvPr id="11" name="Report Title">
            <a:extLst>
              <a:ext uri="{FF2B5EF4-FFF2-40B4-BE49-F238E27FC236}">
                <a16:creationId xmlns:a16="http://schemas.microsoft.com/office/drawing/2014/main" id="{12C0EFB5-DB4A-44B7-BEB6-50F77D1D323D}"/>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13" name="Report Subtitle">
            <a:extLst>
              <a:ext uri="{FF2B5EF4-FFF2-40B4-BE49-F238E27FC236}">
                <a16:creationId xmlns:a16="http://schemas.microsoft.com/office/drawing/2014/main" id="{2EEB4B15-EBE2-4CC7-87E7-CF12291C9A89}"/>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16" name="Confidentiality Stamp">
            <a:extLst>
              <a:ext uri="{FF2B5EF4-FFF2-40B4-BE49-F238E27FC236}">
                <a16:creationId xmlns:a16="http://schemas.microsoft.com/office/drawing/2014/main" id="{BB6F76BA-CA5E-46B1-A4FE-A04494BA1F41}"/>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17" name="Draft Stamp">
            <a:extLst>
              <a:ext uri="{FF2B5EF4-FFF2-40B4-BE49-F238E27FC236}">
                <a16:creationId xmlns:a16="http://schemas.microsoft.com/office/drawing/2014/main" id="{FD086E63-2C7B-45FF-B665-56AD61AC323A}"/>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18" name="Report Date">
            <a:extLst>
              <a:ext uri="{FF2B5EF4-FFF2-40B4-BE49-F238E27FC236}">
                <a16:creationId xmlns:a16="http://schemas.microsoft.com/office/drawing/2014/main" id="{2093D07F-E838-4E22-A6DD-E50DBC55755D}"/>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719343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accent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44EA63-8055-4BC6-ADFC-211DB47C441A}"/>
              </a:ext>
            </a:extLst>
          </p:cNvPr>
          <p:cNvPicPr>
            <a:picLocks noChangeAspect="1"/>
          </p:cNvPicPr>
          <p:nvPr/>
        </p:nvPicPr>
        <p:blipFill>
          <a:blip r:embed="rId7"/>
          <a:stretch>
            <a:fillRect/>
          </a:stretch>
        </p:blipFill>
        <p:spPr bwMode="black">
          <a:xfrm>
            <a:off x="345195" y="5410797"/>
            <a:ext cx="1983971" cy="1192221"/>
          </a:xfrm>
          <a:prstGeom prst="rect">
            <a:avLst/>
          </a:prstGeom>
        </p:spPr>
      </p:pic>
      <p:sp>
        <p:nvSpPr>
          <p:cNvPr id="26" name="Report Title">
            <a:extLst>
              <a:ext uri="{FF2B5EF4-FFF2-40B4-BE49-F238E27FC236}">
                <a16:creationId xmlns:a16="http://schemas.microsoft.com/office/drawing/2014/main" id="{C77651B3-4358-447B-9AFF-0D75E675F6C3}"/>
              </a:ext>
            </a:extLst>
          </p:cNvPr>
          <p:cNvSpPr>
            <a:spLocks noGrp="1"/>
          </p:cNvSpPr>
          <p:nvPr>
            <p:ph type="ctrTitle" hasCustomPrompt="1"/>
            <p:custDataLst>
              <p:tags r:id="rId1"/>
            </p:custDataLst>
          </p:nvPr>
        </p:nvSpPr>
        <p:spPr bwMode="white">
          <a:xfrm>
            <a:off x="602834" y="2123558"/>
            <a:ext cx="6281336" cy="553549"/>
          </a:xfrm>
        </p:spPr>
        <p:txBody>
          <a:bodyPr vert="horz" wrap="square" lIns="0" tIns="0" rIns="0" bIns="64008" rtlCol="0" anchor="t" anchorCtr="0">
            <a:spAutoFit/>
          </a:bodyPr>
          <a:lstStyle>
            <a:lvl1pPr algn="l" defTabSz="899010" rtl="0" eaLnBrk="1" latinLnBrk="0" hangingPunct="1">
              <a:lnSpc>
                <a:spcPct val="90000"/>
              </a:lnSpc>
              <a:spcBef>
                <a:spcPct val="0"/>
              </a:spcBef>
              <a:buNone/>
              <a:defRPr lang="en-GB" sz="3530" b="0" i="0" kern="1200" baseline="0" noProof="0">
                <a:solidFill>
                  <a:schemeClr val="bg1"/>
                </a:solidFill>
                <a:latin typeface="+mj-lt"/>
                <a:ea typeface="+mj-ea"/>
                <a:cs typeface="+mj-cs"/>
              </a:defRPr>
            </a:lvl1pPr>
          </a:lstStyle>
          <a:p>
            <a:r>
              <a:rPr lang="en-GB" noProof="0"/>
              <a:t>Report Title</a:t>
            </a:r>
          </a:p>
        </p:txBody>
      </p:sp>
      <p:sp>
        <p:nvSpPr>
          <p:cNvPr id="27" name="Report Subtitle">
            <a:extLst>
              <a:ext uri="{FF2B5EF4-FFF2-40B4-BE49-F238E27FC236}">
                <a16:creationId xmlns:a16="http://schemas.microsoft.com/office/drawing/2014/main" id="{9BB6D6A4-D6F1-4F2E-A6AB-B4D83A6AFB86}"/>
              </a:ext>
            </a:extLst>
          </p:cNvPr>
          <p:cNvSpPr>
            <a:spLocks noGrp="1"/>
          </p:cNvSpPr>
          <p:nvPr>
            <p:ph type="subTitle" idx="1" hasCustomPrompt="1"/>
            <p:custDataLst>
              <p:tags r:id="rId2"/>
            </p:custDataLst>
          </p:nvPr>
        </p:nvSpPr>
        <p:spPr bwMode="white">
          <a:xfrm>
            <a:off x="602834" y="2730105"/>
            <a:ext cx="6281336" cy="183308"/>
          </a:xfrm>
        </p:spPr>
        <p:txBody>
          <a:bodyPr wrap="square" tIns="0" bIns="0">
            <a:spAutoFit/>
          </a:bodyPr>
          <a:lstStyle>
            <a:lvl1pPr marL="0" indent="0" algn="l">
              <a:lnSpc>
                <a:spcPct val="90000"/>
              </a:lnSpc>
              <a:spcAft>
                <a:spcPts val="0"/>
              </a:spcAft>
              <a:buNone/>
              <a:defRPr sz="1324" baseline="0">
                <a:solidFill>
                  <a:schemeClr val="bg1"/>
                </a:solidFill>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a:t>Subtitle</a:t>
            </a:r>
          </a:p>
        </p:txBody>
      </p:sp>
      <p:sp>
        <p:nvSpPr>
          <p:cNvPr id="28" name="Confidentiality Stamp">
            <a:extLst>
              <a:ext uri="{FF2B5EF4-FFF2-40B4-BE49-F238E27FC236}">
                <a16:creationId xmlns:a16="http://schemas.microsoft.com/office/drawing/2014/main" id="{0E2F3F91-4073-4018-A640-F36B816E77DA}"/>
              </a:ext>
            </a:extLst>
          </p:cNvPr>
          <p:cNvSpPr txBox="1"/>
          <p:nvPr>
            <p:custDataLst>
              <p:tags r:id="rId3"/>
            </p:custDataLst>
          </p:nvPr>
        </p:nvSpPr>
        <p:spPr>
          <a:xfrm>
            <a:off x="642851" y="4176285"/>
            <a:ext cx="6241319" cy="135743"/>
          </a:xfrm>
          <a:prstGeom prst="rect">
            <a:avLst/>
          </a:prstGeom>
          <a:noFill/>
          <a:ln>
            <a:noFill/>
          </a:ln>
        </p:spPr>
        <p:txBody>
          <a:bodyPr wrap="square" lIns="0" tIns="0" rIns="0" bIns="0" rtlCol="0">
            <a:spAutoFit/>
          </a:bodyPr>
          <a:lstStyle/>
          <a:p>
            <a:r>
              <a:rPr lang="en-GB" sz="882" i="0" noProof="0">
                <a:solidFill>
                  <a:schemeClr val="bg1"/>
                </a:solidFill>
                <a:latin typeface="+mn-lt"/>
                <a:cs typeface="Arial" pitchFamily="34" charset="0"/>
              </a:rPr>
              <a:t> </a:t>
            </a:r>
          </a:p>
        </p:txBody>
      </p:sp>
      <p:sp>
        <p:nvSpPr>
          <p:cNvPr id="29" name="Draft Stamp">
            <a:extLst>
              <a:ext uri="{FF2B5EF4-FFF2-40B4-BE49-F238E27FC236}">
                <a16:creationId xmlns:a16="http://schemas.microsoft.com/office/drawing/2014/main" id="{D99A7AB6-A20A-4FF1-A703-0C449EEF0B0E}"/>
              </a:ext>
            </a:extLst>
          </p:cNvPr>
          <p:cNvSpPr txBox="1">
            <a:spLocks/>
          </p:cNvSpPr>
          <p:nvPr>
            <p:custDataLst>
              <p:tags r:id="rId4"/>
            </p:custDataLst>
          </p:nvPr>
        </p:nvSpPr>
        <p:spPr bwMode="black">
          <a:xfrm>
            <a:off x="642851" y="3916966"/>
            <a:ext cx="2669925" cy="183308"/>
          </a:xfrm>
          <a:prstGeom prst="rect">
            <a:avLst/>
          </a:prstGeom>
          <a:noFill/>
          <a:ln>
            <a:noFill/>
          </a:ln>
        </p:spPr>
        <p:txBody>
          <a:bodyPr wrap="square" lIns="0" tIns="0" rIns="0" bIns="121024" rtlCol="0" anchor="t" anchorCtr="0">
            <a:noAutofit/>
          </a:bodyPr>
          <a:lstStyle/>
          <a:p>
            <a:pPr algn="l">
              <a:lnSpc>
                <a:spcPct val="100000"/>
              </a:lnSpc>
            </a:pPr>
            <a:endParaRPr lang="en-GB" sz="882" b="0" i="0">
              <a:solidFill>
                <a:schemeClr val="bg1"/>
              </a:solidFill>
              <a:latin typeface="+mn-lt"/>
            </a:endParaRPr>
          </a:p>
        </p:txBody>
      </p:sp>
      <p:sp>
        <p:nvSpPr>
          <p:cNvPr id="30" name="Report Date">
            <a:extLst>
              <a:ext uri="{FF2B5EF4-FFF2-40B4-BE49-F238E27FC236}">
                <a16:creationId xmlns:a16="http://schemas.microsoft.com/office/drawing/2014/main" id="{BA7C48D8-0F4A-43F2-B425-8A49E4F2DFB4}"/>
              </a:ext>
            </a:extLst>
          </p:cNvPr>
          <p:cNvSpPr txBox="1"/>
          <p:nvPr>
            <p:custDataLst>
              <p:tags r:id="rId5"/>
            </p:custDataLst>
          </p:nvPr>
        </p:nvSpPr>
        <p:spPr bwMode="black">
          <a:xfrm>
            <a:off x="602834" y="2947510"/>
            <a:ext cx="2303542" cy="203774"/>
          </a:xfrm>
          <a:prstGeom prst="rect">
            <a:avLst/>
          </a:prstGeom>
          <a:noFill/>
          <a:ln>
            <a:noFill/>
          </a:ln>
        </p:spPr>
        <p:txBody>
          <a:bodyPr wrap="square" lIns="0" tIns="0" rIns="0" bIns="0" rtlCol="0" anchor="t">
            <a:spAutoFit/>
          </a:bodyPr>
          <a:lstStyle/>
          <a:p>
            <a:pPr algn="l"/>
            <a:endParaRPr lang="en-GB" sz="1324" i="0">
              <a:solidFill>
                <a:schemeClr val="bg1"/>
              </a:solidFill>
              <a:latin typeface="+mn-lt"/>
            </a:endParaRPr>
          </a:p>
        </p:txBody>
      </p:sp>
    </p:spTree>
    <p:extLst>
      <p:ext uri="{BB962C8B-B14F-4D97-AF65-F5344CB8AC3E}">
        <p14:creationId xmlns:p14="http://schemas.microsoft.com/office/powerpoint/2010/main" val="37332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C6B3E-B0F2-4040-B2FF-6020DE3C505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88F550E-928F-4DB0-AFF5-2183ADFDAC68}"/>
              </a:ext>
            </a:extLst>
          </p:cNvPr>
          <p:cNvSpPr>
            <a:spLocks noGrp="1"/>
          </p:cNvSpPr>
          <p:nvPr>
            <p:ph type="ftr" sz="quarter" idx="11"/>
          </p:nvPr>
        </p:nvSpPr>
        <p:spPr/>
        <p:txBody>
          <a:bodyPr/>
          <a:lstStyle/>
          <a:p>
            <a:r>
              <a:rPr lang="en-US"/>
              <a:t>Prefeasibility study for establishment of TLC under STKEC</a:t>
            </a:r>
          </a:p>
        </p:txBody>
      </p:sp>
      <p:sp>
        <p:nvSpPr>
          <p:cNvPr id="4" name="Slide Number Placeholder 3">
            <a:extLst>
              <a:ext uri="{FF2B5EF4-FFF2-40B4-BE49-F238E27FC236}">
                <a16:creationId xmlns:a16="http://schemas.microsoft.com/office/drawing/2014/main" id="{3146A2CC-CFE0-41B4-8541-CDCCA5159860}"/>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3408005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tle Slide 2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a:solidFill>
            <a:schemeClr val="accent6"/>
          </a:solidFill>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a:grpFill/>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3717216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tle Slide 3 - without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971"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37A9093B-3432-154B-91D3-38327BBF6EBC}"/>
              </a:ext>
            </a:extLst>
          </p:cNvPr>
          <p:cNvGrpSpPr/>
          <p:nvPr>
            <p:custDataLst>
              <p:tags r:id="rId1"/>
            </p:custDataLst>
          </p:nvPr>
        </p:nvGrpSpPr>
        <p:grpSpPr>
          <a:xfrm>
            <a:off x="2" y="1"/>
            <a:ext cx="8367536"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68"/>
            </a:p>
          </p:txBody>
        </p:sp>
        <p:pic>
          <p:nvPicPr>
            <p:cNvPr id="10" name="Picture 9">
              <a:extLst>
                <a:ext uri="{FF2B5EF4-FFF2-40B4-BE49-F238E27FC236}">
                  <a16:creationId xmlns:a16="http://schemas.microsoft.com/office/drawing/2014/main" id="{89B02B9A-C678-D74D-B142-58CA492CDC0C}"/>
                </a:ext>
              </a:extLst>
            </p:cNvPr>
            <p:cNvPicPr>
              <a:picLocks noChangeAspect="1"/>
            </p:cNvPicPr>
            <p:nvPr/>
          </p:nvPicPr>
          <p:blipFill>
            <a:blip r:embed="rId9"/>
            <a:stretch>
              <a:fillRect/>
            </a:stretch>
          </p:blipFill>
          <p:spPr bwMode="black">
            <a:xfrm>
              <a:off x="201168" y="5330955"/>
              <a:ext cx="1636776" cy="1351184"/>
            </a:xfrm>
            <a:prstGeom prst="rect">
              <a:avLst/>
            </a:prstGeom>
          </p:spPr>
        </p:pic>
      </p:grpSp>
      <p:sp>
        <p:nvSpPr>
          <p:cNvPr id="14" name="Confidentiality Stamp">
            <a:extLst>
              <a:ext uri="{FF2B5EF4-FFF2-40B4-BE49-F238E27FC236}">
                <a16:creationId xmlns:a16="http://schemas.microsoft.com/office/drawing/2014/main" id="{C86EBE8C-2CF4-40B7-B289-3EE472179A80}"/>
              </a:ext>
            </a:extLst>
          </p:cNvPr>
          <p:cNvSpPr txBox="1"/>
          <p:nvPr>
            <p:custDataLst>
              <p:tags r:id="rId2"/>
            </p:custDataLst>
          </p:nvPr>
        </p:nvSpPr>
        <p:spPr>
          <a:xfrm>
            <a:off x="569937" y="4208056"/>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n-lt"/>
                <a:cs typeface="Arial" pitchFamily="34" charset="0"/>
              </a:rPr>
              <a:t> </a:t>
            </a:r>
          </a:p>
        </p:txBody>
      </p:sp>
      <p:sp>
        <p:nvSpPr>
          <p:cNvPr id="15" name="Draft Stamp">
            <a:extLst>
              <a:ext uri="{FF2B5EF4-FFF2-40B4-BE49-F238E27FC236}">
                <a16:creationId xmlns:a16="http://schemas.microsoft.com/office/drawing/2014/main" id="{70EB308C-F021-4F1B-A609-C22651ED1893}"/>
              </a:ext>
            </a:extLst>
          </p:cNvPr>
          <p:cNvSpPr txBox="1"/>
          <p:nvPr>
            <p:custDataLst>
              <p:tags r:id="rId3"/>
            </p:custDataLst>
          </p:nvPr>
        </p:nvSpPr>
        <p:spPr bwMode="black">
          <a:xfrm>
            <a:off x="569938" y="4722192"/>
            <a:ext cx="3258602" cy="135743"/>
          </a:xfrm>
          <a:prstGeom prst="rect">
            <a:avLst/>
          </a:prstGeom>
          <a:noFill/>
          <a:ln>
            <a:noFill/>
          </a:ln>
        </p:spPr>
        <p:txBody>
          <a:bodyPr wrap="square" lIns="0" tIns="0" rIns="0" bIns="0" rtlCol="0" anchor="t" anchorCtr="0">
            <a:spAutoFit/>
          </a:bodyPr>
          <a:lstStyle/>
          <a:p>
            <a:pPr algn="l">
              <a:lnSpc>
                <a:spcPct val="100000"/>
              </a:lnSpc>
            </a:pPr>
            <a:endParaRPr lang="en-GB" sz="882" b="1" i="0">
              <a:solidFill>
                <a:schemeClr val="bg1"/>
              </a:solidFill>
              <a:latin typeface="+mn-lt"/>
            </a:endParaRPr>
          </a:p>
        </p:txBody>
      </p:sp>
      <p:sp>
        <p:nvSpPr>
          <p:cNvPr id="16" name="Report Date">
            <a:extLst>
              <a:ext uri="{FF2B5EF4-FFF2-40B4-BE49-F238E27FC236}">
                <a16:creationId xmlns:a16="http://schemas.microsoft.com/office/drawing/2014/main" id="{0BBB8318-EB82-4BAF-B07D-883DE61EDB2A}"/>
              </a:ext>
            </a:extLst>
          </p:cNvPr>
          <p:cNvSpPr txBox="1"/>
          <p:nvPr>
            <p:custDataLst>
              <p:tags r:id="rId4"/>
            </p:custDataLst>
          </p:nvPr>
        </p:nvSpPr>
        <p:spPr bwMode="black">
          <a:xfrm>
            <a:off x="569937" y="3751729"/>
            <a:ext cx="2911018" cy="203774"/>
          </a:xfrm>
          <a:prstGeom prst="rect">
            <a:avLst/>
          </a:prstGeom>
          <a:noFill/>
          <a:ln>
            <a:noFill/>
          </a:ln>
        </p:spPr>
        <p:txBody>
          <a:bodyPr wrap="square" lIns="0" tIns="0" rIns="0" bIns="0" rtlCol="0">
            <a:spAutoFit/>
          </a:bodyPr>
          <a:lstStyle/>
          <a:p>
            <a:pPr algn="l"/>
            <a:endParaRPr lang="en-GB" sz="1324" i="0">
              <a:solidFill>
                <a:schemeClr val="bg1"/>
              </a:solidFill>
              <a:latin typeface="+mn-lt"/>
            </a:endParaRPr>
          </a:p>
        </p:txBody>
      </p:sp>
      <p:sp>
        <p:nvSpPr>
          <p:cNvPr id="17" name="Cover image">
            <a:extLst>
              <a:ext uri="{FF2B5EF4-FFF2-40B4-BE49-F238E27FC236}">
                <a16:creationId xmlns:a16="http://schemas.microsoft.com/office/drawing/2014/main" id="{0B8EC450-2588-46B0-A962-4A8F28BBA87D}"/>
              </a:ext>
            </a:extLst>
          </p:cNvPr>
          <p:cNvSpPr txBox="1">
            <a:spLocks noChangeAspect="1"/>
          </p:cNvSpPr>
          <p:nvPr>
            <p:custDataLst>
              <p:tags r:id="rId5"/>
            </p:custDataLst>
          </p:nvPr>
        </p:nvSpPr>
        <p:spPr>
          <a:xfrm>
            <a:off x="2308284" y="3167623"/>
            <a:ext cx="8145368" cy="2823882"/>
          </a:xfrm>
          <a:prstGeom prst="rect">
            <a:avLst/>
          </a:prstGeom>
          <a:noFill/>
          <a:ln w="3175">
            <a:noFill/>
          </a:ln>
        </p:spPr>
        <p:txBody>
          <a:bodyPr wrap="square" lIns="0" tIns="0" rIns="0" bIns="0" rtlCol="0">
            <a:noAutofit/>
          </a:bodyPr>
          <a:lstStyle/>
          <a:p>
            <a:pPr indent="-269703">
              <a:spcAft>
                <a:spcPts val="885"/>
              </a:spcAft>
            </a:pPr>
            <a:endParaRPr lang="en-GB" sz="1941">
              <a:latin typeface="Georgia" pitchFamily="18" charset="0"/>
            </a:endParaRPr>
          </a:p>
        </p:txBody>
      </p:sp>
      <p:sp>
        <p:nvSpPr>
          <p:cNvPr id="18" name="Confidentiality Stamp">
            <a:extLst>
              <a:ext uri="{FF2B5EF4-FFF2-40B4-BE49-F238E27FC236}">
                <a16:creationId xmlns:a16="http://schemas.microsoft.com/office/drawing/2014/main" id="{544908D1-6B61-43B7-9B66-869C15C36F68}"/>
              </a:ext>
            </a:extLst>
          </p:cNvPr>
          <p:cNvSpPr txBox="1"/>
          <p:nvPr>
            <p:custDataLst>
              <p:tags r:id="rId6"/>
            </p:custDataLst>
          </p:nvPr>
        </p:nvSpPr>
        <p:spPr>
          <a:xfrm>
            <a:off x="569937" y="2217741"/>
            <a:ext cx="6348201" cy="651845"/>
          </a:xfrm>
          <a:prstGeom prst="rect">
            <a:avLst/>
          </a:prstGeom>
          <a:noFill/>
          <a:ln>
            <a:noFill/>
          </a:ln>
        </p:spPr>
        <p:txBody>
          <a:bodyPr wrap="square" lIns="0" tIns="0" rIns="0" bIns="0" rtlCol="0">
            <a:spAutoFit/>
          </a:bodyPr>
          <a:lstStyle/>
          <a:p>
            <a:r>
              <a:rPr lang="en-GB" sz="4236" i="0" noProof="0">
                <a:solidFill>
                  <a:schemeClr val="bg1"/>
                </a:solidFill>
                <a:latin typeface="+mj-lt"/>
                <a:cs typeface="Arial" pitchFamily="34" charset="0"/>
              </a:rPr>
              <a:t> </a:t>
            </a:r>
          </a:p>
        </p:txBody>
      </p:sp>
      <p:sp>
        <p:nvSpPr>
          <p:cNvPr id="20" name="Confidentiality Stamp">
            <a:extLst>
              <a:ext uri="{FF2B5EF4-FFF2-40B4-BE49-F238E27FC236}">
                <a16:creationId xmlns:a16="http://schemas.microsoft.com/office/drawing/2014/main" id="{9C246A3E-6BB1-4A8C-8940-43DA547E6AC8}"/>
              </a:ext>
            </a:extLst>
          </p:cNvPr>
          <p:cNvSpPr txBox="1"/>
          <p:nvPr>
            <p:custDataLst>
              <p:tags r:id="rId7"/>
            </p:custDataLst>
          </p:nvPr>
        </p:nvSpPr>
        <p:spPr>
          <a:xfrm>
            <a:off x="569937" y="3477409"/>
            <a:ext cx="6348201" cy="203774"/>
          </a:xfrm>
          <a:prstGeom prst="rect">
            <a:avLst/>
          </a:prstGeom>
          <a:noFill/>
          <a:ln>
            <a:noFill/>
          </a:ln>
        </p:spPr>
        <p:txBody>
          <a:bodyPr wrap="square" lIns="0" tIns="0" rIns="0" bIns="0" rtlCol="0">
            <a:spAutoFit/>
          </a:bodyPr>
          <a:lstStyle/>
          <a:p>
            <a:r>
              <a:rPr lang="en-GB" sz="1324" i="0" noProof="0">
                <a:solidFill>
                  <a:schemeClr val="bg1"/>
                </a:solidFill>
                <a:latin typeface="+mj-lt"/>
                <a:cs typeface="Arial" pitchFamily="34" charset="0"/>
              </a:rPr>
              <a:t> </a:t>
            </a:r>
          </a:p>
        </p:txBody>
      </p:sp>
    </p:spTree>
    <p:extLst>
      <p:ext uri="{BB962C8B-B14F-4D97-AF65-F5344CB8AC3E}">
        <p14:creationId xmlns:p14="http://schemas.microsoft.com/office/powerpoint/2010/main" val="1355683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GB"/>
              <a:t>Click icon to add picture</a:t>
            </a:r>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2007574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484C0D-6176-452F-9734-BCF5DF2748D2}"/>
              </a:ext>
            </a:extLst>
          </p:cNvPr>
          <p:cNvGraphicFramePr>
            <a:graphicFrameLocks noChangeAspect="1"/>
          </p:cNvGraphicFramePr>
          <p:nvPr userDrawn="1">
            <p:custDataLst>
              <p:tags r:id="rId1"/>
            </p:custDataLst>
            <p:extLst>
              <p:ext uri="{D42A27DB-BD31-4B8C-83A1-F6EECF244321}">
                <p14:modId xmlns:p14="http://schemas.microsoft.com/office/powerpoint/2010/main" val="402867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2" name="Object 1" hidden="1">
                        <a:extLst>
                          <a:ext uri="{FF2B5EF4-FFF2-40B4-BE49-F238E27FC236}">
                            <a16:creationId xmlns:a16="http://schemas.microsoft.com/office/drawing/2014/main" id="{23484C0D-6176-452F-9734-BCF5DF2748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Google Shape;24;p12"/>
          <p:cNvSpPr txBox="1">
            <a:spLocks noGrp="1"/>
          </p:cNvSpPr>
          <p:nvPr>
            <p:ph type="title"/>
          </p:nvPr>
        </p:nvSpPr>
        <p:spPr>
          <a:xfrm>
            <a:off x="442913" y="274544"/>
            <a:ext cx="11306175"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sz="28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75;p2">
            <a:extLst>
              <a:ext uri="{FF2B5EF4-FFF2-40B4-BE49-F238E27FC236}">
                <a16:creationId xmlns:a16="http://schemas.microsoft.com/office/drawing/2014/main" id="{15733BA1-7A19-46BC-94D4-AA73D5B54FD6}"/>
              </a:ext>
            </a:extLst>
          </p:cNvPr>
          <p:cNvSpPr txBox="1">
            <a:spLocks noGrp="1"/>
          </p:cNvSpPr>
          <p:nvPr>
            <p:ph type="sldNum" idx="12"/>
          </p:nvPr>
        </p:nvSpPr>
        <p:spPr>
          <a:xfrm>
            <a:off x="9984296" y="6492240"/>
            <a:ext cx="1764792" cy="137160"/>
          </a:xfrm>
        </p:spPr>
        <p:txBody>
          <a:bodyPr/>
          <a:lstStyle/>
          <a:p>
            <a:pPr lvl="0"/>
            <a:fld id="{00000000-1234-1234-1234-123412341234}" type="slidenum">
              <a:rPr lang="en-US"/>
              <a:pPr lvl="0"/>
              <a:t>‹#›</a:t>
            </a:fld>
            <a:endParaRPr lang="en-US"/>
          </a:p>
        </p:txBody>
      </p:sp>
      <p:sp>
        <p:nvSpPr>
          <p:cNvPr id="9" name="Google Shape;76;p2">
            <a:extLst>
              <a:ext uri="{FF2B5EF4-FFF2-40B4-BE49-F238E27FC236}">
                <a16:creationId xmlns:a16="http://schemas.microsoft.com/office/drawing/2014/main" id="{F90358ED-B9E4-4B7A-98F8-7ED4D7F4D258}"/>
              </a:ext>
            </a:extLst>
          </p:cNvPr>
          <p:cNvSpPr txBox="1">
            <a:spLocks noGrp="1"/>
          </p:cNvSpPr>
          <p:nvPr>
            <p:ph type="dt" idx="10"/>
          </p:nvPr>
        </p:nvSpPr>
        <p:spPr>
          <a:xfrm>
            <a:off x="9753600" y="6492240"/>
            <a:ext cx="1764792" cy="13716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a:p>
        </p:txBody>
      </p:sp>
      <p:cxnSp>
        <p:nvCxnSpPr>
          <p:cNvPr id="12" name="Straight Connector 11">
            <a:extLst>
              <a:ext uri="{FF2B5EF4-FFF2-40B4-BE49-F238E27FC236}">
                <a16:creationId xmlns:a16="http://schemas.microsoft.com/office/drawing/2014/main" id="{96FDEDB9-2304-493D-BD8E-B70153449AC3}"/>
              </a:ext>
            </a:extLst>
          </p:cNvPr>
          <p:cNvCxnSpPr>
            <a:cxnSpLocks/>
          </p:cNvCxnSpPr>
          <p:nvPr userDrawn="1"/>
        </p:nvCxnSpPr>
        <p:spPr>
          <a:xfrm>
            <a:off x="0" y="1110482"/>
            <a:ext cx="1219200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CF0553-8850-4340-B496-AF2A4B7C163E}"/>
              </a:ext>
            </a:extLst>
          </p:cNvPr>
          <p:cNvGrpSpPr/>
          <p:nvPr userDrawn="1"/>
        </p:nvGrpSpPr>
        <p:grpSpPr>
          <a:xfrm>
            <a:off x="11163300" y="1028412"/>
            <a:ext cx="591246" cy="164140"/>
            <a:chOff x="10705057" y="974091"/>
            <a:chExt cx="935189" cy="259624"/>
          </a:xfrm>
        </p:grpSpPr>
        <p:sp>
          <p:nvSpPr>
            <p:cNvPr id="14" name="Oval 13">
              <a:extLst>
                <a:ext uri="{FF2B5EF4-FFF2-40B4-BE49-F238E27FC236}">
                  <a16:creationId xmlns:a16="http://schemas.microsoft.com/office/drawing/2014/main" id="{53F50E06-3BA3-45B0-872E-2A68E4020100}"/>
                </a:ext>
              </a:extLst>
            </p:cNvPr>
            <p:cNvSpPr/>
            <p:nvPr userDrawn="1"/>
          </p:nvSpPr>
          <p:spPr>
            <a:xfrm>
              <a:off x="10705057" y="974091"/>
              <a:ext cx="260263" cy="259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E8DA4A-B361-4FAD-A5A6-ADCCEEE72520}"/>
                </a:ext>
              </a:extLst>
            </p:cNvPr>
            <p:cNvSpPr/>
            <p:nvPr userDrawn="1"/>
          </p:nvSpPr>
          <p:spPr>
            <a:xfrm>
              <a:off x="11042520" y="974091"/>
              <a:ext cx="260263" cy="2596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4F0084-564A-428C-A03F-C139E2F54A41}"/>
                </a:ext>
              </a:extLst>
            </p:cNvPr>
            <p:cNvSpPr/>
            <p:nvPr userDrawn="1"/>
          </p:nvSpPr>
          <p:spPr>
            <a:xfrm>
              <a:off x="11379983" y="974091"/>
              <a:ext cx="260263" cy="259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7623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16" name="Rectangle 15">
            <a:extLst>
              <a:ext uri="{FF2B5EF4-FFF2-40B4-BE49-F238E27FC236}">
                <a16:creationId xmlns:a16="http://schemas.microsoft.com/office/drawing/2014/main" id="{C9AE8A82-226D-458A-B26F-C73B563AC241}"/>
              </a:ext>
            </a:extLst>
          </p:cNvPr>
          <p:cNvSpPr/>
          <p:nvPr userDrawn="1"/>
        </p:nvSpPr>
        <p:spPr>
          <a:xfrm rot="5400000">
            <a:off x="2605770" y="3352800"/>
            <a:ext cx="6858000" cy="1524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597959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AF55A2-2C43-4003-B7DB-BB2BA8FD1AC6}"/>
              </a:ext>
            </a:extLst>
          </p:cNvPr>
          <p:cNvGraphicFramePr>
            <a:graphicFrameLocks noChangeAspect="1"/>
          </p:cNvGraphicFramePr>
          <p:nvPr userDrawn="1">
            <p:custDataLst>
              <p:tags r:id="rId1"/>
            </p:custDataLst>
            <p:extLst>
              <p:ext uri="{D42A27DB-BD31-4B8C-83A1-F6EECF244321}">
                <p14:modId xmlns:p14="http://schemas.microsoft.com/office/powerpoint/2010/main" val="83588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Object 3" hidden="1">
                        <a:extLst>
                          <a:ext uri="{FF2B5EF4-FFF2-40B4-BE49-F238E27FC236}">
                            <a16:creationId xmlns:a16="http://schemas.microsoft.com/office/drawing/2014/main" id="{E5AF55A2-2C43-4003-B7DB-BB2BA8FD1A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spcAft>
                <a:spcPts val="1200"/>
              </a:spcAft>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97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978400"/>
            <a:ext cx="6096000" cy="18796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442913" y="3693523"/>
            <a:ext cx="5473700" cy="594360"/>
          </a:xfrm>
        </p:spPr>
        <p:txBody>
          <a:bodyPr anchor="ctr"/>
          <a:lstStyle>
            <a:lvl1pPr marL="0" indent="0" algn="l">
              <a:lnSpc>
                <a:spcPct val="100000"/>
              </a:lnSpc>
              <a:spcBef>
                <a:spcPts val="0"/>
              </a:spcBef>
              <a:spcAft>
                <a:spcPts val="60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509727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Quote 1 Image Orange">
    <p:bg>
      <p:bgPr>
        <a:solidFill>
          <a:schemeClr val="accent6"/>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37D7A94-5169-4B57-B053-68AF3C9AE503}"/>
              </a:ext>
            </a:extLst>
          </p:cNvPr>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GB"/>
              <a:t>Click icon to add picture</a:t>
            </a:r>
          </a:p>
        </p:txBody>
      </p:sp>
      <p:sp>
        <p:nvSpPr>
          <p:cNvPr id="4" name="Rectangle 3">
            <a:extLst>
              <a:ext uri="{FF2B5EF4-FFF2-40B4-BE49-F238E27FC236}">
                <a16:creationId xmlns:a16="http://schemas.microsoft.com/office/drawing/2014/main" id="{3BDB9795-14DB-4611-A356-F1F92FE05ED1}"/>
              </a:ext>
            </a:extLst>
          </p:cNvPr>
          <p:cNvSpPr/>
          <p:nvPr userDrawn="1"/>
        </p:nvSpPr>
        <p:spPr>
          <a:xfrm>
            <a:off x="0" y="1111250"/>
            <a:ext cx="6095999" cy="4635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0220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Date Placeholder 7">
            <a:extLst>
              <a:ext uri="{FF2B5EF4-FFF2-40B4-BE49-F238E27FC236}">
                <a16:creationId xmlns:a16="http://schemas.microsoft.com/office/drawing/2014/main" id="{08C77347-C792-41EE-BAB8-07B37B9B5F0A}"/>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endParaRPr lang="en-US"/>
          </a:p>
        </p:txBody>
      </p:sp>
      <p:sp>
        <p:nvSpPr>
          <p:cNvPr id="9" name="Footer Placeholder 8">
            <a:extLst>
              <a:ext uri="{FF2B5EF4-FFF2-40B4-BE49-F238E27FC236}">
                <a16:creationId xmlns:a16="http://schemas.microsoft.com/office/drawing/2014/main" id="{1855CA0F-B925-4009-AFC7-2C64D81F36C5}"/>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r>
              <a:rPr lang="en-US"/>
              <a:t>Prefeasibility study for establishment of TLC under STKEC</a:t>
            </a:r>
          </a:p>
        </p:txBody>
      </p:sp>
      <p:sp>
        <p:nvSpPr>
          <p:cNvPr id="10" name="Slide Number Placeholder 9">
            <a:extLst>
              <a:ext uri="{FF2B5EF4-FFF2-40B4-BE49-F238E27FC236}">
                <a16:creationId xmlns:a16="http://schemas.microsoft.com/office/drawing/2014/main" id="{5FBE9ADE-3F54-4820-9478-1C0D6A253293}"/>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fld id="{1537D5A3-B672-4852-AC41-91EB6B6297EE}" type="slidenum">
              <a:rPr lang="en-US" smtClean="0"/>
              <a:pPr/>
              <a:t>‹#›</a:t>
            </a:fld>
            <a:endParaRPr lang="en-US"/>
          </a:p>
        </p:txBody>
      </p:sp>
    </p:spTree>
    <p:extLst>
      <p:ext uri="{BB962C8B-B14F-4D97-AF65-F5344CB8AC3E}">
        <p14:creationId xmlns:p14="http://schemas.microsoft.com/office/powerpoint/2010/main" val="2276982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2CA3-3925-45BA-8680-CD11ABB87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843E2-1C6D-4AC5-BA66-93FE0F3C01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D39FB-F21B-4B1E-9EC5-C09589B060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54921A-BC88-4CA8-8AD7-77775C213882}"/>
              </a:ext>
            </a:extLst>
          </p:cNvPr>
          <p:cNvSpPr>
            <a:spLocks noGrp="1"/>
          </p:cNvSpPr>
          <p:nvPr>
            <p:ph type="ftr" sz="quarter" idx="11"/>
          </p:nvPr>
        </p:nvSpPr>
        <p:spPr/>
        <p:txBody>
          <a:body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19D58CCC-410E-4125-9D19-972F8E5D2705}"/>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40553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7FF2-DFBD-43E9-85DA-BA8E2C5DA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277E14-1580-44BA-AE58-11913DD52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26438B-2453-4415-9A00-6163F1286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0DB7C-4175-46B1-99F8-48F432A050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97E0A6-8E5A-4AF2-AF41-C6D9793D6AA8}"/>
              </a:ext>
            </a:extLst>
          </p:cNvPr>
          <p:cNvSpPr>
            <a:spLocks noGrp="1"/>
          </p:cNvSpPr>
          <p:nvPr>
            <p:ph type="ftr" sz="quarter" idx="11"/>
          </p:nvPr>
        </p:nvSpPr>
        <p:spPr/>
        <p:txBody>
          <a:bodyPr/>
          <a:lstStyle/>
          <a:p>
            <a:r>
              <a:rPr lang="en-US"/>
              <a:t>Prefeasibility study for establishment of TLC under STKEC</a:t>
            </a:r>
          </a:p>
        </p:txBody>
      </p:sp>
      <p:sp>
        <p:nvSpPr>
          <p:cNvPr id="7" name="Slide Number Placeholder 6">
            <a:extLst>
              <a:ext uri="{FF2B5EF4-FFF2-40B4-BE49-F238E27FC236}">
                <a16:creationId xmlns:a16="http://schemas.microsoft.com/office/drawing/2014/main" id="{B5EEB32F-4F3A-496C-BA78-C2520169C5C0}"/>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153485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56E4-FF4E-4218-AF39-AC305BD50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3BA82B-198E-4797-A623-5C664C4E9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EBE15-322D-4887-AE80-511968FC0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BE1F7-7DBF-4662-AE0A-AD580D5A7FF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426A5D-B034-4781-8F14-709DC6622314}"/>
              </a:ext>
            </a:extLst>
          </p:cNvPr>
          <p:cNvSpPr>
            <a:spLocks noGrp="1"/>
          </p:cNvSpPr>
          <p:nvPr>
            <p:ph type="ftr" sz="quarter" idx="11"/>
          </p:nvPr>
        </p:nvSpPr>
        <p:spPr/>
        <p:txBody>
          <a:bodyPr/>
          <a:lstStyle/>
          <a:p>
            <a:r>
              <a:rPr lang="en-US"/>
              <a:t>Prefeasibility study for establishment of TLC under STKEC</a:t>
            </a:r>
          </a:p>
        </p:txBody>
      </p:sp>
      <p:sp>
        <p:nvSpPr>
          <p:cNvPr id="7" name="Slide Number Placeholder 6">
            <a:extLst>
              <a:ext uri="{FF2B5EF4-FFF2-40B4-BE49-F238E27FC236}">
                <a16:creationId xmlns:a16="http://schemas.microsoft.com/office/drawing/2014/main" id="{AC9068A2-388B-4D59-A776-65BA88DC809E}"/>
              </a:ext>
            </a:extLst>
          </p:cNvPr>
          <p:cNvSpPr>
            <a:spLocks noGrp="1"/>
          </p:cNvSpPr>
          <p:nvPr>
            <p:ph type="sldNum" sz="quarter" idx="12"/>
          </p:nvPr>
        </p:nvSpPr>
        <p:spPr/>
        <p:txBody>
          <a:bodyPr/>
          <a:lstStyle/>
          <a:p>
            <a:fld id="{7A8D16D4-4374-44A1-ACAE-D6690F2E1178}" type="slidenum">
              <a:rPr lang="en-US" smtClean="0"/>
              <a:t>‹#›</a:t>
            </a:fld>
            <a:endParaRPr lang="en-US"/>
          </a:p>
        </p:txBody>
      </p:sp>
    </p:spTree>
    <p:extLst>
      <p:ext uri="{BB962C8B-B14F-4D97-AF65-F5344CB8AC3E}">
        <p14:creationId xmlns:p14="http://schemas.microsoft.com/office/powerpoint/2010/main" val="269445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image" Target="../media/image1.emf"/><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ags" Target="../tags/tag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tags" Target="../tags/tag6.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tags" Target="../tags/tag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image" Target="../media/image2.emf"/><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tags" Target="../tags/tag4.xml"/><Relationship Id="rId40" Type="http://schemas.openxmlformats.org/officeDocument/2006/relationships/oleObject" Target="../embeddings/oleObject3.bin"/><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A74ECF9-B40D-43FF-A33F-D4DEF54ABCEF}"/>
              </a:ext>
            </a:extLst>
          </p:cNvPr>
          <p:cNvGraphicFramePr>
            <a:graphicFrameLocks noChangeAspect="1"/>
          </p:cNvGraphicFramePr>
          <p:nvPr userDrawn="1">
            <p:custDataLst>
              <p:tags r:id="rId15"/>
            </p:custDataLst>
            <p:extLst>
              <p:ext uri="{D42A27DB-BD31-4B8C-83A1-F6EECF244321}">
                <p14:modId xmlns:p14="http://schemas.microsoft.com/office/powerpoint/2010/main" val="284410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10" name="think-cell data - do not delete" hidden="1">
                        <a:extLst>
                          <a:ext uri="{FF2B5EF4-FFF2-40B4-BE49-F238E27FC236}">
                            <a16:creationId xmlns:a16="http://schemas.microsoft.com/office/drawing/2014/main" id="{CA74ECF9-B40D-43FF-A33F-D4DEF54ABCE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C164969-F962-4BE8-8093-9DE8A5817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CDA16-54B5-412A-B1D7-19974FEFF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CA37D-F5FC-4855-882E-9D59A8683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64F3DDA-F672-4711-A07D-9FF043A19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Prefeasibility study for establishment of TLC under STKEC</a:t>
            </a:r>
          </a:p>
        </p:txBody>
      </p:sp>
      <p:sp>
        <p:nvSpPr>
          <p:cNvPr id="6" name="Slide Number Placeholder 5">
            <a:extLst>
              <a:ext uri="{FF2B5EF4-FFF2-40B4-BE49-F238E27FC236}">
                <a16:creationId xmlns:a16="http://schemas.microsoft.com/office/drawing/2014/main" id="{D43F064A-3484-4543-8FAD-ACA014381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D16D4-4374-44A1-ACAE-D6690F2E1178}" type="slidenum">
              <a:rPr lang="en-US" smtClean="0"/>
              <a:t>‹#›</a:t>
            </a:fld>
            <a:endParaRPr lang="en-US"/>
          </a:p>
        </p:txBody>
      </p:sp>
    </p:spTree>
    <p:extLst>
      <p:ext uri="{BB962C8B-B14F-4D97-AF65-F5344CB8AC3E}">
        <p14:creationId xmlns:p14="http://schemas.microsoft.com/office/powerpoint/2010/main" val="216312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01C5C8D-E61D-459A-8046-1374E2D0A339}"/>
              </a:ext>
            </a:extLst>
          </p:cNvPr>
          <p:cNvGraphicFramePr>
            <a:graphicFrameLocks noChangeAspect="1"/>
          </p:cNvGraphicFramePr>
          <p:nvPr userDrawn="1">
            <p:custDataLst>
              <p:tags r:id="rId32"/>
            </p:custDataLst>
            <p:extLst>
              <p:ext uri="{D42A27DB-BD31-4B8C-83A1-F6EECF244321}">
                <p14:modId xmlns:p14="http://schemas.microsoft.com/office/powerpoint/2010/main" val="70593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73" imgH="473" progId="TCLayout.ActiveDocument.1">
                  <p:embed/>
                </p:oleObj>
              </mc:Choice>
              <mc:Fallback>
                <p:oleObj name="think-cell Slide" r:id="rId33" imgW="473" imgH="473" progId="TCLayout.ActiveDocument.1">
                  <p:embed/>
                  <p:pic>
                    <p:nvPicPr>
                      <p:cNvPr id="9" name="think-cell data - do not delete" hidden="1">
                        <a:extLst>
                          <a:ext uri="{FF2B5EF4-FFF2-40B4-BE49-F238E27FC236}">
                            <a16:creationId xmlns:a16="http://schemas.microsoft.com/office/drawing/2014/main" id="{601C5C8D-E61D-459A-8046-1374E2D0A339}"/>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a:t>[Slide title]</a:t>
            </a:r>
            <a:endParaRPr lang="en-GB"/>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a:p>
        </p:txBody>
      </p:sp>
      <p:sp>
        <p:nvSpPr>
          <p:cNvPr id="8" name="TextBox 7"/>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a:solidFill>
                  <a:schemeClr val="tx1"/>
                </a:solidFill>
              </a:rPr>
              <a:t>PwC</a:t>
            </a:r>
          </a:p>
        </p:txBody>
      </p:sp>
      <p:sp>
        <p:nvSpPr>
          <p:cNvPr id="4" name="Date Placeholder 3">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endParaRPr lang="en-US"/>
          </a:p>
        </p:txBody>
      </p:sp>
      <p:sp>
        <p:nvSpPr>
          <p:cNvPr id="5" name="Footer Placeholder 4">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ctr">
              <a:defRPr sz="750">
                <a:solidFill>
                  <a:schemeClr val="tx1"/>
                </a:solidFill>
              </a:defRPr>
            </a:lvl1pPr>
          </a:lstStyle>
          <a:p>
            <a:pPr algn="l"/>
            <a:r>
              <a:rPr lang="en-US"/>
              <a:t>Prefeasibility study for establishment of TLC under STKEC</a:t>
            </a:r>
          </a:p>
        </p:txBody>
      </p:sp>
    </p:spTree>
    <p:extLst>
      <p:ext uri="{BB962C8B-B14F-4D97-AF65-F5344CB8AC3E}">
        <p14:creationId xmlns:p14="http://schemas.microsoft.com/office/powerpoint/2010/main" val="187750473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82" r:id="rId26"/>
    <p:sldLayoutId id="2147483783" r:id="rId27"/>
    <p:sldLayoutId id="2147483784" r:id="rId28"/>
    <p:sldLayoutId id="2147483785" r:id="rId29"/>
    <p:sldLayoutId id="2147483786" r:id="rId30"/>
  </p:sldLayoutIdLst>
  <p:hf hd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7"/>
            </p:custDataLst>
            <p:extLst>
              <p:ext uri="{D42A27DB-BD31-4B8C-83A1-F6EECF244321}">
                <p14:modId xmlns:p14="http://schemas.microsoft.com/office/powerpoint/2010/main" val="1831603149"/>
              </p:ext>
            </p:extLst>
          </p:nvPr>
        </p:nvGraphicFramePr>
        <p:xfrm>
          <a:off x="1925" y="1401"/>
          <a:ext cx="1925" cy="1401"/>
        </p:xfrm>
        <a:graphic>
          <a:graphicData uri="http://schemas.openxmlformats.org/presentationml/2006/ole">
            <mc:AlternateContent xmlns:mc="http://schemas.openxmlformats.org/markup-compatibility/2006">
              <mc:Choice xmlns:v="urn:schemas-microsoft-com:vml" Requires="v">
                <p:oleObj name="think-cell Slide" r:id="rId40" imgW="415" imgH="416" progId="TCLayout.ActiveDocument.1">
                  <p:embed/>
                </p:oleObj>
              </mc:Choice>
              <mc:Fallback>
                <p:oleObj name="think-cell Slide" r:id="rId40" imgW="415" imgH="416" progId="TCLayout.ActiveDocument.1">
                  <p:embed/>
                  <p:pic>
                    <p:nvPicPr>
                      <p:cNvPr id="8" name="Object 7" hidden="1"/>
                      <p:cNvPicPr/>
                      <p:nvPr/>
                    </p:nvPicPr>
                    <p:blipFill>
                      <a:blip r:embed="rId41"/>
                      <a:stretch>
                        <a:fillRect/>
                      </a:stretch>
                    </p:blipFill>
                    <p:spPr>
                      <a:xfrm>
                        <a:off x="1925" y="1401"/>
                        <a:ext cx="1925" cy="1401"/>
                      </a:xfrm>
                      <a:prstGeom prst="rect">
                        <a:avLst/>
                      </a:prstGeom>
                    </p:spPr>
                  </p:pic>
                </p:oleObj>
              </mc:Fallback>
            </mc:AlternateContent>
          </a:graphicData>
        </a:graphic>
      </p:graphicFrame>
      <p:sp>
        <p:nvSpPr>
          <p:cNvPr id="7" name="Rectangle 6" hidden="1"/>
          <p:cNvSpPr/>
          <p:nvPr>
            <p:custDataLst>
              <p:tags r:id="rId38"/>
            </p:custDataLst>
          </p:nvPr>
        </p:nvSpPr>
        <p:spPr>
          <a:xfrm>
            <a:off x="0" y="0"/>
            <a:ext cx="192424" cy="140074"/>
          </a:xfrm>
          <a:prstGeom prst="rect">
            <a:avLst/>
          </a:prstGeom>
          <a:solidFill>
            <a:srgbClr val="FFFFFF"/>
          </a:solidFill>
          <a:ln w="6350">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GB" sz="2471" b="1" i="0" baseline="0">
              <a:latin typeface="Georgia" panose="02040502050405020303" pitchFamily="18" charset="0"/>
              <a:ea typeface="+mj-ea"/>
              <a:cs typeface="+mj-cs"/>
              <a:sym typeface="Georgia" panose="02040502050405020303" pitchFamily="18" charset="0"/>
            </a:endParaRPr>
          </a:p>
        </p:txBody>
      </p:sp>
      <p:grpSp>
        <p:nvGrpSpPr>
          <p:cNvPr id="110" name="Grid" hidden="1"/>
          <p:cNvGrpSpPr/>
          <p:nvPr>
            <p:custDataLst>
              <p:tags r:id="rId39"/>
            </p:custDataLst>
          </p:nvPr>
        </p:nvGrpSpPr>
        <p:grpSpPr>
          <a:xfrm>
            <a:off x="642851" y="540572"/>
            <a:ext cx="10906298" cy="6043108"/>
            <a:chOff x="530352" y="612648"/>
            <a:chExt cx="8997696" cy="6848856"/>
          </a:xfrm>
        </p:grpSpPr>
        <p:grpSp>
          <p:nvGrpSpPr>
            <p:cNvPr id="108" name="Group 107" hidden="1"/>
            <p:cNvGrpSpPr/>
            <p:nvPr/>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7" name="Group 106" hidden="1"/>
            <p:cNvGrpSpPr/>
            <p:nvPr/>
          </p:nvGrpSpPr>
          <p:grpSpPr>
            <a:xfrm>
              <a:off x="530352" y="1066800"/>
              <a:ext cx="8997696" cy="835152"/>
              <a:chOff x="530352" y="1066800"/>
              <a:chExt cx="8997696" cy="835152"/>
            </a:xfrm>
          </p:grpSpPr>
          <p:sp>
            <p:nvSpPr>
              <p:cNvPr id="45"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a:p>
            </p:txBody>
          </p:sp>
        </p:grpSp>
        <p:sp>
          <p:nvSpPr>
            <p:cNvPr id="5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a:solidFill>
                  <a:schemeClr val="folHlink"/>
                </a:solidFill>
                <a:cs typeface="Arial" charset="0"/>
              </a:endParaRPr>
            </a:p>
          </p:txBody>
        </p:sp>
        <p:grpSp>
          <p:nvGrpSpPr>
            <p:cNvPr id="106" name="Group 600" hidden="1"/>
            <p:cNvGrpSpPr/>
            <p:nvPr/>
          </p:nvGrpSpPr>
          <p:grpSpPr>
            <a:xfrm>
              <a:off x="533400" y="6245352"/>
              <a:ext cx="8994648" cy="688848"/>
              <a:chOff x="533400" y="6013704"/>
              <a:chExt cx="8994648" cy="688848"/>
            </a:xfrm>
          </p:grpSpPr>
          <p:sp>
            <p:nvSpPr>
              <p:cNvPr id="50"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1"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5" name="Group 500" hidden="1"/>
            <p:cNvGrpSpPr/>
            <p:nvPr/>
          </p:nvGrpSpPr>
          <p:grpSpPr>
            <a:xfrm>
              <a:off x="533400" y="5407152"/>
              <a:ext cx="8994648" cy="688848"/>
              <a:chOff x="533400" y="5026152"/>
              <a:chExt cx="8994648" cy="688848"/>
            </a:xfrm>
          </p:grpSpPr>
          <p:sp>
            <p:nvSpPr>
              <p:cNvPr id="52"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53"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4" name="Group 400" hidden="1"/>
            <p:cNvGrpSpPr/>
            <p:nvPr/>
          </p:nvGrpSpPr>
          <p:grpSpPr>
            <a:xfrm>
              <a:off x="533400" y="4568952"/>
              <a:ext cx="8994648" cy="688848"/>
              <a:chOff x="533400" y="4038600"/>
              <a:chExt cx="8994648" cy="688848"/>
            </a:xfrm>
          </p:grpSpPr>
          <p:sp>
            <p:nvSpPr>
              <p:cNvPr id="54"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4"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3" name="Group 300" hidden="1"/>
            <p:cNvGrpSpPr/>
            <p:nvPr/>
          </p:nvGrpSpPr>
          <p:grpSpPr>
            <a:xfrm>
              <a:off x="533400" y="3730752"/>
              <a:ext cx="8994648" cy="688848"/>
              <a:chOff x="533400" y="3041904"/>
              <a:chExt cx="8994648" cy="688848"/>
            </a:xfrm>
          </p:grpSpPr>
          <p:sp>
            <p:nvSpPr>
              <p:cNvPr id="65"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0"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1" name="Group 200" hidden="1"/>
            <p:cNvGrpSpPr/>
            <p:nvPr/>
          </p:nvGrpSpPr>
          <p:grpSpPr>
            <a:xfrm>
              <a:off x="533400" y="2892552"/>
              <a:ext cx="8994648" cy="688848"/>
              <a:chOff x="533400" y="1066800"/>
              <a:chExt cx="8994648" cy="688848"/>
            </a:xfrm>
          </p:grpSpPr>
          <p:sp>
            <p:nvSpPr>
              <p:cNvPr id="77"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82"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nvGrpSpPr>
            <p:cNvPr id="102" name="Group 100" hidden="1"/>
            <p:cNvGrpSpPr/>
            <p:nvPr/>
          </p:nvGrpSpPr>
          <p:grpSpPr>
            <a:xfrm>
              <a:off x="533400" y="2054352"/>
              <a:ext cx="8994648" cy="688848"/>
              <a:chOff x="533400" y="2054352"/>
              <a:chExt cx="8994648" cy="688848"/>
            </a:xfrm>
          </p:grpSpPr>
          <p:sp>
            <p:nvSpPr>
              <p:cNvPr id="71"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6"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a:p>
            </p:txBody>
          </p:sp>
        </p:grpSp>
      </p:grpSp>
      <p:sp>
        <p:nvSpPr>
          <p:cNvPr id="2" name="Title Placeholder 1"/>
          <p:cNvSpPr>
            <a:spLocks noGrp="1"/>
          </p:cNvSpPr>
          <p:nvPr>
            <p:ph type="title"/>
          </p:nvPr>
        </p:nvSpPr>
        <p:spPr>
          <a:xfrm>
            <a:off x="642851" y="943983"/>
            <a:ext cx="10906298" cy="742278"/>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2851" y="1815353"/>
            <a:ext cx="10906298" cy="430729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r>
              <a:rPr lang="en-US"/>
              <a:t>Prefeasibility study for establishment of TLC under STKEC</a:t>
            </a:r>
            <a:endParaRPr lang="en-GB"/>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4">
                <a:solidFill>
                  <a:schemeClr val="tx1">
                    <a:tint val="75000"/>
                  </a:schemeClr>
                </a:solidFill>
                <a:latin typeface="Arial" pitchFamily="34" charset="0"/>
                <a:cs typeface="Arial" pitchFamily="34" charset="0"/>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21576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Lst>
  <p:hf hdr="0" dt="0"/>
  <p:txStyles>
    <p:titleStyle>
      <a:lvl1pPr algn="l" defTabSz="899010" rtl="0" eaLnBrk="1" latinLnBrk="0" hangingPunct="1">
        <a:spcBef>
          <a:spcPct val="0"/>
        </a:spcBef>
        <a:buNone/>
        <a:defRPr sz="2471" b="1" i="0" kern="1200" baseline="0">
          <a:solidFill>
            <a:schemeClr val="tx1"/>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mn-lt"/>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mn-lt"/>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mn-lt"/>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mn-lt"/>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mn-lt"/>
          <a:ea typeface="+mn-ea"/>
          <a:cs typeface="+mn-cs"/>
        </a:defRPr>
      </a:lvl5pPr>
      <a:lvl6pPr marL="206482" marR="0" indent="-203305" algn="l" defTabSz="899010" rtl="0" eaLnBrk="1" fontAlgn="auto" latinLnBrk="0" hangingPunct="1">
        <a:lnSpc>
          <a:spcPct val="100000"/>
        </a:lnSpc>
        <a:spcBef>
          <a:spcPts val="0"/>
        </a:spcBef>
        <a:spcAft>
          <a:spcPts val="529"/>
        </a:spcAft>
        <a:buClrTx/>
        <a:buSzTx/>
        <a:buFont typeface="+mj-lt"/>
        <a:buAutoNum type="arabicPeriod"/>
        <a:tabLst/>
        <a:defRPr lang="en-GB" sz="971" kern="1200" baseline="0" noProof="0" dirty="0" smtClean="0">
          <a:solidFill>
            <a:schemeClr val="tx1"/>
          </a:solidFill>
          <a:latin typeface="+mn-lt"/>
          <a:ea typeface="+mn-ea"/>
          <a:cs typeface="+mn-cs"/>
        </a:defRPr>
      </a:lvl6pPr>
      <a:lvl7pPr marL="412963" marR="0" indent="-201717" algn="l" defTabSz="899010" rtl="0" eaLnBrk="1" fontAlgn="auto" latinLnBrk="0" hangingPunct="1">
        <a:lnSpc>
          <a:spcPct val="100000"/>
        </a:lnSpc>
        <a:spcBef>
          <a:spcPts val="0"/>
        </a:spcBef>
        <a:spcAft>
          <a:spcPts val="529"/>
        </a:spcAft>
        <a:buClrTx/>
        <a:buSzTx/>
        <a:buFont typeface="+mj-lt"/>
        <a:buAutoNum type="alphaLcPeriod"/>
        <a:tabLst/>
        <a:defRPr lang="en-GB" sz="971" kern="1200" baseline="0" noProof="0" dirty="0" smtClean="0">
          <a:solidFill>
            <a:schemeClr val="tx1"/>
          </a:solidFill>
          <a:latin typeface="+mn-lt"/>
          <a:ea typeface="+mn-ea"/>
          <a:cs typeface="+mn-cs"/>
        </a:defRPr>
      </a:lvl7pPr>
      <a:lvl8pPr marL="613092" marR="0" indent="-201717" algn="l" defTabSz="899010" rtl="0" eaLnBrk="1" fontAlgn="auto" latinLnBrk="0" hangingPunct="1">
        <a:lnSpc>
          <a:spcPct val="100000"/>
        </a:lnSpc>
        <a:spcBef>
          <a:spcPts val="0"/>
        </a:spcBef>
        <a:spcAft>
          <a:spcPts val="529"/>
        </a:spcAft>
        <a:buClrTx/>
        <a:buSzTx/>
        <a:buFont typeface="+mj-lt"/>
        <a:buAutoNum type="romanLcPeriod"/>
        <a:tabLst/>
        <a:defRPr lang="en-GB" sz="971" kern="1200" baseline="0" noProof="0" dirty="0" smtClean="0">
          <a:solidFill>
            <a:schemeClr val="tx1"/>
          </a:solidFill>
          <a:latin typeface="+mn-lt"/>
          <a:ea typeface="+mn-ea"/>
          <a:cs typeface="+mn-cs"/>
        </a:defRPr>
      </a:lvl8pPr>
      <a:lvl9pPr marL="0" marR="0" indent="0" algn="l" defTabSz="899010" rtl="0" eaLnBrk="1" fontAlgn="auto" latinLnBrk="0" hangingPunct="1">
        <a:lnSpc>
          <a:spcPct val="100000"/>
        </a:lnSpc>
        <a:spcBef>
          <a:spcPts val="0"/>
        </a:spcBef>
        <a:spcAft>
          <a:spcPts val="529"/>
        </a:spcAft>
        <a:buClrTx/>
        <a:buSzTx/>
        <a:buFont typeface="Arial" pitchFamily="34" charset="0"/>
        <a:buNone/>
        <a:tabLst/>
        <a:defRPr lang="en-GB" sz="971" b="1" kern="1200" baseline="0" noProof="0" dirty="0" smtClean="0">
          <a:solidFill>
            <a:schemeClr val="tx2"/>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customXml" Target="../../customXml/item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slideLayout" Target="../slideLayouts/slideLayout2.xml"/><Relationship Id="rId1" Type="http://schemas.openxmlformats.org/officeDocument/2006/relationships/customXml" Target="../../customXml/item1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svg"/><Relationship Id="rId10" Type="http://schemas.openxmlformats.org/officeDocument/2006/relationships/image" Target="../media/image26.sv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60.xml"/><Relationship Id="rId1" Type="http://schemas.openxmlformats.org/officeDocument/2006/relationships/customXml" Target="../../customXml/item13.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1.xml"/><Relationship Id="rId1" Type="http://schemas.openxmlformats.org/officeDocument/2006/relationships/customXml" Target="../../customXml/item14.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slideLayout" Target="../slideLayouts/slideLayout14.xml"/><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tags" Target="../tags/tag262.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customXml" Target="../../customXml/item15.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1.emf"/><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oleObject" Target="../embeddings/oleObject16.bin"/><Relationship Id="rId9" Type="http://schemas.openxmlformats.org/officeDocument/2006/relationships/image" Target="../media/image32.sv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slideLayout" Target="../slideLayouts/slideLayout14.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tags" Target="../tags/tag263.xml"/><Relationship Id="rId1" Type="http://schemas.openxmlformats.org/officeDocument/2006/relationships/customXml" Target="../../customXml/item1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1.emf"/><Relationship Id="rId10" Type="http://schemas.openxmlformats.org/officeDocument/2006/relationships/image" Target="../media/image49.png"/><Relationship Id="rId4" Type="http://schemas.openxmlformats.org/officeDocument/2006/relationships/oleObject" Target="../embeddings/oleObject17.bin"/><Relationship Id="rId9" Type="http://schemas.openxmlformats.org/officeDocument/2006/relationships/image" Target="../media/image48.png"/><Relationship Id="rId1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slideLayout" Target="../slideLayouts/slideLayout14.xml"/><Relationship Id="rId7" Type="http://schemas.openxmlformats.org/officeDocument/2006/relationships/image" Target="../media/image55.gif"/><Relationship Id="rId12" Type="http://schemas.openxmlformats.org/officeDocument/2006/relationships/image" Target="../media/image60.gif"/><Relationship Id="rId2" Type="http://schemas.openxmlformats.org/officeDocument/2006/relationships/tags" Target="../tags/tag264.xml"/><Relationship Id="rId1" Type="http://schemas.openxmlformats.org/officeDocument/2006/relationships/customXml" Target="../../customXml/item17.xml"/><Relationship Id="rId6" Type="http://schemas.openxmlformats.org/officeDocument/2006/relationships/image" Target="../media/image54.gif"/><Relationship Id="rId11" Type="http://schemas.openxmlformats.org/officeDocument/2006/relationships/image" Target="../media/image59.gif"/><Relationship Id="rId5" Type="http://schemas.openxmlformats.org/officeDocument/2006/relationships/image" Target="../media/image1.emf"/><Relationship Id="rId10" Type="http://schemas.openxmlformats.org/officeDocument/2006/relationships/image" Target="../media/image58.gif"/><Relationship Id="rId4" Type="http://schemas.openxmlformats.org/officeDocument/2006/relationships/oleObject" Target="../embeddings/oleObject18.bin"/><Relationship Id="rId9" Type="http://schemas.openxmlformats.org/officeDocument/2006/relationships/image" Target="../media/image57.gif"/></Relationships>
</file>

<file path=ppt/slides/_rels/slide16.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oleObject" Target="../embeddings/oleObject19.bin"/><Relationship Id="rId3" Type="http://schemas.openxmlformats.org/officeDocument/2006/relationships/tags" Target="../tags/tag266.xml"/><Relationship Id="rId21" Type="http://schemas.openxmlformats.org/officeDocument/2006/relationships/chart" Target="../charts/chart3.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slideLayout" Target="../slideLayouts/slideLayout14.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image" Target="../media/image61.png"/><Relationship Id="rId1" Type="http://schemas.openxmlformats.org/officeDocument/2006/relationships/customXml" Target="../../customXml/item18.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tags" Target="../tags/tag278.xml"/><Relationship Id="rId10" Type="http://schemas.openxmlformats.org/officeDocument/2006/relationships/tags" Target="../tags/tag273.xml"/><Relationship Id="rId19" Type="http://schemas.openxmlformats.org/officeDocument/2006/relationships/image" Target="../media/image1.emf"/><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0.xml"/><Relationship Id="rId1" Type="http://schemas.openxmlformats.org/officeDocument/2006/relationships/customXml" Target="../../customXml/item19.xml"/><Relationship Id="rId6" Type="http://schemas.openxmlformats.org/officeDocument/2006/relationships/image" Target="../media/image62.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1.xml"/><Relationship Id="rId1" Type="http://schemas.openxmlformats.org/officeDocument/2006/relationships/customXml" Target="../../customXml/item20.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2.xml"/><Relationship Id="rId1" Type="http://schemas.openxmlformats.org/officeDocument/2006/relationships/customXml" Target="../../customXml/item21.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245.xml"/><Relationship Id="rId1" Type="http://schemas.openxmlformats.org/officeDocument/2006/relationships/customXml" Target="../../customXml/item4.xml"/><Relationship Id="rId6" Type="http://schemas.openxmlformats.org/officeDocument/2006/relationships/image" Target="../media/image1.emf"/><Relationship Id="rId5" Type="http://schemas.openxmlformats.org/officeDocument/2006/relationships/oleObject" Target="../embeddings/oleObject8.bin"/><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83.xml"/><Relationship Id="rId1" Type="http://schemas.openxmlformats.org/officeDocument/2006/relationships/customXml" Target="../../customXml/item22.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image" Target="../media/image64.png"/><Relationship Id="rId3" Type="http://schemas.openxmlformats.org/officeDocument/2006/relationships/tags" Target="../tags/tag285.xml"/><Relationship Id="rId21" Type="http://schemas.openxmlformats.org/officeDocument/2006/relationships/chart" Target="../charts/chart4.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image" Target="../media/image63.png"/><Relationship Id="rId2" Type="http://schemas.openxmlformats.org/officeDocument/2006/relationships/tags" Target="../tags/tag284.xml"/><Relationship Id="rId16" Type="http://schemas.openxmlformats.org/officeDocument/2006/relationships/image" Target="../media/image1.emf"/><Relationship Id="rId20" Type="http://schemas.openxmlformats.org/officeDocument/2006/relationships/image" Target="../media/image66.png"/><Relationship Id="rId1" Type="http://schemas.openxmlformats.org/officeDocument/2006/relationships/customXml" Target="../../customXml/item2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oleObject" Target="../embeddings/oleObject24.bin"/><Relationship Id="rId10" Type="http://schemas.openxmlformats.org/officeDocument/2006/relationships/tags" Target="../tags/tag292.xml"/><Relationship Id="rId19" Type="http://schemas.openxmlformats.org/officeDocument/2006/relationships/image" Target="../media/image65.png"/><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6.xml"/><Relationship Id="rId1" Type="http://schemas.openxmlformats.org/officeDocument/2006/relationships/customXml" Target="../../customXml/item24.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97.xml"/><Relationship Id="rId1" Type="http://schemas.openxmlformats.org/officeDocument/2006/relationships/customXml" Target="../../customXml/item25.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8.xml"/><Relationship Id="rId1" Type="http://schemas.openxmlformats.org/officeDocument/2006/relationships/customXml" Target="../../customXml/item26.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ustomXml" Target="../../customXml/item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99.xml"/><Relationship Id="rId1" Type="http://schemas.openxmlformats.org/officeDocument/2006/relationships/customXml" Target="../../customXml/item28.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00.xml"/><Relationship Id="rId1" Type="http://schemas.openxmlformats.org/officeDocument/2006/relationships/customXml" Target="../../customXml/item29.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1.xml"/><Relationship Id="rId1" Type="http://schemas.openxmlformats.org/officeDocument/2006/relationships/customXml" Target="../../customXml/item30.xml"/><Relationship Id="rId6" Type="http://schemas.openxmlformats.org/officeDocument/2006/relationships/slide" Target="slide9.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246.xml"/><Relationship Id="rId1" Type="http://schemas.openxmlformats.org/officeDocument/2006/relationships/customXml" Target="../../customXml/item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47.xml"/><Relationship Id="rId1" Type="http://schemas.openxmlformats.org/officeDocument/2006/relationships/customXml" Target="../../customXml/item6.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customXml" Target="../../customXml/item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248.xml"/><Relationship Id="rId1" Type="http://schemas.openxmlformats.org/officeDocument/2006/relationships/customXml" Target="../../customXml/item9.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notesSlide" Target="../notesSlides/notesSlide6.xml"/><Relationship Id="rId18" Type="http://schemas.openxmlformats.org/officeDocument/2006/relationships/image" Target="../media/image16.png"/><Relationship Id="rId3" Type="http://schemas.openxmlformats.org/officeDocument/2006/relationships/tags" Target="../tags/tag250.xml"/><Relationship Id="rId21" Type="http://schemas.openxmlformats.org/officeDocument/2006/relationships/image" Target="../media/image19.svg"/><Relationship Id="rId7" Type="http://schemas.openxmlformats.org/officeDocument/2006/relationships/tags" Target="../tags/tag254.xml"/><Relationship Id="rId12" Type="http://schemas.openxmlformats.org/officeDocument/2006/relationships/slideLayout" Target="../slideLayouts/slideLayout16.xml"/><Relationship Id="rId17" Type="http://schemas.openxmlformats.org/officeDocument/2006/relationships/image" Target="../media/image15.svg"/><Relationship Id="rId2" Type="http://schemas.openxmlformats.org/officeDocument/2006/relationships/tags" Target="../tags/tag24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customXml" Target="../../customXml/item10.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image" Target="../media/image1.emf"/><Relationship Id="rId10" Type="http://schemas.openxmlformats.org/officeDocument/2006/relationships/tags" Target="../tags/tag257.xml"/><Relationship Id="rId19" Type="http://schemas.openxmlformats.org/officeDocument/2006/relationships/image" Target="../media/image17.svg"/><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oleObject" Target="../embeddings/oleObject12.bin"/><Relationship Id="rId22"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Layout" Target="../slideLayouts/slideLayout14.xml"/><Relationship Id="rId7" Type="http://schemas.openxmlformats.org/officeDocument/2006/relationships/chart" Target="../charts/chart2.xml"/><Relationship Id="rId2" Type="http://schemas.openxmlformats.org/officeDocument/2006/relationships/tags" Target="../tags/tag259.xml"/><Relationship Id="rId1" Type="http://schemas.openxmlformats.org/officeDocument/2006/relationships/customXml" Target="../../customXml/item11.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54104-BFB5-40C4-A65C-B4338ABDD1AF}"/>
              </a:ext>
            </a:extLst>
          </p:cNvPr>
          <p:cNvSpPr>
            <a:spLocks noGrp="1"/>
          </p:cNvSpPr>
          <p:nvPr>
            <p:ph type="ctrTitle"/>
          </p:nvPr>
        </p:nvSpPr>
        <p:spPr>
          <a:xfrm>
            <a:off x="477980" y="1122363"/>
            <a:ext cx="4023360" cy="3204134"/>
          </a:xfrm>
        </p:spPr>
        <p:txBody>
          <a:bodyPr anchor="ctr">
            <a:noAutofit/>
          </a:bodyPr>
          <a:lstStyle/>
          <a:p>
            <a:pPr algn="l"/>
            <a:r>
              <a:rPr lang="en-US" sz="2400" b="1" dirty="0">
                <a:solidFill>
                  <a:schemeClr val="bg1"/>
                </a:solidFill>
                <a:latin typeface="Arial"/>
                <a:cs typeface="Arial"/>
              </a:rPr>
              <a:t>Prefeasibility Study of Trade and Logistics Centre (TLC) in Sugd Region of Tajikistan under Shymkent-Tashkent-Khujand Economic Corridor (STKEC)</a:t>
            </a:r>
            <a:br>
              <a:rPr lang="en-US" sz="1800" dirty="0">
                <a:solidFill>
                  <a:schemeClr val="bg1"/>
                </a:solidFill>
                <a:latin typeface="Arial"/>
                <a:cs typeface="Arial"/>
              </a:rPr>
            </a:br>
            <a:br>
              <a:rPr lang="en-US" sz="1800" dirty="0">
                <a:solidFill>
                  <a:schemeClr val="bg1"/>
                </a:solidFill>
                <a:latin typeface="Arial"/>
                <a:cs typeface="Arial"/>
              </a:rPr>
            </a:br>
            <a:r>
              <a:rPr lang="en-US" sz="1800" i="1" dirty="0">
                <a:solidFill>
                  <a:schemeClr val="bg1"/>
                </a:solidFill>
                <a:latin typeface="Arial"/>
                <a:cs typeface="Arial"/>
              </a:rPr>
              <a:t>Draft Final Report Discussion</a:t>
            </a:r>
          </a:p>
        </p:txBody>
      </p:sp>
      <p:sp>
        <p:nvSpPr>
          <p:cNvPr id="3" name="Subtitle 2">
            <a:extLst>
              <a:ext uri="{FF2B5EF4-FFF2-40B4-BE49-F238E27FC236}">
                <a16:creationId xmlns:a16="http://schemas.microsoft.com/office/drawing/2014/main" id="{071B492B-393A-466C-86F0-726ADBCFC9D8}"/>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dirty="0">
                <a:solidFill>
                  <a:schemeClr val="bg1"/>
                </a:solidFill>
                <a:latin typeface="Arial"/>
                <a:cs typeface="Arial"/>
              </a:rPr>
              <a:t>September 2023</a:t>
            </a:r>
          </a:p>
        </p:txBody>
      </p:sp>
      <p:sp>
        <p:nvSpPr>
          <p:cNvPr id="56" name="Rectangle 5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5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E35344-06CE-42A4-B96E-FF6EFA1D3F52}"/>
              </a:ext>
            </a:extLst>
          </p:cNvPr>
          <p:cNvPicPr>
            <a:picLocks noChangeAspect="1"/>
          </p:cNvPicPr>
          <p:nvPr/>
        </p:nvPicPr>
        <p:blipFill rotWithShape="1">
          <a:blip r:embed="rId3"/>
          <a:srcRect l="-435" r="36895"/>
          <a:stretch/>
        </p:blipFill>
        <p:spPr>
          <a:xfrm>
            <a:off x="4456923" y="4762"/>
            <a:ext cx="7735077" cy="6848475"/>
          </a:xfrm>
          <a:prstGeom prst="rect">
            <a:avLst/>
          </a:prstGeom>
        </p:spPr>
      </p:pic>
    </p:spTree>
    <p:custDataLst>
      <p:custData r:id="rId1"/>
    </p:custDataLst>
    <p:extLst>
      <p:ext uri="{BB962C8B-B14F-4D97-AF65-F5344CB8AC3E}">
        <p14:creationId xmlns:p14="http://schemas.microsoft.com/office/powerpoint/2010/main" val="241394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127;g1389d6804d3_10_89">
            <a:extLst>
              <a:ext uri="{FF2B5EF4-FFF2-40B4-BE49-F238E27FC236}">
                <a16:creationId xmlns:a16="http://schemas.microsoft.com/office/drawing/2014/main" id="{C989F3E7-A51B-40AA-8BE3-35CC439B9D1F}"/>
              </a:ext>
            </a:extLst>
          </p:cNvPr>
          <p:cNvSpPr txBox="1">
            <a:spLocks/>
          </p:cNvSpPr>
          <p:nvPr/>
        </p:nvSpPr>
        <p:spPr>
          <a:xfrm>
            <a:off x="402870" y="180536"/>
            <a:ext cx="11306100" cy="615300"/>
          </a:xfrm>
          <a:prstGeom prst="rect">
            <a:avLst/>
          </a:prstGeom>
          <a:noFill/>
          <a:ln>
            <a:noFill/>
          </a:ln>
        </p:spPr>
        <p:txBody>
          <a:bodyPr spcFirstLastPara="1" vert="horz" wrap="square" lIns="0" tIns="0" rIns="0" bIns="0" rtlCol="0" anchor="ctr"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fontAlgn="auto">
              <a:spcBef>
                <a:spcPts val="0"/>
              </a:spcBef>
              <a:buClr>
                <a:schemeClr val="dk1"/>
              </a:buClr>
              <a:buSzPts val="2000"/>
              <a:tabLst/>
              <a:defRPr/>
            </a:pPr>
            <a:r>
              <a:rPr lang="en-US" sz="2400" dirty="0">
                <a:latin typeface="Georgia" panose="02040502050405020303" pitchFamily="18" charset="0"/>
                <a:sym typeface="Arial"/>
              </a:rPr>
              <a:t>Potential Economic Benefits from TLC</a:t>
            </a:r>
          </a:p>
        </p:txBody>
      </p:sp>
      <p:cxnSp>
        <p:nvCxnSpPr>
          <p:cNvPr id="38" name="Google Shape;2146;g14901a0a287_0_1717">
            <a:extLst>
              <a:ext uri="{FF2B5EF4-FFF2-40B4-BE49-F238E27FC236}">
                <a16:creationId xmlns:a16="http://schemas.microsoft.com/office/drawing/2014/main" id="{4D5B3DC1-A3FE-4768-9699-19EA938C27E8}"/>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153" name="Group 152">
            <a:extLst>
              <a:ext uri="{FF2B5EF4-FFF2-40B4-BE49-F238E27FC236}">
                <a16:creationId xmlns:a16="http://schemas.microsoft.com/office/drawing/2014/main" id="{ECF0A428-713D-41F5-A736-8DA17B253805}"/>
              </a:ext>
            </a:extLst>
          </p:cNvPr>
          <p:cNvGrpSpPr/>
          <p:nvPr/>
        </p:nvGrpSpPr>
        <p:grpSpPr>
          <a:xfrm>
            <a:off x="5758239" y="676659"/>
            <a:ext cx="6030891" cy="6114552"/>
            <a:chOff x="5847165" y="912557"/>
            <a:chExt cx="6030891" cy="5749506"/>
          </a:xfrm>
        </p:grpSpPr>
        <p:sp>
          <p:nvSpPr>
            <p:cNvPr id="5" name="Rectangle 4">
              <a:extLst>
                <a:ext uri="{FF2B5EF4-FFF2-40B4-BE49-F238E27FC236}">
                  <a16:creationId xmlns:a16="http://schemas.microsoft.com/office/drawing/2014/main" id="{2B8DB644-380E-4C73-AD39-D4EE4B235DBB}"/>
                </a:ext>
              </a:extLst>
            </p:cNvPr>
            <p:cNvSpPr/>
            <p:nvPr/>
          </p:nvSpPr>
          <p:spPr>
            <a:xfrm>
              <a:off x="7700829" y="6322429"/>
              <a:ext cx="2382982" cy="3396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Establishment of TLC</a:t>
              </a:r>
            </a:p>
          </p:txBody>
        </p:sp>
        <p:sp>
          <p:nvSpPr>
            <p:cNvPr id="108" name="Rectangle 107">
              <a:extLst>
                <a:ext uri="{FF2B5EF4-FFF2-40B4-BE49-F238E27FC236}">
                  <a16:creationId xmlns:a16="http://schemas.microsoft.com/office/drawing/2014/main" id="{E371645D-8D8B-42E7-84AB-BDD732F058D6}"/>
                </a:ext>
              </a:extLst>
            </p:cNvPr>
            <p:cNvSpPr/>
            <p:nvPr/>
          </p:nvSpPr>
          <p:spPr>
            <a:xfrm>
              <a:off x="9098555" y="5608723"/>
              <a:ext cx="2382982" cy="45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rPr>
                <a:t>Increase Employment</a:t>
              </a:r>
            </a:p>
          </p:txBody>
        </p:sp>
        <p:sp>
          <p:nvSpPr>
            <p:cNvPr id="110" name="Rectangle 109">
              <a:extLst>
                <a:ext uri="{FF2B5EF4-FFF2-40B4-BE49-F238E27FC236}">
                  <a16:creationId xmlns:a16="http://schemas.microsoft.com/office/drawing/2014/main" id="{8DC87704-B7AA-413E-9E3C-B123492ACBD3}"/>
                </a:ext>
              </a:extLst>
            </p:cNvPr>
            <p:cNvSpPr/>
            <p:nvPr/>
          </p:nvSpPr>
          <p:spPr>
            <a:xfrm>
              <a:off x="6263915" y="5571299"/>
              <a:ext cx="2382982" cy="526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rPr>
                <a:t>Improved availability, affordability and quality of logistics and trade services</a:t>
              </a:r>
            </a:p>
          </p:txBody>
        </p:sp>
        <p:sp>
          <p:nvSpPr>
            <p:cNvPr id="112" name="Rectangle 111">
              <a:extLst>
                <a:ext uri="{FF2B5EF4-FFF2-40B4-BE49-F238E27FC236}">
                  <a16:creationId xmlns:a16="http://schemas.microsoft.com/office/drawing/2014/main" id="{977C82A8-C168-41CC-A94B-531567E772D5}"/>
                </a:ext>
              </a:extLst>
            </p:cNvPr>
            <p:cNvSpPr/>
            <p:nvPr/>
          </p:nvSpPr>
          <p:spPr>
            <a:xfrm>
              <a:off x="9098555" y="4895017"/>
              <a:ext cx="2382982" cy="4520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Faster development of SMEs</a:t>
              </a:r>
            </a:p>
          </p:txBody>
        </p:sp>
        <p:sp>
          <p:nvSpPr>
            <p:cNvPr id="114" name="Rectangle 113">
              <a:extLst>
                <a:ext uri="{FF2B5EF4-FFF2-40B4-BE49-F238E27FC236}">
                  <a16:creationId xmlns:a16="http://schemas.microsoft.com/office/drawing/2014/main" id="{F17787CE-B94C-4654-98F6-BBF0EEE687B8}"/>
                </a:ext>
              </a:extLst>
            </p:cNvPr>
            <p:cNvSpPr/>
            <p:nvPr/>
          </p:nvSpPr>
          <p:spPr>
            <a:xfrm>
              <a:off x="6263915" y="4895017"/>
              <a:ext cx="2382982" cy="4520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Reduced trade cost</a:t>
              </a:r>
            </a:p>
          </p:txBody>
        </p:sp>
        <p:sp>
          <p:nvSpPr>
            <p:cNvPr id="115" name="Rectangle 114">
              <a:extLst>
                <a:ext uri="{FF2B5EF4-FFF2-40B4-BE49-F238E27FC236}">
                  <a16:creationId xmlns:a16="http://schemas.microsoft.com/office/drawing/2014/main" id="{F2850E8D-FF29-45A2-B514-BFEE9D4364E5}"/>
                </a:ext>
              </a:extLst>
            </p:cNvPr>
            <p:cNvSpPr/>
            <p:nvPr/>
          </p:nvSpPr>
          <p:spPr>
            <a:xfrm>
              <a:off x="9098555" y="4181311"/>
              <a:ext cx="2382982" cy="4520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Development of transport services</a:t>
              </a:r>
            </a:p>
          </p:txBody>
        </p:sp>
        <p:sp>
          <p:nvSpPr>
            <p:cNvPr id="116" name="Rectangle 115">
              <a:extLst>
                <a:ext uri="{FF2B5EF4-FFF2-40B4-BE49-F238E27FC236}">
                  <a16:creationId xmlns:a16="http://schemas.microsoft.com/office/drawing/2014/main" id="{355C7C84-9B05-4B47-ADF8-2DE3B071C6E5}"/>
                </a:ext>
              </a:extLst>
            </p:cNvPr>
            <p:cNvSpPr/>
            <p:nvPr/>
          </p:nvSpPr>
          <p:spPr>
            <a:xfrm>
              <a:off x="6263915" y="4181311"/>
              <a:ext cx="2382982" cy="4520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Growth in e-commerce</a:t>
              </a:r>
            </a:p>
          </p:txBody>
        </p:sp>
        <p:sp>
          <p:nvSpPr>
            <p:cNvPr id="117" name="Rectangle 116">
              <a:extLst>
                <a:ext uri="{FF2B5EF4-FFF2-40B4-BE49-F238E27FC236}">
                  <a16:creationId xmlns:a16="http://schemas.microsoft.com/office/drawing/2014/main" id="{1ACAC6CF-430A-4A49-979C-C6C5481812A5}"/>
                </a:ext>
              </a:extLst>
            </p:cNvPr>
            <p:cNvSpPr/>
            <p:nvPr/>
          </p:nvSpPr>
          <p:spPr>
            <a:xfrm>
              <a:off x="9098555" y="3467605"/>
              <a:ext cx="2382982" cy="4520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Reduce seasonal fluctuations in supply &amp; price for food products</a:t>
              </a:r>
            </a:p>
          </p:txBody>
        </p:sp>
        <p:sp>
          <p:nvSpPr>
            <p:cNvPr id="118" name="Rectangle 117">
              <a:extLst>
                <a:ext uri="{FF2B5EF4-FFF2-40B4-BE49-F238E27FC236}">
                  <a16:creationId xmlns:a16="http://schemas.microsoft.com/office/drawing/2014/main" id="{06DECC2F-A101-455F-898A-049D6EF76C78}"/>
                </a:ext>
              </a:extLst>
            </p:cNvPr>
            <p:cNvSpPr/>
            <p:nvPr/>
          </p:nvSpPr>
          <p:spPr>
            <a:xfrm>
              <a:off x="6263915" y="3467605"/>
              <a:ext cx="2382982" cy="4520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Improved marketability of horticulture products</a:t>
              </a:r>
            </a:p>
          </p:txBody>
        </p:sp>
        <p:sp>
          <p:nvSpPr>
            <p:cNvPr id="119" name="Rectangle 118">
              <a:extLst>
                <a:ext uri="{FF2B5EF4-FFF2-40B4-BE49-F238E27FC236}">
                  <a16:creationId xmlns:a16="http://schemas.microsoft.com/office/drawing/2014/main" id="{6E5D7192-4401-4416-BB08-E6063B48207F}"/>
                </a:ext>
              </a:extLst>
            </p:cNvPr>
            <p:cNvSpPr/>
            <p:nvPr/>
          </p:nvSpPr>
          <p:spPr>
            <a:xfrm>
              <a:off x="9098555" y="2824252"/>
              <a:ext cx="2382982" cy="4520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Reduce supply chain risks for food products</a:t>
              </a:r>
            </a:p>
          </p:txBody>
        </p:sp>
        <p:sp>
          <p:nvSpPr>
            <p:cNvPr id="120" name="Rectangle 119">
              <a:extLst>
                <a:ext uri="{FF2B5EF4-FFF2-40B4-BE49-F238E27FC236}">
                  <a16:creationId xmlns:a16="http://schemas.microsoft.com/office/drawing/2014/main" id="{D8C740F2-697E-4E4A-BEA4-A67F687BB470}"/>
                </a:ext>
              </a:extLst>
            </p:cNvPr>
            <p:cNvSpPr/>
            <p:nvPr/>
          </p:nvSpPr>
          <p:spPr>
            <a:xfrm>
              <a:off x="6263915" y="2824252"/>
              <a:ext cx="2382982" cy="45205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Reduce post harvest losses</a:t>
              </a:r>
            </a:p>
          </p:txBody>
        </p:sp>
        <p:sp>
          <p:nvSpPr>
            <p:cNvPr id="121" name="Rectangle 120">
              <a:extLst>
                <a:ext uri="{FF2B5EF4-FFF2-40B4-BE49-F238E27FC236}">
                  <a16:creationId xmlns:a16="http://schemas.microsoft.com/office/drawing/2014/main" id="{29D159A4-7C4D-472A-9195-F1A3053242D4}"/>
                </a:ext>
              </a:extLst>
            </p:cNvPr>
            <p:cNvSpPr/>
            <p:nvPr/>
          </p:nvSpPr>
          <p:spPr>
            <a:xfrm>
              <a:off x="9098555" y="2206196"/>
              <a:ext cx="2382982" cy="4520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Better availability and affordability of quality food products</a:t>
              </a:r>
            </a:p>
          </p:txBody>
        </p:sp>
        <p:sp>
          <p:nvSpPr>
            <p:cNvPr id="122" name="Rectangle 121">
              <a:extLst>
                <a:ext uri="{FF2B5EF4-FFF2-40B4-BE49-F238E27FC236}">
                  <a16:creationId xmlns:a16="http://schemas.microsoft.com/office/drawing/2014/main" id="{6CEF526F-0E9B-4234-AFB3-43BC90B9222F}"/>
                </a:ext>
              </a:extLst>
            </p:cNvPr>
            <p:cNvSpPr/>
            <p:nvPr/>
          </p:nvSpPr>
          <p:spPr>
            <a:xfrm>
              <a:off x="6263915" y="2206196"/>
              <a:ext cx="2382982" cy="4520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Increase production &amp; export of horticulture</a:t>
              </a:r>
            </a:p>
          </p:txBody>
        </p:sp>
        <p:sp>
          <p:nvSpPr>
            <p:cNvPr id="123" name="Rectangle 122">
              <a:extLst>
                <a:ext uri="{FF2B5EF4-FFF2-40B4-BE49-F238E27FC236}">
                  <a16:creationId xmlns:a16="http://schemas.microsoft.com/office/drawing/2014/main" id="{4208A093-89E1-4669-8D0F-0C7530C624EF}"/>
                </a:ext>
              </a:extLst>
            </p:cNvPr>
            <p:cNvSpPr/>
            <p:nvPr/>
          </p:nvSpPr>
          <p:spPr>
            <a:xfrm>
              <a:off x="9098555" y="1521573"/>
              <a:ext cx="2382982" cy="4520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Enhance Food Security</a:t>
              </a:r>
            </a:p>
          </p:txBody>
        </p:sp>
        <p:sp>
          <p:nvSpPr>
            <p:cNvPr id="124" name="Rectangle 123">
              <a:extLst>
                <a:ext uri="{FF2B5EF4-FFF2-40B4-BE49-F238E27FC236}">
                  <a16:creationId xmlns:a16="http://schemas.microsoft.com/office/drawing/2014/main" id="{83BFCD93-EA0F-4A75-80D4-1FA50A69B210}"/>
                </a:ext>
              </a:extLst>
            </p:cNvPr>
            <p:cNvSpPr/>
            <p:nvPr/>
          </p:nvSpPr>
          <p:spPr>
            <a:xfrm>
              <a:off x="6263915" y="1521573"/>
              <a:ext cx="2382982" cy="4520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Increase production and exports of manufactured goods</a:t>
              </a:r>
            </a:p>
          </p:txBody>
        </p:sp>
        <p:sp>
          <p:nvSpPr>
            <p:cNvPr id="125" name="Rectangle 124">
              <a:extLst>
                <a:ext uri="{FF2B5EF4-FFF2-40B4-BE49-F238E27FC236}">
                  <a16:creationId xmlns:a16="http://schemas.microsoft.com/office/drawing/2014/main" id="{DBCD7EDC-7B0C-4920-89F6-4702DAD5CFF5}"/>
                </a:ext>
              </a:extLst>
            </p:cNvPr>
            <p:cNvSpPr/>
            <p:nvPr/>
          </p:nvSpPr>
          <p:spPr>
            <a:xfrm>
              <a:off x="9098555" y="912557"/>
              <a:ext cx="2382982" cy="4520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Less vulnerability to external shocks</a:t>
              </a:r>
            </a:p>
          </p:txBody>
        </p:sp>
        <p:sp>
          <p:nvSpPr>
            <p:cNvPr id="126" name="Rectangle 125">
              <a:extLst>
                <a:ext uri="{FF2B5EF4-FFF2-40B4-BE49-F238E27FC236}">
                  <a16:creationId xmlns:a16="http://schemas.microsoft.com/office/drawing/2014/main" id="{6AD2A4FA-EB25-4055-8926-76BD77E49BB1}"/>
                </a:ext>
              </a:extLst>
            </p:cNvPr>
            <p:cNvSpPr/>
            <p:nvPr/>
          </p:nvSpPr>
          <p:spPr>
            <a:xfrm>
              <a:off x="6263915" y="912557"/>
              <a:ext cx="2382982" cy="4520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Diverse composition &amp; direction of exports</a:t>
              </a:r>
            </a:p>
          </p:txBody>
        </p:sp>
        <p:cxnSp>
          <p:nvCxnSpPr>
            <p:cNvPr id="11" name="Connector: Elbow 10">
              <a:extLst>
                <a:ext uri="{FF2B5EF4-FFF2-40B4-BE49-F238E27FC236}">
                  <a16:creationId xmlns:a16="http://schemas.microsoft.com/office/drawing/2014/main" id="{D2409E51-6D67-4AB6-92D8-B7148E2FB4E2}"/>
                </a:ext>
              </a:extLst>
            </p:cNvPr>
            <p:cNvCxnSpPr>
              <a:stCxn id="5" idx="0"/>
              <a:endCxn id="110" idx="2"/>
            </p:cNvCxnSpPr>
            <p:nvPr/>
          </p:nvCxnSpPr>
          <p:spPr>
            <a:xfrm rot="16200000" flipV="1">
              <a:off x="8061749" y="5491858"/>
              <a:ext cx="224229" cy="1436914"/>
            </a:xfrm>
            <a:prstGeom prst="bentConnector3">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9FE5ED52-F90C-4E40-BCCC-7D87474D2FC7}"/>
                </a:ext>
              </a:extLst>
            </p:cNvPr>
            <p:cNvCxnSpPr>
              <a:cxnSpLocks/>
              <a:stCxn id="5" idx="0"/>
              <a:endCxn id="108" idx="2"/>
            </p:cNvCxnSpPr>
            <p:nvPr/>
          </p:nvCxnSpPr>
          <p:spPr>
            <a:xfrm rot="5400000" flipH="1" flipV="1">
              <a:off x="9460357" y="5492740"/>
              <a:ext cx="261653" cy="1397726"/>
            </a:xfrm>
            <a:prstGeom prst="bentConnector3">
              <a:avLst>
                <a:gd name="adj1" fmla="val 4301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4F0C4E24-9AB6-4E87-9031-E0C6FFB7293D}"/>
                </a:ext>
              </a:extLst>
            </p:cNvPr>
            <p:cNvCxnSpPr>
              <a:stCxn id="110" idx="3"/>
              <a:endCxn id="120" idx="3"/>
            </p:cNvCxnSpPr>
            <p:nvPr/>
          </p:nvCxnSpPr>
          <p:spPr>
            <a:xfrm flipV="1">
              <a:off x="8646897" y="3050279"/>
              <a:ext cx="12700" cy="2784471"/>
            </a:xfrm>
            <a:prstGeom prst="bentConnector3">
              <a:avLst>
                <a:gd name="adj1" fmla="val 1800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99446311-DB6D-479A-B98E-017B4E4713D2}"/>
                </a:ext>
              </a:extLst>
            </p:cNvPr>
            <p:cNvCxnSpPr>
              <a:cxnSpLocks/>
              <a:endCxn id="121" idx="3"/>
            </p:cNvCxnSpPr>
            <p:nvPr/>
          </p:nvCxnSpPr>
          <p:spPr>
            <a:xfrm rot="5400000" flipH="1" flipV="1">
              <a:off x="10842784" y="3064626"/>
              <a:ext cx="1271156" cy="6350"/>
            </a:xfrm>
            <a:prstGeom prst="bentConnector4">
              <a:avLst>
                <a:gd name="adj1" fmla="val 106"/>
                <a:gd name="adj2" fmla="val 3700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54B8F5-AA60-4D7C-BF83-8543A98737AF}"/>
                </a:ext>
              </a:extLst>
            </p:cNvPr>
            <p:cNvCxnSpPr/>
            <p:nvPr/>
          </p:nvCxnSpPr>
          <p:spPr>
            <a:xfrm>
              <a:off x="8680463" y="5121043"/>
              <a:ext cx="405426" cy="0"/>
            </a:xfrm>
            <a:prstGeom prst="straightConnector1">
              <a:avLst/>
            </a:prstGeom>
            <a:ln>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BB3468E-BCCE-45CB-AC23-0EFB0F07E9F8}"/>
                </a:ext>
              </a:extLst>
            </p:cNvPr>
            <p:cNvCxnSpPr/>
            <p:nvPr/>
          </p:nvCxnSpPr>
          <p:spPr>
            <a:xfrm>
              <a:off x="8659597" y="4413836"/>
              <a:ext cx="405426" cy="0"/>
            </a:xfrm>
            <a:prstGeom prst="straightConnector1">
              <a:avLst/>
            </a:prstGeom>
            <a:ln>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DA19E4E5-423F-4446-B6E9-CB1253280B63}"/>
                </a:ext>
              </a:extLst>
            </p:cNvPr>
            <p:cNvCxnSpPr/>
            <p:nvPr/>
          </p:nvCxnSpPr>
          <p:spPr>
            <a:xfrm>
              <a:off x="8671319" y="3706759"/>
              <a:ext cx="405426" cy="0"/>
            </a:xfrm>
            <a:prstGeom prst="straightConnector1">
              <a:avLst/>
            </a:prstGeom>
            <a:ln>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3066FA-7592-483E-8C04-6C096D4B9876}"/>
                </a:ext>
              </a:extLst>
            </p:cNvPr>
            <p:cNvCxnSpPr/>
            <p:nvPr/>
          </p:nvCxnSpPr>
          <p:spPr>
            <a:xfrm>
              <a:off x="10308334" y="5384012"/>
              <a:ext cx="0" cy="210886"/>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5608453-B984-448A-9914-4A2D7E8B89F9}"/>
                </a:ext>
              </a:extLst>
            </p:cNvPr>
            <p:cNvCxnSpPr>
              <a:cxnSpLocks/>
            </p:cNvCxnSpPr>
            <p:nvPr/>
          </p:nvCxnSpPr>
          <p:spPr>
            <a:xfrm flipV="1">
              <a:off x="10314430" y="4652520"/>
              <a:ext cx="0" cy="217883"/>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EBFD5AB-EE73-442A-9D80-C6BFE93F88A2}"/>
                </a:ext>
              </a:extLst>
            </p:cNvPr>
            <p:cNvCxnSpPr>
              <a:cxnSpLocks/>
            </p:cNvCxnSpPr>
            <p:nvPr/>
          </p:nvCxnSpPr>
          <p:spPr>
            <a:xfrm flipV="1">
              <a:off x="10290046" y="2685341"/>
              <a:ext cx="0" cy="163698"/>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5C4ED79-E918-4C0B-A014-5FCB6A4ED4CD}"/>
                </a:ext>
              </a:extLst>
            </p:cNvPr>
            <p:cNvCxnSpPr>
              <a:cxnSpLocks/>
            </p:cNvCxnSpPr>
            <p:nvPr/>
          </p:nvCxnSpPr>
          <p:spPr>
            <a:xfrm flipV="1">
              <a:off x="10296142" y="2014781"/>
              <a:ext cx="0" cy="163698"/>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86236FF0-691B-429E-AC5D-40985DB52A97}"/>
                </a:ext>
              </a:extLst>
            </p:cNvPr>
            <p:cNvCxnSpPr>
              <a:stCxn id="114" idx="1"/>
              <a:endCxn id="124" idx="1"/>
            </p:cNvCxnSpPr>
            <p:nvPr/>
          </p:nvCxnSpPr>
          <p:spPr>
            <a:xfrm rot="10800000">
              <a:off x="6263915" y="1747600"/>
              <a:ext cx="12700" cy="3373444"/>
            </a:xfrm>
            <a:prstGeom prst="bentConnector3">
              <a:avLst>
                <a:gd name="adj1" fmla="val 3384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DC30BD25-4AAD-41BD-AA5F-07CBA9B78FD1}"/>
                </a:ext>
              </a:extLst>
            </p:cNvPr>
            <p:cNvCxnSpPr>
              <a:cxnSpLocks/>
              <a:stCxn id="114" idx="1"/>
              <a:endCxn id="122" idx="1"/>
            </p:cNvCxnSpPr>
            <p:nvPr/>
          </p:nvCxnSpPr>
          <p:spPr>
            <a:xfrm rot="10800000">
              <a:off x="6263915" y="2432224"/>
              <a:ext cx="12700" cy="2688821"/>
            </a:xfrm>
            <a:prstGeom prst="bentConnector3">
              <a:avLst>
                <a:gd name="adj1" fmla="val 3312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37B14930-9BC3-45AF-AA7B-860EE00C6622}"/>
                </a:ext>
              </a:extLst>
            </p:cNvPr>
            <p:cNvCxnSpPr>
              <a:cxnSpLocks/>
              <a:stCxn id="118" idx="1"/>
              <a:endCxn id="122" idx="1"/>
            </p:cNvCxnSpPr>
            <p:nvPr/>
          </p:nvCxnSpPr>
          <p:spPr>
            <a:xfrm rot="10800000">
              <a:off x="6263915" y="2432224"/>
              <a:ext cx="12700" cy="1261409"/>
            </a:xfrm>
            <a:prstGeom prst="bentConnector3">
              <a:avLst>
                <a:gd name="adj1" fmla="val 1800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0578DEB5-EEFE-49B5-ADCD-6F68CC6B464D}"/>
                </a:ext>
              </a:extLst>
            </p:cNvPr>
            <p:cNvCxnSpPr>
              <a:cxnSpLocks/>
            </p:cNvCxnSpPr>
            <p:nvPr/>
          </p:nvCxnSpPr>
          <p:spPr>
            <a:xfrm flipV="1">
              <a:off x="7446262" y="2647401"/>
              <a:ext cx="0" cy="148816"/>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35E9758-CEC3-4B53-A151-0936E1E44D7F}"/>
                </a:ext>
              </a:extLst>
            </p:cNvPr>
            <p:cNvCxnSpPr>
              <a:stCxn id="116" idx="1"/>
            </p:cNvCxnSpPr>
            <p:nvPr/>
          </p:nvCxnSpPr>
          <p:spPr>
            <a:xfrm flipH="1" flipV="1">
              <a:off x="5847165" y="4407337"/>
              <a:ext cx="396905" cy="1"/>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8A94E19-4A3A-48A6-A083-96B971D56EE8}"/>
                </a:ext>
              </a:extLst>
            </p:cNvPr>
            <p:cNvCxnSpPr/>
            <p:nvPr/>
          </p:nvCxnSpPr>
          <p:spPr>
            <a:xfrm>
              <a:off x="8646897" y="1003997"/>
              <a:ext cx="451658" cy="0"/>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C973AAB2-887D-4D62-BFEC-B61112B1DE8B}"/>
                </a:ext>
              </a:extLst>
            </p:cNvPr>
            <p:cNvCxnSpPr>
              <a:stCxn id="124" idx="3"/>
              <a:endCxn id="126" idx="3"/>
            </p:cNvCxnSpPr>
            <p:nvPr/>
          </p:nvCxnSpPr>
          <p:spPr>
            <a:xfrm flipV="1">
              <a:off x="8646897" y="1138584"/>
              <a:ext cx="12700" cy="609016"/>
            </a:xfrm>
            <a:prstGeom prst="bentConnector3">
              <a:avLst>
                <a:gd name="adj1" fmla="val 1800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187EE9A-5728-4C03-ABA1-F94E4AD84EB4}"/>
                </a:ext>
              </a:extLst>
            </p:cNvPr>
            <p:cNvCxnSpPr/>
            <p:nvPr/>
          </p:nvCxnSpPr>
          <p:spPr>
            <a:xfrm>
              <a:off x="8646897" y="2537141"/>
              <a:ext cx="451658" cy="0"/>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BF08E85C-7CCE-4C9C-87FA-A775EBE52281}"/>
                </a:ext>
              </a:extLst>
            </p:cNvPr>
            <p:cNvCxnSpPr>
              <a:endCxn id="108" idx="3"/>
            </p:cNvCxnSpPr>
            <p:nvPr/>
          </p:nvCxnSpPr>
          <p:spPr>
            <a:xfrm rot="16200000" flipH="1">
              <a:off x="7991099" y="2344312"/>
              <a:ext cx="4391658" cy="2589217"/>
            </a:xfrm>
            <a:prstGeom prst="bentConnector4">
              <a:avLst>
                <a:gd name="adj1" fmla="val -254"/>
                <a:gd name="adj2" fmla="val 11907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3C5A2F54-4907-421B-93E5-41CD7262E0E6}"/>
                </a:ext>
              </a:extLst>
            </p:cNvPr>
            <p:cNvCxnSpPr>
              <a:cxnSpLocks/>
              <a:stCxn id="122" idx="3"/>
              <a:endCxn id="126" idx="3"/>
            </p:cNvCxnSpPr>
            <p:nvPr/>
          </p:nvCxnSpPr>
          <p:spPr>
            <a:xfrm flipV="1">
              <a:off x="8646897" y="1138584"/>
              <a:ext cx="12700" cy="1293639"/>
            </a:xfrm>
            <a:prstGeom prst="bentConnector3">
              <a:avLst>
                <a:gd name="adj1" fmla="val 1800000"/>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6DC27C7-0A9C-4F58-9A46-9F9E2FF62473}"/>
                </a:ext>
              </a:extLst>
            </p:cNvPr>
            <p:cNvCxnSpPr>
              <a:stCxn id="115" idx="3"/>
            </p:cNvCxnSpPr>
            <p:nvPr/>
          </p:nvCxnSpPr>
          <p:spPr>
            <a:xfrm flipV="1">
              <a:off x="11481537" y="4407337"/>
              <a:ext cx="396519" cy="1"/>
            </a:xfrm>
            <a:prstGeom prst="straightConnector1">
              <a:avLst/>
            </a:prstGeom>
            <a:ln>
              <a:solidFill>
                <a:srgbClr val="C55A1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0" name="Straight Connector 159">
            <a:extLst>
              <a:ext uri="{FF2B5EF4-FFF2-40B4-BE49-F238E27FC236}">
                <a16:creationId xmlns:a16="http://schemas.microsoft.com/office/drawing/2014/main" id="{EFEDBB58-5CCC-4A1F-B822-F9D2F687D80B}"/>
              </a:ext>
            </a:extLst>
          </p:cNvPr>
          <p:cNvCxnSpPr>
            <a:cxnSpLocks/>
          </p:cNvCxnSpPr>
          <p:nvPr/>
        </p:nvCxnSpPr>
        <p:spPr>
          <a:xfrm>
            <a:off x="5368650" y="1212868"/>
            <a:ext cx="26987" cy="5274343"/>
          </a:xfrm>
          <a:prstGeom prst="line">
            <a:avLst/>
          </a:prstGeom>
          <a:ln w="9525" cap="sq">
            <a:solidFill>
              <a:srgbClr val="7F7F7F"/>
            </a:solidFill>
          </a:ln>
        </p:spPr>
        <p:style>
          <a:lnRef idx="1">
            <a:schemeClr val="accent1"/>
          </a:lnRef>
          <a:fillRef idx="0">
            <a:schemeClr val="accent1"/>
          </a:fillRef>
          <a:effectRef idx="0">
            <a:schemeClr val="dk1"/>
          </a:effectRef>
          <a:fontRef idx="minor">
            <a:schemeClr val="lt1"/>
          </a:fontRef>
        </p:style>
      </p:cxnSp>
      <p:sp>
        <p:nvSpPr>
          <p:cNvPr id="161" name="Isosceles Triangle 160">
            <a:extLst>
              <a:ext uri="{FF2B5EF4-FFF2-40B4-BE49-F238E27FC236}">
                <a16:creationId xmlns:a16="http://schemas.microsoft.com/office/drawing/2014/main" id="{7D2DE7EA-864E-4126-99DA-8CECB9FB1A46}"/>
              </a:ext>
            </a:extLst>
          </p:cNvPr>
          <p:cNvSpPr/>
          <p:nvPr/>
        </p:nvSpPr>
        <p:spPr>
          <a:xfrm rot="5400000">
            <a:off x="5112168" y="3485454"/>
            <a:ext cx="694611" cy="159200"/>
          </a:xfrm>
          <a:prstGeom prst="triangle">
            <a:avLst/>
          </a:prstGeom>
          <a:solidFill>
            <a:srgbClr val="7F7F7F"/>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3" name="Rectangle 162">
            <a:extLst>
              <a:ext uri="{FF2B5EF4-FFF2-40B4-BE49-F238E27FC236}">
                <a16:creationId xmlns:a16="http://schemas.microsoft.com/office/drawing/2014/main" id="{4CCB2C76-2B42-4298-8078-4B7C4D3565A8}"/>
              </a:ext>
            </a:extLst>
          </p:cNvPr>
          <p:cNvSpPr/>
          <p:nvPr/>
        </p:nvSpPr>
        <p:spPr>
          <a:xfrm>
            <a:off x="491550" y="1407830"/>
            <a:ext cx="4418775" cy="361432"/>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latin typeface="Arial" panose="020B0604020202020204" pitchFamily="34" charset="0"/>
                <a:cs typeface="Arial" panose="020B0604020202020204" pitchFamily="34" charset="0"/>
              </a:rPr>
              <a:t>Key Economic Benefits envisaged from TLC</a:t>
            </a:r>
          </a:p>
        </p:txBody>
      </p:sp>
      <p:sp>
        <p:nvSpPr>
          <p:cNvPr id="165" name="Google Shape;2088;g1389d6804d3_10_89">
            <a:extLst>
              <a:ext uri="{FF2B5EF4-FFF2-40B4-BE49-F238E27FC236}">
                <a16:creationId xmlns:a16="http://schemas.microsoft.com/office/drawing/2014/main" id="{17DC2C15-B6A7-476E-A903-FB0314DA0EDD}"/>
              </a:ext>
            </a:extLst>
          </p:cNvPr>
          <p:cNvSpPr/>
          <p:nvPr/>
        </p:nvSpPr>
        <p:spPr>
          <a:xfrm>
            <a:off x="402869" y="2517008"/>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66" name="Graphic 165" descr="Bar graph with upward trend with solid fill">
            <a:extLst>
              <a:ext uri="{FF2B5EF4-FFF2-40B4-BE49-F238E27FC236}">
                <a16:creationId xmlns:a16="http://schemas.microsoft.com/office/drawing/2014/main" id="{B22AF244-2D1A-4903-BF90-8EA27BF427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988" y="2633635"/>
            <a:ext cx="346700" cy="346700"/>
          </a:xfrm>
          <a:prstGeom prst="rect">
            <a:avLst/>
          </a:prstGeom>
        </p:spPr>
      </p:pic>
      <p:grpSp>
        <p:nvGrpSpPr>
          <p:cNvPr id="167" name="Group 166">
            <a:extLst>
              <a:ext uri="{FF2B5EF4-FFF2-40B4-BE49-F238E27FC236}">
                <a16:creationId xmlns:a16="http://schemas.microsoft.com/office/drawing/2014/main" id="{3880E287-56C8-4037-8277-B71897ECA184}"/>
              </a:ext>
            </a:extLst>
          </p:cNvPr>
          <p:cNvGrpSpPr/>
          <p:nvPr/>
        </p:nvGrpSpPr>
        <p:grpSpPr>
          <a:xfrm>
            <a:off x="402869" y="4447131"/>
            <a:ext cx="557100" cy="557100"/>
            <a:chOff x="406877" y="5975321"/>
            <a:chExt cx="557100" cy="557100"/>
          </a:xfrm>
        </p:grpSpPr>
        <p:sp>
          <p:nvSpPr>
            <p:cNvPr id="168" name="Google Shape;2088;g1389d6804d3_10_89">
              <a:extLst>
                <a:ext uri="{FF2B5EF4-FFF2-40B4-BE49-F238E27FC236}">
                  <a16:creationId xmlns:a16="http://schemas.microsoft.com/office/drawing/2014/main" id="{79796159-A8A8-48B6-BCF8-2D98BF7716D2}"/>
                </a:ext>
              </a:extLst>
            </p:cNvPr>
            <p:cNvSpPr/>
            <p:nvPr/>
          </p:nvSpPr>
          <p:spPr>
            <a:xfrm>
              <a:off x="406877" y="5975321"/>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69" name="Graphic 168" descr="Exponential Graph with solid fill">
              <a:extLst>
                <a:ext uri="{FF2B5EF4-FFF2-40B4-BE49-F238E27FC236}">
                  <a16:creationId xmlns:a16="http://schemas.microsoft.com/office/drawing/2014/main" id="{4751E946-9AE8-4F2B-8C81-E5743311F7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769" y="6111225"/>
              <a:ext cx="285292" cy="285292"/>
            </a:xfrm>
            <a:prstGeom prst="rect">
              <a:avLst/>
            </a:prstGeom>
          </p:spPr>
        </p:pic>
      </p:grpSp>
      <p:sp>
        <p:nvSpPr>
          <p:cNvPr id="170" name="Google Shape;2097;g1389d6804d3_10_89">
            <a:extLst>
              <a:ext uri="{FF2B5EF4-FFF2-40B4-BE49-F238E27FC236}">
                <a16:creationId xmlns:a16="http://schemas.microsoft.com/office/drawing/2014/main" id="{FFCEF582-51E7-4B3A-A069-CF0D8FF31579}"/>
              </a:ext>
            </a:extLst>
          </p:cNvPr>
          <p:cNvSpPr/>
          <p:nvPr/>
        </p:nvSpPr>
        <p:spPr>
          <a:xfrm>
            <a:off x="1007939" y="1966895"/>
            <a:ext cx="4115290" cy="49101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b="0" i="0" u="none" strike="noStrike" kern="1200" cap="none" spc="0" normalizeH="0" baseline="0" noProof="0">
                <a:ln>
                  <a:noFill/>
                </a:ln>
                <a:solidFill>
                  <a:srgbClr val="000000"/>
                </a:solidFill>
                <a:effectLst/>
                <a:uLnTx/>
                <a:uFillTx/>
                <a:latin typeface="Arial"/>
                <a:ea typeface="Arial"/>
                <a:cs typeface="Arial"/>
                <a:sym typeface="Arial"/>
              </a:rPr>
              <a:t>Stimulate overall economic growth in horticulture, manufacturing, transportation</a:t>
            </a:r>
            <a:endParaRPr kumimoji="0" lang="en-GB" sz="1300" b="1"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71" name="Group 170">
            <a:extLst>
              <a:ext uri="{FF2B5EF4-FFF2-40B4-BE49-F238E27FC236}">
                <a16:creationId xmlns:a16="http://schemas.microsoft.com/office/drawing/2014/main" id="{6D0F1A94-F01E-4810-9407-91C2B51457F4}"/>
              </a:ext>
            </a:extLst>
          </p:cNvPr>
          <p:cNvGrpSpPr/>
          <p:nvPr/>
        </p:nvGrpSpPr>
        <p:grpSpPr>
          <a:xfrm>
            <a:off x="402869" y="1900810"/>
            <a:ext cx="557100" cy="557100"/>
            <a:chOff x="586838" y="3429000"/>
            <a:chExt cx="557100" cy="557100"/>
          </a:xfrm>
        </p:grpSpPr>
        <p:sp>
          <p:nvSpPr>
            <p:cNvPr id="172" name="Google Shape;2088;g1389d6804d3_10_89">
              <a:extLst>
                <a:ext uri="{FF2B5EF4-FFF2-40B4-BE49-F238E27FC236}">
                  <a16:creationId xmlns:a16="http://schemas.microsoft.com/office/drawing/2014/main" id="{A723C426-F171-4E12-A11F-861C14DCA1A4}"/>
                </a:ext>
              </a:extLst>
            </p:cNvPr>
            <p:cNvSpPr/>
            <p:nvPr/>
          </p:nvSpPr>
          <p:spPr>
            <a:xfrm>
              <a:off x="586838" y="3429000"/>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73" name="Google Shape;2104;g1389d6804d3_10_89">
              <a:extLst>
                <a:ext uri="{FF2B5EF4-FFF2-40B4-BE49-F238E27FC236}">
                  <a16:creationId xmlns:a16="http://schemas.microsoft.com/office/drawing/2014/main" id="{1B7D6DD8-B66F-4D93-A5B6-E05269711503}"/>
                </a:ext>
              </a:extLst>
            </p:cNvPr>
            <p:cNvPicPr preferRelativeResize="0"/>
            <p:nvPr/>
          </p:nvPicPr>
          <p:blipFill rotWithShape="1">
            <a:blip r:embed="rId8">
              <a:alphaModFix/>
            </a:blip>
            <a:srcRect/>
            <a:stretch/>
          </p:blipFill>
          <p:spPr>
            <a:xfrm>
              <a:off x="659387" y="3518311"/>
              <a:ext cx="391841" cy="391841"/>
            </a:xfrm>
            <a:prstGeom prst="rect">
              <a:avLst/>
            </a:prstGeom>
            <a:noFill/>
            <a:ln>
              <a:noFill/>
            </a:ln>
          </p:spPr>
        </p:pic>
      </p:grpSp>
      <p:sp>
        <p:nvSpPr>
          <p:cNvPr id="174" name="Google Shape;2097;g1389d6804d3_10_89">
            <a:extLst>
              <a:ext uri="{FF2B5EF4-FFF2-40B4-BE49-F238E27FC236}">
                <a16:creationId xmlns:a16="http://schemas.microsoft.com/office/drawing/2014/main" id="{15360619-5D39-4FA5-8B1C-99B7FA6224E5}"/>
              </a:ext>
            </a:extLst>
          </p:cNvPr>
          <p:cNvSpPr/>
          <p:nvPr/>
        </p:nvSpPr>
        <p:spPr>
          <a:xfrm>
            <a:off x="1007939" y="2560392"/>
            <a:ext cx="4115290" cy="49101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lang="en-GB" sz="1300">
                <a:solidFill>
                  <a:srgbClr val="000000"/>
                </a:solidFill>
                <a:latin typeface="Arial"/>
                <a:ea typeface="Arial"/>
                <a:cs typeface="Arial"/>
                <a:sym typeface="Arial"/>
              </a:rPr>
              <a:t>Increase in employment</a:t>
            </a:r>
            <a:endParaRPr kumimoji="0" lang="en-GB" sz="130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5" name="Google Shape;2097;g1389d6804d3_10_89">
            <a:extLst>
              <a:ext uri="{FF2B5EF4-FFF2-40B4-BE49-F238E27FC236}">
                <a16:creationId xmlns:a16="http://schemas.microsoft.com/office/drawing/2014/main" id="{D8ADEECE-5595-4D21-9810-8F17DFC9D06E}"/>
              </a:ext>
            </a:extLst>
          </p:cNvPr>
          <p:cNvSpPr/>
          <p:nvPr/>
        </p:nvSpPr>
        <p:spPr>
          <a:xfrm>
            <a:off x="1007939" y="3192736"/>
            <a:ext cx="4115289" cy="583467"/>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b="0" i="0" u="none" strike="noStrike" kern="1200" cap="none" spc="0" normalizeH="0" baseline="0" noProof="0">
                <a:ln>
                  <a:noFill/>
                </a:ln>
                <a:solidFill>
                  <a:srgbClr val="000000"/>
                </a:solidFill>
                <a:effectLst/>
                <a:uLnTx/>
                <a:uFillTx/>
                <a:latin typeface="Arial"/>
                <a:ea typeface="Arial"/>
                <a:cs typeface="Arial"/>
                <a:sym typeface="Arial"/>
              </a:rPr>
              <a:t>Enhanced use of digital technologies in Trade and Logistics Services</a:t>
            </a:r>
            <a:endParaRPr kumimoji="0" lang="en-GB" sz="13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6" name="Google Shape;2097;g1389d6804d3_10_89">
            <a:extLst>
              <a:ext uri="{FF2B5EF4-FFF2-40B4-BE49-F238E27FC236}">
                <a16:creationId xmlns:a16="http://schemas.microsoft.com/office/drawing/2014/main" id="{60E34CDA-0251-42C9-B6B1-EEC5FCB1F5E5}"/>
              </a:ext>
            </a:extLst>
          </p:cNvPr>
          <p:cNvSpPr/>
          <p:nvPr/>
        </p:nvSpPr>
        <p:spPr>
          <a:xfrm>
            <a:off x="1007939" y="3874521"/>
            <a:ext cx="4115289" cy="526038"/>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b="0" i="0" u="none" strike="noStrike" kern="1200" cap="none" spc="0" normalizeH="0" baseline="0" noProof="0" dirty="0">
                <a:ln>
                  <a:noFill/>
                </a:ln>
                <a:solidFill>
                  <a:srgbClr val="000000"/>
                </a:solidFill>
                <a:effectLst/>
                <a:uLnTx/>
                <a:uFillTx/>
                <a:latin typeface="Arial"/>
                <a:ea typeface="Arial"/>
                <a:cs typeface="Arial"/>
                <a:sym typeface="Arial"/>
              </a:rPr>
              <a:t>Increase in exports diversification</a:t>
            </a:r>
            <a:endParaRPr kumimoji="0" lang="en-GB" sz="13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77" name="Google Shape;2097;g1389d6804d3_10_89">
            <a:extLst>
              <a:ext uri="{FF2B5EF4-FFF2-40B4-BE49-F238E27FC236}">
                <a16:creationId xmlns:a16="http://schemas.microsoft.com/office/drawing/2014/main" id="{CEB20D54-AEF5-424A-B3EE-1AB09EA730EA}"/>
              </a:ext>
            </a:extLst>
          </p:cNvPr>
          <p:cNvSpPr/>
          <p:nvPr/>
        </p:nvSpPr>
        <p:spPr>
          <a:xfrm>
            <a:off x="1007939" y="4500491"/>
            <a:ext cx="4115289" cy="526038"/>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b="0" i="0" u="none" strike="noStrike" kern="1200" cap="none" spc="0" normalizeH="0" baseline="0" noProof="0" dirty="0">
                <a:ln>
                  <a:noFill/>
                </a:ln>
                <a:solidFill>
                  <a:srgbClr val="000000"/>
                </a:solidFill>
                <a:effectLst/>
                <a:uLnTx/>
                <a:uFillTx/>
                <a:latin typeface="Arial"/>
                <a:ea typeface="Arial"/>
                <a:cs typeface="Arial"/>
                <a:sym typeface="Arial"/>
              </a:rPr>
              <a:t>Improvement in availability, affordability and quality of logistics and trade services</a:t>
            </a:r>
            <a:endParaRPr kumimoji="0" lang="en-GB" sz="13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78" name="Google Shape;2088;g1389d6804d3_10_89">
            <a:extLst>
              <a:ext uri="{FF2B5EF4-FFF2-40B4-BE49-F238E27FC236}">
                <a16:creationId xmlns:a16="http://schemas.microsoft.com/office/drawing/2014/main" id="{865100F6-C687-4106-A074-618BF08F897A}"/>
              </a:ext>
            </a:extLst>
          </p:cNvPr>
          <p:cNvSpPr/>
          <p:nvPr/>
        </p:nvSpPr>
        <p:spPr>
          <a:xfrm>
            <a:off x="402869" y="3134387"/>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79" name="Graphic 178" descr="Internet with solid fill">
            <a:extLst>
              <a:ext uri="{FF2B5EF4-FFF2-40B4-BE49-F238E27FC236}">
                <a16:creationId xmlns:a16="http://schemas.microsoft.com/office/drawing/2014/main" id="{9CEEF824-349C-4964-A8FD-A663322703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7988" y="3192847"/>
            <a:ext cx="440180" cy="440180"/>
          </a:xfrm>
          <a:prstGeom prst="rect">
            <a:avLst/>
          </a:prstGeom>
        </p:spPr>
      </p:pic>
      <p:sp>
        <p:nvSpPr>
          <p:cNvPr id="180" name="Google Shape;2088;g1389d6804d3_10_89">
            <a:extLst>
              <a:ext uri="{FF2B5EF4-FFF2-40B4-BE49-F238E27FC236}">
                <a16:creationId xmlns:a16="http://schemas.microsoft.com/office/drawing/2014/main" id="{2266F1D0-A1C8-4894-9538-AA76C244FEE3}"/>
              </a:ext>
            </a:extLst>
          </p:cNvPr>
          <p:cNvSpPr/>
          <p:nvPr/>
        </p:nvSpPr>
        <p:spPr>
          <a:xfrm>
            <a:off x="402869" y="3817191"/>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81" name="Graphic 180" descr="Business Growth outline">
            <a:extLst>
              <a:ext uri="{FF2B5EF4-FFF2-40B4-BE49-F238E27FC236}">
                <a16:creationId xmlns:a16="http://schemas.microsoft.com/office/drawing/2014/main" id="{DD4B8BAD-F972-4906-8C6D-169F01548B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2873" y="3897478"/>
            <a:ext cx="370409" cy="370409"/>
          </a:xfrm>
          <a:prstGeom prst="rect">
            <a:avLst/>
          </a:prstGeom>
        </p:spPr>
      </p:pic>
      <p:sp>
        <p:nvSpPr>
          <p:cNvPr id="182" name="Google Shape;2097;g1389d6804d3_10_89">
            <a:extLst>
              <a:ext uri="{FF2B5EF4-FFF2-40B4-BE49-F238E27FC236}">
                <a16:creationId xmlns:a16="http://schemas.microsoft.com/office/drawing/2014/main" id="{ACE21460-9302-4E89-A687-CADF2B85306D}"/>
              </a:ext>
            </a:extLst>
          </p:cNvPr>
          <p:cNvSpPr/>
          <p:nvPr/>
        </p:nvSpPr>
        <p:spPr>
          <a:xfrm>
            <a:off x="1003685" y="5119577"/>
            <a:ext cx="4115290" cy="578642"/>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1300" i="0" u="none" strike="noStrike" kern="1200" cap="none" spc="0" normalizeH="0" baseline="0" noProof="0">
                <a:ln>
                  <a:noFill/>
                </a:ln>
                <a:solidFill>
                  <a:srgbClr val="000000"/>
                </a:solidFill>
                <a:effectLst/>
                <a:uLnTx/>
                <a:uFillTx/>
                <a:latin typeface="Arial"/>
                <a:ea typeface="Arial"/>
                <a:cs typeface="Arial"/>
                <a:sym typeface="Arial"/>
              </a:rPr>
              <a:t>Alignment with the </a:t>
            </a:r>
            <a:r>
              <a:rPr kumimoji="0" lang="en-GB" sz="1300" b="1" i="0" u="none" strike="noStrike" kern="1200" cap="none" spc="0" normalizeH="0" baseline="0" noProof="0">
                <a:ln>
                  <a:noFill/>
                </a:ln>
                <a:solidFill>
                  <a:srgbClr val="000000"/>
                </a:solidFill>
                <a:effectLst/>
                <a:uLnTx/>
                <a:uFillTx/>
                <a:latin typeface="Arial"/>
                <a:ea typeface="Arial"/>
                <a:cs typeface="Arial"/>
                <a:sym typeface="Arial"/>
              </a:rPr>
              <a:t>National Priorities of Tajikistan</a:t>
            </a:r>
          </a:p>
        </p:txBody>
      </p:sp>
      <p:sp>
        <p:nvSpPr>
          <p:cNvPr id="183" name="Google Shape;2088;g1389d6804d3_10_89">
            <a:extLst>
              <a:ext uri="{FF2B5EF4-FFF2-40B4-BE49-F238E27FC236}">
                <a16:creationId xmlns:a16="http://schemas.microsoft.com/office/drawing/2014/main" id="{66A517EA-14BB-40A6-837C-C4B8AA2E27AB}"/>
              </a:ext>
            </a:extLst>
          </p:cNvPr>
          <p:cNvSpPr/>
          <p:nvPr/>
        </p:nvSpPr>
        <p:spPr>
          <a:xfrm>
            <a:off x="398614" y="5133037"/>
            <a:ext cx="557100" cy="557100"/>
          </a:xfrm>
          <a:prstGeom prst="ellipse">
            <a:avLst/>
          </a:prstGeom>
          <a:solidFill>
            <a:srgbClr val="C28A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184" name="Google Shape;2102;g1389d6804d3_10_89">
            <a:extLst>
              <a:ext uri="{FF2B5EF4-FFF2-40B4-BE49-F238E27FC236}">
                <a16:creationId xmlns:a16="http://schemas.microsoft.com/office/drawing/2014/main" id="{9D41354F-6F59-4509-B257-7D6E3ADC5AF9}"/>
              </a:ext>
            </a:extLst>
          </p:cNvPr>
          <p:cNvPicPr preferRelativeResize="0"/>
          <p:nvPr/>
        </p:nvPicPr>
        <p:blipFill rotWithShape="1">
          <a:blip r:embed="rId13">
            <a:alphaModFix/>
          </a:blip>
          <a:srcRect/>
          <a:stretch/>
        </p:blipFill>
        <p:spPr>
          <a:xfrm>
            <a:off x="475417" y="5212977"/>
            <a:ext cx="391841" cy="391841"/>
          </a:xfrm>
          <a:prstGeom prst="rect">
            <a:avLst/>
          </a:prstGeom>
          <a:noFill/>
          <a:ln>
            <a:noFill/>
          </a:ln>
        </p:spPr>
      </p:pic>
      <p:sp>
        <p:nvSpPr>
          <p:cNvPr id="68" name="Footer Placeholder 5">
            <a:extLst>
              <a:ext uri="{FF2B5EF4-FFF2-40B4-BE49-F238E27FC236}">
                <a16:creationId xmlns:a16="http://schemas.microsoft.com/office/drawing/2014/main" id="{E49B7BD8-8CFF-45A3-AE0B-5B055AB3CFE9}"/>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000000"/>
                </a:solidFill>
                <a:latin typeface="Arial"/>
              </a:rPr>
              <a:t>Prefeasibility study for establishment of TLC under STKEC</a:t>
            </a:r>
            <a:endParaRPr lang="en-US" dirty="0">
              <a:solidFill>
                <a:srgbClr val="000000"/>
              </a:solidFill>
              <a:latin typeface="Arial"/>
            </a:endParaRPr>
          </a:p>
        </p:txBody>
      </p:sp>
      <p:sp>
        <p:nvSpPr>
          <p:cNvPr id="69" name="Slide Number Placeholder 1">
            <a:extLst>
              <a:ext uri="{FF2B5EF4-FFF2-40B4-BE49-F238E27FC236}">
                <a16:creationId xmlns:a16="http://schemas.microsoft.com/office/drawing/2014/main" id="{FC59CA40-2CE3-43E1-88A7-65AEB01038B2}"/>
              </a:ext>
            </a:extLst>
          </p:cNvPr>
          <p:cNvSpPr>
            <a:spLocks noGrp="1"/>
          </p:cNvSpPr>
          <p:nvPr>
            <p:ph type="sldNum" idx="12"/>
          </p:nvPr>
        </p:nvSpPr>
        <p:spPr>
          <a:xfrm>
            <a:off x="9984296" y="6492240"/>
            <a:ext cx="1764900" cy="137100"/>
          </a:xfrm>
        </p:spPr>
        <p:txBody>
          <a:bodyPr/>
          <a:lstStyle/>
          <a:p>
            <a:pPr marL="0" lvl="0" indent="0" algn="r" rtl="0">
              <a:spcBef>
                <a:spcPts val="0"/>
              </a:spcBef>
              <a:spcAft>
                <a:spcPts val="0"/>
              </a:spcAft>
              <a:buNone/>
            </a:pPr>
            <a:fld id="{00000000-1234-1234-1234-123412341234}" type="slidenum">
              <a:rPr lang="en-GB" sz="750" smtClean="0">
                <a:latin typeface="Arial" panose="020B0604020202020204" pitchFamily="34" charset="0"/>
                <a:cs typeface="Arial" panose="020B0604020202020204" pitchFamily="34" charset="0"/>
              </a:rPr>
              <a:t>10</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247779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15149ED-C661-4649-B946-948F2AE90188}"/>
              </a:ext>
            </a:extLst>
          </p:cNvPr>
          <p:cNvGraphicFramePr>
            <a:graphicFrameLocks noChangeAspect="1"/>
          </p:cNvGraphicFramePr>
          <p:nvPr>
            <p:custDataLst>
              <p:tags r:id="rId2"/>
            </p:custDataLst>
            <p:extLst>
              <p:ext uri="{D42A27DB-BD31-4B8C-83A1-F6EECF244321}">
                <p14:modId xmlns:p14="http://schemas.microsoft.com/office/powerpoint/2010/main" val="438094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215149ED-C661-4649-B946-948F2AE901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83F13F6-7D30-4AFB-A707-55DA56393883}"/>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32200" y="2680260"/>
            <a:ext cx="3892328" cy="1012800"/>
          </a:xfrm>
          <a:prstGeom prst="rect">
            <a:avLst/>
          </a:prstGeom>
          <a:solidFill>
            <a:schemeClr val="tx1">
              <a:lumMod val="85000"/>
              <a:lumOff val="15000"/>
            </a:schemeClr>
          </a:solidFill>
          <a:ln>
            <a:noFill/>
          </a:ln>
        </p:spPr>
        <p:txBody>
          <a:bodyPr spcFirstLastPara="1" wrap="square" lIns="0" tIns="0" rIns="0" bIns="0" anchor="t" anchorCtr="0">
            <a:noAutofit/>
          </a:bodyPr>
          <a:lstStyle/>
          <a:p>
            <a:pPr>
              <a:buClr>
                <a:srgbClr val="000000"/>
              </a:buClr>
              <a:buSzPts val="2400"/>
            </a:pPr>
            <a:r>
              <a:rPr lang="en-GB" sz="2800" b="1" dirty="0">
                <a:solidFill>
                  <a:srgbClr val="FFFFFF"/>
                </a:solidFill>
                <a:latin typeface="Arial" panose="020B0604020202020204" pitchFamily="34" charset="0"/>
                <a:cs typeface="Arial" panose="020B0604020202020204" pitchFamily="34" charset="0"/>
              </a:rPr>
              <a:t>Concept Plan</a:t>
            </a: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a:solidFill>
                    <a:srgbClr val="FFFFFF"/>
                  </a:solidFill>
                  <a:latin typeface="Arial"/>
                  <a:ea typeface="Arial"/>
                  <a:cs typeface="Arial"/>
                  <a:sym typeface="Arial"/>
                </a:rPr>
                <a:t>03</a:t>
              </a:r>
              <a:endParaRPr sz="6000" b="1" i="0" u="none" strike="noStrike" cap="none">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 name="Slide Number Placeholder 1">
            <a:extLst>
              <a:ext uri="{FF2B5EF4-FFF2-40B4-BE49-F238E27FC236}">
                <a16:creationId xmlns:a16="http://schemas.microsoft.com/office/drawing/2014/main" id="{062B63B6-6C59-457D-81EE-3FCF90EA8E98}"/>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11</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111040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08407EC-E3C5-49F2-92DC-FF036021CCD1}"/>
              </a:ext>
            </a:extLst>
          </p:cNvPr>
          <p:cNvGraphicFramePr>
            <a:graphicFrameLocks noChangeAspect="1"/>
          </p:cNvGraphicFramePr>
          <p:nvPr>
            <p:custDataLst>
              <p:tags r:id="rId2"/>
            </p:custDataLst>
            <p:extLst>
              <p:ext uri="{D42A27DB-BD31-4B8C-83A1-F6EECF244321}">
                <p14:modId xmlns:p14="http://schemas.microsoft.com/office/powerpoint/2010/main" val="3523332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think-cell data - do not delete" hidden="1">
                        <a:extLst>
                          <a:ext uri="{FF2B5EF4-FFF2-40B4-BE49-F238E27FC236}">
                            <a16:creationId xmlns:a16="http://schemas.microsoft.com/office/drawing/2014/main" id="{108407EC-E3C5-49F2-92DC-FF036021CC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Google Shape;2139;g14901a0a287_0_1717">
            <a:extLst>
              <a:ext uri="{FF2B5EF4-FFF2-40B4-BE49-F238E27FC236}">
                <a16:creationId xmlns:a16="http://schemas.microsoft.com/office/drawing/2014/main" id="{F9B08609-E659-4B96-83E9-4A936A90D6D1}"/>
              </a:ext>
            </a:extLst>
          </p:cNvPr>
          <p:cNvSpPr txBox="1">
            <a:spLocks noGrp="1"/>
          </p:cNvSpPr>
          <p:nvPr>
            <p:ph type="title"/>
          </p:nvPr>
        </p:nvSpPr>
        <p:spPr>
          <a:xfrm>
            <a:off x="450565" y="141803"/>
            <a:ext cx="11306100" cy="725100"/>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dk1"/>
              </a:buClr>
              <a:buSzPts val="2000"/>
              <a:buFont typeface="Arial"/>
              <a:buNone/>
            </a:pPr>
            <a:r>
              <a:rPr lang="en-US" sz="2400" b="0">
                <a:latin typeface="Georgia" panose="02040502050405020303" pitchFamily="18" charset="0"/>
              </a:rPr>
              <a:t>Framework for TLC concept plan</a:t>
            </a:r>
            <a:endParaRPr lang="en-US" sz="2400" dirty="0">
              <a:latin typeface="Arial"/>
              <a:ea typeface="Arial"/>
              <a:cs typeface="Arial"/>
              <a:sym typeface="Arial"/>
            </a:endParaRPr>
          </a:p>
        </p:txBody>
      </p:sp>
      <p:cxnSp>
        <p:nvCxnSpPr>
          <p:cNvPr id="6" name="Google Shape;2146;g14901a0a287_0_1717">
            <a:extLst>
              <a:ext uri="{FF2B5EF4-FFF2-40B4-BE49-F238E27FC236}">
                <a16:creationId xmlns:a16="http://schemas.microsoft.com/office/drawing/2014/main" id="{257B975E-293B-407B-B3B3-3404292DAEC7}"/>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107" name="TextBox 106">
            <a:extLst>
              <a:ext uri="{FF2B5EF4-FFF2-40B4-BE49-F238E27FC236}">
                <a16:creationId xmlns:a16="http://schemas.microsoft.com/office/drawing/2014/main" id="{1490D47F-44A6-425E-8070-2948AF85A664}"/>
              </a:ext>
            </a:extLst>
          </p:cNvPr>
          <p:cNvSpPr txBox="1"/>
          <p:nvPr/>
        </p:nvSpPr>
        <p:spPr>
          <a:xfrm>
            <a:off x="2669046" y="902190"/>
            <a:ext cx="3001911" cy="215444"/>
          </a:xfrm>
          <a:prstGeom prst="rect">
            <a:avLst/>
          </a:prstGeom>
          <a:noFill/>
        </p:spPr>
        <p:txBody>
          <a:bodyPr wrap="square" lIns="0" tIns="0" rIns="0" bIns="0" rtlCol="0">
            <a:spAutoFit/>
          </a:bodyPr>
          <a:lstStyle/>
          <a:p>
            <a:pPr algn="ctr">
              <a:lnSpc>
                <a:spcPct val="100000"/>
              </a:lnSpc>
              <a:spcAft>
                <a:spcPts val="600"/>
              </a:spcAft>
              <a:buSzPct val="100000"/>
            </a:pPr>
            <a:r>
              <a:rPr lang="en-US" sz="1400" b="1" i="1" dirty="0"/>
              <a:t>Key Elements of TLC Concept Plan</a:t>
            </a:r>
          </a:p>
        </p:txBody>
      </p:sp>
      <p:sp>
        <p:nvSpPr>
          <p:cNvPr id="173" name="Google Shape;6542;gfe7240cab3_1_22">
            <a:extLst>
              <a:ext uri="{FF2B5EF4-FFF2-40B4-BE49-F238E27FC236}">
                <a16:creationId xmlns:a16="http://schemas.microsoft.com/office/drawing/2014/main" id="{1F1C5900-3031-4063-B046-992CBC043C2A}"/>
              </a:ext>
            </a:extLst>
          </p:cNvPr>
          <p:cNvSpPr/>
          <p:nvPr/>
        </p:nvSpPr>
        <p:spPr>
          <a:xfrm>
            <a:off x="3564899" y="1318462"/>
            <a:ext cx="77093" cy="862194"/>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74" name="Google Shape;6543;gfe7240cab3_1_22">
            <a:extLst>
              <a:ext uri="{FF2B5EF4-FFF2-40B4-BE49-F238E27FC236}">
                <a16:creationId xmlns:a16="http://schemas.microsoft.com/office/drawing/2014/main" id="{F7AE0C9D-053B-42B4-8068-A90CFD99F1AC}"/>
              </a:ext>
            </a:extLst>
          </p:cNvPr>
          <p:cNvSpPr/>
          <p:nvPr/>
        </p:nvSpPr>
        <p:spPr>
          <a:xfrm>
            <a:off x="706090" y="1318462"/>
            <a:ext cx="2844616" cy="862194"/>
          </a:xfrm>
          <a:prstGeom prst="rect">
            <a:avLst/>
          </a:prstGeom>
          <a:solidFill>
            <a:srgbClr val="C00000"/>
          </a:solidFill>
          <a:ln w="9525" cap="flat" cmpd="sng">
            <a:solidFill>
              <a:srgbClr val="1F5F94"/>
            </a:solidFill>
            <a:prstDash val="solid"/>
            <a:round/>
            <a:headEnd type="none" w="sm" len="sm"/>
            <a:tailEnd type="none" w="sm" len="sm"/>
          </a:ln>
        </p:spPr>
        <p:txBody>
          <a:bodyPr spcFirstLastPara="1" wrap="square" lIns="609600" tIns="36575" rIns="60900" bIns="36575" anchor="ctr" anchorCtr="0">
            <a:noAutofit/>
          </a:bodyPr>
          <a:lstStyle/>
          <a:p>
            <a:pPr marR="0" lvl="0" indent="285750" algn="r" rtl="0">
              <a:lnSpc>
                <a:spcPct val="100000"/>
              </a:lnSpc>
              <a:spcBef>
                <a:spcPts val="0"/>
              </a:spcBef>
              <a:spcAft>
                <a:spcPts val="0"/>
              </a:spcAft>
              <a:buClr>
                <a:srgbClr val="A5A5A5"/>
              </a:buClr>
              <a:buSzPts val="1200"/>
              <a:buFont typeface="Arial"/>
              <a:buNone/>
            </a:pPr>
            <a:r>
              <a:rPr lang="en-GB" sz="1200" b="1" i="0" u="none" strike="noStrike" cap="none" dirty="0">
                <a:solidFill>
                  <a:schemeClr val="bg1"/>
                </a:solidFill>
                <a:latin typeface="Arial"/>
                <a:ea typeface="Arial"/>
                <a:cs typeface="Arial"/>
                <a:sym typeface="Arial"/>
              </a:rPr>
              <a:t>Components for TLC</a:t>
            </a:r>
            <a:endParaRPr lang="en-GB" sz="1200" b="0" i="0" u="none" strike="noStrike" cap="none" dirty="0">
              <a:solidFill>
                <a:schemeClr val="bg1"/>
              </a:solidFill>
              <a:latin typeface="Arial"/>
              <a:ea typeface="Arial"/>
              <a:cs typeface="Arial"/>
              <a:sym typeface="Arial"/>
            </a:endParaRPr>
          </a:p>
        </p:txBody>
      </p:sp>
      <p:sp>
        <p:nvSpPr>
          <p:cNvPr id="175" name="Google Shape;6544;gfe7240cab3_1_22">
            <a:extLst>
              <a:ext uri="{FF2B5EF4-FFF2-40B4-BE49-F238E27FC236}">
                <a16:creationId xmlns:a16="http://schemas.microsoft.com/office/drawing/2014/main" id="{0C2664CF-67DA-4DDA-AA88-5FE7DC54FBD9}"/>
              </a:ext>
            </a:extLst>
          </p:cNvPr>
          <p:cNvSpPr/>
          <p:nvPr/>
        </p:nvSpPr>
        <p:spPr>
          <a:xfrm>
            <a:off x="3564899" y="2412019"/>
            <a:ext cx="77093" cy="858469"/>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76" name="Google Shape;6545;gfe7240cab3_1_22">
            <a:extLst>
              <a:ext uri="{FF2B5EF4-FFF2-40B4-BE49-F238E27FC236}">
                <a16:creationId xmlns:a16="http://schemas.microsoft.com/office/drawing/2014/main" id="{2E56282E-F5C7-45C5-AECF-A91602EAF0C3}"/>
              </a:ext>
            </a:extLst>
          </p:cNvPr>
          <p:cNvSpPr/>
          <p:nvPr/>
        </p:nvSpPr>
        <p:spPr>
          <a:xfrm>
            <a:off x="706090" y="2412008"/>
            <a:ext cx="2844616" cy="858469"/>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marL="173038" indent="-173038" algn="r">
              <a:buClr>
                <a:srgbClr val="A5A5A5"/>
              </a:buClr>
              <a:buSzPts val="1200"/>
            </a:pPr>
            <a:r>
              <a:rPr lang="en-GB" sz="1200" b="1" dirty="0">
                <a:solidFill>
                  <a:schemeClr val="bg1"/>
                </a:solidFill>
                <a:latin typeface="Arial"/>
                <a:cs typeface="Arial"/>
                <a:sym typeface="Arial"/>
              </a:rPr>
              <a:t>Location Assessment </a:t>
            </a:r>
          </a:p>
          <a:p>
            <a:pPr marL="173038" indent="-173038" algn="r">
              <a:buClr>
                <a:srgbClr val="A5A5A5"/>
              </a:buClr>
              <a:buSzPts val="1200"/>
            </a:pPr>
            <a:r>
              <a:rPr lang="en-GB" sz="1200" b="1" dirty="0">
                <a:solidFill>
                  <a:schemeClr val="bg1"/>
                </a:solidFill>
                <a:latin typeface="Arial"/>
                <a:cs typeface="Arial"/>
                <a:sym typeface="Arial"/>
              </a:rPr>
              <a:t>for TLC</a:t>
            </a:r>
          </a:p>
        </p:txBody>
      </p:sp>
      <p:sp>
        <p:nvSpPr>
          <p:cNvPr id="177" name="Google Shape;6546;gfe7240cab3_1_22">
            <a:extLst>
              <a:ext uri="{FF2B5EF4-FFF2-40B4-BE49-F238E27FC236}">
                <a16:creationId xmlns:a16="http://schemas.microsoft.com/office/drawing/2014/main" id="{9C6E9AAB-86F9-422B-8B7C-6E0118C2D9D2}"/>
              </a:ext>
            </a:extLst>
          </p:cNvPr>
          <p:cNvSpPr/>
          <p:nvPr/>
        </p:nvSpPr>
        <p:spPr>
          <a:xfrm>
            <a:off x="3564899" y="4369055"/>
            <a:ext cx="77093" cy="858469"/>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78" name="Google Shape;6547;gfe7240cab3_1_22">
            <a:extLst>
              <a:ext uri="{FF2B5EF4-FFF2-40B4-BE49-F238E27FC236}">
                <a16:creationId xmlns:a16="http://schemas.microsoft.com/office/drawing/2014/main" id="{725CE8E4-461E-473B-A685-9B5942B82080}"/>
              </a:ext>
            </a:extLst>
          </p:cNvPr>
          <p:cNvSpPr/>
          <p:nvPr/>
        </p:nvSpPr>
        <p:spPr>
          <a:xfrm>
            <a:off x="706090" y="4369060"/>
            <a:ext cx="2844616" cy="858469"/>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lgn="r">
              <a:buClr>
                <a:srgbClr val="A5A5A5"/>
              </a:buClr>
              <a:buSzPts val="1200"/>
            </a:pPr>
            <a:r>
              <a:rPr lang="en-GB" sz="1200" b="1" dirty="0">
                <a:solidFill>
                  <a:schemeClr val="bg1"/>
                </a:solidFill>
                <a:latin typeface="Arial"/>
                <a:cs typeface="Arial"/>
                <a:sym typeface="Arial"/>
              </a:rPr>
              <a:t>Zoning Plan</a:t>
            </a:r>
          </a:p>
        </p:txBody>
      </p:sp>
      <p:sp>
        <p:nvSpPr>
          <p:cNvPr id="179" name="Google Shape;649;p76">
            <a:extLst>
              <a:ext uri="{FF2B5EF4-FFF2-40B4-BE49-F238E27FC236}">
                <a16:creationId xmlns:a16="http://schemas.microsoft.com/office/drawing/2014/main" id="{FBB385B3-7385-4AD6-A6C1-944D788C58F7}"/>
              </a:ext>
            </a:extLst>
          </p:cNvPr>
          <p:cNvSpPr/>
          <p:nvPr/>
        </p:nvSpPr>
        <p:spPr>
          <a:xfrm>
            <a:off x="776372" y="1418870"/>
            <a:ext cx="603504" cy="66137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bg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1">
              <a:solidFill>
                <a:schemeClr val="accent1"/>
              </a:solidFill>
              <a:latin typeface="Arial"/>
              <a:ea typeface="Arial"/>
              <a:cs typeface="Arial"/>
              <a:sym typeface="Arial"/>
            </a:endParaRPr>
          </a:p>
        </p:txBody>
      </p:sp>
      <p:sp>
        <p:nvSpPr>
          <p:cNvPr id="180" name="Google Shape;1201;p86">
            <a:extLst>
              <a:ext uri="{FF2B5EF4-FFF2-40B4-BE49-F238E27FC236}">
                <a16:creationId xmlns:a16="http://schemas.microsoft.com/office/drawing/2014/main" id="{A4D04700-8DA4-4F89-B6B8-572689D94CA1}"/>
              </a:ext>
            </a:extLst>
          </p:cNvPr>
          <p:cNvSpPr/>
          <p:nvPr/>
        </p:nvSpPr>
        <p:spPr>
          <a:xfrm>
            <a:off x="771731" y="2510556"/>
            <a:ext cx="603504" cy="661378"/>
          </a:xfrm>
          <a:custGeom>
            <a:avLst/>
            <a:gdLst/>
            <a:ahLst/>
            <a:cxnLst/>
            <a:rect l="l" t="t" r="r" b="b"/>
            <a:pathLst>
              <a:path w="395" h="396" extrusionOk="0">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spcFirstLastPara="1" wrap="square" lIns="68575" tIns="34275" rIns="68575" bIns="34275" anchor="t" anchorCtr="0">
            <a:noAutofit/>
          </a:bodyPr>
          <a:lstStyle/>
          <a:p>
            <a:pPr marL="0" marR="0" lvl="0" indent="0" algn="r" rtl="0">
              <a:spcBef>
                <a:spcPts val="0"/>
              </a:spcBef>
              <a:spcAft>
                <a:spcPts val="0"/>
              </a:spcAft>
              <a:buNone/>
            </a:pPr>
            <a:endParaRPr sz="800">
              <a:solidFill>
                <a:schemeClr val="accent1"/>
              </a:solidFill>
              <a:latin typeface="Arial"/>
              <a:ea typeface="Arial"/>
              <a:cs typeface="Arial"/>
              <a:sym typeface="Arial"/>
            </a:endParaRPr>
          </a:p>
        </p:txBody>
      </p:sp>
      <p:sp>
        <p:nvSpPr>
          <p:cNvPr id="182" name="Rectangle: Rounded Corners 181">
            <a:extLst>
              <a:ext uri="{FF2B5EF4-FFF2-40B4-BE49-F238E27FC236}">
                <a16:creationId xmlns:a16="http://schemas.microsoft.com/office/drawing/2014/main" id="{F8C1E470-D361-487E-BFCC-D06C5F24683D}"/>
              </a:ext>
            </a:extLst>
          </p:cNvPr>
          <p:cNvSpPr/>
          <p:nvPr/>
        </p:nvSpPr>
        <p:spPr>
          <a:xfrm>
            <a:off x="3855021" y="1318462"/>
            <a:ext cx="6996123" cy="862194"/>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dirty="0">
                <a:solidFill>
                  <a:schemeClr val="tx1"/>
                </a:solidFill>
              </a:rPr>
              <a:t>Infrastructural components supporting the cargo profile to be developed within TLC</a:t>
            </a:r>
          </a:p>
        </p:txBody>
      </p:sp>
      <p:sp>
        <p:nvSpPr>
          <p:cNvPr id="183" name="Rectangle: Rounded Corners 182">
            <a:extLst>
              <a:ext uri="{FF2B5EF4-FFF2-40B4-BE49-F238E27FC236}">
                <a16:creationId xmlns:a16="http://schemas.microsoft.com/office/drawing/2014/main" id="{E2D39398-B43B-40F1-ACF1-EF53475C1A55}"/>
              </a:ext>
            </a:extLst>
          </p:cNvPr>
          <p:cNvSpPr/>
          <p:nvPr/>
        </p:nvSpPr>
        <p:spPr>
          <a:xfrm>
            <a:off x="3855021" y="2329082"/>
            <a:ext cx="6996123" cy="858469"/>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r>
              <a:rPr lang="en-US" sz="1200" dirty="0">
                <a:solidFill>
                  <a:schemeClr val="tx1"/>
                </a:solidFill>
              </a:rPr>
              <a:t>Location with sufficient land availability, having proximity to major cargo hotspots, linkage to transport infrastructure, utilities, availability of social infrastructure</a:t>
            </a:r>
          </a:p>
        </p:txBody>
      </p:sp>
      <p:sp>
        <p:nvSpPr>
          <p:cNvPr id="184" name="Rectangle: Rounded Corners 183">
            <a:extLst>
              <a:ext uri="{FF2B5EF4-FFF2-40B4-BE49-F238E27FC236}">
                <a16:creationId xmlns:a16="http://schemas.microsoft.com/office/drawing/2014/main" id="{23A41B74-8F64-488C-A1BC-E920138EB22A}"/>
              </a:ext>
            </a:extLst>
          </p:cNvPr>
          <p:cNvSpPr/>
          <p:nvPr/>
        </p:nvSpPr>
        <p:spPr>
          <a:xfrm>
            <a:off x="3855021" y="4392797"/>
            <a:ext cx="6996123" cy="858469"/>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dirty="0">
                <a:solidFill>
                  <a:schemeClr val="tx1"/>
                </a:solidFill>
              </a:rPr>
              <a:t>Suitable zoning plan for various components within the TLC</a:t>
            </a:r>
          </a:p>
        </p:txBody>
      </p:sp>
      <p:sp>
        <p:nvSpPr>
          <p:cNvPr id="186" name="Oval 185">
            <a:extLst>
              <a:ext uri="{FF2B5EF4-FFF2-40B4-BE49-F238E27FC236}">
                <a16:creationId xmlns:a16="http://schemas.microsoft.com/office/drawing/2014/main" id="{4A84A9CE-A5B4-4177-9BAE-C8BFEAEF6EEA}"/>
              </a:ext>
            </a:extLst>
          </p:cNvPr>
          <p:cNvSpPr/>
          <p:nvPr/>
        </p:nvSpPr>
        <p:spPr>
          <a:xfrm>
            <a:off x="371593" y="1117634"/>
            <a:ext cx="365760" cy="399378"/>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1</a:t>
            </a:r>
          </a:p>
        </p:txBody>
      </p:sp>
      <p:sp>
        <p:nvSpPr>
          <p:cNvPr id="187" name="Oval 186">
            <a:extLst>
              <a:ext uri="{FF2B5EF4-FFF2-40B4-BE49-F238E27FC236}">
                <a16:creationId xmlns:a16="http://schemas.microsoft.com/office/drawing/2014/main" id="{700AFA19-D20C-458F-823F-1FE1DF99ADEF}"/>
              </a:ext>
            </a:extLst>
          </p:cNvPr>
          <p:cNvSpPr/>
          <p:nvPr/>
        </p:nvSpPr>
        <p:spPr>
          <a:xfrm>
            <a:off x="371592" y="2244350"/>
            <a:ext cx="365760" cy="399378"/>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2</a:t>
            </a:r>
          </a:p>
        </p:txBody>
      </p:sp>
      <p:sp>
        <p:nvSpPr>
          <p:cNvPr id="188" name="Oval 187">
            <a:extLst>
              <a:ext uri="{FF2B5EF4-FFF2-40B4-BE49-F238E27FC236}">
                <a16:creationId xmlns:a16="http://schemas.microsoft.com/office/drawing/2014/main" id="{2E6288C5-2A21-4121-B3B3-6225275AF39C}"/>
              </a:ext>
            </a:extLst>
          </p:cNvPr>
          <p:cNvSpPr/>
          <p:nvPr/>
        </p:nvSpPr>
        <p:spPr>
          <a:xfrm>
            <a:off x="371592" y="4297134"/>
            <a:ext cx="365760" cy="399378"/>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4</a:t>
            </a:r>
          </a:p>
        </p:txBody>
      </p:sp>
      <p:sp>
        <p:nvSpPr>
          <p:cNvPr id="190" name="Google Shape;6544;gfe7240cab3_1_22">
            <a:extLst>
              <a:ext uri="{FF2B5EF4-FFF2-40B4-BE49-F238E27FC236}">
                <a16:creationId xmlns:a16="http://schemas.microsoft.com/office/drawing/2014/main" id="{25E55B32-70EA-4F17-B6E4-8FD622D2A6A0}"/>
              </a:ext>
            </a:extLst>
          </p:cNvPr>
          <p:cNvSpPr/>
          <p:nvPr/>
        </p:nvSpPr>
        <p:spPr>
          <a:xfrm>
            <a:off x="3564899" y="3398389"/>
            <a:ext cx="77093" cy="858469"/>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191" name="Google Shape;6545;gfe7240cab3_1_22">
            <a:extLst>
              <a:ext uri="{FF2B5EF4-FFF2-40B4-BE49-F238E27FC236}">
                <a16:creationId xmlns:a16="http://schemas.microsoft.com/office/drawing/2014/main" id="{8A975A30-84C9-4EF5-A934-C398FB4D883E}"/>
              </a:ext>
            </a:extLst>
          </p:cNvPr>
          <p:cNvSpPr/>
          <p:nvPr/>
        </p:nvSpPr>
        <p:spPr>
          <a:xfrm>
            <a:off x="706090" y="3398378"/>
            <a:ext cx="2844616" cy="858469"/>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marL="173038" indent="-173038" algn="r">
              <a:buClr>
                <a:srgbClr val="A5A5A5"/>
              </a:buClr>
              <a:buSzPts val="1200"/>
            </a:pPr>
            <a:r>
              <a:rPr lang="en-GB" sz="1200" b="1" dirty="0">
                <a:solidFill>
                  <a:schemeClr val="bg1"/>
                </a:solidFill>
                <a:latin typeface="Arial"/>
                <a:cs typeface="Arial"/>
                <a:sym typeface="Arial"/>
              </a:rPr>
              <a:t>Land Area Requirement</a:t>
            </a:r>
          </a:p>
        </p:txBody>
      </p:sp>
      <p:sp>
        <p:nvSpPr>
          <p:cNvPr id="192" name="Rectangle: Rounded Corners 191">
            <a:extLst>
              <a:ext uri="{FF2B5EF4-FFF2-40B4-BE49-F238E27FC236}">
                <a16:creationId xmlns:a16="http://schemas.microsoft.com/office/drawing/2014/main" id="{0B19AE98-83FC-45AE-872A-D6DFA20ADF9D}"/>
              </a:ext>
            </a:extLst>
          </p:cNvPr>
          <p:cNvSpPr/>
          <p:nvPr/>
        </p:nvSpPr>
        <p:spPr>
          <a:xfrm>
            <a:off x="3855021" y="3335977"/>
            <a:ext cx="6996123" cy="858469"/>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r>
              <a:rPr lang="en-US" sz="1200" dirty="0">
                <a:solidFill>
                  <a:schemeClr val="tx1"/>
                </a:solidFill>
              </a:rPr>
              <a:t>Based on the demand projections for cargo flows, estimate the land area required for TLC</a:t>
            </a:r>
          </a:p>
        </p:txBody>
      </p:sp>
      <p:sp>
        <p:nvSpPr>
          <p:cNvPr id="193" name="Oval 192">
            <a:extLst>
              <a:ext uri="{FF2B5EF4-FFF2-40B4-BE49-F238E27FC236}">
                <a16:creationId xmlns:a16="http://schemas.microsoft.com/office/drawing/2014/main" id="{AC13FA6A-9A15-4970-BD38-C443C4E08B9C}"/>
              </a:ext>
            </a:extLst>
          </p:cNvPr>
          <p:cNvSpPr/>
          <p:nvPr/>
        </p:nvSpPr>
        <p:spPr>
          <a:xfrm>
            <a:off x="371592" y="3230720"/>
            <a:ext cx="365760" cy="399378"/>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3</a:t>
            </a:r>
          </a:p>
        </p:txBody>
      </p:sp>
      <p:sp>
        <p:nvSpPr>
          <p:cNvPr id="194" name="Google Shape;937;p83">
            <a:extLst>
              <a:ext uri="{FF2B5EF4-FFF2-40B4-BE49-F238E27FC236}">
                <a16:creationId xmlns:a16="http://schemas.microsoft.com/office/drawing/2014/main" id="{144DDA10-59F0-4CE0-ABCE-C36F5FCFE6FB}"/>
              </a:ext>
            </a:extLst>
          </p:cNvPr>
          <p:cNvSpPr/>
          <p:nvPr/>
        </p:nvSpPr>
        <p:spPr>
          <a:xfrm>
            <a:off x="768359" y="3496924"/>
            <a:ext cx="603504" cy="661378"/>
          </a:xfrm>
          <a:custGeom>
            <a:avLst/>
            <a:gdLst/>
            <a:ahLst/>
            <a:cxnLst/>
            <a:rect l="l" t="t" r="r" b="b"/>
            <a:pathLst>
              <a:path w="576" h="576" extrusionOk="0">
                <a:moveTo>
                  <a:pt x="142" y="114"/>
                </a:moveTo>
                <a:cubicBezTo>
                  <a:pt x="90" y="62"/>
                  <a:pt x="90" y="62"/>
                  <a:pt x="90" y="62"/>
                </a:cubicBezTo>
                <a:cubicBezTo>
                  <a:pt x="108" y="45"/>
                  <a:pt x="108" y="45"/>
                  <a:pt x="108" y="45"/>
                </a:cubicBezTo>
                <a:cubicBezTo>
                  <a:pt x="130" y="67"/>
                  <a:pt x="130" y="67"/>
                  <a:pt x="130" y="67"/>
                </a:cubicBezTo>
                <a:cubicBezTo>
                  <a:pt x="130" y="0"/>
                  <a:pt x="130" y="0"/>
                  <a:pt x="130" y="0"/>
                </a:cubicBezTo>
                <a:cubicBezTo>
                  <a:pt x="155" y="0"/>
                  <a:pt x="155" y="0"/>
                  <a:pt x="155" y="0"/>
                </a:cubicBezTo>
                <a:cubicBezTo>
                  <a:pt x="155" y="67"/>
                  <a:pt x="155" y="67"/>
                  <a:pt x="155" y="67"/>
                </a:cubicBezTo>
                <a:cubicBezTo>
                  <a:pt x="176" y="46"/>
                  <a:pt x="176" y="46"/>
                  <a:pt x="176" y="46"/>
                </a:cubicBezTo>
                <a:cubicBezTo>
                  <a:pt x="193" y="63"/>
                  <a:pt x="193" y="63"/>
                  <a:pt x="193" y="63"/>
                </a:cubicBezTo>
                <a:lnTo>
                  <a:pt x="142" y="114"/>
                </a:lnTo>
                <a:close/>
                <a:moveTo>
                  <a:pt x="486" y="67"/>
                </a:moveTo>
                <a:cubicBezTo>
                  <a:pt x="469" y="46"/>
                  <a:pt x="469" y="46"/>
                  <a:pt x="469" y="46"/>
                </a:cubicBezTo>
                <a:cubicBezTo>
                  <a:pt x="447" y="67"/>
                  <a:pt x="447" y="67"/>
                  <a:pt x="447" y="67"/>
                </a:cubicBezTo>
                <a:cubicBezTo>
                  <a:pt x="447" y="0"/>
                  <a:pt x="447" y="0"/>
                  <a:pt x="447" y="0"/>
                </a:cubicBezTo>
                <a:cubicBezTo>
                  <a:pt x="423" y="0"/>
                  <a:pt x="423" y="0"/>
                  <a:pt x="423" y="0"/>
                </a:cubicBezTo>
                <a:cubicBezTo>
                  <a:pt x="423" y="67"/>
                  <a:pt x="423" y="67"/>
                  <a:pt x="423" y="67"/>
                </a:cubicBezTo>
                <a:cubicBezTo>
                  <a:pt x="401" y="45"/>
                  <a:pt x="401" y="45"/>
                  <a:pt x="401" y="45"/>
                </a:cubicBezTo>
                <a:cubicBezTo>
                  <a:pt x="383" y="62"/>
                  <a:pt x="383" y="62"/>
                  <a:pt x="383" y="62"/>
                </a:cubicBezTo>
                <a:cubicBezTo>
                  <a:pt x="435" y="114"/>
                  <a:pt x="435" y="114"/>
                  <a:pt x="435" y="114"/>
                </a:cubicBezTo>
                <a:lnTo>
                  <a:pt x="486" y="67"/>
                </a:lnTo>
                <a:close/>
                <a:moveTo>
                  <a:pt x="576" y="123"/>
                </a:moveTo>
                <a:cubicBezTo>
                  <a:pt x="576" y="397"/>
                  <a:pt x="576" y="397"/>
                  <a:pt x="576" y="397"/>
                </a:cubicBezTo>
                <a:cubicBezTo>
                  <a:pt x="576" y="421"/>
                  <a:pt x="576" y="421"/>
                  <a:pt x="576" y="421"/>
                </a:cubicBezTo>
                <a:cubicBezTo>
                  <a:pt x="576" y="474"/>
                  <a:pt x="576" y="474"/>
                  <a:pt x="576" y="474"/>
                </a:cubicBezTo>
                <a:cubicBezTo>
                  <a:pt x="576" y="499"/>
                  <a:pt x="576" y="499"/>
                  <a:pt x="576" y="499"/>
                </a:cubicBezTo>
                <a:cubicBezTo>
                  <a:pt x="576" y="576"/>
                  <a:pt x="576" y="576"/>
                  <a:pt x="576" y="576"/>
                </a:cubicBezTo>
                <a:cubicBezTo>
                  <a:pt x="0" y="576"/>
                  <a:pt x="0" y="576"/>
                  <a:pt x="0" y="576"/>
                </a:cubicBezTo>
                <a:cubicBezTo>
                  <a:pt x="0" y="499"/>
                  <a:pt x="0" y="499"/>
                  <a:pt x="0" y="499"/>
                </a:cubicBezTo>
                <a:cubicBezTo>
                  <a:pt x="0" y="474"/>
                  <a:pt x="0" y="474"/>
                  <a:pt x="0" y="474"/>
                </a:cubicBezTo>
                <a:cubicBezTo>
                  <a:pt x="0" y="421"/>
                  <a:pt x="0" y="421"/>
                  <a:pt x="0" y="421"/>
                </a:cubicBezTo>
                <a:cubicBezTo>
                  <a:pt x="0" y="397"/>
                  <a:pt x="0" y="397"/>
                  <a:pt x="0" y="397"/>
                </a:cubicBezTo>
                <a:cubicBezTo>
                  <a:pt x="0" y="123"/>
                  <a:pt x="0" y="123"/>
                  <a:pt x="0" y="123"/>
                </a:cubicBezTo>
                <a:cubicBezTo>
                  <a:pt x="275" y="123"/>
                  <a:pt x="275" y="123"/>
                  <a:pt x="275" y="123"/>
                </a:cubicBezTo>
                <a:cubicBezTo>
                  <a:pt x="275" y="47"/>
                  <a:pt x="275" y="47"/>
                  <a:pt x="275" y="47"/>
                </a:cubicBezTo>
                <a:cubicBezTo>
                  <a:pt x="254" y="69"/>
                  <a:pt x="254" y="69"/>
                  <a:pt x="254" y="69"/>
                </a:cubicBezTo>
                <a:cubicBezTo>
                  <a:pt x="237" y="51"/>
                  <a:pt x="237" y="51"/>
                  <a:pt x="237" y="51"/>
                </a:cubicBezTo>
                <a:cubicBezTo>
                  <a:pt x="288" y="0"/>
                  <a:pt x="288" y="0"/>
                  <a:pt x="288" y="0"/>
                </a:cubicBezTo>
                <a:cubicBezTo>
                  <a:pt x="340" y="52"/>
                  <a:pt x="340" y="52"/>
                  <a:pt x="340" y="52"/>
                </a:cubicBezTo>
                <a:cubicBezTo>
                  <a:pt x="322" y="70"/>
                  <a:pt x="322" y="70"/>
                  <a:pt x="322" y="70"/>
                </a:cubicBezTo>
                <a:cubicBezTo>
                  <a:pt x="300" y="47"/>
                  <a:pt x="300" y="47"/>
                  <a:pt x="300" y="47"/>
                </a:cubicBezTo>
                <a:cubicBezTo>
                  <a:pt x="300" y="123"/>
                  <a:pt x="300" y="123"/>
                  <a:pt x="300" y="123"/>
                </a:cubicBezTo>
                <a:lnTo>
                  <a:pt x="576" y="123"/>
                </a:lnTo>
                <a:close/>
                <a:moveTo>
                  <a:pt x="552" y="218"/>
                </a:moveTo>
                <a:cubicBezTo>
                  <a:pt x="515" y="212"/>
                  <a:pt x="486" y="184"/>
                  <a:pt x="481" y="147"/>
                </a:cubicBezTo>
                <a:cubicBezTo>
                  <a:pt x="95" y="147"/>
                  <a:pt x="95" y="147"/>
                  <a:pt x="95" y="147"/>
                </a:cubicBezTo>
                <a:cubicBezTo>
                  <a:pt x="90" y="184"/>
                  <a:pt x="61" y="212"/>
                  <a:pt x="25" y="218"/>
                </a:cubicBezTo>
                <a:cubicBezTo>
                  <a:pt x="25" y="326"/>
                  <a:pt x="25" y="326"/>
                  <a:pt x="25" y="326"/>
                </a:cubicBezTo>
                <a:cubicBezTo>
                  <a:pt x="61" y="332"/>
                  <a:pt x="90" y="360"/>
                  <a:pt x="95" y="397"/>
                </a:cubicBezTo>
                <a:cubicBezTo>
                  <a:pt x="481" y="397"/>
                  <a:pt x="481" y="397"/>
                  <a:pt x="481" y="397"/>
                </a:cubicBezTo>
                <a:cubicBezTo>
                  <a:pt x="486" y="360"/>
                  <a:pt x="515" y="332"/>
                  <a:pt x="552" y="326"/>
                </a:cubicBezTo>
                <a:lnTo>
                  <a:pt x="552" y="218"/>
                </a:lnTo>
                <a:close/>
                <a:moveTo>
                  <a:pt x="552" y="147"/>
                </a:moveTo>
                <a:cubicBezTo>
                  <a:pt x="506" y="147"/>
                  <a:pt x="506" y="147"/>
                  <a:pt x="506" y="147"/>
                </a:cubicBezTo>
                <a:cubicBezTo>
                  <a:pt x="511" y="170"/>
                  <a:pt x="529" y="188"/>
                  <a:pt x="552" y="193"/>
                </a:cubicBezTo>
                <a:lnTo>
                  <a:pt x="552" y="147"/>
                </a:lnTo>
                <a:close/>
                <a:moveTo>
                  <a:pt x="25" y="147"/>
                </a:moveTo>
                <a:cubicBezTo>
                  <a:pt x="25" y="193"/>
                  <a:pt x="25" y="193"/>
                  <a:pt x="25" y="193"/>
                </a:cubicBezTo>
                <a:cubicBezTo>
                  <a:pt x="48" y="188"/>
                  <a:pt x="66" y="170"/>
                  <a:pt x="70" y="147"/>
                </a:cubicBezTo>
                <a:lnTo>
                  <a:pt x="25" y="147"/>
                </a:lnTo>
                <a:close/>
                <a:moveTo>
                  <a:pt x="25" y="397"/>
                </a:moveTo>
                <a:cubicBezTo>
                  <a:pt x="70" y="397"/>
                  <a:pt x="70" y="397"/>
                  <a:pt x="70" y="397"/>
                </a:cubicBezTo>
                <a:cubicBezTo>
                  <a:pt x="66" y="374"/>
                  <a:pt x="48" y="356"/>
                  <a:pt x="25" y="351"/>
                </a:cubicBezTo>
                <a:lnTo>
                  <a:pt x="25" y="397"/>
                </a:lnTo>
                <a:close/>
                <a:moveTo>
                  <a:pt x="552" y="499"/>
                </a:moveTo>
                <a:cubicBezTo>
                  <a:pt x="25" y="499"/>
                  <a:pt x="25" y="499"/>
                  <a:pt x="25" y="499"/>
                </a:cubicBezTo>
                <a:cubicBezTo>
                  <a:pt x="25" y="552"/>
                  <a:pt x="25" y="552"/>
                  <a:pt x="25" y="552"/>
                </a:cubicBezTo>
                <a:cubicBezTo>
                  <a:pt x="552" y="552"/>
                  <a:pt x="552" y="552"/>
                  <a:pt x="552" y="552"/>
                </a:cubicBezTo>
                <a:lnTo>
                  <a:pt x="552" y="499"/>
                </a:lnTo>
                <a:close/>
                <a:moveTo>
                  <a:pt x="552" y="421"/>
                </a:moveTo>
                <a:cubicBezTo>
                  <a:pt x="25" y="421"/>
                  <a:pt x="25" y="421"/>
                  <a:pt x="25" y="421"/>
                </a:cubicBezTo>
                <a:cubicBezTo>
                  <a:pt x="25" y="474"/>
                  <a:pt x="25" y="474"/>
                  <a:pt x="25" y="474"/>
                </a:cubicBezTo>
                <a:cubicBezTo>
                  <a:pt x="552" y="474"/>
                  <a:pt x="552" y="474"/>
                  <a:pt x="552" y="474"/>
                </a:cubicBezTo>
                <a:lnTo>
                  <a:pt x="552" y="421"/>
                </a:lnTo>
                <a:close/>
                <a:moveTo>
                  <a:pt x="552" y="397"/>
                </a:moveTo>
                <a:cubicBezTo>
                  <a:pt x="552" y="351"/>
                  <a:pt x="552" y="351"/>
                  <a:pt x="552" y="351"/>
                </a:cubicBezTo>
                <a:cubicBezTo>
                  <a:pt x="529" y="356"/>
                  <a:pt x="511" y="374"/>
                  <a:pt x="506" y="397"/>
                </a:cubicBezTo>
                <a:lnTo>
                  <a:pt x="552" y="397"/>
                </a:lnTo>
                <a:close/>
                <a:moveTo>
                  <a:pt x="372" y="272"/>
                </a:moveTo>
                <a:cubicBezTo>
                  <a:pt x="372" y="318"/>
                  <a:pt x="334" y="356"/>
                  <a:pt x="288" y="356"/>
                </a:cubicBezTo>
                <a:cubicBezTo>
                  <a:pt x="242" y="356"/>
                  <a:pt x="204" y="318"/>
                  <a:pt x="204" y="272"/>
                </a:cubicBezTo>
                <a:cubicBezTo>
                  <a:pt x="204" y="226"/>
                  <a:pt x="242" y="188"/>
                  <a:pt x="288" y="188"/>
                </a:cubicBezTo>
                <a:cubicBezTo>
                  <a:pt x="334" y="188"/>
                  <a:pt x="372" y="226"/>
                  <a:pt x="372" y="272"/>
                </a:cubicBezTo>
                <a:close/>
                <a:moveTo>
                  <a:pt x="347" y="272"/>
                </a:moveTo>
                <a:cubicBezTo>
                  <a:pt x="347" y="239"/>
                  <a:pt x="321" y="213"/>
                  <a:pt x="288" y="213"/>
                </a:cubicBezTo>
                <a:cubicBezTo>
                  <a:pt x="255" y="213"/>
                  <a:pt x="229" y="239"/>
                  <a:pt x="229" y="272"/>
                </a:cubicBezTo>
                <a:cubicBezTo>
                  <a:pt x="229" y="305"/>
                  <a:pt x="255" y="331"/>
                  <a:pt x="288" y="331"/>
                </a:cubicBezTo>
                <a:cubicBezTo>
                  <a:pt x="321" y="331"/>
                  <a:pt x="347" y="305"/>
                  <a:pt x="347" y="272"/>
                </a:cubicBezTo>
                <a:close/>
                <a:moveTo>
                  <a:pt x="312" y="281"/>
                </a:moveTo>
                <a:cubicBezTo>
                  <a:pt x="312" y="283"/>
                  <a:pt x="313" y="285"/>
                  <a:pt x="313" y="286"/>
                </a:cubicBezTo>
                <a:cubicBezTo>
                  <a:pt x="313" y="288"/>
                  <a:pt x="312" y="289"/>
                  <a:pt x="312" y="291"/>
                </a:cubicBezTo>
                <a:cubicBezTo>
                  <a:pt x="311" y="293"/>
                  <a:pt x="310" y="295"/>
                  <a:pt x="308" y="297"/>
                </a:cubicBezTo>
                <a:cubicBezTo>
                  <a:pt x="306" y="299"/>
                  <a:pt x="304" y="301"/>
                  <a:pt x="301" y="302"/>
                </a:cubicBezTo>
                <a:cubicBezTo>
                  <a:pt x="298" y="304"/>
                  <a:pt x="295" y="305"/>
                  <a:pt x="290" y="305"/>
                </a:cubicBezTo>
                <a:cubicBezTo>
                  <a:pt x="290" y="312"/>
                  <a:pt x="290" y="312"/>
                  <a:pt x="290" y="312"/>
                </a:cubicBezTo>
                <a:cubicBezTo>
                  <a:pt x="285" y="312"/>
                  <a:pt x="285" y="312"/>
                  <a:pt x="285" y="312"/>
                </a:cubicBezTo>
                <a:cubicBezTo>
                  <a:pt x="285" y="305"/>
                  <a:pt x="285" y="305"/>
                  <a:pt x="285" y="305"/>
                </a:cubicBezTo>
                <a:cubicBezTo>
                  <a:pt x="278" y="304"/>
                  <a:pt x="273" y="302"/>
                  <a:pt x="269" y="299"/>
                </a:cubicBezTo>
                <a:cubicBezTo>
                  <a:pt x="266" y="295"/>
                  <a:pt x="263" y="290"/>
                  <a:pt x="263" y="283"/>
                </a:cubicBezTo>
                <a:cubicBezTo>
                  <a:pt x="275" y="283"/>
                  <a:pt x="275" y="283"/>
                  <a:pt x="275" y="283"/>
                </a:cubicBezTo>
                <a:cubicBezTo>
                  <a:pt x="275" y="286"/>
                  <a:pt x="276" y="289"/>
                  <a:pt x="278" y="291"/>
                </a:cubicBezTo>
                <a:cubicBezTo>
                  <a:pt x="280" y="293"/>
                  <a:pt x="282" y="294"/>
                  <a:pt x="285" y="295"/>
                </a:cubicBezTo>
                <a:cubicBezTo>
                  <a:pt x="285" y="276"/>
                  <a:pt x="285" y="276"/>
                  <a:pt x="285" y="276"/>
                </a:cubicBezTo>
                <a:cubicBezTo>
                  <a:pt x="285" y="276"/>
                  <a:pt x="284" y="276"/>
                  <a:pt x="284" y="276"/>
                </a:cubicBezTo>
                <a:cubicBezTo>
                  <a:pt x="283" y="275"/>
                  <a:pt x="283" y="275"/>
                  <a:pt x="282" y="275"/>
                </a:cubicBezTo>
                <a:cubicBezTo>
                  <a:pt x="280" y="275"/>
                  <a:pt x="278" y="274"/>
                  <a:pt x="276" y="273"/>
                </a:cubicBezTo>
                <a:cubicBezTo>
                  <a:pt x="273" y="272"/>
                  <a:pt x="272" y="271"/>
                  <a:pt x="270" y="270"/>
                </a:cubicBezTo>
                <a:cubicBezTo>
                  <a:pt x="268" y="268"/>
                  <a:pt x="267" y="267"/>
                  <a:pt x="266" y="265"/>
                </a:cubicBezTo>
                <a:cubicBezTo>
                  <a:pt x="265" y="263"/>
                  <a:pt x="264" y="260"/>
                  <a:pt x="264" y="257"/>
                </a:cubicBezTo>
                <a:cubicBezTo>
                  <a:pt x="264" y="254"/>
                  <a:pt x="265" y="252"/>
                  <a:pt x="266" y="249"/>
                </a:cubicBezTo>
                <a:cubicBezTo>
                  <a:pt x="267" y="247"/>
                  <a:pt x="269" y="245"/>
                  <a:pt x="271" y="244"/>
                </a:cubicBezTo>
                <a:cubicBezTo>
                  <a:pt x="273" y="242"/>
                  <a:pt x="275" y="241"/>
                  <a:pt x="277" y="240"/>
                </a:cubicBezTo>
                <a:cubicBezTo>
                  <a:pt x="280" y="239"/>
                  <a:pt x="282" y="238"/>
                  <a:pt x="285" y="238"/>
                </a:cubicBezTo>
                <a:cubicBezTo>
                  <a:pt x="285" y="231"/>
                  <a:pt x="285" y="231"/>
                  <a:pt x="285" y="231"/>
                </a:cubicBezTo>
                <a:cubicBezTo>
                  <a:pt x="290" y="231"/>
                  <a:pt x="290" y="231"/>
                  <a:pt x="290" y="231"/>
                </a:cubicBezTo>
                <a:cubicBezTo>
                  <a:pt x="290" y="238"/>
                  <a:pt x="290" y="238"/>
                  <a:pt x="290" y="238"/>
                </a:cubicBezTo>
                <a:cubicBezTo>
                  <a:pt x="293" y="239"/>
                  <a:pt x="295" y="239"/>
                  <a:pt x="298" y="240"/>
                </a:cubicBezTo>
                <a:cubicBezTo>
                  <a:pt x="300" y="241"/>
                  <a:pt x="302" y="242"/>
                  <a:pt x="304" y="244"/>
                </a:cubicBezTo>
                <a:cubicBezTo>
                  <a:pt x="306" y="245"/>
                  <a:pt x="307" y="247"/>
                  <a:pt x="308" y="249"/>
                </a:cubicBezTo>
                <a:cubicBezTo>
                  <a:pt x="309" y="252"/>
                  <a:pt x="310" y="254"/>
                  <a:pt x="310" y="257"/>
                </a:cubicBezTo>
                <a:cubicBezTo>
                  <a:pt x="298" y="257"/>
                  <a:pt x="298" y="257"/>
                  <a:pt x="298" y="257"/>
                </a:cubicBezTo>
                <a:cubicBezTo>
                  <a:pt x="298" y="255"/>
                  <a:pt x="297" y="253"/>
                  <a:pt x="295" y="251"/>
                </a:cubicBezTo>
                <a:cubicBezTo>
                  <a:pt x="294" y="250"/>
                  <a:pt x="292" y="249"/>
                  <a:pt x="290" y="249"/>
                </a:cubicBezTo>
                <a:cubicBezTo>
                  <a:pt x="290" y="265"/>
                  <a:pt x="290" y="265"/>
                  <a:pt x="290" y="265"/>
                </a:cubicBezTo>
                <a:cubicBezTo>
                  <a:pt x="291" y="265"/>
                  <a:pt x="292" y="265"/>
                  <a:pt x="292" y="265"/>
                </a:cubicBezTo>
                <a:cubicBezTo>
                  <a:pt x="293" y="265"/>
                  <a:pt x="294" y="265"/>
                  <a:pt x="295" y="266"/>
                </a:cubicBezTo>
                <a:cubicBezTo>
                  <a:pt x="299" y="267"/>
                  <a:pt x="303" y="268"/>
                  <a:pt x="305" y="270"/>
                </a:cubicBezTo>
                <a:cubicBezTo>
                  <a:pt x="307" y="272"/>
                  <a:pt x="309" y="274"/>
                  <a:pt x="310" y="276"/>
                </a:cubicBezTo>
                <a:cubicBezTo>
                  <a:pt x="311" y="277"/>
                  <a:pt x="312" y="279"/>
                  <a:pt x="312" y="281"/>
                </a:cubicBezTo>
                <a:close/>
                <a:moveTo>
                  <a:pt x="285" y="249"/>
                </a:moveTo>
                <a:cubicBezTo>
                  <a:pt x="284" y="249"/>
                  <a:pt x="283" y="249"/>
                  <a:pt x="282" y="249"/>
                </a:cubicBezTo>
                <a:cubicBezTo>
                  <a:pt x="281" y="249"/>
                  <a:pt x="280" y="250"/>
                  <a:pt x="279" y="251"/>
                </a:cubicBezTo>
                <a:cubicBezTo>
                  <a:pt x="279" y="251"/>
                  <a:pt x="278" y="252"/>
                  <a:pt x="278" y="253"/>
                </a:cubicBezTo>
                <a:cubicBezTo>
                  <a:pt x="277" y="254"/>
                  <a:pt x="277" y="255"/>
                  <a:pt x="277" y="256"/>
                </a:cubicBezTo>
                <a:cubicBezTo>
                  <a:pt x="277" y="258"/>
                  <a:pt x="278" y="260"/>
                  <a:pt x="279" y="261"/>
                </a:cubicBezTo>
                <a:cubicBezTo>
                  <a:pt x="280" y="262"/>
                  <a:pt x="282" y="263"/>
                  <a:pt x="285" y="263"/>
                </a:cubicBezTo>
                <a:lnTo>
                  <a:pt x="285" y="249"/>
                </a:lnTo>
                <a:close/>
                <a:moveTo>
                  <a:pt x="300" y="286"/>
                </a:moveTo>
                <a:cubicBezTo>
                  <a:pt x="300" y="284"/>
                  <a:pt x="299" y="282"/>
                  <a:pt x="298" y="281"/>
                </a:cubicBezTo>
                <a:cubicBezTo>
                  <a:pt x="296" y="279"/>
                  <a:pt x="294" y="278"/>
                  <a:pt x="290" y="277"/>
                </a:cubicBezTo>
                <a:cubicBezTo>
                  <a:pt x="290" y="295"/>
                  <a:pt x="290" y="295"/>
                  <a:pt x="290" y="295"/>
                </a:cubicBezTo>
                <a:cubicBezTo>
                  <a:pt x="291" y="294"/>
                  <a:pt x="292" y="294"/>
                  <a:pt x="294" y="294"/>
                </a:cubicBezTo>
                <a:cubicBezTo>
                  <a:pt x="295" y="293"/>
                  <a:pt x="296" y="293"/>
                  <a:pt x="297" y="292"/>
                </a:cubicBezTo>
                <a:cubicBezTo>
                  <a:pt x="298" y="291"/>
                  <a:pt x="298" y="291"/>
                  <a:pt x="299" y="290"/>
                </a:cubicBezTo>
                <a:cubicBezTo>
                  <a:pt x="300" y="288"/>
                  <a:pt x="300" y="287"/>
                  <a:pt x="300" y="286"/>
                </a:cubicBezTo>
                <a:close/>
              </a:path>
            </a:pathLst>
          </a:custGeom>
          <a:solidFill>
            <a:schemeClr val="bg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700">
              <a:solidFill>
                <a:schemeClr val="accent1"/>
              </a:solidFill>
              <a:latin typeface="Arial"/>
              <a:ea typeface="Arial"/>
              <a:cs typeface="Arial"/>
              <a:sym typeface="Arial"/>
            </a:endParaRPr>
          </a:p>
        </p:txBody>
      </p:sp>
      <p:sp>
        <p:nvSpPr>
          <p:cNvPr id="28" name="Footer Placeholder 5">
            <a:extLst>
              <a:ext uri="{FF2B5EF4-FFF2-40B4-BE49-F238E27FC236}">
                <a16:creationId xmlns:a16="http://schemas.microsoft.com/office/drawing/2014/main" id="{D47FFA47-ABE4-4F56-8338-5ABDCC2B05C2}"/>
              </a:ext>
            </a:extLst>
          </p:cNvPr>
          <p:cNvSpPr>
            <a:spLocks noGrp="1"/>
          </p:cNvSpPr>
          <p:nvPr>
            <p:ph type="ftr" sz="quarter" idx="13"/>
          </p:nvPr>
        </p:nvSpPr>
        <p:spPr>
          <a:xfrm>
            <a:off x="442912" y="6355080"/>
            <a:ext cx="5473701" cy="137160"/>
          </a:xfrm>
        </p:spPr>
        <p:txBody>
          <a:bodyPr/>
          <a:lstStyle/>
          <a:p>
            <a:pPr algn="l"/>
            <a:r>
              <a:rPr lang="en-US"/>
              <a:t>Prefeasibility study for establishment of TLC under STKEC</a:t>
            </a:r>
            <a:endParaRPr lang="en-US" dirty="0"/>
          </a:p>
        </p:txBody>
      </p:sp>
      <p:sp>
        <p:nvSpPr>
          <p:cNvPr id="29" name="Slide Number Placeholder 1">
            <a:extLst>
              <a:ext uri="{FF2B5EF4-FFF2-40B4-BE49-F238E27FC236}">
                <a16:creationId xmlns:a16="http://schemas.microsoft.com/office/drawing/2014/main" id="{C5C7F80B-CD96-4DA7-8CB6-FBF5BB81AADA}"/>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12</a:t>
            </a:fld>
            <a:endParaRPr lang="en-GB"/>
          </a:p>
        </p:txBody>
      </p:sp>
      <p:sp>
        <p:nvSpPr>
          <p:cNvPr id="30" name="Google Shape;6546;gfe7240cab3_1_22">
            <a:extLst>
              <a:ext uri="{FF2B5EF4-FFF2-40B4-BE49-F238E27FC236}">
                <a16:creationId xmlns:a16="http://schemas.microsoft.com/office/drawing/2014/main" id="{5BCFE495-B304-428F-8D8D-ED0EF7D6B18C}"/>
              </a:ext>
            </a:extLst>
          </p:cNvPr>
          <p:cNvSpPr/>
          <p:nvPr/>
        </p:nvSpPr>
        <p:spPr>
          <a:xfrm>
            <a:off x="3564899" y="5478651"/>
            <a:ext cx="77093" cy="858469"/>
          </a:xfrm>
          <a:prstGeom prst="rect">
            <a:avLst/>
          </a:prstGeom>
          <a:noFill/>
          <a:ln w="9525" cap="flat" cmpd="sng">
            <a:solidFill>
              <a:srgbClr val="C00000"/>
            </a:solidFill>
            <a:prstDash val="solid"/>
            <a:round/>
            <a:headEnd type="none" w="sm" len="sm"/>
            <a:tailEnd type="none" w="sm" len="sm"/>
          </a:ln>
        </p:spPr>
        <p:txBody>
          <a:bodyPr spcFirstLastPara="1" wrap="square" lIns="609600" tIns="121900" rIns="121900" bIns="1219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bg1"/>
              </a:solidFill>
              <a:latin typeface="Arial"/>
              <a:ea typeface="Arial"/>
              <a:cs typeface="Arial"/>
              <a:sym typeface="Arial"/>
            </a:endParaRPr>
          </a:p>
        </p:txBody>
      </p:sp>
      <p:sp>
        <p:nvSpPr>
          <p:cNvPr id="31" name="Google Shape;6547;gfe7240cab3_1_22">
            <a:extLst>
              <a:ext uri="{FF2B5EF4-FFF2-40B4-BE49-F238E27FC236}">
                <a16:creationId xmlns:a16="http://schemas.microsoft.com/office/drawing/2014/main" id="{5DD5D4A3-B453-4917-80C7-5DA501D51AAA}"/>
              </a:ext>
            </a:extLst>
          </p:cNvPr>
          <p:cNvSpPr/>
          <p:nvPr/>
        </p:nvSpPr>
        <p:spPr>
          <a:xfrm>
            <a:off x="706090" y="5478656"/>
            <a:ext cx="2844616" cy="858469"/>
          </a:xfrm>
          <a:prstGeom prst="rect">
            <a:avLst/>
          </a:prstGeom>
          <a:solidFill>
            <a:srgbClr val="C00000"/>
          </a:solidFill>
          <a:ln w="9525" cap="flat" cmpd="sng">
            <a:solidFill>
              <a:srgbClr val="D8D8D8"/>
            </a:solidFill>
            <a:prstDash val="solid"/>
            <a:round/>
            <a:headEnd type="none" w="sm" len="sm"/>
            <a:tailEnd type="none" w="sm" len="sm"/>
          </a:ln>
        </p:spPr>
        <p:txBody>
          <a:bodyPr spcFirstLastPara="1" wrap="square" lIns="609600" tIns="36575" rIns="60900" bIns="36575" anchor="ctr" anchorCtr="0">
            <a:noAutofit/>
          </a:bodyPr>
          <a:lstStyle/>
          <a:p>
            <a:pPr indent="285750" algn="r">
              <a:buClr>
                <a:srgbClr val="A5A5A5"/>
              </a:buClr>
              <a:buSzPts val="1200"/>
            </a:pPr>
            <a:r>
              <a:rPr lang="en-GB" sz="1200" b="1" dirty="0">
                <a:solidFill>
                  <a:schemeClr val="bg1"/>
                </a:solidFill>
                <a:latin typeface="Arial"/>
                <a:cs typeface="Arial"/>
                <a:sym typeface="Arial"/>
              </a:rPr>
              <a:t>Institutional Models</a:t>
            </a:r>
          </a:p>
        </p:txBody>
      </p:sp>
      <p:sp>
        <p:nvSpPr>
          <p:cNvPr id="32" name="Google Shape;1130;p85">
            <a:extLst>
              <a:ext uri="{FF2B5EF4-FFF2-40B4-BE49-F238E27FC236}">
                <a16:creationId xmlns:a16="http://schemas.microsoft.com/office/drawing/2014/main" id="{B76478ED-58A5-488A-93CE-02C802BA3DB4}"/>
              </a:ext>
            </a:extLst>
          </p:cNvPr>
          <p:cNvSpPr/>
          <p:nvPr/>
        </p:nvSpPr>
        <p:spPr>
          <a:xfrm>
            <a:off x="793562" y="5577202"/>
            <a:ext cx="594652" cy="661378"/>
          </a:xfrm>
          <a:custGeom>
            <a:avLst/>
            <a:gdLst/>
            <a:ahLst/>
            <a:cxnLst/>
            <a:rect l="l" t="t" r="r" b="b"/>
            <a:pathLst>
              <a:path w="704" h="706" extrusionOk="0">
                <a:moveTo>
                  <a:pt x="0" y="0"/>
                </a:moveTo>
                <a:lnTo>
                  <a:pt x="0" y="706"/>
                </a:lnTo>
                <a:lnTo>
                  <a:pt x="704" y="706"/>
                </a:lnTo>
                <a:lnTo>
                  <a:pt x="704" y="0"/>
                </a:lnTo>
                <a:lnTo>
                  <a:pt x="0" y="0"/>
                </a:lnTo>
                <a:close/>
                <a:moveTo>
                  <a:pt x="673" y="677"/>
                </a:moveTo>
                <a:lnTo>
                  <a:pt x="30" y="677"/>
                </a:lnTo>
                <a:lnTo>
                  <a:pt x="30" y="31"/>
                </a:lnTo>
                <a:lnTo>
                  <a:pt x="673" y="31"/>
                </a:lnTo>
                <a:lnTo>
                  <a:pt x="673" y="677"/>
                </a:lnTo>
                <a:close/>
                <a:moveTo>
                  <a:pt x="626" y="589"/>
                </a:moveTo>
                <a:lnTo>
                  <a:pt x="595" y="589"/>
                </a:lnTo>
                <a:lnTo>
                  <a:pt x="595" y="574"/>
                </a:lnTo>
                <a:lnTo>
                  <a:pt x="595" y="558"/>
                </a:lnTo>
                <a:lnTo>
                  <a:pt x="598" y="558"/>
                </a:lnTo>
                <a:lnTo>
                  <a:pt x="611" y="558"/>
                </a:lnTo>
                <a:lnTo>
                  <a:pt x="626" y="558"/>
                </a:lnTo>
                <a:lnTo>
                  <a:pt x="626" y="589"/>
                </a:lnTo>
                <a:close/>
                <a:moveTo>
                  <a:pt x="565" y="558"/>
                </a:moveTo>
                <a:lnTo>
                  <a:pt x="587" y="558"/>
                </a:lnTo>
                <a:lnTo>
                  <a:pt x="587" y="589"/>
                </a:lnTo>
                <a:lnTo>
                  <a:pt x="565" y="589"/>
                </a:lnTo>
                <a:lnTo>
                  <a:pt x="565" y="558"/>
                </a:lnTo>
                <a:close/>
                <a:moveTo>
                  <a:pt x="532" y="558"/>
                </a:moveTo>
                <a:lnTo>
                  <a:pt x="554" y="558"/>
                </a:lnTo>
                <a:lnTo>
                  <a:pt x="554" y="589"/>
                </a:lnTo>
                <a:lnTo>
                  <a:pt x="532" y="589"/>
                </a:lnTo>
                <a:lnTo>
                  <a:pt x="532" y="558"/>
                </a:lnTo>
                <a:close/>
                <a:moveTo>
                  <a:pt x="522" y="589"/>
                </a:moveTo>
                <a:lnTo>
                  <a:pt x="492" y="589"/>
                </a:lnTo>
                <a:lnTo>
                  <a:pt x="492" y="558"/>
                </a:lnTo>
                <a:lnTo>
                  <a:pt x="507" y="558"/>
                </a:lnTo>
                <a:lnTo>
                  <a:pt x="521" y="558"/>
                </a:lnTo>
                <a:lnTo>
                  <a:pt x="522" y="558"/>
                </a:lnTo>
                <a:lnTo>
                  <a:pt x="522" y="574"/>
                </a:lnTo>
                <a:lnTo>
                  <a:pt x="522" y="589"/>
                </a:lnTo>
                <a:close/>
                <a:moveTo>
                  <a:pt x="522" y="549"/>
                </a:moveTo>
                <a:lnTo>
                  <a:pt x="492" y="549"/>
                </a:lnTo>
                <a:lnTo>
                  <a:pt x="492" y="527"/>
                </a:lnTo>
                <a:lnTo>
                  <a:pt x="522" y="527"/>
                </a:lnTo>
                <a:lnTo>
                  <a:pt x="522" y="549"/>
                </a:lnTo>
                <a:close/>
                <a:moveTo>
                  <a:pt x="522" y="516"/>
                </a:moveTo>
                <a:lnTo>
                  <a:pt x="492" y="516"/>
                </a:lnTo>
                <a:lnTo>
                  <a:pt x="492" y="494"/>
                </a:lnTo>
                <a:lnTo>
                  <a:pt x="522" y="494"/>
                </a:lnTo>
                <a:lnTo>
                  <a:pt x="522" y="516"/>
                </a:lnTo>
                <a:close/>
                <a:moveTo>
                  <a:pt x="507" y="484"/>
                </a:moveTo>
                <a:lnTo>
                  <a:pt x="492" y="484"/>
                </a:lnTo>
                <a:lnTo>
                  <a:pt x="492" y="455"/>
                </a:lnTo>
                <a:lnTo>
                  <a:pt x="522" y="455"/>
                </a:lnTo>
                <a:lnTo>
                  <a:pt x="522" y="470"/>
                </a:lnTo>
                <a:lnTo>
                  <a:pt x="522" y="483"/>
                </a:lnTo>
                <a:lnTo>
                  <a:pt x="522" y="484"/>
                </a:lnTo>
                <a:lnTo>
                  <a:pt x="507" y="484"/>
                </a:lnTo>
                <a:close/>
                <a:moveTo>
                  <a:pt x="554" y="484"/>
                </a:moveTo>
                <a:lnTo>
                  <a:pt x="532" y="484"/>
                </a:lnTo>
                <a:lnTo>
                  <a:pt x="532" y="455"/>
                </a:lnTo>
                <a:lnTo>
                  <a:pt x="554" y="455"/>
                </a:lnTo>
                <a:lnTo>
                  <a:pt x="554" y="484"/>
                </a:lnTo>
                <a:close/>
                <a:moveTo>
                  <a:pt x="565" y="455"/>
                </a:moveTo>
                <a:lnTo>
                  <a:pt x="587" y="455"/>
                </a:lnTo>
                <a:lnTo>
                  <a:pt x="587" y="484"/>
                </a:lnTo>
                <a:lnTo>
                  <a:pt x="565" y="484"/>
                </a:lnTo>
                <a:lnTo>
                  <a:pt x="565" y="455"/>
                </a:lnTo>
                <a:close/>
                <a:moveTo>
                  <a:pt x="611" y="484"/>
                </a:moveTo>
                <a:lnTo>
                  <a:pt x="595" y="484"/>
                </a:lnTo>
                <a:lnTo>
                  <a:pt x="595" y="483"/>
                </a:lnTo>
                <a:lnTo>
                  <a:pt x="595" y="470"/>
                </a:lnTo>
                <a:lnTo>
                  <a:pt x="595" y="455"/>
                </a:lnTo>
                <a:lnTo>
                  <a:pt x="626" y="455"/>
                </a:lnTo>
                <a:lnTo>
                  <a:pt x="626" y="484"/>
                </a:lnTo>
                <a:lnTo>
                  <a:pt x="611" y="484"/>
                </a:lnTo>
                <a:close/>
                <a:moveTo>
                  <a:pt x="626" y="516"/>
                </a:moveTo>
                <a:lnTo>
                  <a:pt x="595" y="516"/>
                </a:lnTo>
                <a:lnTo>
                  <a:pt x="595" y="494"/>
                </a:lnTo>
                <a:lnTo>
                  <a:pt x="626" y="494"/>
                </a:lnTo>
                <a:lnTo>
                  <a:pt x="626" y="516"/>
                </a:lnTo>
                <a:close/>
                <a:moveTo>
                  <a:pt x="626" y="549"/>
                </a:moveTo>
                <a:lnTo>
                  <a:pt x="595" y="549"/>
                </a:lnTo>
                <a:lnTo>
                  <a:pt x="595" y="527"/>
                </a:lnTo>
                <a:lnTo>
                  <a:pt x="626" y="527"/>
                </a:lnTo>
                <a:lnTo>
                  <a:pt x="626" y="549"/>
                </a:lnTo>
                <a:close/>
                <a:moveTo>
                  <a:pt x="211" y="455"/>
                </a:moveTo>
                <a:lnTo>
                  <a:pt x="160" y="455"/>
                </a:lnTo>
                <a:lnTo>
                  <a:pt x="160" y="369"/>
                </a:lnTo>
                <a:lnTo>
                  <a:pt x="336" y="369"/>
                </a:lnTo>
                <a:lnTo>
                  <a:pt x="336" y="455"/>
                </a:lnTo>
                <a:lnTo>
                  <a:pt x="285" y="455"/>
                </a:lnTo>
                <a:lnTo>
                  <a:pt x="285" y="589"/>
                </a:lnTo>
                <a:lnTo>
                  <a:pt x="419" y="589"/>
                </a:lnTo>
                <a:lnTo>
                  <a:pt x="419" y="455"/>
                </a:lnTo>
                <a:lnTo>
                  <a:pt x="367" y="455"/>
                </a:lnTo>
                <a:lnTo>
                  <a:pt x="367" y="253"/>
                </a:lnTo>
                <a:lnTo>
                  <a:pt x="419" y="253"/>
                </a:lnTo>
                <a:lnTo>
                  <a:pt x="419" y="119"/>
                </a:lnTo>
                <a:lnTo>
                  <a:pt x="285" y="119"/>
                </a:lnTo>
                <a:lnTo>
                  <a:pt x="285" y="253"/>
                </a:lnTo>
                <a:lnTo>
                  <a:pt x="336" y="253"/>
                </a:lnTo>
                <a:lnTo>
                  <a:pt x="336" y="339"/>
                </a:lnTo>
                <a:lnTo>
                  <a:pt x="129" y="339"/>
                </a:lnTo>
                <a:lnTo>
                  <a:pt x="129" y="455"/>
                </a:lnTo>
                <a:lnTo>
                  <a:pt x="77" y="455"/>
                </a:lnTo>
                <a:lnTo>
                  <a:pt x="77" y="589"/>
                </a:lnTo>
                <a:lnTo>
                  <a:pt x="211" y="589"/>
                </a:lnTo>
                <a:lnTo>
                  <a:pt x="211" y="455"/>
                </a:lnTo>
                <a:close/>
                <a:moveTo>
                  <a:pt x="389" y="558"/>
                </a:moveTo>
                <a:lnTo>
                  <a:pt x="315" y="558"/>
                </a:lnTo>
                <a:lnTo>
                  <a:pt x="315" y="484"/>
                </a:lnTo>
                <a:lnTo>
                  <a:pt x="389" y="484"/>
                </a:lnTo>
                <a:lnTo>
                  <a:pt x="389" y="558"/>
                </a:lnTo>
                <a:close/>
                <a:moveTo>
                  <a:pt x="315" y="149"/>
                </a:moveTo>
                <a:lnTo>
                  <a:pt x="389" y="149"/>
                </a:lnTo>
                <a:lnTo>
                  <a:pt x="389" y="222"/>
                </a:lnTo>
                <a:lnTo>
                  <a:pt x="315" y="222"/>
                </a:lnTo>
                <a:lnTo>
                  <a:pt x="315" y="149"/>
                </a:lnTo>
                <a:close/>
                <a:moveTo>
                  <a:pt x="181" y="558"/>
                </a:moveTo>
                <a:lnTo>
                  <a:pt x="107" y="558"/>
                </a:lnTo>
                <a:lnTo>
                  <a:pt x="107" y="484"/>
                </a:lnTo>
                <a:lnTo>
                  <a:pt x="181" y="484"/>
                </a:lnTo>
                <a:lnTo>
                  <a:pt x="181" y="558"/>
                </a:lnTo>
                <a:close/>
                <a:moveTo>
                  <a:pt x="379" y="369"/>
                </a:moveTo>
                <a:lnTo>
                  <a:pt x="379" y="339"/>
                </a:lnTo>
                <a:lnTo>
                  <a:pt x="407" y="339"/>
                </a:lnTo>
                <a:lnTo>
                  <a:pt x="407" y="369"/>
                </a:lnTo>
                <a:lnTo>
                  <a:pt x="379" y="369"/>
                </a:lnTo>
                <a:close/>
                <a:moveTo>
                  <a:pt x="448" y="369"/>
                </a:moveTo>
                <a:lnTo>
                  <a:pt x="420" y="369"/>
                </a:lnTo>
                <a:lnTo>
                  <a:pt x="420" y="339"/>
                </a:lnTo>
                <a:lnTo>
                  <a:pt x="448" y="339"/>
                </a:lnTo>
                <a:lnTo>
                  <a:pt x="448" y="369"/>
                </a:lnTo>
                <a:close/>
                <a:moveTo>
                  <a:pt x="490" y="369"/>
                </a:moveTo>
                <a:lnTo>
                  <a:pt x="462" y="369"/>
                </a:lnTo>
                <a:lnTo>
                  <a:pt x="462" y="339"/>
                </a:lnTo>
                <a:lnTo>
                  <a:pt x="490" y="339"/>
                </a:lnTo>
                <a:lnTo>
                  <a:pt x="490" y="369"/>
                </a:lnTo>
                <a:close/>
                <a:moveTo>
                  <a:pt x="532" y="369"/>
                </a:moveTo>
                <a:lnTo>
                  <a:pt x="503" y="369"/>
                </a:lnTo>
                <a:lnTo>
                  <a:pt x="503" y="339"/>
                </a:lnTo>
                <a:lnTo>
                  <a:pt x="532" y="339"/>
                </a:lnTo>
                <a:lnTo>
                  <a:pt x="532" y="369"/>
                </a:lnTo>
                <a:close/>
                <a:moveTo>
                  <a:pt x="574" y="369"/>
                </a:moveTo>
                <a:lnTo>
                  <a:pt x="544" y="369"/>
                </a:lnTo>
                <a:lnTo>
                  <a:pt x="544" y="339"/>
                </a:lnTo>
                <a:lnTo>
                  <a:pt x="574" y="339"/>
                </a:lnTo>
                <a:lnTo>
                  <a:pt x="574" y="369"/>
                </a:lnTo>
                <a:close/>
                <a:moveTo>
                  <a:pt x="574" y="406"/>
                </a:moveTo>
                <a:lnTo>
                  <a:pt x="544" y="406"/>
                </a:lnTo>
                <a:lnTo>
                  <a:pt x="544" y="380"/>
                </a:lnTo>
                <a:lnTo>
                  <a:pt x="574" y="380"/>
                </a:lnTo>
                <a:lnTo>
                  <a:pt x="574" y="406"/>
                </a:lnTo>
                <a:close/>
                <a:moveTo>
                  <a:pt x="574" y="443"/>
                </a:moveTo>
                <a:lnTo>
                  <a:pt x="544" y="443"/>
                </a:lnTo>
                <a:lnTo>
                  <a:pt x="544" y="418"/>
                </a:lnTo>
                <a:lnTo>
                  <a:pt x="574" y="418"/>
                </a:lnTo>
                <a:lnTo>
                  <a:pt x="574" y="443"/>
                </a:lnTo>
                <a:close/>
              </a:path>
            </a:pathLst>
          </a:custGeom>
          <a:solidFill>
            <a:schemeClr val="bg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700">
              <a:solidFill>
                <a:schemeClr val="accent1"/>
              </a:solidFill>
              <a:latin typeface="Arial"/>
              <a:ea typeface="Arial"/>
              <a:cs typeface="Arial"/>
              <a:sym typeface="Arial"/>
            </a:endParaRPr>
          </a:p>
        </p:txBody>
      </p:sp>
      <p:sp>
        <p:nvSpPr>
          <p:cNvPr id="33" name="Rectangle: Rounded Corners 32">
            <a:extLst>
              <a:ext uri="{FF2B5EF4-FFF2-40B4-BE49-F238E27FC236}">
                <a16:creationId xmlns:a16="http://schemas.microsoft.com/office/drawing/2014/main" id="{69BAEB00-A65E-4BEB-B529-5EB4BFD917DC}"/>
              </a:ext>
            </a:extLst>
          </p:cNvPr>
          <p:cNvSpPr/>
          <p:nvPr/>
        </p:nvSpPr>
        <p:spPr>
          <a:xfrm>
            <a:off x="3855021" y="5502393"/>
            <a:ext cx="6996123" cy="858469"/>
          </a:xfrm>
          <a:prstGeom prst="roundRect">
            <a:avLst/>
          </a:prstGeom>
          <a:no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dirty="0">
                <a:solidFill>
                  <a:schemeClr val="tx1"/>
                </a:solidFill>
              </a:rPr>
              <a:t>Suitable institutional structure for development and operations of ICIC as per the best practices and prevalent models in Central Asia</a:t>
            </a:r>
          </a:p>
        </p:txBody>
      </p:sp>
      <p:sp>
        <p:nvSpPr>
          <p:cNvPr id="34" name="Oval 33">
            <a:extLst>
              <a:ext uri="{FF2B5EF4-FFF2-40B4-BE49-F238E27FC236}">
                <a16:creationId xmlns:a16="http://schemas.microsoft.com/office/drawing/2014/main" id="{C962AC8F-1F64-485D-85DA-3CBFD22D7997}"/>
              </a:ext>
            </a:extLst>
          </p:cNvPr>
          <p:cNvSpPr/>
          <p:nvPr/>
        </p:nvSpPr>
        <p:spPr>
          <a:xfrm>
            <a:off x="371592" y="5406730"/>
            <a:ext cx="365760" cy="399378"/>
          </a:xfrm>
          <a:prstGeom prst="ellipse">
            <a:avLst/>
          </a:prstGeom>
          <a:solidFill>
            <a:srgbClr val="FFFFFF"/>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5</a:t>
            </a:r>
          </a:p>
        </p:txBody>
      </p:sp>
      <p:sp>
        <p:nvSpPr>
          <p:cNvPr id="36" name="Freeform 14">
            <a:extLst>
              <a:ext uri="{FF2B5EF4-FFF2-40B4-BE49-F238E27FC236}">
                <a16:creationId xmlns:a16="http://schemas.microsoft.com/office/drawing/2014/main" id="{2F5FC95E-1E11-4D54-BA29-68E0A4E37927}"/>
              </a:ext>
            </a:extLst>
          </p:cNvPr>
          <p:cNvSpPr>
            <a:spLocks noChangeAspect="1" noEditPoints="1"/>
          </p:cNvSpPr>
          <p:nvPr/>
        </p:nvSpPr>
        <p:spPr bwMode="auto">
          <a:xfrm>
            <a:off x="793562" y="4453005"/>
            <a:ext cx="656203" cy="658368"/>
          </a:xfrm>
          <a:custGeom>
            <a:avLst/>
            <a:gdLst>
              <a:gd name="T0" fmla="*/ 200 w 200"/>
              <a:gd name="T1" fmla="*/ 93 h 200"/>
              <a:gd name="T2" fmla="*/ 100 w 200"/>
              <a:gd name="T3" fmla="*/ 0 h 200"/>
              <a:gd name="T4" fmla="*/ 55 w 200"/>
              <a:gd name="T5" fmla="*/ 10 h 200"/>
              <a:gd name="T6" fmla="*/ 50 w 200"/>
              <a:gd name="T7" fmla="*/ 13 h 200"/>
              <a:gd name="T8" fmla="*/ 45 w 200"/>
              <a:gd name="T9" fmla="*/ 17 h 200"/>
              <a:gd name="T10" fmla="*/ 0 w 200"/>
              <a:gd name="T11" fmla="*/ 100 h 200"/>
              <a:gd name="T12" fmla="*/ 45 w 200"/>
              <a:gd name="T13" fmla="*/ 183 h 200"/>
              <a:gd name="T14" fmla="*/ 55 w 200"/>
              <a:gd name="T15" fmla="*/ 189 h 200"/>
              <a:gd name="T16" fmla="*/ 100 w 200"/>
              <a:gd name="T17" fmla="*/ 200 h 200"/>
              <a:gd name="T18" fmla="*/ 200 w 200"/>
              <a:gd name="T19" fmla="*/ 106 h 200"/>
              <a:gd name="T20" fmla="*/ 200 w 200"/>
              <a:gd name="T21" fmla="*/ 100 h 200"/>
              <a:gd name="T22" fmla="*/ 200 w 200"/>
              <a:gd name="T23" fmla="*/ 99 h 200"/>
              <a:gd name="T24" fmla="*/ 200 w 200"/>
              <a:gd name="T25" fmla="*/ 93 h 200"/>
              <a:gd name="T26" fmla="*/ 100 w 200"/>
              <a:gd name="T27" fmla="*/ 12 h 200"/>
              <a:gd name="T28" fmla="*/ 187 w 200"/>
              <a:gd name="T29" fmla="*/ 93 h 200"/>
              <a:gd name="T30" fmla="*/ 104 w 200"/>
              <a:gd name="T31" fmla="*/ 93 h 200"/>
              <a:gd name="T32" fmla="*/ 62 w 200"/>
              <a:gd name="T33" fmla="*/ 21 h 200"/>
              <a:gd name="T34" fmla="*/ 100 w 200"/>
              <a:gd name="T35" fmla="*/ 12 h 200"/>
              <a:gd name="T36" fmla="*/ 13 w 200"/>
              <a:gd name="T37" fmla="*/ 100 h 200"/>
              <a:gd name="T38" fmla="*/ 51 w 200"/>
              <a:gd name="T39" fmla="*/ 28 h 200"/>
              <a:gd name="T40" fmla="*/ 93 w 200"/>
              <a:gd name="T41" fmla="*/ 100 h 200"/>
              <a:gd name="T42" fmla="*/ 51 w 200"/>
              <a:gd name="T43" fmla="*/ 172 h 200"/>
              <a:gd name="T44" fmla="*/ 13 w 200"/>
              <a:gd name="T45" fmla="*/ 100 h 200"/>
              <a:gd name="T46" fmla="*/ 100 w 200"/>
              <a:gd name="T47" fmla="*/ 187 h 200"/>
              <a:gd name="T48" fmla="*/ 62 w 200"/>
              <a:gd name="T49" fmla="*/ 178 h 200"/>
              <a:gd name="T50" fmla="*/ 104 w 200"/>
              <a:gd name="T51" fmla="*/ 106 h 200"/>
              <a:gd name="T52" fmla="*/ 187 w 200"/>
              <a:gd name="T53" fmla="*/ 106 h 200"/>
              <a:gd name="T54" fmla="*/ 100 w 200"/>
              <a:gd name="T55"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200">
                <a:moveTo>
                  <a:pt x="200" y="93"/>
                </a:moveTo>
                <a:cubicBezTo>
                  <a:pt x="197" y="41"/>
                  <a:pt x="153" y="0"/>
                  <a:pt x="100" y="0"/>
                </a:cubicBezTo>
                <a:cubicBezTo>
                  <a:pt x="84" y="0"/>
                  <a:pt x="69" y="4"/>
                  <a:pt x="55" y="10"/>
                </a:cubicBezTo>
                <a:cubicBezTo>
                  <a:pt x="53" y="11"/>
                  <a:pt x="52" y="12"/>
                  <a:pt x="50" y="13"/>
                </a:cubicBezTo>
                <a:cubicBezTo>
                  <a:pt x="48" y="14"/>
                  <a:pt x="46" y="16"/>
                  <a:pt x="45" y="17"/>
                </a:cubicBezTo>
                <a:cubicBezTo>
                  <a:pt x="18" y="35"/>
                  <a:pt x="0" y="65"/>
                  <a:pt x="0" y="100"/>
                </a:cubicBezTo>
                <a:cubicBezTo>
                  <a:pt x="0" y="134"/>
                  <a:pt x="18" y="165"/>
                  <a:pt x="45" y="183"/>
                </a:cubicBezTo>
                <a:cubicBezTo>
                  <a:pt x="48" y="185"/>
                  <a:pt x="52" y="187"/>
                  <a:pt x="55" y="189"/>
                </a:cubicBezTo>
                <a:cubicBezTo>
                  <a:pt x="69" y="196"/>
                  <a:pt x="84" y="200"/>
                  <a:pt x="100" y="200"/>
                </a:cubicBezTo>
                <a:cubicBezTo>
                  <a:pt x="153" y="200"/>
                  <a:pt x="197" y="158"/>
                  <a:pt x="200" y="106"/>
                </a:cubicBezTo>
                <a:cubicBezTo>
                  <a:pt x="200" y="104"/>
                  <a:pt x="200" y="102"/>
                  <a:pt x="200" y="100"/>
                </a:cubicBezTo>
                <a:cubicBezTo>
                  <a:pt x="200" y="99"/>
                  <a:pt x="200" y="99"/>
                  <a:pt x="200" y="99"/>
                </a:cubicBezTo>
                <a:cubicBezTo>
                  <a:pt x="200" y="97"/>
                  <a:pt x="200" y="95"/>
                  <a:pt x="200" y="93"/>
                </a:cubicBezTo>
                <a:close/>
                <a:moveTo>
                  <a:pt x="100" y="12"/>
                </a:moveTo>
                <a:cubicBezTo>
                  <a:pt x="146" y="12"/>
                  <a:pt x="184" y="48"/>
                  <a:pt x="187" y="93"/>
                </a:cubicBezTo>
                <a:cubicBezTo>
                  <a:pt x="104" y="93"/>
                  <a:pt x="104" y="93"/>
                  <a:pt x="104" y="93"/>
                </a:cubicBezTo>
                <a:cubicBezTo>
                  <a:pt x="62" y="21"/>
                  <a:pt x="62" y="21"/>
                  <a:pt x="62" y="21"/>
                </a:cubicBezTo>
                <a:cubicBezTo>
                  <a:pt x="73" y="16"/>
                  <a:pt x="86" y="12"/>
                  <a:pt x="100" y="12"/>
                </a:cubicBezTo>
                <a:close/>
                <a:moveTo>
                  <a:pt x="13" y="100"/>
                </a:moveTo>
                <a:cubicBezTo>
                  <a:pt x="13" y="70"/>
                  <a:pt x="28" y="43"/>
                  <a:pt x="51" y="28"/>
                </a:cubicBezTo>
                <a:cubicBezTo>
                  <a:pt x="93" y="100"/>
                  <a:pt x="93" y="100"/>
                  <a:pt x="93" y="100"/>
                </a:cubicBezTo>
                <a:cubicBezTo>
                  <a:pt x="51" y="172"/>
                  <a:pt x="51" y="172"/>
                  <a:pt x="51" y="172"/>
                </a:cubicBezTo>
                <a:cubicBezTo>
                  <a:pt x="28" y="156"/>
                  <a:pt x="13" y="130"/>
                  <a:pt x="13" y="100"/>
                </a:cubicBezTo>
                <a:close/>
                <a:moveTo>
                  <a:pt x="100" y="187"/>
                </a:moveTo>
                <a:cubicBezTo>
                  <a:pt x="86" y="187"/>
                  <a:pt x="73" y="184"/>
                  <a:pt x="62" y="178"/>
                </a:cubicBezTo>
                <a:cubicBezTo>
                  <a:pt x="104" y="106"/>
                  <a:pt x="104" y="106"/>
                  <a:pt x="104" y="106"/>
                </a:cubicBezTo>
                <a:cubicBezTo>
                  <a:pt x="187" y="106"/>
                  <a:pt x="187" y="106"/>
                  <a:pt x="187" y="106"/>
                </a:cubicBezTo>
                <a:cubicBezTo>
                  <a:pt x="184" y="151"/>
                  <a:pt x="146" y="187"/>
                  <a:pt x="100" y="1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custDataLst>
      <p:custData r:id="rId1"/>
    </p:custDataLst>
    <p:extLst>
      <p:ext uri="{BB962C8B-B14F-4D97-AF65-F5344CB8AC3E}">
        <p14:creationId xmlns:p14="http://schemas.microsoft.com/office/powerpoint/2010/main" val="246148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25BCEB1-8CB6-4167-BAA4-62108C9651AB}"/>
              </a:ext>
            </a:extLst>
          </p:cNvPr>
          <p:cNvGraphicFramePr>
            <a:graphicFrameLocks noChangeAspect="1"/>
          </p:cNvGraphicFramePr>
          <p:nvPr>
            <p:custDataLst>
              <p:tags r:id="rId2"/>
            </p:custDataLst>
            <p:extLst>
              <p:ext uri="{D42A27DB-BD31-4B8C-83A1-F6EECF244321}">
                <p14:modId xmlns:p14="http://schemas.microsoft.com/office/powerpoint/2010/main" val="107545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think-cell data - do not delete" hidden="1">
                        <a:extLst>
                          <a:ext uri="{FF2B5EF4-FFF2-40B4-BE49-F238E27FC236}">
                            <a16:creationId xmlns:a16="http://schemas.microsoft.com/office/drawing/2014/main" id="{F25BCEB1-8CB6-4167-BAA4-62108C965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Google Shape;2139;g14901a0a287_0_1717">
            <a:extLst>
              <a:ext uri="{FF2B5EF4-FFF2-40B4-BE49-F238E27FC236}">
                <a16:creationId xmlns:a16="http://schemas.microsoft.com/office/drawing/2014/main" id="{581C08BB-73B8-4775-9E51-770273DB6A83}"/>
              </a:ext>
            </a:extLst>
          </p:cNvPr>
          <p:cNvSpPr txBox="1">
            <a:spLocks noGrp="1"/>
          </p:cNvSpPr>
          <p:nvPr>
            <p:ph type="title"/>
          </p:nvPr>
        </p:nvSpPr>
        <p:spPr>
          <a:xfrm>
            <a:off x="450564" y="141803"/>
            <a:ext cx="11397145"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Components for TLC</a:t>
            </a:r>
          </a:p>
        </p:txBody>
      </p:sp>
      <p:cxnSp>
        <p:nvCxnSpPr>
          <p:cNvPr id="6" name="Google Shape;2146;g14901a0a287_0_1717">
            <a:extLst>
              <a:ext uri="{FF2B5EF4-FFF2-40B4-BE49-F238E27FC236}">
                <a16:creationId xmlns:a16="http://schemas.microsoft.com/office/drawing/2014/main" id="{6AFF4EDE-A94D-46E5-93CF-17557F0A1D3A}"/>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34" name="TextBox 33">
            <a:extLst>
              <a:ext uri="{FF2B5EF4-FFF2-40B4-BE49-F238E27FC236}">
                <a16:creationId xmlns:a16="http://schemas.microsoft.com/office/drawing/2014/main" id="{57D55CC6-DBA7-4073-B288-674C0A734AEC}"/>
              </a:ext>
            </a:extLst>
          </p:cNvPr>
          <p:cNvSpPr txBox="1"/>
          <p:nvPr/>
        </p:nvSpPr>
        <p:spPr>
          <a:xfrm>
            <a:off x="396981" y="952524"/>
            <a:ext cx="2164483" cy="261610"/>
          </a:xfrm>
          <a:prstGeom prst="rect">
            <a:avLst/>
          </a:prstGeom>
          <a:solidFill>
            <a:schemeClr val="accent4"/>
          </a:solidFill>
          <a:ln>
            <a:noFill/>
          </a:ln>
        </p:spPr>
        <p:txBody>
          <a:bodyPr wrap="square">
            <a:spAutoFit/>
          </a:bodyPr>
          <a:lstStyle/>
          <a:p>
            <a:pPr marR="0" lvl="0" algn="just">
              <a:spcBef>
                <a:spcPts val="0"/>
              </a:spcBef>
              <a:spcAft>
                <a:spcPts val="900"/>
              </a:spcAft>
              <a:buSzPts val="1100"/>
            </a:pPr>
            <a:r>
              <a:rPr lang="en-US" sz="11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Functions of Trade </a:t>
            </a:r>
            <a:r>
              <a:rPr lang="en-US" sz="1100" b="1" dirty="0">
                <a:solidFill>
                  <a:schemeClr val="bg1"/>
                </a:solidFill>
                <a:latin typeface="Arial" panose="020B0604020202020204" pitchFamily="34" charset="0"/>
                <a:ea typeface="SimSun" panose="02010600030101010101" pitchFamily="2" charset="-122"/>
                <a:cs typeface="Times New Roman" panose="02020603050405020304" pitchFamily="18" charset="0"/>
              </a:rPr>
              <a:t>C</a:t>
            </a:r>
            <a:r>
              <a:rPr lang="en-US" sz="11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entre:</a:t>
            </a:r>
          </a:p>
        </p:txBody>
      </p:sp>
      <p:sp>
        <p:nvSpPr>
          <p:cNvPr id="33" name="Rectangle 32">
            <a:extLst>
              <a:ext uri="{FF2B5EF4-FFF2-40B4-BE49-F238E27FC236}">
                <a16:creationId xmlns:a16="http://schemas.microsoft.com/office/drawing/2014/main" id="{59B41B44-7D33-41FA-8E5F-1CFCF3871874}"/>
              </a:ext>
            </a:extLst>
          </p:cNvPr>
          <p:cNvSpPr/>
          <p:nvPr/>
        </p:nvSpPr>
        <p:spPr>
          <a:xfrm>
            <a:off x="881752" y="1279517"/>
            <a:ext cx="2981121" cy="386099"/>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dirty="0">
                <a:solidFill>
                  <a:schemeClr val="tx1"/>
                </a:solidFill>
              </a:rPr>
              <a:t>Organize trade related events/exhibitions </a:t>
            </a:r>
          </a:p>
        </p:txBody>
      </p:sp>
      <p:sp>
        <p:nvSpPr>
          <p:cNvPr id="170" name="Rectangle 169">
            <a:extLst>
              <a:ext uri="{FF2B5EF4-FFF2-40B4-BE49-F238E27FC236}">
                <a16:creationId xmlns:a16="http://schemas.microsoft.com/office/drawing/2014/main" id="{E2EB0022-EB62-4A0A-AA9A-CE6264888F7B}"/>
              </a:ext>
            </a:extLst>
          </p:cNvPr>
          <p:cNvSpPr/>
          <p:nvPr/>
        </p:nvSpPr>
        <p:spPr>
          <a:xfrm>
            <a:off x="881752" y="1853518"/>
            <a:ext cx="2981121" cy="662822"/>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r>
              <a:rPr lang="en-US" sz="1200" dirty="0">
                <a:solidFill>
                  <a:schemeClr val="tx1"/>
                </a:solidFill>
              </a:rPr>
              <a:t>Knowledge desk to support traders by providing market intelligence and advisory services to traders</a:t>
            </a:r>
          </a:p>
        </p:txBody>
      </p:sp>
      <p:sp>
        <p:nvSpPr>
          <p:cNvPr id="171" name="Rectangle 170">
            <a:extLst>
              <a:ext uri="{FF2B5EF4-FFF2-40B4-BE49-F238E27FC236}">
                <a16:creationId xmlns:a16="http://schemas.microsoft.com/office/drawing/2014/main" id="{8FFB913F-A7FA-4399-B61D-5291E69E9492}"/>
              </a:ext>
            </a:extLst>
          </p:cNvPr>
          <p:cNvSpPr/>
          <p:nvPr/>
        </p:nvSpPr>
        <p:spPr>
          <a:xfrm>
            <a:off x="881752" y="2663559"/>
            <a:ext cx="2981121" cy="687997"/>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dirty="0">
                <a:solidFill>
                  <a:schemeClr val="tx1"/>
                </a:solidFill>
              </a:rPr>
              <a:t>Bringing together public and private sector stakeholders to jointly contribute to regulatory and policy dialogues</a:t>
            </a:r>
          </a:p>
        </p:txBody>
      </p:sp>
      <p:pic>
        <p:nvPicPr>
          <p:cNvPr id="172" name="Graphic 171" descr="Circus Tent outline">
            <a:extLst>
              <a:ext uri="{FF2B5EF4-FFF2-40B4-BE49-F238E27FC236}">
                <a16:creationId xmlns:a16="http://schemas.microsoft.com/office/drawing/2014/main" id="{9EC6ECEF-07F6-4A94-A543-72CC8806D46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3509" y="1271107"/>
            <a:ext cx="444329" cy="444329"/>
          </a:xfrm>
          <a:prstGeom prst="rect">
            <a:avLst/>
          </a:prstGeom>
        </p:spPr>
      </p:pic>
      <p:pic>
        <p:nvPicPr>
          <p:cNvPr id="174" name="Graphic 173" descr="Person with idea outline">
            <a:extLst>
              <a:ext uri="{FF2B5EF4-FFF2-40B4-BE49-F238E27FC236}">
                <a16:creationId xmlns:a16="http://schemas.microsoft.com/office/drawing/2014/main" id="{CCB2B086-A6DF-404D-9264-5E0572D13C9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3487" y="1938582"/>
            <a:ext cx="444329" cy="444329"/>
          </a:xfrm>
          <a:prstGeom prst="rect">
            <a:avLst/>
          </a:prstGeom>
        </p:spPr>
      </p:pic>
      <p:pic>
        <p:nvPicPr>
          <p:cNvPr id="176" name="Graphic 175" descr="City outline">
            <a:extLst>
              <a:ext uri="{FF2B5EF4-FFF2-40B4-BE49-F238E27FC236}">
                <a16:creationId xmlns:a16="http://schemas.microsoft.com/office/drawing/2014/main" id="{13E0BAE8-897F-4568-A805-BE24A7F94C4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6981" y="2767576"/>
            <a:ext cx="444329" cy="444329"/>
          </a:xfrm>
          <a:prstGeom prst="rect">
            <a:avLst/>
          </a:prstGeom>
        </p:spPr>
      </p:pic>
      <p:graphicFrame>
        <p:nvGraphicFramePr>
          <p:cNvPr id="179" name="Table 179">
            <a:extLst>
              <a:ext uri="{FF2B5EF4-FFF2-40B4-BE49-F238E27FC236}">
                <a16:creationId xmlns:a16="http://schemas.microsoft.com/office/drawing/2014/main" id="{43C4AAC4-3A05-4F94-A5D6-082C1A47110D}"/>
              </a:ext>
            </a:extLst>
          </p:cNvPr>
          <p:cNvGraphicFramePr>
            <a:graphicFrameLocks noGrp="1"/>
          </p:cNvGraphicFramePr>
          <p:nvPr>
            <p:extLst>
              <p:ext uri="{D42A27DB-BD31-4B8C-83A1-F6EECF244321}">
                <p14:modId xmlns:p14="http://schemas.microsoft.com/office/powerpoint/2010/main" val="687184829"/>
              </p:ext>
            </p:extLst>
          </p:nvPr>
        </p:nvGraphicFramePr>
        <p:xfrm>
          <a:off x="4260662" y="1367082"/>
          <a:ext cx="7406640" cy="1984474"/>
        </p:xfrm>
        <a:graphic>
          <a:graphicData uri="http://schemas.openxmlformats.org/drawingml/2006/table">
            <a:tbl>
              <a:tblPr firstRow="1" bandRow="1">
                <a:tableStyleId>{22838BEF-8BB2-4498-84A7-C5851F593DF1}</a:tableStyleId>
              </a:tblPr>
              <a:tblGrid>
                <a:gridCol w="2468880">
                  <a:extLst>
                    <a:ext uri="{9D8B030D-6E8A-4147-A177-3AD203B41FA5}">
                      <a16:colId xmlns:a16="http://schemas.microsoft.com/office/drawing/2014/main" val="202876842"/>
                    </a:ext>
                  </a:extLst>
                </a:gridCol>
                <a:gridCol w="2468880">
                  <a:extLst>
                    <a:ext uri="{9D8B030D-6E8A-4147-A177-3AD203B41FA5}">
                      <a16:colId xmlns:a16="http://schemas.microsoft.com/office/drawing/2014/main" val="851881392"/>
                    </a:ext>
                  </a:extLst>
                </a:gridCol>
                <a:gridCol w="2468880">
                  <a:extLst>
                    <a:ext uri="{9D8B030D-6E8A-4147-A177-3AD203B41FA5}">
                      <a16:colId xmlns:a16="http://schemas.microsoft.com/office/drawing/2014/main" val="2013737518"/>
                    </a:ext>
                  </a:extLst>
                </a:gridCol>
              </a:tblGrid>
              <a:tr h="99223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rPr>
                        <a:t>Exposition centres / expo centre</a:t>
                      </a:r>
                      <a:endParaRPr lang="en-US" sz="1050" dirty="0">
                        <a:solidFill>
                          <a:schemeClr val="tx1"/>
                        </a:solidFill>
                        <a:effectLst/>
                        <a:latin typeface="+mn-lt"/>
                        <a:ea typeface="SimSun" panose="02010600030101010101" pitchFamily="2" charset="-122"/>
                        <a:cs typeface="Times New Roman" panose="02020603050405020304" pitchFamily="18" charset="0"/>
                      </a:endParaRPr>
                    </a:p>
                  </a:txBody>
                  <a:tcPr anchor="ctr"/>
                </a:tc>
                <a:tc>
                  <a:txBody>
                    <a:bodyPr/>
                    <a:lstStyle/>
                    <a:p>
                      <a:pPr lvl="1"/>
                      <a:r>
                        <a:rPr lang="en-US" sz="1050" dirty="0">
                          <a:solidFill>
                            <a:schemeClr val="tx1"/>
                          </a:solidFill>
                        </a:rPr>
                        <a:t>Convention centre/ meeting rooms etc.</a:t>
                      </a:r>
                      <a:endParaRPr lang="en-US" sz="1050" dirty="0">
                        <a:solidFill>
                          <a:schemeClr val="tx1"/>
                        </a:solidFill>
                        <a:latin typeface="+mn-lt"/>
                      </a:endParaRP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rPr>
                        <a:t>Shopping centre or arcade</a:t>
                      </a:r>
                      <a:endParaRPr lang="en-US" sz="1050" dirty="0">
                        <a:solidFill>
                          <a:schemeClr val="tx1"/>
                        </a:solidFill>
                        <a:effectLst/>
                        <a:latin typeface="+mn-lt"/>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99847097"/>
                  </a:ext>
                </a:extLst>
              </a:tr>
              <a:tr h="992237">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Commercial Complex or business </a:t>
                      </a:r>
                      <a:r>
                        <a:rPr lang="en-US" sz="1050" b="1" kern="1200" dirty="0" err="1">
                          <a:solidFill>
                            <a:schemeClr val="tx1"/>
                          </a:solidFill>
                          <a:effectLst/>
                          <a:latin typeface="+mn-lt"/>
                          <a:ea typeface="+mn-ea"/>
                          <a:cs typeface="+mn-cs"/>
                        </a:rPr>
                        <a:t>centre</a:t>
                      </a:r>
                      <a:r>
                        <a:rPr lang="en-US" sz="1050" b="1" kern="1200" dirty="0">
                          <a:solidFill>
                            <a:schemeClr val="tx1"/>
                          </a:solidFill>
                          <a:effectLst/>
                          <a:latin typeface="+mn-lt"/>
                          <a:ea typeface="+mn-ea"/>
                          <a:cs typeface="+mn-cs"/>
                        </a:rPr>
                        <a:t> or office space</a:t>
                      </a:r>
                    </a:p>
                  </a:txBody>
                  <a:tcPr anchor="ctr"/>
                </a:tc>
                <a:tc hMerge="1">
                  <a:txBody>
                    <a:bodyPr/>
                    <a:lstStyle/>
                    <a:p>
                      <a:pPr lvl="1"/>
                      <a:endParaRPr lang="en-US" sz="1050" dirty="0">
                        <a:solidFill>
                          <a:schemeClr val="tx1"/>
                        </a:solidFill>
                        <a:latin typeface="+mn-lt"/>
                      </a:endParaRP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Support infrastructure/ Parking zones</a:t>
                      </a:r>
                    </a:p>
                  </a:txBody>
                  <a:tcPr anchor="ctr"/>
                </a:tc>
                <a:extLst>
                  <a:ext uri="{0D108BD9-81ED-4DB2-BD59-A6C34878D82A}">
                    <a16:rowId xmlns:a16="http://schemas.microsoft.com/office/drawing/2014/main" val="4044867668"/>
                  </a:ext>
                </a:extLst>
              </a:tr>
            </a:tbl>
          </a:graphicData>
        </a:graphic>
      </p:graphicFrame>
      <p:pic>
        <p:nvPicPr>
          <p:cNvPr id="184" name="Graphic 183" descr="Circus Tent with solid fill">
            <a:extLst>
              <a:ext uri="{FF2B5EF4-FFF2-40B4-BE49-F238E27FC236}">
                <a16:creationId xmlns:a16="http://schemas.microsoft.com/office/drawing/2014/main" id="{F8F573F3-87EA-4B27-940A-2280CFD7740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330609" y="1424055"/>
            <a:ext cx="457200" cy="457200"/>
          </a:xfrm>
          <a:prstGeom prst="rect">
            <a:avLst/>
          </a:prstGeom>
        </p:spPr>
      </p:pic>
      <p:pic>
        <p:nvPicPr>
          <p:cNvPr id="186" name="Graphic 185" descr="Boardroom with solid fill">
            <a:extLst>
              <a:ext uri="{FF2B5EF4-FFF2-40B4-BE49-F238E27FC236}">
                <a16:creationId xmlns:a16="http://schemas.microsoft.com/office/drawing/2014/main" id="{08706DB7-BDE4-4F04-838B-6D7CB0E8AEA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815786" y="1624918"/>
            <a:ext cx="457200" cy="457200"/>
          </a:xfrm>
          <a:prstGeom prst="rect">
            <a:avLst/>
          </a:prstGeom>
        </p:spPr>
      </p:pic>
      <p:pic>
        <p:nvPicPr>
          <p:cNvPr id="188" name="Graphic 187" descr="Shopping bag with solid fill">
            <a:extLst>
              <a:ext uri="{FF2B5EF4-FFF2-40B4-BE49-F238E27FC236}">
                <a16:creationId xmlns:a16="http://schemas.microsoft.com/office/drawing/2014/main" id="{C9769BA0-E09B-4428-AEDE-A63C90BA7E3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00963" y="1624918"/>
            <a:ext cx="457200" cy="457200"/>
          </a:xfrm>
          <a:prstGeom prst="rect">
            <a:avLst/>
          </a:prstGeom>
        </p:spPr>
      </p:pic>
      <p:pic>
        <p:nvPicPr>
          <p:cNvPr id="190" name="Graphic 189" descr="Modern architecture with solid fill">
            <a:extLst>
              <a:ext uri="{FF2B5EF4-FFF2-40B4-BE49-F238E27FC236}">
                <a16:creationId xmlns:a16="http://schemas.microsoft.com/office/drawing/2014/main" id="{E4DF844C-B1EB-4067-81EA-335B3DDC0B85}"/>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300963" y="2606527"/>
            <a:ext cx="457200" cy="457200"/>
          </a:xfrm>
          <a:prstGeom prst="rect">
            <a:avLst/>
          </a:prstGeom>
        </p:spPr>
      </p:pic>
      <p:pic>
        <p:nvPicPr>
          <p:cNvPr id="192" name="Graphic 191" descr="Schoolhouse with solid fill">
            <a:extLst>
              <a:ext uri="{FF2B5EF4-FFF2-40B4-BE49-F238E27FC236}">
                <a16:creationId xmlns:a16="http://schemas.microsoft.com/office/drawing/2014/main" id="{093C0327-5D56-43BC-A4C3-D872886B0EC7}"/>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330609" y="2574919"/>
            <a:ext cx="457200" cy="457200"/>
          </a:xfrm>
          <a:prstGeom prst="rect">
            <a:avLst/>
          </a:prstGeom>
        </p:spPr>
      </p:pic>
      <p:sp>
        <p:nvSpPr>
          <p:cNvPr id="52" name="TextBox 51">
            <a:extLst>
              <a:ext uri="{FF2B5EF4-FFF2-40B4-BE49-F238E27FC236}">
                <a16:creationId xmlns:a16="http://schemas.microsoft.com/office/drawing/2014/main" id="{3C26383C-810C-4203-B6A0-F18E6738CB4C}"/>
              </a:ext>
            </a:extLst>
          </p:cNvPr>
          <p:cNvSpPr txBox="1"/>
          <p:nvPr/>
        </p:nvSpPr>
        <p:spPr>
          <a:xfrm>
            <a:off x="4260662" y="982071"/>
            <a:ext cx="7406640" cy="276999"/>
          </a:xfrm>
          <a:prstGeom prst="rect">
            <a:avLst/>
          </a:prstGeom>
          <a:solidFill>
            <a:schemeClr val="accent4"/>
          </a:solidFill>
        </p:spPr>
        <p:txBody>
          <a:bodyPr wrap="square">
            <a:spAutoFit/>
          </a:bodyPr>
          <a:lstStyle/>
          <a:p>
            <a:pPr marR="0" lvl="0" algn="just">
              <a:spcBef>
                <a:spcPts val="0"/>
              </a:spcBef>
              <a:spcAft>
                <a:spcPts val="900"/>
              </a:spcAft>
              <a:buSzPts val="1100"/>
            </a:pPr>
            <a:r>
              <a:rPr lang="en-US" sz="12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Components finalized for proposed Trade Centre under TLC:</a:t>
            </a:r>
          </a:p>
        </p:txBody>
      </p:sp>
      <p:sp>
        <p:nvSpPr>
          <p:cNvPr id="40" name="Footer Placeholder 5">
            <a:extLst>
              <a:ext uri="{FF2B5EF4-FFF2-40B4-BE49-F238E27FC236}">
                <a16:creationId xmlns:a16="http://schemas.microsoft.com/office/drawing/2014/main" id="{B3D0EE5D-605A-437C-8CE4-DDD4C5D44E9C}"/>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44" name="Slide Number Placeholder 1">
            <a:extLst>
              <a:ext uri="{FF2B5EF4-FFF2-40B4-BE49-F238E27FC236}">
                <a16:creationId xmlns:a16="http://schemas.microsoft.com/office/drawing/2014/main" id="{93975C53-C4E2-4AD6-8E0C-34F5B9565FE2}"/>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13</a:t>
            </a:fld>
            <a:endParaRPr lang="en-GB"/>
          </a:p>
        </p:txBody>
      </p:sp>
      <p:cxnSp>
        <p:nvCxnSpPr>
          <p:cNvPr id="8" name="Straight Connector 7">
            <a:extLst>
              <a:ext uri="{FF2B5EF4-FFF2-40B4-BE49-F238E27FC236}">
                <a16:creationId xmlns:a16="http://schemas.microsoft.com/office/drawing/2014/main" id="{43F1137D-DD7C-45E8-9386-505CEF8F6BCA}"/>
              </a:ext>
            </a:extLst>
          </p:cNvPr>
          <p:cNvCxnSpPr/>
          <p:nvPr/>
        </p:nvCxnSpPr>
        <p:spPr>
          <a:xfrm>
            <a:off x="565673" y="3526971"/>
            <a:ext cx="11101629" cy="0"/>
          </a:xfrm>
          <a:prstGeom prst="line">
            <a:avLst/>
          </a:prstGeom>
          <a:ln w="12700" cap="sq"/>
        </p:spPr>
        <p:style>
          <a:lnRef idx="1">
            <a:schemeClr val="accent1"/>
          </a:lnRef>
          <a:fillRef idx="0">
            <a:schemeClr val="accent1"/>
          </a:fillRef>
          <a:effectRef idx="0">
            <a:schemeClr val="dk1"/>
          </a:effectRef>
          <a:fontRef idx="minor">
            <a:schemeClr val="lt1"/>
          </a:fontRef>
        </p:style>
      </p:cxnSp>
      <p:sp>
        <p:nvSpPr>
          <p:cNvPr id="45" name="TextBox 44">
            <a:extLst>
              <a:ext uri="{FF2B5EF4-FFF2-40B4-BE49-F238E27FC236}">
                <a16:creationId xmlns:a16="http://schemas.microsoft.com/office/drawing/2014/main" id="{2BC33149-6E61-4215-841E-2FD1C2FCFAD2}"/>
              </a:ext>
            </a:extLst>
          </p:cNvPr>
          <p:cNvSpPr txBox="1"/>
          <p:nvPr/>
        </p:nvSpPr>
        <p:spPr>
          <a:xfrm>
            <a:off x="442912" y="3745977"/>
            <a:ext cx="2981121" cy="261610"/>
          </a:xfrm>
          <a:prstGeom prst="rect">
            <a:avLst/>
          </a:prstGeom>
          <a:solidFill>
            <a:schemeClr val="accent4"/>
          </a:solidFill>
          <a:ln>
            <a:noFill/>
          </a:ln>
        </p:spPr>
        <p:txBody>
          <a:bodyPr wrap="square">
            <a:spAutoFit/>
          </a:bodyPr>
          <a:lstStyle/>
          <a:p>
            <a:pPr marR="0" lvl="0" algn="just">
              <a:spcBef>
                <a:spcPts val="0"/>
              </a:spcBef>
              <a:spcAft>
                <a:spcPts val="900"/>
              </a:spcAft>
              <a:buSzPts val="1100"/>
            </a:pPr>
            <a:r>
              <a:rPr lang="en-US" sz="11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Functions of Logistics </a:t>
            </a:r>
            <a:r>
              <a:rPr lang="en-US" sz="1100" b="1" dirty="0">
                <a:solidFill>
                  <a:schemeClr val="bg1"/>
                </a:solidFill>
                <a:latin typeface="Arial" panose="020B0604020202020204" pitchFamily="34" charset="0"/>
                <a:ea typeface="SimSun" panose="02010600030101010101" pitchFamily="2" charset="-122"/>
                <a:cs typeface="Times New Roman" panose="02020603050405020304" pitchFamily="18" charset="0"/>
              </a:rPr>
              <a:t>C</a:t>
            </a:r>
            <a:r>
              <a:rPr lang="en-US" sz="11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entre:</a:t>
            </a:r>
          </a:p>
        </p:txBody>
      </p:sp>
      <p:graphicFrame>
        <p:nvGraphicFramePr>
          <p:cNvPr id="60" name="Table 179">
            <a:extLst>
              <a:ext uri="{FF2B5EF4-FFF2-40B4-BE49-F238E27FC236}">
                <a16:creationId xmlns:a16="http://schemas.microsoft.com/office/drawing/2014/main" id="{0D3257B0-144E-4B0A-94F3-88B307C32EB2}"/>
              </a:ext>
            </a:extLst>
          </p:cNvPr>
          <p:cNvGraphicFramePr>
            <a:graphicFrameLocks noGrp="1"/>
          </p:cNvGraphicFramePr>
          <p:nvPr>
            <p:extLst>
              <p:ext uri="{D42A27DB-BD31-4B8C-83A1-F6EECF244321}">
                <p14:modId xmlns:p14="http://schemas.microsoft.com/office/powerpoint/2010/main" val="332333606"/>
              </p:ext>
            </p:extLst>
          </p:nvPr>
        </p:nvGraphicFramePr>
        <p:xfrm>
          <a:off x="4306593" y="4160535"/>
          <a:ext cx="7406640" cy="1984474"/>
        </p:xfrm>
        <a:graphic>
          <a:graphicData uri="http://schemas.openxmlformats.org/drawingml/2006/table">
            <a:tbl>
              <a:tblPr firstRow="1" bandRow="1">
                <a:tableStyleId>{22838BEF-8BB2-4498-84A7-C5851F593DF1}</a:tableStyleId>
              </a:tblPr>
              <a:tblGrid>
                <a:gridCol w="2468880">
                  <a:extLst>
                    <a:ext uri="{9D8B030D-6E8A-4147-A177-3AD203B41FA5}">
                      <a16:colId xmlns:a16="http://schemas.microsoft.com/office/drawing/2014/main" val="202876842"/>
                    </a:ext>
                  </a:extLst>
                </a:gridCol>
                <a:gridCol w="2468880">
                  <a:extLst>
                    <a:ext uri="{9D8B030D-6E8A-4147-A177-3AD203B41FA5}">
                      <a16:colId xmlns:a16="http://schemas.microsoft.com/office/drawing/2014/main" val="851881392"/>
                    </a:ext>
                  </a:extLst>
                </a:gridCol>
                <a:gridCol w="2468880">
                  <a:extLst>
                    <a:ext uri="{9D8B030D-6E8A-4147-A177-3AD203B41FA5}">
                      <a16:colId xmlns:a16="http://schemas.microsoft.com/office/drawing/2014/main" val="2013737518"/>
                    </a:ext>
                  </a:extLst>
                </a:gridCol>
              </a:tblGrid>
              <a:tr h="99223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rPr>
                        <a:t>Warehouse including covered storage, open and cold storage</a:t>
                      </a:r>
                      <a:endParaRPr lang="en-US" sz="1050" dirty="0">
                        <a:solidFill>
                          <a:schemeClr val="tx1"/>
                        </a:solidFill>
                        <a:effectLst/>
                        <a:latin typeface="+mn-lt"/>
                        <a:ea typeface="SimSun" panose="02010600030101010101" pitchFamily="2" charset="-122"/>
                        <a:cs typeface="Times New Roman" panose="02020603050405020304" pitchFamily="18" charset="0"/>
                      </a:endParaRPr>
                    </a:p>
                  </a:txBody>
                  <a:tcPr anchor="ctr"/>
                </a:tc>
                <a:tc>
                  <a:txBody>
                    <a:bodyPr/>
                    <a:lstStyle/>
                    <a:p>
                      <a:pPr lvl="1"/>
                      <a:r>
                        <a:rPr lang="en-US" sz="1050">
                          <a:solidFill>
                            <a:schemeClr val="tx1"/>
                          </a:solidFill>
                          <a:latin typeface="+mn-lt"/>
                        </a:rPr>
                        <a:t>Packaging and distribution facility</a:t>
                      </a: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rPr>
                        <a:t>Container depot / yard</a:t>
                      </a:r>
                      <a:endParaRPr lang="en-US" sz="1050" dirty="0">
                        <a:solidFill>
                          <a:schemeClr val="tx1"/>
                        </a:solidFill>
                        <a:effectLst/>
                        <a:latin typeface="+mn-lt"/>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99847097"/>
                  </a:ext>
                </a:extLst>
              </a:tr>
              <a:tr h="99223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Truck Terminal, parking facility, weighbridges</a:t>
                      </a:r>
                    </a:p>
                  </a:txBody>
                  <a:tcPr anchor="ctr"/>
                </a:tc>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mn-lt"/>
                          <a:ea typeface="+mn-ea"/>
                          <a:cs typeface="+mn-cs"/>
                        </a:rPr>
                        <a:t>Support infrastructure/ such as administrative buildings, customs office</a:t>
                      </a:r>
                    </a:p>
                  </a:txBody>
                  <a:tcPr anchor="ctr"/>
                </a:tc>
                <a:tc h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rPr>
                        <a:t>Truck Terminal, parking facility, weighbridges</a:t>
                      </a:r>
                      <a:endParaRPr lang="en-US" sz="1050" dirty="0">
                        <a:solidFill>
                          <a:schemeClr val="tx1"/>
                        </a:solidFill>
                        <a:effectLst/>
                        <a:latin typeface="+mn-lt"/>
                        <a:ea typeface="SimSu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4044867668"/>
                  </a:ext>
                </a:extLst>
              </a:tr>
            </a:tbl>
          </a:graphicData>
        </a:graphic>
      </p:graphicFrame>
      <p:sp>
        <p:nvSpPr>
          <p:cNvPr id="66" name="TextBox 65">
            <a:extLst>
              <a:ext uri="{FF2B5EF4-FFF2-40B4-BE49-F238E27FC236}">
                <a16:creationId xmlns:a16="http://schemas.microsoft.com/office/drawing/2014/main" id="{9399C67A-CA99-4576-89E7-2FB7A37A5C1C}"/>
              </a:ext>
            </a:extLst>
          </p:cNvPr>
          <p:cNvSpPr txBox="1"/>
          <p:nvPr/>
        </p:nvSpPr>
        <p:spPr>
          <a:xfrm>
            <a:off x="4306593" y="3775524"/>
            <a:ext cx="7406640" cy="276999"/>
          </a:xfrm>
          <a:prstGeom prst="rect">
            <a:avLst/>
          </a:prstGeom>
          <a:solidFill>
            <a:schemeClr val="accent4"/>
          </a:solidFill>
        </p:spPr>
        <p:txBody>
          <a:bodyPr wrap="square">
            <a:spAutoFit/>
          </a:bodyPr>
          <a:lstStyle/>
          <a:p>
            <a:pPr marR="0" lvl="0" algn="just">
              <a:spcBef>
                <a:spcPts val="0"/>
              </a:spcBef>
              <a:spcAft>
                <a:spcPts val="900"/>
              </a:spcAft>
              <a:buSzPts val="1100"/>
            </a:pPr>
            <a:r>
              <a:rPr lang="en-US" sz="12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Components finalized for proposed Logistics Centre under TLC:</a:t>
            </a:r>
          </a:p>
        </p:txBody>
      </p:sp>
      <p:sp>
        <p:nvSpPr>
          <p:cNvPr id="36" name="Google Shape;1827;p96">
            <a:extLst>
              <a:ext uri="{FF2B5EF4-FFF2-40B4-BE49-F238E27FC236}">
                <a16:creationId xmlns:a16="http://schemas.microsoft.com/office/drawing/2014/main" id="{2D380E27-6A1F-4783-9CF9-FFA062342383}"/>
              </a:ext>
            </a:extLst>
          </p:cNvPr>
          <p:cNvSpPr/>
          <p:nvPr/>
        </p:nvSpPr>
        <p:spPr>
          <a:xfrm>
            <a:off x="434438" y="4136618"/>
            <a:ext cx="356616" cy="357106"/>
          </a:xfrm>
          <a:custGeom>
            <a:avLst/>
            <a:gdLst/>
            <a:ahLst/>
            <a:cxnLst/>
            <a:rect l="l" t="t" r="r" b="b"/>
            <a:pathLst>
              <a:path w="576" h="576" extrusionOk="0">
                <a:moveTo>
                  <a:pt x="118" y="293"/>
                </a:moveTo>
                <a:cubicBezTo>
                  <a:pt x="101" y="273"/>
                  <a:pt x="101" y="273"/>
                  <a:pt x="101" y="273"/>
                </a:cubicBezTo>
                <a:cubicBezTo>
                  <a:pt x="210" y="172"/>
                  <a:pt x="210" y="172"/>
                  <a:pt x="210" y="172"/>
                </a:cubicBezTo>
                <a:cubicBezTo>
                  <a:pt x="227" y="192"/>
                  <a:pt x="227" y="192"/>
                  <a:pt x="227" y="192"/>
                </a:cubicBezTo>
                <a:lnTo>
                  <a:pt x="118" y="293"/>
                </a:lnTo>
                <a:close/>
                <a:moveTo>
                  <a:pt x="101" y="273"/>
                </a:moveTo>
                <a:cubicBezTo>
                  <a:pt x="210" y="172"/>
                  <a:pt x="210" y="172"/>
                  <a:pt x="210" y="172"/>
                </a:cubicBezTo>
                <a:cubicBezTo>
                  <a:pt x="227" y="192"/>
                  <a:pt x="227" y="192"/>
                  <a:pt x="227" y="192"/>
                </a:cubicBezTo>
                <a:cubicBezTo>
                  <a:pt x="118" y="293"/>
                  <a:pt x="118" y="293"/>
                  <a:pt x="118" y="293"/>
                </a:cubicBezTo>
                <a:lnTo>
                  <a:pt x="101" y="273"/>
                </a:lnTo>
                <a:close/>
                <a:moveTo>
                  <a:pt x="296" y="495"/>
                </a:moveTo>
                <a:cubicBezTo>
                  <a:pt x="273" y="495"/>
                  <a:pt x="273" y="495"/>
                  <a:pt x="273" y="495"/>
                </a:cubicBezTo>
                <a:cubicBezTo>
                  <a:pt x="273" y="341"/>
                  <a:pt x="273" y="341"/>
                  <a:pt x="273" y="341"/>
                </a:cubicBezTo>
                <a:cubicBezTo>
                  <a:pt x="296" y="341"/>
                  <a:pt x="296" y="341"/>
                  <a:pt x="296" y="341"/>
                </a:cubicBezTo>
                <a:lnTo>
                  <a:pt x="296" y="495"/>
                </a:lnTo>
                <a:close/>
                <a:moveTo>
                  <a:pt x="428" y="495"/>
                </a:moveTo>
                <a:cubicBezTo>
                  <a:pt x="404" y="495"/>
                  <a:pt x="404" y="495"/>
                  <a:pt x="404" y="495"/>
                </a:cubicBezTo>
                <a:cubicBezTo>
                  <a:pt x="404" y="341"/>
                  <a:pt x="404" y="341"/>
                  <a:pt x="404" y="341"/>
                </a:cubicBezTo>
                <a:cubicBezTo>
                  <a:pt x="428" y="341"/>
                  <a:pt x="428" y="341"/>
                  <a:pt x="428" y="341"/>
                </a:cubicBezTo>
                <a:lnTo>
                  <a:pt x="428" y="495"/>
                </a:lnTo>
                <a:close/>
                <a:moveTo>
                  <a:pt x="164" y="495"/>
                </a:moveTo>
                <a:cubicBezTo>
                  <a:pt x="141" y="495"/>
                  <a:pt x="141" y="495"/>
                  <a:pt x="141" y="495"/>
                </a:cubicBezTo>
                <a:cubicBezTo>
                  <a:pt x="141" y="341"/>
                  <a:pt x="141" y="341"/>
                  <a:pt x="141" y="341"/>
                </a:cubicBezTo>
                <a:cubicBezTo>
                  <a:pt x="164" y="341"/>
                  <a:pt x="164" y="341"/>
                  <a:pt x="164" y="341"/>
                </a:cubicBezTo>
                <a:lnTo>
                  <a:pt x="164" y="495"/>
                </a:lnTo>
                <a:close/>
                <a:moveTo>
                  <a:pt x="360" y="495"/>
                </a:moveTo>
                <a:cubicBezTo>
                  <a:pt x="337" y="495"/>
                  <a:pt x="337" y="495"/>
                  <a:pt x="337" y="495"/>
                </a:cubicBezTo>
                <a:cubicBezTo>
                  <a:pt x="337" y="341"/>
                  <a:pt x="337" y="341"/>
                  <a:pt x="337" y="341"/>
                </a:cubicBezTo>
                <a:cubicBezTo>
                  <a:pt x="360" y="341"/>
                  <a:pt x="360" y="341"/>
                  <a:pt x="360" y="341"/>
                </a:cubicBezTo>
                <a:lnTo>
                  <a:pt x="360" y="495"/>
                </a:lnTo>
                <a:close/>
                <a:moveTo>
                  <a:pt x="232" y="495"/>
                </a:moveTo>
                <a:cubicBezTo>
                  <a:pt x="209" y="495"/>
                  <a:pt x="209" y="495"/>
                  <a:pt x="209" y="495"/>
                </a:cubicBezTo>
                <a:cubicBezTo>
                  <a:pt x="209" y="341"/>
                  <a:pt x="209" y="341"/>
                  <a:pt x="209" y="341"/>
                </a:cubicBezTo>
                <a:cubicBezTo>
                  <a:pt x="232" y="341"/>
                  <a:pt x="232" y="341"/>
                  <a:pt x="232" y="341"/>
                </a:cubicBezTo>
                <a:lnTo>
                  <a:pt x="232" y="495"/>
                </a:lnTo>
                <a:close/>
                <a:moveTo>
                  <a:pt x="382" y="0"/>
                </a:moveTo>
                <a:cubicBezTo>
                  <a:pt x="382" y="25"/>
                  <a:pt x="382" y="25"/>
                  <a:pt x="382" y="25"/>
                </a:cubicBezTo>
                <a:cubicBezTo>
                  <a:pt x="551" y="25"/>
                  <a:pt x="551" y="25"/>
                  <a:pt x="551" y="25"/>
                </a:cubicBezTo>
                <a:cubicBezTo>
                  <a:pt x="551" y="551"/>
                  <a:pt x="551" y="551"/>
                  <a:pt x="551" y="551"/>
                </a:cubicBezTo>
                <a:cubicBezTo>
                  <a:pt x="24" y="551"/>
                  <a:pt x="24" y="551"/>
                  <a:pt x="24" y="551"/>
                </a:cubicBezTo>
                <a:cubicBezTo>
                  <a:pt x="24" y="25"/>
                  <a:pt x="24" y="25"/>
                  <a:pt x="24" y="25"/>
                </a:cubicBezTo>
                <a:cubicBezTo>
                  <a:pt x="200" y="25"/>
                  <a:pt x="200" y="25"/>
                  <a:pt x="200" y="25"/>
                </a:cubicBezTo>
                <a:cubicBezTo>
                  <a:pt x="200" y="0"/>
                  <a:pt x="200" y="0"/>
                  <a:pt x="200" y="0"/>
                </a:cubicBezTo>
                <a:cubicBezTo>
                  <a:pt x="0" y="0"/>
                  <a:pt x="0" y="0"/>
                  <a:pt x="0" y="0"/>
                </a:cubicBezTo>
                <a:cubicBezTo>
                  <a:pt x="0" y="576"/>
                  <a:pt x="0" y="576"/>
                  <a:pt x="0" y="576"/>
                </a:cubicBezTo>
                <a:cubicBezTo>
                  <a:pt x="576" y="576"/>
                  <a:pt x="576" y="576"/>
                  <a:pt x="576" y="576"/>
                </a:cubicBezTo>
                <a:cubicBezTo>
                  <a:pt x="576" y="0"/>
                  <a:pt x="576" y="0"/>
                  <a:pt x="576" y="0"/>
                </a:cubicBezTo>
                <a:lnTo>
                  <a:pt x="382" y="0"/>
                </a:lnTo>
                <a:close/>
                <a:moveTo>
                  <a:pt x="515" y="527"/>
                </a:moveTo>
                <a:cubicBezTo>
                  <a:pt x="54" y="527"/>
                  <a:pt x="54" y="527"/>
                  <a:pt x="54" y="527"/>
                </a:cubicBezTo>
                <a:cubicBezTo>
                  <a:pt x="54" y="306"/>
                  <a:pt x="54" y="306"/>
                  <a:pt x="54" y="306"/>
                </a:cubicBezTo>
                <a:cubicBezTo>
                  <a:pt x="515" y="306"/>
                  <a:pt x="515" y="306"/>
                  <a:pt x="515" y="306"/>
                </a:cubicBezTo>
                <a:lnTo>
                  <a:pt x="515" y="527"/>
                </a:lnTo>
                <a:close/>
                <a:moveTo>
                  <a:pt x="76" y="505"/>
                </a:moveTo>
                <a:cubicBezTo>
                  <a:pt x="493" y="505"/>
                  <a:pt x="493" y="505"/>
                  <a:pt x="493" y="505"/>
                </a:cubicBezTo>
                <a:cubicBezTo>
                  <a:pt x="493" y="329"/>
                  <a:pt x="493" y="329"/>
                  <a:pt x="493" y="329"/>
                </a:cubicBezTo>
                <a:cubicBezTo>
                  <a:pt x="76" y="329"/>
                  <a:pt x="76" y="329"/>
                  <a:pt x="76" y="329"/>
                </a:cubicBezTo>
                <a:lnTo>
                  <a:pt x="76" y="505"/>
                </a:lnTo>
                <a:close/>
                <a:moveTo>
                  <a:pt x="118" y="293"/>
                </a:moveTo>
                <a:cubicBezTo>
                  <a:pt x="101" y="273"/>
                  <a:pt x="101" y="273"/>
                  <a:pt x="101" y="273"/>
                </a:cubicBezTo>
                <a:cubicBezTo>
                  <a:pt x="210" y="172"/>
                  <a:pt x="210" y="172"/>
                  <a:pt x="210" y="172"/>
                </a:cubicBezTo>
                <a:cubicBezTo>
                  <a:pt x="227" y="192"/>
                  <a:pt x="227" y="192"/>
                  <a:pt x="227" y="192"/>
                </a:cubicBezTo>
                <a:lnTo>
                  <a:pt x="118" y="293"/>
                </a:lnTo>
                <a:close/>
                <a:moveTo>
                  <a:pt x="430" y="293"/>
                </a:moveTo>
                <a:cubicBezTo>
                  <a:pt x="321" y="192"/>
                  <a:pt x="321" y="192"/>
                  <a:pt x="321" y="192"/>
                </a:cubicBezTo>
                <a:cubicBezTo>
                  <a:pt x="338" y="172"/>
                  <a:pt x="338" y="172"/>
                  <a:pt x="338" y="172"/>
                </a:cubicBezTo>
                <a:cubicBezTo>
                  <a:pt x="448" y="273"/>
                  <a:pt x="448" y="273"/>
                  <a:pt x="448" y="273"/>
                </a:cubicBezTo>
                <a:lnTo>
                  <a:pt x="430" y="293"/>
                </a:lnTo>
                <a:close/>
                <a:moveTo>
                  <a:pt x="318" y="0"/>
                </a:moveTo>
                <a:cubicBezTo>
                  <a:pt x="318" y="43"/>
                  <a:pt x="318" y="43"/>
                  <a:pt x="318" y="43"/>
                </a:cubicBezTo>
                <a:cubicBezTo>
                  <a:pt x="310" y="59"/>
                  <a:pt x="310" y="59"/>
                  <a:pt x="310" y="59"/>
                </a:cubicBezTo>
                <a:cubicBezTo>
                  <a:pt x="269" y="59"/>
                  <a:pt x="269" y="59"/>
                  <a:pt x="269" y="59"/>
                </a:cubicBezTo>
                <a:cubicBezTo>
                  <a:pt x="261" y="45"/>
                  <a:pt x="261" y="45"/>
                  <a:pt x="261" y="45"/>
                </a:cubicBezTo>
                <a:cubicBezTo>
                  <a:pt x="261" y="0"/>
                  <a:pt x="261" y="0"/>
                  <a:pt x="261" y="0"/>
                </a:cubicBezTo>
                <a:cubicBezTo>
                  <a:pt x="231" y="0"/>
                  <a:pt x="231" y="0"/>
                  <a:pt x="231" y="0"/>
                </a:cubicBezTo>
                <a:cubicBezTo>
                  <a:pt x="231" y="46"/>
                  <a:pt x="231" y="46"/>
                  <a:pt x="231" y="46"/>
                </a:cubicBezTo>
                <a:cubicBezTo>
                  <a:pt x="231" y="49"/>
                  <a:pt x="231" y="51"/>
                  <a:pt x="233" y="53"/>
                </a:cubicBezTo>
                <a:cubicBezTo>
                  <a:pt x="254" y="86"/>
                  <a:pt x="254" y="86"/>
                  <a:pt x="254" y="86"/>
                </a:cubicBezTo>
                <a:cubicBezTo>
                  <a:pt x="262" y="86"/>
                  <a:pt x="262" y="86"/>
                  <a:pt x="262" y="86"/>
                </a:cubicBezTo>
                <a:cubicBezTo>
                  <a:pt x="271" y="86"/>
                  <a:pt x="271" y="86"/>
                  <a:pt x="271" y="86"/>
                </a:cubicBezTo>
                <a:cubicBezTo>
                  <a:pt x="271" y="117"/>
                  <a:pt x="271" y="117"/>
                  <a:pt x="271" y="117"/>
                </a:cubicBezTo>
                <a:cubicBezTo>
                  <a:pt x="271" y="121"/>
                  <a:pt x="274" y="125"/>
                  <a:pt x="277" y="127"/>
                </a:cubicBezTo>
                <a:cubicBezTo>
                  <a:pt x="287" y="133"/>
                  <a:pt x="291" y="138"/>
                  <a:pt x="291" y="145"/>
                </a:cubicBezTo>
                <a:cubicBezTo>
                  <a:pt x="291" y="147"/>
                  <a:pt x="290" y="150"/>
                  <a:pt x="289" y="151"/>
                </a:cubicBezTo>
                <a:cubicBezTo>
                  <a:pt x="285" y="159"/>
                  <a:pt x="275" y="163"/>
                  <a:pt x="267" y="159"/>
                </a:cubicBezTo>
                <a:cubicBezTo>
                  <a:pt x="262" y="157"/>
                  <a:pt x="258" y="154"/>
                  <a:pt x="257" y="149"/>
                </a:cubicBezTo>
                <a:cubicBezTo>
                  <a:pt x="255" y="144"/>
                  <a:pt x="251" y="140"/>
                  <a:pt x="247" y="138"/>
                </a:cubicBezTo>
                <a:cubicBezTo>
                  <a:pt x="242" y="135"/>
                  <a:pt x="237" y="135"/>
                  <a:pt x="232" y="137"/>
                </a:cubicBezTo>
                <a:cubicBezTo>
                  <a:pt x="222" y="141"/>
                  <a:pt x="218" y="152"/>
                  <a:pt x="221" y="161"/>
                </a:cubicBezTo>
                <a:cubicBezTo>
                  <a:pt x="226" y="175"/>
                  <a:pt x="236" y="186"/>
                  <a:pt x="249" y="192"/>
                </a:cubicBezTo>
                <a:cubicBezTo>
                  <a:pt x="256" y="196"/>
                  <a:pt x="265" y="198"/>
                  <a:pt x="273" y="198"/>
                </a:cubicBezTo>
                <a:cubicBezTo>
                  <a:pt x="293" y="198"/>
                  <a:pt x="314" y="187"/>
                  <a:pt x="323" y="168"/>
                </a:cubicBezTo>
                <a:cubicBezTo>
                  <a:pt x="333" y="148"/>
                  <a:pt x="331" y="126"/>
                  <a:pt x="317" y="109"/>
                </a:cubicBezTo>
                <a:cubicBezTo>
                  <a:pt x="316" y="107"/>
                  <a:pt x="315" y="105"/>
                  <a:pt x="313" y="104"/>
                </a:cubicBezTo>
                <a:cubicBezTo>
                  <a:pt x="311" y="102"/>
                  <a:pt x="309" y="100"/>
                  <a:pt x="307" y="98"/>
                </a:cubicBezTo>
                <a:cubicBezTo>
                  <a:pt x="307" y="86"/>
                  <a:pt x="307" y="86"/>
                  <a:pt x="307" y="86"/>
                </a:cubicBezTo>
                <a:cubicBezTo>
                  <a:pt x="325" y="86"/>
                  <a:pt x="325" y="86"/>
                  <a:pt x="325" y="86"/>
                </a:cubicBezTo>
                <a:cubicBezTo>
                  <a:pt x="329" y="80"/>
                  <a:pt x="329" y="80"/>
                  <a:pt x="329" y="80"/>
                </a:cubicBezTo>
                <a:cubicBezTo>
                  <a:pt x="347" y="53"/>
                  <a:pt x="347" y="53"/>
                  <a:pt x="347" y="53"/>
                </a:cubicBezTo>
                <a:cubicBezTo>
                  <a:pt x="348" y="51"/>
                  <a:pt x="349" y="49"/>
                  <a:pt x="349" y="46"/>
                </a:cubicBezTo>
                <a:cubicBezTo>
                  <a:pt x="349" y="14"/>
                  <a:pt x="349" y="14"/>
                  <a:pt x="349" y="14"/>
                </a:cubicBezTo>
                <a:cubicBezTo>
                  <a:pt x="349" y="0"/>
                  <a:pt x="349" y="0"/>
                  <a:pt x="349" y="0"/>
                </a:cubicBezTo>
                <a:lnTo>
                  <a:pt x="318" y="0"/>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 name="TextBox 36">
            <a:extLst>
              <a:ext uri="{FF2B5EF4-FFF2-40B4-BE49-F238E27FC236}">
                <a16:creationId xmlns:a16="http://schemas.microsoft.com/office/drawing/2014/main" id="{86DEE989-1B31-4C57-B42B-6C4C10CC37EF}"/>
              </a:ext>
            </a:extLst>
          </p:cNvPr>
          <p:cNvSpPr txBox="1"/>
          <p:nvPr/>
        </p:nvSpPr>
        <p:spPr>
          <a:xfrm>
            <a:off x="928699" y="4161117"/>
            <a:ext cx="2934173" cy="276999"/>
          </a:xfrm>
          <a:prstGeom prst="rect">
            <a:avLst/>
          </a:prstGeom>
          <a:noFill/>
        </p:spPr>
        <p:txBody>
          <a:bodyPr wrap="square">
            <a:spAutoFit/>
          </a:bodyPr>
          <a:lstStyle/>
          <a:p>
            <a:r>
              <a:rPr lang="en-US" sz="1200" dirty="0"/>
              <a:t>Freight aggregation &amp; distribution </a:t>
            </a:r>
          </a:p>
        </p:txBody>
      </p:sp>
      <p:sp>
        <p:nvSpPr>
          <p:cNvPr id="38" name="Google Shape;1554;p90">
            <a:extLst>
              <a:ext uri="{FF2B5EF4-FFF2-40B4-BE49-F238E27FC236}">
                <a16:creationId xmlns:a16="http://schemas.microsoft.com/office/drawing/2014/main" id="{4A5E8DD1-AEE3-452F-8253-E60169ED57FC}"/>
              </a:ext>
            </a:extLst>
          </p:cNvPr>
          <p:cNvSpPr/>
          <p:nvPr/>
        </p:nvSpPr>
        <p:spPr>
          <a:xfrm>
            <a:off x="448986" y="4704717"/>
            <a:ext cx="356616" cy="356616"/>
          </a:xfrm>
          <a:custGeom>
            <a:avLst/>
            <a:gdLst/>
            <a:ahLst/>
            <a:cxnLst/>
            <a:rect l="l" t="t" r="r" b="b"/>
            <a:pathLst>
              <a:path w="396" h="397" extrusionOk="0">
                <a:moveTo>
                  <a:pt x="97" y="1"/>
                </a:moveTo>
                <a:lnTo>
                  <a:pt x="97" y="0"/>
                </a:lnTo>
                <a:lnTo>
                  <a:pt x="81" y="0"/>
                </a:lnTo>
                <a:lnTo>
                  <a:pt x="81" y="1"/>
                </a:lnTo>
                <a:lnTo>
                  <a:pt x="0" y="1"/>
                </a:lnTo>
                <a:lnTo>
                  <a:pt x="0" y="397"/>
                </a:lnTo>
                <a:lnTo>
                  <a:pt x="396" y="397"/>
                </a:lnTo>
                <a:lnTo>
                  <a:pt x="396" y="1"/>
                </a:lnTo>
                <a:lnTo>
                  <a:pt x="97" y="1"/>
                </a:lnTo>
                <a:close/>
                <a:moveTo>
                  <a:pt x="16" y="380"/>
                </a:moveTo>
                <a:lnTo>
                  <a:pt x="16" y="18"/>
                </a:lnTo>
                <a:lnTo>
                  <a:pt x="81" y="18"/>
                </a:lnTo>
                <a:lnTo>
                  <a:pt x="81" y="117"/>
                </a:lnTo>
                <a:lnTo>
                  <a:pt x="37" y="142"/>
                </a:lnTo>
                <a:lnTo>
                  <a:pt x="37" y="198"/>
                </a:lnTo>
                <a:lnTo>
                  <a:pt x="54" y="198"/>
                </a:lnTo>
                <a:lnTo>
                  <a:pt x="54" y="151"/>
                </a:lnTo>
                <a:lnTo>
                  <a:pt x="89" y="131"/>
                </a:lnTo>
                <a:lnTo>
                  <a:pt x="125" y="151"/>
                </a:lnTo>
                <a:lnTo>
                  <a:pt x="125" y="198"/>
                </a:lnTo>
                <a:lnTo>
                  <a:pt x="142" y="198"/>
                </a:lnTo>
                <a:lnTo>
                  <a:pt x="142" y="142"/>
                </a:lnTo>
                <a:lnTo>
                  <a:pt x="97" y="117"/>
                </a:lnTo>
                <a:lnTo>
                  <a:pt x="97" y="18"/>
                </a:lnTo>
                <a:lnTo>
                  <a:pt x="379" y="18"/>
                </a:lnTo>
                <a:lnTo>
                  <a:pt x="379" y="318"/>
                </a:lnTo>
                <a:lnTo>
                  <a:pt x="361" y="318"/>
                </a:lnTo>
                <a:lnTo>
                  <a:pt x="361" y="250"/>
                </a:lnTo>
                <a:lnTo>
                  <a:pt x="276" y="250"/>
                </a:lnTo>
                <a:lnTo>
                  <a:pt x="276" y="318"/>
                </a:lnTo>
                <a:lnTo>
                  <a:pt x="261" y="318"/>
                </a:lnTo>
                <a:lnTo>
                  <a:pt x="261" y="250"/>
                </a:lnTo>
                <a:lnTo>
                  <a:pt x="175" y="250"/>
                </a:lnTo>
                <a:lnTo>
                  <a:pt x="175" y="318"/>
                </a:lnTo>
                <a:lnTo>
                  <a:pt x="124" y="318"/>
                </a:lnTo>
                <a:lnTo>
                  <a:pt x="124" y="335"/>
                </a:lnTo>
                <a:lnTo>
                  <a:pt x="379" y="335"/>
                </a:lnTo>
                <a:lnTo>
                  <a:pt x="379" y="380"/>
                </a:lnTo>
                <a:lnTo>
                  <a:pt x="16" y="380"/>
                </a:lnTo>
                <a:close/>
                <a:moveTo>
                  <a:pt x="345" y="318"/>
                </a:moveTo>
                <a:lnTo>
                  <a:pt x="292" y="318"/>
                </a:lnTo>
                <a:lnTo>
                  <a:pt x="292" y="266"/>
                </a:lnTo>
                <a:lnTo>
                  <a:pt x="345" y="266"/>
                </a:lnTo>
                <a:lnTo>
                  <a:pt x="345" y="318"/>
                </a:lnTo>
                <a:close/>
                <a:moveTo>
                  <a:pt x="245" y="318"/>
                </a:moveTo>
                <a:lnTo>
                  <a:pt x="191" y="318"/>
                </a:lnTo>
                <a:lnTo>
                  <a:pt x="191" y="266"/>
                </a:lnTo>
                <a:lnTo>
                  <a:pt x="245" y="266"/>
                </a:lnTo>
                <a:lnTo>
                  <a:pt x="245" y="318"/>
                </a:lnTo>
                <a:close/>
                <a:moveTo>
                  <a:pt x="89" y="190"/>
                </a:moveTo>
                <a:lnTo>
                  <a:pt x="29" y="251"/>
                </a:lnTo>
                <a:lnTo>
                  <a:pt x="89" y="311"/>
                </a:lnTo>
                <a:lnTo>
                  <a:pt x="150" y="251"/>
                </a:lnTo>
                <a:lnTo>
                  <a:pt x="89" y="190"/>
                </a:lnTo>
                <a:close/>
                <a:moveTo>
                  <a:pt x="52" y="251"/>
                </a:moveTo>
                <a:lnTo>
                  <a:pt x="89" y="213"/>
                </a:lnTo>
                <a:lnTo>
                  <a:pt x="127" y="251"/>
                </a:lnTo>
                <a:lnTo>
                  <a:pt x="89" y="290"/>
                </a:lnTo>
                <a:lnTo>
                  <a:pt x="52" y="251"/>
                </a:lnTo>
                <a:close/>
              </a:path>
            </a:pathLst>
          </a:custGeom>
          <a:solidFill>
            <a:schemeClr val="accent5">
              <a:lumMod val="75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39" name="Google Shape;1835;p96">
            <a:extLst>
              <a:ext uri="{FF2B5EF4-FFF2-40B4-BE49-F238E27FC236}">
                <a16:creationId xmlns:a16="http://schemas.microsoft.com/office/drawing/2014/main" id="{1E530CCA-5843-410C-A170-5CD28BE06480}"/>
              </a:ext>
            </a:extLst>
          </p:cNvPr>
          <p:cNvSpPr/>
          <p:nvPr/>
        </p:nvSpPr>
        <p:spPr>
          <a:xfrm>
            <a:off x="449632" y="5263515"/>
            <a:ext cx="356616" cy="356616"/>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moveTo>
                  <a:pt x="215" y="375"/>
                </a:moveTo>
                <a:cubicBezTo>
                  <a:pt x="238" y="375"/>
                  <a:pt x="256" y="357"/>
                  <a:pt x="256" y="334"/>
                </a:cubicBezTo>
                <a:cubicBezTo>
                  <a:pt x="256" y="312"/>
                  <a:pt x="238" y="294"/>
                  <a:pt x="215" y="294"/>
                </a:cubicBezTo>
                <a:cubicBezTo>
                  <a:pt x="193" y="294"/>
                  <a:pt x="175" y="312"/>
                  <a:pt x="175" y="334"/>
                </a:cubicBezTo>
                <a:cubicBezTo>
                  <a:pt x="175" y="357"/>
                  <a:pt x="193" y="375"/>
                  <a:pt x="215" y="375"/>
                </a:cubicBezTo>
                <a:close/>
                <a:moveTo>
                  <a:pt x="215" y="318"/>
                </a:moveTo>
                <a:cubicBezTo>
                  <a:pt x="224" y="318"/>
                  <a:pt x="231" y="325"/>
                  <a:pt x="231" y="334"/>
                </a:cubicBezTo>
                <a:cubicBezTo>
                  <a:pt x="231" y="343"/>
                  <a:pt x="224" y="350"/>
                  <a:pt x="215" y="350"/>
                </a:cubicBezTo>
                <a:cubicBezTo>
                  <a:pt x="206" y="350"/>
                  <a:pt x="199" y="343"/>
                  <a:pt x="199" y="334"/>
                </a:cubicBezTo>
                <a:cubicBezTo>
                  <a:pt x="199" y="325"/>
                  <a:pt x="206" y="318"/>
                  <a:pt x="215" y="318"/>
                </a:cubicBezTo>
                <a:close/>
                <a:moveTo>
                  <a:pt x="357" y="375"/>
                </a:moveTo>
                <a:cubicBezTo>
                  <a:pt x="380" y="375"/>
                  <a:pt x="398" y="357"/>
                  <a:pt x="398" y="334"/>
                </a:cubicBezTo>
                <a:cubicBezTo>
                  <a:pt x="398" y="312"/>
                  <a:pt x="380" y="294"/>
                  <a:pt x="357" y="294"/>
                </a:cubicBezTo>
                <a:cubicBezTo>
                  <a:pt x="335" y="294"/>
                  <a:pt x="317" y="312"/>
                  <a:pt x="317" y="334"/>
                </a:cubicBezTo>
                <a:cubicBezTo>
                  <a:pt x="317" y="357"/>
                  <a:pt x="335" y="375"/>
                  <a:pt x="357" y="375"/>
                </a:cubicBezTo>
                <a:close/>
                <a:moveTo>
                  <a:pt x="357" y="318"/>
                </a:moveTo>
                <a:cubicBezTo>
                  <a:pt x="366" y="318"/>
                  <a:pt x="373" y="325"/>
                  <a:pt x="373" y="334"/>
                </a:cubicBezTo>
                <a:cubicBezTo>
                  <a:pt x="373" y="343"/>
                  <a:pt x="366" y="350"/>
                  <a:pt x="357" y="350"/>
                </a:cubicBezTo>
                <a:cubicBezTo>
                  <a:pt x="349" y="350"/>
                  <a:pt x="341" y="343"/>
                  <a:pt x="341" y="334"/>
                </a:cubicBezTo>
                <a:cubicBezTo>
                  <a:pt x="341" y="325"/>
                  <a:pt x="349" y="318"/>
                  <a:pt x="357" y="318"/>
                </a:cubicBez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41" name="Google Shape;1559;p90">
            <a:extLst>
              <a:ext uri="{FF2B5EF4-FFF2-40B4-BE49-F238E27FC236}">
                <a16:creationId xmlns:a16="http://schemas.microsoft.com/office/drawing/2014/main" id="{A5DDA94E-083A-4FDE-8E05-027D345AF9DB}"/>
              </a:ext>
            </a:extLst>
          </p:cNvPr>
          <p:cNvSpPr/>
          <p:nvPr/>
        </p:nvSpPr>
        <p:spPr>
          <a:xfrm>
            <a:off x="457460" y="5778909"/>
            <a:ext cx="356616" cy="356616"/>
          </a:xfrm>
          <a:custGeom>
            <a:avLst/>
            <a:gdLst/>
            <a:ahLst/>
            <a:cxnLst/>
            <a:rect l="l" t="t" r="r" b="b"/>
            <a:pathLst>
              <a:path w="576" h="576" extrusionOk="0">
                <a:moveTo>
                  <a:pt x="248" y="456"/>
                </a:moveTo>
                <a:cubicBezTo>
                  <a:pt x="247" y="456"/>
                  <a:pt x="247" y="456"/>
                  <a:pt x="247" y="456"/>
                </a:cubicBezTo>
                <a:cubicBezTo>
                  <a:pt x="239" y="456"/>
                  <a:pt x="233" y="450"/>
                  <a:pt x="233" y="442"/>
                </a:cubicBezTo>
                <a:cubicBezTo>
                  <a:pt x="233" y="435"/>
                  <a:pt x="233" y="435"/>
                  <a:pt x="233" y="435"/>
                </a:cubicBezTo>
                <a:cubicBezTo>
                  <a:pt x="200" y="437"/>
                  <a:pt x="173" y="437"/>
                  <a:pt x="139" y="435"/>
                </a:cubicBezTo>
                <a:cubicBezTo>
                  <a:pt x="139" y="442"/>
                  <a:pt x="139" y="442"/>
                  <a:pt x="139" y="442"/>
                </a:cubicBezTo>
                <a:cubicBezTo>
                  <a:pt x="139" y="450"/>
                  <a:pt x="133" y="456"/>
                  <a:pt x="125" y="456"/>
                </a:cubicBezTo>
                <a:cubicBezTo>
                  <a:pt x="124" y="456"/>
                  <a:pt x="124" y="456"/>
                  <a:pt x="124" y="456"/>
                </a:cubicBezTo>
                <a:cubicBezTo>
                  <a:pt x="85" y="456"/>
                  <a:pt x="85" y="456"/>
                  <a:pt x="85" y="456"/>
                </a:cubicBezTo>
                <a:cubicBezTo>
                  <a:pt x="76" y="456"/>
                  <a:pt x="70" y="450"/>
                  <a:pt x="70" y="442"/>
                </a:cubicBezTo>
                <a:cubicBezTo>
                  <a:pt x="70" y="424"/>
                  <a:pt x="70" y="424"/>
                  <a:pt x="70" y="424"/>
                </a:cubicBezTo>
                <a:cubicBezTo>
                  <a:pt x="66" y="423"/>
                  <a:pt x="66" y="423"/>
                  <a:pt x="66" y="423"/>
                </a:cubicBezTo>
                <a:cubicBezTo>
                  <a:pt x="66" y="351"/>
                  <a:pt x="66" y="351"/>
                  <a:pt x="66" y="351"/>
                </a:cubicBezTo>
                <a:cubicBezTo>
                  <a:pt x="63" y="350"/>
                  <a:pt x="63" y="350"/>
                  <a:pt x="63" y="350"/>
                </a:cubicBezTo>
                <a:cubicBezTo>
                  <a:pt x="55" y="349"/>
                  <a:pt x="50" y="342"/>
                  <a:pt x="51" y="334"/>
                </a:cubicBezTo>
                <a:cubicBezTo>
                  <a:pt x="52" y="314"/>
                  <a:pt x="52" y="314"/>
                  <a:pt x="52" y="314"/>
                </a:cubicBezTo>
                <a:cubicBezTo>
                  <a:pt x="53" y="308"/>
                  <a:pt x="58" y="302"/>
                  <a:pt x="68" y="301"/>
                </a:cubicBezTo>
                <a:cubicBezTo>
                  <a:pt x="79" y="300"/>
                  <a:pt x="79" y="300"/>
                  <a:pt x="79" y="300"/>
                </a:cubicBezTo>
                <a:cubicBezTo>
                  <a:pt x="89" y="278"/>
                  <a:pt x="89" y="278"/>
                  <a:pt x="89" y="278"/>
                </a:cubicBezTo>
                <a:cubicBezTo>
                  <a:pt x="92" y="270"/>
                  <a:pt x="100" y="264"/>
                  <a:pt x="109" y="264"/>
                </a:cubicBezTo>
                <a:cubicBezTo>
                  <a:pt x="159" y="258"/>
                  <a:pt x="208" y="258"/>
                  <a:pt x="263" y="264"/>
                </a:cubicBezTo>
                <a:cubicBezTo>
                  <a:pt x="272" y="264"/>
                  <a:pt x="280" y="270"/>
                  <a:pt x="283" y="278"/>
                </a:cubicBezTo>
                <a:cubicBezTo>
                  <a:pt x="293" y="300"/>
                  <a:pt x="293" y="300"/>
                  <a:pt x="293" y="300"/>
                </a:cubicBezTo>
                <a:cubicBezTo>
                  <a:pt x="304" y="301"/>
                  <a:pt x="304" y="301"/>
                  <a:pt x="304" y="301"/>
                </a:cubicBezTo>
                <a:cubicBezTo>
                  <a:pt x="314" y="302"/>
                  <a:pt x="319" y="308"/>
                  <a:pt x="320" y="314"/>
                </a:cubicBezTo>
                <a:cubicBezTo>
                  <a:pt x="320" y="315"/>
                  <a:pt x="320" y="315"/>
                  <a:pt x="320" y="315"/>
                </a:cubicBezTo>
                <a:cubicBezTo>
                  <a:pt x="322" y="334"/>
                  <a:pt x="322" y="334"/>
                  <a:pt x="322" y="334"/>
                </a:cubicBezTo>
                <a:cubicBezTo>
                  <a:pt x="323" y="342"/>
                  <a:pt x="317" y="349"/>
                  <a:pt x="309" y="350"/>
                </a:cubicBezTo>
                <a:cubicBezTo>
                  <a:pt x="307" y="351"/>
                  <a:pt x="307" y="351"/>
                  <a:pt x="307" y="351"/>
                </a:cubicBezTo>
                <a:cubicBezTo>
                  <a:pt x="307" y="351"/>
                  <a:pt x="307" y="351"/>
                  <a:pt x="307" y="351"/>
                </a:cubicBezTo>
                <a:cubicBezTo>
                  <a:pt x="307" y="423"/>
                  <a:pt x="307" y="423"/>
                  <a:pt x="307" y="423"/>
                </a:cubicBezTo>
                <a:cubicBezTo>
                  <a:pt x="302" y="424"/>
                  <a:pt x="302" y="424"/>
                  <a:pt x="302" y="424"/>
                </a:cubicBezTo>
                <a:cubicBezTo>
                  <a:pt x="302" y="442"/>
                  <a:pt x="302" y="442"/>
                  <a:pt x="302" y="442"/>
                </a:cubicBezTo>
                <a:cubicBezTo>
                  <a:pt x="302" y="450"/>
                  <a:pt x="296" y="456"/>
                  <a:pt x="287" y="456"/>
                </a:cubicBezTo>
                <a:lnTo>
                  <a:pt x="248" y="456"/>
                </a:lnTo>
                <a:close/>
                <a:moveTo>
                  <a:pt x="115" y="442"/>
                </a:moveTo>
                <a:cubicBezTo>
                  <a:pt x="115" y="442"/>
                  <a:pt x="115" y="442"/>
                  <a:pt x="115" y="443"/>
                </a:cubicBezTo>
                <a:lnTo>
                  <a:pt x="115" y="442"/>
                </a:lnTo>
                <a:close/>
                <a:moveTo>
                  <a:pt x="257" y="442"/>
                </a:moveTo>
                <a:cubicBezTo>
                  <a:pt x="257" y="442"/>
                  <a:pt x="257" y="442"/>
                  <a:pt x="257" y="442"/>
                </a:cubicBezTo>
                <a:cubicBezTo>
                  <a:pt x="257" y="442"/>
                  <a:pt x="257" y="442"/>
                  <a:pt x="257" y="442"/>
                </a:cubicBezTo>
                <a:close/>
                <a:moveTo>
                  <a:pt x="257" y="434"/>
                </a:moveTo>
                <a:cubicBezTo>
                  <a:pt x="279" y="434"/>
                  <a:pt x="279" y="434"/>
                  <a:pt x="279" y="434"/>
                </a:cubicBezTo>
                <a:cubicBezTo>
                  <a:pt x="279" y="408"/>
                  <a:pt x="279" y="408"/>
                  <a:pt x="279" y="408"/>
                </a:cubicBezTo>
                <a:cubicBezTo>
                  <a:pt x="283" y="407"/>
                  <a:pt x="283" y="407"/>
                  <a:pt x="283" y="407"/>
                </a:cubicBezTo>
                <a:cubicBezTo>
                  <a:pt x="283" y="353"/>
                  <a:pt x="283" y="353"/>
                  <a:pt x="283" y="353"/>
                </a:cubicBezTo>
                <a:cubicBezTo>
                  <a:pt x="278" y="333"/>
                  <a:pt x="278" y="333"/>
                  <a:pt x="278" y="333"/>
                </a:cubicBezTo>
                <a:cubicBezTo>
                  <a:pt x="298" y="330"/>
                  <a:pt x="298" y="330"/>
                  <a:pt x="298" y="330"/>
                </a:cubicBezTo>
                <a:cubicBezTo>
                  <a:pt x="297" y="323"/>
                  <a:pt x="297" y="323"/>
                  <a:pt x="297" y="323"/>
                </a:cubicBezTo>
                <a:cubicBezTo>
                  <a:pt x="276" y="322"/>
                  <a:pt x="276" y="322"/>
                  <a:pt x="276" y="322"/>
                </a:cubicBezTo>
                <a:cubicBezTo>
                  <a:pt x="261" y="286"/>
                  <a:pt x="261" y="286"/>
                  <a:pt x="261" y="286"/>
                </a:cubicBezTo>
                <a:cubicBezTo>
                  <a:pt x="261" y="286"/>
                  <a:pt x="261" y="286"/>
                  <a:pt x="261" y="286"/>
                </a:cubicBezTo>
                <a:cubicBezTo>
                  <a:pt x="207" y="280"/>
                  <a:pt x="160" y="280"/>
                  <a:pt x="111" y="286"/>
                </a:cubicBezTo>
                <a:cubicBezTo>
                  <a:pt x="111" y="286"/>
                  <a:pt x="111" y="286"/>
                  <a:pt x="111" y="286"/>
                </a:cubicBezTo>
                <a:cubicBezTo>
                  <a:pt x="96" y="322"/>
                  <a:pt x="96" y="322"/>
                  <a:pt x="96" y="322"/>
                </a:cubicBezTo>
                <a:cubicBezTo>
                  <a:pt x="75" y="323"/>
                  <a:pt x="75" y="323"/>
                  <a:pt x="75" y="323"/>
                </a:cubicBezTo>
                <a:cubicBezTo>
                  <a:pt x="75" y="330"/>
                  <a:pt x="75" y="330"/>
                  <a:pt x="75" y="330"/>
                </a:cubicBezTo>
                <a:cubicBezTo>
                  <a:pt x="94" y="333"/>
                  <a:pt x="94" y="333"/>
                  <a:pt x="94" y="333"/>
                </a:cubicBezTo>
                <a:cubicBezTo>
                  <a:pt x="89" y="353"/>
                  <a:pt x="89" y="353"/>
                  <a:pt x="89" y="353"/>
                </a:cubicBezTo>
                <a:cubicBezTo>
                  <a:pt x="89" y="407"/>
                  <a:pt x="89" y="407"/>
                  <a:pt x="89" y="407"/>
                </a:cubicBezTo>
                <a:cubicBezTo>
                  <a:pt x="94" y="408"/>
                  <a:pt x="94" y="408"/>
                  <a:pt x="94" y="408"/>
                </a:cubicBezTo>
                <a:cubicBezTo>
                  <a:pt x="94" y="434"/>
                  <a:pt x="94" y="434"/>
                  <a:pt x="94" y="434"/>
                </a:cubicBezTo>
                <a:cubicBezTo>
                  <a:pt x="115" y="434"/>
                  <a:pt x="115" y="434"/>
                  <a:pt x="115" y="434"/>
                </a:cubicBezTo>
                <a:cubicBezTo>
                  <a:pt x="115" y="412"/>
                  <a:pt x="115" y="412"/>
                  <a:pt x="115" y="412"/>
                </a:cubicBezTo>
                <a:cubicBezTo>
                  <a:pt x="128" y="412"/>
                  <a:pt x="128" y="412"/>
                  <a:pt x="128" y="412"/>
                </a:cubicBezTo>
                <a:cubicBezTo>
                  <a:pt x="171" y="415"/>
                  <a:pt x="202" y="415"/>
                  <a:pt x="244" y="412"/>
                </a:cubicBezTo>
                <a:cubicBezTo>
                  <a:pt x="257" y="412"/>
                  <a:pt x="257" y="412"/>
                  <a:pt x="257" y="412"/>
                </a:cubicBezTo>
                <a:lnTo>
                  <a:pt x="257" y="434"/>
                </a:lnTo>
                <a:close/>
                <a:moveTo>
                  <a:pt x="68" y="328"/>
                </a:moveTo>
                <a:cubicBezTo>
                  <a:pt x="68" y="328"/>
                  <a:pt x="68" y="328"/>
                  <a:pt x="68" y="328"/>
                </a:cubicBezTo>
                <a:cubicBezTo>
                  <a:pt x="68" y="328"/>
                  <a:pt x="68" y="328"/>
                  <a:pt x="68" y="32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357" y="155"/>
                </a:moveTo>
                <a:cubicBezTo>
                  <a:pt x="397" y="176"/>
                  <a:pt x="397" y="176"/>
                  <a:pt x="397" y="176"/>
                </a:cubicBezTo>
                <a:cubicBezTo>
                  <a:pt x="405" y="170"/>
                  <a:pt x="414" y="165"/>
                  <a:pt x="425" y="163"/>
                </a:cubicBezTo>
                <a:cubicBezTo>
                  <a:pt x="352" y="125"/>
                  <a:pt x="352" y="125"/>
                  <a:pt x="352" y="125"/>
                </a:cubicBezTo>
                <a:cubicBezTo>
                  <a:pt x="355" y="132"/>
                  <a:pt x="357" y="139"/>
                  <a:pt x="357" y="146"/>
                </a:cubicBezTo>
                <a:cubicBezTo>
                  <a:pt x="357" y="149"/>
                  <a:pt x="357" y="152"/>
                  <a:pt x="357" y="155"/>
                </a:cubicBezTo>
                <a:close/>
                <a:moveTo>
                  <a:pt x="350" y="171"/>
                </a:moveTo>
                <a:cubicBezTo>
                  <a:pt x="345" y="179"/>
                  <a:pt x="339" y="185"/>
                  <a:pt x="331" y="189"/>
                </a:cubicBezTo>
                <a:cubicBezTo>
                  <a:pt x="372" y="210"/>
                  <a:pt x="372" y="210"/>
                  <a:pt x="372" y="210"/>
                </a:cubicBezTo>
                <a:cubicBezTo>
                  <a:pt x="375" y="202"/>
                  <a:pt x="379" y="195"/>
                  <a:pt x="384" y="189"/>
                </a:cubicBezTo>
                <a:lnTo>
                  <a:pt x="350" y="171"/>
                </a:lnTo>
                <a:close/>
                <a:moveTo>
                  <a:pt x="337" y="124"/>
                </a:moveTo>
                <a:cubicBezTo>
                  <a:pt x="331" y="117"/>
                  <a:pt x="321" y="112"/>
                  <a:pt x="311" y="112"/>
                </a:cubicBezTo>
                <a:cubicBezTo>
                  <a:pt x="292" y="112"/>
                  <a:pt x="276" y="127"/>
                  <a:pt x="276" y="146"/>
                </a:cubicBezTo>
                <a:cubicBezTo>
                  <a:pt x="276" y="165"/>
                  <a:pt x="292" y="181"/>
                  <a:pt x="311" y="181"/>
                </a:cubicBezTo>
                <a:cubicBezTo>
                  <a:pt x="312" y="181"/>
                  <a:pt x="314" y="181"/>
                  <a:pt x="315" y="181"/>
                </a:cubicBezTo>
                <a:cubicBezTo>
                  <a:pt x="332" y="178"/>
                  <a:pt x="345" y="164"/>
                  <a:pt x="345" y="146"/>
                </a:cubicBezTo>
                <a:cubicBezTo>
                  <a:pt x="345" y="138"/>
                  <a:pt x="342" y="130"/>
                  <a:pt x="337" y="124"/>
                </a:cubicBezTo>
                <a:close/>
                <a:moveTo>
                  <a:pt x="300" y="146"/>
                </a:moveTo>
                <a:cubicBezTo>
                  <a:pt x="300" y="141"/>
                  <a:pt x="305" y="136"/>
                  <a:pt x="311" y="136"/>
                </a:cubicBezTo>
                <a:cubicBezTo>
                  <a:pt x="317" y="136"/>
                  <a:pt x="321" y="141"/>
                  <a:pt x="321" y="146"/>
                </a:cubicBezTo>
                <a:cubicBezTo>
                  <a:pt x="321" y="152"/>
                  <a:pt x="317" y="157"/>
                  <a:pt x="311" y="157"/>
                </a:cubicBezTo>
                <a:cubicBezTo>
                  <a:pt x="305" y="157"/>
                  <a:pt x="300" y="152"/>
                  <a:pt x="300" y="146"/>
                </a:cubicBezTo>
                <a:close/>
                <a:moveTo>
                  <a:pt x="441" y="289"/>
                </a:moveTo>
                <a:cubicBezTo>
                  <a:pt x="441" y="289"/>
                  <a:pt x="441" y="289"/>
                  <a:pt x="441" y="289"/>
                </a:cubicBezTo>
                <a:cubicBezTo>
                  <a:pt x="441" y="289"/>
                  <a:pt x="441" y="289"/>
                  <a:pt x="441" y="289"/>
                </a:cubicBezTo>
                <a:cubicBezTo>
                  <a:pt x="441" y="289"/>
                  <a:pt x="441" y="289"/>
                  <a:pt x="441" y="289"/>
                </a:cubicBezTo>
                <a:close/>
                <a:moveTo>
                  <a:pt x="503" y="269"/>
                </a:moveTo>
                <a:cubicBezTo>
                  <a:pt x="500" y="269"/>
                  <a:pt x="500" y="269"/>
                  <a:pt x="500" y="269"/>
                </a:cubicBezTo>
                <a:cubicBezTo>
                  <a:pt x="496" y="277"/>
                  <a:pt x="490" y="283"/>
                  <a:pt x="482" y="289"/>
                </a:cubicBezTo>
                <a:cubicBezTo>
                  <a:pt x="484" y="289"/>
                  <a:pt x="484" y="289"/>
                  <a:pt x="484" y="289"/>
                </a:cubicBezTo>
                <a:cubicBezTo>
                  <a:pt x="499" y="442"/>
                  <a:pt x="499" y="442"/>
                  <a:pt x="499" y="442"/>
                </a:cubicBezTo>
                <a:cubicBezTo>
                  <a:pt x="384" y="442"/>
                  <a:pt x="384" y="442"/>
                  <a:pt x="384" y="442"/>
                </a:cubicBezTo>
                <a:cubicBezTo>
                  <a:pt x="401" y="292"/>
                  <a:pt x="401" y="292"/>
                  <a:pt x="401" y="292"/>
                </a:cubicBezTo>
                <a:cubicBezTo>
                  <a:pt x="394" y="288"/>
                  <a:pt x="388" y="282"/>
                  <a:pt x="383" y="275"/>
                </a:cubicBezTo>
                <a:cubicBezTo>
                  <a:pt x="361" y="463"/>
                  <a:pt x="361" y="463"/>
                  <a:pt x="361" y="463"/>
                </a:cubicBezTo>
                <a:cubicBezTo>
                  <a:pt x="521" y="463"/>
                  <a:pt x="521" y="463"/>
                  <a:pt x="521" y="463"/>
                </a:cubicBezTo>
                <a:lnTo>
                  <a:pt x="503" y="269"/>
                </a:lnTo>
                <a:close/>
                <a:moveTo>
                  <a:pt x="441" y="289"/>
                </a:moveTo>
                <a:cubicBezTo>
                  <a:pt x="441" y="289"/>
                  <a:pt x="441" y="289"/>
                  <a:pt x="441" y="289"/>
                </a:cubicBezTo>
                <a:cubicBezTo>
                  <a:pt x="458" y="289"/>
                  <a:pt x="474" y="281"/>
                  <a:pt x="485" y="269"/>
                </a:cubicBezTo>
                <a:cubicBezTo>
                  <a:pt x="493" y="259"/>
                  <a:pt x="499" y="245"/>
                  <a:pt x="499" y="231"/>
                </a:cubicBezTo>
                <a:cubicBezTo>
                  <a:pt x="499" y="199"/>
                  <a:pt x="473" y="173"/>
                  <a:pt x="441" y="173"/>
                </a:cubicBezTo>
                <a:cubicBezTo>
                  <a:pt x="435" y="173"/>
                  <a:pt x="430" y="173"/>
                  <a:pt x="426" y="175"/>
                </a:cubicBezTo>
                <a:cubicBezTo>
                  <a:pt x="405" y="180"/>
                  <a:pt x="389" y="196"/>
                  <a:pt x="384" y="216"/>
                </a:cubicBezTo>
                <a:cubicBezTo>
                  <a:pt x="383" y="221"/>
                  <a:pt x="382" y="226"/>
                  <a:pt x="382" y="231"/>
                </a:cubicBezTo>
                <a:cubicBezTo>
                  <a:pt x="382" y="245"/>
                  <a:pt x="388" y="259"/>
                  <a:pt x="397" y="269"/>
                </a:cubicBezTo>
                <a:cubicBezTo>
                  <a:pt x="407" y="281"/>
                  <a:pt x="423" y="289"/>
                  <a:pt x="441" y="289"/>
                </a:cubicBezTo>
                <a:close/>
                <a:moveTo>
                  <a:pt x="441" y="197"/>
                </a:moveTo>
                <a:cubicBezTo>
                  <a:pt x="459" y="197"/>
                  <a:pt x="475" y="212"/>
                  <a:pt x="475" y="231"/>
                </a:cubicBezTo>
                <a:cubicBezTo>
                  <a:pt x="475" y="250"/>
                  <a:pt x="459" y="265"/>
                  <a:pt x="441" y="265"/>
                </a:cubicBezTo>
                <a:cubicBezTo>
                  <a:pt x="422" y="265"/>
                  <a:pt x="407" y="250"/>
                  <a:pt x="407" y="231"/>
                </a:cubicBezTo>
                <a:cubicBezTo>
                  <a:pt x="407" y="212"/>
                  <a:pt x="422" y="197"/>
                  <a:pt x="441" y="197"/>
                </a:cubicBezTo>
                <a:close/>
                <a:moveTo>
                  <a:pt x="266" y="158"/>
                </a:moveTo>
                <a:cubicBezTo>
                  <a:pt x="235" y="175"/>
                  <a:pt x="235" y="175"/>
                  <a:pt x="235" y="175"/>
                </a:cubicBezTo>
                <a:cubicBezTo>
                  <a:pt x="235" y="182"/>
                  <a:pt x="235" y="182"/>
                  <a:pt x="235" y="182"/>
                </a:cubicBezTo>
                <a:cubicBezTo>
                  <a:pt x="224" y="190"/>
                  <a:pt x="224" y="190"/>
                  <a:pt x="224" y="190"/>
                </a:cubicBezTo>
                <a:cubicBezTo>
                  <a:pt x="233" y="205"/>
                  <a:pt x="233" y="205"/>
                  <a:pt x="233" y="205"/>
                </a:cubicBezTo>
                <a:cubicBezTo>
                  <a:pt x="246" y="198"/>
                  <a:pt x="246" y="198"/>
                  <a:pt x="246" y="198"/>
                </a:cubicBezTo>
                <a:cubicBezTo>
                  <a:pt x="253" y="201"/>
                  <a:pt x="253" y="201"/>
                  <a:pt x="253" y="201"/>
                </a:cubicBezTo>
                <a:cubicBezTo>
                  <a:pt x="282" y="184"/>
                  <a:pt x="282" y="184"/>
                  <a:pt x="282" y="184"/>
                </a:cubicBezTo>
                <a:cubicBezTo>
                  <a:pt x="281" y="184"/>
                  <a:pt x="280" y="183"/>
                  <a:pt x="278" y="182"/>
                </a:cubicBezTo>
                <a:cubicBezTo>
                  <a:pt x="268" y="174"/>
                  <a:pt x="267" y="167"/>
                  <a:pt x="266" y="158"/>
                </a:cubicBezTo>
                <a:close/>
                <a:moveTo>
                  <a:pt x="196" y="213"/>
                </a:moveTo>
                <a:cubicBezTo>
                  <a:pt x="201" y="221"/>
                  <a:pt x="201" y="221"/>
                  <a:pt x="201" y="221"/>
                </a:cubicBezTo>
                <a:cubicBezTo>
                  <a:pt x="225" y="206"/>
                  <a:pt x="225" y="206"/>
                  <a:pt x="225" y="206"/>
                </a:cubicBezTo>
                <a:cubicBezTo>
                  <a:pt x="220" y="197"/>
                  <a:pt x="220" y="197"/>
                  <a:pt x="220" y="197"/>
                </a:cubicBezTo>
                <a:cubicBezTo>
                  <a:pt x="196" y="213"/>
                  <a:pt x="196" y="213"/>
                  <a:pt x="196" y="213"/>
                </a:cubicBezTo>
                <a:close/>
                <a:moveTo>
                  <a:pt x="248" y="298"/>
                </a:moveTo>
                <a:cubicBezTo>
                  <a:pt x="237" y="297"/>
                  <a:pt x="237" y="297"/>
                  <a:pt x="237" y="297"/>
                </a:cubicBezTo>
                <a:cubicBezTo>
                  <a:pt x="181" y="293"/>
                  <a:pt x="149" y="295"/>
                  <a:pt x="134" y="297"/>
                </a:cubicBezTo>
                <a:cubicBezTo>
                  <a:pt x="120" y="298"/>
                  <a:pt x="120" y="298"/>
                  <a:pt x="120" y="298"/>
                </a:cubicBezTo>
                <a:cubicBezTo>
                  <a:pt x="110" y="339"/>
                  <a:pt x="110" y="339"/>
                  <a:pt x="110" y="339"/>
                </a:cubicBezTo>
                <a:cubicBezTo>
                  <a:pt x="136" y="339"/>
                  <a:pt x="136" y="339"/>
                  <a:pt x="136" y="339"/>
                </a:cubicBezTo>
                <a:cubicBezTo>
                  <a:pt x="136" y="339"/>
                  <a:pt x="136" y="339"/>
                  <a:pt x="136" y="339"/>
                </a:cubicBezTo>
                <a:cubicBezTo>
                  <a:pt x="137" y="339"/>
                  <a:pt x="138" y="339"/>
                  <a:pt x="140" y="339"/>
                </a:cubicBezTo>
                <a:cubicBezTo>
                  <a:pt x="146" y="338"/>
                  <a:pt x="165" y="335"/>
                  <a:pt x="239" y="339"/>
                </a:cubicBezTo>
                <a:cubicBezTo>
                  <a:pt x="257" y="340"/>
                  <a:pt x="257" y="340"/>
                  <a:pt x="257" y="340"/>
                </a:cubicBezTo>
                <a:lnTo>
                  <a:pt x="248" y="298"/>
                </a:lnTo>
                <a:close/>
                <a:moveTo>
                  <a:pt x="256" y="355"/>
                </a:moveTo>
                <a:cubicBezTo>
                  <a:pt x="247" y="355"/>
                  <a:pt x="240" y="362"/>
                  <a:pt x="240" y="371"/>
                </a:cubicBezTo>
                <a:cubicBezTo>
                  <a:pt x="240" y="379"/>
                  <a:pt x="247" y="386"/>
                  <a:pt x="256" y="386"/>
                </a:cubicBezTo>
                <a:cubicBezTo>
                  <a:pt x="265" y="386"/>
                  <a:pt x="273" y="379"/>
                  <a:pt x="273" y="371"/>
                </a:cubicBezTo>
                <a:cubicBezTo>
                  <a:pt x="273" y="362"/>
                  <a:pt x="265" y="355"/>
                  <a:pt x="256" y="355"/>
                </a:cubicBezTo>
                <a:close/>
                <a:moveTo>
                  <a:pt x="116" y="355"/>
                </a:moveTo>
                <a:cubicBezTo>
                  <a:pt x="107" y="355"/>
                  <a:pt x="100" y="362"/>
                  <a:pt x="100" y="371"/>
                </a:cubicBezTo>
                <a:cubicBezTo>
                  <a:pt x="100" y="379"/>
                  <a:pt x="107" y="386"/>
                  <a:pt x="116" y="386"/>
                </a:cubicBezTo>
                <a:cubicBezTo>
                  <a:pt x="125" y="386"/>
                  <a:pt x="132" y="379"/>
                  <a:pt x="132" y="371"/>
                </a:cubicBezTo>
                <a:cubicBezTo>
                  <a:pt x="132" y="362"/>
                  <a:pt x="125" y="355"/>
                  <a:pt x="116" y="355"/>
                </a:cubicBez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TextBox 41">
            <a:extLst>
              <a:ext uri="{FF2B5EF4-FFF2-40B4-BE49-F238E27FC236}">
                <a16:creationId xmlns:a16="http://schemas.microsoft.com/office/drawing/2014/main" id="{BCC81CF0-5EBE-47BA-B934-02DEADA6E513}"/>
              </a:ext>
            </a:extLst>
          </p:cNvPr>
          <p:cNvSpPr txBox="1"/>
          <p:nvPr/>
        </p:nvSpPr>
        <p:spPr>
          <a:xfrm>
            <a:off x="928700" y="4591646"/>
            <a:ext cx="29732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effectLst/>
              </a:rPr>
              <a:t>Integrated storage and warehousing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effectLst/>
              </a:rPr>
              <a:t>Reducing sorting and handling losses </a:t>
            </a:r>
          </a:p>
        </p:txBody>
      </p:sp>
      <p:sp>
        <p:nvSpPr>
          <p:cNvPr id="43" name="TextBox 42">
            <a:extLst>
              <a:ext uri="{FF2B5EF4-FFF2-40B4-BE49-F238E27FC236}">
                <a16:creationId xmlns:a16="http://schemas.microsoft.com/office/drawing/2014/main" id="{C2E0C794-5E26-4D45-A552-2EF0F63CC448}"/>
              </a:ext>
            </a:extLst>
          </p:cNvPr>
          <p:cNvSpPr txBox="1"/>
          <p:nvPr/>
        </p:nvSpPr>
        <p:spPr>
          <a:xfrm>
            <a:off x="928700" y="5206841"/>
            <a:ext cx="3228880"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kern="1200" dirty="0">
                <a:effectLst/>
              </a:rPr>
              <a:t>Promote multimodal freight transport</a:t>
            </a:r>
            <a:endParaRPr lang="en-US" sz="1200" dirty="0"/>
          </a:p>
        </p:txBody>
      </p:sp>
      <p:sp>
        <p:nvSpPr>
          <p:cNvPr id="46" name="TextBox 45">
            <a:extLst>
              <a:ext uri="{FF2B5EF4-FFF2-40B4-BE49-F238E27FC236}">
                <a16:creationId xmlns:a16="http://schemas.microsoft.com/office/drawing/2014/main" id="{4C63E1B1-FB33-489E-AF4D-96B99743DA76}"/>
              </a:ext>
            </a:extLst>
          </p:cNvPr>
          <p:cNvSpPr txBox="1"/>
          <p:nvPr/>
        </p:nvSpPr>
        <p:spPr>
          <a:xfrm>
            <a:off x="924489" y="5637370"/>
            <a:ext cx="29383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Provide value-added services such as customs clearance, container repositioning, labelling, packaging, etc.</a:t>
            </a:r>
            <a:endParaRPr lang="en-US" sz="1200" kern="1200" dirty="0">
              <a:effectLst/>
              <a:latin typeface="+mn-lt"/>
              <a:ea typeface="+mn-ea"/>
              <a:cs typeface="+mn-cs"/>
            </a:endParaRPr>
          </a:p>
        </p:txBody>
      </p:sp>
      <p:pic>
        <p:nvPicPr>
          <p:cNvPr id="50" name="Graphic 49" descr="Modern architecture with solid fill">
            <a:extLst>
              <a:ext uri="{FF2B5EF4-FFF2-40B4-BE49-F238E27FC236}">
                <a16:creationId xmlns:a16="http://schemas.microsoft.com/office/drawing/2014/main" id="{6B0D5ABC-87F7-4A74-B2AC-F3A7292DB471}"/>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15786" y="5384163"/>
            <a:ext cx="457200" cy="457200"/>
          </a:xfrm>
          <a:prstGeom prst="rect">
            <a:avLst/>
          </a:prstGeom>
        </p:spPr>
      </p:pic>
      <p:sp>
        <p:nvSpPr>
          <p:cNvPr id="51" name="Google Shape;1820;p96">
            <a:extLst>
              <a:ext uri="{FF2B5EF4-FFF2-40B4-BE49-F238E27FC236}">
                <a16:creationId xmlns:a16="http://schemas.microsoft.com/office/drawing/2014/main" id="{7BA94506-E1A1-4FAF-AD4E-E08CDE0C83F6}"/>
              </a:ext>
            </a:extLst>
          </p:cNvPr>
          <p:cNvSpPr/>
          <p:nvPr/>
        </p:nvSpPr>
        <p:spPr>
          <a:xfrm>
            <a:off x="4345620" y="5398260"/>
            <a:ext cx="456551" cy="4572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5"/>
                  <a:pt x="25" y="25"/>
                  <a:pt x="25" y="25"/>
                </a:cubicBezTo>
                <a:cubicBezTo>
                  <a:pt x="552" y="25"/>
                  <a:pt x="552" y="25"/>
                  <a:pt x="552" y="25"/>
                </a:cubicBezTo>
                <a:lnTo>
                  <a:pt x="552" y="551"/>
                </a:lnTo>
                <a:close/>
                <a:moveTo>
                  <a:pt x="54" y="363"/>
                </a:moveTo>
                <a:cubicBezTo>
                  <a:pt x="54" y="430"/>
                  <a:pt x="54" y="430"/>
                  <a:pt x="54" y="430"/>
                </a:cubicBezTo>
                <a:cubicBezTo>
                  <a:pt x="135" y="430"/>
                  <a:pt x="135" y="430"/>
                  <a:pt x="135" y="430"/>
                </a:cubicBezTo>
                <a:cubicBezTo>
                  <a:pt x="141" y="455"/>
                  <a:pt x="163" y="473"/>
                  <a:pt x="189" y="473"/>
                </a:cubicBezTo>
                <a:cubicBezTo>
                  <a:pt x="216" y="473"/>
                  <a:pt x="238" y="455"/>
                  <a:pt x="243" y="430"/>
                </a:cubicBezTo>
                <a:cubicBezTo>
                  <a:pt x="311" y="430"/>
                  <a:pt x="311" y="430"/>
                  <a:pt x="311" y="430"/>
                </a:cubicBezTo>
                <a:cubicBezTo>
                  <a:pt x="335" y="430"/>
                  <a:pt x="335" y="430"/>
                  <a:pt x="335" y="430"/>
                </a:cubicBezTo>
                <a:cubicBezTo>
                  <a:pt x="358" y="430"/>
                  <a:pt x="358" y="430"/>
                  <a:pt x="358" y="430"/>
                </a:cubicBezTo>
                <a:cubicBezTo>
                  <a:pt x="364" y="455"/>
                  <a:pt x="386" y="473"/>
                  <a:pt x="412" y="473"/>
                </a:cubicBezTo>
                <a:cubicBezTo>
                  <a:pt x="439" y="473"/>
                  <a:pt x="461" y="455"/>
                  <a:pt x="466" y="430"/>
                </a:cubicBezTo>
                <a:cubicBezTo>
                  <a:pt x="515" y="430"/>
                  <a:pt x="515" y="430"/>
                  <a:pt x="515" y="430"/>
                </a:cubicBezTo>
                <a:cubicBezTo>
                  <a:pt x="515" y="255"/>
                  <a:pt x="515" y="255"/>
                  <a:pt x="515" y="255"/>
                </a:cubicBezTo>
                <a:cubicBezTo>
                  <a:pt x="440" y="184"/>
                  <a:pt x="440" y="184"/>
                  <a:pt x="440" y="184"/>
                </a:cubicBezTo>
                <a:cubicBezTo>
                  <a:pt x="335" y="184"/>
                  <a:pt x="335" y="184"/>
                  <a:pt x="335" y="184"/>
                </a:cubicBezTo>
                <a:cubicBezTo>
                  <a:pt x="335" y="96"/>
                  <a:pt x="335" y="96"/>
                  <a:pt x="335" y="96"/>
                </a:cubicBezTo>
                <a:cubicBezTo>
                  <a:pt x="54" y="96"/>
                  <a:pt x="54" y="96"/>
                  <a:pt x="54" y="96"/>
                </a:cubicBezTo>
                <a:cubicBezTo>
                  <a:pt x="54" y="340"/>
                  <a:pt x="54" y="340"/>
                  <a:pt x="54" y="340"/>
                </a:cubicBezTo>
                <a:lnTo>
                  <a:pt x="54" y="363"/>
                </a:lnTo>
                <a:close/>
                <a:moveTo>
                  <a:pt x="79" y="340"/>
                </a:moveTo>
                <a:cubicBezTo>
                  <a:pt x="79" y="120"/>
                  <a:pt x="79" y="120"/>
                  <a:pt x="79" y="120"/>
                </a:cubicBezTo>
                <a:cubicBezTo>
                  <a:pt x="311" y="120"/>
                  <a:pt x="311" y="120"/>
                  <a:pt x="311" y="120"/>
                </a:cubicBezTo>
                <a:cubicBezTo>
                  <a:pt x="311" y="184"/>
                  <a:pt x="311" y="184"/>
                  <a:pt x="311" y="184"/>
                </a:cubicBezTo>
                <a:cubicBezTo>
                  <a:pt x="311" y="405"/>
                  <a:pt x="311" y="405"/>
                  <a:pt x="311" y="405"/>
                </a:cubicBezTo>
                <a:cubicBezTo>
                  <a:pt x="243" y="405"/>
                  <a:pt x="243" y="405"/>
                  <a:pt x="243" y="405"/>
                </a:cubicBezTo>
                <a:cubicBezTo>
                  <a:pt x="238" y="381"/>
                  <a:pt x="216" y="362"/>
                  <a:pt x="189" y="362"/>
                </a:cubicBezTo>
                <a:cubicBezTo>
                  <a:pt x="163" y="362"/>
                  <a:pt x="141" y="381"/>
                  <a:pt x="135" y="405"/>
                </a:cubicBezTo>
                <a:cubicBezTo>
                  <a:pt x="79" y="405"/>
                  <a:pt x="79" y="405"/>
                  <a:pt x="79" y="405"/>
                </a:cubicBezTo>
                <a:cubicBezTo>
                  <a:pt x="79" y="363"/>
                  <a:pt x="79" y="363"/>
                  <a:pt x="79" y="363"/>
                </a:cubicBezTo>
                <a:lnTo>
                  <a:pt x="79" y="340"/>
                </a:lnTo>
                <a:close/>
                <a:moveTo>
                  <a:pt x="198" y="448"/>
                </a:moveTo>
                <a:cubicBezTo>
                  <a:pt x="174" y="454"/>
                  <a:pt x="153" y="433"/>
                  <a:pt x="160" y="409"/>
                </a:cubicBezTo>
                <a:cubicBezTo>
                  <a:pt x="162" y="399"/>
                  <a:pt x="171" y="391"/>
                  <a:pt x="181" y="388"/>
                </a:cubicBezTo>
                <a:cubicBezTo>
                  <a:pt x="204" y="382"/>
                  <a:pt x="225" y="403"/>
                  <a:pt x="219" y="426"/>
                </a:cubicBezTo>
                <a:cubicBezTo>
                  <a:pt x="216" y="436"/>
                  <a:pt x="208" y="445"/>
                  <a:pt x="198" y="448"/>
                </a:cubicBezTo>
                <a:close/>
                <a:moveTo>
                  <a:pt x="421" y="448"/>
                </a:moveTo>
                <a:cubicBezTo>
                  <a:pt x="397" y="454"/>
                  <a:pt x="376" y="433"/>
                  <a:pt x="382" y="409"/>
                </a:cubicBezTo>
                <a:cubicBezTo>
                  <a:pt x="385" y="399"/>
                  <a:pt x="393" y="391"/>
                  <a:pt x="404" y="388"/>
                </a:cubicBezTo>
                <a:cubicBezTo>
                  <a:pt x="427" y="382"/>
                  <a:pt x="448" y="403"/>
                  <a:pt x="442" y="426"/>
                </a:cubicBezTo>
                <a:cubicBezTo>
                  <a:pt x="439" y="436"/>
                  <a:pt x="431" y="445"/>
                  <a:pt x="421" y="448"/>
                </a:cubicBezTo>
                <a:close/>
                <a:moveTo>
                  <a:pt x="490" y="405"/>
                </a:moveTo>
                <a:cubicBezTo>
                  <a:pt x="466" y="405"/>
                  <a:pt x="466" y="405"/>
                  <a:pt x="466" y="405"/>
                </a:cubicBezTo>
                <a:cubicBezTo>
                  <a:pt x="461" y="381"/>
                  <a:pt x="439" y="362"/>
                  <a:pt x="412" y="362"/>
                </a:cubicBezTo>
                <a:cubicBezTo>
                  <a:pt x="386" y="362"/>
                  <a:pt x="364" y="381"/>
                  <a:pt x="358" y="405"/>
                </a:cubicBezTo>
                <a:cubicBezTo>
                  <a:pt x="335" y="405"/>
                  <a:pt x="335" y="405"/>
                  <a:pt x="335" y="405"/>
                </a:cubicBezTo>
                <a:cubicBezTo>
                  <a:pt x="335" y="209"/>
                  <a:pt x="335" y="209"/>
                  <a:pt x="335" y="209"/>
                </a:cubicBezTo>
                <a:cubicBezTo>
                  <a:pt x="430" y="209"/>
                  <a:pt x="430" y="209"/>
                  <a:pt x="430" y="209"/>
                </a:cubicBezTo>
                <a:cubicBezTo>
                  <a:pt x="490" y="266"/>
                  <a:pt x="490" y="266"/>
                  <a:pt x="490" y="266"/>
                </a:cubicBezTo>
                <a:lnTo>
                  <a:pt x="490" y="405"/>
                </a:lnTo>
                <a:close/>
                <a:moveTo>
                  <a:pt x="352" y="226"/>
                </a:moveTo>
                <a:cubicBezTo>
                  <a:pt x="352" y="330"/>
                  <a:pt x="352" y="330"/>
                  <a:pt x="352" y="330"/>
                </a:cubicBezTo>
                <a:cubicBezTo>
                  <a:pt x="473" y="330"/>
                  <a:pt x="473" y="330"/>
                  <a:pt x="473" y="330"/>
                </a:cubicBezTo>
                <a:cubicBezTo>
                  <a:pt x="473" y="273"/>
                  <a:pt x="473" y="273"/>
                  <a:pt x="473" y="273"/>
                </a:cubicBezTo>
                <a:cubicBezTo>
                  <a:pt x="424" y="226"/>
                  <a:pt x="424" y="226"/>
                  <a:pt x="424" y="226"/>
                </a:cubicBezTo>
                <a:lnTo>
                  <a:pt x="352" y="226"/>
                </a:lnTo>
                <a:close/>
                <a:moveTo>
                  <a:pt x="449" y="305"/>
                </a:moveTo>
                <a:cubicBezTo>
                  <a:pt x="377" y="305"/>
                  <a:pt x="377" y="305"/>
                  <a:pt x="377" y="305"/>
                </a:cubicBezTo>
                <a:cubicBezTo>
                  <a:pt x="377" y="250"/>
                  <a:pt x="377" y="250"/>
                  <a:pt x="377" y="250"/>
                </a:cubicBezTo>
                <a:cubicBezTo>
                  <a:pt x="414" y="250"/>
                  <a:pt x="414" y="250"/>
                  <a:pt x="414" y="250"/>
                </a:cubicBezTo>
                <a:cubicBezTo>
                  <a:pt x="449" y="283"/>
                  <a:pt x="449" y="283"/>
                  <a:pt x="449" y="283"/>
                </a:cubicBezTo>
                <a:lnTo>
                  <a:pt x="449" y="305"/>
                </a:lnTo>
                <a:close/>
                <a:moveTo>
                  <a:pt x="221" y="218"/>
                </a:moveTo>
                <a:cubicBezTo>
                  <a:pt x="191" y="188"/>
                  <a:pt x="150" y="177"/>
                  <a:pt x="109" y="183"/>
                </a:cubicBezTo>
                <a:cubicBezTo>
                  <a:pt x="108" y="158"/>
                  <a:pt x="108" y="158"/>
                  <a:pt x="108" y="158"/>
                </a:cubicBezTo>
                <a:cubicBezTo>
                  <a:pt x="156" y="151"/>
                  <a:pt x="205" y="164"/>
                  <a:pt x="240" y="199"/>
                </a:cubicBezTo>
                <a:cubicBezTo>
                  <a:pt x="275" y="234"/>
                  <a:pt x="287" y="283"/>
                  <a:pt x="279" y="331"/>
                </a:cubicBezTo>
                <a:cubicBezTo>
                  <a:pt x="254" y="331"/>
                  <a:pt x="254" y="331"/>
                  <a:pt x="254" y="331"/>
                </a:cubicBezTo>
                <a:cubicBezTo>
                  <a:pt x="261" y="290"/>
                  <a:pt x="251" y="248"/>
                  <a:pt x="221" y="218"/>
                </a:cubicBezTo>
                <a:close/>
                <a:moveTo>
                  <a:pt x="109" y="205"/>
                </a:moveTo>
                <a:cubicBezTo>
                  <a:pt x="144" y="198"/>
                  <a:pt x="180" y="208"/>
                  <a:pt x="205" y="234"/>
                </a:cubicBezTo>
                <a:cubicBezTo>
                  <a:pt x="230" y="259"/>
                  <a:pt x="239" y="295"/>
                  <a:pt x="233" y="330"/>
                </a:cubicBezTo>
                <a:cubicBezTo>
                  <a:pt x="208" y="330"/>
                  <a:pt x="208" y="330"/>
                  <a:pt x="208" y="330"/>
                </a:cubicBezTo>
                <a:cubicBezTo>
                  <a:pt x="214" y="302"/>
                  <a:pt x="207" y="272"/>
                  <a:pt x="187" y="252"/>
                </a:cubicBezTo>
                <a:cubicBezTo>
                  <a:pt x="166" y="231"/>
                  <a:pt x="137" y="223"/>
                  <a:pt x="109" y="229"/>
                </a:cubicBezTo>
                <a:lnTo>
                  <a:pt x="109" y="205"/>
                </a:lnTo>
                <a:close/>
                <a:moveTo>
                  <a:pt x="109" y="249"/>
                </a:moveTo>
                <a:cubicBezTo>
                  <a:pt x="132" y="244"/>
                  <a:pt x="155" y="250"/>
                  <a:pt x="172" y="266"/>
                </a:cubicBezTo>
                <a:cubicBezTo>
                  <a:pt x="188" y="283"/>
                  <a:pt x="193" y="307"/>
                  <a:pt x="188" y="329"/>
                </a:cubicBezTo>
                <a:cubicBezTo>
                  <a:pt x="163" y="329"/>
                  <a:pt x="163" y="329"/>
                  <a:pt x="163" y="329"/>
                </a:cubicBezTo>
                <a:cubicBezTo>
                  <a:pt x="168" y="313"/>
                  <a:pt x="165" y="296"/>
                  <a:pt x="154" y="284"/>
                </a:cubicBezTo>
                <a:cubicBezTo>
                  <a:pt x="142" y="273"/>
                  <a:pt x="125" y="269"/>
                  <a:pt x="109" y="274"/>
                </a:cubicBezTo>
                <a:lnTo>
                  <a:pt x="109" y="249"/>
                </a:lnTo>
                <a:close/>
              </a:path>
            </a:pathLst>
          </a:custGeom>
          <a:solidFill>
            <a:srgbClr val="DB53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827;p96">
            <a:extLst>
              <a:ext uri="{FF2B5EF4-FFF2-40B4-BE49-F238E27FC236}">
                <a16:creationId xmlns:a16="http://schemas.microsoft.com/office/drawing/2014/main" id="{F24FD7F8-1CCB-4BF9-AD74-58F2AC662CD1}"/>
              </a:ext>
            </a:extLst>
          </p:cNvPr>
          <p:cNvSpPr/>
          <p:nvPr/>
        </p:nvSpPr>
        <p:spPr>
          <a:xfrm>
            <a:off x="9286750" y="4408259"/>
            <a:ext cx="456551" cy="457200"/>
          </a:xfrm>
          <a:custGeom>
            <a:avLst/>
            <a:gdLst/>
            <a:ahLst/>
            <a:cxnLst/>
            <a:rect l="l" t="t" r="r" b="b"/>
            <a:pathLst>
              <a:path w="576" h="576" extrusionOk="0">
                <a:moveTo>
                  <a:pt x="118" y="293"/>
                </a:moveTo>
                <a:cubicBezTo>
                  <a:pt x="101" y="273"/>
                  <a:pt x="101" y="273"/>
                  <a:pt x="101" y="273"/>
                </a:cubicBezTo>
                <a:cubicBezTo>
                  <a:pt x="210" y="172"/>
                  <a:pt x="210" y="172"/>
                  <a:pt x="210" y="172"/>
                </a:cubicBezTo>
                <a:cubicBezTo>
                  <a:pt x="227" y="192"/>
                  <a:pt x="227" y="192"/>
                  <a:pt x="227" y="192"/>
                </a:cubicBezTo>
                <a:lnTo>
                  <a:pt x="118" y="293"/>
                </a:lnTo>
                <a:close/>
                <a:moveTo>
                  <a:pt x="101" y="273"/>
                </a:moveTo>
                <a:cubicBezTo>
                  <a:pt x="210" y="172"/>
                  <a:pt x="210" y="172"/>
                  <a:pt x="210" y="172"/>
                </a:cubicBezTo>
                <a:cubicBezTo>
                  <a:pt x="227" y="192"/>
                  <a:pt x="227" y="192"/>
                  <a:pt x="227" y="192"/>
                </a:cubicBezTo>
                <a:cubicBezTo>
                  <a:pt x="118" y="293"/>
                  <a:pt x="118" y="293"/>
                  <a:pt x="118" y="293"/>
                </a:cubicBezTo>
                <a:lnTo>
                  <a:pt x="101" y="273"/>
                </a:lnTo>
                <a:close/>
                <a:moveTo>
                  <a:pt x="296" y="495"/>
                </a:moveTo>
                <a:cubicBezTo>
                  <a:pt x="273" y="495"/>
                  <a:pt x="273" y="495"/>
                  <a:pt x="273" y="495"/>
                </a:cubicBezTo>
                <a:cubicBezTo>
                  <a:pt x="273" y="341"/>
                  <a:pt x="273" y="341"/>
                  <a:pt x="273" y="341"/>
                </a:cubicBezTo>
                <a:cubicBezTo>
                  <a:pt x="296" y="341"/>
                  <a:pt x="296" y="341"/>
                  <a:pt x="296" y="341"/>
                </a:cubicBezTo>
                <a:lnTo>
                  <a:pt x="296" y="495"/>
                </a:lnTo>
                <a:close/>
                <a:moveTo>
                  <a:pt x="428" y="495"/>
                </a:moveTo>
                <a:cubicBezTo>
                  <a:pt x="404" y="495"/>
                  <a:pt x="404" y="495"/>
                  <a:pt x="404" y="495"/>
                </a:cubicBezTo>
                <a:cubicBezTo>
                  <a:pt x="404" y="341"/>
                  <a:pt x="404" y="341"/>
                  <a:pt x="404" y="341"/>
                </a:cubicBezTo>
                <a:cubicBezTo>
                  <a:pt x="428" y="341"/>
                  <a:pt x="428" y="341"/>
                  <a:pt x="428" y="341"/>
                </a:cubicBezTo>
                <a:lnTo>
                  <a:pt x="428" y="495"/>
                </a:lnTo>
                <a:close/>
                <a:moveTo>
                  <a:pt x="164" y="495"/>
                </a:moveTo>
                <a:cubicBezTo>
                  <a:pt x="141" y="495"/>
                  <a:pt x="141" y="495"/>
                  <a:pt x="141" y="495"/>
                </a:cubicBezTo>
                <a:cubicBezTo>
                  <a:pt x="141" y="341"/>
                  <a:pt x="141" y="341"/>
                  <a:pt x="141" y="341"/>
                </a:cubicBezTo>
                <a:cubicBezTo>
                  <a:pt x="164" y="341"/>
                  <a:pt x="164" y="341"/>
                  <a:pt x="164" y="341"/>
                </a:cubicBezTo>
                <a:lnTo>
                  <a:pt x="164" y="495"/>
                </a:lnTo>
                <a:close/>
                <a:moveTo>
                  <a:pt x="360" y="495"/>
                </a:moveTo>
                <a:cubicBezTo>
                  <a:pt x="337" y="495"/>
                  <a:pt x="337" y="495"/>
                  <a:pt x="337" y="495"/>
                </a:cubicBezTo>
                <a:cubicBezTo>
                  <a:pt x="337" y="341"/>
                  <a:pt x="337" y="341"/>
                  <a:pt x="337" y="341"/>
                </a:cubicBezTo>
                <a:cubicBezTo>
                  <a:pt x="360" y="341"/>
                  <a:pt x="360" y="341"/>
                  <a:pt x="360" y="341"/>
                </a:cubicBezTo>
                <a:lnTo>
                  <a:pt x="360" y="495"/>
                </a:lnTo>
                <a:close/>
                <a:moveTo>
                  <a:pt x="232" y="495"/>
                </a:moveTo>
                <a:cubicBezTo>
                  <a:pt x="209" y="495"/>
                  <a:pt x="209" y="495"/>
                  <a:pt x="209" y="495"/>
                </a:cubicBezTo>
                <a:cubicBezTo>
                  <a:pt x="209" y="341"/>
                  <a:pt x="209" y="341"/>
                  <a:pt x="209" y="341"/>
                </a:cubicBezTo>
                <a:cubicBezTo>
                  <a:pt x="232" y="341"/>
                  <a:pt x="232" y="341"/>
                  <a:pt x="232" y="341"/>
                </a:cubicBezTo>
                <a:lnTo>
                  <a:pt x="232" y="495"/>
                </a:lnTo>
                <a:close/>
                <a:moveTo>
                  <a:pt x="382" y="0"/>
                </a:moveTo>
                <a:cubicBezTo>
                  <a:pt x="382" y="25"/>
                  <a:pt x="382" y="25"/>
                  <a:pt x="382" y="25"/>
                </a:cubicBezTo>
                <a:cubicBezTo>
                  <a:pt x="551" y="25"/>
                  <a:pt x="551" y="25"/>
                  <a:pt x="551" y="25"/>
                </a:cubicBezTo>
                <a:cubicBezTo>
                  <a:pt x="551" y="551"/>
                  <a:pt x="551" y="551"/>
                  <a:pt x="551" y="551"/>
                </a:cubicBezTo>
                <a:cubicBezTo>
                  <a:pt x="24" y="551"/>
                  <a:pt x="24" y="551"/>
                  <a:pt x="24" y="551"/>
                </a:cubicBezTo>
                <a:cubicBezTo>
                  <a:pt x="24" y="25"/>
                  <a:pt x="24" y="25"/>
                  <a:pt x="24" y="25"/>
                </a:cubicBezTo>
                <a:cubicBezTo>
                  <a:pt x="200" y="25"/>
                  <a:pt x="200" y="25"/>
                  <a:pt x="200" y="25"/>
                </a:cubicBezTo>
                <a:cubicBezTo>
                  <a:pt x="200" y="0"/>
                  <a:pt x="200" y="0"/>
                  <a:pt x="200" y="0"/>
                </a:cubicBezTo>
                <a:cubicBezTo>
                  <a:pt x="0" y="0"/>
                  <a:pt x="0" y="0"/>
                  <a:pt x="0" y="0"/>
                </a:cubicBezTo>
                <a:cubicBezTo>
                  <a:pt x="0" y="576"/>
                  <a:pt x="0" y="576"/>
                  <a:pt x="0" y="576"/>
                </a:cubicBezTo>
                <a:cubicBezTo>
                  <a:pt x="576" y="576"/>
                  <a:pt x="576" y="576"/>
                  <a:pt x="576" y="576"/>
                </a:cubicBezTo>
                <a:cubicBezTo>
                  <a:pt x="576" y="0"/>
                  <a:pt x="576" y="0"/>
                  <a:pt x="576" y="0"/>
                </a:cubicBezTo>
                <a:lnTo>
                  <a:pt x="382" y="0"/>
                </a:lnTo>
                <a:close/>
                <a:moveTo>
                  <a:pt x="515" y="527"/>
                </a:moveTo>
                <a:cubicBezTo>
                  <a:pt x="54" y="527"/>
                  <a:pt x="54" y="527"/>
                  <a:pt x="54" y="527"/>
                </a:cubicBezTo>
                <a:cubicBezTo>
                  <a:pt x="54" y="306"/>
                  <a:pt x="54" y="306"/>
                  <a:pt x="54" y="306"/>
                </a:cubicBezTo>
                <a:cubicBezTo>
                  <a:pt x="515" y="306"/>
                  <a:pt x="515" y="306"/>
                  <a:pt x="515" y="306"/>
                </a:cubicBezTo>
                <a:lnTo>
                  <a:pt x="515" y="527"/>
                </a:lnTo>
                <a:close/>
                <a:moveTo>
                  <a:pt x="76" y="505"/>
                </a:moveTo>
                <a:cubicBezTo>
                  <a:pt x="493" y="505"/>
                  <a:pt x="493" y="505"/>
                  <a:pt x="493" y="505"/>
                </a:cubicBezTo>
                <a:cubicBezTo>
                  <a:pt x="493" y="329"/>
                  <a:pt x="493" y="329"/>
                  <a:pt x="493" y="329"/>
                </a:cubicBezTo>
                <a:cubicBezTo>
                  <a:pt x="76" y="329"/>
                  <a:pt x="76" y="329"/>
                  <a:pt x="76" y="329"/>
                </a:cubicBezTo>
                <a:lnTo>
                  <a:pt x="76" y="505"/>
                </a:lnTo>
                <a:close/>
                <a:moveTo>
                  <a:pt x="118" y="293"/>
                </a:moveTo>
                <a:cubicBezTo>
                  <a:pt x="101" y="273"/>
                  <a:pt x="101" y="273"/>
                  <a:pt x="101" y="273"/>
                </a:cubicBezTo>
                <a:cubicBezTo>
                  <a:pt x="210" y="172"/>
                  <a:pt x="210" y="172"/>
                  <a:pt x="210" y="172"/>
                </a:cubicBezTo>
                <a:cubicBezTo>
                  <a:pt x="227" y="192"/>
                  <a:pt x="227" y="192"/>
                  <a:pt x="227" y="192"/>
                </a:cubicBezTo>
                <a:lnTo>
                  <a:pt x="118" y="293"/>
                </a:lnTo>
                <a:close/>
                <a:moveTo>
                  <a:pt x="430" y="293"/>
                </a:moveTo>
                <a:cubicBezTo>
                  <a:pt x="321" y="192"/>
                  <a:pt x="321" y="192"/>
                  <a:pt x="321" y="192"/>
                </a:cubicBezTo>
                <a:cubicBezTo>
                  <a:pt x="338" y="172"/>
                  <a:pt x="338" y="172"/>
                  <a:pt x="338" y="172"/>
                </a:cubicBezTo>
                <a:cubicBezTo>
                  <a:pt x="448" y="273"/>
                  <a:pt x="448" y="273"/>
                  <a:pt x="448" y="273"/>
                </a:cubicBezTo>
                <a:lnTo>
                  <a:pt x="430" y="293"/>
                </a:lnTo>
                <a:close/>
                <a:moveTo>
                  <a:pt x="318" y="0"/>
                </a:moveTo>
                <a:cubicBezTo>
                  <a:pt x="318" y="43"/>
                  <a:pt x="318" y="43"/>
                  <a:pt x="318" y="43"/>
                </a:cubicBezTo>
                <a:cubicBezTo>
                  <a:pt x="310" y="59"/>
                  <a:pt x="310" y="59"/>
                  <a:pt x="310" y="59"/>
                </a:cubicBezTo>
                <a:cubicBezTo>
                  <a:pt x="269" y="59"/>
                  <a:pt x="269" y="59"/>
                  <a:pt x="269" y="59"/>
                </a:cubicBezTo>
                <a:cubicBezTo>
                  <a:pt x="261" y="45"/>
                  <a:pt x="261" y="45"/>
                  <a:pt x="261" y="45"/>
                </a:cubicBezTo>
                <a:cubicBezTo>
                  <a:pt x="261" y="0"/>
                  <a:pt x="261" y="0"/>
                  <a:pt x="261" y="0"/>
                </a:cubicBezTo>
                <a:cubicBezTo>
                  <a:pt x="231" y="0"/>
                  <a:pt x="231" y="0"/>
                  <a:pt x="231" y="0"/>
                </a:cubicBezTo>
                <a:cubicBezTo>
                  <a:pt x="231" y="46"/>
                  <a:pt x="231" y="46"/>
                  <a:pt x="231" y="46"/>
                </a:cubicBezTo>
                <a:cubicBezTo>
                  <a:pt x="231" y="49"/>
                  <a:pt x="231" y="51"/>
                  <a:pt x="233" y="53"/>
                </a:cubicBezTo>
                <a:cubicBezTo>
                  <a:pt x="254" y="86"/>
                  <a:pt x="254" y="86"/>
                  <a:pt x="254" y="86"/>
                </a:cubicBezTo>
                <a:cubicBezTo>
                  <a:pt x="262" y="86"/>
                  <a:pt x="262" y="86"/>
                  <a:pt x="262" y="86"/>
                </a:cubicBezTo>
                <a:cubicBezTo>
                  <a:pt x="271" y="86"/>
                  <a:pt x="271" y="86"/>
                  <a:pt x="271" y="86"/>
                </a:cubicBezTo>
                <a:cubicBezTo>
                  <a:pt x="271" y="117"/>
                  <a:pt x="271" y="117"/>
                  <a:pt x="271" y="117"/>
                </a:cubicBezTo>
                <a:cubicBezTo>
                  <a:pt x="271" y="121"/>
                  <a:pt x="274" y="125"/>
                  <a:pt x="277" y="127"/>
                </a:cubicBezTo>
                <a:cubicBezTo>
                  <a:pt x="287" y="133"/>
                  <a:pt x="291" y="138"/>
                  <a:pt x="291" y="145"/>
                </a:cubicBezTo>
                <a:cubicBezTo>
                  <a:pt x="291" y="147"/>
                  <a:pt x="290" y="150"/>
                  <a:pt x="289" y="151"/>
                </a:cubicBezTo>
                <a:cubicBezTo>
                  <a:pt x="285" y="159"/>
                  <a:pt x="275" y="163"/>
                  <a:pt x="267" y="159"/>
                </a:cubicBezTo>
                <a:cubicBezTo>
                  <a:pt x="262" y="157"/>
                  <a:pt x="258" y="154"/>
                  <a:pt x="257" y="149"/>
                </a:cubicBezTo>
                <a:cubicBezTo>
                  <a:pt x="255" y="144"/>
                  <a:pt x="251" y="140"/>
                  <a:pt x="247" y="138"/>
                </a:cubicBezTo>
                <a:cubicBezTo>
                  <a:pt x="242" y="135"/>
                  <a:pt x="237" y="135"/>
                  <a:pt x="232" y="137"/>
                </a:cubicBezTo>
                <a:cubicBezTo>
                  <a:pt x="222" y="141"/>
                  <a:pt x="218" y="152"/>
                  <a:pt x="221" y="161"/>
                </a:cubicBezTo>
                <a:cubicBezTo>
                  <a:pt x="226" y="175"/>
                  <a:pt x="236" y="186"/>
                  <a:pt x="249" y="192"/>
                </a:cubicBezTo>
                <a:cubicBezTo>
                  <a:pt x="256" y="196"/>
                  <a:pt x="265" y="198"/>
                  <a:pt x="273" y="198"/>
                </a:cubicBezTo>
                <a:cubicBezTo>
                  <a:pt x="293" y="198"/>
                  <a:pt x="314" y="187"/>
                  <a:pt x="323" y="168"/>
                </a:cubicBezTo>
                <a:cubicBezTo>
                  <a:pt x="333" y="148"/>
                  <a:pt x="331" y="126"/>
                  <a:pt x="317" y="109"/>
                </a:cubicBezTo>
                <a:cubicBezTo>
                  <a:pt x="316" y="107"/>
                  <a:pt x="315" y="105"/>
                  <a:pt x="313" y="104"/>
                </a:cubicBezTo>
                <a:cubicBezTo>
                  <a:pt x="311" y="102"/>
                  <a:pt x="309" y="100"/>
                  <a:pt x="307" y="98"/>
                </a:cubicBezTo>
                <a:cubicBezTo>
                  <a:pt x="307" y="86"/>
                  <a:pt x="307" y="86"/>
                  <a:pt x="307" y="86"/>
                </a:cubicBezTo>
                <a:cubicBezTo>
                  <a:pt x="325" y="86"/>
                  <a:pt x="325" y="86"/>
                  <a:pt x="325" y="86"/>
                </a:cubicBezTo>
                <a:cubicBezTo>
                  <a:pt x="329" y="80"/>
                  <a:pt x="329" y="80"/>
                  <a:pt x="329" y="80"/>
                </a:cubicBezTo>
                <a:cubicBezTo>
                  <a:pt x="347" y="53"/>
                  <a:pt x="347" y="53"/>
                  <a:pt x="347" y="53"/>
                </a:cubicBezTo>
                <a:cubicBezTo>
                  <a:pt x="348" y="51"/>
                  <a:pt x="349" y="49"/>
                  <a:pt x="349" y="46"/>
                </a:cubicBezTo>
                <a:cubicBezTo>
                  <a:pt x="349" y="14"/>
                  <a:pt x="349" y="14"/>
                  <a:pt x="349" y="14"/>
                </a:cubicBezTo>
                <a:cubicBezTo>
                  <a:pt x="349" y="0"/>
                  <a:pt x="349" y="0"/>
                  <a:pt x="349" y="0"/>
                </a:cubicBezTo>
                <a:lnTo>
                  <a:pt x="318" y="0"/>
                </a:lnTo>
                <a:close/>
              </a:path>
            </a:pathLst>
          </a:custGeom>
          <a:solidFill>
            <a:srgbClr val="DB53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1567;p90">
            <a:extLst>
              <a:ext uri="{FF2B5EF4-FFF2-40B4-BE49-F238E27FC236}">
                <a16:creationId xmlns:a16="http://schemas.microsoft.com/office/drawing/2014/main" id="{874C9813-93BD-4B07-9ED3-99E7D3F93A18}"/>
              </a:ext>
            </a:extLst>
          </p:cNvPr>
          <p:cNvSpPr/>
          <p:nvPr/>
        </p:nvSpPr>
        <p:spPr>
          <a:xfrm>
            <a:off x="6831920" y="4408259"/>
            <a:ext cx="455905" cy="457200"/>
          </a:xfrm>
          <a:custGeom>
            <a:avLst/>
            <a:gdLst/>
            <a:ahLst/>
            <a:cxnLst/>
            <a:rect l="l" t="t" r="r" b="b"/>
            <a:pathLst>
              <a:path w="704" h="706" extrusionOk="0">
                <a:moveTo>
                  <a:pt x="704" y="156"/>
                </a:moveTo>
                <a:lnTo>
                  <a:pt x="353" y="0"/>
                </a:lnTo>
                <a:lnTo>
                  <a:pt x="0" y="156"/>
                </a:lnTo>
                <a:lnTo>
                  <a:pt x="1" y="156"/>
                </a:lnTo>
                <a:lnTo>
                  <a:pt x="0" y="156"/>
                </a:lnTo>
                <a:lnTo>
                  <a:pt x="0" y="550"/>
                </a:lnTo>
                <a:lnTo>
                  <a:pt x="352" y="706"/>
                </a:lnTo>
                <a:lnTo>
                  <a:pt x="352" y="706"/>
                </a:lnTo>
                <a:lnTo>
                  <a:pt x="704" y="550"/>
                </a:lnTo>
                <a:lnTo>
                  <a:pt x="704" y="156"/>
                </a:lnTo>
                <a:lnTo>
                  <a:pt x="704" y="156"/>
                </a:lnTo>
                <a:close/>
                <a:moveTo>
                  <a:pt x="353" y="33"/>
                </a:moveTo>
                <a:lnTo>
                  <a:pt x="649" y="164"/>
                </a:lnTo>
                <a:lnTo>
                  <a:pt x="352" y="295"/>
                </a:lnTo>
                <a:lnTo>
                  <a:pt x="56" y="164"/>
                </a:lnTo>
                <a:lnTo>
                  <a:pt x="353" y="33"/>
                </a:lnTo>
                <a:close/>
                <a:moveTo>
                  <a:pt x="31" y="186"/>
                </a:moveTo>
                <a:lnTo>
                  <a:pt x="337" y="322"/>
                </a:lnTo>
                <a:lnTo>
                  <a:pt x="337" y="665"/>
                </a:lnTo>
                <a:lnTo>
                  <a:pt x="31" y="531"/>
                </a:lnTo>
                <a:lnTo>
                  <a:pt x="31" y="186"/>
                </a:lnTo>
                <a:close/>
                <a:moveTo>
                  <a:pt x="368" y="665"/>
                </a:moveTo>
                <a:lnTo>
                  <a:pt x="368" y="322"/>
                </a:lnTo>
                <a:lnTo>
                  <a:pt x="675" y="185"/>
                </a:lnTo>
                <a:lnTo>
                  <a:pt x="675" y="531"/>
                </a:lnTo>
                <a:lnTo>
                  <a:pt x="368" y="665"/>
                </a:lnTo>
                <a:close/>
              </a:path>
            </a:pathLst>
          </a:custGeom>
          <a:solidFill>
            <a:srgbClr val="DB536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1554;p90">
            <a:extLst>
              <a:ext uri="{FF2B5EF4-FFF2-40B4-BE49-F238E27FC236}">
                <a16:creationId xmlns:a16="http://schemas.microsoft.com/office/drawing/2014/main" id="{43C367F6-5D39-4213-8556-BDA71544C444}"/>
              </a:ext>
            </a:extLst>
          </p:cNvPr>
          <p:cNvSpPr/>
          <p:nvPr/>
        </p:nvSpPr>
        <p:spPr>
          <a:xfrm>
            <a:off x="4345620" y="4403549"/>
            <a:ext cx="457200" cy="458355"/>
          </a:xfrm>
          <a:custGeom>
            <a:avLst/>
            <a:gdLst/>
            <a:ahLst/>
            <a:cxnLst/>
            <a:rect l="l" t="t" r="r" b="b"/>
            <a:pathLst>
              <a:path w="396" h="397" extrusionOk="0">
                <a:moveTo>
                  <a:pt x="97" y="1"/>
                </a:moveTo>
                <a:lnTo>
                  <a:pt x="97" y="0"/>
                </a:lnTo>
                <a:lnTo>
                  <a:pt x="81" y="0"/>
                </a:lnTo>
                <a:lnTo>
                  <a:pt x="81" y="1"/>
                </a:lnTo>
                <a:lnTo>
                  <a:pt x="0" y="1"/>
                </a:lnTo>
                <a:lnTo>
                  <a:pt x="0" y="397"/>
                </a:lnTo>
                <a:lnTo>
                  <a:pt x="396" y="397"/>
                </a:lnTo>
                <a:lnTo>
                  <a:pt x="396" y="1"/>
                </a:lnTo>
                <a:lnTo>
                  <a:pt x="97" y="1"/>
                </a:lnTo>
                <a:close/>
                <a:moveTo>
                  <a:pt x="16" y="380"/>
                </a:moveTo>
                <a:lnTo>
                  <a:pt x="16" y="18"/>
                </a:lnTo>
                <a:lnTo>
                  <a:pt x="81" y="18"/>
                </a:lnTo>
                <a:lnTo>
                  <a:pt x="81" y="117"/>
                </a:lnTo>
                <a:lnTo>
                  <a:pt x="37" y="142"/>
                </a:lnTo>
                <a:lnTo>
                  <a:pt x="37" y="198"/>
                </a:lnTo>
                <a:lnTo>
                  <a:pt x="54" y="198"/>
                </a:lnTo>
                <a:lnTo>
                  <a:pt x="54" y="151"/>
                </a:lnTo>
                <a:lnTo>
                  <a:pt x="89" y="131"/>
                </a:lnTo>
                <a:lnTo>
                  <a:pt x="125" y="151"/>
                </a:lnTo>
                <a:lnTo>
                  <a:pt x="125" y="198"/>
                </a:lnTo>
                <a:lnTo>
                  <a:pt x="142" y="198"/>
                </a:lnTo>
                <a:lnTo>
                  <a:pt x="142" y="142"/>
                </a:lnTo>
                <a:lnTo>
                  <a:pt x="97" y="117"/>
                </a:lnTo>
                <a:lnTo>
                  <a:pt x="97" y="18"/>
                </a:lnTo>
                <a:lnTo>
                  <a:pt x="379" y="18"/>
                </a:lnTo>
                <a:lnTo>
                  <a:pt x="379" y="318"/>
                </a:lnTo>
                <a:lnTo>
                  <a:pt x="361" y="318"/>
                </a:lnTo>
                <a:lnTo>
                  <a:pt x="361" y="250"/>
                </a:lnTo>
                <a:lnTo>
                  <a:pt x="276" y="250"/>
                </a:lnTo>
                <a:lnTo>
                  <a:pt x="276" y="318"/>
                </a:lnTo>
                <a:lnTo>
                  <a:pt x="261" y="318"/>
                </a:lnTo>
                <a:lnTo>
                  <a:pt x="261" y="250"/>
                </a:lnTo>
                <a:lnTo>
                  <a:pt x="175" y="250"/>
                </a:lnTo>
                <a:lnTo>
                  <a:pt x="175" y="318"/>
                </a:lnTo>
                <a:lnTo>
                  <a:pt x="124" y="318"/>
                </a:lnTo>
                <a:lnTo>
                  <a:pt x="124" y="335"/>
                </a:lnTo>
                <a:lnTo>
                  <a:pt x="379" y="335"/>
                </a:lnTo>
                <a:lnTo>
                  <a:pt x="379" y="380"/>
                </a:lnTo>
                <a:lnTo>
                  <a:pt x="16" y="380"/>
                </a:lnTo>
                <a:close/>
                <a:moveTo>
                  <a:pt x="345" y="318"/>
                </a:moveTo>
                <a:lnTo>
                  <a:pt x="292" y="318"/>
                </a:lnTo>
                <a:lnTo>
                  <a:pt x="292" y="266"/>
                </a:lnTo>
                <a:lnTo>
                  <a:pt x="345" y="266"/>
                </a:lnTo>
                <a:lnTo>
                  <a:pt x="345" y="318"/>
                </a:lnTo>
                <a:close/>
                <a:moveTo>
                  <a:pt x="245" y="318"/>
                </a:moveTo>
                <a:lnTo>
                  <a:pt x="191" y="318"/>
                </a:lnTo>
                <a:lnTo>
                  <a:pt x="191" y="266"/>
                </a:lnTo>
                <a:lnTo>
                  <a:pt x="245" y="266"/>
                </a:lnTo>
                <a:lnTo>
                  <a:pt x="245" y="318"/>
                </a:lnTo>
                <a:close/>
                <a:moveTo>
                  <a:pt x="89" y="190"/>
                </a:moveTo>
                <a:lnTo>
                  <a:pt x="29" y="251"/>
                </a:lnTo>
                <a:lnTo>
                  <a:pt x="89" y="311"/>
                </a:lnTo>
                <a:lnTo>
                  <a:pt x="150" y="251"/>
                </a:lnTo>
                <a:lnTo>
                  <a:pt x="89" y="190"/>
                </a:lnTo>
                <a:close/>
                <a:moveTo>
                  <a:pt x="52" y="251"/>
                </a:moveTo>
                <a:lnTo>
                  <a:pt x="89" y="213"/>
                </a:lnTo>
                <a:lnTo>
                  <a:pt x="127" y="251"/>
                </a:lnTo>
                <a:lnTo>
                  <a:pt x="89" y="290"/>
                </a:lnTo>
                <a:lnTo>
                  <a:pt x="52" y="251"/>
                </a:lnTo>
                <a:close/>
              </a:path>
            </a:pathLst>
          </a:custGeom>
          <a:solidFill>
            <a:srgbClr val="DB536A"/>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Tree>
    <p:custDataLst>
      <p:custData r:id="rId1"/>
    </p:custDataLst>
    <p:extLst>
      <p:ext uri="{BB962C8B-B14F-4D97-AF65-F5344CB8AC3E}">
        <p14:creationId xmlns:p14="http://schemas.microsoft.com/office/powerpoint/2010/main" val="194573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2C72B0-3573-46D7-A93A-6767F653DDDF}"/>
              </a:ext>
            </a:extLst>
          </p:cNvPr>
          <p:cNvGraphicFramePr>
            <a:graphicFrameLocks noChangeAspect="1"/>
          </p:cNvGraphicFramePr>
          <p:nvPr>
            <p:custDataLst>
              <p:tags r:id="rId2"/>
            </p:custDataLst>
            <p:extLst>
              <p:ext uri="{D42A27DB-BD31-4B8C-83A1-F6EECF244321}">
                <p14:modId xmlns:p14="http://schemas.microsoft.com/office/powerpoint/2010/main" val="3902826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think-cell data - do not delete" hidden="1">
                        <a:extLst>
                          <a:ext uri="{FF2B5EF4-FFF2-40B4-BE49-F238E27FC236}">
                            <a16:creationId xmlns:a16="http://schemas.microsoft.com/office/drawing/2014/main" id="{BE2C72B0-3573-46D7-A93A-6767F653D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559B01F-C3EA-4ED8-8703-AAF6C3C0DB05}"/>
              </a:ext>
            </a:extLst>
          </p:cNvPr>
          <p:cNvSpPr/>
          <p:nvPr/>
        </p:nvSpPr>
        <p:spPr>
          <a:xfrm>
            <a:off x="6342525" y="1360132"/>
            <a:ext cx="5770386" cy="4873635"/>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5" name="Google Shape;2139;g14901a0a287_0_1717">
            <a:extLst>
              <a:ext uri="{FF2B5EF4-FFF2-40B4-BE49-F238E27FC236}">
                <a16:creationId xmlns:a16="http://schemas.microsoft.com/office/drawing/2014/main" id="{581C08BB-73B8-4775-9E51-770273DB6A83}"/>
              </a:ext>
            </a:extLst>
          </p:cNvPr>
          <p:cNvSpPr txBox="1">
            <a:spLocks noGrp="1"/>
          </p:cNvSpPr>
          <p:nvPr>
            <p:ph type="title"/>
          </p:nvPr>
        </p:nvSpPr>
        <p:spPr>
          <a:xfrm>
            <a:off x="450564" y="141803"/>
            <a:ext cx="11454923"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US" sz="2400" dirty="0">
                <a:latin typeface="Georgia" panose="02040502050405020303" pitchFamily="18" charset="0"/>
                <a:sym typeface="Arial"/>
              </a:rPr>
              <a:t>Location Assessments for TLC</a:t>
            </a:r>
            <a:endParaRPr lang="en-GB" sz="2400" dirty="0">
              <a:latin typeface="Georgia" panose="02040502050405020303" pitchFamily="18" charset="0"/>
              <a:sym typeface="Arial"/>
            </a:endParaRPr>
          </a:p>
        </p:txBody>
      </p:sp>
      <p:cxnSp>
        <p:nvCxnSpPr>
          <p:cNvPr id="6" name="Google Shape;2146;g14901a0a287_0_1717">
            <a:extLst>
              <a:ext uri="{FF2B5EF4-FFF2-40B4-BE49-F238E27FC236}">
                <a16:creationId xmlns:a16="http://schemas.microsoft.com/office/drawing/2014/main" id="{6AFF4EDE-A94D-46E5-93CF-17557F0A1D3A}"/>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pic>
        <p:nvPicPr>
          <p:cNvPr id="46" name="Picture 45">
            <a:extLst>
              <a:ext uri="{FF2B5EF4-FFF2-40B4-BE49-F238E27FC236}">
                <a16:creationId xmlns:a16="http://schemas.microsoft.com/office/drawing/2014/main" id="{08326640-134F-43B5-AA34-EA2912122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861" y="1357409"/>
            <a:ext cx="6055331" cy="4876358"/>
          </a:xfrm>
          <a:custGeom>
            <a:avLst/>
            <a:gdLst>
              <a:gd name="connsiteX0" fmla="*/ 228 w 9489833"/>
              <a:gd name="connsiteY0" fmla="*/ 146 h 6107880"/>
              <a:gd name="connsiteX1" fmla="*/ 9490061 w 9489833"/>
              <a:gd name="connsiteY1" fmla="*/ 146 h 6107880"/>
              <a:gd name="connsiteX2" fmla="*/ 9490061 w 9489833"/>
              <a:gd name="connsiteY2" fmla="*/ 6108027 h 6107880"/>
              <a:gd name="connsiteX3" fmla="*/ 228 w 9489833"/>
              <a:gd name="connsiteY3" fmla="*/ 6108027 h 6107880"/>
            </a:gdLst>
            <a:ahLst/>
            <a:cxnLst>
              <a:cxn ang="0">
                <a:pos x="connsiteX0" y="connsiteY0"/>
              </a:cxn>
              <a:cxn ang="0">
                <a:pos x="connsiteX1" y="connsiteY1"/>
              </a:cxn>
              <a:cxn ang="0">
                <a:pos x="connsiteX2" y="connsiteY2"/>
              </a:cxn>
              <a:cxn ang="0">
                <a:pos x="connsiteX3" y="connsiteY3"/>
              </a:cxn>
            </a:cxnLst>
            <a:rect l="l" t="t" r="r" b="b"/>
            <a:pathLst>
              <a:path w="9489833" h="6107880">
                <a:moveTo>
                  <a:pt x="228" y="146"/>
                </a:moveTo>
                <a:lnTo>
                  <a:pt x="9490061" y="146"/>
                </a:lnTo>
                <a:lnTo>
                  <a:pt x="9490061" y="6108027"/>
                </a:lnTo>
                <a:lnTo>
                  <a:pt x="228" y="6108027"/>
                </a:lnTo>
                <a:close/>
              </a:path>
            </a:pathLst>
          </a:custGeom>
        </p:spPr>
      </p:pic>
      <p:pic>
        <p:nvPicPr>
          <p:cNvPr id="47" name="Picture 46">
            <a:extLst>
              <a:ext uri="{FF2B5EF4-FFF2-40B4-BE49-F238E27FC236}">
                <a16:creationId xmlns:a16="http://schemas.microsoft.com/office/drawing/2014/main" id="{57956C55-405D-4A53-8A3B-83BCCF6356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093" y="1760505"/>
            <a:ext cx="191767" cy="233679"/>
          </a:xfrm>
          <a:prstGeom prst="rect">
            <a:avLst/>
          </a:prstGeom>
          <a:ln w="3175">
            <a:solidFill>
              <a:schemeClr val="bg1"/>
            </a:solidFill>
          </a:ln>
        </p:spPr>
      </p:pic>
      <p:sp>
        <p:nvSpPr>
          <p:cNvPr id="48" name="Oval 47">
            <a:extLst>
              <a:ext uri="{FF2B5EF4-FFF2-40B4-BE49-F238E27FC236}">
                <a16:creationId xmlns:a16="http://schemas.microsoft.com/office/drawing/2014/main" id="{FFF9C58F-7FE0-40B3-9F93-6C35069C899B}"/>
              </a:ext>
            </a:extLst>
          </p:cNvPr>
          <p:cNvSpPr/>
          <p:nvPr/>
        </p:nvSpPr>
        <p:spPr>
          <a:xfrm>
            <a:off x="594862" y="1390650"/>
            <a:ext cx="76668" cy="959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US"/>
          </a:p>
        </p:txBody>
      </p:sp>
      <p:pic>
        <p:nvPicPr>
          <p:cNvPr id="49" name="Picture 48">
            <a:extLst>
              <a:ext uri="{FF2B5EF4-FFF2-40B4-BE49-F238E27FC236}">
                <a16:creationId xmlns:a16="http://schemas.microsoft.com/office/drawing/2014/main" id="{454DAED9-3348-4671-89AB-A61E5EBF24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3525" y="5859594"/>
            <a:ext cx="181716" cy="233679"/>
          </a:xfrm>
          <a:prstGeom prst="rect">
            <a:avLst/>
          </a:prstGeom>
        </p:spPr>
      </p:pic>
      <p:pic>
        <p:nvPicPr>
          <p:cNvPr id="50" name="Picture 49">
            <a:extLst>
              <a:ext uri="{FF2B5EF4-FFF2-40B4-BE49-F238E27FC236}">
                <a16:creationId xmlns:a16="http://schemas.microsoft.com/office/drawing/2014/main" id="{32B1E6C8-33F4-4920-AA4D-B0FCCFE91C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28440" y="5910062"/>
            <a:ext cx="183702" cy="233679"/>
          </a:xfrm>
          <a:prstGeom prst="rect">
            <a:avLst/>
          </a:prstGeom>
        </p:spPr>
      </p:pic>
      <p:cxnSp>
        <p:nvCxnSpPr>
          <p:cNvPr id="51" name="Curved Connector 155802833">
            <a:extLst>
              <a:ext uri="{FF2B5EF4-FFF2-40B4-BE49-F238E27FC236}">
                <a16:creationId xmlns:a16="http://schemas.microsoft.com/office/drawing/2014/main" id="{F1CABB88-FB3F-45C4-9804-4551DE482F81}"/>
              </a:ext>
            </a:extLst>
          </p:cNvPr>
          <p:cNvCxnSpPr>
            <a:cxnSpLocks/>
            <a:stCxn id="49" idx="1"/>
            <a:endCxn id="87" idx="5"/>
          </p:cNvCxnSpPr>
          <p:nvPr/>
        </p:nvCxnSpPr>
        <p:spPr>
          <a:xfrm rot="10800000">
            <a:off x="3739744" y="5715972"/>
            <a:ext cx="1133782" cy="260461"/>
          </a:xfrm>
          <a:prstGeom prst="curvedConnector2">
            <a:avLst/>
          </a:prstGeom>
          <a:ln w="19050">
            <a:solidFill>
              <a:srgbClr val="DC3A34"/>
            </a:solidFill>
          </a:ln>
        </p:spPr>
        <p:style>
          <a:lnRef idx="1">
            <a:schemeClr val="accent2"/>
          </a:lnRef>
          <a:fillRef idx="0">
            <a:schemeClr val="accent2"/>
          </a:fillRef>
          <a:effectRef idx="0">
            <a:schemeClr val="accent2"/>
          </a:effectRef>
          <a:fontRef idx="minor">
            <a:schemeClr val="tx1"/>
          </a:fontRef>
        </p:style>
      </p:cxnSp>
      <p:cxnSp>
        <p:nvCxnSpPr>
          <p:cNvPr id="52" name="Curved Connector 155992118">
            <a:extLst>
              <a:ext uri="{FF2B5EF4-FFF2-40B4-BE49-F238E27FC236}">
                <a16:creationId xmlns:a16="http://schemas.microsoft.com/office/drawing/2014/main" id="{F797A458-B413-40F5-A037-C05A3275E083}"/>
              </a:ext>
            </a:extLst>
          </p:cNvPr>
          <p:cNvCxnSpPr>
            <a:cxnSpLocks/>
            <a:stCxn id="99" idx="6"/>
            <a:endCxn id="49" idx="0"/>
          </p:cNvCxnSpPr>
          <p:nvPr/>
        </p:nvCxnSpPr>
        <p:spPr>
          <a:xfrm>
            <a:off x="4917255" y="5010480"/>
            <a:ext cx="47129" cy="849114"/>
          </a:xfrm>
          <a:prstGeom prst="curvedConnector2">
            <a:avLst/>
          </a:prstGeom>
          <a:ln w="19050">
            <a:solidFill>
              <a:srgbClr val="DC3A34"/>
            </a:solidFill>
          </a:ln>
        </p:spPr>
        <p:style>
          <a:lnRef idx="1">
            <a:schemeClr val="accent2"/>
          </a:lnRef>
          <a:fillRef idx="0">
            <a:schemeClr val="accent2"/>
          </a:fillRef>
          <a:effectRef idx="0">
            <a:schemeClr val="accent2"/>
          </a:effectRef>
          <a:fontRef idx="minor">
            <a:schemeClr val="tx1"/>
          </a:fontRef>
        </p:style>
      </p:cxnSp>
      <p:cxnSp>
        <p:nvCxnSpPr>
          <p:cNvPr id="53" name="Curved Connector 138401563">
            <a:extLst>
              <a:ext uri="{FF2B5EF4-FFF2-40B4-BE49-F238E27FC236}">
                <a16:creationId xmlns:a16="http://schemas.microsoft.com/office/drawing/2014/main" id="{73ABCBA5-FD67-4D08-9E5E-F89B6DD4524A}"/>
              </a:ext>
            </a:extLst>
          </p:cNvPr>
          <p:cNvCxnSpPr>
            <a:cxnSpLocks/>
            <a:stCxn id="50" idx="0"/>
            <a:endCxn id="99" idx="6"/>
          </p:cNvCxnSpPr>
          <p:nvPr/>
        </p:nvCxnSpPr>
        <p:spPr>
          <a:xfrm rot="16200000" flipV="1">
            <a:off x="4768983" y="5158753"/>
            <a:ext cx="899582" cy="603037"/>
          </a:xfrm>
          <a:prstGeom prst="curvedConnector2">
            <a:avLst/>
          </a:prstGeom>
          <a:ln w="19050">
            <a:solidFill>
              <a:srgbClr val="EE7D31"/>
            </a:solidFill>
          </a:ln>
        </p:spPr>
        <p:style>
          <a:lnRef idx="1">
            <a:schemeClr val="accent2"/>
          </a:lnRef>
          <a:fillRef idx="0">
            <a:schemeClr val="accent2"/>
          </a:fillRef>
          <a:effectRef idx="0">
            <a:schemeClr val="accent2"/>
          </a:effectRef>
          <a:fontRef idx="minor">
            <a:schemeClr val="tx1"/>
          </a:fontRef>
        </p:style>
      </p:cxnSp>
      <p:sp>
        <p:nvSpPr>
          <p:cNvPr id="54" name="Freeform: Shape 53">
            <a:extLst>
              <a:ext uri="{FF2B5EF4-FFF2-40B4-BE49-F238E27FC236}">
                <a16:creationId xmlns:a16="http://schemas.microsoft.com/office/drawing/2014/main" id="{D170E3D4-0BD4-4C06-AF59-C5ACBCE185E7}"/>
              </a:ext>
            </a:extLst>
          </p:cNvPr>
          <p:cNvSpPr/>
          <p:nvPr/>
        </p:nvSpPr>
        <p:spPr>
          <a:xfrm>
            <a:off x="5290968" y="5342697"/>
            <a:ext cx="392205" cy="144881"/>
          </a:xfrm>
          <a:custGeom>
            <a:avLst/>
            <a:gdLst>
              <a:gd name="connsiteX0" fmla="*/ -147 w 770091"/>
              <a:gd name="connsiteY0" fmla="*/ 41462 h 248818"/>
              <a:gd name="connsiteX1" fmla="*/ 41319 w 770091"/>
              <a:gd name="connsiteY1" fmla="*/ -8 h 248818"/>
              <a:gd name="connsiteX2" fmla="*/ 728478 w 770091"/>
              <a:gd name="connsiteY2" fmla="*/ -8 h 248818"/>
              <a:gd name="connsiteX3" fmla="*/ 769945 w 770091"/>
              <a:gd name="connsiteY3" fmla="*/ 41462 h 248818"/>
              <a:gd name="connsiteX4" fmla="*/ 769945 w 770091"/>
              <a:gd name="connsiteY4" fmla="*/ 207340 h 248818"/>
              <a:gd name="connsiteX5" fmla="*/ 728478 w 770091"/>
              <a:gd name="connsiteY5" fmla="*/ 248810 h 248818"/>
              <a:gd name="connsiteX6" fmla="*/ 41319 w 770091"/>
              <a:gd name="connsiteY6" fmla="*/ 248810 h 248818"/>
              <a:gd name="connsiteX7" fmla="*/ -147 w 770091"/>
              <a:gd name="connsiteY7" fmla="*/ 207340 h 2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091" h="248818">
                <a:moveTo>
                  <a:pt x="-147" y="41462"/>
                </a:moveTo>
                <a:cubicBezTo>
                  <a:pt x="-147" y="18558"/>
                  <a:pt x="18394" y="-8"/>
                  <a:pt x="41319" y="-8"/>
                </a:cubicBezTo>
                <a:lnTo>
                  <a:pt x="728478" y="-8"/>
                </a:lnTo>
                <a:cubicBezTo>
                  <a:pt x="751403" y="-8"/>
                  <a:pt x="769945" y="18558"/>
                  <a:pt x="769945" y="41462"/>
                </a:cubicBezTo>
                <a:lnTo>
                  <a:pt x="769945" y="207340"/>
                </a:lnTo>
                <a:cubicBezTo>
                  <a:pt x="769945" y="230244"/>
                  <a:pt x="751403" y="248810"/>
                  <a:pt x="728478" y="248810"/>
                </a:cubicBezTo>
                <a:lnTo>
                  <a:pt x="41319" y="248810"/>
                </a:lnTo>
                <a:cubicBezTo>
                  <a:pt x="18394" y="248810"/>
                  <a:pt x="-147" y="230244"/>
                  <a:pt x="-147" y="207340"/>
                </a:cubicBezTo>
                <a:close/>
              </a:path>
            </a:pathLst>
          </a:custGeom>
          <a:solidFill>
            <a:srgbClr val="EE7D31"/>
          </a:solidFill>
          <a:ln w="5922" cap="flat">
            <a:noFill/>
            <a:prstDash val="solid"/>
            <a:miter/>
          </a:ln>
        </p:spPr>
        <p:txBody>
          <a:bodyPr lIns="0" tIns="0" rIns="0" bIns="0" rtlCol="0" anchor="ctr"/>
          <a:lstStyle/>
          <a:p>
            <a:pPr marL="0" marR="0" algn="ctr" fontAlgn="base">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18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55" name="Curved Connector 143626930">
            <a:extLst>
              <a:ext uri="{FF2B5EF4-FFF2-40B4-BE49-F238E27FC236}">
                <a16:creationId xmlns:a16="http://schemas.microsoft.com/office/drawing/2014/main" id="{CC4AEDED-73E5-4BD1-95B8-7EBC9348786B}"/>
              </a:ext>
            </a:extLst>
          </p:cNvPr>
          <p:cNvCxnSpPr>
            <a:cxnSpLocks/>
            <a:stCxn id="50" idx="0"/>
            <a:endCxn id="87" idx="6"/>
          </p:cNvCxnSpPr>
          <p:nvPr/>
        </p:nvCxnSpPr>
        <p:spPr>
          <a:xfrm rot="16200000" flipV="1">
            <a:off x="4516393" y="4906162"/>
            <a:ext cx="243661" cy="1764139"/>
          </a:xfrm>
          <a:prstGeom prst="curvedConnector2">
            <a:avLst/>
          </a:prstGeom>
          <a:ln w="19050">
            <a:solidFill>
              <a:srgbClr val="EE7D31"/>
            </a:solidFill>
          </a:ln>
        </p:spPr>
        <p:style>
          <a:lnRef idx="1">
            <a:schemeClr val="accent2"/>
          </a:lnRef>
          <a:fillRef idx="0">
            <a:schemeClr val="accent2"/>
          </a:fillRef>
          <a:effectRef idx="0">
            <a:schemeClr val="accent2"/>
          </a:effectRef>
          <a:fontRef idx="minor">
            <a:schemeClr val="tx1"/>
          </a:fontRef>
        </p:style>
      </p:cxnSp>
      <p:sp>
        <p:nvSpPr>
          <p:cNvPr id="56" name="Freeform: Shape 55">
            <a:extLst>
              <a:ext uri="{FF2B5EF4-FFF2-40B4-BE49-F238E27FC236}">
                <a16:creationId xmlns:a16="http://schemas.microsoft.com/office/drawing/2014/main" id="{DE4097A8-1610-4C39-9162-22E057549A33}"/>
              </a:ext>
            </a:extLst>
          </p:cNvPr>
          <p:cNvSpPr/>
          <p:nvPr/>
        </p:nvSpPr>
        <p:spPr>
          <a:xfrm>
            <a:off x="4157429" y="5859175"/>
            <a:ext cx="445406" cy="140207"/>
          </a:xfrm>
          <a:custGeom>
            <a:avLst/>
            <a:gdLst>
              <a:gd name="connsiteX0" fmla="*/ -147 w 770091"/>
              <a:gd name="connsiteY0" fmla="*/ 41462 h 248818"/>
              <a:gd name="connsiteX1" fmla="*/ 41319 w 770091"/>
              <a:gd name="connsiteY1" fmla="*/ -8 h 248818"/>
              <a:gd name="connsiteX2" fmla="*/ 728478 w 770091"/>
              <a:gd name="connsiteY2" fmla="*/ -8 h 248818"/>
              <a:gd name="connsiteX3" fmla="*/ 769945 w 770091"/>
              <a:gd name="connsiteY3" fmla="*/ 41462 h 248818"/>
              <a:gd name="connsiteX4" fmla="*/ 769945 w 770091"/>
              <a:gd name="connsiteY4" fmla="*/ 207340 h 248818"/>
              <a:gd name="connsiteX5" fmla="*/ 728478 w 770091"/>
              <a:gd name="connsiteY5" fmla="*/ 248810 h 248818"/>
              <a:gd name="connsiteX6" fmla="*/ 41319 w 770091"/>
              <a:gd name="connsiteY6" fmla="*/ 248810 h 248818"/>
              <a:gd name="connsiteX7" fmla="*/ -147 w 770091"/>
              <a:gd name="connsiteY7" fmla="*/ 207340 h 2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091" h="248818">
                <a:moveTo>
                  <a:pt x="-147" y="41462"/>
                </a:moveTo>
                <a:cubicBezTo>
                  <a:pt x="-147" y="18558"/>
                  <a:pt x="18394" y="-8"/>
                  <a:pt x="41319" y="-8"/>
                </a:cubicBezTo>
                <a:lnTo>
                  <a:pt x="728478" y="-8"/>
                </a:lnTo>
                <a:cubicBezTo>
                  <a:pt x="751403" y="-8"/>
                  <a:pt x="769945" y="18558"/>
                  <a:pt x="769945" y="41462"/>
                </a:cubicBezTo>
                <a:lnTo>
                  <a:pt x="769945" y="207340"/>
                </a:lnTo>
                <a:cubicBezTo>
                  <a:pt x="769945" y="230244"/>
                  <a:pt x="751403" y="248810"/>
                  <a:pt x="728478" y="248810"/>
                </a:cubicBezTo>
                <a:lnTo>
                  <a:pt x="41319" y="248810"/>
                </a:lnTo>
                <a:cubicBezTo>
                  <a:pt x="18394" y="248810"/>
                  <a:pt x="-147" y="230244"/>
                  <a:pt x="-147" y="207340"/>
                </a:cubicBezTo>
                <a:close/>
              </a:path>
            </a:pathLst>
          </a:custGeom>
          <a:solidFill>
            <a:srgbClr val="DC3A34"/>
          </a:solidFill>
          <a:ln w="5922" cap="flat">
            <a:noFill/>
            <a:prstDash val="solid"/>
            <a:miter/>
          </a:ln>
        </p:spPr>
        <p:txBody>
          <a:bodyPr lIns="0" tIns="0" rIns="0" bIns="0" rtlCol="0" anchor="ctr"/>
          <a:lstStyle/>
          <a:p>
            <a:pPr marL="0" marR="0" algn="ctr" fontAlgn="base">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22.3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7" name="Freeform: Shape 56">
            <a:extLst>
              <a:ext uri="{FF2B5EF4-FFF2-40B4-BE49-F238E27FC236}">
                <a16:creationId xmlns:a16="http://schemas.microsoft.com/office/drawing/2014/main" id="{CCAF63DF-E643-4616-BE0A-EE33FB5E0D01}"/>
              </a:ext>
            </a:extLst>
          </p:cNvPr>
          <p:cNvSpPr/>
          <p:nvPr/>
        </p:nvSpPr>
        <p:spPr>
          <a:xfrm>
            <a:off x="4093576" y="5596101"/>
            <a:ext cx="391837" cy="137793"/>
          </a:xfrm>
          <a:custGeom>
            <a:avLst/>
            <a:gdLst>
              <a:gd name="connsiteX0" fmla="*/ -147 w 770091"/>
              <a:gd name="connsiteY0" fmla="*/ 41462 h 248818"/>
              <a:gd name="connsiteX1" fmla="*/ 41319 w 770091"/>
              <a:gd name="connsiteY1" fmla="*/ -8 h 248818"/>
              <a:gd name="connsiteX2" fmla="*/ 728478 w 770091"/>
              <a:gd name="connsiteY2" fmla="*/ -8 h 248818"/>
              <a:gd name="connsiteX3" fmla="*/ 769945 w 770091"/>
              <a:gd name="connsiteY3" fmla="*/ 41462 h 248818"/>
              <a:gd name="connsiteX4" fmla="*/ 769945 w 770091"/>
              <a:gd name="connsiteY4" fmla="*/ 207340 h 248818"/>
              <a:gd name="connsiteX5" fmla="*/ 728478 w 770091"/>
              <a:gd name="connsiteY5" fmla="*/ 248810 h 248818"/>
              <a:gd name="connsiteX6" fmla="*/ 41319 w 770091"/>
              <a:gd name="connsiteY6" fmla="*/ 248810 h 248818"/>
              <a:gd name="connsiteX7" fmla="*/ -147 w 770091"/>
              <a:gd name="connsiteY7" fmla="*/ 207340 h 2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091" h="248818">
                <a:moveTo>
                  <a:pt x="-147" y="41462"/>
                </a:moveTo>
                <a:cubicBezTo>
                  <a:pt x="-147" y="18558"/>
                  <a:pt x="18394" y="-8"/>
                  <a:pt x="41319" y="-8"/>
                </a:cubicBezTo>
                <a:lnTo>
                  <a:pt x="728478" y="-8"/>
                </a:lnTo>
                <a:cubicBezTo>
                  <a:pt x="751403" y="-8"/>
                  <a:pt x="769945" y="18558"/>
                  <a:pt x="769945" y="41462"/>
                </a:cubicBezTo>
                <a:lnTo>
                  <a:pt x="769945" y="207340"/>
                </a:lnTo>
                <a:cubicBezTo>
                  <a:pt x="769945" y="230244"/>
                  <a:pt x="751403" y="248810"/>
                  <a:pt x="728478" y="248810"/>
                </a:cubicBezTo>
                <a:lnTo>
                  <a:pt x="41319" y="248810"/>
                </a:lnTo>
                <a:cubicBezTo>
                  <a:pt x="18394" y="248810"/>
                  <a:pt x="-147" y="230244"/>
                  <a:pt x="-147" y="207340"/>
                </a:cubicBezTo>
                <a:close/>
              </a:path>
            </a:pathLst>
          </a:custGeom>
          <a:solidFill>
            <a:srgbClr val="EE7D31"/>
          </a:solidFill>
          <a:ln w="5922" cap="flat">
            <a:noFill/>
            <a:prstDash val="solid"/>
            <a:miter/>
          </a:ln>
        </p:spPr>
        <p:txBody>
          <a:bodyPr lIns="0" tIns="0" rIns="0" bIns="0" rtlCol="0" anchor="ctr"/>
          <a:lstStyle/>
          <a:p>
            <a:pPr marL="0" marR="0" algn="ctr" fontAlgn="base">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19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58" name="Curved Connector 2016419360">
            <a:extLst>
              <a:ext uri="{FF2B5EF4-FFF2-40B4-BE49-F238E27FC236}">
                <a16:creationId xmlns:a16="http://schemas.microsoft.com/office/drawing/2014/main" id="{CB40A542-6AF5-46D7-AE79-9AC2AF3BF561}"/>
              </a:ext>
            </a:extLst>
          </p:cNvPr>
          <p:cNvCxnSpPr>
            <a:cxnSpLocks/>
            <a:stCxn id="48" idx="4"/>
            <a:endCxn id="87" idx="2"/>
          </p:cNvCxnSpPr>
          <p:nvPr/>
        </p:nvCxnSpPr>
        <p:spPr>
          <a:xfrm rot="16200000" flipH="1">
            <a:off x="48733" y="2071039"/>
            <a:ext cx="4179825" cy="3010898"/>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DDA422F-3EBA-4662-9FEB-C25511C4AD06}"/>
              </a:ext>
            </a:extLst>
          </p:cNvPr>
          <p:cNvGrpSpPr/>
          <p:nvPr/>
        </p:nvGrpSpPr>
        <p:grpSpPr>
          <a:xfrm>
            <a:off x="1240158" y="4569616"/>
            <a:ext cx="1758505" cy="687194"/>
            <a:chOff x="955394" y="2474324"/>
            <a:chExt cx="1694815" cy="529337"/>
          </a:xfrm>
        </p:grpSpPr>
        <p:sp>
          <p:nvSpPr>
            <p:cNvPr id="101" name="Rounded Rectangle 2109264131">
              <a:extLst>
                <a:ext uri="{FF2B5EF4-FFF2-40B4-BE49-F238E27FC236}">
                  <a16:creationId xmlns:a16="http://schemas.microsoft.com/office/drawing/2014/main" id="{57D24697-6583-4EC3-A0C6-2403EDC6E426}"/>
                </a:ext>
              </a:extLst>
            </p:cNvPr>
            <p:cNvSpPr/>
            <p:nvPr/>
          </p:nvSpPr>
          <p:spPr>
            <a:xfrm>
              <a:off x="1031399" y="2521058"/>
              <a:ext cx="1618577" cy="16715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fontAlgn="base">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BCP Distance: 74.0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2" name="Rounded Rectangle 276685963">
              <a:extLst>
                <a:ext uri="{FF2B5EF4-FFF2-40B4-BE49-F238E27FC236}">
                  <a16:creationId xmlns:a16="http://schemas.microsoft.com/office/drawing/2014/main" id="{60BBDF14-5FB0-48AA-B0C1-4A13B4E67C98}"/>
                </a:ext>
              </a:extLst>
            </p:cNvPr>
            <p:cNvSpPr/>
            <p:nvPr/>
          </p:nvSpPr>
          <p:spPr>
            <a:xfrm>
              <a:off x="955394" y="2474324"/>
              <a:ext cx="189859" cy="153548"/>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3" name="Rounded Rectangle 1915242322">
              <a:extLst>
                <a:ext uri="{FF2B5EF4-FFF2-40B4-BE49-F238E27FC236}">
                  <a16:creationId xmlns:a16="http://schemas.microsoft.com/office/drawing/2014/main" id="{B0F3E2F4-9FB4-487C-8A52-4D284B775A07}"/>
                </a:ext>
              </a:extLst>
            </p:cNvPr>
            <p:cNvSpPr/>
            <p:nvPr/>
          </p:nvSpPr>
          <p:spPr>
            <a:xfrm>
              <a:off x="1031464" y="2712985"/>
              <a:ext cx="1618745" cy="29067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marL="0" marR="0" algn="just" fontAlgn="base">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Nearest Highway: 1.9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a:p>
              <a:pPr marL="0" marR="0" algn="l" fontAlgn="base">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International Highway: 4.5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cxnSp>
        <p:nvCxnSpPr>
          <p:cNvPr id="60" name="Curved Connector 1418235644">
            <a:extLst>
              <a:ext uri="{FF2B5EF4-FFF2-40B4-BE49-F238E27FC236}">
                <a16:creationId xmlns:a16="http://schemas.microsoft.com/office/drawing/2014/main" id="{0A35DFD6-CFDD-41D2-AC38-6B235C2E65F7}"/>
              </a:ext>
            </a:extLst>
          </p:cNvPr>
          <p:cNvCxnSpPr>
            <a:cxnSpLocks/>
            <a:stCxn id="48" idx="4"/>
            <a:endCxn id="99" idx="2"/>
          </p:cNvCxnSpPr>
          <p:nvPr/>
        </p:nvCxnSpPr>
        <p:spPr>
          <a:xfrm rot="16200000" flipH="1">
            <a:off x="957245" y="1162528"/>
            <a:ext cx="3523904" cy="4171999"/>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DCEF2D1-3816-4D95-BF03-DB365E42970E}"/>
              </a:ext>
            </a:extLst>
          </p:cNvPr>
          <p:cNvGrpSpPr/>
          <p:nvPr/>
        </p:nvGrpSpPr>
        <p:grpSpPr>
          <a:xfrm>
            <a:off x="4319612" y="4738823"/>
            <a:ext cx="597642" cy="389155"/>
            <a:chOff x="3923317" y="2604662"/>
            <a:chExt cx="575997" cy="299761"/>
          </a:xfrm>
        </p:grpSpPr>
        <p:sp>
          <p:nvSpPr>
            <p:cNvPr id="98" name="Freeform: Shape 97">
              <a:extLst>
                <a:ext uri="{FF2B5EF4-FFF2-40B4-BE49-F238E27FC236}">
                  <a16:creationId xmlns:a16="http://schemas.microsoft.com/office/drawing/2014/main" id="{24F1CDD9-7B7B-4148-A504-A1546E658745}"/>
                </a:ext>
              </a:extLst>
            </p:cNvPr>
            <p:cNvSpPr>
              <a:spLocks noChangeAspect="1"/>
            </p:cNvSpPr>
            <p:nvPr/>
          </p:nvSpPr>
          <p:spPr>
            <a:xfrm>
              <a:off x="4399358" y="2604662"/>
              <a:ext cx="88639" cy="144000"/>
            </a:xfrm>
            <a:custGeom>
              <a:avLst/>
              <a:gdLst>
                <a:gd name="connsiteX0" fmla="*/ 74762 w 149818"/>
                <a:gd name="connsiteY0" fmla="*/ 107369 h 243391"/>
                <a:gd name="connsiteX1" fmla="*/ 42537 w 149818"/>
                <a:gd name="connsiteY1" fmla="*/ 75159 h 243391"/>
                <a:gd name="connsiteX2" fmla="*/ 74762 w 149818"/>
                <a:gd name="connsiteY2" fmla="*/ 42943 h 243391"/>
                <a:gd name="connsiteX3" fmla="*/ 106987 w 149818"/>
                <a:gd name="connsiteY3" fmla="*/ 75159 h 243391"/>
                <a:gd name="connsiteX4" fmla="*/ 74762 w 149818"/>
                <a:gd name="connsiteY4" fmla="*/ 107369 h 243391"/>
                <a:gd name="connsiteX5" fmla="*/ 74762 w 149818"/>
                <a:gd name="connsiteY5" fmla="*/ -8 h 243391"/>
                <a:gd name="connsiteX6" fmla="*/ 12859 w 149818"/>
                <a:gd name="connsiteY6" fmla="*/ 32925 h 243391"/>
                <a:gd name="connsiteX7" fmla="*/ 4980 w 149818"/>
                <a:gd name="connsiteY7" fmla="*/ 102718 h 243391"/>
                <a:gd name="connsiteX8" fmla="*/ 38982 w 149818"/>
                <a:gd name="connsiteY8" fmla="*/ 177879 h 243391"/>
                <a:gd name="connsiteX9" fmla="*/ 68305 w 149818"/>
                <a:gd name="connsiteY9" fmla="*/ 239444 h 243391"/>
                <a:gd name="connsiteX10" fmla="*/ 74762 w 149818"/>
                <a:gd name="connsiteY10" fmla="*/ 243383 h 243391"/>
                <a:gd name="connsiteX11" fmla="*/ 81219 w 149818"/>
                <a:gd name="connsiteY11" fmla="*/ 239444 h 243391"/>
                <a:gd name="connsiteX12" fmla="*/ 110542 w 149818"/>
                <a:gd name="connsiteY12" fmla="*/ 177879 h 243391"/>
                <a:gd name="connsiteX13" fmla="*/ 144544 w 149818"/>
                <a:gd name="connsiteY13" fmla="*/ 102718 h 243391"/>
                <a:gd name="connsiteX14" fmla="*/ 136665 w 149818"/>
                <a:gd name="connsiteY14" fmla="*/ 32925 h 243391"/>
                <a:gd name="connsiteX15" fmla="*/ 74762 w 149818"/>
                <a:gd name="connsiteY15" fmla="*/ -8 h 2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818" h="243391">
                  <a:moveTo>
                    <a:pt x="74762" y="107369"/>
                  </a:moveTo>
                  <a:cubicBezTo>
                    <a:pt x="56872" y="107369"/>
                    <a:pt x="42537" y="93056"/>
                    <a:pt x="42537" y="75159"/>
                  </a:cubicBezTo>
                  <a:cubicBezTo>
                    <a:pt x="42537" y="57262"/>
                    <a:pt x="56872" y="42943"/>
                    <a:pt x="74762" y="42943"/>
                  </a:cubicBezTo>
                  <a:cubicBezTo>
                    <a:pt x="92652" y="42943"/>
                    <a:pt x="106987" y="57262"/>
                    <a:pt x="106987" y="75159"/>
                  </a:cubicBezTo>
                  <a:cubicBezTo>
                    <a:pt x="106987" y="93056"/>
                    <a:pt x="92652" y="107369"/>
                    <a:pt x="74762" y="107369"/>
                  </a:cubicBezTo>
                  <a:close/>
                  <a:moveTo>
                    <a:pt x="74762" y="-8"/>
                  </a:moveTo>
                  <a:cubicBezTo>
                    <a:pt x="50060" y="-8"/>
                    <a:pt x="26780" y="12166"/>
                    <a:pt x="12859" y="32925"/>
                  </a:cubicBezTo>
                  <a:cubicBezTo>
                    <a:pt x="-1122" y="53322"/>
                    <a:pt x="-3965" y="79454"/>
                    <a:pt x="4980" y="102718"/>
                  </a:cubicBezTo>
                  <a:lnTo>
                    <a:pt x="38982" y="177879"/>
                  </a:lnTo>
                  <a:lnTo>
                    <a:pt x="68305" y="239444"/>
                  </a:lnTo>
                  <a:cubicBezTo>
                    <a:pt x="69371" y="241950"/>
                    <a:pt x="71919" y="243383"/>
                    <a:pt x="74762" y="243383"/>
                  </a:cubicBezTo>
                  <a:cubicBezTo>
                    <a:pt x="77605" y="243383"/>
                    <a:pt x="80153" y="241950"/>
                    <a:pt x="81219" y="239444"/>
                  </a:cubicBezTo>
                  <a:lnTo>
                    <a:pt x="110542" y="177879"/>
                  </a:lnTo>
                  <a:lnTo>
                    <a:pt x="144544" y="102718"/>
                  </a:lnTo>
                  <a:cubicBezTo>
                    <a:pt x="153489" y="79454"/>
                    <a:pt x="150646" y="53322"/>
                    <a:pt x="136665" y="32925"/>
                  </a:cubicBezTo>
                  <a:cubicBezTo>
                    <a:pt x="122745" y="12166"/>
                    <a:pt x="99464" y="-8"/>
                    <a:pt x="74762" y="-8"/>
                  </a:cubicBezTo>
                  <a:close/>
                </a:path>
              </a:pathLst>
            </a:custGeom>
            <a:solidFill>
              <a:srgbClr val="0070C0"/>
            </a:solidFill>
            <a:ln w="5922" cap="flat">
              <a:solidFill>
                <a:schemeClr val="bg1"/>
              </a:solidFill>
              <a:prstDash val="solid"/>
              <a:miter/>
            </a:ln>
          </p:spPr>
          <p:txBody>
            <a:bodyPr rtlCol="0" anchor="ctr"/>
            <a:lstStyle/>
            <a:p>
              <a:endParaRPr lang="en-US"/>
            </a:p>
          </p:txBody>
        </p:sp>
        <p:sp>
          <p:nvSpPr>
            <p:cNvPr id="99" name="Oval 98">
              <a:extLst>
                <a:ext uri="{FF2B5EF4-FFF2-40B4-BE49-F238E27FC236}">
                  <a16:creationId xmlns:a16="http://schemas.microsoft.com/office/drawing/2014/main" id="{4B1EFFA9-ABA1-4744-A015-4D26F429DC85}"/>
                </a:ext>
              </a:extLst>
            </p:cNvPr>
            <p:cNvSpPr>
              <a:spLocks noChangeAspect="1"/>
            </p:cNvSpPr>
            <p:nvPr/>
          </p:nvSpPr>
          <p:spPr>
            <a:xfrm>
              <a:off x="4391314" y="2759916"/>
              <a:ext cx="108000" cy="10800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00" name="Rounded Rectangle 1907548609">
              <a:extLst>
                <a:ext uri="{FF2B5EF4-FFF2-40B4-BE49-F238E27FC236}">
                  <a16:creationId xmlns:a16="http://schemas.microsoft.com/office/drawing/2014/main" id="{7E0BEF27-A335-420F-B325-B4EF9C898083}"/>
                </a:ext>
              </a:extLst>
            </p:cNvPr>
            <p:cNvSpPr/>
            <p:nvPr/>
          </p:nvSpPr>
          <p:spPr>
            <a:xfrm>
              <a:off x="3923317" y="2753223"/>
              <a:ext cx="468000" cy="151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10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II. KLC</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cxnSp>
        <p:nvCxnSpPr>
          <p:cNvPr id="62" name="Curved Connector 1129286956">
            <a:extLst>
              <a:ext uri="{FF2B5EF4-FFF2-40B4-BE49-F238E27FC236}">
                <a16:creationId xmlns:a16="http://schemas.microsoft.com/office/drawing/2014/main" id="{B865E81C-754E-47A7-A979-BDD5689055E3}"/>
              </a:ext>
            </a:extLst>
          </p:cNvPr>
          <p:cNvCxnSpPr>
            <a:cxnSpLocks/>
            <a:stCxn id="48" idx="6"/>
            <a:endCxn id="97" idx="0"/>
          </p:cNvCxnSpPr>
          <p:nvPr/>
        </p:nvCxnSpPr>
        <p:spPr>
          <a:xfrm>
            <a:off x="671530" y="1438614"/>
            <a:ext cx="4305656" cy="3612085"/>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DF2F7FEA-68BF-4E4E-AABF-E9F5F34A460A}"/>
              </a:ext>
            </a:extLst>
          </p:cNvPr>
          <p:cNvGrpSpPr/>
          <p:nvPr/>
        </p:nvGrpSpPr>
        <p:grpSpPr>
          <a:xfrm>
            <a:off x="4921157" y="4849146"/>
            <a:ext cx="771344" cy="392841"/>
            <a:chOff x="4503075" y="2689642"/>
            <a:chExt cx="743407" cy="302601"/>
          </a:xfrm>
        </p:grpSpPr>
        <p:sp>
          <p:nvSpPr>
            <p:cNvPr id="95" name="Freeform: Shape 94">
              <a:extLst>
                <a:ext uri="{FF2B5EF4-FFF2-40B4-BE49-F238E27FC236}">
                  <a16:creationId xmlns:a16="http://schemas.microsoft.com/office/drawing/2014/main" id="{514F7DE4-B9CF-40C0-B49A-468FF587181C}"/>
                </a:ext>
              </a:extLst>
            </p:cNvPr>
            <p:cNvSpPr>
              <a:spLocks noChangeAspect="1"/>
            </p:cNvSpPr>
            <p:nvPr/>
          </p:nvSpPr>
          <p:spPr>
            <a:xfrm>
              <a:off x="4511119" y="2689642"/>
              <a:ext cx="88639" cy="144000"/>
            </a:xfrm>
            <a:custGeom>
              <a:avLst/>
              <a:gdLst>
                <a:gd name="connsiteX0" fmla="*/ 74762 w 149818"/>
                <a:gd name="connsiteY0" fmla="*/ 107369 h 243391"/>
                <a:gd name="connsiteX1" fmla="*/ 42537 w 149818"/>
                <a:gd name="connsiteY1" fmla="*/ 75159 h 243391"/>
                <a:gd name="connsiteX2" fmla="*/ 74762 w 149818"/>
                <a:gd name="connsiteY2" fmla="*/ 42943 h 243391"/>
                <a:gd name="connsiteX3" fmla="*/ 106987 w 149818"/>
                <a:gd name="connsiteY3" fmla="*/ 75159 h 243391"/>
                <a:gd name="connsiteX4" fmla="*/ 74762 w 149818"/>
                <a:gd name="connsiteY4" fmla="*/ 107369 h 243391"/>
                <a:gd name="connsiteX5" fmla="*/ 74762 w 149818"/>
                <a:gd name="connsiteY5" fmla="*/ -8 h 243391"/>
                <a:gd name="connsiteX6" fmla="*/ 12859 w 149818"/>
                <a:gd name="connsiteY6" fmla="*/ 32925 h 243391"/>
                <a:gd name="connsiteX7" fmla="*/ 4980 w 149818"/>
                <a:gd name="connsiteY7" fmla="*/ 102718 h 243391"/>
                <a:gd name="connsiteX8" fmla="*/ 38982 w 149818"/>
                <a:gd name="connsiteY8" fmla="*/ 177879 h 243391"/>
                <a:gd name="connsiteX9" fmla="*/ 68305 w 149818"/>
                <a:gd name="connsiteY9" fmla="*/ 239444 h 243391"/>
                <a:gd name="connsiteX10" fmla="*/ 74762 w 149818"/>
                <a:gd name="connsiteY10" fmla="*/ 243383 h 243391"/>
                <a:gd name="connsiteX11" fmla="*/ 81219 w 149818"/>
                <a:gd name="connsiteY11" fmla="*/ 239444 h 243391"/>
                <a:gd name="connsiteX12" fmla="*/ 110542 w 149818"/>
                <a:gd name="connsiteY12" fmla="*/ 177879 h 243391"/>
                <a:gd name="connsiteX13" fmla="*/ 144544 w 149818"/>
                <a:gd name="connsiteY13" fmla="*/ 102718 h 243391"/>
                <a:gd name="connsiteX14" fmla="*/ 136665 w 149818"/>
                <a:gd name="connsiteY14" fmla="*/ 32925 h 243391"/>
                <a:gd name="connsiteX15" fmla="*/ 74762 w 149818"/>
                <a:gd name="connsiteY15" fmla="*/ -8 h 2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818" h="243391">
                  <a:moveTo>
                    <a:pt x="74762" y="107369"/>
                  </a:moveTo>
                  <a:cubicBezTo>
                    <a:pt x="56872" y="107369"/>
                    <a:pt x="42537" y="93056"/>
                    <a:pt x="42537" y="75159"/>
                  </a:cubicBezTo>
                  <a:cubicBezTo>
                    <a:pt x="42537" y="57262"/>
                    <a:pt x="56872" y="42943"/>
                    <a:pt x="74762" y="42943"/>
                  </a:cubicBezTo>
                  <a:cubicBezTo>
                    <a:pt x="92652" y="42943"/>
                    <a:pt x="106987" y="57262"/>
                    <a:pt x="106987" y="75159"/>
                  </a:cubicBezTo>
                  <a:cubicBezTo>
                    <a:pt x="106987" y="93056"/>
                    <a:pt x="92652" y="107369"/>
                    <a:pt x="74762" y="107369"/>
                  </a:cubicBezTo>
                  <a:close/>
                  <a:moveTo>
                    <a:pt x="74762" y="-8"/>
                  </a:moveTo>
                  <a:cubicBezTo>
                    <a:pt x="50060" y="-8"/>
                    <a:pt x="26780" y="12166"/>
                    <a:pt x="12859" y="32925"/>
                  </a:cubicBezTo>
                  <a:cubicBezTo>
                    <a:pt x="-1122" y="53322"/>
                    <a:pt x="-3965" y="79454"/>
                    <a:pt x="4980" y="102718"/>
                  </a:cubicBezTo>
                  <a:lnTo>
                    <a:pt x="38982" y="177879"/>
                  </a:lnTo>
                  <a:lnTo>
                    <a:pt x="68305" y="239444"/>
                  </a:lnTo>
                  <a:cubicBezTo>
                    <a:pt x="69371" y="241950"/>
                    <a:pt x="71919" y="243383"/>
                    <a:pt x="74762" y="243383"/>
                  </a:cubicBezTo>
                  <a:cubicBezTo>
                    <a:pt x="77605" y="243383"/>
                    <a:pt x="80153" y="241950"/>
                    <a:pt x="81219" y="239444"/>
                  </a:cubicBezTo>
                  <a:lnTo>
                    <a:pt x="110542" y="177879"/>
                  </a:lnTo>
                  <a:lnTo>
                    <a:pt x="144544" y="102718"/>
                  </a:lnTo>
                  <a:cubicBezTo>
                    <a:pt x="153489" y="79454"/>
                    <a:pt x="150646" y="53322"/>
                    <a:pt x="136665" y="32925"/>
                  </a:cubicBezTo>
                  <a:cubicBezTo>
                    <a:pt x="122745" y="12166"/>
                    <a:pt x="99464" y="-8"/>
                    <a:pt x="74762" y="-8"/>
                  </a:cubicBezTo>
                  <a:close/>
                </a:path>
              </a:pathLst>
            </a:custGeom>
            <a:solidFill>
              <a:srgbClr val="0070C0"/>
            </a:solidFill>
            <a:ln w="5922" cap="flat">
              <a:solidFill>
                <a:schemeClr val="bg1"/>
              </a:solidFill>
              <a:prstDash val="solid"/>
              <a:miter/>
            </a:ln>
          </p:spPr>
          <p:txBody>
            <a:bodyPr rtlCol="0" anchor="ctr"/>
            <a:lstStyle/>
            <a:p>
              <a:endParaRPr lang="en-US"/>
            </a:p>
          </p:txBody>
        </p:sp>
        <p:sp>
          <p:nvSpPr>
            <p:cNvPr id="96" name="Rounded Rectangle 755662758">
              <a:extLst>
                <a:ext uri="{FF2B5EF4-FFF2-40B4-BE49-F238E27FC236}">
                  <a16:creationId xmlns:a16="http://schemas.microsoft.com/office/drawing/2014/main" id="{18DEDA43-A5B0-4410-9A67-4CC441EC7E4C}"/>
                </a:ext>
              </a:extLst>
            </p:cNvPr>
            <p:cNvSpPr/>
            <p:nvPr/>
          </p:nvSpPr>
          <p:spPr>
            <a:xfrm>
              <a:off x="4625199" y="2841043"/>
              <a:ext cx="621283" cy="151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III. SADAF</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7" name="Oval 96">
              <a:extLst>
                <a:ext uri="{FF2B5EF4-FFF2-40B4-BE49-F238E27FC236}">
                  <a16:creationId xmlns:a16="http://schemas.microsoft.com/office/drawing/2014/main" id="{6D03DBE1-180C-47CC-9A6D-F14838936B74}"/>
                </a:ext>
              </a:extLst>
            </p:cNvPr>
            <p:cNvSpPr>
              <a:spLocks noChangeAspect="1"/>
            </p:cNvSpPr>
            <p:nvPr/>
          </p:nvSpPr>
          <p:spPr>
            <a:xfrm>
              <a:off x="4503075" y="2844896"/>
              <a:ext cx="108000" cy="10800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64" name="Group 63">
            <a:extLst>
              <a:ext uri="{FF2B5EF4-FFF2-40B4-BE49-F238E27FC236}">
                <a16:creationId xmlns:a16="http://schemas.microsoft.com/office/drawing/2014/main" id="{F530635E-8742-427C-92E1-5415ECEC56B0}"/>
              </a:ext>
            </a:extLst>
          </p:cNvPr>
          <p:cNvGrpSpPr/>
          <p:nvPr/>
        </p:nvGrpSpPr>
        <p:grpSpPr>
          <a:xfrm>
            <a:off x="3635345" y="2973536"/>
            <a:ext cx="1792766" cy="545836"/>
            <a:chOff x="3263832" y="1244883"/>
            <a:chExt cx="1727836" cy="420451"/>
          </a:xfrm>
        </p:grpSpPr>
        <p:sp>
          <p:nvSpPr>
            <p:cNvPr id="92" name="Rounded Rectangle 1091504908">
              <a:extLst>
                <a:ext uri="{FF2B5EF4-FFF2-40B4-BE49-F238E27FC236}">
                  <a16:creationId xmlns:a16="http://schemas.microsoft.com/office/drawing/2014/main" id="{B39299DB-F976-4CF0-9127-7E070718265F}"/>
                </a:ext>
              </a:extLst>
            </p:cNvPr>
            <p:cNvSpPr/>
            <p:nvPr/>
          </p:nvSpPr>
          <p:spPr>
            <a:xfrm>
              <a:off x="3358551" y="1295320"/>
              <a:ext cx="1632801" cy="1656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t"/>
            <a:lstStyle/>
            <a:p>
              <a:pPr marL="0" marR="0" algn="ctr" fontAlgn="base">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BCP Distance: 61.8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3" name="Rounded Rectangle 548768429">
              <a:extLst>
                <a:ext uri="{FF2B5EF4-FFF2-40B4-BE49-F238E27FC236}">
                  <a16:creationId xmlns:a16="http://schemas.microsoft.com/office/drawing/2014/main" id="{5626B1F3-0612-4E45-9DC1-138665DB7B54}"/>
                </a:ext>
              </a:extLst>
            </p:cNvPr>
            <p:cNvSpPr/>
            <p:nvPr/>
          </p:nvSpPr>
          <p:spPr>
            <a:xfrm>
              <a:off x="3263832" y="1244883"/>
              <a:ext cx="216000" cy="153548"/>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III.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4" name="Rounded Rectangle 983026818">
              <a:extLst>
                <a:ext uri="{FF2B5EF4-FFF2-40B4-BE49-F238E27FC236}">
                  <a16:creationId xmlns:a16="http://schemas.microsoft.com/office/drawing/2014/main" id="{F927CF74-5155-4F63-81B0-10B13E0C60FA}"/>
                </a:ext>
              </a:extLst>
            </p:cNvPr>
            <p:cNvSpPr/>
            <p:nvPr/>
          </p:nvSpPr>
          <p:spPr>
            <a:xfrm>
              <a:off x="3364229" y="1485334"/>
              <a:ext cx="1627439" cy="18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marL="0" marR="0" algn="l" fontAlgn="base">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International Highway: 1.7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grpSp>
        <p:nvGrpSpPr>
          <p:cNvPr id="65" name="Group 64">
            <a:extLst>
              <a:ext uri="{FF2B5EF4-FFF2-40B4-BE49-F238E27FC236}">
                <a16:creationId xmlns:a16="http://schemas.microsoft.com/office/drawing/2014/main" id="{6CB75911-BA29-41F8-9394-70A221D119F5}"/>
              </a:ext>
            </a:extLst>
          </p:cNvPr>
          <p:cNvGrpSpPr/>
          <p:nvPr/>
        </p:nvGrpSpPr>
        <p:grpSpPr>
          <a:xfrm>
            <a:off x="1986350" y="3978528"/>
            <a:ext cx="1786846" cy="533237"/>
            <a:chOff x="1674561" y="2019016"/>
            <a:chExt cx="1722130" cy="410746"/>
          </a:xfrm>
        </p:grpSpPr>
        <p:sp>
          <p:nvSpPr>
            <p:cNvPr id="89" name="Rounded Rectangle 2058220841">
              <a:extLst>
                <a:ext uri="{FF2B5EF4-FFF2-40B4-BE49-F238E27FC236}">
                  <a16:creationId xmlns:a16="http://schemas.microsoft.com/office/drawing/2014/main" id="{AC8ABA5B-B323-4310-BE09-EE8FC465E0E3}"/>
                </a:ext>
              </a:extLst>
            </p:cNvPr>
            <p:cNvSpPr/>
            <p:nvPr/>
          </p:nvSpPr>
          <p:spPr>
            <a:xfrm>
              <a:off x="1769379" y="2053177"/>
              <a:ext cx="1627097" cy="1656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marL="0" marR="0" algn="ctr" fontAlgn="base">
                <a:spcBef>
                  <a:spcPts val="0"/>
                </a:spcBef>
                <a:spcAft>
                  <a:spcPts val="0"/>
                </a:spcAft>
              </a:pPr>
              <a:r>
                <a:rPr lang="en-US" sz="9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BCP Distance: 64.0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0" name="Rounded Rectangle 1116723425">
              <a:extLst>
                <a:ext uri="{FF2B5EF4-FFF2-40B4-BE49-F238E27FC236}">
                  <a16:creationId xmlns:a16="http://schemas.microsoft.com/office/drawing/2014/main" id="{32B2A6CC-6286-4889-9C92-5DB24ABBE0C4}"/>
                </a:ext>
              </a:extLst>
            </p:cNvPr>
            <p:cNvSpPr/>
            <p:nvPr/>
          </p:nvSpPr>
          <p:spPr>
            <a:xfrm>
              <a:off x="1674561" y="2019016"/>
              <a:ext cx="189859" cy="153548"/>
            </a:xfrm>
            <a:prstGeom prst="roundRect">
              <a:avLst/>
            </a:prstGeom>
            <a:solidFill>
              <a:srgbClr val="0020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II.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91" name="Rounded Rectangle 1763666615">
              <a:extLst>
                <a:ext uri="{FF2B5EF4-FFF2-40B4-BE49-F238E27FC236}">
                  <a16:creationId xmlns:a16="http://schemas.microsoft.com/office/drawing/2014/main" id="{4E581704-83DD-4313-9BC9-219AB6DA2CF1}"/>
                </a:ext>
              </a:extLst>
            </p:cNvPr>
            <p:cNvSpPr/>
            <p:nvPr/>
          </p:nvSpPr>
          <p:spPr>
            <a:xfrm>
              <a:off x="1769491" y="2249762"/>
              <a:ext cx="1627200" cy="18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t"/>
            <a:lstStyle/>
            <a:p>
              <a:pPr marL="0" marR="0" algn="just" fontAlgn="base">
                <a:spcBef>
                  <a:spcPts val="0"/>
                </a:spcBef>
                <a:spcAft>
                  <a:spcPts val="0"/>
                </a:spcAft>
              </a:pPr>
              <a:r>
                <a:rPr lang="en-US" sz="9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International Highway: 2.1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pic>
        <p:nvPicPr>
          <p:cNvPr id="66" name="Picture 65">
            <a:extLst>
              <a:ext uri="{FF2B5EF4-FFF2-40B4-BE49-F238E27FC236}">
                <a16:creationId xmlns:a16="http://schemas.microsoft.com/office/drawing/2014/main" id="{C1FB0C71-0FD7-4DF9-9BA1-871DB1FC4A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53854" y="4722453"/>
            <a:ext cx="186764" cy="233679"/>
          </a:xfrm>
          <a:prstGeom prst="rect">
            <a:avLst/>
          </a:prstGeom>
        </p:spPr>
      </p:pic>
      <p:pic>
        <p:nvPicPr>
          <p:cNvPr id="67" name="Picture 66">
            <a:extLst>
              <a:ext uri="{FF2B5EF4-FFF2-40B4-BE49-F238E27FC236}">
                <a16:creationId xmlns:a16="http://schemas.microsoft.com/office/drawing/2014/main" id="{EA166890-4E6E-4976-8E02-094ABF90017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75666" y="5487581"/>
            <a:ext cx="186764" cy="233679"/>
          </a:xfrm>
          <a:prstGeom prst="rect">
            <a:avLst/>
          </a:prstGeom>
        </p:spPr>
      </p:pic>
      <p:grpSp>
        <p:nvGrpSpPr>
          <p:cNvPr id="68" name="Group 67">
            <a:extLst>
              <a:ext uri="{FF2B5EF4-FFF2-40B4-BE49-F238E27FC236}">
                <a16:creationId xmlns:a16="http://schemas.microsoft.com/office/drawing/2014/main" id="{12B1D650-2DEB-4138-BEAB-3CCABB226E9F}"/>
              </a:ext>
            </a:extLst>
          </p:cNvPr>
          <p:cNvGrpSpPr/>
          <p:nvPr/>
        </p:nvGrpSpPr>
        <p:grpSpPr>
          <a:xfrm>
            <a:off x="3503054" y="5394744"/>
            <a:ext cx="522940" cy="580391"/>
            <a:chOff x="3136333" y="3109910"/>
            <a:chExt cx="504000" cy="447068"/>
          </a:xfrm>
        </p:grpSpPr>
        <p:sp>
          <p:nvSpPr>
            <p:cNvPr id="86" name="Freeform: Shape 85">
              <a:extLst>
                <a:ext uri="{FF2B5EF4-FFF2-40B4-BE49-F238E27FC236}">
                  <a16:creationId xmlns:a16="http://schemas.microsoft.com/office/drawing/2014/main" id="{4449AA96-A96A-44D3-908C-75B8C546B3CD}"/>
                </a:ext>
              </a:extLst>
            </p:cNvPr>
            <p:cNvSpPr>
              <a:spLocks noChangeAspect="1"/>
            </p:cNvSpPr>
            <p:nvPr/>
          </p:nvSpPr>
          <p:spPr>
            <a:xfrm>
              <a:off x="3280309" y="3109910"/>
              <a:ext cx="88639" cy="144000"/>
            </a:xfrm>
            <a:custGeom>
              <a:avLst/>
              <a:gdLst>
                <a:gd name="connsiteX0" fmla="*/ 74762 w 149818"/>
                <a:gd name="connsiteY0" fmla="*/ 107369 h 243391"/>
                <a:gd name="connsiteX1" fmla="*/ 42537 w 149818"/>
                <a:gd name="connsiteY1" fmla="*/ 75159 h 243391"/>
                <a:gd name="connsiteX2" fmla="*/ 74762 w 149818"/>
                <a:gd name="connsiteY2" fmla="*/ 42943 h 243391"/>
                <a:gd name="connsiteX3" fmla="*/ 106987 w 149818"/>
                <a:gd name="connsiteY3" fmla="*/ 75159 h 243391"/>
                <a:gd name="connsiteX4" fmla="*/ 74762 w 149818"/>
                <a:gd name="connsiteY4" fmla="*/ 107369 h 243391"/>
                <a:gd name="connsiteX5" fmla="*/ 74762 w 149818"/>
                <a:gd name="connsiteY5" fmla="*/ -8 h 243391"/>
                <a:gd name="connsiteX6" fmla="*/ 12859 w 149818"/>
                <a:gd name="connsiteY6" fmla="*/ 32925 h 243391"/>
                <a:gd name="connsiteX7" fmla="*/ 4980 w 149818"/>
                <a:gd name="connsiteY7" fmla="*/ 102718 h 243391"/>
                <a:gd name="connsiteX8" fmla="*/ 38982 w 149818"/>
                <a:gd name="connsiteY8" fmla="*/ 177879 h 243391"/>
                <a:gd name="connsiteX9" fmla="*/ 68305 w 149818"/>
                <a:gd name="connsiteY9" fmla="*/ 239444 h 243391"/>
                <a:gd name="connsiteX10" fmla="*/ 74762 w 149818"/>
                <a:gd name="connsiteY10" fmla="*/ 243383 h 243391"/>
                <a:gd name="connsiteX11" fmla="*/ 81219 w 149818"/>
                <a:gd name="connsiteY11" fmla="*/ 239444 h 243391"/>
                <a:gd name="connsiteX12" fmla="*/ 110542 w 149818"/>
                <a:gd name="connsiteY12" fmla="*/ 177879 h 243391"/>
                <a:gd name="connsiteX13" fmla="*/ 144544 w 149818"/>
                <a:gd name="connsiteY13" fmla="*/ 102718 h 243391"/>
                <a:gd name="connsiteX14" fmla="*/ 136665 w 149818"/>
                <a:gd name="connsiteY14" fmla="*/ 32925 h 243391"/>
                <a:gd name="connsiteX15" fmla="*/ 74762 w 149818"/>
                <a:gd name="connsiteY15" fmla="*/ -8 h 2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818" h="243391">
                  <a:moveTo>
                    <a:pt x="74762" y="107369"/>
                  </a:moveTo>
                  <a:cubicBezTo>
                    <a:pt x="56872" y="107369"/>
                    <a:pt x="42537" y="93056"/>
                    <a:pt x="42537" y="75159"/>
                  </a:cubicBezTo>
                  <a:cubicBezTo>
                    <a:pt x="42537" y="57262"/>
                    <a:pt x="56872" y="42943"/>
                    <a:pt x="74762" y="42943"/>
                  </a:cubicBezTo>
                  <a:cubicBezTo>
                    <a:pt x="92652" y="42943"/>
                    <a:pt x="106987" y="57262"/>
                    <a:pt x="106987" y="75159"/>
                  </a:cubicBezTo>
                  <a:cubicBezTo>
                    <a:pt x="106987" y="93056"/>
                    <a:pt x="92652" y="107369"/>
                    <a:pt x="74762" y="107369"/>
                  </a:cubicBezTo>
                  <a:close/>
                  <a:moveTo>
                    <a:pt x="74762" y="-8"/>
                  </a:moveTo>
                  <a:cubicBezTo>
                    <a:pt x="50060" y="-8"/>
                    <a:pt x="26780" y="12166"/>
                    <a:pt x="12859" y="32925"/>
                  </a:cubicBezTo>
                  <a:cubicBezTo>
                    <a:pt x="-1122" y="53322"/>
                    <a:pt x="-3965" y="79454"/>
                    <a:pt x="4980" y="102718"/>
                  </a:cubicBezTo>
                  <a:lnTo>
                    <a:pt x="38982" y="177879"/>
                  </a:lnTo>
                  <a:lnTo>
                    <a:pt x="68305" y="239444"/>
                  </a:lnTo>
                  <a:cubicBezTo>
                    <a:pt x="69371" y="241950"/>
                    <a:pt x="71919" y="243383"/>
                    <a:pt x="74762" y="243383"/>
                  </a:cubicBezTo>
                  <a:cubicBezTo>
                    <a:pt x="77605" y="243383"/>
                    <a:pt x="80153" y="241950"/>
                    <a:pt x="81219" y="239444"/>
                  </a:cubicBezTo>
                  <a:lnTo>
                    <a:pt x="110542" y="177879"/>
                  </a:lnTo>
                  <a:lnTo>
                    <a:pt x="144544" y="102718"/>
                  </a:lnTo>
                  <a:cubicBezTo>
                    <a:pt x="153489" y="79454"/>
                    <a:pt x="150646" y="53322"/>
                    <a:pt x="136665" y="32925"/>
                  </a:cubicBezTo>
                  <a:cubicBezTo>
                    <a:pt x="122745" y="12166"/>
                    <a:pt x="99464" y="-8"/>
                    <a:pt x="74762" y="-8"/>
                  </a:cubicBezTo>
                  <a:close/>
                </a:path>
              </a:pathLst>
            </a:custGeom>
            <a:solidFill>
              <a:srgbClr val="0070C0"/>
            </a:solidFill>
            <a:ln w="5922" cap="flat">
              <a:solidFill>
                <a:schemeClr val="bg1"/>
              </a:solidFill>
              <a:prstDash val="solid"/>
              <a:miter/>
            </a:ln>
          </p:spPr>
          <p:txBody>
            <a:bodyPr rtlCol="0" anchor="ctr"/>
            <a:lstStyle/>
            <a:p>
              <a:endParaRPr lang="en-US"/>
            </a:p>
          </p:txBody>
        </p:sp>
        <p:sp>
          <p:nvSpPr>
            <p:cNvPr id="87" name="Oval 86">
              <a:extLst>
                <a:ext uri="{FF2B5EF4-FFF2-40B4-BE49-F238E27FC236}">
                  <a16:creationId xmlns:a16="http://schemas.microsoft.com/office/drawing/2014/main" id="{4BF62527-E191-4B98-A11C-A098E14DBD12}"/>
                </a:ext>
              </a:extLst>
            </p:cNvPr>
            <p:cNvSpPr>
              <a:spLocks noChangeAspect="1"/>
            </p:cNvSpPr>
            <p:nvPr/>
          </p:nvSpPr>
          <p:spPr>
            <a:xfrm>
              <a:off x="3272265" y="3265164"/>
              <a:ext cx="108000" cy="10800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8" name="Rounded Rectangle 1049518001">
              <a:extLst>
                <a:ext uri="{FF2B5EF4-FFF2-40B4-BE49-F238E27FC236}">
                  <a16:creationId xmlns:a16="http://schemas.microsoft.com/office/drawing/2014/main" id="{BCCC9ECF-B3BD-497E-A5F5-69088A2C1467}"/>
                </a:ext>
              </a:extLst>
            </p:cNvPr>
            <p:cNvSpPr/>
            <p:nvPr/>
          </p:nvSpPr>
          <p:spPr>
            <a:xfrm>
              <a:off x="3136333" y="3405778"/>
              <a:ext cx="504000" cy="151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10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 SFEZ</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grpSp>
        <p:nvGrpSpPr>
          <p:cNvPr id="69" name="Group 68">
            <a:extLst>
              <a:ext uri="{FF2B5EF4-FFF2-40B4-BE49-F238E27FC236}">
                <a16:creationId xmlns:a16="http://schemas.microsoft.com/office/drawing/2014/main" id="{EA338768-FE76-4498-9351-3EE3A5D44108}"/>
              </a:ext>
            </a:extLst>
          </p:cNvPr>
          <p:cNvGrpSpPr/>
          <p:nvPr/>
        </p:nvGrpSpPr>
        <p:grpSpPr>
          <a:xfrm>
            <a:off x="4814319" y="1392827"/>
            <a:ext cx="1475774" cy="1513180"/>
            <a:chOff x="4400106" y="27282"/>
            <a:chExt cx="1422324" cy="1165584"/>
          </a:xfrm>
        </p:grpSpPr>
        <p:sp>
          <p:nvSpPr>
            <p:cNvPr id="72" name="Rectangle 71">
              <a:extLst>
                <a:ext uri="{FF2B5EF4-FFF2-40B4-BE49-F238E27FC236}">
                  <a16:creationId xmlns:a16="http://schemas.microsoft.com/office/drawing/2014/main" id="{7F930479-7C17-4A19-91BC-1CD92A0F07E9}"/>
                </a:ext>
              </a:extLst>
            </p:cNvPr>
            <p:cNvSpPr/>
            <p:nvPr/>
          </p:nvSpPr>
          <p:spPr>
            <a:xfrm>
              <a:off x="4400106" y="27282"/>
              <a:ext cx="1397779" cy="1165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grpSp>
          <p:nvGrpSpPr>
            <p:cNvPr id="73" name="Group 72">
              <a:extLst>
                <a:ext uri="{FF2B5EF4-FFF2-40B4-BE49-F238E27FC236}">
                  <a16:creationId xmlns:a16="http://schemas.microsoft.com/office/drawing/2014/main" id="{73C3480A-B3C0-486C-8627-08630CF247AF}"/>
                </a:ext>
              </a:extLst>
            </p:cNvPr>
            <p:cNvGrpSpPr>
              <a:grpSpLocks noChangeAspect="1"/>
            </p:cNvGrpSpPr>
            <p:nvPr/>
          </p:nvGrpSpPr>
          <p:grpSpPr>
            <a:xfrm>
              <a:off x="4523113" y="191727"/>
              <a:ext cx="74908" cy="180001"/>
              <a:chOff x="4523113" y="191726"/>
              <a:chExt cx="89890" cy="216000"/>
            </a:xfrm>
          </p:grpSpPr>
          <p:sp>
            <p:nvSpPr>
              <p:cNvPr id="84" name="Oval 83">
                <a:extLst>
                  <a:ext uri="{FF2B5EF4-FFF2-40B4-BE49-F238E27FC236}">
                    <a16:creationId xmlns:a16="http://schemas.microsoft.com/office/drawing/2014/main" id="{7E479962-3B93-4010-AF8A-359B86C96684}"/>
                  </a:ext>
                </a:extLst>
              </p:cNvPr>
              <p:cNvSpPr/>
              <p:nvPr/>
            </p:nvSpPr>
            <p:spPr>
              <a:xfrm>
                <a:off x="4532990" y="334253"/>
                <a:ext cx="74639" cy="73473"/>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5" name="Freeform: Shape 84">
                <a:extLst>
                  <a:ext uri="{FF2B5EF4-FFF2-40B4-BE49-F238E27FC236}">
                    <a16:creationId xmlns:a16="http://schemas.microsoft.com/office/drawing/2014/main" id="{E945C649-A579-4BC5-BF9D-BB15F9FE466E}"/>
                  </a:ext>
                </a:extLst>
              </p:cNvPr>
              <p:cNvSpPr/>
              <p:nvPr/>
            </p:nvSpPr>
            <p:spPr>
              <a:xfrm>
                <a:off x="4523113" y="191726"/>
                <a:ext cx="89890" cy="143752"/>
              </a:xfrm>
              <a:custGeom>
                <a:avLst/>
                <a:gdLst>
                  <a:gd name="connsiteX0" fmla="*/ 74762 w 149818"/>
                  <a:gd name="connsiteY0" fmla="*/ 107369 h 243391"/>
                  <a:gd name="connsiteX1" fmla="*/ 42537 w 149818"/>
                  <a:gd name="connsiteY1" fmla="*/ 75159 h 243391"/>
                  <a:gd name="connsiteX2" fmla="*/ 74762 w 149818"/>
                  <a:gd name="connsiteY2" fmla="*/ 42943 h 243391"/>
                  <a:gd name="connsiteX3" fmla="*/ 106987 w 149818"/>
                  <a:gd name="connsiteY3" fmla="*/ 75159 h 243391"/>
                  <a:gd name="connsiteX4" fmla="*/ 74762 w 149818"/>
                  <a:gd name="connsiteY4" fmla="*/ 107369 h 243391"/>
                  <a:gd name="connsiteX5" fmla="*/ 74762 w 149818"/>
                  <a:gd name="connsiteY5" fmla="*/ -8 h 243391"/>
                  <a:gd name="connsiteX6" fmla="*/ 12859 w 149818"/>
                  <a:gd name="connsiteY6" fmla="*/ 32925 h 243391"/>
                  <a:gd name="connsiteX7" fmla="*/ 4980 w 149818"/>
                  <a:gd name="connsiteY7" fmla="*/ 102718 h 243391"/>
                  <a:gd name="connsiteX8" fmla="*/ 38982 w 149818"/>
                  <a:gd name="connsiteY8" fmla="*/ 177879 h 243391"/>
                  <a:gd name="connsiteX9" fmla="*/ 68305 w 149818"/>
                  <a:gd name="connsiteY9" fmla="*/ 239444 h 243391"/>
                  <a:gd name="connsiteX10" fmla="*/ 74762 w 149818"/>
                  <a:gd name="connsiteY10" fmla="*/ 243383 h 243391"/>
                  <a:gd name="connsiteX11" fmla="*/ 81219 w 149818"/>
                  <a:gd name="connsiteY11" fmla="*/ 239444 h 243391"/>
                  <a:gd name="connsiteX12" fmla="*/ 110542 w 149818"/>
                  <a:gd name="connsiteY12" fmla="*/ 177879 h 243391"/>
                  <a:gd name="connsiteX13" fmla="*/ 144544 w 149818"/>
                  <a:gd name="connsiteY13" fmla="*/ 102718 h 243391"/>
                  <a:gd name="connsiteX14" fmla="*/ 136665 w 149818"/>
                  <a:gd name="connsiteY14" fmla="*/ 32925 h 243391"/>
                  <a:gd name="connsiteX15" fmla="*/ 74762 w 149818"/>
                  <a:gd name="connsiteY15" fmla="*/ -8 h 24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818" h="243391">
                    <a:moveTo>
                      <a:pt x="74762" y="107369"/>
                    </a:moveTo>
                    <a:cubicBezTo>
                      <a:pt x="56872" y="107369"/>
                      <a:pt x="42537" y="93056"/>
                      <a:pt x="42537" y="75159"/>
                    </a:cubicBezTo>
                    <a:cubicBezTo>
                      <a:pt x="42537" y="57262"/>
                      <a:pt x="56872" y="42943"/>
                      <a:pt x="74762" y="42943"/>
                    </a:cubicBezTo>
                    <a:cubicBezTo>
                      <a:pt x="92652" y="42943"/>
                      <a:pt x="106987" y="57262"/>
                      <a:pt x="106987" y="75159"/>
                    </a:cubicBezTo>
                    <a:cubicBezTo>
                      <a:pt x="106987" y="93056"/>
                      <a:pt x="92652" y="107369"/>
                      <a:pt x="74762" y="107369"/>
                    </a:cubicBezTo>
                    <a:close/>
                    <a:moveTo>
                      <a:pt x="74762" y="-8"/>
                    </a:moveTo>
                    <a:cubicBezTo>
                      <a:pt x="50060" y="-8"/>
                      <a:pt x="26780" y="12166"/>
                      <a:pt x="12859" y="32925"/>
                    </a:cubicBezTo>
                    <a:cubicBezTo>
                      <a:pt x="-1122" y="53322"/>
                      <a:pt x="-3965" y="79454"/>
                      <a:pt x="4980" y="102718"/>
                    </a:cubicBezTo>
                    <a:lnTo>
                      <a:pt x="38982" y="177879"/>
                    </a:lnTo>
                    <a:lnTo>
                      <a:pt x="68305" y="239444"/>
                    </a:lnTo>
                    <a:cubicBezTo>
                      <a:pt x="69371" y="241950"/>
                      <a:pt x="71919" y="243383"/>
                      <a:pt x="74762" y="243383"/>
                    </a:cubicBezTo>
                    <a:cubicBezTo>
                      <a:pt x="77605" y="243383"/>
                      <a:pt x="80153" y="241950"/>
                      <a:pt x="81219" y="239444"/>
                    </a:cubicBezTo>
                    <a:lnTo>
                      <a:pt x="110542" y="177879"/>
                    </a:lnTo>
                    <a:lnTo>
                      <a:pt x="144544" y="102718"/>
                    </a:lnTo>
                    <a:cubicBezTo>
                      <a:pt x="153489" y="79454"/>
                      <a:pt x="150646" y="53322"/>
                      <a:pt x="136665" y="32925"/>
                    </a:cubicBezTo>
                    <a:cubicBezTo>
                      <a:pt x="122745" y="12166"/>
                      <a:pt x="99464" y="-8"/>
                      <a:pt x="74762" y="-8"/>
                    </a:cubicBezTo>
                    <a:close/>
                  </a:path>
                </a:pathLst>
              </a:custGeom>
              <a:solidFill>
                <a:srgbClr val="0070C0"/>
              </a:solidFill>
              <a:ln w="5922" cap="flat">
                <a:solidFill>
                  <a:schemeClr val="bg1"/>
                </a:solidFill>
                <a:prstDash val="solid"/>
                <a:miter/>
              </a:ln>
            </p:spPr>
            <p:txBody>
              <a:bodyPr rtlCol="0" anchor="ctr"/>
              <a:lstStyle/>
              <a:p>
                <a:endParaRPr lang="en-US"/>
              </a:p>
            </p:txBody>
          </p:sp>
        </p:grpSp>
        <p:pic>
          <p:nvPicPr>
            <p:cNvPr id="74" name="Picture 73">
              <a:extLst>
                <a:ext uri="{FF2B5EF4-FFF2-40B4-BE49-F238E27FC236}">
                  <a16:creationId xmlns:a16="http://schemas.microsoft.com/office/drawing/2014/main" id="{A3223AB7-9F27-4CE5-82FC-DA698130A6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71296" y="583115"/>
              <a:ext cx="180000" cy="185000"/>
            </a:xfrm>
            <a:prstGeom prst="rect">
              <a:avLst/>
            </a:prstGeom>
          </p:spPr>
        </p:pic>
        <p:pic>
          <p:nvPicPr>
            <p:cNvPr id="75" name="Picture 74">
              <a:extLst>
                <a:ext uri="{FF2B5EF4-FFF2-40B4-BE49-F238E27FC236}">
                  <a16:creationId xmlns:a16="http://schemas.microsoft.com/office/drawing/2014/main" id="{0A517ACC-366B-423C-B4A0-B5C53F7338B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70970" y="766185"/>
              <a:ext cx="180000" cy="183001"/>
            </a:xfrm>
            <a:prstGeom prst="rect">
              <a:avLst/>
            </a:prstGeom>
          </p:spPr>
        </p:pic>
        <p:pic>
          <p:nvPicPr>
            <p:cNvPr id="76" name="Picture 75">
              <a:extLst>
                <a:ext uri="{FF2B5EF4-FFF2-40B4-BE49-F238E27FC236}">
                  <a16:creationId xmlns:a16="http://schemas.microsoft.com/office/drawing/2014/main" id="{3E2663CA-75F3-43F2-ABD3-D010A1AE10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77890" y="962083"/>
              <a:ext cx="180000" cy="180000"/>
            </a:xfrm>
            <a:prstGeom prst="rect">
              <a:avLst/>
            </a:prstGeom>
          </p:spPr>
        </p:pic>
        <p:sp>
          <p:nvSpPr>
            <p:cNvPr id="77" name="TextBox 104">
              <a:extLst>
                <a:ext uri="{FF2B5EF4-FFF2-40B4-BE49-F238E27FC236}">
                  <a16:creationId xmlns:a16="http://schemas.microsoft.com/office/drawing/2014/main" id="{6929F410-1353-47A1-B81B-BA4368B6B370}"/>
                </a:ext>
              </a:extLst>
            </p:cNvPr>
            <p:cNvSpPr txBox="1"/>
            <p:nvPr/>
          </p:nvSpPr>
          <p:spPr>
            <a:xfrm>
              <a:off x="4666409" y="207752"/>
              <a:ext cx="1079110"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Identified Locations for TLC</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pic>
          <p:nvPicPr>
            <p:cNvPr id="78" name="Picture 77">
              <a:extLst>
                <a:ext uri="{FF2B5EF4-FFF2-40B4-BE49-F238E27FC236}">
                  <a16:creationId xmlns:a16="http://schemas.microsoft.com/office/drawing/2014/main" id="{974ED2FE-1902-42E0-997B-7BD8054ED5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71296" y="391329"/>
              <a:ext cx="197628" cy="192473"/>
            </a:xfrm>
            <a:prstGeom prst="rect">
              <a:avLst/>
            </a:prstGeom>
          </p:spPr>
        </p:pic>
        <p:sp>
          <p:nvSpPr>
            <p:cNvPr id="79" name="TextBox 106">
              <a:extLst>
                <a:ext uri="{FF2B5EF4-FFF2-40B4-BE49-F238E27FC236}">
                  <a16:creationId xmlns:a16="http://schemas.microsoft.com/office/drawing/2014/main" id="{DFFE8768-373C-4F07-A873-73BE2929943C}"/>
                </a:ext>
              </a:extLst>
            </p:cNvPr>
            <p:cNvSpPr txBox="1"/>
            <p:nvPr/>
          </p:nvSpPr>
          <p:spPr>
            <a:xfrm>
              <a:off x="4666409" y="401355"/>
              <a:ext cx="1059425"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Oybek-Fotehobod BCP</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0" name="TextBox 107">
              <a:extLst>
                <a:ext uri="{FF2B5EF4-FFF2-40B4-BE49-F238E27FC236}">
                  <a16:creationId xmlns:a16="http://schemas.microsoft.com/office/drawing/2014/main" id="{30D02B7B-3FB9-4FD2-8031-969099203650}"/>
                </a:ext>
              </a:extLst>
            </p:cNvPr>
            <p:cNvSpPr txBox="1"/>
            <p:nvPr/>
          </p:nvSpPr>
          <p:spPr>
            <a:xfrm>
              <a:off x="4666409" y="588750"/>
              <a:ext cx="1059425"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Khujand Airport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1" name="TextBox 108">
              <a:extLst>
                <a:ext uri="{FF2B5EF4-FFF2-40B4-BE49-F238E27FC236}">
                  <a16:creationId xmlns:a16="http://schemas.microsoft.com/office/drawing/2014/main" id="{386F26A7-AFE0-4445-880E-EDC55F302CEF}"/>
                </a:ext>
              </a:extLst>
            </p:cNvPr>
            <p:cNvSpPr txBox="1"/>
            <p:nvPr/>
          </p:nvSpPr>
          <p:spPr>
            <a:xfrm>
              <a:off x="4657595" y="776969"/>
              <a:ext cx="1077205"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Khujand Railway Station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2" name="TextBox 109">
              <a:extLst>
                <a:ext uri="{FF2B5EF4-FFF2-40B4-BE49-F238E27FC236}">
                  <a16:creationId xmlns:a16="http://schemas.microsoft.com/office/drawing/2014/main" id="{28336DD9-5C56-4E15-A5AD-0CCABF1828DC}"/>
                </a:ext>
              </a:extLst>
            </p:cNvPr>
            <p:cNvSpPr txBox="1"/>
            <p:nvPr/>
          </p:nvSpPr>
          <p:spPr>
            <a:xfrm>
              <a:off x="4657595" y="969520"/>
              <a:ext cx="1164835"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Nearest Highway / 4-land road</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83" name="TextBox 110">
              <a:extLst>
                <a:ext uri="{FF2B5EF4-FFF2-40B4-BE49-F238E27FC236}">
                  <a16:creationId xmlns:a16="http://schemas.microsoft.com/office/drawing/2014/main" id="{E703E969-99E3-478B-BA2D-AC0892C0E2AD}"/>
                </a:ext>
              </a:extLst>
            </p:cNvPr>
            <p:cNvSpPr txBox="1"/>
            <p:nvPr/>
          </p:nvSpPr>
          <p:spPr>
            <a:xfrm>
              <a:off x="4469554" y="42866"/>
              <a:ext cx="949570" cy="159630"/>
            </a:xfrm>
            <a:prstGeom prst="rect">
              <a:avLst/>
            </a:prstGeom>
            <a:noFill/>
          </p:spPr>
          <p:txBody>
            <a:bodyPr wrap="square" lIns="36000" tIns="36000" rIns="36000" bIns="36000" rtlCol="0">
              <a:spAutoFit/>
            </a:bodyPr>
            <a:lstStyle/>
            <a:p>
              <a:pPr marL="0" marR="0" algn="just" fontAlgn="base">
                <a:spcBef>
                  <a:spcPts val="0"/>
                </a:spcBef>
                <a:spcAft>
                  <a:spcPts val="0"/>
                </a:spcAft>
              </a:pPr>
              <a:r>
                <a:rPr lang="en-US" sz="6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Legend</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sp>
        <p:nvSpPr>
          <p:cNvPr id="70" name="Rounded Rectangle 1808032006">
            <a:extLst>
              <a:ext uri="{FF2B5EF4-FFF2-40B4-BE49-F238E27FC236}">
                <a16:creationId xmlns:a16="http://schemas.microsoft.com/office/drawing/2014/main" id="{05E91301-FF08-49C8-B969-4EA0E534BA81}"/>
              </a:ext>
            </a:extLst>
          </p:cNvPr>
          <p:cNvSpPr/>
          <p:nvPr/>
        </p:nvSpPr>
        <p:spPr>
          <a:xfrm>
            <a:off x="128423" y="1515789"/>
            <a:ext cx="1674687" cy="191950"/>
          </a:xfrm>
          <a:prstGeom prst="roundRect">
            <a:avLst/>
          </a:prstGeom>
          <a:solidFill>
            <a:schemeClr val="tx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kern="1200" dirty="0">
                <a:solidFill>
                  <a:srgbClr val="FFFFFF"/>
                </a:solidFill>
                <a:effectLst/>
                <a:latin typeface="Arial" panose="020B0604020202020204" pitchFamily="34" charset="0"/>
                <a:ea typeface="SimSun" panose="02010600030101010101" pitchFamily="2" charset="-122"/>
                <a:cs typeface="Arial" panose="020B0604020202020204" pitchFamily="34" charset="0"/>
              </a:rPr>
              <a:t>Oybek-Fotehobod BCP</a:t>
            </a:r>
            <a:endParaRPr lang="en-US" sz="11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1" name="Freeform: Shape 70">
            <a:extLst>
              <a:ext uri="{FF2B5EF4-FFF2-40B4-BE49-F238E27FC236}">
                <a16:creationId xmlns:a16="http://schemas.microsoft.com/office/drawing/2014/main" id="{B3FE7317-658F-47E3-A120-D6E4263EB0F0}"/>
              </a:ext>
            </a:extLst>
          </p:cNvPr>
          <p:cNvSpPr/>
          <p:nvPr/>
        </p:nvSpPr>
        <p:spPr>
          <a:xfrm>
            <a:off x="4637109" y="5301075"/>
            <a:ext cx="392205" cy="140207"/>
          </a:xfrm>
          <a:custGeom>
            <a:avLst/>
            <a:gdLst>
              <a:gd name="connsiteX0" fmla="*/ -147 w 770091"/>
              <a:gd name="connsiteY0" fmla="*/ 41462 h 248818"/>
              <a:gd name="connsiteX1" fmla="*/ 41319 w 770091"/>
              <a:gd name="connsiteY1" fmla="*/ -8 h 248818"/>
              <a:gd name="connsiteX2" fmla="*/ 728478 w 770091"/>
              <a:gd name="connsiteY2" fmla="*/ -8 h 248818"/>
              <a:gd name="connsiteX3" fmla="*/ 769945 w 770091"/>
              <a:gd name="connsiteY3" fmla="*/ 41462 h 248818"/>
              <a:gd name="connsiteX4" fmla="*/ 769945 w 770091"/>
              <a:gd name="connsiteY4" fmla="*/ 207340 h 248818"/>
              <a:gd name="connsiteX5" fmla="*/ 728478 w 770091"/>
              <a:gd name="connsiteY5" fmla="*/ 248810 h 248818"/>
              <a:gd name="connsiteX6" fmla="*/ 41319 w 770091"/>
              <a:gd name="connsiteY6" fmla="*/ 248810 h 248818"/>
              <a:gd name="connsiteX7" fmla="*/ -147 w 770091"/>
              <a:gd name="connsiteY7" fmla="*/ 207340 h 2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091" h="248818">
                <a:moveTo>
                  <a:pt x="-147" y="41462"/>
                </a:moveTo>
                <a:cubicBezTo>
                  <a:pt x="-147" y="18558"/>
                  <a:pt x="18394" y="-8"/>
                  <a:pt x="41319" y="-8"/>
                </a:cubicBezTo>
                <a:lnTo>
                  <a:pt x="728478" y="-8"/>
                </a:lnTo>
                <a:cubicBezTo>
                  <a:pt x="751403" y="-8"/>
                  <a:pt x="769945" y="18558"/>
                  <a:pt x="769945" y="41462"/>
                </a:cubicBezTo>
                <a:lnTo>
                  <a:pt x="769945" y="207340"/>
                </a:lnTo>
                <a:cubicBezTo>
                  <a:pt x="769945" y="230244"/>
                  <a:pt x="751403" y="248810"/>
                  <a:pt x="728478" y="248810"/>
                </a:cubicBezTo>
                <a:lnTo>
                  <a:pt x="41319" y="248810"/>
                </a:lnTo>
                <a:cubicBezTo>
                  <a:pt x="18394" y="248810"/>
                  <a:pt x="-147" y="230244"/>
                  <a:pt x="-147" y="207340"/>
                </a:cubicBezTo>
                <a:close/>
              </a:path>
            </a:pathLst>
          </a:custGeom>
          <a:solidFill>
            <a:srgbClr val="DC3A34"/>
          </a:solidFill>
          <a:ln w="5922" cap="flat">
            <a:noFill/>
            <a:prstDash val="solid"/>
            <a:miter/>
          </a:ln>
        </p:spPr>
        <p:txBody>
          <a:bodyPr lIns="0" tIns="0" rIns="0" bIns="0" rtlCol="0" anchor="ctr"/>
          <a:lstStyle/>
          <a:p>
            <a:pPr marL="0" marR="0" algn="ctr" fontAlgn="base">
              <a:spcBef>
                <a:spcPts val="0"/>
              </a:spcBef>
              <a:spcAft>
                <a:spcPts val="0"/>
              </a:spcAft>
            </a:pPr>
            <a:r>
              <a:rPr lang="en-US" sz="8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18 km</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4" name="TextBox 103">
            <a:extLst>
              <a:ext uri="{FF2B5EF4-FFF2-40B4-BE49-F238E27FC236}">
                <a16:creationId xmlns:a16="http://schemas.microsoft.com/office/drawing/2014/main" id="{5A9714C8-3E2D-4A03-99E0-4F656CA16FEE}"/>
              </a:ext>
            </a:extLst>
          </p:cNvPr>
          <p:cNvSpPr txBox="1"/>
          <p:nvPr/>
        </p:nvSpPr>
        <p:spPr>
          <a:xfrm>
            <a:off x="633196" y="6297312"/>
            <a:ext cx="5656897" cy="461665"/>
          </a:xfrm>
          <a:prstGeom prst="rect">
            <a:avLst/>
          </a:prstGeom>
          <a:noFill/>
        </p:spPr>
        <p:txBody>
          <a:bodyPr wrap="square">
            <a:spAutoFit/>
          </a:bodyPr>
          <a:lstStyle/>
          <a:p>
            <a:pPr marL="90170" marR="0">
              <a:spcBef>
                <a:spcPts val="0"/>
              </a:spcBef>
              <a:spcAft>
                <a:spcPts val="0"/>
              </a:spcAft>
            </a:pPr>
            <a:r>
              <a:rPr lang="en-US" sz="800" dirty="0">
                <a:effectLst/>
                <a:latin typeface="Arial" panose="020B0604020202020204" pitchFamily="34" charset="0"/>
                <a:ea typeface="SimSun" panose="02010600030101010101" pitchFamily="2" charset="-122"/>
                <a:cs typeface="Times New Roman" panose="02020603050405020304" pitchFamily="18" charset="0"/>
              </a:rPr>
              <a:t>BCP= border crossing points, KLC = Khujand Logistics Center, SIZ= Sadaf Industrial Zone, SFEZ = Sugd Free Economic Zone</a:t>
            </a:r>
          </a:p>
          <a:p>
            <a:pPr marL="90170" marR="0">
              <a:spcBef>
                <a:spcPts val="0"/>
              </a:spcBef>
              <a:spcAft>
                <a:spcPts val="0"/>
              </a:spcAft>
            </a:pPr>
            <a:r>
              <a:rPr lang="fr-FR" sz="800" dirty="0">
                <a:effectLst/>
                <a:latin typeface="Arial" panose="020B0604020202020204" pitchFamily="34" charset="0"/>
                <a:ea typeface="SimSun" panose="02010600030101010101" pitchFamily="2" charset="-122"/>
                <a:cs typeface="Times New Roman" panose="02020603050405020304" pitchFamily="18" charset="0"/>
              </a:rPr>
              <a:t>Source: ABBAT Transport Carriers - </a:t>
            </a:r>
            <a:r>
              <a:rPr lang="fr-FR" sz="800" dirty="0" err="1">
                <a:effectLst/>
                <a:latin typeface="Arial" panose="020B0604020202020204" pitchFamily="34" charset="0"/>
                <a:ea typeface="SimSun" panose="02010600030101010101" pitchFamily="2" charset="-122"/>
                <a:cs typeface="Times New Roman" panose="02020603050405020304" pitchFamily="18" charset="0"/>
              </a:rPr>
              <a:t>Tajikistan</a:t>
            </a:r>
            <a:endParaRPr lang="en-US" sz="800" dirty="0">
              <a:effectLst/>
              <a:latin typeface="Arial" panose="020B0604020202020204" pitchFamily="34" charset="0"/>
              <a:ea typeface="SimSun" panose="02010600030101010101" pitchFamily="2" charset="-122"/>
              <a:cs typeface="Times New Roman" panose="02020603050405020304" pitchFamily="18" charset="0"/>
            </a:endParaRPr>
          </a:p>
        </p:txBody>
      </p:sp>
      <p:grpSp>
        <p:nvGrpSpPr>
          <p:cNvPr id="129" name="Group 128">
            <a:extLst>
              <a:ext uri="{FF2B5EF4-FFF2-40B4-BE49-F238E27FC236}">
                <a16:creationId xmlns:a16="http://schemas.microsoft.com/office/drawing/2014/main" id="{391B1EEA-D9CC-4ACA-B402-1D0AE64C323B}"/>
              </a:ext>
            </a:extLst>
          </p:cNvPr>
          <p:cNvGrpSpPr/>
          <p:nvPr/>
        </p:nvGrpSpPr>
        <p:grpSpPr>
          <a:xfrm>
            <a:off x="450565" y="988042"/>
            <a:ext cx="4089874" cy="344108"/>
            <a:chOff x="7464436" y="583737"/>
            <a:chExt cx="3718067" cy="284386"/>
          </a:xfrm>
        </p:grpSpPr>
        <p:sp>
          <p:nvSpPr>
            <p:cNvPr id="130" name="Rectangle 129">
              <a:extLst>
                <a:ext uri="{FF2B5EF4-FFF2-40B4-BE49-F238E27FC236}">
                  <a16:creationId xmlns:a16="http://schemas.microsoft.com/office/drawing/2014/main" id="{44F57109-5462-4B72-A655-71F879BDDB12}"/>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Proposed locations for TLC</a:t>
              </a:r>
            </a:p>
          </p:txBody>
        </p:sp>
        <p:sp>
          <p:nvSpPr>
            <p:cNvPr id="131" name="Oval 130">
              <a:extLst>
                <a:ext uri="{FF2B5EF4-FFF2-40B4-BE49-F238E27FC236}">
                  <a16:creationId xmlns:a16="http://schemas.microsoft.com/office/drawing/2014/main" id="{F61376AB-2221-46BB-8997-B7C23EDC31B3}"/>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1</a:t>
              </a:r>
              <a:endParaRPr lang="en-US" sz="1600" b="1"/>
            </a:p>
          </p:txBody>
        </p:sp>
      </p:grpSp>
      <p:sp>
        <p:nvSpPr>
          <p:cNvPr id="143" name="Chevron 3">
            <a:extLst>
              <a:ext uri="{FF2B5EF4-FFF2-40B4-BE49-F238E27FC236}">
                <a16:creationId xmlns:a16="http://schemas.microsoft.com/office/drawing/2014/main" id="{EFA283D9-CCE0-4332-A3E6-B25875DA311A}"/>
              </a:ext>
            </a:extLst>
          </p:cNvPr>
          <p:cNvSpPr/>
          <p:nvPr/>
        </p:nvSpPr>
        <p:spPr>
          <a:xfrm rot="16200000" flipH="1">
            <a:off x="5797512" y="2849909"/>
            <a:ext cx="2519245" cy="135861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005 w 1991046"/>
              <a:gd name="connsiteY4" fmla="*/ 1276209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1005" y="1276209"/>
                </a:lnTo>
                <a:lnTo>
                  <a:pt x="0" y="0"/>
                </a:lnTo>
                <a:close/>
              </a:path>
            </a:pathLst>
          </a:custGeom>
          <a:solidFill>
            <a:schemeClr val="accent5">
              <a:lumMod val="20000"/>
              <a:lumOff val="80000"/>
            </a:schemeClr>
          </a:solidFill>
          <a:ln w="12700">
            <a:solidFill>
              <a:schemeClr val="accent5"/>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sp>
        <p:nvSpPr>
          <p:cNvPr id="144" name="AutoShape 3">
            <a:extLst>
              <a:ext uri="{FF2B5EF4-FFF2-40B4-BE49-F238E27FC236}">
                <a16:creationId xmlns:a16="http://schemas.microsoft.com/office/drawing/2014/main" id="{4F495950-0C4D-4278-AAA2-DD29E6A96DD7}"/>
              </a:ext>
            </a:extLst>
          </p:cNvPr>
          <p:cNvSpPr>
            <a:spLocks noChangeArrowheads="1"/>
          </p:cNvSpPr>
          <p:nvPr/>
        </p:nvSpPr>
        <p:spPr bwMode="auto">
          <a:xfrm rot="16200000" flipH="1">
            <a:off x="6782458" y="1488831"/>
            <a:ext cx="548946" cy="1358613"/>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 name="connsiteX0" fmla="*/ 0 w 434567"/>
              <a:gd name="connsiteY0" fmla="*/ 0 h 1477802"/>
              <a:gd name="connsiteX1" fmla="*/ 373838 w 434567"/>
              <a:gd name="connsiteY1" fmla="*/ 0 h 1477802"/>
              <a:gd name="connsiteX2" fmla="*/ 434567 w 434567"/>
              <a:gd name="connsiteY2" fmla="*/ 752474 h 1477802"/>
              <a:gd name="connsiteX3" fmla="*/ 373838 w 434567"/>
              <a:gd name="connsiteY3" fmla="*/ 1477802 h 1477802"/>
              <a:gd name="connsiteX4" fmla="*/ 0 w 434567"/>
              <a:gd name="connsiteY4" fmla="*/ 1477802 h 1477802"/>
              <a:gd name="connsiteX5" fmla="*/ 0 w 43456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67" h="1477802">
                <a:moveTo>
                  <a:pt x="0" y="0"/>
                </a:moveTo>
                <a:lnTo>
                  <a:pt x="373838" y="0"/>
                </a:lnTo>
                <a:lnTo>
                  <a:pt x="434567" y="752474"/>
                </a:lnTo>
                <a:lnTo>
                  <a:pt x="373838" y="1477802"/>
                </a:lnTo>
                <a:lnTo>
                  <a:pt x="0" y="1477802"/>
                </a:lnTo>
                <a:lnTo>
                  <a:pt x="0" y="0"/>
                </a:lnTo>
                <a:close/>
              </a:path>
            </a:pathLst>
          </a:custGeom>
          <a:solidFill>
            <a:schemeClr val="accent5"/>
          </a:solidFill>
          <a:ln w="12700">
            <a:solidFill>
              <a:schemeClr val="accent5"/>
            </a:solidFill>
            <a:miter lim="800000"/>
            <a:headEnd/>
            <a:tailEnd/>
          </a:ln>
        </p:spPr>
        <p:txBody>
          <a:bodyPr vert="eaVert" lIns="44596" tIns="44596" rIns="44596" bIns="44596" anchor="ctr">
            <a:noAutofit/>
          </a:bodyPr>
          <a:lstStyle/>
          <a:p>
            <a:pPr algn="ctr" defTabSz="891781" eaLnBrk="0" hangingPunct="0">
              <a:spcAft>
                <a:spcPts val="342"/>
              </a:spcAft>
            </a:pPr>
            <a:r>
              <a:rPr lang="en-GB" sz="1100" b="1" err="1">
                <a:solidFill>
                  <a:schemeClr val="bg1"/>
                </a:solidFill>
                <a:cs typeface="Arial" pitchFamily="34" charset="0"/>
              </a:rPr>
              <a:t>Sugd</a:t>
            </a:r>
            <a:r>
              <a:rPr lang="en-GB" sz="1100" b="1">
                <a:solidFill>
                  <a:schemeClr val="bg1"/>
                </a:solidFill>
                <a:cs typeface="Arial" pitchFamily="34" charset="0"/>
              </a:rPr>
              <a:t> Free Economic Zone (SFEZ)</a:t>
            </a:r>
          </a:p>
        </p:txBody>
      </p:sp>
      <p:sp>
        <p:nvSpPr>
          <p:cNvPr id="141" name="Chevron 3">
            <a:extLst>
              <a:ext uri="{FF2B5EF4-FFF2-40B4-BE49-F238E27FC236}">
                <a16:creationId xmlns:a16="http://schemas.microsoft.com/office/drawing/2014/main" id="{044DACC6-75D4-4C2D-A2F3-BF9C1BC1B3C9}"/>
              </a:ext>
            </a:extLst>
          </p:cNvPr>
          <p:cNvSpPr/>
          <p:nvPr/>
        </p:nvSpPr>
        <p:spPr>
          <a:xfrm rot="16200000" flipH="1">
            <a:off x="7240301" y="2849914"/>
            <a:ext cx="2519246" cy="1358609"/>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5992 w 1991046"/>
              <a:gd name="connsiteY4" fmla="*/ 1349726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35992" y="1349726"/>
                </a:lnTo>
                <a:lnTo>
                  <a:pt x="0" y="0"/>
                </a:lnTo>
                <a:close/>
              </a:path>
            </a:pathLst>
          </a:custGeom>
          <a:solidFill>
            <a:schemeClr val="accent2">
              <a:lumMod val="20000"/>
              <a:lumOff val="80000"/>
            </a:schemeClr>
          </a:solidFill>
          <a:ln w="12700">
            <a:solidFill>
              <a:schemeClr val="accent4"/>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sp>
        <p:nvSpPr>
          <p:cNvPr id="142" name="AutoShape 3">
            <a:extLst>
              <a:ext uri="{FF2B5EF4-FFF2-40B4-BE49-F238E27FC236}">
                <a16:creationId xmlns:a16="http://schemas.microsoft.com/office/drawing/2014/main" id="{1CDB0568-3BED-4DDB-B832-81A860DA12F5}"/>
              </a:ext>
            </a:extLst>
          </p:cNvPr>
          <p:cNvSpPr>
            <a:spLocks noChangeArrowheads="1"/>
          </p:cNvSpPr>
          <p:nvPr/>
        </p:nvSpPr>
        <p:spPr bwMode="auto">
          <a:xfrm rot="16200000" flipH="1">
            <a:off x="8221248" y="1477479"/>
            <a:ext cx="548948" cy="1367013"/>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 name="connsiteX0" fmla="*/ 0 w 486300"/>
              <a:gd name="connsiteY0" fmla="*/ 0 h 1477802"/>
              <a:gd name="connsiteX1" fmla="*/ 373838 w 486300"/>
              <a:gd name="connsiteY1" fmla="*/ 0 h 1477802"/>
              <a:gd name="connsiteX2" fmla="*/ 486300 w 486300"/>
              <a:gd name="connsiteY2" fmla="*/ 731160 h 1477802"/>
              <a:gd name="connsiteX3" fmla="*/ 373838 w 486300"/>
              <a:gd name="connsiteY3" fmla="*/ 1477802 h 1477802"/>
              <a:gd name="connsiteX4" fmla="*/ 0 w 486300"/>
              <a:gd name="connsiteY4" fmla="*/ 1477802 h 1477802"/>
              <a:gd name="connsiteX5" fmla="*/ 0 w 486300"/>
              <a:gd name="connsiteY5" fmla="*/ 0 h 1477802"/>
              <a:gd name="connsiteX0" fmla="*/ 0 w 430274"/>
              <a:gd name="connsiteY0" fmla="*/ 0 h 1477802"/>
              <a:gd name="connsiteX1" fmla="*/ 373838 w 430274"/>
              <a:gd name="connsiteY1" fmla="*/ 0 h 1477802"/>
              <a:gd name="connsiteX2" fmla="*/ 430274 w 430274"/>
              <a:gd name="connsiteY2" fmla="*/ 745371 h 1477802"/>
              <a:gd name="connsiteX3" fmla="*/ 373838 w 430274"/>
              <a:gd name="connsiteY3" fmla="*/ 1477802 h 1477802"/>
              <a:gd name="connsiteX4" fmla="*/ 0 w 430274"/>
              <a:gd name="connsiteY4" fmla="*/ 1477802 h 1477802"/>
              <a:gd name="connsiteX5" fmla="*/ 0 w 430274"/>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274" h="1477802">
                <a:moveTo>
                  <a:pt x="0" y="0"/>
                </a:moveTo>
                <a:lnTo>
                  <a:pt x="373838" y="0"/>
                </a:lnTo>
                <a:lnTo>
                  <a:pt x="430274" y="745371"/>
                </a:lnTo>
                <a:lnTo>
                  <a:pt x="373838" y="1477802"/>
                </a:lnTo>
                <a:lnTo>
                  <a:pt x="0" y="1477802"/>
                </a:lnTo>
                <a:lnTo>
                  <a:pt x="0" y="0"/>
                </a:lnTo>
                <a:close/>
              </a:path>
            </a:pathLst>
          </a:custGeom>
          <a:solidFill>
            <a:schemeClr val="accent4"/>
          </a:solidFill>
          <a:ln w="12700">
            <a:solidFill>
              <a:schemeClr val="accent4"/>
            </a:solidFill>
            <a:miter lim="800000"/>
            <a:headEnd/>
            <a:tailEnd/>
          </a:ln>
        </p:spPr>
        <p:txBody>
          <a:bodyPr vert="eaVert" lIns="44596" tIns="44596" rIns="44596" bIns="44596" anchor="ctr">
            <a:noAutofit/>
          </a:bodyPr>
          <a:lstStyle/>
          <a:p>
            <a:pPr algn="ctr" defTabSz="891781" eaLnBrk="0" hangingPunct="0">
              <a:spcAft>
                <a:spcPts val="342"/>
              </a:spcAft>
            </a:pPr>
            <a:r>
              <a:rPr lang="en-GB" sz="1100" b="1">
                <a:solidFill>
                  <a:schemeClr val="bg1"/>
                </a:solidFill>
                <a:cs typeface="Arial" pitchFamily="34" charset="0"/>
              </a:rPr>
              <a:t>Khujand Logistics </a:t>
            </a:r>
            <a:r>
              <a:rPr lang="en-GB" sz="1100" b="1" err="1">
                <a:solidFill>
                  <a:schemeClr val="bg1"/>
                </a:solidFill>
                <a:cs typeface="Arial" pitchFamily="34" charset="0"/>
              </a:rPr>
              <a:t>Center</a:t>
            </a:r>
            <a:r>
              <a:rPr lang="en-GB" sz="1100" b="1">
                <a:solidFill>
                  <a:schemeClr val="bg1"/>
                </a:solidFill>
                <a:cs typeface="Arial" pitchFamily="34" charset="0"/>
              </a:rPr>
              <a:t> </a:t>
            </a:r>
          </a:p>
          <a:p>
            <a:pPr algn="ctr" defTabSz="891781" eaLnBrk="0" hangingPunct="0">
              <a:spcAft>
                <a:spcPts val="342"/>
              </a:spcAft>
            </a:pPr>
            <a:r>
              <a:rPr lang="en-GB" sz="1100" b="1">
                <a:solidFill>
                  <a:schemeClr val="bg1"/>
                </a:solidFill>
                <a:cs typeface="Arial" pitchFamily="34" charset="0"/>
              </a:rPr>
              <a:t>(KLC)</a:t>
            </a:r>
          </a:p>
        </p:txBody>
      </p:sp>
      <p:sp>
        <p:nvSpPr>
          <p:cNvPr id="139" name="Chevron 3">
            <a:extLst>
              <a:ext uri="{FF2B5EF4-FFF2-40B4-BE49-F238E27FC236}">
                <a16:creationId xmlns:a16="http://schemas.microsoft.com/office/drawing/2014/main" id="{8A44A936-7C8B-48DE-B476-7B9048F7F234}"/>
              </a:ext>
            </a:extLst>
          </p:cNvPr>
          <p:cNvSpPr/>
          <p:nvPr/>
        </p:nvSpPr>
        <p:spPr>
          <a:xfrm rot="16200000" flipH="1">
            <a:off x="8701377" y="2849908"/>
            <a:ext cx="2519246" cy="1358613"/>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44736 w 1991046"/>
              <a:gd name="connsiteY4" fmla="*/ 1288462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44736" y="1288462"/>
                </a:lnTo>
                <a:lnTo>
                  <a:pt x="0" y="0"/>
                </a:lnTo>
                <a:close/>
              </a:path>
            </a:pathLst>
          </a:custGeom>
          <a:solidFill>
            <a:schemeClr val="accent1">
              <a:lumMod val="20000"/>
              <a:lumOff val="80000"/>
            </a:schemeClr>
          </a:solidFill>
          <a:ln w="12700">
            <a:solidFill>
              <a:schemeClr val="accent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sp>
        <p:nvSpPr>
          <p:cNvPr id="140" name="AutoShape 3">
            <a:extLst>
              <a:ext uri="{FF2B5EF4-FFF2-40B4-BE49-F238E27FC236}">
                <a16:creationId xmlns:a16="http://schemas.microsoft.com/office/drawing/2014/main" id="{C45DA52E-1D68-4D7F-900F-BFB1D95E9CA6}"/>
              </a:ext>
            </a:extLst>
          </p:cNvPr>
          <p:cNvSpPr>
            <a:spLocks noChangeArrowheads="1"/>
          </p:cNvSpPr>
          <p:nvPr/>
        </p:nvSpPr>
        <p:spPr bwMode="auto">
          <a:xfrm rot="16200000" flipH="1">
            <a:off x="9684326" y="1471737"/>
            <a:ext cx="561745" cy="1367015"/>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 name="connsiteX0" fmla="*/ 0 w 406260"/>
              <a:gd name="connsiteY0" fmla="*/ 0 h 1477802"/>
              <a:gd name="connsiteX1" fmla="*/ 373838 w 406260"/>
              <a:gd name="connsiteY1" fmla="*/ 0 h 1477802"/>
              <a:gd name="connsiteX2" fmla="*/ 406260 w 406260"/>
              <a:gd name="connsiteY2" fmla="*/ 752474 h 1477802"/>
              <a:gd name="connsiteX3" fmla="*/ 373838 w 406260"/>
              <a:gd name="connsiteY3" fmla="*/ 1477802 h 1477802"/>
              <a:gd name="connsiteX4" fmla="*/ 0 w 406260"/>
              <a:gd name="connsiteY4" fmla="*/ 1477802 h 1477802"/>
              <a:gd name="connsiteX5" fmla="*/ 0 w 406260"/>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60" h="1477802">
                <a:moveTo>
                  <a:pt x="0" y="0"/>
                </a:moveTo>
                <a:lnTo>
                  <a:pt x="373838" y="0"/>
                </a:lnTo>
                <a:lnTo>
                  <a:pt x="406260" y="752474"/>
                </a:lnTo>
                <a:lnTo>
                  <a:pt x="373838" y="1477802"/>
                </a:lnTo>
                <a:lnTo>
                  <a:pt x="0" y="1477802"/>
                </a:lnTo>
                <a:lnTo>
                  <a:pt x="0" y="0"/>
                </a:lnTo>
                <a:close/>
              </a:path>
            </a:pathLst>
          </a:custGeom>
          <a:solidFill>
            <a:schemeClr val="accent1"/>
          </a:solidFill>
          <a:ln w="12700">
            <a:solidFill>
              <a:schemeClr val="accent1"/>
            </a:solidFill>
            <a:miter lim="800000"/>
            <a:headEnd/>
            <a:tailEnd/>
          </a:ln>
        </p:spPr>
        <p:txBody>
          <a:bodyPr vert="eaVert" lIns="44596" tIns="44596" rIns="44596" bIns="44596" anchor="ctr">
            <a:noAutofit/>
          </a:bodyPr>
          <a:lstStyle/>
          <a:p>
            <a:pPr algn="ctr" defTabSz="891781" eaLnBrk="0" hangingPunct="0">
              <a:spcAft>
                <a:spcPts val="342"/>
              </a:spcAft>
            </a:pPr>
            <a:r>
              <a:rPr lang="en-GB" sz="1100" b="1">
                <a:solidFill>
                  <a:schemeClr val="bg1"/>
                </a:solidFill>
                <a:cs typeface="Arial" pitchFamily="34" charset="0"/>
              </a:rPr>
              <a:t>Sadaf Industrial Zone</a:t>
            </a:r>
          </a:p>
          <a:p>
            <a:pPr algn="ctr" defTabSz="891781" eaLnBrk="0" hangingPunct="0">
              <a:spcAft>
                <a:spcPts val="342"/>
              </a:spcAft>
            </a:pPr>
            <a:r>
              <a:rPr lang="en-GB" sz="1100" b="1">
                <a:solidFill>
                  <a:schemeClr val="bg1"/>
                </a:solidFill>
                <a:cs typeface="Arial" pitchFamily="34" charset="0"/>
              </a:rPr>
              <a:t>(SUE Sadaf)</a:t>
            </a:r>
          </a:p>
        </p:txBody>
      </p:sp>
      <p:sp>
        <p:nvSpPr>
          <p:cNvPr id="136" name="Rectangle 11">
            <a:extLst>
              <a:ext uri="{FF2B5EF4-FFF2-40B4-BE49-F238E27FC236}">
                <a16:creationId xmlns:a16="http://schemas.microsoft.com/office/drawing/2014/main" id="{00E299C2-E0C0-4656-A3F7-A1EF75990E29}"/>
              </a:ext>
            </a:extLst>
          </p:cNvPr>
          <p:cNvSpPr>
            <a:spLocks noChangeArrowheads="1"/>
          </p:cNvSpPr>
          <p:nvPr/>
        </p:nvSpPr>
        <p:spPr bwMode="auto">
          <a:xfrm>
            <a:off x="6326534" y="2416216"/>
            <a:ext cx="1383002" cy="1978709"/>
          </a:xfrm>
          <a:prstGeom prst="rect">
            <a:avLst/>
          </a:prstGeom>
          <a:noFill/>
          <a:ln w="12700">
            <a:noFill/>
            <a:miter lim="800000"/>
            <a:headEnd/>
            <a:tailEnd/>
          </a:ln>
          <a:effectLst/>
        </p:spPr>
        <p:txBody>
          <a:bodyPr lIns="0" tIns="0" rIns="0" bIns="0" anchor="ctr">
            <a:noAutofit/>
          </a:bodyPr>
          <a:lstStyle/>
          <a:p>
            <a:pPr marL="328903" indent="-171450" defTabSz="851060">
              <a:spcAft>
                <a:spcPts val="342"/>
              </a:spcAft>
              <a:buFont typeface="Arial" panose="020B0604020202020204" pitchFamily="34" charset="0"/>
              <a:buChar char="•"/>
            </a:pPr>
            <a:r>
              <a:rPr lang="en-US" sz="1000" b="1" kern="0">
                <a:solidFill>
                  <a:srgbClr val="DB536A"/>
                </a:solidFill>
                <a:cs typeface="Arial" pitchFamily="34" charset="0"/>
              </a:rPr>
              <a:t>Special economic zone </a:t>
            </a:r>
            <a:r>
              <a:rPr lang="en-US" sz="1000" kern="0">
                <a:solidFill>
                  <a:srgbClr val="000000"/>
                </a:solidFill>
                <a:cs typeface="Arial" pitchFamily="34" charset="0"/>
              </a:rPr>
              <a:t>located within 10 km from Khujand city</a:t>
            </a:r>
          </a:p>
          <a:p>
            <a:pPr marL="328903" indent="-171450" defTabSz="851060">
              <a:spcAft>
                <a:spcPts val="342"/>
              </a:spcAft>
              <a:buFont typeface="Arial" panose="020B0604020202020204" pitchFamily="34" charset="0"/>
              <a:buChar char="•"/>
            </a:pPr>
            <a:r>
              <a:rPr lang="en-US" sz="1000" b="1" kern="0">
                <a:solidFill>
                  <a:srgbClr val="000000"/>
                </a:solidFill>
                <a:cs typeface="Arial" pitchFamily="34" charset="0"/>
              </a:rPr>
              <a:t>Total Area: </a:t>
            </a:r>
            <a:r>
              <a:rPr lang="en-US" sz="1000" b="1" kern="0">
                <a:solidFill>
                  <a:srgbClr val="DB536A"/>
                </a:solidFill>
                <a:cs typeface="Arial" pitchFamily="34" charset="0"/>
              </a:rPr>
              <a:t>310 Hectares, </a:t>
            </a:r>
            <a:r>
              <a:rPr lang="en-US" sz="1000" kern="0">
                <a:solidFill>
                  <a:srgbClr val="000000"/>
                </a:solidFill>
                <a:cs typeface="Arial" pitchFamily="34" charset="0"/>
              </a:rPr>
              <a:t>out of which vacant area &gt;100 Hectares</a:t>
            </a:r>
          </a:p>
        </p:txBody>
      </p:sp>
      <p:sp>
        <p:nvSpPr>
          <p:cNvPr id="137" name="Rectangle 11">
            <a:extLst>
              <a:ext uri="{FF2B5EF4-FFF2-40B4-BE49-F238E27FC236}">
                <a16:creationId xmlns:a16="http://schemas.microsoft.com/office/drawing/2014/main" id="{DB417DD5-4885-416A-BCAB-F439BB42770C}"/>
              </a:ext>
            </a:extLst>
          </p:cNvPr>
          <p:cNvSpPr>
            <a:spLocks noChangeArrowheads="1"/>
          </p:cNvSpPr>
          <p:nvPr/>
        </p:nvSpPr>
        <p:spPr bwMode="auto">
          <a:xfrm>
            <a:off x="7769453" y="2566275"/>
            <a:ext cx="1351697" cy="1725450"/>
          </a:xfrm>
          <a:prstGeom prst="rect">
            <a:avLst/>
          </a:prstGeom>
          <a:noFill/>
          <a:ln w="12700">
            <a:noFill/>
            <a:miter lim="800000"/>
            <a:headEnd/>
            <a:tailEnd/>
          </a:ln>
          <a:effectLst/>
        </p:spPr>
        <p:txBody>
          <a:bodyPr lIns="0" tIns="0" rIns="0" bIns="0" anchor="ctr">
            <a:noAutofit/>
          </a:bodyPr>
          <a:lstStyle/>
          <a:p>
            <a:pPr marL="328903" indent="-171450" defTabSz="851060">
              <a:spcAft>
                <a:spcPts val="342"/>
              </a:spcAft>
              <a:buFont typeface="Arial" panose="020B0604020202020204" pitchFamily="34" charset="0"/>
              <a:buChar char="•"/>
            </a:pPr>
            <a:r>
              <a:rPr lang="en-US" sz="1000" b="1" kern="0" dirty="0">
                <a:solidFill>
                  <a:srgbClr val="EB8C00"/>
                </a:solidFill>
                <a:cs typeface="Arial" pitchFamily="34" charset="0"/>
              </a:rPr>
              <a:t>Operational logistics centre </a:t>
            </a:r>
            <a:r>
              <a:rPr lang="en-US" sz="1000" kern="0" dirty="0">
                <a:solidFill>
                  <a:srgbClr val="000000"/>
                </a:solidFill>
                <a:cs typeface="Arial" pitchFamily="34" charset="0"/>
              </a:rPr>
              <a:t>within Khujand city</a:t>
            </a:r>
          </a:p>
          <a:p>
            <a:pPr marL="328903" indent="-171450" defTabSz="851060">
              <a:spcAft>
                <a:spcPts val="342"/>
              </a:spcAft>
              <a:buFont typeface="Arial" panose="020B0604020202020204" pitchFamily="34" charset="0"/>
              <a:buChar char="•"/>
            </a:pPr>
            <a:r>
              <a:rPr lang="en-US" sz="1000" b="1" kern="0" dirty="0">
                <a:solidFill>
                  <a:srgbClr val="000000"/>
                </a:solidFill>
                <a:cs typeface="Arial" pitchFamily="34" charset="0"/>
              </a:rPr>
              <a:t>Total Area</a:t>
            </a:r>
            <a:r>
              <a:rPr lang="en-US" sz="1000" kern="0" dirty="0">
                <a:solidFill>
                  <a:srgbClr val="000000"/>
                </a:solidFill>
                <a:cs typeface="Arial" pitchFamily="34" charset="0"/>
              </a:rPr>
              <a:t>: </a:t>
            </a:r>
            <a:r>
              <a:rPr lang="en-US" sz="1000" b="1" kern="0" dirty="0">
                <a:solidFill>
                  <a:srgbClr val="EB8C00"/>
                </a:solidFill>
                <a:cs typeface="Arial" pitchFamily="34" charset="0"/>
              </a:rPr>
              <a:t>2.6 Hectares </a:t>
            </a:r>
            <a:r>
              <a:rPr lang="en-US" sz="1000" kern="0" dirty="0">
                <a:solidFill>
                  <a:srgbClr val="000000"/>
                </a:solidFill>
                <a:cs typeface="Arial" pitchFamily="34" charset="0"/>
              </a:rPr>
              <a:t>total area which is fully utilized </a:t>
            </a:r>
          </a:p>
        </p:txBody>
      </p:sp>
      <p:sp>
        <p:nvSpPr>
          <p:cNvPr id="138" name="Rectangle 11">
            <a:extLst>
              <a:ext uri="{FF2B5EF4-FFF2-40B4-BE49-F238E27FC236}">
                <a16:creationId xmlns:a16="http://schemas.microsoft.com/office/drawing/2014/main" id="{5BDBB2BE-DF54-4797-A63C-1FCEF43F99A5}"/>
              </a:ext>
            </a:extLst>
          </p:cNvPr>
          <p:cNvSpPr>
            <a:spLocks noChangeArrowheads="1"/>
          </p:cNvSpPr>
          <p:nvPr/>
        </p:nvSpPr>
        <p:spPr bwMode="auto">
          <a:xfrm>
            <a:off x="9244021" y="2632592"/>
            <a:ext cx="1323562" cy="1839936"/>
          </a:xfrm>
          <a:prstGeom prst="rect">
            <a:avLst/>
          </a:prstGeom>
          <a:noFill/>
          <a:ln w="12700">
            <a:noFill/>
            <a:miter lim="800000"/>
            <a:headEnd/>
            <a:tailEnd/>
          </a:ln>
          <a:effectLst/>
        </p:spPr>
        <p:txBody>
          <a:bodyPr lIns="0" tIns="0" rIns="0" bIns="0" anchor="ctr">
            <a:noAutofit/>
          </a:bodyPr>
          <a:lstStyle/>
          <a:p>
            <a:pPr marL="328903" indent="-171450" defTabSz="851060">
              <a:spcAft>
                <a:spcPts val="342"/>
              </a:spcAft>
              <a:buFont typeface="Arial" panose="020B0604020202020204" pitchFamily="34" charset="0"/>
              <a:buChar char="•"/>
            </a:pPr>
            <a:r>
              <a:rPr lang="en-US" sz="1000" b="1" kern="0">
                <a:solidFill>
                  <a:srgbClr val="D04A02"/>
                </a:solidFill>
                <a:cs typeface="Arial" pitchFamily="34" charset="0"/>
              </a:rPr>
              <a:t>Non-operational industrial area </a:t>
            </a:r>
            <a:r>
              <a:rPr lang="en-US" sz="1000" kern="0">
                <a:solidFill>
                  <a:srgbClr val="000000"/>
                </a:solidFill>
                <a:cs typeface="Arial" pitchFamily="34" charset="0"/>
              </a:rPr>
              <a:t>near KLC</a:t>
            </a:r>
          </a:p>
          <a:p>
            <a:pPr marL="328903" indent="-171450" defTabSz="851060">
              <a:spcAft>
                <a:spcPts val="342"/>
              </a:spcAft>
              <a:buFont typeface="Arial" panose="020B0604020202020204" pitchFamily="34" charset="0"/>
              <a:buChar char="•"/>
            </a:pPr>
            <a:r>
              <a:rPr lang="en-US" sz="1000" b="1" kern="0">
                <a:solidFill>
                  <a:srgbClr val="000000"/>
                </a:solidFill>
                <a:cs typeface="Arial" pitchFamily="34" charset="0"/>
              </a:rPr>
              <a:t>Total Area</a:t>
            </a:r>
            <a:r>
              <a:rPr lang="en-US" sz="1000" kern="0">
                <a:solidFill>
                  <a:srgbClr val="000000"/>
                </a:solidFill>
                <a:cs typeface="Arial" pitchFamily="34" charset="0"/>
              </a:rPr>
              <a:t>: </a:t>
            </a:r>
            <a:r>
              <a:rPr lang="en-US" sz="1000" b="1" kern="0">
                <a:solidFill>
                  <a:srgbClr val="D04A02"/>
                </a:solidFill>
                <a:cs typeface="Arial" pitchFamily="34" charset="0"/>
              </a:rPr>
              <a:t>12.9 Hectares </a:t>
            </a:r>
            <a:r>
              <a:rPr lang="en-US" sz="1000" kern="0">
                <a:solidFill>
                  <a:srgbClr val="000000"/>
                </a:solidFill>
                <a:cs typeface="Arial" pitchFamily="34" charset="0"/>
              </a:rPr>
              <a:t>out of which 40,000 </a:t>
            </a:r>
            <a:r>
              <a:rPr lang="en-US" sz="1000" kern="0" err="1">
                <a:solidFill>
                  <a:srgbClr val="000000"/>
                </a:solidFill>
                <a:cs typeface="Arial" pitchFamily="34" charset="0"/>
              </a:rPr>
              <a:t>sq.m</a:t>
            </a:r>
            <a:r>
              <a:rPr lang="en-US" sz="1000" kern="0">
                <a:solidFill>
                  <a:srgbClr val="000000"/>
                </a:solidFill>
                <a:cs typeface="Arial" pitchFamily="34" charset="0"/>
              </a:rPr>
              <a:t>. of finished buildings</a:t>
            </a:r>
          </a:p>
          <a:p>
            <a:pPr marL="328903" indent="-171450" defTabSz="851060">
              <a:spcAft>
                <a:spcPts val="342"/>
              </a:spcAft>
              <a:buFont typeface="Arial" panose="020B0604020202020204" pitchFamily="34" charset="0"/>
              <a:buChar char="•"/>
            </a:pPr>
            <a:endParaRPr lang="en-US" sz="1000" kern="0">
              <a:solidFill>
                <a:srgbClr val="000000"/>
              </a:solidFill>
              <a:cs typeface="Arial" pitchFamily="34" charset="0"/>
            </a:endParaRPr>
          </a:p>
        </p:txBody>
      </p:sp>
      <p:sp>
        <p:nvSpPr>
          <p:cNvPr id="2" name="Rectangle: Rounded Corners 1">
            <a:extLst>
              <a:ext uri="{FF2B5EF4-FFF2-40B4-BE49-F238E27FC236}">
                <a16:creationId xmlns:a16="http://schemas.microsoft.com/office/drawing/2014/main" id="{E2D9E295-583E-4AE3-9A28-804D3C63B4C1}"/>
              </a:ext>
            </a:extLst>
          </p:cNvPr>
          <p:cNvSpPr/>
          <p:nvPr/>
        </p:nvSpPr>
        <p:spPr>
          <a:xfrm>
            <a:off x="6359764" y="1502536"/>
            <a:ext cx="4758203" cy="297264"/>
          </a:xfrm>
          <a:prstGeom prst="roundRect">
            <a:avLst/>
          </a:prstGeom>
          <a:solidFill>
            <a:schemeClr val="tx1">
              <a:lumMod val="65000"/>
              <a:lumOff val="3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Details of the four land options</a:t>
            </a:r>
          </a:p>
        </p:txBody>
      </p:sp>
      <p:sp>
        <p:nvSpPr>
          <p:cNvPr id="106" name="Rounded Rectangle 755662758">
            <a:extLst>
              <a:ext uri="{FF2B5EF4-FFF2-40B4-BE49-F238E27FC236}">
                <a16:creationId xmlns:a16="http://schemas.microsoft.com/office/drawing/2014/main" id="{F7FD2166-2861-4AC5-9AB6-BCB7D2CAEB04}"/>
              </a:ext>
            </a:extLst>
          </p:cNvPr>
          <p:cNvSpPr/>
          <p:nvPr/>
        </p:nvSpPr>
        <p:spPr>
          <a:xfrm>
            <a:off x="4628173" y="6046410"/>
            <a:ext cx="644631" cy="19629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IV. Airport*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8" name="Chevron 3">
            <a:extLst>
              <a:ext uri="{FF2B5EF4-FFF2-40B4-BE49-F238E27FC236}">
                <a16:creationId xmlns:a16="http://schemas.microsoft.com/office/drawing/2014/main" id="{1E376EC3-2413-4525-A8B9-3F0B8492324E}"/>
              </a:ext>
            </a:extLst>
          </p:cNvPr>
          <p:cNvSpPr/>
          <p:nvPr/>
        </p:nvSpPr>
        <p:spPr>
          <a:xfrm rot="16200000" flipH="1">
            <a:off x="10162455" y="2849909"/>
            <a:ext cx="2519246" cy="1358613"/>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44736 w 1991046"/>
              <a:gd name="connsiteY4" fmla="*/ 1288462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44736" y="1288462"/>
                </a:lnTo>
                <a:lnTo>
                  <a:pt x="0" y="0"/>
                </a:lnTo>
                <a:close/>
              </a:path>
            </a:pathLst>
          </a:custGeom>
          <a:solidFill>
            <a:schemeClr val="bg1">
              <a:lumMod val="95000"/>
            </a:schemeClr>
          </a:solidFill>
          <a:ln w="12700">
            <a:solidFill>
              <a:srgbClr val="46464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solidFill>
                <a:schemeClr val="tx1"/>
              </a:solidFill>
            </a:endParaRPr>
          </a:p>
        </p:txBody>
      </p:sp>
      <p:sp>
        <p:nvSpPr>
          <p:cNvPr id="109" name="AutoShape 3">
            <a:extLst>
              <a:ext uri="{FF2B5EF4-FFF2-40B4-BE49-F238E27FC236}">
                <a16:creationId xmlns:a16="http://schemas.microsoft.com/office/drawing/2014/main" id="{D5240E52-4AF2-4F2A-A68F-93EEAE91288E}"/>
              </a:ext>
            </a:extLst>
          </p:cNvPr>
          <p:cNvSpPr>
            <a:spLocks noChangeArrowheads="1"/>
          </p:cNvSpPr>
          <p:nvPr/>
        </p:nvSpPr>
        <p:spPr bwMode="auto">
          <a:xfrm rot="16200000" flipH="1">
            <a:off x="11145406" y="1471737"/>
            <a:ext cx="561745" cy="1367015"/>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 name="connsiteX0" fmla="*/ 0 w 406260"/>
              <a:gd name="connsiteY0" fmla="*/ 0 h 1477802"/>
              <a:gd name="connsiteX1" fmla="*/ 373838 w 406260"/>
              <a:gd name="connsiteY1" fmla="*/ 0 h 1477802"/>
              <a:gd name="connsiteX2" fmla="*/ 406260 w 406260"/>
              <a:gd name="connsiteY2" fmla="*/ 752474 h 1477802"/>
              <a:gd name="connsiteX3" fmla="*/ 373838 w 406260"/>
              <a:gd name="connsiteY3" fmla="*/ 1477802 h 1477802"/>
              <a:gd name="connsiteX4" fmla="*/ 0 w 406260"/>
              <a:gd name="connsiteY4" fmla="*/ 1477802 h 1477802"/>
              <a:gd name="connsiteX5" fmla="*/ 0 w 406260"/>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60" h="1477802">
                <a:moveTo>
                  <a:pt x="0" y="0"/>
                </a:moveTo>
                <a:lnTo>
                  <a:pt x="373838" y="0"/>
                </a:lnTo>
                <a:lnTo>
                  <a:pt x="406260" y="752474"/>
                </a:lnTo>
                <a:lnTo>
                  <a:pt x="373838" y="1477802"/>
                </a:lnTo>
                <a:lnTo>
                  <a:pt x="0" y="1477802"/>
                </a:lnTo>
                <a:lnTo>
                  <a:pt x="0" y="0"/>
                </a:lnTo>
                <a:close/>
              </a:path>
            </a:pathLst>
          </a:custGeom>
          <a:solidFill>
            <a:schemeClr val="accent6"/>
          </a:solidFill>
          <a:ln w="12700">
            <a:solidFill>
              <a:srgbClr val="464646"/>
            </a:solidFill>
            <a:miter lim="800000"/>
            <a:headEnd/>
            <a:tailEnd/>
          </a:ln>
        </p:spPr>
        <p:txBody>
          <a:bodyPr vert="eaVert" lIns="44596" tIns="44596" rIns="44596" bIns="44596" anchor="ctr">
            <a:noAutofit/>
          </a:bodyPr>
          <a:lstStyle/>
          <a:p>
            <a:pPr algn="ctr" defTabSz="891781" eaLnBrk="0" hangingPunct="0">
              <a:spcAft>
                <a:spcPts val="342"/>
              </a:spcAft>
            </a:pPr>
            <a:r>
              <a:rPr lang="en-GB" sz="1100" b="1">
                <a:solidFill>
                  <a:schemeClr val="bg1"/>
                </a:solidFill>
                <a:cs typeface="Arial" pitchFamily="34" charset="0"/>
              </a:rPr>
              <a:t>Airport Area (Khujand city)*</a:t>
            </a:r>
          </a:p>
        </p:txBody>
      </p:sp>
      <p:sp>
        <p:nvSpPr>
          <p:cNvPr id="111" name="Rectangle 11">
            <a:extLst>
              <a:ext uri="{FF2B5EF4-FFF2-40B4-BE49-F238E27FC236}">
                <a16:creationId xmlns:a16="http://schemas.microsoft.com/office/drawing/2014/main" id="{59D3039C-E00B-4389-8FBB-C6CEAE4AA032}"/>
              </a:ext>
            </a:extLst>
          </p:cNvPr>
          <p:cNvSpPr>
            <a:spLocks noChangeArrowheads="1"/>
          </p:cNvSpPr>
          <p:nvPr/>
        </p:nvSpPr>
        <p:spPr bwMode="auto">
          <a:xfrm>
            <a:off x="10742769" y="2589174"/>
            <a:ext cx="1358616" cy="1361040"/>
          </a:xfrm>
          <a:prstGeom prst="rect">
            <a:avLst/>
          </a:prstGeom>
          <a:noFill/>
          <a:ln w="12700">
            <a:noFill/>
            <a:miter lim="800000"/>
            <a:headEnd/>
            <a:tailEnd/>
          </a:ln>
          <a:effectLst/>
        </p:spPr>
        <p:txBody>
          <a:bodyPr lIns="0" tIns="0" rIns="0" bIns="0" anchor="ctr">
            <a:noAutofit/>
          </a:bodyPr>
          <a:lstStyle/>
          <a:p>
            <a:pPr marL="328903" indent="-171450" defTabSz="851060">
              <a:spcAft>
                <a:spcPts val="342"/>
              </a:spcAft>
              <a:buFont typeface="Arial" panose="020B0604020202020204" pitchFamily="34" charset="0"/>
              <a:buChar char="•"/>
            </a:pPr>
            <a:r>
              <a:rPr lang="en-US" sz="1000" b="1" kern="0">
                <a:solidFill>
                  <a:schemeClr val="accent6"/>
                </a:solidFill>
                <a:cs typeface="Arial" pitchFamily="34" charset="0"/>
              </a:rPr>
              <a:t>Non-operational industrial area </a:t>
            </a:r>
            <a:r>
              <a:rPr lang="en-US" sz="1000" kern="0">
                <a:solidFill>
                  <a:srgbClr val="000000"/>
                </a:solidFill>
                <a:cs typeface="Arial" pitchFamily="34" charset="0"/>
              </a:rPr>
              <a:t>near airport</a:t>
            </a:r>
          </a:p>
          <a:p>
            <a:pPr marL="328903" indent="-171450" defTabSz="851060">
              <a:spcAft>
                <a:spcPts val="342"/>
              </a:spcAft>
              <a:buFont typeface="Arial" panose="020B0604020202020204" pitchFamily="34" charset="0"/>
              <a:buChar char="•"/>
            </a:pPr>
            <a:r>
              <a:rPr lang="en-US" sz="1000" b="1" kern="0">
                <a:solidFill>
                  <a:srgbClr val="000000"/>
                </a:solidFill>
                <a:cs typeface="Arial" pitchFamily="34" charset="0"/>
              </a:rPr>
              <a:t>Total Area</a:t>
            </a:r>
            <a:r>
              <a:rPr lang="en-US" sz="1000" kern="0">
                <a:solidFill>
                  <a:srgbClr val="000000"/>
                </a:solidFill>
                <a:cs typeface="Arial" pitchFamily="34" charset="0"/>
              </a:rPr>
              <a:t>: </a:t>
            </a:r>
            <a:r>
              <a:rPr lang="en-US" sz="1000" b="1" kern="0">
                <a:solidFill>
                  <a:schemeClr val="accent6"/>
                </a:solidFill>
                <a:cs typeface="Arial" pitchFamily="34" charset="0"/>
              </a:rPr>
              <a:t>95 Hectares </a:t>
            </a:r>
            <a:r>
              <a:rPr lang="en-US" sz="1000" kern="0">
                <a:solidFill>
                  <a:srgbClr val="000000"/>
                </a:solidFill>
                <a:cs typeface="Arial" pitchFamily="34" charset="0"/>
              </a:rPr>
              <a:t>vacant area available</a:t>
            </a:r>
          </a:p>
        </p:txBody>
      </p:sp>
      <p:pic>
        <p:nvPicPr>
          <p:cNvPr id="8" name="Picture 7">
            <a:extLst>
              <a:ext uri="{FF2B5EF4-FFF2-40B4-BE49-F238E27FC236}">
                <a16:creationId xmlns:a16="http://schemas.microsoft.com/office/drawing/2014/main" id="{B02AA014-7BEF-4458-9461-3BBBDC59F74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48963" y="3869591"/>
            <a:ext cx="1358615" cy="925826"/>
          </a:xfrm>
          <a:prstGeom prst="rect">
            <a:avLst/>
          </a:prstGeom>
        </p:spPr>
      </p:pic>
      <p:sp>
        <p:nvSpPr>
          <p:cNvPr id="9" name="TextBox 8">
            <a:extLst>
              <a:ext uri="{FF2B5EF4-FFF2-40B4-BE49-F238E27FC236}">
                <a16:creationId xmlns:a16="http://schemas.microsoft.com/office/drawing/2014/main" id="{3C02FC02-0E96-4438-8642-A20ADAC9BBE7}"/>
              </a:ext>
            </a:extLst>
          </p:cNvPr>
          <p:cNvSpPr txBox="1"/>
          <p:nvPr/>
        </p:nvSpPr>
        <p:spPr>
          <a:xfrm>
            <a:off x="6424630" y="5581687"/>
            <a:ext cx="5694472" cy="338554"/>
          </a:xfrm>
          <a:prstGeom prst="rect">
            <a:avLst/>
          </a:prstGeom>
          <a:noFill/>
        </p:spPr>
        <p:txBody>
          <a:bodyPr wrap="square" lIns="0" tIns="0" rIns="0" bIns="0" rtlCol="0">
            <a:spAutoFit/>
          </a:bodyPr>
          <a:lstStyle/>
          <a:p>
            <a:pPr>
              <a:lnSpc>
                <a:spcPct val="100000"/>
              </a:lnSpc>
              <a:spcAft>
                <a:spcPts val="600"/>
              </a:spcAft>
              <a:buSzPct val="100000"/>
            </a:pPr>
            <a:r>
              <a:rPr lang="en-US" sz="1100" b="1" i="1" dirty="0"/>
              <a:t>*Fourth location proposed by </a:t>
            </a:r>
            <a:r>
              <a:rPr lang="en-US" sz="1100" b="1" i="1" dirty="0" err="1"/>
              <a:t>Sugd</a:t>
            </a:r>
            <a:r>
              <a:rPr lang="en-US" sz="1100" b="1" i="1" dirty="0"/>
              <a:t> oblast Administration for TLC. The location to be further assessed post site visits.</a:t>
            </a:r>
          </a:p>
        </p:txBody>
      </p:sp>
      <p:sp>
        <p:nvSpPr>
          <p:cNvPr id="115" name="Slide Number Placeholder 1">
            <a:extLst>
              <a:ext uri="{FF2B5EF4-FFF2-40B4-BE49-F238E27FC236}">
                <a16:creationId xmlns:a16="http://schemas.microsoft.com/office/drawing/2014/main" id="{FE67B566-4FBE-4BA7-825A-67F18CBB2BA9}"/>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14</a:t>
            </a:fld>
            <a:endParaRPr lang="en-GB"/>
          </a:p>
        </p:txBody>
      </p:sp>
    </p:spTree>
    <p:custDataLst>
      <p:custData r:id="rId1"/>
    </p:custDataLst>
    <p:extLst>
      <p:ext uri="{BB962C8B-B14F-4D97-AF65-F5344CB8AC3E}">
        <p14:creationId xmlns:p14="http://schemas.microsoft.com/office/powerpoint/2010/main" val="261798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676EE1-9A48-4EBD-A2A5-ACF64751E2E8}"/>
              </a:ext>
            </a:extLst>
          </p:cNvPr>
          <p:cNvGraphicFramePr>
            <a:graphicFrameLocks noChangeAspect="1"/>
          </p:cNvGraphicFramePr>
          <p:nvPr>
            <p:custDataLst>
              <p:tags r:id="rId2"/>
            </p:custDataLst>
            <p:extLst>
              <p:ext uri="{D42A27DB-BD31-4B8C-83A1-F6EECF244321}">
                <p14:modId xmlns:p14="http://schemas.microsoft.com/office/powerpoint/2010/main" val="265140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think-cell data - do not delete" hidden="1">
                        <a:extLst>
                          <a:ext uri="{FF2B5EF4-FFF2-40B4-BE49-F238E27FC236}">
                            <a16:creationId xmlns:a16="http://schemas.microsoft.com/office/drawing/2014/main" id="{E1676EE1-9A48-4EBD-A2A5-ACF64751E2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Google Shape;2139;g14901a0a287_0_1717">
            <a:extLst>
              <a:ext uri="{FF2B5EF4-FFF2-40B4-BE49-F238E27FC236}">
                <a16:creationId xmlns:a16="http://schemas.microsoft.com/office/drawing/2014/main" id="{581C08BB-73B8-4775-9E51-770273DB6A83}"/>
              </a:ext>
            </a:extLst>
          </p:cNvPr>
          <p:cNvSpPr txBox="1">
            <a:spLocks noGrp="1"/>
          </p:cNvSpPr>
          <p:nvPr>
            <p:ph type="title"/>
          </p:nvPr>
        </p:nvSpPr>
        <p:spPr>
          <a:xfrm>
            <a:off x="450564" y="141803"/>
            <a:ext cx="11454923"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US" sz="2400" dirty="0">
                <a:latin typeface="Georgia" panose="02040502050405020303" pitchFamily="18" charset="0"/>
                <a:sym typeface="Arial"/>
              </a:rPr>
              <a:t>Shortlisted Location for TLC - SFEZ</a:t>
            </a:r>
            <a:endParaRPr lang="en-GB" sz="2400" dirty="0">
              <a:latin typeface="Georgia" panose="02040502050405020303" pitchFamily="18" charset="0"/>
              <a:sym typeface="Arial"/>
            </a:endParaRPr>
          </a:p>
        </p:txBody>
      </p:sp>
      <p:cxnSp>
        <p:nvCxnSpPr>
          <p:cNvPr id="6" name="Google Shape;2146;g14901a0a287_0_1717">
            <a:extLst>
              <a:ext uri="{FF2B5EF4-FFF2-40B4-BE49-F238E27FC236}">
                <a16:creationId xmlns:a16="http://schemas.microsoft.com/office/drawing/2014/main" id="{6AFF4EDE-A94D-46E5-93CF-17557F0A1D3A}"/>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129" name="Group 128">
            <a:extLst>
              <a:ext uri="{FF2B5EF4-FFF2-40B4-BE49-F238E27FC236}">
                <a16:creationId xmlns:a16="http://schemas.microsoft.com/office/drawing/2014/main" id="{391B1EEA-D9CC-4ACA-B402-1D0AE64C323B}"/>
              </a:ext>
            </a:extLst>
          </p:cNvPr>
          <p:cNvGrpSpPr/>
          <p:nvPr/>
        </p:nvGrpSpPr>
        <p:grpSpPr>
          <a:xfrm>
            <a:off x="450565" y="988042"/>
            <a:ext cx="4089874" cy="344108"/>
            <a:chOff x="7464436" y="583737"/>
            <a:chExt cx="3718067" cy="284386"/>
          </a:xfrm>
        </p:grpSpPr>
        <p:sp>
          <p:nvSpPr>
            <p:cNvPr id="130" name="Rectangle 129">
              <a:extLst>
                <a:ext uri="{FF2B5EF4-FFF2-40B4-BE49-F238E27FC236}">
                  <a16:creationId xmlns:a16="http://schemas.microsoft.com/office/drawing/2014/main" id="{44F57109-5462-4B72-A655-71F879BDDB12}"/>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Detailed Site Assessment</a:t>
              </a:r>
            </a:p>
          </p:txBody>
        </p:sp>
        <p:sp>
          <p:nvSpPr>
            <p:cNvPr id="131" name="Oval 130">
              <a:extLst>
                <a:ext uri="{FF2B5EF4-FFF2-40B4-BE49-F238E27FC236}">
                  <a16:creationId xmlns:a16="http://schemas.microsoft.com/office/drawing/2014/main" id="{F61376AB-2221-46BB-8997-B7C23EDC31B3}"/>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2</a:t>
              </a:r>
              <a:endParaRPr lang="en-US" sz="1600" b="1"/>
            </a:p>
          </p:txBody>
        </p:sp>
      </p:grpSp>
      <p:sp>
        <p:nvSpPr>
          <p:cNvPr id="7" name="Rectangle: Rounded Corners 6">
            <a:extLst>
              <a:ext uri="{FF2B5EF4-FFF2-40B4-BE49-F238E27FC236}">
                <a16:creationId xmlns:a16="http://schemas.microsoft.com/office/drawing/2014/main" id="{6EB8A882-CC48-41E7-B449-B5219C0DE927}"/>
              </a:ext>
            </a:extLst>
          </p:cNvPr>
          <p:cNvSpPr/>
          <p:nvPr/>
        </p:nvSpPr>
        <p:spPr>
          <a:xfrm>
            <a:off x="442913" y="1427124"/>
            <a:ext cx="3458528" cy="706473"/>
          </a:xfrm>
          <a:prstGeom prst="roundRect">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Parameters</a:t>
            </a:r>
          </a:p>
        </p:txBody>
      </p:sp>
      <p:sp>
        <p:nvSpPr>
          <p:cNvPr id="108" name="Rectangle: Rounded Corners 107">
            <a:extLst>
              <a:ext uri="{FF2B5EF4-FFF2-40B4-BE49-F238E27FC236}">
                <a16:creationId xmlns:a16="http://schemas.microsoft.com/office/drawing/2014/main" id="{A691783D-6C44-41F3-92F5-23A55ABE9498}"/>
              </a:ext>
            </a:extLst>
          </p:cNvPr>
          <p:cNvSpPr/>
          <p:nvPr/>
        </p:nvSpPr>
        <p:spPr>
          <a:xfrm>
            <a:off x="4188260" y="1427164"/>
            <a:ext cx="5204286" cy="246221"/>
          </a:xfrm>
          <a:prstGeom prst="roundRect">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Scoring for the proposed sites</a:t>
            </a:r>
          </a:p>
        </p:txBody>
      </p:sp>
      <p:sp>
        <p:nvSpPr>
          <p:cNvPr id="8" name="Rectangle: Rounded Corners 7">
            <a:extLst>
              <a:ext uri="{FF2B5EF4-FFF2-40B4-BE49-F238E27FC236}">
                <a16:creationId xmlns:a16="http://schemas.microsoft.com/office/drawing/2014/main" id="{5EF6A1A3-EF89-45E7-A9B4-95256975C487}"/>
              </a:ext>
            </a:extLst>
          </p:cNvPr>
          <p:cNvSpPr/>
          <p:nvPr/>
        </p:nvSpPr>
        <p:spPr>
          <a:xfrm>
            <a:off x="461855" y="2230805"/>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Land Features</a:t>
            </a:r>
          </a:p>
        </p:txBody>
      </p:sp>
      <p:sp>
        <p:nvSpPr>
          <p:cNvPr id="9" name="Rectangle 8">
            <a:extLst>
              <a:ext uri="{FF2B5EF4-FFF2-40B4-BE49-F238E27FC236}">
                <a16:creationId xmlns:a16="http://schemas.microsoft.com/office/drawing/2014/main" id="{4211E037-AF23-49C4-A638-592551FA155C}"/>
              </a:ext>
            </a:extLst>
          </p:cNvPr>
          <p:cNvSpPr/>
          <p:nvPr/>
        </p:nvSpPr>
        <p:spPr>
          <a:xfrm>
            <a:off x="4265584" y="1729755"/>
            <a:ext cx="1568466" cy="408308"/>
          </a:xfrm>
          <a:prstGeom prst="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err="1"/>
              <a:t>Sugd</a:t>
            </a:r>
            <a:r>
              <a:rPr lang="en-US" sz="1200"/>
              <a:t> Free Economic Zone</a:t>
            </a:r>
          </a:p>
        </p:txBody>
      </p:sp>
      <p:sp>
        <p:nvSpPr>
          <p:cNvPr id="111" name="Rectangle 110">
            <a:extLst>
              <a:ext uri="{FF2B5EF4-FFF2-40B4-BE49-F238E27FC236}">
                <a16:creationId xmlns:a16="http://schemas.microsoft.com/office/drawing/2014/main" id="{F125F39E-CC92-4213-934D-92842E5575D7}"/>
              </a:ext>
            </a:extLst>
          </p:cNvPr>
          <p:cNvSpPr/>
          <p:nvPr/>
        </p:nvSpPr>
        <p:spPr>
          <a:xfrm>
            <a:off x="6047732" y="1729755"/>
            <a:ext cx="1568466" cy="408308"/>
          </a:xfrm>
          <a:prstGeom prst="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a:t>Khujand Logistics Center</a:t>
            </a:r>
          </a:p>
        </p:txBody>
      </p:sp>
      <p:sp>
        <p:nvSpPr>
          <p:cNvPr id="113" name="Rectangle 112">
            <a:extLst>
              <a:ext uri="{FF2B5EF4-FFF2-40B4-BE49-F238E27FC236}">
                <a16:creationId xmlns:a16="http://schemas.microsoft.com/office/drawing/2014/main" id="{575A02C5-3AC1-4800-9C5F-9C3122F5785E}"/>
              </a:ext>
            </a:extLst>
          </p:cNvPr>
          <p:cNvSpPr/>
          <p:nvPr/>
        </p:nvSpPr>
        <p:spPr>
          <a:xfrm>
            <a:off x="7798025" y="1725290"/>
            <a:ext cx="1568466" cy="408308"/>
          </a:xfrm>
          <a:prstGeom prst="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a:t>SUE Sadaf</a:t>
            </a:r>
          </a:p>
        </p:txBody>
      </p:sp>
      <p:sp>
        <p:nvSpPr>
          <p:cNvPr id="115" name="Rectangle: Rounded Corners 114">
            <a:extLst>
              <a:ext uri="{FF2B5EF4-FFF2-40B4-BE49-F238E27FC236}">
                <a16:creationId xmlns:a16="http://schemas.microsoft.com/office/drawing/2014/main" id="{E6BD7C89-0566-44DA-90B9-F8F3DC28F7C1}"/>
              </a:ext>
            </a:extLst>
          </p:cNvPr>
          <p:cNvSpPr/>
          <p:nvPr/>
        </p:nvSpPr>
        <p:spPr>
          <a:xfrm>
            <a:off x="461855" y="2815042"/>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Connectivity &amp; Related </a:t>
            </a:r>
          </a:p>
          <a:p>
            <a:pPr>
              <a:lnSpc>
                <a:spcPct val="100000"/>
              </a:lnSpc>
            </a:pPr>
            <a:r>
              <a:rPr lang="en-US" sz="1200" b="1"/>
              <a:t>Infrastructure</a:t>
            </a:r>
          </a:p>
        </p:txBody>
      </p:sp>
      <p:sp>
        <p:nvSpPr>
          <p:cNvPr id="118" name="Rectangle: Rounded Corners 117">
            <a:extLst>
              <a:ext uri="{FF2B5EF4-FFF2-40B4-BE49-F238E27FC236}">
                <a16:creationId xmlns:a16="http://schemas.microsoft.com/office/drawing/2014/main" id="{9B54D23C-C387-4605-BD4E-C8F450585183}"/>
              </a:ext>
            </a:extLst>
          </p:cNvPr>
          <p:cNvSpPr/>
          <p:nvPr/>
        </p:nvSpPr>
        <p:spPr>
          <a:xfrm>
            <a:off x="461855" y="3415906"/>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Internal Infrastructure &amp; </a:t>
            </a:r>
          </a:p>
          <a:p>
            <a:pPr>
              <a:lnSpc>
                <a:spcPct val="100000"/>
              </a:lnSpc>
            </a:pPr>
            <a:r>
              <a:rPr lang="en-US" sz="1200" b="1"/>
              <a:t>Utilities</a:t>
            </a:r>
          </a:p>
        </p:txBody>
      </p:sp>
      <p:sp>
        <p:nvSpPr>
          <p:cNvPr id="119" name="Rectangle: Rounded Corners 118">
            <a:extLst>
              <a:ext uri="{FF2B5EF4-FFF2-40B4-BE49-F238E27FC236}">
                <a16:creationId xmlns:a16="http://schemas.microsoft.com/office/drawing/2014/main" id="{5206F4CF-2014-4C21-A5DE-6AE27C4FB966}"/>
              </a:ext>
            </a:extLst>
          </p:cNvPr>
          <p:cNvSpPr/>
          <p:nvPr/>
        </p:nvSpPr>
        <p:spPr>
          <a:xfrm>
            <a:off x="461855" y="4025082"/>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Capital &amp; Operating Cost</a:t>
            </a:r>
          </a:p>
        </p:txBody>
      </p:sp>
      <p:sp>
        <p:nvSpPr>
          <p:cNvPr id="120" name="Rectangle: Rounded Corners 119">
            <a:extLst>
              <a:ext uri="{FF2B5EF4-FFF2-40B4-BE49-F238E27FC236}">
                <a16:creationId xmlns:a16="http://schemas.microsoft.com/office/drawing/2014/main" id="{F443785C-88E8-4F18-8138-1866D1798482}"/>
              </a:ext>
            </a:extLst>
          </p:cNvPr>
          <p:cNvSpPr/>
          <p:nvPr/>
        </p:nvSpPr>
        <p:spPr>
          <a:xfrm>
            <a:off x="461855" y="4642571"/>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Border Crossing Point</a:t>
            </a:r>
          </a:p>
        </p:txBody>
      </p:sp>
      <p:sp>
        <p:nvSpPr>
          <p:cNvPr id="132" name="Rectangle: Rounded Corners 131">
            <a:extLst>
              <a:ext uri="{FF2B5EF4-FFF2-40B4-BE49-F238E27FC236}">
                <a16:creationId xmlns:a16="http://schemas.microsoft.com/office/drawing/2014/main" id="{11A45F11-0242-4E87-B257-6C65C89BEB13}"/>
              </a:ext>
            </a:extLst>
          </p:cNvPr>
          <p:cNvSpPr/>
          <p:nvPr/>
        </p:nvSpPr>
        <p:spPr>
          <a:xfrm>
            <a:off x="461855" y="5235121"/>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External Environment</a:t>
            </a:r>
          </a:p>
        </p:txBody>
      </p:sp>
      <p:pic>
        <p:nvPicPr>
          <p:cNvPr id="145" name="Picture 144">
            <a:extLst>
              <a:ext uri="{FF2B5EF4-FFF2-40B4-BE49-F238E27FC236}">
                <a16:creationId xmlns:a16="http://schemas.microsoft.com/office/drawing/2014/main" id="{B1C75E7C-8A81-46C0-9A89-D5B59F5E8E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1203" b="14382"/>
          <a:stretch/>
        </p:blipFill>
        <p:spPr bwMode="auto">
          <a:xfrm>
            <a:off x="3081666" y="2213569"/>
            <a:ext cx="722630" cy="539750"/>
          </a:xfrm>
          <a:prstGeom prst="rect">
            <a:avLst/>
          </a:prstGeom>
          <a:ln>
            <a:noFill/>
          </a:ln>
          <a:extLst>
            <a:ext uri="{53640926-AAD7-44D8-BBD7-CCE9431645EC}">
              <a14:shadowObscured xmlns:a14="http://schemas.microsoft.com/office/drawing/2010/main"/>
            </a:ext>
          </a:extLst>
        </p:spPr>
      </p:pic>
      <p:pic>
        <p:nvPicPr>
          <p:cNvPr id="146" name="Picture 145">
            <a:extLst>
              <a:ext uri="{FF2B5EF4-FFF2-40B4-BE49-F238E27FC236}">
                <a16:creationId xmlns:a16="http://schemas.microsoft.com/office/drawing/2014/main" id="{F5D7F1C3-FB76-4047-A56D-5F3B1F6F03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4546" y="2815041"/>
            <a:ext cx="539750" cy="539750"/>
          </a:xfrm>
          <a:prstGeom prst="rect">
            <a:avLst/>
          </a:prstGeom>
        </p:spPr>
      </p:pic>
      <p:pic>
        <p:nvPicPr>
          <p:cNvPr id="147" name="Picture 146">
            <a:extLst>
              <a:ext uri="{FF2B5EF4-FFF2-40B4-BE49-F238E27FC236}">
                <a16:creationId xmlns:a16="http://schemas.microsoft.com/office/drawing/2014/main" id="{71CBA0CC-326D-4811-8C12-6C35C64351C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2041" b="13077"/>
          <a:stretch/>
        </p:blipFill>
        <p:spPr bwMode="auto">
          <a:xfrm>
            <a:off x="3264546" y="3433139"/>
            <a:ext cx="539750" cy="403225"/>
          </a:xfrm>
          <a:prstGeom prst="rect">
            <a:avLst/>
          </a:prstGeom>
          <a:ln>
            <a:noFill/>
          </a:ln>
          <a:extLst>
            <a:ext uri="{53640926-AAD7-44D8-BBD7-CCE9431645EC}">
              <a14:shadowObscured xmlns:a14="http://schemas.microsoft.com/office/drawing/2010/main"/>
            </a:ext>
          </a:extLst>
        </p:spPr>
      </p:pic>
      <p:pic>
        <p:nvPicPr>
          <p:cNvPr id="148" name="Picture 147">
            <a:extLst>
              <a:ext uri="{FF2B5EF4-FFF2-40B4-BE49-F238E27FC236}">
                <a16:creationId xmlns:a16="http://schemas.microsoft.com/office/drawing/2014/main" id="{F64A9A87-6AD0-44BF-902E-BBC6D219764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4320" r="30990"/>
          <a:stretch/>
        </p:blipFill>
        <p:spPr bwMode="auto">
          <a:xfrm>
            <a:off x="3361790" y="4044042"/>
            <a:ext cx="275590" cy="503555"/>
          </a:xfrm>
          <a:prstGeom prst="rect">
            <a:avLst/>
          </a:prstGeom>
          <a:ln>
            <a:noFill/>
          </a:ln>
          <a:extLst>
            <a:ext uri="{53640926-AAD7-44D8-BBD7-CCE9431645EC}">
              <a14:shadowObscured xmlns:a14="http://schemas.microsoft.com/office/drawing/2010/main"/>
            </a:ext>
          </a:extLst>
        </p:spPr>
      </p:pic>
      <p:pic>
        <p:nvPicPr>
          <p:cNvPr id="149" name="Picture 148">
            <a:extLst>
              <a:ext uri="{FF2B5EF4-FFF2-40B4-BE49-F238E27FC236}">
                <a16:creationId xmlns:a16="http://schemas.microsoft.com/office/drawing/2014/main" id="{B68C3FB9-C000-48EE-80DC-2812C69F12D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4531" t="15354" r="2960" b="18749"/>
          <a:stretch/>
        </p:blipFill>
        <p:spPr bwMode="auto">
          <a:xfrm>
            <a:off x="3236606" y="4735319"/>
            <a:ext cx="567690" cy="406400"/>
          </a:xfrm>
          <a:prstGeom prst="rect">
            <a:avLst/>
          </a:prstGeom>
          <a:ln w="12700">
            <a:noFill/>
          </a:ln>
          <a:extLst>
            <a:ext uri="{53640926-AAD7-44D8-BBD7-CCE9431645EC}">
              <a14:shadowObscured xmlns:a14="http://schemas.microsoft.com/office/drawing/2010/main"/>
            </a:ext>
          </a:extLst>
        </p:spPr>
      </p:pic>
      <p:pic>
        <p:nvPicPr>
          <p:cNvPr id="150" name="Picture 149">
            <a:extLst>
              <a:ext uri="{FF2B5EF4-FFF2-40B4-BE49-F238E27FC236}">
                <a16:creationId xmlns:a16="http://schemas.microsoft.com/office/drawing/2014/main" id="{365ADB2B-3C18-458D-AEEB-E9131901F46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64546" y="5267778"/>
            <a:ext cx="457200" cy="457200"/>
          </a:xfrm>
          <a:prstGeom prst="rect">
            <a:avLst/>
          </a:prstGeom>
        </p:spPr>
      </p:pic>
      <p:sp>
        <p:nvSpPr>
          <p:cNvPr id="151" name="Rectangle: Rounded Corners 150">
            <a:extLst>
              <a:ext uri="{FF2B5EF4-FFF2-40B4-BE49-F238E27FC236}">
                <a16:creationId xmlns:a16="http://schemas.microsoft.com/office/drawing/2014/main" id="{47A5E017-183E-435B-B20A-23ECDF46C608}"/>
              </a:ext>
            </a:extLst>
          </p:cNvPr>
          <p:cNvSpPr/>
          <p:nvPr/>
        </p:nvSpPr>
        <p:spPr>
          <a:xfrm>
            <a:off x="461855" y="5886632"/>
            <a:ext cx="3414279" cy="522515"/>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Approvals &amp; Regulatory </a:t>
            </a:r>
          </a:p>
          <a:p>
            <a:pPr>
              <a:lnSpc>
                <a:spcPct val="100000"/>
              </a:lnSpc>
            </a:pPr>
            <a:r>
              <a:rPr lang="en-US" sz="1200" b="1"/>
              <a:t>Authority</a:t>
            </a:r>
          </a:p>
        </p:txBody>
      </p:sp>
      <p:pic>
        <p:nvPicPr>
          <p:cNvPr id="153" name="Picture 152">
            <a:extLst>
              <a:ext uri="{FF2B5EF4-FFF2-40B4-BE49-F238E27FC236}">
                <a16:creationId xmlns:a16="http://schemas.microsoft.com/office/drawing/2014/main" id="{090F7D8D-97E5-45D7-B512-F6F47768B6D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82643" y="5912123"/>
            <a:ext cx="503555" cy="503555"/>
          </a:xfrm>
          <a:prstGeom prst="rect">
            <a:avLst/>
          </a:prstGeom>
        </p:spPr>
      </p:pic>
      <p:sp>
        <p:nvSpPr>
          <p:cNvPr id="10" name="Oval 9">
            <a:extLst>
              <a:ext uri="{FF2B5EF4-FFF2-40B4-BE49-F238E27FC236}">
                <a16:creationId xmlns:a16="http://schemas.microsoft.com/office/drawing/2014/main" id="{4DBE824E-8969-4FAC-9A7E-C031512FF2C7}"/>
              </a:ext>
            </a:extLst>
          </p:cNvPr>
          <p:cNvSpPr/>
          <p:nvPr/>
        </p:nvSpPr>
        <p:spPr>
          <a:xfrm>
            <a:off x="4787966" y="221356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5" name="Oval 154">
            <a:extLst>
              <a:ext uri="{FF2B5EF4-FFF2-40B4-BE49-F238E27FC236}">
                <a16:creationId xmlns:a16="http://schemas.microsoft.com/office/drawing/2014/main" id="{0D724422-2955-4EE9-AA7C-466528588CCE}"/>
              </a:ext>
            </a:extLst>
          </p:cNvPr>
          <p:cNvSpPr/>
          <p:nvPr/>
        </p:nvSpPr>
        <p:spPr>
          <a:xfrm>
            <a:off x="6570113" y="221356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6" name="Oval 155">
            <a:extLst>
              <a:ext uri="{FF2B5EF4-FFF2-40B4-BE49-F238E27FC236}">
                <a16:creationId xmlns:a16="http://schemas.microsoft.com/office/drawing/2014/main" id="{7C802022-68D4-4398-A69B-DDACC764F775}"/>
              </a:ext>
            </a:extLst>
          </p:cNvPr>
          <p:cNvSpPr/>
          <p:nvPr/>
        </p:nvSpPr>
        <p:spPr>
          <a:xfrm>
            <a:off x="8302388" y="221356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Partial Circle 10">
            <a:extLst>
              <a:ext uri="{FF2B5EF4-FFF2-40B4-BE49-F238E27FC236}">
                <a16:creationId xmlns:a16="http://schemas.microsoft.com/office/drawing/2014/main" id="{7134A0AC-3DF1-454F-A16C-F3F80698C050}"/>
              </a:ext>
            </a:extLst>
          </p:cNvPr>
          <p:cNvSpPr/>
          <p:nvPr/>
        </p:nvSpPr>
        <p:spPr>
          <a:xfrm>
            <a:off x="4839925" y="2253940"/>
            <a:ext cx="419782" cy="431368"/>
          </a:xfrm>
          <a:prstGeom prst="pie">
            <a:avLst>
              <a:gd name="adj1" fmla="val 18089170"/>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0" name="Partial Circle 159">
            <a:extLst>
              <a:ext uri="{FF2B5EF4-FFF2-40B4-BE49-F238E27FC236}">
                <a16:creationId xmlns:a16="http://schemas.microsoft.com/office/drawing/2014/main" id="{B2C2BA5B-63B0-49E7-90F9-F0917B120417}"/>
              </a:ext>
            </a:extLst>
          </p:cNvPr>
          <p:cNvSpPr/>
          <p:nvPr/>
        </p:nvSpPr>
        <p:spPr>
          <a:xfrm>
            <a:off x="6635583" y="2253940"/>
            <a:ext cx="419782" cy="431368"/>
          </a:xfrm>
          <a:prstGeom prst="pie">
            <a:avLst>
              <a:gd name="adj1" fmla="val 5316"/>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1" name="Partial Circle 160">
            <a:extLst>
              <a:ext uri="{FF2B5EF4-FFF2-40B4-BE49-F238E27FC236}">
                <a16:creationId xmlns:a16="http://schemas.microsoft.com/office/drawing/2014/main" id="{DC6FAB72-6036-4C9D-A0E8-517EB1AB03AA}"/>
              </a:ext>
            </a:extLst>
          </p:cNvPr>
          <p:cNvSpPr/>
          <p:nvPr/>
        </p:nvSpPr>
        <p:spPr>
          <a:xfrm>
            <a:off x="8354347" y="2253940"/>
            <a:ext cx="419782" cy="431368"/>
          </a:xfrm>
          <a:prstGeom prst="pie">
            <a:avLst>
              <a:gd name="adj1" fmla="val 5316"/>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2" name="Oval 161">
            <a:extLst>
              <a:ext uri="{FF2B5EF4-FFF2-40B4-BE49-F238E27FC236}">
                <a16:creationId xmlns:a16="http://schemas.microsoft.com/office/drawing/2014/main" id="{4133DDEE-0D22-4364-B1F9-C58D48DFB3FA}"/>
              </a:ext>
            </a:extLst>
          </p:cNvPr>
          <p:cNvSpPr/>
          <p:nvPr/>
        </p:nvSpPr>
        <p:spPr>
          <a:xfrm>
            <a:off x="4787966" y="281405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3" name="Oval 162">
            <a:extLst>
              <a:ext uri="{FF2B5EF4-FFF2-40B4-BE49-F238E27FC236}">
                <a16:creationId xmlns:a16="http://schemas.microsoft.com/office/drawing/2014/main" id="{A40721ED-D589-4DBE-817D-E67525FF1C1D}"/>
              </a:ext>
            </a:extLst>
          </p:cNvPr>
          <p:cNvSpPr/>
          <p:nvPr/>
        </p:nvSpPr>
        <p:spPr>
          <a:xfrm>
            <a:off x="6570113" y="281405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4" name="Oval 163">
            <a:extLst>
              <a:ext uri="{FF2B5EF4-FFF2-40B4-BE49-F238E27FC236}">
                <a16:creationId xmlns:a16="http://schemas.microsoft.com/office/drawing/2014/main" id="{FF1C9B44-50FE-443B-9EE9-CB114F949357}"/>
              </a:ext>
            </a:extLst>
          </p:cNvPr>
          <p:cNvSpPr/>
          <p:nvPr/>
        </p:nvSpPr>
        <p:spPr>
          <a:xfrm>
            <a:off x="8302388" y="281405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5" name="Partial Circle 164">
            <a:extLst>
              <a:ext uri="{FF2B5EF4-FFF2-40B4-BE49-F238E27FC236}">
                <a16:creationId xmlns:a16="http://schemas.microsoft.com/office/drawing/2014/main" id="{24ACABD2-6AC0-456A-B6F4-7482AA9E656E}"/>
              </a:ext>
            </a:extLst>
          </p:cNvPr>
          <p:cNvSpPr/>
          <p:nvPr/>
        </p:nvSpPr>
        <p:spPr>
          <a:xfrm>
            <a:off x="4839925" y="2854430"/>
            <a:ext cx="419782" cy="431368"/>
          </a:xfrm>
          <a:prstGeom prst="pie">
            <a:avLst>
              <a:gd name="adj1" fmla="val 19036878"/>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6" name="Partial Circle 165">
            <a:extLst>
              <a:ext uri="{FF2B5EF4-FFF2-40B4-BE49-F238E27FC236}">
                <a16:creationId xmlns:a16="http://schemas.microsoft.com/office/drawing/2014/main" id="{D3D7DD17-B4FA-40D0-9FE0-A72A3A610DB1}"/>
              </a:ext>
            </a:extLst>
          </p:cNvPr>
          <p:cNvSpPr/>
          <p:nvPr/>
        </p:nvSpPr>
        <p:spPr>
          <a:xfrm>
            <a:off x="6635583" y="2854430"/>
            <a:ext cx="419782" cy="431368"/>
          </a:xfrm>
          <a:prstGeom prst="pie">
            <a:avLst>
              <a:gd name="adj1" fmla="val 5316"/>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7" name="Partial Circle 166">
            <a:extLst>
              <a:ext uri="{FF2B5EF4-FFF2-40B4-BE49-F238E27FC236}">
                <a16:creationId xmlns:a16="http://schemas.microsoft.com/office/drawing/2014/main" id="{7E7F940A-4695-4FBD-BB3A-CA0A9CA1D225}"/>
              </a:ext>
            </a:extLst>
          </p:cNvPr>
          <p:cNvSpPr/>
          <p:nvPr/>
        </p:nvSpPr>
        <p:spPr>
          <a:xfrm>
            <a:off x="8354347" y="2854430"/>
            <a:ext cx="419782" cy="431368"/>
          </a:xfrm>
          <a:prstGeom prst="pie">
            <a:avLst>
              <a:gd name="adj1" fmla="val 20639016"/>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68" name="Oval 167">
            <a:extLst>
              <a:ext uri="{FF2B5EF4-FFF2-40B4-BE49-F238E27FC236}">
                <a16:creationId xmlns:a16="http://schemas.microsoft.com/office/drawing/2014/main" id="{27ABAD9E-F830-411D-BFA0-F37BDA9C366D}"/>
              </a:ext>
            </a:extLst>
          </p:cNvPr>
          <p:cNvSpPr/>
          <p:nvPr/>
        </p:nvSpPr>
        <p:spPr>
          <a:xfrm>
            <a:off x="4787966" y="3422408"/>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9" name="Oval 168">
            <a:extLst>
              <a:ext uri="{FF2B5EF4-FFF2-40B4-BE49-F238E27FC236}">
                <a16:creationId xmlns:a16="http://schemas.microsoft.com/office/drawing/2014/main" id="{4E838ECC-66C7-4ACA-924B-409746BC3A91}"/>
              </a:ext>
            </a:extLst>
          </p:cNvPr>
          <p:cNvSpPr/>
          <p:nvPr/>
        </p:nvSpPr>
        <p:spPr>
          <a:xfrm>
            <a:off x="6570113" y="3422408"/>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70" name="Oval 169">
            <a:extLst>
              <a:ext uri="{FF2B5EF4-FFF2-40B4-BE49-F238E27FC236}">
                <a16:creationId xmlns:a16="http://schemas.microsoft.com/office/drawing/2014/main" id="{F3A8AD8C-E6BE-4E11-9335-F9A7C4EE84F6}"/>
              </a:ext>
            </a:extLst>
          </p:cNvPr>
          <p:cNvSpPr/>
          <p:nvPr/>
        </p:nvSpPr>
        <p:spPr>
          <a:xfrm>
            <a:off x="8302388" y="3422408"/>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71" name="Partial Circle 170">
            <a:extLst>
              <a:ext uri="{FF2B5EF4-FFF2-40B4-BE49-F238E27FC236}">
                <a16:creationId xmlns:a16="http://schemas.microsoft.com/office/drawing/2014/main" id="{BB449483-DCC2-4D35-BBAF-75CE18D2AA70}"/>
              </a:ext>
            </a:extLst>
          </p:cNvPr>
          <p:cNvSpPr/>
          <p:nvPr/>
        </p:nvSpPr>
        <p:spPr>
          <a:xfrm>
            <a:off x="4839925" y="3462779"/>
            <a:ext cx="419782" cy="431368"/>
          </a:xfrm>
          <a:prstGeom prst="pie">
            <a:avLst>
              <a:gd name="adj1" fmla="val 16264462"/>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72" name="Partial Circle 171">
            <a:extLst>
              <a:ext uri="{FF2B5EF4-FFF2-40B4-BE49-F238E27FC236}">
                <a16:creationId xmlns:a16="http://schemas.microsoft.com/office/drawing/2014/main" id="{3FC0C9BD-CBF5-4AB0-8BF9-D364D18C0302}"/>
              </a:ext>
            </a:extLst>
          </p:cNvPr>
          <p:cNvSpPr/>
          <p:nvPr/>
        </p:nvSpPr>
        <p:spPr>
          <a:xfrm>
            <a:off x="6635583" y="3462779"/>
            <a:ext cx="419782" cy="431368"/>
          </a:xfrm>
          <a:prstGeom prst="pie">
            <a:avLst>
              <a:gd name="adj1" fmla="val 18100251"/>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73" name="Partial Circle 172">
            <a:extLst>
              <a:ext uri="{FF2B5EF4-FFF2-40B4-BE49-F238E27FC236}">
                <a16:creationId xmlns:a16="http://schemas.microsoft.com/office/drawing/2014/main" id="{ABF6B53C-21C0-495C-9BF8-8EF994252975}"/>
              </a:ext>
            </a:extLst>
          </p:cNvPr>
          <p:cNvSpPr/>
          <p:nvPr/>
        </p:nvSpPr>
        <p:spPr>
          <a:xfrm>
            <a:off x="8354347" y="3462779"/>
            <a:ext cx="419782" cy="431368"/>
          </a:xfrm>
          <a:prstGeom prst="pie">
            <a:avLst>
              <a:gd name="adj1" fmla="val 19819871"/>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74" name="Oval 173">
            <a:extLst>
              <a:ext uri="{FF2B5EF4-FFF2-40B4-BE49-F238E27FC236}">
                <a16:creationId xmlns:a16="http://schemas.microsoft.com/office/drawing/2014/main" id="{5F4EBE28-6BB0-4F7C-967F-AE35D248E94E}"/>
              </a:ext>
            </a:extLst>
          </p:cNvPr>
          <p:cNvSpPr/>
          <p:nvPr/>
        </p:nvSpPr>
        <p:spPr>
          <a:xfrm>
            <a:off x="4787966" y="404440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75" name="Oval 174">
            <a:extLst>
              <a:ext uri="{FF2B5EF4-FFF2-40B4-BE49-F238E27FC236}">
                <a16:creationId xmlns:a16="http://schemas.microsoft.com/office/drawing/2014/main" id="{93E80F37-336A-48BC-BF1B-AF36637D4885}"/>
              </a:ext>
            </a:extLst>
          </p:cNvPr>
          <p:cNvSpPr/>
          <p:nvPr/>
        </p:nvSpPr>
        <p:spPr>
          <a:xfrm>
            <a:off x="6570113" y="404440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76" name="Oval 175">
            <a:extLst>
              <a:ext uri="{FF2B5EF4-FFF2-40B4-BE49-F238E27FC236}">
                <a16:creationId xmlns:a16="http://schemas.microsoft.com/office/drawing/2014/main" id="{BF9DBA1E-C598-4984-BD6F-5387527508BF}"/>
              </a:ext>
            </a:extLst>
          </p:cNvPr>
          <p:cNvSpPr/>
          <p:nvPr/>
        </p:nvSpPr>
        <p:spPr>
          <a:xfrm>
            <a:off x="8302388" y="404440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77" name="Partial Circle 176">
            <a:extLst>
              <a:ext uri="{FF2B5EF4-FFF2-40B4-BE49-F238E27FC236}">
                <a16:creationId xmlns:a16="http://schemas.microsoft.com/office/drawing/2014/main" id="{43031574-1C4C-4B75-8996-AF99A1F1E127}"/>
              </a:ext>
            </a:extLst>
          </p:cNvPr>
          <p:cNvSpPr/>
          <p:nvPr/>
        </p:nvSpPr>
        <p:spPr>
          <a:xfrm>
            <a:off x="4839925" y="4084771"/>
            <a:ext cx="419782" cy="431368"/>
          </a:xfrm>
          <a:prstGeom prst="pie">
            <a:avLst>
              <a:gd name="adj1" fmla="val 326111"/>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78" name="Partial Circle 177">
            <a:extLst>
              <a:ext uri="{FF2B5EF4-FFF2-40B4-BE49-F238E27FC236}">
                <a16:creationId xmlns:a16="http://schemas.microsoft.com/office/drawing/2014/main" id="{C8D64804-C2CF-4CC0-9309-CB7CCE85160A}"/>
              </a:ext>
            </a:extLst>
          </p:cNvPr>
          <p:cNvSpPr/>
          <p:nvPr/>
        </p:nvSpPr>
        <p:spPr>
          <a:xfrm>
            <a:off x="6635583" y="4084771"/>
            <a:ext cx="419782" cy="431368"/>
          </a:xfrm>
          <a:prstGeom prst="pie">
            <a:avLst>
              <a:gd name="adj1" fmla="val 2765748"/>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79" name="Partial Circle 178">
            <a:extLst>
              <a:ext uri="{FF2B5EF4-FFF2-40B4-BE49-F238E27FC236}">
                <a16:creationId xmlns:a16="http://schemas.microsoft.com/office/drawing/2014/main" id="{456CB7FD-0D60-42EB-BFFF-0016BA00C918}"/>
              </a:ext>
            </a:extLst>
          </p:cNvPr>
          <p:cNvSpPr/>
          <p:nvPr/>
        </p:nvSpPr>
        <p:spPr>
          <a:xfrm>
            <a:off x="8354347" y="4084771"/>
            <a:ext cx="419782" cy="431368"/>
          </a:xfrm>
          <a:prstGeom prst="pie">
            <a:avLst>
              <a:gd name="adj1" fmla="val 2683678"/>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80" name="Oval 179">
            <a:extLst>
              <a:ext uri="{FF2B5EF4-FFF2-40B4-BE49-F238E27FC236}">
                <a16:creationId xmlns:a16="http://schemas.microsoft.com/office/drawing/2014/main" id="{E5053130-9349-4F7E-A71E-36AF4F3BBBFF}"/>
              </a:ext>
            </a:extLst>
          </p:cNvPr>
          <p:cNvSpPr/>
          <p:nvPr/>
        </p:nvSpPr>
        <p:spPr>
          <a:xfrm>
            <a:off x="4787966" y="464489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1" name="Oval 180">
            <a:extLst>
              <a:ext uri="{FF2B5EF4-FFF2-40B4-BE49-F238E27FC236}">
                <a16:creationId xmlns:a16="http://schemas.microsoft.com/office/drawing/2014/main" id="{BFBE342D-ABB1-494B-9E10-362E0E07B6E2}"/>
              </a:ext>
            </a:extLst>
          </p:cNvPr>
          <p:cNvSpPr/>
          <p:nvPr/>
        </p:nvSpPr>
        <p:spPr>
          <a:xfrm>
            <a:off x="6570113" y="464489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2" name="Oval 181">
            <a:extLst>
              <a:ext uri="{FF2B5EF4-FFF2-40B4-BE49-F238E27FC236}">
                <a16:creationId xmlns:a16="http://schemas.microsoft.com/office/drawing/2014/main" id="{A1A91508-2D44-48B1-9C55-3AA8A82F5C76}"/>
              </a:ext>
            </a:extLst>
          </p:cNvPr>
          <p:cNvSpPr/>
          <p:nvPr/>
        </p:nvSpPr>
        <p:spPr>
          <a:xfrm>
            <a:off x="8302388" y="4644890"/>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3" name="Partial Circle 182">
            <a:extLst>
              <a:ext uri="{FF2B5EF4-FFF2-40B4-BE49-F238E27FC236}">
                <a16:creationId xmlns:a16="http://schemas.microsoft.com/office/drawing/2014/main" id="{5082930C-2B00-4ECA-B883-561CBEF9B6CA}"/>
              </a:ext>
            </a:extLst>
          </p:cNvPr>
          <p:cNvSpPr/>
          <p:nvPr/>
        </p:nvSpPr>
        <p:spPr>
          <a:xfrm>
            <a:off x="4839925" y="4685261"/>
            <a:ext cx="419782" cy="431368"/>
          </a:xfrm>
          <a:prstGeom prst="pie">
            <a:avLst>
              <a:gd name="adj1" fmla="val 20521032"/>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84" name="Partial Circle 183">
            <a:extLst>
              <a:ext uri="{FF2B5EF4-FFF2-40B4-BE49-F238E27FC236}">
                <a16:creationId xmlns:a16="http://schemas.microsoft.com/office/drawing/2014/main" id="{92E72D05-7357-43DE-9CE1-18EA4C57783C}"/>
              </a:ext>
            </a:extLst>
          </p:cNvPr>
          <p:cNvSpPr/>
          <p:nvPr/>
        </p:nvSpPr>
        <p:spPr>
          <a:xfrm>
            <a:off x="6635583" y="4685261"/>
            <a:ext cx="419782" cy="431368"/>
          </a:xfrm>
          <a:prstGeom prst="pie">
            <a:avLst>
              <a:gd name="adj1" fmla="val 18183837"/>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85" name="Partial Circle 184">
            <a:extLst>
              <a:ext uri="{FF2B5EF4-FFF2-40B4-BE49-F238E27FC236}">
                <a16:creationId xmlns:a16="http://schemas.microsoft.com/office/drawing/2014/main" id="{A272656D-F186-4E4D-82D4-978366FCA206}"/>
              </a:ext>
            </a:extLst>
          </p:cNvPr>
          <p:cNvSpPr/>
          <p:nvPr/>
        </p:nvSpPr>
        <p:spPr>
          <a:xfrm>
            <a:off x="8354347" y="4685261"/>
            <a:ext cx="419782" cy="431368"/>
          </a:xfrm>
          <a:prstGeom prst="pie">
            <a:avLst>
              <a:gd name="adj1" fmla="val 19341862"/>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86" name="Oval 185">
            <a:extLst>
              <a:ext uri="{FF2B5EF4-FFF2-40B4-BE49-F238E27FC236}">
                <a16:creationId xmlns:a16="http://schemas.microsoft.com/office/drawing/2014/main" id="{0BC370D7-6777-4B51-966E-44F1E0D3D2B4}"/>
              </a:ext>
            </a:extLst>
          </p:cNvPr>
          <p:cNvSpPr/>
          <p:nvPr/>
        </p:nvSpPr>
        <p:spPr>
          <a:xfrm>
            <a:off x="4787966" y="525323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7" name="Oval 186">
            <a:extLst>
              <a:ext uri="{FF2B5EF4-FFF2-40B4-BE49-F238E27FC236}">
                <a16:creationId xmlns:a16="http://schemas.microsoft.com/office/drawing/2014/main" id="{AF256E1A-6901-4091-BA2E-47ABE68F34C9}"/>
              </a:ext>
            </a:extLst>
          </p:cNvPr>
          <p:cNvSpPr/>
          <p:nvPr/>
        </p:nvSpPr>
        <p:spPr>
          <a:xfrm>
            <a:off x="6570113" y="525323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8" name="Oval 187">
            <a:extLst>
              <a:ext uri="{FF2B5EF4-FFF2-40B4-BE49-F238E27FC236}">
                <a16:creationId xmlns:a16="http://schemas.microsoft.com/office/drawing/2014/main" id="{E2936061-2319-4ABB-B4AD-4AB2958F411D}"/>
              </a:ext>
            </a:extLst>
          </p:cNvPr>
          <p:cNvSpPr/>
          <p:nvPr/>
        </p:nvSpPr>
        <p:spPr>
          <a:xfrm>
            <a:off x="8302388" y="5253239"/>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89" name="Partial Circle 188">
            <a:extLst>
              <a:ext uri="{FF2B5EF4-FFF2-40B4-BE49-F238E27FC236}">
                <a16:creationId xmlns:a16="http://schemas.microsoft.com/office/drawing/2014/main" id="{61AED9A8-9A45-4E71-BF3C-441FAEC91C7A}"/>
              </a:ext>
            </a:extLst>
          </p:cNvPr>
          <p:cNvSpPr/>
          <p:nvPr/>
        </p:nvSpPr>
        <p:spPr>
          <a:xfrm>
            <a:off x="4839925" y="5293610"/>
            <a:ext cx="419782" cy="431368"/>
          </a:xfrm>
          <a:prstGeom prst="pie">
            <a:avLst>
              <a:gd name="adj1" fmla="val 21500416"/>
              <a:gd name="adj2" fmla="val 1619959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90" name="Partial Circle 189">
            <a:extLst>
              <a:ext uri="{FF2B5EF4-FFF2-40B4-BE49-F238E27FC236}">
                <a16:creationId xmlns:a16="http://schemas.microsoft.com/office/drawing/2014/main" id="{D851487D-EC08-4724-AAD4-6D06D7432023}"/>
              </a:ext>
            </a:extLst>
          </p:cNvPr>
          <p:cNvSpPr/>
          <p:nvPr/>
        </p:nvSpPr>
        <p:spPr>
          <a:xfrm>
            <a:off x="6635583" y="5293610"/>
            <a:ext cx="419782" cy="431368"/>
          </a:xfrm>
          <a:prstGeom prst="pie">
            <a:avLst>
              <a:gd name="adj1" fmla="val 17012521"/>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91" name="Partial Circle 190">
            <a:extLst>
              <a:ext uri="{FF2B5EF4-FFF2-40B4-BE49-F238E27FC236}">
                <a16:creationId xmlns:a16="http://schemas.microsoft.com/office/drawing/2014/main" id="{9A17F738-26E0-4340-B9DE-6BB89984DCB9}"/>
              </a:ext>
            </a:extLst>
          </p:cNvPr>
          <p:cNvSpPr/>
          <p:nvPr/>
        </p:nvSpPr>
        <p:spPr>
          <a:xfrm>
            <a:off x="8354347" y="5293610"/>
            <a:ext cx="419782" cy="431368"/>
          </a:xfrm>
          <a:prstGeom prst="pie">
            <a:avLst>
              <a:gd name="adj1" fmla="val 17219062"/>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92" name="Oval 191">
            <a:extLst>
              <a:ext uri="{FF2B5EF4-FFF2-40B4-BE49-F238E27FC236}">
                <a16:creationId xmlns:a16="http://schemas.microsoft.com/office/drawing/2014/main" id="{C06C423B-6E82-43A7-9D4F-0D5BCE63E568}"/>
              </a:ext>
            </a:extLst>
          </p:cNvPr>
          <p:cNvSpPr/>
          <p:nvPr/>
        </p:nvSpPr>
        <p:spPr>
          <a:xfrm>
            <a:off x="4790028" y="5917136"/>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93" name="Oval 192">
            <a:extLst>
              <a:ext uri="{FF2B5EF4-FFF2-40B4-BE49-F238E27FC236}">
                <a16:creationId xmlns:a16="http://schemas.microsoft.com/office/drawing/2014/main" id="{3224609D-F7C1-4DB1-A98D-22B0592C7613}"/>
              </a:ext>
            </a:extLst>
          </p:cNvPr>
          <p:cNvSpPr/>
          <p:nvPr/>
        </p:nvSpPr>
        <p:spPr>
          <a:xfrm>
            <a:off x="6572175" y="5917136"/>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94" name="Oval 193">
            <a:extLst>
              <a:ext uri="{FF2B5EF4-FFF2-40B4-BE49-F238E27FC236}">
                <a16:creationId xmlns:a16="http://schemas.microsoft.com/office/drawing/2014/main" id="{C79B3C1B-1DCC-4DE9-8C5F-124D6AB546E2}"/>
              </a:ext>
            </a:extLst>
          </p:cNvPr>
          <p:cNvSpPr/>
          <p:nvPr/>
        </p:nvSpPr>
        <p:spPr>
          <a:xfrm>
            <a:off x="8304450" y="5917136"/>
            <a:ext cx="523701" cy="522514"/>
          </a:xfrm>
          <a:prstGeom prst="ellipse">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95" name="Partial Circle 194">
            <a:extLst>
              <a:ext uri="{FF2B5EF4-FFF2-40B4-BE49-F238E27FC236}">
                <a16:creationId xmlns:a16="http://schemas.microsoft.com/office/drawing/2014/main" id="{C7A199E5-B9F3-484A-BA5D-536D9323E857}"/>
              </a:ext>
            </a:extLst>
          </p:cNvPr>
          <p:cNvSpPr/>
          <p:nvPr/>
        </p:nvSpPr>
        <p:spPr>
          <a:xfrm>
            <a:off x="4841987" y="5957507"/>
            <a:ext cx="419782" cy="431368"/>
          </a:xfrm>
          <a:prstGeom prst="pie">
            <a:avLst>
              <a:gd name="adj1" fmla="val 18124260"/>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96" name="Partial Circle 195">
            <a:extLst>
              <a:ext uri="{FF2B5EF4-FFF2-40B4-BE49-F238E27FC236}">
                <a16:creationId xmlns:a16="http://schemas.microsoft.com/office/drawing/2014/main" id="{230E66F5-9A9B-40A9-84FF-1FFE211C8AEE}"/>
              </a:ext>
            </a:extLst>
          </p:cNvPr>
          <p:cNvSpPr/>
          <p:nvPr/>
        </p:nvSpPr>
        <p:spPr>
          <a:xfrm>
            <a:off x="6637645" y="5957507"/>
            <a:ext cx="419782" cy="431368"/>
          </a:xfrm>
          <a:prstGeom prst="pie">
            <a:avLst>
              <a:gd name="adj1" fmla="val 21542042"/>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97" name="Partial Circle 196">
            <a:extLst>
              <a:ext uri="{FF2B5EF4-FFF2-40B4-BE49-F238E27FC236}">
                <a16:creationId xmlns:a16="http://schemas.microsoft.com/office/drawing/2014/main" id="{2D501960-B7B3-4B02-B940-075C638CFFC2}"/>
              </a:ext>
            </a:extLst>
          </p:cNvPr>
          <p:cNvSpPr/>
          <p:nvPr/>
        </p:nvSpPr>
        <p:spPr>
          <a:xfrm>
            <a:off x="8356409" y="5957507"/>
            <a:ext cx="419782" cy="431368"/>
          </a:xfrm>
          <a:prstGeom prst="pie">
            <a:avLst>
              <a:gd name="adj1" fmla="val 20216697"/>
              <a:gd name="adj2" fmla="val 16200000"/>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2" name="TextBox 11">
            <a:extLst>
              <a:ext uri="{FF2B5EF4-FFF2-40B4-BE49-F238E27FC236}">
                <a16:creationId xmlns:a16="http://schemas.microsoft.com/office/drawing/2014/main" id="{C3BE3F67-F625-4A6D-B0D0-1A9920D8A44D}"/>
              </a:ext>
            </a:extLst>
          </p:cNvPr>
          <p:cNvSpPr txBox="1"/>
          <p:nvPr/>
        </p:nvSpPr>
        <p:spPr>
          <a:xfrm>
            <a:off x="9140879" y="2291182"/>
            <a:ext cx="2885779" cy="169277"/>
          </a:xfrm>
          <a:prstGeom prst="rect">
            <a:avLst/>
          </a:prstGeom>
          <a:noFill/>
        </p:spPr>
        <p:txBody>
          <a:bodyPr wrap="square" lIns="0" tIns="0" rIns="0" bIns="0" rtlCol="0">
            <a:spAutoFit/>
          </a:bodyPr>
          <a:lstStyle/>
          <a:p>
            <a:pPr>
              <a:lnSpc>
                <a:spcPct val="100000"/>
              </a:lnSpc>
              <a:spcAft>
                <a:spcPts val="600"/>
              </a:spcAft>
              <a:buSzPct val="100000"/>
            </a:pPr>
            <a:r>
              <a:rPr lang="en-US" sz="1100" b="1" i="1" dirty="0"/>
              <a:t>SFEZ </a:t>
            </a:r>
            <a:r>
              <a:rPr lang="en-US" sz="1100" i="1" dirty="0"/>
              <a:t>has existing land up </a:t>
            </a:r>
            <a:r>
              <a:rPr lang="en-US" sz="1100" b="1" i="1" dirty="0"/>
              <a:t>to 80 Hectares</a:t>
            </a:r>
            <a:endParaRPr lang="en-US" sz="1400" i="1" dirty="0"/>
          </a:p>
        </p:txBody>
      </p:sp>
      <p:cxnSp>
        <p:nvCxnSpPr>
          <p:cNvPr id="14" name="Straight Connector 13">
            <a:extLst>
              <a:ext uri="{FF2B5EF4-FFF2-40B4-BE49-F238E27FC236}">
                <a16:creationId xmlns:a16="http://schemas.microsoft.com/office/drawing/2014/main" id="{3942B168-EE4E-4F3D-A5B4-4FDF2E197626}"/>
              </a:ext>
            </a:extLst>
          </p:cNvPr>
          <p:cNvCxnSpPr/>
          <p:nvPr/>
        </p:nvCxnSpPr>
        <p:spPr>
          <a:xfrm>
            <a:off x="4045376" y="1550274"/>
            <a:ext cx="14251" cy="4816538"/>
          </a:xfrm>
          <a:prstGeom prst="line">
            <a:avLst/>
          </a:prstGeom>
          <a:ln w="9525" cap="sq">
            <a:solidFill>
              <a:srgbClr val="7F7F7F"/>
            </a:solidFill>
          </a:ln>
        </p:spPr>
        <p:style>
          <a:lnRef idx="1">
            <a:schemeClr val="accent1"/>
          </a:lnRef>
          <a:fillRef idx="0">
            <a:schemeClr val="accent1"/>
          </a:fillRef>
          <a:effectRef idx="0">
            <a:schemeClr val="dk1"/>
          </a:effectRef>
          <a:fontRef idx="minor">
            <a:schemeClr val="lt1"/>
          </a:fontRef>
        </p:style>
      </p:cxnSp>
      <p:sp>
        <p:nvSpPr>
          <p:cNvPr id="15" name="Isosceles Triangle 14">
            <a:extLst>
              <a:ext uri="{FF2B5EF4-FFF2-40B4-BE49-F238E27FC236}">
                <a16:creationId xmlns:a16="http://schemas.microsoft.com/office/drawing/2014/main" id="{95E16BF6-8733-459C-B090-016C24659C2F}"/>
              </a:ext>
            </a:extLst>
          </p:cNvPr>
          <p:cNvSpPr/>
          <p:nvPr/>
        </p:nvSpPr>
        <p:spPr>
          <a:xfrm rot="5400000">
            <a:off x="3788894" y="3822860"/>
            <a:ext cx="694611" cy="159200"/>
          </a:xfrm>
          <a:prstGeom prst="triangle">
            <a:avLst/>
          </a:prstGeom>
          <a:solidFill>
            <a:srgbClr val="7F7F7F"/>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98" name="TextBox 197">
            <a:extLst>
              <a:ext uri="{FF2B5EF4-FFF2-40B4-BE49-F238E27FC236}">
                <a16:creationId xmlns:a16="http://schemas.microsoft.com/office/drawing/2014/main" id="{F0541545-DE69-4C3B-A988-D63058820234}"/>
              </a:ext>
            </a:extLst>
          </p:cNvPr>
          <p:cNvSpPr txBox="1"/>
          <p:nvPr/>
        </p:nvSpPr>
        <p:spPr>
          <a:xfrm>
            <a:off x="9126028" y="2870554"/>
            <a:ext cx="2885780" cy="338554"/>
          </a:xfrm>
          <a:prstGeom prst="rect">
            <a:avLst/>
          </a:prstGeom>
          <a:noFill/>
        </p:spPr>
        <p:txBody>
          <a:bodyPr wrap="square" lIns="0" tIns="0" rIns="0" bIns="0" rtlCol="0">
            <a:spAutoFit/>
          </a:bodyPr>
          <a:lstStyle/>
          <a:p>
            <a:pPr>
              <a:lnSpc>
                <a:spcPct val="100000"/>
              </a:lnSpc>
              <a:spcAft>
                <a:spcPts val="600"/>
              </a:spcAft>
              <a:buSzPct val="100000"/>
            </a:pPr>
            <a:r>
              <a:rPr lang="en-US" sz="1100" b="1" i="1" dirty="0"/>
              <a:t>SFEZ is more likely to have railway connectivity</a:t>
            </a:r>
            <a:endParaRPr lang="en-US" sz="1400" b="1" i="1" dirty="0"/>
          </a:p>
        </p:txBody>
      </p:sp>
      <p:sp>
        <p:nvSpPr>
          <p:cNvPr id="199" name="TextBox 198">
            <a:extLst>
              <a:ext uri="{FF2B5EF4-FFF2-40B4-BE49-F238E27FC236}">
                <a16:creationId xmlns:a16="http://schemas.microsoft.com/office/drawing/2014/main" id="{D9416D55-859C-4CFD-A699-C01C4629ED18}"/>
              </a:ext>
            </a:extLst>
          </p:cNvPr>
          <p:cNvSpPr txBox="1"/>
          <p:nvPr/>
        </p:nvSpPr>
        <p:spPr>
          <a:xfrm>
            <a:off x="9135172" y="3503298"/>
            <a:ext cx="2885779" cy="338554"/>
          </a:xfrm>
          <a:prstGeom prst="rect">
            <a:avLst/>
          </a:prstGeom>
          <a:noFill/>
        </p:spPr>
        <p:txBody>
          <a:bodyPr wrap="square" lIns="0" tIns="0" rIns="0" bIns="0" rtlCol="0">
            <a:spAutoFit/>
          </a:bodyPr>
          <a:lstStyle/>
          <a:p>
            <a:pPr>
              <a:lnSpc>
                <a:spcPct val="100000"/>
              </a:lnSpc>
              <a:spcAft>
                <a:spcPts val="600"/>
              </a:spcAft>
              <a:buSzPct val="100000"/>
            </a:pPr>
            <a:r>
              <a:rPr lang="en-US" sz="1100" b="1" i="1" dirty="0"/>
              <a:t>SFEZ &amp; KLC </a:t>
            </a:r>
            <a:r>
              <a:rPr lang="en-US" sz="1100" i="1" dirty="0"/>
              <a:t>have developed and operational ecosystem for industries and logistics resp.</a:t>
            </a:r>
            <a:endParaRPr lang="en-US" sz="1400" i="1" dirty="0"/>
          </a:p>
        </p:txBody>
      </p:sp>
      <p:sp>
        <p:nvSpPr>
          <p:cNvPr id="200" name="TextBox 199">
            <a:extLst>
              <a:ext uri="{FF2B5EF4-FFF2-40B4-BE49-F238E27FC236}">
                <a16:creationId xmlns:a16="http://schemas.microsoft.com/office/drawing/2014/main" id="{0C24F148-C3BB-49D1-AD6C-7853CB0F24AE}"/>
              </a:ext>
            </a:extLst>
          </p:cNvPr>
          <p:cNvSpPr txBox="1"/>
          <p:nvPr/>
        </p:nvSpPr>
        <p:spPr>
          <a:xfrm>
            <a:off x="9140879" y="4117062"/>
            <a:ext cx="2885779" cy="338554"/>
          </a:xfrm>
          <a:prstGeom prst="rect">
            <a:avLst/>
          </a:prstGeom>
          <a:noFill/>
        </p:spPr>
        <p:txBody>
          <a:bodyPr wrap="square" lIns="0" tIns="0" rIns="0" bIns="0" rtlCol="0">
            <a:spAutoFit/>
          </a:bodyPr>
          <a:lstStyle/>
          <a:p>
            <a:pPr>
              <a:lnSpc>
                <a:spcPct val="100000"/>
              </a:lnSpc>
              <a:spcAft>
                <a:spcPts val="600"/>
              </a:spcAft>
              <a:buSzPct val="100000"/>
            </a:pPr>
            <a:r>
              <a:rPr lang="en-US" sz="1100" b="1" i="1"/>
              <a:t>SFEZ </a:t>
            </a:r>
            <a:r>
              <a:rPr lang="en-US" sz="1100" i="1"/>
              <a:t>has ready land which does not need additional acquisitions </a:t>
            </a:r>
            <a:endParaRPr lang="en-US" sz="1400" i="1"/>
          </a:p>
        </p:txBody>
      </p:sp>
      <p:sp>
        <p:nvSpPr>
          <p:cNvPr id="201" name="TextBox 200">
            <a:extLst>
              <a:ext uri="{FF2B5EF4-FFF2-40B4-BE49-F238E27FC236}">
                <a16:creationId xmlns:a16="http://schemas.microsoft.com/office/drawing/2014/main" id="{61610600-7D47-40DB-B63A-7711ED7824E0}"/>
              </a:ext>
            </a:extLst>
          </p:cNvPr>
          <p:cNvSpPr txBox="1"/>
          <p:nvPr/>
        </p:nvSpPr>
        <p:spPr>
          <a:xfrm>
            <a:off x="9140879" y="4666341"/>
            <a:ext cx="2885779" cy="338554"/>
          </a:xfrm>
          <a:prstGeom prst="rect">
            <a:avLst/>
          </a:prstGeom>
          <a:noFill/>
        </p:spPr>
        <p:txBody>
          <a:bodyPr wrap="square" lIns="0" tIns="0" rIns="0" bIns="0" rtlCol="0">
            <a:spAutoFit/>
          </a:bodyPr>
          <a:lstStyle/>
          <a:p>
            <a:pPr>
              <a:lnSpc>
                <a:spcPct val="100000"/>
              </a:lnSpc>
              <a:spcAft>
                <a:spcPts val="600"/>
              </a:spcAft>
              <a:buSzPct val="100000"/>
            </a:pPr>
            <a:r>
              <a:rPr lang="en-US" sz="1100" b="1" i="1" dirty="0"/>
              <a:t>KLC and SUE Sadaf </a:t>
            </a:r>
            <a:r>
              <a:rPr lang="en-US" sz="1100" i="1" dirty="0"/>
              <a:t>have closer proximity to the Oybek-Fotehobod BCP</a:t>
            </a:r>
            <a:endParaRPr lang="en-US" sz="1400" i="1" dirty="0"/>
          </a:p>
        </p:txBody>
      </p:sp>
      <p:sp>
        <p:nvSpPr>
          <p:cNvPr id="202" name="TextBox 201">
            <a:extLst>
              <a:ext uri="{FF2B5EF4-FFF2-40B4-BE49-F238E27FC236}">
                <a16:creationId xmlns:a16="http://schemas.microsoft.com/office/drawing/2014/main" id="{79E09006-4074-4C9A-9280-5FFCC0996BD8}"/>
              </a:ext>
            </a:extLst>
          </p:cNvPr>
          <p:cNvSpPr txBox="1"/>
          <p:nvPr/>
        </p:nvSpPr>
        <p:spPr>
          <a:xfrm>
            <a:off x="9126028" y="5327101"/>
            <a:ext cx="2885779" cy="338554"/>
          </a:xfrm>
          <a:prstGeom prst="rect">
            <a:avLst/>
          </a:prstGeom>
          <a:noFill/>
        </p:spPr>
        <p:txBody>
          <a:bodyPr wrap="square" lIns="0" tIns="0" rIns="0" bIns="0" rtlCol="0">
            <a:spAutoFit/>
          </a:bodyPr>
          <a:lstStyle/>
          <a:p>
            <a:pPr>
              <a:lnSpc>
                <a:spcPct val="100000"/>
              </a:lnSpc>
              <a:spcAft>
                <a:spcPts val="600"/>
              </a:spcAft>
              <a:buSzPct val="100000"/>
            </a:pPr>
            <a:r>
              <a:rPr lang="en-US" sz="1100" b="1" i="1"/>
              <a:t>KLC and SUE Sadaf </a:t>
            </a:r>
            <a:r>
              <a:rPr lang="en-US" sz="1100" i="1"/>
              <a:t>have better proximity to the major industries in Khujand city </a:t>
            </a:r>
            <a:endParaRPr lang="en-US" sz="1400" i="1"/>
          </a:p>
        </p:txBody>
      </p:sp>
      <p:sp>
        <p:nvSpPr>
          <p:cNvPr id="203" name="TextBox 202">
            <a:extLst>
              <a:ext uri="{FF2B5EF4-FFF2-40B4-BE49-F238E27FC236}">
                <a16:creationId xmlns:a16="http://schemas.microsoft.com/office/drawing/2014/main" id="{25B857D2-8F9B-42EA-8C2F-FDB7CE67A56C}"/>
              </a:ext>
            </a:extLst>
          </p:cNvPr>
          <p:cNvSpPr txBox="1"/>
          <p:nvPr/>
        </p:nvSpPr>
        <p:spPr>
          <a:xfrm>
            <a:off x="9166532" y="5849591"/>
            <a:ext cx="2885779" cy="677108"/>
          </a:xfrm>
          <a:prstGeom prst="rect">
            <a:avLst/>
          </a:prstGeom>
          <a:noFill/>
        </p:spPr>
        <p:txBody>
          <a:bodyPr wrap="square" lIns="0" tIns="0" rIns="0" bIns="0" rtlCol="0">
            <a:spAutoFit/>
          </a:bodyPr>
          <a:lstStyle/>
          <a:p>
            <a:pPr>
              <a:lnSpc>
                <a:spcPct val="100000"/>
              </a:lnSpc>
              <a:spcAft>
                <a:spcPts val="600"/>
              </a:spcAft>
              <a:buSzPct val="100000"/>
            </a:pPr>
            <a:r>
              <a:rPr lang="en-US" sz="1100" b="1" i="1" dirty="0"/>
              <a:t>SFEZ </a:t>
            </a:r>
            <a:r>
              <a:rPr lang="en-US" sz="1100" i="1" dirty="0"/>
              <a:t>has an established institutional mechanism, being a government owned land area may follow an easier approval mechanism</a:t>
            </a:r>
            <a:endParaRPr lang="en-US" sz="1400" i="1" dirty="0"/>
          </a:p>
        </p:txBody>
      </p:sp>
      <p:cxnSp>
        <p:nvCxnSpPr>
          <p:cNvPr id="17" name="Straight Connector 16">
            <a:extLst>
              <a:ext uri="{FF2B5EF4-FFF2-40B4-BE49-F238E27FC236}">
                <a16:creationId xmlns:a16="http://schemas.microsoft.com/office/drawing/2014/main" id="{7074AA2C-C6D7-475B-938A-C44643A957FC}"/>
              </a:ext>
            </a:extLst>
          </p:cNvPr>
          <p:cNvCxnSpPr>
            <a:cxnSpLocks/>
          </p:cNvCxnSpPr>
          <p:nvPr/>
        </p:nvCxnSpPr>
        <p:spPr>
          <a:xfrm flipH="1">
            <a:off x="9051729" y="2710247"/>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cxnSp>
        <p:nvCxnSpPr>
          <p:cNvPr id="204" name="Straight Connector 203">
            <a:extLst>
              <a:ext uri="{FF2B5EF4-FFF2-40B4-BE49-F238E27FC236}">
                <a16:creationId xmlns:a16="http://schemas.microsoft.com/office/drawing/2014/main" id="{93199D10-A779-4065-BF59-0974E31C521E}"/>
              </a:ext>
            </a:extLst>
          </p:cNvPr>
          <p:cNvCxnSpPr>
            <a:cxnSpLocks/>
          </p:cNvCxnSpPr>
          <p:nvPr/>
        </p:nvCxnSpPr>
        <p:spPr>
          <a:xfrm flipH="1">
            <a:off x="9051729" y="3421504"/>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cxnSp>
        <p:nvCxnSpPr>
          <p:cNvPr id="205" name="Straight Connector 204">
            <a:extLst>
              <a:ext uri="{FF2B5EF4-FFF2-40B4-BE49-F238E27FC236}">
                <a16:creationId xmlns:a16="http://schemas.microsoft.com/office/drawing/2014/main" id="{955E2D32-7828-479B-9612-BD98F3663C11}"/>
              </a:ext>
            </a:extLst>
          </p:cNvPr>
          <p:cNvCxnSpPr>
            <a:cxnSpLocks/>
          </p:cNvCxnSpPr>
          <p:nvPr/>
        </p:nvCxnSpPr>
        <p:spPr>
          <a:xfrm flipH="1">
            <a:off x="9060042" y="4025082"/>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cxnSp>
        <p:nvCxnSpPr>
          <p:cNvPr id="206" name="Straight Connector 205">
            <a:extLst>
              <a:ext uri="{FF2B5EF4-FFF2-40B4-BE49-F238E27FC236}">
                <a16:creationId xmlns:a16="http://schemas.microsoft.com/office/drawing/2014/main" id="{C80C8F5D-2ADF-424C-9547-C8182F5765DA}"/>
              </a:ext>
            </a:extLst>
          </p:cNvPr>
          <p:cNvCxnSpPr>
            <a:cxnSpLocks/>
          </p:cNvCxnSpPr>
          <p:nvPr/>
        </p:nvCxnSpPr>
        <p:spPr>
          <a:xfrm flipH="1">
            <a:off x="9060042" y="4545570"/>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cxnSp>
        <p:nvCxnSpPr>
          <p:cNvPr id="207" name="Straight Connector 206">
            <a:extLst>
              <a:ext uri="{FF2B5EF4-FFF2-40B4-BE49-F238E27FC236}">
                <a16:creationId xmlns:a16="http://schemas.microsoft.com/office/drawing/2014/main" id="{A5ADE1E6-BF66-4556-BFB8-0C626BE266E4}"/>
              </a:ext>
            </a:extLst>
          </p:cNvPr>
          <p:cNvCxnSpPr>
            <a:cxnSpLocks/>
          </p:cNvCxnSpPr>
          <p:nvPr/>
        </p:nvCxnSpPr>
        <p:spPr>
          <a:xfrm flipH="1">
            <a:off x="9065885" y="5165086"/>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cxnSp>
        <p:nvCxnSpPr>
          <p:cNvPr id="208" name="Straight Connector 207">
            <a:extLst>
              <a:ext uri="{FF2B5EF4-FFF2-40B4-BE49-F238E27FC236}">
                <a16:creationId xmlns:a16="http://schemas.microsoft.com/office/drawing/2014/main" id="{2CC5676C-B642-4CE4-BAD3-5EA56288AFED}"/>
              </a:ext>
            </a:extLst>
          </p:cNvPr>
          <p:cNvCxnSpPr>
            <a:cxnSpLocks/>
          </p:cNvCxnSpPr>
          <p:nvPr/>
        </p:nvCxnSpPr>
        <p:spPr>
          <a:xfrm flipH="1">
            <a:off x="9041458" y="5784384"/>
            <a:ext cx="3116971" cy="0"/>
          </a:xfrm>
          <a:prstGeom prst="line">
            <a:avLst/>
          </a:prstGeom>
          <a:ln w="6350" cap="sq">
            <a:solidFill>
              <a:srgbClr val="7F7F7F"/>
            </a:solidFill>
          </a:ln>
        </p:spPr>
        <p:style>
          <a:lnRef idx="1">
            <a:schemeClr val="accent1"/>
          </a:lnRef>
          <a:fillRef idx="0">
            <a:schemeClr val="accent1"/>
          </a:fillRef>
          <a:effectRef idx="0">
            <a:schemeClr val="dk1"/>
          </a:effectRef>
          <a:fontRef idx="minor">
            <a:schemeClr val="lt1"/>
          </a:fontRef>
        </p:style>
      </p:cxnSp>
      <p:sp>
        <p:nvSpPr>
          <p:cNvPr id="13" name="Rectangle: Rounded Corners 12">
            <a:extLst>
              <a:ext uri="{FF2B5EF4-FFF2-40B4-BE49-F238E27FC236}">
                <a16:creationId xmlns:a16="http://schemas.microsoft.com/office/drawing/2014/main" id="{E64E3FCF-8856-4E1E-87D2-6B8733898132}"/>
              </a:ext>
            </a:extLst>
          </p:cNvPr>
          <p:cNvSpPr/>
          <p:nvPr/>
        </p:nvSpPr>
        <p:spPr>
          <a:xfrm>
            <a:off x="4225375" y="1690596"/>
            <a:ext cx="1697399" cy="4757005"/>
          </a:xfrm>
          <a:prstGeom prst="roundRect">
            <a:avLst>
              <a:gd name="adj" fmla="val 7755"/>
            </a:avLst>
          </a:prstGeom>
          <a:noFill/>
          <a:ln w="28575">
            <a:solidFill>
              <a:schemeClr val="tx1"/>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 name="Rectangle: Rounded Corners 15">
            <a:extLst>
              <a:ext uri="{FF2B5EF4-FFF2-40B4-BE49-F238E27FC236}">
                <a16:creationId xmlns:a16="http://schemas.microsoft.com/office/drawing/2014/main" id="{4DE844BE-34A2-43D3-B485-9299F99EEE5A}"/>
              </a:ext>
            </a:extLst>
          </p:cNvPr>
          <p:cNvSpPr/>
          <p:nvPr/>
        </p:nvSpPr>
        <p:spPr>
          <a:xfrm>
            <a:off x="4151992" y="6501072"/>
            <a:ext cx="1836590" cy="329257"/>
          </a:xfrm>
          <a:prstGeom prst="roundRect">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100" b="1"/>
              <a:t>Shortlisted location for TLC</a:t>
            </a:r>
          </a:p>
        </p:txBody>
      </p:sp>
      <p:sp>
        <p:nvSpPr>
          <p:cNvPr id="98" name="Footer Placeholder 5">
            <a:extLst>
              <a:ext uri="{FF2B5EF4-FFF2-40B4-BE49-F238E27FC236}">
                <a16:creationId xmlns:a16="http://schemas.microsoft.com/office/drawing/2014/main" id="{97B1E5A3-3967-4841-8E90-AE697B525A39}"/>
              </a:ext>
            </a:extLst>
          </p:cNvPr>
          <p:cNvSpPr>
            <a:spLocks noGrp="1"/>
          </p:cNvSpPr>
          <p:nvPr>
            <p:ph type="ftr" sz="quarter" idx="13"/>
          </p:nvPr>
        </p:nvSpPr>
        <p:spPr>
          <a:xfrm>
            <a:off x="442912" y="6392404"/>
            <a:ext cx="5473701" cy="137160"/>
          </a:xfrm>
        </p:spPr>
        <p:txBody>
          <a:bodyPr/>
          <a:lstStyle/>
          <a:p>
            <a:pPr algn="l"/>
            <a:r>
              <a:rPr lang="en-US" dirty="0"/>
              <a:t>Prefeasibility study for establishment of TLC under STKEC</a:t>
            </a:r>
          </a:p>
        </p:txBody>
      </p:sp>
      <p:sp>
        <p:nvSpPr>
          <p:cNvPr id="99" name="Slide Number Placeholder 1">
            <a:extLst>
              <a:ext uri="{FF2B5EF4-FFF2-40B4-BE49-F238E27FC236}">
                <a16:creationId xmlns:a16="http://schemas.microsoft.com/office/drawing/2014/main" id="{58A1CA07-6CDC-456F-99D7-AB6C7102BA0C}"/>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15</a:t>
            </a:fld>
            <a:endParaRPr lang="en-GB"/>
          </a:p>
        </p:txBody>
      </p:sp>
    </p:spTree>
    <p:custDataLst>
      <p:custData r:id="rId1"/>
    </p:custDataLst>
    <p:extLst>
      <p:ext uri="{BB962C8B-B14F-4D97-AF65-F5344CB8AC3E}">
        <p14:creationId xmlns:p14="http://schemas.microsoft.com/office/powerpoint/2010/main" val="205833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4888BB8-320E-4E94-8792-576A847E7C1D}"/>
              </a:ext>
            </a:extLst>
          </p:cNvPr>
          <p:cNvGraphicFramePr>
            <a:graphicFrameLocks noChangeAspect="1"/>
          </p:cNvGraphicFramePr>
          <p:nvPr>
            <p:custDataLst>
              <p:tags r:id="rId2"/>
            </p:custDataLst>
            <p:extLst>
              <p:ext uri="{D42A27DB-BD31-4B8C-83A1-F6EECF244321}">
                <p14:modId xmlns:p14="http://schemas.microsoft.com/office/powerpoint/2010/main" val="3948582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73" imgH="473" progId="TCLayout.ActiveDocument.1">
                  <p:embed/>
                </p:oleObj>
              </mc:Choice>
              <mc:Fallback>
                <p:oleObj name="think-cell Slide" r:id="rId18" imgW="473" imgH="473" progId="TCLayout.ActiveDocument.1">
                  <p:embed/>
                  <p:pic>
                    <p:nvPicPr>
                      <p:cNvPr id="6" name="think-cell data - do not delete" hidden="1">
                        <a:extLst>
                          <a:ext uri="{FF2B5EF4-FFF2-40B4-BE49-F238E27FC236}">
                            <a16:creationId xmlns:a16="http://schemas.microsoft.com/office/drawing/2014/main" id="{14888BB8-320E-4E94-8792-576A847E7C1D}"/>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41803"/>
            <a:ext cx="11306100"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Land Area Estimation for Different Components within TLC</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4" name="Group 3">
            <a:extLst>
              <a:ext uri="{FF2B5EF4-FFF2-40B4-BE49-F238E27FC236}">
                <a16:creationId xmlns:a16="http://schemas.microsoft.com/office/drawing/2014/main" id="{E17A377C-3E4C-434A-8E57-3ADAD6C4F1CE}"/>
              </a:ext>
            </a:extLst>
          </p:cNvPr>
          <p:cNvGrpSpPr/>
          <p:nvPr/>
        </p:nvGrpSpPr>
        <p:grpSpPr>
          <a:xfrm>
            <a:off x="442912" y="1097074"/>
            <a:ext cx="10934800" cy="725100"/>
            <a:chOff x="442912" y="1097074"/>
            <a:chExt cx="10934800" cy="1816106"/>
          </a:xfrm>
        </p:grpSpPr>
        <p:sp>
          <p:nvSpPr>
            <p:cNvPr id="73" name="Google Shape;2799;g14b343bbf95_1_182">
              <a:extLst>
                <a:ext uri="{FF2B5EF4-FFF2-40B4-BE49-F238E27FC236}">
                  <a16:creationId xmlns:a16="http://schemas.microsoft.com/office/drawing/2014/main" id="{8F2D4644-7A47-4F91-8847-4DB87C94A37B}"/>
                </a:ext>
              </a:extLst>
            </p:cNvPr>
            <p:cNvSpPr/>
            <p:nvPr/>
          </p:nvSpPr>
          <p:spPr>
            <a:xfrm>
              <a:off x="442912" y="1097074"/>
              <a:ext cx="10934800" cy="1816106"/>
            </a:xfrm>
            <a:prstGeom prst="round2DiagRect">
              <a:avLst>
                <a:gd name="adj1" fmla="val 16667"/>
                <a:gd name="adj2" fmla="val 0"/>
              </a:avLst>
            </a:prstGeom>
            <a:solidFill>
              <a:srgbClr val="F2F2F2"/>
            </a:solidFill>
            <a:ln w="9525" cap="flat" cmpd="sng">
              <a:solidFill>
                <a:srgbClr val="585654"/>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75" name="Google Shape;2800;g14b343bbf95_1_182">
              <a:extLst>
                <a:ext uri="{FF2B5EF4-FFF2-40B4-BE49-F238E27FC236}">
                  <a16:creationId xmlns:a16="http://schemas.microsoft.com/office/drawing/2014/main" id="{22D1F910-8A1F-450F-9D46-932901728940}"/>
                </a:ext>
              </a:extLst>
            </p:cNvPr>
            <p:cNvSpPr/>
            <p:nvPr/>
          </p:nvSpPr>
          <p:spPr>
            <a:xfrm>
              <a:off x="524849" y="1362002"/>
              <a:ext cx="10690400" cy="1221197"/>
            </a:xfrm>
            <a:prstGeom prst="roundRect">
              <a:avLst>
                <a:gd name="adj" fmla="val 50000"/>
              </a:avLst>
            </a:prstGeom>
            <a:solidFill>
              <a:srgbClr val="FFFFFF"/>
            </a:solidFill>
            <a:ln>
              <a:noFill/>
            </a:ln>
          </p:spPr>
          <p:txBody>
            <a:bodyPr spcFirstLastPara="1" wrap="square" lIns="640075" tIns="91425" rIns="91425" bIns="91425" anchor="ctr" anchorCtr="0">
              <a:noAutofit/>
            </a:bodyPr>
            <a:lstStyle/>
            <a:p>
              <a:pPr>
                <a:lnSpc>
                  <a:spcPct val="100000"/>
                </a:lnSpc>
                <a:spcAft>
                  <a:spcPts val="600"/>
                </a:spcAft>
                <a:buSzPct val="100000"/>
              </a:pPr>
              <a:r>
                <a:rPr lang="en-US" sz="1400" i="1" dirty="0"/>
                <a:t>Land Area estimation has been done for 14.3 MTPA, i.e., 20-22% of the total projected volume</a:t>
              </a:r>
            </a:p>
          </p:txBody>
        </p:sp>
      </p:grpSp>
      <p:pic>
        <p:nvPicPr>
          <p:cNvPr id="76" name="Google Shape;2801;g14b343bbf95_1_182">
            <a:extLst>
              <a:ext uri="{FF2B5EF4-FFF2-40B4-BE49-F238E27FC236}">
                <a16:creationId xmlns:a16="http://schemas.microsoft.com/office/drawing/2014/main" id="{B00432CD-4CED-4B5A-A566-EA2C2DBFB5B4}"/>
              </a:ext>
            </a:extLst>
          </p:cNvPr>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677939" y="1104905"/>
            <a:ext cx="417201" cy="671700"/>
          </a:xfrm>
          <a:prstGeom prst="rect">
            <a:avLst/>
          </a:prstGeom>
          <a:noFill/>
          <a:ln>
            <a:noFill/>
          </a:ln>
        </p:spPr>
      </p:pic>
      <p:sp>
        <p:nvSpPr>
          <p:cNvPr id="57" name="Footer Placeholder 5">
            <a:extLst>
              <a:ext uri="{FF2B5EF4-FFF2-40B4-BE49-F238E27FC236}">
                <a16:creationId xmlns:a16="http://schemas.microsoft.com/office/drawing/2014/main" id="{5322F455-3648-423F-84D6-5467528A6EB9}"/>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58" name="Slide Number Placeholder 1">
            <a:extLst>
              <a:ext uri="{FF2B5EF4-FFF2-40B4-BE49-F238E27FC236}">
                <a16:creationId xmlns:a16="http://schemas.microsoft.com/office/drawing/2014/main" id="{88C981BA-AC6E-472A-A825-5233165D13E6}"/>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16</a:t>
            </a:fld>
            <a:endParaRPr lang="en-GB"/>
          </a:p>
        </p:txBody>
      </p:sp>
      <p:cxnSp>
        <p:nvCxnSpPr>
          <p:cNvPr id="7" name="Straight Connector 6">
            <a:extLst>
              <a:ext uri="{FF2B5EF4-FFF2-40B4-BE49-F238E27FC236}">
                <a16:creationId xmlns:a16="http://schemas.microsoft.com/office/drawing/2014/main" id="{7921F19E-FFC4-4CA5-8C7B-05C81A43AA33}"/>
              </a:ext>
            </a:extLst>
          </p:cNvPr>
          <p:cNvCxnSpPr/>
          <p:nvPr>
            <p:custDataLst>
              <p:tags r:id="rId3"/>
            </p:custDataLst>
          </p:nvPr>
        </p:nvCxnSpPr>
        <p:spPr bwMode="auto">
          <a:xfrm>
            <a:off x="1820863" y="4373563"/>
            <a:ext cx="781050" cy="0"/>
          </a:xfrm>
          <a:prstGeom prst="line">
            <a:avLst/>
          </a:prstGeom>
          <a:ln w="9525" cap="sq"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7B9B467-7856-492A-BEA5-9176448A8CD9}"/>
              </a:ext>
            </a:extLst>
          </p:cNvPr>
          <p:cNvCxnSpPr/>
          <p:nvPr>
            <p:custDataLst>
              <p:tags r:id="rId4"/>
            </p:custDataLst>
          </p:nvPr>
        </p:nvCxnSpPr>
        <p:spPr bwMode="auto">
          <a:xfrm>
            <a:off x="3579813" y="2936875"/>
            <a:ext cx="781050" cy="0"/>
          </a:xfrm>
          <a:prstGeom prst="line">
            <a:avLst/>
          </a:prstGeom>
          <a:ln w="9525" cap="sq"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5FAFED-3C3D-427D-B373-44D9E85B0C36}"/>
              </a:ext>
            </a:extLst>
          </p:cNvPr>
          <p:cNvCxnSpPr/>
          <p:nvPr>
            <p:custDataLst>
              <p:tags r:id="rId5"/>
            </p:custDataLst>
          </p:nvPr>
        </p:nvCxnSpPr>
        <p:spPr bwMode="auto">
          <a:xfrm>
            <a:off x="5340350" y="2632075"/>
            <a:ext cx="781050" cy="0"/>
          </a:xfrm>
          <a:prstGeom prst="line">
            <a:avLst/>
          </a:prstGeom>
          <a:ln w="9525" cap="sq"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4674223-B53B-4898-9E57-A8BF1CDB5B6B}"/>
              </a:ext>
            </a:extLst>
          </p:cNvPr>
          <p:cNvCxnSpPr/>
          <p:nvPr>
            <p:custDataLst>
              <p:tags r:id="rId6"/>
            </p:custDataLst>
          </p:nvPr>
        </p:nvCxnSpPr>
        <p:spPr bwMode="auto">
          <a:xfrm>
            <a:off x="7100888" y="2327275"/>
            <a:ext cx="781050" cy="0"/>
          </a:xfrm>
          <a:prstGeom prst="line">
            <a:avLst/>
          </a:prstGeom>
          <a:ln w="9525" cap="sq"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B56562D-75C8-482A-BEE5-8F878394BBA4}"/>
              </a:ext>
            </a:extLst>
          </p:cNvPr>
          <p:cNvCxnSpPr/>
          <p:nvPr>
            <p:custDataLst>
              <p:tags r:id="rId7"/>
            </p:custDataLst>
          </p:nvPr>
        </p:nvCxnSpPr>
        <p:spPr bwMode="auto">
          <a:xfrm>
            <a:off x="8859838" y="2239963"/>
            <a:ext cx="781050" cy="0"/>
          </a:xfrm>
          <a:prstGeom prst="line">
            <a:avLst/>
          </a:prstGeom>
          <a:ln w="9525" cap="sq"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10" name="Chart 109">
            <a:extLst>
              <a:ext uri="{FF2B5EF4-FFF2-40B4-BE49-F238E27FC236}">
                <a16:creationId xmlns:a16="http://schemas.microsoft.com/office/drawing/2014/main" id="{7E066B5B-8AEC-4980-AD6A-8CA2F15BD2D7}"/>
              </a:ext>
            </a:extLst>
          </p:cNvPr>
          <p:cNvGraphicFramePr/>
          <p:nvPr>
            <p:custDataLst>
              <p:tags r:id="rId8"/>
            </p:custDataLst>
            <p:extLst>
              <p:ext uri="{D42A27DB-BD31-4B8C-83A1-F6EECF244321}">
                <p14:modId xmlns:p14="http://schemas.microsoft.com/office/powerpoint/2010/main" val="3504445842"/>
              </p:ext>
            </p:extLst>
          </p:nvPr>
        </p:nvGraphicFramePr>
        <p:xfrm>
          <a:off x="368300" y="2039938"/>
          <a:ext cx="10725150" cy="3808412"/>
        </p:xfrm>
        <a:graphic>
          <a:graphicData uri="http://schemas.openxmlformats.org/drawingml/2006/chart">
            <c:chart xmlns:c="http://schemas.openxmlformats.org/drawingml/2006/chart" xmlns:r="http://schemas.openxmlformats.org/officeDocument/2006/relationships" r:id="rId21"/>
          </a:graphicData>
        </a:graphic>
      </p:graphicFrame>
      <p:sp>
        <p:nvSpPr>
          <p:cNvPr id="40" name="Text Placeholder 2">
            <a:extLst>
              <a:ext uri="{FF2B5EF4-FFF2-40B4-BE49-F238E27FC236}">
                <a16:creationId xmlns:a16="http://schemas.microsoft.com/office/drawing/2014/main" id="{999A0579-CF4F-4CD2-B3BE-391396B2511C}"/>
              </a:ext>
            </a:extLst>
          </p:cNvPr>
          <p:cNvSpPr>
            <a:spLocks noGrp="1"/>
          </p:cNvSpPr>
          <p:nvPr>
            <p:custDataLst>
              <p:tags r:id="rId9"/>
            </p:custDataLst>
          </p:nvPr>
        </p:nvSpPr>
        <p:spPr bwMode="auto">
          <a:xfrm>
            <a:off x="11117263" y="5689600"/>
            <a:ext cx="5969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r>
              <a:rPr lang="en-GB" altLang="en-US" sz="1000" dirty="0">
                <a:solidFill>
                  <a:schemeClr val="tx1"/>
                </a:solidFill>
                <a:effectLst/>
              </a:rPr>
              <a:t>In hectare</a:t>
            </a:r>
            <a:endParaRPr lang="en-GB" sz="1000" dirty="0">
              <a:solidFill>
                <a:schemeClr val="tx1"/>
              </a:solidFill>
            </a:endParaRPr>
          </a:p>
        </p:txBody>
      </p:sp>
      <p:sp>
        <p:nvSpPr>
          <p:cNvPr id="36" name="Text Placeholder 2">
            <a:extLst>
              <a:ext uri="{FF2B5EF4-FFF2-40B4-BE49-F238E27FC236}">
                <a16:creationId xmlns:a16="http://schemas.microsoft.com/office/drawing/2014/main" id="{6CE83EBB-CB81-4128-9676-8520FCBDEECB}"/>
              </a:ext>
            </a:extLst>
          </p:cNvPr>
          <p:cNvSpPr>
            <a:spLocks noGrp="1"/>
          </p:cNvSpPr>
          <p:nvPr>
            <p:custDataLst>
              <p:tags r:id="rId10"/>
            </p:custDataLst>
          </p:nvPr>
        </p:nvSpPr>
        <p:spPr bwMode="auto">
          <a:xfrm>
            <a:off x="879475" y="5851525"/>
            <a:ext cx="90328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EC268F59-365C-485F-90EC-CB19C2628F2C}" type="datetime'W''ar''e''''house ''''''''and'''' Lo''g''i''stics fac''ility'">
              <a:rPr lang="en-GB" altLang="en-US" sz="1000" b="0" smtClean="0">
                <a:solidFill>
                  <a:schemeClr val="tx1"/>
                </a:solidFill>
              </a:rPr>
              <a:pPr/>
              <a:t>Warehouse and Logistics facility</a:t>
            </a:fld>
            <a:endParaRPr lang="en-GB" sz="1000" b="0" dirty="0">
              <a:solidFill>
                <a:schemeClr val="tx1"/>
              </a:solidFill>
            </a:endParaRPr>
          </a:p>
        </p:txBody>
      </p:sp>
      <p:sp>
        <p:nvSpPr>
          <p:cNvPr id="38" name="Text Placeholder 2">
            <a:extLst>
              <a:ext uri="{FF2B5EF4-FFF2-40B4-BE49-F238E27FC236}">
                <a16:creationId xmlns:a16="http://schemas.microsoft.com/office/drawing/2014/main" id="{1BEC6788-9F42-4487-AB40-C16DA2350F6E}"/>
              </a:ext>
            </a:extLst>
          </p:cNvPr>
          <p:cNvSpPr>
            <a:spLocks noGrp="1"/>
          </p:cNvSpPr>
          <p:nvPr>
            <p:custDataLst>
              <p:tags r:id="rId11"/>
            </p:custDataLst>
          </p:nvPr>
        </p:nvSpPr>
        <p:spPr bwMode="auto">
          <a:xfrm>
            <a:off x="2481263" y="5851525"/>
            <a:ext cx="1219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C4F24A9F-32E8-411B-A6D7-14B68138875E}" type="datetime'V''''''''''a''lu''e ''''add''''''ed ''se''rvic''''''es'''''">
              <a:rPr lang="en-GB" altLang="en-US" sz="1000" b="0" smtClean="0">
                <a:solidFill>
                  <a:schemeClr val="tx1"/>
                </a:solidFill>
              </a:rPr>
              <a:pPr/>
              <a:t>Value added services</a:t>
            </a:fld>
            <a:endParaRPr lang="en-GB" sz="1000" b="0" dirty="0">
              <a:solidFill>
                <a:schemeClr val="tx1"/>
              </a:solidFill>
            </a:endParaRPr>
          </a:p>
        </p:txBody>
      </p:sp>
      <p:sp>
        <p:nvSpPr>
          <p:cNvPr id="60" name="Text Placeholder 2">
            <a:extLst>
              <a:ext uri="{FF2B5EF4-FFF2-40B4-BE49-F238E27FC236}">
                <a16:creationId xmlns:a16="http://schemas.microsoft.com/office/drawing/2014/main" id="{228AC44E-474A-433A-8600-0994AA89C457}"/>
              </a:ext>
            </a:extLst>
          </p:cNvPr>
          <p:cNvSpPr>
            <a:spLocks noGrp="1"/>
          </p:cNvSpPr>
          <p:nvPr>
            <p:custDataLst>
              <p:tags r:id="rId12"/>
            </p:custDataLst>
          </p:nvPr>
        </p:nvSpPr>
        <p:spPr bwMode="auto">
          <a:xfrm>
            <a:off x="4319588" y="5851525"/>
            <a:ext cx="10604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99516075-4B24-4AAC-8A5F-3E1723CA0C6C}" type="datetime'Tr''uck te''r''minal an''''d hand''ling f''''ac''ilit''y'">
              <a:rPr lang="en-US" altLang="en-US" sz="1000" b="0" smtClean="0">
                <a:solidFill>
                  <a:schemeClr val="tx1"/>
                </a:solidFill>
              </a:rPr>
              <a:pPr/>
              <a:t>Truck terminal and handling facility</a:t>
            </a:fld>
            <a:endParaRPr lang="en-GB" sz="1000" b="0" dirty="0">
              <a:solidFill>
                <a:schemeClr val="tx1"/>
              </a:solidFill>
            </a:endParaRPr>
          </a:p>
        </p:txBody>
      </p:sp>
      <p:sp>
        <p:nvSpPr>
          <p:cNvPr id="66" name="Text Placeholder 2">
            <a:extLst>
              <a:ext uri="{FF2B5EF4-FFF2-40B4-BE49-F238E27FC236}">
                <a16:creationId xmlns:a16="http://schemas.microsoft.com/office/drawing/2014/main" id="{CBF8E548-F5F5-4FC8-AF9D-1F3FF97C758C}"/>
              </a:ext>
            </a:extLst>
          </p:cNvPr>
          <p:cNvSpPr>
            <a:spLocks noGrp="1"/>
          </p:cNvSpPr>
          <p:nvPr>
            <p:custDataLst>
              <p:tags r:id="rId13"/>
            </p:custDataLst>
          </p:nvPr>
        </p:nvSpPr>
        <p:spPr bwMode="auto">
          <a:xfrm>
            <a:off x="5997575" y="5851525"/>
            <a:ext cx="1227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823884A2-CD27-4CBD-BD0B-B8EE31CD8FC2}" type="datetime'''S''u''p''port in''''fr''''''a''''st''ru''''ct''u''r''e'">
              <a:rPr lang="en-GB" altLang="en-US" sz="1000" b="0" smtClean="0">
                <a:solidFill>
                  <a:schemeClr val="tx1"/>
                </a:solidFill>
              </a:rPr>
              <a:pPr/>
              <a:t>Support infrastructure</a:t>
            </a:fld>
            <a:endParaRPr lang="en-GB" sz="1000" b="0" dirty="0">
              <a:solidFill>
                <a:schemeClr val="tx1"/>
              </a:solidFill>
            </a:endParaRPr>
          </a:p>
        </p:txBody>
      </p:sp>
      <p:sp>
        <p:nvSpPr>
          <p:cNvPr id="88" name="Text Placeholder 2">
            <a:extLst>
              <a:ext uri="{FF2B5EF4-FFF2-40B4-BE49-F238E27FC236}">
                <a16:creationId xmlns:a16="http://schemas.microsoft.com/office/drawing/2014/main" id="{35C2C73D-A700-4ED2-BA83-CFCDBEDBE7DC}"/>
              </a:ext>
            </a:extLst>
          </p:cNvPr>
          <p:cNvSpPr>
            <a:spLocks noGrp="1"/>
          </p:cNvSpPr>
          <p:nvPr>
            <p:custDataLst>
              <p:tags r:id="rId14"/>
            </p:custDataLst>
          </p:nvPr>
        </p:nvSpPr>
        <p:spPr bwMode="gray">
          <a:xfrm>
            <a:off x="8315325" y="2206625"/>
            <a:ext cx="111125" cy="152400"/>
          </a:xfrm>
          <a:prstGeom prst="rect">
            <a:avLst/>
          </a:prstGeom>
          <a:solidFill>
            <a:srgbClr val="A32020"/>
          </a:solidFill>
          <a:ln>
            <a:noFill/>
          </a:ln>
          <a:effectLst/>
        </p:spPr>
        <p:txBody>
          <a:bodyPr vert="horz" wrap="none" lIns="20638" tIns="0" rIns="20638"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E6F58779-6A12-4BCF-884D-B00EAD0BF550}" type="datetime'''''2'''''''''''''''''''">
              <a:rPr lang="en-GB" altLang="en-US" sz="1000" b="0" smtClean="0">
                <a:solidFill>
                  <a:schemeClr val="bg1"/>
                </a:solidFill>
                <a:effectLst/>
              </a:rPr>
              <a:pPr lvl="0" algn="ctr">
                <a:spcBef>
                  <a:spcPct val="0"/>
                </a:spcBef>
                <a:spcAft>
                  <a:spcPct val="0"/>
                </a:spcAft>
              </a:pPr>
              <a:t>2</a:t>
            </a:fld>
            <a:endParaRPr lang="en-GB" sz="1000" b="0" dirty="0">
              <a:solidFill>
                <a:schemeClr val="bg1"/>
              </a:solidFill>
            </a:endParaRPr>
          </a:p>
        </p:txBody>
      </p:sp>
      <p:sp>
        <p:nvSpPr>
          <p:cNvPr id="69" name="Text Placeholder 2">
            <a:extLst>
              <a:ext uri="{FF2B5EF4-FFF2-40B4-BE49-F238E27FC236}">
                <a16:creationId xmlns:a16="http://schemas.microsoft.com/office/drawing/2014/main" id="{B7EAB603-3DAA-4CED-8172-2450E93F9934}"/>
              </a:ext>
            </a:extLst>
          </p:cNvPr>
          <p:cNvSpPr>
            <a:spLocks noGrp="1"/>
          </p:cNvSpPr>
          <p:nvPr>
            <p:custDataLst>
              <p:tags r:id="rId15"/>
            </p:custDataLst>
          </p:nvPr>
        </p:nvSpPr>
        <p:spPr bwMode="auto">
          <a:xfrm>
            <a:off x="7526338" y="5851525"/>
            <a:ext cx="1690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B030F9B7-D0AA-4589-886E-44EC681A1010}" type="datetime'Expo cen''''''''''te''r (''trade f''acili''''''t''a''tion'')'">
              <a:rPr lang="en-GB" altLang="en-US" sz="1000" b="0" smtClean="0">
                <a:solidFill>
                  <a:schemeClr val="tx1"/>
                </a:solidFill>
              </a:rPr>
              <a:pPr/>
              <a:t>Expo center (trade facilitation)</a:t>
            </a:fld>
            <a:endParaRPr lang="en-GB" sz="1000" b="0" dirty="0">
              <a:solidFill>
                <a:schemeClr val="tx1"/>
              </a:solidFill>
            </a:endParaRPr>
          </a:p>
        </p:txBody>
      </p:sp>
      <p:sp>
        <p:nvSpPr>
          <p:cNvPr id="39" name="Text Placeholder 2">
            <a:extLst>
              <a:ext uri="{FF2B5EF4-FFF2-40B4-BE49-F238E27FC236}">
                <a16:creationId xmlns:a16="http://schemas.microsoft.com/office/drawing/2014/main" id="{3DA3ED08-42F0-47B0-9470-2FDADD0886D2}"/>
              </a:ext>
            </a:extLst>
          </p:cNvPr>
          <p:cNvSpPr>
            <a:spLocks noGrp="1"/>
          </p:cNvSpPr>
          <p:nvPr>
            <p:custDataLst>
              <p:tags r:id="rId16"/>
            </p:custDataLst>
          </p:nvPr>
        </p:nvSpPr>
        <p:spPr bwMode="auto">
          <a:xfrm>
            <a:off x="9380538" y="5851525"/>
            <a:ext cx="1500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4548D891-8281-4E1C-85EF-0939CC671F7C}" type="datetime'''Tr''''a''d''''e ''''an''d ''Logist''''''ics cent''''''r''e'">
              <a:rPr lang="en-GB" altLang="en-US" sz="1000" b="0" smtClean="0">
                <a:solidFill>
                  <a:schemeClr val="tx1"/>
                </a:solidFill>
              </a:rPr>
              <a:pPr/>
              <a:t>Trade and Logistics centre</a:t>
            </a:fld>
            <a:endParaRPr lang="en-GB" sz="1000" b="0" dirty="0">
              <a:solidFill>
                <a:schemeClr val="tx1"/>
              </a:solidFill>
            </a:endParaRPr>
          </a:p>
        </p:txBody>
      </p:sp>
    </p:spTree>
    <p:custDataLst>
      <p:custData r:id="rId1"/>
    </p:custDataLst>
    <p:extLst>
      <p:ext uri="{BB962C8B-B14F-4D97-AF65-F5344CB8AC3E}">
        <p14:creationId xmlns:p14="http://schemas.microsoft.com/office/powerpoint/2010/main" val="90393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4888BB8-320E-4E94-8792-576A847E7C1D}"/>
              </a:ext>
            </a:extLst>
          </p:cNvPr>
          <p:cNvGraphicFramePr>
            <a:graphicFrameLocks noChangeAspect="1"/>
          </p:cNvGraphicFramePr>
          <p:nvPr>
            <p:custDataLst>
              <p:tags r:id="rId2"/>
            </p:custDataLst>
            <p:extLst>
              <p:ext uri="{D42A27DB-BD31-4B8C-83A1-F6EECF244321}">
                <p14:modId xmlns:p14="http://schemas.microsoft.com/office/powerpoint/2010/main" val="1108835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think-cell data - do not delete" hidden="1">
                        <a:extLst>
                          <a:ext uri="{FF2B5EF4-FFF2-40B4-BE49-F238E27FC236}">
                            <a16:creationId xmlns:a16="http://schemas.microsoft.com/office/drawing/2014/main" id="{14888BB8-320E-4E94-8792-576A847E7C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95150"/>
            <a:ext cx="11306100"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Zoning Plan for TLC</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57" name="Footer Placeholder 5">
            <a:extLst>
              <a:ext uri="{FF2B5EF4-FFF2-40B4-BE49-F238E27FC236}">
                <a16:creationId xmlns:a16="http://schemas.microsoft.com/office/drawing/2014/main" id="{5322F455-3648-423F-84D6-5467528A6EB9}"/>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58" name="Slide Number Placeholder 1">
            <a:extLst>
              <a:ext uri="{FF2B5EF4-FFF2-40B4-BE49-F238E27FC236}">
                <a16:creationId xmlns:a16="http://schemas.microsoft.com/office/drawing/2014/main" id="{88C981BA-AC6E-472A-A825-5233165D13E6}"/>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17</a:t>
            </a:fld>
            <a:endParaRPr lang="en-GB"/>
          </a:p>
        </p:txBody>
      </p:sp>
      <p:sp>
        <p:nvSpPr>
          <p:cNvPr id="27" name="Rectangle 26">
            <a:extLst>
              <a:ext uri="{FF2B5EF4-FFF2-40B4-BE49-F238E27FC236}">
                <a16:creationId xmlns:a16="http://schemas.microsoft.com/office/drawing/2014/main" id="{79F75A87-4C17-476E-9C70-759A669DE110}"/>
              </a:ext>
            </a:extLst>
          </p:cNvPr>
          <p:cNvSpPr/>
          <p:nvPr/>
        </p:nvSpPr>
        <p:spPr>
          <a:xfrm>
            <a:off x="450565" y="934889"/>
            <a:ext cx="3607774" cy="438940"/>
          </a:xfrm>
          <a:prstGeom prst="rect">
            <a:avLst/>
          </a:prstGeom>
          <a:noFill/>
          <a:ln>
            <a:solidFill>
              <a:srgbClr val="000000"/>
            </a:solidFill>
          </a:ln>
          <a:effectLst/>
        </p:spPr>
        <p:txBody>
          <a:bodyPr rtlCol="0" anchor="ctr"/>
          <a:lstStyle/>
          <a:p>
            <a:pPr marL="0" marR="0" algn="ctr">
              <a:spcBef>
                <a:spcPts val="0"/>
              </a:spcBef>
              <a:spcAft>
                <a:spcPts val="0"/>
              </a:spcAft>
            </a:pPr>
            <a:r>
              <a:rPr lang="en-US" sz="1200" b="1" kern="1200" dirty="0">
                <a:solidFill>
                  <a:srgbClr val="262626"/>
                </a:solidFill>
                <a:effectLst/>
                <a:ea typeface="SimSun" panose="02010600030101010101" pitchFamily="2" charset="-122"/>
                <a:cs typeface="Arial" panose="020B0604020202020204" pitchFamily="34" charset="0"/>
              </a:rPr>
              <a:t>Warehouse Facility including the covered, open and cold storage space </a:t>
            </a:r>
            <a:endParaRPr lang="en-US" sz="1200" dirty="0">
              <a:effectLst/>
              <a:ea typeface="SimSun" panose="02010600030101010101" pitchFamily="2" charset="-122"/>
              <a:cs typeface="Times New Roman" panose="02020603050405020304" pitchFamily="18" charset="0"/>
            </a:endParaRPr>
          </a:p>
        </p:txBody>
      </p:sp>
      <p:sp>
        <p:nvSpPr>
          <p:cNvPr id="31" name="Rectangle 30">
            <a:extLst>
              <a:ext uri="{FF2B5EF4-FFF2-40B4-BE49-F238E27FC236}">
                <a16:creationId xmlns:a16="http://schemas.microsoft.com/office/drawing/2014/main" id="{745F2B80-272E-406D-8221-FE3674F8A2E6}"/>
              </a:ext>
            </a:extLst>
          </p:cNvPr>
          <p:cNvSpPr/>
          <p:nvPr/>
        </p:nvSpPr>
        <p:spPr>
          <a:xfrm>
            <a:off x="450565" y="2787550"/>
            <a:ext cx="1995452" cy="890641"/>
          </a:xfrm>
          <a:prstGeom prst="rect">
            <a:avLst/>
          </a:prstGeom>
          <a:noFill/>
          <a:ln>
            <a:solidFill>
              <a:srgbClr val="000000"/>
            </a:solidFill>
          </a:ln>
          <a:effectLst/>
        </p:spPr>
        <p:txBody>
          <a:bodyPr rtlCol="0" anchor="ctr"/>
          <a:lstStyle/>
          <a:p>
            <a:pPr algn="ctr"/>
            <a:r>
              <a:rPr lang="en-US" sz="1200" b="1" dirty="0">
                <a:solidFill>
                  <a:srgbClr val="262626"/>
                </a:solidFill>
                <a:ea typeface="SimSun" panose="02010600030101010101" pitchFamily="2" charset="-122"/>
                <a:cs typeface="Arial" panose="020B0604020202020204" pitchFamily="34" charset="0"/>
              </a:rPr>
              <a:t>Value Added Services including packaging, labeling, sorting and distribution center</a:t>
            </a:r>
          </a:p>
        </p:txBody>
      </p:sp>
      <p:sp>
        <p:nvSpPr>
          <p:cNvPr id="34" name="Rectangle 33">
            <a:extLst>
              <a:ext uri="{FF2B5EF4-FFF2-40B4-BE49-F238E27FC236}">
                <a16:creationId xmlns:a16="http://schemas.microsoft.com/office/drawing/2014/main" id="{EF004CA3-A91B-4A80-9D5D-78BBB97DD621}"/>
              </a:ext>
            </a:extLst>
          </p:cNvPr>
          <p:cNvSpPr/>
          <p:nvPr/>
        </p:nvSpPr>
        <p:spPr>
          <a:xfrm>
            <a:off x="450565" y="4089887"/>
            <a:ext cx="1995452" cy="890641"/>
          </a:xfrm>
          <a:prstGeom prst="rect">
            <a:avLst/>
          </a:prstGeom>
          <a:noFill/>
          <a:ln>
            <a:solidFill>
              <a:srgbClr val="000000"/>
            </a:solidFill>
          </a:ln>
          <a:effectLst/>
        </p:spPr>
        <p:txBody>
          <a:bodyPr rtlCol="0" anchor="ctr"/>
          <a:lstStyle/>
          <a:p>
            <a:pPr algn="ctr"/>
            <a:r>
              <a:rPr lang="en-US" sz="1200" b="1" dirty="0">
                <a:solidFill>
                  <a:srgbClr val="262626"/>
                </a:solidFill>
                <a:ea typeface="SimSun" panose="02010600030101010101" pitchFamily="2" charset="-122"/>
                <a:cs typeface="Arial" panose="020B0604020202020204" pitchFamily="34" charset="0"/>
              </a:rPr>
              <a:t>Support Infrastructure including administration buildings, commercial offices, customs office</a:t>
            </a:r>
          </a:p>
        </p:txBody>
      </p:sp>
      <p:sp>
        <p:nvSpPr>
          <p:cNvPr id="37" name="Rectangle 36">
            <a:extLst>
              <a:ext uri="{FF2B5EF4-FFF2-40B4-BE49-F238E27FC236}">
                <a16:creationId xmlns:a16="http://schemas.microsoft.com/office/drawing/2014/main" id="{9EE40E67-9F37-4E6B-8981-2150476F3A22}"/>
              </a:ext>
            </a:extLst>
          </p:cNvPr>
          <p:cNvSpPr/>
          <p:nvPr/>
        </p:nvSpPr>
        <p:spPr>
          <a:xfrm>
            <a:off x="450565" y="5331701"/>
            <a:ext cx="1995452" cy="553018"/>
          </a:xfrm>
          <a:prstGeom prst="rect">
            <a:avLst/>
          </a:prstGeom>
          <a:noFill/>
          <a:ln>
            <a:solidFill>
              <a:srgbClr val="000000"/>
            </a:solidFill>
          </a:ln>
          <a:effectLst/>
        </p:spPr>
        <p:txBody>
          <a:bodyPr rtlCol="0" anchor="ctr"/>
          <a:lstStyle/>
          <a:p>
            <a:pPr algn="ctr"/>
            <a:r>
              <a:rPr lang="en-US" sz="1200" b="1" dirty="0">
                <a:solidFill>
                  <a:srgbClr val="262626"/>
                </a:solidFill>
                <a:ea typeface="SimSun" panose="02010600030101010101" pitchFamily="2" charset="-122"/>
                <a:cs typeface="Arial" panose="020B0604020202020204" pitchFamily="34" charset="0"/>
              </a:rPr>
              <a:t>Exposition Center &amp; Commercial Zone</a:t>
            </a:r>
          </a:p>
        </p:txBody>
      </p:sp>
      <p:sp>
        <p:nvSpPr>
          <p:cNvPr id="43" name="Rectangle 42">
            <a:extLst>
              <a:ext uri="{FF2B5EF4-FFF2-40B4-BE49-F238E27FC236}">
                <a16:creationId xmlns:a16="http://schemas.microsoft.com/office/drawing/2014/main" id="{3EB703F5-B530-45B4-AFFF-D507167C3B82}"/>
              </a:ext>
            </a:extLst>
          </p:cNvPr>
          <p:cNvSpPr/>
          <p:nvPr/>
        </p:nvSpPr>
        <p:spPr>
          <a:xfrm>
            <a:off x="7313322" y="935858"/>
            <a:ext cx="4443343" cy="437970"/>
          </a:xfrm>
          <a:prstGeom prst="rect">
            <a:avLst/>
          </a:prstGeom>
          <a:noFill/>
          <a:ln>
            <a:solidFill>
              <a:srgbClr val="000000"/>
            </a:solidFill>
          </a:ln>
          <a:effectLst/>
        </p:spPr>
        <p:txBody>
          <a:bodyPr rtlCol="0" anchor="ctr"/>
          <a:lstStyle/>
          <a:p>
            <a:pPr algn="ctr"/>
            <a:r>
              <a:rPr lang="en-US" sz="1200" b="1" dirty="0">
                <a:solidFill>
                  <a:srgbClr val="262626"/>
                </a:solidFill>
                <a:ea typeface="SimSun" panose="02010600030101010101" pitchFamily="2" charset="-122"/>
                <a:cs typeface="Arial" panose="020B0604020202020204" pitchFamily="34" charset="0"/>
              </a:rPr>
              <a:t>Trucking Facility including container, depots, weighing facility, cargo handling facility</a:t>
            </a:r>
          </a:p>
        </p:txBody>
      </p:sp>
      <p:grpSp>
        <p:nvGrpSpPr>
          <p:cNvPr id="22" name="Group 21">
            <a:extLst>
              <a:ext uri="{FF2B5EF4-FFF2-40B4-BE49-F238E27FC236}">
                <a16:creationId xmlns:a16="http://schemas.microsoft.com/office/drawing/2014/main" id="{338288A1-D09D-4B61-9CA3-930A0776695C}"/>
              </a:ext>
            </a:extLst>
          </p:cNvPr>
          <p:cNvGrpSpPr>
            <a:grpSpLocks noChangeAspect="1"/>
          </p:cNvGrpSpPr>
          <p:nvPr/>
        </p:nvGrpSpPr>
        <p:grpSpPr>
          <a:xfrm>
            <a:off x="2677886" y="1373828"/>
            <a:ext cx="7990745" cy="4878845"/>
            <a:chOff x="3875223" y="2104876"/>
            <a:chExt cx="6793408" cy="4147796"/>
          </a:xfrm>
        </p:grpSpPr>
        <p:grpSp>
          <p:nvGrpSpPr>
            <p:cNvPr id="26" name="Group 25">
              <a:extLst>
                <a:ext uri="{FF2B5EF4-FFF2-40B4-BE49-F238E27FC236}">
                  <a16:creationId xmlns:a16="http://schemas.microsoft.com/office/drawing/2014/main" id="{6109E777-2AE1-49F8-8BA5-7808B22FC223}"/>
                </a:ext>
              </a:extLst>
            </p:cNvPr>
            <p:cNvGrpSpPr>
              <a:grpSpLocks noChangeAspect="1"/>
            </p:cNvGrpSpPr>
            <p:nvPr/>
          </p:nvGrpSpPr>
          <p:grpSpPr>
            <a:xfrm>
              <a:off x="3875223" y="2146772"/>
              <a:ext cx="6793408" cy="4105900"/>
              <a:chOff x="2384051" y="2183923"/>
              <a:chExt cx="8310880" cy="5023288"/>
            </a:xfrm>
          </p:grpSpPr>
          <p:pic>
            <p:nvPicPr>
              <p:cNvPr id="46" name="Picture 45">
                <a:extLst>
                  <a:ext uri="{FF2B5EF4-FFF2-40B4-BE49-F238E27FC236}">
                    <a16:creationId xmlns:a16="http://schemas.microsoft.com/office/drawing/2014/main" id="{226EA438-8D82-494A-9D25-9F459B72F8B0}"/>
                  </a:ext>
                </a:extLst>
              </p:cNvPr>
              <p:cNvPicPr>
                <a:picLocks noChangeAspect="1"/>
              </p:cNvPicPr>
              <p:nvPr/>
            </p:nvPicPr>
            <p:blipFill rotWithShape="1">
              <a:blip r:embed="rId6">
                <a:alphaModFix/>
              </a:blip>
              <a:srcRect t="18970" b="5"/>
              <a:stretch/>
            </p:blipFill>
            <p:spPr>
              <a:xfrm>
                <a:off x="2384051" y="2183923"/>
                <a:ext cx="8310880" cy="5023288"/>
              </a:xfrm>
              <a:prstGeom prst="rect">
                <a:avLst/>
              </a:prstGeom>
            </p:spPr>
          </p:pic>
          <p:sp>
            <p:nvSpPr>
              <p:cNvPr id="47" name="Rectangle 9">
                <a:extLst>
                  <a:ext uri="{FF2B5EF4-FFF2-40B4-BE49-F238E27FC236}">
                    <a16:creationId xmlns:a16="http://schemas.microsoft.com/office/drawing/2014/main" id="{FCE7E66C-6F42-4975-9CEE-D4A3728CD180}"/>
                  </a:ext>
                </a:extLst>
              </p:cNvPr>
              <p:cNvSpPr/>
              <p:nvPr/>
            </p:nvSpPr>
            <p:spPr>
              <a:xfrm>
                <a:off x="2504337" y="2256778"/>
                <a:ext cx="4995079" cy="3493845"/>
              </a:xfrm>
              <a:custGeom>
                <a:avLst/>
                <a:gdLst>
                  <a:gd name="connsiteX0" fmla="*/ 0 w 4653887"/>
                  <a:gd name="connsiteY0" fmla="*/ 0 h 4591971"/>
                  <a:gd name="connsiteX1" fmla="*/ 4653887 w 4653887"/>
                  <a:gd name="connsiteY1" fmla="*/ 0 h 4591971"/>
                  <a:gd name="connsiteX2" fmla="*/ 4653887 w 4653887"/>
                  <a:gd name="connsiteY2" fmla="*/ 4591971 h 4591971"/>
                  <a:gd name="connsiteX3" fmla="*/ 0 w 4653887"/>
                  <a:gd name="connsiteY3" fmla="*/ 4591971 h 4591971"/>
                  <a:gd name="connsiteX4" fmla="*/ 0 w 4653887"/>
                  <a:gd name="connsiteY4" fmla="*/ 0 h 4591971"/>
                  <a:gd name="connsiteX0" fmla="*/ 0 w 4653887"/>
                  <a:gd name="connsiteY0" fmla="*/ 0 h 4605618"/>
                  <a:gd name="connsiteX1" fmla="*/ 4653887 w 4653887"/>
                  <a:gd name="connsiteY1" fmla="*/ 0 h 4605618"/>
                  <a:gd name="connsiteX2" fmla="*/ 4503762 w 4653887"/>
                  <a:gd name="connsiteY2" fmla="*/ 4605618 h 4605618"/>
                  <a:gd name="connsiteX3" fmla="*/ 0 w 4653887"/>
                  <a:gd name="connsiteY3" fmla="*/ 4591971 h 4605618"/>
                  <a:gd name="connsiteX4" fmla="*/ 0 w 4653887"/>
                  <a:gd name="connsiteY4" fmla="*/ 0 h 4605618"/>
                  <a:gd name="connsiteX0" fmla="*/ 0 w 4899546"/>
                  <a:gd name="connsiteY0" fmla="*/ 163773 h 4769391"/>
                  <a:gd name="connsiteX1" fmla="*/ 4899546 w 4899546"/>
                  <a:gd name="connsiteY1" fmla="*/ 0 h 4769391"/>
                  <a:gd name="connsiteX2" fmla="*/ 4503762 w 4899546"/>
                  <a:gd name="connsiteY2" fmla="*/ 4769391 h 4769391"/>
                  <a:gd name="connsiteX3" fmla="*/ 0 w 4899546"/>
                  <a:gd name="connsiteY3" fmla="*/ 4755744 h 4769391"/>
                  <a:gd name="connsiteX4" fmla="*/ 0 w 4899546"/>
                  <a:gd name="connsiteY4" fmla="*/ 163773 h 4769391"/>
                  <a:gd name="connsiteX0" fmla="*/ 0 w 4899546"/>
                  <a:gd name="connsiteY0" fmla="*/ 163773 h 4769391"/>
                  <a:gd name="connsiteX1" fmla="*/ 4899546 w 4899546"/>
                  <a:gd name="connsiteY1" fmla="*/ 0 h 4769391"/>
                  <a:gd name="connsiteX2" fmla="*/ 4503762 w 4899546"/>
                  <a:gd name="connsiteY2" fmla="*/ 4769391 h 4769391"/>
                  <a:gd name="connsiteX3" fmla="*/ 0 w 4899546"/>
                  <a:gd name="connsiteY3" fmla="*/ 4755744 h 4769391"/>
                  <a:gd name="connsiteX4" fmla="*/ 0 w 4899546"/>
                  <a:gd name="connsiteY4" fmla="*/ 163773 h 4769391"/>
                  <a:gd name="connsiteX0" fmla="*/ 0 w 4995080"/>
                  <a:gd name="connsiteY0" fmla="*/ 27296 h 4632914"/>
                  <a:gd name="connsiteX1" fmla="*/ 4995080 w 4995080"/>
                  <a:gd name="connsiteY1" fmla="*/ 0 h 4632914"/>
                  <a:gd name="connsiteX2" fmla="*/ 4503762 w 4995080"/>
                  <a:gd name="connsiteY2" fmla="*/ 4632914 h 4632914"/>
                  <a:gd name="connsiteX3" fmla="*/ 0 w 4995080"/>
                  <a:gd name="connsiteY3" fmla="*/ 4619267 h 4632914"/>
                  <a:gd name="connsiteX4" fmla="*/ 0 w 4995080"/>
                  <a:gd name="connsiteY4" fmla="*/ 27296 h 463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080" h="4632914">
                    <a:moveTo>
                      <a:pt x="0" y="27296"/>
                    </a:moveTo>
                    <a:lnTo>
                      <a:pt x="4995080" y="0"/>
                    </a:lnTo>
                    <a:cubicBezTo>
                      <a:pt x="4822209" y="1890048"/>
                      <a:pt x="4635690" y="3043117"/>
                      <a:pt x="4503762" y="4632914"/>
                    </a:cubicBezTo>
                    <a:lnTo>
                      <a:pt x="0" y="4619267"/>
                    </a:lnTo>
                    <a:lnTo>
                      <a:pt x="0" y="27296"/>
                    </a:lnTo>
                    <a:close/>
                  </a:path>
                </a:pathLst>
              </a:custGeom>
              <a:solidFill>
                <a:srgbClr val="DEDEDE">
                  <a:lumMod val="90000"/>
                  <a:alpha val="41961"/>
                </a:srgbClr>
              </a:solidFill>
              <a:ln>
                <a:noFill/>
              </a:ln>
              <a:effectLst/>
            </p:spPr>
            <p:txBody>
              <a:bodyPr rtlCol="0" anchor="ctr"/>
              <a:lstStyle/>
              <a:p>
                <a:endParaRPr lang="en-US"/>
              </a:p>
            </p:txBody>
          </p:sp>
          <p:sp>
            <p:nvSpPr>
              <p:cNvPr id="48" name="Rectangle 47">
                <a:extLst>
                  <a:ext uri="{FF2B5EF4-FFF2-40B4-BE49-F238E27FC236}">
                    <a16:creationId xmlns:a16="http://schemas.microsoft.com/office/drawing/2014/main" id="{69C2E9D5-B34E-464A-A99C-5CEC45D40106}"/>
                  </a:ext>
                </a:extLst>
              </p:cNvPr>
              <p:cNvSpPr/>
              <p:nvPr/>
            </p:nvSpPr>
            <p:spPr>
              <a:xfrm>
                <a:off x="4487596" y="3537355"/>
                <a:ext cx="1958997" cy="1711843"/>
              </a:xfrm>
              <a:prstGeom prst="rect">
                <a:avLst/>
              </a:prstGeom>
              <a:solidFill>
                <a:srgbClr val="DB536A">
                  <a:alpha val="50196"/>
                </a:srgbClr>
              </a:solidFill>
              <a:ln>
                <a:noFill/>
              </a:ln>
              <a:effectLst/>
            </p:spPr>
            <p:txBody>
              <a:bodyPr rtlCol="0" anchor="ctr"/>
              <a:lstStyle/>
              <a:p>
                <a:endParaRPr lang="en-US"/>
              </a:p>
            </p:txBody>
          </p:sp>
          <p:sp>
            <p:nvSpPr>
              <p:cNvPr id="49" name="TextBox 11">
                <a:extLst>
                  <a:ext uri="{FF2B5EF4-FFF2-40B4-BE49-F238E27FC236}">
                    <a16:creationId xmlns:a16="http://schemas.microsoft.com/office/drawing/2014/main" id="{784C9752-6B73-45C6-8050-2FAE45717F07}"/>
                  </a:ext>
                </a:extLst>
              </p:cNvPr>
              <p:cNvSpPr txBox="1"/>
              <p:nvPr/>
            </p:nvSpPr>
            <p:spPr>
              <a:xfrm>
                <a:off x="4739243" y="2744396"/>
                <a:ext cx="996302" cy="308444"/>
              </a:xfrm>
              <a:prstGeom prst="rect">
                <a:avLst/>
              </a:prstGeom>
              <a:noFill/>
            </p:spPr>
            <p:txBody>
              <a:bodyPr wrap="square" lIns="0" tIns="0" rIns="0" bIns="0" rtlCol="0">
                <a:noAutofit/>
              </a:bodyPr>
              <a:lstStyle/>
              <a:p>
                <a:pPr algn="just">
                  <a:spcAft>
                    <a:spcPts val="600"/>
                  </a:spcAft>
                </a:pPr>
                <a:r>
                  <a:rPr lang="en-US" sz="1200" b="1" u="sng" dirty="0">
                    <a:solidFill>
                      <a:srgbClr val="000000"/>
                    </a:solidFill>
                    <a:ea typeface="SimSun" panose="02010600030101010101" pitchFamily="2" charset="-122"/>
                    <a:cs typeface="Arial" panose="020B0604020202020204" pitchFamily="34" charset="0"/>
                  </a:rPr>
                  <a:t>Zone 1</a:t>
                </a:r>
              </a:p>
            </p:txBody>
          </p:sp>
          <p:sp>
            <p:nvSpPr>
              <p:cNvPr id="50" name="Rectangle 49">
                <a:extLst>
                  <a:ext uri="{FF2B5EF4-FFF2-40B4-BE49-F238E27FC236}">
                    <a16:creationId xmlns:a16="http://schemas.microsoft.com/office/drawing/2014/main" id="{073B56D8-D7C4-4F82-998E-78799E21BEB8}"/>
                  </a:ext>
                </a:extLst>
              </p:cNvPr>
              <p:cNvSpPr/>
              <p:nvPr/>
            </p:nvSpPr>
            <p:spPr>
              <a:xfrm>
                <a:off x="2486088" y="3537370"/>
                <a:ext cx="2001541" cy="1748285"/>
              </a:xfrm>
              <a:prstGeom prst="rect">
                <a:avLst/>
              </a:prstGeom>
              <a:solidFill>
                <a:srgbClr val="FFB600">
                  <a:alpha val="50196"/>
                </a:srgbClr>
              </a:solidFill>
              <a:ln>
                <a:noFill/>
              </a:ln>
              <a:effectLst/>
            </p:spPr>
            <p:txBody>
              <a:bodyPr rtlCol="0" anchor="ctr"/>
              <a:lstStyle/>
              <a:p>
                <a:endParaRPr lang="en-US"/>
              </a:p>
            </p:txBody>
          </p:sp>
          <p:sp>
            <p:nvSpPr>
              <p:cNvPr id="51" name="Rectangle 13">
                <a:extLst>
                  <a:ext uri="{FF2B5EF4-FFF2-40B4-BE49-F238E27FC236}">
                    <a16:creationId xmlns:a16="http://schemas.microsoft.com/office/drawing/2014/main" id="{0402ED77-54A3-488C-A2A4-F581A0FAAB89}"/>
                  </a:ext>
                </a:extLst>
              </p:cNvPr>
              <p:cNvSpPr/>
              <p:nvPr/>
            </p:nvSpPr>
            <p:spPr>
              <a:xfrm>
                <a:off x="6464383" y="3537217"/>
                <a:ext cx="961584" cy="2212484"/>
              </a:xfrm>
              <a:custGeom>
                <a:avLst/>
                <a:gdLst>
                  <a:gd name="connsiteX0" fmla="*/ 0 w 1378425"/>
                  <a:gd name="connsiteY0" fmla="*/ 0 h 2889412"/>
                  <a:gd name="connsiteX1" fmla="*/ 1378425 w 1378425"/>
                  <a:gd name="connsiteY1" fmla="*/ 0 h 2889412"/>
                  <a:gd name="connsiteX2" fmla="*/ 1378425 w 1378425"/>
                  <a:gd name="connsiteY2" fmla="*/ 2889412 h 2889412"/>
                  <a:gd name="connsiteX3" fmla="*/ 0 w 1378425"/>
                  <a:gd name="connsiteY3" fmla="*/ 2889412 h 2889412"/>
                  <a:gd name="connsiteX4" fmla="*/ 0 w 1378425"/>
                  <a:gd name="connsiteY4" fmla="*/ 0 h 2889412"/>
                  <a:gd name="connsiteX0" fmla="*/ 0 w 1378425"/>
                  <a:gd name="connsiteY0" fmla="*/ 0 h 2889412"/>
                  <a:gd name="connsiteX1" fmla="*/ 1378425 w 1378425"/>
                  <a:gd name="connsiteY1" fmla="*/ 0 h 2889412"/>
                  <a:gd name="connsiteX2" fmla="*/ 1091822 w 1378425"/>
                  <a:gd name="connsiteY2" fmla="*/ 2889412 h 2889412"/>
                  <a:gd name="connsiteX3" fmla="*/ 0 w 1378425"/>
                  <a:gd name="connsiteY3" fmla="*/ 2889412 h 2889412"/>
                  <a:gd name="connsiteX4" fmla="*/ 0 w 1378425"/>
                  <a:gd name="connsiteY4" fmla="*/ 0 h 2889412"/>
                  <a:gd name="connsiteX0" fmla="*/ 0 w 1378425"/>
                  <a:gd name="connsiteY0" fmla="*/ 0 h 2889412"/>
                  <a:gd name="connsiteX1" fmla="*/ 1378425 w 1378425"/>
                  <a:gd name="connsiteY1" fmla="*/ 0 h 2889412"/>
                  <a:gd name="connsiteX2" fmla="*/ 928163 w 1378425"/>
                  <a:gd name="connsiteY2" fmla="*/ 2889412 h 2889412"/>
                  <a:gd name="connsiteX3" fmla="*/ 0 w 1378425"/>
                  <a:gd name="connsiteY3" fmla="*/ 2889412 h 2889412"/>
                  <a:gd name="connsiteX4" fmla="*/ 0 w 1378425"/>
                  <a:gd name="connsiteY4" fmla="*/ 0 h 2889412"/>
                  <a:gd name="connsiteX0" fmla="*/ 0 w 1378425"/>
                  <a:gd name="connsiteY0" fmla="*/ 0 h 2889412"/>
                  <a:gd name="connsiteX1" fmla="*/ 1378425 w 1378425"/>
                  <a:gd name="connsiteY1" fmla="*/ 0 h 2889412"/>
                  <a:gd name="connsiteX2" fmla="*/ 709951 w 1378425"/>
                  <a:gd name="connsiteY2" fmla="*/ 2889412 h 2889412"/>
                  <a:gd name="connsiteX3" fmla="*/ 0 w 1378425"/>
                  <a:gd name="connsiteY3" fmla="*/ 2889412 h 2889412"/>
                  <a:gd name="connsiteX4" fmla="*/ 0 w 1378425"/>
                  <a:gd name="connsiteY4" fmla="*/ 0 h 288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425" h="2889412">
                    <a:moveTo>
                      <a:pt x="0" y="0"/>
                    </a:moveTo>
                    <a:lnTo>
                      <a:pt x="1378425" y="0"/>
                    </a:lnTo>
                    <a:lnTo>
                      <a:pt x="709951" y="2889412"/>
                    </a:lnTo>
                    <a:lnTo>
                      <a:pt x="0" y="2889412"/>
                    </a:lnTo>
                    <a:lnTo>
                      <a:pt x="0" y="0"/>
                    </a:lnTo>
                    <a:close/>
                  </a:path>
                </a:pathLst>
              </a:custGeom>
              <a:solidFill>
                <a:srgbClr val="4B06B2">
                  <a:alpha val="50196"/>
                </a:srgbClr>
              </a:solidFill>
              <a:ln>
                <a:noFill/>
              </a:ln>
              <a:effectLst/>
            </p:spPr>
            <p:txBody>
              <a:bodyPr rtlCol="0" anchor="ctr"/>
              <a:lstStyle/>
              <a:p>
                <a:endParaRPr lang="en-US"/>
              </a:p>
            </p:txBody>
          </p:sp>
          <p:sp>
            <p:nvSpPr>
              <p:cNvPr id="52" name="TextBox 14">
                <a:extLst>
                  <a:ext uri="{FF2B5EF4-FFF2-40B4-BE49-F238E27FC236}">
                    <a16:creationId xmlns:a16="http://schemas.microsoft.com/office/drawing/2014/main" id="{D5CA5960-73E9-4856-A5A4-B3C331D2E76B}"/>
                  </a:ext>
                </a:extLst>
              </p:cNvPr>
              <p:cNvSpPr txBox="1"/>
              <p:nvPr/>
            </p:nvSpPr>
            <p:spPr>
              <a:xfrm>
                <a:off x="2633384" y="2762799"/>
                <a:ext cx="1279854" cy="252394"/>
              </a:xfrm>
              <a:prstGeom prst="rect">
                <a:avLst/>
              </a:prstGeom>
              <a:noFill/>
            </p:spPr>
            <p:txBody>
              <a:bodyPr wrap="square" lIns="0" tIns="0" rIns="0" bIns="0" rtlCol="0">
                <a:noAutofit/>
              </a:bodyPr>
              <a:lstStyle/>
              <a:p>
                <a:pPr algn="just">
                  <a:spcAft>
                    <a:spcPts val="600"/>
                  </a:spcAft>
                </a:pPr>
                <a:r>
                  <a:rPr lang="en-US" sz="1200" b="1" u="sng" dirty="0">
                    <a:solidFill>
                      <a:srgbClr val="000000"/>
                    </a:solidFill>
                    <a:ea typeface="SimSun" panose="02010600030101010101" pitchFamily="2" charset="-122"/>
                    <a:cs typeface="Arial" panose="020B0604020202020204" pitchFamily="34" charset="0"/>
                  </a:rPr>
                  <a:t>Zone 2</a:t>
                </a:r>
              </a:p>
            </p:txBody>
          </p:sp>
          <p:sp>
            <p:nvSpPr>
              <p:cNvPr id="53" name="TextBox 15">
                <a:extLst>
                  <a:ext uri="{FF2B5EF4-FFF2-40B4-BE49-F238E27FC236}">
                    <a16:creationId xmlns:a16="http://schemas.microsoft.com/office/drawing/2014/main" id="{A2F82FC5-47CF-496C-A431-DD8D8B82281A}"/>
                  </a:ext>
                </a:extLst>
              </p:cNvPr>
              <p:cNvSpPr txBox="1"/>
              <p:nvPr/>
            </p:nvSpPr>
            <p:spPr>
              <a:xfrm>
                <a:off x="6590132" y="2759705"/>
                <a:ext cx="966739" cy="249331"/>
              </a:xfrm>
              <a:prstGeom prst="rect">
                <a:avLst/>
              </a:prstGeom>
              <a:noFill/>
            </p:spPr>
            <p:txBody>
              <a:bodyPr wrap="square" lIns="0" tIns="0" rIns="0" bIns="0" rtlCol="0">
                <a:noAutofit/>
              </a:bodyPr>
              <a:lstStyle/>
              <a:p>
                <a:pPr algn="just">
                  <a:spcAft>
                    <a:spcPts val="600"/>
                  </a:spcAft>
                </a:pPr>
                <a:r>
                  <a:rPr lang="en-US" sz="1200" b="1" u="sng" dirty="0">
                    <a:solidFill>
                      <a:srgbClr val="000000"/>
                    </a:solidFill>
                    <a:ea typeface="SimSun" panose="02010600030101010101" pitchFamily="2" charset="-122"/>
                    <a:cs typeface="Arial" panose="020B0604020202020204" pitchFamily="34" charset="0"/>
                  </a:rPr>
                  <a:t>Zone 4</a:t>
                </a:r>
              </a:p>
            </p:txBody>
          </p:sp>
          <p:sp>
            <p:nvSpPr>
              <p:cNvPr id="54" name="Rectangle 53">
                <a:extLst>
                  <a:ext uri="{FF2B5EF4-FFF2-40B4-BE49-F238E27FC236}">
                    <a16:creationId xmlns:a16="http://schemas.microsoft.com/office/drawing/2014/main" id="{890D12D8-098B-4EEA-AE30-0BDA6FD01B11}"/>
                  </a:ext>
                </a:extLst>
              </p:cNvPr>
              <p:cNvSpPr/>
              <p:nvPr/>
            </p:nvSpPr>
            <p:spPr>
              <a:xfrm>
                <a:off x="2504308" y="5285673"/>
                <a:ext cx="3960539" cy="464174"/>
              </a:xfrm>
              <a:prstGeom prst="rect">
                <a:avLst/>
              </a:prstGeom>
              <a:solidFill>
                <a:srgbClr val="D04A02">
                  <a:alpha val="50196"/>
                </a:srgbClr>
              </a:solidFill>
              <a:ln>
                <a:noFill/>
              </a:ln>
              <a:effectLst/>
            </p:spPr>
            <p:txBody>
              <a:bodyPr rtlCol="0" anchor="ctr"/>
              <a:lstStyle/>
              <a:p>
                <a:endParaRPr lang="en-US"/>
              </a:p>
            </p:txBody>
          </p:sp>
          <p:sp>
            <p:nvSpPr>
              <p:cNvPr id="55" name="TextBox 17">
                <a:extLst>
                  <a:ext uri="{FF2B5EF4-FFF2-40B4-BE49-F238E27FC236}">
                    <a16:creationId xmlns:a16="http://schemas.microsoft.com/office/drawing/2014/main" id="{74B8553B-B76D-41AA-9187-1009A5C6BDD7}"/>
                  </a:ext>
                </a:extLst>
              </p:cNvPr>
              <p:cNvSpPr txBox="1"/>
              <p:nvPr/>
            </p:nvSpPr>
            <p:spPr>
              <a:xfrm>
                <a:off x="2748697" y="5488740"/>
                <a:ext cx="1340846" cy="306586"/>
              </a:xfrm>
              <a:prstGeom prst="rect">
                <a:avLst/>
              </a:prstGeom>
              <a:noFill/>
            </p:spPr>
            <p:txBody>
              <a:bodyPr wrap="square" lIns="0" tIns="0" rIns="0" bIns="0" rtlCol="0">
                <a:noAutofit/>
              </a:bodyPr>
              <a:lstStyle/>
              <a:p>
                <a:pPr marL="0" marR="0" algn="just">
                  <a:spcBef>
                    <a:spcPts val="0"/>
                  </a:spcBef>
                  <a:spcAft>
                    <a:spcPts val="600"/>
                  </a:spcAft>
                </a:pPr>
                <a:r>
                  <a:rPr lang="en-US" sz="1200" b="1" u="sng" kern="1200" dirty="0">
                    <a:solidFill>
                      <a:srgbClr val="000000"/>
                    </a:solidFill>
                    <a:effectLst/>
                    <a:ea typeface="SimSun" panose="02010600030101010101" pitchFamily="2" charset="-122"/>
                    <a:cs typeface="Arial" panose="020B0604020202020204" pitchFamily="34" charset="0"/>
                  </a:rPr>
                  <a:t>Zone 3</a:t>
                </a:r>
                <a:endParaRPr lang="en-US" sz="1200" dirty="0">
                  <a:effectLst/>
                  <a:ea typeface="SimSun" panose="02010600030101010101" pitchFamily="2" charset="-122"/>
                  <a:cs typeface="Times New Roman" panose="02020603050405020304" pitchFamily="18" charset="0"/>
                </a:endParaRPr>
              </a:p>
            </p:txBody>
          </p:sp>
          <p:sp>
            <p:nvSpPr>
              <p:cNvPr id="56" name="Rectangle 55">
                <a:extLst>
                  <a:ext uri="{FF2B5EF4-FFF2-40B4-BE49-F238E27FC236}">
                    <a16:creationId xmlns:a16="http://schemas.microsoft.com/office/drawing/2014/main" id="{33197B67-26AA-4312-A5D9-29B6B4E44D1A}"/>
                  </a:ext>
                </a:extLst>
              </p:cNvPr>
              <p:cNvSpPr/>
              <p:nvPr/>
            </p:nvSpPr>
            <p:spPr>
              <a:xfrm>
                <a:off x="2504334" y="5750623"/>
                <a:ext cx="1249789" cy="1427828"/>
              </a:xfrm>
              <a:prstGeom prst="rect">
                <a:avLst/>
              </a:prstGeom>
              <a:solidFill>
                <a:srgbClr val="DB536A">
                  <a:alpha val="50196"/>
                </a:srgbClr>
              </a:solidFill>
              <a:ln>
                <a:noFill/>
              </a:ln>
              <a:effectLst/>
            </p:spPr>
            <p:txBody>
              <a:bodyPr rtlCol="0" anchor="ctr"/>
              <a:lstStyle/>
              <a:p>
                <a:endParaRPr lang="en-US"/>
              </a:p>
            </p:txBody>
          </p:sp>
        </p:grpSp>
        <p:sp>
          <p:nvSpPr>
            <p:cNvPr id="29" name="Rectangle 28">
              <a:extLst>
                <a:ext uri="{FF2B5EF4-FFF2-40B4-BE49-F238E27FC236}">
                  <a16:creationId xmlns:a16="http://schemas.microsoft.com/office/drawing/2014/main" id="{78F7D785-4035-49D6-B7B6-4304E1DBA223}"/>
                </a:ext>
              </a:extLst>
            </p:cNvPr>
            <p:cNvSpPr/>
            <p:nvPr/>
          </p:nvSpPr>
          <p:spPr>
            <a:xfrm>
              <a:off x="5678314" y="2890937"/>
              <a:ext cx="1211321" cy="320522"/>
            </a:xfrm>
            <a:prstGeom prst="rect">
              <a:avLst/>
            </a:prstGeom>
            <a:solidFill>
              <a:srgbClr val="000000"/>
            </a:solidFill>
            <a:ln>
              <a:noFill/>
            </a:ln>
            <a:effectLst/>
          </p:spPr>
          <p:txBody>
            <a:bodyPr rtlCol="0" anchor="ctr"/>
            <a:lstStyle/>
            <a:p>
              <a:pPr algn="ctr"/>
              <a:r>
                <a:rPr lang="en-US" sz="1200" b="1" dirty="0">
                  <a:solidFill>
                    <a:srgbClr val="FFFFFF"/>
                  </a:solidFill>
                  <a:ea typeface="SimSun" panose="02010600030101010101" pitchFamily="2" charset="-122"/>
                  <a:cs typeface="Arial" panose="020B0604020202020204" pitchFamily="34" charset="0"/>
                </a:rPr>
                <a:t>32 ha</a:t>
              </a:r>
            </a:p>
          </p:txBody>
        </p:sp>
        <p:sp>
          <p:nvSpPr>
            <p:cNvPr id="30" name="Rectangle 29">
              <a:extLst>
                <a:ext uri="{FF2B5EF4-FFF2-40B4-BE49-F238E27FC236}">
                  <a16:creationId xmlns:a16="http://schemas.microsoft.com/office/drawing/2014/main" id="{F379A9CF-4EDE-4AA9-8B63-4220CCC29E31}"/>
                </a:ext>
              </a:extLst>
            </p:cNvPr>
            <p:cNvSpPr/>
            <p:nvPr/>
          </p:nvSpPr>
          <p:spPr>
            <a:xfrm>
              <a:off x="4014615" y="2890949"/>
              <a:ext cx="1267816" cy="342709"/>
            </a:xfrm>
            <a:prstGeom prst="rect">
              <a:avLst/>
            </a:prstGeom>
            <a:solidFill>
              <a:srgbClr val="000000"/>
            </a:solidFill>
            <a:ln>
              <a:noFill/>
            </a:ln>
            <a:effectLst/>
          </p:spPr>
          <p:txBody>
            <a:bodyPr rtlCol="0" anchor="ctr"/>
            <a:lstStyle/>
            <a:p>
              <a:pPr algn="ctr"/>
              <a:r>
                <a:rPr lang="en-US" sz="1200" b="1" dirty="0">
                  <a:solidFill>
                    <a:srgbClr val="FFFFFF"/>
                  </a:solidFill>
                  <a:ea typeface="SimSun" panose="02010600030101010101" pitchFamily="2" charset="-122"/>
                  <a:cs typeface="Arial" panose="020B0604020202020204" pitchFamily="34" charset="0"/>
                </a:rPr>
                <a:t>33 ha</a:t>
              </a:r>
            </a:p>
          </p:txBody>
        </p:sp>
        <p:sp>
          <p:nvSpPr>
            <p:cNvPr id="33" name="Rectangle 32">
              <a:extLst>
                <a:ext uri="{FF2B5EF4-FFF2-40B4-BE49-F238E27FC236}">
                  <a16:creationId xmlns:a16="http://schemas.microsoft.com/office/drawing/2014/main" id="{C5887895-E157-44A8-A654-DA90650892FC}"/>
                </a:ext>
              </a:extLst>
            </p:cNvPr>
            <p:cNvSpPr/>
            <p:nvPr/>
          </p:nvSpPr>
          <p:spPr>
            <a:xfrm>
              <a:off x="5107698" y="4750580"/>
              <a:ext cx="1317670" cy="310882"/>
            </a:xfrm>
            <a:prstGeom prst="rect">
              <a:avLst/>
            </a:prstGeom>
            <a:solidFill>
              <a:srgbClr val="000000"/>
            </a:solidFill>
            <a:ln>
              <a:noFill/>
            </a:ln>
            <a:effectLst/>
          </p:spPr>
          <p:txBody>
            <a:bodyPr rtlCol="0" anchor="ctr"/>
            <a:lstStyle/>
            <a:p>
              <a:pPr algn="ctr"/>
              <a:r>
                <a:rPr lang="en-US" sz="1200" b="1" dirty="0">
                  <a:solidFill>
                    <a:srgbClr val="FFFFFF"/>
                  </a:solidFill>
                  <a:ea typeface="SimSun" panose="02010600030101010101" pitchFamily="2" charset="-122"/>
                  <a:cs typeface="Arial" panose="020B0604020202020204" pitchFamily="34" charset="0"/>
                </a:rPr>
                <a:t>2 ha</a:t>
              </a:r>
            </a:p>
          </p:txBody>
        </p:sp>
        <p:sp>
          <p:nvSpPr>
            <p:cNvPr id="42" name="Rectangle 41">
              <a:extLst>
                <a:ext uri="{FF2B5EF4-FFF2-40B4-BE49-F238E27FC236}">
                  <a16:creationId xmlns:a16="http://schemas.microsoft.com/office/drawing/2014/main" id="{A8D57BC5-0B5E-490F-A1D6-AB115ED6156E}"/>
                </a:ext>
              </a:extLst>
            </p:cNvPr>
            <p:cNvSpPr/>
            <p:nvPr/>
          </p:nvSpPr>
          <p:spPr>
            <a:xfrm>
              <a:off x="4011929" y="5395059"/>
              <a:ext cx="990760" cy="401638"/>
            </a:xfrm>
            <a:prstGeom prst="rect">
              <a:avLst/>
            </a:prstGeom>
            <a:solidFill>
              <a:srgbClr val="000000"/>
            </a:solidFill>
            <a:ln>
              <a:noFill/>
            </a:ln>
            <a:effectLst/>
          </p:spPr>
          <p:txBody>
            <a:bodyPr rtlCol="0" anchor="ctr"/>
            <a:lstStyle/>
            <a:p>
              <a:pPr marL="0" marR="0" algn="ctr">
                <a:spcBef>
                  <a:spcPts val="0"/>
                </a:spcBef>
                <a:spcAft>
                  <a:spcPts val="0"/>
                </a:spcAft>
              </a:pPr>
              <a:r>
                <a:rPr lang="en-US" sz="1200" b="1" kern="1200" dirty="0">
                  <a:solidFill>
                    <a:srgbClr val="FFFFFF"/>
                  </a:solidFill>
                  <a:effectLst/>
                  <a:ea typeface="SimSun" panose="02010600030101010101" pitchFamily="2" charset="-122"/>
                  <a:cs typeface="Arial" panose="020B0604020202020204" pitchFamily="34" charset="0"/>
                </a:rPr>
                <a:t>2 ha</a:t>
              </a:r>
              <a:endParaRPr lang="en-US" sz="1200" dirty="0">
                <a:effectLst/>
                <a:ea typeface="SimSun" panose="02010600030101010101" pitchFamily="2" charset="-122"/>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44361F59-BE62-4195-AFC2-FD949D4517BD}"/>
                </a:ext>
              </a:extLst>
            </p:cNvPr>
            <p:cNvCxnSpPr>
              <a:cxnSpLocks/>
              <a:stCxn id="43" idx="2"/>
            </p:cNvCxnSpPr>
            <p:nvPr/>
          </p:nvCxnSpPr>
          <p:spPr>
            <a:xfrm flipH="1">
              <a:off x="7892457" y="2104876"/>
              <a:ext cx="1812402" cy="458555"/>
            </a:xfrm>
            <a:prstGeom prst="straightConnector1">
              <a:avLst/>
            </a:prstGeom>
            <a:noFill/>
            <a:ln w="12700" cap="sq" cmpd="sng" algn="ctr">
              <a:solidFill>
                <a:srgbClr val="000000"/>
              </a:solidFill>
              <a:prstDash val="solid"/>
              <a:tailEnd type="triangle"/>
            </a:ln>
            <a:effectLst/>
          </p:spPr>
        </p:cxnSp>
        <p:sp>
          <p:nvSpPr>
            <p:cNvPr id="45" name="Rectangle 44">
              <a:extLst>
                <a:ext uri="{FF2B5EF4-FFF2-40B4-BE49-F238E27FC236}">
                  <a16:creationId xmlns:a16="http://schemas.microsoft.com/office/drawing/2014/main" id="{5705C72D-3280-407F-A56D-7FC893ED666D}"/>
                </a:ext>
              </a:extLst>
            </p:cNvPr>
            <p:cNvSpPr/>
            <p:nvPr/>
          </p:nvSpPr>
          <p:spPr>
            <a:xfrm>
              <a:off x="7228843" y="2919482"/>
              <a:ext cx="791364" cy="313503"/>
            </a:xfrm>
            <a:prstGeom prst="rect">
              <a:avLst/>
            </a:prstGeom>
            <a:solidFill>
              <a:srgbClr val="000000"/>
            </a:solidFill>
            <a:ln>
              <a:noFill/>
            </a:ln>
            <a:effectLst/>
          </p:spPr>
          <p:txBody>
            <a:bodyPr rtlCol="0" anchor="ctr"/>
            <a:lstStyle/>
            <a:p>
              <a:pPr algn="ctr"/>
              <a:r>
                <a:rPr lang="en-US" sz="1200" b="1" dirty="0">
                  <a:solidFill>
                    <a:srgbClr val="FFFFFF"/>
                  </a:solidFill>
                  <a:ea typeface="SimSun" panose="02010600030101010101" pitchFamily="2" charset="-122"/>
                  <a:cs typeface="Arial" panose="020B0604020202020204" pitchFamily="34" charset="0"/>
                </a:rPr>
                <a:t>7 ha</a:t>
              </a:r>
            </a:p>
          </p:txBody>
        </p:sp>
      </p:grpSp>
      <p:cxnSp>
        <p:nvCxnSpPr>
          <p:cNvPr id="28" name="Straight Arrow Connector 27">
            <a:extLst>
              <a:ext uri="{FF2B5EF4-FFF2-40B4-BE49-F238E27FC236}">
                <a16:creationId xmlns:a16="http://schemas.microsoft.com/office/drawing/2014/main" id="{BE5AA76A-DFBF-4F04-9A18-B8FB959C69F2}"/>
              </a:ext>
            </a:extLst>
          </p:cNvPr>
          <p:cNvCxnSpPr>
            <a:cxnSpLocks/>
            <a:stCxn id="27" idx="2"/>
          </p:cNvCxnSpPr>
          <p:nvPr/>
        </p:nvCxnSpPr>
        <p:spPr>
          <a:xfrm>
            <a:off x="2254452" y="1373829"/>
            <a:ext cx="2648087" cy="690528"/>
          </a:xfrm>
          <a:prstGeom prst="straightConnector1">
            <a:avLst/>
          </a:prstGeom>
          <a:noFill/>
          <a:ln w="12700" cap="sq" cmpd="sng" algn="ctr">
            <a:solidFill>
              <a:srgbClr val="000000"/>
            </a:solidFill>
            <a:prstDash val="solid"/>
            <a:tailEnd type="triangle"/>
          </a:ln>
          <a:effectLst/>
        </p:spPr>
      </p:cxnSp>
      <p:cxnSp>
        <p:nvCxnSpPr>
          <p:cNvPr id="32" name="Straight Arrow Connector 31">
            <a:extLst>
              <a:ext uri="{FF2B5EF4-FFF2-40B4-BE49-F238E27FC236}">
                <a16:creationId xmlns:a16="http://schemas.microsoft.com/office/drawing/2014/main" id="{5844A80D-95EC-4804-A356-CD08A70949E5}"/>
              </a:ext>
            </a:extLst>
          </p:cNvPr>
          <p:cNvCxnSpPr>
            <a:cxnSpLocks/>
            <a:stCxn id="31" idx="3"/>
            <a:endCxn id="50" idx="1"/>
          </p:cNvCxnSpPr>
          <p:nvPr/>
        </p:nvCxnSpPr>
        <p:spPr>
          <a:xfrm>
            <a:off x="2446017" y="3232871"/>
            <a:ext cx="329976" cy="331919"/>
          </a:xfrm>
          <a:prstGeom prst="straightConnector1">
            <a:avLst/>
          </a:prstGeom>
          <a:noFill/>
          <a:ln w="12700" cap="sq" cmpd="sng" algn="ctr">
            <a:solidFill>
              <a:srgbClr val="000000"/>
            </a:solidFill>
            <a:prstDash val="solid"/>
            <a:tailEnd type="triangle"/>
          </a:ln>
          <a:effectLst/>
        </p:spPr>
      </p:cxnSp>
      <p:cxnSp>
        <p:nvCxnSpPr>
          <p:cNvPr id="35" name="Straight Arrow Connector 34">
            <a:extLst>
              <a:ext uri="{FF2B5EF4-FFF2-40B4-BE49-F238E27FC236}">
                <a16:creationId xmlns:a16="http://schemas.microsoft.com/office/drawing/2014/main" id="{E568367E-FC10-4EF8-9195-978EEE2D5302}"/>
              </a:ext>
            </a:extLst>
          </p:cNvPr>
          <p:cNvCxnSpPr>
            <a:cxnSpLocks/>
            <a:stCxn id="34" idx="3"/>
          </p:cNvCxnSpPr>
          <p:nvPr/>
        </p:nvCxnSpPr>
        <p:spPr>
          <a:xfrm>
            <a:off x="2446017" y="4535208"/>
            <a:ext cx="329976" cy="172043"/>
          </a:xfrm>
          <a:prstGeom prst="straightConnector1">
            <a:avLst/>
          </a:prstGeom>
          <a:noFill/>
          <a:ln w="12700" cap="sq" cmpd="sng" algn="ctr">
            <a:solidFill>
              <a:srgbClr val="000000"/>
            </a:solidFill>
            <a:prstDash val="solid"/>
            <a:tailEnd type="triangle"/>
          </a:ln>
          <a:effectLst/>
        </p:spPr>
      </p:cxnSp>
      <p:cxnSp>
        <p:nvCxnSpPr>
          <p:cNvPr id="41" name="Straight Arrow Connector 40">
            <a:extLst>
              <a:ext uri="{FF2B5EF4-FFF2-40B4-BE49-F238E27FC236}">
                <a16:creationId xmlns:a16="http://schemas.microsoft.com/office/drawing/2014/main" id="{3ACF620D-2B03-4EC6-A01C-776BB9B10001}"/>
              </a:ext>
            </a:extLst>
          </p:cNvPr>
          <p:cNvCxnSpPr>
            <a:cxnSpLocks/>
            <a:stCxn id="37" idx="3"/>
            <a:endCxn id="56" idx="1"/>
          </p:cNvCxnSpPr>
          <p:nvPr/>
        </p:nvCxnSpPr>
        <p:spPr>
          <a:xfrm flipV="1">
            <a:off x="2446017" y="5538640"/>
            <a:ext cx="347519" cy="69570"/>
          </a:xfrm>
          <a:prstGeom prst="straightConnector1">
            <a:avLst/>
          </a:prstGeom>
          <a:noFill/>
          <a:ln w="12700" cap="sq" cmpd="sng" algn="ctr">
            <a:solidFill>
              <a:srgbClr val="000000"/>
            </a:solidFill>
            <a:prstDash val="solid"/>
            <a:tailEnd type="triangle"/>
          </a:ln>
          <a:effectLst/>
        </p:spPr>
      </p:cxnSp>
    </p:spTree>
    <p:custDataLst>
      <p:custData r:id="rId1"/>
    </p:custDataLst>
    <p:extLst>
      <p:ext uri="{BB962C8B-B14F-4D97-AF65-F5344CB8AC3E}">
        <p14:creationId xmlns:p14="http://schemas.microsoft.com/office/powerpoint/2010/main" val="223653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92E1AF-9C22-414D-BC70-D5B37F934D03}"/>
              </a:ext>
            </a:extLst>
          </p:cNvPr>
          <p:cNvGraphicFramePr>
            <a:graphicFrameLocks noChangeAspect="1"/>
          </p:cNvGraphicFramePr>
          <p:nvPr>
            <p:custDataLst>
              <p:tags r:id="rId2"/>
            </p:custDataLst>
            <p:extLst>
              <p:ext uri="{D42A27DB-BD31-4B8C-83A1-F6EECF244321}">
                <p14:modId xmlns:p14="http://schemas.microsoft.com/office/powerpoint/2010/main" val="3902303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think-cell data - do not delete" hidden="1">
                        <a:extLst>
                          <a:ext uri="{FF2B5EF4-FFF2-40B4-BE49-F238E27FC236}">
                            <a16:creationId xmlns:a16="http://schemas.microsoft.com/office/drawing/2014/main" id="{4692E1AF-9C22-414D-BC70-D5B37F934D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8" name="Rectangle: Rounded Corners 57">
            <a:extLst>
              <a:ext uri="{FF2B5EF4-FFF2-40B4-BE49-F238E27FC236}">
                <a16:creationId xmlns:a16="http://schemas.microsoft.com/office/drawing/2014/main" id="{E402DD4E-343A-4941-84E4-45EF76756E2C}"/>
              </a:ext>
            </a:extLst>
          </p:cNvPr>
          <p:cNvSpPr/>
          <p:nvPr/>
        </p:nvSpPr>
        <p:spPr>
          <a:xfrm>
            <a:off x="450565" y="4314437"/>
            <a:ext cx="6135122" cy="1893515"/>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05227"/>
            <a:ext cx="11306100"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Proposed Institutional Models for TLC (1/2)</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3" name="Rectangle: Rounded Corners 2">
            <a:extLst>
              <a:ext uri="{FF2B5EF4-FFF2-40B4-BE49-F238E27FC236}">
                <a16:creationId xmlns:a16="http://schemas.microsoft.com/office/drawing/2014/main" id="{0122ABA5-FAF0-4972-98A9-A237850FD011}"/>
              </a:ext>
            </a:extLst>
          </p:cNvPr>
          <p:cNvSpPr/>
          <p:nvPr/>
        </p:nvSpPr>
        <p:spPr>
          <a:xfrm>
            <a:off x="6926651" y="4314438"/>
            <a:ext cx="4830014" cy="1893515"/>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33" name="Rectangle: Rounded Corners 32">
            <a:extLst>
              <a:ext uri="{FF2B5EF4-FFF2-40B4-BE49-F238E27FC236}">
                <a16:creationId xmlns:a16="http://schemas.microsoft.com/office/drawing/2014/main" id="{9D19EB8E-4D4A-46C2-9A09-F958B9F2D0EA}"/>
              </a:ext>
            </a:extLst>
          </p:cNvPr>
          <p:cNvSpPr/>
          <p:nvPr/>
        </p:nvSpPr>
        <p:spPr>
          <a:xfrm>
            <a:off x="442911" y="898824"/>
            <a:ext cx="4287031" cy="347033"/>
          </a:xfrm>
          <a:prstGeom prst="roundRect">
            <a:avLst/>
          </a:prstGeom>
          <a:solidFill>
            <a:srgbClr val="C00000"/>
          </a:solidFill>
          <a:ln>
            <a:noFill/>
          </a:ln>
          <a:effectLst/>
        </p:spPr>
        <p:txBody>
          <a:bodyPr rtlCol="0" anchor="ctr"/>
          <a:lstStyle/>
          <a:p>
            <a:pPr marL="0" marR="0" algn="ctr">
              <a:spcBef>
                <a:spcPts val="0"/>
              </a:spcBef>
              <a:spcAft>
                <a:spcPts val="0"/>
              </a:spcAft>
            </a:pPr>
            <a:r>
              <a:rPr lang="en-US" sz="14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Model – I: Government – Owned Model</a:t>
            </a:r>
            <a:endParaRPr lang="en-US" b="1">
              <a:effectLst/>
              <a:latin typeface="Arial" panose="020B0604020202020204" pitchFamily="34" charset="0"/>
              <a:ea typeface="SimSun" panose="02010600030101010101" pitchFamily="2" charset="-122"/>
              <a:cs typeface="Times New Roman" panose="02020603050405020304" pitchFamily="18" charset="0"/>
            </a:endParaRPr>
          </a:p>
        </p:txBody>
      </p:sp>
      <p:grpSp>
        <p:nvGrpSpPr>
          <p:cNvPr id="5" name="Group 4">
            <a:extLst>
              <a:ext uri="{FF2B5EF4-FFF2-40B4-BE49-F238E27FC236}">
                <a16:creationId xmlns:a16="http://schemas.microsoft.com/office/drawing/2014/main" id="{C0FB8D6E-E8F9-474F-B597-95DB3BD3FD8F}"/>
              </a:ext>
            </a:extLst>
          </p:cNvPr>
          <p:cNvGrpSpPr/>
          <p:nvPr/>
        </p:nvGrpSpPr>
        <p:grpSpPr>
          <a:xfrm>
            <a:off x="560902" y="1296175"/>
            <a:ext cx="5681663" cy="2220913"/>
            <a:chOff x="1357111" y="3779000"/>
            <a:chExt cx="5681663" cy="2220913"/>
          </a:xfrm>
        </p:grpSpPr>
        <p:sp>
          <p:nvSpPr>
            <p:cNvPr id="34" name="Rectangle 33">
              <a:extLst>
                <a:ext uri="{FF2B5EF4-FFF2-40B4-BE49-F238E27FC236}">
                  <a16:creationId xmlns:a16="http://schemas.microsoft.com/office/drawing/2014/main" id="{D03FF6F2-A1C6-472F-A9D8-44F4FB27D4B6}"/>
                </a:ext>
              </a:extLst>
            </p:cNvPr>
            <p:cNvSpPr/>
            <p:nvPr/>
          </p:nvSpPr>
          <p:spPr>
            <a:xfrm>
              <a:off x="2703311" y="3779000"/>
              <a:ext cx="2981325" cy="346075"/>
            </a:xfrm>
            <a:prstGeom prst="rect">
              <a:avLst/>
            </a:prstGeom>
            <a:solidFill>
              <a:schemeClr val="tx1"/>
            </a:solidFill>
            <a:ln>
              <a:noFill/>
            </a:ln>
            <a:effectLst/>
          </p:spPr>
          <p:txBody>
            <a:bodyPr wrap="square" lIns="108000" tIns="36000" rIns="43200" bIns="36000" rtlCol="0" anchor="ctr">
              <a:noAutofit/>
            </a:bodyPr>
            <a:lstStyle/>
            <a:p>
              <a:pPr marL="0" marR="0" algn="ctr">
                <a:spcBef>
                  <a:spcPts val="0"/>
                </a:spcBef>
                <a:spcAft>
                  <a:spcPts val="0"/>
                </a:spcAft>
              </a:pPr>
              <a:r>
                <a:rPr lang="en-US" sz="10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Existing empowered board acts as the apex body</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5" name="Rectangle 34">
              <a:extLst>
                <a:ext uri="{FF2B5EF4-FFF2-40B4-BE49-F238E27FC236}">
                  <a16:creationId xmlns:a16="http://schemas.microsoft.com/office/drawing/2014/main" id="{18FAC3BC-1842-4A02-900C-F4F195AC4AA7}"/>
                </a:ext>
              </a:extLst>
            </p:cNvPr>
            <p:cNvSpPr/>
            <p:nvPr/>
          </p:nvSpPr>
          <p:spPr>
            <a:xfrm>
              <a:off x="1360286" y="4455275"/>
              <a:ext cx="2806700" cy="574675"/>
            </a:xfrm>
            <a:prstGeom prst="rect">
              <a:avLst/>
            </a:prstGeom>
            <a:solidFill>
              <a:srgbClr val="FFFFFF">
                <a:lumMod val="85000"/>
              </a:srgbClr>
            </a:solidFill>
            <a:ln>
              <a:solidFill>
                <a:schemeClr val="tx2">
                  <a:lumMod val="50000"/>
                </a:schemeClr>
              </a:solidFill>
            </a:ln>
            <a:effectLst/>
          </p:spPr>
          <p:txBody>
            <a:bodyPr wrap="square" lIns="108000" tIns="72000" rIns="108000" bIns="72000" rtlCol="0" anchor="ctr">
              <a:noAutofit/>
            </a:bodyPr>
            <a:lstStyle/>
            <a:p>
              <a:pPr marL="0" marR="0" algn="l">
                <a:spcBef>
                  <a:spcPts val="0"/>
                </a:spcBef>
                <a:spcAft>
                  <a:spcPts val="0"/>
                </a:spcAft>
              </a:pPr>
              <a:r>
                <a:rPr lang="en-US" sz="10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Dedicated TLC-level project development and operations function directly reporting to the management board</a:t>
              </a:r>
              <a:endParaRPr lang="en-US" sz="11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6" name="Rectangle 35">
              <a:extLst>
                <a:ext uri="{FF2B5EF4-FFF2-40B4-BE49-F238E27FC236}">
                  <a16:creationId xmlns:a16="http://schemas.microsoft.com/office/drawing/2014/main" id="{FE719A6B-0870-4F5E-9212-C85D06BEF4C5}"/>
                </a:ext>
              </a:extLst>
            </p:cNvPr>
            <p:cNvSpPr/>
            <p:nvPr/>
          </p:nvSpPr>
          <p:spPr>
            <a:xfrm>
              <a:off x="4230486" y="4456863"/>
              <a:ext cx="2808288" cy="576262"/>
            </a:xfrm>
            <a:prstGeom prst="rect">
              <a:avLst/>
            </a:prstGeom>
            <a:solidFill>
              <a:srgbClr val="FFFFFF">
                <a:lumMod val="85000"/>
              </a:srgbClr>
            </a:solidFill>
            <a:ln>
              <a:solidFill>
                <a:schemeClr val="tx2">
                  <a:lumMod val="50000"/>
                </a:schemeClr>
              </a:solidFill>
            </a:ln>
            <a:effectLst/>
          </p:spPr>
          <p:txBody>
            <a:bodyPr wrap="square" lIns="108000" tIns="36000" rIns="108000" bIns="36000" rtlCol="0" anchor="ctr">
              <a:noAutofit/>
            </a:bodyPr>
            <a:lstStyle/>
            <a:p>
              <a:pPr marL="0" marR="0" algn="l">
                <a:spcBef>
                  <a:spcPts val="0"/>
                </a:spcBef>
                <a:spcAft>
                  <a:spcPts val="0"/>
                </a:spcAft>
              </a:pPr>
              <a:r>
                <a:rPr lang="en-US" sz="10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The TLC function shares common services of other functions such as HR, Administration, Security, etc. </a:t>
              </a:r>
              <a:endParaRPr lang="en-US" sz="11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7" name="Rectangle 36">
              <a:extLst>
                <a:ext uri="{FF2B5EF4-FFF2-40B4-BE49-F238E27FC236}">
                  <a16:creationId xmlns:a16="http://schemas.microsoft.com/office/drawing/2014/main" id="{461AB22B-3946-4FA5-923C-36D5599A7BC9}"/>
                </a:ext>
              </a:extLst>
            </p:cNvPr>
            <p:cNvSpPr/>
            <p:nvPr/>
          </p:nvSpPr>
          <p:spPr>
            <a:xfrm>
              <a:off x="4228899" y="5160125"/>
              <a:ext cx="2808287" cy="828675"/>
            </a:xfrm>
            <a:prstGeom prst="rect">
              <a:avLst/>
            </a:prstGeom>
            <a:solidFill>
              <a:srgbClr val="000000">
                <a:lumMod val="50000"/>
                <a:lumOff val="50000"/>
              </a:srgbClr>
            </a:solidFill>
            <a:ln>
              <a:solidFill>
                <a:srgbClr val="000000">
                  <a:lumMod val="50000"/>
                  <a:lumOff val="50000"/>
                </a:srgbClr>
              </a:solidFill>
            </a:ln>
            <a:effectLst/>
          </p:spPr>
          <p:txBody>
            <a:bodyPr wrap="square" lIns="108000" tIns="0" rIns="108000" bIns="0" rtlCol="0" anchor="ctr">
              <a:noAutofit/>
            </a:bodyPr>
            <a:lstStyle/>
            <a:p>
              <a:pPr marL="0" marR="0" algn="l">
                <a:spcBef>
                  <a:spcPts val="0"/>
                </a:spcBef>
                <a:spcAft>
                  <a:spcPts val="0"/>
                </a:spcAft>
              </a:pPr>
              <a:r>
                <a:rPr lang="en-US" sz="1000" u="sng" kern="1200">
                  <a:solidFill>
                    <a:srgbClr val="FFFFFF"/>
                  </a:solidFill>
                  <a:effectLst/>
                  <a:latin typeface="Arial" panose="020B0604020202020204" pitchFamily="34" charset="0"/>
                  <a:ea typeface="SimSun" panose="02010600030101010101" pitchFamily="2" charset="-122"/>
                  <a:cs typeface="Arial" panose="020B0604020202020204" pitchFamily="34" charset="0"/>
                </a:rPr>
                <a:t>Enabler</a:t>
              </a:r>
              <a:r>
                <a:rPr lang="en-US" sz="1000" kern="1200">
                  <a:solidFill>
                    <a:srgbClr val="FFFFFF"/>
                  </a:solidFill>
                  <a:effectLst/>
                  <a:latin typeface="Arial" panose="020B0604020202020204" pitchFamily="34" charset="0"/>
                  <a:ea typeface="SimSun" panose="02010600030101010101" pitchFamily="2" charset="-122"/>
                  <a:cs typeface="Arial" panose="020B0604020202020204" pitchFamily="34" charset="0"/>
                </a:rPr>
                <a:t>: The organizational activity for SFEZ is defined as ‘industry-innovation’, the component of Trade may also need to be added to the organizational activity</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8" name="Rectangle 37">
              <a:extLst>
                <a:ext uri="{FF2B5EF4-FFF2-40B4-BE49-F238E27FC236}">
                  <a16:creationId xmlns:a16="http://schemas.microsoft.com/office/drawing/2014/main" id="{D61470B4-1143-44BC-AD94-0ED2EAC9834B}"/>
                </a:ext>
              </a:extLst>
            </p:cNvPr>
            <p:cNvSpPr>
              <a:spLocks/>
            </p:cNvSpPr>
            <p:nvPr/>
          </p:nvSpPr>
          <p:spPr>
            <a:xfrm>
              <a:off x="1360286" y="5169650"/>
              <a:ext cx="2806700" cy="358775"/>
            </a:xfrm>
            <a:prstGeom prst="rect">
              <a:avLst/>
            </a:prstGeom>
            <a:noFill/>
            <a:ln w="6350">
              <a:solidFill>
                <a:schemeClr val="tx1"/>
              </a:solidFill>
            </a:ln>
            <a:effectLst/>
          </p:spPr>
          <p:txBody>
            <a:bodyPr wrap="square" lIns="36000" tIns="36000" rIns="36000" bIns="36000" rtlCol="0" anchor="ctr">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The TLC function to be created as per the laws under Decree on SFEZ</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id="{8D9CB7E3-E93C-48E9-8044-411F8C35AAAB}"/>
                </a:ext>
              </a:extLst>
            </p:cNvPr>
            <p:cNvSpPr>
              <a:spLocks/>
            </p:cNvSpPr>
            <p:nvPr/>
          </p:nvSpPr>
          <p:spPr>
            <a:xfrm>
              <a:off x="1357111" y="5641138"/>
              <a:ext cx="2806700" cy="358775"/>
            </a:xfrm>
            <a:prstGeom prst="rect">
              <a:avLst/>
            </a:prstGeom>
            <a:noFill/>
            <a:ln w="6350">
              <a:solidFill>
                <a:schemeClr val="tx1"/>
              </a:solidFill>
            </a:ln>
            <a:effectLst/>
          </p:spPr>
          <p:txBody>
            <a:bodyPr wrap="square" lIns="36000" tIns="36000" rIns="36000" bIns="36000" rtlCol="0" anchor="ctr">
              <a:noAutofit/>
            </a:bodyPr>
            <a:lstStyle/>
            <a:p>
              <a:pPr marL="0" marR="0" algn="ctr">
                <a:spcBef>
                  <a:spcPts val="0"/>
                </a:spcBef>
                <a:spcAft>
                  <a:spcPts val="0"/>
                </a:spcAft>
              </a:pPr>
              <a:r>
                <a:rPr lang="en-US" sz="10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All legal rights to be guided by Decree on SFEZ</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40" name="Elbow Connector 7">
              <a:extLst>
                <a:ext uri="{FF2B5EF4-FFF2-40B4-BE49-F238E27FC236}">
                  <a16:creationId xmlns:a16="http://schemas.microsoft.com/office/drawing/2014/main" id="{1912723D-75B7-4F1E-9AE5-82D171D0B744}"/>
                </a:ext>
              </a:extLst>
            </p:cNvPr>
            <p:cNvCxnSpPr/>
            <p:nvPr/>
          </p:nvCxnSpPr>
          <p:spPr>
            <a:xfrm>
              <a:off x="4173336" y="4247313"/>
              <a:ext cx="1457325" cy="206375"/>
            </a:xfrm>
            <a:prstGeom prst="bentConnector3">
              <a:avLst>
                <a:gd name="adj1" fmla="val 100288"/>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8">
              <a:extLst>
                <a:ext uri="{FF2B5EF4-FFF2-40B4-BE49-F238E27FC236}">
                  <a16:creationId xmlns:a16="http://schemas.microsoft.com/office/drawing/2014/main" id="{94EFC2CF-2F30-43CD-9C24-9A4E7FD5EAC9}"/>
                </a:ext>
              </a:extLst>
            </p:cNvPr>
            <p:cNvCxnSpPr/>
            <p:nvPr/>
          </p:nvCxnSpPr>
          <p:spPr>
            <a:xfrm flipH="1">
              <a:off x="2796974" y="4247313"/>
              <a:ext cx="1401762" cy="209550"/>
            </a:xfrm>
            <a:prstGeom prst="bentConnector3">
              <a:avLst>
                <a:gd name="adj1" fmla="val 9990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28939E-32C5-4530-884E-34DED24C328B}"/>
                </a:ext>
              </a:extLst>
            </p:cNvPr>
            <p:cNvCxnSpPr/>
            <p:nvPr/>
          </p:nvCxnSpPr>
          <p:spPr>
            <a:xfrm>
              <a:off x="4193974" y="4123488"/>
              <a:ext cx="0" cy="1254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7774CB32-D83A-40AE-89E6-625AAE2BB005}"/>
              </a:ext>
            </a:extLst>
          </p:cNvPr>
          <p:cNvSpPr txBox="1"/>
          <p:nvPr/>
        </p:nvSpPr>
        <p:spPr>
          <a:xfrm>
            <a:off x="491210" y="4459581"/>
            <a:ext cx="6094476" cy="1754326"/>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T</a:t>
            </a:r>
            <a:r>
              <a:rPr lang="en-US" sz="1200" dirty="0">
                <a:effectLst/>
                <a:latin typeface="Arial" panose="020B0604020202020204" pitchFamily="34" charset="0"/>
                <a:ea typeface="SimSun" panose="02010600030101010101" pitchFamily="2" charset="-122"/>
                <a:cs typeface="Times New Roman" panose="02020603050405020304" pitchFamily="18" charset="0"/>
              </a:rPr>
              <a:t>he SFEZ administration: Top management body and shall be responsible for all TLC activities</a:t>
            </a:r>
            <a:endParaRPr lang="en-US" sz="1200" dirty="0"/>
          </a:p>
          <a:p>
            <a:pPr marL="171450" indent="-1714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171450" indent="-171450">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A</a:t>
            </a:r>
            <a:r>
              <a:rPr lang="en-US" sz="1200" dirty="0">
                <a:effectLst/>
                <a:latin typeface="Arial" panose="020B0604020202020204" pitchFamily="34" charset="0"/>
                <a:ea typeface="SimSun" panose="02010600030101010101" pitchFamily="2" charset="-122"/>
                <a:cs typeface="Times New Roman" panose="02020603050405020304" pitchFamily="18" charset="0"/>
              </a:rPr>
              <a:t> new function for the TLC can be created which directly reports to the SFEZ Administration Manager. </a:t>
            </a:r>
          </a:p>
          <a:p>
            <a:pPr marL="171450" indent="-171450">
              <a:buFont typeface="Arial" panose="020B0604020202020204" pitchFamily="34" charset="0"/>
              <a:buChar char="•"/>
            </a:pP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171450" indent="-171450">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TLC function can be kept separate from the industrial development function within the SFEZ administration but can share the same arrangement of functioning as SFEZ</a:t>
            </a:r>
            <a:endParaRPr lang="en-US" sz="1200" dirty="0"/>
          </a:p>
        </p:txBody>
      </p:sp>
      <p:sp>
        <p:nvSpPr>
          <p:cNvPr id="24" name="TextBox 23">
            <a:extLst>
              <a:ext uri="{FF2B5EF4-FFF2-40B4-BE49-F238E27FC236}">
                <a16:creationId xmlns:a16="http://schemas.microsoft.com/office/drawing/2014/main" id="{E424B3BB-300A-4340-B79B-3900C5689684}"/>
              </a:ext>
            </a:extLst>
          </p:cNvPr>
          <p:cNvSpPr txBox="1"/>
          <p:nvPr/>
        </p:nvSpPr>
        <p:spPr>
          <a:xfrm>
            <a:off x="7047099" y="4483565"/>
            <a:ext cx="4584069" cy="1492716"/>
          </a:xfrm>
          <a:prstGeom prst="rect">
            <a:avLst/>
          </a:prstGeom>
          <a:noFill/>
        </p:spPr>
        <p:txBody>
          <a:bodyPr wrap="square">
            <a:spAutoFit/>
          </a:bodyPr>
          <a:lstStyle/>
          <a:p>
            <a:pPr marL="285750" indent="-285750">
              <a:buFont typeface="Arial" panose="020B0604020202020204" pitchFamily="34" charset="0"/>
              <a:buChar char="•"/>
            </a:pPr>
            <a:r>
              <a:rPr lang="en-US" sz="1300">
                <a:latin typeface="Arial" panose="020B0604020202020204" pitchFamily="34" charset="0"/>
                <a:ea typeface="SimSun" panose="02010600030101010101" pitchFamily="2" charset="-122"/>
                <a:cs typeface="Times New Roman" panose="02020603050405020304" pitchFamily="18" charset="0"/>
              </a:rPr>
              <a:t>T</a:t>
            </a:r>
            <a:r>
              <a:rPr lang="en-US" sz="1300">
                <a:effectLst/>
                <a:latin typeface="Arial" panose="020B0604020202020204" pitchFamily="34" charset="0"/>
                <a:ea typeface="SimSun" panose="02010600030101010101" pitchFamily="2" charset="-122"/>
                <a:cs typeface="Times New Roman" panose="02020603050405020304" pitchFamily="18" charset="0"/>
              </a:rPr>
              <a:t>he current organizational activity for the SFEZ does not include a trade component.</a:t>
            </a:r>
          </a:p>
          <a:p>
            <a:pPr marL="285750" indent="-285750">
              <a:buFont typeface="Arial" panose="020B0604020202020204" pitchFamily="34" charset="0"/>
              <a:buChar char="•"/>
            </a:pPr>
            <a:endParaRPr lang="en-US" sz="130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1300">
                <a:effectLst/>
                <a:latin typeface="Arial" panose="020B0604020202020204" pitchFamily="34" charset="0"/>
                <a:ea typeface="SimSun" panose="02010600030101010101" pitchFamily="2" charset="-122"/>
                <a:cs typeface="Times New Roman" panose="02020603050405020304" pitchFamily="18" charset="0"/>
              </a:rPr>
              <a:t>As per the FEZ law, trade activity including allocation of land for processing, sorting, packaging, labeling and storage of goods is an identified activity for FEZ and can be included in the existing SFEZ</a:t>
            </a:r>
            <a:endParaRPr lang="en-US" sz="1300"/>
          </a:p>
        </p:txBody>
      </p:sp>
      <p:sp>
        <p:nvSpPr>
          <p:cNvPr id="9" name="Rectangle: Rounded Corners 8">
            <a:extLst>
              <a:ext uri="{FF2B5EF4-FFF2-40B4-BE49-F238E27FC236}">
                <a16:creationId xmlns:a16="http://schemas.microsoft.com/office/drawing/2014/main" id="{852DCBA5-1808-4B96-A28A-52C0F8FD70CE}"/>
              </a:ext>
            </a:extLst>
          </p:cNvPr>
          <p:cNvSpPr/>
          <p:nvPr/>
        </p:nvSpPr>
        <p:spPr>
          <a:xfrm>
            <a:off x="560902" y="3868113"/>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Salient Features</a:t>
            </a:r>
          </a:p>
        </p:txBody>
      </p:sp>
      <p:cxnSp>
        <p:nvCxnSpPr>
          <p:cNvPr id="26" name="Straight Connector 25">
            <a:extLst>
              <a:ext uri="{FF2B5EF4-FFF2-40B4-BE49-F238E27FC236}">
                <a16:creationId xmlns:a16="http://schemas.microsoft.com/office/drawing/2014/main" id="{66E30362-FC60-4599-B2EE-A71684180771}"/>
              </a:ext>
            </a:extLst>
          </p:cNvPr>
          <p:cNvCxnSpPr>
            <a:cxnSpLocks/>
          </p:cNvCxnSpPr>
          <p:nvPr/>
        </p:nvCxnSpPr>
        <p:spPr>
          <a:xfrm>
            <a:off x="6624175" y="838079"/>
            <a:ext cx="0" cy="5947191"/>
          </a:xfrm>
          <a:prstGeom prst="line">
            <a:avLst/>
          </a:prstGeom>
          <a:ln w="12700" cap="sq">
            <a:solidFill>
              <a:schemeClr val="bg1">
                <a:lumMod val="65000"/>
              </a:schemeClr>
            </a:solidFill>
          </a:ln>
        </p:spPr>
        <p:style>
          <a:lnRef idx="1">
            <a:schemeClr val="accent1"/>
          </a:lnRef>
          <a:fillRef idx="0">
            <a:schemeClr val="accent1"/>
          </a:fillRef>
          <a:effectRef idx="0">
            <a:schemeClr val="dk1"/>
          </a:effectRef>
          <a:fontRef idx="minor">
            <a:schemeClr val="lt1"/>
          </a:fontRef>
        </p:style>
      </p:cxnSp>
      <p:sp>
        <p:nvSpPr>
          <p:cNvPr id="27" name="Isosceles Triangle 26">
            <a:extLst>
              <a:ext uri="{FF2B5EF4-FFF2-40B4-BE49-F238E27FC236}">
                <a16:creationId xmlns:a16="http://schemas.microsoft.com/office/drawing/2014/main" id="{856E6F22-4444-4BA0-84A6-403596A83458}"/>
              </a:ext>
            </a:extLst>
          </p:cNvPr>
          <p:cNvSpPr/>
          <p:nvPr/>
        </p:nvSpPr>
        <p:spPr>
          <a:xfrm rot="5400000">
            <a:off x="6345237" y="3667927"/>
            <a:ext cx="757640" cy="200298"/>
          </a:xfrm>
          <a:prstGeom prst="triangle">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8" name="Rectangle: Rounded Corners 27">
            <a:extLst>
              <a:ext uri="{FF2B5EF4-FFF2-40B4-BE49-F238E27FC236}">
                <a16:creationId xmlns:a16="http://schemas.microsoft.com/office/drawing/2014/main" id="{EFBBCC5E-E412-4E68-8D77-5898CC5A8C25}"/>
              </a:ext>
            </a:extLst>
          </p:cNvPr>
          <p:cNvSpPr/>
          <p:nvPr/>
        </p:nvSpPr>
        <p:spPr>
          <a:xfrm>
            <a:off x="7083569" y="3811674"/>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Recommendations</a:t>
            </a:r>
          </a:p>
        </p:txBody>
      </p:sp>
      <p:sp>
        <p:nvSpPr>
          <p:cNvPr id="29" name="Rectangle: Rounded Corners 28">
            <a:extLst>
              <a:ext uri="{FF2B5EF4-FFF2-40B4-BE49-F238E27FC236}">
                <a16:creationId xmlns:a16="http://schemas.microsoft.com/office/drawing/2014/main" id="{E3E46441-C701-4FF1-BE9E-202F2C3773E7}"/>
              </a:ext>
            </a:extLst>
          </p:cNvPr>
          <p:cNvSpPr/>
          <p:nvPr/>
        </p:nvSpPr>
        <p:spPr>
          <a:xfrm>
            <a:off x="6925677" y="1597309"/>
            <a:ext cx="4830014" cy="1976633"/>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30" name="TextBox 29">
            <a:extLst>
              <a:ext uri="{FF2B5EF4-FFF2-40B4-BE49-F238E27FC236}">
                <a16:creationId xmlns:a16="http://schemas.microsoft.com/office/drawing/2014/main" id="{77D49E64-1229-43EE-98F7-E1BE8435794B}"/>
              </a:ext>
            </a:extLst>
          </p:cNvPr>
          <p:cNvSpPr txBox="1"/>
          <p:nvPr/>
        </p:nvSpPr>
        <p:spPr>
          <a:xfrm>
            <a:off x="7047098" y="1744888"/>
            <a:ext cx="4701990" cy="1692771"/>
          </a:xfrm>
          <a:prstGeom prst="rect">
            <a:avLst/>
          </a:prstGeom>
          <a:noFill/>
        </p:spPr>
        <p:txBody>
          <a:bodyPr wrap="square">
            <a:spAutoFit/>
          </a:bodyPr>
          <a:lstStyle/>
          <a:p>
            <a:pPr marL="285750" indent="-285750">
              <a:buFont typeface="Arial" panose="020B0604020202020204" pitchFamily="34" charset="0"/>
              <a:buChar char="•"/>
            </a:pPr>
            <a:r>
              <a:rPr lang="en-US" sz="1300">
                <a:latin typeface="Arial" panose="020B0604020202020204" pitchFamily="34" charset="0"/>
                <a:ea typeface="SimSun" panose="02010600030101010101" pitchFamily="2" charset="-122"/>
                <a:cs typeface="Times New Roman" panose="02020603050405020304" pitchFamily="18" charset="0"/>
              </a:rPr>
              <a:t>No modification / amendment required in the FEZ law</a:t>
            </a:r>
          </a:p>
          <a:p>
            <a:pPr marL="285750" indent="-285750">
              <a:buFont typeface="Arial" panose="020B0604020202020204" pitchFamily="34" charset="0"/>
              <a:buChar char="•"/>
            </a:pPr>
            <a:endParaRPr lang="en-US" sz="130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1300">
                <a:latin typeface="Arial" panose="020B0604020202020204" pitchFamily="34" charset="0"/>
                <a:ea typeface="SimSun" panose="02010600030101010101" pitchFamily="2" charset="-122"/>
                <a:cs typeface="Times New Roman" panose="02020603050405020304" pitchFamily="18" charset="0"/>
              </a:rPr>
              <a:t>Less changes from the current setup under SFEZ administration</a:t>
            </a:r>
          </a:p>
          <a:p>
            <a:pPr marL="285750" indent="-285750">
              <a:buFont typeface="Arial" panose="020B0604020202020204" pitchFamily="34" charset="0"/>
              <a:buChar char="•"/>
            </a:pPr>
            <a:endParaRPr lang="en-US" sz="130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1300" b="1">
                <a:latin typeface="Arial" panose="020B0604020202020204" pitchFamily="34" charset="0"/>
                <a:ea typeface="SimSun" panose="02010600030101010101" pitchFamily="2" charset="-122"/>
                <a:cs typeface="Times New Roman" panose="02020603050405020304" pitchFamily="18" charset="0"/>
              </a:rPr>
              <a:t>High ease of implementation </a:t>
            </a:r>
            <a:r>
              <a:rPr lang="en-US" sz="1300">
                <a:latin typeface="Arial" panose="020B0604020202020204" pitchFamily="34" charset="0"/>
                <a:ea typeface="SimSun" panose="02010600030101010101" pitchFamily="2" charset="-122"/>
                <a:cs typeface="Times New Roman" panose="02020603050405020304" pitchFamily="18" charset="0"/>
              </a:rPr>
              <a:t>and approvals as precedence of the institutional structure exists within Tajikistan</a:t>
            </a:r>
            <a:endParaRPr lang="en-US" sz="1300"/>
          </a:p>
        </p:txBody>
      </p:sp>
      <p:sp>
        <p:nvSpPr>
          <p:cNvPr id="31" name="Rectangle: Rounded Corners 30">
            <a:extLst>
              <a:ext uri="{FF2B5EF4-FFF2-40B4-BE49-F238E27FC236}">
                <a16:creationId xmlns:a16="http://schemas.microsoft.com/office/drawing/2014/main" id="{83027B99-6D3E-408F-A026-0C571BA8485F}"/>
              </a:ext>
            </a:extLst>
          </p:cNvPr>
          <p:cNvSpPr/>
          <p:nvPr/>
        </p:nvSpPr>
        <p:spPr>
          <a:xfrm>
            <a:off x="7083569" y="1119007"/>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Pros</a:t>
            </a:r>
          </a:p>
        </p:txBody>
      </p:sp>
      <p:sp>
        <p:nvSpPr>
          <p:cNvPr id="47" name="Footer Placeholder 5">
            <a:extLst>
              <a:ext uri="{FF2B5EF4-FFF2-40B4-BE49-F238E27FC236}">
                <a16:creationId xmlns:a16="http://schemas.microsoft.com/office/drawing/2014/main" id="{97D3FCC0-10AA-46EB-8D35-714DBB3B7BBF}"/>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51" name="Slide Number Placeholder 1">
            <a:extLst>
              <a:ext uri="{FF2B5EF4-FFF2-40B4-BE49-F238E27FC236}">
                <a16:creationId xmlns:a16="http://schemas.microsoft.com/office/drawing/2014/main" id="{65947737-DA06-4B03-8387-06E83BA3375E}"/>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18</a:t>
            </a:fld>
            <a:endParaRPr lang="en-GB"/>
          </a:p>
        </p:txBody>
      </p:sp>
    </p:spTree>
    <p:custDataLst>
      <p:custData r:id="rId1"/>
    </p:custDataLst>
    <p:extLst>
      <p:ext uri="{BB962C8B-B14F-4D97-AF65-F5344CB8AC3E}">
        <p14:creationId xmlns:p14="http://schemas.microsoft.com/office/powerpoint/2010/main" val="10180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864E00-BB12-4E78-A9FA-DB1E4AF4B911}"/>
              </a:ext>
            </a:extLst>
          </p:cNvPr>
          <p:cNvGraphicFramePr>
            <a:graphicFrameLocks noChangeAspect="1"/>
          </p:cNvGraphicFramePr>
          <p:nvPr>
            <p:custDataLst>
              <p:tags r:id="rId2"/>
            </p:custDataLst>
            <p:extLst>
              <p:ext uri="{D42A27DB-BD31-4B8C-83A1-F6EECF244321}">
                <p14:modId xmlns:p14="http://schemas.microsoft.com/office/powerpoint/2010/main" val="1159643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think-cell data - do not delete" hidden="1">
                        <a:extLst>
                          <a:ext uri="{FF2B5EF4-FFF2-40B4-BE49-F238E27FC236}">
                            <a16:creationId xmlns:a16="http://schemas.microsoft.com/office/drawing/2014/main" id="{EA864E00-BB12-4E78-A9FA-DB1E4AF4B9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5" name="Rectangle: Rounded Corners 154">
            <a:extLst>
              <a:ext uri="{FF2B5EF4-FFF2-40B4-BE49-F238E27FC236}">
                <a16:creationId xmlns:a16="http://schemas.microsoft.com/office/drawing/2014/main" id="{6C01BCFF-DD8D-4C93-882A-CB4BCA6B772C}"/>
              </a:ext>
            </a:extLst>
          </p:cNvPr>
          <p:cNvSpPr/>
          <p:nvPr/>
        </p:nvSpPr>
        <p:spPr>
          <a:xfrm>
            <a:off x="6799099" y="5054764"/>
            <a:ext cx="5254518" cy="1134401"/>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400">
              <a:solidFill>
                <a:schemeClr val="tx1"/>
              </a:solidFill>
            </a:endParaRPr>
          </a:p>
        </p:txBody>
      </p:sp>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41803"/>
            <a:ext cx="11306100"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Proposed Institutional Models for TLC (2/2)</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43" name="Rectangle 42">
            <a:extLst>
              <a:ext uri="{FF2B5EF4-FFF2-40B4-BE49-F238E27FC236}">
                <a16:creationId xmlns:a16="http://schemas.microsoft.com/office/drawing/2014/main" id="{49745C1C-06EA-4432-9059-7272370957ED}"/>
              </a:ext>
            </a:extLst>
          </p:cNvPr>
          <p:cNvSpPr/>
          <p:nvPr/>
        </p:nvSpPr>
        <p:spPr>
          <a:xfrm>
            <a:off x="273761" y="4920488"/>
            <a:ext cx="6242469" cy="1790219"/>
          </a:xfrm>
          <a:prstGeom prst="rect">
            <a:avLst/>
          </a:prstGeom>
          <a:solidFill>
            <a:srgbClr val="FFFFFF">
              <a:lumMod val="95000"/>
            </a:srgbClr>
          </a:solidFill>
          <a:ln w="19050">
            <a:noFill/>
          </a:ln>
        </p:spPr>
        <p:txBody>
          <a:bodyPr wrap="square" tIns="36000" bIns="0" anchor="t">
            <a:noAutofit/>
          </a:bodyPr>
          <a:lstStyle/>
          <a:p>
            <a:pPr marR="7620" fontAlgn="base">
              <a:lnSpc>
                <a:spcPct val="115000"/>
              </a:lnSpc>
              <a:spcBef>
                <a:spcPts val="0"/>
              </a:spcBef>
              <a:spcAft>
                <a:spcPts val="0"/>
              </a:spcAft>
            </a:pPr>
            <a:r>
              <a:rPr lang="en-US" sz="1200" b="1" kern="1200">
                <a:solidFill>
                  <a:srgbClr val="000000"/>
                </a:solidFill>
                <a:effectLst/>
                <a:latin typeface="Arial" panose="020B0604020202020204" pitchFamily="34" charset="0"/>
                <a:ea typeface="SimSun" panose="02010600030101010101" pitchFamily="2" charset="-122"/>
                <a:cs typeface="Arial" panose="020B0604020202020204" pitchFamily="34" charset="0"/>
              </a:rPr>
              <a:t>SPV Formation</a:t>
            </a: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 </a:t>
            </a:r>
          </a:p>
          <a:p>
            <a:pPr marL="180340" marR="7620" indent="-180340" fontAlgn="base">
              <a:lnSpc>
                <a:spcPct val="115000"/>
              </a:lnSpc>
              <a:spcBef>
                <a:spcPts val="0"/>
              </a:spcBef>
              <a:spcAft>
                <a:spcPts val="0"/>
              </a:spcAft>
              <a:buFont typeface="Arial" panose="020B0604020202020204" pitchFamily="34" charset="0"/>
              <a:buChar char="•"/>
            </a:pP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SFEZ Administration shall contribute to the equity in the form of lease rights for land </a:t>
            </a:r>
          </a:p>
          <a:p>
            <a:pPr marL="180340" marR="7620" indent="-180340" fontAlgn="base">
              <a:lnSpc>
                <a:spcPct val="115000"/>
              </a:lnSpc>
              <a:spcBef>
                <a:spcPts val="0"/>
              </a:spcBef>
              <a:spcAft>
                <a:spcPts val="0"/>
              </a:spcAft>
              <a:buFont typeface="Arial" panose="020B0604020202020204" pitchFamily="34" charset="0"/>
              <a:buChar char="•"/>
            </a:pPr>
            <a:r>
              <a:rPr lang="en-US" sz="1200">
                <a:solidFill>
                  <a:srgbClr val="000000"/>
                </a:solidFill>
                <a:latin typeface="Arial" panose="020B0604020202020204" pitchFamily="34" charset="0"/>
                <a:ea typeface="SimSun" panose="02010600030101010101" pitchFamily="2" charset="-122"/>
                <a:cs typeface="Arial" panose="020B0604020202020204" pitchFamily="34" charset="0"/>
              </a:rPr>
              <a:t>Private D</a:t>
            </a: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eveloper may invest for TLC infrastructure development as its equity contribution.</a:t>
            </a:r>
          </a:p>
          <a:p>
            <a:pPr marL="180340" marR="7620" indent="-180340" fontAlgn="base">
              <a:lnSpc>
                <a:spcPct val="115000"/>
              </a:lnSpc>
              <a:spcBef>
                <a:spcPts val="0"/>
              </a:spcBef>
              <a:spcAft>
                <a:spcPts val="0"/>
              </a:spcAft>
              <a:buFont typeface="Arial" panose="020B0604020202020204" pitchFamily="34" charset="0"/>
              <a:buChar char="•"/>
            </a:pPr>
            <a:r>
              <a:rPr lang="en-US" sz="1200">
                <a:effectLst/>
                <a:latin typeface="Arial" panose="020B0604020202020204" pitchFamily="34" charset="0"/>
                <a:ea typeface="SimSun" panose="02010600030101010101" pitchFamily="2" charset="-122"/>
                <a:cs typeface="Times New Roman" panose="02020603050405020304" pitchFamily="18" charset="0"/>
              </a:rPr>
              <a:t>Both SFEZ Administration and the developer shall get dividend share as per its equity share in this SPV.</a:t>
            </a:r>
          </a:p>
          <a:p>
            <a:pPr marL="180340" marR="7620" indent="-180340" fontAlgn="base">
              <a:lnSpc>
                <a:spcPct val="115000"/>
              </a:lnSpc>
              <a:spcBef>
                <a:spcPts val="0"/>
              </a:spcBef>
              <a:spcAft>
                <a:spcPts val="0"/>
              </a:spcAft>
              <a:buFont typeface="Arial" panose="020B0604020202020204" pitchFamily="34" charset="0"/>
              <a:buChar char="•"/>
            </a:pPr>
            <a:r>
              <a:rPr lang="en-US" sz="1200">
                <a:effectLst/>
                <a:latin typeface="Arial" panose="020B0604020202020204" pitchFamily="34" charset="0"/>
                <a:ea typeface="SimSun" panose="02010600030101010101" pitchFamily="2" charset="-122"/>
                <a:cs typeface="Times New Roman" panose="02020603050405020304" pitchFamily="18" charset="0"/>
              </a:rPr>
              <a:t>Proposed revenue model is -1) Built-up area premium model, 2) Revenue share and 3) Co-development / Dividends model.</a:t>
            </a:r>
          </a:p>
          <a:p>
            <a:pPr marL="180340" marR="7620" indent="-180340" fontAlgn="base">
              <a:lnSpc>
                <a:spcPct val="115000"/>
              </a:lnSpc>
              <a:spcBef>
                <a:spcPts val="0"/>
              </a:spcBef>
              <a:spcAft>
                <a:spcPts val="0"/>
              </a:spcAft>
              <a:buFont typeface="Arial" panose="020B0604020202020204" pitchFamily="34" charset="0"/>
              <a:buChar char="•"/>
            </a:pPr>
            <a:endParaRPr lang="en-US" sz="1600">
              <a:effectLst/>
              <a:latin typeface="Arial" panose="020B0604020202020204" pitchFamily="34" charset="0"/>
              <a:ea typeface="SimSun" panose="02010600030101010101" pitchFamily="2" charset="-122"/>
              <a:cs typeface="Times New Roman" panose="02020603050405020304" pitchFamily="18" charset="0"/>
            </a:endParaRPr>
          </a:p>
        </p:txBody>
      </p:sp>
      <p:grpSp>
        <p:nvGrpSpPr>
          <p:cNvPr id="3" name="Group 2">
            <a:extLst>
              <a:ext uri="{FF2B5EF4-FFF2-40B4-BE49-F238E27FC236}">
                <a16:creationId xmlns:a16="http://schemas.microsoft.com/office/drawing/2014/main" id="{63E53543-53D9-4A48-B4B0-B10D00EAA550}"/>
              </a:ext>
            </a:extLst>
          </p:cNvPr>
          <p:cNvGrpSpPr/>
          <p:nvPr/>
        </p:nvGrpSpPr>
        <p:grpSpPr>
          <a:xfrm>
            <a:off x="253649" y="1643538"/>
            <a:ext cx="6206301" cy="2661183"/>
            <a:chOff x="4514850" y="9188450"/>
            <a:chExt cx="5673725" cy="2366963"/>
          </a:xfrm>
        </p:grpSpPr>
        <p:sp>
          <p:nvSpPr>
            <p:cNvPr id="54" name="Rectangle 53">
              <a:extLst>
                <a:ext uri="{FF2B5EF4-FFF2-40B4-BE49-F238E27FC236}">
                  <a16:creationId xmlns:a16="http://schemas.microsoft.com/office/drawing/2014/main" id="{6020A19A-AD77-4AF0-85C4-D07F42612A90}"/>
                </a:ext>
              </a:extLst>
            </p:cNvPr>
            <p:cNvSpPr/>
            <p:nvPr/>
          </p:nvSpPr>
          <p:spPr>
            <a:xfrm>
              <a:off x="6573838" y="9188450"/>
              <a:ext cx="1619250" cy="317500"/>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Lenders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5" name="Rectangle 54">
              <a:extLst>
                <a:ext uri="{FF2B5EF4-FFF2-40B4-BE49-F238E27FC236}">
                  <a16:creationId xmlns:a16="http://schemas.microsoft.com/office/drawing/2014/main" id="{FB2649A6-9915-4A4C-B65A-BAB74E34E6F9}"/>
                </a:ext>
              </a:extLst>
            </p:cNvPr>
            <p:cNvSpPr/>
            <p:nvPr/>
          </p:nvSpPr>
          <p:spPr>
            <a:xfrm>
              <a:off x="4516438" y="9431338"/>
              <a:ext cx="1284287" cy="539750"/>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l">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Implementing Agency – SFEZ Administration</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6" name="Rectangle 55">
              <a:extLst>
                <a:ext uri="{FF2B5EF4-FFF2-40B4-BE49-F238E27FC236}">
                  <a16:creationId xmlns:a16="http://schemas.microsoft.com/office/drawing/2014/main" id="{9656E092-F396-4C3D-97F2-A62AB88922F3}"/>
                </a:ext>
              </a:extLst>
            </p:cNvPr>
            <p:cNvSpPr/>
            <p:nvPr/>
          </p:nvSpPr>
          <p:spPr>
            <a:xfrm>
              <a:off x="6561138" y="9988550"/>
              <a:ext cx="1619250" cy="788988"/>
            </a:xfrm>
            <a:prstGeom prst="rect">
              <a:avLst/>
            </a:prstGeom>
            <a:solidFill>
              <a:schemeClr val="accent4"/>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ctr">
                <a:spcBef>
                  <a:spcPts val="0"/>
                </a:spcBef>
                <a:spcAft>
                  <a:spcPts val="0"/>
                </a:spcAft>
              </a:pPr>
              <a:r>
                <a:rPr lang="en-US" sz="10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SPV for TLC</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7" name="Rectangle 56">
              <a:extLst>
                <a:ext uri="{FF2B5EF4-FFF2-40B4-BE49-F238E27FC236}">
                  <a16:creationId xmlns:a16="http://schemas.microsoft.com/office/drawing/2014/main" id="{0CF838CC-9A98-4A28-8443-8A7F9979F85B}"/>
                </a:ext>
              </a:extLst>
            </p:cNvPr>
            <p:cNvSpPr/>
            <p:nvPr/>
          </p:nvSpPr>
          <p:spPr>
            <a:xfrm>
              <a:off x="6562725" y="11236325"/>
              <a:ext cx="1619250" cy="319088"/>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Tenants/ Users of TLC</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8" name="Rectangle 57">
              <a:extLst>
                <a:ext uri="{FF2B5EF4-FFF2-40B4-BE49-F238E27FC236}">
                  <a16:creationId xmlns:a16="http://schemas.microsoft.com/office/drawing/2014/main" id="{DD85D511-A74F-4591-A4BF-0DE0492B71FC}"/>
                </a:ext>
              </a:extLst>
            </p:cNvPr>
            <p:cNvSpPr/>
            <p:nvPr/>
          </p:nvSpPr>
          <p:spPr>
            <a:xfrm>
              <a:off x="8882063" y="10082213"/>
              <a:ext cx="1306512" cy="317500"/>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EPC Contractors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59" name="Rectangle 58">
              <a:extLst>
                <a:ext uri="{FF2B5EF4-FFF2-40B4-BE49-F238E27FC236}">
                  <a16:creationId xmlns:a16="http://schemas.microsoft.com/office/drawing/2014/main" id="{A144214A-E1A5-4167-9144-89BC68B86D29}"/>
                </a:ext>
              </a:extLst>
            </p:cNvPr>
            <p:cNvSpPr/>
            <p:nvPr/>
          </p:nvSpPr>
          <p:spPr>
            <a:xfrm>
              <a:off x="8877300" y="10452100"/>
              <a:ext cx="1306513" cy="360363"/>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0" rIns="90000" bIns="0" numCol="1" spcCol="0" rtlCol="0" fromWordArt="0" anchor="ctr" anchorCtr="0" forceAA="0" compatLnSpc="1">
              <a:prstTxWarp prst="textNoShape">
                <a:avLst/>
              </a:prstTxWarp>
              <a:noAutofit/>
            </a:bodyPr>
            <a:lstStyle/>
            <a:p>
              <a:pPr marL="0" marR="0" algn="ctr">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Marketing Agencies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60" name="Rectangle 59">
              <a:extLst>
                <a:ext uri="{FF2B5EF4-FFF2-40B4-BE49-F238E27FC236}">
                  <a16:creationId xmlns:a16="http://schemas.microsoft.com/office/drawing/2014/main" id="{6EAF4CAD-4ACD-4313-8D8B-8E4B76AD5B02}"/>
                </a:ext>
              </a:extLst>
            </p:cNvPr>
            <p:cNvSpPr/>
            <p:nvPr/>
          </p:nvSpPr>
          <p:spPr>
            <a:xfrm>
              <a:off x="4514850" y="11095038"/>
              <a:ext cx="1282700" cy="411162"/>
            </a:xfrm>
            <a:prstGeom prst="rect">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0000" tIns="36000" rIns="90000" bIns="36000" numCol="1" spcCol="0" rtlCol="0" fromWordArt="0" anchor="ctr" anchorCtr="0" forceAA="0" compatLnSpc="1">
              <a:prstTxWarp prst="textNoShape">
                <a:avLst/>
              </a:prstTxWarp>
              <a:noAutofit/>
            </a:bodyPr>
            <a:lstStyle/>
            <a:p>
              <a:pPr marL="0" marR="0" algn="l">
                <a:spcBef>
                  <a:spcPts val="0"/>
                </a:spcBef>
                <a:spcAft>
                  <a:spcPts val="0"/>
                </a:spcAft>
              </a:pPr>
              <a:r>
                <a:rPr lang="en-US" sz="100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Private Developers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cxnSp>
          <p:nvCxnSpPr>
            <p:cNvPr id="61" name="Straight Arrow Connector 60">
              <a:extLst>
                <a:ext uri="{FF2B5EF4-FFF2-40B4-BE49-F238E27FC236}">
                  <a16:creationId xmlns:a16="http://schemas.microsoft.com/office/drawing/2014/main" id="{FF21F71B-C79C-4444-88B9-96C06A7DD00F}"/>
                </a:ext>
              </a:extLst>
            </p:cNvPr>
            <p:cNvCxnSpPr/>
            <p:nvPr/>
          </p:nvCxnSpPr>
          <p:spPr>
            <a:xfrm flipV="1">
              <a:off x="7280275" y="9496425"/>
              <a:ext cx="0" cy="49530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5E84501-BEBD-444F-B693-97140D81CD81}"/>
                </a:ext>
              </a:extLst>
            </p:cNvPr>
            <p:cNvCxnSpPr/>
            <p:nvPr/>
          </p:nvCxnSpPr>
          <p:spPr>
            <a:xfrm>
              <a:off x="7527925" y="9502775"/>
              <a:ext cx="0" cy="48895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B6DE12E-C776-4C18-B37E-9BE1BE82C339}"/>
                </a:ext>
              </a:extLst>
            </p:cNvPr>
            <p:cNvCxnSpPr/>
            <p:nvPr/>
          </p:nvCxnSpPr>
          <p:spPr>
            <a:xfrm>
              <a:off x="5805488" y="9731375"/>
              <a:ext cx="757237" cy="31273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C7DE57A-6754-4D13-B379-8F9A8D5F611B}"/>
                </a:ext>
              </a:extLst>
            </p:cNvPr>
            <p:cNvCxnSpPr/>
            <p:nvPr/>
          </p:nvCxnSpPr>
          <p:spPr>
            <a:xfrm>
              <a:off x="8186738" y="10248900"/>
              <a:ext cx="696912" cy="0"/>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4955937-701D-4AD6-8937-9EE92EB17AB9}"/>
                </a:ext>
              </a:extLst>
            </p:cNvPr>
            <p:cNvCxnSpPr/>
            <p:nvPr/>
          </p:nvCxnSpPr>
          <p:spPr>
            <a:xfrm>
              <a:off x="8183563" y="10625138"/>
              <a:ext cx="696912" cy="0"/>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C47EEA8-DD15-4C29-9C60-67733051878B}"/>
                </a:ext>
              </a:extLst>
            </p:cNvPr>
            <p:cNvCxnSpPr/>
            <p:nvPr/>
          </p:nvCxnSpPr>
          <p:spPr>
            <a:xfrm>
              <a:off x="7270750" y="10777538"/>
              <a:ext cx="0" cy="45085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D6DA99A-BDFF-4A50-9562-C46D3A707DF0}"/>
                </a:ext>
              </a:extLst>
            </p:cNvPr>
            <p:cNvCxnSpPr/>
            <p:nvPr/>
          </p:nvCxnSpPr>
          <p:spPr>
            <a:xfrm flipV="1">
              <a:off x="7513638" y="10779125"/>
              <a:ext cx="0" cy="45561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108F77C-1C44-44F6-A4C3-5E6CAF59B970}"/>
                </a:ext>
              </a:extLst>
            </p:cNvPr>
            <p:cNvCxnSpPr/>
            <p:nvPr/>
          </p:nvCxnSpPr>
          <p:spPr>
            <a:xfrm flipV="1">
              <a:off x="5807075" y="10779125"/>
              <a:ext cx="762000" cy="55403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26">
              <a:extLst>
                <a:ext uri="{FF2B5EF4-FFF2-40B4-BE49-F238E27FC236}">
                  <a16:creationId xmlns:a16="http://schemas.microsoft.com/office/drawing/2014/main" id="{E3BFC784-94F3-4624-8182-083A184467AE}"/>
                </a:ext>
              </a:extLst>
            </p:cNvPr>
            <p:cNvCxnSpPr/>
            <p:nvPr/>
          </p:nvCxnSpPr>
          <p:spPr>
            <a:xfrm flipH="1">
              <a:off x="5089525" y="10593388"/>
              <a:ext cx="1479550" cy="487362"/>
            </a:xfrm>
            <a:prstGeom prst="bentConnector3">
              <a:avLst>
                <a:gd name="adj1" fmla="val 9998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28">
              <a:extLst>
                <a:ext uri="{FF2B5EF4-FFF2-40B4-BE49-F238E27FC236}">
                  <a16:creationId xmlns:a16="http://schemas.microsoft.com/office/drawing/2014/main" id="{2B5E523A-BCBB-4DE6-8A1F-612B1D598E3F}"/>
                </a:ext>
              </a:extLst>
            </p:cNvPr>
            <p:cNvCxnSpPr/>
            <p:nvPr/>
          </p:nvCxnSpPr>
          <p:spPr>
            <a:xfrm flipH="1" flipV="1">
              <a:off x="5089525" y="9939338"/>
              <a:ext cx="1476375" cy="385762"/>
            </a:xfrm>
            <a:prstGeom prst="bentConnector3">
              <a:avLst>
                <a:gd name="adj1" fmla="val 100055"/>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71" name="Text Box 29">
              <a:extLst>
                <a:ext uri="{FF2B5EF4-FFF2-40B4-BE49-F238E27FC236}">
                  <a16:creationId xmlns:a16="http://schemas.microsoft.com/office/drawing/2014/main" id="{A850BB91-E4D3-49D6-A14C-9D1D4EF56010}"/>
                </a:ext>
              </a:extLst>
            </p:cNvPr>
            <p:cNvSpPr txBox="1"/>
            <p:nvPr/>
          </p:nvSpPr>
          <p:spPr>
            <a:xfrm>
              <a:off x="5967413" y="9628188"/>
              <a:ext cx="831850" cy="174625"/>
            </a:xfrm>
            <a:prstGeom prst="rect">
              <a:avLst/>
            </a:prstGeom>
            <a:noFill/>
            <a:ln w="6350">
              <a:noFill/>
            </a:ln>
          </p:spPr>
          <p:txBody>
            <a:bodyPr rot="0" spcFirstLastPara="0" vert="horz" wrap="square" lIns="72000" tIns="0" rIns="72000" bIns="0" numCol="1" spcCol="0" rtlCol="0" fromWordArt="0" anchor="t" anchorCtr="0" forceAA="0" compatLnSpc="1">
              <a:prstTxWarp prst="textNoShape">
                <a:avLst/>
              </a:prstTxWarp>
              <a:noAutofit/>
            </a:bodyPr>
            <a:lstStyle/>
            <a:p>
              <a:pPr marL="0" marR="0" algn="just">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Repayment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2" name="Text Box 29">
              <a:extLst>
                <a:ext uri="{FF2B5EF4-FFF2-40B4-BE49-F238E27FC236}">
                  <a16:creationId xmlns:a16="http://schemas.microsoft.com/office/drawing/2014/main" id="{DF7A7A57-79C8-4083-8996-8EE52578B90D}"/>
                </a:ext>
              </a:extLst>
            </p:cNvPr>
            <p:cNvSpPr txBox="1"/>
            <p:nvPr/>
          </p:nvSpPr>
          <p:spPr>
            <a:xfrm>
              <a:off x="7546975" y="9726613"/>
              <a:ext cx="587375" cy="16033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l">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Funding</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3" name="Text Box 29">
              <a:extLst>
                <a:ext uri="{FF2B5EF4-FFF2-40B4-BE49-F238E27FC236}">
                  <a16:creationId xmlns:a16="http://schemas.microsoft.com/office/drawing/2014/main" id="{5A338120-11D7-4267-AC85-05D204A53AA5}"/>
                </a:ext>
              </a:extLst>
            </p:cNvPr>
            <p:cNvSpPr txBox="1"/>
            <p:nvPr/>
          </p:nvSpPr>
          <p:spPr>
            <a:xfrm>
              <a:off x="5181600" y="10118725"/>
              <a:ext cx="893763" cy="163513"/>
            </a:xfrm>
            <a:prstGeom prst="rect">
              <a:avLst/>
            </a:prstGeom>
            <a:noFill/>
            <a:ln w="6350">
              <a:noFill/>
            </a:ln>
          </p:spPr>
          <p:txBody>
            <a:bodyPr rot="0" spcFirstLastPara="0" vert="horz" wrap="square" lIns="72000" tIns="0" rIns="72000" bIns="0" numCol="1" spcCol="0" rtlCol="0" fromWordArt="0" anchor="t" anchorCtr="0" forceAA="0" compatLnSpc="1">
              <a:prstTxWarp prst="textNoShape">
                <a:avLst/>
              </a:prstTxWarp>
              <a:noAutofit/>
            </a:bodyPr>
            <a:lstStyle/>
            <a:p>
              <a:pPr marL="0" marR="0" algn="just">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Land as Equity</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4" name="Text Box 29">
              <a:extLst>
                <a:ext uri="{FF2B5EF4-FFF2-40B4-BE49-F238E27FC236}">
                  <a16:creationId xmlns:a16="http://schemas.microsoft.com/office/drawing/2014/main" id="{55016EC6-C845-4547-B673-82D27A67837F}"/>
                </a:ext>
              </a:extLst>
            </p:cNvPr>
            <p:cNvSpPr txBox="1"/>
            <p:nvPr/>
          </p:nvSpPr>
          <p:spPr>
            <a:xfrm>
              <a:off x="5110163" y="10387013"/>
              <a:ext cx="1150937" cy="165100"/>
            </a:xfrm>
            <a:prstGeom prst="rect">
              <a:avLst/>
            </a:prstGeom>
            <a:noFill/>
            <a:ln w="6350">
              <a:noFill/>
            </a:ln>
          </p:spPr>
          <p:txBody>
            <a:bodyPr rot="0" spcFirstLastPara="0" vert="horz" wrap="square" lIns="72000" tIns="0" rIns="7200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Arial" panose="020B0604020202020204" pitchFamily="34" charset="0"/>
                  <a:ea typeface="SimSun" panose="02010600030101010101" pitchFamily="2" charset="-122"/>
                  <a:cs typeface="Times New Roman" panose="02020603050405020304" pitchFamily="18" charset="0"/>
                </a:rPr>
                <a:t>Dividends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5" name="Text Box 29">
              <a:extLst>
                <a:ext uri="{FF2B5EF4-FFF2-40B4-BE49-F238E27FC236}">
                  <a16:creationId xmlns:a16="http://schemas.microsoft.com/office/drawing/2014/main" id="{C07BB666-161E-4D11-B986-1EB70667C2F7}"/>
                </a:ext>
              </a:extLst>
            </p:cNvPr>
            <p:cNvSpPr txBox="1"/>
            <p:nvPr/>
          </p:nvSpPr>
          <p:spPr>
            <a:xfrm>
              <a:off x="5160963" y="10683875"/>
              <a:ext cx="1096962" cy="163513"/>
            </a:xfrm>
            <a:prstGeom prst="rect">
              <a:avLst/>
            </a:prstGeom>
            <a:noFill/>
            <a:ln w="6350">
              <a:noFill/>
            </a:ln>
          </p:spPr>
          <p:txBody>
            <a:bodyPr rot="0" spcFirstLastPara="0" vert="horz" wrap="square" lIns="72000" tIns="0" rIns="72000" bIns="0" numCol="1" spcCol="0" rtlCol="0" fromWordArt="0" anchor="t" anchorCtr="0" forceAA="0" compatLnSpc="1">
              <a:prstTxWarp prst="textNoShape">
                <a:avLst/>
              </a:prstTxWarp>
              <a:noAutofit/>
            </a:bodyPr>
            <a:lstStyle/>
            <a:p>
              <a:pPr marL="0" marR="0" algn="just">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Project Investment</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6" name="Text Box 29">
              <a:extLst>
                <a:ext uri="{FF2B5EF4-FFF2-40B4-BE49-F238E27FC236}">
                  <a16:creationId xmlns:a16="http://schemas.microsoft.com/office/drawing/2014/main" id="{EFCD629A-BD12-4149-BFDE-A42834D0BCFB}"/>
                </a:ext>
              </a:extLst>
            </p:cNvPr>
            <p:cNvSpPr txBox="1"/>
            <p:nvPr/>
          </p:nvSpPr>
          <p:spPr>
            <a:xfrm>
              <a:off x="6453188" y="10922000"/>
              <a:ext cx="814387" cy="28098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Lease/ Operate components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7" name="Text Box 29">
              <a:extLst>
                <a:ext uri="{FF2B5EF4-FFF2-40B4-BE49-F238E27FC236}">
                  <a16:creationId xmlns:a16="http://schemas.microsoft.com/office/drawing/2014/main" id="{46A32939-32C4-4A3D-AA08-5ED4E51D89C6}"/>
                </a:ext>
              </a:extLst>
            </p:cNvPr>
            <p:cNvSpPr txBox="1"/>
            <p:nvPr/>
          </p:nvSpPr>
          <p:spPr>
            <a:xfrm>
              <a:off x="7553325" y="10891838"/>
              <a:ext cx="933450" cy="30321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l">
                <a:spcBef>
                  <a:spcPts val="0"/>
                </a:spcBef>
                <a:spcAft>
                  <a:spcPts val="0"/>
                </a:spcAft>
              </a:pPr>
              <a:r>
                <a:rPr lang="en-US" sz="900">
                  <a:effectLst/>
                  <a:latin typeface="Arial" panose="020B0604020202020204" pitchFamily="34" charset="0"/>
                  <a:ea typeface="SimSun" panose="02010600030101010101" pitchFamily="2" charset="-122"/>
                  <a:cs typeface="Times New Roman" panose="02020603050405020304" pitchFamily="18" charset="0"/>
                </a:rPr>
                <a:t>Revenue from lease/ operations</a:t>
              </a:r>
              <a:endParaRPr lang="en-US" sz="1100">
                <a:effectLst/>
                <a:latin typeface="Arial" panose="020B0604020202020204" pitchFamily="34" charset="0"/>
                <a:ea typeface="SimSun" panose="02010600030101010101" pitchFamily="2" charset="-122"/>
                <a:cs typeface="Times New Roman" panose="02020603050405020304" pitchFamily="18" charset="0"/>
              </a:endParaRPr>
            </a:p>
          </p:txBody>
        </p:sp>
      </p:grpSp>
      <p:sp>
        <p:nvSpPr>
          <p:cNvPr id="78" name="Rectangle: Rounded Corners 77">
            <a:extLst>
              <a:ext uri="{FF2B5EF4-FFF2-40B4-BE49-F238E27FC236}">
                <a16:creationId xmlns:a16="http://schemas.microsoft.com/office/drawing/2014/main" id="{870CE48D-2CA1-4365-B319-BF7013658158}"/>
              </a:ext>
            </a:extLst>
          </p:cNvPr>
          <p:cNvSpPr/>
          <p:nvPr/>
        </p:nvSpPr>
        <p:spPr>
          <a:xfrm>
            <a:off x="442911" y="1081704"/>
            <a:ext cx="3996084" cy="347033"/>
          </a:xfrm>
          <a:prstGeom prst="roundRect">
            <a:avLst/>
          </a:prstGeom>
          <a:solidFill>
            <a:srgbClr val="C00000"/>
          </a:solidFill>
          <a:ln>
            <a:noFill/>
          </a:ln>
          <a:effectLst/>
        </p:spPr>
        <p:txBody>
          <a:bodyPr rtlCol="0" anchor="ctr"/>
          <a:lstStyle/>
          <a:p>
            <a:pPr marL="0" marR="0" algn="ctr">
              <a:spcBef>
                <a:spcPts val="0"/>
              </a:spcBef>
              <a:spcAft>
                <a:spcPts val="0"/>
              </a:spcAft>
            </a:pPr>
            <a:r>
              <a:rPr lang="en-US" sz="1400" b="1" kern="1200">
                <a:solidFill>
                  <a:srgbClr val="FFFFFF"/>
                </a:solidFill>
                <a:effectLst/>
                <a:latin typeface="Arial" panose="020B0604020202020204" pitchFamily="34" charset="0"/>
                <a:ea typeface="SimSun" panose="02010600030101010101" pitchFamily="2" charset="-122"/>
                <a:cs typeface="Arial" panose="020B0604020202020204" pitchFamily="34" charset="0"/>
              </a:rPr>
              <a:t>Model – II: Public-Private Partnership Model</a:t>
            </a:r>
            <a:endParaRPr lang="en-US" b="1">
              <a:effectLst/>
              <a:latin typeface="Arial" panose="020B0604020202020204" pitchFamily="34" charset="0"/>
              <a:ea typeface="SimSun" panose="02010600030101010101" pitchFamily="2" charset="-122"/>
              <a:cs typeface="Times New Roman" panose="02020603050405020304" pitchFamily="18" charset="0"/>
            </a:endParaRPr>
          </a:p>
        </p:txBody>
      </p:sp>
      <p:sp>
        <p:nvSpPr>
          <p:cNvPr id="79" name="Rectangle: Rounded Corners 78">
            <a:extLst>
              <a:ext uri="{FF2B5EF4-FFF2-40B4-BE49-F238E27FC236}">
                <a16:creationId xmlns:a16="http://schemas.microsoft.com/office/drawing/2014/main" id="{F8057D4F-F5FD-42ED-805E-344EAE53EF62}"/>
              </a:ext>
            </a:extLst>
          </p:cNvPr>
          <p:cNvSpPr/>
          <p:nvPr/>
        </p:nvSpPr>
        <p:spPr>
          <a:xfrm>
            <a:off x="352972" y="4476998"/>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Salient Features</a:t>
            </a:r>
          </a:p>
        </p:txBody>
      </p:sp>
      <p:sp>
        <p:nvSpPr>
          <p:cNvPr id="83" name="Rectangle: Rounded Corners 82">
            <a:extLst>
              <a:ext uri="{FF2B5EF4-FFF2-40B4-BE49-F238E27FC236}">
                <a16:creationId xmlns:a16="http://schemas.microsoft.com/office/drawing/2014/main" id="{7DF09748-F5FB-41E0-82C1-965E4AA976D4}"/>
              </a:ext>
            </a:extLst>
          </p:cNvPr>
          <p:cNvSpPr/>
          <p:nvPr/>
        </p:nvSpPr>
        <p:spPr>
          <a:xfrm>
            <a:off x="6799099" y="1603928"/>
            <a:ext cx="5254517" cy="725100"/>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solidFill>
                <a:schemeClr val="tx1"/>
              </a:solidFill>
            </a:endParaRPr>
          </a:p>
        </p:txBody>
      </p:sp>
      <p:sp>
        <p:nvSpPr>
          <p:cNvPr id="84" name="TextBox 83">
            <a:extLst>
              <a:ext uri="{FF2B5EF4-FFF2-40B4-BE49-F238E27FC236}">
                <a16:creationId xmlns:a16="http://schemas.microsoft.com/office/drawing/2014/main" id="{A2854696-8480-47D2-BF47-540CCF59E795}"/>
              </a:ext>
            </a:extLst>
          </p:cNvPr>
          <p:cNvSpPr txBox="1"/>
          <p:nvPr/>
        </p:nvSpPr>
        <p:spPr>
          <a:xfrm>
            <a:off x="7058766" y="1711898"/>
            <a:ext cx="4900951" cy="646331"/>
          </a:xfrm>
          <a:prstGeom prst="rect">
            <a:avLst/>
          </a:prstGeom>
          <a:noFill/>
        </p:spPr>
        <p:txBody>
          <a:bodyPr wrap="square">
            <a:spAutoFit/>
          </a:bodyPr>
          <a:lstStyle/>
          <a:p>
            <a:r>
              <a:rPr lang="en-US" sz="1200">
                <a:latin typeface="Arial" panose="020B0604020202020204" pitchFamily="34" charset="0"/>
                <a:ea typeface="SimSun" panose="02010600030101010101" pitchFamily="2" charset="-122"/>
                <a:cs typeface="Times New Roman" panose="02020603050405020304" pitchFamily="18" charset="0"/>
              </a:rPr>
              <a:t>Creation of an SPV brings in more capability and bandwidth to develop the project, it also brings transparency in operations of the facility</a:t>
            </a:r>
            <a:endParaRPr lang="en-US" sz="1200"/>
          </a:p>
        </p:txBody>
      </p:sp>
      <p:sp>
        <p:nvSpPr>
          <p:cNvPr id="85" name="Rectangle: Rounded Corners 84">
            <a:extLst>
              <a:ext uri="{FF2B5EF4-FFF2-40B4-BE49-F238E27FC236}">
                <a16:creationId xmlns:a16="http://schemas.microsoft.com/office/drawing/2014/main" id="{2C880D22-2010-4CAD-B2BE-11019B45BE68}"/>
              </a:ext>
            </a:extLst>
          </p:cNvPr>
          <p:cNvSpPr/>
          <p:nvPr/>
        </p:nvSpPr>
        <p:spPr>
          <a:xfrm>
            <a:off x="6857157" y="1180899"/>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Pros</a:t>
            </a:r>
          </a:p>
        </p:txBody>
      </p:sp>
      <p:sp>
        <p:nvSpPr>
          <p:cNvPr id="86" name="Rectangle: Rounded Corners 85">
            <a:extLst>
              <a:ext uri="{FF2B5EF4-FFF2-40B4-BE49-F238E27FC236}">
                <a16:creationId xmlns:a16="http://schemas.microsoft.com/office/drawing/2014/main" id="{5C86242D-681C-49BD-9433-B75F178A26B5}"/>
              </a:ext>
            </a:extLst>
          </p:cNvPr>
          <p:cNvSpPr/>
          <p:nvPr/>
        </p:nvSpPr>
        <p:spPr>
          <a:xfrm>
            <a:off x="6824707" y="3325255"/>
            <a:ext cx="5254518" cy="852533"/>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400">
              <a:solidFill>
                <a:schemeClr val="tx1"/>
              </a:solidFill>
            </a:endParaRPr>
          </a:p>
        </p:txBody>
      </p:sp>
      <p:sp>
        <p:nvSpPr>
          <p:cNvPr id="87" name="TextBox 86">
            <a:extLst>
              <a:ext uri="{FF2B5EF4-FFF2-40B4-BE49-F238E27FC236}">
                <a16:creationId xmlns:a16="http://schemas.microsoft.com/office/drawing/2014/main" id="{B4C5676A-9053-482D-81A5-B4C21964373E}"/>
              </a:ext>
            </a:extLst>
          </p:cNvPr>
          <p:cNvSpPr txBox="1"/>
          <p:nvPr/>
        </p:nvSpPr>
        <p:spPr>
          <a:xfrm>
            <a:off x="7033880" y="3325255"/>
            <a:ext cx="5144976" cy="646331"/>
          </a:xfrm>
          <a:prstGeom prst="rect">
            <a:avLst/>
          </a:prstGeom>
          <a:noFill/>
        </p:spPr>
        <p:txBody>
          <a:bodyPr wrap="square">
            <a:spAutoFit/>
          </a:bodyPr>
          <a:lstStyle/>
          <a:p>
            <a:r>
              <a:rPr lang="en-US" sz="1200">
                <a:latin typeface="Arial" panose="020B0604020202020204" pitchFamily="34" charset="0"/>
                <a:ea typeface="SimSun" panose="02010600030101010101" pitchFamily="2" charset="-122"/>
                <a:cs typeface="Times New Roman" panose="02020603050405020304" pitchFamily="18" charset="0"/>
              </a:rPr>
              <a:t>The current FEZ law does not allow ownership of asset to any third party </a:t>
            </a:r>
          </a:p>
          <a:p>
            <a:r>
              <a:rPr lang="en-US" sz="1200">
                <a:latin typeface="Arial" panose="020B0604020202020204" pitchFamily="34" charset="0"/>
                <a:ea typeface="SimSun" panose="02010600030101010101" pitchFamily="2" charset="-122"/>
                <a:cs typeface="Times New Roman" panose="02020603050405020304" pitchFamily="18" charset="0"/>
              </a:rPr>
              <a:t>The SPV created may have to grant management rights to the TLC to attract private investments in TLC </a:t>
            </a:r>
            <a:endParaRPr lang="en-US" sz="1200"/>
          </a:p>
        </p:txBody>
      </p:sp>
      <p:sp>
        <p:nvSpPr>
          <p:cNvPr id="88" name="Rectangle: Rounded Corners 87">
            <a:extLst>
              <a:ext uri="{FF2B5EF4-FFF2-40B4-BE49-F238E27FC236}">
                <a16:creationId xmlns:a16="http://schemas.microsoft.com/office/drawing/2014/main" id="{2BF111AD-DF84-427F-BB39-A1D9BA5532ED}"/>
              </a:ext>
            </a:extLst>
          </p:cNvPr>
          <p:cNvSpPr/>
          <p:nvPr/>
        </p:nvSpPr>
        <p:spPr>
          <a:xfrm>
            <a:off x="6866301" y="2911095"/>
            <a:ext cx="2008562" cy="35877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Cons</a:t>
            </a:r>
          </a:p>
        </p:txBody>
      </p:sp>
      <p:sp>
        <p:nvSpPr>
          <p:cNvPr id="154" name="TextBox 153">
            <a:extLst>
              <a:ext uri="{FF2B5EF4-FFF2-40B4-BE49-F238E27FC236}">
                <a16:creationId xmlns:a16="http://schemas.microsoft.com/office/drawing/2014/main" id="{ACC59E80-7C2C-4750-B394-F516B6469DEB}"/>
              </a:ext>
            </a:extLst>
          </p:cNvPr>
          <p:cNvSpPr txBox="1"/>
          <p:nvPr/>
        </p:nvSpPr>
        <p:spPr>
          <a:xfrm>
            <a:off x="6799099" y="5087006"/>
            <a:ext cx="5146573" cy="923779"/>
          </a:xfrm>
          <a:prstGeom prst="rect">
            <a:avLst/>
          </a:prstGeom>
          <a:noFill/>
        </p:spPr>
        <p:txBody>
          <a:bodyPr wrap="square">
            <a:spAutoFit/>
          </a:bodyPr>
          <a:lstStyle/>
          <a:p>
            <a:pPr marL="180340" marR="7620" indent="-180340" fontAlgn="base">
              <a:lnSpc>
                <a:spcPct val="115000"/>
              </a:lnSpc>
              <a:spcBef>
                <a:spcPts val="0"/>
              </a:spcBef>
              <a:spcAft>
                <a:spcPts val="0"/>
              </a:spcAft>
              <a:buFont typeface="Arial" panose="020B0604020202020204" pitchFamily="34" charset="0"/>
              <a:buChar char="•"/>
            </a:pP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Development of requisite TLC infrastructure </a:t>
            </a:r>
            <a:endParaRPr lang="en-US" sz="1600">
              <a:effectLst/>
              <a:latin typeface="Arial" panose="020B0604020202020204" pitchFamily="34" charset="0"/>
              <a:ea typeface="SimSun" panose="02010600030101010101" pitchFamily="2" charset="-122"/>
              <a:cs typeface="Times New Roman" panose="02020603050405020304" pitchFamily="18" charset="0"/>
            </a:endParaRPr>
          </a:p>
          <a:p>
            <a:pPr marL="180340" marR="7620" indent="-180340" fontAlgn="base">
              <a:lnSpc>
                <a:spcPct val="115000"/>
              </a:lnSpc>
              <a:spcBef>
                <a:spcPts val="0"/>
              </a:spcBef>
              <a:spcAft>
                <a:spcPts val="0"/>
              </a:spcAft>
              <a:buFont typeface="Arial" panose="020B0604020202020204" pitchFamily="34" charset="0"/>
              <a:buChar char="•"/>
            </a:pP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Manage Design, Construction, and financing risks of the project and share market risk with the Authority.</a:t>
            </a:r>
            <a:endParaRPr lang="en-US" sz="1600">
              <a:effectLst/>
              <a:latin typeface="Arial" panose="020B0604020202020204" pitchFamily="34" charset="0"/>
              <a:ea typeface="SimSun" panose="02010600030101010101" pitchFamily="2" charset="-122"/>
              <a:cs typeface="Times New Roman" panose="02020603050405020304" pitchFamily="18" charset="0"/>
            </a:endParaRPr>
          </a:p>
          <a:p>
            <a:pPr marL="180340" marR="7620" indent="-180340" fontAlgn="base">
              <a:lnSpc>
                <a:spcPct val="115000"/>
              </a:lnSpc>
              <a:spcBef>
                <a:spcPts val="0"/>
              </a:spcBef>
              <a:spcAft>
                <a:spcPts val="0"/>
              </a:spcAft>
              <a:buFont typeface="Arial" panose="020B0604020202020204" pitchFamily="34" charset="0"/>
              <a:buChar char="•"/>
            </a:pPr>
            <a:r>
              <a:rPr lang="en-US" sz="1200" kern="1200">
                <a:solidFill>
                  <a:srgbClr val="000000"/>
                </a:solidFill>
                <a:effectLst/>
                <a:latin typeface="Arial" panose="020B0604020202020204" pitchFamily="34" charset="0"/>
                <a:ea typeface="SimSun" panose="02010600030101010101" pitchFamily="2" charset="-122"/>
                <a:cs typeface="Arial" panose="020B0604020202020204" pitchFamily="34" charset="0"/>
              </a:rPr>
              <a:t>O&amp;M responsibility may be outsourced to a separate contractor</a:t>
            </a:r>
            <a:endParaRPr lang="en-US" sz="160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57" name="Rectangle: Rounded Corners 156">
            <a:extLst>
              <a:ext uri="{FF2B5EF4-FFF2-40B4-BE49-F238E27FC236}">
                <a16:creationId xmlns:a16="http://schemas.microsoft.com/office/drawing/2014/main" id="{531DDBA0-2D5D-47D3-A55F-3DEB7E460C3D}"/>
              </a:ext>
            </a:extLst>
          </p:cNvPr>
          <p:cNvSpPr/>
          <p:nvPr/>
        </p:nvSpPr>
        <p:spPr>
          <a:xfrm>
            <a:off x="6840692" y="4622384"/>
            <a:ext cx="3308213" cy="376995"/>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400"/>
              <a:t>Responsibilities of Private Developer</a:t>
            </a:r>
          </a:p>
        </p:txBody>
      </p:sp>
      <p:cxnSp>
        <p:nvCxnSpPr>
          <p:cNvPr id="158" name="Straight Connector 157">
            <a:extLst>
              <a:ext uri="{FF2B5EF4-FFF2-40B4-BE49-F238E27FC236}">
                <a16:creationId xmlns:a16="http://schemas.microsoft.com/office/drawing/2014/main" id="{E0563C88-1B3F-4C99-B4B6-295202505473}"/>
              </a:ext>
            </a:extLst>
          </p:cNvPr>
          <p:cNvCxnSpPr>
            <a:cxnSpLocks/>
          </p:cNvCxnSpPr>
          <p:nvPr/>
        </p:nvCxnSpPr>
        <p:spPr>
          <a:xfrm>
            <a:off x="6624175" y="838079"/>
            <a:ext cx="0" cy="5947191"/>
          </a:xfrm>
          <a:prstGeom prst="line">
            <a:avLst/>
          </a:prstGeom>
          <a:ln w="12700" cap="sq">
            <a:solidFill>
              <a:schemeClr val="bg1">
                <a:lumMod val="65000"/>
              </a:schemeClr>
            </a:solidFill>
          </a:ln>
        </p:spPr>
        <p:style>
          <a:lnRef idx="1">
            <a:schemeClr val="accent1"/>
          </a:lnRef>
          <a:fillRef idx="0">
            <a:schemeClr val="accent1"/>
          </a:fillRef>
          <a:effectRef idx="0">
            <a:schemeClr val="dk1"/>
          </a:effectRef>
          <a:fontRef idx="minor">
            <a:schemeClr val="lt1"/>
          </a:fontRef>
        </p:style>
      </p:cxnSp>
      <p:sp>
        <p:nvSpPr>
          <p:cNvPr id="159" name="Isosceles Triangle 158">
            <a:extLst>
              <a:ext uri="{FF2B5EF4-FFF2-40B4-BE49-F238E27FC236}">
                <a16:creationId xmlns:a16="http://schemas.microsoft.com/office/drawing/2014/main" id="{E955B862-E9B2-4D61-87F2-481283D0DABB}"/>
              </a:ext>
            </a:extLst>
          </p:cNvPr>
          <p:cNvSpPr/>
          <p:nvPr/>
        </p:nvSpPr>
        <p:spPr>
          <a:xfrm rot="5400000">
            <a:off x="6345237" y="3667927"/>
            <a:ext cx="757640" cy="200298"/>
          </a:xfrm>
          <a:prstGeom prst="triangle">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0" name="Slide Number Placeholder 1">
            <a:extLst>
              <a:ext uri="{FF2B5EF4-FFF2-40B4-BE49-F238E27FC236}">
                <a16:creationId xmlns:a16="http://schemas.microsoft.com/office/drawing/2014/main" id="{D8ED21B5-D901-446F-A75D-402FBAB66823}"/>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19</a:t>
            </a:fld>
            <a:endParaRPr lang="en-GB"/>
          </a:p>
        </p:txBody>
      </p:sp>
    </p:spTree>
    <p:custDataLst>
      <p:custData r:id="rId1"/>
    </p:custDataLst>
    <p:extLst>
      <p:ext uri="{BB962C8B-B14F-4D97-AF65-F5344CB8AC3E}">
        <p14:creationId xmlns:p14="http://schemas.microsoft.com/office/powerpoint/2010/main" val="349694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DAA42D1-D456-4AAD-9C90-D9C52DDC7343}"/>
              </a:ext>
            </a:extLst>
          </p:cNvPr>
          <p:cNvGraphicFramePr>
            <a:graphicFrameLocks noChangeAspect="1"/>
          </p:cNvGraphicFramePr>
          <p:nvPr>
            <p:custDataLst>
              <p:tags r:id="rId2"/>
            </p:custDataLst>
            <p:extLst>
              <p:ext uri="{D42A27DB-BD31-4B8C-83A1-F6EECF244321}">
                <p14:modId xmlns:p14="http://schemas.microsoft.com/office/powerpoint/2010/main" val="1064272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4DAA42D1-D456-4AAD-9C90-D9C52DDC73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Google Shape;2127;g1389d6804d3_10_89">
            <a:extLst>
              <a:ext uri="{FF2B5EF4-FFF2-40B4-BE49-F238E27FC236}">
                <a16:creationId xmlns:a16="http://schemas.microsoft.com/office/drawing/2014/main" id="{1E1BF9E0-F2E1-471B-B392-102A7AFBDF00}"/>
              </a:ext>
            </a:extLst>
          </p:cNvPr>
          <p:cNvSpPr txBox="1">
            <a:spLocks noGrp="1"/>
          </p:cNvSpPr>
          <p:nvPr>
            <p:ph type="title"/>
          </p:nvPr>
        </p:nvSpPr>
        <p:spPr>
          <a:xfrm>
            <a:off x="165030" y="250139"/>
            <a:ext cx="7701464" cy="615300"/>
          </a:xfrm>
          <a:prstGeom prst="rect">
            <a:avLst/>
          </a:prstGeom>
          <a:noFill/>
          <a:ln>
            <a:noFill/>
          </a:ln>
        </p:spPr>
        <p:txBody>
          <a:bodyPr spcFirstLastPara="1" wrap="square" lIns="0" tIns="0" rIns="0" bIns="0" anchor="ctr" anchorCtr="0">
            <a:noAutofit/>
          </a:bodyPr>
          <a:lstStyle/>
          <a:p>
            <a:pPr>
              <a:spcBef>
                <a:spcPts val="0"/>
              </a:spcBef>
              <a:buClr>
                <a:schemeClr val="dk1"/>
              </a:buClr>
              <a:buSzPts val="2000"/>
            </a:pPr>
            <a:r>
              <a:rPr lang="en-US" sz="2400" dirty="0">
                <a:latin typeface="Georgia" panose="02040502050405020303" pitchFamily="18" charset="0"/>
                <a:sym typeface="Arial"/>
              </a:rPr>
              <a:t>Agenda for Discussion</a:t>
            </a:r>
            <a:endParaRPr lang="en-US" sz="2400" dirty="0">
              <a:latin typeface="Georgia" panose="02040502050405020303" pitchFamily="18" charset="0"/>
            </a:endParaRPr>
          </a:p>
        </p:txBody>
      </p:sp>
      <p:cxnSp>
        <p:nvCxnSpPr>
          <p:cNvPr id="46" name="Google Shape;2128;g1389d6804d3_10_89">
            <a:extLst>
              <a:ext uri="{FF2B5EF4-FFF2-40B4-BE49-F238E27FC236}">
                <a16:creationId xmlns:a16="http://schemas.microsoft.com/office/drawing/2014/main" id="{2BAF7CA5-80E1-466A-A886-3F3D91322DC4}"/>
              </a:ext>
            </a:extLst>
          </p:cNvPr>
          <p:cNvCxnSpPr/>
          <p:nvPr/>
        </p:nvCxnSpPr>
        <p:spPr>
          <a:xfrm>
            <a:off x="442912" y="910809"/>
            <a:ext cx="914400" cy="0"/>
          </a:xfrm>
          <a:prstGeom prst="straightConnector1">
            <a:avLst/>
          </a:prstGeom>
          <a:noFill/>
          <a:ln w="12700" cap="flat" cmpd="sng">
            <a:solidFill>
              <a:schemeClr val="dk1"/>
            </a:solidFill>
            <a:prstDash val="solid"/>
            <a:miter lim="400000"/>
            <a:headEnd type="none" w="sm" len="sm"/>
            <a:tailEnd type="none" w="sm" len="sm"/>
          </a:ln>
        </p:spPr>
      </p:cxnSp>
      <p:cxnSp>
        <p:nvCxnSpPr>
          <p:cNvPr id="39" name="Google Shape;2087;g1389d6804d3_10_89">
            <a:extLst>
              <a:ext uri="{FF2B5EF4-FFF2-40B4-BE49-F238E27FC236}">
                <a16:creationId xmlns:a16="http://schemas.microsoft.com/office/drawing/2014/main" id="{FAF80CE5-4B07-4CF0-B547-19F71FB565D9}"/>
              </a:ext>
            </a:extLst>
          </p:cNvPr>
          <p:cNvCxnSpPr>
            <a:cxnSpLocks/>
            <a:stCxn id="53" idx="4"/>
            <a:endCxn id="41" idx="0"/>
          </p:cNvCxnSpPr>
          <p:nvPr/>
        </p:nvCxnSpPr>
        <p:spPr>
          <a:xfrm>
            <a:off x="663963" y="2207783"/>
            <a:ext cx="33" cy="3729351"/>
          </a:xfrm>
          <a:prstGeom prst="straightConnector1">
            <a:avLst/>
          </a:prstGeom>
          <a:noFill/>
          <a:ln w="9525" cap="flat" cmpd="sng">
            <a:solidFill>
              <a:srgbClr val="A5A5A5"/>
            </a:solidFill>
            <a:prstDash val="dot"/>
            <a:round/>
            <a:headEnd type="none" w="sm" len="sm"/>
            <a:tailEnd type="none" w="sm" len="sm"/>
          </a:ln>
        </p:spPr>
      </p:cxnSp>
      <p:sp>
        <p:nvSpPr>
          <p:cNvPr id="40" name="Google Shape;2090;g1389d6804d3_10_89">
            <a:extLst>
              <a:ext uri="{FF2B5EF4-FFF2-40B4-BE49-F238E27FC236}">
                <a16:creationId xmlns:a16="http://schemas.microsoft.com/office/drawing/2014/main" id="{9532DBAA-C22B-4161-9264-5FF1CE286BAF}"/>
              </a:ext>
            </a:extLst>
          </p:cNvPr>
          <p:cNvSpPr/>
          <p:nvPr/>
        </p:nvSpPr>
        <p:spPr>
          <a:xfrm>
            <a:off x="591546" y="2829997"/>
            <a:ext cx="144900" cy="144900"/>
          </a:xfrm>
          <a:prstGeom prst="ellipse">
            <a:avLst/>
          </a:prstGeom>
          <a:solidFill>
            <a:srgbClr val="D8D8D8"/>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41" name="Google Shape;2101;g1389d6804d3_10_89">
            <a:extLst>
              <a:ext uri="{FF2B5EF4-FFF2-40B4-BE49-F238E27FC236}">
                <a16:creationId xmlns:a16="http://schemas.microsoft.com/office/drawing/2014/main" id="{7F387BA1-329C-41B7-988C-4981609B5398}"/>
              </a:ext>
            </a:extLst>
          </p:cNvPr>
          <p:cNvSpPr/>
          <p:nvPr/>
        </p:nvSpPr>
        <p:spPr>
          <a:xfrm>
            <a:off x="591546" y="5937134"/>
            <a:ext cx="144900" cy="144900"/>
          </a:xfrm>
          <a:prstGeom prst="ellipse">
            <a:avLst/>
          </a:prstGeom>
          <a:solidFill>
            <a:srgbClr val="D8D8D8"/>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grpSp>
        <p:nvGrpSpPr>
          <p:cNvPr id="42" name="Group 41">
            <a:extLst>
              <a:ext uri="{FF2B5EF4-FFF2-40B4-BE49-F238E27FC236}">
                <a16:creationId xmlns:a16="http://schemas.microsoft.com/office/drawing/2014/main" id="{C6F59DF1-BC19-4A32-A0BC-E5E6EC35967E}"/>
              </a:ext>
            </a:extLst>
          </p:cNvPr>
          <p:cNvGrpSpPr/>
          <p:nvPr/>
        </p:nvGrpSpPr>
        <p:grpSpPr>
          <a:xfrm>
            <a:off x="385413" y="3219147"/>
            <a:ext cx="6485027" cy="865003"/>
            <a:chOff x="385413" y="3456061"/>
            <a:chExt cx="6485027" cy="865003"/>
          </a:xfrm>
          <a:solidFill>
            <a:schemeClr val="accent3"/>
          </a:solidFill>
        </p:grpSpPr>
        <p:sp>
          <p:nvSpPr>
            <p:cNvPr id="43" name="Google Shape;2100;g1389d6804d3_10_89">
              <a:extLst>
                <a:ext uri="{FF2B5EF4-FFF2-40B4-BE49-F238E27FC236}">
                  <a16:creationId xmlns:a16="http://schemas.microsoft.com/office/drawing/2014/main" id="{BFFA5CE7-2629-410A-AB08-0E5F5A8D93C0}"/>
                </a:ext>
              </a:extLst>
            </p:cNvPr>
            <p:cNvSpPr/>
            <p:nvPr/>
          </p:nvSpPr>
          <p:spPr>
            <a:xfrm>
              <a:off x="385413" y="3610601"/>
              <a:ext cx="557100" cy="557100"/>
            </a:xfrm>
            <a:prstGeom prst="ellipse">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44" name="Google Shape;2103;g1389d6804d3_10_89">
              <a:extLst>
                <a:ext uri="{FF2B5EF4-FFF2-40B4-BE49-F238E27FC236}">
                  <a16:creationId xmlns:a16="http://schemas.microsoft.com/office/drawing/2014/main" id="{A6346086-141E-4832-91ED-2BD8E318003B}"/>
                </a:ext>
              </a:extLst>
            </p:cNvPr>
            <p:cNvPicPr preferRelativeResize="0"/>
            <p:nvPr/>
          </p:nvPicPr>
          <p:blipFill rotWithShape="1">
            <a:blip r:embed="rId7">
              <a:alphaModFix/>
            </a:blip>
            <a:srcRect/>
            <a:stretch/>
          </p:blipFill>
          <p:spPr>
            <a:xfrm>
              <a:off x="441050" y="3687512"/>
              <a:ext cx="408753" cy="408753"/>
            </a:xfrm>
            <a:prstGeom prst="rect">
              <a:avLst/>
            </a:prstGeom>
            <a:grpFill/>
            <a:ln>
              <a:noFill/>
            </a:ln>
          </p:spPr>
        </p:pic>
        <p:sp>
          <p:nvSpPr>
            <p:cNvPr id="47" name="Rectangle: Rounded Corners 46">
              <a:extLst>
                <a:ext uri="{FF2B5EF4-FFF2-40B4-BE49-F238E27FC236}">
                  <a16:creationId xmlns:a16="http://schemas.microsoft.com/office/drawing/2014/main" id="{C346CC15-D314-4138-9E16-692CAE7DCE89}"/>
                </a:ext>
              </a:extLst>
            </p:cNvPr>
            <p:cNvSpPr/>
            <p:nvPr/>
          </p:nvSpPr>
          <p:spPr>
            <a:xfrm>
              <a:off x="1042262" y="3456061"/>
              <a:ext cx="5828178" cy="865003"/>
            </a:xfrm>
            <a:prstGeom prst="roundRect">
              <a:avLst/>
            </a:prstGeom>
            <a:grp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To seek feedback and valuable inputs on the study outcomes to finalize the report.</a:t>
              </a:r>
            </a:p>
          </p:txBody>
        </p:sp>
      </p:grpSp>
      <p:grpSp>
        <p:nvGrpSpPr>
          <p:cNvPr id="3" name="Group 2">
            <a:extLst>
              <a:ext uri="{FF2B5EF4-FFF2-40B4-BE49-F238E27FC236}">
                <a16:creationId xmlns:a16="http://schemas.microsoft.com/office/drawing/2014/main" id="{DD097E13-1914-4D3C-A3C9-9C537AE036B0}"/>
              </a:ext>
            </a:extLst>
          </p:cNvPr>
          <p:cNvGrpSpPr/>
          <p:nvPr/>
        </p:nvGrpSpPr>
        <p:grpSpPr>
          <a:xfrm>
            <a:off x="385413" y="1494893"/>
            <a:ext cx="6485027" cy="868680"/>
            <a:chOff x="385413" y="1784141"/>
            <a:chExt cx="6485027" cy="868680"/>
          </a:xfrm>
        </p:grpSpPr>
        <p:sp>
          <p:nvSpPr>
            <p:cNvPr id="49" name="Rectangle: Rounded Corners 48">
              <a:extLst>
                <a:ext uri="{FF2B5EF4-FFF2-40B4-BE49-F238E27FC236}">
                  <a16:creationId xmlns:a16="http://schemas.microsoft.com/office/drawing/2014/main" id="{F6D9D1F8-6E35-4A9B-99AA-970318E9F360}"/>
                </a:ext>
              </a:extLst>
            </p:cNvPr>
            <p:cNvSpPr/>
            <p:nvPr/>
          </p:nvSpPr>
          <p:spPr>
            <a:xfrm>
              <a:off x="1049384" y="1784141"/>
              <a:ext cx="5821056" cy="868680"/>
            </a:xfrm>
            <a:prstGeom prst="round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marR="0" lvl="0" algn="l" defTabSz="914400" rtl="0" eaLnBrk="1" fontAlgn="auto" latinLnBrk="0" hangingPunct="1">
                <a:lnSpc>
                  <a:spcPct val="114000"/>
                </a:lnSpc>
                <a:spcBef>
                  <a:spcPts val="600"/>
                </a:spcBef>
                <a:spcAft>
                  <a:spcPts val="600"/>
                </a:spcAft>
                <a:buClrTx/>
                <a:buSzTx/>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To present the outcomes of prefeasibility study of TLC</a:t>
              </a:r>
            </a:p>
          </p:txBody>
        </p:sp>
        <p:grpSp>
          <p:nvGrpSpPr>
            <p:cNvPr id="50" name="Group 49">
              <a:extLst>
                <a:ext uri="{FF2B5EF4-FFF2-40B4-BE49-F238E27FC236}">
                  <a16:creationId xmlns:a16="http://schemas.microsoft.com/office/drawing/2014/main" id="{2164E40F-0CDA-4500-909D-744649DBD195}"/>
                </a:ext>
              </a:extLst>
            </p:cNvPr>
            <p:cNvGrpSpPr/>
            <p:nvPr/>
          </p:nvGrpSpPr>
          <p:grpSpPr>
            <a:xfrm>
              <a:off x="385413" y="1939931"/>
              <a:ext cx="557100" cy="557100"/>
              <a:chOff x="385413" y="1147838"/>
              <a:chExt cx="557100" cy="557100"/>
            </a:xfrm>
            <a:solidFill>
              <a:schemeClr val="accent3"/>
            </a:solidFill>
          </p:grpSpPr>
          <p:sp>
            <p:nvSpPr>
              <p:cNvPr id="53" name="Google Shape;2088;g1389d6804d3_10_89">
                <a:extLst>
                  <a:ext uri="{FF2B5EF4-FFF2-40B4-BE49-F238E27FC236}">
                    <a16:creationId xmlns:a16="http://schemas.microsoft.com/office/drawing/2014/main" id="{83F7CC56-E5E0-4313-BE92-FC0D3C185582}"/>
                  </a:ext>
                </a:extLst>
              </p:cNvPr>
              <p:cNvSpPr/>
              <p:nvPr/>
            </p:nvSpPr>
            <p:spPr>
              <a:xfrm>
                <a:off x="385413" y="1147838"/>
                <a:ext cx="557100" cy="557100"/>
              </a:xfrm>
              <a:prstGeom prst="ellipse">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66" name="Google Shape;2104;g1389d6804d3_10_89">
                <a:extLst>
                  <a:ext uri="{FF2B5EF4-FFF2-40B4-BE49-F238E27FC236}">
                    <a16:creationId xmlns:a16="http://schemas.microsoft.com/office/drawing/2014/main" id="{354027D5-8FFD-4A43-8FCE-C5A3DED37A54}"/>
                  </a:ext>
                </a:extLst>
              </p:cNvPr>
              <p:cNvPicPr preferRelativeResize="0"/>
              <p:nvPr/>
            </p:nvPicPr>
            <p:blipFill rotWithShape="1">
              <a:blip r:embed="rId8">
                <a:alphaModFix/>
              </a:blip>
              <a:srcRect/>
              <a:stretch/>
            </p:blipFill>
            <p:spPr>
              <a:xfrm>
                <a:off x="457962" y="1237149"/>
                <a:ext cx="391841" cy="391841"/>
              </a:xfrm>
              <a:prstGeom prst="rect">
                <a:avLst/>
              </a:prstGeom>
              <a:grpFill/>
              <a:ln>
                <a:noFill/>
              </a:ln>
            </p:spPr>
          </p:pic>
        </p:grpSp>
      </p:grpSp>
      <p:grpSp>
        <p:nvGrpSpPr>
          <p:cNvPr id="67" name="Group 66">
            <a:extLst>
              <a:ext uri="{FF2B5EF4-FFF2-40B4-BE49-F238E27FC236}">
                <a16:creationId xmlns:a16="http://schemas.microsoft.com/office/drawing/2014/main" id="{73B3DBDB-3591-41C6-AB6C-2AA6EB906486}"/>
              </a:ext>
            </a:extLst>
          </p:cNvPr>
          <p:cNvGrpSpPr/>
          <p:nvPr/>
        </p:nvGrpSpPr>
        <p:grpSpPr>
          <a:xfrm>
            <a:off x="385413" y="4939724"/>
            <a:ext cx="6486158" cy="868680"/>
            <a:chOff x="385413" y="5230149"/>
            <a:chExt cx="6486158" cy="850078"/>
          </a:xfrm>
        </p:grpSpPr>
        <p:grpSp>
          <p:nvGrpSpPr>
            <p:cNvPr id="68" name="Group 67">
              <a:extLst>
                <a:ext uri="{FF2B5EF4-FFF2-40B4-BE49-F238E27FC236}">
                  <a16:creationId xmlns:a16="http://schemas.microsoft.com/office/drawing/2014/main" id="{B98E2BF0-AF26-44A5-AD9C-39F14E02420D}"/>
                </a:ext>
              </a:extLst>
            </p:cNvPr>
            <p:cNvGrpSpPr/>
            <p:nvPr/>
          </p:nvGrpSpPr>
          <p:grpSpPr>
            <a:xfrm>
              <a:off x="385413" y="5355284"/>
              <a:ext cx="557100" cy="557100"/>
              <a:chOff x="385413" y="5355284"/>
              <a:chExt cx="557100" cy="557100"/>
            </a:xfrm>
          </p:grpSpPr>
          <p:sp>
            <p:nvSpPr>
              <p:cNvPr id="70" name="Google Shape;2089;g1389d6804d3_10_89">
                <a:extLst>
                  <a:ext uri="{FF2B5EF4-FFF2-40B4-BE49-F238E27FC236}">
                    <a16:creationId xmlns:a16="http://schemas.microsoft.com/office/drawing/2014/main" id="{B0158D0B-A208-4EA7-8913-2205BCA6217E}"/>
                  </a:ext>
                </a:extLst>
              </p:cNvPr>
              <p:cNvSpPr/>
              <p:nvPr/>
            </p:nvSpPr>
            <p:spPr>
              <a:xfrm>
                <a:off x="385413" y="5355284"/>
                <a:ext cx="557100" cy="557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71" name="Google Shape;2102;g1389d6804d3_10_89">
                <a:extLst>
                  <a:ext uri="{FF2B5EF4-FFF2-40B4-BE49-F238E27FC236}">
                    <a16:creationId xmlns:a16="http://schemas.microsoft.com/office/drawing/2014/main" id="{E2F35918-41C2-47D3-95D7-D5A59FAA0A2D}"/>
                  </a:ext>
                </a:extLst>
              </p:cNvPr>
              <p:cNvPicPr preferRelativeResize="0"/>
              <p:nvPr/>
            </p:nvPicPr>
            <p:blipFill rotWithShape="1">
              <a:blip r:embed="rId9">
                <a:alphaModFix/>
              </a:blip>
              <a:srcRect/>
              <a:stretch/>
            </p:blipFill>
            <p:spPr>
              <a:xfrm>
                <a:off x="468042" y="5457024"/>
                <a:ext cx="391841" cy="391841"/>
              </a:xfrm>
              <a:prstGeom prst="rect">
                <a:avLst/>
              </a:prstGeom>
              <a:noFill/>
              <a:ln>
                <a:noFill/>
              </a:ln>
            </p:spPr>
          </p:pic>
        </p:grpSp>
        <p:sp>
          <p:nvSpPr>
            <p:cNvPr id="69" name="Rectangle: Rounded Corners 68">
              <a:extLst>
                <a:ext uri="{FF2B5EF4-FFF2-40B4-BE49-F238E27FC236}">
                  <a16:creationId xmlns:a16="http://schemas.microsoft.com/office/drawing/2014/main" id="{4F630CF5-25B3-44AE-BDCA-49E8C29D04D4}"/>
                </a:ext>
              </a:extLst>
            </p:cNvPr>
            <p:cNvSpPr/>
            <p:nvPr/>
          </p:nvSpPr>
          <p:spPr>
            <a:xfrm>
              <a:off x="1043393" y="5230149"/>
              <a:ext cx="5828178" cy="850078"/>
            </a:xfrm>
            <a:prstGeom prst="round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defRPr/>
              </a:pPr>
              <a:r>
                <a:rPr lang="en-GB" sz="1400" dirty="0">
                  <a:solidFill>
                    <a:srgbClr val="FFFFFF"/>
                  </a:solidFill>
                  <a:latin typeface="Arial"/>
                  <a:sym typeface="Arial"/>
                </a:rPr>
                <a:t>To discuss the way forward and next steps to be taken by the government</a:t>
              </a:r>
            </a:p>
          </p:txBody>
        </p:sp>
      </p:grpSp>
      <p:pic>
        <p:nvPicPr>
          <p:cNvPr id="72" name="Picture 71">
            <a:extLst>
              <a:ext uri="{FF2B5EF4-FFF2-40B4-BE49-F238E27FC236}">
                <a16:creationId xmlns:a16="http://schemas.microsoft.com/office/drawing/2014/main" id="{8F1AE4C2-E2BE-4A15-870A-3831DAF04E5E}"/>
              </a:ext>
            </a:extLst>
          </p:cNvPr>
          <p:cNvPicPr>
            <a:picLocks noChangeAspect="1"/>
          </p:cNvPicPr>
          <p:nvPr/>
        </p:nvPicPr>
        <p:blipFill rotWithShape="1">
          <a:blip r:embed="rId10">
            <a:alphaModFix amt="50000"/>
          </a:blip>
          <a:srcRect l="20229" r="36895"/>
          <a:stretch/>
        </p:blipFill>
        <p:spPr>
          <a:xfrm>
            <a:off x="6972451" y="4762"/>
            <a:ext cx="5219549" cy="6848475"/>
          </a:xfrm>
          <a:prstGeom prst="rect">
            <a:avLst/>
          </a:prstGeom>
        </p:spPr>
      </p:pic>
      <p:sp>
        <p:nvSpPr>
          <p:cNvPr id="23" name="Footer Placeholder 5">
            <a:extLst>
              <a:ext uri="{FF2B5EF4-FFF2-40B4-BE49-F238E27FC236}">
                <a16:creationId xmlns:a16="http://schemas.microsoft.com/office/drawing/2014/main" id="{C1770CB8-35AA-4564-AF40-4D301DCE5884}"/>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24" name="Slide Number Placeholder 1">
            <a:extLst>
              <a:ext uri="{FF2B5EF4-FFF2-40B4-BE49-F238E27FC236}">
                <a16:creationId xmlns:a16="http://schemas.microsoft.com/office/drawing/2014/main" id="{C35A77E9-4558-4B12-9B48-51BEBBF419A0}"/>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a:t>
            </a:fld>
            <a:endParaRPr lang="en-GB"/>
          </a:p>
        </p:txBody>
      </p:sp>
    </p:spTree>
    <p:custDataLst>
      <p:custData r:id="rId1"/>
    </p:custDataLst>
    <p:extLst>
      <p:ext uri="{BB962C8B-B14F-4D97-AF65-F5344CB8AC3E}">
        <p14:creationId xmlns:p14="http://schemas.microsoft.com/office/powerpoint/2010/main" val="355241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26EDA5B-0CBB-492C-9407-00AD704F23EF}"/>
              </a:ext>
            </a:extLst>
          </p:cNvPr>
          <p:cNvGraphicFramePr>
            <a:graphicFrameLocks noChangeAspect="1"/>
          </p:cNvGraphicFramePr>
          <p:nvPr>
            <p:custDataLst>
              <p:tags r:id="rId2"/>
            </p:custDataLst>
            <p:extLst>
              <p:ext uri="{D42A27DB-BD31-4B8C-83A1-F6EECF244321}">
                <p14:modId xmlns:p14="http://schemas.microsoft.com/office/powerpoint/2010/main" val="959788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226EDA5B-0CBB-492C-9407-00AD704F23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9606B8B9-5F0B-41A0-9405-08255990A113}"/>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32200" y="2680260"/>
            <a:ext cx="3892328" cy="1012800"/>
          </a:xfrm>
          <a:prstGeom prst="rect">
            <a:avLst/>
          </a:prstGeom>
          <a:solidFill>
            <a:schemeClr val="tx1">
              <a:lumMod val="85000"/>
              <a:lumOff val="15000"/>
            </a:schemeClr>
          </a:solidFill>
          <a:ln>
            <a:noFill/>
          </a:ln>
        </p:spPr>
        <p:txBody>
          <a:bodyPr spcFirstLastPara="1" wrap="square" lIns="0" tIns="0" rIns="0" bIns="0" anchor="t" anchorCtr="0">
            <a:noAutofit/>
          </a:bodyPr>
          <a:lstStyle/>
          <a:p>
            <a:pPr>
              <a:buClr>
                <a:srgbClr val="000000"/>
              </a:buClr>
              <a:buSzPts val="2400"/>
            </a:pPr>
            <a:r>
              <a:rPr lang="en-GB" sz="2800" b="1" dirty="0">
                <a:solidFill>
                  <a:srgbClr val="FFFFFF"/>
                </a:solidFill>
                <a:latin typeface="Arial" panose="020B0604020202020204" pitchFamily="34" charset="0"/>
                <a:cs typeface="Arial" panose="020B0604020202020204" pitchFamily="34" charset="0"/>
              </a:rPr>
              <a:t>Financial Analysis</a:t>
            </a: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dirty="0">
                  <a:solidFill>
                    <a:srgbClr val="FFFFFF"/>
                  </a:solidFill>
                  <a:latin typeface="Arial"/>
                  <a:ea typeface="Arial"/>
                  <a:cs typeface="Arial"/>
                  <a:sym typeface="Arial"/>
                </a:rPr>
                <a:t>04</a:t>
              </a:r>
              <a:endParaRPr sz="6000" b="1" i="0" u="none" strike="noStrike" cap="none" dirty="0">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 name="Slide Number Placeholder 1">
            <a:extLst>
              <a:ext uri="{FF2B5EF4-FFF2-40B4-BE49-F238E27FC236}">
                <a16:creationId xmlns:a16="http://schemas.microsoft.com/office/drawing/2014/main" id="{6BF096C5-434D-45E1-B5CE-7E5DB1FD1C5D}"/>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20</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345982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B45F88-B14D-490E-9232-8E418971DD1B}"/>
              </a:ext>
            </a:extLst>
          </p:cNvPr>
          <p:cNvGraphicFramePr>
            <a:graphicFrameLocks noChangeAspect="1"/>
          </p:cNvGraphicFramePr>
          <p:nvPr>
            <p:custDataLst>
              <p:tags r:id="rId2"/>
            </p:custDataLst>
            <p:extLst>
              <p:ext uri="{D42A27DB-BD31-4B8C-83A1-F6EECF244321}">
                <p14:modId xmlns:p14="http://schemas.microsoft.com/office/powerpoint/2010/main" val="4143349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3" progId="TCLayout.ActiveDocument.1">
                  <p:embed/>
                </p:oleObj>
              </mc:Choice>
              <mc:Fallback>
                <p:oleObj name="think-cell Slide" r:id="rId15" imgW="473" imgH="473" progId="TCLayout.ActiveDocument.1">
                  <p:embed/>
                  <p:pic>
                    <p:nvPicPr>
                      <p:cNvPr id="2" name="think-cell data - do not delete" hidden="1">
                        <a:extLst>
                          <a:ext uri="{FF2B5EF4-FFF2-40B4-BE49-F238E27FC236}">
                            <a16:creationId xmlns:a16="http://schemas.microsoft.com/office/drawing/2014/main" id="{37B45F88-B14D-490E-9232-8E418971DD1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41803"/>
            <a:ext cx="10962546"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GB" sz="2400" dirty="0">
                <a:latin typeface="Georgia" panose="02040502050405020303" pitchFamily="18" charset="0"/>
                <a:sym typeface="Arial"/>
              </a:rPr>
              <a:t>Project Costs and Revenue heads for TLC</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44" name="Group 43">
            <a:extLst>
              <a:ext uri="{FF2B5EF4-FFF2-40B4-BE49-F238E27FC236}">
                <a16:creationId xmlns:a16="http://schemas.microsoft.com/office/drawing/2014/main" id="{1BA5C9D0-65B9-4964-A0DB-85AE40A196C6}"/>
              </a:ext>
            </a:extLst>
          </p:cNvPr>
          <p:cNvGrpSpPr/>
          <p:nvPr/>
        </p:nvGrpSpPr>
        <p:grpSpPr>
          <a:xfrm>
            <a:off x="450565" y="1349571"/>
            <a:ext cx="4089874" cy="344108"/>
            <a:chOff x="7464436" y="583737"/>
            <a:chExt cx="3718067" cy="284386"/>
          </a:xfrm>
        </p:grpSpPr>
        <p:sp>
          <p:nvSpPr>
            <p:cNvPr id="45" name="Rectangle 44">
              <a:extLst>
                <a:ext uri="{FF2B5EF4-FFF2-40B4-BE49-F238E27FC236}">
                  <a16:creationId xmlns:a16="http://schemas.microsoft.com/office/drawing/2014/main" id="{82EF5240-85C2-44C3-9FF9-88DFA2E738FE}"/>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Project Costs</a:t>
              </a:r>
            </a:p>
          </p:txBody>
        </p:sp>
        <p:sp>
          <p:nvSpPr>
            <p:cNvPr id="46" name="Oval 45">
              <a:extLst>
                <a:ext uri="{FF2B5EF4-FFF2-40B4-BE49-F238E27FC236}">
                  <a16:creationId xmlns:a16="http://schemas.microsoft.com/office/drawing/2014/main" id="{76844692-55A2-4D26-A149-4D9A5CF3A439}"/>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1</a:t>
              </a:r>
              <a:endParaRPr lang="en-US" sz="1600" b="1"/>
            </a:p>
          </p:txBody>
        </p:sp>
      </p:grpSp>
      <p:grpSp>
        <p:nvGrpSpPr>
          <p:cNvPr id="21" name="Group 20">
            <a:extLst>
              <a:ext uri="{FF2B5EF4-FFF2-40B4-BE49-F238E27FC236}">
                <a16:creationId xmlns:a16="http://schemas.microsoft.com/office/drawing/2014/main" id="{692C94D7-3EAD-4D19-ABA2-0D86035EF691}"/>
              </a:ext>
            </a:extLst>
          </p:cNvPr>
          <p:cNvGrpSpPr/>
          <p:nvPr/>
        </p:nvGrpSpPr>
        <p:grpSpPr>
          <a:xfrm>
            <a:off x="6474877" y="1355124"/>
            <a:ext cx="4089874" cy="343393"/>
            <a:chOff x="7524582" y="1132260"/>
            <a:chExt cx="4089874" cy="343393"/>
          </a:xfrm>
        </p:grpSpPr>
        <p:sp>
          <p:nvSpPr>
            <p:cNvPr id="48" name="Rectangle 47">
              <a:extLst>
                <a:ext uri="{FF2B5EF4-FFF2-40B4-BE49-F238E27FC236}">
                  <a16:creationId xmlns:a16="http://schemas.microsoft.com/office/drawing/2014/main" id="{9FD14A12-5D8C-4B6D-A6B2-8296E3005DD3}"/>
                </a:ext>
              </a:extLst>
            </p:cNvPr>
            <p:cNvSpPr/>
            <p:nvPr/>
          </p:nvSpPr>
          <p:spPr>
            <a:xfrm>
              <a:off x="7709602" y="1139529"/>
              <a:ext cx="3904854" cy="336124"/>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Revenue Heads for TLC</a:t>
              </a:r>
            </a:p>
          </p:txBody>
        </p:sp>
        <p:sp>
          <p:nvSpPr>
            <p:cNvPr id="49" name="Oval 48">
              <a:extLst>
                <a:ext uri="{FF2B5EF4-FFF2-40B4-BE49-F238E27FC236}">
                  <a16:creationId xmlns:a16="http://schemas.microsoft.com/office/drawing/2014/main" id="{E861CA65-916D-42EC-A41D-0191D26A8F48}"/>
                </a:ext>
              </a:extLst>
            </p:cNvPr>
            <p:cNvSpPr/>
            <p:nvPr/>
          </p:nvSpPr>
          <p:spPr>
            <a:xfrm>
              <a:off x="7524582" y="1132260"/>
              <a:ext cx="301512" cy="338555"/>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2</a:t>
              </a:r>
              <a:endParaRPr lang="en-US" sz="1600" b="1"/>
            </a:p>
          </p:txBody>
        </p:sp>
      </p:grpSp>
      <p:sp>
        <p:nvSpPr>
          <p:cNvPr id="51" name="Rectangle: Rounded Corners 50">
            <a:extLst>
              <a:ext uri="{FF2B5EF4-FFF2-40B4-BE49-F238E27FC236}">
                <a16:creationId xmlns:a16="http://schemas.microsoft.com/office/drawing/2014/main" id="{DE6B4A4C-3801-4D9C-AC85-F8EC8B430B4A}"/>
              </a:ext>
            </a:extLst>
          </p:cNvPr>
          <p:cNvSpPr/>
          <p:nvPr/>
        </p:nvSpPr>
        <p:spPr>
          <a:xfrm>
            <a:off x="456531" y="1867501"/>
            <a:ext cx="1652407" cy="246221"/>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100" b="1"/>
              <a:t>Total Project CAPEX</a:t>
            </a:r>
          </a:p>
        </p:txBody>
      </p:sp>
      <p:sp>
        <p:nvSpPr>
          <p:cNvPr id="52" name="Rectangle: Rounded Corners 51">
            <a:extLst>
              <a:ext uri="{FF2B5EF4-FFF2-40B4-BE49-F238E27FC236}">
                <a16:creationId xmlns:a16="http://schemas.microsoft.com/office/drawing/2014/main" id="{86E91E15-0C71-43DC-92E0-F2412B6C389B}"/>
              </a:ext>
            </a:extLst>
          </p:cNvPr>
          <p:cNvSpPr/>
          <p:nvPr/>
        </p:nvSpPr>
        <p:spPr>
          <a:xfrm>
            <a:off x="2173512" y="1832007"/>
            <a:ext cx="3712176" cy="286826"/>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100" b="1"/>
              <a:t>US$ 43.5 million</a:t>
            </a:r>
          </a:p>
        </p:txBody>
      </p:sp>
      <p:sp>
        <p:nvSpPr>
          <p:cNvPr id="76" name="Rectangle: Rounded Corners 75">
            <a:extLst>
              <a:ext uri="{FF2B5EF4-FFF2-40B4-BE49-F238E27FC236}">
                <a16:creationId xmlns:a16="http://schemas.microsoft.com/office/drawing/2014/main" id="{9333AC6D-0A7D-47E4-8F76-4BCBBAD1EBEB}"/>
              </a:ext>
            </a:extLst>
          </p:cNvPr>
          <p:cNvSpPr/>
          <p:nvPr/>
        </p:nvSpPr>
        <p:spPr>
          <a:xfrm>
            <a:off x="492500" y="2369444"/>
            <a:ext cx="1858517" cy="297964"/>
          </a:xfrm>
          <a:prstGeom prst="round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100" b="1"/>
              <a:t>Total Project CAPEX</a:t>
            </a:r>
          </a:p>
        </p:txBody>
      </p:sp>
      <p:sp>
        <p:nvSpPr>
          <p:cNvPr id="78" name="TextBox 77">
            <a:extLst>
              <a:ext uri="{FF2B5EF4-FFF2-40B4-BE49-F238E27FC236}">
                <a16:creationId xmlns:a16="http://schemas.microsoft.com/office/drawing/2014/main" id="{0AD54198-BED5-4727-AA67-9E38C7F48B48}"/>
              </a:ext>
            </a:extLst>
          </p:cNvPr>
          <p:cNvSpPr txBox="1"/>
          <p:nvPr/>
        </p:nvSpPr>
        <p:spPr>
          <a:xfrm>
            <a:off x="492500" y="5938872"/>
            <a:ext cx="5500688" cy="323165"/>
          </a:xfrm>
          <a:prstGeom prst="rect">
            <a:avLst/>
          </a:prstGeom>
          <a:solidFill>
            <a:schemeClr val="bg1"/>
          </a:solidFill>
        </p:spPr>
        <p:txBody>
          <a:bodyPr wrap="square" lIns="0" tIns="0" rIns="0" bIns="0" rtlCol="0">
            <a:spAutoFit/>
          </a:bodyPr>
          <a:lstStyle/>
          <a:p>
            <a:pPr>
              <a:lnSpc>
                <a:spcPct val="100000"/>
              </a:lnSpc>
              <a:spcAft>
                <a:spcPts val="600"/>
              </a:spcAft>
              <a:buSzPct val="100000"/>
            </a:pPr>
            <a:r>
              <a:rPr lang="en-US" sz="1050" i="1" dirty="0"/>
              <a:t>Note: Land cost has been excluded from CAPEX as this is a government land where no further cost of acquisition is to be paid</a:t>
            </a:r>
            <a:endParaRPr lang="en-US" sz="1200" i="1" dirty="0"/>
          </a:p>
        </p:txBody>
      </p:sp>
      <p:sp>
        <p:nvSpPr>
          <p:cNvPr id="81" name="Rectangle: Rounded Corners 80">
            <a:extLst>
              <a:ext uri="{FF2B5EF4-FFF2-40B4-BE49-F238E27FC236}">
                <a16:creationId xmlns:a16="http://schemas.microsoft.com/office/drawing/2014/main" id="{35F75286-C341-406E-AF4C-DCB99C4E0DA3}"/>
              </a:ext>
            </a:extLst>
          </p:cNvPr>
          <p:cNvSpPr/>
          <p:nvPr/>
        </p:nvSpPr>
        <p:spPr>
          <a:xfrm>
            <a:off x="3896015" y="5250435"/>
            <a:ext cx="1920337" cy="382663"/>
          </a:xfrm>
          <a:prstGeom prst="round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100"/>
              <a:t>Project CAPEX for TLC </a:t>
            </a:r>
          </a:p>
          <a:p>
            <a:pPr>
              <a:lnSpc>
                <a:spcPct val="100000"/>
              </a:lnSpc>
            </a:pPr>
            <a:r>
              <a:rPr lang="en-US" sz="1100" b="1"/>
              <a:t>$ 0.55 million per hectare</a:t>
            </a:r>
          </a:p>
        </p:txBody>
      </p:sp>
      <p:cxnSp>
        <p:nvCxnSpPr>
          <p:cNvPr id="88" name="Straight Connector 87">
            <a:extLst>
              <a:ext uri="{FF2B5EF4-FFF2-40B4-BE49-F238E27FC236}">
                <a16:creationId xmlns:a16="http://schemas.microsoft.com/office/drawing/2014/main" id="{53016812-CFB0-4099-B3A9-92D168D71806}"/>
              </a:ext>
            </a:extLst>
          </p:cNvPr>
          <p:cNvCxnSpPr>
            <a:cxnSpLocks/>
          </p:cNvCxnSpPr>
          <p:nvPr/>
        </p:nvCxnSpPr>
        <p:spPr>
          <a:xfrm>
            <a:off x="6130102" y="1025940"/>
            <a:ext cx="31025" cy="5603460"/>
          </a:xfrm>
          <a:prstGeom prst="line">
            <a:avLst/>
          </a:prstGeom>
          <a:ln w="9525" cap="sq">
            <a:solidFill>
              <a:srgbClr val="7F7F7F"/>
            </a:solidFill>
          </a:ln>
        </p:spPr>
        <p:style>
          <a:lnRef idx="1">
            <a:schemeClr val="accent1"/>
          </a:lnRef>
          <a:fillRef idx="0">
            <a:schemeClr val="accent1"/>
          </a:fillRef>
          <a:effectRef idx="0">
            <a:schemeClr val="dk1"/>
          </a:effectRef>
          <a:fontRef idx="minor">
            <a:schemeClr val="lt1"/>
          </a:fontRef>
        </p:style>
      </p:cxnSp>
      <p:sp>
        <p:nvSpPr>
          <p:cNvPr id="6" name="Google Shape;4903;g138ac581a49_26_50">
            <a:extLst>
              <a:ext uri="{FF2B5EF4-FFF2-40B4-BE49-F238E27FC236}">
                <a16:creationId xmlns:a16="http://schemas.microsoft.com/office/drawing/2014/main" id="{55D1547A-7170-B0FC-9ADE-DDFC1C503C09}"/>
              </a:ext>
            </a:extLst>
          </p:cNvPr>
          <p:cNvSpPr/>
          <p:nvPr/>
        </p:nvSpPr>
        <p:spPr>
          <a:xfrm>
            <a:off x="6395768" y="1832007"/>
            <a:ext cx="5536517" cy="3818985"/>
          </a:xfrm>
          <a:prstGeom prst="roundRect">
            <a:avLst>
              <a:gd name="adj" fmla="val 0"/>
            </a:avLst>
          </a:prstGeom>
          <a:solidFill>
            <a:srgbClr val="F2F2F2"/>
          </a:solid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100"/>
              <a:buFont typeface="Arial"/>
              <a:buNone/>
            </a:pPr>
            <a:r>
              <a:rPr lang="en-US" sz="1100" b="1" i="0" u="none" strike="noStrike" cap="none">
                <a:solidFill>
                  <a:srgbClr val="682501"/>
                </a:solidFill>
                <a:latin typeface="Arial"/>
                <a:ea typeface="Arial"/>
                <a:cs typeface="Arial"/>
                <a:sym typeface="Arial"/>
              </a:rPr>
              <a:t>The revenue streams in TLC include:</a:t>
            </a:r>
          </a:p>
        </p:txBody>
      </p:sp>
      <p:pic>
        <p:nvPicPr>
          <p:cNvPr id="7" name="Google Shape;4911;g138ac581a49_26_50">
            <a:extLst>
              <a:ext uri="{FF2B5EF4-FFF2-40B4-BE49-F238E27FC236}">
                <a16:creationId xmlns:a16="http://schemas.microsoft.com/office/drawing/2014/main" id="{605171EF-1443-D712-7786-99944D7B9BA4}"/>
              </a:ext>
            </a:extLst>
          </p:cNvPr>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6527753" y="4124519"/>
            <a:ext cx="240127" cy="240127"/>
          </a:xfrm>
          <a:prstGeom prst="rect">
            <a:avLst/>
          </a:prstGeom>
          <a:noFill/>
          <a:ln>
            <a:noFill/>
          </a:ln>
        </p:spPr>
      </p:pic>
      <p:pic>
        <p:nvPicPr>
          <p:cNvPr id="9" name="Google Shape;4913;g138ac581a49_26_50">
            <a:extLst>
              <a:ext uri="{FF2B5EF4-FFF2-40B4-BE49-F238E27FC236}">
                <a16:creationId xmlns:a16="http://schemas.microsoft.com/office/drawing/2014/main" id="{7678FAE0-9A5B-B4EC-2CCE-4BE2A0B8F8D7}"/>
              </a:ext>
            </a:extLst>
          </p:cNvPr>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6539161" y="2369636"/>
            <a:ext cx="240128" cy="240128"/>
          </a:xfrm>
          <a:prstGeom prst="rect">
            <a:avLst/>
          </a:prstGeom>
          <a:noFill/>
          <a:ln>
            <a:noFill/>
          </a:ln>
        </p:spPr>
      </p:pic>
      <p:pic>
        <p:nvPicPr>
          <p:cNvPr id="11" name="Google Shape;4914;g138ac581a49_26_50">
            <a:extLst>
              <a:ext uri="{FF2B5EF4-FFF2-40B4-BE49-F238E27FC236}">
                <a16:creationId xmlns:a16="http://schemas.microsoft.com/office/drawing/2014/main" id="{28FF4D55-BCC2-6350-F463-5C0F4EC2204C}"/>
              </a:ext>
            </a:extLst>
          </p:cNvPr>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6532682" y="4892548"/>
            <a:ext cx="246739" cy="246739"/>
          </a:xfrm>
          <a:prstGeom prst="rect">
            <a:avLst/>
          </a:prstGeom>
          <a:noFill/>
          <a:ln>
            <a:noFill/>
          </a:ln>
        </p:spPr>
      </p:pic>
      <p:pic>
        <p:nvPicPr>
          <p:cNvPr id="12" name="Google Shape;4915;g138ac581a49_26_50">
            <a:extLst>
              <a:ext uri="{FF2B5EF4-FFF2-40B4-BE49-F238E27FC236}">
                <a16:creationId xmlns:a16="http://schemas.microsoft.com/office/drawing/2014/main" id="{3777D558-32E3-2B01-A06F-5990F1FE363E}"/>
              </a:ext>
            </a:extLst>
          </p:cNvPr>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6524446" y="3473103"/>
            <a:ext cx="246739" cy="246739"/>
          </a:xfrm>
          <a:prstGeom prst="rect">
            <a:avLst/>
          </a:prstGeom>
          <a:noFill/>
          <a:ln>
            <a:noFill/>
          </a:ln>
        </p:spPr>
      </p:pic>
      <p:sp>
        <p:nvSpPr>
          <p:cNvPr id="23" name="Google Shape;1565;p90">
            <a:extLst>
              <a:ext uri="{FF2B5EF4-FFF2-40B4-BE49-F238E27FC236}">
                <a16:creationId xmlns:a16="http://schemas.microsoft.com/office/drawing/2014/main" id="{B42100C3-C32C-5692-E522-E5757EEFCE37}"/>
              </a:ext>
            </a:extLst>
          </p:cNvPr>
          <p:cNvSpPr/>
          <p:nvPr/>
        </p:nvSpPr>
        <p:spPr>
          <a:xfrm>
            <a:off x="6533265" y="2941174"/>
            <a:ext cx="234615" cy="213286"/>
          </a:xfrm>
          <a:custGeom>
            <a:avLst/>
            <a:gdLst/>
            <a:ahLst/>
            <a:cxnLst/>
            <a:rect l="l" t="t" r="r" b="b"/>
            <a:pathLst>
              <a:path w="576" h="576" extrusionOk="0">
                <a:moveTo>
                  <a:pt x="127" y="486"/>
                </a:moveTo>
                <a:cubicBezTo>
                  <a:pt x="145" y="486"/>
                  <a:pt x="159" y="501"/>
                  <a:pt x="159" y="519"/>
                </a:cubicBezTo>
                <a:cubicBezTo>
                  <a:pt x="159" y="537"/>
                  <a:pt x="145" y="552"/>
                  <a:pt x="127" y="552"/>
                </a:cubicBezTo>
                <a:cubicBezTo>
                  <a:pt x="108" y="552"/>
                  <a:pt x="94" y="537"/>
                  <a:pt x="94" y="519"/>
                </a:cubicBezTo>
                <a:cubicBezTo>
                  <a:pt x="94" y="501"/>
                  <a:pt x="108" y="486"/>
                  <a:pt x="127" y="486"/>
                </a:cubicBezTo>
                <a:moveTo>
                  <a:pt x="127" y="461"/>
                </a:moveTo>
                <a:cubicBezTo>
                  <a:pt x="95" y="461"/>
                  <a:pt x="69" y="487"/>
                  <a:pt x="69" y="519"/>
                </a:cubicBezTo>
                <a:cubicBezTo>
                  <a:pt x="69" y="551"/>
                  <a:pt x="95" y="576"/>
                  <a:pt x="127" y="576"/>
                </a:cubicBezTo>
                <a:cubicBezTo>
                  <a:pt x="158" y="576"/>
                  <a:pt x="184" y="551"/>
                  <a:pt x="184" y="519"/>
                </a:cubicBezTo>
                <a:cubicBezTo>
                  <a:pt x="184" y="487"/>
                  <a:pt x="158" y="461"/>
                  <a:pt x="127" y="461"/>
                </a:cubicBezTo>
                <a:close/>
                <a:moveTo>
                  <a:pt x="441" y="486"/>
                </a:moveTo>
                <a:cubicBezTo>
                  <a:pt x="459" y="486"/>
                  <a:pt x="474" y="501"/>
                  <a:pt x="474" y="519"/>
                </a:cubicBezTo>
                <a:cubicBezTo>
                  <a:pt x="474" y="537"/>
                  <a:pt x="459" y="552"/>
                  <a:pt x="441" y="552"/>
                </a:cubicBezTo>
                <a:cubicBezTo>
                  <a:pt x="423" y="552"/>
                  <a:pt x="408" y="537"/>
                  <a:pt x="408" y="519"/>
                </a:cubicBezTo>
                <a:cubicBezTo>
                  <a:pt x="408" y="501"/>
                  <a:pt x="423" y="486"/>
                  <a:pt x="441" y="486"/>
                </a:cubicBezTo>
                <a:moveTo>
                  <a:pt x="441" y="461"/>
                </a:moveTo>
                <a:cubicBezTo>
                  <a:pt x="409" y="461"/>
                  <a:pt x="384" y="487"/>
                  <a:pt x="384" y="519"/>
                </a:cubicBezTo>
                <a:cubicBezTo>
                  <a:pt x="384" y="551"/>
                  <a:pt x="409" y="576"/>
                  <a:pt x="441" y="576"/>
                </a:cubicBezTo>
                <a:cubicBezTo>
                  <a:pt x="473" y="576"/>
                  <a:pt x="499" y="551"/>
                  <a:pt x="499" y="519"/>
                </a:cubicBezTo>
                <a:cubicBezTo>
                  <a:pt x="499" y="487"/>
                  <a:pt x="473" y="461"/>
                  <a:pt x="441" y="461"/>
                </a:cubicBezTo>
                <a:close/>
                <a:moveTo>
                  <a:pt x="576" y="421"/>
                </a:moveTo>
                <a:cubicBezTo>
                  <a:pt x="25" y="421"/>
                  <a:pt x="25" y="421"/>
                  <a:pt x="25" y="421"/>
                </a:cubicBezTo>
                <a:cubicBezTo>
                  <a:pt x="25" y="0"/>
                  <a:pt x="25" y="0"/>
                  <a:pt x="25" y="0"/>
                </a:cubicBezTo>
                <a:cubicBezTo>
                  <a:pt x="0" y="0"/>
                  <a:pt x="0" y="0"/>
                  <a:pt x="0" y="0"/>
                </a:cubicBezTo>
                <a:cubicBezTo>
                  <a:pt x="0" y="446"/>
                  <a:pt x="0" y="446"/>
                  <a:pt x="0" y="446"/>
                </a:cubicBezTo>
                <a:cubicBezTo>
                  <a:pt x="576" y="446"/>
                  <a:pt x="576" y="446"/>
                  <a:pt x="576" y="446"/>
                </a:cubicBezTo>
                <a:lnTo>
                  <a:pt x="576" y="421"/>
                </a:lnTo>
                <a:close/>
                <a:moveTo>
                  <a:pt x="404" y="25"/>
                </a:moveTo>
                <a:cubicBezTo>
                  <a:pt x="404" y="164"/>
                  <a:pt x="404" y="164"/>
                  <a:pt x="404" y="164"/>
                </a:cubicBezTo>
                <a:cubicBezTo>
                  <a:pt x="72" y="164"/>
                  <a:pt x="72" y="164"/>
                  <a:pt x="72" y="164"/>
                </a:cubicBezTo>
                <a:cubicBezTo>
                  <a:pt x="72" y="25"/>
                  <a:pt x="72" y="25"/>
                  <a:pt x="72" y="25"/>
                </a:cubicBezTo>
                <a:cubicBezTo>
                  <a:pt x="404" y="25"/>
                  <a:pt x="404" y="25"/>
                  <a:pt x="404" y="25"/>
                </a:cubicBezTo>
                <a:moveTo>
                  <a:pt x="429" y="0"/>
                </a:moveTo>
                <a:cubicBezTo>
                  <a:pt x="48" y="0"/>
                  <a:pt x="48" y="0"/>
                  <a:pt x="48" y="0"/>
                </a:cubicBezTo>
                <a:cubicBezTo>
                  <a:pt x="48" y="188"/>
                  <a:pt x="48" y="188"/>
                  <a:pt x="48" y="188"/>
                </a:cubicBezTo>
                <a:cubicBezTo>
                  <a:pt x="429" y="188"/>
                  <a:pt x="429" y="188"/>
                  <a:pt x="429" y="188"/>
                </a:cubicBezTo>
                <a:cubicBezTo>
                  <a:pt x="429" y="0"/>
                  <a:pt x="429" y="0"/>
                  <a:pt x="429" y="0"/>
                </a:cubicBezTo>
                <a:close/>
                <a:moveTo>
                  <a:pt x="494" y="236"/>
                </a:moveTo>
                <a:cubicBezTo>
                  <a:pt x="494" y="375"/>
                  <a:pt x="494" y="375"/>
                  <a:pt x="494" y="375"/>
                </a:cubicBezTo>
                <a:cubicBezTo>
                  <a:pt x="72" y="375"/>
                  <a:pt x="72" y="375"/>
                  <a:pt x="72" y="375"/>
                </a:cubicBezTo>
                <a:cubicBezTo>
                  <a:pt x="72" y="236"/>
                  <a:pt x="72" y="236"/>
                  <a:pt x="72" y="236"/>
                </a:cubicBezTo>
                <a:cubicBezTo>
                  <a:pt x="494" y="236"/>
                  <a:pt x="494" y="236"/>
                  <a:pt x="494" y="236"/>
                </a:cubicBezTo>
                <a:moveTo>
                  <a:pt x="519" y="211"/>
                </a:moveTo>
                <a:cubicBezTo>
                  <a:pt x="48" y="211"/>
                  <a:pt x="48" y="211"/>
                  <a:pt x="48" y="211"/>
                </a:cubicBezTo>
                <a:cubicBezTo>
                  <a:pt x="48" y="399"/>
                  <a:pt x="48" y="399"/>
                  <a:pt x="48" y="399"/>
                </a:cubicBezTo>
                <a:cubicBezTo>
                  <a:pt x="519" y="399"/>
                  <a:pt x="519" y="399"/>
                  <a:pt x="519" y="399"/>
                </a:cubicBezTo>
                <a:cubicBezTo>
                  <a:pt x="519" y="211"/>
                  <a:pt x="519" y="211"/>
                  <a:pt x="519" y="211"/>
                </a:cubicBezTo>
                <a:close/>
                <a:moveTo>
                  <a:pt x="145" y="119"/>
                </a:moveTo>
                <a:cubicBezTo>
                  <a:pt x="98" y="119"/>
                  <a:pt x="98" y="119"/>
                  <a:pt x="98" y="119"/>
                </a:cubicBezTo>
                <a:cubicBezTo>
                  <a:pt x="98" y="144"/>
                  <a:pt x="98" y="144"/>
                  <a:pt x="98" y="144"/>
                </a:cubicBezTo>
                <a:cubicBezTo>
                  <a:pt x="145" y="144"/>
                  <a:pt x="145" y="144"/>
                  <a:pt x="145" y="144"/>
                </a:cubicBezTo>
                <a:lnTo>
                  <a:pt x="145" y="119"/>
                </a:lnTo>
                <a:close/>
                <a:moveTo>
                  <a:pt x="145" y="330"/>
                </a:moveTo>
                <a:cubicBezTo>
                  <a:pt x="98" y="330"/>
                  <a:pt x="98" y="330"/>
                  <a:pt x="98" y="330"/>
                </a:cubicBezTo>
                <a:cubicBezTo>
                  <a:pt x="98" y="355"/>
                  <a:pt x="98" y="355"/>
                  <a:pt x="98" y="355"/>
                </a:cubicBezTo>
                <a:cubicBezTo>
                  <a:pt x="145" y="355"/>
                  <a:pt x="145" y="355"/>
                  <a:pt x="145" y="355"/>
                </a:cubicBezTo>
                <a:lnTo>
                  <a:pt x="145" y="3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chemeClr val="dk1"/>
              </a:solidFill>
              <a:latin typeface="Arial"/>
              <a:ea typeface="Arial"/>
              <a:cs typeface="Arial"/>
              <a:sym typeface="Arial"/>
            </a:endParaRPr>
          </a:p>
        </p:txBody>
      </p:sp>
      <p:sp>
        <p:nvSpPr>
          <p:cNvPr id="24" name="Rectangle: Rounded Corners 23">
            <a:extLst>
              <a:ext uri="{FF2B5EF4-FFF2-40B4-BE49-F238E27FC236}">
                <a16:creationId xmlns:a16="http://schemas.microsoft.com/office/drawing/2014/main" id="{BD17A1A3-3E37-BA95-7099-ABF38A41CBEA}"/>
              </a:ext>
            </a:extLst>
          </p:cNvPr>
          <p:cNvSpPr/>
          <p:nvPr/>
        </p:nvSpPr>
        <p:spPr>
          <a:xfrm>
            <a:off x="9416451" y="2223815"/>
            <a:ext cx="2360804" cy="491556"/>
          </a:xfrm>
          <a:prstGeom prst="roundRect">
            <a:avLst/>
          </a:prstGeom>
          <a:noFill/>
          <a:ln w="6350">
            <a:solidFill>
              <a:schemeClr val="accent6"/>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solidFill>
              </a:rPr>
              <a:t>Volumes: </a:t>
            </a:r>
            <a:r>
              <a:rPr lang="en-US" sz="1000">
                <a:solidFill>
                  <a:schemeClr val="tx1"/>
                </a:solidFill>
              </a:rPr>
              <a:t>Demand Assessment</a:t>
            </a:r>
          </a:p>
          <a:p>
            <a:pPr>
              <a:lnSpc>
                <a:spcPct val="100000"/>
              </a:lnSpc>
            </a:pPr>
            <a:r>
              <a:rPr lang="en-US" sz="1000" b="1">
                <a:solidFill>
                  <a:schemeClr val="tx1"/>
                </a:solidFill>
              </a:rPr>
              <a:t>Tariff: </a:t>
            </a:r>
            <a:r>
              <a:rPr lang="en-US" sz="1000">
                <a:solidFill>
                  <a:sysClr val="windowText" lastClr="000000"/>
                </a:solidFill>
                <a:effectLst/>
                <a:latin typeface="Arial" panose="020B0604020202020204" pitchFamily="34" charset="0"/>
                <a:ea typeface="+mn-ea"/>
                <a:cs typeface="Arial" panose="020B0604020202020204" pitchFamily="34" charset="0"/>
              </a:rPr>
              <a:t>Real estate in Tajikistan</a:t>
            </a:r>
            <a:endParaRPr lang="en-US" sz="1000">
              <a:solidFill>
                <a:schemeClr val="tx1"/>
              </a:solidFill>
            </a:endParaRPr>
          </a:p>
        </p:txBody>
      </p:sp>
      <p:sp>
        <p:nvSpPr>
          <p:cNvPr id="25" name="Rectangle: Rounded Corners 24">
            <a:extLst>
              <a:ext uri="{FF2B5EF4-FFF2-40B4-BE49-F238E27FC236}">
                <a16:creationId xmlns:a16="http://schemas.microsoft.com/office/drawing/2014/main" id="{8AB1B2B7-6041-F25F-AE09-AEC7467335F9}"/>
              </a:ext>
            </a:extLst>
          </p:cNvPr>
          <p:cNvSpPr/>
          <p:nvPr/>
        </p:nvSpPr>
        <p:spPr>
          <a:xfrm>
            <a:off x="6854729" y="2321200"/>
            <a:ext cx="2435539" cy="360000"/>
          </a:xfrm>
          <a:prstGeom prst="round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lumMod val="85000"/>
                    <a:lumOff val="15000"/>
                  </a:schemeClr>
                </a:solidFill>
              </a:rPr>
              <a:t>Cargo handling (warehouses)</a:t>
            </a:r>
          </a:p>
        </p:txBody>
      </p:sp>
      <p:sp>
        <p:nvSpPr>
          <p:cNvPr id="26" name="Rectangle: Rounded Corners 25">
            <a:extLst>
              <a:ext uri="{FF2B5EF4-FFF2-40B4-BE49-F238E27FC236}">
                <a16:creationId xmlns:a16="http://schemas.microsoft.com/office/drawing/2014/main" id="{151F9549-35DF-DDF5-8058-A74405CFCC5D}"/>
              </a:ext>
            </a:extLst>
          </p:cNvPr>
          <p:cNvSpPr/>
          <p:nvPr/>
        </p:nvSpPr>
        <p:spPr>
          <a:xfrm>
            <a:off x="9416451" y="2774403"/>
            <a:ext cx="2360804" cy="491556"/>
          </a:xfrm>
          <a:prstGeom prst="roundRect">
            <a:avLst/>
          </a:prstGeom>
          <a:noFill/>
          <a:ln w="6350">
            <a:solidFill>
              <a:schemeClr val="accent6"/>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solidFill>
              </a:rPr>
              <a:t>Volumes: </a:t>
            </a:r>
            <a:r>
              <a:rPr lang="en-US" sz="1000">
                <a:solidFill>
                  <a:schemeClr val="tx1"/>
                </a:solidFill>
              </a:rPr>
              <a:t>Demand Assessment</a:t>
            </a:r>
          </a:p>
          <a:p>
            <a:pPr>
              <a:lnSpc>
                <a:spcPct val="100000"/>
              </a:lnSpc>
            </a:pPr>
            <a:r>
              <a:rPr lang="en-US" sz="1000" b="1">
                <a:solidFill>
                  <a:schemeClr val="tx1"/>
                </a:solidFill>
              </a:rPr>
              <a:t>Tariff: </a:t>
            </a:r>
            <a:r>
              <a:rPr lang="en-US" sz="1000">
                <a:solidFill>
                  <a:sysClr val="windowText" lastClr="000000"/>
                </a:solidFill>
                <a:effectLst/>
                <a:latin typeface="Arial" panose="020B0604020202020204" pitchFamily="34" charset="0"/>
                <a:ea typeface="+mn-ea"/>
                <a:cs typeface="Arial" panose="020B0604020202020204" pitchFamily="34" charset="0"/>
              </a:rPr>
              <a:t>consultations with stakeholders of KLC</a:t>
            </a:r>
            <a:endParaRPr lang="en-US" sz="1000">
              <a:solidFill>
                <a:schemeClr val="tx1"/>
              </a:solidFill>
            </a:endParaRPr>
          </a:p>
        </p:txBody>
      </p:sp>
      <p:sp>
        <p:nvSpPr>
          <p:cNvPr id="27" name="Rectangle: Rounded Corners 26">
            <a:extLst>
              <a:ext uri="{FF2B5EF4-FFF2-40B4-BE49-F238E27FC236}">
                <a16:creationId xmlns:a16="http://schemas.microsoft.com/office/drawing/2014/main" id="{57855CC1-93BB-2F88-6287-C78B52032B86}"/>
              </a:ext>
            </a:extLst>
          </p:cNvPr>
          <p:cNvSpPr/>
          <p:nvPr/>
        </p:nvSpPr>
        <p:spPr>
          <a:xfrm>
            <a:off x="6854729" y="2871788"/>
            <a:ext cx="2435539" cy="360000"/>
          </a:xfrm>
          <a:prstGeom prst="round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lumMod val="85000"/>
                    <a:lumOff val="15000"/>
                  </a:schemeClr>
                </a:solidFill>
              </a:rPr>
              <a:t>Cargo loading and unloading works</a:t>
            </a:r>
          </a:p>
        </p:txBody>
      </p:sp>
      <p:sp>
        <p:nvSpPr>
          <p:cNvPr id="28" name="Rectangle: Rounded Corners 27">
            <a:extLst>
              <a:ext uri="{FF2B5EF4-FFF2-40B4-BE49-F238E27FC236}">
                <a16:creationId xmlns:a16="http://schemas.microsoft.com/office/drawing/2014/main" id="{FEE5F5FD-CD97-F3D4-5AB5-177CCADA0BA9}"/>
              </a:ext>
            </a:extLst>
          </p:cNvPr>
          <p:cNvSpPr/>
          <p:nvPr/>
        </p:nvSpPr>
        <p:spPr>
          <a:xfrm>
            <a:off x="9416451" y="3335446"/>
            <a:ext cx="2360804" cy="491556"/>
          </a:xfrm>
          <a:prstGeom prst="roundRect">
            <a:avLst/>
          </a:prstGeom>
          <a:noFill/>
          <a:ln w="6350">
            <a:solidFill>
              <a:schemeClr val="accent6"/>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solidFill>
              </a:rPr>
              <a:t>Volumes: </a:t>
            </a:r>
            <a:r>
              <a:rPr lang="en-US" sz="1000">
                <a:solidFill>
                  <a:schemeClr val="tx1"/>
                </a:solidFill>
              </a:rPr>
              <a:t>Demand Assessment</a:t>
            </a:r>
          </a:p>
          <a:p>
            <a:pPr>
              <a:lnSpc>
                <a:spcPct val="100000"/>
              </a:lnSpc>
            </a:pPr>
            <a:r>
              <a:rPr lang="en-US" sz="1000" b="1">
                <a:solidFill>
                  <a:schemeClr val="tx1"/>
                </a:solidFill>
              </a:rPr>
              <a:t>Tariff: </a:t>
            </a:r>
            <a:r>
              <a:rPr lang="en-US" sz="1000">
                <a:solidFill>
                  <a:sysClr val="windowText" lastClr="000000"/>
                </a:solidFill>
                <a:effectLst/>
                <a:latin typeface="Arial" panose="020B0604020202020204" pitchFamily="34" charset="0"/>
                <a:ea typeface="+mn-ea"/>
                <a:cs typeface="Arial" panose="020B0604020202020204" pitchFamily="34" charset="0"/>
              </a:rPr>
              <a:t>KLC’s parking fee for domestic and foreign cargo vehicles</a:t>
            </a:r>
            <a:endParaRPr lang="en-US" sz="1000">
              <a:solidFill>
                <a:schemeClr val="tx1"/>
              </a:solidFill>
            </a:endParaRPr>
          </a:p>
        </p:txBody>
      </p:sp>
      <p:sp>
        <p:nvSpPr>
          <p:cNvPr id="29" name="Rectangle: Rounded Corners 28">
            <a:extLst>
              <a:ext uri="{FF2B5EF4-FFF2-40B4-BE49-F238E27FC236}">
                <a16:creationId xmlns:a16="http://schemas.microsoft.com/office/drawing/2014/main" id="{31EEE128-4E9B-BAA6-529C-1351020AB8BD}"/>
              </a:ext>
            </a:extLst>
          </p:cNvPr>
          <p:cNvSpPr/>
          <p:nvPr/>
        </p:nvSpPr>
        <p:spPr>
          <a:xfrm>
            <a:off x="6854729" y="3432831"/>
            <a:ext cx="2435539" cy="360000"/>
          </a:xfrm>
          <a:prstGeom prst="round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lumMod val="85000"/>
                    <a:lumOff val="15000"/>
                  </a:schemeClr>
                </a:solidFill>
              </a:rPr>
              <a:t>Parking with cargo</a:t>
            </a:r>
          </a:p>
        </p:txBody>
      </p:sp>
      <p:sp>
        <p:nvSpPr>
          <p:cNvPr id="39" name="Rectangle: Rounded Corners 38">
            <a:extLst>
              <a:ext uri="{FF2B5EF4-FFF2-40B4-BE49-F238E27FC236}">
                <a16:creationId xmlns:a16="http://schemas.microsoft.com/office/drawing/2014/main" id="{2BCD35EE-BEA4-9515-0AD6-D2B2B24033E1}"/>
              </a:ext>
            </a:extLst>
          </p:cNvPr>
          <p:cNvSpPr/>
          <p:nvPr/>
        </p:nvSpPr>
        <p:spPr>
          <a:xfrm>
            <a:off x="9416451" y="3886034"/>
            <a:ext cx="2360804" cy="692340"/>
          </a:xfrm>
          <a:prstGeom prst="roundRect">
            <a:avLst/>
          </a:prstGeom>
          <a:noFill/>
          <a:ln w="6350">
            <a:solidFill>
              <a:schemeClr val="accent6"/>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solidFill>
              </a:rPr>
              <a:t>Rental area: </a:t>
            </a:r>
            <a:r>
              <a:rPr lang="en-US" sz="1000">
                <a:solidFill>
                  <a:schemeClr val="tx1"/>
                </a:solidFill>
              </a:rPr>
              <a:t>Demand Assessment</a:t>
            </a:r>
          </a:p>
          <a:p>
            <a:pPr>
              <a:lnSpc>
                <a:spcPct val="100000"/>
              </a:lnSpc>
            </a:pPr>
            <a:r>
              <a:rPr lang="en-US" sz="1000" b="1">
                <a:solidFill>
                  <a:schemeClr val="tx1"/>
                </a:solidFill>
              </a:rPr>
              <a:t>Tariff: </a:t>
            </a:r>
            <a:r>
              <a:rPr lang="en-US" sz="1000">
                <a:solidFill>
                  <a:sysClr val="windowText" lastClr="000000"/>
                </a:solidFill>
                <a:effectLst/>
                <a:latin typeface="Arial" panose="020B0604020202020204" pitchFamily="34" charset="0"/>
                <a:ea typeface="+mn-ea"/>
                <a:cs typeface="Arial" panose="020B0604020202020204" pitchFamily="34" charset="0"/>
              </a:rPr>
              <a:t>Monthly rental rate for commercial space based on the data of the real estate in Tajikistan</a:t>
            </a:r>
            <a:endParaRPr lang="en-US" sz="1000">
              <a:solidFill>
                <a:schemeClr val="tx1"/>
              </a:solidFill>
            </a:endParaRPr>
          </a:p>
        </p:txBody>
      </p:sp>
      <p:sp>
        <p:nvSpPr>
          <p:cNvPr id="40" name="Rectangle: Rounded Corners 39">
            <a:extLst>
              <a:ext uri="{FF2B5EF4-FFF2-40B4-BE49-F238E27FC236}">
                <a16:creationId xmlns:a16="http://schemas.microsoft.com/office/drawing/2014/main" id="{B1B4FDE3-10F0-00AA-1932-6B0A7BE87073}"/>
              </a:ext>
            </a:extLst>
          </p:cNvPr>
          <p:cNvSpPr/>
          <p:nvPr/>
        </p:nvSpPr>
        <p:spPr>
          <a:xfrm>
            <a:off x="6854729" y="4071911"/>
            <a:ext cx="2435539" cy="360000"/>
          </a:xfrm>
          <a:prstGeom prst="round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a:solidFill>
                  <a:schemeClr val="tx1">
                    <a:lumMod val="85000"/>
                    <a:lumOff val="15000"/>
                  </a:schemeClr>
                </a:solidFill>
              </a:rPr>
              <a:t>Commercial spaces rent</a:t>
            </a:r>
          </a:p>
        </p:txBody>
      </p:sp>
      <p:sp>
        <p:nvSpPr>
          <p:cNvPr id="41" name="Rectangle: Rounded Corners 40">
            <a:extLst>
              <a:ext uri="{FF2B5EF4-FFF2-40B4-BE49-F238E27FC236}">
                <a16:creationId xmlns:a16="http://schemas.microsoft.com/office/drawing/2014/main" id="{99A1E7A7-E562-79FC-DDCD-685D3287F28F}"/>
              </a:ext>
            </a:extLst>
          </p:cNvPr>
          <p:cNvSpPr/>
          <p:nvPr/>
        </p:nvSpPr>
        <p:spPr>
          <a:xfrm>
            <a:off x="9416451" y="4656429"/>
            <a:ext cx="2360804" cy="692340"/>
          </a:xfrm>
          <a:prstGeom prst="roundRect">
            <a:avLst/>
          </a:prstGeom>
          <a:noFill/>
          <a:ln w="6350">
            <a:solidFill>
              <a:schemeClr val="accent6"/>
            </a:solidFill>
            <a:prstDash val="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dirty="0">
                <a:solidFill>
                  <a:schemeClr val="tx1"/>
                </a:solidFill>
              </a:rPr>
              <a:t>Tariff: </a:t>
            </a:r>
            <a:r>
              <a:rPr lang="en-US" sz="1000" dirty="0">
                <a:solidFill>
                  <a:sysClr val="windowText" lastClr="000000"/>
                </a:solidFill>
                <a:effectLst/>
                <a:latin typeface="Arial" panose="020B0604020202020204" pitchFamily="34" charset="0"/>
                <a:ea typeface="+mn-ea"/>
                <a:cs typeface="Arial" panose="020B0604020202020204" pitchFamily="34" charset="0"/>
              </a:rPr>
              <a:t>Daily rental amount </a:t>
            </a:r>
            <a:r>
              <a:rPr lang="en-US" sz="1000" dirty="0">
                <a:solidFill>
                  <a:sysClr val="windowText" lastClr="000000"/>
                </a:solidFill>
                <a:latin typeface="Arial" panose="020B0604020202020204" pitchFamily="34" charset="0"/>
                <a:cs typeface="Arial" panose="020B0604020202020204" pitchFamily="34" charset="0"/>
              </a:rPr>
              <a:t>was </a:t>
            </a:r>
            <a:r>
              <a:rPr lang="en-US" sz="1000" dirty="0">
                <a:solidFill>
                  <a:sysClr val="windowText" lastClr="000000"/>
                </a:solidFill>
                <a:effectLst/>
                <a:latin typeface="Arial" panose="020B0604020202020204" pitchFamily="34" charset="0"/>
                <a:ea typeface="+mn-ea"/>
                <a:cs typeface="Arial" panose="020B0604020202020204" pitchFamily="34" charset="0"/>
              </a:rPr>
              <a:t>based on the rate for international Expo centres </a:t>
            </a:r>
            <a:endParaRPr lang="en-US" sz="1000" dirty="0">
              <a:solidFill>
                <a:schemeClr val="tx1"/>
              </a:solidFill>
            </a:endParaRPr>
          </a:p>
        </p:txBody>
      </p:sp>
      <p:sp>
        <p:nvSpPr>
          <p:cNvPr id="42" name="Rectangle: Rounded Corners 41">
            <a:extLst>
              <a:ext uri="{FF2B5EF4-FFF2-40B4-BE49-F238E27FC236}">
                <a16:creationId xmlns:a16="http://schemas.microsoft.com/office/drawing/2014/main" id="{481F3045-B2F2-8886-A85C-AC1BD710DC0F}"/>
              </a:ext>
            </a:extLst>
          </p:cNvPr>
          <p:cNvSpPr/>
          <p:nvPr/>
        </p:nvSpPr>
        <p:spPr>
          <a:xfrm>
            <a:off x="6854729" y="4842306"/>
            <a:ext cx="2435539" cy="360000"/>
          </a:xfrm>
          <a:prstGeom prst="roundRect">
            <a:avLst/>
          </a:prstGeom>
          <a:solidFill>
            <a:schemeClr val="bg1">
              <a:lumMod val="8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000" b="1" dirty="0">
                <a:solidFill>
                  <a:schemeClr val="tx1">
                    <a:lumMod val="85000"/>
                    <a:lumOff val="15000"/>
                  </a:schemeClr>
                </a:solidFill>
              </a:rPr>
              <a:t>Expo centre</a:t>
            </a:r>
          </a:p>
        </p:txBody>
      </p:sp>
      <p:graphicFrame>
        <p:nvGraphicFramePr>
          <p:cNvPr id="71" name="Chart 70">
            <a:extLst>
              <a:ext uri="{FF2B5EF4-FFF2-40B4-BE49-F238E27FC236}">
                <a16:creationId xmlns:a16="http://schemas.microsoft.com/office/drawing/2014/main" id="{E11C2F5F-B7B5-465B-B1CB-3F4F0FEA5205}"/>
              </a:ext>
            </a:extLst>
          </p:cNvPr>
          <p:cNvGraphicFramePr/>
          <p:nvPr>
            <p:custDataLst>
              <p:tags r:id="rId3"/>
            </p:custDataLst>
            <p:extLst>
              <p:ext uri="{D42A27DB-BD31-4B8C-83A1-F6EECF244321}">
                <p14:modId xmlns:p14="http://schemas.microsoft.com/office/powerpoint/2010/main" val="2766260569"/>
              </p:ext>
            </p:extLst>
          </p:nvPr>
        </p:nvGraphicFramePr>
        <p:xfrm>
          <a:off x="962025" y="2940050"/>
          <a:ext cx="3475038" cy="2695575"/>
        </p:xfrm>
        <a:graphic>
          <a:graphicData uri="http://schemas.openxmlformats.org/drawingml/2006/chart">
            <c:chart xmlns:c="http://schemas.openxmlformats.org/drawingml/2006/chart" xmlns:r="http://schemas.openxmlformats.org/officeDocument/2006/relationships" r:id="rId21"/>
          </a:graphicData>
        </a:graphic>
      </p:graphicFrame>
      <p:sp>
        <p:nvSpPr>
          <p:cNvPr id="20" name="Rectangle 19">
            <a:extLst>
              <a:ext uri="{FF2B5EF4-FFF2-40B4-BE49-F238E27FC236}">
                <a16:creationId xmlns:a16="http://schemas.microsoft.com/office/drawing/2014/main" id="{1A39B5F1-45F0-4A68-91A3-4EB83EE7F7D3}"/>
              </a:ext>
            </a:extLst>
          </p:cNvPr>
          <p:cNvSpPr/>
          <p:nvPr>
            <p:custDataLst>
              <p:tags r:id="rId4"/>
            </p:custDataLst>
          </p:nvPr>
        </p:nvSpPr>
        <p:spPr bwMode="auto">
          <a:xfrm>
            <a:off x="4092575" y="2751138"/>
            <a:ext cx="179388" cy="133350"/>
          </a:xfrm>
          <a:prstGeom prst="rect">
            <a:avLst/>
          </a:prstGeom>
          <a:solidFill>
            <a:srgbClr val="A32020"/>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22" name="Rectangle 21">
            <a:extLst>
              <a:ext uri="{FF2B5EF4-FFF2-40B4-BE49-F238E27FC236}">
                <a16:creationId xmlns:a16="http://schemas.microsoft.com/office/drawing/2014/main" id="{FFE77F9D-D2D8-4A92-B30D-1CBEA65D77EE}"/>
              </a:ext>
            </a:extLst>
          </p:cNvPr>
          <p:cNvSpPr/>
          <p:nvPr>
            <p:custDataLst>
              <p:tags r:id="rId5"/>
            </p:custDataLst>
          </p:nvPr>
        </p:nvSpPr>
        <p:spPr bwMode="auto">
          <a:xfrm>
            <a:off x="4092575" y="2954338"/>
            <a:ext cx="179388" cy="133350"/>
          </a:xfrm>
          <a:prstGeom prst="rect">
            <a:avLst/>
          </a:prstGeom>
          <a:solidFill>
            <a:srgbClr val="DB536A"/>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30" name="Rectangle 29">
            <a:extLst>
              <a:ext uri="{FF2B5EF4-FFF2-40B4-BE49-F238E27FC236}">
                <a16:creationId xmlns:a16="http://schemas.microsoft.com/office/drawing/2014/main" id="{569534A1-7384-4EB4-95F3-12E0768B8A5A}"/>
              </a:ext>
            </a:extLst>
          </p:cNvPr>
          <p:cNvSpPr/>
          <p:nvPr>
            <p:custDataLst>
              <p:tags r:id="rId6"/>
            </p:custDataLst>
          </p:nvPr>
        </p:nvSpPr>
        <p:spPr bwMode="auto">
          <a:xfrm>
            <a:off x="4092575" y="3157538"/>
            <a:ext cx="179388" cy="133350"/>
          </a:xfrm>
          <a:prstGeom prst="rect">
            <a:avLst/>
          </a:prstGeom>
          <a:solidFill>
            <a:srgbClr val="000000"/>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31" name="Rectangle 30">
            <a:extLst>
              <a:ext uri="{FF2B5EF4-FFF2-40B4-BE49-F238E27FC236}">
                <a16:creationId xmlns:a16="http://schemas.microsoft.com/office/drawing/2014/main" id="{F83A771B-4C98-4F3D-873E-7FB662BA4AEB}"/>
              </a:ext>
            </a:extLst>
          </p:cNvPr>
          <p:cNvSpPr/>
          <p:nvPr>
            <p:custDataLst>
              <p:tags r:id="rId7"/>
            </p:custDataLst>
          </p:nvPr>
        </p:nvSpPr>
        <p:spPr bwMode="auto">
          <a:xfrm>
            <a:off x="4092575" y="3360738"/>
            <a:ext cx="179388" cy="133350"/>
          </a:xfrm>
          <a:prstGeom prst="rect">
            <a:avLst/>
          </a:prstGeom>
          <a:solidFill>
            <a:srgbClr val="464646"/>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32" name="Rectangle 31">
            <a:extLst>
              <a:ext uri="{FF2B5EF4-FFF2-40B4-BE49-F238E27FC236}">
                <a16:creationId xmlns:a16="http://schemas.microsoft.com/office/drawing/2014/main" id="{5EA201B2-34E0-452F-A1F1-8312020B8A27}"/>
              </a:ext>
            </a:extLst>
          </p:cNvPr>
          <p:cNvSpPr/>
          <p:nvPr>
            <p:custDataLst>
              <p:tags r:id="rId8"/>
            </p:custDataLst>
          </p:nvPr>
        </p:nvSpPr>
        <p:spPr bwMode="auto">
          <a:xfrm>
            <a:off x="4092575" y="3563938"/>
            <a:ext cx="179388" cy="133350"/>
          </a:xfrm>
          <a:prstGeom prst="rect">
            <a:avLst/>
          </a:prstGeom>
          <a:solidFill>
            <a:srgbClr val="7D7D7D"/>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62" name="Text Placeholder 2">
            <a:extLst>
              <a:ext uri="{FF2B5EF4-FFF2-40B4-BE49-F238E27FC236}">
                <a16:creationId xmlns:a16="http://schemas.microsoft.com/office/drawing/2014/main" id="{4DFCE4C8-3740-4BF0-89AF-26E19872EE09}"/>
              </a:ext>
            </a:extLst>
          </p:cNvPr>
          <p:cNvSpPr>
            <a:spLocks noGrp="1"/>
          </p:cNvSpPr>
          <p:nvPr>
            <p:custDataLst>
              <p:tags r:id="rId9"/>
            </p:custDataLst>
          </p:nvPr>
        </p:nvSpPr>
        <p:spPr bwMode="auto">
          <a:xfrm>
            <a:off x="4322763" y="3559175"/>
            <a:ext cx="7016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3C73B0A3-20B2-4A0A-AD5E-74DD55C015E5}" type="datetime'''''Co''n''''''''ting''''e''''''n''''''''''''cy'''''''''''''''">
              <a:rPr lang="en-GB" altLang="en-US" sz="1000" b="0" smtClean="0"/>
              <a:pPr lvl="0">
                <a:spcBef>
                  <a:spcPct val="0"/>
                </a:spcBef>
                <a:spcAft>
                  <a:spcPct val="0"/>
                </a:spcAft>
              </a:pPr>
              <a:t>Contingency</a:t>
            </a:fld>
            <a:endParaRPr lang="en-GB" sz="1000" b="0" dirty="0"/>
          </a:p>
        </p:txBody>
      </p:sp>
      <p:sp>
        <p:nvSpPr>
          <p:cNvPr id="36" name="Text Placeholder 2">
            <a:extLst>
              <a:ext uri="{FF2B5EF4-FFF2-40B4-BE49-F238E27FC236}">
                <a16:creationId xmlns:a16="http://schemas.microsoft.com/office/drawing/2014/main" id="{6C39DCFD-49A0-4B03-8A52-956528427AD1}"/>
              </a:ext>
            </a:extLst>
          </p:cNvPr>
          <p:cNvSpPr>
            <a:spLocks noGrp="1"/>
          </p:cNvSpPr>
          <p:nvPr>
            <p:custDataLst>
              <p:tags r:id="rId10"/>
            </p:custDataLst>
          </p:nvPr>
        </p:nvSpPr>
        <p:spPr bwMode="auto">
          <a:xfrm>
            <a:off x="4322763" y="2746375"/>
            <a:ext cx="8905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F7B5590C-4FCA-4305-97EC-E36BBF49AA02}" type="datetime'''''S''i''te'''''' pr''e''''''''''p''''''ara''''''''''''tion'">
              <a:rPr lang="en-GB" altLang="en-US" sz="1000" b="0" smtClean="0"/>
              <a:pPr lvl="0">
                <a:spcBef>
                  <a:spcPct val="0"/>
                </a:spcBef>
                <a:spcAft>
                  <a:spcPct val="0"/>
                </a:spcAft>
              </a:pPr>
              <a:t>Site preparation</a:t>
            </a:fld>
            <a:endParaRPr lang="en-GB" sz="1000" b="0" dirty="0"/>
          </a:p>
        </p:txBody>
      </p:sp>
      <p:sp>
        <p:nvSpPr>
          <p:cNvPr id="37" name="Text Placeholder 2">
            <a:extLst>
              <a:ext uri="{FF2B5EF4-FFF2-40B4-BE49-F238E27FC236}">
                <a16:creationId xmlns:a16="http://schemas.microsoft.com/office/drawing/2014/main" id="{FA7030E2-9686-4031-93D7-4D4341592B17}"/>
              </a:ext>
            </a:extLst>
          </p:cNvPr>
          <p:cNvSpPr>
            <a:spLocks noGrp="1"/>
          </p:cNvSpPr>
          <p:nvPr>
            <p:custDataLst>
              <p:tags r:id="rId11"/>
            </p:custDataLst>
          </p:nvPr>
        </p:nvSpPr>
        <p:spPr bwMode="auto">
          <a:xfrm>
            <a:off x="4322763" y="2949575"/>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C317DB40-BE1D-4358-A5BE-B74497C03CD0}" type="datetime'''''''''''''''''B''''u''il''''''''''ding''''''s'''''''">
              <a:rPr lang="en-GB" altLang="en-US" sz="1000" b="0" smtClean="0"/>
              <a:pPr lvl="0">
                <a:spcBef>
                  <a:spcPct val="0"/>
                </a:spcBef>
                <a:spcAft>
                  <a:spcPct val="0"/>
                </a:spcAft>
              </a:pPr>
              <a:t>Buildings</a:t>
            </a:fld>
            <a:endParaRPr lang="en-GB" sz="1000" b="0" dirty="0"/>
          </a:p>
        </p:txBody>
      </p:sp>
      <p:sp>
        <p:nvSpPr>
          <p:cNvPr id="38" name="Text Placeholder 2">
            <a:extLst>
              <a:ext uri="{FF2B5EF4-FFF2-40B4-BE49-F238E27FC236}">
                <a16:creationId xmlns:a16="http://schemas.microsoft.com/office/drawing/2014/main" id="{02F6566B-4EFF-47AC-9839-C01B1128D4D4}"/>
              </a:ext>
            </a:extLst>
          </p:cNvPr>
          <p:cNvSpPr>
            <a:spLocks noGrp="1"/>
          </p:cNvSpPr>
          <p:nvPr>
            <p:custDataLst>
              <p:tags r:id="rId12"/>
            </p:custDataLst>
          </p:nvPr>
        </p:nvSpPr>
        <p:spPr bwMode="auto">
          <a:xfrm>
            <a:off x="4322764" y="3152775"/>
            <a:ext cx="409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34539B7B-B5F0-46B5-860A-90C1EE10DDBB}" type="datetime'U''''t''i''''''''l''''''i''''''''t''''i''''''e''s'''''''">
              <a:rPr lang="en-GB" altLang="en-US" sz="1000" b="0" smtClean="0"/>
              <a:pPr lvl="0">
                <a:spcBef>
                  <a:spcPct val="0"/>
                </a:spcBef>
                <a:spcAft>
                  <a:spcPct val="0"/>
                </a:spcAft>
              </a:pPr>
              <a:t>Utilities</a:t>
            </a:fld>
            <a:endParaRPr lang="en-GB" sz="1000" b="0" dirty="0"/>
          </a:p>
        </p:txBody>
      </p:sp>
      <p:sp>
        <p:nvSpPr>
          <p:cNvPr id="59" name="Text Placeholder 2">
            <a:extLst>
              <a:ext uri="{FF2B5EF4-FFF2-40B4-BE49-F238E27FC236}">
                <a16:creationId xmlns:a16="http://schemas.microsoft.com/office/drawing/2014/main" id="{16F2CEC7-8B0C-456B-A84F-D33AF313FB8E}"/>
              </a:ext>
            </a:extLst>
          </p:cNvPr>
          <p:cNvSpPr>
            <a:spLocks noGrp="1"/>
          </p:cNvSpPr>
          <p:nvPr>
            <p:custDataLst>
              <p:tags r:id="rId13"/>
            </p:custDataLst>
          </p:nvPr>
        </p:nvSpPr>
        <p:spPr bwMode="auto">
          <a:xfrm>
            <a:off x="4322763" y="3355975"/>
            <a:ext cx="133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384A32A5-EC17-4216-930B-116715E867E8}" type="datetime'''P''re-''o''per''at''''i''''ng'''' e''x''p''ense''''''''s'''">
              <a:rPr lang="en-GB" altLang="en-US" sz="1000" b="0" smtClean="0"/>
              <a:pPr lvl="0">
                <a:spcBef>
                  <a:spcPct val="0"/>
                </a:spcBef>
                <a:spcAft>
                  <a:spcPct val="0"/>
                </a:spcAft>
              </a:pPr>
              <a:t>Pre-operating expenses</a:t>
            </a:fld>
            <a:endParaRPr lang="en-GB" sz="1000" b="0" dirty="0"/>
          </a:p>
        </p:txBody>
      </p:sp>
      <p:sp>
        <p:nvSpPr>
          <p:cNvPr id="47" name="Footer Placeholder 5">
            <a:extLst>
              <a:ext uri="{FF2B5EF4-FFF2-40B4-BE49-F238E27FC236}">
                <a16:creationId xmlns:a16="http://schemas.microsoft.com/office/drawing/2014/main" id="{4D4844C5-7CB1-41D0-9B0C-89CCB2FBB0AD}"/>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50" name="Slide Number Placeholder 1">
            <a:extLst>
              <a:ext uri="{FF2B5EF4-FFF2-40B4-BE49-F238E27FC236}">
                <a16:creationId xmlns:a16="http://schemas.microsoft.com/office/drawing/2014/main" id="{3CB79CBF-A999-44EA-BF1D-64D61110AC39}"/>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21</a:t>
            </a:fld>
            <a:endParaRPr lang="en-GB"/>
          </a:p>
        </p:txBody>
      </p:sp>
    </p:spTree>
    <p:custDataLst>
      <p:custData r:id="rId1"/>
    </p:custDataLst>
    <p:extLst>
      <p:ext uri="{BB962C8B-B14F-4D97-AF65-F5344CB8AC3E}">
        <p14:creationId xmlns:p14="http://schemas.microsoft.com/office/powerpoint/2010/main" val="278923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23F80F-35B2-4B59-96A7-064691F6C37C}"/>
              </a:ext>
            </a:extLst>
          </p:cNvPr>
          <p:cNvGraphicFramePr>
            <a:graphicFrameLocks noChangeAspect="1"/>
          </p:cNvGraphicFramePr>
          <p:nvPr>
            <p:custDataLst>
              <p:tags r:id="rId2"/>
            </p:custDataLst>
            <p:extLst>
              <p:ext uri="{D42A27DB-BD31-4B8C-83A1-F6EECF244321}">
                <p14:modId xmlns:p14="http://schemas.microsoft.com/office/powerpoint/2010/main" val="3802744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think-cell data - do not delete" hidden="1">
                        <a:extLst>
                          <a:ext uri="{FF2B5EF4-FFF2-40B4-BE49-F238E27FC236}">
                            <a16:creationId xmlns:a16="http://schemas.microsoft.com/office/drawing/2014/main" id="{1123F80F-35B2-4B59-96A7-064691F6C3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299703"/>
            <a:ext cx="11306100" cy="4093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2000"/>
              <a:buFont typeface="Arial"/>
              <a:buNone/>
            </a:pPr>
            <a:r>
              <a:rPr lang="en-GB" sz="2400" dirty="0">
                <a:ea typeface="Arial"/>
                <a:cs typeface="Arial"/>
                <a:sym typeface="Arial"/>
              </a:rPr>
              <a:t>Financial Assessment</a:t>
            </a:r>
            <a:endParaRPr sz="2400" dirty="0">
              <a:ea typeface="Arial"/>
              <a:cs typeface="Arial"/>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2" name="Rectangle: Rounded Corners 1">
            <a:extLst>
              <a:ext uri="{FF2B5EF4-FFF2-40B4-BE49-F238E27FC236}">
                <a16:creationId xmlns:a16="http://schemas.microsoft.com/office/drawing/2014/main" id="{8DD4ADEE-E259-440B-8D9D-489020CD0D2F}"/>
              </a:ext>
            </a:extLst>
          </p:cNvPr>
          <p:cNvSpPr/>
          <p:nvPr/>
        </p:nvSpPr>
        <p:spPr>
          <a:xfrm>
            <a:off x="371052" y="1110106"/>
            <a:ext cx="5529610" cy="415637"/>
          </a:xfrm>
          <a:prstGeom prst="round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Investment Scenario – I </a:t>
            </a:r>
          </a:p>
          <a:p>
            <a:pPr algn="ctr">
              <a:lnSpc>
                <a:spcPct val="100000"/>
              </a:lnSpc>
            </a:pPr>
            <a:r>
              <a:rPr lang="en-US" sz="1200" b="1"/>
              <a:t>100% Multilateral Loan</a:t>
            </a:r>
          </a:p>
        </p:txBody>
      </p:sp>
      <p:sp>
        <p:nvSpPr>
          <p:cNvPr id="40" name="Rectangle: Rounded Corners 39">
            <a:extLst>
              <a:ext uri="{FF2B5EF4-FFF2-40B4-BE49-F238E27FC236}">
                <a16:creationId xmlns:a16="http://schemas.microsoft.com/office/drawing/2014/main" id="{A5E58894-0EC6-4179-8287-895459127F58}"/>
              </a:ext>
            </a:extLst>
          </p:cNvPr>
          <p:cNvSpPr/>
          <p:nvPr/>
        </p:nvSpPr>
        <p:spPr>
          <a:xfrm>
            <a:off x="6211827" y="1110106"/>
            <a:ext cx="5529608" cy="415637"/>
          </a:xfrm>
          <a:prstGeom prst="round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Investment Scenario – II </a:t>
            </a:r>
          </a:p>
          <a:p>
            <a:pPr algn="ctr">
              <a:lnSpc>
                <a:spcPct val="100000"/>
              </a:lnSpc>
            </a:pPr>
            <a:r>
              <a:rPr lang="en-US" sz="1200" b="1"/>
              <a:t>Hybrid of Debt &amp; Equity</a:t>
            </a:r>
          </a:p>
        </p:txBody>
      </p:sp>
      <p:sp>
        <p:nvSpPr>
          <p:cNvPr id="41" name="Rectangle: Rounded Corners 40">
            <a:extLst>
              <a:ext uri="{FF2B5EF4-FFF2-40B4-BE49-F238E27FC236}">
                <a16:creationId xmlns:a16="http://schemas.microsoft.com/office/drawing/2014/main" id="{283A4EDE-811A-419C-B72F-7A1A4A07099F}"/>
              </a:ext>
            </a:extLst>
          </p:cNvPr>
          <p:cNvSpPr/>
          <p:nvPr/>
        </p:nvSpPr>
        <p:spPr>
          <a:xfrm>
            <a:off x="371052" y="1663528"/>
            <a:ext cx="1652407" cy="297927"/>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Interest Rate</a:t>
            </a:r>
          </a:p>
        </p:txBody>
      </p:sp>
      <p:sp>
        <p:nvSpPr>
          <p:cNvPr id="42" name="Rectangle: Rounded Corners 41">
            <a:extLst>
              <a:ext uri="{FF2B5EF4-FFF2-40B4-BE49-F238E27FC236}">
                <a16:creationId xmlns:a16="http://schemas.microsoft.com/office/drawing/2014/main" id="{FDBB4BFD-9846-4958-BE44-A818AAF0C066}"/>
              </a:ext>
            </a:extLst>
          </p:cNvPr>
          <p:cNvSpPr/>
          <p:nvPr/>
        </p:nvSpPr>
        <p:spPr>
          <a:xfrm>
            <a:off x="2088033" y="1663528"/>
            <a:ext cx="3812629" cy="297927"/>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6% </a:t>
            </a:r>
            <a:r>
              <a:rPr lang="en-US" sz="1200"/>
              <a:t>(mark-up (2%) and risk-free rate (4%))</a:t>
            </a:r>
          </a:p>
        </p:txBody>
      </p:sp>
      <p:sp>
        <p:nvSpPr>
          <p:cNvPr id="43" name="Rectangle: Rounded Corners 42">
            <a:extLst>
              <a:ext uri="{FF2B5EF4-FFF2-40B4-BE49-F238E27FC236}">
                <a16:creationId xmlns:a16="http://schemas.microsoft.com/office/drawing/2014/main" id="{ED237D62-47F4-4F9F-A3C3-10CF79594549}"/>
              </a:ext>
            </a:extLst>
          </p:cNvPr>
          <p:cNvSpPr/>
          <p:nvPr/>
        </p:nvSpPr>
        <p:spPr>
          <a:xfrm>
            <a:off x="6211827" y="1581701"/>
            <a:ext cx="1652407" cy="297927"/>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Interest Rate</a:t>
            </a:r>
          </a:p>
        </p:txBody>
      </p:sp>
      <p:sp>
        <p:nvSpPr>
          <p:cNvPr id="44" name="Rectangle: Rounded Corners 43">
            <a:extLst>
              <a:ext uri="{FF2B5EF4-FFF2-40B4-BE49-F238E27FC236}">
                <a16:creationId xmlns:a16="http://schemas.microsoft.com/office/drawing/2014/main" id="{0C9CA385-5492-4C06-81E9-BAED22A4ECF1}"/>
              </a:ext>
            </a:extLst>
          </p:cNvPr>
          <p:cNvSpPr/>
          <p:nvPr/>
        </p:nvSpPr>
        <p:spPr>
          <a:xfrm>
            <a:off x="7928809" y="1581701"/>
            <a:ext cx="3812626" cy="297927"/>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12.3% interest </a:t>
            </a:r>
          </a:p>
        </p:txBody>
      </p:sp>
      <p:sp>
        <p:nvSpPr>
          <p:cNvPr id="45" name="Rectangle: Rounded Corners 44">
            <a:extLst>
              <a:ext uri="{FF2B5EF4-FFF2-40B4-BE49-F238E27FC236}">
                <a16:creationId xmlns:a16="http://schemas.microsoft.com/office/drawing/2014/main" id="{903911B6-3A0E-4C9F-8E85-022E8787729E}"/>
              </a:ext>
            </a:extLst>
          </p:cNvPr>
          <p:cNvSpPr/>
          <p:nvPr/>
        </p:nvSpPr>
        <p:spPr>
          <a:xfrm>
            <a:off x="371052" y="2029216"/>
            <a:ext cx="1652407" cy="297927"/>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Repayment Period</a:t>
            </a:r>
          </a:p>
        </p:txBody>
      </p:sp>
      <p:sp>
        <p:nvSpPr>
          <p:cNvPr id="46" name="Rectangle: Rounded Corners 45">
            <a:extLst>
              <a:ext uri="{FF2B5EF4-FFF2-40B4-BE49-F238E27FC236}">
                <a16:creationId xmlns:a16="http://schemas.microsoft.com/office/drawing/2014/main" id="{7871594A-3683-4DA3-AA6C-539614F6D2EE}"/>
              </a:ext>
            </a:extLst>
          </p:cNvPr>
          <p:cNvSpPr/>
          <p:nvPr/>
        </p:nvSpPr>
        <p:spPr>
          <a:xfrm>
            <a:off x="2088033" y="2029216"/>
            <a:ext cx="3812629" cy="297927"/>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10 years</a:t>
            </a:r>
            <a:endParaRPr lang="en-US" sz="1200"/>
          </a:p>
        </p:txBody>
      </p:sp>
      <p:sp>
        <p:nvSpPr>
          <p:cNvPr id="47" name="Rectangle: Rounded Corners 46">
            <a:extLst>
              <a:ext uri="{FF2B5EF4-FFF2-40B4-BE49-F238E27FC236}">
                <a16:creationId xmlns:a16="http://schemas.microsoft.com/office/drawing/2014/main" id="{00325BEA-2552-4672-AC52-7142D9EBCD59}"/>
              </a:ext>
            </a:extLst>
          </p:cNvPr>
          <p:cNvSpPr/>
          <p:nvPr/>
        </p:nvSpPr>
        <p:spPr>
          <a:xfrm>
            <a:off x="6211827" y="1947389"/>
            <a:ext cx="1652407" cy="297927"/>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Repayment Period</a:t>
            </a:r>
          </a:p>
        </p:txBody>
      </p:sp>
      <p:sp>
        <p:nvSpPr>
          <p:cNvPr id="48" name="Rectangle: Rounded Corners 47">
            <a:extLst>
              <a:ext uri="{FF2B5EF4-FFF2-40B4-BE49-F238E27FC236}">
                <a16:creationId xmlns:a16="http://schemas.microsoft.com/office/drawing/2014/main" id="{D70D4ED6-0C4E-454C-BA98-70195BB801DB}"/>
              </a:ext>
            </a:extLst>
          </p:cNvPr>
          <p:cNvSpPr/>
          <p:nvPr/>
        </p:nvSpPr>
        <p:spPr>
          <a:xfrm>
            <a:off x="7928809" y="1947389"/>
            <a:ext cx="3812626" cy="297927"/>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5 years</a:t>
            </a:r>
          </a:p>
        </p:txBody>
      </p:sp>
      <p:sp>
        <p:nvSpPr>
          <p:cNvPr id="49" name="Rectangle: Rounded Corners 48">
            <a:extLst>
              <a:ext uri="{FF2B5EF4-FFF2-40B4-BE49-F238E27FC236}">
                <a16:creationId xmlns:a16="http://schemas.microsoft.com/office/drawing/2014/main" id="{1CAF7D9D-E50B-4BCC-A4EB-46124626238B}"/>
              </a:ext>
            </a:extLst>
          </p:cNvPr>
          <p:cNvSpPr/>
          <p:nvPr/>
        </p:nvSpPr>
        <p:spPr>
          <a:xfrm>
            <a:off x="6211826" y="2317268"/>
            <a:ext cx="1652407" cy="716136"/>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Scenarios</a:t>
            </a:r>
          </a:p>
        </p:txBody>
      </p:sp>
      <p:sp>
        <p:nvSpPr>
          <p:cNvPr id="50" name="Rectangle: Rounded Corners 49">
            <a:extLst>
              <a:ext uri="{FF2B5EF4-FFF2-40B4-BE49-F238E27FC236}">
                <a16:creationId xmlns:a16="http://schemas.microsoft.com/office/drawing/2014/main" id="{35A60E4F-5CA3-4162-870D-54F3CD110118}"/>
              </a:ext>
            </a:extLst>
          </p:cNvPr>
          <p:cNvSpPr/>
          <p:nvPr/>
        </p:nvSpPr>
        <p:spPr>
          <a:xfrm>
            <a:off x="7928809" y="2317268"/>
            <a:ext cx="3812626" cy="716136"/>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dirty="0"/>
              <a:t>2A. 48% - Equity &amp; 52% - Debt</a:t>
            </a:r>
          </a:p>
          <a:p>
            <a:pPr>
              <a:lnSpc>
                <a:spcPct val="100000"/>
              </a:lnSpc>
            </a:pPr>
            <a:r>
              <a:rPr lang="en-US" sz="1200" b="1" dirty="0"/>
              <a:t>2B. Viability Gap Funding</a:t>
            </a:r>
            <a:r>
              <a:rPr lang="en-US" sz="1200" dirty="0"/>
              <a:t>: Subsidy from the government of </a:t>
            </a:r>
            <a:r>
              <a:rPr lang="en-US" sz="1200" b="1" dirty="0"/>
              <a:t>$18.5 million</a:t>
            </a:r>
            <a:endParaRPr lang="en-US" sz="1200" dirty="0"/>
          </a:p>
        </p:txBody>
      </p:sp>
      <p:graphicFrame>
        <p:nvGraphicFramePr>
          <p:cNvPr id="3" name="Table 2">
            <a:extLst>
              <a:ext uri="{FF2B5EF4-FFF2-40B4-BE49-F238E27FC236}">
                <a16:creationId xmlns:a16="http://schemas.microsoft.com/office/drawing/2014/main" id="{A2872152-B7DD-4DD6-8023-7B9FDD298631}"/>
              </a:ext>
            </a:extLst>
          </p:cNvPr>
          <p:cNvGraphicFramePr>
            <a:graphicFrameLocks noGrp="1"/>
          </p:cNvGraphicFramePr>
          <p:nvPr>
            <p:extLst>
              <p:ext uri="{D42A27DB-BD31-4B8C-83A1-F6EECF244321}">
                <p14:modId xmlns:p14="http://schemas.microsoft.com/office/powerpoint/2010/main" val="4185435052"/>
              </p:ext>
            </p:extLst>
          </p:nvPr>
        </p:nvGraphicFramePr>
        <p:xfrm>
          <a:off x="371050" y="3532800"/>
          <a:ext cx="11378037" cy="1665285"/>
        </p:xfrm>
        <a:graphic>
          <a:graphicData uri="http://schemas.openxmlformats.org/drawingml/2006/table">
            <a:tbl>
              <a:tblPr firstRow="1" firstCol="1" bandRow="1">
                <a:tableStyleId>{68D230F3-CF80-4859-8CE7-A43EE81993B5}</a:tableStyleId>
              </a:tblPr>
              <a:tblGrid>
                <a:gridCol w="2473586">
                  <a:extLst>
                    <a:ext uri="{9D8B030D-6E8A-4147-A177-3AD203B41FA5}">
                      <a16:colId xmlns:a16="http://schemas.microsoft.com/office/drawing/2014/main" val="2184759046"/>
                    </a:ext>
                  </a:extLst>
                </a:gridCol>
                <a:gridCol w="2969668">
                  <a:extLst>
                    <a:ext uri="{9D8B030D-6E8A-4147-A177-3AD203B41FA5}">
                      <a16:colId xmlns:a16="http://schemas.microsoft.com/office/drawing/2014/main" val="1349209800"/>
                    </a:ext>
                  </a:extLst>
                </a:gridCol>
                <a:gridCol w="2969668">
                  <a:extLst>
                    <a:ext uri="{9D8B030D-6E8A-4147-A177-3AD203B41FA5}">
                      <a16:colId xmlns:a16="http://schemas.microsoft.com/office/drawing/2014/main" val="173796856"/>
                    </a:ext>
                  </a:extLst>
                </a:gridCol>
                <a:gridCol w="2965115">
                  <a:extLst>
                    <a:ext uri="{9D8B030D-6E8A-4147-A177-3AD203B41FA5}">
                      <a16:colId xmlns:a16="http://schemas.microsoft.com/office/drawing/2014/main" val="1611595707"/>
                    </a:ext>
                  </a:extLst>
                </a:gridCol>
              </a:tblGrid>
              <a:tr h="383137">
                <a:tc>
                  <a:txBody>
                    <a:bodyPr/>
                    <a:lstStyle/>
                    <a:p>
                      <a:pPr marL="0" marR="0" algn="ctr">
                        <a:spcBef>
                          <a:spcPts val="0"/>
                        </a:spcBef>
                        <a:spcAft>
                          <a:spcPts val="0"/>
                        </a:spcAft>
                      </a:pPr>
                      <a:r>
                        <a:rPr lang="en-GB" sz="1400">
                          <a:effectLst/>
                        </a:rPr>
                        <a:t>Indicators</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Scenario 1</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Scenario 2A</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Scenario 2B</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78768854"/>
                  </a:ext>
                </a:extLst>
              </a:tr>
              <a:tr h="383137">
                <a:tc>
                  <a:txBody>
                    <a:bodyPr/>
                    <a:lstStyle/>
                    <a:p>
                      <a:pPr marL="0" marR="0" algn="ctr">
                        <a:spcBef>
                          <a:spcPts val="0"/>
                        </a:spcBef>
                        <a:spcAft>
                          <a:spcPts val="0"/>
                        </a:spcAft>
                      </a:pPr>
                      <a:r>
                        <a:rPr lang="en-US" sz="1400">
                          <a:effectLst/>
                        </a:rPr>
                        <a:t>Project NP</a:t>
                      </a:r>
                      <a:r>
                        <a:rPr lang="en-GB" sz="1400">
                          <a:effectLst/>
                        </a:rPr>
                        <a:t>V</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20,304 </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(4,726)</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44 </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34394055"/>
                  </a:ext>
                </a:extLst>
              </a:tr>
              <a:tr h="383137">
                <a:tc>
                  <a:txBody>
                    <a:bodyPr/>
                    <a:lstStyle/>
                    <a:p>
                      <a:pPr marL="0" marR="0" algn="ctr">
                        <a:spcBef>
                          <a:spcPts val="0"/>
                        </a:spcBef>
                        <a:spcAft>
                          <a:spcPts val="0"/>
                        </a:spcAft>
                      </a:pPr>
                      <a:r>
                        <a:rPr lang="en-GB" sz="1400">
                          <a:effectLst/>
                        </a:rPr>
                        <a:t>Project IRR</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12.5% </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12.5% </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19.4% </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96301068"/>
                  </a:ext>
                </a:extLst>
              </a:tr>
              <a:tr h="515874">
                <a:tc>
                  <a:txBody>
                    <a:bodyPr/>
                    <a:lstStyle/>
                    <a:p>
                      <a:pPr marL="0" marR="0" algn="ctr">
                        <a:spcBef>
                          <a:spcPts val="0"/>
                        </a:spcBef>
                        <a:spcAft>
                          <a:spcPts val="0"/>
                        </a:spcAft>
                      </a:pPr>
                      <a:r>
                        <a:rPr lang="en-US" sz="1400">
                          <a:effectLst/>
                        </a:rPr>
                        <a:t>Project Payback period</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14</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14</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rPr>
                        <a:t>9</a:t>
                      </a:r>
                      <a:endParaRPr lang="en-US" sz="1800" b="1">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2734107"/>
                  </a:ext>
                </a:extLst>
              </a:tr>
            </a:tbl>
          </a:graphicData>
        </a:graphic>
      </p:graphicFrame>
      <p:sp>
        <p:nvSpPr>
          <p:cNvPr id="52" name="TextBox 51">
            <a:extLst>
              <a:ext uri="{FF2B5EF4-FFF2-40B4-BE49-F238E27FC236}">
                <a16:creationId xmlns:a16="http://schemas.microsoft.com/office/drawing/2014/main" id="{37D91AF7-772F-478F-AE7D-305153CBF686}"/>
              </a:ext>
            </a:extLst>
          </p:cNvPr>
          <p:cNvSpPr txBox="1"/>
          <p:nvPr/>
        </p:nvSpPr>
        <p:spPr>
          <a:xfrm>
            <a:off x="371051" y="3194677"/>
            <a:ext cx="5529611" cy="276999"/>
          </a:xfrm>
          <a:prstGeom prst="rect">
            <a:avLst/>
          </a:prstGeom>
          <a:solidFill>
            <a:schemeClr val="accent4"/>
          </a:solidFill>
        </p:spPr>
        <p:txBody>
          <a:bodyPr wrap="square">
            <a:spAutoFit/>
          </a:bodyPr>
          <a:lstStyle/>
          <a:p>
            <a:pPr marL="0" marR="150495" algn="ctr">
              <a:spcBef>
                <a:spcPts val="0"/>
              </a:spcBef>
              <a:spcAft>
                <a:spcPts val="80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Results of Financial Analysis ($’000)</a:t>
            </a:r>
          </a:p>
        </p:txBody>
      </p:sp>
      <p:sp>
        <p:nvSpPr>
          <p:cNvPr id="96" name="Rectangle: Rounded Corners 95">
            <a:extLst>
              <a:ext uri="{FF2B5EF4-FFF2-40B4-BE49-F238E27FC236}">
                <a16:creationId xmlns:a16="http://schemas.microsoft.com/office/drawing/2014/main" id="{8836A5C9-4FBA-4F27-AC47-ABC1360C74D1}"/>
              </a:ext>
            </a:extLst>
          </p:cNvPr>
          <p:cNvSpPr/>
          <p:nvPr/>
        </p:nvSpPr>
        <p:spPr>
          <a:xfrm>
            <a:off x="371050" y="2388267"/>
            <a:ext cx="1652407" cy="623381"/>
          </a:xfrm>
          <a:prstGeom prst="roundRect">
            <a:avLst/>
          </a:prstGeom>
          <a:solidFill>
            <a:schemeClr val="bg1">
              <a:lumMod val="6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Scenarios</a:t>
            </a:r>
          </a:p>
        </p:txBody>
      </p:sp>
      <p:sp>
        <p:nvSpPr>
          <p:cNvPr id="97" name="Rectangle: Rounded Corners 96">
            <a:extLst>
              <a:ext uri="{FF2B5EF4-FFF2-40B4-BE49-F238E27FC236}">
                <a16:creationId xmlns:a16="http://schemas.microsoft.com/office/drawing/2014/main" id="{688629C3-30C6-45B2-BBC6-35D2B864EC92}"/>
              </a:ext>
            </a:extLst>
          </p:cNvPr>
          <p:cNvSpPr/>
          <p:nvPr/>
        </p:nvSpPr>
        <p:spPr>
          <a:xfrm>
            <a:off x="2088033" y="2388267"/>
            <a:ext cx="3812626" cy="623381"/>
          </a:xfrm>
          <a:prstGeom prst="roundRect">
            <a:avLst/>
          </a:prstGeom>
          <a:solidFill>
            <a:schemeClr val="tx1">
              <a:lumMod val="50000"/>
              <a:lumOff val="5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US" sz="1200" b="1"/>
              <a:t>-</a:t>
            </a:r>
            <a:endParaRPr lang="en-US" sz="1200"/>
          </a:p>
        </p:txBody>
      </p:sp>
      <p:sp>
        <p:nvSpPr>
          <p:cNvPr id="4" name="Multiplication Sign 3">
            <a:extLst>
              <a:ext uri="{FF2B5EF4-FFF2-40B4-BE49-F238E27FC236}">
                <a16:creationId xmlns:a16="http://schemas.microsoft.com/office/drawing/2014/main" id="{ACC25352-8422-44C7-9E74-8D7BD2F031A9}"/>
              </a:ext>
            </a:extLst>
          </p:cNvPr>
          <p:cNvSpPr/>
          <p:nvPr/>
        </p:nvSpPr>
        <p:spPr>
          <a:xfrm>
            <a:off x="6885432" y="5169652"/>
            <a:ext cx="822960" cy="630936"/>
          </a:xfrm>
          <a:prstGeom prst="mathMultiply">
            <a:avLst>
              <a:gd name="adj1" fmla="val 14824"/>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400"/>
          </a:p>
        </p:txBody>
      </p:sp>
      <p:sp>
        <p:nvSpPr>
          <p:cNvPr id="39" name="Freeform 18">
            <a:extLst>
              <a:ext uri="{FF2B5EF4-FFF2-40B4-BE49-F238E27FC236}">
                <a16:creationId xmlns:a16="http://schemas.microsoft.com/office/drawing/2014/main" id="{2AED7B1B-844D-4E79-B958-17DB7C9A2259}"/>
              </a:ext>
            </a:extLst>
          </p:cNvPr>
          <p:cNvSpPr>
            <a:spLocks noChangeAspect="1"/>
          </p:cNvSpPr>
          <p:nvPr/>
        </p:nvSpPr>
        <p:spPr bwMode="auto">
          <a:xfrm>
            <a:off x="4066599" y="5293895"/>
            <a:ext cx="482600" cy="376238"/>
          </a:xfrm>
          <a:custGeom>
            <a:avLst/>
            <a:gdLst>
              <a:gd name="T0" fmla="*/ 263 w 304"/>
              <a:gd name="T1" fmla="*/ 0 h 237"/>
              <a:gd name="T2" fmla="*/ 108 w 304"/>
              <a:gd name="T3" fmla="*/ 157 h 237"/>
              <a:gd name="T4" fmla="*/ 40 w 304"/>
              <a:gd name="T5" fmla="*/ 88 h 237"/>
              <a:gd name="T6" fmla="*/ 0 w 304"/>
              <a:gd name="T7" fmla="*/ 128 h 237"/>
              <a:gd name="T8" fmla="*/ 108 w 304"/>
              <a:gd name="T9" fmla="*/ 237 h 237"/>
              <a:gd name="T10" fmla="*/ 304 w 304"/>
              <a:gd name="T11" fmla="*/ 41 h 237"/>
              <a:gd name="T12" fmla="*/ 263 w 304"/>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304" h="237">
                <a:moveTo>
                  <a:pt x="263" y="0"/>
                </a:moveTo>
                <a:lnTo>
                  <a:pt x="108" y="157"/>
                </a:lnTo>
                <a:lnTo>
                  <a:pt x="40" y="88"/>
                </a:lnTo>
                <a:lnTo>
                  <a:pt x="0" y="128"/>
                </a:lnTo>
                <a:lnTo>
                  <a:pt x="108" y="237"/>
                </a:lnTo>
                <a:lnTo>
                  <a:pt x="304" y="41"/>
                </a:lnTo>
                <a:lnTo>
                  <a:pt x="263" y="0"/>
                </a:ln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700"/>
          </a:p>
        </p:txBody>
      </p:sp>
      <p:sp>
        <p:nvSpPr>
          <p:cNvPr id="51" name="Freeform 18">
            <a:extLst>
              <a:ext uri="{FF2B5EF4-FFF2-40B4-BE49-F238E27FC236}">
                <a16:creationId xmlns:a16="http://schemas.microsoft.com/office/drawing/2014/main" id="{788EFF2C-80E2-445D-B5F2-6D495D1D92F6}"/>
              </a:ext>
            </a:extLst>
          </p:cNvPr>
          <p:cNvSpPr>
            <a:spLocks noChangeAspect="1"/>
          </p:cNvSpPr>
          <p:nvPr/>
        </p:nvSpPr>
        <p:spPr bwMode="auto">
          <a:xfrm>
            <a:off x="10104120" y="5293895"/>
            <a:ext cx="482600" cy="376238"/>
          </a:xfrm>
          <a:custGeom>
            <a:avLst/>
            <a:gdLst>
              <a:gd name="T0" fmla="*/ 263 w 304"/>
              <a:gd name="T1" fmla="*/ 0 h 237"/>
              <a:gd name="T2" fmla="*/ 108 w 304"/>
              <a:gd name="T3" fmla="*/ 157 h 237"/>
              <a:gd name="T4" fmla="*/ 40 w 304"/>
              <a:gd name="T5" fmla="*/ 88 h 237"/>
              <a:gd name="T6" fmla="*/ 0 w 304"/>
              <a:gd name="T7" fmla="*/ 128 h 237"/>
              <a:gd name="T8" fmla="*/ 108 w 304"/>
              <a:gd name="T9" fmla="*/ 237 h 237"/>
              <a:gd name="T10" fmla="*/ 304 w 304"/>
              <a:gd name="T11" fmla="*/ 41 h 237"/>
              <a:gd name="T12" fmla="*/ 263 w 304"/>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304" h="237">
                <a:moveTo>
                  <a:pt x="263" y="0"/>
                </a:moveTo>
                <a:lnTo>
                  <a:pt x="108" y="157"/>
                </a:lnTo>
                <a:lnTo>
                  <a:pt x="40" y="88"/>
                </a:lnTo>
                <a:lnTo>
                  <a:pt x="0" y="128"/>
                </a:lnTo>
                <a:lnTo>
                  <a:pt x="108" y="237"/>
                </a:lnTo>
                <a:lnTo>
                  <a:pt x="304" y="41"/>
                </a:lnTo>
                <a:lnTo>
                  <a:pt x="263" y="0"/>
                </a:lnTo>
                <a:close/>
              </a:path>
            </a:pathLst>
          </a:custGeom>
          <a:solidFill>
            <a:srgbClr val="2C8646"/>
          </a:solidFill>
          <a:ln>
            <a:noFill/>
          </a:ln>
        </p:spPr>
        <p:txBody>
          <a:bodyPr vert="horz" wrap="square" lIns="78191" tIns="39096" rIns="78191" bIns="39096" numCol="1" anchor="t" anchorCtr="0" compatLnSpc="1">
            <a:prstTxWarp prst="textNoShape">
              <a:avLst/>
            </a:prstTxWarp>
          </a:bodyPr>
          <a:lstStyle/>
          <a:p>
            <a:endParaRPr lang="en-US" sz="700"/>
          </a:p>
        </p:txBody>
      </p:sp>
      <p:sp>
        <p:nvSpPr>
          <p:cNvPr id="24" name="Rectangle: Rounded Corners 23">
            <a:extLst>
              <a:ext uri="{FF2B5EF4-FFF2-40B4-BE49-F238E27FC236}">
                <a16:creationId xmlns:a16="http://schemas.microsoft.com/office/drawing/2014/main" id="{BFFEB2D5-D7AA-4D4F-BA68-B1B444FA7EF4}"/>
              </a:ext>
            </a:extLst>
          </p:cNvPr>
          <p:cNvSpPr/>
          <p:nvPr/>
        </p:nvSpPr>
        <p:spPr>
          <a:xfrm>
            <a:off x="442914" y="5921514"/>
            <a:ext cx="11632463" cy="361393"/>
          </a:xfrm>
          <a:prstGeom prst="roundRect">
            <a:avLst/>
          </a:prstGeom>
          <a:solidFill>
            <a:srgbClr val="FFFFFF"/>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ctr">
              <a:spcBef>
                <a:spcPts val="0"/>
              </a:spcBef>
              <a:spcAft>
                <a:spcPts val="1100"/>
              </a:spcAft>
              <a:buSzPts val="1100"/>
            </a:pPr>
            <a:r>
              <a:rPr lang="en-US" sz="1600" b="1" i="1" dirty="0">
                <a:solidFill>
                  <a:srgbClr val="A32020"/>
                </a:solidFill>
                <a:latin typeface="Arial" panose="020B0604020202020204" pitchFamily="34" charset="0"/>
                <a:ea typeface="SimSun" panose="02010600030101010101" pitchFamily="2" charset="-122"/>
                <a:cs typeface="Times New Roman" panose="02020603050405020304" pitchFamily="18" charset="0"/>
              </a:rPr>
              <a:t>TLC will require low-cost financing and/or sizable VGF to be financially viable.</a:t>
            </a:r>
            <a:endParaRPr lang="en-US" sz="1600" b="1" i="1" dirty="0">
              <a:solidFill>
                <a:srgbClr val="A32020"/>
              </a:solidFill>
              <a:effectLst/>
              <a:latin typeface="Arial" panose="020B0604020202020204" pitchFamily="34" charset="0"/>
              <a:ea typeface="SimSun" panose="02010600030101010101" pitchFamily="2" charset="-122"/>
              <a:cs typeface="Times New Roman" panose="02020603050405020304" pitchFamily="18" charset="0"/>
            </a:endParaRPr>
          </a:p>
        </p:txBody>
      </p:sp>
      <p:sp>
        <p:nvSpPr>
          <p:cNvPr id="25" name="Footer Placeholder 5">
            <a:extLst>
              <a:ext uri="{FF2B5EF4-FFF2-40B4-BE49-F238E27FC236}">
                <a16:creationId xmlns:a16="http://schemas.microsoft.com/office/drawing/2014/main" id="{E40D2957-D5BD-450F-85D5-C8F5690675EF}"/>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26" name="Slide Number Placeholder 1">
            <a:extLst>
              <a:ext uri="{FF2B5EF4-FFF2-40B4-BE49-F238E27FC236}">
                <a16:creationId xmlns:a16="http://schemas.microsoft.com/office/drawing/2014/main" id="{7F5D5D9A-BBDA-468D-8E75-E122086298E6}"/>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22</a:t>
            </a:fld>
            <a:endParaRPr lang="en-GB"/>
          </a:p>
        </p:txBody>
      </p:sp>
    </p:spTree>
    <p:custDataLst>
      <p:custData r:id="rId1"/>
    </p:custDataLst>
    <p:extLst>
      <p:ext uri="{BB962C8B-B14F-4D97-AF65-F5344CB8AC3E}">
        <p14:creationId xmlns:p14="http://schemas.microsoft.com/office/powerpoint/2010/main" val="170391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33DB487-42D8-4298-9EC6-FFDD146571EA}"/>
              </a:ext>
            </a:extLst>
          </p:cNvPr>
          <p:cNvGraphicFramePr>
            <a:graphicFrameLocks noChangeAspect="1"/>
          </p:cNvGraphicFramePr>
          <p:nvPr>
            <p:custDataLst>
              <p:tags r:id="rId2"/>
            </p:custDataLst>
            <p:extLst>
              <p:ext uri="{D42A27DB-BD31-4B8C-83A1-F6EECF244321}">
                <p14:modId xmlns:p14="http://schemas.microsoft.com/office/powerpoint/2010/main" val="1890914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833DB487-42D8-4298-9EC6-FFDD146571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9B85598-23FF-428A-9268-4C2FA9EB1776}"/>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32199" y="2680260"/>
            <a:ext cx="3417679" cy="1012800"/>
          </a:xfrm>
          <a:prstGeom prst="rect">
            <a:avLst/>
          </a:prstGeom>
          <a:solidFill>
            <a:schemeClr val="tx1">
              <a:lumMod val="85000"/>
              <a:lumOff val="15000"/>
            </a:schemeClr>
          </a:solidFill>
          <a:ln>
            <a:noFill/>
          </a:ln>
        </p:spPr>
        <p:txBody>
          <a:bodyPr spcFirstLastPara="1" wrap="square" lIns="0" tIns="0" rIns="0" bIns="0" anchor="t" anchorCtr="0">
            <a:noAutofit/>
          </a:bodyPr>
          <a:lstStyle/>
          <a:p>
            <a:pPr>
              <a:buClr>
                <a:srgbClr val="000000"/>
              </a:buClr>
              <a:buSzPts val="2400"/>
            </a:pPr>
            <a:r>
              <a:rPr lang="en-GB" sz="2800" b="1" dirty="0">
                <a:solidFill>
                  <a:srgbClr val="FFFFFF"/>
                </a:solidFill>
                <a:latin typeface="Arial" panose="020B0604020202020204" pitchFamily="34" charset="0"/>
                <a:cs typeface="Arial" panose="020B0604020202020204" pitchFamily="34" charset="0"/>
              </a:rPr>
              <a:t>External enablers</a:t>
            </a:r>
            <a:endParaRPr sz="2800" b="1" dirty="0">
              <a:solidFill>
                <a:srgbClr val="FFFFFF"/>
              </a:solidFill>
              <a:latin typeface="Arial" panose="020B0604020202020204" pitchFamily="34" charset="0"/>
              <a:cs typeface="Arial" panose="020B0604020202020204" pitchFamily="34" charset="0"/>
              <a:sym typeface="Arial"/>
            </a:endParaRP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dirty="0">
                  <a:solidFill>
                    <a:srgbClr val="FFFFFF"/>
                  </a:solidFill>
                  <a:latin typeface="Arial"/>
                  <a:ea typeface="Arial"/>
                  <a:cs typeface="Arial"/>
                  <a:sym typeface="Arial"/>
                </a:rPr>
                <a:t>05</a:t>
              </a:r>
              <a:endParaRPr sz="6000" b="1" i="0" u="none" strike="noStrike" cap="none" dirty="0">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 name="Slide Number Placeholder 1">
            <a:extLst>
              <a:ext uri="{FF2B5EF4-FFF2-40B4-BE49-F238E27FC236}">
                <a16:creationId xmlns:a16="http://schemas.microsoft.com/office/drawing/2014/main" id="{8864D8CD-950B-43C0-BB05-1A7297DD72F4}"/>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23</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343310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771002A-D513-4084-9ED8-13178FF13697}"/>
              </a:ext>
            </a:extLst>
          </p:cNvPr>
          <p:cNvGraphicFramePr>
            <a:graphicFrameLocks noChangeAspect="1"/>
          </p:cNvGraphicFramePr>
          <p:nvPr>
            <p:custDataLst>
              <p:tags r:id="rId2"/>
            </p:custDataLst>
            <p:extLst>
              <p:ext uri="{D42A27DB-BD31-4B8C-83A1-F6EECF244321}">
                <p14:modId xmlns:p14="http://schemas.microsoft.com/office/powerpoint/2010/main" val="112119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think-cell data - do not delete" hidden="1">
                        <a:extLst>
                          <a:ext uri="{FF2B5EF4-FFF2-40B4-BE49-F238E27FC236}">
                            <a16:creationId xmlns:a16="http://schemas.microsoft.com/office/drawing/2014/main" id="{6771002A-D513-4084-9ED8-13178FF136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299703"/>
            <a:ext cx="11306100" cy="409300"/>
          </a:xfrm>
          <a:prstGeom prst="rect">
            <a:avLst/>
          </a:prstGeom>
          <a:noFill/>
          <a:ln>
            <a:noFill/>
          </a:ln>
        </p:spPr>
        <p:txBody>
          <a:bodyPr spcFirstLastPara="1" wrap="square" lIns="0" tIns="0" rIns="0" bIns="0" anchor="t" anchorCtr="0">
            <a:noAutofit/>
          </a:bodyPr>
          <a:lstStyle/>
          <a:p>
            <a:r>
              <a:rPr lang="en-US" sz="2400" dirty="0">
                <a:effectLst/>
                <a:ea typeface="Calibri" panose="020F0502020204030204" pitchFamily="34" charset="0"/>
                <a:cs typeface="Times New Roman" panose="02020603050405020304" pitchFamily="18" charset="0"/>
              </a:rPr>
              <a:t>Policy and Regulatory interventions</a:t>
            </a:r>
            <a:endParaRPr lang="en-US" sz="2800" dirty="0"/>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aphicFrame>
        <p:nvGraphicFramePr>
          <p:cNvPr id="3" name="Table 2">
            <a:extLst>
              <a:ext uri="{FF2B5EF4-FFF2-40B4-BE49-F238E27FC236}">
                <a16:creationId xmlns:a16="http://schemas.microsoft.com/office/drawing/2014/main" id="{0A8C88A8-77F5-42AD-93BB-B40405FF1D1C}"/>
              </a:ext>
            </a:extLst>
          </p:cNvPr>
          <p:cNvGraphicFramePr>
            <a:graphicFrameLocks noGrp="1"/>
          </p:cNvGraphicFramePr>
          <p:nvPr>
            <p:extLst>
              <p:ext uri="{D42A27DB-BD31-4B8C-83A1-F6EECF244321}">
                <p14:modId xmlns:p14="http://schemas.microsoft.com/office/powerpoint/2010/main" val="1376559162"/>
              </p:ext>
            </p:extLst>
          </p:nvPr>
        </p:nvGraphicFramePr>
        <p:xfrm>
          <a:off x="442912" y="989900"/>
          <a:ext cx="11306099" cy="5410001"/>
        </p:xfrm>
        <a:graphic>
          <a:graphicData uri="http://schemas.openxmlformats.org/drawingml/2006/table">
            <a:tbl>
              <a:tblPr firstRow="1" firstCol="1" bandRow="1">
                <a:tableStyleId>{93296810-A885-4BE3-A3E7-6D5BEEA58F35}</a:tableStyleId>
              </a:tblPr>
              <a:tblGrid>
                <a:gridCol w="654161">
                  <a:extLst>
                    <a:ext uri="{9D8B030D-6E8A-4147-A177-3AD203B41FA5}">
                      <a16:colId xmlns:a16="http://schemas.microsoft.com/office/drawing/2014/main" val="4071946822"/>
                    </a:ext>
                  </a:extLst>
                </a:gridCol>
                <a:gridCol w="4347382">
                  <a:extLst>
                    <a:ext uri="{9D8B030D-6E8A-4147-A177-3AD203B41FA5}">
                      <a16:colId xmlns:a16="http://schemas.microsoft.com/office/drawing/2014/main" val="3950097137"/>
                    </a:ext>
                  </a:extLst>
                </a:gridCol>
                <a:gridCol w="2554027">
                  <a:extLst>
                    <a:ext uri="{9D8B030D-6E8A-4147-A177-3AD203B41FA5}">
                      <a16:colId xmlns:a16="http://schemas.microsoft.com/office/drawing/2014/main" val="1348751560"/>
                    </a:ext>
                  </a:extLst>
                </a:gridCol>
                <a:gridCol w="3750529">
                  <a:extLst>
                    <a:ext uri="{9D8B030D-6E8A-4147-A177-3AD203B41FA5}">
                      <a16:colId xmlns:a16="http://schemas.microsoft.com/office/drawing/2014/main" val="2075543012"/>
                    </a:ext>
                  </a:extLst>
                </a:gridCol>
              </a:tblGrid>
              <a:tr h="315644">
                <a:tc>
                  <a:txBody>
                    <a:bodyPr/>
                    <a:lstStyle/>
                    <a:p>
                      <a:pPr marL="0" marR="0" algn="l">
                        <a:spcBef>
                          <a:spcPts val="0"/>
                        </a:spcBef>
                        <a:spcAft>
                          <a:spcPts val="0"/>
                        </a:spcAft>
                      </a:pPr>
                      <a:r>
                        <a:rPr lang="en-US" sz="1100">
                          <a:effectLst/>
                        </a:rPr>
                        <a:t>S No.</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Interventions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Governing Agency</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Policy/Regulations for Review</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9573959"/>
                  </a:ext>
                </a:extLst>
              </a:tr>
              <a:tr h="315644">
                <a:tc gridSpan="4">
                  <a:txBody>
                    <a:bodyPr/>
                    <a:lstStyle/>
                    <a:p>
                      <a:pPr marL="0" marR="0" algn="l">
                        <a:spcBef>
                          <a:spcPts val="0"/>
                        </a:spcBef>
                        <a:spcAft>
                          <a:spcPts val="0"/>
                        </a:spcAft>
                      </a:pPr>
                      <a:r>
                        <a:rPr lang="en-US" sz="1100">
                          <a:effectLst/>
                        </a:rPr>
                        <a:t>(</a:t>
                      </a:r>
                      <a:r>
                        <a:rPr lang="en-US" sz="1100" err="1">
                          <a:effectLst/>
                        </a:rPr>
                        <a:t>i</a:t>
                      </a:r>
                      <a:r>
                        <a:rPr lang="en-US" sz="1100">
                          <a:effectLst/>
                        </a:rPr>
                        <a:t>) Incorporation of TLC</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4669530"/>
                  </a:ext>
                </a:extLst>
              </a:tr>
              <a:tr h="315644">
                <a:tc>
                  <a:txBody>
                    <a:bodyPr/>
                    <a:lstStyle/>
                    <a:p>
                      <a:pPr marL="0" marR="0" algn="ctr">
                        <a:spcBef>
                          <a:spcPts val="0"/>
                        </a:spcBef>
                        <a:spcAft>
                          <a:spcPts val="0"/>
                        </a:spcAft>
                      </a:pPr>
                      <a:r>
                        <a:rPr lang="en-US" sz="1100">
                          <a:effectLst/>
                        </a:rPr>
                        <a:t>1</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Amendment of regulations on SFEZ to expand list of its priority activities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SFEZ Administration</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Regulation of SFEZ</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950"/>
                  </a:ext>
                </a:extLst>
              </a:tr>
              <a:tr h="541052">
                <a:tc>
                  <a:txBody>
                    <a:bodyPr/>
                    <a:lstStyle/>
                    <a:p>
                      <a:pPr marL="0" marR="0" algn="ctr">
                        <a:spcBef>
                          <a:spcPts val="0"/>
                        </a:spcBef>
                        <a:spcAft>
                          <a:spcPts val="0"/>
                        </a:spcAft>
                      </a:pPr>
                      <a:r>
                        <a:rPr lang="en-US" sz="1100">
                          <a:effectLst/>
                        </a:rPr>
                        <a:t>2</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Incorporation of a customs office within the SEFZ premises which is operated by the Tajik Customs department</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Tajikistan Customs Service</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Customs Code of Tajikistan</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9957245"/>
                  </a:ext>
                </a:extLst>
              </a:tr>
              <a:tr h="541052">
                <a:tc>
                  <a:txBody>
                    <a:bodyPr/>
                    <a:lstStyle/>
                    <a:p>
                      <a:pPr marL="0" marR="0" algn="ctr">
                        <a:spcBef>
                          <a:spcPts val="0"/>
                        </a:spcBef>
                        <a:spcAft>
                          <a:spcPts val="0"/>
                        </a:spcAft>
                      </a:pPr>
                      <a:r>
                        <a:rPr lang="en-US" sz="1100" dirty="0">
                          <a:effectLst/>
                        </a:rPr>
                        <a:t>3</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Amendment of laws on free economic zones and PPPs to enable the incorporation of TLC under PPP model - the FEZ and SFEZ regulations to have a provision for formation of SPV*</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PPP Council</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FEZ Law of Tajikistan</a:t>
                      </a:r>
                      <a:br>
                        <a:rPr lang="en-US" sz="1100" dirty="0">
                          <a:effectLst/>
                        </a:rPr>
                      </a:br>
                      <a:r>
                        <a:rPr lang="en-US" sz="1100" dirty="0">
                          <a:effectLst/>
                        </a:rPr>
                        <a:t>PPP Law of Tajikistan</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0636412"/>
                  </a:ext>
                </a:extLst>
              </a:tr>
              <a:tr h="315644">
                <a:tc gridSpan="4">
                  <a:txBody>
                    <a:bodyPr/>
                    <a:lstStyle/>
                    <a:p>
                      <a:pPr marL="0" marR="0" algn="l">
                        <a:spcBef>
                          <a:spcPts val="0"/>
                        </a:spcBef>
                        <a:spcAft>
                          <a:spcPts val="0"/>
                        </a:spcAft>
                      </a:pPr>
                      <a:r>
                        <a:rPr lang="en-US" sz="1100">
                          <a:effectLst/>
                        </a:rPr>
                        <a:t>(ii) Operations of TLC</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2948143"/>
                  </a:ext>
                </a:extLst>
              </a:tr>
              <a:tr h="453383">
                <a:tc>
                  <a:txBody>
                    <a:bodyPr/>
                    <a:lstStyle/>
                    <a:p>
                      <a:pPr marL="0" marR="0" algn="ctr">
                        <a:spcBef>
                          <a:spcPts val="0"/>
                        </a:spcBef>
                        <a:spcAft>
                          <a:spcPts val="0"/>
                        </a:spcAft>
                      </a:pPr>
                      <a:r>
                        <a:rPr lang="en-US" sz="1100">
                          <a:effectLst/>
                        </a:rPr>
                        <a:t>4</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Amendment of regulations on SFEZ to simplify the entry-exit procedures for foreigners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SFEZ Administration</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Regulation of SFEZ</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0390442"/>
                  </a:ext>
                </a:extLst>
              </a:tr>
              <a:tr h="535366">
                <a:tc>
                  <a:txBody>
                    <a:bodyPr/>
                    <a:lstStyle/>
                    <a:p>
                      <a:pPr marL="0" marR="0" algn="ctr">
                        <a:spcBef>
                          <a:spcPts val="0"/>
                        </a:spcBef>
                        <a:spcAft>
                          <a:spcPts val="0"/>
                        </a:spcAft>
                      </a:pPr>
                      <a:r>
                        <a:rPr lang="en-US" sz="1100" dirty="0">
                          <a:effectLst/>
                        </a:rPr>
                        <a:t>5</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defTabSz="914400" rtl="0" eaLnBrk="1" latinLnBrk="0" hangingPunct="1">
                        <a:spcBef>
                          <a:spcPts val="0"/>
                        </a:spcBef>
                        <a:spcAft>
                          <a:spcPts val="0"/>
                        </a:spcAft>
                      </a:pPr>
                      <a:r>
                        <a:rPr lang="en-US" sz="1100" kern="1200" dirty="0">
                          <a:solidFill>
                            <a:schemeClr val="dk1"/>
                          </a:solidFill>
                          <a:effectLst/>
                          <a:latin typeface="+mn-lt"/>
                          <a:ea typeface="+mn-ea"/>
                          <a:cs typeface="+mn-cs"/>
                        </a:rPr>
                        <a:t>Amendment of the relevant laws &amp; regulations to enable Govt agencies in charge of customs, food safety, SPS and veterinary control to setup their offices and, as appropriate, laboratories and provide clearance and/or certification services at the TLC</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SFEZ Administration, </a:t>
                      </a:r>
                      <a:r>
                        <a:rPr lang="en-US" sz="1100" dirty="0">
                          <a:effectLst/>
                        </a:rPr>
                        <a:t>Tajikistan Customs Service</a:t>
                      </a:r>
                      <a:endParaRPr lang="en-US" sz="1100" kern="1200" dirty="0">
                        <a:solidFill>
                          <a:schemeClr val="dk1"/>
                        </a:solidFill>
                        <a:effectLst/>
                        <a:latin typeface="+mn-lt"/>
                        <a:ea typeface="+mn-ea"/>
                        <a:cs typeface="+mn-cs"/>
                      </a:endParaRPr>
                    </a:p>
                  </a:txBody>
                  <a:tcPr marL="68580" marR="68580" marT="0" marB="0" anchor="ctr"/>
                </a:tc>
                <a:tc>
                  <a:txBody>
                    <a:bodyPr/>
                    <a:lstStyle/>
                    <a:p>
                      <a:pPr marL="0" marR="0" algn="l" defTabSz="914400" rtl="0" eaLnBrk="1" latinLnBrk="0" hangingPunct="1">
                        <a:spcBef>
                          <a:spcPts val="0"/>
                        </a:spcBef>
                        <a:spcAft>
                          <a:spcPts val="0"/>
                        </a:spcAft>
                      </a:pPr>
                      <a:r>
                        <a:rPr lang="en-US" sz="1100" kern="1200" dirty="0">
                          <a:solidFill>
                            <a:schemeClr val="dk1"/>
                          </a:solidFill>
                          <a:effectLst/>
                          <a:latin typeface="+mn-lt"/>
                          <a:ea typeface="+mn-ea"/>
                          <a:cs typeface="+mn-cs"/>
                        </a:rPr>
                        <a:t>Regulation of SFEZ</a:t>
                      </a:r>
                    </a:p>
                  </a:txBody>
                  <a:tcPr marL="68580" marR="68580" marT="0" marB="0" anchor="ctr"/>
                </a:tc>
                <a:extLst>
                  <a:ext uri="{0D108BD9-81ED-4DB2-BD59-A6C34878D82A}">
                    <a16:rowId xmlns:a16="http://schemas.microsoft.com/office/drawing/2014/main" val="2785183792"/>
                  </a:ext>
                </a:extLst>
              </a:tr>
              <a:tr h="535366">
                <a:tc>
                  <a:txBody>
                    <a:bodyPr/>
                    <a:lstStyle/>
                    <a:p>
                      <a:pPr marL="0" marR="0" algn="ctr">
                        <a:spcBef>
                          <a:spcPts val="0"/>
                        </a:spcBef>
                        <a:spcAft>
                          <a:spcPts val="0"/>
                        </a:spcAft>
                      </a:pPr>
                      <a:r>
                        <a:rPr lang="en-US" sz="1100" dirty="0">
                          <a:effectLst/>
                        </a:rPr>
                        <a:t>6</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Procedure for cargo movement outbound from TLC at Tajikistan BCP</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Tajikistan Border Services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Customs Code of Tajikistan</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6413226"/>
                  </a:ext>
                </a:extLst>
              </a:tr>
              <a:tr h="315644">
                <a:tc>
                  <a:txBody>
                    <a:bodyPr/>
                    <a:lstStyle/>
                    <a:p>
                      <a:pPr marL="0" marR="0" algn="ctr">
                        <a:spcBef>
                          <a:spcPts val="0"/>
                        </a:spcBef>
                        <a:spcAft>
                          <a:spcPts val="0"/>
                        </a:spcAft>
                      </a:pPr>
                      <a:r>
                        <a:rPr lang="en-US" sz="1100" dirty="0">
                          <a:effectLst/>
                        </a:rPr>
                        <a:t>7</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Fees structure for TLC under the PPP model*</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PPP Council</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Regulation of SFEZ</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006774"/>
                  </a:ext>
                </a:extLst>
              </a:tr>
              <a:tr h="535366">
                <a:tc>
                  <a:txBody>
                    <a:bodyPr/>
                    <a:lstStyle/>
                    <a:p>
                      <a:pPr marL="0" marR="0" algn="ctr">
                        <a:spcBef>
                          <a:spcPts val="0"/>
                        </a:spcBef>
                        <a:spcAft>
                          <a:spcPts val="0"/>
                        </a:spcAft>
                      </a:pPr>
                      <a:r>
                        <a:rPr lang="en-US" sz="1100" dirty="0">
                          <a:effectLst/>
                        </a:rPr>
                        <a:t>8</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Support in developing and integration of a portal for active monitoring of cargo movement and transit to BCP</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Tajikistan Customs Service</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a:effectLst/>
                        </a:rPr>
                        <a:t>Customs Code of Tajikistan</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9891939"/>
                  </a:ext>
                </a:extLst>
              </a:tr>
              <a:tr h="535366">
                <a:tc>
                  <a:txBody>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9</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Investment promotion and customized incentives for TLC</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Ministry of Economic Development and Trade</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100" dirty="0">
                          <a:effectLst/>
                        </a:rPr>
                        <a:t>Investment Promotion Policy</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4245655"/>
                  </a:ext>
                </a:extLst>
              </a:tr>
            </a:tbl>
          </a:graphicData>
        </a:graphic>
      </p:graphicFrame>
      <p:sp>
        <p:nvSpPr>
          <p:cNvPr id="7" name="TextBox 6">
            <a:extLst>
              <a:ext uri="{FF2B5EF4-FFF2-40B4-BE49-F238E27FC236}">
                <a16:creationId xmlns:a16="http://schemas.microsoft.com/office/drawing/2014/main" id="{814C3FD6-7C6A-41A9-819F-A4192C8EBBDF}"/>
              </a:ext>
            </a:extLst>
          </p:cNvPr>
          <p:cNvSpPr txBox="1"/>
          <p:nvPr/>
        </p:nvSpPr>
        <p:spPr>
          <a:xfrm>
            <a:off x="818088" y="6483595"/>
            <a:ext cx="5500688" cy="161583"/>
          </a:xfrm>
          <a:prstGeom prst="rect">
            <a:avLst/>
          </a:prstGeom>
          <a:solidFill>
            <a:schemeClr val="bg1"/>
          </a:solidFill>
        </p:spPr>
        <p:txBody>
          <a:bodyPr wrap="square" lIns="0" tIns="0" rIns="0" bIns="0" rtlCol="0">
            <a:spAutoFit/>
          </a:bodyPr>
          <a:lstStyle/>
          <a:p>
            <a:pPr>
              <a:lnSpc>
                <a:spcPct val="100000"/>
              </a:lnSpc>
              <a:spcAft>
                <a:spcPts val="600"/>
              </a:spcAft>
              <a:buSzPct val="100000"/>
            </a:pPr>
            <a:r>
              <a:rPr lang="en-US" sz="1050" i="1" dirty="0"/>
              <a:t>*Applicable only in case of model II of institutional framework which is PPP based</a:t>
            </a:r>
            <a:endParaRPr lang="en-US" sz="1200" i="1" dirty="0"/>
          </a:p>
        </p:txBody>
      </p:sp>
      <p:sp>
        <p:nvSpPr>
          <p:cNvPr id="9" name="Slide Number Placeholder 1">
            <a:extLst>
              <a:ext uri="{FF2B5EF4-FFF2-40B4-BE49-F238E27FC236}">
                <a16:creationId xmlns:a16="http://schemas.microsoft.com/office/drawing/2014/main" id="{A69C6E91-0286-4A75-AC03-F19778C2FAD9}"/>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24</a:t>
            </a:fld>
            <a:endParaRPr lang="en-GB"/>
          </a:p>
        </p:txBody>
      </p:sp>
    </p:spTree>
    <p:custDataLst>
      <p:custData r:id="rId1"/>
    </p:custDataLst>
    <p:extLst>
      <p:ext uri="{BB962C8B-B14F-4D97-AF65-F5344CB8AC3E}">
        <p14:creationId xmlns:p14="http://schemas.microsoft.com/office/powerpoint/2010/main" val="2351427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231964"/>
            <a:ext cx="11306100" cy="5447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t>Other external interventions</a:t>
            </a:r>
            <a:endParaRPr lang="en-GB" sz="2400" i="0" u="none" strike="noStrike" cap="none" dirty="0">
              <a:ea typeface="Arial"/>
              <a:cs typeface="Arial"/>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3" name="Rectangle: Rounded Corners 2">
            <a:extLst>
              <a:ext uri="{FF2B5EF4-FFF2-40B4-BE49-F238E27FC236}">
                <a16:creationId xmlns:a16="http://schemas.microsoft.com/office/drawing/2014/main" id="{C5FB5A71-1973-4C4B-94BA-CE674F9936A2}"/>
              </a:ext>
            </a:extLst>
          </p:cNvPr>
          <p:cNvSpPr/>
          <p:nvPr/>
        </p:nvSpPr>
        <p:spPr>
          <a:xfrm>
            <a:off x="1034431" y="1000882"/>
            <a:ext cx="3083877" cy="334263"/>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300" b="1"/>
              <a:t>Enabler</a:t>
            </a:r>
          </a:p>
        </p:txBody>
      </p:sp>
      <p:sp>
        <p:nvSpPr>
          <p:cNvPr id="8" name="Rectangle: Rounded Corners 7">
            <a:extLst>
              <a:ext uri="{FF2B5EF4-FFF2-40B4-BE49-F238E27FC236}">
                <a16:creationId xmlns:a16="http://schemas.microsoft.com/office/drawing/2014/main" id="{BB8326C7-AAE8-444D-B2B9-DDEBFE5C8BD8}"/>
              </a:ext>
            </a:extLst>
          </p:cNvPr>
          <p:cNvSpPr/>
          <p:nvPr/>
        </p:nvSpPr>
        <p:spPr>
          <a:xfrm>
            <a:off x="6475597" y="963662"/>
            <a:ext cx="3731491" cy="334263"/>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300" b="1"/>
              <a:t>Necessary/Recommended Actions</a:t>
            </a:r>
          </a:p>
        </p:txBody>
      </p:sp>
      <p:sp>
        <p:nvSpPr>
          <p:cNvPr id="14" name="Rectangle 13">
            <a:extLst>
              <a:ext uri="{FF2B5EF4-FFF2-40B4-BE49-F238E27FC236}">
                <a16:creationId xmlns:a16="http://schemas.microsoft.com/office/drawing/2014/main" id="{742824FD-78C8-4D9C-8A2C-84EE43351424}"/>
              </a:ext>
            </a:extLst>
          </p:cNvPr>
          <p:cNvSpPr/>
          <p:nvPr/>
        </p:nvSpPr>
        <p:spPr>
          <a:xfrm>
            <a:off x="1108364" y="2452857"/>
            <a:ext cx="3073692" cy="812800"/>
          </a:xfrm>
          <a:prstGeom prst="rect">
            <a:avLst/>
          </a:prstGeom>
          <a:solidFill>
            <a:schemeClr val="accent1">
              <a:lumMod val="20000"/>
              <a:lumOff val="80000"/>
              <a:alpha val="6902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solidFill>
                  <a:schemeClr val="tx1"/>
                </a:solidFill>
              </a:rPr>
              <a:t>International trade and transport facilitation</a:t>
            </a:r>
          </a:p>
        </p:txBody>
      </p:sp>
      <p:sp>
        <p:nvSpPr>
          <p:cNvPr id="15" name="Rectangle 14">
            <a:extLst>
              <a:ext uri="{FF2B5EF4-FFF2-40B4-BE49-F238E27FC236}">
                <a16:creationId xmlns:a16="http://schemas.microsoft.com/office/drawing/2014/main" id="{B92D9CF5-834F-4237-9522-3E8F61FD39CB}"/>
              </a:ext>
            </a:extLst>
          </p:cNvPr>
          <p:cNvSpPr/>
          <p:nvPr/>
        </p:nvSpPr>
        <p:spPr>
          <a:xfrm>
            <a:off x="4630018" y="1568736"/>
            <a:ext cx="7024071" cy="3040758"/>
          </a:xfrm>
          <a:prstGeom prst="rect">
            <a:avLst/>
          </a:prstGeom>
          <a:solidFill>
            <a:srgbClr val="F2F2F2">
              <a:alpha val="69804"/>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Modernization of border crossing points located in </a:t>
            </a:r>
            <a:r>
              <a:rPr lang="en-US" sz="1200" dirty="0" err="1">
                <a:solidFill>
                  <a:schemeClr val="tx1"/>
                </a:solidFill>
                <a:effectLst/>
              </a:rPr>
              <a:t>Sugd</a:t>
            </a:r>
            <a:r>
              <a:rPr lang="en-US" sz="1200" dirty="0">
                <a:solidFill>
                  <a:schemeClr val="tx1"/>
                </a:solidFill>
                <a:effectLst/>
              </a:rPr>
              <a:t> province</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Adoption of Coordinated Border Management</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Streamlining of border controls (including food quality, phytosanitary and veterinary controls), especially for perishable goods</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Strengthening of the food safety, phytosanitary and veterinary laboratory capacity </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Implementation of the e-TIR system, ATA carnet system and CAREC Advanced Transit System in collaboration with Uzbekistan, Kazakhstan and other key export/import/transit countries</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Introduction of the electronic CMR consignment note, International Vehicle Weight Certificate and electronic entry permits for trucks in cooperation with key export/import/transit countries</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Extension of the Green Corridor arrangement with Afghanistan, Uzbekistan and the Russian Federation to Kazakhstan and other key export/import/transit countries</a:t>
            </a:r>
            <a:endParaRPr lang="en-US" sz="1400" dirty="0">
              <a:solidFill>
                <a:schemeClr val="tx1"/>
              </a:solidFill>
              <a:effectLst/>
            </a:endParaRPr>
          </a:p>
          <a:p>
            <a:pPr marL="342900" marR="0" lvl="0" indent="-342900" algn="l">
              <a:lnSpc>
                <a:spcPct val="115000"/>
              </a:lnSpc>
              <a:spcBef>
                <a:spcPts val="0"/>
              </a:spcBef>
              <a:spcAft>
                <a:spcPts val="300"/>
              </a:spcAft>
              <a:buFont typeface="Symbol" panose="05050102010706020507" pitchFamily="18" charset="2"/>
              <a:buChar char=""/>
            </a:pPr>
            <a:r>
              <a:rPr lang="en-US" sz="1200" dirty="0">
                <a:solidFill>
                  <a:schemeClr val="tx1"/>
                </a:solidFill>
                <a:effectLst/>
              </a:rPr>
              <a:t>Application of the Green Corridor arrangement to international shipments to/from the TLC</a:t>
            </a:r>
            <a:endParaRPr lang="en-US" sz="1200" dirty="0">
              <a:solidFill>
                <a:schemeClr val="tx1"/>
              </a:solidFill>
            </a:endParaRPr>
          </a:p>
        </p:txBody>
      </p:sp>
      <p:sp>
        <p:nvSpPr>
          <p:cNvPr id="20" name="Google Shape;1633;p93">
            <a:extLst>
              <a:ext uri="{FF2B5EF4-FFF2-40B4-BE49-F238E27FC236}">
                <a16:creationId xmlns:a16="http://schemas.microsoft.com/office/drawing/2014/main" id="{4F251047-F449-49F4-8D7E-BC5F6EE84CA5}"/>
              </a:ext>
            </a:extLst>
          </p:cNvPr>
          <p:cNvSpPr/>
          <p:nvPr/>
        </p:nvSpPr>
        <p:spPr>
          <a:xfrm>
            <a:off x="537911" y="2630657"/>
            <a:ext cx="457200" cy="4572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117" y="90"/>
                </a:moveTo>
                <a:cubicBezTo>
                  <a:pt x="117" y="77"/>
                  <a:pt x="128" y="67"/>
                  <a:pt x="141" y="67"/>
                </a:cubicBezTo>
                <a:cubicBezTo>
                  <a:pt x="153" y="67"/>
                  <a:pt x="164" y="77"/>
                  <a:pt x="164" y="90"/>
                </a:cubicBezTo>
                <a:cubicBezTo>
                  <a:pt x="164" y="103"/>
                  <a:pt x="153" y="113"/>
                  <a:pt x="141" y="113"/>
                </a:cubicBezTo>
                <a:cubicBezTo>
                  <a:pt x="128" y="113"/>
                  <a:pt x="117" y="103"/>
                  <a:pt x="117" y="90"/>
                </a:cubicBezTo>
                <a:close/>
                <a:moveTo>
                  <a:pt x="331" y="332"/>
                </a:moveTo>
                <a:cubicBezTo>
                  <a:pt x="217" y="332"/>
                  <a:pt x="217" y="332"/>
                  <a:pt x="217" y="332"/>
                </a:cubicBezTo>
                <a:cubicBezTo>
                  <a:pt x="217" y="296"/>
                  <a:pt x="217" y="296"/>
                  <a:pt x="217" y="296"/>
                </a:cubicBezTo>
                <a:cubicBezTo>
                  <a:pt x="278" y="246"/>
                  <a:pt x="278" y="246"/>
                  <a:pt x="278" y="246"/>
                </a:cubicBezTo>
                <a:cubicBezTo>
                  <a:pt x="278" y="134"/>
                  <a:pt x="278" y="134"/>
                  <a:pt x="278" y="134"/>
                </a:cubicBezTo>
                <a:cubicBezTo>
                  <a:pt x="295" y="131"/>
                  <a:pt x="309" y="115"/>
                  <a:pt x="309" y="97"/>
                </a:cubicBezTo>
                <a:cubicBezTo>
                  <a:pt x="309" y="76"/>
                  <a:pt x="291" y="59"/>
                  <a:pt x="270" y="59"/>
                </a:cubicBezTo>
                <a:cubicBezTo>
                  <a:pt x="249" y="59"/>
                  <a:pt x="232" y="76"/>
                  <a:pt x="232" y="97"/>
                </a:cubicBezTo>
                <a:cubicBezTo>
                  <a:pt x="232" y="115"/>
                  <a:pt x="245" y="131"/>
                  <a:pt x="263" y="134"/>
                </a:cubicBezTo>
                <a:cubicBezTo>
                  <a:pt x="263" y="239"/>
                  <a:pt x="263" y="239"/>
                  <a:pt x="263" y="239"/>
                </a:cubicBezTo>
                <a:cubicBezTo>
                  <a:pt x="202" y="289"/>
                  <a:pt x="202" y="289"/>
                  <a:pt x="202" y="289"/>
                </a:cubicBezTo>
                <a:cubicBezTo>
                  <a:pt x="202" y="332"/>
                  <a:pt x="202" y="332"/>
                  <a:pt x="202" y="332"/>
                </a:cubicBezTo>
                <a:cubicBezTo>
                  <a:pt x="185" y="332"/>
                  <a:pt x="185" y="332"/>
                  <a:pt x="185" y="332"/>
                </a:cubicBezTo>
                <a:cubicBezTo>
                  <a:pt x="185" y="259"/>
                  <a:pt x="185" y="259"/>
                  <a:pt x="185" y="259"/>
                </a:cubicBezTo>
                <a:cubicBezTo>
                  <a:pt x="213" y="235"/>
                  <a:pt x="213" y="235"/>
                  <a:pt x="213" y="235"/>
                </a:cubicBezTo>
                <a:cubicBezTo>
                  <a:pt x="213" y="198"/>
                  <a:pt x="213" y="198"/>
                  <a:pt x="213" y="198"/>
                </a:cubicBezTo>
                <a:cubicBezTo>
                  <a:pt x="230" y="195"/>
                  <a:pt x="244" y="179"/>
                  <a:pt x="244" y="161"/>
                </a:cubicBezTo>
                <a:cubicBezTo>
                  <a:pt x="244" y="140"/>
                  <a:pt x="227" y="123"/>
                  <a:pt x="205" y="123"/>
                </a:cubicBezTo>
                <a:cubicBezTo>
                  <a:pt x="184" y="123"/>
                  <a:pt x="167" y="140"/>
                  <a:pt x="167" y="161"/>
                </a:cubicBezTo>
                <a:cubicBezTo>
                  <a:pt x="167" y="179"/>
                  <a:pt x="181" y="195"/>
                  <a:pt x="198" y="198"/>
                </a:cubicBezTo>
                <a:cubicBezTo>
                  <a:pt x="198" y="228"/>
                  <a:pt x="198" y="228"/>
                  <a:pt x="198" y="228"/>
                </a:cubicBezTo>
                <a:cubicBezTo>
                  <a:pt x="170" y="252"/>
                  <a:pt x="170" y="252"/>
                  <a:pt x="170" y="252"/>
                </a:cubicBezTo>
                <a:cubicBezTo>
                  <a:pt x="170" y="332"/>
                  <a:pt x="170" y="332"/>
                  <a:pt x="170" y="332"/>
                </a:cubicBezTo>
                <a:cubicBezTo>
                  <a:pt x="153" y="332"/>
                  <a:pt x="153" y="332"/>
                  <a:pt x="153" y="332"/>
                </a:cubicBezTo>
                <a:cubicBezTo>
                  <a:pt x="148" y="127"/>
                  <a:pt x="148" y="127"/>
                  <a:pt x="148" y="127"/>
                </a:cubicBezTo>
                <a:cubicBezTo>
                  <a:pt x="166" y="124"/>
                  <a:pt x="179" y="109"/>
                  <a:pt x="179" y="90"/>
                </a:cubicBezTo>
                <a:cubicBezTo>
                  <a:pt x="179" y="69"/>
                  <a:pt x="162" y="52"/>
                  <a:pt x="141" y="52"/>
                </a:cubicBezTo>
                <a:cubicBezTo>
                  <a:pt x="120" y="52"/>
                  <a:pt x="102" y="69"/>
                  <a:pt x="102" y="90"/>
                </a:cubicBezTo>
                <a:cubicBezTo>
                  <a:pt x="102" y="109"/>
                  <a:pt x="116" y="124"/>
                  <a:pt x="133" y="128"/>
                </a:cubicBezTo>
                <a:cubicBezTo>
                  <a:pt x="138" y="332"/>
                  <a:pt x="138" y="332"/>
                  <a:pt x="138" y="332"/>
                </a:cubicBezTo>
                <a:cubicBezTo>
                  <a:pt x="121" y="332"/>
                  <a:pt x="121" y="332"/>
                  <a:pt x="121" y="332"/>
                </a:cubicBezTo>
                <a:cubicBezTo>
                  <a:pt x="121" y="237"/>
                  <a:pt x="121" y="237"/>
                  <a:pt x="121" y="237"/>
                </a:cubicBezTo>
                <a:cubicBezTo>
                  <a:pt x="89" y="199"/>
                  <a:pt x="89" y="199"/>
                  <a:pt x="89" y="199"/>
                </a:cubicBezTo>
                <a:cubicBezTo>
                  <a:pt x="104" y="194"/>
                  <a:pt x="114" y="180"/>
                  <a:pt x="114" y="163"/>
                </a:cubicBezTo>
                <a:cubicBezTo>
                  <a:pt x="114" y="142"/>
                  <a:pt x="97" y="125"/>
                  <a:pt x="76" y="125"/>
                </a:cubicBezTo>
                <a:cubicBezTo>
                  <a:pt x="55" y="125"/>
                  <a:pt x="38" y="142"/>
                  <a:pt x="38" y="163"/>
                </a:cubicBezTo>
                <a:cubicBezTo>
                  <a:pt x="38" y="183"/>
                  <a:pt x="53" y="200"/>
                  <a:pt x="72" y="201"/>
                </a:cubicBezTo>
                <a:cubicBezTo>
                  <a:pt x="106" y="242"/>
                  <a:pt x="106" y="242"/>
                  <a:pt x="106" y="242"/>
                </a:cubicBezTo>
                <a:cubicBezTo>
                  <a:pt x="106" y="332"/>
                  <a:pt x="106" y="332"/>
                  <a:pt x="106" y="332"/>
                </a:cubicBezTo>
                <a:cubicBezTo>
                  <a:pt x="15" y="332"/>
                  <a:pt x="15" y="332"/>
                  <a:pt x="15" y="332"/>
                </a:cubicBezTo>
                <a:cubicBezTo>
                  <a:pt x="15" y="15"/>
                  <a:pt x="15" y="15"/>
                  <a:pt x="15" y="15"/>
                </a:cubicBezTo>
                <a:cubicBezTo>
                  <a:pt x="331" y="15"/>
                  <a:pt x="331" y="15"/>
                  <a:pt x="331" y="15"/>
                </a:cubicBezTo>
                <a:lnTo>
                  <a:pt x="331" y="332"/>
                </a:lnTo>
                <a:close/>
                <a:moveTo>
                  <a:pt x="270" y="120"/>
                </a:moveTo>
                <a:cubicBezTo>
                  <a:pt x="257" y="120"/>
                  <a:pt x="247" y="110"/>
                  <a:pt x="247" y="97"/>
                </a:cubicBezTo>
                <a:cubicBezTo>
                  <a:pt x="247" y="84"/>
                  <a:pt x="257" y="73"/>
                  <a:pt x="270" y="73"/>
                </a:cubicBezTo>
                <a:cubicBezTo>
                  <a:pt x="283" y="73"/>
                  <a:pt x="294" y="84"/>
                  <a:pt x="294" y="97"/>
                </a:cubicBezTo>
                <a:cubicBezTo>
                  <a:pt x="294" y="110"/>
                  <a:pt x="283" y="120"/>
                  <a:pt x="270" y="120"/>
                </a:cubicBezTo>
                <a:close/>
                <a:moveTo>
                  <a:pt x="205" y="184"/>
                </a:moveTo>
                <a:cubicBezTo>
                  <a:pt x="193" y="184"/>
                  <a:pt x="182" y="174"/>
                  <a:pt x="182" y="161"/>
                </a:cubicBezTo>
                <a:cubicBezTo>
                  <a:pt x="182" y="148"/>
                  <a:pt x="193" y="137"/>
                  <a:pt x="205" y="137"/>
                </a:cubicBezTo>
                <a:cubicBezTo>
                  <a:pt x="218" y="137"/>
                  <a:pt x="229" y="148"/>
                  <a:pt x="229" y="161"/>
                </a:cubicBezTo>
                <a:cubicBezTo>
                  <a:pt x="229" y="174"/>
                  <a:pt x="218" y="184"/>
                  <a:pt x="205" y="184"/>
                </a:cubicBezTo>
                <a:close/>
                <a:moveTo>
                  <a:pt x="52" y="163"/>
                </a:moveTo>
                <a:cubicBezTo>
                  <a:pt x="52" y="151"/>
                  <a:pt x="63" y="140"/>
                  <a:pt x="76" y="140"/>
                </a:cubicBezTo>
                <a:cubicBezTo>
                  <a:pt x="89" y="140"/>
                  <a:pt x="99" y="151"/>
                  <a:pt x="99" y="163"/>
                </a:cubicBezTo>
                <a:cubicBezTo>
                  <a:pt x="99" y="176"/>
                  <a:pt x="89" y="187"/>
                  <a:pt x="76" y="187"/>
                </a:cubicBezTo>
                <a:cubicBezTo>
                  <a:pt x="63" y="187"/>
                  <a:pt x="52" y="176"/>
                  <a:pt x="52" y="163"/>
                </a:cubicBezTo>
                <a:close/>
              </a:path>
            </a:pathLst>
          </a:custGeom>
          <a:solidFill>
            <a:schemeClr val="tx1">
              <a:lumMod val="65000"/>
              <a:lumOff val="35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700" b="1">
              <a:solidFill>
                <a:schemeClr val="accent1"/>
              </a:solidFill>
              <a:latin typeface="Arial"/>
              <a:ea typeface="Arial"/>
              <a:cs typeface="Arial"/>
              <a:sym typeface="Arial"/>
            </a:endParaRPr>
          </a:p>
        </p:txBody>
      </p:sp>
      <p:sp>
        <p:nvSpPr>
          <p:cNvPr id="9" name="Rectangle 8">
            <a:extLst>
              <a:ext uri="{FF2B5EF4-FFF2-40B4-BE49-F238E27FC236}">
                <a16:creationId xmlns:a16="http://schemas.microsoft.com/office/drawing/2014/main" id="{87E45892-D295-4491-83AD-1D23D9F2BE2A}"/>
              </a:ext>
            </a:extLst>
          </p:cNvPr>
          <p:cNvSpPr/>
          <p:nvPr/>
        </p:nvSpPr>
        <p:spPr>
          <a:xfrm>
            <a:off x="1108364" y="5117069"/>
            <a:ext cx="3073692" cy="812800"/>
          </a:xfrm>
          <a:prstGeom prst="rect">
            <a:avLst/>
          </a:prstGeom>
          <a:solidFill>
            <a:schemeClr val="accent1">
              <a:lumMod val="20000"/>
              <a:lumOff val="80000"/>
              <a:alpha val="6902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dirty="0">
                <a:solidFill>
                  <a:schemeClr val="tx1"/>
                </a:solidFill>
              </a:rPr>
              <a:t>Development of complimentary transport &amp; logistics infrastructure</a:t>
            </a:r>
          </a:p>
        </p:txBody>
      </p:sp>
      <p:sp>
        <p:nvSpPr>
          <p:cNvPr id="11" name="Rectangle 10">
            <a:extLst>
              <a:ext uri="{FF2B5EF4-FFF2-40B4-BE49-F238E27FC236}">
                <a16:creationId xmlns:a16="http://schemas.microsoft.com/office/drawing/2014/main" id="{39DE4D95-22AA-40CA-AE9F-3E89C981502D}"/>
              </a:ext>
            </a:extLst>
          </p:cNvPr>
          <p:cNvSpPr/>
          <p:nvPr/>
        </p:nvSpPr>
        <p:spPr>
          <a:xfrm>
            <a:off x="4621629" y="4960085"/>
            <a:ext cx="7023931" cy="1038044"/>
          </a:xfrm>
          <a:prstGeom prst="rect">
            <a:avLst/>
          </a:prstGeom>
          <a:solidFill>
            <a:srgbClr val="F2F2F2">
              <a:alpha val="69804"/>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342900" indent="-342900">
              <a:lnSpc>
                <a:spcPct val="115000"/>
              </a:lnSpc>
              <a:spcAft>
                <a:spcPts val="300"/>
              </a:spcAft>
              <a:buFont typeface="Symbol" panose="05050102010706020507" pitchFamily="18" charset="2"/>
              <a:buChar char=""/>
            </a:pPr>
            <a:r>
              <a:rPr lang="en-US" sz="1200" dirty="0">
                <a:solidFill>
                  <a:schemeClr val="tx1"/>
                </a:solidFill>
              </a:rPr>
              <a:t>Upgrade of the Severnaya street section of the Khujand bypass road</a:t>
            </a:r>
          </a:p>
          <a:p>
            <a:pPr marL="342900" indent="-342900">
              <a:lnSpc>
                <a:spcPct val="115000"/>
              </a:lnSpc>
              <a:spcAft>
                <a:spcPts val="300"/>
              </a:spcAft>
              <a:buFont typeface="Symbol" panose="05050102010706020507" pitchFamily="18" charset="2"/>
              <a:buChar char=""/>
            </a:pPr>
            <a:r>
              <a:rPr lang="en-US" sz="1200" dirty="0">
                <a:solidFill>
                  <a:schemeClr val="tx1"/>
                </a:solidFill>
              </a:rPr>
              <a:t>Construction of a railway extension (22 km) that will connect the SFEZ with the existing railway network</a:t>
            </a:r>
          </a:p>
          <a:p>
            <a:pPr marL="342900" indent="-342900">
              <a:lnSpc>
                <a:spcPct val="115000"/>
              </a:lnSpc>
              <a:spcAft>
                <a:spcPts val="300"/>
              </a:spcAft>
              <a:buFont typeface="Symbol" panose="05050102010706020507" pitchFamily="18" charset="2"/>
              <a:buChar char=""/>
            </a:pPr>
            <a:r>
              <a:rPr lang="en-US" sz="1200" dirty="0">
                <a:solidFill>
                  <a:schemeClr val="tx1"/>
                </a:solidFill>
              </a:rPr>
              <a:t>Development of an air cargo village at the Khujand International Airport</a:t>
            </a:r>
          </a:p>
        </p:txBody>
      </p:sp>
      <p:sp>
        <p:nvSpPr>
          <p:cNvPr id="12" name="Google Shape;1206;p86">
            <a:extLst>
              <a:ext uri="{FF2B5EF4-FFF2-40B4-BE49-F238E27FC236}">
                <a16:creationId xmlns:a16="http://schemas.microsoft.com/office/drawing/2014/main" id="{DF7E2D4E-01D8-47EE-94B3-63530D0048AA}"/>
              </a:ext>
            </a:extLst>
          </p:cNvPr>
          <p:cNvSpPr/>
          <p:nvPr/>
        </p:nvSpPr>
        <p:spPr>
          <a:xfrm>
            <a:off x="538051" y="5294869"/>
            <a:ext cx="455905" cy="457200"/>
          </a:xfrm>
          <a:custGeom>
            <a:avLst/>
            <a:gdLst/>
            <a:ahLst/>
            <a:cxnLst/>
            <a:rect l="l" t="t" r="r" b="b"/>
            <a:pathLst>
              <a:path w="704" h="706" extrusionOk="0">
                <a:moveTo>
                  <a:pt x="0" y="0"/>
                </a:moveTo>
                <a:lnTo>
                  <a:pt x="0" y="706"/>
                </a:lnTo>
                <a:lnTo>
                  <a:pt x="704" y="706"/>
                </a:lnTo>
                <a:lnTo>
                  <a:pt x="704" y="0"/>
                </a:lnTo>
                <a:lnTo>
                  <a:pt x="0" y="0"/>
                </a:lnTo>
                <a:close/>
                <a:moveTo>
                  <a:pt x="254" y="211"/>
                </a:moveTo>
                <a:lnTo>
                  <a:pt x="443" y="211"/>
                </a:lnTo>
                <a:lnTo>
                  <a:pt x="665" y="676"/>
                </a:lnTo>
                <a:lnTo>
                  <a:pt x="39" y="676"/>
                </a:lnTo>
                <a:lnTo>
                  <a:pt x="254" y="211"/>
                </a:lnTo>
                <a:close/>
                <a:moveTo>
                  <a:pt x="31" y="623"/>
                </a:moveTo>
                <a:lnTo>
                  <a:pt x="31" y="211"/>
                </a:lnTo>
                <a:lnTo>
                  <a:pt x="221" y="211"/>
                </a:lnTo>
                <a:lnTo>
                  <a:pt x="31" y="623"/>
                </a:lnTo>
                <a:close/>
                <a:moveTo>
                  <a:pt x="476" y="211"/>
                </a:moveTo>
                <a:lnTo>
                  <a:pt x="674" y="211"/>
                </a:lnTo>
                <a:lnTo>
                  <a:pt x="674" y="625"/>
                </a:lnTo>
                <a:lnTo>
                  <a:pt x="476" y="211"/>
                </a:lnTo>
                <a:close/>
                <a:moveTo>
                  <a:pt x="674" y="30"/>
                </a:moveTo>
                <a:lnTo>
                  <a:pt x="674" y="180"/>
                </a:lnTo>
                <a:lnTo>
                  <a:pt x="462" y="180"/>
                </a:lnTo>
                <a:lnTo>
                  <a:pt x="236" y="180"/>
                </a:lnTo>
                <a:lnTo>
                  <a:pt x="31" y="180"/>
                </a:lnTo>
                <a:lnTo>
                  <a:pt x="31" y="30"/>
                </a:lnTo>
                <a:lnTo>
                  <a:pt x="674" y="30"/>
                </a:lnTo>
                <a:close/>
                <a:moveTo>
                  <a:pt x="338" y="559"/>
                </a:moveTo>
                <a:lnTo>
                  <a:pt x="367" y="559"/>
                </a:lnTo>
                <a:lnTo>
                  <a:pt x="367" y="641"/>
                </a:lnTo>
                <a:lnTo>
                  <a:pt x="338" y="641"/>
                </a:lnTo>
                <a:lnTo>
                  <a:pt x="338" y="559"/>
                </a:lnTo>
                <a:close/>
                <a:moveTo>
                  <a:pt x="338" y="430"/>
                </a:moveTo>
                <a:lnTo>
                  <a:pt x="367" y="430"/>
                </a:lnTo>
                <a:lnTo>
                  <a:pt x="367" y="503"/>
                </a:lnTo>
                <a:lnTo>
                  <a:pt x="338" y="503"/>
                </a:lnTo>
                <a:lnTo>
                  <a:pt x="338" y="430"/>
                </a:lnTo>
                <a:close/>
                <a:moveTo>
                  <a:pt x="338" y="323"/>
                </a:moveTo>
                <a:lnTo>
                  <a:pt x="367" y="323"/>
                </a:lnTo>
                <a:lnTo>
                  <a:pt x="367" y="385"/>
                </a:lnTo>
                <a:lnTo>
                  <a:pt x="338" y="385"/>
                </a:lnTo>
                <a:lnTo>
                  <a:pt x="338" y="323"/>
                </a:lnTo>
                <a:close/>
                <a:moveTo>
                  <a:pt x="338" y="231"/>
                </a:moveTo>
                <a:lnTo>
                  <a:pt x="367" y="231"/>
                </a:lnTo>
                <a:lnTo>
                  <a:pt x="367" y="286"/>
                </a:lnTo>
                <a:lnTo>
                  <a:pt x="338" y="286"/>
                </a:lnTo>
                <a:lnTo>
                  <a:pt x="338" y="231"/>
                </a:lnTo>
                <a:close/>
              </a:path>
            </a:pathLst>
          </a:custGeom>
          <a:solidFill>
            <a:schemeClr val="tx1">
              <a:lumMod val="65000"/>
              <a:lumOff val="3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Footer Placeholder 5">
            <a:extLst>
              <a:ext uri="{FF2B5EF4-FFF2-40B4-BE49-F238E27FC236}">
                <a16:creationId xmlns:a16="http://schemas.microsoft.com/office/drawing/2014/main" id="{1E4D92E8-EB8B-4C53-9FE6-F28C76014B83}"/>
              </a:ext>
            </a:extLst>
          </p:cNvPr>
          <p:cNvSpPr>
            <a:spLocks noGrp="1"/>
          </p:cNvSpPr>
          <p:nvPr>
            <p:ph type="ftr" sz="quarter" idx="13"/>
          </p:nvPr>
        </p:nvSpPr>
        <p:spPr>
          <a:xfrm>
            <a:off x="442912" y="6355080"/>
            <a:ext cx="5473701" cy="137160"/>
          </a:xfrm>
        </p:spPr>
        <p:txBody>
          <a:bodyPr/>
          <a:lstStyle/>
          <a:p>
            <a:pPr algn="l"/>
            <a:r>
              <a:rPr lang="en-US" dirty="0"/>
              <a:t>Prefeasibility study for establishment of TLC under STKEC</a:t>
            </a:r>
          </a:p>
        </p:txBody>
      </p:sp>
      <p:sp>
        <p:nvSpPr>
          <p:cNvPr id="16" name="Slide Number Placeholder 1">
            <a:extLst>
              <a:ext uri="{FF2B5EF4-FFF2-40B4-BE49-F238E27FC236}">
                <a16:creationId xmlns:a16="http://schemas.microsoft.com/office/drawing/2014/main" id="{BC873CD2-E4C5-478F-8086-D286E09F4F3B}"/>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25</a:t>
            </a:fld>
            <a:endParaRPr lang="en-GB"/>
          </a:p>
        </p:txBody>
      </p:sp>
    </p:spTree>
    <p:custDataLst>
      <p:custData r:id="rId1"/>
    </p:custDataLst>
    <p:extLst>
      <p:ext uri="{BB962C8B-B14F-4D97-AF65-F5344CB8AC3E}">
        <p14:creationId xmlns:p14="http://schemas.microsoft.com/office/powerpoint/2010/main" val="254113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04820D-C765-46FC-A843-DEF8F83A4F0E}"/>
              </a:ext>
            </a:extLst>
          </p:cNvPr>
          <p:cNvGraphicFramePr>
            <a:graphicFrameLocks noChangeAspect="1"/>
          </p:cNvGraphicFramePr>
          <p:nvPr>
            <p:custDataLst>
              <p:tags r:id="rId2"/>
            </p:custDataLst>
            <p:extLst>
              <p:ext uri="{D42A27DB-BD31-4B8C-83A1-F6EECF244321}">
                <p14:modId xmlns:p14="http://schemas.microsoft.com/office/powerpoint/2010/main" val="2728882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A704820D-C765-46FC-A843-DEF8F83A4F0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10CBFE70-9CBA-4990-A183-576F248DA238}"/>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32199" y="2680260"/>
            <a:ext cx="3551903" cy="1012800"/>
          </a:xfrm>
          <a:prstGeom prst="rect">
            <a:avLst/>
          </a:prstGeom>
          <a:solidFill>
            <a:schemeClr val="tx1">
              <a:lumMod val="85000"/>
              <a:lumOff val="15000"/>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FFFFFF"/>
                </a:solidFill>
                <a:latin typeface="Arial" panose="020B0604020202020204" pitchFamily="34" charset="0"/>
                <a:cs typeface="Arial" panose="020B0604020202020204" pitchFamily="34" charset="0"/>
              </a:rPr>
              <a:t>Way forward and questions</a:t>
            </a: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dirty="0">
                  <a:solidFill>
                    <a:srgbClr val="FFFFFF"/>
                  </a:solidFill>
                  <a:latin typeface="Arial"/>
                  <a:ea typeface="Arial"/>
                  <a:cs typeface="Arial"/>
                  <a:sym typeface="Arial"/>
                </a:rPr>
                <a:t>06</a:t>
              </a:r>
              <a:endParaRPr sz="6000" b="1" i="0" u="none" strike="noStrike" cap="none" dirty="0">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 name="Slide Number Placeholder 1">
            <a:extLst>
              <a:ext uri="{FF2B5EF4-FFF2-40B4-BE49-F238E27FC236}">
                <a16:creationId xmlns:a16="http://schemas.microsoft.com/office/drawing/2014/main" id="{67C00B73-1373-4755-8141-11C68F31F3C0}"/>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26</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404020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BC29F4D-3A04-4D03-B7E6-51C4E4FFC753}"/>
              </a:ext>
            </a:extLst>
          </p:cNvPr>
          <p:cNvGraphicFramePr>
            <a:graphicFrameLocks noChangeAspect="1"/>
          </p:cNvGraphicFramePr>
          <p:nvPr>
            <p:custDataLst>
              <p:tags r:id="rId2"/>
            </p:custDataLst>
            <p:extLst>
              <p:ext uri="{D42A27DB-BD31-4B8C-83A1-F6EECF244321}">
                <p14:modId xmlns:p14="http://schemas.microsoft.com/office/powerpoint/2010/main" val="2090641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think-cell data - do not delete" hidden="1">
                        <a:extLst>
                          <a:ext uri="{FF2B5EF4-FFF2-40B4-BE49-F238E27FC236}">
                            <a16:creationId xmlns:a16="http://schemas.microsoft.com/office/drawing/2014/main" id="{2BC29F4D-3A04-4D03-B7E6-51C4E4FFC7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D232C0-153F-40A3-9A8B-A6982351C8C4}"/>
              </a:ext>
            </a:extLst>
          </p:cNvPr>
          <p:cNvSpPr>
            <a:spLocks noGrp="1"/>
          </p:cNvSpPr>
          <p:nvPr>
            <p:ph type="ctrTitle"/>
          </p:nvPr>
        </p:nvSpPr>
        <p:spPr/>
        <p:txBody>
          <a:bodyPr vert="horz"/>
          <a:lstStyle/>
          <a:p>
            <a:r>
              <a:rPr lang="en-GB" dirty="0"/>
              <a:t>Thank You</a:t>
            </a:r>
          </a:p>
        </p:txBody>
      </p:sp>
      <p:sp>
        <p:nvSpPr>
          <p:cNvPr id="3" name="Text Placeholder 2">
            <a:extLst>
              <a:ext uri="{FF2B5EF4-FFF2-40B4-BE49-F238E27FC236}">
                <a16:creationId xmlns:a16="http://schemas.microsoft.com/office/drawing/2014/main" id="{94A0F9F4-FC81-4DDE-BCB4-0B4241DFD12D}"/>
              </a:ext>
            </a:extLst>
          </p:cNvPr>
          <p:cNvSpPr>
            <a:spLocks noGrp="1"/>
          </p:cNvSpPr>
          <p:nvPr>
            <p:ph type="body" sz="quarter" idx="10"/>
          </p:nvPr>
        </p:nvSpPr>
        <p:spPr/>
        <p:txBody>
          <a:bodyPr/>
          <a:lstStyle/>
          <a:p>
            <a:r>
              <a:rPr lang="en-US" dirty="0"/>
              <a:t>© 2023 PwC. All rights reserved. Not for further distribution without the permission of PwC. “PwC” refers to the network of member firms of PricewaterhouseCoopers International Limited (</a:t>
            </a:r>
            <a:r>
              <a:rPr lang="en-US" dirty="0" err="1"/>
              <a:t>PwCIL</a:t>
            </a:r>
            <a:r>
              <a:rPr lang="en-US" dirty="0"/>
              <a:t>), or, as the context requires, individual member firms of the PwC network. Each member firm is a separate legal entity and does not act as agent of </a:t>
            </a:r>
            <a:r>
              <a:rPr lang="en-US" dirty="0" err="1"/>
              <a:t>PwCIL</a:t>
            </a:r>
            <a:r>
              <a:rPr lang="en-US" dirty="0"/>
              <a:t> or any other member firm. </a:t>
            </a:r>
            <a:r>
              <a:rPr lang="en-US" dirty="0" err="1"/>
              <a:t>PwCIL</a:t>
            </a:r>
            <a:r>
              <a:rPr lang="en-US" dirty="0"/>
              <a:t> does not provide any services to clients. </a:t>
            </a:r>
            <a:r>
              <a:rPr lang="en-US" dirty="0" err="1"/>
              <a:t>PwCIL</a:t>
            </a:r>
            <a:r>
              <a:rPr lang="en-US" dirty="0"/>
              <a:t>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a:t>
            </a:r>
            <a:r>
              <a:rPr lang="en-US" dirty="0" err="1"/>
              <a:t>PwCIL</a:t>
            </a:r>
            <a:r>
              <a:rPr lang="en-US" dirty="0"/>
              <a:t> in any way.</a:t>
            </a:r>
          </a:p>
        </p:txBody>
      </p:sp>
    </p:spTree>
    <p:custDataLst>
      <p:custData r:id="rId1"/>
    </p:custDataLst>
    <p:extLst>
      <p:ext uri="{BB962C8B-B14F-4D97-AF65-F5344CB8AC3E}">
        <p14:creationId xmlns:p14="http://schemas.microsoft.com/office/powerpoint/2010/main" val="416559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0600271-AFD5-4E4B-B4A9-708140A961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think-cell data - do not delete" hidden="1">
                        <a:extLst>
                          <a:ext uri="{FF2B5EF4-FFF2-40B4-BE49-F238E27FC236}">
                            <a16:creationId xmlns:a16="http://schemas.microsoft.com/office/drawing/2014/main" id="{10600271-AFD5-4E4B-B4A9-708140A961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BEA74E9F-B70D-4986-8271-62D7A5453F08}"/>
              </a:ext>
            </a:extLst>
          </p:cNvPr>
          <p:cNvSpPr/>
          <p:nvPr/>
        </p:nvSpPr>
        <p:spPr>
          <a:xfrm>
            <a:off x="7580542" y="1447324"/>
            <a:ext cx="4463395" cy="386896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41803"/>
            <a:ext cx="11654338"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US" sz="2400" dirty="0">
                <a:latin typeface="Georgia" panose="02040502050405020303" pitchFamily="18" charset="0"/>
                <a:sym typeface="Arial"/>
              </a:rPr>
              <a:t>Cargo demand projections in Sugd region</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aphicFrame>
        <p:nvGraphicFramePr>
          <p:cNvPr id="5" name="Table 4">
            <a:extLst>
              <a:ext uri="{FF2B5EF4-FFF2-40B4-BE49-F238E27FC236}">
                <a16:creationId xmlns:a16="http://schemas.microsoft.com/office/drawing/2014/main" id="{D1C34AEF-F72E-456E-A401-2B6DCA1C077B}"/>
              </a:ext>
            </a:extLst>
          </p:cNvPr>
          <p:cNvGraphicFramePr>
            <a:graphicFrameLocks noGrp="1"/>
          </p:cNvGraphicFramePr>
          <p:nvPr/>
        </p:nvGraphicFramePr>
        <p:xfrm>
          <a:off x="5605232" y="5727390"/>
          <a:ext cx="1762230" cy="479978"/>
        </p:xfrm>
        <a:graphic>
          <a:graphicData uri="http://schemas.openxmlformats.org/drawingml/2006/table">
            <a:tbl>
              <a:tblPr firstRow="1" firstCol="1" bandRow="1">
                <a:tableStyleId>{5C22544A-7EE6-4342-B048-85BDC9FD1C3A}</a:tableStyleId>
              </a:tblPr>
              <a:tblGrid>
                <a:gridCol w="251495">
                  <a:extLst>
                    <a:ext uri="{9D8B030D-6E8A-4147-A177-3AD203B41FA5}">
                      <a16:colId xmlns:a16="http://schemas.microsoft.com/office/drawing/2014/main" val="1921438709"/>
                    </a:ext>
                  </a:extLst>
                </a:gridCol>
                <a:gridCol w="1510735">
                  <a:extLst>
                    <a:ext uri="{9D8B030D-6E8A-4147-A177-3AD203B41FA5}">
                      <a16:colId xmlns:a16="http://schemas.microsoft.com/office/drawing/2014/main" val="3555534717"/>
                    </a:ext>
                  </a:extLst>
                </a:gridCol>
              </a:tblGrid>
              <a:tr h="239989">
                <a:tc>
                  <a:txBody>
                    <a:bodyPr/>
                    <a:lstStyle/>
                    <a:p>
                      <a:pPr marL="0" marR="0" algn="just">
                        <a:spcBef>
                          <a:spcPts val="0"/>
                        </a:spcBef>
                        <a:spcAft>
                          <a:spcPts val="0"/>
                        </a:spcAft>
                      </a:pPr>
                      <a:r>
                        <a:rPr lang="en-US" sz="750">
                          <a:effectLst/>
                        </a:rPr>
                        <a:t>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rgbClr val="EB8C00"/>
                    </a:solidFill>
                  </a:tcPr>
                </a:tc>
                <a:tc>
                  <a:txBody>
                    <a:bodyPr/>
                    <a:lstStyle/>
                    <a:p>
                      <a:pPr marL="0" marR="0" algn="l">
                        <a:spcBef>
                          <a:spcPts val="0"/>
                        </a:spcBef>
                        <a:spcAft>
                          <a:spcPts val="0"/>
                        </a:spcAft>
                      </a:pPr>
                      <a:r>
                        <a:rPr lang="en-US" sz="750" dirty="0">
                          <a:effectLst/>
                        </a:rPr>
                        <a:t>Included in Demand Estimation</a:t>
                      </a:r>
                      <a:endParaRPr lang="en-US" sz="11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rgbClr val="EB8C00"/>
                    </a:solidFill>
                  </a:tcPr>
                </a:tc>
                <a:extLst>
                  <a:ext uri="{0D108BD9-81ED-4DB2-BD59-A6C34878D82A}">
                    <a16:rowId xmlns:a16="http://schemas.microsoft.com/office/drawing/2014/main" val="3250325907"/>
                  </a:ext>
                </a:extLst>
              </a:tr>
              <a:tr h="239989">
                <a:tc>
                  <a:txBody>
                    <a:bodyPr/>
                    <a:lstStyle/>
                    <a:p>
                      <a:pPr marL="0" marR="0" algn="just">
                        <a:spcBef>
                          <a:spcPts val="0"/>
                        </a:spcBef>
                        <a:spcAft>
                          <a:spcPts val="0"/>
                        </a:spcAft>
                      </a:pPr>
                      <a:r>
                        <a:rPr lang="en-US" sz="750">
                          <a:effectLst/>
                        </a:rPr>
                        <a:t> </a:t>
                      </a:r>
                      <a:endParaRPr lang="en-US" sz="11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solidFill>
                  </a:tcPr>
                </a:tc>
                <a:tc>
                  <a:txBody>
                    <a:bodyPr/>
                    <a:lstStyle/>
                    <a:p>
                      <a:pPr marL="0" marR="0" algn="l">
                        <a:spcBef>
                          <a:spcPts val="0"/>
                        </a:spcBef>
                        <a:spcAft>
                          <a:spcPts val="0"/>
                        </a:spcAft>
                      </a:pPr>
                      <a:r>
                        <a:rPr lang="en-US" sz="750" dirty="0">
                          <a:effectLst/>
                        </a:rPr>
                        <a:t>Excluded from Demand Estimation</a:t>
                      </a:r>
                      <a:endParaRPr lang="en-US" sz="11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254430047"/>
                  </a:ext>
                </a:extLst>
              </a:tr>
            </a:tbl>
          </a:graphicData>
        </a:graphic>
      </p:graphicFrame>
      <p:sp>
        <p:nvSpPr>
          <p:cNvPr id="96" name="TextBox 95">
            <a:extLst>
              <a:ext uri="{FF2B5EF4-FFF2-40B4-BE49-F238E27FC236}">
                <a16:creationId xmlns:a16="http://schemas.microsoft.com/office/drawing/2014/main" id="{1D54F37A-1CEB-48E5-B477-7F29DBC04F4A}"/>
              </a:ext>
            </a:extLst>
          </p:cNvPr>
          <p:cNvSpPr txBox="1"/>
          <p:nvPr/>
        </p:nvSpPr>
        <p:spPr>
          <a:xfrm>
            <a:off x="782362" y="6443773"/>
            <a:ext cx="5816600" cy="338554"/>
          </a:xfrm>
          <a:prstGeom prst="rect">
            <a:avLst/>
          </a:prstGeom>
          <a:noFill/>
        </p:spPr>
        <p:txBody>
          <a:bodyPr wrap="square">
            <a:spAutoFit/>
          </a:bodyPr>
          <a:lstStyle/>
          <a:p>
            <a:pPr marL="0" marR="0" indent="0" algn="just">
              <a:spcBef>
                <a:spcPts val="0"/>
              </a:spcBef>
              <a:spcAft>
                <a:spcPts val="0"/>
              </a:spcAft>
            </a:pPr>
            <a:r>
              <a:rPr lang="en-US" sz="800">
                <a:effectLst/>
                <a:latin typeface="Arial" panose="020B0604020202020204" pitchFamily="34" charset="0"/>
                <a:ea typeface="SimSun" panose="02010600030101010101" pitchFamily="2" charset="-122"/>
                <a:cs typeface="Times New Roman" panose="02020603050405020304" pitchFamily="18" charset="0"/>
              </a:rPr>
              <a:t>Notes: Average Growth rates calculated for 8 years period (2014-2021).</a:t>
            </a:r>
          </a:p>
          <a:p>
            <a:pPr marL="0" marR="0" indent="0" algn="just">
              <a:spcBef>
                <a:spcPts val="0"/>
              </a:spcBef>
              <a:spcAft>
                <a:spcPts val="0"/>
              </a:spcAft>
            </a:pPr>
            <a:r>
              <a:rPr lang="en-US" sz="800">
                <a:effectLst/>
                <a:latin typeface="Arial" panose="020B0604020202020204" pitchFamily="34" charset="0"/>
                <a:ea typeface="SimSun" panose="02010600030101010101" pitchFamily="2" charset="-122"/>
                <a:cs typeface="Times New Roman" panose="02020603050405020304" pitchFamily="18" charset="0"/>
              </a:rPr>
              <a:t>Source: ITC Trade Maps, Compendiums from </a:t>
            </a:r>
            <a:r>
              <a:rPr lang="en-US" sz="800" err="1">
                <a:effectLst/>
                <a:latin typeface="Arial" panose="020B0604020202020204" pitchFamily="34" charset="0"/>
                <a:ea typeface="SimSun" panose="02010600030101010101" pitchFamily="2" charset="-122"/>
                <a:cs typeface="Times New Roman" panose="02020603050405020304" pitchFamily="18" charset="0"/>
              </a:rPr>
              <a:t>Sugd</a:t>
            </a:r>
            <a:r>
              <a:rPr lang="en-US" sz="800">
                <a:effectLst/>
                <a:latin typeface="Arial" panose="020B0604020202020204" pitchFamily="34" charset="0"/>
                <a:ea typeface="SimSun" panose="02010600030101010101" pitchFamily="2" charset="-122"/>
                <a:cs typeface="Times New Roman" panose="02020603050405020304" pitchFamily="18" charset="0"/>
              </a:rPr>
              <a:t> Administration.</a:t>
            </a:r>
          </a:p>
        </p:txBody>
      </p:sp>
      <p:grpSp>
        <p:nvGrpSpPr>
          <p:cNvPr id="29" name="Group 28">
            <a:extLst>
              <a:ext uri="{FF2B5EF4-FFF2-40B4-BE49-F238E27FC236}">
                <a16:creationId xmlns:a16="http://schemas.microsoft.com/office/drawing/2014/main" id="{CDB2A294-AD3D-44C6-A26D-A45B4EEB5D64}"/>
              </a:ext>
            </a:extLst>
          </p:cNvPr>
          <p:cNvGrpSpPr/>
          <p:nvPr/>
        </p:nvGrpSpPr>
        <p:grpSpPr>
          <a:xfrm>
            <a:off x="7598251" y="861442"/>
            <a:ext cx="4089874" cy="344108"/>
            <a:chOff x="7464436" y="583737"/>
            <a:chExt cx="3718067" cy="284386"/>
          </a:xfrm>
        </p:grpSpPr>
        <p:sp>
          <p:nvSpPr>
            <p:cNvPr id="26" name="Rectangle 25">
              <a:extLst>
                <a:ext uri="{FF2B5EF4-FFF2-40B4-BE49-F238E27FC236}">
                  <a16:creationId xmlns:a16="http://schemas.microsoft.com/office/drawing/2014/main" id="{B82F6AE7-8EA4-4A25-B0E4-40E004E52B34}"/>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dirty="0"/>
                <a:t>Cargo profile in Sugd region</a:t>
              </a:r>
            </a:p>
          </p:txBody>
        </p:sp>
        <p:sp>
          <p:nvSpPr>
            <p:cNvPr id="28" name="Oval 27">
              <a:extLst>
                <a:ext uri="{FF2B5EF4-FFF2-40B4-BE49-F238E27FC236}">
                  <a16:creationId xmlns:a16="http://schemas.microsoft.com/office/drawing/2014/main" id="{0C70B42D-6516-4B87-B37B-D717B0BB6D06}"/>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2</a:t>
              </a:r>
              <a:endParaRPr lang="en-US" sz="1600" b="1"/>
            </a:p>
          </p:txBody>
        </p:sp>
      </p:grpSp>
      <p:grpSp>
        <p:nvGrpSpPr>
          <p:cNvPr id="95" name="Group 94">
            <a:extLst>
              <a:ext uri="{FF2B5EF4-FFF2-40B4-BE49-F238E27FC236}">
                <a16:creationId xmlns:a16="http://schemas.microsoft.com/office/drawing/2014/main" id="{88E2A235-7A54-46A2-8A96-D30E0F61A957}"/>
              </a:ext>
            </a:extLst>
          </p:cNvPr>
          <p:cNvGrpSpPr/>
          <p:nvPr/>
        </p:nvGrpSpPr>
        <p:grpSpPr>
          <a:xfrm>
            <a:off x="360616" y="868950"/>
            <a:ext cx="4089874" cy="344108"/>
            <a:chOff x="7464436" y="583737"/>
            <a:chExt cx="3718067" cy="284386"/>
          </a:xfrm>
        </p:grpSpPr>
        <p:sp>
          <p:nvSpPr>
            <p:cNvPr id="99" name="Rectangle 98">
              <a:extLst>
                <a:ext uri="{FF2B5EF4-FFF2-40B4-BE49-F238E27FC236}">
                  <a16:creationId xmlns:a16="http://schemas.microsoft.com/office/drawing/2014/main" id="{8C0A6167-41B3-4AFF-88E2-387B6FF38BE2}"/>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dirty="0"/>
                <a:t>Cargo demand in Sugd region</a:t>
              </a:r>
            </a:p>
          </p:txBody>
        </p:sp>
        <p:sp>
          <p:nvSpPr>
            <p:cNvPr id="101" name="Oval 100">
              <a:extLst>
                <a:ext uri="{FF2B5EF4-FFF2-40B4-BE49-F238E27FC236}">
                  <a16:creationId xmlns:a16="http://schemas.microsoft.com/office/drawing/2014/main" id="{C05D8076-DC9A-4FE7-B28B-B35B95BEF013}"/>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1</a:t>
              </a:r>
              <a:endParaRPr lang="en-US" sz="1600" b="1"/>
            </a:p>
          </p:txBody>
        </p:sp>
      </p:grpSp>
      <p:sp>
        <p:nvSpPr>
          <p:cNvPr id="102" name="Google Shape;1827;p96">
            <a:extLst>
              <a:ext uri="{FF2B5EF4-FFF2-40B4-BE49-F238E27FC236}">
                <a16:creationId xmlns:a16="http://schemas.microsoft.com/office/drawing/2014/main" id="{902AA7D1-4580-4F5E-819D-49B6FEF4957B}"/>
              </a:ext>
            </a:extLst>
          </p:cNvPr>
          <p:cNvSpPr/>
          <p:nvPr/>
        </p:nvSpPr>
        <p:spPr>
          <a:xfrm>
            <a:off x="7774664" y="3884655"/>
            <a:ext cx="377315" cy="377851"/>
          </a:xfrm>
          <a:custGeom>
            <a:avLst/>
            <a:gdLst/>
            <a:ahLst/>
            <a:cxnLst/>
            <a:rect l="l" t="t" r="r" b="b"/>
            <a:pathLst>
              <a:path w="576" h="576" extrusionOk="0">
                <a:moveTo>
                  <a:pt x="118" y="293"/>
                </a:moveTo>
                <a:cubicBezTo>
                  <a:pt x="101" y="273"/>
                  <a:pt x="101" y="273"/>
                  <a:pt x="101" y="273"/>
                </a:cubicBezTo>
                <a:cubicBezTo>
                  <a:pt x="210" y="172"/>
                  <a:pt x="210" y="172"/>
                  <a:pt x="210" y="172"/>
                </a:cubicBezTo>
                <a:cubicBezTo>
                  <a:pt x="227" y="192"/>
                  <a:pt x="227" y="192"/>
                  <a:pt x="227" y="192"/>
                </a:cubicBezTo>
                <a:lnTo>
                  <a:pt x="118" y="293"/>
                </a:lnTo>
                <a:close/>
                <a:moveTo>
                  <a:pt x="101" y="273"/>
                </a:moveTo>
                <a:cubicBezTo>
                  <a:pt x="210" y="172"/>
                  <a:pt x="210" y="172"/>
                  <a:pt x="210" y="172"/>
                </a:cubicBezTo>
                <a:cubicBezTo>
                  <a:pt x="227" y="192"/>
                  <a:pt x="227" y="192"/>
                  <a:pt x="227" y="192"/>
                </a:cubicBezTo>
                <a:cubicBezTo>
                  <a:pt x="118" y="293"/>
                  <a:pt x="118" y="293"/>
                  <a:pt x="118" y="293"/>
                </a:cubicBezTo>
                <a:lnTo>
                  <a:pt x="101" y="273"/>
                </a:lnTo>
                <a:close/>
                <a:moveTo>
                  <a:pt x="296" y="495"/>
                </a:moveTo>
                <a:cubicBezTo>
                  <a:pt x="273" y="495"/>
                  <a:pt x="273" y="495"/>
                  <a:pt x="273" y="495"/>
                </a:cubicBezTo>
                <a:cubicBezTo>
                  <a:pt x="273" y="341"/>
                  <a:pt x="273" y="341"/>
                  <a:pt x="273" y="341"/>
                </a:cubicBezTo>
                <a:cubicBezTo>
                  <a:pt x="296" y="341"/>
                  <a:pt x="296" y="341"/>
                  <a:pt x="296" y="341"/>
                </a:cubicBezTo>
                <a:lnTo>
                  <a:pt x="296" y="495"/>
                </a:lnTo>
                <a:close/>
                <a:moveTo>
                  <a:pt x="428" y="495"/>
                </a:moveTo>
                <a:cubicBezTo>
                  <a:pt x="404" y="495"/>
                  <a:pt x="404" y="495"/>
                  <a:pt x="404" y="495"/>
                </a:cubicBezTo>
                <a:cubicBezTo>
                  <a:pt x="404" y="341"/>
                  <a:pt x="404" y="341"/>
                  <a:pt x="404" y="341"/>
                </a:cubicBezTo>
                <a:cubicBezTo>
                  <a:pt x="428" y="341"/>
                  <a:pt x="428" y="341"/>
                  <a:pt x="428" y="341"/>
                </a:cubicBezTo>
                <a:lnTo>
                  <a:pt x="428" y="495"/>
                </a:lnTo>
                <a:close/>
                <a:moveTo>
                  <a:pt x="164" y="495"/>
                </a:moveTo>
                <a:cubicBezTo>
                  <a:pt x="141" y="495"/>
                  <a:pt x="141" y="495"/>
                  <a:pt x="141" y="495"/>
                </a:cubicBezTo>
                <a:cubicBezTo>
                  <a:pt x="141" y="341"/>
                  <a:pt x="141" y="341"/>
                  <a:pt x="141" y="341"/>
                </a:cubicBezTo>
                <a:cubicBezTo>
                  <a:pt x="164" y="341"/>
                  <a:pt x="164" y="341"/>
                  <a:pt x="164" y="341"/>
                </a:cubicBezTo>
                <a:lnTo>
                  <a:pt x="164" y="495"/>
                </a:lnTo>
                <a:close/>
                <a:moveTo>
                  <a:pt x="360" y="495"/>
                </a:moveTo>
                <a:cubicBezTo>
                  <a:pt x="337" y="495"/>
                  <a:pt x="337" y="495"/>
                  <a:pt x="337" y="495"/>
                </a:cubicBezTo>
                <a:cubicBezTo>
                  <a:pt x="337" y="341"/>
                  <a:pt x="337" y="341"/>
                  <a:pt x="337" y="341"/>
                </a:cubicBezTo>
                <a:cubicBezTo>
                  <a:pt x="360" y="341"/>
                  <a:pt x="360" y="341"/>
                  <a:pt x="360" y="341"/>
                </a:cubicBezTo>
                <a:lnTo>
                  <a:pt x="360" y="495"/>
                </a:lnTo>
                <a:close/>
                <a:moveTo>
                  <a:pt x="232" y="495"/>
                </a:moveTo>
                <a:cubicBezTo>
                  <a:pt x="209" y="495"/>
                  <a:pt x="209" y="495"/>
                  <a:pt x="209" y="495"/>
                </a:cubicBezTo>
                <a:cubicBezTo>
                  <a:pt x="209" y="341"/>
                  <a:pt x="209" y="341"/>
                  <a:pt x="209" y="341"/>
                </a:cubicBezTo>
                <a:cubicBezTo>
                  <a:pt x="232" y="341"/>
                  <a:pt x="232" y="341"/>
                  <a:pt x="232" y="341"/>
                </a:cubicBezTo>
                <a:lnTo>
                  <a:pt x="232" y="495"/>
                </a:lnTo>
                <a:close/>
                <a:moveTo>
                  <a:pt x="382" y="0"/>
                </a:moveTo>
                <a:cubicBezTo>
                  <a:pt x="382" y="25"/>
                  <a:pt x="382" y="25"/>
                  <a:pt x="382" y="25"/>
                </a:cubicBezTo>
                <a:cubicBezTo>
                  <a:pt x="551" y="25"/>
                  <a:pt x="551" y="25"/>
                  <a:pt x="551" y="25"/>
                </a:cubicBezTo>
                <a:cubicBezTo>
                  <a:pt x="551" y="551"/>
                  <a:pt x="551" y="551"/>
                  <a:pt x="551" y="551"/>
                </a:cubicBezTo>
                <a:cubicBezTo>
                  <a:pt x="24" y="551"/>
                  <a:pt x="24" y="551"/>
                  <a:pt x="24" y="551"/>
                </a:cubicBezTo>
                <a:cubicBezTo>
                  <a:pt x="24" y="25"/>
                  <a:pt x="24" y="25"/>
                  <a:pt x="24" y="25"/>
                </a:cubicBezTo>
                <a:cubicBezTo>
                  <a:pt x="200" y="25"/>
                  <a:pt x="200" y="25"/>
                  <a:pt x="200" y="25"/>
                </a:cubicBezTo>
                <a:cubicBezTo>
                  <a:pt x="200" y="0"/>
                  <a:pt x="200" y="0"/>
                  <a:pt x="200" y="0"/>
                </a:cubicBezTo>
                <a:cubicBezTo>
                  <a:pt x="0" y="0"/>
                  <a:pt x="0" y="0"/>
                  <a:pt x="0" y="0"/>
                </a:cubicBezTo>
                <a:cubicBezTo>
                  <a:pt x="0" y="576"/>
                  <a:pt x="0" y="576"/>
                  <a:pt x="0" y="576"/>
                </a:cubicBezTo>
                <a:cubicBezTo>
                  <a:pt x="576" y="576"/>
                  <a:pt x="576" y="576"/>
                  <a:pt x="576" y="576"/>
                </a:cubicBezTo>
                <a:cubicBezTo>
                  <a:pt x="576" y="0"/>
                  <a:pt x="576" y="0"/>
                  <a:pt x="576" y="0"/>
                </a:cubicBezTo>
                <a:lnTo>
                  <a:pt x="382" y="0"/>
                </a:lnTo>
                <a:close/>
                <a:moveTo>
                  <a:pt x="515" y="527"/>
                </a:moveTo>
                <a:cubicBezTo>
                  <a:pt x="54" y="527"/>
                  <a:pt x="54" y="527"/>
                  <a:pt x="54" y="527"/>
                </a:cubicBezTo>
                <a:cubicBezTo>
                  <a:pt x="54" y="306"/>
                  <a:pt x="54" y="306"/>
                  <a:pt x="54" y="306"/>
                </a:cubicBezTo>
                <a:cubicBezTo>
                  <a:pt x="515" y="306"/>
                  <a:pt x="515" y="306"/>
                  <a:pt x="515" y="306"/>
                </a:cubicBezTo>
                <a:lnTo>
                  <a:pt x="515" y="527"/>
                </a:lnTo>
                <a:close/>
                <a:moveTo>
                  <a:pt x="76" y="505"/>
                </a:moveTo>
                <a:cubicBezTo>
                  <a:pt x="493" y="505"/>
                  <a:pt x="493" y="505"/>
                  <a:pt x="493" y="505"/>
                </a:cubicBezTo>
                <a:cubicBezTo>
                  <a:pt x="493" y="329"/>
                  <a:pt x="493" y="329"/>
                  <a:pt x="493" y="329"/>
                </a:cubicBezTo>
                <a:cubicBezTo>
                  <a:pt x="76" y="329"/>
                  <a:pt x="76" y="329"/>
                  <a:pt x="76" y="329"/>
                </a:cubicBezTo>
                <a:lnTo>
                  <a:pt x="76" y="505"/>
                </a:lnTo>
                <a:close/>
                <a:moveTo>
                  <a:pt x="118" y="293"/>
                </a:moveTo>
                <a:cubicBezTo>
                  <a:pt x="101" y="273"/>
                  <a:pt x="101" y="273"/>
                  <a:pt x="101" y="273"/>
                </a:cubicBezTo>
                <a:cubicBezTo>
                  <a:pt x="210" y="172"/>
                  <a:pt x="210" y="172"/>
                  <a:pt x="210" y="172"/>
                </a:cubicBezTo>
                <a:cubicBezTo>
                  <a:pt x="227" y="192"/>
                  <a:pt x="227" y="192"/>
                  <a:pt x="227" y="192"/>
                </a:cubicBezTo>
                <a:lnTo>
                  <a:pt x="118" y="293"/>
                </a:lnTo>
                <a:close/>
                <a:moveTo>
                  <a:pt x="430" y="293"/>
                </a:moveTo>
                <a:cubicBezTo>
                  <a:pt x="321" y="192"/>
                  <a:pt x="321" y="192"/>
                  <a:pt x="321" y="192"/>
                </a:cubicBezTo>
                <a:cubicBezTo>
                  <a:pt x="338" y="172"/>
                  <a:pt x="338" y="172"/>
                  <a:pt x="338" y="172"/>
                </a:cubicBezTo>
                <a:cubicBezTo>
                  <a:pt x="448" y="273"/>
                  <a:pt x="448" y="273"/>
                  <a:pt x="448" y="273"/>
                </a:cubicBezTo>
                <a:lnTo>
                  <a:pt x="430" y="293"/>
                </a:lnTo>
                <a:close/>
                <a:moveTo>
                  <a:pt x="318" y="0"/>
                </a:moveTo>
                <a:cubicBezTo>
                  <a:pt x="318" y="43"/>
                  <a:pt x="318" y="43"/>
                  <a:pt x="318" y="43"/>
                </a:cubicBezTo>
                <a:cubicBezTo>
                  <a:pt x="310" y="59"/>
                  <a:pt x="310" y="59"/>
                  <a:pt x="310" y="59"/>
                </a:cubicBezTo>
                <a:cubicBezTo>
                  <a:pt x="269" y="59"/>
                  <a:pt x="269" y="59"/>
                  <a:pt x="269" y="59"/>
                </a:cubicBezTo>
                <a:cubicBezTo>
                  <a:pt x="261" y="45"/>
                  <a:pt x="261" y="45"/>
                  <a:pt x="261" y="45"/>
                </a:cubicBezTo>
                <a:cubicBezTo>
                  <a:pt x="261" y="0"/>
                  <a:pt x="261" y="0"/>
                  <a:pt x="261" y="0"/>
                </a:cubicBezTo>
                <a:cubicBezTo>
                  <a:pt x="231" y="0"/>
                  <a:pt x="231" y="0"/>
                  <a:pt x="231" y="0"/>
                </a:cubicBezTo>
                <a:cubicBezTo>
                  <a:pt x="231" y="46"/>
                  <a:pt x="231" y="46"/>
                  <a:pt x="231" y="46"/>
                </a:cubicBezTo>
                <a:cubicBezTo>
                  <a:pt x="231" y="49"/>
                  <a:pt x="231" y="51"/>
                  <a:pt x="233" y="53"/>
                </a:cubicBezTo>
                <a:cubicBezTo>
                  <a:pt x="254" y="86"/>
                  <a:pt x="254" y="86"/>
                  <a:pt x="254" y="86"/>
                </a:cubicBezTo>
                <a:cubicBezTo>
                  <a:pt x="262" y="86"/>
                  <a:pt x="262" y="86"/>
                  <a:pt x="262" y="86"/>
                </a:cubicBezTo>
                <a:cubicBezTo>
                  <a:pt x="271" y="86"/>
                  <a:pt x="271" y="86"/>
                  <a:pt x="271" y="86"/>
                </a:cubicBezTo>
                <a:cubicBezTo>
                  <a:pt x="271" y="117"/>
                  <a:pt x="271" y="117"/>
                  <a:pt x="271" y="117"/>
                </a:cubicBezTo>
                <a:cubicBezTo>
                  <a:pt x="271" y="121"/>
                  <a:pt x="274" y="125"/>
                  <a:pt x="277" y="127"/>
                </a:cubicBezTo>
                <a:cubicBezTo>
                  <a:pt x="287" y="133"/>
                  <a:pt x="291" y="138"/>
                  <a:pt x="291" y="145"/>
                </a:cubicBezTo>
                <a:cubicBezTo>
                  <a:pt x="291" y="147"/>
                  <a:pt x="290" y="150"/>
                  <a:pt x="289" y="151"/>
                </a:cubicBezTo>
                <a:cubicBezTo>
                  <a:pt x="285" y="159"/>
                  <a:pt x="275" y="163"/>
                  <a:pt x="267" y="159"/>
                </a:cubicBezTo>
                <a:cubicBezTo>
                  <a:pt x="262" y="157"/>
                  <a:pt x="258" y="154"/>
                  <a:pt x="257" y="149"/>
                </a:cubicBezTo>
                <a:cubicBezTo>
                  <a:pt x="255" y="144"/>
                  <a:pt x="251" y="140"/>
                  <a:pt x="247" y="138"/>
                </a:cubicBezTo>
                <a:cubicBezTo>
                  <a:pt x="242" y="135"/>
                  <a:pt x="237" y="135"/>
                  <a:pt x="232" y="137"/>
                </a:cubicBezTo>
                <a:cubicBezTo>
                  <a:pt x="222" y="141"/>
                  <a:pt x="218" y="152"/>
                  <a:pt x="221" y="161"/>
                </a:cubicBezTo>
                <a:cubicBezTo>
                  <a:pt x="226" y="175"/>
                  <a:pt x="236" y="186"/>
                  <a:pt x="249" y="192"/>
                </a:cubicBezTo>
                <a:cubicBezTo>
                  <a:pt x="256" y="196"/>
                  <a:pt x="265" y="198"/>
                  <a:pt x="273" y="198"/>
                </a:cubicBezTo>
                <a:cubicBezTo>
                  <a:pt x="293" y="198"/>
                  <a:pt x="314" y="187"/>
                  <a:pt x="323" y="168"/>
                </a:cubicBezTo>
                <a:cubicBezTo>
                  <a:pt x="333" y="148"/>
                  <a:pt x="331" y="126"/>
                  <a:pt x="317" y="109"/>
                </a:cubicBezTo>
                <a:cubicBezTo>
                  <a:pt x="316" y="107"/>
                  <a:pt x="315" y="105"/>
                  <a:pt x="313" y="104"/>
                </a:cubicBezTo>
                <a:cubicBezTo>
                  <a:pt x="311" y="102"/>
                  <a:pt x="309" y="100"/>
                  <a:pt x="307" y="98"/>
                </a:cubicBezTo>
                <a:cubicBezTo>
                  <a:pt x="307" y="86"/>
                  <a:pt x="307" y="86"/>
                  <a:pt x="307" y="86"/>
                </a:cubicBezTo>
                <a:cubicBezTo>
                  <a:pt x="325" y="86"/>
                  <a:pt x="325" y="86"/>
                  <a:pt x="325" y="86"/>
                </a:cubicBezTo>
                <a:cubicBezTo>
                  <a:pt x="329" y="80"/>
                  <a:pt x="329" y="80"/>
                  <a:pt x="329" y="80"/>
                </a:cubicBezTo>
                <a:cubicBezTo>
                  <a:pt x="347" y="53"/>
                  <a:pt x="347" y="53"/>
                  <a:pt x="347" y="53"/>
                </a:cubicBezTo>
                <a:cubicBezTo>
                  <a:pt x="348" y="51"/>
                  <a:pt x="349" y="49"/>
                  <a:pt x="349" y="46"/>
                </a:cubicBezTo>
                <a:cubicBezTo>
                  <a:pt x="349" y="14"/>
                  <a:pt x="349" y="14"/>
                  <a:pt x="349" y="14"/>
                </a:cubicBezTo>
                <a:cubicBezTo>
                  <a:pt x="349" y="0"/>
                  <a:pt x="349" y="0"/>
                  <a:pt x="349" y="0"/>
                </a:cubicBezTo>
                <a:lnTo>
                  <a:pt x="318" y="0"/>
                </a:lnTo>
                <a:close/>
              </a:path>
            </a:pathLst>
          </a:custGeom>
          <a:solidFill>
            <a:srgbClr val="6825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582;p75">
            <a:extLst>
              <a:ext uri="{FF2B5EF4-FFF2-40B4-BE49-F238E27FC236}">
                <a16:creationId xmlns:a16="http://schemas.microsoft.com/office/drawing/2014/main" id="{B0CDEC0B-DCFE-4680-83C2-868E0332FD44}"/>
              </a:ext>
            </a:extLst>
          </p:cNvPr>
          <p:cNvSpPr/>
          <p:nvPr/>
        </p:nvSpPr>
        <p:spPr>
          <a:xfrm>
            <a:off x="7757972" y="1747246"/>
            <a:ext cx="376781" cy="377851"/>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rgbClr val="6825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570;p90">
            <a:extLst>
              <a:ext uri="{FF2B5EF4-FFF2-40B4-BE49-F238E27FC236}">
                <a16:creationId xmlns:a16="http://schemas.microsoft.com/office/drawing/2014/main" id="{C272BE37-213F-494C-B3D3-022EA4C47E84}"/>
              </a:ext>
            </a:extLst>
          </p:cNvPr>
          <p:cNvSpPr/>
          <p:nvPr/>
        </p:nvSpPr>
        <p:spPr>
          <a:xfrm>
            <a:off x="7757971" y="2691573"/>
            <a:ext cx="376781" cy="377851"/>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5"/>
                  <a:pt x="24" y="25"/>
                  <a:pt x="24" y="25"/>
                </a:cubicBezTo>
                <a:cubicBezTo>
                  <a:pt x="551" y="25"/>
                  <a:pt x="551" y="25"/>
                  <a:pt x="551" y="25"/>
                </a:cubicBezTo>
                <a:lnTo>
                  <a:pt x="551" y="551"/>
                </a:lnTo>
                <a:close/>
                <a:moveTo>
                  <a:pt x="522" y="326"/>
                </a:moveTo>
                <a:cubicBezTo>
                  <a:pt x="522" y="281"/>
                  <a:pt x="522" y="281"/>
                  <a:pt x="522" y="281"/>
                </a:cubicBezTo>
                <a:cubicBezTo>
                  <a:pt x="492" y="281"/>
                  <a:pt x="492" y="281"/>
                  <a:pt x="492" y="281"/>
                </a:cubicBezTo>
                <a:cubicBezTo>
                  <a:pt x="492" y="215"/>
                  <a:pt x="492" y="215"/>
                  <a:pt x="492" y="215"/>
                </a:cubicBezTo>
                <a:cubicBezTo>
                  <a:pt x="470" y="215"/>
                  <a:pt x="470" y="215"/>
                  <a:pt x="470" y="215"/>
                </a:cubicBezTo>
                <a:cubicBezTo>
                  <a:pt x="470" y="281"/>
                  <a:pt x="470" y="281"/>
                  <a:pt x="470" y="281"/>
                </a:cubicBezTo>
                <a:cubicBezTo>
                  <a:pt x="405" y="281"/>
                  <a:pt x="405" y="281"/>
                  <a:pt x="405" y="281"/>
                </a:cubicBezTo>
                <a:cubicBezTo>
                  <a:pt x="405" y="176"/>
                  <a:pt x="405" y="176"/>
                  <a:pt x="405" y="176"/>
                </a:cubicBezTo>
                <a:cubicBezTo>
                  <a:pt x="405" y="146"/>
                  <a:pt x="384" y="127"/>
                  <a:pt x="371" y="118"/>
                </a:cubicBezTo>
                <a:cubicBezTo>
                  <a:pt x="368" y="116"/>
                  <a:pt x="368" y="116"/>
                  <a:pt x="368" y="116"/>
                </a:cubicBezTo>
                <a:cubicBezTo>
                  <a:pt x="323" y="116"/>
                  <a:pt x="323" y="116"/>
                  <a:pt x="323" y="116"/>
                </a:cubicBezTo>
                <a:cubicBezTo>
                  <a:pt x="320" y="118"/>
                  <a:pt x="320" y="118"/>
                  <a:pt x="320" y="118"/>
                </a:cubicBezTo>
                <a:cubicBezTo>
                  <a:pt x="307" y="127"/>
                  <a:pt x="286" y="146"/>
                  <a:pt x="286" y="176"/>
                </a:cubicBezTo>
                <a:cubicBezTo>
                  <a:pt x="286" y="281"/>
                  <a:pt x="286" y="281"/>
                  <a:pt x="286" y="281"/>
                </a:cubicBezTo>
                <a:cubicBezTo>
                  <a:pt x="247" y="281"/>
                  <a:pt x="247" y="281"/>
                  <a:pt x="247" y="281"/>
                </a:cubicBezTo>
                <a:cubicBezTo>
                  <a:pt x="247" y="338"/>
                  <a:pt x="247" y="338"/>
                  <a:pt x="247" y="338"/>
                </a:cubicBezTo>
                <a:cubicBezTo>
                  <a:pt x="267" y="348"/>
                  <a:pt x="267" y="348"/>
                  <a:pt x="267" y="348"/>
                </a:cubicBezTo>
                <a:cubicBezTo>
                  <a:pt x="267" y="494"/>
                  <a:pt x="267" y="494"/>
                  <a:pt x="267" y="494"/>
                </a:cubicBezTo>
                <a:cubicBezTo>
                  <a:pt x="96" y="494"/>
                  <a:pt x="96" y="494"/>
                  <a:pt x="96" y="494"/>
                </a:cubicBezTo>
                <a:cubicBezTo>
                  <a:pt x="96" y="410"/>
                  <a:pt x="96" y="410"/>
                  <a:pt x="96" y="410"/>
                </a:cubicBezTo>
                <a:cubicBezTo>
                  <a:pt x="150" y="410"/>
                  <a:pt x="150" y="410"/>
                  <a:pt x="150" y="410"/>
                </a:cubicBezTo>
                <a:cubicBezTo>
                  <a:pt x="231" y="410"/>
                  <a:pt x="231" y="410"/>
                  <a:pt x="231" y="410"/>
                </a:cubicBezTo>
                <a:cubicBezTo>
                  <a:pt x="258" y="410"/>
                  <a:pt x="258" y="410"/>
                  <a:pt x="258" y="410"/>
                </a:cubicBezTo>
                <a:cubicBezTo>
                  <a:pt x="258" y="387"/>
                  <a:pt x="258" y="387"/>
                  <a:pt x="258" y="387"/>
                </a:cubicBezTo>
                <a:cubicBezTo>
                  <a:pt x="231" y="387"/>
                  <a:pt x="231" y="387"/>
                  <a:pt x="231" y="387"/>
                </a:cubicBezTo>
                <a:cubicBezTo>
                  <a:pt x="231" y="155"/>
                  <a:pt x="231" y="155"/>
                  <a:pt x="231" y="155"/>
                </a:cubicBezTo>
                <a:cubicBezTo>
                  <a:pt x="150" y="155"/>
                  <a:pt x="150" y="155"/>
                  <a:pt x="150" y="155"/>
                </a:cubicBezTo>
                <a:cubicBezTo>
                  <a:pt x="150" y="387"/>
                  <a:pt x="150" y="387"/>
                  <a:pt x="150" y="387"/>
                </a:cubicBezTo>
                <a:cubicBezTo>
                  <a:pt x="125" y="387"/>
                  <a:pt x="125" y="387"/>
                  <a:pt x="125" y="387"/>
                </a:cubicBezTo>
                <a:cubicBezTo>
                  <a:pt x="125" y="292"/>
                  <a:pt x="125" y="292"/>
                  <a:pt x="125" y="292"/>
                </a:cubicBezTo>
                <a:cubicBezTo>
                  <a:pt x="102" y="292"/>
                  <a:pt x="102" y="292"/>
                  <a:pt x="102" y="292"/>
                </a:cubicBezTo>
                <a:cubicBezTo>
                  <a:pt x="102" y="387"/>
                  <a:pt x="102" y="387"/>
                  <a:pt x="102" y="387"/>
                </a:cubicBezTo>
                <a:cubicBezTo>
                  <a:pt x="73" y="387"/>
                  <a:pt x="73" y="387"/>
                  <a:pt x="73" y="387"/>
                </a:cubicBezTo>
                <a:cubicBezTo>
                  <a:pt x="73" y="494"/>
                  <a:pt x="73" y="494"/>
                  <a:pt x="73" y="494"/>
                </a:cubicBezTo>
                <a:cubicBezTo>
                  <a:pt x="55" y="494"/>
                  <a:pt x="55" y="494"/>
                  <a:pt x="55" y="494"/>
                </a:cubicBezTo>
                <a:cubicBezTo>
                  <a:pt x="55" y="517"/>
                  <a:pt x="55" y="517"/>
                  <a:pt x="55" y="517"/>
                </a:cubicBezTo>
                <a:cubicBezTo>
                  <a:pt x="520" y="517"/>
                  <a:pt x="520" y="517"/>
                  <a:pt x="520" y="517"/>
                </a:cubicBezTo>
                <a:cubicBezTo>
                  <a:pt x="520" y="494"/>
                  <a:pt x="520" y="494"/>
                  <a:pt x="520" y="494"/>
                </a:cubicBezTo>
                <a:cubicBezTo>
                  <a:pt x="502" y="494"/>
                  <a:pt x="502" y="494"/>
                  <a:pt x="502" y="494"/>
                </a:cubicBezTo>
                <a:cubicBezTo>
                  <a:pt x="502" y="345"/>
                  <a:pt x="502" y="345"/>
                  <a:pt x="502" y="345"/>
                </a:cubicBezTo>
                <a:lnTo>
                  <a:pt x="522" y="326"/>
                </a:lnTo>
                <a:close/>
                <a:moveTo>
                  <a:pt x="173" y="178"/>
                </a:moveTo>
                <a:cubicBezTo>
                  <a:pt x="208" y="178"/>
                  <a:pt x="208" y="178"/>
                  <a:pt x="208" y="178"/>
                </a:cubicBezTo>
                <a:cubicBezTo>
                  <a:pt x="208" y="387"/>
                  <a:pt x="208" y="387"/>
                  <a:pt x="208" y="387"/>
                </a:cubicBezTo>
                <a:cubicBezTo>
                  <a:pt x="173" y="387"/>
                  <a:pt x="173" y="387"/>
                  <a:pt x="173" y="387"/>
                </a:cubicBezTo>
                <a:lnTo>
                  <a:pt x="173" y="178"/>
                </a:lnTo>
                <a:close/>
                <a:moveTo>
                  <a:pt x="309" y="176"/>
                </a:moveTo>
                <a:cubicBezTo>
                  <a:pt x="309" y="159"/>
                  <a:pt x="320" y="147"/>
                  <a:pt x="330" y="139"/>
                </a:cubicBezTo>
                <a:cubicBezTo>
                  <a:pt x="361" y="139"/>
                  <a:pt x="361" y="139"/>
                  <a:pt x="361" y="139"/>
                </a:cubicBezTo>
                <a:cubicBezTo>
                  <a:pt x="372" y="147"/>
                  <a:pt x="383" y="159"/>
                  <a:pt x="383" y="176"/>
                </a:cubicBezTo>
                <a:cubicBezTo>
                  <a:pt x="383" y="281"/>
                  <a:pt x="383" y="281"/>
                  <a:pt x="383" y="281"/>
                </a:cubicBezTo>
                <a:cubicBezTo>
                  <a:pt x="309" y="281"/>
                  <a:pt x="309" y="281"/>
                  <a:pt x="309" y="281"/>
                </a:cubicBezTo>
                <a:lnTo>
                  <a:pt x="309" y="176"/>
                </a:lnTo>
                <a:close/>
                <a:moveTo>
                  <a:pt x="289" y="494"/>
                </a:moveTo>
                <a:cubicBezTo>
                  <a:pt x="289" y="352"/>
                  <a:pt x="289" y="352"/>
                  <a:pt x="289" y="352"/>
                </a:cubicBezTo>
                <a:cubicBezTo>
                  <a:pt x="326" y="352"/>
                  <a:pt x="326" y="352"/>
                  <a:pt x="326" y="352"/>
                </a:cubicBezTo>
                <a:cubicBezTo>
                  <a:pt x="326" y="329"/>
                  <a:pt x="326" y="329"/>
                  <a:pt x="326" y="329"/>
                </a:cubicBezTo>
                <a:cubicBezTo>
                  <a:pt x="281" y="329"/>
                  <a:pt x="281" y="329"/>
                  <a:pt x="281" y="329"/>
                </a:cubicBezTo>
                <a:cubicBezTo>
                  <a:pt x="270" y="324"/>
                  <a:pt x="270" y="324"/>
                  <a:pt x="270" y="324"/>
                </a:cubicBezTo>
                <a:cubicBezTo>
                  <a:pt x="270" y="304"/>
                  <a:pt x="270" y="304"/>
                  <a:pt x="270" y="304"/>
                </a:cubicBezTo>
                <a:cubicBezTo>
                  <a:pt x="499" y="304"/>
                  <a:pt x="499" y="304"/>
                  <a:pt x="499" y="304"/>
                </a:cubicBezTo>
                <a:cubicBezTo>
                  <a:pt x="499" y="317"/>
                  <a:pt x="499" y="317"/>
                  <a:pt x="499" y="317"/>
                </a:cubicBezTo>
                <a:cubicBezTo>
                  <a:pt x="486" y="329"/>
                  <a:pt x="486" y="329"/>
                  <a:pt x="486" y="329"/>
                </a:cubicBezTo>
                <a:cubicBezTo>
                  <a:pt x="404" y="329"/>
                  <a:pt x="404" y="329"/>
                  <a:pt x="404" y="329"/>
                </a:cubicBezTo>
                <a:cubicBezTo>
                  <a:pt x="404" y="352"/>
                  <a:pt x="404" y="352"/>
                  <a:pt x="404" y="352"/>
                </a:cubicBezTo>
                <a:cubicBezTo>
                  <a:pt x="479" y="352"/>
                  <a:pt x="479" y="352"/>
                  <a:pt x="479" y="352"/>
                </a:cubicBezTo>
                <a:cubicBezTo>
                  <a:pt x="479" y="494"/>
                  <a:pt x="479" y="494"/>
                  <a:pt x="479" y="494"/>
                </a:cubicBezTo>
                <a:lnTo>
                  <a:pt x="289" y="494"/>
                </a:lnTo>
                <a:close/>
                <a:moveTo>
                  <a:pt x="365" y="110"/>
                </a:moveTo>
                <a:cubicBezTo>
                  <a:pt x="326" y="110"/>
                  <a:pt x="326" y="110"/>
                  <a:pt x="326" y="110"/>
                </a:cubicBezTo>
                <a:cubicBezTo>
                  <a:pt x="326" y="87"/>
                  <a:pt x="326" y="87"/>
                  <a:pt x="326" y="87"/>
                </a:cubicBezTo>
                <a:cubicBezTo>
                  <a:pt x="334" y="87"/>
                  <a:pt x="334" y="87"/>
                  <a:pt x="334" y="87"/>
                </a:cubicBezTo>
                <a:cubicBezTo>
                  <a:pt x="334" y="79"/>
                  <a:pt x="334" y="79"/>
                  <a:pt x="334" y="79"/>
                </a:cubicBezTo>
                <a:cubicBezTo>
                  <a:pt x="334" y="62"/>
                  <a:pt x="348" y="49"/>
                  <a:pt x="365" y="49"/>
                </a:cubicBezTo>
                <a:cubicBezTo>
                  <a:pt x="423" y="49"/>
                  <a:pt x="423" y="49"/>
                  <a:pt x="423" y="49"/>
                </a:cubicBezTo>
                <a:cubicBezTo>
                  <a:pt x="440" y="49"/>
                  <a:pt x="454" y="62"/>
                  <a:pt x="454" y="79"/>
                </a:cubicBezTo>
                <a:cubicBezTo>
                  <a:pt x="454" y="273"/>
                  <a:pt x="454" y="273"/>
                  <a:pt x="454" y="273"/>
                </a:cubicBezTo>
                <a:cubicBezTo>
                  <a:pt x="431" y="273"/>
                  <a:pt x="431" y="273"/>
                  <a:pt x="431" y="273"/>
                </a:cubicBezTo>
                <a:cubicBezTo>
                  <a:pt x="431" y="226"/>
                  <a:pt x="431" y="226"/>
                  <a:pt x="431" y="226"/>
                </a:cubicBezTo>
                <a:cubicBezTo>
                  <a:pt x="413" y="226"/>
                  <a:pt x="413" y="226"/>
                  <a:pt x="413" y="226"/>
                </a:cubicBezTo>
                <a:cubicBezTo>
                  <a:pt x="413" y="203"/>
                  <a:pt x="413" y="203"/>
                  <a:pt x="413" y="203"/>
                </a:cubicBezTo>
                <a:cubicBezTo>
                  <a:pt x="431" y="203"/>
                  <a:pt x="431" y="203"/>
                  <a:pt x="431" y="203"/>
                </a:cubicBezTo>
                <a:cubicBezTo>
                  <a:pt x="431" y="178"/>
                  <a:pt x="431" y="178"/>
                  <a:pt x="431" y="178"/>
                </a:cubicBezTo>
                <a:cubicBezTo>
                  <a:pt x="413" y="178"/>
                  <a:pt x="413" y="178"/>
                  <a:pt x="413" y="178"/>
                </a:cubicBezTo>
                <a:cubicBezTo>
                  <a:pt x="413" y="155"/>
                  <a:pt x="413" y="155"/>
                  <a:pt x="413" y="155"/>
                </a:cubicBezTo>
                <a:cubicBezTo>
                  <a:pt x="431" y="155"/>
                  <a:pt x="431" y="155"/>
                  <a:pt x="431" y="155"/>
                </a:cubicBezTo>
                <a:cubicBezTo>
                  <a:pt x="431" y="79"/>
                  <a:pt x="431" y="79"/>
                  <a:pt x="431" y="79"/>
                </a:cubicBezTo>
                <a:cubicBezTo>
                  <a:pt x="431" y="75"/>
                  <a:pt x="427" y="71"/>
                  <a:pt x="423" y="71"/>
                </a:cubicBezTo>
                <a:cubicBezTo>
                  <a:pt x="365" y="71"/>
                  <a:pt x="365" y="71"/>
                  <a:pt x="365" y="71"/>
                </a:cubicBezTo>
                <a:cubicBezTo>
                  <a:pt x="361" y="71"/>
                  <a:pt x="357" y="75"/>
                  <a:pt x="357" y="79"/>
                </a:cubicBezTo>
                <a:cubicBezTo>
                  <a:pt x="357" y="87"/>
                  <a:pt x="357" y="87"/>
                  <a:pt x="357" y="87"/>
                </a:cubicBezTo>
                <a:cubicBezTo>
                  <a:pt x="365" y="87"/>
                  <a:pt x="365" y="87"/>
                  <a:pt x="365" y="87"/>
                </a:cubicBezTo>
                <a:lnTo>
                  <a:pt x="365" y="110"/>
                </a:lnTo>
                <a:close/>
                <a:moveTo>
                  <a:pt x="392" y="437"/>
                </a:moveTo>
                <a:cubicBezTo>
                  <a:pt x="415" y="437"/>
                  <a:pt x="415" y="437"/>
                  <a:pt x="415" y="437"/>
                </a:cubicBezTo>
                <a:cubicBezTo>
                  <a:pt x="415" y="467"/>
                  <a:pt x="415" y="467"/>
                  <a:pt x="415" y="467"/>
                </a:cubicBezTo>
                <a:cubicBezTo>
                  <a:pt x="392" y="467"/>
                  <a:pt x="392" y="467"/>
                  <a:pt x="392" y="467"/>
                </a:cubicBezTo>
                <a:lnTo>
                  <a:pt x="392" y="437"/>
                </a:lnTo>
                <a:close/>
                <a:moveTo>
                  <a:pt x="354" y="437"/>
                </a:moveTo>
                <a:cubicBezTo>
                  <a:pt x="376" y="437"/>
                  <a:pt x="376" y="437"/>
                  <a:pt x="376" y="437"/>
                </a:cubicBezTo>
                <a:cubicBezTo>
                  <a:pt x="376" y="467"/>
                  <a:pt x="376" y="467"/>
                  <a:pt x="376" y="467"/>
                </a:cubicBezTo>
                <a:cubicBezTo>
                  <a:pt x="354" y="467"/>
                  <a:pt x="354" y="467"/>
                  <a:pt x="354" y="467"/>
                </a:cubicBezTo>
                <a:lnTo>
                  <a:pt x="354" y="437"/>
                </a:lnTo>
                <a:close/>
                <a:moveTo>
                  <a:pt x="315" y="437"/>
                </a:moveTo>
                <a:cubicBezTo>
                  <a:pt x="338" y="437"/>
                  <a:pt x="338" y="437"/>
                  <a:pt x="338" y="437"/>
                </a:cubicBezTo>
                <a:cubicBezTo>
                  <a:pt x="338" y="467"/>
                  <a:pt x="338" y="467"/>
                  <a:pt x="338" y="467"/>
                </a:cubicBezTo>
                <a:cubicBezTo>
                  <a:pt x="315" y="467"/>
                  <a:pt x="315" y="467"/>
                  <a:pt x="315" y="467"/>
                </a:cubicBezTo>
                <a:lnTo>
                  <a:pt x="315" y="437"/>
                </a:lnTo>
                <a:close/>
                <a:moveTo>
                  <a:pt x="454" y="437"/>
                </a:moveTo>
                <a:cubicBezTo>
                  <a:pt x="454" y="467"/>
                  <a:pt x="454" y="467"/>
                  <a:pt x="454" y="467"/>
                </a:cubicBezTo>
                <a:cubicBezTo>
                  <a:pt x="431" y="467"/>
                  <a:pt x="431" y="467"/>
                  <a:pt x="431" y="467"/>
                </a:cubicBezTo>
                <a:cubicBezTo>
                  <a:pt x="431" y="437"/>
                  <a:pt x="431" y="437"/>
                  <a:pt x="431" y="437"/>
                </a:cubicBezTo>
                <a:lnTo>
                  <a:pt x="454" y="437"/>
                </a:lnTo>
                <a:close/>
                <a:moveTo>
                  <a:pt x="189" y="467"/>
                </a:moveTo>
                <a:cubicBezTo>
                  <a:pt x="189" y="437"/>
                  <a:pt x="189" y="437"/>
                  <a:pt x="189" y="437"/>
                </a:cubicBezTo>
                <a:cubicBezTo>
                  <a:pt x="212" y="437"/>
                  <a:pt x="212" y="437"/>
                  <a:pt x="212" y="437"/>
                </a:cubicBezTo>
                <a:cubicBezTo>
                  <a:pt x="212" y="467"/>
                  <a:pt x="212" y="467"/>
                  <a:pt x="212" y="467"/>
                </a:cubicBezTo>
                <a:lnTo>
                  <a:pt x="189" y="467"/>
                </a:lnTo>
                <a:close/>
                <a:moveTo>
                  <a:pt x="150" y="437"/>
                </a:moveTo>
                <a:cubicBezTo>
                  <a:pt x="173" y="437"/>
                  <a:pt x="173" y="437"/>
                  <a:pt x="173" y="437"/>
                </a:cubicBezTo>
                <a:cubicBezTo>
                  <a:pt x="173" y="467"/>
                  <a:pt x="173" y="467"/>
                  <a:pt x="173" y="467"/>
                </a:cubicBezTo>
                <a:cubicBezTo>
                  <a:pt x="150" y="467"/>
                  <a:pt x="150" y="467"/>
                  <a:pt x="150" y="467"/>
                </a:cubicBezTo>
                <a:lnTo>
                  <a:pt x="150" y="437"/>
                </a:lnTo>
                <a:close/>
                <a:moveTo>
                  <a:pt x="112" y="467"/>
                </a:moveTo>
                <a:cubicBezTo>
                  <a:pt x="112" y="437"/>
                  <a:pt x="112" y="437"/>
                  <a:pt x="112" y="437"/>
                </a:cubicBezTo>
                <a:cubicBezTo>
                  <a:pt x="134" y="437"/>
                  <a:pt x="134" y="437"/>
                  <a:pt x="134" y="437"/>
                </a:cubicBezTo>
                <a:cubicBezTo>
                  <a:pt x="134" y="467"/>
                  <a:pt x="134" y="467"/>
                  <a:pt x="134" y="467"/>
                </a:cubicBezTo>
                <a:lnTo>
                  <a:pt x="112" y="467"/>
                </a:lnTo>
                <a:close/>
                <a:moveTo>
                  <a:pt x="228" y="437"/>
                </a:moveTo>
                <a:cubicBezTo>
                  <a:pt x="250" y="437"/>
                  <a:pt x="250" y="437"/>
                  <a:pt x="250" y="437"/>
                </a:cubicBezTo>
                <a:cubicBezTo>
                  <a:pt x="250" y="467"/>
                  <a:pt x="250" y="467"/>
                  <a:pt x="250" y="467"/>
                </a:cubicBezTo>
                <a:cubicBezTo>
                  <a:pt x="228" y="467"/>
                  <a:pt x="228" y="467"/>
                  <a:pt x="228" y="467"/>
                </a:cubicBezTo>
                <a:lnTo>
                  <a:pt x="228" y="437"/>
                </a:lnTo>
                <a:close/>
                <a:moveTo>
                  <a:pt x="56" y="106"/>
                </a:moveTo>
                <a:cubicBezTo>
                  <a:pt x="73" y="91"/>
                  <a:pt x="73" y="91"/>
                  <a:pt x="73" y="91"/>
                </a:cubicBezTo>
                <a:cubicBezTo>
                  <a:pt x="83" y="102"/>
                  <a:pt x="102" y="104"/>
                  <a:pt x="130" y="97"/>
                </a:cubicBezTo>
                <a:cubicBezTo>
                  <a:pt x="156" y="91"/>
                  <a:pt x="173" y="98"/>
                  <a:pt x="182" y="106"/>
                </a:cubicBezTo>
                <a:cubicBezTo>
                  <a:pt x="197" y="117"/>
                  <a:pt x="202" y="135"/>
                  <a:pt x="202" y="147"/>
                </a:cubicBezTo>
                <a:cubicBezTo>
                  <a:pt x="179" y="147"/>
                  <a:pt x="179" y="147"/>
                  <a:pt x="179" y="147"/>
                </a:cubicBezTo>
                <a:cubicBezTo>
                  <a:pt x="179" y="140"/>
                  <a:pt x="176" y="130"/>
                  <a:pt x="168" y="124"/>
                </a:cubicBezTo>
                <a:cubicBezTo>
                  <a:pt x="160" y="117"/>
                  <a:pt x="149" y="116"/>
                  <a:pt x="135" y="119"/>
                </a:cubicBezTo>
                <a:cubicBezTo>
                  <a:pt x="99" y="128"/>
                  <a:pt x="72" y="124"/>
                  <a:pt x="56" y="106"/>
                </a:cubicBezTo>
                <a:close/>
              </a:path>
            </a:pathLst>
          </a:custGeom>
          <a:solidFill>
            <a:srgbClr val="6825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TextBox 30">
            <a:extLst>
              <a:ext uri="{FF2B5EF4-FFF2-40B4-BE49-F238E27FC236}">
                <a16:creationId xmlns:a16="http://schemas.microsoft.com/office/drawing/2014/main" id="{382588F8-6B0C-4FA4-86E9-0283CC4CE37D}"/>
              </a:ext>
            </a:extLst>
          </p:cNvPr>
          <p:cNvSpPr txBox="1"/>
          <p:nvPr/>
        </p:nvSpPr>
        <p:spPr>
          <a:xfrm>
            <a:off x="8254773" y="1554855"/>
            <a:ext cx="3221477" cy="630942"/>
          </a:xfrm>
          <a:prstGeom prst="rect">
            <a:avLst/>
          </a:prstGeom>
          <a:noFill/>
        </p:spPr>
        <p:txBody>
          <a:bodyPr wrap="square" lIns="0" tIns="0" rIns="0" bIns="0" rtlCol="0">
            <a:spAutoFit/>
          </a:bodyPr>
          <a:lstStyle/>
          <a:p>
            <a:pPr>
              <a:lnSpc>
                <a:spcPct val="100000"/>
              </a:lnSpc>
              <a:spcAft>
                <a:spcPts val="600"/>
              </a:spcAft>
              <a:buSzPct val="100000"/>
            </a:pPr>
            <a:r>
              <a:rPr lang="en-US" sz="1200" b="1">
                <a:solidFill>
                  <a:srgbClr val="682501"/>
                </a:solidFill>
              </a:rPr>
              <a:t>Agricultural activity:</a:t>
            </a:r>
          </a:p>
          <a:p>
            <a:pPr>
              <a:lnSpc>
                <a:spcPct val="100000"/>
              </a:lnSpc>
              <a:spcAft>
                <a:spcPts val="600"/>
              </a:spcAft>
              <a:buSzPct val="100000"/>
            </a:pPr>
            <a:r>
              <a:rPr lang="en-US" sz="1200" b="1"/>
              <a:t>Generates 3.5 MTPA cargo</a:t>
            </a:r>
            <a:r>
              <a:rPr lang="en-US" sz="1200"/>
              <a:t>, Cotton, onions and grains most widely produced crop</a:t>
            </a:r>
          </a:p>
        </p:txBody>
      </p:sp>
      <p:sp>
        <p:nvSpPr>
          <p:cNvPr id="107" name="TextBox 106">
            <a:extLst>
              <a:ext uri="{FF2B5EF4-FFF2-40B4-BE49-F238E27FC236}">
                <a16:creationId xmlns:a16="http://schemas.microsoft.com/office/drawing/2014/main" id="{11F2D0E6-1F68-45DC-BA8B-C27E47426C65}"/>
              </a:ext>
            </a:extLst>
          </p:cNvPr>
          <p:cNvSpPr txBox="1"/>
          <p:nvPr/>
        </p:nvSpPr>
        <p:spPr>
          <a:xfrm>
            <a:off x="8254772" y="2588455"/>
            <a:ext cx="3238435" cy="630942"/>
          </a:xfrm>
          <a:prstGeom prst="rect">
            <a:avLst/>
          </a:prstGeom>
          <a:noFill/>
        </p:spPr>
        <p:txBody>
          <a:bodyPr wrap="square" lIns="0" tIns="0" rIns="0" bIns="0" rtlCol="0">
            <a:spAutoFit/>
          </a:bodyPr>
          <a:lstStyle/>
          <a:p>
            <a:pPr>
              <a:lnSpc>
                <a:spcPct val="100000"/>
              </a:lnSpc>
              <a:spcAft>
                <a:spcPts val="600"/>
              </a:spcAft>
              <a:buSzPct val="100000"/>
            </a:pPr>
            <a:r>
              <a:rPr lang="en-US" sz="1200" b="1">
                <a:solidFill>
                  <a:srgbClr val="682501"/>
                </a:solidFill>
              </a:rPr>
              <a:t>Manufacturing activity:</a:t>
            </a:r>
          </a:p>
          <a:p>
            <a:pPr>
              <a:lnSpc>
                <a:spcPct val="100000"/>
              </a:lnSpc>
              <a:spcAft>
                <a:spcPts val="600"/>
              </a:spcAft>
              <a:buSzPct val="100000"/>
            </a:pPr>
            <a:r>
              <a:rPr lang="en-US" sz="1200" b="1"/>
              <a:t>Generates 2.5 MTPA cargo</a:t>
            </a:r>
            <a:r>
              <a:rPr lang="en-US" sz="1200"/>
              <a:t>, rubber, plastic, non-metallic mineral products, processed foods</a:t>
            </a:r>
          </a:p>
        </p:txBody>
      </p:sp>
      <p:sp>
        <p:nvSpPr>
          <p:cNvPr id="109" name="TextBox 108">
            <a:extLst>
              <a:ext uri="{FF2B5EF4-FFF2-40B4-BE49-F238E27FC236}">
                <a16:creationId xmlns:a16="http://schemas.microsoft.com/office/drawing/2014/main" id="{84B583FB-0637-4F7F-B96B-BC4BF626FBB3}"/>
              </a:ext>
            </a:extLst>
          </p:cNvPr>
          <p:cNvSpPr txBox="1"/>
          <p:nvPr/>
        </p:nvSpPr>
        <p:spPr>
          <a:xfrm>
            <a:off x="8254773" y="3611910"/>
            <a:ext cx="3221477" cy="1000274"/>
          </a:xfrm>
          <a:prstGeom prst="rect">
            <a:avLst/>
          </a:prstGeom>
          <a:noFill/>
        </p:spPr>
        <p:txBody>
          <a:bodyPr wrap="square" lIns="0" tIns="0" rIns="0" bIns="0" rtlCol="0">
            <a:spAutoFit/>
          </a:bodyPr>
          <a:lstStyle/>
          <a:p>
            <a:pPr>
              <a:lnSpc>
                <a:spcPct val="100000"/>
              </a:lnSpc>
              <a:spcAft>
                <a:spcPts val="600"/>
              </a:spcAft>
              <a:buSzPct val="100000"/>
            </a:pPr>
            <a:r>
              <a:rPr lang="en-US" sz="1200" b="1">
                <a:solidFill>
                  <a:srgbClr val="682501"/>
                </a:solidFill>
              </a:rPr>
              <a:t>Trading / Import activity:</a:t>
            </a:r>
          </a:p>
          <a:p>
            <a:pPr>
              <a:lnSpc>
                <a:spcPct val="100000"/>
              </a:lnSpc>
              <a:spcAft>
                <a:spcPts val="600"/>
              </a:spcAft>
              <a:buSzPct val="100000"/>
            </a:pPr>
            <a:r>
              <a:rPr lang="en-US" sz="1200" b="1"/>
              <a:t>Generates 4.8 MTPA cargo</a:t>
            </a:r>
            <a:r>
              <a:rPr lang="en-US" sz="1200"/>
              <a:t>, out of which 2.9 MTPA can use warehousing and storage facility while rest 40% are minerals which will be directly dispatched to the refineries / buyer </a:t>
            </a:r>
          </a:p>
        </p:txBody>
      </p:sp>
      <p:sp>
        <p:nvSpPr>
          <p:cNvPr id="32" name="TextBox 31">
            <a:extLst>
              <a:ext uri="{FF2B5EF4-FFF2-40B4-BE49-F238E27FC236}">
                <a16:creationId xmlns:a16="http://schemas.microsoft.com/office/drawing/2014/main" id="{4B7F7CF3-C702-4670-BE7A-77892FD96A72}"/>
              </a:ext>
            </a:extLst>
          </p:cNvPr>
          <p:cNvSpPr txBox="1"/>
          <p:nvPr/>
        </p:nvSpPr>
        <p:spPr>
          <a:xfrm>
            <a:off x="7757971" y="4852992"/>
            <a:ext cx="4232695" cy="307777"/>
          </a:xfrm>
          <a:prstGeom prst="rect">
            <a:avLst/>
          </a:prstGeom>
          <a:noFill/>
        </p:spPr>
        <p:txBody>
          <a:bodyPr wrap="square" lIns="0" tIns="0" rIns="0" bIns="0" rtlCol="0">
            <a:spAutoFit/>
          </a:bodyPr>
          <a:lstStyle/>
          <a:p>
            <a:pPr>
              <a:lnSpc>
                <a:spcPct val="100000"/>
              </a:lnSpc>
              <a:spcAft>
                <a:spcPts val="600"/>
              </a:spcAft>
              <a:buSzPct val="100000"/>
            </a:pPr>
            <a:r>
              <a:rPr lang="en-US" sz="1000" i="1"/>
              <a:t>Cargo from extractive industries not considered as these products are transported in bulk and shall not use multiple loading/unloading points</a:t>
            </a:r>
          </a:p>
        </p:txBody>
      </p:sp>
      <p:sp>
        <p:nvSpPr>
          <p:cNvPr id="33" name="TextBox 32">
            <a:extLst>
              <a:ext uri="{FF2B5EF4-FFF2-40B4-BE49-F238E27FC236}">
                <a16:creationId xmlns:a16="http://schemas.microsoft.com/office/drawing/2014/main" id="{63B0D2BC-88E5-4966-9AE0-C929FE8AC398}"/>
              </a:ext>
            </a:extLst>
          </p:cNvPr>
          <p:cNvSpPr txBox="1"/>
          <p:nvPr/>
        </p:nvSpPr>
        <p:spPr>
          <a:xfrm>
            <a:off x="11542434" y="1740040"/>
            <a:ext cx="576071" cy="276999"/>
          </a:xfrm>
          <a:prstGeom prst="rect">
            <a:avLst/>
          </a:prstGeom>
          <a:noFill/>
        </p:spPr>
        <p:txBody>
          <a:bodyPr wrap="square" lIns="0" tIns="0" rIns="0" bIns="0" rtlCol="0">
            <a:spAutoFit/>
          </a:bodyPr>
          <a:lstStyle/>
          <a:p>
            <a:pPr>
              <a:lnSpc>
                <a:spcPct val="100000"/>
              </a:lnSpc>
              <a:spcAft>
                <a:spcPts val="600"/>
              </a:spcAft>
              <a:buSzPct val="100000"/>
            </a:pPr>
            <a:r>
              <a:rPr lang="en-US" i="1">
                <a:solidFill>
                  <a:srgbClr val="741910"/>
                </a:solidFill>
              </a:rPr>
              <a:t>32%</a:t>
            </a:r>
          </a:p>
        </p:txBody>
      </p:sp>
      <p:sp>
        <p:nvSpPr>
          <p:cNvPr id="111" name="TextBox 110">
            <a:extLst>
              <a:ext uri="{FF2B5EF4-FFF2-40B4-BE49-F238E27FC236}">
                <a16:creationId xmlns:a16="http://schemas.microsoft.com/office/drawing/2014/main" id="{6386A59F-5C0D-4564-8E28-AEA345B5AFE9}"/>
              </a:ext>
            </a:extLst>
          </p:cNvPr>
          <p:cNvSpPr txBox="1"/>
          <p:nvPr/>
        </p:nvSpPr>
        <p:spPr>
          <a:xfrm>
            <a:off x="11534399" y="2752571"/>
            <a:ext cx="576071" cy="276999"/>
          </a:xfrm>
          <a:prstGeom prst="rect">
            <a:avLst/>
          </a:prstGeom>
          <a:noFill/>
        </p:spPr>
        <p:txBody>
          <a:bodyPr wrap="square" lIns="0" tIns="0" rIns="0" bIns="0" rtlCol="0">
            <a:spAutoFit/>
          </a:bodyPr>
          <a:lstStyle/>
          <a:p>
            <a:pPr>
              <a:lnSpc>
                <a:spcPct val="100000"/>
              </a:lnSpc>
              <a:spcAft>
                <a:spcPts val="600"/>
              </a:spcAft>
              <a:buSzPct val="100000"/>
            </a:pPr>
            <a:r>
              <a:rPr lang="en-US" i="1" dirty="0">
                <a:solidFill>
                  <a:srgbClr val="741910"/>
                </a:solidFill>
              </a:rPr>
              <a:t>23%</a:t>
            </a:r>
          </a:p>
        </p:txBody>
      </p:sp>
      <p:sp>
        <p:nvSpPr>
          <p:cNvPr id="112" name="TextBox 111">
            <a:extLst>
              <a:ext uri="{FF2B5EF4-FFF2-40B4-BE49-F238E27FC236}">
                <a16:creationId xmlns:a16="http://schemas.microsoft.com/office/drawing/2014/main" id="{88AFFBC3-0FC9-48E5-9FCA-9C581479C137}"/>
              </a:ext>
            </a:extLst>
          </p:cNvPr>
          <p:cNvSpPr txBox="1"/>
          <p:nvPr/>
        </p:nvSpPr>
        <p:spPr>
          <a:xfrm>
            <a:off x="11511539" y="3743285"/>
            <a:ext cx="576071" cy="276999"/>
          </a:xfrm>
          <a:prstGeom prst="rect">
            <a:avLst/>
          </a:prstGeom>
          <a:noFill/>
        </p:spPr>
        <p:txBody>
          <a:bodyPr wrap="square" lIns="0" tIns="0" rIns="0" bIns="0" rtlCol="0">
            <a:spAutoFit/>
          </a:bodyPr>
          <a:lstStyle/>
          <a:p>
            <a:pPr>
              <a:lnSpc>
                <a:spcPct val="100000"/>
              </a:lnSpc>
              <a:spcAft>
                <a:spcPts val="600"/>
              </a:spcAft>
              <a:buSzPct val="100000"/>
            </a:pPr>
            <a:r>
              <a:rPr lang="en-US" i="1" dirty="0">
                <a:solidFill>
                  <a:srgbClr val="741910"/>
                </a:solidFill>
              </a:rPr>
              <a:t>45%</a:t>
            </a:r>
          </a:p>
        </p:txBody>
      </p:sp>
      <p:grpSp>
        <p:nvGrpSpPr>
          <p:cNvPr id="50" name="Group 49">
            <a:extLst>
              <a:ext uri="{FF2B5EF4-FFF2-40B4-BE49-F238E27FC236}">
                <a16:creationId xmlns:a16="http://schemas.microsoft.com/office/drawing/2014/main" id="{A0232501-2DEC-467D-B9B0-308E0ED42FC8}"/>
              </a:ext>
            </a:extLst>
          </p:cNvPr>
          <p:cNvGrpSpPr/>
          <p:nvPr/>
        </p:nvGrpSpPr>
        <p:grpSpPr>
          <a:xfrm>
            <a:off x="303683" y="5758985"/>
            <a:ext cx="5301549" cy="534825"/>
            <a:chOff x="203885" y="5776205"/>
            <a:chExt cx="5027109" cy="534825"/>
          </a:xfrm>
        </p:grpSpPr>
        <p:sp>
          <p:nvSpPr>
            <p:cNvPr id="41" name="Rectangle: Rounded Corners 40">
              <a:extLst>
                <a:ext uri="{FF2B5EF4-FFF2-40B4-BE49-F238E27FC236}">
                  <a16:creationId xmlns:a16="http://schemas.microsoft.com/office/drawing/2014/main" id="{3D44143E-7F3F-44CA-A8CF-A4D91F4B259B}"/>
                </a:ext>
              </a:extLst>
            </p:cNvPr>
            <p:cNvSpPr/>
            <p:nvPr/>
          </p:nvSpPr>
          <p:spPr>
            <a:xfrm>
              <a:off x="203885" y="5776205"/>
              <a:ext cx="5027109" cy="534825"/>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0" name="TextBox 39">
              <a:extLst>
                <a:ext uri="{FF2B5EF4-FFF2-40B4-BE49-F238E27FC236}">
                  <a16:creationId xmlns:a16="http://schemas.microsoft.com/office/drawing/2014/main" id="{7998790B-04A4-4F22-91B1-A5B1A6ABB7AE}"/>
                </a:ext>
              </a:extLst>
            </p:cNvPr>
            <p:cNvSpPr txBox="1"/>
            <p:nvPr/>
          </p:nvSpPr>
          <p:spPr>
            <a:xfrm>
              <a:off x="307971" y="5854602"/>
              <a:ext cx="4923023" cy="369332"/>
            </a:xfrm>
            <a:prstGeom prst="rect">
              <a:avLst/>
            </a:prstGeom>
            <a:noFill/>
          </p:spPr>
          <p:txBody>
            <a:bodyPr wrap="square" lIns="0" tIns="0" rIns="0" bIns="0" rtlCol="0">
              <a:spAutoFit/>
            </a:bodyPr>
            <a:lstStyle/>
            <a:p>
              <a:pPr>
                <a:lnSpc>
                  <a:spcPct val="100000"/>
                </a:lnSpc>
                <a:spcAft>
                  <a:spcPts val="600"/>
                </a:spcAft>
                <a:buSzPct val="100000"/>
              </a:pPr>
              <a:r>
                <a:rPr lang="en-US" sz="1200" i="1"/>
                <a:t>Trade with partner countries of Russian Federation, Kazakhstan and Uzbekistan considered as the major markets from </a:t>
              </a:r>
              <a:r>
                <a:rPr lang="en-US" sz="1200" i="1" err="1"/>
                <a:t>Sugd</a:t>
              </a:r>
              <a:r>
                <a:rPr lang="en-US" sz="1200" i="1"/>
                <a:t> region</a:t>
              </a:r>
            </a:p>
          </p:txBody>
        </p:sp>
      </p:grpSp>
      <p:cxnSp>
        <p:nvCxnSpPr>
          <p:cNvPr id="146" name="Straight Connector 145">
            <a:extLst>
              <a:ext uri="{FF2B5EF4-FFF2-40B4-BE49-F238E27FC236}">
                <a16:creationId xmlns:a16="http://schemas.microsoft.com/office/drawing/2014/main" id="{E1862BEE-7E7C-482F-BCB5-1F5BD55D7F6F}"/>
              </a:ext>
            </a:extLst>
          </p:cNvPr>
          <p:cNvCxnSpPr>
            <a:cxnSpLocks/>
          </p:cNvCxnSpPr>
          <p:nvPr/>
        </p:nvCxnSpPr>
        <p:spPr>
          <a:xfrm>
            <a:off x="7442851" y="1438358"/>
            <a:ext cx="0" cy="4094632"/>
          </a:xfrm>
          <a:prstGeom prst="line">
            <a:avLst/>
          </a:prstGeom>
          <a:ln w="12700" cap="sq">
            <a:solidFill>
              <a:schemeClr val="tx2"/>
            </a:solidFill>
            <a:prstDash val="lgDash"/>
          </a:ln>
        </p:spPr>
        <p:style>
          <a:lnRef idx="1">
            <a:schemeClr val="accent1"/>
          </a:lnRef>
          <a:fillRef idx="0">
            <a:schemeClr val="accent1"/>
          </a:fillRef>
          <a:effectRef idx="0">
            <a:schemeClr val="dk1"/>
          </a:effectRef>
          <a:fontRef idx="minor">
            <a:schemeClr val="lt1"/>
          </a:fontRef>
        </p:style>
      </p:cxnSp>
      <p:grpSp>
        <p:nvGrpSpPr>
          <p:cNvPr id="47" name="Group 46">
            <a:extLst>
              <a:ext uri="{FF2B5EF4-FFF2-40B4-BE49-F238E27FC236}">
                <a16:creationId xmlns:a16="http://schemas.microsoft.com/office/drawing/2014/main" id="{D3FA978C-6E84-49E4-8F03-302E64B0E16E}"/>
              </a:ext>
            </a:extLst>
          </p:cNvPr>
          <p:cNvGrpSpPr/>
          <p:nvPr/>
        </p:nvGrpSpPr>
        <p:grpSpPr>
          <a:xfrm>
            <a:off x="381238" y="1459412"/>
            <a:ext cx="6916024" cy="4073578"/>
            <a:chOff x="198358" y="1459412"/>
            <a:chExt cx="6916024" cy="4073578"/>
          </a:xfrm>
        </p:grpSpPr>
        <p:sp>
          <p:nvSpPr>
            <p:cNvPr id="58" name="Rounded Rectangle 2">
              <a:extLst>
                <a:ext uri="{FF2B5EF4-FFF2-40B4-BE49-F238E27FC236}">
                  <a16:creationId xmlns:a16="http://schemas.microsoft.com/office/drawing/2014/main" id="{EA709D13-EEA9-4F79-8FCA-1275038CECC7}"/>
                </a:ext>
              </a:extLst>
            </p:cNvPr>
            <p:cNvSpPr/>
            <p:nvPr/>
          </p:nvSpPr>
          <p:spPr>
            <a:xfrm>
              <a:off x="198358" y="1469740"/>
              <a:ext cx="3492304" cy="70167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i="1" dirty="0">
                  <a:effectLst/>
                  <a:ea typeface="SimSun" panose="02010600030101010101" pitchFamily="2" charset="-122"/>
                  <a:cs typeface="Times New Roman" panose="02020603050405020304" pitchFamily="18" charset="0"/>
                </a:rPr>
                <a:t>Cargo estimation for Sugd region undertaken by assessing the cargo flows </a:t>
              </a:r>
              <a:r>
                <a:rPr lang="en-US" sz="1100" i="1" dirty="0">
                  <a:ea typeface="SimSun" panose="02010600030101010101" pitchFamily="2" charset="-122"/>
                  <a:cs typeface="Times New Roman" panose="02020603050405020304" pitchFamily="18" charset="0"/>
                </a:rPr>
                <a:t>from</a:t>
              </a:r>
              <a:r>
                <a:rPr lang="en-US" sz="1100" i="1" dirty="0">
                  <a:effectLst/>
                  <a:ea typeface="SimSun" panose="02010600030101010101" pitchFamily="2" charset="-122"/>
                  <a:cs typeface="Times New Roman" panose="02020603050405020304" pitchFamily="18" charset="0"/>
                </a:rPr>
                <a:t> trade and industries</a:t>
              </a:r>
            </a:p>
          </p:txBody>
        </p:sp>
        <p:sp>
          <p:nvSpPr>
            <p:cNvPr id="59" name="Rounded Rectangle 2">
              <a:extLst>
                <a:ext uri="{FF2B5EF4-FFF2-40B4-BE49-F238E27FC236}">
                  <a16:creationId xmlns:a16="http://schemas.microsoft.com/office/drawing/2014/main" id="{6A01CD0F-B282-40EF-B936-1801F0ABEA35}"/>
                </a:ext>
              </a:extLst>
            </p:cNvPr>
            <p:cNvSpPr/>
            <p:nvPr/>
          </p:nvSpPr>
          <p:spPr>
            <a:xfrm>
              <a:off x="3719242" y="1471328"/>
              <a:ext cx="1298575" cy="376237"/>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Value &amp; Volume</a:t>
              </a:r>
              <a:endParaRPr lang="en-US" sz="1100">
                <a:effectLst/>
                <a:ea typeface="SimSun" panose="02010600030101010101" pitchFamily="2" charset="-122"/>
                <a:cs typeface="Times New Roman" panose="02020603050405020304" pitchFamily="18" charset="0"/>
              </a:endParaRPr>
            </a:p>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(2021)</a:t>
              </a:r>
              <a:endParaRPr lang="en-US" sz="1100">
                <a:effectLst/>
                <a:ea typeface="SimSun" panose="02010600030101010101" pitchFamily="2" charset="-122"/>
                <a:cs typeface="Times New Roman" panose="02020603050405020304" pitchFamily="18" charset="0"/>
              </a:endParaRPr>
            </a:p>
          </p:txBody>
        </p:sp>
        <p:sp>
          <p:nvSpPr>
            <p:cNvPr id="60" name="Rounded Rectangle 2">
              <a:extLst>
                <a:ext uri="{FF2B5EF4-FFF2-40B4-BE49-F238E27FC236}">
                  <a16:creationId xmlns:a16="http://schemas.microsoft.com/office/drawing/2014/main" id="{4C9FB0C7-BF7E-47C5-917F-D1E0AF741879}"/>
                </a:ext>
              </a:extLst>
            </p:cNvPr>
            <p:cNvSpPr/>
            <p:nvPr/>
          </p:nvSpPr>
          <p:spPr>
            <a:xfrm>
              <a:off x="5065442" y="1471328"/>
              <a:ext cx="671195" cy="376237"/>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Growth Rates</a:t>
              </a:r>
              <a:endParaRPr lang="en-US" sz="1100">
                <a:effectLst/>
                <a:ea typeface="SimSun" panose="02010600030101010101" pitchFamily="2" charset="-122"/>
                <a:cs typeface="Times New Roman" panose="02020603050405020304" pitchFamily="18" charset="0"/>
              </a:endParaRPr>
            </a:p>
          </p:txBody>
        </p:sp>
        <p:sp>
          <p:nvSpPr>
            <p:cNvPr id="61" name="Rounded Rectangle 2">
              <a:extLst>
                <a:ext uri="{FF2B5EF4-FFF2-40B4-BE49-F238E27FC236}">
                  <a16:creationId xmlns:a16="http://schemas.microsoft.com/office/drawing/2014/main" id="{990456B6-F0E6-40E3-A285-BBDF1A133809}"/>
                </a:ext>
              </a:extLst>
            </p:cNvPr>
            <p:cNvSpPr/>
            <p:nvPr/>
          </p:nvSpPr>
          <p:spPr>
            <a:xfrm>
              <a:off x="3719242" y="1857090"/>
              <a:ext cx="633413" cy="314325"/>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Value</a:t>
              </a:r>
              <a:endParaRPr lang="en-US" sz="1100">
                <a:effectLst/>
                <a:ea typeface="SimSun" panose="02010600030101010101" pitchFamily="2" charset="-122"/>
                <a:cs typeface="Times New Roman" panose="02020603050405020304" pitchFamily="18" charset="0"/>
              </a:endParaRPr>
            </a:p>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(in US$)</a:t>
              </a:r>
              <a:endParaRPr lang="en-US" sz="1100">
                <a:effectLst/>
                <a:ea typeface="SimSun" panose="02010600030101010101" pitchFamily="2" charset="-122"/>
                <a:cs typeface="Times New Roman" panose="02020603050405020304" pitchFamily="18" charset="0"/>
              </a:endParaRPr>
            </a:p>
          </p:txBody>
        </p:sp>
        <p:sp>
          <p:nvSpPr>
            <p:cNvPr id="62" name="Rounded Rectangle 2">
              <a:extLst>
                <a:ext uri="{FF2B5EF4-FFF2-40B4-BE49-F238E27FC236}">
                  <a16:creationId xmlns:a16="http://schemas.microsoft.com/office/drawing/2014/main" id="{10E498BA-A0BF-4D54-B774-28D07592DC5F}"/>
                </a:ext>
              </a:extLst>
            </p:cNvPr>
            <p:cNvSpPr/>
            <p:nvPr/>
          </p:nvSpPr>
          <p:spPr>
            <a:xfrm>
              <a:off x="4384405" y="1860265"/>
              <a:ext cx="633412" cy="312738"/>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Volume</a:t>
              </a:r>
              <a:endParaRPr lang="en-US" sz="1100">
                <a:effectLst/>
                <a:ea typeface="SimSun" panose="02010600030101010101" pitchFamily="2" charset="-122"/>
                <a:cs typeface="Times New Roman" panose="02020603050405020304" pitchFamily="18" charset="0"/>
              </a:endParaRPr>
            </a:p>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MTPA</a:t>
              </a:r>
              <a:endParaRPr lang="en-US" sz="1100">
                <a:effectLst/>
                <a:ea typeface="SimSun" panose="02010600030101010101" pitchFamily="2" charset="-122"/>
                <a:cs typeface="Times New Roman" panose="02020603050405020304" pitchFamily="18" charset="0"/>
              </a:endParaRPr>
            </a:p>
          </p:txBody>
        </p:sp>
        <p:sp>
          <p:nvSpPr>
            <p:cNvPr id="64" name="Rounded Rectangle 2">
              <a:extLst>
                <a:ext uri="{FF2B5EF4-FFF2-40B4-BE49-F238E27FC236}">
                  <a16:creationId xmlns:a16="http://schemas.microsoft.com/office/drawing/2014/main" id="{65BEF80A-FE2F-4494-9E14-13F756ACC109}"/>
                </a:ext>
              </a:extLst>
            </p:cNvPr>
            <p:cNvSpPr/>
            <p:nvPr/>
          </p:nvSpPr>
          <p:spPr>
            <a:xfrm>
              <a:off x="5088937" y="1860265"/>
              <a:ext cx="633413" cy="314325"/>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Volume</a:t>
              </a:r>
              <a:endParaRPr lang="en-US" sz="1100">
                <a:effectLst/>
                <a:ea typeface="SimSun" panose="02010600030101010101" pitchFamily="2" charset="-122"/>
                <a:cs typeface="Times New Roman" panose="02020603050405020304" pitchFamily="18" charset="0"/>
              </a:endParaRPr>
            </a:p>
          </p:txBody>
        </p:sp>
        <p:sp>
          <p:nvSpPr>
            <p:cNvPr id="66" name="Rounded Rectangle 2">
              <a:extLst>
                <a:ext uri="{FF2B5EF4-FFF2-40B4-BE49-F238E27FC236}">
                  <a16:creationId xmlns:a16="http://schemas.microsoft.com/office/drawing/2014/main" id="{E3D05629-BF97-4BFB-86F0-4BD28AFD7F4B}"/>
                </a:ext>
              </a:extLst>
            </p:cNvPr>
            <p:cNvSpPr/>
            <p:nvPr/>
          </p:nvSpPr>
          <p:spPr>
            <a:xfrm>
              <a:off x="5104812" y="2249203"/>
              <a:ext cx="631825" cy="46831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7.70%</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67" name="Rounded Rectangle 2">
              <a:extLst>
                <a:ext uri="{FF2B5EF4-FFF2-40B4-BE49-F238E27FC236}">
                  <a16:creationId xmlns:a16="http://schemas.microsoft.com/office/drawing/2014/main" id="{93A11C70-F6AA-4BCD-93AC-44E6EE352DC1}"/>
                </a:ext>
              </a:extLst>
            </p:cNvPr>
            <p:cNvSpPr/>
            <p:nvPr/>
          </p:nvSpPr>
          <p:spPr>
            <a:xfrm>
              <a:off x="3719242" y="2247615"/>
              <a:ext cx="633413" cy="46831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1,736 mn</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68" name="Rounded Rectangle 2">
              <a:extLst>
                <a:ext uri="{FF2B5EF4-FFF2-40B4-BE49-F238E27FC236}">
                  <a16:creationId xmlns:a16="http://schemas.microsoft.com/office/drawing/2014/main" id="{1654328F-9C43-4DB4-A9D5-5252B8256164}"/>
                </a:ext>
              </a:extLst>
            </p:cNvPr>
            <p:cNvSpPr/>
            <p:nvPr/>
          </p:nvSpPr>
          <p:spPr>
            <a:xfrm>
              <a:off x="4384405" y="2250790"/>
              <a:ext cx="633412" cy="46831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4.8</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0" name="Rounded Rectangle 2">
              <a:extLst>
                <a:ext uri="{FF2B5EF4-FFF2-40B4-BE49-F238E27FC236}">
                  <a16:creationId xmlns:a16="http://schemas.microsoft.com/office/drawing/2014/main" id="{58871014-6C29-4046-9DDB-A35A60E9282C}"/>
                </a:ext>
              </a:extLst>
            </p:cNvPr>
            <p:cNvSpPr/>
            <p:nvPr/>
          </p:nvSpPr>
          <p:spPr>
            <a:xfrm>
              <a:off x="5107987" y="2765140"/>
              <a:ext cx="633413" cy="46831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9.79%</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1" name="Rounded Rectangle 2">
              <a:extLst>
                <a:ext uri="{FF2B5EF4-FFF2-40B4-BE49-F238E27FC236}">
                  <a16:creationId xmlns:a16="http://schemas.microsoft.com/office/drawing/2014/main" id="{F2F81695-70DB-4EE4-9FC1-5C370E66A6F0}"/>
                </a:ext>
              </a:extLst>
            </p:cNvPr>
            <p:cNvSpPr/>
            <p:nvPr/>
          </p:nvSpPr>
          <p:spPr>
            <a:xfrm>
              <a:off x="3722417" y="2765140"/>
              <a:ext cx="633413" cy="4667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655 mn</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2" name="Rounded Rectangle 2">
              <a:extLst>
                <a:ext uri="{FF2B5EF4-FFF2-40B4-BE49-F238E27FC236}">
                  <a16:creationId xmlns:a16="http://schemas.microsoft.com/office/drawing/2014/main" id="{1461F12C-E6B2-4A20-98A5-91D12F99B40D}"/>
                </a:ext>
              </a:extLst>
            </p:cNvPr>
            <p:cNvSpPr/>
            <p:nvPr/>
          </p:nvSpPr>
          <p:spPr>
            <a:xfrm>
              <a:off x="4387580" y="2766728"/>
              <a:ext cx="633412" cy="46831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1.2</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3" name="Rounded Rectangle 2">
              <a:extLst>
                <a:ext uri="{FF2B5EF4-FFF2-40B4-BE49-F238E27FC236}">
                  <a16:creationId xmlns:a16="http://schemas.microsoft.com/office/drawing/2014/main" id="{C2EC7FF4-C2B5-47D4-AAB0-5CB4F7CDB34E}"/>
                </a:ext>
              </a:extLst>
            </p:cNvPr>
            <p:cNvSpPr/>
            <p:nvPr/>
          </p:nvSpPr>
          <p:spPr>
            <a:xfrm>
              <a:off x="2174795" y="2241265"/>
              <a:ext cx="1245061" cy="4667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Imports in </a:t>
              </a:r>
              <a:r>
                <a:rPr lang="en-US" sz="900" err="1">
                  <a:effectLst/>
                  <a:ea typeface="SimSun" panose="02010600030101010101" pitchFamily="2" charset="-122"/>
                  <a:cs typeface="Times New Roman" panose="02020603050405020304" pitchFamily="18" charset="0"/>
                </a:rPr>
                <a:t>Sugd</a:t>
              </a:r>
              <a:endParaRPr lang="en-US" sz="1100">
                <a:effectLst/>
                <a:ea typeface="SimSun" panose="02010600030101010101" pitchFamily="2" charset="-122"/>
                <a:cs typeface="Times New Roman" panose="02020603050405020304" pitchFamily="18" charset="0"/>
              </a:endParaRPr>
            </a:p>
          </p:txBody>
        </p:sp>
        <p:sp>
          <p:nvSpPr>
            <p:cNvPr id="74" name="Rounded Rectangle 2">
              <a:extLst>
                <a:ext uri="{FF2B5EF4-FFF2-40B4-BE49-F238E27FC236}">
                  <a16:creationId xmlns:a16="http://schemas.microsoft.com/office/drawing/2014/main" id="{126C4600-0E55-49E1-A6D7-6C449DA0B17E}"/>
                </a:ext>
              </a:extLst>
            </p:cNvPr>
            <p:cNvSpPr/>
            <p:nvPr/>
          </p:nvSpPr>
          <p:spPr>
            <a:xfrm>
              <a:off x="2182733" y="2754028"/>
              <a:ext cx="1243297" cy="46831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Exports from </a:t>
              </a:r>
              <a:r>
                <a:rPr lang="en-US" sz="900" err="1">
                  <a:effectLst/>
                  <a:ea typeface="SimSun" panose="02010600030101010101" pitchFamily="2" charset="-122"/>
                  <a:cs typeface="Times New Roman" panose="02020603050405020304" pitchFamily="18" charset="0"/>
                </a:rPr>
                <a:t>Sugd</a:t>
              </a:r>
              <a:endParaRPr lang="en-US" sz="1100">
                <a:effectLst/>
                <a:ea typeface="SimSun" panose="02010600030101010101" pitchFamily="2" charset="-122"/>
                <a:cs typeface="Times New Roman" panose="02020603050405020304" pitchFamily="18" charset="0"/>
              </a:endParaRPr>
            </a:p>
          </p:txBody>
        </p:sp>
        <p:sp>
          <p:nvSpPr>
            <p:cNvPr id="76" name="Rounded Rectangle 2">
              <a:extLst>
                <a:ext uri="{FF2B5EF4-FFF2-40B4-BE49-F238E27FC236}">
                  <a16:creationId xmlns:a16="http://schemas.microsoft.com/office/drawing/2014/main" id="{6FE2E292-9A61-4D8C-9EA7-430F6C3BC80C}"/>
                </a:ext>
              </a:extLst>
            </p:cNvPr>
            <p:cNvSpPr/>
            <p:nvPr/>
          </p:nvSpPr>
          <p:spPr>
            <a:xfrm>
              <a:off x="5107987" y="3460275"/>
              <a:ext cx="631825" cy="9747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9.79%</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7" name="Rounded Rectangle 2">
              <a:extLst>
                <a:ext uri="{FF2B5EF4-FFF2-40B4-BE49-F238E27FC236}">
                  <a16:creationId xmlns:a16="http://schemas.microsoft.com/office/drawing/2014/main" id="{FD195C94-BF94-420A-9E7E-8631B077022D}"/>
                </a:ext>
              </a:extLst>
            </p:cNvPr>
            <p:cNvSpPr/>
            <p:nvPr/>
          </p:nvSpPr>
          <p:spPr>
            <a:xfrm>
              <a:off x="3717655" y="3460275"/>
              <a:ext cx="633412" cy="97631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1,191 mn</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8" name="Rounded Rectangle 2">
              <a:extLst>
                <a:ext uri="{FF2B5EF4-FFF2-40B4-BE49-F238E27FC236}">
                  <a16:creationId xmlns:a16="http://schemas.microsoft.com/office/drawing/2014/main" id="{627BEBB8-BAAC-4AB7-A0D3-F4280437307A}"/>
                </a:ext>
              </a:extLst>
            </p:cNvPr>
            <p:cNvSpPr/>
            <p:nvPr/>
          </p:nvSpPr>
          <p:spPr>
            <a:xfrm>
              <a:off x="4393930" y="3466625"/>
              <a:ext cx="633412" cy="97631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5.9</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79" name="Rounded Rectangle 2">
              <a:extLst>
                <a:ext uri="{FF2B5EF4-FFF2-40B4-BE49-F238E27FC236}">
                  <a16:creationId xmlns:a16="http://schemas.microsoft.com/office/drawing/2014/main" id="{34A6C748-0AA0-438F-A345-B14BA9D19E99}"/>
                </a:ext>
              </a:extLst>
            </p:cNvPr>
            <p:cNvSpPr/>
            <p:nvPr/>
          </p:nvSpPr>
          <p:spPr>
            <a:xfrm>
              <a:off x="1281033" y="2247615"/>
              <a:ext cx="665162" cy="99377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Trade Cargo</a:t>
              </a:r>
              <a:endParaRPr lang="en-US" sz="1100">
                <a:effectLst/>
                <a:ea typeface="SimSun" panose="02010600030101010101" pitchFamily="2" charset="-122"/>
                <a:cs typeface="Times New Roman" panose="02020603050405020304" pitchFamily="18" charset="0"/>
              </a:endParaRPr>
            </a:p>
          </p:txBody>
        </p:sp>
        <p:sp>
          <p:nvSpPr>
            <p:cNvPr id="80" name="Rounded Rectangle 2">
              <a:extLst>
                <a:ext uri="{FF2B5EF4-FFF2-40B4-BE49-F238E27FC236}">
                  <a16:creationId xmlns:a16="http://schemas.microsoft.com/office/drawing/2014/main" id="{6DE46AE1-B65D-4263-96C1-5091B80408CF}"/>
                </a:ext>
              </a:extLst>
            </p:cNvPr>
            <p:cNvSpPr/>
            <p:nvPr/>
          </p:nvSpPr>
          <p:spPr>
            <a:xfrm>
              <a:off x="2190670" y="3463450"/>
              <a:ext cx="1243298" cy="46831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Agriculture activity</a:t>
              </a:r>
              <a:endParaRPr lang="en-US" sz="1100">
                <a:effectLst/>
                <a:ea typeface="SimSun" panose="02010600030101010101" pitchFamily="2" charset="-122"/>
                <a:cs typeface="Times New Roman" panose="02020603050405020304" pitchFamily="18" charset="0"/>
              </a:endParaRPr>
            </a:p>
          </p:txBody>
        </p:sp>
        <p:sp>
          <p:nvSpPr>
            <p:cNvPr id="81" name="Rounded Rectangle 2">
              <a:extLst>
                <a:ext uri="{FF2B5EF4-FFF2-40B4-BE49-F238E27FC236}">
                  <a16:creationId xmlns:a16="http://schemas.microsoft.com/office/drawing/2014/main" id="{83AC7B30-89F7-4031-951F-D01C0D722059}"/>
                </a:ext>
              </a:extLst>
            </p:cNvPr>
            <p:cNvSpPr/>
            <p:nvPr/>
          </p:nvSpPr>
          <p:spPr>
            <a:xfrm>
              <a:off x="2192258" y="3973037"/>
              <a:ext cx="1243297" cy="4667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Manufacturing activity</a:t>
              </a:r>
              <a:endParaRPr lang="en-US" sz="1100">
                <a:effectLst/>
                <a:ea typeface="SimSun" panose="02010600030101010101" pitchFamily="2" charset="-122"/>
                <a:cs typeface="Times New Roman" panose="02020603050405020304" pitchFamily="18" charset="0"/>
              </a:endParaRPr>
            </a:p>
          </p:txBody>
        </p:sp>
        <p:sp>
          <p:nvSpPr>
            <p:cNvPr id="82" name="Rounded Rectangle 2">
              <a:extLst>
                <a:ext uri="{FF2B5EF4-FFF2-40B4-BE49-F238E27FC236}">
                  <a16:creationId xmlns:a16="http://schemas.microsoft.com/office/drawing/2014/main" id="{52CA415A-8B7C-4BAF-A960-F924C70CC25C}"/>
                </a:ext>
              </a:extLst>
            </p:cNvPr>
            <p:cNvSpPr/>
            <p:nvPr/>
          </p:nvSpPr>
          <p:spPr>
            <a:xfrm>
              <a:off x="1281033" y="3714275"/>
              <a:ext cx="665162" cy="99536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Industrial Cargo</a:t>
              </a:r>
              <a:endParaRPr lang="en-US" sz="1100">
                <a:effectLst/>
                <a:ea typeface="SimSun" panose="02010600030101010101" pitchFamily="2" charset="-122"/>
                <a:cs typeface="Times New Roman" panose="02020603050405020304" pitchFamily="18" charset="0"/>
              </a:endParaRPr>
            </a:p>
          </p:txBody>
        </p:sp>
        <p:sp>
          <p:nvSpPr>
            <p:cNvPr id="83" name="Rounded Rectangle 2">
              <a:extLst>
                <a:ext uri="{FF2B5EF4-FFF2-40B4-BE49-F238E27FC236}">
                  <a16:creationId xmlns:a16="http://schemas.microsoft.com/office/drawing/2014/main" id="{FFE37D52-6D7B-480E-B3A0-F013EAEE9CF8}"/>
                </a:ext>
              </a:extLst>
            </p:cNvPr>
            <p:cNvSpPr/>
            <p:nvPr/>
          </p:nvSpPr>
          <p:spPr>
            <a:xfrm>
              <a:off x="2195433" y="4476275"/>
              <a:ext cx="1243297" cy="468312"/>
            </a:xfrm>
            <a:prstGeom prst="round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Extractive Industry activity</a:t>
              </a:r>
              <a:endParaRPr lang="en-US" sz="1100">
                <a:effectLst/>
                <a:ea typeface="SimSun" panose="02010600030101010101" pitchFamily="2" charset="-122"/>
                <a:cs typeface="Times New Roman" panose="02020603050405020304" pitchFamily="18" charset="0"/>
              </a:endParaRPr>
            </a:p>
          </p:txBody>
        </p:sp>
        <p:sp>
          <p:nvSpPr>
            <p:cNvPr id="84" name="Rounded Rectangle 2">
              <a:extLst>
                <a:ext uri="{FF2B5EF4-FFF2-40B4-BE49-F238E27FC236}">
                  <a16:creationId xmlns:a16="http://schemas.microsoft.com/office/drawing/2014/main" id="{81A2AC18-E1FF-48C0-8B72-E5219F945AB5}"/>
                </a:ext>
              </a:extLst>
            </p:cNvPr>
            <p:cNvSpPr/>
            <p:nvPr/>
          </p:nvSpPr>
          <p:spPr>
            <a:xfrm>
              <a:off x="291050" y="2935410"/>
              <a:ext cx="665162" cy="99536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Cargo</a:t>
              </a:r>
              <a:endParaRPr lang="en-US" sz="1100">
                <a:effectLst/>
                <a:ea typeface="SimSun" panose="02010600030101010101" pitchFamily="2" charset="-122"/>
                <a:cs typeface="Times New Roman" panose="02020603050405020304" pitchFamily="18" charset="0"/>
              </a:endParaRPr>
            </a:p>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Flows</a:t>
              </a:r>
              <a:endParaRPr lang="en-US" sz="1100">
                <a:effectLst/>
                <a:ea typeface="SimSun" panose="02010600030101010101" pitchFamily="2" charset="-122"/>
                <a:cs typeface="Times New Roman" panose="02020603050405020304" pitchFamily="18" charset="0"/>
              </a:endParaRPr>
            </a:p>
          </p:txBody>
        </p:sp>
        <p:cxnSp>
          <p:nvCxnSpPr>
            <p:cNvPr id="85" name="Elbow Connector 3">
              <a:extLst>
                <a:ext uri="{FF2B5EF4-FFF2-40B4-BE49-F238E27FC236}">
                  <a16:creationId xmlns:a16="http://schemas.microsoft.com/office/drawing/2014/main" id="{FA4D9BBC-67C5-4973-8B8B-9231E48583CB}"/>
                </a:ext>
              </a:extLst>
            </p:cNvPr>
            <p:cNvCxnSpPr>
              <a:cxnSpLocks/>
            </p:cNvCxnSpPr>
            <p:nvPr/>
          </p:nvCxnSpPr>
          <p:spPr>
            <a:xfrm flipV="1">
              <a:off x="1946195" y="2476215"/>
              <a:ext cx="230188" cy="261938"/>
            </a:xfrm>
            <a:prstGeom prst="bentConnector3">
              <a:avLst>
                <a:gd name="adj1" fmla="val 4651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4">
              <a:extLst>
                <a:ext uri="{FF2B5EF4-FFF2-40B4-BE49-F238E27FC236}">
                  <a16:creationId xmlns:a16="http://schemas.microsoft.com/office/drawing/2014/main" id="{26F86342-BA64-4A6C-8D99-C04F090E60F1}"/>
                </a:ext>
              </a:extLst>
            </p:cNvPr>
            <p:cNvCxnSpPr>
              <a:cxnSpLocks/>
            </p:cNvCxnSpPr>
            <p:nvPr/>
          </p:nvCxnSpPr>
          <p:spPr>
            <a:xfrm>
              <a:off x="1947783" y="2739740"/>
              <a:ext cx="233362" cy="247650"/>
            </a:xfrm>
            <a:prstGeom prst="bentConnector3">
              <a:avLst>
                <a:gd name="adj1" fmla="val 4537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5">
              <a:extLst>
                <a:ext uri="{FF2B5EF4-FFF2-40B4-BE49-F238E27FC236}">
                  <a16:creationId xmlns:a16="http://schemas.microsoft.com/office/drawing/2014/main" id="{CCF1A118-4F03-4458-B00D-65F80C0295C2}"/>
                </a:ext>
              </a:extLst>
            </p:cNvPr>
            <p:cNvCxnSpPr>
              <a:cxnSpLocks/>
            </p:cNvCxnSpPr>
            <p:nvPr/>
          </p:nvCxnSpPr>
          <p:spPr>
            <a:xfrm flipV="1">
              <a:off x="917495" y="2754028"/>
              <a:ext cx="360363" cy="742950"/>
            </a:xfrm>
            <a:prstGeom prst="bentConnector3">
              <a:avLst>
                <a:gd name="adj1" fmla="val 49284"/>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6">
              <a:extLst>
                <a:ext uri="{FF2B5EF4-FFF2-40B4-BE49-F238E27FC236}">
                  <a16:creationId xmlns:a16="http://schemas.microsoft.com/office/drawing/2014/main" id="{659AF5C3-37BE-4E38-80BC-A5D068934AFF}"/>
                </a:ext>
              </a:extLst>
            </p:cNvPr>
            <p:cNvCxnSpPr>
              <a:cxnSpLocks/>
            </p:cNvCxnSpPr>
            <p:nvPr/>
          </p:nvCxnSpPr>
          <p:spPr>
            <a:xfrm>
              <a:off x="917495" y="3495390"/>
              <a:ext cx="355600" cy="56991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7">
              <a:extLst>
                <a:ext uri="{FF2B5EF4-FFF2-40B4-BE49-F238E27FC236}">
                  <a16:creationId xmlns:a16="http://schemas.microsoft.com/office/drawing/2014/main" id="{733A57FB-3F6A-4D83-8EA0-D86E00AACE1F}"/>
                </a:ext>
              </a:extLst>
            </p:cNvPr>
            <p:cNvCxnSpPr>
              <a:cxnSpLocks/>
            </p:cNvCxnSpPr>
            <p:nvPr/>
          </p:nvCxnSpPr>
          <p:spPr>
            <a:xfrm>
              <a:off x="1944608" y="4209575"/>
              <a:ext cx="244475" cy="500062"/>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
              <a:extLst>
                <a:ext uri="{FF2B5EF4-FFF2-40B4-BE49-F238E27FC236}">
                  <a16:creationId xmlns:a16="http://schemas.microsoft.com/office/drawing/2014/main" id="{273080CC-44D6-4E32-97E8-55E912171A7D}"/>
                </a:ext>
              </a:extLst>
            </p:cNvPr>
            <p:cNvCxnSpPr>
              <a:cxnSpLocks/>
            </p:cNvCxnSpPr>
            <p:nvPr/>
          </p:nvCxnSpPr>
          <p:spPr>
            <a:xfrm flipV="1">
              <a:off x="1949370" y="3698400"/>
              <a:ext cx="233363" cy="51117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B187805-DF46-4CEB-B4BA-538C6F96EA28}"/>
                </a:ext>
              </a:extLst>
            </p:cNvPr>
            <p:cNvCxnSpPr>
              <a:cxnSpLocks/>
            </p:cNvCxnSpPr>
            <p:nvPr/>
          </p:nvCxnSpPr>
          <p:spPr>
            <a:xfrm>
              <a:off x="1946195" y="4211162"/>
              <a:ext cx="24923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ounded Rectangle 2">
              <a:extLst>
                <a:ext uri="{FF2B5EF4-FFF2-40B4-BE49-F238E27FC236}">
                  <a16:creationId xmlns:a16="http://schemas.microsoft.com/office/drawing/2014/main" id="{8E34ACA0-E3E7-437E-AEF3-69587AE242FA}"/>
                </a:ext>
              </a:extLst>
            </p:cNvPr>
            <p:cNvSpPr/>
            <p:nvPr/>
          </p:nvSpPr>
          <p:spPr>
            <a:xfrm>
              <a:off x="3692255" y="4776693"/>
              <a:ext cx="633412" cy="46672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2,930 mn</a:t>
              </a:r>
              <a:endParaRPr lang="en-US" sz="1100">
                <a:effectLst/>
                <a:ea typeface="SimSun" panose="02010600030101010101" pitchFamily="2" charset="-122"/>
                <a:cs typeface="Times New Roman" panose="02020603050405020304" pitchFamily="18" charset="0"/>
              </a:endParaRPr>
            </a:p>
          </p:txBody>
        </p:sp>
        <p:sp>
          <p:nvSpPr>
            <p:cNvPr id="93" name="Rounded Rectangle 2">
              <a:extLst>
                <a:ext uri="{FF2B5EF4-FFF2-40B4-BE49-F238E27FC236}">
                  <a16:creationId xmlns:a16="http://schemas.microsoft.com/office/drawing/2014/main" id="{1AAD19EC-A7E7-4CFF-898B-7F180C2F5552}"/>
                </a:ext>
              </a:extLst>
            </p:cNvPr>
            <p:cNvSpPr/>
            <p:nvPr/>
          </p:nvSpPr>
          <p:spPr>
            <a:xfrm>
              <a:off x="4357417" y="4778281"/>
              <a:ext cx="631825" cy="468312"/>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10.8</a:t>
              </a:r>
              <a:endParaRPr lang="en-US" sz="1100">
                <a:effectLst/>
                <a:ea typeface="SimSun" panose="02010600030101010101" pitchFamily="2" charset="-122"/>
                <a:cs typeface="Times New Roman" panose="02020603050405020304" pitchFamily="18" charset="0"/>
              </a:endParaRPr>
            </a:p>
          </p:txBody>
        </p:sp>
        <p:cxnSp>
          <p:nvCxnSpPr>
            <p:cNvPr id="94" name="Elbow Connector 10">
              <a:extLst>
                <a:ext uri="{FF2B5EF4-FFF2-40B4-BE49-F238E27FC236}">
                  <a16:creationId xmlns:a16="http://schemas.microsoft.com/office/drawing/2014/main" id="{97E2E613-CD03-4298-AA17-F68699E450C8}"/>
                </a:ext>
              </a:extLst>
            </p:cNvPr>
            <p:cNvCxnSpPr>
              <a:cxnSpLocks/>
              <a:stCxn id="84" idx="2"/>
              <a:endCxn id="92" idx="1"/>
            </p:cNvCxnSpPr>
            <p:nvPr/>
          </p:nvCxnSpPr>
          <p:spPr>
            <a:xfrm rot="16200000" flipH="1">
              <a:off x="1618302" y="2936102"/>
              <a:ext cx="1079283" cy="3068624"/>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9B1E16C3-ED33-4A5D-8ECE-C178E3E61109}"/>
                </a:ext>
              </a:extLst>
            </p:cNvPr>
            <p:cNvSpPr/>
            <p:nvPr/>
          </p:nvSpPr>
          <p:spPr>
            <a:xfrm>
              <a:off x="1172745" y="2173003"/>
              <a:ext cx="223456" cy="213373"/>
            </a:xfrm>
            <a:prstGeom prst="ellipse">
              <a:avLst/>
            </a:prstGeom>
            <a:solidFill>
              <a:schemeClr val="tx1">
                <a:lumMod val="65000"/>
                <a:lumOff val="3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100" b="1"/>
                <a:t>A</a:t>
              </a:r>
              <a:endParaRPr lang="en-US" sz="1600" b="1"/>
            </a:p>
          </p:txBody>
        </p:sp>
        <p:sp>
          <p:nvSpPr>
            <p:cNvPr id="129" name="Oval 128">
              <a:extLst>
                <a:ext uri="{FF2B5EF4-FFF2-40B4-BE49-F238E27FC236}">
                  <a16:creationId xmlns:a16="http://schemas.microsoft.com/office/drawing/2014/main" id="{44F796B6-04E2-474A-B2D9-4B9A990370C6}"/>
                </a:ext>
              </a:extLst>
            </p:cNvPr>
            <p:cNvSpPr/>
            <p:nvPr/>
          </p:nvSpPr>
          <p:spPr>
            <a:xfrm>
              <a:off x="1178239" y="3628271"/>
              <a:ext cx="223456" cy="213373"/>
            </a:xfrm>
            <a:prstGeom prst="ellipse">
              <a:avLst/>
            </a:prstGeom>
            <a:solidFill>
              <a:schemeClr val="tx1">
                <a:lumMod val="65000"/>
                <a:lumOff val="3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100" b="1"/>
                <a:t>B</a:t>
              </a:r>
              <a:endParaRPr lang="en-US" sz="1600" b="1"/>
            </a:p>
          </p:txBody>
        </p:sp>
        <p:sp>
          <p:nvSpPr>
            <p:cNvPr id="130" name="Rounded Rectangle 2">
              <a:extLst>
                <a:ext uri="{FF2B5EF4-FFF2-40B4-BE49-F238E27FC236}">
                  <a16:creationId xmlns:a16="http://schemas.microsoft.com/office/drawing/2014/main" id="{7F84C582-554E-443E-BCF5-CE79E6842204}"/>
                </a:ext>
              </a:extLst>
            </p:cNvPr>
            <p:cNvSpPr/>
            <p:nvPr/>
          </p:nvSpPr>
          <p:spPr>
            <a:xfrm>
              <a:off x="2182875" y="2754028"/>
              <a:ext cx="1243297" cy="46831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Exports from </a:t>
              </a:r>
              <a:r>
                <a:rPr lang="en-US" sz="900" err="1">
                  <a:effectLst/>
                  <a:ea typeface="SimSun" panose="02010600030101010101" pitchFamily="2" charset="-122"/>
                  <a:cs typeface="Times New Roman" panose="02020603050405020304" pitchFamily="18" charset="0"/>
                </a:rPr>
                <a:t>Sugd</a:t>
              </a:r>
              <a:endParaRPr lang="en-US" sz="1100">
                <a:effectLst/>
                <a:ea typeface="SimSun" panose="02010600030101010101" pitchFamily="2" charset="-122"/>
                <a:cs typeface="Times New Roman" panose="02020603050405020304" pitchFamily="18" charset="0"/>
              </a:endParaRPr>
            </a:p>
          </p:txBody>
        </p:sp>
        <p:sp>
          <p:nvSpPr>
            <p:cNvPr id="131" name="Rounded Rectangle 2">
              <a:extLst>
                <a:ext uri="{FF2B5EF4-FFF2-40B4-BE49-F238E27FC236}">
                  <a16:creationId xmlns:a16="http://schemas.microsoft.com/office/drawing/2014/main" id="{4960B23D-20D8-4CFD-8E30-7BF54F4933CD}"/>
                </a:ext>
              </a:extLst>
            </p:cNvPr>
            <p:cNvSpPr/>
            <p:nvPr/>
          </p:nvSpPr>
          <p:spPr>
            <a:xfrm>
              <a:off x="2190812" y="3463450"/>
              <a:ext cx="1243298" cy="46831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Agriculture activity</a:t>
              </a:r>
              <a:endParaRPr lang="en-US" sz="1100">
                <a:effectLst/>
                <a:ea typeface="SimSun" panose="02010600030101010101" pitchFamily="2" charset="-122"/>
                <a:cs typeface="Times New Roman" panose="02020603050405020304" pitchFamily="18" charset="0"/>
              </a:endParaRPr>
            </a:p>
          </p:txBody>
        </p:sp>
        <p:sp>
          <p:nvSpPr>
            <p:cNvPr id="132" name="Rounded Rectangle 2">
              <a:extLst>
                <a:ext uri="{FF2B5EF4-FFF2-40B4-BE49-F238E27FC236}">
                  <a16:creationId xmlns:a16="http://schemas.microsoft.com/office/drawing/2014/main" id="{18BF3ED8-5FD3-455A-A15A-851BA8042601}"/>
                </a:ext>
              </a:extLst>
            </p:cNvPr>
            <p:cNvSpPr/>
            <p:nvPr/>
          </p:nvSpPr>
          <p:spPr>
            <a:xfrm>
              <a:off x="2190671" y="3971450"/>
              <a:ext cx="1243297" cy="4667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Manufacturing activity</a:t>
              </a:r>
              <a:endParaRPr lang="en-US" sz="1100">
                <a:effectLst/>
                <a:ea typeface="SimSun" panose="02010600030101010101" pitchFamily="2" charset="-122"/>
                <a:cs typeface="Times New Roman" panose="02020603050405020304" pitchFamily="18" charset="0"/>
              </a:endParaRPr>
            </a:p>
          </p:txBody>
        </p:sp>
        <p:sp>
          <p:nvSpPr>
            <p:cNvPr id="135" name="Rounded Rectangle 2">
              <a:extLst>
                <a:ext uri="{FF2B5EF4-FFF2-40B4-BE49-F238E27FC236}">
                  <a16:creationId xmlns:a16="http://schemas.microsoft.com/office/drawing/2014/main" id="{75BB4BB5-5562-4049-BB8D-737CDC1119E2}"/>
                </a:ext>
              </a:extLst>
            </p:cNvPr>
            <p:cNvSpPr/>
            <p:nvPr/>
          </p:nvSpPr>
          <p:spPr>
            <a:xfrm>
              <a:off x="5789423" y="1459412"/>
              <a:ext cx="1286962" cy="37623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p>
              <a:pPr marL="0" marR="0" algn="ctr">
                <a:spcBef>
                  <a:spcPts val="0"/>
                </a:spcBef>
                <a:spcAft>
                  <a:spcPts val="0"/>
                </a:spcAft>
              </a:pPr>
              <a:r>
                <a:rPr lang="en-US" sz="900" b="1">
                  <a:effectLst/>
                  <a:ea typeface="SimSun" panose="02010600030101010101" pitchFamily="2" charset="-122"/>
                  <a:cs typeface="Times New Roman" panose="02020603050405020304" pitchFamily="18" charset="0"/>
                </a:rPr>
                <a:t>Projections</a:t>
              </a:r>
              <a:endParaRPr lang="en-US" sz="1100">
                <a:effectLst/>
                <a:ea typeface="SimSun" panose="02010600030101010101" pitchFamily="2" charset="-122"/>
                <a:cs typeface="Times New Roman" panose="02020603050405020304" pitchFamily="18" charset="0"/>
              </a:endParaRPr>
            </a:p>
          </p:txBody>
        </p:sp>
        <p:sp>
          <p:nvSpPr>
            <p:cNvPr id="136" name="Rounded Rectangle 2">
              <a:extLst>
                <a:ext uri="{FF2B5EF4-FFF2-40B4-BE49-F238E27FC236}">
                  <a16:creationId xmlns:a16="http://schemas.microsoft.com/office/drawing/2014/main" id="{E5F3F569-AF17-450D-9C59-6BCD485D0442}"/>
                </a:ext>
              </a:extLst>
            </p:cNvPr>
            <p:cNvSpPr/>
            <p:nvPr/>
          </p:nvSpPr>
          <p:spPr>
            <a:xfrm>
              <a:off x="5776942" y="1847565"/>
              <a:ext cx="633413" cy="31432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2030</a:t>
              </a:r>
              <a:endParaRPr lang="en-US" sz="1100">
                <a:effectLst/>
                <a:ea typeface="SimSun" panose="02010600030101010101" pitchFamily="2" charset="-122"/>
                <a:cs typeface="Times New Roman" panose="02020603050405020304" pitchFamily="18" charset="0"/>
              </a:endParaRPr>
            </a:p>
          </p:txBody>
        </p:sp>
        <p:sp>
          <p:nvSpPr>
            <p:cNvPr id="137" name="Rounded Rectangle 2">
              <a:extLst>
                <a:ext uri="{FF2B5EF4-FFF2-40B4-BE49-F238E27FC236}">
                  <a16:creationId xmlns:a16="http://schemas.microsoft.com/office/drawing/2014/main" id="{6DD14303-F18E-481B-B5FB-0888163581E0}"/>
                </a:ext>
              </a:extLst>
            </p:cNvPr>
            <p:cNvSpPr/>
            <p:nvPr/>
          </p:nvSpPr>
          <p:spPr>
            <a:xfrm>
              <a:off x="6442972" y="1847564"/>
              <a:ext cx="633413" cy="31432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a:effectLst/>
                  <a:ea typeface="SimSun" panose="02010600030101010101" pitchFamily="2" charset="-122"/>
                  <a:cs typeface="Times New Roman" panose="02020603050405020304" pitchFamily="18" charset="0"/>
                </a:rPr>
                <a:t>2048</a:t>
              </a:r>
              <a:endParaRPr lang="en-US" sz="1100">
                <a:effectLst/>
                <a:ea typeface="SimSun" panose="02010600030101010101" pitchFamily="2" charset="-122"/>
                <a:cs typeface="Times New Roman" panose="02020603050405020304" pitchFamily="18" charset="0"/>
              </a:endParaRPr>
            </a:p>
          </p:txBody>
        </p:sp>
        <p:sp>
          <p:nvSpPr>
            <p:cNvPr id="138" name="Rounded Rectangle 2">
              <a:extLst>
                <a:ext uri="{FF2B5EF4-FFF2-40B4-BE49-F238E27FC236}">
                  <a16:creationId xmlns:a16="http://schemas.microsoft.com/office/drawing/2014/main" id="{D5083702-FA20-4DBB-B5F5-383E7BA5263E}"/>
                </a:ext>
              </a:extLst>
            </p:cNvPr>
            <p:cNvSpPr/>
            <p:nvPr/>
          </p:nvSpPr>
          <p:spPr>
            <a:xfrm>
              <a:off x="5788020" y="2237625"/>
              <a:ext cx="631825" cy="468312"/>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9.6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39" name="Rounded Rectangle 2">
              <a:extLst>
                <a:ext uri="{FF2B5EF4-FFF2-40B4-BE49-F238E27FC236}">
                  <a16:creationId xmlns:a16="http://schemas.microsoft.com/office/drawing/2014/main" id="{821B2EEC-C7E6-4D0F-BCBF-406FB03BE56C}"/>
                </a:ext>
              </a:extLst>
            </p:cNvPr>
            <p:cNvSpPr/>
            <p:nvPr/>
          </p:nvSpPr>
          <p:spPr>
            <a:xfrm>
              <a:off x="5791195" y="2753562"/>
              <a:ext cx="633413" cy="468313"/>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a typeface="SimSun" panose="02010600030101010101" pitchFamily="2" charset="-122"/>
                  <a:cs typeface="Times New Roman" panose="02020603050405020304" pitchFamily="18" charset="0"/>
                </a:rPr>
                <a:t>2.8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40" name="Rounded Rectangle 2">
              <a:extLst>
                <a:ext uri="{FF2B5EF4-FFF2-40B4-BE49-F238E27FC236}">
                  <a16:creationId xmlns:a16="http://schemas.microsoft.com/office/drawing/2014/main" id="{C09C0A18-8F60-4917-959B-4DA8B3F8AA84}"/>
                </a:ext>
              </a:extLst>
            </p:cNvPr>
            <p:cNvSpPr/>
            <p:nvPr/>
          </p:nvSpPr>
          <p:spPr>
            <a:xfrm>
              <a:off x="5791195" y="3448697"/>
              <a:ext cx="631825" cy="974725"/>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14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41" name="Rounded Rectangle 2">
              <a:extLst>
                <a:ext uri="{FF2B5EF4-FFF2-40B4-BE49-F238E27FC236}">
                  <a16:creationId xmlns:a16="http://schemas.microsoft.com/office/drawing/2014/main" id="{B427609D-E96E-46CC-8531-B0E4B1BF7A18}"/>
                </a:ext>
              </a:extLst>
            </p:cNvPr>
            <p:cNvSpPr/>
            <p:nvPr/>
          </p:nvSpPr>
          <p:spPr>
            <a:xfrm>
              <a:off x="6462236" y="2237625"/>
              <a:ext cx="631825" cy="468312"/>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37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42" name="Rounded Rectangle 2">
              <a:extLst>
                <a:ext uri="{FF2B5EF4-FFF2-40B4-BE49-F238E27FC236}">
                  <a16:creationId xmlns:a16="http://schemas.microsoft.com/office/drawing/2014/main" id="{9E28B5DA-7BFC-41A4-A47F-11C140D3AA3A}"/>
                </a:ext>
              </a:extLst>
            </p:cNvPr>
            <p:cNvSpPr/>
            <p:nvPr/>
          </p:nvSpPr>
          <p:spPr>
            <a:xfrm>
              <a:off x="6465411" y="2753562"/>
              <a:ext cx="633413" cy="468313"/>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15.6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43" name="Rounded Rectangle 2">
              <a:extLst>
                <a:ext uri="{FF2B5EF4-FFF2-40B4-BE49-F238E27FC236}">
                  <a16:creationId xmlns:a16="http://schemas.microsoft.com/office/drawing/2014/main" id="{488D7075-DFEA-4507-808B-1723EAB40C61}"/>
                </a:ext>
              </a:extLst>
            </p:cNvPr>
            <p:cNvSpPr/>
            <p:nvPr/>
          </p:nvSpPr>
          <p:spPr>
            <a:xfrm>
              <a:off x="6465411" y="3448697"/>
              <a:ext cx="631825" cy="974725"/>
            </a:xfrm>
            <a:prstGeom prst="roundRect">
              <a:avLst/>
            </a:prstGeom>
            <a:solidFill>
              <a:srgbClr val="F7C8C4">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900" b="1">
                  <a:solidFill>
                    <a:schemeClr val="tx1"/>
                  </a:solidFill>
                  <a:effectLst/>
                  <a:ea typeface="SimSun" panose="02010600030101010101" pitchFamily="2" charset="-122"/>
                  <a:cs typeface="Times New Roman" panose="02020603050405020304" pitchFamily="18" charset="0"/>
                </a:rPr>
                <a:t>77 MTPA</a:t>
              </a:r>
              <a:endParaRPr lang="en-US" sz="1100">
                <a:solidFill>
                  <a:schemeClr val="tx1"/>
                </a:solidFill>
                <a:effectLst/>
                <a:ea typeface="SimSun" panose="02010600030101010101" pitchFamily="2" charset="-122"/>
                <a:cs typeface="Times New Roman" panose="02020603050405020304" pitchFamily="18" charset="0"/>
              </a:endParaRPr>
            </a:p>
          </p:txBody>
        </p:sp>
        <p:sp>
          <p:nvSpPr>
            <p:cNvPr id="144" name="Rounded Rectangle 2">
              <a:extLst>
                <a:ext uri="{FF2B5EF4-FFF2-40B4-BE49-F238E27FC236}">
                  <a16:creationId xmlns:a16="http://schemas.microsoft.com/office/drawing/2014/main" id="{B3B872FF-F37B-4610-ADCD-D6D516284C16}"/>
                </a:ext>
              </a:extLst>
            </p:cNvPr>
            <p:cNvSpPr/>
            <p:nvPr/>
          </p:nvSpPr>
          <p:spPr>
            <a:xfrm>
              <a:off x="5817395" y="4781461"/>
              <a:ext cx="633412" cy="46672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000" b="1">
                  <a:effectLst/>
                  <a:ea typeface="SimSun" panose="02010600030101010101" pitchFamily="2" charset="-122"/>
                  <a:cs typeface="Times New Roman" panose="02020603050405020304" pitchFamily="18" charset="0"/>
                </a:rPr>
                <a:t>17 MTPA</a:t>
              </a:r>
              <a:endParaRPr lang="en-US" sz="1200" b="1">
                <a:effectLst/>
                <a:ea typeface="SimSun" panose="02010600030101010101" pitchFamily="2" charset="-122"/>
                <a:cs typeface="Times New Roman" panose="02020603050405020304" pitchFamily="18" charset="0"/>
              </a:endParaRPr>
            </a:p>
          </p:txBody>
        </p:sp>
        <p:sp>
          <p:nvSpPr>
            <p:cNvPr id="145" name="Rounded Rectangle 2">
              <a:extLst>
                <a:ext uri="{FF2B5EF4-FFF2-40B4-BE49-F238E27FC236}">
                  <a16:creationId xmlns:a16="http://schemas.microsoft.com/office/drawing/2014/main" id="{6360CF9E-D8C3-4798-9C00-8E924984A781}"/>
                </a:ext>
              </a:extLst>
            </p:cNvPr>
            <p:cNvSpPr/>
            <p:nvPr/>
          </p:nvSpPr>
          <p:spPr>
            <a:xfrm>
              <a:off x="6482557" y="4783049"/>
              <a:ext cx="631825" cy="468312"/>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0"/>
                </a:spcBef>
                <a:spcAft>
                  <a:spcPts val="0"/>
                </a:spcAft>
              </a:pPr>
              <a:r>
                <a:rPr lang="en-US" sz="1000" b="1">
                  <a:effectLst/>
                  <a:ea typeface="SimSun" panose="02010600030101010101" pitchFamily="2" charset="-122"/>
                  <a:cs typeface="Times New Roman" panose="02020603050405020304" pitchFamily="18" charset="0"/>
                </a:rPr>
                <a:t>86 MTPA</a:t>
              </a:r>
              <a:endParaRPr lang="en-US" sz="1200">
                <a:effectLst/>
                <a:ea typeface="SimSun" panose="02010600030101010101" pitchFamily="2" charset="-122"/>
                <a:cs typeface="Times New Roman" panose="02020603050405020304" pitchFamily="18" charset="0"/>
              </a:endParaRPr>
            </a:p>
          </p:txBody>
        </p:sp>
        <p:sp>
          <p:nvSpPr>
            <p:cNvPr id="46" name="TextBox 45">
              <a:extLst>
                <a:ext uri="{FF2B5EF4-FFF2-40B4-BE49-F238E27FC236}">
                  <a16:creationId xmlns:a16="http://schemas.microsoft.com/office/drawing/2014/main" id="{2B3B007D-5A15-44C6-B103-2EC107856256}"/>
                </a:ext>
              </a:extLst>
            </p:cNvPr>
            <p:cNvSpPr txBox="1"/>
            <p:nvPr/>
          </p:nvSpPr>
          <p:spPr>
            <a:xfrm>
              <a:off x="5842124" y="5286769"/>
              <a:ext cx="1155442" cy="246221"/>
            </a:xfrm>
            <a:prstGeom prst="rect">
              <a:avLst/>
            </a:prstGeom>
            <a:noFill/>
          </p:spPr>
          <p:txBody>
            <a:bodyPr wrap="square" lIns="0" tIns="0" rIns="0" bIns="0" rtlCol="0">
              <a:spAutoFit/>
            </a:bodyPr>
            <a:lstStyle/>
            <a:p>
              <a:pPr algn="ctr">
                <a:lnSpc>
                  <a:spcPct val="100000"/>
                </a:lnSpc>
                <a:spcAft>
                  <a:spcPts val="600"/>
                </a:spcAft>
                <a:buSzPct val="100000"/>
              </a:pPr>
              <a:r>
                <a:rPr lang="en-US" sz="800" b="1" i="1">
                  <a:solidFill>
                    <a:srgbClr val="C00000"/>
                  </a:solidFill>
                </a:rPr>
                <a:t>Excluding direct dispatch commodities</a:t>
              </a:r>
              <a:endParaRPr lang="en-US" sz="1600" b="1" i="1">
                <a:solidFill>
                  <a:srgbClr val="C00000"/>
                </a:solidFill>
              </a:endParaRPr>
            </a:p>
          </p:txBody>
        </p:sp>
      </p:grpSp>
      <p:sp>
        <p:nvSpPr>
          <p:cNvPr id="48" name="Rectangle 47">
            <a:extLst>
              <a:ext uri="{FF2B5EF4-FFF2-40B4-BE49-F238E27FC236}">
                <a16:creationId xmlns:a16="http://schemas.microsoft.com/office/drawing/2014/main" id="{BC21B3EC-E43E-4DF4-A2C7-1B97F7197B95}"/>
              </a:ext>
            </a:extLst>
          </p:cNvPr>
          <p:cNvSpPr/>
          <p:nvPr/>
        </p:nvSpPr>
        <p:spPr>
          <a:xfrm>
            <a:off x="326375" y="1413177"/>
            <a:ext cx="7024859" cy="4119814"/>
          </a:xfrm>
          <a:prstGeom prst="rect">
            <a:avLst/>
          </a:prstGeom>
          <a:noFill/>
          <a:ln>
            <a:solidFill>
              <a:schemeClr val="tx1">
                <a:lumMod val="65000"/>
                <a:lumOff val="35000"/>
              </a:schemeClr>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7" name="Slide Number Placeholder 1">
            <a:extLst>
              <a:ext uri="{FF2B5EF4-FFF2-40B4-BE49-F238E27FC236}">
                <a16:creationId xmlns:a16="http://schemas.microsoft.com/office/drawing/2014/main" id="{3A43E9A8-D56E-421F-B7B2-B38EE6160B91}"/>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28</a:t>
            </a:fld>
            <a:endParaRPr lang="en-GB"/>
          </a:p>
        </p:txBody>
      </p:sp>
      <p:sp>
        <p:nvSpPr>
          <p:cNvPr id="98" name="TextBox 97">
            <a:hlinkClick r:id="rId6" action="ppaction://hlinksldjump"/>
            <a:extLst>
              <a:ext uri="{FF2B5EF4-FFF2-40B4-BE49-F238E27FC236}">
                <a16:creationId xmlns:a16="http://schemas.microsoft.com/office/drawing/2014/main" id="{D2E76177-7A15-4CDD-BA15-846510BCEEAE}"/>
              </a:ext>
            </a:extLst>
          </p:cNvPr>
          <p:cNvSpPr txBox="1"/>
          <p:nvPr/>
        </p:nvSpPr>
        <p:spPr>
          <a:xfrm>
            <a:off x="7407135" y="6343404"/>
            <a:ext cx="4093284" cy="184666"/>
          </a:xfrm>
          <a:prstGeom prst="rect">
            <a:avLst/>
          </a:prstGeom>
          <a:noFill/>
        </p:spPr>
        <p:txBody>
          <a:bodyPr wrap="square" lIns="0" tIns="0" rIns="0" bIns="0" rtlCol="0">
            <a:spAutoFit/>
          </a:bodyPr>
          <a:lstStyle/>
          <a:p>
            <a:pPr>
              <a:lnSpc>
                <a:spcPct val="100000"/>
              </a:lnSpc>
              <a:spcAft>
                <a:spcPts val="600"/>
              </a:spcAft>
              <a:buSzPct val="100000"/>
            </a:pPr>
            <a:r>
              <a:rPr lang="en-GB" sz="1200" dirty="0"/>
              <a:t>Click to go back to main slide</a:t>
            </a:r>
          </a:p>
        </p:txBody>
      </p:sp>
      <p:grpSp>
        <p:nvGrpSpPr>
          <p:cNvPr id="100" name="Group 99">
            <a:extLst>
              <a:ext uri="{FF2B5EF4-FFF2-40B4-BE49-F238E27FC236}">
                <a16:creationId xmlns:a16="http://schemas.microsoft.com/office/drawing/2014/main" id="{95DB1B28-0795-4D61-8D77-958040D0C07C}"/>
              </a:ext>
            </a:extLst>
          </p:cNvPr>
          <p:cNvGrpSpPr/>
          <p:nvPr/>
        </p:nvGrpSpPr>
        <p:grpSpPr>
          <a:xfrm>
            <a:off x="7598251" y="5569969"/>
            <a:ext cx="4445686" cy="534825"/>
            <a:chOff x="203885" y="5776205"/>
            <a:chExt cx="5027109" cy="534825"/>
          </a:xfrm>
        </p:grpSpPr>
        <p:sp>
          <p:nvSpPr>
            <p:cNvPr id="104" name="Rectangle: Rounded Corners 103">
              <a:extLst>
                <a:ext uri="{FF2B5EF4-FFF2-40B4-BE49-F238E27FC236}">
                  <a16:creationId xmlns:a16="http://schemas.microsoft.com/office/drawing/2014/main" id="{8BE1B60F-F110-4C7A-8739-AA83ADDAF54C}"/>
                </a:ext>
              </a:extLst>
            </p:cNvPr>
            <p:cNvSpPr/>
            <p:nvPr/>
          </p:nvSpPr>
          <p:spPr>
            <a:xfrm>
              <a:off x="203885" y="5776205"/>
              <a:ext cx="5027109" cy="534825"/>
            </a:xfrm>
            <a:prstGeom prst="round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6" name="TextBox 105">
              <a:extLst>
                <a:ext uri="{FF2B5EF4-FFF2-40B4-BE49-F238E27FC236}">
                  <a16:creationId xmlns:a16="http://schemas.microsoft.com/office/drawing/2014/main" id="{EC39EFB8-3BB5-4A1A-93F3-7E84FFC0B978}"/>
                </a:ext>
              </a:extLst>
            </p:cNvPr>
            <p:cNvSpPr txBox="1"/>
            <p:nvPr/>
          </p:nvSpPr>
          <p:spPr>
            <a:xfrm>
              <a:off x="307971" y="5835940"/>
              <a:ext cx="4923023" cy="430887"/>
            </a:xfrm>
            <a:prstGeom prst="rect">
              <a:avLst/>
            </a:prstGeom>
            <a:noFill/>
          </p:spPr>
          <p:txBody>
            <a:bodyPr wrap="square" lIns="0" tIns="0" rIns="0" bIns="0" rtlCol="0">
              <a:spAutoFit/>
            </a:bodyPr>
            <a:lstStyle/>
            <a:p>
              <a:pPr algn="ctr">
                <a:lnSpc>
                  <a:spcPct val="100000"/>
                </a:lnSpc>
                <a:spcAft>
                  <a:spcPts val="600"/>
                </a:spcAft>
                <a:buSzPct val="100000"/>
              </a:pPr>
              <a:r>
                <a:rPr lang="en-US" sz="1200" i="1" dirty="0"/>
                <a:t>Final Cargo Estimate under consideration after adjusting the road-rail split </a:t>
              </a:r>
              <a:r>
                <a:rPr lang="en-US" sz="1600" i="1" dirty="0"/>
                <a:t>67 MTPA</a:t>
              </a:r>
              <a:endParaRPr lang="en-US" sz="1200" i="1" dirty="0"/>
            </a:p>
          </p:txBody>
        </p:sp>
      </p:grpSp>
    </p:spTree>
    <p:custDataLst>
      <p:custData r:id="rId1"/>
    </p:custDataLst>
    <p:extLst>
      <p:ext uri="{BB962C8B-B14F-4D97-AF65-F5344CB8AC3E}">
        <p14:creationId xmlns:p14="http://schemas.microsoft.com/office/powerpoint/2010/main" val="39654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E0AEA70-9156-4364-85B2-4AD501576569}"/>
              </a:ext>
            </a:extLst>
          </p:cNvPr>
          <p:cNvGraphicFramePr>
            <a:graphicFrameLocks noChangeAspect="1"/>
          </p:cNvGraphicFramePr>
          <p:nvPr>
            <p:custDataLst>
              <p:tags r:id="rId2"/>
            </p:custDataLst>
            <p:extLst>
              <p:ext uri="{D42A27DB-BD31-4B8C-83A1-F6EECF244321}">
                <p14:modId xmlns:p14="http://schemas.microsoft.com/office/powerpoint/2010/main" val="222882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3" name="think-cell data - do not delete" hidden="1">
                        <a:extLst>
                          <a:ext uri="{FF2B5EF4-FFF2-40B4-BE49-F238E27FC236}">
                            <a16:creationId xmlns:a16="http://schemas.microsoft.com/office/drawing/2014/main" id="{DE0AEA70-9156-4364-85B2-4AD501576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83" name="Google Shape;1983;p2"/>
          <p:cNvSpPr txBox="1"/>
          <p:nvPr/>
        </p:nvSpPr>
        <p:spPr>
          <a:xfrm>
            <a:off x="199670" y="1130249"/>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i="0" u="none" strike="noStrike" cap="none">
                <a:solidFill>
                  <a:srgbClr val="C00000"/>
                </a:solidFill>
                <a:latin typeface="Arial" panose="020B0604020202020204" pitchFamily="34" charset="0"/>
                <a:ea typeface="Arial"/>
                <a:cs typeface="Arial" panose="020B0604020202020204" pitchFamily="34" charset="0"/>
                <a:sym typeface="Arial"/>
              </a:rPr>
              <a:t>01</a:t>
            </a:r>
            <a:endParaRPr>
              <a:solidFill>
                <a:srgbClr val="C00000"/>
              </a:solidFill>
              <a:latin typeface="Arial" panose="020B0604020202020204" pitchFamily="34" charset="0"/>
              <a:cs typeface="Arial" panose="020B0604020202020204" pitchFamily="34" charset="0"/>
            </a:endParaRPr>
          </a:p>
        </p:txBody>
      </p:sp>
      <p:sp>
        <p:nvSpPr>
          <p:cNvPr id="1990" name="Google Shape;1990;p2"/>
          <p:cNvSpPr txBox="1"/>
          <p:nvPr/>
        </p:nvSpPr>
        <p:spPr>
          <a:xfrm>
            <a:off x="850486" y="1233340"/>
            <a:ext cx="2589935" cy="548099"/>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500">
                <a:latin typeface="Arial" panose="020B0604020202020204" pitchFamily="34" charset="0"/>
                <a:cs typeface="Arial" panose="020B0604020202020204" pitchFamily="34" charset="0"/>
              </a:rPr>
              <a:t>Project Background for TLC</a:t>
            </a:r>
          </a:p>
        </p:txBody>
      </p:sp>
      <p:cxnSp>
        <p:nvCxnSpPr>
          <p:cNvPr id="1992" name="Google Shape;1992;p2"/>
          <p:cNvCxnSpPr/>
          <p:nvPr/>
        </p:nvCxnSpPr>
        <p:spPr>
          <a:xfrm>
            <a:off x="861369" y="1206824"/>
            <a:ext cx="1344545" cy="0"/>
          </a:xfrm>
          <a:prstGeom prst="straightConnector1">
            <a:avLst/>
          </a:prstGeom>
          <a:noFill/>
          <a:ln w="38100" cap="flat" cmpd="sng">
            <a:solidFill>
              <a:srgbClr val="A99767"/>
            </a:solidFill>
            <a:prstDash val="solid"/>
            <a:round/>
            <a:headEnd type="none" w="sm" len="sm"/>
            <a:tailEnd type="none" w="sm" len="sm"/>
          </a:ln>
        </p:spPr>
      </p:cxnSp>
      <p:sp>
        <p:nvSpPr>
          <p:cNvPr id="1999" name="Google Shape;1999;p2"/>
          <p:cNvSpPr txBox="1">
            <a:spLocks noGrp="1"/>
          </p:cNvSpPr>
          <p:nvPr>
            <p:ph type="title"/>
          </p:nvPr>
        </p:nvSpPr>
        <p:spPr>
          <a:xfrm>
            <a:off x="442912" y="288810"/>
            <a:ext cx="11306175" cy="725091"/>
          </a:xfrm>
          <a:prstGeom prst="rect">
            <a:avLst/>
          </a:prstGeom>
          <a:noFill/>
          <a:ln>
            <a:noFill/>
          </a:ln>
        </p:spPr>
        <p:txBody>
          <a:bodyPr spcFirstLastPara="1" wrap="square" lIns="0" tIns="0" rIns="0" bIns="0" anchor="t" anchorCtr="0">
            <a:noAutofit/>
          </a:bodyPr>
          <a:lstStyle/>
          <a:p>
            <a:pPr marL="0" lvl="0" indent="0">
              <a:spcAft>
                <a:spcPts val="0"/>
              </a:spcAft>
              <a:buSzPts val="2000"/>
            </a:pPr>
            <a:r>
              <a:rPr lang="en-GB" sz="2400" dirty="0">
                <a:latin typeface="Georgia" panose="02040502050405020303" pitchFamily="18" charset="0"/>
                <a:sym typeface="Arial"/>
              </a:rPr>
              <a:t>Contents</a:t>
            </a:r>
            <a:endParaRPr sz="2400" dirty="0">
              <a:latin typeface="Georgia" panose="02040502050405020303" pitchFamily="18" charset="0"/>
              <a:sym typeface="Arial"/>
            </a:endParaRPr>
          </a:p>
        </p:txBody>
      </p:sp>
      <p:cxnSp>
        <p:nvCxnSpPr>
          <p:cNvPr id="2000" name="Google Shape;2000;p2"/>
          <p:cNvCxnSpPr/>
          <p:nvPr/>
        </p:nvCxnSpPr>
        <p:spPr>
          <a:xfrm>
            <a:off x="442912" y="615534"/>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22" name="Google Shape;1983;p2">
            <a:extLst>
              <a:ext uri="{FF2B5EF4-FFF2-40B4-BE49-F238E27FC236}">
                <a16:creationId xmlns:a16="http://schemas.microsoft.com/office/drawing/2014/main" id="{D1F42469-266F-446D-8DF4-D9B7B4279FD4}"/>
              </a:ext>
            </a:extLst>
          </p:cNvPr>
          <p:cNvSpPr txBox="1"/>
          <p:nvPr/>
        </p:nvSpPr>
        <p:spPr>
          <a:xfrm>
            <a:off x="199670" y="1872643"/>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i="0" u="none" strike="noStrike" cap="none">
                <a:solidFill>
                  <a:srgbClr val="C00000"/>
                </a:solidFill>
                <a:latin typeface="Arial" panose="020B0604020202020204" pitchFamily="34" charset="0"/>
                <a:ea typeface="Arial"/>
                <a:cs typeface="Arial" panose="020B0604020202020204" pitchFamily="34" charset="0"/>
                <a:sym typeface="Arial"/>
              </a:rPr>
              <a:t>02</a:t>
            </a:r>
            <a:endParaRPr>
              <a:solidFill>
                <a:srgbClr val="C00000"/>
              </a:solidFill>
              <a:latin typeface="Arial" panose="020B0604020202020204" pitchFamily="34" charset="0"/>
              <a:cs typeface="Arial" panose="020B0604020202020204" pitchFamily="34" charset="0"/>
            </a:endParaRPr>
          </a:p>
        </p:txBody>
      </p:sp>
      <p:sp>
        <p:nvSpPr>
          <p:cNvPr id="23" name="Google Shape;1990;p2">
            <a:extLst>
              <a:ext uri="{FF2B5EF4-FFF2-40B4-BE49-F238E27FC236}">
                <a16:creationId xmlns:a16="http://schemas.microsoft.com/office/drawing/2014/main" id="{C36644A5-2BF3-4856-A53B-E22D4CDEF758}"/>
              </a:ext>
            </a:extLst>
          </p:cNvPr>
          <p:cNvSpPr txBox="1"/>
          <p:nvPr/>
        </p:nvSpPr>
        <p:spPr>
          <a:xfrm>
            <a:off x="850486" y="1977312"/>
            <a:ext cx="2589935" cy="548099"/>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500">
                <a:latin typeface="Arial" panose="020B0604020202020204" pitchFamily="34" charset="0"/>
                <a:cs typeface="Arial" panose="020B0604020202020204" pitchFamily="34" charset="0"/>
              </a:rPr>
              <a:t>Rationale and context for TLC Development</a:t>
            </a:r>
          </a:p>
        </p:txBody>
      </p:sp>
      <p:cxnSp>
        <p:nvCxnSpPr>
          <p:cNvPr id="24" name="Google Shape;1992;p2">
            <a:extLst>
              <a:ext uri="{FF2B5EF4-FFF2-40B4-BE49-F238E27FC236}">
                <a16:creationId xmlns:a16="http://schemas.microsoft.com/office/drawing/2014/main" id="{57C5DD3F-BC7F-4C50-BDE3-A919BCFFC0E8}"/>
              </a:ext>
            </a:extLst>
          </p:cNvPr>
          <p:cNvCxnSpPr/>
          <p:nvPr/>
        </p:nvCxnSpPr>
        <p:spPr>
          <a:xfrm>
            <a:off x="861369" y="1977312"/>
            <a:ext cx="1344545" cy="0"/>
          </a:xfrm>
          <a:prstGeom prst="straightConnector1">
            <a:avLst/>
          </a:prstGeom>
          <a:noFill/>
          <a:ln w="38100" cap="flat" cmpd="sng">
            <a:solidFill>
              <a:srgbClr val="A99767"/>
            </a:solidFill>
            <a:prstDash val="solid"/>
            <a:round/>
            <a:headEnd type="none" w="sm" len="sm"/>
            <a:tailEnd type="none" w="sm" len="sm"/>
          </a:ln>
        </p:spPr>
      </p:cxnSp>
      <p:sp>
        <p:nvSpPr>
          <p:cNvPr id="25" name="Google Shape;1983;p2">
            <a:extLst>
              <a:ext uri="{FF2B5EF4-FFF2-40B4-BE49-F238E27FC236}">
                <a16:creationId xmlns:a16="http://schemas.microsoft.com/office/drawing/2014/main" id="{ABD7A863-C521-4813-A15E-86672B8F5B60}"/>
              </a:ext>
            </a:extLst>
          </p:cNvPr>
          <p:cNvSpPr txBox="1"/>
          <p:nvPr/>
        </p:nvSpPr>
        <p:spPr>
          <a:xfrm>
            <a:off x="199670" y="2640122"/>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a:solidFill>
                  <a:srgbClr val="C00000"/>
                </a:solidFill>
                <a:latin typeface="Arial" panose="020B0604020202020204" pitchFamily="34" charset="0"/>
                <a:cs typeface="Arial" panose="020B0604020202020204" pitchFamily="34" charset="0"/>
                <a:sym typeface="Arial"/>
              </a:rPr>
              <a:t>03</a:t>
            </a:r>
            <a:endParaRPr>
              <a:solidFill>
                <a:srgbClr val="C00000"/>
              </a:solidFill>
              <a:latin typeface="Arial" panose="020B0604020202020204" pitchFamily="34" charset="0"/>
              <a:cs typeface="Arial" panose="020B0604020202020204" pitchFamily="34" charset="0"/>
            </a:endParaRPr>
          </a:p>
        </p:txBody>
      </p:sp>
      <p:sp>
        <p:nvSpPr>
          <p:cNvPr id="26" name="Google Shape;1990;p2">
            <a:extLst>
              <a:ext uri="{FF2B5EF4-FFF2-40B4-BE49-F238E27FC236}">
                <a16:creationId xmlns:a16="http://schemas.microsoft.com/office/drawing/2014/main" id="{618F35B9-F2A6-4F45-B90B-6B719157EEDA}"/>
              </a:ext>
            </a:extLst>
          </p:cNvPr>
          <p:cNvSpPr txBox="1"/>
          <p:nvPr/>
        </p:nvSpPr>
        <p:spPr>
          <a:xfrm>
            <a:off x="850486" y="2738632"/>
            <a:ext cx="2589935" cy="548099"/>
          </a:xfrm>
          <a:prstGeom prst="rect">
            <a:avLst/>
          </a:prstGeom>
          <a:solidFill>
            <a:srgbClr val="F3F3F3"/>
          </a:solidFill>
          <a:ln>
            <a:noFill/>
          </a:ln>
        </p:spPr>
        <p:txBody>
          <a:bodyPr spcFirstLastPara="1" wrap="square" lIns="64000" tIns="64000" rIns="64000" bIns="27425" anchor="ctr" anchorCtr="0">
            <a:noAutofit/>
          </a:bodyPr>
          <a:lstStyle/>
          <a:p>
            <a:pPr>
              <a:lnSpc>
                <a:spcPct val="115000"/>
              </a:lnSpc>
              <a:buClr>
                <a:srgbClr val="000000"/>
              </a:buClr>
              <a:buSzPts val="1300"/>
            </a:pPr>
            <a:r>
              <a:rPr lang="en-GB" sz="1500">
                <a:latin typeface="Arial" panose="020B0604020202020204" pitchFamily="34" charset="0"/>
                <a:cs typeface="Arial" panose="020B0604020202020204" pitchFamily="34" charset="0"/>
              </a:rPr>
              <a:t>Concept Plan</a:t>
            </a:r>
          </a:p>
        </p:txBody>
      </p:sp>
      <p:cxnSp>
        <p:nvCxnSpPr>
          <p:cNvPr id="27" name="Google Shape;1992;p2">
            <a:extLst>
              <a:ext uri="{FF2B5EF4-FFF2-40B4-BE49-F238E27FC236}">
                <a16:creationId xmlns:a16="http://schemas.microsoft.com/office/drawing/2014/main" id="{DA6726CA-F8A3-412B-A9DA-6E1CC0F4375E}"/>
              </a:ext>
            </a:extLst>
          </p:cNvPr>
          <p:cNvCxnSpPr/>
          <p:nvPr/>
        </p:nvCxnSpPr>
        <p:spPr>
          <a:xfrm>
            <a:off x="861369" y="2724004"/>
            <a:ext cx="1344545" cy="0"/>
          </a:xfrm>
          <a:prstGeom prst="straightConnector1">
            <a:avLst/>
          </a:prstGeom>
          <a:noFill/>
          <a:ln w="38100" cap="flat" cmpd="sng">
            <a:solidFill>
              <a:srgbClr val="A99767"/>
            </a:solidFill>
            <a:prstDash val="solid"/>
            <a:round/>
            <a:headEnd type="none" w="sm" len="sm"/>
            <a:tailEnd type="none" w="sm" len="sm"/>
          </a:ln>
        </p:spPr>
      </p:cxnSp>
      <p:sp>
        <p:nvSpPr>
          <p:cNvPr id="19" name="Rectangle 18">
            <a:extLst>
              <a:ext uri="{FF2B5EF4-FFF2-40B4-BE49-F238E27FC236}">
                <a16:creationId xmlns:a16="http://schemas.microsoft.com/office/drawing/2014/main" id="{B828E455-ACC5-43CD-99B4-B34673A2526A}"/>
              </a:ext>
            </a:extLst>
          </p:cNvPr>
          <p:cNvSpPr/>
          <p:nvPr/>
        </p:nvSpPr>
        <p:spPr>
          <a:xfrm>
            <a:off x="4197096" y="0"/>
            <a:ext cx="7994904" cy="6857999"/>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983;p2">
            <a:extLst>
              <a:ext uri="{FF2B5EF4-FFF2-40B4-BE49-F238E27FC236}">
                <a16:creationId xmlns:a16="http://schemas.microsoft.com/office/drawing/2014/main" id="{C8348E6F-8EA9-4D91-BD86-8D7908E7A6CB}"/>
              </a:ext>
            </a:extLst>
          </p:cNvPr>
          <p:cNvSpPr txBox="1"/>
          <p:nvPr/>
        </p:nvSpPr>
        <p:spPr>
          <a:xfrm>
            <a:off x="210553" y="3397755"/>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a:solidFill>
                  <a:srgbClr val="C00000"/>
                </a:solidFill>
                <a:latin typeface="Arial" panose="020B0604020202020204" pitchFamily="34" charset="0"/>
                <a:cs typeface="Arial" panose="020B0604020202020204" pitchFamily="34" charset="0"/>
                <a:sym typeface="Arial"/>
              </a:rPr>
              <a:t>04</a:t>
            </a:r>
            <a:endParaRPr>
              <a:solidFill>
                <a:srgbClr val="C00000"/>
              </a:solidFill>
              <a:latin typeface="Arial" panose="020B0604020202020204" pitchFamily="34" charset="0"/>
              <a:cs typeface="Arial" panose="020B0604020202020204" pitchFamily="34" charset="0"/>
            </a:endParaRPr>
          </a:p>
        </p:txBody>
      </p:sp>
      <p:sp>
        <p:nvSpPr>
          <p:cNvPr id="20" name="Google Shape;1990;p2">
            <a:extLst>
              <a:ext uri="{FF2B5EF4-FFF2-40B4-BE49-F238E27FC236}">
                <a16:creationId xmlns:a16="http://schemas.microsoft.com/office/drawing/2014/main" id="{A4A8699E-20F7-44BA-8661-940C21907E8E}"/>
              </a:ext>
            </a:extLst>
          </p:cNvPr>
          <p:cNvSpPr txBox="1"/>
          <p:nvPr/>
        </p:nvSpPr>
        <p:spPr>
          <a:xfrm>
            <a:off x="861369" y="3481665"/>
            <a:ext cx="2589935" cy="548099"/>
          </a:xfrm>
          <a:prstGeom prst="rect">
            <a:avLst/>
          </a:prstGeom>
          <a:solidFill>
            <a:srgbClr val="F3F3F3"/>
          </a:solidFill>
          <a:ln>
            <a:noFill/>
          </a:ln>
        </p:spPr>
        <p:txBody>
          <a:bodyPr spcFirstLastPara="1" wrap="square" lIns="64000" tIns="64000" rIns="64000" bIns="27425" anchor="ctr" anchorCtr="0">
            <a:noAutofit/>
          </a:bodyPr>
          <a:lstStyle/>
          <a:p>
            <a:pPr>
              <a:lnSpc>
                <a:spcPct val="115000"/>
              </a:lnSpc>
              <a:buClr>
                <a:srgbClr val="000000"/>
              </a:buClr>
              <a:buSzPts val="1300"/>
            </a:pPr>
            <a:r>
              <a:rPr lang="en-US" sz="1500">
                <a:latin typeface="Arial" panose="020B0604020202020204" pitchFamily="34" charset="0"/>
                <a:cs typeface="Arial" panose="020B0604020202020204" pitchFamily="34" charset="0"/>
              </a:rPr>
              <a:t>Financial Analysis</a:t>
            </a:r>
          </a:p>
        </p:txBody>
      </p:sp>
      <p:cxnSp>
        <p:nvCxnSpPr>
          <p:cNvPr id="21" name="Google Shape;1992;p2">
            <a:extLst>
              <a:ext uri="{FF2B5EF4-FFF2-40B4-BE49-F238E27FC236}">
                <a16:creationId xmlns:a16="http://schemas.microsoft.com/office/drawing/2014/main" id="{FD86D6FE-0161-4A9A-8394-DD14131DD744}"/>
              </a:ext>
            </a:extLst>
          </p:cNvPr>
          <p:cNvCxnSpPr/>
          <p:nvPr/>
        </p:nvCxnSpPr>
        <p:spPr>
          <a:xfrm>
            <a:off x="872252" y="3467037"/>
            <a:ext cx="1344545" cy="0"/>
          </a:xfrm>
          <a:prstGeom prst="straightConnector1">
            <a:avLst/>
          </a:prstGeom>
          <a:noFill/>
          <a:ln w="38100" cap="flat" cmpd="sng">
            <a:solidFill>
              <a:srgbClr val="A99767"/>
            </a:solidFill>
            <a:prstDash val="solid"/>
            <a:round/>
            <a:headEnd type="none" w="sm" len="sm"/>
            <a:tailEnd type="none" w="sm" len="sm"/>
          </a:ln>
        </p:spPr>
      </p:cxnSp>
      <p:sp>
        <p:nvSpPr>
          <p:cNvPr id="28" name="Google Shape;1983;p2">
            <a:extLst>
              <a:ext uri="{FF2B5EF4-FFF2-40B4-BE49-F238E27FC236}">
                <a16:creationId xmlns:a16="http://schemas.microsoft.com/office/drawing/2014/main" id="{7CCBF55D-BA60-4308-ACC9-1215389223A4}"/>
              </a:ext>
            </a:extLst>
          </p:cNvPr>
          <p:cNvSpPr txBox="1"/>
          <p:nvPr/>
        </p:nvSpPr>
        <p:spPr>
          <a:xfrm>
            <a:off x="210553" y="4195558"/>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a:solidFill>
                  <a:srgbClr val="C00000"/>
                </a:solidFill>
                <a:latin typeface="Arial" panose="020B0604020202020204" pitchFamily="34" charset="0"/>
                <a:cs typeface="Arial" panose="020B0604020202020204" pitchFamily="34" charset="0"/>
                <a:sym typeface="Arial"/>
              </a:rPr>
              <a:t>05</a:t>
            </a:r>
            <a:endParaRPr>
              <a:solidFill>
                <a:srgbClr val="C00000"/>
              </a:solidFill>
              <a:latin typeface="Arial" panose="020B0604020202020204" pitchFamily="34" charset="0"/>
              <a:cs typeface="Arial" panose="020B0604020202020204" pitchFamily="34" charset="0"/>
            </a:endParaRPr>
          </a:p>
        </p:txBody>
      </p:sp>
      <p:sp>
        <p:nvSpPr>
          <p:cNvPr id="29" name="Google Shape;1990;p2">
            <a:extLst>
              <a:ext uri="{FF2B5EF4-FFF2-40B4-BE49-F238E27FC236}">
                <a16:creationId xmlns:a16="http://schemas.microsoft.com/office/drawing/2014/main" id="{985444C9-4F7C-47AA-85B8-E738270FAFC4}"/>
              </a:ext>
            </a:extLst>
          </p:cNvPr>
          <p:cNvSpPr txBox="1"/>
          <p:nvPr/>
        </p:nvSpPr>
        <p:spPr>
          <a:xfrm>
            <a:off x="861369" y="4294068"/>
            <a:ext cx="2589935" cy="548099"/>
          </a:xfrm>
          <a:prstGeom prst="rect">
            <a:avLst/>
          </a:prstGeom>
          <a:solidFill>
            <a:srgbClr val="F3F3F3"/>
          </a:solidFill>
          <a:ln>
            <a:noFill/>
          </a:ln>
        </p:spPr>
        <p:txBody>
          <a:bodyPr spcFirstLastPara="1" wrap="square" lIns="64000" tIns="64000" rIns="64000" bIns="27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500" dirty="0">
                <a:latin typeface="Arial" panose="020B0604020202020204" pitchFamily="34" charset="0"/>
                <a:cs typeface="Arial" panose="020B0604020202020204" pitchFamily="34" charset="0"/>
              </a:rPr>
              <a:t>External Enablers</a:t>
            </a:r>
          </a:p>
        </p:txBody>
      </p:sp>
      <p:cxnSp>
        <p:nvCxnSpPr>
          <p:cNvPr id="30" name="Google Shape;1992;p2">
            <a:extLst>
              <a:ext uri="{FF2B5EF4-FFF2-40B4-BE49-F238E27FC236}">
                <a16:creationId xmlns:a16="http://schemas.microsoft.com/office/drawing/2014/main" id="{F02FEAD3-7537-492A-A070-A99F7333020D}"/>
              </a:ext>
            </a:extLst>
          </p:cNvPr>
          <p:cNvCxnSpPr/>
          <p:nvPr/>
        </p:nvCxnSpPr>
        <p:spPr>
          <a:xfrm>
            <a:off x="872252" y="4279440"/>
            <a:ext cx="1344545" cy="0"/>
          </a:xfrm>
          <a:prstGeom prst="straightConnector1">
            <a:avLst/>
          </a:prstGeom>
          <a:noFill/>
          <a:ln w="38100" cap="flat" cmpd="sng">
            <a:solidFill>
              <a:srgbClr val="A99767"/>
            </a:solidFill>
            <a:prstDash val="solid"/>
            <a:round/>
            <a:headEnd type="none" w="sm" len="sm"/>
            <a:tailEnd type="none" w="sm" len="sm"/>
          </a:ln>
        </p:spPr>
      </p:cxnSp>
      <p:sp>
        <p:nvSpPr>
          <p:cNvPr id="2" name="Slide Number Placeholder 1">
            <a:extLst>
              <a:ext uri="{FF2B5EF4-FFF2-40B4-BE49-F238E27FC236}">
                <a16:creationId xmlns:a16="http://schemas.microsoft.com/office/drawing/2014/main" id="{014932C9-0301-4828-B0A8-3C39108563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
        <p:nvSpPr>
          <p:cNvPr id="31" name="Google Shape;1983;p2">
            <a:extLst>
              <a:ext uri="{FF2B5EF4-FFF2-40B4-BE49-F238E27FC236}">
                <a16:creationId xmlns:a16="http://schemas.microsoft.com/office/drawing/2014/main" id="{DAE0786E-C83B-439D-BA84-B8A94258E6F3}"/>
              </a:ext>
            </a:extLst>
          </p:cNvPr>
          <p:cNvSpPr txBox="1"/>
          <p:nvPr/>
        </p:nvSpPr>
        <p:spPr>
          <a:xfrm>
            <a:off x="210553" y="5106471"/>
            <a:ext cx="627241" cy="5481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700"/>
              </a:spcAft>
              <a:buClr>
                <a:srgbClr val="000000"/>
              </a:buClr>
              <a:buSzPts val="3600"/>
              <a:buFont typeface="Arial"/>
              <a:buNone/>
            </a:pPr>
            <a:r>
              <a:rPr lang="en-GB" sz="3600" b="1" dirty="0">
                <a:solidFill>
                  <a:srgbClr val="C00000"/>
                </a:solidFill>
                <a:latin typeface="Arial" panose="020B0604020202020204" pitchFamily="34" charset="0"/>
                <a:cs typeface="Arial" panose="020B0604020202020204" pitchFamily="34" charset="0"/>
                <a:sym typeface="Arial"/>
              </a:rPr>
              <a:t>06</a:t>
            </a:r>
            <a:endParaRPr dirty="0">
              <a:solidFill>
                <a:srgbClr val="C00000"/>
              </a:solidFill>
              <a:latin typeface="Arial" panose="020B0604020202020204" pitchFamily="34" charset="0"/>
              <a:cs typeface="Arial" panose="020B0604020202020204" pitchFamily="34" charset="0"/>
            </a:endParaRPr>
          </a:p>
        </p:txBody>
      </p:sp>
      <p:sp>
        <p:nvSpPr>
          <p:cNvPr id="32" name="Google Shape;1990;p2">
            <a:extLst>
              <a:ext uri="{FF2B5EF4-FFF2-40B4-BE49-F238E27FC236}">
                <a16:creationId xmlns:a16="http://schemas.microsoft.com/office/drawing/2014/main" id="{2F0492F2-EC97-4CA8-AA07-9888F161E6A0}"/>
              </a:ext>
            </a:extLst>
          </p:cNvPr>
          <p:cNvSpPr txBox="1"/>
          <p:nvPr/>
        </p:nvSpPr>
        <p:spPr>
          <a:xfrm>
            <a:off x="861369" y="5204981"/>
            <a:ext cx="2589935" cy="548099"/>
          </a:xfrm>
          <a:prstGeom prst="rect">
            <a:avLst/>
          </a:prstGeom>
          <a:solidFill>
            <a:srgbClr val="F3F3F3"/>
          </a:solidFill>
          <a:ln>
            <a:noFill/>
          </a:ln>
        </p:spPr>
        <p:txBody>
          <a:bodyPr spcFirstLastPara="1" wrap="square" lIns="64000" tIns="64000" rIns="64000" bIns="27425" anchor="ctr" anchorCtr="0">
            <a:noAutofit/>
          </a:bodyPr>
          <a:lstStyle/>
          <a:p>
            <a:pPr fontAlgn="auto">
              <a:lnSpc>
                <a:spcPct val="115000"/>
              </a:lnSpc>
              <a:buClr>
                <a:srgbClr val="000000"/>
              </a:buClr>
              <a:buSzPts val="1300"/>
              <a:tabLst/>
              <a:defRPr/>
            </a:pPr>
            <a:r>
              <a:rPr lang="en-US" sz="1500">
                <a:latin typeface="Arial" panose="020B0604020202020204" pitchFamily="34" charset="0"/>
                <a:cs typeface="Arial" panose="020B0604020202020204" pitchFamily="34" charset="0"/>
              </a:rPr>
              <a:t>Way Forward and Questions</a:t>
            </a:r>
            <a:endParaRPr lang="en-US" sz="1500" dirty="0">
              <a:latin typeface="Arial" panose="020B0604020202020204" pitchFamily="34" charset="0"/>
              <a:cs typeface="Arial" panose="020B0604020202020204" pitchFamily="34" charset="0"/>
            </a:endParaRPr>
          </a:p>
        </p:txBody>
      </p:sp>
      <p:cxnSp>
        <p:nvCxnSpPr>
          <p:cNvPr id="33" name="Google Shape;1992;p2">
            <a:extLst>
              <a:ext uri="{FF2B5EF4-FFF2-40B4-BE49-F238E27FC236}">
                <a16:creationId xmlns:a16="http://schemas.microsoft.com/office/drawing/2014/main" id="{866C6FC6-E107-4075-AEE8-B06EC0F32FE2}"/>
              </a:ext>
            </a:extLst>
          </p:cNvPr>
          <p:cNvCxnSpPr/>
          <p:nvPr/>
        </p:nvCxnSpPr>
        <p:spPr>
          <a:xfrm>
            <a:off x="872252" y="5190353"/>
            <a:ext cx="1344545" cy="0"/>
          </a:xfrm>
          <a:prstGeom prst="straightConnector1">
            <a:avLst/>
          </a:prstGeom>
          <a:noFill/>
          <a:ln w="38100" cap="flat" cmpd="sng">
            <a:solidFill>
              <a:srgbClr val="A99767"/>
            </a:solidFill>
            <a:prstDash val="solid"/>
            <a:round/>
            <a:headEnd type="none" w="sm" len="sm"/>
            <a:tailEnd type="none" w="sm" len="sm"/>
          </a:ln>
        </p:spPr>
      </p:cxnSp>
      <p:pic>
        <p:nvPicPr>
          <p:cNvPr id="38" name="Picture 37">
            <a:extLst>
              <a:ext uri="{FF2B5EF4-FFF2-40B4-BE49-F238E27FC236}">
                <a16:creationId xmlns:a16="http://schemas.microsoft.com/office/drawing/2014/main" id="{ECD4B82D-635C-4BE2-81DC-3F952ECED508}"/>
              </a:ext>
            </a:extLst>
          </p:cNvPr>
          <p:cNvPicPr>
            <a:picLocks noChangeAspect="1"/>
          </p:cNvPicPr>
          <p:nvPr/>
        </p:nvPicPr>
        <p:blipFill rotWithShape="1">
          <a:blip r:embed="rId7">
            <a:alphaModFix amt="50000"/>
          </a:blip>
          <a:srcRect l="-26" r="32946"/>
          <a:stretch/>
        </p:blipFill>
        <p:spPr>
          <a:xfrm>
            <a:off x="4026035" y="4762"/>
            <a:ext cx="8165965" cy="6848475"/>
          </a:xfrm>
          <a:prstGeom prst="rect">
            <a:avLst/>
          </a:prstGeom>
        </p:spPr>
      </p:pic>
      <p:sp>
        <p:nvSpPr>
          <p:cNvPr id="35" name="Footer Placeholder 5">
            <a:extLst>
              <a:ext uri="{FF2B5EF4-FFF2-40B4-BE49-F238E27FC236}">
                <a16:creationId xmlns:a16="http://schemas.microsoft.com/office/drawing/2014/main" id="{70283AEF-2336-4509-97FA-0CE1F9D0A3C5}"/>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000000"/>
                </a:solidFill>
                <a:latin typeface="Arial"/>
              </a:rPr>
              <a:t>Prefeasibility study for establishment of TLC under STKEC</a:t>
            </a:r>
            <a:endParaRPr lang="en-US" dirty="0">
              <a:solidFill>
                <a:srgbClr val="000000"/>
              </a:solidFill>
              <a:latin typeface="Arial"/>
            </a:endParaRPr>
          </a:p>
        </p:txBody>
      </p:sp>
    </p:spTree>
    <p:custDataLst>
      <p:custData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2719C93-E577-422B-82BB-1BDC2E1EA837}"/>
              </a:ext>
            </a:extLst>
          </p:cNvPr>
          <p:cNvGraphicFramePr>
            <a:graphicFrameLocks noChangeAspect="1"/>
          </p:cNvGraphicFramePr>
          <p:nvPr>
            <p:custDataLst>
              <p:tags r:id="rId2"/>
            </p:custDataLst>
            <p:extLst>
              <p:ext uri="{D42A27DB-BD31-4B8C-83A1-F6EECF244321}">
                <p14:modId xmlns:p14="http://schemas.microsoft.com/office/powerpoint/2010/main" val="2714113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42719C93-E577-422B-82BB-1BDC2E1EA8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7434E0C3-DD3D-4487-BFEA-903FAE4DC27F}"/>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41318" y="2680260"/>
            <a:ext cx="4390073" cy="1403228"/>
          </a:xfrm>
          <a:prstGeom prst="rect">
            <a:avLst/>
          </a:prstGeom>
          <a:solidFill>
            <a:schemeClr val="tx1">
              <a:lumMod val="85000"/>
              <a:lumOff val="15000"/>
            </a:schemeClr>
          </a:solidFill>
          <a:ln>
            <a:noFill/>
          </a:ln>
        </p:spPr>
        <p:txBody>
          <a:bodyPr spcFirstLastPara="1" wrap="square" lIns="0" tIns="0" rIns="0" bIns="0" anchor="t" anchorCtr="0">
            <a:noAutofit/>
          </a:bodyPr>
          <a:lstStyle/>
          <a:p>
            <a:pPr>
              <a:buClr>
                <a:srgbClr val="000000"/>
              </a:buClr>
              <a:buSzPts val="2400"/>
            </a:pPr>
            <a:r>
              <a:rPr lang="en-GB" sz="3600" b="1" dirty="0">
                <a:solidFill>
                  <a:srgbClr val="FFFFFF"/>
                </a:solidFill>
                <a:latin typeface="Arial" panose="020B0604020202020204" pitchFamily="34" charset="0"/>
                <a:cs typeface="Arial" panose="020B0604020202020204" pitchFamily="34" charset="0"/>
              </a:rPr>
              <a:t>Project Background for TLC</a:t>
            </a: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a:solidFill>
                    <a:srgbClr val="FFFFFF"/>
                  </a:solidFill>
                  <a:latin typeface="Arial"/>
                  <a:ea typeface="Arial"/>
                  <a:cs typeface="Arial"/>
                  <a:sym typeface="Arial"/>
                </a:rPr>
                <a:t>01</a:t>
              </a:r>
              <a:endParaRPr sz="6000" b="1" i="0" u="none" strike="noStrike" cap="none">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 name="Footer Placeholder 5">
            <a:extLst>
              <a:ext uri="{FF2B5EF4-FFF2-40B4-BE49-F238E27FC236}">
                <a16:creationId xmlns:a16="http://schemas.microsoft.com/office/drawing/2014/main" id="{3194A19F-E004-43BD-81EC-9E37DDC2FC3B}"/>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000000"/>
                </a:solidFill>
                <a:latin typeface="Arial"/>
              </a:rPr>
              <a:t>Prefeasibility study for establishment of TLC under STKEC</a:t>
            </a:r>
            <a:endParaRPr lang="en-US" dirty="0">
              <a:solidFill>
                <a:srgbClr val="000000"/>
              </a:solidFill>
              <a:latin typeface="Arial"/>
            </a:endParaRPr>
          </a:p>
        </p:txBody>
      </p:sp>
      <p:sp>
        <p:nvSpPr>
          <p:cNvPr id="12" name="Slide Number Placeholder 1">
            <a:extLst>
              <a:ext uri="{FF2B5EF4-FFF2-40B4-BE49-F238E27FC236}">
                <a16:creationId xmlns:a16="http://schemas.microsoft.com/office/drawing/2014/main" id="{95BAC405-382B-4481-898C-7798C3E26AB7}"/>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4</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75644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7;g1389d6804d3_10_89">
            <a:extLst>
              <a:ext uri="{FF2B5EF4-FFF2-40B4-BE49-F238E27FC236}">
                <a16:creationId xmlns:a16="http://schemas.microsoft.com/office/drawing/2014/main" id="{10237FD6-D60E-4EC8-A472-8BC0C62AAFEF}"/>
              </a:ext>
            </a:extLst>
          </p:cNvPr>
          <p:cNvSpPr txBox="1">
            <a:spLocks/>
          </p:cNvSpPr>
          <p:nvPr/>
        </p:nvSpPr>
        <p:spPr>
          <a:xfrm>
            <a:off x="442900" y="120977"/>
            <a:ext cx="11306100" cy="615300"/>
          </a:xfrm>
          <a:prstGeom prst="rect">
            <a:avLst/>
          </a:prstGeom>
          <a:noFill/>
          <a:ln>
            <a:noFill/>
          </a:ln>
        </p:spPr>
        <p:txBody>
          <a:bodyPr spcFirstLastPara="1" vert="horz" wrap="square" lIns="0" tIns="0" rIns="0" bIns="0" rtlCol="0" anchor="ctr"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fontAlgn="auto">
              <a:spcBef>
                <a:spcPts val="0"/>
              </a:spcBef>
              <a:spcAft>
                <a:spcPts val="0"/>
              </a:spcAft>
              <a:buClr>
                <a:schemeClr val="dk1"/>
              </a:buClr>
              <a:buSzPts val="2000"/>
              <a:tabLst/>
              <a:defRPr/>
            </a:pPr>
            <a:r>
              <a:rPr lang="en-US" sz="2400" b="0" dirty="0">
                <a:latin typeface="Georgia" panose="02040502050405020303" pitchFamily="18" charset="0"/>
              </a:rPr>
              <a:t>Project Background and </a:t>
            </a:r>
            <a:r>
              <a:rPr lang="en-US" sz="2400" dirty="0">
                <a:latin typeface="Georgia" panose="02040502050405020303" pitchFamily="18" charset="0"/>
              </a:rPr>
              <a:t>P</a:t>
            </a:r>
            <a:r>
              <a:rPr lang="en-US" sz="2400" b="0" dirty="0">
                <a:latin typeface="Georgia" panose="02040502050405020303" pitchFamily="18" charset="0"/>
              </a:rPr>
              <a:t>rogress Update</a:t>
            </a:r>
            <a:endParaRPr lang="en-US" sz="2400" dirty="0">
              <a:latin typeface="Georgia" panose="02040502050405020303" pitchFamily="18" charset="0"/>
              <a:sym typeface="Arial"/>
            </a:endParaRPr>
          </a:p>
        </p:txBody>
      </p:sp>
      <p:cxnSp>
        <p:nvCxnSpPr>
          <p:cNvPr id="7" name="Google Shape;2128;g1389d6804d3_10_89">
            <a:extLst>
              <a:ext uri="{FF2B5EF4-FFF2-40B4-BE49-F238E27FC236}">
                <a16:creationId xmlns:a16="http://schemas.microsoft.com/office/drawing/2014/main" id="{C7EBAAAA-8776-43C5-92E6-F0943D924641}"/>
              </a:ext>
            </a:extLst>
          </p:cNvPr>
          <p:cNvCxnSpPr/>
          <p:nvPr/>
        </p:nvCxnSpPr>
        <p:spPr>
          <a:xfrm>
            <a:off x="442912" y="910809"/>
            <a:ext cx="914400" cy="0"/>
          </a:xfrm>
          <a:prstGeom prst="straightConnector1">
            <a:avLst/>
          </a:prstGeom>
          <a:noFill/>
          <a:ln w="12700" cap="flat" cmpd="sng">
            <a:solidFill>
              <a:schemeClr val="dk1"/>
            </a:solidFill>
            <a:prstDash val="solid"/>
            <a:miter lim="400000"/>
            <a:headEnd type="none" w="sm" len="sm"/>
            <a:tailEnd type="none" w="sm" len="sm"/>
          </a:ln>
        </p:spPr>
      </p:cxnSp>
      <p:sp>
        <p:nvSpPr>
          <p:cNvPr id="8" name="Google Shape;2022;g1389d6804d3_10_0">
            <a:extLst>
              <a:ext uri="{FF2B5EF4-FFF2-40B4-BE49-F238E27FC236}">
                <a16:creationId xmlns:a16="http://schemas.microsoft.com/office/drawing/2014/main" id="{29BCF9D0-661E-4244-8DFA-7691DF193A90}"/>
              </a:ext>
            </a:extLst>
          </p:cNvPr>
          <p:cNvSpPr/>
          <p:nvPr/>
        </p:nvSpPr>
        <p:spPr>
          <a:xfrm>
            <a:off x="384887" y="2711878"/>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Aug 2020</a:t>
            </a:r>
            <a:endParaRPr kumimoji="0" lang="en-GB"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 name="Google Shape;2023;g1389d6804d3_10_0">
            <a:extLst>
              <a:ext uri="{FF2B5EF4-FFF2-40B4-BE49-F238E27FC236}">
                <a16:creationId xmlns:a16="http://schemas.microsoft.com/office/drawing/2014/main" id="{4E63EAE6-A19D-4ABA-91E8-294788CF8384}"/>
              </a:ext>
            </a:extLst>
          </p:cNvPr>
          <p:cNvSpPr/>
          <p:nvPr/>
        </p:nvSpPr>
        <p:spPr>
          <a:xfrm>
            <a:off x="432547" y="2766443"/>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0" name="Google Shape;2024;g1389d6804d3_10_0">
            <a:extLst>
              <a:ext uri="{FF2B5EF4-FFF2-40B4-BE49-F238E27FC236}">
                <a16:creationId xmlns:a16="http://schemas.microsoft.com/office/drawing/2014/main" id="{8C85CE41-18D1-44A1-A006-AAF6BB42C88A}"/>
              </a:ext>
            </a:extLst>
          </p:cNvPr>
          <p:cNvSpPr/>
          <p:nvPr/>
        </p:nvSpPr>
        <p:spPr>
          <a:xfrm>
            <a:off x="1617636" y="4619338"/>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Nov 2021</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2025;g1389d6804d3_10_0">
            <a:extLst>
              <a:ext uri="{FF2B5EF4-FFF2-40B4-BE49-F238E27FC236}">
                <a16:creationId xmlns:a16="http://schemas.microsoft.com/office/drawing/2014/main" id="{468B9960-6B1C-43C9-8FDB-37DEFDD6BC91}"/>
              </a:ext>
            </a:extLst>
          </p:cNvPr>
          <p:cNvSpPr/>
          <p:nvPr/>
        </p:nvSpPr>
        <p:spPr>
          <a:xfrm>
            <a:off x="1653276" y="4674207"/>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2" name="Google Shape;2026;g1389d6804d3_10_0">
            <a:extLst>
              <a:ext uri="{FF2B5EF4-FFF2-40B4-BE49-F238E27FC236}">
                <a16:creationId xmlns:a16="http://schemas.microsoft.com/office/drawing/2014/main" id="{5FDE7B04-BEA3-4F44-9FE1-20F6C052B604}"/>
              </a:ext>
            </a:extLst>
          </p:cNvPr>
          <p:cNvSpPr/>
          <p:nvPr/>
        </p:nvSpPr>
        <p:spPr>
          <a:xfrm>
            <a:off x="2585838" y="1780061"/>
            <a:ext cx="2204700" cy="424200"/>
          </a:xfrm>
          <a:prstGeom prst="roundRect">
            <a:avLst>
              <a:gd name="adj" fmla="val 50000"/>
            </a:avLst>
          </a:prstGeom>
          <a:solidFill>
            <a:srgbClr val="FFB600"/>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Dec 2021</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3" name="Google Shape;2027;g1389d6804d3_10_0">
            <a:extLst>
              <a:ext uri="{FF2B5EF4-FFF2-40B4-BE49-F238E27FC236}">
                <a16:creationId xmlns:a16="http://schemas.microsoft.com/office/drawing/2014/main" id="{59CD2FD3-61C2-49A1-BC70-80385D1B30BD}"/>
              </a:ext>
            </a:extLst>
          </p:cNvPr>
          <p:cNvSpPr/>
          <p:nvPr/>
        </p:nvSpPr>
        <p:spPr>
          <a:xfrm>
            <a:off x="2633781" y="1831586"/>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4" name="Google Shape;2028;g1389d6804d3_10_0">
            <a:extLst>
              <a:ext uri="{FF2B5EF4-FFF2-40B4-BE49-F238E27FC236}">
                <a16:creationId xmlns:a16="http://schemas.microsoft.com/office/drawing/2014/main" id="{587A84F7-9B72-431A-B222-6132FA73CA70}"/>
              </a:ext>
            </a:extLst>
          </p:cNvPr>
          <p:cNvSpPr/>
          <p:nvPr/>
        </p:nvSpPr>
        <p:spPr>
          <a:xfrm>
            <a:off x="3869191" y="5771990"/>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Feb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029;g1389d6804d3_10_0">
            <a:extLst>
              <a:ext uri="{FF2B5EF4-FFF2-40B4-BE49-F238E27FC236}">
                <a16:creationId xmlns:a16="http://schemas.microsoft.com/office/drawing/2014/main" id="{FB756BA0-B73E-4F46-A1FB-C647BF7CE6D0}"/>
              </a:ext>
            </a:extLst>
          </p:cNvPr>
          <p:cNvSpPr/>
          <p:nvPr/>
        </p:nvSpPr>
        <p:spPr>
          <a:xfrm>
            <a:off x="3921660" y="582082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6" name="Google Shape;2030;g1389d6804d3_10_0">
            <a:extLst>
              <a:ext uri="{FF2B5EF4-FFF2-40B4-BE49-F238E27FC236}">
                <a16:creationId xmlns:a16="http://schemas.microsoft.com/office/drawing/2014/main" id="{17E80AB9-AC11-4946-86BB-53971204E46C}"/>
              </a:ext>
            </a:extLst>
          </p:cNvPr>
          <p:cNvSpPr/>
          <p:nvPr/>
        </p:nvSpPr>
        <p:spPr>
          <a:xfrm>
            <a:off x="5074168" y="2546415"/>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May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18" name="Google Shape;2032;g1389d6804d3_10_0">
            <a:extLst>
              <a:ext uri="{FF2B5EF4-FFF2-40B4-BE49-F238E27FC236}">
                <a16:creationId xmlns:a16="http://schemas.microsoft.com/office/drawing/2014/main" id="{2CF911DC-7873-4A01-B356-04A1BB7D1D8E}"/>
              </a:ext>
            </a:extLst>
          </p:cNvPr>
          <p:cNvCxnSpPr>
            <a:cxnSpLocks/>
          </p:cNvCxnSpPr>
          <p:nvPr/>
        </p:nvCxnSpPr>
        <p:spPr>
          <a:xfrm flipV="1">
            <a:off x="556852" y="3112179"/>
            <a:ext cx="0" cy="752802"/>
          </a:xfrm>
          <a:prstGeom prst="straightConnector1">
            <a:avLst/>
          </a:prstGeom>
          <a:noFill/>
          <a:ln w="9525" cap="flat" cmpd="sng">
            <a:solidFill>
              <a:srgbClr val="BDBBB9"/>
            </a:solidFill>
            <a:prstDash val="lgDash"/>
            <a:round/>
            <a:headEnd type="none" w="sm" len="sm"/>
            <a:tailEnd type="none" w="sm" len="sm"/>
          </a:ln>
        </p:spPr>
      </p:cxnSp>
      <p:cxnSp>
        <p:nvCxnSpPr>
          <p:cNvPr id="19" name="Google Shape;2033;g1389d6804d3_10_0">
            <a:extLst>
              <a:ext uri="{FF2B5EF4-FFF2-40B4-BE49-F238E27FC236}">
                <a16:creationId xmlns:a16="http://schemas.microsoft.com/office/drawing/2014/main" id="{E3ABCFC8-F717-419F-A01D-1D128D107ECE}"/>
              </a:ext>
            </a:extLst>
          </p:cNvPr>
          <p:cNvCxnSpPr/>
          <p:nvPr/>
        </p:nvCxnSpPr>
        <p:spPr>
          <a:xfrm rot="10800000">
            <a:off x="2772848" y="2206004"/>
            <a:ext cx="0" cy="1635174"/>
          </a:xfrm>
          <a:prstGeom prst="straightConnector1">
            <a:avLst/>
          </a:prstGeom>
          <a:noFill/>
          <a:ln w="9525" cap="flat" cmpd="sng">
            <a:solidFill>
              <a:srgbClr val="BDBBB9"/>
            </a:solidFill>
            <a:prstDash val="lgDash"/>
            <a:round/>
            <a:headEnd type="none" w="sm" len="sm"/>
            <a:tailEnd type="none" w="sm" len="sm"/>
          </a:ln>
        </p:spPr>
      </p:cxnSp>
      <p:cxnSp>
        <p:nvCxnSpPr>
          <p:cNvPr id="20" name="Google Shape;2034;g1389d6804d3_10_0">
            <a:extLst>
              <a:ext uri="{FF2B5EF4-FFF2-40B4-BE49-F238E27FC236}">
                <a16:creationId xmlns:a16="http://schemas.microsoft.com/office/drawing/2014/main" id="{26358191-0054-451C-8043-3BC67052C610}"/>
              </a:ext>
            </a:extLst>
          </p:cNvPr>
          <p:cNvCxnSpPr>
            <a:cxnSpLocks/>
          </p:cNvCxnSpPr>
          <p:nvPr/>
        </p:nvCxnSpPr>
        <p:spPr>
          <a:xfrm flipH="1" flipV="1">
            <a:off x="5284637" y="2909165"/>
            <a:ext cx="1" cy="939039"/>
          </a:xfrm>
          <a:prstGeom prst="straightConnector1">
            <a:avLst/>
          </a:prstGeom>
          <a:noFill/>
          <a:ln w="9525" cap="flat" cmpd="sng">
            <a:solidFill>
              <a:srgbClr val="BDBBB9"/>
            </a:solidFill>
            <a:prstDash val="lgDash"/>
            <a:round/>
            <a:headEnd type="none" w="sm" len="sm"/>
            <a:tailEnd type="none" w="sm" len="sm"/>
          </a:ln>
        </p:spPr>
      </p:cxnSp>
      <p:sp>
        <p:nvSpPr>
          <p:cNvPr id="21" name="Google Shape;2035;g1389d6804d3_10_0">
            <a:extLst>
              <a:ext uri="{FF2B5EF4-FFF2-40B4-BE49-F238E27FC236}">
                <a16:creationId xmlns:a16="http://schemas.microsoft.com/office/drawing/2014/main" id="{F5358544-B0F7-4974-97E9-74D18B9F2327}"/>
              </a:ext>
            </a:extLst>
          </p:cNvPr>
          <p:cNvSpPr/>
          <p:nvPr/>
        </p:nvSpPr>
        <p:spPr>
          <a:xfrm>
            <a:off x="5131537" y="2598365"/>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cxnSp>
        <p:nvCxnSpPr>
          <p:cNvPr id="22" name="Google Shape;2036;g1389d6804d3_10_0">
            <a:extLst>
              <a:ext uri="{FF2B5EF4-FFF2-40B4-BE49-F238E27FC236}">
                <a16:creationId xmlns:a16="http://schemas.microsoft.com/office/drawing/2014/main" id="{940957CA-A718-499E-A5C9-6F01BF8C339B}"/>
              </a:ext>
            </a:extLst>
          </p:cNvPr>
          <p:cNvCxnSpPr>
            <a:cxnSpLocks/>
          </p:cNvCxnSpPr>
          <p:nvPr/>
        </p:nvCxnSpPr>
        <p:spPr>
          <a:xfrm flipV="1">
            <a:off x="1752566" y="4133283"/>
            <a:ext cx="0" cy="540924"/>
          </a:xfrm>
          <a:prstGeom prst="straightConnector1">
            <a:avLst/>
          </a:prstGeom>
          <a:noFill/>
          <a:ln w="9525" cap="flat" cmpd="sng">
            <a:solidFill>
              <a:srgbClr val="BDBBB9"/>
            </a:solidFill>
            <a:prstDash val="lgDash"/>
            <a:round/>
            <a:headEnd type="none" w="sm" len="sm"/>
            <a:tailEnd type="none" w="sm" len="sm"/>
          </a:ln>
        </p:spPr>
      </p:cxnSp>
      <p:cxnSp>
        <p:nvCxnSpPr>
          <p:cNvPr id="23" name="Google Shape;2037;g1389d6804d3_10_0">
            <a:extLst>
              <a:ext uri="{FF2B5EF4-FFF2-40B4-BE49-F238E27FC236}">
                <a16:creationId xmlns:a16="http://schemas.microsoft.com/office/drawing/2014/main" id="{CB9D308E-E10B-4A3E-9FAC-FADCAE47172B}"/>
              </a:ext>
            </a:extLst>
          </p:cNvPr>
          <p:cNvCxnSpPr/>
          <p:nvPr/>
        </p:nvCxnSpPr>
        <p:spPr>
          <a:xfrm rot="10800000">
            <a:off x="4074846" y="4133283"/>
            <a:ext cx="0" cy="1635000"/>
          </a:xfrm>
          <a:prstGeom prst="straightConnector1">
            <a:avLst/>
          </a:prstGeom>
          <a:noFill/>
          <a:ln w="9525" cap="flat" cmpd="sng">
            <a:solidFill>
              <a:srgbClr val="BDBBB9"/>
            </a:solidFill>
            <a:prstDash val="lgDash"/>
            <a:round/>
            <a:headEnd type="none" w="sm" len="sm"/>
            <a:tailEnd type="none" w="sm" len="sm"/>
          </a:ln>
        </p:spPr>
      </p:cxnSp>
      <p:cxnSp>
        <p:nvCxnSpPr>
          <p:cNvPr id="24" name="Google Shape;2038;g1389d6804d3_10_0">
            <a:extLst>
              <a:ext uri="{FF2B5EF4-FFF2-40B4-BE49-F238E27FC236}">
                <a16:creationId xmlns:a16="http://schemas.microsoft.com/office/drawing/2014/main" id="{E17AC6D0-4D8C-4850-B944-8DE00DD3AD9E}"/>
              </a:ext>
            </a:extLst>
          </p:cNvPr>
          <p:cNvCxnSpPr/>
          <p:nvPr/>
        </p:nvCxnSpPr>
        <p:spPr>
          <a:xfrm rot="10800000">
            <a:off x="9740505" y="4133283"/>
            <a:ext cx="0" cy="1635000"/>
          </a:xfrm>
          <a:prstGeom prst="straightConnector1">
            <a:avLst/>
          </a:prstGeom>
          <a:noFill/>
          <a:ln w="9525" cap="flat" cmpd="sng">
            <a:solidFill>
              <a:srgbClr val="BDBBB9"/>
            </a:solidFill>
            <a:prstDash val="lgDash"/>
            <a:round/>
            <a:headEnd type="none" w="sm" len="sm"/>
            <a:tailEnd type="none" w="sm" len="sm"/>
          </a:ln>
        </p:spPr>
      </p:cxnSp>
      <p:sp>
        <p:nvSpPr>
          <p:cNvPr id="25" name="Google Shape;2039;g1389d6804d3_10_0">
            <a:extLst>
              <a:ext uri="{FF2B5EF4-FFF2-40B4-BE49-F238E27FC236}">
                <a16:creationId xmlns:a16="http://schemas.microsoft.com/office/drawing/2014/main" id="{78088976-433F-4103-846C-CDCCEB45A002}"/>
              </a:ext>
            </a:extLst>
          </p:cNvPr>
          <p:cNvSpPr/>
          <p:nvPr/>
        </p:nvSpPr>
        <p:spPr>
          <a:xfrm>
            <a:off x="9536166" y="5771990"/>
            <a:ext cx="2394569" cy="424200"/>
          </a:xfrm>
          <a:prstGeom prst="roundRect">
            <a:avLst>
              <a:gd name="adj" fmla="val 50000"/>
            </a:avLst>
          </a:prstGeom>
          <a:solidFill>
            <a:srgbClr val="FFB600"/>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2023 – Present day</a:t>
            </a:r>
          </a:p>
        </p:txBody>
      </p:sp>
      <p:sp>
        <p:nvSpPr>
          <p:cNvPr id="26" name="Google Shape;2040;g1389d6804d3_10_0">
            <a:extLst>
              <a:ext uri="{FF2B5EF4-FFF2-40B4-BE49-F238E27FC236}">
                <a16:creationId xmlns:a16="http://schemas.microsoft.com/office/drawing/2014/main" id="{D4CC2378-A47C-4702-A34D-6ADEE751C769}"/>
              </a:ext>
            </a:extLst>
          </p:cNvPr>
          <p:cNvSpPr/>
          <p:nvPr/>
        </p:nvSpPr>
        <p:spPr>
          <a:xfrm>
            <a:off x="9587320" y="583020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7" name="Google Shape;2041;g1389d6804d3_10_0">
            <a:extLst>
              <a:ext uri="{FF2B5EF4-FFF2-40B4-BE49-F238E27FC236}">
                <a16:creationId xmlns:a16="http://schemas.microsoft.com/office/drawing/2014/main" id="{EF4D0ABE-AB0E-41EA-B695-7D96571778C2}"/>
              </a:ext>
            </a:extLst>
          </p:cNvPr>
          <p:cNvSpPr/>
          <p:nvPr/>
        </p:nvSpPr>
        <p:spPr>
          <a:xfrm>
            <a:off x="9770541" y="4157748"/>
            <a:ext cx="2098800" cy="155490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u="none" strike="noStrike" kern="1200" cap="none" spc="0" normalizeH="0" baseline="0" noProof="0" dirty="0">
                <a:ln>
                  <a:noFill/>
                </a:ln>
                <a:solidFill>
                  <a:srgbClr val="000000"/>
                </a:solidFill>
                <a:effectLst/>
                <a:uLnTx/>
                <a:uFillTx/>
                <a:latin typeface="Arial"/>
                <a:ea typeface="Arial"/>
                <a:cs typeface="Arial"/>
                <a:sym typeface="Arial"/>
              </a:rPr>
              <a:t>Concept Plan and Draft pre-feasibility report </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finalized by the study team</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u="none" strike="noStrike" kern="1200" cap="none" spc="0" normalizeH="0" baseline="0" noProof="0" dirty="0">
                <a:ln>
                  <a:noFill/>
                </a:ln>
                <a:solidFill>
                  <a:srgbClr val="000000"/>
                </a:solidFill>
                <a:effectLst/>
                <a:uLnTx/>
                <a:uFillTx/>
                <a:latin typeface="Arial"/>
                <a:ea typeface="Arial"/>
                <a:cs typeface="Arial"/>
                <a:sym typeface="Arial"/>
              </a:rPr>
              <a:t>Regional workshops </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for gathering inputs from the Government to finalize the study </a:t>
            </a:r>
            <a:endParaRPr kumimoji="0"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8" name="Google Shape;2042;g1389d6804d3_10_0">
            <a:extLst>
              <a:ext uri="{FF2B5EF4-FFF2-40B4-BE49-F238E27FC236}">
                <a16:creationId xmlns:a16="http://schemas.microsoft.com/office/drawing/2014/main" id="{0C951A42-8F6E-4083-9E88-A4B73DC8C96E}"/>
              </a:ext>
            </a:extLst>
          </p:cNvPr>
          <p:cNvCxnSpPr>
            <a:cxnSpLocks/>
          </p:cNvCxnSpPr>
          <p:nvPr/>
        </p:nvCxnSpPr>
        <p:spPr>
          <a:xfrm>
            <a:off x="367469" y="4010192"/>
            <a:ext cx="11580190" cy="0"/>
          </a:xfrm>
          <a:prstGeom prst="straightConnector1">
            <a:avLst/>
          </a:prstGeom>
          <a:noFill/>
          <a:ln w="9525" cap="flat" cmpd="sng">
            <a:solidFill>
              <a:srgbClr val="C00000"/>
            </a:solidFill>
            <a:prstDash val="solid"/>
            <a:round/>
            <a:headEnd type="oval" w="med" len="med"/>
            <a:tailEnd type="oval" w="med" len="med"/>
          </a:ln>
        </p:spPr>
      </p:cxnSp>
      <p:sp>
        <p:nvSpPr>
          <p:cNvPr id="29" name="Google Shape;2043;g1389d6804d3_10_0">
            <a:extLst>
              <a:ext uri="{FF2B5EF4-FFF2-40B4-BE49-F238E27FC236}">
                <a16:creationId xmlns:a16="http://schemas.microsoft.com/office/drawing/2014/main" id="{C2DBB02B-B95E-4547-9DA8-6C3419476CDD}"/>
              </a:ext>
            </a:extLst>
          </p:cNvPr>
          <p:cNvSpPr/>
          <p:nvPr/>
        </p:nvSpPr>
        <p:spPr>
          <a:xfrm>
            <a:off x="1601050"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0" name="Google Shape;2044;g1389d6804d3_10_0">
            <a:extLst>
              <a:ext uri="{FF2B5EF4-FFF2-40B4-BE49-F238E27FC236}">
                <a16:creationId xmlns:a16="http://schemas.microsoft.com/office/drawing/2014/main" id="{B143A075-F431-4DC7-9107-49F7F4173461}"/>
              </a:ext>
            </a:extLst>
          </p:cNvPr>
          <p:cNvSpPr/>
          <p:nvPr/>
        </p:nvSpPr>
        <p:spPr>
          <a:xfrm>
            <a:off x="441631"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1" name="Google Shape;2045;g1389d6804d3_10_0">
            <a:extLst>
              <a:ext uri="{FF2B5EF4-FFF2-40B4-BE49-F238E27FC236}">
                <a16:creationId xmlns:a16="http://schemas.microsoft.com/office/drawing/2014/main" id="{36EE610A-F7E9-4D86-812D-E6DF659F35AC}"/>
              </a:ext>
            </a:extLst>
          </p:cNvPr>
          <p:cNvSpPr/>
          <p:nvPr/>
        </p:nvSpPr>
        <p:spPr>
          <a:xfrm>
            <a:off x="2642866" y="3864981"/>
            <a:ext cx="253200" cy="255900"/>
          </a:xfrm>
          <a:prstGeom prst="ellipse">
            <a:avLst/>
          </a:prstGeom>
          <a:solidFill>
            <a:srgbClr val="FFFFFF"/>
          </a:solidFill>
          <a:ln w="25400" cap="flat" cmpd="sng">
            <a:solidFill>
              <a:srgbClr val="FFB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2" name="Google Shape;2046;g1389d6804d3_10_0">
            <a:extLst>
              <a:ext uri="{FF2B5EF4-FFF2-40B4-BE49-F238E27FC236}">
                <a16:creationId xmlns:a16="http://schemas.microsoft.com/office/drawing/2014/main" id="{7CD757FB-24B3-4697-A4D7-B8C2F0079673}"/>
              </a:ext>
            </a:extLst>
          </p:cNvPr>
          <p:cNvSpPr/>
          <p:nvPr/>
        </p:nvSpPr>
        <p:spPr>
          <a:xfrm>
            <a:off x="3930745"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3" name="Google Shape;2047;g1389d6804d3_10_0">
            <a:extLst>
              <a:ext uri="{FF2B5EF4-FFF2-40B4-BE49-F238E27FC236}">
                <a16:creationId xmlns:a16="http://schemas.microsoft.com/office/drawing/2014/main" id="{5513B46E-92B5-4A7C-9B98-D97C8138A0C8}"/>
              </a:ext>
            </a:extLst>
          </p:cNvPr>
          <p:cNvSpPr/>
          <p:nvPr/>
        </p:nvSpPr>
        <p:spPr>
          <a:xfrm>
            <a:off x="5140620"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4" name="Google Shape;2048;g1389d6804d3_10_0">
            <a:extLst>
              <a:ext uri="{FF2B5EF4-FFF2-40B4-BE49-F238E27FC236}">
                <a16:creationId xmlns:a16="http://schemas.microsoft.com/office/drawing/2014/main" id="{7AEA6BF7-0C77-42A0-829D-C6E24B512099}"/>
              </a:ext>
            </a:extLst>
          </p:cNvPr>
          <p:cNvSpPr/>
          <p:nvPr/>
        </p:nvSpPr>
        <p:spPr>
          <a:xfrm>
            <a:off x="9596404" y="3864981"/>
            <a:ext cx="253200" cy="255900"/>
          </a:xfrm>
          <a:prstGeom prst="ellipse">
            <a:avLst/>
          </a:prstGeom>
          <a:solidFill>
            <a:srgbClr val="FFFFFF"/>
          </a:solidFill>
          <a:ln w="25400" cap="flat" cmpd="sng">
            <a:solidFill>
              <a:srgbClr val="FFB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5" name="Google Shape;2049;g1389d6804d3_10_0">
            <a:extLst>
              <a:ext uri="{FF2B5EF4-FFF2-40B4-BE49-F238E27FC236}">
                <a16:creationId xmlns:a16="http://schemas.microsoft.com/office/drawing/2014/main" id="{BD5019DB-20E6-4DE2-9340-EF7472C151B4}"/>
              </a:ext>
            </a:extLst>
          </p:cNvPr>
          <p:cNvSpPr/>
          <p:nvPr/>
        </p:nvSpPr>
        <p:spPr>
          <a:xfrm>
            <a:off x="1653098"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6" name="Google Shape;2050;g1389d6804d3_10_0">
            <a:extLst>
              <a:ext uri="{FF2B5EF4-FFF2-40B4-BE49-F238E27FC236}">
                <a16:creationId xmlns:a16="http://schemas.microsoft.com/office/drawing/2014/main" id="{B01CE49C-0837-4D1A-98B6-D70008A67033}"/>
              </a:ext>
            </a:extLst>
          </p:cNvPr>
          <p:cNvSpPr/>
          <p:nvPr/>
        </p:nvSpPr>
        <p:spPr>
          <a:xfrm>
            <a:off x="493679"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7" name="Google Shape;2051;g1389d6804d3_10_0">
            <a:extLst>
              <a:ext uri="{FF2B5EF4-FFF2-40B4-BE49-F238E27FC236}">
                <a16:creationId xmlns:a16="http://schemas.microsoft.com/office/drawing/2014/main" id="{3F0A0F79-7081-419B-B9E1-D07C2A49CE6D}"/>
              </a:ext>
            </a:extLst>
          </p:cNvPr>
          <p:cNvSpPr/>
          <p:nvPr/>
        </p:nvSpPr>
        <p:spPr>
          <a:xfrm>
            <a:off x="2694914"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8" name="Google Shape;2052;g1389d6804d3_10_0">
            <a:extLst>
              <a:ext uri="{FF2B5EF4-FFF2-40B4-BE49-F238E27FC236}">
                <a16:creationId xmlns:a16="http://schemas.microsoft.com/office/drawing/2014/main" id="{A5F50452-B220-4552-8918-786F4C539D30}"/>
              </a:ext>
            </a:extLst>
          </p:cNvPr>
          <p:cNvSpPr/>
          <p:nvPr/>
        </p:nvSpPr>
        <p:spPr>
          <a:xfrm>
            <a:off x="3982793"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9" name="Google Shape;2053;g1389d6804d3_10_0">
            <a:extLst>
              <a:ext uri="{FF2B5EF4-FFF2-40B4-BE49-F238E27FC236}">
                <a16:creationId xmlns:a16="http://schemas.microsoft.com/office/drawing/2014/main" id="{0CF166C6-0EE7-49FC-8204-D13C19DCD55D}"/>
              </a:ext>
            </a:extLst>
          </p:cNvPr>
          <p:cNvSpPr/>
          <p:nvPr/>
        </p:nvSpPr>
        <p:spPr>
          <a:xfrm>
            <a:off x="5192669"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40" name="Google Shape;2054;g1389d6804d3_10_0">
            <a:extLst>
              <a:ext uri="{FF2B5EF4-FFF2-40B4-BE49-F238E27FC236}">
                <a16:creationId xmlns:a16="http://schemas.microsoft.com/office/drawing/2014/main" id="{4F09C9EA-6976-424C-B95F-37E7BB58FB80}"/>
              </a:ext>
            </a:extLst>
          </p:cNvPr>
          <p:cNvSpPr/>
          <p:nvPr/>
        </p:nvSpPr>
        <p:spPr>
          <a:xfrm>
            <a:off x="9648452"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44" name="Google Shape;2058;g1389d6804d3_10_0">
            <a:extLst>
              <a:ext uri="{FF2B5EF4-FFF2-40B4-BE49-F238E27FC236}">
                <a16:creationId xmlns:a16="http://schemas.microsoft.com/office/drawing/2014/main" id="{5C22ECDC-DFCD-4E70-8760-39781FB7FB4A}"/>
              </a:ext>
            </a:extLst>
          </p:cNvPr>
          <p:cNvSpPr/>
          <p:nvPr/>
        </p:nvSpPr>
        <p:spPr>
          <a:xfrm>
            <a:off x="5329427" y="3123134"/>
            <a:ext cx="2382065" cy="76565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Arial"/>
                <a:cs typeface="Arial"/>
                <a:sym typeface="Arial"/>
              </a:rPr>
              <a:t>Background report preparation, as-is assessment on various development components of TLC</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46" name="Google Shape;2060;g1389d6804d3_10_0">
            <a:extLst>
              <a:ext uri="{FF2B5EF4-FFF2-40B4-BE49-F238E27FC236}">
                <a16:creationId xmlns:a16="http://schemas.microsoft.com/office/drawing/2014/main" id="{D067C6EA-A878-4023-8E5E-F4051426AF54}"/>
              </a:ext>
            </a:extLst>
          </p:cNvPr>
          <p:cNvSpPr/>
          <p:nvPr/>
        </p:nvSpPr>
        <p:spPr>
          <a:xfrm>
            <a:off x="1819781" y="4143847"/>
            <a:ext cx="1984145" cy="63167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1200" cap="none" spc="0" normalizeH="0" baseline="0" noProof="0">
                <a:ln>
                  <a:noFill/>
                </a:ln>
                <a:solidFill>
                  <a:srgbClr val="000000"/>
                </a:solidFill>
                <a:effectLst/>
                <a:uLnTx/>
                <a:uFillTx/>
                <a:latin typeface="Arial"/>
                <a:ea typeface="Arial"/>
                <a:cs typeface="Arial"/>
                <a:sym typeface="Arial"/>
              </a:rPr>
              <a:t>Empanelment of consultants for concept plan for TLC</a:t>
            </a:r>
          </a:p>
        </p:txBody>
      </p:sp>
      <p:sp>
        <p:nvSpPr>
          <p:cNvPr id="47" name="Google Shape;2061;g1389d6804d3_10_0">
            <a:extLst>
              <a:ext uri="{FF2B5EF4-FFF2-40B4-BE49-F238E27FC236}">
                <a16:creationId xmlns:a16="http://schemas.microsoft.com/office/drawing/2014/main" id="{B759A9A4-D619-4E3F-B9D7-1AE965B6EB35}"/>
              </a:ext>
            </a:extLst>
          </p:cNvPr>
          <p:cNvSpPr/>
          <p:nvPr/>
        </p:nvSpPr>
        <p:spPr>
          <a:xfrm>
            <a:off x="2901145" y="2365101"/>
            <a:ext cx="2019824" cy="1518953"/>
          </a:xfrm>
          <a:prstGeom prst="rect">
            <a:avLst/>
          </a:prstGeom>
          <a:noFill/>
          <a:ln>
            <a:noFill/>
          </a:ln>
        </p:spPr>
        <p:txBody>
          <a:bodyPr spcFirstLastPara="1" wrap="square" lIns="91425" tIns="0" rIns="91425"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Virtual Inception workshop in Tajikistan (TLC)</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endParaRPr kumimoji="0" lang="en-US"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 consultations with government and private sector</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Ø"/>
              <a:tabLst/>
              <a:defRPr/>
            </a:pPr>
            <a:endParaRPr kumimoji="0" lang="en-US" sz="11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0" name="Google Shape;2064;g1389d6804d3_10_0">
            <a:extLst>
              <a:ext uri="{FF2B5EF4-FFF2-40B4-BE49-F238E27FC236}">
                <a16:creationId xmlns:a16="http://schemas.microsoft.com/office/drawing/2014/main" id="{DF6DFEED-F995-4DF5-B0AD-EA1661503074}"/>
              </a:ext>
            </a:extLst>
          </p:cNvPr>
          <p:cNvSpPr/>
          <p:nvPr/>
        </p:nvSpPr>
        <p:spPr>
          <a:xfrm>
            <a:off x="4104882" y="4197304"/>
            <a:ext cx="2129829" cy="1406262"/>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b="0" i="0" u="sng" strike="noStrike" kern="1200" cap="none" spc="0" normalizeH="0" baseline="0" noProof="0">
                <a:ln>
                  <a:noFill/>
                </a:ln>
                <a:solidFill>
                  <a:srgbClr val="000000"/>
                </a:solidFill>
                <a:effectLst/>
                <a:uLnTx/>
                <a:uFillTx/>
                <a:latin typeface="Arial"/>
                <a:ea typeface="Arial"/>
                <a:cs typeface="Arial"/>
                <a:sym typeface="Arial"/>
              </a:rPr>
              <a:t>Feb – Apr’22</a:t>
            </a:r>
            <a:r>
              <a:rPr kumimoji="0" lang="en-GB" sz="1100" b="0" i="0" u="none" strike="noStrike" kern="1200" cap="none" spc="0" normalizeH="0" baseline="0" noProof="0">
                <a:ln>
                  <a:noFill/>
                </a:ln>
                <a:solidFill>
                  <a:srgbClr val="000000"/>
                </a:solidFill>
                <a:effectLst/>
                <a:uLnTx/>
                <a:uFillTx/>
                <a:latin typeface="Arial"/>
                <a:ea typeface="Arial"/>
                <a:cs typeface="Arial"/>
                <a:sym typeface="Arial"/>
              </a:rPr>
              <a:t>:</a:t>
            </a:r>
            <a:r>
              <a:rPr kumimoji="0" lang="en-GB" sz="1100" b="1" i="0" u="none" strike="noStrike" kern="1200" cap="none" spc="0" normalizeH="0" baseline="0" noProof="0">
                <a:ln>
                  <a:noFill/>
                </a:ln>
                <a:solidFill>
                  <a:srgbClr val="000000"/>
                </a:solidFill>
                <a:effectLst/>
                <a:uLnTx/>
                <a:uFillTx/>
                <a:latin typeface="Arial"/>
                <a:ea typeface="Arial"/>
                <a:cs typeface="Arial"/>
                <a:sym typeface="Arial"/>
              </a:rPr>
              <a:t> Bilateral consultations </a:t>
            </a:r>
            <a:r>
              <a:rPr kumimoji="0" lang="en-GB" sz="1100" b="0" i="0" u="none" strike="noStrike" kern="1200" cap="none" spc="0" normalizeH="0" baseline="0" noProof="0">
                <a:ln>
                  <a:noFill/>
                </a:ln>
                <a:solidFill>
                  <a:srgbClr val="000000"/>
                </a:solidFill>
                <a:effectLst/>
                <a:uLnTx/>
                <a:uFillTx/>
                <a:latin typeface="Arial"/>
                <a:ea typeface="Arial"/>
                <a:cs typeface="Arial"/>
                <a:sym typeface="Arial"/>
              </a:rPr>
              <a:t>undertaken with government agencies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1200" cap="none" spc="0" normalizeH="0" baseline="0" noProof="0">
                <a:ln>
                  <a:noFill/>
                </a:ln>
                <a:solidFill>
                  <a:srgbClr val="000000"/>
                </a:solidFill>
                <a:effectLst/>
                <a:uLnTx/>
                <a:uFillTx/>
                <a:latin typeface="Arial"/>
                <a:ea typeface="Arial"/>
                <a:cs typeface="Arial"/>
                <a:sym typeface="Arial"/>
              </a:rPr>
              <a:t>Study team conducted as-is assessments and background review</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100" b="1"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1" i="0" u="none" strike="noStrike" kern="1200" cap="none" spc="0" normalizeH="0" baseline="0" noProof="0">
                <a:ln>
                  <a:noFill/>
                </a:ln>
                <a:solidFill>
                  <a:srgbClr val="000000"/>
                </a:solidFill>
                <a:effectLst/>
                <a:uLnTx/>
                <a:uFillTx/>
                <a:latin typeface="Arial"/>
                <a:ea typeface="Arial"/>
                <a:cs typeface="Arial"/>
                <a:sym typeface="Arial"/>
              </a:rPr>
              <a:t>Inception report submission</a:t>
            </a:r>
            <a:endParaRPr kumimoji="0" lang="en-US"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1" name="Google Shape;2073;g1389d6804d3_10_0">
            <a:extLst>
              <a:ext uri="{FF2B5EF4-FFF2-40B4-BE49-F238E27FC236}">
                <a16:creationId xmlns:a16="http://schemas.microsoft.com/office/drawing/2014/main" id="{B56821D7-B6F7-4D1F-86D2-D778749B7E00}"/>
              </a:ext>
            </a:extLst>
          </p:cNvPr>
          <p:cNvSpPr/>
          <p:nvPr/>
        </p:nvSpPr>
        <p:spPr>
          <a:xfrm>
            <a:off x="601697" y="3166363"/>
            <a:ext cx="1912872" cy="74996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Roadmap for STKEC development including the proposal for development of TLC*</a:t>
            </a:r>
          </a:p>
        </p:txBody>
      </p:sp>
      <p:cxnSp>
        <p:nvCxnSpPr>
          <p:cNvPr id="62" name="Google Shape;2074;g1389d6804d3_10_0">
            <a:extLst>
              <a:ext uri="{FF2B5EF4-FFF2-40B4-BE49-F238E27FC236}">
                <a16:creationId xmlns:a16="http://schemas.microsoft.com/office/drawing/2014/main" id="{448E165E-92DA-4B49-B6E9-B9C242F03797}"/>
              </a:ext>
            </a:extLst>
          </p:cNvPr>
          <p:cNvCxnSpPr>
            <a:cxnSpLocks/>
          </p:cNvCxnSpPr>
          <p:nvPr/>
        </p:nvCxnSpPr>
        <p:spPr>
          <a:xfrm>
            <a:off x="384887" y="1531190"/>
            <a:ext cx="11580190" cy="0"/>
          </a:xfrm>
          <a:prstGeom prst="straightConnector1">
            <a:avLst/>
          </a:prstGeom>
          <a:noFill/>
          <a:ln w="9525" cap="flat" cmpd="sng">
            <a:solidFill>
              <a:srgbClr val="C00000"/>
            </a:solidFill>
            <a:prstDash val="solid"/>
            <a:round/>
            <a:headEnd type="none" w="sm" len="sm"/>
            <a:tailEnd type="none" w="sm" len="sm"/>
          </a:ln>
        </p:spPr>
      </p:cxnSp>
      <p:sp>
        <p:nvSpPr>
          <p:cNvPr id="64" name="Google Shape;2076;g1389d6804d3_10_0">
            <a:extLst>
              <a:ext uri="{FF2B5EF4-FFF2-40B4-BE49-F238E27FC236}">
                <a16:creationId xmlns:a16="http://schemas.microsoft.com/office/drawing/2014/main" id="{36ADE295-B1C4-4708-8E6A-BB97AB0D4619}"/>
              </a:ext>
            </a:extLst>
          </p:cNvPr>
          <p:cNvSpPr/>
          <p:nvPr/>
        </p:nvSpPr>
        <p:spPr>
          <a:xfrm>
            <a:off x="1847904" y="1144186"/>
            <a:ext cx="9379460" cy="274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3C6B"/>
              </a:buClr>
              <a:buSzPts val="1400"/>
              <a:buFont typeface="Arial"/>
              <a:buNone/>
              <a:tabLst/>
              <a:defRPr/>
            </a:pPr>
            <a:r>
              <a:rPr kumimoji="0" lang="en-GB" sz="1300" b="1" i="1" u="none" strike="noStrike" kern="1200" cap="none" spc="0" normalizeH="0" baseline="0" noProof="0" dirty="0">
                <a:ln>
                  <a:noFill/>
                </a:ln>
                <a:solidFill>
                  <a:srgbClr val="C00000"/>
                </a:solidFill>
                <a:effectLst/>
                <a:uLnTx/>
                <a:uFillTx/>
                <a:latin typeface="Arial"/>
                <a:ea typeface="Arial"/>
                <a:cs typeface="Arial"/>
                <a:sym typeface="Arial"/>
              </a:rPr>
              <a:t>Development of TLC</a:t>
            </a:r>
            <a:endParaRPr kumimoji="0" sz="13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67" name="Google Shape;2079;g1389d6804d3_10_0">
            <a:extLst>
              <a:ext uri="{FF2B5EF4-FFF2-40B4-BE49-F238E27FC236}">
                <a16:creationId xmlns:a16="http://schemas.microsoft.com/office/drawing/2014/main" id="{7B097ABB-FFB4-428F-8484-82527361F8F4}"/>
              </a:ext>
            </a:extLst>
          </p:cNvPr>
          <p:cNvSpPr/>
          <p:nvPr/>
        </p:nvSpPr>
        <p:spPr>
          <a:xfrm>
            <a:off x="5342069" y="1129850"/>
            <a:ext cx="206193" cy="205928"/>
          </a:xfrm>
          <a:prstGeom prst="ellipse">
            <a:avLst/>
          </a:prstGeom>
          <a:solidFill>
            <a:schemeClr val="lt1"/>
          </a:solidFill>
          <a:ln w="25400" cap="flat" cmpd="sng">
            <a:solidFill>
              <a:srgbClr val="C00000"/>
            </a:solidFill>
            <a:prstDash val="solid"/>
            <a:round/>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1800" b="0" i="0" u="none" strike="noStrike" kern="1200" cap="none" spc="0" normalizeH="0" baseline="0" noProof="0">
              <a:ln>
                <a:noFill/>
              </a:ln>
              <a:solidFill>
                <a:srgbClr val="C00000"/>
              </a:solidFill>
              <a:effectLst/>
              <a:uLnTx/>
              <a:uFillTx/>
              <a:latin typeface="Arial"/>
              <a:ea typeface="+mn-ea"/>
              <a:cs typeface="+mn-cs"/>
            </a:endParaRPr>
          </a:p>
        </p:txBody>
      </p:sp>
      <p:sp>
        <p:nvSpPr>
          <p:cNvPr id="68" name="Google Shape;2058;g1389d6804d3_10_0">
            <a:extLst>
              <a:ext uri="{FF2B5EF4-FFF2-40B4-BE49-F238E27FC236}">
                <a16:creationId xmlns:a16="http://schemas.microsoft.com/office/drawing/2014/main" id="{F03B6D8D-6AAD-4865-8C14-9710ED60B392}"/>
              </a:ext>
            </a:extLst>
          </p:cNvPr>
          <p:cNvSpPr/>
          <p:nvPr/>
        </p:nvSpPr>
        <p:spPr>
          <a:xfrm>
            <a:off x="8134595" y="2341043"/>
            <a:ext cx="2398052" cy="147240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i="0" u="sng" strike="noStrike" kern="1200" cap="none" spc="0" normalizeH="0" baseline="0" noProof="0" dirty="0">
                <a:ln>
                  <a:noFill/>
                </a:ln>
                <a:solidFill>
                  <a:srgbClr val="000000"/>
                </a:solidFill>
                <a:effectLst/>
                <a:uLnTx/>
                <a:uFillTx/>
                <a:latin typeface="Arial"/>
                <a:ea typeface="Arial"/>
                <a:cs typeface="Arial"/>
                <a:sym typeface="Arial"/>
              </a:rPr>
              <a:t>Jan - Mar’23</a:t>
            </a:r>
            <a:r>
              <a:rPr kumimoji="0" lang="en-GB" sz="1100" i="0" u="none" strike="noStrike" kern="1200" cap="none" spc="0" normalizeH="0" baseline="0" noProof="0" dirty="0">
                <a:ln>
                  <a:noFill/>
                </a:ln>
                <a:solidFill>
                  <a:srgbClr val="000000"/>
                </a:solidFill>
                <a:effectLst/>
                <a:uLnTx/>
                <a:uFillTx/>
                <a:latin typeface="Arial"/>
                <a:ea typeface="Arial"/>
                <a:cs typeface="Arial"/>
                <a:sym typeface="Arial"/>
              </a:rPr>
              <a:t>: Concept planning for TLC</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GB" sz="110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GB" sz="1100" i="0" u="sng" strike="noStrike" kern="1200" cap="none" spc="0" normalizeH="0" baseline="0" noProof="0" dirty="0">
                <a:ln>
                  <a:noFill/>
                </a:ln>
                <a:solidFill>
                  <a:srgbClr val="000000"/>
                </a:solidFill>
                <a:effectLst/>
                <a:uLnTx/>
                <a:uFillTx/>
                <a:latin typeface="Arial"/>
                <a:ea typeface="Arial"/>
                <a:cs typeface="Arial"/>
                <a:sym typeface="Arial"/>
              </a:rPr>
              <a:t>Aug’23</a:t>
            </a:r>
            <a:r>
              <a:rPr kumimoji="0" lang="en-GB" sz="1100" i="0" u="none" strike="noStrike" kern="1200" cap="none" spc="0" normalizeH="0" baseline="0" noProof="0" dirty="0">
                <a:ln>
                  <a:noFill/>
                </a:ln>
                <a:solidFill>
                  <a:srgbClr val="000000"/>
                </a:solidFill>
                <a:effectLst/>
                <a:uLnTx/>
                <a:uFillTx/>
                <a:latin typeface="Arial"/>
                <a:ea typeface="Arial"/>
                <a:cs typeface="Arial"/>
                <a:sym typeface="Arial"/>
              </a:rPr>
              <a:t>: </a:t>
            </a:r>
            <a:r>
              <a:rPr lang="en-GB" sz="1100" dirty="0">
                <a:solidFill>
                  <a:srgbClr val="000000"/>
                </a:solidFill>
                <a:latin typeface="Arial"/>
                <a:ea typeface="Arial"/>
                <a:cs typeface="Arial"/>
                <a:sym typeface="Arial"/>
              </a:rPr>
              <a:t>4</a:t>
            </a:r>
            <a:r>
              <a:rPr lang="en-GB" sz="1100" baseline="30000" dirty="0">
                <a:solidFill>
                  <a:srgbClr val="000000"/>
                </a:solidFill>
                <a:latin typeface="Arial"/>
                <a:ea typeface="Arial"/>
                <a:cs typeface="Arial"/>
                <a:sym typeface="Arial"/>
              </a:rPr>
              <a:t>th</a:t>
            </a:r>
            <a:r>
              <a:rPr lang="en-GB" sz="1100" dirty="0">
                <a:solidFill>
                  <a:srgbClr val="000000"/>
                </a:solidFill>
                <a:latin typeface="Arial"/>
                <a:ea typeface="Arial"/>
                <a:cs typeface="Arial"/>
                <a:sym typeface="Arial"/>
              </a:rPr>
              <a:t> location for TLC (near Khujand airport) proposed for further consideration</a:t>
            </a:r>
            <a:endParaRPr kumimoji="0" lang="en-GB" sz="110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9" name="Google Shape;2028;g1389d6804d3_10_0">
            <a:extLst>
              <a:ext uri="{FF2B5EF4-FFF2-40B4-BE49-F238E27FC236}">
                <a16:creationId xmlns:a16="http://schemas.microsoft.com/office/drawing/2014/main" id="{6B92B06D-EDA7-4B99-9522-A08A55DC70E4}"/>
              </a:ext>
            </a:extLst>
          </p:cNvPr>
          <p:cNvSpPr/>
          <p:nvPr/>
        </p:nvSpPr>
        <p:spPr>
          <a:xfrm>
            <a:off x="6628870" y="5771990"/>
            <a:ext cx="2204700" cy="424200"/>
          </a:xfrm>
          <a:prstGeom prst="roundRect">
            <a:avLst>
              <a:gd name="adj" fmla="val 50000"/>
            </a:avLst>
          </a:prstGeom>
          <a:solidFill>
            <a:schemeClr val="accent4">
              <a:lumMod val="75000"/>
            </a:schemeClr>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Oct 2022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0" name="Google Shape;2029;g1389d6804d3_10_0">
            <a:extLst>
              <a:ext uri="{FF2B5EF4-FFF2-40B4-BE49-F238E27FC236}">
                <a16:creationId xmlns:a16="http://schemas.microsoft.com/office/drawing/2014/main" id="{AD677758-2574-44B4-AB5C-A6B38BE46AB4}"/>
              </a:ext>
            </a:extLst>
          </p:cNvPr>
          <p:cNvSpPr/>
          <p:nvPr/>
        </p:nvSpPr>
        <p:spPr>
          <a:xfrm>
            <a:off x="6681339" y="5820829"/>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71" name="Google Shape;2030;g1389d6804d3_10_0">
            <a:extLst>
              <a:ext uri="{FF2B5EF4-FFF2-40B4-BE49-F238E27FC236}">
                <a16:creationId xmlns:a16="http://schemas.microsoft.com/office/drawing/2014/main" id="{C9A15864-9B15-4979-849A-9AD951EA434C}"/>
              </a:ext>
            </a:extLst>
          </p:cNvPr>
          <p:cNvSpPr/>
          <p:nvPr/>
        </p:nvSpPr>
        <p:spPr>
          <a:xfrm>
            <a:off x="7833847" y="1710387"/>
            <a:ext cx="2204700" cy="424200"/>
          </a:xfrm>
          <a:prstGeom prst="roundRect">
            <a:avLst>
              <a:gd name="adj" fmla="val 50000"/>
            </a:avLst>
          </a:prstGeom>
          <a:solidFill>
            <a:schemeClr val="accent4"/>
          </a:solidFill>
          <a:ln>
            <a:noFill/>
          </a:ln>
        </p:spPr>
        <p:txBody>
          <a:bodyPr spcFirstLastPara="1" wrap="square" lIns="45720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67"/>
              <a:buFont typeface="Helvetica Neue"/>
              <a:buNone/>
              <a:tabLst/>
              <a:defRPr/>
            </a:pP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Jan-Aug</a:t>
            </a:r>
            <a:r>
              <a:rPr lang="en-GB" sz="1567" b="1" dirty="0">
                <a:solidFill>
                  <a:srgbClr val="FFFFFF"/>
                </a:solidFill>
                <a:latin typeface="Helvetica Neue"/>
                <a:ea typeface="Helvetica Neue"/>
                <a:cs typeface="Helvetica Neue"/>
                <a:sym typeface="Helvetica Neue"/>
              </a:rPr>
              <a:t> </a:t>
            </a:r>
            <a:r>
              <a:rPr kumimoji="0" lang="en-GB" sz="1567" b="1"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2023</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72" name="Google Shape;2034;g1389d6804d3_10_0">
            <a:extLst>
              <a:ext uri="{FF2B5EF4-FFF2-40B4-BE49-F238E27FC236}">
                <a16:creationId xmlns:a16="http://schemas.microsoft.com/office/drawing/2014/main" id="{321FF18E-00F0-4024-83F7-34FC097507C1}"/>
              </a:ext>
            </a:extLst>
          </p:cNvPr>
          <p:cNvCxnSpPr>
            <a:cxnSpLocks/>
          </p:cNvCxnSpPr>
          <p:nvPr/>
        </p:nvCxnSpPr>
        <p:spPr>
          <a:xfrm flipV="1">
            <a:off x="8044317" y="2120662"/>
            <a:ext cx="0" cy="1727542"/>
          </a:xfrm>
          <a:prstGeom prst="straightConnector1">
            <a:avLst/>
          </a:prstGeom>
          <a:noFill/>
          <a:ln w="9525" cap="flat" cmpd="sng">
            <a:solidFill>
              <a:srgbClr val="BDBBB9"/>
            </a:solidFill>
            <a:prstDash val="lgDash"/>
            <a:round/>
            <a:headEnd type="none" w="sm" len="sm"/>
            <a:tailEnd type="none" w="sm" len="sm"/>
          </a:ln>
        </p:spPr>
      </p:cxnSp>
      <p:sp>
        <p:nvSpPr>
          <p:cNvPr id="73" name="Google Shape;2035;g1389d6804d3_10_0">
            <a:extLst>
              <a:ext uri="{FF2B5EF4-FFF2-40B4-BE49-F238E27FC236}">
                <a16:creationId xmlns:a16="http://schemas.microsoft.com/office/drawing/2014/main" id="{644002F5-5E6F-430D-AD49-7525EEEF35ED}"/>
              </a:ext>
            </a:extLst>
          </p:cNvPr>
          <p:cNvSpPr/>
          <p:nvPr/>
        </p:nvSpPr>
        <p:spPr>
          <a:xfrm>
            <a:off x="7891216" y="1762337"/>
            <a:ext cx="306300" cy="310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cxnSp>
        <p:nvCxnSpPr>
          <p:cNvPr id="74" name="Google Shape;2037;g1389d6804d3_10_0">
            <a:extLst>
              <a:ext uri="{FF2B5EF4-FFF2-40B4-BE49-F238E27FC236}">
                <a16:creationId xmlns:a16="http://schemas.microsoft.com/office/drawing/2014/main" id="{45FD2A88-2E58-474E-93D6-513B21B4ADAC}"/>
              </a:ext>
            </a:extLst>
          </p:cNvPr>
          <p:cNvCxnSpPr/>
          <p:nvPr/>
        </p:nvCxnSpPr>
        <p:spPr>
          <a:xfrm rot="10800000">
            <a:off x="6834525" y="4133283"/>
            <a:ext cx="0" cy="1635000"/>
          </a:xfrm>
          <a:prstGeom prst="straightConnector1">
            <a:avLst/>
          </a:prstGeom>
          <a:noFill/>
          <a:ln w="9525" cap="flat" cmpd="sng">
            <a:solidFill>
              <a:srgbClr val="BDBBB9"/>
            </a:solidFill>
            <a:prstDash val="lgDash"/>
            <a:round/>
            <a:headEnd type="none" w="sm" len="sm"/>
            <a:tailEnd type="none" w="sm" len="sm"/>
          </a:ln>
        </p:spPr>
      </p:cxnSp>
      <p:sp>
        <p:nvSpPr>
          <p:cNvPr id="75" name="Google Shape;2046;g1389d6804d3_10_0">
            <a:extLst>
              <a:ext uri="{FF2B5EF4-FFF2-40B4-BE49-F238E27FC236}">
                <a16:creationId xmlns:a16="http://schemas.microsoft.com/office/drawing/2014/main" id="{589A51FF-1B98-4CB9-9F09-86CBBBDE0439}"/>
              </a:ext>
            </a:extLst>
          </p:cNvPr>
          <p:cNvSpPr/>
          <p:nvPr/>
        </p:nvSpPr>
        <p:spPr>
          <a:xfrm>
            <a:off x="6690424" y="3864981"/>
            <a:ext cx="253200" cy="255900"/>
          </a:xfrm>
          <a:prstGeom prst="ellipse">
            <a:avLst/>
          </a:prstGeom>
          <a:solidFill>
            <a:srgbClr val="FFFFFF"/>
          </a:solidFill>
          <a:ln w="25400" cap="flat" cmpd="sng">
            <a:solidFill>
              <a:srgbClr val="B06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76" name="Google Shape;2047;g1389d6804d3_10_0">
            <a:extLst>
              <a:ext uri="{FF2B5EF4-FFF2-40B4-BE49-F238E27FC236}">
                <a16:creationId xmlns:a16="http://schemas.microsoft.com/office/drawing/2014/main" id="{E2E86EC5-5183-4255-8AF4-C8587139E060}"/>
              </a:ext>
            </a:extLst>
          </p:cNvPr>
          <p:cNvSpPr/>
          <p:nvPr/>
        </p:nvSpPr>
        <p:spPr>
          <a:xfrm>
            <a:off x="7900299" y="3864981"/>
            <a:ext cx="253200" cy="255900"/>
          </a:xfrm>
          <a:prstGeom prst="ellipse">
            <a:avLst/>
          </a:prstGeom>
          <a:solidFill>
            <a:srgbClr val="FFFFFF"/>
          </a:solidFill>
          <a:ln w="25400" cap="flat" cmpd="sng">
            <a:solidFill>
              <a:srgbClr val="EB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77" name="Google Shape;2052;g1389d6804d3_10_0">
            <a:extLst>
              <a:ext uri="{FF2B5EF4-FFF2-40B4-BE49-F238E27FC236}">
                <a16:creationId xmlns:a16="http://schemas.microsoft.com/office/drawing/2014/main" id="{2A1749F8-6F10-42D8-9E9E-A50CEB7491B3}"/>
              </a:ext>
            </a:extLst>
          </p:cNvPr>
          <p:cNvSpPr/>
          <p:nvPr/>
        </p:nvSpPr>
        <p:spPr>
          <a:xfrm>
            <a:off x="6742472"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78" name="Google Shape;2053;g1389d6804d3_10_0">
            <a:extLst>
              <a:ext uri="{FF2B5EF4-FFF2-40B4-BE49-F238E27FC236}">
                <a16:creationId xmlns:a16="http://schemas.microsoft.com/office/drawing/2014/main" id="{09AB9524-111E-44DF-928A-28F928EB88FB}"/>
              </a:ext>
            </a:extLst>
          </p:cNvPr>
          <p:cNvSpPr/>
          <p:nvPr/>
        </p:nvSpPr>
        <p:spPr>
          <a:xfrm>
            <a:off x="7952348" y="3916046"/>
            <a:ext cx="149400" cy="14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80" name="Google Shape;2064;g1389d6804d3_10_0">
            <a:extLst>
              <a:ext uri="{FF2B5EF4-FFF2-40B4-BE49-F238E27FC236}">
                <a16:creationId xmlns:a16="http://schemas.microsoft.com/office/drawing/2014/main" id="{3F0672A6-2889-416F-8F4B-EA2CE39F4037}"/>
              </a:ext>
            </a:extLst>
          </p:cNvPr>
          <p:cNvSpPr/>
          <p:nvPr/>
        </p:nvSpPr>
        <p:spPr>
          <a:xfrm>
            <a:off x="6864561" y="4197304"/>
            <a:ext cx="2129829" cy="1406262"/>
          </a:xfrm>
          <a:prstGeom prst="rect">
            <a:avLst/>
          </a:prstGeom>
          <a:noFill/>
          <a:ln>
            <a:noFill/>
          </a:ln>
        </p:spPr>
        <p:txBody>
          <a:bodyPr spcFirstLastPara="1" wrap="square" lIns="91425" tIns="0" rIns="91425"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Arial"/>
                <a:cs typeface="Arial"/>
                <a:sym typeface="Arial"/>
              </a:rPr>
              <a:t>Field Visit to Tajikistan </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 meetings with various government stakeholders on findings of background report</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100" dirty="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Sadaf Industrial Zone suggested as the 3</a:t>
            </a:r>
            <a:r>
              <a:rPr kumimoji="0" lang="en-US" sz="1100" b="0" i="0" u="none" strike="noStrike" kern="1200" cap="none" spc="0" normalizeH="0" baseline="30000" noProof="0" dirty="0">
                <a:ln>
                  <a:noFill/>
                </a:ln>
                <a:solidFill>
                  <a:srgbClr val="000000"/>
                </a:solidFill>
                <a:effectLst/>
                <a:uLnTx/>
                <a:uFillTx/>
                <a:latin typeface="Arial"/>
                <a:ea typeface="Arial"/>
                <a:cs typeface="Arial"/>
                <a:sym typeface="Arial"/>
              </a:rPr>
              <a:t>rd</a:t>
            </a:r>
            <a:r>
              <a:rPr kumimoji="0" lang="en-US" sz="1100" b="0" i="0" u="none" strike="noStrike" kern="1200" cap="none" spc="0" normalizeH="0" baseline="0" noProof="0" dirty="0">
                <a:ln>
                  <a:noFill/>
                </a:ln>
                <a:solidFill>
                  <a:srgbClr val="000000"/>
                </a:solidFill>
                <a:effectLst/>
                <a:uLnTx/>
                <a:uFillTx/>
                <a:latin typeface="Arial"/>
                <a:ea typeface="Arial"/>
                <a:cs typeface="Arial"/>
                <a:sym typeface="Arial"/>
              </a:rPr>
              <a:t> potential location for TLC</a:t>
            </a:r>
          </a:p>
        </p:txBody>
      </p:sp>
      <p:sp>
        <p:nvSpPr>
          <p:cNvPr id="43" name="Isosceles Triangle 42">
            <a:extLst>
              <a:ext uri="{FF2B5EF4-FFF2-40B4-BE49-F238E27FC236}">
                <a16:creationId xmlns:a16="http://schemas.microsoft.com/office/drawing/2014/main" id="{6DC20B9F-09CF-4432-9312-BCAFEEB50814}"/>
              </a:ext>
            </a:extLst>
          </p:cNvPr>
          <p:cNvSpPr/>
          <p:nvPr/>
        </p:nvSpPr>
        <p:spPr>
          <a:xfrm rot="5400000">
            <a:off x="11823978" y="3935440"/>
            <a:ext cx="275610" cy="120076"/>
          </a:xfrm>
          <a:prstGeom prst="triangle">
            <a:avLst/>
          </a:prstGeom>
          <a:solidFill>
            <a:srgbClr val="C00000"/>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Google Shape;2073;g1389d6804d3_10_0">
            <a:extLst>
              <a:ext uri="{FF2B5EF4-FFF2-40B4-BE49-F238E27FC236}">
                <a16:creationId xmlns:a16="http://schemas.microsoft.com/office/drawing/2014/main" id="{30648C3A-8DFB-433E-97DF-EE271CAE2E87}"/>
              </a:ext>
            </a:extLst>
          </p:cNvPr>
          <p:cNvSpPr/>
          <p:nvPr/>
        </p:nvSpPr>
        <p:spPr>
          <a:xfrm>
            <a:off x="303657" y="5532345"/>
            <a:ext cx="3865832" cy="194936"/>
          </a:xfrm>
          <a:prstGeom prst="rect">
            <a:avLst/>
          </a:prstGeom>
          <a:noFill/>
          <a:ln>
            <a:noFill/>
          </a:ln>
        </p:spPr>
        <p:txBody>
          <a:bodyPr spcFirstLastPara="1" wrap="square" lIns="91425" tIns="0" rIns="91425" bIns="0" anchor="t" anchorCtr="0">
            <a:noAutofit/>
          </a:bodyPr>
          <a:lstStyle/>
          <a:p>
            <a:pPr>
              <a:buClr>
                <a:srgbClr val="000000"/>
              </a:buClr>
              <a:buSzPts val="1200"/>
              <a:defRPr/>
            </a:pPr>
            <a:r>
              <a:rPr kumimoji="0" lang="en-US" sz="1050" i="1" u="none" strike="noStrike" kern="1200" cap="none" spc="0" normalizeH="0" baseline="0" noProof="0" dirty="0">
                <a:ln>
                  <a:noFill/>
                </a:ln>
                <a:solidFill>
                  <a:srgbClr val="000000"/>
                </a:solidFill>
                <a:effectLst/>
                <a:uLnTx/>
                <a:uFillTx/>
                <a:latin typeface="Arial"/>
                <a:ea typeface="Arial"/>
                <a:cs typeface="Arial"/>
                <a:sym typeface="Arial"/>
              </a:rPr>
              <a:t>*Transport and Logistics Center</a:t>
            </a:r>
          </a:p>
        </p:txBody>
      </p:sp>
      <p:sp>
        <p:nvSpPr>
          <p:cNvPr id="59" name="Footer Placeholder 5">
            <a:extLst>
              <a:ext uri="{FF2B5EF4-FFF2-40B4-BE49-F238E27FC236}">
                <a16:creationId xmlns:a16="http://schemas.microsoft.com/office/drawing/2014/main" id="{699E9219-6D5F-4A7E-9F4F-94B593A42921}"/>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Prefeasibility study for establishment of TLC under STKEC</a:t>
            </a:r>
            <a:endParaRPr kumimoji="0" lang="en-US"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Slide Number Placeholder 1">
            <a:extLst>
              <a:ext uri="{FF2B5EF4-FFF2-40B4-BE49-F238E27FC236}">
                <a16:creationId xmlns:a16="http://schemas.microsoft.com/office/drawing/2014/main" id="{33FF7168-0C3A-4074-B9EE-423FAFD12FD4}"/>
              </a:ext>
            </a:extLst>
          </p:cNvPr>
          <p:cNvSpPr>
            <a:spLocks noGrp="1"/>
          </p:cNvSpPr>
          <p:nvPr>
            <p:ph type="sldNum" idx="12"/>
          </p:nvPr>
        </p:nvSpPr>
        <p:spPr>
          <a:xfrm>
            <a:off x="9984296" y="6492240"/>
            <a:ext cx="1764900" cy="137100"/>
          </a:xfrm>
        </p:spPr>
        <p:txBody>
          <a:bodyPr/>
          <a:lstStyle/>
          <a:p>
            <a:pPr marL="0" lvl="0" indent="0" algn="r" rtl="0">
              <a:spcBef>
                <a:spcPts val="0"/>
              </a:spcBef>
              <a:spcAft>
                <a:spcPts val="0"/>
              </a:spcAft>
              <a:buNone/>
            </a:pPr>
            <a:fld id="{00000000-1234-1234-1234-123412341234}" type="slidenum">
              <a:rPr lang="en-GB" sz="750" smtClean="0"/>
              <a:t>5</a:t>
            </a:fld>
            <a:endParaRPr lang="en-GB" sz="750"/>
          </a:p>
        </p:txBody>
      </p:sp>
    </p:spTree>
    <p:custDataLst>
      <p:custData r:id="rId1"/>
    </p:custDataLst>
    <p:extLst>
      <p:ext uri="{BB962C8B-B14F-4D97-AF65-F5344CB8AC3E}">
        <p14:creationId xmlns:p14="http://schemas.microsoft.com/office/powerpoint/2010/main" val="34642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DC2E68D-67DA-402F-B84D-44560BF01AB2}"/>
              </a:ext>
            </a:extLst>
          </p:cNvPr>
          <p:cNvSpPr/>
          <p:nvPr/>
        </p:nvSpPr>
        <p:spPr>
          <a:xfrm>
            <a:off x="459627" y="2327138"/>
            <a:ext cx="3078557" cy="241059"/>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pPr>
            <a:r>
              <a:rPr lang="en-US" sz="1400" b="1">
                <a:latin typeface="Arial" panose="020B0604020202020204" pitchFamily="34" charset="0"/>
                <a:cs typeface="Arial" panose="020B0604020202020204" pitchFamily="34" charset="0"/>
              </a:rPr>
              <a:t>Key Inputs</a:t>
            </a:r>
          </a:p>
        </p:txBody>
      </p:sp>
      <p:sp>
        <p:nvSpPr>
          <p:cNvPr id="42" name="Rectangle 41">
            <a:extLst>
              <a:ext uri="{FF2B5EF4-FFF2-40B4-BE49-F238E27FC236}">
                <a16:creationId xmlns:a16="http://schemas.microsoft.com/office/drawing/2014/main" id="{4AA6865E-51FA-4005-96A3-C87B821834A0}"/>
              </a:ext>
            </a:extLst>
          </p:cNvPr>
          <p:cNvSpPr/>
          <p:nvPr/>
        </p:nvSpPr>
        <p:spPr>
          <a:xfrm>
            <a:off x="468016" y="962181"/>
            <a:ext cx="3078557" cy="241059"/>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00000"/>
              </a:lnSpc>
            </a:pPr>
            <a:r>
              <a:rPr lang="en-US" sz="1400" b="1">
                <a:latin typeface="Arial" panose="020B0604020202020204" pitchFamily="34" charset="0"/>
                <a:cs typeface="Arial" panose="020B0604020202020204" pitchFamily="34" charset="0"/>
              </a:rPr>
              <a:t>Key Stakeholders</a:t>
            </a:r>
          </a:p>
        </p:txBody>
      </p:sp>
      <p:sp>
        <p:nvSpPr>
          <p:cNvPr id="10" name="Google Shape;2127;g1389d6804d3_10_89">
            <a:extLst>
              <a:ext uri="{FF2B5EF4-FFF2-40B4-BE49-F238E27FC236}">
                <a16:creationId xmlns:a16="http://schemas.microsoft.com/office/drawing/2014/main" id="{C989F3E7-A51B-40AA-8BE3-35CC439B9D1F}"/>
              </a:ext>
            </a:extLst>
          </p:cNvPr>
          <p:cNvSpPr txBox="1">
            <a:spLocks/>
          </p:cNvSpPr>
          <p:nvPr/>
        </p:nvSpPr>
        <p:spPr>
          <a:xfrm>
            <a:off x="519702" y="315177"/>
            <a:ext cx="11306100" cy="615300"/>
          </a:xfrm>
          <a:prstGeom prst="rect">
            <a:avLst/>
          </a:prstGeom>
          <a:noFill/>
          <a:ln>
            <a:noFill/>
          </a:ln>
        </p:spPr>
        <p:txBody>
          <a:bodyPr spcFirstLastPara="1" vert="horz" wrap="square" lIns="0" tIns="0" rIns="0" bIns="0" rtlCol="0" anchor="ctr" anchorCtr="0">
            <a:noAutofit/>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fontAlgn="auto">
              <a:spcBef>
                <a:spcPts val="0"/>
              </a:spcBef>
              <a:buClr>
                <a:schemeClr val="dk1"/>
              </a:buClr>
              <a:buSzPts val="2000"/>
              <a:tabLst/>
              <a:defRPr/>
            </a:pPr>
            <a:r>
              <a:rPr lang="en-US" sz="2400" dirty="0">
                <a:latin typeface="Georgia" panose="02040502050405020303" pitchFamily="18" charset="0"/>
                <a:sym typeface="Arial"/>
              </a:rPr>
              <a:t>Stakeholder Consultations and Key Inputs</a:t>
            </a:r>
          </a:p>
        </p:txBody>
      </p:sp>
      <p:sp>
        <p:nvSpPr>
          <p:cNvPr id="43" name="Oval 42">
            <a:extLst>
              <a:ext uri="{FF2B5EF4-FFF2-40B4-BE49-F238E27FC236}">
                <a16:creationId xmlns:a16="http://schemas.microsoft.com/office/drawing/2014/main" id="{5E26A4A8-835E-4CAC-92C2-69EE9849C1EE}"/>
              </a:ext>
            </a:extLst>
          </p:cNvPr>
          <p:cNvSpPr/>
          <p:nvPr/>
        </p:nvSpPr>
        <p:spPr>
          <a:xfrm>
            <a:off x="188130" y="909988"/>
            <a:ext cx="339979" cy="352237"/>
          </a:xfrm>
          <a:prstGeom prst="ellipse">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b="1">
                <a:solidFill>
                  <a:schemeClr val="bg1"/>
                </a:solidFill>
                <a:latin typeface="Arial" panose="020B0604020202020204" pitchFamily="34" charset="0"/>
                <a:cs typeface="Arial" panose="020B0604020202020204" pitchFamily="34" charset="0"/>
              </a:rPr>
              <a:t>1</a:t>
            </a:r>
          </a:p>
        </p:txBody>
      </p:sp>
      <p:grpSp>
        <p:nvGrpSpPr>
          <p:cNvPr id="3" name="Group 2">
            <a:extLst>
              <a:ext uri="{FF2B5EF4-FFF2-40B4-BE49-F238E27FC236}">
                <a16:creationId xmlns:a16="http://schemas.microsoft.com/office/drawing/2014/main" id="{0F854884-4E19-4648-B027-336B615DD7E2}"/>
              </a:ext>
            </a:extLst>
          </p:cNvPr>
          <p:cNvGrpSpPr/>
          <p:nvPr/>
        </p:nvGrpSpPr>
        <p:grpSpPr>
          <a:xfrm>
            <a:off x="222427" y="1337514"/>
            <a:ext cx="11902516" cy="924206"/>
            <a:chOff x="222427" y="1337514"/>
            <a:chExt cx="11902516" cy="924206"/>
          </a:xfrm>
        </p:grpSpPr>
        <p:sp>
          <p:nvSpPr>
            <p:cNvPr id="44" name="TextBox 43">
              <a:extLst>
                <a:ext uri="{FF2B5EF4-FFF2-40B4-BE49-F238E27FC236}">
                  <a16:creationId xmlns:a16="http://schemas.microsoft.com/office/drawing/2014/main" id="{FCCA1169-6E74-4769-96F6-632AA695549F}"/>
                </a:ext>
              </a:extLst>
            </p:cNvPr>
            <p:cNvSpPr txBox="1"/>
            <p:nvPr/>
          </p:nvSpPr>
          <p:spPr>
            <a:xfrm>
              <a:off x="222427" y="1338098"/>
              <a:ext cx="1269036"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dirty="0">
                  <a:solidFill>
                    <a:srgbClr val="000000"/>
                  </a:solidFill>
                  <a:latin typeface="Arial"/>
                </a:rPr>
                <a:t>Khujand logistics Centre</a:t>
              </a:r>
            </a:p>
          </p:txBody>
        </p:sp>
        <p:sp>
          <p:nvSpPr>
            <p:cNvPr id="46" name="TextBox 45">
              <a:extLst>
                <a:ext uri="{FF2B5EF4-FFF2-40B4-BE49-F238E27FC236}">
                  <a16:creationId xmlns:a16="http://schemas.microsoft.com/office/drawing/2014/main" id="{14A71477-5598-4B50-B1B6-8D4417DE1546}"/>
                </a:ext>
              </a:extLst>
            </p:cNvPr>
            <p:cNvSpPr txBox="1"/>
            <p:nvPr/>
          </p:nvSpPr>
          <p:spPr>
            <a:xfrm>
              <a:off x="1540630" y="1338585"/>
              <a:ext cx="1858457" cy="430953"/>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Taj Chamber of Commerce</a:t>
              </a:r>
            </a:p>
          </p:txBody>
        </p:sp>
        <p:sp>
          <p:nvSpPr>
            <p:cNvPr id="49" name="TextBox 48">
              <a:extLst>
                <a:ext uri="{FF2B5EF4-FFF2-40B4-BE49-F238E27FC236}">
                  <a16:creationId xmlns:a16="http://schemas.microsoft.com/office/drawing/2014/main" id="{F416FE60-C913-4EBE-846C-785B4C73D0E1}"/>
                </a:ext>
              </a:extLst>
            </p:cNvPr>
            <p:cNvSpPr txBox="1"/>
            <p:nvPr/>
          </p:nvSpPr>
          <p:spPr>
            <a:xfrm>
              <a:off x="3448254" y="1338585"/>
              <a:ext cx="1233712"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Ministry of Agriculture</a:t>
              </a:r>
            </a:p>
          </p:txBody>
        </p:sp>
        <p:sp>
          <p:nvSpPr>
            <p:cNvPr id="50" name="TextBox 49">
              <a:extLst>
                <a:ext uri="{FF2B5EF4-FFF2-40B4-BE49-F238E27FC236}">
                  <a16:creationId xmlns:a16="http://schemas.microsoft.com/office/drawing/2014/main" id="{EFF087AC-83DA-42D6-BD29-493C82B329B5}"/>
                </a:ext>
              </a:extLst>
            </p:cNvPr>
            <p:cNvSpPr txBox="1"/>
            <p:nvPr/>
          </p:nvSpPr>
          <p:spPr>
            <a:xfrm>
              <a:off x="7366358" y="1827485"/>
              <a:ext cx="2143368"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Ministry of Economic Development </a:t>
              </a:r>
            </a:p>
          </p:txBody>
        </p:sp>
        <p:sp>
          <p:nvSpPr>
            <p:cNvPr id="55" name="TextBox 54">
              <a:extLst>
                <a:ext uri="{FF2B5EF4-FFF2-40B4-BE49-F238E27FC236}">
                  <a16:creationId xmlns:a16="http://schemas.microsoft.com/office/drawing/2014/main" id="{927AB082-1CAD-4DBA-AFB8-6388383CE568}"/>
                </a:ext>
              </a:extLst>
            </p:cNvPr>
            <p:cNvSpPr txBox="1"/>
            <p:nvPr/>
          </p:nvSpPr>
          <p:spPr>
            <a:xfrm>
              <a:off x="6193004" y="1338585"/>
              <a:ext cx="1478929"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National Standards Agency</a:t>
              </a:r>
            </a:p>
          </p:txBody>
        </p:sp>
        <p:sp>
          <p:nvSpPr>
            <p:cNvPr id="56" name="TextBox 55">
              <a:extLst>
                <a:ext uri="{FF2B5EF4-FFF2-40B4-BE49-F238E27FC236}">
                  <a16:creationId xmlns:a16="http://schemas.microsoft.com/office/drawing/2014/main" id="{1BBA7DAD-2738-41FD-9546-BAAB1BECEB0B}"/>
                </a:ext>
              </a:extLst>
            </p:cNvPr>
            <p:cNvSpPr txBox="1"/>
            <p:nvPr/>
          </p:nvSpPr>
          <p:spPr>
            <a:xfrm>
              <a:off x="7732550" y="1338098"/>
              <a:ext cx="1222262"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Ministry of statistics</a:t>
              </a:r>
            </a:p>
          </p:txBody>
        </p:sp>
        <p:sp>
          <p:nvSpPr>
            <p:cNvPr id="57" name="TextBox 56">
              <a:extLst>
                <a:ext uri="{FF2B5EF4-FFF2-40B4-BE49-F238E27FC236}">
                  <a16:creationId xmlns:a16="http://schemas.microsoft.com/office/drawing/2014/main" id="{03DCB2A5-6743-4442-AE10-DC0471BA779E}"/>
                </a:ext>
              </a:extLst>
            </p:cNvPr>
            <p:cNvSpPr txBox="1"/>
            <p:nvPr/>
          </p:nvSpPr>
          <p:spPr>
            <a:xfrm>
              <a:off x="3291359" y="1824016"/>
              <a:ext cx="1728291" cy="431440"/>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National Customs Authority</a:t>
              </a:r>
            </a:p>
          </p:txBody>
        </p:sp>
        <p:sp>
          <p:nvSpPr>
            <p:cNvPr id="58" name="TextBox 57">
              <a:extLst>
                <a:ext uri="{FF2B5EF4-FFF2-40B4-BE49-F238E27FC236}">
                  <a16:creationId xmlns:a16="http://schemas.microsoft.com/office/drawing/2014/main" id="{1E79D90C-DC67-4008-B2BD-572B372C433D}"/>
                </a:ext>
              </a:extLst>
            </p:cNvPr>
            <p:cNvSpPr txBox="1"/>
            <p:nvPr/>
          </p:nvSpPr>
          <p:spPr>
            <a:xfrm>
              <a:off x="10256954" y="1348058"/>
              <a:ext cx="1867989" cy="423686"/>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dirty="0">
                  <a:solidFill>
                    <a:srgbClr val="000000"/>
                  </a:solidFill>
                  <a:latin typeface="Arial"/>
                </a:rPr>
                <a:t>Administration Khujand city and Sugd Oblast</a:t>
              </a:r>
            </a:p>
          </p:txBody>
        </p:sp>
        <p:sp>
          <p:nvSpPr>
            <p:cNvPr id="35" name="TextBox 34">
              <a:extLst>
                <a:ext uri="{FF2B5EF4-FFF2-40B4-BE49-F238E27FC236}">
                  <a16:creationId xmlns:a16="http://schemas.microsoft.com/office/drawing/2014/main" id="{E7677B73-9D73-4527-BC42-BEF2F2FEC6C5}"/>
                </a:ext>
              </a:extLst>
            </p:cNvPr>
            <p:cNvSpPr txBox="1"/>
            <p:nvPr/>
          </p:nvSpPr>
          <p:spPr>
            <a:xfrm>
              <a:off x="8994752" y="1345036"/>
              <a:ext cx="1222262" cy="424502"/>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Ministry of Transport</a:t>
              </a:r>
            </a:p>
          </p:txBody>
        </p:sp>
        <p:sp>
          <p:nvSpPr>
            <p:cNvPr id="36" name="TextBox 35">
              <a:extLst>
                <a:ext uri="{FF2B5EF4-FFF2-40B4-BE49-F238E27FC236}">
                  <a16:creationId xmlns:a16="http://schemas.microsoft.com/office/drawing/2014/main" id="{ED34861C-91EB-41C9-96EA-E2E3EB28C96E}"/>
                </a:ext>
              </a:extLst>
            </p:cNvPr>
            <p:cNvSpPr txBox="1"/>
            <p:nvPr/>
          </p:nvSpPr>
          <p:spPr>
            <a:xfrm>
              <a:off x="5121320" y="1830280"/>
              <a:ext cx="2143368" cy="431440"/>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Ministry of health and Sanitary and Epidemiology</a:t>
              </a:r>
            </a:p>
          </p:txBody>
        </p:sp>
        <p:sp>
          <p:nvSpPr>
            <p:cNvPr id="37" name="TextBox 36">
              <a:extLst>
                <a:ext uri="{FF2B5EF4-FFF2-40B4-BE49-F238E27FC236}">
                  <a16:creationId xmlns:a16="http://schemas.microsoft.com/office/drawing/2014/main" id="{CAADD1EF-9645-47DC-86F1-026319157DF0}"/>
                </a:ext>
              </a:extLst>
            </p:cNvPr>
            <p:cNvSpPr txBox="1"/>
            <p:nvPr/>
          </p:nvSpPr>
          <p:spPr>
            <a:xfrm>
              <a:off x="4735137" y="1337514"/>
              <a:ext cx="1412704" cy="430624"/>
            </a:xfrm>
            <a:prstGeom prst="rect">
              <a:avLst/>
            </a:prstGeom>
            <a:noFill/>
            <a:ln w="0">
              <a:solidFill>
                <a:srgbClr val="FFC000"/>
              </a:solidFill>
              <a:prstDash val="sysDash"/>
            </a:ln>
          </p:spPr>
          <p:txBody>
            <a:bodyPr wrap="square" lIns="91440" tIns="91440" rIns="91440" bIns="91440" rtlCol="0" anchor="ctr">
              <a:noAutofit/>
            </a:bodyPr>
            <a:lstStyle/>
            <a:p>
              <a:pPr indent="-274320" algn="ctr">
                <a:spcAft>
                  <a:spcPts val="900"/>
                </a:spcAft>
              </a:pPr>
              <a:r>
                <a:rPr lang="en-GB" sz="1100" b="1" kern="0">
                  <a:solidFill>
                    <a:srgbClr val="000000"/>
                  </a:solidFill>
                  <a:latin typeface="Arial"/>
                </a:rPr>
                <a:t>Private Sector participants</a:t>
              </a:r>
            </a:p>
          </p:txBody>
        </p:sp>
      </p:grpSp>
      <p:sp>
        <p:nvSpPr>
          <p:cNvPr id="53" name="Oval 52">
            <a:extLst>
              <a:ext uri="{FF2B5EF4-FFF2-40B4-BE49-F238E27FC236}">
                <a16:creationId xmlns:a16="http://schemas.microsoft.com/office/drawing/2014/main" id="{8F9A916A-3592-4BE4-8506-DE1A706DEA2D}"/>
              </a:ext>
            </a:extLst>
          </p:cNvPr>
          <p:cNvSpPr/>
          <p:nvPr/>
        </p:nvSpPr>
        <p:spPr>
          <a:xfrm>
            <a:off x="188130" y="2253642"/>
            <a:ext cx="339979" cy="352237"/>
          </a:xfrm>
          <a:prstGeom prst="ellipse">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b="1" dirty="0">
                <a:solidFill>
                  <a:schemeClr val="bg1"/>
                </a:solidFill>
                <a:latin typeface="Arial" panose="020B0604020202020204" pitchFamily="34" charset="0"/>
                <a:cs typeface="Arial" panose="020B0604020202020204" pitchFamily="34" charset="0"/>
              </a:rPr>
              <a:t>2</a:t>
            </a:r>
          </a:p>
        </p:txBody>
      </p:sp>
      <p:sp>
        <p:nvSpPr>
          <p:cNvPr id="62" name="Google Shape;2097;g1389d6804d3_10_89">
            <a:extLst>
              <a:ext uri="{FF2B5EF4-FFF2-40B4-BE49-F238E27FC236}">
                <a16:creationId xmlns:a16="http://schemas.microsoft.com/office/drawing/2014/main" id="{3163EF88-94EA-4547-8CA3-4CC8796B56E3}"/>
              </a:ext>
            </a:extLst>
          </p:cNvPr>
          <p:cNvSpPr/>
          <p:nvPr/>
        </p:nvSpPr>
        <p:spPr>
          <a:xfrm>
            <a:off x="640980" y="2673713"/>
            <a:ext cx="10838430" cy="49101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i="0" u="none" strike="noStrike" kern="1200" cap="none" spc="0" normalizeH="0" baseline="0" noProof="0" dirty="0">
                <a:ln>
                  <a:noFill/>
                </a:ln>
                <a:solidFill>
                  <a:srgbClr val="000000"/>
                </a:solidFill>
                <a:effectLst/>
                <a:uLnTx/>
                <a:uFillTx/>
                <a:latin typeface="Arial"/>
                <a:ea typeface="Arial"/>
                <a:cs typeface="Arial"/>
                <a:sym typeface="Arial"/>
              </a:rPr>
              <a:t>Khujand city is rapidly growing into a business hub with 1400 SMEs and Annual production value &gt; US $ 120 Mn and Export Turnover $ 300 Mn</a:t>
            </a:r>
            <a:endParaRPr kumimoji="0" lang="en-GB" sz="120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7" name="Google Shape;2097;g1389d6804d3_10_89">
            <a:extLst>
              <a:ext uri="{FF2B5EF4-FFF2-40B4-BE49-F238E27FC236}">
                <a16:creationId xmlns:a16="http://schemas.microsoft.com/office/drawing/2014/main" id="{DF9179AB-BCAF-4836-98B9-F131BA777D0D}"/>
              </a:ext>
            </a:extLst>
          </p:cNvPr>
          <p:cNvSpPr/>
          <p:nvPr/>
        </p:nvSpPr>
        <p:spPr>
          <a:xfrm>
            <a:off x="640980" y="3267210"/>
            <a:ext cx="10838430" cy="49101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lang="en-GB" sz="1200" dirty="0">
                <a:solidFill>
                  <a:srgbClr val="000000"/>
                </a:solidFill>
                <a:latin typeface="Arial"/>
                <a:ea typeface="Arial"/>
                <a:cs typeface="Arial"/>
                <a:sym typeface="Arial"/>
              </a:rPr>
              <a:t>Development of Testing laboratories, Quality certification labs and other SPS Measures must be considered for TLC development</a:t>
            </a:r>
            <a:endParaRPr kumimoji="0" lang="en-GB" sz="120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9" name="Google Shape;2097;g1389d6804d3_10_89">
            <a:extLst>
              <a:ext uri="{FF2B5EF4-FFF2-40B4-BE49-F238E27FC236}">
                <a16:creationId xmlns:a16="http://schemas.microsoft.com/office/drawing/2014/main" id="{12B5DAB3-A0B8-4481-9107-7BE0EE958920}"/>
              </a:ext>
            </a:extLst>
          </p:cNvPr>
          <p:cNvSpPr/>
          <p:nvPr/>
        </p:nvSpPr>
        <p:spPr>
          <a:xfrm>
            <a:off x="640982" y="3871211"/>
            <a:ext cx="10838430" cy="53042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Tajikistan and Uzbekistan have signed two key trade agreements. The first was the Free Trade Agreement 1996 and a multilateral agreement involving the Commonwealth Independent States Free Trade Agreement.  The Bilateral trade is robust and growing each year.​</a:t>
            </a:r>
            <a:endParaRPr kumimoji="0" lang="en-GB" sz="12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3" name="Google Shape;2097;g1389d6804d3_10_89">
            <a:extLst>
              <a:ext uri="{FF2B5EF4-FFF2-40B4-BE49-F238E27FC236}">
                <a16:creationId xmlns:a16="http://schemas.microsoft.com/office/drawing/2014/main" id="{CEABC215-CC76-4A3B-A1CD-18F15B128F28}"/>
              </a:ext>
            </a:extLst>
          </p:cNvPr>
          <p:cNvSpPr/>
          <p:nvPr/>
        </p:nvSpPr>
        <p:spPr>
          <a:xfrm>
            <a:off x="640982" y="4543661"/>
            <a:ext cx="10838430" cy="530425"/>
          </a:xfrm>
          <a:prstGeom prst="round2DiagRect">
            <a:avLst>
              <a:gd name="adj1" fmla="val 16667"/>
              <a:gd name="adj2" fmla="val 0"/>
            </a:avLst>
          </a:prstGeom>
          <a:solidFill>
            <a:srgbClr val="F2F2F2"/>
          </a:solidFill>
          <a:ln>
            <a:noFill/>
          </a:ln>
        </p:spPr>
        <p:txBody>
          <a:bodyPr spcFirstLastPara="1" wrap="square" lIns="5486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i="0" u="none" strike="noStrike" kern="1200" cap="none" spc="0" normalizeH="0" baseline="0" noProof="0" dirty="0">
                <a:ln>
                  <a:noFill/>
                </a:ln>
                <a:solidFill>
                  <a:srgbClr val="000000"/>
                </a:solidFill>
                <a:effectLst/>
                <a:uLnTx/>
                <a:uFillTx/>
                <a:latin typeface="Arial"/>
                <a:ea typeface="Arial"/>
                <a:cs typeface="Arial"/>
                <a:sym typeface="Arial"/>
              </a:rPr>
              <a:t>Ministry of Transport contemplated the construction of a 22 km rail track to connect the Sugd Free Economic Zone to </a:t>
            </a:r>
            <a:r>
              <a:rPr kumimoji="0" lang="en-US" sz="1200" i="0" u="none" strike="noStrike" kern="1200" cap="none" spc="0" normalizeH="0" baseline="0" noProof="0" dirty="0" err="1">
                <a:ln>
                  <a:noFill/>
                </a:ln>
                <a:solidFill>
                  <a:srgbClr val="000000"/>
                </a:solidFill>
                <a:effectLst/>
                <a:uLnTx/>
                <a:uFillTx/>
                <a:latin typeface="Arial"/>
                <a:ea typeface="Arial"/>
                <a:cs typeface="Arial"/>
                <a:sym typeface="Arial"/>
              </a:rPr>
              <a:t>Spitamen</a:t>
            </a:r>
            <a:r>
              <a:rPr kumimoji="0" lang="en-US" sz="1200" i="0" u="none" strike="noStrike" kern="1200" cap="none" spc="0" normalizeH="0" baseline="0" noProof="0" dirty="0">
                <a:ln>
                  <a:noFill/>
                </a:ln>
                <a:solidFill>
                  <a:srgbClr val="000000"/>
                </a:solidFill>
                <a:effectLst/>
                <a:uLnTx/>
                <a:uFillTx/>
                <a:latin typeface="Arial"/>
                <a:ea typeface="Arial"/>
                <a:cs typeface="Arial"/>
                <a:sym typeface="Arial"/>
              </a:rPr>
              <a:t> station, however there are issues related to lack of funds​</a:t>
            </a:r>
            <a:endParaRPr kumimoji="0" lang="en-GB" sz="120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7" name="Google Shape;619;p76">
            <a:extLst>
              <a:ext uri="{FF2B5EF4-FFF2-40B4-BE49-F238E27FC236}">
                <a16:creationId xmlns:a16="http://schemas.microsoft.com/office/drawing/2014/main" id="{7A138618-107B-4D22-9A52-C31CCB2A41F9}"/>
              </a:ext>
            </a:extLst>
          </p:cNvPr>
          <p:cNvSpPr/>
          <p:nvPr/>
        </p:nvSpPr>
        <p:spPr>
          <a:xfrm>
            <a:off x="697669" y="2742679"/>
            <a:ext cx="342528" cy="343501"/>
          </a:xfrm>
          <a:custGeom>
            <a:avLst/>
            <a:gdLst/>
            <a:ahLst/>
            <a:cxnLst/>
            <a:rect l="l" t="t" r="r" b="b"/>
            <a:pathLst>
              <a:path w="704" h="706" extrusionOk="0">
                <a:moveTo>
                  <a:pt x="0" y="0"/>
                </a:moveTo>
                <a:lnTo>
                  <a:pt x="0" y="706"/>
                </a:lnTo>
                <a:lnTo>
                  <a:pt x="704" y="706"/>
                </a:lnTo>
                <a:lnTo>
                  <a:pt x="704" y="0"/>
                </a:lnTo>
                <a:lnTo>
                  <a:pt x="0" y="0"/>
                </a:lnTo>
                <a:close/>
                <a:moveTo>
                  <a:pt x="673" y="675"/>
                </a:moveTo>
                <a:lnTo>
                  <a:pt x="253" y="675"/>
                </a:lnTo>
                <a:lnTo>
                  <a:pt x="253" y="205"/>
                </a:lnTo>
                <a:lnTo>
                  <a:pt x="347" y="298"/>
                </a:lnTo>
                <a:lnTo>
                  <a:pt x="369" y="277"/>
                </a:lnTo>
                <a:lnTo>
                  <a:pt x="238" y="146"/>
                </a:lnTo>
                <a:lnTo>
                  <a:pt x="108" y="277"/>
                </a:lnTo>
                <a:lnTo>
                  <a:pt x="130" y="298"/>
                </a:lnTo>
                <a:lnTo>
                  <a:pt x="224" y="205"/>
                </a:lnTo>
                <a:lnTo>
                  <a:pt x="224" y="675"/>
                </a:lnTo>
                <a:lnTo>
                  <a:pt x="31" y="675"/>
                </a:lnTo>
                <a:lnTo>
                  <a:pt x="31" y="31"/>
                </a:lnTo>
                <a:lnTo>
                  <a:pt x="451" y="31"/>
                </a:lnTo>
                <a:lnTo>
                  <a:pt x="451" y="503"/>
                </a:lnTo>
                <a:lnTo>
                  <a:pt x="357" y="408"/>
                </a:lnTo>
                <a:lnTo>
                  <a:pt x="335" y="429"/>
                </a:lnTo>
                <a:lnTo>
                  <a:pt x="466" y="560"/>
                </a:lnTo>
                <a:lnTo>
                  <a:pt x="596" y="429"/>
                </a:lnTo>
                <a:lnTo>
                  <a:pt x="574" y="408"/>
                </a:lnTo>
                <a:lnTo>
                  <a:pt x="480" y="503"/>
                </a:lnTo>
                <a:lnTo>
                  <a:pt x="480" y="31"/>
                </a:lnTo>
                <a:lnTo>
                  <a:pt x="673" y="31"/>
                </a:lnTo>
                <a:lnTo>
                  <a:pt x="673" y="67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0" name="Google Shape;1206;p86">
            <a:extLst>
              <a:ext uri="{FF2B5EF4-FFF2-40B4-BE49-F238E27FC236}">
                <a16:creationId xmlns:a16="http://schemas.microsoft.com/office/drawing/2014/main" id="{7F24BB6C-92A7-4529-ADA3-D8B994602FDC}"/>
              </a:ext>
            </a:extLst>
          </p:cNvPr>
          <p:cNvSpPr/>
          <p:nvPr/>
        </p:nvSpPr>
        <p:spPr>
          <a:xfrm>
            <a:off x="712588" y="4637122"/>
            <a:ext cx="342528" cy="343501"/>
          </a:xfrm>
          <a:custGeom>
            <a:avLst/>
            <a:gdLst/>
            <a:ahLst/>
            <a:cxnLst/>
            <a:rect l="l" t="t" r="r" b="b"/>
            <a:pathLst>
              <a:path w="704" h="706" extrusionOk="0">
                <a:moveTo>
                  <a:pt x="0" y="0"/>
                </a:moveTo>
                <a:lnTo>
                  <a:pt x="0" y="706"/>
                </a:lnTo>
                <a:lnTo>
                  <a:pt x="704" y="706"/>
                </a:lnTo>
                <a:lnTo>
                  <a:pt x="704" y="0"/>
                </a:lnTo>
                <a:lnTo>
                  <a:pt x="0" y="0"/>
                </a:lnTo>
                <a:close/>
                <a:moveTo>
                  <a:pt x="254" y="211"/>
                </a:moveTo>
                <a:lnTo>
                  <a:pt x="443" y="211"/>
                </a:lnTo>
                <a:lnTo>
                  <a:pt x="665" y="676"/>
                </a:lnTo>
                <a:lnTo>
                  <a:pt x="39" y="676"/>
                </a:lnTo>
                <a:lnTo>
                  <a:pt x="254" y="211"/>
                </a:lnTo>
                <a:close/>
                <a:moveTo>
                  <a:pt x="31" y="623"/>
                </a:moveTo>
                <a:lnTo>
                  <a:pt x="31" y="211"/>
                </a:lnTo>
                <a:lnTo>
                  <a:pt x="221" y="211"/>
                </a:lnTo>
                <a:lnTo>
                  <a:pt x="31" y="623"/>
                </a:lnTo>
                <a:close/>
                <a:moveTo>
                  <a:pt x="476" y="211"/>
                </a:moveTo>
                <a:lnTo>
                  <a:pt x="674" y="211"/>
                </a:lnTo>
                <a:lnTo>
                  <a:pt x="674" y="625"/>
                </a:lnTo>
                <a:lnTo>
                  <a:pt x="476" y="211"/>
                </a:lnTo>
                <a:close/>
                <a:moveTo>
                  <a:pt x="674" y="30"/>
                </a:moveTo>
                <a:lnTo>
                  <a:pt x="674" y="180"/>
                </a:lnTo>
                <a:lnTo>
                  <a:pt x="462" y="180"/>
                </a:lnTo>
                <a:lnTo>
                  <a:pt x="236" y="180"/>
                </a:lnTo>
                <a:lnTo>
                  <a:pt x="31" y="180"/>
                </a:lnTo>
                <a:lnTo>
                  <a:pt x="31" y="30"/>
                </a:lnTo>
                <a:lnTo>
                  <a:pt x="674" y="30"/>
                </a:lnTo>
                <a:close/>
                <a:moveTo>
                  <a:pt x="338" y="559"/>
                </a:moveTo>
                <a:lnTo>
                  <a:pt x="367" y="559"/>
                </a:lnTo>
                <a:lnTo>
                  <a:pt x="367" y="641"/>
                </a:lnTo>
                <a:lnTo>
                  <a:pt x="338" y="641"/>
                </a:lnTo>
                <a:lnTo>
                  <a:pt x="338" y="559"/>
                </a:lnTo>
                <a:close/>
                <a:moveTo>
                  <a:pt x="338" y="430"/>
                </a:moveTo>
                <a:lnTo>
                  <a:pt x="367" y="430"/>
                </a:lnTo>
                <a:lnTo>
                  <a:pt x="367" y="503"/>
                </a:lnTo>
                <a:lnTo>
                  <a:pt x="338" y="503"/>
                </a:lnTo>
                <a:lnTo>
                  <a:pt x="338" y="430"/>
                </a:lnTo>
                <a:close/>
                <a:moveTo>
                  <a:pt x="338" y="323"/>
                </a:moveTo>
                <a:lnTo>
                  <a:pt x="367" y="323"/>
                </a:lnTo>
                <a:lnTo>
                  <a:pt x="367" y="385"/>
                </a:lnTo>
                <a:lnTo>
                  <a:pt x="338" y="385"/>
                </a:lnTo>
                <a:lnTo>
                  <a:pt x="338" y="323"/>
                </a:lnTo>
                <a:close/>
                <a:moveTo>
                  <a:pt x="338" y="231"/>
                </a:moveTo>
                <a:lnTo>
                  <a:pt x="367" y="231"/>
                </a:lnTo>
                <a:lnTo>
                  <a:pt x="367" y="286"/>
                </a:lnTo>
                <a:lnTo>
                  <a:pt x="338" y="286"/>
                </a:lnTo>
                <a:lnTo>
                  <a:pt x="338" y="23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 name="Google Shape;1604;p92">
            <a:extLst>
              <a:ext uri="{FF2B5EF4-FFF2-40B4-BE49-F238E27FC236}">
                <a16:creationId xmlns:a16="http://schemas.microsoft.com/office/drawing/2014/main" id="{55D8AA70-103D-445F-AD17-996AB143C219}"/>
              </a:ext>
            </a:extLst>
          </p:cNvPr>
          <p:cNvSpPr/>
          <p:nvPr/>
        </p:nvSpPr>
        <p:spPr>
          <a:xfrm>
            <a:off x="697669" y="3979192"/>
            <a:ext cx="342633" cy="343501"/>
          </a:xfrm>
          <a:custGeom>
            <a:avLst/>
            <a:gdLst/>
            <a:ahLst/>
            <a:cxnLst/>
            <a:rect l="l" t="t" r="r" b="b"/>
            <a:pathLst>
              <a:path w="395" h="396" extrusionOk="0">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chemeClr val="accent1"/>
              </a:solidFill>
              <a:latin typeface="Arial"/>
              <a:ea typeface="Arial"/>
              <a:cs typeface="Arial"/>
              <a:sym typeface="Arial"/>
            </a:endParaRPr>
          </a:p>
        </p:txBody>
      </p:sp>
      <p:sp>
        <p:nvSpPr>
          <p:cNvPr id="117" name="Google Shape;1561;p90">
            <a:extLst>
              <a:ext uri="{FF2B5EF4-FFF2-40B4-BE49-F238E27FC236}">
                <a16:creationId xmlns:a16="http://schemas.microsoft.com/office/drawing/2014/main" id="{BD9D8300-158A-44C1-96B8-93472344A763}"/>
              </a:ext>
            </a:extLst>
          </p:cNvPr>
          <p:cNvSpPr/>
          <p:nvPr/>
        </p:nvSpPr>
        <p:spPr>
          <a:xfrm>
            <a:off x="689309" y="3358887"/>
            <a:ext cx="342528" cy="343501"/>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4"/>
                  <a:pt x="25" y="24"/>
                  <a:pt x="25" y="24"/>
                </a:cubicBezTo>
                <a:cubicBezTo>
                  <a:pt x="551" y="24"/>
                  <a:pt x="551" y="24"/>
                  <a:pt x="551" y="24"/>
                </a:cubicBezTo>
                <a:lnTo>
                  <a:pt x="551" y="551"/>
                </a:lnTo>
                <a:close/>
                <a:moveTo>
                  <a:pt x="161" y="490"/>
                </a:moveTo>
                <a:cubicBezTo>
                  <a:pt x="415" y="490"/>
                  <a:pt x="415" y="490"/>
                  <a:pt x="415" y="490"/>
                </a:cubicBezTo>
                <a:cubicBezTo>
                  <a:pt x="435" y="490"/>
                  <a:pt x="453" y="480"/>
                  <a:pt x="463" y="462"/>
                </a:cubicBezTo>
                <a:cubicBezTo>
                  <a:pt x="473" y="445"/>
                  <a:pt x="473" y="424"/>
                  <a:pt x="463" y="407"/>
                </a:cubicBezTo>
                <a:cubicBezTo>
                  <a:pt x="348" y="207"/>
                  <a:pt x="348" y="207"/>
                  <a:pt x="348" y="207"/>
                </a:cubicBezTo>
                <a:cubicBezTo>
                  <a:pt x="348" y="110"/>
                  <a:pt x="348" y="110"/>
                  <a:pt x="348" y="110"/>
                </a:cubicBezTo>
                <a:cubicBezTo>
                  <a:pt x="363" y="110"/>
                  <a:pt x="363" y="110"/>
                  <a:pt x="363" y="110"/>
                </a:cubicBezTo>
                <a:cubicBezTo>
                  <a:pt x="363" y="85"/>
                  <a:pt x="363" y="85"/>
                  <a:pt x="363" y="85"/>
                </a:cubicBezTo>
                <a:cubicBezTo>
                  <a:pt x="213" y="85"/>
                  <a:pt x="213" y="85"/>
                  <a:pt x="213" y="85"/>
                </a:cubicBezTo>
                <a:cubicBezTo>
                  <a:pt x="213" y="110"/>
                  <a:pt x="213" y="110"/>
                  <a:pt x="213" y="110"/>
                </a:cubicBezTo>
                <a:cubicBezTo>
                  <a:pt x="228" y="110"/>
                  <a:pt x="228" y="110"/>
                  <a:pt x="228" y="110"/>
                </a:cubicBezTo>
                <a:cubicBezTo>
                  <a:pt x="228" y="207"/>
                  <a:pt x="228" y="207"/>
                  <a:pt x="228" y="207"/>
                </a:cubicBezTo>
                <a:cubicBezTo>
                  <a:pt x="113" y="407"/>
                  <a:pt x="113" y="407"/>
                  <a:pt x="113" y="407"/>
                </a:cubicBezTo>
                <a:cubicBezTo>
                  <a:pt x="103" y="424"/>
                  <a:pt x="103" y="445"/>
                  <a:pt x="113" y="462"/>
                </a:cubicBezTo>
                <a:cubicBezTo>
                  <a:pt x="123" y="480"/>
                  <a:pt x="141" y="490"/>
                  <a:pt x="161" y="490"/>
                </a:cubicBezTo>
                <a:close/>
                <a:moveTo>
                  <a:pt x="253" y="214"/>
                </a:moveTo>
                <a:cubicBezTo>
                  <a:pt x="253" y="110"/>
                  <a:pt x="253" y="110"/>
                  <a:pt x="253" y="110"/>
                </a:cubicBezTo>
                <a:cubicBezTo>
                  <a:pt x="323" y="110"/>
                  <a:pt x="323" y="110"/>
                  <a:pt x="323" y="110"/>
                </a:cubicBezTo>
                <a:cubicBezTo>
                  <a:pt x="323" y="214"/>
                  <a:pt x="323" y="214"/>
                  <a:pt x="323" y="214"/>
                </a:cubicBezTo>
                <a:cubicBezTo>
                  <a:pt x="369" y="293"/>
                  <a:pt x="369" y="293"/>
                  <a:pt x="369" y="293"/>
                </a:cubicBezTo>
                <a:cubicBezTo>
                  <a:pt x="321" y="293"/>
                  <a:pt x="321" y="293"/>
                  <a:pt x="321" y="293"/>
                </a:cubicBezTo>
                <a:cubicBezTo>
                  <a:pt x="321" y="271"/>
                  <a:pt x="303" y="252"/>
                  <a:pt x="280" y="252"/>
                </a:cubicBezTo>
                <a:cubicBezTo>
                  <a:pt x="257" y="252"/>
                  <a:pt x="239" y="271"/>
                  <a:pt x="239" y="293"/>
                </a:cubicBezTo>
                <a:cubicBezTo>
                  <a:pt x="207" y="293"/>
                  <a:pt x="207" y="293"/>
                  <a:pt x="207" y="293"/>
                </a:cubicBezTo>
                <a:lnTo>
                  <a:pt x="253" y="214"/>
                </a:lnTo>
                <a:close/>
                <a:moveTo>
                  <a:pt x="296" y="293"/>
                </a:moveTo>
                <a:cubicBezTo>
                  <a:pt x="264" y="293"/>
                  <a:pt x="264" y="293"/>
                  <a:pt x="264" y="293"/>
                </a:cubicBezTo>
                <a:cubicBezTo>
                  <a:pt x="264" y="284"/>
                  <a:pt x="271" y="277"/>
                  <a:pt x="280" y="277"/>
                </a:cubicBezTo>
                <a:cubicBezTo>
                  <a:pt x="289" y="277"/>
                  <a:pt x="296" y="284"/>
                  <a:pt x="296" y="293"/>
                </a:cubicBezTo>
                <a:close/>
                <a:moveTo>
                  <a:pt x="134" y="419"/>
                </a:moveTo>
                <a:cubicBezTo>
                  <a:pt x="193" y="318"/>
                  <a:pt x="193" y="318"/>
                  <a:pt x="193" y="318"/>
                </a:cubicBezTo>
                <a:cubicBezTo>
                  <a:pt x="383" y="318"/>
                  <a:pt x="383" y="318"/>
                  <a:pt x="383" y="318"/>
                </a:cubicBezTo>
                <a:cubicBezTo>
                  <a:pt x="442" y="419"/>
                  <a:pt x="442" y="419"/>
                  <a:pt x="442" y="419"/>
                </a:cubicBezTo>
                <a:cubicBezTo>
                  <a:pt x="447" y="429"/>
                  <a:pt x="447" y="440"/>
                  <a:pt x="442" y="450"/>
                </a:cubicBezTo>
                <a:cubicBezTo>
                  <a:pt x="436" y="460"/>
                  <a:pt x="426" y="466"/>
                  <a:pt x="415" y="466"/>
                </a:cubicBezTo>
                <a:cubicBezTo>
                  <a:pt x="161" y="466"/>
                  <a:pt x="161" y="466"/>
                  <a:pt x="161" y="466"/>
                </a:cubicBezTo>
                <a:cubicBezTo>
                  <a:pt x="150" y="466"/>
                  <a:pt x="140" y="460"/>
                  <a:pt x="134" y="450"/>
                </a:cubicBezTo>
                <a:cubicBezTo>
                  <a:pt x="129" y="440"/>
                  <a:pt x="129" y="429"/>
                  <a:pt x="134" y="419"/>
                </a:cubicBezTo>
                <a:close/>
                <a:moveTo>
                  <a:pt x="344" y="415"/>
                </a:moveTo>
                <a:cubicBezTo>
                  <a:pt x="367" y="415"/>
                  <a:pt x="385" y="397"/>
                  <a:pt x="385" y="374"/>
                </a:cubicBezTo>
                <a:cubicBezTo>
                  <a:pt x="385" y="352"/>
                  <a:pt x="367" y="333"/>
                  <a:pt x="344" y="333"/>
                </a:cubicBezTo>
                <a:cubicBezTo>
                  <a:pt x="321" y="333"/>
                  <a:pt x="303" y="352"/>
                  <a:pt x="303" y="374"/>
                </a:cubicBezTo>
                <a:cubicBezTo>
                  <a:pt x="303" y="397"/>
                  <a:pt x="321" y="415"/>
                  <a:pt x="344" y="415"/>
                </a:cubicBezTo>
                <a:close/>
                <a:moveTo>
                  <a:pt x="344" y="358"/>
                </a:moveTo>
                <a:cubicBezTo>
                  <a:pt x="353" y="358"/>
                  <a:pt x="361" y="365"/>
                  <a:pt x="361" y="374"/>
                </a:cubicBezTo>
                <a:cubicBezTo>
                  <a:pt x="361" y="383"/>
                  <a:pt x="353" y="391"/>
                  <a:pt x="344" y="391"/>
                </a:cubicBezTo>
                <a:cubicBezTo>
                  <a:pt x="335" y="391"/>
                  <a:pt x="328" y="383"/>
                  <a:pt x="328" y="374"/>
                </a:cubicBezTo>
                <a:cubicBezTo>
                  <a:pt x="328" y="365"/>
                  <a:pt x="335" y="358"/>
                  <a:pt x="344" y="358"/>
                </a:cubicBezTo>
                <a:close/>
                <a:moveTo>
                  <a:pt x="236" y="452"/>
                </a:moveTo>
                <a:cubicBezTo>
                  <a:pt x="259" y="452"/>
                  <a:pt x="277" y="433"/>
                  <a:pt x="277" y="411"/>
                </a:cubicBezTo>
                <a:cubicBezTo>
                  <a:pt x="277" y="388"/>
                  <a:pt x="259" y="370"/>
                  <a:pt x="236" y="370"/>
                </a:cubicBezTo>
                <a:cubicBezTo>
                  <a:pt x="213" y="370"/>
                  <a:pt x="195" y="388"/>
                  <a:pt x="195" y="411"/>
                </a:cubicBezTo>
                <a:cubicBezTo>
                  <a:pt x="195" y="433"/>
                  <a:pt x="213" y="452"/>
                  <a:pt x="236" y="452"/>
                </a:cubicBezTo>
                <a:close/>
                <a:moveTo>
                  <a:pt x="236" y="394"/>
                </a:moveTo>
                <a:cubicBezTo>
                  <a:pt x="245" y="394"/>
                  <a:pt x="252" y="402"/>
                  <a:pt x="252" y="411"/>
                </a:cubicBezTo>
                <a:cubicBezTo>
                  <a:pt x="252" y="420"/>
                  <a:pt x="245" y="427"/>
                  <a:pt x="236" y="427"/>
                </a:cubicBezTo>
                <a:cubicBezTo>
                  <a:pt x="227" y="427"/>
                  <a:pt x="219" y="420"/>
                  <a:pt x="219" y="411"/>
                </a:cubicBezTo>
                <a:cubicBezTo>
                  <a:pt x="219" y="402"/>
                  <a:pt x="227" y="394"/>
                  <a:pt x="236" y="39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Rectangle: Diagonal Corners Rounded 94">
            <a:extLst>
              <a:ext uri="{FF2B5EF4-FFF2-40B4-BE49-F238E27FC236}">
                <a16:creationId xmlns:a16="http://schemas.microsoft.com/office/drawing/2014/main" id="{09774DE4-709A-48D3-80DD-BC06EB8F6EA8}"/>
              </a:ext>
            </a:extLst>
          </p:cNvPr>
          <p:cNvSpPr/>
          <p:nvPr/>
        </p:nvSpPr>
        <p:spPr>
          <a:xfrm>
            <a:off x="640979" y="5193371"/>
            <a:ext cx="10838429" cy="486204"/>
          </a:xfrm>
          <a:prstGeom prst="round2Diag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indent="457200">
              <a:buClr>
                <a:srgbClr val="000000"/>
              </a:buClr>
              <a:buSzPts val="1200"/>
              <a:defRPr/>
            </a:pPr>
            <a:r>
              <a:rPr lang="en-GB" sz="1200" dirty="0">
                <a:solidFill>
                  <a:srgbClr val="000000"/>
                </a:solidFill>
                <a:latin typeface="Arial"/>
                <a:cs typeface="Arial"/>
                <a:sym typeface="Arial"/>
              </a:rPr>
              <a:t>Strategic inputs related to the locations to be studied for development of the TLC</a:t>
            </a:r>
          </a:p>
        </p:txBody>
      </p:sp>
      <p:sp>
        <p:nvSpPr>
          <p:cNvPr id="98" name="Rectangle: Diagonal Corners Rounded 97">
            <a:extLst>
              <a:ext uri="{FF2B5EF4-FFF2-40B4-BE49-F238E27FC236}">
                <a16:creationId xmlns:a16="http://schemas.microsoft.com/office/drawing/2014/main" id="{E8837BC2-5227-4C96-A20C-2F32BABD7347}"/>
              </a:ext>
            </a:extLst>
          </p:cNvPr>
          <p:cNvSpPr/>
          <p:nvPr/>
        </p:nvSpPr>
        <p:spPr>
          <a:xfrm>
            <a:off x="640978" y="5788684"/>
            <a:ext cx="10838429" cy="486204"/>
          </a:xfrm>
          <a:prstGeom prst="round2Diag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lvl="1"/>
            <a:r>
              <a:rPr lang="en-US" sz="1200" dirty="0">
                <a:solidFill>
                  <a:schemeClr val="tx1"/>
                </a:solidFill>
                <a:latin typeface="Arial" panose="020B0604020202020204" pitchFamily="34" charset="0"/>
                <a:cs typeface="Arial" panose="020B0604020202020204" pitchFamily="34" charset="0"/>
              </a:rPr>
              <a:t>Existing supply of value-added logistics services is limited in the region and leads to higher transportation cost</a:t>
            </a:r>
          </a:p>
        </p:txBody>
      </p:sp>
      <p:sp>
        <p:nvSpPr>
          <p:cNvPr id="108" name="Google Shape;822;p80">
            <a:extLst>
              <a:ext uri="{FF2B5EF4-FFF2-40B4-BE49-F238E27FC236}">
                <a16:creationId xmlns:a16="http://schemas.microsoft.com/office/drawing/2014/main" id="{0C1D9444-0ECB-441D-BDBE-EA6EBF7CFC99}"/>
              </a:ext>
            </a:extLst>
          </p:cNvPr>
          <p:cNvSpPr/>
          <p:nvPr/>
        </p:nvSpPr>
        <p:spPr>
          <a:xfrm>
            <a:off x="742157" y="5310041"/>
            <a:ext cx="343501" cy="343501"/>
          </a:xfrm>
          <a:custGeom>
            <a:avLst/>
            <a:gdLst/>
            <a:ahLst/>
            <a:cxnLst/>
            <a:rect l="l" t="t" r="r" b="b"/>
            <a:pathLst>
              <a:path w="705" h="705" extrusionOk="0">
                <a:moveTo>
                  <a:pt x="677" y="256"/>
                </a:moveTo>
                <a:lnTo>
                  <a:pt x="637" y="256"/>
                </a:lnTo>
                <a:lnTo>
                  <a:pt x="637" y="66"/>
                </a:lnTo>
                <a:lnTo>
                  <a:pt x="67" y="66"/>
                </a:lnTo>
                <a:lnTo>
                  <a:pt x="67" y="459"/>
                </a:lnTo>
                <a:lnTo>
                  <a:pt x="422" y="459"/>
                </a:lnTo>
                <a:lnTo>
                  <a:pt x="422" y="494"/>
                </a:lnTo>
                <a:lnTo>
                  <a:pt x="32" y="494"/>
                </a:lnTo>
                <a:lnTo>
                  <a:pt x="32" y="32"/>
                </a:lnTo>
                <a:lnTo>
                  <a:pt x="677" y="32"/>
                </a:lnTo>
                <a:lnTo>
                  <a:pt x="677" y="256"/>
                </a:lnTo>
                <a:close/>
                <a:moveTo>
                  <a:pt x="674" y="309"/>
                </a:moveTo>
                <a:lnTo>
                  <a:pt x="454" y="309"/>
                </a:lnTo>
                <a:lnTo>
                  <a:pt x="454" y="284"/>
                </a:lnTo>
                <a:lnTo>
                  <a:pt x="674" y="284"/>
                </a:lnTo>
                <a:lnTo>
                  <a:pt x="674" y="309"/>
                </a:lnTo>
                <a:close/>
                <a:moveTo>
                  <a:pt x="674" y="579"/>
                </a:moveTo>
                <a:lnTo>
                  <a:pt x="454" y="579"/>
                </a:lnTo>
                <a:lnTo>
                  <a:pt x="454" y="338"/>
                </a:lnTo>
                <a:lnTo>
                  <a:pt x="674" y="338"/>
                </a:lnTo>
                <a:lnTo>
                  <a:pt x="674" y="579"/>
                </a:lnTo>
                <a:close/>
                <a:moveTo>
                  <a:pt x="674" y="675"/>
                </a:moveTo>
                <a:lnTo>
                  <a:pt x="454" y="675"/>
                </a:lnTo>
                <a:lnTo>
                  <a:pt x="454" y="609"/>
                </a:lnTo>
                <a:lnTo>
                  <a:pt x="674" y="609"/>
                </a:lnTo>
                <a:lnTo>
                  <a:pt x="674" y="675"/>
                </a:lnTo>
                <a:close/>
                <a:moveTo>
                  <a:pt x="424" y="431"/>
                </a:moveTo>
                <a:lnTo>
                  <a:pt x="96" y="431"/>
                </a:lnTo>
                <a:lnTo>
                  <a:pt x="96" y="95"/>
                </a:lnTo>
                <a:lnTo>
                  <a:pt x="606" y="95"/>
                </a:lnTo>
                <a:lnTo>
                  <a:pt x="606" y="256"/>
                </a:lnTo>
                <a:lnTo>
                  <a:pt x="424" y="256"/>
                </a:lnTo>
                <a:lnTo>
                  <a:pt x="424" y="431"/>
                </a:lnTo>
                <a:close/>
                <a:moveTo>
                  <a:pt x="424" y="552"/>
                </a:moveTo>
                <a:lnTo>
                  <a:pt x="277" y="552"/>
                </a:lnTo>
                <a:lnTo>
                  <a:pt x="277" y="525"/>
                </a:lnTo>
                <a:lnTo>
                  <a:pt x="424" y="525"/>
                </a:lnTo>
                <a:lnTo>
                  <a:pt x="424" y="552"/>
                </a:lnTo>
                <a:close/>
                <a:moveTo>
                  <a:pt x="422" y="616"/>
                </a:moveTo>
                <a:lnTo>
                  <a:pt x="31" y="616"/>
                </a:lnTo>
                <a:lnTo>
                  <a:pt x="31" y="585"/>
                </a:lnTo>
                <a:lnTo>
                  <a:pt x="422" y="585"/>
                </a:lnTo>
                <a:lnTo>
                  <a:pt x="422" y="616"/>
                </a:lnTo>
                <a:close/>
                <a:moveTo>
                  <a:pt x="705" y="0"/>
                </a:moveTo>
                <a:lnTo>
                  <a:pt x="0" y="0"/>
                </a:lnTo>
                <a:lnTo>
                  <a:pt x="0" y="525"/>
                </a:lnTo>
                <a:lnTo>
                  <a:pt x="247" y="525"/>
                </a:lnTo>
                <a:lnTo>
                  <a:pt x="247" y="552"/>
                </a:lnTo>
                <a:lnTo>
                  <a:pt x="0" y="552"/>
                </a:lnTo>
                <a:lnTo>
                  <a:pt x="0" y="649"/>
                </a:lnTo>
                <a:lnTo>
                  <a:pt x="424" y="649"/>
                </a:lnTo>
                <a:lnTo>
                  <a:pt x="424" y="705"/>
                </a:lnTo>
                <a:lnTo>
                  <a:pt x="705" y="705"/>
                </a:lnTo>
                <a:lnTo>
                  <a:pt x="705" y="0"/>
                </a:lnTo>
                <a:close/>
                <a:moveTo>
                  <a:pt x="548" y="658"/>
                </a:moveTo>
                <a:lnTo>
                  <a:pt x="580" y="658"/>
                </a:lnTo>
                <a:lnTo>
                  <a:pt x="580" y="627"/>
                </a:lnTo>
                <a:lnTo>
                  <a:pt x="548" y="627"/>
                </a:lnTo>
                <a:lnTo>
                  <a:pt x="548" y="65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Arial"/>
              <a:ea typeface="Arial"/>
              <a:cs typeface="Arial"/>
              <a:sym typeface="Arial"/>
            </a:endParaRPr>
          </a:p>
        </p:txBody>
      </p:sp>
      <p:sp>
        <p:nvSpPr>
          <p:cNvPr id="115" name="Google Shape;1557;p90">
            <a:extLst>
              <a:ext uri="{FF2B5EF4-FFF2-40B4-BE49-F238E27FC236}">
                <a16:creationId xmlns:a16="http://schemas.microsoft.com/office/drawing/2014/main" id="{E11BE141-043E-49B2-BA9F-5A6EBFB691CD}"/>
              </a:ext>
            </a:extLst>
          </p:cNvPr>
          <p:cNvSpPr/>
          <p:nvPr/>
        </p:nvSpPr>
        <p:spPr>
          <a:xfrm>
            <a:off x="742156" y="5887772"/>
            <a:ext cx="343501" cy="343501"/>
          </a:xfrm>
          <a:custGeom>
            <a:avLst/>
            <a:gdLst/>
            <a:ahLst/>
            <a:cxnLst/>
            <a:rect l="l" t="t" r="r" b="b"/>
            <a:pathLst>
              <a:path w="155" h="155" extrusionOk="0">
                <a:moveTo>
                  <a:pt x="19" y="119"/>
                </a:moveTo>
                <a:lnTo>
                  <a:pt x="45" y="119"/>
                </a:lnTo>
                <a:lnTo>
                  <a:pt x="45" y="93"/>
                </a:lnTo>
                <a:lnTo>
                  <a:pt x="19" y="93"/>
                </a:lnTo>
                <a:lnTo>
                  <a:pt x="19" y="119"/>
                </a:lnTo>
                <a:close/>
                <a:moveTo>
                  <a:pt x="25" y="99"/>
                </a:moveTo>
                <a:lnTo>
                  <a:pt x="39" y="99"/>
                </a:lnTo>
                <a:lnTo>
                  <a:pt x="39" y="113"/>
                </a:lnTo>
                <a:lnTo>
                  <a:pt x="25" y="113"/>
                </a:lnTo>
                <a:lnTo>
                  <a:pt x="25" y="99"/>
                </a:lnTo>
                <a:close/>
                <a:moveTo>
                  <a:pt x="64" y="119"/>
                </a:moveTo>
                <a:lnTo>
                  <a:pt x="91" y="119"/>
                </a:lnTo>
                <a:lnTo>
                  <a:pt x="91" y="93"/>
                </a:lnTo>
                <a:lnTo>
                  <a:pt x="64" y="93"/>
                </a:lnTo>
                <a:lnTo>
                  <a:pt x="64" y="119"/>
                </a:lnTo>
                <a:close/>
                <a:moveTo>
                  <a:pt x="70" y="99"/>
                </a:moveTo>
                <a:lnTo>
                  <a:pt x="84" y="99"/>
                </a:lnTo>
                <a:lnTo>
                  <a:pt x="84" y="113"/>
                </a:lnTo>
                <a:lnTo>
                  <a:pt x="70" y="113"/>
                </a:lnTo>
                <a:lnTo>
                  <a:pt x="70" y="99"/>
                </a:lnTo>
                <a:close/>
                <a:moveTo>
                  <a:pt x="109" y="119"/>
                </a:moveTo>
                <a:lnTo>
                  <a:pt x="136" y="119"/>
                </a:lnTo>
                <a:lnTo>
                  <a:pt x="136" y="93"/>
                </a:lnTo>
                <a:lnTo>
                  <a:pt x="109" y="93"/>
                </a:lnTo>
                <a:lnTo>
                  <a:pt x="109" y="119"/>
                </a:lnTo>
                <a:close/>
                <a:moveTo>
                  <a:pt x="115" y="99"/>
                </a:moveTo>
                <a:lnTo>
                  <a:pt x="129" y="99"/>
                </a:lnTo>
                <a:lnTo>
                  <a:pt x="129" y="113"/>
                </a:lnTo>
                <a:lnTo>
                  <a:pt x="115" y="113"/>
                </a:lnTo>
                <a:lnTo>
                  <a:pt x="115" y="99"/>
                </a:lnTo>
                <a:close/>
                <a:moveTo>
                  <a:pt x="142" y="68"/>
                </a:moveTo>
                <a:lnTo>
                  <a:pt x="142" y="25"/>
                </a:lnTo>
                <a:lnTo>
                  <a:pt x="150" y="25"/>
                </a:lnTo>
                <a:lnTo>
                  <a:pt x="150" y="0"/>
                </a:lnTo>
                <a:lnTo>
                  <a:pt x="111" y="0"/>
                </a:lnTo>
                <a:lnTo>
                  <a:pt x="111" y="25"/>
                </a:lnTo>
                <a:lnTo>
                  <a:pt x="116" y="25"/>
                </a:lnTo>
                <a:lnTo>
                  <a:pt x="116" y="68"/>
                </a:lnTo>
                <a:lnTo>
                  <a:pt x="97" y="68"/>
                </a:lnTo>
                <a:lnTo>
                  <a:pt x="97" y="16"/>
                </a:lnTo>
                <a:lnTo>
                  <a:pt x="67" y="42"/>
                </a:lnTo>
                <a:lnTo>
                  <a:pt x="67" y="20"/>
                </a:lnTo>
                <a:lnTo>
                  <a:pt x="0" y="20"/>
                </a:lnTo>
                <a:lnTo>
                  <a:pt x="0" y="155"/>
                </a:lnTo>
                <a:lnTo>
                  <a:pt x="155" y="155"/>
                </a:lnTo>
                <a:lnTo>
                  <a:pt x="155" y="68"/>
                </a:lnTo>
                <a:lnTo>
                  <a:pt x="142" y="68"/>
                </a:lnTo>
                <a:close/>
                <a:moveTo>
                  <a:pt x="117" y="7"/>
                </a:moveTo>
                <a:lnTo>
                  <a:pt x="143" y="7"/>
                </a:lnTo>
                <a:lnTo>
                  <a:pt x="143" y="19"/>
                </a:lnTo>
                <a:lnTo>
                  <a:pt x="142" y="19"/>
                </a:lnTo>
                <a:lnTo>
                  <a:pt x="117" y="19"/>
                </a:lnTo>
                <a:lnTo>
                  <a:pt x="117" y="7"/>
                </a:lnTo>
                <a:close/>
                <a:moveTo>
                  <a:pt x="148" y="148"/>
                </a:moveTo>
                <a:lnTo>
                  <a:pt x="7" y="148"/>
                </a:lnTo>
                <a:lnTo>
                  <a:pt x="7" y="27"/>
                </a:lnTo>
                <a:lnTo>
                  <a:pt x="61" y="27"/>
                </a:lnTo>
                <a:lnTo>
                  <a:pt x="61" y="57"/>
                </a:lnTo>
                <a:lnTo>
                  <a:pt x="91" y="31"/>
                </a:lnTo>
                <a:lnTo>
                  <a:pt x="91" y="74"/>
                </a:lnTo>
                <a:lnTo>
                  <a:pt x="123" y="74"/>
                </a:lnTo>
                <a:lnTo>
                  <a:pt x="123" y="25"/>
                </a:lnTo>
                <a:lnTo>
                  <a:pt x="135" y="25"/>
                </a:lnTo>
                <a:lnTo>
                  <a:pt x="135" y="74"/>
                </a:lnTo>
                <a:lnTo>
                  <a:pt x="148" y="74"/>
                </a:lnTo>
                <a:lnTo>
                  <a:pt x="148" y="14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chemeClr val="dk1"/>
              </a:solidFill>
              <a:latin typeface="Arial"/>
              <a:ea typeface="Arial"/>
              <a:cs typeface="Arial"/>
              <a:sym typeface="Arial"/>
            </a:endParaRPr>
          </a:p>
        </p:txBody>
      </p:sp>
      <p:sp>
        <p:nvSpPr>
          <p:cNvPr id="32" name="Footer Placeholder 5">
            <a:extLst>
              <a:ext uri="{FF2B5EF4-FFF2-40B4-BE49-F238E27FC236}">
                <a16:creationId xmlns:a16="http://schemas.microsoft.com/office/drawing/2014/main" id="{587A4453-6F47-4F29-8C73-3EC418ABD9D3}"/>
              </a:ext>
            </a:extLst>
          </p:cNvPr>
          <p:cNvSpPr txBox="1">
            <a:spLocks/>
          </p:cNvSpPr>
          <p:nvPr/>
        </p:nvSpPr>
        <p:spPr>
          <a:xfrm>
            <a:off x="442912" y="6355080"/>
            <a:ext cx="5473701" cy="137160"/>
          </a:xfrm>
          <a:prstGeom prst="rect">
            <a:avLst/>
          </a:prstGeom>
        </p:spPr>
        <p:txBody>
          <a:bodyPr vert="horz" lIns="0" tIns="0" rIns="0" bIns="0" rtlCol="0" anchor="b" anchorCtr="0"/>
          <a:lstStyle>
            <a:defPPr>
              <a:defRPr lang="en-US"/>
            </a:defPPr>
            <a:lvl1pPr marL="0" algn="ct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000000"/>
                </a:solidFill>
                <a:latin typeface="Arial"/>
              </a:rPr>
              <a:t>Prefeasibility study for establishment of TLC under STKEC</a:t>
            </a:r>
            <a:endParaRPr lang="en-US" dirty="0">
              <a:solidFill>
                <a:srgbClr val="000000"/>
              </a:solidFill>
              <a:latin typeface="Arial"/>
            </a:endParaRPr>
          </a:p>
        </p:txBody>
      </p:sp>
      <p:sp>
        <p:nvSpPr>
          <p:cNvPr id="33" name="Slide Number Placeholder 1">
            <a:extLst>
              <a:ext uri="{FF2B5EF4-FFF2-40B4-BE49-F238E27FC236}">
                <a16:creationId xmlns:a16="http://schemas.microsoft.com/office/drawing/2014/main" id="{1D49BEF3-DEB2-4728-8AFD-0E6E63094805}"/>
              </a:ext>
            </a:extLst>
          </p:cNvPr>
          <p:cNvSpPr>
            <a:spLocks noGrp="1"/>
          </p:cNvSpPr>
          <p:nvPr>
            <p:ph type="sldNum" idx="12"/>
          </p:nvPr>
        </p:nvSpPr>
        <p:spPr>
          <a:xfrm>
            <a:off x="9984296" y="6492240"/>
            <a:ext cx="1764900" cy="137100"/>
          </a:xfrm>
        </p:spPr>
        <p:txBody>
          <a:bodyPr/>
          <a:lstStyle/>
          <a:p>
            <a:pPr marL="0" lvl="0" indent="0" algn="r" rtl="0">
              <a:spcBef>
                <a:spcPts val="0"/>
              </a:spcBef>
              <a:spcAft>
                <a:spcPts val="0"/>
              </a:spcAft>
              <a:buNone/>
            </a:pPr>
            <a:fld id="{00000000-1234-1234-1234-123412341234}" type="slidenum">
              <a:rPr lang="en-GB" sz="750" smtClean="0">
                <a:latin typeface="Arial" panose="020B0604020202020204" pitchFamily="34" charset="0"/>
                <a:cs typeface="Arial" panose="020B0604020202020204" pitchFamily="34" charset="0"/>
              </a:rPr>
              <a:t>6</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44734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B6B2FE-BF8D-4D25-87CC-9760F7FA652A}"/>
              </a:ext>
            </a:extLst>
          </p:cNvPr>
          <p:cNvGraphicFramePr>
            <a:graphicFrameLocks noChangeAspect="1"/>
          </p:cNvGraphicFramePr>
          <p:nvPr>
            <p:custDataLst>
              <p:tags r:id="rId2"/>
            </p:custDataLst>
            <p:extLst>
              <p:ext uri="{D42A27DB-BD31-4B8C-83A1-F6EECF244321}">
                <p14:modId xmlns:p14="http://schemas.microsoft.com/office/powerpoint/2010/main" val="1599916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 name="think-cell data - do not delete" hidden="1">
                        <a:extLst>
                          <a:ext uri="{FF2B5EF4-FFF2-40B4-BE49-F238E27FC236}">
                            <a16:creationId xmlns:a16="http://schemas.microsoft.com/office/drawing/2014/main" id="{2EB6B2FE-BF8D-4D25-87CC-9760F7FA65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B702F-FCB5-469C-BAE4-CFCAB6DDEE79}"/>
              </a:ext>
            </a:extLst>
          </p:cNvPr>
          <p:cNvPicPr>
            <a:picLocks noChangeAspect="1"/>
          </p:cNvPicPr>
          <p:nvPr/>
        </p:nvPicPr>
        <p:blipFill rotWithShape="1">
          <a:blip r:embed="rId7">
            <a:alphaModFix amt="50000"/>
          </a:blip>
          <a:srcRect l="-27" r="-127"/>
          <a:stretch/>
        </p:blipFill>
        <p:spPr>
          <a:xfrm>
            <a:off x="0" y="4762"/>
            <a:ext cx="12192000" cy="6848475"/>
          </a:xfrm>
          <a:prstGeom prst="rect">
            <a:avLst/>
          </a:prstGeom>
        </p:spPr>
      </p:pic>
      <p:sp>
        <p:nvSpPr>
          <p:cNvPr id="2008" name="Google Shape;2008;gfe379600c0_28_16"/>
          <p:cNvSpPr txBox="1"/>
          <p:nvPr/>
        </p:nvSpPr>
        <p:spPr>
          <a:xfrm>
            <a:off x="332200" y="2680259"/>
            <a:ext cx="4189466" cy="1195453"/>
          </a:xfrm>
          <a:prstGeom prst="rect">
            <a:avLst/>
          </a:prstGeom>
          <a:solidFill>
            <a:schemeClr val="tx1">
              <a:lumMod val="85000"/>
              <a:lumOff val="15000"/>
            </a:schemeClr>
          </a:solidFill>
          <a:ln>
            <a:noFill/>
          </a:ln>
        </p:spPr>
        <p:txBody>
          <a:bodyPr spcFirstLastPara="1" wrap="square" lIns="0" tIns="0" rIns="0" bIns="0" anchor="t" anchorCtr="0">
            <a:noAutofit/>
          </a:bodyPr>
          <a:lstStyle/>
          <a:p>
            <a:pPr>
              <a:buClr>
                <a:srgbClr val="000000"/>
              </a:buClr>
              <a:buSzPts val="2400"/>
            </a:pPr>
            <a:r>
              <a:rPr lang="en-GB" sz="2800" b="1" dirty="0">
                <a:solidFill>
                  <a:srgbClr val="FFFFFF"/>
                </a:solidFill>
                <a:latin typeface="Arial" panose="020B0604020202020204" pitchFamily="34" charset="0"/>
                <a:cs typeface="Arial" panose="020B0604020202020204" pitchFamily="34" charset="0"/>
              </a:rPr>
              <a:t>Rationale and Context for TLC Development</a:t>
            </a:r>
          </a:p>
        </p:txBody>
      </p:sp>
      <p:grpSp>
        <p:nvGrpSpPr>
          <p:cNvPr id="2009" name="Google Shape;2009;gfe379600c0_28_16"/>
          <p:cNvGrpSpPr/>
          <p:nvPr/>
        </p:nvGrpSpPr>
        <p:grpSpPr>
          <a:xfrm>
            <a:off x="341318" y="1632975"/>
            <a:ext cx="1170372" cy="930974"/>
            <a:chOff x="255994" y="1632976"/>
            <a:chExt cx="877800" cy="930974"/>
          </a:xfrm>
        </p:grpSpPr>
        <p:cxnSp>
          <p:nvCxnSpPr>
            <p:cNvPr id="2010" name="Google Shape;2010;gfe379600c0_28_16"/>
            <p:cNvCxnSpPr/>
            <p:nvPr/>
          </p:nvCxnSpPr>
          <p:spPr>
            <a:xfrm>
              <a:off x="399994" y="2563950"/>
              <a:ext cx="589800" cy="0"/>
            </a:xfrm>
            <a:prstGeom prst="straightConnector1">
              <a:avLst/>
            </a:prstGeom>
            <a:noFill/>
            <a:ln w="28575" cap="flat" cmpd="sng">
              <a:solidFill>
                <a:srgbClr val="FFFFFF"/>
              </a:solidFill>
              <a:prstDash val="solid"/>
              <a:round/>
              <a:headEnd type="none" w="sm" len="sm"/>
              <a:tailEnd type="none" w="sm" len="sm"/>
            </a:ln>
          </p:spPr>
        </p:cxnSp>
        <p:sp>
          <p:nvSpPr>
            <p:cNvPr id="2011" name="Google Shape;2011;gfe379600c0_28_16"/>
            <p:cNvSpPr txBox="1"/>
            <p:nvPr/>
          </p:nvSpPr>
          <p:spPr>
            <a:xfrm>
              <a:off x="255994" y="1632976"/>
              <a:ext cx="877800" cy="8223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DB536A"/>
                </a:solidFill>
                <a:latin typeface="Arial"/>
                <a:ea typeface="Arial"/>
                <a:cs typeface="Arial"/>
                <a:sym typeface="Arial"/>
              </a:endParaRPr>
            </a:p>
          </p:txBody>
        </p:sp>
        <p:sp>
          <p:nvSpPr>
            <p:cNvPr id="2012" name="Google Shape;2012;gfe379600c0_28_16"/>
            <p:cNvSpPr txBox="1"/>
            <p:nvPr/>
          </p:nvSpPr>
          <p:spPr>
            <a:xfrm>
              <a:off x="289444" y="1668251"/>
              <a:ext cx="810900" cy="759600"/>
            </a:xfrm>
            <a:prstGeom prst="rect">
              <a:avLst/>
            </a:prstGeom>
            <a:solidFill>
              <a:srgbClr val="0F477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a:solidFill>
                    <a:srgbClr val="FFFFFF"/>
                  </a:solidFill>
                  <a:latin typeface="Arial"/>
                  <a:ea typeface="Arial"/>
                  <a:cs typeface="Arial"/>
                  <a:sym typeface="Arial"/>
                </a:rPr>
                <a:t>02</a:t>
              </a:r>
              <a:endParaRPr sz="6000" b="1" i="0" u="none" strike="noStrike" cap="none">
                <a:solidFill>
                  <a:srgbClr val="FFFFFF"/>
                </a:solidFill>
                <a:latin typeface="Arial"/>
                <a:ea typeface="Arial"/>
                <a:cs typeface="Arial"/>
                <a:sym typeface="Arial"/>
              </a:endParaRPr>
            </a:p>
          </p:txBody>
        </p:sp>
      </p:grpSp>
      <p:sp>
        <p:nvSpPr>
          <p:cNvPr id="2013" name="Google Shape;2013;gfe379600c0_28_16"/>
          <p:cNvSpPr/>
          <p:nvPr/>
        </p:nvSpPr>
        <p:spPr>
          <a:xfrm>
            <a:off x="0" y="6365033"/>
            <a:ext cx="191100" cy="492900"/>
          </a:xfrm>
          <a:prstGeom prst="rect">
            <a:avLst/>
          </a:prstGeom>
          <a:solidFill>
            <a:srgbClr val="BEAD7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 name="Slide Number Placeholder 1">
            <a:extLst>
              <a:ext uri="{FF2B5EF4-FFF2-40B4-BE49-F238E27FC236}">
                <a16:creationId xmlns:a16="http://schemas.microsoft.com/office/drawing/2014/main" id="{B74AC376-7114-4C00-BC74-082AA8E3ACAA}"/>
              </a:ext>
            </a:extLst>
          </p:cNvPr>
          <p:cNvSpPr txBox="1">
            <a:spLocks/>
          </p:cNvSpPr>
          <p:nvPr/>
        </p:nvSpPr>
        <p:spPr>
          <a:xfrm>
            <a:off x="9984296" y="6492240"/>
            <a:ext cx="1764900" cy="137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GB" sz="750" smtClean="0">
                <a:latin typeface="Arial" panose="020B0604020202020204" pitchFamily="34" charset="0"/>
                <a:cs typeface="Arial" panose="020B0604020202020204" pitchFamily="34" charset="0"/>
              </a:rPr>
              <a:pPr algn="r"/>
              <a:t>7</a:t>
            </a:fld>
            <a:endParaRPr lang="en-GB" sz="750">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201962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8669A16-E7DA-4B95-BEC7-7417DB1E6F32}"/>
              </a:ext>
            </a:extLst>
          </p:cNvPr>
          <p:cNvGraphicFramePr>
            <a:graphicFrameLocks noChangeAspect="1"/>
          </p:cNvGraphicFramePr>
          <p:nvPr>
            <p:custDataLst>
              <p:tags r:id="rId2"/>
            </p:custDataLst>
            <p:extLst>
              <p:ext uri="{D42A27DB-BD31-4B8C-83A1-F6EECF244321}">
                <p14:modId xmlns:p14="http://schemas.microsoft.com/office/powerpoint/2010/main" val="3592556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think-cell data - do not delete" hidden="1">
                        <a:extLst>
                          <a:ext uri="{FF2B5EF4-FFF2-40B4-BE49-F238E27FC236}">
                            <a16:creationId xmlns:a16="http://schemas.microsoft.com/office/drawing/2014/main" id="{28669A16-E7DA-4B95-BEC7-7417DB1E6F3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0" name="Google Shape;2127;g1389d6804d3_10_89">
            <a:extLst>
              <a:ext uri="{FF2B5EF4-FFF2-40B4-BE49-F238E27FC236}">
                <a16:creationId xmlns:a16="http://schemas.microsoft.com/office/drawing/2014/main" id="{D408DB6E-2DC1-46B3-817E-D92D3D917333}"/>
              </a:ext>
            </a:extLst>
          </p:cNvPr>
          <p:cNvSpPr txBox="1">
            <a:spLocks noGrp="1"/>
          </p:cNvSpPr>
          <p:nvPr>
            <p:ph type="title"/>
          </p:nvPr>
        </p:nvSpPr>
        <p:spPr>
          <a:xfrm>
            <a:off x="442950" y="132457"/>
            <a:ext cx="11306100" cy="6153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US" sz="2400" dirty="0">
                <a:latin typeface="Georgia" panose="02040502050405020303" pitchFamily="18" charset="0"/>
                <a:sym typeface="Arial"/>
              </a:rPr>
              <a:t>Trade and Logistics Context – Tajikistan and </a:t>
            </a:r>
            <a:r>
              <a:rPr lang="en-US" sz="2400" dirty="0" err="1">
                <a:latin typeface="Georgia" panose="02040502050405020303" pitchFamily="18" charset="0"/>
                <a:sym typeface="Arial"/>
              </a:rPr>
              <a:t>Sugd</a:t>
            </a:r>
            <a:r>
              <a:rPr lang="en-US" sz="2400" dirty="0">
                <a:latin typeface="Georgia" panose="02040502050405020303" pitchFamily="18" charset="0"/>
                <a:sym typeface="Arial"/>
              </a:rPr>
              <a:t> Region</a:t>
            </a:r>
          </a:p>
        </p:txBody>
      </p:sp>
      <p:cxnSp>
        <p:nvCxnSpPr>
          <p:cNvPr id="31" name="Google Shape;2128;g1389d6804d3_10_89">
            <a:extLst>
              <a:ext uri="{FF2B5EF4-FFF2-40B4-BE49-F238E27FC236}">
                <a16:creationId xmlns:a16="http://schemas.microsoft.com/office/drawing/2014/main" id="{B90D6B94-C0A9-4248-85AE-C08C0D8A42A9}"/>
              </a:ext>
            </a:extLst>
          </p:cNvPr>
          <p:cNvCxnSpPr/>
          <p:nvPr/>
        </p:nvCxnSpPr>
        <p:spPr>
          <a:xfrm>
            <a:off x="453221" y="910809"/>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5" name="Group 4">
            <a:extLst>
              <a:ext uri="{FF2B5EF4-FFF2-40B4-BE49-F238E27FC236}">
                <a16:creationId xmlns:a16="http://schemas.microsoft.com/office/drawing/2014/main" id="{AD253CBA-931C-4270-8CFE-B903C8A9E338}"/>
              </a:ext>
            </a:extLst>
          </p:cNvPr>
          <p:cNvGrpSpPr/>
          <p:nvPr/>
        </p:nvGrpSpPr>
        <p:grpSpPr>
          <a:xfrm>
            <a:off x="442949" y="1106941"/>
            <a:ext cx="11306099" cy="4799277"/>
            <a:chOff x="110899" y="1106941"/>
            <a:chExt cx="9548624" cy="4799277"/>
          </a:xfrm>
        </p:grpSpPr>
        <p:sp>
          <p:nvSpPr>
            <p:cNvPr id="17" name="Isosceles Triangle 16">
              <a:extLst>
                <a:ext uri="{FF2B5EF4-FFF2-40B4-BE49-F238E27FC236}">
                  <a16:creationId xmlns:a16="http://schemas.microsoft.com/office/drawing/2014/main" id="{7636846D-FBFF-4431-865D-FF5344A59E06}"/>
                </a:ext>
              </a:extLst>
            </p:cNvPr>
            <p:cNvSpPr/>
            <p:nvPr/>
          </p:nvSpPr>
          <p:spPr>
            <a:xfrm rot="5400000">
              <a:off x="1565306" y="3442919"/>
              <a:ext cx="1687762" cy="272359"/>
            </a:xfrm>
            <a:prstGeom prst="triangle">
              <a:avLst/>
            </a:prstGeom>
            <a:solidFill>
              <a:srgbClr val="F6F6F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00"/>
            </a:p>
          </p:txBody>
        </p:sp>
        <p:sp>
          <p:nvSpPr>
            <p:cNvPr id="103" name="Rectangle 102">
              <a:extLst>
                <a:ext uri="{FF2B5EF4-FFF2-40B4-BE49-F238E27FC236}">
                  <a16:creationId xmlns:a16="http://schemas.microsoft.com/office/drawing/2014/main" id="{39B63210-F877-496C-BA69-8CA51BCAD68D}"/>
                </a:ext>
              </a:extLst>
            </p:cNvPr>
            <p:cNvSpPr/>
            <p:nvPr/>
          </p:nvSpPr>
          <p:spPr>
            <a:xfrm>
              <a:off x="7433304" y="1120948"/>
              <a:ext cx="2125147" cy="4764755"/>
            </a:xfrm>
            <a:prstGeom prst="rect">
              <a:avLst/>
            </a:prstGeom>
            <a:solidFill>
              <a:srgbClr val="F2F2F2">
                <a:alpha val="69020"/>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2" name="Rectangle 101">
              <a:extLst>
                <a:ext uri="{FF2B5EF4-FFF2-40B4-BE49-F238E27FC236}">
                  <a16:creationId xmlns:a16="http://schemas.microsoft.com/office/drawing/2014/main" id="{C510D965-25ED-4930-85B5-809635C1EE24}"/>
                </a:ext>
              </a:extLst>
            </p:cNvPr>
            <p:cNvSpPr/>
            <p:nvPr/>
          </p:nvSpPr>
          <p:spPr>
            <a:xfrm>
              <a:off x="2578131" y="1141463"/>
              <a:ext cx="2125147" cy="4764755"/>
            </a:xfrm>
            <a:prstGeom prst="rect">
              <a:avLst/>
            </a:prstGeom>
            <a:solidFill>
              <a:srgbClr val="F2F2F2">
                <a:alpha val="69020"/>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0" name="Rectangle 99">
              <a:extLst>
                <a:ext uri="{FF2B5EF4-FFF2-40B4-BE49-F238E27FC236}">
                  <a16:creationId xmlns:a16="http://schemas.microsoft.com/office/drawing/2014/main" id="{060D1A35-537E-422C-956D-C9B684CDB5AA}"/>
                </a:ext>
              </a:extLst>
            </p:cNvPr>
            <p:cNvSpPr/>
            <p:nvPr/>
          </p:nvSpPr>
          <p:spPr>
            <a:xfrm>
              <a:off x="4988739" y="1137964"/>
              <a:ext cx="2125147" cy="4764755"/>
            </a:xfrm>
            <a:prstGeom prst="rect">
              <a:avLst/>
            </a:prstGeom>
            <a:solidFill>
              <a:srgbClr val="F2F2F2">
                <a:alpha val="69020"/>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 name="Rectangle 15">
              <a:extLst>
                <a:ext uri="{FF2B5EF4-FFF2-40B4-BE49-F238E27FC236}">
                  <a16:creationId xmlns:a16="http://schemas.microsoft.com/office/drawing/2014/main" id="{D1DF8FBF-A2E7-4E2F-AFCB-D2D6C0D0EA73}"/>
                </a:ext>
              </a:extLst>
            </p:cNvPr>
            <p:cNvSpPr/>
            <p:nvPr/>
          </p:nvSpPr>
          <p:spPr>
            <a:xfrm>
              <a:off x="114755" y="1106941"/>
              <a:ext cx="2158117" cy="4764755"/>
            </a:xfrm>
            <a:prstGeom prst="rect">
              <a:avLst/>
            </a:prstGeom>
            <a:solidFill>
              <a:srgbClr val="F2F2F2">
                <a:alpha val="69020"/>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0" name="TextBox 19">
              <a:extLst>
                <a:ext uri="{FF2B5EF4-FFF2-40B4-BE49-F238E27FC236}">
                  <a16:creationId xmlns:a16="http://schemas.microsoft.com/office/drawing/2014/main" id="{1DF6DB4D-D8FF-4A08-932D-2436F6DB9819}"/>
                </a:ext>
              </a:extLst>
            </p:cNvPr>
            <p:cNvSpPr txBox="1"/>
            <p:nvPr/>
          </p:nvSpPr>
          <p:spPr>
            <a:xfrm>
              <a:off x="480930" y="1421935"/>
              <a:ext cx="1755355" cy="372327"/>
            </a:xfrm>
            <a:prstGeom prst="rect">
              <a:avLst/>
            </a:prstGeom>
            <a:noFill/>
          </p:spPr>
          <p:txBody>
            <a:bodyPr wrap="square" lIns="0" tIns="0" rIns="0" bIns="0" rtlCol="0">
              <a:spAutoFit/>
            </a:bodyPr>
            <a:lstStyle/>
            <a:p>
              <a:pPr algn="ctr">
                <a:lnSpc>
                  <a:spcPct val="100000"/>
                </a:lnSpc>
                <a:spcAft>
                  <a:spcPts val="600"/>
                </a:spcAft>
                <a:buSzPct val="100000"/>
              </a:pPr>
              <a:r>
                <a:rPr lang="en-US" sz="1600" b="1" i="1">
                  <a:solidFill>
                    <a:srgbClr val="C00000"/>
                  </a:solidFill>
                </a:rPr>
                <a:t>US$ 10.49 bn</a:t>
              </a:r>
            </a:p>
          </p:txBody>
        </p:sp>
        <p:sp>
          <p:nvSpPr>
            <p:cNvPr id="21" name="TextBox 20">
              <a:extLst>
                <a:ext uri="{FF2B5EF4-FFF2-40B4-BE49-F238E27FC236}">
                  <a16:creationId xmlns:a16="http://schemas.microsoft.com/office/drawing/2014/main" id="{AB568DCA-CE1E-4480-B8B6-1DE14A1468C7}"/>
                </a:ext>
              </a:extLst>
            </p:cNvPr>
            <p:cNvSpPr txBox="1"/>
            <p:nvPr/>
          </p:nvSpPr>
          <p:spPr>
            <a:xfrm>
              <a:off x="3223317" y="1494470"/>
              <a:ext cx="1384665" cy="246221"/>
            </a:xfrm>
            <a:prstGeom prst="rect">
              <a:avLst/>
            </a:prstGeom>
            <a:noFill/>
          </p:spPr>
          <p:txBody>
            <a:bodyPr wrap="square" lIns="0" tIns="0" rIns="0" bIns="0" rtlCol="0">
              <a:spAutoFit/>
            </a:bodyPr>
            <a:lstStyle/>
            <a:p>
              <a:pPr algn="ctr">
                <a:lnSpc>
                  <a:spcPct val="100000"/>
                </a:lnSpc>
                <a:spcAft>
                  <a:spcPts val="600"/>
                </a:spcAft>
                <a:buSzPct val="100000"/>
              </a:pPr>
              <a:r>
                <a:rPr lang="en-US" sz="1600" b="1" i="1">
                  <a:solidFill>
                    <a:schemeClr val="accent6"/>
                  </a:solidFill>
                </a:rPr>
                <a:t>US$ 6.4 bn</a:t>
              </a:r>
            </a:p>
          </p:txBody>
        </p:sp>
        <p:sp>
          <p:nvSpPr>
            <p:cNvPr id="24" name="TextBox 23">
              <a:extLst>
                <a:ext uri="{FF2B5EF4-FFF2-40B4-BE49-F238E27FC236}">
                  <a16:creationId xmlns:a16="http://schemas.microsoft.com/office/drawing/2014/main" id="{6C7FB80C-DAC5-4625-A8DD-DEC8C95F035B}"/>
                </a:ext>
              </a:extLst>
            </p:cNvPr>
            <p:cNvSpPr txBox="1"/>
            <p:nvPr/>
          </p:nvSpPr>
          <p:spPr>
            <a:xfrm>
              <a:off x="5664630" y="1400299"/>
              <a:ext cx="1252672" cy="373398"/>
            </a:xfrm>
            <a:prstGeom prst="rect">
              <a:avLst/>
            </a:prstGeom>
            <a:noFill/>
          </p:spPr>
          <p:txBody>
            <a:bodyPr wrap="square" lIns="0" tIns="0" rIns="0" bIns="0" rtlCol="0">
              <a:spAutoFit/>
            </a:bodyPr>
            <a:lstStyle/>
            <a:p>
              <a:pPr algn="ctr">
                <a:lnSpc>
                  <a:spcPct val="100000"/>
                </a:lnSpc>
                <a:spcAft>
                  <a:spcPts val="600"/>
                </a:spcAft>
                <a:buSzPct val="100000"/>
              </a:pPr>
              <a:r>
                <a:rPr lang="en-US" sz="1600" b="1" i="1">
                  <a:solidFill>
                    <a:schemeClr val="accent4"/>
                  </a:solidFill>
                </a:rPr>
                <a:t>~11 MTPA</a:t>
              </a:r>
            </a:p>
          </p:txBody>
        </p:sp>
        <p:sp>
          <p:nvSpPr>
            <p:cNvPr id="57" name="TextBox 56">
              <a:extLst>
                <a:ext uri="{FF2B5EF4-FFF2-40B4-BE49-F238E27FC236}">
                  <a16:creationId xmlns:a16="http://schemas.microsoft.com/office/drawing/2014/main" id="{A0A90886-18B6-4B2F-9A42-CAF11E24CD63}"/>
                </a:ext>
              </a:extLst>
            </p:cNvPr>
            <p:cNvSpPr txBox="1"/>
            <p:nvPr/>
          </p:nvSpPr>
          <p:spPr>
            <a:xfrm>
              <a:off x="7691253" y="1383819"/>
              <a:ext cx="1968270" cy="373398"/>
            </a:xfrm>
            <a:prstGeom prst="rect">
              <a:avLst/>
            </a:prstGeom>
            <a:noFill/>
          </p:spPr>
          <p:txBody>
            <a:bodyPr wrap="square" lIns="0" tIns="0" rIns="0" bIns="0" rtlCol="0">
              <a:spAutoFit/>
            </a:bodyPr>
            <a:lstStyle/>
            <a:p>
              <a:pPr algn="ctr">
                <a:lnSpc>
                  <a:spcPct val="100000"/>
                </a:lnSpc>
                <a:spcAft>
                  <a:spcPts val="600"/>
                </a:spcAft>
                <a:buSzPct val="100000"/>
              </a:pPr>
              <a:r>
                <a:rPr lang="en-US" sz="1600" b="1" i="1">
                  <a:solidFill>
                    <a:schemeClr val="accent5"/>
                  </a:solidFill>
                </a:rPr>
                <a:t>~70% of cargo</a:t>
              </a:r>
            </a:p>
          </p:txBody>
        </p:sp>
        <p:sp>
          <p:nvSpPr>
            <p:cNvPr id="69" name="TextBox 68">
              <a:extLst>
                <a:ext uri="{FF2B5EF4-FFF2-40B4-BE49-F238E27FC236}">
                  <a16:creationId xmlns:a16="http://schemas.microsoft.com/office/drawing/2014/main" id="{B0297E1F-3881-4EDF-B379-6ED8C664CC7A}"/>
                </a:ext>
              </a:extLst>
            </p:cNvPr>
            <p:cNvSpPr txBox="1"/>
            <p:nvPr/>
          </p:nvSpPr>
          <p:spPr>
            <a:xfrm>
              <a:off x="114619" y="2134259"/>
              <a:ext cx="2113925" cy="600164"/>
            </a:xfrm>
            <a:prstGeom prst="rect">
              <a:avLst/>
            </a:prstGeom>
            <a:noFill/>
          </p:spPr>
          <p:txBody>
            <a:bodyPr wrap="square" lIns="0" tIns="0" rIns="0" bIns="0" rtlCol="0">
              <a:spAutoFit/>
            </a:bodyPr>
            <a:lstStyle/>
            <a:p>
              <a:pPr algn="ctr">
                <a:lnSpc>
                  <a:spcPct val="100000"/>
                </a:lnSpc>
                <a:spcAft>
                  <a:spcPts val="600"/>
                </a:spcAft>
                <a:buSzPct val="100000"/>
              </a:pPr>
              <a:r>
                <a:rPr lang="en-US" sz="1300" b="1" i="1">
                  <a:solidFill>
                    <a:srgbClr val="C00000"/>
                  </a:solidFill>
                </a:rPr>
                <a:t>Tajikistan GDP i</a:t>
              </a:r>
              <a:r>
                <a:rPr lang="en-US" sz="1300" i="1">
                  <a:solidFill>
                    <a:srgbClr val="C00000"/>
                  </a:solidFill>
                </a:rPr>
                <a:t>n 2022 with an annual </a:t>
              </a:r>
              <a:r>
                <a:rPr lang="en-US" sz="1300" b="1" i="1">
                  <a:solidFill>
                    <a:srgbClr val="C00000"/>
                  </a:solidFill>
                </a:rPr>
                <a:t>growth rate of 8%</a:t>
              </a:r>
            </a:p>
          </p:txBody>
        </p:sp>
        <p:sp>
          <p:nvSpPr>
            <p:cNvPr id="70" name="TextBox 69">
              <a:extLst>
                <a:ext uri="{FF2B5EF4-FFF2-40B4-BE49-F238E27FC236}">
                  <a16:creationId xmlns:a16="http://schemas.microsoft.com/office/drawing/2014/main" id="{CE952A64-2ED9-4513-9B50-E4117C4C4633}"/>
                </a:ext>
              </a:extLst>
            </p:cNvPr>
            <p:cNvSpPr txBox="1"/>
            <p:nvPr/>
          </p:nvSpPr>
          <p:spPr>
            <a:xfrm>
              <a:off x="2695301" y="2129230"/>
              <a:ext cx="1968270" cy="400110"/>
            </a:xfrm>
            <a:prstGeom prst="rect">
              <a:avLst/>
            </a:prstGeom>
            <a:noFill/>
          </p:spPr>
          <p:txBody>
            <a:bodyPr wrap="square" lIns="0" tIns="0" rIns="0" bIns="0" rtlCol="0">
              <a:spAutoFit/>
            </a:bodyPr>
            <a:lstStyle/>
            <a:p>
              <a:pPr algn="ctr">
                <a:lnSpc>
                  <a:spcPct val="100000"/>
                </a:lnSpc>
                <a:buSzPct val="100000"/>
              </a:pPr>
              <a:r>
                <a:rPr lang="en-US" sz="1300" i="1">
                  <a:solidFill>
                    <a:schemeClr val="accent6"/>
                  </a:solidFill>
                </a:rPr>
                <a:t>Value of </a:t>
              </a:r>
              <a:r>
                <a:rPr lang="en-US" sz="1300" b="1" i="1">
                  <a:solidFill>
                    <a:schemeClr val="accent6"/>
                  </a:solidFill>
                </a:rPr>
                <a:t>trade &amp; logistics </a:t>
              </a:r>
              <a:r>
                <a:rPr lang="en-US" sz="1300" i="1">
                  <a:solidFill>
                    <a:schemeClr val="accent6"/>
                  </a:solidFill>
                </a:rPr>
                <a:t>in Tajikistan (as on 2022)</a:t>
              </a:r>
            </a:p>
          </p:txBody>
        </p:sp>
        <p:sp>
          <p:nvSpPr>
            <p:cNvPr id="71" name="TextBox 70">
              <a:extLst>
                <a:ext uri="{FF2B5EF4-FFF2-40B4-BE49-F238E27FC236}">
                  <a16:creationId xmlns:a16="http://schemas.microsoft.com/office/drawing/2014/main" id="{F78CACBC-E1A5-449F-8783-03BAC7E4AAA6}"/>
                </a:ext>
              </a:extLst>
            </p:cNvPr>
            <p:cNvSpPr txBox="1"/>
            <p:nvPr/>
          </p:nvSpPr>
          <p:spPr>
            <a:xfrm>
              <a:off x="5086980" y="2002478"/>
              <a:ext cx="1988639" cy="1000274"/>
            </a:xfrm>
            <a:prstGeom prst="rect">
              <a:avLst/>
            </a:prstGeom>
            <a:noFill/>
          </p:spPr>
          <p:txBody>
            <a:bodyPr wrap="square" lIns="0" tIns="0" rIns="0" bIns="0" rtlCol="0">
              <a:spAutoFit/>
            </a:bodyPr>
            <a:lstStyle/>
            <a:p>
              <a:pPr algn="ctr">
                <a:lnSpc>
                  <a:spcPct val="100000"/>
                </a:lnSpc>
                <a:spcAft>
                  <a:spcPts val="600"/>
                </a:spcAft>
                <a:buSzPct val="100000"/>
              </a:pPr>
              <a:r>
                <a:rPr lang="en-US" sz="1300" b="1" i="1" dirty="0">
                  <a:solidFill>
                    <a:schemeClr val="accent4"/>
                  </a:solidFill>
                </a:rPr>
                <a:t>Estimated Cargo Volume in Sugd Region</a:t>
              </a:r>
              <a:r>
                <a:rPr lang="en-US" sz="1300" i="1" dirty="0">
                  <a:solidFill>
                    <a:schemeClr val="accent4"/>
                  </a:solidFill>
                </a:rPr>
                <a:t> (2022) which is over 40% of overall cargo flows in Tajikistan</a:t>
              </a:r>
            </a:p>
          </p:txBody>
        </p:sp>
        <p:sp>
          <p:nvSpPr>
            <p:cNvPr id="73" name="TextBox 72">
              <a:extLst>
                <a:ext uri="{FF2B5EF4-FFF2-40B4-BE49-F238E27FC236}">
                  <a16:creationId xmlns:a16="http://schemas.microsoft.com/office/drawing/2014/main" id="{2E598EC1-9084-4D5D-B197-58E534B0215C}"/>
                </a:ext>
              </a:extLst>
            </p:cNvPr>
            <p:cNvSpPr txBox="1"/>
            <p:nvPr/>
          </p:nvSpPr>
          <p:spPr>
            <a:xfrm>
              <a:off x="7457527" y="2082274"/>
              <a:ext cx="1968270" cy="600164"/>
            </a:xfrm>
            <a:prstGeom prst="rect">
              <a:avLst/>
            </a:prstGeom>
            <a:noFill/>
          </p:spPr>
          <p:txBody>
            <a:bodyPr wrap="square" lIns="0" tIns="0" rIns="0" bIns="0" rtlCol="0">
              <a:spAutoFit/>
            </a:bodyPr>
            <a:lstStyle/>
            <a:p>
              <a:pPr algn="ctr">
                <a:lnSpc>
                  <a:spcPct val="100000"/>
                </a:lnSpc>
                <a:spcAft>
                  <a:spcPts val="600"/>
                </a:spcAft>
                <a:buSzPct val="100000"/>
              </a:pPr>
              <a:r>
                <a:rPr lang="en-US" sz="1300" i="1" dirty="0">
                  <a:solidFill>
                    <a:schemeClr val="accent5"/>
                  </a:solidFill>
                </a:rPr>
                <a:t>Handled via the largest BCP - Oybek-Fotehobod in the region</a:t>
              </a:r>
            </a:p>
          </p:txBody>
        </p:sp>
        <p:pic>
          <p:nvPicPr>
            <p:cNvPr id="93" name="Graphic 92" descr="Radar Chart outline">
              <a:extLst>
                <a:ext uri="{FF2B5EF4-FFF2-40B4-BE49-F238E27FC236}">
                  <a16:creationId xmlns:a16="http://schemas.microsoft.com/office/drawing/2014/main" id="{B9FA4904-649D-42CF-A1B4-7FFEEE8175E9}"/>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651342" y="1301487"/>
              <a:ext cx="498764" cy="538104"/>
            </a:xfrm>
            <a:prstGeom prst="rect">
              <a:avLst/>
            </a:prstGeom>
          </p:spPr>
        </p:pic>
        <p:pic>
          <p:nvPicPr>
            <p:cNvPr id="95" name="Graphic 94" descr="Court outline">
              <a:extLst>
                <a:ext uri="{FF2B5EF4-FFF2-40B4-BE49-F238E27FC236}">
                  <a16:creationId xmlns:a16="http://schemas.microsoft.com/office/drawing/2014/main" id="{D8C9C795-D0CD-45C7-A681-A18CF50463A4}"/>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10680" y="1236517"/>
              <a:ext cx="464540" cy="584029"/>
            </a:xfrm>
            <a:prstGeom prst="rect">
              <a:avLst/>
            </a:prstGeom>
          </p:spPr>
        </p:pic>
        <p:pic>
          <p:nvPicPr>
            <p:cNvPr id="96" name="Graphic 95" descr="Qr Code outline">
              <a:extLst>
                <a:ext uri="{FF2B5EF4-FFF2-40B4-BE49-F238E27FC236}">
                  <a16:creationId xmlns:a16="http://schemas.microsoft.com/office/drawing/2014/main" id="{58BD8A93-47CA-4791-B887-C8060D2E6A52}"/>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491703" y="1301487"/>
              <a:ext cx="543647" cy="549380"/>
            </a:xfrm>
            <a:prstGeom prst="rect">
              <a:avLst/>
            </a:prstGeom>
          </p:spPr>
        </p:pic>
        <p:sp>
          <p:nvSpPr>
            <p:cNvPr id="98" name="Google Shape;1554;p90">
              <a:extLst>
                <a:ext uri="{FF2B5EF4-FFF2-40B4-BE49-F238E27FC236}">
                  <a16:creationId xmlns:a16="http://schemas.microsoft.com/office/drawing/2014/main" id="{5BCB4030-8D1A-4C4F-AAF0-5743B5FC9A40}"/>
                </a:ext>
              </a:extLst>
            </p:cNvPr>
            <p:cNvSpPr/>
            <p:nvPr/>
          </p:nvSpPr>
          <p:spPr>
            <a:xfrm>
              <a:off x="5171351" y="1331286"/>
              <a:ext cx="415636" cy="431604"/>
            </a:xfrm>
            <a:custGeom>
              <a:avLst/>
              <a:gdLst/>
              <a:ahLst/>
              <a:cxnLst/>
              <a:rect l="l" t="t" r="r" b="b"/>
              <a:pathLst>
                <a:path w="396" h="397" extrusionOk="0">
                  <a:moveTo>
                    <a:pt x="97" y="1"/>
                  </a:moveTo>
                  <a:lnTo>
                    <a:pt x="97" y="0"/>
                  </a:lnTo>
                  <a:lnTo>
                    <a:pt x="81" y="0"/>
                  </a:lnTo>
                  <a:lnTo>
                    <a:pt x="81" y="1"/>
                  </a:lnTo>
                  <a:lnTo>
                    <a:pt x="0" y="1"/>
                  </a:lnTo>
                  <a:lnTo>
                    <a:pt x="0" y="397"/>
                  </a:lnTo>
                  <a:lnTo>
                    <a:pt x="396" y="397"/>
                  </a:lnTo>
                  <a:lnTo>
                    <a:pt x="396" y="1"/>
                  </a:lnTo>
                  <a:lnTo>
                    <a:pt x="97" y="1"/>
                  </a:lnTo>
                  <a:close/>
                  <a:moveTo>
                    <a:pt x="16" y="380"/>
                  </a:moveTo>
                  <a:lnTo>
                    <a:pt x="16" y="18"/>
                  </a:lnTo>
                  <a:lnTo>
                    <a:pt x="81" y="18"/>
                  </a:lnTo>
                  <a:lnTo>
                    <a:pt x="81" y="117"/>
                  </a:lnTo>
                  <a:lnTo>
                    <a:pt x="37" y="142"/>
                  </a:lnTo>
                  <a:lnTo>
                    <a:pt x="37" y="198"/>
                  </a:lnTo>
                  <a:lnTo>
                    <a:pt x="54" y="198"/>
                  </a:lnTo>
                  <a:lnTo>
                    <a:pt x="54" y="151"/>
                  </a:lnTo>
                  <a:lnTo>
                    <a:pt x="89" y="131"/>
                  </a:lnTo>
                  <a:lnTo>
                    <a:pt x="125" y="151"/>
                  </a:lnTo>
                  <a:lnTo>
                    <a:pt x="125" y="198"/>
                  </a:lnTo>
                  <a:lnTo>
                    <a:pt x="142" y="198"/>
                  </a:lnTo>
                  <a:lnTo>
                    <a:pt x="142" y="142"/>
                  </a:lnTo>
                  <a:lnTo>
                    <a:pt x="97" y="117"/>
                  </a:lnTo>
                  <a:lnTo>
                    <a:pt x="97" y="18"/>
                  </a:lnTo>
                  <a:lnTo>
                    <a:pt x="379" y="18"/>
                  </a:lnTo>
                  <a:lnTo>
                    <a:pt x="379" y="318"/>
                  </a:lnTo>
                  <a:lnTo>
                    <a:pt x="361" y="318"/>
                  </a:lnTo>
                  <a:lnTo>
                    <a:pt x="361" y="250"/>
                  </a:lnTo>
                  <a:lnTo>
                    <a:pt x="276" y="250"/>
                  </a:lnTo>
                  <a:lnTo>
                    <a:pt x="276" y="318"/>
                  </a:lnTo>
                  <a:lnTo>
                    <a:pt x="261" y="318"/>
                  </a:lnTo>
                  <a:lnTo>
                    <a:pt x="261" y="250"/>
                  </a:lnTo>
                  <a:lnTo>
                    <a:pt x="175" y="250"/>
                  </a:lnTo>
                  <a:lnTo>
                    <a:pt x="175" y="318"/>
                  </a:lnTo>
                  <a:lnTo>
                    <a:pt x="124" y="318"/>
                  </a:lnTo>
                  <a:lnTo>
                    <a:pt x="124" y="335"/>
                  </a:lnTo>
                  <a:lnTo>
                    <a:pt x="379" y="335"/>
                  </a:lnTo>
                  <a:lnTo>
                    <a:pt x="379" y="380"/>
                  </a:lnTo>
                  <a:lnTo>
                    <a:pt x="16" y="380"/>
                  </a:lnTo>
                  <a:close/>
                  <a:moveTo>
                    <a:pt x="345" y="318"/>
                  </a:moveTo>
                  <a:lnTo>
                    <a:pt x="292" y="318"/>
                  </a:lnTo>
                  <a:lnTo>
                    <a:pt x="292" y="266"/>
                  </a:lnTo>
                  <a:lnTo>
                    <a:pt x="345" y="266"/>
                  </a:lnTo>
                  <a:lnTo>
                    <a:pt x="345" y="318"/>
                  </a:lnTo>
                  <a:close/>
                  <a:moveTo>
                    <a:pt x="245" y="318"/>
                  </a:moveTo>
                  <a:lnTo>
                    <a:pt x="191" y="318"/>
                  </a:lnTo>
                  <a:lnTo>
                    <a:pt x="191" y="266"/>
                  </a:lnTo>
                  <a:lnTo>
                    <a:pt x="245" y="266"/>
                  </a:lnTo>
                  <a:lnTo>
                    <a:pt x="245" y="318"/>
                  </a:lnTo>
                  <a:close/>
                  <a:moveTo>
                    <a:pt x="89" y="190"/>
                  </a:moveTo>
                  <a:lnTo>
                    <a:pt x="29" y="251"/>
                  </a:lnTo>
                  <a:lnTo>
                    <a:pt x="89" y="311"/>
                  </a:lnTo>
                  <a:lnTo>
                    <a:pt x="150" y="251"/>
                  </a:lnTo>
                  <a:lnTo>
                    <a:pt x="89" y="190"/>
                  </a:lnTo>
                  <a:close/>
                  <a:moveTo>
                    <a:pt x="52" y="251"/>
                  </a:moveTo>
                  <a:lnTo>
                    <a:pt x="89" y="213"/>
                  </a:lnTo>
                  <a:lnTo>
                    <a:pt x="127" y="251"/>
                  </a:lnTo>
                  <a:lnTo>
                    <a:pt x="89" y="290"/>
                  </a:lnTo>
                  <a:lnTo>
                    <a:pt x="52" y="251"/>
                  </a:lnTo>
                  <a:close/>
                </a:path>
              </a:pathLst>
            </a:custGeom>
            <a:solidFill>
              <a:srgbClr val="EB8C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5" name="TextBox 14">
              <a:extLst>
                <a:ext uri="{FF2B5EF4-FFF2-40B4-BE49-F238E27FC236}">
                  <a16:creationId xmlns:a16="http://schemas.microsoft.com/office/drawing/2014/main" id="{5556D210-DF5C-4601-903D-E20A86525A66}"/>
                </a:ext>
              </a:extLst>
            </p:cNvPr>
            <p:cNvSpPr txBox="1"/>
            <p:nvPr/>
          </p:nvSpPr>
          <p:spPr>
            <a:xfrm>
              <a:off x="110899" y="3023478"/>
              <a:ext cx="2055987" cy="400110"/>
            </a:xfrm>
            <a:prstGeom prst="rect">
              <a:avLst/>
            </a:prstGeom>
            <a:noFill/>
          </p:spPr>
          <p:txBody>
            <a:bodyPr wrap="square" lIns="0" tIns="0" rIns="0" bIns="0" rtlCol="0">
              <a:spAutoFit/>
            </a:bodyPr>
            <a:lstStyle/>
            <a:p>
              <a:pPr>
                <a:lnSpc>
                  <a:spcPct val="100000"/>
                </a:lnSpc>
                <a:spcAft>
                  <a:spcPts val="600"/>
                </a:spcAft>
                <a:buSzPct val="100000"/>
              </a:pPr>
              <a:r>
                <a:rPr lang="en-US" sz="1300" b="1" dirty="0"/>
                <a:t>GDP Split </a:t>
              </a:r>
              <a:r>
                <a:rPr lang="en-US" sz="1300" dirty="0"/>
                <a:t>by sectors of economy:</a:t>
              </a:r>
            </a:p>
          </p:txBody>
        </p:sp>
        <p:sp>
          <p:nvSpPr>
            <p:cNvPr id="104" name="Isosceles Triangle 103">
              <a:extLst>
                <a:ext uri="{FF2B5EF4-FFF2-40B4-BE49-F238E27FC236}">
                  <a16:creationId xmlns:a16="http://schemas.microsoft.com/office/drawing/2014/main" id="{BD183658-EA62-4F79-9139-E394DE97846A}"/>
                </a:ext>
              </a:extLst>
            </p:cNvPr>
            <p:cNvSpPr/>
            <p:nvPr/>
          </p:nvSpPr>
          <p:spPr>
            <a:xfrm rot="5400000">
              <a:off x="3994605" y="3413397"/>
              <a:ext cx="1687762" cy="272359"/>
            </a:xfrm>
            <a:prstGeom prst="triangle">
              <a:avLst/>
            </a:prstGeom>
            <a:solidFill>
              <a:srgbClr val="F6F6F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00"/>
            </a:p>
          </p:txBody>
        </p:sp>
        <p:sp>
          <p:nvSpPr>
            <p:cNvPr id="105" name="Isosceles Triangle 104">
              <a:extLst>
                <a:ext uri="{FF2B5EF4-FFF2-40B4-BE49-F238E27FC236}">
                  <a16:creationId xmlns:a16="http://schemas.microsoft.com/office/drawing/2014/main" id="{87F08095-4F2B-46AF-B4A1-E5695B119FC4}"/>
                </a:ext>
              </a:extLst>
            </p:cNvPr>
            <p:cNvSpPr/>
            <p:nvPr/>
          </p:nvSpPr>
          <p:spPr>
            <a:xfrm rot="5400000">
              <a:off x="6382341" y="3427403"/>
              <a:ext cx="1687762" cy="272359"/>
            </a:xfrm>
            <a:prstGeom prst="triangle">
              <a:avLst/>
            </a:prstGeom>
            <a:solidFill>
              <a:srgbClr val="F6F6F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00"/>
            </a:p>
          </p:txBody>
        </p:sp>
        <p:sp>
          <p:nvSpPr>
            <p:cNvPr id="107" name="TextBox 106">
              <a:extLst>
                <a:ext uri="{FF2B5EF4-FFF2-40B4-BE49-F238E27FC236}">
                  <a16:creationId xmlns:a16="http://schemas.microsoft.com/office/drawing/2014/main" id="{E32B35A0-81BA-48C5-AF93-0E315C7DB424}"/>
                </a:ext>
              </a:extLst>
            </p:cNvPr>
            <p:cNvSpPr txBox="1"/>
            <p:nvPr/>
          </p:nvSpPr>
          <p:spPr>
            <a:xfrm>
              <a:off x="2629992" y="3205424"/>
              <a:ext cx="2190962" cy="1308050"/>
            </a:xfrm>
            <a:prstGeom prst="rect">
              <a:avLst/>
            </a:prstGeom>
            <a:noFill/>
          </p:spPr>
          <p:txBody>
            <a:bodyPr wrap="square" lIns="0" tIns="0" rIns="0" bIns="0" rtlCol="0">
              <a:spAutoFit/>
            </a:bodyPr>
            <a:lstStyle/>
            <a:p>
              <a:pPr>
                <a:lnSpc>
                  <a:spcPct val="100000"/>
                </a:lnSpc>
                <a:spcAft>
                  <a:spcPts val="600"/>
                </a:spcAft>
                <a:buSzPct val="100000"/>
              </a:pPr>
              <a:r>
                <a:rPr lang="en-US" sz="1300" b="1" dirty="0"/>
                <a:t>Exports </a:t>
              </a:r>
              <a:r>
                <a:rPr lang="en-US" sz="1300" dirty="0"/>
                <a:t>Value: </a:t>
              </a:r>
              <a:r>
                <a:rPr lang="en-US" sz="1300" b="1" dirty="0"/>
                <a:t>US$ 2.14 bn</a:t>
              </a:r>
            </a:p>
            <a:p>
              <a:pPr>
                <a:spcAft>
                  <a:spcPts val="600"/>
                </a:spcAft>
                <a:buSzPct val="100000"/>
              </a:pPr>
              <a:r>
                <a:rPr lang="en-US" sz="1300" b="1" i="1" dirty="0"/>
                <a:t>Growth rate ~10%</a:t>
              </a:r>
            </a:p>
            <a:p>
              <a:pPr>
                <a:lnSpc>
                  <a:spcPct val="100000"/>
                </a:lnSpc>
                <a:spcAft>
                  <a:spcPts val="600"/>
                </a:spcAft>
                <a:buSzPct val="100000"/>
              </a:pPr>
              <a:endParaRPr lang="en-US" sz="1300" b="1" dirty="0"/>
            </a:p>
            <a:p>
              <a:pPr>
                <a:lnSpc>
                  <a:spcPct val="100000"/>
                </a:lnSpc>
                <a:spcAft>
                  <a:spcPts val="600"/>
                </a:spcAft>
                <a:buSzPct val="100000"/>
              </a:pPr>
              <a:r>
                <a:rPr lang="en-US" sz="1300" b="1" dirty="0"/>
                <a:t>Imports </a:t>
              </a:r>
              <a:r>
                <a:rPr lang="en-US" sz="1300" dirty="0"/>
                <a:t>Value:</a:t>
              </a:r>
              <a:r>
                <a:rPr lang="en-US" sz="1300" b="1" dirty="0"/>
                <a:t> US$ 4.26 bn</a:t>
              </a:r>
            </a:p>
            <a:p>
              <a:pPr>
                <a:lnSpc>
                  <a:spcPct val="100000"/>
                </a:lnSpc>
                <a:spcAft>
                  <a:spcPts val="600"/>
                </a:spcAft>
                <a:buSzPct val="100000"/>
              </a:pPr>
              <a:r>
                <a:rPr lang="en-US" sz="1300" b="1" i="1" dirty="0"/>
                <a:t>Growth rate ~3%</a:t>
              </a:r>
            </a:p>
          </p:txBody>
        </p:sp>
        <p:sp>
          <p:nvSpPr>
            <p:cNvPr id="108" name="TextBox 107">
              <a:extLst>
                <a:ext uri="{FF2B5EF4-FFF2-40B4-BE49-F238E27FC236}">
                  <a16:creationId xmlns:a16="http://schemas.microsoft.com/office/drawing/2014/main" id="{47F7C4BC-F57F-4AA3-AE88-81306FB5D11B}"/>
                </a:ext>
              </a:extLst>
            </p:cNvPr>
            <p:cNvSpPr txBox="1"/>
            <p:nvPr/>
          </p:nvSpPr>
          <p:spPr>
            <a:xfrm>
              <a:off x="5120754" y="3248732"/>
              <a:ext cx="1887011" cy="2508379"/>
            </a:xfrm>
            <a:prstGeom prst="rect">
              <a:avLst/>
            </a:prstGeom>
            <a:noFill/>
          </p:spPr>
          <p:txBody>
            <a:bodyPr wrap="square" lIns="0" tIns="0" rIns="0" bIns="0" rtlCol="0">
              <a:spAutoFit/>
            </a:bodyPr>
            <a:lstStyle/>
            <a:p>
              <a:pPr>
                <a:lnSpc>
                  <a:spcPct val="100000"/>
                </a:lnSpc>
                <a:spcAft>
                  <a:spcPts val="600"/>
                </a:spcAft>
                <a:buSzPct val="100000"/>
              </a:pPr>
              <a:r>
                <a:rPr lang="en-US" sz="1300" dirty="0"/>
                <a:t>Cargo from </a:t>
              </a:r>
              <a:r>
                <a:rPr lang="en-US" sz="1300" b="1" dirty="0"/>
                <a:t>manufacturing activity – 5.9 MTPA</a:t>
              </a:r>
            </a:p>
            <a:p>
              <a:pPr>
                <a:spcAft>
                  <a:spcPts val="600"/>
                </a:spcAft>
                <a:buSzPct val="100000"/>
              </a:pPr>
              <a:r>
                <a:rPr lang="en-US" sz="1300" dirty="0"/>
                <a:t>Cargo from </a:t>
              </a:r>
              <a:r>
                <a:rPr lang="en-US" sz="1300" b="1" dirty="0"/>
                <a:t>trade activity – 6 MTPA</a:t>
              </a:r>
            </a:p>
            <a:p>
              <a:pPr>
                <a:spcAft>
                  <a:spcPts val="600"/>
                </a:spcAft>
                <a:buSzPct val="100000"/>
              </a:pPr>
              <a:r>
                <a:rPr lang="en-US" sz="1300" dirty="0"/>
                <a:t>Cargo in Sugd Region accounts for </a:t>
              </a:r>
              <a:r>
                <a:rPr lang="en-US" sz="1300" b="1" dirty="0"/>
                <a:t>~40% of the total cargo volume in Tajikistan</a:t>
              </a:r>
            </a:p>
            <a:p>
              <a:pPr>
                <a:lnSpc>
                  <a:spcPct val="100000"/>
                </a:lnSpc>
                <a:spcAft>
                  <a:spcPts val="600"/>
                </a:spcAft>
                <a:buSzPct val="100000"/>
              </a:pPr>
              <a:endParaRPr lang="en-US" sz="1300" b="1" i="1" dirty="0">
                <a:solidFill>
                  <a:srgbClr val="EB8C00"/>
                </a:solidFill>
              </a:endParaRPr>
            </a:p>
            <a:p>
              <a:pPr>
                <a:lnSpc>
                  <a:spcPct val="100000"/>
                </a:lnSpc>
                <a:spcAft>
                  <a:spcPts val="600"/>
                </a:spcAft>
                <a:buSzPct val="100000"/>
              </a:pPr>
              <a:r>
                <a:rPr lang="en-US" sz="1300" b="1" i="1" dirty="0">
                  <a:solidFill>
                    <a:srgbClr val="EB8C00"/>
                  </a:solidFill>
                </a:rPr>
                <a:t>Growth rate  - ~9%</a:t>
              </a:r>
            </a:p>
          </p:txBody>
        </p:sp>
        <p:sp>
          <p:nvSpPr>
            <p:cNvPr id="109" name="TextBox 108">
              <a:extLst>
                <a:ext uri="{FF2B5EF4-FFF2-40B4-BE49-F238E27FC236}">
                  <a16:creationId xmlns:a16="http://schemas.microsoft.com/office/drawing/2014/main" id="{E9930C7A-3591-47F9-8734-B4716A5BA4C2}"/>
                </a:ext>
              </a:extLst>
            </p:cNvPr>
            <p:cNvSpPr txBox="1"/>
            <p:nvPr/>
          </p:nvSpPr>
          <p:spPr>
            <a:xfrm>
              <a:off x="7605113" y="3295611"/>
              <a:ext cx="1887011" cy="1400383"/>
            </a:xfrm>
            <a:prstGeom prst="rect">
              <a:avLst/>
            </a:prstGeom>
            <a:noFill/>
          </p:spPr>
          <p:txBody>
            <a:bodyPr wrap="square" lIns="0" tIns="0" rIns="0" bIns="0" rtlCol="0">
              <a:spAutoFit/>
            </a:bodyPr>
            <a:lstStyle/>
            <a:p>
              <a:pPr>
                <a:lnSpc>
                  <a:spcPct val="100000"/>
                </a:lnSpc>
                <a:spcAft>
                  <a:spcPts val="600"/>
                </a:spcAft>
                <a:buSzPct val="100000"/>
              </a:pPr>
              <a:r>
                <a:rPr lang="en-US" sz="1300" dirty="0"/>
                <a:t>Out of a total of 7 BCPs in Sugd region, </a:t>
              </a:r>
              <a:r>
                <a:rPr lang="en-US" sz="1300" b="1" dirty="0"/>
                <a:t>Oybek – Fotehobod is one of the few international BCPs </a:t>
              </a:r>
              <a:r>
                <a:rPr lang="en-US" sz="1300" dirty="0"/>
                <a:t>which account for ~75% of total trade from the northern markets</a:t>
              </a:r>
              <a:endParaRPr lang="en-US" sz="1300" b="1" i="1" dirty="0">
                <a:solidFill>
                  <a:srgbClr val="EB8C00"/>
                </a:solidFill>
              </a:endParaRPr>
            </a:p>
          </p:txBody>
        </p:sp>
      </p:grpSp>
      <p:sp>
        <p:nvSpPr>
          <p:cNvPr id="2" name="TextBox 1">
            <a:extLst>
              <a:ext uri="{FF2B5EF4-FFF2-40B4-BE49-F238E27FC236}">
                <a16:creationId xmlns:a16="http://schemas.microsoft.com/office/drawing/2014/main" id="{7CEE1754-720B-44DE-9770-A4E43C386329}"/>
              </a:ext>
            </a:extLst>
          </p:cNvPr>
          <p:cNvSpPr txBox="1"/>
          <p:nvPr/>
        </p:nvSpPr>
        <p:spPr>
          <a:xfrm>
            <a:off x="453221" y="6049918"/>
            <a:ext cx="8135240" cy="138499"/>
          </a:xfrm>
          <a:prstGeom prst="rect">
            <a:avLst/>
          </a:prstGeom>
          <a:noFill/>
        </p:spPr>
        <p:txBody>
          <a:bodyPr wrap="none" lIns="0" tIns="0" rIns="0" bIns="0" rtlCol="0">
            <a:spAutoFit/>
          </a:bodyPr>
          <a:lstStyle/>
          <a:p>
            <a:pPr>
              <a:lnSpc>
                <a:spcPct val="100000"/>
              </a:lnSpc>
              <a:spcAft>
                <a:spcPts val="600"/>
              </a:spcAft>
              <a:buSzPct val="100000"/>
            </a:pPr>
            <a:r>
              <a:rPr lang="en-US" sz="900" b="1" dirty="0"/>
              <a:t>Source: </a:t>
            </a:r>
            <a:r>
              <a:rPr lang="en-US" sz="900" dirty="0"/>
              <a:t>World bank Open Data – Tajikistan GDP |  ITC Trade Maps – Export and Imports volume for Tajikistan | Study team analysis on cargo volume forecasts</a:t>
            </a:r>
          </a:p>
        </p:txBody>
      </p:sp>
      <p:sp>
        <p:nvSpPr>
          <p:cNvPr id="6" name="Footer Placeholder 5">
            <a:extLst>
              <a:ext uri="{FF2B5EF4-FFF2-40B4-BE49-F238E27FC236}">
                <a16:creationId xmlns:a16="http://schemas.microsoft.com/office/drawing/2014/main" id="{8E7833DD-9FD6-4449-8306-967BA4D88B3D}"/>
              </a:ext>
            </a:extLst>
          </p:cNvPr>
          <p:cNvSpPr>
            <a:spLocks noGrp="1"/>
          </p:cNvSpPr>
          <p:nvPr>
            <p:ph type="ftr" sz="quarter" idx="13"/>
          </p:nvPr>
        </p:nvSpPr>
        <p:spPr/>
        <p:txBody>
          <a:bodyPr/>
          <a:lstStyle/>
          <a:p>
            <a:pPr algn="l"/>
            <a:r>
              <a:rPr lang="en-US" dirty="0"/>
              <a:t>Prefeasibility study for establishment of TLC under STKEC</a:t>
            </a:r>
          </a:p>
        </p:txBody>
      </p:sp>
      <p:sp>
        <p:nvSpPr>
          <p:cNvPr id="3" name="Slide Number Placeholder 2">
            <a:extLst>
              <a:ext uri="{FF2B5EF4-FFF2-40B4-BE49-F238E27FC236}">
                <a16:creationId xmlns:a16="http://schemas.microsoft.com/office/drawing/2014/main" id="{004E0D55-48E3-4361-8440-071379736B1D}"/>
              </a:ext>
            </a:extLst>
          </p:cNvPr>
          <p:cNvSpPr>
            <a:spLocks noGrp="1"/>
          </p:cNvSpPr>
          <p:nvPr>
            <p:ph type="sldNum" sz="quarter" idx="11"/>
          </p:nvPr>
        </p:nvSpPr>
        <p:spPr/>
        <p:txBody>
          <a:bodyPr/>
          <a:lstStyle/>
          <a:p>
            <a:fld id="{7870704B-CE94-48CC-AF30-84932A1262A7}" type="slidenum">
              <a:rPr lang="en-GB" smtClean="0"/>
              <a:pPr/>
              <a:t>8</a:t>
            </a:fld>
            <a:endParaRPr lang="en-GB"/>
          </a:p>
        </p:txBody>
      </p:sp>
      <p:graphicFrame>
        <p:nvGraphicFramePr>
          <p:cNvPr id="68" name="Chart 67">
            <a:extLst>
              <a:ext uri="{FF2B5EF4-FFF2-40B4-BE49-F238E27FC236}">
                <a16:creationId xmlns:a16="http://schemas.microsoft.com/office/drawing/2014/main" id="{CB9E81E3-771D-434D-B63F-C22F207B1352}"/>
              </a:ext>
            </a:extLst>
          </p:cNvPr>
          <p:cNvGraphicFramePr/>
          <p:nvPr>
            <p:custDataLst>
              <p:tags r:id="rId3"/>
            </p:custDataLst>
            <p:extLst>
              <p:ext uri="{D42A27DB-BD31-4B8C-83A1-F6EECF244321}">
                <p14:modId xmlns:p14="http://schemas.microsoft.com/office/powerpoint/2010/main" val="3596089924"/>
              </p:ext>
            </p:extLst>
          </p:nvPr>
        </p:nvGraphicFramePr>
        <p:xfrm>
          <a:off x="176213" y="3533775"/>
          <a:ext cx="3038475" cy="1920875"/>
        </p:xfrm>
        <a:graphic>
          <a:graphicData uri="http://schemas.openxmlformats.org/drawingml/2006/chart">
            <c:chart xmlns:c="http://schemas.openxmlformats.org/drawingml/2006/chart" xmlns:r="http://schemas.openxmlformats.org/officeDocument/2006/relationships" r:id="rId22"/>
          </a:graphicData>
        </a:graphic>
      </p:graphicFrame>
      <p:sp>
        <p:nvSpPr>
          <p:cNvPr id="51" name="Text Placeholder 2">
            <a:extLst>
              <a:ext uri="{FF2B5EF4-FFF2-40B4-BE49-F238E27FC236}">
                <a16:creationId xmlns:a16="http://schemas.microsoft.com/office/drawing/2014/main" id="{72C97CE9-117F-42F4-80CE-160F4E887D93}"/>
              </a:ext>
            </a:extLst>
          </p:cNvPr>
          <p:cNvSpPr>
            <a:spLocks noGrp="1"/>
          </p:cNvSpPr>
          <p:nvPr>
            <p:custDataLst>
              <p:tags r:id="rId4"/>
            </p:custDataLst>
          </p:nvPr>
        </p:nvSpPr>
        <p:spPr bwMode="gray">
          <a:xfrm>
            <a:off x="2100263" y="4457700"/>
            <a:ext cx="468313" cy="152400"/>
          </a:xfrm>
          <a:prstGeom prst="rect">
            <a:avLst/>
          </a:prstGeom>
          <a:solidFill>
            <a:srgbClr val="A32020"/>
          </a:solidFill>
          <a:ln>
            <a:noFill/>
          </a:ln>
          <a:effectLst/>
        </p:spPr>
        <p:txBody>
          <a:bodyPr vert="horz" wrap="none" lIns="20638" tIns="0" rIns="20638"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10557B7E-1352-47CC-B113-7555ACFAF976}" type="datetime'''''''''''52''''''''''.''''''0''0''''''''''''''''''%'">
              <a:rPr lang="en-GB" altLang="en-US" sz="1000" b="0" smtClean="0">
                <a:solidFill>
                  <a:schemeClr val="bg1"/>
                </a:solidFill>
                <a:effectLst/>
              </a:rPr>
              <a:pPr lvl="0" algn="ctr">
                <a:spcBef>
                  <a:spcPct val="0"/>
                </a:spcBef>
                <a:spcAft>
                  <a:spcPct val="0"/>
                </a:spcAft>
              </a:pPr>
              <a:t>52.00%</a:t>
            </a:fld>
            <a:endParaRPr lang="en-GB" sz="1000" b="0" dirty="0">
              <a:solidFill>
                <a:schemeClr val="bg1"/>
              </a:solidFill>
            </a:endParaRPr>
          </a:p>
        </p:txBody>
      </p:sp>
      <p:sp>
        <p:nvSpPr>
          <p:cNvPr id="53" name="Text Placeholder 2">
            <a:extLst>
              <a:ext uri="{FF2B5EF4-FFF2-40B4-BE49-F238E27FC236}">
                <a16:creationId xmlns:a16="http://schemas.microsoft.com/office/drawing/2014/main" id="{299C8005-21CD-4FFE-A48C-EBA603958E3F}"/>
              </a:ext>
            </a:extLst>
          </p:cNvPr>
          <p:cNvSpPr>
            <a:spLocks noGrp="1"/>
          </p:cNvSpPr>
          <p:nvPr>
            <p:custDataLst>
              <p:tags r:id="rId5"/>
            </p:custDataLst>
          </p:nvPr>
        </p:nvSpPr>
        <p:spPr bwMode="gray">
          <a:xfrm>
            <a:off x="912813" y="4094163"/>
            <a:ext cx="468313" cy="152400"/>
          </a:xfrm>
          <a:prstGeom prst="rect">
            <a:avLst/>
          </a:prstGeom>
          <a:solidFill>
            <a:srgbClr val="000000"/>
          </a:solidFill>
          <a:ln>
            <a:noFill/>
          </a:ln>
          <a:effectLst/>
        </p:spPr>
        <p:txBody>
          <a:bodyPr vert="horz" wrap="none" lIns="20638" tIns="0" rIns="20638"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lgn="ctr">
              <a:spcBef>
                <a:spcPct val="0"/>
              </a:spcBef>
              <a:spcAft>
                <a:spcPct val="0"/>
              </a:spcAft>
            </a:pPr>
            <a:fld id="{0E641D0B-F171-4684-AD00-5D3455BA06F1}" type="datetime'''3''''3.00''''''''''''''%'">
              <a:rPr lang="en-GB" altLang="en-US" sz="1000" b="0" smtClean="0">
                <a:solidFill>
                  <a:schemeClr val="bg1"/>
                </a:solidFill>
                <a:effectLst/>
              </a:rPr>
              <a:pPr lvl="0" algn="ctr">
                <a:spcBef>
                  <a:spcPct val="0"/>
                </a:spcBef>
                <a:spcAft>
                  <a:spcPct val="0"/>
                </a:spcAft>
              </a:pPr>
              <a:t>33.00%</a:t>
            </a:fld>
            <a:endParaRPr lang="en-GB" sz="1000" b="0" dirty="0">
              <a:solidFill>
                <a:schemeClr val="bg1"/>
              </a:solidFill>
            </a:endParaRPr>
          </a:p>
        </p:txBody>
      </p:sp>
      <p:sp>
        <p:nvSpPr>
          <p:cNvPr id="19" name="Rectangle 18">
            <a:extLst>
              <a:ext uri="{FF2B5EF4-FFF2-40B4-BE49-F238E27FC236}">
                <a16:creationId xmlns:a16="http://schemas.microsoft.com/office/drawing/2014/main" id="{0CC69BDB-2CE0-4E42-BAEB-A83CB20516EF}"/>
              </a:ext>
            </a:extLst>
          </p:cNvPr>
          <p:cNvSpPr/>
          <p:nvPr>
            <p:custDataLst>
              <p:tags r:id="rId6"/>
            </p:custDataLst>
          </p:nvPr>
        </p:nvSpPr>
        <p:spPr bwMode="auto">
          <a:xfrm>
            <a:off x="771525" y="5465763"/>
            <a:ext cx="179388" cy="133350"/>
          </a:xfrm>
          <a:prstGeom prst="rect">
            <a:avLst/>
          </a:prstGeom>
          <a:solidFill>
            <a:srgbClr val="A32020"/>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22" name="Rectangle 21">
            <a:extLst>
              <a:ext uri="{FF2B5EF4-FFF2-40B4-BE49-F238E27FC236}">
                <a16:creationId xmlns:a16="http://schemas.microsoft.com/office/drawing/2014/main" id="{04A42FA7-3BFF-425D-B1C1-1AC2B0D3960D}"/>
              </a:ext>
            </a:extLst>
          </p:cNvPr>
          <p:cNvSpPr/>
          <p:nvPr>
            <p:custDataLst>
              <p:tags r:id="rId7"/>
            </p:custDataLst>
          </p:nvPr>
        </p:nvSpPr>
        <p:spPr bwMode="auto">
          <a:xfrm>
            <a:off x="771525" y="5668963"/>
            <a:ext cx="179388" cy="133350"/>
          </a:xfrm>
          <a:prstGeom prst="rect">
            <a:avLst/>
          </a:prstGeom>
          <a:solidFill>
            <a:srgbClr val="DB536A"/>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23" name="Rectangle 22">
            <a:extLst>
              <a:ext uri="{FF2B5EF4-FFF2-40B4-BE49-F238E27FC236}">
                <a16:creationId xmlns:a16="http://schemas.microsoft.com/office/drawing/2014/main" id="{6C41842E-D20D-4C77-AAED-BA277F812DAB}"/>
              </a:ext>
            </a:extLst>
          </p:cNvPr>
          <p:cNvSpPr/>
          <p:nvPr>
            <p:custDataLst>
              <p:tags r:id="rId8"/>
            </p:custDataLst>
          </p:nvPr>
        </p:nvSpPr>
        <p:spPr bwMode="auto">
          <a:xfrm>
            <a:off x="1903413" y="5465763"/>
            <a:ext cx="179388" cy="133350"/>
          </a:xfrm>
          <a:prstGeom prst="rect">
            <a:avLst/>
          </a:prstGeom>
          <a:solidFill>
            <a:srgbClr val="000000"/>
          </a:solidFill>
          <a:ln w="9525" cmpd="sng" algn="ctr">
            <a:solidFill>
              <a:srgbClr val="FFFFFF"/>
            </a:solidFill>
          </a:ln>
          <a:effectLst/>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36" name="Text Placeholder 2">
            <a:extLst>
              <a:ext uri="{FF2B5EF4-FFF2-40B4-BE49-F238E27FC236}">
                <a16:creationId xmlns:a16="http://schemas.microsoft.com/office/drawing/2014/main" id="{82E5251B-5719-4ED0-B822-50D164FB1EFE}"/>
              </a:ext>
            </a:extLst>
          </p:cNvPr>
          <p:cNvSpPr>
            <a:spLocks noGrp="1"/>
          </p:cNvSpPr>
          <p:nvPr>
            <p:custDataLst>
              <p:tags r:id="rId9"/>
            </p:custDataLst>
          </p:nvPr>
        </p:nvSpPr>
        <p:spPr bwMode="auto">
          <a:xfrm>
            <a:off x="2133600" y="5461000"/>
            <a:ext cx="485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0CCCECB2-5170-4FD4-85CB-6BD45B5C5F23}" type="datetime'Se''''''''''''''''''''r''''''''''vi''''c''''''''''''''es'''''">
              <a:rPr lang="en-GB" altLang="en-US" sz="1000" b="0" smtClean="0"/>
              <a:pPr lvl="0">
                <a:spcBef>
                  <a:spcPct val="0"/>
                </a:spcBef>
                <a:spcAft>
                  <a:spcPct val="0"/>
                </a:spcAft>
              </a:pPr>
              <a:t>Services</a:t>
            </a:fld>
            <a:endParaRPr lang="en-GB" sz="1000" b="0" dirty="0"/>
          </a:p>
        </p:txBody>
      </p:sp>
      <p:sp>
        <p:nvSpPr>
          <p:cNvPr id="34" name="Text Placeholder 2">
            <a:extLst>
              <a:ext uri="{FF2B5EF4-FFF2-40B4-BE49-F238E27FC236}">
                <a16:creationId xmlns:a16="http://schemas.microsoft.com/office/drawing/2014/main" id="{FFFA710E-FDAD-45C6-9FA4-56F8611BAC9D}"/>
              </a:ext>
            </a:extLst>
          </p:cNvPr>
          <p:cNvSpPr>
            <a:spLocks noGrp="1"/>
          </p:cNvSpPr>
          <p:nvPr>
            <p:custDataLst>
              <p:tags r:id="rId10"/>
            </p:custDataLst>
          </p:nvPr>
        </p:nvSpPr>
        <p:spPr bwMode="auto">
          <a:xfrm>
            <a:off x="1001713" y="5461000"/>
            <a:ext cx="604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A7C74419-6703-4E87-8107-7DAB8385894C}" type="datetime'Agr''''''''''i''''''''''''c''''''u''''''''l''''tu''''re'">
              <a:rPr lang="en-GB" altLang="en-US" sz="1000" b="0" smtClean="0"/>
              <a:pPr lvl="0">
                <a:spcBef>
                  <a:spcPct val="0"/>
                </a:spcBef>
                <a:spcAft>
                  <a:spcPct val="0"/>
                </a:spcAft>
              </a:pPr>
              <a:t>Agriculture</a:t>
            </a:fld>
            <a:endParaRPr lang="en-GB" sz="1000" b="0" dirty="0"/>
          </a:p>
        </p:txBody>
      </p:sp>
      <p:sp>
        <p:nvSpPr>
          <p:cNvPr id="35" name="Text Placeholder 2">
            <a:extLst>
              <a:ext uri="{FF2B5EF4-FFF2-40B4-BE49-F238E27FC236}">
                <a16:creationId xmlns:a16="http://schemas.microsoft.com/office/drawing/2014/main" id="{230E0E49-D1A7-4CDB-8229-6CAB6DC80855}"/>
              </a:ext>
            </a:extLst>
          </p:cNvPr>
          <p:cNvSpPr>
            <a:spLocks noGrp="1"/>
          </p:cNvSpPr>
          <p:nvPr>
            <p:custDataLst>
              <p:tags r:id="rId11"/>
            </p:custDataLst>
          </p:nvPr>
        </p:nvSpPr>
        <p:spPr bwMode="auto">
          <a:xfrm>
            <a:off x="1001713" y="5664200"/>
            <a:ext cx="800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lvl="0">
              <a:spcBef>
                <a:spcPct val="0"/>
              </a:spcBef>
              <a:spcAft>
                <a:spcPct val="0"/>
              </a:spcAft>
            </a:pPr>
            <a:fld id="{D7F3CFC3-0A1A-47E7-9C79-70058F70909C}" type="datetime'''''''''M''''anu''''f''''a''c''''''''t''''''uri''''''''''ng'''">
              <a:rPr lang="en-GB" altLang="en-US" sz="1000" b="0" smtClean="0"/>
              <a:pPr lvl="0">
                <a:spcBef>
                  <a:spcPct val="0"/>
                </a:spcBef>
                <a:spcAft>
                  <a:spcPct val="0"/>
                </a:spcAft>
              </a:pPr>
              <a:t>Manufacturing</a:t>
            </a:fld>
            <a:endParaRPr lang="en-GB" sz="1000" b="0" dirty="0"/>
          </a:p>
        </p:txBody>
      </p:sp>
    </p:spTree>
    <p:custDataLst>
      <p:custData r:id="rId1"/>
    </p:custDataLst>
    <p:extLst>
      <p:ext uri="{BB962C8B-B14F-4D97-AF65-F5344CB8AC3E}">
        <p14:creationId xmlns:p14="http://schemas.microsoft.com/office/powerpoint/2010/main" val="51840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C898A65-B634-4597-87C7-AA60246E5B76}"/>
              </a:ext>
            </a:extLst>
          </p:cNvPr>
          <p:cNvGraphicFramePr>
            <a:graphicFrameLocks noChangeAspect="1"/>
          </p:cNvGraphicFramePr>
          <p:nvPr>
            <p:custDataLst>
              <p:tags r:id="rId2"/>
            </p:custDataLst>
            <p:extLst>
              <p:ext uri="{D42A27DB-BD31-4B8C-83A1-F6EECF244321}">
                <p14:modId xmlns:p14="http://schemas.microsoft.com/office/powerpoint/2010/main" val="251493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think-cell data - do not delete" hidden="1">
                        <a:extLst>
                          <a:ext uri="{FF2B5EF4-FFF2-40B4-BE49-F238E27FC236}">
                            <a16:creationId xmlns:a16="http://schemas.microsoft.com/office/drawing/2014/main" id="{DC898A65-B634-4597-87C7-AA60246E5B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Google Shape;2139;g14901a0a287_0_1717">
            <a:extLst>
              <a:ext uri="{FF2B5EF4-FFF2-40B4-BE49-F238E27FC236}">
                <a16:creationId xmlns:a16="http://schemas.microsoft.com/office/drawing/2014/main" id="{7A07F7DD-0E10-4BE5-A57E-3D771E76ED62}"/>
              </a:ext>
            </a:extLst>
          </p:cNvPr>
          <p:cNvSpPr txBox="1">
            <a:spLocks noGrp="1"/>
          </p:cNvSpPr>
          <p:nvPr>
            <p:ph type="title"/>
          </p:nvPr>
        </p:nvSpPr>
        <p:spPr>
          <a:xfrm>
            <a:off x="450565" y="141803"/>
            <a:ext cx="11654338" cy="725100"/>
          </a:xfrm>
          <a:prstGeom prst="rect">
            <a:avLst/>
          </a:prstGeom>
          <a:noFill/>
          <a:ln>
            <a:noFill/>
          </a:ln>
        </p:spPr>
        <p:txBody>
          <a:bodyPr spcFirstLastPara="1" wrap="square" lIns="0" tIns="0" rIns="0" bIns="0" anchor="ctr" anchorCtr="0">
            <a:noAutofit/>
          </a:bodyPr>
          <a:lstStyle/>
          <a:p>
            <a:pPr marL="0" lvl="0" indent="0">
              <a:spcBef>
                <a:spcPts val="0"/>
              </a:spcBef>
              <a:spcAft>
                <a:spcPts val="0"/>
              </a:spcAft>
              <a:buClr>
                <a:schemeClr val="dk1"/>
              </a:buClr>
              <a:buSzPts val="2000"/>
            </a:pPr>
            <a:r>
              <a:rPr lang="en-US" sz="2400" dirty="0">
                <a:latin typeface="Georgia" panose="02040502050405020303" pitchFamily="18" charset="0"/>
                <a:sym typeface="Arial"/>
              </a:rPr>
              <a:t>Projected Gap in Storage Capacity in </a:t>
            </a:r>
            <a:r>
              <a:rPr lang="en-US" sz="2400" dirty="0" err="1">
                <a:latin typeface="Georgia" panose="02040502050405020303" pitchFamily="18" charset="0"/>
                <a:sym typeface="Arial"/>
              </a:rPr>
              <a:t>Sugd</a:t>
            </a:r>
            <a:r>
              <a:rPr lang="en-US" sz="2400" dirty="0">
                <a:latin typeface="Georgia" panose="02040502050405020303" pitchFamily="18" charset="0"/>
                <a:sym typeface="Arial"/>
              </a:rPr>
              <a:t> Region</a:t>
            </a:r>
            <a:endParaRPr sz="2400" dirty="0">
              <a:latin typeface="Georgia" panose="02040502050405020303" pitchFamily="18" charset="0"/>
              <a:sym typeface="Arial"/>
            </a:endParaRPr>
          </a:p>
        </p:txBody>
      </p:sp>
      <p:cxnSp>
        <p:nvCxnSpPr>
          <p:cNvPr id="17" name="Google Shape;2146;g14901a0a287_0_1717">
            <a:extLst>
              <a:ext uri="{FF2B5EF4-FFF2-40B4-BE49-F238E27FC236}">
                <a16:creationId xmlns:a16="http://schemas.microsoft.com/office/drawing/2014/main" id="{C0BCDAFA-6465-49C5-80FC-BCCEDE2AA4F0}"/>
              </a:ext>
            </a:extLst>
          </p:cNvPr>
          <p:cNvCxnSpPr/>
          <p:nvPr/>
        </p:nvCxnSpPr>
        <p:spPr>
          <a:xfrm>
            <a:off x="442912" y="764505"/>
            <a:ext cx="914400" cy="0"/>
          </a:xfrm>
          <a:prstGeom prst="straightConnector1">
            <a:avLst/>
          </a:prstGeom>
          <a:noFill/>
          <a:ln w="12700" cap="flat" cmpd="sng">
            <a:solidFill>
              <a:schemeClr val="dk1"/>
            </a:solidFill>
            <a:prstDash val="solid"/>
            <a:miter lim="400000"/>
            <a:headEnd type="none" w="sm" len="sm"/>
            <a:tailEnd type="none" w="sm" len="sm"/>
          </a:ln>
        </p:spPr>
      </p:cxnSp>
      <p:grpSp>
        <p:nvGrpSpPr>
          <p:cNvPr id="95" name="Group 94">
            <a:extLst>
              <a:ext uri="{FF2B5EF4-FFF2-40B4-BE49-F238E27FC236}">
                <a16:creationId xmlns:a16="http://schemas.microsoft.com/office/drawing/2014/main" id="{88E2A235-7A54-46A2-8A96-D30E0F61A957}"/>
              </a:ext>
            </a:extLst>
          </p:cNvPr>
          <p:cNvGrpSpPr/>
          <p:nvPr/>
        </p:nvGrpSpPr>
        <p:grpSpPr>
          <a:xfrm>
            <a:off x="450565" y="988042"/>
            <a:ext cx="4089874" cy="344108"/>
            <a:chOff x="7464436" y="583737"/>
            <a:chExt cx="3718067" cy="284386"/>
          </a:xfrm>
        </p:grpSpPr>
        <p:sp>
          <p:nvSpPr>
            <p:cNvPr id="99" name="Rectangle 98">
              <a:extLst>
                <a:ext uri="{FF2B5EF4-FFF2-40B4-BE49-F238E27FC236}">
                  <a16:creationId xmlns:a16="http://schemas.microsoft.com/office/drawing/2014/main" id="{8C0A6167-41B3-4AFF-88E2-387B6FF38BE2}"/>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Current Storage Capacity in the region</a:t>
              </a:r>
            </a:p>
          </p:txBody>
        </p:sp>
        <p:sp>
          <p:nvSpPr>
            <p:cNvPr id="101" name="Oval 100">
              <a:extLst>
                <a:ext uri="{FF2B5EF4-FFF2-40B4-BE49-F238E27FC236}">
                  <a16:creationId xmlns:a16="http://schemas.microsoft.com/office/drawing/2014/main" id="{C05D8076-DC9A-4FE7-B28B-B35B95BEF013}"/>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grpSp>
        <p:nvGrpSpPr>
          <p:cNvPr id="11" name="Group 10">
            <a:extLst>
              <a:ext uri="{FF2B5EF4-FFF2-40B4-BE49-F238E27FC236}">
                <a16:creationId xmlns:a16="http://schemas.microsoft.com/office/drawing/2014/main" id="{E0DA0B1B-B0CC-422B-88DF-9D3FD2583DB4}"/>
              </a:ext>
            </a:extLst>
          </p:cNvPr>
          <p:cNvGrpSpPr/>
          <p:nvPr/>
        </p:nvGrpSpPr>
        <p:grpSpPr>
          <a:xfrm>
            <a:off x="155851" y="1817757"/>
            <a:ext cx="6703996" cy="4843121"/>
            <a:chOff x="258295" y="1461666"/>
            <a:chExt cx="7375093" cy="5303516"/>
          </a:xfrm>
        </p:grpSpPr>
        <p:pic>
          <p:nvPicPr>
            <p:cNvPr id="97" name="Picture 96">
              <a:extLst>
                <a:ext uri="{FF2B5EF4-FFF2-40B4-BE49-F238E27FC236}">
                  <a16:creationId xmlns:a16="http://schemas.microsoft.com/office/drawing/2014/main" id="{A06262A5-1F4C-415D-8640-13D9384D4179}"/>
                </a:ext>
              </a:extLst>
            </p:cNvPr>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336207" y="1461666"/>
              <a:ext cx="7297181" cy="4904772"/>
            </a:xfrm>
            <a:prstGeom prst="rect">
              <a:avLst/>
            </a:prstGeom>
          </p:spPr>
        </p:pic>
        <p:sp>
          <p:nvSpPr>
            <p:cNvPr id="98" name="Oval 97">
              <a:extLst>
                <a:ext uri="{FF2B5EF4-FFF2-40B4-BE49-F238E27FC236}">
                  <a16:creationId xmlns:a16="http://schemas.microsoft.com/office/drawing/2014/main" id="{A62432A9-8FBE-4BCF-A840-EEA8FA177663}"/>
                </a:ext>
              </a:extLst>
            </p:cNvPr>
            <p:cNvSpPr/>
            <p:nvPr/>
          </p:nvSpPr>
          <p:spPr>
            <a:xfrm>
              <a:off x="1223606" y="1661537"/>
              <a:ext cx="2575744" cy="1970941"/>
            </a:xfrm>
            <a:prstGeom prst="ellipse">
              <a:avLst/>
            </a:prstGeom>
            <a:no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pSp>
          <p:nvGrpSpPr>
            <p:cNvPr id="100" name="Group 99">
              <a:extLst>
                <a:ext uri="{FF2B5EF4-FFF2-40B4-BE49-F238E27FC236}">
                  <a16:creationId xmlns:a16="http://schemas.microsoft.com/office/drawing/2014/main" id="{1CD9E374-0933-4D2F-8A3B-540D7F95512B}"/>
                </a:ext>
              </a:extLst>
            </p:cNvPr>
            <p:cNvGrpSpPr/>
            <p:nvPr/>
          </p:nvGrpSpPr>
          <p:grpSpPr>
            <a:xfrm>
              <a:off x="2340122" y="2440455"/>
              <a:ext cx="180123" cy="176657"/>
              <a:chOff x="2511760" y="4353160"/>
              <a:chExt cx="263718" cy="235130"/>
            </a:xfrm>
          </p:grpSpPr>
          <p:sp>
            <p:nvSpPr>
              <p:cNvPr id="104" name="Oval 103">
                <a:extLst>
                  <a:ext uri="{FF2B5EF4-FFF2-40B4-BE49-F238E27FC236}">
                    <a16:creationId xmlns:a16="http://schemas.microsoft.com/office/drawing/2014/main" id="{98FAB011-28EC-45A4-B64A-909C3606A806}"/>
                  </a:ext>
                </a:extLst>
              </p:cNvPr>
              <p:cNvSpPr/>
              <p:nvPr/>
            </p:nvSpPr>
            <p:spPr>
              <a:xfrm>
                <a:off x="2511760" y="4353161"/>
                <a:ext cx="263718" cy="235129"/>
              </a:xfrm>
              <a:prstGeom prst="ellipse">
                <a:avLst/>
              </a:prstGeom>
              <a:solidFill>
                <a:schemeClr val="bg1"/>
              </a:solid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6" name="Star: 5 Points 105">
                <a:extLst>
                  <a:ext uri="{FF2B5EF4-FFF2-40B4-BE49-F238E27FC236}">
                    <a16:creationId xmlns:a16="http://schemas.microsoft.com/office/drawing/2014/main" id="{9A96687F-6C8A-47BE-8DC5-1E509C00ECA8}"/>
                  </a:ext>
                </a:extLst>
              </p:cNvPr>
              <p:cNvSpPr/>
              <p:nvPr/>
            </p:nvSpPr>
            <p:spPr>
              <a:xfrm>
                <a:off x="2530408" y="4353160"/>
                <a:ext cx="226422" cy="235129"/>
              </a:xfrm>
              <a:prstGeom prst="star5">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pSp>
        <p:sp>
          <p:nvSpPr>
            <p:cNvPr id="108" name="Rectangle 107">
              <a:extLst>
                <a:ext uri="{FF2B5EF4-FFF2-40B4-BE49-F238E27FC236}">
                  <a16:creationId xmlns:a16="http://schemas.microsoft.com/office/drawing/2014/main" id="{1DC5593C-9DDD-4700-8ABE-C9FD770C383C}"/>
                </a:ext>
              </a:extLst>
            </p:cNvPr>
            <p:cNvSpPr/>
            <p:nvPr/>
          </p:nvSpPr>
          <p:spPr>
            <a:xfrm>
              <a:off x="295205" y="6074309"/>
              <a:ext cx="3835762" cy="690873"/>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pSp>
          <p:nvGrpSpPr>
            <p:cNvPr id="110" name="Group 109">
              <a:extLst>
                <a:ext uri="{FF2B5EF4-FFF2-40B4-BE49-F238E27FC236}">
                  <a16:creationId xmlns:a16="http://schemas.microsoft.com/office/drawing/2014/main" id="{4BD3262A-2BE6-452D-BABF-39E81084FA09}"/>
                </a:ext>
              </a:extLst>
            </p:cNvPr>
            <p:cNvGrpSpPr/>
            <p:nvPr/>
          </p:nvGrpSpPr>
          <p:grpSpPr>
            <a:xfrm>
              <a:off x="515929" y="6289590"/>
              <a:ext cx="163748" cy="145997"/>
              <a:chOff x="2511760" y="4353160"/>
              <a:chExt cx="263718" cy="235130"/>
            </a:xfrm>
          </p:grpSpPr>
          <p:sp>
            <p:nvSpPr>
              <p:cNvPr id="113" name="Oval 112">
                <a:extLst>
                  <a:ext uri="{FF2B5EF4-FFF2-40B4-BE49-F238E27FC236}">
                    <a16:creationId xmlns:a16="http://schemas.microsoft.com/office/drawing/2014/main" id="{12D11C60-A67B-43B0-BED5-EB5E88428E4C}"/>
                  </a:ext>
                </a:extLst>
              </p:cNvPr>
              <p:cNvSpPr/>
              <p:nvPr/>
            </p:nvSpPr>
            <p:spPr>
              <a:xfrm>
                <a:off x="2511760" y="4353161"/>
                <a:ext cx="263718" cy="235129"/>
              </a:xfrm>
              <a:prstGeom prst="ellipse">
                <a:avLst/>
              </a:prstGeom>
              <a:solidFill>
                <a:schemeClr val="bg1"/>
              </a:solidFill>
              <a:ln>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5" name="Star: 5 Points 114">
                <a:extLst>
                  <a:ext uri="{FF2B5EF4-FFF2-40B4-BE49-F238E27FC236}">
                    <a16:creationId xmlns:a16="http://schemas.microsoft.com/office/drawing/2014/main" id="{FF71CAC7-A952-4AF0-B31B-2EFA3332911D}"/>
                  </a:ext>
                </a:extLst>
              </p:cNvPr>
              <p:cNvSpPr/>
              <p:nvPr/>
            </p:nvSpPr>
            <p:spPr>
              <a:xfrm>
                <a:off x="2530408" y="4353160"/>
                <a:ext cx="226422" cy="235129"/>
              </a:xfrm>
              <a:prstGeom prst="star5">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pSp>
        <p:sp>
          <p:nvSpPr>
            <p:cNvPr id="133" name="TextBox 132">
              <a:extLst>
                <a:ext uri="{FF2B5EF4-FFF2-40B4-BE49-F238E27FC236}">
                  <a16:creationId xmlns:a16="http://schemas.microsoft.com/office/drawing/2014/main" id="{632EBABB-3051-402F-BD72-2D3BB365CA56}"/>
                </a:ext>
              </a:extLst>
            </p:cNvPr>
            <p:cNvSpPr txBox="1"/>
            <p:nvPr/>
          </p:nvSpPr>
          <p:spPr>
            <a:xfrm>
              <a:off x="729271" y="6300621"/>
              <a:ext cx="1338508" cy="153888"/>
            </a:xfrm>
            <a:prstGeom prst="rect">
              <a:avLst/>
            </a:prstGeom>
            <a:noFill/>
          </p:spPr>
          <p:txBody>
            <a:bodyPr wrap="none" lIns="0" tIns="0" rIns="0" bIns="0" rtlCol="0">
              <a:spAutoFit/>
            </a:bodyPr>
            <a:lstStyle/>
            <a:p>
              <a:pPr>
                <a:lnSpc>
                  <a:spcPct val="100000"/>
                </a:lnSpc>
                <a:spcAft>
                  <a:spcPts val="600"/>
                </a:spcAft>
                <a:buSzPct val="100000"/>
              </a:pPr>
              <a:r>
                <a:rPr lang="en-US" sz="1000"/>
                <a:t>Proposed TLC Location</a:t>
              </a:r>
              <a:endParaRPr lang="en-US" sz="1200"/>
            </a:p>
          </p:txBody>
        </p:sp>
        <p:sp>
          <p:nvSpPr>
            <p:cNvPr id="134" name="TextBox 133">
              <a:extLst>
                <a:ext uri="{FF2B5EF4-FFF2-40B4-BE49-F238E27FC236}">
                  <a16:creationId xmlns:a16="http://schemas.microsoft.com/office/drawing/2014/main" id="{7D5B007D-0166-4BF5-94C2-359791DF3445}"/>
                </a:ext>
              </a:extLst>
            </p:cNvPr>
            <p:cNvSpPr txBox="1"/>
            <p:nvPr/>
          </p:nvSpPr>
          <p:spPr>
            <a:xfrm>
              <a:off x="499591" y="6089011"/>
              <a:ext cx="525785" cy="153888"/>
            </a:xfrm>
            <a:prstGeom prst="rect">
              <a:avLst/>
            </a:prstGeom>
            <a:noFill/>
          </p:spPr>
          <p:txBody>
            <a:bodyPr wrap="none" lIns="0" tIns="0" rIns="0" bIns="0" rtlCol="0">
              <a:spAutoFit/>
            </a:bodyPr>
            <a:lstStyle/>
            <a:p>
              <a:pPr>
                <a:lnSpc>
                  <a:spcPct val="100000"/>
                </a:lnSpc>
                <a:spcAft>
                  <a:spcPts val="600"/>
                </a:spcAft>
                <a:buSzPct val="100000"/>
              </a:pPr>
              <a:r>
                <a:rPr lang="en-US" sz="1000" b="1"/>
                <a:t>Legends</a:t>
              </a:r>
              <a:endParaRPr lang="en-US" sz="1200" b="1"/>
            </a:p>
          </p:txBody>
        </p:sp>
        <p:sp>
          <p:nvSpPr>
            <p:cNvPr id="154" name="Isosceles Triangle 153">
              <a:extLst>
                <a:ext uri="{FF2B5EF4-FFF2-40B4-BE49-F238E27FC236}">
                  <a16:creationId xmlns:a16="http://schemas.microsoft.com/office/drawing/2014/main" id="{140FA441-032C-44D8-87AF-6CE6ACC7F8FF}"/>
                </a:ext>
              </a:extLst>
            </p:cNvPr>
            <p:cNvSpPr/>
            <p:nvPr/>
          </p:nvSpPr>
          <p:spPr>
            <a:xfrm>
              <a:off x="499591" y="6473828"/>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5" name="TextBox 154">
              <a:extLst>
                <a:ext uri="{FF2B5EF4-FFF2-40B4-BE49-F238E27FC236}">
                  <a16:creationId xmlns:a16="http://schemas.microsoft.com/office/drawing/2014/main" id="{697B2FBA-9B5B-4F33-BE49-F613F869D403}"/>
                </a:ext>
              </a:extLst>
            </p:cNvPr>
            <p:cNvSpPr txBox="1"/>
            <p:nvPr/>
          </p:nvSpPr>
          <p:spPr>
            <a:xfrm>
              <a:off x="752077" y="6491382"/>
              <a:ext cx="1437229" cy="168517"/>
            </a:xfrm>
            <a:prstGeom prst="rect">
              <a:avLst/>
            </a:prstGeom>
            <a:noFill/>
          </p:spPr>
          <p:txBody>
            <a:bodyPr wrap="none" lIns="0" tIns="0" rIns="0" bIns="0" rtlCol="0">
              <a:spAutoFit/>
            </a:bodyPr>
            <a:lstStyle/>
            <a:p>
              <a:pPr>
                <a:lnSpc>
                  <a:spcPct val="100000"/>
                </a:lnSpc>
                <a:spcAft>
                  <a:spcPts val="600"/>
                </a:spcAft>
                <a:buSzPct val="100000"/>
              </a:pPr>
              <a:r>
                <a:rPr lang="en-US" sz="1000" dirty="0"/>
                <a:t>Major Logistics centres</a:t>
              </a:r>
              <a:endParaRPr lang="en-US" sz="1200" dirty="0"/>
            </a:p>
          </p:txBody>
        </p:sp>
        <p:sp>
          <p:nvSpPr>
            <p:cNvPr id="156" name="Isosceles Triangle 155">
              <a:extLst>
                <a:ext uri="{FF2B5EF4-FFF2-40B4-BE49-F238E27FC236}">
                  <a16:creationId xmlns:a16="http://schemas.microsoft.com/office/drawing/2014/main" id="{BB97DFBF-C25B-48F6-9C20-EDCB4EF2AEE5}"/>
                </a:ext>
              </a:extLst>
            </p:cNvPr>
            <p:cNvSpPr/>
            <p:nvPr/>
          </p:nvSpPr>
          <p:spPr>
            <a:xfrm>
              <a:off x="1437487" y="4349384"/>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7" name="Isosceles Triangle 156">
              <a:extLst>
                <a:ext uri="{FF2B5EF4-FFF2-40B4-BE49-F238E27FC236}">
                  <a16:creationId xmlns:a16="http://schemas.microsoft.com/office/drawing/2014/main" id="{9C328844-435F-40D6-8F2D-947711136242}"/>
                </a:ext>
              </a:extLst>
            </p:cNvPr>
            <p:cNvSpPr/>
            <p:nvPr/>
          </p:nvSpPr>
          <p:spPr>
            <a:xfrm>
              <a:off x="1756229" y="2874152"/>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8" name="Isosceles Triangle 157">
              <a:extLst>
                <a:ext uri="{FF2B5EF4-FFF2-40B4-BE49-F238E27FC236}">
                  <a16:creationId xmlns:a16="http://schemas.microsoft.com/office/drawing/2014/main" id="{8FD87A1A-0F96-4411-8AF9-B4660491EE8C}"/>
                </a:ext>
              </a:extLst>
            </p:cNvPr>
            <p:cNvSpPr/>
            <p:nvPr/>
          </p:nvSpPr>
          <p:spPr>
            <a:xfrm>
              <a:off x="2153005" y="2521214"/>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59" name="Isosceles Triangle 158">
              <a:extLst>
                <a:ext uri="{FF2B5EF4-FFF2-40B4-BE49-F238E27FC236}">
                  <a16:creationId xmlns:a16="http://schemas.microsoft.com/office/drawing/2014/main" id="{D9AE8FDA-2695-4722-A6B1-A5B1CD9A97D1}"/>
                </a:ext>
              </a:extLst>
            </p:cNvPr>
            <p:cNvSpPr/>
            <p:nvPr/>
          </p:nvSpPr>
          <p:spPr>
            <a:xfrm>
              <a:off x="948855" y="4422536"/>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0" name="Isosceles Triangle 159">
              <a:extLst>
                <a:ext uri="{FF2B5EF4-FFF2-40B4-BE49-F238E27FC236}">
                  <a16:creationId xmlns:a16="http://schemas.microsoft.com/office/drawing/2014/main" id="{CE504427-E74E-43BD-81E7-0EF17B480A22}"/>
                </a:ext>
              </a:extLst>
            </p:cNvPr>
            <p:cNvSpPr/>
            <p:nvPr/>
          </p:nvSpPr>
          <p:spPr>
            <a:xfrm>
              <a:off x="4030383" y="5602413"/>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1" name="Isosceles Triangle 160">
              <a:extLst>
                <a:ext uri="{FF2B5EF4-FFF2-40B4-BE49-F238E27FC236}">
                  <a16:creationId xmlns:a16="http://schemas.microsoft.com/office/drawing/2014/main" id="{8F90F4ED-1827-4427-B812-1382800002A3}"/>
                </a:ext>
              </a:extLst>
            </p:cNvPr>
            <p:cNvSpPr/>
            <p:nvPr/>
          </p:nvSpPr>
          <p:spPr>
            <a:xfrm>
              <a:off x="6183790" y="4809632"/>
              <a:ext cx="201168" cy="146304"/>
            </a:xfrm>
            <a:prstGeom prst="triangle">
              <a:avLst/>
            </a:prstGeom>
            <a:solidFill>
              <a:schemeClr val="tx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2" name="Speech Bubble: Rectangle 161">
              <a:extLst>
                <a:ext uri="{FF2B5EF4-FFF2-40B4-BE49-F238E27FC236}">
                  <a16:creationId xmlns:a16="http://schemas.microsoft.com/office/drawing/2014/main" id="{70504AC8-E07E-4008-A434-E3136B9FF791}"/>
                </a:ext>
              </a:extLst>
            </p:cNvPr>
            <p:cNvSpPr/>
            <p:nvPr/>
          </p:nvSpPr>
          <p:spPr>
            <a:xfrm>
              <a:off x="5555662" y="5221389"/>
              <a:ext cx="1738866" cy="575026"/>
            </a:xfrm>
            <a:prstGeom prst="wedgeRectCallout">
              <a:avLst>
                <a:gd name="adj1" fmla="val -7012"/>
                <a:gd name="adj2" fmla="val -95507"/>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err="1">
                  <a:solidFill>
                    <a:schemeClr val="tx1">
                      <a:lumMod val="65000"/>
                      <a:lumOff val="35000"/>
                    </a:schemeClr>
                  </a:solidFill>
                </a:rPr>
                <a:t>Murghob</a:t>
              </a:r>
              <a:r>
                <a:rPr lang="en-US" sz="1000" b="1">
                  <a:solidFill>
                    <a:schemeClr val="tx1">
                      <a:lumMod val="65000"/>
                      <a:lumOff val="35000"/>
                    </a:schemeClr>
                  </a:solidFill>
                </a:rPr>
                <a:t> city, </a:t>
              </a:r>
              <a:r>
                <a:rPr lang="en-US" sz="1000" err="1">
                  <a:solidFill>
                    <a:schemeClr val="tx1">
                      <a:lumMod val="65000"/>
                      <a:lumOff val="35000"/>
                    </a:schemeClr>
                  </a:solidFill>
                </a:rPr>
                <a:t>Gorno</a:t>
              </a:r>
              <a:r>
                <a:rPr lang="en-US" sz="1000">
                  <a:solidFill>
                    <a:schemeClr val="tx1">
                      <a:lumMod val="65000"/>
                      <a:lumOff val="35000"/>
                    </a:schemeClr>
                  </a:solidFill>
                </a:rPr>
                <a:t>-Badakhshan Autonomous Region</a:t>
              </a:r>
            </a:p>
          </p:txBody>
        </p:sp>
        <p:sp>
          <p:nvSpPr>
            <p:cNvPr id="163" name="Speech Bubble: Rectangle 162">
              <a:extLst>
                <a:ext uri="{FF2B5EF4-FFF2-40B4-BE49-F238E27FC236}">
                  <a16:creationId xmlns:a16="http://schemas.microsoft.com/office/drawing/2014/main" id="{9B29C7D3-7FA6-4ABE-A4E8-6E94F93E0753}"/>
                </a:ext>
              </a:extLst>
            </p:cNvPr>
            <p:cNvSpPr/>
            <p:nvPr/>
          </p:nvSpPr>
          <p:spPr>
            <a:xfrm>
              <a:off x="3486553" y="6019441"/>
              <a:ext cx="1612666" cy="575026"/>
            </a:xfrm>
            <a:prstGeom prst="wedgeRectCallout">
              <a:avLst>
                <a:gd name="adj1" fmla="val -7012"/>
                <a:gd name="adj2" fmla="val -95507"/>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err="1">
                  <a:solidFill>
                    <a:schemeClr val="tx1">
                      <a:lumMod val="65000"/>
                      <a:lumOff val="35000"/>
                    </a:schemeClr>
                  </a:solidFill>
                </a:rPr>
                <a:t>Khorog</a:t>
              </a:r>
              <a:r>
                <a:rPr lang="en-US" sz="1000" b="1">
                  <a:solidFill>
                    <a:schemeClr val="tx1">
                      <a:lumMod val="65000"/>
                      <a:lumOff val="35000"/>
                    </a:schemeClr>
                  </a:solidFill>
                </a:rPr>
                <a:t> city</a:t>
              </a:r>
              <a:r>
                <a:rPr lang="en-US" sz="1000">
                  <a:solidFill>
                    <a:schemeClr val="tx1">
                      <a:lumMod val="65000"/>
                      <a:lumOff val="35000"/>
                    </a:schemeClr>
                  </a:solidFill>
                </a:rPr>
                <a:t>, </a:t>
              </a:r>
              <a:r>
                <a:rPr lang="en-US" sz="1000" err="1">
                  <a:solidFill>
                    <a:schemeClr val="tx1">
                      <a:lumMod val="65000"/>
                      <a:lumOff val="35000"/>
                    </a:schemeClr>
                  </a:solidFill>
                </a:rPr>
                <a:t>Gorno</a:t>
              </a:r>
              <a:r>
                <a:rPr lang="en-US" sz="1000">
                  <a:solidFill>
                    <a:schemeClr val="tx1">
                      <a:lumMod val="65000"/>
                      <a:lumOff val="35000"/>
                    </a:schemeClr>
                  </a:solidFill>
                </a:rPr>
                <a:t>-Badakhshan Autonomous Region</a:t>
              </a:r>
            </a:p>
          </p:txBody>
        </p:sp>
        <p:sp>
          <p:nvSpPr>
            <p:cNvPr id="164" name="Speech Bubble: Rectangle 163">
              <a:extLst>
                <a:ext uri="{FF2B5EF4-FFF2-40B4-BE49-F238E27FC236}">
                  <a16:creationId xmlns:a16="http://schemas.microsoft.com/office/drawing/2014/main" id="{1AD5385B-0CDC-417C-892B-3F33E777EEC8}"/>
                </a:ext>
              </a:extLst>
            </p:cNvPr>
            <p:cNvSpPr/>
            <p:nvPr/>
          </p:nvSpPr>
          <p:spPr>
            <a:xfrm>
              <a:off x="258295" y="4911155"/>
              <a:ext cx="1841676" cy="784905"/>
            </a:xfrm>
            <a:prstGeom prst="wedgeRectCallout">
              <a:avLst>
                <a:gd name="adj1" fmla="val -7012"/>
                <a:gd name="adj2" fmla="val -95507"/>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err="1">
                  <a:solidFill>
                    <a:schemeClr val="tx1">
                      <a:lumMod val="65000"/>
                      <a:lumOff val="35000"/>
                    </a:schemeClr>
                  </a:solidFill>
                </a:rPr>
                <a:t>Tursunzade</a:t>
              </a:r>
              <a:r>
                <a:rPr lang="en-US" sz="1000" b="1">
                  <a:solidFill>
                    <a:schemeClr val="tx1">
                      <a:lumMod val="65000"/>
                      <a:lumOff val="35000"/>
                    </a:schemeClr>
                  </a:solidFill>
                </a:rPr>
                <a:t> city</a:t>
              </a:r>
            </a:p>
            <a:p>
              <a:pPr>
                <a:lnSpc>
                  <a:spcPct val="100000"/>
                </a:lnSpc>
                <a:spcBef>
                  <a:spcPts val="600"/>
                </a:spcBef>
              </a:pPr>
              <a:r>
                <a:rPr lang="en-US" sz="1000">
                  <a:solidFill>
                    <a:schemeClr val="tx1">
                      <a:lumMod val="65000"/>
                      <a:lumOff val="35000"/>
                    </a:schemeClr>
                  </a:solidFill>
                </a:rPr>
                <a:t>Parking, cargo handling, storage</a:t>
              </a:r>
            </a:p>
          </p:txBody>
        </p:sp>
        <p:sp>
          <p:nvSpPr>
            <p:cNvPr id="165" name="Speech Bubble: Rectangle 164">
              <a:extLst>
                <a:ext uri="{FF2B5EF4-FFF2-40B4-BE49-F238E27FC236}">
                  <a16:creationId xmlns:a16="http://schemas.microsoft.com/office/drawing/2014/main" id="{BE7DDA6C-F3E9-4503-808A-D2288E73BCF1}"/>
                </a:ext>
              </a:extLst>
            </p:cNvPr>
            <p:cNvSpPr/>
            <p:nvPr/>
          </p:nvSpPr>
          <p:spPr>
            <a:xfrm>
              <a:off x="1957397" y="4028068"/>
              <a:ext cx="2658202" cy="784905"/>
            </a:xfrm>
            <a:prstGeom prst="wedgeRectCallout">
              <a:avLst>
                <a:gd name="adj1" fmla="val -63613"/>
                <a:gd name="adj2" fmla="val 2351"/>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a:solidFill>
                    <a:schemeClr val="tx1">
                      <a:lumMod val="65000"/>
                      <a:lumOff val="35000"/>
                    </a:schemeClr>
                  </a:solidFill>
                </a:rPr>
                <a:t>Dushanbe city</a:t>
              </a:r>
            </a:p>
            <a:p>
              <a:pPr>
                <a:lnSpc>
                  <a:spcPct val="100000"/>
                </a:lnSpc>
                <a:spcBef>
                  <a:spcPts val="600"/>
                </a:spcBef>
              </a:pPr>
              <a:r>
                <a:rPr lang="en-US" sz="1000">
                  <a:solidFill>
                    <a:schemeClr val="tx1">
                      <a:lumMod val="65000"/>
                      <a:lumOff val="35000"/>
                    </a:schemeClr>
                  </a:solidFill>
                </a:rPr>
                <a:t>Parking, cargo handling, storage, customs clearance, SPS controls</a:t>
              </a:r>
            </a:p>
          </p:txBody>
        </p:sp>
        <p:sp>
          <p:nvSpPr>
            <p:cNvPr id="166" name="Speech Bubble: Rectangle 165">
              <a:extLst>
                <a:ext uri="{FF2B5EF4-FFF2-40B4-BE49-F238E27FC236}">
                  <a16:creationId xmlns:a16="http://schemas.microsoft.com/office/drawing/2014/main" id="{08707EB4-366F-4CF8-91D2-E07E25EE7401}"/>
                </a:ext>
              </a:extLst>
            </p:cNvPr>
            <p:cNvSpPr/>
            <p:nvPr/>
          </p:nvSpPr>
          <p:spPr>
            <a:xfrm>
              <a:off x="1223607" y="3296783"/>
              <a:ext cx="1688342" cy="444996"/>
            </a:xfrm>
            <a:prstGeom prst="wedgeRectCallout">
              <a:avLst>
                <a:gd name="adj1" fmla="val -12703"/>
                <a:gd name="adj2" fmla="val -112721"/>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err="1">
                  <a:solidFill>
                    <a:schemeClr val="tx1">
                      <a:lumMod val="65000"/>
                      <a:lumOff val="35000"/>
                    </a:schemeClr>
                  </a:solidFill>
                </a:rPr>
                <a:t>Istarafshan</a:t>
              </a:r>
              <a:r>
                <a:rPr lang="en-US" sz="1000" b="1">
                  <a:solidFill>
                    <a:schemeClr val="tx1">
                      <a:lumMod val="65000"/>
                      <a:lumOff val="35000"/>
                    </a:schemeClr>
                  </a:solidFill>
                </a:rPr>
                <a:t>, </a:t>
              </a:r>
              <a:r>
                <a:rPr lang="en-US" sz="1000" err="1">
                  <a:solidFill>
                    <a:schemeClr val="tx1">
                      <a:lumMod val="65000"/>
                      <a:lumOff val="35000"/>
                    </a:schemeClr>
                  </a:solidFill>
                </a:rPr>
                <a:t>Sugd</a:t>
              </a:r>
              <a:r>
                <a:rPr lang="en-US" sz="1000">
                  <a:solidFill>
                    <a:schemeClr val="tx1">
                      <a:lumMod val="65000"/>
                      <a:lumOff val="35000"/>
                    </a:schemeClr>
                  </a:solidFill>
                </a:rPr>
                <a:t> province (0.67 ha)</a:t>
              </a:r>
            </a:p>
          </p:txBody>
        </p:sp>
        <p:sp>
          <p:nvSpPr>
            <p:cNvPr id="167" name="Speech Bubble: Rectangle 166">
              <a:extLst>
                <a:ext uri="{FF2B5EF4-FFF2-40B4-BE49-F238E27FC236}">
                  <a16:creationId xmlns:a16="http://schemas.microsoft.com/office/drawing/2014/main" id="{4CD44628-3C55-4B10-9FA8-B79A46E8EE36}"/>
                </a:ext>
              </a:extLst>
            </p:cNvPr>
            <p:cNvSpPr/>
            <p:nvPr/>
          </p:nvSpPr>
          <p:spPr>
            <a:xfrm>
              <a:off x="2520245" y="2756374"/>
              <a:ext cx="1388001" cy="444996"/>
            </a:xfrm>
            <a:prstGeom prst="wedgeRectCallout">
              <a:avLst>
                <a:gd name="adj1" fmla="val -67433"/>
                <a:gd name="adj2" fmla="val -71623"/>
              </a:avLst>
            </a:prstGeom>
            <a:solidFill>
              <a:schemeClr val="accent6">
                <a:lumMod val="20000"/>
                <a:lumOff val="80000"/>
                <a:alpha val="89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spcBef>
                  <a:spcPts val="600"/>
                </a:spcBef>
              </a:pPr>
              <a:r>
                <a:rPr lang="en-US" sz="1000" b="1">
                  <a:solidFill>
                    <a:schemeClr val="tx1">
                      <a:lumMod val="65000"/>
                      <a:lumOff val="35000"/>
                    </a:schemeClr>
                  </a:solidFill>
                </a:rPr>
                <a:t>Khujand Logistics Center </a:t>
              </a:r>
              <a:r>
                <a:rPr lang="en-US" sz="1000">
                  <a:solidFill>
                    <a:schemeClr val="tx1">
                      <a:lumMod val="65000"/>
                      <a:lumOff val="35000"/>
                    </a:schemeClr>
                  </a:solidFill>
                </a:rPr>
                <a:t>(2.6 Ha)</a:t>
              </a:r>
            </a:p>
          </p:txBody>
        </p:sp>
      </p:grpSp>
      <p:sp>
        <p:nvSpPr>
          <p:cNvPr id="168" name="TextBox 167">
            <a:extLst>
              <a:ext uri="{FF2B5EF4-FFF2-40B4-BE49-F238E27FC236}">
                <a16:creationId xmlns:a16="http://schemas.microsoft.com/office/drawing/2014/main" id="{DB7DDF8C-18F2-44BE-AD98-5C445A6E6705}"/>
              </a:ext>
            </a:extLst>
          </p:cNvPr>
          <p:cNvSpPr txBox="1"/>
          <p:nvPr/>
        </p:nvSpPr>
        <p:spPr>
          <a:xfrm>
            <a:off x="7226757" y="1078094"/>
            <a:ext cx="4824750" cy="646331"/>
          </a:xfrm>
          <a:prstGeom prst="rect">
            <a:avLst/>
          </a:prstGeom>
          <a:solidFill>
            <a:schemeClr val="bg1"/>
          </a:solidFill>
        </p:spPr>
        <p:txBody>
          <a:bodyPr wrap="square" lIns="0" tIns="0" rIns="0" bIns="0" rtlCol="0">
            <a:spAutoFit/>
          </a:bodyPr>
          <a:lstStyle/>
          <a:p>
            <a:pPr algn="just">
              <a:lnSpc>
                <a:spcPct val="100000"/>
              </a:lnSpc>
              <a:spcAft>
                <a:spcPts val="600"/>
              </a:spcAft>
              <a:buSzPct val="100000"/>
            </a:pPr>
            <a:r>
              <a:rPr lang="en-US" sz="1400" i="1" dirty="0">
                <a:solidFill>
                  <a:schemeClr val="tx1">
                    <a:lumMod val="75000"/>
                    <a:lumOff val="25000"/>
                  </a:schemeClr>
                </a:solidFill>
              </a:rPr>
              <a:t>The current warehousing facilities in Tajikistan are saturated and </a:t>
            </a:r>
            <a:r>
              <a:rPr lang="en-US" sz="1400" b="1" i="1" dirty="0">
                <a:solidFill>
                  <a:schemeClr val="tx1">
                    <a:lumMod val="75000"/>
                    <a:lumOff val="25000"/>
                  </a:schemeClr>
                </a:solidFill>
              </a:rPr>
              <a:t>additional warehousing capacity enhancement is imperative </a:t>
            </a:r>
            <a:r>
              <a:rPr lang="en-US" sz="1400" i="1" dirty="0">
                <a:solidFill>
                  <a:schemeClr val="tx1">
                    <a:lumMod val="75000"/>
                    <a:lumOff val="25000"/>
                  </a:schemeClr>
                </a:solidFill>
              </a:rPr>
              <a:t>to ensure business continuity in the region</a:t>
            </a:r>
          </a:p>
        </p:txBody>
      </p:sp>
      <p:sp>
        <p:nvSpPr>
          <p:cNvPr id="3" name="Rectangle 2">
            <a:extLst>
              <a:ext uri="{FF2B5EF4-FFF2-40B4-BE49-F238E27FC236}">
                <a16:creationId xmlns:a16="http://schemas.microsoft.com/office/drawing/2014/main" id="{C09CD941-8038-4B9B-8253-B1EA2ADEE77F}"/>
              </a:ext>
            </a:extLst>
          </p:cNvPr>
          <p:cNvSpPr/>
          <p:nvPr/>
        </p:nvSpPr>
        <p:spPr>
          <a:xfrm>
            <a:off x="7284708" y="2560641"/>
            <a:ext cx="4766799" cy="3722660"/>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grpSp>
        <p:nvGrpSpPr>
          <p:cNvPr id="170" name="Group 169">
            <a:extLst>
              <a:ext uri="{FF2B5EF4-FFF2-40B4-BE49-F238E27FC236}">
                <a16:creationId xmlns:a16="http://schemas.microsoft.com/office/drawing/2014/main" id="{00306D40-A81B-4BE5-B573-85F84B79AD5E}"/>
              </a:ext>
            </a:extLst>
          </p:cNvPr>
          <p:cNvGrpSpPr/>
          <p:nvPr/>
        </p:nvGrpSpPr>
        <p:grpSpPr>
          <a:xfrm>
            <a:off x="7213187" y="2200899"/>
            <a:ext cx="4287232" cy="361788"/>
            <a:chOff x="7464436" y="583737"/>
            <a:chExt cx="3718067" cy="284386"/>
          </a:xfrm>
        </p:grpSpPr>
        <p:sp>
          <p:nvSpPr>
            <p:cNvPr id="171" name="Rectangle 170">
              <a:extLst>
                <a:ext uri="{FF2B5EF4-FFF2-40B4-BE49-F238E27FC236}">
                  <a16:creationId xmlns:a16="http://schemas.microsoft.com/office/drawing/2014/main" id="{6057C736-2B7F-4931-A386-FF566EC63370}"/>
                </a:ext>
              </a:extLst>
            </p:cNvPr>
            <p:cNvSpPr/>
            <p:nvPr/>
          </p:nvSpPr>
          <p:spPr>
            <a:xfrm>
              <a:off x="7632636" y="590335"/>
              <a:ext cx="3549867" cy="277788"/>
            </a:xfrm>
            <a:prstGeom prst="rect">
              <a:avLst/>
            </a:prstGeom>
            <a:solidFill>
              <a:srgbClr val="68250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200" b="1"/>
                <a:t>Assessed storage gap</a:t>
              </a:r>
            </a:p>
          </p:txBody>
        </p:sp>
        <p:sp>
          <p:nvSpPr>
            <p:cNvPr id="172" name="Oval 171">
              <a:extLst>
                <a:ext uri="{FF2B5EF4-FFF2-40B4-BE49-F238E27FC236}">
                  <a16:creationId xmlns:a16="http://schemas.microsoft.com/office/drawing/2014/main" id="{7B354D5B-F5D3-4AC6-A7BC-8BD45F6EB3B4}"/>
                </a:ext>
              </a:extLst>
            </p:cNvPr>
            <p:cNvSpPr/>
            <p:nvPr/>
          </p:nvSpPr>
          <p:spPr>
            <a:xfrm>
              <a:off x="7464436" y="583737"/>
              <a:ext cx="274102" cy="279797"/>
            </a:xfrm>
            <a:prstGeom prst="ellipse">
              <a:avLst/>
            </a:prstGeom>
            <a:solidFill>
              <a:srgbClr val="682501"/>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b="1" dirty="0"/>
            </a:p>
          </p:txBody>
        </p:sp>
      </p:grpSp>
      <p:graphicFrame>
        <p:nvGraphicFramePr>
          <p:cNvPr id="173" name="Chart 172">
            <a:extLst>
              <a:ext uri="{FF2B5EF4-FFF2-40B4-BE49-F238E27FC236}">
                <a16:creationId xmlns:a16="http://schemas.microsoft.com/office/drawing/2014/main" id="{99814C77-6D65-4D38-AC5E-78211B2C0DCA}"/>
              </a:ext>
            </a:extLst>
          </p:cNvPr>
          <p:cNvGraphicFramePr>
            <a:graphicFrameLocks/>
          </p:cNvGraphicFramePr>
          <p:nvPr>
            <p:extLst>
              <p:ext uri="{D42A27DB-BD31-4B8C-83A1-F6EECF244321}">
                <p14:modId xmlns:p14="http://schemas.microsoft.com/office/powerpoint/2010/main" val="154013337"/>
              </p:ext>
            </p:extLst>
          </p:nvPr>
        </p:nvGraphicFramePr>
        <p:xfrm>
          <a:off x="7312596" y="2740662"/>
          <a:ext cx="4599143" cy="2858129"/>
        </p:xfrm>
        <a:graphic>
          <a:graphicData uri="http://schemas.openxmlformats.org/drawingml/2006/chart">
            <c:chart xmlns:c="http://schemas.openxmlformats.org/drawingml/2006/chart" xmlns:r="http://schemas.openxmlformats.org/officeDocument/2006/relationships" r:id="rId7"/>
          </a:graphicData>
        </a:graphic>
      </p:graphicFrame>
      <p:sp>
        <p:nvSpPr>
          <p:cNvPr id="4" name="Oval 3">
            <a:extLst>
              <a:ext uri="{FF2B5EF4-FFF2-40B4-BE49-F238E27FC236}">
                <a16:creationId xmlns:a16="http://schemas.microsoft.com/office/drawing/2014/main" id="{DD9EC0DD-347B-4E04-A557-C745C87BA741}"/>
              </a:ext>
            </a:extLst>
          </p:cNvPr>
          <p:cNvSpPr/>
          <p:nvPr/>
        </p:nvSpPr>
        <p:spPr>
          <a:xfrm>
            <a:off x="8635896" y="4273715"/>
            <a:ext cx="2009483" cy="595939"/>
          </a:xfrm>
          <a:prstGeom prst="ellipse">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050" b="1" i="1">
                <a:solidFill>
                  <a:schemeClr val="tx1">
                    <a:lumMod val="75000"/>
                    <a:lumOff val="25000"/>
                  </a:schemeClr>
                </a:solidFill>
              </a:rPr>
              <a:t>Existing volume surplus – 1.8 MTPA</a:t>
            </a:r>
          </a:p>
        </p:txBody>
      </p:sp>
      <p:sp>
        <p:nvSpPr>
          <p:cNvPr id="6" name="Right Brace 5">
            <a:extLst>
              <a:ext uri="{FF2B5EF4-FFF2-40B4-BE49-F238E27FC236}">
                <a16:creationId xmlns:a16="http://schemas.microsoft.com/office/drawing/2014/main" id="{6B74AA24-1055-4FDC-98AA-CA42C4B427E1}"/>
              </a:ext>
            </a:extLst>
          </p:cNvPr>
          <p:cNvSpPr/>
          <p:nvPr/>
        </p:nvSpPr>
        <p:spPr>
          <a:xfrm>
            <a:off x="10862572" y="3641000"/>
            <a:ext cx="229914" cy="1561942"/>
          </a:xfrm>
          <a:prstGeom prst="rightBrace">
            <a:avLst/>
          </a:prstGeom>
          <a:ln w="19050" cap="sq">
            <a:solidFill>
              <a:schemeClr val="tx1">
                <a:lumMod val="75000"/>
                <a:lumOff val="25000"/>
              </a:schemeClr>
            </a:solidFill>
          </a:ln>
        </p:spPr>
        <p:style>
          <a:lnRef idx="1">
            <a:schemeClr val="accent1"/>
          </a:lnRef>
          <a:fillRef idx="0">
            <a:schemeClr val="accent1"/>
          </a:fillRef>
          <a:effectRef idx="0">
            <a:schemeClr val="dk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EC519E9-BC6E-4CB3-A3CF-003AA020AF7C}"/>
              </a:ext>
            </a:extLst>
          </p:cNvPr>
          <p:cNvSpPr/>
          <p:nvPr/>
        </p:nvSpPr>
        <p:spPr>
          <a:xfrm>
            <a:off x="11092486" y="3925178"/>
            <a:ext cx="786583" cy="975542"/>
          </a:xfrm>
          <a:prstGeom prst="roundRect">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US" sz="1050" b="1"/>
              <a:t>Storage Gap: ~63 MTPA</a:t>
            </a:r>
          </a:p>
        </p:txBody>
      </p:sp>
      <p:sp>
        <p:nvSpPr>
          <p:cNvPr id="8" name="TextBox 7">
            <a:extLst>
              <a:ext uri="{FF2B5EF4-FFF2-40B4-BE49-F238E27FC236}">
                <a16:creationId xmlns:a16="http://schemas.microsoft.com/office/drawing/2014/main" id="{60EE5702-489E-49D0-AFB3-DE51CD53B4C7}"/>
              </a:ext>
            </a:extLst>
          </p:cNvPr>
          <p:cNvSpPr txBox="1"/>
          <p:nvPr/>
        </p:nvSpPr>
        <p:spPr>
          <a:xfrm>
            <a:off x="7312596" y="5729503"/>
            <a:ext cx="4738912" cy="369332"/>
          </a:xfrm>
          <a:prstGeom prst="rect">
            <a:avLst/>
          </a:prstGeom>
          <a:noFill/>
        </p:spPr>
        <p:txBody>
          <a:bodyPr wrap="square" lIns="0" tIns="0" rIns="0" bIns="0" rtlCol="0">
            <a:spAutoFit/>
          </a:bodyPr>
          <a:lstStyle/>
          <a:p>
            <a:pPr>
              <a:lnSpc>
                <a:spcPct val="100000"/>
              </a:lnSpc>
              <a:spcAft>
                <a:spcPts val="600"/>
              </a:spcAft>
              <a:buSzPct val="100000"/>
            </a:pPr>
            <a:r>
              <a:rPr lang="en-US" sz="1200" i="1"/>
              <a:t>Projected and current cargo volume are excluding the volumes for direct dispatch and only consider transportation via road</a:t>
            </a:r>
          </a:p>
        </p:txBody>
      </p:sp>
      <p:sp>
        <p:nvSpPr>
          <p:cNvPr id="175" name="Content Placeholder 16">
            <a:extLst>
              <a:ext uri="{FF2B5EF4-FFF2-40B4-BE49-F238E27FC236}">
                <a16:creationId xmlns:a16="http://schemas.microsoft.com/office/drawing/2014/main" id="{BACEBD44-6125-4CCB-BF42-60517A356111}"/>
              </a:ext>
            </a:extLst>
          </p:cNvPr>
          <p:cNvSpPr txBox="1">
            <a:spLocks/>
          </p:cNvSpPr>
          <p:nvPr/>
        </p:nvSpPr>
        <p:spPr bwMode="auto">
          <a:xfrm>
            <a:off x="152836" y="1354130"/>
            <a:ext cx="6767067" cy="363332"/>
          </a:xfrm>
          <a:prstGeom prst="rect">
            <a:avLst/>
          </a:prstGeom>
          <a:solidFill>
            <a:schemeClr val="accent1">
              <a:lumMod val="20000"/>
              <a:lumOff val="80000"/>
            </a:schemeClr>
          </a:solidFill>
          <a:ln w="0">
            <a:noFill/>
            <a:miter lim="800000"/>
            <a:headEnd/>
            <a:tailEnd/>
          </a:ln>
        </p:spPr>
        <p:txBody>
          <a:bodyPr lIns="246271" tIns="30783" rIns="61568" bIns="30783" anchor="ctr"/>
          <a:lstStyle/>
          <a:p>
            <a:pPr indent="-457200" defTabSz="891697" fontAlgn="base">
              <a:spcBef>
                <a:spcPct val="0"/>
              </a:spcBef>
              <a:spcAft>
                <a:spcPts val="85"/>
              </a:spcAft>
              <a:defRPr/>
            </a:pPr>
            <a:r>
              <a:rPr lang="en-US" sz="1100" i="1" kern="0" dirty="0">
                <a:latin typeface="Arial"/>
              </a:rPr>
              <a:t>There are </a:t>
            </a:r>
            <a:r>
              <a:rPr lang="en-US" sz="1100" b="1" i="1" kern="0" dirty="0">
                <a:latin typeface="Arial"/>
              </a:rPr>
              <a:t>six logistics centres </a:t>
            </a:r>
            <a:r>
              <a:rPr lang="en-US" sz="1100" i="1" kern="0" dirty="0">
                <a:latin typeface="Arial"/>
              </a:rPr>
              <a:t>in Tajikistan, however, there are </a:t>
            </a:r>
            <a:r>
              <a:rPr kumimoji="0" lang="en-US" sz="1100" b="1" i="1" u="none" strike="noStrike" kern="0" cap="none" spc="0" normalizeH="0" baseline="0" noProof="0" dirty="0">
                <a:ln>
                  <a:noFill/>
                </a:ln>
                <a:effectLst/>
                <a:uLnTx/>
                <a:uFillTx/>
                <a:latin typeface="Arial"/>
                <a:ea typeface="+mn-ea"/>
                <a:cs typeface="+mn-cs"/>
              </a:rPr>
              <a:t>no multimodal logistics centres</a:t>
            </a:r>
            <a:endParaRPr kumimoji="0" lang="en-GB" sz="1100" i="1" u="none" strike="noStrike" kern="0" cap="none" spc="0" normalizeH="0" baseline="0" noProof="0" dirty="0">
              <a:ln>
                <a:noFill/>
              </a:ln>
              <a:effectLst/>
              <a:uLnTx/>
              <a:uFillTx/>
              <a:latin typeface="Arial"/>
              <a:ea typeface="+mn-ea"/>
              <a:cs typeface="+mn-cs"/>
            </a:endParaRPr>
          </a:p>
        </p:txBody>
      </p:sp>
      <p:sp>
        <p:nvSpPr>
          <p:cNvPr id="176" name="Content Placeholder 16">
            <a:extLst>
              <a:ext uri="{FF2B5EF4-FFF2-40B4-BE49-F238E27FC236}">
                <a16:creationId xmlns:a16="http://schemas.microsoft.com/office/drawing/2014/main" id="{4479A0FE-D18E-4BCF-96B5-371338B3444E}"/>
              </a:ext>
            </a:extLst>
          </p:cNvPr>
          <p:cNvSpPr txBox="1">
            <a:spLocks/>
          </p:cNvSpPr>
          <p:nvPr/>
        </p:nvSpPr>
        <p:spPr bwMode="auto">
          <a:xfrm>
            <a:off x="152836" y="1646146"/>
            <a:ext cx="6767067" cy="486876"/>
          </a:xfrm>
          <a:prstGeom prst="rect">
            <a:avLst/>
          </a:prstGeom>
          <a:solidFill>
            <a:schemeClr val="accent2">
              <a:lumMod val="40000"/>
              <a:lumOff val="60000"/>
            </a:schemeClr>
          </a:solidFill>
          <a:ln w="0">
            <a:noFill/>
            <a:miter lim="800000"/>
            <a:headEnd/>
            <a:tailEnd/>
          </a:ln>
        </p:spPr>
        <p:txBody>
          <a:bodyPr lIns="246271" tIns="30783" rIns="61568" bIns="30783" anchor="ctr"/>
          <a:lstStyle/>
          <a:p>
            <a:pPr indent="-457200" defTabSz="891697" fontAlgn="base">
              <a:spcBef>
                <a:spcPct val="0"/>
              </a:spcBef>
              <a:spcAft>
                <a:spcPts val="85"/>
              </a:spcAft>
              <a:defRPr/>
            </a:pPr>
            <a:r>
              <a:rPr kumimoji="0" lang="en-US" sz="1100" i="1" u="none" strike="noStrike" kern="0" cap="none" spc="0" normalizeH="0" baseline="0" noProof="0">
                <a:ln>
                  <a:noFill/>
                </a:ln>
                <a:effectLst/>
                <a:uLnTx/>
                <a:uFillTx/>
                <a:latin typeface="Arial"/>
                <a:ea typeface="+mn-ea"/>
                <a:cs typeface="+mn-cs"/>
              </a:rPr>
              <a:t>Most of them </a:t>
            </a:r>
            <a:r>
              <a:rPr kumimoji="0" lang="en-US" sz="1100" b="1" i="1" u="none" strike="noStrike" kern="0" cap="none" spc="0" normalizeH="0" baseline="0" noProof="0">
                <a:ln>
                  <a:noFill/>
                </a:ln>
                <a:effectLst/>
                <a:uLnTx/>
                <a:uFillTx/>
                <a:latin typeface="Arial"/>
                <a:ea typeface="+mn-ea"/>
                <a:cs typeface="+mn-cs"/>
              </a:rPr>
              <a:t>lack modern logistics facilities and equipment and provide a narrow range of logistics services. </a:t>
            </a:r>
            <a:r>
              <a:rPr kumimoji="0" lang="en-US" sz="1100" i="1" u="none" strike="noStrike" kern="0" cap="none" spc="0" normalizeH="0" baseline="0" noProof="0">
                <a:ln>
                  <a:noFill/>
                </a:ln>
                <a:effectLst/>
                <a:uLnTx/>
                <a:uFillTx/>
                <a:latin typeface="Arial"/>
                <a:ea typeface="+mn-ea"/>
                <a:cs typeface="+mn-cs"/>
              </a:rPr>
              <a:t>Limited options for temperature-controlled storage</a:t>
            </a:r>
            <a:endParaRPr kumimoji="0" lang="en-GB" sz="1100" i="1" u="none" strike="noStrike" kern="0" cap="none" spc="0" normalizeH="0" baseline="0" noProof="0">
              <a:ln>
                <a:noFill/>
              </a:ln>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617235C9-D892-4F88-9C76-DBD64C33B241}"/>
              </a:ext>
            </a:extLst>
          </p:cNvPr>
          <p:cNvCxnSpPr>
            <a:cxnSpLocks/>
          </p:cNvCxnSpPr>
          <p:nvPr/>
        </p:nvCxnSpPr>
        <p:spPr>
          <a:xfrm>
            <a:off x="7039217" y="1355058"/>
            <a:ext cx="26987" cy="5274343"/>
          </a:xfrm>
          <a:prstGeom prst="line">
            <a:avLst/>
          </a:prstGeom>
          <a:ln w="9525" cap="sq">
            <a:solidFill>
              <a:srgbClr val="7F7F7F"/>
            </a:solidFill>
          </a:ln>
        </p:spPr>
        <p:style>
          <a:lnRef idx="1">
            <a:schemeClr val="accent1"/>
          </a:lnRef>
          <a:fillRef idx="0">
            <a:schemeClr val="accent1"/>
          </a:fillRef>
          <a:effectRef idx="0">
            <a:schemeClr val="dk1"/>
          </a:effectRef>
          <a:fontRef idx="minor">
            <a:schemeClr val="lt1"/>
          </a:fontRef>
        </p:style>
      </p:cxnSp>
      <p:sp>
        <p:nvSpPr>
          <p:cNvPr id="62" name="Isosceles Triangle 61">
            <a:extLst>
              <a:ext uri="{FF2B5EF4-FFF2-40B4-BE49-F238E27FC236}">
                <a16:creationId xmlns:a16="http://schemas.microsoft.com/office/drawing/2014/main" id="{46A3B10A-2522-41A7-9079-94C61BA4556B}"/>
              </a:ext>
            </a:extLst>
          </p:cNvPr>
          <p:cNvSpPr/>
          <p:nvPr/>
        </p:nvSpPr>
        <p:spPr>
          <a:xfrm rot="5400000">
            <a:off x="6782735" y="3627644"/>
            <a:ext cx="694611" cy="159200"/>
          </a:xfrm>
          <a:prstGeom prst="triangle">
            <a:avLst/>
          </a:prstGeom>
          <a:solidFill>
            <a:srgbClr val="7F7F7F"/>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9" name="Slide Number Placeholder 1">
            <a:extLst>
              <a:ext uri="{FF2B5EF4-FFF2-40B4-BE49-F238E27FC236}">
                <a16:creationId xmlns:a16="http://schemas.microsoft.com/office/drawing/2014/main" id="{8C46DFBD-64B6-475B-8F3B-766369B99F65}"/>
              </a:ext>
            </a:extLst>
          </p:cNvPr>
          <p:cNvSpPr txBox="1">
            <a:spLocks/>
          </p:cNvSpPr>
          <p:nvPr/>
        </p:nvSpPr>
        <p:spPr>
          <a:xfrm>
            <a:off x="9984296" y="6492240"/>
            <a:ext cx="1764900" cy="137100"/>
          </a:xfrm>
          <a:prstGeom prst="rect">
            <a:avLst/>
          </a:prstGeom>
        </p:spPr>
        <p:txBody>
          <a:bodyPr vert="horz" lIns="0" tIns="0" rIns="0" bIns="0" rtlCol="0" anchor="b" anchorCtr="0"/>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GB" smtClean="0"/>
              <a:pPr/>
              <a:t>9</a:t>
            </a:fld>
            <a:endParaRPr lang="en-GB"/>
          </a:p>
        </p:txBody>
      </p:sp>
      <p:sp>
        <p:nvSpPr>
          <p:cNvPr id="5" name="TextBox 4">
            <a:hlinkClick r:id="rId8" action="ppaction://hlinksldjump"/>
            <a:extLst>
              <a:ext uri="{FF2B5EF4-FFF2-40B4-BE49-F238E27FC236}">
                <a16:creationId xmlns:a16="http://schemas.microsoft.com/office/drawing/2014/main" id="{A9EEF4F6-CA96-42A3-B602-B4A1F753D0B8}"/>
              </a:ext>
            </a:extLst>
          </p:cNvPr>
          <p:cNvSpPr txBox="1"/>
          <p:nvPr/>
        </p:nvSpPr>
        <p:spPr>
          <a:xfrm>
            <a:off x="7407135" y="6343404"/>
            <a:ext cx="4093284" cy="184666"/>
          </a:xfrm>
          <a:prstGeom prst="rect">
            <a:avLst/>
          </a:prstGeom>
          <a:noFill/>
        </p:spPr>
        <p:txBody>
          <a:bodyPr wrap="square" lIns="0" tIns="0" rIns="0" bIns="0" rtlCol="0">
            <a:spAutoFit/>
          </a:bodyPr>
          <a:lstStyle/>
          <a:p>
            <a:pPr>
              <a:lnSpc>
                <a:spcPct val="100000"/>
              </a:lnSpc>
              <a:spcAft>
                <a:spcPts val="600"/>
              </a:spcAft>
              <a:buSzPct val="100000"/>
            </a:pPr>
            <a:r>
              <a:rPr lang="en-GB" sz="1200" dirty="0"/>
              <a:t>Click to check detailed demand assessment</a:t>
            </a:r>
          </a:p>
        </p:txBody>
      </p:sp>
    </p:spTree>
    <p:custDataLst>
      <p:custData r:id="rId1"/>
    </p:custDataLst>
    <p:extLst>
      <p:ext uri="{BB962C8B-B14F-4D97-AF65-F5344CB8AC3E}">
        <p14:creationId xmlns:p14="http://schemas.microsoft.com/office/powerpoint/2010/main" val="3807194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1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LASTSLIDEVIEWED" val="256,1,Prefeasibility Study of Trade and Logistics Centre (TLC) in Sugd Region of Tajikistan under Shymkent-Tashkent-Khujand Economic Corridor (STKEC)Draft Final Report Discussion"/>
</p:tagLst>
</file>

<file path=ppt/tags/tag1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10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0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03.xml><?xml version="1.0" encoding="utf-8"?>
<p:tagLst xmlns:a="http://schemas.openxmlformats.org/drawingml/2006/main" xmlns:r="http://schemas.openxmlformats.org/officeDocument/2006/relationships" xmlns:p="http://schemas.openxmlformats.org/presentationml/2006/main">
  <p:tag name="FULLLENGTH" val="True"/>
</p:tagLst>
</file>

<file path=ppt/tags/tag104.xml><?xml version="1.0" encoding="utf-8"?>
<p:tagLst xmlns:a="http://schemas.openxmlformats.org/drawingml/2006/main" xmlns:r="http://schemas.openxmlformats.org/officeDocument/2006/relationships" xmlns:p="http://schemas.openxmlformats.org/presentationml/2006/main">
  <p:tag name="FULLLENGTH" val="True"/>
</p:tagLst>
</file>

<file path=ppt/tags/tag105.xml><?xml version="1.0" encoding="utf-8"?>
<p:tagLst xmlns:a="http://schemas.openxmlformats.org/drawingml/2006/main" xmlns:r="http://schemas.openxmlformats.org/officeDocument/2006/relationships" xmlns:p="http://schemas.openxmlformats.org/presentationml/2006/main">
  <p:tag name="FULLLENGTH" val="True"/>
</p:tagLst>
</file>

<file path=ppt/tags/tag10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0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0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11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11.xml><?xml version="1.0" encoding="utf-8"?>
<p:tagLst xmlns:a="http://schemas.openxmlformats.org/drawingml/2006/main" xmlns:r="http://schemas.openxmlformats.org/officeDocument/2006/relationships" xmlns:p="http://schemas.openxmlformats.org/presentationml/2006/main">
  <p:tag name="FULLLENGTH" val="True"/>
</p:tagLst>
</file>

<file path=ppt/tags/tag11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16.xml><?xml version="1.0" encoding="utf-8"?>
<p:tagLst xmlns:a="http://schemas.openxmlformats.org/drawingml/2006/main" xmlns:r="http://schemas.openxmlformats.org/officeDocument/2006/relationships" xmlns:p="http://schemas.openxmlformats.org/presentationml/2006/main">
  <p:tag name="FULLLENGTH" val="True"/>
</p:tagLst>
</file>

<file path=ppt/tags/tag117.xml><?xml version="1.0" encoding="utf-8"?>
<p:tagLst xmlns:a="http://schemas.openxmlformats.org/drawingml/2006/main" xmlns:r="http://schemas.openxmlformats.org/officeDocument/2006/relationships" xmlns:p="http://schemas.openxmlformats.org/presentationml/2006/main">
  <p:tag name="FULLLENGTH" val="True"/>
</p:tagLst>
</file>

<file path=ppt/tags/tag11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2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2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2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2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3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3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3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4.xml><?xml version="1.0" encoding="utf-8"?>
<p:tagLst xmlns:a="http://schemas.openxmlformats.org/drawingml/2006/main" xmlns:r="http://schemas.openxmlformats.org/officeDocument/2006/relationships" xmlns:p="http://schemas.openxmlformats.org/presentationml/2006/main">
  <p:tag name="SMARTLOCKSHAPE" val="Yes"/>
</p:tagLst>
</file>

<file path=ppt/tags/tag14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4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4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4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4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4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5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5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53.xml><?xml version="1.0" encoding="utf-8"?>
<p:tagLst xmlns:a="http://schemas.openxmlformats.org/drawingml/2006/main" xmlns:r="http://schemas.openxmlformats.org/officeDocument/2006/relationships" xmlns:p="http://schemas.openxmlformats.org/presentationml/2006/main">
  <p:tag name="FULLLENGTH" val="True"/>
</p:tagLst>
</file>

<file path=ppt/tags/tag15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5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5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8.xml><?xml version="1.0" encoding="utf-8"?>
<p:tagLst xmlns:a="http://schemas.openxmlformats.org/drawingml/2006/main" xmlns:r="http://schemas.openxmlformats.org/officeDocument/2006/relationships" xmlns:p="http://schemas.openxmlformats.org/presentationml/2006/main">
  <p:tag name="FULLLENGTH" val="True"/>
</p:tagLst>
</file>

<file path=ppt/tags/tag159.xml><?xml version="1.0" encoding="utf-8"?>
<p:tagLst xmlns:a="http://schemas.openxmlformats.org/drawingml/2006/main" xmlns:r="http://schemas.openxmlformats.org/officeDocument/2006/relationships" xmlns:p="http://schemas.openxmlformats.org/presentationml/2006/main">
  <p:tag name="FULLLENGTH" val="True"/>
</p:tagLst>
</file>

<file path=ppt/tags/tag1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0.xml><?xml version="1.0" encoding="utf-8"?>
<p:tagLst xmlns:a="http://schemas.openxmlformats.org/drawingml/2006/main" xmlns:r="http://schemas.openxmlformats.org/officeDocument/2006/relationships" xmlns:p="http://schemas.openxmlformats.org/presentationml/2006/main">
  <p:tag name="FULLLENGTH" val="True"/>
</p:tagLst>
</file>

<file path=ppt/tags/tag16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66.xml><?xml version="1.0" encoding="utf-8"?>
<p:tagLst xmlns:a="http://schemas.openxmlformats.org/drawingml/2006/main" xmlns:r="http://schemas.openxmlformats.org/officeDocument/2006/relationships" xmlns:p="http://schemas.openxmlformats.org/presentationml/2006/main">
  <p:tag name="FULLLENGTH" val="True"/>
</p:tagLst>
</file>

<file path=ppt/tags/tag16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6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7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7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7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8.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179.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8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8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8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7.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TOCSTYLE" val="Section TOC"/>
  <p:tag name="SMARTDIVIDERLEVEL" val="0"/>
</p:tagLst>
</file>

<file path=ppt/tags/tag188.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8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9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9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9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6.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197.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0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0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0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0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5.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206.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20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1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1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13.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1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15.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1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17.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18.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1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20.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2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2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23.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2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25.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22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227.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Lst>
</file>

<file path=ppt/tags/tag228.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22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2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3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23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232.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33.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234.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235.xml><?xml version="1.0" encoding="utf-8"?>
<p:tagLst xmlns:a="http://schemas.openxmlformats.org/drawingml/2006/main" xmlns:r="http://schemas.openxmlformats.org/officeDocument/2006/relationships" xmlns:p="http://schemas.openxmlformats.org/presentationml/2006/main">
  <p:tag name="SMARTOBJECT" val="Bla Bla Object"/>
</p:tagLst>
</file>

<file path=ppt/tags/tag23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Lst>
</file>

<file path=ppt/tags/tag23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Default Cover v.3"/>
</p:tagLst>
</file>

<file path=ppt/tags/tag23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Default Cover v.3"/>
  <p:tag name="SMARTLINKEDSHAPEID" val="Subtitle"/>
</p:tagLst>
</file>

<file path=ppt/tags/tag23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40.xml><?xml version="1.0" encoding="utf-8"?>
<p:tagLst xmlns:a="http://schemas.openxmlformats.org/drawingml/2006/main" xmlns:r="http://schemas.openxmlformats.org/officeDocument/2006/relationships" xmlns:p="http://schemas.openxmlformats.org/presentationml/2006/main">
  <p:tag name="SMARTOBJECT" val="Title"/>
  <p:tag name="SMARTWRITE" val="{@Title}"/>
  <p:tag name="SMARTREAD" val="{@Title}"/>
</p:tagLst>
</file>

<file path=ppt/tags/tag241.xml><?xml version="1.0" encoding="utf-8"?>
<p:tagLst xmlns:a="http://schemas.openxmlformats.org/drawingml/2006/main" xmlns:r="http://schemas.openxmlformats.org/officeDocument/2006/relationships" xmlns:p="http://schemas.openxmlformats.org/presentationml/2006/main">
  <p:tag name="SMARTOBJECT" val="Subtitle"/>
  <p:tag name="SMARTWRITE" val="{@Subtitle}"/>
  <p:tag name="SMARTREAD" val="{@Subtitl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118_9uHe3DiOGg_TtFKur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1cHchqnIs9Cvz10lzvmKu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Ux_TQyOx.dju3eQ1AXwS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4qBVxeMAZlka33xfUbIc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9eHs_SjrLeDaJsKQM_w1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vVNDak_Nn16zuZT8_RuN8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G2dF8OZQJExPhPNpyYvCy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aMFMTU3EyAjT.7eTGjYF0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7AVmhA4Ov4IUuI4Odj81e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m57mJv7986NTXZX6p4pL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DyL50v2tTQ9sgYeq.y7nE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NovcgudGoNpVaqaZATg1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pFrX.zAvxYSxFrdHWKkvew"/>
</p:tagLst>
</file>

<file path=ppt/tags/tag2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o.2qh4NM_5lIafgDPn160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y0Pj_jEpIcDNbB12Jh0C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MUuIv5WPI0AxGDRrZn4Y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cnZsNMwxLxeHkyOBWHpZ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3U_YY0wbZvEmZ4OWR80cx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gMf5GcoTKlL0ek2fPNSOA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YPr4dx4wJBUswvmAHE_K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HOjjN5.eAtsWjx4.ed3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3UUpDboft9va2L84A..lX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IwLeCGSl3z3uOqpwqc8kUw"/>
</p:tagLst>
</file>

<file path=ppt/tags/tag28.xml><?xml version="1.0" encoding="utf-8"?>
<p:tagLst xmlns:a="http://schemas.openxmlformats.org/drawingml/2006/main" xmlns:r="http://schemas.openxmlformats.org/officeDocument/2006/relationships" xmlns:p="http://schemas.openxmlformats.org/presentationml/2006/main">
  <p:tag name="FULLLENGTH" val="Tru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SJbu5Jgy_t5M7ZWLVVXT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yMUbQW8Z6dlmQPHJocE4y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vI30OMxgPO1STYcUbqEWn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3sFDuubZx_70i0wFGZNJ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S2Lq78HvIU9N9oGnYP8nYA"/>
</p:tagLst>
</file>

<file path=ppt/tags/tag2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UHii7vpHa2x68NTqvlbZ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Ur.XTIBbY9xw.UWxeqhG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dO3Y_D1jrF.qGnWGesfj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bUMTxKkTceAvS0LT0XdJV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iJ.FO8r.vr_D4i8z.nN8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uGaKIcgOKCwb3GLSJDxd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3.xml><?xml version="1.0" encoding="utf-8"?>
<p:tagLst xmlns:a="http://schemas.openxmlformats.org/drawingml/2006/main" xmlns:r="http://schemas.openxmlformats.org/officeDocument/2006/relationships" xmlns:p="http://schemas.openxmlformats.org/presentationml/2006/main">
  <p:tag name="FULLLENGTH" val="True"/>
</p:tagLst>
</file>

<file path=ppt/tags/tag34.xml><?xml version="1.0" encoding="utf-8"?>
<p:tagLst xmlns:a="http://schemas.openxmlformats.org/drawingml/2006/main" xmlns:r="http://schemas.openxmlformats.org/officeDocument/2006/relationships" xmlns:p="http://schemas.openxmlformats.org/presentationml/2006/main">
  <p:tag name="FULLLENGTH" val="True"/>
</p:tagLst>
</file>

<file path=ppt/tags/tag3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1.xml><?xml version="1.0" encoding="utf-8"?>
<p:tagLst xmlns:a="http://schemas.openxmlformats.org/drawingml/2006/main" xmlns:r="http://schemas.openxmlformats.org/officeDocument/2006/relationships" xmlns:p="http://schemas.openxmlformats.org/presentationml/2006/main">
  <p:tag name="FULLLENGTH" val="True"/>
</p:tagLst>
</file>

<file path=ppt/tags/tag42.xml><?xml version="1.0" encoding="utf-8"?>
<p:tagLst xmlns:a="http://schemas.openxmlformats.org/drawingml/2006/main" xmlns:r="http://schemas.openxmlformats.org/officeDocument/2006/relationships" xmlns:p="http://schemas.openxmlformats.org/presentationml/2006/main">
  <p:tag name="FULLLENGTH" val="True"/>
</p:tagLst>
</file>

<file path=ppt/tags/tag4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7.xml><?xml version="1.0" encoding="utf-8"?>
<p:tagLst xmlns:a="http://schemas.openxmlformats.org/drawingml/2006/main" xmlns:r="http://schemas.openxmlformats.org/officeDocument/2006/relationships" xmlns:p="http://schemas.openxmlformats.org/presentationml/2006/main">
  <p:tag name="FULLLENGTH" val="True"/>
</p:tagLst>
</file>

<file path=ppt/tags/tag48.xml><?xml version="1.0" encoding="utf-8"?>
<p:tagLst xmlns:a="http://schemas.openxmlformats.org/drawingml/2006/main" xmlns:r="http://schemas.openxmlformats.org/officeDocument/2006/relationships" xmlns:p="http://schemas.openxmlformats.org/presentationml/2006/main">
  <p:tag name="FULLLENGTH" val="True"/>
</p:tagLst>
</file>

<file path=ppt/tags/tag4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HOQo1aNuRoK6WSGX8yv_Q"/>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FULLLENGTH" val="True"/>
</p:tagLst>
</file>

<file path=ppt/tags/tag5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6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5.xml><?xml version="1.0" encoding="utf-8"?>
<p:tagLst xmlns:a="http://schemas.openxmlformats.org/drawingml/2006/main" xmlns:r="http://schemas.openxmlformats.org/officeDocument/2006/relationships" xmlns:p="http://schemas.openxmlformats.org/presentationml/2006/main">
  <p:tag name="FULLLENGTH" val="True"/>
</p:tagLst>
</file>

<file path=ppt/tags/tag66.xml><?xml version="1.0" encoding="utf-8"?>
<p:tagLst xmlns:a="http://schemas.openxmlformats.org/drawingml/2006/main" xmlns:r="http://schemas.openxmlformats.org/officeDocument/2006/relationships" xmlns:p="http://schemas.openxmlformats.org/presentationml/2006/main">
  <p:tag name="FULLLENGTH" val="True"/>
</p:tagLst>
</file>

<file path=ppt/tags/tag6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7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6.xml><?xml version="1.0" encoding="utf-8"?>
<p:tagLst xmlns:a="http://schemas.openxmlformats.org/drawingml/2006/main" xmlns:r="http://schemas.openxmlformats.org/officeDocument/2006/relationships" xmlns:p="http://schemas.openxmlformats.org/presentationml/2006/main">
  <p:tag name="FULLLENGTH" val="True"/>
</p:tagLst>
</file>

<file path=ppt/tags/tag77.xml><?xml version="1.0" encoding="utf-8"?>
<p:tagLst xmlns:a="http://schemas.openxmlformats.org/drawingml/2006/main" xmlns:r="http://schemas.openxmlformats.org/officeDocument/2006/relationships" xmlns:p="http://schemas.openxmlformats.org/presentationml/2006/main">
  <p:tag name="FULLLENGTH" val="True"/>
</p:tagLst>
</file>

<file path=ppt/tags/tag7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8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7.xml><?xml version="1.0" encoding="utf-8"?>
<p:tagLst xmlns:a="http://schemas.openxmlformats.org/drawingml/2006/main" xmlns:r="http://schemas.openxmlformats.org/officeDocument/2006/relationships" xmlns:p="http://schemas.openxmlformats.org/presentationml/2006/main">
  <p:tag name="FULLLENGTH" val="True"/>
</p:tagLst>
</file>

<file path=ppt/tags/tag88.xml><?xml version="1.0" encoding="utf-8"?>
<p:tagLst xmlns:a="http://schemas.openxmlformats.org/drawingml/2006/main" xmlns:r="http://schemas.openxmlformats.org/officeDocument/2006/relationships" xmlns:p="http://schemas.openxmlformats.org/presentationml/2006/main">
  <p:tag name="FULLLENGTH" val="True"/>
</p:tagLst>
</file>

<file path=ppt/tags/tag89.xml><?xml version="1.0" encoding="utf-8"?>
<p:tagLst xmlns:a="http://schemas.openxmlformats.org/drawingml/2006/main" xmlns:r="http://schemas.openxmlformats.org/officeDocument/2006/relationships" xmlns:p="http://schemas.openxmlformats.org/presentationml/2006/main">
  <p:tag name="FULLLENGTH" val="True"/>
</p:tagLst>
</file>

<file path=ppt/tags/tag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9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9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9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1" id="{F263BB68-960B-4111-8EAF-7ABCA2913049}" vid="{623EEB51-A4CC-4CFC-90F3-A67DAF2F600B}"/>
    </a:ext>
  </a:extLst>
</a:theme>
</file>

<file path=ppt/theme/theme3.xml><?xml version="1.0" encoding="utf-8"?>
<a:theme xmlns:a="http://schemas.openxmlformats.org/drawingml/2006/main" name="2_PwC Smart">
  <a:themeElements>
    <a:clrScheme name="PwC">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Smart" id="{EBCEFFED-2F4C-4610-B3D1-C5FEABF08696}" vid="{147AACE8-1487-4472-AA95-F3AF2FAD50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3c4410f5-6571-47f3-abc3-3cbe79655b2a</DcR_SlideID>
</file>

<file path=customXml/item10.xml><?xml version="1.0" encoding="utf-8"?>
<DcR_SlideID>7a0c7bd3-efef-4eb1-a2b4-d416d4d6214b</DcR_SlideID>
</file>

<file path=customXml/item11.xml><?xml version="1.0" encoding="utf-8"?>
<DcR_SlideID>9c6c8707-708f-4aa7-963d-c06bcbb3eeb7</DcR_SlideID>
</file>

<file path=customXml/item12.xml><?xml version="1.0" encoding="utf-8"?>
<DcR_SlideID>d0bdcc33-4a21-460a-89f8-f5069ace9d84</DcR_SlideID>
</file>

<file path=customXml/item13.xml><?xml version="1.0" encoding="utf-8"?>
<DcR_SlideID>8f547426-a370-403c-8734-9064158e77cb</DcR_SlideID>
</file>

<file path=customXml/item14.xml><?xml version="1.0" encoding="utf-8"?>
<DcR_SlideID>0d7a05a4-5509-4b34-b80f-3737ee526ddf</DcR_SlideID>
</file>

<file path=customXml/item15.xml><?xml version="1.0" encoding="utf-8"?>
<DcR_SlideID>a0e5daf3-06b1-4b0b-9abc-8bd7ab7dd8f2</DcR_SlideID>
</file>

<file path=customXml/item16.xml><?xml version="1.0" encoding="utf-8"?>
<DcR_SlideID>9c29e31b-9dac-4c04-9645-bcda5f20230d</DcR_SlideID>
</file>

<file path=customXml/item17.xml><?xml version="1.0" encoding="utf-8"?>
<DcR_SlideID>fd142120-7caf-4f5b-a2b8-a9df96da3799</DcR_SlideID>
</file>

<file path=customXml/item18.xml><?xml version="1.0" encoding="utf-8"?>
<DcR_SlideID>20ffcf23-a549-4178-9181-2406ec79afcd</DcR_SlideID>
</file>

<file path=customXml/item19.xml><?xml version="1.0" encoding="utf-8"?>
<DcR_SlideID>26d7d5b4-7bbc-4959-a589-a3035a351069</DcR_SlideID>
</file>

<file path=customXml/item2.xml><?xml version="1.0" encoding="utf-8"?>
<DcR_SlideID>ab7e06df-7016-451b-899b-8003cc9fcf55</DcR_SlideID>
</file>

<file path=customXml/item20.xml><?xml version="1.0" encoding="utf-8"?>
<DcR_SlideID>3a573e9d-52e6-449f-9be4-ece3f7f8e9a8</DcR_SlideID>
</file>

<file path=customXml/item21.xml><?xml version="1.0" encoding="utf-8"?>
<DcR_SlideID>890292be-f37a-4674-85ed-b3539e73f18a</DcR_SlideID>
</file>

<file path=customXml/item22.xml><?xml version="1.0" encoding="utf-8"?>
<DcR_SlideID>8a0c7c42-a7ec-40e1-b82c-8b51e8dcde8b</DcR_SlideID>
</file>

<file path=customXml/item23.xml><?xml version="1.0" encoding="utf-8"?>
<DcR_SlideID>2b6089db-6d46-44bf-94bb-2f18266cb437</DcR_SlideID>
</file>

<file path=customXml/item24.xml><?xml version="1.0" encoding="utf-8"?>
<DcR_SlideID>82d32639-9165-46cb-8461-8b0abda406e8</DcR_SlideID>
</file>

<file path=customXml/item25.xml><?xml version="1.0" encoding="utf-8"?>
<DcR_SlideID>2a1e6ea8-7b37-4875-ba16-46c730070ba7</DcR_SlideID>
</file>

<file path=customXml/item26.xml><?xml version="1.0" encoding="utf-8"?>
<DcR_SlideID>fecc0d44-a9b5-4572-ad0b-b89f8d2e32da</DcR_SlideID>
</file>

<file path=customXml/item27.xml><?xml version="1.0" encoding="utf-8"?>
<DcR_SlideID>80162d46-8005-4a17-853b-a1f40dd71ba5</DcR_SlideID>
</file>

<file path=customXml/item28.xml><?xml version="1.0" encoding="utf-8"?>
<DcR_SlideID>f21a3d48-f361-4b03-8d6b-6f725b258c26</DcR_SlideID>
</file>

<file path=customXml/item29.xml><?xml version="1.0" encoding="utf-8"?>
<DcR_SlideID>066d5bb4-b727-415a-90c7-f33f738a3e0c</DcR_SlideID>
</file>

<file path=customXml/item3.xml><?xml version="1.0" encoding="utf-8"?>
<DcR_SlideID>e6779542-67b0-4525-b133-124d109efca5</DcR_SlideID>
</file>

<file path=customXml/item30.xml><?xml version="1.0" encoding="utf-8"?>
<DcR_SlideID>e7b4c59d-1b57-498d-a9d0-e4bf7d30e6ce</DcR_SlideID>
</file>

<file path=customXml/item31.xml><?xml version="1.0" encoding="utf-8"?>
<DcR_SlideID>c439c6ac-1658-4676-b559-14697ad7d5bd</DcR_SlideID>
</file>

<file path=customXml/item4.xml><?xml version="1.0" encoding="utf-8"?>
<DcR_SlideID>b7a49e03-dc56-4759-8209-9cb4427ef913</DcR_SlideID>
</file>

<file path=customXml/item5.xml><?xml version="1.0" encoding="utf-8"?>
<DcR_SlideID>ace8de8f-54a1-4d1f-9e54-49f56b6e1cd7</DcR_SlideID>
</file>

<file path=customXml/item6.xml><?xml version="1.0" encoding="utf-8"?>
<DcR_SlideID>39be012c-085b-4327-a856-38d32f7e0973</DcR_SlideID>
</file>

<file path=customXml/item7.xml><?xml version="1.0" encoding="utf-8"?>
<DcR_SlideID>ee74d207-5185-43da-822b-fdf045f3c412</DcR_SlideID>
</file>

<file path=customXml/item8.xml><?xml version="1.0" encoding="utf-8"?>
<DcR_SlideID>f4a5c48f-0bdc-4774-8cab-ca4463827c38</DcR_SlideID>
</file>

<file path=customXml/item9.xml><?xml version="1.0" encoding="utf-8"?>
<DcR_SlideID>5251b555-de7b-4dfc-a490-ba85ef87e2bf</DcR_SlideID>
</file>

<file path=customXml/itemProps1.xml><?xml version="1.0" encoding="utf-8"?>
<ds:datastoreItem xmlns:ds="http://schemas.openxmlformats.org/officeDocument/2006/customXml" ds:itemID="{EE119163-B475-4350-8DDC-61FED6CA2427}">
  <ds:schemaRefs/>
</ds:datastoreItem>
</file>

<file path=customXml/itemProps10.xml><?xml version="1.0" encoding="utf-8"?>
<ds:datastoreItem xmlns:ds="http://schemas.openxmlformats.org/officeDocument/2006/customXml" ds:itemID="{DE9BBFDE-4FF7-40D8-8473-DB361EFFB9B8}">
  <ds:schemaRefs/>
</ds:datastoreItem>
</file>

<file path=customXml/itemProps11.xml><?xml version="1.0" encoding="utf-8"?>
<ds:datastoreItem xmlns:ds="http://schemas.openxmlformats.org/officeDocument/2006/customXml" ds:itemID="{F715FA27-8717-470B-BF74-4FEB317810BA}">
  <ds:schemaRefs/>
</ds:datastoreItem>
</file>

<file path=customXml/itemProps12.xml><?xml version="1.0" encoding="utf-8"?>
<ds:datastoreItem xmlns:ds="http://schemas.openxmlformats.org/officeDocument/2006/customXml" ds:itemID="{5681B81E-4D53-4D29-BCFB-6EF490D13434}">
  <ds:schemaRefs/>
</ds:datastoreItem>
</file>

<file path=customXml/itemProps13.xml><?xml version="1.0" encoding="utf-8"?>
<ds:datastoreItem xmlns:ds="http://schemas.openxmlformats.org/officeDocument/2006/customXml" ds:itemID="{7745AF9A-3847-40E8-8E20-A602981092A9}">
  <ds:schemaRefs/>
</ds:datastoreItem>
</file>

<file path=customXml/itemProps14.xml><?xml version="1.0" encoding="utf-8"?>
<ds:datastoreItem xmlns:ds="http://schemas.openxmlformats.org/officeDocument/2006/customXml" ds:itemID="{B1FDF599-4CB9-41EC-B9DC-CF61B59625E5}">
  <ds:schemaRefs/>
</ds:datastoreItem>
</file>

<file path=customXml/itemProps15.xml><?xml version="1.0" encoding="utf-8"?>
<ds:datastoreItem xmlns:ds="http://schemas.openxmlformats.org/officeDocument/2006/customXml" ds:itemID="{718CD29B-C98D-4136-B554-2FF2700A979A}">
  <ds:schemaRefs/>
</ds:datastoreItem>
</file>

<file path=customXml/itemProps16.xml><?xml version="1.0" encoding="utf-8"?>
<ds:datastoreItem xmlns:ds="http://schemas.openxmlformats.org/officeDocument/2006/customXml" ds:itemID="{B356CBEB-1758-41E6-A5CE-B073E9FADE2F}">
  <ds:schemaRefs/>
</ds:datastoreItem>
</file>

<file path=customXml/itemProps17.xml><?xml version="1.0" encoding="utf-8"?>
<ds:datastoreItem xmlns:ds="http://schemas.openxmlformats.org/officeDocument/2006/customXml" ds:itemID="{407188F8-2327-4041-A90F-D7026E8E1B0C}">
  <ds:schemaRefs/>
</ds:datastoreItem>
</file>

<file path=customXml/itemProps18.xml><?xml version="1.0" encoding="utf-8"?>
<ds:datastoreItem xmlns:ds="http://schemas.openxmlformats.org/officeDocument/2006/customXml" ds:itemID="{76E4B207-BF14-4E8D-B024-8DEB4AFC09E3}">
  <ds:schemaRefs/>
</ds:datastoreItem>
</file>

<file path=customXml/itemProps19.xml><?xml version="1.0" encoding="utf-8"?>
<ds:datastoreItem xmlns:ds="http://schemas.openxmlformats.org/officeDocument/2006/customXml" ds:itemID="{1E16F853-F5C2-4AFE-9825-96B9EE57A546}">
  <ds:schemaRefs/>
</ds:datastoreItem>
</file>

<file path=customXml/itemProps2.xml><?xml version="1.0" encoding="utf-8"?>
<ds:datastoreItem xmlns:ds="http://schemas.openxmlformats.org/officeDocument/2006/customXml" ds:itemID="{26AE6042-1AF4-456C-BDF8-C07E7C4E8B15}">
  <ds:schemaRefs/>
</ds:datastoreItem>
</file>

<file path=customXml/itemProps20.xml><?xml version="1.0" encoding="utf-8"?>
<ds:datastoreItem xmlns:ds="http://schemas.openxmlformats.org/officeDocument/2006/customXml" ds:itemID="{8FD4834C-4646-4206-ACC5-7195DAA215AC}">
  <ds:schemaRefs/>
</ds:datastoreItem>
</file>

<file path=customXml/itemProps21.xml><?xml version="1.0" encoding="utf-8"?>
<ds:datastoreItem xmlns:ds="http://schemas.openxmlformats.org/officeDocument/2006/customXml" ds:itemID="{131960A5-ADC8-48AA-B1F2-047A29F50826}">
  <ds:schemaRefs/>
</ds:datastoreItem>
</file>

<file path=customXml/itemProps22.xml><?xml version="1.0" encoding="utf-8"?>
<ds:datastoreItem xmlns:ds="http://schemas.openxmlformats.org/officeDocument/2006/customXml" ds:itemID="{BA79C7A9-295A-4E8A-9CBA-8131494B3327}">
  <ds:schemaRefs/>
</ds:datastoreItem>
</file>

<file path=customXml/itemProps23.xml><?xml version="1.0" encoding="utf-8"?>
<ds:datastoreItem xmlns:ds="http://schemas.openxmlformats.org/officeDocument/2006/customXml" ds:itemID="{550F39F7-93B4-4060-8371-72FBE33D8687}">
  <ds:schemaRefs/>
</ds:datastoreItem>
</file>

<file path=customXml/itemProps24.xml><?xml version="1.0" encoding="utf-8"?>
<ds:datastoreItem xmlns:ds="http://schemas.openxmlformats.org/officeDocument/2006/customXml" ds:itemID="{D7A706B0-0808-4CA3-8CC7-DFDD2E93913C}">
  <ds:schemaRefs/>
</ds:datastoreItem>
</file>

<file path=customXml/itemProps25.xml><?xml version="1.0" encoding="utf-8"?>
<ds:datastoreItem xmlns:ds="http://schemas.openxmlformats.org/officeDocument/2006/customXml" ds:itemID="{DBDA8BB9-76BA-4A5C-A031-BEFA243101A8}">
  <ds:schemaRefs/>
</ds:datastoreItem>
</file>

<file path=customXml/itemProps26.xml><?xml version="1.0" encoding="utf-8"?>
<ds:datastoreItem xmlns:ds="http://schemas.openxmlformats.org/officeDocument/2006/customXml" ds:itemID="{9EFFB16F-C88C-4D75-8FBC-D7C6029B3FD6}">
  <ds:schemaRefs/>
</ds:datastoreItem>
</file>

<file path=customXml/itemProps27.xml><?xml version="1.0" encoding="utf-8"?>
<ds:datastoreItem xmlns:ds="http://schemas.openxmlformats.org/officeDocument/2006/customXml" ds:itemID="{ED0A3365-FE6D-4177-A4D8-11BE4380AD98}">
  <ds:schemaRefs/>
</ds:datastoreItem>
</file>

<file path=customXml/itemProps28.xml><?xml version="1.0" encoding="utf-8"?>
<ds:datastoreItem xmlns:ds="http://schemas.openxmlformats.org/officeDocument/2006/customXml" ds:itemID="{DF6A5FFC-A67F-42FF-9BE9-467E4E215F13}">
  <ds:schemaRefs/>
</ds:datastoreItem>
</file>

<file path=customXml/itemProps29.xml><?xml version="1.0" encoding="utf-8"?>
<ds:datastoreItem xmlns:ds="http://schemas.openxmlformats.org/officeDocument/2006/customXml" ds:itemID="{381879A9-D5B4-40F5-8A0E-97FA8DB3EF02}">
  <ds:schemaRefs/>
</ds:datastoreItem>
</file>

<file path=customXml/itemProps3.xml><?xml version="1.0" encoding="utf-8"?>
<ds:datastoreItem xmlns:ds="http://schemas.openxmlformats.org/officeDocument/2006/customXml" ds:itemID="{550586B9-6041-4326-98E8-2B2386EE6A84}">
  <ds:schemaRefs/>
</ds:datastoreItem>
</file>

<file path=customXml/itemProps30.xml><?xml version="1.0" encoding="utf-8"?>
<ds:datastoreItem xmlns:ds="http://schemas.openxmlformats.org/officeDocument/2006/customXml" ds:itemID="{AA2A0DD1-E25B-49E1-83F4-0D11B1A96A16}">
  <ds:schemaRefs/>
</ds:datastoreItem>
</file>

<file path=customXml/itemProps31.xml><?xml version="1.0" encoding="utf-8"?>
<ds:datastoreItem xmlns:ds="http://schemas.openxmlformats.org/officeDocument/2006/customXml" ds:itemID="{1C190ADB-C65F-4ADD-B56B-3536A18C4F2D}">
  <ds:schemaRefs/>
</ds:datastoreItem>
</file>

<file path=customXml/itemProps4.xml><?xml version="1.0" encoding="utf-8"?>
<ds:datastoreItem xmlns:ds="http://schemas.openxmlformats.org/officeDocument/2006/customXml" ds:itemID="{03BD4C03-4D49-4D57-810D-AD3715AEBE47}">
  <ds:schemaRefs/>
</ds:datastoreItem>
</file>

<file path=customXml/itemProps5.xml><?xml version="1.0" encoding="utf-8"?>
<ds:datastoreItem xmlns:ds="http://schemas.openxmlformats.org/officeDocument/2006/customXml" ds:itemID="{CF1DC6E5-FE59-412A-8BA9-E8C6CE96BF26}">
  <ds:schemaRefs/>
</ds:datastoreItem>
</file>

<file path=customXml/itemProps6.xml><?xml version="1.0" encoding="utf-8"?>
<ds:datastoreItem xmlns:ds="http://schemas.openxmlformats.org/officeDocument/2006/customXml" ds:itemID="{E77CB6A1-1526-41EE-9E4E-D1D77ADF628F}">
  <ds:schemaRefs/>
</ds:datastoreItem>
</file>

<file path=customXml/itemProps7.xml><?xml version="1.0" encoding="utf-8"?>
<ds:datastoreItem xmlns:ds="http://schemas.openxmlformats.org/officeDocument/2006/customXml" ds:itemID="{8F59C761-69E6-4F8A-B318-FC410951E23E}">
  <ds:schemaRefs/>
</ds:datastoreItem>
</file>

<file path=customXml/itemProps8.xml><?xml version="1.0" encoding="utf-8"?>
<ds:datastoreItem xmlns:ds="http://schemas.openxmlformats.org/officeDocument/2006/customXml" ds:itemID="{7DCAA723-C7CF-477E-B512-0AAB08B7F1E2}">
  <ds:schemaRefs/>
</ds:datastoreItem>
</file>

<file path=customXml/itemProps9.xml><?xml version="1.0" encoding="utf-8"?>
<ds:datastoreItem xmlns:ds="http://schemas.openxmlformats.org/officeDocument/2006/customXml" ds:itemID="{A1DF80C3-88C7-4604-A788-C7AF725BB3C5}">
  <ds:schemaRefs/>
</ds:datastoreItem>
</file>

<file path=docProps/app.xml><?xml version="1.0" encoding="utf-8"?>
<Properties xmlns="http://schemas.openxmlformats.org/officeDocument/2006/extended-properties" xmlns:vt="http://schemas.openxmlformats.org/officeDocument/2006/docPropsVTypes">
  <TotalTime>2565</TotalTime>
  <Words>3666</Words>
  <Application>Microsoft Office PowerPoint</Application>
  <PresentationFormat>Widescreen</PresentationFormat>
  <Paragraphs>602</Paragraphs>
  <Slides>28</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0" baseType="lpstr">
      <vt:lpstr>Helvetica Neue</vt:lpstr>
      <vt:lpstr>Arial</vt:lpstr>
      <vt:lpstr>Calibri</vt:lpstr>
      <vt:lpstr>Calibri Light</vt:lpstr>
      <vt:lpstr>Georgia</vt:lpstr>
      <vt:lpstr>Symbol</vt:lpstr>
      <vt:lpstr>Times New Roman</vt:lpstr>
      <vt:lpstr>Wingdings</vt:lpstr>
      <vt:lpstr>Office Theme</vt:lpstr>
      <vt:lpstr>2_PwC</vt:lpstr>
      <vt:lpstr>2_PwC Smart</vt:lpstr>
      <vt:lpstr>think-cell Slide</vt:lpstr>
      <vt:lpstr>Prefeasibility Study of Trade and Logistics Centre (TLC) in Sugd Region of Tajikistan under Shymkent-Tashkent-Khujand Economic Corridor (STKEC)  Draft Final Report Discussion</vt:lpstr>
      <vt:lpstr>Agenda for Discussion</vt:lpstr>
      <vt:lpstr>Contents</vt:lpstr>
      <vt:lpstr>PowerPoint Presentation</vt:lpstr>
      <vt:lpstr>PowerPoint Presentation</vt:lpstr>
      <vt:lpstr>PowerPoint Presentation</vt:lpstr>
      <vt:lpstr>PowerPoint Presentation</vt:lpstr>
      <vt:lpstr>Trade and Logistics Context – Tajikistan and Sugd Region</vt:lpstr>
      <vt:lpstr>Projected Gap in Storage Capacity in Sugd Region</vt:lpstr>
      <vt:lpstr>PowerPoint Presentation</vt:lpstr>
      <vt:lpstr>PowerPoint Presentation</vt:lpstr>
      <vt:lpstr>Framework for TLC concept plan</vt:lpstr>
      <vt:lpstr>Components for TLC</vt:lpstr>
      <vt:lpstr>Location Assessments for TLC</vt:lpstr>
      <vt:lpstr>Shortlisted Location for TLC - SFEZ</vt:lpstr>
      <vt:lpstr>Land Area Estimation for Different Components within TLC</vt:lpstr>
      <vt:lpstr>Zoning Plan for TLC</vt:lpstr>
      <vt:lpstr>Proposed Institutional Models for TLC (1/2)</vt:lpstr>
      <vt:lpstr>Proposed Institutional Models for TLC (2/2)</vt:lpstr>
      <vt:lpstr>PowerPoint Presentation</vt:lpstr>
      <vt:lpstr>Project Costs and Revenue heads for TLC</vt:lpstr>
      <vt:lpstr>Financial Assessment</vt:lpstr>
      <vt:lpstr>PowerPoint Presentation</vt:lpstr>
      <vt:lpstr>Policy and Regulatory interventions</vt:lpstr>
      <vt:lpstr>Other external interventions</vt:lpstr>
      <vt:lpstr>PowerPoint Presentation</vt:lpstr>
      <vt:lpstr>Thank You</vt:lpstr>
      <vt:lpstr>Cargo demand projections in Sugd region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Prioritization and Location Assessment - NTT</dc:title>
  <dc:creator>ANUKRITI Sharma (IN)</dc:creator>
  <cp:lastModifiedBy>Xinglan Hu</cp:lastModifiedBy>
  <cp:revision>28</cp:revision>
  <dcterms:created xsi:type="dcterms:W3CDTF">2023-08-05T07:05:34Z</dcterms:created>
  <dcterms:modified xsi:type="dcterms:W3CDTF">2023-09-05T05:59:30Z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2023-09-04T10:38:39Z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80b032fa-eb0f-4b2d-924e-ed7b305fad18</vt:lpwstr>
  </property>
  <property fmtid="{D5CDD505-2E9C-101B-9397-08002B2CF9AE}" pid="8" name="MSIP_Label_817d4574-7375-4d17-b29c-6e4c6df0fcb0_ContentBits">
    <vt:lpwstr>2</vt:lpwstr>
  </property>
</Properties>
</file>