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8" r:id="rId2"/>
    <p:sldId id="277" r:id="rId3"/>
    <p:sldId id="330" r:id="rId4"/>
    <p:sldId id="331" r:id="rId5"/>
    <p:sldId id="332" r:id="rId6"/>
    <p:sldId id="333" r:id="rId7"/>
    <p:sldId id="334" r:id="rId8"/>
    <p:sldId id="335" r:id="rId9"/>
    <p:sldId id="336" r:id="rId10"/>
    <p:sldId id="337" r:id="rId11"/>
    <p:sldId id="338" r:id="rId12"/>
    <p:sldId id="343" r:id="rId13"/>
    <p:sldId id="344" r:id="rId14"/>
    <p:sldId id="339" r:id="rId15"/>
    <p:sldId id="340" r:id="rId16"/>
    <p:sldId id="341" r:id="rId17"/>
    <p:sldId id="342" r:id="rId18"/>
    <p:sldId id="295" r:id="rId19"/>
  </p:sldIdLst>
  <p:sldSz cx="9144000" cy="5143500" type="screen16x9"/>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00"/>
    <a:srgbClr val="D54C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416" autoAdjust="0"/>
    <p:restoredTop sz="89646" autoAdjust="0"/>
  </p:normalViewPr>
  <p:slideViewPr>
    <p:cSldViewPr snapToGrid="0" snapToObjects="1">
      <p:cViewPr varScale="1">
        <p:scale>
          <a:sx n="146" d="100"/>
          <a:sy n="146" d="100"/>
        </p:scale>
        <p:origin x="114" y="3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163BC-2F77-498F-B6DF-C99240DCD249}"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522D74B6-50F8-42A0-AD69-01591FBB0949}">
      <dgm:prSet custT="1"/>
      <dgm:spPr/>
      <dgm:t>
        <a:bodyPr/>
        <a:lstStyle/>
        <a:p>
          <a:r>
            <a:rPr lang="en-US" sz="2200" dirty="0">
              <a:latin typeface="Tahoma" panose="020B0604030504040204" pitchFamily="34" charset="0"/>
              <a:ea typeface="Tahoma" panose="020B0604030504040204" pitchFamily="34" charset="0"/>
              <a:cs typeface="Tahoma" panose="020B0604030504040204" pitchFamily="34" charset="0"/>
            </a:rPr>
            <a:t>Key definitions</a:t>
          </a:r>
        </a:p>
      </dgm:t>
    </dgm:pt>
    <dgm:pt modelId="{91AF36A1-B390-45CE-A3A3-50472E3204D1}" type="parTrans" cxnId="{2E3C9B08-6C21-42CF-A104-EAE3C39C23F7}">
      <dgm:prSet/>
      <dgm:spPr/>
      <dgm:t>
        <a:bodyPr/>
        <a:lstStyle/>
        <a:p>
          <a:endParaRPr lang="en-US" sz="2200">
            <a:latin typeface="Tahoma" panose="020B0604030504040204" pitchFamily="34" charset="0"/>
            <a:ea typeface="Tahoma" panose="020B0604030504040204" pitchFamily="34" charset="0"/>
            <a:cs typeface="Tahoma" panose="020B0604030504040204" pitchFamily="34" charset="0"/>
          </a:endParaRPr>
        </a:p>
      </dgm:t>
    </dgm:pt>
    <dgm:pt modelId="{9A690758-D67E-428A-84FE-4A84CD9DC984}" type="sibTrans" cxnId="{2E3C9B08-6C21-42CF-A104-EAE3C39C23F7}">
      <dgm:prSet/>
      <dgm:spPr/>
      <dgm:t>
        <a:bodyPr/>
        <a:lstStyle/>
        <a:p>
          <a:endParaRPr lang="en-US" sz="2200">
            <a:latin typeface="Tahoma" panose="020B0604030504040204" pitchFamily="34" charset="0"/>
            <a:ea typeface="Tahoma" panose="020B0604030504040204" pitchFamily="34" charset="0"/>
            <a:cs typeface="Tahoma" panose="020B0604030504040204" pitchFamily="34" charset="0"/>
          </a:endParaRPr>
        </a:p>
      </dgm:t>
    </dgm:pt>
    <dgm:pt modelId="{3353F23B-246E-442C-AF77-B6E7D1670D22}">
      <dgm:prSet custT="1"/>
      <dgm:spPr/>
      <dgm:t>
        <a:bodyPr/>
        <a:lstStyle/>
        <a:p>
          <a:r>
            <a:rPr lang="en-US" sz="2200" dirty="0">
              <a:latin typeface="Tahoma" panose="020B0604030504040204" pitchFamily="34" charset="0"/>
              <a:ea typeface="Tahoma" panose="020B0604030504040204" pitchFamily="34" charset="0"/>
              <a:cs typeface="Tahoma" panose="020B0604030504040204" pitchFamily="34" charset="0"/>
            </a:rPr>
            <a:t>Rationale for the study </a:t>
          </a:r>
        </a:p>
      </dgm:t>
    </dgm:pt>
    <dgm:pt modelId="{3DDA26E2-0138-44EF-9F08-F0232ABF432B}" type="parTrans" cxnId="{8912673A-23C4-4225-942E-A72DD916743E}">
      <dgm:prSet/>
      <dgm:spPr/>
      <dgm:t>
        <a:bodyPr/>
        <a:lstStyle/>
        <a:p>
          <a:endParaRPr lang="en-US" sz="2200">
            <a:latin typeface="Tahoma" panose="020B0604030504040204" pitchFamily="34" charset="0"/>
            <a:ea typeface="Tahoma" panose="020B0604030504040204" pitchFamily="34" charset="0"/>
            <a:cs typeface="Tahoma" panose="020B0604030504040204" pitchFamily="34" charset="0"/>
          </a:endParaRPr>
        </a:p>
      </dgm:t>
    </dgm:pt>
    <dgm:pt modelId="{A0C87524-7CBB-4076-9577-1F6BEF238B93}" type="sibTrans" cxnId="{8912673A-23C4-4225-942E-A72DD916743E}">
      <dgm:prSet/>
      <dgm:spPr/>
      <dgm:t>
        <a:bodyPr/>
        <a:lstStyle/>
        <a:p>
          <a:endParaRPr lang="en-US" sz="2200">
            <a:latin typeface="Tahoma" panose="020B0604030504040204" pitchFamily="34" charset="0"/>
            <a:ea typeface="Tahoma" panose="020B0604030504040204" pitchFamily="34" charset="0"/>
            <a:cs typeface="Tahoma" panose="020B0604030504040204" pitchFamily="34" charset="0"/>
          </a:endParaRPr>
        </a:p>
      </dgm:t>
    </dgm:pt>
    <dgm:pt modelId="{EB784E7B-58A9-4DC1-B7AA-DD78BCC19376}">
      <dgm:prSet custT="1"/>
      <dgm:spPr/>
      <dgm:t>
        <a:bodyPr/>
        <a:lstStyle/>
        <a:p>
          <a:r>
            <a:rPr lang="en-US" sz="2200" dirty="0">
              <a:latin typeface="Tahoma" panose="020B0604030504040204" pitchFamily="34" charset="0"/>
              <a:ea typeface="Tahoma" panose="020B0604030504040204" pitchFamily="34" charset="0"/>
              <a:cs typeface="Tahoma" panose="020B0604030504040204" pitchFamily="34" charset="0"/>
            </a:rPr>
            <a:t>Purpose and target audience of the study</a:t>
          </a:r>
        </a:p>
      </dgm:t>
    </dgm:pt>
    <dgm:pt modelId="{09F9AB87-BD40-4C7A-B4DA-EACD22A40393}" type="parTrans" cxnId="{FAFD3D68-B0B4-4084-BE82-75DE70110266}">
      <dgm:prSet/>
      <dgm:spPr/>
      <dgm:t>
        <a:bodyPr/>
        <a:lstStyle/>
        <a:p>
          <a:endParaRPr lang="en-US" sz="2200">
            <a:latin typeface="Tahoma" panose="020B0604030504040204" pitchFamily="34" charset="0"/>
            <a:ea typeface="Tahoma" panose="020B0604030504040204" pitchFamily="34" charset="0"/>
            <a:cs typeface="Tahoma" panose="020B0604030504040204" pitchFamily="34" charset="0"/>
          </a:endParaRPr>
        </a:p>
      </dgm:t>
    </dgm:pt>
    <dgm:pt modelId="{51EF5592-B031-43DF-9D03-83DA40064FEF}" type="sibTrans" cxnId="{FAFD3D68-B0B4-4084-BE82-75DE70110266}">
      <dgm:prSet/>
      <dgm:spPr/>
      <dgm:t>
        <a:bodyPr/>
        <a:lstStyle/>
        <a:p>
          <a:endParaRPr lang="en-US" sz="2200">
            <a:latin typeface="Tahoma" panose="020B0604030504040204" pitchFamily="34" charset="0"/>
            <a:ea typeface="Tahoma" panose="020B0604030504040204" pitchFamily="34" charset="0"/>
            <a:cs typeface="Tahoma" panose="020B0604030504040204" pitchFamily="34" charset="0"/>
          </a:endParaRPr>
        </a:p>
      </dgm:t>
    </dgm:pt>
    <dgm:pt modelId="{74101EF8-DB80-41EF-8FAA-76D86D1B32B1}">
      <dgm:prSet custT="1"/>
      <dgm:spPr/>
      <dgm:t>
        <a:bodyPr/>
        <a:lstStyle/>
        <a:p>
          <a:r>
            <a:rPr lang="en-US" sz="2200" dirty="0">
              <a:latin typeface="Tahoma" panose="020B0604030504040204" pitchFamily="34" charset="0"/>
              <a:ea typeface="Tahoma" panose="020B0604030504040204" pitchFamily="34" charset="0"/>
              <a:cs typeface="Tahoma" panose="020B0604030504040204" pitchFamily="34" charset="0"/>
            </a:rPr>
            <a:t>Scope and methodology of the study</a:t>
          </a:r>
        </a:p>
      </dgm:t>
    </dgm:pt>
    <dgm:pt modelId="{41F51E0E-051A-4A72-A50E-A891A1D8EF0C}" type="parTrans" cxnId="{22DA4F3C-ADDE-4DF4-B734-D35B3D55891B}">
      <dgm:prSet/>
      <dgm:spPr/>
      <dgm:t>
        <a:bodyPr/>
        <a:lstStyle/>
        <a:p>
          <a:endParaRPr lang="en-US" sz="2200">
            <a:latin typeface="Tahoma" panose="020B0604030504040204" pitchFamily="34" charset="0"/>
            <a:ea typeface="Tahoma" panose="020B0604030504040204" pitchFamily="34" charset="0"/>
            <a:cs typeface="Tahoma" panose="020B0604030504040204" pitchFamily="34" charset="0"/>
          </a:endParaRPr>
        </a:p>
      </dgm:t>
    </dgm:pt>
    <dgm:pt modelId="{8C4DE329-DDEA-40BE-8BD4-B388A74BE73B}" type="sibTrans" cxnId="{22DA4F3C-ADDE-4DF4-B734-D35B3D55891B}">
      <dgm:prSet/>
      <dgm:spPr/>
      <dgm:t>
        <a:bodyPr/>
        <a:lstStyle/>
        <a:p>
          <a:endParaRPr lang="en-US" sz="2200">
            <a:latin typeface="Tahoma" panose="020B0604030504040204" pitchFamily="34" charset="0"/>
            <a:ea typeface="Tahoma" panose="020B0604030504040204" pitchFamily="34" charset="0"/>
            <a:cs typeface="Tahoma" panose="020B0604030504040204" pitchFamily="34" charset="0"/>
          </a:endParaRPr>
        </a:p>
      </dgm:t>
    </dgm:pt>
    <dgm:pt modelId="{EF794BB4-00E4-4208-BE21-140DAB3CD5E4}">
      <dgm:prSet custT="1"/>
      <dgm:spPr/>
      <dgm:t>
        <a:bodyPr/>
        <a:lstStyle/>
        <a:p>
          <a:r>
            <a:rPr lang="en-US" sz="2200" dirty="0">
              <a:latin typeface="Tahoma" panose="020B0604030504040204" pitchFamily="34" charset="0"/>
              <a:ea typeface="Tahoma" panose="020B0604030504040204" pitchFamily="34" charset="0"/>
              <a:cs typeface="Tahoma" panose="020B0604030504040204" pitchFamily="34" charset="0"/>
            </a:rPr>
            <a:t>Selected findings </a:t>
          </a:r>
        </a:p>
      </dgm:t>
    </dgm:pt>
    <dgm:pt modelId="{071325A0-A0B6-496E-A401-5ED44FE31564}" type="parTrans" cxnId="{01D02C4E-67A5-4A30-A64E-E89D16F5DF25}">
      <dgm:prSet/>
      <dgm:spPr/>
      <dgm:t>
        <a:bodyPr/>
        <a:lstStyle/>
        <a:p>
          <a:endParaRPr lang="en-US" sz="2200">
            <a:latin typeface="Tahoma" panose="020B0604030504040204" pitchFamily="34" charset="0"/>
            <a:ea typeface="Tahoma" panose="020B0604030504040204" pitchFamily="34" charset="0"/>
            <a:cs typeface="Tahoma" panose="020B0604030504040204" pitchFamily="34" charset="0"/>
          </a:endParaRPr>
        </a:p>
      </dgm:t>
    </dgm:pt>
    <dgm:pt modelId="{C691BFB3-4801-4FFC-A694-CCDB51BBC5D1}" type="sibTrans" cxnId="{01D02C4E-67A5-4A30-A64E-E89D16F5DF25}">
      <dgm:prSet/>
      <dgm:spPr/>
      <dgm:t>
        <a:bodyPr/>
        <a:lstStyle/>
        <a:p>
          <a:endParaRPr lang="en-US" sz="2200">
            <a:latin typeface="Tahoma" panose="020B0604030504040204" pitchFamily="34" charset="0"/>
            <a:ea typeface="Tahoma" panose="020B0604030504040204" pitchFamily="34" charset="0"/>
            <a:cs typeface="Tahoma" panose="020B0604030504040204" pitchFamily="34" charset="0"/>
          </a:endParaRPr>
        </a:p>
      </dgm:t>
    </dgm:pt>
    <dgm:pt modelId="{1422727B-6B96-44CE-9D68-5BC799D691B6}">
      <dgm:prSet custT="1"/>
      <dgm:spPr/>
      <dgm:t>
        <a:bodyPr/>
        <a:lstStyle/>
        <a:p>
          <a:r>
            <a:rPr lang="en-US" sz="2200" dirty="0">
              <a:latin typeface="Tahoma" panose="020B0604030504040204" pitchFamily="34" charset="0"/>
              <a:ea typeface="Tahoma" panose="020B0604030504040204" pitchFamily="34" charset="0"/>
              <a:cs typeface="Tahoma" panose="020B0604030504040204" pitchFamily="34" charset="0"/>
            </a:rPr>
            <a:t>Selected recommendations</a:t>
          </a:r>
        </a:p>
      </dgm:t>
    </dgm:pt>
    <dgm:pt modelId="{A6911A2F-A880-47E7-8F89-3D9F1CD5437B}" type="parTrans" cxnId="{398CB0AB-4962-4D01-8EB4-4F6B52299496}">
      <dgm:prSet/>
      <dgm:spPr/>
      <dgm:t>
        <a:bodyPr/>
        <a:lstStyle/>
        <a:p>
          <a:endParaRPr lang="en-US" sz="2200">
            <a:latin typeface="Tahoma" panose="020B0604030504040204" pitchFamily="34" charset="0"/>
            <a:ea typeface="Tahoma" panose="020B0604030504040204" pitchFamily="34" charset="0"/>
            <a:cs typeface="Tahoma" panose="020B0604030504040204" pitchFamily="34" charset="0"/>
          </a:endParaRPr>
        </a:p>
      </dgm:t>
    </dgm:pt>
    <dgm:pt modelId="{8D2FDCFB-9EAF-4C79-AE3E-19F19CBA4614}" type="sibTrans" cxnId="{398CB0AB-4962-4D01-8EB4-4F6B52299496}">
      <dgm:prSet/>
      <dgm:spPr/>
      <dgm:t>
        <a:bodyPr/>
        <a:lstStyle/>
        <a:p>
          <a:endParaRPr lang="en-US" sz="2200">
            <a:latin typeface="Tahoma" panose="020B0604030504040204" pitchFamily="34" charset="0"/>
            <a:ea typeface="Tahoma" panose="020B0604030504040204" pitchFamily="34" charset="0"/>
            <a:cs typeface="Tahoma" panose="020B0604030504040204" pitchFamily="34" charset="0"/>
          </a:endParaRPr>
        </a:p>
      </dgm:t>
    </dgm:pt>
    <dgm:pt modelId="{D8F65B05-8E2D-4BF5-A872-85B9267F78AA}" type="pres">
      <dgm:prSet presAssocID="{BB9163BC-2F77-498F-B6DF-C99240DCD249}" presName="linear" presStyleCnt="0">
        <dgm:presLayoutVars>
          <dgm:dir/>
          <dgm:animLvl val="lvl"/>
          <dgm:resizeHandles val="exact"/>
        </dgm:presLayoutVars>
      </dgm:prSet>
      <dgm:spPr/>
    </dgm:pt>
    <dgm:pt modelId="{348B7270-57EE-4C3C-9742-E358A3D1A78C}" type="pres">
      <dgm:prSet presAssocID="{522D74B6-50F8-42A0-AD69-01591FBB0949}" presName="parentLin" presStyleCnt="0"/>
      <dgm:spPr/>
    </dgm:pt>
    <dgm:pt modelId="{A3CA8D0F-9570-4B17-9C2D-3819BA0D38A3}" type="pres">
      <dgm:prSet presAssocID="{522D74B6-50F8-42A0-AD69-01591FBB0949}" presName="parentLeftMargin" presStyleLbl="node1" presStyleIdx="0" presStyleCnt="6"/>
      <dgm:spPr/>
    </dgm:pt>
    <dgm:pt modelId="{063783A4-C97C-4D11-B75B-8738EE499BC9}" type="pres">
      <dgm:prSet presAssocID="{522D74B6-50F8-42A0-AD69-01591FBB0949}" presName="parentText" presStyleLbl="node1" presStyleIdx="0" presStyleCnt="6" custScaleX="109801" custScaleY="119137">
        <dgm:presLayoutVars>
          <dgm:chMax val="0"/>
          <dgm:bulletEnabled val="1"/>
        </dgm:presLayoutVars>
      </dgm:prSet>
      <dgm:spPr/>
    </dgm:pt>
    <dgm:pt modelId="{2B6060AE-E9A4-4142-AE71-426F5FAB9D24}" type="pres">
      <dgm:prSet presAssocID="{522D74B6-50F8-42A0-AD69-01591FBB0949}" presName="negativeSpace" presStyleCnt="0"/>
      <dgm:spPr/>
    </dgm:pt>
    <dgm:pt modelId="{D519892F-4FA5-4642-9D1F-83512F1A1548}" type="pres">
      <dgm:prSet presAssocID="{522D74B6-50F8-42A0-AD69-01591FBB0949}" presName="childText" presStyleLbl="conFgAcc1" presStyleIdx="0" presStyleCnt="6">
        <dgm:presLayoutVars>
          <dgm:bulletEnabled val="1"/>
        </dgm:presLayoutVars>
      </dgm:prSet>
      <dgm:spPr/>
    </dgm:pt>
    <dgm:pt modelId="{A0666A3D-BAE9-4CA4-8349-37BFF911C19A}" type="pres">
      <dgm:prSet presAssocID="{9A690758-D67E-428A-84FE-4A84CD9DC984}" presName="spaceBetweenRectangles" presStyleCnt="0"/>
      <dgm:spPr/>
    </dgm:pt>
    <dgm:pt modelId="{5439BA25-A720-41F7-A975-F9EB3A4F10E1}" type="pres">
      <dgm:prSet presAssocID="{3353F23B-246E-442C-AF77-B6E7D1670D22}" presName="parentLin" presStyleCnt="0"/>
      <dgm:spPr/>
    </dgm:pt>
    <dgm:pt modelId="{0CBDF872-07A7-47C8-B763-9D44D6CBE16D}" type="pres">
      <dgm:prSet presAssocID="{3353F23B-246E-442C-AF77-B6E7D1670D22}" presName="parentLeftMargin" presStyleLbl="node1" presStyleIdx="0" presStyleCnt="6"/>
      <dgm:spPr/>
    </dgm:pt>
    <dgm:pt modelId="{C3DB8B21-7CF8-41C1-AB02-DC788DB3A168}" type="pres">
      <dgm:prSet presAssocID="{3353F23B-246E-442C-AF77-B6E7D1670D22}" presName="parentText" presStyleLbl="node1" presStyleIdx="1" presStyleCnt="6" custScaleX="109801" custScaleY="110627">
        <dgm:presLayoutVars>
          <dgm:chMax val="0"/>
          <dgm:bulletEnabled val="1"/>
        </dgm:presLayoutVars>
      </dgm:prSet>
      <dgm:spPr/>
    </dgm:pt>
    <dgm:pt modelId="{7B451809-D135-4452-9DE1-BD28D9CCE248}" type="pres">
      <dgm:prSet presAssocID="{3353F23B-246E-442C-AF77-B6E7D1670D22}" presName="negativeSpace" presStyleCnt="0"/>
      <dgm:spPr/>
    </dgm:pt>
    <dgm:pt modelId="{A309DCCE-4822-4D51-A726-6CB37F9A8719}" type="pres">
      <dgm:prSet presAssocID="{3353F23B-246E-442C-AF77-B6E7D1670D22}" presName="childText" presStyleLbl="conFgAcc1" presStyleIdx="1" presStyleCnt="6">
        <dgm:presLayoutVars>
          <dgm:bulletEnabled val="1"/>
        </dgm:presLayoutVars>
      </dgm:prSet>
      <dgm:spPr/>
    </dgm:pt>
    <dgm:pt modelId="{49899CDA-5BE6-47CA-A3CE-BC47B3D5DF12}" type="pres">
      <dgm:prSet presAssocID="{A0C87524-7CBB-4076-9577-1F6BEF238B93}" presName="spaceBetweenRectangles" presStyleCnt="0"/>
      <dgm:spPr/>
    </dgm:pt>
    <dgm:pt modelId="{D52F7E8E-91B9-4C0B-8778-34A4E0330763}" type="pres">
      <dgm:prSet presAssocID="{EB784E7B-58A9-4DC1-B7AA-DD78BCC19376}" presName="parentLin" presStyleCnt="0"/>
      <dgm:spPr/>
    </dgm:pt>
    <dgm:pt modelId="{D4AF287F-4D40-4D6C-BDEE-246F1C7658EC}" type="pres">
      <dgm:prSet presAssocID="{EB784E7B-58A9-4DC1-B7AA-DD78BCC19376}" presName="parentLeftMargin" presStyleLbl="node1" presStyleIdx="1" presStyleCnt="6"/>
      <dgm:spPr/>
    </dgm:pt>
    <dgm:pt modelId="{7E5A302B-231C-4261-8ED6-2E483A0A52DB}" type="pres">
      <dgm:prSet presAssocID="{EB784E7B-58A9-4DC1-B7AA-DD78BCC19376}" presName="parentText" presStyleLbl="node1" presStyleIdx="2" presStyleCnt="6" custScaleX="109801" custScaleY="110627">
        <dgm:presLayoutVars>
          <dgm:chMax val="0"/>
          <dgm:bulletEnabled val="1"/>
        </dgm:presLayoutVars>
      </dgm:prSet>
      <dgm:spPr/>
    </dgm:pt>
    <dgm:pt modelId="{5712872F-28D5-458B-BC06-27D7B777F346}" type="pres">
      <dgm:prSet presAssocID="{EB784E7B-58A9-4DC1-B7AA-DD78BCC19376}" presName="negativeSpace" presStyleCnt="0"/>
      <dgm:spPr/>
    </dgm:pt>
    <dgm:pt modelId="{DC73F5C0-3E34-49A8-8455-353C4437871B}" type="pres">
      <dgm:prSet presAssocID="{EB784E7B-58A9-4DC1-B7AA-DD78BCC19376}" presName="childText" presStyleLbl="conFgAcc1" presStyleIdx="2" presStyleCnt="6">
        <dgm:presLayoutVars>
          <dgm:bulletEnabled val="1"/>
        </dgm:presLayoutVars>
      </dgm:prSet>
      <dgm:spPr/>
    </dgm:pt>
    <dgm:pt modelId="{570900E5-D969-4155-A0DE-7460D6D9CF7B}" type="pres">
      <dgm:prSet presAssocID="{51EF5592-B031-43DF-9D03-83DA40064FEF}" presName="spaceBetweenRectangles" presStyleCnt="0"/>
      <dgm:spPr/>
    </dgm:pt>
    <dgm:pt modelId="{B3220CC0-D7A1-4E03-9DD3-152413D3B37A}" type="pres">
      <dgm:prSet presAssocID="{74101EF8-DB80-41EF-8FAA-76D86D1B32B1}" presName="parentLin" presStyleCnt="0"/>
      <dgm:spPr/>
    </dgm:pt>
    <dgm:pt modelId="{400A7492-9EF1-4E70-B2D7-107D317C5F16}" type="pres">
      <dgm:prSet presAssocID="{74101EF8-DB80-41EF-8FAA-76D86D1B32B1}" presName="parentLeftMargin" presStyleLbl="node1" presStyleIdx="2" presStyleCnt="6"/>
      <dgm:spPr/>
    </dgm:pt>
    <dgm:pt modelId="{36F396F5-77F5-4F66-82FD-79F9AF79D590}" type="pres">
      <dgm:prSet presAssocID="{74101EF8-DB80-41EF-8FAA-76D86D1B32B1}" presName="parentText" presStyleLbl="node1" presStyleIdx="3" presStyleCnt="6" custScaleX="109801" custScaleY="119137" custLinFactNeighborX="0">
        <dgm:presLayoutVars>
          <dgm:chMax val="0"/>
          <dgm:bulletEnabled val="1"/>
        </dgm:presLayoutVars>
      </dgm:prSet>
      <dgm:spPr/>
    </dgm:pt>
    <dgm:pt modelId="{36F7C860-EA6A-41E4-97EE-174EB85330E9}" type="pres">
      <dgm:prSet presAssocID="{74101EF8-DB80-41EF-8FAA-76D86D1B32B1}" presName="negativeSpace" presStyleCnt="0"/>
      <dgm:spPr/>
    </dgm:pt>
    <dgm:pt modelId="{53B75A4C-F1AA-48BD-86E4-24E194C3F0A8}" type="pres">
      <dgm:prSet presAssocID="{74101EF8-DB80-41EF-8FAA-76D86D1B32B1}" presName="childText" presStyleLbl="conFgAcc1" presStyleIdx="3" presStyleCnt="6">
        <dgm:presLayoutVars>
          <dgm:bulletEnabled val="1"/>
        </dgm:presLayoutVars>
      </dgm:prSet>
      <dgm:spPr/>
    </dgm:pt>
    <dgm:pt modelId="{BC63B0CA-B761-4276-93C0-BD51757362FE}" type="pres">
      <dgm:prSet presAssocID="{8C4DE329-DDEA-40BE-8BD4-B388A74BE73B}" presName="spaceBetweenRectangles" presStyleCnt="0"/>
      <dgm:spPr/>
    </dgm:pt>
    <dgm:pt modelId="{0BFB4BB7-2456-40EF-9A9B-FC27B07B1F75}" type="pres">
      <dgm:prSet presAssocID="{EF794BB4-00E4-4208-BE21-140DAB3CD5E4}" presName="parentLin" presStyleCnt="0"/>
      <dgm:spPr/>
    </dgm:pt>
    <dgm:pt modelId="{496B33FF-E873-412D-824F-BE6E01D51A52}" type="pres">
      <dgm:prSet presAssocID="{EF794BB4-00E4-4208-BE21-140DAB3CD5E4}" presName="parentLeftMargin" presStyleLbl="node1" presStyleIdx="3" presStyleCnt="6"/>
      <dgm:spPr/>
    </dgm:pt>
    <dgm:pt modelId="{78C20C60-2846-4953-92D3-CDE6C8E5947A}" type="pres">
      <dgm:prSet presAssocID="{EF794BB4-00E4-4208-BE21-140DAB3CD5E4}" presName="parentText" presStyleLbl="node1" presStyleIdx="4" presStyleCnt="6" custScaleX="109801" custScaleY="119137">
        <dgm:presLayoutVars>
          <dgm:chMax val="0"/>
          <dgm:bulletEnabled val="1"/>
        </dgm:presLayoutVars>
      </dgm:prSet>
      <dgm:spPr/>
    </dgm:pt>
    <dgm:pt modelId="{E8FAFB41-7AF5-4805-9010-46A667B2417D}" type="pres">
      <dgm:prSet presAssocID="{EF794BB4-00E4-4208-BE21-140DAB3CD5E4}" presName="negativeSpace" presStyleCnt="0"/>
      <dgm:spPr/>
    </dgm:pt>
    <dgm:pt modelId="{0737B403-800D-446B-86E9-375BF4B4747F}" type="pres">
      <dgm:prSet presAssocID="{EF794BB4-00E4-4208-BE21-140DAB3CD5E4}" presName="childText" presStyleLbl="conFgAcc1" presStyleIdx="4" presStyleCnt="6">
        <dgm:presLayoutVars>
          <dgm:bulletEnabled val="1"/>
        </dgm:presLayoutVars>
      </dgm:prSet>
      <dgm:spPr/>
    </dgm:pt>
    <dgm:pt modelId="{3B8BBF97-AF70-4F56-AEC3-1E8FFAFC0947}" type="pres">
      <dgm:prSet presAssocID="{C691BFB3-4801-4FFC-A694-CCDB51BBC5D1}" presName="spaceBetweenRectangles" presStyleCnt="0"/>
      <dgm:spPr/>
    </dgm:pt>
    <dgm:pt modelId="{3FFFB9A1-92DD-49CF-9949-3F79F7A66159}" type="pres">
      <dgm:prSet presAssocID="{1422727B-6B96-44CE-9D68-5BC799D691B6}" presName="parentLin" presStyleCnt="0"/>
      <dgm:spPr/>
    </dgm:pt>
    <dgm:pt modelId="{E944BD08-3187-418A-8C01-EE863DE64176}" type="pres">
      <dgm:prSet presAssocID="{1422727B-6B96-44CE-9D68-5BC799D691B6}" presName="parentLeftMargin" presStyleLbl="node1" presStyleIdx="4" presStyleCnt="6"/>
      <dgm:spPr/>
    </dgm:pt>
    <dgm:pt modelId="{EEDC7F51-5FFD-48FD-8328-8BA8305E7645}" type="pres">
      <dgm:prSet presAssocID="{1422727B-6B96-44CE-9D68-5BC799D691B6}" presName="parentText" presStyleLbl="node1" presStyleIdx="5" presStyleCnt="6" custScaleX="109801" custScaleY="119137" custLinFactNeighborX="0" custLinFactNeighborY="0">
        <dgm:presLayoutVars>
          <dgm:chMax val="0"/>
          <dgm:bulletEnabled val="1"/>
        </dgm:presLayoutVars>
      </dgm:prSet>
      <dgm:spPr/>
    </dgm:pt>
    <dgm:pt modelId="{622451B7-0E8B-4909-AA41-B4245E37FF2A}" type="pres">
      <dgm:prSet presAssocID="{1422727B-6B96-44CE-9D68-5BC799D691B6}" presName="negativeSpace" presStyleCnt="0"/>
      <dgm:spPr/>
    </dgm:pt>
    <dgm:pt modelId="{DC2489D7-FCB0-43DE-B7CF-1B2039AE2B9C}" type="pres">
      <dgm:prSet presAssocID="{1422727B-6B96-44CE-9D68-5BC799D691B6}" presName="childText" presStyleLbl="conFgAcc1" presStyleIdx="5" presStyleCnt="6">
        <dgm:presLayoutVars>
          <dgm:bulletEnabled val="1"/>
        </dgm:presLayoutVars>
      </dgm:prSet>
      <dgm:spPr/>
    </dgm:pt>
  </dgm:ptLst>
  <dgm:cxnLst>
    <dgm:cxn modelId="{2E3C9B08-6C21-42CF-A104-EAE3C39C23F7}" srcId="{BB9163BC-2F77-498F-B6DF-C99240DCD249}" destId="{522D74B6-50F8-42A0-AD69-01591FBB0949}" srcOrd="0" destOrd="0" parTransId="{91AF36A1-B390-45CE-A3A3-50472E3204D1}" sibTransId="{9A690758-D67E-428A-84FE-4A84CD9DC984}"/>
    <dgm:cxn modelId="{4F635115-A30F-4208-8A36-79256581AEFC}" type="presOf" srcId="{EB784E7B-58A9-4DC1-B7AA-DD78BCC19376}" destId="{D4AF287F-4D40-4D6C-BDEE-246F1C7658EC}" srcOrd="0" destOrd="0" presId="urn:microsoft.com/office/officeart/2005/8/layout/list1"/>
    <dgm:cxn modelId="{6C01B916-7157-47A9-81D2-93F88180E650}" type="presOf" srcId="{1422727B-6B96-44CE-9D68-5BC799D691B6}" destId="{E944BD08-3187-418A-8C01-EE863DE64176}" srcOrd="0" destOrd="0" presId="urn:microsoft.com/office/officeart/2005/8/layout/list1"/>
    <dgm:cxn modelId="{46653419-51AF-4287-B389-CE5C9438A620}" type="presOf" srcId="{EF794BB4-00E4-4208-BE21-140DAB3CD5E4}" destId="{496B33FF-E873-412D-824F-BE6E01D51A52}" srcOrd="0" destOrd="0" presId="urn:microsoft.com/office/officeart/2005/8/layout/list1"/>
    <dgm:cxn modelId="{04115427-3565-47CB-ABBC-26EDDA5FD90A}" type="presOf" srcId="{BB9163BC-2F77-498F-B6DF-C99240DCD249}" destId="{D8F65B05-8E2D-4BF5-A872-85B9267F78AA}" srcOrd="0" destOrd="0" presId="urn:microsoft.com/office/officeart/2005/8/layout/list1"/>
    <dgm:cxn modelId="{8912673A-23C4-4225-942E-A72DD916743E}" srcId="{BB9163BC-2F77-498F-B6DF-C99240DCD249}" destId="{3353F23B-246E-442C-AF77-B6E7D1670D22}" srcOrd="1" destOrd="0" parTransId="{3DDA26E2-0138-44EF-9F08-F0232ABF432B}" sibTransId="{A0C87524-7CBB-4076-9577-1F6BEF238B93}"/>
    <dgm:cxn modelId="{22DA4F3C-ADDE-4DF4-B734-D35B3D55891B}" srcId="{BB9163BC-2F77-498F-B6DF-C99240DCD249}" destId="{74101EF8-DB80-41EF-8FAA-76D86D1B32B1}" srcOrd="3" destOrd="0" parTransId="{41F51E0E-051A-4A72-A50E-A891A1D8EF0C}" sibTransId="{8C4DE329-DDEA-40BE-8BD4-B388A74BE73B}"/>
    <dgm:cxn modelId="{9806903E-ED43-466A-ACD8-C60295710D75}" type="presOf" srcId="{74101EF8-DB80-41EF-8FAA-76D86D1B32B1}" destId="{400A7492-9EF1-4E70-B2D7-107D317C5F16}" srcOrd="0" destOrd="0" presId="urn:microsoft.com/office/officeart/2005/8/layout/list1"/>
    <dgm:cxn modelId="{66CA4942-E7A9-4332-9EB6-4891DCB642C4}" type="presOf" srcId="{EF794BB4-00E4-4208-BE21-140DAB3CD5E4}" destId="{78C20C60-2846-4953-92D3-CDE6C8E5947A}" srcOrd="1" destOrd="0" presId="urn:microsoft.com/office/officeart/2005/8/layout/list1"/>
    <dgm:cxn modelId="{FAFD3D68-B0B4-4084-BE82-75DE70110266}" srcId="{BB9163BC-2F77-498F-B6DF-C99240DCD249}" destId="{EB784E7B-58A9-4DC1-B7AA-DD78BCC19376}" srcOrd="2" destOrd="0" parTransId="{09F9AB87-BD40-4C7A-B4DA-EACD22A40393}" sibTransId="{51EF5592-B031-43DF-9D03-83DA40064FEF}"/>
    <dgm:cxn modelId="{01D02C4E-67A5-4A30-A64E-E89D16F5DF25}" srcId="{BB9163BC-2F77-498F-B6DF-C99240DCD249}" destId="{EF794BB4-00E4-4208-BE21-140DAB3CD5E4}" srcOrd="4" destOrd="0" parTransId="{071325A0-A0B6-496E-A401-5ED44FE31564}" sibTransId="{C691BFB3-4801-4FFC-A694-CCDB51BBC5D1}"/>
    <dgm:cxn modelId="{93D0BAA9-6373-4089-B217-3248CD11043F}" type="presOf" srcId="{522D74B6-50F8-42A0-AD69-01591FBB0949}" destId="{A3CA8D0F-9570-4B17-9C2D-3819BA0D38A3}" srcOrd="0" destOrd="0" presId="urn:microsoft.com/office/officeart/2005/8/layout/list1"/>
    <dgm:cxn modelId="{398CB0AB-4962-4D01-8EB4-4F6B52299496}" srcId="{BB9163BC-2F77-498F-B6DF-C99240DCD249}" destId="{1422727B-6B96-44CE-9D68-5BC799D691B6}" srcOrd="5" destOrd="0" parTransId="{A6911A2F-A880-47E7-8F89-3D9F1CD5437B}" sibTransId="{8D2FDCFB-9EAF-4C79-AE3E-19F19CBA4614}"/>
    <dgm:cxn modelId="{A4835DAD-FEC0-47FD-AD72-43D375B52090}" type="presOf" srcId="{522D74B6-50F8-42A0-AD69-01591FBB0949}" destId="{063783A4-C97C-4D11-B75B-8738EE499BC9}" srcOrd="1" destOrd="0" presId="urn:microsoft.com/office/officeart/2005/8/layout/list1"/>
    <dgm:cxn modelId="{25FE0CB4-D2D1-4BFC-9D7D-C612924AB358}" type="presOf" srcId="{74101EF8-DB80-41EF-8FAA-76D86D1B32B1}" destId="{36F396F5-77F5-4F66-82FD-79F9AF79D590}" srcOrd="1" destOrd="0" presId="urn:microsoft.com/office/officeart/2005/8/layout/list1"/>
    <dgm:cxn modelId="{B2E276C1-5260-463F-88E3-71D54A668797}" type="presOf" srcId="{3353F23B-246E-442C-AF77-B6E7D1670D22}" destId="{0CBDF872-07A7-47C8-B763-9D44D6CBE16D}" srcOrd="0" destOrd="0" presId="urn:microsoft.com/office/officeart/2005/8/layout/list1"/>
    <dgm:cxn modelId="{EB034BCA-A017-4B1A-ACD7-FD6B35EE830B}" type="presOf" srcId="{3353F23B-246E-442C-AF77-B6E7D1670D22}" destId="{C3DB8B21-7CF8-41C1-AB02-DC788DB3A168}" srcOrd="1" destOrd="0" presId="urn:microsoft.com/office/officeart/2005/8/layout/list1"/>
    <dgm:cxn modelId="{FA41E5D1-2F30-47F9-8CF2-6BC7849D473B}" type="presOf" srcId="{1422727B-6B96-44CE-9D68-5BC799D691B6}" destId="{EEDC7F51-5FFD-48FD-8328-8BA8305E7645}" srcOrd="1" destOrd="0" presId="urn:microsoft.com/office/officeart/2005/8/layout/list1"/>
    <dgm:cxn modelId="{DAE8C4E6-3CCC-4F0E-994F-81DA65C13AB4}" type="presOf" srcId="{EB784E7B-58A9-4DC1-B7AA-DD78BCC19376}" destId="{7E5A302B-231C-4261-8ED6-2E483A0A52DB}" srcOrd="1" destOrd="0" presId="urn:microsoft.com/office/officeart/2005/8/layout/list1"/>
    <dgm:cxn modelId="{C4E2F266-35FF-46DE-9DA6-4C95DBCF338B}" type="presParOf" srcId="{D8F65B05-8E2D-4BF5-A872-85B9267F78AA}" destId="{348B7270-57EE-4C3C-9742-E358A3D1A78C}" srcOrd="0" destOrd="0" presId="urn:microsoft.com/office/officeart/2005/8/layout/list1"/>
    <dgm:cxn modelId="{3FA465C3-E1AE-4EC7-8D9D-375E9D52312B}" type="presParOf" srcId="{348B7270-57EE-4C3C-9742-E358A3D1A78C}" destId="{A3CA8D0F-9570-4B17-9C2D-3819BA0D38A3}" srcOrd="0" destOrd="0" presId="urn:microsoft.com/office/officeart/2005/8/layout/list1"/>
    <dgm:cxn modelId="{7FD2483C-8470-447E-A60A-8B9EB439D715}" type="presParOf" srcId="{348B7270-57EE-4C3C-9742-E358A3D1A78C}" destId="{063783A4-C97C-4D11-B75B-8738EE499BC9}" srcOrd="1" destOrd="0" presId="urn:microsoft.com/office/officeart/2005/8/layout/list1"/>
    <dgm:cxn modelId="{F5421911-9E40-4575-B953-A51F55A4491E}" type="presParOf" srcId="{D8F65B05-8E2D-4BF5-A872-85B9267F78AA}" destId="{2B6060AE-E9A4-4142-AE71-426F5FAB9D24}" srcOrd="1" destOrd="0" presId="urn:microsoft.com/office/officeart/2005/8/layout/list1"/>
    <dgm:cxn modelId="{3BDEAEEB-C78A-4BB3-A226-93C830179734}" type="presParOf" srcId="{D8F65B05-8E2D-4BF5-A872-85B9267F78AA}" destId="{D519892F-4FA5-4642-9D1F-83512F1A1548}" srcOrd="2" destOrd="0" presId="urn:microsoft.com/office/officeart/2005/8/layout/list1"/>
    <dgm:cxn modelId="{4DA1B2F1-DE53-4A01-9C87-62D8C284ED89}" type="presParOf" srcId="{D8F65B05-8E2D-4BF5-A872-85B9267F78AA}" destId="{A0666A3D-BAE9-4CA4-8349-37BFF911C19A}" srcOrd="3" destOrd="0" presId="urn:microsoft.com/office/officeart/2005/8/layout/list1"/>
    <dgm:cxn modelId="{3F9AD9CA-70C8-4DBD-A033-AA97777B955B}" type="presParOf" srcId="{D8F65B05-8E2D-4BF5-A872-85B9267F78AA}" destId="{5439BA25-A720-41F7-A975-F9EB3A4F10E1}" srcOrd="4" destOrd="0" presId="urn:microsoft.com/office/officeart/2005/8/layout/list1"/>
    <dgm:cxn modelId="{2DEAC929-95A0-4A38-A287-3F1C57034D68}" type="presParOf" srcId="{5439BA25-A720-41F7-A975-F9EB3A4F10E1}" destId="{0CBDF872-07A7-47C8-B763-9D44D6CBE16D}" srcOrd="0" destOrd="0" presId="urn:microsoft.com/office/officeart/2005/8/layout/list1"/>
    <dgm:cxn modelId="{C9DC5F66-A80E-4705-A9E5-9643241EDDFF}" type="presParOf" srcId="{5439BA25-A720-41F7-A975-F9EB3A4F10E1}" destId="{C3DB8B21-7CF8-41C1-AB02-DC788DB3A168}" srcOrd="1" destOrd="0" presId="urn:microsoft.com/office/officeart/2005/8/layout/list1"/>
    <dgm:cxn modelId="{70AAB4DA-252E-4211-895A-F8013C0BA64E}" type="presParOf" srcId="{D8F65B05-8E2D-4BF5-A872-85B9267F78AA}" destId="{7B451809-D135-4452-9DE1-BD28D9CCE248}" srcOrd="5" destOrd="0" presId="urn:microsoft.com/office/officeart/2005/8/layout/list1"/>
    <dgm:cxn modelId="{B4643E0C-A41B-450A-AF7D-8F40ABB50170}" type="presParOf" srcId="{D8F65B05-8E2D-4BF5-A872-85B9267F78AA}" destId="{A309DCCE-4822-4D51-A726-6CB37F9A8719}" srcOrd="6" destOrd="0" presId="urn:microsoft.com/office/officeart/2005/8/layout/list1"/>
    <dgm:cxn modelId="{BC840F03-14D0-4923-937C-6CC2FF79DC0F}" type="presParOf" srcId="{D8F65B05-8E2D-4BF5-A872-85B9267F78AA}" destId="{49899CDA-5BE6-47CA-A3CE-BC47B3D5DF12}" srcOrd="7" destOrd="0" presId="urn:microsoft.com/office/officeart/2005/8/layout/list1"/>
    <dgm:cxn modelId="{A07AD49C-CA85-449A-81BF-DAE7DDF61ADF}" type="presParOf" srcId="{D8F65B05-8E2D-4BF5-A872-85B9267F78AA}" destId="{D52F7E8E-91B9-4C0B-8778-34A4E0330763}" srcOrd="8" destOrd="0" presId="urn:microsoft.com/office/officeart/2005/8/layout/list1"/>
    <dgm:cxn modelId="{28AD5A1E-6BA5-4201-9E08-D7E037039C7D}" type="presParOf" srcId="{D52F7E8E-91B9-4C0B-8778-34A4E0330763}" destId="{D4AF287F-4D40-4D6C-BDEE-246F1C7658EC}" srcOrd="0" destOrd="0" presId="urn:microsoft.com/office/officeart/2005/8/layout/list1"/>
    <dgm:cxn modelId="{66F8B039-AB9E-41D8-BF07-41B4CB81C3EC}" type="presParOf" srcId="{D52F7E8E-91B9-4C0B-8778-34A4E0330763}" destId="{7E5A302B-231C-4261-8ED6-2E483A0A52DB}" srcOrd="1" destOrd="0" presId="urn:microsoft.com/office/officeart/2005/8/layout/list1"/>
    <dgm:cxn modelId="{EBB55160-3D15-4697-B59D-5C75E0A26689}" type="presParOf" srcId="{D8F65B05-8E2D-4BF5-A872-85B9267F78AA}" destId="{5712872F-28D5-458B-BC06-27D7B777F346}" srcOrd="9" destOrd="0" presId="urn:microsoft.com/office/officeart/2005/8/layout/list1"/>
    <dgm:cxn modelId="{0870202C-39B6-4597-8748-C4618EC2B5E8}" type="presParOf" srcId="{D8F65B05-8E2D-4BF5-A872-85B9267F78AA}" destId="{DC73F5C0-3E34-49A8-8455-353C4437871B}" srcOrd="10" destOrd="0" presId="urn:microsoft.com/office/officeart/2005/8/layout/list1"/>
    <dgm:cxn modelId="{5AF0BD3D-34C3-4B2B-B3B5-6C08454F2024}" type="presParOf" srcId="{D8F65B05-8E2D-4BF5-A872-85B9267F78AA}" destId="{570900E5-D969-4155-A0DE-7460D6D9CF7B}" srcOrd="11" destOrd="0" presId="urn:microsoft.com/office/officeart/2005/8/layout/list1"/>
    <dgm:cxn modelId="{F43BE46F-9625-4FBB-8FD0-07EE13C0D8B0}" type="presParOf" srcId="{D8F65B05-8E2D-4BF5-A872-85B9267F78AA}" destId="{B3220CC0-D7A1-4E03-9DD3-152413D3B37A}" srcOrd="12" destOrd="0" presId="urn:microsoft.com/office/officeart/2005/8/layout/list1"/>
    <dgm:cxn modelId="{2700A4C7-26B3-484A-84E3-704CC4713137}" type="presParOf" srcId="{B3220CC0-D7A1-4E03-9DD3-152413D3B37A}" destId="{400A7492-9EF1-4E70-B2D7-107D317C5F16}" srcOrd="0" destOrd="0" presId="urn:microsoft.com/office/officeart/2005/8/layout/list1"/>
    <dgm:cxn modelId="{D7D0B500-3348-4E27-B643-53C3566ADB80}" type="presParOf" srcId="{B3220CC0-D7A1-4E03-9DD3-152413D3B37A}" destId="{36F396F5-77F5-4F66-82FD-79F9AF79D590}" srcOrd="1" destOrd="0" presId="urn:microsoft.com/office/officeart/2005/8/layout/list1"/>
    <dgm:cxn modelId="{660A65E5-A753-4F17-AED7-212D4B55A71B}" type="presParOf" srcId="{D8F65B05-8E2D-4BF5-A872-85B9267F78AA}" destId="{36F7C860-EA6A-41E4-97EE-174EB85330E9}" srcOrd="13" destOrd="0" presId="urn:microsoft.com/office/officeart/2005/8/layout/list1"/>
    <dgm:cxn modelId="{E7C9E564-C679-45D6-A799-9E34E6AF6317}" type="presParOf" srcId="{D8F65B05-8E2D-4BF5-A872-85B9267F78AA}" destId="{53B75A4C-F1AA-48BD-86E4-24E194C3F0A8}" srcOrd="14" destOrd="0" presId="urn:microsoft.com/office/officeart/2005/8/layout/list1"/>
    <dgm:cxn modelId="{0D9FDE65-AF1C-4B00-86BA-D243B542D447}" type="presParOf" srcId="{D8F65B05-8E2D-4BF5-A872-85B9267F78AA}" destId="{BC63B0CA-B761-4276-93C0-BD51757362FE}" srcOrd="15" destOrd="0" presId="urn:microsoft.com/office/officeart/2005/8/layout/list1"/>
    <dgm:cxn modelId="{E930586A-F5B0-4F55-AD33-4247EF65AEC2}" type="presParOf" srcId="{D8F65B05-8E2D-4BF5-A872-85B9267F78AA}" destId="{0BFB4BB7-2456-40EF-9A9B-FC27B07B1F75}" srcOrd="16" destOrd="0" presId="urn:microsoft.com/office/officeart/2005/8/layout/list1"/>
    <dgm:cxn modelId="{EE6E324F-5086-4B85-846F-F741D7DF02CE}" type="presParOf" srcId="{0BFB4BB7-2456-40EF-9A9B-FC27B07B1F75}" destId="{496B33FF-E873-412D-824F-BE6E01D51A52}" srcOrd="0" destOrd="0" presId="urn:microsoft.com/office/officeart/2005/8/layout/list1"/>
    <dgm:cxn modelId="{BEDD2400-1315-404C-926F-94FA140C7AFF}" type="presParOf" srcId="{0BFB4BB7-2456-40EF-9A9B-FC27B07B1F75}" destId="{78C20C60-2846-4953-92D3-CDE6C8E5947A}" srcOrd="1" destOrd="0" presId="urn:microsoft.com/office/officeart/2005/8/layout/list1"/>
    <dgm:cxn modelId="{7675DA20-51F0-4584-99C7-22B73B5B1400}" type="presParOf" srcId="{D8F65B05-8E2D-4BF5-A872-85B9267F78AA}" destId="{E8FAFB41-7AF5-4805-9010-46A667B2417D}" srcOrd="17" destOrd="0" presId="urn:microsoft.com/office/officeart/2005/8/layout/list1"/>
    <dgm:cxn modelId="{FF1D59A0-5892-4FF4-817D-201B1F674838}" type="presParOf" srcId="{D8F65B05-8E2D-4BF5-A872-85B9267F78AA}" destId="{0737B403-800D-446B-86E9-375BF4B4747F}" srcOrd="18" destOrd="0" presId="urn:microsoft.com/office/officeart/2005/8/layout/list1"/>
    <dgm:cxn modelId="{A6FBF096-A7AE-4BEA-8CA7-A1BBADA87C2C}" type="presParOf" srcId="{D8F65B05-8E2D-4BF5-A872-85B9267F78AA}" destId="{3B8BBF97-AF70-4F56-AEC3-1E8FFAFC0947}" srcOrd="19" destOrd="0" presId="urn:microsoft.com/office/officeart/2005/8/layout/list1"/>
    <dgm:cxn modelId="{CD4BAAA0-8F92-4C03-B19F-30DCED520391}" type="presParOf" srcId="{D8F65B05-8E2D-4BF5-A872-85B9267F78AA}" destId="{3FFFB9A1-92DD-49CF-9949-3F79F7A66159}" srcOrd="20" destOrd="0" presId="urn:microsoft.com/office/officeart/2005/8/layout/list1"/>
    <dgm:cxn modelId="{F9AB2F0F-9257-47ED-A5C6-088350C4C02F}" type="presParOf" srcId="{3FFFB9A1-92DD-49CF-9949-3F79F7A66159}" destId="{E944BD08-3187-418A-8C01-EE863DE64176}" srcOrd="0" destOrd="0" presId="urn:microsoft.com/office/officeart/2005/8/layout/list1"/>
    <dgm:cxn modelId="{C8D0B97B-B4E9-460E-89F0-778D49B78587}" type="presParOf" srcId="{3FFFB9A1-92DD-49CF-9949-3F79F7A66159}" destId="{EEDC7F51-5FFD-48FD-8328-8BA8305E7645}" srcOrd="1" destOrd="0" presId="urn:microsoft.com/office/officeart/2005/8/layout/list1"/>
    <dgm:cxn modelId="{82CF3E9A-ECE7-4DBB-86CE-A574A19FC7DC}" type="presParOf" srcId="{D8F65B05-8E2D-4BF5-A872-85B9267F78AA}" destId="{622451B7-0E8B-4909-AA41-B4245E37FF2A}" srcOrd="21" destOrd="0" presId="urn:microsoft.com/office/officeart/2005/8/layout/list1"/>
    <dgm:cxn modelId="{5E9C11FA-C787-4AC8-9ABA-82F09622C7C9}" type="presParOf" srcId="{D8F65B05-8E2D-4BF5-A872-85B9267F78AA}" destId="{DC2489D7-FCB0-43DE-B7CF-1B2039AE2B9C}"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B39D1B-8939-448F-9982-7C93F1AC5424}"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4E59F53C-D068-4C18-9B85-BDB6FD2B39A9}">
      <dgm:prSet custT="1"/>
      <dgm:spPr/>
      <dgm:t>
        <a:bodyPr/>
        <a:lstStyle/>
        <a:p>
          <a:pPr marL="457200" indent="-457200">
            <a:spcAft>
              <a:spcPts val="1200"/>
            </a:spcAft>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Identify major remaining barriers to transit trade in selected CAREC countries</a:t>
          </a:r>
        </a:p>
      </dgm:t>
    </dgm:pt>
    <dgm:pt modelId="{FB7F92A4-881B-4194-A3DA-D29D1294038E}" type="parTrans" cxnId="{DCDADD96-5C9B-44FD-8E29-E8567415D21A}">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D54D5616-9CBC-4E76-B30D-8E625AF0CCE4}" type="sibTrans" cxnId="{DCDADD96-5C9B-44FD-8E29-E8567415D21A}">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D550A75-CEC1-41F9-98CC-D3C63DE45263}">
      <dgm:prSet custT="1"/>
      <dgm:spPr/>
      <dgm:t>
        <a:bodyPr/>
        <a:lstStyle/>
        <a:p>
          <a:pPr marL="457200" indent="-457200">
            <a:spcAft>
              <a:spcPts val="1200"/>
            </a:spcAft>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Formulate actionable recommendations aimed at removing or lowering these barriers</a:t>
          </a:r>
        </a:p>
      </dgm:t>
    </dgm:pt>
    <dgm:pt modelId="{26771227-2EC3-4509-A4BB-A9C71202EDA9}" type="parTrans" cxnId="{EB5BF8CC-06F2-4BBB-A7CD-46A3F886EC2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225B196A-C7FC-41A1-9624-995109E7C7E2}" type="sibTrans" cxnId="{EB5BF8CC-06F2-4BBB-A7CD-46A3F886EC2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563DA1CC-5082-416B-9046-553EC3E8CA3C}">
      <dgm:prSet custT="1"/>
      <dgm:spPr/>
      <dgm:t>
        <a:bodyPr/>
        <a:lstStyle/>
        <a:p>
          <a:pPr algn="l"/>
          <a:r>
            <a:rPr lang="en-US" sz="2200" b="0" dirty="0">
              <a:latin typeface="Tahoma" panose="020B0604030504040204" pitchFamily="34" charset="0"/>
              <a:ea typeface="Tahoma" panose="020B0604030504040204" pitchFamily="34" charset="0"/>
              <a:cs typeface="Tahoma" panose="020B0604030504040204" pitchFamily="34" charset="0"/>
            </a:rPr>
            <a:t>Target audience: </a:t>
          </a:r>
        </a:p>
      </dgm:t>
    </dgm:pt>
    <dgm:pt modelId="{5E3601B0-C129-4963-B6ED-3F33513761CE}" type="parTrans" cxnId="{2604805D-BDDE-4D78-96DA-38E74489CFAE}">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83BC4F3F-5662-44CE-8A65-B6C286D896B8}" type="sibTrans" cxnId="{2604805D-BDDE-4D78-96DA-38E74489CFAE}">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E0E712C4-4122-4E2E-81F3-1A9C61D4E344}">
      <dgm:prSet custT="1"/>
      <dgm:spPr/>
      <dgm:t>
        <a:bodyPr/>
        <a:lstStyle/>
        <a:p>
          <a:pPr marL="457200" indent="-457200">
            <a:spcAft>
              <a:spcPts val="1200"/>
            </a:spcAft>
          </a:pPr>
          <a:r>
            <a:rPr lang="en-US" sz="2000" dirty="0">
              <a:latin typeface="Tahoma" panose="020B0604030504040204" pitchFamily="34" charset="0"/>
              <a:ea typeface="Tahoma" panose="020B0604030504040204" pitchFamily="34" charset="0"/>
              <a:cs typeface="Tahoma" panose="020B0604030504040204" pitchFamily="34" charset="0"/>
            </a:rPr>
            <a:t>Policymakers of CAREC countries</a:t>
          </a:r>
        </a:p>
      </dgm:t>
    </dgm:pt>
    <dgm:pt modelId="{15455648-A6BB-4F68-8C93-8E868CB9A569}" type="parTrans" cxnId="{5CA09133-6151-4160-B501-506617665E7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2B09221C-777B-4C0B-A262-EDDACC177F50}" type="sibTrans" cxnId="{5CA09133-6151-4160-B501-506617665E7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E21BE3C3-0881-46CE-8043-C2D5A39C8D7E}">
      <dgm:prSet custT="1"/>
      <dgm:spPr/>
      <dgm:t>
        <a:bodyPr/>
        <a:lstStyle/>
        <a:p>
          <a:pPr marL="457200" indent="-457200">
            <a:spcAft>
              <a:spcPts val="1200"/>
            </a:spcAft>
          </a:pPr>
          <a:r>
            <a:rPr lang="en-US" sz="2000" dirty="0">
              <a:latin typeface="Tahoma" panose="020B0604030504040204" pitchFamily="34" charset="0"/>
              <a:ea typeface="Tahoma" panose="020B0604030504040204" pitchFamily="34" charset="0"/>
              <a:cs typeface="Tahoma" panose="020B0604030504040204" pitchFamily="34" charset="0"/>
            </a:rPr>
            <a:t>Development partners</a:t>
          </a:r>
        </a:p>
      </dgm:t>
    </dgm:pt>
    <dgm:pt modelId="{B9A08864-A195-4AB2-8317-9E6485BBDECE}" type="parTrans" cxnId="{6614BF15-D4DA-4C34-95D2-2FDA775BE36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0A484750-A06C-4A36-942A-E7D5ACE1AD12}" type="sibTrans" cxnId="{6614BF15-D4DA-4C34-95D2-2FDA775BE368}">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9CEC753F-737D-45C1-B13A-3C11DFE16833}">
      <dgm:prSet custT="1"/>
      <dgm:spPr/>
      <dgm:t>
        <a:bodyPr/>
        <a:lstStyle/>
        <a:p>
          <a:pPr marL="457200" indent="-457200">
            <a:spcAft>
              <a:spcPts val="1200"/>
            </a:spcAft>
          </a:pPr>
          <a:r>
            <a:rPr lang="en-US" sz="2000" dirty="0">
              <a:latin typeface="Tahoma" panose="020B0604030504040204" pitchFamily="34" charset="0"/>
              <a:ea typeface="Tahoma" panose="020B0604030504040204" pitchFamily="34" charset="0"/>
              <a:cs typeface="Tahoma" panose="020B0604030504040204" pitchFamily="34" charset="0"/>
            </a:rPr>
            <a:t>Business community</a:t>
          </a:r>
        </a:p>
      </dgm:t>
    </dgm:pt>
    <dgm:pt modelId="{B80580CD-A84C-45C5-B98F-703947B34B1B}" type="parTrans" cxnId="{83B9AF56-0842-4B88-A3C1-CACC44EA7715}">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849856BD-6E98-44E1-8254-2B903395FE18}" type="sibTrans" cxnId="{83B9AF56-0842-4B88-A3C1-CACC44EA7715}">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E1A521D9-49CD-419E-A6A3-6E4486C3BC6A}">
      <dgm:prSet custT="1"/>
      <dgm:spPr/>
      <dgm:t>
        <a:bodyPr/>
        <a:lstStyle/>
        <a:p>
          <a:pPr algn="l"/>
          <a:r>
            <a:rPr lang="en-US" sz="2200" b="0" dirty="0">
              <a:latin typeface="Tahoma" panose="020B0604030504040204" pitchFamily="34" charset="0"/>
              <a:ea typeface="Tahoma" panose="020B0604030504040204" pitchFamily="34" charset="0"/>
              <a:cs typeface="Tahoma" panose="020B0604030504040204" pitchFamily="34" charset="0"/>
            </a:rPr>
            <a:t>Purpose:</a:t>
          </a:r>
        </a:p>
      </dgm:t>
    </dgm:pt>
    <dgm:pt modelId="{0C6C6230-C5B5-4FE0-B4C7-D2D20C9270C8}" type="sibTrans" cxnId="{2D40E0D2-BBD0-49F5-B793-62B0354B9C94}">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28C9FDA5-41EE-4CE0-9363-4F812D494B4A}" type="parTrans" cxnId="{2D40E0D2-BBD0-49F5-B793-62B0354B9C94}">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8A22FB68-EA13-4181-8E9D-CD1D67D294A7}" type="pres">
      <dgm:prSet presAssocID="{2EB39D1B-8939-448F-9982-7C93F1AC5424}" presName="Name0" presStyleCnt="0">
        <dgm:presLayoutVars>
          <dgm:dir/>
          <dgm:animLvl val="lvl"/>
          <dgm:resizeHandles val="exact"/>
        </dgm:presLayoutVars>
      </dgm:prSet>
      <dgm:spPr/>
    </dgm:pt>
    <dgm:pt modelId="{5801FA92-C985-4A5A-B597-961EA1C1936A}" type="pres">
      <dgm:prSet presAssocID="{E1A521D9-49CD-419E-A6A3-6E4486C3BC6A}" presName="linNode" presStyleCnt="0"/>
      <dgm:spPr/>
    </dgm:pt>
    <dgm:pt modelId="{0991EC1C-0AC4-42E5-B589-FDE0D276E5C4}" type="pres">
      <dgm:prSet presAssocID="{E1A521D9-49CD-419E-A6A3-6E4486C3BC6A}" presName="parentText" presStyleLbl="node1" presStyleIdx="0" presStyleCnt="2" custScaleX="61387">
        <dgm:presLayoutVars>
          <dgm:chMax val="1"/>
          <dgm:bulletEnabled val="1"/>
        </dgm:presLayoutVars>
      </dgm:prSet>
      <dgm:spPr/>
    </dgm:pt>
    <dgm:pt modelId="{B535054C-AE24-4471-884D-C85A46A74921}" type="pres">
      <dgm:prSet presAssocID="{E1A521D9-49CD-419E-A6A3-6E4486C3BC6A}" presName="descendantText" presStyleLbl="alignAccFollowNode1" presStyleIdx="0" presStyleCnt="2" custScaleX="115731">
        <dgm:presLayoutVars>
          <dgm:bulletEnabled val="1"/>
        </dgm:presLayoutVars>
      </dgm:prSet>
      <dgm:spPr/>
    </dgm:pt>
    <dgm:pt modelId="{6BCE0A25-3FFD-4FE6-ADD9-5EB433C36793}" type="pres">
      <dgm:prSet presAssocID="{0C6C6230-C5B5-4FE0-B4C7-D2D20C9270C8}" presName="sp" presStyleCnt="0"/>
      <dgm:spPr/>
    </dgm:pt>
    <dgm:pt modelId="{3755BFE0-BF8A-4811-B456-3D342B8D93B8}" type="pres">
      <dgm:prSet presAssocID="{563DA1CC-5082-416B-9046-553EC3E8CA3C}" presName="linNode" presStyleCnt="0"/>
      <dgm:spPr/>
    </dgm:pt>
    <dgm:pt modelId="{6224B770-8DB5-4961-8BAA-9567003C85F7}" type="pres">
      <dgm:prSet presAssocID="{563DA1CC-5082-416B-9046-553EC3E8CA3C}" presName="parentText" presStyleLbl="node1" presStyleIdx="1" presStyleCnt="2" custScaleX="61387">
        <dgm:presLayoutVars>
          <dgm:chMax val="1"/>
          <dgm:bulletEnabled val="1"/>
        </dgm:presLayoutVars>
      </dgm:prSet>
      <dgm:spPr/>
    </dgm:pt>
    <dgm:pt modelId="{36507507-1373-41B2-9AD4-6A21BA7C684A}" type="pres">
      <dgm:prSet presAssocID="{563DA1CC-5082-416B-9046-553EC3E8CA3C}" presName="descendantText" presStyleLbl="alignAccFollowNode1" presStyleIdx="1" presStyleCnt="2" custScaleX="114131">
        <dgm:presLayoutVars>
          <dgm:bulletEnabled val="1"/>
        </dgm:presLayoutVars>
      </dgm:prSet>
      <dgm:spPr/>
    </dgm:pt>
  </dgm:ptLst>
  <dgm:cxnLst>
    <dgm:cxn modelId="{6614BF15-D4DA-4C34-95D2-2FDA775BE368}" srcId="{563DA1CC-5082-416B-9046-553EC3E8CA3C}" destId="{E21BE3C3-0881-46CE-8043-C2D5A39C8D7E}" srcOrd="1" destOrd="0" parTransId="{B9A08864-A195-4AB2-8317-9E6485BBDECE}" sibTransId="{0A484750-A06C-4A36-942A-E7D5ACE1AD12}"/>
    <dgm:cxn modelId="{EF67541A-A26D-427D-BFA4-9C4B7DF50478}" type="presOf" srcId="{9CEC753F-737D-45C1-B13A-3C11DFE16833}" destId="{36507507-1373-41B2-9AD4-6A21BA7C684A}" srcOrd="0" destOrd="2" presId="urn:microsoft.com/office/officeart/2005/8/layout/vList5"/>
    <dgm:cxn modelId="{5CA09133-6151-4160-B501-506617665E7B}" srcId="{563DA1CC-5082-416B-9046-553EC3E8CA3C}" destId="{E0E712C4-4122-4E2E-81F3-1A9C61D4E344}" srcOrd="0" destOrd="0" parTransId="{15455648-A6BB-4F68-8C93-8E868CB9A569}" sibTransId="{2B09221C-777B-4C0B-A262-EDDACC177F50}"/>
    <dgm:cxn modelId="{B370A63F-F62E-4FE7-95B5-8AE1EBA73B70}" type="presOf" srcId="{4D550A75-CEC1-41F9-98CC-D3C63DE45263}" destId="{B535054C-AE24-4471-884D-C85A46A74921}" srcOrd="0" destOrd="1" presId="urn:microsoft.com/office/officeart/2005/8/layout/vList5"/>
    <dgm:cxn modelId="{2604805D-BDDE-4D78-96DA-38E74489CFAE}" srcId="{2EB39D1B-8939-448F-9982-7C93F1AC5424}" destId="{563DA1CC-5082-416B-9046-553EC3E8CA3C}" srcOrd="1" destOrd="0" parTransId="{5E3601B0-C129-4963-B6ED-3F33513761CE}" sibTransId="{83BC4F3F-5662-44CE-8A65-B6C286D896B8}"/>
    <dgm:cxn modelId="{83B9AF56-0842-4B88-A3C1-CACC44EA7715}" srcId="{563DA1CC-5082-416B-9046-553EC3E8CA3C}" destId="{9CEC753F-737D-45C1-B13A-3C11DFE16833}" srcOrd="2" destOrd="0" parTransId="{B80580CD-A84C-45C5-B98F-703947B34B1B}" sibTransId="{849856BD-6E98-44E1-8254-2B903395FE18}"/>
    <dgm:cxn modelId="{DCDADD96-5C9B-44FD-8E29-E8567415D21A}" srcId="{E1A521D9-49CD-419E-A6A3-6E4486C3BC6A}" destId="{4E59F53C-D068-4C18-9B85-BDB6FD2B39A9}" srcOrd="0" destOrd="0" parTransId="{FB7F92A4-881B-4194-A3DA-D29D1294038E}" sibTransId="{D54D5616-9CBC-4E76-B30D-8E625AF0CCE4}"/>
    <dgm:cxn modelId="{AFA1EEA3-174A-4291-B642-593CABADBEA7}" type="presOf" srcId="{2EB39D1B-8939-448F-9982-7C93F1AC5424}" destId="{8A22FB68-EA13-4181-8E9D-CD1D67D294A7}" srcOrd="0" destOrd="0" presId="urn:microsoft.com/office/officeart/2005/8/layout/vList5"/>
    <dgm:cxn modelId="{AA1AB4C2-678B-4292-87A8-FFA55AFA8D13}" type="presOf" srcId="{E21BE3C3-0881-46CE-8043-C2D5A39C8D7E}" destId="{36507507-1373-41B2-9AD4-6A21BA7C684A}" srcOrd="0" destOrd="1" presId="urn:microsoft.com/office/officeart/2005/8/layout/vList5"/>
    <dgm:cxn modelId="{5D35E2CB-5CAE-4A7F-9046-62181D180641}" type="presOf" srcId="{4E59F53C-D068-4C18-9B85-BDB6FD2B39A9}" destId="{B535054C-AE24-4471-884D-C85A46A74921}" srcOrd="0" destOrd="0" presId="urn:microsoft.com/office/officeart/2005/8/layout/vList5"/>
    <dgm:cxn modelId="{EB5BF8CC-06F2-4BBB-A7CD-46A3F886EC28}" srcId="{E1A521D9-49CD-419E-A6A3-6E4486C3BC6A}" destId="{4D550A75-CEC1-41F9-98CC-D3C63DE45263}" srcOrd="1" destOrd="0" parTransId="{26771227-2EC3-4509-A4BB-A9C71202EDA9}" sibTransId="{225B196A-C7FC-41A1-9624-995109E7C7E2}"/>
    <dgm:cxn modelId="{2D40E0D2-BBD0-49F5-B793-62B0354B9C94}" srcId="{2EB39D1B-8939-448F-9982-7C93F1AC5424}" destId="{E1A521D9-49CD-419E-A6A3-6E4486C3BC6A}" srcOrd="0" destOrd="0" parTransId="{28C9FDA5-41EE-4CE0-9363-4F812D494B4A}" sibTransId="{0C6C6230-C5B5-4FE0-B4C7-D2D20C9270C8}"/>
    <dgm:cxn modelId="{1702E7E3-824E-4085-ABE4-BB6AD045D96D}" type="presOf" srcId="{563DA1CC-5082-416B-9046-553EC3E8CA3C}" destId="{6224B770-8DB5-4961-8BAA-9567003C85F7}" srcOrd="0" destOrd="0" presId="urn:microsoft.com/office/officeart/2005/8/layout/vList5"/>
    <dgm:cxn modelId="{673434EC-DABE-4E01-884A-C0241D7393C6}" type="presOf" srcId="{E0E712C4-4122-4E2E-81F3-1A9C61D4E344}" destId="{36507507-1373-41B2-9AD4-6A21BA7C684A}" srcOrd="0" destOrd="0" presId="urn:microsoft.com/office/officeart/2005/8/layout/vList5"/>
    <dgm:cxn modelId="{BAEA3BF7-0590-4B61-A217-6BA6E77DF18B}" type="presOf" srcId="{E1A521D9-49CD-419E-A6A3-6E4486C3BC6A}" destId="{0991EC1C-0AC4-42E5-B589-FDE0D276E5C4}" srcOrd="0" destOrd="0" presId="urn:microsoft.com/office/officeart/2005/8/layout/vList5"/>
    <dgm:cxn modelId="{38F3F648-9DE5-42D7-9CDA-7AFF7F240A2D}" type="presParOf" srcId="{8A22FB68-EA13-4181-8E9D-CD1D67D294A7}" destId="{5801FA92-C985-4A5A-B597-961EA1C1936A}" srcOrd="0" destOrd="0" presId="urn:microsoft.com/office/officeart/2005/8/layout/vList5"/>
    <dgm:cxn modelId="{8D29B7AE-B53E-44DD-BECE-29BE17355968}" type="presParOf" srcId="{5801FA92-C985-4A5A-B597-961EA1C1936A}" destId="{0991EC1C-0AC4-42E5-B589-FDE0D276E5C4}" srcOrd="0" destOrd="0" presId="urn:microsoft.com/office/officeart/2005/8/layout/vList5"/>
    <dgm:cxn modelId="{E1DB0DF4-6532-49E2-962A-E0D44B2F7AF9}" type="presParOf" srcId="{5801FA92-C985-4A5A-B597-961EA1C1936A}" destId="{B535054C-AE24-4471-884D-C85A46A74921}" srcOrd="1" destOrd="0" presId="urn:microsoft.com/office/officeart/2005/8/layout/vList5"/>
    <dgm:cxn modelId="{E704BD23-6DE6-4634-9517-661C63F23919}" type="presParOf" srcId="{8A22FB68-EA13-4181-8E9D-CD1D67D294A7}" destId="{6BCE0A25-3FFD-4FE6-ADD9-5EB433C36793}" srcOrd="1" destOrd="0" presId="urn:microsoft.com/office/officeart/2005/8/layout/vList5"/>
    <dgm:cxn modelId="{96C1F2AE-88C8-4D80-A7F3-290746AD75B3}" type="presParOf" srcId="{8A22FB68-EA13-4181-8E9D-CD1D67D294A7}" destId="{3755BFE0-BF8A-4811-B456-3D342B8D93B8}" srcOrd="2" destOrd="0" presId="urn:microsoft.com/office/officeart/2005/8/layout/vList5"/>
    <dgm:cxn modelId="{ABA4AC37-EED3-48C2-8F7F-5E9F99461A3F}" type="presParOf" srcId="{3755BFE0-BF8A-4811-B456-3D342B8D93B8}" destId="{6224B770-8DB5-4961-8BAA-9567003C85F7}" srcOrd="0" destOrd="0" presId="urn:microsoft.com/office/officeart/2005/8/layout/vList5"/>
    <dgm:cxn modelId="{5063BA19-124F-4B20-A34B-5F3B08754E2B}" type="presParOf" srcId="{3755BFE0-BF8A-4811-B456-3D342B8D93B8}" destId="{36507507-1373-41B2-9AD4-6A21BA7C684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795E1C-CD0F-4D09-B9C0-1D85CB6C7923}"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2A364E30-B6DD-4462-A608-9CA9B3A152BC}">
      <dgm:prSet custT="1"/>
      <dgm:spPr/>
      <dgm:t>
        <a:bodyPr/>
        <a:lstStyle/>
        <a:p>
          <a:pPr algn="l"/>
          <a:r>
            <a:rPr lang="en-US" sz="2200" b="0" dirty="0">
              <a:latin typeface="Tahoma" panose="020B0604030504040204" pitchFamily="34" charset="0"/>
              <a:ea typeface="Tahoma" panose="020B0604030504040204" pitchFamily="34" charset="0"/>
              <a:cs typeface="Tahoma" panose="020B0604030504040204" pitchFamily="34" charset="0"/>
            </a:rPr>
            <a:t>Country coverage: </a:t>
          </a:r>
        </a:p>
      </dgm:t>
    </dgm:pt>
    <dgm:pt modelId="{FAAE024C-C46D-4874-A054-FF97F4A9484D}" type="parTrans" cxnId="{2E53F651-5007-45BD-B885-83DD130AB8DE}">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D9EECE8B-BF9A-4433-B240-FFFC175988F3}" type="sibTrans" cxnId="{2E53F651-5007-45BD-B885-83DD130AB8DE}">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ED05CCCC-AD31-4CCD-B6B5-124D6B62FCB7}">
      <dgm:prSet custT="1"/>
      <dgm:spPr/>
      <dgm:t>
        <a:bodyPr/>
        <a:lstStyle/>
        <a:p>
          <a:pPr marL="341313" indent="-341313">
            <a:spcAft>
              <a:spcPts val="600"/>
            </a:spcAft>
          </a:pPr>
          <a:r>
            <a:rPr lang="en-US" sz="2000" dirty="0">
              <a:latin typeface="Tahoma" panose="020B0604030504040204" pitchFamily="34" charset="0"/>
              <a:ea typeface="Tahoma" panose="020B0604030504040204" pitchFamily="34" charset="0"/>
              <a:cs typeface="Tahoma" panose="020B0604030504040204" pitchFamily="34" charset="0"/>
            </a:rPr>
            <a:t>Azerbaijan</a:t>
          </a:r>
        </a:p>
      </dgm:t>
    </dgm:pt>
    <dgm:pt modelId="{02C04FB2-19E8-4ADE-B037-E6622EEFBA27}" type="parTrans" cxnId="{86F40822-11D9-4F34-9EF8-6BBD763191FE}">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2066500E-63D9-4166-904B-0C52B46D4FB9}" type="sibTrans" cxnId="{86F40822-11D9-4F34-9EF8-6BBD763191FE}">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D94FA8BE-30A3-4669-A231-4B21EA5248D5}">
      <dgm:prSet custT="1"/>
      <dgm:spPr/>
      <dgm:t>
        <a:bodyPr/>
        <a:lstStyle/>
        <a:p>
          <a:pPr algn="l"/>
          <a:r>
            <a:rPr lang="en-US" sz="2200" b="0" dirty="0">
              <a:latin typeface="Tahoma" panose="020B0604030504040204" pitchFamily="34" charset="0"/>
              <a:ea typeface="Tahoma" panose="020B0604030504040204" pitchFamily="34" charset="0"/>
              <a:cs typeface="Tahoma" panose="020B0604030504040204" pitchFamily="34" charset="0"/>
            </a:rPr>
            <a:t>Modes of transport covered: </a:t>
          </a:r>
        </a:p>
      </dgm:t>
    </dgm:pt>
    <dgm:pt modelId="{B5C1F26C-9A38-42B4-A35D-04D8A74D59E8}" type="parTrans" cxnId="{330E400B-59D7-4252-BA09-917B71309F53}">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69CC85E5-91AD-4775-B774-B3A4310CFB1A}" type="sibTrans" cxnId="{330E400B-59D7-4252-BA09-917B71309F53}">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5F995CAF-6944-4E08-81CC-030DD7F47E73}">
      <dgm:prSet custT="1"/>
      <dgm:spPr/>
      <dgm:t>
        <a:bodyPr/>
        <a:lstStyle/>
        <a:p>
          <a:pPr marL="341313" indent="-341313">
            <a:spcAft>
              <a:spcPts val="600"/>
            </a:spcAft>
          </a:pPr>
          <a:r>
            <a:rPr lang="en-US" sz="2000" dirty="0">
              <a:latin typeface="Tahoma" panose="020B0604030504040204" pitchFamily="34" charset="0"/>
              <a:ea typeface="Tahoma" panose="020B0604030504040204" pitchFamily="34" charset="0"/>
              <a:cs typeface="Tahoma" panose="020B0604030504040204" pitchFamily="34" charset="0"/>
            </a:rPr>
            <a:t>Road transport</a:t>
          </a:r>
        </a:p>
      </dgm:t>
    </dgm:pt>
    <dgm:pt modelId="{48FCA5BD-E416-47CB-959F-FF0553C3763A}" type="parTrans" cxnId="{014C90C5-F995-4457-B513-D10C60F1AB71}">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2A1182DE-CDD8-492C-BC8F-59BBFF390638}" type="sibTrans" cxnId="{014C90C5-F995-4457-B513-D10C60F1AB71}">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9CC0AB60-9DCC-4299-B150-ED0EB9EB7170}">
      <dgm:prSet custT="1"/>
      <dgm:spPr/>
      <dgm:t>
        <a:bodyPr/>
        <a:lstStyle/>
        <a:p>
          <a:pPr algn="l"/>
          <a:r>
            <a:rPr lang="en-US" sz="2200" b="0" kern="1200" dirty="0">
              <a:solidFill>
                <a:prstClr val="white"/>
              </a:solidFill>
              <a:latin typeface="Tahoma" panose="020B0604030504040204" pitchFamily="34" charset="0"/>
              <a:ea typeface="Tahoma" panose="020B0604030504040204" pitchFamily="34" charset="0"/>
              <a:cs typeface="Tahoma" panose="020B0604030504040204" pitchFamily="34" charset="0"/>
            </a:rPr>
            <a:t>Components</a:t>
          </a:r>
          <a:r>
            <a:rPr lang="en-US" sz="2200" b="0" kern="1200" dirty="0">
              <a:latin typeface="Tahoma" panose="020B0604030504040204" pitchFamily="34" charset="0"/>
              <a:ea typeface="Tahoma" panose="020B0604030504040204" pitchFamily="34" charset="0"/>
              <a:cs typeface="Tahoma" panose="020B0604030504040204" pitchFamily="34" charset="0"/>
            </a:rPr>
            <a:t>:</a:t>
          </a:r>
        </a:p>
      </dgm:t>
    </dgm:pt>
    <dgm:pt modelId="{4DBBD5E6-2981-43B6-A877-B1063E079E7B}" type="parTrans" cxnId="{6F238F33-47C6-4129-9DDD-4EE0276BEF8A}">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C921B14E-56E7-405F-BB96-B6FEEA63D702}" type="sibTrans" cxnId="{6F238F33-47C6-4129-9DDD-4EE0276BEF8A}">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7067F7DF-ABD9-46CD-B99C-175C7A8087C9}">
      <dgm:prSet custT="1"/>
      <dgm:spPr/>
      <dgm:t>
        <a:bodyPr/>
        <a:lstStyle/>
        <a:p>
          <a:pPr marL="341313" indent="-341313">
            <a:spcAft>
              <a:spcPts val="600"/>
            </a:spcAft>
          </a:pPr>
          <a:r>
            <a:rPr lang="en-US" sz="2000" dirty="0">
              <a:latin typeface="Tahoma" panose="020B0604030504040204" pitchFamily="34" charset="0"/>
              <a:ea typeface="Tahoma" panose="020B0604030504040204" pitchFamily="34" charset="0"/>
              <a:cs typeface="Tahoma" panose="020B0604030504040204" pitchFamily="34" charset="0"/>
            </a:rPr>
            <a:t>Assessment of conditions for transit trade</a:t>
          </a:r>
        </a:p>
      </dgm:t>
    </dgm:pt>
    <dgm:pt modelId="{18C7480B-6E4C-4B65-A6EE-E31E19B3DAF6}" type="parTrans" cxnId="{03574B5C-3C2E-47E7-8546-860F817270EA}">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7DF87ADA-4955-4C3E-8352-B7E134C548E3}" type="sibTrans" cxnId="{03574B5C-3C2E-47E7-8546-860F817270EA}">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F6C9975F-EAAC-4812-B2E7-3E2296DC70B5}">
      <dgm:prSet custT="1"/>
      <dgm:spPr/>
      <dgm:t>
        <a:bodyPr/>
        <a:lstStyle/>
        <a:p>
          <a:pPr marL="341313" indent="-341313">
            <a:spcAft>
              <a:spcPts val="600"/>
            </a:spcAft>
          </a:pPr>
          <a:r>
            <a:rPr lang="en-US" sz="2000" dirty="0">
              <a:latin typeface="Tahoma" panose="020B0604030504040204" pitchFamily="34" charset="0"/>
              <a:ea typeface="Tahoma" panose="020B0604030504040204" pitchFamily="34" charset="0"/>
              <a:cs typeface="Tahoma" panose="020B0604030504040204" pitchFamily="34" charset="0"/>
            </a:rPr>
            <a:t>Estimation of transit time, speed and cost</a:t>
          </a:r>
        </a:p>
      </dgm:t>
    </dgm:pt>
    <dgm:pt modelId="{62AD1531-A854-40C7-895F-8A91ED56C743}" type="parTrans" cxnId="{84DFB0E1-5DDD-487D-B5F6-6F40CC3B4EB2}">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A4733BA7-7F75-42C5-97D0-058F6ABD5E79}" type="sibTrans" cxnId="{84DFB0E1-5DDD-487D-B5F6-6F40CC3B4EB2}">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763ACB4B-D830-4849-957C-C2AF8FECFB37}">
      <dgm:prSet custT="1"/>
      <dgm:spPr/>
      <dgm:t>
        <a:bodyPr/>
        <a:lstStyle/>
        <a:p>
          <a:pPr marL="341313" indent="-341313">
            <a:spcAft>
              <a:spcPts val="600"/>
            </a:spcAft>
          </a:pPr>
          <a:r>
            <a:rPr lang="en-US" sz="2000" dirty="0">
              <a:latin typeface="Tahoma" panose="020B0604030504040204" pitchFamily="34" charset="0"/>
              <a:ea typeface="Tahoma" panose="020B0604030504040204" pitchFamily="34" charset="0"/>
              <a:cs typeface="Tahoma" panose="020B0604030504040204" pitchFamily="34" charset="0"/>
            </a:rPr>
            <a:t>Rail transport</a:t>
          </a:r>
        </a:p>
      </dgm:t>
    </dgm:pt>
    <dgm:pt modelId="{7B258CC6-A7A9-453C-9165-EEE7C743EB39}" type="parTrans" cxnId="{1ECC41A7-AA46-48C8-90FA-CBF04ACE0334}">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9A6FE8DB-A778-473D-9C4E-CA168107EBB0}" type="sibTrans" cxnId="{1ECC41A7-AA46-48C8-90FA-CBF04ACE0334}">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95E22591-D0B9-4750-888A-7EA038C94F11}">
      <dgm:prSet custT="1"/>
      <dgm:spPr/>
      <dgm:t>
        <a:bodyPr/>
        <a:lstStyle/>
        <a:p>
          <a:pPr marL="341313" indent="-341313">
            <a:spcAft>
              <a:spcPts val="600"/>
            </a:spcAft>
          </a:pPr>
          <a:r>
            <a:rPr lang="en-US" sz="2000" dirty="0">
              <a:latin typeface="Tahoma" panose="020B0604030504040204" pitchFamily="34" charset="0"/>
              <a:ea typeface="Tahoma" panose="020B0604030504040204" pitchFamily="34" charset="0"/>
              <a:cs typeface="Tahoma" panose="020B0604030504040204" pitchFamily="34" charset="0"/>
            </a:rPr>
            <a:t>Multimodal transport</a:t>
          </a:r>
        </a:p>
      </dgm:t>
    </dgm:pt>
    <dgm:pt modelId="{5883052C-BD85-417C-AABB-C8BD546ADDEA}" type="parTrans" cxnId="{9204C0FB-9293-49B4-9234-A8FCF2EC02D3}">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0CE0F70B-ADE8-4E50-9A8B-E5A48275F961}" type="sibTrans" cxnId="{9204C0FB-9293-49B4-9234-A8FCF2EC02D3}">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1979C578-0604-43B8-991F-410C2E274E3E}">
      <dgm:prSet custT="1"/>
      <dgm:spPr/>
      <dgm:t>
        <a:bodyPr/>
        <a:lstStyle/>
        <a:p>
          <a:pPr marL="341313" indent="-341313">
            <a:spcAft>
              <a:spcPts val="600"/>
            </a:spcAft>
          </a:pPr>
          <a:r>
            <a:rPr lang="en-US" sz="2000" dirty="0">
              <a:latin typeface="Tahoma" panose="020B0604030504040204" pitchFamily="34" charset="0"/>
              <a:ea typeface="Tahoma" panose="020B0604030504040204" pitchFamily="34" charset="0"/>
              <a:cs typeface="Tahoma" panose="020B0604030504040204" pitchFamily="34" charset="0"/>
            </a:rPr>
            <a:t>Kazakhstan</a:t>
          </a:r>
        </a:p>
      </dgm:t>
    </dgm:pt>
    <dgm:pt modelId="{F0539807-B1B5-4E06-B0A0-ECA62C0B6C40}" type="parTrans" cxnId="{CEA3DBB9-BEE5-4170-AA10-B80591868C5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A6CFDA4B-8030-4A7D-8C0F-8E51469BC352}" type="sibTrans" cxnId="{CEA3DBB9-BEE5-4170-AA10-B80591868C5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BCDCD006-A6A6-484D-8EFD-7437EB2797F7}">
      <dgm:prSet custT="1"/>
      <dgm:spPr/>
      <dgm:t>
        <a:bodyPr/>
        <a:lstStyle/>
        <a:p>
          <a:pPr marL="341313" indent="-341313">
            <a:spcAft>
              <a:spcPts val="600"/>
            </a:spcAft>
          </a:pPr>
          <a:r>
            <a:rPr lang="en-US" sz="2000" dirty="0">
              <a:latin typeface="Tahoma" panose="020B0604030504040204" pitchFamily="34" charset="0"/>
              <a:ea typeface="Tahoma" panose="020B0604030504040204" pitchFamily="34" charset="0"/>
              <a:cs typeface="Tahoma" panose="020B0604030504040204" pitchFamily="34" charset="0"/>
            </a:rPr>
            <a:t>Uzbekistan</a:t>
          </a:r>
        </a:p>
      </dgm:t>
    </dgm:pt>
    <dgm:pt modelId="{7EE1F83F-3795-463C-9282-F8B97B037683}" type="parTrans" cxnId="{B2B87048-39B5-49FF-9AE6-4B950CBBDBFC}">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9CBF5D0E-79EF-4144-82C4-28C089D2C9AD}" type="sibTrans" cxnId="{B2B87048-39B5-49FF-9AE6-4B950CBBDBFC}">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54AA431D-4F0A-431F-B811-FAFED780C044}" type="pres">
      <dgm:prSet presAssocID="{A8795E1C-CD0F-4D09-B9C0-1D85CB6C7923}" presName="Name0" presStyleCnt="0">
        <dgm:presLayoutVars>
          <dgm:dir/>
          <dgm:animLvl val="lvl"/>
          <dgm:resizeHandles val="exact"/>
        </dgm:presLayoutVars>
      </dgm:prSet>
      <dgm:spPr/>
    </dgm:pt>
    <dgm:pt modelId="{A3CA6A4D-2BD7-45E7-90BB-35142875012F}" type="pres">
      <dgm:prSet presAssocID="{2A364E30-B6DD-4462-A608-9CA9B3A152BC}" presName="linNode" presStyleCnt="0"/>
      <dgm:spPr/>
    </dgm:pt>
    <dgm:pt modelId="{45D37651-9957-4D83-B483-B8C2999E8BDC}" type="pres">
      <dgm:prSet presAssocID="{2A364E30-B6DD-4462-A608-9CA9B3A152BC}" presName="parentText" presStyleLbl="node1" presStyleIdx="0" presStyleCnt="3" custScaleX="104895">
        <dgm:presLayoutVars>
          <dgm:chMax val="1"/>
          <dgm:bulletEnabled val="1"/>
        </dgm:presLayoutVars>
      </dgm:prSet>
      <dgm:spPr/>
    </dgm:pt>
    <dgm:pt modelId="{39B024A6-111E-4BAF-A395-85C2B7494E22}" type="pres">
      <dgm:prSet presAssocID="{2A364E30-B6DD-4462-A608-9CA9B3A152BC}" presName="descendantText" presStyleLbl="alignAccFollowNode1" presStyleIdx="0" presStyleCnt="3" custScaleX="150955">
        <dgm:presLayoutVars>
          <dgm:bulletEnabled val="1"/>
        </dgm:presLayoutVars>
      </dgm:prSet>
      <dgm:spPr/>
    </dgm:pt>
    <dgm:pt modelId="{ECAE5017-FF92-46AE-B95E-D509CAAC5302}" type="pres">
      <dgm:prSet presAssocID="{D9EECE8B-BF9A-4433-B240-FFFC175988F3}" presName="sp" presStyleCnt="0"/>
      <dgm:spPr/>
    </dgm:pt>
    <dgm:pt modelId="{058D096A-6B36-4FB7-88D8-33D654F6C7F0}" type="pres">
      <dgm:prSet presAssocID="{D94FA8BE-30A3-4669-A231-4B21EA5248D5}" presName="linNode" presStyleCnt="0"/>
      <dgm:spPr/>
    </dgm:pt>
    <dgm:pt modelId="{16BCC7D5-3EE3-48BA-8D8B-72E97F87AAA2}" type="pres">
      <dgm:prSet presAssocID="{D94FA8BE-30A3-4669-A231-4B21EA5248D5}" presName="parentText" presStyleLbl="node1" presStyleIdx="1" presStyleCnt="3" custScaleX="104895">
        <dgm:presLayoutVars>
          <dgm:chMax val="1"/>
          <dgm:bulletEnabled val="1"/>
        </dgm:presLayoutVars>
      </dgm:prSet>
      <dgm:spPr/>
    </dgm:pt>
    <dgm:pt modelId="{1F3C6A22-9E19-484E-84E6-1E617794D23A}" type="pres">
      <dgm:prSet presAssocID="{D94FA8BE-30A3-4669-A231-4B21EA5248D5}" presName="descendantText" presStyleLbl="alignAccFollowNode1" presStyleIdx="1" presStyleCnt="3" custScaleX="150955">
        <dgm:presLayoutVars>
          <dgm:bulletEnabled val="1"/>
        </dgm:presLayoutVars>
      </dgm:prSet>
      <dgm:spPr/>
    </dgm:pt>
    <dgm:pt modelId="{97D5A382-153E-4356-ADC5-47C11371902D}" type="pres">
      <dgm:prSet presAssocID="{69CC85E5-91AD-4775-B774-B3A4310CFB1A}" presName="sp" presStyleCnt="0"/>
      <dgm:spPr/>
    </dgm:pt>
    <dgm:pt modelId="{F947A827-BCD5-415F-985F-DAE3B8AB5EFA}" type="pres">
      <dgm:prSet presAssocID="{9CC0AB60-9DCC-4299-B150-ED0EB9EB7170}" presName="linNode" presStyleCnt="0"/>
      <dgm:spPr/>
    </dgm:pt>
    <dgm:pt modelId="{B082A111-B687-4BD3-B66C-2BD059A0C82E}" type="pres">
      <dgm:prSet presAssocID="{9CC0AB60-9DCC-4299-B150-ED0EB9EB7170}" presName="parentText" presStyleLbl="node1" presStyleIdx="2" presStyleCnt="3" custScaleX="106723">
        <dgm:presLayoutVars>
          <dgm:chMax val="1"/>
          <dgm:bulletEnabled val="1"/>
        </dgm:presLayoutVars>
      </dgm:prSet>
      <dgm:spPr/>
    </dgm:pt>
    <dgm:pt modelId="{5264973E-6862-4859-84DC-8C25B7215606}" type="pres">
      <dgm:prSet presAssocID="{9CC0AB60-9DCC-4299-B150-ED0EB9EB7170}" presName="descendantText" presStyleLbl="alignAccFollowNode1" presStyleIdx="2" presStyleCnt="3" custScaleX="150955">
        <dgm:presLayoutVars>
          <dgm:bulletEnabled val="1"/>
        </dgm:presLayoutVars>
      </dgm:prSet>
      <dgm:spPr/>
    </dgm:pt>
  </dgm:ptLst>
  <dgm:cxnLst>
    <dgm:cxn modelId="{40BF5E02-5210-4881-BAF7-55AEE61F3480}" type="presOf" srcId="{D94FA8BE-30A3-4669-A231-4B21EA5248D5}" destId="{16BCC7D5-3EE3-48BA-8D8B-72E97F87AAA2}" srcOrd="0" destOrd="0" presId="urn:microsoft.com/office/officeart/2005/8/layout/vList5"/>
    <dgm:cxn modelId="{330E400B-59D7-4252-BA09-917B71309F53}" srcId="{A8795E1C-CD0F-4D09-B9C0-1D85CB6C7923}" destId="{D94FA8BE-30A3-4669-A231-4B21EA5248D5}" srcOrd="1" destOrd="0" parTransId="{B5C1F26C-9A38-42B4-A35D-04D8A74D59E8}" sibTransId="{69CC85E5-91AD-4775-B774-B3A4310CFB1A}"/>
    <dgm:cxn modelId="{2496E51B-0E8F-4A34-A0FB-ABD13BA79686}" type="presOf" srcId="{95E22591-D0B9-4750-888A-7EA038C94F11}" destId="{1F3C6A22-9E19-484E-84E6-1E617794D23A}" srcOrd="0" destOrd="2" presId="urn:microsoft.com/office/officeart/2005/8/layout/vList5"/>
    <dgm:cxn modelId="{86F40822-11D9-4F34-9EF8-6BBD763191FE}" srcId="{2A364E30-B6DD-4462-A608-9CA9B3A152BC}" destId="{ED05CCCC-AD31-4CCD-B6B5-124D6B62FCB7}" srcOrd="0" destOrd="0" parTransId="{02C04FB2-19E8-4ADE-B037-E6622EEFBA27}" sibTransId="{2066500E-63D9-4166-904B-0C52B46D4FB9}"/>
    <dgm:cxn modelId="{BEC65024-A902-431F-AEA1-882459F97634}" type="presOf" srcId="{1979C578-0604-43B8-991F-410C2E274E3E}" destId="{39B024A6-111E-4BAF-A395-85C2B7494E22}" srcOrd="0" destOrd="1" presId="urn:microsoft.com/office/officeart/2005/8/layout/vList5"/>
    <dgm:cxn modelId="{6F238F33-47C6-4129-9DDD-4EE0276BEF8A}" srcId="{A8795E1C-CD0F-4D09-B9C0-1D85CB6C7923}" destId="{9CC0AB60-9DCC-4299-B150-ED0EB9EB7170}" srcOrd="2" destOrd="0" parTransId="{4DBBD5E6-2981-43B6-A877-B1063E079E7B}" sibTransId="{C921B14E-56E7-405F-BB96-B6FEEA63D702}"/>
    <dgm:cxn modelId="{87513C3F-1A3F-4270-9E6B-0702E0211FF9}" type="presOf" srcId="{F6C9975F-EAAC-4812-B2E7-3E2296DC70B5}" destId="{5264973E-6862-4859-84DC-8C25B7215606}" srcOrd="0" destOrd="1" presId="urn:microsoft.com/office/officeart/2005/8/layout/vList5"/>
    <dgm:cxn modelId="{03574B5C-3C2E-47E7-8546-860F817270EA}" srcId="{9CC0AB60-9DCC-4299-B150-ED0EB9EB7170}" destId="{7067F7DF-ABD9-46CD-B99C-175C7A8087C9}" srcOrd="0" destOrd="0" parTransId="{18C7480B-6E4C-4B65-A6EE-E31E19B3DAF6}" sibTransId="{7DF87ADA-4955-4C3E-8352-B7E134C548E3}"/>
    <dgm:cxn modelId="{AE82F55E-902F-4ECF-BDCA-007BCA83B08F}" type="presOf" srcId="{BCDCD006-A6A6-484D-8EFD-7437EB2797F7}" destId="{39B024A6-111E-4BAF-A395-85C2B7494E22}" srcOrd="0" destOrd="2" presId="urn:microsoft.com/office/officeart/2005/8/layout/vList5"/>
    <dgm:cxn modelId="{5E355D63-7305-4BFC-9A78-8DF62656DEEA}" type="presOf" srcId="{7067F7DF-ABD9-46CD-B99C-175C7A8087C9}" destId="{5264973E-6862-4859-84DC-8C25B7215606}" srcOrd="0" destOrd="0" presId="urn:microsoft.com/office/officeart/2005/8/layout/vList5"/>
    <dgm:cxn modelId="{62B77564-750A-49ED-9007-13B6EF538FE7}" type="presOf" srcId="{763ACB4B-D830-4849-957C-C2AF8FECFB37}" destId="{1F3C6A22-9E19-484E-84E6-1E617794D23A}" srcOrd="0" destOrd="1" presId="urn:microsoft.com/office/officeart/2005/8/layout/vList5"/>
    <dgm:cxn modelId="{B2B87048-39B5-49FF-9AE6-4B950CBBDBFC}" srcId="{2A364E30-B6DD-4462-A608-9CA9B3A152BC}" destId="{BCDCD006-A6A6-484D-8EFD-7437EB2797F7}" srcOrd="2" destOrd="0" parTransId="{7EE1F83F-3795-463C-9282-F8B97B037683}" sibTransId="{9CBF5D0E-79EF-4144-82C4-28C089D2C9AD}"/>
    <dgm:cxn modelId="{2E53F651-5007-45BD-B885-83DD130AB8DE}" srcId="{A8795E1C-CD0F-4D09-B9C0-1D85CB6C7923}" destId="{2A364E30-B6DD-4462-A608-9CA9B3A152BC}" srcOrd="0" destOrd="0" parTransId="{FAAE024C-C46D-4874-A054-FF97F4A9484D}" sibTransId="{D9EECE8B-BF9A-4433-B240-FFFC175988F3}"/>
    <dgm:cxn modelId="{02678754-8831-492A-9817-7CD450237691}" type="presOf" srcId="{9CC0AB60-9DCC-4299-B150-ED0EB9EB7170}" destId="{B082A111-B687-4BD3-B66C-2BD059A0C82E}" srcOrd="0" destOrd="0" presId="urn:microsoft.com/office/officeart/2005/8/layout/vList5"/>
    <dgm:cxn modelId="{D32B9F95-E720-47E8-A5D1-CBE827EFD072}" type="presOf" srcId="{ED05CCCC-AD31-4CCD-B6B5-124D6B62FCB7}" destId="{39B024A6-111E-4BAF-A395-85C2B7494E22}" srcOrd="0" destOrd="0" presId="urn:microsoft.com/office/officeart/2005/8/layout/vList5"/>
    <dgm:cxn modelId="{8F90B3A4-9240-4C93-9001-AD1606C7F467}" type="presOf" srcId="{2A364E30-B6DD-4462-A608-9CA9B3A152BC}" destId="{45D37651-9957-4D83-B483-B8C2999E8BDC}" srcOrd="0" destOrd="0" presId="urn:microsoft.com/office/officeart/2005/8/layout/vList5"/>
    <dgm:cxn modelId="{1ECC41A7-AA46-48C8-90FA-CBF04ACE0334}" srcId="{D94FA8BE-30A3-4669-A231-4B21EA5248D5}" destId="{763ACB4B-D830-4849-957C-C2AF8FECFB37}" srcOrd="1" destOrd="0" parTransId="{7B258CC6-A7A9-453C-9165-EEE7C743EB39}" sibTransId="{9A6FE8DB-A778-473D-9C4E-CA168107EBB0}"/>
    <dgm:cxn modelId="{64CFCCB2-2A28-4B1F-BE49-6EDC8F487B03}" type="presOf" srcId="{5F995CAF-6944-4E08-81CC-030DD7F47E73}" destId="{1F3C6A22-9E19-484E-84E6-1E617794D23A}" srcOrd="0" destOrd="0" presId="urn:microsoft.com/office/officeart/2005/8/layout/vList5"/>
    <dgm:cxn modelId="{CEA3DBB9-BEE5-4170-AA10-B80591868C5B}" srcId="{2A364E30-B6DD-4462-A608-9CA9B3A152BC}" destId="{1979C578-0604-43B8-991F-410C2E274E3E}" srcOrd="1" destOrd="0" parTransId="{F0539807-B1B5-4E06-B0A0-ECA62C0B6C40}" sibTransId="{A6CFDA4B-8030-4A7D-8C0F-8E51469BC352}"/>
    <dgm:cxn modelId="{014C90C5-F995-4457-B513-D10C60F1AB71}" srcId="{D94FA8BE-30A3-4669-A231-4B21EA5248D5}" destId="{5F995CAF-6944-4E08-81CC-030DD7F47E73}" srcOrd="0" destOrd="0" parTransId="{48FCA5BD-E416-47CB-959F-FF0553C3763A}" sibTransId="{2A1182DE-CDD8-492C-BC8F-59BBFF390638}"/>
    <dgm:cxn modelId="{84DFB0E1-5DDD-487D-B5F6-6F40CC3B4EB2}" srcId="{9CC0AB60-9DCC-4299-B150-ED0EB9EB7170}" destId="{F6C9975F-EAAC-4812-B2E7-3E2296DC70B5}" srcOrd="1" destOrd="0" parTransId="{62AD1531-A854-40C7-895F-8A91ED56C743}" sibTransId="{A4733BA7-7F75-42C5-97D0-058F6ABD5E79}"/>
    <dgm:cxn modelId="{8E8465F3-81AD-4582-8DF9-D7E07DC6CCD0}" type="presOf" srcId="{A8795E1C-CD0F-4D09-B9C0-1D85CB6C7923}" destId="{54AA431D-4F0A-431F-B811-FAFED780C044}" srcOrd="0" destOrd="0" presId="urn:microsoft.com/office/officeart/2005/8/layout/vList5"/>
    <dgm:cxn modelId="{9204C0FB-9293-49B4-9234-A8FCF2EC02D3}" srcId="{D94FA8BE-30A3-4669-A231-4B21EA5248D5}" destId="{95E22591-D0B9-4750-888A-7EA038C94F11}" srcOrd="2" destOrd="0" parTransId="{5883052C-BD85-417C-AABB-C8BD546ADDEA}" sibTransId="{0CE0F70B-ADE8-4E50-9A8B-E5A48275F961}"/>
    <dgm:cxn modelId="{89994475-85D0-40AC-8DF8-7339E0D90AE0}" type="presParOf" srcId="{54AA431D-4F0A-431F-B811-FAFED780C044}" destId="{A3CA6A4D-2BD7-45E7-90BB-35142875012F}" srcOrd="0" destOrd="0" presId="urn:microsoft.com/office/officeart/2005/8/layout/vList5"/>
    <dgm:cxn modelId="{39E5E5DA-FFB6-4F2A-9ADE-97EF0A90E5E5}" type="presParOf" srcId="{A3CA6A4D-2BD7-45E7-90BB-35142875012F}" destId="{45D37651-9957-4D83-B483-B8C2999E8BDC}" srcOrd="0" destOrd="0" presId="urn:microsoft.com/office/officeart/2005/8/layout/vList5"/>
    <dgm:cxn modelId="{8AD2BC99-8665-4DBA-8FB4-1D16EB487CF3}" type="presParOf" srcId="{A3CA6A4D-2BD7-45E7-90BB-35142875012F}" destId="{39B024A6-111E-4BAF-A395-85C2B7494E22}" srcOrd="1" destOrd="0" presId="urn:microsoft.com/office/officeart/2005/8/layout/vList5"/>
    <dgm:cxn modelId="{F4D35E2E-6B46-49F4-9B47-F6FE2F3D4679}" type="presParOf" srcId="{54AA431D-4F0A-431F-B811-FAFED780C044}" destId="{ECAE5017-FF92-46AE-B95E-D509CAAC5302}" srcOrd="1" destOrd="0" presId="urn:microsoft.com/office/officeart/2005/8/layout/vList5"/>
    <dgm:cxn modelId="{5C077514-0B0F-4E26-B277-2365FACF5DC4}" type="presParOf" srcId="{54AA431D-4F0A-431F-B811-FAFED780C044}" destId="{058D096A-6B36-4FB7-88D8-33D654F6C7F0}" srcOrd="2" destOrd="0" presId="urn:microsoft.com/office/officeart/2005/8/layout/vList5"/>
    <dgm:cxn modelId="{88E48B0D-ECD9-4F24-BFD6-B9A66BE7016B}" type="presParOf" srcId="{058D096A-6B36-4FB7-88D8-33D654F6C7F0}" destId="{16BCC7D5-3EE3-48BA-8D8B-72E97F87AAA2}" srcOrd="0" destOrd="0" presId="urn:microsoft.com/office/officeart/2005/8/layout/vList5"/>
    <dgm:cxn modelId="{4ABCFEF4-9668-46A6-8CA0-2D9D8B6FF746}" type="presParOf" srcId="{058D096A-6B36-4FB7-88D8-33D654F6C7F0}" destId="{1F3C6A22-9E19-484E-84E6-1E617794D23A}" srcOrd="1" destOrd="0" presId="urn:microsoft.com/office/officeart/2005/8/layout/vList5"/>
    <dgm:cxn modelId="{723A424D-6D43-48D2-8595-0DB7602BFC90}" type="presParOf" srcId="{54AA431D-4F0A-431F-B811-FAFED780C044}" destId="{97D5A382-153E-4356-ADC5-47C11371902D}" srcOrd="3" destOrd="0" presId="urn:microsoft.com/office/officeart/2005/8/layout/vList5"/>
    <dgm:cxn modelId="{6BA040EF-82DA-4611-873D-B77EDA390B2D}" type="presParOf" srcId="{54AA431D-4F0A-431F-B811-FAFED780C044}" destId="{F947A827-BCD5-415F-985F-DAE3B8AB5EFA}" srcOrd="4" destOrd="0" presId="urn:microsoft.com/office/officeart/2005/8/layout/vList5"/>
    <dgm:cxn modelId="{87E4E575-9BDE-4806-A546-6F30B2819984}" type="presParOf" srcId="{F947A827-BCD5-415F-985F-DAE3B8AB5EFA}" destId="{B082A111-B687-4BD3-B66C-2BD059A0C82E}" srcOrd="0" destOrd="0" presId="urn:microsoft.com/office/officeart/2005/8/layout/vList5"/>
    <dgm:cxn modelId="{6E665278-F31E-4C03-8AB8-E1EBBD4454A2}" type="presParOf" srcId="{F947A827-BCD5-415F-985F-DAE3B8AB5EFA}" destId="{5264973E-6862-4859-84DC-8C25B721560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53FDBB-87D9-4A32-B1A1-584CEB90D62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DBC57E63-1442-4506-A33D-8063746FFBA2}">
      <dgm:prSet custT="1"/>
      <dgm:spPr/>
      <dgm:t>
        <a:bodyPr/>
        <a:lstStyle/>
        <a:p>
          <a:r>
            <a:rPr lang="en-US" sz="2200" dirty="0">
              <a:latin typeface="Tahoma" panose="020B0604030504040204" pitchFamily="34" charset="0"/>
              <a:ea typeface="Tahoma" panose="020B0604030504040204" pitchFamily="34" charset="0"/>
              <a:cs typeface="Tahoma" panose="020B0604030504040204" pitchFamily="34" charset="0"/>
            </a:rPr>
            <a:t>Institutional arrangements and cooperation (10 conditions)</a:t>
          </a:r>
        </a:p>
      </dgm:t>
    </dgm:pt>
    <dgm:pt modelId="{5B05956E-3141-4503-BA87-B3C41703824F}" type="parTrans" cxnId="{F8AD0858-A47B-4092-99B8-ED91D34A40B7}">
      <dgm:prSet/>
      <dgm:spPr/>
      <dgm:t>
        <a:bodyPr/>
        <a:lstStyle/>
        <a:p>
          <a:endParaRPr lang="en-US" sz="2200">
            <a:latin typeface="Tahoma" panose="020B0604030504040204" pitchFamily="34" charset="0"/>
            <a:ea typeface="Tahoma" panose="020B0604030504040204" pitchFamily="34" charset="0"/>
            <a:cs typeface="Tahoma" panose="020B0604030504040204" pitchFamily="34" charset="0"/>
          </a:endParaRPr>
        </a:p>
      </dgm:t>
    </dgm:pt>
    <dgm:pt modelId="{24C21EF1-0656-4C2D-A7C6-55B78FB9984C}" type="sibTrans" cxnId="{F8AD0858-A47B-4092-99B8-ED91D34A40B7}">
      <dgm:prSet/>
      <dgm:spPr/>
      <dgm:t>
        <a:bodyPr/>
        <a:lstStyle/>
        <a:p>
          <a:endParaRPr lang="en-US" sz="2200">
            <a:latin typeface="Tahoma" panose="020B0604030504040204" pitchFamily="34" charset="0"/>
            <a:ea typeface="Tahoma" panose="020B0604030504040204" pitchFamily="34" charset="0"/>
            <a:cs typeface="Tahoma" panose="020B0604030504040204" pitchFamily="34" charset="0"/>
          </a:endParaRPr>
        </a:p>
      </dgm:t>
    </dgm:pt>
    <dgm:pt modelId="{328B87C4-C13F-4240-A351-4BF401F16F0E}">
      <dgm:prSet custT="1"/>
      <dgm:spPr/>
      <dgm:t>
        <a:bodyPr/>
        <a:lstStyle/>
        <a:p>
          <a:r>
            <a:rPr lang="en-US" sz="2200" dirty="0">
              <a:latin typeface="Tahoma" panose="020B0604030504040204" pitchFamily="34" charset="0"/>
              <a:ea typeface="Tahoma" panose="020B0604030504040204" pitchFamily="34" charset="0"/>
              <a:cs typeface="Tahoma" panose="020B0604030504040204" pitchFamily="34" charset="0"/>
            </a:rPr>
            <a:t>Regulations and procedures (17 conditions) </a:t>
          </a:r>
        </a:p>
      </dgm:t>
    </dgm:pt>
    <dgm:pt modelId="{565E448F-D8EB-4335-9F43-EEF197B4ACFE}" type="parTrans" cxnId="{B52B1FB4-7F85-4FDE-84FC-63A3885AD661}">
      <dgm:prSet/>
      <dgm:spPr/>
      <dgm:t>
        <a:bodyPr/>
        <a:lstStyle/>
        <a:p>
          <a:endParaRPr lang="en-US" sz="2200">
            <a:latin typeface="Tahoma" panose="020B0604030504040204" pitchFamily="34" charset="0"/>
            <a:ea typeface="Tahoma" panose="020B0604030504040204" pitchFamily="34" charset="0"/>
            <a:cs typeface="Tahoma" panose="020B0604030504040204" pitchFamily="34" charset="0"/>
          </a:endParaRPr>
        </a:p>
      </dgm:t>
    </dgm:pt>
    <dgm:pt modelId="{D144CD3C-338E-4058-803F-5CD0188B566F}" type="sibTrans" cxnId="{B52B1FB4-7F85-4FDE-84FC-63A3885AD661}">
      <dgm:prSet/>
      <dgm:spPr/>
      <dgm:t>
        <a:bodyPr/>
        <a:lstStyle/>
        <a:p>
          <a:endParaRPr lang="en-US" sz="2200">
            <a:latin typeface="Tahoma" panose="020B0604030504040204" pitchFamily="34" charset="0"/>
            <a:ea typeface="Tahoma" panose="020B0604030504040204" pitchFamily="34" charset="0"/>
            <a:cs typeface="Tahoma" panose="020B0604030504040204" pitchFamily="34" charset="0"/>
          </a:endParaRPr>
        </a:p>
      </dgm:t>
    </dgm:pt>
    <dgm:pt modelId="{A41F9183-57A6-420B-A8A2-DE9FE10DD09F}">
      <dgm:prSet custT="1"/>
      <dgm:spPr/>
      <dgm:t>
        <a:bodyPr/>
        <a:lstStyle/>
        <a:p>
          <a:r>
            <a:rPr lang="en-US" sz="2200" dirty="0">
              <a:latin typeface="Tahoma" panose="020B0604030504040204" pitchFamily="34" charset="0"/>
              <a:ea typeface="Tahoma" panose="020B0604030504040204" pitchFamily="34" charset="0"/>
              <a:cs typeface="Tahoma" panose="020B0604030504040204" pitchFamily="34" charset="0"/>
            </a:rPr>
            <a:t>Infrastructure and traffic management (7 conditions)</a:t>
          </a:r>
        </a:p>
      </dgm:t>
    </dgm:pt>
    <dgm:pt modelId="{9487A2E6-DF8C-4F99-B9A1-26AB365429BA}" type="parTrans" cxnId="{63AAA3D9-06EA-40FF-B0C2-D141B373D02E}">
      <dgm:prSet/>
      <dgm:spPr/>
      <dgm:t>
        <a:bodyPr/>
        <a:lstStyle/>
        <a:p>
          <a:endParaRPr lang="en-US" sz="2200">
            <a:latin typeface="Tahoma" panose="020B0604030504040204" pitchFamily="34" charset="0"/>
            <a:ea typeface="Tahoma" panose="020B0604030504040204" pitchFamily="34" charset="0"/>
            <a:cs typeface="Tahoma" panose="020B0604030504040204" pitchFamily="34" charset="0"/>
          </a:endParaRPr>
        </a:p>
      </dgm:t>
    </dgm:pt>
    <dgm:pt modelId="{E3105B1C-3504-480B-B5A1-AEDA3938EC18}" type="sibTrans" cxnId="{63AAA3D9-06EA-40FF-B0C2-D141B373D02E}">
      <dgm:prSet/>
      <dgm:spPr/>
      <dgm:t>
        <a:bodyPr/>
        <a:lstStyle/>
        <a:p>
          <a:endParaRPr lang="en-US" sz="2200">
            <a:latin typeface="Tahoma" panose="020B0604030504040204" pitchFamily="34" charset="0"/>
            <a:ea typeface="Tahoma" panose="020B0604030504040204" pitchFamily="34" charset="0"/>
            <a:cs typeface="Tahoma" panose="020B0604030504040204" pitchFamily="34" charset="0"/>
          </a:endParaRPr>
        </a:p>
      </dgm:t>
    </dgm:pt>
    <dgm:pt modelId="{175DB6FC-E15C-41D1-A03F-D10550B92967}">
      <dgm:prSet custT="1"/>
      <dgm:spPr/>
      <dgm:t>
        <a:bodyPr/>
        <a:lstStyle/>
        <a:p>
          <a:r>
            <a:rPr lang="en-US" sz="2200" dirty="0">
              <a:latin typeface="Tahoma" panose="020B0604030504040204" pitchFamily="34" charset="0"/>
              <a:ea typeface="Tahoma" panose="020B0604030504040204" pitchFamily="34" charset="0"/>
              <a:cs typeface="Tahoma" panose="020B0604030504040204" pitchFamily="34" charset="0"/>
            </a:rPr>
            <a:t>Information availability (4 conditions)</a:t>
          </a:r>
        </a:p>
      </dgm:t>
    </dgm:pt>
    <dgm:pt modelId="{42E8EFEC-DD3E-4C13-A44A-A2568B13A1BB}" type="sibTrans" cxnId="{D6DDF773-110E-4FD7-808B-CBB0686B502B}">
      <dgm:prSet/>
      <dgm:spPr/>
      <dgm:t>
        <a:bodyPr/>
        <a:lstStyle/>
        <a:p>
          <a:endParaRPr lang="en-US" sz="2200">
            <a:latin typeface="Tahoma" panose="020B0604030504040204" pitchFamily="34" charset="0"/>
            <a:ea typeface="Tahoma" panose="020B0604030504040204" pitchFamily="34" charset="0"/>
            <a:cs typeface="Tahoma" panose="020B0604030504040204" pitchFamily="34" charset="0"/>
          </a:endParaRPr>
        </a:p>
      </dgm:t>
    </dgm:pt>
    <dgm:pt modelId="{A88026D7-4C84-47A5-8A2A-1412342A8646}" type="parTrans" cxnId="{D6DDF773-110E-4FD7-808B-CBB0686B502B}">
      <dgm:prSet/>
      <dgm:spPr/>
      <dgm:t>
        <a:bodyPr/>
        <a:lstStyle/>
        <a:p>
          <a:endParaRPr lang="en-US" sz="2200">
            <a:latin typeface="Tahoma" panose="020B0604030504040204" pitchFamily="34" charset="0"/>
            <a:ea typeface="Tahoma" panose="020B0604030504040204" pitchFamily="34" charset="0"/>
            <a:cs typeface="Tahoma" panose="020B0604030504040204" pitchFamily="34" charset="0"/>
          </a:endParaRPr>
        </a:p>
      </dgm:t>
    </dgm:pt>
    <dgm:pt modelId="{5C0FB65C-3B9B-48A3-B1F8-2956D2A133B0}" type="pres">
      <dgm:prSet presAssocID="{0553FDBB-87D9-4A32-B1A1-584CEB90D62B}" presName="linear" presStyleCnt="0">
        <dgm:presLayoutVars>
          <dgm:animLvl val="lvl"/>
          <dgm:resizeHandles val="exact"/>
        </dgm:presLayoutVars>
      </dgm:prSet>
      <dgm:spPr/>
    </dgm:pt>
    <dgm:pt modelId="{7EB62236-4449-4FE0-BB7A-D29F81E9211C}" type="pres">
      <dgm:prSet presAssocID="{175DB6FC-E15C-41D1-A03F-D10550B92967}" presName="parentText" presStyleLbl="node1" presStyleIdx="0" presStyleCnt="4">
        <dgm:presLayoutVars>
          <dgm:chMax val="0"/>
          <dgm:bulletEnabled val="1"/>
        </dgm:presLayoutVars>
      </dgm:prSet>
      <dgm:spPr/>
    </dgm:pt>
    <dgm:pt modelId="{E4C0E05A-52E9-49BA-98C3-D8143E8938B1}" type="pres">
      <dgm:prSet presAssocID="{42E8EFEC-DD3E-4C13-A44A-A2568B13A1BB}" presName="spacer" presStyleCnt="0"/>
      <dgm:spPr/>
    </dgm:pt>
    <dgm:pt modelId="{424C8DEE-418C-4283-B7D1-3C4E1A6F4334}" type="pres">
      <dgm:prSet presAssocID="{DBC57E63-1442-4506-A33D-8063746FFBA2}" presName="parentText" presStyleLbl="node1" presStyleIdx="1" presStyleCnt="4">
        <dgm:presLayoutVars>
          <dgm:chMax val="0"/>
          <dgm:bulletEnabled val="1"/>
        </dgm:presLayoutVars>
      </dgm:prSet>
      <dgm:spPr/>
    </dgm:pt>
    <dgm:pt modelId="{ABC84D3B-61E3-4F87-AC96-E0C0814D05D2}" type="pres">
      <dgm:prSet presAssocID="{24C21EF1-0656-4C2D-A7C6-55B78FB9984C}" presName="spacer" presStyleCnt="0"/>
      <dgm:spPr/>
    </dgm:pt>
    <dgm:pt modelId="{52A49E65-F140-4DF1-B2D0-35B8EC8EDFF6}" type="pres">
      <dgm:prSet presAssocID="{328B87C4-C13F-4240-A351-4BF401F16F0E}" presName="parentText" presStyleLbl="node1" presStyleIdx="2" presStyleCnt="4">
        <dgm:presLayoutVars>
          <dgm:chMax val="0"/>
          <dgm:bulletEnabled val="1"/>
        </dgm:presLayoutVars>
      </dgm:prSet>
      <dgm:spPr/>
    </dgm:pt>
    <dgm:pt modelId="{16BE10EE-BAC8-4824-839B-EC38D52F987D}" type="pres">
      <dgm:prSet presAssocID="{D144CD3C-338E-4058-803F-5CD0188B566F}" presName="spacer" presStyleCnt="0"/>
      <dgm:spPr/>
    </dgm:pt>
    <dgm:pt modelId="{72DD112B-171D-4CC8-83E3-FA84D9BEBB97}" type="pres">
      <dgm:prSet presAssocID="{A41F9183-57A6-420B-A8A2-DE9FE10DD09F}" presName="parentText" presStyleLbl="node1" presStyleIdx="3" presStyleCnt="4">
        <dgm:presLayoutVars>
          <dgm:chMax val="0"/>
          <dgm:bulletEnabled val="1"/>
        </dgm:presLayoutVars>
      </dgm:prSet>
      <dgm:spPr/>
    </dgm:pt>
  </dgm:ptLst>
  <dgm:cxnLst>
    <dgm:cxn modelId="{BF061F26-B8C6-4ED7-A205-0D5AC608474D}" type="presOf" srcId="{0553FDBB-87D9-4A32-B1A1-584CEB90D62B}" destId="{5C0FB65C-3B9B-48A3-B1F8-2956D2A133B0}" srcOrd="0" destOrd="0" presId="urn:microsoft.com/office/officeart/2005/8/layout/vList2"/>
    <dgm:cxn modelId="{D6DDF773-110E-4FD7-808B-CBB0686B502B}" srcId="{0553FDBB-87D9-4A32-B1A1-584CEB90D62B}" destId="{175DB6FC-E15C-41D1-A03F-D10550B92967}" srcOrd="0" destOrd="0" parTransId="{A88026D7-4C84-47A5-8A2A-1412342A8646}" sibTransId="{42E8EFEC-DD3E-4C13-A44A-A2568B13A1BB}"/>
    <dgm:cxn modelId="{F8AD0858-A47B-4092-99B8-ED91D34A40B7}" srcId="{0553FDBB-87D9-4A32-B1A1-584CEB90D62B}" destId="{DBC57E63-1442-4506-A33D-8063746FFBA2}" srcOrd="1" destOrd="0" parTransId="{5B05956E-3141-4503-BA87-B3C41703824F}" sibTransId="{24C21EF1-0656-4C2D-A7C6-55B78FB9984C}"/>
    <dgm:cxn modelId="{3193F683-3CAA-42F9-9163-2EEE1DABFF74}" type="presOf" srcId="{175DB6FC-E15C-41D1-A03F-D10550B92967}" destId="{7EB62236-4449-4FE0-BB7A-D29F81E9211C}" srcOrd="0" destOrd="0" presId="urn:microsoft.com/office/officeart/2005/8/layout/vList2"/>
    <dgm:cxn modelId="{8E8A3687-0783-4874-8092-B83638AD4681}" type="presOf" srcId="{328B87C4-C13F-4240-A351-4BF401F16F0E}" destId="{52A49E65-F140-4DF1-B2D0-35B8EC8EDFF6}" srcOrd="0" destOrd="0" presId="urn:microsoft.com/office/officeart/2005/8/layout/vList2"/>
    <dgm:cxn modelId="{DB979F9A-B258-4511-89F3-939150462EE3}" type="presOf" srcId="{A41F9183-57A6-420B-A8A2-DE9FE10DD09F}" destId="{72DD112B-171D-4CC8-83E3-FA84D9BEBB97}" srcOrd="0" destOrd="0" presId="urn:microsoft.com/office/officeart/2005/8/layout/vList2"/>
    <dgm:cxn modelId="{B52B1FB4-7F85-4FDE-84FC-63A3885AD661}" srcId="{0553FDBB-87D9-4A32-B1A1-584CEB90D62B}" destId="{328B87C4-C13F-4240-A351-4BF401F16F0E}" srcOrd="2" destOrd="0" parTransId="{565E448F-D8EB-4335-9F43-EEF197B4ACFE}" sibTransId="{D144CD3C-338E-4058-803F-5CD0188B566F}"/>
    <dgm:cxn modelId="{6988E0C8-D95B-4723-B28C-37BF7A7475F6}" type="presOf" srcId="{DBC57E63-1442-4506-A33D-8063746FFBA2}" destId="{424C8DEE-418C-4283-B7D1-3C4E1A6F4334}" srcOrd="0" destOrd="0" presId="urn:microsoft.com/office/officeart/2005/8/layout/vList2"/>
    <dgm:cxn modelId="{63AAA3D9-06EA-40FF-B0C2-D141B373D02E}" srcId="{0553FDBB-87D9-4A32-B1A1-584CEB90D62B}" destId="{A41F9183-57A6-420B-A8A2-DE9FE10DD09F}" srcOrd="3" destOrd="0" parTransId="{9487A2E6-DF8C-4F99-B9A1-26AB365429BA}" sibTransId="{E3105B1C-3504-480B-B5A1-AEDA3938EC18}"/>
    <dgm:cxn modelId="{7F0EDAD4-295A-47E1-B16F-DA6FDCF3C9BE}" type="presParOf" srcId="{5C0FB65C-3B9B-48A3-B1F8-2956D2A133B0}" destId="{7EB62236-4449-4FE0-BB7A-D29F81E9211C}" srcOrd="0" destOrd="0" presId="urn:microsoft.com/office/officeart/2005/8/layout/vList2"/>
    <dgm:cxn modelId="{FABEBC02-9969-44EC-ADA9-75B93EC6F37D}" type="presParOf" srcId="{5C0FB65C-3B9B-48A3-B1F8-2956D2A133B0}" destId="{E4C0E05A-52E9-49BA-98C3-D8143E8938B1}" srcOrd="1" destOrd="0" presId="urn:microsoft.com/office/officeart/2005/8/layout/vList2"/>
    <dgm:cxn modelId="{8C9E1AB5-F420-4265-A485-66D076138080}" type="presParOf" srcId="{5C0FB65C-3B9B-48A3-B1F8-2956D2A133B0}" destId="{424C8DEE-418C-4283-B7D1-3C4E1A6F4334}" srcOrd="2" destOrd="0" presId="urn:microsoft.com/office/officeart/2005/8/layout/vList2"/>
    <dgm:cxn modelId="{8EF4436F-1C56-4209-9ADB-3CD7675A09FF}" type="presParOf" srcId="{5C0FB65C-3B9B-48A3-B1F8-2956D2A133B0}" destId="{ABC84D3B-61E3-4F87-AC96-E0C0814D05D2}" srcOrd="3" destOrd="0" presId="urn:microsoft.com/office/officeart/2005/8/layout/vList2"/>
    <dgm:cxn modelId="{3C66FA12-A260-4675-A96D-D3380BA36364}" type="presParOf" srcId="{5C0FB65C-3B9B-48A3-B1F8-2956D2A133B0}" destId="{52A49E65-F140-4DF1-B2D0-35B8EC8EDFF6}" srcOrd="4" destOrd="0" presId="urn:microsoft.com/office/officeart/2005/8/layout/vList2"/>
    <dgm:cxn modelId="{99AF107D-79FA-49FE-936D-D32439B5C374}" type="presParOf" srcId="{5C0FB65C-3B9B-48A3-B1F8-2956D2A133B0}" destId="{16BE10EE-BAC8-4824-839B-EC38D52F987D}" srcOrd="5" destOrd="0" presId="urn:microsoft.com/office/officeart/2005/8/layout/vList2"/>
    <dgm:cxn modelId="{AF40AB12-9C4A-4A9C-8FA1-0E48500F05C1}" type="presParOf" srcId="{5C0FB65C-3B9B-48A3-B1F8-2956D2A133B0}" destId="{72DD112B-171D-4CC8-83E3-FA84D9BEBB97}"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6A6F5B-A54F-4D83-BBCB-FB8966984305}"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en-US"/>
        </a:p>
      </dgm:t>
    </dgm:pt>
    <dgm:pt modelId="{B3BA6E9E-94F5-4E61-ACB2-1FAEAF6F4658}">
      <dgm:prSet custT="1"/>
      <dgm:spPr/>
      <dgm:t>
        <a:bodyPr/>
        <a:lstStyle/>
        <a:p>
          <a:r>
            <a:rPr lang="en-US" sz="1800" dirty="0">
              <a:latin typeface="Tahoma" panose="020B0604030504040204" pitchFamily="34" charset="0"/>
              <a:ea typeface="Tahoma" panose="020B0604030504040204" pitchFamily="34" charset="0"/>
              <a:cs typeface="Tahoma" panose="020B0604030504040204" pitchFamily="34" charset="0"/>
            </a:rPr>
            <a:t>Literature and government documents</a:t>
          </a:r>
        </a:p>
      </dgm:t>
    </dgm:pt>
    <dgm:pt modelId="{F1672D55-0B6D-44F0-8EB3-926E467FC542}" type="parTrans" cxnId="{1F8BBDEB-72AE-44B0-BB94-498D97647D0F}">
      <dgm:prSet/>
      <dgm:spPr/>
      <dgm:t>
        <a:bodyPr/>
        <a:lstStyle/>
        <a:p>
          <a:endParaRPr lang="en-US" sz="1800">
            <a:latin typeface="Tahoma" panose="020B0604030504040204" pitchFamily="34" charset="0"/>
            <a:ea typeface="Tahoma" panose="020B0604030504040204" pitchFamily="34" charset="0"/>
            <a:cs typeface="Tahoma" panose="020B0604030504040204" pitchFamily="34" charset="0"/>
          </a:endParaRPr>
        </a:p>
      </dgm:t>
    </dgm:pt>
    <dgm:pt modelId="{06F83BC2-86B7-4F71-B6CD-2C6B4A818A95}" type="sibTrans" cxnId="{1F8BBDEB-72AE-44B0-BB94-498D97647D0F}">
      <dgm:prSet/>
      <dgm:spPr/>
      <dgm:t>
        <a:bodyPr/>
        <a:lstStyle/>
        <a:p>
          <a:endParaRPr lang="en-US" sz="1800">
            <a:latin typeface="Tahoma" panose="020B0604030504040204" pitchFamily="34" charset="0"/>
            <a:ea typeface="Tahoma" panose="020B0604030504040204" pitchFamily="34" charset="0"/>
            <a:cs typeface="Tahoma" panose="020B0604030504040204" pitchFamily="34" charset="0"/>
          </a:endParaRPr>
        </a:p>
      </dgm:t>
    </dgm:pt>
    <dgm:pt modelId="{19517E9C-51F9-4BB7-A732-D507B33CA0F4}">
      <dgm:prSet custT="1"/>
      <dgm:spPr/>
      <dgm:t>
        <a:bodyPr/>
        <a:lstStyle/>
        <a:p>
          <a:pPr>
            <a:lnSpc>
              <a:spcPct val="100000"/>
            </a:lnSpc>
            <a:spcAft>
              <a:spcPts val="0"/>
            </a:spcAft>
          </a:pPr>
          <a:r>
            <a:rPr lang="en-US" sz="1800" dirty="0">
              <a:latin typeface="Tahoma" panose="020B0604030504040204" pitchFamily="34" charset="0"/>
              <a:ea typeface="Tahoma" panose="020B0604030504040204" pitchFamily="34" charset="0"/>
              <a:cs typeface="Tahoma" panose="020B0604030504040204" pitchFamily="34" charset="0"/>
            </a:rPr>
            <a:t>CAREC Corridor Performance Measurement and Monitoring (CPMM) data</a:t>
          </a:r>
        </a:p>
      </dgm:t>
    </dgm:pt>
    <dgm:pt modelId="{C71BE5C0-D836-43BE-BEF1-C966D7C717D0}" type="parTrans" cxnId="{D4D4FCD0-191C-40A6-9EC6-81B3BA6FF316}">
      <dgm:prSet/>
      <dgm:spPr/>
      <dgm:t>
        <a:bodyPr/>
        <a:lstStyle/>
        <a:p>
          <a:endParaRPr lang="en-US" sz="1800">
            <a:latin typeface="Tahoma" panose="020B0604030504040204" pitchFamily="34" charset="0"/>
            <a:ea typeface="Tahoma" panose="020B0604030504040204" pitchFamily="34" charset="0"/>
            <a:cs typeface="Tahoma" panose="020B0604030504040204" pitchFamily="34" charset="0"/>
          </a:endParaRPr>
        </a:p>
      </dgm:t>
    </dgm:pt>
    <dgm:pt modelId="{FA4F18D9-A066-4294-8D7B-07F7AEAC3819}" type="sibTrans" cxnId="{D4D4FCD0-191C-40A6-9EC6-81B3BA6FF316}">
      <dgm:prSet/>
      <dgm:spPr/>
      <dgm:t>
        <a:bodyPr/>
        <a:lstStyle/>
        <a:p>
          <a:endParaRPr lang="en-US" sz="1800">
            <a:latin typeface="Tahoma" panose="020B0604030504040204" pitchFamily="34" charset="0"/>
            <a:ea typeface="Tahoma" panose="020B0604030504040204" pitchFamily="34" charset="0"/>
            <a:cs typeface="Tahoma" panose="020B0604030504040204" pitchFamily="34" charset="0"/>
          </a:endParaRPr>
        </a:p>
      </dgm:t>
    </dgm:pt>
    <dgm:pt modelId="{D5CE6DC7-7D4D-4485-97CA-A189EAF1ECFC}">
      <dgm:prSet custT="1"/>
      <dgm:spPr/>
      <dgm:t>
        <a:bodyPr/>
        <a:lstStyle/>
        <a:p>
          <a:r>
            <a:rPr lang="en-US" sz="1800" dirty="0">
              <a:latin typeface="Tahoma" panose="020B0604030504040204" pitchFamily="34" charset="0"/>
              <a:ea typeface="Tahoma" panose="020B0604030504040204" pitchFamily="34" charset="0"/>
              <a:cs typeface="Tahoma" panose="020B0604030504040204" pitchFamily="34" charset="0"/>
            </a:rPr>
            <a:t>Primary data collected through semi-structured interviews with key stakeholders</a:t>
          </a:r>
        </a:p>
      </dgm:t>
    </dgm:pt>
    <dgm:pt modelId="{20E25039-3A0D-447F-A284-CCF0D9D92323}" type="parTrans" cxnId="{DA1D1C05-5871-47A2-95F5-A4E5465134F9}">
      <dgm:prSet/>
      <dgm:spPr/>
      <dgm:t>
        <a:bodyPr/>
        <a:lstStyle/>
        <a:p>
          <a:endParaRPr lang="en-US" sz="1800">
            <a:latin typeface="Tahoma" panose="020B0604030504040204" pitchFamily="34" charset="0"/>
            <a:ea typeface="Tahoma" panose="020B0604030504040204" pitchFamily="34" charset="0"/>
            <a:cs typeface="Tahoma" panose="020B0604030504040204" pitchFamily="34" charset="0"/>
          </a:endParaRPr>
        </a:p>
      </dgm:t>
    </dgm:pt>
    <dgm:pt modelId="{B0FDAE69-AE62-436A-9CAE-8527A946ADCE}" type="sibTrans" cxnId="{DA1D1C05-5871-47A2-95F5-A4E5465134F9}">
      <dgm:prSet/>
      <dgm:spPr/>
      <dgm:t>
        <a:bodyPr/>
        <a:lstStyle/>
        <a:p>
          <a:endParaRPr lang="en-US" sz="1800">
            <a:latin typeface="Tahoma" panose="020B0604030504040204" pitchFamily="34" charset="0"/>
            <a:ea typeface="Tahoma" panose="020B0604030504040204" pitchFamily="34" charset="0"/>
            <a:cs typeface="Tahoma" panose="020B0604030504040204" pitchFamily="34" charset="0"/>
          </a:endParaRPr>
        </a:p>
      </dgm:t>
    </dgm:pt>
    <dgm:pt modelId="{EDDE6DA9-238F-4C48-A897-6B7C5BC6B31A}">
      <dgm:prSet custT="1"/>
      <dgm:spPr/>
      <dgm:t>
        <a:bodyPr/>
        <a:lstStyle/>
        <a:p>
          <a:pPr>
            <a:lnSpc>
              <a:spcPct val="100000"/>
            </a:lnSpc>
            <a:spcAft>
              <a:spcPts val="0"/>
            </a:spcAft>
          </a:pPr>
          <a:r>
            <a:rPr lang="en-US" sz="1800" dirty="0">
              <a:latin typeface="Tahoma" panose="020B0604030504040204" pitchFamily="34" charset="0"/>
              <a:ea typeface="Tahoma" panose="020B0604030504040204" pitchFamily="34" charset="0"/>
              <a:cs typeface="Tahoma" panose="020B0604030504040204" pitchFamily="34" charset="0"/>
            </a:rPr>
            <a:t>Secondary data (including the results of the 2022 CAREC Customs Transit Survey)</a:t>
          </a:r>
        </a:p>
      </dgm:t>
    </dgm:pt>
    <dgm:pt modelId="{8B93A713-2F71-4746-AD83-11E609D68C8E}" type="parTrans" cxnId="{4588FA74-7632-4060-818D-787BB116B5FA}">
      <dgm:prSet/>
      <dgm:spPr/>
      <dgm:t>
        <a:bodyPr/>
        <a:lstStyle/>
        <a:p>
          <a:endParaRPr lang="en-US" sz="1800">
            <a:latin typeface="Tahoma" panose="020B0604030504040204" pitchFamily="34" charset="0"/>
            <a:ea typeface="Tahoma" panose="020B0604030504040204" pitchFamily="34" charset="0"/>
            <a:cs typeface="Tahoma" panose="020B0604030504040204" pitchFamily="34" charset="0"/>
          </a:endParaRPr>
        </a:p>
      </dgm:t>
    </dgm:pt>
    <dgm:pt modelId="{43F1D303-829E-4E07-8EF2-18B7E4596981}" type="sibTrans" cxnId="{4588FA74-7632-4060-818D-787BB116B5FA}">
      <dgm:prSet/>
      <dgm:spPr/>
      <dgm:t>
        <a:bodyPr/>
        <a:lstStyle/>
        <a:p>
          <a:endParaRPr lang="en-US" sz="1800">
            <a:latin typeface="Tahoma" panose="020B0604030504040204" pitchFamily="34" charset="0"/>
            <a:ea typeface="Tahoma" panose="020B0604030504040204" pitchFamily="34" charset="0"/>
            <a:cs typeface="Tahoma" panose="020B0604030504040204" pitchFamily="34" charset="0"/>
          </a:endParaRPr>
        </a:p>
      </dgm:t>
    </dgm:pt>
    <dgm:pt modelId="{8E96703A-748E-4E1A-8D3F-A7F9A9C369A2}" type="pres">
      <dgm:prSet presAssocID="{256A6F5B-A54F-4D83-BBCB-FB8966984305}" presName="cycle" presStyleCnt="0">
        <dgm:presLayoutVars>
          <dgm:dir/>
          <dgm:resizeHandles val="exact"/>
        </dgm:presLayoutVars>
      </dgm:prSet>
      <dgm:spPr/>
    </dgm:pt>
    <dgm:pt modelId="{62CB568F-44CD-4300-B24E-71BAFCD46B92}" type="pres">
      <dgm:prSet presAssocID="{B3BA6E9E-94F5-4E61-ACB2-1FAEAF6F4658}" presName="node" presStyleLbl="node1" presStyleIdx="0" presStyleCnt="4" custScaleX="368986" custScaleY="94803">
        <dgm:presLayoutVars>
          <dgm:bulletEnabled val="1"/>
        </dgm:presLayoutVars>
      </dgm:prSet>
      <dgm:spPr/>
    </dgm:pt>
    <dgm:pt modelId="{A25F6335-9DE1-4732-B2CB-D71BB5C260BE}" type="pres">
      <dgm:prSet presAssocID="{B3BA6E9E-94F5-4E61-ACB2-1FAEAF6F4658}" presName="spNode" presStyleCnt="0"/>
      <dgm:spPr/>
    </dgm:pt>
    <dgm:pt modelId="{E61D0F73-3A97-4947-A0B4-14C6C7DECF51}" type="pres">
      <dgm:prSet presAssocID="{06F83BC2-86B7-4F71-B6CD-2C6B4A818A95}" presName="sibTrans" presStyleLbl="sibTrans1D1" presStyleIdx="0" presStyleCnt="4"/>
      <dgm:spPr/>
    </dgm:pt>
    <dgm:pt modelId="{2D876246-D09A-49A9-A6D5-8CABF02FFC63}" type="pres">
      <dgm:prSet presAssocID="{19517E9C-51F9-4BB7-A732-D507B33CA0F4}" presName="node" presStyleLbl="node1" presStyleIdx="1" presStyleCnt="4" custScaleX="259657" custScaleY="123244" custRadScaleRad="191894" custRadScaleInc="274">
        <dgm:presLayoutVars>
          <dgm:bulletEnabled val="1"/>
        </dgm:presLayoutVars>
      </dgm:prSet>
      <dgm:spPr/>
    </dgm:pt>
    <dgm:pt modelId="{F67BFE46-FF2E-4985-9BDA-5ABA3A1EFAC9}" type="pres">
      <dgm:prSet presAssocID="{19517E9C-51F9-4BB7-A732-D507B33CA0F4}" presName="spNode" presStyleCnt="0"/>
      <dgm:spPr/>
    </dgm:pt>
    <dgm:pt modelId="{A39DF4CD-7B1A-4031-923B-561E35706335}" type="pres">
      <dgm:prSet presAssocID="{FA4F18D9-A066-4294-8D7B-07F7AEAC3819}" presName="sibTrans" presStyleLbl="sibTrans1D1" presStyleIdx="1" presStyleCnt="4"/>
      <dgm:spPr/>
    </dgm:pt>
    <dgm:pt modelId="{02ADDB70-8037-47F7-8183-188390BE485A}" type="pres">
      <dgm:prSet presAssocID="{D5CE6DC7-7D4D-4485-97CA-A189EAF1ECFC}" presName="node" presStyleLbl="node1" presStyleIdx="2" presStyleCnt="4" custScaleX="368986" custScaleY="94803">
        <dgm:presLayoutVars>
          <dgm:bulletEnabled val="1"/>
        </dgm:presLayoutVars>
      </dgm:prSet>
      <dgm:spPr/>
    </dgm:pt>
    <dgm:pt modelId="{F8691D91-2F44-4203-95CA-C49F5353DC63}" type="pres">
      <dgm:prSet presAssocID="{D5CE6DC7-7D4D-4485-97CA-A189EAF1ECFC}" presName="spNode" presStyleCnt="0"/>
      <dgm:spPr/>
    </dgm:pt>
    <dgm:pt modelId="{B9431E3B-9322-452A-982B-C9F896CD8128}" type="pres">
      <dgm:prSet presAssocID="{B0FDAE69-AE62-436A-9CAE-8527A946ADCE}" presName="sibTrans" presStyleLbl="sibTrans1D1" presStyleIdx="2" presStyleCnt="4"/>
      <dgm:spPr/>
    </dgm:pt>
    <dgm:pt modelId="{95C9AFA3-49EE-4814-9F68-28393A717823}" type="pres">
      <dgm:prSet presAssocID="{EDDE6DA9-238F-4C48-A897-6B7C5BC6B31A}" presName="node" presStyleLbl="node1" presStyleIdx="3" presStyleCnt="4" custScaleX="259657" custScaleY="123244" custRadScaleRad="191782" custRadScaleInc="-274">
        <dgm:presLayoutVars>
          <dgm:bulletEnabled val="1"/>
        </dgm:presLayoutVars>
      </dgm:prSet>
      <dgm:spPr/>
    </dgm:pt>
    <dgm:pt modelId="{96354D06-7B2C-4D5B-8B84-14F300294EBF}" type="pres">
      <dgm:prSet presAssocID="{EDDE6DA9-238F-4C48-A897-6B7C5BC6B31A}" presName="spNode" presStyleCnt="0"/>
      <dgm:spPr/>
    </dgm:pt>
    <dgm:pt modelId="{F58EF56A-CF5D-4EBD-9CCB-F3F005D93CAB}" type="pres">
      <dgm:prSet presAssocID="{43F1D303-829E-4E07-8EF2-18B7E4596981}" presName="sibTrans" presStyleLbl="sibTrans1D1" presStyleIdx="3" presStyleCnt="4"/>
      <dgm:spPr/>
    </dgm:pt>
  </dgm:ptLst>
  <dgm:cxnLst>
    <dgm:cxn modelId="{DA1D1C05-5871-47A2-95F5-A4E5465134F9}" srcId="{256A6F5B-A54F-4D83-BBCB-FB8966984305}" destId="{D5CE6DC7-7D4D-4485-97CA-A189EAF1ECFC}" srcOrd="2" destOrd="0" parTransId="{20E25039-3A0D-447F-A284-CCF0D9D92323}" sibTransId="{B0FDAE69-AE62-436A-9CAE-8527A946ADCE}"/>
    <dgm:cxn modelId="{7BB22018-D3E5-481B-A453-AF09EE12D044}" type="presOf" srcId="{D5CE6DC7-7D4D-4485-97CA-A189EAF1ECFC}" destId="{02ADDB70-8037-47F7-8183-188390BE485A}" srcOrd="0" destOrd="0" presId="urn:microsoft.com/office/officeart/2005/8/layout/cycle6"/>
    <dgm:cxn modelId="{07631933-E3BA-477D-86CC-91D2E1CDE226}" type="presOf" srcId="{B3BA6E9E-94F5-4E61-ACB2-1FAEAF6F4658}" destId="{62CB568F-44CD-4300-B24E-71BAFCD46B92}" srcOrd="0" destOrd="0" presId="urn:microsoft.com/office/officeart/2005/8/layout/cycle6"/>
    <dgm:cxn modelId="{1BF7B636-D68C-4035-B64C-4DE8BA8E842C}" type="presOf" srcId="{B0FDAE69-AE62-436A-9CAE-8527A946ADCE}" destId="{B9431E3B-9322-452A-982B-C9F896CD8128}" srcOrd="0" destOrd="0" presId="urn:microsoft.com/office/officeart/2005/8/layout/cycle6"/>
    <dgm:cxn modelId="{F58DD43E-ADDF-4B16-A054-5AA0D1AC6B79}" type="presOf" srcId="{06F83BC2-86B7-4F71-B6CD-2C6B4A818A95}" destId="{E61D0F73-3A97-4947-A0B4-14C6C7DECF51}" srcOrd="0" destOrd="0" presId="urn:microsoft.com/office/officeart/2005/8/layout/cycle6"/>
    <dgm:cxn modelId="{4588FA74-7632-4060-818D-787BB116B5FA}" srcId="{256A6F5B-A54F-4D83-BBCB-FB8966984305}" destId="{EDDE6DA9-238F-4C48-A897-6B7C5BC6B31A}" srcOrd="3" destOrd="0" parTransId="{8B93A713-2F71-4746-AD83-11E609D68C8E}" sibTransId="{43F1D303-829E-4E07-8EF2-18B7E4596981}"/>
    <dgm:cxn modelId="{DFAE89A2-4D18-4D51-BF36-737960EC3497}" type="presOf" srcId="{FA4F18D9-A066-4294-8D7B-07F7AEAC3819}" destId="{A39DF4CD-7B1A-4031-923B-561E35706335}" srcOrd="0" destOrd="0" presId="urn:microsoft.com/office/officeart/2005/8/layout/cycle6"/>
    <dgm:cxn modelId="{4B379AA8-34BF-4FBF-B49B-987D39A803BB}" type="presOf" srcId="{256A6F5B-A54F-4D83-BBCB-FB8966984305}" destId="{8E96703A-748E-4E1A-8D3F-A7F9A9C369A2}" srcOrd="0" destOrd="0" presId="urn:microsoft.com/office/officeart/2005/8/layout/cycle6"/>
    <dgm:cxn modelId="{9EC005AC-CFC1-4F50-AFAE-F3A8FEF0C5CB}" type="presOf" srcId="{EDDE6DA9-238F-4C48-A897-6B7C5BC6B31A}" destId="{95C9AFA3-49EE-4814-9F68-28393A717823}" srcOrd="0" destOrd="0" presId="urn:microsoft.com/office/officeart/2005/8/layout/cycle6"/>
    <dgm:cxn modelId="{B6FCCFC0-6A2F-4D9E-B676-F075CF0ED656}" type="presOf" srcId="{19517E9C-51F9-4BB7-A732-D507B33CA0F4}" destId="{2D876246-D09A-49A9-A6D5-8CABF02FFC63}" srcOrd="0" destOrd="0" presId="urn:microsoft.com/office/officeart/2005/8/layout/cycle6"/>
    <dgm:cxn modelId="{D4D4FCD0-191C-40A6-9EC6-81B3BA6FF316}" srcId="{256A6F5B-A54F-4D83-BBCB-FB8966984305}" destId="{19517E9C-51F9-4BB7-A732-D507B33CA0F4}" srcOrd="1" destOrd="0" parTransId="{C71BE5C0-D836-43BE-BEF1-C966D7C717D0}" sibTransId="{FA4F18D9-A066-4294-8D7B-07F7AEAC3819}"/>
    <dgm:cxn modelId="{73B82EE4-ABC9-4FF2-A49A-668F843DE7D0}" type="presOf" srcId="{43F1D303-829E-4E07-8EF2-18B7E4596981}" destId="{F58EF56A-CF5D-4EBD-9CCB-F3F005D93CAB}" srcOrd="0" destOrd="0" presId="urn:microsoft.com/office/officeart/2005/8/layout/cycle6"/>
    <dgm:cxn modelId="{1F8BBDEB-72AE-44B0-BB94-498D97647D0F}" srcId="{256A6F5B-A54F-4D83-BBCB-FB8966984305}" destId="{B3BA6E9E-94F5-4E61-ACB2-1FAEAF6F4658}" srcOrd="0" destOrd="0" parTransId="{F1672D55-0B6D-44F0-8EB3-926E467FC542}" sibTransId="{06F83BC2-86B7-4F71-B6CD-2C6B4A818A95}"/>
    <dgm:cxn modelId="{D4ADEBA5-511F-4C23-BC2D-C34D9085F0C3}" type="presParOf" srcId="{8E96703A-748E-4E1A-8D3F-A7F9A9C369A2}" destId="{62CB568F-44CD-4300-B24E-71BAFCD46B92}" srcOrd="0" destOrd="0" presId="urn:microsoft.com/office/officeart/2005/8/layout/cycle6"/>
    <dgm:cxn modelId="{E41C077C-927A-45E3-8F34-595CC25B4666}" type="presParOf" srcId="{8E96703A-748E-4E1A-8D3F-A7F9A9C369A2}" destId="{A25F6335-9DE1-4732-B2CB-D71BB5C260BE}" srcOrd="1" destOrd="0" presId="urn:microsoft.com/office/officeart/2005/8/layout/cycle6"/>
    <dgm:cxn modelId="{FE3792B4-9EAE-4E1A-8CFF-26AA74967B6B}" type="presParOf" srcId="{8E96703A-748E-4E1A-8D3F-A7F9A9C369A2}" destId="{E61D0F73-3A97-4947-A0B4-14C6C7DECF51}" srcOrd="2" destOrd="0" presId="urn:microsoft.com/office/officeart/2005/8/layout/cycle6"/>
    <dgm:cxn modelId="{BE35AA5D-1BE9-45CE-A9FB-395D4A34C9AD}" type="presParOf" srcId="{8E96703A-748E-4E1A-8D3F-A7F9A9C369A2}" destId="{2D876246-D09A-49A9-A6D5-8CABF02FFC63}" srcOrd="3" destOrd="0" presId="urn:microsoft.com/office/officeart/2005/8/layout/cycle6"/>
    <dgm:cxn modelId="{8C987463-02FF-401F-91FD-E1D22C6418ED}" type="presParOf" srcId="{8E96703A-748E-4E1A-8D3F-A7F9A9C369A2}" destId="{F67BFE46-FF2E-4985-9BDA-5ABA3A1EFAC9}" srcOrd="4" destOrd="0" presId="urn:microsoft.com/office/officeart/2005/8/layout/cycle6"/>
    <dgm:cxn modelId="{2893FD49-10AA-43D0-B1FC-D64D4EB3C491}" type="presParOf" srcId="{8E96703A-748E-4E1A-8D3F-A7F9A9C369A2}" destId="{A39DF4CD-7B1A-4031-923B-561E35706335}" srcOrd="5" destOrd="0" presId="urn:microsoft.com/office/officeart/2005/8/layout/cycle6"/>
    <dgm:cxn modelId="{B17DE1BF-6E2B-4D8C-A6A5-AAFEBAF56C05}" type="presParOf" srcId="{8E96703A-748E-4E1A-8D3F-A7F9A9C369A2}" destId="{02ADDB70-8037-47F7-8183-188390BE485A}" srcOrd="6" destOrd="0" presId="urn:microsoft.com/office/officeart/2005/8/layout/cycle6"/>
    <dgm:cxn modelId="{ED3C182F-A87F-4026-AA88-C5EC40268686}" type="presParOf" srcId="{8E96703A-748E-4E1A-8D3F-A7F9A9C369A2}" destId="{F8691D91-2F44-4203-95CA-C49F5353DC63}" srcOrd="7" destOrd="0" presId="urn:microsoft.com/office/officeart/2005/8/layout/cycle6"/>
    <dgm:cxn modelId="{E3E69215-61B1-44FF-BCFF-81B7EF9842A3}" type="presParOf" srcId="{8E96703A-748E-4E1A-8D3F-A7F9A9C369A2}" destId="{B9431E3B-9322-452A-982B-C9F896CD8128}" srcOrd="8" destOrd="0" presId="urn:microsoft.com/office/officeart/2005/8/layout/cycle6"/>
    <dgm:cxn modelId="{F559795A-3E59-4F14-8F11-1C3DC8C36663}" type="presParOf" srcId="{8E96703A-748E-4E1A-8D3F-A7F9A9C369A2}" destId="{95C9AFA3-49EE-4814-9F68-28393A717823}" srcOrd="9" destOrd="0" presId="urn:microsoft.com/office/officeart/2005/8/layout/cycle6"/>
    <dgm:cxn modelId="{153B5A66-02A0-430A-876E-1ADA87F061D9}" type="presParOf" srcId="{8E96703A-748E-4E1A-8D3F-A7F9A9C369A2}" destId="{96354D06-7B2C-4D5B-8B84-14F300294EBF}" srcOrd="10" destOrd="0" presId="urn:microsoft.com/office/officeart/2005/8/layout/cycle6"/>
    <dgm:cxn modelId="{1D25E35E-EB24-4502-8660-9DEEEBA04033}" type="presParOf" srcId="{8E96703A-748E-4E1A-8D3F-A7F9A9C369A2}" destId="{F58EF56A-CF5D-4EBD-9CCB-F3F005D93CAB}"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9892F-4FA5-4642-9D1F-83512F1A1548}">
      <dsp:nvSpPr>
        <dsp:cNvPr id="0" name=""/>
        <dsp:cNvSpPr/>
      </dsp:nvSpPr>
      <dsp:spPr>
        <a:xfrm>
          <a:off x="0" y="282735"/>
          <a:ext cx="785194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63783A4-C97C-4D11-B75B-8738EE499BC9}">
      <dsp:nvSpPr>
        <dsp:cNvPr id="0" name=""/>
        <dsp:cNvSpPr/>
      </dsp:nvSpPr>
      <dsp:spPr>
        <a:xfrm>
          <a:off x="392597" y="17415"/>
          <a:ext cx="6035061" cy="457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7749" tIns="0" rIns="207749"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ahoma" panose="020B0604030504040204" pitchFamily="34" charset="0"/>
              <a:ea typeface="Tahoma" panose="020B0604030504040204" pitchFamily="34" charset="0"/>
              <a:cs typeface="Tahoma" panose="020B0604030504040204" pitchFamily="34" charset="0"/>
            </a:rPr>
            <a:t>Key definitions</a:t>
          </a:r>
        </a:p>
      </dsp:txBody>
      <dsp:txXfrm>
        <a:off x="414916" y="39734"/>
        <a:ext cx="5990423" cy="412562"/>
      </dsp:txXfrm>
    </dsp:sp>
    <dsp:sp modelId="{A309DCCE-4822-4D51-A726-6CB37F9A8719}">
      <dsp:nvSpPr>
        <dsp:cNvPr id="0" name=""/>
        <dsp:cNvSpPr/>
      </dsp:nvSpPr>
      <dsp:spPr>
        <a:xfrm>
          <a:off x="0" y="913197"/>
          <a:ext cx="785194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3DB8B21-7CF8-41C1-AB02-DC788DB3A168}">
      <dsp:nvSpPr>
        <dsp:cNvPr id="0" name=""/>
        <dsp:cNvSpPr/>
      </dsp:nvSpPr>
      <dsp:spPr>
        <a:xfrm>
          <a:off x="392597" y="680535"/>
          <a:ext cx="6035061" cy="42454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7749" tIns="0" rIns="207749"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ahoma" panose="020B0604030504040204" pitchFamily="34" charset="0"/>
              <a:ea typeface="Tahoma" panose="020B0604030504040204" pitchFamily="34" charset="0"/>
              <a:cs typeface="Tahoma" panose="020B0604030504040204" pitchFamily="34" charset="0"/>
            </a:rPr>
            <a:t>Rationale for the study </a:t>
          </a:r>
        </a:p>
      </dsp:txBody>
      <dsp:txXfrm>
        <a:off x="413321" y="701259"/>
        <a:ext cx="5993613" cy="383094"/>
      </dsp:txXfrm>
    </dsp:sp>
    <dsp:sp modelId="{DC73F5C0-3E34-49A8-8455-353C4437871B}">
      <dsp:nvSpPr>
        <dsp:cNvPr id="0" name=""/>
        <dsp:cNvSpPr/>
      </dsp:nvSpPr>
      <dsp:spPr>
        <a:xfrm>
          <a:off x="0" y="1543660"/>
          <a:ext cx="785194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E5A302B-231C-4261-8ED6-2E483A0A52DB}">
      <dsp:nvSpPr>
        <dsp:cNvPr id="0" name=""/>
        <dsp:cNvSpPr/>
      </dsp:nvSpPr>
      <dsp:spPr>
        <a:xfrm>
          <a:off x="392597" y="1310997"/>
          <a:ext cx="6035061" cy="42454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7749" tIns="0" rIns="207749"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ahoma" panose="020B0604030504040204" pitchFamily="34" charset="0"/>
              <a:ea typeface="Tahoma" panose="020B0604030504040204" pitchFamily="34" charset="0"/>
              <a:cs typeface="Tahoma" panose="020B0604030504040204" pitchFamily="34" charset="0"/>
            </a:rPr>
            <a:t>Purpose and target audience of the study</a:t>
          </a:r>
        </a:p>
      </dsp:txBody>
      <dsp:txXfrm>
        <a:off x="413321" y="1331721"/>
        <a:ext cx="5993613" cy="383094"/>
      </dsp:txXfrm>
    </dsp:sp>
    <dsp:sp modelId="{53B75A4C-F1AA-48BD-86E4-24E194C3F0A8}">
      <dsp:nvSpPr>
        <dsp:cNvPr id="0" name=""/>
        <dsp:cNvSpPr/>
      </dsp:nvSpPr>
      <dsp:spPr>
        <a:xfrm>
          <a:off x="0" y="2206780"/>
          <a:ext cx="785194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6F396F5-77F5-4F66-82FD-79F9AF79D590}">
      <dsp:nvSpPr>
        <dsp:cNvPr id="0" name=""/>
        <dsp:cNvSpPr/>
      </dsp:nvSpPr>
      <dsp:spPr>
        <a:xfrm>
          <a:off x="392597" y="1941460"/>
          <a:ext cx="6035061" cy="457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7749" tIns="0" rIns="207749"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ahoma" panose="020B0604030504040204" pitchFamily="34" charset="0"/>
              <a:ea typeface="Tahoma" panose="020B0604030504040204" pitchFamily="34" charset="0"/>
              <a:cs typeface="Tahoma" panose="020B0604030504040204" pitchFamily="34" charset="0"/>
            </a:rPr>
            <a:t>Scope and methodology of the study</a:t>
          </a:r>
        </a:p>
      </dsp:txBody>
      <dsp:txXfrm>
        <a:off x="414916" y="1963779"/>
        <a:ext cx="5990423" cy="412562"/>
      </dsp:txXfrm>
    </dsp:sp>
    <dsp:sp modelId="{0737B403-800D-446B-86E9-375BF4B4747F}">
      <dsp:nvSpPr>
        <dsp:cNvPr id="0" name=""/>
        <dsp:cNvSpPr/>
      </dsp:nvSpPr>
      <dsp:spPr>
        <a:xfrm>
          <a:off x="0" y="2869900"/>
          <a:ext cx="785194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8C20C60-2846-4953-92D3-CDE6C8E5947A}">
      <dsp:nvSpPr>
        <dsp:cNvPr id="0" name=""/>
        <dsp:cNvSpPr/>
      </dsp:nvSpPr>
      <dsp:spPr>
        <a:xfrm>
          <a:off x="392597" y="2604580"/>
          <a:ext cx="6035061" cy="457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7749" tIns="0" rIns="207749"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ahoma" panose="020B0604030504040204" pitchFamily="34" charset="0"/>
              <a:ea typeface="Tahoma" panose="020B0604030504040204" pitchFamily="34" charset="0"/>
              <a:cs typeface="Tahoma" panose="020B0604030504040204" pitchFamily="34" charset="0"/>
            </a:rPr>
            <a:t>Selected findings </a:t>
          </a:r>
        </a:p>
      </dsp:txBody>
      <dsp:txXfrm>
        <a:off x="414916" y="2626899"/>
        <a:ext cx="5990423" cy="412562"/>
      </dsp:txXfrm>
    </dsp:sp>
    <dsp:sp modelId="{DC2489D7-FCB0-43DE-B7CF-1B2039AE2B9C}">
      <dsp:nvSpPr>
        <dsp:cNvPr id="0" name=""/>
        <dsp:cNvSpPr/>
      </dsp:nvSpPr>
      <dsp:spPr>
        <a:xfrm>
          <a:off x="0" y="3533020"/>
          <a:ext cx="7851947" cy="327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EDC7F51-5FFD-48FD-8328-8BA8305E7645}">
      <dsp:nvSpPr>
        <dsp:cNvPr id="0" name=""/>
        <dsp:cNvSpPr/>
      </dsp:nvSpPr>
      <dsp:spPr>
        <a:xfrm>
          <a:off x="392597" y="3267700"/>
          <a:ext cx="6035061" cy="457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7749" tIns="0" rIns="207749"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ahoma" panose="020B0604030504040204" pitchFamily="34" charset="0"/>
              <a:ea typeface="Tahoma" panose="020B0604030504040204" pitchFamily="34" charset="0"/>
              <a:cs typeface="Tahoma" panose="020B0604030504040204" pitchFamily="34" charset="0"/>
            </a:rPr>
            <a:t>Selected recommendations</a:t>
          </a:r>
        </a:p>
      </dsp:txBody>
      <dsp:txXfrm>
        <a:off x="414916" y="3290019"/>
        <a:ext cx="5990423" cy="412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5054C-AE24-4471-884D-C85A46A74921}">
      <dsp:nvSpPr>
        <dsp:cNvPr id="0" name=""/>
        <dsp:cNvSpPr/>
      </dsp:nvSpPr>
      <dsp:spPr>
        <a:xfrm rot="5400000">
          <a:off x="4321711" y="-2151700"/>
          <a:ext cx="1460687" cy="6129351"/>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457200" lvl="1" indent="-457200" algn="l" defTabSz="889000">
            <a:lnSpc>
              <a:spcPct val="90000"/>
            </a:lnSpc>
            <a:spcBef>
              <a:spcPct val="0"/>
            </a:spcBef>
            <a:spcAft>
              <a:spcPts val="1200"/>
            </a:spcAft>
            <a:buFont typeface="+mj-lt"/>
            <a:buAutoNum type="arabicPeriod"/>
          </a:pPr>
          <a:r>
            <a:rPr lang="en-US" sz="2000" kern="1200" dirty="0">
              <a:latin typeface="Tahoma" panose="020B0604030504040204" pitchFamily="34" charset="0"/>
              <a:ea typeface="Tahoma" panose="020B0604030504040204" pitchFamily="34" charset="0"/>
              <a:cs typeface="Tahoma" panose="020B0604030504040204" pitchFamily="34" charset="0"/>
            </a:rPr>
            <a:t>Identify major remaining barriers to transit trade in selected CAREC countries</a:t>
          </a:r>
        </a:p>
        <a:p>
          <a:pPr marL="457200" lvl="1" indent="-457200" algn="l" defTabSz="889000">
            <a:lnSpc>
              <a:spcPct val="90000"/>
            </a:lnSpc>
            <a:spcBef>
              <a:spcPct val="0"/>
            </a:spcBef>
            <a:spcAft>
              <a:spcPts val="1200"/>
            </a:spcAft>
            <a:buFont typeface="+mj-lt"/>
            <a:buAutoNum type="arabicPeriod"/>
          </a:pPr>
          <a:r>
            <a:rPr lang="en-US" sz="2000" kern="1200" dirty="0">
              <a:latin typeface="Tahoma" panose="020B0604030504040204" pitchFamily="34" charset="0"/>
              <a:ea typeface="Tahoma" panose="020B0604030504040204" pitchFamily="34" charset="0"/>
              <a:cs typeface="Tahoma" panose="020B0604030504040204" pitchFamily="34" charset="0"/>
            </a:rPr>
            <a:t>Formulate actionable recommendations aimed at removing or lowering these barriers</a:t>
          </a:r>
        </a:p>
      </dsp:txBody>
      <dsp:txXfrm rot="-5400000">
        <a:off x="1987380" y="253936"/>
        <a:ext cx="6058046" cy="1318077"/>
      </dsp:txXfrm>
    </dsp:sp>
    <dsp:sp modelId="{0991EC1C-0AC4-42E5-B589-FDE0D276E5C4}">
      <dsp:nvSpPr>
        <dsp:cNvPr id="0" name=""/>
        <dsp:cNvSpPr/>
      </dsp:nvSpPr>
      <dsp:spPr>
        <a:xfrm>
          <a:off x="158589" y="45"/>
          <a:ext cx="1828789" cy="18258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ct val="35000"/>
            </a:spcAft>
            <a:buNone/>
          </a:pPr>
          <a:r>
            <a:rPr lang="en-US" sz="2200" b="0" kern="1200" dirty="0">
              <a:latin typeface="Tahoma" panose="020B0604030504040204" pitchFamily="34" charset="0"/>
              <a:ea typeface="Tahoma" panose="020B0604030504040204" pitchFamily="34" charset="0"/>
              <a:cs typeface="Tahoma" panose="020B0604030504040204" pitchFamily="34" charset="0"/>
            </a:rPr>
            <a:t>Purpose:</a:t>
          </a:r>
        </a:p>
      </dsp:txBody>
      <dsp:txXfrm>
        <a:off x="247720" y="89176"/>
        <a:ext cx="1650527" cy="1647596"/>
      </dsp:txXfrm>
    </dsp:sp>
    <dsp:sp modelId="{36507507-1373-41B2-9AD4-6A21BA7C684A}">
      <dsp:nvSpPr>
        <dsp:cNvPr id="0" name=""/>
        <dsp:cNvSpPr/>
      </dsp:nvSpPr>
      <dsp:spPr>
        <a:xfrm rot="5400000">
          <a:off x="4279342" y="-192179"/>
          <a:ext cx="1460687" cy="604461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457200" lvl="1" indent="-457200" algn="l" defTabSz="889000">
            <a:lnSpc>
              <a:spcPct val="90000"/>
            </a:lnSpc>
            <a:spcBef>
              <a:spcPct val="0"/>
            </a:spcBef>
            <a:spcAft>
              <a:spcPts val="1200"/>
            </a:spcAft>
            <a:buChar char="•"/>
          </a:pPr>
          <a:r>
            <a:rPr lang="en-US" sz="2000" kern="1200" dirty="0">
              <a:latin typeface="Tahoma" panose="020B0604030504040204" pitchFamily="34" charset="0"/>
              <a:ea typeface="Tahoma" panose="020B0604030504040204" pitchFamily="34" charset="0"/>
              <a:cs typeface="Tahoma" panose="020B0604030504040204" pitchFamily="34" charset="0"/>
            </a:rPr>
            <a:t>Policymakers of CAREC countries</a:t>
          </a:r>
        </a:p>
        <a:p>
          <a:pPr marL="457200" lvl="1" indent="-457200" algn="l" defTabSz="889000">
            <a:lnSpc>
              <a:spcPct val="90000"/>
            </a:lnSpc>
            <a:spcBef>
              <a:spcPct val="0"/>
            </a:spcBef>
            <a:spcAft>
              <a:spcPts val="1200"/>
            </a:spcAft>
            <a:buChar char="•"/>
          </a:pPr>
          <a:r>
            <a:rPr lang="en-US" sz="2000" kern="1200" dirty="0">
              <a:latin typeface="Tahoma" panose="020B0604030504040204" pitchFamily="34" charset="0"/>
              <a:ea typeface="Tahoma" panose="020B0604030504040204" pitchFamily="34" charset="0"/>
              <a:cs typeface="Tahoma" panose="020B0604030504040204" pitchFamily="34" charset="0"/>
            </a:rPr>
            <a:t>Development partners</a:t>
          </a:r>
        </a:p>
        <a:p>
          <a:pPr marL="457200" lvl="1" indent="-457200" algn="l" defTabSz="889000">
            <a:lnSpc>
              <a:spcPct val="90000"/>
            </a:lnSpc>
            <a:spcBef>
              <a:spcPct val="0"/>
            </a:spcBef>
            <a:spcAft>
              <a:spcPts val="1200"/>
            </a:spcAft>
            <a:buChar char="•"/>
          </a:pPr>
          <a:r>
            <a:rPr lang="en-US" sz="2000" kern="1200" dirty="0">
              <a:latin typeface="Tahoma" panose="020B0604030504040204" pitchFamily="34" charset="0"/>
              <a:ea typeface="Tahoma" panose="020B0604030504040204" pitchFamily="34" charset="0"/>
              <a:cs typeface="Tahoma" panose="020B0604030504040204" pitchFamily="34" charset="0"/>
            </a:rPr>
            <a:t>Business community</a:t>
          </a:r>
        </a:p>
      </dsp:txBody>
      <dsp:txXfrm rot="-5400000">
        <a:off x="1987380" y="2171088"/>
        <a:ext cx="5973307" cy="1318077"/>
      </dsp:txXfrm>
    </dsp:sp>
    <dsp:sp modelId="{6224B770-8DB5-4961-8BAA-9567003C85F7}">
      <dsp:nvSpPr>
        <dsp:cNvPr id="0" name=""/>
        <dsp:cNvSpPr/>
      </dsp:nvSpPr>
      <dsp:spPr>
        <a:xfrm>
          <a:off x="158589" y="1917197"/>
          <a:ext cx="1828789" cy="18258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ct val="35000"/>
            </a:spcAft>
            <a:buNone/>
          </a:pPr>
          <a:r>
            <a:rPr lang="en-US" sz="2200" b="0" kern="1200" dirty="0">
              <a:latin typeface="Tahoma" panose="020B0604030504040204" pitchFamily="34" charset="0"/>
              <a:ea typeface="Tahoma" panose="020B0604030504040204" pitchFamily="34" charset="0"/>
              <a:cs typeface="Tahoma" panose="020B0604030504040204" pitchFamily="34" charset="0"/>
            </a:rPr>
            <a:t>Target audience: </a:t>
          </a:r>
        </a:p>
      </dsp:txBody>
      <dsp:txXfrm>
        <a:off x="247720" y="2006328"/>
        <a:ext cx="1650527" cy="1647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024A6-111E-4BAF-A395-85C2B7494E22}">
      <dsp:nvSpPr>
        <dsp:cNvPr id="0" name=""/>
        <dsp:cNvSpPr/>
      </dsp:nvSpPr>
      <dsp:spPr>
        <a:xfrm rot="5400000">
          <a:off x="4508796" y="-2188737"/>
          <a:ext cx="986710" cy="5614601"/>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341313" lvl="1" indent="-341313" algn="l" defTabSz="889000">
            <a:lnSpc>
              <a:spcPct val="90000"/>
            </a:lnSpc>
            <a:spcBef>
              <a:spcPct val="0"/>
            </a:spcBef>
            <a:spcAft>
              <a:spcPts val="600"/>
            </a:spcAft>
            <a:buChar char="•"/>
          </a:pPr>
          <a:r>
            <a:rPr lang="en-US" sz="2000" kern="1200" dirty="0">
              <a:latin typeface="Tahoma" panose="020B0604030504040204" pitchFamily="34" charset="0"/>
              <a:ea typeface="Tahoma" panose="020B0604030504040204" pitchFamily="34" charset="0"/>
              <a:cs typeface="Tahoma" panose="020B0604030504040204" pitchFamily="34" charset="0"/>
            </a:rPr>
            <a:t>Azerbaijan</a:t>
          </a:r>
        </a:p>
        <a:p>
          <a:pPr marL="341313" lvl="1" indent="-341313" algn="l" defTabSz="889000">
            <a:lnSpc>
              <a:spcPct val="90000"/>
            </a:lnSpc>
            <a:spcBef>
              <a:spcPct val="0"/>
            </a:spcBef>
            <a:spcAft>
              <a:spcPts val="600"/>
            </a:spcAft>
            <a:buChar char="•"/>
          </a:pPr>
          <a:r>
            <a:rPr lang="en-US" sz="2000" kern="1200" dirty="0">
              <a:latin typeface="Tahoma" panose="020B0604030504040204" pitchFamily="34" charset="0"/>
              <a:ea typeface="Tahoma" panose="020B0604030504040204" pitchFamily="34" charset="0"/>
              <a:cs typeface="Tahoma" panose="020B0604030504040204" pitchFamily="34" charset="0"/>
            </a:rPr>
            <a:t>Kazakhstan</a:t>
          </a:r>
        </a:p>
        <a:p>
          <a:pPr marL="341313" lvl="1" indent="-341313" algn="l" defTabSz="889000">
            <a:lnSpc>
              <a:spcPct val="90000"/>
            </a:lnSpc>
            <a:spcBef>
              <a:spcPct val="0"/>
            </a:spcBef>
            <a:spcAft>
              <a:spcPts val="600"/>
            </a:spcAft>
            <a:buChar char="•"/>
          </a:pPr>
          <a:r>
            <a:rPr lang="en-US" sz="2000" kern="1200" dirty="0">
              <a:latin typeface="Tahoma" panose="020B0604030504040204" pitchFamily="34" charset="0"/>
              <a:ea typeface="Tahoma" panose="020B0604030504040204" pitchFamily="34" charset="0"/>
              <a:cs typeface="Tahoma" panose="020B0604030504040204" pitchFamily="34" charset="0"/>
            </a:rPr>
            <a:t>Uzbekistan</a:t>
          </a:r>
        </a:p>
      </dsp:txBody>
      <dsp:txXfrm rot="-5400000">
        <a:off x="2194851" y="173375"/>
        <a:ext cx="5566434" cy="890376"/>
      </dsp:txXfrm>
    </dsp:sp>
    <dsp:sp modelId="{45D37651-9957-4D83-B483-B8C2999E8BDC}">
      <dsp:nvSpPr>
        <dsp:cNvPr id="0" name=""/>
        <dsp:cNvSpPr/>
      </dsp:nvSpPr>
      <dsp:spPr>
        <a:xfrm>
          <a:off x="284" y="1868"/>
          <a:ext cx="2194566" cy="123338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ct val="35000"/>
            </a:spcAft>
            <a:buNone/>
          </a:pPr>
          <a:r>
            <a:rPr lang="en-US" sz="2200" b="0" kern="1200" dirty="0">
              <a:latin typeface="Tahoma" panose="020B0604030504040204" pitchFamily="34" charset="0"/>
              <a:ea typeface="Tahoma" panose="020B0604030504040204" pitchFamily="34" charset="0"/>
              <a:cs typeface="Tahoma" panose="020B0604030504040204" pitchFamily="34" charset="0"/>
            </a:rPr>
            <a:t>Country coverage: </a:t>
          </a:r>
        </a:p>
      </dsp:txBody>
      <dsp:txXfrm>
        <a:off x="60493" y="62077"/>
        <a:ext cx="2074148" cy="1112969"/>
      </dsp:txXfrm>
    </dsp:sp>
    <dsp:sp modelId="{1F3C6A22-9E19-484E-84E6-1E617794D23A}">
      <dsp:nvSpPr>
        <dsp:cNvPr id="0" name=""/>
        <dsp:cNvSpPr/>
      </dsp:nvSpPr>
      <dsp:spPr>
        <a:xfrm rot="5400000">
          <a:off x="4508796" y="-893681"/>
          <a:ext cx="986710" cy="5614601"/>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341313" lvl="1" indent="-341313" algn="l" defTabSz="889000">
            <a:lnSpc>
              <a:spcPct val="90000"/>
            </a:lnSpc>
            <a:spcBef>
              <a:spcPct val="0"/>
            </a:spcBef>
            <a:spcAft>
              <a:spcPts val="600"/>
            </a:spcAft>
            <a:buChar char="•"/>
          </a:pPr>
          <a:r>
            <a:rPr lang="en-US" sz="2000" kern="1200" dirty="0">
              <a:latin typeface="Tahoma" panose="020B0604030504040204" pitchFamily="34" charset="0"/>
              <a:ea typeface="Tahoma" panose="020B0604030504040204" pitchFamily="34" charset="0"/>
              <a:cs typeface="Tahoma" panose="020B0604030504040204" pitchFamily="34" charset="0"/>
            </a:rPr>
            <a:t>Road transport</a:t>
          </a:r>
        </a:p>
        <a:p>
          <a:pPr marL="341313" lvl="1" indent="-341313" algn="l" defTabSz="889000">
            <a:lnSpc>
              <a:spcPct val="90000"/>
            </a:lnSpc>
            <a:spcBef>
              <a:spcPct val="0"/>
            </a:spcBef>
            <a:spcAft>
              <a:spcPts val="600"/>
            </a:spcAft>
            <a:buChar char="•"/>
          </a:pPr>
          <a:r>
            <a:rPr lang="en-US" sz="2000" kern="1200" dirty="0">
              <a:latin typeface="Tahoma" panose="020B0604030504040204" pitchFamily="34" charset="0"/>
              <a:ea typeface="Tahoma" panose="020B0604030504040204" pitchFamily="34" charset="0"/>
              <a:cs typeface="Tahoma" panose="020B0604030504040204" pitchFamily="34" charset="0"/>
            </a:rPr>
            <a:t>Rail transport</a:t>
          </a:r>
        </a:p>
        <a:p>
          <a:pPr marL="341313" lvl="1" indent="-341313" algn="l" defTabSz="889000">
            <a:lnSpc>
              <a:spcPct val="90000"/>
            </a:lnSpc>
            <a:spcBef>
              <a:spcPct val="0"/>
            </a:spcBef>
            <a:spcAft>
              <a:spcPts val="600"/>
            </a:spcAft>
            <a:buChar char="•"/>
          </a:pPr>
          <a:r>
            <a:rPr lang="en-US" sz="2000" kern="1200" dirty="0">
              <a:latin typeface="Tahoma" panose="020B0604030504040204" pitchFamily="34" charset="0"/>
              <a:ea typeface="Tahoma" panose="020B0604030504040204" pitchFamily="34" charset="0"/>
              <a:cs typeface="Tahoma" panose="020B0604030504040204" pitchFamily="34" charset="0"/>
            </a:rPr>
            <a:t>Multimodal transport</a:t>
          </a:r>
        </a:p>
      </dsp:txBody>
      <dsp:txXfrm rot="-5400000">
        <a:off x="2194851" y="1468431"/>
        <a:ext cx="5566434" cy="890376"/>
      </dsp:txXfrm>
    </dsp:sp>
    <dsp:sp modelId="{16BCC7D5-3EE3-48BA-8D8B-72E97F87AAA2}">
      <dsp:nvSpPr>
        <dsp:cNvPr id="0" name=""/>
        <dsp:cNvSpPr/>
      </dsp:nvSpPr>
      <dsp:spPr>
        <a:xfrm>
          <a:off x="284" y="1296925"/>
          <a:ext cx="2194566" cy="123338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ct val="35000"/>
            </a:spcAft>
            <a:buNone/>
          </a:pPr>
          <a:r>
            <a:rPr lang="en-US" sz="2200" b="0" kern="1200" dirty="0">
              <a:latin typeface="Tahoma" panose="020B0604030504040204" pitchFamily="34" charset="0"/>
              <a:ea typeface="Tahoma" panose="020B0604030504040204" pitchFamily="34" charset="0"/>
              <a:cs typeface="Tahoma" panose="020B0604030504040204" pitchFamily="34" charset="0"/>
            </a:rPr>
            <a:t>Modes of transport covered: </a:t>
          </a:r>
        </a:p>
      </dsp:txBody>
      <dsp:txXfrm>
        <a:off x="60493" y="1357134"/>
        <a:ext cx="2074148" cy="1112969"/>
      </dsp:txXfrm>
    </dsp:sp>
    <dsp:sp modelId="{5264973E-6862-4859-84DC-8C25B7215606}">
      <dsp:nvSpPr>
        <dsp:cNvPr id="0" name=""/>
        <dsp:cNvSpPr/>
      </dsp:nvSpPr>
      <dsp:spPr>
        <a:xfrm rot="5400000">
          <a:off x="4520583" y="416112"/>
          <a:ext cx="986710" cy="558512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341313" lvl="1" indent="-341313" algn="l" defTabSz="889000">
            <a:lnSpc>
              <a:spcPct val="90000"/>
            </a:lnSpc>
            <a:spcBef>
              <a:spcPct val="0"/>
            </a:spcBef>
            <a:spcAft>
              <a:spcPts val="600"/>
            </a:spcAft>
            <a:buChar char="•"/>
          </a:pPr>
          <a:r>
            <a:rPr lang="en-US" sz="2000" kern="1200" dirty="0">
              <a:latin typeface="Tahoma" panose="020B0604030504040204" pitchFamily="34" charset="0"/>
              <a:ea typeface="Tahoma" panose="020B0604030504040204" pitchFamily="34" charset="0"/>
              <a:cs typeface="Tahoma" panose="020B0604030504040204" pitchFamily="34" charset="0"/>
            </a:rPr>
            <a:t>Assessment of conditions for transit trade</a:t>
          </a:r>
        </a:p>
        <a:p>
          <a:pPr marL="341313" lvl="1" indent="-341313" algn="l" defTabSz="889000">
            <a:lnSpc>
              <a:spcPct val="90000"/>
            </a:lnSpc>
            <a:spcBef>
              <a:spcPct val="0"/>
            </a:spcBef>
            <a:spcAft>
              <a:spcPts val="600"/>
            </a:spcAft>
            <a:buChar char="•"/>
          </a:pPr>
          <a:r>
            <a:rPr lang="en-US" sz="2000" kern="1200" dirty="0">
              <a:latin typeface="Tahoma" panose="020B0604030504040204" pitchFamily="34" charset="0"/>
              <a:ea typeface="Tahoma" panose="020B0604030504040204" pitchFamily="34" charset="0"/>
              <a:cs typeface="Tahoma" panose="020B0604030504040204" pitchFamily="34" charset="0"/>
            </a:rPr>
            <a:t>Estimation of transit time, speed and cost</a:t>
          </a:r>
        </a:p>
      </dsp:txBody>
      <dsp:txXfrm rot="-5400000">
        <a:off x="2221375" y="2763488"/>
        <a:ext cx="5536961" cy="890376"/>
      </dsp:txXfrm>
    </dsp:sp>
    <dsp:sp modelId="{B082A111-B687-4BD3-B66C-2BD059A0C82E}">
      <dsp:nvSpPr>
        <dsp:cNvPr id="0" name=""/>
        <dsp:cNvSpPr/>
      </dsp:nvSpPr>
      <dsp:spPr>
        <a:xfrm>
          <a:off x="284" y="2591982"/>
          <a:ext cx="2221090" cy="123338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ct val="35000"/>
            </a:spcAft>
            <a:buNone/>
          </a:pPr>
          <a:r>
            <a:rPr lang="en-US" sz="2200" b="0" kern="1200" dirty="0">
              <a:solidFill>
                <a:prstClr val="white"/>
              </a:solidFill>
              <a:latin typeface="Tahoma" panose="020B0604030504040204" pitchFamily="34" charset="0"/>
              <a:ea typeface="Tahoma" panose="020B0604030504040204" pitchFamily="34" charset="0"/>
              <a:cs typeface="Tahoma" panose="020B0604030504040204" pitchFamily="34" charset="0"/>
            </a:rPr>
            <a:t>Components</a:t>
          </a:r>
          <a:r>
            <a:rPr lang="en-US" sz="2200" b="0" kern="1200" dirty="0">
              <a:latin typeface="Tahoma" panose="020B0604030504040204" pitchFamily="34" charset="0"/>
              <a:ea typeface="Tahoma" panose="020B0604030504040204" pitchFamily="34" charset="0"/>
              <a:cs typeface="Tahoma" panose="020B0604030504040204" pitchFamily="34" charset="0"/>
            </a:rPr>
            <a:t>:</a:t>
          </a:r>
        </a:p>
      </dsp:txBody>
      <dsp:txXfrm>
        <a:off x="60493" y="2652191"/>
        <a:ext cx="2100672" cy="11129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62236-4449-4FE0-BB7A-D29F81E9211C}">
      <dsp:nvSpPr>
        <dsp:cNvPr id="0" name=""/>
        <dsp:cNvSpPr/>
      </dsp:nvSpPr>
      <dsp:spPr>
        <a:xfrm>
          <a:off x="0" y="37372"/>
          <a:ext cx="7723414" cy="7675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ahoma" panose="020B0604030504040204" pitchFamily="34" charset="0"/>
              <a:ea typeface="Tahoma" panose="020B0604030504040204" pitchFamily="34" charset="0"/>
              <a:cs typeface="Tahoma" panose="020B0604030504040204" pitchFamily="34" charset="0"/>
            </a:rPr>
            <a:t>Information availability (4 conditions)</a:t>
          </a:r>
        </a:p>
      </dsp:txBody>
      <dsp:txXfrm>
        <a:off x="37467" y="74839"/>
        <a:ext cx="7648480" cy="692586"/>
      </dsp:txXfrm>
    </dsp:sp>
    <dsp:sp modelId="{424C8DEE-418C-4283-B7D1-3C4E1A6F4334}">
      <dsp:nvSpPr>
        <dsp:cNvPr id="0" name=""/>
        <dsp:cNvSpPr/>
      </dsp:nvSpPr>
      <dsp:spPr>
        <a:xfrm>
          <a:off x="0" y="922972"/>
          <a:ext cx="7723414" cy="7675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ahoma" panose="020B0604030504040204" pitchFamily="34" charset="0"/>
              <a:ea typeface="Tahoma" panose="020B0604030504040204" pitchFamily="34" charset="0"/>
              <a:cs typeface="Tahoma" panose="020B0604030504040204" pitchFamily="34" charset="0"/>
            </a:rPr>
            <a:t>Institutional arrangements and cooperation (10 conditions)</a:t>
          </a:r>
        </a:p>
      </dsp:txBody>
      <dsp:txXfrm>
        <a:off x="37467" y="960439"/>
        <a:ext cx="7648480" cy="692586"/>
      </dsp:txXfrm>
    </dsp:sp>
    <dsp:sp modelId="{52A49E65-F140-4DF1-B2D0-35B8EC8EDFF6}">
      <dsp:nvSpPr>
        <dsp:cNvPr id="0" name=""/>
        <dsp:cNvSpPr/>
      </dsp:nvSpPr>
      <dsp:spPr>
        <a:xfrm>
          <a:off x="0" y="1808572"/>
          <a:ext cx="7723414" cy="7675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ahoma" panose="020B0604030504040204" pitchFamily="34" charset="0"/>
              <a:ea typeface="Tahoma" panose="020B0604030504040204" pitchFamily="34" charset="0"/>
              <a:cs typeface="Tahoma" panose="020B0604030504040204" pitchFamily="34" charset="0"/>
            </a:rPr>
            <a:t>Regulations and procedures (17 conditions) </a:t>
          </a:r>
        </a:p>
      </dsp:txBody>
      <dsp:txXfrm>
        <a:off x="37467" y="1846039"/>
        <a:ext cx="7648480" cy="692586"/>
      </dsp:txXfrm>
    </dsp:sp>
    <dsp:sp modelId="{72DD112B-171D-4CC8-83E3-FA84D9BEBB97}">
      <dsp:nvSpPr>
        <dsp:cNvPr id="0" name=""/>
        <dsp:cNvSpPr/>
      </dsp:nvSpPr>
      <dsp:spPr>
        <a:xfrm>
          <a:off x="0" y="2694172"/>
          <a:ext cx="7723414" cy="7675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ahoma" panose="020B0604030504040204" pitchFamily="34" charset="0"/>
              <a:ea typeface="Tahoma" panose="020B0604030504040204" pitchFamily="34" charset="0"/>
              <a:cs typeface="Tahoma" panose="020B0604030504040204" pitchFamily="34" charset="0"/>
            </a:rPr>
            <a:t>Infrastructure and traffic management (7 conditions)</a:t>
          </a:r>
        </a:p>
      </dsp:txBody>
      <dsp:txXfrm>
        <a:off x="37467" y="2731639"/>
        <a:ext cx="7648480"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B568F-44CD-4300-B24E-71BAFCD46B92}">
      <dsp:nvSpPr>
        <dsp:cNvPr id="0" name=""/>
        <dsp:cNvSpPr/>
      </dsp:nvSpPr>
      <dsp:spPr>
        <a:xfrm>
          <a:off x="1474469" y="24274"/>
          <a:ext cx="4937762" cy="82462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anose="020B0604030504040204" pitchFamily="34" charset="0"/>
              <a:ea typeface="Tahoma" panose="020B0604030504040204" pitchFamily="34" charset="0"/>
              <a:cs typeface="Tahoma" panose="020B0604030504040204" pitchFamily="34" charset="0"/>
            </a:rPr>
            <a:t>Literature and government documents</a:t>
          </a:r>
        </a:p>
      </dsp:txBody>
      <dsp:txXfrm>
        <a:off x="1514724" y="64529"/>
        <a:ext cx="4857252" cy="744113"/>
      </dsp:txXfrm>
    </dsp:sp>
    <dsp:sp modelId="{E61D0F73-3A97-4947-A0B4-14C6C7DECF51}">
      <dsp:nvSpPr>
        <dsp:cNvPr id="0" name=""/>
        <dsp:cNvSpPr/>
      </dsp:nvSpPr>
      <dsp:spPr>
        <a:xfrm>
          <a:off x="2767816" y="800655"/>
          <a:ext cx="2874678" cy="2874678"/>
        </a:xfrm>
        <a:custGeom>
          <a:avLst/>
          <a:gdLst/>
          <a:ahLst/>
          <a:cxnLst/>
          <a:rect l="0" t="0" r="0" b="0"/>
          <a:pathLst>
            <a:path>
              <a:moveTo>
                <a:pt x="1815305" y="50585"/>
              </a:moveTo>
              <a:arcTo wR="1437339" hR="1437339" stAng="17114754" swAng="214955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D876246-D09A-49A9-A6D5-8CABF02FFC63}">
      <dsp:nvSpPr>
        <dsp:cNvPr id="0" name=""/>
        <dsp:cNvSpPr/>
      </dsp:nvSpPr>
      <dsp:spPr>
        <a:xfrm>
          <a:off x="4411977" y="1341877"/>
          <a:ext cx="3474724" cy="107201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kern="1200" dirty="0">
              <a:latin typeface="Tahoma" panose="020B0604030504040204" pitchFamily="34" charset="0"/>
              <a:ea typeface="Tahoma" panose="020B0604030504040204" pitchFamily="34" charset="0"/>
              <a:cs typeface="Tahoma" panose="020B0604030504040204" pitchFamily="34" charset="0"/>
            </a:rPr>
            <a:t>CAREC Corridor Performance Measurement and Monitoring (CPMM) data</a:t>
          </a:r>
        </a:p>
      </dsp:txBody>
      <dsp:txXfrm>
        <a:off x="4464308" y="1394208"/>
        <a:ext cx="3370062" cy="967349"/>
      </dsp:txXfrm>
    </dsp:sp>
    <dsp:sp modelId="{A39DF4CD-7B1A-4031-923B-561E35706335}">
      <dsp:nvSpPr>
        <dsp:cNvPr id="0" name=""/>
        <dsp:cNvSpPr/>
      </dsp:nvSpPr>
      <dsp:spPr>
        <a:xfrm>
          <a:off x="2769187" y="73080"/>
          <a:ext cx="2874678" cy="2874678"/>
        </a:xfrm>
        <a:custGeom>
          <a:avLst/>
          <a:gdLst/>
          <a:ahLst/>
          <a:cxnLst/>
          <a:rect l="0" t="0" r="0" b="0"/>
          <a:pathLst>
            <a:path>
              <a:moveTo>
                <a:pt x="2549617" y="2347714"/>
              </a:moveTo>
              <a:arcTo wR="1437339" hR="1437339" stAng="2357975" swAng="212230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2ADDB70-8037-47F7-8183-188390BE485A}">
      <dsp:nvSpPr>
        <dsp:cNvPr id="0" name=""/>
        <dsp:cNvSpPr/>
      </dsp:nvSpPr>
      <dsp:spPr>
        <a:xfrm>
          <a:off x="1474469" y="2898953"/>
          <a:ext cx="4937762" cy="82462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anose="020B0604030504040204" pitchFamily="34" charset="0"/>
              <a:ea typeface="Tahoma" panose="020B0604030504040204" pitchFamily="34" charset="0"/>
              <a:cs typeface="Tahoma" panose="020B0604030504040204" pitchFamily="34" charset="0"/>
            </a:rPr>
            <a:t>Primary data collected through semi-structured interviews with key stakeholders</a:t>
          </a:r>
        </a:p>
      </dsp:txBody>
      <dsp:txXfrm>
        <a:off x="1514724" y="2939208"/>
        <a:ext cx="4857252" cy="744113"/>
      </dsp:txXfrm>
    </dsp:sp>
    <dsp:sp modelId="{B9431E3B-9322-452A-982B-C9F896CD8128}">
      <dsp:nvSpPr>
        <dsp:cNvPr id="0" name=""/>
        <dsp:cNvSpPr/>
      </dsp:nvSpPr>
      <dsp:spPr>
        <a:xfrm>
          <a:off x="2242835" y="73080"/>
          <a:ext cx="2874678" cy="2874678"/>
        </a:xfrm>
        <a:custGeom>
          <a:avLst/>
          <a:gdLst/>
          <a:ahLst/>
          <a:cxnLst/>
          <a:rect l="0" t="0" r="0" b="0"/>
          <a:pathLst>
            <a:path>
              <a:moveTo>
                <a:pt x="1057371" y="2823546"/>
              </a:moveTo>
              <a:arcTo wR="1437339" hR="1437339" stAng="6319719" swAng="212231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5C9AFA3-49EE-4814-9F68-28393A717823}">
      <dsp:nvSpPr>
        <dsp:cNvPr id="0" name=""/>
        <dsp:cNvSpPr/>
      </dsp:nvSpPr>
      <dsp:spPr>
        <a:xfrm>
          <a:off x="0" y="1341874"/>
          <a:ext cx="3474724" cy="107201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kern="1200" dirty="0">
              <a:latin typeface="Tahoma" panose="020B0604030504040204" pitchFamily="34" charset="0"/>
              <a:ea typeface="Tahoma" panose="020B0604030504040204" pitchFamily="34" charset="0"/>
              <a:cs typeface="Tahoma" panose="020B0604030504040204" pitchFamily="34" charset="0"/>
            </a:rPr>
            <a:t>Secondary data (including the results of the 2022 CAREC Customs Transit Survey)</a:t>
          </a:r>
        </a:p>
      </dsp:txBody>
      <dsp:txXfrm>
        <a:off x="52331" y="1394205"/>
        <a:ext cx="3370062" cy="967349"/>
      </dsp:txXfrm>
    </dsp:sp>
    <dsp:sp modelId="{F58EF56A-CF5D-4EBD-9CCB-F3F005D93CAB}">
      <dsp:nvSpPr>
        <dsp:cNvPr id="0" name=""/>
        <dsp:cNvSpPr/>
      </dsp:nvSpPr>
      <dsp:spPr>
        <a:xfrm>
          <a:off x="2244206" y="800655"/>
          <a:ext cx="2874678" cy="2874678"/>
        </a:xfrm>
        <a:custGeom>
          <a:avLst/>
          <a:gdLst/>
          <a:ahLst/>
          <a:cxnLst/>
          <a:rect l="0" t="0" r="0" b="0"/>
          <a:pathLst>
            <a:path>
              <a:moveTo>
                <a:pt x="319186" y="534190"/>
              </a:moveTo>
              <a:arcTo wR="1437339" hR="1437339" stAng="13135700" swAng="214954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49FE30-9CF8-492A-A355-CB1BAB753A49}"/>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B82B8EA8-3713-42BA-9FB2-B3F86235C037}"/>
              </a:ext>
            </a:extLst>
          </p:cNvPr>
          <p:cNvSpPr>
            <a:spLocks noGrp="1"/>
          </p:cNvSpPr>
          <p:nvPr>
            <p:ph type="dt" sz="quarter" idx="1"/>
          </p:nvPr>
        </p:nvSpPr>
        <p:spPr>
          <a:xfrm>
            <a:off x="4022725" y="0"/>
            <a:ext cx="3078163" cy="512763"/>
          </a:xfrm>
          <a:prstGeom prst="rect">
            <a:avLst/>
          </a:prstGeom>
        </p:spPr>
        <p:txBody>
          <a:bodyPr vert="horz" lIns="91440" tIns="45720" rIns="91440" bIns="45720" rtlCol="0"/>
          <a:lstStyle>
            <a:lvl1pPr algn="r">
              <a:defRPr sz="1200"/>
            </a:lvl1pPr>
          </a:lstStyle>
          <a:p>
            <a:fld id="{540FD46E-E19F-477F-BC74-98A7F1733062}" type="datetime1">
              <a:rPr lang="en-US" smtClean="0"/>
              <a:t>9/5/2023</a:t>
            </a:fld>
            <a:endParaRPr lang="ru-RU"/>
          </a:p>
        </p:txBody>
      </p:sp>
      <p:sp>
        <p:nvSpPr>
          <p:cNvPr id="4" name="Footer Placeholder 3">
            <a:extLst>
              <a:ext uri="{FF2B5EF4-FFF2-40B4-BE49-F238E27FC236}">
                <a16:creationId xmlns:a16="http://schemas.microsoft.com/office/drawing/2014/main" id="{63D67259-DEF8-4C2D-A661-89D7085A24FD}"/>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EEB25332-7484-4FAB-A551-CA6E223CA4D9}"/>
              </a:ext>
            </a:extLst>
          </p:cNvPr>
          <p:cNvSpPr>
            <a:spLocks noGrp="1"/>
          </p:cNvSpPr>
          <p:nvPr>
            <p:ph type="sldNum" sz="quarter" idx="3"/>
          </p:nvPr>
        </p:nvSpPr>
        <p:spPr>
          <a:xfrm>
            <a:off x="4022725" y="9721850"/>
            <a:ext cx="3078163" cy="512763"/>
          </a:xfrm>
          <a:prstGeom prst="rect">
            <a:avLst/>
          </a:prstGeom>
        </p:spPr>
        <p:txBody>
          <a:bodyPr vert="horz" lIns="91440" tIns="45720" rIns="91440" bIns="45720" rtlCol="0" anchor="b"/>
          <a:lstStyle>
            <a:lvl1pPr algn="r">
              <a:defRPr sz="1200"/>
            </a:lvl1pPr>
          </a:lstStyle>
          <a:p>
            <a:fld id="{5AD44B68-27E9-47EE-8CFD-4D381EEA7B7A}" type="slidenum">
              <a:rPr lang="ru-RU" smtClean="0"/>
              <a:t>‹#›</a:t>
            </a:fld>
            <a:endParaRPr lang="ru-RU"/>
          </a:p>
        </p:txBody>
      </p:sp>
    </p:spTree>
    <p:extLst>
      <p:ext uri="{BB962C8B-B14F-4D97-AF65-F5344CB8AC3E}">
        <p14:creationId xmlns:p14="http://schemas.microsoft.com/office/powerpoint/2010/main" val="163227306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508"/>
          </a:xfrm>
          <a:prstGeom prst="rect">
            <a:avLst/>
          </a:prstGeom>
        </p:spPr>
        <p:txBody>
          <a:bodyPr vert="horz" lIns="99066" tIns="49533" rIns="99066" bIns="49533" rtlCol="0"/>
          <a:lstStyle>
            <a:lvl1pPr algn="l">
              <a:defRPr sz="1300"/>
            </a:lvl1pPr>
          </a:lstStyle>
          <a:p>
            <a:endParaRPr lang="en-US" dirty="0"/>
          </a:p>
        </p:txBody>
      </p:sp>
      <p:sp>
        <p:nvSpPr>
          <p:cNvPr id="3" name="Date Placeholder 2"/>
          <p:cNvSpPr>
            <a:spLocks noGrp="1"/>
          </p:cNvSpPr>
          <p:nvPr>
            <p:ph type="dt" idx="1"/>
          </p:nvPr>
        </p:nvSpPr>
        <p:spPr>
          <a:xfrm>
            <a:off x="4023092" y="0"/>
            <a:ext cx="3077739" cy="513508"/>
          </a:xfrm>
          <a:prstGeom prst="rect">
            <a:avLst/>
          </a:prstGeom>
        </p:spPr>
        <p:txBody>
          <a:bodyPr vert="horz" lIns="99066" tIns="49533" rIns="99066" bIns="49533" rtlCol="0"/>
          <a:lstStyle>
            <a:lvl1pPr algn="r">
              <a:defRPr sz="1300"/>
            </a:lvl1pPr>
          </a:lstStyle>
          <a:p>
            <a:fld id="{2C7B990F-5D07-4F8F-926D-6EEBA2E4845B}" type="datetime1">
              <a:rPr lang="en-US" smtClean="0"/>
              <a:t>9/5/2023</a:t>
            </a:fld>
            <a:endParaRPr lang="en-US" dirty="0"/>
          </a:p>
        </p:txBody>
      </p:sp>
      <p:sp>
        <p:nvSpPr>
          <p:cNvPr id="4" name="Slide Image Placeholder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9066" tIns="49533" rIns="99066" bIns="49533" rtlCol="0" anchor="ctr"/>
          <a:lstStyle/>
          <a:p>
            <a:endParaRPr lang="en-US" dirty="0"/>
          </a:p>
        </p:txBody>
      </p:sp>
      <p:sp>
        <p:nvSpPr>
          <p:cNvPr id="5" name="Notes Placeholder 4"/>
          <p:cNvSpPr>
            <a:spLocks noGrp="1"/>
          </p:cNvSpPr>
          <p:nvPr>
            <p:ph type="body" sz="quarter" idx="3"/>
          </p:nvPr>
        </p:nvSpPr>
        <p:spPr>
          <a:xfrm>
            <a:off x="710248" y="4925407"/>
            <a:ext cx="5681980" cy="4029879"/>
          </a:xfrm>
          <a:prstGeom prst="rect">
            <a:avLst/>
          </a:prstGeom>
        </p:spPr>
        <p:txBody>
          <a:bodyPr vert="horz" lIns="99066" tIns="49533" rIns="99066" bIns="4953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7739" cy="513507"/>
          </a:xfrm>
          <a:prstGeom prst="rect">
            <a:avLst/>
          </a:prstGeom>
        </p:spPr>
        <p:txBody>
          <a:bodyPr vert="horz" lIns="99066" tIns="49533" rIns="99066" bIns="4953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2" y="9721107"/>
            <a:ext cx="3077739" cy="513507"/>
          </a:xfrm>
          <a:prstGeom prst="rect">
            <a:avLst/>
          </a:prstGeom>
        </p:spPr>
        <p:txBody>
          <a:bodyPr vert="horz" lIns="99066" tIns="49533" rIns="99066" bIns="49533" rtlCol="0" anchor="b"/>
          <a:lstStyle>
            <a:lvl1pPr algn="r">
              <a:defRPr sz="1300"/>
            </a:lvl1pPr>
          </a:lstStyle>
          <a:p>
            <a:fld id="{ED764575-DD9F-4F42-928D-88CA5E91581A}" type="slidenum">
              <a:rPr lang="en-US" smtClean="0"/>
              <a:t>‹#›</a:t>
            </a:fld>
            <a:endParaRPr lang="en-US" dirty="0"/>
          </a:p>
        </p:txBody>
      </p:sp>
    </p:spTree>
    <p:extLst>
      <p:ext uri="{BB962C8B-B14F-4D97-AF65-F5344CB8AC3E}">
        <p14:creationId xmlns:p14="http://schemas.microsoft.com/office/powerpoint/2010/main" val="373204947"/>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5" name="Date Placeholder 4">
            <a:extLst>
              <a:ext uri="{FF2B5EF4-FFF2-40B4-BE49-F238E27FC236}">
                <a16:creationId xmlns:a16="http://schemas.microsoft.com/office/drawing/2014/main" id="{30243F44-5191-4729-A7E1-1DDDB62B283A}"/>
              </a:ext>
            </a:extLst>
          </p:cNvPr>
          <p:cNvSpPr>
            <a:spLocks noGrp="1"/>
          </p:cNvSpPr>
          <p:nvPr>
            <p:ph type="dt" idx="1"/>
          </p:nvPr>
        </p:nvSpPr>
        <p:spPr/>
        <p:txBody>
          <a:bodyPr/>
          <a:lstStyle/>
          <a:p>
            <a:fld id="{CA66B5A0-5C92-470D-B61F-A5C16981C96B}" type="datetime1">
              <a:rPr lang="en-US" smtClean="0"/>
              <a:t>9/5/2023</a:t>
            </a:fld>
            <a:endParaRPr lang="en-US" dirty="0"/>
          </a:p>
        </p:txBody>
      </p:sp>
    </p:spTree>
    <p:extLst>
      <p:ext uri="{BB962C8B-B14F-4D97-AF65-F5344CB8AC3E}">
        <p14:creationId xmlns:p14="http://schemas.microsoft.com/office/powerpoint/2010/main" val="1842988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5" name="Date Placeholder 4">
            <a:extLst>
              <a:ext uri="{FF2B5EF4-FFF2-40B4-BE49-F238E27FC236}">
                <a16:creationId xmlns:a16="http://schemas.microsoft.com/office/drawing/2014/main" id="{30243F44-5191-4729-A7E1-1DDDB62B283A}"/>
              </a:ext>
            </a:extLst>
          </p:cNvPr>
          <p:cNvSpPr>
            <a:spLocks noGrp="1"/>
          </p:cNvSpPr>
          <p:nvPr>
            <p:ph type="dt" idx="1"/>
          </p:nvPr>
        </p:nvSpPr>
        <p:spPr/>
        <p:txBody>
          <a:bodyPr/>
          <a:lstStyle/>
          <a:p>
            <a:fld id="{CA66B5A0-5C92-470D-B61F-A5C16981C96B}" type="datetime1">
              <a:rPr lang="en-US" smtClean="0"/>
              <a:t>9/5/2023</a:t>
            </a:fld>
            <a:endParaRPr lang="en-US" dirty="0"/>
          </a:p>
        </p:txBody>
      </p:sp>
    </p:spTree>
    <p:extLst>
      <p:ext uri="{BB962C8B-B14F-4D97-AF65-F5344CB8AC3E}">
        <p14:creationId xmlns:p14="http://schemas.microsoft.com/office/powerpoint/2010/main" val="1808084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5" name="Date Placeholder 4">
            <a:extLst>
              <a:ext uri="{FF2B5EF4-FFF2-40B4-BE49-F238E27FC236}">
                <a16:creationId xmlns:a16="http://schemas.microsoft.com/office/drawing/2014/main" id="{30243F44-5191-4729-A7E1-1DDDB62B283A}"/>
              </a:ext>
            </a:extLst>
          </p:cNvPr>
          <p:cNvSpPr>
            <a:spLocks noGrp="1"/>
          </p:cNvSpPr>
          <p:nvPr>
            <p:ph type="dt" idx="1"/>
          </p:nvPr>
        </p:nvSpPr>
        <p:spPr/>
        <p:txBody>
          <a:bodyPr/>
          <a:lstStyle/>
          <a:p>
            <a:fld id="{CA66B5A0-5C92-470D-B61F-A5C16981C96B}" type="datetime1">
              <a:rPr lang="en-US" smtClean="0"/>
              <a:t>9/5/2023</a:t>
            </a:fld>
            <a:endParaRPr lang="en-US" dirty="0"/>
          </a:p>
        </p:txBody>
      </p:sp>
    </p:spTree>
    <p:extLst>
      <p:ext uri="{BB962C8B-B14F-4D97-AF65-F5344CB8AC3E}">
        <p14:creationId xmlns:p14="http://schemas.microsoft.com/office/powerpoint/2010/main" val="348458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5" name="Date Placeholder 4">
            <a:extLst>
              <a:ext uri="{FF2B5EF4-FFF2-40B4-BE49-F238E27FC236}">
                <a16:creationId xmlns:a16="http://schemas.microsoft.com/office/drawing/2014/main" id="{30243F44-5191-4729-A7E1-1DDDB62B283A}"/>
              </a:ext>
            </a:extLst>
          </p:cNvPr>
          <p:cNvSpPr>
            <a:spLocks noGrp="1"/>
          </p:cNvSpPr>
          <p:nvPr>
            <p:ph type="dt" idx="1"/>
          </p:nvPr>
        </p:nvSpPr>
        <p:spPr/>
        <p:txBody>
          <a:bodyPr/>
          <a:lstStyle/>
          <a:p>
            <a:fld id="{CA66B5A0-5C92-470D-B61F-A5C16981C96B}" type="datetime1">
              <a:rPr lang="en-US" smtClean="0"/>
              <a:t>9/5/2023</a:t>
            </a:fld>
            <a:endParaRPr lang="en-US" dirty="0"/>
          </a:p>
        </p:txBody>
      </p:sp>
    </p:spTree>
    <p:extLst>
      <p:ext uri="{BB962C8B-B14F-4D97-AF65-F5344CB8AC3E}">
        <p14:creationId xmlns:p14="http://schemas.microsoft.com/office/powerpoint/2010/main" val="1107298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5" name="Date Placeholder 4">
            <a:extLst>
              <a:ext uri="{FF2B5EF4-FFF2-40B4-BE49-F238E27FC236}">
                <a16:creationId xmlns:a16="http://schemas.microsoft.com/office/drawing/2014/main" id="{30243F44-5191-4729-A7E1-1DDDB62B283A}"/>
              </a:ext>
            </a:extLst>
          </p:cNvPr>
          <p:cNvSpPr>
            <a:spLocks noGrp="1"/>
          </p:cNvSpPr>
          <p:nvPr>
            <p:ph type="dt" idx="1"/>
          </p:nvPr>
        </p:nvSpPr>
        <p:spPr/>
        <p:txBody>
          <a:bodyPr/>
          <a:lstStyle/>
          <a:p>
            <a:fld id="{CA66B5A0-5C92-470D-B61F-A5C16981C96B}" type="datetime1">
              <a:rPr lang="en-US" smtClean="0"/>
              <a:t>9/5/2023</a:t>
            </a:fld>
            <a:endParaRPr lang="en-US" dirty="0"/>
          </a:p>
        </p:txBody>
      </p:sp>
    </p:spTree>
    <p:extLst>
      <p:ext uri="{BB962C8B-B14F-4D97-AF65-F5344CB8AC3E}">
        <p14:creationId xmlns:p14="http://schemas.microsoft.com/office/powerpoint/2010/main" val="2045246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5" name="Date Placeholder 4">
            <a:extLst>
              <a:ext uri="{FF2B5EF4-FFF2-40B4-BE49-F238E27FC236}">
                <a16:creationId xmlns:a16="http://schemas.microsoft.com/office/drawing/2014/main" id="{30243F44-5191-4729-A7E1-1DDDB62B283A}"/>
              </a:ext>
            </a:extLst>
          </p:cNvPr>
          <p:cNvSpPr>
            <a:spLocks noGrp="1"/>
          </p:cNvSpPr>
          <p:nvPr>
            <p:ph type="dt" idx="1"/>
          </p:nvPr>
        </p:nvSpPr>
        <p:spPr/>
        <p:txBody>
          <a:bodyPr/>
          <a:lstStyle/>
          <a:p>
            <a:fld id="{CA66B5A0-5C92-470D-B61F-A5C16981C96B}" type="datetime1">
              <a:rPr lang="en-US" smtClean="0"/>
              <a:t>9/5/2023</a:t>
            </a:fld>
            <a:endParaRPr lang="en-US" dirty="0"/>
          </a:p>
        </p:txBody>
      </p:sp>
    </p:spTree>
    <p:extLst>
      <p:ext uri="{BB962C8B-B14F-4D97-AF65-F5344CB8AC3E}">
        <p14:creationId xmlns:p14="http://schemas.microsoft.com/office/powerpoint/2010/main" val="3985905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5" name="Date Placeholder 4">
            <a:extLst>
              <a:ext uri="{FF2B5EF4-FFF2-40B4-BE49-F238E27FC236}">
                <a16:creationId xmlns:a16="http://schemas.microsoft.com/office/drawing/2014/main" id="{30243F44-5191-4729-A7E1-1DDDB62B283A}"/>
              </a:ext>
            </a:extLst>
          </p:cNvPr>
          <p:cNvSpPr>
            <a:spLocks noGrp="1"/>
          </p:cNvSpPr>
          <p:nvPr>
            <p:ph type="dt" idx="1"/>
          </p:nvPr>
        </p:nvSpPr>
        <p:spPr/>
        <p:txBody>
          <a:bodyPr/>
          <a:lstStyle/>
          <a:p>
            <a:fld id="{CA66B5A0-5C92-470D-B61F-A5C16981C96B}" type="datetime1">
              <a:rPr lang="en-US" smtClean="0"/>
              <a:t>9/5/2023</a:t>
            </a:fld>
            <a:endParaRPr lang="en-US" dirty="0"/>
          </a:p>
        </p:txBody>
      </p:sp>
    </p:spTree>
    <p:extLst>
      <p:ext uri="{BB962C8B-B14F-4D97-AF65-F5344CB8AC3E}">
        <p14:creationId xmlns:p14="http://schemas.microsoft.com/office/powerpoint/2010/main" val="1217059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5" name="Date Placeholder 4">
            <a:extLst>
              <a:ext uri="{FF2B5EF4-FFF2-40B4-BE49-F238E27FC236}">
                <a16:creationId xmlns:a16="http://schemas.microsoft.com/office/drawing/2014/main" id="{30243F44-5191-4729-A7E1-1DDDB62B283A}"/>
              </a:ext>
            </a:extLst>
          </p:cNvPr>
          <p:cNvSpPr>
            <a:spLocks noGrp="1"/>
          </p:cNvSpPr>
          <p:nvPr>
            <p:ph type="dt" idx="1"/>
          </p:nvPr>
        </p:nvSpPr>
        <p:spPr/>
        <p:txBody>
          <a:bodyPr/>
          <a:lstStyle/>
          <a:p>
            <a:fld id="{CA66B5A0-5C92-470D-B61F-A5C16981C96B}" type="datetime1">
              <a:rPr lang="en-US" smtClean="0"/>
              <a:t>9/5/2023</a:t>
            </a:fld>
            <a:endParaRPr lang="en-US" dirty="0"/>
          </a:p>
        </p:txBody>
      </p:sp>
    </p:spTree>
    <p:extLst>
      <p:ext uri="{BB962C8B-B14F-4D97-AF65-F5344CB8AC3E}">
        <p14:creationId xmlns:p14="http://schemas.microsoft.com/office/powerpoint/2010/main" val="1654129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D4698DA6-C65B-4000-9BB3-4BB816A4CFBA}"/>
              </a:ext>
            </a:extLst>
          </p:cNvPr>
          <p:cNvSpPr>
            <a:spLocks noGrp="1"/>
          </p:cNvSpPr>
          <p:nvPr>
            <p:ph type="dt" idx="1"/>
          </p:nvPr>
        </p:nvSpPr>
        <p:spPr/>
        <p:txBody>
          <a:bodyPr/>
          <a:lstStyle/>
          <a:p>
            <a:fld id="{C012EC8A-A22C-45A4-A25E-585A158E6D2F}" type="datetime1">
              <a:rPr lang="en-US" smtClean="0"/>
              <a:t>9/5/2023</a:t>
            </a:fld>
            <a:endParaRPr lang="en-US" dirty="0"/>
          </a:p>
        </p:txBody>
      </p:sp>
    </p:spTree>
    <p:extLst>
      <p:ext uri="{BB962C8B-B14F-4D97-AF65-F5344CB8AC3E}">
        <p14:creationId xmlns:p14="http://schemas.microsoft.com/office/powerpoint/2010/main" val="2673987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5" name="Date Placeholder 4">
            <a:extLst>
              <a:ext uri="{FF2B5EF4-FFF2-40B4-BE49-F238E27FC236}">
                <a16:creationId xmlns:a16="http://schemas.microsoft.com/office/drawing/2014/main" id="{30243F44-5191-4729-A7E1-1DDDB62B283A}"/>
              </a:ext>
            </a:extLst>
          </p:cNvPr>
          <p:cNvSpPr>
            <a:spLocks noGrp="1"/>
          </p:cNvSpPr>
          <p:nvPr>
            <p:ph type="dt" idx="1"/>
          </p:nvPr>
        </p:nvSpPr>
        <p:spPr/>
        <p:txBody>
          <a:bodyPr/>
          <a:lstStyle/>
          <a:p>
            <a:fld id="{CA66B5A0-5C92-470D-B61F-A5C16981C96B}" type="datetime1">
              <a:rPr lang="en-US" smtClean="0"/>
              <a:t>9/5/2023</a:t>
            </a:fld>
            <a:endParaRPr lang="en-US" dirty="0"/>
          </a:p>
        </p:txBody>
      </p:sp>
    </p:spTree>
    <p:extLst>
      <p:ext uri="{BB962C8B-B14F-4D97-AF65-F5344CB8AC3E}">
        <p14:creationId xmlns:p14="http://schemas.microsoft.com/office/powerpoint/2010/main" val="4250443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5" name="Date Placeholder 4">
            <a:extLst>
              <a:ext uri="{FF2B5EF4-FFF2-40B4-BE49-F238E27FC236}">
                <a16:creationId xmlns:a16="http://schemas.microsoft.com/office/drawing/2014/main" id="{30243F44-5191-4729-A7E1-1DDDB62B283A}"/>
              </a:ext>
            </a:extLst>
          </p:cNvPr>
          <p:cNvSpPr>
            <a:spLocks noGrp="1"/>
          </p:cNvSpPr>
          <p:nvPr>
            <p:ph type="dt" idx="1"/>
          </p:nvPr>
        </p:nvSpPr>
        <p:spPr/>
        <p:txBody>
          <a:bodyPr/>
          <a:lstStyle/>
          <a:p>
            <a:fld id="{CA66B5A0-5C92-470D-B61F-A5C16981C96B}" type="datetime1">
              <a:rPr lang="en-US" smtClean="0"/>
              <a:t>9/5/2023</a:t>
            </a:fld>
            <a:endParaRPr lang="en-US" dirty="0"/>
          </a:p>
        </p:txBody>
      </p:sp>
    </p:spTree>
    <p:extLst>
      <p:ext uri="{BB962C8B-B14F-4D97-AF65-F5344CB8AC3E}">
        <p14:creationId xmlns:p14="http://schemas.microsoft.com/office/powerpoint/2010/main" val="890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5" name="Date Placeholder 4">
            <a:extLst>
              <a:ext uri="{FF2B5EF4-FFF2-40B4-BE49-F238E27FC236}">
                <a16:creationId xmlns:a16="http://schemas.microsoft.com/office/drawing/2014/main" id="{30243F44-5191-4729-A7E1-1DDDB62B283A}"/>
              </a:ext>
            </a:extLst>
          </p:cNvPr>
          <p:cNvSpPr>
            <a:spLocks noGrp="1"/>
          </p:cNvSpPr>
          <p:nvPr>
            <p:ph type="dt" idx="1"/>
          </p:nvPr>
        </p:nvSpPr>
        <p:spPr/>
        <p:txBody>
          <a:bodyPr/>
          <a:lstStyle/>
          <a:p>
            <a:fld id="{CA66B5A0-5C92-470D-B61F-A5C16981C96B}" type="datetime1">
              <a:rPr lang="en-US" smtClean="0"/>
              <a:t>9/5/2023</a:t>
            </a:fld>
            <a:endParaRPr lang="en-US" dirty="0"/>
          </a:p>
        </p:txBody>
      </p:sp>
    </p:spTree>
    <p:extLst>
      <p:ext uri="{BB962C8B-B14F-4D97-AF65-F5344CB8AC3E}">
        <p14:creationId xmlns:p14="http://schemas.microsoft.com/office/powerpoint/2010/main" val="142346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5" name="Date Placeholder 4">
            <a:extLst>
              <a:ext uri="{FF2B5EF4-FFF2-40B4-BE49-F238E27FC236}">
                <a16:creationId xmlns:a16="http://schemas.microsoft.com/office/drawing/2014/main" id="{30243F44-5191-4729-A7E1-1DDDB62B283A}"/>
              </a:ext>
            </a:extLst>
          </p:cNvPr>
          <p:cNvSpPr>
            <a:spLocks noGrp="1"/>
          </p:cNvSpPr>
          <p:nvPr>
            <p:ph type="dt" idx="1"/>
          </p:nvPr>
        </p:nvSpPr>
        <p:spPr/>
        <p:txBody>
          <a:bodyPr/>
          <a:lstStyle/>
          <a:p>
            <a:fld id="{CA66B5A0-5C92-470D-B61F-A5C16981C96B}" type="datetime1">
              <a:rPr lang="en-US" smtClean="0"/>
              <a:t>9/5/2023</a:t>
            </a:fld>
            <a:endParaRPr lang="en-US" dirty="0"/>
          </a:p>
        </p:txBody>
      </p:sp>
    </p:spTree>
    <p:extLst>
      <p:ext uri="{BB962C8B-B14F-4D97-AF65-F5344CB8AC3E}">
        <p14:creationId xmlns:p14="http://schemas.microsoft.com/office/powerpoint/2010/main" val="97830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5" name="Date Placeholder 4">
            <a:extLst>
              <a:ext uri="{FF2B5EF4-FFF2-40B4-BE49-F238E27FC236}">
                <a16:creationId xmlns:a16="http://schemas.microsoft.com/office/drawing/2014/main" id="{30243F44-5191-4729-A7E1-1DDDB62B283A}"/>
              </a:ext>
            </a:extLst>
          </p:cNvPr>
          <p:cNvSpPr>
            <a:spLocks noGrp="1"/>
          </p:cNvSpPr>
          <p:nvPr>
            <p:ph type="dt" idx="1"/>
          </p:nvPr>
        </p:nvSpPr>
        <p:spPr/>
        <p:txBody>
          <a:bodyPr/>
          <a:lstStyle/>
          <a:p>
            <a:fld id="{CA66B5A0-5C92-470D-B61F-A5C16981C96B}" type="datetime1">
              <a:rPr lang="en-US" smtClean="0"/>
              <a:t>9/5/2023</a:t>
            </a:fld>
            <a:endParaRPr lang="en-US" dirty="0"/>
          </a:p>
        </p:txBody>
      </p:sp>
    </p:spTree>
    <p:extLst>
      <p:ext uri="{BB962C8B-B14F-4D97-AF65-F5344CB8AC3E}">
        <p14:creationId xmlns:p14="http://schemas.microsoft.com/office/powerpoint/2010/main" val="1960554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5" name="Date Placeholder 4">
            <a:extLst>
              <a:ext uri="{FF2B5EF4-FFF2-40B4-BE49-F238E27FC236}">
                <a16:creationId xmlns:a16="http://schemas.microsoft.com/office/drawing/2014/main" id="{30243F44-5191-4729-A7E1-1DDDB62B283A}"/>
              </a:ext>
            </a:extLst>
          </p:cNvPr>
          <p:cNvSpPr>
            <a:spLocks noGrp="1"/>
          </p:cNvSpPr>
          <p:nvPr>
            <p:ph type="dt" idx="1"/>
          </p:nvPr>
        </p:nvSpPr>
        <p:spPr/>
        <p:txBody>
          <a:bodyPr/>
          <a:lstStyle/>
          <a:p>
            <a:fld id="{CA66B5A0-5C92-470D-B61F-A5C16981C96B}" type="datetime1">
              <a:rPr lang="en-US" smtClean="0"/>
              <a:t>9/5/2023</a:t>
            </a:fld>
            <a:endParaRPr lang="en-US" dirty="0"/>
          </a:p>
        </p:txBody>
      </p:sp>
    </p:spTree>
    <p:extLst>
      <p:ext uri="{BB962C8B-B14F-4D97-AF65-F5344CB8AC3E}">
        <p14:creationId xmlns:p14="http://schemas.microsoft.com/office/powerpoint/2010/main" val="1118644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5" name="Date Placeholder 4">
            <a:extLst>
              <a:ext uri="{FF2B5EF4-FFF2-40B4-BE49-F238E27FC236}">
                <a16:creationId xmlns:a16="http://schemas.microsoft.com/office/drawing/2014/main" id="{30243F44-5191-4729-A7E1-1DDDB62B283A}"/>
              </a:ext>
            </a:extLst>
          </p:cNvPr>
          <p:cNvSpPr>
            <a:spLocks noGrp="1"/>
          </p:cNvSpPr>
          <p:nvPr>
            <p:ph type="dt" idx="1"/>
          </p:nvPr>
        </p:nvSpPr>
        <p:spPr/>
        <p:txBody>
          <a:bodyPr/>
          <a:lstStyle/>
          <a:p>
            <a:fld id="{CA66B5A0-5C92-470D-B61F-A5C16981C96B}" type="datetime1">
              <a:rPr lang="en-US" smtClean="0"/>
              <a:t>9/5/2023</a:t>
            </a:fld>
            <a:endParaRPr lang="en-US" dirty="0"/>
          </a:p>
        </p:txBody>
      </p:sp>
    </p:spTree>
    <p:extLst>
      <p:ext uri="{BB962C8B-B14F-4D97-AF65-F5344CB8AC3E}">
        <p14:creationId xmlns:p14="http://schemas.microsoft.com/office/powerpoint/2010/main" val="111293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5" name="Date Placeholder 4">
            <a:extLst>
              <a:ext uri="{FF2B5EF4-FFF2-40B4-BE49-F238E27FC236}">
                <a16:creationId xmlns:a16="http://schemas.microsoft.com/office/drawing/2014/main" id="{30243F44-5191-4729-A7E1-1DDDB62B283A}"/>
              </a:ext>
            </a:extLst>
          </p:cNvPr>
          <p:cNvSpPr>
            <a:spLocks noGrp="1"/>
          </p:cNvSpPr>
          <p:nvPr>
            <p:ph type="dt" idx="1"/>
          </p:nvPr>
        </p:nvSpPr>
        <p:spPr/>
        <p:txBody>
          <a:bodyPr/>
          <a:lstStyle/>
          <a:p>
            <a:fld id="{CA66B5A0-5C92-470D-B61F-A5C16981C96B}" type="datetime1">
              <a:rPr lang="en-US" smtClean="0"/>
              <a:t>9/5/2023</a:t>
            </a:fld>
            <a:endParaRPr lang="en-US" dirty="0"/>
          </a:p>
        </p:txBody>
      </p:sp>
    </p:spTree>
    <p:extLst>
      <p:ext uri="{BB962C8B-B14F-4D97-AF65-F5344CB8AC3E}">
        <p14:creationId xmlns:p14="http://schemas.microsoft.com/office/powerpoint/2010/main" val="162442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34078131-8FC1-47F1-8B97-DF3820261DA8}" type="datetime1">
              <a:rPr lang="ru-RU" smtClean="0"/>
              <a:t>05.09.2023</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5E16D09-967D-324F-8E9F-3032E8D948CD}" type="slidenum">
              <a:rPr lang="en-US" smtClean="0"/>
              <a:t>‹#›</a:t>
            </a:fld>
            <a:endParaRPr lang="en-US" dirty="0"/>
          </a:p>
        </p:txBody>
      </p:sp>
    </p:spTree>
    <p:extLst>
      <p:ext uri="{BB962C8B-B14F-4D97-AF65-F5344CB8AC3E}">
        <p14:creationId xmlns:p14="http://schemas.microsoft.com/office/powerpoint/2010/main" val="2419486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41D5BC1-B9F4-4E62-9B38-F61C6CF44A41}" type="datetime1">
              <a:rPr lang="ru-RU" smtClean="0"/>
              <a:t>05.09.2023</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5E16D09-967D-324F-8E9F-3032E8D948CD}" type="slidenum">
              <a:rPr lang="en-US" smtClean="0"/>
              <a:t>‹#›</a:t>
            </a:fld>
            <a:endParaRPr lang="en-US" dirty="0"/>
          </a:p>
        </p:txBody>
      </p:sp>
    </p:spTree>
    <p:extLst>
      <p:ext uri="{BB962C8B-B14F-4D97-AF65-F5344CB8AC3E}">
        <p14:creationId xmlns:p14="http://schemas.microsoft.com/office/powerpoint/2010/main" val="3626170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CA1014C-C2AD-484A-93F0-2D7D9BD75938}" type="datetime1">
              <a:rPr lang="ru-RU" smtClean="0"/>
              <a:t>05.09.2023</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5E16D09-967D-324F-8E9F-3032E8D948CD}" type="slidenum">
              <a:rPr lang="en-US" smtClean="0"/>
              <a:t>‹#›</a:t>
            </a:fld>
            <a:endParaRPr lang="en-US" dirty="0"/>
          </a:p>
        </p:txBody>
      </p:sp>
    </p:spTree>
    <p:extLst>
      <p:ext uri="{BB962C8B-B14F-4D97-AF65-F5344CB8AC3E}">
        <p14:creationId xmlns:p14="http://schemas.microsoft.com/office/powerpoint/2010/main" val="146775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81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3D5CD4EA-8ADD-4154-953A-C9BA6BE06FA3}" type="datetime1">
              <a:rPr lang="ru-RU" smtClean="0"/>
              <a:t>05.09.2023</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5E16D09-967D-324F-8E9F-3032E8D948CD}" type="slidenum">
              <a:rPr lang="en-US" smtClean="0"/>
              <a:t>‹#›</a:t>
            </a:fld>
            <a:endParaRPr lang="en-US" dirty="0"/>
          </a:p>
        </p:txBody>
      </p:sp>
    </p:spTree>
    <p:extLst>
      <p:ext uri="{BB962C8B-B14F-4D97-AF65-F5344CB8AC3E}">
        <p14:creationId xmlns:p14="http://schemas.microsoft.com/office/powerpoint/2010/main" val="61996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AC3CAE0-D459-440A-BAF9-EFDFE4608EB4}" type="datetime1">
              <a:rPr lang="ru-RU" smtClean="0"/>
              <a:t>05.09.2023</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5E16D09-967D-324F-8E9F-3032E8D948CD}" type="slidenum">
              <a:rPr lang="en-US" smtClean="0"/>
              <a:t>‹#›</a:t>
            </a:fld>
            <a:endParaRPr lang="en-US" dirty="0"/>
          </a:p>
        </p:txBody>
      </p:sp>
    </p:spTree>
    <p:extLst>
      <p:ext uri="{BB962C8B-B14F-4D97-AF65-F5344CB8AC3E}">
        <p14:creationId xmlns:p14="http://schemas.microsoft.com/office/powerpoint/2010/main" val="388227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4A0933E-71C8-4D1A-A2CF-734785500BDD}" type="datetime1">
              <a:rPr lang="ru-RU" smtClean="0"/>
              <a:t>05.09.2023</a:t>
            </a:fld>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85E16D09-967D-324F-8E9F-3032E8D948CD}" type="slidenum">
              <a:rPr lang="en-US" smtClean="0"/>
              <a:t>‹#›</a:t>
            </a:fld>
            <a:endParaRPr lang="en-US" dirty="0"/>
          </a:p>
        </p:txBody>
      </p:sp>
    </p:spTree>
    <p:extLst>
      <p:ext uri="{BB962C8B-B14F-4D97-AF65-F5344CB8AC3E}">
        <p14:creationId xmlns:p14="http://schemas.microsoft.com/office/powerpoint/2010/main" val="1691756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2DCA1A5E-014C-4F3A-8509-79D96BBD92D3}" type="datetime1">
              <a:rPr lang="ru-RU" smtClean="0"/>
              <a:t>05.09.2023</a:t>
            </a:fld>
            <a:endParaRPr lang="en-US" dirty="0"/>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85E16D09-967D-324F-8E9F-3032E8D948CD}" type="slidenum">
              <a:rPr lang="en-US" smtClean="0"/>
              <a:t>‹#›</a:t>
            </a:fld>
            <a:endParaRPr lang="en-US" dirty="0"/>
          </a:p>
        </p:txBody>
      </p:sp>
    </p:spTree>
    <p:extLst>
      <p:ext uri="{BB962C8B-B14F-4D97-AF65-F5344CB8AC3E}">
        <p14:creationId xmlns:p14="http://schemas.microsoft.com/office/powerpoint/2010/main" val="2200606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21B16646-9619-42D3-97B9-CD08C1FB1CC1}" type="datetime1">
              <a:rPr lang="ru-RU" smtClean="0"/>
              <a:t>05.09.2023</a:t>
            </a:fld>
            <a:endParaRPr lang="en-US" dirty="0"/>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85E16D09-967D-324F-8E9F-3032E8D948CD}" type="slidenum">
              <a:rPr lang="en-US" smtClean="0"/>
              <a:t>‹#›</a:t>
            </a:fld>
            <a:endParaRPr lang="en-US" dirty="0"/>
          </a:p>
        </p:txBody>
      </p:sp>
    </p:spTree>
    <p:extLst>
      <p:ext uri="{BB962C8B-B14F-4D97-AF65-F5344CB8AC3E}">
        <p14:creationId xmlns:p14="http://schemas.microsoft.com/office/powerpoint/2010/main" val="355539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5ED4EB6C-C848-4531-B01E-B13799CB44F9}" type="datetime1">
              <a:rPr lang="ru-RU" smtClean="0"/>
              <a:t>05.09.2023</a:t>
            </a:fld>
            <a:endParaRPr lang="en-US" dirty="0"/>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85E16D09-967D-324F-8E9F-3032E8D948CD}" type="slidenum">
              <a:rPr lang="en-US" smtClean="0"/>
              <a:t>‹#›</a:t>
            </a:fld>
            <a:endParaRPr lang="en-US" dirty="0"/>
          </a:p>
        </p:txBody>
      </p:sp>
    </p:spTree>
    <p:extLst>
      <p:ext uri="{BB962C8B-B14F-4D97-AF65-F5344CB8AC3E}">
        <p14:creationId xmlns:p14="http://schemas.microsoft.com/office/powerpoint/2010/main" val="3455870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71E584BE-06AC-44AD-A64E-CDC25C3B566D}" type="datetime1">
              <a:rPr lang="ru-RU" smtClean="0"/>
              <a:t>05.09.2023</a:t>
            </a:fld>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85E16D09-967D-324F-8E9F-3032E8D948CD}" type="slidenum">
              <a:rPr lang="en-US" smtClean="0"/>
              <a:t>‹#›</a:t>
            </a:fld>
            <a:endParaRPr lang="en-US" dirty="0"/>
          </a:p>
        </p:txBody>
      </p:sp>
    </p:spTree>
    <p:extLst>
      <p:ext uri="{BB962C8B-B14F-4D97-AF65-F5344CB8AC3E}">
        <p14:creationId xmlns:p14="http://schemas.microsoft.com/office/powerpoint/2010/main" val="2475483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0C5D8B1E-1A6B-4FE3-AFC5-62B699F0E377}" type="datetime1">
              <a:rPr lang="ru-RU" smtClean="0"/>
              <a:t>05.09.2023</a:t>
            </a:fld>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85E16D09-967D-324F-8E9F-3032E8D948CD}" type="slidenum">
              <a:rPr lang="en-US" smtClean="0"/>
              <a:t>‹#›</a:t>
            </a:fld>
            <a:endParaRPr lang="en-US" dirty="0"/>
          </a:p>
        </p:txBody>
      </p:sp>
    </p:spTree>
    <p:extLst>
      <p:ext uri="{BB962C8B-B14F-4D97-AF65-F5344CB8AC3E}">
        <p14:creationId xmlns:p14="http://schemas.microsoft.com/office/powerpoint/2010/main" val="3057568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496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436469" y="1485901"/>
            <a:ext cx="8286750" cy="227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cap="all" dirty="0">
                <a:solidFill>
                  <a:srgbClr val="000099"/>
                </a:solidFill>
                <a:latin typeface="Tahoma" pitchFamily="34" charset="0"/>
              </a:rPr>
              <a:t>CAREC Study on Transit Trade Facilitation in Azerbaijan, </a:t>
            </a:r>
          </a:p>
          <a:p>
            <a:pPr algn="ctr" eaLnBrk="1" hangingPunct="1"/>
            <a:r>
              <a:rPr lang="en-US" sz="3200" b="1" cap="all" dirty="0">
                <a:solidFill>
                  <a:srgbClr val="000099"/>
                </a:solidFill>
                <a:latin typeface="Tahoma" pitchFamily="34" charset="0"/>
              </a:rPr>
              <a:t>Kazakhstan and Uzbekistan</a:t>
            </a:r>
          </a:p>
        </p:txBody>
      </p:sp>
      <p:sp>
        <p:nvSpPr>
          <p:cNvPr id="6" name="Subtitle 2"/>
          <p:cNvSpPr txBox="1">
            <a:spLocks/>
          </p:cNvSpPr>
          <p:nvPr/>
        </p:nvSpPr>
        <p:spPr bwMode="auto">
          <a:xfrm>
            <a:off x="968188" y="3762103"/>
            <a:ext cx="7223312" cy="9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Tahoma" panose="020B0604030504040204" pitchFamily="34" charset="0"/>
                <a:ea typeface="Tahoma" panose="020B0604030504040204" pitchFamily="34" charset="0"/>
                <a:cs typeface="Tahoma" panose="020B0604030504040204" pitchFamily="34" charset="0"/>
              </a:rPr>
              <a:t>Bahodir Ganiev</a:t>
            </a:r>
          </a:p>
          <a:p>
            <a:pPr algn="ctr" eaLnBrk="1" hangingPunct="1"/>
            <a:r>
              <a:rPr lang="en-US" dirty="0">
                <a:latin typeface="Tahoma" panose="020B0604030504040204" pitchFamily="34" charset="0"/>
                <a:ea typeface="Tahoma" panose="020B0604030504040204" pitchFamily="34" charset="0"/>
                <a:cs typeface="Tahoma" panose="020B0604030504040204" pitchFamily="34" charset="0"/>
              </a:rPr>
              <a:t>ADB Consultant</a:t>
            </a:r>
            <a:endParaRPr lang="en-US" dirty="0">
              <a:latin typeface="Tahoma" pitchFamily="34" charset="0"/>
            </a:endParaRPr>
          </a:p>
        </p:txBody>
      </p:sp>
      <p:sp>
        <p:nvSpPr>
          <p:cNvPr id="7" name="Subtitle 2"/>
          <p:cNvSpPr txBox="1">
            <a:spLocks/>
          </p:cNvSpPr>
          <p:nvPr/>
        </p:nvSpPr>
        <p:spPr bwMode="auto">
          <a:xfrm>
            <a:off x="968188" y="331693"/>
            <a:ext cx="7223312" cy="94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000099"/>
                </a:solidFill>
                <a:latin typeface="Tahoma" pitchFamily="34" charset="0"/>
              </a:rPr>
              <a:t>Consultation Meeting and Regional Workshop on Shymkent-Tashkent-Khujand Economic Corridor Development</a:t>
            </a:r>
          </a:p>
          <a:p>
            <a:pPr algn="ctr" eaLnBrk="1" hangingPunct="1"/>
            <a:r>
              <a:rPr lang="en-US" dirty="0">
                <a:solidFill>
                  <a:srgbClr val="000099"/>
                </a:solidFill>
                <a:latin typeface="Tahoma" pitchFamily="34" charset="0"/>
              </a:rPr>
              <a:t>Tashkent, Uzbekistan; 12-14 September 2023</a:t>
            </a:r>
          </a:p>
        </p:txBody>
      </p:sp>
      <p:pic>
        <p:nvPicPr>
          <p:cNvPr id="8" name="Picture 7">
            <a:extLst>
              <a:ext uri="{FF2B5EF4-FFF2-40B4-BE49-F238E27FC236}">
                <a16:creationId xmlns:a16="http://schemas.microsoft.com/office/drawing/2014/main" id="{BE6B5CCE-C238-4F73-84BD-0B3FB61D4510}"/>
              </a:ext>
            </a:extLst>
          </p:cNvPr>
          <p:cNvPicPr>
            <a:picLocks noChangeAspect="1"/>
          </p:cNvPicPr>
          <p:nvPr/>
        </p:nvPicPr>
        <p:blipFill>
          <a:blip r:embed="rId2"/>
          <a:stretch>
            <a:fillRect/>
          </a:stretch>
        </p:blipFill>
        <p:spPr>
          <a:xfrm>
            <a:off x="135713" y="72349"/>
            <a:ext cx="682811" cy="682811"/>
          </a:xfrm>
          <a:prstGeom prst="rect">
            <a:avLst/>
          </a:prstGeom>
        </p:spPr>
      </p:pic>
    </p:spTree>
    <p:extLst>
      <p:ext uri="{BB962C8B-B14F-4D97-AF65-F5344CB8AC3E}">
        <p14:creationId xmlns:p14="http://schemas.microsoft.com/office/powerpoint/2010/main" val="1354716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941294" y="110448"/>
            <a:ext cx="7288306" cy="96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rgbClr val="000099"/>
                </a:solidFill>
                <a:latin typeface="Tahoma" pitchFamily="34" charset="0"/>
              </a:rPr>
              <a:t>Barriers to Transit Trade</a:t>
            </a:r>
          </a:p>
        </p:txBody>
      </p:sp>
      <p:pic>
        <p:nvPicPr>
          <p:cNvPr id="6" name="Picture 5">
            <a:extLst>
              <a:ext uri="{FF2B5EF4-FFF2-40B4-BE49-F238E27FC236}">
                <a16:creationId xmlns:a16="http://schemas.microsoft.com/office/drawing/2014/main" id="{B30246A1-5FBB-47AC-BE49-4ABC7A610EB2}"/>
              </a:ext>
            </a:extLst>
          </p:cNvPr>
          <p:cNvPicPr>
            <a:picLocks noChangeAspect="1"/>
          </p:cNvPicPr>
          <p:nvPr/>
        </p:nvPicPr>
        <p:blipFill>
          <a:blip r:embed="rId3"/>
          <a:stretch>
            <a:fillRect/>
          </a:stretch>
        </p:blipFill>
        <p:spPr>
          <a:xfrm>
            <a:off x="135713" y="72349"/>
            <a:ext cx="682811" cy="682811"/>
          </a:xfrm>
          <a:prstGeom prst="rect">
            <a:avLst/>
          </a:prstGeom>
        </p:spPr>
      </p:pic>
      <p:sp>
        <p:nvSpPr>
          <p:cNvPr id="5" name="Content Placeholder 5">
            <a:extLst>
              <a:ext uri="{FF2B5EF4-FFF2-40B4-BE49-F238E27FC236}">
                <a16:creationId xmlns:a16="http://schemas.microsoft.com/office/drawing/2014/main" id="{6CF90881-7C14-4C17-9EC1-A6FD6985EFA1}"/>
              </a:ext>
            </a:extLst>
          </p:cNvPr>
          <p:cNvSpPr txBox="1">
            <a:spLocks/>
          </p:cNvSpPr>
          <p:nvPr/>
        </p:nvSpPr>
        <p:spPr>
          <a:xfrm>
            <a:off x="629842" y="1221971"/>
            <a:ext cx="7886702" cy="348065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1800"/>
              </a:spcAft>
              <a:buNone/>
            </a:pP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271EAB95-AD47-424A-BEE6-9E9A577CD720}"/>
              </a:ext>
            </a:extLst>
          </p:cNvPr>
          <p:cNvSpPr txBox="1"/>
          <p:nvPr/>
        </p:nvSpPr>
        <p:spPr>
          <a:xfrm>
            <a:off x="729666" y="1079497"/>
            <a:ext cx="7684667" cy="3400931"/>
          </a:xfrm>
          <a:prstGeom prst="rect">
            <a:avLst/>
          </a:prstGeom>
          <a:noFill/>
        </p:spPr>
        <p:txBody>
          <a:bodyPr wrap="square">
            <a:spAutoFit/>
          </a:bodyPr>
          <a:lstStyle/>
          <a:p>
            <a:pPr marL="457200" indent="-457200">
              <a:spcBef>
                <a:spcPts val="0"/>
              </a:spcBef>
              <a:spcAft>
                <a:spcPts val="1350"/>
              </a:spcAft>
              <a:buFont typeface="Wingdings" panose="05000000000000000000" pitchFamily="2" charset="2"/>
              <a:buChar char="Ø"/>
            </a:pPr>
            <a:r>
              <a:rPr lang="en-US" sz="2000" dirty="0">
                <a:latin typeface="Tahoma" panose="020B0604030504040204" pitchFamily="34" charset="0"/>
                <a:ea typeface="Tahoma" panose="020B0604030504040204" pitchFamily="34" charset="0"/>
                <a:cs typeface="Tahoma" panose="020B0604030504040204" pitchFamily="34" charset="0"/>
              </a:rPr>
              <a:t>Difficulties in accessing comprehensive and up-to-date information on  the existing legal and regulatory framework for transit trade</a:t>
            </a:r>
          </a:p>
          <a:p>
            <a:pPr marL="457200" indent="-457200">
              <a:spcBef>
                <a:spcPts val="0"/>
              </a:spcBef>
              <a:spcAft>
                <a:spcPts val="1350"/>
              </a:spcAft>
              <a:buFont typeface="Wingdings" panose="05000000000000000000" pitchFamily="2" charset="2"/>
              <a:buChar char="Ø"/>
            </a:pPr>
            <a:r>
              <a:rPr lang="en-US" sz="2000" dirty="0">
                <a:effectLst/>
                <a:latin typeface="Tahoma" panose="020B0604030504040204" pitchFamily="34" charset="0"/>
                <a:ea typeface="Tahoma" panose="020B0604030504040204" pitchFamily="34" charset="0"/>
                <a:cs typeface="Tahoma" panose="020B0604030504040204" pitchFamily="34" charset="0"/>
              </a:rPr>
              <a:t>Lack of effective advance notification on new laws and regulations related to transit trade</a:t>
            </a:r>
          </a:p>
          <a:p>
            <a:pPr marL="457200" indent="-457200">
              <a:spcBef>
                <a:spcPts val="0"/>
              </a:spcBef>
              <a:spcAft>
                <a:spcPts val="1350"/>
              </a:spcAft>
              <a:buFont typeface="Wingdings" panose="05000000000000000000" pitchFamily="2" charset="2"/>
              <a:buChar char="Ø"/>
            </a:pPr>
            <a:r>
              <a:rPr lang="en-US" sz="2000" dirty="0">
                <a:effectLst/>
                <a:latin typeface="Tahoma" panose="020B0604030504040204" pitchFamily="34" charset="0"/>
                <a:ea typeface="Tahoma" panose="020B0604030504040204" pitchFamily="34" charset="0"/>
                <a:cs typeface="Tahoma" panose="020B0604030504040204" pitchFamily="34" charset="0"/>
              </a:rPr>
              <a:t>Lack of accurate real-time information about the situation at border crossing points (BCPs)</a:t>
            </a:r>
          </a:p>
          <a:p>
            <a:pPr marL="457200" indent="-457200">
              <a:spcBef>
                <a:spcPts val="0"/>
              </a:spcBef>
              <a:spcAft>
                <a:spcPts val="1350"/>
              </a:spcAft>
              <a:buFont typeface="Wingdings" panose="05000000000000000000" pitchFamily="2" charset="2"/>
              <a:buChar char="Ø"/>
            </a:pPr>
            <a:r>
              <a:rPr lang="en-US" sz="2000" dirty="0">
                <a:latin typeface="Tahoma" panose="020B0604030504040204" pitchFamily="34" charset="0"/>
                <a:ea typeface="Tahoma" panose="020B0604030504040204" pitchFamily="34" charset="0"/>
                <a:cs typeface="Tahoma" panose="020B0604030504040204" pitchFamily="34" charset="0"/>
              </a:rPr>
              <a:t>L</a:t>
            </a:r>
            <a:r>
              <a:rPr lang="en-US" sz="2000" dirty="0">
                <a:effectLst/>
                <a:latin typeface="Tahoma" panose="020B0604030504040204" pitchFamily="34" charset="0"/>
                <a:ea typeface="Tahoma" panose="020B0604030504040204" pitchFamily="34" charset="0"/>
                <a:cs typeface="Tahoma" panose="020B0604030504040204" pitchFamily="34" charset="0"/>
              </a:rPr>
              <a:t>ack of an effective National </a:t>
            </a:r>
            <a:r>
              <a:rPr lang="en-US" sz="2000" dirty="0">
                <a:latin typeface="Tahoma" panose="020B0604030504040204" pitchFamily="34" charset="0"/>
                <a:ea typeface="Tahoma" panose="020B0604030504040204" pitchFamily="34" charset="0"/>
                <a:cs typeface="Tahoma" panose="020B0604030504040204" pitchFamily="34" charset="0"/>
              </a:rPr>
              <a:t>T</a:t>
            </a:r>
            <a:r>
              <a:rPr lang="en-US" sz="2000" dirty="0">
                <a:effectLst/>
                <a:latin typeface="Tahoma" panose="020B0604030504040204" pitchFamily="34" charset="0"/>
                <a:ea typeface="Tahoma" panose="020B0604030504040204" pitchFamily="34" charset="0"/>
                <a:cs typeface="Tahoma" panose="020B0604030504040204" pitchFamily="34" charset="0"/>
              </a:rPr>
              <a:t>ransit </a:t>
            </a:r>
            <a:r>
              <a:rPr lang="en-US" sz="2000" dirty="0">
                <a:latin typeface="Tahoma" panose="020B0604030504040204" pitchFamily="34" charset="0"/>
                <a:ea typeface="Tahoma" panose="020B0604030504040204" pitchFamily="34" charset="0"/>
                <a:cs typeface="Tahoma" panose="020B0604030504040204" pitchFamily="34" charset="0"/>
              </a:rPr>
              <a:t>C</a:t>
            </a:r>
            <a:r>
              <a:rPr lang="en-US" sz="2000" dirty="0">
                <a:effectLst/>
                <a:latin typeface="Tahoma" panose="020B0604030504040204" pitchFamily="34" charset="0"/>
                <a:ea typeface="Tahoma" panose="020B0604030504040204" pitchFamily="34" charset="0"/>
                <a:cs typeface="Tahoma" panose="020B0604030504040204" pitchFamily="34" charset="0"/>
              </a:rPr>
              <a:t>oordinator (NTC) in Kazakhstan and Uzbekistan</a:t>
            </a:r>
          </a:p>
        </p:txBody>
      </p:sp>
    </p:spTree>
    <p:extLst>
      <p:ext uri="{BB962C8B-B14F-4D97-AF65-F5344CB8AC3E}">
        <p14:creationId xmlns:p14="http://schemas.microsoft.com/office/powerpoint/2010/main" val="249087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941294" y="110448"/>
            <a:ext cx="7288306" cy="96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rgbClr val="000099"/>
                </a:solidFill>
                <a:latin typeface="Tahoma" pitchFamily="34" charset="0"/>
              </a:rPr>
              <a:t>Barriers to Transit Trade (continued)</a:t>
            </a:r>
          </a:p>
        </p:txBody>
      </p:sp>
      <p:pic>
        <p:nvPicPr>
          <p:cNvPr id="6" name="Picture 5">
            <a:extLst>
              <a:ext uri="{FF2B5EF4-FFF2-40B4-BE49-F238E27FC236}">
                <a16:creationId xmlns:a16="http://schemas.microsoft.com/office/drawing/2014/main" id="{B30246A1-5FBB-47AC-BE49-4ABC7A610EB2}"/>
              </a:ext>
            </a:extLst>
          </p:cNvPr>
          <p:cNvPicPr>
            <a:picLocks noChangeAspect="1"/>
          </p:cNvPicPr>
          <p:nvPr/>
        </p:nvPicPr>
        <p:blipFill>
          <a:blip r:embed="rId3"/>
          <a:stretch>
            <a:fillRect/>
          </a:stretch>
        </p:blipFill>
        <p:spPr>
          <a:xfrm>
            <a:off x="135713" y="72349"/>
            <a:ext cx="682811" cy="682811"/>
          </a:xfrm>
          <a:prstGeom prst="rect">
            <a:avLst/>
          </a:prstGeom>
        </p:spPr>
      </p:pic>
      <p:sp>
        <p:nvSpPr>
          <p:cNvPr id="5" name="Content Placeholder 5">
            <a:extLst>
              <a:ext uri="{FF2B5EF4-FFF2-40B4-BE49-F238E27FC236}">
                <a16:creationId xmlns:a16="http://schemas.microsoft.com/office/drawing/2014/main" id="{6CF90881-7C14-4C17-9EC1-A6FD6985EFA1}"/>
              </a:ext>
            </a:extLst>
          </p:cNvPr>
          <p:cNvSpPr txBox="1">
            <a:spLocks/>
          </p:cNvSpPr>
          <p:nvPr/>
        </p:nvSpPr>
        <p:spPr>
          <a:xfrm>
            <a:off x="629842" y="1221971"/>
            <a:ext cx="7886702" cy="348065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1800"/>
              </a:spcAft>
              <a:buNone/>
            </a:pP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271EAB95-AD47-424A-BEE6-9E9A577CD720}"/>
              </a:ext>
            </a:extLst>
          </p:cNvPr>
          <p:cNvSpPr txBox="1"/>
          <p:nvPr/>
        </p:nvSpPr>
        <p:spPr>
          <a:xfrm>
            <a:off x="723135" y="1221971"/>
            <a:ext cx="7722001" cy="3549690"/>
          </a:xfrm>
          <a:prstGeom prst="rect">
            <a:avLst/>
          </a:prstGeom>
          <a:noFill/>
        </p:spPr>
        <p:txBody>
          <a:bodyPr wrap="square">
            <a:spAutoFit/>
          </a:bodyPr>
          <a:lstStyle/>
          <a:p>
            <a:pPr marL="457200" indent="-457200">
              <a:spcAft>
                <a:spcPts val="1350"/>
              </a:spcAft>
              <a:buFont typeface="Wingdings" panose="05000000000000000000" pitchFamily="2" charset="2"/>
              <a:buChar char="Ø"/>
            </a:pPr>
            <a:r>
              <a:rPr lang="en-US" sz="2000" dirty="0">
                <a:latin typeface="Tahoma" panose="020B0604030504040204" pitchFamily="34" charset="0"/>
                <a:ea typeface="Tahoma" panose="020B0604030504040204" pitchFamily="34" charset="0"/>
                <a:cs typeface="Tahoma" panose="020B0604030504040204" pitchFamily="34" charset="0"/>
              </a:rPr>
              <a:t>Unpredictable and often long waiting times for entry into BCPs and for ferry services in Caspian seaports</a:t>
            </a:r>
          </a:p>
          <a:p>
            <a:pPr marL="457200" indent="-457200">
              <a:spcAft>
                <a:spcPts val="1350"/>
              </a:spcAft>
              <a:buFont typeface="Wingdings" panose="05000000000000000000" pitchFamily="2" charset="2"/>
              <a:buChar char="Ø"/>
            </a:pPr>
            <a:r>
              <a:rPr lang="en-US" sz="2000" dirty="0">
                <a:latin typeface="Tahoma" panose="020B0604030504040204" pitchFamily="34" charset="0"/>
                <a:ea typeface="Tahoma" panose="020B0604030504040204" pitchFamily="34" charset="0"/>
                <a:cs typeface="Tahoma" panose="020B0604030504040204" pitchFamily="34" charset="0"/>
              </a:rPr>
              <a:t>Multiple stops and controls in the course of border crossing</a:t>
            </a:r>
          </a:p>
          <a:p>
            <a:pPr marL="457200" indent="-457200">
              <a:spcAft>
                <a:spcPts val="1350"/>
              </a:spcAft>
              <a:buFont typeface="Wingdings" panose="05000000000000000000" pitchFamily="2" charset="2"/>
              <a:buChar char="Ø"/>
            </a:pPr>
            <a:r>
              <a:rPr lang="en-US" sz="2000" dirty="0">
                <a:latin typeface="Tahoma" panose="020B0604030504040204" pitchFamily="34" charset="0"/>
                <a:ea typeface="Tahoma" panose="020B0604030504040204" pitchFamily="34" charset="0"/>
                <a:cs typeface="Tahoma" panose="020B0604030504040204" pitchFamily="34" charset="0"/>
              </a:rPr>
              <a:t>Need to submit the same paper-based documents on both sides of a border, sometimes several times on the same side of a border</a:t>
            </a:r>
          </a:p>
          <a:p>
            <a:pPr marL="457200" indent="-457200">
              <a:spcAft>
                <a:spcPts val="1350"/>
              </a:spcAft>
              <a:buFont typeface="Wingdings" panose="05000000000000000000" pitchFamily="2" charset="2"/>
              <a:buChar char="Ø"/>
            </a:pPr>
            <a:r>
              <a:rPr lang="en-US" sz="2000" dirty="0">
                <a:latin typeface="Tahoma" panose="020B0604030504040204" pitchFamily="34" charset="0"/>
                <a:ea typeface="Tahoma" panose="020B0604030504040204" pitchFamily="34" charset="0"/>
                <a:cs typeface="Tahoma" panose="020B0604030504040204" pitchFamily="34" charset="0"/>
              </a:rPr>
              <a:t>Road transport controls inside Kazakhstan</a:t>
            </a:r>
          </a:p>
          <a:p>
            <a:pPr marL="457200" indent="-457200">
              <a:spcAft>
                <a:spcPts val="1350"/>
              </a:spcAft>
              <a:buFont typeface="Wingdings" panose="05000000000000000000" pitchFamily="2" charset="2"/>
              <a:buChar char="Ø"/>
            </a:pPr>
            <a:r>
              <a:rPr lang="en-US" sz="2000" dirty="0">
                <a:latin typeface="Tahoma" panose="020B0604030504040204" pitchFamily="34" charset="0"/>
                <a:ea typeface="Tahoma" panose="020B0604030504040204" pitchFamily="34" charset="0"/>
                <a:cs typeface="Tahoma" panose="020B0604030504040204" pitchFamily="34" charset="0"/>
              </a:rPr>
              <a:t>P</a:t>
            </a:r>
            <a:r>
              <a:rPr lang="ru-RU" sz="2000" dirty="0">
                <a:latin typeface="Tahoma" panose="020B0604030504040204" pitchFamily="34" charset="0"/>
                <a:ea typeface="Tahoma" panose="020B0604030504040204" pitchFamily="34" charset="0"/>
                <a:cs typeface="Tahoma" panose="020B0604030504040204" pitchFamily="34" charset="0"/>
              </a:rPr>
              <a:t>oor condition of some roads used in transit trade in Uzbekistan</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5874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941294" y="110448"/>
            <a:ext cx="7288306" cy="96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rgbClr val="000099"/>
                </a:solidFill>
                <a:latin typeface="Tahoma" pitchFamily="34" charset="0"/>
              </a:rPr>
              <a:t>Selected Indicators of Road Transit Time and Speed, 2018 and 2022</a:t>
            </a:r>
            <a:r>
              <a:rPr lang="en-US" sz="2800" b="1" baseline="30000" dirty="0">
                <a:solidFill>
                  <a:srgbClr val="000099"/>
                </a:solidFill>
                <a:latin typeface="Tahoma" pitchFamily="34" charset="0"/>
              </a:rPr>
              <a:t>a</a:t>
            </a:r>
            <a:endParaRPr lang="en-US" sz="2800" b="1" dirty="0">
              <a:solidFill>
                <a:srgbClr val="000099"/>
              </a:solidFill>
              <a:latin typeface="Tahoma" pitchFamily="34" charset="0"/>
            </a:endParaRPr>
          </a:p>
        </p:txBody>
      </p:sp>
      <p:pic>
        <p:nvPicPr>
          <p:cNvPr id="6" name="Picture 5">
            <a:extLst>
              <a:ext uri="{FF2B5EF4-FFF2-40B4-BE49-F238E27FC236}">
                <a16:creationId xmlns:a16="http://schemas.microsoft.com/office/drawing/2014/main" id="{B30246A1-5FBB-47AC-BE49-4ABC7A610EB2}"/>
              </a:ext>
            </a:extLst>
          </p:cNvPr>
          <p:cNvPicPr>
            <a:picLocks noChangeAspect="1"/>
          </p:cNvPicPr>
          <p:nvPr/>
        </p:nvPicPr>
        <p:blipFill>
          <a:blip r:embed="rId3"/>
          <a:stretch>
            <a:fillRect/>
          </a:stretch>
        </p:blipFill>
        <p:spPr>
          <a:xfrm>
            <a:off x="135713" y="72349"/>
            <a:ext cx="682811" cy="682811"/>
          </a:xfrm>
          <a:prstGeom prst="rect">
            <a:avLst/>
          </a:prstGeom>
        </p:spPr>
      </p:pic>
      <p:graphicFrame>
        <p:nvGraphicFramePr>
          <p:cNvPr id="8" name="Table 3">
            <a:extLst>
              <a:ext uri="{FF2B5EF4-FFF2-40B4-BE49-F238E27FC236}">
                <a16:creationId xmlns:a16="http://schemas.microsoft.com/office/drawing/2014/main" id="{D7ACA5EE-1642-4BDB-946D-F60B55F74BDB}"/>
              </a:ext>
            </a:extLst>
          </p:cNvPr>
          <p:cNvGraphicFramePr>
            <a:graphicFrameLocks/>
          </p:cNvGraphicFramePr>
          <p:nvPr>
            <p:extLst>
              <p:ext uri="{D42A27DB-BD31-4B8C-83A1-F6EECF244321}">
                <p14:modId xmlns:p14="http://schemas.microsoft.com/office/powerpoint/2010/main" val="3320297399"/>
              </p:ext>
            </p:extLst>
          </p:nvPr>
        </p:nvGraphicFramePr>
        <p:xfrm>
          <a:off x="685360" y="1200150"/>
          <a:ext cx="7772400" cy="3215364"/>
        </p:xfrm>
        <a:graphic>
          <a:graphicData uri="http://schemas.openxmlformats.org/drawingml/2006/table">
            <a:tbl>
              <a:tblPr firstRow="1" bandRow="1">
                <a:tableStyleId>{5C22544A-7EE6-4342-B048-85BDC9FD1C3A}</a:tableStyleId>
              </a:tblPr>
              <a:tblGrid>
                <a:gridCol w="3108960">
                  <a:extLst>
                    <a:ext uri="{9D8B030D-6E8A-4147-A177-3AD203B41FA5}">
                      <a16:colId xmlns:a16="http://schemas.microsoft.com/office/drawing/2014/main" val="1596702629"/>
                    </a:ext>
                  </a:extLst>
                </a:gridCol>
                <a:gridCol w="777240">
                  <a:extLst>
                    <a:ext uri="{9D8B030D-6E8A-4147-A177-3AD203B41FA5}">
                      <a16:colId xmlns:a16="http://schemas.microsoft.com/office/drawing/2014/main" val="1877360532"/>
                    </a:ext>
                  </a:extLst>
                </a:gridCol>
                <a:gridCol w="777240">
                  <a:extLst>
                    <a:ext uri="{9D8B030D-6E8A-4147-A177-3AD203B41FA5}">
                      <a16:colId xmlns:a16="http://schemas.microsoft.com/office/drawing/2014/main" val="3846505175"/>
                    </a:ext>
                  </a:extLst>
                </a:gridCol>
                <a:gridCol w="777240">
                  <a:extLst>
                    <a:ext uri="{9D8B030D-6E8A-4147-A177-3AD203B41FA5}">
                      <a16:colId xmlns:a16="http://schemas.microsoft.com/office/drawing/2014/main" val="2012637224"/>
                    </a:ext>
                  </a:extLst>
                </a:gridCol>
                <a:gridCol w="777240">
                  <a:extLst>
                    <a:ext uri="{9D8B030D-6E8A-4147-A177-3AD203B41FA5}">
                      <a16:colId xmlns:a16="http://schemas.microsoft.com/office/drawing/2014/main" val="2407009340"/>
                    </a:ext>
                  </a:extLst>
                </a:gridCol>
                <a:gridCol w="777240">
                  <a:extLst>
                    <a:ext uri="{9D8B030D-6E8A-4147-A177-3AD203B41FA5}">
                      <a16:colId xmlns:a16="http://schemas.microsoft.com/office/drawing/2014/main" val="178966326"/>
                    </a:ext>
                  </a:extLst>
                </a:gridCol>
                <a:gridCol w="777240">
                  <a:extLst>
                    <a:ext uri="{9D8B030D-6E8A-4147-A177-3AD203B41FA5}">
                      <a16:colId xmlns:a16="http://schemas.microsoft.com/office/drawing/2014/main" val="2557832020"/>
                    </a:ext>
                  </a:extLst>
                </a:gridCol>
              </a:tblGrid>
              <a:tr h="448264">
                <a:tc>
                  <a:txBody>
                    <a:bodyPr/>
                    <a:lstStyle/>
                    <a:p>
                      <a:endParaRPr lang="en-US" sz="15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tc>
                <a:tc gridSpan="2">
                  <a:txBody>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AZE</a:t>
                      </a:r>
                    </a:p>
                  </a:txBody>
                  <a:tcPr marL="68580" marR="68580" marT="34290" marB="34290" anchor="ctr"/>
                </a:tc>
                <a:tc hMerge="1">
                  <a:txBody>
                    <a:bodyPr/>
                    <a:lstStyle/>
                    <a:p>
                      <a:endParaRPr lang="en-US"/>
                    </a:p>
                  </a:txBody>
                  <a:tcPr/>
                </a:tc>
                <a:tc gridSpan="2">
                  <a:txBody>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KAZ</a:t>
                      </a:r>
                    </a:p>
                  </a:txBody>
                  <a:tcPr marL="68580" marR="68580" marT="34290" marB="34290" anchor="ctr"/>
                </a:tc>
                <a:tc hMerge="1">
                  <a:txBody>
                    <a:bodyPr/>
                    <a:lstStyle/>
                    <a:p>
                      <a:endParaRPr lang="en-US"/>
                    </a:p>
                  </a:txBody>
                  <a:tcPr/>
                </a:tc>
                <a:tc gridSpan="2">
                  <a:txBody>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UZB</a:t>
                      </a:r>
                    </a:p>
                  </a:txBody>
                  <a:tcPr marL="68580" marR="68580" marT="34290" marB="34290" anchor="ctr"/>
                </a:tc>
                <a:tc hMerge="1">
                  <a:txBody>
                    <a:bodyPr/>
                    <a:lstStyle/>
                    <a:p>
                      <a:endParaRPr lang="en-US"/>
                    </a:p>
                  </a:txBody>
                  <a:tcPr/>
                </a:tc>
                <a:extLst>
                  <a:ext uri="{0D108BD9-81ED-4DB2-BD59-A6C34878D82A}">
                    <a16:rowId xmlns:a16="http://schemas.microsoft.com/office/drawing/2014/main" val="3689196311"/>
                  </a:ext>
                </a:extLst>
              </a:tr>
              <a:tr h="448264">
                <a:tc>
                  <a:txBody>
                    <a:bodyPr/>
                    <a:lstStyle/>
                    <a:p>
                      <a:endParaRPr lang="en-US" sz="15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solidFill>
                      <a:schemeClr val="accent1">
                        <a:lumMod val="40000"/>
                        <a:lumOff val="60000"/>
                      </a:schemeClr>
                    </a:solidFill>
                  </a:tcPr>
                </a:tc>
                <a:tc>
                  <a:txBody>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2018</a:t>
                      </a:r>
                    </a:p>
                  </a:txBody>
                  <a:tcPr marL="68580" marR="68580" marT="34290" marB="34290" anchor="ctr">
                    <a:solidFill>
                      <a:schemeClr val="accent1">
                        <a:lumMod val="40000"/>
                        <a:lumOff val="60000"/>
                      </a:schemeClr>
                    </a:solidFill>
                  </a:tcPr>
                </a:tc>
                <a:tc>
                  <a:txBody>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2022</a:t>
                      </a:r>
                    </a:p>
                  </a:txBody>
                  <a:tcPr marL="68580" marR="68580" marT="34290" marB="34290" anchor="ctr">
                    <a:solidFill>
                      <a:schemeClr val="accent1">
                        <a:lumMod val="40000"/>
                        <a:lumOff val="60000"/>
                      </a:schemeClr>
                    </a:solidFill>
                  </a:tcPr>
                </a:tc>
                <a:tc>
                  <a:txBody>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2018</a:t>
                      </a:r>
                    </a:p>
                  </a:txBody>
                  <a:tcPr marL="68580" marR="68580" marT="34290" marB="34290" anchor="ctr">
                    <a:solidFill>
                      <a:schemeClr val="accent1">
                        <a:lumMod val="40000"/>
                        <a:lumOff val="60000"/>
                      </a:schemeClr>
                    </a:solidFill>
                  </a:tcPr>
                </a:tc>
                <a:tc>
                  <a:txBody>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2022</a:t>
                      </a:r>
                    </a:p>
                  </a:txBody>
                  <a:tcPr marL="68580" marR="68580" marT="34290" marB="34290" anchor="ctr">
                    <a:solidFill>
                      <a:schemeClr val="accent1">
                        <a:lumMod val="40000"/>
                        <a:lumOff val="60000"/>
                      </a:schemeClr>
                    </a:solidFill>
                  </a:tcPr>
                </a:tc>
                <a:tc>
                  <a:txBody>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2018</a:t>
                      </a:r>
                    </a:p>
                  </a:txBody>
                  <a:tcPr marL="68580" marR="68580" marT="34290" marB="34290" anchor="ctr">
                    <a:solidFill>
                      <a:schemeClr val="accent1">
                        <a:lumMod val="40000"/>
                        <a:lumOff val="60000"/>
                      </a:schemeClr>
                    </a:solidFill>
                  </a:tcPr>
                </a:tc>
                <a:tc>
                  <a:txBody>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2022</a:t>
                      </a: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2244074555"/>
                  </a:ext>
                </a:extLst>
              </a:tr>
              <a:tr h="44826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dirty="0">
                          <a:latin typeface="Tahoma" panose="020B0604030504040204" pitchFamily="34" charset="0"/>
                          <a:ea typeface="Tahoma" panose="020B0604030504040204" pitchFamily="34" charset="0"/>
                          <a:cs typeface="Tahoma" panose="020B0604030504040204" pitchFamily="34" charset="0"/>
                        </a:rPr>
                        <a:t>Time spent at an entry BCP (h)</a:t>
                      </a:r>
                    </a:p>
                  </a:txBody>
                  <a:tcPr marL="68580" marR="68580" marT="34290" marB="34290" anchor="ctr"/>
                </a:tc>
                <a:tc>
                  <a:txBody>
                    <a:bodyPr/>
                    <a:lstStyle/>
                    <a:p>
                      <a:pPr marL="0" marR="0" algn="ctr">
                        <a:spcBef>
                          <a:spcPts val="0"/>
                        </a:spcBef>
                        <a:spcAft>
                          <a:spcPts val="0"/>
                        </a:spcAft>
                      </a:pPr>
                      <a:r>
                        <a:rPr lang="ru-RU" sz="1500">
                          <a:solidFill>
                            <a:srgbClr val="000000"/>
                          </a:solidFill>
                          <a:effectLst/>
                          <a:latin typeface="Tahoma" panose="020B0604030504040204" pitchFamily="34" charset="0"/>
                          <a:ea typeface="Tahoma" panose="020B0604030504040204" pitchFamily="34" charset="0"/>
                          <a:cs typeface="Tahoma" panose="020B0604030504040204" pitchFamily="34" charset="0"/>
                        </a:rPr>
                        <a:t>2.7</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2.5</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3.9</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3.7</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a:solidFill>
                            <a:srgbClr val="000000"/>
                          </a:solidFill>
                          <a:effectLst/>
                          <a:latin typeface="Tahoma" panose="020B0604030504040204" pitchFamily="34" charset="0"/>
                          <a:ea typeface="Tahoma" panose="020B0604030504040204" pitchFamily="34" charset="0"/>
                          <a:cs typeface="Tahoma" panose="020B0604030504040204" pitchFamily="34" charset="0"/>
                        </a:rPr>
                        <a:t>8.8</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a:solidFill>
                            <a:srgbClr val="000000"/>
                          </a:solidFill>
                          <a:effectLst/>
                          <a:latin typeface="Tahoma" panose="020B0604030504040204" pitchFamily="34" charset="0"/>
                          <a:ea typeface="Tahoma" panose="020B0604030504040204" pitchFamily="34" charset="0"/>
                          <a:cs typeface="Tahoma" panose="020B0604030504040204" pitchFamily="34" charset="0"/>
                        </a:rPr>
                        <a:t>2.5</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extLst>
                  <a:ext uri="{0D108BD9-81ED-4DB2-BD59-A6C34878D82A}">
                    <a16:rowId xmlns:a16="http://schemas.microsoft.com/office/drawing/2014/main" val="2370074173"/>
                  </a:ext>
                </a:extLst>
              </a:tr>
              <a:tr h="5108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dirty="0">
                          <a:latin typeface="Tahoma" panose="020B0604030504040204" pitchFamily="34" charset="0"/>
                          <a:ea typeface="Tahoma" panose="020B0604030504040204" pitchFamily="34" charset="0"/>
                          <a:cs typeface="Tahoma" panose="020B0604030504040204" pitchFamily="34" charset="0"/>
                        </a:rPr>
                        <a:t>Time spent at intermediate stops, excluding rest stops (h)</a:t>
                      </a:r>
                    </a:p>
                  </a:txBody>
                  <a:tcPr marL="68580" marR="68580" marT="34290" marB="34290" anchor="ctr"/>
                </a:tc>
                <a:tc>
                  <a:txBody>
                    <a:bodyPr/>
                    <a:lstStyle/>
                    <a:p>
                      <a:pPr marL="0" marR="0" algn="ctr">
                        <a:spcBef>
                          <a:spcPts val="0"/>
                        </a:spcBef>
                        <a:spcAft>
                          <a:spcPts val="0"/>
                        </a:spcAft>
                      </a:pPr>
                      <a:r>
                        <a:rPr lang="ru-RU" sz="1500">
                          <a:solidFill>
                            <a:srgbClr val="000000"/>
                          </a:solidFill>
                          <a:effectLst/>
                          <a:latin typeface="Tahoma" panose="020B0604030504040204" pitchFamily="34" charset="0"/>
                          <a:ea typeface="Tahoma" panose="020B0604030504040204" pitchFamily="34" charset="0"/>
                          <a:cs typeface="Tahoma" panose="020B0604030504040204" pitchFamily="34" charset="0"/>
                        </a:rPr>
                        <a:t>4.2</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a:solidFill>
                            <a:srgbClr val="000000"/>
                          </a:solidFill>
                          <a:effectLst/>
                          <a:latin typeface="Tahoma" panose="020B0604030504040204" pitchFamily="34" charset="0"/>
                          <a:ea typeface="Tahoma" panose="020B0604030504040204" pitchFamily="34" charset="0"/>
                          <a:cs typeface="Tahoma" panose="020B0604030504040204" pitchFamily="34" charset="0"/>
                        </a:rPr>
                        <a:t>0.0</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0.9</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dirty="0">
                          <a:solidFill>
                            <a:srgbClr val="000000"/>
                          </a:solidFill>
                          <a:effectLst/>
                          <a:latin typeface="Tahoma" panose="020B0604030504040204" pitchFamily="34" charset="0"/>
                          <a:ea typeface="Tahoma" panose="020B0604030504040204" pitchFamily="34" charset="0"/>
                          <a:cs typeface="Tahoma" panose="020B0604030504040204" pitchFamily="34" charset="0"/>
                        </a:rPr>
                        <a:t>0.1</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1.4</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a:solidFill>
                            <a:srgbClr val="000000"/>
                          </a:solidFill>
                          <a:effectLst/>
                          <a:latin typeface="Tahoma" panose="020B0604030504040204" pitchFamily="34" charset="0"/>
                          <a:ea typeface="Tahoma" panose="020B0604030504040204" pitchFamily="34" charset="0"/>
                          <a:cs typeface="Tahoma" panose="020B0604030504040204" pitchFamily="34" charset="0"/>
                        </a:rPr>
                        <a:t>1.6</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extLst>
                  <a:ext uri="{0D108BD9-81ED-4DB2-BD59-A6C34878D82A}">
                    <a16:rowId xmlns:a16="http://schemas.microsoft.com/office/drawing/2014/main" val="431102877"/>
                  </a:ext>
                </a:extLst>
              </a:tr>
              <a:tr h="44826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dirty="0">
                          <a:latin typeface="Tahoma" panose="020B0604030504040204" pitchFamily="34" charset="0"/>
                          <a:ea typeface="Tahoma" panose="020B0604030504040204" pitchFamily="34" charset="0"/>
                          <a:cs typeface="Tahoma" panose="020B0604030504040204" pitchFamily="34" charset="0"/>
                        </a:rPr>
                        <a:t>Time spent at an exit BCP (h)</a:t>
                      </a:r>
                    </a:p>
                  </a:txBody>
                  <a:tcPr marL="68580" marR="68580" marT="34290" marB="34290" anchor="ctr"/>
                </a:tc>
                <a:tc>
                  <a:txBody>
                    <a:bodyPr/>
                    <a:lstStyle/>
                    <a:p>
                      <a:pPr marL="0" marR="0" algn="ctr">
                        <a:spcBef>
                          <a:spcPts val="0"/>
                        </a:spcBef>
                        <a:spcAft>
                          <a:spcPts val="0"/>
                        </a:spcAft>
                      </a:pPr>
                      <a:r>
                        <a:rPr lang="ru-RU" sz="1500">
                          <a:solidFill>
                            <a:srgbClr val="000000"/>
                          </a:solidFill>
                          <a:effectLst/>
                          <a:latin typeface="Tahoma" panose="020B0604030504040204" pitchFamily="34" charset="0"/>
                          <a:ea typeface="Tahoma" panose="020B0604030504040204" pitchFamily="34" charset="0"/>
                          <a:cs typeface="Tahoma" panose="020B0604030504040204" pitchFamily="34" charset="0"/>
                        </a:rPr>
                        <a:t>2.7</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a:solidFill>
                            <a:srgbClr val="000000"/>
                          </a:solidFill>
                          <a:effectLst/>
                          <a:latin typeface="Tahoma" panose="020B0604030504040204" pitchFamily="34" charset="0"/>
                          <a:ea typeface="Tahoma" panose="020B0604030504040204" pitchFamily="34" charset="0"/>
                          <a:cs typeface="Tahoma" panose="020B0604030504040204" pitchFamily="34" charset="0"/>
                        </a:rPr>
                        <a:t>6.3</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dirty="0">
                          <a:solidFill>
                            <a:srgbClr val="000000"/>
                          </a:solidFill>
                          <a:effectLst/>
                          <a:latin typeface="Tahoma" panose="020B0604030504040204" pitchFamily="34" charset="0"/>
                          <a:ea typeface="Tahoma" panose="020B0604030504040204" pitchFamily="34" charset="0"/>
                          <a:cs typeface="Tahoma" panose="020B0604030504040204" pitchFamily="34" charset="0"/>
                        </a:rPr>
                        <a:t>5.9</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3.8</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10.6</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3.9</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extLst>
                  <a:ext uri="{0D108BD9-81ED-4DB2-BD59-A6C34878D82A}">
                    <a16:rowId xmlns:a16="http://schemas.microsoft.com/office/drawing/2014/main" val="770772589"/>
                  </a:ext>
                </a:extLst>
              </a:tr>
              <a:tr h="44826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dirty="0">
                          <a:latin typeface="Tahoma" panose="020B0604030504040204" pitchFamily="34" charset="0"/>
                          <a:ea typeface="Tahoma" panose="020B0604030504040204" pitchFamily="34" charset="0"/>
                          <a:cs typeface="Tahoma" panose="020B0604030504040204" pitchFamily="34" charset="0"/>
                        </a:rPr>
                        <a:t>Average speed in motion (km/h)</a:t>
                      </a:r>
                    </a:p>
                  </a:txBody>
                  <a:tcPr marL="68580" marR="68580" marT="34290" marB="34290" anchor="ctr"/>
                </a:tc>
                <a:tc>
                  <a:txBody>
                    <a:bodyPr/>
                    <a:lstStyle/>
                    <a:p>
                      <a:pPr marL="0" marR="0" algn="ctr">
                        <a:spcBef>
                          <a:spcPts val="0"/>
                        </a:spcBef>
                        <a:spcAft>
                          <a:spcPts val="0"/>
                        </a:spcAft>
                      </a:pPr>
                      <a:r>
                        <a:rPr lang="ru-RU" sz="1500">
                          <a:solidFill>
                            <a:srgbClr val="000000"/>
                          </a:solidFill>
                          <a:effectLst/>
                          <a:latin typeface="Tahoma" panose="020B0604030504040204" pitchFamily="34" charset="0"/>
                          <a:ea typeface="Tahoma" panose="020B0604030504040204" pitchFamily="34" charset="0"/>
                          <a:cs typeface="Tahoma" panose="020B0604030504040204" pitchFamily="34" charset="0"/>
                        </a:rPr>
                        <a:t>55.1</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a:solidFill>
                            <a:srgbClr val="000000"/>
                          </a:solidFill>
                          <a:effectLst/>
                          <a:latin typeface="Tahoma" panose="020B0604030504040204" pitchFamily="34" charset="0"/>
                          <a:ea typeface="Tahoma" panose="020B0604030504040204" pitchFamily="34" charset="0"/>
                          <a:cs typeface="Tahoma" panose="020B0604030504040204" pitchFamily="34" charset="0"/>
                        </a:rPr>
                        <a:t>53.4</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a:solidFill>
                            <a:srgbClr val="000000"/>
                          </a:solidFill>
                          <a:effectLst/>
                          <a:latin typeface="Tahoma" panose="020B0604030504040204" pitchFamily="34" charset="0"/>
                          <a:ea typeface="Tahoma" panose="020B0604030504040204" pitchFamily="34" charset="0"/>
                          <a:cs typeface="Tahoma" panose="020B0604030504040204" pitchFamily="34" charset="0"/>
                        </a:rPr>
                        <a:t>52.4</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dirty="0">
                          <a:solidFill>
                            <a:srgbClr val="000000"/>
                          </a:solidFill>
                          <a:effectLst/>
                          <a:latin typeface="Tahoma" panose="020B0604030504040204" pitchFamily="34" charset="0"/>
                          <a:ea typeface="Tahoma" panose="020B0604030504040204" pitchFamily="34" charset="0"/>
                          <a:cs typeface="Tahoma" panose="020B0604030504040204" pitchFamily="34" charset="0"/>
                        </a:rPr>
                        <a:t>68.7</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dirty="0">
                          <a:solidFill>
                            <a:srgbClr val="000000"/>
                          </a:solidFill>
                          <a:effectLst/>
                          <a:latin typeface="Tahoma" panose="020B0604030504040204" pitchFamily="34" charset="0"/>
                          <a:ea typeface="Tahoma" panose="020B0604030504040204" pitchFamily="34" charset="0"/>
                          <a:cs typeface="Tahoma" panose="020B0604030504040204" pitchFamily="34" charset="0"/>
                        </a:rPr>
                        <a:t>53.3</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46.0</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extLst>
                  <a:ext uri="{0D108BD9-81ED-4DB2-BD59-A6C34878D82A}">
                    <a16:rowId xmlns:a16="http://schemas.microsoft.com/office/drawing/2014/main" val="2871087843"/>
                  </a:ext>
                </a:extLst>
              </a:tr>
              <a:tr h="448264">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Speed of transit (km/h)</a:t>
                      </a:r>
                    </a:p>
                  </a:txBody>
                  <a:tcPr marL="68580" marR="68580" marT="34290" marB="34290" anchor="ctr"/>
                </a:tc>
                <a:tc>
                  <a:txBody>
                    <a:bodyPr/>
                    <a:lstStyle/>
                    <a:p>
                      <a:pPr marL="0" marR="0" algn="ctr">
                        <a:spcBef>
                          <a:spcPts val="0"/>
                        </a:spcBef>
                        <a:spcAft>
                          <a:spcPts val="0"/>
                        </a:spcAft>
                      </a:pPr>
                      <a:r>
                        <a:rPr lang="ru-RU" sz="1500">
                          <a:solidFill>
                            <a:srgbClr val="000000"/>
                          </a:solidFill>
                          <a:effectLst/>
                          <a:latin typeface="Tahoma" panose="020B0604030504040204" pitchFamily="34" charset="0"/>
                          <a:ea typeface="Tahoma" panose="020B0604030504040204" pitchFamily="34" charset="0"/>
                          <a:cs typeface="Tahoma" panose="020B0604030504040204" pitchFamily="34" charset="0"/>
                        </a:rPr>
                        <a:t>36.4</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a:solidFill>
                            <a:srgbClr val="000000"/>
                          </a:solidFill>
                          <a:effectLst/>
                          <a:latin typeface="Tahoma" panose="020B0604030504040204" pitchFamily="34" charset="0"/>
                          <a:ea typeface="Tahoma" panose="020B0604030504040204" pitchFamily="34" charset="0"/>
                          <a:cs typeface="Tahoma" panose="020B0604030504040204" pitchFamily="34" charset="0"/>
                        </a:rPr>
                        <a:t>35.4</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a:solidFill>
                            <a:srgbClr val="000000"/>
                          </a:solidFill>
                          <a:effectLst/>
                          <a:latin typeface="Tahoma" panose="020B0604030504040204" pitchFamily="34" charset="0"/>
                          <a:ea typeface="Tahoma" panose="020B0604030504040204" pitchFamily="34" charset="0"/>
                          <a:cs typeface="Tahoma" panose="020B0604030504040204" pitchFamily="34" charset="0"/>
                        </a:rPr>
                        <a:t>37.1</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a:solidFill>
                            <a:srgbClr val="000000"/>
                          </a:solidFill>
                          <a:effectLst/>
                          <a:latin typeface="Tahoma" panose="020B0604030504040204" pitchFamily="34" charset="0"/>
                          <a:ea typeface="Tahoma" panose="020B0604030504040204" pitchFamily="34" charset="0"/>
                          <a:cs typeface="Tahoma" panose="020B0604030504040204" pitchFamily="34" charset="0"/>
                        </a:rPr>
                        <a:t>39.8</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26.4</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tc>
                  <a:txBody>
                    <a:bodyPr/>
                    <a:lstStyle/>
                    <a:p>
                      <a:pPr marL="0" marR="0" algn="ctr">
                        <a:spcBef>
                          <a:spcPts val="0"/>
                        </a:spcBef>
                        <a:spcAft>
                          <a:spcPts val="0"/>
                        </a:spcAft>
                      </a:pPr>
                      <a:r>
                        <a:rPr lang="ru-RU" sz="15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35.8</a:t>
                      </a:r>
                      <a:endParaRPr lang="en-US" sz="1500" dirty="0">
                        <a:effectLst/>
                        <a:latin typeface="Tahoma" panose="020B0604030504040204" pitchFamily="34" charset="0"/>
                        <a:ea typeface="Tahoma" panose="020B0604030504040204" pitchFamily="34" charset="0"/>
                        <a:cs typeface="Tahoma" panose="020B0604030504040204" pitchFamily="34" charset="0"/>
                      </a:endParaRPr>
                    </a:p>
                  </a:txBody>
                  <a:tcPr marL="45720" marR="45720" marT="27305" marB="27305" anchor="ctr"/>
                </a:tc>
                <a:extLst>
                  <a:ext uri="{0D108BD9-81ED-4DB2-BD59-A6C34878D82A}">
                    <a16:rowId xmlns:a16="http://schemas.microsoft.com/office/drawing/2014/main" val="3082345736"/>
                  </a:ext>
                </a:extLst>
              </a:tr>
            </a:tbl>
          </a:graphicData>
        </a:graphic>
      </p:graphicFrame>
      <p:sp>
        <p:nvSpPr>
          <p:cNvPr id="9" name="Title 2">
            <a:extLst>
              <a:ext uri="{FF2B5EF4-FFF2-40B4-BE49-F238E27FC236}">
                <a16:creationId xmlns:a16="http://schemas.microsoft.com/office/drawing/2014/main" id="{727BE600-90A1-47C1-86DF-6D28A7F13A43}"/>
              </a:ext>
            </a:extLst>
          </p:cNvPr>
          <p:cNvSpPr txBox="1">
            <a:spLocks/>
          </p:cNvSpPr>
          <p:nvPr/>
        </p:nvSpPr>
        <p:spPr>
          <a:xfrm>
            <a:off x="685360" y="4536167"/>
            <a:ext cx="7747535" cy="420469"/>
          </a:xfrm>
          <a:prstGeom prst="rect">
            <a:avLst/>
          </a:prstGeom>
        </p:spPr>
        <p:txBody>
          <a:bodyPr/>
          <a:lstStyle>
            <a:lvl1pPr algn="l" defTabSz="914377" rtl="0" eaLnBrk="1" latinLnBrk="0" hangingPunct="1">
              <a:lnSpc>
                <a:spcPct val="90000"/>
              </a:lnSpc>
              <a:spcBef>
                <a:spcPct val="0"/>
              </a:spcBef>
              <a:buNone/>
              <a:defRPr sz="4400" kern="1200">
                <a:solidFill>
                  <a:schemeClr val="accent1"/>
                </a:solidFill>
                <a:latin typeface="+mj-lt"/>
                <a:ea typeface="+mj-ea"/>
                <a:cs typeface="+mj-cs"/>
              </a:defRPr>
            </a:lvl1pPr>
          </a:lstStyle>
          <a:p>
            <a:pPr>
              <a:lnSpc>
                <a:spcPct val="100000"/>
              </a:lnSpc>
            </a:pPr>
            <a:r>
              <a:rPr lang="en-US" sz="10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a</a:t>
            </a:r>
            <a:r>
              <a:rPr lang="en-US" sz="1000" dirty="0">
                <a:solidFill>
                  <a:schemeClr val="tx1"/>
                </a:solidFill>
                <a:latin typeface="Tahoma" panose="020B0604030504040204" pitchFamily="34" charset="0"/>
                <a:ea typeface="Tahoma" panose="020B0604030504040204" pitchFamily="34" charset="0"/>
                <a:cs typeface="Tahoma" panose="020B0604030504040204" pitchFamily="34" charset="0"/>
              </a:rPr>
              <a:t> Simple averages for the road shipments and the road components of the multimodal shipments in the CPMM database.</a:t>
            </a:r>
          </a:p>
          <a:p>
            <a:pPr>
              <a:lnSpc>
                <a:spcPct val="100000"/>
              </a:lnSpc>
            </a:pPr>
            <a:r>
              <a:rPr lang="en-US" sz="1000" dirty="0">
                <a:solidFill>
                  <a:schemeClr val="tx1"/>
                </a:solidFill>
                <a:latin typeface="Tahoma" panose="020B0604030504040204" pitchFamily="34" charset="0"/>
                <a:ea typeface="Tahoma" panose="020B0604030504040204" pitchFamily="34" charset="0"/>
                <a:cs typeface="Tahoma" panose="020B0604030504040204" pitchFamily="34" charset="0"/>
              </a:rPr>
              <a:t>Source: CPMM database and the study team’s computations.</a:t>
            </a:r>
            <a:endParaRPr lang="en-DE"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2985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941294" y="110448"/>
            <a:ext cx="7288306" cy="96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rgbClr val="000099"/>
                </a:solidFill>
                <a:latin typeface="Tahoma" pitchFamily="34" charset="0"/>
              </a:rPr>
              <a:t>Selected Indicators of Road</a:t>
            </a:r>
          </a:p>
          <a:p>
            <a:pPr algn="ctr" eaLnBrk="1" hangingPunct="1"/>
            <a:r>
              <a:rPr lang="en-US" sz="2800" b="1" dirty="0">
                <a:solidFill>
                  <a:srgbClr val="000099"/>
                </a:solidFill>
                <a:latin typeface="Tahoma" pitchFamily="34" charset="0"/>
              </a:rPr>
              <a:t>Transit Costs, 2018 and 2022</a:t>
            </a:r>
            <a:r>
              <a:rPr lang="en-US" sz="2800" b="1" baseline="30000" dirty="0">
                <a:solidFill>
                  <a:srgbClr val="000099"/>
                </a:solidFill>
                <a:latin typeface="Tahoma" pitchFamily="34" charset="0"/>
              </a:rPr>
              <a:t>a</a:t>
            </a:r>
          </a:p>
        </p:txBody>
      </p:sp>
      <p:pic>
        <p:nvPicPr>
          <p:cNvPr id="6" name="Picture 5">
            <a:extLst>
              <a:ext uri="{FF2B5EF4-FFF2-40B4-BE49-F238E27FC236}">
                <a16:creationId xmlns:a16="http://schemas.microsoft.com/office/drawing/2014/main" id="{B30246A1-5FBB-47AC-BE49-4ABC7A610EB2}"/>
              </a:ext>
            </a:extLst>
          </p:cNvPr>
          <p:cNvPicPr>
            <a:picLocks noChangeAspect="1"/>
          </p:cNvPicPr>
          <p:nvPr/>
        </p:nvPicPr>
        <p:blipFill>
          <a:blip r:embed="rId3"/>
          <a:stretch>
            <a:fillRect/>
          </a:stretch>
        </p:blipFill>
        <p:spPr>
          <a:xfrm>
            <a:off x="135713" y="72349"/>
            <a:ext cx="682811" cy="682811"/>
          </a:xfrm>
          <a:prstGeom prst="rect">
            <a:avLst/>
          </a:prstGeom>
        </p:spPr>
      </p:pic>
      <p:graphicFrame>
        <p:nvGraphicFramePr>
          <p:cNvPr id="8" name="Table 3">
            <a:extLst>
              <a:ext uri="{FF2B5EF4-FFF2-40B4-BE49-F238E27FC236}">
                <a16:creationId xmlns:a16="http://schemas.microsoft.com/office/drawing/2014/main" id="{D7ACA5EE-1642-4BDB-946D-F60B55F74BDB}"/>
              </a:ext>
            </a:extLst>
          </p:cNvPr>
          <p:cNvGraphicFramePr>
            <a:graphicFrameLocks/>
          </p:cNvGraphicFramePr>
          <p:nvPr>
            <p:extLst>
              <p:ext uri="{D42A27DB-BD31-4B8C-83A1-F6EECF244321}">
                <p14:modId xmlns:p14="http://schemas.microsoft.com/office/powerpoint/2010/main" val="1963793458"/>
              </p:ext>
            </p:extLst>
          </p:nvPr>
        </p:nvGraphicFramePr>
        <p:xfrm>
          <a:off x="685360" y="1097458"/>
          <a:ext cx="8046720" cy="3291842"/>
        </p:xfrm>
        <a:graphic>
          <a:graphicData uri="http://schemas.openxmlformats.org/drawingml/2006/table">
            <a:tbl>
              <a:tblPr firstRow="1" bandRow="1">
                <a:tableStyleId>{5C22544A-7EE6-4342-B048-85BDC9FD1C3A}</a:tableStyleId>
              </a:tblPr>
              <a:tblGrid>
                <a:gridCol w="3108960">
                  <a:extLst>
                    <a:ext uri="{9D8B030D-6E8A-4147-A177-3AD203B41FA5}">
                      <a16:colId xmlns:a16="http://schemas.microsoft.com/office/drawing/2014/main" val="1596702629"/>
                    </a:ext>
                  </a:extLst>
                </a:gridCol>
                <a:gridCol w="822960">
                  <a:extLst>
                    <a:ext uri="{9D8B030D-6E8A-4147-A177-3AD203B41FA5}">
                      <a16:colId xmlns:a16="http://schemas.microsoft.com/office/drawing/2014/main" val="1877360532"/>
                    </a:ext>
                  </a:extLst>
                </a:gridCol>
                <a:gridCol w="822960">
                  <a:extLst>
                    <a:ext uri="{9D8B030D-6E8A-4147-A177-3AD203B41FA5}">
                      <a16:colId xmlns:a16="http://schemas.microsoft.com/office/drawing/2014/main" val="3846505175"/>
                    </a:ext>
                  </a:extLst>
                </a:gridCol>
                <a:gridCol w="822960">
                  <a:extLst>
                    <a:ext uri="{9D8B030D-6E8A-4147-A177-3AD203B41FA5}">
                      <a16:colId xmlns:a16="http://schemas.microsoft.com/office/drawing/2014/main" val="2012637224"/>
                    </a:ext>
                  </a:extLst>
                </a:gridCol>
                <a:gridCol w="822960">
                  <a:extLst>
                    <a:ext uri="{9D8B030D-6E8A-4147-A177-3AD203B41FA5}">
                      <a16:colId xmlns:a16="http://schemas.microsoft.com/office/drawing/2014/main" val="2407009340"/>
                    </a:ext>
                  </a:extLst>
                </a:gridCol>
                <a:gridCol w="822960">
                  <a:extLst>
                    <a:ext uri="{9D8B030D-6E8A-4147-A177-3AD203B41FA5}">
                      <a16:colId xmlns:a16="http://schemas.microsoft.com/office/drawing/2014/main" val="178966326"/>
                    </a:ext>
                  </a:extLst>
                </a:gridCol>
                <a:gridCol w="822960">
                  <a:extLst>
                    <a:ext uri="{9D8B030D-6E8A-4147-A177-3AD203B41FA5}">
                      <a16:colId xmlns:a16="http://schemas.microsoft.com/office/drawing/2014/main" val="2557832020"/>
                    </a:ext>
                  </a:extLst>
                </a:gridCol>
              </a:tblGrid>
              <a:tr h="348239">
                <a:tc>
                  <a:txBody>
                    <a:bodyPr/>
                    <a:lstStyle/>
                    <a:p>
                      <a:endParaRPr lang="en-US" sz="15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tc>
                <a:tc gridSpan="2">
                  <a:txBody>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AZE</a:t>
                      </a:r>
                    </a:p>
                  </a:txBody>
                  <a:tcPr marL="68580" marR="68580" marT="34290" marB="34290" anchor="ctr"/>
                </a:tc>
                <a:tc hMerge="1">
                  <a:txBody>
                    <a:bodyPr/>
                    <a:lstStyle/>
                    <a:p>
                      <a:endParaRPr lang="en-US"/>
                    </a:p>
                  </a:txBody>
                  <a:tcPr/>
                </a:tc>
                <a:tc gridSpan="2">
                  <a:txBody>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KAZ</a:t>
                      </a:r>
                    </a:p>
                  </a:txBody>
                  <a:tcPr marL="68580" marR="68580" marT="34290" marB="34290" anchor="ctr"/>
                </a:tc>
                <a:tc hMerge="1">
                  <a:txBody>
                    <a:bodyPr/>
                    <a:lstStyle/>
                    <a:p>
                      <a:endParaRPr lang="en-US"/>
                    </a:p>
                  </a:txBody>
                  <a:tcPr/>
                </a:tc>
                <a:tc gridSpan="2">
                  <a:txBody>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UZB</a:t>
                      </a:r>
                    </a:p>
                  </a:txBody>
                  <a:tcPr marL="68580" marR="68580" marT="34290" marB="34290" anchor="ctr"/>
                </a:tc>
                <a:tc hMerge="1">
                  <a:txBody>
                    <a:bodyPr/>
                    <a:lstStyle/>
                    <a:p>
                      <a:endParaRPr lang="en-US"/>
                    </a:p>
                  </a:txBody>
                  <a:tcPr/>
                </a:tc>
                <a:extLst>
                  <a:ext uri="{0D108BD9-81ED-4DB2-BD59-A6C34878D82A}">
                    <a16:rowId xmlns:a16="http://schemas.microsoft.com/office/drawing/2014/main" val="3689196311"/>
                  </a:ext>
                </a:extLst>
              </a:tr>
              <a:tr h="348239">
                <a:tc>
                  <a:txBody>
                    <a:bodyPr/>
                    <a:lstStyle/>
                    <a:p>
                      <a:endParaRPr lang="en-US" sz="15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solidFill>
                      <a:schemeClr val="accent1">
                        <a:lumMod val="40000"/>
                        <a:lumOff val="60000"/>
                      </a:schemeClr>
                    </a:solidFill>
                  </a:tcPr>
                </a:tc>
                <a:tc>
                  <a:txBody>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2018</a:t>
                      </a:r>
                    </a:p>
                  </a:txBody>
                  <a:tcPr marL="68580" marR="68580" marT="34290" marB="34290" anchor="ctr">
                    <a:solidFill>
                      <a:schemeClr val="accent1">
                        <a:lumMod val="40000"/>
                        <a:lumOff val="60000"/>
                      </a:schemeClr>
                    </a:solidFill>
                  </a:tcPr>
                </a:tc>
                <a:tc>
                  <a:txBody>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2022</a:t>
                      </a:r>
                    </a:p>
                  </a:txBody>
                  <a:tcPr marL="68580" marR="68580" marT="34290" marB="34290" anchor="ctr">
                    <a:solidFill>
                      <a:schemeClr val="accent1">
                        <a:lumMod val="40000"/>
                        <a:lumOff val="60000"/>
                      </a:schemeClr>
                    </a:solidFill>
                  </a:tcPr>
                </a:tc>
                <a:tc>
                  <a:txBody>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2018</a:t>
                      </a:r>
                    </a:p>
                  </a:txBody>
                  <a:tcPr marL="68580" marR="68580" marT="34290" marB="34290" anchor="ctr">
                    <a:solidFill>
                      <a:schemeClr val="accent1">
                        <a:lumMod val="40000"/>
                        <a:lumOff val="60000"/>
                      </a:schemeClr>
                    </a:solidFill>
                  </a:tcPr>
                </a:tc>
                <a:tc>
                  <a:txBody>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2022</a:t>
                      </a:r>
                      <a:r>
                        <a:rPr lang="en-US" sz="1500" b="1" baseline="30000" dirty="0">
                          <a:latin typeface="Tahoma" panose="020B0604030504040204" pitchFamily="34" charset="0"/>
                          <a:ea typeface="Tahoma" panose="020B0604030504040204" pitchFamily="34" charset="0"/>
                          <a:cs typeface="Tahoma" panose="020B0604030504040204" pitchFamily="34" charset="0"/>
                        </a:rPr>
                        <a:t>b</a:t>
                      </a:r>
                    </a:p>
                  </a:txBody>
                  <a:tcPr marL="68580" marR="68580" marT="34290" marB="34290" anchor="ctr">
                    <a:solidFill>
                      <a:schemeClr val="accent1">
                        <a:lumMod val="40000"/>
                        <a:lumOff val="60000"/>
                      </a:schemeClr>
                    </a:solidFill>
                  </a:tcPr>
                </a:tc>
                <a:tc>
                  <a:txBody>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2018</a:t>
                      </a:r>
                    </a:p>
                  </a:txBody>
                  <a:tcPr marL="68580" marR="68580" marT="34290" marB="34290" anchor="ctr">
                    <a:solidFill>
                      <a:schemeClr val="accent1">
                        <a:lumMod val="40000"/>
                        <a:lumOff val="60000"/>
                      </a:schemeClr>
                    </a:solidFill>
                  </a:tcPr>
                </a:tc>
                <a:tc>
                  <a:txBody>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2022</a:t>
                      </a: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2244074555"/>
                  </a:ext>
                </a:extLst>
              </a:tr>
              <a:tr h="348239">
                <a:tc>
                  <a:txBody>
                    <a:bodyPr/>
                    <a:lstStyle/>
                    <a:p>
                      <a:pPr marL="91440" algn="l" fontAlgn="ct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Payments at BCPs (US$)</a:t>
                      </a:r>
                    </a:p>
                  </a:txBody>
                  <a:tcPr marL="9525" marR="9525" marT="9525" marB="0" anchor="ctr"/>
                </a:tc>
                <a:tc>
                  <a:txBody>
                    <a:bodyPr/>
                    <a:lstStyle/>
                    <a:p>
                      <a:pPr algn="ctr" fontAlgn="ct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116.1</a:t>
                      </a:r>
                    </a:p>
                  </a:txBody>
                  <a:tcPr marL="9525" marR="9525" marT="9525" marB="0" anchor="ctr"/>
                </a:tc>
                <a:tc>
                  <a:txBody>
                    <a:bodyPr/>
                    <a:lstStyle/>
                    <a:p>
                      <a:pPr algn="ctr" fontAlgn="ct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97.3</a:t>
                      </a:r>
                    </a:p>
                  </a:txBody>
                  <a:tcPr marL="9525" marR="9525" marT="9525" marB="0" anchor="ctr"/>
                </a:tc>
                <a:tc>
                  <a:txBody>
                    <a:bodyPr/>
                    <a:lstStyle/>
                    <a:p>
                      <a:pPr algn="ctr" fontAlgn="ct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80.3</a:t>
                      </a:r>
                    </a:p>
                  </a:txBody>
                  <a:tcPr marL="9525" marR="9525" marT="9525" marB="0" anchor="ctr"/>
                </a:tc>
                <a:tc>
                  <a:txBody>
                    <a:bodyPr/>
                    <a:lstStyle/>
                    <a:p>
                      <a:pPr algn="ctr" fontAlgn="ct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76.0</a:t>
                      </a:r>
                    </a:p>
                  </a:txBody>
                  <a:tcPr marL="9525" marR="9525" marT="9525" marB="0" anchor="ctr"/>
                </a:tc>
                <a:tc>
                  <a:txBody>
                    <a:bodyPr/>
                    <a:lstStyle/>
                    <a:p>
                      <a:pPr algn="ctr" fontAlgn="ct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9525" marR="9525" marT="9525" marB="0" anchor="ctr"/>
                </a:tc>
                <a:tc>
                  <a:txBody>
                    <a:bodyPr/>
                    <a:lstStyle/>
                    <a:p>
                      <a:pPr algn="ctr" fontAlgn="ct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8.2</a:t>
                      </a:r>
                    </a:p>
                  </a:txBody>
                  <a:tcPr marL="9525" marR="9525" marT="9525" marB="0" anchor="ctr"/>
                </a:tc>
                <a:extLst>
                  <a:ext uri="{0D108BD9-81ED-4DB2-BD59-A6C34878D82A}">
                    <a16:rowId xmlns:a16="http://schemas.microsoft.com/office/drawing/2014/main" val="2370074173"/>
                  </a:ext>
                </a:extLst>
              </a:tr>
              <a:tr h="348239">
                <a:tc>
                  <a:txBody>
                    <a:bodyPr/>
                    <a:lstStyle/>
                    <a:p>
                      <a:pPr marL="182880" algn="l" fontAlgn="ct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Official</a:t>
                      </a:r>
                    </a:p>
                  </a:txBody>
                  <a:tcPr marL="114300" marR="9525" marT="9525" marB="0" anchor="ctr"/>
                </a:tc>
                <a:tc>
                  <a:txBody>
                    <a:bodyPr/>
                    <a:lstStyle/>
                    <a:p>
                      <a:pPr algn="ctr" fontAlgn="ct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84.1</a:t>
                      </a:r>
                    </a:p>
                  </a:txBody>
                  <a:tcPr marL="9525" marR="9525" marT="9525" marB="0" anchor="ctr"/>
                </a:tc>
                <a:tc>
                  <a:txBody>
                    <a:bodyPr/>
                    <a:lstStyle/>
                    <a:p>
                      <a:pPr algn="ctr" fontAlgn="ct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97.3</a:t>
                      </a:r>
                    </a:p>
                  </a:txBody>
                  <a:tcPr marL="9525" marR="9525" marT="9525" marB="0" anchor="ctr"/>
                </a:tc>
                <a:tc>
                  <a:txBody>
                    <a:bodyPr/>
                    <a:lstStyle/>
                    <a:p>
                      <a:pPr algn="ctr" fontAlgn="ct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40.4</a:t>
                      </a:r>
                    </a:p>
                  </a:txBody>
                  <a:tcPr marL="9525" marR="9525" marT="9525" marB="0" anchor="ctr"/>
                </a:tc>
                <a:tc>
                  <a:txBody>
                    <a:bodyPr/>
                    <a:lstStyle/>
                    <a:p>
                      <a:pPr algn="ctr" fontAlgn="ct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26.1</a:t>
                      </a:r>
                    </a:p>
                  </a:txBody>
                  <a:tcPr marL="9525" marR="9525" marT="9525" marB="0" anchor="ctr"/>
                </a:tc>
                <a:tc>
                  <a:txBody>
                    <a:bodyPr/>
                    <a:lstStyle/>
                    <a:p>
                      <a:pPr algn="ctr" fontAlgn="ct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4.1</a:t>
                      </a:r>
                    </a:p>
                  </a:txBody>
                  <a:tcPr marL="9525" marR="9525" marT="9525" marB="0" anchor="ctr"/>
                </a:tc>
                <a:tc>
                  <a:txBody>
                    <a:bodyPr/>
                    <a:lstStyle/>
                    <a:p>
                      <a:pPr algn="ctr" fontAlgn="ct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8.2</a:t>
                      </a:r>
                    </a:p>
                  </a:txBody>
                  <a:tcPr marL="9525" marR="9525" marT="9525" marB="0" anchor="ctr"/>
                </a:tc>
                <a:extLst>
                  <a:ext uri="{0D108BD9-81ED-4DB2-BD59-A6C34878D82A}">
                    <a16:rowId xmlns:a16="http://schemas.microsoft.com/office/drawing/2014/main" val="431102877"/>
                  </a:ext>
                </a:extLst>
              </a:tr>
              <a:tr h="348239">
                <a:tc>
                  <a:txBody>
                    <a:bodyPr/>
                    <a:lstStyle/>
                    <a:p>
                      <a:pPr marL="182880" algn="l" fontAlgn="ct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Unofficial</a:t>
                      </a:r>
                    </a:p>
                  </a:txBody>
                  <a:tcPr marL="114300" marR="9525" marT="9525" marB="0" anchor="ctr"/>
                </a:tc>
                <a:tc>
                  <a:txBody>
                    <a:bodyPr/>
                    <a:lstStyle/>
                    <a:p>
                      <a:pPr algn="ctr" fontAlgn="ct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32.1</a:t>
                      </a:r>
                    </a:p>
                  </a:txBody>
                  <a:tcPr marL="9525" marR="9525" marT="9525" marB="0" anchor="ctr"/>
                </a:tc>
                <a:tc>
                  <a:txBody>
                    <a:bodyPr/>
                    <a:lstStyle/>
                    <a:p>
                      <a:pPr algn="ctr" fontAlgn="ct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a:t>
                      </a:r>
                    </a:p>
                  </a:txBody>
                  <a:tcPr marL="9525" marR="9525" marT="9525" marB="0" anchor="ctr"/>
                </a:tc>
                <a:tc>
                  <a:txBody>
                    <a:bodyPr/>
                    <a:lstStyle/>
                    <a:p>
                      <a:pPr algn="ctr" fontAlgn="ct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40.0</a:t>
                      </a:r>
                    </a:p>
                  </a:txBody>
                  <a:tcPr marL="9525" marR="9525" marT="9525" marB="0" anchor="ctr"/>
                </a:tc>
                <a:tc>
                  <a:txBody>
                    <a:bodyPr/>
                    <a:lstStyle/>
                    <a:p>
                      <a:pPr algn="ctr" fontAlgn="ct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49.8</a:t>
                      </a:r>
                    </a:p>
                  </a:txBody>
                  <a:tcPr marL="9525" marR="9525" marT="9525" marB="0" anchor="ctr"/>
                </a:tc>
                <a:tc>
                  <a:txBody>
                    <a:bodyPr/>
                    <a:lstStyle/>
                    <a:p>
                      <a:pPr algn="ctr" fontAlgn="ct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1.8</a:t>
                      </a:r>
                    </a:p>
                  </a:txBody>
                  <a:tcPr marL="9525" marR="9525" marT="9525" marB="0" anchor="ctr"/>
                </a:tc>
                <a:tc>
                  <a:txBody>
                    <a:bodyPr/>
                    <a:lstStyle/>
                    <a:p>
                      <a:pPr algn="ctr" fontAlgn="ct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a:t>
                      </a:r>
                    </a:p>
                  </a:txBody>
                  <a:tcPr marL="9525" marR="9525" marT="9525" marB="0" anchor="ctr"/>
                </a:tc>
                <a:extLst>
                  <a:ext uri="{0D108BD9-81ED-4DB2-BD59-A6C34878D82A}">
                    <a16:rowId xmlns:a16="http://schemas.microsoft.com/office/drawing/2014/main" val="2713666211"/>
                  </a:ext>
                </a:extLst>
              </a:tr>
              <a:tr h="505930">
                <a:tc>
                  <a:txBody>
                    <a:bodyPr/>
                    <a:lstStyle/>
                    <a:p>
                      <a:pPr marL="91440" algn="l" fontAlgn="ct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Payments at intermediate stops, excluding rest stops (US$)</a:t>
                      </a:r>
                    </a:p>
                  </a:txBody>
                  <a:tcPr marL="9525" marR="9525" marT="18415" marB="18415" anchor="ctr"/>
                </a:tc>
                <a:tc>
                  <a:txBody>
                    <a:bodyPr/>
                    <a:lstStyle/>
                    <a:p>
                      <a:pPr algn="ctr" fontAlgn="ctr"/>
                      <a:r>
                        <a:rPr lang="ru-RU" sz="15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52.7</a:t>
                      </a:r>
                    </a:p>
                  </a:txBody>
                  <a:tcPr marL="9525" marR="9525" marT="18415" marB="18415" anchor="ctr"/>
                </a:tc>
                <a:tc>
                  <a:txBody>
                    <a:bodyPr/>
                    <a:lstStyle/>
                    <a:p>
                      <a:pPr algn="ctr" fontAlgn="ctr"/>
                      <a:r>
                        <a:rPr lang="ru-RU"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a:t>
                      </a: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a:t>
                      </a:r>
                      <a:endParaRPr lang="ru-RU"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18415" marB="18415" anchor="ctr"/>
                </a:tc>
                <a:tc>
                  <a:txBody>
                    <a:bodyPr/>
                    <a:lstStyle/>
                    <a:p>
                      <a:pPr algn="ctr" fontAlgn="ctr"/>
                      <a:r>
                        <a:rPr lang="ru-RU"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28.7</a:t>
                      </a:r>
                    </a:p>
                  </a:txBody>
                  <a:tcPr marL="9525" marR="9525" marT="18415" marB="18415" anchor="ctr"/>
                </a:tc>
                <a:tc>
                  <a:txBody>
                    <a:bodyPr/>
                    <a:lstStyle/>
                    <a:p>
                      <a:pPr algn="ctr" fontAlgn="ctr"/>
                      <a:r>
                        <a:rPr lang="ru-RU"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1.6</a:t>
                      </a:r>
                    </a:p>
                  </a:txBody>
                  <a:tcPr marL="9525" marR="9525" marT="18415" marB="18415" anchor="ctr"/>
                </a:tc>
                <a:tc>
                  <a:txBody>
                    <a:bodyPr/>
                    <a:lstStyle/>
                    <a:p>
                      <a:pPr algn="ctr" fontAlgn="ctr"/>
                      <a:r>
                        <a:rPr lang="ru-RU"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0.6</a:t>
                      </a:r>
                    </a:p>
                  </a:txBody>
                  <a:tcPr marL="9525" marR="9525" marT="18415" marB="18415" anchor="ctr"/>
                </a:tc>
                <a:tc>
                  <a:txBody>
                    <a:bodyPr/>
                    <a:lstStyle/>
                    <a:p>
                      <a:pPr algn="ctr" fontAlgn="ctr"/>
                      <a:r>
                        <a:rPr lang="ru-RU"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2.6</a:t>
                      </a:r>
                    </a:p>
                  </a:txBody>
                  <a:tcPr marL="9525" marR="9525" marT="18415" marB="18415" anchor="ctr"/>
                </a:tc>
                <a:extLst>
                  <a:ext uri="{0D108BD9-81ED-4DB2-BD59-A6C34878D82A}">
                    <a16:rowId xmlns:a16="http://schemas.microsoft.com/office/drawing/2014/main" val="2612885761"/>
                  </a:ext>
                </a:extLst>
              </a:tr>
              <a:tr h="348239">
                <a:tc>
                  <a:txBody>
                    <a:bodyPr/>
                    <a:lstStyle/>
                    <a:p>
                      <a:pPr marL="182880" algn="l" defTabSz="685800" rtl="0" eaLnBrk="1" fontAlgn="ctr" latinLnBrk="0" hangingPunct="1"/>
                      <a:r>
                        <a:rPr lang="en-US" sz="15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Official</a:t>
                      </a:r>
                    </a:p>
                  </a:txBody>
                  <a:tcPr marL="114300" marR="9525" marT="18415" marB="18415" anchor="ctr"/>
                </a:tc>
                <a:tc>
                  <a:txBody>
                    <a:bodyPr/>
                    <a:lstStyle/>
                    <a:p>
                      <a:pPr algn="ctr" fontAlgn="ctr"/>
                      <a:r>
                        <a:rPr lang="ru-RU" sz="15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45.7</a:t>
                      </a:r>
                    </a:p>
                  </a:txBody>
                  <a:tcPr marL="9525" marR="9525" marT="18415" marB="18415" anchor="ctr"/>
                </a:tc>
                <a:tc>
                  <a:txBody>
                    <a:bodyPr/>
                    <a:lstStyle/>
                    <a:p>
                      <a:pPr algn="ctr" fontAlgn="ctr"/>
                      <a:r>
                        <a:rPr lang="ru-RU"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a:t>
                      </a: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a:t>
                      </a:r>
                      <a:endParaRPr lang="ru-RU"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18415" marB="18415" anchor="ctr"/>
                </a:tc>
                <a:tc>
                  <a:txBody>
                    <a:bodyPr/>
                    <a:lstStyle/>
                    <a:p>
                      <a:pPr algn="ctr" fontAlgn="ctr"/>
                      <a:r>
                        <a:rPr lang="ru-RU" sz="15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14.9</a:t>
                      </a:r>
                    </a:p>
                  </a:txBody>
                  <a:tcPr marL="9525" marR="9525" marT="18415" marB="18415" anchor="ctr"/>
                </a:tc>
                <a:tc>
                  <a:txBody>
                    <a:bodyPr/>
                    <a:lstStyle/>
                    <a:p>
                      <a:pPr algn="ctr" fontAlgn="ctr"/>
                      <a:r>
                        <a:rPr lang="ru-RU"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a:t>
                      </a: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a:t>
                      </a:r>
                      <a:endParaRPr lang="ru-RU"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18415" marB="18415" anchor="ctr"/>
                </a:tc>
                <a:tc>
                  <a:txBody>
                    <a:bodyPr/>
                    <a:lstStyle/>
                    <a:p>
                      <a:pPr algn="ctr" fontAlgn="ctr"/>
                      <a:r>
                        <a:rPr lang="ru-RU"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0.6</a:t>
                      </a:r>
                    </a:p>
                  </a:txBody>
                  <a:tcPr marL="9525" marR="9525" marT="18415" marB="18415" anchor="ctr"/>
                </a:tc>
                <a:tc>
                  <a:txBody>
                    <a:bodyPr/>
                    <a:lstStyle/>
                    <a:p>
                      <a:pPr algn="ctr" fontAlgn="ctr"/>
                      <a:r>
                        <a:rPr lang="ru-RU"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2.6</a:t>
                      </a:r>
                    </a:p>
                  </a:txBody>
                  <a:tcPr marL="9525" marR="9525" marT="18415" marB="18415" anchor="ctr"/>
                </a:tc>
                <a:extLst>
                  <a:ext uri="{0D108BD9-81ED-4DB2-BD59-A6C34878D82A}">
                    <a16:rowId xmlns:a16="http://schemas.microsoft.com/office/drawing/2014/main" val="770772589"/>
                  </a:ext>
                </a:extLst>
              </a:tr>
              <a:tr h="348239">
                <a:tc>
                  <a:txBody>
                    <a:bodyPr/>
                    <a:lstStyle/>
                    <a:p>
                      <a:pPr marL="182880" algn="l" defTabSz="685800" rtl="0" eaLnBrk="1" fontAlgn="ctr" latinLnBrk="0" hangingPunct="1"/>
                      <a:r>
                        <a:rPr lang="en-US" sz="15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Unofficial</a:t>
                      </a:r>
                    </a:p>
                  </a:txBody>
                  <a:tcPr marL="114300" marR="9525" marT="18415" marB="18415" anchor="ctr"/>
                </a:tc>
                <a:tc>
                  <a:txBody>
                    <a:bodyPr/>
                    <a:lstStyle/>
                    <a:p>
                      <a:pPr algn="ctr" fontAlgn="ctr"/>
                      <a:r>
                        <a:rPr lang="ru-RU"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a:t>
                      </a: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a:t>
                      </a:r>
                      <a:endParaRPr lang="ru-RU"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18415" marB="18415" anchor="ctr"/>
                </a:tc>
                <a:tc>
                  <a:txBody>
                    <a:bodyPr/>
                    <a:lstStyle/>
                    <a:p>
                      <a:pPr algn="ctr" fontAlgn="ctr"/>
                      <a:r>
                        <a:rPr lang="ru-RU"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a:t>
                      </a: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a:t>
                      </a:r>
                      <a:endParaRPr lang="ru-RU"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18415" marB="18415" anchor="ctr"/>
                </a:tc>
                <a:tc>
                  <a:txBody>
                    <a:bodyPr/>
                    <a:lstStyle/>
                    <a:p>
                      <a:pPr algn="ctr" fontAlgn="ctr"/>
                      <a:r>
                        <a:rPr lang="ru-RU" sz="15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13.7</a:t>
                      </a:r>
                    </a:p>
                  </a:txBody>
                  <a:tcPr marL="9525" marR="9525" marT="18415" marB="18415" anchor="ctr"/>
                </a:tc>
                <a:tc>
                  <a:txBody>
                    <a:bodyPr/>
                    <a:lstStyle/>
                    <a:p>
                      <a:pPr algn="ctr" fontAlgn="ctr"/>
                      <a:r>
                        <a:rPr lang="ru-RU" sz="15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1.6</a:t>
                      </a:r>
                    </a:p>
                  </a:txBody>
                  <a:tcPr marL="9525" marR="9525" marT="18415" marB="18415" anchor="ctr"/>
                </a:tc>
                <a:tc>
                  <a:txBody>
                    <a:bodyPr/>
                    <a:lstStyle/>
                    <a:p>
                      <a:pPr algn="ctr" fontAlgn="ctr"/>
                      <a:r>
                        <a:rPr lang="ru-RU"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a:t>
                      </a: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a:t>
                      </a:r>
                      <a:endParaRPr lang="ru-RU"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18415" marB="18415" anchor="ctr"/>
                </a:tc>
                <a:tc>
                  <a:txBody>
                    <a:bodyPr/>
                    <a:lstStyle/>
                    <a:p>
                      <a:pPr algn="ctr" fontAlgn="ctr"/>
                      <a:r>
                        <a:rPr lang="ru-RU"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a:t>
                      </a: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a:t>
                      </a:r>
                      <a:endParaRPr lang="ru-RU"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18415" marB="18415" anchor="ctr"/>
                </a:tc>
                <a:extLst>
                  <a:ext uri="{0D108BD9-81ED-4DB2-BD59-A6C34878D82A}">
                    <a16:rowId xmlns:a16="http://schemas.microsoft.com/office/drawing/2014/main" val="2871087843"/>
                  </a:ext>
                </a:extLst>
              </a:tr>
              <a:tr h="348239">
                <a:tc>
                  <a:txBody>
                    <a:bodyPr/>
                    <a:lstStyle/>
                    <a:p>
                      <a:pPr marL="91440" algn="l" fontAlgn="ctr"/>
                      <a:r>
                        <a:rPr lang="en-US"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Total cost of transit (US$ per km)</a:t>
                      </a:r>
                    </a:p>
                  </a:txBody>
                  <a:tcPr marL="9525" marR="9525" marT="9525" marB="0" anchor="ctr"/>
                </a:tc>
                <a:tc>
                  <a:txBody>
                    <a:bodyPr/>
                    <a:lstStyle/>
                    <a:p>
                      <a:pPr algn="ctr" fontAlgn="ctr"/>
                      <a:r>
                        <a:rPr lang="ru-RU" sz="15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a:t>
                      </a:r>
                    </a:p>
                  </a:txBody>
                  <a:tcPr marL="9525" marR="9525" marT="9525" marB="0" anchor="ctr"/>
                </a:tc>
                <a:tc>
                  <a:txBody>
                    <a:bodyPr/>
                    <a:lstStyle/>
                    <a:p>
                      <a:pPr algn="ctr" fontAlgn="ctr"/>
                      <a:r>
                        <a:rPr lang="ru-RU" sz="15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2.3</a:t>
                      </a:r>
                    </a:p>
                  </a:txBody>
                  <a:tcPr marL="9525" marR="9525" marT="9525" marB="0" anchor="ctr"/>
                </a:tc>
                <a:tc>
                  <a:txBody>
                    <a:bodyPr/>
                    <a:lstStyle/>
                    <a:p>
                      <a:pPr algn="ctr" fontAlgn="ctr"/>
                      <a:r>
                        <a:rPr lang="ru-RU" sz="15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a:t>
                      </a:r>
                    </a:p>
                  </a:txBody>
                  <a:tcPr marL="9525" marR="9525" marT="9525" marB="0" anchor="ctr"/>
                </a:tc>
                <a:tc>
                  <a:txBody>
                    <a:bodyPr/>
                    <a:lstStyle/>
                    <a:p>
                      <a:pPr algn="ctr" fontAlgn="ctr"/>
                      <a:r>
                        <a:rPr lang="ru-RU" sz="15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1.7</a:t>
                      </a:r>
                    </a:p>
                  </a:txBody>
                  <a:tcPr marL="9525" marR="9525" marT="9525" marB="0" anchor="ctr"/>
                </a:tc>
                <a:tc>
                  <a:txBody>
                    <a:bodyPr/>
                    <a:lstStyle/>
                    <a:p>
                      <a:pPr algn="ctr" fontAlgn="ctr"/>
                      <a:r>
                        <a:rPr lang="ru-RU" sz="15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a:t>
                      </a:r>
                    </a:p>
                  </a:txBody>
                  <a:tcPr marL="9525" marR="9525" marT="9525" marB="0" anchor="ctr"/>
                </a:tc>
                <a:tc>
                  <a:txBody>
                    <a:bodyPr/>
                    <a:lstStyle/>
                    <a:p>
                      <a:pPr algn="ctr" fontAlgn="ctr"/>
                      <a:r>
                        <a:rPr lang="ru-RU" sz="15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1.2</a:t>
                      </a:r>
                    </a:p>
                  </a:txBody>
                  <a:tcPr marL="9525" marR="9525" marT="9525" marB="0" anchor="ctr"/>
                </a:tc>
                <a:extLst>
                  <a:ext uri="{0D108BD9-81ED-4DB2-BD59-A6C34878D82A}">
                    <a16:rowId xmlns:a16="http://schemas.microsoft.com/office/drawing/2014/main" val="3082345736"/>
                  </a:ext>
                </a:extLst>
              </a:tr>
            </a:tbl>
          </a:graphicData>
        </a:graphic>
      </p:graphicFrame>
      <p:sp>
        <p:nvSpPr>
          <p:cNvPr id="9" name="Title 2">
            <a:extLst>
              <a:ext uri="{FF2B5EF4-FFF2-40B4-BE49-F238E27FC236}">
                <a16:creationId xmlns:a16="http://schemas.microsoft.com/office/drawing/2014/main" id="{727BE600-90A1-47C1-86DF-6D28A7F13A43}"/>
              </a:ext>
            </a:extLst>
          </p:cNvPr>
          <p:cNvSpPr txBox="1">
            <a:spLocks/>
          </p:cNvSpPr>
          <p:nvPr/>
        </p:nvSpPr>
        <p:spPr>
          <a:xfrm>
            <a:off x="685360" y="4480737"/>
            <a:ext cx="7618606" cy="525447"/>
          </a:xfrm>
          <a:prstGeom prst="rect">
            <a:avLst/>
          </a:prstGeom>
        </p:spPr>
        <p:txBody>
          <a:bodyPr/>
          <a:lstStyle>
            <a:lvl1pPr algn="l" defTabSz="914377" rtl="0" eaLnBrk="1" latinLnBrk="0" hangingPunct="1">
              <a:lnSpc>
                <a:spcPct val="90000"/>
              </a:lnSpc>
              <a:spcBef>
                <a:spcPct val="0"/>
              </a:spcBef>
              <a:buNone/>
              <a:defRPr sz="4400" kern="1200">
                <a:solidFill>
                  <a:schemeClr val="accent1"/>
                </a:solidFill>
                <a:latin typeface="+mj-lt"/>
                <a:ea typeface="+mj-ea"/>
                <a:cs typeface="+mj-cs"/>
              </a:defRPr>
            </a:lvl1pPr>
          </a:lstStyle>
          <a:p>
            <a:pPr>
              <a:lnSpc>
                <a:spcPct val="100000"/>
              </a:lnSpc>
            </a:pPr>
            <a:r>
              <a:rPr lang="en-US" sz="10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a</a:t>
            </a:r>
            <a:r>
              <a:rPr lang="en-US" sz="1000" dirty="0">
                <a:solidFill>
                  <a:schemeClr val="tx1"/>
                </a:solidFill>
                <a:latin typeface="Tahoma" panose="020B0604030504040204" pitchFamily="34" charset="0"/>
                <a:ea typeface="Tahoma" panose="020B0604030504040204" pitchFamily="34" charset="0"/>
                <a:cs typeface="Tahoma" panose="020B0604030504040204" pitchFamily="34" charset="0"/>
              </a:rPr>
              <a:t> Simple averages for the road shipments and the road components of the multimodal shipments in the CPMM database.</a:t>
            </a:r>
          </a:p>
          <a:p>
            <a:pPr>
              <a:lnSpc>
                <a:spcPct val="100000"/>
              </a:lnSpc>
            </a:pPr>
            <a:r>
              <a:rPr lang="en-US" sz="10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b</a:t>
            </a:r>
            <a:r>
              <a:rPr lang="en-US" sz="1000" dirty="0">
                <a:solidFill>
                  <a:schemeClr val="tx1"/>
                </a:solidFill>
                <a:latin typeface="Tahoma" panose="020B0604030504040204" pitchFamily="34" charset="0"/>
                <a:ea typeface="Tahoma" panose="020B0604030504040204" pitchFamily="34" charset="0"/>
                <a:cs typeface="Tahoma" panose="020B0604030504040204" pitchFamily="34" charset="0"/>
              </a:rPr>
              <a:t> Excluding the shipments from the People’s Republic of China to the European Union.</a:t>
            </a:r>
          </a:p>
          <a:p>
            <a:pPr>
              <a:lnSpc>
                <a:spcPct val="100000"/>
              </a:lnSpc>
            </a:pPr>
            <a:r>
              <a:rPr lang="en-US" sz="1000" dirty="0">
                <a:solidFill>
                  <a:schemeClr val="tx1"/>
                </a:solidFill>
                <a:latin typeface="Tahoma" panose="020B0604030504040204" pitchFamily="34" charset="0"/>
                <a:ea typeface="Tahoma" panose="020B0604030504040204" pitchFamily="34" charset="0"/>
                <a:cs typeface="Tahoma" panose="020B0604030504040204" pitchFamily="34" charset="0"/>
              </a:rPr>
              <a:t>Source: CPMM database and the study team’s computations.</a:t>
            </a:r>
            <a:endParaRPr lang="en-DE"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81475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941294" y="203936"/>
            <a:ext cx="7288306" cy="96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rgbClr val="000099"/>
                </a:solidFill>
                <a:latin typeface="Tahoma" pitchFamily="34" charset="0"/>
              </a:rPr>
              <a:t>Recommendations to Governments of Kazakhstan and Uzbekistan</a:t>
            </a:r>
          </a:p>
        </p:txBody>
      </p:sp>
      <p:pic>
        <p:nvPicPr>
          <p:cNvPr id="6" name="Picture 5">
            <a:extLst>
              <a:ext uri="{FF2B5EF4-FFF2-40B4-BE49-F238E27FC236}">
                <a16:creationId xmlns:a16="http://schemas.microsoft.com/office/drawing/2014/main" id="{B30246A1-5FBB-47AC-BE49-4ABC7A610EB2}"/>
              </a:ext>
            </a:extLst>
          </p:cNvPr>
          <p:cNvPicPr>
            <a:picLocks noChangeAspect="1"/>
          </p:cNvPicPr>
          <p:nvPr/>
        </p:nvPicPr>
        <p:blipFill>
          <a:blip r:embed="rId3"/>
          <a:stretch>
            <a:fillRect/>
          </a:stretch>
        </p:blipFill>
        <p:spPr>
          <a:xfrm>
            <a:off x="135713" y="72349"/>
            <a:ext cx="682811" cy="682811"/>
          </a:xfrm>
          <a:prstGeom prst="rect">
            <a:avLst/>
          </a:prstGeom>
        </p:spPr>
      </p:pic>
      <p:sp>
        <p:nvSpPr>
          <p:cNvPr id="5" name="Content Placeholder 5">
            <a:extLst>
              <a:ext uri="{FF2B5EF4-FFF2-40B4-BE49-F238E27FC236}">
                <a16:creationId xmlns:a16="http://schemas.microsoft.com/office/drawing/2014/main" id="{6CF90881-7C14-4C17-9EC1-A6FD6985EFA1}"/>
              </a:ext>
            </a:extLst>
          </p:cNvPr>
          <p:cNvSpPr txBox="1">
            <a:spLocks/>
          </p:cNvSpPr>
          <p:nvPr/>
        </p:nvSpPr>
        <p:spPr>
          <a:xfrm>
            <a:off x="629842" y="1221971"/>
            <a:ext cx="7886702" cy="348065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1800"/>
              </a:spcAft>
              <a:buNone/>
            </a:pP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271EAB95-AD47-424A-BEE6-9E9A577CD720}"/>
              </a:ext>
            </a:extLst>
          </p:cNvPr>
          <p:cNvSpPr txBox="1"/>
          <p:nvPr/>
        </p:nvSpPr>
        <p:spPr>
          <a:xfrm>
            <a:off x="729666" y="1319942"/>
            <a:ext cx="7684667" cy="3247043"/>
          </a:xfrm>
          <a:prstGeom prst="rect">
            <a:avLst/>
          </a:prstGeom>
          <a:noFill/>
        </p:spPr>
        <p:txBody>
          <a:bodyPr wrap="square">
            <a:spAutoFit/>
          </a:bodyPr>
          <a:lstStyle/>
          <a:p>
            <a:pPr marL="457200" marR="0" lvl="0" indent="-457200">
              <a:spcAft>
                <a:spcPts val="1800"/>
              </a:spcAft>
              <a:buFont typeface="Wingdings" panose="05000000000000000000" pitchFamily="2" charset="2"/>
              <a:buChar char="Ø"/>
              <a:tabLst>
                <a:tab pos="228600" algn="l"/>
                <a:tab pos="457200" algn="l"/>
              </a:tabLst>
            </a:pPr>
            <a:r>
              <a:rPr lang="en-US" sz="2000" dirty="0">
                <a:latin typeface="Tahoma" panose="020B0604030504040204" pitchFamily="34" charset="0"/>
                <a:ea typeface="Tahoma" panose="020B0604030504040204" pitchFamily="34" charset="0"/>
                <a:cs typeface="Tahoma" panose="020B0604030504040204" pitchFamily="34" charset="0"/>
              </a:rPr>
              <a:t>Develop and maintain a mobile application that will</a:t>
            </a:r>
          </a:p>
          <a:p>
            <a:pPr marL="914400" marR="0" lvl="0" indent="-457200">
              <a:spcAft>
                <a:spcPts val="1800"/>
              </a:spcAft>
              <a:buFont typeface="Symbol" panose="05050102010706020507" pitchFamily="18" charset="2"/>
              <a:buChar char=""/>
              <a:tabLst>
                <a:tab pos="457200" algn="l"/>
              </a:tabLst>
            </a:pPr>
            <a:r>
              <a:rPr lang="en-US" sz="2000" dirty="0">
                <a:effectLst/>
                <a:latin typeface="Tahoma" panose="020B0604030504040204" pitchFamily="34" charset="0"/>
                <a:ea typeface="Tahoma" panose="020B0604030504040204" pitchFamily="34" charset="0"/>
                <a:cs typeface="Tahoma" panose="020B0604030504040204" pitchFamily="34" charset="0"/>
              </a:rPr>
              <a:t>provide up-to-date information about the existing legal and regulatory framework for international trade, including transit trade</a:t>
            </a:r>
          </a:p>
          <a:p>
            <a:pPr marL="914400" marR="0" lvl="0" indent="-457200">
              <a:spcAft>
                <a:spcPts val="1800"/>
              </a:spcAft>
              <a:buFont typeface="Symbol" panose="05050102010706020507" pitchFamily="18" charset="2"/>
              <a:buChar char=""/>
              <a:tabLst>
                <a:tab pos="457200" algn="l"/>
              </a:tabLst>
            </a:pPr>
            <a:r>
              <a:rPr lang="en-US" sz="2000" dirty="0">
                <a:effectLst/>
                <a:latin typeface="Tahoma" panose="020B0604030504040204" pitchFamily="34" charset="0"/>
                <a:ea typeface="Tahoma" panose="020B0604030504040204" pitchFamily="34" charset="0"/>
                <a:cs typeface="Tahoma" panose="020B0604030504040204" pitchFamily="34" charset="0"/>
              </a:rPr>
              <a:t>notify users in advance about the changes in the legal and regulatory framework</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indent="-457200">
              <a:spcAft>
                <a:spcPts val="1800"/>
              </a:spcAft>
              <a:buFont typeface="Wingdings" panose="05000000000000000000" pitchFamily="2" charset="2"/>
              <a:buChar char="Ø"/>
              <a:tabLst>
                <a:tab pos="228600" algn="l"/>
                <a:tab pos="457200" algn="l"/>
              </a:tabLst>
            </a:pPr>
            <a:r>
              <a:rPr lang="en-US" sz="2000" dirty="0">
                <a:latin typeface="Tahoma" panose="020B0604030504040204" pitchFamily="34" charset="0"/>
                <a:ea typeface="Tahoma" panose="020B0604030504040204" pitchFamily="34" charset="0"/>
                <a:cs typeface="Tahoma" panose="020B0604030504040204" pitchFamily="34" charset="0"/>
              </a:rPr>
              <a:t>Appoint an NTC (Uzbekistan) and build the capacity of the NTC (Kazakhstan and Uzbekistan) </a:t>
            </a:r>
          </a:p>
        </p:txBody>
      </p:sp>
    </p:spTree>
    <p:extLst>
      <p:ext uri="{BB962C8B-B14F-4D97-AF65-F5344CB8AC3E}">
        <p14:creationId xmlns:p14="http://schemas.microsoft.com/office/powerpoint/2010/main" val="1941828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941294" y="110448"/>
            <a:ext cx="7353620" cy="96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rgbClr val="000099"/>
                </a:solidFill>
                <a:latin typeface="Tahoma" pitchFamily="34" charset="0"/>
              </a:rPr>
              <a:t>Recommendations to Governments of Kazakhstan and Uzbekistan (continued)</a:t>
            </a:r>
          </a:p>
        </p:txBody>
      </p:sp>
      <p:pic>
        <p:nvPicPr>
          <p:cNvPr id="6" name="Picture 5">
            <a:extLst>
              <a:ext uri="{FF2B5EF4-FFF2-40B4-BE49-F238E27FC236}">
                <a16:creationId xmlns:a16="http://schemas.microsoft.com/office/drawing/2014/main" id="{B30246A1-5FBB-47AC-BE49-4ABC7A610EB2}"/>
              </a:ext>
            </a:extLst>
          </p:cNvPr>
          <p:cNvPicPr>
            <a:picLocks noChangeAspect="1"/>
          </p:cNvPicPr>
          <p:nvPr/>
        </p:nvPicPr>
        <p:blipFill>
          <a:blip r:embed="rId3"/>
          <a:stretch>
            <a:fillRect/>
          </a:stretch>
        </p:blipFill>
        <p:spPr>
          <a:xfrm>
            <a:off x="135713" y="72349"/>
            <a:ext cx="682811" cy="682811"/>
          </a:xfrm>
          <a:prstGeom prst="rect">
            <a:avLst/>
          </a:prstGeom>
        </p:spPr>
      </p:pic>
      <p:sp>
        <p:nvSpPr>
          <p:cNvPr id="5" name="Content Placeholder 5">
            <a:extLst>
              <a:ext uri="{FF2B5EF4-FFF2-40B4-BE49-F238E27FC236}">
                <a16:creationId xmlns:a16="http://schemas.microsoft.com/office/drawing/2014/main" id="{6CF90881-7C14-4C17-9EC1-A6FD6985EFA1}"/>
              </a:ext>
            </a:extLst>
          </p:cNvPr>
          <p:cNvSpPr txBox="1">
            <a:spLocks/>
          </p:cNvSpPr>
          <p:nvPr/>
        </p:nvSpPr>
        <p:spPr>
          <a:xfrm>
            <a:off x="629842" y="1221971"/>
            <a:ext cx="7886702" cy="348065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1800"/>
              </a:spcAft>
              <a:buNone/>
            </a:pP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271EAB95-AD47-424A-BEE6-9E9A577CD720}"/>
              </a:ext>
            </a:extLst>
          </p:cNvPr>
          <p:cNvSpPr txBox="1"/>
          <p:nvPr/>
        </p:nvSpPr>
        <p:spPr>
          <a:xfrm>
            <a:off x="775770" y="1221971"/>
            <a:ext cx="7740774" cy="3785652"/>
          </a:xfrm>
          <a:prstGeom prst="rect">
            <a:avLst/>
          </a:prstGeom>
          <a:noFill/>
        </p:spPr>
        <p:txBody>
          <a:bodyPr wrap="square">
            <a:spAutoFit/>
          </a:bodyPr>
          <a:lstStyle/>
          <a:p>
            <a:pPr marL="457200" indent="-457200">
              <a:spcAft>
                <a:spcPts val="1800"/>
              </a:spcAft>
              <a:buFont typeface="Wingdings" panose="05000000000000000000" pitchFamily="2" charset="2"/>
              <a:buChar char="Ø"/>
              <a:tabLst>
                <a:tab pos="228600" algn="l"/>
                <a:tab pos="457200" algn="l"/>
              </a:tabLst>
            </a:pPr>
            <a:r>
              <a:rPr lang="en-US" sz="2000" dirty="0">
                <a:latin typeface="Tahoma" panose="020B0604030504040204" pitchFamily="34" charset="0"/>
                <a:ea typeface="Tahoma" panose="020B0604030504040204" pitchFamily="34" charset="0"/>
                <a:cs typeface="Tahoma" panose="020B0604030504040204" pitchFamily="34" charset="0"/>
              </a:rPr>
              <a:t>Fully operationalize the e-TIR system and implement the CAREC Advanced Transit System</a:t>
            </a:r>
          </a:p>
          <a:p>
            <a:pPr marL="457200" marR="0" lvl="0" indent="-457200">
              <a:spcAft>
                <a:spcPts val="1800"/>
              </a:spcAft>
              <a:buFont typeface="Wingdings" panose="05000000000000000000" pitchFamily="2" charset="2"/>
              <a:buChar char="Ø"/>
              <a:tabLst>
                <a:tab pos="228600" algn="l"/>
                <a:tab pos="457200" algn="l"/>
              </a:tabLst>
            </a:pPr>
            <a:r>
              <a:rPr lang="en-US" sz="2000" dirty="0">
                <a:latin typeface="Tahoma" panose="020B0604030504040204" pitchFamily="34" charset="0"/>
                <a:ea typeface="Tahoma" panose="020B0604030504040204" pitchFamily="34" charset="0"/>
                <a:cs typeface="Tahoma" panose="020B0604030504040204" pitchFamily="34" charset="0"/>
              </a:rPr>
              <a:t>Introduce e-CMR and e-CIM/SMGS consignment notes</a:t>
            </a:r>
          </a:p>
          <a:p>
            <a:pPr marL="457200" indent="-457200">
              <a:spcAft>
                <a:spcPts val="1800"/>
              </a:spcAft>
              <a:buFont typeface="Wingdings" panose="05000000000000000000" pitchFamily="2" charset="2"/>
              <a:buChar char="Ø"/>
              <a:tabLst>
                <a:tab pos="228600" algn="l"/>
                <a:tab pos="457200" algn="l"/>
              </a:tabLst>
            </a:pPr>
            <a:r>
              <a:rPr lang="en-US" sz="2000" dirty="0">
                <a:latin typeface="Tahoma" panose="020B0604030504040204" pitchFamily="34" charset="0"/>
                <a:ea typeface="Tahoma" panose="020B0604030504040204" pitchFamily="34" charset="0"/>
                <a:cs typeface="Tahoma" panose="020B0604030504040204" pitchFamily="34" charset="0"/>
              </a:rPr>
              <a:t>Enhance the transparency and efficiency of risk management in customs administration</a:t>
            </a:r>
          </a:p>
          <a:p>
            <a:pPr marL="457200" indent="-457200">
              <a:spcAft>
                <a:spcPts val="1800"/>
              </a:spcAft>
              <a:buFont typeface="Wingdings" panose="05000000000000000000" pitchFamily="2" charset="2"/>
              <a:buChar char="Ø"/>
              <a:tabLst>
                <a:tab pos="228600" algn="l"/>
                <a:tab pos="457200" algn="l"/>
              </a:tabLst>
            </a:pPr>
            <a:r>
              <a:rPr lang="en-US" sz="2000" dirty="0">
                <a:latin typeface="Tahoma" panose="020B0604030504040204" pitchFamily="34" charset="0"/>
                <a:ea typeface="Tahoma" panose="020B0604030504040204" pitchFamily="34" charset="0"/>
                <a:cs typeface="Tahoma" panose="020B0604030504040204" pitchFamily="34" charset="0"/>
              </a:rPr>
              <a:t>A</a:t>
            </a:r>
            <a:r>
              <a:rPr lang="ru-RU" sz="2000" dirty="0">
                <a:latin typeface="Tahoma" panose="020B0604030504040204" pitchFamily="34" charset="0"/>
                <a:ea typeface="Tahoma" panose="020B0604030504040204" pitchFamily="34" charset="0"/>
                <a:cs typeface="Tahoma" panose="020B0604030504040204" pitchFamily="34" charset="0"/>
              </a:rPr>
              <a:t>ssess potential benefits and costs of delegating veterinary and phytosanitary controls at BCPs to the customs agency</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indent="-457200">
              <a:spcAft>
                <a:spcPts val="1800"/>
              </a:spcAft>
              <a:buFont typeface="Wingdings" panose="05000000000000000000" pitchFamily="2" charset="2"/>
              <a:buChar char="Ø"/>
              <a:tabLst>
                <a:tab pos="228600" algn="l"/>
                <a:tab pos="457200" algn="l"/>
              </a:tabLst>
            </a:pPr>
            <a:r>
              <a:rPr lang="en-US" sz="2000" dirty="0">
                <a:latin typeface="Tahoma" panose="020B0604030504040204" pitchFamily="34" charset="0"/>
                <a:ea typeface="Tahoma" panose="020B0604030504040204" pitchFamily="34" charset="0"/>
                <a:cs typeface="Tahoma" panose="020B0604030504040204" pitchFamily="34" charset="0"/>
              </a:rPr>
              <a:t>E</a:t>
            </a:r>
            <a:r>
              <a:rPr lang="ru-RU" sz="2000" dirty="0">
                <a:latin typeface="Tahoma" panose="020B0604030504040204" pitchFamily="34" charset="0"/>
                <a:ea typeface="Tahoma" panose="020B0604030504040204" pitchFamily="34" charset="0"/>
                <a:cs typeface="Tahoma" panose="020B0604030504040204" pitchFamily="34" charset="0"/>
              </a:rPr>
              <a:t>valuate the implementation of the electronic queue management system at road BCPs</a:t>
            </a:r>
            <a:endParaRPr lang="en-US" sz="1800" dirty="0">
              <a:effectLst/>
              <a:latin typeface="Arial" panose="020B0604020202020204" pitchFamily="34" charset="0"/>
              <a:ea typeface="Arial MT"/>
            </a:endParaRPr>
          </a:p>
        </p:txBody>
      </p:sp>
    </p:spTree>
    <p:extLst>
      <p:ext uri="{BB962C8B-B14F-4D97-AF65-F5344CB8AC3E}">
        <p14:creationId xmlns:p14="http://schemas.microsoft.com/office/powerpoint/2010/main" val="99593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941294" y="110448"/>
            <a:ext cx="7353620" cy="96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rgbClr val="000099"/>
                </a:solidFill>
                <a:latin typeface="Tahoma" pitchFamily="34" charset="0"/>
              </a:rPr>
              <a:t>Recommendations to Governments of Kazakhstan and Uzbekistan (continued)</a:t>
            </a:r>
          </a:p>
        </p:txBody>
      </p:sp>
      <p:pic>
        <p:nvPicPr>
          <p:cNvPr id="6" name="Picture 5">
            <a:extLst>
              <a:ext uri="{FF2B5EF4-FFF2-40B4-BE49-F238E27FC236}">
                <a16:creationId xmlns:a16="http://schemas.microsoft.com/office/drawing/2014/main" id="{B30246A1-5FBB-47AC-BE49-4ABC7A610EB2}"/>
              </a:ext>
            </a:extLst>
          </p:cNvPr>
          <p:cNvPicPr>
            <a:picLocks noChangeAspect="1"/>
          </p:cNvPicPr>
          <p:nvPr/>
        </p:nvPicPr>
        <p:blipFill>
          <a:blip r:embed="rId3"/>
          <a:stretch>
            <a:fillRect/>
          </a:stretch>
        </p:blipFill>
        <p:spPr>
          <a:xfrm>
            <a:off x="135713" y="72349"/>
            <a:ext cx="682811" cy="682811"/>
          </a:xfrm>
          <a:prstGeom prst="rect">
            <a:avLst/>
          </a:prstGeom>
        </p:spPr>
      </p:pic>
      <p:sp>
        <p:nvSpPr>
          <p:cNvPr id="5" name="Content Placeholder 5">
            <a:extLst>
              <a:ext uri="{FF2B5EF4-FFF2-40B4-BE49-F238E27FC236}">
                <a16:creationId xmlns:a16="http://schemas.microsoft.com/office/drawing/2014/main" id="{6CF90881-7C14-4C17-9EC1-A6FD6985EFA1}"/>
              </a:ext>
            </a:extLst>
          </p:cNvPr>
          <p:cNvSpPr txBox="1">
            <a:spLocks/>
          </p:cNvSpPr>
          <p:nvPr/>
        </p:nvSpPr>
        <p:spPr>
          <a:xfrm>
            <a:off x="629842" y="1221971"/>
            <a:ext cx="7886702" cy="348065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1800"/>
              </a:spcAft>
              <a:buNone/>
            </a:pP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271EAB95-AD47-424A-BEE6-9E9A577CD720}"/>
              </a:ext>
            </a:extLst>
          </p:cNvPr>
          <p:cNvSpPr txBox="1"/>
          <p:nvPr/>
        </p:nvSpPr>
        <p:spPr>
          <a:xfrm>
            <a:off x="775770" y="1221971"/>
            <a:ext cx="7684667" cy="3554819"/>
          </a:xfrm>
          <a:prstGeom prst="rect">
            <a:avLst/>
          </a:prstGeom>
          <a:noFill/>
        </p:spPr>
        <p:txBody>
          <a:bodyPr wrap="square">
            <a:spAutoFit/>
          </a:bodyPr>
          <a:lstStyle/>
          <a:p>
            <a:pPr marL="457200" indent="-457200">
              <a:spcAft>
                <a:spcPts val="1800"/>
              </a:spcAft>
              <a:buFont typeface="Wingdings" panose="05000000000000000000" pitchFamily="2" charset="2"/>
              <a:buChar char="Ø"/>
              <a:tabLst>
                <a:tab pos="228600" algn="l"/>
                <a:tab pos="457200" algn="l"/>
              </a:tabLst>
            </a:pPr>
            <a:r>
              <a:rPr lang="en-US" sz="2000" dirty="0">
                <a:latin typeface="Tahoma" panose="020B0604030504040204" pitchFamily="34" charset="0"/>
                <a:ea typeface="Tahoma" panose="020B0604030504040204" pitchFamily="34" charset="0"/>
                <a:cs typeface="Tahoma" panose="020B0604030504040204" pitchFamily="34" charset="0"/>
              </a:rPr>
              <a:t>Establish one-stop national border controls at all BCPs used for freight shipments</a:t>
            </a:r>
          </a:p>
          <a:p>
            <a:pPr marL="457200" indent="-457200">
              <a:spcAft>
                <a:spcPts val="1800"/>
              </a:spcAft>
              <a:buFont typeface="Wingdings" panose="05000000000000000000" pitchFamily="2" charset="2"/>
              <a:buChar char="Ø"/>
              <a:tabLst>
                <a:tab pos="228600" algn="l"/>
                <a:tab pos="457200" algn="l"/>
              </a:tabLst>
            </a:pPr>
            <a:r>
              <a:rPr lang="en-US" sz="2000" dirty="0">
                <a:latin typeface="Tahoma" panose="020B0604030504040204" pitchFamily="34" charset="0"/>
                <a:ea typeface="Tahoma" panose="020B0604030504040204" pitchFamily="34" charset="0"/>
                <a:cs typeface="Tahoma" panose="020B0604030504040204" pitchFamily="34" charset="0"/>
              </a:rPr>
              <a:t>Examine the feasibility of establishing joint border controls at selected BCPs for freight shipments</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457200" indent="-457200">
              <a:spcAft>
                <a:spcPts val="1800"/>
              </a:spcAft>
              <a:buFont typeface="Wingdings" panose="05000000000000000000" pitchFamily="2" charset="2"/>
              <a:buChar char="Ø"/>
              <a:tabLst>
                <a:tab pos="228600" algn="l"/>
                <a:tab pos="457200" algn="l"/>
              </a:tabLst>
            </a:pPr>
            <a:r>
              <a:rPr lang="en-US" sz="2000" dirty="0">
                <a:effectLst/>
                <a:latin typeface="Tahoma" panose="020B0604030504040204" pitchFamily="34" charset="0"/>
                <a:ea typeface="Tahoma" panose="020B0604030504040204" pitchFamily="34" charset="0"/>
                <a:cs typeface="Tahoma" panose="020B0604030504040204" pitchFamily="34" charset="0"/>
              </a:rPr>
              <a:t>Exempt trucks undertaking transit shipments from transport controls inside the country (Kazakhstan);</a:t>
            </a:r>
          </a:p>
          <a:p>
            <a:pPr marL="457200" marR="0" lvl="0" indent="-457200">
              <a:spcAft>
                <a:spcPts val="1800"/>
              </a:spcAft>
              <a:buFont typeface="Wingdings" panose="05000000000000000000" pitchFamily="2" charset="2"/>
              <a:buChar char="Ø"/>
              <a:tabLst>
                <a:tab pos="228600" algn="l"/>
                <a:tab pos="457200" algn="l"/>
              </a:tabLst>
            </a:pPr>
            <a:r>
              <a:rPr lang="en-US" sz="2000" dirty="0">
                <a:latin typeface="Tahoma" panose="020B0604030504040204" pitchFamily="34" charset="0"/>
                <a:ea typeface="Tahoma" panose="020B0604030504040204" pitchFamily="34" charset="0"/>
                <a:cs typeface="Tahoma" panose="020B0604030504040204" pitchFamily="34" charset="0"/>
              </a:rPr>
              <a:t>Assess the feasibility of using public-private partnerships to rehabilitate, operate and maintain roads extensively used for transit shipments (Uzbekistan)</a:t>
            </a:r>
            <a:endParaRPr lang="en-US" sz="18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35960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941294" y="110448"/>
            <a:ext cx="7353620" cy="96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rgbClr val="000099"/>
                </a:solidFill>
                <a:latin typeface="Tahoma" pitchFamily="34" charset="0"/>
              </a:rPr>
              <a:t>Recommendations to Railway Companies, Caspian Seaports and ADB</a:t>
            </a:r>
          </a:p>
        </p:txBody>
      </p:sp>
      <p:pic>
        <p:nvPicPr>
          <p:cNvPr id="6" name="Picture 5">
            <a:extLst>
              <a:ext uri="{FF2B5EF4-FFF2-40B4-BE49-F238E27FC236}">
                <a16:creationId xmlns:a16="http://schemas.microsoft.com/office/drawing/2014/main" id="{B30246A1-5FBB-47AC-BE49-4ABC7A610EB2}"/>
              </a:ext>
            </a:extLst>
          </p:cNvPr>
          <p:cNvPicPr>
            <a:picLocks noChangeAspect="1"/>
          </p:cNvPicPr>
          <p:nvPr/>
        </p:nvPicPr>
        <p:blipFill>
          <a:blip r:embed="rId3"/>
          <a:stretch>
            <a:fillRect/>
          </a:stretch>
        </p:blipFill>
        <p:spPr>
          <a:xfrm>
            <a:off x="135713" y="72349"/>
            <a:ext cx="682811" cy="682811"/>
          </a:xfrm>
          <a:prstGeom prst="rect">
            <a:avLst/>
          </a:prstGeom>
        </p:spPr>
      </p:pic>
      <p:sp>
        <p:nvSpPr>
          <p:cNvPr id="5" name="Content Placeholder 5">
            <a:extLst>
              <a:ext uri="{FF2B5EF4-FFF2-40B4-BE49-F238E27FC236}">
                <a16:creationId xmlns:a16="http://schemas.microsoft.com/office/drawing/2014/main" id="{6CF90881-7C14-4C17-9EC1-A6FD6985EFA1}"/>
              </a:ext>
            </a:extLst>
          </p:cNvPr>
          <p:cNvSpPr txBox="1">
            <a:spLocks/>
          </p:cNvSpPr>
          <p:nvPr/>
        </p:nvSpPr>
        <p:spPr>
          <a:xfrm>
            <a:off x="629842" y="1221971"/>
            <a:ext cx="7886702" cy="348065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1800"/>
              </a:spcAft>
              <a:buNone/>
            </a:pP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271EAB95-AD47-424A-BEE6-9E9A577CD720}"/>
              </a:ext>
            </a:extLst>
          </p:cNvPr>
          <p:cNvSpPr txBox="1"/>
          <p:nvPr/>
        </p:nvSpPr>
        <p:spPr>
          <a:xfrm>
            <a:off x="775770" y="1221971"/>
            <a:ext cx="7684667" cy="3323987"/>
          </a:xfrm>
          <a:prstGeom prst="rect">
            <a:avLst/>
          </a:prstGeom>
          <a:noFill/>
        </p:spPr>
        <p:txBody>
          <a:bodyPr wrap="square">
            <a:spAutoFit/>
          </a:bodyPr>
          <a:lstStyle/>
          <a:p>
            <a:pPr marL="457200" marR="0" lvl="0" indent="-457200">
              <a:spcAft>
                <a:spcPts val="1800"/>
              </a:spcAft>
              <a:buFont typeface="Wingdings" panose="05000000000000000000" pitchFamily="2" charset="2"/>
              <a:buChar char="Ø"/>
              <a:tabLst>
                <a:tab pos="228600" algn="l"/>
                <a:tab pos="457200" algn="l"/>
              </a:tabLst>
            </a:pPr>
            <a:r>
              <a:rPr lang="en-US" sz="2000" dirty="0">
                <a:latin typeface="Tahoma" panose="020B0604030504040204" pitchFamily="34" charset="0"/>
                <a:ea typeface="Tahoma" panose="020B0604030504040204" pitchFamily="34" charset="0"/>
                <a:cs typeface="Tahoma" panose="020B0604030504040204" pitchFamily="34" charset="0"/>
              </a:rPr>
              <a:t>Improve traffic management by utilizing modern ICTs such as traffic management software and a radio frequency identification system (railway companies and seaports)</a:t>
            </a:r>
          </a:p>
          <a:p>
            <a:pPr marL="457200" marR="0" lvl="0" indent="-457200">
              <a:spcAft>
                <a:spcPts val="1800"/>
              </a:spcAft>
              <a:buFont typeface="Wingdings" panose="05000000000000000000" pitchFamily="2" charset="2"/>
              <a:buChar char="Ø"/>
              <a:tabLst>
                <a:tab pos="228600" algn="l"/>
                <a:tab pos="457200" algn="l"/>
              </a:tabLst>
            </a:pPr>
            <a:r>
              <a:rPr lang="en-US" sz="2000" dirty="0">
                <a:latin typeface="Tahoma" panose="020B0604030504040204" pitchFamily="34" charset="0"/>
                <a:ea typeface="Tahoma" panose="020B0604030504040204" pitchFamily="34" charset="0"/>
                <a:cs typeface="Tahoma" panose="020B0604030504040204" pitchFamily="34" charset="0"/>
              </a:rPr>
              <a:t>Establish and maintain an electronic notification and queue management system (seaports)</a:t>
            </a:r>
          </a:p>
          <a:p>
            <a:pPr marL="457200" indent="-457200">
              <a:spcAft>
                <a:spcPts val="1800"/>
              </a:spcAft>
              <a:buFont typeface="Wingdings" panose="05000000000000000000" pitchFamily="2" charset="2"/>
              <a:buChar char="Ø"/>
              <a:tabLst>
                <a:tab pos="228600" algn="l"/>
                <a:tab pos="457200" algn="l"/>
              </a:tabLst>
            </a:pPr>
            <a:r>
              <a:rPr lang="en-US" sz="2000" dirty="0">
                <a:latin typeface="Tahoma" panose="020B0604030504040204" pitchFamily="34" charset="0"/>
                <a:ea typeface="Tahoma" panose="020B0604030504040204" pitchFamily="34" charset="0"/>
                <a:cs typeface="Tahoma" panose="020B0604030504040204" pitchFamily="34" charset="0"/>
              </a:rPr>
              <a:t>Regularly publish CPMM data showing the time spent as well as the official and unofficial payments made at BCPs and intermediate stops in the CAREC countries separately for export, import and transit shipments (ADB)</a:t>
            </a:r>
          </a:p>
        </p:txBody>
      </p:sp>
    </p:spTree>
    <p:extLst>
      <p:ext uri="{BB962C8B-B14F-4D97-AF65-F5344CB8AC3E}">
        <p14:creationId xmlns:p14="http://schemas.microsoft.com/office/powerpoint/2010/main" val="4032183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81A7C4-7E1F-450E-A6C8-D9A3E046026B}"/>
              </a:ext>
            </a:extLst>
          </p:cNvPr>
          <p:cNvPicPr>
            <a:picLocks noChangeAspect="1"/>
          </p:cNvPicPr>
          <p:nvPr/>
        </p:nvPicPr>
        <p:blipFill>
          <a:blip r:embed="rId3"/>
          <a:stretch>
            <a:fillRect/>
          </a:stretch>
        </p:blipFill>
        <p:spPr>
          <a:xfrm>
            <a:off x="180789" y="72349"/>
            <a:ext cx="682811" cy="682811"/>
          </a:xfrm>
          <a:prstGeom prst="rect">
            <a:avLst/>
          </a:prstGeom>
        </p:spPr>
      </p:pic>
      <p:sp>
        <p:nvSpPr>
          <p:cNvPr id="3" name="Subtitle 2"/>
          <p:cNvSpPr txBox="1">
            <a:spLocks/>
          </p:cNvSpPr>
          <p:nvPr/>
        </p:nvSpPr>
        <p:spPr bwMode="auto">
          <a:xfrm>
            <a:off x="685800" y="755160"/>
            <a:ext cx="7696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000" b="1" dirty="0">
                <a:solidFill>
                  <a:srgbClr val="000099"/>
                </a:solidFill>
                <a:latin typeface="Tahoma" pitchFamily="34" charset="0"/>
              </a:rPr>
              <a:t>Thank You</a:t>
            </a:r>
            <a:endParaRPr lang="en-US" sz="3200" b="1" dirty="0">
              <a:solidFill>
                <a:srgbClr val="000099"/>
              </a:solidFill>
              <a:latin typeface="Tahoma" pitchFamily="34" charset="0"/>
            </a:endParaRPr>
          </a:p>
        </p:txBody>
      </p:sp>
    </p:spTree>
    <p:extLst>
      <p:ext uri="{BB962C8B-B14F-4D97-AF65-F5344CB8AC3E}">
        <p14:creationId xmlns:p14="http://schemas.microsoft.com/office/powerpoint/2010/main" val="236456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927847" y="165540"/>
            <a:ext cx="7288306" cy="75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rgbClr val="000099"/>
                </a:solidFill>
                <a:latin typeface="Tahoma" pitchFamily="34" charset="0"/>
              </a:rPr>
              <a:t>Outline</a:t>
            </a:r>
          </a:p>
        </p:txBody>
      </p:sp>
      <p:graphicFrame>
        <p:nvGraphicFramePr>
          <p:cNvPr id="4" name="Content Placeholder 1">
            <a:extLst>
              <a:ext uri="{FF2B5EF4-FFF2-40B4-BE49-F238E27FC236}">
                <a16:creationId xmlns:a16="http://schemas.microsoft.com/office/drawing/2014/main" id="{8AED214F-D40E-4EC9-827B-D126445BF0A5}"/>
              </a:ext>
            </a:extLst>
          </p:cNvPr>
          <p:cNvGraphicFramePr>
            <a:graphicFrameLocks/>
          </p:cNvGraphicFramePr>
          <p:nvPr>
            <p:extLst>
              <p:ext uri="{D42A27DB-BD31-4B8C-83A1-F6EECF244321}">
                <p14:modId xmlns:p14="http://schemas.microsoft.com/office/powerpoint/2010/main" val="3268456826"/>
              </p:ext>
            </p:extLst>
          </p:nvPr>
        </p:nvGraphicFramePr>
        <p:xfrm>
          <a:off x="646026" y="1085851"/>
          <a:ext cx="7851947" cy="3878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B30246A1-5FBB-47AC-BE49-4ABC7A610EB2}"/>
              </a:ext>
            </a:extLst>
          </p:cNvPr>
          <p:cNvPicPr>
            <a:picLocks noChangeAspect="1"/>
          </p:cNvPicPr>
          <p:nvPr/>
        </p:nvPicPr>
        <p:blipFill>
          <a:blip r:embed="rId8"/>
          <a:stretch>
            <a:fillRect/>
          </a:stretch>
        </p:blipFill>
        <p:spPr>
          <a:xfrm>
            <a:off x="135713" y="72349"/>
            <a:ext cx="682811" cy="682811"/>
          </a:xfrm>
          <a:prstGeom prst="rect">
            <a:avLst/>
          </a:prstGeom>
        </p:spPr>
      </p:pic>
    </p:spTree>
    <p:extLst>
      <p:ext uri="{BB962C8B-B14F-4D97-AF65-F5344CB8AC3E}">
        <p14:creationId xmlns:p14="http://schemas.microsoft.com/office/powerpoint/2010/main" val="396365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941294" y="110448"/>
            <a:ext cx="7288306" cy="96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rgbClr val="000099"/>
                </a:solidFill>
                <a:latin typeface="Tahoma" pitchFamily="34" charset="0"/>
              </a:rPr>
              <a:t>Key Definitions</a:t>
            </a:r>
          </a:p>
        </p:txBody>
      </p:sp>
      <p:pic>
        <p:nvPicPr>
          <p:cNvPr id="6" name="Picture 5">
            <a:extLst>
              <a:ext uri="{FF2B5EF4-FFF2-40B4-BE49-F238E27FC236}">
                <a16:creationId xmlns:a16="http://schemas.microsoft.com/office/drawing/2014/main" id="{B30246A1-5FBB-47AC-BE49-4ABC7A610EB2}"/>
              </a:ext>
            </a:extLst>
          </p:cNvPr>
          <p:cNvPicPr>
            <a:picLocks noChangeAspect="1"/>
          </p:cNvPicPr>
          <p:nvPr/>
        </p:nvPicPr>
        <p:blipFill>
          <a:blip r:embed="rId3"/>
          <a:stretch>
            <a:fillRect/>
          </a:stretch>
        </p:blipFill>
        <p:spPr>
          <a:xfrm>
            <a:off x="135713" y="72349"/>
            <a:ext cx="682811" cy="682811"/>
          </a:xfrm>
          <a:prstGeom prst="rect">
            <a:avLst/>
          </a:prstGeom>
        </p:spPr>
      </p:pic>
      <p:sp>
        <p:nvSpPr>
          <p:cNvPr id="5" name="Content Placeholder 5">
            <a:extLst>
              <a:ext uri="{FF2B5EF4-FFF2-40B4-BE49-F238E27FC236}">
                <a16:creationId xmlns:a16="http://schemas.microsoft.com/office/drawing/2014/main" id="{6CF90881-7C14-4C17-9EC1-A6FD6985EFA1}"/>
              </a:ext>
            </a:extLst>
          </p:cNvPr>
          <p:cNvSpPr txBox="1">
            <a:spLocks/>
          </p:cNvSpPr>
          <p:nvPr/>
        </p:nvSpPr>
        <p:spPr>
          <a:xfrm>
            <a:off x="659893" y="1222565"/>
            <a:ext cx="7824213" cy="348065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spcBef>
                <a:spcPts val="0"/>
              </a:spcBef>
              <a:spcAft>
                <a:spcPts val="1800"/>
              </a:spcAft>
              <a:buFont typeface="Wingdings" panose="05000000000000000000" pitchFamily="2" charset="2"/>
              <a:buChar char="Ø"/>
            </a:pPr>
            <a:r>
              <a:rPr lang="en-US" sz="2200" b="1" dirty="0">
                <a:latin typeface="Tahoma" panose="020B0604030504040204" pitchFamily="34" charset="0"/>
                <a:ea typeface="Tahoma" panose="020B0604030504040204" pitchFamily="34" charset="0"/>
                <a:cs typeface="Tahoma" panose="020B0604030504040204" pitchFamily="34" charset="0"/>
              </a:rPr>
              <a:t>“Transit trade” </a:t>
            </a:r>
            <a:r>
              <a:rPr lang="en-US" sz="2200" dirty="0">
                <a:latin typeface="Tahoma" panose="020B0604030504040204" pitchFamily="34" charset="0"/>
                <a:ea typeface="Tahoma" panose="020B0604030504040204" pitchFamily="34" charset="0"/>
                <a:cs typeface="Tahoma" panose="020B0604030504040204" pitchFamily="34" charset="0"/>
              </a:rPr>
              <a:t>refers to passage of goods and means of freight transport through the territory of a country (WTO definition)</a:t>
            </a:r>
          </a:p>
          <a:p>
            <a:pPr marL="914400" indent="-457200">
              <a:spcBef>
                <a:spcPts val="0"/>
              </a:spcBef>
              <a:spcAft>
                <a:spcPts val="1800"/>
              </a:spcAft>
            </a:pPr>
            <a:r>
              <a:rPr lang="en-US" sz="2200" dirty="0">
                <a:latin typeface="Tahoma" panose="020B0604030504040204" pitchFamily="34" charset="0"/>
                <a:ea typeface="Tahoma" panose="020B0604030504040204" pitchFamily="34" charset="0"/>
                <a:cs typeface="Tahoma" panose="020B0604030504040204" pitchFamily="34" charset="0"/>
              </a:rPr>
              <a:t>Includes international customs transit</a:t>
            </a:r>
          </a:p>
          <a:p>
            <a:pPr marL="914400" indent="-457200">
              <a:spcBef>
                <a:spcPts val="0"/>
              </a:spcBef>
              <a:spcAft>
                <a:spcPts val="2400"/>
              </a:spcAft>
            </a:pPr>
            <a:r>
              <a:rPr lang="en-US" sz="2200" dirty="0">
                <a:latin typeface="Tahoma" panose="020B0604030504040204" pitchFamily="34" charset="0"/>
                <a:ea typeface="Tahoma" panose="020B0604030504040204" pitchFamily="34" charset="0"/>
                <a:cs typeface="Tahoma" panose="020B0604030504040204" pitchFamily="34" charset="0"/>
              </a:rPr>
              <a:t>Excludes domestic customs transit </a:t>
            </a:r>
          </a:p>
          <a:p>
            <a:pPr marL="457200" indent="-457200">
              <a:spcBef>
                <a:spcPts val="0"/>
              </a:spcBef>
              <a:spcAft>
                <a:spcPts val="1800"/>
              </a:spcAft>
              <a:buFont typeface="Wingdings" panose="05000000000000000000" pitchFamily="2" charset="2"/>
              <a:buChar char="Ø"/>
            </a:pPr>
            <a:r>
              <a:rPr lang="en-US" sz="2200" b="1" dirty="0">
                <a:latin typeface="Tahoma" panose="020B0604030504040204" pitchFamily="34" charset="0"/>
                <a:ea typeface="Tahoma" panose="020B0604030504040204" pitchFamily="34" charset="0"/>
                <a:cs typeface="Tahoma" panose="020B0604030504040204" pitchFamily="34" charset="0"/>
              </a:rPr>
              <a:t>“Transit trade facilitation” </a:t>
            </a:r>
            <a:r>
              <a:rPr lang="en-US" sz="2200" dirty="0">
                <a:latin typeface="Tahoma" panose="020B0604030504040204" pitchFamily="34" charset="0"/>
                <a:ea typeface="Tahoma" panose="020B0604030504040204" pitchFamily="34" charset="0"/>
                <a:cs typeface="Tahoma" panose="020B0604030504040204" pitchFamily="34" charset="0"/>
              </a:rPr>
              <a:t>means lowering of regulatory, procedural, institutional and infrastructure-related barriers to transit trade</a:t>
            </a:r>
          </a:p>
        </p:txBody>
      </p:sp>
    </p:spTree>
    <p:extLst>
      <p:ext uri="{BB962C8B-B14F-4D97-AF65-F5344CB8AC3E}">
        <p14:creationId xmlns:p14="http://schemas.microsoft.com/office/powerpoint/2010/main" val="2679233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941294" y="110448"/>
            <a:ext cx="7288306" cy="96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rgbClr val="000099"/>
                </a:solidFill>
                <a:latin typeface="Tahoma" pitchFamily="34" charset="0"/>
              </a:rPr>
              <a:t>Rationale for Study</a:t>
            </a:r>
          </a:p>
        </p:txBody>
      </p:sp>
      <p:pic>
        <p:nvPicPr>
          <p:cNvPr id="6" name="Picture 5">
            <a:extLst>
              <a:ext uri="{FF2B5EF4-FFF2-40B4-BE49-F238E27FC236}">
                <a16:creationId xmlns:a16="http://schemas.microsoft.com/office/drawing/2014/main" id="{B30246A1-5FBB-47AC-BE49-4ABC7A610EB2}"/>
              </a:ext>
            </a:extLst>
          </p:cNvPr>
          <p:cNvPicPr>
            <a:picLocks noChangeAspect="1"/>
          </p:cNvPicPr>
          <p:nvPr/>
        </p:nvPicPr>
        <p:blipFill>
          <a:blip r:embed="rId3"/>
          <a:stretch>
            <a:fillRect/>
          </a:stretch>
        </p:blipFill>
        <p:spPr>
          <a:xfrm>
            <a:off x="135713" y="72349"/>
            <a:ext cx="682811" cy="682811"/>
          </a:xfrm>
          <a:prstGeom prst="rect">
            <a:avLst/>
          </a:prstGeom>
        </p:spPr>
      </p:pic>
      <p:sp>
        <p:nvSpPr>
          <p:cNvPr id="5" name="Content Placeholder 5">
            <a:extLst>
              <a:ext uri="{FF2B5EF4-FFF2-40B4-BE49-F238E27FC236}">
                <a16:creationId xmlns:a16="http://schemas.microsoft.com/office/drawing/2014/main" id="{6CF90881-7C14-4C17-9EC1-A6FD6985EFA1}"/>
              </a:ext>
            </a:extLst>
          </p:cNvPr>
          <p:cNvSpPr txBox="1">
            <a:spLocks/>
          </p:cNvSpPr>
          <p:nvPr/>
        </p:nvSpPr>
        <p:spPr>
          <a:xfrm>
            <a:off x="629842" y="1221971"/>
            <a:ext cx="7886702" cy="348065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1800"/>
              </a:spcAft>
              <a:buNone/>
            </a:pP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271EAB95-AD47-424A-BEE6-9E9A577CD720}"/>
              </a:ext>
            </a:extLst>
          </p:cNvPr>
          <p:cNvSpPr txBox="1"/>
          <p:nvPr/>
        </p:nvSpPr>
        <p:spPr>
          <a:xfrm>
            <a:off x="629842" y="1079497"/>
            <a:ext cx="7939392" cy="3862596"/>
          </a:xfrm>
          <a:prstGeom prst="rect">
            <a:avLst/>
          </a:prstGeom>
          <a:noFill/>
        </p:spPr>
        <p:txBody>
          <a:bodyPr wrap="square">
            <a:spAutoFit/>
          </a:bodyPr>
          <a:lstStyle/>
          <a:p>
            <a:pPr marL="457200" indent="-457200">
              <a:spcBef>
                <a:spcPts val="0"/>
              </a:spcBef>
              <a:spcAft>
                <a:spcPts val="1800"/>
              </a:spcAft>
              <a:buFont typeface="Wingdings" panose="05000000000000000000" pitchFamily="2" charset="2"/>
              <a:buChar char="Ø"/>
            </a:pPr>
            <a:r>
              <a:rPr lang="en-US" sz="2000" dirty="0">
                <a:latin typeface="Tahoma" panose="020B0604030504040204" pitchFamily="34" charset="0"/>
                <a:ea typeface="Tahoma" panose="020B0604030504040204" pitchFamily="34" charset="0"/>
                <a:cs typeface="Tahoma" panose="020B0604030504040204" pitchFamily="34" charset="0"/>
              </a:rPr>
              <a:t>All CAREC countries depend—to a varying degree—on transit through neighboring countries for exports and imports of goods</a:t>
            </a:r>
          </a:p>
          <a:p>
            <a:pPr marL="457200" indent="-457200">
              <a:spcBef>
                <a:spcPts val="0"/>
              </a:spcBef>
              <a:spcAft>
                <a:spcPts val="1800"/>
              </a:spcAft>
              <a:buFont typeface="Wingdings" panose="05000000000000000000" pitchFamily="2" charset="2"/>
              <a:buChar char="Ø"/>
            </a:pPr>
            <a:r>
              <a:rPr lang="en-US" sz="2000" dirty="0">
                <a:latin typeface="Tahoma" panose="020B0604030504040204" pitchFamily="34" charset="0"/>
                <a:ea typeface="Tahoma" panose="020B0604030504040204" pitchFamily="34" charset="0"/>
                <a:cs typeface="Tahoma" panose="020B0604030504040204" pitchFamily="34" charset="0"/>
              </a:rPr>
              <a:t>All CAREC countries serve as a transit country for exports and imports of other countries, including one or more CAREC countries</a:t>
            </a:r>
          </a:p>
          <a:p>
            <a:pPr marL="457200" indent="-457200">
              <a:spcBef>
                <a:spcPts val="0"/>
              </a:spcBef>
              <a:spcAft>
                <a:spcPts val="1800"/>
              </a:spcAft>
              <a:buFont typeface="Wingdings" panose="05000000000000000000" pitchFamily="2" charset="2"/>
              <a:buChar char="Ø"/>
            </a:pPr>
            <a:r>
              <a:rPr lang="en-US" sz="2000" dirty="0">
                <a:latin typeface="Tahoma" panose="020B0604030504040204" pitchFamily="34" charset="0"/>
                <a:ea typeface="Tahoma" panose="020B0604030504040204" pitchFamily="34" charset="0"/>
                <a:cs typeface="Tahoma" panose="020B0604030504040204" pitchFamily="34" charset="0"/>
              </a:rPr>
              <a:t>Despite recent progress in trade facilitation, transit trade in the CAREC region entails considerable costs (including time costs)</a:t>
            </a:r>
          </a:p>
          <a:p>
            <a:pPr marL="457200" indent="-457200">
              <a:spcBef>
                <a:spcPts val="0"/>
              </a:spcBef>
              <a:spcAft>
                <a:spcPts val="1800"/>
              </a:spcAft>
              <a:buFont typeface="Wingdings" panose="05000000000000000000" pitchFamily="2" charset="2"/>
              <a:buChar char="Ø"/>
            </a:pPr>
            <a:r>
              <a:rPr lang="en-US" sz="2000" dirty="0">
                <a:latin typeface="Tahoma" panose="020B0604030504040204" pitchFamily="34" charset="0"/>
                <a:ea typeface="Tahoma" panose="020B0604030504040204" pitchFamily="34" charset="0"/>
                <a:cs typeface="Tahoma" panose="020B0604030504040204" pitchFamily="34" charset="0"/>
              </a:rPr>
              <a:t>Transit trade facilitation is important for improving the trade performance of the CAREC countries and boosting shared prosperity in the region</a:t>
            </a:r>
            <a:endParaRPr lang="en-DE"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5044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941294" y="110449"/>
            <a:ext cx="7516906" cy="82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000" b="1" dirty="0">
                <a:solidFill>
                  <a:srgbClr val="000099"/>
                </a:solidFill>
                <a:latin typeface="Tahoma" pitchFamily="34" charset="0"/>
              </a:rPr>
              <a:t>Purpose and Target Audience of Study</a:t>
            </a:r>
          </a:p>
        </p:txBody>
      </p:sp>
      <p:pic>
        <p:nvPicPr>
          <p:cNvPr id="6" name="Picture 5">
            <a:extLst>
              <a:ext uri="{FF2B5EF4-FFF2-40B4-BE49-F238E27FC236}">
                <a16:creationId xmlns:a16="http://schemas.microsoft.com/office/drawing/2014/main" id="{B30246A1-5FBB-47AC-BE49-4ABC7A610EB2}"/>
              </a:ext>
            </a:extLst>
          </p:cNvPr>
          <p:cNvPicPr>
            <a:picLocks noChangeAspect="1"/>
          </p:cNvPicPr>
          <p:nvPr/>
        </p:nvPicPr>
        <p:blipFill>
          <a:blip r:embed="rId3"/>
          <a:stretch>
            <a:fillRect/>
          </a:stretch>
        </p:blipFill>
        <p:spPr>
          <a:xfrm>
            <a:off x="135713" y="72349"/>
            <a:ext cx="682811" cy="682811"/>
          </a:xfrm>
          <a:prstGeom prst="rect">
            <a:avLst/>
          </a:prstGeom>
        </p:spPr>
      </p:pic>
      <p:sp>
        <p:nvSpPr>
          <p:cNvPr id="5" name="Content Placeholder 5">
            <a:extLst>
              <a:ext uri="{FF2B5EF4-FFF2-40B4-BE49-F238E27FC236}">
                <a16:creationId xmlns:a16="http://schemas.microsoft.com/office/drawing/2014/main" id="{6CF90881-7C14-4C17-9EC1-A6FD6985EFA1}"/>
              </a:ext>
            </a:extLst>
          </p:cNvPr>
          <p:cNvSpPr txBox="1">
            <a:spLocks/>
          </p:cNvSpPr>
          <p:nvPr/>
        </p:nvSpPr>
        <p:spPr>
          <a:xfrm>
            <a:off x="530679" y="1221971"/>
            <a:ext cx="8463098" cy="348065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1800"/>
              </a:spcAft>
              <a:buNone/>
            </a:pPr>
            <a:endParaRPr lang="en-US" sz="2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Content Placeholder 1">
            <a:extLst>
              <a:ext uri="{FF2B5EF4-FFF2-40B4-BE49-F238E27FC236}">
                <a16:creationId xmlns:a16="http://schemas.microsoft.com/office/drawing/2014/main" id="{0F0DD5BA-CC93-4809-9576-56931C5A936C}"/>
              </a:ext>
            </a:extLst>
          </p:cNvPr>
          <p:cNvGraphicFramePr>
            <a:graphicFrameLocks/>
          </p:cNvGraphicFramePr>
          <p:nvPr>
            <p:extLst>
              <p:ext uri="{D42A27DB-BD31-4B8C-83A1-F6EECF244321}">
                <p14:modId xmlns:p14="http://schemas.microsoft.com/office/powerpoint/2010/main" val="3583846308"/>
              </p:ext>
            </p:extLst>
          </p:nvPr>
        </p:nvGraphicFramePr>
        <p:xfrm>
          <a:off x="434339" y="1090748"/>
          <a:ext cx="8275321" cy="37431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69717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941294" y="110448"/>
            <a:ext cx="7288306" cy="96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rgbClr val="000099"/>
                </a:solidFill>
                <a:latin typeface="Tahoma" pitchFamily="34" charset="0"/>
              </a:rPr>
              <a:t>Scope of Study</a:t>
            </a:r>
          </a:p>
        </p:txBody>
      </p:sp>
      <p:pic>
        <p:nvPicPr>
          <p:cNvPr id="6" name="Picture 5">
            <a:extLst>
              <a:ext uri="{FF2B5EF4-FFF2-40B4-BE49-F238E27FC236}">
                <a16:creationId xmlns:a16="http://schemas.microsoft.com/office/drawing/2014/main" id="{B30246A1-5FBB-47AC-BE49-4ABC7A610EB2}"/>
              </a:ext>
            </a:extLst>
          </p:cNvPr>
          <p:cNvPicPr>
            <a:picLocks noChangeAspect="1"/>
          </p:cNvPicPr>
          <p:nvPr/>
        </p:nvPicPr>
        <p:blipFill>
          <a:blip r:embed="rId3"/>
          <a:stretch>
            <a:fillRect/>
          </a:stretch>
        </p:blipFill>
        <p:spPr>
          <a:xfrm>
            <a:off x="135713" y="72349"/>
            <a:ext cx="682811" cy="682811"/>
          </a:xfrm>
          <a:prstGeom prst="rect">
            <a:avLst/>
          </a:prstGeom>
        </p:spPr>
      </p:pic>
      <p:graphicFrame>
        <p:nvGraphicFramePr>
          <p:cNvPr id="8" name="Content Placeholder 3">
            <a:extLst>
              <a:ext uri="{FF2B5EF4-FFF2-40B4-BE49-F238E27FC236}">
                <a16:creationId xmlns:a16="http://schemas.microsoft.com/office/drawing/2014/main" id="{5D839775-77FC-411A-9DBA-F4F4447441D9}"/>
              </a:ext>
            </a:extLst>
          </p:cNvPr>
          <p:cNvGraphicFramePr>
            <a:graphicFrameLocks/>
          </p:cNvGraphicFramePr>
          <p:nvPr>
            <p:extLst>
              <p:ext uri="{D42A27DB-BD31-4B8C-83A1-F6EECF244321}">
                <p14:modId xmlns:p14="http://schemas.microsoft.com/office/powerpoint/2010/main" val="2094137857"/>
              </p:ext>
            </p:extLst>
          </p:nvPr>
        </p:nvGraphicFramePr>
        <p:xfrm>
          <a:off x="680578" y="1079497"/>
          <a:ext cx="7809737" cy="38272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404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941294" y="175762"/>
            <a:ext cx="7288306" cy="96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rgbClr val="000099"/>
                </a:solidFill>
                <a:latin typeface="Tahoma" pitchFamily="34" charset="0"/>
              </a:rPr>
              <a:t>Categories of Assessed Transit Trade Facilitating Conditions</a:t>
            </a:r>
          </a:p>
        </p:txBody>
      </p:sp>
      <p:pic>
        <p:nvPicPr>
          <p:cNvPr id="6" name="Picture 5">
            <a:extLst>
              <a:ext uri="{FF2B5EF4-FFF2-40B4-BE49-F238E27FC236}">
                <a16:creationId xmlns:a16="http://schemas.microsoft.com/office/drawing/2014/main" id="{B30246A1-5FBB-47AC-BE49-4ABC7A610EB2}"/>
              </a:ext>
            </a:extLst>
          </p:cNvPr>
          <p:cNvPicPr>
            <a:picLocks noChangeAspect="1"/>
          </p:cNvPicPr>
          <p:nvPr/>
        </p:nvPicPr>
        <p:blipFill>
          <a:blip r:embed="rId3"/>
          <a:stretch>
            <a:fillRect/>
          </a:stretch>
        </p:blipFill>
        <p:spPr>
          <a:xfrm>
            <a:off x="135713" y="72349"/>
            <a:ext cx="682811" cy="682811"/>
          </a:xfrm>
          <a:prstGeom prst="rect">
            <a:avLst/>
          </a:prstGeom>
        </p:spPr>
      </p:pic>
      <p:graphicFrame>
        <p:nvGraphicFramePr>
          <p:cNvPr id="5" name="Content Placeholder 7">
            <a:extLst>
              <a:ext uri="{FF2B5EF4-FFF2-40B4-BE49-F238E27FC236}">
                <a16:creationId xmlns:a16="http://schemas.microsoft.com/office/drawing/2014/main" id="{6AFC0D83-E8CA-4F8E-9DE2-017612F04F1D}"/>
              </a:ext>
            </a:extLst>
          </p:cNvPr>
          <p:cNvGraphicFramePr>
            <a:graphicFrameLocks/>
          </p:cNvGraphicFramePr>
          <p:nvPr>
            <p:extLst>
              <p:ext uri="{D42A27DB-BD31-4B8C-83A1-F6EECF244321}">
                <p14:modId xmlns:p14="http://schemas.microsoft.com/office/powerpoint/2010/main" val="669752192"/>
              </p:ext>
            </p:extLst>
          </p:nvPr>
        </p:nvGraphicFramePr>
        <p:xfrm>
          <a:off x="710293" y="1334192"/>
          <a:ext cx="7723414" cy="34990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5597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941294" y="110448"/>
            <a:ext cx="7288306" cy="96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rgbClr val="000099"/>
                </a:solidFill>
                <a:latin typeface="Tahoma" pitchFamily="34" charset="0"/>
              </a:rPr>
              <a:t>Data Sources</a:t>
            </a:r>
          </a:p>
        </p:txBody>
      </p:sp>
      <p:pic>
        <p:nvPicPr>
          <p:cNvPr id="6" name="Picture 5">
            <a:extLst>
              <a:ext uri="{FF2B5EF4-FFF2-40B4-BE49-F238E27FC236}">
                <a16:creationId xmlns:a16="http://schemas.microsoft.com/office/drawing/2014/main" id="{B30246A1-5FBB-47AC-BE49-4ABC7A610EB2}"/>
              </a:ext>
            </a:extLst>
          </p:cNvPr>
          <p:cNvPicPr>
            <a:picLocks noChangeAspect="1"/>
          </p:cNvPicPr>
          <p:nvPr/>
        </p:nvPicPr>
        <p:blipFill>
          <a:blip r:embed="rId3"/>
          <a:stretch>
            <a:fillRect/>
          </a:stretch>
        </p:blipFill>
        <p:spPr>
          <a:xfrm>
            <a:off x="135713" y="72349"/>
            <a:ext cx="682811" cy="682811"/>
          </a:xfrm>
          <a:prstGeom prst="rect">
            <a:avLst/>
          </a:prstGeom>
        </p:spPr>
      </p:pic>
      <p:graphicFrame>
        <p:nvGraphicFramePr>
          <p:cNvPr id="5" name="Content Placeholder 1">
            <a:extLst>
              <a:ext uri="{FF2B5EF4-FFF2-40B4-BE49-F238E27FC236}">
                <a16:creationId xmlns:a16="http://schemas.microsoft.com/office/drawing/2014/main" id="{7FE16F20-F2F7-4A99-98DC-98D8DECC0841}"/>
              </a:ext>
            </a:extLst>
          </p:cNvPr>
          <p:cNvGraphicFramePr>
            <a:graphicFrameLocks/>
          </p:cNvGraphicFramePr>
          <p:nvPr>
            <p:extLst>
              <p:ext uri="{D42A27DB-BD31-4B8C-83A1-F6EECF244321}">
                <p14:modId xmlns:p14="http://schemas.microsoft.com/office/powerpoint/2010/main" val="2974560492"/>
              </p:ext>
            </p:extLst>
          </p:nvPr>
        </p:nvGraphicFramePr>
        <p:xfrm>
          <a:off x="628648" y="1071332"/>
          <a:ext cx="7886702" cy="3747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26645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927847" y="161390"/>
            <a:ext cx="7288306" cy="96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rgbClr val="000099"/>
                </a:solidFill>
                <a:latin typeface="Tahoma" pitchFamily="34" charset="0"/>
              </a:rPr>
              <a:t>Number of Conducted</a:t>
            </a:r>
          </a:p>
          <a:p>
            <a:pPr algn="ctr" eaLnBrk="1" hangingPunct="1"/>
            <a:r>
              <a:rPr lang="en-US" sz="3200" b="1" dirty="0">
                <a:solidFill>
                  <a:srgbClr val="000099"/>
                </a:solidFill>
                <a:latin typeface="Tahoma" pitchFamily="34" charset="0"/>
              </a:rPr>
              <a:t>Stakeholder Interviews*</a:t>
            </a:r>
          </a:p>
        </p:txBody>
      </p:sp>
      <p:pic>
        <p:nvPicPr>
          <p:cNvPr id="6" name="Picture 5">
            <a:extLst>
              <a:ext uri="{FF2B5EF4-FFF2-40B4-BE49-F238E27FC236}">
                <a16:creationId xmlns:a16="http://schemas.microsoft.com/office/drawing/2014/main" id="{B30246A1-5FBB-47AC-BE49-4ABC7A610EB2}"/>
              </a:ext>
            </a:extLst>
          </p:cNvPr>
          <p:cNvPicPr>
            <a:picLocks noChangeAspect="1"/>
          </p:cNvPicPr>
          <p:nvPr/>
        </p:nvPicPr>
        <p:blipFill>
          <a:blip r:embed="rId3"/>
          <a:stretch>
            <a:fillRect/>
          </a:stretch>
        </p:blipFill>
        <p:spPr>
          <a:xfrm>
            <a:off x="135713" y="72349"/>
            <a:ext cx="682811" cy="682811"/>
          </a:xfrm>
          <a:prstGeom prst="rect">
            <a:avLst/>
          </a:prstGeom>
        </p:spPr>
      </p:pic>
      <p:sp>
        <p:nvSpPr>
          <p:cNvPr id="5" name="Content Placeholder 5">
            <a:extLst>
              <a:ext uri="{FF2B5EF4-FFF2-40B4-BE49-F238E27FC236}">
                <a16:creationId xmlns:a16="http://schemas.microsoft.com/office/drawing/2014/main" id="{6CF90881-7C14-4C17-9EC1-A6FD6985EFA1}"/>
              </a:ext>
            </a:extLst>
          </p:cNvPr>
          <p:cNvSpPr txBox="1">
            <a:spLocks/>
          </p:cNvSpPr>
          <p:nvPr/>
        </p:nvSpPr>
        <p:spPr>
          <a:xfrm>
            <a:off x="629842" y="1221971"/>
            <a:ext cx="7886702" cy="348065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1800"/>
              </a:spcAft>
              <a:buNone/>
            </a:pPr>
            <a:endParaRPr lang="en-US" sz="2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Table 3">
            <a:extLst>
              <a:ext uri="{FF2B5EF4-FFF2-40B4-BE49-F238E27FC236}">
                <a16:creationId xmlns:a16="http://schemas.microsoft.com/office/drawing/2014/main" id="{33920A5E-CA99-4F6A-9E52-280388856AD5}"/>
              </a:ext>
            </a:extLst>
          </p:cNvPr>
          <p:cNvGraphicFramePr>
            <a:graphicFrameLocks/>
          </p:cNvGraphicFramePr>
          <p:nvPr>
            <p:extLst>
              <p:ext uri="{D42A27DB-BD31-4B8C-83A1-F6EECF244321}">
                <p14:modId xmlns:p14="http://schemas.microsoft.com/office/powerpoint/2010/main" val="1359605041"/>
              </p:ext>
            </p:extLst>
          </p:nvPr>
        </p:nvGraphicFramePr>
        <p:xfrm>
          <a:off x="636962" y="1353152"/>
          <a:ext cx="7870076" cy="3137031"/>
        </p:xfrm>
        <a:graphic>
          <a:graphicData uri="http://schemas.openxmlformats.org/drawingml/2006/table">
            <a:tbl>
              <a:tblPr firstRow="1" bandRow="1">
                <a:tableStyleId>{5C22544A-7EE6-4342-B048-85BDC9FD1C3A}</a:tableStyleId>
              </a:tblPr>
              <a:tblGrid>
                <a:gridCol w="3407871">
                  <a:extLst>
                    <a:ext uri="{9D8B030D-6E8A-4147-A177-3AD203B41FA5}">
                      <a16:colId xmlns:a16="http://schemas.microsoft.com/office/drawing/2014/main" val="1596702629"/>
                    </a:ext>
                  </a:extLst>
                </a:gridCol>
                <a:gridCol w="797330">
                  <a:extLst>
                    <a:ext uri="{9D8B030D-6E8A-4147-A177-3AD203B41FA5}">
                      <a16:colId xmlns:a16="http://schemas.microsoft.com/office/drawing/2014/main" val="1877360532"/>
                    </a:ext>
                  </a:extLst>
                </a:gridCol>
                <a:gridCol w="841664">
                  <a:extLst>
                    <a:ext uri="{9D8B030D-6E8A-4147-A177-3AD203B41FA5}">
                      <a16:colId xmlns:a16="http://schemas.microsoft.com/office/drawing/2014/main" val="2012637224"/>
                    </a:ext>
                  </a:extLst>
                </a:gridCol>
                <a:gridCol w="866602">
                  <a:extLst>
                    <a:ext uri="{9D8B030D-6E8A-4147-A177-3AD203B41FA5}">
                      <a16:colId xmlns:a16="http://schemas.microsoft.com/office/drawing/2014/main" val="178966326"/>
                    </a:ext>
                  </a:extLst>
                </a:gridCol>
                <a:gridCol w="1064168">
                  <a:extLst>
                    <a:ext uri="{9D8B030D-6E8A-4147-A177-3AD203B41FA5}">
                      <a16:colId xmlns:a16="http://schemas.microsoft.com/office/drawing/2014/main" val="2456142818"/>
                    </a:ext>
                  </a:extLst>
                </a:gridCol>
                <a:gridCol w="892441">
                  <a:extLst>
                    <a:ext uri="{9D8B030D-6E8A-4147-A177-3AD203B41FA5}">
                      <a16:colId xmlns:a16="http://schemas.microsoft.com/office/drawing/2014/main" val="3853245531"/>
                    </a:ext>
                  </a:extLst>
                </a:gridCol>
              </a:tblGrid>
              <a:tr h="642783">
                <a:tc>
                  <a:txBody>
                    <a:bodyPr/>
                    <a:lstStyle/>
                    <a:p>
                      <a:endParaRPr lang="en-US" sz="15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AZE</a:t>
                      </a: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KAZ</a:t>
                      </a: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UZB</a:t>
                      </a: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Other countries</a:t>
                      </a: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Total</a:t>
                      </a:r>
                    </a:p>
                  </a:txBody>
                  <a:tcPr marL="68580" marR="68580" marT="34290" marB="34290" anchor="ctr"/>
                </a:tc>
                <a:extLst>
                  <a:ext uri="{0D108BD9-81ED-4DB2-BD59-A6C34878D82A}">
                    <a16:rowId xmlns:a16="http://schemas.microsoft.com/office/drawing/2014/main" val="3689196311"/>
                  </a:ext>
                </a:extLst>
              </a:tr>
              <a:tr h="574826">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Government officials</a:t>
                      </a: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3 (8)</a:t>
                      </a: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4 (7)</a:t>
                      </a: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1 (1)</a:t>
                      </a: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0 (0)</a:t>
                      </a: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8 (16)</a:t>
                      </a:r>
                    </a:p>
                  </a:txBody>
                  <a:tcPr marL="68580" marR="68580" marT="34290" marB="34290" anchor="ctr"/>
                </a:tc>
                <a:extLst>
                  <a:ext uri="{0D108BD9-81ED-4DB2-BD59-A6C34878D82A}">
                    <a16:rowId xmlns:a16="http://schemas.microsoft.com/office/drawing/2014/main" val="2370074173"/>
                  </a:ext>
                </a:extLst>
              </a:tr>
              <a:tr h="642783">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Representatives of the business community</a:t>
                      </a: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4 (6)</a:t>
                      </a: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3 (7)</a:t>
                      </a: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6 (7)</a:t>
                      </a: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4 (5)</a:t>
                      </a: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17 (25)</a:t>
                      </a:r>
                    </a:p>
                  </a:txBody>
                  <a:tcPr marL="68580" marR="68580" marT="34290" marB="34290" anchor="ctr"/>
                </a:tc>
                <a:extLst>
                  <a:ext uri="{0D108BD9-81ED-4DB2-BD59-A6C34878D82A}">
                    <a16:rowId xmlns:a16="http://schemas.microsoft.com/office/drawing/2014/main" val="431102877"/>
                  </a:ext>
                </a:extLst>
              </a:tr>
              <a:tr h="642783">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Think tanks, development partners and independent experts</a:t>
                      </a: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1 (1)</a:t>
                      </a: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1 (1)</a:t>
                      </a: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1 (1)</a:t>
                      </a: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4 (4)</a:t>
                      </a: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7 (7)</a:t>
                      </a:r>
                    </a:p>
                  </a:txBody>
                  <a:tcPr marL="68580" marR="68580" marT="34290" marB="34290" anchor="ctr"/>
                </a:tc>
                <a:extLst>
                  <a:ext uri="{0D108BD9-81ED-4DB2-BD59-A6C34878D82A}">
                    <a16:rowId xmlns:a16="http://schemas.microsoft.com/office/drawing/2014/main" val="770772589"/>
                  </a:ext>
                </a:extLst>
              </a:tr>
              <a:tr h="633856">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Total</a:t>
                      </a: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8 (15)</a:t>
                      </a: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8 (15)</a:t>
                      </a: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8 (9)</a:t>
                      </a:r>
                    </a:p>
                  </a:txBody>
                  <a:tcPr marL="68580" marR="68580" marT="34290" marB="34290" anchor="ctr"/>
                </a:tc>
                <a:tc>
                  <a:txBody>
                    <a:bodyPr/>
                    <a:lstStyle/>
                    <a:p>
                      <a:pPr algn="ctr"/>
                      <a:r>
                        <a:rPr lang="en-US" sz="1500" dirty="0">
                          <a:latin typeface="Tahoma" panose="020B0604030504040204" pitchFamily="34" charset="0"/>
                          <a:ea typeface="Tahoma" panose="020B0604030504040204" pitchFamily="34" charset="0"/>
                          <a:cs typeface="Tahoma" panose="020B0604030504040204" pitchFamily="34" charset="0"/>
                        </a:rPr>
                        <a:t>8 (9)</a:t>
                      </a:r>
                    </a:p>
                  </a:txBody>
                  <a:tcPr marL="68580" marR="68580" marT="34290" marB="34290" anchor="ctr"/>
                </a:tc>
                <a:tc>
                  <a:txBody>
                    <a:bodyPr/>
                    <a:lstStyle/>
                    <a:p>
                      <a:pPr algn="ctr"/>
                      <a:r>
                        <a:rPr lang="en-US" sz="1500" b="1" dirty="0">
                          <a:latin typeface="Tahoma" panose="020B0604030504040204" pitchFamily="34" charset="0"/>
                          <a:ea typeface="Tahoma" panose="020B0604030504040204" pitchFamily="34" charset="0"/>
                          <a:cs typeface="Tahoma" panose="020B0604030504040204" pitchFamily="34" charset="0"/>
                        </a:rPr>
                        <a:t>32 (48)</a:t>
                      </a:r>
                    </a:p>
                  </a:txBody>
                  <a:tcPr marL="68580" marR="68580" marT="34290" marB="34290" anchor="ctr"/>
                </a:tc>
                <a:extLst>
                  <a:ext uri="{0D108BD9-81ED-4DB2-BD59-A6C34878D82A}">
                    <a16:rowId xmlns:a16="http://schemas.microsoft.com/office/drawing/2014/main" val="3082345736"/>
                  </a:ext>
                </a:extLst>
              </a:tr>
            </a:tbl>
          </a:graphicData>
        </a:graphic>
      </p:graphicFrame>
      <p:sp>
        <p:nvSpPr>
          <p:cNvPr id="9" name="Title 2">
            <a:extLst>
              <a:ext uri="{FF2B5EF4-FFF2-40B4-BE49-F238E27FC236}">
                <a16:creationId xmlns:a16="http://schemas.microsoft.com/office/drawing/2014/main" id="{E301A340-08C6-491D-A12B-8A92FC13D692}"/>
              </a:ext>
            </a:extLst>
          </p:cNvPr>
          <p:cNvSpPr txBox="1">
            <a:spLocks/>
          </p:cNvSpPr>
          <p:nvPr/>
        </p:nvSpPr>
        <p:spPr>
          <a:xfrm>
            <a:off x="645276" y="4646547"/>
            <a:ext cx="7886700" cy="253012"/>
          </a:xfrm>
          <a:prstGeom prst="rect">
            <a:avLst/>
          </a:prstGeom>
        </p:spPr>
        <p:txBody>
          <a:bodyPr/>
          <a:lstStyle>
            <a:lvl1pPr algn="l" defTabSz="914377"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1100" dirty="0">
                <a:solidFill>
                  <a:schemeClr val="tx1"/>
                </a:solidFill>
                <a:latin typeface="Tahoma" panose="020B0604030504040204" pitchFamily="34" charset="0"/>
                <a:ea typeface="Tahoma" panose="020B0604030504040204" pitchFamily="34" charset="0"/>
                <a:cs typeface="Tahoma" panose="020B0604030504040204" pitchFamily="34" charset="0"/>
              </a:rPr>
              <a:t>* The number of interviewees are in the parentheses.</a:t>
            </a:r>
            <a:endParaRPr lang="en-DE"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66228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35415</TotalTime>
  <Words>1187</Words>
  <Application>Microsoft Office PowerPoint</Application>
  <PresentationFormat>On-screen Show (16:9)</PresentationFormat>
  <Paragraphs>244</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Symbol</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LAUZON, Jasper</dc:creator>
  <cp:lastModifiedBy>Bahodir Ganiev</cp:lastModifiedBy>
  <cp:revision>261</cp:revision>
  <cp:lastPrinted>2022-03-23T13:49:42Z</cp:lastPrinted>
  <dcterms:created xsi:type="dcterms:W3CDTF">2018-05-20T22:49:51Z</dcterms:created>
  <dcterms:modified xsi:type="dcterms:W3CDTF">2023-09-05T15:24:38Z</dcterms:modified>
</cp:coreProperties>
</file>