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8" r:id="rId1"/>
  </p:sldMasterIdLst>
  <p:notesMasterIdLst>
    <p:notesMasterId r:id="rId25"/>
  </p:notesMasterIdLst>
  <p:sldIdLst>
    <p:sldId id="256" r:id="rId2"/>
    <p:sldId id="258" r:id="rId3"/>
    <p:sldId id="259" r:id="rId4"/>
    <p:sldId id="260" r:id="rId5"/>
    <p:sldId id="264" r:id="rId6"/>
    <p:sldId id="262" r:id="rId7"/>
    <p:sldId id="332" r:id="rId8"/>
    <p:sldId id="333" r:id="rId9"/>
    <p:sldId id="314" r:id="rId10"/>
    <p:sldId id="265" r:id="rId11"/>
    <p:sldId id="336" r:id="rId12"/>
    <p:sldId id="321" r:id="rId13"/>
    <p:sldId id="334" r:id="rId14"/>
    <p:sldId id="335" r:id="rId15"/>
    <p:sldId id="304" r:id="rId16"/>
    <p:sldId id="305" r:id="rId17"/>
    <p:sldId id="306" r:id="rId18"/>
    <p:sldId id="307" r:id="rId19"/>
    <p:sldId id="296" r:id="rId20"/>
    <p:sldId id="322" r:id="rId21"/>
    <p:sldId id="331" r:id="rId22"/>
    <p:sldId id="328" r:id="rId23"/>
    <p:sldId id="308" r:id="rId2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62590" autoAdjust="0"/>
  </p:normalViewPr>
  <p:slideViewPr>
    <p:cSldViewPr>
      <p:cViewPr>
        <p:scale>
          <a:sx n="66" d="100"/>
          <a:sy n="66" d="100"/>
        </p:scale>
        <p:origin x="-168" y="4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1090;&#1072;&#1093;&#1083;&#1080;&#1083;\&#1090;&#1072;&#1093;&#1083;&#1080;&#1083;&#1080;%20&#1082;&#1086;&#1088;&#1093;&#1086;&#1085;&#1072;&#1093;&#1086;&#1080;%20&#1072;&#1079;%20&#1092;&#1072;&#1098;&#1086;&#1083;&#1080;&#1103;&#1090;%20&#1073;&#1086;&#1079;&#1084;&#1086;&#1085;&#1076;&#1072;\&#1090;&#1072;&#1093;&#1083;&#1080;&#1083;&#1080;%20&#1089;&#1072;&#1085;&#1086;&#1072;&#109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1084;&#1072;&#1074;&#1086;&#1076;&#1080;%20&#1087;&#1088;&#1077;&#1079;&#1077;&#1085;&#1090;&#1072;&#1094;&#1080;&#1103;\&#1074;&#1080;&#1083;&#1086;&#1103;&#1090;%20&#1076;&#1072;&#1088;%20&#1095;&#1091;&#1084;&#1093;&#1091;&#1088;&#1080;.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C:\Users\Aliya\Desktop\&#1051;&#1080;&#1089;&#1090;%20Microsoft%20Exc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liya\Desktop\&#1051;&#1080;&#1089;&#1090;%20Microsoft%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effectLst/>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Лист1!$B$3:$B$7</c:f>
              <c:numCache>
                <c:formatCode>General</c:formatCode>
                <c:ptCount val="5"/>
                <c:pt idx="0">
                  <c:v>1232.4000000000001</c:v>
                </c:pt>
                <c:pt idx="1">
                  <c:v>1336.3</c:v>
                </c:pt>
                <c:pt idx="2">
                  <c:v>1492.4</c:v>
                </c:pt>
                <c:pt idx="3">
                  <c:v>1853.4</c:v>
                </c:pt>
                <c:pt idx="4">
                  <c:v>2371.1999999999998</c:v>
                </c:pt>
              </c:numCache>
            </c:numRef>
          </c:val>
          <c:extLst>
            <c:ext xmlns:c16="http://schemas.microsoft.com/office/drawing/2014/chart" uri="{C3380CC4-5D6E-409C-BE32-E72D297353CC}">
              <c16:uniqueId val="{00000000-7AC9-4CCA-99F2-BF6B2F14E13A}"/>
            </c:ext>
          </c:extLst>
        </c:ser>
        <c:dLbls>
          <c:dLblPos val="outEnd"/>
          <c:showLegendKey val="0"/>
          <c:showVal val="1"/>
          <c:showCatName val="0"/>
          <c:showSerName val="0"/>
          <c:showPercent val="0"/>
          <c:showBubbleSize val="0"/>
        </c:dLbls>
        <c:gapWidth val="219"/>
        <c:overlap val="-27"/>
        <c:axId val="606132496"/>
        <c:axId val="606151632"/>
      </c:barChart>
      <c:catAx>
        <c:axId val="606132496"/>
        <c:scaling>
          <c:orientation val="minMax"/>
        </c:scaling>
        <c:delete val="1"/>
        <c:axPos val="b"/>
        <c:numFmt formatCode="General" sourceLinked="1"/>
        <c:majorTickMark val="none"/>
        <c:minorTickMark val="none"/>
        <c:tickLblPos val="nextTo"/>
        <c:crossAx val="606151632"/>
        <c:crosses val="autoZero"/>
        <c:auto val="1"/>
        <c:lblAlgn val="ctr"/>
        <c:lblOffset val="100"/>
        <c:noMultiLvlLbl val="0"/>
      </c:catAx>
      <c:valAx>
        <c:axId val="6061516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613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ru-RU" sz="2400" b="1" kern="1200" dirty="0" err="1">
                <a:solidFill>
                  <a:srgbClr val="002060"/>
                </a:solidFill>
                <a:latin typeface="Impact" panose="020B0806030902050204" pitchFamily="34" charset="0"/>
                <a:ea typeface="+mn-ea"/>
                <a:cs typeface="Times New Roman" panose="02020603050405020304" pitchFamily="18" charset="0"/>
              </a:defRPr>
            </a:pPr>
            <a:r>
              <a:rPr lang="en-US" sz="2400" b="1" kern="1200" dirty="0">
                <a:solidFill>
                  <a:srgbClr val="002060"/>
                </a:solidFill>
                <a:latin typeface="Impact" panose="020B0806030902050204" pitchFamily="34" charset="0"/>
                <a:ea typeface="+mn-ea"/>
                <a:cs typeface="Times New Roman" panose="02020603050405020304" pitchFamily="18" charset="0"/>
              </a:rPr>
              <a:t>Creation of new industrial enterprises </a:t>
            </a:r>
          </a:p>
          <a:p>
            <a:pPr algn="ctr">
              <a:defRPr lang="ru-RU" sz="2400" b="1" kern="1200" dirty="0" err="1">
                <a:solidFill>
                  <a:srgbClr val="002060"/>
                </a:solidFill>
                <a:latin typeface="Impact" panose="020B0806030902050204" pitchFamily="34" charset="0"/>
                <a:ea typeface="+mn-ea"/>
                <a:cs typeface="Times New Roman" panose="02020603050405020304" pitchFamily="18" charset="0"/>
              </a:defRPr>
            </a:pPr>
            <a:r>
              <a:rPr lang="en-US" sz="2400" b="1" kern="1200" dirty="0">
                <a:solidFill>
                  <a:srgbClr val="002060"/>
                </a:solidFill>
                <a:latin typeface="Impact" panose="020B0806030902050204" pitchFamily="34" charset="0"/>
                <a:ea typeface="+mn-ea"/>
                <a:cs typeface="Times New Roman" panose="02020603050405020304" pitchFamily="18" charset="0"/>
              </a:rPr>
              <a:t>in Sughd Region</a:t>
            </a:r>
            <a:endParaRPr lang="ru-RU" sz="2400" b="1" kern="1200" dirty="0">
              <a:solidFill>
                <a:srgbClr val="002060"/>
              </a:solidFill>
              <a:latin typeface="Impact" panose="020B0806030902050204" pitchFamily="34" charset="0"/>
              <a:ea typeface="+mn-ea"/>
              <a:cs typeface="Times New Roman" panose="02020603050405020304" pitchFamily="18" charset="0"/>
            </a:endParaRPr>
          </a:p>
        </c:rich>
      </c:tx>
      <c:layout>
        <c:manualLayout>
          <c:xMode val="edge"/>
          <c:yMode val="edge"/>
          <c:x val="0.2599110051002661"/>
          <c:y val="0"/>
        </c:manualLayout>
      </c:layout>
      <c:overlay val="0"/>
      <c:spPr>
        <a:noFill/>
        <a:ln>
          <a:noFill/>
        </a:ln>
        <a:effectLst/>
      </c:spPr>
    </c:title>
    <c:autoTitleDeleted val="0"/>
    <c:plotArea>
      <c:layout>
        <c:manualLayout>
          <c:layoutTarget val="inner"/>
          <c:xMode val="edge"/>
          <c:yMode val="edge"/>
          <c:x val="3.3119293823211861E-2"/>
          <c:y val="0.13118752152026272"/>
          <c:w val="0.9542587899404138"/>
          <c:h val="0.7910452413131962"/>
        </c:manualLayout>
      </c:layout>
      <c:barChart>
        <c:barDir val="col"/>
        <c:grouping val="clustered"/>
        <c:varyColors val="0"/>
        <c:ser>
          <c:idx val="0"/>
          <c:order val="0"/>
          <c:spPr>
            <a:solidFill>
              <a:srgbClr val="C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Лист3!$A$12:$A$17</c:f>
              <c:strCache>
                <c:ptCount val="6"/>
                <c:pt idx="0">
                  <c:v>2018</c:v>
                </c:pt>
                <c:pt idx="1">
                  <c:v>2019</c:v>
                </c:pt>
                <c:pt idx="2">
                  <c:v>2020</c:v>
                </c:pt>
                <c:pt idx="3">
                  <c:v>2021</c:v>
                </c:pt>
                <c:pt idx="4">
                  <c:v>2022</c:v>
                </c:pt>
                <c:pt idx="5">
                  <c:v>2023 (дурнамо)</c:v>
                </c:pt>
              </c:strCache>
            </c:strRef>
          </c:cat>
          <c:val>
            <c:numRef>
              <c:f>Лист3!$B$12:$B$17</c:f>
              <c:numCache>
                <c:formatCode>General</c:formatCode>
                <c:ptCount val="6"/>
                <c:pt idx="0">
                  <c:v>93</c:v>
                </c:pt>
                <c:pt idx="1">
                  <c:v>102</c:v>
                </c:pt>
                <c:pt idx="2">
                  <c:v>107</c:v>
                </c:pt>
                <c:pt idx="3">
                  <c:v>122</c:v>
                </c:pt>
                <c:pt idx="4">
                  <c:v>151</c:v>
                </c:pt>
                <c:pt idx="5">
                  <c:v>150</c:v>
                </c:pt>
              </c:numCache>
            </c:numRef>
          </c:val>
          <c:extLst>
            <c:ext xmlns:c16="http://schemas.microsoft.com/office/drawing/2014/chart" uri="{C3380CC4-5D6E-409C-BE32-E72D297353CC}">
              <c16:uniqueId val="{00000000-3512-4782-99A7-68460BC1929D}"/>
            </c:ext>
          </c:extLst>
        </c:ser>
        <c:dLbls>
          <c:showLegendKey val="0"/>
          <c:showVal val="1"/>
          <c:showCatName val="0"/>
          <c:showSerName val="0"/>
          <c:showPercent val="0"/>
          <c:showBubbleSize val="0"/>
        </c:dLbls>
        <c:gapWidth val="219"/>
        <c:overlap val="-27"/>
        <c:axId val="48587136"/>
        <c:axId val="48588672"/>
      </c:barChart>
      <c:catAx>
        <c:axId val="48587136"/>
        <c:scaling>
          <c:orientation val="minMax"/>
        </c:scaling>
        <c:delete val="1"/>
        <c:axPos val="b"/>
        <c:numFmt formatCode="General" sourceLinked="1"/>
        <c:majorTickMark val="out"/>
        <c:minorTickMark val="none"/>
        <c:tickLblPos val="nextTo"/>
        <c:crossAx val="48588672"/>
        <c:crosses val="autoZero"/>
        <c:auto val="1"/>
        <c:lblAlgn val="ctr"/>
        <c:lblOffset val="100"/>
        <c:noMultiLvlLbl val="0"/>
      </c:catAx>
      <c:valAx>
        <c:axId val="4858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85871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6496880059285438"/>
          <c:y val="0.1996357928558522"/>
          <c:w val="0.51388888888888884"/>
          <c:h val="0.85648148148148162"/>
        </c:manualLayout>
      </c:layout>
      <c:pieChart>
        <c:varyColors val="1"/>
        <c:ser>
          <c:idx val="0"/>
          <c:order val="0"/>
          <c:dPt>
            <c:idx val="0"/>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0FCD-43A5-BACD-E8E8F8839753}"/>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0FCD-43A5-BACD-E8E8F8839753}"/>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0FCD-43A5-BACD-E8E8F8839753}"/>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0FCD-43A5-BACD-E8E8F8839753}"/>
              </c:ext>
            </c:extLst>
          </c:dPt>
          <c:dPt>
            <c:idx val="4"/>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9-0FCD-43A5-BACD-E8E8F8839753}"/>
              </c:ext>
            </c:extLst>
          </c:dPt>
          <c:dLbls>
            <c:dLbl>
              <c:idx val="0"/>
              <c:layout>
                <c:manualLayout>
                  <c:x val="3.423658855695226E-2"/>
                  <c:y val="-5.9084577297927399E-3"/>
                </c:manualLayout>
              </c:layout>
              <c:tx>
                <c:rich>
                  <a:bodyPr/>
                  <a:lstStyle/>
                  <a:p>
                    <a:r>
                      <a:rPr lang="en-US" dirty="0"/>
                      <a:t>Sughd Region</a:t>
                    </a:r>
                    <a:r>
                      <a:rPr lang="en-US" baseline="0" dirty="0"/>
                      <a:t>
56,3%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FCD-43A5-BACD-E8E8F8839753}"/>
                </c:ext>
              </c:extLst>
            </c:dLbl>
            <c:dLbl>
              <c:idx val="1"/>
              <c:layout>
                <c:manualLayout>
                  <c:x val="-3.4300754361391024E-2"/>
                  <c:y val="-1.4600477833820121E-2"/>
                </c:manualLayout>
              </c:layout>
              <c:tx>
                <c:rich>
                  <a:bodyPr/>
                  <a:lstStyle/>
                  <a:p>
                    <a:r>
                      <a:rPr lang="en-US" dirty="0"/>
                      <a:t>Khatlon Region
24,7%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FCD-43A5-BACD-E8E8F8839753}"/>
                </c:ext>
              </c:extLst>
            </c:dLbl>
            <c:dLbl>
              <c:idx val="2"/>
              <c:layout>
                <c:manualLayout>
                  <c:x val="-6.399882751575528E-2"/>
                  <c:y val="1.7791536786231889E-2"/>
                </c:manualLayout>
              </c:layout>
              <c:tx>
                <c:rich>
                  <a:bodyPr/>
                  <a:lstStyle/>
                  <a:p>
                    <a:r>
                      <a:rPr lang="en-US" baseline="0" dirty="0"/>
                      <a:t>GBAO
0,4%</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FCD-43A5-BACD-E8E8F8839753}"/>
                </c:ext>
              </c:extLst>
            </c:dLbl>
            <c:dLbl>
              <c:idx val="3"/>
              <c:layout>
                <c:manualLayout>
                  <c:x val="-2.9998906386701682E-3"/>
                  <c:y val="-1.3067949839603382E-2"/>
                </c:manualLayout>
              </c:layout>
              <c:tx>
                <c:rich>
                  <a:bodyPr/>
                  <a:lstStyle/>
                  <a:p>
                    <a:r>
                      <a:rPr lang="en-US" dirty="0"/>
                      <a:t>DRS 
9,5%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FCD-43A5-BACD-E8E8F8839753}"/>
                </c:ext>
              </c:extLst>
            </c:dLbl>
            <c:dLbl>
              <c:idx val="4"/>
              <c:layout>
                <c:manualLayout>
                  <c:x val="-1.565738173303707E-2"/>
                  <c:y val="1.0292192932199849E-2"/>
                </c:manualLayout>
              </c:layout>
              <c:tx>
                <c:rich>
                  <a:bodyPr/>
                  <a:lstStyle/>
                  <a:p>
                    <a:r>
                      <a:rPr lang="en-US" dirty="0"/>
                      <a:t>Dushanbe</a:t>
                    </a:r>
                    <a:endParaRPr lang="en-US" baseline="0" dirty="0"/>
                  </a:p>
                  <a:p>
                    <a:r>
                      <a:rPr lang="en-US" baseline="0" dirty="0"/>
                      <a:t>8,1%</a:t>
                    </a:r>
                  </a:p>
                </c:rich>
              </c:tx>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0FCD-43A5-BACD-E8E8F883975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Лист1!$B$6:$B$10</c:f>
              <c:strCache>
                <c:ptCount val="5"/>
                <c:pt idx="0">
                  <c:v>Согдийская область </c:v>
                </c:pt>
                <c:pt idx="1">
                  <c:v>Хатлонская область </c:v>
                </c:pt>
                <c:pt idx="2">
                  <c:v>ГБАО </c:v>
                </c:pt>
                <c:pt idx="3">
                  <c:v>РРП </c:v>
                </c:pt>
                <c:pt idx="4">
                  <c:v>г. Душанбе </c:v>
                </c:pt>
              </c:strCache>
            </c:strRef>
          </c:cat>
          <c:val>
            <c:numRef>
              <c:f>Лист1!$C$6:$C$10</c:f>
              <c:numCache>
                <c:formatCode>0.0</c:formatCode>
                <c:ptCount val="5"/>
                <c:pt idx="0">
                  <c:v>14459.452799999985</c:v>
                </c:pt>
                <c:pt idx="1">
                  <c:v>7080.6659000000054</c:v>
                </c:pt>
                <c:pt idx="2">
                  <c:v>187.26379999999995</c:v>
                </c:pt>
                <c:pt idx="3">
                  <c:v>2578.915500000006</c:v>
                </c:pt>
                <c:pt idx="4">
                  <c:v>2247.4287000000004</c:v>
                </c:pt>
              </c:numCache>
            </c:numRef>
          </c:val>
          <c:extLst>
            <c:ext xmlns:c16="http://schemas.microsoft.com/office/drawing/2014/chart" uri="{C3380CC4-5D6E-409C-BE32-E72D297353CC}">
              <c16:uniqueId val="{0000000A-0FCD-43A5-BACD-E8E8F883975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i="0" u="none" strike="noStrike" kern="1200" spc="0" baseline="0" dirty="0">
                <a:solidFill>
                  <a:sysClr val="windowText" lastClr="000000"/>
                </a:solidFill>
              </a:rPr>
              <a:t>Total volume of foreign trade in Sughd Region </a:t>
            </a:r>
          </a:p>
          <a:p>
            <a:pPr>
              <a:defRPr/>
            </a:pPr>
            <a:r>
              <a:rPr lang="en-US" sz="1600" b="1" i="0" u="none" strike="noStrike" kern="1200" spc="0" baseline="0" dirty="0">
                <a:solidFill>
                  <a:sysClr val="windowText" lastClr="000000"/>
                </a:solidFill>
              </a:rPr>
              <a:t>2018-2022</a:t>
            </a:r>
            <a:r>
              <a:rPr lang="ru-RU" sz="1600" b="1" i="0" u="none" strike="noStrike" kern="1200" spc="0" baseline="0" dirty="0">
                <a:solidFill>
                  <a:sysClr val="windowText" lastClr="000000"/>
                </a:solidFill>
              </a:rPr>
              <a:t> </a:t>
            </a:r>
          </a:p>
          <a:p>
            <a:pPr>
              <a:defRPr/>
            </a:pPr>
            <a:r>
              <a:rPr lang="ru-RU" sz="1200" b="1" i="0" u="none" strike="noStrike" kern="1200" spc="0" baseline="0" dirty="0">
                <a:solidFill>
                  <a:sysClr val="windowText" lastClr="000000"/>
                </a:solidFill>
              </a:rPr>
              <a:t>(</a:t>
            </a:r>
            <a:r>
              <a:rPr lang="en-US" sz="1200" b="1" i="0" u="none" strike="noStrike" kern="1200" spc="0" baseline="0" dirty="0">
                <a:solidFill>
                  <a:sysClr val="windowText" lastClr="000000"/>
                </a:solidFill>
              </a:rPr>
              <a:t>million USD</a:t>
            </a:r>
            <a:r>
              <a:rPr lang="ru-RU" sz="1200" b="1" i="0" u="none" strike="noStrike" kern="1200" spc="0" baseline="0" dirty="0">
                <a:solidFill>
                  <a:sysClr val="windowText" lastClr="000000"/>
                </a:solidFill>
              </a:rPr>
              <a: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Лист1!$B$1</c:f>
              <c:strCache>
                <c:ptCount val="1"/>
                <c:pt idx="0">
                  <c:v>Экспорт</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elete val="1"/>
          </c:dLbls>
          <c:val>
            <c:numRef>
              <c:f>Лист1!$B$2:$B$6</c:f>
              <c:numCache>
                <c:formatCode>General</c:formatCode>
                <c:ptCount val="5"/>
                <c:pt idx="0">
                  <c:v>559.79999999999995</c:v>
                </c:pt>
                <c:pt idx="1">
                  <c:v>471.2</c:v>
                </c:pt>
                <c:pt idx="2">
                  <c:v>351.5</c:v>
                </c:pt>
                <c:pt idx="3">
                  <c:v>633.1</c:v>
                </c:pt>
                <c:pt idx="4">
                  <c:v>1086.2</c:v>
                </c:pt>
              </c:numCache>
            </c:numRef>
          </c:val>
          <c:extLst>
            <c:ext xmlns:c16="http://schemas.microsoft.com/office/drawing/2014/chart" uri="{C3380CC4-5D6E-409C-BE32-E72D297353CC}">
              <c16:uniqueId val="{00000000-A70B-40D6-BDD1-8718E6ED68DF}"/>
            </c:ext>
          </c:extLst>
        </c:ser>
        <c:ser>
          <c:idx val="2"/>
          <c:order val="1"/>
          <c:tx>
            <c:strRef>
              <c:f>Лист1!$C$1</c:f>
              <c:strCache>
                <c:ptCount val="1"/>
                <c:pt idx="0">
                  <c:v>Импорт</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elete val="1"/>
          </c:dLbls>
          <c:val>
            <c:numRef>
              <c:f>Лист1!$C$2:$C$6</c:f>
              <c:numCache>
                <c:formatCode>General</c:formatCode>
                <c:ptCount val="5"/>
                <c:pt idx="0">
                  <c:v>1455.9</c:v>
                </c:pt>
                <c:pt idx="1">
                  <c:v>1571.6</c:v>
                </c:pt>
                <c:pt idx="2">
                  <c:v>1313.9</c:v>
                </c:pt>
                <c:pt idx="3">
                  <c:v>1629.6</c:v>
                </c:pt>
                <c:pt idx="4">
                  <c:v>2059.8000000000002</c:v>
                </c:pt>
              </c:numCache>
            </c:numRef>
          </c:val>
          <c:extLst>
            <c:ext xmlns:c16="http://schemas.microsoft.com/office/drawing/2014/chart" uri="{C3380CC4-5D6E-409C-BE32-E72D297353CC}">
              <c16:uniqueId val="{00000001-A70B-40D6-BDD1-8718E6ED68DF}"/>
            </c:ext>
          </c:extLst>
        </c:ser>
        <c:dLbls>
          <c:showLegendKey val="0"/>
          <c:showVal val="1"/>
          <c:showCatName val="0"/>
          <c:showSerName val="0"/>
          <c:showPercent val="0"/>
          <c:showBubbleSize val="0"/>
        </c:dLbls>
        <c:gapWidth val="150"/>
        <c:shape val="box"/>
        <c:axId val="63393855"/>
        <c:axId val="56731871"/>
        <c:axId val="0"/>
      </c:bar3DChart>
      <c:catAx>
        <c:axId val="63393855"/>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6731871"/>
        <c:crosses val="autoZero"/>
        <c:auto val="1"/>
        <c:lblAlgn val="ctr"/>
        <c:lblOffset val="100"/>
        <c:noMultiLvlLbl val="0"/>
      </c:catAx>
      <c:valAx>
        <c:axId val="567318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3393855"/>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legend>
      <c:legendPos val="b"/>
      <c:layout>
        <c:manualLayout>
          <c:xMode val="edge"/>
          <c:yMode val="edge"/>
          <c:x val="0.44008457295131115"/>
          <c:y val="0.94725909174784961"/>
          <c:w val="0.11983075560556314"/>
          <c:h val="3.82749086667663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txPr>
              <a:bodyPr/>
              <a:lstStyle/>
              <a:p>
                <a:pPr>
                  <a:defRPr sz="1100" b="1">
                    <a:solidFill>
                      <a:schemeClr val="bg1"/>
                    </a:solidFill>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Лист1!$A$66:$A$68</c:f>
              <c:strCache>
                <c:ptCount val="3"/>
                <c:pt idx="0">
                  <c:v>Общественные хозяйства</c:v>
                </c:pt>
                <c:pt idx="1">
                  <c:v>Дехканские хозяйства</c:v>
                </c:pt>
                <c:pt idx="2">
                  <c:v>Хозяйства населения</c:v>
                </c:pt>
              </c:strCache>
            </c:strRef>
          </c:cat>
          <c:val>
            <c:numRef>
              <c:f>Лист1!$B$66:$B$68</c:f>
              <c:numCache>
                <c:formatCode>0%</c:formatCode>
                <c:ptCount val="3"/>
                <c:pt idx="0" formatCode="0.00%">
                  <c:v>7.6999999999999999E-2</c:v>
                </c:pt>
                <c:pt idx="1">
                  <c:v>0.25</c:v>
                </c:pt>
                <c:pt idx="2" formatCode="0.00%">
                  <c:v>0.67300000000000049</c:v>
                </c:pt>
              </c:numCache>
            </c:numRef>
          </c:val>
          <c:extLst>
            <c:ext xmlns:c16="http://schemas.microsoft.com/office/drawing/2014/chart" uri="{C3380CC4-5D6E-409C-BE32-E72D297353CC}">
              <c16:uniqueId val="{00000000-0480-400E-B1AC-B53576D4C96B}"/>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100" b="1">
              <a:solidFill>
                <a:schemeClr val="tx1">
                  <a:lumMod val="75000"/>
                  <a:lumOff val="25000"/>
                </a:schemeClr>
              </a:solidFill>
            </a:defRPr>
          </a:pPr>
          <a:endParaRPr lang="ru-RU"/>
        </a:p>
      </c:txPr>
    </c:legend>
    <c:plotVisOnly val="1"/>
    <c:dispBlanksAs val="zero"/>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accent3">
                  <a:lumMod val="75000"/>
                </a:schemeClr>
              </a:solidFill>
            </c:spPr>
            <c:extLst>
              <c:ext xmlns:c16="http://schemas.microsoft.com/office/drawing/2014/chart" uri="{C3380CC4-5D6E-409C-BE32-E72D297353CC}">
                <c16:uniqueId val="{00000001-11A3-46F5-9764-1F37E790E3FA}"/>
              </c:ext>
            </c:extLst>
          </c:dPt>
          <c:cat>
            <c:strRef>
              <c:f>Лист1!$A$81:$A$82</c:f>
              <c:strCache>
                <c:ptCount val="2"/>
                <c:pt idx="0">
                  <c:v>Растениеводство</c:v>
                </c:pt>
                <c:pt idx="1">
                  <c:v>Животноводство</c:v>
                </c:pt>
              </c:strCache>
            </c:strRef>
          </c:cat>
          <c:val>
            <c:numRef>
              <c:f>Лист1!$B$81:$B$82</c:f>
              <c:numCache>
                <c:formatCode>General</c:formatCode>
                <c:ptCount val="2"/>
                <c:pt idx="0">
                  <c:v>716.4</c:v>
                </c:pt>
                <c:pt idx="1">
                  <c:v>234.2</c:v>
                </c:pt>
              </c:numCache>
            </c:numRef>
          </c:val>
          <c:extLst>
            <c:ext xmlns:c16="http://schemas.microsoft.com/office/drawing/2014/chart" uri="{C3380CC4-5D6E-409C-BE32-E72D297353CC}">
              <c16:uniqueId val="{00000002-11A3-46F5-9764-1F37E790E3FA}"/>
            </c:ext>
          </c:extLst>
        </c:ser>
        <c:dLbls>
          <c:showLegendKey val="0"/>
          <c:showVal val="0"/>
          <c:showCatName val="0"/>
          <c:showSerName val="0"/>
          <c:showPercent val="0"/>
          <c:showBubbleSize val="0"/>
        </c:dLbls>
        <c:gapWidth val="150"/>
        <c:axId val="74045312"/>
        <c:axId val="74046848"/>
      </c:barChart>
      <c:catAx>
        <c:axId val="74045312"/>
        <c:scaling>
          <c:orientation val="minMax"/>
        </c:scaling>
        <c:delete val="0"/>
        <c:axPos val="l"/>
        <c:numFmt formatCode="General" sourceLinked="0"/>
        <c:majorTickMark val="out"/>
        <c:minorTickMark val="none"/>
        <c:tickLblPos val="nextTo"/>
        <c:txPr>
          <a:bodyPr/>
          <a:lstStyle/>
          <a:p>
            <a:pPr>
              <a:defRPr sz="1100" b="1">
                <a:solidFill>
                  <a:schemeClr val="tx1">
                    <a:lumMod val="85000"/>
                    <a:lumOff val="15000"/>
                  </a:schemeClr>
                </a:solidFill>
              </a:defRPr>
            </a:pPr>
            <a:endParaRPr lang="ru-RU"/>
          </a:p>
        </c:txPr>
        <c:crossAx val="74046848"/>
        <c:crosses val="autoZero"/>
        <c:auto val="1"/>
        <c:lblAlgn val="ctr"/>
        <c:lblOffset val="100"/>
        <c:noMultiLvlLbl val="0"/>
      </c:catAx>
      <c:valAx>
        <c:axId val="74046848"/>
        <c:scaling>
          <c:orientation val="minMax"/>
        </c:scaling>
        <c:delete val="1"/>
        <c:axPos val="b"/>
        <c:numFmt formatCode="General" sourceLinked="1"/>
        <c:majorTickMark val="out"/>
        <c:minorTickMark val="none"/>
        <c:tickLblPos val="nextTo"/>
        <c:crossAx val="74045312"/>
        <c:crosses val="autoZero"/>
        <c:crossBetween val="between"/>
      </c:valAx>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324DB9D-9A60-431C-8AC5-E2769A5D671A}" type="datetimeFigureOut">
              <a:rPr lang="ru-RU" smtClean="0"/>
              <a:pPr/>
              <a:t>07.09.2023</a:t>
            </a:fld>
            <a:endParaRPr lang="ru-RU"/>
          </a:p>
        </p:txBody>
      </p:sp>
      <p:sp>
        <p:nvSpPr>
          <p:cNvPr id="4" name="Образ слайда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C28223A-6658-4021-958C-69B115312307}" type="slidenum">
              <a:rPr lang="ru-RU" smtClean="0"/>
              <a:pPr/>
              <a:t>‹#›</a:t>
            </a:fld>
            <a:endParaRPr lang="ru-RU"/>
          </a:p>
        </p:txBody>
      </p:sp>
    </p:spTree>
    <p:extLst>
      <p:ext uri="{BB962C8B-B14F-4D97-AF65-F5344CB8AC3E}">
        <p14:creationId xmlns:p14="http://schemas.microsoft.com/office/powerpoint/2010/main" val="427960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1</a:t>
            </a:fld>
            <a:endParaRPr lang="ru-RU"/>
          </a:p>
        </p:txBody>
      </p:sp>
    </p:spTree>
    <p:extLst>
      <p:ext uri="{BB962C8B-B14F-4D97-AF65-F5344CB8AC3E}">
        <p14:creationId xmlns:p14="http://schemas.microsoft.com/office/powerpoint/2010/main" val="912775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11</a:t>
            </a:fld>
            <a:endParaRPr lang="ru-RU"/>
          </a:p>
        </p:txBody>
      </p:sp>
    </p:spTree>
    <p:extLst>
      <p:ext uri="{BB962C8B-B14F-4D97-AF65-F5344CB8AC3E}">
        <p14:creationId xmlns:p14="http://schemas.microsoft.com/office/powerpoint/2010/main" val="246004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12</a:t>
            </a:fld>
            <a:endParaRPr lang="ru-RU"/>
          </a:p>
        </p:txBody>
      </p:sp>
    </p:spTree>
    <p:extLst>
      <p:ext uri="{BB962C8B-B14F-4D97-AF65-F5344CB8AC3E}">
        <p14:creationId xmlns:p14="http://schemas.microsoft.com/office/powerpoint/2010/main" val="912775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13</a:t>
            </a:fld>
            <a:endParaRPr lang="ru-RU"/>
          </a:p>
        </p:txBody>
      </p:sp>
    </p:spTree>
    <p:extLst>
      <p:ext uri="{BB962C8B-B14F-4D97-AF65-F5344CB8AC3E}">
        <p14:creationId xmlns:p14="http://schemas.microsoft.com/office/powerpoint/2010/main" val="4122009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14</a:t>
            </a:fld>
            <a:endParaRPr lang="ru-RU"/>
          </a:p>
        </p:txBody>
      </p:sp>
    </p:spTree>
    <p:extLst>
      <p:ext uri="{BB962C8B-B14F-4D97-AF65-F5344CB8AC3E}">
        <p14:creationId xmlns:p14="http://schemas.microsoft.com/office/powerpoint/2010/main" val="1555991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15</a:t>
            </a:fld>
            <a:endParaRPr lang="ru-RU"/>
          </a:p>
        </p:txBody>
      </p:sp>
    </p:spTree>
    <p:extLst>
      <p:ext uri="{BB962C8B-B14F-4D97-AF65-F5344CB8AC3E}">
        <p14:creationId xmlns:p14="http://schemas.microsoft.com/office/powerpoint/2010/main" val="912775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16</a:t>
            </a:fld>
            <a:endParaRPr lang="ru-RU"/>
          </a:p>
        </p:txBody>
      </p:sp>
    </p:spTree>
    <p:extLst>
      <p:ext uri="{BB962C8B-B14F-4D97-AF65-F5344CB8AC3E}">
        <p14:creationId xmlns:p14="http://schemas.microsoft.com/office/powerpoint/2010/main" val="912775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23</a:t>
            </a:fld>
            <a:endParaRPr lang="ru-RU"/>
          </a:p>
        </p:txBody>
      </p:sp>
    </p:spTree>
    <p:extLst>
      <p:ext uri="{BB962C8B-B14F-4D97-AF65-F5344CB8AC3E}">
        <p14:creationId xmlns:p14="http://schemas.microsoft.com/office/powerpoint/2010/main" val="91277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2</a:t>
            </a:fld>
            <a:endParaRPr lang="ru-RU"/>
          </a:p>
        </p:txBody>
      </p:sp>
    </p:spTree>
    <p:extLst>
      <p:ext uri="{BB962C8B-B14F-4D97-AF65-F5344CB8AC3E}">
        <p14:creationId xmlns:p14="http://schemas.microsoft.com/office/powerpoint/2010/main" val="91277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3</a:t>
            </a:fld>
            <a:endParaRPr lang="ru-RU"/>
          </a:p>
        </p:txBody>
      </p:sp>
    </p:spTree>
    <p:extLst>
      <p:ext uri="{BB962C8B-B14F-4D97-AF65-F5344CB8AC3E}">
        <p14:creationId xmlns:p14="http://schemas.microsoft.com/office/powerpoint/2010/main" val="91277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4</a:t>
            </a:fld>
            <a:endParaRPr lang="ru-RU"/>
          </a:p>
        </p:txBody>
      </p:sp>
    </p:spTree>
    <p:extLst>
      <p:ext uri="{BB962C8B-B14F-4D97-AF65-F5344CB8AC3E}">
        <p14:creationId xmlns:p14="http://schemas.microsoft.com/office/powerpoint/2010/main" val="91277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5</a:t>
            </a:fld>
            <a:endParaRPr lang="ru-RU"/>
          </a:p>
        </p:txBody>
      </p:sp>
    </p:spTree>
    <p:extLst>
      <p:ext uri="{BB962C8B-B14F-4D97-AF65-F5344CB8AC3E}">
        <p14:creationId xmlns:p14="http://schemas.microsoft.com/office/powerpoint/2010/main" val="91277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6</a:t>
            </a:fld>
            <a:endParaRPr lang="ru-RU"/>
          </a:p>
        </p:txBody>
      </p:sp>
    </p:spTree>
    <p:extLst>
      <p:ext uri="{BB962C8B-B14F-4D97-AF65-F5344CB8AC3E}">
        <p14:creationId xmlns:p14="http://schemas.microsoft.com/office/powerpoint/2010/main" val="91277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7</a:t>
            </a:fld>
            <a:endParaRPr lang="ru-RU"/>
          </a:p>
        </p:txBody>
      </p:sp>
    </p:spTree>
    <p:extLst>
      <p:ext uri="{BB962C8B-B14F-4D97-AF65-F5344CB8AC3E}">
        <p14:creationId xmlns:p14="http://schemas.microsoft.com/office/powerpoint/2010/main" val="45771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8</a:t>
            </a:fld>
            <a:endParaRPr lang="ru-RU"/>
          </a:p>
        </p:txBody>
      </p:sp>
    </p:spTree>
    <p:extLst>
      <p:ext uri="{BB962C8B-B14F-4D97-AF65-F5344CB8AC3E}">
        <p14:creationId xmlns:p14="http://schemas.microsoft.com/office/powerpoint/2010/main" val="3623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28223A-6658-4021-958C-69B115312307}" type="slidenum">
              <a:rPr lang="ru-RU" smtClean="0"/>
              <a:pPr/>
              <a:t>10</a:t>
            </a:fld>
            <a:endParaRPr lang="ru-RU"/>
          </a:p>
        </p:txBody>
      </p:sp>
    </p:spTree>
    <p:extLst>
      <p:ext uri="{BB962C8B-B14F-4D97-AF65-F5344CB8AC3E}">
        <p14:creationId xmlns:p14="http://schemas.microsoft.com/office/powerpoint/2010/main" val="91277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D57B1E-AB08-41D8-8165-1713D06EBC05}" type="datetimeFigureOut">
              <a:rPr lang="ru-RU" smtClean="0"/>
              <a:pPr/>
              <a:t>07.09.2023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5C69A-FCC1-4FE5-BF6E-0D19D4E18307}" type="slidenum">
              <a:rPr lang="ru-RU" smtClean="0"/>
              <a:pPr/>
              <a:t>‹#›</a:t>
            </a:fld>
            <a:endParaRPr lang="ru-RU"/>
          </a:p>
        </p:txBody>
      </p:sp>
    </p:spTree>
    <p:extLst>
      <p:ext uri="{BB962C8B-B14F-4D97-AF65-F5344CB8AC3E}">
        <p14:creationId xmlns:p14="http://schemas.microsoft.com/office/powerpoint/2010/main" val="7572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57B1E-AB08-41D8-8165-1713D06EBC05}" type="datetimeFigureOut">
              <a:rPr lang="ru-RU" smtClean="0"/>
              <a:pPr/>
              <a:t>07.09.2023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5C69A-FCC1-4FE5-BF6E-0D19D4E18307}" type="slidenum">
              <a:rPr lang="ru-RU" smtClean="0"/>
              <a:pPr/>
              <a:t>‹#›</a:t>
            </a:fld>
            <a:endParaRPr lang="ru-RU"/>
          </a:p>
        </p:txBody>
      </p:sp>
    </p:spTree>
    <p:extLst>
      <p:ext uri="{BB962C8B-B14F-4D97-AF65-F5344CB8AC3E}">
        <p14:creationId xmlns:p14="http://schemas.microsoft.com/office/powerpoint/2010/main" val="171972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57B1E-AB08-41D8-8165-1713D06EBC05}" type="datetimeFigureOut">
              <a:rPr lang="ru-RU" smtClean="0"/>
              <a:pPr/>
              <a:t>07.09.2023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5C69A-FCC1-4FE5-BF6E-0D19D4E18307}" type="slidenum">
              <a:rPr lang="ru-RU" smtClean="0"/>
              <a:pPr/>
              <a:t>‹#›</a:t>
            </a:fld>
            <a:endParaRPr lang="ru-RU"/>
          </a:p>
        </p:txBody>
      </p:sp>
    </p:spTree>
    <p:extLst>
      <p:ext uri="{BB962C8B-B14F-4D97-AF65-F5344CB8AC3E}">
        <p14:creationId xmlns:p14="http://schemas.microsoft.com/office/powerpoint/2010/main" val="149781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57B1E-AB08-41D8-8165-1713D06EBC05}" type="datetimeFigureOut">
              <a:rPr lang="ru-RU" smtClean="0"/>
              <a:pPr/>
              <a:t>07.09.2023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5C69A-FCC1-4FE5-BF6E-0D19D4E18307}" type="slidenum">
              <a:rPr lang="ru-RU" smtClean="0"/>
              <a:pPr/>
              <a:t>‹#›</a:t>
            </a:fld>
            <a:endParaRPr lang="ru-RU"/>
          </a:p>
        </p:txBody>
      </p:sp>
    </p:spTree>
    <p:extLst>
      <p:ext uri="{BB962C8B-B14F-4D97-AF65-F5344CB8AC3E}">
        <p14:creationId xmlns:p14="http://schemas.microsoft.com/office/powerpoint/2010/main" val="277636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D57B1E-AB08-41D8-8165-1713D06EBC05}" type="datetimeFigureOut">
              <a:rPr lang="ru-RU" smtClean="0"/>
              <a:pPr/>
              <a:t>07.09.2023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F5C69A-FCC1-4FE5-BF6E-0D19D4E18307}" type="slidenum">
              <a:rPr lang="ru-RU" smtClean="0"/>
              <a:pPr/>
              <a:t>‹#›</a:t>
            </a:fld>
            <a:endParaRPr lang="ru-RU"/>
          </a:p>
        </p:txBody>
      </p:sp>
    </p:spTree>
    <p:extLst>
      <p:ext uri="{BB962C8B-B14F-4D97-AF65-F5344CB8AC3E}">
        <p14:creationId xmlns:p14="http://schemas.microsoft.com/office/powerpoint/2010/main" val="344162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D57B1E-AB08-41D8-8165-1713D06EBC05}" type="datetimeFigureOut">
              <a:rPr lang="ru-RU" smtClean="0"/>
              <a:pPr/>
              <a:t>07.09.2023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F5C69A-FCC1-4FE5-BF6E-0D19D4E18307}" type="slidenum">
              <a:rPr lang="ru-RU" smtClean="0"/>
              <a:pPr/>
              <a:t>‹#›</a:t>
            </a:fld>
            <a:endParaRPr lang="ru-RU"/>
          </a:p>
        </p:txBody>
      </p:sp>
    </p:spTree>
    <p:extLst>
      <p:ext uri="{BB962C8B-B14F-4D97-AF65-F5344CB8AC3E}">
        <p14:creationId xmlns:p14="http://schemas.microsoft.com/office/powerpoint/2010/main" val="26977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D57B1E-AB08-41D8-8165-1713D06EBC05}" type="datetimeFigureOut">
              <a:rPr lang="ru-RU" smtClean="0"/>
              <a:pPr/>
              <a:t>07.09.2023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8F5C69A-FCC1-4FE5-BF6E-0D19D4E18307}" type="slidenum">
              <a:rPr lang="ru-RU" smtClean="0"/>
              <a:pPr/>
              <a:t>‹#›</a:t>
            </a:fld>
            <a:endParaRPr lang="ru-RU"/>
          </a:p>
        </p:txBody>
      </p:sp>
    </p:spTree>
    <p:extLst>
      <p:ext uri="{BB962C8B-B14F-4D97-AF65-F5344CB8AC3E}">
        <p14:creationId xmlns:p14="http://schemas.microsoft.com/office/powerpoint/2010/main" val="30189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D57B1E-AB08-41D8-8165-1713D06EBC05}" type="datetimeFigureOut">
              <a:rPr lang="ru-RU" smtClean="0"/>
              <a:pPr/>
              <a:t>07.09.2023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8F5C69A-FCC1-4FE5-BF6E-0D19D4E18307}" type="slidenum">
              <a:rPr lang="ru-RU" smtClean="0"/>
              <a:pPr/>
              <a:t>‹#›</a:t>
            </a:fld>
            <a:endParaRPr lang="ru-RU"/>
          </a:p>
        </p:txBody>
      </p:sp>
    </p:spTree>
    <p:extLst>
      <p:ext uri="{BB962C8B-B14F-4D97-AF65-F5344CB8AC3E}">
        <p14:creationId xmlns:p14="http://schemas.microsoft.com/office/powerpoint/2010/main" val="216944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57B1E-AB08-41D8-8165-1713D06EBC05}" type="datetimeFigureOut">
              <a:rPr lang="ru-RU" smtClean="0"/>
              <a:pPr/>
              <a:t>07.09.2023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8F5C69A-FCC1-4FE5-BF6E-0D19D4E18307}" type="slidenum">
              <a:rPr lang="ru-RU" smtClean="0"/>
              <a:pPr/>
              <a:t>‹#›</a:t>
            </a:fld>
            <a:endParaRPr lang="ru-RU"/>
          </a:p>
        </p:txBody>
      </p:sp>
    </p:spTree>
    <p:extLst>
      <p:ext uri="{BB962C8B-B14F-4D97-AF65-F5344CB8AC3E}">
        <p14:creationId xmlns:p14="http://schemas.microsoft.com/office/powerpoint/2010/main" val="345825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D57B1E-AB08-41D8-8165-1713D06EBC05}" type="datetimeFigureOut">
              <a:rPr lang="ru-RU" smtClean="0"/>
              <a:pPr/>
              <a:t>07.09.2023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F5C69A-FCC1-4FE5-BF6E-0D19D4E18307}" type="slidenum">
              <a:rPr lang="ru-RU" smtClean="0"/>
              <a:pPr/>
              <a:t>‹#›</a:t>
            </a:fld>
            <a:endParaRPr lang="ru-RU"/>
          </a:p>
        </p:txBody>
      </p:sp>
    </p:spTree>
    <p:extLst>
      <p:ext uri="{BB962C8B-B14F-4D97-AF65-F5344CB8AC3E}">
        <p14:creationId xmlns:p14="http://schemas.microsoft.com/office/powerpoint/2010/main" val="192551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D57B1E-AB08-41D8-8165-1713D06EBC05}" type="datetimeFigureOut">
              <a:rPr lang="ru-RU" smtClean="0"/>
              <a:pPr/>
              <a:t>07.09.2023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F5C69A-FCC1-4FE5-BF6E-0D19D4E18307}" type="slidenum">
              <a:rPr lang="ru-RU" smtClean="0"/>
              <a:pPr/>
              <a:t>‹#›</a:t>
            </a:fld>
            <a:endParaRPr lang="ru-RU"/>
          </a:p>
        </p:txBody>
      </p:sp>
    </p:spTree>
    <p:extLst>
      <p:ext uri="{BB962C8B-B14F-4D97-AF65-F5344CB8AC3E}">
        <p14:creationId xmlns:p14="http://schemas.microsoft.com/office/powerpoint/2010/main" val="26892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57B1E-AB08-41D8-8165-1713D06EBC05}" type="datetimeFigureOut">
              <a:rPr lang="ru-RU" smtClean="0"/>
              <a:pPr/>
              <a:t>07.09.2023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5C69A-FCC1-4FE5-BF6E-0D19D4E18307}" type="slidenum">
              <a:rPr lang="ru-RU" smtClean="0"/>
              <a:pPr/>
              <a:t>‹#›</a:t>
            </a:fld>
            <a:endParaRPr lang="ru-RU"/>
          </a:p>
        </p:txBody>
      </p:sp>
    </p:spTree>
    <p:extLst>
      <p:ext uri="{BB962C8B-B14F-4D97-AF65-F5344CB8AC3E}">
        <p14:creationId xmlns:p14="http://schemas.microsoft.com/office/powerpoint/2010/main" val="204865452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7.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27.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5.png"/><Relationship Id="rId12" Type="http://schemas.microsoft.com/office/2007/relationships/hdphoto" Target="../media/hdphoto5.wdp"/><Relationship Id="rId2" Type="http://schemas.openxmlformats.org/officeDocument/2006/relationships/image" Target="../media/image5.png"/><Relationship Id="rId16"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6.png"/><Relationship Id="rId14" Type="http://schemas.microsoft.com/office/2007/relationships/hdphoto" Target="../media/hdphoto6.wdp"/></Relationships>
</file>

<file path=ppt/slides/_rels/slide18.xml.rels><?xml version="1.0" encoding="UTF-8" standalone="yes"?>
<Relationships xmlns="http://schemas.openxmlformats.org/package/2006/relationships"><Relationship Id="rId8" Type="http://schemas.microsoft.com/office/2007/relationships/hdphoto" Target="../media/hdphoto9.wdp"/><Relationship Id="rId3" Type="http://schemas.microsoft.com/office/2007/relationships/hdphoto" Target="../media/hdphoto7.wdp"/><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40.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5.png"/><Relationship Id="rId7"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57E800-4D96-4013-BFAB-FCE1CD2E49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910"/>
          <a:stretch/>
        </p:blipFill>
        <p:spPr>
          <a:xfrm>
            <a:off x="1" y="9149"/>
            <a:ext cx="12192000" cy="6848852"/>
          </a:xfrm>
          <a:prstGeom prst="rect">
            <a:avLst/>
          </a:prstGeom>
        </p:spPr>
      </p:pic>
      <p:sp>
        <p:nvSpPr>
          <p:cNvPr id="8" name="TextBox 7"/>
          <p:cNvSpPr txBox="1"/>
          <p:nvPr/>
        </p:nvSpPr>
        <p:spPr>
          <a:xfrm>
            <a:off x="551384" y="456780"/>
            <a:ext cx="7272808" cy="1200329"/>
          </a:xfrm>
          <a:prstGeom prst="rect">
            <a:avLst/>
          </a:prstGeom>
          <a:noFill/>
        </p:spPr>
        <p:txBody>
          <a:bodyPr wrap="square" rtlCol="0">
            <a:spAutoFit/>
          </a:bodyPr>
          <a:lstStyle/>
          <a:p>
            <a:r>
              <a:rPr lang="en-US" sz="3600" b="1" dirty="0">
                <a:solidFill>
                  <a:srgbClr val="002060"/>
                </a:solidFill>
                <a:latin typeface="Impact" panose="020B0806030902050204" pitchFamily="34" charset="0"/>
                <a:cs typeface="Times New Roman" panose="02020603050405020304" pitchFamily="18" charset="0"/>
              </a:rPr>
              <a:t>Need for Modern Logistics Center in Sughd</a:t>
            </a:r>
            <a:r>
              <a:rPr lang="ru-RU" sz="3600" b="1" dirty="0">
                <a:solidFill>
                  <a:srgbClr val="002060"/>
                </a:solidFill>
                <a:latin typeface="Impact" panose="020B0806030902050204" pitchFamily="34" charset="0"/>
                <a:cs typeface="Times New Roman" panose="02020603050405020304" pitchFamily="18" charset="0"/>
              </a:rPr>
              <a:t> </a:t>
            </a:r>
            <a:r>
              <a:rPr lang="en-US" sz="3600" b="1" dirty="0">
                <a:solidFill>
                  <a:srgbClr val="002060"/>
                </a:solidFill>
                <a:latin typeface="Impact" panose="020B0806030902050204" pitchFamily="34" charset="0"/>
                <a:cs typeface="Times New Roman" panose="02020603050405020304" pitchFamily="18" charset="0"/>
              </a:rPr>
              <a:t>Region</a:t>
            </a:r>
          </a:p>
        </p:txBody>
      </p:sp>
      <p:pic>
        <p:nvPicPr>
          <p:cNvPr id="4" name="Picture 3">
            <a:extLst>
              <a:ext uri="{FF2B5EF4-FFF2-40B4-BE49-F238E27FC236}">
                <a16:creationId xmlns:a16="http://schemas.microsoft.com/office/drawing/2014/main" id="{28B7B669-3683-4C1D-B24A-103172BC89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456780"/>
            <a:ext cx="1905004" cy="697993"/>
          </a:xfrm>
          <a:prstGeom prst="rect">
            <a:avLst/>
          </a:prstGeom>
        </p:spPr>
      </p:pic>
      <p:pic>
        <p:nvPicPr>
          <p:cNvPr id="5" name="Picture 4">
            <a:extLst>
              <a:ext uri="{FF2B5EF4-FFF2-40B4-BE49-F238E27FC236}">
                <a16:creationId xmlns:a16="http://schemas.microsoft.com/office/drawing/2014/main" id="{BD04C440-DCA4-4B11-B5AB-F1A3EFDFA6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551" b="15989"/>
          <a:stretch/>
        </p:blipFill>
        <p:spPr>
          <a:xfrm>
            <a:off x="-18356" y="2874682"/>
            <a:ext cx="3424990" cy="3974169"/>
          </a:xfrm>
          <a:prstGeom prst="rect">
            <a:avLst/>
          </a:prstGeom>
        </p:spPr>
      </p:pic>
    </p:spTree>
    <p:extLst>
      <p:ext uri="{BB962C8B-B14F-4D97-AF65-F5344CB8AC3E}">
        <p14:creationId xmlns:p14="http://schemas.microsoft.com/office/powerpoint/2010/main" val="3247153556"/>
      </p:ext>
    </p:extLst>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2206" y="243663"/>
            <a:ext cx="7992026" cy="571760"/>
          </a:xfrm>
          <a:prstGeom prst="rect">
            <a:avLst/>
          </a:prstGeom>
          <a:noFill/>
        </p:spPr>
        <p:txBody>
          <a:bodyPr wrap="square" rtlCol="0">
            <a:spAutoFit/>
          </a:bodyPr>
          <a:lstStyle/>
          <a:p>
            <a:pPr>
              <a:lnSpc>
                <a:spcPct val="150000"/>
              </a:lnSpc>
            </a:pPr>
            <a:r>
              <a:rPr lang="en-GB" sz="2400" b="1" dirty="0">
                <a:solidFill>
                  <a:srgbClr val="002060"/>
                </a:solidFill>
                <a:latin typeface="Impact" panose="020B0806030902050204" pitchFamily="34" charset="0"/>
                <a:cs typeface="Times New Roman" panose="02020603050405020304" pitchFamily="18" charset="0"/>
              </a:rPr>
              <a:t>FOREIGN ECONOMIC ACTIVITY</a:t>
            </a:r>
            <a:endParaRPr lang="ru-RU" sz="2400" b="1" dirty="0">
              <a:solidFill>
                <a:srgbClr val="002060"/>
              </a:solidFill>
              <a:latin typeface="Impact" panose="020B0806030902050204" pitchFamily="34" charset="0"/>
              <a:cs typeface="Times New Roman" panose="02020603050405020304" pitchFamily="18" charset="0"/>
            </a:endParaRPr>
          </a:p>
        </p:txBody>
      </p:sp>
      <p:sp>
        <p:nvSpPr>
          <p:cNvPr id="49" name="TextBox 4"/>
          <p:cNvSpPr txBox="1"/>
          <p:nvPr/>
        </p:nvSpPr>
        <p:spPr>
          <a:xfrm>
            <a:off x="1092580" y="1123619"/>
            <a:ext cx="3744416" cy="95410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latin typeface="Times New Roman" panose="02020603050405020304" pitchFamily="18" charset="0"/>
                <a:cs typeface="Times New Roman" panose="02020603050405020304" pitchFamily="18" charset="0"/>
              </a:rPr>
              <a:t>FOREIGN TRADE RELATIONS</a:t>
            </a:r>
            <a:endParaRPr lang="ru-RU"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with</a:t>
            </a:r>
            <a:r>
              <a:rPr lang="ru-RU" sz="1600" dirty="0">
                <a:latin typeface="Times New Roman" panose="02020603050405020304" pitchFamily="18" charset="0"/>
                <a:cs typeface="Times New Roman" panose="02020603050405020304" pitchFamily="18" charset="0"/>
              </a:rPr>
              <a:t> </a:t>
            </a:r>
            <a:r>
              <a:rPr lang="ru-RU" sz="4000" b="1" dirty="0">
                <a:solidFill>
                  <a:srgbClr val="002060"/>
                </a:solidFill>
                <a:latin typeface="Times New Roman" panose="02020603050405020304" pitchFamily="18" charset="0"/>
                <a:cs typeface="Times New Roman" panose="02020603050405020304" pitchFamily="18" charset="0"/>
              </a:rPr>
              <a:t>60</a:t>
            </a:r>
            <a:r>
              <a:rPr lang="ru-RU" sz="160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countries around the world</a:t>
            </a:r>
            <a:endParaRPr lang="ru-RU" sz="1600" dirty="0">
              <a:latin typeface="Times New Roman" panose="02020603050405020304" pitchFamily="18" charset="0"/>
              <a:cs typeface="Times New Roman" panose="02020603050405020304" pitchFamily="18" charset="0"/>
            </a:endParaRPr>
          </a:p>
        </p:txBody>
      </p:sp>
      <p:sp>
        <p:nvSpPr>
          <p:cNvPr id="16" name="TextBox 14"/>
          <p:cNvSpPr txBox="1"/>
          <p:nvPr/>
        </p:nvSpPr>
        <p:spPr>
          <a:xfrm>
            <a:off x="1199456" y="2492896"/>
            <a:ext cx="4097048"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002060"/>
                </a:solidFill>
                <a:latin typeface="Times New Roman" panose="02020603050405020304" pitchFamily="18" charset="0"/>
                <a:cs typeface="Times New Roman" panose="02020603050405020304" pitchFamily="18" charset="0"/>
              </a:rPr>
              <a:t>WORK AND INVEST IN THE REGION'S ECONOMY FROM:</a:t>
            </a:r>
            <a:endParaRPr lang="ru-RU" sz="1400" b="1" dirty="0">
              <a:solidFill>
                <a:srgbClr val="002060"/>
              </a:solidFill>
              <a:latin typeface="Times New Roman" panose="02020603050405020304" pitchFamily="18" charset="0"/>
              <a:cs typeface="Times New Roman" panose="02020603050405020304" pitchFamily="18" charset="0"/>
            </a:endParaRPr>
          </a:p>
        </p:txBody>
      </p:sp>
      <p:grpSp>
        <p:nvGrpSpPr>
          <p:cNvPr id="31" name="Группа 30"/>
          <p:cNvGrpSpPr/>
          <p:nvPr/>
        </p:nvGrpSpPr>
        <p:grpSpPr>
          <a:xfrm>
            <a:off x="1269469" y="3158373"/>
            <a:ext cx="4459182" cy="2396009"/>
            <a:chOff x="1259631" y="1052736"/>
            <a:chExt cx="4459182" cy="2396009"/>
          </a:xfrm>
        </p:grpSpPr>
        <p:sp>
          <p:nvSpPr>
            <p:cNvPr id="32" name="TextBox 48"/>
            <p:cNvSpPr txBox="1"/>
            <p:nvPr/>
          </p:nvSpPr>
          <p:spPr>
            <a:xfrm>
              <a:off x="1907704" y="1628800"/>
              <a:ext cx="1290829"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C00000"/>
                  </a:solidFill>
                  <a:latin typeface="Times New Roman" panose="02020603050405020304" pitchFamily="18" charset="0"/>
                  <a:cs typeface="Times New Roman" panose="02020603050405020304" pitchFamily="18" charset="0"/>
                </a:rPr>
                <a:t>Uzbekistan</a:t>
              </a:r>
              <a:endParaRPr lang="ru-RU" sz="1400" b="1" dirty="0">
                <a:solidFill>
                  <a:srgbClr val="C00000"/>
                </a:solidFill>
                <a:latin typeface="Times New Roman" panose="02020603050405020304" pitchFamily="18" charset="0"/>
                <a:cs typeface="Times New Roman" panose="02020603050405020304" pitchFamily="18" charset="0"/>
              </a:endParaRPr>
            </a:p>
          </p:txBody>
        </p:sp>
        <p:sp>
          <p:nvSpPr>
            <p:cNvPr id="38" name="TextBox 63"/>
            <p:cNvSpPr txBox="1"/>
            <p:nvPr/>
          </p:nvSpPr>
          <p:spPr>
            <a:xfrm>
              <a:off x="4355976" y="1124744"/>
              <a:ext cx="1290829"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C00000"/>
                  </a:solidFill>
                  <a:latin typeface="Times New Roman" panose="02020603050405020304" pitchFamily="18" charset="0"/>
                  <a:cs typeface="Times New Roman" panose="02020603050405020304" pitchFamily="18" charset="0"/>
                </a:rPr>
                <a:t>Kazakhstan</a:t>
              </a:r>
              <a:endParaRPr lang="ru-RU" sz="1400" b="1" dirty="0">
                <a:solidFill>
                  <a:srgbClr val="C00000"/>
                </a:solidFill>
                <a:latin typeface="Times New Roman" panose="02020603050405020304" pitchFamily="18" charset="0"/>
                <a:cs typeface="Times New Roman" panose="02020603050405020304" pitchFamily="18" charset="0"/>
              </a:endParaRPr>
            </a:p>
          </p:txBody>
        </p:sp>
        <p:sp>
          <p:nvSpPr>
            <p:cNvPr id="39" name="TextBox 83"/>
            <p:cNvSpPr txBox="1"/>
            <p:nvPr/>
          </p:nvSpPr>
          <p:spPr>
            <a:xfrm>
              <a:off x="3851920" y="3140968"/>
              <a:ext cx="1148478"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tx1">
                      <a:lumMod val="85000"/>
                      <a:lumOff val="15000"/>
                    </a:schemeClr>
                  </a:solidFill>
                  <a:latin typeface="Times New Roman" panose="02020603050405020304" pitchFamily="18" charset="0"/>
                  <a:cs typeface="Times New Roman" panose="02020603050405020304" pitchFamily="18" charset="0"/>
                </a:rPr>
                <a:t>and others</a:t>
              </a:r>
              <a:endParaRPr lang="ru-RU"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40" name="Picture 2" descr="C:\Users\User\Desktop\Р Уз.jpg"/>
            <p:cNvPicPr>
              <a:picLocks noChangeAspect="1" noChangeArrowheads="1"/>
            </p:cNvPicPr>
            <p:nvPr/>
          </p:nvPicPr>
          <p:blipFill>
            <a:blip r:embed="rId3" cstate="print"/>
            <a:srcRect/>
            <a:stretch>
              <a:fillRect/>
            </a:stretch>
          </p:blipFill>
          <p:spPr bwMode="auto">
            <a:xfrm>
              <a:off x="1259632" y="1556792"/>
              <a:ext cx="540000" cy="353577"/>
            </a:xfrm>
            <a:prstGeom prst="rect">
              <a:avLst/>
            </a:prstGeom>
            <a:noFill/>
          </p:spPr>
        </p:pic>
        <p:sp>
          <p:nvSpPr>
            <p:cNvPr id="44" name="TextBox 63"/>
            <p:cNvSpPr txBox="1"/>
            <p:nvPr/>
          </p:nvSpPr>
          <p:spPr>
            <a:xfrm>
              <a:off x="4427984" y="1556792"/>
              <a:ext cx="1290829"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C00000"/>
                  </a:solidFill>
                  <a:latin typeface="Times New Roman" panose="02020603050405020304" pitchFamily="18" charset="0"/>
                  <a:cs typeface="Times New Roman" panose="02020603050405020304" pitchFamily="18" charset="0"/>
                </a:rPr>
                <a:t>PRC</a:t>
              </a:r>
              <a:endParaRPr lang="ru-RU" sz="1400" b="1" dirty="0">
                <a:solidFill>
                  <a:srgbClr val="C00000"/>
                </a:solidFill>
                <a:latin typeface="Times New Roman" panose="02020603050405020304" pitchFamily="18" charset="0"/>
                <a:cs typeface="Times New Roman" panose="02020603050405020304" pitchFamily="18" charset="0"/>
              </a:endParaRPr>
            </a:p>
          </p:txBody>
        </p:sp>
        <p:pic>
          <p:nvPicPr>
            <p:cNvPr id="46" name="Picture 3" descr="C:\Users\User\Desktop\Р Каз.jpg"/>
            <p:cNvPicPr>
              <a:picLocks noChangeAspect="1" noChangeArrowheads="1"/>
            </p:cNvPicPr>
            <p:nvPr/>
          </p:nvPicPr>
          <p:blipFill>
            <a:blip r:embed="rId4" cstate="print"/>
            <a:srcRect/>
            <a:stretch>
              <a:fillRect/>
            </a:stretch>
          </p:blipFill>
          <p:spPr bwMode="auto">
            <a:xfrm>
              <a:off x="3779912" y="1052736"/>
              <a:ext cx="540000" cy="360008"/>
            </a:xfrm>
            <a:prstGeom prst="rect">
              <a:avLst/>
            </a:prstGeom>
            <a:noFill/>
          </p:spPr>
        </p:pic>
        <p:pic>
          <p:nvPicPr>
            <p:cNvPr id="50" name="Picture 3" descr="C:\Users\User\Desktop\Ф Китай.jpg"/>
            <p:cNvPicPr>
              <a:picLocks noChangeAspect="1" noChangeArrowheads="1"/>
            </p:cNvPicPr>
            <p:nvPr/>
          </p:nvPicPr>
          <p:blipFill>
            <a:blip r:embed="rId5" cstate="print"/>
            <a:srcRect/>
            <a:stretch>
              <a:fillRect/>
            </a:stretch>
          </p:blipFill>
          <p:spPr bwMode="auto">
            <a:xfrm>
              <a:off x="3815856" y="1556792"/>
              <a:ext cx="540000" cy="323087"/>
            </a:xfrm>
            <a:prstGeom prst="rect">
              <a:avLst/>
            </a:prstGeom>
            <a:noFill/>
          </p:spPr>
        </p:pic>
        <p:pic>
          <p:nvPicPr>
            <p:cNvPr id="51" name="Picture 3" descr="C:\Users\User\Desktop\Без названия.png"/>
            <p:cNvPicPr>
              <a:picLocks noChangeAspect="1" noChangeArrowheads="1"/>
            </p:cNvPicPr>
            <p:nvPr/>
          </p:nvPicPr>
          <p:blipFill>
            <a:blip r:embed="rId6" cstate="print"/>
            <a:srcRect/>
            <a:stretch>
              <a:fillRect/>
            </a:stretch>
          </p:blipFill>
          <p:spPr bwMode="auto">
            <a:xfrm>
              <a:off x="1259632" y="2060848"/>
              <a:ext cx="540000" cy="326990"/>
            </a:xfrm>
            <a:prstGeom prst="rect">
              <a:avLst/>
            </a:prstGeom>
            <a:noFill/>
          </p:spPr>
        </p:pic>
        <p:sp>
          <p:nvSpPr>
            <p:cNvPr id="52" name="TextBox 63"/>
            <p:cNvSpPr txBox="1"/>
            <p:nvPr/>
          </p:nvSpPr>
          <p:spPr>
            <a:xfrm>
              <a:off x="1907704" y="2132856"/>
              <a:ext cx="1290829"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C00000"/>
                  </a:solidFill>
                  <a:latin typeface="Times New Roman" panose="02020603050405020304" pitchFamily="18" charset="0"/>
                  <a:cs typeface="Times New Roman" panose="02020603050405020304" pitchFamily="18" charset="0"/>
                </a:rPr>
                <a:t>Turkey</a:t>
              </a:r>
              <a:endParaRPr lang="ru-RU" sz="1400" b="1" dirty="0">
                <a:solidFill>
                  <a:srgbClr val="C00000"/>
                </a:solidFill>
                <a:latin typeface="Times New Roman" panose="02020603050405020304" pitchFamily="18" charset="0"/>
                <a:cs typeface="Times New Roman" panose="02020603050405020304" pitchFamily="18" charset="0"/>
              </a:endParaRPr>
            </a:p>
          </p:txBody>
        </p:sp>
        <p:pic>
          <p:nvPicPr>
            <p:cNvPr id="53" name="Picture 4" descr="C:\Users\User\Desktop\Без названия.jpg"/>
            <p:cNvPicPr>
              <a:picLocks noChangeAspect="1" noChangeArrowheads="1"/>
            </p:cNvPicPr>
            <p:nvPr/>
          </p:nvPicPr>
          <p:blipFill>
            <a:blip r:embed="rId7" cstate="print"/>
            <a:srcRect/>
            <a:stretch>
              <a:fillRect/>
            </a:stretch>
          </p:blipFill>
          <p:spPr bwMode="auto">
            <a:xfrm>
              <a:off x="1259632" y="2564904"/>
              <a:ext cx="540000" cy="337500"/>
            </a:xfrm>
            <a:prstGeom prst="rect">
              <a:avLst/>
            </a:prstGeom>
            <a:noFill/>
          </p:spPr>
        </p:pic>
        <p:sp>
          <p:nvSpPr>
            <p:cNvPr id="54" name="TextBox 63"/>
            <p:cNvSpPr txBox="1"/>
            <p:nvPr/>
          </p:nvSpPr>
          <p:spPr>
            <a:xfrm>
              <a:off x="1913019" y="2636912"/>
              <a:ext cx="1290829"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C00000"/>
                  </a:solidFill>
                  <a:latin typeface="Times New Roman" panose="02020603050405020304" pitchFamily="18" charset="0"/>
                  <a:cs typeface="Times New Roman" panose="02020603050405020304" pitchFamily="18" charset="0"/>
                </a:rPr>
                <a:t>France</a:t>
              </a:r>
              <a:endParaRPr lang="ru-RU" sz="1400" b="1" dirty="0">
                <a:solidFill>
                  <a:srgbClr val="C00000"/>
                </a:solidFill>
                <a:latin typeface="Times New Roman" panose="02020603050405020304" pitchFamily="18" charset="0"/>
                <a:cs typeface="Times New Roman" panose="02020603050405020304" pitchFamily="18" charset="0"/>
              </a:endParaRPr>
            </a:p>
          </p:txBody>
        </p:sp>
        <p:pic>
          <p:nvPicPr>
            <p:cNvPr id="55" name="Рисунок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9631" y="1052736"/>
              <a:ext cx="540000" cy="3487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56" name="Рисунок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5856" y="2564904"/>
              <a:ext cx="540000" cy="31617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57" name="Рисунок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9632" y="3068960"/>
              <a:ext cx="554495" cy="360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58" name="Рисунок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15856" y="2060848"/>
              <a:ext cx="540000" cy="32308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59" name="TextBox 48"/>
            <p:cNvSpPr txBox="1"/>
            <p:nvPr/>
          </p:nvSpPr>
          <p:spPr>
            <a:xfrm>
              <a:off x="1907704" y="1124744"/>
              <a:ext cx="1290829"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C00000"/>
                  </a:solidFill>
                  <a:latin typeface="Times New Roman" panose="02020603050405020304" pitchFamily="18" charset="0"/>
                  <a:cs typeface="Times New Roman" panose="02020603050405020304" pitchFamily="18" charset="0"/>
                </a:rPr>
                <a:t>Russia</a:t>
              </a:r>
              <a:endParaRPr lang="ru-RU" sz="1400" b="1" dirty="0">
                <a:solidFill>
                  <a:srgbClr val="C00000"/>
                </a:solidFill>
                <a:latin typeface="Times New Roman" panose="02020603050405020304" pitchFamily="18" charset="0"/>
                <a:cs typeface="Times New Roman" panose="02020603050405020304" pitchFamily="18" charset="0"/>
              </a:endParaRPr>
            </a:p>
          </p:txBody>
        </p:sp>
        <p:sp>
          <p:nvSpPr>
            <p:cNvPr id="60" name="TextBox 63"/>
            <p:cNvSpPr txBox="1"/>
            <p:nvPr/>
          </p:nvSpPr>
          <p:spPr>
            <a:xfrm>
              <a:off x="1907704" y="3121223"/>
              <a:ext cx="1656184"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C00000"/>
                  </a:solidFill>
                  <a:latin typeface="Times New Roman" panose="02020603050405020304" pitchFamily="18" charset="0"/>
                  <a:cs typeface="Times New Roman" panose="02020603050405020304" pitchFamily="18" charset="0"/>
                </a:rPr>
                <a:t>Great Britain</a:t>
              </a:r>
              <a:endParaRPr lang="ru-RU" sz="1400" b="1" dirty="0">
                <a:solidFill>
                  <a:srgbClr val="C00000"/>
                </a:solidFill>
                <a:latin typeface="Times New Roman" panose="02020603050405020304" pitchFamily="18" charset="0"/>
                <a:cs typeface="Times New Roman" panose="02020603050405020304" pitchFamily="18" charset="0"/>
              </a:endParaRPr>
            </a:p>
          </p:txBody>
        </p:sp>
        <p:sp>
          <p:nvSpPr>
            <p:cNvPr id="61" name="TextBox 63"/>
            <p:cNvSpPr txBox="1"/>
            <p:nvPr/>
          </p:nvSpPr>
          <p:spPr>
            <a:xfrm>
              <a:off x="4427984" y="2113111"/>
              <a:ext cx="1290829"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C00000"/>
                  </a:solidFill>
                  <a:latin typeface="Times New Roman" panose="02020603050405020304" pitchFamily="18" charset="0"/>
                  <a:cs typeface="Times New Roman" panose="02020603050405020304" pitchFamily="18" charset="0"/>
                </a:rPr>
                <a:t>Switzerland</a:t>
              </a:r>
              <a:endParaRPr lang="ru-RU" sz="1400" b="1" dirty="0">
                <a:solidFill>
                  <a:srgbClr val="C00000"/>
                </a:solidFill>
                <a:latin typeface="Times New Roman" panose="02020603050405020304" pitchFamily="18" charset="0"/>
                <a:cs typeface="Times New Roman" panose="02020603050405020304" pitchFamily="18" charset="0"/>
              </a:endParaRPr>
            </a:p>
          </p:txBody>
        </p:sp>
        <p:sp>
          <p:nvSpPr>
            <p:cNvPr id="62" name="TextBox 63"/>
            <p:cNvSpPr txBox="1"/>
            <p:nvPr/>
          </p:nvSpPr>
          <p:spPr>
            <a:xfrm>
              <a:off x="4427984" y="2617167"/>
              <a:ext cx="1290829"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rgbClr val="C00000"/>
                  </a:solidFill>
                  <a:latin typeface="Times New Roman" panose="02020603050405020304" pitchFamily="18" charset="0"/>
                  <a:cs typeface="Times New Roman" panose="02020603050405020304" pitchFamily="18" charset="0"/>
                </a:rPr>
                <a:t>USA</a:t>
              </a:r>
              <a:endParaRPr lang="ru-RU" sz="1400" b="1" dirty="0">
                <a:solidFill>
                  <a:srgbClr val="C00000"/>
                </a:solidFill>
                <a:latin typeface="Times New Roman" panose="02020603050405020304" pitchFamily="18" charset="0"/>
                <a:cs typeface="Times New Roman" panose="02020603050405020304" pitchFamily="18" charset="0"/>
              </a:endParaRPr>
            </a:p>
          </p:txBody>
        </p:sp>
      </p:grpSp>
      <p:pic>
        <p:nvPicPr>
          <p:cNvPr id="27" name="Picture 26">
            <a:extLst>
              <a:ext uri="{FF2B5EF4-FFF2-40B4-BE49-F238E27FC236}">
                <a16:creationId xmlns:a16="http://schemas.microsoft.com/office/drawing/2014/main" id="{E9DB4998-12B4-4197-B25C-EA357C989BE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444" y="4916927"/>
            <a:ext cx="12192000" cy="1931923"/>
          </a:xfrm>
          <a:prstGeom prst="rect">
            <a:avLst/>
          </a:prstGeom>
        </p:spPr>
      </p:pic>
      <p:pic>
        <p:nvPicPr>
          <p:cNvPr id="29" name="Рисунок 13">
            <a:extLst>
              <a:ext uri="{FF2B5EF4-FFF2-40B4-BE49-F238E27FC236}">
                <a16:creationId xmlns:a16="http://schemas.microsoft.com/office/drawing/2014/main" id="{78FC7311-7126-498B-8829-EF062A08B0E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52594" y="1972315"/>
            <a:ext cx="4097048" cy="3930139"/>
          </a:xfrm>
          <a:prstGeom prst="ellipse">
            <a:avLst/>
          </a:prstGeom>
          <a:ln w="3175" cap="rnd">
            <a:noFill/>
          </a:ln>
          <a:effectLst/>
          <a:scene3d>
            <a:camera prst="orthographicFront"/>
            <a:lightRig rig="contrasting" dir="t">
              <a:rot lat="0" lon="0" rev="3000000"/>
            </a:lightRig>
          </a:scene3d>
          <a:sp3d contourW="7620">
            <a:bevelT w="95250" h="31750"/>
            <a:contourClr>
              <a:srgbClr val="333333"/>
            </a:contourClr>
          </a:sp3d>
        </p:spPr>
      </p:pic>
      <p:pic>
        <p:nvPicPr>
          <p:cNvPr id="30" name="Picture 29">
            <a:extLst>
              <a:ext uri="{FF2B5EF4-FFF2-40B4-BE49-F238E27FC236}">
                <a16:creationId xmlns:a16="http://schemas.microsoft.com/office/drawing/2014/main" id="{27F6ADB4-2DC9-40A9-B52B-2727C07226F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33" name="Picture 32">
            <a:extLst>
              <a:ext uri="{FF2B5EF4-FFF2-40B4-BE49-F238E27FC236}">
                <a16:creationId xmlns:a16="http://schemas.microsoft.com/office/drawing/2014/main" id="{5B5F65FD-365C-4461-80CE-0B253F2EAA1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Tree>
    <p:extLst>
      <p:ext uri="{BB962C8B-B14F-4D97-AF65-F5344CB8AC3E}">
        <p14:creationId xmlns:p14="http://schemas.microsoft.com/office/powerpoint/2010/main" val="4255944166"/>
      </p:ext>
    </p:extLst>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2206" y="243663"/>
            <a:ext cx="7992026" cy="571760"/>
          </a:xfrm>
          <a:prstGeom prst="rect">
            <a:avLst/>
          </a:prstGeom>
          <a:noFill/>
        </p:spPr>
        <p:txBody>
          <a:bodyPr wrap="square" rtlCol="0">
            <a:spAutoFit/>
          </a:bodyPr>
          <a:lstStyle/>
          <a:p>
            <a:pPr>
              <a:lnSpc>
                <a:spcPct val="150000"/>
              </a:lnSpc>
            </a:pPr>
            <a:r>
              <a:rPr lang="en-GB" sz="2400" b="1" dirty="0">
                <a:solidFill>
                  <a:srgbClr val="002060"/>
                </a:solidFill>
                <a:latin typeface="Impact" panose="020B0806030902050204" pitchFamily="34" charset="0"/>
                <a:cs typeface="Times New Roman" panose="02020603050405020304" pitchFamily="18" charset="0"/>
              </a:rPr>
              <a:t>FOREIGN ECONOMIC ACTIVITY</a:t>
            </a:r>
            <a:endParaRPr lang="ru-RU" sz="2400" b="1" dirty="0">
              <a:solidFill>
                <a:srgbClr val="002060"/>
              </a:solidFill>
              <a:latin typeface="Impact" panose="020B080603090205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E9DB4998-12B4-4197-B25C-EA357C989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pic>
        <p:nvPicPr>
          <p:cNvPr id="30" name="Picture 29">
            <a:extLst>
              <a:ext uri="{FF2B5EF4-FFF2-40B4-BE49-F238E27FC236}">
                <a16:creationId xmlns:a16="http://schemas.microsoft.com/office/drawing/2014/main" id="{27F6ADB4-2DC9-40A9-B52B-2727C07226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33" name="Picture 32">
            <a:extLst>
              <a:ext uri="{FF2B5EF4-FFF2-40B4-BE49-F238E27FC236}">
                <a16:creationId xmlns:a16="http://schemas.microsoft.com/office/drawing/2014/main" id="{5B5F65FD-365C-4461-80CE-0B253F2EA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graphicFrame>
        <p:nvGraphicFramePr>
          <p:cNvPr id="4" name="Диаграмма 3">
            <a:extLst>
              <a:ext uri="{FF2B5EF4-FFF2-40B4-BE49-F238E27FC236}">
                <a16:creationId xmlns:a16="http://schemas.microsoft.com/office/drawing/2014/main" id="{BE5EE890-1B8A-F224-799F-652029806B99}"/>
              </a:ext>
            </a:extLst>
          </p:cNvPr>
          <p:cNvGraphicFramePr>
            <a:graphicFrameLocks/>
          </p:cNvGraphicFramePr>
          <p:nvPr>
            <p:extLst>
              <p:ext uri="{D42A27DB-BD31-4B8C-83A1-F6EECF244321}">
                <p14:modId xmlns:p14="http://schemas.microsoft.com/office/powerpoint/2010/main" val="203143879"/>
              </p:ext>
            </p:extLst>
          </p:nvPr>
        </p:nvGraphicFramePr>
        <p:xfrm>
          <a:off x="767408" y="1123519"/>
          <a:ext cx="10153128" cy="52675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67296884"/>
      </p:ext>
    </p:extLst>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DFC722-4A30-4D20-AEE9-16327E74C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sp>
        <p:nvSpPr>
          <p:cNvPr id="10" name="TextBox 9"/>
          <p:cNvSpPr txBox="1"/>
          <p:nvPr/>
        </p:nvSpPr>
        <p:spPr>
          <a:xfrm>
            <a:off x="1062206" y="243663"/>
            <a:ext cx="7992026" cy="731482"/>
          </a:xfrm>
          <a:prstGeom prst="rect">
            <a:avLst/>
          </a:prstGeom>
          <a:noFill/>
        </p:spPr>
        <p:txBody>
          <a:bodyPr wrap="square" rtlCol="0">
            <a:spAutoFit/>
          </a:bodyPr>
          <a:lstStyle/>
          <a:p>
            <a:pPr>
              <a:lnSpc>
                <a:spcPct val="150000"/>
              </a:lnSpc>
            </a:pPr>
            <a:r>
              <a:rPr lang="en-GB" sz="3200" b="1" dirty="0">
                <a:solidFill>
                  <a:srgbClr val="002060"/>
                </a:solidFill>
                <a:latin typeface="Impact" panose="020B0806030902050204" pitchFamily="34" charset="0"/>
                <a:cs typeface="Times New Roman" panose="02020603050405020304" pitchFamily="18" charset="0"/>
              </a:rPr>
              <a:t>AGRICULTURE</a:t>
            </a:r>
            <a:endParaRPr lang="ru-RU" sz="3200" b="1" dirty="0">
              <a:solidFill>
                <a:srgbClr val="002060"/>
              </a:solidFill>
              <a:latin typeface="Impact" panose="020B0806030902050204" pitchFamily="34" charset="0"/>
              <a:cs typeface="Times New Roman" panose="02020603050405020304" pitchFamily="18" charset="0"/>
            </a:endParaRPr>
          </a:p>
        </p:txBody>
      </p:sp>
      <p:graphicFrame>
        <p:nvGraphicFramePr>
          <p:cNvPr id="27" name="Таблица 26">
            <a:extLst>
              <a:ext uri="{FF2B5EF4-FFF2-40B4-BE49-F238E27FC236}">
                <a16:creationId xmlns:a16="http://schemas.microsoft.com/office/drawing/2014/main" id="{B08B7CAA-E116-447F-BAC4-FF0175197ADA}"/>
              </a:ext>
            </a:extLst>
          </p:cNvPr>
          <p:cNvGraphicFramePr>
            <a:graphicFrameLocks noGrp="1"/>
          </p:cNvGraphicFramePr>
          <p:nvPr>
            <p:extLst>
              <p:ext uri="{D42A27DB-BD31-4B8C-83A1-F6EECF244321}">
                <p14:modId xmlns:p14="http://schemas.microsoft.com/office/powerpoint/2010/main" val="11292560"/>
              </p:ext>
            </p:extLst>
          </p:nvPr>
        </p:nvGraphicFramePr>
        <p:xfrm>
          <a:off x="1199456" y="1412776"/>
          <a:ext cx="2834471" cy="4774676"/>
        </p:xfrm>
        <a:graphic>
          <a:graphicData uri="http://schemas.openxmlformats.org/drawingml/2006/table">
            <a:tbl>
              <a:tblPr firstRow="1" bandRow="1">
                <a:tableStyleId>{9DCAF9ED-07DC-4A11-8D7F-57B35C25682E}</a:tableStyleId>
              </a:tblPr>
              <a:tblGrid>
                <a:gridCol w="2060385">
                  <a:extLst>
                    <a:ext uri="{9D8B030D-6E8A-4147-A177-3AD203B41FA5}">
                      <a16:colId xmlns:a16="http://schemas.microsoft.com/office/drawing/2014/main" val="20000"/>
                    </a:ext>
                  </a:extLst>
                </a:gridCol>
                <a:gridCol w="774086">
                  <a:extLst>
                    <a:ext uri="{9D8B030D-6E8A-4147-A177-3AD203B41FA5}">
                      <a16:colId xmlns:a16="http://schemas.microsoft.com/office/drawing/2014/main" val="20001"/>
                    </a:ext>
                  </a:extLst>
                </a:gridCol>
              </a:tblGrid>
              <a:tr h="450524">
                <a:tc gridSpan="2">
                  <a:txBody>
                    <a:bodyPr/>
                    <a:lstStyle/>
                    <a:p>
                      <a:pPr algn="ctr"/>
                      <a:r>
                        <a:rPr lang="en-US" sz="1200" b="1" dirty="0"/>
                        <a:t>Agricultural land area (thousand ha)</a:t>
                      </a:r>
                      <a:endParaRPr lang="ru-RU" sz="1200" b="1" dirty="0"/>
                    </a:p>
                  </a:txBody>
                  <a:tcPr/>
                </a:tc>
                <a:tc hMerge="1">
                  <a:txBody>
                    <a:bodyPr/>
                    <a:lstStyle/>
                    <a:p>
                      <a:endParaRPr lang="ru-RU" dirty="0"/>
                    </a:p>
                  </a:txBody>
                  <a:tcPr/>
                </a:tc>
                <a:extLst>
                  <a:ext uri="{0D108BD9-81ED-4DB2-BD59-A6C34878D82A}">
                    <a16:rowId xmlns:a16="http://schemas.microsoft.com/office/drawing/2014/main" val="10000"/>
                  </a:ext>
                </a:extLst>
              </a:tr>
              <a:tr h="308868">
                <a:tc>
                  <a:txBody>
                    <a:bodyPr/>
                    <a:lstStyle/>
                    <a:p>
                      <a:r>
                        <a:rPr lang="en-GB" sz="1200" dirty="0"/>
                        <a:t>Total land area</a:t>
                      </a:r>
                      <a:endParaRPr lang="ru-RU" sz="1200" dirty="0"/>
                    </a:p>
                  </a:txBody>
                  <a:tcPr/>
                </a:tc>
                <a:tc>
                  <a:txBody>
                    <a:bodyPr/>
                    <a:lstStyle/>
                    <a:p>
                      <a:r>
                        <a:rPr lang="ru-RU" sz="1200" dirty="0"/>
                        <a:t>1391,1</a:t>
                      </a:r>
                    </a:p>
                  </a:txBody>
                  <a:tcPr/>
                </a:tc>
                <a:extLst>
                  <a:ext uri="{0D108BD9-81ED-4DB2-BD59-A6C34878D82A}">
                    <a16:rowId xmlns:a16="http://schemas.microsoft.com/office/drawing/2014/main" val="10001"/>
                  </a:ext>
                </a:extLst>
              </a:tr>
              <a:tr h="308868">
                <a:tc>
                  <a:txBody>
                    <a:bodyPr/>
                    <a:lstStyle/>
                    <a:p>
                      <a:r>
                        <a:rPr lang="en-GB" sz="1200" dirty="0"/>
                        <a:t>Irrigated</a:t>
                      </a:r>
                      <a:endParaRPr lang="ru-RU" sz="1200" dirty="0"/>
                    </a:p>
                  </a:txBody>
                  <a:tcPr/>
                </a:tc>
                <a:tc>
                  <a:txBody>
                    <a:bodyPr/>
                    <a:lstStyle/>
                    <a:p>
                      <a:r>
                        <a:rPr lang="ru-RU" sz="1200" dirty="0"/>
                        <a:t>286,4</a:t>
                      </a:r>
                    </a:p>
                  </a:txBody>
                  <a:tcPr/>
                </a:tc>
                <a:extLst>
                  <a:ext uri="{0D108BD9-81ED-4DB2-BD59-A6C34878D82A}">
                    <a16:rowId xmlns:a16="http://schemas.microsoft.com/office/drawing/2014/main" val="10002"/>
                  </a:ext>
                </a:extLst>
              </a:tr>
              <a:tr h="308868">
                <a:tc>
                  <a:txBody>
                    <a:bodyPr/>
                    <a:lstStyle/>
                    <a:p>
                      <a:r>
                        <a:rPr lang="en-GB" sz="1200" dirty="0"/>
                        <a:t>Cropland</a:t>
                      </a:r>
                      <a:endParaRPr lang="ru-RU" sz="1200" dirty="0"/>
                    </a:p>
                  </a:txBody>
                  <a:tcPr/>
                </a:tc>
                <a:tc>
                  <a:txBody>
                    <a:bodyPr/>
                    <a:lstStyle/>
                    <a:p>
                      <a:r>
                        <a:rPr lang="ru-RU" sz="1200" dirty="0"/>
                        <a:t>267,8</a:t>
                      </a:r>
                    </a:p>
                  </a:txBody>
                  <a:tcPr/>
                </a:tc>
                <a:extLst>
                  <a:ext uri="{0D108BD9-81ED-4DB2-BD59-A6C34878D82A}">
                    <a16:rowId xmlns:a16="http://schemas.microsoft.com/office/drawing/2014/main" val="10003"/>
                  </a:ext>
                </a:extLst>
              </a:tr>
              <a:tr h="308868">
                <a:tc>
                  <a:txBody>
                    <a:bodyPr/>
                    <a:lstStyle/>
                    <a:p>
                      <a:r>
                        <a:rPr lang="en-GB" sz="1200" dirty="0"/>
                        <a:t>including:</a:t>
                      </a:r>
                      <a:endParaRPr lang="ru-RU" sz="1200" dirty="0"/>
                    </a:p>
                  </a:txBody>
                  <a:tcPr/>
                </a:tc>
                <a:tc>
                  <a:txBody>
                    <a:bodyPr/>
                    <a:lstStyle/>
                    <a:p>
                      <a:endParaRPr lang="ru-RU" sz="1200" dirty="0"/>
                    </a:p>
                  </a:txBody>
                  <a:tcPr/>
                </a:tc>
                <a:extLst>
                  <a:ext uri="{0D108BD9-81ED-4DB2-BD59-A6C34878D82A}">
                    <a16:rowId xmlns:a16="http://schemas.microsoft.com/office/drawing/2014/main" val="10004"/>
                  </a:ext>
                </a:extLst>
              </a:tr>
              <a:tr h="308868">
                <a:tc>
                  <a:txBody>
                    <a:bodyPr/>
                    <a:lstStyle/>
                    <a:p>
                      <a:r>
                        <a:rPr lang="en-GB" sz="1200" dirty="0"/>
                        <a:t>Grains and legumes</a:t>
                      </a:r>
                      <a:endParaRPr lang="ru-RU" sz="1200" dirty="0"/>
                    </a:p>
                  </a:txBody>
                  <a:tcPr/>
                </a:tc>
                <a:tc>
                  <a:txBody>
                    <a:bodyPr/>
                    <a:lstStyle/>
                    <a:p>
                      <a:r>
                        <a:rPr lang="ru-RU" sz="1200" dirty="0"/>
                        <a:t>123,6</a:t>
                      </a:r>
                    </a:p>
                  </a:txBody>
                  <a:tcPr/>
                </a:tc>
                <a:extLst>
                  <a:ext uri="{0D108BD9-81ED-4DB2-BD59-A6C34878D82A}">
                    <a16:rowId xmlns:a16="http://schemas.microsoft.com/office/drawing/2014/main" val="10005"/>
                  </a:ext>
                </a:extLst>
              </a:tr>
              <a:tr h="308868">
                <a:tc>
                  <a:txBody>
                    <a:bodyPr/>
                    <a:lstStyle/>
                    <a:p>
                      <a:r>
                        <a:rPr lang="en-GB" sz="1200" dirty="0"/>
                        <a:t>Technical crops</a:t>
                      </a:r>
                      <a:endParaRPr lang="ru-RU" sz="1200" dirty="0"/>
                    </a:p>
                  </a:txBody>
                  <a:tcPr/>
                </a:tc>
                <a:tc>
                  <a:txBody>
                    <a:bodyPr/>
                    <a:lstStyle/>
                    <a:p>
                      <a:r>
                        <a:rPr lang="ru-RU" sz="1200" dirty="0"/>
                        <a:t>75,2</a:t>
                      </a:r>
                    </a:p>
                  </a:txBody>
                  <a:tcPr/>
                </a:tc>
                <a:extLst>
                  <a:ext uri="{0D108BD9-81ED-4DB2-BD59-A6C34878D82A}">
                    <a16:rowId xmlns:a16="http://schemas.microsoft.com/office/drawing/2014/main" val="10006"/>
                  </a:ext>
                </a:extLst>
              </a:tr>
              <a:tr h="308868">
                <a:tc>
                  <a:txBody>
                    <a:bodyPr/>
                    <a:lstStyle/>
                    <a:p>
                      <a:r>
                        <a:rPr lang="en-GB" sz="1200" dirty="0"/>
                        <a:t>Potatoes</a:t>
                      </a:r>
                      <a:endParaRPr lang="ru-RU" sz="1200" dirty="0"/>
                    </a:p>
                  </a:txBody>
                  <a:tcPr/>
                </a:tc>
                <a:tc>
                  <a:txBody>
                    <a:bodyPr/>
                    <a:lstStyle/>
                    <a:p>
                      <a:r>
                        <a:rPr lang="ru-RU" sz="1200" dirty="0"/>
                        <a:t>12,8</a:t>
                      </a:r>
                    </a:p>
                  </a:txBody>
                  <a:tcPr/>
                </a:tc>
                <a:extLst>
                  <a:ext uri="{0D108BD9-81ED-4DB2-BD59-A6C34878D82A}">
                    <a16:rowId xmlns:a16="http://schemas.microsoft.com/office/drawing/2014/main" val="10007"/>
                  </a:ext>
                </a:extLst>
              </a:tr>
              <a:tr h="308868">
                <a:tc>
                  <a:txBody>
                    <a:bodyPr/>
                    <a:lstStyle/>
                    <a:p>
                      <a:r>
                        <a:rPr lang="en-GB" sz="1200" dirty="0"/>
                        <a:t>Vegetables</a:t>
                      </a:r>
                      <a:endParaRPr lang="ru-RU" sz="1200" dirty="0"/>
                    </a:p>
                  </a:txBody>
                  <a:tcPr/>
                </a:tc>
                <a:tc>
                  <a:txBody>
                    <a:bodyPr/>
                    <a:lstStyle/>
                    <a:p>
                      <a:r>
                        <a:rPr lang="ru-RU" sz="1200" dirty="0"/>
                        <a:t>13,8</a:t>
                      </a:r>
                    </a:p>
                  </a:txBody>
                  <a:tcPr/>
                </a:tc>
                <a:extLst>
                  <a:ext uri="{0D108BD9-81ED-4DB2-BD59-A6C34878D82A}">
                    <a16:rowId xmlns:a16="http://schemas.microsoft.com/office/drawing/2014/main" val="10008"/>
                  </a:ext>
                </a:extLst>
              </a:tr>
              <a:tr h="308868">
                <a:tc>
                  <a:txBody>
                    <a:bodyPr/>
                    <a:lstStyle/>
                    <a:p>
                      <a:r>
                        <a:rPr lang="en-GB" sz="1200" dirty="0"/>
                        <a:t>Food melons</a:t>
                      </a:r>
                      <a:endParaRPr lang="ru-RU" sz="1200" dirty="0"/>
                    </a:p>
                  </a:txBody>
                  <a:tcPr/>
                </a:tc>
                <a:tc>
                  <a:txBody>
                    <a:bodyPr/>
                    <a:lstStyle/>
                    <a:p>
                      <a:r>
                        <a:rPr lang="ru-RU" sz="1200" dirty="0"/>
                        <a:t>4,5</a:t>
                      </a:r>
                    </a:p>
                  </a:txBody>
                  <a:tcPr/>
                </a:tc>
                <a:extLst>
                  <a:ext uri="{0D108BD9-81ED-4DB2-BD59-A6C34878D82A}">
                    <a16:rowId xmlns:a16="http://schemas.microsoft.com/office/drawing/2014/main" val="10009"/>
                  </a:ext>
                </a:extLst>
              </a:tr>
              <a:tr h="308868">
                <a:tc>
                  <a:txBody>
                    <a:bodyPr/>
                    <a:lstStyle/>
                    <a:p>
                      <a:r>
                        <a:rPr lang="en-GB" sz="1200" dirty="0"/>
                        <a:t>Feed crops</a:t>
                      </a:r>
                      <a:endParaRPr lang="ru-RU" sz="1200" dirty="0"/>
                    </a:p>
                  </a:txBody>
                  <a:tcPr/>
                </a:tc>
                <a:tc>
                  <a:txBody>
                    <a:bodyPr/>
                    <a:lstStyle/>
                    <a:p>
                      <a:r>
                        <a:rPr lang="ru-RU" sz="1200" dirty="0"/>
                        <a:t>37,9</a:t>
                      </a:r>
                    </a:p>
                  </a:txBody>
                  <a:tcPr/>
                </a:tc>
                <a:extLst>
                  <a:ext uri="{0D108BD9-81ED-4DB2-BD59-A6C34878D82A}">
                    <a16:rowId xmlns:a16="http://schemas.microsoft.com/office/drawing/2014/main" val="10010"/>
                  </a:ext>
                </a:extLst>
              </a:tr>
              <a:tr h="308868">
                <a:tc>
                  <a:txBody>
                    <a:bodyPr/>
                    <a:lstStyle/>
                    <a:p>
                      <a:r>
                        <a:rPr lang="en-GB" sz="1200" dirty="0"/>
                        <a:t>Perennial plantings</a:t>
                      </a:r>
                      <a:endParaRPr lang="ru-RU" sz="1200" dirty="0"/>
                    </a:p>
                  </a:txBody>
                  <a:tcPr/>
                </a:tc>
                <a:tc>
                  <a:txBody>
                    <a:bodyPr/>
                    <a:lstStyle/>
                    <a:p>
                      <a:r>
                        <a:rPr lang="ru-RU" sz="1200" dirty="0"/>
                        <a:t>69,7</a:t>
                      </a:r>
                    </a:p>
                  </a:txBody>
                  <a:tcPr/>
                </a:tc>
                <a:extLst>
                  <a:ext uri="{0D108BD9-81ED-4DB2-BD59-A6C34878D82A}">
                    <a16:rowId xmlns:a16="http://schemas.microsoft.com/office/drawing/2014/main" val="10011"/>
                  </a:ext>
                </a:extLst>
              </a:tr>
              <a:tr h="308868">
                <a:tc>
                  <a:txBody>
                    <a:bodyPr/>
                    <a:lstStyle/>
                    <a:p>
                      <a:r>
                        <a:rPr lang="en-GB" sz="1200" dirty="0"/>
                        <a:t>including</a:t>
                      </a:r>
                      <a:endParaRPr lang="ru-RU" sz="1200" dirty="0"/>
                    </a:p>
                  </a:txBody>
                  <a:tcPr/>
                </a:tc>
                <a:tc>
                  <a:txBody>
                    <a:bodyPr/>
                    <a:lstStyle/>
                    <a:p>
                      <a:endParaRPr lang="ru-RU" sz="1200" dirty="0"/>
                    </a:p>
                  </a:txBody>
                  <a:tcPr/>
                </a:tc>
                <a:extLst>
                  <a:ext uri="{0D108BD9-81ED-4DB2-BD59-A6C34878D82A}">
                    <a16:rowId xmlns:a16="http://schemas.microsoft.com/office/drawing/2014/main" val="10012"/>
                  </a:ext>
                </a:extLst>
              </a:tr>
              <a:tr h="308868">
                <a:tc>
                  <a:txBody>
                    <a:bodyPr/>
                    <a:lstStyle/>
                    <a:p>
                      <a:r>
                        <a:rPr lang="en-GB" sz="1200" dirty="0"/>
                        <a:t>Orchards</a:t>
                      </a:r>
                      <a:endParaRPr lang="ru-RU" sz="1200" dirty="0"/>
                    </a:p>
                  </a:txBody>
                  <a:tcPr/>
                </a:tc>
                <a:tc>
                  <a:txBody>
                    <a:bodyPr/>
                    <a:lstStyle/>
                    <a:p>
                      <a:r>
                        <a:rPr lang="ru-RU" sz="1200" dirty="0"/>
                        <a:t>57,3</a:t>
                      </a:r>
                    </a:p>
                  </a:txBody>
                  <a:tcPr/>
                </a:tc>
                <a:extLst>
                  <a:ext uri="{0D108BD9-81ED-4DB2-BD59-A6C34878D82A}">
                    <a16:rowId xmlns:a16="http://schemas.microsoft.com/office/drawing/2014/main" val="10013"/>
                  </a:ext>
                </a:extLst>
              </a:tr>
              <a:tr h="308868">
                <a:tc>
                  <a:txBody>
                    <a:bodyPr/>
                    <a:lstStyle/>
                    <a:p>
                      <a:r>
                        <a:rPr lang="en-GB" sz="1200" dirty="0"/>
                        <a:t>Vineyards</a:t>
                      </a:r>
                      <a:endParaRPr lang="ru-RU" sz="1200" dirty="0"/>
                    </a:p>
                  </a:txBody>
                  <a:tcPr/>
                </a:tc>
                <a:tc>
                  <a:txBody>
                    <a:bodyPr/>
                    <a:lstStyle/>
                    <a:p>
                      <a:r>
                        <a:rPr lang="ru-RU" sz="1200" dirty="0"/>
                        <a:t>12,4</a:t>
                      </a:r>
                    </a:p>
                  </a:txBody>
                  <a:tcPr/>
                </a:tc>
                <a:extLst>
                  <a:ext uri="{0D108BD9-81ED-4DB2-BD59-A6C34878D82A}">
                    <a16:rowId xmlns:a16="http://schemas.microsoft.com/office/drawing/2014/main" val="10014"/>
                  </a:ext>
                </a:extLst>
              </a:tr>
            </a:tbl>
          </a:graphicData>
        </a:graphic>
      </p:graphicFrame>
      <p:grpSp>
        <p:nvGrpSpPr>
          <p:cNvPr id="28" name="Группа 27">
            <a:extLst>
              <a:ext uri="{FF2B5EF4-FFF2-40B4-BE49-F238E27FC236}">
                <a16:creationId xmlns:a16="http://schemas.microsoft.com/office/drawing/2014/main" id="{FCCF4F03-6122-40A6-BA5F-04FB594840F0}"/>
              </a:ext>
            </a:extLst>
          </p:cNvPr>
          <p:cNvGrpSpPr/>
          <p:nvPr/>
        </p:nvGrpSpPr>
        <p:grpSpPr>
          <a:xfrm>
            <a:off x="4799856" y="975145"/>
            <a:ext cx="4572000" cy="3533975"/>
            <a:chOff x="4067944" y="993268"/>
            <a:chExt cx="4572000" cy="2946684"/>
          </a:xfrm>
        </p:grpSpPr>
        <p:graphicFrame>
          <p:nvGraphicFramePr>
            <p:cNvPr id="29" name="Диаграмма 28">
              <a:extLst>
                <a:ext uri="{FF2B5EF4-FFF2-40B4-BE49-F238E27FC236}">
                  <a16:creationId xmlns:a16="http://schemas.microsoft.com/office/drawing/2014/main" id="{2FD789BF-61CE-42C9-B3F3-399AE06AA1F0}"/>
                </a:ext>
              </a:extLst>
            </p:cNvPr>
            <p:cNvGraphicFramePr>
              <a:graphicFrameLocks/>
            </p:cNvGraphicFramePr>
            <p:nvPr>
              <p:extLst>
                <p:ext uri="{D42A27DB-BD31-4B8C-83A1-F6EECF244321}">
                  <p14:modId xmlns:p14="http://schemas.microsoft.com/office/powerpoint/2010/main" val="3394980834"/>
                </p:ext>
              </p:extLst>
            </p:nvPr>
          </p:nvGraphicFramePr>
          <p:xfrm>
            <a:off x="4067944" y="1196752"/>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739D916A-BA09-4A95-88D9-22DC4BE97E81}"/>
                </a:ext>
              </a:extLst>
            </p:cNvPr>
            <p:cNvSpPr txBox="1"/>
            <p:nvPr/>
          </p:nvSpPr>
          <p:spPr>
            <a:xfrm>
              <a:off x="4417038" y="993268"/>
              <a:ext cx="4043394" cy="230966"/>
            </a:xfrm>
            <a:prstGeom prst="rect">
              <a:avLst/>
            </a:prstGeom>
            <a:noFill/>
          </p:spPr>
          <p:txBody>
            <a:bodyPr wrap="square" rtlCol="0">
              <a:spAutoFit/>
            </a:bodyPr>
            <a:lstStyle/>
            <a:p>
              <a:pPr algn="ctr"/>
              <a:r>
                <a:rPr lang="en-US" sz="1200" b="1" dirty="0">
                  <a:solidFill>
                    <a:srgbClr val="C00000"/>
                  </a:solidFill>
                </a:rPr>
                <a:t>Structure of gross agricultural output by producer category</a:t>
              </a:r>
              <a:endParaRPr lang="ru-RU" sz="1200" b="1" dirty="0">
                <a:solidFill>
                  <a:srgbClr val="C00000"/>
                </a:solidFill>
              </a:endParaRPr>
            </a:p>
          </p:txBody>
        </p:sp>
      </p:grpSp>
      <p:grpSp>
        <p:nvGrpSpPr>
          <p:cNvPr id="31" name="Группа 30">
            <a:extLst>
              <a:ext uri="{FF2B5EF4-FFF2-40B4-BE49-F238E27FC236}">
                <a16:creationId xmlns:a16="http://schemas.microsoft.com/office/drawing/2014/main" id="{5DD50BF4-C310-4C70-89DA-DF7025BBF446}"/>
              </a:ext>
            </a:extLst>
          </p:cNvPr>
          <p:cNvGrpSpPr/>
          <p:nvPr/>
        </p:nvGrpSpPr>
        <p:grpSpPr>
          <a:xfrm>
            <a:off x="4943872" y="4149080"/>
            <a:ext cx="4824536" cy="2465257"/>
            <a:chOff x="4320480" y="3789040"/>
            <a:chExt cx="4572000" cy="2304256"/>
          </a:xfrm>
        </p:grpSpPr>
        <p:graphicFrame>
          <p:nvGraphicFramePr>
            <p:cNvPr id="33" name="Диаграмма 32">
              <a:extLst>
                <a:ext uri="{FF2B5EF4-FFF2-40B4-BE49-F238E27FC236}">
                  <a16:creationId xmlns:a16="http://schemas.microsoft.com/office/drawing/2014/main" id="{3CAC3C67-14CE-45AD-B22D-D3CFD0A0BA58}"/>
                </a:ext>
              </a:extLst>
            </p:cNvPr>
            <p:cNvGraphicFramePr>
              <a:graphicFrameLocks/>
            </p:cNvGraphicFramePr>
            <p:nvPr>
              <p:extLst>
                <p:ext uri="{D42A27DB-BD31-4B8C-83A1-F6EECF244321}">
                  <p14:modId xmlns:p14="http://schemas.microsoft.com/office/powerpoint/2010/main" val="3769317842"/>
                </p:ext>
              </p:extLst>
            </p:nvPr>
          </p:nvGraphicFramePr>
          <p:xfrm>
            <a:off x="4320480" y="4107333"/>
            <a:ext cx="4572000" cy="1985963"/>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33">
              <a:extLst>
                <a:ext uri="{FF2B5EF4-FFF2-40B4-BE49-F238E27FC236}">
                  <a16:creationId xmlns:a16="http://schemas.microsoft.com/office/drawing/2014/main" id="{72ED2EB0-67EB-40B6-A2A5-B5C38179FB5C}"/>
                </a:ext>
              </a:extLst>
            </p:cNvPr>
            <p:cNvSpPr txBox="1"/>
            <p:nvPr/>
          </p:nvSpPr>
          <p:spPr>
            <a:xfrm>
              <a:off x="4492937" y="3789040"/>
              <a:ext cx="3744416" cy="489050"/>
            </a:xfrm>
            <a:prstGeom prst="rect">
              <a:avLst/>
            </a:prstGeom>
            <a:noFill/>
          </p:spPr>
          <p:txBody>
            <a:bodyPr wrap="square" rtlCol="0">
              <a:spAutoFit/>
            </a:bodyPr>
            <a:lstStyle/>
            <a:p>
              <a:pPr algn="ctr"/>
              <a:r>
                <a:rPr lang="en-US" sz="1400" b="1" dirty="0">
                  <a:solidFill>
                    <a:srgbClr val="C00000"/>
                  </a:solidFill>
                </a:rPr>
                <a:t>Gross agricultural output</a:t>
              </a:r>
            </a:p>
            <a:p>
              <a:pPr algn="ctr"/>
              <a:r>
                <a:rPr lang="en-US" sz="1400" b="1" dirty="0">
                  <a:solidFill>
                    <a:srgbClr val="C00000"/>
                  </a:solidFill>
                </a:rPr>
                <a:t>1.5 billion USD</a:t>
              </a:r>
              <a:endParaRPr lang="ru-RU" sz="1400" b="1" dirty="0">
                <a:solidFill>
                  <a:srgbClr val="C00000"/>
                </a:solidFill>
              </a:endParaRPr>
            </a:p>
          </p:txBody>
        </p:sp>
      </p:grpSp>
      <p:pic>
        <p:nvPicPr>
          <p:cNvPr id="14" name="Picture 13">
            <a:extLst>
              <a:ext uri="{FF2B5EF4-FFF2-40B4-BE49-F238E27FC236}">
                <a16:creationId xmlns:a16="http://schemas.microsoft.com/office/drawing/2014/main" id="{929AB7B7-2FF9-4D9E-BD0B-8917B5164F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15" name="Picture 14">
            <a:extLst>
              <a:ext uri="{FF2B5EF4-FFF2-40B4-BE49-F238E27FC236}">
                <a16:creationId xmlns:a16="http://schemas.microsoft.com/office/drawing/2014/main" id="{CEAD3395-34CA-4280-BD20-2A0600AF2C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
        <p:nvSpPr>
          <p:cNvPr id="2" name="TextBox 1">
            <a:extLst>
              <a:ext uri="{FF2B5EF4-FFF2-40B4-BE49-F238E27FC236}">
                <a16:creationId xmlns:a16="http://schemas.microsoft.com/office/drawing/2014/main" id="{5FC220F0-181F-14AE-C6D5-8B904095CB56}"/>
              </a:ext>
            </a:extLst>
          </p:cNvPr>
          <p:cNvSpPr txBox="1"/>
          <p:nvPr/>
        </p:nvSpPr>
        <p:spPr>
          <a:xfrm>
            <a:off x="6384032" y="4941168"/>
            <a:ext cx="648072" cy="307777"/>
          </a:xfrm>
          <a:prstGeom prst="rect">
            <a:avLst/>
          </a:prstGeom>
          <a:noFill/>
        </p:spPr>
        <p:txBody>
          <a:bodyPr wrap="square" rtlCol="0">
            <a:spAutoFit/>
          </a:bodyPr>
          <a:lstStyle/>
          <a:p>
            <a:r>
              <a:rPr lang="ru-RU" sz="1400" dirty="0">
                <a:effectLst>
                  <a:outerShdw blurRad="38100" dist="38100" dir="2700000" algn="tl">
                    <a:srgbClr val="000000">
                      <a:alpha val="43137"/>
                    </a:srgbClr>
                  </a:outerShdw>
                </a:effectLst>
              </a:rPr>
              <a:t>441,0</a:t>
            </a:r>
            <a:endParaRPr lang="en-US" sz="1400"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9133DB80-A9C8-2BF4-A1C0-F9F5DFD6D24D}"/>
              </a:ext>
            </a:extLst>
          </p:cNvPr>
          <p:cNvSpPr txBox="1"/>
          <p:nvPr/>
        </p:nvSpPr>
        <p:spPr>
          <a:xfrm>
            <a:off x="6384032" y="5877272"/>
            <a:ext cx="864096" cy="307777"/>
          </a:xfrm>
          <a:prstGeom prst="rect">
            <a:avLst/>
          </a:prstGeom>
          <a:noFill/>
        </p:spPr>
        <p:txBody>
          <a:bodyPr wrap="square" rtlCol="0">
            <a:spAutoFit/>
          </a:bodyPr>
          <a:lstStyle/>
          <a:p>
            <a:r>
              <a:rPr lang="ru-RU" sz="1400" dirty="0">
                <a:effectLst>
                  <a:outerShdw blurRad="38100" dist="38100" dir="2700000" algn="tl">
                    <a:srgbClr val="000000">
                      <a:alpha val="43137"/>
                    </a:srgbClr>
                  </a:outerShdw>
                </a:effectLst>
              </a:rPr>
              <a:t>1090,2</a:t>
            </a:r>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5944166"/>
      </p:ext>
    </p:extLst>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DFC722-4A30-4D20-AEE9-16327E74C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sp>
        <p:nvSpPr>
          <p:cNvPr id="10" name="TextBox 9"/>
          <p:cNvSpPr txBox="1"/>
          <p:nvPr/>
        </p:nvSpPr>
        <p:spPr>
          <a:xfrm>
            <a:off x="623392" y="116632"/>
            <a:ext cx="7992026" cy="731482"/>
          </a:xfrm>
          <a:prstGeom prst="rect">
            <a:avLst/>
          </a:prstGeom>
          <a:noFill/>
        </p:spPr>
        <p:txBody>
          <a:bodyPr wrap="square" rtlCol="0">
            <a:spAutoFit/>
          </a:bodyPr>
          <a:lstStyle/>
          <a:p>
            <a:pPr>
              <a:lnSpc>
                <a:spcPct val="150000"/>
              </a:lnSpc>
            </a:pPr>
            <a:r>
              <a:rPr lang="en-US" sz="3200" b="1" dirty="0">
                <a:solidFill>
                  <a:srgbClr val="002060"/>
                </a:solidFill>
                <a:latin typeface="Impact" panose="020B0806030902050204" pitchFamily="34" charset="0"/>
                <a:cs typeface="Times New Roman" panose="02020603050405020304" pitchFamily="18" charset="0"/>
              </a:rPr>
              <a:t>AGRICULTURE</a:t>
            </a:r>
            <a:endParaRPr lang="ru-RU" sz="3200" b="1" dirty="0">
              <a:solidFill>
                <a:srgbClr val="002060"/>
              </a:solidFill>
              <a:latin typeface="Impact" panose="020B080603090205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CEAD3395-34CA-4280-BD20-2A0600AF2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8519" y="332656"/>
            <a:ext cx="1325883" cy="475489"/>
          </a:xfrm>
          <a:prstGeom prst="rect">
            <a:avLst/>
          </a:prstGeom>
        </p:spPr>
      </p:pic>
      <p:graphicFrame>
        <p:nvGraphicFramePr>
          <p:cNvPr id="5" name="Таблица 5">
            <a:extLst>
              <a:ext uri="{FF2B5EF4-FFF2-40B4-BE49-F238E27FC236}">
                <a16:creationId xmlns:a16="http://schemas.microsoft.com/office/drawing/2014/main" id="{30013896-B424-1B1D-CE5D-976339EC9FDF}"/>
              </a:ext>
            </a:extLst>
          </p:cNvPr>
          <p:cNvGraphicFramePr>
            <a:graphicFrameLocks noGrp="1"/>
          </p:cNvGraphicFramePr>
          <p:nvPr>
            <p:extLst>
              <p:ext uri="{D42A27DB-BD31-4B8C-83A1-F6EECF244321}">
                <p14:modId xmlns:p14="http://schemas.microsoft.com/office/powerpoint/2010/main" val="953969292"/>
              </p:ext>
            </p:extLst>
          </p:nvPr>
        </p:nvGraphicFramePr>
        <p:xfrm>
          <a:off x="623392" y="980728"/>
          <a:ext cx="10801200" cy="5176584"/>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3911385645"/>
                    </a:ext>
                  </a:extLst>
                </a:gridCol>
                <a:gridCol w="2160240">
                  <a:extLst>
                    <a:ext uri="{9D8B030D-6E8A-4147-A177-3AD203B41FA5}">
                      <a16:colId xmlns:a16="http://schemas.microsoft.com/office/drawing/2014/main" val="2081503822"/>
                    </a:ext>
                  </a:extLst>
                </a:gridCol>
                <a:gridCol w="1314146">
                  <a:extLst>
                    <a:ext uri="{9D8B030D-6E8A-4147-A177-3AD203B41FA5}">
                      <a16:colId xmlns:a16="http://schemas.microsoft.com/office/drawing/2014/main" val="1982446998"/>
                    </a:ext>
                  </a:extLst>
                </a:gridCol>
                <a:gridCol w="1350150">
                  <a:extLst>
                    <a:ext uri="{9D8B030D-6E8A-4147-A177-3AD203B41FA5}">
                      <a16:colId xmlns:a16="http://schemas.microsoft.com/office/drawing/2014/main" val="3733336047"/>
                    </a:ext>
                  </a:extLst>
                </a:gridCol>
                <a:gridCol w="1350150">
                  <a:extLst>
                    <a:ext uri="{9D8B030D-6E8A-4147-A177-3AD203B41FA5}">
                      <a16:colId xmlns:a16="http://schemas.microsoft.com/office/drawing/2014/main" val="434428382"/>
                    </a:ext>
                  </a:extLst>
                </a:gridCol>
                <a:gridCol w="1350150">
                  <a:extLst>
                    <a:ext uri="{9D8B030D-6E8A-4147-A177-3AD203B41FA5}">
                      <a16:colId xmlns:a16="http://schemas.microsoft.com/office/drawing/2014/main" val="3085982736"/>
                    </a:ext>
                  </a:extLst>
                </a:gridCol>
                <a:gridCol w="1350150">
                  <a:extLst>
                    <a:ext uri="{9D8B030D-6E8A-4147-A177-3AD203B41FA5}">
                      <a16:colId xmlns:a16="http://schemas.microsoft.com/office/drawing/2014/main" val="3200554093"/>
                    </a:ext>
                  </a:extLst>
                </a:gridCol>
                <a:gridCol w="1350150">
                  <a:extLst>
                    <a:ext uri="{9D8B030D-6E8A-4147-A177-3AD203B41FA5}">
                      <a16:colId xmlns:a16="http://schemas.microsoft.com/office/drawing/2014/main" val="4010697878"/>
                    </a:ext>
                  </a:extLst>
                </a:gridCol>
              </a:tblGrid>
              <a:tr h="648072">
                <a:tc>
                  <a:txBody>
                    <a:bodyPr/>
                    <a:lstStyle/>
                    <a:p>
                      <a:pPr algn="ctr"/>
                      <a:r>
                        <a:rPr lang="en-US" dirty="0"/>
                        <a:t>No.</a:t>
                      </a:r>
                    </a:p>
                  </a:txBody>
                  <a:tcPr/>
                </a:tc>
                <a:tc>
                  <a:txBody>
                    <a:bodyPr/>
                    <a:lstStyle/>
                    <a:p>
                      <a:pPr algn="ctr"/>
                      <a:r>
                        <a:rPr lang="en-GB" dirty="0"/>
                        <a:t>Name</a:t>
                      </a:r>
                      <a:endParaRPr lang="en-US" dirty="0"/>
                    </a:p>
                  </a:txBody>
                  <a:tcPr/>
                </a:tc>
                <a:tc>
                  <a:txBody>
                    <a:bodyPr/>
                    <a:lstStyle/>
                    <a:p>
                      <a:pPr algn="ctr"/>
                      <a:r>
                        <a:rPr lang="en-GB" dirty="0"/>
                        <a:t>Unit of measure</a:t>
                      </a:r>
                      <a:endParaRPr lang="en-US" dirty="0"/>
                    </a:p>
                  </a:txBody>
                  <a:tcPr/>
                </a:tc>
                <a:tc>
                  <a:txBody>
                    <a:bodyPr/>
                    <a:lstStyle/>
                    <a:p>
                      <a:pPr algn="ctr"/>
                      <a:r>
                        <a:rPr lang="ru-RU" dirty="0"/>
                        <a:t>2018</a:t>
                      </a:r>
                      <a:endParaRPr lang="en-US" dirty="0"/>
                    </a:p>
                  </a:txBody>
                  <a:tcPr/>
                </a:tc>
                <a:tc>
                  <a:txBody>
                    <a:bodyPr/>
                    <a:lstStyle/>
                    <a:p>
                      <a:pPr algn="ctr"/>
                      <a:r>
                        <a:rPr lang="ru-RU" dirty="0"/>
                        <a:t>2019</a:t>
                      </a:r>
                      <a:endParaRPr lang="en-US" dirty="0"/>
                    </a:p>
                  </a:txBody>
                  <a:tcPr/>
                </a:tc>
                <a:tc>
                  <a:txBody>
                    <a:bodyPr/>
                    <a:lstStyle/>
                    <a:p>
                      <a:pPr algn="ctr"/>
                      <a:r>
                        <a:rPr lang="ru-RU" dirty="0"/>
                        <a:t>2020</a:t>
                      </a:r>
                      <a:endParaRPr lang="en-US" dirty="0"/>
                    </a:p>
                  </a:txBody>
                  <a:tcPr/>
                </a:tc>
                <a:tc>
                  <a:txBody>
                    <a:bodyPr/>
                    <a:lstStyle/>
                    <a:p>
                      <a:pPr algn="ctr"/>
                      <a:r>
                        <a:rPr lang="ru-RU" dirty="0"/>
                        <a:t>2021</a:t>
                      </a:r>
                      <a:endParaRPr lang="en-US" dirty="0"/>
                    </a:p>
                  </a:txBody>
                  <a:tcPr/>
                </a:tc>
                <a:tc>
                  <a:txBody>
                    <a:bodyPr/>
                    <a:lstStyle/>
                    <a:p>
                      <a:pPr algn="ctr"/>
                      <a:r>
                        <a:rPr lang="ru-RU" dirty="0"/>
                        <a:t>2022</a:t>
                      </a:r>
                      <a:endParaRPr lang="en-US" dirty="0"/>
                    </a:p>
                  </a:txBody>
                  <a:tcPr/>
                </a:tc>
                <a:extLst>
                  <a:ext uri="{0D108BD9-81ED-4DB2-BD59-A6C34878D82A}">
                    <a16:rowId xmlns:a16="http://schemas.microsoft.com/office/drawing/2014/main" val="3010793313"/>
                  </a:ext>
                </a:extLst>
              </a:tr>
              <a:tr h="432048">
                <a:tc>
                  <a:txBody>
                    <a:bodyPr/>
                    <a:lstStyle/>
                    <a:p>
                      <a:r>
                        <a:rPr lang="ru-RU" dirty="0"/>
                        <a:t>1.</a:t>
                      </a:r>
                      <a:endParaRPr lang="en-US" dirty="0"/>
                    </a:p>
                  </a:txBody>
                  <a:tcPr/>
                </a:tc>
                <a:tc>
                  <a:txBody>
                    <a:bodyPr/>
                    <a:lstStyle/>
                    <a:p>
                      <a:r>
                        <a:rPr lang="en-GB" dirty="0"/>
                        <a:t>Gardens </a:t>
                      </a:r>
                      <a:endParaRPr lang="en-US" dirty="0"/>
                    </a:p>
                  </a:txBody>
                  <a:tcPr/>
                </a:tc>
                <a:tc>
                  <a:txBody>
                    <a:bodyPr/>
                    <a:lstStyle/>
                    <a:p>
                      <a:pPr algn="ctr"/>
                      <a:r>
                        <a:rPr lang="en-US" dirty="0"/>
                        <a:t>ha</a:t>
                      </a:r>
                    </a:p>
                  </a:txBody>
                  <a:tcPr/>
                </a:tc>
                <a:tc>
                  <a:txBody>
                    <a:bodyPr/>
                    <a:lstStyle/>
                    <a:p>
                      <a:pPr algn="r"/>
                      <a:r>
                        <a:rPr lang="ru-RU" dirty="0"/>
                        <a:t>70728</a:t>
                      </a:r>
                      <a:endParaRPr lang="en-US" dirty="0"/>
                    </a:p>
                  </a:txBody>
                  <a:tcPr/>
                </a:tc>
                <a:tc>
                  <a:txBody>
                    <a:bodyPr/>
                    <a:lstStyle/>
                    <a:p>
                      <a:pPr algn="r"/>
                      <a:r>
                        <a:rPr lang="ru-RU" dirty="0"/>
                        <a:t>69310</a:t>
                      </a:r>
                      <a:endParaRPr lang="en-US" dirty="0"/>
                    </a:p>
                  </a:txBody>
                  <a:tcPr/>
                </a:tc>
                <a:tc>
                  <a:txBody>
                    <a:bodyPr/>
                    <a:lstStyle/>
                    <a:p>
                      <a:pPr algn="r"/>
                      <a:r>
                        <a:rPr lang="ru-RU" dirty="0"/>
                        <a:t>72062</a:t>
                      </a:r>
                      <a:endParaRPr lang="en-US" dirty="0"/>
                    </a:p>
                  </a:txBody>
                  <a:tcPr/>
                </a:tc>
                <a:tc>
                  <a:txBody>
                    <a:bodyPr/>
                    <a:lstStyle/>
                    <a:p>
                      <a:pPr algn="r"/>
                      <a:r>
                        <a:rPr lang="ru-RU" dirty="0"/>
                        <a:t>72971</a:t>
                      </a:r>
                      <a:endParaRPr lang="en-US" dirty="0"/>
                    </a:p>
                  </a:txBody>
                  <a:tcPr/>
                </a:tc>
                <a:tc>
                  <a:txBody>
                    <a:bodyPr/>
                    <a:lstStyle/>
                    <a:p>
                      <a:pPr algn="r"/>
                      <a:r>
                        <a:rPr lang="ru-RU" dirty="0"/>
                        <a:t>78149</a:t>
                      </a:r>
                      <a:endParaRPr lang="en-US" dirty="0"/>
                    </a:p>
                  </a:txBody>
                  <a:tcPr/>
                </a:tc>
                <a:extLst>
                  <a:ext uri="{0D108BD9-81ED-4DB2-BD59-A6C34878D82A}">
                    <a16:rowId xmlns:a16="http://schemas.microsoft.com/office/drawing/2014/main" val="3231987168"/>
                  </a:ext>
                </a:extLst>
              </a:tr>
              <a:tr h="432048">
                <a:tc>
                  <a:txBody>
                    <a:bodyPr/>
                    <a:lstStyle/>
                    <a:p>
                      <a:r>
                        <a:rPr lang="ru-RU" dirty="0"/>
                        <a:t>2.</a:t>
                      </a:r>
                      <a:endParaRPr lang="en-US" dirty="0"/>
                    </a:p>
                  </a:txBody>
                  <a:tcPr/>
                </a:tc>
                <a:tc>
                  <a:txBody>
                    <a:bodyPr/>
                    <a:lstStyle/>
                    <a:p>
                      <a:r>
                        <a:rPr lang="en-GB" dirty="0"/>
                        <a:t>Cropland </a:t>
                      </a:r>
                      <a:endParaRPr lang="en-US" dirty="0"/>
                    </a:p>
                  </a:txBody>
                  <a:tcPr/>
                </a:tc>
                <a:tc>
                  <a:txBody>
                    <a:bodyPr/>
                    <a:lstStyle/>
                    <a:p>
                      <a:r>
                        <a:rPr lang="en-GB" sz="1800" b="0" i="0" kern="1200" dirty="0" err="1">
                          <a:solidFill>
                            <a:schemeClr val="dk1"/>
                          </a:solidFill>
                          <a:effectLst/>
                          <a:latin typeface="+mn-lt"/>
                          <a:ea typeface="+mn-ea"/>
                          <a:cs typeface="+mn-cs"/>
                        </a:rPr>
                        <a:t>thous</a:t>
                      </a:r>
                      <a:r>
                        <a:rPr lang="en-GB" sz="1800" b="0" i="0" kern="1200" dirty="0">
                          <a:solidFill>
                            <a:schemeClr val="dk1"/>
                          </a:solidFill>
                          <a:effectLst/>
                          <a:latin typeface="+mn-lt"/>
                          <a:ea typeface="+mn-ea"/>
                          <a:cs typeface="+mn-cs"/>
                        </a:rPr>
                        <a:t>. ha.</a:t>
                      </a:r>
                    </a:p>
                  </a:txBody>
                  <a:tcPr/>
                </a:tc>
                <a:tc>
                  <a:txBody>
                    <a:bodyPr/>
                    <a:lstStyle/>
                    <a:p>
                      <a:pPr algn="r"/>
                      <a:r>
                        <a:rPr lang="ru-RU" dirty="0"/>
                        <a:t>272,6</a:t>
                      </a:r>
                      <a:endParaRPr lang="en-US" dirty="0"/>
                    </a:p>
                  </a:txBody>
                  <a:tcPr/>
                </a:tc>
                <a:tc>
                  <a:txBody>
                    <a:bodyPr/>
                    <a:lstStyle/>
                    <a:p>
                      <a:pPr algn="r"/>
                      <a:r>
                        <a:rPr lang="ru-RU" dirty="0"/>
                        <a:t>274,8</a:t>
                      </a:r>
                      <a:endParaRPr lang="en-US" dirty="0"/>
                    </a:p>
                  </a:txBody>
                  <a:tcPr/>
                </a:tc>
                <a:tc>
                  <a:txBody>
                    <a:bodyPr/>
                    <a:lstStyle/>
                    <a:p>
                      <a:pPr algn="r"/>
                      <a:r>
                        <a:rPr lang="ru-RU" dirty="0"/>
                        <a:t>278,6</a:t>
                      </a:r>
                      <a:endParaRPr lang="en-US" dirty="0"/>
                    </a:p>
                  </a:txBody>
                  <a:tcPr/>
                </a:tc>
                <a:tc>
                  <a:txBody>
                    <a:bodyPr/>
                    <a:lstStyle/>
                    <a:p>
                      <a:pPr algn="r"/>
                      <a:r>
                        <a:rPr lang="ru-RU" dirty="0"/>
                        <a:t>279,8</a:t>
                      </a:r>
                      <a:endParaRPr lang="en-US" dirty="0"/>
                    </a:p>
                  </a:txBody>
                  <a:tcPr/>
                </a:tc>
                <a:tc>
                  <a:txBody>
                    <a:bodyPr/>
                    <a:lstStyle/>
                    <a:p>
                      <a:pPr algn="r"/>
                      <a:r>
                        <a:rPr lang="ru-RU" dirty="0"/>
                        <a:t>279,8</a:t>
                      </a:r>
                      <a:endParaRPr lang="en-US" dirty="0"/>
                    </a:p>
                  </a:txBody>
                  <a:tcPr/>
                </a:tc>
                <a:extLst>
                  <a:ext uri="{0D108BD9-81ED-4DB2-BD59-A6C34878D82A}">
                    <a16:rowId xmlns:a16="http://schemas.microsoft.com/office/drawing/2014/main" val="3930317410"/>
                  </a:ext>
                </a:extLst>
              </a:tr>
              <a:tr h="432048">
                <a:tc>
                  <a:txBody>
                    <a:bodyPr/>
                    <a:lstStyle/>
                    <a:p>
                      <a:r>
                        <a:rPr lang="ru-RU" dirty="0"/>
                        <a:t>3.</a:t>
                      </a:r>
                      <a:endParaRPr lang="en-US" dirty="0"/>
                    </a:p>
                  </a:txBody>
                  <a:tcPr/>
                </a:tc>
                <a:tc>
                  <a:txBody>
                    <a:bodyPr/>
                    <a:lstStyle/>
                    <a:p>
                      <a:r>
                        <a:rPr lang="en-GB" dirty="0"/>
                        <a:t>Total agricultural production</a:t>
                      </a:r>
                      <a:endParaRPr lang="en-US" dirty="0"/>
                    </a:p>
                  </a:txBody>
                  <a:tcPr/>
                </a:tc>
                <a:tc>
                  <a:txBody>
                    <a:bodyPr/>
                    <a:lstStyle/>
                    <a:p>
                      <a:pPr algn="ctr"/>
                      <a:r>
                        <a:rPr lang="en-GB"/>
                        <a:t>ton</a:t>
                      </a:r>
                      <a:endParaRPr lang="en-US" dirty="0"/>
                    </a:p>
                  </a:txBody>
                  <a:tcPr/>
                </a:tc>
                <a:tc>
                  <a:txBody>
                    <a:bodyPr/>
                    <a:lstStyle/>
                    <a:p>
                      <a:pPr algn="r"/>
                      <a:r>
                        <a:rPr lang="ru-RU" dirty="0"/>
                        <a:t>1631012</a:t>
                      </a:r>
                      <a:endParaRPr lang="en-US" dirty="0"/>
                    </a:p>
                  </a:txBody>
                  <a:tcPr/>
                </a:tc>
                <a:tc>
                  <a:txBody>
                    <a:bodyPr/>
                    <a:lstStyle/>
                    <a:p>
                      <a:pPr algn="r"/>
                      <a:r>
                        <a:rPr lang="ru-RU" dirty="0"/>
                        <a:t>1743960</a:t>
                      </a:r>
                      <a:endParaRPr lang="en-US" dirty="0"/>
                    </a:p>
                  </a:txBody>
                  <a:tcPr/>
                </a:tc>
                <a:tc>
                  <a:txBody>
                    <a:bodyPr/>
                    <a:lstStyle/>
                    <a:p>
                      <a:pPr algn="r"/>
                      <a:r>
                        <a:rPr lang="ru-RU" dirty="0"/>
                        <a:t>1878230</a:t>
                      </a:r>
                      <a:endParaRPr lang="en-US" dirty="0"/>
                    </a:p>
                  </a:txBody>
                  <a:tcPr/>
                </a:tc>
                <a:tc>
                  <a:txBody>
                    <a:bodyPr/>
                    <a:lstStyle/>
                    <a:p>
                      <a:pPr algn="r"/>
                      <a:r>
                        <a:rPr lang="ru-RU" dirty="0"/>
                        <a:t>1847575</a:t>
                      </a:r>
                      <a:endParaRPr lang="en-US" dirty="0"/>
                    </a:p>
                  </a:txBody>
                  <a:tcPr/>
                </a:tc>
                <a:tc>
                  <a:txBody>
                    <a:bodyPr/>
                    <a:lstStyle/>
                    <a:p>
                      <a:pPr algn="r"/>
                      <a:r>
                        <a:rPr lang="ru-RU" dirty="0"/>
                        <a:t>2025469</a:t>
                      </a:r>
                      <a:endParaRPr lang="en-US" dirty="0"/>
                    </a:p>
                  </a:txBody>
                  <a:tcPr/>
                </a:tc>
                <a:extLst>
                  <a:ext uri="{0D108BD9-81ED-4DB2-BD59-A6C34878D82A}">
                    <a16:rowId xmlns:a16="http://schemas.microsoft.com/office/drawing/2014/main" val="955127382"/>
                  </a:ext>
                </a:extLst>
              </a:tr>
              <a:tr h="432048">
                <a:tc>
                  <a:txBody>
                    <a:bodyPr/>
                    <a:lstStyle/>
                    <a:p>
                      <a:r>
                        <a:rPr lang="ru-RU" dirty="0"/>
                        <a:t>4.</a:t>
                      </a:r>
                      <a:endParaRPr lang="en-US" dirty="0"/>
                    </a:p>
                  </a:txBody>
                  <a:tcPr/>
                </a:tc>
                <a:tc>
                  <a:txBody>
                    <a:bodyPr/>
                    <a:lstStyle/>
                    <a:p>
                      <a:r>
                        <a:rPr lang="en-GB" dirty="0"/>
                        <a:t>Grains </a:t>
                      </a:r>
                      <a:endParaRPr lang="en-US" dirty="0"/>
                    </a:p>
                  </a:txBody>
                  <a:tcPr/>
                </a:tc>
                <a:tc>
                  <a:txBody>
                    <a:bodyPr/>
                    <a:lstStyle/>
                    <a:p>
                      <a:pPr algn="ctr"/>
                      <a:r>
                        <a:rPr lang="en-GB"/>
                        <a:t>ton</a:t>
                      </a:r>
                      <a:endParaRPr lang="en-US" dirty="0"/>
                    </a:p>
                  </a:txBody>
                  <a:tcPr/>
                </a:tc>
                <a:tc>
                  <a:txBody>
                    <a:bodyPr/>
                    <a:lstStyle/>
                    <a:p>
                      <a:pPr algn="r"/>
                      <a:r>
                        <a:rPr lang="ru-RU" dirty="0"/>
                        <a:t>272394</a:t>
                      </a:r>
                      <a:endParaRPr lang="en-US" dirty="0"/>
                    </a:p>
                  </a:txBody>
                  <a:tcPr/>
                </a:tc>
                <a:tc>
                  <a:txBody>
                    <a:bodyPr/>
                    <a:lstStyle/>
                    <a:p>
                      <a:pPr algn="r"/>
                      <a:r>
                        <a:rPr lang="ru-RU" dirty="0"/>
                        <a:t>331689</a:t>
                      </a:r>
                      <a:endParaRPr lang="en-US" dirty="0"/>
                    </a:p>
                  </a:txBody>
                  <a:tcPr/>
                </a:tc>
                <a:tc>
                  <a:txBody>
                    <a:bodyPr/>
                    <a:lstStyle/>
                    <a:p>
                      <a:pPr algn="r"/>
                      <a:r>
                        <a:rPr lang="ru-RU" dirty="0"/>
                        <a:t>351374</a:t>
                      </a:r>
                      <a:endParaRPr lang="en-US" dirty="0"/>
                    </a:p>
                  </a:txBody>
                  <a:tcPr/>
                </a:tc>
                <a:tc>
                  <a:txBody>
                    <a:bodyPr/>
                    <a:lstStyle/>
                    <a:p>
                      <a:pPr algn="r"/>
                      <a:r>
                        <a:rPr lang="ru-RU" dirty="0"/>
                        <a:t>328667</a:t>
                      </a:r>
                      <a:endParaRPr lang="en-US" dirty="0"/>
                    </a:p>
                  </a:txBody>
                  <a:tcPr/>
                </a:tc>
                <a:tc>
                  <a:txBody>
                    <a:bodyPr/>
                    <a:lstStyle/>
                    <a:p>
                      <a:pPr algn="r"/>
                      <a:r>
                        <a:rPr lang="ru-RU" dirty="0"/>
                        <a:t>396234</a:t>
                      </a:r>
                      <a:endParaRPr lang="en-US" dirty="0"/>
                    </a:p>
                  </a:txBody>
                  <a:tcPr/>
                </a:tc>
                <a:extLst>
                  <a:ext uri="{0D108BD9-81ED-4DB2-BD59-A6C34878D82A}">
                    <a16:rowId xmlns:a16="http://schemas.microsoft.com/office/drawing/2014/main" val="2758571024"/>
                  </a:ext>
                </a:extLst>
              </a:tr>
              <a:tr h="432048">
                <a:tc>
                  <a:txBody>
                    <a:bodyPr/>
                    <a:lstStyle/>
                    <a:p>
                      <a:r>
                        <a:rPr lang="ru-RU" dirty="0"/>
                        <a:t>5.</a:t>
                      </a:r>
                      <a:endParaRPr lang="en-US" dirty="0"/>
                    </a:p>
                  </a:txBody>
                  <a:tcPr/>
                </a:tc>
                <a:tc>
                  <a:txBody>
                    <a:bodyPr/>
                    <a:lstStyle/>
                    <a:p>
                      <a:r>
                        <a:rPr lang="en-GB" dirty="0"/>
                        <a:t>Potatoes </a:t>
                      </a:r>
                      <a:r>
                        <a:rPr lang="ru-RU" dirty="0"/>
                        <a:t> </a:t>
                      </a:r>
                      <a:endParaRPr lang="en-US" dirty="0"/>
                    </a:p>
                  </a:txBody>
                  <a:tcPr/>
                </a:tc>
                <a:tc>
                  <a:txBody>
                    <a:bodyPr/>
                    <a:lstStyle/>
                    <a:p>
                      <a:pPr algn="ctr"/>
                      <a:r>
                        <a:rPr lang="en-GB"/>
                        <a:t>ton</a:t>
                      </a:r>
                      <a:endParaRPr lang="en-US" dirty="0"/>
                    </a:p>
                  </a:txBody>
                  <a:tcPr/>
                </a:tc>
                <a:tc>
                  <a:txBody>
                    <a:bodyPr/>
                    <a:lstStyle/>
                    <a:p>
                      <a:pPr algn="r"/>
                      <a:r>
                        <a:rPr lang="ru-RU" dirty="0"/>
                        <a:t>415961</a:t>
                      </a:r>
                      <a:endParaRPr lang="en-US" dirty="0"/>
                    </a:p>
                  </a:txBody>
                  <a:tcPr/>
                </a:tc>
                <a:tc>
                  <a:txBody>
                    <a:bodyPr/>
                    <a:lstStyle/>
                    <a:p>
                      <a:pPr algn="r"/>
                      <a:r>
                        <a:rPr lang="ru-RU" dirty="0"/>
                        <a:t>450322</a:t>
                      </a:r>
                      <a:endParaRPr lang="en-US" dirty="0"/>
                    </a:p>
                  </a:txBody>
                  <a:tcPr/>
                </a:tc>
                <a:tc>
                  <a:txBody>
                    <a:bodyPr/>
                    <a:lstStyle/>
                    <a:p>
                      <a:pPr algn="r"/>
                      <a:r>
                        <a:rPr lang="ru-RU" dirty="0"/>
                        <a:t>512069</a:t>
                      </a:r>
                      <a:endParaRPr lang="en-US" dirty="0"/>
                    </a:p>
                  </a:txBody>
                  <a:tcPr/>
                </a:tc>
                <a:tc>
                  <a:txBody>
                    <a:bodyPr/>
                    <a:lstStyle/>
                    <a:p>
                      <a:pPr algn="r"/>
                      <a:r>
                        <a:rPr lang="ru-RU" dirty="0"/>
                        <a:t>530000</a:t>
                      </a:r>
                      <a:endParaRPr lang="en-US" dirty="0"/>
                    </a:p>
                  </a:txBody>
                  <a:tcPr/>
                </a:tc>
                <a:tc>
                  <a:txBody>
                    <a:bodyPr/>
                    <a:lstStyle/>
                    <a:p>
                      <a:pPr algn="r"/>
                      <a:r>
                        <a:rPr lang="ru-RU" dirty="0"/>
                        <a:t>562924</a:t>
                      </a:r>
                      <a:endParaRPr lang="en-US" dirty="0"/>
                    </a:p>
                  </a:txBody>
                  <a:tcPr/>
                </a:tc>
                <a:extLst>
                  <a:ext uri="{0D108BD9-81ED-4DB2-BD59-A6C34878D82A}">
                    <a16:rowId xmlns:a16="http://schemas.microsoft.com/office/drawing/2014/main" val="84754217"/>
                  </a:ext>
                </a:extLst>
              </a:tr>
              <a:tr h="432048">
                <a:tc>
                  <a:txBody>
                    <a:bodyPr/>
                    <a:lstStyle/>
                    <a:p>
                      <a:r>
                        <a:rPr lang="ru-RU" dirty="0"/>
                        <a:t>6.</a:t>
                      </a:r>
                      <a:endParaRPr lang="en-US" dirty="0"/>
                    </a:p>
                  </a:txBody>
                  <a:tcPr/>
                </a:tc>
                <a:tc>
                  <a:txBody>
                    <a:bodyPr/>
                    <a:lstStyle/>
                    <a:p>
                      <a:r>
                        <a:rPr lang="en-GB" dirty="0"/>
                        <a:t>Vegetables </a:t>
                      </a:r>
                      <a:endParaRPr lang="en-US" dirty="0"/>
                    </a:p>
                  </a:txBody>
                  <a:tcPr/>
                </a:tc>
                <a:tc>
                  <a:txBody>
                    <a:bodyPr/>
                    <a:lstStyle/>
                    <a:p>
                      <a:pPr algn="ctr"/>
                      <a:r>
                        <a:rPr lang="en-GB"/>
                        <a:t>ton</a:t>
                      </a:r>
                      <a:endParaRPr lang="en-US" dirty="0"/>
                    </a:p>
                  </a:txBody>
                  <a:tcPr/>
                </a:tc>
                <a:tc>
                  <a:txBody>
                    <a:bodyPr/>
                    <a:lstStyle/>
                    <a:p>
                      <a:pPr algn="r"/>
                      <a:r>
                        <a:rPr lang="ru-RU" dirty="0"/>
                        <a:t>517859</a:t>
                      </a:r>
                      <a:endParaRPr lang="en-US" dirty="0"/>
                    </a:p>
                  </a:txBody>
                  <a:tcPr/>
                </a:tc>
                <a:tc>
                  <a:txBody>
                    <a:bodyPr/>
                    <a:lstStyle/>
                    <a:p>
                      <a:pPr algn="r"/>
                      <a:r>
                        <a:rPr lang="ru-RU" dirty="0"/>
                        <a:t>494914</a:t>
                      </a:r>
                      <a:endParaRPr lang="en-US" dirty="0"/>
                    </a:p>
                  </a:txBody>
                  <a:tcPr/>
                </a:tc>
                <a:tc>
                  <a:txBody>
                    <a:bodyPr/>
                    <a:lstStyle/>
                    <a:p>
                      <a:pPr algn="r"/>
                      <a:r>
                        <a:rPr lang="ru-RU" dirty="0"/>
                        <a:t>560393</a:t>
                      </a:r>
                      <a:endParaRPr lang="en-US" dirty="0"/>
                    </a:p>
                  </a:txBody>
                  <a:tcPr/>
                </a:tc>
                <a:tc>
                  <a:txBody>
                    <a:bodyPr/>
                    <a:lstStyle/>
                    <a:p>
                      <a:pPr algn="r"/>
                      <a:r>
                        <a:rPr lang="ru-RU" dirty="0"/>
                        <a:t>572842</a:t>
                      </a:r>
                      <a:endParaRPr lang="en-US" dirty="0"/>
                    </a:p>
                  </a:txBody>
                  <a:tcPr/>
                </a:tc>
                <a:tc>
                  <a:txBody>
                    <a:bodyPr/>
                    <a:lstStyle/>
                    <a:p>
                      <a:pPr algn="r"/>
                      <a:r>
                        <a:rPr lang="ru-RU" dirty="0"/>
                        <a:t>608540</a:t>
                      </a:r>
                      <a:endParaRPr lang="en-US" dirty="0"/>
                    </a:p>
                  </a:txBody>
                  <a:tcPr/>
                </a:tc>
                <a:extLst>
                  <a:ext uri="{0D108BD9-81ED-4DB2-BD59-A6C34878D82A}">
                    <a16:rowId xmlns:a16="http://schemas.microsoft.com/office/drawing/2014/main" val="1643994915"/>
                  </a:ext>
                </a:extLst>
              </a:tr>
              <a:tr h="432048">
                <a:tc>
                  <a:txBody>
                    <a:bodyPr/>
                    <a:lstStyle/>
                    <a:p>
                      <a:r>
                        <a:rPr lang="ru-RU" dirty="0"/>
                        <a:t>7.</a:t>
                      </a:r>
                      <a:endParaRPr lang="en-US" dirty="0"/>
                    </a:p>
                  </a:txBody>
                  <a:tcPr/>
                </a:tc>
                <a:tc>
                  <a:txBody>
                    <a:bodyPr/>
                    <a:lstStyle/>
                    <a:p>
                      <a:r>
                        <a:rPr lang="en-GB" dirty="0"/>
                        <a:t>Gourds</a:t>
                      </a:r>
                      <a:endParaRPr lang="en-US" dirty="0"/>
                    </a:p>
                  </a:txBody>
                  <a:tcPr/>
                </a:tc>
                <a:tc>
                  <a:txBody>
                    <a:bodyPr/>
                    <a:lstStyle/>
                    <a:p>
                      <a:pPr algn="ctr"/>
                      <a:r>
                        <a:rPr lang="en-GB"/>
                        <a:t>ton</a:t>
                      </a:r>
                      <a:endParaRPr lang="en-US" dirty="0"/>
                    </a:p>
                  </a:txBody>
                  <a:tcPr/>
                </a:tc>
                <a:tc>
                  <a:txBody>
                    <a:bodyPr/>
                    <a:lstStyle/>
                    <a:p>
                      <a:pPr algn="r"/>
                      <a:r>
                        <a:rPr lang="ru-RU" dirty="0"/>
                        <a:t>113791</a:t>
                      </a:r>
                      <a:endParaRPr lang="en-US" dirty="0"/>
                    </a:p>
                  </a:txBody>
                  <a:tcPr/>
                </a:tc>
                <a:tc>
                  <a:txBody>
                    <a:bodyPr/>
                    <a:lstStyle/>
                    <a:p>
                      <a:pPr algn="r"/>
                      <a:r>
                        <a:rPr lang="ru-RU" dirty="0"/>
                        <a:t>127458</a:t>
                      </a:r>
                      <a:endParaRPr lang="en-US" dirty="0"/>
                    </a:p>
                  </a:txBody>
                  <a:tcPr/>
                </a:tc>
                <a:tc>
                  <a:txBody>
                    <a:bodyPr/>
                    <a:lstStyle/>
                    <a:p>
                      <a:pPr algn="r"/>
                      <a:r>
                        <a:rPr lang="ru-RU" dirty="0"/>
                        <a:t>151820</a:t>
                      </a:r>
                      <a:endParaRPr lang="en-US" dirty="0"/>
                    </a:p>
                  </a:txBody>
                  <a:tcPr/>
                </a:tc>
                <a:tc>
                  <a:txBody>
                    <a:bodyPr/>
                    <a:lstStyle/>
                    <a:p>
                      <a:pPr algn="r"/>
                      <a:r>
                        <a:rPr lang="ru-RU" dirty="0"/>
                        <a:t>155374</a:t>
                      </a:r>
                      <a:endParaRPr lang="en-US" dirty="0"/>
                    </a:p>
                  </a:txBody>
                  <a:tcPr/>
                </a:tc>
                <a:tc>
                  <a:txBody>
                    <a:bodyPr/>
                    <a:lstStyle/>
                    <a:p>
                      <a:pPr algn="r"/>
                      <a:r>
                        <a:rPr lang="ru-RU" dirty="0"/>
                        <a:t>148551</a:t>
                      </a:r>
                      <a:endParaRPr lang="en-US" dirty="0"/>
                    </a:p>
                  </a:txBody>
                  <a:tcPr/>
                </a:tc>
                <a:extLst>
                  <a:ext uri="{0D108BD9-81ED-4DB2-BD59-A6C34878D82A}">
                    <a16:rowId xmlns:a16="http://schemas.microsoft.com/office/drawing/2014/main" val="513145730"/>
                  </a:ext>
                </a:extLst>
              </a:tr>
              <a:tr h="432048">
                <a:tc>
                  <a:txBody>
                    <a:bodyPr/>
                    <a:lstStyle/>
                    <a:p>
                      <a:r>
                        <a:rPr lang="ru-RU" dirty="0"/>
                        <a:t>8.</a:t>
                      </a:r>
                      <a:endParaRPr lang="en-US" dirty="0"/>
                    </a:p>
                  </a:txBody>
                  <a:tcPr/>
                </a:tc>
                <a:tc>
                  <a:txBody>
                    <a:bodyPr/>
                    <a:lstStyle/>
                    <a:p>
                      <a:r>
                        <a:rPr lang="en-GB" dirty="0"/>
                        <a:t>Cotton </a:t>
                      </a:r>
                      <a:r>
                        <a:rPr lang="ru-RU" dirty="0"/>
                        <a:t> </a:t>
                      </a:r>
                      <a:endParaRPr lang="en-US" dirty="0"/>
                    </a:p>
                  </a:txBody>
                  <a:tcPr/>
                </a:tc>
                <a:tc>
                  <a:txBody>
                    <a:bodyPr/>
                    <a:lstStyle/>
                    <a:p>
                      <a:pPr algn="ctr"/>
                      <a:r>
                        <a:rPr lang="en-GB"/>
                        <a:t>ton</a:t>
                      </a:r>
                      <a:endParaRPr lang="en-US" dirty="0"/>
                    </a:p>
                  </a:txBody>
                  <a:tcPr/>
                </a:tc>
                <a:tc>
                  <a:txBody>
                    <a:bodyPr/>
                    <a:lstStyle/>
                    <a:p>
                      <a:pPr algn="r"/>
                      <a:r>
                        <a:rPr lang="ru-RU" dirty="0"/>
                        <a:t>110294</a:t>
                      </a:r>
                      <a:endParaRPr lang="en-US" dirty="0"/>
                    </a:p>
                  </a:txBody>
                  <a:tcPr/>
                </a:tc>
                <a:tc>
                  <a:txBody>
                    <a:bodyPr/>
                    <a:lstStyle/>
                    <a:p>
                      <a:pPr algn="r"/>
                      <a:r>
                        <a:rPr lang="ru-RU" dirty="0"/>
                        <a:t>126844</a:t>
                      </a:r>
                      <a:endParaRPr lang="en-US" dirty="0"/>
                    </a:p>
                  </a:txBody>
                  <a:tcPr/>
                </a:tc>
                <a:tc>
                  <a:txBody>
                    <a:bodyPr/>
                    <a:lstStyle/>
                    <a:p>
                      <a:pPr algn="r"/>
                      <a:r>
                        <a:rPr lang="ru-RU" dirty="0"/>
                        <a:t>112607</a:t>
                      </a:r>
                      <a:endParaRPr lang="en-US" dirty="0"/>
                    </a:p>
                  </a:txBody>
                  <a:tcPr/>
                </a:tc>
                <a:tc>
                  <a:txBody>
                    <a:bodyPr/>
                    <a:lstStyle/>
                    <a:p>
                      <a:pPr algn="r"/>
                      <a:r>
                        <a:rPr lang="ru-RU" dirty="0"/>
                        <a:t>112608</a:t>
                      </a:r>
                      <a:endParaRPr lang="en-US" dirty="0"/>
                    </a:p>
                  </a:txBody>
                  <a:tcPr/>
                </a:tc>
                <a:tc>
                  <a:txBody>
                    <a:bodyPr/>
                    <a:lstStyle/>
                    <a:p>
                      <a:pPr algn="r"/>
                      <a:r>
                        <a:rPr lang="ru-RU" dirty="0"/>
                        <a:t>125206</a:t>
                      </a:r>
                      <a:endParaRPr lang="en-US" dirty="0"/>
                    </a:p>
                  </a:txBody>
                  <a:tcPr/>
                </a:tc>
                <a:extLst>
                  <a:ext uri="{0D108BD9-81ED-4DB2-BD59-A6C34878D82A}">
                    <a16:rowId xmlns:a16="http://schemas.microsoft.com/office/drawing/2014/main" val="3313483350"/>
                  </a:ext>
                </a:extLst>
              </a:tr>
              <a:tr h="432048">
                <a:tc>
                  <a:txBody>
                    <a:bodyPr/>
                    <a:lstStyle/>
                    <a:p>
                      <a:r>
                        <a:rPr lang="ru-RU" dirty="0"/>
                        <a:t>9.</a:t>
                      </a:r>
                      <a:endParaRPr lang="en-US" dirty="0"/>
                    </a:p>
                  </a:txBody>
                  <a:tcPr/>
                </a:tc>
                <a:tc>
                  <a:txBody>
                    <a:bodyPr/>
                    <a:lstStyle/>
                    <a:p>
                      <a:r>
                        <a:rPr lang="en-GB" dirty="0"/>
                        <a:t>Fruit </a:t>
                      </a:r>
                      <a:endParaRPr lang="en-US" dirty="0"/>
                    </a:p>
                  </a:txBody>
                  <a:tcPr/>
                </a:tc>
                <a:tc>
                  <a:txBody>
                    <a:bodyPr/>
                    <a:lstStyle/>
                    <a:p>
                      <a:pPr algn="ctr"/>
                      <a:r>
                        <a:rPr lang="en-GB"/>
                        <a:t>ton</a:t>
                      </a:r>
                      <a:endParaRPr lang="en-US" dirty="0"/>
                    </a:p>
                  </a:txBody>
                  <a:tcPr/>
                </a:tc>
                <a:tc>
                  <a:txBody>
                    <a:bodyPr/>
                    <a:lstStyle/>
                    <a:p>
                      <a:pPr algn="r"/>
                      <a:r>
                        <a:rPr lang="ru-RU" dirty="0"/>
                        <a:t>139350</a:t>
                      </a:r>
                      <a:endParaRPr lang="en-US" dirty="0"/>
                    </a:p>
                  </a:txBody>
                  <a:tcPr/>
                </a:tc>
                <a:tc>
                  <a:txBody>
                    <a:bodyPr/>
                    <a:lstStyle/>
                    <a:p>
                      <a:pPr algn="r"/>
                      <a:r>
                        <a:rPr lang="ru-RU" dirty="0"/>
                        <a:t>150985</a:t>
                      </a:r>
                      <a:endParaRPr lang="en-US" dirty="0"/>
                    </a:p>
                  </a:txBody>
                  <a:tcPr/>
                </a:tc>
                <a:tc>
                  <a:txBody>
                    <a:bodyPr/>
                    <a:lstStyle/>
                    <a:p>
                      <a:pPr algn="r"/>
                      <a:r>
                        <a:rPr lang="ru-RU" dirty="0"/>
                        <a:t>139395</a:t>
                      </a:r>
                      <a:endParaRPr lang="en-US" dirty="0"/>
                    </a:p>
                  </a:txBody>
                  <a:tcPr/>
                </a:tc>
                <a:tc>
                  <a:txBody>
                    <a:bodyPr/>
                    <a:lstStyle/>
                    <a:p>
                      <a:pPr algn="r"/>
                      <a:r>
                        <a:rPr lang="ru-RU" dirty="0"/>
                        <a:t>93349</a:t>
                      </a:r>
                      <a:endParaRPr lang="en-US" dirty="0"/>
                    </a:p>
                  </a:txBody>
                  <a:tcPr/>
                </a:tc>
                <a:tc>
                  <a:txBody>
                    <a:bodyPr/>
                    <a:lstStyle/>
                    <a:p>
                      <a:pPr algn="r"/>
                      <a:r>
                        <a:rPr lang="ru-RU" dirty="0"/>
                        <a:t>124477</a:t>
                      </a:r>
                      <a:endParaRPr lang="en-US" dirty="0"/>
                    </a:p>
                  </a:txBody>
                  <a:tcPr/>
                </a:tc>
                <a:extLst>
                  <a:ext uri="{0D108BD9-81ED-4DB2-BD59-A6C34878D82A}">
                    <a16:rowId xmlns:a16="http://schemas.microsoft.com/office/drawing/2014/main" val="1200223656"/>
                  </a:ext>
                </a:extLst>
              </a:tr>
              <a:tr h="432048">
                <a:tc>
                  <a:txBody>
                    <a:bodyPr/>
                    <a:lstStyle/>
                    <a:p>
                      <a:r>
                        <a:rPr lang="ru-RU" dirty="0"/>
                        <a:t>10.</a:t>
                      </a:r>
                      <a:endParaRPr lang="en-US" dirty="0"/>
                    </a:p>
                  </a:txBody>
                  <a:tcPr/>
                </a:tc>
                <a:tc>
                  <a:txBody>
                    <a:bodyPr/>
                    <a:lstStyle/>
                    <a:p>
                      <a:r>
                        <a:rPr lang="en-US" dirty="0"/>
                        <a:t>Grapes</a:t>
                      </a:r>
                    </a:p>
                  </a:txBody>
                  <a:tcPr/>
                </a:tc>
                <a:tc>
                  <a:txBody>
                    <a:bodyPr/>
                    <a:lstStyle/>
                    <a:p>
                      <a:pPr algn="ctr"/>
                      <a:r>
                        <a:rPr lang="en-GB" dirty="0"/>
                        <a:t>ton</a:t>
                      </a:r>
                      <a:endParaRPr lang="en-US" dirty="0"/>
                    </a:p>
                  </a:txBody>
                  <a:tcPr/>
                </a:tc>
                <a:tc>
                  <a:txBody>
                    <a:bodyPr/>
                    <a:lstStyle/>
                    <a:p>
                      <a:pPr algn="r"/>
                      <a:r>
                        <a:rPr lang="ru-RU" dirty="0"/>
                        <a:t>61363</a:t>
                      </a:r>
                      <a:endParaRPr lang="en-US" dirty="0"/>
                    </a:p>
                  </a:txBody>
                  <a:tcPr/>
                </a:tc>
                <a:tc>
                  <a:txBody>
                    <a:bodyPr/>
                    <a:lstStyle/>
                    <a:p>
                      <a:pPr algn="r"/>
                      <a:r>
                        <a:rPr lang="ru-RU" dirty="0"/>
                        <a:t>61748</a:t>
                      </a:r>
                      <a:endParaRPr lang="en-US" dirty="0"/>
                    </a:p>
                  </a:txBody>
                  <a:tcPr/>
                </a:tc>
                <a:tc>
                  <a:txBody>
                    <a:bodyPr/>
                    <a:lstStyle/>
                    <a:p>
                      <a:pPr algn="r"/>
                      <a:r>
                        <a:rPr lang="ru-RU" dirty="0"/>
                        <a:t>50572</a:t>
                      </a:r>
                      <a:endParaRPr lang="en-US" dirty="0"/>
                    </a:p>
                  </a:txBody>
                  <a:tcPr/>
                </a:tc>
                <a:tc>
                  <a:txBody>
                    <a:bodyPr/>
                    <a:lstStyle/>
                    <a:p>
                      <a:pPr algn="r"/>
                      <a:r>
                        <a:rPr lang="ru-RU" dirty="0"/>
                        <a:t>54735</a:t>
                      </a:r>
                      <a:endParaRPr lang="en-US" dirty="0"/>
                    </a:p>
                  </a:txBody>
                  <a:tcPr/>
                </a:tc>
                <a:tc>
                  <a:txBody>
                    <a:bodyPr/>
                    <a:lstStyle/>
                    <a:p>
                      <a:pPr algn="r"/>
                      <a:r>
                        <a:rPr lang="ru-RU" dirty="0"/>
                        <a:t>59537</a:t>
                      </a:r>
                      <a:endParaRPr lang="en-US" dirty="0"/>
                    </a:p>
                  </a:txBody>
                  <a:tcPr/>
                </a:tc>
                <a:extLst>
                  <a:ext uri="{0D108BD9-81ED-4DB2-BD59-A6C34878D82A}">
                    <a16:rowId xmlns:a16="http://schemas.microsoft.com/office/drawing/2014/main" val="87216207"/>
                  </a:ext>
                </a:extLst>
              </a:tr>
            </a:tbl>
          </a:graphicData>
        </a:graphic>
      </p:graphicFrame>
    </p:spTree>
    <p:extLst>
      <p:ext uri="{BB962C8B-B14F-4D97-AF65-F5344CB8AC3E}">
        <p14:creationId xmlns:p14="http://schemas.microsoft.com/office/powerpoint/2010/main" val="3952310306"/>
      </p:ext>
    </p:extLst>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DFC722-4A30-4D20-AEE9-16327E74C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sp>
        <p:nvSpPr>
          <p:cNvPr id="10" name="TextBox 9"/>
          <p:cNvSpPr txBox="1"/>
          <p:nvPr/>
        </p:nvSpPr>
        <p:spPr>
          <a:xfrm>
            <a:off x="1062206" y="465270"/>
            <a:ext cx="7992026" cy="731482"/>
          </a:xfrm>
          <a:prstGeom prst="rect">
            <a:avLst/>
          </a:prstGeom>
          <a:noFill/>
        </p:spPr>
        <p:txBody>
          <a:bodyPr wrap="square" rtlCol="0">
            <a:spAutoFit/>
          </a:bodyPr>
          <a:lstStyle/>
          <a:p>
            <a:pPr>
              <a:lnSpc>
                <a:spcPct val="150000"/>
              </a:lnSpc>
            </a:pPr>
            <a:r>
              <a:rPr lang="en-US" sz="3200" b="1" dirty="0">
                <a:solidFill>
                  <a:srgbClr val="002060"/>
                </a:solidFill>
                <a:latin typeface="Impact" panose="020B0806030902050204" pitchFamily="34" charset="0"/>
                <a:cs typeface="Times New Roman" panose="02020603050405020304" pitchFamily="18" charset="0"/>
              </a:rPr>
              <a:t>CARGO TRANSPORTATION</a:t>
            </a:r>
            <a:endParaRPr lang="ru-RU" sz="3200" b="1" dirty="0">
              <a:solidFill>
                <a:srgbClr val="002060"/>
              </a:solidFill>
              <a:latin typeface="Impact" panose="020B080603090205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929AB7B7-2FF9-4D9E-BD0B-8917B5164F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15" name="Picture 14">
            <a:extLst>
              <a:ext uri="{FF2B5EF4-FFF2-40B4-BE49-F238E27FC236}">
                <a16:creationId xmlns:a16="http://schemas.microsoft.com/office/drawing/2014/main" id="{CEAD3395-34CA-4280-BD20-2A0600AF2C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8519" y="332656"/>
            <a:ext cx="1325883" cy="475489"/>
          </a:xfrm>
          <a:prstGeom prst="rect">
            <a:avLst/>
          </a:prstGeom>
        </p:spPr>
      </p:pic>
      <p:graphicFrame>
        <p:nvGraphicFramePr>
          <p:cNvPr id="2" name="Таблица 2">
            <a:extLst>
              <a:ext uri="{FF2B5EF4-FFF2-40B4-BE49-F238E27FC236}">
                <a16:creationId xmlns:a16="http://schemas.microsoft.com/office/drawing/2014/main" id="{F62DE80A-C1A8-A8E6-59CB-F78B29DBD215}"/>
              </a:ext>
            </a:extLst>
          </p:cNvPr>
          <p:cNvGraphicFramePr>
            <a:graphicFrameLocks noGrp="1"/>
          </p:cNvGraphicFramePr>
          <p:nvPr>
            <p:extLst>
              <p:ext uri="{D42A27DB-BD31-4B8C-83A1-F6EECF244321}">
                <p14:modId xmlns:p14="http://schemas.microsoft.com/office/powerpoint/2010/main" val="3472088077"/>
              </p:ext>
            </p:extLst>
          </p:nvPr>
        </p:nvGraphicFramePr>
        <p:xfrm>
          <a:off x="767408" y="1781772"/>
          <a:ext cx="10801200" cy="462735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3961092234"/>
                    </a:ext>
                  </a:extLst>
                </a:gridCol>
                <a:gridCol w="2124236">
                  <a:extLst>
                    <a:ext uri="{9D8B030D-6E8A-4147-A177-3AD203B41FA5}">
                      <a16:colId xmlns:a16="http://schemas.microsoft.com/office/drawing/2014/main" val="940344830"/>
                    </a:ext>
                  </a:extLst>
                </a:gridCol>
                <a:gridCol w="1350150">
                  <a:extLst>
                    <a:ext uri="{9D8B030D-6E8A-4147-A177-3AD203B41FA5}">
                      <a16:colId xmlns:a16="http://schemas.microsoft.com/office/drawing/2014/main" val="474957150"/>
                    </a:ext>
                  </a:extLst>
                </a:gridCol>
                <a:gridCol w="1350150">
                  <a:extLst>
                    <a:ext uri="{9D8B030D-6E8A-4147-A177-3AD203B41FA5}">
                      <a16:colId xmlns:a16="http://schemas.microsoft.com/office/drawing/2014/main" val="1427458805"/>
                    </a:ext>
                  </a:extLst>
                </a:gridCol>
                <a:gridCol w="1350150">
                  <a:extLst>
                    <a:ext uri="{9D8B030D-6E8A-4147-A177-3AD203B41FA5}">
                      <a16:colId xmlns:a16="http://schemas.microsoft.com/office/drawing/2014/main" val="655800618"/>
                    </a:ext>
                  </a:extLst>
                </a:gridCol>
                <a:gridCol w="1350150">
                  <a:extLst>
                    <a:ext uri="{9D8B030D-6E8A-4147-A177-3AD203B41FA5}">
                      <a16:colId xmlns:a16="http://schemas.microsoft.com/office/drawing/2014/main" val="2643939123"/>
                    </a:ext>
                  </a:extLst>
                </a:gridCol>
                <a:gridCol w="1350150">
                  <a:extLst>
                    <a:ext uri="{9D8B030D-6E8A-4147-A177-3AD203B41FA5}">
                      <a16:colId xmlns:a16="http://schemas.microsoft.com/office/drawing/2014/main" val="1939003039"/>
                    </a:ext>
                  </a:extLst>
                </a:gridCol>
                <a:gridCol w="1350150">
                  <a:extLst>
                    <a:ext uri="{9D8B030D-6E8A-4147-A177-3AD203B41FA5}">
                      <a16:colId xmlns:a16="http://schemas.microsoft.com/office/drawing/2014/main" val="524542546"/>
                    </a:ext>
                  </a:extLst>
                </a:gridCol>
              </a:tblGrid>
              <a:tr h="742590">
                <a:tc>
                  <a:txBody>
                    <a:bodyPr/>
                    <a:lstStyle/>
                    <a:p>
                      <a:pPr algn="ctr"/>
                      <a:r>
                        <a:rPr lang="en-US" dirty="0"/>
                        <a:t>No.</a:t>
                      </a:r>
                    </a:p>
                  </a:txBody>
                  <a:tcPr/>
                </a:tc>
                <a:tc>
                  <a:txBody>
                    <a:bodyPr/>
                    <a:lstStyle/>
                    <a:p>
                      <a:pPr algn="ctr"/>
                      <a:r>
                        <a:rPr lang="en-GB" dirty="0"/>
                        <a:t>Name</a:t>
                      </a:r>
                      <a:endParaRPr lang="en-US" dirty="0"/>
                    </a:p>
                  </a:txBody>
                  <a:tcPr/>
                </a:tc>
                <a:tc>
                  <a:txBody>
                    <a:bodyPr/>
                    <a:lstStyle/>
                    <a:p>
                      <a:pPr algn="ctr"/>
                      <a:r>
                        <a:rPr lang="en-GB" dirty="0"/>
                        <a:t>Unit of measure</a:t>
                      </a:r>
                      <a:endParaRPr lang="en-US" dirty="0"/>
                    </a:p>
                  </a:txBody>
                  <a:tcPr/>
                </a:tc>
                <a:tc>
                  <a:txBody>
                    <a:bodyPr/>
                    <a:lstStyle/>
                    <a:p>
                      <a:pPr algn="ctr"/>
                      <a:r>
                        <a:rPr lang="ru-RU" dirty="0"/>
                        <a:t>2018</a:t>
                      </a:r>
                      <a:endParaRPr lang="en-US" dirty="0"/>
                    </a:p>
                  </a:txBody>
                  <a:tcPr/>
                </a:tc>
                <a:tc>
                  <a:txBody>
                    <a:bodyPr/>
                    <a:lstStyle/>
                    <a:p>
                      <a:pPr algn="ctr"/>
                      <a:r>
                        <a:rPr lang="ru-RU" dirty="0"/>
                        <a:t>2019</a:t>
                      </a:r>
                      <a:endParaRPr lang="en-US" dirty="0"/>
                    </a:p>
                  </a:txBody>
                  <a:tcPr/>
                </a:tc>
                <a:tc>
                  <a:txBody>
                    <a:bodyPr/>
                    <a:lstStyle/>
                    <a:p>
                      <a:pPr algn="ctr"/>
                      <a:r>
                        <a:rPr lang="ru-RU" dirty="0"/>
                        <a:t>2020</a:t>
                      </a:r>
                      <a:endParaRPr lang="en-US" dirty="0"/>
                    </a:p>
                  </a:txBody>
                  <a:tcPr/>
                </a:tc>
                <a:tc>
                  <a:txBody>
                    <a:bodyPr/>
                    <a:lstStyle/>
                    <a:p>
                      <a:pPr algn="ctr"/>
                      <a:r>
                        <a:rPr lang="ru-RU" dirty="0"/>
                        <a:t>2021</a:t>
                      </a:r>
                      <a:endParaRPr lang="en-US" dirty="0"/>
                    </a:p>
                  </a:txBody>
                  <a:tcPr/>
                </a:tc>
                <a:tc>
                  <a:txBody>
                    <a:bodyPr/>
                    <a:lstStyle/>
                    <a:p>
                      <a:pPr algn="ctr"/>
                      <a:r>
                        <a:rPr lang="ru-RU" dirty="0"/>
                        <a:t>2022</a:t>
                      </a:r>
                      <a:endParaRPr lang="en-US" dirty="0"/>
                    </a:p>
                  </a:txBody>
                  <a:tcPr/>
                </a:tc>
                <a:extLst>
                  <a:ext uri="{0D108BD9-81ED-4DB2-BD59-A6C34878D82A}">
                    <a16:rowId xmlns:a16="http://schemas.microsoft.com/office/drawing/2014/main" val="634751748"/>
                  </a:ext>
                </a:extLst>
              </a:tr>
              <a:tr h="742590">
                <a:tc>
                  <a:txBody>
                    <a:bodyPr/>
                    <a:lstStyle/>
                    <a:p>
                      <a:r>
                        <a:rPr lang="ru-RU" dirty="0"/>
                        <a:t>1.</a:t>
                      </a:r>
                      <a:endParaRPr lang="en-US" dirty="0"/>
                    </a:p>
                  </a:txBody>
                  <a:tcPr/>
                </a:tc>
                <a:tc>
                  <a:txBody>
                    <a:bodyPr/>
                    <a:lstStyle/>
                    <a:p>
                      <a:r>
                        <a:rPr lang="en-GB" dirty="0"/>
                        <a:t>Total cargo transportation volume</a:t>
                      </a:r>
                      <a:endParaRPr lang="en-US" dirty="0"/>
                    </a:p>
                  </a:txBody>
                  <a:tcPr/>
                </a:tc>
                <a:tc>
                  <a:txBody>
                    <a:bodyPr/>
                    <a:lstStyle/>
                    <a:p>
                      <a:pPr algn="ctr"/>
                      <a:r>
                        <a:rPr lang="en-GB" dirty="0" err="1"/>
                        <a:t>mln</a:t>
                      </a:r>
                      <a:r>
                        <a:rPr lang="en-GB" dirty="0"/>
                        <a:t>. tons</a:t>
                      </a:r>
                      <a:endParaRPr lang="en-US" dirty="0"/>
                    </a:p>
                  </a:txBody>
                  <a:tcPr/>
                </a:tc>
                <a:tc>
                  <a:txBody>
                    <a:bodyPr/>
                    <a:lstStyle/>
                    <a:p>
                      <a:r>
                        <a:rPr lang="ru-RU" dirty="0"/>
                        <a:t>26,9</a:t>
                      </a:r>
                      <a:endParaRPr lang="en-US" dirty="0"/>
                    </a:p>
                  </a:txBody>
                  <a:tcPr/>
                </a:tc>
                <a:tc>
                  <a:txBody>
                    <a:bodyPr/>
                    <a:lstStyle/>
                    <a:p>
                      <a:r>
                        <a:rPr lang="ru-RU" dirty="0"/>
                        <a:t>28,0</a:t>
                      </a:r>
                      <a:endParaRPr lang="en-US" dirty="0"/>
                    </a:p>
                  </a:txBody>
                  <a:tcPr/>
                </a:tc>
                <a:tc>
                  <a:txBody>
                    <a:bodyPr/>
                    <a:lstStyle/>
                    <a:p>
                      <a:r>
                        <a:rPr lang="ru-RU" dirty="0"/>
                        <a:t>26,6</a:t>
                      </a:r>
                      <a:endParaRPr lang="en-US" dirty="0"/>
                    </a:p>
                  </a:txBody>
                  <a:tcPr/>
                </a:tc>
                <a:tc>
                  <a:txBody>
                    <a:bodyPr/>
                    <a:lstStyle/>
                    <a:p>
                      <a:r>
                        <a:rPr lang="ru-RU" dirty="0"/>
                        <a:t>29,8</a:t>
                      </a:r>
                      <a:endParaRPr lang="en-US" dirty="0"/>
                    </a:p>
                  </a:txBody>
                  <a:tcPr/>
                </a:tc>
                <a:tc>
                  <a:txBody>
                    <a:bodyPr/>
                    <a:lstStyle/>
                    <a:p>
                      <a:r>
                        <a:rPr lang="ru-RU" dirty="0"/>
                        <a:t>32,1</a:t>
                      </a:r>
                      <a:endParaRPr lang="en-US" dirty="0"/>
                    </a:p>
                  </a:txBody>
                  <a:tcPr/>
                </a:tc>
                <a:extLst>
                  <a:ext uri="{0D108BD9-81ED-4DB2-BD59-A6C34878D82A}">
                    <a16:rowId xmlns:a16="http://schemas.microsoft.com/office/drawing/2014/main" val="3553966898"/>
                  </a:ext>
                </a:extLst>
              </a:tr>
              <a:tr h="742590">
                <a:tc>
                  <a:txBody>
                    <a:bodyPr/>
                    <a:lstStyle/>
                    <a:p>
                      <a:endParaRPr lang="en-US" dirty="0"/>
                    </a:p>
                  </a:txBody>
                  <a:tcPr/>
                </a:tc>
                <a:tc>
                  <a:txBody>
                    <a:bodyPr/>
                    <a:lstStyle/>
                    <a:p>
                      <a:pPr algn="ctr"/>
                      <a:r>
                        <a:rPr lang="en-US" dirty="0"/>
                        <a:t>including</a:t>
                      </a:r>
                      <a:r>
                        <a:rPr lang="ru-RU" dirty="0"/>
                        <a:t>:</a:t>
                      </a:r>
                      <a:endParaRPr lang="en-US" dirty="0"/>
                    </a:p>
                  </a:txBody>
                  <a:tcPr/>
                </a:tc>
                <a:tc>
                  <a:txBody>
                    <a:bodyPr/>
                    <a:lstStyle/>
                    <a:p>
                      <a:pPr algn="ct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59603723"/>
                  </a:ext>
                </a:extLst>
              </a:tr>
              <a:tr h="742590">
                <a:tc>
                  <a:txBody>
                    <a:bodyPr/>
                    <a:lstStyle/>
                    <a:p>
                      <a:r>
                        <a:rPr lang="ru-RU" dirty="0"/>
                        <a:t>2.</a:t>
                      </a:r>
                      <a:endParaRPr lang="en-US" dirty="0"/>
                    </a:p>
                  </a:txBody>
                  <a:tcPr/>
                </a:tc>
                <a:tc>
                  <a:txBody>
                    <a:bodyPr/>
                    <a:lstStyle/>
                    <a:p>
                      <a:r>
                        <a:rPr lang="en-GB" dirty="0"/>
                        <a:t>By road</a:t>
                      </a:r>
                      <a:endParaRPr lang="en-US" dirty="0"/>
                    </a:p>
                  </a:txBody>
                  <a:tcPr/>
                </a:tc>
                <a:tc>
                  <a:txBody>
                    <a:bodyPr/>
                    <a:lstStyle/>
                    <a:p>
                      <a:pPr algn="ct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mln. tons</a:t>
                      </a:r>
                      <a:endParaRPr lang="en-US" dirty="0"/>
                    </a:p>
                  </a:txBody>
                  <a:tcPr/>
                </a:tc>
                <a:tc>
                  <a:txBody>
                    <a:bodyPr/>
                    <a:lstStyle/>
                    <a:p>
                      <a:r>
                        <a:rPr lang="ru-RU" dirty="0"/>
                        <a:t>23,2</a:t>
                      </a:r>
                      <a:endParaRPr lang="en-US" dirty="0"/>
                    </a:p>
                  </a:txBody>
                  <a:tcPr/>
                </a:tc>
                <a:tc>
                  <a:txBody>
                    <a:bodyPr/>
                    <a:lstStyle/>
                    <a:p>
                      <a:r>
                        <a:rPr lang="ru-RU" dirty="0"/>
                        <a:t>24,4</a:t>
                      </a:r>
                      <a:endParaRPr lang="en-US" dirty="0"/>
                    </a:p>
                  </a:txBody>
                  <a:tcPr/>
                </a:tc>
                <a:tc>
                  <a:txBody>
                    <a:bodyPr/>
                    <a:lstStyle/>
                    <a:p>
                      <a:r>
                        <a:rPr lang="ru-RU" dirty="0"/>
                        <a:t>22,9</a:t>
                      </a:r>
                      <a:endParaRPr lang="en-US" dirty="0"/>
                    </a:p>
                  </a:txBody>
                  <a:tcPr/>
                </a:tc>
                <a:tc>
                  <a:txBody>
                    <a:bodyPr/>
                    <a:lstStyle/>
                    <a:p>
                      <a:r>
                        <a:rPr lang="ru-RU" dirty="0"/>
                        <a:t>26,4</a:t>
                      </a:r>
                      <a:endParaRPr lang="en-US" dirty="0"/>
                    </a:p>
                  </a:txBody>
                  <a:tcPr/>
                </a:tc>
                <a:tc>
                  <a:txBody>
                    <a:bodyPr/>
                    <a:lstStyle/>
                    <a:p>
                      <a:r>
                        <a:rPr lang="ru-RU" dirty="0"/>
                        <a:t>28,8</a:t>
                      </a:r>
                      <a:endParaRPr lang="en-US" dirty="0"/>
                    </a:p>
                  </a:txBody>
                  <a:tcPr/>
                </a:tc>
                <a:extLst>
                  <a:ext uri="{0D108BD9-81ED-4DB2-BD59-A6C34878D82A}">
                    <a16:rowId xmlns:a16="http://schemas.microsoft.com/office/drawing/2014/main" val="3008966736"/>
                  </a:ext>
                </a:extLst>
              </a:tr>
              <a:tr h="742590">
                <a:tc>
                  <a:txBody>
                    <a:bodyPr/>
                    <a:lstStyle/>
                    <a:p>
                      <a:r>
                        <a:rPr lang="ru-RU" dirty="0"/>
                        <a:t>3.</a:t>
                      </a:r>
                      <a:endParaRPr lang="en-US" dirty="0"/>
                    </a:p>
                  </a:txBody>
                  <a:tcPr/>
                </a:tc>
                <a:tc>
                  <a:txBody>
                    <a:bodyPr/>
                    <a:lstStyle/>
                    <a:p>
                      <a:r>
                        <a:rPr lang="en-GB" dirty="0"/>
                        <a:t>By rail</a:t>
                      </a:r>
                      <a:endParaRPr lang="en-US" dirty="0"/>
                    </a:p>
                  </a:txBody>
                  <a:tcPr/>
                </a:tc>
                <a:tc>
                  <a:txBody>
                    <a:bodyPr/>
                    <a:lstStyle/>
                    <a:p>
                      <a:pPr algn="ct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mln. tons</a:t>
                      </a:r>
                      <a:endParaRPr lang="en-US" dirty="0"/>
                    </a:p>
                  </a:txBody>
                  <a:tcPr/>
                </a:tc>
                <a:tc>
                  <a:txBody>
                    <a:bodyPr/>
                    <a:lstStyle/>
                    <a:p>
                      <a:r>
                        <a:rPr lang="ru-RU" dirty="0"/>
                        <a:t>3,7</a:t>
                      </a:r>
                      <a:endParaRPr lang="en-US" dirty="0"/>
                    </a:p>
                  </a:txBody>
                  <a:tcPr/>
                </a:tc>
                <a:tc>
                  <a:txBody>
                    <a:bodyPr/>
                    <a:lstStyle/>
                    <a:p>
                      <a:r>
                        <a:rPr lang="ru-RU" dirty="0"/>
                        <a:t>3,6</a:t>
                      </a:r>
                      <a:endParaRPr lang="en-US" dirty="0"/>
                    </a:p>
                  </a:txBody>
                  <a:tcPr/>
                </a:tc>
                <a:tc>
                  <a:txBody>
                    <a:bodyPr/>
                    <a:lstStyle/>
                    <a:p>
                      <a:r>
                        <a:rPr lang="ru-RU" dirty="0"/>
                        <a:t>3,6</a:t>
                      </a:r>
                      <a:endParaRPr lang="en-US" dirty="0"/>
                    </a:p>
                  </a:txBody>
                  <a:tcPr/>
                </a:tc>
                <a:tc>
                  <a:txBody>
                    <a:bodyPr/>
                    <a:lstStyle/>
                    <a:p>
                      <a:r>
                        <a:rPr lang="ru-RU" dirty="0"/>
                        <a:t>3,4</a:t>
                      </a:r>
                      <a:endParaRPr lang="en-US" dirty="0"/>
                    </a:p>
                  </a:txBody>
                  <a:tcPr/>
                </a:tc>
                <a:tc>
                  <a:txBody>
                    <a:bodyPr/>
                    <a:lstStyle/>
                    <a:p>
                      <a:r>
                        <a:rPr lang="ru-RU" dirty="0"/>
                        <a:t>3,3</a:t>
                      </a:r>
                      <a:endParaRPr lang="en-US" dirty="0"/>
                    </a:p>
                  </a:txBody>
                  <a:tcPr/>
                </a:tc>
                <a:extLst>
                  <a:ext uri="{0D108BD9-81ED-4DB2-BD59-A6C34878D82A}">
                    <a16:rowId xmlns:a16="http://schemas.microsoft.com/office/drawing/2014/main" val="3083344596"/>
                  </a:ext>
                </a:extLst>
              </a:tr>
              <a:tr h="742590">
                <a:tc>
                  <a:txBody>
                    <a:bodyPr/>
                    <a:lstStyle/>
                    <a:p>
                      <a:r>
                        <a:rPr lang="ru-RU" dirty="0"/>
                        <a:t>4.</a:t>
                      </a:r>
                      <a:endParaRPr lang="en-US" dirty="0"/>
                    </a:p>
                  </a:txBody>
                  <a:tcPr/>
                </a:tc>
                <a:tc>
                  <a:txBody>
                    <a:bodyPr/>
                    <a:lstStyle/>
                    <a:p>
                      <a:r>
                        <a:rPr lang="en-GB" dirty="0"/>
                        <a:t>By air</a:t>
                      </a:r>
                      <a:endParaRPr lang="en-US" dirty="0"/>
                    </a:p>
                  </a:txBody>
                  <a:tcPr/>
                </a:tc>
                <a:tc>
                  <a:txBody>
                    <a:bodyPr/>
                    <a:lstStyle/>
                    <a:p>
                      <a:pPr algn="ct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mln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tons</a:t>
                      </a:r>
                      <a:endParaRPr lang="en-US" dirty="0"/>
                    </a:p>
                  </a:txBody>
                  <a:tcPr/>
                </a:tc>
                <a:tc>
                  <a:txBody>
                    <a:bodyPr/>
                    <a:lstStyle/>
                    <a:p>
                      <a:r>
                        <a:rPr lang="ru-RU" dirty="0"/>
                        <a:t>-</a:t>
                      </a:r>
                      <a:endParaRPr lang="en-US" dirty="0"/>
                    </a:p>
                  </a:txBody>
                  <a:tcPr/>
                </a:tc>
                <a:tc>
                  <a:txBody>
                    <a:bodyPr/>
                    <a:lstStyle/>
                    <a:p>
                      <a:r>
                        <a:rPr lang="ru-RU" dirty="0"/>
                        <a:t>-</a:t>
                      </a:r>
                      <a:endParaRPr lang="en-US" dirty="0"/>
                    </a:p>
                  </a:txBody>
                  <a:tcPr/>
                </a:tc>
                <a:tc>
                  <a:txBody>
                    <a:bodyPr/>
                    <a:lstStyle/>
                    <a:p>
                      <a:r>
                        <a:rPr lang="ru-RU" dirty="0"/>
                        <a:t>0,1</a:t>
                      </a:r>
                      <a:endParaRPr lang="en-US" dirty="0"/>
                    </a:p>
                  </a:txBody>
                  <a:tcPr/>
                </a:tc>
                <a:tc>
                  <a:txBody>
                    <a:bodyPr/>
                    <a:lstStyle/>
                    <a:p>
                      <a:r>
                        <a:rPr lang="ru-RU" dirty="0"/>
                        <a:t>-</a:t>
                      </a:r>
                      <a:endParaRPr lang="en-US" dirty="0"/>
                    </a:p>
                  </a:txBody>
                  <a:tcPr/>
                </a:tc>
                <a:tc>
                  <a:txBody>
                    <a:bodyPr/>
                    <a:lstStyle/>
                    <a:p>
                      <a:r>
                        <a:rPr lang="ru-RU" dirty="0"/>
                        <a:t>-</a:t>
                      </a:r>
                      <a:endParaRPr lang="en-US" dirty="0"/>
                    </a:p>
                  </a:txBody>
                  <a:tcPr/>
                </a:tc>
                <a:extLst>
                  <a:ext uri="{0D108BD9-81ED-4DB2-BD59-A6C34878D82A}">
                    <a16:rowId xmlns:a16="http://schemas.microsoft.com/office/drawing/2014/main" val="298158952"/>
                  </a:ext>
                </a:extLst>
              </a:tr>
            </a:tbl>
          </a:graphicData>
        </a:graphic>
      </p:graphicFrame>
    </p:spTree>
    <p:extLst>
      <p:ext uri="{BB962C8B-B14F-4D97-AF65-F5344CB8AC3E}">
        <p14:creationId xmlns:p14="http://schemas.microsoft.com/office/powerpoint/2010/main" val="2234190432"/>
      </p:ext>
    </p:extLst>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191561"/>
            <a:ext cx="9137987" cy="6666439"/>
          </a:xfrm>
          <a:prstGeom prst="ellipse">
            <a:avLst/>
          </a:prstGeom>
          <a:ln>
            <a:noFill/>
          </a:ln>
          <a:effectLst>
            <a:softEdge rad="112500"/>
          </a:effectLst>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305952"/>
            <a:ext cx="1733928" cy="1581255"/>
          </a:xfrm>
          <a:prstGeom prst="rect">
            <a:avLst/>
          </a:prstGeom>
        </p:spPr>
      </p:pic>
      <p:sp>
        <p:nvSpPr>
          <p:cNvPr id="12" name="TextBox 11"/>
          <p:cNvSpPr txBox="1"/>
          <p:nvPr/>
        </p:nvSpPr>
        <p:spPr>
          <a:xfrm>
            <a:off x="2999656" y="397113"/>
            <a:ext cx="4968552" cy="553998"/>
          </a:xfrm>
          <a:prstGeom prst="rect">
            <a:avLst/>
          </a:prstGeom>
          <a:noFill/>
          <a:effectLst/>
        </p:spPr>
        <p:txBody>
          <a:bodyPr wrap="square" rtlCol="0">
            <a:spAutoFit/>
          </a:bodyPr>
          <a:lstStyle/>
          <a:p>
            <a:pPr>
              <a:spcBef>
                <a:spcPts val="600"/>
              </a:spcBef>
            </a:pPr>
            <a:r>
              <a:rPr lang="en-GB" sz="3000" b="1" dirty="0">
                <a:solidFill>
                  <a:srgbClr val="002060"/>
                </a:solidFill>
                <a:latin typeface="Impact" panose="020B0806030902050204" pitchFamily="34" charset="0"/>
                <a:cs typeface="Times New Roman" panose="02020603050405020304" pitchFamily="18" charset="0"/>
              </a:rPr>
              <a:t>SUG</a:t>
            </a:r>
            <a:r>
              <a:rPr lang="en-US" sz="3000" b="1" dirty="0">
                <a:solidFill>
                  <a:srgbClr val="002060"/>
                </a:solidFill>
                <a:latin typeface="Impact" panose="020B0806030902050204" pitchFamily="34" charset="0"/>
                <a:cs typeface="Times New Roman" panose="02020603050405020304" pitchFamily="18" charset="0"/>
              </a:rPr>
              <a:t>H</a:t>
            </a:r>
            <a:r>
              <a:rPr lang="en-GB" sz="3000" b="1" dirty="0">
                <a:solidFill>
                  <a:srgbClr val="002060"/>
                </a:solidFill>
                <a:latin typeface="Impact" panose="020B0806030902050204" pitchFamily="34" charset="0"/>
                <a:cs typeface="Times New Roman" panose="02020603050405020304" pitchFamily="18" charset="0"/>
              </a:rPr>
              <a:t>D FREE ECONOMIC ZONE</a:t>
            </a:r>
            <a:endParaRPr lang="ru-RU" sz="3000" b="1" dirty="0">
              <a:solidFill>
                <a:srgbClr val="002060"/>
              </a:solidFill>
              <a:latin typeface="Impact" panose="020B080603090205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8473275-0946-49DD-82C0-6CD605A590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pic>
        <p:nvPicPr>
          <p:cNvPr id="7" name="Picture 6">
            <a:extLst>
              <a:ext uri="{FF2B5EF4-FFF2-40B4-BE49-F238E27FC236}">
                <a16:creationId xmlns:a16="http://schemas.microsoft.com/office/drawing/2014/main" id="{BAE4A6D9-F55E-45FD-8701-E206A20328B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8" name="Picture 7">
            <a:extLst>
              <a:ext uri="{FF2B5EF4-FFF2-40B4-BE49-F238E27FC236}">
                <a16:creationId xmlns:a16="http://schemas.microsoft.com/office/drawing/2014/main" id="{C81BBEE1-15C9-4CFD-A4F2-A0CABC4EFB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Tree>
    <p:extLst>
      <p:ext uri="{BB962C8B-B14F-4D97-AF65-F5344CB8AC3E}">
        <p14:creationId xmlns:p14="http://schemas.microsoft.com/office/powerpoint/2010/main" val="2675664495"/>
      </p:ext>
    </p:extLst>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F9EB7460-A4A1-4ECD-91AB-C7EF862709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sp>
        <p:nvSpPr>
          <p:cNvPr id="8" name="TextBox 7"/>
          <p:cNvSpPr txBox="1"/>
          <p:nvPr/>
        </p:nvSpPr>
        <p:spPr>
          <a:xfrm>
            <a:off x="1028191" y="279965"/>
            <a:ext cx="7200800" cy="553998"/>
          </a:xfrm>
          <a:prstGeom prst="rect">
            <a:avLst/>
          </a:prstGeom>
          <a:noFill/>
        </p:spPr>
        <p:txBody>
          <a:bodyPr wrap="square" rtlCol="0">
            <a:spAutoFit/>
          </a:bodyPr>
          <a:lstStyle/>
          <a:p>
            <a:pPr>
              <a:spcBef>
                <a:spcPts val="600"/>
              </a:spcBef>
            </a:pPr>
            <a:r>
              <a:rPr lang="en-GB" sz="3000" b="1" dirty="0">
                <a:solidFill>
                  <a:srgbClr val="002060"/>
                </a:solidFill>
                <a:latin typeface="Impact" panose="020B0806030902050204" pitchFamily="34" charset="0"/>
                <a:cs typeface="Times New Roman" panose="02020603050405020304" pitchFamily="18" charset="0"/>
              </a:rPr>
              <a:t>SUG</a:t>
            </a:r>
            <a:r>
              <a:rPr lang="en-US" sz="3000" b="1" dirty="0">
                <a:solidFill>
                  <a:srgbClr val="002060"/>
                </a:solidFill>
                <a:latin typeface="Impact" panose="020B0806030902050204" pitchFamily="34" charset="0"/>
                <a:cs typeface="Times New Roman" panose="02020603050405020304" pitchFamily="18" charset="0"/>
              </a:rPr>
              <a:t>H</a:t>
            </a:r>
            <a:r>
              <a:rPr lang="en-GB" sz="3000" b="1" dirty="0">
                <a:solidFill>
                  <a:srgbClr val="002060"/>
                </a:solidFill>
                <a:latin typeface="Impact" panose="020B0806030902050204" pitchFamily="34" charset="0"/>
                <a:cs typeface="Times New Roman" panose="02020603050405020304" pitchFamily="18" charset="0"/>
              </a:rPr>
              <a:t>D FREE ECONOMIC ZONE</a:t>
            </a:r>
            <a:endParaRPr lang="ru-RU" sz="3000" b="1" dirty="0">
              <a:solidFill>
                <a:srgbClr val="002060"/>
              </a:solidFill>
              <a:latin typeface="Impact" panose="020B0806030902050204" pitchFamily="34" charset="0"/>
              <a:cs typeface="Times New Roman" panose="02020603050405020304" pitchFamily="18" charset="0"/>
            </a:endParaRPr>
          </a:p>
        </p:txBody>
      </p:sp>
      <p:sp>
        <p:nvSpPr>
          <p:cNvPr id="10" name="TextBox 9"/>
          <p:cNvSpPr txBox="1"/>
          <p:nvPr/>
        </p:nvSpPr>
        <p:spPr>
          <a:xfrm>
            <a:off x="1199457" y="755372"/>
            <a:ext cx="7344815" cy="1138773"/>
          </a:xfrm>
          <a:prstGeom prst="rect">
            <a:avLst/>
          </a:prstGeom>
          <a:noFill/>
        </p:spPr>
        <p:txBody>
          <a:bodyPr wrap="square" rtlCol="0">
            <a:spAutoFit/>
          </a:bodyPr>
          <a:lstStyle/>
          <a:p>
            <a:pPr>
              <a:spcBef>
                <a:spcPts val="600"/>
              </a:spcBef>
            </a:pPr>
            <a:endParaRPr lang="ru-RU" sz="400" dirty="0">
              <a:solidFill>
                <a:schemeClr val="tx1">
                  <a:lumMod val="65000"/>
                  <a:lumOff val="35000"/>
                </a:schemeClr>
              </a:solidFill>
              <a:latin typeface="Century Gothic" pitchFamily="34" charset="0"/>
            </a:endParaRPr>
          </a:p>
          <a:p>
            <a:pPr>
              <a:spcBef>
                <a:spcPts val="600"/>
              </a:spcBef>
            </a:pPr>
            <a:r>
              <a:rPr lang="ru-RU" dirty="0">
                <a:solidFill>
                  <a:schemeClr val="tx1">
                    <a:lumMod val="65000"/>
                    <a:lumOff val="35000"/>
                  </a:schemeClr>
                </a:solidFill>
                <a:latin typeface="Century Gothic" pitchFamily="34" charset="0"/>
              </a:rPr>
              <a:t>- </a:t>
            </a:r>
            <a:r>
              <a:rPr lang="en-GB" dirty="0">
                <a:solidFill>
                  <a:schemeClr val="tx1">
                    <a:lumMod val="65000"/>
                    <a:lumOff val="35000"/>
                  </a:schemeClr>
                </a:solidFill>
                <a:latin typeface="Century Gothic" pitchFamily="34" charset="0"/>
              </a:rPr>
              <a:t>industrial and innovation zone</a:t>
            </a:r>
            <a:r>
              <a:rPr lang="ru-RU" dirty="0">
                <a:solidFill>
                  <a:schemeClr val="tx1">
                    <a:lumMod val="65000"/>
                    <a:lumOff val="35000"/>
                  </a:schemeClr>
                </a:solidFill>
                <a:latin typeface="Century Gothic" pitchFamily="34" charset="0"/>
              </a:rPr>
              <a:t> </a:t>
            </a:r>
          </a:p>
          <a:p>
            <a:pPr>
              <a:spcBef>
                <a:spcPts val="600"/>
              </a:spcBef>
            </a:pPr>
            <a:r>
              <a:rPr lang="ru-RU" dirty="0">
                <a:solidFill>
                  <a:schemeClr val="tx1">
                    <a:lumMod val="65000"/>
                    <a:lumOff val="35000"/>
                  </a:schemeClr>
                </a:solidFill>
                <a:latin typeface="Century Gothic" pitchFamily="34" charset="0"/>
              </a:rPr>
              <a:t>- </a:t>
            </a:r>
            <a:r>
              <a:rPr lang="en-US" dirty="0">
                <a:solidFill>
                  <a:schemeClr val="tx1">
                    <a:lumMod val="65000"/>
                    <a:lumOff val="35000"/>
                  </a:schemeClr>
                </a:solidFill>
                <a:latin typeface="Century Gothic" pitchFamily="34" charset="0"/>
              </a:rPr>
              <a:t>Established in accordance with the Resolution of the Government of the Republic of Tajikistan No. 227 of May 2, 2008</a:t>
            </a:r>
            <a:endParaRPr lang="ru-RU" dirty="0">
              <a:solidFill>
                <a:schemeClr val="tx1">
                  <a:lumMod val="65000"/>
                  <a:lumOff val="35000"/>
                </a:schemeClr>
              </a:solidFill>
              <a:latin typeface="Century Gothic" pitchFamily="34" charset="0"/>
            </a:endParaRPr>
          </a:p>
        </p:txBody>
      </p:sp>
      <p:grpSp>
        <p:nvGrpSpPr>
          <p:cNvPr id="2" name="Группа 13"/>
          <p:cNvGrpSpPr/>
          <p:nvPr/>
        </p:nvGrpSpPr>
        <p:grpSpPr>
          <a:xfrm>
            <a:off x="1201342" y="2284688"/>
            <a:ext cx="3629361" cy="3766104"/>
            <a:chOff x="694617" y="2284688"/>
            <a:chExt cx="3629361" cy="3766104"/>
          </a:xfrm>
        </p:grpSpPr>
        <p:grpSp>
          <p:nvGrpSpPr>
            <p:cNvPr id="3" name="Группа 3"/>
            <p:cNvGrpSpPr/>
            <p:nvPr/>
          </p:nvGrpSpPr>
          <p:grpSpPr>
            <a:xfrm>
              <a:off x="776583" y="2284688"/>
              <a:ext cx="3528345" cy="1066979"/>
              <a:chOff x="395583" y="2284688"/>
              <a:chExt cx="3528345" cy="1066979"/>
            </a:xfrm>
          </p:grpSpPr>
          <p:sp>
            <p:nvSpPr>
              <p:cNvPr id="30" name="TextBox 29"/>
              <p:cNvSpPr txBox="1"/>
              <p:nvPr/>
            </p:nvSpPr>
            <p:spPr>
              <a:xfrm>
                <a:off x="1209513" y="2428337"/>
                <a:ext cx="1885855" cy="923330"/>
              </a:xfrm>
              <a:prstGeom prst="rect">
                <a:avLst/>
              </a:prstGeom>
              <a:noFill/>
            </p:spPr>
            <p:txBody>
              <a:bodyPr wrap="square" rtlCol="0">
                <a:spAutoFit/>
              </a:bodyPr>
              <a:lstStyle/>
              <a:p>
                <a:pPr>
                  <a:spcBef>
                    <a:spcPts val="600"/>
                  </a:spcBef>
                </a:pPr>
                <a:r>
                  <a:rPr lang="en-US" sz="5400" b="1" dirty="0">
                    <a:solidFill>
                      <a:srgbClr val="C00000"/>
                    </a:solidFill>
                    <a:latin typeface="Century Gothic" pitchFamily="34" charset="0"/>
                  </a:rPr>
                  <a:t>200</a:t>
                </a:r>
                <a:r>
                  <a:rPr lang="ru-RU" sz="5400" b="1" dirty="0">
                    <a:solidFill>
                      <a:srgbClr val="C00000"/>
                    </a:solidFill>
                    <a:latin typeface="Century Gothic" pitchFamily="34" charset="0"/>
                  </a:rPr>
                  <a:t>9</a:t>
                </a:r>
              </a:p>
            </p:txBody>
          </p:sp>
          <p:grpSp>
            <p:nvGrpSpPr>
              <p:cNvPr id="4" name="Группа 2"/>
              <p:cNvGrpSpPr/>
              <p:nvPr/>
            </p:nvGrpSpPr>
            <p:grpSpPr>
              <a:xfrm>
                <a:off x="395583" y="2284688"/>
                <a:ext cx="3528345" cy="999376"/>
                <a:chOff x="395583" y="2284688"/>
                <a:chExt cx="3528345" cy="999376"/>
              </a:xfrm>
            </p:grpSpPr>
            <p:grpSp>
              <p:nvGrpSpPr>
                <p:cNvPr id="5" name="Группа 49"/>
                <p:cNvGrpSpPr/>
                <p:nvPr/>
              </p:nvGrpSpPr>
              <p:grpSpPr>
                <a:xfrm>
                  <a:off x="395583" y="2284688"/>
                  <a:ext cx="3528345" cy="851534"/>
                  <a:chOff x="1122962" y="721709"/>
                  <a:chExt cx="3900254" cy="941291"/>
                </a:xfrm>
              </p:grpSpPr>
              <p:pic>
                <p:nvPicPr>
                  <p:cNvPr id="34" name="Рисунок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962" y="785827"/>
                    <a:ext cx="1009903" cy="877173"/>
                  </a:xfrm>
                  <a:prstGeom prst="rect">
                    <a:avLst/>
                  </a:prstGeom>
                </p:spPr>
              </p:pic>
              <p:sp>
                <p:nvSpPr>
                  <p:cNvPr id="35" name="TextBox 34"/>
                  <p:cNvSpPr txBox="1"/>
                  <p:nvPr/>
                </p:nvSpPr>
                <p:spPr>
                  <a:xfrm>
                    <a:off x="2053626" y="721709"/>
                    <a:ext cx="2969590" cy="340219"/>
                  </a:xfrm>
                  <a:prstGeom prst="rect">
                    <a:avLst/>
                  </a:prstGeom>
                  <a:noFill/>
                </p:spPr>
                <p:txBody>
                  <a:bodyPr wrap="square" rtlCol="0">
                    <a:spAutoFit/>
                  </a:bodyPr>
                  <a:lstStyle/>
                  <a:p>
                    <a:r>
                      <a:rPr lang="en-US" sz="1400" b="1" dirty="0">
                        <a:solidFill>
                          <a:schemeClr val="tx1">
                            <a:lumMod val="75000"/>
                            <a:lumOff val="25000"/>
                          </a:schemeClr>
                        </a:solidFill>
                        <a:latin typeface="Century Gothic" pitchFamily="34" charset="0"/>
                      </a:rPr>
                      <a:t>ADMINISTRATION</a:t>
                    </a:r>
                    <a:endParaRPr lang="ru-RU" sz="1400" b="1" dirty="0">
                      <a:solidFill>
                        <a:schemeClr val="tx1">
                          <a:lumMod val="75000"/>
                          <a:lumOff val="25000"/>
                        </a:schemeClr>
                      </a:solidFill>
                      <a:latin typeface="Century Gothic" pitchFamily="34" charset="0"/>
                    </a:endParaRPr>
                  </a:p>
                </p:txBody>
              </p:sp>
            </p:grpSp>
            <p:cxnSp>
              <p:nvCxnSpPr>
                <p:cNvPr id="33" name="Прямая соединительная линия 32"/>
                <p:cNvCxnSpPr/>
                <p:nvPr/>
              </p:nvCxnSpPr>
              <p:spPr>
                <a:xfrm>
                  <a:off x="483233" y="3284064"/>
                  <a:ext cx="2520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 name="Группа 43"/>
            <p:cNvGrpSpPr/>
            <p:nvPr/>
          </p:nvGrpSpPr>
          <p:grpSpPr>
            <a:xfrm>
              <a:off x="716395" y="3622895"/>
              <a:ext cx="3598058" cy="1066979"/>
              <a:chOff x="325870" y="2375120"/>
              <a:chExt cx="3598058" cy="1066979"/>
            </a:xfrm>
          </p:grpSpPr>
          <p:sp>
            <p:nvSpPr>
              <p:cNvPr id="24" name="TextBox 23"/>
              <p:cNvSpPr txBox="1"/>
              <p:nvPr/>
            </p:nvSpPr>
            <p:spPr>
              <a:xfrm>
                <a:off x="1209513" y="2518769"/>
                <a:ext cx="1885855" cy="923330"/>
              </a:xfrm>
              <a:prstGeom prst="rect">
                <a:avLst/>
              </a:prstGeom>
              <a:noFill/>
            </p:spPr>
            <p:txBody>
              <a:bodyPr wrap="square" rtlCol="0">
                <a:spAutoFit/>
              </a:bodyPr>
              <a:lstStyle/>
              <a:p>
                <a:pPr>
                  <a:spcBef>
                    <a:spcPts val="600"/>
                  </a:spcBef>
                </a:pPr>
                <a:r>
                  <a:rPr lang="ru-RU" sz="5400" b="1" dirty="0">
                    <a:solidFill>
                      <a:srgbClr val="C00000"/>
                    </a:solidFill>
                    <a:latin typeface="Century Gothic" pitchFamily="34" charset="0"/>
                  </a:rPr>
                  <a:t>50</a:t>
                </a:r>
                <a:r>
                  <a:rPr lang="ru-RU" sz="4000" b="1" dirty="0">
                    <a:solidFill>
                      <a:srgbClr val="C00000"/>
                    </a:solidFill>
                    <a:latin typeface="Century Gothic" pitchFamily="34" charset="0"/>
                  </a:rPr>
                  <a:t> </a:t>
                </a:r>
                <a:r>
                  <a:rPr lang="en-US" b="1" dirty="0">
                    <a:solidFill>
                      <a:schemeClr val="tx1">
                        <a:lumMod val="75000"/>
                        <a:lumOff val="25000"/>
                      </a:schemeClr>
                    </a:solidFill>
                    <a:latin typeface="Century Gothic" pitchFamily="34" charset="0"/>
                  </a:rPr>
                  <a:t>years</a:t>
                </a:r>
                <a:endParaRPr lang="ru-RU" b="1" dirty="0">
                  <a:solidFill>
                    <a:schemeClr val="tx1">
                      <a:lumMod val="75000"/>
                      <a:lumOff val="25000"/>
                    </a:schemeClr>
                  </a:solidFill>
                  <a:latin typeface="Century Gothic" pitchFamily="34" charset="0"/>
                </a:endParaRPr>
              </a:p>
            </p:txBody>
          </p:sp>
          <p:grpSp>
            <p:nvGrpSpPr>
              <p:cNvPr id="11" name="Группа 45"/>
              <p:cNvGrpSpPr/>
              <p:nvPr/>
            </p:nvGrpSpPr>
            <p:grpSpPr>
              <a:xfrm>
                <a:off x="325870" y="2375120"/>
                <a:ext cx="3598058" cy="1009424"/>
                <a:chOff x="325870" y="2375120"/>
                <a:chExt cx="3598058" cy="1009424"/>
              </a:xfrm>
            </p:grpSpPr>
            <p:grpSp>
              <p:nvGrpSpPr>
                <p:cNvPr id="12" name="Группа 46"/>
                <p:cNvGrpSpPr/>
                <p:nvPr/>
              </p:nvGrpSpPr>
              <p:grpSpPr>
                <a:xfrm>
                  <a:off x="325870" y="2375120"/>
                  <a:ext cx="3598058" cy="851534"/>
                  <a:chOff x="1045902" y="821672"/>
                  <a:chExt cx="3977314" cy="941291"/>
                </a:xfrm>
              </p:grpSpPr>
              <p:pic>
                <p:nvPicPr>
                  <p:cNvPr id="28" name="Рисунок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902" y="885791"/>
                    <a:ext cx="1008244" cy="877172"/>
                  </a:xfrm>
                  <a:prstGeom prst="rect">
                    <a:avLst/>
                  </a:prstGeom>
                </p:spPr>
              </p:pic>
              <p:sp>
                <p:nvSpPr>
                  <p:cNvPr id="29" name="TextBox 28"/>
                  <p:cNvSpPr txBox="1"/>
                  <p:nvPr/>
                </p:nvSpPr>
                <p:spPr>
                  <a:xfrm>
                    <a:off x="2053626" y="821672"/>
                    <a:ext cx="2969590" cy="340219"/>
                  </a:xfrm>
                  <a:prstGeom prst="rect">
                    <a:avLst/>
                  </a:prstGeom>
                  <a:noFill/>
                </p:spPr>
                <p:txBody>
                  <a:bodyPr wrap="square" rtlCol="0">
                    <a:spAutoFit/>
                  </a:bodyPr>
                  <a:lstStyle/>
                  <a:p>
                    <a:r>
                      <a:rPr lang="en-US" sz="1400" b="1" dirty="0">
                        <a:solidFill>
                          <a:schemeClr val="tx1">
                            <a:lumMod val="75000"/>
                            <a:lumOff val="25000"/>
                          </a:schemeClr>
                        </a:solidFill>
                        <a:latin typeface="Century Gothic" pitchFamily="34" charset="0"/>
                      </a:rPr>
                      <a:t>VALIDITY</a:t>
                    </a:r>
                    <a:endParaRPr lang="ru-RU" sz="1400" b="1" dirty="0">
                      <a:solidFill>
                        <a:schemeClr val="tx1">
                          <a:lumMod val="75000"/>
                          <a:lumOff val="25000"/>
                        </a:schemeClr>
                      </a:solidFill>
                      <a:latin typeface="Century Gothic" pitchFamily="34" charset="0"/>
                    </a:endParaRPr>
                  </a:p>
                </p:txBody>
              </p:sp>
            </p:grpSp>
            <p:cxnSp>
              <p:nvCxnSpPr>
                <p:cNvPr id="27" name="Прямая соединительная линия 26"/>
                <p:cNvCxnSpPr/>
                <p:nvPr/>
              </p:nvCxnSpPr>
              <p:spPr>
                <a:xfrm>
                  <a:off x="483233" y="3384544"/>
                  <a:ext cx="2520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78"/>
            <p:cNvGrpSpPr/>
            <p:nvPr/>
          </p:nvGrpSpPr>
          <p:grpSpPr>
            <a:xfrm>
              <a:off x="694617" y="4983813"/>
              <a:ext cx="3629361" cy="1066979"/>
              <a:chOff x="294567" y="2535888"/>
              <a:chExt cx="3629361" cy="1066979"/>
            </a:xfrm>
          </p:grpSpPr>
          <p:sp>
            <p:nvSpPr>
              <p:cNvPr id="18" name="TextBox 17"/>
              <p:cNvSpPr txBox="1"/>
              <p:nvPr/>
            </p:nvSpPr>
            <p:spPr>
              <a:xfrm>
                <a:off x="1209513" y="2679537"/>
                <a:ext cx="1885855" cy="923330"/>
              </a:xfrm>
              <a:prstGeom prst="rect">
                <a:avLst/>
              </a:prstGeom>
              <a:noFill/>
            </p:spPr>
            <p:txBody>
              <a:bodyPr wrap="square" rtlCol="0">
                <a:spAutoFit/>
              </a:bodyPr>
              <a:lstStyle/>
              <a:p>
                <a:pPr>
                  <a:spcBef>
                    <a:spcPts val="600"/>
                  </a:spcBef>
                </a:pPr>
                <a:r>
                  <a:rPr lang="ru-RU" sz="5400" b="1" dirty="0">
                    <a:solidFill>
                      <a:srgbClr val="C00000"/>
                    </a:solidFill>
                    <a:latin typeface="Century Gothic" pitchFamily="34" charset="0"/>
                  </a:rPr>
                  <a:t>320</a:t>
                </a:r>
                <a:r>
                  <a:rPr lang="ru-RU" sz="4000" b="1" dirty="0">
                    <a:solidFill>
                      <a:srgbClr val="C00000"/>
                    </a:solidFill>
                    <a:latin typeface="Century Gothic" pitchFamily="34" charset="0"/>
                  </a:rPr>
                  <a:t> </a:t>
                </a:r>
                <a:r>
                  <a:rPr lang="en-US" b="1" dirty="0">
                    <a:solidFill>
                      <a:schemeClr val="tx1">
                        <a:lumMod val="75000"/>
                        <a:lumOff val="25000"/>
                      </a:schemeClr>
                    </a:solidFill>
                    <a:latin typeface="Century Gothic" pitchFamily="34" charset="0"/>
                  </a:rPr>
                  <a:t>ha</a:t>
                </a:r>
                <a:endParaRPr lang="ru-RU" b="1" dirty="0">
                  <a:solidFill>
                    <a:schemeClr val="tx1">
                      <a:lumMod val="75000"/>
                      <a:lumOff val="25000"/>
                    </a:schemeClr>
                  </a:solidFill>
                  <a:latin typeface="Century Gothic" pitchFamily="34" charset="0"/>
                </a:endParaRPr>
              </a:p>
            </p:txBody>
          </p:sp>
          <p:grpSp>
            <p:nvGrpSpPr>
              <p:cNvPr id="14" name="Группа 80"/>
              <p:cNvGrpSpPr/>
              <p:nvPr/>
            </p:nvGrpSpPr>
            <p:grpSpPr>
              <a:xfrm>
                <a:off x="294567" y="2535888"/>
                <a:ext cx="3629361" cy="1029520"/>
                <a:chOff x="294567" y="2535888"/>
                <a:chExt cx="3629361" cy="1029520"/>
              </a:xfrm>
            </p:grpSpPr>
            <p:grpSp>
              <p:nvGrpSpPr>
                <p:cNvPr id="15" name="Группа 81"/>
                <p:cNvGrpSpPr/>
                <p:nvPr/>
              </p:nvGrpSpPr>
              <p:grpSpPr>
                <a:xfrm>
                  <a:off x="294567" y="2535888"/>
                  <a:ext cx="3629361" cy="905438"/>
                  <a:chOff x="1011297" y="999384"/>
                  <a:chExt cx="4011919" cy="1000876"/>
                </a:xfrm>
              </p:grpSpPr>
              <p:pic>
                <p:nvPicPr>
                  <p:cNvPr id="22" name="Рисунок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297" y="1081202"/>
                    <a:ext cx="1075822" cy="919058"/>
                  </a:xfrm>
                  <a:prstGeom prst="rect">
                    <a:avLst/>
                  </a:prstGeom>
                </p:spPr>
              </p:pic>
              <p:sp>
                <p:nvSpPr>
                  <p:cNvPr id="23" name="TextBox 22"/>
                  <p:cNvSpPr txBox="1"/>
                  <p:nvPr/>
                </p:nvSpPr>
                <p:spPr>
                  <a:xfrm>
                    <a:off x="2053626" y="999384"/>
                    <a:ext cx="2969590" cy="340218"/>
                  </a:xfrm>
                  <a:prstGeom prst="rect">
                    <a:avLst/>
                  </a:prstGeom>
                  <a:noFill/>
                </p:spPr>
                <p:txBody>
                  <a:bodyPr wrap="square" rtlCol="0">
                    <a:spAutoFit/>
                  </a:bodyPr>
                  <a:lstStyle/>
                  <a:p>
                    <a:r>
                      <a:rPr lang="en-US" sz="1400" b="1" dirty="0">
                        <a:solidFill>
                          <a:schemeClr val="tx1">
                            <a:lumMod val="75000"/>
                            <a:lumOff val="25000"/>
                          </a:schemeClr>
                        </a:solidFill>
                        <a:latin typeface="Century Gothic" pitchFamily="34" charset="0"/>
                      </a:rPr>
                      <a:t>TOTAL AREA</a:t>
                    </a:r>
                    <a:endParaRPr lang="ru-RU" sz="1400" b="1" dirty="0">
                      <a:solidFill>
                        <a:schemeClr val="tx1">
                          <a:lumMod val="75000"/>
                          <a:lumOff val="25000"/>
                        </a:schemeClr>
                      </a:solidFill>
                      <a:latin typeface="Century Gothic" pitchFamily="34" charset="0"/>
                    </a:endParaRPr>
                  </a:p>
                </p:txBody>
              </p:sp>
            </p:grpSp>
            <p:cxnSp>
              <p:nvCxnSpPr>
                <p:cNvPr id="21" name="Прямая соединительная линия 20"/>
                <p:cNvCxnSpPr/>
                <p:nvPr/>
              </p:nvCxnSpPr>
              <p:spPr>
                <a:xfrm>
                  <a:off x="443041" y="3565408"/>
                  <a:ext cx="2520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6" name="Группа 35"/>
          <p:cNvGrpSpPr/>
          <p:nvPr/>
        </p:nvGrpSpPr>
        <p:grpSpPr>
          <a:xfrm>
            <a:off x="4687488" y="2244498"/>
            <a:ext cx="4434350" cy="3766103"/>
            <a:chOff x="4421916" y="2244497"/>
            <a:chExt cx="4434350" cy="3766103"/>
          </a:xfrm>
        </p:grpSpPr>
        <p:grpSp>
          <p:nvGrpSpPr>
            <p:cNvPr id="17" name="Группа 85"/>
            <p:cNvGrpSpPr/>
            <p:nvPr/>
          </p:nvGrpSpPr>
          <p:grpSpPr>
            <a:xfrm>
              <a:off x="4421916" y="2244497"/>
              <a:ext cx="4434350" cy="3766103"/>
              <a:chOff x="526191" y="2244497"/>
              <a:chExt cx="4434350" cy="3766103"/>
            </a:xfrm>
          </p:grpSpPr>
          <p:grpSp>
            <p:nvGrpSpPr>
              <p:cNvPr id="19" name="Группа 86"/>
              <p:cNvGrpSpPr/>
              <p:nvPr/>
            </p:nvGrpSpPr>
            <p:grpSpPr>
              <a:xfrm>
                <a:off x="526191" y="2244497"/>
                <a:ext cx="4434350" cy="1107170"/>
                <a:chOff x="145191" y="2244497"/>
                <a:chExt cx="4434350" cy="1107170"/>
              </a:xfrm>
            </p:grpSpPr>
            <p:sp>
              <p:nvSpPr>
                <p:cNvPr id="52" name="TextBox 51"/>
                <p:cNvSpPr txBox="1"/>
                <p:nvPr/>
              </p:nvSpPr>
              <p:spPr>
                <a:xfrm>
                  <a:off x="1209513" y="2428337"/>
                  <a:ext cx="1885855" cy="923330"/>
                </a:xfrm>
                <a:prstGeom prst="rect">
                  <a:avLst/>
                </a:prstGeom>
                <a:noFill/>
              </p:spPr>
              <p:txBody>
                <a:bodyPr wrap="square" rtlCol="0">
                  <a:spAutoFit/>
                </a:bodyPr>
                <a:lstStyle/>
                <a:p>
                  <a:pPr>
                    <a:spcBef>
                      <a:spcPts val="600"/>
                    </a:spcBef>
                  </a:pPr>
                  <a:r>
                    <a:rPr lang="ru-RU" sz="5400" b="1" dirty="0">
                      <a:solidFill>
                        <a:srgbClr val="C00000"/>
                      </a:solidFill>
                      <a:latin typeface="Century Gothic" pitchFamily="34" charset="0"/>
                    </a:rPr>
                    <a:t>110</a:t>
                  </a:r>
                  <a:r>
                    <a:rPr lang="ru-RU" sz="4000" b="1" dirty="0">
                      <a:solidFill>
                        <a:srgbClr val="C00000"/>
                      </a:solidFill>
                      <a:latin typeface="Century Gothic" pitchFamily="34" charset="0"/>
                    </a:rPr>
                    <a:t> </a:t>
                  </a:r>
                  <a:r>
                    <a:rPr lang="en-US" b="1" dirty="0">
                      <a:solidFill>
                        <a:schemeClr val="tx1">
                          <a:lumMod val="75000"/>
                          <a:lumOff val="25000"/>
                        </a:schemeClr>
                      </a:solidFill>
                      <a:latin typeface="Century Gothic" pitchFamily="34" charset="0"/>
                    </a:rPr>
                    <a:t>ha</a:t>
                  </a:r>
                  <a:endParaRPr lang="ru-RU" b="1" dirty="0">
                    <a:solidFill>
                      <a:schemeClr val="tx1">
                        <a:lumMod val="75000"/>
                        <a:lumOff val="25000"/>
                      </a:schemeClr>
                    </a:solidFill>
                    <a:latin typeface="Century Gothic" pitchFamily="34" charset="0"/>
                  </a:endParaRPr>
                </a:p>
              </p:txBody>
            </p:sp>
            <p:grpSp>
              <p:nvGrpSpPr>
                <p:cNvPr id="20" name="Группа 102"/>
                <p:cNvGrpSpPr/>
                <p:nvPr/>
              </p:nvGrpSpPr>
              <p:grpSpPr>
                <a:xfrm>
                  <a:off x="145191" y="2244497"/>
                  <a:ext cx="4434350" cy="1039567"/>
                  <a:chOff x="145191" y="2244497"/>
                  <a:chExt cx="4434350" cy="1039567"/>
                </a:xfrm>
              </p:grpSpPr>
              <p:grpSp>
                <p:nvGrpSpPr>
                  <p:cNvPr id="25" name="Группа 103"/>
                  <p:cNvGrpSpPr/>
                  <p:nvPr/>
                </p:nvGrpSpPr>
                <p:grpSpPr>
                  <a:xfrm>
                    <a:off x="145191" y="2244497"/>
                    <a:ext cx="4434350" cy="979866"/>
                    <a:chOff x="846176" y="677282"/>
                    <a:chExt cx="4901759" cy="1083151"/>
                  </a:xfrm>
                </p:grpSpPr>
                <p:pic>
                  <p:nvPicPr>
                    <p:cNvPr id="56" name="Рисунок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176" y="677282"/>
                      <a:ext cx="1341956" cy="1083151"/>
                    </a:xfrm>
                    <a:prstGeom prst="rect">
                      <a:avLst/>
                    </a:prstGeom>
                  </p:spPr>
                </p:pic>
                <p:sp>
                  <p:nvSpPr>
                    <p:cNvPr id="57" name="TextBox 56"/>
                    <p:cNvSpPr txBox="1"/>
                    <p:nvPr/>
                  </p:nvSpPr>
                  <p:spPr>
                    <a:xfrm>
                      <a:off x="2053625" y="721709"/>
                      <a:ext cx="3694310" cy="340219"/>
                    </a:xfrm>
                    <a:prstGeom prst="rect">
                      <a:avLst/>
                    </a:prstGeom>
                    <a:noFill/>
                  </p:spPr>
                  <p:txBody>
                    <a:bodyPr wrap="square" rtlCol="0">
                      <a:spAutoFit/>
                    </a:bodyPr>
                    <a:lstStyle/>
                    <a:p>
                      <a:r>
                        <a:rPr lang="en-GB" sz="1400" b="1" dirty="0">
                          <a:solidFill>
                            <a:schemeClr val="tx1">
                              <a:lumMod val="75000"/>
                              <a:lumOff val="25000"/>
                            </a:schemeClr>
                          </a:solidFill>
                          <a:latin typeface="Century Gothic" pitchFamily="34" charset="0"/>
                        </a:rPr>
                        <a:t>FINISHED BUILDINGS AND FACILITIES</a:t>
                      </a:r>
                      <a:endParaRPr lang="ru-RU" sz="1400" b="1" dirty="0">
                        <a:solidFill>
                          <a:schemeClr val="tx1">
                            <a:lumMod val="75000"/>
                            <a:lumOff val="25000"/>
                          </a:schemeClr>
                        </a:solidFill>
                        <a:latin typeface="Century Gothic" pitchFamily="34" charset="0"/>
                      </a:endParaRPr>
                    </a:p>
                  </p:txBody>
                </p:sp>
              </p:grpSp>
              <p:cxnSp>
                <p:nvCxnSpPr>
                  <p:cNvPr id="55" name="Прямая соединительная линия 54"/>
                  <p:cNvCxnSpPr/>
                  <p:nvPr/>
                </p:nvCxnSpPr>
                <p:spPr>
                  <a:xfrm>
                    <a:off x="211937" y="3284064"/>
                    <a:ext cx="4176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6" name="Группа 87"/>
              <p:cNvGrpSpPr/>
              <p:nvPr/>
            </p:nvGrpSpPr>
            <p:grpSpPr>
              <a:xfrm>
                <a:off x="550615" y="3621849"/>
                <a:ext cx="4237895" cy="1068025"/>
                <a:chOff x="160090" y="2374074"/>
                <a:chExt cx="4237895" cy="1068025"/>
              </a:xfrm>
            </p:grpSpPr>
            <p:sp>
              <p:nvSpPr>
                <p:cNvPr id="46" name="TextBox 45"/>
                <p:cNvSpPr txBox="1"/>
                <p:nvPr/>
              </p:nvSpPr>
              <p:spPr>
                <a:xfrm>
                  <a:off x="1209513" y="2518769"/>
                  <a:ext cx="1885855" cy="923330"/>
                </a:xfrm>
                <a:prstGeom prst="rect">
                  <a:avLst/>
                </a:prstGeom>
                <a:noFill/>
              </p:spPr>
              <p:txBody>
                <a:bodyPr wrap="square" rtlCol="0">
                  <a:spAutoFit/>
                </a:bodyPr>
                <a:lstStyle/>
                <a:p>
                  <a:pPr>
                    <a:spcBef>
                      <a:spcPts val="600"/>
                    </a:spcBef>
                  </a:pPr>
                  <a:r>
                    <a:rPr lang="ru-RU" sz="5400" b="1" dirty="0">
                      <a:solidFill>
                        <a:srgbClr val="C00000"/>
                      </a:solidFill>
                      <a:latin typeface="Century Gothic" pitchFamily="34" charset="0"/>
                    </a:rPr>
                    <a:t>210</a:t>
                  </a:r>
                  <a:r>
                    <a:rPr lang="ru-RU" sz="4000" b="1" dirty="0">
                      <a:solidFill>
                        <a:srgbClr val="C00000"/>
                      </a:solidFill>
                      <a:latin typeface="Century Gothic" pitchFamily="34" charset="0"/>
                    </a:rPr>
                    <a:t> </a:t>
                  </a:r>
                  <a:r>
                    <a:rPr lang="en-US" b="1" dirty="0">
                      <a:solidFill>
                        <a:schemeClr val="tx1">
                          <a:lumMod val="75000"/>
                          <a:lumOff val="25000"/>
                        </a:schemeClr>
                      </a:solidFill>
                      <a:latin typeface="Century Gothic" pitchFamily="34" charset="0"/>
                    </a:rPr>
                    <a:t>ha</a:t>
                  </a:r>
                  <a:endParaRPr lang="ru-RU" b="1" dirty="0">
                    <a:solidFill>
                      <a:schemeClr val="tx1">
                        <a:lumMod val="75000"/>
                        <a:lumOff val="25000"/>
                      </a:schemeClr>
                    </a:solidFill>
                    <a:latin typeface="Century Gothic" pitchFamily="34" charset="0"/>
                  </a:endParaRPr>
                </a:p>
              </p:txBody>
            </p:sp>
            <p:grpSp>
              <p:nvGrpSpPr>
                <p:cNvPr id="31" name="Группа 96"/>
                <p:cNvGrpSpPr/>
                <p:nvPr/>
              </p:nvGrpSpPr>
              <p:grpSpPr>
                <a:xfrm>
                  <a:off x="160090" y="2374074"/>
                  <a:ext cx="4237895" cy="1010470"/>
                  <a:chOff x="160090" y="2374074"/>
                  <a:chExt cx="4237895" cy="1010470"/>
                </a:xfrm>
              </p:grpSpPr>
              <p:grpSp>
                <p:nvGrpSpPr>
                  <p:cNvPr id="32" name="Группа 97"/>
                  <p:cNvGrpSpPr/>
                  <p:nvPr/>
                </p:nvGrpSpPr>
                <p:grpSpPr>
                  <a:xfrm>
                    <a:off x="160090" y="2374074"/>
                    <a:ext cx="4096766" cy="922917"/>
                    <a:chOff x="862647" y="820516"/>
                    <a:chExt cx="4528590" cy="1020198"/>
                  </a:xfrm>
                </p:grpSpPr>
                <p:pic>
                  <p:nvPicPr>
                    <p:cNvPr id="50" name="Рисунок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647" y="820516"/>
                      <a:ext cx="1244143" cy="1020198"/>
                    </a:xfrm>
                    <a:prstGeom prst="rect">
                      <a:avLst/>
                    </a:prstGeom>
                  </p:spPr>
                </p:pic>
                <p:sp>
                  <p:nvSpPr>
                    <p:cNvPr id="51" name="TextBox 50"/>
                    <p:cNvSpPr txBox="1"/>
                    <p:nvPr/>
                  </p:nvSpPr>
                  <p:spPr>
                    <a:xfrm>
                      <a:off x="2053626" y="821672"/>
                      <a:ext cx="3337611" cy="340219"/>
                    </a:xfrm>
                    <a:prstGeom prst="rect">
                      <a:avLst/>
                    </a:prstGeom>
                    <a:noFill/>
                  </p:spPr>
                  <p:txBody>
                    <a:bodyPr wrap="square" rtlCol="0">
                      <a:spAutoFit/>
                    </a:bodyPr>
                    <a:lstStyle/>
                    <a:p>
                      <a:r>
                        <a:rPr lang="en-GB" sz="1400" b="1" dirty="0">
                          <a:solidFill>
                            <a:schemeClr val="tx1">
                              <a:lumMod val="75000"/>
                              <a:lumOff val="25000"/>
                            </a:schemeClr>
                          </a:solidFill>
                          <a:latin typeface="Century Gothic" pitchFamily="34" charset="0"/>
                        </a:rPr>
                        <a:t>LAND TO BUILD</a:t>
                      </a:r>
                      <a:endParaRPr lang="ru-RU" sz="1400" b="1" dirty="0">
                        <a:solidFill>
                          <a:schemeClr val="tx1">
                            <a:lumMod val="75000"/>
                            <a:lumOff val="25000"/>
                          </a:schemeClr>
                        </a:solidFill>
                        <a:latin typeface="Century Gothic" pitchFamily="34" charset="0"/>
                      </a:endParaRPr>
                    </a:p>
                  </p:txBody>
                </p:sp>
              </p:grpSp>
              <p:cxnSp>
                <p:nvCxnSpPr>
                  <p:cNvPr id="49" name="Прямая соединительная линия 48"/>
                  <p:cNvCxnSpPr/>
                  <p:nvPr/>
                </p:nvCxnSpPr>
                <p:spPr>
                  <a:xfrm>
                    <a:off x="221985" y="3384544"/>
                    <a:ext cx="4176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6" name="Группа 88"/>
              <p:cNvGrpSpPr/>
              <p:nvPr/>
            </p:nvGrpSpPr>
            <p:grpSpPr>
              <a:xfrm>
                <a:off x="622035" y="4983813"/>
                <a:ext cx="4140000" cy="1026787"/>
                <a:chOff x="221985" y="2535888"/>
                <a:chExt cx="4140000" cy="1026787"/>
              </a:xfrm>
            </p:grpSpPr>
            <p:sp>
              <p:nvSpPr>
                <p:cNvPr id="42" name="TextBox 41"/>
                <p:cNvSpPr txBox="1"/>
                <p:nvPr/>
              </p:nvSpPr>
              <p:spPr>
                <a:xfrm>
                  <a:off x="1209513" y="2639345"/>
                  <a:ext cx="1885855" cy="923330"/>
                </a:xfrm>
                <a:prstGeom prst="rect">
                  <a:avLst/>
                </a:prstGeom>
                <a:noFill/>
              </p:spPr>
              <p:txBody>
                <a:bodyPr wrap="square" rtlCol="0">
                  <a:spAutoFit/>
                </a:bodyPr>
                <a:lstStyle/>
                <a:p>
                  <a:pPr>
                    <a:spcBef>
                      <a:spcPts val="600"/>
                    </a:spcBef>
                  </a:pPr>
                  <a:r>
                    <a:rPr lang="ru-RU" sz="5400" b="1" dirty="0">
                      <a:solidFill>
                        <a:srgbClr val="C00000"/>
                      </a:solidFill>
                      <a:latin typeface="Century Gothic" pitchFamily="34" charset="0"/>
                    </a:rPr>
                    <a:t>30</a:t>
                  </a:r>
                  <a:r>
                    <a:rPr lang="ru-RU" sz="4000" b="1" dirty="0">
                      <a:solidFill>
                        <a:srgbClr val="C00000"/>
                      </a:solidFill>
                      <a:latin typeface="Century Gothic" pitchFamily="34" charset="0"/>
                    </a:rPr>
                    <a:t> </a:t>
                  </a:r>
                  <a:endParaRPr lang="ru-RU" b="1" dirty="0">
                    <a:solidFill>
                      <a:schemeClr val="tx1">
                        <a:lumMod val="85000"/>
                        <a:lumOff val="15000"/>
                      </a:schemeClr>
                    </a:solidFill>
                    <a:latin typeface="Century Gothic" pitchFamily="34" charset="0"/>
                  </a:endParaRPr>
                </a:p>
              </p:txBody>
            </p:sp>
            <p:grpSp>
              <p:nvGrpSpPr>
                <p:cNvPr id="37" name="Группа 90"/>
                <p:cNvGrpSpPr/>
                <p:nvPr/>
              </p:nvGrpSpPr>
              <p:grpSpPr>
                <a:xfrm>
                  <a:off x="221985" y="2535888"/>
                  <a:ext cx="4140000" cy="1019472"/>
                  <a:chOff x="221985" y="2535888"/>
                  <a:chExt cx="4140000" cy="1019472"/>
                </a:xfrm>
              </p:grpSpPr>
              <p:sp>
                <p:nvSpPr>
                  <p:cNvPr id="44" name="TextBox 43"/>
                  <p:cNvSpPr txBox="1"/>
                  <p:nvPr/>
                </p:nvSpPr>
                <p:spPr>
                  <a:xfrm>
                    <a:off x="1237503" y="2535888"/>
                    <a:ext cx="3019352" cy="307777"/>
                  </a:xfrm>
                  <a:prstGeom prst="rect">
                    <a:avLst/>
                  </a:prstGeom>
                  <a:noFill/>
                </p:spPr>
                <p:txBody>
                  <a:bodyPr wrap="square" rtlCol="0">
                    <a:spAutoFit/>
                  </a:bodyPr>
                  <a:lstStyle/>
                  <a:p>
                    <a:r>
                      <a:rPr lang="en-GB" sz="1400" b="1" dirty="0">
                        <a:solidFill>
                          <a:schemeClr val="tx1">
                            <a:lumMod val="75000"/>
                            <a:lumOff val="25000"/>
                          </a:schemeClr>
                        </a:solidFill>
                        <a:latin typeface="Century Gothic" pitchFamily="34" charset="0"/>
                      </a:rPr>
                      <a:t>NUMBER OF ENTITIES </a:t>
                    </a:r>
                    <a:r>
                      <a:rPr lang="ru-RU" sz="1400" b="1" dirty="0">
                        <a:solidFill>
                          <a:schemeClr val="tx1">
                            <a:lumMod val="75000"/>
                            <a:lumOff val="25000"/>
                          </a:schemeClr>
                        </a:solidFill>
                        <a:latin typeface="Century Gothic" pitchFamily="34" charset="0"/>
                      </a:rPr>
                      <a:t>*</a:t>
                    </a:r>
                  </a:p>
                </p:txBody>
              </p:sp>
              <p:cxnSp>
                <p:nvCxnSpPr>
                  <p:cNvPr id="45" name="Прямая соединительная линия 44"/>
                  <p:cNvCxnSpPr/>
                  <p:nvPr/>
                </p:nvCxnSpPr>
                <p:spPr>
                  <a:xfrm>
                    <a:off x="221985" y="3555360"/>
                    <a:ext cx="4140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pic>
          <p:nvPicPr>
            <p:cNvPr id="38" name="Рисунок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21068" y="5028533"/>
              <a:ext cx="974694" cy="795923"/>
            </a:xfrm>
            <a:prstGeom prst="rect">
              <a:avLst/>
            </a:prstGeom>
          </p:spPr>
        </p:pic>
      </p:grpSp>
      <p:pic>
        <p:nvPicPr>
          <p:cNvPr id="54" name="Picture 53">
            <a:extLst>
              <a:ext uri="{FF2B5EF4-FFF2-40B4-BE49-F238E27FC236}">
                <a16:creationId xmlns:a16="http://schemas.microsoft.com/office/drawing/2014/main" id="{2E693DF7-0D99-44A3-A52A-64C819FA501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58" name="Picture 57">
            <a:extLst>
              <a:ext uri="{FF2B5EF4-FFF2-40B4-BE49-F238E27FC236}">
                <a16:creationId xmlns:a16="http://schemas.microsoft.com/office/drawing/2014/main" id="{AC0C6BCB-058D-40CB-ADBC-42B79B9DAD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Tree>
    <p:extLst>
      <p:ext uri="{BB962C8B-B14F-4D97-AF65-F5344CB8AC3E}">
        <p14:creationId xmlns:p14="http://schemas.microsoft.com/office/powerpoint/2010/main" val="2675664495"/>
      </p:ext>
    </p:extLst>
  </p:cSld>
  <p:clrMapOvr>
    <a:overrideClrMapping bg1="lt1" tx1="dk1" bg2="lt2" tx2="dk2" accent1="accent1" accent2="accent2" accent3="accent3" accent4="accent4" accent5="accent5" accent6="accent6" hlink="hlink" folHlink="folHlink"/>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E3D73BD3-6E99-44C3-A748-B0C8F2338F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grpSp>
        <p:nvGrpSpPr>
          <p:cNvPr id="49" name="Группа 4"/>
          <p:cNvGrpSpPr/>
          <p:nvPr/>
        </p:nvGrpSpPr>
        <p:grpSpPr>
          <a:xfrm>
            <a:off x="5353639" y="4230734"/>
            <a:ext cx="4558785" cy="2078586"/>
            <a:chOff x="619747" y="3427504"/>
            <a:chExt cx="4558785" cy="2078586"/>
          </a:xfrm>
        </p:grpSpPr>
        <p:grpSp>
          <p:nvGrpSpPr>
            <p:cNvPr id="50" name="Группа 39"/>
            <p:cNvGrpSpPr/>
            <p:nvPr/>
          </p:nvGrpSpPr>
          <p:grpSpPr>
            <a:xfrm>
              <a:off x="620265" y="3427504"/>
              <a:ext cx="4148881" cy="466295"/>
              <a:chOff x="322863" y="3520288"/>
              <a:chExt cx="4148881" cy="466295"/>
            </a:xfrm>
          </p:grpSpPr>
          <p:pic>
            <p:nvPicPr>
              <p:cNvPr id="69" name="Рисунок 68"/>
              <p:cNvPicPr>
                <a:picLocks noChangeAspect="1"/>
              </p:cNvPicPr>
              <p:nvPr/>
            </p:nvPicPr>
            <p:blipFill>
              <a:blip r:embed="rId3"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2863" y="3520288"/>
                <a:ext cx="515541" cy="466295"/>
              </a:xfrm>
              <a:prstGeom prst="rect">
                <a:avLst/>
              </a:prstGeom>
            </p:spPr>
          </p:pic>
          <p:sp>
            <p:nvSpPr>
              <p:cNvPr id="72" name="TextBox 71"/>
              <p:cNvSpPr txBox="1"/>
              <p:nvPr/>
            </p:nvSpPr>
            <p:spPr>
              <a:xfrm>
                <a:off x="822251" y="3626032"/>
                <a:ext cx="3649493" cy="276999"/>
              </a:xfrm>
              <a:prstGeom prst="rect">
                <a:avLst/>
              </a:prstGeom>
              <a:noFill/>
            </p:spPr>
            <p:txBody>
              <a:bodyPr wrap="square" rtlCol="0">
                <a:spAutoFit/>
              </a:bodyPr>
              <a:lstStyle/>
              <a:p>
                <a:r>
                  <a:rPr lang="en-US" sz="1200" b="1" dirty="0">
                    <a:solidFill>
                      <a:srgbClr val="0070C0"/>
                    </a:solidFill>
                    <a:latin typeface="Century Gothic" pitchFamily="34" charset="0"/>
                  </a:rPr>
                  <a:t>VALUE ADDED TAX</a:t>
                </a:r>
                <a:endParaRPr lang="ru-RU" sz="1200" b="1" dirty="0">
                  <a:solidFill>
                    <a:srgbClr val="0070C0"/>
                  </a:solidFill>
                  <a:latin typeface="Century Gothic" pitchFamily="34" charset="0"/>
                </a:endParaRPr>
              </a:p>
            </p:txBody>
          </p:sp>
        </p:grpSp>
        <p:grpSp>
          <p:nvGrpSpPr>
            <p:cNvPr id="51" name="Группа 42"/>
            <p:cNvGrpSpPr/>
            <p:nvPr/>
          </p:nvGrpSpPr>
          <p:grpSpPr>
            <a:xfrm>
              <a:off x="624241" y="3994522"/>
              <a:ext cx="3512288" cy="463204"/>
              <a:chOff x="330538" y="3903526"/>
              <a:chExt cx="3512288" cy="463204"/>
            </a:xfrm>
          </p:grpSpPr>
          <p:pic>
            <p:nvPicPr>
              <p:cNvPr id="63" name="Рисунок 62"/>
              <p:cNvPicPr>
                <a:picLocks noChangeAspect="1"/>
              </p:cNvPicPr>
              <p:nvPr/>
            </p:nvPicPr>
            <p:blipFill>
              <a:blip r:embed="rId5"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0538" y="3903526"/>
                <a:ext cx="490995" cy="463204"/>
              </a:xfrm>
              <a:prstGeom prst="rect">
                <a:avLst/>
              </a:prstGeom>
            </p:spPr>
          </p:pic>
          <p:sp>
            <p:nvSpPr>
              <p:cNvPr id="66" name="TextBox 65"/>
              <p:cNvSpPr txBox="1"/>
              <p:nvPr/>
            </p:nvSpPr>
            <p:spPr>
              <a:xfrm>
                <a:off x="831511" y="3915566"/>
                <a:ext cx="3011315" cy="276999"/>
              </a:xfrm>
              <a:prstGeom prst="rect">
                <a:avLst/>
              </a:prstGeom>
              <a:noFill/>
            </p:spPr>
            <p:txBody>
              <a:bodyPr wrap="square" rtlCol="0">
                <a:spAutoFit/>
              </a:bodyPr>
              <a:lstStyle/>
              <a:p>
                <a:r>
                  <a:rPr lang="en-US" sz="1200" b="1" dirty="0">
                    <a:solidFill>
                      <a:srgbClr val="0070C0"/>
                    </a:solidFill>
                    <a:latin typeface="Century Gothic" pitchFamily="34" charset="0"/>
                  </a:rPr>
                  <a:t>SALES TAX</a:t>
                </a:r>
                <a:endParaRPr lang="ru-RU" sz="1200" b="1" dirty="0">
                  <a:solidFill>
                    <a:srgbClr val="0070C0"/>
                  </a:solidFill>
                  <a:latin typeface="Century Gothic" pitchFamily="34" charset="0"/>
                </a:endParaRPr>
              </a:p>
            </p:txBody>
          </p:sp>
        </p:grpSp>
        <p:grpSp>
          <p:nvGrpSpPr>
            <p:cNvPr id="52" name="Группа 45"/>
            <p:cNvGrpSpPr/>
            <p:nvPr/>
          </p:nvGrpSpPr>
          <p:grpSpPr>
            <a:xfrm>
              <a:off x="619747" y="4469119"/>
              <a:ext cx="4557200" cy="462293"/>
              <a:chOff x="378601" y="4530523"/>
              <a:chExt cx="4557200" cy="462293"/>
            </a:xfrm>
          </p:grpSpPr>
          <p:pic>
            <p:nvPicPr>
              <p:cNvPr id="57" name="Рисунок 56"/>
              <p:cNvPicPr>
                <a:picLocks noChangeAspect="1"/>
              </p:cNvPicPr>
              <p:nvPr/>
            </p:nvPicPr>
            <p:blipFill>
              <a:blip r:embed="rId7"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8601" y="4530523"/>
                <a:ext cx="544635" cy="462293"/>
              </a:xfrm>
              <a:prstGeom prst="rect">
                <a:avLst/>
              </a:prstGeom>
            </p:spPr>
          </p:pic>
          <p:sp>
            <p:nvSpPr>
              <p:cNvPr id="60" name="TextBox 59"/>
              <p:cNvSpPr txBox="1"/>
              <p:nvPr/>
            </p:nvSpPr>
            <p:spPr>
              <a:xfrm>
                <a:off x="877564" y="4647331"/>
                <a:ext cx="4058237" cy="276999"/>
              </a:xfrm>
              <a:prstGeom prst="rect">
                <a:avLst/>
              </a:prstGeom>
              <a:noFill/>
            </p:spPr>
            <p:txBody>
              <a:bodyPr wrap="square" rtlCol="0">
                <a:spAutoFit/>
              </a:bodyPr>
              <a:lstStyle/>
              <a:p>
                <a:r>
                  <a:rPr lang="en-GB" sz="1200" b="1" dirty="0">
                    <a:solidFill>
                      <a:srgbClr val="0070C0"/>
                    </a:solidFill>
                    <a:latin typeface="Century Gothic" pitchFamily="34" charset="0"/>
                  </a:rPr>
                  <a:t>NATURAL RESOURCES TAX</a:t>
                </a:r>
                <a:endParaRPr lang="ru-RU" sz="1200" b="1" dirty="0">
                  <a:solidFill>
                    <a:srgbClr val="0070C0"/>
                  </a:solidFill>
                  <a:latin typeface="Century Gothic" pitchFamily="34" charset="0"/>
                </a:endParaRPr>
              </a:p>
            </p:txBody>
          </p:sp>
        </p:grpSp>
        <p:grpSp>
          <p:nvGrpSpPr>
            <p:cNvPr id="53" name="Группа 56"/>
            <p:cNvGrpSpPr/>
            <p:nvPr/>
          </p:nvGrpSpPr>
          <p:grpSpPr>
            <a:xfrm>
              <a:off x="737360" y="5054949"/>
              <a:ext cx="4441172" cy="451141"/>
              <a:chOff x="614552" y="5097303"/>
              <a:chExt cx="4441172" cy="451141"/>
            </a:xfrm>
          </p:grpSpPr>
          <p:pic>
            <p:nvPicPr>
              <p:cNvPr id="54" name="Рисунок 53"/>
              <p:cNvPicPr>
                <a:picLocks noChangeAspect="1"/>
              </p:cNvPicPr>
              <p:nvPr/>
            </p:nvPicPr>
            <p:blipFill>
              <a:blip r:embed="rId9"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4552" y="5097303"/>
                <a:ext cx="287459" cy="451141"/>
              </a:xfrm>
              <a:prstGeom prst="rect">
                <a:avLst/>
              </a:prstGeom>
            </p:spPr>
          </p:pic>
          <p:sp>
            <p:nvSpPr>
              <p:cNvPr id="55" name="TextBox 54"/>
              <p:cNvSpPr txBox="1"/>
              <p:nvPr/>
            </p:nvSpPr>
            <p:spPr>
              <a:xfrm>
                <a:off x="997487" y="5187404"/>
                <a:ext cx="4058237" cy="276999"/>
              </a:xfrm>
              <a:prstGeom prst="rect">
                <a:avLst/>
              </a:prstGeom>
              <a:noFill/>
            </p:spPr>
            <p:txBody>
              <a:bodyPr wrap="square" rtlCol="0">
                <a:spAutoFit/>
              </a:bodyPr>
              <a:lstStyle/>
              <a:p>
                <a:r>
                  <a:rPr lang="en-US" sz="1200" b="1" dirty="0">
                    <a:solidFill>
                      <a:srgbClr val="0070C0"/>
                    </a:solidFill>
                    <a:latin typeface="Century Gothic" pitchFamily="34" charset="0"/>
                  </a:rPr>
                  <a:t>EXCISE TAX</a:t>
                </a:r>
                <a:endParaRPr lang="ru-RU" sz="1200" b="1" dirty="0">
                  <a:solidFill>
                    <a:schemeClr val="tx1">
                      <a:lumMod val="75000"/>
                      <a:lumOff val="25000"/>
                    </a:schemeClr>
                  </a:solidFill>
                  <a:latin typeface="Century Gothic" pitchFamily="34" charset="0"/>
                </a:endParaRPr>
              </a:p>
            </p:txBody>
          </p:sp>
        </p:grpSp>
      </p:grpSp>
      <p:sp>
        <p:nvSpPr>
          <p:cNvPr id="48" name="TextBox 47"/>
          <p:cNvSpPr txBox="1"/>
          <p:nvPr/>
        </p:nvSpPr>
        <p:spPr>
          <a:xfrm>
            <a:off x="1010554" y="279965"/>
            <a:ext cx="8265230" cy="553998"/>
          </a:xfrm>
          <a:prstGeom prst="rect">
            <a:avLst/>
          </a:prstGeom>
          <a:noFill/>
        </p:spPr>
        <p:txBody>
          <a:bodyPr wrap="square" rtlCol="0">
            <a:spAutoFit/>
          </a:bodyPr>
          <a:lstStyle/>
          <a:p>
            <a:pPr>
              <a:spcBef>
                <a:spcPts val="600"/>
              </a:spcBef>
            </a:pPr>
            <a:r>
              <a:rPr lang="en-GB" sz="3000" b="1" dirty="0">
                <a:solidFill>
                  <a:srgbClr val="002060"/>
                </a:solidFill>
                <a:latin typeface="Impact" panose="020B0806030902050204" pitchFamily="34" charset="0"/>
                <a:cs typeface="Times New Roman" panose="02020603050405020304" pitchFamily="18" charset="0"/>
              </a:rPr>
              <a:t>TAX PREFERENCES</a:t>
            </a:r>
            <a:endParaRPr lang="ru-RU" sz="3000" b="1" dirty="0">
              <a:solidFill>
                <a:srgbClr val="002060"/>
              </a:solidFill>
              <a:latin typeface="Impact" panose="020B0806030902050204" pitchFamily="34" charset="0"/>
              <a:cs typeface="Times New Roman" panose="02020603050405020304" pitchFamily="18" charset="0"/>
            </a:endParaRPr>
          </a:p>
        </p:txBody>
      </p:sp>
      <p:cxnSp>
        <p:nvCxnSpPr>
          <p:cNvPr id="30" name="Прямая соединительная линия 29"/>
          <p:cNvCxnSpPr/>
          <p:nvPr/>
        </p:nvCxnSpPr>
        <p:spPr>
          <a:xfrm>
            <a:off x="5143169" y="1664618"/>
            <a:ext cx="0" cy="489654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70812" y="916489"/>
            <a:ext cx="2490911" cy="338554"/>
          </a:xfrm>
          <a:prstGeom prst="rect">
            <a:avLst/>
          </a:prstGeom>
          <a:noFill/>
        </p:spPr>
        <p:txBody>
          <a:bodyPr wrap="square" rtlCol="0">
            <a:spAutoFit/>
          </a:bodyPr>
          <a:lstStyle/>
          <a:p>
            <a:r>
              <a:rPr lang="en-US" sz="1600" b="1" u="sng" dirty="0">
                <a:solidFill>
                  <a:srgbClr val="C00000"/>
                </a:solidFill>
                <a:latin typeface="Century Gothic" pitchFamily="34" charset="0"/>
              </a:rPr>
              <a:t>GENERAL REGIME</a:t>
            </a:r>
            <a:endParaRPr lang="ru-RU" sz="1600" b="1" u="sng" dirty="0">
              <a:solidFill>
                <a:srgbClr val="C00000"/>
              </a:solidFill>
              <a:latin typeface="Century Gothic" pitchFamily="34" charset="0"/>
            </a:endParaRPr>
          </a:p>
        </p:txBody>
      </p:sp>
      <p:sp>
        <p:nvSpPr>
          <p:cNvPr id="32" name="TextBox 31"/>
          <p:cNvSpPr txBox="1"/>
          <p:nvPr/>
        </p:nvSpPr>
        <p:spPr>
          <a:xfrm>
            <a:off x="6395212" y="916489"/>
            <a:ext cx="2035875" cy="338554"/>
          </a:xfrm>
          <a:prstGeom prst="rect">
            <a:avLst/>
          </a:prstGeom>
          <a:noFill/>
        </p:spPr>
        <p:txBody>
          <a:bodyPr wrap="square" rtlCol="0">
            <a:spAutoFit/>
          </a:bodyPr>
          <a:lstStyle/>
          <a:p>
            <a:r>
              <a:rPr lang="en-US" sz="1600" b="1" u="sng" dirty="0">
                <a:solidFill>
                  <a:srgbClr val="C00000"/>
                </a:solidFill>
                <a:latin typeface="Century Gothic" pitchFamily="34" charset="0"/>
              </a:rPr>
              <a:t>FEZ REGIME</a:t>
            </a:r>
            <a:endParaRPr lang="ru-RU" sz="1600" b="1" u="sng" dirty="0">
              <a:solidFill>
                <a:srgbClr val="C00000"/>
              </a:solidFill>
              <a:latin typeface="Century Gothic" pitchFamily="34" charset="0"/>
            </a:endParaRPr>
          </a:p>
        </p:txBody>
      </p:sp>
      <p:grpSp>
        <p:nvGrpSpPr>
          <p:cNvPr id="4" name="Группа 4"/>
          <p:cNvGrpSpPr/>
          <p:nvPr/>
        </p:nvGrpSpPr>
        <p:grpSpPr>
          <a:xfrm>
            <a:off x="1199456" y="2564904"/>
            <a:ext cx="4558785" cy="2078586"/>
            <a:chOff x="619747" y="3427504"/>
            <a:chExt cx="4558785" cy="2078586"/>
          </a:xfrm>
        </p:grpSpPr>
        <p:grpSp>
          <p:nvGrpSpPr>
            <p:cNvPr id="8" name="Группа 39"/>
            <p:cNvGrpSpPr/>
            <p:nvPr/>
          </p:nvGrpSpPr>
          <p:grpSpPr>
            <a:xfrm>
              <a:off x="620265" y="3427504"/>
              <a:ext cx="4148881" cy="466295"/>
              <a:chOff x="322863" y="3520288"/>
              <a:chExt cx="4148881" cy="466295"/>
            </a:xfrm>
          </p:grpSpPr>
          <p:pic>
            <p:nvPicPr>
              <p:cNvPr id="41" name="Рисунок 40"/>
              <p:cNvPicPr>
                <a:picLocks noChangeAspect="1"/>
              </p:cNvPicPr>
              <p:nvPr/>
            </p:nvPicPr>
            <p:blipFill>
              <a:blip r:embed="rId3"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2863" y="3520288"/>
                <a:ext cx="515541" cy="466295"/>
              </a:xfrm>
              <a:prstGeom prst="rect">
                <a:avLst/>
              </a:prstGeom>
            </p:spPr>
          </p:pic>
          <p:sp>
            <p:nvSpPr>
              <p:cNvPr id="42" name="TextBox 41"/>
              <p:cNvSpPr txBox="1"/>
              <p:nvPr/>
            </p:nvSpPr>
            <p:spPr>
              <a:xfrm>
                <a:off x="822251" y="3626032"/>
                <a:ext cx="3649493" cy="276999"/>
              </a:xfrm>
              <a:prstGeom prst="rect">
                <a:avLst/>
              </a:prstGeom>
              <a:noFill/>
            </p:spPr>
            <p:txBody>
              <a:bodyPr wrap="square" rtlCol="0">
                <a:spAutoFit/>
              </a:bodyPr>
              <a:lstStyle/>
              <a:p>
                <a:r>
                  <a:rPr lang="en-US" sz="1200" b="1" dirty="0">
                    <a:solidFill>
                      <a:srgbClr val="0070C0"/>
                    </a:solidFill>
                    <a:latin typeface="Century Gothic" pitchFamily="34" charset="0"/>
                  </a:rPr>
                  <a:t>VALUE ADDED TAX</a:t>
                </a:r>
                <a:endParaRPr lang="ru-RU" sz="1200" b="1" dirty="0">
                  <a:solidFill>
                    <a:srgbClr val="0070C0"/>
                  </a:solidFill>
                  <a:latin typeface="Century Gothic" pitchFamily="34" charset="0"/>
                </a:endParaRPr>
              </a:p>
            </p:txBody>
          </p:sp>
        </p:grpSp>
        <p:grpSp>
          <p:nvGrpSpPr>
            <p:cNvPr id="9" name="Группа 42"/>
            <p:cNvGrpSpPr/>
            <p:nvPr/>
          </p:nvGrpSpPr>
          <p:grpSpPr>
            <a:xfrm>
              <a:off x="624241" y="3994522"/>
              <a:ext cx="3512288" cy="463204"/>
              <a:chOff x="330538" y="3903526"/>
              <a:chExt cx="3512288" cy="463204"/>
            </a:xfrm>
          </p:grpSpPr>
          <p:pic>
            <p:nvPicPr>
              <p:cNvPr id="44" name="Рисунок 43"/>
              <p:cNvPicPr>
                <a:picLocks noChangeAspect="1"/>
              </p:cNvPicPr>
              <p:nvPr/>
            </p:nvPicPr>
            <p:blipFill>
              <a:blip r:embed="rId5"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0538" y="3903526"/>
                <a:ext cx="490995" cy="463204"/>
              </a:xfrm>
              <a:prstGeom prst="rect">
                <a:avLst/>
              </a:prstGeom>
            </p:spPr>
          </p:pic>
          <p:sp>
            <p:nvSpPr>
              <p:cNvPr id="45" name="TextBox 44"/>
              <p:cNvSpPr txBox="1"/>
              <p:nvPr/>
            </p:nvSpPr>
            <p:spPr>
              <a:xfrm>
                <a:off x="831511" y="3915566"/>
                <a:ext cx="3011315" cy="276999"/>
              </a:xfrm>
              <a:prstGeom prst="rect">
                <a:avLst/>
              </a:prstGeom>
              <a:noFill/>
            </p:spPr>
            <p:txBody>
              <a:bodyPr wrap="square" rtlCol="0">
                <a:spAutoFit/>
              </a:bodyPr>
              <a:lstStyle/>
              <a:p>
                <a:r>
                  <a:rPr lang="en-US" sz="1200" b="1" dirty="0">
                    <a:solidFill>
                      <a:srgbClr val="0070C0"/>
                    </a:solidFill>
                    <a:latin typeface="Century Gothic" pitchFamily="34" charset="0"/>
                  </a:rPr>
                  <a:t>SALES TAX</a:t>
                </a:r>
                <a:endParaRPr lang="ru-RU" sz="1200" b="1" dirty="0">
                  <a:solidFill>
                    <a:srgbClr val="0070C0"/>
                  </a:solidFill>
                  <a:latin typeface="Century Gothic" pitchFamily="34" charset="0"/>
                </a:endParaRPr>
              </a:p>
            </p:txBody>
          </p:sp>
        </p:grpSp>
        <p:grpSp>
          <p:nvGrpSpPr>
            <p:cNvPr id="10" name="Группа 45"/>
            <p:cNvGrpSpPr/>
            <p:nvPr/>
          </p:nvGrpSpPr>
          <p:grpSpPr>
            <a:xfrm>
              <a:off x="619747" y="4469119"/>
              <a:ext cx="4557200" cy="462293"/>
              <a:chOff x="378601" y="4530523"/>
              <a:chExt cx="4557200" cy="462293"/>
            </a:xfrm>
          </p:grpSpPr>
          <p:pic>
            <p:nvPicPr>
              <p:cNvPr id="47" name="Рисунок 46"/>
              <p:cNvPicPr>
                <a:picLocks noChangeAspect="1"/>
              </p:cNvPicPr>
              <p:nvPr/>
            </p:nvPicPr>
            <p:blipFill>
              <a:blip r:embed="rId7"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8601" y="4530523"/>
                <a:ext cx="544635" cy="462293"/>
              </a:xfrm>
              <a:prstGeom prst="rect">
                <a:avLst/>
              </a:prstGeom>
            </p:spPr>
          </p:pic>
          <p:sp>
            <p:nvSpPr>
              <p:cNvPr id="56" name="TextBox 55"/>
              <p:cNvSpPr txBox="1"/>
              <p:nvPr/>
            </p:nvSpPr>
            <p:spPr>
              <a:xfrm>
                <a:off x="877564" y="4647331"/>
                <a:ext cx="4058237" cy="276999"/>
              </a:xfrm>
              <a:prstGeom prst="rect">
                <a:avLst/>
              </a:prstGeom>
              <a:noFill/>
            </p:spPr>
            <p:txBody>
              <a:bodyPr wrap="square" rtlCol="0">
                <a:spAutoFit/>
              </a:bodyPr>
              <a:lstStyle/>
              <a:p>
                <a:r>
                  <a:rPr lang="en-GB" sz="1200" b="1" dirty="0">
                    <a:solidFill>
                      <a:srgbClr val="0070C0"/>
                    </a:solidFill>
                    <a:latin typeface="Century Gothic" pitchFamily="34" charset="0"/>
                  </a:rPr>
                  <a:t>NATURAL RESOURCES TAX</a:t>
                </a:r>
                <a:endParaRPr lang="ru-RU" sz="1200" b="1" dirty="0">
                  <a:solidFill>
                    <a:srgbClr val="0070C0"/>
                  </a:solidFill>
                  <a:latin typeface="Century Gothic" pitchFamily="34" charset="0"/>
                </a:endParaRPr>
              </a:p>
            </p:txBody>
          </p:sp>
        </p:grpSp>
        <p:grpSp>
          <p:nvGrpSpPr>
            <p:cNvPr id="12" name="Группа 56"/>
            <p:cNvGrpSpPr/>
            <p:nvPr/>
          </p:nvGrpSpPr>
          <p:grpSpPr>
            <a:xfrm>
              <a:off x="737360" y="5054949"/>
              <a:ext cx="4441172" cy="451141"/>
              <a:chOff x="614552" y="5097303"/>
              <a:chExt cx="4441172" cy="451141"/>
            </a:xfrm>
          </p:grpSpPr>
          <p:pic>
            <p:nvPicPr>
              <p:cNvPr id="58" name="Рисунок 57"/>
              <p:cNvPicPr>
                <a:picLocks noChangeAspect="1"/>
              </p:cNvPicPr>
              <p:nvPr/>
            </p:nvPicPr>
            <p:blipFill>
              <a:blip r:embed="rId9"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4552" y="5097303"/>
                <a:ext cx="287459" cy="451141"/>
              </a:xfrm>
              <a:prstGeom prst="rect">
                <a:avLst/>
              </a:prstGeom>
            </p:spPr>
          </p:pic>
          <p:sp>
            <p:nvSpPr>
              <p:cNvPr id="59" name="TextBox 58"/>
              <p:cNvSpPr txBox="1"/>
              <p:nvPr/>
            </p:nvSpPr>
            <p:spPr>
              <a:xfrm>
                <a:off x="997487" y="5187404"/>
                <a:ext cx="4058237" cy="276999"/>
              </a:xfrm>
              <a:prstGeom prst="rect">
                <a:avLst/>
              </a:prstGeom>
              <a:noFill/>
            </p:spPr>
            <p:txBody>
              <a:bodyPr wrap="square" rtlCol="0">
                <a:spAutoFit/>
              </a:bodyPr>
              <a:lstStyle/>
              <a:p>
                <a:r>
                  <a:rPr lang="en-US" sz="1200" b="1" dirty="0">
                    <a:solidFill>
                      <a:srgbClr val="0070C0"/>
                    </a:solidFill>
                    <a:latin typeface="Century Gothic" pitchFamily="34" charset="0"/>
                  </a:rPr>
                  <a:t>EXCISE TAX</a:t>
                </a:r>
                <a:r>
                  <a:rPr lang="ru-RU" sz="1200" b="1" dirty="0">
                    <a:solidFill>
                      <a:schemeClr val="tx1">
                        <a:lumMod val="75000"/>
                        <a:lumOff val="25000"/>
                      </a:schemeClr>
                    </a:solidFill>
                    <a:latin typeface="Century Gothic" pitchFamily="34" charset="0"/>
                  </a:rPr>
                  <a:t> </a:t>
                </a:r>
              </a:p>
            </p:txBody>
          </p:sp>
        </p:grpSp>
      </p:grpSp>
      <p:grpSp>
        <p:nvGrpSpPr>
          <p:cNvPr id="16" name="Группа 65"/>
          <p:cNvGrpSpPr/>
          <p:nvPr/>
        </p:nvGrpSpPr>
        <p:grpSpPr>
          <a:xfrm>
            <a:off x="1202982" y="1960279"/>
            <a:ext cx="3388981" cy="405455"/>
            <a:chOff x="291963" y="1575855"/>
            <a:chExt cx="3388981" cy="405455"/>
          </a:xfrm>
        </p:grpSpPr>
        <p:pic>
          <p:nvPicPr>
            <p:cNvPr id="67" name="Рисунок 66"/>
            <p:cNvPicPr>
              <a:picLocks noChangeAspect="1"/>
            </p:cNvPicPr>
            <p:nvPr/>
          </p:nvPicPr>
          <p:blipFill>
            <a:blip r:embed="rId11"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1963" y="1575855"/>
              <a:ext cx="489828" cy="405455"/>
            </a:xfrm>
            <a:prstGeom prst="rect">
              <a:avLst/>
            </a:prstGeom>
          </p:spPr>
        </p:pic>
        <p:sp>
          <p:nvSpPr>
            <p:cNvPr id="68" name="TextBox 67"/>
            <p:cNvSpPr txBox="1"/>
            <p:nvPr/>
          </p:nvSpPr>
          <p:spPr>
            <a:xfrm>
              <a:off x="812116" y="1658441"/>
              <a:ext cx="2868828" cy="276999"/>
            </a:xfrm>
            <a:prstGeom prst="rect">
              <a:avLst/>
            </a:prstGeom>
            <a:noFill/>
          </p:spPr>
          <p:txBody>
            <a:bodyPr wrap="square" rtlCol="0">
              <a:spAutoFit/>
            </a:bodyPr>
            <a:lstStyle/>
            <a:p>
              <a:r>
                <a:rPr lang="en-US" sz="1200" b="1" dirty="0">
                  <a:solidFill>
                    <a:srgbClr val="0070C0"/>
                  </a:solidFill>
                  <a:latin typeface="Century Gothic" pitchFamily="34" charset="0"/>
                </a:rPr>
                <a:t>SOCIAL SECURITY TAX</a:t>
              </a:r>
              <a:endParaRPr lang="ru-RU" sz="1200" b="1" dirty="0">
                <a:solidFill>
                  <a:srgbClr val="0070C0"/>
                </a:solidFill>
                <a:latin typeface="Century Gothic" pitchFamily="34" charset="0"/>
              </a:endParaRPr>
            </a:p>
          </p:txBody>
        </p:sp>
      </p:grpSp>
      <p:grpSp>
        <p:nvGrpSpPr>
          <p:cNvPr id="17" name="Группа 68"/>
          <p:cNvGrpSpPr/>
          <p:nvPr/>
        </p:nvGrpSpPr>
        <p:grpSpPr>
          <a:xfrm>
            <a:off x="1211614" y="1488641"/>
            <a:ext cx="3404573" cy="343423"/>
            <a:chOff x="291070" y="1107640"/>
            <a:chExt cx="3404573" cy="343423"/>
          </a:xfrm>
        </p:grpSpPr>
        <p:pic>
          <p:nvPicPr>
            <p:cNvPr id="70" name="Рисунок 69"/>
            <p:cNvPicPr>
              <a:picLocks noChangeAspect="1"/>
            </p:cNvPicPr>
            <p:nvPr/>
          </p:nvPicPr>
          <p:blipFill>
            <a:blip r:embed="rId13"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1070" y="1107640"/>
              <a:ext cx="587562" cy="336750"/>
            </a:xfrm>
            <a:prstGeom prst="rect">
              <a:avLst/>
            </a:prstGeom>
          </p:spPr>
        </p:pic>
        <p:sp>
          <p:nvSpPr>
            <p:cNvPr id="71" name="TextBox 70"/>
            <p:cNvSpPr txBox="1"/>
            <p:nvPr/>
          </p:nvSpPr>
          <p:spPr>
            <a:xfrm>
              <a:off x="826815" y="1174064"/>
              <a:ext cx="2868828" cy="276999"/>
            </a:xfrm>
            <a:prstGeom prst="rect">
              <a:avLst/>
            </a:prstGeom>
            <a:noFill/>
          </p:spPr>
          <p:txBody>
            <a:bodyPr wrap="square" rtlCol="0">
              <a:spAutoFit/>
            </a:bodyPr>
            <a:lstStyle/>
            <a:p>
              <a:r>
                <a:rPr lang="en-US" sz="1200" b="1" dirty="0">
                  <a:solidFill>
                    <a:srgbClr val="0070C0"/>
                  </a:solidFill>
                  <a:latin typeface="Century Gothic" pitchFamily="34" charset="0"/>
                </a:rPr>
                <a:t>INCOME TAX</a:t>
              </a:r>
              <a:endParaRPr lang="ru-RU" sz="1200" b="1" dirty="0">
                <a:solidFill>
                  <a:srgbClr val="0070C0"/>
                </a:solidFill>
                <a:latin typeface="Century Gothic" pitchFamily="34" charset="0"/>
              </a:endParaRPr>
            </a:p>
          </p:txBody>
        </p:sp>
      </p:grpSp>
      <p:grpSp>
        <p:nvGrpSpPr>
          <p:cNvPr id="18" name="Группа 2"/>
          <p:cNvGrpSpPr/>
          <p:nvPr/>
        </p:nvGrpSpPr>
        <p:grpSpPr>
          <a:xfrm>
            <a:off x="5260314" y="1381124"/>
            <a:ext cx="4076046" cy="530748"/>
            <a:chOff x="4644571" y="1381124"/>
            <a:chExt cx="3642496" cy="530748"/>
          </a:xfrm>
        </p:grpSpPr>
        <p:grpSp>
          <p:nvGrpSpPr>
            <p:cNvPr id="19" name="Группа 107"/>
            <p:cNvGrpSpPr/>
            <p:nvPr/>
          </p:nvGrpSpPr>
          <p:grpSpPr>
            <a:xfrm>
              <a:off x="5191414" y="1381124"/>
              <a:ext cx="3095653" cy="530748"/>
              <a:chOff x="746279" y="913516"/>
              <a:chExt cx="3095653" cy="530748"/>
            </a:xfrm>
          </p:grpSpPr>
          <p:sp>
            <p:nvSpPr>
              <p:cNvPr id="112" name="TextBox 111"/>
              <p:cNvSpPr txBox="1"/>
              <p:nvPr/>
            </p:nvSpPr>
            <p:spPr>
              <a:xfrm>
                <a:off x="746279" y="913516"/>
                <a:ext cx="2868828" cy="276999"/>
              </a:xfrm>
              <a:prstGeom prst="rect">
                <a:avLst/>
              </a:prstGeom>
              <a:noFill/>
            </p:spPr>
            <p:txBody>
              <a:bodyPr wrap="square" rtlCol="0">
                <a:spAutoFit/>
              </a:bodyPr>
              <a:lstStyle/>
              <a:p>
                <a:r>
                  <a:rPr lang="en-US" sz="1200" b="1" dirty="0">
                    <a:solidFill>
                      <a:schemeClr val="tx1">
                        <a:lumMod val="75000"/>
                        <a:lumOff val="25000"/>
                      </a:schemeClr>
                    </a:solidFill>
                    <a:latin typeface="Century Gothic" pitchFamily="34" charset="0"/>
                  </a:rPr>
                  <a:t>INCOME TAX</a:t>
                </a:r>
                <a:endParaRPr lang="ru-RU" sz="1200" b="1" dirty="0">
                  <a:solidFill>
                    <a:schemeClr val="tx1">
                      <a:lumMod val="75000"/>
                      <a:lumOff val="25000"/>
                    </a:schemeClr>
                  </a:solidFill>
                  <a:latin typeface="Century Gothic" pitchFamily="34" charset="0"/>
                </a:endParaRPr>
              </a:p>
            </p:txBody>
          </p:sp>
          <p:sp>
            <p:nvSpPr>
              <p:cNvPr id="110" name="TextBox 109"/>
              <p:cNvSpPr txBox="1"/>
              <p:nvPr/>
            </p:nvSpPr>
            <p:spPr>
              <a:xfrm>
                <a:off x="753247" y="1105710"/>
                <a:ext cx="3088685" cy="338554"/>
              </a:xfrm>
              <a:prstGeom prst="rect">
                <a:avLst/>
              </a:prstGeom>
              <a:noFill/>
            </p:spPr>
            <p:txBody>
              <a:bodyPr wrap="square" rtlCol="0">
                <a:spAutoFit/>
              </a:bodyPr>
              <a:lstStyle/>
              <a:p>
                <a:r>
                  <a:rPr lang="en-US" sz="1600" b="1" dirty="0">
                    <a:solidFill>
                      <a:schemeClr val="tx1">
                        <a:lumMod val="75000"/>
                        <a:lumOff val="25000"/>
                      </a:schemeClr>
                    </a:solidFill>
                    <a:latin typeface="Century Gothic" pitchFamily="34" charset="0"/>
                  </a:rPr>
                  <a:t>12% </a:t>
                </a:r>
                <a:r>
                  <a:rPr lang="en-US" sz="1100" b="1" dirty="0">
                    <a:solidFill>
                      <a:schemeClr val="tx1">
                        <a:lumMod val="75000"/>
                        <a:lumOff val="25000"/>
                      </a:schemeClr>
                    </a:solidFill>
                    <a:latin typeface="Century Gothic" pitchFamily="34" charset="0"/>
                  </a:rPr>
                  <a:t>to </a:t>
                </a:r>
                <a:r>
                  <a:rPr lang="en-US" sz="1600" b="1" dirty="0">
                    <a:solidFill>
                      <a:schemeClr val="tx1">
                        <a:lumMod val="75000"/>
                        <a:lumOff val="25000"/>
                      </a:schemeClr>
                    </a:solidFill>
                    <a:latin typeface="Century Gothic" pitchFamily="34" charset="0"/>
                  </a:rPr>
                  <a:t>20%</a:t>
                </a:r>
                <a:r>
                  <a:rPr lang="en-US" sz="1100" b="1" dirty="0">
                    <a:solidFill>
                      <a:schemeClr val="tx1">
                        <a:lumMod val="75000"/>
                        <a:lumOff val="25000"/>
                      </a:schemeClr>
                    </a:solidFill>
                    <a:latin typeface="Century Gothic" pitchFamily="34" charset="0"/>
                  </a:rPr>
                  <a:t> (from salary)</a:t>
                </a:r>
                <a:endParaRPr lang="ru-RU" sz="1100" b="1" dirty="0">
                  <a:solidFill>
                    <a:schemeClr val="tx1">
                      <a:lumMod val="75000"/>
                      <a:lumOff val="25000"/>
                    </a:schemeClr>
                  </a:solidFill>
                  <a:latin typeface="Century Gothic" pitchFamily="34" charset="0"/>
                </a:endParaRPr>
              </a:p>
            </p:txBody>
          </p:sp>
        </p:grpSp>
        <p:pic>
          <p:nvPicPr>
            <p:cNvPr id="93" name="Рисунок 92"/>
            <p:cNvPicPr>
              <a:picLocks noChangeAspect="1"/>
            </p:cNvPicPr>
            <p:nvPr/>
          </p:nvPicPr>
          <p:blipFill>
            <a:blip r:embed="rId13"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44571" y="1499273"/>
              <a:ext cx="587562" cy="336750"/>
            </a:xfrm>
            <a:prstGeom prst="rect">
              <a:avLst/>
            </a:prstGeom>
          </p:spPr>
        </p:pic>
      </p:grpSp>
      <p:grpSp>
        <p:nvGrpSpPr>
          <p:cNvPr id="20" name="Группа 3"/>
          <p:cNvGrpSpPr/>
          <p:nvPr/>
        </p:nvGrpSpPr>
        <p:grpSpPr>
          <a:xfrm>
            <a:off x="5308052" y="1906975"/>
            <a:ext cx="4526151" cy="525465"/>
            <a:chOff x="4692308" y="1906974"/>
            <a:chExt cx="4526151" cy="525465"/>
          </a:xfrm>
        </p:grpSpPr>
        <p:grpSp>
          <p:nvGrpSpPr>
            <p:cNvPr id="21" name="Группа 102"/>
            <p:cNvGrpSpPr/>
            <p:nvPr/>
          </p:nvGrpSpPr>
          <p:grpSpPr>
            <a:xfrm>
              <a:off x="5146709" y="1906974"/>
              <a:ext cx="4071750" cy="525465"/>
              <a:chOff x="730149" y="1506041"/>
              <a:chExt cx="4071750" cy="525465"/>
            </a:xfrm>
          </p:grpSpPr>
          <p:sp>
            <p:nvSpPr>
              <p:cNvPr id="107" name="TextBox 106"/>
              <p:cNvSpPr txBox="1"/>
              <p:nvPr/>
            </p:nvSpPr>
            <p:spPr>
              <a:xfrm>
                <a:off x="735916" y="1506041"/>
                <a:ext cx="2868828" cy="276999"/>
              </a:xfrm>
              <a:prstGeom prst="rect">
                <a:avLst/>
              </a:prstGeom>
              <a:noFill/>
            </p:spPr>
            <p:txBody>
              <a:bodyPr wrap="square" rtlCol="0">
                <a:spAutoFit/>
              </a:bodyPr>
              <a:lstStyle/>
              <a:p>
                <a:r>
                  <a:rPr lang="en-US" sz="1200" b="1" dirty="0">
                    <a:solidFill>
                      <a:schemeClr val="tx1">
                        <a:lumMod val="75000"/>
                        <a:lumOff val="25000"/>
                      </a:schemeClr>
                    </a:solidFill>
                    <a:latin typeface="Century Gothic" pitchFamily="34" charset="0"/>
                  </a:rPr>
                  <a:t>SOCIAL SECUTITY TAX</a:t>
                </a:r>
                <a:endParaRPr lang="ru-RU" sz="1200" b="1" dirty="0">
                  <a:solidFill>
                    <a:schemeClr val="tx1">
                      <a:lumMod val="75000"/>
                      <a:lumOff val="25000"/>
                    </a:schemeClr>
                  </a:solidFill>
                  <a:latin typeface="Century Gothic" pitchFamily="34" charset="0"/>
                </a:endParaRPr>
              </a:p>
            </p:txBody>
          </p:sp>
          <p:sp>
            <p:nvSpPr>
              <p:cNvPr id="105" name="TextBox 104"/>
              <p:cNvSpPr txBox="1"/>
              <p:nvPr/>
            </p:nvSpPr>
            <p:spPr>
              <a:xfrm>
                <a:off x="730149" y="1631396"/>
                <a:ext cx="4071750" cy="400110"/>
              </a:xfrm>
              <a:prstGeom prst="rect">
                <a:avLst/>
              </a:prstGeom>
              <a:noFill/>
            </p:spPr>
            <p:txBody>
              <a:bodyPr wrap="square" rtlCol="0">
                <a:spAutoFit/>
              </a:bodyPr>
              <a:lstStyle/>
              <a:p>
                <a:r>
                  <a:rPr lang="ru-RU" sz="1600" b="1" dirty="0">
                    <a:solidFill>
                      <a:schemeClr val="tx1">
                        <a:lumMod val="75000"/>
                        <a:lumOff val="25000"/>
                      </a:schemeClr>
                    </a:solidFill>
                    <a:latin typeface="Century Gothic" pitchFamily="34" charset="0"/>
                  </a:rPr>
                  <a:t>20%</a:t>
                </a:r>
                <a:r>
                  <a:rPr lang="ru-RU" sz="2000" b="1" dirty="0">
                    <a:solidFill>
                      <a:schemeClr val="tx1">
                        <a:lumMod val="75000"/>
                        <a:lumOff val="25000"/>
                      </a:schemeClr>
                    </a:solidFill>
                    <a:latin typeface="Century Gothic" pitchFamily="34" charset="0"/>
                  </a:rPr>
                  <a:t> </a:t>
                </a:r>
                <a:r>
                  <a:rPr lang="ru-RU" sz="1100" b="1" dirty="0">
                    <a:solidFill>
                      <a:schemeClr val="tx1">
                        <a:lumMod val="75000"/>
                        <a:lumOff val="25000"/>
                      </a:schemeClr>
                    </a:solidFill>
                    <a:latin typeface="Century Gothic" pitchFamily="34" charset="0"/>
                  </a:rPr>
                  <a:t>(</a:t>
                </a:r>
                <a:r>
                  <a:rPr lang="en-US" sz="1100" b="1" dirty="0">
                    <a:solidFill>
                      <a:schemeClr val="tx1">
                        <a:lumMod val="75000"/>
                        <a:lumOff val="25000"/>
                      </a:schemeClr>
                    </a:solidFill>
                    <a:latin typeface="Century Gothic" pitchFamily="34" charset="0"/>
                  </a:rPr>
                  <a:t>of the Labor Remuneration Fund</a:t>
                </a:r>
                <a:r>
                  <a:rPr lang="ru-RU" sz="1100" b="1" dirty="0">
                    <a:solidFill>
                      <a:schemeClr val="tx1">
                        <a:lumMod val="75000"/>
                        <a:lumOff val="25000"/>
                      </a:schemeClr>
                    </a:solidFill>
                    <a:latin typeface="Century Gothic" pitchFamily="34" charset="0"/>
                  </a:rPr>
                  <a:t>)</a:t>
                </a:r>
              </a:p>
            </p:txBody>
          </p:sp>
        </p:grpSp>
        <p:pic>
          <p:nvPicPr>
            <p:cNvPr id="94" name="Рисунок 93"/>
            <p:cNvPicPr>
              <a:picLocks noChangeAspect="1"/>
            </p:cNvPicPr>
            <p:nvPr/>
          </p:nvPicPr>
          <p:blipFill>
            <a:blip r:embed="rId11"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92308" y="1957139"/>
              <a:ext cx="489828" cy="405455"/>
            </a:xfrm>
            <a:prstGeom prst="rect">
              <a:avLst/>
            </a:prstGeom>
          </p:spPr>
        </p:pic>
      </p:grpSp>
      <p:sp>
        <p:nvSpPr>
          <p:cNvPr id="113" name="TextBox 112"/>
          <p:cNvSpPr txBox="1"/>
          <p:nvPr/>
        </p:nvSpPr>
        <p:spPr>
          <a:xfrm>
            <a:off x="5356829" y="2033328"/>
            <a:ext cx="3920120" cy="2646878"/>
          </a:xfrm>
          <a:prstGeom prst="rect">
            <a:avLst/>
          </a:prstGeom>
          <a:noFill/>
        </p:spPr>
        <p:txBody>
          <a:bodyPr wrap="square" rtlCol="0">
            <a:spAutoFit/>
          </a:bodyPr>
          <a:lstStyle/>
          <a:p>
            <a:r>
              <a:rPr lang="ru-RU" sz="16600" b="1" dirty="0">
                <a:solidFill>
                  <a:srgbClr val="C00000"/>
                </a:solidFill>
                <a:latin typeface="Century Gothic" pitchFamily="34" charset="0"/>
              </a:rPr>
              <a:t>0%</a:t>
            </a:r>
            <a:endParaRPr lang="ru-RU" sz="16600" dirty="0">
              <a:solidFill>
                <a:srgbClr val="C00000"/>
              </a:solidFill>
            </a:endParaRPr>
          </a:p>
        </p:txBody>
      </p:sp>
      <p:pic>
        <p:nvPicPr>
          <p:cNvPr id="64" name="Picture 63">
            <a:extLst>
              <a:ext uri="{FF2B5EF4-FFF2-40B4-BE49-F238E27FC236}">
                <a16:creationId xmlns:a16="http://schemas.microsoft.com/office/drawing/2014/main" id="{541C9021-E66F-4C2F-9016-0B13C6799867}"/>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65" name="Picture 64">
            <a:extLst>
              <a:ext uri="{FF2B5EF4-FFF2-40B4-BE49-F238E27FC236}">
                <a16:creationId xmlns:a16="http://schemas.microsoft.com/office/drawing/2014/main" id="{DAC241C4-1179-4C84-AE28-F443B45F16D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Tree>
    <p:extLst>
      <p:ext uri="{BB962C8B-B14F-4D97-AF65-F5344CB8AC3E}">
        <p14:creationId xmlns:p14="http://schemas.microsoft.com/office/powerpoint/2010/main" val="2235628688"/>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B68D936-01F0-A505-DB4A-C45B27F1AA39}"/>
              </a:ext>
            </a:extLst>
          </p:cNvPr>
          <p:cNvSpPr/>
          <p:nvPr/>
        </p:nvSpPr>
        <p:spPr>
          <a:xfrm>
            <a:off x="1703512" y="3646380"/>
            <a:ext cx="1751100" cy="4320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E63A037B-4401-D11A-33F9-7D0D16E80B29}"/>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flipH="1">
            <a:off x="1783093" y="3140968"/>
            <a:ext cx="1223975" cy="693267"/>
          </a:xfrm>
          <a:prstGeom prst="rect">
            <a:avLst/>
          </a:prstGeom>
        </p:spPr>
      </p:pic>
      <p:pic>
        <p:nvPicPr>
          <p:cNvPr id="22" name="Picture 21">
            <a:extLst>
              <a:ext uri="{FF2B5EF4-FFF2-40B4-BE49-F238E27FC236}">
                <a16:creationId xmlns:a16="http://schemas.microsoft.com/office/drawing/2014/main" id="{F3CEF17B-06B7-4C5B-B1E7-295ED3A87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sp>
        <p:nvSpPr>
          <p:cNvPr id="58" name="Прямоугольник 57"/>
          <p:cNvSpPr/>
          <p:nvPr/>
        </p:nvSpPr>
        <p:spPr>
          <a:xfrm>
            <a:off x="6962698" y="3623972"/>
            <a:ext cx="1751100" cy="4320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p:cNvSpPr txBox="1"/>
          <p:nvPr/>
        </p:nvSpPr>
        <p:spPr>
          <a:xfrm>
            <a:off x="1055440" y="457746"/>
            <a:ext cx="8265230" cy="553998"/>
          </a:xfrm>
          <a:prstGeom prst="rect">
            <a:avLst/>
          </a:prstGeom>
          <a:noFill/>
        </p:spPr>
        <p:txBody>
          <a:bodyPr wrap="square" rtlCol="0">
            <a:spAutoFit/>
          </a:bodyPr>
          <a:lstStyle/>
          <a:p>
            <a:pPr>
              <a:spcBef>
                <a:spcPts val="600"/>
              </a:spcBef>
            </a:pPr>
            <a:r>
              <a:rPr lang="en-GB" sz="3000" b="1" dirty="0">
                <a:solidFill>
                  <a:srgbClr val="002060"/>
                </a:solidFill>
                <a:latin typeface="Impact" panose="020B0806030902050204" pitchFamily="34" charset="0"/>
                <a:cs typeface="Times New Roman" panose="02020603050405020304" pitchFamily="18" charset="0"/>
              </a:rPr>
              <a:t>FREE CUSTOMS ZONE (IMPORT/EXPORT)</a:t>
            </a:r>
            <a:endParaRPr lang="ru-RU" sz="3000" b="1" dirty="0">
              <a:solidFill>
                <a:srgbClr val="002060"/>
              </a:solidFill>
              <a:latin typeface="Impact" panose="020B0806030902050204" pitchFamily="34" charset="0"/>
              <a:cs typeface="Times New Roman" panose="02020603050405020304" pitchFamily="18" charset="0"/>
            </a:endParaRPr>
          </a:p>
        </p:txBody>
      </p:sp>
      <p:grpSp>
        <p:nvGrpSpPr>
          <p:cNvPr id="3" name="Группа 155"/>
          <p:cNvGrpSpPr/>
          <p:nvPr/>
        </p:nvGrpSpPr>
        <p:grpSpPr>
          <a:xfrm>
            <a:off x="5740773" y="4161514"/>
            <a:ext cx="3963242" cy="1200329"/>
            <a:chOff x="507162" y="4981059"/>
            <a:chExt cx="7926484" cy="2400658"/>
          </a:xfrm>
        </p:grpSpPr>
        <p:sp>
          <p:nvSpPr>
            <p:cNvPr id="157" name="TextBox 156"/>
            <p:cNvSpPr txBox="1"/>
            <p:nvPr/>
          </p:nvSpPr>
          <p:spPr>
            <a:xfrm>
              <a:off x="507162" y="4981059"/>
              <a:ext cx="3133276" cy="2400658"/>
            </a:xfrm>
            <a:prstGeom prst="rect">
              <a:avLst/>
            </a:prstGeom>
            <a:noFill/>
          </p:spPr>
          <p:txBody>
            <a:bodyPr wrap="square" rtlCol="0">
              <a:spAutoFit/>
            </a:bodyPr>
            <a:lstStyle/>
            <a:p>
              <a:r>
                <a:rPr lang="ru-RU" sz="7200" b="1" dirty="0">
                  <a:solidFill>
                    <a:srgbClr val="C00000"/>
                  </a:solidFill>
                  <a:latin typeface="Century Gothic" pitchFamily="34" charset="0"/>
                </a:rPr>
                <a:t>0%</a:t>
              </a:r>
              <a:endParaRPr lang="ru-RU" sz="7200" dirty="0">
                <a:solidFill>
                  <a:srgbClr val="C00000"/>
                </a:solidFill>
              </a:endParaRPr>
            </a:p>
          </p:txBody>
        </p:sp>
        <p:sp>
          <p:nvSpPr>
            <p:cNvPr id="158" name="TextBox 157"/>
            <p:cNvSpPr txBox="1"/>
            <p:nvPr/>
          </p:nvSpPr>
          <p:spPr>
            <a:xfrm>
              <a:off x="3170464" y="5155485"/>
              <a:ext cx="5263182" cy="1415772"/>
            </a:xfrm>
            <a:prstGeom prst="rect">
              <a:avLst/>
            </a:prstGeom>
            <a:noFill/>
          </p:spPr>
          <p:txBody>
            <a:bodyPr wrap="square" rtlCol="0">
              <a:spAutoFit/>
            </a:bodyPr>
            <a:lstStyle/>
            <a:p>
              <a:r>
                <a:rPr lang="en-GB" sz="2000" b="1" dirty="0">
                  <a:solidFill>
                    <a:schemeClr val="tx1">
                      <a:lumMod val="75000"/>
                      <a:lumOff val="25000"/>
                    </a:schemeClr>
                  </a:solidFill>
                  <a:latin typeface="Century Gothic" pitchFamily="34" charset="0"/>
                </a:rPr>
                <a:t>CUSTOMS DUTY </a:t>
              </a:r>
            </a:p>
            <a:p>
              <a:r>
                <a:rPr lang="en-GB" sz="2000" b="1" dirty="0">
                  <a:solidFill>
                    <a:schemeClr val="tx1">
                      <a:lumMod val="75000"/>
                      <a:lumOff val="25000"/>
                    </a:schemeClr>
                  </a:solidFill>
                  <a:latin typeface="Century Gothic" pitchFamily="34" charset="0"/>
                </a:rPr>
                <a:t>VAT</a:t>
              </a:r>
              <a:endParaRPr lang="ru-RU" sz="2000" b="1" dirty="0">
                <a:solidFill>
                  <a:srgbClr val="22313A"/>
                </a:solidFill>
              </a:endParaRPr>
            </a:p>
          </p:txBody>
        </p:sp>
      </p:grpSp>
      <p:grpSp>
        <p:nvGrpSpPr>
          <p:cNvPr id="4" name="Группа 6"/>
          <p:cNvGrpSpPr/>
          <p:nvPr/>
        </p:nvGrpSpPr>
        <p:grpSpPr>
          <a:xfrm>
            <a:off x="813594" y="4113889"/>
            <a:ext cx="4002806" cy="1200329"/>
            <a:chOff x="523997" y="4797152"/>
            <a:chExt cx="4002806" cy="1200329"/>
          </a:xfrm>
        </p:grpSpPr>
        <p:sp>
          <p:nvSpPr>
            <p:cNvPr id="145" name="TextBox 144"/>
            <p:cNvSpPr txBox="1"/>
            <p:nvPr/>
          </p:nvSpPr>
          <p:spPr>
            <a:xfrm>
              <a:off x="523997" y="4797152"/>
              <a:ext cx="1501996" cy="1200329"/>
            </a:xfrm>
            <a:prstGeom prst="rect">
              <a:avLst/>
            </a:prstGeom>
            <a:noFill/>
          </p:spPr>
          <p:txBody>
            <a:bodyPr wrap="square" rtlCol="0">
              <a:spAutoFit/>
            </a:bodyPr>
            <a:lstStyle/>
            <a:p>
              <a:r>
                <a:rPr lang="ru-RU" sz="7200" b="1" dirty="0">
                  <a:solidFill>
                    <a:srgbClr val="C00000"/>
                  </a:solidFill>
                  <a:latin typeface="Century Gothic" pitchFamily="34" charset="0"/>
                </a:rPr>
                <a:t>0%</a:t>
              </a:r>
              <a:endParaRPr lang="ru-RU" sz="7200" dirty="0">
                <a:solidFill>
                  <a:srgbClr val="C00000"/>
                </a:solidFill>
              </a:endParaRPr>
            </a:p>
          </p:txBody>
        </p:sp>
        <p:sp>
          <p:nvSpPr>
            <p:cNvPr id="159" name="TextBox 158"/>
            <p:cNvSpPr txBox="1"/>
            <p:nvPr/>
          </p:nvSpPr>
          <p:spPr>
            <a:xfrm>
              <a:off x="1895212" y="4884365"/>
              <a:ext cx="2631591" cy="707886"/>
            </a:xfrm>
            <a:prstGeom prst="rect">
              <a:avLst/>
            </a:prstGeom>
            <a:noFill/>
          </p:spPr>
          <p:txBody>
            <a:bodyPr wrap="square" rtlCol="0">
              <a:spAutoFit/>
            </a:bodyPr>
            <a:lstStyle/>
            <a:p>
              <a:r>
                <a:rPr lang="en-GB" sz="2000" b="1" dirty="0">
                  <a:solidFill>
                    <a:schemeClr val="tx1">
                      <a:lumMod val="75000"/>
                      <a:lumOff val="25000"/>
                    </a:schemeClr>
                  </a:solidFill>
                  <a:latin typeface="Century Gothic" pitchFamily="34" charset="0"/>
                </a:rPr>
                <a:t>CUSTOMS DUTY </a:t>
              </a:r>
            </a:p>
            <a:p>
              <a:r>
                <a:rPr lang="en-GB" sz="2000" b="1" dirty="0">
                  <a:solidFill>
                    <a:schemeClr val="tx1">
                      <a:lumMod val="75000"/>
                      <a:lumOff val="25000"/>
                    </a:schemeClr>
                  </a:solidFill>
                  <a:latin typeface="Century Gothic" pitchFamily="34" charset="0"/>
                </a:rPr>
                <a:t>VAT</a:t>
              </a:r>
              <a:endParaRPr lang="ru-RU" sz="2000" b="1" dirty="0">
                <a:solidFill>
                  <a:srgbClr val="22313A"/>
                </a:solidFill>
              </a:endParaRPr>
            </a:p>
          </p:txBody>
        </p:sp>
      </p:grpSp>
      <p:grpSp>
        <p:nvGrpSpPr>
          <p:cNvPr id="5" name="Группа 116"/>
          <p:cNvGrpSpPr/>
          <p:nvPr/>
        </p:nvGrpSpPr>
        <p:grpSpPr>
          <a:xfrm>
            <a:off x="4173333" y="2868218"/>
            <a:ext cx="1478224" cy="1100892"/>
            <a:chOff x="5796136" y="2197608"/>
            <a:chExt cx="2956448" cy="2201783"/>
          </a:xfrm>
        </p:grpSpPr>
        <p:sp>
          <p:nvSpPr>
            <p:cNvPr id="118" name="Прямоугольник 117"/>
            <p:cNvSpPr/>
            <p:nvPr/>
          </p:nvSpPr>
          <p:spPr>
            <a:xfrm>
              <a:off x="5796136" y="2197608"/>
              <a:ext cx="2956448" cy="2201783"/>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TextBox 118"/>
            <p:cNvSpPr txBox="1"/>
            <p:nvPr/>
          </p:nvSpPr>
          <p:spPr>
            <a:xfrm>
              <a:off x="5796136" y="2422830"/>
              <a:ext cx="2956448" cy="1661993"/>
            </a:xfrm>
            <a:prstGeom prst="rect">
              <a:avLst/>
            </a:prstGeom>
            <a:noFill/>
          </p:spPr>
          <p:txBody>
            <a:bodyPr wrap="square" rtlCol="0">
              <a:spAutoFit/>
            </a:bodyPr>
            <a:lstStyle/>
            <a:p>
              <a:pPr algn="ctr"/>
              <a:r>
                <a:rPr lang="en-US" sz="2400" b="1" dirty="0">
                  <a:solidFill>
                    <a:srgbClr val="C00000"/>
                  </a:solidFill>
                  <a:latin typeface="Century Gothic" pitchFamily="34" charset="0"/>
                </a:rPr>
                <a:t>SUGHD</a:t>
              </a:r>
            </a:p>
            <a:p>
              <a:pPr algn="ctr"/>
              <a:r>
                <a:rPr lang="en-US" sz="2400" b="1" dirty="0">
                  <a:solidFill>
                    <a:srgbClr val="C00000"/>
                  </a:solidFill>
                  <a:latin typeface="Century Gothic" pitchFamily="34" charset="0"/>
                </a:rPr>
                <a:t>FEZ</a:t>
              </a:r>
              <a:endParaRPr lang="ru-RU" sz="2400" b="1" dirty="0">
                <a:solidFill>
                  <a:srgbClr val="C00000"/>
                </a:solidFill>
                <a:latin typeface="Century Gothic" pitchFamily="34" charset="0"/>
              </a:endParaRPr>
            </a:p>
          </p:txBody>
        </p:sp>
      </p:grpSp>
      <p:grpSp>
        <p:nvGrpSpPr>
          <p:cNvPr id="6" name="Группа 13"/>
          <p:cNvGrpSpPr/>
          <p:nvPr/>
        </p:nvGrpSpPr>
        <p:grpSpPr>
          <a:xfrm>
            <a:off x="858608" y="2060849"/>
            <a:ext cx="3186008" cy="595088"/>
            <a:chOff x="6319827" y="2030552"/>
            <a:chExt cx="3186008" cy="595088"/>
          </a:xfrm>
        </p:grpSpPr>
        <p:sp>
          <p:nvSpPr>
            <p:cNvPr id="70" name="TextBox 69"/>
            <p:cNvSpPr txBox="1"/>
            <p:nvPr/>
          </p:nvSpPr>
          <p:spPr>
            <a:xfrm>
              <a:off x="6934104" y="2053122"/>
              <a:ext cx="2571731" cy="338554"/>
            </a:xfrm>
            <a:prstGeom prst="rect">
              <a:avLst/>
            </a:prstGeom>
            <a:noFill/>
          </p:spPr>
          <p:txBody>
            <a:bodyPr wrap="square" rtlCol="0">
              <a:spAutoFit/>
            </a:bodyPr>
            <a:lstStyle/>
            <a:p>
              <a:r>
                <a:rPr lang="en-US" sz="1600" b="1" dirty="0">
                  <a:solidFill>
                    <a:schemeClr val="tx1">
                      <a:lumMod val="75000"/>
                      <a:lumOff val="25000"/>
                    </a:schemeClr>
                  </a:solidFill>
                  <a:latin typeface="Century Gothic" pitchFamily="34" charset="0"/>
                </a:rPr>
                <a:t>FOREIGN COUNTRIES</a:t>
              </a:r>
              <a:endParaRPr lang="ru-RU" sz="1600" b="1" dirty="0">
                <a:solidFill>
                  <a:srgbClr val="22313A"/>
                </a:solidFill>
              </a:endParaRPr>
            </a:p>
          </p:txBody>
        </p:sp>
        <p:pic>
          <p:nvPicPr>
            <p:cNvPr id="12" name="Рисунок 1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319827" y="2030552"/>
              <a:ext cx="634917" cy="595088"/>
            </a:xfrm>
            <a:prstGeom prst="rect">
              <a:avLst/>
            </a:prstGeom>
          </p:spPr>
        </p:pic>
      </p:grpSp>
      <p:grpSp>
        <p:nvGrpSpPr>
          <p:cNvPr id="7" name="Группа 72"/>
          <p:cNvGrpSpPr/>
          <p:nvPr/>
        </p:nvGrpSpPr>
        <p:grpSpPr>
          <a:xfrm>
            <a:off x="5303912" y="2060849"/>
            <a:ext cx="3860553" cy="865003"/>
            <a:chOff x="6381464" y="2053122"/>
            <a:chExt cx="2571731" cy="541167"/>
          </a:xfrm>
        </p:grpSpPr>
        <p:sp>
          <p:nvSpPr>
            <p:cNvPr id="74" name="TextBox 73"/>
            <p:cNvSpPr txBox="1"/>
            <p:nvPr/>
          </p:nvSpPr>
          <p:spPr>
            <a:xfrm>
              <a:off x="6381464" y="2053122"/>
              <a:ext cx="2571731" cy="338554"/>
            </a:xfrm>
            <a:prstGeom prst="rect">
              <a:avLst/>
            </a:prstGeom>
            <a:noFill/>
          </p:spPr>
          <p:txBody>
            <a:bodyPr wrap="square" rtlCol="0">
              <a:spAutoFit/>
            </a:bodyPr>
            <a:lstStyle/>
            <a:p>
              <a:r>
                <a:rPr lang="en-US" sz="1600" b="1" dirty="0">
                  <a:solidFill>
                    <a:schemeClr val="tx1">
                      <a:lumMod val="75000"/>
                      <a:lumOff val="25000"/>
                    </a:schemeClr>
                  </a:solidFill>
                  <a:latin typeface="Century Gothic" pitchFamily="34" charset="0"/>
                </a:rPr>
                <a:t>REPUBLIC OF TAJIKISTAN</a:t>
              </a:r>
              <a:endParaRPr lang="ru-RU" sz="1600" b="1" dirty="0">
                <a:solidFill>
                  <a:srgbClr val="22313A"/>
                </a:solidFill>
              </a:endParaRPr>
            </a:p>
          </p:txBody>
        </p:sp>
        <p:pic>
          <p:nvPicPr>
            <p:cNvPr id="75" name="Рисунок 74"/>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014044" y="2141868"/>
              <a:ext cx="672076" cy="452421"/>
            </a:xfrm>
            <a:prstGeom prst="rect">
              <a:avLst/>
            </a:prstGeom>
          </p:spPr>
        </p:pic>
      </p:grpSp>
      <p:pic>
        <p:nvPicPr>
          <p:cNvPr id="37" name="Рисунок 36"/>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flipH="1">
            <a:off x="7042279" y="3118560"/>
            <a:ext cx="1223975" cy="693267"/>
          </a:xfrm>
          <a:prstGeom prst="rect">
            <a:avLst/>
          </a:prstGeom>
        </p:spPr>
      </p:pic>
      <p:sp>
        <p:nvSpPr>
          <p:cNvPr id="31" name="Двойная стрелка влево/вправо 30"/>
          <p:cNvSpPr/>
          <p:nvPr/>
        </p:nvSpPr>
        <p:spPr>
          <a:xfrm>
            <a:off x="1221005" y="3068960"/>
            <a:ext cx="2664296" cy="576064"/>
          </a:xfrm>
          <a:prstGeom prst="leftRightArrow">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Двойная стрелка влево/вправо 32"/>
          <p:cNvSpPr/>
          <p:nvPr/>
        </p:nvSpPr>
        <p:spPr>
          <a:xfrm>
            <a:off x="5901525" y="2996952"/>
            <a:ext cx="2664296" cy="576064"/>
          </a:xfrm>
          <a:prstGeom prst="leftRightArrow">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4" name="Picture 23">
            <a:extLst>
              <a:ext uri="{FF2B5EF4-FFF2-40B4-BE49-F238E27FC236}">
                <a16:creationId xmlns:a16="http://schemas.microsoft.com/office/drawing/2014/main" id="{76214992-B004-4804-B4FA-29F903856DB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25" name="Picture 24">
            <a:extLst>
              <a:ext uri="{FF2B5EF4-FFF2-40B4-BE49-F238E27FC236}">
                <a16:creationId xmlns:a16="http://schemas.microsoft.com/office/drawing/2014/main" id="{A8A99D51-BF66-4B78-B8D7-73E157864E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Tree>
    <p:extLst>
      <p:ext uri="{BB962C8B-B14F-4D97-AF65-F5344CB8AC3E}">
        <p14:creationId xmlns:p14="http://schemas.microsoft.com/office/powerpoint/2010/main" val="4197584655"/>
      </p:ext>
    </p:extLst>
  </p:cSld>
  <p:clrMapOvr>
    <a:overrideClrMapping bg1="lt1" tx1="dk1" bg2="lt2" tx2="dk2" accent1="accent1" accent2="accent2" accent3="accent3" accent4="accent4" accent5="accent5" accent6="accent6" hlink="hlink" folHlink="folHlink"/>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62330F-14AD-4FD5-9EC3-23ACA4010C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sp>
        <p:nvSpPr>
          <p:cNvPr id="7" name="TextBox 6"/>
          <p:cNvSpPr txBox="1"/>
          <p:nvPr/>
        </p:nvSpPr>
        <p:spPr>
          <a:xfrm>
            <a:off x="407368" y="404664"/>
            <a:ext cx="9001000" cy="430887"/>
          </a:xfrm>
          <a:prstGeom prst="rect">
            <a:avLst/>
          </a:prstGeom>
          <a:noFill/>
        </p:spPr>
        <p:txBody>
          <a:bodyPr wrap="square" rtlCol="0">
            <a:spAutoFit/>
          </a:bodyPr>
          <a:lstStyle/>
          <a:p>
            <a:r>
              <a:rPr lang="en-US" sz="2200" b="1" dirty="0">
                <a:solidFill>
                  <a:srgbClr val="002060"/>
                </a:solidFill>
                <a:latin typeface="Impact" panose="020B0806030902050204" pitchFamily="34" charset="0"/>
                <a:cs typeface="Times New Roman" panose="02020603050405020304" pitchFamily="18" charset="0"/>
              </a:rPr>
              <a:t>Legislative framework for investment attraction and protection</a:t>
            </a:r>
            <a:endParaRPr lang="ru-RU" sz="2200" b="1" dirty="0">
              <a:solidFill>
                <a:srgbClr val="002060"/>
              </a:solidFill>
              <a:latin typeface="Impact" panose="020B080603090205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15A699E-429B-9EEF-DA49-4001D1FC7E44}"/>
              </a:ext>
            </a:extLst>
          </p:cNvPr>
          <p:cNvSpPr txBox="1"/>
          <p:nvPr/>
        </p:nvSpPr>
        <p:spPr>
          <a:xfrm>
            <a:off x="551384" y="866379"/>
            <a:ext cx="9505056" cy="4970591"/>
          </a:xfrm>
          <a:prstGeom prst="rect">
            <a:avLst/>
          </a:prstGeom>
          <a:noFill/>
        </p:spPr>
        <p:txBody>
          <a:bodyPr wrap="square" rtlCol="0">
            <a:spAutoFit/>
          </a:bodyPr>
          <a:lstStyle/>
          <a:p>
            <a:r>
              <a:rPr lang="en-US" sz="1600" b="1" dirty="0">
                <a:solidFill>
                  <a:srgbClr val="000000"/>
                </a:solidFill>
                <a:latin typeface="Tahoma" panose="020B0604030504040204" pitchFamily="34" charset="0"/>
                <a:ea typeface="Times New Roman" panose="02020603050405020304" pitchFamily="18" charset="0"/>
              </a:rPr>
              <a:t>Law of the RT "On Investments"</a:t>
            </a:r>
            <a:endParaRPr lang="ru-RU" sz="1600" b="1" dirty="0">
              <a:solidFill>
                <a:srgbClr val="000000"/>
              </a:solidFill>
              <a:effectLst/>
              <a:latin typeface="Tahoma" panose="020B0604030504040204" pitchFamily="34" charset="0"/>
              <a:ea typeface="Times New Roman" panose="02020603050405020304" pitchFamily="18" charset="0"/>
            </a:endParaRPr>
          </a:p>
          <a:p>
            <a:pPr>
              <a:spcBef>
                <a:spcPts val="1500"/>
              </a:spcBef>
            </a:pPr>
            <a:r>
              <a:rPr lang="en-GB" sz="1200" b="1" dirty="0">
                <a:solidFill>
                  <a:srgbClr val="003399"/>
                </a:solidFill>
                <a:latin typeface="Tahoma" panose="020B0604030504040204" pitchFamily="34" charset="0"/>
              </a:rPr>
              <a:t>Article 1: Basic concepts</a:t>
            </a:r>
            <a:r>
              <a:rPr lang="ru-RU" sz="1200" b="1" dirty="0">
                <a:solidFill>
                  <a:srgbClr val="003399"/>
                </a:solidFill>
                <a:effectLst/>
                <a:latin typeface="Tahoma" panose="020B0604030504040204" pitchFamily="34" charset="0"/>
              </a:rPr>
              <a:t> </a:t>
            </a:r>
            <a:endParaRPr lang="en-US" sz="1200" b="1" dirty="0">
              <a:solidFill>
                <a:srgbClr val="003399"/>
              </a:solidFill>
              <a:effectLst/>
              <a:latin typeface="Times New Roman" panose="02020603050405020304" pitchFamily="18" charset="0"/>
            </a:endParaRPr>
          </a:p>
          <a:p>
            <a:r>
              <a:rPr lang="en-US" sz="1200" dirty="0">
                <a:solidFill>
                  <a:srgbClr val="000000"/>
                </a:solidFill>
                <a:latin typeface="Tahoma" panose="020B0604030504040204" pitchFamily="34" charset="0"/>
                <a:ea typeface="Times New Roman" panose="02020603050405020304" pitchFamily="18" charset="0"/>
              </a:rPr>
              <a:t>- investments - investment of capital by an investor in the form of tangible and intangible assets on the territory of the Republic of Tajikistan for the purpose of obtaining profit;</a:t>
            </a:r>
          </a:p>
          <a:p>
            <a:pPr marL="171450" indent="-171450">
              <a:buFontTx/>
              <a:buChar char="-"/>
            </a:pPr>
            <a:r>
              <a:rPr lang="en-US" sz="1200" dirty="0">
                <a:solidFill>
                  <a:srgbClr val="000000"/>
                </a:solidFill>
                <a:latin typeface="Tahoma" panose="020B0604030504040204" pitchFamily="34" charset="0"/>
                <a:ea typeface="Times New Roman" panose="02020603050405020304" pitchFamily="18" charset="0"/>
              </a:rPr>
              <a:t>investor - an individual or legal entity, as well as an organization without formation of a legal entity, carrying out investment activity on the territory of the Republic of Tajikistan;</a:t>
            </a:r>
          </a:p>
          <a:p>
            <a:endParaRPr lang="ru-RU" sz="1200" dirty="0">
              <a:solidFill>
                <a:srgbClr val="000000"/>
              </a:solidFill>
              <a:latin typeface="Tahoma" panose="020B0604030504040204" pitchFamily="34" charset="0"/>
              <a:ea typeface="Times New Roman" panose="02020603050405020304" pitchFamily="18" charset="0"/>
            </a:endParaRPr>
          </a:p>
          <a:p>
            <a:r>
              <a:rPr lang="en-US" sz="1200" b="1" dirty="0">
                <a:solidFill>
                  <a:srgbClr val="003399"/>
                </a:solidFill>
                <a:latin typeface="Tahoma" panose="020B0604030504040204" pitchFamily="34" charset="0"/>
              </a:rPr>
              <a:t>Article 7: Guarantee of equity of investor's rights</a:t>
            </a:r>
            <a:endParaRPr lang="en-US" sz="1200" b="1" dirty="0">
              <a:solidFill>
                <a:srgbClr val="003399"/>
              </a:solidFill>
              <a:effectLst/>
              <a:latin typeface="Times New Roman" panose="02020603050405020304" pitchFamily="18" charset="0"/>
            </a:endParaRPr>
          </a:p>
          <a:p>
            <a:r>
              <a:rPr lang="en-US" sz="1200" dirty="0">
                <a:solidFill>
                  <a:srgbClr val="000000"/>
                </a:solidFill>
                <a:latin typeface="Tahoma" panose="020B0604030504040204" pitchFamily="34" charset="0"/>
                <a:ea typeface="Times New Roman" panose="02020603050405020304" pitchFamily="18" charset="0"/>
              </a:rPr>
              <a:t>The State guarantees equality of rights between foreign and domestic investors, not allowing discrimination of investors' rights due to their citizenship, nationality, language, gender, race and religion.</a:t>
            </a:r>
            <a:endParaRPr lang="ru-RU" sz="1200" dirty="0">
              <a:solidFill>
                <a:srgbClr val="000000"/>
              </a:solidFill>
              <a:effectLst/>
              <a:latin typeface="Tahoma" panose="020B0604030504040204" pitchFamily="34" charset="0"/>
              <a:ea typeface="Times New Roman" panose="02020603050405020304" pitchFamily="18" charset="0"/>
            </a:endParaRPr>
          </a:p>
          <a:p>
            <a:endParaRPr lang="ru-RU" sz="1200" dirty="0">
              <a:solidFill>
                <a:srgbClr val="000000"/>
              </a:solidFill>
              <a:latin typeface="Tahoma" panose="020B0604030504040204" pitchFamily="34" charset="0"/>
              <a:ea typeface="Times New Roman" panose="02020603050405020304" pitchFamily="18" charset="0"/>
            </a:endParaRPr>
          </a:p>
          <a:p>
            <a:pPr>
              <a:spcBef>
                <a:spcPts val="1500"/>
              </a:spcBef>
            </a:pPr>
            <a:r>
              <a:rPr lang="en-US" sz="1200" b="1" dirty="0">
                <a:solidFill>
                  <a:srgbClr val="003399"/>
                </a:solidFill>
                <a:latin typeface="Tahoma" panose="020B0604030504040204" pitchFamily="34" charset="0"/>
              </a:rPr>
              <a:t>Article 8: Guarantee of legal protection of the investor</a:t>
            </a:r>
            <a:endParaRPr lang="en-US" sz="1200" b="1" dirty="0">
              <a:solidFill>
                <a:srgbClr val="003399"/>
              </a:solidFill>
              <a:effectLst/>
              <a:latin typeface="Times New Roman" panose="02020603050405020304" pitchFamily="18" charset="0"/>
            </a:endParaRPr>
          </a:p>
          <a:p>
            <a:r>
              <a:rPr lang="en-US" sz="1200" dirty="0">
                <a:solidFill>
                  <a:srgbClr val="000000"/>
                </a:solidFill>
                <a:latin typeface="Tahoma" panose="020B0604030504040204" pitchFamily="34" charset="0"/>
                <a:ea typeface="Times New Roman" panose="02020603050405020304" pitchFamily="18" charset="0"/>
              </a:rPr>
              <a:t>1. In accordance with the civil legislation of the Republic of Tajikistan, the Investor has the right to compensation for damage caused to him as a result of adoption by state bodies of acts contradicting the legislation of the Republic of Tajikistan, as well as </a:t>
            </a:r>
            <a:r>
              <a:rPr lang="en-US" sz="1200" dirty="0" err="1">
                <a:solidFill>
                  <a:srgbClr val="000000"/>
                </a:solidFill>
                <a:latin typeface="Tahoma" panose="020B0604030504040204" pitchFamily="34" charset="0"/>
                <a:ea typeface="Times New Roman" panose="02020603050405020304" pitchFamily="18" charset="0"/>
              </a:rPr>
              <a:t>as</a:t>
            </a:r>
            <a:r>
              <a:rPr lang="en-US" sz="1200" dirty="0">
                <a:solidFill>
                  <a:srgbClr val="000000"/>
                </a:solidFill>
                <a:latin typeface="Tahoma" panose="020B0604030504040204" pitchFamily="34" charset="0"/>
                <a:ea typeface="Times New Roman" panose="02020603050405020304" pitchFamily="18" charset="0"/>
              </a:rPr>
              <a:t> </a:t>
            </a:r>
            <a:r>
              <a:rPr lang="en-US" sz="1200" dirty="0" err="1">
                <a:solidFill>
                  <a:srgbClr val="000000"/>
                </a:solidFill>
                <a:latin typeface="Tahoma" panose="020B0604030504040204" pitchFamily="34" charset="0"/>
                <a:ea typeface="Times New Roman" panose="02020603050405020304" pitchFamily="18" charset="0"/>
              </a:rPr>
              <a:t>as</a:t>
            </a:r>
            <a:r>
              <a:rPr lang="en-US" sz="1200" dirty="0">
                <a:solidFill>
                  <a:srgbClr val="000000"/>
                </a:solidFill>
                <a:latin typeface="Tahoma" panose="020B0604030504040204" pitchFamily="34" charset="0"/>
                <a:ea typeface="Times New Roman" panose="02020603050405020304" pitchFamily="18" charset="0"/>
              </a:rPr>
              <a:t> a result of illegal actions (inaction) of officials of these bodies. </a:t>
            </a:r>
          </a:p>
          <a:p>
            <a:r>
              <a:rPr lang="en-US" sz="1200" dirty="0">
                <a:solidFill>
                  <a:srgbClr val="000000"/>
                </a:solidFill>
                <a:latin typeface="Tahoma" panose="020B0604030504040204" pitchFamily="34" charset="0"/>
                <a:ea typeface="Times New Roman" panose="02020603050405020304" pitchFamily="18" charset="0"/>
              </a:rPr>
              <a:t>2. In case of introduction of amendments and additions to the legislation of the Republic of Tajikistan or adoption of new normative legal acts, worsening conditions of realization of investment activity, investors, carrying out long-term investments, within ten years from the date of coming into force of such laws have the right to choose the most favorable conditions for them.</a:t>
            </a:r>
          </a:p>
          <a:p>
            <a:r>
              <a:rPr lang="en-US" sz="1200" dirty="0">
                <a:solidFill>
                  <a:srgbClr val="000000"/>
                </a:solidFill>
                <a:latin typeface="Tahoma" panose="020B0604030504040204" pitchFamily="34" charset="0"/>
                <a:ea typeface="Times New Roman" panose="02020603050405020304" pitchFamily="18" charset="0"/>
              </a:rPr>
              <a:t>3. Worsening of conditions of investment is considered to be the introduction of amendments and additions to the legislation of the Republic of Tajikistan, as well as the adoption of new normative legal acts of the Republic of Tajikistan, providing for:</a:t>
            </a:r>
          </a:p>
          <a:p>
            <a:r>
              <a:rPr lang="en-US" sz="1200" dirty="0">
                <a:solidFill>
                  <a:srgbClr val="000000"/>
                </a:solidFill>
                <a:latin typeface="Tahoma" panose="020B0604030504040204" pitchFamily="34" charset="0"/>
                <a:ea typeface="Times New Roman" panose="02020603050405020304" pitchFamily="18" charset="0"/>
              </a:rPr>
              <a:t>-increase of tax burden in comparison with the tax burden on the day of the beginning of financing of the investment project;</a:t>
            </a:r>
          </a:p>
          <a:p>
            <a:r>
              <a:rPr lang="en-US" sz="1200" dirty="0">
                <a:solidFill>
                  <a:srgbClr val="000000"/>
                </a:solidFill>
                <a:latin typeface="Tahoma" panose="020B0604030504040204" pitchFamily="34" charset="0"/>
                <a:ea typeface="Times New Roman" panose="02020603050405020304" pitchFamily="18" charset="0"/>
              </a:rPr>
              <a:t>-introduction of quantitative restrictions on the volume of investment and other additional requirements on the size of investments; -introduction of other prohibitions and restrictions;</a:t>
            </a:r>
          </a:p>
          <a:p>
            <a:r>
              <a:rPr lang="en-US" sz="1200" dirty="0">
                <a:solidFill>
                  <a:srgbClr val="000000"/>
                </a:solidFill>
                <a:latin typeface="Tahoma" panose="020B0604030504040204" pitchFamily="34" charset="0"/>
                <a:ea typeface="Times New Roman" panose="02020603050405020304" pitchFamily="18" charset="0"/>
              </a:rPr>
              <a:t>-introduction of restrictions on the foreign investor's equity participation in the authorized (share) capitals of legal entities.</a:t>
            </a:r>
            <a:endParaRPr lang="en-US" sz="1200" dirty="0">
              <a:effectLst/>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6A2364FB-334D-4F59-B5FE-3EDAFD7D5A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10" name="Picture 9">
            <a:extLst>
              <a:ext uri="{FF2B5EF4-FFF2-40B4-BE49-F238E27FC236}">
                <a16:creationId xmlns:a16="http://schemas.microsoft.com/office/drawing/2014/main" id="{C60D5064-A617-45E0-90E8-01E8A69873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Tree>
    <p:extLst>
      <p:ext uri="{BB962C8B-B14F-4D97-AF65-F5344CB8AC3E}">
        <p14:creationId xmlns:p14="http://schemas.microsoft.com/office/powerpoint/2010/main" val="148041516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D84B8DA-50F3-A003-E0E5-BCA89D74C17A}"/>
              </a:ext>
            </a:extLst>
          </p:cNvPr>
          <p:cNvPicPr>
            <a:picLocks noChangeAspect="1"/>
          </p:cNvPicPr>
          <p:nvPr/>
        </p:nvPicPr>
        <p:blipFill rotWithShape="1">
          <a:blip r:embed="rId3">
            <a:extLst>
              <a:ext uri="{28A0092B-C50C-407E-A947-70E740481C1C}">
                <a14:useLocalDpi xmlns:a14="http://schemas.microsoft.com/office/drawing/2010/main" val="0"/>
              </a:ext>
            </a:extLst>
          </a:blip>
          <a:srcRect r="1282"/>
          <a:stretch/>
        </p:blipFill>
        <p:spPr>
          <a:xfrm>
            <a:off x="6384032" y="1284519"/>
            <a:ext cx="5544616" cy="4059276"/>
          </a:xfrm>
          <a:prstGeom prst="rect">
            <a:avLst/>
          </a:prstGeom>
        </p:spPr>
      </p:pic>
      <p:sp>
        <p:nvSpPr>
          <p:cNvPr id="10" name="TextBox 9"/>
          <p:cNvSpPr txBox="1"/>
          <p:nvPr/>
        </p:nvSpPr>
        <p:spPr>
          <a:xfrm>
            <a:off x="911424" y="404664"/>
            <a:ext cx="7736078" cy="571760"/>
          </a:xfrm>
          <a:prstGeom prst="rect">
            <a:avLst/>
          </a:prstGeom>
          <a:noFill/>
        </p:spPr>
        <p:txBody>
          <a:bodyPr wrap="square" rtlCol="0">
            <a:spAutoFit/>
          </a:bodyPr>
          <a:lstStyle/>
          <a:p>
            <a:pPr>
              <a:lnSpc>
                <a:spcPct val="150000"/>
              </a:lnSpc>
            </a:pPr>
            <a:r>
              <a:rPr lang="en-GB" sz="2400" b="1" dirty="0">
                <a:solidFill>
                  <a:srgbClr val="002060"/>
                </a:solidFill>
                <a:latin typeface="Impact" panose="020B0806030902050204" pitchFamily="34" charset="0"/>
                <a:cs typeface="Times New Roman" panose="02020603050405020304" pitchFamily="18" charset="0"/>
              </a:rPr>
              <a:t>GEOGRAPHICAL LOCATION</a:t>
            </a:r>
            <a:endParaRPr lang="ru-RU" sz="2400" b="1" dirty="0">
              <a:solidFill>
                <a:srgbClr val="002060"/>
              </a:solidFill>
              <a:latin typeface="Impact" panose="020B0806030902050204" pitchFamily="34" charset="0"/>
              <a:cs typeface="Times New Roman" panose="02020603050405020304" pitchFamily="18" charset="0"/>
            </a:endParaRPr>
          </a:p>
        </p:txBody>
      </p:sp>
      <p:sp>
        <p:nvSpPr>
          <p:cNvPr id="12" name="TextBox 11"/>
          <p:cNvSpPr txBox="1"/>
          <p:nvPr/>
        </p:nvSpPr>
        <p:spPr>
          <a:xfrm>
            <a:off x="983432" y="1890405"/>
            <a:ext cx="5040560" cy="3093154"/>
          </a:xfrm>
          <a:prstGeom prst="rect">
            <a:avLst/>
          </a:prstGeom>
          <a:noFill/>
        </p:spPr>
        <p:txBody>
          <a:bodyPr wrap="square" rtlCol="0">
            <a:spAutoFit/>
          </a:bodyPr>
          <a:lstStyle/>
          <a:p>
            <a:pPr marL="285750" indent="-285750">
              <a:buClr>
                <a:schemeClr val="accent6">
                  <a:lumMod val="75000"/>
                </a:schemeClr>
              </a:buClr>
              <a:buSzPct val="100000"/>
              <a:buFont typeface="Century Gothic" pitchFamily="34" charset="0"/>
              <a:buChar char="■"/>
            </a:pPr>
            <a:r>
              <a:rPr lang="en-GB" sz="1500" b="1" dirty="0">
                <a:solidFill>
                  <a:schemeClr val="tx1">
                    <a:lumMod val="75000"/>
                    <a:lumOff val="25000"/>
                  </a:schemeClr>
                </a:solidFill>
                <a:latin typeface="Times New Roman" panose="02020603050405020304" pitchFamily="18" charset="0"/>
                <a:cs typeface="Times New Roman" panose="02020603050405020304" pitchFamily="18" charset="0"/>
              </a:rPr>
              <a:t>Sughd Region borders Samarkand, </a:t>
            </a:r>
            <a:r>
              <a:rPr lang="en-GB" sz="1500" b="1" dirty="0" err="1">
                <a:solidFill>
                  <a:schemeClr val="tx1">
                    <a:lumMod val="75000"/>
                    <a:lumOff val="25000"/>
                  </a:schemeClr>
                </a:solidFill>
                <a:latin typeface="Times New Roman" panose="02020603050405020304" pitchFamily="18" charset="0"/>
                <a:cs typeface="Times New Roman" panose="02020603050405020304" pitchFamily="18" charset="0"/>
              </a:rPr>
              <a:t>Jizzak</a:t>
            </a:r>
            <a:r>
              <a:rPr lang="en-GB"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500" b="1" dirty="0" err="1">
                <a:solidFill>
                  <a:schemeClr val="tx1">
                    <a:lumMod val="75000"/>
                    <a:lumOff val="25000"/>
                  </a:schemeClr>
                </a:solidFill>
                <a:latin typeface="Times New Roman" panose="02020603050405020304" pitchFamily="18" charset="0"/>
                <a:cs typeface="Times New Roman" panose="02020603050405020304" pitchFamily="18" charset="0"/>
              </a:rPr>
              <a:t>Syrdarya</a:t>
            </a:r>
            <a:r>
              <a:rPr lang="en-GB" sz="1500" b="1" dirty="0">
                <a:solidFill>
                  <a:schemeClr val="tx1">
                    <a:lumMod val="75000"/>
                    <a:lumOff val="25000"/>
                  </a:schemeClr>
                </a:solidFill>
                <a:latin typeface="Times New Roman" panose="02020603050405020304" pitchFamily="18" charset="0"/>
                <a:cs typeface="Times New Roman" panose="02020603050405020304" pitchFamily="18" charset="0"/>
              </a:rPr>
              <a:t>, Tashkent, Namangan, Andijan and Fergana Regions of Uzbekistan, as well as </a:t>
            </a:r>
            <a:r>
              <a:rPr lang="en-GB" sz="1500" b="1" dirty="0" err="1">
                <a:solidFill>
                  <a:schemeClr val="tx1">
                    <a:lumMod val="75000"/>
                    <a:lumOff val="25000"/>
                  </a:schemeClr>
                </a:solidFill>
                <a:latin typeface="Times New Roman" panose="02020603050405020304" pitchFamily="18" charset="0"/>
                <a:cs typeface="Times New Roman" panose="02020603050405020304" pitchFamily="18" charset="0"/>
              </a:rPr>
              <a:t>Batken</a:t>
            </a:r>
            <a:r>
              <a:rPr lang="en-GB" sz="1500" b="1" dirty="0">
                <a:solidFill>
                  <a:schemeClr val="tx1">
                    <a:lumMod val="75000"/>
                    <a:lumOff val="25000"/>
                  </a:schemeClr>
                </a:solidFill>
                <a:latin typeface="Times New Roman" panose="02020603050405020304" pitchFamily="18" charset="0"/>
                <a:cs typeface="Times New Roman" panose="02020603050405020304" pitchFamily="18" charset="0"/>
              </a:rPr>
              <a:t> Region of Kyrgyzstan</a:t>
            </a:r>
            <a:r>
              <a:rPr lang="ru-RU" sz="1500" b="1" dirty="0">
                <a:solidFill>
                  <a:schemeClr val="tx1">
                    <a:lumMod val="75000"/>
                    <a:lumOff val="25000"/>
                  </a:schemeClr>
                </a:solidFill>
                <a:latin typeface="Times New Roman" panose="02020603050405020304" pitchFamily="18" charset="0"/>
                <a:cs typeface="Times New Roman" panose="02020603050405020304" pitchFamily="18" charset="0"/>
              </a:rPr>
              <a:t>.</a:t>
            </a:r>
          </a:p>
          <a:p>
            <a:pPr marL="285750" indent="-285750">
              <a:buClr>
                <a:schemeClr val="accent6">
                  <a:lumMod val="75000"/>
                </a:schemeClr>
              </a:buClr>
              <a:buSzPct val="100000"/>
              <a:buFont typeface="Century Gothic" pitchFamily="34" charset="0"/>
              <a:buChar char="■"/>
            </a:pPr>
            <a:endParaRPr lang="ru-RU" sz="15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285750">
              <a:buClr>
                <a:schemeClr val="accent6">
                  <a:lumMod val="75000"/>
                </a:schemeClr>
              </a:buClr>
              <a:buSzPct val="100000"/>
              <a:buFont typeface="Century Gothic" pitchFamily="34" charset="0"/>
              <a:buChar char="■"/>
            </a:pPr>
            <a:r>
              <a:rPr lang="en-US" sz="1500" b="1" dirty="0">
                <a:solidFill>
                  <a:schemeClr val="tx1">
                    <a:lumMod val="75000"/>
                    <a:lumOff val="25000"/>
                  </a:schemeClr>
                </a:solidFill>
                <a:latin typeface="Times New Roman" panose="02020603050405020304" pitchFamily="18" charset="0"/>
                <a:cs typeface="Times New Roman" panose="02020603050405020304" pitchFamily="18" charset="0"/>
              </a:rPr>
              <a:t>The largest river in Central Asia, the</a:t>
            </a:r>
            <a:r>
              <a:rPr lang="ru-RU"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500" b="1" dirty="0">
                <a:solidFill>
                  <a:srgbClr val="007635"/>
                </a:solidFill>
                <a:latin typeface="Times New Roman" panose="02020603050405020304" pitchFamily="18" charset="0"/>
                <a:cs typeface="Times New Roman" panose="02020603050405020304" pitchFamily="18" charset="0"/>
              </a:rPr>
              <a:t>SYRDARYA</a:t>
            </a:r>
            <a:r>
              <a:rPr lang="ru-RU" sz="15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GB" sz="1500" b="1" dirty="0">
                <a:solidFill>
                  <a:schemeClr val="tx1">
                    <a:lumMod val="75000"/>
                    <a:lumOff val="25000"/>
                  </a:schemeClr>
                </a:solidFill>
                <a:latin typeface="Times New Roman" panose="02020603050405020304" pitchFamily="18" charset="0"/>
                <a:cs typeface="Times New Roman" panose="02020603050405020304" pitchFamily="18" charset="0"/>
              </a:rPr>
              <a:t>flows through Sughd Region</a:t>
            </a:r>
            <a:endParaRPr lang="ru-RU" sz="15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285750">
              <a:buClr>
                <a:schemeClr val="accent6">
                  <a:lumMod val="75000"/>
                </a:schemeClr>
              </a:buClr>
              <a:buSzPct val="100000"/>
              <a:buFont typeface="Century Gothic" pitchFamily="34" charset="0"/>
              <a:buChar char="■"/>
            </a:pPr>
            <a:endParaRPr lang="ru-RU" sz="15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285750">
              <a:buClr>
                <a:schemeClr val="accent6">
                  <a:lumMod val="75000"/>
                </a:schemeClr>
              </a:buClr>
              <a:buSzPct val="100000"/>
              <a:buFont typeface="Century Gothic" pitchFamily="34" charset="0"/>
              <a:buChar char="■"/>
            </a:pPr>
            <a:r>
              <a:rPr lang="en-US" sz="1500" b="1" dirty="0">
                <a:solidFill>
                  <a:srgbClr val="007635"/>
                </a:solidFill>
                <a:latin typeface="Times New Roman" panose="02020603050405020304" pitchFamily="18" charset="0"/>
                <a:cs typeface="Times New Roman" panose="02020603050405020304" pitchFamily="18" charset="0"/>
              </a:rPr>
              <a:t>KHUJAND</a:t>
            </a:r>
            <a:r>
              <a:rPr lang="en-US" sz="1500" b="1" dirty="0">
                <a:solidFill>
                  <a:schemeClr val="tx1">
                    <a:lumMod val="75000"/>
                    <a:lumOff val="25000"/>
                  </a:schemeClr>
                </a:solidFill>
                <a:latin typeface="Times New Roman" panose="02020603050405020304" pitchFamily="18" charset="0"/>
                <a:cs typeface="Times New Roman" panose="02020603050405020304" pitchFamily="18" charset="0"/>
              </a:rPr>
              <a:t> is the administrative center of Sughd Region</a:t>
            </a:r>
            <a:endParaRPr lang="ru-RU" sz="1500" b="1" dirty="0">
              <a:solidFill>
                <a:srgbClr val="007635"/>
              </a:solidFill>
              <a:latin typeface="Times New Roman" panose="02020603050405020304" pitchFamily="18" charset="0"/>
              <a:cs typeface="Times New Roman" panose="02020603050405020304" pitchFamily="18" charset="0"/>
            </a:endParaRPr>
          </a:p>
          <a:p>
            <a:pPr marL="285750" indent="-285750">
              <a:buClr>
                <a:schemeClr val="accent6">
                  <a:lumMod val="75000"/>
                </a:schemeClr>
              </a:buClr>
              <a:buSzPct val="100000"/>
              <a:buFont typeface="Century Gothic" pitchFamily="34" charset="0"/>
              <a:buChar char="■"/>
            </a:pPr>
            <a:endParaRPr lang="ru-RU" sz="15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285750">
              <a:buClr>
                <a:schemeClr val="accent6">
                  <a:lumMod val="75000"/>
                </a:schemeClr>
              </a:buClr>
              <a:buSzPct val="100000"/>
              <a:buFont typeface="Century Gothic" pitchFamily="34" charset="0"/>
              <a:buChar char="■"/>
            </a:pPr>
            <a:r>
              <a:rPr lang="en-US" sz="1500" b="1" dirty="0">
                <a:solidFill>
                  <a:schemeClr val="tx1">
                    <a:lumMod val="75000"/>
                    <a:lumOff val="25000"/>
                  </a:schemeClr>
                </a:solidFill>
                <a:latin typeface="Times New Roman" panose="02020603050405020304" pitchFamily="18" charset="0"/>
                <a:cs typeface="Times New Roman" panose="02020603050405020304" pitchFamily="18" charset="0"/>
              </a:rPr>
              <a:t>Due to its favorable geographical location and climatic conditions, Khujand and the Fergana Valley are the </a:t>
            </a:r>
            <a:r>
              <a:rPr lang="en-US" sz="1500" b="1" dirty="0">
                <a:solidFill>
                  <a:srgbClr val="007635"/>
                </a:solidFill>
                <a:latin typeface="Times New Roman" panose="02020603050405020304" pitchFamily="18" charset="0"/>
                <a:cs typeface="Times New Roman" panose="02020603050405020304" pitchFamily="18" charset="0"/>
              </a:rPr>
              <a:t>PEARL OF CENTRAL ASIA</a:t>
            </a:r>
            <a:endParaRPr lang="ru-RU" sz="1500" b="1" dirty="0">
              <a:solidFill>
                <a:srgbClr val="007635"/>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C616383-7098-4307-819A-6B0430E79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pic>
        <p:nvPicPr>
          <p:cNvPr id="11" name="Picture 10">
            <a:extLst>
              <a:ext uri="{FF2B5EF4-FFF2-40B4-BE49-F238E27FC236}">
                <a16:creationId xmlns:a16="http://schemas.microsoft.com/office/drawing/2014/main" id="{043DE179-41FE-4393-B560-7E1CCEFBE6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13" name="Picture 12">
            <a:extLst>
              <a:ext uri="{FF2B5EF4-FFF2-40B4-BE49-F238E27FC236}">
                <a16:creationId xmlns:a16="http://schemas.microsoft.com/office/drawing/2014/main" id="{208C7C66-B28A-4A30-9F3F-F6C1575A8D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Tree>
    <p:extLst>
      <p:ext uri="{BB962C8B-B14F-4D97-AF65-F5344CB8AC3E}">
        <p14:creationId xmlns:p14="http://schemas.microsoft.com/office/powerpoint/2010/main" val="2647864216"/>
      </p:ext>
    </p:extLst>
  </p:cSld>
  <p:clrMapOvr>
    <a:masterClrMapping/>
  </p:clrMapOvr>
  <p:transition spd="med">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B1E162-5091-490E-8239-00C2831CC0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sp>
        <p:nvSpPr>
          <p:cNvPr id="7" name="TextBox 6"/>
          <p:cNvSpPr txBox="1"/>
          <p:nvPr/>
        </p:nvSpPr>
        <p:spPr>
          <a:xfrm>
            <a:off x="407368" y="404664"/>
            <a:ext cx="9001000" cy="430887"/>
          </a:xfrm>
          <a:prstGeom prst="rect">
            <a:avLst/>
          </a:prstGeom>
          <a:noFill/>
        </p:spPr>
        <p:txBody>
          <a:bodyPr wrap="square" rtlCol="0">
            <a:spAutoFit/>
          </a:bodyPr>
          <a:lstStyle/>
          <a:p>
            <a:r>
              <a:rPr lang="en-US" sz="2200" b="1" dirty="0">
                <a:solidFill>
                  <a:srgbClr val="002060"/>
                </a:solidFill>
                <a:latin typeface="Impact" panose="020B0806030902050204" pitchFamily="34" charset="0"/>
                <a:cs typeface="Times New Roman" panose="02020603050405020304" pitchFamily="18" charset="0"/>
              </a:rPr>
              <a:t>Legislative framework for investment attraction and protection</a:t>
            </a:r>
            <a:endParaRPr lang="ru-RU" sz="2200" b="1" dirty="0">
              <a:solidFill>
                <a:srgbClr val="002060"/>
              </a:solidFill>
              <a:latin typeface="Impact" panose="020B080603090205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15A699E-429B-9EEF-DA49-4001D1FC7E44}"/>
              </a:ext>
            </a:extLst>
          </p:cNvPr>
          <p:cNvSpPr txBox="1"/>
          <p:nvPr/>
        </p:nvSpPr>
        <p:spPr>
          <a:xfrm>
            <a:off x="551384" y="866379"/>
            <a:ext cx="9505056" cy="4601260"/>
          </a:xfrm>
          <a:prstGeom prst="rect">
            <a:avLst/>
          </a:prstGeom>
          <a:noFill/>
        </p:spPr>
        <p:txBody>
          <a:bodyPr wrap="square" rtlCol="0">
            <a:spAutoFit/>
          </a:bodyPr>
          <a:lstStyle/>
          <a:p>
            <a:r>
              <a:rPr lang="en-US" sz="1600" b="1" dirty="0">
                <a:solidFill>
                  <a:srgbClr val="000000"/>
                </a:solidFill>
                <a:latin typeface="Tahoma" panose="020B0604030504040204" pitchFamily="34" charset="0"/>
                <a:ea typeface="Times New Roman" panose="02020603050405020304" pitchFamily="18" charset="0"/>
              </a:rPr>
              <a:t>Law of the RT "On Investments"</a:t>
            </a:r>
            <a:endParaRPr lang="ru-RU" sz="1600" b="1" dirty="0">
              <a:solidFill>
                <a:srgbClr val="000000"/>
              </a:solidFill>
              <a:latin typeface="Tahoma" panose="020B0604030504040204" pitchFamily="34" charset="0"/>
              <a:ea typeface="Times New Roman" panose="02020603050405020304" pitchFamily="18" charset="0"/>
            </a:endParaRPr>
          </a:p>
          <a:p>
            <a:pPr>
              <a:spcBef>
                <a:spcPts val="1500"/>
              </a:spcBef>
            </a:pPr>
            <a:r>
              <a:rPr lang="en-US" sz="1200" b="1" dirty="0">
                <a:solidFill>
                  <a:srgbClr val="003399"/>
                </a:solidFill>
                <a:latin typeface="Tahoma" panose="020B0604030504040204" pitchFamily="34" charset="0"/>
              </a:rPr>
              <a:t>Article 9: Additional guarantees and investor protection measures</a:t>
            </a:r>
            <a:endParaRPr lang="en-US" sz="1200" b="1" dirty="0">
              <a:solidFill>
                <a:srgbClr val="003399"/>
              </a:solidFill>
              <a:effectLst/>
              <a:latin typeface="Times New Roman" panose="02020603050405020304" pitchFamily="18" charset="0"/>
            </a:endParaRPr>
          </a:p>
          <a:p>
            <a:r>
              <a:rPr lang="en-US" sz="1200" dirty="0">
                <a:solidFill>
                  <a:srgbClr val="000000"/>
                </a:solidFill>
                <a:latin typeface="Tahoma" panose="020B0604030504040204" pitchFamily="34" charset="0"/>
                <a:ea typeface="Times New Roman" panose="02020603050405020304" pitchFamily="18" charset="0"/>
              </a:rPr>
              <a:t>1. Additional guarantees and measures of protection of investments can be provided by the legislation of the Republic of Tajikistan, along with guarantees and general measures of protection of investors.</a:t>
            </a:r>
          </a:p>
          <a:p>
            <a:r>
              <a:rPr lang="en-US" sz="1200" dirty="0">
                <a:solidFill>
                  <a:srgbClr val="000000"/>
                </a:solidFill>
                <a:latin typeface="Tahoma" panose="020B0604030504040204" pitchFamily="34" charset="0"/>
                <a:ea typeface="Times New Roman" panose="02020603050405020304" pitchFamily="18" charset="0"/>
              </a:rPr>
              <a:t>2. Additional guarantees and measures of protection can be provided at realization of investments which total volume makes the sum equivalent to five million US dollars in national currency.</a:t>
            </a:r>
          </a:p>
          <a:p>
            <a:r>
              <a:rPr lang="en-US" sz="1200" dirty="0">
                <a:solidFill>
                  <a:srgbClr val="000000"/>
                </a:solidFill>
                <a:latin typeface="Tahoma" panose="020B0604030504040204" pitchFamily="34" charset="0"/>
                <a:ea typeface="Times New Roman" panose="02020603050405020304" pitchFamily="18" charset="0"/>
              </a:rPr>
              <a:t>3. Additional guarantees and measures of protection of investments, provided by part 2 of the present article, shall be provided to investors within the framework of corresponding agreements and contracts on the basis of the laws of the Republic of Tajikistan </a:t>
            </a:r>
            <a:r>
              <a:rPr lang="en-US" sz="1200" u="sng" dirty="0">
                <a:solidFill>
                  <a:srgbClr val="000000"/>
                </a:solidFill>
                <a:latin typeface="Tahoma" panose="020B0604030504040204" pitchFamily="34" charset="0"/>
                <a:ea typeface="Times New Roman" panose="02020603050405020304" pitchFamily="18" charset="0"/>
              </a:rPr>
              <a:t>"On investment agreement</a:t>
            </a:r>
            <a:r>
              <a:rPr lang="en-US" sz="1200" dirty="0">
                <a:solidFill>
                  <a:srgbClr val="000000"/>
                </a:solidFill>
                <a:latin typeface="Tahoma" panose="020B0604030504040204" pitchFamily="34" charset="0"/>
                <a:ea typeface="Times New Roman" panose="02020603050405020304" pitchFamily="18" charset="0"/>
              </a:rPr>
              <a:t>", "</a:t>
            </a:r>
            <a:r>
              <a:rPr lang="en-US" sz="1200" u="sng" dirty="0">
                <a:solidFill>
                  <a:srgbClr val="000000"/>
                </a:solidFill>
                <a:latin typeface="Tahoma" panose="020B0604030504040204" pitchFamily="34" charset="0"/>
                <a:ea typeface="Times New Roman" panose="02020603050405020304" pitchFamily="18" charset="0"/>
              </a:rPr>
              <a:t>On public-private partnership</a:t>
            </a:r>
            <a:r>
              <a:rPr lang="en-US" sz="1200" dirty="0">
                <a:solidFill>
                  <a:srgbClr val="000000"/>
                </a:solidFill>
                <a:latin typeface="Tahoma" panose="020B0604030504040204" pitchFamily="34" charset="0"/>
                <a:ea typeface="Times New Roman" panose="02020603050405020304" pitchFamily="18" charset="0"/>
              </a:rPr>
              <a:t>", "</a:t>
            </a:r>
            <a:r>
              <a:rPr lang="en-US" sz="1200" u="sng" dirty="0">
                <a:solidFill>
                  <a:srgbClr val="000000"/>
                </a:solidFill>
                <a:latin typeface="Tahoma" panose="020B0604030504040204" pitchFamily="34" charset="0"/>
                <a:ea typeface="Times New Roman" panose="02020603050405020304" pitchFamily="18" charset="0"/>
              </a:rPr>
              <a:t>On concessions</a:t>
            </a:r>
            <a:r>
              <a:rPr lang="en-US" sz="1200" dirty="0">
                <a:solidFill>
                  <a:srgbClr val="000000"/>
                </a:solidFill>
                <a:latin typeface="Tahoma" panose="020B0604030504040204" pitchFamily="34" charset="0"/>
                <a:ea typeface="Times New Roman" panose="02020603050405020304" pitchFamily="18" charset="0"/>
              </a:rPr>
              <a:t>" and "</a:t>
            </a:r>
            <a:r>
              <a:rPr lang="en-US" sz="1200" u="sng" dirty="0">
                <a:solidFill>
                  <a:srgbClr val="000000"/>
                </a:solidFill>
                <a:latin typeface="Tahoma" panose="020B0604030504040204" pitchFamily="34" charset="0"/>
                <a:ea typeface="Times New Roman" panose="02020603050405020304" pitchFamily="18" charset="0"/>
              </a:rPr>
              <a:t>On agreements on production sharing</a:t>
            </a:r>
            <a:r>
              <a:rPr lang="en-US" sz="1200" dirty="0">
                <a:solidFill>
                  <a:srgbClr val="000000"/>
                </a:solidFill>
                <a:latin typeface="Tahoma" panose="020B0604030504040204" pitchFamily="34" charset="0"/>
                <a:ea typeface="Times New Roman" panose="02020603050405020304" pitchFamily="18" charset="0"/>
              </a:rPr>
              <a:t>".</a:t>
            </a:r>
            <a:endParaRPr lang="ru-RU" sz="1200" dirty="0">
              <a:solidFill>
                <a:srgbClr val="000000"/>
              </a:solidFill>
              <a:effectLst/>
              <a:latin typeface="Tahoma" panose="020B0604030504040204" pitchFamily="34" charset="0"/>
              <a:ea typeface="Times New Roman" panose="02020603050405020304" pitchFamily="18" charset="0"/>
            </a:endParaRPr>
          </a:p>
          <a:p>
            <a:endParaRPr lang="ru-RU" sz="1200" dirty="0">
              <a:solidFill>
                <a:srgbClr val="000000"/>
              </a:solidFill>
              <a:latin typeface="Tahoma" panose="020B0604030504040204" pitchFamily="34" charset="0"/>
              <a:ea typeface="Times New Roman" panose="02020603050405020304" pitchFamily="18" charset="0"/>
            </a:endParaRPr>
          </a:p>
          <a:p>
            <a:pPr>
              <a:spcBef>
                <a:spcPts val="1500"/>
              </a:spcBef>
            </a:pPr>
            <a:r>
              <a:rPr lang="en-US" sz="1200" b="1" dirty="0">
                <a:solidFill>
                  <a:srgbClr val="003399"/>
                </a:solidFill>
                <a:latin typeface="Tahoma" panose="020B0604030504040204" pitchFamily="34" charset="0"/>
              </a:rPr>
              <a:t>Article 14. Guarantees of investor's rights at expropriation and requisition</a:t>
            </a:r>
            <a:endParaRPr lang="en-US" sz="1200" b="1" dirty="0">
              <a:solidFill>
                <a:srgbClr val="003399"/>
              </a:solidFill>
              <a:effectLst/>
              <a:latin typeface="Times New Roman" panose="02020603050405020304" pitchFamily="18" charset="0"/>
            </a:endParaRPr>
          </a:p>
          <a:p>
            <a:r>
              <a:rPr lang="en-US" sz="1200" dirty="0">
                <a:solidFill>
                  <a:srgbClr val="000000"/>
                </a:solidFill>
                <a:latin typeface="Tahoma" panose="020B0604030504040204" pitchFamily="34" charset="0"/>
                <a:ea typeface="Times New Roman" panose="02020603050405020304" pitchFamily="18" charset="0"/>
              </a:rPr>
              <a:t>1. The property of the investor is not subject to nationalization.</a:t>
            </a:r>
          </a:p>
          <a:p>
            <a:r>
              <a:rPr lang="en-US" sz="1200" dirty="0">
                <a:solidFill>
                  <a:srgbClr val="000000"/>
                </a:solidFill>
                <a:latin typeface="Tahoma" panose="020B0604030504040204" pitchFamily="34" charset="0"/>
                <a:ea typeface="Times New Roman" panose="02020603050405020304" pitchFamily="18" charset="0"/>
              </a:rPr>
              <a:t>2. Expropriation of investments, including indirect expropriation on the territory of the Republic of Tajikistan or acceptance of measures equivalent to expropriation of investments is forbidden, except for expropriation in interests of the state or society, on a non-discriminatory basis, according to the order established by the legislation of the Republic of Tajikistan, with timely, adequate and effective payment of compensation.</a:t>
            </a:r>
          </a:p>
          <a:p>
            <a:r>
              <a:rPr lang="en-US" sz="1200" dirty="0">
                <a:solidFill>
                  <a:srgbClr val="000000"/>
                </a:solidFill>
                <a:latin typeface="Tahoma" panose="020B0604030504040204" pitchFamily="34" charset="0"/>
                <a:ea typeface="Times New Roman" panose="02020603050405020304" pitchFamily="18" charset="0"/>
              </a:rPr>
              <a:t>3. Investments and other assets of investors shall not be subject to requisition except for cases of emergency situations, natural disasters, accidents, epidemics and epizootics. </a:t>
            </a:r>
          </a:p>
          <a:p>
            <a:r>
              <a:rPr lang="en-US" sz="1200" dirty="0">
                <a:solidFill>
                  <a:srgbClr val="000000"/>
                </a:solidFill>
                <a:latin typeface="Tahoma" panose="020B0604030504040204" pitchFamily="34" charset="0"/>
                <a:ea typeface="Times New Roman" panose="02020603050405020304" pitchFamily="18" charset="0"/>
              </a:rPr>
              <a:t>4. The decision on requisition shall be made by the Government of the Republic of Tajikistan.</a:t>
            </a:r>
          </a:p>
          <a:p>
            <a:r>
              <a:rPr lang="en-US" sz="1200" dirty="0">
                <a:solidFill>
                  <a:srgbClr val="000000"/>
                </a:solidFill>
                <a:latin typeface="Tahoma" panose="020B0604030504040204" pitchFamily="34" charset="0"/>
                <a:ea typeface="Times New Roman" panose="02020603050405020304" pitchFamily="18" charset="0"/>
              </a:rPr>
              <a:t>5. Expropriation, indirect expropriation and requisition of property of the investor shall be carried out with payment to it of cost of property.</a:t>
            </a:r>
            <a:endParaRPr lang="en-US" sz="1200" dirty="0">
              <a:effectLst/>
              <a:latin typeface="Times New Roman" panose="02020603050405020304" pitchFamily="18" charset="0"/>
              <a:ea typeface="Times New Roman" panose="02020603050405020304" pitchFamily="18" charset="0"/>
            </a:endParaRPr>
          </a:p>
          <a:p>
            <a:endParaRPr lang="ru-RU" sz="1200" dirty="0">
              <a:solidFill>
                <a:srgbClr val="000000"/>
              </a:solidFill>
              <a:effectLst/>
              <a:latin typeface="Tahoma" panose="020B0604030504040204" pitchFamily="34" charset="0"/>
              <a:ea typeface="Times New Roman" panose="02020603050405020304" pitchFamily="18" charset="0"/>
            </a:endParaRPr>
          </a:p>
        </p:txBody>
      </p:sp>
      <p:pic>
        <p:nvPicPr>
          <p:cNvPr id="9" name="Picture 8">
            <a:extLst>
              <a:ext uri="{FF2B5EF4-FFF2-40B4-BE49-F238E27FC236}">
                <a16:creationId xmlns:a16="http://schemas.microsoft.com/office/drawing/2014/main" id="{6BAD6A2B-2EDB-439A-9ECC-1280DFECEB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10" name="Picture 9">
            <a:extLst>
              <a:ext uri="{FF2B5EF4-FFF2-40B4-BE49-F238E27FC236}">
                <a16:creationId xmlns:a16="http://schemas.microsoft.com/office/drawing/2014/main" id="{43A9947A-EEF8-4092-A487-B5BDA5B2C6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Tree>
    <p:extLst>
      <p:ext uri="{BB962C8B-B14F-4D97-AF65-F5344CB8AC3E}">
        <p14:creationId xmlns:p14="http://schemas.microsoft.com/office/powerpoint/2010/main" val="324235935"/>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368" y="188640"/>
            <a:ext cx="9721080" cy="1446550"/>
          </a:xfrm>
          <a:prstGeom prst="rect">
            <a:avLst/>
          </a:prstGeom>
          <a:noFill/>
        </p:spPr>
        <p:txBody>
          <a:bodyPr wrap="square" rtlCol="0">
            <a:spAutoFit/>
          </a:bodyPr>
          <a:lstStyle/>
          <a:p>
            <a:r>
              <a:rPr lang="en-US" sz="2200" b="1" dirty="0">
                <a:solidFill>
                  <a:srgbClr val="002060"/>
                </a:solidFill>
                <a:latin typeface="Impact" panose="020B0806030902050204" pitchFamily="34" charset="0"/>
                <a:cs typeface="Times New Roman" panose="02020603050405020304" pitchFamily="18" charset="0"/>
              </a:rPr>
              <a:t>Resolution of the Government of the Republic of Tajikistan from 26.10.2021, №464 "On introduction of unilateral visa-free regime in relation to some foreign countries"</a:t>
            </a:r>
          </a:p>
          <a:p>
            <a:endParaRPr lang="ru-RU" sz="2200" dirty="0">
              <a:solidFill>
                <a:srgbClr val="0070C0"/>
              </a:solidFill>
              <a:latin typeface="Impact" panose="020B0806030902050204" pitchFamily="34" charset="0"/>
            </a:endParaRPr>
          </a:p>
        </p:txBody>
      </p:sp>
      <p:sp>
        <p:nvSpPr>
          <p:cNvPr id="3" name="TextBox 2">
            <a:extLst>
              <a:ext uri="{FF2B5EF4-FFF2-40B4-BE49-F238E27FC236}">
                <a16:creationId xmlns:a16="http://schemas.microsoft.com/office/drawing/2014/main" id="{C15A699E-429B-9EEF-DA49-4001D1FC7E44}"/>
              </a:ext>
            </a:extLst>
          </p:cNvPr>
          <p:cNvSpPr txBox="1"/>
          <p:nvPr/>
        </p:nvSpPr>
        <p:spPr>
          <a:xfrm>
            <a:off x="407368" y="1268760"/>
            <a:ext cx="9505056" cy="738664"/>
          </a:xfrm>
          <a:prstGeom prst="rect">
            <a:avLst/>
          </a:prstGeom>
          <a:noFill/>
        </p:spPr>
        <p:txBody>
          <a:bodyPr wrap="square" rtlCol="0">
            <a:spAutoFit/>
          </a:bodyPr>
          <a:lstStyle/>
          <a:p>
            <a:r>
              <a:rPr lang="en-US" sz="1400" dirty="0">
                <a:solidFill>
                  <a:srgbClr val="000000"/>
                </a:solidFill>
                <a:latin typeface="Tahoma" panose="020B0604030504040204" pitchFamily="34" charset="0"/>
                <a:ea typeface="Times New Roman" panose="02020603050405020304" pitchFamily="18" charset="0"/>
              </a:rPr>
              <a:t>For the nationals of foreign countries, to introduce a unilateral visa-free regime of entry into the Republic of Tajikistan, stay and exit from the Republic of Tajikistan within 30 days:</a:t>
            </a:r>
            <a:endParaRPr lang="ru-RU" sz="1400" dirty="0">
              <a:solidFill>
                <a:srgbClr val="000000"/>
              </a:solidFill>
              <a:effectLst/>
              <a:latin typeface="Tahoma" panose="020B0604030504040204" pitchFamily="34" charset="0"/>
              <a:ea typeface="Times New Roman" panose="02020603050405020304" pitchFamily="18" charset="0"/>
            </a:endParaRPr>
          </a:p>
          <a:p>
            <a:endParaRPr lang="ru-RU" sz="1400" b="1" dirty="0">
              <a:solidFill>
                <a:srgbClr val="000000"/>
              </a:solidFill>
              <a:latin typeface="Tahoma" panose="020B0604030504040204" pitchFamily="34" charset="0"/>
            </a:endParaRPr>
          </a:p>
        </p:txBody>
      </p:sp>
      <p:pic>
        <p:nvPicPr>
          <p:cNvPr id="6" name="Picture 5">
            <a:extLst>
              <a:ext uri="{FF2B5EF4-FFF2-40B4-BE49-F238E27FC236}">
                <a16:creationId xmlns:a16="http://schemas.microsoft.com/office/drawing/2014/main" id="{BF935BB9-E40B-4466-BBFC-A322F61E0A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pic>
        <p:nvPicPr>
          <p:cNvPr id="9" name="Picture 8">
            <a:extLst>
              <a:ext uri="{FF2B5EF4-FFF2-40B4-BE49-F238E27FC236}">
                <a16:creationId xmlns:a16="http://schemas.microsoft.com/office/drawing/2014/main" id="{49761911-82E0-4E76-9D53-D938C580D3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10" name="Picture 9">
            <a:extLst>
              <a:ext uri="{FF2B5EF4-FFF2-40B4-BE49-F238E27FC236}">
                <a16:creationId xmlns:a16="http://schemas.microsoft.com/office/drawing/2014/main" id="{7E4AEDC0-C934-4787-B55E-45CEC2558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
        <p:nvSpPr>
          <p:cNvPr id="4" name="TextBox 3">
            <a:extLst>
              <a:ext uri="{FF2B5EF4-FFF2-40B4-BE49-F238E27FC236}">
                <a16:creationId xmlns:a16="http://schemas.microsoft.com/office/drawing/2014/main" id="{AAA583AC-6102-2D3B-7807-59F50A73D0DC}"/>
              </a:ext>
            </a:extLst>
          </p:cNvPr>
          <p:cNvSpPr txBox="1"/>
          <p:nvPr/>
        </p:nvSpPr>
        <p:spPr>
          <a:xfrm>
            <a:off x="623392" y="1844824"/>
            <a:ext cx="4176464" cy="4893647"/>
          </a:xfrm>
          <a:prstGeom prst="rect">
            <a:avLst/>
          </a:prstGeom>
          <a:noFill/>
        </p:spPr>
        <p:txBody>
          <a:bodyPr wrap="square" rtlCol="0">
            <a:spAutoFit/>
          </a:bodyPr>
          <a:lstStyle/>
          <a:p>
            <a:r>
              <a:rPr lang="en-GB" sz="1200" dirty="0">
                <a:solidFill>
                  <a:srgbClr val="000000"/>
                </a:solidFill>
                <a:latin typeface="Tahoma" panose="020B0604030504040204" pitchFamily="34" charset="0"/>
                <a:ea typeface="Times New Roman" panose="02020603050405020304" pitchFamily="18" charset="0"/>
              </a:rPr>
              <a:t>1. Australia</a:t>
            </a:r>
          </a:p>
          <a:p>
            <a:r>
              <a:rPr lang="en-GB" sz="1200" dirty="0">
                <a:solidFill>
                  <a:srgbClr val="000000"/>
                </a:solidFill>
                <a:latin typeface="Tahoma" panose="020B0604030504040204" pitchFamily="34" charset="0"/>
                <a:ea typeface="Times New Roman" panose="02020603050405020304" pitchFamily="18" charset="0"/>
              </a:rPr>
              <a:t>2. United Arab Emirates</a:t>
            </a:r>
          </a:p>
          <a:p>
            <a:r>
              <a:rPr lang="en-GB" sz="1200" dirty="0">
                <a:solidFill>
                  <a:srgbClr val="000000"/>
                </a:solidFill>
                <a:latin typeface="Tahoma" panose="020B0604030504040204" pitchFamily="34" charset="0"/>
                <a:ea typeface="Times New Roman" panose="02020603050405020304" pitchFamily="18" charset="0"/>
              </a:rPr>
              <a:t>3. Grand Duchy of Luxembourg</a:t>
            </a:r>
          </a:p>
          <a:p>
            <a:r>
              <a:rPr lang="en-GB" sz="1200" dirty="0">
                <a:solidFill>
                  <a:srgbClr val="000000"/>
                </a:solidFill>
                <a:latin typeface="Tahoma" panose="020B0604030504040204" pitchFamily="34" charset="0"/>
                <a:ea typeface="Times New Roman" panose="02020603050405020304" pitchFamily="18" charset="0"/>
              </a:rPr>
              <a:t>4. Brunei Darussalam</a:t>
            </a:r>
          </a:p>
          <a:p>
            <a:r>
              <a:rPr lang="en-GB" sz="1200" dirty="0">
                <a:solidFill>
                  <a:srgbClr val="000000"/>
                </a:solidFill>
                <a:latin typeface="Tahoma" panose="020B0604030504040204" pitchFamily="34" charset="0"/>
                <a:ea typeface="Times New Roman" panose="02020603050405020304" pitchFamily="18" charset="0"/>
              </a:rPr>
              <a:t>5. Kuwait</a:t>
            </a:r>
          </a:p>
          <a:p>
            <a:r>
              <a:rPr lang="en-GB" sz="1200" dirty="0">
                <a:solidFill>
                  <a:srgbClr val="000000"/>
                </a:solidFill>
                <a:latin typeface="Tahoma" panose="020B0604030504040204" pitchFamily="34" charset="0"/>
                <a:ea typeface="Times New Roman" panose="02020603050405020304" pitchFamily="18" charset="0"/>
              </a:rPr>
              <a:t>6. Qatar</a:t>
            </a:r>
          </a:p>
          <a:p>
            <a:r>
              <a:rPr lang="en-GB" sz="1200" dirty="0">
                <a:solidFill>
                  <a:srgbClr val="000000"/>
                </a:solidFill>
                <a:latin typeface="Tahoma" panose="020B0604030504040204" pitchFamily="34" charset="0"/>
                <a:ea typeface="Times New Roman" panose="02020603050405020304" pitchFamily="18" charset="0"/>
              </a:rPr>
              <a:t>7. New Zealand</a:t>
            </a:r>
          </a:p>
          <a:p>
            <a:r>
              <a:rPr lang="en-GB" sz="1200" dirty="0">
                <a:solidFill>
                  <a:srgbClr val="000000"/>
                </a:solidFill>
                <a:latin typeface="Tahoma" panose="020B0604030504040204" pitchFamily="34" charset="0"/>
                <a:ea typeface="Times New Roman" panose="02020603050405020304" pitchFamily="18" charset="0"/>
              </a:rPr>
              <a:t>8. United States of America</a:t>
            </a:r>
          </a:p>
          <a:p>
            <a:r>
              <a:rPr lang="en-GB" sz="1200" dirty="0">
                <a:solidFill>
                  <a:srgbClr val="000000"/>
                </a:solidFill>
                <a:latin typeface="Tahoma" panose="020B0604030504040204" pitchFamily="34" charset="0"/>
                <a:ea typeface="Times New Roman" panose="02020603050405020304" pitchFamily="18" charset="0"/>
              </a:rPr>
              <a:t>9. Iceland</a:t>
            </a:r>
          </a:p>
          <a:p>
            <a:r>
              <a:rPr lang="en-GB" sz="1200" dirty="0">
                <a:solidFill>
                  <a:srgbClr val="000000"/>
                </a:solidFill>
                <a:latin typeface="Tahoma" panose="020B0604030504040204" pitchFamily="34" charset="0"/>
                <a:ea typeface="Times New Roman" panose="02020603050405020304" pitchFamily="18" charset="0"/>
              </a:rPr>
              <a:t>10. Canada</a:t>
            </a:r>
          </a:p>
          <a:p>
            <a:r>
              <a:rPr lang="en-GB" sz="1200" dirty="0">
                <a:solidFill>
                  <a:srgbClr val="000000"/>
                </a:solidFill>
                <a:latin typeface="Tahoma" panose="020B0604030504040204" pitchFamily="34" charset="0"/>
                <a:ea typeface="Times New Roman" panose="02020603050405020304" pitchFamily="18" charset="0"/>
              </a:rPr>
              <a:t>11. Swiss Confederation</a:t>
            </a:r>
          </a:p>
          <a:p>
            <a:r>
              <a:rPr lang="en-GB" sz="1200" dirty="0">
                <a:solidFill>
                  <a:srgbClr val="000000"/>
                </a:solidFill>
                <a:latin typeface="Tahoma" panose="020B0604030504040204" pitchFamily="34" charset="0"/>
                <a:ea typeface="Times New Roman" panose="02020603050405020304" pitchFamily="18" charset="0"/>
              </a:rPr>
              <a:t>12. Malaysia</a:t>
            </a:r>
          </a:p>
          <a:p>
            <a:r>
              <a:rPr lang="en-GB" sz="1200" dirty="0">
                <a:solidFill>
                  <a:srgbClr val="000000"/>
                </a:solidFill>
                <a:latin typeface="Tahoma" panose="020B0604030504040204" pitchFamily="34" charset="0"/>
                <a:ea typeface="Times New Roman" panose="02020603050405020304" pitchFamily="18" charset="0"/>
              </a:rPr>
              <a:t>13. Hungary</a:t>
            </a:r>
          </a:p>
          <a:p>
            <a:r>
              <a:rPr lang="en-GB" sz="1200" dirty="0">
                <a:solidFill>
                  <a:srgbClr val="000000"/>
                </a:solidFill>
                <a:latin typeface="Tahoma" panose="020B0604030504040204" pitchFamily="34" charset="0"/>
                <a:ea typeface="Times New Roman" panose="02020603050405020304" pitchFamily="18" charset="0"/>
              </a:rPr>
              <a:t>14. Republic of Austria</a:t>
            </a:r>
          </a:p>
          <a:p>
            <a:r>
              <a:rPr lang="en-GB" sz="1200" dirty="0">
                <a:solidFill>
                  <a:srgbClr val="000000"/>
                </a:solidFill>
                <a:latin typeface="Tahoma" panose="020B0604030504040204" pitchFamily="34" charset="0"/>
                <a:ea typeface="Times New Roman" panose="02020603050405020304" pitchFamily="18" charset="0"/>
              </a:rPr>
              <a:t>15. Argentine Republic</a:t>
            </a:r>
          </a:p>
          <a:p>
            <a:r>
              <a:rPr lang="en-GB" sz="1200" dirty="0">
                <a:solidFill>
                  <a:srgbClr val="000000"/>
                </a:solidFill>
                <a:latin typeface="Tahoma" panose="020B0604030504040204" pitchFamily="34" charset="0"/>
                <a:ea typeface="Times New Roman" panose="02020603050405020304" pitchFamily="18" charset="0"/>
              </a:rPr>
              <a:t>16. Federal Republic of Germany</a:t>
            </a:r>
          </a:p>
          <a:p>
            <a:r>
              <a:rPr lang="en-GB" sz="1200" dirty="0">
                <a:solidFill>
                  <a:srgbClr val="000000"/>
                </a:solidFill>
                <a:latin typeface="Tahoma" panose="020B0604030504040204" pitchFamily="34" charset="0"/>
                <a:ea typeface="Times New Roman" panose="02020603050405020304" pitchFamily="18" charset="0"/>
              </a:rPr>
              <a:t>17. Dominican Republic</a:t>
            </a:r>
          </a:p>
          <a:p>
            <a:r>
              <a:rPr lang="en-GB" sz="1200" dirty="0">
                <a:solidFill>
                  <a:srgbClr val="000000"/>
                </a:solidFill>
                <a:latin typeface="Tahoma" panose="020B0604030504040204" pitchFamily="34" charset="0"/>
                <a:ea typeface="Times New Roman" panose="02020603050405020304" pitchFamily="18" charset="0"/>
              </a:rPr>
              <a:t>18. Republic of Indonesia</a:t>
            </a:r>
          </a:p>
          <a:p>
            <a:r>
              <a:rPr lang="en-GB" sz="1200" dirty="0">
                <a:solidFill>
                  <a:srgbClr val="000000"/>
                </a:solidFill>
                <a:latin typeface="Tahoma" panose="020B0604030504040204" pitchFamily="34" charset="0"/>
                <a:ea typeface="Times New Roman" panose="02020603050405020304" pitchFamily="18" charset="0"/>
              </a:rPr>
              <a:t>19. Italian Republic</a:t>
            </a:r>
          </a:p>
          <a:p>
            <a:r>
              <a:rPr lang="en-GB" sz="1200" dirty="0">
                <a:solidFill>
                  <a:srgbClr val="000000"/>
                </a:solidFill>
                <a:latin typeface="Tahoma" panose="020B0604030504040204" pitchFamily="34" charset="0"/>
                <a:ea typeface="Times New Roman" panose="02020603050405020304" pitchFamily="18" charset="0"/>
              </a:rPr>
              <a:t>20. Republic of Korea</a:t>
            </a:r>
          </a:p>
          <a:p>
            <a:r>
              <a:rPr lang="en-GB" sz="1200" dirty="0">
                <a:solidFill>
                  <a:srgbClr val="000000"/>
                </a:solidFill>
                <a:latin typeface="Tahoma" panose="020B0604030504040204" pitchFamily="34" charset="0"/>
                <a:ea typeface="Times New Roman" panose="02020603050405020304" pitchFamily="18" charset="0"/>
              </a:rPr>
              <a:t>21. Republic of Cuba</a:t>
            </a:r>
          </a:p>
          <a:p>
            <a:r>
              <a:rPr lang="en-GB" sz="1200" dirty="0">
                <a:solidFill>
                  <a:srgbClr val="000000"/>
                </a:solidFill>
                <a:latin typeface="Tahoma" panose="020B0604030504040204" pitchFamily="34" charset="0"/>
                <a:ea typeface="Times New Roman" panose="02020603050405020304" pitchFamily="18" charset="0"/>
              </a:rPr>
              <a:t>22. Republic of Latvia</a:t>
            </a:r>
          </a:p>
          <a:p>
            <a:r>
              <a:rPr lang="en-GB" sz="1200" dirty="0">
                <a:solidFill>
                  <a:srgbClr val="000000"/>
                </a:solidFill>
                <a:latin typeface="Tahoma" panose="020B0604030504040204" pitchFamily="34" charset="0"/>
                <a:ea typeface="Times New Roman" panose="02020603050405020304" pitchFamily="18" charset="0"/>
              </a:rPr>
              <a:t>23. Republic of Lithuania</a:t>
            </a:r>
          </a:p>
          <a:p>
            <a:r>
              <a:rPr lang="en-GB" sz="1200" dirty="0">
                <a:solidFill>
                  <a:srgbClr val="000000"/>
                </a:solidFill>
                <a:latin typeface="Tahoma" panose="020B0604030504040204" pitchFamily="34" charset="0"/>
                <a:ea typeface="Times New Roman" panose="02020603050405020304" pitchFamily="18" charset="0"/>
              </a:rPr>
              <a:t>24. Republic of Maldives</a:t>
            </a:r>
          </a:p>
          <a:p>
            <a:r>
              <a:rPr lang="en-GB" sz="1200" dirty="0">
                <a:solidFill>
                  <a:srgbClr val="000000"/>
                </a:solidFill>
                <a:latin typeface="Tahoma" panose="020B0604030504040204" pitchFamily="34" charset="0"/>
                <a:ea typeface="Times New Roman" panose="02020603050405020304" pitchFamily="18" charset="0"/>
              </a:rPr>
              <a:t>25. Republic of Poland</a:t>
            </a:r>
          </a:p>
          <a:p>
            <a:r>
              <a:rPr lang="en-GB" sz="1200" dirty="0">
                <a:solidFill>
                  <a:srgbClr val="000000"/>
                </a:solidFill>
                <a:latin typeface="Tahoma" panose="020B0604030504040204" pitchFamily="34" charset="0"/>
                <a:ea typeface="Times New Roman" panose="02020603050405020304" pitchFamily="18" charset="0"/>
              </a:rPr>
              <a:t>26. Portuguese Republic</a:t>
            </a:r>
            <a:endParaRPr lang="ru-RU" sz="1200" b="1" dirty="0">
              <a:solidFill>
                <a:srgbClr val="000000"/>
              </a:solidFill>
              <a:latin typeface="Tahoma" panose="020B0604030504040204" pitchFamily="34" charset="0"/>
            </a:endParaRPr>
          </a:p>
        </p:txBody>
      </p:sp>
      <p:sp>
        <p:nvSpPr>
          <p:cNvPr id="8" name="TextBox 7">
            <a:extLst>
              <a:ext uri="{FF2B5EF4-FFF2-40B4-BE49-F238E27FC236}">
                <a16:creationId xmlns:a16="http://schemas.microsoft.com/office/drawing/2014/main" id="{F7833076-CC29-5166-4EF1-33B3150B334F}"/>
              </a:ext>
            </a:extLst>
          </p:cNvPr>
          <p:cNvSpPr txBox="1"/>
          <p:nvPr/>
        </p:nvSpPr>
        <p:spPr>
          <a:xfrm>
            <a:off x="4943872" y="1844824"/>
            <a:ext cx="4752528" cy="4893647"/>
          </a:xfrm>
          <a:prstGeom prst="rect">
            <a:avLst/>
          </a:prstGeom>
          <a:noFill/>
        </p:spPr>
        <p:txBody>
          <a:bodyPr wrap="square" rtlCol="0">
            <a:spAutoFit/>
          </a:bodyPr>
          <a:lstStyle/>
          <a:p>
            <a:r>
              <a:rPr lang="en-US" sz="1200" dirty="0">
                <a:solidFill>
                  <a:srgbClr val="000000"/>
                </a:solidFill>
                <a:latin typeface="Tahoma" panose="020B0604030504040204" pitchFamily="34" charset="0"/>
                <a:ea typeface="Times New Roman" panose="02020603050405020304" pitchFamily="18" charset="0"/>
              </a:rPr>
              <a:t>26. Republic of Singapore</a:t>
            </a:r>
          </a:p>
          <a:p>
            <a:r>
              <a:rPr lang="en-US" sz="1200" dirty="0">
                <a:solidFill>
                  <a:srgbClr val="000000"/>
                </a:solidFill>
                <a:latin typeface="Tahoma" panose="020B0604030504040204" pitchFamily="34" charset="0"/>
                <a:ea typeface="Times New Roman" panose="02020603050405020304" pitchFamily="18" charset="0"/>
              </a:rPr>
              <a:t>27. Republic of Turkey</a:t>
            </a:r>
          </a:p>
          <a:p>
            <a:r>
              <a:rPr lang="en-US" sz="1200" dirty="0">
                <a:solidFill>
                  <a:srgbClr val="000000"/>
                </a:solidFill>
                <a:latin typeface="Tahoma" panose="020B0604030504040204" pitchFamily="34" charset="0"/>
                <a:ea typeface="Times New Roman" panose="02020603050405020304" pitchFamily="18" charset="0"/>
              </a:rPr>
              <a:t>28. Republic of the Philippines</a:t>
            </a:r>
          </a:p>
          <a:p>
            <a:r>
              <a:rPr lang="en-US" sz="1200" dirty="0">
                <a:solidFill>
                  <a:srgbClr val="000000"/>
                </a:solidFill>
                <a:latin typeface="Tahoma" panose="020B0604030504040204" pitchFamily="34" charset="0"/>
                <a:ea typeface="Times New Roman" panose="02020603050405020304" pitchFamily="18" charset="0"/>
              </a:rPr>
              <a:t>29. Republic of Finland</a:t>
            </a:r>
          </a:p>
          <a:p>
            <a:r>
              <a:rPr lang="en-US" sz="1200" dirty="0">
                <a:solidFill>
                  <a:srgbClr val="000000"/>
                </a:solidFill>
                <a:latin typeface="Tahoma" panose="020B0604030504040204" pitchFamily="34" charset="0"/>
                <a:ea typeface="Times New Roman" panose="02020603050405020304" pitchFamily="18" charset="0"/>
              </a:rPr>
              <a:t>30. Republic of France</a:t>
            </a:r>
          </a:p>
          <a:p>
            <a:r>
              <a:rPr lang="en-US" sz="1200" dirty="0">
                <a:solidFill>
                  <a:srgbClr val="000000"/>
                </a:solidFill>
                <a:latin typeface="Tahoma" panose="020B0604030504040204" pitchFamily="34" charset="0"/>
                <a:ea typeface="Times New Roman" panose="02020603050405020304" pitchFamily="18" charset="0"/>
              </a:rPr>
              <a:t>31. Republic of Croatia</a:t>
            </a:r>
          </a:p>
          <a:p>
            <a:r>
              <a:rPr lang="en-US" sz="1200" dirty="0">
                <a:solidFill>
                  <a:srgbClr val="000000"/>
                </a:solidFill>
                <a:latin typeface="Tahoma" panose="020B0604030504040204" pitchFamily="34" charset="0"/>
                <a:ea typeface="Times New Roman" panose="02020603050405020304" pitchFamily="18" charset="0"/>
              </a:rPr>
              <a:t>32. Czech Republic</a:t>
            </a:r>
          </a:p>
          <a:p>
            <a:r>
              <a:rPr lang="en-US" sz="1200" dirty="0">
                <a:solidFill>
                  <a:srgbClr val="000000"/>
                </a:solidFill>
                <a:latin typeface="Tahoma" panose="020B0604030504040204" pitchFamily="34" charset="0"/>
                <a:ea typeface="Times New Roman" panose="02020603050405020304" pitchFamily="18" charset="0"/>
              </a:rPr>
              <a:t>33. Republic of Chile</a:t>
            </a:r>
          </a:p>
          <a:p>
            <a:r>
              <a:rPr lang="en-US" sz="1200" dirty="0">
                <a:solidFill>
                  <a:srgbClr val="000000"/>
                </a:solidFill>
                <a:latin typeface="Tahoma" panose="020B0604030504040204" pitchFamily="34" charset="0"/>
                <a:ea typeface="Times New Roman" panose="02020603050405020304" pitchFamily="18" charset="0"/>
              </a:rPr>
              <a:t>34. Democratic Socialist Republic of Sri Lanka</a:t>
            </a:r>
          </a:p>
          <a:p>
            <a:r>
              <a:rPr lang="en-US" sz="1200" dirty="0">
                <a:solidFill>
                  <a:srgbClr val="000000"/>
                </a:solidFill>
                <a:latin typeface="Tahoma" panose="020B0604030504040204" pitchFamily="34" charset="0"/>
                <a:ea typeface="Times New Roman" panose="02020603050405020304" pitchFamily="18" charset="0"/>
              </a:rPr>
              <a:t>35. Republic of Ecuador</a:t>
            </a:r>
          </a:p>
          <a:p>
            <a:r>
              <a:rPr lang="en-US" sz="1200" dirty="0">
                <a:solidFill>
                  <a:srgbClr val="000000"/>
                </a:solidFill>
                <a:latin typeface="Tahoma" panose="020B0604030504040204" pitchFamily="34" charset="0"/>
                <a:ea typeface="Times New Roman" panose="02020603050405020304" pitchFamily="18" charset="0"/>
              </a:rPr>
              <a:t>36. Republic of Estonia</a:t>
            </a:r>
          </a:p>
          <a:p>
            <a:r>
              <a:rPr lang="en-US" sz="1200" dirty="0">
                <a:solidFill>
                  <a:srgbClr val="000000"/>
                </a:solidFill>
                <a:latin typeface="Tahoma" panose="020B0604030504040204" pitchFamily="34" charset="0"/>
                <a:ea typeface="Times New Roman" panose="02020603050405020304" pitchFamily="18" charset="0"/>
              </a:rPr>
              <a:t>37. Hellenic Republic</a:t>
            </a:r>
          </a:p>
          <a:p>
            <a:r>
              <a:rPr lang="en-US" sz="1200" dirty="0">
                <a:solidFill>
                  <a:srgbClr val="000000"/>
                </a:solidFill>
                <a:latin typeface="Tahoma" panose="020B0604030504040204" pitchFamily="34" charset="0"/>
                <a:ea typeface="Times New Roman" panose="02020603050405020304" pitchFamily="18" charset="0"/>
              </a:rPr>
              <a:t>38. Principality of Liechtenstein</a:t>
            </a:r>
          </a:p>
          <a:p>
            <a:r>
              <a:rPr lang="en-US" sz="1200" dirty="0">
                <a:solidFill>
                  <a:srgbClr val="000000"/>
                </a:solidFill>
                <a:latin typeface="Tahoma" panose="020B0604030504040204" pitchFamily="34" charset="0"/>
                <a:ea typeface="Times New Roman" panose="02020603050405020304" pitchFamily="18" charset="0"/>
              </a:rPr>
              <a:t>39. Principality of Monaco</a:t>
            </a:r>
          </a:p>
          <a:p>
            <a:r>
              <a:rPr lang="en-US" sz="1200" dirty="0">
                <a:solidFill>
                  <a:srgbClr val="000000"/>
                </a:solidFill>
                <a:latin typeface="Tahoma" panose="020B0604030504040204" pitchFamily="34" charset="0"/>
                <a:ea typeface="Times New Roman" panose="02020603050405020304" pitchFamily="18" charset="0"/>
              </a:rPr>
              <a:t>40. Kingdom of Saudi Arabia</a:t>
            </a:r>
          </a:p>
          <a:p>
            <a:r>
              <a:rPr lang="en-US" sz="1200" dirty="0">
                <a:solidFill>
                  <a:srgbClr val="000000"/>
                </a:solidFill>
                <a:latin typeface="Tahoma" panose="020B0604030504040204" pitchFamily="34" charset="0"/>
                <a:ea typeface="Times New Roman" panose="02020603050405020304" pitchFamily="18" charset="0"/>
              </a:rPr>
              <a:t>41. Kingdom of Bahrain</a:t>
            </a:r>
          </a:p>
          <a:p>
            <a:r>
              <a:rPr lang="en-US" sz="1200" dirty="0">
                <a:solidFill>
                  <a:srgbClr val="000000"/>
                </a:solidFill>
                <a:latin typeface="Tahoma" panose="020B0604030504040204" pitchFamily="34" charset="0"/>
                <a:ea typeface="Times New Roman" panose="02020603050405020304" pitchFamily="18" charset="0"/>
              </a:rPr>
              <a:t>42. Kingdom of Belgium</a:t>
            </a:r>
          </a:p>
          <a:p>
            <a:r>
              <a:rPr lang="en-US" sz="1200" dirty="0">
                <a:solidFill>
                  <a:srgbClr val="000000"/>
                </a:solidFill>
                <a:latin typeface="Tahoma" panose="020B0604030504040204" pitchFamily="34" charset="0"/>
                <a:ea typeface="Times New Roman" panose="02020603050405020304" pitchFamily="18" charset="0"/>
              </a:rPr>
              <a:t>43. Kingdom of Denmark</a:t>
            </a:r>
          </a:p>
          <a:p>
            <a:r>
              <a:rPr lang="en-US" sz="1200" dirty="0">
                <a:solidFill>
                  <a:srgbClr val="000000"/>
                </a:solidFill>
                <a:latin typeface="Tahoma" panose="020B0604030504040204" pitchFamily="34" charset="0"/>
                <a:ea typeface="Times New Roman" panose="02020603050405020304" pitchFamily="18" charset="0"/>
              </a:rPr>
              <a:t>44. Kingdom of Spain</a:t>
            </a:r>
          </a:p>
          <a:p>
            <a:r>
              <a:rPr lang="en-US" sz="1200" dirty="0">
                <a:solidFill>
                  <a:srgbClr val="000000"/>
                </a:solidFill>
                <a:latin typeface="Tahoma" panose="020B0604030504040204" pitchFamily="34" charset="0"/>
                <a:ea typeface="Times New Roman" panose="02020603050405020304" pitchFamily="18" charset="0"/>
              </a:rPr>
              <a:t>45. Kingdom of the Netherlands</a:t>
            </a:r>
          </a:p>
          <a:p>
            <a:r>
              <a:rPr lang="en-US" sz="1200" dirty="0">
                <a:solidFill>
                  <a:srgbClr val="000000"/>
                </a:solidFill>
                <a:latin typeface="Tahoma" panose="020B0604030504040204" pitchFamily="34" charset="0"/>
                <a:ea typeface="Times New Roman" panose="02020603050405020304" pitchFamily="18" charset="0"/>
              </a:rPr>
              <a:t>46. Kingdom of Norway</a:t>
            </a:r>
          </a:p>
          <a:p>
            <a:r>
              <a:rPr lang="en-US" sz="1200" dirty="0">
                <a:solidFill>
                  <a:srgbClr val="000000"/>
                </a:solidFill>
                <a:latin typeface="Tahoma" panose="020B0604030504040204" pitchFamily="34" charset="0"/>
                <a:ea typeface="Times New Roman" panose="02020603050405020304" pitchFamily="18" charset="0"/>
              </a:rPr>
              <a:t>47. Kingdom of Thailand</a:t>
            </a:r>
          </a:p>
          <a:p>
            <a:r>
              <a:rPr lang="en-US" sz="1200" dirty="0">
                <a:solidFill>
                  <a:srgbClr val="000000"/>
                </a:solidFill>
                <a:latin typeface="Tahoma" panose="020B0604030504040204" pitchFamily="34" charset="0"/>
                <a:ea typeface="Times New Roman" panose="02020603050405020304" pitchFamily="18" charset="0"/>
              </a:rPr>
              <a:t>48. Hashemite Kingdom of Jordan</a:t>
            </a:r>
          </a:p>
          <a:p>
            <a:r>
              <a:rPr lang="en-US" sz="1200" dirty="0">
                <a:solidFill>
                  <a:srgbClr val="000000"/>
                </a:solidFill>
                <a:latin typeface="Tahoma" panose="020B0604030504040204" pitchFamily="34" charset="0"/>
                <a:ea typeface="Times New Roman" panose="02020603050405020304" pitchFamily="18" charset="0"/>
              </a:rPr>
              <a:t>49. Kingdom of Sweden</a:t>
            </a:r>
          </a:p>
          <a:p>
            <a:r>
              <a:rPr lang="en-US" sz="1200" dirty="0">
                <a:solidFill>
                  <a:srgbClr val="000000"/>
                </a:solidFill>
                <a:latin typeface="Tahoma" panose="020B0604030504040204" pitchFamily="34" charset="0"/>
                <a:ea typeface="Times New Roman" panose="02020603050405020304" pitchFamily="18" charset="0"/>
              </a:rPr>
              <a:t>50. Jamaica</a:t>
            </a:r>
          </a:p>
          <a:p>
            <a:r>
              <a:rPr lang="en-US" sz="1200" dirty="0">
                <a:solidFill>
                  <a:srgbClr val="000000"/>
                </a:solidFill>
                <a:latin typeface="Tahoma" panose="020B0604030504040204" pitchFamily="34" charset="0"/>
                <a:ea typeface="Times New Roman" panose="02020603050405020304" pitchFamily="18" charset="0"/>
              </a:rPr>
              <a:t>51. Japan</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6916767"/>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4502AB2-6B54-4EC4-BFF0-FB3AF05B7F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7" name="Picture 6">
            <a:extLst>
              <a:ext uri="{FF2B5EF4-FFF2-40B4-BE49-F238E27FC236}">
                <a16:creationId xmlns:a16="http://schemas.microsoft.com/office/drawing/2014/main" id="{7BF3CA5F-F949-466D-80AB-4A8DAB9D10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sp>
        <p:nvSpPr>
          <p:cNvPr id="6" name="TextBox 5">
            <a:extLst>
              <a:ext uri="{FF2B5EF4-FFF2-40B4-BE49-F238E27FC236}">
                <a16:creationId xmlns:a16="http://schemas.microsoft.com/office/drawing/2014/main" id="{29629398-1139-D272-3226-2BC8712DD00B}"/>
              </a:ext>
            </a:extLst>
          </p:cNvPr>
          <p:cNvSpPr txBox="1"/>
          <p:nvPr/>
        </p:nvSpPr>
        <p:spPr>
          <a:xfrm>
            <a:off x="1404396" y="704701"/>
            <a:ext cx="9577064" cy="430887"/>
          </a:xfrm>
          <a:prstGeom prst="rect">
            <a:avLst/>
          </a:prstGeom>
          <a:noFill/>
        </p:spPr>
        <p:txBody>
          <a:bodyPr wrap="square" rtlCol="0">
            <a:spAutoFit/>
          </a:bodyPr>
          <a:lstStyle/>
          <a:p>
            <a:pPr algn="ctr"/>
            <a:r>
              <a:rPr lang="en-US" sz="2200" b="1" dirty="0">
                <a:solidFill>
                  <a:srgbClr val="002060"/>
                </a:solidFill>
                <a:latin typeface="Impact" panose="020B0806030902050204" pitchFamily="34" charset="0"/>
                <a:cs typeface="Times New Roman" panose="02020603050405020304" pitchFamily="18" charset="0"/>
              </a:rPr>
              <a:t>Data on Investment Inflows into the Economy of Sughd Region for 2018-2022</a:t>
            </a:r>
          </a:p>
        </p:txBody>
      </p:sp>
      <p:sp>
        <p:nvSpPr>
          <p:cNvPr id="8" name="TextBox 7">
            <a:extLst>
              <a:ext uri="{FF2B5EF4-FFF2-40B4-BE49-F238E27FC236}">
                <a16:creationId xmlns:a16="http://schemas.microsoft.com/office/drawing/2014/main" id="{2E376022-0C44-2852-71D0-3A2079098092}"/>
              </a:ext>
            </a:extLst>
          </p:cNvPr>
          <p:cNvSpPr txBox="1"/>
          <p:nvPr/>
        </p:nvSpPr>
        <p:spPr>
          <a:xfrm>
            <a:off x="9624392" y="1412905"/>
            <a:ext cx="1800200" cy="369332"/>
          </a:xfrm>
          <a:prstGeom prst="rect">
            <a:avLst/>
          </a:prstGeom>
          <a:noFill/>
        </p:spPr>
        <p:txBody>
          <a:bodyPr wrap="square" rtlCol="0">
            <a:spAutoFit/>
          </a:bodyPr>
          <a:lstStyle/>
          <a:p>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200" i="1" dirty="0">
                <a:latin typeface="Times New Roman" panose="02020603050405020304" pitchFamily="18" charset="0"/>
                <a:ea typeface="Calibri" panose="020F0502020204030204" pitchFamily="34" charset="0"/>
                <a:cs typeface="Times New Roman" panose="02020603050405020304" pitchFamily="18" charset="0"/>
              </a:rPr>
              <a:t>in thousand USD</a:t>
            </a:r>
            <a:r>
              <a:rPr lang="ru-RU" sz="1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i="1" dirty="0"/>
          </a:p>
        </p:txBody>
      </p:sp>
      <p:graphicFrame>
        <p:nvGraphicFramePr>
          <p:cNvPr id="9" name="Таблица 8">
            <a:extLst>
              <a:ext uri="{FF2B5EF4-FFF2-40B4-BE49-F238E27FC236}">
                <a16:creationId xmlns:a16="http://schemas.microsoft.com/office/drawing/2014/main" id="{7AC8A000-147C-0878-7DBA-E734846D6258}"/>
              </a:ext>
            </a:extLst>
          </p:cNvPr>
          <p:cNvGraphicFramePr>
            <a:graphicFrameLocks noGrp="1"/>
          </p:cNvGraphicFramePr>
          <p:nvPr>
            <p:extLst>
              <p:ext uri="{D42A27DB-BD31-4B8C-83A1-F6EECF244321}">
                <p14:modId xmlns:p14="http://schemas.microsoft.com/office/powerpoint/2010/main" val="4036097432"/>
              </p:ext>
            </p:extLst>
          </p:nvPr>
        </p:nvGraphicFramePr>
        <p:xfrm>
          <a:off x="767408" y="1815174"/>
          <a:ext cx="10729189" cy="4134107"/>
        </p:xfrm>
        <a:graphic>
          <a:graphicData uri="http://schemas.openxmlformats.org/drawingml/2006/table">
            <a:tbl>
              <a:tblPr firstRow="1" firstCol="1" lastRow="1" lastCol="1" bandRow="1" bandCol="1">
                <a:tableStyleId>{F5AB1C69-6EDB-4FF4-983F-18BD219EF322}</a:tableStyleId>
              </a:tblPr>
              <a:tblGrid>
                <a:gridCol w="504056">
                  <a:extLst>
                    <a:ext uri="{9D8B030D-6E8A-4147-A177-3AD203B41FA5}">
                      <a16:colId xmlns:a16="http://schemas.microsoft.com/office/drawing/2014/main" val="3260139607"/>
                    </a:ext>
                  </a:extLst>
                </a:gridCol>
                <a:gridCol w="2592288">
                  <a:extLst>
                    <a:ext uri="{9D8B030D-6E8A-4147-A177-3AD203B41FA5}">
                      <a16:colId xmlns:a16="http://schemas.microsoft.com/office/drawing/2014/main" val="3738912535"/>
                    </a:ext>
                  </a:extLst>
                </a:gridCol>
                <a:gridCol w="1526569">
                  <a:extLst>
                    <a:ext uri="{9D8B030D-6E8A-4147-A177-3AD203B41FA5}">
                      <a16:colId xmlns:a16="http://schemas.microsoft.com/office/drawing/2014/main" val="3564187500"/>
                    </a:ext>
                  </a:extLst>
                </a:gridCol>
                <a:gridCol w="1526569">
                  <a:extLst>
                    <a:ext uri="{9D8B030D-6E8A-4147-A177-3AD203B41FA5}">
                      <a16:colId xmlns:a16="http://schemas.microsoft.com/office/drawing/2014/main" val="2487140886"/>
                    </a:ext>
                  </a:extLst>
                </a:gridCol>
                <a:gridCol w="1526569">
                  <a:extLst>
                    <a:ext uri="{9D8B030D-6E8A-4147-A177-3AD203B41FA5}">
                      <a16:colId xmlns:a16="http://schemas.microsoft.com/office/drawing/2014/main" val="3904856698"/>
                    </a:ext>
                  </a:extLst>
                </a:gridCol>
                <a:gridCol w="1526569">
                  <a:extLst>
                    <a:ext uri="{9D8B030D-6E8A-4147-A177-3AD203B41FA5}">
                      <a16:colId xmlns:a16="http://schemas.microsoft.com/office/drawing/2014/main" val="2224287573"/>
                    </a:ext>
                  </a:extLst>
                </a:gridCol>
                <a:gridCol w="1526569">
                  <a:extLst>
                    <a:ext uri="{9D8B030D-6E8A-4147-A177-3AD203B41FA5}">
                      <a16:colId xmlns:a16="http://schemas.microsoft.com/office/drawing/2014/main" val="561067770"/>
                    </a:ext>
                  </a:extLst>
                </a:gridCol>
              </a:tblGrid>
              <a:tr h="834104">
                <a:tc>
                  <a:txBody>
                    <a:bodyPr/>
                    <a:lstStyle/>
                    <a:p>
                      <a:pPr marR="90170" algn="ctr">
                        <a:lnSpc>
                          <a:spcPct val="115000"/>
                        </a:lnSpc>
                        <a:spcAft>
                          <a:spcPts val="1000"/>
                        </a:spcAft>
                      </a:pPr>
                      <a:r>
                        <a:rPr lang="en-US"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en-US" sz="1100" dirty="0">
                          <a:effectLst>
                            <a:outerShdw blurRad="38100" dist="38100" dir="2700000" algn="tl">
                              <a:srgbClr val="000000">
                                <a:alpha val="43137"/>
                              </a:srgbClr>
                            </a:outerShdw>
                          </a:effectLst>
                        </a:rPr>
                        <a:t>Sources</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ru-RU" sz="1100" dirty="0">
                          <a:effectLst>
                            <a:outerShdw blurRad="38100" dist="38100" dir="2700000" algn="tl">
                              <a:srgbClr val="000000">
                                <a:alpha val="43137"/>
                              </a:srgbClr>
                            </a:outerShdw>
                          </a:effectLst>
                        </a:rPr>
                        <a:t>2018</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ru-RU" sz="1100" dirty="0">
                          <a:effectLst>
                            <a:outerShdw blurRad="38100" dist="38100" dir="2700000" algn="tl">
                              <a:srgbClr val="000000">
                                <a:alpha val="43137"/>
                              </a:srgbClr>
                            </a:outerShdw>
                          </a:effectLst>
                        </a:rPr>
                        <a:t>2019</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ru-RU" sz="1100" dirty="0">
                          <a:effectLst>
                            <a:outerShdw blurRad="38100" dist="38100" dir="2700000" algn="tl">
                              <a:srgbClr val="000000">
                                <a:alpha val="43137"/>
                              </a:srgbClr>
                            </a:outerShdw>
                          </a:effectLst>
                        </a:rPr>
                        <a:t>2020</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en-US" sz="1100" dirty="0">
                          <a:effectLst>
                            <a:outerShdw blurRad="38100" dist="38100" dir="2700000" algn="tl">
                              <a:srgbClr val="000000">
                                <a:alpha val="43137"/>
                              </a:srgbClr>
                            </a:outerShdw>
                          </a:effectLst>
                        </a:rPr>
                        <a:t>202</a:t>
                      </a:r>
                      <a:r>
                        <a:rPr lang="ru-RU" sz="1100" dirty="0">
                          <a:effectLst>
                            <a:outerShdw blurRad="38100" dist="38100" dir="2700000" algn="tl">
                              <a:srgbClr val="000000">
                                <a:alpha val="43137"/>
                              </a:srgbClr>
                            </a:outerShdw>
                          </a:effectLst>
                        </a:rPr>
                        <a:t>1</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en-US" sz="1100" dirty="0">
                          <a:effectLst>
                            <a:outerShdw blurRad="38100" dist="38100" dir="2700000" algn="tl">
                              <a:srgbClr val="000000">
                                <a:alpha val="43137"/>
                              </a:srgbClr>
                            </a:outerShdw>
                          </a:effectLst>
                        </a:rPr>
                        <a:t>202</a:t>
                      </a:r>
                      <a:r>
                        <a:rPr lang="ru-RU" sz="1100" dirty="0">
                          <a:effectLst>
                            <a:outerShdw blurRad="38100" dist="38100" dir="2700000" algn="tl">
                              <a:srgbClr val="000000">
                                <a:alpha val="43137"/>
                              </a:srgbClr>
                            </a:outerShdw>
                          </a:effectLst>
                        </a:rPr>
                        <a:t>2</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extLst>
                  <a:ext uri="{0D108BD9-81ED-4DB2-BD59-A6C34878D82A}">
                    <a16:rowId xmlns:a16="http://schemas.microsoft.com/office/drawing/2014/main" val="2068485718"/>
                  </a:ext>
                </a:extLst>
              </a:tr>
              <a:tr h="431044">
                <a:tc>
                  <a:txBody>
                    <a:bodyPr/>
                    <a:lstStyle/>
                    <a:p>
                      <a:pPr marR="90170" algn="ctr">
                        <a:lnSpc>
                          <a:spcPct val="115000"/>
                        </a:lnSpc>
                        <a:spcAft>
                          <a:spcPts val="1000"/>
                        </a:spcAft>
                      </a:pPr>
                      <a:r>
                        <a:rPr lang="ru-RU" sz="1100" b="0" dirty="0">
                          <a:solidFill>
                            <a:schemeClr val="tx1"/>
                          </a:solidFill>
                          <a:effectLst/>
                        </a:rPr>
                        <a:t>1.</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nSpc>
                          <a:spcPct val="115000"/>
                        </a:lnSpc>
                        <a:spcAft>
                          <a:spcPts val="1000"/>
                        </a:spcAft>
                      </a:pPr>
                      <a:r>
                        <a:rPr lang="en-GB" sz="1100" b="0" dirty="0">
                          <a:solidFill>
                            <a:schemeClr val="tx1"/>
                          </a:solidFill>
                          <a:effectLst/>
                        </a:rPr>
                        <a:t>International organizations</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tabLst>
                          <a:tab pos="757555" algn="l"/>
                        </a:tabLst>
                      </a:pPr>
                      <a:r>
                        <a:rPr lang="ru-RU" sz="1100" b="0" dirty="0">
                          <a:solidFill>
                            <a:schemeClr val="tx1"/>
                          </a:solidFill>
                          <a:effectLst/>
                        </a:rPr>
                        <a:t>2267,0</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tabLst>
                          <a:tab pos="757555" algn="l"/>
                        </a:tabLst>
                      </a:pPr>
                      <a:r>
                        <a:rPr lang="ru-RU" sz="1100" b="0" dirty="0">
                          <a:solidFill>
                            <a:schemeClr val="tx1"/>
                          </a:solidFill>
                          <a:effectLst/>
                        </a:rPr>
                        <a:t>2305,0</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tabLst>
                          <a:tab pos="757555" algn="l"/>
                        </a:tabLst>
                      </a:pPr>
                      <a:r>
                        <a:rPr lang="ru-RU" sz="1100" b="0" dirty="0">
                          <a:solidFill>
                            <a:schemeClr val="tx1"/>
                          </a:solidFill>
                          <a:effectLst/>
                        </a:rPr>
                        <a:t>1075,5</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tabLst>
                          <a:tab pos="757555" algn="l"/>
                        </a:tabLst>
                      </a:pPr>
                      <a:r>
                        <a:rPr lang="ru-RU" sz="1100" b="0" dirty="0">
                          <a:solidFill>
                            <a:schemeClr val="tx1"/>
                          </a:solidFill>
                          <a:effectLst/>
                        </a:rPr>
                        <a:t>1107,8</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tabLst>
                          <a:tab pos="757555" algn="l"/>
                        </a:tabLst>
                      </a:pPr>
                      <a:r>
                        <a:rPr lang="ru-RU" sz="1100" b="0" kern="1200" dirty="0">
                          <a:solidFill>
                            <a:schemeClr val="tx1"/>
                          </a:solidFill>
                          <a:effectLst/>
                          <a:latin typeface="+mn-lt"/>
                          <a:ea typeface="+mn-ea"/>
                          <a:cs typeface="+mn-cs"/>
                        </a:rPr>
                        <a:t>1350,8</a:t>
                      </a:r>
                      <a:endParaRPr lang="en-US" sz="1100" b="0" kern="1200" dirty="0">
                        <a:solidFill>
                          <a:schemeClr val="tx1"/>
                        </a:solidFill>
                        <a:effectLst/>
                        <a:latin typeface="+mn-lt"/>
                        <a:ea typeface="+mn-ea"/>
                        <a:cs typeface="+mn-cs"/>
                      </a:endParaRPr>
                    </a:p>
                  </a:txBody>
                  <a:tcPr marL="54912" marR="54912" marT="0" marB="0">
                    <a:solidFill>
                      <a:schemeClr val="accent4">
                        <a:lumMod val="20000"/>
                        <a:lumOff val="80000"/>
                      </a:schemeClr>
                    </a:solidFill>
                  </a:tcPr>
                </a:tc>
                <a:extLst>
                  <a:ext uri="{0D108BD9-81ED-4DB2-BD59-A6C34878D82A}">
                    <a16:rowId xmlns:a16="http://schemas.microsoft.com/office/drawing/2014/main" val="1425349994"/>
                  </a:ext>
                </a:extLst>
              </a:tr>
              <a:tr h="431044">
                <a:tc>
                  <a:txBody>
                    <a:bodyPr/>
                    <a:lstStyle/>
                    <a:p>
                      <a:pPr marR="90170" algn="ctr">
                        <a:lnSpc>
                          <a:spcPct val="115000"/>
                        </a:lnSpc>
                        <a:spcAft>
                          <a:spcPts val="1000"/>
                        </a:spcAft>
                      </a:pPr>
                      <a:r>
                        <a:rPr lang="ru-RU" sz="1100" b="0">
                          <a:solidFill>
                            <a:schemeClr val="tx1"/>
                          </a:solidFill>
                          <a:effectLst/>
                        </a:rPr>
                        <a:t>2.</a:t>
                      </a:r>
                      <a:endParaRPr lang="en-US"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nSpc>
                          <a:spcPct val="115000"/>
                        </a:lnSpc>
                        <a:spcAft>
                          <a:spcPts val="1000"/>
                        </a:spcAft>
                      </a:pPr>
                      <a:r>
                        <a:rPr lang="en-GB" sz="1100" b="0" dirty="0">
                          <a:solidFill>
                            <a:schemeClr val="tx1"/>
                          </a:solidFill>
                          <a:effectLst/>
                        </a:rPr>
                        <a:t>Humanitarian aid</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2529,1</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2650,0</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algn="ctr">
                        <a:lnSpc>
                          <a:spcPct val="115000"/>
                        </a:lnSpc>
                        <a:spcAft>
                          <a:spcPts val="1000"/>
                        </a:spcAft>
                      </a:pPr>
                      <a:r>
                        <a:rPr lang="ru-RU" sz="1100" b="0" dirty="0">
                          <a:solidFill>
                            <a:schemeClr val="tx1"/>
                          </a:solidFill>
                          <a:effectLst/>
                        </a:rPr>
                        <a:t>1390,2</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1741,3</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kern="1200" dirty="0">
                          <a:solidFill>
                            <a:schemeClr val="tx1"/>
                          </a:solidFill>
                          <a:effectLst/>
                          <a:latin typeface="+mn-lt"/>
                          <a:ea typeface="+mn-ea"/>
                          <a:cs typeface="+mn-cs"/>
                        </a:rPr>
                        <a:t>962,2</a:t>
                      </a:r>
                      <a:endParaRPr lang="en-US" sz="1100" b="0" kern="1200" dirty="0">
                        <a:solidFill>
                          <a:schemeClr val="tx1"/>
                        </a:solidFill>
                        <a:effectLst/>
                        <a:latin typeface="+mn-lt"/>
                        <a:ea typeface="+mn-ea"/>
                        <a:cs typeface="+mn-cs"/>
                      </a:endParaRPr>
                    </a:p>
                  </a:txBody>
                  <a:tcPr marL="54912" marR="54912" marT="0" marB="0">
                    <a:solidFill>
                      <a:schemeClr val="accent4">
                        <a:lumMod val="20000"/>
                        <a:lumOff val="80000"/>
                      </a:schemeClr>
                    </a:solidFill>
                  </a:tcPr>
                </a:tc>
                <a:extLst>
                  <a:ext uri="{0D108BD9-81ED-4DB2-BD59-A6C34878D82A}">
                    <a16:rowId xmlns:a16="http://schemas.microsoft.com/office/drawing/2014/main" val="2767932838"/>
                  </a:ext>
                </a:extLst>
              </a:tr>
              <a:tr h="431044">
                <a:tc>
                  <a:txBody>
                    <a:bodyPr/>
                    <a:lstStyle/>
                    <a:p>
                      <a:pPr marR="90170" algn="ctr">
                        <a:lnSpc>
                          <a:spcPct val="115000"/>
                        </a:lnSpc>
                        <a:spcAft>
                          <a:spcPts val="1000"/>
                        </a:spcAft>
                      </a:pPr>
                      <a:r>
                        <a:rPr lang="ru-RU" sz="1100" b="0">
                          <a:solidFill>
                            <a:schemeClr val="tx1"/>
                          </a:solidFill>
                          <a:effectLst/>
                        </a:rPr>
                        <a:t>3.</a:t>
                      </a:r>
                      <a:endParaRPr lang="en-US"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nSpc>
                          <a:spcPct val="115000"/>
                        </a:lnSpc>
                        <a:spcAft>
                          <a:spcPts val="1000"/>
                        </a:spcAft>
                      </a:pPr>
                      <a:r>
                        <a:rPr lang="en-GB" sz="1100" b="0" dirty="0">
                          <a:solidFill>
                            <a:schemeClr val="tx1"/>
                          </a:solidFill>
                          <a:effectLst/>
                        </a:rPr>
                        <a:t>Direct investments</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algn="ctr">
                        <a:lnSpc>
                          <a:spcPct val="115000"/>
                        </a:lnSpc>
                        <a:spcAft>
                          <a:spcPts val="1000"/>
                        </a:spcAft>
                      </a:pPr>
                      <a:r>
                        <a:rPr lang="ru-RU" sz="1100" b="0" dirty="0">
                          <a:solidFill>
                            <a:schemeClr val="tx1"/>
                          </a:solidFill>
                          <a:effectLst/>
                        </a:rPr>
                        <a:t>171049,1</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algn="ctr">
                        <a:lnSpc>
                          <a:spcPct val="115000"/>
                        </a:lnSpc>
                        <a:spcAft>
                          <a:spcPts val="1000"/>
                        </a:spcAft>
                      </a:pPr>
                      <a:r>
                        <a:rPr lang="ru-RU" sz="1100" b="0" dirty="0">
                          <a:solidFill>
                            <a:schemeClr val="tx1"/>
                          </a:solidFill>
                          <a:effectLst/>
                        </a:rPr>
                        <a:t>182350,7</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algn="ctr">
                        <a:lnSpc>
                          <a:spcPct val="115000"/>
                        </a:lnSpc>
                        <a:spcAft>
                          <a:spcPts val="1000"/>
                        </a:spcAft>
                      </a:pPr>
                      <a:r>
                        <a:rPr lang="ru-RU" sz="1100" b="0" dirty="0">
                          <a:solidFill>
                            <a:schemeClr val="tx1"/>
                          </a:solidFill>
                          <a:effectLst/>
                        </a:rPr>
                        <a:t>79556,3</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algn="ctr">
                        <a:lnSpc>
                          <a:spcPct val="115000"/>
                        </a:lnSpc>
                        <a:spcAft>
                          <a:spcPts val="1000"/>
                        </a:spcAft>
                      </a:pPr>
                      <a:r>
                        <a:rPr lang="ru-RU" sz="1100" b="0" dirty="0">
                          <a:solidFill>
                            <a:schemeClr val="tx1"/>
                          </a:solidFill>
                          <a:effectLst/>
                        </a:rPr>
                        <a:t>181597,5</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algn="ctr">
                        <a:lnSpc>
                          <a:spcPct val="115000"/>
                        </a:lnSpc>
                        <a:spcAft>
                          <a:spcPts val="1000"/>
                        </a:spcAft>
                      </a:pPr>
                      <a:r>
                        <a:rPr lang="ru-RU" sz="1100" b="0" kern="1200" dirty="0">
                          <a:solidFill>
                            <a:schemeClr val="tx1"/>
                          </a:solidFill>
                          <a:effectLst/>
                          <a:latin typeface="+mn-lt"/>
                          <a:ea typeface="+mn-ea"/>
                          <a:cs typeface="+mn-cs"/>
                        </a:rPr>
                        <a:t>134708,7</a:t>
                      </a:r>
                      <a:endParaRPr lang="en-US" sz="1100" b="0" kern="1200" dirty="0">
                        <a:solidFill>
                          <a:schemeClr val="tx1"/>
                        </a:solidFill>
                        <a:effectLst/>
                        <a:latin typeface="+mn-lt"/>
                        <a:ea typeface="+mn-ea"/>
                        <a:cs typeface="+mn-cs"/>
                      </a:endParaRPr>
                    </a:p>
                  </a:txBody>
                  <a:tcPr marL="54912" marR="54912" marT="0" marB="0">
                    <a:solidFill>
                      <a:schemeClr val="accent4">
                        <a:lumMod val="20000"/>
                        <a:lumOff val="80000"/>
                      </a:schemeClr>
                    </a:solidFill>
                  </a:tcPr>
                </a:tc>
                <a:extLst>
                  <a:ext uri="{0D108BD9-81ED-4DB2-BD59-A6C34878D82A}">
                    <a16:rowId xmlns:a16="http://schemas.microsoft.com/office/drawing/2014/main" val="2915556621"/>
                  </a:ext>
                </a:extLst>
              </a:tr>
              <a:tr h="572017">
                <a:tc>
                  <a:txBody>
                    <a:bodyPr/>
                    <a:lstStyle/>
                    <a:p>
                      <a:pPr marR="90170" algn="ctr">
                        <a:lnSpc>
                          <a:spcPct val="115000"/>
                        </a:lnSpc>
                        <a:spcAft>
                          <a:spcPts val="1000"/>
                        </a:spcAft>
                      </a:pPr>
                      <a:r>
                        <a:rPr lang="ru-RU" sz="1100" b="0">
                          <a:solidFill>
                            <a:schemeClr val="tx1"/>
                          </a:solidFill>
                          <a:effectLst/>
                        </a:rPr>
                        <a:t>4.</a:t>
                      </a:r>
                      <a:endParaRPr lang="en-US"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nSpc>
                          <a:spcPct val="115000"/>
                        </a:lnSpc>
                        <a:spcAft>
                          <a:spcPts val="1000"/>
                        </a:spcAft>
                      </a:pPr>
                      <a:r>
                        <a:rPr lang="en-GB" sz="1100" b="0" dirty="0">
                          <a:solidFill>
                            <a:schemeClr val="tx1"/>
                          </a:solidFill>
                          <a:effectLst/>
                        </a:rPr>
                        <a:t>Miscellaneous investments in enterprises</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84450,0</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algn="ctr">
                        <a:lnSpc>
                          <a:spcPct val="115000"/>
                        </a:lnSpc>
                        <a:spcAft>
                          <a:spcPts val="1000"/>
                        </a:spcAft>
                      </a:pPr>
                      <a:r>
                        <a:rPr lang="ru-RU" sz="1100" b="0" dirty="0">
                          <a:solidFill>
                            <a:schemeClr val="tx1"/>
                          </a:solidFill>
                          <a:effectLst/>
                        </a:rPr>
                        <a:t>97524,8</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algn="ctr">
                        <a:lnSpc>
                          <a:spcPct val="115000"/>
                        </a:lnSpc>
                        <a:spcAft>
                          <a:spcPts val="1000"/>
                        </a:spcAft>
                      </a:pPr>
                      <a:r>
                        <a:rPr lang="ru-RU" sz="1100" b="0" dirty="0">
                          <a:solidFill>
                            <a:schemeClr val="tx1"/>
                          </a:solidFill>
                          <a:effectLst/>
                        </a:rPr>
                        <a:t>67977,9</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109332,6</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kern="1200" dirty="0">
                          <a:solidFill>
                            <a:schemeClr val="tx1"/>
                          </a:solidFill>
                          <a:effectLst/>
                          <a:latin typeface="+mn-lt"/>
                          <a:ea typeface="+mn-ea"/>
                          <a:cs typeface="+mn-cs"/>
                        </a:rPr>
                        <a:t>62990,1</a:t>
                      </a:r>
                      <a:endParaRPr lang="en-US" sz="1100" b="0" kern="1200" dirty="0">
                        <a:solidFill>
                          <a:schemeClr val="tx1"/>
                        </a:solidFill>
                        <a:effectLst/>
                        <a:latin typeface="+mn-lt"/>
                        <a:ea typeface="+mn-ea"/>
                        <a:cs typeface="+mn-cs"/>
                      </a:endParaRPr>
                    </a:p>
                  </a:txBody>
                  <a:tcPr marL="54912" marR="54912" marT="0" marB="0">
                    <a:solidFill>
                      <a:schemeClr val="accent4">
                        <a:lumMod val="20000"/>
                        <a:lumOff val="80000"/>
                      </a:schemeClr>
                    </a:solidFill>
                  </a:tcPr>
                </a:tc>
                <a:extLst>
                  <a:ext uri="{0D108BD9-81ED-4DB2-BD59-A6C34878D82A}">
                    <a16:rowId xmlns:a16="http://schemas.microsoft.com/office/drawing/2014/main" val="2818886465"/>
                  </a:ext>
                </a:extLst>
              </a:tr>
              <a:tr h="536276">
                <a:tc>
                  <a:txBody>
                    <a:bodyPr/>
                    <a:lstStyle/>
                    <a:p>
                      <a:pPr marR="90170" algn="ctr">
                        <a:lnSpc>
                          <a:spcPct val="115000"/>
                        </a:lnSpc>
                        <a:spcAft>
                          <a:spcPts val="1000"/>
                        </a:spcAft>
                      </a:pPr>
                      <a:r>
                        <a:rPr lang="ru-RU" sz="1100" b="0">
                          <a:solidFill>
                            <a:schemeClr val="tx1"/>
                          </a:solidFill>
                          <a:effectLst/>
                        </a:rPr>
                        <a:t>5.</a:t>
                      </a:r>
                      <a:endParaRPr lang="en-US"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nSpc>
                          <a:spcPct val="115000"/>
                        </a:lnSpc>
                        <a:spcAft>
                          <a:spcPts val="1000"/>
                        </a:spcAft>
                      </a:pPr>
                      <a:r>
                        <a:rPr lang="en-GB" sz="1100" b="0" dirty="0">
                          <a:solidFill>
                            <a:schemeClr val="tx1"/>
                          </a:solidFill>
                          <a:effectLst/>
                        </a:rPr>
                        <a:t>Investment project implementation </a:t>
                      </a:r>
                      <a:r>
                        <a:rPr lang="en-GB" sz="1100" b="0" dirty="0" err="1">
                          <a:solidFill>
                            <a:schemeClr val="tx1"/>
                          </a:solidFill>
                          <a:effectLst/>
                        </a:rPr>
                        <a:t>centers</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105689,5</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82351,2</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33400</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42000,0</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kern="1200" dirty="0">
                          <a:solidFill>
                            <a:schemeClr val="tx1"/>
                          </a:solidFill>
                          <a:effectLst/>
                          <a:latin typeface="+mn-lt"/>
                          <a:ea typeface="+mn-ea"/>
                          <a:cs typeface="+mn-cs"/>
                        </a:rPr>
                        <a:t>40000,0</a:t>
                      </a:r>
                      <a:endParaRPr lang="en-US" sz="1100" b="0" kern="1200" dirty="0">
                        <a:solidFill>
                          <a:schemeClr val="tx1"/>
                        </a:solidFill>
                        <a:effectLst/>
                        <a:latin typeface="+mn-lt"/>
                        <a:ea typeface="+mn-ea"/>
                        <a:cs typeface="+mn-cs"/>
                      </a:endParaRPr>
                    </a:p>
                  </a:txBody>
                  <a:tcPr marL="54912" marR="54912" marT="0" marB="0">
                    <a:solidFill>
                      <a:schemeClr val="accent4">
                        <a:lumMod val="20000"/>
                        <a:lumOff val="80000"/>
                      </a:schemeClr>
                    </a:solidFill>
                  </a:tcPr>
                </a:tc>
                <a:extLst>
                  <a:ext uri="{0D108BD9-81ED-4DB2-BD59-A6C34878D82A}">
                    <a16:rowId xmlns:a16="http://schemas.microsoft.com/office/drawing/2014/main" val="2497030310"/>
                  </a:ext>
                </a:extLst>
              </a:tr>
              <a:tr h="357517">
                <a:tc>
                  <a:txBody>
                    <a:bodyPr/>
                    <a:lstStyle/>
                    <a:p>
                      <a:pPr marR="90170" algn="ctr">
                        <a:lnSpc>
                          <a:spcPct val="115000"/>
                        </a:lnSpc>
                        <a:spcAft>
                          <a:spcPts val="1000"/>
                        </a:spcAft>
                      </a:pPr>
                      <a:r>
                        <a:rPr lang="ru-RU" sz="1100" b="0">
                          <a:solidFill>
                            <a:schemeClr val="tx1"/>
                          </a:solidFill>
                          <a:effectLst/>
                        </a:rPr>
                        <a:t>6.</a:t>
                      </a:r>
                      <a:endParaRPr lang="en-US"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nSpc>
                          <a:spcPct val="115000"/>
                        </a:lnSpc>
                        <a:spcAft>
                          <a:spcPts val="1000"/>
                        </a:spcAft>
                      </a:pPr>
                      <a:r>
                        <a:rPr lang="en-GB" sz="1100" b="0" dirty="0">
                          <a:solidFill>
                            <a:schemeClr val="tx1"/>
                          </a:solidFill>
                          <a:effectLst/>
                        </a:rPr>
                        <a:t>Domestic investments</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21846,1</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31375</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57503</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dirty="0">
                          <a:solidFill>
                            <a:schemeClr val="tx1"/>
                          </a:solidFill>
                          <a:effectLst/>
                        </a:rPr>
                        <a:t>61102,4</a:t>
                      </a:r>
                      <a:endParaRPr lang="en-US"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solidFill>
                      <a:schemeClr val="accent4">
                        <a:lumMod val="20000"/>
                        <a:lumOff val="80000"/>
                      </a:schemeClr>
                    </a:solidFill>
                  </a:tcPr>
                </a:tc>
                <a:tc>
                  <a:txBody>
                    <a:bodyPr/>
                    <a:lstStyle/>
                    <a:p>
                      <a:pPr marR="90170" algn="ctr">
                        <a:lnSpc>
                          <a:spcPct val="115000"/>
                        </a:lnSpc>
                        <a:spcAft>
                          <a:spcPts val="1000"/>
                        </a:spcAft>
                      </a:pPr>
                      <a:r>
                        <a:rPr lang="ru-RU" sz="1100" b="0" kern="1200" dirty="0">
                          <a:solidFill>
                            <a:schemeClr val="tx1"/>
                          </a:solidFill>
                          <a:effectLst/>
                          <a:latin typeface="+mn-lt"/>
                          <a:ea typeface="+mn-ea"/>
                          <a:cs typeface="+mn-cs"/>
                        </a:rPr>
                        <a:t>67600,9</a:t>
                      </a:r>
                      <a:endParaRPr lang="en-US" sz="1100" b="0" kern="1200" dirty="0">
                        <a:solidFill>
                          <a:schemeClr val="tx1"/>
                        </a:solidFill>
                        <a:effectLst/>
                        <a:latin typeface="+mn-lt"/>
                        <a:ea typeface="+mn-ea"/>
                        <a:cs typeface="+mn-cs"/>
                      </a:endParaRPr>
                    </a:p>
                  </a:txBody>
                  <a:tcPr marL="54912" marR="54912" marT="0" marB="0">
                    <a:solidFill>
                      <a:schemeClr val="accent4">
                        <a:lumMod val="20000"/>
                        <a:lumOff val="80000"/>
                      </a:schemeClr>
                    </a:solidFill>
                  </a:tcPr>
                </a:tc>
                <a:extLst>
                  <a:ext uri="{0D108BD9-81ED-4DB2-BD59-A6C34878D82A}">
                    <a16:rowId xmlns:a16="http://schemas.microsoft.com/office/drawing/2014/main" val="3599836746"/>
                  </a:ext>
                </a:extLst>
              </a:tr>
              <a:tr h="541061">
                <a:tc>
                  <a:txBody>
                    <a:bodyPr/>
                    <a:lstStyle/>
                    <a:p>
                      <a:pPr marR="90170" algn="ctr">
                        <a:lnSpc>
                          <a:spcPct val="115000"/>
                        </a:lnSpc>
                        <a:spcAft>
                          <a:spcPts val="1000"/>
                        </a:spcAft>
                      </a:pPr>
                      <a:r>
                        <a:rPr lang="ru-RU" sz="11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en-US" sz="1100" dirty="0">
                          <a:effectLst>
                            <a:outerShdw blurRad="38100" dist="38100" dir="2700000" algn="tl">
                              <a:srgbClr val="000000">
                                <a:alpha val="43137"/>
                              </a:srgbClr>
                            </a:outerShdw>
                          </a:effectLst>
                        </a:rPr>
                        <a:t>Total</a:t>
                      </a:r>
                      <a:r>
                        <a:rPr lang="ru-RU" sz="1100" dirty="0">
                          <a:effectLst>
                            <a:outerShdw blurRad="38100" dist="38100" dir="2700000" algn="tl">
                              <a:srgbClr val="000000">
                                <a:alpha val="43137"/>
                              </a:srgbClr>
                            </a:outerShdw>
                          </a:effectLst>
                        </a:rPr>
                        <a:t>:</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ru-RU" sz="1100" dirty="0">
                          <a:effectLst>
                            <a:outerShdw blurRad="38100" dist="38100" dir="2700000" algn="tl">
                              <a:srgbClr val="000000">
                                <a:alpha val="43137"/>
                              </a:srgbClr>
                            </a:outerShdw>
                          </a:effectLst>
                        </a:rPr>
                        <a:t>387830,1</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ru-RU" sz="1100" dirty="0">
                          <a:effectLst>
                            <a:outerShdw blurRad="38100" dist="38100" dir="2700000" algn="tl">
                              <a:srgbClr val="000000">
                                <a:alpha val="43137"/>
                              </a:srgbClr>
                            </a:outerShdw>
                          </a:effectLst>
                        </a:rPr>
                        <a:t>398556,7</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ru-RU" sz="1100" dirty="0">
                          <a:effectLst>
                            <a:outerShdw blurRad="38100" dist="38100" dir="2700000" algn="tl">
                              <a:srgbClr val="000000">
                                <a:alpha val="43137"/>
                              </a:srgbClr>
                            </a:outerShdw>
                          </a:effectLst>
                        </a:rPr>
                        <a:t>240903,0</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ru-RU" sz="1100" dirty="0">
                          <a:effectLst>
                            <a:outerShdw blurRad="38100" dist="38100" dir="2700000" algn="tl">
                              <a:srgbClr val="000000">
                                <a:alpha val="43137"/>
                              </a:srgbClr>
                            </a:outerShdw>
                          </a:effectLst>
                        </a:rPr>
                        <a:t>396881,6</a:t>
                      </a:r>
                      <a:endParaRPr lang="en-US" sz="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912" marR="54912" marT="0" marB="0" anchor="ctr"/>
                </a:tc>
                <a:tc>
                  <a:txBody>
                    <a:bodyPr/>
                    <a:lstStyle/>
                    <a:p>
                      <a:pPr marR="90170" algn="ctr">
                        <a:lnSpc>
                          <a:spcPct val="115000"/>
                        </a:lnSpc>
                        <a:spcAft>
                          <a:spcPts val="1000"/>
                        </a:spcAft>
                      </a:pPr>
                      <a:r>
                        <a:rPr lang="ru-RU" sz="1100" b="1" kern="1200" dirty="0">
                          <a:solidFill>
                            <a:schemeClr val="lt1"/>
                          </a:solidFill>
                          <a:effectLst>
                            <a:outerShdw blurRad="38100" dist="38100" dir="2700000" algn="tl">
                              <a:srgbClr val="000000">
                                <a:alpha val="43137"/>
                              </a:srgbClr>
                            </a:outerShdw>
                          </a:effectLst>
                          <a:latin typeface="+mn-lt"/>
                          <a:ea typeface="+mn-ea"/>
                          <a:cs typeface="+mn-cs"/>
                        </a:rPr>
                        <a:t>307830,1</a:t>
                      </a:r>
                      <a:endParaRPr lang="en-US" sz="1100" b="1" kern="1200" dirty="0">
                        <a:solidFill>
                          <a:schemeClr val="lt1"/>
                        </a:solidFill>
                        <a:effectLst>
                          <a:outerShdw blurRad="38100" dist="38100" dir="2700000" algn="tl">
                            <a:srgbClr val="000000">
                              <a:alpha val="43137"/>
                            </a:srgbClr>
                          </a:outerShdw>
                        </a:effectLst>
                        <a:latin typeface="+mn-lt"/>
                        <a:ea typeface="+mn-ea"/>
                        <a:cs typeface="+mn-cs"/>
                      </a:endParaRPr>
                    </a:p>
                  </a:txBody>
                  <a:tcPr marL="54912" marR="54912" marT="0" marB="0" anchor="ctr"/>
                </a:tc>
                <a:extLst>
                  <a:ext uri="{0D108BD9-81ED-4DB2-BD59-A6C34878D82A}">
                    <a16:rowId xmlns:a16="http://schemas.microsoft.com/office/drawing/2014/main" val="3186539132"/>
                  </a:ext>
                </a:extLst>
              </a:tr>
            </a:tbl>
          </a:graphicData>
        </a:graphic>
      </p:graphicFrame>
      <p:pic>
        <p:nvPicPr>
          <p:cNvPr id="12" name="Picture 11">
            <a:extLst>
              <a:ext uri="{FF2B5EF4-FFF2-40B4-BE49-F238E27FC236}">
                <a16:creationId xmlns:a16="http://schemas.microsoft.com/office/drawing/2014/main" id="{2E57FE81-4F05-4903-8869-C5AC012157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Tree>
    <p:extLst>
      <p:ext uri="{BB962C8B-B14F-4D97-AF65-F5344CB8AC3E}">
        <p14:creationId xmlns:p14="http://schemas.microsoft.com/office/powerpoint/2010/main" val="1788997561"/>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EF89EFD-2AB1-45C6-9BC2-D8DFC61A6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 y="5079129"/>
            <a:ext cx="12192000" cy="1931923"/>
          </a:xfrm>
          <a:prstGeom prst="rect">
            <a:avLst/>
          </a:prstGeom>
        </p:spPr>
      </p:pic>
      <p:sp>
        <p:nvSpPr>
          <p:cNvPr id="11" name="TextBox 10"/>
          <p:cNvSpPr txBox="1"/>
          <p:nvPr/>
        </p:nvSpPr>
        <p:spPr>
          <a:xfrm>
            <a:off x="1584010" y="1235683"/>
            <a:ext cx="9023979" cy="651589"/>
          </a:xfrm>
          <a:prstGeom prst="rect">
            <a:avLst/>
          </a:prstGeom>
          <a:noFill/>
        </p:spPr>
        <p:txBody>
          <a:bodyPr wrap="square" rtlCol="0">
            <a:spAutoFit/>
          </a:bodyPr>
          <a:lstStyle/>
          <a:p>
            <a:pPr algn="ctr">
              <a:lnSpc>
                <a:spcPct val="150000"/>
              </a:lnSpc>
            </a:pPr>
            <a:r>
              <a:rPr lang="en-US" sz="2800" b="1" dirty="0">
                <a:solidFill>
                  <a:srgbClr val="002060"/>
                </a:solidFill>
                <a:latin typeface="Impact" panose="020B0806030902050204" pitchFamily="34" charset="0"/>
                <a:cs typeface="Times New Roman" panose="02020603050405020304" pitchFamily="18" charset="0"/>
              </a:rPr>
              <a:t>THANK YOU FOR YOUR ATTENTION!</a:t>
            </a:r>
            <a:endParaRPr lang="ru-RU" sz="2800" b="1" dirty="0">
              <a:solidFill>
                <a:srgbClr val="002060"/>
              </a:solidFill>
              <a:latin typeface="Impact" panose="020B0806030902050204" pitchFamily="34" charset="0"/>
              <a:cs typeface="Times New Roman" panose="02020603050405020304" pitchFamily="18" charset="0"/>
            </a:endParaRPr>
          </a:p>
        </p:txBody>
      </p:sp>
      <p:pic>
        <p:nvPicPr>
          <p:cNvPr id="8" name="Picture 4" descr="ÐÐ°ÑÑÐ¸Ð½ÐºÐ¸ Ð¿Ð¾ Ð·Ð°Ð¿ÑÐ¾ÑÑ Ð¿Ð°ÑÐº ÐºÐ°Ð¼Ð¾Ð»Ð¸ ÑÑÐ´Ð¶Ð°Ð½Ð´Ð¸ ÑÐ¾ÑÐ¾ 2019"/>
          <p:cNvPicPr>
            <a:picLocks noChangeAspect="1" noChangeArrowheads="1"/>
          </p:cNvPicPr>
          <p:nvPr/>
        </p:nvPicPr>
        <p:blipFill>
          <a:blip r:embed="rId4" cstate="print"/>
          <a:srcRect/>
          <a:stretch>
            <a:fillRect/>
          </a:stretch>
        </p:blipFill>
        <p:spPr bwMode="auto">
          <a:xfrm>
            <a:off x="2684274" y="1988840"/>
            <a:ext cx="3763140" cy="3256022"/>
          </a:xfrm>
          <a:prstGeom prst="rect">
            <a:avLst/>
          </a:prstGeom>
          <a:noFill/>
        </p:spPr>
      </p:pic>
      <p:pic>
        <p:nvPicPr>
          <p:cNvPr id="9" name="Picture 6" descr="ÐÐ¾ÑÐ¾Ð¶ÐµÐµ Ð¸Ð·Ð¾Ð±ÑÐ°Ð¶ÐµÐ½Ð¸Ðµ"/>
          <p:cNvPicPr>
            <a:picLocks noChangeAspect="1" noChangeArrowheads="1"/>
          </p:cNvPicPr>
          <p:nvPr/>
        </p:nvPicPr>
        <p:blipFill>
          <a:blip r:embed="rId5" cstate="print"/>
          <a:srcRect/>
          <a:stretch>
            <a:fillRect/>
          </a:stretch>
        </p:blipFill>
        <p:spPr bwMode="auto">
          <a:xfrm>
            <a:off x="6384032" y="3573016"/>
            <a:ext cx="2880320" cy="1651686"/>
          </a:xfrm>
          <a:prstGeom prst="rect">
            <a:avLst/>
          </a:prstGeom>
          <a:noFill/>
        </p:spPr>
      </p:pic>
      <p:pic>
        <p:nvPicPr>
          <p:cNvPr id="10" name="Picture 16" descr="ÐÐ°ÑÑÐ¸Ð½ÐºÐ¸ Ð¿Ð¾ Ð·Ð°Ð¿ÑÐ¾ÑÑ Ð¸ÑÐ¼Ð¾Ð¸Ð»Ð¸ ÑÐ¾Ð¼Ð¾Ð½Ð¸ ÑÑÐ´Ð¶Ð°Ð½Ð´ ÑÐ¾ÑÐ¾ 2019"/>
          <p:cNvPicPr>
            <a:picLocks noChangeAspect="1" noChangeArrowheads="1"/>
          </p:cNvPicPr>
          <p:nvPr/>
        </p:nvPicPr>
        <p:blipFill>
          <a:blip r:embed="rId6" cstate="print"/>
          <a:srcRect/>
          <a:stretch>
            <a:fillRect/>
          </a:stretch>
        </p:blipFill>
        <p:spPr bwMode="auto">
          <a:xfrm>
            <a:off x="9183719" y="1990594"/>
            <a:ext cx="2507737" cy="3257801"/>
          </a:xfrm>
          <a:prstGeom prst="rect">
            <a:avLst/>
          </a:prstGeom>
          <a:noFill/>
        </p:spPr>
      </p:pic>
      <p:pic>
        <p:nvPicPr>
          <p:cNvPr id="12" name="Рисунок 11" descr="1111.jpg"/>
          <p:cNvPicPr>
            <a:picLocks noChangeAspect="1"/>
          </p:cNvPicPr>
          <p:nvPr/>
        </p:nvPicPr>
        <p:blipFill>
          <a:blip r:embed="rId7" cstate="print"/>
          <a:stretch>
            <a:fillRect/>
          </a:stretch>
        </p:blipFill>
        <p:spPr>
          <a:xfrm>
            <a:off x="6375406" y="1991850"/>
            <a:ext cx="2880320" cy="1622380"/>
          </a:xfrm>
          <a:prstGeom prst="rect">
            <a:avLst/>
          </a:prstGeom>
        </p:spPr>
      </p:pic>
      <p:sp>
        <p:nvSpPr>
          <p:cNvPr id="7" name="TextBox 6"/>
          <p:cNvSpPr txBox="1"/>
          <p:nvPr/>
        </p:nvSpPr>
        <p:spPr>
          <a:xfrm>
            <a:off x="1883531" y="5363128"/>
            <a:ext cx="8424936" cy="69705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GB" sz="1400" b="1" dirty="0">
                <a:latin typeface="Century Gothic" pitchFamily="34" charset="0"/>
              </a:rPr>
              <a:t>Republic of Tajikistan, Sughd Region, Khujand city, 45, </a:t>
            </a:r>
            <a:r>
              <a:rPr lang="en-GB" sz="1400" b="1" dirty="0" err="1">
                <a:latin typeface="Century Gothic" pitchFamily="34" charset="0"/>
              </a:rPr>
              <a:t>R.Nabiev</a:t>
            </a:r>
            <a:r>
              <a:rPr lang="en-GB" sz="1400" b="1" dirty="0">
                <a:latin typeface="Century Gothic" pitchFamily="34" charset="0"/>
              </a:rPr>
              <a:t> Avenue, </a:t>
            </a:r>
            <a:endParaRPr lang="ru-RU" sz="1400" b="1" dirty="0">
              <a:latin typeface="Century Gothic" pitchFamily="34" charset="0"/>
            </a:endParaRPr>
          </a:p>
          <a:p>
            <a:pPr algn="ctr">
              <a:lnSpc>
                <a:spcPct val="150000"/>
              </a:lnSpc>
            </a:pPr>
            <a:r>
              <a:rPr lang="en-GB" sz="1400" b="1" dirty="0">
                <a:latin typeface="Century Gothic" pitchFamily="34" charset="0"/>
              </a:rPr>
              <a:t>Tel: +992342243519, +992342246560, E-mail: info@sugd.tj, sugdinvest@mail.ru</a:t>
            </a:r>
            <a:endParaRPr lang="ru-RU" sz="1400" b="1" dirty="0">
              <a:latin typeface="Century Gothic" pitchFamily="34" charset="0"/>
            </a:endParaRPr>
          </a:p>
        </p:txBody>
      </p:sp>
      <p:pic>
        <p:nvPicPr>
          <p:cNvPr id="2" name="Picture 1">
            <a:extLst>
              <a:ext uri="{FF2B5EF4-FFF2-40B4-BE49-F238E27FC236}">
                <a16:creationId xmlns:a16="http://schemas.microsoft.com/office/drawing/2014/main" id="{13C5A891-27EE-4A23-B4E6-0FC4CC9A1FC1}"/>
              </a:ext>
            </a:extLst>
          </p:cNvPr>
          <p:cNvPicPr>
            <a:picLocks noChangeAspect="1"/>
          </p:cNvPicPr>
          <p:nvPr/>
        </p:nvPicPr>
        <p:blipFill>
          <a:blip r:embed="rId8"/>
          <a:stretch>
            <a:fillRect/>
          </a:stretch>
        </p:blipFill>
        <p:spPr>
          <a:xfrm>
            <a:off x="548109" y="1986219"/>
            <a:ext cx="2135481" cy="3256022"/>
          </a:xfrm>
          <a:prstGeom prst="rect">
            <a:avLst/>
          </a:prstGeom>
        </p:spPr>
      </p:pic>
      <p:pic>
        <p:nvPicPr>
          <p:cNvPr id="15" name="Picture 14">
            <a:extLst>
              <a:ext uri="{FF2B5EF4-FFF2-40B4-BE49-F238E27FC236}">
                <a16:creationId xmlns:a16="http://schemas.microsoft.com/office/drawing/2014/main" id="{DCCB47DE-A682-4CE8-BBE3-331E2C32F84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7551" b="15989"/>
          <a:stretch/>
        </p:blipFill>
        <p:spPr>
          <a:xfrm flipH="1">
            <a:off x="10920536" y="5373515"/>
            <a:ext cx="1271464" cy="1475336"/>
          </a:xfrm>
          <a:prstGeom prst="rect">
            <a:avLst/>
          </a:prstGeom>
        </p:spPr>
      </p:pic>
      <p:pic>
        <p:nvPicPr>
          <p:cNvPr id="17" name="Picture 16">
            <a:extLst>
              <a:ext uri="{FF2B5EF4-FFF2-40B4-BE49-F238E27FC236}">
                <a16:creationId xmlns:a16="http://schemas.microsoft.com/office/drawing/2014/main" id="{7B815541-AB55-43B1-91D9-2803A46581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65805" y="337468"/>
            <a:ext cx="2143563" cy="768726"/>
          </a:xfrm>
          <a:prstGeom prst="rect">
            <a:avLst/>
          </a:prstGeom>
        </p:spPr>
      </p:pic>
    </p:spTree>
    <p:extLst>
      <p:ext uri="{BB962C8B-B14F-4D97-AF65-F5344CB8AC3E}">
        <p14:creationId xmlns:p14="http://schemas.microsoft.com/office/powerpoint/2010/main" val="1085683124"/>
      </p:ext>
    </p:extLst>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251EBF-9B7C-4709-A8A1-5127FB1BAA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sp>
        <p:nvSpPr>
          <p:cNvPr id="10" name="TextBox 9"/>
          <p:cNvSpPr txBox="1"/>
          <p:nvPr/>
        </p:nvSpPr>
        <p:spPr>
          <a:xfrm>
            <a:off x="983432" y="230190"/>
            <a:ext cx="7736078" cy="579967"/>
          </a:xfrm>
          <a:prstGeom prst="rect">
            <a:avLst/>
          </a:prstGeom>
          <a:noFill/>
        </p:spPr>
        <p:txBody>
          <a:bodyPr wrap="square" rtlCol="0">
            <a:spAutoFit/>
          </a:bodyPr>
          <a:lstStyle/>
          <a:p>
            <a:pPr>
              <a:lnSpc>
                <a:spcPct val="150000"/>
              </a:lnSpc>
            </a:pPr>
            <a:r>
              <a:rPr lang="en-US" sz="2400" b="1" dirty="0">
                <a:solidFill>
                  <a:srgbClr val="002060"/>
                </a:solidFill>
                <a:latin typeface="Impact" panose="020B0806030902050204" pitchFamily="34" charset="0"/>
                <a:cs typeface="Times New Roman" panose="02020603050405020304" pitchFamily="18" charset="0"/>
              </a:rPr>
              <a:t>THE GREAT SILK ROAD</a:t>
            </a:r>
            <a:endParaRPr lang="ru-RU" sz="2400" b="1" dirty="0">
              <a:solidFill>
                <a:srgbClr val="002060"/>
              </a:solidFill>
              <a:latin typeface="Impact" panose="020B0806030902050204" pitchFamily="34" charset="0"/>
              <a:cs typeface="Times New Roman" panose="02020603050405020304" pitchFamily="18" charset="0"/>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452" y="908720"/>
            <a:ext cx="7519229" cy="3916264"/>
          </a:xfrm>
          <a:prstGeom prst="rect">
            <a:avLst/>
          </a:prstGeom>
        </p:spPr>
      </p:pic>
      <p:sp>
        <p:nvSpPr>
          <p:cNvPr id="14" name="TextBox 13"/>
          <p:cNvSpPr txBox="1"/>
          <p:nvPr/>
        </p:nvSpPr>
        <p:spPr>
          <a:xfrm>
            <a:off x="1102452" y="4923547"/>
            <a:ext cx="7519229" cy="1169551"/>
          </a:xfrm>
          <a:prstGeom prst="rect">
            <a:avLst/>
          </a:prstGeom>
          <a:noFill/>
        </p:spPr>
        <p:txBody>
          <a:bodyPr wrap="square" rtlCol="0">
            <a:spAutoFit/>
          </a:bodyPr>
          <a:lstStyle/>
          <a:p>
            <a:pPr marL="285750" indent="-285750">
              <a:buClr>
                <a:schemeClr val="accent6">
                  <a:lumMod val="75000"/>
                </a:schemeClr>
              </a:buClr>
              <a:buSzPct val="100000"/>
              <a:buFont typeface="Century Gothic" pitchFamily="34" charset="0"/>
              <a:buChar char="■"/>
            </a:pPr>
            <a:r>
              <a:rPr lang="en-US" sz="1400" b="1" dirty="0">
                <a:solidFill>
                  <a:schemeClr val="tx1">
                    <a:lumMod val="75000"/>
                    <a:lumOff val="25000"/>
                  </a:schemeClr>
                </a:solidFill>
                <a:latin typeface="Times New Roman" panose="02020603050405020304" pitchFamily="18" charset="0"/>
                <a:cs typeface="Times New Roman" panose="02020603050405020304" pitchFamily="18" charset="0"/>
              </a:rPr>
              <a:t>Located at the crossroads of the famous routes of the East, Khujand was one of the most important economic, military-strategic and cultural centers of Central Asia</a:t>
            </a:r>
            <a:r>
              <a:rPr lang="ru-RU" sz="1400" b="1" dirty="0">
                <a:solidFill>
                  <a:schemeClr val="tx1">
                    <a:lumMod val="75000"/>
                    <a:lumOff val="25000"/>
                  </a:schemeClr>
                </a:solidFill>
                <a:latin typeface="Times New Roman" panose="02020603050405020304" pitchFamily="18" charset="0"/>
                <a:cs typeface="Times New Roman" panose="02020603050405020304" pitchFamily="18" charset="0"/>
              </a:rPr>
              <a:t>.</a:t>
            </a:r>
          </a:p>
          <a:p>
            <a:pPr marL="285750" indent="-285750">
              <a:buClr>
                <a:schemeClr val="accent6">
                  <a:lumMod val="75000"/>
                </a:schemeClr>
              </a:buClr>
              <a:buSzPct val="100000"/>
              <a:buFont typeface="Century Gothic" pitchFamily="34" charset="0"/>
              <a:buChar char="■"/>
            </a:pP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285750" indent="-285750">
              <a:buClr>
                <a:schemeClr val="accent6">
                  <a:lumMod val="75000"/>
                </a:schemeClr>
              </a:buClr>
              <a:buSzPct val="100000"/>
              <a:buFont typeface="Century Gothic" pitchFamily="34" charset="0"/>
              <a:buChar char="■"/>
            </a:pPr>
            <a:r>
              <a:rPr lang="en-US" sz="1400" b="1" dirty="0">
                <a:solidFill>
                  <a:schemeClr val="tx1">
                    <a:lumMod val="75000"/>
                    <a:lumOff val="25000"/>
                  </a:schemeClr>
                </a:solidFill>
                <a:latin typeface="Times New Roman" panose="02020603050405020304" pitchFamily="18" charset="0"/>
                <a:cs typeface="Times New Roman" panose="02020603050405020304" pitchFamily="18" charset="0"/>
              </a:rPr>
              <a:t>The "Great Silk Road" passed through it, linking ancient Greece, Rome, Asia Minor, Egypt with China, Persia and India</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2F6E1FB-CD63-4DE8-95DD-5894B5F3B8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9" name="Picture 8">
            <a:extLst>
              <a:ext uri="{FF2B5EF4-FFF2-40B4-BE49-F238E27FC236}">
                <a16:creationId xmlns:a16="http://schemas.microsoft.com/office/drawing/2014/main" id="{91917BE4-A250-49B4-AB6C-D7046B88DE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Tree>
    <p:extLst>
      <p:ext uri="{BB962C8B-B14F-4D97-AF65-F5344CB8AC3E}">
        <p14:creationId xmlns:p14="http://schemas.microsoft.com/office/powerpoint/2010/main" val="4285755364"/>
      </p:ext>
    </p:extLst>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7368" y="368919"/>
            <a:ext cx="7992026" cy="571760"/>
          </a:xfrm>
          <a:prstGeom prst="rect">
            <a:avLst/>
          </a:prstGeom>
          <a:noFill/>
        </p:spPr>
        <p:txBody>
          <a:bodyPr wrap="square" rtlCol="0">
            <a:spAutoFit/>
          </a:bodyPr>
          <a:lstStyle/>
          <a:p>
            <a:pPr>
              <a:lnSpc>
                <a:spcPct val="150000"/>
              </a:lnSpc>
            </a:pPr>
            <a:r>
              <a:rPr lang="en-US" sz="2400" b="1" dirty="0">
                <a:solidFill>
                  <a:srgbClr val="002060"/>
                </a:solidFill>
                <a:latin typeface="Impact" panose="020B0806030902050204" pitchFamily="34" charset="0"/>
                <a:cs typeface="Times New Roman" panose="02020603050405020304" pitchFamily="18" charset="0"/>
              </a:rPr>
              <a:t>GENERAL INFORMATION ABOUT SUGHD REGION</a:t>
            </a:r>
            <a:endParaRPr lang="ru-RU" sz="2400" b="1" dirty="0">
              <a:solidFill>
                <a:srgbClr val="002060"/>
              </a:solidFill>
              <a:latin typeface="Impact" panose="020B0806030902050204" pitchFamily="34" charset="0"/>
              <a:cs typeface="Times New Roman" panose="02020603050405020304" pitchFamily="18"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2637" y="2080149"/>
            <a:ext cx="4386317" cy="2952328"/>
          </a:xfrm>
          <a:prstGeom prst="rect">
            <a:avLst/>
          </a:prstGeom>
          <a:effectLst/>
        </p:spPr>
      </p:pic>
      <p:grpSp>
        <p:nvGrpSpPr>
          <p:cNvPr id="27" name="Группа 26"/>
          <p:cNvGrpSpPr/>
          <p:nvPr/>
        </p:nvGrpSpPr>
        <p:grpSpPr>
          <a:xfrm>
            <a:off x="701269" y="2502799"/>
            <a:ext cx="3067881" cy="918186"/>
            <a:chOff x="793536" y="1466729"/>
            <a:chExt cx="3067881" cy="918186"/>
          </a:xfrm>
        </p:grpSpPr>
        <p:sp>
          <p:nvSpPr>
            <p:cNvPr id="29" name="TextBox 28"/>
            <p:cNvSpPr txBox="1"/>
            <p:nvPr/>
          </p:nvSpPr>
          <p:spPr>
            <a:xfrm>
              <a:off x="793536" y="1466729"/>
              <a:ext cx="2304256" cy="307777"/>
            </a:xfrm>
            <a:prstGeom prst="rect">
              <a:avLst/>
            </a:prstGeom>
            <a:noFill/>
          </p:spPr>
          <p:txBody>
            <a:bodyPr wrap="square" rtlCol="0">
              <a:spAutoFit/>
            </a:bodyPr>
            <a:lstStyle/>
            <a:p>
              <a:pPr>
                <a:spcBef>
                  <a:spcPts val="600"/>
                </a:spcBef>
              </a:pPr>
              <a:r>
                <a:rPr lang="en-US" sz="1400" b="1" dirty="0">
                  <a:solidFill>
                    <a:schemeClr val="tx1">
                      <a:lumMod val="75000"/>
                      <a:lumOff val="25000"/>
                    </a:schemeClr>
                  </a:solidFill>
                  <a:latin typeface="Times New Roman" panose="02020603050405020304" pitchFamily="18" charset="0"/>
                  <a:cs typeface="Times New Roman" panose="02020603050405020304" pitchFamily="18" charset="0"/>
                </a:rPr>
                <a:t>TERRITORY</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806929" y="1677029"/>
              <a:ext cx="3054488" cy="707886"/>
            </a:xfrm>
            <a:prstGeom prst="rect">
              <a:avLst/>
            </a:prstGeom>
            <a:noFill/>
          </p:spPr>
          <p:txBody>
            <a:bodyPr wrap="square" rtlCol="0">
              <a:spAutoFit/>
            </a:bodyPr>
            <a:lstStyle/>
            <a:p>
              <a:pPr>
                <a:spcBef>
                  <a:spcPts val="600"/>
                </a:spcBef>
              </a:pPr>
              <a:r>
                <a:rPr lang="ru-RU" sz="4000" dirty="0">
                  <a:solidFill>
                    <a:srgbClr val="002060"/>
                  </a:solidFill>
                  <a:latin typeface="Times New Roman" panose="02020603050405020304" pitchFamily="18" charset="0"/>
                  <a:cs typeface="Times New Roman" panose="02020603050405020304" pitchFamily="18" charset="0"/>
                </a:rPr>
                <a:t>25400</a:t>
              </a:r>
              <a:r>
                <a:rPr lang="en-US" sz="1600" b="1" dirty="0">
                  <a:solidFill>
                    <a:srgbClr val="002060"/>
                  </a:solidFill>
                  <a:latin typeface="Times New Roman" panose="02020603050405020304" pitchFamily="18" charset="0"/>
                  <a:cs typeface="Times New Roman" panose="02020603050405020304" pitchFamily="18" charset="0"/>
                </a:rPr>
                <a:t>km</a:t>
              </a:r>
              <a:r>
                <a:rPr lang="ru-RU" sz="1600" b="1" baseline="30000" dirty="0">
                  <a:solidFill>
                    <a:srgbClr val="002060"/>
                  </a:solidFill>
                  <a:latin typeface="Times New Roman" panose="02020603050405020304" pitchFamily="18" charset="0"/>
                  <a:cs typeface="Times New Roman" panose="02020603050405020304" pitchFamily="18" charset="0"/>
                </a:rPr>
                <a:t>2</a:t>
              </a:r>
            </a:p>
          </p:txBody>
        </p:sp>
      </p:grpSp>
      <p:grpSp>
        <p:nvGrpSpPr>
          <p:cNvPr id="23" name="Группа 22"/>
          <p:cNvGrpSpPr/>
          <p:nvPr/>
        </p:nvGrpSpPr>
        <p:grpSpPr>
          <a:xfrm>
            <a:off x="1853397" y="1518609"/>
            <a:ext cx="2677173" cy="857898"/>
            <a:chOff x="2721013" y="-254747"/>
            <a:chExt cx="2677173" cy="857898"/>
          </a:xfrm>
        </p:grpSpPr>
        <p:sp>
          <p:nvSpPr>
            <p:cNvPr id="25" name="TextBox 24"/>
            <p:cNvSpPr txBox="1"/>
            <p:nvPr/>
          </p:nvSpPr>
          <p:spPr>
            <a:xfrm>
              <a:off x="2721013" y="-254747"/>
              <a:ext cx="2304256" cy="307777"/>
            </a:xfrm>
            <a:prstGeom prst="rect">
              <a:avLst/>
            </a:prstGeom>
            <a:noFill/>
          </p:spPr>
          <p:txBody>
            <a:bodyPr wrap="square" rtlCol="0">
              <a:spAutoFit/>
            </a:bodyPr>
            <a:lstStyle/>
            <a:p>
              <a:pPr>
                <a:spcBef>
                  <a:spcPts val="600"/>
                </a:spcBef>
              </a:pPr>
              <a:r>
                <a:rPr lang="en-US" sz="1400" b="1" dirty="0">
                  <a:solidFill>
                    <a:schemeClr val="tx1">
                      <a:lumMod val="75000"/>
                      <a:lumOff val="25000"/>
                    </a:schemeClr>
                  </a:solidFill>
                  <a:latin typeface="Times New Roman" panose="02020603050405020304" pitchFamily="18" charset="0"/>
                  <a:cs typeface="Times New Roman" panose="02020603050405020304" pitchFamily="18" charset="0"/>
                </a:rPr>
                <a:t>POPULATION</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734405" y="-104735"/>
              <a:ext cx="2663781" cy="707886"/>
            </a:xfrm>
            <a:prstGeom prst="rect">
              <a:avLst/>
            </a:prstGeom>
            <a:noFill/>
          </p:spPr>
          <p:txBody>
            <a:bodyPr wrap="square" rtlCol="0">
              <a:spAutoFit/>
            </a:bodyPr>
            <a:lstStyle/>
            <a:p>
              <a:pPr>
                <a:spcBef>
                  <a:spcPts val="600"/>
                </a:spcBef>
              </a:pPr>
              <a:r>
                <a:rPr lang="ru-RU" sz="4000" dirty="0">
                  <a:solidFill>
                    <a:srgbClr val="002060"/>
                  </a:solidFill>
                  <a:latin typeface="Times New Roman" panose="02020603050405020304" pitchFamily="18" charset="0"/>
                  <a:cs typeface="Times New Roman" panose="02020603050405020304" pitchFamily="18" charset="0"/>
                </a:rPr>
                <a:t>2,85</a:t>
              </a:r>
              <a:r>
                <a:rPr lang="ru-RU" sz="4000" dirty="0">
                  <a:solidFill>
                    <a:srgbClr val="007635"/>
                  </a:solidFill>
                  <a:latin typeface="Times New Roman" panose="02020603050405020304" pitchFamily="18" charset="0"/>
                  <a:cs typeface="Times New Roman" panose="02020603050405020304" pitchFamily="18" charset="0"/>
                </a:rPr>
                <a:t> </a:t>
              </a:r>
              <a:r>
                <a:rPr lang="en-US" sz="1600" b="1" dirty="0">
                  <a:solidFill>
                    <a:schemeClr val="tx1">
                      <a:lumMod val="85000"/>
                      <a:lumOff val="15000"/>
                    </a:schemeClr>
                  </a:solidFill>
                  <a:latin typeface="Times New Roman" panose="02020603050405020304" pitchFamily="18" charset="0"/>
                  <a:cs typeface="Times New Roman" panose="02020603050405020304" pitchFamily="18" charset="0"/>
                </a:rPr>
                <a:t>million</a:t>
              </a:r>
              <a:endParaRPr lang="ru-RU" sz="16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grpSp>
        <p:nvGrpSpPr>
          <p:cNvPr id="31" name="Группа 30"/>
          <p:cNvGrpSpPr/>
          <p:nvPr/>
        </p:nvGrpSpPr>
        <p:grpSpPr>
          <a:xfrm>
            <a:off x="3629256" y="1267319"/>
            <a:ext cx="2677174" cy="857898"/>
            <a:chOff x="2721012" y="-254747"/>
            <a:chExt cx="2677174" cy="857898"/>
          </a:xfrm>
        </p:grpSpPr>
        <p:sp>
          <p:nvSpPr>
            <p:cNvPr id="32" name="TextBox 31"/>
            <p:cNvSpPr txBox="1"/>
            <p:nvPr/>
          </p:nvSpPr>
          <p:spPr>
            <a:xfrm>
              <a:off x="2721012" y="-254747"/>
              <a:ext cx="2677173" cy="307777"/>
            </a:xfrm>
            <a:prstGeom prst="rect">
              <a:avLst/>
            </a:prstGeom>
            <a:noFill/>
          </p:spPr>
          <p:txBody>
            <a:bodyPr wrap="square" rtlCol="0">
              <a:spAutoFit/>
            </a:bodyPr>
            <a:lstStyle/>
            <a:p>
              <a:pPr>
                <a:spcBef>
                  <a:spcPts val="600"/>
                </a:spcBef>
              </a:pPr>
              <a:r>
                <a:rPr lang="en-GB" sz="1400" b="1" dirty="0">
                  <a:solidFill>
                    <a:schemeClr val="tx1">
                      <a:lumMod val="75000"/>
                      <a:lumOff val="25000"/>
                    </a:schemeClr>
                  </a:solidFill>
                  <a:latin typeface="Times New Roman" panose="02020603050405020304" pitchFamily="18" charset="0"/>
                  <a:cs typeface="Times New Roman" panose="02020603050405020304" pitchFamily="18" charset="0"/>
                </a:rPr>
                <a:t>POPULATION DENSITY</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2734405" y="-104735"/>
              <a:ext cx="2663781" cy="707886"/>
            </a:xfrm>
            <a:prstGeom prst="rect">
              <a:avLst/>
            </a:prstGeom>
            <a:noFill/>
          </p:spPr>
          <p:txBody>
            <a:bodyPr wrap="square" rtlCol="0">
              <a:spAutoFit/>
            </a:bodyPr>
            <a:lstStyle/>
            <a:p>
              <a:pPr>
                <a:spcBef>
                  <a:spcPts val="600"/>
                </a:spcBef>
              </a:pPr>
              <a:r>
                <a:rPr lang="ru-RU" sz="4000" dirty="0">
                  <a:solidFill>
                    <a:srgbClr val="002060"/>
                  </a:solidFill>
                  <a:latin typeface="Times New Roman" panose="02020603050405020304" pitchFamily="18" charset="0"/>
                  <a:cs typeface="Times New Roman" panose="02020603050405020304" pitchFamily="18" charset="0"/>
                </a:rPr>
                <a:t>112,4 </a:t>
              </a:r>
              <a:r>
                <a:rPr lang="en-GB" sz="1600" b="1" dirty="0">
                  <a:solidFill>
                    <a:srgbClr val="002060"/>
                  </a:solidFill>
                  <a:latin typeface="Times New Roman" panose="02020603050405020304" pitchFamily="18" charset="0"/>
                  <a:cs typeface="Times New Roman" panose="02020603050405020304" pitchFamily="18" charset="0"/>
                </a:rPr>
                <a:t>person/km</a:t>
              </a:r>
              <a:endParaRPr lang="ru-RU" sz="1600" b="1" dirty="0">
                <a:solidFill>
                  <a:srgbClr val="002060"/>
                </a:solidFill>
                <a:latin typeface="Times New Roman" panose="02020603050405020304" pitchFamily="18" charset="0"/>
                <a:cs typeface="Times New Roman" panose="02020603050405020304" pitchFamily="18" charset="0"/>
              </a:endParaRPr>
            </a:p>
          </p:txBody>
        </p:sp>
      </p:grpSp>
      <p:sp>
        <p:nvSpPr>
          <p:cNvPr id="2" name="TextBox 1"/>
          <p:cNvSpPr txBox="1"/>
          <p:nvPr/>
        </p:nvSpPr>
        <p:spPr>
          <a:xfrm>
            <a:off x="1598310" y="4012130"/>
            <a:ext cx="2699869" cy="400110"/>
          </a:xfrm>
          <a:prstGeom prst="rect">
            <a:avLst/>
          </a:prstGeom>
          <a:noFill/>
        </p:spPr>
        <p:txBody>
          <a:bodyPr wrap="square" rtlCol="0">
            <a:spAutoFit/>
          </a:bodyPr>
          <a:lstStyle/>
          <a:p>
            <a:r>
              <a:rPr lang="en-US" sz="2000" dirty="0">
                <a:solidFill>
                  <a:schemeClr val="accent6">
                    <a:lumMod val="40000"/>
                    <a:lumOff val="60000"/>
                  </a:schemeClr>
                </a:solidFill>
                <a:latin typeface="Times New Roman" panose="02020603050405020304" pitchFamily="18" charset="0"/>
                <a:cs typeface="Times New Roman" panose="02020603050405020304" pitchFamily="18" charset="0"/>
              </a:rPr>
              <a:t>Sughd Region</a:t>
            </a:r>
            <a:endParaRPr lang="ru-RU" sz="2000" dirty="0">
              <a:solidFill>
                <a:schemeClr val="accent6">
                  <a:lumMod val="40000"/>
                  <a:lumOff val="60000"/>
                </a:schemeClr>
              </a:solidFill>
              <a:latin typeface="Times New Roman" panose="02020603050405020304" pitchFamily="18" charset="0"/>
              <a:cs typeface="Times New Roman" panose="02020603050405020304" pitchFamily="18" charset="0"/>
            </a:endParaRPr>
          </a:p>
        </p:txBody>
      </p:sp>
      <p:pic>
        <p:nvPicPr>
          <p:cNvPr id="61" name="Picture 60">
            <a:extLst>
              <a:ext uri="{FF2B5EF4-FFF2-40B4-BE49-F238E27FC236}">
                <a16:creationId xmlns:a16="http://schemas.microsoft.com/office/drawing/2014/main" id="{25FC18AA-9BCA-4667-AD1F-522A6521E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grpSp>
        <p:nvGrpSpPr>
          <p:cNvPr id="63" name="Группа 33">
            <a:extLst>
              <a:ext uri="{FF2B5EF4-FFF2-40B4-BE49-F238E27FC236}">
                <a16:creationId xmlns:a16="http://schemas.microsoft.com/office/drawing/2014/main" id="{58BE9010-8F16-4FD0-9E52-E5F2FECCFC73}"/>
              </a:ext>
            </a:extLst>
          </p:cNvPr>
          <p:cNvGrpSpPr/>
          <p:nvPr/>
        </p:nvGrpSpPr>
        <p:grpSpPr>
          <a:xfrm>
            <a:off x="7182894" y="980728"/>
            <a:ext cx="5105794" cy="4496683"/>
            <a:chOff x="518218" y="1620062"/>
            <a:chExt cx="6411368" cy="4294282"/>
          </a:xfrm>
        </p:grpSpPr>
        <p:pic>
          <p:nvPicPr>
            <p:cNvPr id="64" name="Рисунок 34">
              <a:extLst>
                <a:ext uri="{FF2B5EF4-FFF2-40B4-BE49-F238E27FC236}">
                  <a16:creationId xmlns:a16="http://schemas.microsoft.com/office/drawing/2014/main" id="{2A106DA4-ECCD-4555-88D8-C204AF8C52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218" y="1620062"/>
              <a:ext cx="5773127" cy="4294282"/>
            </a:xfrm>
            <a:prstGeom prst="rect">
              <a:avLst/>
            </a:prstGeom>
          </p:spPr>
        </p:pic>
        <p:sp>
          <p:nvSpPr>
            <p:cNvPr id="65" name="TextBox 64">
              <a:extLst>
                <a:ext uri="{FF2B5EF4-FFF2-40B4-BE49-F238E27FC236}">
                  <a16:creationId xmlns:a16="http://schemas.microsoft.com/office/drawing/2014/main" id="{F2F5235B-3A2E-447F-9003-47FB81ED5BAC}"/>
                </a:ext>
              </a:extLst>
            </p:cNvPr>
            <p:cNvSpPr txBox="1"/>
            <p:nvPr/>
          </p:nvSpPr>
          <p:spPr>
            <a:xfrm>
              <a:off x="1835697" y="2163532"/>
              <a:ext cx="2016225" cy="319434"/>
            </a:xfrm>
            <a:prstGeom prst="rect">
              <a:avLst/>
            </a:prstGeom>
            <a:noFill/>
          </p:spPr>
          <p:txBody>
            <a:bodyPr wrap="square" rtlCol="0">
              <a:spAutoFit/>
            </a:bodyPr>
            <a:lstStyle/>
            <a:p>
              <a:r>
                <a:rPr lang="ru-RU" sz="800" b="1" dirty="0">
                  <a:solidFill>
                    <a:schemeClr val="tx1">
                      <a:lumMod val="85000"/>
                      <a:lumOff val="15000"/>
                    </a:schemeClr>
                  </a:solidFill>
                  <a:latin typeface="Times New Roman" panose="02020603050405020304" pitchFamily="18" charset="0"/>
                  <a:cs typeface="Times New Roman" panose="02020603050405020304" pitchFamily="18" charset="0"/>
                </a:rPr>
                <a:t>РОССИЯ</a:t>
              </a:r>
            </a:p>
          </p:txBody>
        </p:sp>
        <p:sp>
          <p:nvSpPr>
            <p:cNvPr id="66" name="TextBox 65">
              <a:extLst>
                <a:ext uri="{FF2B5EF4-FFF2-40B4-BE49-F238E27FC236}">
                  <a16:creationId xmlns:a16="http://schemas.microsoft.com/office/drawing/2014/main" id="{FC5FCBDE-0F67-49E7-A9FB-2BF0555075C0}"/>
                </a:ext>
              </a:extLst>
            </p:cNvPr>
            <p:cNvSpPr txBox="1"/>
            <p:nvPr/>
          </p:nvSpPr>
          <p:spPr>
            <a:xfrm>
              <a:off x="1978571" y="3125558"/>
              <a:ext cx="2016225" cy="319434"/>
            </a:xfrm>
            <a:prstGeom prst="rect">
              <a:avLst/>
            </a:prstGeom>
            <a:noFill/>
          </p:spPr>
          <p:txBody>
            <a:bodyPr wrap="square" rtlCol="0">
              <a:spAutoFit/>
            </a:bodyPr>
            <a:lstStyle/>
            <a:p>
              <a:r>
                <a:rPr lang="ru-RU" sz="800" b="1" dirty="0">
                  <a:solidFill>
                    <a:schemeClr val="tx1">
                      <a:lumMod val="85000"/>
                      <a:lumOff val="15000"/>
                    </a:schemeClr>
                  </a:solidFill>
                  <a:latin typeface="Times New Roman" panose="02020603050405020304" pitchFamily="18" charset="0"/>
                  <a:cs typeface="Times New Roman" panose="02020603050405020304" pitchFamily="18" charset="0"/>
                </a:rPr>
                <a:t>КАЗАХСТАН</a:t>
              </a:r>
            </a:p>
          </p:txBody>
        </p:sp>
        <p:sp>
          <p:nvSpPr>
            <p:cNvPr id="67" name="TextBox 66">
              <a:extLst>
                <a:ext uri="{FF2B5EF4-FFF2-40B4-BE49-F238E27FC236}">
                  <a16:creationId xmlns:a16="http://schemas.microsoft.com/office/drawing/2014/main" id="{2EE9B2E0-31D6-4D8E-B957-8096D5A72B7F}"/>
                </a:ext>
              </a:extLst>
            </p:cNvPr>
            <p:cNvSpPr txBox="1"/>
            <p:nvPr/>
          </p:nvSpPr>
          <p:spPr>
            <a:xfrm>
              <a:off x="2195735" y="4017882"/>
              <a:ext cx="2016225" cy="319434"/>
            </a:xfrm>
            <a:prstGeom prst="rect">
              <a:avLst/>
            </a:prstGeom>
            <a:noFill/>
          </p:spPr>
          <p:txBody>
            <a:bodyPr wrap="square" rtlCol="0">
              <a:spAutoFit/>
            </a:bodyPr>
            <a:lstStyle/>
            <a:p>
              <a:r>
                <a:rPr lang="ru-RU" sz="800" b="1" dirty="0">
                  <a:solidFill>
                    <a:schemeClr val="tx1">
                      <a:lumMod val="85000"/>
                      <a:lumOff val="15000"/>
                    </a:schemeClr>
                  </a:solidFill>
                  <a:latin typeface="Times New Roman" panose="02020603050405020304" pitchFamily="18" charset="0"/>
                  <a:cs typeface="Times New Roman" panose="02020603050405020304" pitchFamily="18" charset="0"/>
                </a:rPr>
                <a:t>УЗБЕКИСТАН</a:t>
              </a:r>
            </a:p>
          </p:txBody>
        </p:sp>
        <p:sp>
          <p:nvSpPr>
            <p:cNvPr id="68" name="TextBox 67">
              <a:extLst>
                <a:ext uri="{FF2B5EF4-FFF2-40B4-BE49-F238E27FC236}">
                  <a16:creationId xmlns:a16="http://schemas.microsoft.com/office/drawing/2014/main" id="{17753A55-7D9F-4681-A366-D081F0D77848}"/>
                </a:ext>
              </a:extLst>
            </p:cNvPr>
            <p:cNvSpPr txBox="1"/>
            <p:nvPr/>
          </p:nvSpPr>
          <p:spPr>
            <a:xfrm>
              <a:off x="3483520" y="4046458"/>
              <a:ext cx="2016225" cy="319434"/>
            </a:xfrm>
            <a:prstGeom prst="rect">
              <a:avLst/>
            </a:prstGeom>
            <a:noFill/>
          </p:spPr>
          <p:txBody>
            <a:bodyPr wrap="square" rtlCol="0">
              <a:spAutoFit/>
            </a:bodyPr>
            <a:lstStyle/>
            <a:p>
              <a:r>
                <a:rPr lang="ru-RU" sz="800" b="1" dirty="0">
                  <a:solidFill>
                    <a:schemeClr val="tx1">
                      <a:lumMod val="85000"/>
                      <a:lumOff val="15000"/>
                    </a:schemeClr>
                  </a:solidFill>
                  <a:latin typeface="Times New Roman" panose="02020603050405020304" pitchFamily="18" charset="0"/>
                  <a:cs typeface="Times New Roman" panose="02020603050405020304" pitchFamily="18" charset="0"/>
                </a:rPr>
                <a:t>КЫРГЫЗСТАН</a:t>
              </a:r>
            </a:p>
          </p:txBody>
        </p:sp>
        <p:sp>
          <p:nvSpPr>
            <p:cNvPr id="69" name="TextBox 68">
              <a:extLst>
                <a:ext uri="{FF2B5EF4-FFF2-40B4-BE49-F238E27FC236}">
                  <a16:creationId xmlns:a16="http://schemas.microsoft.com/office/drawing/2014/main" id="{A9E0F0ED-1AFE-408D-9E81-61C44BEE71AC}"/>
                </a:ext>
              </a:extLst>
            </p:cNvPr>
            <p:cNvSpPr txBox="1"/>
            <p:nvPr/>
          </p:nvSpPr>
          <p:spPr>
            <a:xfrm>
              <a:off x="4913361" y="4244897"/>
              <a:ext cx="2016225" cy="319434"/>
            </a:xfrm>
            <a:prstGeom prst="rect">
              <a:avLst/>
            </a:prstGeom>
            <a:noFill/>
          </p:spPr>
          <p:txBody>
            <a:bodyPr wrap="square" rtlCol="0">
              <a:spAutoFit/>
            </a:bodyPr>
            <a:lstStyle/>
            <a:p>
              <a:r>
                <a:rPr lang="ru-RU" sz="800" b="1" dirty="0">
                  <a:solidFill>
                    <a:schemeClr val="tx1">
                      <a:lumMod val="85000"/>
                      <a:lumOff val="15000"/>
                    </a:schemeClr>
                  </a:solidFill>
                  <a:latin typeface="Times New Roman" panose="02020603050405020304" pitchFamily="18" charset="0"/>
                  <a:cs typeface="Times New Roman" panose="02020603050405020304" pitchFamily="18" charset="0"/>
                </a:rPr>
                <a:t>КИТАЙ</a:t>
              </a:r>
            </a:p>
          </p:txBody>
        </p:sp>
        <p:sp>
          <p:nvSpPr>
            <p:cNvPr id="70" name="TextBox 69">
              <a:extLst>
                <a:ext uri="{FF2B5EF4-FFF2-40B4-BE49-F238E27FC236}">
                  <a16:creationId xmlns:a16="http://schemas.microsoft.com/office/drawing/2014/main" id="{81B55AEA-7EAD-414E-A538-7C5A01938C7F}"/>
                </a:ext>
              </a:extLst>
            </p:cNvPr>
            <p:cNvSpPr txBox="1"/>
            <p:nvPr/>
          </p:nvSpPr>
          <p:spPr>
            <a:xfrm>
              <a:off x="2396668" y="4910433"/>
              <a:ext cx="2016225" cy="319434"/>
            </a:xfrm>
            <a:prstGeom prst="rect">
              <a:avLst/>
            </a:prstGeom>
            <a:noFill/>
          </p:spPr>
          <p:txBody>
            <a:bodyPr wrap="square" rtlCol="0">
              <a:spAutoFit/>
            </a:bodyPr>
            <a:lstStyle/>
            <a:p>
              <a:r>
                <a:rPr lang="ru-RU" sz="800" b="1" dirty="0">
                  <a:solidFill>
                    <a:schemeClr val="tx1">
                      <a:lumMod val="85000"/>
                      <a:lumOff val="15000"/>
                    </a:schemeClr>
                  </a:solidFill>
                  <a:latin typeface="Times New Roman" panose="02020603050405020304" pitchFamily="18" charset="0"/>
                  <a:cs typeface="Times New Roman" panose="02020603050405020304" pitchFamily="18" charset="0"/>
                </a:rPr>
                <a:t>АФГАНИСТАН</a:t>
              </a:r>
            </a:p>
          </p:txBody>
        </p:sp>
        <p:sp>
          <p:nvSpPr>
            <p:cNvPr id="71" name="TextBox 70">
              <a:extLst>
                <a:ext uri="{FF2B5EF4-FFF2-40B4-BE49-F238E27FC236}">
                  <a16:creationId xmlns:a16="http://schemas.microsoft.com/office/drawing/2014/main" id="{90D2673D-5953-4DEC-9458-C526BFEDA96F}"/>
                </a:ext>
              </a:extLst>
            </p:cNvPr>
            <p:cNvSpPr txBox="1"/>
            <p:nvPr/>
          </p:nvSpPr>
          <p:spPr>
            <a:xfrm>
              <a:off x="2996745" y="5396209"/>
              <a:ext cx="2016225" cy="319434"/>
            </a:xfrm>
            <a:prstGeom prst="rect">
              <a:avLst/>
            </a:prstGeom>
            <a:noFill/>
          </p:spPr>
          <p:txBody>
            <a:bodyPr wrap="square" rtlCol="0">
              <a:spAutoFit/>
            </a:bodyPr>
            <a:lstStyle/>
            <a:p>
              <a:r>
                <a:rPr lang="ru-RU" sz="800" b="1" dirty="0">
                  <a:solidFill>
                    <a:schemeClr val="tx1">
                      <a:lumMod val="85000"/>
                      <a:lumOff val="15000"/>
                    </a:schemeClr>
                  </a:solidFill>
                  <a:latin typeface="Times New Roman" panose="02020603050405020304" pitchFamily="18" charset="0"/>
                  <a:cs typeface="Times New Roman" panose="02020603050405020304" pitchFamily="18" charset="0"/>
                </a:rPr>
                <a:t>ПАКИСТАН</a:t>
              </a:r>
            </a:p>
          </p:txBody>
        </p:sp>
        <p:sp>
          <p:nvSpPr>
            <p:cNvPr id="72" name="TextBox 71">
              <a:extLst>
                <a:ext uri="{FF2B5EF4-FFF2-40B4-BE49-F238E27FC236}">
                  <a16:creationId xmlns:a16="http://schemas.microsoft.com/office/drawing/2014/main" id="{B6B88892-E175-499C-B923-0346CB8F0B7E}"/>
                </a:ext>
              </a:extLst>
            </p:cNvPr>
            <p:cNvSpPr txBox="1"/>
            <p:nvPr/>
          </p:nvSpPr>
          <p:spPr>
            <a:xfrm>
              <a:off x="3834944" y="5377159"/>
              <a:ext cx="2016225" cy="319434"/>
            </a:xfrm>
            <a:prstGeom prst="rect">
              <a:avLst/>
            </a:prstGeom>
            <a:noFill/>
          </p:spPr>
          <p:txBody>
            <a:bodyPr wrap="square" rtlCol="0">
              <a:spAutoFit/>
            </a:bodyPr>
            <a:lstStyle/>
            <a:p>
              <a:r>
                <a:rPr lang="ru-RU" sz="800" b="1" dirty="0">
                  <a:solidFill>
                    <a:schemeClr val="tx1">
                      <a:lumMod val="85000"/>
                      <a:lumOff val="15000"/>
                    </a:schemeClr>
                  </a:solidFill>
                  <a:latin typeface="Times New Roman" panose="02020603050405020304" pitchFamily="18" charset="0"/>
                  <a:cs typeface="Times New Roman" panose="02020603050405020304" pitchFamily="18" charset="0"/>
                </a:rPr>
                <a:t>ИНДИЯ</a:t>
              </a:r>
            </a:p>
          </p:txBody>
        </p:sp>
        <p:sp>
          <p:nvSpPr>
            <p:cNvPr id="73" name="TextBox 72">
              <a:extLst>
                <a:ext uri="{FF2B5EF4-FFF2-40B4-BE49-F238E27FC236}">
                  <a16:creationId xmlns:a16="http://schemas.microsoft.com/office/drawing/2014/main" id="{B78C4CA2-1EC2-413E-8D1C-8E84E2291C23}"/>
                </a:ext>
              </a:extLst>
            </p:cNvPr>
            <p:cNvSpPr txBox="1"/>
            <p:nvPr/>
          </p:nvSpPr>
          <p:spPr>
            <a:xfrm>
              <a:off x="1567086" y="4360784"/>
              <a:ext cx="2016225" cy="319434"/>
            </a:xfrm>
            <a:prstGeom prst="rect">
              <a:avLst/>
            </a:prstGeom>
            <a:noFill/>
          </p:spPr>
          <p:txBody>
            <a:bodyPr wrap="square" rtlCol="0">
              <a:spAutoFit/>
            </a:bodyPr>
            <a:lstStyle/>
            <a:p>
              <a:r>
                <a:rPr lang="ru-RU" sz="800" b="1" dirty="0">
                  <a:solidFill>
                    <a:schemeClr val="tx1">
                      <a:lumMod val="85000"/>
                      <a:lumOff val="15000"/>
                    </a:schemeClr>
                  </a:solidFill>
                  <a:latin typeface="Times New Roman" panose="02020603050405020304" pitchFamily="18" charset="0"/>
                  <a:cs typeface="Times New Roman" panose="02020603050405020304" pitchFamily="18" charset="0"/>
                </a:rPr>
                <a:t>ТУРКМЕНИСТАН</a:t>
              </a:r>
            </a:p>
          </p:txBody>
        </p:sp>
        <p:sp>
          <p:nvSpPr>
            <p:cNvPr id="74" name="TextBox 73">
              <a:extLst>
                <a:ext uri="{FF2B5EF4-FFF2-40B4-BE49-F238E27FC236}">
                  <a16:creationId xmlns:a16="http://schemas.microsoft.com/office/drawing/2014/main" id="{725D5FF1-6DF4-40C5-B642-602903E192A9}"/>
                </a:ext>
              </a:extLst>
            </p:cNvPr>
            <p:cNvSpPr txBox="1"/>
            <p:nvPr/>
          </p:nvSpPr>
          <p:spPr>
            <a:xfrm>
              <a:off x="1395636" y="4894183"/>
              <a:ext cx="2016225" cy="319434"/>
            </a:xfrm>
            <a:prstGeom prst="rect">
              <a:avLst/>
            </a:prstGeom>
            <a:noFill/>
          </p:spPr>
          <p:txBody>
            <a:bodyPr wrap="square" rtlCol="0">
              <a:spAutoFit/>
            </a:bodyPr>
            <a:lstStyle/>
            <a:p>
              <a:r>
                <a:rPr lang="ru-RU" sz="800" b="1" dirty="0">
                  <a:solidFill>
                    <a:schemeClr val="tx1">
                      <a:lumMod val="85000"/>
                      <a:lumOff val="15000"/>
                    </a:schemeClr>
                  </a:solidFill>
                  <a:latin typeface="Times New Roman" panose="02020603050405020304" pitchFamily="18" charset="0"/>
                  <a:cs typeface="Times New Roman" panose="02020603050405020304" pitchFamily="18" charset="0"/>
                </a:rPr>
                <a:t>ИРАН</a:t>
              </a:r>
            </a:p>
          </p:txBody>
        </p:sp>
        <p:sp>
          <p:nvSpPr>
            <p:cNvPr id="75" name="TextBox 74">
              <a:extLst>
                <a:ext uri="{FF2B5EF4-FFF2-40B4-BE49-F238E27FC236}">
                  <a16:creationId xmlns:a16="http://schemas.microsoft.com/office/drawing/2014/main" id="{750514FB-7761-4D2B-AA5C-362A2420CC91}"/>
                </a:ext>
              </a:extLst>
            </p:cNvPr>
            <p:cNvSpPr txBox="1"/>
            <p:nvPr/>
          </p:nvSpPr>
          <p:spPr>
            <a:xfrm>
              <a:off x="3023551" y="4478720"/>
              <a:ext cx="2016225" cy="319434"/>
            </a:xfrm>
            <a:prstGeom prst="rect">
              <a:avLst/>
            </a:prstGeom>
            <a:noFill/>
          </p:spPr>
          <p:txBody>
            <a:bodyPr wrap="square" rtlCol="0">
              <a:spAutoFit/>
            </a:bodyPr>
            <a:lstStyle/>
            <a:p>
              <a:r>
                <a:rPr lang="ru-RU" sz="800" b="1" dirty="0">
                  <a:solidFill>
                    <a:schemeClr val="tx1">
                      <a:lumMod val="85000"/>
                      <a:lumOff val="15000"/>
                    </a:schemeClr>
                  </a:solidFill>
                  <a:latin typeface="Times New Roman" panose="02020603050405020304" pitchFamily="18" charset="0"/>
                  <a:cs typeface="Times New Roman" panose="02020603050405020304" pitchFamily="18" charset="0"/>
                </a:rPr>
                <a:t>ТАДЖИКИСТАН</a:t>
              </a:r>
            </a:p>
          </p:txBody>
        </p:sp>
      </p:grpSp>
      <p:grpSp>
        <p:nvGrpSpPr>
          <p:cNvPr id="76" name="Группа 18">
            <a:extLst>
              <a:ext uri="{FF2B5EF4-FFF2-40B4-BE49-F238E27FC236}">
                <a16:creationId xmlns:a16="http://schemas.microsoft.com/office/drawing/2014/main" id="{57B9DE1D-E16F-4ECC-AF87-433574FC2390}"/>
              </a:ext>
            </a:extLst>
          </p:cNvPr>
          <p:cNvGrpSpPr/>
          <p:nvPr/>
        </p:nvGrpSpPr>
        <p:grpSpPr>
          <a:xfrm>
            <a:off x="811097" y="4962032"/>
            <a:ext cx="3754264" cy="1123293"/>
            <a:chOff x="6372199" y="1015189"/>
            <a:chExt cx="3044437" cy="1123293"/>
          </a:xfrm>
        </p:grpSpPr>
        <p:sp>
          <p:nvSpPr>
            <p:cNvPr id="77" name="TextBox 76">
              <a:extLst>
                <a:ext uri="{FF2B5EF4-FFF2-40B4-BE49-F238E27FC236}">
                  <a16:creationId xmlns:a16="http://schemas.microsoft.com/office/drawing/2014/main" id="{28A534EA-295C-4E42-906B-D4934BC33CFE}"/>
                </a:ext>
              </a:extLst>
            </p:cNvPr>
            <p:cNvSpPr txBox="1"/>
            <p:nvPr/>
          </p:nvSpPr>
          <p:spPr>
            <a:xfrm>
              <a:off x="6372199" y="1015189"/>
              <a:ext cx="3044437" cy="307777"/>
            </a:xfrm>
            <a:prstGeom prst="rect">
              <a:avLst/>
            </a:prstGeom>
            <a:noFill/>
          </p:spPr>
          <p:txBody>
            <a:bodyPr wrap="square" rtlCol="0">
              <a:spAutoFit/>
            </a:bodyPr>
            <a:lstStyle/>
            <a:p>
              <a:pPr>
                <a:spcBef>
                  <a:spcPts val="600"/>
                </a:spcBef>
              </a:pPr>
              <a:r>
                <a:rPr lang="en-GB" sz="1400" b="1" dirty="0">
                  <a:solidFill>
                    <a:schemeClr val="tx1">
                      <a:lumMod val="75000"/>
                      <a:lumOff val="25000"/>
                    </a:schemeClr>
                  </a:solidFill>
                  <a:latin typeface="Times New Roman" panose="02020603050405020304" pitchFamily="18" charset="0"/>
                  <a:cs typeface="Times New Roman" panose="02020603050405020304" pitchFamily="18" charset="0"/>
                </a:rPr>
                <a:t>INDUSTRIAL OUTPUT</a:t>
              </a:r>
              <a:endParaRPr lang="ru-RU"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077B9406-14D5-493B-A7FF-A007361AF730}"/>
                </a:ext>
              </a:extLst>
            </p:cNvPr>
            <p:cNvSpPr txBox="1"/>
            <p:nvPr/>
          </p:nvSpPr>
          <p:spPr>
            <a:xfrm>
              <a:off x="6385592" y="1430596"/>
              <a:ext cx="2903547" cy="707886"/>
            </a:xfrm>
            <a:prstGeom prst="rect">
              <a:avLst/>
            </a:prstGeom>
            <a:noFill/>
          </p:spPr>
          <p:txBody>
            <a:bodyPr wrap="square" rtlCol="0">
              <a:spAutoFit/>
            </a:bodyPr>
            <a:lstStyle/>
            <a:p>
              <a:pPr>
                <a:spcBef>
                  <a:spcPts val="600"/>
                </a:spcBef>
              </a:pPr>
              <a:r>
                <a:rPr lang="en-GB" b="1" dirty="0">
                  <a:solidFill>
                    <a:srgbClr val="002060"/>
                  </a:solidFill>
                  <a:latin typeface="Times New Roman" panose="02020603050405020304" pitchFamily="18" charset="0"/>
                  <a:cs typeface="Times New Roman" panose="02020603050405020304" pitchFamily="18" charset="0"/>
                </a:rPr>
                <a:t>USD </a:t>
              </a:r>
              <a:r>
                <a:rPr lang="ru-RU" sz="4000" dirty="0">
                  <a:solidFill>
                    <a:srgbClr val="002060"/>
                  </a:solidFill>
                  <a:latin typeface="Times New Roman" panose="02020603050405020304" pitchFamily="18" charset="0"/>
                  <a:cs typeface="Times New Roman" panose="02020603050405020304" pitchFamily="18" charset="0"/>
                </a:rPr>
                <a:t>2,4 </a:t>
              </a:r>
              <a:r>
                <a:rPr lang="en-GB" sz="1600" b="1" dirty="0">
                  <a:solidFill>
                    <a:srgbClr val="002060"/>
                  </a:solidFill>
                  <a:latin typeface="Times New Roman" panose="02020603050405020304" pitchFamily="18" charset="0"/>
                  <a:cs typeface="Times New Roman" panose="02020603050405020304" pitchFamily="18" charset="0"/>
                </a:rPr>
                <a:t>billion</a:t>
              </a:r>
              <a:endParaRPr lang="ru-RU" sz="3200" b="1" dirty="0">
                <a:solidFill>
                  <a:srgbClr val="002060"/>
                </a:solidFill>
                <a:latin typeface="Times New Roman" panose="02020603050405020304" pitchFamily="18" charset="0"/>
                <a:cs typeface="Times New Roman" panose="02020603050405020304" pitchFamily="18" charset="0"/>
              </a:endParaRPr>
            </a:p>
          </p:txBody>
        </p:sp>
      </p:grpSp>
      <p:pic>
        <p:nvPicPr>
          <p:cNvPr id="79" name="Picture 78">
            <a:extLst>
              <a:ext uri="{FF2B5EF4-FFF2-40B4-BE49-F238E27FC236}">
                <a16:creationId xmlns:a16="http://schemas.microsoft.com/office/drawing/2014/main" id="{E92FF208-EC0C-42D7-98DD-5F575E4A0E3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80" name="Picture 79">
            <a:extLst>
              <a:ext uri="{FF2B5EF4-FFF2-40B4-BE49-F238E27FC236}">
                <a16:creationId xmlns:a16="http://schemas.microsoft.com/office/drawing/2014/main" id="{080EC6F2-A020-4C69-854E-489ABDDBD4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
        <p:nvSpPr>
          <p:cNvPr id="6" name="TextBox 5">
            <a:extLst>
              <a:ext uri="{FF2B5EF4-FFF2-40B4-BE49-F238E27FC236}">
                <a16:creationId xmlns:a16="http://schemas.microsoft.com/office/drawing/2014/main" id="{7BF3EE14-5232-B0E2-67C9-15CBAC4FD8AE}"/>
              </a:ext>
            </a:extLst>
          </p:cNvPr>
          <p:cNvSpPr txBox="1"/>
          <p:nvPr/>
        </p:nvSpPr>
        <p:spPr>
          <a:xfrm>
            <a:off x="3752647" y="5013176"/>
            <a:ext cx="4503593" cy="646331"/>
          </a:xfrm>
          <a:prstGeom prst="rect">
            <a:avLst/>
          </a:prstGeom>
          <a:noFill/>
        </p:spPr>
        <p:txBody>
          <a:bodyPr wrap="square" rtlCol="0">
            <a:spAutoFit/>
          </a:bodyPr>
          <a:lstStyle/>
          <a:p>
            <a:pPr>
              <a:spcBef>
                <a:spcPts val="600"/>
              </a:spcBef>
            </a:pPr>
            <a:r>
              <a:rPr lang="en-GB" sz="3600" dirty="0">
                <a:solidFill>
                  <a:srgbClr val="002060"/>
                </a:solidFill>
                <a:latin typeface="Times New Roman" panose="02020603050405020304" pitchFamily="18" charset="0"/>
                <a:cs typeface="Times New Roman" panose="02020603050405020304" pitchFamily="18" charset="0"/>
              </a:rPr>
              <a:t>18 cities and districts</a:t>
            </a:r>
            <a:endParaRPr lang="ru-RU"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143113"/>
      </p:ext>
    </p:extLst>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DBD3F5DF-5F9E-4C8D-B7F8-EACF32B87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sp>
        <p:nvSpPr>
          <p:cNvPr id="10" name="TextBox 9"/>
          <p:cNvSpPr txBox="1"/>
          <p:nvPr/>
        </p:nvSpPr>
        <p:spPr>
          <a:xfrm>
            <a:off x="983432" y="312331"/>
            <a:ext cx="7992026" cy="651589"/>
          </a:xfrm>
          <a:prstGeom prst="rect">
            <a:avLst/>
          </a:prstGeom>
          <a:noFill/>
        </p:spPr>
        <p:txBody>
          <a:bodyPr wrap="square" rtlCol="0">
            <a:spAutoFit/>
          </a:bodyPr>
          <a:lstStyle/>
          <a:p>
            <a:pPr>
              <a:lnSpc>
                <a:spcPct val="150000"/>
              </a:lnSpc>
            </a:pPr>
            <a:r>
              <a:rPr lang="en-GB" sz="2800" b="1" dirty="0">
                <a:solidFill>
                  <a:srgbClr val="002060"/>
                </a:solidFill>
                <a:latin typeface="Impact" panose="020B0806030902050204" pitchFamily="34" charset="0"/>
                <a:cs typeface="Times New Roman" panose="02020603050405020304" pitchFamily="18" charset="0"/>
              </a:rPr>
              <a:t>KEY MACROECONOMIC INDICATORS</a:t>
            </a:r>
            <a:endParaRPr lang="ru-RU" sz="2800" b="1" dirty="0">
              <a:solidFill>
                <a:srgbClr val="002060"/>
              </a:solidFill>
              <a:latin typeface="Impact" panose="020B0806030902050204" pitchFamily="34" charset="0"/>
              <a:cs typeface="Times New Roman" panose="02020603050405020304" pitchFamily="18" charset="0"/>
            </a:endParaRPr>
          </a:p>
        </p:txBody>
      </p:sp>
      <p:grpSp>
        <p:nvGrpSpPr>
          <p:cNvPr id="34" name="Группа 33"/>
          <p:cNvGrpSpPr/>
          <p:nvPr/>
        </p:nvGrpSpPr>
        <p:grpSpPr>
          <a:xfrm>
            <a:off x="4562107" y="4077072"/>
            <a:ext cx="4198189" cy="1322546"/>
            <a:chOff x="94445" y="2762264"/>
            <a:chExt cx="4633446" cy="1322546"/>
          </a:xfrm>
        </p:grpSpPr>
        <p:pic>
          <p:nvPicPr>
            <p:cNvPr id="51" name="Рисунок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5" y="2845196"/>
              <a:ext cx="1692923" cy="1239614"/>
            </a:xfrm>
            <a:prstGeom prst="rect">
              <a:avLst/>
            </a:prstGeom>
          </p:spPr>
        </p:pic>
        <p:sp>
          <p:nvSpPr>
            <p:cNvPr id="53" name="TextBox 85"/>
            <p:cNvSpPr txBox="1"/>
            <p:nvPr/>
          </p:nvSpPr>
          <p:spPr>
            <a:xfrm>
              <a:off x="1823004" y="2762264"/>
              <a:ext cx="2904887" cy="338554"/>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tx1">
                      <a:lumMod val="85000"/>
                      <a:lumOff val="15000"/>
                    </a:schemeClr>
                  </a:solidFill>
                  <a:latin typeface="Times New Roman" panose="02020603050405020304" pitchFamily="18" charset="0"/>
                  <a:cs typeface="Times New Roman" panose="02020603050405020304" pitchFamily="18" charset="0"/>
                </a:rPr>
                <a:t>INFLATION RATE</a:t>
              </a:r>
              <a:endParaRPr lang="ru-RU" sz="16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4" name="TextBox 86"/>
            <p:cNvSpPr txBox="1"/>
            <p:nvPr/>
          </p:nvSpPr>
          <p:spPr>
            <a:xfrm>
              <a:off x="1894124" y="3184552"/>
              <a:ext cx="2016224" cy="58477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b="1" dirty="0">
                  <a:solidFill>
                    <a:srgbClr val="C00000"/>
                  </a:solidFill>
                  <a:latin typeface="Times New Roman" panose="02020603050405020304" pitchFamily="18" charset="0"/>
                  <a:cs typeface="Times New Roman" panose="02020603050405020304" pitchFamily="18" charset="0"/>
                </a:rPr>
                <a:t>6,7%</a:t>
              </a:r>
            </a:p>
          </p:txBody>
        </p:sp>
      </p:grpSp>
      <p:grpSp>
        <p:nvGrpSpPr>
          <p:cNvPr id="35" name="Группа 34"/>
          <p:cNvGrpSpPr/>
          <p:nvPr/>
        </p:nvGrpSpPr>
        <p:grpSpPr>
          <a:xfrm>
            <a:off x="808590" y="1788991"/>
            <a:ext cx="3939218" cy="1346918"/>
            <a:chOff x="340202" y="1195236"/>
            <a:chExt cx="3939218" cy="1346918"/>
          </a:xfrm>
        </p:grpSpPr>
        <p:sp>
          <p:nvSpPr>
            <p:cNvPr id="46" name="TextBox 24"/>
            <p:cNvSpPr txBox="1"/>
            <p:nvPr/>
          </p:nvSpPr>
          <p:spPr>
            <a:xfrm>
              <a:off x="1691680" y="1195236"/>
              <a:ext cx="2587740" cy="83099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tx1">
                      <a:lumMod val="85000"/>
                      <a:lumOff val="15000"/>
                    </a:schemeClr>
                  </a:solidFill>
                  <a:latin typeface="Times New Roman" panose="02020603050405020304" pitchFamily="18" charset="0"/>
                  <a:cs typeface="Times New Roman" panose="02020603050405020304" pitchFamily="18" charset="0"/>
                </a:rPr>
                <a:t>GRP IN CURRENT PRICES</a:t>
              </a:r>
            </a:p>
            <a:p>
              <a:r>
                <a:rPr lang="ru-RU" sz="1600" b="1"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1600" b="1" dirty="0">
                  <a:solidFill>
                    <a:schemeClr val="tx1">
                      <a:lumMod val="85000"/>
                      <a:lumOff val="15000"/>
                    </a:schemeClr>
                  </a:solidFill>
                  <a:latin typeface="Times New Roman" panose="02020603050405020304" pitchFamily="18" charset="0"/>
                  <a:cs typeface="Times New Roman" panose="02020603050405020304" pitchFamily="18" charset="0"/>
                </a:rPr>
                <a:t>million USD</a:t>
              </a:r>
              <a:r>
                <a:rPr lang="ru-RU" sz="1600" b="1"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47" name="TextBox 25"/>
            <p:cNvSpPr txBox="1"/>
            <p:nvPr/>
          </p:nvSpPr>
          <p:spPr>
            <a:xfrm>
              <a:off x="1763688" y="1853237"/>
              <a:ext cx="2016224" cy="58477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b="1" dirty="0">
                  <a:solidFill>
                    <a:srgbClr val="C00000"/>
                  </a:solidFill>
                  <a:latin typeface="Times New Roman" panose="02020603050405020304" pitchFamily="18" charset="0"/>
                  <a:cs typeface="Times New Roman" panose="02020603050405020304" pitchFamily="18" charset="0"/>
                </a:rPr>
                <a:t>3131,3</a:t>
              </a:r>
            </a:p>
          </p:txBody>
        </p:sp>
        <p:pic>
          <p:nvPicPr>
            <p:cNvPr id="48" name="Рисунок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202" y="1220235"/>
              <a:ext cx="1226931" cy="1321919"/>
            </a:xfrm>
            <a:prstGeom prst="rect">
              <a:avLst/>
            </a:prstGeom>
          </p:spPr>
        </p:pic>
      </p:grpSp>
      <p:grpSp>
        <p:nvGrpSpPr>
          <p:cNvPr id="36" name="Группа 35"/>
          <p:cNvGrpSpPr/>
          <p:nvPr/>
        </p:nvGrpSpPr>
        <p:grpSpPr>
          <a:xfrm>
            <a:off x="810659" y="3914586"/>
            <a:ext cx="4385621" cy="1485753"/>
            <a:chOff x="342270" y="2932277"/>
            <a:chExt cx="4385621" cy="1485753"/>
          </a:xfrm>
        </p:grpSpPr>
        <p:grpSp>
          <p:nvGrpSpPr>
            <p:cNvPr id="42" name="Группа 41"/>
            <p:cNvGrpSpPr/>
            <p:nvPr/>
          </p:nvGrpSpPr>
          <p:grpSpPr>
            <a:xfrm>
              <a:off x="1823004" y="2932277"/>
              <a:ext cx="2904887" cy="1485753"/>
              <a:chOff x="1823004" y="2611652"/>
              <a:chExt cx="2904887" cy="1485753"/>
            </a:xfrm>
          </p:grpSpPr>
          <p:sp>
            <p:nvSpPr>
              <p:cNvPr id="44" name="TextBox 74"/>
              <p:cNvSpPr txBox="1"/>
              <p:nvPr/>
            </p:nvSpPr>
            <p:spPr>
              <a:xfrm>
                <a:off x="1823004" y="2611652"/>
                <a:ext cx="2904887" cy="83099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85000"/>
                        <a:lumOff val="15000"/>
                      </a:schemeClr>
                    </a:solidFill>
                    <a:latin typeface="Times New Roman" panose="02020603050405020304" pitchFamily="18" charset="0"/>
                    <a:cs typeface="Times New Roman" panose="02020603050405020304" pitchFamily="18" charset="0"/>
                  </a:rPr>
                  <a:t>FOREIGN TRADE TURNOVER</a:t>
                </a:r>
              </a:p>
              <a:p>
                <a:r>
                  <a:rPr lang="en-US" sz="1600" b="1" dirty="0">
                    <a:solidFill>
                      <a:schemeClr val="tx1">
                        <a:lumMod val="85000"/>
                        <a:lumOff val="15000"/>
                      </a:schemeClr>
                    </a:solidFill>
                    <a:latin typeface="Times New Roman" panose="02020603050405020304" pitchFamily="18" charset="0"/>
                    <a:cs typeface="Times New Roman" panose="02020603050405020304" pitchFamily="18" charset="0"/>
                  </a:rPr>
                  <a:t>(million USD)</a:t>
                </a:r>
                <a:endParaRPr lang="ru-RU" sz="16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5" name="TextBox 75"/>
              <p:cNvSpPr txBox="1"/>
              <p:nvPr/>
            </p:nvSpPr>
            <p:spPr>
              <a:xfrm>
                <a:off x="1835696" y="3512630"/>
                <a:ext cx="2016224" cy="58477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b="1" dirty="0">
                    <a:solidFill>
                      <a:srgbClr val="C00000"/>
                    </a:solidFill>
                    <a:latin typeface="Times New Roman" panose="02020603050405020304" pitchFamily="18" charset="0"/>
                    <a:cs typeface="Times New Roman" panose="02020603050405020304" pitchFamily="18" charset="0"/>
                  </a:rPr>
                  <a:t>3185,7</a:t>
                </a:r>
              </a:p>
            </p:txBody>
          </p:sp>
        </p:grpSp>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270" y="3190878"/>
              <a:ext cx="1566555" cy="1185502"/>
            </a:xfrm>
            <a:prstGeom prst="rect">
              <a:avLst/>
            </a:prstGeom>
          </p:spPr>
        </p:pic>
      </p:grpSp>
      <p:grpSp>
        <p:nvGrpSpPr>
          <p:cNvPr id="37" name="Группа 36"/>
          <p:cNvGrpSpPr/>
          <p:nvPr/>
        </p:nvGrpSpPr>
        <p:grpSpPr>
          <a:xfrm>
            <a:off x="4760564" y="1741490"/>
            <a:ext cx="4470972" cy="1608766"/>
            <a:chOff x="4853555" y="1147735"/>
            <a:chExt cx="4470972" cy="1608766"/>
          </a:xfrm>
        </p:grpSpPr>
        <p:grpSp>
          <p:nvGrpSpPr>
            <p:cNvPr id="38" name="Группа 37"/>
            <p:cNvGrpSpPr/>
            <p:nvPr/>
          </p:nvGrpSpPr>
          <p:grpSpPr>
            <a:xfrm>
              <a:off x="6387448" y="1147735"/>
              <a:ext cx="2937079" cy="1608766"/>
              <a:chOff x="1802065" y="874611"/>
              <a:chExt cx="2937079" cy="1608766"/>
            </a:xfrm>
          </p:grpSpPr>
          <p:sp>
            <p:nvSpPr>
              <p:cNvPr id="40" name="TextBox 51"/>
              <p:cNvSpPr txBox="1"/>
              <p:nvPr/>
            </p:nvSpPr>
            <p:spPr>
              <a:xfrm>
                <a:off x="1802065" y="874611"/>
                <a:ext cx="2937079" cy="83099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1">
                        <a:lumMod val="85000"/>
                        <a:lumOff val="15000"/>
                      </a:schemeClr>
                    </a:solidFill>
                    <a:latin typeface="Times New Roman" panose="02020603050405020304" pitchFamily="18" charset="0"/>
                    <a:cs typeface="Times New Roman" panose="02020603050405020304" pitchFamily="18" charset="0"/>
                  </a:rPr>
                  <a:t>VOLUME OF DIRECT FOREIGN INVESTMENTS</a:t>
                </a:r>
              </a:p>
              <a:p>
                <a:r>
                  <a:rPr lang="en-US" sz="1600" b="1" dirty="0">
                    <a:solidFill>
                      <a:schemeClr val="tx1">
                        <a:lumMod val="85000"/>
                        <a:lumOff val="15000"/>
                      </a:schemeClr>
                    </a:solidFill>
                    <a:latin typeface="Times New Roman" panose="02020603050405020304" pitchFamily="18" charset="0"/>
                    <a:cs typeface="Times New Roman" panose="02020603050405020304" pitchFamily="18" charset="0"/>
                  </a:rPr>
                  <a:t>(million USD)</a:t>
                </a:r>
                <a:endParaRPr lang="ru-RU" sz="16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1" name="TextBox 55"/>
              <p:cNvSpPr txBox="1"/>
              <p:nvPr/>
            </p:nvSpPr>
            <p:spPr>
              <a:xfrm>
                <a:off x="1858825" y="1898602"/>
                <a:ext cx="2016224" cy="58477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3200" b="1">
                    <a:solidFill>
                      <a:srgbClr val="C00000"/>
                    </a:solidFill>
                    <a:latin typeface="Times New Roman" panose="02020603050405020304" pitchFamily="18" charset="0"/>
                    <a:cs typeface="Times New Roman" panose="02020603050405020304" pitchFamily="18" charset="0"/>
                  </a:rPr>
                  <a:t>311,8</a:t>
                </a:r>
                <a:endParaRPr lang="ru-RU" sz="3200" b="1" dirty="0">
                  <a:solidFill>
                    <a:srgbClr val="C00000"/>
                  </a:solidFill>
                  <a:latin typeface="Times New Roman" panose="02020603050405020304" pitchFamily="18" charset="0"/>
                  <a:cs typeface="Times New Roman" panose="02020603050405020304" pitchFamily="18" charset="0"/>
                </a:endParaRPr>
              </a:p>
            </p:txBody>
          </p:sp>
        </p:grpSp>
        <p:pic>
          <p:nvPicPr>
            <p:cNvPr id="39" name="Рисунок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3555" y="1263935"/>
              <a:ext cx="1533893" cy="1300969"/>
            </a:xfrm>
            <a:prstGeom prst="rect">
              <a:avLst/>
            </a:prstGeom>
          </p:spPr>
        </p:pic>
      </p:grpSp>
      <p:pic>
        <p:nvPicPr>
          <p:cNvPr id="55" name="Picture 54">
            <a:extLst>
              <a:ext uri="{FF2B5EF4-FFF2-40B4-BE49-F238E27FC236}">
                <a16:creationId xmlns:a16="http://schemas.microsoft.com/office/drawing/2014/main" id="{33B93B18-C323-4868-A549-2166A6EAC97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56" name="Picture 55">
            <a:extLst>
              <a:ext uri="{FF2B5EF4-FFF2-40B4-BE49-F238E27FC236}">
                <a16:creationId xmlns:a16="http://schemas.microsoft.com/office/drawing/2014/main" id="{88D670A5-1BB9-4DC1-9F8B-0CA4769B9E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Tree>
    <p:extLst>
      <p:ext uri="{BB962C8B-B14F-4D97-AF65-F5344CB8AC3E}">
        <p14:creationId xmlns:p14="http://schemas.microsoft.com/office/powerpoint/2010/main" val="1118114192"/>
      </p:ext>
    </p:extLst>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742F8-79CB-4AB4-9BD3-9BC90259B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sp>
        <p:nvSpPr>
          <p:cNvPr id="10" name="TextBox 9"/>
          <p:cNvSpPr txBox="1"/>
          <p:nvPr/>
        </p:nvSpPr>
        <p:spPr>
          <a:xfrm>
            <a:off x="1127448" y="403731"/>
            <a:ext cx="7271946" cy="1015663"/>
          </a:xfrm>
          <a:prstGeom prst="rect">
            <a:avLst/>
          </a:prstGeom>
          <a:noFill/>
        </p:spPr>
        <p:txBody>
          <a:bodyPr wrap="square" rtlCol="0">
            <a:spAutoFit/>
          </a:bodyPr>
          <a:lstStyle/>
          <a:p>
            <a:pPr algn="ctr"/>
            <a:r>
              <a:rPr lang="en-GB" sz="2400" b="1" dirty="0">
                <a:solidFill>
                  <a:srgbClr val="002060"/>
                </a:solidFill>
                <a:latin typeface="Impact" panose="020B0806030902050204" pitchFamily="34" charset="0"/>
                <a:cs typeface="Times New Roman" panose="02020603050405020304" pitchFamily="18" charset="0"/>
              </a:rPr>
              <a:t>INDUSTRIAL OUTPUT</a:t>
            </a:r>
            <a:r>
              <a:rPr lang="ru-RU" sz="2400" b="1" dirty="0">
                <a:solidFill>
                  <a:srgbClr val="002060"/>
                </a:solidFill>
                <a:latin typeface="Impact" panose="020B0806030902050204" pitchFamily="34" charset="0"/>
                <a:cs typeface="Times New Roman" panose="02020603050405020304" pitchFamily="18" charset="0"/>
              </a:rPr>
              <a:t> </a:t>
            </a:r>
          </a:p>
          <a:p>
            <a:pPr algn="ctr"/>
            <a:r>
              <a:rPr lang="en-US" b="1" dirty="0">
                <a:solidFill>
                  <a:srgbClr val="002060"/>
                </a:solidFill>
                <a:latin typeface="Impact" panose="020B0806030902050204" pitchFamily="34" charset="0"/>
                <a:cs typeface="Times New Roman" panose="02020603050405020304" pitchFamily="18" charset="0"/>
              </a:rPr>
              <a:t>from</a:t>
            </a:r>
            <a:r>
              <a:rPr lang="ru-RU" b="1" dirty="0">
                <a:solidFill>
                  <a:srgbClr val="002060"/>
                </a:solidFill>
                <a:latin typeface="Impact" panose="020B0806030902050204" pitchFamily="34" charset="0"/>
                <a:cs typeface="Times New Roman" panose="02020603050405020304" pitchFamily="18" charset="0"/>
              </a:rPr>
              <a:t> 2018 </a:t>
            </a:r>
            <a:r>
              <a:rPr lang="en-US" b="1" dirty="0">
                <a:solidFill>
                  <a:srgbClr val="002060"/>
                </a:solidFill>
                <a:latin typeface="Impact" panose="020B0806030902050204" pitchFamily="34" charset="0"/>
                <a:cs typeface="Times New Roman" panose="02020603050405020304" pitchFamily="18" charset="0"/>
              </a:rPr>
              <a:t>to</a:t>
            </a:r>
            <a:r>
              <a:rPr lang="ru-RU" b="1" dirty="0">
                <a:solidFill>
                  <a:srgbClr val="002060"/>
                </a:solidFill>
                <a:latin typeface="Impact" panose="020B0806030902050204" pitchFamily="34" charset="0"/>
                <a:cs typeface="Times New Roman" panose="02020603050405020304" pitchFamily="18" charset="0"/>
              </a:rPr>
              <a:t> 2022</a:t>
            </a:r>
          </a:p>
          <a:p>
            <a:pPr algn="ctr"/>
            <a:r>
              <a:rPr lang="ru-RU" b="1" dirty="0">
                <a:solidFill>
                  <a:srgbClr val="002060"/>
                </a:solidFill>
                <a:latin typeface="Impact" panose="020B0806030902050204" pitchFamily="34" charset="0"/>
                <a:cs typeface="Times New Roman" panose="02020603050405020304" pitchFamily="18" charset="0"/>
              </a:rPr>
              <a:t>(</a:t>
            </a:r>
            <a:r>
              <a:rPr lang="en-GB" b="1" dirty="0">
                <a:solidFill>
                  <a:srgbClr val="002060"/>
                </a:solidFill>
                <a:latin typeface="Impact" panose="020B0806030902050204" pitchFamily="34" charset="0"/>
                <a:cs typeface="Times New Roman" panose="02020603050405020304" pitchFamily="18" charset="0"/>
              </a:rPr>
              <a:t>million USD</a:t>
            </a:r>
            <a:r>
              <a:rPr lang="ru-RU" b="1" dirty="0">
                <a:solidFill>
                  <a:srgbClr val="002060"/>
                </a:solidFill>
                <a:latin typeface="Impact" panose="020B0806030902050204" pitchFamily="34" charset="0"/>
                <a:cs typeface="Times New Roman" panose="02020603050405020304" pitchFamily="18" charset="0"/>
              </a:rPr>
              <a:t>)</a:t>
            </a:r>
          </a:p>
        </p:txBody>
      </p:sp>
      <p:sp>
        <p:nvSpPr>
          <p:cNvPr id="6" name="Прямоугольник 5"/>
          <p:cNvSpPr/>
          <p:nvPr/>
        </p:nvSpPr>
        <p:spPr>
          <a:xfrm>
            <a:off x="1127448" y="5733256"/>
            <a:ext cx="792088" cy="288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2018</a:t>
            </a:r>
          </a:p>
        </p:txBody>
      </p:sp>
      <p:sp>
        <p:nvSpPr>
          <p:cNvPr id="8" name="Прямоугольник 7"/>
          <p:cNvSpPr/>
          <p:nvPr/>
        </p:nvSpPr>
        <p:spPr>
          <a:xfrm>
            <a:off x="2927648" y="5733256"/>
            <a:ext cx="792088" cy="288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2019</a:t>
            </a:r>
          </a:p>
        </p:txBody>
      </p:sp>
      <p:sp>
        <p:nvSpPr>
          <p:cNvPr id="12" name="Прямоугольник 11"/>
          <p:cNvSpPr/>
          <p:nvPr/>
        </p:nvSpPr>
        <p:spPr>
          <a:xfrm>
            <a:off x="4727848" y="5733256"/>
            <a:ext cx="792088" cy="288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2020</a:t>
            </a:r>
          </a:p>
        </p:txBody>
      </p:sp>
      <p:sp>
        <p:nvSpPr>
          <p:cNvPr id="13" name="Прямоугольник 12"/>
          <p:cNvSpPr/>
          <p:nvPr/>
        </p:nvSpPr>
        <p:spPr>
          <a:xfrm>
            <a:off x="6528048" y="5733256"/>
            <a:ext cx="792088" cy="288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2021</a:t>
            </a:r>
          </a:p>
        </p:txBody>
      </p:sp>
      <p:sp>
        <p:nvSpPr>
          <p:cNvPr id="14" name="Прямоугольник 13"/>
          <p:cNvSpPr/>
          <p:nvPr/>
        </p:nvSpPr>
        <p:spPr>
          <a:xfrm>
            <a:off x="8256240" y="5733256"/>
            <a:ext cx="792088" cy="288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2022</a:t>
            </a:r>
          </a:p>
        </p:txBody>
      </p:sp>
      <p:pic>
        <p:nvPicPr>
          <p:cNvPr id="30" name="Picture 29">
            <a:extLst>
              <a:ext uri="{FF2B5EF4-FFF2-40B4-BE49-F238E27FC236}">
                <a16:creationId xmlns:a16="http://schemas.microsoft.com/office/drawing/2014/main" id="{A0222A65-899D-4E8D-A607-B767BD4EC0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31" name="Picture 30">
            <a:extLst>
              <a:ext uri="{FF2B5EF4-FFF2-40B4-BE49-F238E27FC236}">
                <a16:creationId xmlns:a16="http://schemas.microsoft.com/office/drawing/2014/main" id="{7F8F8805-58D7-4042-9EF4-30EE7625B3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graphicFrame>
        <p:nvGraphicFramePr>
          <p:cNvPr id="4" name="Диаграмма 3">
            <a:extLst>
              <a:ext uri="{FF2B5EF4-FFF2-40B4-BE49-F238E27FC236}">
                <a16:creationId xmlns:a16="http://schemas.microsoft.com/office/drawing/2014/main" id="{8F1DD4AB-4724-ABFE-3C7D-52E49F5E597C}"/>
              </a:ext>
            </a:extLst>
          </p:cNvPr>
          <p:cNvGraphicFramePr>
            <a:graphicFrameLocks/>
          </p:cNvGraphicFramePr>
          <p:nvPr>
            <p:extLst>
              <p:ext uri="{D42A27DB-BD31-4B8C-83A1-F6EECF244321}">
                <p14:modId xmlns:p14="http://schemas.microsoft.com/office/powerpoint/2010/main" val="4004838214"/>
              </p:ext>
            </p:extLst>
          </p:nvPr>
        </p:nvGraphicFramePr>
        <p:xfrm>
          <a:off x="551383" y="1844824"/>
          <a:ext cx="9144585" cy="374441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44369411"/>
      </p:ext>
    </p:extLst>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742F8-79CB-4AB4-9BD3-9BC90259B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pic>
        <p:nvPicPr>
          <p:cNvPr id="30" name="Picture 29">
            <a:extLst>
              <a:ext uri="{FF2B5EF4-FFF2-40B4-BE49-F238E27FC236}">
                <a16:creationId xmlns:a16="http://schemas.microsoft.com/office/drawing/2014/main" id="{A0222A65-899D-4E8D-A607-B767BD4EC0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31" name="Picture 30">
            <a:extLst>
              <a:ext uri="{FF2B5EF4-FFF2-40B4-BE49-F238E27FC236}">
                <a16:creationId xmlns:a16="http://schemas.microsoft.com/office/drawing/2014/main" id="{7F8F8805-58D7-4042-9EF4-30EE7625B3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8519" y="332656"/>
            <a:ext cx="1325883" cy="475489"/>
          </a:xfrm>
          <a:prstGeom prst="rect">
            <a:avLst/>
          </a:prstGeom>
        </p:spPr>
      </p:pic>
      <p:graphicFrame>
        <p:nvGraphicFramePr>
          <p:cNvPr id="2" name="Диаграмма 1">
            <a:extLst>
              <a:ext uri="{FF2B5EF4-FFF2-40B4-BE49-F238E27FC236}">
                <a16:creationId xmlns:a16="http://schemas.microsoft.com/office/drawing/2014/main" id="{1D2DE558-0CFA-E4B6-38F5-3183C158DD17}"/>
              </a:ext>
            </a:extLst>
          </p:cNvPr>
          <p:cNvGraphicFramePr>
            <a:graphicFrameLocks/>
          </p:cNvGraphicFramePr>
          <p:nvPr>
            <p:extLst>
              <p:ext uri="{D42A27DB-BD31-4B8C-83A1-F6EECF244321}">
                <p14:modId xmlns:p14="http://schemas.microsoft.com/office/powerpoint/2010/main" val="2538447101"/>
              </p:ext>
            </p:extLst>
          </p:nvPr>
        </p:nvGraphicFramePr>
        <p:xfrm>
          <a:off x="552451" y="808146"/>
          <a:ext cx="11068050" cy="5789206"/>
        </p:xfrm>
        <a:graphic>
          <a:graphicData uri="http://schemas.openxmlformats.org/drawingml/2006/chart">
            <c:chart xmlns:c="http://schemas.openxmlformats.org/drawingml/2006/chart" xmlns:r="http://schemas.openxmlformats.org/officeDocument/2006/relationships" r:id="rId6"/>
          </a:graphicData>
        </a:graphic>
      </p:graphicFrame>
      <p:sp>
        <p:nvSpPr>
          <p:cNvPr id="5" name="Прямоугольник 4">
            <a:extLst>
              <a:ext uri="{FF2B5EF4-FFF2-40B4-BE49-F238E27FC236}">
                <a16:creationId xmlns:a16="http://schemas.microsoft.com/office/drawing/2014/main" id="{B3112C90-65ED-ECB5-7943-F727F0A39842}"/>
              </a:ext>
            </a:extLst>
          </p:cNvPr>
          <p:cNvSpPr/>
          <p:nvPr/>
        </p:nvSpPr>
        <p:spPr>
          <a:xfrm>
            <a:off x="1415480" y="6237312"/>
            <a:ext cx="792088" cy="288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2018</a:t>
            </a:r>
          </a:p>
        </p:txBody>
      </p:sp>
      <p:sp>
        <p:nvSpPr>
          <p:cNvPr id="7" name="Прямоугольник 6">
            <a:extLst>
              <a:ext uri="{FF2B5EF4-FFF2-40B4-BE49-F238E27FC236}">
                <a16:creationId xmlns:a16="http://schemas.microsoft.com/office/drawing/2014/main" id="{DD6ACABA-3AF8-2926-2207-A809AE97F775}"/>
              </a:ext>
            </a:extLst>
          </p:cNvPr>
          <p:cNvSpPr/>
          <p:nvPr/>
        </p:nvSpPr>
        <p:spPr>
          <a:xfrm>
            <a:off x="3143672" y="6237312"/>
            <a:ext cx="792088" cy="288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2019</a:t>
            </a:r>
          </a:p>
        </p:txBody>
      </p:sp>
      <p:sp>
        <p:nvSpPr>
          <p:cNvPr id="9" name="Прямоугольник 8">
            <a:extLst>
              <a:ext uri="{FF2B5EF4-FFF2-40B4-BE49-F238E27FC236}">
                <a16:creationId xmlns:a16="http://schemas.microsoft.com/office/drawing/2014/main" id="{7A1201EA-2C71-B8C7-C2DA-454DE00C9927}"/>
              </a:ext>
            </a:extLst>
          </p:cNvPr>
          <p:cNvSpPr/>
          <p:nvPr/>
        </p:nvSpPr>
        <p:spPr>
          <a:xfrm>
            <a:off x="4943872" y="6237312"/>
            <a:ext cx="792088" cy="288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2020</a:t>
            </a:r>
          </a:p>
        </p:txBody>
      </p:sp>
      <p:sp>
        <p:nvSpPr>
          <p:cNvPr id="11" name="Прямоугольник 10">
            <a:extLst>
              <a:ext uri="{FF2B5EF4-FFF2-40B4-BE49-F238E27FC236}">
                <a16:creationId xmlns:a16="http://schemas.microsoft.com/office/drawing/2014/main" id="{797BF56D-3476-D66A-9252-8C2DE7C09FB9}"/>
              </a:ext>
            </a:extLst>
          </p:cNvPr>
          <p:cNvSpPr/>
          <p:nvPr/>
        </p:nvSpPr>
        <p:spPr>
          <a:xfrm>
            <a:off x="6672064" y="6237312"/>
            <a:ext cx="792088" cy="288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2021</a:t>
            </a:r>
          </a:p>
        </p:txBody>
      </p:sp>
      <p:sp>
        <p:nvSpPr>
          <p:cNvPr id="15" name="Прямоугольник 14">
            <a:extLst>
              <a:ext uri="{FF2B5EF4-FFF2-40B4-BE49-F238E27FC236}">
                <a16:creationId xmlns:a16="http://schemas.microsoft.com/office/drawing/2014/main" id="{ACE10854-417D-E18D-7E2B-169773DA5316}"/>
              </a:ext>
            </a:extLst>
          </p:cNvPr>
          <p:cNvSpPr/>
          <p:nvPr/>
        </p:nvSpPr>
        <p:spPr>
          <a:xfrm>
            <a:off x="8472264" y="6237312"/>
            <a:ext cx="792088" cy="288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2022</a:t>
            </a:r>
          </a:p>
        </p:txBody>
      </p:sp>
      <p:sp>
        <p:nvSpPr>
          <p:cNvPr id="16" name="Прямоугольник 15">
            <a:extLst>
              <a:ext uri="{FF2B5EF4-FFF2-40B4-BE49-F238E27FC236}">
                <a16:creationId xmlns:a16="http://schemas.microsoft.com/office/drawing/2014/main" id="{C9505281-E614-AD59-50B5-9281586123C1}"/>
              </a:ext>
            </a:extLst>
          </p:cNvPr>
          <p:cNvSpPr/>
          <p:nvPr/>
        </p:nvSpPr>
        <p:spPr>
          <a:xfrm>
            <a:off x="10056440" y="6237312"/>
            <a:ext cx="1296144" cy="28803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2023 (</a:t>
            </a:r>
            <a:r>
              <a:rPr lang="en-GB" sz="1400" dirty="0">
                <a:solidFill>
                  <a:schemeClr val="tx1"/>
                </a:solidFill>
                <a:latin typeface="Times New Roman" panose="02020603050405020304" pitchFamily="18" charset="0"/>
                <a:cs typeface="Times New Roman" panose="02020603050405020304" pitchFamily="18" charset="0"/>
              </a:rPr>
              <a:t>forecast</a:t>
            </a:r>
            <a:r>
              <a:rPr lang="ru-RU" sz="1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3159775"/>
      </p:ext>
    </p:extLst>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742F8-79CB-4AB4-9BD3-9BC90259B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3176"/>
            <a:ext cx="12192000" cy="1931923"/>
          </a:xfrm>
          <a:prstGeom prst="rect">
            <a:avLst/>
          </a:prstGeom>
        </p:spPr>
      </p:pic>
      <p:pic>
        <p:nvPicPr>
          <p:cNvPr id="30" name="Picture 29">
            <a:extLst>
              <a:ext uri="{FF2B5EF4-FFF2-40B4-BE49-F238E27FC236}">
                <a16:creationId xmlns:a16="http://schemas.microsoft.com/office/drawing/2014/main" id="{A0222A65-899D-4E8D-A607-B767BD4EC0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551" b="15989"/>
          <a:stretch/>
        </p:blipFill>
        <p:spPr>
          <a:xfrm flipH="1">
            <a:off x="10344472" y="4705081"/>
            <a:ext cx="1847528" cy="2143769"/>
          </a:xfrm>
          <a:prstGeom prst="rect">
            <a:avLst/>
          </a:prstGeom>
        </p:spPr>
      </p:pic>
      <p:pic>
        <p:nvPicPr>
          <p:cNvPr id="31" name="Picture 30">
            <a:extLst>
              <a:ext uri="{FF2B5EF4-FFF2-40B4-BE49-F238E27FC236}">
                <a16:creationId xmlns:a16="http://schemas.microsoft.com/office/drawing/2014/main" id="{7F8F8805-58D7-4042-9EF4-30EE7625B3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8519" y="466957"/>
            <a:ext cx="1325883" cy="475489"/>
          </a:xfrm>
          <a:prstGeom prst="rect">
            <a:avLst/>
          </a:prstGeom>
        </p:spPr>
      </p:pic>
      <p:sp>
        <p:nvSpPr>
          <p:cNvPr id="2" name="Заголовок 1">
            <a:extLst>
              <a:ext uri="{FF2B5EF4-FFF2-40B4-BE49-F238E27FC236}">
                <a16:creationId xmlns:a16="http://schemas.microsoft.com/office/drawing/2014/main" id="{F677AC30-E0FC-FF04-4CF1-40E3C5E1BE0E}"/>
              </a:ext>
            </a:extLst>
          </p:cNvPr>
          <p:cNvSpPr txBox="1">
            <a:spLocks/>
          </p:cNvSpPr>
          <p:nvPr/>
        </p:nvSpPr>
        <p:spPr>
          <a:xfrm>
            <a:off x="606425" y="274638"/>
            <a:ext cx="9522023" cy="8501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400" b="1" dirty="0">
                <a:solidFill>
                  <a:srgbClr val="002060"/>
                </a:solidFill>
                <a:latin typeface="Impact" panose="020B0806030902050204" pitchFamily="34" charset="0"/>
                <a:ea typeface="+mn-ea"/>
                <a:cs typeface="Times New Roman" panose="02020603050405020304" pitchFamily="18" charset="0"/>
              </a:rPr>
              <a:t>Structure of industrial production of the Republic of Tajikistan </a:t>
            </a:r>
          </a:p>
          <a:p>
            <a:pPr>
              <a:defRPr/>
            </a:pPr>
            <a:r>
              <a:rPr lang="en-US" sz="2400" b="1" dirty="0">
                <a:solidFill>
                  <a:srgbClr val="002060"/>
                </a:solidFill>
                <a:latin typeface="Impact" panose="020B0806030902050204" pitchFamily="34" charset="0"/>
                <a:ea typeface="+mn-ea"/>
                <a:cs typeface="Times New Roman" panose="02020603050405020304" pitchFamily="18" charset="0"/>
              </a:rPr>
              <a:t>by regions for 2022</a:t>
            </a:r>
            <a:endParaRPr lang="ru-RU" sz="2400" b="1" dirty="0">
              <a:solidFill>
                <a:srgbClr val="002060"/>
              </a:solidFill>
              <a:latin typeface="Impact" panose="020B0806030902050204" pitchFamily="34" charset="0"/>
              <a:ea typeface="+mn-ea"/>
              <a:cs typeface="Times New Roman" panose="02020603050405020304" pitchFamily="18" charset="0"/>
            </a:endParaRPr>
          </a:p>
        </p:txBody>
      </p:sp>
      <p:graphicFrame>
        <p:nvGraphicFramePr>
          <p:cNvPr id="5" name="Диаграмма 4">
            <a:extLst>
              <a:ext uri="{FF2B5EF4-FFF2-40B4-BE49-F238E27FC236}">
                <a16:creationId xmlns:a16="http://schemas.microsoft.com/office/drawing/2014/main" id="{6FB7C0F6-85BD-597F-A376-98AFEFBBAB37}"/>
              </a:ext>
            </a:extLst>
          </p:cNvPr>
          <p:cNvGraphicFramePr>
            <a:graphicFrameLocks/>
          </p:cNvGraphicFramePr>
          <p:nvPr>
            <p:extLst>
              <p:ext uri="{D42A27DB-BD31-4B8C-83A1-F6EECF244321}">
                <p14:modId xmlns:p14="http://schemas.microsoft.com/office/powerpoint/2010/main" val="2099112"/>
              </p:ext>
            </p:extLst>
          </p:nvPr>
        </p:nvGraphicFramePr>
        <p:xfrm>
          <a:off x="1730986" y="1432839"/>
          <a:ext cx="7533366" cy="51505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09189742"/>
      </p:ext>
    </p:extLst>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635000" y="190500"/>
            <a:ext cx="11557000" cy="1281113"/>
          </a:xfrm>
        </p:spPr>
        <p:txBody>
          <a:bodyPr>
            <a:normAutofit/>
          </a:bodyPr>
          <a:lstStyle/>
          <a:p>
            <a:r>
              <a:rPr lang="en-GB" sz="3200" b="1" dirty="0">
                <a:solidFill>
                  <a:srgbClr val="002060"/>
                </a:solidFill>
                <a:latin typeface="Impact" panose="020B0806030902050204" pitchFamily="34" charset="0"/>
                <a:ea typeface="+mn-ea"/>
                <a:cs typeface="Times New Roman" panose="02020603050405020304" pitchFamily="18" charset="0"/>
              </a:rPr>
              <a:t>Processing of cotton </a:t>
            </a:r>
            <a:r>
              <a:rPr lang="en-GB" sz="3200" b="1" dirty="0" err="1">
                <a:solidFill>
                  <a:srgbClr val="002060"/>
                </a:solidFill>
                <a:latin typeface="Impact" panose="020B0806030902050204" pitchFamily="34" charset="0"/>
                <a:ea typeface="+mn-ea"/>
                <a:cs typeface="Times New Roman" panose="02020603050405020304" pitchFamily="18" charset="0"/>
              </a:rPr>
              <a:t>fiber</a:t>
            </a:r>
            <a:endParaRPr lang="ru-RU" sz="3200" b="1" dirty="0">
              <a:solidFill>
                <a:srgbClr val="002060"/>
              </a:solidFill>
              <a:latin typeface="Impact" panose="020B0806030902050204" pitchFamily="34" charset="0"/>
              <a:ea typeface="+mn-ea"/>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148097227"/>
              </p:ext>
            </p:extLst>
          </p:nvPr>
        </p:nvGraphicFramePr>
        <p:xfrm>
          <a:off x="204788" y="1377950"/>
          <a:ext cx="11761304" cy="4678018"/>
        </p:xfrm>
        <a:graphic>
          <a:graphicData uri="http://schemas.openxmlformats.org/drawingml/2006/table">
            <a:tbl>
              <a:tblPr>
                <a:tableStyleId>{ED083AE6-46FA-4A59-8FB0-9F97EB10719F}</a:tableStyleId>
              </a:tblPr>
              <a:tblGrid>
                <a:gridCol w="781855">
                  <a:extLst>
                    <a:ext uri="{9D8B030D-6E8A-4147-A177-3AD203B41FA5}">
                      <a16:colId xmlns:a16="http://schemas.microsoft.com/office/drawing/2014/main" val="20000"/>
                    </a:ext>
                  </a:extLst>
                </a:gridCol>
                <a:gridCol w="4733402">
                  <a:extLst>
                    <a:ext uri="{9D8B030D-6E8A-4147-A177-3AD203B41FA5}">
                      <a16:colId xmlns:a16="http://schemas.microsoft.com/office/drawing/2014/main" val="20001"/>
                    </a:ext>
                  </a:extLst>
                </a:gridCol>
                <a:gridCol w="3330171">
                  <a:extLst>
                    <a:ext uri="{9D8B030D-6E8A-4147-A177-3AD203B41FA5}">
                      <a16:colId xmlns:a16="http://schemas.microsoft.com/office/drawing/2014/main" val="20002"/>
                    </a:ext>
                  </a:extLst>
                </a:gridCol>
                <a:gridCol w="2915876">
                  <a:extLst>
                    <a:ext uri="{9D8B030D-6E8A-4147-A177-3AD203B41FA5}">
                      <a16:colId xmlns:a16="http://schemas.microsoft.com/office/drawing/2014/main" val="20003"/>
                    </a:ext>
                  </a:extLst>
                </a:gridCol>
              </a:tblGrid>
              <a:tr h="1432231">
                <a:tc>
                  <a:txBody>
                    <a:bodyPr/>
                    <a:lstStyle/>
                    <a:p>
                      <a:pPr algn="ctr" fontAlgn="ctr"/>
                      <a:r>
                        <a:rPr lang="en-US" sz="2000" b="1" u="none" strike="noStrike" dirty="0">
                          <a:effectLst/>
                        </a:rPr>
                        <a:t>No</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b="1" u="none" strike="noStrike" dirty="0">
                          <a:effectLst/>
                        </a:rPr>
                        <a:t>Name of enterprises and regions</a:t>
                      </a:r>
                      <a:endParaRPr lang="ru-RU"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b="1" u="none" strike="noStrike" dirty="0">
                          <a:effectLst/>
                        </a:rPr>
                        <a:t>Design production capacity (processing of cotton fiber), tons</a:t>
                      </a:r>
                      <a:endParaRPr lang="ru-RU"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b="1" u="none" strike="noStrike" dirty="0">
                          <a:effectLst/>
                        </a:rPr>
                        <a:t>Actual production capacity (processing of cotton fiber), tons</a:t>
                      </a:r>
                      <a:endParaRPr lang="ru-RU"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extLst>
                  <a:ext uri="{0D108BD9-81ED-4DB2-BD59-A6C34878D82A}">
                    <a16:rowId xmlns:a16="http://schemas.microsoft.com/office/drawing/2014/main" val="10000"/>
                  </a:ext>
                </a:extLst>
              </a:tr>
              <a:tr h="360643">
                <a:tc>
                  <a:txBody>
                    <a:bodyPr/>
                    <a:lstStyle/>
                    <a:p>
                      <a:pPr algn="ctr" fontAlgn="ctr"/>
                      <a:r>
                        <a:rPr lang="en-US" sz="2000" b="1" u="none" strike="noStrike" dirty="0">
                          <a:effectLst/>
                        </a:rPr>
                        <a:t>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l" fontAlgn="ctr"/>
                      <a:r>
                        <a:rPr lang="en-GB" sz="2000" u="none" strike="noStrike" dirty="0" err="1">
                          <a:effectLst/>
                        </a:rPr>
                        <a:t>Javoni</a:t>
                      </a:r>
                      <a:r>
                        <a:rPr lang="en-GB" sz="2000" u="none" strike="noStrike" dirty="0">
                          <a:effectLst/>
                        </a:rPr>
                        <a:t> LLC, Khujand</a:t>
                      </a:r>
                      <a:endParaRPr lang="ru-RU"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dirty="0">
                          <a:effectLst/>
                        </a:rPr>
                        <a:t>4000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dirty="0">
                          <a:effectLst/>
                        </a:rPr>
                        <a:t>1300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extLst>
                  <a:ext uri="{0D108BD9-81ED-4DB2-BD59-A6C34878D82A}">
                    <a16:rowId xmlns:a16="http://schemas.microsoft.com/office/drawing/2014/main" val="10001"/>
                  </a:ext>
                </a:extLst>
              </a:tr>
              <a:tr h="360643">
                <a:tc>
                  <a:txBody>
                    <a:bodyPr/>
                    <a:lstStyle/>
                    <a:p>
                      <a:pPr algn="ctr" fontAlgn="ctr"/>
                      <a:r>
                        <a:rPr lang="en-US" sz="2000" b="1" u="none" strike="noStrike" dirty="0">
                          <a:effectLst/>
                        </a:rPr>
                        <a:t>2</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l" fontAlgn="ctr"/>
                      <a:r>
                        <a:rPr lang="en-GB" sz="2000" u="none" strike="noStrike" dirty="0" err="1">
                          <a:effectLst/>
                        </a:rPr>
                        <a:t>Satn</a:t>
                      </a:r>
                      <a:r>
                        <a:rPr lang="en-GB" sz="2000" u="none" strike="noStrike" dirty="0">
                          <a:effectLst/>
                        </a:rPr>
                        <a:t> LLC, Khujand</a:t>
                      </a:r>
                      <a:endParaRPr lang="ru-RU"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dirty="0">
                          <a:effectLst/>
                        </a:rPr>
                        <a:t>2000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dirty="0">
                          <a:effectLst/>
                        </a:rPr>
                        <a:t>1000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extLst>
                  <a:ext uri="{0D108BD9-81ED-4DB2-BD59-A6C34878D82A}">
                    <a16:rowId xmlns:a16="http://schemas.microsoft.com/office/drawing/2014/main" val="10002"/>
                  </a:ext>
                </a:extLst>
              </a:tr>
              <a:tr h="360643">
                <a:tc>
                  <a:txBody>
                    <a:bodyPr/>
                    <a:lstStyle/>
                    <a:p>
                      <a:pPr algn="ctr" fontAlgn="ctr"/>
                      <a:r>
                        <a:rPr lang="en-US" sz="2000" b="1" u="none" strike="noStrike" dirty="0">
                          <a:effectLst/>
                        </a:rPr>
                        <a:t>3</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l" fontAlgn="ctr"/>
                      <a:r>
                        <a:rPr lang="en-GB" sz="2000" u="none" strike="noStrike" dirty="0">
                          <a:effectLst/>
                        </a:rPr>
                        <a:t>Sughd-textile LLC, Khujand</a:t>
                      </a:r>
                      <a:endParaRPr lang="ru-RU"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dirty="0">
                          <a:effectLst/>
                        </a:rPr>
                        <a:t>12000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dirty="0">
                          <a:effectLst/>
                        </a:rPr>
                        <a:t>3000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extLst>
                  <a:ext uri="{0D108BD9-81ED-4DB2-BD59-A6C34878D82A}">
                    <a16:rowId xmlns:a16="http://schemas.microsoft.com/office/drawing/2014/main" val="10003"/>
                  </a:ext>
                </a:extLst>
              </a:tr>
              <a:tr h="360643">
                <a:tc>
                  <a:txBody>
                    <a:bodyPr/>
                    <a:lstStyle/>
                    <a:p>
                      <a:pPr algn="ctr" fontAlgn="ctr"/>
                      <a:r>
                        <a:rPr lang="en-US" sz="2000" b="1" u="none" strike="noStrike" dirty="0">
                          <a:effectLst/>
                        </a:rPr>
                        <a:t>4</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l" fontAlgn="ctr"/>
                      <a:r>
                        <a:rPr lang="en-GB" sz="2000" u="none" strike="noStrike" dirty="0" err="1">
                          <a:effectLst/>
                        </a:rPr>
                        <a:t>Niku</a:t>
                      </a:r>
                      <a:r>
                        <a:rPr lang="en-GB" sz="2000" u="none" strike="noStrike" dirty="0">
                          <a:effectLst/>
                        </a:rPr>
                        <a:t>-Khujand LLC, Khujand</a:t>
                      </a:r>
                      <a:endParaRPr lang="ru-RU"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a:effectLst/>
                        </a:rPr>
                        <a:t>2500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dirty="0">
                          <a:effectLst/>
                        </a:rPr>
                        <a:t>1800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extLst>
                  <a:ext uri="{0D108BD9-81ED-4DB2-BD59-A6C34878D82A}">
                    <a16:rowId xmlns:a16="http://schemas.microsoft.com/office/drawing/2014/main" val="10004"/>
                  </a:ext>
                </a:extLst>
              </a:tr>
              <a:tr h="360643">
                <a:tc>
                  <a:txBody>
                    <a:bodyPr/>
                    <a:lstStyle/>
                    <a:p>
                      <a:pPr algn="ctr" fontAlgn="ctr"/>
                      <a:r>
                        <a:rPr lang="en-US" sz="2000" b="1" u="none" strike="noStrike" dirty="0">
                          <a:effectLst/>
                        </a:rPr>
                        <a:t>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l" fontAlgn="ctr"/>
                      <a:r>
                        <a:rPr lang="en-GB" sz="2000" u="none" strike="noStrike" dirty="0" err="1">
                          <a:effectLst/>
                        </a:rPr>
                        <a:t>Nassoji</a:t>
                      </a:r>
                      <a:r>
                        <a:rPr lang="en-GB" sz="2000" u="none" strike="noStrike" dirty="0">
                          <a:effectLst/>
                        </a:rPr>
                        <a:t> Khujand LLC, Khujand</a:t>
                      </a:r>
                      <a:endParaRPr lang="ru-RU"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a:effectLst/>
                        </a:rPr>
                        <a:t>3500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dirty="0">
                          <a:effectLst/>
                        </a:rPr>
                        <a:t>2000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extLst>
                  <a:ext uri="{0D108BD9-81ED-4DB2-BD59-A6C34878D82A}">
                    <a16:rowId xmlns:a16="http://schemas.microsoft.com/office/drawing/2014/main" val="10005"/>
                  </a:ext>
                </a:extLst>
              </a:tr>
              <a:tr h="360643">
                <a:tc>
                  <a:txBody>
                    <a:bodyPr/>
                    <a:lstStyle/>
                    <a:p>
                      <a:pPr algn="ctr" fontAlgn="ctr"/>
                      <a:r>
                        <a:rPr lang="en-US" sz="2000" b="1" u="none" strike="noStrike" dirty="0">
                          <a:effectLst/>
                        </a:rPr>
                        <a:t>6</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l" fontAlgn="ctr"/>
                      <a:r>
                        <a:rPr lang="en-GB" sz="2000" u="none" strike="noStrike" dirty="0" err="1">
                          <a:effectLst/>
                        </a:rPr>
                        <a:t>Spitamen</a:t>
                      </a:r>
                      <a:r>
                        <a:rPr lang="en-GB" sz="2000" u="none" strike="noStrike" dirty="0">
                          <a:effectLst/>
                        </a:rPr>
                        <a:t> Textile LLC, </a:t>
                      </a:r>
                      <a:r>
                        <a:rPr lang="en-GB" sz="2000" u="none" strike="noStrike" dirty="0" err="1">
                          <a:effectLst/>
                        </a:rPr>
                        <a:t>Spitamen</a:t>
                      </a:r>
                      <a:endParaRPr lang="ru-RU"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a:effectLst/>
                        </a:rPr>
                        <a:t>3500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dirty="0">
                          <a:effectLst/>
                        </a:rPr>
                        <a:t>1200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extLst>
                  <a:ext uri="{0D108BD9-81ED-4DB2-BD59-A6C34878D82A}">
                    <a16:rowId xmlns:a16="http://schemas.microsoft.com/office/drawing/2014/main" val="10006"/>
                  </a:ext>
                </a:extLst>
              </a:tr>
              <a:tr h="360643">
                <a:tc>
                  <a:txBody>
                    <a:bodyPr/>
                    <a:lstStyle/>
                    <a:p>
                      <a:pPr algn="ctr" fontAlgn="ctr"/>
                      <a:r>
                        <a:rPr lang="en-US" sz="2000" b="1" u="none" strike="noStrike" dirty="0">
                          <a:effectLst/>
                        </a:rPr>
                        <a:t>7</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l" fontAlgn="ctr"/>
                      <a:r>
                        <a:rPr lang="en-GB" sz="2000" u="none" strike="noStrike" dirty="0" err="1">
                          <a:effectLst/>
                        </a:rPr>
                        <a:t>Olim</a:t>
                      </a:r>
                      <a:r>
                        <a:rPr lang="en-GB" sz="2000" u="none" strike="noStrike" dirty="0">
                          <a:effectLst/>
                        </a:rPr>
                        <a:t>-textile LLC, </a:t>
                      </a:r>
                      <a:r>
                        <a:rPr lang="en-GB" sz="2000" u="none" strike="noStrike" dirty="0" err="1">
                          <a:effectLst/>
                        </a:rPr>
                        <a:t>Mastchoh</a:t>
                      </a:r>
                      <a:endParaRPr lang="ru-RU"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a:effectLst/>
                        </a:rPr>
                        <a:t>6000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a:effectLst/>
                        </a:rPr>
                        <a:t>6000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2941" marR="2941" marT="2941" marB="0" anchor="ctr"/>
                </a:tc>
                <a:extLst>
                  <a:ext uri="{0D108BD9-81ED-4DB2-BD59-A6C34878D82A}">
                    <a16:rowId xmlns:a16="http://schemas.microsoft.com/office/drawing/2014/main" val="10007"/>
                  </a:ext>
                </a:extLst>
              </a:tr>
              <a:tr h="360643">
                <a:tc>
                  <a:txBody>
                    <a:bodyPr/>
                    <a:lstStyle/>
                    <a:p>
                      <a:pPr algn="ctr" fontAlgn="ctr"/>
                      <a:r>
                        <a:rPr lang="en-US" sz="2000" b="1" u="none" strike="noStrike" dirty="0">
                          <a:effectLst/>
                        </a:rPr>
                        <a:t>8</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l" fontAlgn="ctr"/>
                      <a:r>
                        <a:rPr lang="en-GB" sz="2000" u="none" strike="noStrike" dirty="0">
                          <a:effectLst/>
                        </a:rPr>
                        <a:t>Organic Yan LLC, </a:t>
                      </a:r>
                      <a:r>
                        <a:rPr lang="en-GB" sz="2000" u="none" strike="noStrike" dirty="0" err="1">
                          <a:effectLst/>
                        </a:rPr>
                        <a:t>Jabbor</a:t>
                      </a:r>
                      <a:r>
                        <a:rPr lang="en-GB" sz="2000" u="none" strike="noStrike" dirty="0">
                          <a:effectLst/>
                        </a:rPr>
                        <a:t> </a:t>
                      </a:r>
                      <a:r>
                        <a:rPr lang="en-GB" sz="2000" u="none" strike="noStrike" dirty="0" err="1">
                          <a:effectLst/>
                        </a:rPr>
                        <a:t>Rasulov</a:t>
                      </a:r>
                      <a:endParaRPr lang="ru-RU" sz="2000" b="0" i="0" u="none" strike="noStrike" dirty="0">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a:effectLst/>
                        </a:rPr>
                        <a:t>7500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u="none" strike="noStrike">
                          <a:effectLst/>
                        </a:rPr>
                        <a:t>7500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2941" marR="2941" marT="2941" marB="0" anchor="ctr"/>
                </a:tc>
                <a:extLst>
                  <a:ext uri="{0D108BD9-81ED-4DB2-BD59-A6C34878D82A}">
                    <a16:rowId xmlns:a16="http://schemas.microsoft.com/office/drawing/2014/main" val="10008"/>
                  </a:ext>
                </a:extLst>
              </a:tr>
              <a:tr h="360643">
                <a:tc gridSpan="2">
                  <a:txBody>
                    <a:bodyPr/>
                    <a:lstStyle/>
                    <a:p>
                      <a:pPr algn="ctr" fontAlgn="ctr"/>
                      <a:r>
                        <a:rPr lang="en-US" sz="2000" b="1" u="none" strike="noStrike" dirty="0">
                          <a:solidFill>
                            <a:schemeClr val="accent4">
                              <a:lumMod val="75000"/>
                            </a:schemeClr>
                          </a:solidFill>
                          <a:effectLst/>
                        </a:rPr>
                        <a:t>Total</a:t>
                      </a:r>
                      <a:endParaRPr lang="ru-RU" sz="2000" b="1" i="0" u="none" strike="noStrike" dirty="0">
                        <a:solidFill>
                          <a:schemeClr val="accent4">
                            <a:lumMod val="75000"/>
                          </a:schemeClr>
                        </a:solidFill>
                        <a:effectLst/>
                        <a:latin typeface="Arial" panose="020B0604020202020204" pitchFamily="34" charset="0"/>
                        <a:cs typeface="Arial" panose="020B0604020202020204" pitchFamily="34" charset="0"/>
                      </a:endParaRPr>
                    </a:p>
                  </a:txBody>
                  <a:tcPr marL="2941" marR="2941" marT="2941" marB="0" anchor="ctr"/>
                </a:tc>
                <a:tc hMerge="1">
                  <a:txBody>
                    <a:bodyPr/>
                    <a:lstStyle/>
                    <a:p>
                      <a:endParaRPr lang="en-US"/>
                    </a:p>
                  </a:txBody>
                  <a:tcPr/>
                </a:tc>
                <a:tc>
                  <a:txBody>
                    <a:bodyPr/>
                    <a:lstStyle/>
                    <a:p>
                      <a:pPr algn="ctr" fontAlgn="ctr"/>
                      <a:r>
                        <a:rPr lang="en-US" sz="2000" b="1" u="none" strike="noStrike">
                          <a:solidFill>
                            <a:schemeClr val="accent4">
                              <a:lumMod val="75000"/>
                            </a:schemeClr>
                          </a:solidFill>
                          <a:effectLst/>
                        </a:rPr>
                        <a:t>41000</a:t>
                      </a:r>
                      <a:endParaRPr lang="en-US" sz="2000" b="1" i="0" u="none" strike="noStrike">
                        <a:solidFill>
                          <a:schemeClr val="accent4">
                            <a:lumMod val="75000"/>
                          </a:schemeClr>
                        </a:solidFill>
                        <a:effectLst/>
                        <a:latin typeface="Arial" panose="020B0604020202020204" pitchFamily="34" charset="0"/>
                        <a:cs typeface="Arial" panose="020B0604020202020204" pitchFamily="34" charset="0"/>
                      </a:endParaRPr>
                    </a:p>
                  </a:txBody>
                  <a:tcPr marL="2941" marR="2941" marT="2941" marB="0" anchor="ctr"/>
                </a:tc>
                <a:tc>
                  <a:txBody>
                    <a:bodyPr/>
                    <a:lstStyle/>
                    <a:p>
                      <a:pPr algn="ctr" fontAlgn="ctr"/>
                      <a:r>
                        <a:rPr lang="en-US" sz="2000" b="1" u="none" strike="noStrike" dirty="0">
                          <a:solidFill>
                            <a:schemeClr val="accent4">
                              <a:lumMod val="75000"/>
                            </a:schemeClr>
                          </a:solidFill>
                          <a:effectLst/>
                        </a:rPr>
                        <a:t>23800</a:t>
                      </a:r>
                      <a:endParaRPr lang="en-US" sz="2000" b="1" i="0" u="none" strike="noStrike" dirty="0">
                        <a:solidFill>
                          <a:schemeClr val="accent4">
                            <a:lumMod val="75000"/>
                          </a:schemeClr>
                        </a:solidFill>
                        <a:effectLst/>
                        <a:latin typeface="Arial" panose="020B0604020202020204" pitchFamily="34" charset="0"/>
                        <a:cs typeface="Arial" panose="020B0604020202020204" pitchFamily="34" charset="0"/>
                      </a:endParaRPr>
                    </a:p>
                  </a:txBody>
                  <a:tcPr marL="2941" marR="2941" marT="2941" marB="0" anchor="ctr"/>
                </a:tc>
                <a:extLst>
                  <a:ext uri="{0D108BD9-81ED-4DB2-BD59-A6C34878D82A}">
                    <a16:rowId xmlns:a16="http://schemas.microsoft.com/office/drawing/2014/main" val="10009"/>
                  </a:ext>
                </a:extLst>
              </a:tr>
            </a:tbl>
          </a:graphicData>
        </a:graphic>
      </p:graphicFrame>
      <p:pic>
        <p:nvPicPr>
          <p:cNvPr id="2" name="Picture 30">
            <a:extLst>
              <a:ext uri="{FF2B5EF4-FFF2-40B4-BE49-F238E27FC236}">
                <a16:creationId xmlns:a16="http://schemas.microsoft.com/office/drawing/2014/main" id="{2477FFF0-ED85-0BAF-A3B7-5B1F04CD5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8519" y="332656"/>
            <a:ext cx="1325883" cy="47548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11986</TotalTime>
  <Words>1965</Words>
  <Application>Microsoft Office PowerPoint</Application>
  <PresentationFormat>Широкоэкранный</PresentationFormat>
  <Paragraphs>499</Paragraphs>
  <Slides>23</Slides>
  <Notes>16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Calibri</vt:lpstr>
      <vt:lpstr>Calibri Light</vt:lpstr>
      <vt:lpstr>Century Gothic</vt:lpstr>
      <vt:lpstr>Impact</vt:lpstr>
      <vt:lpstr>Tahoma</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Processing of cotton fiber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Aliya</dc:creator>
  <cp:lastModifiedBy>Darya Parfyonova-Strizhakova</cp:lastModifiedBy>
  <cp:revision>636</cp:revision>
  <cp:lastPrinted>2022-05-04T05:07:53Z</cp:lastPrinted>
  <dcterms:created xsi:type="dcterms:W3CDTF">2014-10-09T04:04:48Z</dcterms:created>
  <dcterms:modified xsi:type="dcterms:W3CDTF">2023-09-10T08:08:06Z</dcterms:modified>
</cp:coreProperties>
</file>