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5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671" r:id="rId2"/>
    <p:sldId id="258" r:id="rId3"/>
    <p:sldId id="673" r:id="rId4"/>
    <p:sldId id="675" r:id="rId5"/>
    <p:sldId id="267" r:id="rId6"/>
    <p:sldId id="268" r:id="rId7"/>
    <p:sldId id="269" r:id="rId8"/>
    <p:sldId id="672" r:id="rId9"/>
  </p:sldIdLst>
  <p:sldSz cx="12192000" cy="6858000"/>
  <p:notesSz cx="987266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60"/>
  </p:normalViewPr>
  <p:slideViewPr>
    <p:cSldViewPr>
      <p:cViewPr>
        <p:scale>
          <a:sx n="100" d="100"/>
          <a:sy n="100" d="100"/>
        </p:scale>
        <p:origin x="-900" y="-354"/>
      </p:cViewPr>
      <p:guideLst>
        <p:guide orient="horz" pos="211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41458"/>
          </a:xfrm>
          <a:prstGeom prst="rect">
            <a:avLst/>
          </a:prstGeom>
        </p:spPr>
        <p:txBody>
          <a:bodyPr vert="horz" lIns="80010" tIns="40005" rIns="80010" bIns="40005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1938" y="0"/>
            <a:ext cx="4278154" cy="341458"/>
          </a:xfrm>
          <a:prstGeom prst="rect">
            <a:avLst/>
          </a:prstGeom>
        </p:spPr>
        <p:txBody>
          <a:bodyPr vert="horz" lIns="80010" tIns="40005" rIns="80010" bIns="40005" rtlCol="0"/>
          <a:lstStyle>
            <a:lvl1pPr algn="r">
              <a:defRPr sz="1100"/>
            </a:lvl1pPr>
          </a:lstStyle>
          <a:p>
            <a:fld id="{B0EDB89C-48C7-42DC-BCBE-D256CFE92986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5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010" tIns="40005" rIns="80010" bIns="4000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71382"/>
            <a:ext cx="7898130" cy="2676584"/>
          </a:xfrm>
          <a:prstGeom prst="rect">
            <a:avLst/>
          </a:prstGeom>
        </p:spPr>
        <p:txBody>
          <a:bodyPr vert="horz" lIns="80010" tIns="40005" rIns="80010" bIns="4000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278154" cy="341457"/>
          </a:xfrm>
          <a:prstGeom prst="rect">
            <a:avLst/>
          </a:prstGeom>
        </p:spPr>
        <p:txBody>
          <a:bodyPr vert="horz" lIns="80010" tIns="40005" rIns="80010" bIns="40005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1938" y="6456219"/>
            <a:ext cx="4278154" cy="341457"/>
          </a:xfrm>
          <a:prstGeom prst="rect">
            <a:avLst/>
          </a:prstGeom>
        </p:spPr>
        <p:txBody>
          <a:bodyPr vert="horz" lIns="80010" tIns="40005" rIns="80010" bIns="40005" rtlCol="0" anchor="b"/>
          <a:lstStyle>
            <a:lvl1pPr algn="r">
              <a:defRPr sz="1100"/>
            </a:lvl1pPr>
          </a:lstStyle>
          <a:p>
            <a:fld id="{5015376B-9E79-48D5-9368-F24FABEA4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93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376B-9E79-48D5-9368-F24FABEA499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171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376B-9E79-48D5-9368-F24FABEA499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85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28863" y="1189038"/>
            <a:ext cx="5708650" cy="3211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AB637-8591-4240-B48A-F2C9C18A382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170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28863" y="1189038"/>
            <a:ext cx="5708650" cy="32115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7AB637-8591-4240-B48A-F2C9C18A382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732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20770" y="163829"/>
            <a:ext cx="5950458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jpeg"/><Relationship Id="rId21" Type="http://schemas.microsoft.com/office/2007/relationships/hdphoto" Target="../media/hdphoto3.wdp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microsoft.com/office/2007/relationships/hdphoto" Target="../media/hdphoto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microsoft.com/office/2007/relationships/hdphoto" Target="../media/hdphoto4.wdp"/><Relationship Id="rId10" Type="http://schemas.openxmlformats.org/officeDocument/2006/relationships/image" Target="../media/image11.png"/><Relationship Id="rId19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68"/>
          <a:stretch>
            <a:fillRect/>
          </a:stretch>
        </p:blipFill>
        <p:spPr>
          <a:xfrm>
            <a:off x="0" y="1575224"/>
            <a:ext cx="12192000" cy="5282776"/>
          </a:xfrm>
          <a:prstGeom prst="rect">
            <a:avLst/>
          </a:prstGeom>
          <a:blipFill dpi="0" rotWithShape="0">
            <a:blip r:embed="rId3"/>
            <a:srcRect b="31668"/>
            <a:tile tx="0" ty="0" sx="100000" sy="100000" flip="none" algn="tl"/>
          </a:blipFill>
        </p:spPr>
      </p:pic>
      <p:grpSp>
        <p:nvGrpSpPr>
          <p:cNvPr id="12" name="Group 98"/>
          <p:cNvGrpSpPr>
            <a:grpSpLocks/>
          </p:cNvGrpSpPr>
          <p:nvPr/>
        </p:nvGrpSpPr>
        <p:grpSpPr bwMode="auto">
          <a:xfrm>
            <a:off x="0" y="-37676"/>
            <a:ext cx="12192000" cy="5983288"/>
            <a:chOff x="324" y="325"/>
            <a:chExt cx="12191676" cy="5982270"/>
          </a:xfrm>
        </p:grpSpPr>
        <p:sp>
          <p:nvSpPr>
            <p:cNvPr id="13" name="Freeform: Shape 74">
              <a:extLst>
                <a:ext uri="{FF2B5EF4-FFF2-40B4-BE49-F238E27FC236}">
                  <a16:creationId xmlns:a16="http://schemas.microsoft.com/office/drawing/2014/main" xmlns="" id="{9D4BF975-9CA5-43C7-9CFF-B12818C8F1F8}"/>
                </a:ext>
              </a:extLst>
            </p:cNvPr>
            <p:cNvSpPr/>
            <p:nvPr/>
          </p:nvSpPr>
          <p:spPr>
            <a:xfrm>
              <a:off x="324" y="325"/>
              <a:ext cx="12191676" cy="5982270"/>
            </a:xfrm>
            <a:custGeom>
              <a:avLst/>
              <a:gdLst>
                <a:gd name="connsiteX0" fmla="*/ 0 w 12191675"/>
                <a:gd name="connsiteY0" fmla="*/ 0 h 5982270"/>
                <a:gd name="connsiteX1" fmla="*/ 12191675 w 12191675"/>
                <a:gd name="connsiteY1" fmla="*/ 0 h 5982270"/>
                <a:gd name="connsiteX2" fmla="*/ 12191675 w 12191675"/>
                <a:gd name="connsiteY2" fmla="*/ 1605799 h 5982270"/>
                <a:gd name="connsiteX3" fmla="*/ 11697156 w 12191675"/>
                <a:gd name="connsiteY3" fmla="*/ 1605799 h 5982270"/>
                <a:gd name="connsiteX4" fmla="*/ 9484778 w 12191675"/>
                <a:gd name="connsiteY4" fmla="*/ 2275126 h 5982270"/>
                <a:gd name="connsiteX5" fmla="*/ 2629672 w 12191675"/>
                <a:gd name="connsiteY5" fmla="*/ 5776163 h 5982270"/>
                <a:gd name="connsiteX6" fmla="*/ 1113923 w 12191675"/>
                <a:gd name="connsiteY6" fmla="*/ 5862090 h 5982270"/>
                <a:gd name="connsiteX7" fmla="*/ 0 w 12191675"/>
                <a:gd name="connsiteY7" fmla="*/ 5442653 h 598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1675" h="5982270">
                  <a:moveTo>
                    <a:pt x="0" y="0"/>
                  </a:moveTo>
                  <a:lnTo>
                    <a:pt x="12191675" y="0"/>
                  </a:lnTo>
                  <a:lnTo>
                    <a:pt x="12191675" y="1605799"/>
                  </a:lnTo>
                  <a:lnTo>
                    <a:pt x="11697156" y="1605799"/>
                  </a:lnTo>
                  <a:cubicBezTo>
                    <a:pt x="10929545" y="1605799"/>
                    <a:pt x="10171984" y="1924310"/>
                    <a:pt x="9484778" y="2275126"/>
                  </a:cubicBezTo>
                  <a:lnTo>
                    <a:pt x="2629672" y="5776163"/>
                  </a:lnTo>
                  <a:cubicBezTo>
                    <a:pt x="2157296" y="6017146"/>
                    <a:pt x="1609540" y="6048158"/>
                    <a:pt x="1113923" y="5862090"/>
                  </a:cubicBezTo>
                  <a:lnTo>
                    <a:pt x="0" y="544265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>
                <a:solidFill>
                  <a:srgbClr val="1BCB56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Freeform: Shape 72"/>
            <p:cNvSpPr>
              <a:spLocks/>
            </p:cNvSpPr>
            <p:nvPr/>
          </p:nvSpPr>
          <p:spPr bwMode="auto">
            <a:xfrm>
              <a:off x="324" y="325"/>
              <a:ext cx="12191676" cy="5705626"/>
            </a:xfrm>
            <a:custGeom>
              <a:avLst/>
              <a:gdLst>
                <a:gd name="T0" fmla="*/ 0 w 12191676"/>
                <a:gd name="T1" fmla="*/ 0 h 5705626"/>
                <a:gd name="T2" fmla="*/ 12191676 w 12191676"/>
                <a:gd name="T3" fmla="*/ 0 h 5705626"/>
                <a:gd name="T4" fmla="*/ 12191676 w 12191676"/>
                <a:gd name="T5" fmla="*/ 1615667 h 5705626"/>
                <a:gd name="T6" fmla="*/ 11714676 w 12191676"/>
                <a:gd name="T7" fmla="*/ 1615667 h 5705626"/>
                <a:gd name="T8" fmla="*/ 9520161 w 12191676"/>
                <a:gd name="T9" fmla="*/ 2130338 h 5705626"/>
                <a:gd name="T10" fmla="*/ 2720402 w 12191676"/>
                <a:gd name="T11" fmla="*/ 5506850 h 5705626"/>
                <a:gd name="T12" fmla="*/ 1216892 w 12191676"/>
                <a:gd name="T13" fmla="*/ 5589721 h 5705626"/>
                <a:gd name="T14" fmla="*/ 0 w 12191676"/>
                <a:gd name="T15" fmla="*/ 5144213 h 57056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191676" h="5705626">
                  <a:moveTo>
                    <a:pt x="0" y="0"/>
                  </a:moveTo>
                  <a:lnTo>
                    <a:pt x="12191676" y="0"/>
                  </a:lnTo>
                  <a:lnTo>
                    <a:pt x="12191676" y="1615667"/>
                  </a:lnTo>
                  <a:lnTo>
                    <a:pt x="11714676" y="1615667"/>
                  </a:lnTo>
                  <a:cubicBezTo>
                    <a:pt x="10953263" y="1615667"/>
                    <a:pt x="10201819" y="1792001"/>
                    <a:pt x="9520161" y="2130338"/>
                  </a:cubicBezTo>
                  <a:lnTo>
                    <a:pt x="2720402" y="5506850"/>
                  </a:lnTo>
                  <a:cubicBezTo>
                    <a:pt x="2251840" y="5739262"/>
                    <a:pt x="1708508" y="5769171"/>
                    <a:pt x="1216892" y="5589721"/>
                  </a:cubicBezTo>
                  <a:lnTo>
                    <a:pt x="0" y="5144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47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grpSp>
        <p:nvGrpSpPr>
          <p:cNvPr id="15" name="Graphic 36">
            <a:extLst>
              <a:ext uri="{FF2B5EF4-FFF2-40B4-BE49-F238E27FC236}">
                <a16:creationId xmlns:a16="http://schemas.microsoft.com/office/drawing/2014/main" xmlns="" id="{3CB84577-93DC-4495-B5DA-6676E0549615}"/>
              </a:ext>
            </a:extLst>
          </p:cNvPr>
          <p:cNvGrpSpPr/>
          <p:nvPr/>
        </p:nvGrpSpPr>
        <p:grpSpPr>
          <a:xfrm>
            <a:off x="0" y="848082"/>
            <a:ext cx="5185102" cy="4897377"/>
            <a:chOff x="0" y="-2362"/>
            <a:chExt cx="5185102" cy="4897377"/>
          </a:xfrm>
          <a:solidFill>
            <a:srgbClr val="45E67A">
              <a:alpha val="15000"/>
            </a:srgbClr>
          </a:solidFill>
        </p:grpSpPr>
        <p:sp>
          <p:nvSpPr>
            <p:cNvPr id="16" name="Freeform: Shape 6">
              <a:extLst>
                <a:ext uri="{FF2B5EF4-FFF2-40B4-BE49-F238E27FC236}">
                  <a16:creationId xmlns:a16="http://schemas.microsoft.com/office/drawing/2014/main" xmlns="" id="{3E01D64A-A743-48A4-85ED-52EA904A5C7F}"/>
                </a:ext>
              </a:extLst>
            </p:cNvPr>
            <p:cNvSpPr/>
            <p:nvPr/>
          </p:nvSpPr>
          <p:spPr>
            <a:xfrm>
              <a:off x="0" y="22794"/>
              <a:ext cx="5185102" cy="4872220"/>
            </a:xfrm>
            <a:custGeom>
              <a:avLst/>
              <a:gdLst>
                <a:gd name="connsiteX0" fmla="*/ 5168441 w 5185102"/>
                <a:gd name="connsiteY0" fmla="*/ 2677300 h 4872220"/>
                <a:gd name="connsiteX1" fmla="*/ 3977901 w 5185102"/>
                <a:gd name="connsiteY1" fmla="*/ 2266617 h 4872220"/>
                <a:gd name="connsiteX2" fmla="*/ 1564746 w 5185102"/>
                <a:gd name="connsiteY2" fmla="*/ 1318210 h 4872220"/>
                <a:gd name="connsiteX3" fmla="*/ 1294940 w 5185102"/>
                <a:gd name="connsiteY3" fmla="*/ 821366 h 4872220"/>
                <a:gd name="connsiteX4" fmla="*/ 816334 w 5185102"/>
                <a:gd name="connsiteY4" fmla="*/ 176097 h 4872220"/>
                <a:gd name="connsiteX5" fmla="*/ 491813 w 5185102"/>
                <a:gd name="connsiteY5" fmla="*/ 0 h 4872220"/>
                <a:gd name="connsiteX6" fmla="*/ 474832 w 5185102"/>
                <a:gd name="connsiteY6" fmla="*/ 0 h 4872220"/>
                <a:gd name="connsiteX7" fmla="*/ 812561 w 5185102"/>
                <a:gd name="connsiteY7" fmla="*/ 181128 h 4872220"/>
                <a:gd name="connsiteX8" fmla="*/ 1289280 w 5185102"/>
                <a:gd name="connsiteY8" fmla="*/ 823881 h 4872220"/>
                <a:gd name="connsiteX9" fmla="*/ 1559714 w 5185102"/>
                <a:gd name="connsiteY9" fmla="*/ 1321984 h 4872220"/>
                <a:gd name="connsiteX10" fmla="*/ 3977272 w 5185102"/>
                <a:gd name="connsiteY10" fmla="*/ 2272906 h 4872220"/>
                <a:gd name="connsiteX11" fmla="*/ 5162152 w 5185102"/>
                <a:gd name="connsiteY11" fmla="*/ 2679187 h 4872220"/>
                <a:gd name="connsiteX12" fmla="*/ 4709331 w 5185102"/>
                <a:gd name="connsiteY12" fmla="*/ 3543948 h 4872220"/>
                <a:gd name="connsiteX13" fmla="*/ 3628223 w 5185102"/>
                <a:gd name="connsiteY13" fmla="*/ 4309340 h 4872220"/>
                <a:gd name="connsiteX14" fmla="*/ 2156557 w 5185102"/>
                <a:gd name="connsiteY14" fmla="*/ 4798638 h 4872220"/>
                <a:gd name="connsiteX15" fmla="*/ 0 w 5185102"/>
                <a:gd name="connsiteY15" fmla="*/ 4584806 h 4872220"/>
                <a:gd name="connsiteX16" fmla="*/ 0 w 5185102"/>
                <a:gd name="connsiteY16" fmla="*/ 4591095 h 4872220"/>
                <a:gd name="connsiteX17" fmla="*/ 869792 w 5185102"/>
                <a:gd name="connsiteY17" fmla="*/ 4835115 h 4872220"/>
                <a:gd name="connsiteX18" fmla="*/ 1403743 w 5185102"/>
                <a:gd name="connsiteY18" fmla="*/ 4872221 h 4872220"/>
                <a:gd name="connsiteX19" fmla="*/ 2158444 w 5185102"/>
                <a:gd name="connsiteY19" fmla="*/ 4805555 h 4872220"/>
                <a:gd name="connsiteX20" fmla="*/ 3631996 w 5185102"/>
                <a:gd name="connsiteY20" fmla="*/ 4315629 h 4872220"/>
                <a:gd name="connsiteX21" fmla="*/ 4714992 w 5185102"/>
                <a:gd name="connsiteY21" fmla="*/ 3549608 h 4872220"/>
                <a:gd name="connsiteX22" fmla="*/ 5168441 w 5185102"/>
                <a:gd name="connsiteY22" fmla="*/ 2677300 h 487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185102" h="4872220">
                  <a:moveTo>
                    <a:pt x="5168441" y="2677300"/>
                  </a:moveTo>
                  <a:cubicBezTo>
                    <a:pt x="5070959" y="2371017"/>
                    <a:pt x="4588579" y="2325107"/>
                    <a:pt x="3977901" y="2266617"/>
                  </a:cubicBezTo>
                  <a:cubicBezTo>
                    <a:pt x="3159051" y="2188003"/>
                    <a:pt x="2139576" y="2090520"/>
                    <a:pt x="1564746" y="1318210"/>
                  </a:cubicBezTo>
                  <a:cubicBezTo>
                    <a:pt x="1431415" y="1138340"/>
                    <a:pt x="1361606" y="977337"/>
                    <a:pt x="1294940" y="821366"/>
                  </a:cubicBezTo>
                  <a:cubicBezTo>
                    <a:pt x="1192427" y="583006"/>
                    <a:pt x="1104379" y="377350"/>
                    <a:pt x="816334" y="176097"/>
                  </a:cubicBezTo>
                  <a:cubicBezTo>
                    <a:pt x="717594" y="106916"/>
                    <a:pt x="608163" y="47798"/>
                    <a:pt x="491813" y="0"/>
                  </a:cubicBezTo>
                  <a:lnTo>
                    <a:pt x="474832" y="0"/>
                  </a:lnTo>
                  <a:cubicBezTo>
                    <a:pt x="599358" y="50313"/>
                    <a:pt x="713192" y="111947"/>
                    <a:pt x="812561" y="181128"/>
                  </a:cubicBezTo>
                  <a:cubicBezTo>
                    <a:pt x="1099347" y="381753"/>
                    <a:pt x="1187396" y="586780"/>
                    <a:pt x="1289280" y="823881"/>
                  </a:cubicBezTo>
                  <a:cubicBezTo>
                    <a:pt x="1356574" y="980482"/>
                    <a:pt x="1425755" y="1142114"/>
                    <a:pt x="1559714" y="1321984"/>
                  </a:cubicBezTo>
                  <a:cubicBezTo>
                    <a:pt x="2136432" y="2096810"/>
                    <a:pt x="3157164" y="2194292"/>
                    <a:pt x="3977272" y="2272906"/>
                  </a:cubicBezTo>
                  <a:cubicBezTo>
                    <a:pt x="4586064" y="2331396"/>
                    <a:pt x="5066556" y="2377307"/>
                    <a:pt x="5162152" y="2679187"/>
                  </a:cubicBezTo>
                  <a:cubicBezTo>
                    <a:pt x="5250200" y="2956539"/>
                    <a:pt x="4964672" y="3303073"/>
                    <a:pt x="4709331" y="3543948"/>
                  </a:cubicBezTo>
                  <a:cubicBezTo>
                    <a:pt x="4368458" y="3866582"/>
                    <a:pt x="3926959" y="4150853"/>
                    <a:pt x="3628223" y="4309340"/>
                  </a:cubicBezTo>
                  <a:cubicBezTo>
                    <a:pt x="3518162" y="4367829"/>
                    <a:pt x="2930754" y="4664678"/>
                    <a:pt x="2156557" y="4798638"/>
                  </a:cubicBezTo>
                  <a:cubicBezTo>
                    <a:pt x="1360977" y="4936999"/>
                    <a:pt x="637722" y="4864674"/>
                    <a:pt x="0" y="4584806"/>
                  </a:cubicBezTo>
                  <a:lnTo>
                    <a:pt x="0" y="4591095"/>
                  </a:lnTo>
                  <a:cubicBezTo>
                    <a:pt x="273579" y="4709960"/>
                    <a:pt x="564768" y="4791720"/>
                    <a:pt x="869792" y="4835115"/>
                  </a:cubicBezTo>
                  <a:cubicBezTo>
                    <a:pt x="1043373" y="4859643"/>
                    <a:pt x="1221357" y="4872221"/>
                    <a:pt x="1403743" y="4872221"/>
                  </a:cubicBezTo>
                  <a:cubicBezTo>
                    <a:pt x="1649021" y="4872221"/>
                    <a:pt x="1901216" y="4850209"/>
                    <a:pt x="2158444" y="4805555"/>
                  </a:cubicBezTo>
                  <a:cubicBezTo>
                    <a:pt x="2933269" y="4671596"/>
                    <a:pt x="3521936" y="4374118"/>
                    <a:pt x="3631996" y="4315629"/>
                  </a:cubicBezTo>
                  <a:cubicBezTo>
                    <a:pt x="3931361" y="4157142"/>
                    <a:pt x="4372861" y="3872243"/>
                    <a:pt x="4714992" y="3549608"/>
                  </a:cubicBezTo>
                  <a:cubicBezTo>
                    <a:pt x="4970961" y="3306217"/>
                    <a:pt x="5257747" y="2958426"/>
                    <a:pt x="5168441" y="2677300"/>
                  </a:cubicBezTo>
                  <a:close/>
                </a:path>
              </a:pathLst>
            </a:custGeom>
            <a:grpFill/>
            <a:ln w="628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Freeform: Shape 8">
              <a:extLst>
                <a:ext uri="{FF2B5EF4-FFF2-40B4-BE49-F238E27FC236}">
                  <a16:creationId xmlns:a16="http://schemas.microsoft.com/office/drawing/2014/main" xmlns="" id="{FA51E506-5D17-4850-B31A-A3B3633CE126}"/>
                </a:ext>
              </a:extLst>
            </p:cNvPr>
            <p:cNvSpPr/>
            <p:nvPr/>
          </p:nvSpPr>
          <p:spPr>
            <a:xfrm>
              <a:off x="0" y="-2362"/>
              <a:ext cx="5020060" cy="4782914"/>
            </a:xfrm>
            <a:custGeom>
              <a:avLst/>
              <a:gdLst>
                <a:gd name="connsiteX0" fmla="*/ 5004294 w 5020060"/>
                <a:gd name="connsiteY0" fmla="*/ 2687992 h 4782914"/>
                <a:gd name="connsiteX1" fmla="*/ 3867840 w 5020060"/>
                <a:gd name="connsiteY1" fmla="*/ 2295547 h 4782914"/>
                <a:gd name="connsiteX2" fmla="*/ 1564746 w 5020060"/>
                <a:gd name="connsiteY2" fmla="*/ 1390536 h 4782914"/>
                <a:gd name="connsiteX3" fmla="*/ 1306890 w 5020060"/>
                <a:gd name="connsiteY3" fmla="*/ 916332 h 4782914"/>
                <a:gd name="connsiteX4" fmla="*/ 849667 w 5020060"/>
                <a:gd name="connsiteY4" fmla="*/ 299993 h 4782914"/>
                <a:gd name="connsiteX5" fmla="*/ 177355 w 5020060"/>
                <a:gd name="connsiteY5" fmla="*/ 24528 h 4782914"/>
                <a:gd name="connsiteX6" fmla="*/ 0 w 5020060"/>
                <a:gd name="connsiteY6" fmla="*/ 0 h 4782914"/>
                <a:gd name="connsiteX7" fmla="*/ 0 w 5020060"/>
                <a:gd name="connsiteY7" fmla="*/ 5660 h 4782914"/>
                <a:gd name="connsiteX8" fmla="*/ 142764 w 5020060"/>
                <a:gd name="connsiteY8" fmla="*/ 24528 h 4782914"/>
                <a:gd name="connsiteX9" fmla="*/ 845894 w 5020060"/>
                <a:gd name="connsiteY9" fmla="*/ 305654 h 4782914"/>
                <a:gd name="connsiteX10" fmla="*/ 1300601 w 5020060"/>
                <a:gd name="connsiteY10" fmla="*/ 918848 h 4782914"/>
                <a:gd name="connsiteX11" fmla="*/ 1559085 w 5020060"/>
                <a:gd name="connsiteY11" fmla="*/ 1394309 h 4782914"/>
                <a:gd name="connsiteX12" fmla="*/ 3866582 w 5020060"/>
                <a:gd name="connsiteY12" fmla="*/ 2302466 h 4782914"/>
                <a:gd name="connsiteX13" fmla="*/ 4997375 w 5020060"/>
                <a:gd name="connsiteY13" fmla="*/ 2689879 h 4782914"/>
                <a:gd name="connsiteX14" fmla="*/ 4565310 w 5020060"/>
                <a:gd name="connsiteY14" fmla="*/ 3515018 h 4782914"/>
                <a:gd name="connsiteX15" fmla="*/ 3533256 w 5020060"/>
                <a:gd name="connsiteY15" fmla="*/ 4245190 h 4782914"/>
                <a:gd name="connsiteX16" fmla="*/ 2128884 w 5020060"/>
                <a:gd name="connsiteY16" fmla="*/ 4712476 h 4782914"/>
                <a:gd name="connsiteX17" fmla="*/ 0 w 5020060"/>
                <a:gd name="connsiteY17" fmla="*/ 4476003 h 4782914"/>
                <a:gd name="connsiteX18" fmla="*/ 0 w 5020060"/>
                <a:gd name="connsiteY18" fmla="*/ 4482921 h 4782914"/>
                <a:gd name="connsiteX19" fmla="*/ 899980 w 5020060"/>
                <a:gd name="connsiteY19" fmla="*/ 4747695 h 4782914"/>
                <a:gd name="connsiteX20" fmla="*/ 1409403 w 5020060"/>
                <a:gd name="connsiteY20" fmla="*/ 4782915 h 4782914"/>
                <a:gd name="connsiteX21" fmla="*/ 2130142 w 5020060"/>
                <a:gd name="connsiteY21" fmla="*/ 4719394 h 4782914"/>
                <a:gd name="connsiteX22" fmla="*/ 3536401 w 5020060"/>
                <a:gd name="connsiteY22" fmla="*/ 4251480 h 4782914"/>
                <a:gd name="connsiteX23" fmla="*/ 4569712 w 5020060"/>
                <a:gd name="connsiteY23" fmla="*/ 3520049 h 4782914"/>
                <a:gd name="connsiteX24" fmla="*/ 5004294 w 5020060"/>
                <a:gd name="connsiteY24" fmla="*/ 2687992 h 478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20060" h="4782914">
                  <a:moveTo>
                    <a:pt x="5004294" y="2687992"/>
                  </a:moveTo>
                  <a:cubicBezTo>
                    <a:pt x="4911214" y="2395545"/>
                    <a:pt x="4450847" y="2351521"/>
                    <a:pt x="3867840" y="2295547"/>
                  </a:cubicBezTo>
                  <a:cubicBezTo>
                    <a:pt x="3086096" y="2220706"/>
                    <a:pt x="2113162" y="2127627"/>
                    <a:pt x="1564746" y="1390536"/>
                  </a:cubicBezTo>
                  <a:cubicBezTo>
                    <a:pt x="1437076" y="1218841"/>
                    <a:pt x="1371039" y="1064757"/>
                    <a:pt x="1306890" y="916332"/>
                  </a:cubicBezTo>
                  <a:cubicBezTo>
                    <a:pt x="1209408" y="688664"/>
                    <a:pt x="1124504" y="492442"/>
                    <a:pt x="849667" y="299993"/>
                  </a:cubicBezTo>
                  <a:cubicBezTo>
                    <a:pt x="657847" y="166034"/>
                    <a:pt x="424519" y="70439"/>
                    <a:pt x="177355" y="24528"/>
                  </a:cubicBezTo>
                  <a:cubicBezTo>
                    <a:pt x="118865" y="13836"/>
                    <a:pt x="59747" y="5660"/>
                    <a:pt x="0" y="0"/>
                  </a:cubicBezTo>
                  <a:lnTo>
                    <a:pt x="0" y="5660"/>
                  </a:lnTo>
                  <a:cubicBezTo>
                    <a:pt x="48427" y="10063"/>
                    <a:pt x="95595" y="16352"/>
                    <a:pt x="142764" y="24528"/>
                  </a:cubicBezTo>
                  <a:cubicBezTo>
                    <a:pt x="413199" y="71068"/>
                    <a:pt x="657847" y="174210"/>
                    <a:pt x="845894" y="305654"/>
                  </a:cubicBezTo>
                  <a:cubicBezTo>
                    <a:pt x="1119472" y="496845"/>
                    <a:pt x="1203747" y="692438"/>
                    <a:pt x="1300601" y="918848"/>
                  </a:cubicBezTo>
                  <a:cubicBezTo>
                    <a:pt x="1364750" y="1067901"/>
                    <a:pt x="1430786" y="1222615"/>
                    <a:pt x="1559085" y="1394309"/>
                  </a:cubicBezTo>
                  <a:cubicBezTo>
                    <a:pt x="2109388" y="2133916"/>
                    <a:pt x="3083581" y="2227624"/>
                    <a:pt x="3866582" y="2302466"/>
                  </a:cubicBezTo>
                  <a:cubicBezTo>
                    <a:pt x="4447073" y="2357810"/>
                    <a:pt x="4906182" y="2401834"/>
                    <a:pt x="4997375" y="2689879"/>
                  </a:cubicBezTo>
                  <a:cubicBezTo>
                    <a:pt x="5081650" y="2954652"/>
                    <a:pt x="4808700" y="3284834"/>
                    <a:pt x="4565310" y="3515018"/>
                  </a:cubicBezTo>
                  <a:cubicBezTo>
                    <a:pt x="4239530" y="3823187"/>
                    <a:pt x="3818785" y="4094250"/>
                    <a:pt x="3533256" y="4245190"/>
                  </a:cubicBezTo>
                  <a:cubicBezTo>
                    <a:pt x="3428227" y="4300535"/>
                    <a:pt x="2867233" y="4584806"/>
                    <a:pt x="2128884" y="4712476"/>
                  </a:cubicBezTo>
                  <a:cubicBezTo>
                    <a:pt x="1340222" y="4848951"/>
                    <a:pt x="625773" y="4769078"/>
                    <a:pt x="0" y="4476003"/>
                  </a:cubicBezTo>
                  <a:lnTo>
                    <a:pt x="0" y="4482921"/>
                  </a:lnTo>
                  <a:cubicBezTo>
                    <a:pt x="281755" y="4613736"/>
                    <a:pt x="583006" y="4702413"/>
                    <a:pt x="899980" y="4747695"/>
                  </a:cubicBezTo>
                  <a:cubicBezTo>
                    <a:pt x="1065386" y="4770965"/>
                    <a:pt x="1235193" y="4782915"/>
                    <a:pt x="1409403" y="4782915"/>
                  </a:cubicBezTo>
                  <a:cubicBezTo>
                    <a:pt x="1643360" y="4782915"/>
                    <a:pt x="1884236" y="4761531"/>
                    <a:pt x="2130142" y="4719394"/>
                  </a:cubicBezTo>
                  <a:cubicBezTo>
                    <a:pt x="2869749" y="4591724"/>
                    <a:pt x="3431372" y="4307453"/>
                    <a:pt x="3536401" y="4251480"/>
                  </a:cubicBezTo>
                  <a:cubicBezTo>
                    <a:pt x="3821929" y="4099911"/>
                    <a:pt x="4243933" y="3828218"/>
                    <a:pt x="4569712" y="3520049"/>
                  </a:cubicBezTo>
                  <a:cubicBezTo>
                    <a:pt x="4814989" y="3288608"/>
                    <a:pt x="5089197" y="2956539"/>
                    <a:pt x="5004294" y="2687992"/>
                  </a:cubicBezTo>
                  <a:close/>
                </a:path>
              </a:pathLst>
            </a:custGeom>
            <a:grpFill/>
            <a:ln w="628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Freeform: Shape 9">
              <a:extLst>
                <a:ext uri="{FF2B5EF4-FFF2-40B4-BE49-F238E27FC236}">
                  <a16:creationId xmlns:a16="http://schemas.microsoft.com/office/drawing/2014/main" xmlns="" id="{DE9B782C-7557-4E00-9846-7920395646C8}"/>
                </a:ext>
              </a:extLst>
            </p:cNvPr>
            <p:cNvSpPr/>
            <p:nvPr/>
          </p:nvSpPr>
          <p:spPr>
            <a:xfrm>
              <a:off x="0" y="105811"/>
              <a:ext cx="4854629" cy="4561535"/>
            </a:xfrm>
            <a:custGeom>
              <a:avLst/>
              <a:gdLst>
                <a:gd name="connsiteX0" fmla="*/ 4839517 w 4854629"/>
                <a:gd name="connsiteY0" fmla="*/ 2565353 h 4561535"/>
                <a:gd name="connsiteX1" fmla="*/ 3756522 w 4854629"/>
                <a:gd name="connsiteY1" fmla="*/ 2191147 h 4561535"/>
                <a:gd name="connsiteX2" fmla="*/ 1564117 w 4854629"/>
                <a:gd name="connsiteY2" fmla="*/ 1329531 h 4561535"/>
                <a:gd name="connsiteX3" fmla="*/ 1318839 w 4854629"/>
                <a:gd name="connsiteY3" fmla="*/ 877968 h 4561535"/>
                <a:gd name="connsiteX4" fmla="*/ 883000 w 4854629"/>
                <a:gd name="connsiteY4" fmla="*/ 290560 h 4561535"/>
                <a:gd name="connsiteX5" fmla="*/ 64150 w 4854629"/>
                <a:gd name="connsiteY5" fmla="*/ 4402 h 4561535"/>
                <a:gd name="connsiteX6" fmla="*/ 0 w 4854629"/>
                <a:gd name="connsiteY6" fmla="*/ 0 h 4561535"/>
                <a:gd name="connsiteX7" fmla="*/ 0 w 4854629"/>
                <a:gd name="connsiteY7" fmla="*/ 6289 h 4561535"/>
                <a:gd name="connsiteX8" fmla="*/ 878597 w 4854629"/>
                <a:gd name="connsiteY8" fmla="*/ 296849 h 4561535"/>
                <a:gd name="connsiteX9" fmla="*/ 1311292 w 4854629"/>
                <a:gd name="connsiteY9" fmla="*/ 881113 h 4561535"/>
                <a:gd name="connsiteX10" fmla="*/ 1557199 w 4854629"/>
                <a:gd name="connsiteY10" fmla="*/ 1334562 h 4561535"/>
                <a:gd name="connsiteX11" fmla="*/ 3755264 w 4854629"/>
                <a:gd name="connsiteY11" fmla="*/ 2199323 h 4561535"/>
                <a:gd name="connsiteX12" fmla="*/ 4831970 w 4854629"/>
                <a:gd name="connsiteY12" fmla="*/ 2567869 h 4561535"/>
                <a:gd name="connsiteX13" fmla="*/ 4420659 w 4854629"/>
                <a:gd name="connsiteY13" fmla="*/ 3353386 h 4561535"/>
                <a:gd name="connsiteX14" fmla="*/ 3437661 w 4854629"/>
                <a:gd name="connsiteY14" fmla="*/ 4048968 h 4561535"/>
                <a:gd name="connsiteX15" fmla="*/ 2100583 w 4854629"/>
                <a:gd name="connsiteY15" fmla="*/ 4493613 h 4561535"/>
                <a:gd name="connsiteX16" fmla="*/ 0 w 4854629"/>
                <a:gd name="connsiteY16" fmla="*/ 4232612 h 4561535"/>
                <a:gd name="connsiteX17" fmla="*/ 0 w 4854629"/>
                <a:gd name="connsiteY17" fmla="*/ 4240788 h 4561535"/>
                <a:gd name="connsiteX18" fmla="*/ 930168 w 4854629"/>
                <a:gd name="connsiteY18" fmla="*/ 4528203 h 4561535"/>
                <a:gd name="connsiteX19" fmla="*/ 1415692 w 4854629"/>
                <a:gd name="connsiteY19" fmla="*/ 4561536 h 4561535"/>
                <a:gd name="connsiteX20" fmla="*/ 2101841 w 4854629"/>
                <a:gd name="connsiteY20" fmla="*/ 4500531 h 4561535"/>
                <a:gd name="connsiteX21" fmla="*/ 3441435 w 4854629"/>
                <a:gd name="connsiteY21" fmla="*/ 4055257 h 4561535"/>
                <a:gd name="connsiteX22" fmla="*/ 4425690 w 4854629"/>
                <a:gd name="connsiteY22" fmla="*/ 3358417 h 4561535"/>
                <a:gd name="connsiteX23" fmla="*/ 4839517 w 4854629"/>
                <a:gd name="connsiteY23" fmla="*/ 2565353 h 456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854629" h="4561535">
                  <a:moveTo>
                    <a:pt x="4839517" y="2565353"/>
                  </a:moveTo>
                  <a:cubicBezTo>
                    <a:pt x="4750840" y="2286743"/>
                    <a:pt x="4311856" y="2244605"/>
                    <a:pt x="3756522" y="2191147"/>
                  </a:cubicBezTo>
                  <a:cubicBezTo>
                    <a:pt x="3011884" y="2120079"/>
                    <a:pt x="2086118" y="2030773"/>
                    <a:pt x="1564117" y="1329531"/>
                  </a:cubicBezTo>
                  <a:cubicBezTo>
                    <a:pt x="1442736" y="1166012"/>
                    <a:pt x="1379844" y="1019475"/>
                    <a:pt x="1318839" y="877968"/>
                  </a:cubicBezTo>
                  <a:cubicBezTo>
                    <a:pt x="1225759" y="660992"/>
                    <a:pt x="1145258" y="474203"/>
                    <a:pt x="883000" y="290560"/>
                  </a:cubicBezTo>
                  <a:cubicBezTo>
                    <a:pt x="654703" y="131444"/>
                    <a:pt x="364143" y="29559"/>
                    <a:pt x="64150" y="4402"/>
                  </a:cubicBezTo>
                  <a:cubicBezTo>
                    <a:pt x="42766" y="2516"/>
                    <a:pt x="21383" y="1258"/>
                    <a:pt x="0" y="0"/>
                  </a:cubicBezTo>
                  <a:lnTo>
                    <a:pt x="0" y="6289"/>
                  </a:lnTo>
                  <a:cubicBezTo>
                    <a:pt x="339615" y="23270"/>
                    <a:pt x="652187" y="138362"/>
                    <a:pt x="878597" y="296849"/>
                  </a:cubicBezTo>
                  <a:cubicBezTo>
                    <a:pt x="1138969" y="479235"/>
                    <a:pt x="1218841" y="665394"/>
                    <a:pt x="1311292" y="881113"/>
                  </a:cubicBezTo>
                  <a:cubicBezTo>
                    <a:pt x="1372297" y="1023248"/>
                    <a:pt x="1435818" y="1170415"/>
                    <a:pt x="1557199" y="1334562"/>
                  </a:cubicBezTo>
                  <a:cubicBezTo>
                    <a:pt x="2081087" y="2038949"/>
                    <a:pt x="3009368" y="2128256"/>
                    <a:pt x="3755264" y="2199323"/>
                  </a:cubicBezTo>
                  <a:cubicBezTo>
                    <a:pt x="4308082" y="2252152"/>
                    <a:pt x="4744551" y="2294290"/>
                    <a:pt x="4831970" y="2567869"/>
                  </a:cubicBezTo>
                  <a:cubicBezTo>
                    <a:pt x="4911843" y="2820064"/>
                    <a:pt x="4652729" y="3133894"/>
                    <a:pt x="4420659" y="3353386"/>
                  </a:cubicBezTo>
                  <a:cubicBezTo>
                    <a:pt x="4110602" y="3646461"/>
                    <a:pt x="3709982" y="3904946"/>
                    <a:pt x="3437661" y="4048968"/>
                  </a:cubicBezTo>
                  <a:cubicBezTo>
                    <a:pt x="3337663" y="4101797"/>
                    <a:pt x="2803712" y="4372232"/>
                    <a:pt x="2100583" y="4493613"/>
                  </a:cubicBezTo>
                  <a:cubicBezTo>
                    <a:pt x="1318210" y="4628830"/>
                    <a:pt x="613194" y="4541410"/>
                    <a:pt x="0" y="4232612"/>
                  </a:cubicBezTo>
                  <a:lnTo>
                    <a:pt x="0" y="4240788"/>
                  </a:lnTo>
                  <a:cubicBezTo>
                    <a:pt x="289302" y="4384810"/>
                    <a:pt x="600616" y="4481034"/>
                    <a:pt x="930168" y="4528203"/>
                  </a:cubicBezTo>
                  <a:cubicBezTo>
                    <a:pt x="1087398" y="4550844"/>
                    <a:pt x="1249658" y="4561536"/>
                    <a:pt x="1415692" y="4561536"/>
                  </a:cubicBezTo>
                  <a:cubicBezTo>
                    <a:pt x="1638329" y="4561536"/>
                    <a:pt x="1867884" y="4541410"/>
                    <a:pt x="2101841" y="4500531"/>
                  </a:cubicBezTo>
                  <a:cubicBezTo>
                    <a:pt x="2806228" y="4378521"/>
                    <a:pt x="3341437" y="4108087"/>
                    <a:pt x="3441435" y="4055257"/>
                  </a:cubicBezTo>
                  <a:cubicBezTo>
                    <a:pt x="3713756" y="3911235"/>
                    <a:pt x="4115634" y="3652122"/>
                    <a:pt x="4425690" y="3358417"/>
                  </a:cubicBezTo>
                  <a:cubicBezTo>
                    <a:pt x="4659647" y="3138296"/>
                    <a:pt x="4920648" y="2821322"/>
                    <a:pt x="4839517" y="2565353"/>
                  </a:cubicBezTo>
                  <a:close/>
                </a:path>
              </a:pathLst>
            </a:custGeom>
            <a:grpFill/>
            <a:ln w="628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Freeform: Shape 10">
              <a:extLst>
                <a:ext uri="{FF2B5EF4-FFF2-40B4-BE49-F238E27FC236}">
                  <a16:creationId xmlns:a16="http://schemas.microsoft.com/office/drawing/2014/main" xmlns="" id="{1FB1A34C-EC2A-4EF3-BB02-25BD33F60E72}"/>
                </a:ext>
              </a:extLst>
            </p:cNvPr>
            <p:cNvSpPr/>
            <p:nvPr/>
          </p:nvSpPr>
          <p:spPr>
            <a:xfrm>
              <a:off x="0" y="217130"/>
              <a:ext cx="4689171" cy="4337012"/>
            </a:xfrm>
            <a:custGeom>
              <a:avLst/>
              <a:gdLst>
                <a:gd name="connsiteX0" fmla="*/ 4674741 w 4689171"/>
                <a:gd name="connsiteY0" fmla="*/ 2439569 h 4337012"/>
                <a:gd name="connsiteX1" fmla="*/ 3645203 w 4689171"/>
                <a:gd name="connsiteY1" fmla="*/ 2083602 h 4337012"/>
                <a:gd name="connsiteX2" fmla="*/ 1562859 w 4689171"/>
                <a:gd name="connsiteY2" fmla="*/ 1264752 h 4337012"/>
                <a:gd name="connsiteX3" fmla="*/ 1330160 w 4689171"/>
                <a:gd name="connsiteY3" fmla="*/ 835831 h 4337012"/>
                <a:gd name="connsiteX4" fmla="*/ 916332 w 4689171"/>
                <a:gd name="connsiteY4" fmla="*/ 277981 h 4337012"/>
                <a:gd name="connsiteX5" fmla="*/ 138362 w 4689171"/>
                <a:gd name="connsiteY5" fmla="*/ 6289 h 4337012"/>
                <a:gd name="connsiteX6" fmla="*/ 0 w 4689171"/>
                <a:gd name="connsiteY6" fmla="*/ 0 h 4337012"/>
                <a:gd name="connsiteX7" fmla="*/ 0 w 4689171"/>
                <a:gd name="connsiteY7" fmla="*/ 6918 h 4337012"/>
                <a:gd name="connsiteX8" fmla="*/ 911301 w 4689171"/>
                <a:gd name="connsiteY8" fmla="*/ 284899 h 4337012"/>
                <a:gd name="connsiteX9" fmla="*/ 1322613 w 4689171"/>
                <a:gd name="connsiteY9" fmla="*/ 839604 h 4337012"/>
                <a:gd name="connsiteX10" fmla="*/ 1556570 w 4689171"/>
                <a:gd name="connsiteY10" fmla="*/ 1270413 h 4337012"/>
                <a:gd name="connsiteX11" fmla="*/ 3645203 w 4689171"/>
                <a:gd name="connsiteY11" fmla="*/ 2092407 h 4337012"/>
                <a:gd name="connsiteX12" fmla="*/ 4667194 w 4689171"/>
                <a:gd name="connsiteY12" fmla="*/ 2442714 h 4337012"/>
                <a:gd name="connsiteX13" fmla="*/ 4276636 w 4689171"/>
                <a:gd name="connsiteY13" fmla="*/ 3187981 h 4337012"/>
                <a:gd name="connsiteX14" fmla="*/ 3343323 w 4689171"/>
                <a:gd name="connsiteY14" fmla="*/ 3848344 h 4337012"/>
                <a:gd name="connsiteX15" fmla="*/ 2072911 w 4689171"/>
                <a:gd name="connsiteY15" fmla="*/ 4270976 h 4337012"/>
                <a:gd name="connsiteX16" fmla="*/ 0 w 4689171"/>
                <a:gd name="connsiteY16" fmla="*/ 3982932 h 4337012"/>
                <a:gd name="connsiteX17" fmla="*/ 0 w 4689171"/>
                <a:gd name="connsiteY17" fmla="*/ 3991737 h 4337012"/>
                <a:gd name="connsiteX18" fmla="*/ 960985 w 4689171"/>
                <a:gd name="connsiteY18" fmla="*/ 4304938 h 4337012"/>
                <a:gd name="connsiteX19" fmla="*/ 1421982 w 4689171"/>
                <a:gd name="connsiteY19" fmla="*/ 4337012 h 4337012"/>
                <a:gd name="connsiteX20" fmla="*/ 2074169 w 4689171"/>
                <a:gd name="connsiteY20" fmla="*/ 4279152 h 4337012"/>
                <a:gd name="connsiteX21" fmla="*/ 3346468 w 4689171"/>
                <a:gd name="connsiteY21" fmla="*/ 3855891 h 4337012"/>
                <a:gd name="connsiteX22" fmla="*/ 4281668 w 4689171"/>
                <a:gd name="connsiteY22" fmla="*/ 3193641 h 4337012"/>
                <a:gd name="connsiteX23" fmla="*/ 4674741 w 4689171"/>
                <a:gd name="connsiteY23" fmla="*/ 2439569 h 433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689171" h="4337012">
                  <a:moveTo>
                    <a:pt x="4674741" y="2439569"/>
                  </a:moveTo>
                  <a:cubicBezTo>
                    <a:pt x="4590466" y="2174166"/>
                    <a:pt x="4173494" y="2134545"/>
                    <a:pt x="3645203" y="2083602"/>
                  </a:cubicBezTo>
                  <a:cubicBezTo>
                    <a:pt x="2938301" y="2015679"/>
                    <a:pt x="2058446" y="1931404"/>
                    <a:pt x="1562859" y="1264752"/>
                  </a:cubicBezTo>
                  <a:cubicBezTo>
                    <a:pt x="1447767" y="1110039"/>
                    <a:pt x="1388020" y="970419"/>
                    <a:pt x="1330160" y="835831"/>
                  </a:cubicBezTo>
                  <a:cubicBezTo>
                    <a:pt x="1241482" y="629546"/>
                    <a:pt x="1165383" y="452191"/>
                    <a:pt x="916332" y="277981"/>
                  </a:cubicBezTo>
                  <a:cubicBezTo>
                    <a:pt x="699356" y="127041"/>
                    <a:pt x="423261" y="30188"/>
                    <a:pt x="138362" y="6289"/>
                  </a:cubicBezTo>
                  <a:cubicBezTo>
                    <a:pt x="91822" y="2516"/>
                    <a:pt x="45911" y="629"/>
                    <a:pt x="0" y="0"/>
                  </a:cubicBezTo>
                  <a:lnTo>
                    <a:pt x="0" y="6918"/>
                  </a:lnTo>
                  <a:cubicBezTo>
                    <a:pt x="351565" y="8176"/>
                    <a:pt x="679230" y="122639"/>
                    <a:pt x="911301" y="284899"/>
                  </a:cubicBezTo>
                  <a:cubicBezTo>
                    <a:pt x="1158465" y="457852"/>
                    <a:pt x="1234564" y="634577"/>
                    <a:pt x="1322613" y="839604"/>
                  </a:cubicBezTo>
                  <a:cubicBezTo>
                    <a:pt x="1380473" y="974821"/>
                    <a:pt x="1440849" y="1114441"/>
                    <a:pt x="1556570" y="1270413"/>
                  </a:cubicBezTo>
                  <a:cubicBezTo>
                    <a:pt x="2054672" y="1940209"/>
                    <a:pt x="2936414" y="2024484"/>
                    <a:pt x="3645203" y="2092407"/>
                  </a:cubicBezTo>
                  <a:cubicBezTo>
                    <a:pt x="4170349" y="2142721"/>
                    <a:pt x="4584806" y="2182342"/>
                    <a:pt x="4667194" y="2442714"/>
                  </a:cubicBezTo>
                  <a:cubicBezTo>
                    <a:pt x="4743293" y="2681702"/>
                    <a:pt x="4496757" y="2979809"/>
                    <a:pt x="4276636" y="3187981"/>
                  </a:cubicBezTo>
                  <a:cubicBezTo>
                    <a:pt x="3982303" y="3466591"/>
                    <a:pt x="3601179" y="3711869"/>
                    <a:pt x="3343323" y="3848344"/>
                  </a:cubicBezTo>
                  <a:cubicBezTo>
                    <a:pt x="3248357" y="3898657"/>
                    <a:pt x="2740821" y="4155255"/>
                    <a:pt x="2072911" y="4270976"/>
                  </a:cubicBezTo>
                  <a:cubicBezTo>
                    <a:pt x="1296198" y="4404935"/>
                    <a:pt x="600616" y="4308082"/>
                    <a:pt x="0" y="3982932"/>
                  </a:cubicBezTo>
                  <a:lnTo>
                    <a:pt x="0" y="3991737"/>
                  </a:lnTo>
                  <a:cubicBezTo>
                    <a:pt x="296220" y="4150853"/>
                    <a:pt x="618226" y="4255882"/>
                    <a:pt x="960985" y="4304938"/>
                  </a:cubicBezTo>
                  <a:cubicBezTo>
                    <a:pt x="1110668" y="4326321"/>
                    <a:pt x="1264752" y="4337012"/>
                    <a:pt x="1421982" y="4337012"/>
                  </a:cubicBezTo>
                  <a:cubicBezTo>
                    <a:pt x="1633927" y="4337012"/>
                    <a:pt x="1852161" y="4317516"/>
                    <a:pt x="2074169" y="4279152"/>
                  </a:cubicBezTo>
                  <a:cubicBezTo>
                    <a:pt x="2743337" y="4163431"/>
                    <a:pt x="3251501" y="3906204"/>
                    <a:pt x="3346468" y="3855891"/>
                  </a:cubicBezTo>
                  <a:cubicBezTo>
                    <a:pt x="3604953" y="3718787"/>
                    <a:pt x="3986706" y="3472880"/>
                    <a:pt x="4281668" y="3193641"/>
                  </a:cubicBezTo>
                  <a:cubicBezTo>
                    <a:pt x="4503675" y="2984212"/>
                    <a:pt x="4752098" y="2682960"/>
                    <a:pt x="4674741" y="2439569"/>
                  </a:cubicBezTo>
                  <a:close/>
                </a:path>
              </a:pathLst>
            </a:custGeom>
            <a:grpFill/>
            <a:ln w="628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Freeform: Shape 11">
              <a:extLst>
                <a:ext uri="{FF2B5EF4-FFF2-40B4-BE49-F238E27FC236}">
                  <a16:creationId xmlns:a16="http://schemas.microsoft.com/office/drawing/2014/main" xmlns="" id="{343B6295-FFAB-41DA-ADB4-62511840866E}"/>
                </a:ext>
              </a:extLst>
            </p:cNvPr>
            <p:cNvSpPr/>
            <p:nvPr/>
          </p:nvSpPr>
          <p:spPr>
            <a:xfrm>
              <a:off x="0" y="331166"/>
              <a:ext cx="4524160" cy="4109142"/>
            </a:xfrm>
            <a:custGeom>
              <a:avLst/>
              <a:gdLst>
                <a:gd name="connsiteX0" fmla="*/ 4510594 w 4524160"/>
                <a:gd name="connsiteY0" fmla="*/ 2311068 h 4109142"/>
                <a:gd name="connsiteX1" fmla="*/ 3535143 w 4524160"/>
                <a:gd name="connsiteY1" fmla="*/ 1973340 h 4109142"/>
                <a:gd name="connsiteX2" fmla="*/ 1562230 w 4524160"/>
                <a:gd name="connsiteY2" fmla="*/ 1198514 h 4109142"/>
                <a:gd name="connsiteX3" fmla="*/ 1341480 w 4524160"/>
                <a:gd name="connsiteY3" fmla="*/ 792233 h 4109142"/>
                <a:gd name="connsiteX4" fmla="*/ 949036 w 4524160"/>
                <a:gd name="connsiteY4" fmla="*/ 263314 h 4109142"/>
                <a:gd name="connsiteX5" fmla="*/ 211945 w 4524160"/>
                <a:gd name="connsiteY5" fmla="*/ 5458 h 4109142"/>
                <a:gd name="connsiteX6" fmla="*/ 0 w 4524160"/>
                <a:gd name="connsiteY6" fmla="*/ 1685 h 4109142"/>
                <a:gd name="connsiteX7" fmla="*/ 0 w 4524160"/>
                <a:gd name="connsiteY7" fmla="*/ 9232 h 4109142"/>
                <a:gd name="connsiteX8" fmla="*/ 75470 w 4524160"/>
                <a:gd name="connsiteY8" fmla="*/ 7345 h 4109142"/>
                <a:gd name="connsiteX9" fmla="*/ 944005 w 4524160"/>
                <a:gd name="connsiteY9" fmla="*/ 270861 h 4109142"/>
                <a:gd name="connsiteX10" fmla="*/ 1333304 w 4524160"/>
                <a:gd name="connsiteY10" fmla="*/ 796007 h 4109142"/>
                <a:gd name="connsiteX11" fmla="*/ 1554683 w 4524160"/>
                <a:gd name="connsiteY11" fmla="*/ 1204174 h 4109142"/>
                <a:gd name="connsiteX12" fmla="*/ 3533885 w 4524160"/>
                <a:gd name="connsiteY12" fmla="*/ 1982773 h 4109142"/>
                <a:gd name="connsiteX13" fmla="*/ 4501789 w 4524160"/>
                <a:gd name="connsiteY13" fmla="*/ 2314213 h 4109142"/>
                <a:gd name="connsiteX14" fmla="*/ 4131985 w 4524160"/>
                <a:gd name="connsiteY14" fmla="*/ 3019858 h 4109142"/>
                <a:gd name="connsiteX15" fmla="*/ 3247728 w 4524160"/>
                <a:gd name="connsiteY15" fmla="*/ 3645630 h 4109142"/>
                <a:gd name="connsiteX16" fmla="*/ 2044610 w 4524160"/>
                <a:gd name="connsiteY16" fmla="*/ 4045621 h 4109142"/>
                <a:gd name="connsiteX17" fmla="*/ 0 w 4524160"/>
                <a:gd name="connsiteY17" fmla="*/ 3727390 h 4109142"/>
                <a:gd name="connsiteX18" fmla="*/ 0 w 4524160"/>
                <a:gd name="connsiteY18" fmla="*/ 3737452 h 4109142"/>
                <a:gd name="connsiteX19" fmla="*/ 991173 w 4524160"/>
                <a:gd name="connsiteY19" fmla="*/ 4078954 h 4109142"/>
                <a:gd name="connsiteX20" fmla="*/ 1428271 w 4524160"/>
                <a:gd name="connsiteY20" fmla="*/ 4109142 h 4109142"/>
                <a:gd name="connsiteX21" fmla="*/ 2046496 w 4524160"/>
                <a:gd name="connsiteY21" fmla="*/ 4054426 h 4109142"/>
                <a:gd name="connsiteX22" fmla="*/ 3252130 w 4524160"/>
                <a:gd name="connsiteY22" fmla="*/ 3653177 h 4109142"/>
                <a:gd name="connsiteX23" fmla="*/ 4138275 w 4524160"/>
                <a:gd name="connsiteY23" fmla="*/ 3026147 h 4109142"/>
                <a:gd name="connsiteX24" fmla="*/ 4510594 w 4524160"/>
                <a:gd name="connsiteY24" fmla="*/ 2311068 h 4109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24160" h="4109142">
                  <a:moveTo>
                    <a:pt x="4510594" y="2311068"/>
                  </a:moveTo>
                  <a:cubicBezTo>
                    <a:pt x="4430721" y="2059501"/>
                    <a:pt x="4035761" y="2021766"/>
                    <a:pt x="3535143" y="1973340"/>
                  </a:cubicBezTo>
                  <a:cubicBezTo>
                    <a:pt x="2865346" y="1909819"/>
                    <a:pt x="2031402" y="1829947"/>
                    <a:pt x="1562230" y="1198514"/>
                  </a:cubicBezTo>
                  <a:cubicBezTo>
                    <a:pt x="1452799" y="1051976"/>
                    <a:pt x="1396196" y="919904"/>
                    <a:pt x="1341480" y="792233"/>
                  </a:cubicBezTo>
                  <a:cubicBezTo>
                    <a:pt x="1257834" y="597269"/>
                    <a:pt x="1185509" y="428719"/>
                    <a:pt x="949036" y="263314"/>
                  </a:cubicBezTo>
                  <a:cubicBezTo>
                    <a:pt x="744009" y="119921"/>
                    <a:pt x="481750" y="28099"/>
                    <a:pt x="211945" y="5458"/>
                  </a:cubicBezTo>
                  <a:cubicBezTo>
                    <a:pt x="140877" y="-202"/>
                    <a:pt x="69810" y="-1460"/>
                    <a:pt x="0" y="1685"/>
                  </a:cubicBezTo>
                  <a:lnTo>
                    <a:pt x="0" y="9232"/>
                  </a:lnTo>
                  <a:cubicBezTo>
                    <a:pt x="25157" y="7974"/>
                    <a:pt x="50313" y="7345"/>
                    <a:pt x="75470" y="7345"/>
                  </a:cubicBezTo>
                  <a:cubicBezTo>
                    <a:pt x="411312" y="7345"/>
                    <a:pt x="723255" y="116148"/>
                    <a:pt x="944005" y="270861"/>
                  </a:cubicBezTo>
                  <a:cubicBezTo>
                    <a:pt x="1177962" y="434380"/>
                    <a:pt x="1250287" y="602300"/>
                    <a:pt x="1333304" y="796007"/>
                  </a:cubicBezTo>
                  <a:cubicBezTo>
                    <a:pt x="1388020" y="923677"/>
                    <a:pt x="1445252" y="1056379"/>
                    <a:pt x="1554683" y="1204174"/>
                  </a:cubicBezTo>
                  <a:cubicBezTo>
                    <a:pt x="2026371" y="1838751"/>
                    <a:pt x="2862202" y="1918624"/>
                    <a:pt x="3533885" y="1982773"/>
                  </a:cubicBezTo>
                  <a:cubicBezTo>
                    <a:pt x="4030730" y="2030571"/>
                    <a:pt x="4423803" y="2068306"/>
                    <a:pt x="4501789" y="2314213"/>
                  </a:cubicBezTo>
                  <a:cubicBezTo>
                    <a:pt x="4573485" y="2540623"/>
                    <a:pt x="4340157" y="2823007"/>
                    <a:pt x="4131985" y="3019858"/>
                  </a:cubicBezTo>
                  <a:cubicBezTo>
                    <a:pt x="3853375" y="3284003"/>
                    <a:pt x="3492377" y="3516073"/>
                    <a:pt x="3247728" y="3645630"/>
                  </a:cubicBezTo>
                  <a:cubicBezTo>
                    <a:pt x="3157793" y="3693428"/>
                    <a:pt x="2677300" y="3936190"/>
                    <a:pt x="2044610" y="4045621"/>
                  </a:cubicBezTo>
                  <a:cubicBezTo>
                    <a:pt x="1274186" y="4178952"/>
                    <a:pt x="586780" y="4071407"/>
                    <a:pt x="0" y="3727390"/>
                  </a:cubicBezTo>
                  <a:lnTo>
                    <a:pt x="0" y="3737452"/>
                  </a:lnTo>
                  <a:cubicBezTo>
                    <a:pt x="302509" y="3913549"/>
                    <a:pt x="635206" y="4028641"/>
                    <a:pt x="991173" y="4078954"/>
                  </a:cubicBezTo>
                  <a:cubicBezTo>
                    <a:pt x="1132680" y="4099079"/>
                    <a:pt x="1279217" y="4109142"/>
                    <a:pt x="1428271" y="4109142"/>
                  </a:cubicBezTo>
                  <a:cubicBezTo>
                    <a:pt x="1628895" y="4109142"/>
                    <a:pt x="1835809" y="4090904"/>
                    <a:pt x="2046496" y="4054426"/>
                  </a:cubicBezTo>
                  <a:cubicBezTo>
                    <a:pt x="2680445" y="3944995"/>
                    <a:pt x="3162195" y="3700975"/>
                    <a:pt x="3252130" y="3653177"/>
                  </a:cubicBezTo>
                  <a:cubicBezTo>
                    <a:pt x="3497408" y="3523620"/>
                    <a:pt x="3859035" y="3290292"/>
                    <a:pt x="4138275" y="3026147"/>
                  </a:cubicBezTo>
                  <a:cubicBezTo>
                    <a:pt x="4348333" y="2827409"/>
                    <a:pt x="4583548" y="2541881"/>
                    <a:pt x="4510594" y="2311068"/>
                  </a:cubicBezTo>
                  <a:close/>
                </a:path>
              </a:pathLst>
            </a:custGeom>
            <a:grpFill/>
            <a:ln w="628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" name="Freeform: Shape 12">
              <a:extLst>
                <a:ext uri="{FF2B5EF4-FFF2-40B4-BE49-F238E27FC236}">
                  <a16:creationId xmlns:a16="http://schemas.microsoft.com/office/drawing/2014/main" xmlns="" id="{47FD2700-189B-42FD-A498-C5AB11C6BCD8}"/>
                </a:ext>
              </a:extLst>
            </p:cNvPr>
            <p:cNvSpPr/>
            <p:nvPr/>
          </p:nvSpPr>
          <p:spPr>
            <a:xfrm>
              <a:off x="0" y="444462"/>
              <a:ext cx="4358729" cy="3882640"/>
            </a:xfrm>
            <a:custGeom>
              <a:avLst/>
              <a:gdLst>
                <a:gd name="connsiteX0" fmla="*/ 4345817 w 4358729"/>
                <a:gd name="connsiteY0" fmla="*/ 2183307 h 3882640"/>
                <a:gd name="connsiteX1" fmla="*/ 3423825 w 4358729"/>
                <a:gd name="connsiteY1" fmla="*/ 1864446 h 3882640"/>
                <a:gd name="connsiteX2" fmla="*/ 1560972 w 4358729"/>
                <a:gd name="connsiteY2" fmla="*/ 1132386 h 3882640"/>
                <a:gd name="connsiteX3" fmla="*/ 1352801 w 4358729"/>
                <a:gd name="connsiteY3" fmla="*/ 748747 h 3882640"/>
                <a:gd name="connsiteX4" fmla="*/ 981740 w 4358729"/>
                <a:gd name="connsiteY4" fmla="*/ 248758 h 3882640"/>
                <a:gd name="connsiteX5" fmla="*/ 286157 w 4358729"/>
                <a:gd name="connsiteY5" fmla="*/ 5367 h 3882640"/>
                <a:gd name="connsiteX6" fmla="*/ 0 w 4358729"/>
                <a:gd name="connsiteY6" fmla="*/ 8511 h 3882640"/>
                <a:gd name="connsiteX7" fmla="*/ 0 w 4358729"/>
                <a:gd name="connsiteY7" fmla="*/ 16687 h 3882640"/>
                <a:gd name="connsiteX8" fmla="*/ 156600 w 4358729"/>
                <a:gd name="connsiteY8" fmla="*/ 8511 h 3882640"/>
                <a:gd name="connsiteX9" fmla="*/ 976708 w 4358729"/>
                <a:gd name="connsiteY9" fmla="*/ 256934 h 3882640"/>
                <a:gd name="connsiteX10" fmla="*/ 1343996 w 4358729"/>
                <a:gd name="connsiteY10" fmla="*/ 752520 h 3882640"/>
                <a:gd name="connsiteX11" fmla="*/ 1553425 w 4358729"/>
                <a:gd name="connsiteY11" fmla="*/ 1138046 h 3882640"/>
                <a:gd name="connsiteX12" fmla="*/ 3422567 w 4358729"/>
                <a:gd name="connsiteY12" fmla="*/ 1873879 h 3882640"/>
                <a:gd name="connsiteX13" fmla="*/ 4336384 w 4358729"/>
                <a:gd name="connsiteY13" fmla="*/ 2186451 h 3882640"/>
                <a:gd name="connsiteX14" fmla="*/ 3987334 w 4358729"/>
                <a:gd name="connsiteY14" fmla="*/ 2852474 h 3882640"/>
                <a:gd name="connsiteX15" fmla="*/ 3152133 w 4358729"/>
                <a:gd name="connsiteY15" fmla="*/ 3443656 h 3882640"/>
                <a:gd name="connsiteX16" fmla="*/ 2016308 w 4358729"/>
                <a:gd name="connsiteY16" fmla="*/ 3821636 h 3882640"/>
                <a:gd name="connsiteX17" fmla="*/ 0 w 4358729"/>
                <a:gd name="connsiteY17" fmla="*/ 3468184 h 3882640"/>
                <a:gd name="connsiteX18" fmla="*/ 0 w 4358729"/>
                <a:gd name="connsiteY18" fmla="*/ 3479505 h 3882640"/>
                <a:gd name="connsiteX19" fmla="*/ 1021990 w 4358729"/>
                <a:gd name="connsiteY19" fmla="*/ 3854339 h 3882640"/>
                <a:gd name="connsiteX20" fmla="*/ 1434560 w 4358729"/>
                <a:gd name="connsiteY20" fmla="*/ 3882641 h 3882640"/>
                <a:gd name="connsiteX21" fmla="*/ 2018195 w 4358729"/>
                <a:gd name="connsiteY21" fmla="*/ 3831069 h 3882640"/>
                <a:gd name="connsiteX22" fmla="*/ 3157164 w 4358729"/>
                <a:gd name="connsiteY22" fmla="*/ 3452461 h 3882640"/>
                <a:gd name="connsiteX23" fmla="*/ 3994252 w 4358729"/>
                <a:gd name="connsiteY23" fmla="*/ 2860021 h 3882640"/>
                <a:gd name="connsiteX24" fmla="*/ 4345817 w 4358729"/>
                <a:gd name="connsiteY24" fmla="*/ 2183307 h 388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58729" h="3882640">
                  <a:moveTo>
                    <a:pt x="4345817" y="2183307"/>
                  </a:moveTo>
                  <a:cubicBezTo>
                    <a:pt x="4270347" y="1945576"/>
                    <a:pt x="3896770" y="1909728"/>
                    <a:pt x="3423825" y="1864446"/>
                  </a:cubicBezTo>
                  <a:cubicBezTo>
                    <a:pt x="2791763" y="1804070"/>
                    <a:pt x="2004359" y="1728599"/>
                    <a:pt x="1560972" y="1132386"/>
                  </a:cubicBezTo>
                  <a:cubicBezTo>
                    <a:pt x="1457830" y="994024"/>
                    <a:pt x="1404372" y="869499"/>
                    <a:pt x="1352801" y="748747"/>
                  </a:cubicBezTo>
                  <a:cubicBezTo>
                    <a:pt x="1273557" y="564474"/>
                    <a:pt x="1205005" y="404729"/>
                    <a:pt x="981740" y="248758"/>
                  </a:cubicBezTo>
                  <a:cubicBezTo>
                    <a:pt x="788662" y="113540"/>
                    <a:pt x="540869" y="27379"/>
                    <a:pt x="286157" y="5367"/>
                  </a:cubicBezTo>
                  <a:cubicBezTo>
                    <a:pt x="189304" y="-2809"/>
                    <a:pt x="93709" y="-1551"/>
                    <a:pt x="0" y="8511"/>
                  </a:cubicBezTo>
                  <a:lnTo>
                    <a:pt x="0" y="16687"/>
                  </a:lnTo>
                  <a:cubicBezTo>
                    <a:pt x="52829" y="11027"/>
                    <a:pt x="105029" y="8511"/>
                    <a:pt x="156600" y="8511"/>
                  </a:cubicBezTo>
                  <a:cubicBezTo>
                    <a:pt x="473575" y="8511"/>
                    <a:pt x="767908" y="111025"/>
                    <a:pt x="976708" y="256934"/>
                  </a:cubicBezTo>
                  <a:cubicBezTo>
                    <a:pt x="1197458" y="411647"/>
                    <a:pt x="1265381" y="569505"/>
                    <a:pt x="1343996" y="752520"/>
                  </a:cubicBezTo>
                  <a:cubicBezTo>
                    <a:pt x="1396196" y="873272"/>
                    <a:pt x="1449654" y="998427"/>
                    <a:pt x="1553425" y="1138046"/>
                  </a:cubicBezTo>
                  <a:cubicBezTo>
                    <a:pt x="1999327" y="1737404"/>
                    <a:pt x="2788618" y="1812874"/>
                    <a:pt x="3422567" y="1873879"/>
                  </a:cubicBezTo>
                  <a:cubicBezTo>
                    <a:pt x="3891739" y="1918532"/>
                    <a:pt x="4262171" y="1954381"/>
                    <a:pt x="4336384" y="2186451"/>
                  </a:cubicBezTo>
                  <a:cubicBezTo>
                    <a:pt x="4404307" y="2399654"/>
                    <a:pt x="4183557" y="2666315"/>
                    <a:pt x="3987334" y="2852474"/>
                  </a:cubicBezTo>
                  <a:cubicBezTo>
                    <a:pt x="3723818" y="3101526"/>
                    <a:pt x="3383574" y="3321017"/>
                    <a:pt x="3152133" y="3443656"/>
                  </a:cubicBezTo>
                  <a:cubicBezTo>
                    <a:pt x="3067229" y="3488938"/>
                    <a:pt x="2613151" y="3718493"/>
                    <a:pt x="2016308" y="3821636"/>
                  </a:cubicBezTo>
                  <a:cubicBezTo>
                    <a:pt x="1250916" y="3953708"/>
                    <a:pt x="572315" y="3834843"/>
                    <a:pt x="0" y="3468184"/>
                  </a:cubicBezTo>
                  <a:lnTo>
                    <a:pt x="0" y="3479505"/>
                  </a:lnTo>
                  <a:cubicBezTo>
                    <a:pt x="308169" y="3675727"/>
                    <a:pt x="651558" y="3801510"/>
                    <a:pt x="1021990" y="3854339"/>
                  </a:cubicBezTo>
                  <a:cubicBezTo>
                    <a:pt x="1155950" y="3873207"/>
                    <a:pt x="1293682" y="3882641"/>
                    <a:pt x="1434560" y="3882641"/>
                  </a:cubicBezTo>
                  <a:cubicBezTo>
                    <a:pt x="1623864" y="3882641"/>
                    <a:pt x="1819457" y="3865660"/>
                    <a:pt x="2018195" y="3831069"/>
                  </a:cubicBezTo>
                  <a:cubicBezTo>
                    <a:pt x="2616924" y="3727298"/>
                    <a:pt x="3072260" y="3497114"/>
                    <a:pt x="3157164" y="3452461"/>
                  </a:cubicBezTo>
                  <a:cubicBezTo>
                    <a:pt x="3388605" y="3329822"/>
                    <a:pt x="3730107" y="3109701"/>
                    <a:pt x="3994252" y="2860021"/>
                  </a:cubicBezTo>
                  <a:cubicBezTo>
                    <a:pt x="4192990" y="2671346"/>
                    <a:pt x="4414998" y="2401541"/>
                    <a:pt x="4345817" y="2183307"/>
                  </a:cubicBezTo>
                  <a:close/>
                </a:path>
              </a:pathLst>
            </a:custGeom>
            <a:grpFill/>
            <a:ln w="628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Freeform: Shape 13">
              <a:extLst>
                <a:ext uri="{FF2B5EF4-FFF2-40B4-BE49-F238E27FC236}">
                  <a16:creationId xmlns:a16="http://schemas.microsoft.com/office/drawing/2014/main" xmlns="" id="{A4DFF41D-58DB-454A-923E-1719C459390E}"/>
                </a:ext>
              </a:extLst>
            </p:cNvPr>
            <p:cNvSpPr/>
            <p:nvPr/>
          </p:nvSpPr>
          <p:spPr>
            <a:xfrm>
              <a:off x="0" y="558162"/>
              <a:ext cx="4193274" cy="3654477"/>
            </a:xfrm>
            <a:custGeom>
              <a:avLst/>
              <a:gdLst>
                <a:gd name="connsiteX0" fmla="*/ 4181041 w 4193274"/>
                <a:gd name="connsiteY0" fmla="*/ 2055142 h 3654477"/>
                <a:gd name="connsiteX1" fmla="*/ 3313135 w 4193274"/>
                <a:gd name="connsiteY1" fmla="*/ 1754520 h 3654477"/>
                <a:gd name="connsiteX2" fmla="*/ 1560972 w 4193274"/>
                <a:gd name="connsiteY2" fmla="*/ 1065855 h 3654477"/>
                <a:gd name="connsiteX3" fmla="*/ 1364750 w 4193274"/>
                <a:gd name="connsiteY3" fmla="*/ 704857 h 3654477"/>
                <a:gd name="connsiteX4" fmla="*/ 1015701 w 4193274"/>
                <a:gd name="connsiteY4" fmla="*/ 234427 h 3654477"/>
                <a:gd name="connsiteX5" fmla="*/ 359741 w 4193274"/>
                <a:gd name="connsiteY5" fmla="*/ 4872 h 3654477"/>
                <a:gd name="connsiteX6" fmla="*/ 0 w 4193274"/>
                <a:gd name="connsiteY6" fmla="*/ 20595 h 3654477"/>
                <a:gd name="connsiteX7" fmla="*/ 0 w 4193274"/>
                <a:gd name="connsiteY7" fmla="*/ 30029 h 3654477"/>
                <a:gd name="connsiteX8" fmla="*/ 238360 w 4193274"/>
                <a:gd name="connsiteY8" fmla="*/ 9275 h 3654477"/>
                <a:gd name="connsiteX9" fmla="*/ 1010041 w 4193274"/>
                <a:gd name="connsiteY9" fmla="*/ 243232 h 3654477"/>
                <a:gd name="connsiteX10" fmla="*/ 1355945 w 4193274"/>
                <a:gd name="connsiteY10" fmla="*/ 709259 h 3654477"/>
                <a:gd name="connsiteX11" fmla="*/ 1553425 w 4193274"/>
                <a:gd name="connsiteY11" fmla="*/ 1072144 h 3654477"/>
                <a:gd name="connsiteX12" fmla="*/ 3313135 w 4193274"/>
                <a:gd name="connsiteY12" fmla="*/ 1764582 h 3654477"/>
                <a:gd name="connsiteX13" fmla="*/ 4172236 w 4193274"/>
                <a:gd name="connsiteY13" fmla="*/ 2058286 h 3654477"/>
                <a:gd name="connsiteX14" fmla="*/ 3843941 w 4193274"/>
                <a:gd name="connsiteY14" fmla="*/ 2684059 h 3654477"/>
                <a:gd name="connsiteX15" fmla="*/ 3058424 w 4193274"/>
                <a:gd name="connsiteY15" fmla="*/ 3240022 h 3654477"/>
                <a:gd name="connsiteX16" fmla="*/ 1989265 w 4193274"/>
                <a:gd name="connsiteY16" fmla="*/ 3595360 h 3654477"/>
                <a:gd name="connsiteX17" fmla="*/ 57231 w 4193274"/>
                <a:gd name="connsiteY17" fmla="*/ 3240022 h 3654477"/>
                <a:gd name="connsiteX18" fmla="*/ 629 w 4193274"/>
                <a:gd name="connsiteY18" fmla="*/ 3201658 h 3654477"/>
                <a:gd name="connsiteX19" fmla="*/ 629 w 4193274"/>
                <a:gd name="connsiteY19" fmla="*/ 3214236 h 3654477"/>
                <a:gd name="connsiteX20" fmla="*/ 50942 w 4193274"/>
                <a:gd name="connsiteY20" fmla="*/ 3248827 h 3654477"/>
                <a:gd name="connsiteX21" fmla="*/ 1052807 w 4193274"/>
                <a:gd name="connsiteY21" fmla="*/ 3627435 h 3654477"/>
                <a:gd name="connsiteX22" fmla="*/ 1441478 w 4193274"/>
                <a:gd name="connsiteY22" fmla="*/ 3654478 h 3654477"/>
                <a:gd name="connsiteX23" fmla="*/ 1991152 w 4193274"/>
                <a:gd name="connsiteY23" fmla="*/ 3606051 h 3654477"/>
                <a:gd name="connsiteX24" fmla="*/ 3063455 w 4193274"/>
                <a:gd name="connsiteY24" fmla="*/ 3249455 h 3654477"/>
                <a:gd name="connsiteX25" fmla="*/ 3851489 w 4193274"/>
                <a:gd name="connsiteY25" fmla="*/ 2691606 h 3654477"/>
                <a:gd name="connsiteX26" fmla="*/ 4181041 w 4193274"/>
                <a:gd name="connsiteY26" fmla="*/ 2055142 h 365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93274" h="3654477">
                  <a:moveTo>
                    <a:pt x="4181041" y="2055142"/>
                  </a:moveTo>
                  <a:cubicBezTo>
                    <a:pt x="4109973" y="1830619"/>
                    <a:pt x="3758409" y="1797286"/>
                    <a:pt x="3313135" y="1754520"/>
                  </a:cubicBezTo>
                  <a:cubicBezTo>
                    <a:pt x="2718180" y="1697288"/>
                    <a:pt x="1977315" y="1626849"/>
                    <a:pt x="1560972" y="1065855"/>
                  </a:cubicBezTo>
                  <a:cubicBezTo>
                    <a:pt x="1464119" y="935669"/>
                    <a:pt x="1413806" y="818062"/>
                    <a:pt x="1364750" y="704857"/>
                  </a:cubicBezTo>
                  <a:cubicBezTo>
                    <a:pt x="1289909" y="531276"/>
                    <a:pt x="1225759" y="380965"/>
                    <a:pt x="1015701" y="234427"/>
                  </a:cubicBezTo>
                  <a:cubicBezTo>
                    <a:pt x="833315" y="106757"/>
                    <a:pt x="599987" y="24997"/>
                    <a:pt x="359741" y="4872"/>
                  </a:cubicBezTo>
                  <a:cubicBezTo>
                    <a:pt x="237731" y="-5191"/>
                    <a:pt x="116979" y="470"/>
                    <a:pt x="0" y="20595"/>
                  </a:cubicBezTo>
                  <a:lnTo>
                    <a:pt x="0" y="30029"/>
                  </a:lnTo>
                  <a:cubicBezTo>
                    <a:pt x="79872" y="15564"/>
                    <a:pt x="159745" y="9275"/>
                    <a:pt x="238360" y="9275"/>
                  </a:cubicBezTo>
                  <a:cubicBezTo>
                    <a:pt x="536466" y="9275"/>
                    <a:pt x="813819" y="105499"/>
                    <a:pt x="1010041" y="243232"/>
                  </a:cubicBezTo>
                  <a:cubicBezTo>
                    <a:pt x="1217584" y="388511"/>
                    <a:pt x="1281733" y="537565"/>
                    <a:pt x="1355945" y="709259"/>
                  </a:cubicBezTo>
                  <a:cubicBezTo>
                    <a:pt x="1405001" y="823093"/>
                    <a:pt x="1455314" y="940701"/>
                    <a:pt x="1553425" y="1072144"/>
                  </a:cubicBezTo>
                  <a:cubicBezTo>
                    <a:pt x="1972913" y="1636283"/>
                    <a:pt x="2716293" y="1707351"/>
                    <a:pt x="3313135" y="1764582"/>
                  </a:cubicBezTo>
                  <a:cubicBezTo>
                    <a:pt x="3754635" y="1806720"/>
                    <a:pt x="4103055" y="1840052"/>
                    <a:pt x="4172236" y="2058286"/>
                  </a:cubicBezTo>
                  <a:cubicBezTo>
                    <a:pt x="4235757" y="2258911"/>
                    <a:pt x="4028843" y="2509220"/>
                    <a:pt x="3843941" y="2684059"/>
                  </a:cubicBezTo>
                  <a:cubicBezTo>
                    <a:pt x="3596148" y="2918645"/>
                    <a:pt x="3275400" y="3124930"/>
                    <a:pt x="3058424" y="3240022"/>
                  </a:cubicBezTo>
                  <a:cubicBezTo>
                    <a:pt x="2978552" y="3282159"/>
                    <a:pt x="2551517" y="3498507"/>
                    <a:pt x="1989265" y="3595360"/>
                  </a:cubicBezTo>
                  <a:cubicBezTo>
                    <a:pt x="1253432" y="3722401"/>
                    <a:pt x="603132" y="3602907"/>
                    <a:pt x="57231" y="3240022"/>
                  </a:cubicBezTo>
                  <a:cubicBezTo>
                    <a:pt x="38364" y="3227443"/>
                    <a:pt x="19496" y="3214865"/>
                    <a:pt x="629" y="3201658"/>
                  </a:cubicBezTo>
                  <a:lnTo>
                    <a:pt x="629" y="3214236"/>
                  </a:lnTo>
                  <a:cubicBezTo>
                    <a:pt x="17610" y="3226185"/>
                    <a:pt x="34590" y="3237506"/>
                    <a:pt x="50942" y="3248827"/>
                  </a:cubicBezTo>
                  <a:cubicBezTo>
                    <a:pt x="350936" y="3448193"/>
                    <a:pt x="688035" y="3575863"/>
                    <a:pt x="1052807" y="3627435"/>
                  </a:cubicBezTo>
                  <a:cubicBezTo>
                    <a:pt x="1179220" y="3645673"/>
                    <a:pt x="1308777" y="3654478"/>
                    <a:pt x="1441478" y="3654478"/>
                  </a:cubicBezTo>
                  <a:cubicBezTo>
                    <a:pt x="1620091" y="3654478"/>
                    <a:pt x="1803734" y="3638126"/>
                    <a:pt x="1991152" y="3606051"/>
                  </a:cubicBezTo>
                  <a:cubicBezTo>
                    <a:pt x="2554661" y="3508569"/>
                    <a:pt x="2982954" y="3291593"/>
                    <a:pt x="3063455" y="3249455"/>
                  </a:cubicBezTo>
                  <a:cubicBezTo>
                    <a:pt x="3281061" y="3133735"/>
                    <a:pt x="3603066" y="2926821"/>
                    <a:pt x="3851489" y="2691606"/>
                  </a:cubicBezTo>
                  <a:cubicBezTo>
                    <a:pt x="4037019" y="2514880"/>
                    <a:pt x="4246449" y="2260798"/>
                    <a:pt x="4181041" y="2055142"/>
                  </a:cubicBezTo>
                  <a:close/>
                </a:path>
              </a:pathLst>
            </a:custGeom>
            <a:grpFill/>
            <a:ln w="628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Freeform: Shape 14">
              <a:extLst>
                <a:ext uri="{FF2B5EF4-FFF2-40B4-BE49-F238E27FC236}">
                  <a16:creationId xmlns:a16="http://schemas.microsoft.com/office/drawing/2014/main" xmlns="" id="{AF78DEB1-0AB6-46BD-B7D9-8F7F6E6E672F}"/>
                </a:ext>
              </a:extLst>
            </p:cNvPr>
            <p:cNvSpPr/>
            <p:nvPr/>
          </p:nvSpPr>
          <p:spPr>
            <a:xfrm>
              <a:off x="0" y="671391"/>
              <a:ext cx="4028258" cy="3428044"/>
            </a:xfrm>
            <a:custGeom>
              <a:avLst/>
              <a:gdLst>
                <a:gd name="connsiteX0" fmla="*/ 4016894 w 4028258"/>
                <a:gd name="connsiteY0" fmla="*/ 1927448 h 3428044"/>
                <a:gd name="connsiteX1" fmla="*/ 3202446 w 4028258"/>
                <a:gd name="connsiteY1" fmla="*/ 1645064 h 3428044"/>
                <a:gd name="connsiteX2" fmla="*/ 1560343 w 4028258"/>
                <a:gd name="connsiteY2" fmla="*/ 999795 h 3428044"/>
                <a:gd name="connsiteX3" fmla="*/ 1376700 w 4028258"/>
                <a:gd name="connsiteY3" fmla="*/ 661438 h 3428044"/>
                <a:gd name="connsiteX4" fmla="*/ 1049034 w 4028258"/>
                <a:gd name="connsiteY4" fmla="*/ 219938 h 3428044"/>
                <a:gd name="connsiteX5" fmla="*/ 433953 w 4028258"/>
                <a:gd name="connsiteY5" fmla="*/ 4848 h 3428044"/>
                <a:gd name="connsiteX6" fmla="*/ 0 w 4028258"/>
                <a:gd name="connsiteY6" fmla="*/ 40068 h 3428044"/>
                <a:gd name="connsiteX7" fmla="*/ 0 w 4028258"/>
                <a:gd name="connsiteY7" fmla="*/ 50759 h 3428044"/>
                <a:gd name="connsiteX8" fmla="*/ 319490 w 4028258"/>
                <a:gd name="connsiteY8" fmla="*/ 9880 h 3428044"/>
                <a:gd name="connsiteX9" fmla="*/ 1042116 w 4028258"/>
                <a:gd name="connsiteY9" fmla="*/ 228743 h 3428044"/>
                <a:gd name="connsiteX10" fmla="*/ 1366008 w 4028258"/>
                <a:gd name="connsiteY10" fmla="*/ 665840 h 3428044"/>
                <a:gd name="connsiteX11" fmla="*/ 1550910 w 4028258"/>
                <a:gd name="connsiteY11" fmla="*/ 1006085 h 3428044"/>
                <a:gd name="connsiteX12" fmla="*/ 3201188 w 4028258"/>
                <a:gd name="connsiteY12" fmla="*/ 1656385 h 3428044"/>
                <a:gd name="connsiteX13" fmla="*/ 4006202 w 4028258"/>
                <a:gd name="connsiteY13" fmla="*/ 1931222 h 3428044"/>
                <a:gd name="connsiteX14" fmla="*/ 3698661 w 4028258"/>
                <a:gd name="connsiteY14" fmla="*/ 2517372 h 3428044"/>
                <a:gd name="connsiteX15" fmla="*/ 2962200 w 4028258"/>
                <a:gd name="connsiteY15" fmla="*/ 3038744 h 3428044"/>
                <a:gd name="connsiteX16" fmla="*/ 1960335 w 4028258"/>
                <a:gd name="connsiteY16" fmla="*/ 3372071 h 3428044"/>
                <a:gd name="connsiteX17" fmla="*/ 149682 w 4028258"/>
                <a:gd name="connsiteY17" fmla="*/ 3039374 h 3428044"/>
                <a:gd name="connsiteX18" fmla="*/ 0 w 4028258"/>
                <a:gd name="connsiteY18" fmla="*/ 2931200 h 3428044"/>
                <a:gd name="connsiteX19" fmla="*/ 0 w 4028258"/>
                <a:gd name="connsiteY19" fmla="*/ 2945036 h 3428044"/>
                <a:gd name="connsiteX20" fmla="*/ 143393 w 4028258"/>
                <a:gd name="connsiteY20" fmla="*/ 3048178 h 3428044"/>
                <a:gd name="connsiteX21" fmla="*/ 1082366 w 4028258"/>
                <a:gd name="connsiteY21" fmla="*/ 3402888 h 3428044"/>
                <a:gd name="connsiteX22" fmla="*/ 1446509 w 4028258"/>
                <a:gd name="connsiteY22" fmla="*/ 3428044 h 3428044"/>
                <a:gd name="connsiteX23" fmla="*/ 1961592 w 4028258"/>
                <a:gd name="connsiteY23" fmla="*/ 3382762 h 3428044"/>
                <a:gd name="connsiteX24" fmla="*/ 2966602 w 4028258"/>
                <a:gd name="connsiteY24" fmla="*/ 3048178 h 3428044"/>
                <a:gd name="connsiteX25" fmla="*/ 3705580 w 4028258"/>
                <a:gd name="connsiteY25" fmla="*/ 2525548 h 3428044"/>
                <a:gd name="connsiteX26" fmla="*/ 4016894 w 4028258"/>
                <a:gd name="connsiteY26" fmla="*/ 1927448 h 342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028258" h="3428044">
                  <a:moveTo>
                    <a:pt x="4016894" y="1927448"/>
                  </a:moveTo>
                  <a:cubicBezTo>
                    <a:pt x="3950228" y="1716761"/>
                    <a:pt x="3620047" y="1685315"/>
                    <a:pt x="3202446" y="1645064"/>
                  </a:cubicBezTo>
                  <a:cubicBezTo>
                    <a:pt x="2644596" y="1591606"/>
                    <a:pt x="1950901" y="1524941"/>
                    <a:pt x="1560343" y="999795"/>
                  </a:cubicBezTo>
                  <a:cubicBezTo>
                    <a:pt x="1469779" y="877785"/>
                    <a:pt x="1422611" y="767725"/>
                    <a:pt x="1376700" y="661438"/>
                  </a:cubicBezTo>
                  <a:cubicBezTo>
                    <a:pt x="1306890" y="498548"/>
                    <a:pt x="1246514" y="357671"/>
                    <a:pt x="1049034" y="219938"/>
                  </a:cubicBezTo>
                  <a:cubicBezTo>
                    <a:pt x="877968" y="100444"/>
                    <a:pt x="659105" y="23716"/>
                    <a:pt x="433953" y="4848"/>
                  </a:cubicBezTo>
                  <a:cubicBezTo>
                    <a:pt x="285528" y="-7730"/>
                    <a:pt x="138991" y="4220"/>
                    <a:pt x="0" y="40068"/>
                  </a:cubicBezTo>
                  <a:lnTo>
                    <a:pt x="0" y="50759"/>
                  </a:lnTo>
                  <a:cubicBezTo>
                    <a:pt x="106916" y="22458"/>
                    <a:pt x="214461" y="9880"/>
                    <a:pt x="319490" y="9880"/>
                  </a:cubicBezTo>
                  <a:cubicBezTo>
                    <a:pt x="598729" y="9880"/>
                    <a:pt x="858472" y="100444"/>
                    <a:pt x="1042116" y="228743"/>
                  </a:cubicBezTo>
                  <a:cubicBezTo>
                    <a:pt x="1237080" y="365218"/>
                    <a:pt x="1296827" y="504209"/>
                    <a:pt x="1366008" y="665840"/>
                  </a:cubicBezTo>
                  <a:cubicBezTo>
                    <a:pt x="1411919" y="772756"/>
                    <a:pt x="1459088" y="882817"/>
                    <a:pt x="1550910" y="1006085"/>
                  </a:cubicBezTo>
                  <a:cubicBezTo>
                    <a:pt x="1944612" y="1535633"/>
                    <a:pt x="2641452" y="1602927"/>
                    <a:pt x="3201188" y="1656385"/>
                  </a:cubicBezTo>
                  <a:cubicBezTo>
                    <a:pt x="3615015" y="1696006"/>
                    <a:pt x="3941424" y="1727452"/>
                    <a:pt x="4006202" y="1931222"/>
                  </a:cubicBezTo>
                  <a:cubicBezTo>
                    <a:pt x="4065949" y="2118639"/>
                    <a:pt x="3871614" y="2353854"/>
                    <a:pt x="3698661" y="2517372"/>
                  </a:cubicBezTo>
                  <a:cubicBezTo>
                    <a:pt x="3466591" y="2736864"/>
                    <a:pt x="3165969" y="2930571"/>
                    <a:pt x="2962200" y="3038744"/>
                  </a:cubicBezTo>
                  <a:cubicBezTo>
                    <a:pt x="2887359" y="3078366"/>
                    <a:pt x="2486738" y="3280878"/>
                    <a:pt x="1960335" y="3372071"/>
                  </a:cubicBezTo>
                  <a:cubicBezTo>
                    <a:pt x="1271042" y="3491565"/>
                    <a:pt x="661621" y="3379618"/>
                    <a:pt x="149682" y="3039374"/>
                  </a:cubicBezTo>
                  <a:cubicBezTo>
                    <a:pt x="99369" y="3006041"/>
                    <a:pt x="49684" y="2969564"/>
                    <a:pt x="0" y="2931200"/>
                  </a:cubicBezTo>
                  <a:lnTo>
                    <a:pt x="0" y="2945036"/>
                  </a:lnTo>
                  <a:cubicBezTo>
                    <a:pt x="47169" y="2981513"/>
                    <a:pt x="94966" y="3016104"/>
                    <a:pt x="143393" y="3048178"/>
                  </a:cubicBezTo>
                  <a:cubicBezTo>
                    <a:pt x="424519" y="3234967"/>
                    <a:pt x="740864" y="3354461"/>
                    <a:pt x="1082366" y="3402888"/>
                  </a:cubicBezTo>
                  <a:cubicBezTo>
                    <a:pt x="1200603" y="3419868"/>
                    <a:pt x="1321984" y="3428044"/>
                    <a:pt x="1446509" y="3428044"/>
                  </a:cubicBezTo>
                  <a:cubicBezTo>
                    <a:pt x="1613801" y="3428044"/>
                    <a:pt x="1786125" y="3412950"/>
                    <a:pt x="1961592" y="3382762"/>
                  </a:cubicBezTo>
                  <a:cubicBezTo>
                    <a:pt x="2489883" y="3291569"/>
                    <a:pt x="2891761" y="3088429"/>
                    <a:pt x="2966602" y="3048178"/>
                  </a:cubicBezTo>
                  <a:cubicBezTo>
                    <a:pt x="3171000" y="2940004"/>
                    <a:pt x="3472251" y="2745669"/>
                    <a:pt x="3705580" y="2525548"/>
                  </a:cubicBezTo>
                  <a:cubicBezTo>
                    <a:pt x="3881676" y="2358885"/>
                    <a:pt x="4077899" y="2120526"/>
                    <a:pt x="4016894" y="1927448"/>
                  </a:cubicBezTo>
                  <a:close/>
                </a:path>
              </a:pathLst>
            </a:custGeom>
            <a:grpFill/>
            <a:ln w="628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Freeform: Shape 15">
              <a:extLst>
                <a:ext uri="{FF2B5EF4-FFF2-40B4-BE49-F238E27FC236}">
                  <a16:creationId xmlns:a16="http://schemas.microsoft.com/office/drawing/2014/main" xmlns="" id="{587BF8F9-CACE-4619-BF34-CEF01C533639}"/>
                </a:ext>
              </a:extLst>
            </p:cNvPr>
            <p:cNvSpPr/>
            <p:nvPr/>
          </p:nvSpPr>
          <p:spPr>
            <a:xfrm>
              <a:off x="628" y="785132"/>
              <a:ext cx="3862175" cy="3199210"/>
            </a:xfrm>
            <a:custGeom>
              <a:avLst/>
              <a:gdLst>
                <a:gd name="connsiteX0" fmla="*/ 3851488 w 3862175"/>
                <a:gd name="connsiteY0" fmla="*/ 1799241 h 3199210"/>
                <a:gd name="connsiteX1" fmla="*/ 3091128 w 3862175"/>
                <a:gd name="connsiteY1" fmla="*/ 1535096 h 3199210"/>
                <a:gd name="connsiteX2" fmla="*/ 1559086 w 3862175"/>
                <a:gd name="connsiteY2" fmla="*/ 933223 h 3199210"/>
                <a:gd name="connsiteX3" fmla="*/ 1388020 w 3862175"/>
                <a:gd name="connsiteY3" fmla="*/ 617506 h 3199210"/>
                <a:gd name="connsiteX4" fmla="*/ 1082366 w 3862175"/>
                <a:gd name="connsiteY4" fmla="*/ 205565 h 3199210"/>
                <a:gd name="connsiteX5" fmla="*/ 508165 w 3862175"/>
                <a:gd name="connsiteY5" fmla="*/ 4312 h 3199210"/>
                <a:gd name="connsiteX6" fmla="*/ 629 w 3862175"/>
                <a:gd name="connsiteY6" fmla="*/ 69090 h 3199210"/>
                <a:gd name="connsiteX7" fmla="*/ 629 w 3862175"/>
                <a:gd name="connsiteY7" fmla="*/ 81040 h 3199210"/>
                <a:gd name="connsiteX8" fmla="*/ 401878 w 3862175"/>
                <a:gd name="connsiteY8" fmla="*/ 10601 h 3199210"/>
                <a:gd name="connsiteX9" fmla="*/ 1076077 w 3862175"/>
                <a:gd name="connsiteY9" fmla="*/ 214999 h 3199210"/>
                <a:gd name="connsiteX10" fmla="*/ 1377957 w 3862175"/>
                <a:gd name="connsiteY10" fmla="*/ 622537 h 3199210"/>
                <a:gd name="connsiteX11" fmla="*/ 1550281 w 3862175"/>
                <a:gd name="connsiteY11" fmla="*/ 940141 h 3199210"/>
                <a:gd name="connsiteX12" fmla="*/ 3090499 w 3862175"/>
                <a:gd name="connsiteY12" fmla="*/ 1546417 h 3199210"/>
                <a:gd name="connsiteX13" fmla="*/ 3841426 w 3862175"/>
                <a:gd name="connsiteY13" fmla="*/ 1802386 h 3199210"/>
                <a:gd name="connsiteX14" fmla="*/ 3554639 w 3862175"/>
                <a:gd name="connsiteY14" fmla="*/ 2348915 h 3199210"/>
                <a:gd name="connsiteX15" fmla="*/ 2867233 w 3862175"/>
                <a:gd name="connsiteY15" fmla="*/ 2835068 h 3199210"/>
                <a:gd name="connsiteX16" fmla="*/ 1932033 w 3862175"/>
                <a:gd name="connsiteY16" fmla="*/ 3145753 h 3199210"/>
                <a:gd name="connsiteX17" fmla="*/ 242762 w 3862175"/>
                <a:gd name="connsiteY17" fmla="*/ 2835068 h 3199210"/>
                <a:gd name="connsiteX18" fmla="*/ 0 w 3862175"/>
                <a:gd name="connsiteY18" fmla="*/ 2649537 h 3199210"/>
                <a:gd name="connsiteX19" fmla="*/ 0 w 3862175"/>
                <a:gd name="connsiteY19" fmla="*/ 2664631 h 3199210"/>
                <a:gd name="connsiteX20" fmla="*/ 236473 w 3862175"/>
                <a:gd name="connsiteY20" fmla="*/ 2844502 h 3199210"/>
                <a:gd name="connsiteX21" fmla="*/ 1113183 w 3862175"/>
                <a:gd name="connsiteY21" fmla="*/ 3175941 h 3199210"/>
                <a:gd name="connsiteX22" fmla="*/ 1453427 w 3862175"/>
                <a:gd name="connsiteY22" fmla="*/ 3199211 h 3199210"/>
                <a:gd name="connsiteX23" fmla="*/ 1934549 w 3862175"/>
                <a:gd name="connsiteY23" fmla="*/ 3156444 h 3199210"/>
                <a:gd name="connsiteX24" fmla="*/ 2872893 w 3862175"/>
                <a:gd name="connsiteY24" fmla="*/ 2844502 h 3199210"/>
                <a:gd name="connsiteX25" fmla="*/ 3562815 w 3862175"/>
                <a:gd name="connsiteY25" fmla="*/ 2356462 h 3199210"/>
                <a:gd name="connsiteX26" fmla="*/ 3851488 w 3862175"/>
                <a:gd name="connsiteY26" fmla="*/ 1799241 h 3199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2175" h="3199210">
                  <a:moveTo>
                    <a:pt x="3851488" y="1799241"/>
                  </a:moveTo>
                  <a:cubicBezTo>
                    <a:pt x="3789225" y="1602390"/>
                    <a:pt x="3481056" y="1572831"/>
                    <a:pt x="3091128" y="1535096"/>
                  </a:cubicBezTo>
                  <a:cubicBezTo>
                    <a:pt x="2571013" y="1485412"/>
                    <a:pt x="1923228" y="1423149"/>
                    <a:pt x="1559086" y="933223"/>
                  </a:cubicBezTo>
                  <a:cubicBezTo>
                    <a:pt x="1474182" y="819389"/>
                    <a:pt x="1430158" y="716875"/>
                    <a:pt x="1388020" y="617506"/>
                  </a:cubicBezTo>
                  <a:cubicBezTo>
                    <a:pt x="1322613" y="465308"/>
                    <a:pt x="1266010" y="333865"/>
                    <a:pt x="1082366" y="205565"/>
                  </a:cubicBezTo>
                  <a:cubicBezTo>
                    <a:pt x="922621" y="93618"/>
                    <a:pt x="718223" y="22551"/>
                    <a:pt x="508165" y="4312"/>
                  </a:cubicBezTo>
                  <a:cubicBezTo>
                    <a:pt x="332697" y="-10153"/>
                    <a:pt x="159745" y="11859"/>
                    <a:pt x="629" y="69090"/>
                  </a:cubicBezTo>
                  <a:lnTo>
                    <a:pt x="629" y="81040"/>
                  </a:lnTo>
                  <a:cubicBezTo>
                    <a:pt x="134588" y="31984"/>
                    <a:pt x="270434" y="10601"/>
                    <a:pt x="401878" y="10601"/>
                  </a:cubicBezTo>
                  <a:cubicBezTo>
                    <a:pt x="662250" y="10601"/>
                    <a:pt x="904383" y="94876"/>
                    <a:pt x="1076077" y="214999"/>
                  </a:cubicBezTo>
                  <a:cubicBezTo>
                    <a:pt x="1257834" y="342040"/>
                    <a:pt x="1313179" y="471597"/>
                    <a:pt x="1377957" y="622537"/>
                  </a:cubicBezTo>
                  <a:cubicBezTo>
                    <a:pt x="1420724" y="722535"/>
                    <a:pt x="1465377" y="825049"/>
                    <a:pt x="1550281" y="940141"/>
                  </a:cubicBezTo>
                  <a:cubicBezTo>
                    <a:pt x="1917568" y="1434469"/>
                    <a:pt x="2568498" y="1496732"/>
                    <a:pt x="3090499" y="1546417"/>
                  </a:cubicBezTo>
                  <a:cubicBezTo>
                    <a:pt x="3476025" y="1583523"/>
                    <a:pt x="3781050" y="1612453"/>
                    <a:pt x="3841426" y="1802386"/>
                  </a:cubicBezTo>
                  <a:cubicBezTo>
                    <a:pt x="3896770" y="1977225"/>
                    <a:pt x="3715642" y="2196088"/>
                    <a:pt x="3554639" y="2348915"/>
                  </a:cubicBezTo>
                  <a:cubicBezTo>
                    <a:pt x="3337663" y="2553942"/>
                    <a:pt x="3057795" y="2734441"/>
                    <a:pt x="2867233" y="2835068"/>
                  </a:cubicBezTo>
                  <a:cubicBezTo>
                    <a:pt x="2797423" y="2872174"/>
                    <a:pt x="2423847" y="3060849"/>
                    <a:pt x="1932033" y="3145753"/>
                  </a:cubicBezTo>
                  <a:cubicBezTo>
                    <a:pt x="1288651" y="3257071"/>
                    <a:pt x="720110" y="3152671"/>
                    <a:pt x="242762" y="2835068"/>
                  </a:cubicBezTo>
                  <a:cubicBezTo>
                    <a:pt x="160374" y="2780352"/>
                    <a:pt x="78615" y="2718089"/>
                    <a:pt x="0" y="2649537"/>
                  </a:cubicBezTo>
                  <a:lnTo>
                    <a:pt x="0" y="2664631"/>
                  </a:lnTo>
                  <a:cubicBezTo>
                    <a:pt x="76099" y="2730039"/>
                    <a:pt x="155343" y="2790415"/>
                    <a:pt x="236473" y="2844502"/>
                  </a:cubicBezTo>
                  <a:cubicBezTo>
                    <a:pt x="499360" y="3019340"/>
                    <a:pt x="794322" y="3130659"/>
                    <a:pt x="1113183" y="3175941"/>
                  </a:cubicBezTo>
                  <a:cubicBezTo>
                    <a:pt x="1223873" y="3191664"/>
                    <a:pt x="1337078" y="3199211"/>
                    <a:pt x="1453427" y="3199211"/>
                  </a:cubicBezTo>
                  <a:cubicBezTo>
                    <a:pt x="1609399" y="3199211"/>
                    <a:pt x="1770402" y="3184746"/>
                    <a:pt x="1934549" y="3156444"/>
                  </a:cubicBezTo>
                  <a:cubicBezTo>
                    <a:pt x="2428249" y="3070912"/>
                    <a:pt x="2803084" y="2881608"/>
                    <a:pt x="2872893" y="2844502"/>
                  </a:cubicBezTo>
                  <a:cubicBezTo>
                    <a:pt x="3063455" y="2743246"/>
                    <a:pt x="3345210" y="2562118"/>
                    <a:pt x="3562815" y="2356462"/>
                  </a:cubicBezTo>
                  <a:cubicBezTo>
                    <a:pt x="3725076" y="2203006"/>
                    <a:pt x="3908720" y="1979741"/>
                    <a:pt x="3851488" y="1799241"/>
                  </a:cubicBezTo>
                  <a:close/>
                </a:path>
              </a:pathLst>
            </a:custGeom>
            <a:grpFill/>
            <a:ln w="628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Freeform: Shape 16">
              <a:extLst>
                <a:ext uri="{FF2B5EF4-FFF2-40B4-BE49-F238E27FC236}">
                  <a16:creationId xmlns:a16="http://schemas.microsoft.com/office/drawing/2014/main" xmlns="" id="{4B94D70C-85F3-403B-9277-A3B2F3BE05EB}"/>
                </a:ext>
              </a:extLst>
            </p:cNvPr>
            <p:cNvSpPr/>
            <p:nvPr/>
          </p:nvSpPr>
          <p:spPr>
            <a:xfrm>
              <a:off x="0" y="899223"/>
              <a:ext cx="3697370" cy="2973802"/>
            </a:xfrm>
            <a:custGeom>
              <a:avLst/>
              <a:gdLst>
                <a:gd name="connsiteX0" fmla="*/ 3687341 w 3697370"/>
                <a:gd name="connsiteY0" fmla="*/ 1670686 h 2973802"/>
                <a:gd name="connsiteX1" fmla="*/ 2980438 w 3697370"/>
                <a:gd name="connsiteY1" fmla="*/ 1424779 h 2973802"/>
                <a:gd name="connsiteX2" fmla="*/ 1558457 w 3697370"/>
                <a:gd name="connsiteY2" fmla="*/ 866301 h 2973802"/>
                <a:gd name="connsiteX3" fmla="*/ 1399341 w 3697370"/>
                <a:gd name="connsiteY3" fmla="*/ 573854 h 2973802"/>
                <a:gd name="connsiteX4" fmla="*/ 1115070 w 3697370"/>
                <a:gd name="connsiteY4" fmla="*/ 190844 h 2973802"/>
                <a:gd name="connsiteX5" fmla="*/ 581119 w 3697370"/>
                <a:gd name="connsiteY5" fmla="*/ 4056 h 2973802"/>
                <a:gd name="connsiteX6" fmla="*/ 0 w 3697370"/>
                <a:gd name="connsiteY6" fmla="*/ 110971 h 2973802"/>
                <a:gd name="connsiteX7" fmla="*/ 0 w 3697370"/>
                <a:gd name="connsiteY7" fmla="*/ 124808 h 2973802"/>
                <a:gd name="connsiteX8" fmla="*/ 482379 w 3697370"/>
                <a:gd name="connsiteY8" fmla="*/ 11603 h 2973802"/>
                <a:gd name="connsiteX9" fmla="*/ 1108152 w 3697370"/>
                <a:gd name="connsiteY9" fmla="*/ 200907 h 2973802"/>
                <a:gd name="connsiteX10" fmla="*/ 1388020 w 3697370"/>
                <a:gd name="connsiteY10" fmla="*/ 578886 h 2973802"/>
                <a:gd name="connsiteX11" fmla="*/ 1548394 w 3697370"/>
                <a:gd name="connsiteY11" fmla="*/ 873848 h 2973802"/>
                <a:gd name="connsiteX12" fmla="*/ 2979180 w 3697370"/>
                <a:gd name="connsiteY12" fmla="*/ 1437358 h 2973802"/>
                <a:gd name="connsiteX13" fmla="*/ 3675392 w 3697370"/>
                <a:gd name="connsiteY13" fmla="*/ 1674459 h 2973802"/>
                <a:gd name="connsiteX14" fmla="*/ 3409360 w 3697370"/>
                <a:gd name="connsiteY14" fmla="*/ 2180738 h 2973802"/>
                <a:gd name="connsiteX15" fmla="*/ 2771638 w 3697370"/>
                <a:gd name="connsiteY15" fmla="*/ 2632300 h 2973802"/>
                <a:gd name="connsiteX16" fmla="*/ 1903732 w 3697370"/>
                <a:gd name="connsiteY16" fmla="*/ 2920973 h 2973802"/>
                <a:gd name="connsiteX17" fmla="*/ 335842 w 3697370"/>
                <a:gd name="connsiteY17" fmla="*/ 2632929 h 2973802"/>
                <a:gd name="connsiteX18" fmla="*/ 0 w 3697370"/>
                <a:gd name="connsiteY18" fmla="*/ 2358092 h 2973802"/>
                <a:gd name="connsiteX19" fmla="*/ 0 w 3697370"/>
                <a:gd name="connsiteY19" fmla="*/ 2375702 h 2973802"/>
                <a:gd name="connsiteX20" fmla="*/ 328924 w 3697370"/>
                <a:gd name="connsiteY20" fmla="*/ 2643621 h 2973802"/>
                <a:gd name="connsiteX21" fmla="*/ 1143371 w 3697370"/>
                <a:gd name="connsiteY21" fmla="*/ 2951790 h 2973802"/>
                <a:gd name="connsiteX22" fmla="*/ 1459088 w 3697370"/>
                <a:gd name="connsiteY22" fmla="*/ 2973802 h 2973802"/>
                <a:gd name="connsiteX23" fmla="*/ 1905619 w 3697370"/>
                <a:gd name="connsiteY23" fmla="*/ 2934180 h 2973802"/>
                <a:gd name="connsiteX24" fmla="*/ 2777298 w 3697370"/>
                <a:gd name="connsiteY24" fmla="*/ 2644249 h 2973802"/>
                <a:gd name="connsiteX25" fmla="*/ 3417536 w 3697370"/>
                <a:gd name="connsiteY25" fmla="*/ 2190800 h 2973802"/>
                <a:gd name="connsiteX26" fmla="*/ 3687341 w 3697370"/>
                <a:gd name="connsiteY26" fmla="*/ 1670686 h 2973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97370" h="2973802">
                  <a:moveTo>
                    <a:pt x="3687341" y="1670686"/>
                  </a:moveTo>
                  <a:cubicBezTo>
                    <a:pt x="3628852" y="1487042"/>
                    <a:pt x="3342694" y="1459999"/>
                    <a:pt x="2980438" y="1424779"/>
                  </a:cubicBezTo>
                  <a:cubicBezTo>
                    <a:pt x="2497430" y="1378239"/>
                    <a:pt x="1896185" y="1321008"/>
                    <a:pt x="1558457" y="866301"/>
                  </a:cubicBezTo>
                  <a:cubicBezTo>
                    <a:pt x="1479842" y="760643"/>
                    <a:pt x="1438962" y="665676"/>
                    <a:pt x="1399341" y="573854"/>
                  </a:cubicBezTo>
                  <a:cubicBezTo>
                    <a:pt x="1338336" y="432348"/>
                    <a:pt x="1286136" y="310338"/>
                    <a:pt x="1115070" y="190844"/>
                  </a:cubicBezTo>
                  <a:cubicBezTo>
                    <a:pt x="966646" y="87073"/>
                    <a:pt x="776713" y="20407"/>
                    <a:pt x="581119" y="4056"/>
                  </a:cubicBezTo>
                  <a:cubicBezTo>
                    <a:pt x="376721" y="-12925"/>
                    <a:pt x="176097" y="23552"/>
                    <a:pt x="0" y="110971"/>
                  </a:cubicBezTo>
                  <a:lnTo>
                    <a:pt x="0" y="124808"/>
                  </a:lnTo>
                  <a:cubicBezTo>
                    <a:pt x="159116" y="44935"/>
                    <a:pt x="324521" y="11603"/>
                    <a:pt x="482379" y="11603"/>
                  </a:cubicBezTo>
                  <a:cubicBezTo>
                    <a:pt x="723884" y="11603"/>
                    <a:pt x="949036" y="89588"/>
                    <a:pt x="1108152" y="200907"/>
                  </a:cubicBezTo>
                  <a:cubicBezTo>
                    <a:pt x="1276702" y="318514"/>
                    <a:pt x="1328273" y="439266"/>
                    <a:pt x="1388020" y="578886"/>
                  </a:cubicBezTo>
                  <a:cubicBezTo>
                    <a:pt x="1427642" y="671337"/>
                    <a:pt x="1469150" y="767561"/>
                    <a:pt x="1548394" y="873848"/>
                  </a:cubicBezTo>
                  <a:cubicBezTo>
                    <a:pt x="1889896" y="1332957"/>
                    <a:pt x="2493656" y="1390818"/>
                    <a:pt x="2979180" y="1437358"/>
                  </a:cubicBezTo>
                  <a:cubicBezTo>
                    <a:pt x="3337034" y="1471948"/>
                    <a:pt x="3620047" y="1498992"/>
                    <a:pt x="3675392" y="1674459"/>
                  </a:cubicBezTo>
                  <a:cubicBezTo>
                    <a:pt x="3726963" y="1836091"/>
                    <a:pt x="3559042" y="2039231"/>
                    <a:pt x="3409360" y="2180738"/>
                  </a:cubicBezTo>
                  <a:cubicBezTo>
                    <a:pt x="3208106" y="2371300"/>
                    <a:pt x="2947735" y="2538591"/>
                    <a:pt x="2771638" y="2632300"/>
                  </a:cubicBezTo>
                  <a:cubicBezTo>
                    <a:pt x="2706859" y="2666891"/>
                    <a:pt x="2360326" y="2841730"/>
                    <a:pt x="1903732" y="2920973"/>
                  </a:cubicBezTo>
                  <a:cubicBezTo>
                    <a:pt x="1306261" y="3024116"/>
                    <a:pt x="778599" y="2927262"/>
                    <a:pt x="335842" y="2632929"/>
                  </a:cubicBezTo>
                  <a:cubicBezTo>
                    <a:pt x="219492" y="2555572"/>
                    <a:pt x="106287" y="2462493"/>
                    <a:pt x="0" y="2358092"/>
                  </a:cubicBezTo>
                  <a:lnTo>
                    <a:pt x="0" y="2375702"/>
                  </a:lnTo>
                  <a:cubicBezTo>
                    <a:pt x="103142" y="2476329"/>
                    <a:pt x="213832" y="2566893"/>
                    <a:pt x="328924" y="2643621"/>
                  </a:cubicBezTo>
                  <a:cubicBezTo>
                    <a:pt x="572943" y="2805881"/>
                    <a:pt x="847151" y="2909653"/>
                    <a:pt x="1143371" y="2951790"/>
                  </a:cubicBezTo>
                  <a:cubicBezTo>
                    <a:pt x="1245885" y="2966255"/>
                    <a:pt x="1351543" y="2973802"/>
                    <a:pt x="1459088" y="2973802"/>
                  </a:cubicBezTo>
                  <a:cubicBezTo>
                    <a:pt x="1604368" y="2973802"/>
                    <a:pt x="1753421" y="2960595"/>
                    <a:pt x="1905619" y="2934180"/>
                  </a:cubicBezTo>
                  <a:cubicBezTo>
                    <a:pt x="2364099" y="2854937"/>
                    <a:pt x="2711891" y="2678840"/>
                    <a:pt x="2777298" y="2644249"/>
                  </a:cubicBezTo>
                  <a:cubicBezTo>
                    <a:pt x="2954653" y="2550541"/>
                    <a:pt x="3215653" y="2381991"/>
                    <a:pt x="3417536" y="2190800"/>
                  </a:cubicBezTo>
                  <a:cubicBezTo>
                    <a:pt x="3570363" y="2046149"/>
                    <a:pt x="3740799" y="1838607"/>
                    <a:pt x="3687341" y="1670686"/>
                  </a:cubicBezTo>
                  <a:close/>
                </a:path>
              </a:pathLst>
            </a:custGeom>
            <a:grpFill/>
            <a:ln w="628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" name="Freeform: Shape 18">
              <a:extLst>
                <a:ext uri="{FF2B5EF4-FFF2-40B4-BE49-F238E27FC236}">
                  <a16:creationId xmlns:a16="http://schemas.microsoft.com/office/drawing/2014/main" xmlns="" id="{82B3CA37-60A0-4C08-BAD1-F45B4F80CC53}"/>
                </a:ext>
              </a:extLst>
            </p:cNvPr>
            <p:cNvSpPr/>
            <p:nvPr/>
          </p:nvSpPr>
          <p:spPr>
            <a:xfrm>
              <a:off x="0" y="1013976"/>
              <a:ext cx="3532320" cy="2744585"/>
            </a:xfrm>
            <a:custGeom>
              <a:avLst/>
              <a:gdLst>
                <a:gd name="connsiteX0" fmla="*/ 3523194 w 3532320"/>
                <a:gd name="connsiteY0" fmla="*/ 1542096 h 2744585"/>
                <a:gd name="connsiteX1" fmla="*/ 2869749 w 3532320"/>
                <a:gd name="connsiteY1" fmla="*/ 1315057 h 2744585"/>
                <a:gd name="connsiteX2" fmla="*/ 1557828 w 3532320"/>
                <a:gd name="connsiteY2" fmla="*/ 799974 h 2744585"/>
                <a:gd name="connsiteX3" fmla="*/ 1411290 w 3532320"/>
                <a:gd name="connsiteY3" fmla="*/ 530168 h 2744585"/>
                <a:gd name="connsiteX4" fmla="*/ 1148403 w 3532320"/>
                <a:gd name="connsiteY4" fmla="*/ 176088 h 2744585"/>
                <a:gd name="connsiteX5" fmla="*/ 655332 w 3532320"/>
                <a:gd name="connsiteY5" fmla="*/ 3765 h 2744585"/>
                <a:gd name="connsiteX6" fmla="*/ 100627 w 3532320"/>
                <a:gd name="connsiteY6" fmla="*/ 111310 h 2744585"/>
                <a:gd name="connsiteX7" fmla="*/ 0 w 3532320"/>
                <a:gd name="connsiteY7" fmla="*/ 171686 h 2744585"/>
                <a:gd name="connsiteX8" fmla="*/ 0 w 3532320"/>
                <a:gd name="connsiteY8" fmla="*/ 187409 h 2744585"/>
                <a:gd name="connsiteX9" fmla="*/ 106287 w 3532320"/>
                <a:gd name="connsiteY9" fmla="*/ 122630 h 2744585"/>
                <a:gd name="connsiteX10" fmla="*/ 564139 w 3532320"/>
                <a:gd name="connsiteY10" fmla="*/ 11941 h 2744585"/>
                <a:gd name="connsiteX11" fmla="*/ 1141485 w 3532320"/>
                <a:gd name="connsiteY11" fmla="*/ 186780 h 2744585"/>
                <a:gd name="connsiteX12" fmla="*/ 1399970 w 3532320"/>
                <a:gd name="connsiteY12" fmla="*/ 535200 h 2744585"/>
                <a:gd name="connsiteX13" fmla="*/ 1548394 w 3532320"/>
                <a:gd name="connsiteY13" fmla="*/ 807521 h 2744585"/>
                <a:gd name="connsiteX14" fmla="*/ 2869749 w 3532320"/>
                <a:gd name="connsiteY14" fmla="*/ 1328264 h 2744585"/>
                <a:gd name="connsiteX15" fmla="*/ 3511873 w 3532320"/>
                <a:gd name="connsiteY15" fmla="*/ 1546499 h 2744585"/>
                <a:gd name="connsiteX16" fmla="*/ 3265967 w 3532320"/>
                <a:gd name="connsiteY16" fmla="*/ 2013155 h 2744585"/>
                <a:gd name="connsiteX17" fmla="*/ 2677300 w 3532320"/>
                <a:gd name="connsiteY17" fmla="*/ 2429498 h 2744585"/>
                <a:gd name="connsiteX18" fmla="*/ 1876689 w 3532320"/>
                <a:gd name="connsiteY18" fmla="*/ 2696159 h 2744585"/>
                <a:gd name="connsiteX19" fmla="*/ 430179 w 3532320"/>
                <a:gd name="connsiteY19" fmla="*/ 2430127 h 2744585"/>
                <a:gd name="connsiteX20" fmla="*/ 0 w 3532320"/>
                <a:gd name="connsiteY20" fmla="*/ 2048374 h 2744585"/>
                <a:gd name="connsiteX21" fmla="*/ 0 w 3532320"/>
                <a:gd name="connsiteY21" fmla="*/ 2068500 h 2744585"/>
                <a:gd name="connsiteX22" fmla="*/ 422003 w 3532320"/>
                <a:gd name="connsiteY22" fmla="*/ 2440190 h 2744585"/>
                <a:gd name="connsiteX23" fmla="*/ 1174188 w 3532320"/>
                <a:gd name="connsiteY23" fmla="*/ 2724460 h 2744585"/>
                <a:gd name="connsiteX24" fmla="*/ 1466006 w 3532320"/>
                <a:gd name="connsiteY24" fmla="*/ 2744586 h 2744585"/>
                <a:gd name="connsiteX25" fmla="*/ 1878575 w 3532320"/>
                <a:gd name="connsiteY25" fmla="*/ 2708109 h 2744585"/>
                <a:gd name="connsiteX26" fmla="*/ 2682960 w 3532320"/>
                <a:gd name="connsiteY26" fmla="*/ 2440819 h 2744585"/>
                <a:gd name="connsiteX27" fmla="*/ 3523194 w 3532320"/>
                <a:gd name="connsiteY27" fmla="*/ 1542096 h 274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532320" h="2744585">
                  <a:moveTo>
                    <a:pt x="3523194" y="1542096"/>
                  </a:moveTo>
                  <a:cubicBezTo>
                    <a:pt x="3469107" y="1372288"/>
                    <a:pt x="3204962" y="1347132"/>
                    <a:pt x="2869749" y="1315057"/>
                  </a:cubicBezTo>
                  <a:cubicBezTo>
                    <a:pt x="2424476" y="1272291"/>
                    <a:pt x="1869770" y="1219462"/>
                    <a:pt x="1557828" y="799974"/>
                  </a:cubicBezTo>
                  <a:cubicBezTo>
                    <a:pt x="1485502" y="702492"/>
                    <a:pt x="1447767" y="614443"/>
                    <a:pt x="1411290" y="530168"/>
                  </a:cubicBezTo>
                  <a:cubicBezTo>
                    <a:pt x="1355316" y="399354"/>
                    <a:pt x="1306890" y="286778"/>
                    <a:pt x="1148403" y="176088"/>
                  </a:cubicBezTo>
                  <a:cubicBezTo>
                    <a:pt x="1011299" y="79864"/>
                    <a:pt x="835831" y="18859"/>
                    <a:pt x="655332" y="3765"/>
                  </a:cubicBezTo>
                  <a:cubicBezTo>
                    <a:pt x="459738" y="-12587"/>
                    <a:pt x="267919" y="24519"/>
                    <a:pt x="100627" y="111310"/>
                  </a:cubicBezTo>
                  <a:cubicBezTo>
                    <a:pt x="64778" y="130177"/>
                    <a:pt x="31446" y="150303"/>
                    <a:pt x="0" y="171686"/>
                  </a:cubicBezTo>
                  <a:lnTo>
                    <a:pt x="0" y="187409"/>
                  </a:lnTo>
                  <a:cubicBezTo>
                    <a:pt x="32704" y="164139"/>
                    <a:pt x="68552" y="142127"/>
                    <a:pt x="106287" y="122630"/>
                  </a:cubicBezTo>
                  <a:cubicBezTo>
                    <a:pt x="256598" y="44645"/>
                    <a:pt x="413827" y="11941"/>
                    <a:pt x="564139" y="11941"/>
                  </a:cubicBezTo>
                  <a:cubicBezTo>
                    <a:pt x="786775" y="11941"/>
                    <a:pt x="994318" y="84266"/>
                    <a:pt x="1141485" y="186780"/>
                  </a:cubicBezTo>
                  <a:cubicBezTo>
                    <a:pt x="1296827" y="295582"/>
                    <a:pt x="1344625" y="406272"/>
                    <a:pt x="1399970" y="535200"/>
                  </a:cubicBezTo>
                  <a:cubicBezTo>
                    <a:pt x="1437076" y="620733"/>
                    <a:pt x="1474811" y="709410"/>
                    <a:pt x="1548394" y="807521"/>
                  </a:cubicBezTo>
                  <a:cubicBezTo>
                    <a:pt x="1863481" y="1231411"/>
                    <a:pt x="2421331" y="1284869"/>
                    <a:pt x="2869749" y="1328264"/>
                  </a:cubicBezTo>
                  <a:cubicBezTo>
                    <a:pt x="3199930" y="1359710"/>
                    <a:pt x="3460302" y="1384867"/>
                    <a:pt x="3511873" y="1546499"/>
                  </a:cubicBezTo>
                  <a:cubicBezTo>
                    <a:pt x="3559042" y="1695552"/>
                    <a:pt x="3404328" y="1882340"/>
                    <a:pt x="3265967" y="2013155"/>
                  </a:cubicBezTo>
                  <a:cubicBezTo>
                    <a:pt x="3080436" y="2188623"/>
                    <a:pt x="2840190" y="2343337"/>
                    <a:pt x="2677300" y="2429498"/>
                  </a:cubicBezTo>
                  <a:cubicBezTo>
                    <a:pt x="2617553" y="2460944"/>
                    <a:pt x="2297434" y="2623205"/>
                    <a:pt x="1876689" y="2696159"/>
                  </a:cubicBezTo>
                  <a:cubicBezTo>
                    <a:pt x="1325757" y="2791126"/>
                    <a:pt x="838975" y="2701819"/>
                    <a:pt x="430179" y="2430127"/>
                  </a:cubicBezTo>
                  <a:cubicBezTo>
                    <a:pt x="276724" y="2328242"/>
                    <a:pt x="128928" y="2197428"/>
                    <a:pt x="0" y="2048374"/>
                  </a:cubicBezTo>
                  <a:lnTo>
                    <a:pt x="0" y="2068500"/>
                  </a:lnTo>
                  <a:cubicBezTo>
                    <a:pt x="125783" y="2211264"/>
                    <a:pt x="269805" y="2338934"/>
                    <a:pt x="422003" y="2440190"/>
                  </a:cubicBezTo>
                  <a:cubicBezTo>
                    <a:pt x="647156" y="2589872"/>
                    <a:pt x="900609" y="2685467"/>
                    <a:pt x="1174188" y="2724460"/>
                  </a:cubicBezTo>
                  <a:cubicBezTo>
                    <a:pt x="1269155" y="2737668"/>
                    <a:pt x="1366008" y="2744586"/>
                    <a:pt x="1466006" y="2744586"/>
                  </a:cubicBezTo>
                  <a:cubicBezTo>
                    <a:pt x="1599965" y="2744586"/>
                    <a:pt x="1737698" y="2732636"/>
                    <a:pt x="1878575" y="2708109"/>
                  </a:cubicBezTo>
                  <a:cubicBezTo>
                    <a:pt x="2301837" y="2635154"/>
                    <a:pt x="2623213" y="2472265"/>
                    <a:pt x="2682960" y="2440819"/>
                  </a:cubicBezTo>
                  <a:cubicBezTo>
                    <a:pt x="3082952" y="2228245"/>
                    <a:pt x="3608098" y="1809386"/>
                    <a:pt x="3523194" y="1542096"/>
                  </a:cubicBezTo>
                  <a:close/>
                </a:path>
              </a:pathLst>
            </a:custGeom>
            <a:grpFill/>
            <a:ln w="628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" name="Freeform: Shape 19">
              <a:extLst>
                <a:ext uri="{FF2B5EF4-FFF2-40B4-BE49-F238E27FC236}">
                  <a16:creationId xmlns:a16="http://schemas.microsoft.com/office/drawing/2014/main" xmlns="" id="{8690580B-82A4-4C55-810E-4F23FA55BF77}"/>
                </a:ext>
              </a:extLst>
            </p:cNvPr>
            <p:cNvSpPr/>
            <p:nvPr/>
          </p:nvSpPr>
          <p:spPr>
            <a:xfrm>
              <a:off x="0" y="1127451"/>
              <a:ext cx="3366809" cy="2517905"/>
            </a:xfrm>
            <a:custGeom>
              <a:avLst/>
              <a:gdLst>
                <a:gd name="connsiteX0" fmla="*/ 3358417 w 3366809"/>
                <a:gd name="connsiteY0" fmla="*/ 1414156 h 2517905"/>
                <a:gd name="connsiteX1" fmla="*/ 2759059 w 3366809"/>
                <a:gd name="connsiteY1" fmla="*/ 1205355 h 2517905"/>
                <a:gd name="connsiteX2" fmla="*/ 1557199 w 3366809"/>
                <a:gd name="connsiteY2" fmla="*/ 733667 h 2517905"/>
                <a:gd name="connsiteX3" fmla="*/ 1422611 w 3366809"/>
                <a:gd name="connsiteY3" fmla="*/ 486503 h 2517905"/>
                <a:gd name="connsiteX4" fmla="*/ 1181735 w 3366809"/>
                <a:gd name="connsiteY4" fmla="*/ 161982 h 2517905"/>
                <a:gd name="connsiteX5" fmla="*/ 729544 w 3366809"/>
                <a:gd name="connsiteY5" fmla="*/ 3495 h 2517905"/>
                <a:gd name="connsiteX6" fmla="*/ 220121 w 3366809"/>
                <a:gd name="connsiteY6" fmla="*/ 102235 h 2517905"/>
                <a:gd name="connsiteX7" fmla="*/ 0 w 3366809"/>
                <a:gd name="connsiteY7" fmla="*/ 263866 h 2517905"/>
                <a:gd name="connsiteX8" fmla="*/ 0 w 3366809"/>
                <a:gd name="connsiteY8" fmla="*/ 283363 h 2517905"/>
                <a:gd name="connsiteX9" fmla="*/ 226410 w 3366809"/>
                <a:gd name="connsiteY9" fmla="*/ 112926 h 2517905"/>
                <a:gd name="connsiteX10" fmla="*/ 645269 w 3366809"/>
                <a:gd name="connsiteY10" fmla="*/ 11671 h 2517905"/>
                <a:gd name="connsiteX11" fmla="*/ 1173559 w 3366809"/>
                <a:gd name="connsiteY11" fmla="*/ 172045 h 2517905"/>
                <a:gd name="connsiteX12" fmla="*/ 1410032 w 3366809"/>
                <a:gd name="connsiteY12" fmla="*/ 490906 h 2517905"/>
                <a:gd name="connsiteX13" fmla="*/ 1545878 w 3366809"/>
                <a:gd name="connsiteY13" fmla="*/ 741215 h 2517905"/>
                <a:gd name="connsiteX14" fmla="*/ 2757802 w 3366809"/>
                <a:gd name="connsiteY14" fmla="*/ 1218563 h 2517905"/>
                <a:gd name="connsiteX15" fmla="*/ 3345210 w 3366809"/>
                <a:gd name="connsiteY15" fmla="*/ 1417929 h 2517905"/>
                <a:gd name="connsiteX16" fmla="*/ 3120058 w 3366809"/>
                <a:gd name="connsiteY16" fmla="*/ 1844964 h 2517905"/>
                <a:gd name="connsiteX17" fmla="*/ 2581076 w 3366809"/>
                <a:gd name="connsiteY17" fmla="*/ 2226717 h 2517905"/>
                <a:gd name="connsiteX18" fmla="*/ 1471037 w 3366809"/>
                <a:gd name="connsiteY18" fmla="*/ 2503440 h 2517905"/>
                <a:gd name="connsiteX19" fmla="*/ 522001 w 3366809"/>
                <a:gd name="connsiteY19" fmla="*/ 2227346 h 2517905"/>
                <a:gd name="connsiteX20" fmla="*/ 0 w 3366809"/>
                <a:gd name="connsiteY20" fmla="*/ 1711634 h 2517905"/>
                <a:gd name="connsiteX21" fmla="*/ 0 w 3366809"/>
                <a:gd name="connsiteY21" fmla="*/ 1736790 h 2517905"/>
                <a:gd name="connsiteX22" fmla="*/ 514454 w 3366809"/>
                <a:gd name="connsiteY22" fmla="*/ 2238666 h 2517905"/>
                <a:gd name="connsiteX23" fmla="*/ 1204376 w 3366809"/>
                <a:gd name="connsiteY23" fmla="*/ 2499667 h 2517905"/>
                <a:gd name="connsiteX24" fmla="*/ 1471666 w 3366809"/>
                <a:gd name="connsiteY24" fmla="*/ 2517905 h 2517905"/>
                <a:gd name="connsiteX25" fmla="*/ 1849645 w 3366809"/>
                <a:gd name="connsiteY25" fmla="*/ 2484573 h 2517905"/>
                <a:gd name="connsiteX26" fmla="*/ 2587365 w 3366809"/>
                <a:gd name="connsiteY26" fmla="*/ 2239295 h 2517905"/>
                <a:gd name="connsiteX27" fmla="*/ 3358417 w 3366809"/>
                <a:gd name="connsiteY27" fmla="*/ 1414156 h 251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66809" h="2517905">
                  <a:moveTo>
                    <a:pt x="3358417" y="1414156"/>
                  </a:moveTo>
                  <a:cubicBezTo>
                    <a:pt x="3308733" y="1258184"/>
                    <a:pt x="3065971" y="1234914"/>
                    <a:pt x="2759059" y="1205355"/>
                  </a:cubicBezTo>
                  <a:cubicBezTo>
                    <a:pt x="2350892" y="1166363"/>
                    <a:pt x="1842727" y="1117307"/>
                    <a:pt x="1557199" y="733667"/>
                  </a:cubicBezTo>
                  <a:cubicBezTo>
                    <a:pt x="1490534" y="644361"/>
                    <a:pt x="1456572" y="563860"/>
                    <a:pt x="1422611" y="486503"/>
                  </a:cubicBezTo>
                  <a:cubicBezTo>
                    <a:pt x="1371039" y="367009"/>
                    <a:pt x="1326386" y="263238"/>
                    <a:pt x="1181735" y="161982"/>
                  </a:cubicBezTo>
                  <a:cubicBezTo>
                    <a:pt x="1055952" y="73933"/>
                    <a:pt x="894949" y="17331"/>
                    <a:pt x="729544" y="3495"/>
                  </a:cubicBezTo>
                  <a:cubicBezTo>
                    <a:pt x="549674" y="-11599"/>
                    <a:pt x="373577" y="22362"/>
                    <a:pt x="220121" y="102235"/>
                  </a:cubicBezTo>
                  <a:cubicBezTo>
                    <a:pt x="132073" y="146888"/>
                    <a:pt x="59747" y="203490"/>
                    <a:pt x="0" y="263866"/>
                  </a:cubicBezTo>
                  <a:lnTo>
                    <a:pt x="0" y="283363"/>
                  </a:lnTo>
                  <a:cubicBezTo>
                    <a:pt x="60376" y="220471"/>
                    <a:pt x="135217" y="160724"/>
                    <a:pt x="226410" y="112926"/>
                  </a:cubicBezTo>
                  <a:cubicBezTo>
                    <a:pt x="364143" y="41230"/>
                    <a:pt x="508165" y="11671"/>
                    <a:pt x="645269" y="11671"/>
                  </a:cubicBezTo>
                  <a:cubicBezTo>
                    <a:pt x="849038" y="11671"/>
                    <a:pt x="1038971" y="77707"/>
                    <a:pt x="1173559" y="172045"/>
                  </a:cubicBezTo>
                  <a:cubicBezTo>
                    <a:pt x="1315695" y="271413"/>
                    <a:pt x="1359719" y="373298"/>
                    <a:pt x="1410032" y="490906"/>
                  </a:cubicBezTo>
                  <a:cubicBezTo>
                    <a:pt x="1443994" y="569520"/>
                    <a:pt x="1478584" y="650651"/>
                    <a:pt x="1545878" y="741215"/>
                  </a:cubicBezTo>
                  <a:cubicBezTo>
                    <a:pt x="1835180" y="1130514"/>
                    <a:pt x="2346490" y="1178941"/>
                    <a:pt x="2757802" y="1218563"/>
                  </a:cubicBezTo>
                  <a:cubicBezTo>
                    <a:pt x="3059682" y="1247493"/>
                    <a:pt x="3298670" y="1270134"/>
                    <a:pt x="3345210" y="1417929"/>
                  </a:cubicBezTo>
                  <a:cubicBezTo>
                    <a:pt x="3388605" y="1553776"/>
                    <a:pt x="3247099" y="1725470"/>
                    <a:pt x="3120058" y="1844964"/>
                  </a:cubicBezTo>
                  <a:cubicBezTo>
                    <a:pt x="2950250" y="2005967"/>
                    <a:pt x="2730129" y="2147473"/>
                    <a:pt x="2581076" y="2226717"/>
                  </a:cubicBezTo>
                  <a:cubicBezTo>
                    <a:pt x="2504977" y="2266967"/>
                    <a:pt x="2034547" y="2503440"/>
                    <a:pt x="1471037" y="2503440"/>
                  </a:cubicBezTo>
                  <a:cubicBezTo>
                    <a:pt x="1166012" y="2503440"/>
                    <a:pt x="833944" y="2434259"/>
                    <a:pt x="522001" y="2227346"/>
                  </a:cubicBezTo>
                  <a:cubicBezTo>
                    <a:pt x="328295" y="2098418"/>
                    <a:pt x="142764" y="1917918"/>
                    <a:pt x="0" y="1711634"/>
                  </a:cubicBezTo>
                  <a:lnTo>
                    <a:pt x="0" y="1736790"/>
                  </a:lnTo>
                  <a:cubicBezTo>
                    <a:pt x="139620" y="1931755"/>
                    <a:pt x="320119" y="2109109"/>
                    <a:pt x="514454" y="2238666"/>
                  </a:cubicBezTo>
                  <a:cubicBezTo>
                    <a:pt x="721368" y="2375770"/>
                    <a:pt x="953438" y="2463819"/>
                    <a:pt x="1204376" y="2499667"/>
                  </a:cubicBezTo>
                  <a:cubicBezTo>
                    <a:pt x="1291167" y="2512245"/>
                    <a:pt x="1380473" y="2517905"/>
                    <a:pt x="1471666" y="2517905"/>
                  </a:cubicBezTo>
                  <a:cubicBezTo>
                    <a:pt x="1594305" y="2517905"/>
                    <a:pt x="1720717" y="2506585"/>
                    <a:pt x="1849645" y="2484573"/>
                  </a:cubicBezTo>
                  <a:cubicBezTo>
                    <a:pt x="2237687" y="2417279"/>
                    <a:pt x="2532020" y="2268225"/>
                    <a:pt x="2587365" y="2239295"/>
                  </a:cubicBezTo>
                  <a:cubicBezTo>
                    <a:pt x="2954653" y="2044331"/>
                    <a:pt x="3436403" y="1659433"/>
                    <a:pt x="3358417" y="1414156"/>
                  </a:cubicBezTo>
                  <a:close/>
                </a:path>
              </a:pathLst>
            </a:custGeom>
            <a:grpFill/>
            <a:ln w="628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" name="Freeform: Shape 20">
              <a:extLst>
                <a:ext uri="{FF2B5EF4-FFF2-40B4-BE49-F238E27FC236}">
                  <a16:creationId xmlns:a16="http://schemas.microsoft.com/office/drawing/2014/main" xmlns="" id="{A9DA31F4-BDD6-42DF-97BD-E01637C36229}"/>
                </a:ext>
              </a:extLst>
            </p:cNvPr>
            <p:cNvSpPr/>
            <p:nvPr/>
          </p:nvSpPr>
          <p:spPr>
            <a:xfrm>
              <a:off x="0" y="1240336"/>
              <a:ext cx="3201810" cy="2289929"/>
            </a:xfrm>
            <a:custGeom>
              <a:avLst/>
              <a:gdLst>
                <a:gd name="connsiteX0" fmla="*/ 3194270 w 3201810"/>
                <a:gd name="connsiteY0" fmla="*/ 1286807 h 2289929"/>
                <a:gd name="connsiteX1" fmla="*/ 2648370 w 3201810"/>
                <a:gd name="connsiteY1" fmla="*/ 1096245 h 2289929"/>
                <a:gd name="connsiteX2" fmla="*/ 1556570 w 3201810"/>
                <a:gd name="connsiteY2" fmla="*/ 667323 h 2289929"/>
                <a:gd name="connsiteX3" fmla="*/ 1434560 w 3201810"/>
                <a:gd name="connsiteY3" fmla="*/ 442800 h 2289929"/>
                <a:gd name="connsiteX4" fmla="*/ 1215068 w 3201810"/>
                <a:gd name="connsiteY4" fmla="*/ 147209 h 2289929"/>
                <a:gd name="connsiteX5" fmla="*/ 803756 w 3201810"/>
                <a:gd name="connsiteY5" fmla="*/ 3187 h 2289929"/>
                <a:gd name="connsiteX6" fmla="*/ 340244 w 3201810"/>
                <a:gd name="connsiteY6" fmla="*/ 93122 h 2289929"/>
                <a:gd name="connsiteX7" fmla="*/ 0 w 3201810"/>
                <a:gd name="connsiteY7" fmla="*/ 424561 h 2289929"/>
                <a:gd name="connsiteX8" fmla="*/ 0 w 3201810"/>
                <a:gd name="connsiteY8" fmla="*/ 453491 h 2289929"/>
                <a:gd name="connsiteX9" fmla="*/ 346533 w 3201810"/>
                <a:gd name="connsiteY9" fmla="*/ 105700 h 2289929"/>
                <a:gd name="connsiteX10" fmla="*/ 727028 w 3201810"/>
                <a:gd name="connsiteY10" fmla="*/ 13249 h 2289929"/>
                <a:gd name="connsiteX11" fmla="*/ 1206892 w 3201810"/>
                <a:gd name="connsiteY11" fmla="*/ 158529 h 2289929"/>
                <a:gd name="connsiteX12" fmla="*/ 1421353 w 3201810"/>
                <a:gd name="connsiteY12" fmla="*/ 447831 h 2289929"/>
                <a:gd name="connsiteX13" fmla="*/ 1545249 w 3201810"/>
                <a:gd name="connsiteY13" fmla="*/ 675499 h 2289929"/>
                <a:gd name="connsiteX14" fmla="*/ 2647112 w 3201810"/>
                <a:gd name="connsiteY14" fmla="*/ 1110081 h 2289929"/>
                <a:gd name="connsiteX15" fmla="*/ 3180434 w 3201810"/>
                <a:gd name="connsiteY15" fmla="*/ 1290580 h 2289929"/>
                <a:gd name="connsiteX16" fmla="*/ 2976036 w 3201810"/>
                <a:gd name="connsiteY16" fmla="*/ 1677364 h 2289929"/>
                <a:gd name="connsiteX17" fmla="*/ 2486109 w 3201810"/>
                <a:gd name="connsiteY17" fmla="*/ 2023897 h 2289929"/>
                <a:gd name="connsiteX18" fmla="*/ 615081 w 3201810"/>
                <a:gd name="connsiteY18" fmla="*/ 2024526 h 2289929"/>
                <a:gd name="connsiteX19" fmla="*/ 0 w 3201810"/>
                <a:gd name="connsiteY19" fmla="*/ 1310076 h 2289929"/>
                <a:gd name="connsiteX20" fmla="*/ 0 w 3201810"/>
                <a:gd name="connsiteY20" fmla="*/ 1347182 h 2289929"/>
                <a:gd name="connsiteX21" fmla="*/ 46540 w 3201810"/>
                <a:gd name="connsiteY21" fmla="*/ 1435231 h 2289929"/>
                <a:gd name="connsiteX22" fmla="*/ 607534 w 3201810"/>
                <a:gd name="connsiteY22" fmla="*/ 2036476 h 2289929"/>
                <a:gd name="connsiteX23" fmla="*/ 1477326 w 3201810"/>
                <a:gd name="connsiteY23" fmla="*/ 2289929 h 2289929"/>
                <a:gd name="connsiteX24" fmla="*/ 2493027 w 3201810"/>
                <a:gd name="connsiteY24" fmla="*/ 2037105 h 2289929"/>
                <a:gd name="connsiteX25" fmla="*/ 3194270 w 3201810"/>
                <a:gd name="connsiteY25" fmla="*/ 1286807 h 2289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201810" h="2289929">
                  <a:moveTo>
                    <a:pt x="3194270" y="1286807"/>
                  </a:moveTo>
                  <a:cubicBezTo>
                    <a:pt x="3148988" y="1144042"/>
                    <a:pt x="2928238" y="1123288"/>
                    <a:pt x="2648370" y="1096245"/>
                  </a:cubicBezTo>
                  <a:cubicBezTo>
                    <a:pt x="2277309" y="1060396"/>
                    <a:pt x="1815684" y="1016372"/>
                    <a:pt x="1556570" y="667323"/>
                  </a:cubicBezTo>
                  <a:cubicBezTo>
                    <a:pt x="1496194" y="586193"/>
                    <a:pt x="1464748" y="513238"/>
                    <a:pt x="1434560" y="442800"/>
                  </a:cubicBezTo>
                  <a:cubicBezTo>
                    <a:pt x="1389907" y="338399"/>
                    <a:pt x="1347140" y="239659"/>
                    <a:pt x="1215068" y="147209"/>
                  </a:cubicBezTo>
                  <a:cubicBezTo>
                    <a:pt x="1100605" y="67336"/>
                    <a:pt x="954067" y="15765"/>
                    <a:pt x="803756" y="3187"/>
                  </a:cubicBezTo>
                  <a:cubicBezTo>
                    <a:pt x="640238" y="-10650"/>
                    <a:pt x="479864" y="20796"/>
                    <a:pt x="340244" y="93122"/>
                  </a:cubicBezTo>
                  <a:cubicBezTo>
                    <a:pt x="172323" y="179912"/>
                    <a:pt x="66036" y="310727"/>
                    <a:pt x="0" y="424561"/>
                  </a:cubicBezTo>
                  <a:lnTo>
                    <a:pt x="0" y="453491"/>
                  </a:lnTo>
                  <a:cubicBezTo>
                    <a:pt x="63521" y="337142"/>
                    <a:pt x="171065" y="196893"/>
                    <a:pt x="346533" y="105700"/>
                  </a:cubicBezTo>
                  <a:cubicBezTo>
                    <a:pt x="471688" y="40922"/>
                    <a:pt x="601874" y="13249"/>
                    <a:pt x="727028" y="13249"/>
                  </a:cubicBezTo>
                  <a:cubicBezTo>
                    <a:pt x="912559" y="13249"/>
                    <a:pt x="1084882" y="72996"/>
                    <a:pt x="1206892" y="158529"/>
                  </a:cubicBezTo>
                  <a:cubicBezTo>
                    <a:pt x="1335820" y="248464"/>
                    <a:pt x="1375442" y="340915"/>
                    <a:pt x="1421353" y="447831"/>
                  </a:cubicBezTo>
                  <a:cubicBezTo>
                    <a:pt x="1452170" y="518899"/>
                    <a:pt x="1483615" y="593111"/>
                    <a:pt x="1545249" y="675499"/>
                  </a:cubicBezTo>
                  <a:cubicBezTo>
                    <a:pt x="1808766" y="1029579"/>
                    <a:pt x="2273535" y="1074232"/>
                    <a:pt x="2647112" y="1110081"/>
                  </a:cubicBezTo>
                  <a:cubicBezTo>
                    <a:pt x="2921320" y="1136495"/>
                    <a:pt x="3138296" y="1157250"/>
                    <a:pt x="3180434" y="1290580"/>
                  </a:cubicBezTo>
                  <a:cubicBezTo>
                    <a:pt x="3219427" y="1413848"/>
                    <a:pt x="3091128" y="1569190"/>
                    <a:pt x="2976036" y="1677364"/>
                  </a:cubicBezTo>
                  <a:cubicBezTo>
                    <a:pt x="2821322" y="1823273"/>
                    <a:pt x="2621326" y="1952201"/>
                    <a:pt x="2486109" y="2023897"/>
                  </a:cubicBezTo>
                  <a:cubicBezTo>
                    <a:pt x="2379822" y="2080500"/>
                    <a:pt x="1421353" y="2560364"/>
                    <a:pt x="615081" y="2024526"/>
                  </a:cubicBezTo>
                  <a:cubicBezTo>
                    <a:pt x="365401" y="1859121"/>
                    <a:pt x="130815" y="1598120"/>
                    <a:pt x="0" y="1310076"/>
                  </a:cubicBezTo>
                  <a:lnTo>
                    <a:pt x="0" y="1347182"/>
                  </a:lnTo>
                  <a:cubicBezTo>
                    <a:pt x="15094" y="1378628"/>
                    <a:pt x="30817" y="1408187"/>
                    <a:pt x="46540" y="1435231"/>
                  </a:cubicBezTo>
                  <a:cubicBezTo>
                    <a:pt x="179241" y="1668559"/>
                    <a:pt x="383639" y="1888051"/>
                    <a:pt x="607534" y="2036476"/>
                  </a:cubicBezTo>
                  <a:cubicBezTo>
                    <a:pt x="893062" y="2226408"/>
                    <a:pt x="1197458" y="2289929"/>
                    <a:pt x="1477326" y="2289929"/>
                  </a:cubicBezTo>
                  <a:cubicBezTo>
                    <a:pt x="1993038" y="2289929"/>
                    <a:pt x="2423218" y="2073582"/>
                    <a:pt x="2493027" y="2037105"/>
                  </a:cubicBezTo>
                  <a:cubicBezTo>
                    <a:pt x="2826982" y="1860379"/>
                    <a:pt x="3264709" y="1510701"/>
                    <a:pt x="3194270" y="1286807"/>
                  </a:cubicBezTo>
                  <a:close/>
                </a:path>
              </a:pathLst>
            </a:custGeom>
            <a:grpFill/>
            <a:ln w="628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" name="Freeform: Shape 21">
              <a:extLst>
                <a:ext uri="{FF2B5EF4-FFF2-40B4-BE49-F238E27FC236}">
                  <a16:creationId xmlns:a16="http://schemas.microsoft.com/office/drawing/2014/main" xmlns="" id="{50B63FC3-A67D-4036-AC27-925A4DFF2745}"/>
                </a:ext>
              </a:extLst>
            </p:cNvPr>
            <p:cNvSpPr/>
            <p:nvPr/>
          </p:nvSpPr>
          <p:spPr>
            <a:xfrm>
              <a:off x="44319" y="1352972"/>
              <a:ext cx="2992097" cy="2063458"/>
            </a:xfrm>
            <a:custGeom>
              <a:avLst/>
              <a:gdLst>
                <a:gd name="connsiteX0" fmla="*/ 2985174 w 2992097"/>
                <a:gd name="connsiteY0" fmla="*/ 1159705 h 2063458"/>
                <a:gd name="connsiteX1" fmla="*/ 2493361 w 2992097"/>
                <a:gd name="connsiteY1" fmla="*/ 987381 h 2063458"/>
                <a:gd name="connsiteX2" fmla="*/ 1511621 w 2992097"/>
                <a:gd name="connsiteY2" fmla="*/ 601855 h 2063458"/>
                <a:gd name="connsiteX3" fmla="*/ 1402189 w 2992097"/>
                <a:gd name="connsiteY3" fmla="*/ 399973 h 2063458"/>
                <a:gd name="connsiteX4" fmla="*/ 1204081 w 2992097"/>
                <a:gd name="connsiteY4" fmla="*/ 133312 h 2063458"/>
                <a:gd name="connsiteX5" fmla="*/ 415418 w 2992097"/>
                <a:gd name="connsiteY5" fmla="*/ 84256 h 2063458"/>
                <a:gd name="connsiteX6" fmla="*/ 25490 w 2992097"/>
                <a:gd name="connsiteY6" fmla="*/ 579843 h 2063458"/>
                <a:gd name="connsiteX7" fmla="*/ 151273 w 2992097"/>
                <a:gd name="connsiteY7" fmla="*/ 1293664 h 2063458"/>
                <a:gd name="connsiteX8" fmla="*/ 656294 w 2992097"/>
                <a:gd name="connsiteY8" fmla="*/ 1835162 h 2063458"/>
                <a:gd name="connsiteX9" fmla="*/ 1439295 w 2992097"/>
                <a:gd name="connsiteY9" fmla="*/ 2063458 h 2063458"/>
                <a:gd name="connsiteX10" fmla="*/ 2353741 w 2992097"/>
                <a:gd name="connsiteY10" fmla="*/ 1835791 h 2063458"/>
                <a:gd name="connsiteX11" fmla="*/ 2985174 w 2992097"/>
                <a:gd name="connsiteY11" fmla="*/ 1159705 h 2063458"/>
                <a:gd name="connsiteX12" fmla="*/ 2346823 w 2992097"/>
                <a:gd name="connsiteY12" fmla="*/ 1823212 h 2063458"/>
                <a:gd name="connsiteX13" fmla="*/ 664470 w 2992097"/>
                <a:gd name="connsiteY13" fmla="*/ 1823841 h 2063458"/>
                <a:gd name="connsiteX14" fmla="*/ 39326 w 2992097"/>
                <a:gd name="connsiteY14" fmla="*/ 584245 h 2063458"/>
                <a:gd name="connsiteX15" fmla="*/ 421708 w 2992097"/>
                <a:gd name="connsiteY15" fmla="*/ 98093 h 2063458"/>
                <a:gd name="connsiteX16" fmla="*/ 763839 w 2992097"/>
                <a:gd name="connsiteY16" fmla="*/ 15076 h 2063458"/>
                <a:gd name="connsiteX17" fmla="*/ 1194647 w 2992097"/>
                <a:gd name="connsiteY17" fmla="*/ 145890 h 2063458"/>
                <a:gd name="connsiteX18" fmla="*/ 1387724 w 2992097"/>
                <a:gd name="connsiteY18" fmla="*/ 406262 h 2063458"/>
                <a:gd name="connsiteX19" fmla="*/ 1499043 w 2992097"/>
                <a:gd name="connsiteY19" fmla="*/ 611289 h 2063458"/>
                <a:gd name="connsiteX20" fmla="*/ 2376382 w 2992097"/>
                <a:gd name="connsiteY20" fmla="*/ 991155 h 2063458"/>
                <a:gd name="connsiteX21" fmla="*/ 2378269 w 2992097"/>
                <a:gd name="connsiteY21" fmla="*/ 991155 h 2063458"/>
                <a:gd name="connsiteX22" fmla="*/ 2485814 w 2992097"/>
                <a:gd name="connsiteY22" fmla="*/ 1001846 h 2063458"/>
                <a:gd name="connsiteX23" fmla="*/ 2490845 w 2992097"/>
                <a:gd name="connsiteY23" fmla="*/ 1002475 h 2063458"/>
                <a:gd name="connsiteX24" fmla="*/ 2970080 w 2992097"/>
                <a:gd name="connsiteY24" fmla="*/ 1164107 h 2063458"/>
                <a:gd name="connsiteX25" fmla="*/ 2346823 w 2992097"/>
                <a:gd name="connsiteY25" fmla="*/ 1823212 h 206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92097" h="2063458">
                  <a:moveTo>
                    <a:pt x="2985174" y="1159705"/>
                  </a:moveTo>
                  <a:cubicBezTo>
                    <a:pt x="2944294" y="1030777"/>
                    <a:pt x="2744927" y="1011909"/>
                    <a:pt x="2493361" y="987381"/>
                  </a:cubicBezTo>
                  <a:cubicBezTo>
                    <a:pt x="2160035" y="955307"/>
                    <a:pt x="1744320" y="915685"/>
                    <a:pt x="1511621" y="601855"/>
                  </a:cubicBezTo>
                  <a:cubicBezTo>
                    <a:pt x="1457534" y="528901"/>
                    <a:pt x="1429233" y="463494"/>
                    <a:pt x="1402189" y="399973"/>
                  </a:cubicBezTo>
                  <a:cubicBezTo>
                    <a:pt x="1361939" y="305635"/>
                    <a:pt x="1323575" y="216958"/>
                    <a:pt x="1204081" y="133312"/>
                  </a:cubicBezTo>
                  <a:cubicBezTo>
                    <a:pt x="1016663" y="2497"/>
                    <a:pt x="700318" y="-63539"/>
                    <a:pt x="415418" y="84256"/>
                  </a:cubicBezTo>
                  <a:cubicBezTo>
                    <a:pt x="129890" y="232681"/>
                    <a:pt x="40584" y="523241"/>
                    <a:pt x="25490" y="579843"/>
                  </a:cubicBezTo>
                  <a:cubicBezTo>
                    <a:pt x="-48722" y="857824"/>
                    <a:pt x="53162" y="1121341"/>
                    <a:pt x="151273" y="1293664"/>
                  </a:cubicBezTo>
                  <a:cubicBezTo>
                    <a:pt x="270767" y="1503722"/>
                    <a:pt x="455040" y="1701202"/>
                    <a:pt x="656294" y="1835162"/>
                  </a:cubicBezTo>
                  <a:cubicBezTo>
                    <a:pt x="913521" y="2006227"/>
                    <a:pt x="1187729" y="2063458"/>
                    <a:pt x="1439295" y="2063458"/>
                  </a:cubicBezTo>
                  <a:cubicBezTo>
                    <a:pt x="1903436" y="2063458"/>
                    <a:pt x="2290849" y="1868494"/>
                    <a:pt x="2353741" y="1835791"/>
                  </a:cubicBezTo>
                  <a:cubicBezTo>
                    <a:pt x="2654363" y="1676675"/>
                    <a:pt x="3049323" y="1361587"/>
                    <a:pt x="2985174" y="1159705"/>
                  </a:cubicBezTo>
                  <a:close/>
                  <a:moveTo>
                    <a:pt x="2346823" y="1823212"/>
                  </a:moveTo>
                  <a:cubicBezTo>
                    <a:pt x="2251228" y="1874154"/>
                    <a:pt x="1388982" y="2305592"/>
                    <a:pt x="664470" y="1823841"/>
                  </a:cubicBezTo>
                  <a:cubicBezTo>
                    <a:pt x="271396" y="1562212"/>
                    <a:pt x="-81426" y="1038953"/>
                    <a:pt x="39326" y="584245"/>
                  </a:cubicBezTo>
                  <a:cubicBezTo>
                    <a:pt x="54420" y="528901"/>
                    <a:pt x="142468" y="243372"/>
                    <a:pt x="421708" y="98093"/>
                  </a:cubicBezTo>
                  <a:cubicBezTo>
                    <a:pt x="534284" y="39603"/>
                    <a:pt x="651262" y="15076"/>
                    <a:pt x="763839" y="15076"/>
                  </a:cubicBezTo>
                  <a:cubicBezTo>
                    <a:pt x="930502" y="15076"/>
                    <a:pt x="1085215" y="69162"/>
                    <a:pt x="1194647" y="145890"/>
                  </a:cubicBezTo>
                  <a:cubicBezTo>
                    <a:pt x="1310367" y="227021"/>
                    <a:pt x="1346216" y="310038"/>
                    <a:pt x="1387724" y="406262"/>
                  </a:cubicBezTo>
                  <a:cubicBezTo>
                    <a:pt x="1415397" y="470411"/>
                    <a:pt x="1443698" y="537077"/>
                    <a:pt x="1499043" y="611289"/>
                  </a:cubicBezTo>
                  <a:cubicBezTo>
                    <a:pt x="1709730" y="894930"/>
                    <a:pt x="2063810" y="957822"/>
                    <a:pt x="2376382" y="991155"/>
                  </a:cubicBezTo>
                  <a:cubicBezTo>
                    <a:pt x="2377011" y="991155"/>
                    <a:pt x="2377640" y="991155"/>
                    <a:pt x="2378269" y="991155"/>
                  </a:cubicBezTo>
                  <a:cubicBezTo>
                    <a:pt x="2414746" y="994928"/>
                    <a:pt x="2451223" y="998702"/>
                    <a:pt x="2485814" y="1001846"/>
                  </a:cubicBezTo>
                  <a:cubicBezTo>
                    <a:pt x="2487700" y="1001846"/>
                    <a:pt x="2489587" y="1001846"/>
                    <a:pt x="2490845" y="1002475"/>
                  </a:cubicBezTo>
                  <a:cubicBezTo>
                    <a:pt x="2737380" y="1026374"/>
                    <a:pt x="2932345" y="1044613"/>
                    <a:pt x="2970080" y="1164107"/>
                  </a:cubicBezTo>
                  <a:cubicBezTo>
                    <a:pt x="3031714" y="1355927"/>
                    <a:pt x="2634238" y="1671014"/>
                    <a:pt x="2346823" y="1823212"/>
                  </a:cubicBezTo>
                  <a:close/>
                </a:path>
              </a:pathLst>
            </a:custGeom>
            <a:grpFill/>
            <a:ln w="628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" name="Freeform: Shape 22">
              <a:extLst>
                <a:ext uri="{FF2B5EF4-FFF2-40B4-BE49-F238E27FC236}">
                  <a16:creationId xmlns:a16="http://schemas.microsoft.com/office/drawing/2014/main" xmlns="" id="{25E240B7-649C-4714-B164-5711B0CD445C}"/>
                </a:ext>
              </a:extLst>
            </p:cNvPr>
            <p:cNvSpPr/>
            <p:nvPr/>
          </p:nvSpPr>
          <p:spPr>
            <a:xfrm>
              <a:off x="209376" y="1467596"/>
              <a:ext cx="2661540" cy="1836887"/>
            </a:xfrm>
            <a:custGeom>
              <a:avLst/>
              <a:gdLst>
                <a:gd name="connsiteX0" fmla="*/ 2655341 w 2661540"/>
                <a:gd name="connsiteY0" fmla="*/ 1030616 h 1836887"/>
                <a:gd name="connsiteX1" fmla="*/ 2321386 w 2661540"/>
                <a:gd name="connsiteY1" fmla="*/ 887222 h 1836887"/>
                <a:gd name="connsiteX2" fmla="*/ 2216986 w 2661540"/>
                <a:gd name="connsiteY2" fmla="*/ 876531 h 1836887"/>
                <a:gd name="connsiteX3" fmla="*/ 2213212 w 2661540"/>
                <a:gd name="connsiteY3" fmla="*/ 876531 h 1836887"/>
                <a:gd name="connsiteX4" fmla="*/ 2211325 w 2661540"/>
                <a:gd name="connsiteY4" fmla="*/ 876531 h 1836887"/>
                <a:gd name="connsiteX5" fmla="*/ 1345307 w 2661540"/>
                <a:gd name="connsiteY5" fmla="*/ 535029 h 1836887"/>
                <a:gd name="connsiteX6" fmla="*/ 1247824 w 2661540"/>
                <a:gd name="connsiteY6" fmla="*/ 355788 h 1836887"/>
                <a:gd name="connsiteX7" fmla="*/ 1071728 w 2661540"/>
                <a:gd name="connsiteY7" fmla="*/ 118686 h 1836887"/>
                <a:gd name="connsiteX8" fmla="*/ 369856 w 2661540"/>
                <a:gd name="connsiteY8" fmla="*/ 75291 h 1836887"/>
                <a:gd name="connsiteX9" fmla="*/ 22694 w 2661540"/>
                <a:gd name="connsiteY9" fmla="*/ 516161 h 1836887"/>
                <a:gd name="connsiteX10" fmla="*/ 134641 w 2661540"/>
                <a:gd name="connsiteY10" fmla="*/ 1151997 h 1836887"/>
                <a:gd name="connsiteX11" fmla="*/ 583688 w 2661540"/>
                <a:gd name="connsiteY11" fmla="*/ 1633747 h 1836887"/>
                <a:gd name="connsiteX12" fmla="*/ 1280528 w 2661540"/>
                <a:gd name="connsiteY12" fmla="*/ 1836887 h 1836887"/>
                <a:gd name="connsiteX13" fmla="*/ 2093718 w 2661540"/>
                <a:gd name="connsiteY13" fmla="*/ 1634376 h 1836887"/>
                <a:gd name="connsiteX14" fmla="*/ 2655341 w 2661540"/>
                <a:gd name="connsiteY14" fmla="*/ 1030616 h 1836887"/>
                <a:gd name="connsiteX15" fmla="*/ 2086171 w 2661540"/>
                <a:gd name="connsiteY15" fmla="*/ 1619282 h 1836887"/>
                <a:gd name="connsiteX16" fmla="*/ 591864 w 2661540"/>
                <a:gd name="connsiteY16" fmla="*/ 1619911 h 1836887"/>
                <a:gd name="connsiteX17" fmla="*/ 37788 w 2661540"/>
                <a:gd name="connsiteY17" fmla="*/ 519935 h 1836887"/>
                <a:gd name="connsiteX18" fmla="*/ 377403 w 2661540"/>
                <a:gd name="connsiteY18" fmla="*/ 88498 h 1836887"/>
                <a:gd name="connsiteX19" fmla="*/ 680541 w 2661540"/>
                <a:gd name="connsiteY19" fmla="*/ 14915 h 1836887"/>
                <a:gd name="connsiteX20" fmla="*/ 1062923 w 2661540"/>
                <a:gd name="connsiteY20" fmla="*/ 130635 h 1836887"/>
                <a:gd name="connsiteX21" fmla="*/ 1233988 w 2661540"/>
                <a:gd name="connsiteY21" fmla="*/ 361448 h 1836887"/>
                <a:gd name="connsiteX22" fmla="*/ 1333357 w 2661540"/>
                <a:gd name="connsiteY22" fmla="*/ 543834 h 1836887"/>
                <a:gd name="connsiteX23" fmla="*/ 2066046 w 2661540"/>
                <a:gd name="connsiteY23" fmla="*/ 876531 h 1836887"/>
                <a:gd name="connsiteX24" fmla="*/ 2216357 w 2661540"/>
                <a:gd name="connsiteY24" fmla="*/ 892254 h 1836887"/>
                <a:gd name="connsiteX25" fmla="*/ 2231451 w 2661540"/>
                <a:gd name="connsiteY25" fmla="*/ 893512 h 1836887"/>
                <a:gd name="connsiteX26" fmla="*/ 2641505 w 2661540"/>
                <a:gd name="connsiteY26" fmla="*/ 1035018 h 1836887"/>
                <a:gd name="connsiteX27" fmla="*/ 2086171 w 2661540"/>
                <a:gd name="connsiteY27" fmla="*/ 1619282 h 1836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661540" h="1836887">
                  <a:moveTo>
                    <a:pt x="2655341" y="1030616"/>
                  </a:moveTo>
                  <a:cubicBezTo>
                    <a:pt x="2624524" y="933763"/>
                    <a:pt x="2494967" y="906090"/>
                    <a:pt x="2321386" y="887222"/>
                  </a:cubicBezTo>
                  <a:cubicBezTo>
                    <a:pt x="2288053" y="883449"/>
                    <a:pt x="2253463" y="880305"/>
                    <a:pt x="2216986" y="876531"/>
                  </a:cubicBezTo>
                  <a:cubicBezTo>
                    <a:pt x="2215728" y="876531"/>
                    <a:pt x="2214470" y="876531"/>
                    <a:pt x="2213212" y="876531"/>
                  </a:cubicBezTo>
                  <a:cubicBezTo>
                    <a:pt x="2212583" y="876531"/>
                    <a:pt x="2211954" y="876531"/>
                    <a:pt x="2211325" y="876531"/>
                  </a:cubicBezTo>
                  <a:cubicBezTo>
                    <a:pt x="1915734" y="848230"/>
                    <a:pt x="1550962" y="811752"/>
                    <a:pt x="1345307" y="535029"/>
                  </a:cubicBezTo>
                  <a:cubicBezTo>
                    <a:pt x="1297509" y="470251"/>
                    <a:pt x="1272352" y="412390"/>
                    <a:pt x="1247824" y="355788"/>
                  </a:cubicBezTo>
                  <a:cubicBezTo>
                    <a:pt x="1211976" y="272142"/>
                    <a:pt x="1178015" y="192898"/>
                    <a:pt x="1071728" y="118686"/>
                  </a:cubicBezTo>
                  <a:cubicBezTo>
                    <a:pt x="905065" y="2336"/>
                    <a:pt x="623310" y="-56782"/>
                    <a:pt x="369856" y="75291"/>
                  </a:cubicBezTo>
                  <a:cubicBezTo>
                    <a:pt x="115774" y="207363"/>
                    <a:pt x="35901" y="465848"/>
                    <a:pt x="22694" y="516161"/>
                  </a:cubicBezTo>
                  <a:cubicBezTo>
                    <a:pt x="-43342" y="763326"/>
                    <a:pt x="47222" y="998541"/>
                    <a:pt x="134641" y="1151997"/>
                  </a:cubicBezTo>
                  <a:cubicBezTo>
                    <a:pt x="240928" y="1338785"/>
                    <a:pt x="404447" y="1514253"/>
                    <a:pt x="583688" y="1633747"/>
                  </a:cubicBezTo>
                  <a:cubicBezTo>
                    <a:pt x="812614" y="1785945"/>
                    <a:pt x="1056634" y="1836887"/>
                    <a:pt x="1280528" y="1836887"/>
                  </a:cubicBezTo>
                  <a:cubicBezTo>
                    <a:pt x="1693098" y="1836887"/>
                    <a:pt x="2037744" y="1663935"/>
                    <a:pt x="2093718" y="1634376"/>
                  </a:cubicBezTo>
                  <a:cubicBezTo>
                    <a:pt x="2361637" y="1491612"/>
                    <a:pt x="2712572" y="1210486"/>
                    <a:pt x="2655341" y="1030616"/>
                  </a:cubicBezTo>
                  <a:close/>
                  <a:moveTo>
                    <a:pt x="2086171" y="1619282"/>
                  </a:moveTo>
                  <a:cubicBezTo>
                    <a:pt x="2001267" y="1664564"/>
                    <a:pt x="1235875" y="2047575"/>
                    <a:pt x="591864" y="1619911"/>
                  </a:cubicBezTo>
                  <a:cubicBezTo>
                    <a:pt x="243444" y="1387841"/>
                    <a:pt x="-69757" y="923700"/>
                    <a:pt x="37788" y="519935"/>
                  </a:cubicBezTo>
                  <a:cubicBezTo>
                    <a:pt x="50995" y="470251"/>
                    <a:pt x="128981" y="217426"/>
                    <a:pt x="377403" y="88498"/>
                  </a:cubicBezTo>
                  <a:cubicBezTo>
                    <a:pt x="477401" y="36927"/>
                    <a:pt x="581172" y="14915"/>
                    <a:pt x="680541" y="14915"/>
                  </a:cubicBezTo>
                  <a:cubicBezTo>
                    <a:pt x="828337" y="14915"/>
                    <a:pt x="965441" y="62712"/>
                    <a:pt x="1062923" y="130635"/>
                  </a:cubicBezTo>
                  <a:cubicBezTo>
                    <a:pt x="1165436" y="202332"/>
                    <a:pt x="1196882" y="275915"/>
                    <a:pt x="1233988" y="361448"/>
                  </a:cubicBezTo>
                  <a:cubicBezTo>
                    <a:pt x="1258516" y="418679"/>
                    <a:pt x="1283673" y="477798"/>
                    <a:pt x="1333357" y="543834"/>
                  </a:cubicBezTo>
                  <a:cubicBezTo>
                    <a:pt x="1510083" y="781564"/>
                    <a:pt x="1800643" y="845085"/>
                    <a:pt x="2066046" y="876531"/>
                  </a:cubicBezTo>
                  <a:cubicBezTo>
                    <a:pt x="2117617" y="882820"/>
                    <a:pt x="2167930" y="887222"/>
                    <a:pt x="2216357" y="892254"/>
                  </a:cubicBezTo>
                  <a:cubicBezTo>
                    <a:pt x="2221388" y="892883"/>
                    <a:pt x="2226419" y="893512"/>
                    <a:pt x="2231451" y="893512"/>
                  </a:cubicBezTo>
                  <a:cubicBezTo>
                    <a:pt x="2442767" y="913637"/>
                    <a:pt x="2608172" y="931876"/>
                    <a:pt x="2641505" y="1035018"/>
                  </a:cubicBezTo>
                  <a:cubicBezTo>
                    <a:pt x="2694334" y="1204826"/>
                    <a:pt x="2341511" y="1484065"/>
                    <a:pt x="2086171" y="1619282"/>
                  </a:cubicBezTo>
                  <a:close/>
                </a:path>
              </a:pathLst>
            </a:custGeom>
            <a:grpFill/>
            <a:ln w="628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Freeform: Shape 24">
              <a:extLst>
                <a:ext uri="{FF2B5EF4-FFF2-40B4-BE49-F238E27FC236}">
                  <a16:creationId xmlns:a16="http://schemas.microsoft.com/office/drawing/2014/main" xmlns="" id="{6CFCD537-35A0-475A-BCF0-5E29D9AB6EB2}"/>
                </a:ext>
              </a:extLst>
            </p:cNvPr>
            <p:cNvSpPr/>
            <p:nvPr/>
          </p:nvSpPr>
          <p:spPr>
            <a:xfrm>
              <a:off x="375061" y="1580288"/>
              <a:ext cx="2330964" cy="1609104"/>
            </a:xfrm>
            <a:custGeom>
              <a:avLst/>
              <a:gdLst>
                <a:gd name="connsiteX0" fmla="*/ 2325508 w 2330964"/>
                <a:gd name="connsiteY0" fmla="*/ 903459 h 1609104"/>
                <a:gd name="connsiteX1" fmla="*/ 2065137 w 2330964"/>
                <a:gd name="connsiteY1" fmla="*/ 780820 h 1609104"/>
                <a:gd name="connsiteX2" fmla="*/ 1940611 w 2330964"/>
                <a:gd name="connsiteY2" fmla="*/ 767613 h 1609104"/>
                <a:gd name="connsiteX3" fmla="*/ 1899731 w 2330964"/>
                <a:gd name="connsiteY3" fmla="*/ 763840 h 1609104"/>
                <a:gd name="connsiteX4" fmla="*/ 1178992 w 2330964"/>
                <a:gd name="connsiteY4" fmla="*/ 468877 h 1609104"/>
                <a:gd name="connsiteX5" fmla="*/ 1094089 w 2330964"/>
                <a:gd name="connsiteY5" fmla="*/ 312277 h 1609104"/>
                <a:gd name="connsiteX6" fmla="*/ 939375 w 2330964"/>
                <a:gd name="connsiteY6" fmla="*/ 104106 h 1609104"/>
                <a:gd name="connsiteX7" fmla="*/ 324294 w 2330964"/>
                <a:gd name="connsiteY7" fmla="*/ 65742 h 1609104"/>
                <a:gd name="connsiteX8" fmla="*/ 19898 w 2330964"/>
                <a:gd name="connsiteY8" fmla="*/ 452526 h 1609104"/>
                <a:gd name="connsiteX9" fmla="*/ 118009 w 2330964"/>
                <a:gd name="connsiteY9" fmla="*/ 1009117 h 1609104"/>
                <a:gd name="connsiteX10" fmla="*/ 511711 w 2330964"/>
                <a:gd name="connsiteY10" fmla="*/ 1431121 h 1609104"/>
                <a:gd name="connsiteX11" fmla="*/ 1121761 w 2330964"/>
                <a:gd name="connsiteY11" fmla="*/ 1609104 h 1609104"/>
                <a:gd name="connsiteX12" fmla="*/ 1833695 w 2330964"/>
                <a:gd name="connsiteY12" fmla="*/ 1431749 h 1609104"/>
                <a:gd name="connsiteX13" fmla="*/ 2325508 w 2330964"/>
                <a:gd name="connsiteY13" fmla="*/ 903459 h 1609104"/>
                <a:gd name="connsiteX14" fmla="*/ 1825519 w 2330964"/>
                <a:gd name="connsiteY14" fmla="*/ 1417913 h 1609104"/>
                <a:gd name="connsiteX15" fmla="*/ 519887 w 2330964"/>
                <a:gd name="connsiteY15" fmla="*/ 1418542 h 1609104"/>
                <a:gd name="connsiteX16" fmla="*/ 34992 w 2330964"/>
                <a:gd name="connsiteY16" fmla="*/ 457557 h 1609104"/>
                <a:gd name="connsiteX17" fmla="*/ 331212 w 2330964"/>
                <a:gd name="connsiteY17" fmla="*/ 80836 h 1609104"/>
                <a:gd name="connsiteX18" fmla="*/ 595986 w 2330964"/>
                <a:gd name="connsiteY18" fmla="*/ 16686 h 1609104"/>
                <a:gd name="connsiteX19" fmla="*/ 929941 w 2330964"/>
                <a:gd name="connsiteY19" fmla="*/ 117942 h 1609104"/>
                <a:gd name="connsiteX20" fmla="*/ 1078995 w 2330964"/>
                <a:gd name="connsiteY20" fmla="*/ 319195 h 1609104"/>
                <a:gd name="connsiteX21" fmla="*/ 1165785 w 2330964"/>
                <a:gd name="connsiteY21" fmla="*/ 478940 h 1609104"/>
                <a:gd name="connsiteX22" fmla="*/ 1777093 w 2330964"/>
                <a:gd name="connsiteY22" fmla="*/ 766984 h 1609104"/>
                <a:gd name="connsiteX23" fmla="*/ 1777093 w 2330964"/>
                <a:gd name="connsiteY23" fmla="*/ 766984 h 1609104"/>
                <a:gd name="connsiteX24" fmla="*/ 1938724 w 2330964"/>
                <a:gd name="connsiteY24" fmla="*/ 784594 h 1609104"/>
                <a:gd name="connsiteX25" fmla="*/ 1958850 w 2330964"/>
                <a:gd name="connsiteY25" fmla="*/ 786481 h 1609104"/>
                <a:gd name="connsiteX26" fmla="*/ 2309156 w 2330964"/>
                <a:gd name="connsiteY26" fmla="*/ 909119 h 1609104"/>
                <a:gd name="connsiteX27" fmla="*/ 1825519 w 2330964"/>
                <a:gd name="connsiteY27" fmla="*/ 1417913 h 1609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30964" h="1609104">
                  <a:moveTo>
                    <a:pt x="2325508" y="903459"/>
                  </a:moveTo>
                  <a:cubicBezTo>
                    <a:pt x="2300352" y="824216"/>
                    <a:pt x="2200983" y="797801"/>
                    <a:pt x="2065137" y="780820"/>
                  </a:cubicBezTo>
                  <a:cubicBezTo>
                    <a:pt x="2026144" y="775789"/>
                    <a:pt x="1984635" y="772015"/>
                    <a:pt x="1940611" y="767613"/>
                  </a:cubicBezTo>
                  <a:cubicBezTo>
                    <a:pt x="1927404" y="766355"/>
                    <a:pt x="1913567" y="765097"/>
                    <a:pt x="1899731" y="763840"/>
                  </a:cubicBezTo>
                  <a:cubicBezTo>
                    <a:pt x="1648793" y="739312"/>
                    <a:pt x="1350058" y="699690"/>
                    <a:pt x="1178992" y="468877"/>
                  </a:cubicBezTo>
                  <a:cubicBezTo>
                    <a:pt x="1136855" y="412275"/>
                    <a:pt x="1115472" y="361333"/>
                    <a:pt x="1094089" y="312277"/>
                  </a:cubicBezTo>
                  <a:cubicBezTo>
                    <a:pt x="1062643" y="238694"/>
                    <a:pt x="1032455" y="169513"/>
                    <a:pt x="939375" y="104106"/>
                  </a:cubicBezTo>
                  <a:cubicBezTo>
                    <a:pt x="793466" y="1592"/>
                    <a:pt x="546302" y="-49350"/>
                    <a:pt x="324294" y="65742"/>
                  </a:cubicBezTo>
                  <a:cubicBezTo>
                    <a:pt x="101657" y="181462"/>
                    <a:pt x="31847" y="408501"/>
                    <a:pt x="19898" y="452526"/>
                  </a:cubicBezTo>
                  <a:cubicBezTo>
                    <a:pt x="-37962" y="669502"/>
                    <a:pt x="41281" y="875158"/>
                    <a:pt x="118009" y="1009117"/>
                  </a:cubicBezTo>
                  <a:cubicBezTo>
                    <a:pt x="211089" y="1172636"/>
                    <a:pt x="354482" y="1326720"/>
                    <a:pt x="511711" y="1431121"/>
                  </a:cubicBezTo>
                  <a:cubicBezTo>
                    <a:pt x="712336" y="1564451"/>
                    <a:pt x="926168" y="1609104"/>
                    <a:pt x="1121761" y="1609104"/>
                  </a:cubicBezTo>
                  <a:cubicBezTo>
                    <a:pt x="1483388" y="1609104"/>
                    <a:pt x="1785268" y="1457535"/>
                    <a:pt x="1833695" y="1431749"/>
                  </a:cubicBezTo>
                  <a:cubicBezTo>
                    <a:pt x="2067652" y="1307853"/>
                    <a:pt x="2375822" y="1061946"/>
                    <a:pt x="2325508" y="903459"/>
                  </a:cubicBezTo>
                  <a:close/>
                  <a:moveTo>
                    <a:pt x="1825519" y="1417913"/>
                  </a:moveTo>
                  <a:cubicBezTo>
                    <a:pt x="1751307" y="1457535"/>
                    <a:pt x="1082139" y="1792119"/>
                    <a:pt x="519887" y="1418542"/>
                  </a:cubicBezTo>
                  <a:cubicBezTo>
                    <a:pt x="214862" y="1216031"/>
                    <a:pt x="-58717" y="809750"/>
                    <a:pt x="34992" y="457557"/>
                  </a:cubicBezTo>
                  <a:cubicBezTo>
                    <a:pt x="46313" y="414162"/>
                    <a:pt x="114865" y="193412"/>
                    <a:pt x="331212" y="80836"/>
                  </a:cubicBezTo>
                  <a:cubicBezTo>
                    <a:pt x="418003" y="35553"/>
                    <a:pt x="509196" y="16686"/>
                    <a:pt x="595986" y="16686"/>
                  </a:cubicBezTo>
                  <a:cubicBezTo>
                    <a:pt x="724914" y="16686"/>
                    <a:pt x="845037" y="58194"/>
                    <a:pt x="929941" y="117942"/>
                  </a:cubicBezTo>
                  <a:cubicBezTo>
                    <a:pt x="1019247" y="180204"/>
                    <a:pt x="1046920" y="244983"/>
                    <a:pt x="1078995" y="319195"/>
                  </a:cubicBezTo>
                  <a:cubicBezTo>
                    <a:pt x="1100378" y="369508"/>
                    <a:pt x="1123019" y="421080"/>
                    <a:pt x="1165785" y="478940"/>
                  </a:cubicBezTo>
                  <a:cubicBezTo>
                    <a:pt x="1314210" y="678307"/>
                    <a:pt x="1553198" y="738054"/>
                    <a:pt x="1777093" y="766984"/>
                  </a:cubicBezTo>
                  <a:lnTo>
                    <a:pt x="1777093" y="766984"/>
                  </a:lnTo>
                  <a:cubicBezTo>
                    <a:pt x="1832437" y="773902"/>
                    <a:pt x="1887153" y="779562"/>
                    <a:pt x="1938724" y="784594"/>
                  </a:cubicBezTo>
                  <a:cubicBezTo>
                    <a:pt x="1945642" y="785223"/>
                    <a:pt x="1951931" y="785852"/>
                    <a:pt x="1958850" y="786481"/>
                  </a:cubicBezTo>
                  <a:cubicBezTo>
                    <a:pt x="2139978" y="804090"/>
                    <a:pt x="2281484" y="820442"/>
                    <a:pt x="2309156" y="909119"/>
                  </a:cubicBezTo>
                  <a:cubicBezTo>
                    <a:pt x="2356954" y="1056286"/>
                    <a:pt x="2048785" y="1299677"/>
                    <a:pt x="1825519" y="1417913"/>
                  </a:cubicBezTo>
                  <a:close/>
                </a:path>
              </a:pathLst>
            </a:custGeom>
            <a:grpFill/>
            <a:ln w="628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" name="Freeform: Shape 25">
              <a:extLst>
                <a:ext uri="{FF2B5EF4-FFF2-40B4-BE49-F238E27FC236}">
                  <a16:creationId xmlns:a16="http://schemas.microsoft.com/office/drawing/2014/main" xmlns="" id="{12D001E4-59A4-46DD-AD61-1289BDA13C17}"/>
                </a:ext>
              </a:extLst>
            </p:cNvPr>
            <p:cNvSpPr/>
            <p:nvPr/>
          </p:nvSpPr>
          <p:spPr>
            <a:xfrm>
              <a:off x="539489" y="1694282"/>
              <a:ext cx="2001116" cy="1381904"/>
            </a:xfrm>
            <a:custGeom>
              <a:avLst/>
              <a:gdLst>
                <a:gd name="connsiteX0" fmla="*/ 1996304 w 2001116"/>
                <a:gd name="connsiteY0" fmla="*/ 774999 h 1381904"/>
                <a:gd name="connsiteX1" fmla="*/ 1795051 w 2001116"/>
                <a:gd name="connsiteY1" fmla="*/ 671857 h 1381904"/>
                <a:gd name="connsiteX2" fmla="*/ 1665494 w 2001116"/>
                <a:gd name="connsiteY2" fmla="*/ 658021 h 1381904"/>
                <a:gd name="connsiteX3" fmla="*/ 1612665 w 2001116"/>
                <a:gd name="connsiteY3" fmla="*/ 652989 h 1381904"/>
                <a:gd name="connsiteX4" fmla="*/ 1612665 w 2001116"/>
                <a:gd name="connsiteY4" fmla="*/ 652989 h 1381904"/>
                <a:gd name="connsiteX5" fmla="*/ 1013936 w 2001116"/>
                <a:gd name="connsiteY5" fmla="*/ 402680 h 1381904"/>
                <a:gd name="connsiteX6" fmla="*/ 940981 w 2001116"/>
                <a:gd name="connsiteY6" fmla="*/ 268721 h 1381904"/>
                <a:gd name="connsiteX7" fmla="*/ 807651 w 2001116"/>
                <a:gd name="connsiteY7" fmla="*/ 89480 h 1381904"/>
                <a:gd name="connsiteX8" fmla="*/ 278732 w 2001116"/>
                <a:gd name="connsiteY8" fmla="*/ 56776 h 1381904"/>
                <a:gd name="connsiteX9" fmla="*/ 17102 w 2001116"/>
                <a:gd name="connsiteY9" fmla="*/ 388844 h 1381904"/>
                <a:gd name="connsiteX10" fmla="*/ 101377 w 2001116"/>
                <a:gd name="connsiteY10" fmla="*/ 867450 h 1381904"/>
                <a:gd name="connsiteX11" fmla="*/ 439106 w 2001116"/>
                <a:gd name="connsiteY11" fmla="*/ 1229077 h 1381904"/>
                <a:gd name="connsiteX12" fmla="*/ 962994 w 2001116"/>
                <a:gd name="connsiteY12" fmla="*/ 1381904 h 1381904"/>
                <a:gd name="connsiteX13" fmla="*/ 1573672 w 2001116"/>
                <a:gd name="connsiteY13" fmla="*/ 1229706 h 1381904"/>
                <a:gd name="connsiteX14" fmla="*/ 1996304 w 2001116"/>
                <a:gd name="connsiteY14" fmla="*/ 774999 h 1381904"/>
                <a:gd name="connsiteX15" fmla="*/ 1566125 w 2001116"/>
                <a:gd name="connsiteY15" fmla="*/ 1214612 h 1381904"/>
                <a:gd name="connsiteX16" fmla="*/ 448539 w 2001116"/>
                <a:gd name="connsiteY16" fmla="*/ 1215241 h 1381904"/>
                <a:gd name="connsiteX17" fmla="*/ 34083 w 2001116"/>
                <a:gd name="connsiteY17" fmla="*/ 393246 h 1381904"/>
                <a:gd name="connsiteX18" fmla="*/ 286908 w 2001116"/>
                <a:gd name="connsiteY18" fmla="*/ 71241 h 1381904"/>
                <a:gd name="connsiteX19" fmla="*/ 513318 w 2001116"/>
                <a:gd name="connsiteY19" fmla="*/ 16525 h 1381904"/>
                <a:gd name="connsiteX20" fmla="*/ 798217 w 2001116"/>
                <a:gd name="connsiteY20" fmla="*/ 103316 h 1381904"/>
                <a:gd name="connsiteX21" fmla="*/ 925259 w 2001116"/>
                <a:gd name="connsiteY21" fmla="*/ 275010 h 1381904"/>
                <a:gd name="connsiteX22" fmla="*/ 1000100 w 2001116"/>
                <a:gd name="connsiteY22" fmla="*/ 412114 h 1381904"/>
                <a:gd name="connsiteX23" fmla="*/ 1497573 w 2001116"/>
                <a:gd name="connsiteY23" fmla="*/ 655505 h 1381904"/>
                <a:gd name="connsiteX24" fmla="*/ 1663607 w 2001116"/>
                <a:gd name="connsiteY24" fmla="*/ 674372 h 1381904"/>
                <a:gd name="connsiteX25" fmla="*/ 1679959 w 2001116"/>
                <a:gd name="connsiteY25" fmla="*/ 676259 h 1381904"/>
                <a:gd name="connsiteX26" fmla="*/ 1979953 w 2001116"/>
                <a:gd name="connsiteY26" fmla="*/ 780030 h 1381904"/>
                <a:gd name="connsiteX27" fmla="*/ 1566125 w 2001116"/>
                <a:gd name="connsiteY27" fmla="*/ 1214612 h 138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001116" h="1381904">
                  <a:moveTo>
                    <a:pt x="1996304" y="774999"/>
                  </a:moveTo>
                  <a:cubicBezTo>
                    <a:pt x="1976179" y="710850"/>
                    <a:pt x="1900080" y="686951"/>
                    <a:pt x="1795051" y="671857"/>
                  </a:cubicBezTo>
                  <a:cubicBezTo>
                    <a:pt x="1755429" y="666197"/>
                    <a:pt x="1712034" y="662423"/>
                    <a:pt x="1665494" y="658021"/>
                  </a:cubicBezTo>
                  <a:cubicBezTo>
                    <a:pt x="1648513" y="656134"/>
                    <a:pt x="1630904" y="654876"/>
                    <a:pt x="1612665" y="652989"/>
                  </a:cubicBezTo>
                  <a:lnTo>
                    <a:pt x="1612665" y="652989"/>
                  </a:lnTo>
                  <a:cubicBezTo>
                    <a:pt x="1401349" y="631606"/>
                    <a:pt x="1156071" y="594500"/>
                    <a:pt x="1013936" y="402680"/>
                  </a:cubicBezTo>
                  <a:cubicBezTo>
                    <a:pt x="978088" y="354254"/>
                    <a:pt x="959220" y="310858"/>
                    <a:pt x="940981" y="268721"/>
                  </a:cubicBezTo>
                  <a:cubicBezTo>
                    <a:pt x="913938" y="205829"/>
                    <a:pt x="888152" y="146082"/>
                    <a:pt x="807651" y="89480"/>
                  </a:cubicBezTo>
                  <a:cubicBezTo>
                    <a:pt x="681868" y="1431"/>
                    <a:pt x="469923" y="-42593"/>
                    <a:pt x="278732" y="56776"/>
                  </a:cubicBezTo>
                  <a:cubicBezTo>
                    <a:pt x="87541" y="156145"/>
                    <a:pt x="27165" y="351109"/>
                    <a:pt x="17102" y="388844"/>
                  </a:cubicBezTo>
                  <a:cubicBezTo>
                    <a:pt x="-32582" y="575004"/>
                    <a:pt x="35341" y="751729"/>
                    <a:pt x="101377" y="867450"/>
                  </a:cubicBezTo>
                  <a:cubicBezTo>
                    <a:pt x="181250" y="1007698"/>
                    <a:pt x="304517" y="1139771"/>
                    <a:pt x="439106" y="1229077"/>
                  </a:cubicBezTo>
                  <a:cubicBezTo>
                    <a:pt x="611429" y="1343540"/>
                    <a:pt x="794444" y="1381904"/>
                    <a:pt x="962994" y="1381904"/>
                  </a:cubicBezTo>
                  <a:cubicBezTo>
                    <a:pt x="1273050" y="1381904"/>
                    <a:pt x="1532164" y="1251718"/>
                    <a:pt x="1573672" y="1229706"/>
                  </a:cubicBezTo>
                  <a:cubicBezTo>
                    <a:pt x="1732159" y="1146060"/>
                    <a:pt x="2043473" y="924681"/>
                    <a:pt x="1996304" y="774999"/>
                  </a:cubicBezTo>
                  <a:close/>
                  <a:moveTo>
                    <a:pt x="1566125" y="1214612"/>
                  </a:moveTo>
                  <a:cubicBezTo>
                    <a:pt x="1502605" y="1248574"/>
                    <a:pt x="930290" y="1534731"/>
                    <a:pt x="448539" y="1215241"/>
                  </a:cubicBezTo>
                  <a:cubicBezTo>
                    <a:pt x="187539" y="1041660"/>
                    <a:pt x="-46418" y="695127"/>
                    <a:pt x="34083" y="393246"/>
                  </a:cubicBezTo>
                  <a:cubicBezTo>
                    <a:pt x="44146" y="356140"/>
                    <a:pt x="102006" y="167465"/>
                    <a:pt x="286908" y="71241"/>
                  </a:cubicBezTo>
                  <a:cubicBezTo>
                    <a:pt x="361120" y="32877"/>
                    <a:pt x="439106" y="16525"/>
                    <a:pt x="513318" y="16525"/>
                  </a:cubicBezTo>
                  <a:cubicBezTo>
                    <a:pt x="623378" y="16525"/>
                    <a:pt x="725892" y="52373"/>
                    <a:pt x="798217" y="103316"/>
                  </a:cubicBezTo>
                  <a:cubicBezTo>
                    <a:pt x="874316" y="156774"/>
                    <a:pt x="898215" y="211489"/>
                    <a:pt x="925259" y="275010"/>
                  </a:cubicBezTo>
                  <a:cubicBezTo>
                    <a:pt x="943497" y="317776"/>
                    <a:pt x="962994" y="362430"/>
                    <a:pt x="1000100" y="412114"/>
                  </a:cubicBezTo>
                  <a:cubicBezTo>
                    <a:pt x="1121481" y="575632"/>
                    <a:pt x="1313300" y="629719"/>
                    <a:pt x="1497573" y="655505"/>
                  </a:cubicBezTo>
                  <a:cubicBezTo>
                    <a:pt x="1554176" y="663681"/>
                    <a:pt x="1610778" y="668712"/>
                    <a:pt x="1663607" y="674372"/>
                  </a:cubicBezTo>
                  <a:cubicBezTo>
                    <a:pt x="1669268" y="675001"/>
                    <a:pt x="1674928" y="675630"/>
                    <a:pt x="1679959" y="676259"/>
                  </a:cubicBezTo>
                  <a:cubicBezTo>
                    <a:pt x="1835302" y="691353"/>
                    <a:pt x="1956054" y="705189"/>
                    <a:pt x="1979953" y="780030"/>
                  </a:cubicBezTo>
                  <a:cubicBezTo>
                    <a:pt x="2020203" y="905814"/>
                    <a:pt x="1756687" y="1113985"/>
                    <a:pt x="1566125" y="1214612"/>
                  </a:cubicBezTo>
                  <a:close/>
                </a:path>
              </a:pathLst>
            </a:custGeom>
            <a:grpFill/>
            <a:ln w="628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" name="Freeform: Shape 26">
              <a:extLst>
                <a:ext uri="{FF2B5EF4-FFF2-40B4-BE49-F238E27FC236}">
                  <a16:creationId xmlns:a16="http://schemas.microsoft.com/office/drawing/2014/main" xmlns="" id="{480E795F-A45E-4814-9BD4-17D02EF0ECEF}"/>
                </a:ext>
              </a:extLst>
            </p:cNvPr>
            <p:cNvSpPr/>
            <p:nvPr/>
          </p:nvSpPr>
          <p:spPr>
            <a:xfrm>
              <a:off x="705794" y="1808277"/>
              <a:ext cx="1669403" cy="1155333"/>
            </a:xfrm>
            <a:custGeom>
              <a:avLst/>
              <a:gdLst>
                <a:gd name="connsiteX0" fmla="*/ 1665223 w 1669403"/>
                <a:gd name="connsiteY0" fmla="*/ 646539 h 1155333"/>
                <a:gd name="connsiteX1" fmla="*/ 1514283 w 1669403"/>
                <a:gd name="connsiteY1" fmla="*/ 562264 h 1155333"/>
                <a:gd name="connsiteX2" fmla="*/ 1388499 w 1669403"/>
                <a:gd name="connsiteY2" fmla="*/ 547799 h 1155333"/>
                <a:gd name="connsiteX3" fmla="*/ 1331268 w 1669403"/>
                <a:gd name="connsiteY3" fmla="*/ 542139 h 1155333"/>
                <a:gd name="connsiteX4" fmla="*/ 1096682 w 1669403"/>
                <a:gd name="connsiteY4" fmla="*/ 500001 h 1155333"/>
                <a:gd name="connsiteX5" fmla="*/ 847001 w 1669403"/>
                <a:gd name="connsiteY5" fmla="*/ 335854 h 1155333"/>
                <a:gd name="connsiteX6" fmla="*/ 786625 w 1669403"/>
                <a:gd name="connsiteY6" fmla="*/ 224536 h 1155333"/>
                <a:gd name="connsiteX7" fmla="*/ 675307 w 1669403"/>
                <a:gd name="connsiteY7" fmla="*/ 74853 h 1155333"/>
                <a:gd name="connsiteX8" fmla="*/ 233178 w 1669403"/>
                <a:gd name="connsiteY8" fmla="*/ 47810 h 1155333"/>
                <a:gd name="connsiteX9" fmla="*/ 14315 w 1669403"/>
                <a:gd name="connsiteY9" fmla="*/ 325792 h 1155333"/>
                <a:gd name="connsiteX10" fmla="*/ 84125 w 1669403"/>
                <a:gd name="connsiteY10" fmla="*/ 725783 h 1155333"/>
                <a:gd name="connsiteX11" fmla="*/ 365880 w 1669403"/>
                <a:gd name="connsiteY11" fmla="*/ 1027663 h 1155333"/>
                <a:gd name="connsiteX12" fmla="*/ 802977 w 1669403"/>
                <a:gd name="connsiteY12" fmla="*/ 1155333 h 1155333"/>
                <a:gd name="connsiteX13" fmla="*/ 1312400 w 1669403"/>
                <a:gd name="connsiteY13" fmla="*/ 1028292 h 1155333"/>
                <a:gd name="connsiteX14" fmla="*/ 1665223 w 1669403"/>
                <a:gd name="connsiteY14" fmla="*/ 646539 h 1155333"/>
                <a:gd name="connsiteX15" fmla="*/ 1304224 w 1669403"/>
                <a:gd name="connsiteY15" fmla="*/ 1011940 h 1155333"/>
                <a:gd name="connsiteX16" fmla="*/ 375314 w 1669403"/>
                <a:gd name="connsiteY16" fmla="*/ 1012569 h 1155333"/>
                <a:gd name="connsiteX17" fmla="*/ 30667 w 1669403"/>
                <a:gd name="connsiteY17" fmla="*/ 329565 h 1155333"/>
                <a:gd name="connsiteX18" fmla="*/ 240725 w 1669403"/>
                <a:gd name="connsiteY18" fmla="*/ 62904 h 1155333"/>
                <a:gd name="connsiteX19" fmla="*/ 428143 w 1669403"/>
                <a:gd name="connsiteY19" fmla="*/ 17622 h 1155333"/>
                <a:gd name="connsiteX20" fmla="*/ 664615 w 1669403"/>
                <a:gd name="connsiteY20" fmla="*/ 89319 h 1155333"/>
                <a:gd name="connsiteX21" fmla="*/ 770274 w 1669403"/>
                <a:gd name="connsiteY21" fmla="*/ 231454 h 1155333"/>
                <a:gd name="connsiteX22" fmla="*/ 832536 w 1669403"/>
                <a:gd name="connsiteY22" fmla="*/ 345917 h 1155333"/>
                <a:gd name="connsiteX23" fmla="*/ 1228125 w 1669403"/>
                <a:gd name="connsiteY23" fmla="*/ 546541 h 1155333"/>
                <a:gd name="connsiteX24" fmla="*/ 1386612 w 1669403"/>
                <a:gd name="connsiteY24" fmla="*/ 564780 h 1155333"/>
                <a:gd name="connsiteX25" fmla="*/ 1392902 w 1669403"/>
                <a:gd name="connsiteY25" fmla="*/ 565409 h 1155333"/>
                <a:gd name="connsiteX26" fmla="*/ 1392902 w 1669403"/>
                <a:gd name="connsiteY26" fmla="*/ 565409 h 1155333"/>
                <a:gd name="connsiteX27" fmla="*/ 1648242 w 1669403"/>
                <a:gd name="connsiteY27" fmla="*/ 651571 h 1155333"/>
                <a:gd name="connsiteX28" fmla="*/ 1304224 w 1669403"/>
                <a:gd name="connsiteY28" fmla="*/ 1011940 h 1155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69403" h="1155333">
                  <a:moveTo>
                    <a:pt x="1665223" y="646539"/>
                  </a:moveTo>
                  <a:cubicBezTo>
                    <a:pt x="1649500" y="596226"/>
                    <a:pt x="1592897" y="574843"/>
                    <a:pt x="1514283" y="562264"/>
                  </a:cubicBezTo>
                  <a:cubicBezTo>
                    <a:pt x="1476548" y="555975"/>
                    <a:pt x="1434410" y="552202"/>
                    <a:pt x="1388499" y="547799"/>
                  </a:cubicBezTo>
                  <a:cubicBezTo>
                    <a:pt x="1369632" y="545913"/>
                    <a:pt x="1350764" y="544026"/>
                    <a:pt x="1331268" y="542139"/>
                  </a:cubicBezTo>
                  <a:cubicBezTo>
                    <a:pt x="1254540" y="533963"/>
                    <a:pt x="1173409" y="523271"/>
                    <a:pt x="1096682" y="500001"/>
                  </a:cubicBezTo>
                  <a:cubicBezTo>
                    <a:pt x="1000457" y="470442"/>
                    <a:pt x="911151" y="422016"/>
                    <a:pt x="847001" y="335854"/>
                  </a:cubicBezTo>
                  <a:cubicBezTo>
                    <a:pt x="817442" y="295603"/>
                    <a:pt x="801719" y="259755"/>
                    <a:pt x="786625" y="224536"/>
                  </a:cubicBezTo>
                  <a:cubicBezTo>
                    <a:pt x="763984" y="171707"/>
                    <a:pt x="742601" y="121394"/>
                    <a:pt x="675307" y="74853"/>
                  </a:cubicBezTo>
                  <a:cubicBezTo>
                    <a:pt x="570278" y="1270"/>
                    <a:pt x="392923" y="-35836"/>
                    <a:pt x="233178" y="47810"/>
                  </a:cubicBezTo>
                  <a:cubicBezTo>
                    <a:pt x="72805" y="130827"/>
                    <a:pt x="22491" y="293717"/>
                    <a:pt x="14315" y="325792"/>
                  </a:cubicBezTo>
                  <a:cubicBezTo>
                    <a:pt x="-27193" y="481763"/>
                    <a:pt x="29409" y="628929"/>
                    <a:pt x="84125" y="725783"/>
                  </a:cubicBezTo>
                  <a:cubicBezTo>
                    <a:pt x="150790" y="842761"/>
                    <a:pt x="253304" y="952822"/>
                    <a:pt x="365880" y="1027663"/>
                  </a:cubicBezTo>
                  <a:cubicBezTo>
                    <a:pt x="509273" y="1123258"/>
                    <a:pt x="662729" y="1155333"/>
                    <a:pt x="802977" y="1155333"/>
                  </a:cubicBezTo>
                  <a:cubicBezTo>
                    <a:pt x="1062091" y="1155333"/>
                    <a:pt x="1277810" y="1047159"/>
                    <a:pt x="1312400" y="1028292"/>
                  </a:cubicBezTo>
                  <a:cubicBezTo>
                    <a:pt x="1445102" y="957224"/>
                    <a:pt x="1705473" y="772323"/>
                    <a:pt x="1665223" y="646539"/>
                  </a:cubicBezTo>
                  <a:close/>
                  <a:moveTo>
                    <a:pt x="1304224" y="1011940"/>
                  </a:moveTo>
                  <a:cubicBezTo>
                    <a:pt x="1251395" y="1040241"/>
                    <a:pt x="775305" y="1278601"/>
                    <a:pt x="375314" y="1012569"/>
                  </a:cubicBezTo>
                  <a:cubicBezTo>
                    <a:pt x="158337" y="868547"/>
                    <a:pt x="-35998" y="579874"/>
                    <a:pt x="30667" y="329565"/>
                  </a:cubicBezTo>
                  <a:cubicBezTo>
                    <a:pt x="38843" y="298748"/>
                    <a:pt x="87270" y="142777"/>
                    <a:pt x="240725" y="62904"/>
                  </a:cubicBezTo>
                  <a:cubicBezTo>
                    <a:pt x="302359" y="30829"/>
                    <a:pt x="366509" y="17622"/>
                    <a:pt x="428143" y="17622"/>
                  </a:cubicBezTo>
                  <a:cubicBezTo>
                    <a:pt x="519336" y="17622"/>
                    <a:pt x="604240" y="47181"/>
                    <a:pt x="664615" y="89319"/>
                  </a:cubicBezTo>
                  <a:cubicBezTo>
                    <a:pt x="727507" y="133343"/>
                    <a:pt x="747004" y="179254"/>
                    <a:pt x="770274" y="231454"/>
                  </a:cubicBezTo>
                  <a:cubicBezTo>
                    <a:pt x="784739" y="265415"/>
                    <a:pt x="801719" y="304408"/>
                    <a:pt x="832536" y="345917"/>
                  </a:cubicBezTo>
                  <a:cubicBezTo>
                    <a:pt x="929390" y="476732"/>
                    <a:pt x="1080330" y="523271"/>
                    <a:pt x="1228125" y="546541"/>
                  </a:cubicBezTo>
                  <a:cubicBezTo>
                    <a:pt x="1282212" y="555346"/>
                    <a:pt x="1336299" y="560378"/>
                    <a:pt x="1386612" y="564780"/>
                  </a:cubicBezTo>
                  <a:cubicBezTo>
                    <a:pt x="1388499" y="564780"/>
                    <a:pt x="1391015" y="565409"/>
                    <a:pt x="1392902" y="565409"/>
                  </a:cubicBezTo>
                  <a:lnTo>
                    <a:pt x="1392902" y="565409"/>
                  </a:lnTo>
                  <a:cubicBezTo>
                    <a:pt x="1524974" y="577987"/>
                    <a:pt x="1628746" y="588679"/>
                    <a:pt x="1648242" y="651571"/>
                  </a:cubicBezTo>
                  <a:cubicBezTo>
                    <a:pt x="1681575" y="755342"/>
                    <a:pt x="1462711" y="928294"/>
                    <a:pt x="1304224" y="1011940"/>
                  </a:cubicBezTo>
                  <a:close/>
                </a:path>
              </a:pathLst>
            </a:custGeom>
            <a:grpFill/>
            <a:ln w="628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" name="Freeform: Shape 27">
              <a:extLst>
                <a:ext uri="{FF2B5EF4-FFF2-40B4-BE49-F238E27FC236}">
                  <a16:creationId xmlns:a16="http://schemas.microsoft.com/office/drawing/2014/main" xmlns="" id="{6A5B9597-76ED-4577-9BD0-22D50ADF95FF}"/>
                </a:ext>
              </a:extLst>
            </p:cNvPr>
            <p:cNvSpPr/>
            <p:nvPr/>
          </p:nvSpPr>
          <p:spPr>
            <a:xfrm>
              <a:off x="870927" y="1921780"/>
              <a:ext cx="1339302" cy="927367"/>
            </a:xfrm>
            <a:custGeom>
              <a:avLst/>
              <a:gdLst>
                <a:gd name="connsiteX0" fmla="*/ 1335943 w 1339302"/>
                <a:gd name="connsiteY0" fmla="*/ 518571 h 927367"/>
                <a:gd name="connsiteX1" fmla="*/ 1228398 w 1339302"/>
                <a:gd name="connsiteY1" fmla="*/ 452535 h 927367"/>
                <a:gd name="connsiteX2" fmla="*/ 1228398 w 1339302"/>
                <a:gd name="connsiteY2" fmla="*/ 452535 h 927367"/>
                <a:gd name="connsiteX3" fmla="*/ 1112677 w 1339302"/>
                <a:gd name="connsiteY3" fmla="*/ 438070 h 927367"/>
                <a:gd name="connsiteX4" fmla="*/ 1062993 w 1339302"/>
                <a:gd name="connsiteY4" fmla="*/ 433038 h 927367"/>
                <a:gd name="connsiteX5" fmla="*/ 681240 w 1339302"/>
                <a:gd name="connsiteY5" fmla="*/ 269520 h 927367"/>
                <a:gd name="connsiteX6" fmla="*/ 633442 w 1339302"/>
                <a:gd name="connsiteY6" fmla="*/ 180843 h 927367"/>
                <a:gd name="connsiteX7" fmla="*/ 543507 w 1339302"/>
                <a:gd name="connsiteY7" fmla="*/ 60091 h 927367"/>
                <a:gd name="connsiteX8" fmla="*/ 187540 w 1339302"/>
                <a:gd name="connsiteY8" fmla="*/ 38079 h 927367"/>
                <a:gd name="connsiteX9" fmla="*/ 11443 w 1339302"/>
                <a:gd name="connsiteY9" fmla="*/ 261344 h 927367"/>
                <a:gd name="connsiteX10" fmla="*/ 68046 w 1339302"/>
                <a:gd name="connsiteY10" fmla="*/ 582721 h 927367"/>
                <a:gd name="connsiteX11" fmla="*/ 293827 w 1339302"/>
                <a:gd name="connsiteY11" fmla="*/ 824854 h 927367"/>
                <a:gd name="connsiteX12" fmla="*/ 644763 w 1339302"/>
                <a:gd name="connsiteY12" fmla="*/ 927367 h 927367"/>
                <a:gd name="connsiteX13" fmla="*/ 1053559 w 1339302"/>
                <a:gd name="connsiteY13" fmla="*/ 825483 h 927367"/>
                <a:gd name="connsiteX14" fmla="*/ 1335943 w 1339302"/>
                <a:gd name="connsiteY14" fmla="*/ 518571 h 927367"/>
                <a:gd name="connsiteX15" fmla="*/ 1044125 w 1339302"/>
                <a:gd name="connsiteY15" fmla="*/ 809760 h 927367"/>
                <a:gd name="connsiteX16" fmla="*/ 303261 w 1339302"/>
                <a:gd name="connsiteY16" fmla="*/ 810389 h 927367"/>
                <a:gd name="connsiteX17" fmla="*/ 28424 w 1339302"/>
                <a:gd name="connsiteY17" fmla="*/ 267004 h 927367"/>
                <a:gd name="connsiteX18" fmla="*/ 195087 w 1339302"/>
                <a:gd name="connsiteY18" fmla="*/ 55059 h 927367"/>
                <a:gd name="connsiteX19" fmla="*/ 344140 w 1339302"/>
                <a:gd name="connsiteY19" fmla="*/ 18582 h 927367"/>
                <a:gd name="connsiteX20" fmla="*/ 532187 w 1339302"/>
                <a:gd name="connsiteY20" fmla="*/ 75814 h 927367"/>
                <a:gd name="connsiteX21" fmla="*/ 615833 w 1339302"/>
                <a:gd name="connsiteY21" fmla="*/ 189019 h 927367"/>
                <a:gd name="connsiteX22" fmla="*/ 632813 w 1339302"/>
                <a:gd name="connsiteY22" fmla="*/ 226754 h 927367"/>
                <a:gd name="connsiteX23" fmla="*/ 633442 w 1339302"/>
                <a:gd name="connsiteY23" fmla="*/ 227383 h 927367"/>
                <a:gd name="connsiteX24" fmla="*/ 666146 w 1339302"/>
                <a:gd name="connsiteY24" fmla="*/ 280841 h 927367"/>
                <a:gd name="connsiteX25" fmla="*/ 964253 w 1339302"/>
                <a:gd name="connsiteY25" fmla="*/ 438699 h 927367"/>
                <a:gd name="connsiteX26" fmla="*/ 1100728 w 1339302"/>
                <a:gd name="connsiteY26" fmla="*/ 455679 h 927367"/>
                <a:gd name="connsiteX27" fmla="*/ 1110791 w 1339302"/>
                <a:gd name="connsiteY27" fmla="*/ 456937 h 927367"/>
                <a:gd name="connsiteX28" fmla="*/ 1318333 w 1339302"/>
                <a:gd name="connsiteY28" fmla="*/ 524860 h 927367"/>
                <a:gd name="connsiteX29" fmla="*/ 1044125 w 1339302"/>
                <a:gd name="connsiteY29" fmla="*/ 809760 h 92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39302" h="927367">
                  <a:moveTo>
                    <a:pt x="1335943" y="518571"/>
                  </a:moveTo>
                  <a:cubicBezTo>
                    <a:pt x="1323993" y="480836"/>
                    <a:pt x="1284372" y="463226"/>
                    <a:pt x="1228398" y="452535"/>
                  </a:cubicBezTo>
                  <a:lnTo>
                    <a:pt x="1228398" y="452535"/>
                  </a:lnTo>
                  <a:cubicBezTo>
                    <a:pt x="1195065" y="446246"/>
                    <a:pt x="1155444" y="442472"/>
                    <a:pt x="1112677" y="438070"/>
                  </a:cubicBezTo>
                  <a:cubicBezTo>
                    <a:pt x="1096325" y="436183"/>
                    <a:pt x="1079974" y="434925"/>
                    <a:pt x="1062993" y="433038"/>
                  </a:cubicBezTo>
                  <a:cubicBezTo>
                    <a:pt x="926518" y="418573"/>
                    <a:pt x="771804" y="391530"/>
                    <a:pt x="681240" y="269520"/>
                  </a:cubicBezTo>
                  <a:cubicBezTo>
                    <a:pt x="657341" y="238074"/>
                    <a:pt x="645392" y="209144"/>
                    <a:pt x="633442" y="180843"/>
                  </a:cubicBezTo>
                  <a:cubicBezTo>
                    <a:pt x="615204" y="138076"/>
                    <a:pt x="597594" y="97826"/>
                    <a:pt x="543507" y="60091"/>
                  </a:cubicBezTo>
                  <a:cubicBezTo>
                    <a:pt x="459232" y="972"/>
                    <a:pt x="316468" y="-28587"/>
                    <a:pt x="187540" y="38079"/>
                  </a:cubicBezTo>
                  <a:cubicBezTo>
                    <a:pt x="58612" y="105373"/>
                    <a:pt x="18361" y="236187"/>
                    <a:pt x="11443" y="261344"/>
                  </a:cubicBezTo>
                  <a:cubicBezTo>
                    <a:pt x="-14971" y="360713"/>
                    <a:pt x="4525" y="471402"/>
                    <a:pt x="68046" y="582721"/>
                  </a:cubicBezTo>
                  <a:cubicBezTo>
                    <a:pt x="121504" y="676429"/>
                    <a:pt x="203892" y="765107"/>
                    <a:pt x="293827" y="824854"/>
                  </a:cubicBezTo>
                  <a:cubicBezTo>
                    <a:pt x="408919" y="901582"/>
                    <a:pt x="531558" y="927367"/>
                    <a:pt x="644763" y="927367"/>
                  </a:cubicBezTo>
                  <a:cubicBezTo>
                    <a:pt x="852306" y="927367"/>
                    <a:pt x="1025258" y="840577"/>
                    <a:pt x="1053559" y="825483"/>
                  </a:cubicBezTo>
                  <a:cubicBezTo>
                    <a:pt x="1178713" y="758818"/>
                    <a:pt x="1366760" y="616682"/>
                    <a:pt x="1335943" y="518571"/>
                  </a:cubicBezTo>
                  <a:close/>
                  <a:moveTo>
                    <a:pt x="1044125" y="809760"/>
                  </a:moveTo>
                  <a:cubicBezTo>
                    <a:pt x="1001988" y="831772"/>
                    <a:pt x="622122" y="1022334"/>
                    <a:pt x="303261" y="810389"/>
                  </a:cubicBezTo>
                  <a:cubicBezTo>
                    <a:pt x="130309" y="695297"/>
                    <a:pt x="-24405" y="465742"/>
                    <a:pt x="28424" y="267004"/>
                  </a:cubicBezTo>
                  <a:cubicBezTo>
                    <a:pt x="34713" y="242477"/>
                    <a:pt x="73077" y="118580"/>
                    <a:pt x="195087" y="55059"/>
                  </a:cubicBezTo>
                  <a:cubicBezTo>
                    <a:pt x="244143" y="29903"/>
                    <a:pt x="295085" y="18582"/>
                    <a:pt x="344140" y="18582"/>
                  </a:cubicBezTo>
                  <a:cubicBezTo>
                    <a:pt x="416466" y="18582"/>
                    <a:pt x="484389" y="41852"/>
                    <a:pt x="532187" y="75814"/>
                  </a:cubicBezTo>
                  <a:cubicBezTo>
                    <a:pt x="581871" y="111033"/>
                    <a:pt x="597594" y="146881"/>
                    <a:pt x="615833" y="189019"/>
                  </a:cubicBezTo>
                  <a:cubicBezTo>
                    <a:pt x="620864" y="200968"/>
                    <a:pt x="626524" y="213546"/>
                    <a:pt x="632813" y="226754"/>
                  </a:cubicBezTo>
                  <a:cubicBezTo>
                    <a:pt x="632813" y="226754"/>
                    <a:pt x="632813" y="227383"/>
                    <a:pt x="633442" y="227383"/>
                  </a:cubicBezTo>
                  <a:cubicBezTo>
                    <a:pt x="641618" y="244363"/>
                    <a:pt x="652310" y="261973"/>
                    <a:pt x="666146" y="280841"/>
                  </a:cubicBezTo>
                  <a:cubicBezTo>
                    <a:pt x="740358" y="380209"/>
                    <a:pt x="852306" y="419202"/>
                    <a:pt x="964253" y="438699"/>
                  </a:cubicBezTo>
                  <a:cubicBezTo>
                    <a:pt x="1010793" y="446875"/>
                    <a:pt x="1057333" y="451277"/>
                    <a:pt x="1100728" y="455679"/>
                  </a:cubicBezTo>
                  <a:cubicBezTo>
                    <a:pt x="1103872" y="455679"/>
                    <a:pt x="1107017" y="456308"/>
                    <a:pt x="1110791" y="456937"/>
                  </a:cubicBezTo>
                  <a:cubicBezTo>
                    <a:pt x="1217706" y="467000"/>
                    <a:pt x="1302610" y="475176"/>
                    <a:pt x="1318333" y="524860"/>
                  </a:cubicBezTo>
                  <a:cubicBezTo>
                    <a:pt x="1344119" y="605991"/>
                    <a:pt x="1169909" y="742466"/>
                    <a:pt x="1044125" y="809760"/>
                  </a:cubicBezTo>
                  <a:close/>
                </a:path>
              </a:pathLst>
            </a:custGeom>
            <a:grpFill/>
            <a:ln w="628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" name="Freeform: Shape 29">
              <a:extLst>
                <a:ext uri="{FF2B5EF4-FFF2-40B4-BE49-F238E27FC236}">
                  <a16:creationId xmlns:a16="http://schemas.microsoft.com/office/drawing/2014/main" xmlns="" id="{5ADD6719-C0F1-4D97-BDF4-4A3324067593}"/>
                </a:ext>
              </a:extLst>
            </p:cNvPr>
            <p:cNvSpPr/>
            <p:nvPr/>
          </p:nvSpPr>
          <p:spPr>
            <a:xfrm>
              <a:off x="1035280" y="2035641"/>
              <a:ext cx="1009478" cy="699672"/>
            </a:xfrm>
            <a:custGeom>
              <a:avLst/>
              <a:gdLst>
                <a:gd name="connsiteX0" fmla="*/ 1006813 w 1009478"/>
                <a:gd name="connsiteY0" fmla="*/ 390246 h 699672"/>
                <a:gd name="connsiteX1" fmla="*/ 936375 w 1009478"/>
                <a:gd name="connsiteY1" fmla="*/ 341190 h 699672"/>
                <a:gd name="connsiteX2" fmla="*/ 837006 w 1009478"/>
                <a:gd name="connsiteY2" fmla="*/ 327983 h 699672"/>
                <a:gd name="connsiteX3" fmla="*/ 799899 w 1009478"/>
                <a:gd name="connsiteY3" fmla="*/ 324209 h 699672"/>
                <a:gd name="connsiteX4" fmla="*/ 515629 w 1009478"/>
                <a:gd name="connsiteY4" fmla="*/ 202828 h 699672"/>
                <a:gd name="connsiteX5" fmla="*/ 479781 w 1009478"/>
                <a:gd name="connsiteY5" fmla="*/ 136792 h 699672"/>
                <a:gd name="connsiteX6" fmla="*/ 469089 w 1009478"/>
                <a:gd name="connsiteY6" fmla="*/ 112893 h 699672"/>
                <a:gd name="connsiteX7" fmla="*/ 468460 w 1009478"/>
                <a:gd name="connsiteY7" fmla="*/ 112264 h 699672"/>
                <a:gd name="connsiteX8" fmla="*/ 411229 w 1009478"/>
                <a:gd name="connsiteY8" fmla="*/ 45599 h 699672"/>
                <a:gd name="connsiteX9" fmla="*/ 142052 w 1009478"/>
                <a:gd name="connsiteY9" fmla="*/ 28618 h 699672"/>
                <a:gd name="connsiteX10" fmla="*/ 8722 w 1009478"/>
                <a:gd name="connsiteY10" fmla="*/ 197797 h 699672"/>
                <a:gd name="connsiteX11" fmla="*/ 221296 w 1009478"/>
                <a:gd name="connsiteY11" fmla="*/ 622945 h 699672"/>
                <a:gd name="connsiteX12" fmla="*/ 485441 w 1009478"/>
                <a:gd name="connsiteY12" fmla="*/ 699673 h 699672"/>
                <a:gd name="connsiteX13" fmla="*/ 792982 w 1009478"/>
                <a:gd name="connsiteY13" fmla="*/ 622945 h 699672"/>
                <a:gd name="connsiteX14" fmla="*/ 1006813 w 1009478"/>
                <a:gd name="connsiteY14" fmla="*/ 390246 h 699672"/>
                <a:gd name="connsiteX15" fmla="*/ 784806 w 1009478"/>
                <a:gd name="connsiteY15" fmla="*/ 606593 h 699672"/>
                <a:gd name="connsiteX16" fmla="*/ 486699 w 1009478"/>
                <a:gd name="connsiteY16" fmla="*/ 680805 h 699672"/>
                <a:gd name="connsiteX17" fmla="*/ 232616 w 1009478"/>
                <a:gd name="connsiteY17" fmla="*/ 606593 h 699672"/>
                <a:gd name="connsiteX18" fmla="*/ 27589 w 1009478"/>
                <a:gd name="connsiteY18" fmla="*/ 202200 h 699672"/>
                <a:gd name="connsiteX19" fmla="*/ 151486 w 1009478"/>
                <a:gd name="connsiteY19" fmla="*/ 44970 h 699672"/>
                <a:gd name="connsiteX20" fmla="*/ 262175 w 1009478"/>
                <a:gd name="connsiteY20" fmla="*/ 17927 h 699672"/>
                <a:gd name="connsiteX21" fmla="*/ 401166 w 1009478"/>
                <a:gd name="connsiteY21" fmla="*/ 60064 h 699672"/>
                <a:gd name="connsiteX22" fmla="*/ 462800 w 1009478"/>
                <a:gd name="connsiteY22" fmla="*/ 143710 h 699672"/>
                <a:gd name="connsiteX23" fmla="*/ 500535 w 1009478"/>
                <a:gd name="connsiteY23" fmla="*/ 213520 h 699672"/>
                <a:gd name="connsiteX24" fmla="*/ 835748 w 1009478"/>
                <a:gd name="connsiteY24" fmla="*/ 346222 h 699672"/>
                <a:gd name="connsiteX25" fmla="*/ 989204 w 1009478"/>
                <a:gd name="connsiteY25" fmla="*/ 395277 h 699672"/>
                <a:gd name="connsiteX26" fmla="*/ 784806 w 1009478"/>
                <a:gd name="connsiteY26" fmla="*/ 606593 h 69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09478" h="699672">
                  <a:moveTo>
                    <a:pt x="1006813" y="390246"/>
                  </a:moveTo>
                  <a:cubicBezTo>
                    <a:pt x="998008" y="363202"/>
                    <a:pt x="972852" y="349995"/>
                    <a:pt x="936375" y="341190"/>
                  </a:cubicBezTo>
                  <a:cubicBezTo>
                    <a:pt x="908702" y="334901"/>
                    <a:pt x="874741" y="331756"/>
                    <a:pt x="837006" y="327983"/>
                  </a:cubicBezTo>
                  <a:cubicBezTo>
                    <a:pt x="825056" y="326725"/>
                    <a:pt x="812478" y="325467"/>
                    <a:pt x="799899" y="324209"/>
                  </a:cubicBezTo>
                  <a:cubicBezTo>
                    <a:pt x="698015" y="313518"/>
                    <a:pt x="582923" y="293393"/>
                    <a:pt x="515629" y="202828"/>
                  </a:cubicBezTo>
                  <a:cubicBezTo>
                    <a:pt x="498019" y="178930"/>
                    <a:pt x="488586" y="157546"/>
                    <a:pt x="479781" y="136792"/>
                  </a:cubicBezTo>
                  <a:cubicBezTo>
                    <a:pt x="476636" y="128616"/>
                    <a:pt x="472863" y="121069"/>
                    <a:pt x="469089" y="112893"/>
                  </a:cubicBezTo>
                  <a:cubicBezTo>
                    <a:pt x="469089" y="112893"/>
                    <a:pt x="469089" y="112264"/>
                    <a:pt x="468460" y="112264"/>
                  </a:cubicBezTo>
                  <a:cubicBezTo>
                    <a:pt x="457140" y="88994"/>
                    <a:pt x="442046" y="66982"/>
                    <a:pt x="411229" y="45599"/>
                  </a:cubicBezTo>
                  <a:cubicBezTo>
                    <a:pt x="347079" y="946"/>
                    <a:pt x="238906" y="-21695"/>
                    <a:pt x="142052" y="28618"/>
                  </a:cubicBezTo>
                  <a:cubicBezTo>
                    <a:pt x="44570" y="79561"/>
                    <a:pt x="13753" y="178301"/>
                    <a:pt x="8722" y="197797"/>
                  </a:cubicBezTo>
                  <a:cubicBezTo>
                    <a:pt x="-33416" y="356284"/>
                    <a:pt x="83563" y="531123"/>
                    <a:pt x="221296" y="622945"/>
                  </a:cubicBezTo>
                  <a:cubicBezTo>
                    <a:pt x="308086" y="680805"/>
                    <a:pt x="400537" y="699673"/>
                    <a:pt x="485441" y="699673"/>
                  </a:cubicBezTo>
                  <a:cubicBezTo>
                    <a:pt x="641413" y="699673"/>
                    <a:pt x="771598" y="634265"/>
                    <a:pt x="792982" y="622945"/>
                  </a:cubicBezTo>
                  <a:cubicBezTo>
                    <a:pt x="888577" y="573261"/>
                    <a:pt x="1030712" y="465087"/>
                    <a:pt x="1006813" y="390246"/>
                  </a:cubicBezTo>
                  <a:close/>
                  <a:moveTo>
                    <a:pt x="784806" y="606593"/>
                  </a:moveTo>
                  <a:cubicBezTo>
                    <a:pt x="764051" y="617285"/>
                    <a:pt x="637639" y="680805"/>
                    <a:pt x="486699" y="680805"/>
                  </a:cubicBezTo>
                  <a:cubicBezTo>
                    <a:pt x="404940" y="680805"/>
                    <a:pt x="316262" y="661938"/>
                    <a:pt x="232616" y="606593"/>
                  </a:cubicBezTo>
                  <a:cubicBezTo>
                    <a:pt x="103688" y="521060"/>
                    <a:pt x="-11403" y="349995"/>
                    <a:pt x="27589" y="202200"/>
                  </a:cubicBezTo>
                  <a:cubicBezTo>
                    <a:pt x="32621" y="183961"/>
                    <a:pt x="60922" y="92139"/>
                    <a:pt x="151486" y="44970"/>
                  </a:cubicBezTo>
                  <a:cubicBezTo>
                    <a:pt x="187963" y="26103"/>
                    <a:pt x="225698" y="17927"/>
                    <a:pt x="262175" y="17927"/>
                  </a:cubicBezTo>
                  <a:cubicBezTo>
                    <a:pt x="315633" y="17927"/>
                    <a:pt x="365947" y="35537"/>
                    <a:pt x="401166" y="60064"/>
                  </a:cubicBezTo>
                  <a:cubicBezTo>
                    <a:pt x="438272" y="85850"/>
                    <a:pt x="449593" y="112893"/>
                    <a:pt x="462800" y="143710"/>
                  </a:cubicBezTo>
                  <a:cubicBezTo>
                    <a:pt x="471605" y="164465"/>
                    <a:pt x="481667" y="187734"/>
                    <a:pt x="500535" y="213520"/>
                  </a:cubicBezTo>
                  <a:cubicBezTo>
                    <a:pt x="581036" y="322323"/>
                    <a:pt x="721914" y="335530"/>
                    <a:pt x="835748" y="346222"/>
                  </a:cubicBezTo>
                  <a:cubicBezTo>
                    <a:pt x="911847" y="353768"/>
                    <a:pt x="977883" y="360058"/>
                    <a:pt x="989204" y="395277"/>
                  </a:cubicBezTo>
                  <a:cubicBezTo>
                    <a:pt x="1006813" y="453137"/>
                    <a:pt x="881659" y="555022"/>
                    <a:pt x="784806" y="606593"/>
                  </a:cubicBezTo>
                  <a:close/>
                </a:path>
              </a:pathLst>
            </a:custGeom>
            <a:grpFill/>
            <a:ln w="6281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6" name="Graphic 58">
            <a:extLst>
              <a:ext uri="{FF2B5EF4-FFF2-40B4-BE49-F238E27FC236}">
                <a16:creationId xmlns:a16="http://schemas.microsoft.com/office/drawing/2014/main" xmlns="" id="{162B9393-3DD6-4461-BFE6-40A9E06889E9}"/>
              </a:ext>
            </a:extLst>
          </p:cNvPr>
          <p:cNvGrpSpPr/>
          <p:nvPr/>
        </p:nvGrpSpPr>
        <p:grpSpPr>
          <a:xfrm>
            <a:off x="1977943" y="-38289"/>
            <a:ext cx="8236115" cy="1952934"/>
            <a:chOff x="2462376" y="-613"/>
            <a:chExt cx="6253932" cy="1482922"/>
          </a:xfrm>
          <a:solidFill>
            <a:srgbClr val="45E67A">
              <a:alpha val="15000"/>
            </a:srgbClr>
          </a:solidFill>
        </p:grpSpPr>
        <p:sp>
          <p:nvSpPr>
            <p:cNvPr id="37" name="Freeform: Shape 44">
              <a:extLst>
                <a:ext uri="{FF2B5EF4-FFF2-40B4-BE49-F238E27FC236}">
                  <a16:creationId xmlns:a16="http://schemas.microsoft.com/office/drawing/2014/main" xmlns="" id="{7F01103C-A40A-4126-84F2-C4A51E1BFDFA}"/>
                </a:ext>
              </a:extLst>
            </p:cNvPr>
            <p:cNvSpPr/>
            <p:nvPr/>
          </p:nvSpPr>
          <p:spPr>
            <a:xfrm>
              <a:off x="2462376" y="0"/>
              <a:ext cx="6253932" cy="1482309"/>
            </a:xfrm>
            <a:custGeom>
              <a:avLst/>
              <a:gdLst>
                <a:gd name="connsiteX0" fmla="*/ 6245953 w 6253932"/>
                <a:gd name="connsiteY0" fmla="*/ 0 h 1482309"/>
                <a:gd name="connsiteX1" fmla="*/ 6065498 w 6253932"/>
                <a:gd name="connsiteY1" fmla="*/ 186593 h 1482309"/>
                <a:gd name="connsiteX2" fmla="*/ 5010389 w 6253932"/>
                <a:gd name="connsiteY2" fmla="*/ 933579 h 1482309"/>
                <a:gd name="connsiteX3" fmla="*/ 3574114 w 6253932"/>
                <a:gd name="connsiteY3" fmla="*/ 1411109 h 1482309"/>
                <a:gd name="connsiteX4" fmla="*/ 978385 w 6253932"/>
                <a:gd name="connsiteY4" fmla="*/ 933579 h 1482309"/>
                <a:gd name="connsiteX5" fmla="*/ 9821 w 6253932"/>
                <a:gd name="connsiteY5" fmla="*/ 0 h 1482309"/>
                <a:gd name="connsiteX6" fmla="*/ 0 w 6253932"/>
                <a:gd name="connsiteY6" fmla="*/ 0 h 1482309"/>
                <a:gd name="connsiteX7" fmla="*/ 974703 w 6253932"/>
                <a:gd name="connsiteY7" fmla="*/ 938489 h 1482309"/>
                <a:gd name="connsiteX8" fmla="*/ 2317067 w 6253932"/>
                <a:gd name="connsiteY8" fmla="*/ 1446095 h 1482309"/>
                <a:gd name="connsiteX9" fmla="*/ 2838177 w 6253932"/>
                <a:gd name="connsiteY9" fmla="*/ 1482309 h 1482309"/>
                <a:gd name="connsiteX10" fmla="*/ 3574728 w 6253932"/>
                <a:gd name="connsiteY10" fmla="*/ 1417247 h 1482309"/>
                <a:gd name="connsiteX11" fmla="*/ 5012844 w 6253932"/>
                <a:gd name="connsiteY11" fmla="*/ 939103 h 1482309"/>
                <a:gd name="connsiteX12" fmla="*/ 6069795 w 6253932"/>
                <a:gd name="connsiteY12" fmla="*/ 190889 h 1482309"/>
                <a:gd name="connsiteX13" fmla="*/ 6253933 w 6253932"/>
                <a:gd name="connsiteY13" fmla="*/ 0 h 1482309"/>
                <a:gd name="connsiteX14" fmla="*/ 6245953 w 6253932"/>
                <a:gd name="connsiteY14" fmla="*/ 0 h 1482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53932" h="1482309">
                  <a:moveTo>
                    <a:pt x="6245953" y="0"/>
                  </a:moveTo>
                  <a:cubicBezTo>
                    <a:pt x="6187643" y="66290"/>
                    <a:pt x="6125650" y="129510"/>
                    <a:pt x="6065498" y="186593"/>
                  </a:cubicBezTo>
                  <a:cubicBezTo>
                    <a:pt x="5732823" y="501469"/>
                    <a:pt x="5301940" y="778903"/>
                    <a:pt x="5010389" y="933579"/>
                  </a:cubicBezTo>
                  <a:cubicBezTo>
                    <a:pt x="4902975" y="990661"/>
                    <a:pt x="4329693" y="1280371"/>
                    <a:pt x="3574114" y="1411109"/>
                  </a:cubicBezTo>
                  <a:cubicBezTo>
                    <a:pt x="2585294" y="1582357"/>
                    <a:pt x="1711867" y="1421544"/>
                    <a:pt x="978385" y="933579"/>
                  </a:cubicBezTo>
                  <a:cubicBezTo>
                    <a:pt x="622999" y="697268"/>
                    <a:pt x="281731" y="371958"/>
                    <a:pt x="9821" y="0"/>
                  </a:cubicBezTo>
                  <a:lnTo>
                    <a:pt x="0" y="0"/>
                  </a:lnTo>
                  <a:cubicBezTo>
                    <a:pt x="267614" y="365207"/>
                    <a:pt x="608882" y="695427"/>
                    <a:pt x="974703" y="938489"/>
                  </a:cubicBezTo>
                  <a:cubicBezTo>
                    <a:pt x="1376737" y="1205489"/>
                    <a:pt x="1828488" y="1376737"/>
                    <a:pt x="2317067" y="1446095"/>
                  </a:cubicBezTo>
                  <a:cubicBezTo>
                    <a:pt x="2486474" y="1470033"/>
                    <a:pt x="2660177" y="1482309"/>
                    <a:pt x="2838177" y="1482309"/>
                  </a:cubicBezTo>
                  <a:cubicBezTo>
                    <a:pt x="3077556" y="1482309"/>
                    <a:pt x="3323687" y="1460826"/>
                    <a:pt x="3574728" y="1417247"/>
                  </a:cubicBezTo>
                  <a:cubicBezTo>
                    <a:pt x="4330920" y="1286509"/>
                    <a:pt x="4905430" y="996185"/>
                    <a:pt x="5012844" y="939103"/>
                  </a:cubicBezTo>
                  <a:cubicBezTo>
                    <a:pt x="5305009" y="784427"/>
                    <a:pt x="5735892" y="506379"/>
                    <a:pt x="6069795" y="190889"/>
                  </a:cubicBezTo>
                  <a:cubicBezTo>
                    <a:pt x="6131174" y="132579"/>
                    <a:pt x="6195008" y="68131"/>
                    <a:pt x="6253933" y="0"/>
                  </a:cubicBezTo>
                  <a:lnTo>
                    <a:pt x="6245953" y="0"/>
                  </a:lnTo>
                  <a:close/>
                </a:path>
              </a:pathLst>
            </a:custGeom>
            <a:grpFill/>
            <a:ln w="6132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" name="Freeform: Shape 45">
              <a:extLst>
                <a:ext uri="{FF2B5EF4-FFF2-40B4-BE49-F238E27FC236}">
                  <a16:creationId xmlns:a16="http://schemas.microsoft.com/office/drawing/2014/main" xmlns="" id="{A38ECE99-40CF-4909-BCA1-1908209E53CA}"/>
                </a:ext>
              </a:extLst>
            </p:cNvPr>
            <p:cNvSpPr/>
            <p:nvPr/>
          </p:nvSpPr>
          <p:spPr>
            <a:xfrm>
              <a:off x="2629327" y="0"/>
              <a:ext cx="5899160" cy="1371212"/>
            </a:xfrm>
            <a:custGeom>
              <a:avLst/>
              <a:gdLst>
                <a:gd name="connsiteX0" fmla="*/ 5889953 w 5899160"/>
                <a:gd name="connsiteY0" fmla="*/ 0 h 1371212"/>
                <a:gd name="connsiteX1" fmla="*/ 5757374 w 5899160"/>
                <a:gd name="connsiteY1" fmla="*/ 133807 h 1371212"/>
                <a:gd name="connsiteX2" fmla="*/ 4750141 w 5899160"/>
                <a:gd name="connsiteY2" fmla="*/ 846420 h 1371212"/>
                <a:gd name="connsiteX3" fmla="*/ 3379542 w 5899160"/>
                <a:gd name="connsiteY3" fmla="*/ 1302468 h 1371212"/>
                <a:gd name="connsiteX4" fmla="*/ 902275 w 5899160"/>
                <a:gd name="connsiteY4" fmla="*/ 847034 h 1371212"/>
                <a:gd name="connsiteX5" fmla="*/ 10434 w 5899160"/>
                <a:gd name="connsiteY5" fmla="*/ 0 h 1371212"/>
                <a:gd name="connsiteX6" fmla="*/ 0 w 5899160"/>
                <a:gd name="connsiteY6" fmla="*/ 0 h 1371212"/>
                <a:gd name="connsiteX7" fmla="*/ 898592 w 5899160"/>
                <a:gd name="connsiteY7" fmla="*/ 852558 h 1371212"/>
                <a:gd name="connsiteX8" fmla="*/ 2180191 w 5899160"/>
                <a:gd name="connsiteY8" fmla="*/ 1336840 h 1371212"/>
                <a:gd name="connsiteX9" fmla="*/ 2677363 w 5899160"/>
                <a:gd name="connsiteY9" fmla="*/ 1371213 h 1371212"/>
                <a:gd name="connsiteX10" fmla="*/ 3380769 w 5899160"/>
                <a:gd name="connsiteY10" fmla="*/ 1309220 h 1371212"/>
                <a:gd name="connsiteX11" fmla="*/ 4753210 w 5899160"/>
                <a:gd name="connsiteY11" fmla="*/ 852558 h 1371212"/>
                <a:gd name="connsiteX12" fmla="*/ 5762285 w 5899160"/>
                <a:gd name="connsiteY12" fmla="*/ 138717 h 1371212"/>
                <a:gd name="connsiteX13" fmla="*/ 5899160 w 5899160"/>
                <a:gd name="connsiteY13" fmla="*/ 0 h 1371212"/>
                <a:gd name="connsiteX14" fmla="*/ 5889953 w 5899160"/>
                <a:gd name="connsiteY14" fmla="*/ 0 h 137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9160" h="1371212">
                  <a:moveTo>
                    <a:pt x="5889953" y="0"/>
                  </a:moveTo>
                  <a:cubicBezTo>
                    <a:pt x="5846374" y="47262"/>
                    <a:pt x="5801567" y="92069"/>
                    <a:pt x="5757374" y="133807"/>
                  </a:cubicBezTo>
                  <a:cubicBezTo>
                    <a:pt x="5439430" y="434565"/>
                    <a:pt x="5028803" y="699110"/>
                    <a:pt x="4750141" y="846420"/>
                  </a:cubicBezTo>
                  <a:cubicBezTo>
                    <a:pt x="4647638" y="900434"/>
                    <a:pt x="4100134" y="1177868"/>
                    <a:pt x="3379542" y="1302468"/>
                  </a:cubicBezTo>
                  <a:cubicBezTo>
                    <a:pt x="2436143" y="1465737"/>
                    <a:pt x="1602612" y="1312289"/>
                    <a:pt x="902275" y="847034"/>
                  </a:cubicBezTo>
                  <a:cubicBezTo>
                    <a:pt x="577579" y="630979"/>
                    <a:pt x="264545" y="336972"/>
                    <a:pt x="10434" y="0"/>
                  </a:cubicBezTo>
                  <a:lnTo>
                    <a:pt x="0" y="0"/>
                  </a:lnTo>
                  <a:cubicBezTo>
                    <a:pt x="250427" y="330834"/>
                    <a:pt x="564075" y="630365"/>
                    <a:pt x="898592" y="852558"/>
                  </a:cubicBezTo>
                  <a:cubicBezTo>
                    <a:pt x="1282826" y="1107896"/>
                    <a:pt x="1713709" y="1270551"/>
                    <a:pt x="2180191" y="1336840"/>
                  </a:cubicBezTo>
                  <a:cubicBezTo>
                    <a:pt x="2341619" y="1359551"/>
                    <a:pt x="2507956" y="1371213"/>
                    <a:pt x="2677363" y="1371213"/>
                  </a:cubicBezTo>
                  <a:cubicBezTo>
                    <a:pt x="2905694" y="1371213"/>
                    <a:pt x="3140777" y="1350344"/>
                    <a:pt x="3380769" y="1309220"/>
                  </a:cubicBezTo>
                  <a:cubicBezTo>
                    <a:pt x="4102589" y="1184620"/>
                    <a:pt x="4650706" y="907185"/>
                    <a:pt x="4753210" y="852558"/>
                  </a:cubicBezTo>
                  <a:cubicBezTo>
                    <a:pt x="5032485" y="704634"/>
                    <a:pt x="5443726" y="439475"/>
                    <a:pt x="5762285" y="138717"/>
                  </a:cubicBezTo>
                  <a:cubicBezTo>
                    <a:pt x="5807705" y="95752"/>
                    <a:pt x="5854354" y="49103"/>
                    <a:pt x="5899160" y="0"/>
                  </a:cubicBezTo>
                  <a:lnTo>
                    <a:pt x="5889953" y="0"/>
                  </a:lnTo>
                  <a:close/>
                </a:path>
              </a:pathLst>
            </a:custGeom>
            <a:grpFill/>
            <a:ln w="6132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" name="Freeform: Shape 46">
              <a:extLst>
                <a:ext uri="{FF2B5EF4-FFF2-40B4-BE49-F238E27FC236}">
                  <a16:creationId xmlns:a16="http://schemas.microsoft.com/office/drawing/2014/main" xmlns="" id="{C95DABD3-C842-4089-BC59-CA436283C92F}"/>
                </a:ext>
              </a:extLst>
            </p:cNvPr>
            <p:cNvSpPr/>
            <p:nvPr/>
          </p:nvSpPr>
          <p:spPr>
            <a:xfrm>
              <a:off x="2798120" y="-613"/>
              <a:ext cx="5539477" cy="1260729"/>
            </a:xfrm>
            <a:custGeom>
              <a:avLst/>
              <a:gdLst>
                <a:gd name="connsiteX0" fmla="*/ 5529657 w 5539477"/>
                <a:gd name="connsiteY0" fmla="*/ 614 h 1260729"/>
                <a:gd name="connsiteX1" fmla="*/ 5447409 w 5539477"/>
                <a:gd name="connsiteY1" fmla="*/ 81634 h 1260729"/>
                <a:gd name="connsiteX2" fmla="*/ 4488051 w 5539477"/>
                <a:gd name="connsiteY2" fmla="*/ 760489 h 1260729"/>
                <a:gd name="connsiteX3" fmla="*/ 3183128 w 5539477"/>
                <a:gd name="connsiteY3" fmla="*/ 1194440 h 1260729"/>
                <a:gd name="connsiteX4" fmla="*/ 824323 w 5539477"/>
                <a:gd name="connsiteY4" fmla="*/ 760489 h 1260729"/>
                <a:gd name="connsiteX5" fmla="*/ 11048 w 5539477"/>
                <a:gd name="connsiteY5" fmla="*/ 614 h 1260729"/>
                <a:gd name="connsiteX6" fmla="*/ 0 w 5539477"/>
                <a:gd name="connsiteY6" fmla="*/ 614 h 1260729"/>
                <a:gd name="connsiteX7" fmla="*/ 820027 w 5539477"/>
                <a:gd name="connsiteY7" fmla="*/ 766627 h 1260729"/>
                <a:gd name="connsiteX8" fmla="*/ 2040860 w 5539477"/>
                <a:gd name="connsiteY8" fmla="*/ 1228199 h 1260729"/>
                <a:gd name="connsiteX9" fmla="*/ 2514708 w 5539477"/>
                <a:gd name="connsiteY9" fmla="*/ 1260730 h 1260729"/>
                <a:gd name="connsiteX10" fmla="*/ 3184356 w 5539477"/>
                <a:gd name="connsiteY10" fmla="*/ 1201192 h 1260729"/>
                <a:gd name="connsiteX11" fmla="*/ 4491734 w 5539477"/>
                <a:gd name="connsiteY11" fmla="*/ 766627 h 1260729"/>
                <a:gd name="connsiteX12" fmla="*/ 5452319 w 5539477"/>
                <a:gd name="connsiteY12" fmla="*/ 86545 h 1260729"/>
                <a:gd name="connsiteX13" fmla="*/ 5539478 w 5539477"/>
                <a:gd name="connsiteY13" fmla="*/ 0 h 1260729"/>
                <a:gd name="connsiteX14" fmla="*/ 5529657 w 5539477"/>
                <a:gd name="connsiteY14" fmla="*/ 0 h 126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39477" h="1260729">
                  <a:moveTo>
                    <a:pt x="5529657" y="614"/>
                  </a:moveTo>
                  <a:cubicBezTo>
                    <a:pt x="5502036" y="28848"/>
                    <a:pt x="5474416" y="55855"/>
                    <a:pt x="5447409" y="81634"/>
                  </a:cubicBezTo>
                  <a:cubicBezTo>
                    <a:pt x="5144809" y="367662"/>
                    <a:pt x="4753824" y="619931"/>
                    <a:pt x="4488051" y="760489"/>
                  </a:cubicBezTo>
                  <a:cubicBezTo>
                    <a:pt x="4390458" y="812048"/>
                    <a:pt x="3869348" y="1075978"/>
                    <a:pt x="3183128" y="1194440"/>
                  </a:cubicBezTo>
                  <a:cubicBezTo>
                    <a:pt x="2285150" y="1349730"/>
                    <a:pt x="1490902" y="1203647"/>
                    <a:pt x="824323" y="760489"/>
                  </a:cubicBezTo>
                  <a:cubicBezTo>
                    <a:pt x="529703" y="564689"/>
                    <a:pt x="246131" y="301986"/>
                    <a:pt x="11048" y="614"/>
                  </a:cubicBezTo>
                  <a:lnTo>
                    <a:pt x="0" y="614"/>
                  </a:lnTo>
                  <a:cubicBezTo>
                    <a:pt x="232627" y="297689"/>
                    <a:pt x="517427" y="565303"/>
                    <a:pt x="820027" y="766627"/>
                  </a:cubicBezTo>
                  <a:cubicBezTo>
                    <a:pt x="1185847" y="1009689"/>
                    <a:pt x="1596474" y="1164978"/>
                    <a:pt x="2040860" y="1228199"/>
                  </a:cubicBezTo>
                  <a:cubicBezTo>
                    <a:pt x="2194922" y="1250296"/>
                    <a:pt x="2352667" y="1260730"/>
                    <a:pt x="2514708" y="1260730"/>
                  </a:cubicBezTo>
                  <a:cubicBezTo>
                    <a:pt x="2732604" y="1260730"/>
                    <a:pt x="2956025" y="1241089"/>
                    <a:pt x="3184356" y="1201192"/>
                  </a:cubicBezTo>
                  <a:cubicBezTo>
                    <a:pt x="3871803" y="1082116"/>
                    <a:pt x="4394141" y="818185"/>
                    <a:pt x="4491734" y="766627"/>
                  </a:cubicBezTo>
                  <a:cubicBezTo>
                    <a:pt x="4757506" y="626068"/>
                    <a:pt x="5149106" y="373186"/>
                    <a:pt x="5452319" y="86545"/>
                  </a:cubicBezTo>
                  <a:cubicBezTo>
                    <a:pt x="5481168" y="58924"/>
                    <a:pt x="5510630" y="30076"/>
                    <a:pt x="5539478" y="0"/>
                  </a:cubicBezTo>
                  <a:lnTo>
                    <a:pt x="5529657" y="0"/>
                  </a:lnTo>
                  <a:close/>
                </a:path>
              </a:pathLst>
            </a:custGeom>
            <a:grpFill/>
            <a:ln w="6132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" name="Freeform: Shape 47">
              <a:extLst>
                <a:ext uri="{FF2B5EF4-FFF2-40B4-BE49-F238E27FC236}">
                  <a16:creationId xmlns:a16="http://schemas.microsoft.com/office/drawing/2014/main" xmlns="" id="{22D1787C-0C62-4362-9826-704CC114F18B}"/>
                </a:ext>
              </a:extLst>
            </p:cNvPr>
            <p:cNvSpPr/>
            <p:nvPr/>
          </p:nvSpPr>
          <p:spPr>
            <a:xfrm>
              <a:off x="2968141" y="0"/>
              <a:ext cx="5177953" cy="1149633"/>
            </a:xfrm>
            <a:custGeom>
              <a:avLst/>
              <a:gdLst>
                <a:gd name="connsiteX0" fmla="*/ 5165678 w 5177953"/>
                <a:gd name="connsiteY0" fmla="*/ 0 h 1149633"/>
                <a:gd name="connsiteX1" fmla="*/ 5136216 w 5177953"/>
                <a:gd name="connsiteY1" fmla="*/ 28234 h 1149633"/>
                <a:gd name="connsiteX2" fmla="*/ 4225348 w 5177953"/>
                <a:gd name="connsiteY2" fmla="*/ 673330 h 1149633"/>
                <a:gd name="connsiteX3" fmla="*/ 2985487 w 5177953"/>
                <a:gd name="connsiteY3" fmla="*/ 1085799 h 1149633"/>
                <a:gd name="connsiteX4" fmla="*/ 744530 w 5177953"/>
                <a:gd name="connsiteY4" fmla="*/ 673944 h 1149633"/>
                <a:gd name="connsiteX5" fmla="*/ 11662 w 5177953"/>
                <a:gd name="connsiteY5" fmla="*/ 0 h 1149633"/>
                <a:gd name="connsiteX6" fmla="*/ 0 w 5177953"/>
                <a:gd name="connsiteY6" fmla="*/ 0 h 1149633"/>
                <a:gd name="connsiteX7" fmla="*/ 740848 w 5177953"/>
                <a:gd name="connsiteY7" fmla="*/ 680082 h 1149633"/>
                <a:gd name="connsiteX8" fmla="*/ 1900916 w 5177953"/>
                <a:gd name="connsiteY8" fmla="*/ 1118330 h 1149633"/>
                <a:gd name="connsiteX9" fmla="*/ 2350826 w 5177953"/>
                <a:gd name="connsiteY9" fmla="*/ 1149634 h 1149633"/>
                <a:gd name="connsiteX10" fmla="*/ 2987328 w 5177953"/>
                <a:gd name="connsiteY10" fmla="*/ 1093165 h 1149633"/>
                <a:gd name="connsiteX11" fmla="*/ 4229645 w 5177953"/>
                <a:gd name="connsiteY11" fmla="*/ 680082 h 1149633"/>
                <a:gd name="connsiteX12" fmla="*/ 5142354 w 5177953"/>
                <a:gd name="connsiteY12" fmla="*/ 33759 h 1149633"/>
                <a:gd name="connsiteX13" fmla="*/ 5177954 w 5177953"/>
                <a:gd name="connsiteY13" fmla="*/ 0 h 1149633"/>
                <a:gd name="connsiteX14" fmla="*/ 5165678 w 5177953"/>
                <a:gd name="connsiteY14" fmla="*/ 0 h 114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77953" h="1149633">
                  <a:moveTo>
                    <a:pt x="5165678" y="0"/>
                  </a:moveTo>
                  <a:cubicBezTo>
                    <a:pt x="5155858" y="9821"/>
                    <a:pt x="5146037" y="19028"/>
                    <a:pt x="5136216" y="28234"/>
                  </a:cubicBezTo>
                  <a:cubicBezTo>
                    <a:pt x="4848961" y="300145"/>
                    <a:pt x="4477003" y="539524"/>
                    <a:pt x="4225348" y="673330"/>
                  </a:cubicBezTo>
                  <a:cubicBezTo>
                    <a:pt x="4132665" y="722434"/>
                    <a:pt x="3637335" y="972861"/>
                    <a:pt x="2985487" y="1085799"/>
                  </a:cubicBezTo>
                  <a:cubicBezTo>
                    <a:pt x="2132315" y="1233109"/>
                    <a:pt x="1377964" y="1095006"/>
                    <a:pt x="744530" y="673944"/>
                  </a:cubicBezTo>
                  <a:cubicBezTo>
                    <a:pt x="481827" y="497786"/>
                    <a:pt x="227103" y="265772"/>
                    <a:pt x="11662" y="0"/>
                  </a:cubicBezTo>
                  <a:lnTo>
                    <a:pt x="0" y="0"/>
                  </a:lnTo>
                  <a:cubicBezTo>
                    <a:pt x="213600" y="263317"/>
                    <a:pt x="469551" y="499627"/>
                    <a:pt x="740848" y="680082"/>
                  </a:cubicBezTo>
                  <a:cubicBezTo>
                    <a:pt x="1088254" y="910868"/>
                    <a:pt x="1478626" y="1058792"/>
                    <a:pt x="1900916" y="1118330"/>
                  </a:cubicBezTo>
                  <a:cubicBezTo>
                    <a:pt x="2046998" y="1139199"/>
                    <a:pt x="2197377" y="1149634"/>
                    <a:pt x="2350826" y="1149634"/>
                  </a:cubicBezTo>
                  <a:cubicBezTo>
                    <a:pt x="2557674" y="1149634"/>
                    <a:pt x="2770660" y="1130606"/>
                    <a:pt x="2987328" y="1093165"/>
                  </a:cubicBezTo>
                  <a:cubicBezTo>
                    <a:pt x="3640404" y="980227"/>
                    <a:pt x="4136348" y="729186"/>
                    <a:pt x="4229645" y="680082"/>
                  </a:cubicBezTo>
                  <a:cubicBezTo>
                    <a:pt x="4481913" y="546275"/>
                    <a:pt x="4854485" y="306283"/>
                    <a:pt x="5142354" y="33759"/>
                  </a:cubicBezTo>
                  <a:cubicBezTo>
                    <a:pt x="5154016" y="22710"/>
                    <a:pt x="5165678" y="11048"/>
                    <a:pt x="5177954" y="0"/>
                  </a:cubicBezTo>
                  <a:lnTo>
                    <a:pt x="5165678" y="0"/>
                  </a:lnTo>
                  <a:close/>
                </a:path>
              </a:pathLst>
            </a:custGeom>
            <a:grpFill/>
            <a:ln w="6132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" name="Freeform: Shape 48">
              <a:extLst>
                <a:ext uri="{FF2B5EF4-FFF2-40B4-BE49-F238E27FC236}">
                  <a16:creationId xmlns:a16="http://schemas.microsoft.com/office/drawing/2014/main" xmlns="" id="{48D398C6-0906-4EB2-B39B-2D9D8A305959}"/>
                </a:ext>
              </a:extLst>
            </p:cNvPr>
            <p:cNvSpPr/>
            <p:nvPr/>
          </p:nvSpPr>
          <p:spPr>
            <a:xfrm>
              <a:off x="3139389" y="-613"/>
              <a:ext cx="4811519" cy="1039150"/>
            </a:xfrm>
            <a:custGeom>
              <a:avLst/>
              <a:gdLst>
                <a:gd name="connsiteX0" fmla="*/ 4798017 w 4811519"/>
                <a:gd name="connsiteY0" fmla="*/ 614 h 1039150"/>
                <a:gd name="connsiteX1" fmla="*/ 3961417 w 4811519"/>
                <a:gd name="connsiteY1" fmla="*/ 586786 h 1039150"/>
                <a:gd name="connsiteX2" fmla="*/ 2787232 w 4811519"/>
                <a:gd name="connsiteY2" fmla="*/ 977158 h 1039150"/>
                <a:gd name="connsiteX3" fmla="*/ 2180191 w 4811519"/>
                <a:gd name="connsiteY3" fmla="*/ 1031171 h 1039150"/>
                <a:gd name="connsiteX4" fmla="*/ 664737 w 4811519"/>
                <a:gd name="connsiteY4" fmla="*/ 586786 h 1039150"/>
                <a:gd name="connsiteX5" fmla="*/ 12276 w 4811519"/>
                <a:gd name="connsiteY5" fmla="*/ 614 h 1039150"/>
                <a:gd name="connsiteX6" fmla="*/ 0 w 4811519"/>
                <a:gd name="connsiteY6" fmla="*/ 614 h 1039150"/>
                <a:gd name="connsiteX7" fmla="*/ 660441 w 4811519"/>
                <a:gd name="connsiteY7" fmla="*/ 594151 h 1039150"/>
                <a:gd name="connsiteX8" fmla="*/ 1759743 w 4811519"/>
                <a:gd name="connsiteY8" fmla="*/ 1009689 h 1039150"/>
                <a:gd name="connsiteX9" fmla="*/ 2186329 w 4811519"/>
                <a:gd name="connsiteY9" fmla="*/ 1039151 h 1039150"/>
                <a:gd name="connsiteX10" fmla="*/ 2789687 w 4811519"/>
                <a:gd name="connsiteY10" fmla="*/ 985751 h 1039150"/>
                <a:gd name="connsiteX11" fmla="*/ 3966328 w 4811519"/>
                <a:gd name="connsiteY11" fmla="*/ 594151 h 1039150"/>
                <a:gd name="connsiteX12" fmla="*/ 4811520 w 4811519"/>
                <a:gd name="connsiteY12" fmla="*/ 0 h 1039150"/>
                <a:gd name="connsiteX13" fmla="*/ 4798017 w 4811519"/>
                <a:gd name="connsiteY13" fmla="*/ 0 h 103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11519" h="1039150">
                  <a:moveTo>
                    <a:pt x="4798017" y="614"/>
                  </a:moveTo>
                  <a:cubicBezTo>
                    <a:pt x="4529789" y="247972"/>
                    <a:pt x="4192203" y="464641"/>
                    <a:pt x="3961417" y="586786"/>
                  </a:cubicBezTo>
                  <a:cubicBezTo>
                    <a:pt x="3873645" y="633434"/>
                    <a:pt x="3404707" y="870358"/>
                    <a:pt x="2787232" y="977158"/>
                  </a:cubicBezTo>
                  <a:cubicBezTo>
                    <a:pt x="2578543" y="1013372"/>
                    <a:pt x="2375991" y="1031171"/>
                    <a:pt x="2180191" y="1031171"/>
                  </a:cubicBezTo>
                  <a:cubicBezTo>
                    <a:pt x="1617957" y="1031171"/>
                    <a:pt x="1109737" y="882634"/>
                    <a:pt x="664737" y="586786"/>
                  </a:cubicBezTo>
                  <a:cubicBezTo>
                    <a:pt x="432110" y="432110"/>
                    <a:pt x="206848" y="230786"/>
                    <a:pt x="12276" y="614"/>
                  </a:cubicBezTo>
                  <a:lnTo>
                    <a:pt x="0" y="614"/>
                  </a:lnTo>
                  <a:cubicBezTo>
                    <a:pt x="193345" y="229558"/>
                    <a:pt x="420448" y="435179"/>
                    <a:pt x="660441" y="594151"/>
                  </a:cubicBezTo>
                  <a:cubicBezTo>
                    <a:pt x="989434" y="813275"/>
                    <a:pt x="1359550" y="952606"/>
                    <a:pt x="1759743" y="1009689"/>
                  </a:cubicBezTo>
                  <a:cubicBezTo>
                    <a:pt x="1898460" y="1029330"/>
                    <a:pt x="2040860" y="1039151"/>
                    <a:pt x="2186329" y="1039151"/>
                  </a:cubicBezTo>
                  <a:cubicBezTo>
                    <a:pt x="2382129" y="1039151"/>
                    <a:pt x="2584067" y="1021351"/>
                    <a:pt x="2789687" y="985751"/>
                  </a:cubicBezTo>
                  <a:cubicBezTo>
                    <a:pt x="3408390" y="878951"/>
                    <a:pt x="3878555" y="640799"/>
                    <a:pt x="3966328" y="594151"/>
                  </a:cubicBezTo>
                  <a:cubicBezTo>
                    <a:pt x="4199569" y="470165"/>
                    <a:pt x="4541451" y="251041"/>
                    <a:pt x="4811520" y="0"/>
                  </a:cubicBezTo>
                  <a:lnTo>
                    <a:pt x="4798017" y="0"/>
                  </a:lnTo>
                  <a:close/>
                </a:path>
              </a:pathLst>
            </a:custGeom>
            <a:grpFill/>
            <a:ln w="6132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" name="Freeform: Shape 49">
              <a:extLst>
                <a:ext uri="{FF2B5EF4-FFF2-40B4-BE49-F238E27FC236}">
                  <a16:creationId xmlns:a16="http://schemas.microsoft.com/office/drawing/2014/main" xmlns="" id="{32D8BD33-4E45-4764-927D-58A3788625D1}"/>
                </a:ext>
              </a:extLst>
            </p:cNvPr>
            <p:cNvSpPr/>
            <p:nvPr/>
          </p:nvSpPr>
          <p:spPr>
            <a:xfrm>
              <a:off x="3313092" y="0"/>
              <a:ext cx="4438333" cy="927440"/>
            </a:xfrm>
            <a:custGeom>
              <a:avLst/>
              <a:gdLst>
                <a:gd name="connsiteX0" fmla="*/ 4424217 w 4438333"/>
                <a:gd name="connsiteY0" fmla="*/ 0 h 927440"/>
                <a:gd name="connsiteX1" fmla="*/ 3695031 w 4438333"/>
                <a:gd name="connsiteY1" fmla="*/ 499627 h 927440"/>
                <a:gd name="connsiteX2" fmla="*/ 2586522 w 4438333"/>
                <a:gd name="connsiteY2" fmla="*/ 868517 h 927440"/>
                <a:gd name="connsiteX3" fmla="*/ 582489 w 4438333"/>
                <a:gd name="connsiteY3" fmla="*/ 500241 h 927440"/>
                <a:gd name="connsiteX4" fmla="*/ 12890 w 4438333"/>
                <a:gd name="connsiteY4" fmla="*/ 0 h 927440"/>
                <a:gd name="connsiteX5" fmla="*/ 0 w 4438333"/>
                <a:gd name="connsiteY5" fmla="*/ 0 h 927440"/>
                <a:gd name="connsiteX6" fmla="*/ 577579 w 4438333"/>
                <a:gd name="connsiteY6" fmla="*/ 507606 h 927440"/>
                <a:gd name="connsiteX7" fmla="*/ 1616116 w 4438333"/>
                <a:gd name="connsiteY7" fmla="*/ 899820 h 927440"/>
                <a:gd name="connsiteX8" fmla="*/ 2018764 w 4438333"/>
                <a:gd name="connsiteY8" fmla="*/ 927441 h 927440"/>
                <a:gd name="connsiteX9" fmla="*/ 2588363 w 4438333"/>
                <a:gd name="connsiteY9" fmla="*/ 877110 h 927440"/>
                <a:gd name="connsiteX10" fmla="*/ 3699942 w 4438333"/>
                <a:gd name="connsiteY10" fmla="*/ 507606 h 927440"/>
                <a:gd name="connsiteX11" fmla="*/ 4438334 w 4438333"/>
                <a:gd name="connsiteY11" fmla="*/ 0 h 927440"/>
                <a:gd name="connsiteX12" fmla="*/ 4424217 w 4438333"/>
                <a:gd name="connsiteY12" fmla="*/ 0 h 92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38333" h="927440">
                  <a:moveTo>
                    <a:pt x="4424217" y="0"/>
                  </a:moveTo>
                  <a:cubicBezTo>
                    <a:pt x="4182382" y="210531"/>
                    <a:pt x="3895741" y="392827"/>
                    <a:pt x="3695031" y="499627"/>
                  </a:cubicBezTo>
                  <a:cubicBezTo>
                    <a:pt x="3612169" y="543820"/>
                    <a:pt x="3169011" y="767855"/>
                    <a:pt x="2586522" y="868517"/>
                  </a:cubicBezTo>
                  <a:cubicBezTo>
                    <a:pt x="1823578" y="1000482"/>
                    <a:pt x="1149020" y="876496"/>
                    <a:pt x="582489" y="500241"/>
                  </a:cubicBezTo>
                  <a:cubicBezTo>
                    <a:pt x="381165" y="365820"/>
                    <a:pt x="185365" y="195186"/>
                    <a:pt x="12890" y="0"/>
                  </a:cubicBezTo>
                  <a:lnTo>
                    <a:pt x="0" y="0"/>
                  </a:lnTo>
                  <a:cubicBezTo>
                    <a:pt x="172476" y="194572"/>
                    <a:pt x="370117" y="369503"/>
                    <a:pt x="577579" y="507606"/>
                  </a:cubicBezTo>
                  <a:cubicBezTo>
                    <a:pt x="888772" y="714455"/>
                    <a:pt x="1238020" y="846420"/>
                    <a:pt x="1616116" y="899820"/>
                  </a:cubicBezTo>
                  <a:cubicBezTo>
                    <a:pt x="1746854" y="918234"/>
                    <a:pt x="1881274" y="927441"/>
                    <a:pt x="2018764" y="927441"/>
                  </a:cubicBezTo>
                  <a:cubicBezTo>
                    <a:pt x="2203515" y="927441"/>
                    <a:pt x="2394405" y="910868"/>
                    <a:pt x="2588363" y="877110"/>
                  </a:cubicBezTo>
                  <a:cubicBezTo>
                    <a:pt x="3172694" y="775834"/>
                    <a:pt x="3617080" y="551186"/>
                    <a:pt x="3699942" y="507606"/>
                  </a:cubicBezTo>
                  <a:cubicBezTo>
                    <a:pt x="3903107" y="399579"/>
                    <a:pt x="4194045" y="214214"/>
                    <a:pt x="4438334" y="0"/>
                  </a:cubicBezTo>
                  <a:lnTo>
                    <a:pt x="4424217" y="0"/>
                  </a:lnTo>
                  <a:close/>
                </a:path>
              </a:pathLst>
            </a:custGeom>
            <a:grpFill/>
            <a:ln w="6132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" name="Freeform: Shape 50">
              <a:extLst>
                <a:ext uri="{FF2B5EF4-FFF2-40B4-BE49-F238E27FC236}">
                  <a16:creationId xmlns:a16="http://schemas.microsoft.com/office/drawing/2014/main" xmlns="" id="{28CA05EE-D0E7-43EC-A6A0-A9CA9C56CA9E}"/>
                </a:ext>
              </a:extLst>
            </p:cNvPr>
            <p:cNvSpPr/>
            <p:nvPr/>
          </p:nvSpPr>
          <p:spPr>
            <a:xfrm>
              <a:off x="3488637" y="0"/>
              <a:ext cx="4061465" cy="816957"/>
            </a:xfrm>
            <a:custGeom>
              <a:avLst/>
              <a:gdLst>
                <a:gd name="connsiteX0" fmla="*/ 4044893 w 4061465"/>
                <a:gd name="connsiteY0" fmla="*/ 0 h 816957"/>
                <a:gd name="connsiteX1" fmla="*/ 3426190 w 4061465"/>
                <a:gd name="connsiteY1" fmla="*/ 412469 h 816957"/>
                <a:gd name="connsiteX2" fmla="*/ 2382743 w 4061465"/>
                <a:gd name="connsiteY2" fmla="*/ 759261 h 816957"/>
                <a:gd name="connsiteX3" fmla="*/ 1843219 w 4061465"/>
                <a:gd name="connsiteY3" fmla="*/ 807137 h 816957"/>
                <a:gd name="connsiteX4" fmla="*/ 497172 w 4061465"/>
                <a:gd name="connsiteY4" fmla="*/ 412469 h 816957"/>
                <a:gd name="connsiteX5" fmla="*/ 14117 w 4061465"/>
                <a:gd name="connsiteY5" fmla="*/ 0 h 816957"/>
                <a:gd name="connsiteX6" fmla="*/ 0 w 4061465"/>
                <a:gd name="connsiteY6" fmla="*/ 0 h 816957"/>
                <a:gd name="connsiteX7" fmla="*/ 492262 w 4061465"/>
                <a:gd name="connsiteY7" fmla="*/ 421062 h 816957"/>
                <a:gd name="connsiteX8" fmla="*/ 1469419 w 4061465"/>
                <a:gd name="connsiteY8" fmla="*/ 790565 h 816957"/>
                <a:gd name="connsiteX9" fmla="*/ 1848743 w 4061465"/>
                <a:gd name="connsiteY9" fmla="*/ 816958 h 816957"/>
                <a:gd name="connsiteX10" fmla="*/ 2385198 w 4061465"/>
                <a:gd name="connsiteY10" fmla="*/ 769696 h 816957"/>
                <a:gd name="connsiteX11" fmla="*/ 3431714 w 4061465"/>
                <a:gd name="connsiteY11" fmla="*/ 421675 h 816957"/>
                <a:gd name="connsiteX12" fmla="*/ 4061466 w 4061465"/>
                <a:gd name="connsiteY12" fmla="*/ 0 h 816957"/>
                <a:gd name="connsiteX13" fmla="*/ 4044893 w 4061465"/>
                <a:gd name="connsiteY13" fmla="*/ 0 h 81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61465" h="816957">
                  <a:moveTo>
                    <a:pt x="4044893" y="0"/>
                  </a:moveTo>
                  <a:cubicBezTo>
                    <a:pt x="3833135" y="173703"/>
                    <a:pt x="3597438" y="322241"/>
                    <a:pt x="3426190" y="412469"/>
                  </a:cubicBezTo>
                  <a:cubicBezTo>
                    <a:pt x="3348239" y="453593"/>
                    <a:pt x="2931473" y="664737"/>
                    <a:pt x="2382743" y="759261"/>
                  </a:cubicBezTo>
                  <a:cubicBezTo>
                    <a:pt x="2197378" y="791179"/>
                    <a:pt x="2017536" y="807137"/>
                    <a:pt x="1843219" y="807137"/>
                  </a:cubicBezTo>
                  <a:cubicBezTo>
                    <a:pt x="1343592" y="807137"/>
                    <a:pt x="892454" y="675172"/>
                    <a:pt x="497172" y="412469"/>
                  </a:cubicBezTo>
                  <a:cubicBezTo>
                    <a:pt x="328379" y="300145"/>
                    <a:pt x="163269" y="159586"/>
                    <a:pt x="14117" y="0"/>
                  </a:cubicBezTo>
                  <a:lnTo>
                    <a:pt x="0" y="0"/>
                  </a:lnTo>
                  <a:cubicBezTo>
                    <a:pt x="149765" y="160814"/>
                    <a:pt x="317331" y="304441"/>
                    <a:pt x="492262" y="421062"/>
                  </a:cubicBezTo>
                  <a:cubicBezTo>
                    <a:pt x="785041" y="615634"/>
                    <a:pt x="1114034" y="740234"/>
                    <a:pt x="1469419" y="790565"/>
                  </a:cubicBezTo>
                  <a:cubicBezTo>
                    <a:pt x="1592792" y="807751"/>
                    <a:pt x="1719233" y="816958"/>
                    <a:pt x="1848743" y="816958"/>
                  </a:cubicBezTo>
                  <a:cubicBezTo>
                    <a:pt x="2023060" y="816958"/>
                    <a:pt x="2202288" y="800999"/>
                    <a:pt x="2385198" y="769696"/>
                  </a:cubicBezTo>
                  <a:cubicBezTo>
                    <a:pt x="2935156" y="674558"/>
                    <a:pt x="3353149" y="463413"/>
                    <a:pt x="3431714" y="421675"/>
                  </a:cubicBezTo>
                  <a:cubicBezTo>
                    <a:pt x="3605417" y="329607"/>
                    <a:pt x="3846638" y="178000"/>
                    <a:pt x="4061466" y="0"/>
                  </a:cubicBezTo>
                  <a:lnTo>
                    <a:pt x="4044893" y="0"/>
                  </a:lnTo>
                  <a:close/>
                </a:path>
              </a:pathLst>
            </a:custGeom>
            <a:grpFill/>
            <a:ln w="6132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" name="Freeform: Shape 51">
              <a:extLst>
                <a:ext uri="{FF2B5EF4-FFF2-40B4-BE49-F238E27FC236}">
                  <a16:creationId xmlns:a16="http://schemas.microsoft.com/office/drawing/2014/main" xmlns="" id="{3BB76404-D487-49F8-AE6A-09643E5DA992}"/>
                </a:ext>
              </a:extLst>
            </p:cNvPr>
            <p:cNvSpPr/>
            <p:nvPr/>
          </p:nvSpPr>
          <p:spPr>
            <a:xfrm>
              <a:off x="3667250" y="0"/>
              <a:ext cx="3674775" cy="705861"/>
            </a:xfrm>
            <a:custGeom>
              <a:avLst/>
              <a:gdLst>
                <a:gd name="connsiteX0" fmla="*/ 3658204 w 3674775"/>
                <a:gd name="connsiteY0" fmla="*/ 0 h 705861"/>
                <a:gd name="connsiteX1" fmla="*/ 3154894 w 3674775"/>
                <a:gd name="connsiteY1" fmla="*/ 325924 h 705861"/>
                <a:gd name="connsiteX2" fmla="*/ 2177122 w 3674775"/>
                <a:gd name="connsiteY2" fmla="*/ 651234 h 705861"/>
                <a:gd name="connsiteX3" fmla="*/ 1671357 w 3674775"/>
                <a:gd name="connsiteY3" fmla="*/ 696655 h 705861"/>
                <a:gd name="connsiteX4" fmla="*/ 410013 w 3674775"/>
                <a:gd name="connsiteY4" fmla="*/ 326538 h 705861"/>
                <a:gd name="connsiteX5" fmla="*/ 15345 w 3674775"/>
                <a:gd name="connsiteY5" fmla="*/ 0 h 705861"/>
                <a:gd name="connsiteX6" fmla="*/ 0 w 3674775"/>
                <a:gd name="connsiteY6" fmla="*/ 0 h 705861"/>
                <a:gd name="connsiteX7" fmla="*/ 403876 w 3674775"/>
                <a:gd name="connsiteY7" fmla="*/ 335131 h 705861"/>
                <a:gd name="connsiteX8" fmla="*/ 1320268 w 3674775"/>
                <a:gd name="connsiteY8" fmla="*/ 681310 h 705861"/>
                <a:gd name="connsiteX9" fmla="*/ 1675654 w 3674775"/>
                <a:gd name="connsiteY9" fmla="*/ 705861 h 705861"/>
                <a:gd name="connsiteX10" fmla="*/ 2178350 w 3674775"/>
                <a:gd name="connsiteY10" fmla="*/ 661668 h 705861"/>
                <a:gd name="connsiteX11" fmla="*/ 3159190 w 3674775"/>
                <a:gd name="connsiteY11" fmla="*/ 335131 h 705861"/>
                <a:gd name="connsiteX12" fmla="*/ 3674776 w 3674775"/>
                <a:gd name="connsiteY12" fmla="*/ 0 h 705861"/>
                <a:gd name="connsiteX13" fmla="*/ 3658204 w 3674775"/>
                <a:gd name="connsiteY13" fmla="*/ 0 h 70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74775" h="705861">
                  <a:moveTo>
                    <a:pt x="3658204" y="0"/>
                  </a:moveTo>
                  <a:cubicBezTo>
                    <a:pt x="3480818" y="136262"/>
                    <a:pt x="3294838" y="251655"/>
                    <a:pt x="3154894" y="325924"/>
                  </a:cubicBezTo>
                  <a:cubicBezTo>
                    <a:pt x="3081853" y="364593"/>
                    <a:pt x="2691480" y="562234"/>
                    <a:pt x="2177122" y="651234"/>
                  </a:cubicBezTo>
                  <a:cubicBezTo>
                    <a:pt x="2003419" y="681310"/>
                    <a:pt x="1834626" y="696655"/>
                    <a:pt x="1671357" y="696655"/>
                  </a:cubicBezTo>
                  <a:cubicBezTo>
                    <a:pt x="1203033" y="696655"/>
                    <a:pt x="780130" y="572669"/>
                    <a:pt x="410013" y="326538"/>
                  </a:cubicBezTo>
                  <a:cubicBezTo>
                    <a:pt x="273138" y="235083"/>
                    <a:pt x="139331" y="124600"/>
                    <a:pt x="15345" y="0"/>
                  </a:cubicBezTo>
                  <a:lnTo>
                    <a:pt x="0" y="0"/>
                  </a:lnTo>
                  <a:cubicBezTo>
                    <a:pt x="125214" y="126441"/>
                    <a:pt x="262089" y="240607"/>
                    <a:pt x="403876" y="335131"/>
                  </a:cubicBezTo>
                  <a:cubicBezTo>
                    <a:pt x="678241" y="517427"/>
                    <a:pt x="986978" y="634048"/>
                    <a:pt x="1320268" y="681310"/>
                  </a:cubicBezTo>
                  <a:cubicBezTo>
                    <a:pt x="1435661" y="697882"/>
                    <a:pt x="1554123" y="705861"/>
                    <a:pt x="1675654" y="705861"/>
                  </a:cubicBezTo>
                  <a:cubicBezTo>
                    <a:pt x="1838922" y="705861"/>
                    <a:pt x="2007102" y="691130"/>
                    <a:pt x="2178350" y="661668"/>
                  </a:cubicBezTo>
                  <a:cubicBezTo>
                    <a:pt x="2693936" y="572669"/>
                    <a:pt x="3086149" y="374413"/>
                    <a:pt x="3159190" y="335131"/>
                  </a:cubicBezTo>
                  <a:cubicBezTo>
                    <a:pt x="3302204" y="259634"/>
                    <a:pt x="3493707" y="140559"/>
                    <a:pt x="3674776" y="0"/>
                  </a:cubicBezTo>
                  <a:lnTo>
                    <a:pt x="3658204" y="0"/>
                  </a:lnTo>
                  <a:close/>
                </a:path>
              </a:pathLst>
            </a:custGeom>
            <a:grpFill/>
            <a:ln w="6132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" name="Freeform: Shape 52">
              <a:extLst>
                <a:ext uri="{FF2B5EF4-FFF2-40B4-BE49-F238E27FC236}">
                  <a16:creationId xmlns:a16="http://schemas.microsoft.com/office/drawing/2014/main" xmlns="" id="{DF5FD506-707D-4F12-9888-EAD3ADA64CF5}"/>
                </a:ext>
              </a:extLst>
            </p:cNvPr>
            <p:cNvSpPr/>
            <p:nvPr/>
          </p:nvSpPr>
          <p:spPr>
            <a:xfrm>
              <a:off x="3850160" y="0"/>
              <a:ext cx="3280720" cy="594765"/>
            </a:xfrm>
            <a:custGeom>
              <a:avLst/>
              <a:gdLst>
                <a:gd name="connsiteX0" fmla="*/ 3261080 w 3280720"/>
                <a:gd name="connsiteY0" fmla="*/ 0 h 594765"/>
                <a:gd name="connsiteX1" fmla="*/ 2879301 w 3280720"/>
                <a:gd name="connsiteY1" fmla="*/ 238765 h 594765"/>
                <a:gd name="connsiteX2" fmla="*/ 1966591 w 3280720"/>
                <a:gd name="connsiteY2" fmla="*/ 541979 h 594765"/>
                <a:gd name="connsiteX3" fmla="*/ 1495199 w 3280720"/>
                <a:gd name="connsiteY3" fmla="*/ 584331 h 594765"/>
                <a:gd name="connsiteX4" fmla="*/ 317944 w 3280720"/>
                <a:gd name="connsiteY4" fmla="*/ 239379 h 594765"/>
                <a:gd name="connsiteX5" fmla="*/ 16572 w 3280720"/>
                <a:gd name="connsiteY5" fmla="*/ 0 h 594765"/>
                <a:gd name="connsiteX6" fmla="*/ 0 w 3280720"/>
                <a:gd name="connsiteY6" fmla="*/ 0 h 594765"/>
                <a:gd name="connsiteX7" fmla="*/ 311807 w 3280720"/>
                <a:gd name="connsiteY7" fmla="*/ 248586 h 594765"/>
                <a:gd name="connsiteX8" fmla="*/ 1167433 w 3280720"/>
                <a:gd name="connsiteY8" fmla="*/ 572055 h 594765"/>
                <a:gd name="connsiteX9" fmla="*/ 1499495 w 3280720"/>
                <a:gd name="connsiteY9" fmla="*/ 594765 h 594765"/>
                <a:gd name="connsiteX10" fmla="*/ 1969047 w 3280720"/>
                <a:gd name="connsiteY10" fmla="*/ 553027 h 594765"/>
                <a:gd name="connsiteX11" fmla="*/ 2884211 w 3280720"/>
                <a:gd name="connsiteY11" fmla="*/ 248586 h 594765"/>
                <a:gd name="connsiteX12" fmla="*/ 3280721 w 3280720"/>
                <a:gd name="connsiteY12" fmla="*/ 0 h 594765"/>
                <a:gd name="connsiteX13" fmla="*/ 3261080 w 3280720"/>
                <a:gd name="connsiteY13" fmla="*/ 0 h 59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80720" h="594765">
                  <a:moveTo>
                    <a:pt x="3261080" y="0"/>
                  </a:moveTo>
                  <a:cubicBezTo>
                    <a:pt x="3123590" y="98821"/>
                    <a:pt x="2986715" y="182296"/>
                    <a:pt x="2879301" y="238765"/>
                  </a:cubicBezTo>
                  <a:cubicBezTo>
                    <a:pt x="2811170" y="274979"/>
                    <a:pt x="2446577" y="459117"/>
                    <a:pt x="1966591" y="541979"/>
                  </a:cubicBezTo>
                  <a:cubicBezTo>
                    <a:pt x="1804550" y="570213"/>
                    <a:pt x="1647419" y="584331"/>
                    <a:pt x="1495199" y="584331"/>
                  </a:cubicBezTo>
                  <a:cubicBezTo>
                    <a:pt x="1058178" y="584331"/>
                    <a:pt x="663510" y="468938"/>
                    <a:pt x="317944" y="239379"/>
                  </a:cubicBezTo>
                  <a:cubicBezTo>
                    <a:pt x="214214" y="170634"/>
                    <a:pt x="112938" y="90228"/>
                    <a:pt x="16572" y="0"/>
                  </a:cubicBezTo>
                  <a:lnTo>
                    <a:pt x="0" y="0"/>
                  </a:lnTo>
                  <a:cubicBezTo>
                    <a:pt x="98207" y="92683"/>
                    <a:pt x="203165" y="176772"/>
                    <a:pt x="311807" y="248586"/>
                  </a:cubicBezTo>
                  <a:cubicBezTo>
                    <a:pt x="568372" y="419220"/>
                    <a:pt x="856241" y="527862"/>
                    <a:pt x="1167433" y="572055"/>
                  </a:cubicBezTo>
                  <a:cubicBezTo>
                    <a:pt x="1275461" y="587399"/>
                    <a:pt x="1385944" y="594765"/>
                    <a:pt x="1499495" y="594765"/>
                  </a:cubicBezTo>
                  <a:cubicBezTo>
                    <a:pt x="1651716" y="594765"/>
                    <a:pt x="1808847" y="580648"/>
                    <a:pt x="1969047" y="553027"/>
                  </a:cubicBezTo>
                  <a:cubicBezTo>
                    <a:pt x="2450260" y="470165"/>
                    <a:pt x="2816080" y="285414"/>
                    <a:pt x="2884211" y="248586"/>
                  </a:cubicBezTo>
                  <a:cubicBezTo>
                    <a:pt x="2995308" y="190276"/>
                    <a:pt x="3138322" y="103117"/>
                    <a:pt x="3280721" y="0"/>
                  </a:cubicBezTo>
                  <a:lnTo>
                    <a:pt x="3261080" y="0"/>
                  </a:lnTo>
                  <a:close/>
                </a:path>
              </a:pathLst>
            </a:custGeom>
            <a:grpFill/>
            <a:ln w="6132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" name="Freeform: Shape 53">
              <a:extLst>
                <a:ext uri="{FF2B5EF4-FFF2-40B4-BE49-F238E27FC236}">
                  <a16:creationId xmlns:a16="http://schemas.microsoft.com/office/drawing/2014/main" xmlns="" id="{F823B001-1AA1-439C-AF55-90549EDA8F89}"/>
                </a:ext>
              </a:extLst>
            </p:cNvPr>
            <p:cNvSpPr/>
            <p:nvPr/>
          </p:nvSpPr>
          <p:spPr>
            <a:xfrm>
              <a:off x="4039209" y="0"/>
              <a:ext cx="2871935" cy="484896"/>
            </a:xfrm>
            <a:custGeom>
              <a:avLst/>
              <a:gdLst>
                <a:gd name="connsiteX0" fmla="*/ 2851067 w 2871935"/>
                <a:gd name="connsiteY0" fmla="*/ 0 h 484896"/>
                <a:gd name="connsiteX1" fmla="*/ 2597570 w 2871935"/>
                <a:gd name="connsiteY1" fmla="*/ 152221 h 484896"/>
                <a:gd name="connsiteX2" fmla="*/ 1750536 w 2871935"/>
                <a:gd name="connsiteY2" fmla="*/ 433951 h 484896"/>
                <a:gd name="connsiteX3" fmla="*/ 220351 w 2871935"/>
                <a:gd name="connsiteY3" fmla="*/ 152834 h 484896"/>
                <a:gd name="connsiteX4" fmla="*/ 18414 w 2871935"/>
                <a:gd name="connsiteY4" fmla="*/ 0 h 484896"/>
                <a:gd name="connsiteX5" fmla="*/ 0 w 2871935"/>
                <a:gd name="connsiteY5" fmla="*/ 0 h 484896"/>
                <a:gd name="connsiteX6" fmla="*/ 213600 w 2871935"/>
                <a:gd name="connsiteY6" fmla="*/ 162655 h 484896"/>
                <a:gd name="connsiteX7" fmla="*/ 1008461 w 2871935"/>
                <a:gd name="connsiteY7" fmla="*/ 463413 h 484896"/>
                <a:gd name="connsiteX8" fmla="*/ 1316585 w 2871935"/>
                <a:gd name="connsiteY8" fmla="*/ 484896 h 484896"/>
                <a:gd name="connsiteX9" fmla="*/ 1752378 w 2871935"/>
                <a:gd name="connsiteY9" fmla="*/ 446227 h 484896"/>
                <a:gd name="connsiteX10" fmla="*/ 2602481 w 2871935"/>
                <a:gd name="connsiteY10" fmla="*/ 162655 h 484896"/>
                <a:gd name="connsiteX11" fmla="*/ 2871935 w 2871935"/>
                <a:gd name="connsiteY11" fmla="*/ 0 h 484896"/>
                <a:gd name="connsiteX12" fmla="*/ 2851067 w 2871935"/>
                <a:gd name="connsiteY12" fmla="*/ 0 h 48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71935" h="484896">
                  <a:moveTo>
                    <a:pt x="2851067" y="0"/>
                  </a:moveTo>
                  <a:cubicBezTo>
                    <a:pt x="2758998" y="61379"/>
                    <a:pt x="2670612" y="113552"/>
                    <a:pt x="2597570" y="152221"/>
                  </a:cubicBezTo>
                  <a:cubicBezTo>
                    <a:pt x="2534349" y="185979"/>
                    <a:pt x="2196150" y="356613"/>
                    <a:pt x="1750536" y="433951"/>
                  </a:cubicBezTo>
                  <a:cubicBezTo>
                    <a:pt x="1167434" y="534613"/>
                    <a:pt x="653075" y="440089"/>
                    <a:pt x="220351" y="152834"/>
                  </a:cubicBezTo>
                  <a:cubicBezTo>
                    <a:pt x="151607" y="106800"/>
                    <a:pt x="84090" y="55855"/>
                    <a:pt x="18414" y="0"/>
                  </a:cubicBezTo>
                  <a:lnTo>
                    <a:pt x="0" y="0"/>
                  </a:lnTo>
                  <a:cubicBezTo>
                    <a:pt x="68745" y="59538"/>
                    <a:pt x="139945" y="113552"/>
                    <a:pt x="213600" y="162655"/>
                  </a:cubicBezTo>
                  <a:cubicBezTo>
                    <a:pt x="451751" y="321014"/>
                    <a:pt x="719365" y="422289"/>
                    <a:pt x="1008461" y="463413"/>
                  </a:cubicBezTo>
                  <a:cubicBezTo>
                    <a:pt x="1108509" y="477531"/>
                    <a:pt x="1211627" y="484896"/>
                    <a:pt x="1316585" y="484896"/>
                  </a:cubicBezTo>
                  <a:cubicBezTo>
                    <a:pt x="1458371" y="484896"/>
                    <a:pt x="1603840" y="472007"/>
                    <a:pt x="1752378" y="446227"/>
                  </a:cubicBezTo>
                  <a:cubicBezTo>
                    <a:pt x="2199219" y="368276"/>
                    <a:pt x="2539260" y="196414"/>
                    <a:pt x="2602481" y="162655"/>
                  </a:cubicBezTo>
                  <a:cubicBezTo>
                    <a:pt x="2679818" y="121531"/>
                    <a:pt x="2774343" y="65676"/>
                    <a:pt x="2871935" y="0"/>
                  </a:cubicBezTo>
                  <a:lnTo>
                    <a:pt x="2851067" y="0"/>
                  </a:lnTo>
                  <a:close/>
                </a:path>
              </a:pathLst>
            </a:custGeom>
            <a:grpFill/>
            <a:ln w="6132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" name="Freeform: Shape 54">
              <a:extLst>
                <a:ext uri="{FF2B5EF4-FFF2-40B4-BE49-F238E27FC236}">
                  <a16:creationId xmlns:a16="http://schemas.microsoft.com/office/drawing/2014/main" xmlns="" id="{1CF97A38-B63E-45F6-8111-D8A2C06C5F42}"/>
                </a:ext>
              </a:extLst>
            </p:cNvPr>
            <p:cNvSpPr/>
            <p:nvPr/>
          </p:nvSpPr>
          <p:spPr>
            <a:xfrm>
              <a:off x="4237464" y="-613"/>
              <a:ext cx="2446576" cy="373185"/>
            </a:xfrm>
            <a:custGeom>
              <a:avLst/>
              <a:gdLst>
                <a:gd name="connsiteX0" fmla="*/ 2421412 w 2446576"/>
                <a:gd name="connsiteY0" fmla="*/ 614 h 373185"/>
                <a:gd name="connsiteX1" fmla="*/ 2306019 w 2446576"/>
                <a:gd name="connsiteY1" fmla="*/ 65676 h 373185"/>
                <a:gd name="connsiteX2" fmla="*/ 1524661 w 2446576"/>
                <a:gd name="connsiteY2" fmla="*/ 325310 h 373185"/>
                <a:gd name="connsiteX3" fmla="*/ 112938 w 2446576"/>
                <a:gd name="connsiteY3" fmla="*/ 65676 h 373185"/>
                <a:gd name="connsiteX4" fmla="*/ 20869 w 2446576"/>
                <a:gd name="connsiteY4" fmla="*/ 0 h 373185"/>
                <a:gd name="connsiteX5" fmla="*/ 0 w 2446576"/>
                <a:gd name="connsiteY5" fmla="*/ 0 h 373185"/>
                <a:gd name="connsiteX6" fmla="*/ 106186 w 2446576"/>
                <a:gd name="connsiteY6" fmla="*/ 76110 h 373185"/>
                <a:gd name="connsiteX7" fmla="*/ 840282 w 2446576"/>
                <a:gd name="connsiteY7" fmla="*/ 353545 h 373185"/>
                <a:gd name="connsiteX8" fmla="*/ 1125082 w 2446576"/>
                <a:gd name="connsiteY8" fmla="*/ 373186 h 373185"/>
                <a:gd name="connsiteX9" fmla="*/ 1527729 w 2446576"/>
                <a:gd name="connsiteY9" fmla="*/ 337586 h 373185"/>
                <a:gd name="connsiteX10" fmla="*/ 2312770 w 2446576"/>
                <a:gd name="connsiteY10" fmla="*/ 76724 h 373185"/>
                <a:gd name="connsiteX11" fmla="*/ 2446577 w 2446576"/>
                <a:gd name="connsiteY11" fmla="*/ 614 h 373185"/>
                <a:gd name="connsiteX12" fmla="*/ 2421412 w 2446576"/>
                <a:gd name="connsiteY12" fmla="*/ 614 h 37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46576" h="373185">
                  <a:moveTo>
                    <a:pt x="2421412" y="614"/>
                  </a:moveTo>
                  <a:cubicBezTo>
                    <a:pt x="2380288" y="25165"/>
                    <a:pt x="2341005" y="47262"/>
                    <a:pt x="2306019" y="65676"/>
                  </a:cubicBezTo>
                  <a:cubicBezTo>
                    <a:pt x="2247708" y="96365"/>
                    <a:pt x="1935288" y="254724"/>
                    <a:pt x="1524661" y="325310"/>
                  </a:cubicBezTo>
                  <a:cubicBezTo>
                    <a:pt x="986978" y="418607"/>
                    <a:pt x="511903" y="330834"/>
                    <a:pt x="112938" y="65676"/>
                  </a:cubicBezTo>
                  <a:cubicBezTo>
                    <a:pt x="81634" y="44807"/>
                    <a:pt x="50945" y="23324"/>
                    <a:pt x="20869" y="0"/>
                  </a:cubicBezTo>
                  <a:lnTo>
                    <a:pt x="0" y="0"/>
                  </a:lnTo>
                  <a:cubicBezTo>
                    <a:pt x="34986" y="27007"/>
                    <a:pt x="70586" y="52172"/>
                    <a:pt x="106186" y="76110"/>
                  </a:cubicBezTo>
                  <a:cubicBezTo>
                    <a:pt x="325924" y="222193"/>
                    <a:pt x="572668" y="315489"/>
                    <a:pt x="840282" y="353545"/>
                  </a:cubicBezTo>
                  <a:cubicBezTo>
                    <a:pt x="932965" y="366434"/>
                    <a:pt x="1027489" y="373186"/>
                    <a:pt x="1125082" y="373186"/>
                  </a:cubicBezTo>
                  <a:cubicBezTo>
                    <a:pt x="1255819" y="373186"/>
                    <a:pt x="1390240" y="361524"/>
                    <a:pt x="1527729" y="337586"/>
                  </a:cubicBezTo>
                  <a:cubicBezTo>
                    <a:pt x="1940812" y="266386"/>
                    <a:pt x="2254460" y="107414"/>
                    <a:pt x="2312770" y="76724"/>
                  </a:cubicBezTo>
                  <a:cubicBezTo>
                    <a:pt x="2355736" y="54014"/>
                    <a:pt x="2400543" y="28234"/>
                    <a:pt x="2446577" y="614"/>
                  </a:cubicBezTo>
                  <a:lnTo>
                    <a:pt x="2421412" y="614"/>
                  </a:lnTo>
                  <a:close/>
                </a:path>
              </a:pathLst>
            </a:custGeom>
            <a:grpFill/>
            <a:ln w="6132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" name="Freeform: Shape 55">
              <a:extLst>
                <a:ext uri="{FF2B5EF4-FFF2-40B4-BE49-F238E27FC236}">
                  <a16:creationId xmlns:a16="http://schemas.microsoft.com/office/drawing/2014/main" xmlns="" id="{E4EA26F8-E120-4FE9-8534-9C7CAAD45089}"/>
                </a:ext>
              </a:extLst>
            </p:cNvPr>
            <p:cNvSpPr/>
            <p:nvPr/>
          </p:nvSpPr>
          <p:spPr>
            <a:xfrm>
              <a:off x="4449222" y="0"/>
              <a:ext cx="1988687" cy="262703"/>
            </a:xfrm>
            <a:custGeom>
              <a:avLst/>
              <a:gdLst>
                <a:gd name="connsiteX0" fmla="*/ 1958612 w 1988687"/>
                <a:gd name="connsiteY0" fmla="*/ 0 h 262703"/>
                <a:gd name="connsiteX1" fmla="*/ 24552 w 1988687"/>
                <a:gd name="connsiteY1" fmla="*/ 0 h 262703"/>
                <a:gd name="connsiteX2" fmla="*/ 0 w 1988687"/>
                <a:gd name="connsiteY2" fmla="*/ 0 h 262703"/>
                <a:gd name="connsiteX3" fmla="*/ 657372 w 1988687"/>
                <a:gd name="connsiteY3" fmla="*/ 244289 h 262703"/>
                <a:gd name="connsiteX4" fmla="*/ 918234 w 1988687"/>
                <a:gd name="connsiteY4" fmla="*/ 262703 h 262703"/>
                <a:gd name="connsiteX5" fmla="*/ 1287123 w 1988687"/>
                <a:gd name="connsiteY5" fmla="*/ 230172 h 262703"/>
                <a:gd name="connsiteX6" fmla="*/ 1988688 w 1988687"/>
                <a:gd name="connsiteY6" fmla="*/ 0 h 262703"/>
                <a:gd name="connsiteX7" fmla="*/ 1958612 w 1988687"/>
                <a:gd name="connsiteY7" fmla="*/ 0 h 26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8687" h="262703">
                  <a:moveTo>
                    <a:pt x="1958612" y="0"/>
                  </a:moveTo>
                  <a:cubicBezTo>
                    <a:pt x="1731509" y="111096"/>
                    <a:pt x="815730" y="499013"/>
                    <a:pt x="24552" y="0"/>
                  </a:cubicBezTo>
                  <a:lnTo>
                    <a:pt x="0" y="0"/>
                  </a:lnTo>
                  <a:cubicBezTo>
                    <a:pt x="197641" y="128283"/>
                    <a:pt x="418606" y="210531"/>
                    <a:pt x="657372" y="244289"/>
                  </a:cubicBezTo>
                  <a:cubicBezTo>
                    <a:pt x="742075" y="256565"/>
                    <a:pt x="829234" y="262703"/>
                    <a:pt x="918234" y="262703"/>
                  </a:cubicBezTo>
                  <a:cubicBezTo>
                    <a:pt x="1037923" y="262703"/>
                    <a:pt x="1161296" y="251655"/>
                    <a:pt x="1287123" y="230172"/>
                  </a:cubicBezTo>
                  <a:cubicBezTo>
                    <a:pt x="1633302" y="170021"/>
                    <a:pt x="1903371" y="42965"/>
                    <a:pt x="1988688" y="0"/>
                  </a:cubicBezTo>
                  <a:lnTo>
                    <a:pt x="1958612" y="0"/>
                  </a:lnTo>
                  <a:close/>
                </a:path>
              </a:pathLst>
            </a:custGeom>
            <a:grpFill/>
            <a:ln w="6132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Freeform: Shape 56">
              <a:extLst>
                <a:ext uri="{FF2B5EF4-FFF2-40B4-BE49-F238E27FC236}">
                  <a16:creationId xmlns:a16="http://schemas.microsoft.com/office/drawing/2014/main" xmlns="" id="{DF7DD9CC-9CD0-4C0A-A6AF-4D662A95798F}"/>
                </a:ext>
              </a:extLst>
            </p:cNvPr>
            <p:cNvSpPr/>
            <p:nvPr/>
          </p:nvSpPr>
          <p:spPr>
            <a:xfrm>
              <a:off x="4692284" y="0"/>
              <a:ext cx="1455302" cy="150992"/>
            </a:xfrm>
            <a:custGeom>
              <a:avLst/>
              <a:gdLst>
                <a:gd name="connsiteX0" fmla="*/ 1416020 w 1455302"/>
                <a:gd name="connsiteY0" fmla="*/ 0 h 150992"/>
                <a:gd name="connsiteX1" fmla="*/ 32531 w 1455302"/>
                <a:gd name="connsiteY1" fmla="*/ 0 h 150992"/>
                <a:gd name="connsiteX2" fmla="*/ 0 w 1455302"/>
                <a:gd name="connsiteY2" fmla="*/ 0 h 150992"/>
                <a:gd name="connsiteX3" fmla="*/ 680696 w 1455302"/>
                <a:gd name="connsiteY3" fmla="*/ 150993 h 150992"/>
                <a:gd name="connsiteX4" fmla="*/ 1455302 w 1455302"/>
                <a:gd name="connsiteY4" fmla="*/ 0 h 150992"/>
                <a:gd name="connsiteX5" fmla="*/ 1416020 w 1455302"/>
                <a:gd name="connsiteY5" fmla="*/ 0 h 150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5302" h="150992">
                  <a:moveTo>
                    <a:pt x="1416020" y="0"/>
                  </a:moveTo>
                  <a:cubicBezTo>
                    <a:pt x="1102985" y="113552"/>
                    <a:pt x="553641" y="240607"/>
                    <a:pt x="32531" y="0"/>
                  </a:cubicBezTo>
                  <a:lnTo>
                    <a:pt x="0" y="0"/>
                  </a:lnTo>
                  <a:cubicBezTo>
                    <a:pt x="227717" y="111096"/>
                    <a:pt x="462186" y="150993"/>
                    <a:pt x="680696" y="150993"/>
                  </a:cubicBezTo>
                  <a:cubicBezTo>
                    <a:pt x="991889" y="150993"/>
                    <a:pt x="1271778" y="69972"/>
                    <a:pt x="1455302" y="0"/>
                  </a:cubicBezTo>
                  <a:lnTo>
                    <a:pt x="1416020" y="0"/>
                  </a:lnTo>
                  <a:close/>
                </a:path>
              </a:pathLst>
            </a:custGeom>
            <a:grpFill/>
            <a:ln w="6132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" name="Freeform: Shape 57">
              <a:extLst>
                <a:ext uri="{FF2B5EF4-FFF2-40B4-BE49-F238E27FC236}">
                  <a16:creationId xmlns:a16="http://schemas.microsoft.com/office/drawing/2014/main" xmlns="" id="{E32BABFA-6E11-4C72-836F-CF1AA1945FC3}"/>
                </a:ext>
              </a:extLst>
            </p:cNvPr>
            <p:cNvSpPr/>
            <p:nvPr/>
          </p:nvSpPr>
          <p:spPr>
            <a:xfrm>
              <a:off x="5032939" y="0"/>
              <a:ext cx="718137" cy="39896"/>
            </a:xfrm>
            <a:custGeom>
              <a:avLst/>
              <a:gdLst>
                <a:gd name="connsiteX0" fmla="*/ 640186 w 718137"/>
                <a:gd name="connsiteY0" fmla="*/ 0 h 39896"/>
                <a:gd name="connsiteX1" fmla="*/ 68745 w 718137"/>
                <a:gd name="connsiteY1" fmla="*/ 0 h 39896"/>
                <a:gd name="connsiteX2" fmla="*/ 0 w 718137"/>
                <a:gd name="connsiteY2" fmla="*/ 0 h 39896"/>
                <a:gd name="connsiteX3" fmla="*/ 346179 w 718137"/>
                <a:gd name="connsiteY3" fmla="*/ 39897 h 39896"/>
                <a:gd name="connsiteX4" fmla="*/ 718137 w 718137"/>
                <a:gd name="connsiteY4" fmla="*/ 0 h 39896"/>
                <a:gd name="connsiteX5" fmla="*/ 640186 w 718137"/>
                <a:gd name="connsiteY5" fmla="*/ 0 h 3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8137" h="39896">
                  <a:moveTo>
                    <a:pt x="640186" y="0"/>
                  </a:moveTo>
                  <a:cubicBezTo>
                    <a:pt x="467096" y="29462"/>
                    <a:pt x="270683" y="38669"/>
                    <a:pt x="68745" y="0"/>
                  </a:cubicBezTo>
                  <a:lnTo>
                    <a:pt x="0" y="0"/>
                  </a:lnTo>
                  <a:cubicBezTo>
                    <a:pt x="117848" y="28234"/>
                    <a:pt x="234469" y="39897"/>
                    <a:pt x="346179" y="39897"/>
                  </a:cubicBezTo>
                  <a:cubicBezTo>
                    <a:pt x="478758" y="39897"/>
                    <a:pt x="604586" y="23938"/>
                    <a:pt x="718137" y="0"/>
                  </a:cubicBezTo>
                  <a:lnTo>
                    <a:pt x="640186" y="0"/>
                  </a:lnTo>
                  <a:close/>
                </a:path>
              </a:pathLst>
            </a:custGeom>
            <a:grpFill/>
            <a:ln w="6132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51" name="Picture 2" descr="https://i.pinimg.com/originals/8d/d3/f5/8dd3f524c1ddb17c81a98a41718996f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133350"/>
            <a:ext cx="7461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C1DCE133-6725-4B7D-A83D-695C0F8F1AC3}"/>
              </a:ext>
            </a:extLst>
          </p:cNvPr>
          <p:cNvSpPr txBox="1"/>
          <p:nvPr/>
        </p:nvSpPr>
        <p:spPr>
          <a:xfrm>
            <a:off x="8556625" y="193675"/>
            <a:ext cx="38163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z-Cyrl-UZ" b="1" dirty="0">
                <a:latin typeface="Cambria" pitchFamily="18" charset="0"/>
                <a:ea typeface="Cambria" pitchFamily="18" charset="0"/>
                <a:cs typeface="Poppins" panose="00000500000000000000" pitchFamily="2" charset="0"/>
              </a:rPr>
              <a:t>Областной </a:t>
            </a:r>
            <a:r>
              <a:rPr lang="uz-Cyrl-UZ" b="1" dirty="0" smtClean="0">
                <a:latin typeface="Cambria" pitchFamily="18" charset="0"/>
                <a:ea typeface="Cambria" pitchFamily="18" charset="0"/>
                <a:cs typeface="Poppins" panose="00000500000000000000" pitchFamily="2" charset="0"/>
              </a:rPr>
              <a:t>хокимият </a:t>
            </a:r>
            <a:r>
              <a:rPr lang="uz-Cyrl-UZ" b="1" dirty="0">
                <a:latin typeface="Cambria" pitchFamily="18" charset="0"/>
                <a:ea typeface="Cambria" pitchFamily="18" charset="0"/>
                <a:cs typeface="Poppins" panose="00000500000000000000" pitchFamily="2" charset="0"/>
              </a:rPr>
              <a:t>С</a:t>
            </a:r>
            <a:r>
              <a:rPr lang="ru-RU" b="1" dirty="0" err="1">
                <a:latin typeface="Cambria" pitchFamily="18" charset="0"/>
                <a:ea typeface="Cambria" pitchFamily="18" charset="0"/>
                <a:cs typeface="Poppins" panose="00000500000000000000" pitchFamily="2" charset="0"/>
              </a:rPr>
              <a:t>ырдарьинской</a:t>
            </a:r>
            <a:r>
              <a:rPr lang="ru-RU" b="1" dirty="0">
                <a:latin typeface="Cambria" pitchFamily="18" charset="0"/>
                <a:ea typeface="Cambria" pitchFamily="18" charset="0"/>
                <a:cs typeface="Poppins" panose="00000500000000000000" pitchFamily="2" charset="0"/>
              </a:rPr>
              <a:t> области</a:t>
            </a:r>
            <a:endParaRPr lang="id-ID" b="1" dirty="0">
              <a:latin typeface="Cambria" pitchFamily="18" charset="0"/>
              <a:ea typeface="Cambria" pitchFamily="18" charset="0"/>
              <a:cs typeface="Poppins" panose="00000500000000000000" pitchFamily="2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8445500" y="244475"/>
            <a:ext cx="0" cy="5556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0" y="1931425"/>
            <a:ext cx="6059192" cy="11927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0" y="2115464"/>
            <a:ext cx="600760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8890" algn="ctr">
              <a:lnSpc>
                <a:spcPct val="100000"/>
              </a:lnSpc>
              <a:spcBef>
                <a:spcPts val="95"/>
              </a:spcBef>
            </a:pPr>
            <a:r>
              <a:rPr lang="ru-RU" sz="2000" spc="-10" dirty="0">
                <a:solidFill>
                  <a:srgbClr val="FFFFFF"/>
                </a:solidFill>
              </a:rPr>
              <a:t>Состояние и перспективные направления для </a:t>
            </a:r>
            <a:r>
              <a:rPr lang="ru-RU" sz="2000" spc="-10" dirty="0" smtClean="0">
                <a:solidFill>
                  <a:srgbClr val="FFFFFF"/>
                </a:solidFill>
              </a:rPr>
              <a:t>инвестирования в Сырдарьинскую область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9631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ULUGBEK\Desktop\e780a63d932f1334f8d6bd57f2ffdc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181" y="633454"/>
            <a:ext cx="7924037" cy="4029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object 2"/>
          <p:cNvSpPr txBox="1"/>
          <p:nvPr/>
        </p:nvSpPr>
        <p:spPr>
          <a:xfrm>
            <a:off x="11426443" y="6181445"/>
            <a:ext cx="2317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"/>
            <a:ext cx="12191999" cy="6857996"/>
            <a:chOff x="0" y="1"/>
            <a:chExt cx="12191999" cy="6857996"/>
          </a:xfrm>
        </p:grpSpPr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21126" y="4419600"/>
              <a:ext cx="2670873" cy="24383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"/>
              <a:ext cx="3241548" cy="276605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4320" y="568477"/>
              <a:ext cx="4739386" cy="628951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81000" y="824483"/>
              <a:ext cx="4031362" cy="5832475"/>
            </a:xfrm>
            <a:custGeom>
              <a:avLst/>
              <a:gdLst/>
              <a:ahLst/>
              <a:cxnLst/>
              <a:rect l="l" t="t" r="r" b="b"/>
              <a:pathLst>
                <a:path w="3484245" h="5832475">
                  <a:moveTo>
                    <a:pt x="3338957" y="0"/>
                  </a:moveTo>
                  <a:lnTo>
                    <a:pt x="144894" y="0"/>
                  </a:lnTo>
                  <a:lnTo>
                    <a:pt x="99096" y="7389"/>
                  </a:lnTo>
                  <a:lnTo>
                    <a:pt x="59321" y="27964"/>
                  </a:lnTo>
                  <a:lnTo>
                    <a:pt x="27956" y="59335"/>
                  </a:lnTo>
                  <a:lnTo>
                    <a:pt x="7386" y="99112"/>
                  </a:lnTo>
                  <a:lnTo>
                    <a:pt x="0" y="144906"/>
                  </a:lnTo>
                  <a:lnTo>
                    <a:pt x="0" y="5687453"/>
                  </a:lnTo>
                  <a:lnTo>
                    <a:pt x="7386" y="5733251"/>
                  </a:lnTo>
                  <a:lnTo>
                    <a:pt x="27956" y="5773026"/>
                  </a:lnTo>
                  <a:lnTo>
                    <a:pt x="59321" y="5804391"/>
                  </a:lnTo>
                  <a:lnTo>
                    <a:pt x="99096" y="5824961"/>
                  </a:lnTo>
                  <a:lnTo>
                    <a:pt x="144894" y="5832348"/>
                  </a:lnTo>
                  <a:lnTo>
                    <a:pt x="3338957" y="5832348"/>
                  </a:lnTo>
                  <a:lnTo>
                    <a:pt x="3384751" y="5824961"/>
                  </a:lnTo>
                  <a:lnTo>
                    <a:pt x="3424528" y="5804391"/>
                  </a:lnTo>
                  <a:lnTo>
                    <a:pt x="3455899" y="5773026"/>
                  </a:lnTo>
                  <a:lnTo>
                    <a:pt x="3476474" y="5733251"/>
                  </a:lnTo>
                  <a:lnTo>
                    <a:pt x="3483864" y="5687453"/>
                  </a:lnTo>
                  <a:lnTo>
                    <a:pt x="3483864" y="144906"/>
                  </a:lnTo>
                  <a:lnTo>
                    <a:pt x="3476474" y="99112"/>
                  </a:lnTo>
                  <a:lnTo>
                    <a:pt x="3455899" y="59335"/>
                  </a:lnTo>
                  <a:lnTo>
                    <a:pt x="3424528" y="27964"/>
                  </a:lnTo>
                  <a:lnTo>
                    <a:pt x="3384751" y="7389"/>
                  </a:lnTo>
                  <a:lnTo>
                    <a:pt x="3338957" y="0"/>
                  </a:lnTo>
                  <a:close/>
                </a:path>
              </a:pathLst>
            </a:custGeom>
            <a:solidFill>
              <a:srgbClr val="C00000"/>
            </a:solidFill>
            <a:effectLst>
              <a:glow rad="203200">
                <a:schemeClr val="accent1">
                  <a:alpha val="28000"/>
                </a:schemeClr>
              </a:glow>
              <a:reflection endPos="0" dist="50800" dir="5400000" sy="-100000" algn="bl" rotWithShape="0"/>
              <a:softEdge rad="0"/>
            </a:effectLst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78152" y="824483"/>
              <a:ext cx="2433955" cy="2703830"/>
            </a:xfrm>
            <a:custGeom>
              <a:avLst/>
              <a:gdLst/>
              <a:ahLst/>
              <a:cxnLst/>
              <a:rect l="l" t="t" r="r" b="b"/>
              <a:pathLst>
                <a:path w="2433954" h="2703829">
                  <a:moveTo>
                    <a:pt x="2433828" y="154686"/>
                  </a:moveTo>
                  <a:lnTo>
                    <a:pt x="2422906" y="94488"/>
                  </a:lnTo>
                  <a:lnTo>
                    <a:pt x="2410142" y="68237"/>
                  </a:lnTo>
                  <a:lnTo>
                    <a:pt x="2393200" y="45339"/>
                  </a:lnTo>
                  <a:lnTo>
                    <a:pt x="2372664" y="26454"/>
                  </a:lnTo>
                  <a:lnTo>
                    <a:pt x="2349119" y="12192"/>
                  </a:lnTo>
                  <a:lnTo>
                    <a:pt x="2295017" y="0"/>
                  </a:lnTo>
                  <a:lnTo>
                    <a:pt x="1552956" y="0"/>
                  </a:lnTo>
                  <a:lnTo>
                    <a:pt x="975360" y="0"/>
                  </a:lnTo>
                  <a:lnTo>
                    <a:pt x="487680" y="0"/>
                  </a:lnTo>
                  <a:lnTo>
                    <a:pt x="0" y="0"/>
                  </a:lnTo>
                  <a:lnTo>
                    <a:pt x="419" y="50800"/>
                  </a:lnTo>
                  <a:lnTo>
                    <a:pt x="1663" y="101358"/>
                  </a:lnTo>
                  <a:lnTo>
                    <a:pt x="3746" y="151688"/>
                  </a:lnTo>
                  <a:lnTo>
                    <a:pt x="6642" y="201777"/>
                  </a:lnTo>
                  <a:lnTo>
                    <a:pt x="10363" y="251612"/>
                  </a:lnTo>
                  <a:lnTo>
                    <a:pt x="14871" y="301180"/>
                  </a:lnTo>
                  <a:lnTo>
                    <a:pt x="20193" y="350494"/>
                  </a:lnTo>
                  <a:lnTo>
                    <a:pt x="26301" y="399516"/>
                  </a:lnTo>
                  <a:lnTo>
                    <a:pt x="33185" y="448259"/>
                  </a:lnTo>
                  <a:lnTo>
                    <a:pt x="40843" y="496722"/>
                  </a:lnTo>
                  <a:lnTo>
                    <a:pt x="49276" y="544868"/>
                  </a:lnTo>
                  <a:lnTo>
                    <a:pt x="58470" y="592709"/>
                  </a:lnTo>
                  <a:lnTo>
                    <a:pt x="68414" y="640245"/>
                  </a:lnTo>
                  <a:lnTo>
                    <a:pt x="79108" y="687438"/>
                  </a:lnTo>
                  <a:lnTo>
                    <a:pt x="90538" y="734301"/>
                  </a:lnTo>
                  <a:lnTo>
                    <a:pt x="102704" y="780834"/>
                  </a:lnTo>
                  <a:lnTo>
                    <a:pt x="115582" y="827011"/>
                  </a:lnTo>
                  <a:lnTo>
                    <a:pt x="129197" y="872832"/>
                  </a:lnTo>
                  <a:lnTo>
                    <a:pt x="143510" y="918273"/>
                  </a:lnTo>
                  <a:lnTo>
                    <a:pt x="158521" y="963358"/>
                  </a:lnTo>
                  <a:lnTo>
                    <a:pt x="174231" y="1008049"/>
                  </a:lnTo>
                  <a:lnTo>
                    <a:pt x="190627" y="1052360"/>
                  </a:lnTo>
                  <a:lnTo>
                    <a:pt x="207708" y="1096264"/>
                  </a:lnTo>
                  <a:lnTo>
                    <a:pt x="225463" y="1139761"/>
                  </a:lnTo>
                  <a:lnTo>
                    <a:pt x="243878" y="1182852"/>
                  </a:lnTo>
                  <a:lnTo>
                    <a:pt x="262953" y="1225511"/>
                  </a:lnTo>
                  <a:lnTo>
                    <a:pt x="282676" y="1267739"/>
                  </a:lnTo>
                  <a:lnTo>
                    <a:pt x="303047" y="1309522"/>
                  </a:lnTo>
                  <a:lnTo>
                    <a:pt x="324053" y="1350873"/>
                  </a:lnTo>
                  <a:lnTo>
                    <a:pt x="345681" y="1391754"/>
                  </a:lnTo>
                  <a:lnTo>
                    <a:pt x="367944" y="1432179"/>
                  </a:lnTo>
                  <a:lnTo>
                    <a:pt x="390804" y="1472133"/>
                  </a:lnTo>
                  <a:lnTo>
                    <a:pt x="414286" y="1511604"/>
                  </a:lnTo>
                  <a:lnTo>
                    <a:pt x="438365" y="1550581"/>
                  </a:lnTo>
                  <a:lnTo>
                    <a:pt x="463029" y="1589062"/>
                  </a:lnTo>
                  <a:lnTo>
                    <a:pt x="488289" y="1627047"/>
                  </a:lnTo>
                  <a:lnTo>
                    <a:pt x="514121" y="1664512"/>
                  </a:lnTo>
                  <a:lnTo>
                    <a:pt x="540524" y="1701457"/>
                  </a:lnTo>
                  <a:lnTo>
                    <a:pt x="567486" y="1737868"/>
                  </a:lnTo>
                  <a:lnTo>
                    <a:pt x="595007" y="1773745"/>
                  </a:lnTo>
                  <a:lnTo>
                    <a:pt x="623074" y="1809076"/>
                  </a:lnTo>
                  <a:lnTo>
                    <a:pt x="651687" y="1843862"/>
                  </a:lnTo>
                  <a:lnTo>
                    <a:pt x="680821" y="1878076"/>
                  </a:lnTo>
                  <a:lnTo>
                    <a:pt x="710488" y="1911718"/>
                  </a:lnTo>
                  <a:lnTo>
                    <a:pt x="740689" y="1944789"/>
                  </a:lnTo>
                  <a:lnTo>
                    <a:pt x="771385" y="1977275"/>
                  </a:lnTo>
                  <a:lnTo>
                    <a:pt x="802589" y="2009152"/>
                  </a:lnTo>
                  <a:lnTo>
                    <a:pt x="834288" y="2040432"/>
                  </a:lnTo>
                  <a:lnTo>
                    <a:pt x="866482" y="2071116"/>
                  </a:lnTo>
                  <a:lnTo>
                    <a:pt x="899147" y="2101164"/>
                  </a:lnTo>
                  <a:lnTo>
                    <a:pt x="932307" y="2130590"/>
                  </a:lnTo>
                  <a:lnTo>
                    <a:pt x="965911" y="2159381"/>
                  </a:lnTo>
                  <a:lnTo>
                    <a:pt x="999998" y="2187524"/>
                  </a:lnTo>
                  <a:lnTo>
                    <a:pt x="1034516" y="2215019"/>
                  </a:lnTo>
                  <a:lnTo>
                    <a:pt x="1069492" y="2241854"/>
                  </a:lnTo>
                  <a:lnTo>
                    <a:pt x="1104912" y="2268016"/>
                  </a:lnTo>
                  <a:lnTo>
                    <a:pt x="1140752" y="2293505"/>
                  </a:lnTo>
                  <a:lnTo>
                    <a:pt x="1177023" y="2318308"/>
                  </a:lnTo>
                  <a:lnTo>
                    <a:pt x="1213700" y="2342426"/>
                  </a:lnTo>
                  <a:lnTo>
                    <a:pt x="1250797" y="2365832"/>
                  </a:lnTo>
                  <a:lnTo>
                    <a:pt x="1288288" y="2388539"/>
                  </a:lnTo>
                  <a:lnTo>
                    <a:pt x="1326184" y="2410523"/>
                  </a:lnTo>
                  <a:lnTo>
                    <a:pt x="1364462" y="2431783"/>
                  </a:lnTo>
                  <a:lnTo>
                    <a:pt x="1403108" y="2452306"/>
                  </a:lnTo>
                  <a:lnTo>
                    <a:pt x="1442148" y="2472093"/>
                  </a:lnTo>
                  <a:lnTo>
                    <a:pt x="1481531" y="2491117"/>
                  </a:lnTo>
                  <a:lnTo>
                    <a:pt x="1521282" y="2509393"/>
                  </a:lnTo>
                  <a:lnTo>
                    <a:pt x="1561388" y="2526906"/>
                  </a:lnTo>
                  <a:lnTo>
                    <a:pt x="1601825" y="2543645"/>
                  </a:lnTo>
                  <a:lnTo>
                    <a:pt x="1642618" y="2559596"/>
                  </a:lnTo>
                  <a:lnTo>
                    <a:pt x="1683715" y="2574747"/>
                  </a:lnTo>
                  <a:lnTo>
                    <a:pt x="1725155" y="2589111"/>
                  </a:lnTo>
                  <a:lnTo>
                    <a:pt x="1766887" y="2602674"/>
                  </a:lnTo>
                  <a:lnTo>
                    <a:pt x="1808937" y="2615412"/>
                  </a:lnTo>
                  <a:lnTo>
                    <a:pt x="1851291" y="2627325"/>
                  </a:lnTo>
                  <a:lnTo>
                    <a:pt x="1893925" y="2638412"/>
                  </a:lnTo>
                  <a:lnTo>
                    <a:pt x="1936851" y="2648661"/>
                  </a:lnTo>
                  <a:lnTo>
                    <a:pt x="1980057" y="2658046"/>
                  </a:lnTo>
                  <a:lnTo>
                    <a:pt x="2023529" y="2666593"/>
                  </a:lnTo>
                  <a:lnTo>
                    <a:pt x="2067255" y="2674264"/>
                  </a:lnTo>
                  <a:lnTo>
                    <a:pt x="2111248" y="2681071"/>
                  </a:lnTo>
                  <a:lnTo>
                    <a:pt x="2155482" y="2686989"/>
                  </a:lnTo>
                  <a:lnTo>
                    <a:pt x="2199957" y="2692031"/>
                  </a:lnTo>
                  <a:lnTo>
                    <a:pt x="2244674" y="2696172"/>
                  </a:lnTo>
                  <a:lnTo>
                    <a:pt x="2289606" y="2699397"/>
                  </a:lnTo>
                  <a:lnTo>
                    <a:pt x="2334755" y="2701721"/>
                  </a:lnTo>
                  <a:lnTo>
                    <a:pt x="2380119" y="2703118"/>
                  </a:lnTo>
                  <a:lnTo>
                    <a:pt x="2425700" y="2703576"/>
                  </a:lnTo>
                  <a:lnTo>
                    <a:pt x="2433828" y="2703068"/>
                  </a:lnTo>
                  <a:lnTo>
                    <a:pt x="2433828" y="2159000"/>
                  </a:lnTo>
                  <a:lnTo>
                    <a:pt x="2433828" y="1616456"/>
                  </a:lnTo>
                  <a:lnTo>
                    <a:pt x="2433828" y="978154"/>
                  </a:lnTo>
                  <a:lnTo>
                    <a:pt x="2433828" y="154813"/>
                  </a:lnTo>
                  <a:lnTo>
                    <a:pt x="2433828" y="154686"/>
                  </a:lnTo>
                  <a:close/>
                </a:path>
              </a:pathLst>
            </a:custGeom>
            <a:solidFill>
              <a:srgbClr val="FFFFFF">
                <a:alpha val="313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60376" y="824483"/>
            <a:ext cx="3875532" cy="2552622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3970" marR="5080" algn="ctr">
              <a:lnSpc>
                <a:spcPts val="1939"/>
              </a:lnSpc>
              <a:spcBef>
                <a:spcPts val="345"/>
              </a:spcBef>
            </a:pPr>
            <a:r>
              <a:rPr lang="ru-RU" sz="1800" b="1" dirty="0" smtClean="0">
                <a:solidFill>
                  <a:srgbClr val="FFFFFF"/>
                </a:solidFill>
                <a:latin typeface="Arial"/>
                <a:cs typeface="Arial"/>
              </a:rPr>
              <a:t>На территории Сырдарьинского региона </a:t>
            </a:r>
            <a:r>
              <a:rPr sz="1800" b="1" spc="-15" dirty="0" err="1" smtClean="0">
                <a:solidFill>
                  <a:srgbClr val="FFFFFF"/>
                </a:solidFill>
                <a:latin typeface="Arial"/>
                <a:cs typeface="Arial"/>
              </a:rPr>
              <a:t>действуют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  <a:p>
            <a:pPr marL="12065" marR="139700" algn="ctr">
              <a:spcBef>
                <a:spcPts val="1095"/>
              </a:spcBef>
              <a:tabLst>
                <a:tab pos="185420" algn="l"/>
              </a:tabLst>
            </a:pPr>
            <a:r>
              <a:rPr lang="ru-RU" sz="1400" b="1" spc="-5" dirty="0" smtClean="0">
                <a:solidFill>
                  <a:srgbClr val="FFFF00"/>
                </a:solidFill>
                <a:latin typeface="Arial"/>
                <a:cs typeface="Arial"/>
              </a:rPr>
              <a:t>75</a:t>
            </a:r>
            <a:r>
              <a:rPr sz="1400" b="1" spc="-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ru-RU" sz="1400" spc="-5" dirty="0" smtClean="0">
                <a:solidFill>
                  <a:srgbClr val="FFFFFF"/>
                </a:solidFill>
                <a:latin typeface="Arial"/>
                <a:cs typeface="Arial"/>
              </a:rPr>
              <a:t>Крупных п</a:t>
            </a:r>
            <a:r>
              <a:rPr sz="1400" spc="-5" dirty="0" err="1" smtClean="0">
                <a:solidFill>
                  <a:srgbClr val="FFFFFF"/>
                </a:solidFill>
                <a:latin typeface="Arial"/>
                <a:cs typeface="Arial"/>
              </a:rPr>
              <a:t>редприяти</a:t>
            </a:r>
            <a:r>
              <a:rPr lang="ru-RU" sz="1400" spc="-5" dirty="0" smtClean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br>
              <a:rPr lang="ru-RU" sz="1400" spc="-5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z="1400" b="1" spc="-5" dirty="0">
                <a:solidFill>
                  <a:srgbClr val="FFFFFF"/>
                </a:solidFill>
                <a:latin typeface="Arial"/>
                <a:cs typeface="Arial"/>
              </a:rPr>
              <a:t>из них</a:t>
            </a:r>
            <a:r>
              <a:rPr lang="ru-RU" sz="1400" spc="-5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</a:p>
          <a:p>
            <a:pPr marL="184785" marR="139700" indent="-172720">
              <a:spcBef>
                <a:spcPts val="1095"/>
              </a:spcBef>
              <a:buFont typeface="Wingdings"/>
              <a:buChar char=""/>
              <a:tabLst>
                <a:tab pos="185420" algn="l"/>
              </a:tabLst>
            </a:pPr>
            <a:r>
              <a:rPr lang="ru-RU" sz="1200" b="1" spc="-5" dirty="0" smtClean="0">
                <a:solidFill>
                  <a:srgbClr val="FFFF00"/>
                </a:solidFill>
                <a:latin typeface="Arial"/>
                <a:cs typeface="Arial"/>
              </a:rPr>
              <a:t>14</a:t>
            </a:r>
            <a:r>
              <a:rPr sz="1200" b="1" spc="-4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ru-RU" sz="1200" spc="-5" dirty="0" smtClean="0">
                <a:solidFill>
                  <a:srgbClr val="FFFFFF"/>
                </a:solidFill>
                <a:latin typeface="Arial"/>
                <a:cs typeface="Arial"/>
              </a:rPr>
              <a:t>Предприятий текстильной промышленности.</a:t>
            </a:r>
          </a:p>
          <a:p>
            <a:pPr marL="184785" marR="139700" indent="-172720">
              <a:spcBef>
                <a:spcPts val="1095"/>
              </a:spcBef>
              <a:buFont typeface="Wingdings"/>
              <a:buChar char=""/>
              <a:tabLst>
                <a:tab pos="185420" algn="l"/>
              </a:tabLst>
            </a:pPr>
            <a:r>
              <a:rPr lang="ru-RU" sz="1200" b="1" spc="-5" dirty="0">
                <a:solidFill>
                  <a:srgbClr val="FFFF00"/>
                </a:solidFill>
                <a:latin typeface="Arial"/>
                <a:cs typeface="Arial"/>
              </a:rPr>
              <a:t>7</a:t>
            </a:r>
            <a:r>
              <a:rPr lang="ru-RU" sz="1200" spc="-5" dirty="0" smtClean="0">
                <a:solidFill>
                  <a:srgbClr val="FFFFFF"/>
                </a:solidFill>
                <a:latin typeface="Arial"/>
                <a:cs typeface="Arial"/>
              </a:rPr>
              <a:t>   Фармацевтических предприятий.</a:t>
            </a:r>
          </a:p>
          <a:p>
            <a:pPr marL="184785" marR="139700" indent="-172720">
              <a:spcBef>
                <a:spcPts val="1095"/>
              </a:spcBef>
              <a:buFont typeface="Wingdings"/>
              <a:buChar char=""/>
              <a:tabLst>
                <a:tab pos="185420" algn="l"/>
              </a:tabLst>
            </a:pPr>
            <a:r>
              <a:rPr lang="ru-RU" sz="1200" b="1" spc="-5" dirty="0">
                <a:solidFill>
                  <a:srgbClr val="FFFF00"/>
                </a:solidFill>
                <a:latin typeface="Arial"/>
                <a:cs typeface="Arial"/>
              </a:rPr>
              <a:t>4</a:t>
            </a:r>
            <a:r>
              <a:rPr lang="ru-RU" sz="1200" spc="-5" dirty="0" smtClean="0">
                <a:solidFill>
                  <a:srgbClr val="FFFFFF"/>
                </a:solidFill>
                <a:latin typeface="Arial"/>
                <a:cs typeface="Arial"/>
              </a:rPr>
              <a:t> Предприятия химической промышленности</a:t>
            </a:r>
            <a:endParaRPr sz="1200" dirty="0" smtClean="0">
              <a:latin typeface="Arial"/>
              <a:cs typeface="Arial"/>
            </a:endParaRPr>
          </a:p>
          <a:p>
            <a:pPr marL="184785" indent="-172720">
              <a:spcBef>
                <a:spcPts val="430"/>
              </a:spcBef>
              <a:buFont typeface="Wingdings"/>
              <a:buChar char=""/>
              <a:tabLst>
                <a:tab pos="185420" algn="l"/>
              </a:tabLst>
            </a:pPr>
            <a:r>
              <a:rPr lang="ru-RU" sz="1200" b="1" dirty="0" smtClean="0">
                <a:solidFill>
                  <a:srgbClr val="FFFF00"/>
                </a:solidFill>
                <a:latin typeface="Arial"/>
                <a:cs typeface="Arial"/>
              </a:rPr>
              <a:t>4</a:t>
            </a:r>
            <a:r>
              <a:rPr sz="1200" b="1" spc="-1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ru-RU" sz="1200" spc="-1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200" spc="-10" dirty="0" err="1" smtClean="0">
                <a:solidFill>
                  <a:srgbClr val="FFFFFF"/>
                </a:solidFill>
                <a:latin typeface="Arial"/>
                <a:cs typeface="Arial"/>
              </a:rPr>
              <a:t>редприят</a:t>
            </a:r>
            <a:r>
              <a:rPr lang="ru-RU" sz="1200" spc="-10" dirty="0" smtClean="0">
                <a:solidFill>
                  <a:srgbClr val="FFFFFF"/>
                </a:solidFill>
                <a:latin typeface="Arial"/>
                <a:cs typeface="Arial"/>
              </a:rPr>
              <a:t>я по производству муки.</a:t>
            </a:r>
            <a:endParaRPr lang="en-US" sz="1200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84785" indent="-172720">
              <a:spcBef>
                <a:spcPts val="430"/>
              </a:spcBef>
              <a:buFont typeface="Wingdings"/>
              <a:buChar char=""/>
              <a:tabLst>
                <a:tab pos="185420" algn="l"/>
              </a:tabLst>
            </a:pPr>
            <a:r>
              <a:rPr lang="en-US" sz="1200" b="1" spc="-5" dirty="0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lang="en-US"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200" spc="-5" dirty="0">
                <a:solidFill>
                  <a:srgbClr val="FFFFFF"/>
                </a:solidFill>
                <a:latin typeface="Arial"/>
                <a:cs typeface="Arial"/>
              </a:rPr>
              <a:t>Завод по производству автомобилей </a:t>
            </a:r>
            <a:r>
              <a:rPr lang="en-US" sz="1200" spc="-5" dirty="0" smtClean="0">
                <a:solidFill>
                  <a:srgbClr val="FFFFFF"/>
                </a:solidFill>
                <a:latin typeface="Arial"/>
                <a:cs typeface="Arial"/>
              </a:rPr>
              <a:t>EXEED.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995381" y="3204618"/>
            <a:ext cx="805244" cy="910182"/>
            <a:chOff x="2168651" y="2857436"/>
            <a:chExt cx="978535" cy="978535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68651" y="2857436"/>
              <a:ext cx="978344" cy="9783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366771" y="3055619"/>
              <a:ext cx="596265" cy="596265"/>
            </a:xfrm>
            <a:custGeom>
              <a:avLst/>
              <a:gdLst/>
              <a:ahLst/>
              <a:cxnLst/>
              <a:rect l="l" t="t" r="r" b="b"/>
              <a:pathLst>
                <a:path w="596264" h="596264">
                  <a:moveTo>
                    <a:pt x="297941" y="0"/>
                  </a:moveTo>
                  <a:lnTo>
                    <a:pt x="249603" y="3898"/>
                  </a:lnTo>
                  <a:lnTo>
                    <a:pt x="203752" y="15185"/>
                  </a:lnTo>
                  <a:lnTo>
                    <a:pt x="161001" y="33247"/>
                  </a:lnTo>
                  <a:lnTo>
                    <a:pt x="121962" y="57473"/>
                  </a:lnTo>
                  <a:lnTo>
                    <a:pt x="87249" y="87249"/>
                  </a:lnTo>
                  <a:lnTo>
                    <a:pt x="57473" y="121962"/>
                  </a:lnTo>
                  <a:lnTo>
                    <a:pt x="33247" y="161001"/>
                  </a:lnTo>
                  <a:lnTo>
                    <a:pt x="15185" y="203752"/>
                  </a:lnTo>
                  <a:lnTo>
                    <a:pt x="3898" y="249603"/>
                  </a:lnTo>
                  <a:lnTo>
                    <a:pt x="0" y="297941"/>
                  </a:lnTo>
                  <a:lnTo>
                    <a:pt x="3898" y="346280"/>
                  </a:lnTo>
                  <a:lnTo>
                    <a:pt x="15185" y="392131"/>
                  </a:lnTo>
                  <a:lnTo>
                    <a:pt x="33247" y="434882"/>
                  </a:lnTo>
                  <a:lnTo>
                    <a:pt x="57473" y="473921"/>
                  </a:lnTo>
                  <a:lnTo>
                    <a:pt x="87248" y="508634"/>
                  </a:lnTo>
                  <a:lnTo>
                    <a:pt x="121962" y="538410"/>
                  </a:lnTo>
                  <a:lnTo>
                    <a:pt x="161001" y="562636"/>
                  </a:lnTo>
                  <a:lnTo>
                    <a:pt x="203752" y="580698"/>
                  </a:lnTo>
                  <a:lnTo>
                    <a:pt x="249603" y="591985"/>
                  </a:lnTo>
                  <a:lnTo>
                    <a:pt x="297941" y="595883"/>
                  </a:lnTo>
                  <a:lnTo>
                    <a:pt x="346280" y="591985"/>
                  </a:lnTo>
                  <a:lnTo>
                    <a:pt x="392131" y="580698"/>
                  </a:lnTo>
                  <a:lnTo>
                    <a:pt x="434882" y="562636"/>
                  </a:lnTo>
                  <a:lnTo>
                    <a:pt x="473921" y="538410"/>
                  </a:lnTo>
                  <a:lnTo>
                    <a:pt x="508634" y="508634"/>
                  </a:lnTo>
                  <a:lnTo>
                    <a:pt x="538410" y="473921"/>
                  </a:lnTo>
                  <a:lnTo>
                    <a:pt x="562636" y="434882"/>
                  </a:lnTo>
                  <a:lnTo>
                    <a:pt x="580698" y="392131"/>
                  </a:lnTo>
                  <a:lnTo>
                    <a:pt x="591985" y="346280"/>
                  </a:lnTo>
                  <a:lnTo>
                    <a:pt x="595883" y="297941"/>
                  </a:lnTo>
                  <a:lnTo>
                    <a:pt x="591985" y="249603"/>
                  </a:lnTo>
                  <a:lnTo>
                    <a:pt x="580698" y="203752"/>
                  </a:lnTo>
                  <a:lnTo>
                    <a:pt x="562636" y="161001"/>
                  </a:lnTo>
                  <a:lnTo>
                    <a:pt x="538410" y="121962"/>
                  </a:lnTo>
                  <a:lnTo>
                    <a:pt x="508635" y="87248"/>
                  </a:lnTo>
                  <a:lnTo>
                    <a:pt x="473921" y="57473"/>
                  </a:lnTo>
                  <a:lnTo>
                    <a:pt x="434882" y="33247"/>
                  </a:lnTo>
                  <a:lnTo>
                    <a:pt x="392131" y="15185"/>
                  </a:lnTo>
                  <a:lnTo>
                    <a:pt x="346280" y="3898"/>
                  </a:lnTo>
                  <a:lnTo>
                    <a:pt x="297941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09799" y="2898609"/>
              <a:ext cx="897547" cy="89754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406395" y="3095243"/>
              <a:ext cx="518159" cy="518159"/>
            </a:xfrm>
            <a:custGeom>
              <a:avLst/>
              <a:gdLst/>
              <a:ahLst/>
              <a:cxnLst/>
              <a:rect l="l" t="t" r="r" b="b"/>
              <a:pathLst>
                <a:path w="518160" h="518160">
                  <a:moveTo>
                    <a:pt x="259080" y="0"/>
                  </a:moveTo>
                  <a:lnTo>
                    <a:pt x="212498" y="4172"/>
                  </a:lnTo>
                  <a:lnTo>
                    <a:pt x="168661" y="16203"/>
                  </a:lnTo>
                  <a:lnTo>
                    <a:pt x="128298" y="35362"/>
                  </a:lnTo>
                  <a:lnTo>
                    <a:pt x="92140" y="60918"/>
                  </a:lnTo>
                  <a:lnTo>
                    <a:pt x="60918" y="92140"/>
                  </a:lnTo>
                  <a:lnTo>
                    <a:pt x="35362" y="128298"/>
                  </a:lnTo>
                  <a:lnTo>
                    <a:pt x="16203" y="168661"/>
                  </a:lnTo>
                  <a:lnTo>
                    <a:pt x="4172" y="212498"/>
                  </a:lnTo>
                  <a:lnTo>
                    <a:pt x="0" y="259079"/>
                  </a:lnTo>
                  <a:lnTo>
                    <a:pt x="4172" y="305661"/>
                  </a:lnTo>
                  <a:lnTo>
                    <a:pt x="16203" y="349498"/>
                  </a:lnTo>
                  <a:lnTo>
                    <a:pt x="35362" y="389861"/>
                  </a:lnTo>
                  <a:lnTo>
                    <a:pt x="60918" y="426019"/>
                  </a:lnTo>
                  <a:lnTo>
                    <a:pt x="92140" y="457241"/>
                  </a:lnTo>
                  <a:lnTo>
                    <a:pt x="128298" y="482797"/>
                  </a:lnTo>
                  <a:lnTo>
                    <a:pt x="168661" y="501956"/>
                  </a:lnTo>
                  <a:lnTo>
                    <a:pt x="212498" y="513987"/>
                  </a:lnTo>
                  <a:lnTo>
                    <a:pt x="259080" y="518159"/>
                  </a:lnTo>
                  <a:lnTo>
                    <a:pt x="305661" y="513987"/>
                  </a:lnTo>
                  <a:lnTo>
                    <a:pt x="349498" y="501956"/>
                  </a:lnTo>
                  <a:lnTo>
                    <a:pt x="389861" y="482797"/>
                  </a:lnTo>
                  <a:lnTo>
                    <a:pt x="426019" y="457241"/>
                  </a:lnTo>
                  <a:lnTo>
                    <a:pt x="457241" y="426019"/>
                  </a:lnTo>
                  <a:lnTo>
                    <a:pt x="482797" y="389861"/>
                  </a:lnTo>
                  <a:lnTo>
                    <a:pt x="501956" y="349498"/>
                  </a:lnTo>
                  <a:lnTo>
                    <a:pt x="513987" y="305661"/>
                  </a:lnTo>
                  <a:lnTo>
                    <a:pt x="518160" y="259079"/>
                  </a:lnTo>
                  <a:lnTo>
                    <a:pt x="513987" y="212498"/>
                  </a:lnTo>
                  <a:lnTo>
                    <a:pt x="501956" y="168661"/>
                  </a:lnTo>
                  <a:lnTo>
                    <a:pt x="482797" y="128298"/>
                  </a:lnTo>
                  <a:lnTo>
                    <a:pt x="457241" y="92140"/>
                  </a:lnTo>
                  <a:lnTo>
                    <a:pt x="426019" y="60918"/>
                  </a:lnTo>
                  <a:lnTo>
                    <a:pt x="389861" y="35362"/>
                  </a:lnTo>
                  <a:lnTo>
                    <a:pt x="349498" y="16203"/>
                  </a:lnTo>
                  <a:lnTo>
                    <a:pt x="305661" y="4172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47899" y="2936798"/>
              <a:ext cx="819734" cy="81973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444495" y="3133343"/>
              <a:ext cx="440690" cy="440690"/>
            </a:xfrm>
            <a:custGeom>
              <a:avLst/>
              <a:gdLst/>
              <a:ahLst/>
              <a:cxnLst/>
              <a:rect l="l" t="t" r="r" b="b"/>
              <a:pathLst>
                <a:path w="440689" h="440689">
                  <a:moveTo>
                    <a:pt x="220218" y="0"/>
                  </a:moveTo>
                  <a:lnTo>
                    <a:pt x="175824" y="4472"/>
                  </a:lnTo>
                  <a:lnTo>
                    <a:pt x="134481" y="17299"/>
                  </a:lnTo>
                  <a:lnTo>
                    <a:pt x="97073" y="37598"/>
                  </a:lnTo>
                  <a:lnTo>
                    <a:pt x="64484" y="64484"/>
                  </a:lnTo>
                  <a:lnTo>
                    <a:pt x="37598" y="97073"/>
                  </a:lnTo>
                  <a:lnTo>
                    <a:pt x="17299" y="134481"/>
                  </a:lnTo>
                  <a:lnTo>
                    <a:pt x="4472" y="175824"/>
                  </a:lnTo>
                  <a:lnTo>
                    <a:pt x="0" y="220217"/>
                  </a:lnTo>
                  <a:lnTo>
                    <a:pt x="4472" y="264611"/>
                  </a:lnTo>
                  <a:lnTo>
                    <a:pt x="17299" y="305954"/>
                  </a:lnTo>
                  <a:lnTo>
                    <a:pt x="37598" y="343362"/>
                  </a:lnTo>
                  <a:lnTo>
                    <a:pt x="64484" y="375951"/>
                  </a:lnTo>
                  <a:lnTo>
                    <a:pt x="97073" y="402837"/>
                  </a:lnTo>
                  <a:lnTo>
                    <a:pt x="134481" y="423136"/>
                  </a:lnTo>
                  <a:lnTo>
                    <a:pt x="175824" y="435963"/>
                  </a:lnTo>
                  <a:lnTo>
                    <a:pt x="220218" y="440435"/>
                  </a:lnTo>
                  <a:lnTo>
                    <a:pt x="264611" y="435963"/>
                  </a:lnTo>
                  <a:lnTo>
                    <a:pt x="305954" y="423136"/>
                  </a:lnTo>
                  <a:lnTo>
                    <a:pt x="343362" y="402837"/>
                  </a:lnTo>
                  <a:lnTo>
                    <a:pt x="375951" y="375951"/>
                  </a:lnTo>
                  <a:lnTo>
                    <a:pt x="402837" y="343362"/>
                  </a:lnTo>
                  <a:lnTo>
                    <a:pt x="423136" y="305954"/>
                  </a:lnTo>
                  <a:lnTo>
                    <a:pt x="435963" y="264611"/>
                  </a:lnTo>
                  <a:lnTo>
                    <a:pt x="440436" y="220217"/>
                  </a:lnTo>
                  <a:lnTo>
                    <a:pt x="435963" y="175824"/>
                  </a:lnTo>
                  <a:lnTo>
                    <a:pt x="423136" y="134481"/>
                  </a:lnTo>
                  <a:lnTo>
                    <a:pt x="402837" y="97073"/>
                  </a:lnTo>
                  <a:lnTo>
                    <a:pt x="375951" y="64484"/>
                  </a:lnTo>
                  <a:lnTo>
                    <a:pt x="343362" y="37598"/>
                  </a:lnTo>
                  <a:lnTo>
                    <a:pt x="305954" y="17299"/>
                  </a:lnTo>
                  <a:lnTo>
                    <a:pt x="264611" y="4472"/>
                  </a:lnTo>
                  <a:lnTo>
                    <a:pt x="2202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60374" y="5554083"/>
            <a:ext cx="3998481" cy="9730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3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200" dirty="0" smtClean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ru-RU" sz="1200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2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5" dirty="0" err="1">
                <a:solidFill>
                  <a:srgbClr val="FFFFFF"/>
                </a:solidFill>
                <a:latin typeface="Arial"/>
                <a:cs typeface="Arial"/>
              </a:rPr>
              <a:t>году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200" spc="-10" dirty="0" smtClean="0">
                <a:solidFill>
                  <a:srgbClr val="FFFFFF"/>
                </a:solidFill>
                <a:latin typeface="Arial"/>
                <a:cs typeface="Arial"/>
              </a:rPr>
              <a:t>произведено</a:t>
            </a:r>
            <a:r>
              <a:rPr sz="120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FFFF00"/>
                </a:solidFill>
                <a:latin typeface="Arial"/>
                <a:cs typeface="Arial"/>
              </a:rPr>
              <a:t>28</a:t>
            </a:r>
            <a:r>
              <a:rPr sz="1200" b="1" spc="-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тыс. </a:t>
            </a:r>
            <a:r>
              <a:rPr sz="1200" spc="-5" dirty="0" err="1">
                <a:solidFill>
                  <a:srgbClr val="FFFFFF"/>
                </a:solidFill>
                <a:latin typeface="Arial"/>
                <a:cs typeface="Arial"/>
              </a:rPr>
              <a:t>тонн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uz-Cyrl-UZ" sz="1200" spc="-320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uz-Cyrl-UZ" sz="1200" spc="-32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z="1200" spc="-5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lang="ru-RU" sz="1200" spc="-5" dirty="0" smtClean="0">
                <a:solidFill>
                  <a:srgbClr val="FFFFFF"/>
                </a:solidFill>
                <a:latin typeface="Arial"/>
                <a:cs typeface="Arial"/>
              </a:rPr>
              <a:t>имических продукций на сумму</a:t>
            </a:r>
            <a:r>
              <a:rPr sz="12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200" b="1" dirty="0" smtClean="0">
                <a:solidFill>
                  <a:srgbClr val="FFFF00"/>
                </a:solidFill>
                <a:latin typeface="Arial"/>
                <a:cs typeface="Arial"/>
              </a:rPr>
              <a:t>42</a:t>
            </a:r>
            <a:r>
              <a:rPr sz="1200" b="1" dirty="0" smtClean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lang="ru-RU" sz="1200" b="1" dirty="0" smtClean="0">
                <a:solidFill>
                  <a:srgbClr val="FFFF00"/>
                </a:solidFill>
                <a:latin typeface="Arial"/>
                <a:cs typeface="Arial"/>
              </a:rPr>
              <a:t>6</a:t>
            </a:r>
            <a:r>
              <a:rPr sz="1200" b="1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ru-RU" sz="1200" b="1" dirty="0">
                <a:solidFill>
                  <a:srgbClr val="FFFF00"/>
                </a:solidFill>
                <a:latin typeface="Arial"/>
                <a:cs typeface="Arial"/>
              </a:rPr>
              <a:t>млн долларов</a:t>
            </a:r>
            <a:r>
              <a:rPr lang="uz-Cyrl-UZ" sz="1200" spc="-5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br>
              <a:rPr lang="uz-Cyrl-UZ" sz="1200" spc="-5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uz-Cyrl-UZ" sz="1200" spc="-5" dirty="0" smtClean="0">
                <a:solidFill>
                  <a:srgbClr val="FFFFFF"/>
                </a:solidFill>
                <a:latin typeface="Arial"/>
                <a:cs typeface="Arial"/>
              </a:rPr>
              <a:t>Изделий из керамики произведено </a:t>
            </a:r>
            <a:r>
              <a:rPr lang="ru-RU" sz="1200" b="1" dirty="0" smtClean="0">
                <a:solidFill>
                  <a:srgbClr val="FFFF00"/>
                </a:solidFill>
                <a:latin typeface="Arial"/>
                <a:cs typeface="Arial"/>
              </a:rPr>
              <a:t>9,9 </a:t>
            </a:r>
            <a:r>
              <a:rPr lang="ru-RU" sz="1200" dirty="0">
                <a:solidFill>
                  <a:srgbClr val="FFFFFF"/>
                </a:solidFill>
                <a:latin typeface="Arial"/>
                <a:cs typeface="Arial"/>
              </a:rPr>
              <a:t>тыс. </a:t>
            </a:r>
            <a:r>
              <a:rPr lang="ru-RU" sz="1200" spc="-5" dirty="0" smtClean="0">
                <a:solidFill>
                  <a:srgbClr val="FFFFFF"/>
                </a:solidFill>
                <a:latin typeface="Arial"/>
                <a:cs typeface="Arial"/>
              </a:rPr>
              <a:t>тонн, </a:t>
            </a:r>
            <a:r>
              <a:rPr lang="ru-RU" sz="1200" spc="-5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lang="ru-RU" sz="1200" spc="-5" dirty="0" smtClean="0">
                <a:solidFill>
                  <a:srgbClr val="FFFFFF"/>
                </a:solidFill>
                <a:latin typeface="Arial"/>
                <a:cs typeface="Arial"/>
              </a:rPr>
              <a:t>сумму </a:t>
            </a:r>
            <a:r>
              <a:rPr lang="ru-RU" sz="1200" b="1" dirty="0" smtClean="0">
                <a:solidFill>
                  <a:srgbClr val="FFFF00"/>
                </a:solidFill>
                <a:latin typeface="Arial"/>
                <a:cs typeface="Arial"/>
              </a:rPr>
              <a:t>23.4 млн. долларов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97696" y="3573368"/>
            <a:ext cx="213360" cy="190500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381000" y="3962400"/>
            <a:ext cx="3974585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810" algn="ctr">
              <a:lnSpc>
                <a:spcPct val="110000"/>
              </a:lnSpc>
              <a:spcBef>
                <a:spcPts val="95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lang="ru-RU" sz="1200" spc="-15" dirty="0" smtClean="0">
                <a:solidFill>
                  <a:srgbClr val="FFFFFF"/>
                </a:solidFill>
                <a:latin typeface="Arial"/>
                <a:cs typeface="Arial"/>
              </a:rPr>
              <a:t>регионе</a:t>
            </a:r>
            <a:r>
              <a:rPr sz="120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 err="1">
                <a:solidFill>
                  <a:srgbClr val="FFFFFF"/>
                </a:solidFill>
                <a:latin typeface="Arial"/>
                <a:cs typeface="Arial"/>
              </a:rPr>
              <a:t>производится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FFFF00"/>
                </a:solidFill>
                <a:latin typeface="Arial"/>
                <a:cs typeface="Arial"/>
              </a:rPr>
              <a:t>1574</a:t>
            </a:r>
            <a:r>
              <a:rPr sz="1200" b="1" spc="-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ru-RU" sz="1200" spc="-5" dirty="0" smtClean="0">
                <a:solidFill>
                  <a:srgbClr val="FFFFFF"/>
                </a:solidFill>
                <a:latin typeface="Arial"/>
                <a:cs typeface="Arial"/>
              </a:rPr>
              <a:t>разновидностей продукции</a:t>
            </a:r>
            <a:r>
              <a:rPr sz="1200" b="1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ru-RU" sz="1200" b="1" dirty="0" smtClean="0">
                <a:solidFill>
                  <a:srgbClr val="FFFF00"/>
                </a:solidFill>
                <a:latin typeface="Arial"/>
                <a:cs typeface="Arial"/>
              </a:rPr>
              <a:t>75 </a:t>
            </a:r>
            <a:r>
              <a:rPr lang="ru-RU" sz="1200" spc="20" dirty="0" smtClean="0">
                <a:solidFill>
                  <a:srgbClr val="FFFFFF"/>
                </a:solidFill>
                <a:latin typeface="Arial"/>
                <a:cs typeface="Arial"/>
              </a:rPr>
              <a:t>видов лекарственных препаратов,     </a:t>
            </a:r>
            <a:r>
              <a:rPr lang="ru-RU" sz="1200" b="1" dirty="0">
                <a:solidFill>
                  <a:srgbClr val="FFFF00"/>
                </a:solidFill>
                <a:latin typeface="Arial"/>
                <a:cs typeface="Arial"/>
              </a:rPr>
              <a:t>115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200" spc="-5" dirty="0">
                <a:solidFill>
                  <a:srgbClr val="FFFFFF"/>
                </a:solidFill>
                <a:latin typeface="Arial"/>
                <a:cs typeface="Arial"/>
              </a:rPr>
              <a:t>видов </a:t>
            </a:r>
            <a:r>
              <a:rPr lang="ru-RU" sz="1200" spc="-5" dirty="0" smtClean="0">
                <a:solidFill>
                  <a:srgbClr val="FFFFFF"/>
                </a:solidFill>
                <a:latin typeface="Arial"/>
                <a:cs typeface="Arial"/>
              </a:rPr>
              <a:t>текстильных изделий</a:t>
            </a:r>
            <a:r>
              <a:rPr sz="1200" spc="-5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en-US" sz="12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200" b="1" spc="-5" dirty="0" smtClean="0">
                <a:solidFill>
                  <a:srgbClr val="FFFF00"/>
                </a:solidFill>
                <a:latin typeface="Arial"/>
                <a:cs typeface="Arial"/>
              </a:rPr>
              <a:t>53</a:t>
            </a:r>
            <a:r>
              <a:rPr sz="1200" b="1" spc="-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200" spc="-5" dirty="0" err="1">
                <a:solidFill>
                  <a:srgbClr val="FFFFFF"/>
                </a:solidFill>
                <a:latin typeface="Arial"/>
                <a:cs typeface="Arial"/>
              </a:rPr>
              <a:t>видов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200" spc="-5" dirty="0" smtClean="0">
                <a:solidFill>
                  <a:srgbClr val="FFFFFF"/>
                </a:solidFill>
                <a:latin typeface="Arial"/>
                <a:cs typeface="Arial"/>
              </a:rPr>
              <a:t>строительных </a:t>
            </a:r>
            <a:r>
              <a:rPr lang="ru-RU" sz="1200" spc="-5" dirty="0" err="1" smtClean="0">
                <a:solidFill>
                  <a:srgbClr val="FFFFFF"/>
                </a:solidFill>
                <a:latin typeface="Arial"/>
                <a:cs typeface="Arial"/>
              </a:rPr>
              <a:t>материаллов</a:t>
            </a:r>
            <a:r>
              <a:rPr lang="ru-RU" sz="1200" spc="-5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br>
              <a:rPr lang="ru-RU" sz="1200" spc="-5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200" b="1" dirty="0">
                <a:solidFill>
                  <a:srgbClr val="FFFF00"/>
                </a:solidFill>
                <a:latin typeface="Arial"/>
                <a:cs typeface="Arial"/>
              </a:rPr>
              <a:t>3</a:t>
            </a:r>
            <a:r>
              <a:rPr lang="en-US"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200" spc="-5" dirty="0" smtClean="0">
                <a:solidFill>
                  <a:srgbClr val="FFFFFF"/>
                </a:solidFill>
                <a:latin typeface="Arial"/>
                <a:cs typeface="Arial"/>
              </a:rPr>
              <a:t>модели автомобилей </a:t>
            </a:r>
            <a:r>
              <a:rPr lang="en-US" sz="1200" b="1" spc="-5" dirty="0" smtClean="0">
                <a:solidFill>
                  <a:srgbClr val="FFFFFF"/>
                </a:solidFill>
                <a:latin typeface="Arial"/>
                <a:cs typeface="Arial"/>
              </a:rPr>
              <a:t>EXEED</a:t>
            </a:r>
            <a:r>
              <a:rPr lang="uz-Cyrl-UZ" sz="1200" b="1" spc="-5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981200" y="4803219"/>
            <a:ext cx="859443" cy="911781"/>
            <a:chOff x="2165604" y="4369346"/>
            <a:chExt cx="978535" cy="977265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65604" y="4369346"/>
              <a:ext cx="978344" cy="97684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363724" y="4567427"/>
              <a:ext cx="596265" cy="594360"/>
            </a:xfrm>
            <a:custGeom>
              <a:avLst/>
              <a:gdLst/>
              <a:ahLst/>
              <a:cxnLst/>
              <a:rect l="l" t="t" r="r" b="b"/>
              <a:pathLst>
                <a:path w="596264" h="594360">
                  <a:moveTo>
                    <a:pt x="297942" y="0"/>
                  </a:moveTo>
                  <a:lnTo>
                    <a:pt x="249603" y="3890"/>
                  </a:lnTo>
                  <a:lnTo>
                    <a:pt x="203752" y="15154"/>
                  </a:lnTo>
                  <a:lnTo>
                    <a:pt x="161001" y="33179"/>
                  </a:lnTo>
                  <a:lnTo>
                    <a:pt x="121962" y="57351"/>
                  </a:lnTo>
                  <a:lnTo>
                    <a:pt x="87249" y="87058"/>
                  </a:lnTo>
                  <a:lnTo>
                    <a:pt x="57473" y="121688"/>
                  </a:lnTo>
                  <a:lnTo>
                    <a:pt x="33247" y="160628"/>
                  </a:lnTo>
                  <a:lnTo>
                    <a:pt x="15185" y="203265"/>
                  </a:lnTo>
                  <a:lnTo>
                    <a:pt x="3898" y="248986"/>
                  </a:lnTo>
                  <a:lnTo>
                    <a:pt x="0" y="297180"/>
                  </a:lnTo>
                  <a:lnTo>
                    <a:pt x="3898" y="345373"/>
                  </a:lnTo>
                  <a:lnTo>
                    <a:pt x="15185" y="391094"/>
                  </a:lnTo>
                  <a:lnTo>
                    <a:pt x="33247" y="433731"/>
                  </a:lnTo>
                  <a:lnTo>
                    <a:pt x="57473" y="472671"/>
                  </a:lnTo>
                  <a:lnTo>
                    <a:pt x="87248" y="507301"/>
                  </a:lnTo>
                  <a:lnTo>
                    <a:pt x="121962" y="537008"/>
                  </a:lnTo>
                  <a:lnTo>
                    <a:pt x="161001" y="561180"/>
                  </a:lnTo>
                  <a:lnTo>
                    <a:pt x="203752" y="579205"/>
                  </a:lnTo>
                  <a:lnTo>
                    <a:pt x="249603" y="590469"/>
                  </a:lnTo>
                  <a:lnTo>
                    <a:pt x="297942" y="594360"/>
                  </a:lnTo>
                  <a:lnTo>
                    <a:pt x="346280" y="590469"/>
                  </a:lnTo>
                  <a:lnTo>
                    <a:pt x="392131" y="579205"/>
                  </a:lnTo>
                  <a:lnTo>
                    <a:pt x="434882" y="561180"/>
                  </a:lnTo>
                  <a:lnTo>
                    <a:pt x="473921" y="537008"/>
                  </a:lnTo>
                  <a:lnTo>
                    <a:pt x="508634" y="507301"/>
                  </a:lnTo>
                  <a:lnTo>
                    <a:pt x="538410" y="472671"/>
                  </a:lnTo>
                  <a:lnTo>
                    <a:pt x="562636" y="433731"/>
                  </a:lnTo>
                  <a:lnTo>
                    <a:pt x="580698" y="391094"/>
                  </a:lnTo>
                  <a:lnTo>
                    <a:pt x="591985" y="345373"/>
                  </a:lnTo>
                  <a:lnTo>
                    <a:pt x="595883" y="297180"/>
                  </a:lnTo>
                  <a:lnTo>
                    <a:pt x="591985" y="248986"/>
                  </a:lnTo>
                  <a:lnTo>
                    <a:pt x="580698" y="203265"/>
                  </a:lnTo>
                  <a:lnTo>
                    <a:pt x="562636" y="160628"/>
                  </a:lnTo>
                  <a:lnTo>
                    <a:pt x="538410" y="121688"/>
                  </a:lnTo>
                  <a:lnTo>
                    <a:pt x="508635" y="87058"/>
                  </a:lnTo>
                  <a:lnTo>
                    <a:pt x="473921" y="57351"/>
                  </a:lnTo>
                  <a:lnTo>
                    <a:pt x="434882" y="33179"/>
                  </a:lnTo>
                  <a:lnTo>
                    <a:pt x="392131" y="15154"/>
                  </a:lnTo>
                  <a:lnTo>
                    <a:pt x="346280" y="3890"/>
                  </a:lnTo>
                  <a:lnTo>
                    <a:pt x="297942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06752" y="4408893"/>
              <a:ext cx="897547" cy="89754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403348" y="4605527"/>
              <a:ext cx="518159" cy="518159"/>
            </a:xfrm>
            <a:custGeom>
              <a:avLst/>
              <a:gdLst/>
              <a:ahLst/>
              <a:cxnLst/>
              <a:rect l="l" t="t" r="r" b="b"/>
              <a:pathLst>
                <a:path w="518160" h="518160">
                  <a:moveTo>
                    <a:pt x="259079" y="0"/>
                  </a:moveTo>
                  <a:lnTo>
                    <a:pt x="212498" y="4172"/>
                  </a:lnTo>
                  <a:lnTo>
                    <a:pt x="168661" y="16203"/>
                  </a:lnTo>
                  <a:lnTo>
                    <a:pt x="128298" y="35362"/>
                  </a:lnTo>
                  <a:lnTo>
                    <a:pt x="92140" y="60918"/>
                  </a:lnTo>
                  <a:lnTo>
                    <a:pt x="60918" y="92140"/>
                  </a:lnTo>
                  <a:lnTo>
                    <a:pt x="35362" y="128298"/>
                  </a:lnTo>
                  <a:lnTo>
                    <a:pt x="16203" y="168661"/>
                  </a:lnTo>
                  <a:lnTo>
                    <a:pt x="4172" y="212498"/>
                  </a:lnTo>
                  <a:lnTo>
                    <a:pt x="0" y="259080"/>
                  </a:lnTo>
                  <a:lnTo>
                    <a:pt x="4172" y="305661"/>
                  </a:lnTo>
                  <a:lnTo>
                    <a:pt x="16203" y="349498"/>
                  </a:lnTo>
                  <a:lnTo>
                    <a:pt x="35362" y="389861"/>
                  </a:lnTo>
                  <a:lnTo>
                    <a:pt x="60918" y="426019"/>
                  </a:lnTo>
                  <a:lnTo>
                    <a:pt x="92140" y="457241"/>
                  </a:lnTo>
                  <a:lnTo>
                    <a:pt x="128298" y="482797"/>
                  </a:lnTo>
                  <a:lnTo>
                    <a:pt x="168661" y="501956"/>
                  </a:lnTo>
                  <a:lnTo>
                    <a:pt x="212498" y="513987"/>
                  </a:lnTo>
                  <a:lnTo>
                    <a:pt x="259079" y="518160"/>
                  </a:lnTo>
                  <a:lnTo>
                    <a:pt x="305661" y="513987"/>
                  </a:lnTo>
                  <a:lnTo>
                    <a:pt x="349498" y="501956"/>
                  </a:lnTo>
                  <a:lnTo>
                    <a:pt x="389861" y="482797"/>
                  </a:lnTo>
                  <a:lnTo>
                    <a:pt x="426019" y="457241"/>
                  </a:lnTo>
                  <a:lnTo>
                    <a:pt x="457241" y="426019"/>
                  </a:lnTo>
                  <a:lnTo>
                    <a:pt x="482797" y="389861"/>
                  </a:lnTo>
                  <a:lnTo>
                    <a:pt x="501956" y="349498"/>
                  </a:lnTo>
                  <a:lnTo>
                    <a:pt x="513987" y="305661"/>
                  </a:lnTo>
                  <a:lnTo>
                    <a:pt x="518159" y="259080"/>
                  </a:lnTo>
                  <a:lnTo>
                    <a:pt x="513987" y="212498"/>
                  </a:lnTo>
                  <a:lnTo>
                    <a:pt x="501956" y="168661"/>
                  </a:lnTo>
                  <a:lnTo>
                    <a:pt x="482797" y="128298"/>
                  </a:lnTo>
                  <a:lnTo>
                    <a:pt x="457241" y="92140"/>
                  </a:lnTo>
                  <a:lnTo>
                    <a:pt x="426019" y="60918"/>
                  </a:lnTo>
                  <a:lnTo>
                    <a:pt x="389861" y="35362"/>
                  </a:lnTo>
                  <a:lnTo>
                    <a:pt x="349498" y="16203"/>
                  </a:lnTo>
                  <a:lnTo>
                    <a:pt x="305661" y="4172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44852" y="4448581"/>
              <a:ext cx="819734" cy="81823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441448" y="4645151"/>
              <a:ext cx="440690" cy="439420"/>
            </a:xfrm>
            <a:custGeom>
              <a:avLst/>
              <a:gdLst/>
              <a:ahLst/>
              <a:cxnLst/>
              <a:rect l="l" t="t" r="r" b="b"/>
              <a:pathLst>
                <a:path w="440689" h="439420">
                  <a:moveTo>
                    <a:pt x="220218" y="0"/>
                  </a:moveTo>
                  <a:lnTo>
                    <a:pt x="175824" y="4460"/>
                  </a:lnTo>
                  <a:lnTo>
                    <a:pt x="134481" y="17252"/>
                  </a:lnTo>
                  <a:lnTo>
                    <a:pt x="97073" y="37491"/>
                  </a:lnTo>
                  <a:lnTo>
                    <a:pt x="64484" y="64293"/>
                  </a:lnTo>
                  <a:lnTo>
                    <a:pt x="37598" y="96775"/>
                  </a:lnTo>
                  <a:lnTo>
                    <a:pt x="17299" y="134052"/>
                  </a:lnTo>
                  <a:lnTo>
                    <a:pt x="4472" y="175240"/>
                  </a:lnTo>
                  <a:lnTo>
                    <a:pt x="0" y="219456"/>
                  </a:lnTo>
                  <a:lnTo>
                    <a:pt x="4472" y="263671"/>
                  </a:lnTo>
                  <a:lnTo>
                    <a:pt x="17299" y="304859"/>
                  </a:lnTo>
                  <a:lnTo>
                    <a:pt x="37598" y="342136"/>
                  </a:lnTo>
                  <a:lnTo>
                    <a:pt x="64484" y="374618"/>
                  </a:lnTo>
                  <a:lnTo>
                    <a:pt x="97073" y="401420"/>
                  </a:lnTo>
                  <a:lnTo>
                    <a:pt x="134481" y="421659"/>
                  </a:lnTo>
                  <a:lnTo>
                    <a:pt x="175824" y="434451"/>
                  </a:lnTo>
                  <a:lnTo>
                    <a:pt x="220218" y="438912"/>
                  </a:lnTo>
                  <a:lnTo>
                    <a:pt x="264611" y="434451"/>
                  </a:lnTo>
                  <a:lnTo>
                    <a:pt x="305954" y="421659"/>
                  </a:lnTo>
                  <a:lnTo>
                    <a:pt x="343362" y="401420"/>
                  </a:lnTo>
                  <a:lnTo>
                    <a:pt x="375951" y="374618"/>
                  </a:lnTo>
                  <a:lnTo>
                    <a:pt x="402837" y="342136"/>
                  </a:lnTo>
                  <a:lnTo>
                    <a:pt x="423136" y="304859"/>
                  </a:lnTo>
                  <a:lnTo>
                    <a:pt x="435963" y="263671"/>
                  </a:lnTo>
                  <a:lnTo>
                    <a:pt x="440435" y="219456"/>
                  </a:lnTo>
                  <a:lnTo>
                    <a:pt x="435963" y="175240"/>
                  </a:lnTo>
                  <a:lnTo>
                    <a:pt x="423136" y="134052"/>
                  </a:lnTo>
                  <a:lnTo>
                    <a:pt x="402837" y="96775"/>
                  </a:lnTo>
                  <a:lnTo>
                    <a:pt x="375951" y="64293"/>
                  </a:lnTo>
                  <a:lnTo>
                    <a:pt x="343362" y="37491"/>
                  </a:lnTo>
                  <a:lnTo>
                    <a:pt x="305954" y="17252"/>
                  </a:lnTo>
                  <a:lnTo>
                    <a:pt x="264611" y="4460"/>
                  </a:lnTo>
                  <a:lnTo>
                    <a:pt x="2202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61844" y="4762500"/>
              <a:ext cx="199644" cy="204216"/>
            </a:xfrm>
            <a:prstGeom prst="rect">
              <a:avLst/>
            </a:prstGeom>
          </p:spPr>
        </p:pic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4876799" y="160337"/>
            <a:ext cx="5638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20" dirty="0" smtClean="0"/>
              <a:t>ПРОМЫШЛЕННОСТЬ</a:t>
            </a:r>
            <a:r>
              <a:rPr lang="ru-RU" dirty="0" smtClean="0"/>
              <a:t> </a:t>
            </a:r>
            <a:r>
              <a:rPr lang="ru-RU" spc="-15" dirty="0" smtClean="0"/>
              <a:t>СЕГОДНЯ</a:t>
            </a:r>
            <a:endParaRPr lang="ru-RU" spc="-15" dirty="0"/>
          </a:p>
        </p:txBody>
      </p:sp>
      <p:sp>
        <p:nvSpPr>
          <p:cNvPr id="30" name="object 30"/>
          <p:cNvSpPr txBox="1"/>
          <p:nvPr/>
        </p:nvSpPr>
        <p:spPr>
          <a:xfrm>
            <a:off x="7543800" y="5220565"/>
            <a:ext cx="1600200" cy="435376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lang="uz-Cyrl-UZ" sz="1400" b="1" spc="-5" dirty="0" smtClean="0">
                <a:solidFill>
                  <a:srgbClr val="FF0000"/>
                </a:solidFill>
                <a:latin typeface="Arial"/>
                <a:cs typeface="Arial"/>
              </a:rPr>
              <a:t>20,7</a:t>
            </a:r>
            <a:r>
              <a:rPr sz="1400" b="1" spc="-5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uz-Cyrl-UZ" sz="1400" b="1" dirty="0" smtClean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lang="ru-RU" sz="1400" b="1" dirty="0" err="1" smtClean="0">
                <a:solidFill>
                  <a:srgbClr val="FF0000"/>
                </a:solidFill>
                <a:latin typeface="Arial"/>
                <a:cs typeface="Arial"/>
              </a:rPr>
              <a:t>ыс</a:t>
            </a:r>
            <a:r>
              <a:rPr lang="ru-RU" sz="1400" b="1" dirty="0" smtClean="0">
                <a:solidFill>
                  <a:srgbClr val="FF0000"/>
                </a:solidFill>
                <a:latin typeface="Arial"/>
                <a:cs typeface="Arial"/>
              </a:rPr>
              <a:t>. </a:t>
            </a:r>
            <a:r>
              <a:rPr lang="ru-RU" sz="1400" b="1" dirty="0" smtClean="0">
                <a:latin typeface="Arial"/>
                <a:cs typeface="Arial"/>
              </a:rPr>
              <a:t>тонн </a:t>
            </a:r>
            <a:r>
              <a:rPr lang="ru-RU" sz="1200" dirty="0" smtClean="0">
                <a:latin typeface="Calibri"/>
                <a:cs typeface="Calibri"/>
              </a:rPr>
              <a:t>Текстильной продукции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105400" y="5232272"/>
            <a:ext cx="1452245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>
              <a:lnSpc>
                <a:spcPts val="1555"/>
              </a:lnSpc>
              <a:spcBef>
                <a:spcPts val="100"/>
              </a:spcBef>
            </a:pPr>
            <a:r>
              <a:rPr lang="uz-Cyrl-UZ" sz="1400" b="1" spc="-5" dirty="0" smtClean="0">
                <a:solidFill>
                  <a:srgbClr val="FF0000"/>
                </a:solidFill>
                <a:latin typeface="Arial"/>
                <a:cs typeface="Arial"/>
              </a:rPr>
              <a:t>415 </a:t>
            </a:r>
            <a:r>
              <a:rPr sz="1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тыс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тонн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195"/>
              </a:lnSpc>
            </a:pPr>
            <a:r>
              <a:rPr lang="uz-Cyrl-UZ" sz="1100" dirty="0" smtClean="0">
                <a:latin typeface="Calibri"/>
                <a:cs typeface="Calibri"/>
              </a:rPr>
              <a:t>Производства муки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105400" y="5999479"/>
            <a:ext cx="1411605" cy="7694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30"/>
              </a:lnSpc>
              <a:spcBef>
                <a:spcPts val="100"/>
              </a:spcBef>
            </a:pPr>
            <a:r>
              <a:rPr lang="ru-RU" sz="1400" b="1" spc="-5" dirty="0" smtClean="0">
                <a:solidFill>
                  <a:srgbClr val="FF0000"/>
                </a:solidFill>
                <a:latin typeface="Arial"/>
                <a:cs typeface="Arial"/>
              </a:rPr>
              <a:t>741,1 </a:t>
            </a:r>
            <a:r>
              <a:rPr sz="1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тыс</a:t>
            </a:r>
            <a:r>
              <a:rPr lang="ru-RU" sz="1400" b="1" spc="-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400" b="1" spc="-2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sz="1400" b="1" dirty="0" smtClean="0">
                <a:latin typeface="Arial"/>
                <a:cs typeface="Arial"/>
              </a:rPr>
              <a:t>м2</a:t>
            </a:r>
          </a:p>
          <a:p>
            <a:pPr marL="12700">
              <a:lnSpc>
                <a:spcPts val="1630"/>
              </a:lnSpc>
              <a:spcBef>
                <a:spcPts val="100"/>
              </a:spcBef>
            </a:pPr>
            <a:r>
              <a:rPr lang="ru-RU" sz="1400" b="1" dirty="0" smtClean="0">
                <a:solidFill>
                  <a:srgbClr val="FF0000"/>
                </a:solidFill>
                <a:latin typeface="Arial"/>
                <a:cs typeface="Arial"/>
              </a:rPr>
              <a:t>849,7 тыс. </a:t>
            </a:r>
            <a:r>
              <a:rPr lang="ru-RU" sz="1400" b="1" dirty="0" smtClean="0">
                <a:latin typeface="Arial"/>
                <a:cs typeface="Arial"/>
              </a:rPr>
              <a:t>тонн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270"/>
              </a:lnSpc>
            </a:pPr>
            <a:r>
              <a:rPr lang="ru-RU" sz="1100" dirty="0" smtClean="0">
                <a:latin typeface="Calibri"/>
                <a:cs typeface="Calibri"/>
              </a:rPr>
              <a:t>Химической промышленности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543800" y="5931517"/>
            <a:ext cx="2209800" cy="8079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39"/>
              </a:lnSpc>
              <a:spcBef>
                <a:spcPts val="100"/>
              </a:spcBef>
            </a:pPr>
            <a:r>
              <a:rPr lang="ru-RU" sz="1400" b="1" spc="-5" dirty="0" smtClean="0">
                <a:solidFill>
                  <a:srgbClr val="FF0000"/>
                </a:solidFill>
                <a:latin typeface="Arial"/>
                <a:cs typeface="Arial"/>
              </a:rPr>
              <a:t>138</a:t>
            </a:r>
            <a:r>
              <a:rPr sz="1400" b="1" spc="-5" dirty="0" smtClean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lang="ru-RU" sz="1400" b="1" spc="-5" dirty="0" smtClean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400" b="1" spc="-6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тыс</a:t>
            </a:r>
            <a:r>
              <a:rPr lang="ru-RU" sz="1400" b="1" spc="-5" dirty="0" smtClean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400" b="1" spc="-2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sz="1400" b="1" dirty="0" smtClean="0">
                <a:latin typeface="Arial"/>
                <a:cs typeface="Arial"/>
              </a:rPr>
              <a:t>тонн</a:t>
            </a:r>
          </a:p>
          <a:p>
            <a:pPr marL="12700">
              <a:lnSpc>
                <a:spcPts val="1639"/>
              </a:lnSpc>
              <a:spcBef>
                <a:spcPts val="100"/>
              </a:spcBef>
            </a:pPr>
            <a:r>
              <a:rPr lang="ru-RU" sz="1400" b="1" dirty="0" smtClean="0">
                <a:solidFill>
                  <a:srgbClr val="FF0000"/>
                </a:solidFill>
                <a:latin typeface="Arial"/>
                <a:cs typeface="Arial"/>
              </a:rPr>
              <a:t>714,9 тыс. </a:t>
            </a:r>
            <a:r>
              <a:rPr lang="ru-RU" sz="1400" b="1" dirty="0" smtClean="0">
                <a:latin typeface="Arial"/>
                <a:cs typeface="Arial"/>
              </a:rPr>
              <a:t>м2</a:t>
            </a:r>
          </a:p>
          <a:p>
            <a:pPr marL="12700">
              <a:lnSpc>
                <a:spcPts val="1639"/>
              </a:lnSpc>
              <a:spcBef>
                <a:spcPts val="100"/>
              </a:spcBef>
            </a:pPr>
            <a:r>
              <a:rPr lang="ru-RU" sz="1400" b="1" dirty="0" smtClean="0">
                <a:solidFill>
                  <a:srgbClr val="FF0000"/>
                </a:solidFill>
                <a:latin typeface="Arial"/>
                <a:cs typeface="Arial"/>
              </a:rPr>
              <a:t>2,7 млн. </a:t>
            </a:r>
            <a:r>
              <a:rPr lang="ru-RU" sz="1400" b="1" dirty="0" err="1" smtClean="0">
                <a:latin typeface="Arial"/>
                <a:cs typeface="Arial"/>
              </a:rPr>
              <a:t>шт</a:t>
            </a:r>
            <a:endParaRPr sz="1400" dirty="0" smtClean="0">
              <a:latin typeface="Arial"/>
              <a:cs typeface="Arial"/>
            </a:endParaRPr>
          </a:p>
          <a:p>
            <a:pPr marL="25400">
              <a:lnSpc>
                <a:spcPts val="1220"/>
              </a:lnSpc>
            </a:pPr>
            <a:r>
              <a:rPr lang="ru-RU" sz="1100" dirty="0" smtClean="0">
                <a:latin typeface="Calibri"/>
                <a:cs typeface="Calibri"/>
              </a:rPr>
              <a:t>Строительных </a:t>
            </a:r>
            <a:r>
              <a:rPr lang="ru-RU" sz="1100" dirty="0" err="1" smtClean="0">
                <a:latin typeface="Calibri"/>
                <a:cs typeface="Calibri"/>
              </a:rPr>
              <a:t>материаллов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114280" y="6034405"/>
            <a:ext cx="1620520" cy="394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30"/>
              </a:lnSpc>
              <a:spcBef>
                <a:spcPts val="105"/>
              </a:spcBef>
            </a:pPr>
            <a:r>
              <a:rPr lang="ru-RU" sz="1400" b="1" spc="-5" dirty="0" smtClean="0">
                <a:solidFill>
                  <a:srgbClr val="FF0000"/>
                </a:solidFill>
                <a:latin typeface="Arial"/>
                <a:cs typeface="Arial"/>
              </a:rPr>
              <a:t>100</a:t>
            </a:r>
            <a:r>
              <a:rPr sz="1400" b="1" spc="-6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 err="1">
                <a:solidFill>
                  <a:srgbClr val="FF0000"/>
                </a:solidFill>
                <a:latin typeface="Arial"/>
                <a:cs typeface="Arial"/>
              </a:rPr>
              <a:t>тыс</a:t>
            </a:r>
            <a:r>
              <a:rPr sz="14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sz="1400" b="1" dirty="0" err="1" smtClean="0">
                <a:latin typeface="Arial"/>
                <a:cs typeface="Arial"/>
              </a:rPr>
              <a:t>шт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270"/>
              </a:lnSpc>
            </a:pPr>
            <a:r>
              <a:rPr lang="ru-RU" sz="1100" spc="-5" dirty="0" smtClean="0">
                <a:latin typeface="Calibri"/>
                <a:cs typeface="Calibri"/>
              </a:rPr>
              <a:t>Автомобилей в год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562600" y="4800600"/>
            <a:ext cx="51822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Segoe UI"/>
                <a:cs typeface="Segoe UI"/>
              </a:rPr>
              <a:t>Существующие</a:t>
            </a:r>
            <a:r>
              <a:rPr sz="1400" b="1" spc="10" dirty="0">
                <a:latin typeface="Segoe UI"/>
                <a:cs typeface="Segoe UI"/>
              </a:rPr>
              <a:t> </a:t>
            </a:r>
            <a:r>
              <a:rPr sz="1400" b="1" dirty="0" err="1">
                <a:latin typeface="Segoe UI"/>
                <a:cs typeface="Segoe UI"/>
              </a:rPr>
              <a:t>мощности</a:t>
            </a:r>
            <a:r>
              <a:rPr sz="1400" b="1" spc="-25" dirty="0">
                <a:latin typeface="Segoe UI"/>
                <a:cs typeface="Segoe UI"/>
              </a:rPr>
              <a:t> </a:t>
            </a:r>
            <a:r>
              <a:rPr lang="ru-RU" sz="1400" b="1" spc="-5" dirty="0" smtClean="0">
                <a:latin typeface="Segoe UI"/>
                <a:cs typeface="Segoe UI"/>
              </a:rPr>
              <a:t>региона</a:t>
            </a:r>
            <a:r>
              <a:rPr sz="1400" b="1" spc="-25" dirty="0" smtClean="0">
                <a:latin typeface="Segoe UI"/>
                <a:cs typeface="Segoe UI"/>
              </a:rPr>
              <a:t> </a:t>
            </a:r>
            <a:r>
              <a:rPr sz="1400" b="1" spc="-5" dirty="0">
                <a:latin typeface="Segoe UI"/>
                <a:cs typeface="Segoe UI"/>
              </a:rPr>
              <a:t>позволяют</a:t>
            </a:r>
            <a:r>
              <a:rPr sz="1400" b="1" spc="-10" dirty="0">
                <a:latin typeface="Segoe UI"/>
                <a:cs typeface="Segoe UI"/>
              </a:rPr>
              <a:t> </a:t>
            </a:r>
            <a:r>
              <a:rPr sz="1400" b="1" spc="-5" dirty="0">
                <a:latin typeface="Segoe UI"/>
                <a:cs typeface="Segoe UI"/>
              </a:rPr>
              <a:t>обеспечить:</a:t>
            </a:r>
            <a:endParaRPr sz="1400" dirty="0">
              <a:latin typeface="Segoe UI"/>
              <a:cs typeface="Segoe U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048875" y="5245572"/>
            <a:ext cx="2133600" cy="602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60"/>
              </a:lnSpc>
              <a:spcBef>
                <a:spcPts val="100"/>
              </a:spcBef>
            </a:pPr>
            <a:r>
              <a:rPr lang="ru-RU" sz="1400" b="1" spc="-5" dirty="0" smtClean="0">
                <a:solidFill>
                  <a:srgbClr val="FF0000"/>
                </a:solidFill>
                <a:latin typeface="Arial"/>
                <a:cs typeface="Arial"/>
              </a:rPr>
              <a:t>723 </a:t>
            </a:r>
            <a:r>
              <a:rPr sz="1400" b="1" spc="-5" dirty="0" err="1" smtClean="0">
                <a:solidFill>
                  <a:srgbClr val="FF0000"/>
                </a:solidFill>
                <a:latin typeface="Arial"/>
                <a:cs typeface="Arial"/>
              </a:rPr>
              <a:t>тыс</a:t>
            </a:r>
            <a:r>
              <a:rPr sz="1400" b="1" spc="-3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sz="1400" b="1" dirty="0" err="1" smtClean="0">
                <a:latin typeface="Arial"/>
                <a:cs typeface="Arial"/>
              </a:rPr>
              <a:t>шт</a:t>
            </a:r>
            <a:endParaRPr lang="ru-RU" sz="1400" dirty="0">
              <a:latin typeface="Arial"/>
              <a:cs typeface="Arial"/>
            </a:endParaRPr>
          </a:p>
          <a:p>
            <a:pPr marL="12700">
              <a:lnSpc>
                <a:spcPts val="1460"/>
              </a:lnSpc>
              <a:spcBef>
                <a:spcPts val="100"/>
              </a:spcBef>
            </a:pPr>
            <a:r>
              <a:rPr lang="ru-RU" sz="1200" dirty="0" smtClean="0">
                <a:latin typeface="Calibri"/>
                <a:cs typeface="Calibri"/>
              </a:rPr>
              <a:t>Фармацевтической </a:t>
            </a:r>
            <a:br>
              <a:rPr lang="ru-RU" sz="1200" dirty="0" smtClean="0">
                <a:latin typeface="Calibri"/>
                <a:cs typeface="Calibri"/>
              </a:rPr>
            </a:br>
            <a:r>
              <a:rPr lang="ru-RU" sz="1200" dirty="0" smtClean="0">
                <a:latin typeface="Calibri"/>
                <a:cs typeface="Calibri"/>
              </a:rPr>
              <a:t>продукции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AutoShape 2" descr="Текстильная промышленность: перспективы развит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5" descr="В Сырдарье запущена новая ТЭС – Новости Узбекистана – Газета.u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" name="Picture 2" descr="https://i.pinimg.com/originals/8d/d3/f5/8dd3f524c1ddb17c81a98a41718996fd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06" y="54042"/>
            <a:ext cx="627737" cy="6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1DCE133-6725-4B7D-A83D-695C0F8F1AC3}"/>
              </a:ext>
            </a:extLst>
          </p:cNvPr>
          <p:cNvSpPr txBox="1"/>
          <p:nvPr/>
        </p:nvSpPr>
        <p:spPr>
          <a:xfrm>
            <a:off x="753490" y="152400"/>
            <a:ext cx="38163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z-Cyrl-UZ" sz="1400" b="1" dirty="0">
                <a:latin typeface="Cambria" pitchFamily="18" charset="0"/>
                <a:ea typeface="Cambria" pitchFamily="18" charset="0"/>
                <a:cs typeface="Poppins" panose="00000500000000000000" pitchFamily="2" charset="0"/>
              </a:rPr>
              <a:t>Областной </a:t>
            </a:r>
            <a:r>
              <a:rPr lang="uz-Cyrl-UZ" sz="1400" b="1" dirty="0" smtClean="0">
                <a:latin typeface="Cambria" pitchFamily="18" charset="0"/>
                <a:ea typeface="Cambria" pitchFamily="18" charset="0"/>
                <a:cs typeface="Poppins" panose="00000500000000000000" pitchFamily="2" charset="0"/>
              </a:rPr>
              <a:t>хокимият </a:t>
            </a:r>
            <a:br>
              <a:rPr lang="uz-Cyrl-UZ" sz="1400" b="1" dirty="0" smtClean="0">
                <a:latin typeface="Cambria" pitchFamily="18" charset="0"/>
                <a:ea typeface="Cambria" pitchFamily="18" charset="0"/>
                <a:cs typeface="Poppins" panose="00000500000000000000" pitchFamily="2" charset="0"/>
              </a:rPr>
            </a:br>
            <a:r>
              <a:rPr lang="uz-Cyrl-UZ" sz="1400" b="1" dirty="0" smtClean="0">
                <a:latin typeface="Cambria" pitchFamily="18" charset="0"/>
                <a:ea typeface="Cambria" pitchFamily="18" charset="0"/>
                <a:cs typeface="Poppins" panose="00000500000000000000" pitchFamily="2" charset="0"/>
              </a:rPr>
              <a:t>С</a:t>
            </a:r>
            <a:r>
              <a:rPr lang="ru-RU" sz="1400" b="1" dirty="0" err="1">
                <a:latin typeface="Cambria" pitchFamily="18" charset="0"/>
                <a:ea typeface="Cambria" pitchFamily="18" charset="0"/>
                <a:cs typeface="Poppins" panose="00000500000000000000" pitchFamily="2" charset="0"/>
              </a:rPr>
              <a:t>ырдарьинской</a:t>
            </a:r>
            <a:r>
              <a:rPr lang="ru-RU" sz="1400" b="1" dirty="0">
                <a:latin typeface="Cambria" pitchFamily="18" charset="0"/>
                <a:ea typeface="Cambria" pitchFamily="18" charset="0"/>
                <a:cs typeface="Poppins" panose="00000500000000000000" pitchFamily="2" charset="0"/>
              </a:rPr>
              <a:t> области</a:t>
            </a:r>
            <a:endParaRPr lang="id-ID" sz="1400" b="1" dirty="0">
              <a:latin typeface="Cambria" pitchFamily="18" charset="0"/>
              <a:ea typeface="Cambria" pitchFamily="18" charset="0"/>
              <a:cs typeface="Poppins" panose="000005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176" y="5970256"/>
            <a:ext cx="336824" cy="527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040612"/>
            <a:ext cx="730216" cy="43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181600"/>
            <a:ext cx="570635" cy="57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84" y="5133617"/>
            <a:ext cx="65401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58257" y1="61472" x2="58257" y2="61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09" t="19870" r="27768" b="28240"/>
          <a:stretch/>
        </p:blipFill>
        <p:spPr bwMode="auto">
          <a:xfrm>
            <a:off x="9404295" y="5177138"/>
            <a:ext cx="501705" cy="61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908" b="89862" l="6167" r="94000">
                        <a14:foregroundMark x1="56167" y1="40553" x2="56167" y2="40553"/>
                        <a14:foregroundMark x1="52000" y1="42166" x2="52000" y2="42166"/>
                        <a14:foregroundMark x1="41167" y1="37327" x2="41167" y2="373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75" b="20128"/>
          <a:stretch/>
        </p:blipFill>
        <p:spPr bwMode="auto">
          <a:xfrm>
            <a:off x="9144000" y="5941042"/>
            <a:ext cx="968347" cy="50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26443" y="6181445"/>
            <a:ext cx="2317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4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41207" y="3401566"/>
            <a:ext cx="4050792" cy="345338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2639" y="10094"/>
            <a:ext cx="5449570" cy="2766058"/>
            <a:chOff x="0" y="1"/>
            <a:chExt cx="5449570" cy="2766058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"/>
              <a:ext cx="3241548" cy="276605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0970" y="779419"/>
              <a:ext cx="5308600" cy="1648888"/>
            </a:xfrm>
            <a:custGeom>
              <a:avLst/>
              <a:gdLst/>
              <a:ahLst/>
              <a:cxnLst/>
              <a:rect l="l" t="t" r="r" b="b"/>
              <a:pathLst>
                <a:path w="5308600" h="1056639">
                  <a:moveTo>
                    <a:pt x="5263642" y="0"/>
                  </a:moveTo>
                  <a:lnTo>
                    <a:pt x="44437" y="0"/>
                  </a:lnTo>
                  <a:lnTo>
                    <a:pt x="27137" y="3498"/>
                  </a:lnTo>
                  <a:lnTo>
                    <a:pt x="13012" y="13033"/>
                  </a:lnTo>
                  <a:lnTo>
                    <a:pt x="3491" y="27164"/>
                  </a:lnTo>
                  <a:lnTo>
                    <a:pt x="0" y="44450"/>
                  </a:lnTo>
                  <a:lnTo>
                    <a:pt x="0" y="1011682"/>
                  </a:lnTo>
                  <a:lnTo>
                    <a:pt x="3491" y="1028967"/>
                  </a:lnTo>
                  <a:lnTo>
                    <a:pt x="13012" y="1043098"/>
                  </a:lnTo>
                  <a:lnTo>
                    <a:pt x="27137" y="1052633"/>
                  </a:lnTo>
                  <a:lnTo>
                    <a:pt x="44437" y="1056132"/>
                  </a:lnTo>
                  <a:lnTo>
                    <a:pt x="5263642" y="1056132"/>
                  </a:lnTo>
                  <a:lnTo>
                    <a:pt x="5280927" y="1052633"/>
                  </a:lnTo>
                  <a:lnTo>
                    <a:pt x="5295058" y="1043098"/>
                  </a:lnTo>
                  <a:lnTo>
                    <a:pt x="5304593" y="1028967"/>
                  </a:lnTo>
                  <a:lnTo>
                    <a:pt x="5308092" y="1011682"/>
                  </a:lnTo>
                  <a:lnTo>
                    <a:pt x="5308092" y="44450"/>
                  </a:lnTo>
                  <a:lnTo>
                    <a:pt x="5304593" y="27164"/>
                  </a:lnTo>
                  <a:lnTo>
                    <a:pt x="5295058" y="13033"/>
                  </a:lnTo>
                  <a:lnTo>
                    <a:pt x="5280927" y="3498"/>
                  </a:lnTo>
                  <a:lnTo>
                    <a:pt x="526364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0970" y="751907"/>
              <a:ext cx="5308600" cy="1681022"/>
            </a:xfrm>
            <a:custGeom>
              <a:avLst/>
              <a:gdLst/>
              <a:ahLst/>
              <a:cxnLst/>
              <a:rect l="l" t="t" r="r" b="b"/>
              <a:pathLst>
                <a:path w="5308600" h="1056639">
                  <a:moveTo>
                    <a:pt x="0" y="44450"/>
                  </a:moveTo>
                  <a:lnTo>
                    <a:pt x="3491" y="27164"/>
                  </a:lnTo>
                  <a:lnTo>
                    <a:pt x="13012" y="13033"/>
                  </a:lnTo>
                  <a:lnTo>
                    <a:pt x="27137" y="3498"/>
                  </a:lnTo>
                  <a:lnTo>
                    <a:pt x="44437" y="0"/>
                  </a:lnTo>
                  <a:lnTo>
                    <a:pt x="5263642" y="0"/>
                  </a:lnTo>
                  <a:lnTo>
                    <a:pt x="5280927" y="3498"/>
                  </a:lnTo>
                  <a:lnTo>
                    <a:pt x="5295058" y="13033"/>
                  </a:lnTo>
                  <a:lnTo>
                    <a:pt x="5304593" y="27164"/>
                  </a:lnTo>
                  <a:lnTo>
                    <a:pt x="5308092" y="44450"/>
                  </a:lnTo>
                  <a:lnTo>
                    <a:pt x="5308092" y="1011682"/>
                  </a:lnTo>
                  <a:lnTo>
                    <a:pt x="5304593" y="1028967"/>
                  </a:lnTo>
                  <a:lnTo>
                    <a:pt x="5295058" y="1043098"/>
                  </a:lnTo>
                  <a:lnTo>
                    <a:pt x="5280927" y="1052633"/>
                  </a:lnTo>
                  <a:lnTo>
                    <a:pt x="5263642" y="1056132"/>
                  </a:lnTo>
                  <a:lnTo>
                    <a:pt x="44437" y="1056132"/>
                  </a:lnTo>
                  <a:lnTo>
                    <a:pt x="27137" y="1052633"/>
                  </a:lnTo>
                  <a:lnTo>
                    <a:pt x="13012" y="1043098"/>
                  </a:lnTo>
                  <a:lnTo>
                    <a:pt x="3491" y="1028967"/>
                  </a:lnTo>
                  <a:lnTo>
                    <a:pt x="0" y="1011682"/>
                  </a:lnTo>
                  <a:lnTo>
                    <a:pt x="0" y="44450"/>
                  </a:lnTo>
                  <a:close/>
                </a:path>
              </a:pathLst>
            </a:custGeom>
            <a:ln w="19812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7920609" y="3254933"/>
            <a:ext cx="1404620" cy="230504"/>
          </a:xfrm>
          <a:custGeom>
            <a:avLst/>
            <a:gdLst/>
            <a:ahLst/>
            <a:cxnLst/>
            <a:rect l="l" t="t" r="r" b="b"/>
            <a:pathLst>
              <a:path w="1404620" h="230504">
                <a:moveTo>
                  <a:pt x="702043" y="0"/>
                </a:moveTo>
                <a:lnTo>
                  <a:pt x="0" y="0"/>
                </a:lnTo>
                <a:lnTo>
                  <a:pt x="0" y="230454"/>
                </a:lnTo>
                <a:lnTo>
                  <a:pt x="702043" y="230454"/>
                </a:lnTo>
                <a:lnTo>
                  <a:pt x="702043" y="0"/>
                </a:lnTo>
                <a:close/>
              </a:path>
              <a:path w="1404620" h="230504">
                <a:moveTo>
                  <a:pt x="1404112" y="0"/>
                </a:moveTo>
                <a:lnTo>
                  <a:pt x="702056" y="0"/>
                </a:lnTo>
                <a:lnTo>
                  <a:pt x="702056" y="230454"/>
                </a:lnTo>
                <a:lnTo>
                  <a:pt x="1404112" y="230454"/>
                </a:lnTo>
                <a:lnTo>
                  <a:pt x="1404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20609" y="3715816"/>
            <a:ext cx="1404620" cy="230504"/>
          </a:xfrm>
          <a:custGeom>
            <a:avLst/>
            <a:gdLst/>
            <a:ahLst/>
            <a:cxnLst/>
            <a:rect l="l" t="t" r="r" b="b"/>
            <a:pathLst>
              <a:path w="1404620" h="230504">
                <a:moveTo>
                  <a:pt x="702043" y="0"/>
                </a:moveTo>
                <a:lnTo>
                  <a:pt x="0" y="0"/>
                </a:lnTo>
                <a:lnTo>
                  <a:pt x="0" y="230454"/>
                </a:lnTo>
                <a:lnTo>
                  <a:pt x="702043" y="230454"/>
                </a:lnTo>
                <a:lnTo>
                  <a:pt x="702043" y="0"/>
                </a:lnTo>
                <a:close/>
              </a:path>
              <a:path w="1404620" h="230504">
                <a:moveTo>
                  <a:pt x="1404112" y="0"/>
                </a:moveTo>
                <a:lnTo>
                  <a:pt x="702056" y="0"/>
                </a:lnTo>
                <a:lnTo>
                  <a:pt x="702056" y="230454"/>
                </a:lnTo>
                <a:lnTo>
                  <a:pt x="1404112" y="230454"/>
                </a:lnTo>
                <a:lnTo>
                  <a:pt x="1404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20609" y="4176712"/>
            <a:ext cx="1404620" cy="230504"/>
          </a:xfrm>
          <a:custGeom>
            <a:avLst/>
            <a:gdLst/>
            <a:ahLst/>
            <a:cxnLst/>
            <a:rect l="l" t="t" r="r" b="b"/>
            <a:pathLst>
              <a:path w="1404620" h="230504">
                <a:moveTo>
                  <a:pt x="702043" y="0"/>
                </a:moveTo>
                <a:lnTo>
                  <a:pt x="0" y="0"/>
                </a:lnTo>
                <a:lnTo>
                  <a:pt x="0" y="230441"/>
                </a:lnTo>
                <a:lnTo>
                  <a:pt x="702043" y="230441"/>
                </a:lnTo>
                <a:lnTo>
                  <a:pt x="702043" y="0"/>
                </a:lnTo>
                <a:close/>
              </a:path>
              <a:path w="1404620" h="230504">
                <a:moveTo>
                  <a:pt x="1404112" y="0"/>
                </a:moveTo>
                <a:lnTo>
                  <a:pt x="702056" y="0"/>
                </a:lnTo>
                <a:lnTo>
                  <a:pt x="702056" y="230441"/>
                </a:lnTo>
                <a:lnTo>
                  <a:pt x="1404112" y="230441"/>
                </a:lnTo>
                <a:lnTo>
                  <a:pt x="1404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20609" y="4637582"/>
            <a:ext cx="1404620" cy="230504"/>
          </a:xfrm>
          <a:custGeom>
            <a:avLst/>
            <a:gdLst/>
            <a:ahLst/>
            <a:cxnLst/>
            <a:rect l="l" t="t" r="r" b="b"/>
            <a:pathLst>
              <a:path w="1404620" h="230504">
                <a:moveTo>
                  <a:pt x="702043" y="0"/>
                </a:moveTo>
                <a:lnTo>
                  <a:pt x="0" y="0"/>
                </a:lnTo>
                <a:lnTo>
                  <a:pt x="0" y="230454"/>
                </a:lnTo>
                <a:lnTo>
                  <a:pt x="702043" y="230454"/>
                </a:lnTo>
                <a:lnTo>
                  <a:pt x="702043" y="0"/>
                </a:lnTo>
                <a:close/>
              </a:path>
              <a:path w="1404620" h="230504">
                <a:moveTo>
                  <a:pt x="1404112" y="0"/>
                </a:moveTo>
                <a:lnTo>
                  <a:pt x="702056" y="0"/>
                </a:lnTo>
                <a:lnTo>
                  <a:pt x="702056" y="230454"/>
                </a:lnTo>
                <a:lnTo>
                  <a:pt x="1404112" y="230454"/>
                </a:lnTo>
                <a:lnTo>
                  <a:pt x="14041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086508"/>
              </p:ext>
            </p:extLst>
          </p:nvPr>
        </p:nvGraphicFramePr>
        <p:xfrm>
          <a:off x="5673207" y="2652396"/>
          <a:ext cx="3690620" cy="25292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55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16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16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987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Страна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D9D9D9"/>
                      </a:solidFill>
                      <a:prstDash val="solid"/>
                    </a:lnR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ед.</a:t>
                      </a:r>
                      <a:r>
                        <a:rPr sz="10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изм.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000" b="1" spc="-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22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R="4953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Доля</a:t>
                      </a:r>
                      <a:r>
                        <a:rPr sz="10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D9D9D9"/>
                      </a:solidFill>
                      <a:prstDash val="solid"/>
                    </a:lnL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spc="-5" dirty="0" smtClean="0">
                          <a:latin typeface="Arial"/>
                          <a:cs typeface="Arial"/>
                        </a:rPr>
                        <a:t>Афганистан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млн.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долл.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spc="-10" dirty="0" smtClean="0">
                          <a:latin typeface="Arial"/>
                          <a:cs typeface="Arial"/>
                        </a:rPr>
                        <a:t>123,7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spc="-10" dirty="0" smtClean="0">
                          <a:latin typeface="Arial"/>
                          <a:cs typeface="Arial"/>
                        </a:rPr>
                        <a:t>38,5</a:t>
                      </a:r>
                      <a:r>
                        <a:rPr sz="1000" spc="-10" dirty="0" smtClean="0"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marL="1016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5" dirty="0" smtClean="0">
                          <a:latin typeface="Arial"/>
                          <a:cs typeface="Arial"/>
                        </a:rPr>
                        <a:t>Российская</a:t>
                      </a:r>
                      <a:r>
                        <a:rPr lang="ru-RU" sz="10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000" spc="-10" dirty="0" smtClean="0">
                          <a:latin typeface="Arial"/>
                          <a:cs typeface="Arial"/>
                        </a:rPr>
                        <a:t>Федерация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0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долл.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spc="-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63,1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spc="-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19,6</a:t>
                      </a:r>
                      <a:r>
                        <a:rPr sz="1000" spc="-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58585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Китай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млн.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долл.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spc="-10" dirty="0" smtClean="0">
                          <a:latin typeface="Arial"/>
                          <a:cs typeface="Arial"/>
                        </a:rPr>
                        <a:t>45,9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spc="-10" dirty="0" smtClean="0">
                          <a:latin typeface="Arial"/>
                          <a:cs typeface="Arial"/>
                        </a:rPr>
                        <a:t>14,3</a:t>
                      </a:r>
                      <a:r>
                        <a:rPr sz="1000" spc="-10" dirty="0" smtClean="0"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spc="-5" dirty="0" smtClean="0">
                          <a:latin typeface="Arial"/>
                          <a:cs typeface="Arial"/>
                        </a:rPr>
                        <a:t>Казахстан</a:t>
                      </a:r>
                      <a:endParaRPr lang="ru-RU"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0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долл.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spc="-10" dirty="0" smtClean="0">
                          <a:latin typeface="Arial"/>
                          <a:cs typeface="Arial"/>
                        </a:rPr>
                        <a:t>23,4</a:t>
                      </a:r>
                      <a:endParaRPr lang="ru-RU"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spc="-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7,3</a:t>
                      </a:r>
                      <a:r>
                        <a:rPr sz="1000" spc="-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58585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0504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spc="-5" dirty="0" smtClean="0">
                          <a:latin typeface="Arial"/>
                          <a:cs typeface="Arial"/>
                        </a:rPr>
                        <a:t>Турция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млн.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долл.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dirty="0" smtClean="0">
                          <a:latin typeface="Arial"/>
                          <a:cs typeface="Arial"/>
                        </a:rPr>
                        <a:t>20,1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spc="-10" dirty="0" smtClean="0">
                          <a:latin typeface="Arial"/>
                          <a:cs typeface="Arial"/>
                        </a:rPr>
                        <a:t>6,3</a:t>
                      </a:r>
                      <a:r>
                        <a:rPr sz="1000" spc="-10" dirty="0" smtClean="0"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spc="-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Таджикистан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0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долл.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spc="-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14,1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spc="-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000" spc="-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,4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solidFill>
                      <a:srgbClr val="58585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spc="-10" dirty="0" smtClean="0">
                          <a:latin typeface="Arial"/>
                          <a:cs typeface="Arial"/>
                        </a:rPr>
                        <a:t>Пакистан</a:t>
                      </a:r>
                      <a:r>
                        <a:rPr lang="ru-RU" sz="1000" spc="-10" baseline="0" dirty="0" smtClean="0">
                          <a:latin typeface="Arial"/>
                          <a:cs typeface="Arial"/>
                        </a:rPr>
                        <a:t> 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млн.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долл.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spc="-10" dirty="0" smtClean="0">
                          <a:latin typeface="Arial"/>
                          <a:cs typeface="Arial"/>
                        </a:rPr>
                        <a:t>11,1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spc="-1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sz="1000" spc="-10" dirty="0" smtClean="0"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000" spc="-10" dirty="0" smtClean="0">
                          <a:latin typeface="Arial"/>
                          <a:cs typeface="Arial"/>
                        </a:rPr>
                        <a:t>5</a:t>
                      </a:r>
                      <a:r>
                        <a:rPr sz="1000" spc="-10" dirty="0" smtClean="0"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spc="-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Киргизстан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0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долл.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spc="-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3,2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spc="-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00" spc="-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solidFill>
                      <a:srgbClr val="58585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spc="-10" dirty="0" smtClean="0">
                          <a:latin typeface="Arial"/>
                          <a:cs typeface="Arial"/>
                        </a:rPr>
                        <a:t>Вьетнам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млн.</a:t>
                      </a:r>
                      <a:r>
                        <a:rPr sz="1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долл.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spc="-10" dirty="0" smtClean="0">
                          <a:latin typeface="Arial"/>
                          <a:cs typeface="Arial"/>
                        </a:rPr>
                        <a:t>2,1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spc="-10" dirty="0" smtClean="0">
                          <a:latin typeface="Arial"/>
                          <a:cs typeface="Arial"/>
                        </a:rPr>
                        <a:t>0,</a:t>
                      </a:r>
                      <a:r>
                        <a:rPr lang="ru-RU" sz="1000" spc="-10" dirty="0" smtClean="0">
                          <a:latin typeface="Arial"/>
                          <a:cs typeface="Arial"/>
                        </a:rPr>
                        <a:t>6</a:t>
                      </a:r>
                      <a:r>
                        <a:rPr sz="1000" spc="-10" dirty="0" smtClean="0">
                          <a:latin typeface="Arial"/>
                          <a:cs typeface="Arial"/>
                        </a:rPr>
                        <a:t>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9870">
                <a:tc>
                  <a:txBody>
                    <a:bodyPr/>
                    <a:lstStyle/>
                    <a:p>
                      <a:pPr marL="101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Всего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млн.</a:t>
                      </a:r>
                      <a:r>
                        <a:rPr sz="10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долл.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000" spc="-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320,8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100,00%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solidFill>
                      <a:srgbClr val="00AF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306024" y="878973"/>
            <a:ext cx="5116749" cy="15216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5080" indent="-171450">
              <a:lnSpc>
                <a:spcPct val="13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050" spc="-5" dirty="0" smtClean="0">
                <a:latin typeface="Arial"/>
                <a:cs typeface="Arial"/>
              </a:rPr>
              <a:t>Удобное географическое расположение региона  (80 км от столицы)</a:t>
            </a:r>
          </a:p>
          <a:p>
            <a:pPr marL="184150" marR="5080" indent="-171450">
              <a:lnSpc>
                <a:spcPct val="13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050" spc="-5" dirty="0" smtClean="0">
                <a:latin typeface="Arial"/>
                <a:cs typeface="Arial"/>
              </a:rPr>
              <a:t>Свободно экономические зоны</a:t>
            </a:r>
            <a:r>
              <a:rPr lang="en-US" sz="1050" spc="-5" dirty="0" smtClean="0">
                <a:latin typeface="Arial"/>
                <a:cs typeface="Arial"/>
              </a:rPr>
              <a:t>: (</a:t>
            </a:r>
            <a:r>
              <a:rPr lang="ru-RU" altLang="ru-RU" sz="1050" i="1" spc="-5" dirty="0" smtClean="0">
                <a:latin typeface="Arial"/>
                <a:cs typeface="Arial"/>
              </a:rPr>
              <a:t>Выдается </a:t>
            </a:r>
            <a:r>
              <a:rPr lang="ru-RU" altLang="ru-RU" sz="1050" i="1" spc="-5" dirty="0">
                <a:latin typeface="Arial"/>
                <a:cs typeface="Arial"/>
              </a:rPr>
              <a:t>в аренду со сроком до 30 </a:t>
            </a:r>
            <a:r>
              <a:rPr lang="ru-RU" altLang="ru-RU" sz="1050" i="1" spc="-5" dirty="0" smtClean="0">
                <a:latin typeface="Arial"/>
                <a:cs typeface="Arial"/>
              </a:rPr>
              <a:t>лет</a:t>
            </a:r>
            <a:r>
              <a:rPr lang="en-US" altLang="ru-RU" sz="1050" i="1" spc="-5" dirty="0" smtClean="0">
                <a:latin typeface="Arial"/>
                <a:cs typeface="Arial"/>
              </a:rPr>
              <a:t>)</a:t>
            </a:r>
            <a:endParaRPr lang="en-US" altLang="ru-RU" sz="1050" i="1" spc="-5" dirty="0">
              <a:latin typeface="Arial"/>
              <a:cs typeface="Arial"/>
            </a:endParaRPr>
          </a:p>
          <a:p>
            <a:pPr marL="184150" marR="5080" indent="-171450">
              <a:lnSpc>
                <a:spcPct val="13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050" spc="-5" dirty="0">
                <a:latin typeface="Arial"/>
                <a:cs typeface="Arial"/>
              </a:rPr>
              <a:t>Затраты  при логистики товаров в зоны дальнего зарубежья автомобильным, железнодорожным и воздушным транспортном компенсируются до </a:t>
            </a:r>
            <a:r>
              <a:rPr lang="ru-RU" sz="1050" b="1" spc="-5" dirty="0">
                <a:solidFill>
                  <a:srgbClr val="C00000"/>
                </a:solidFill>
                <a:latin typeface="Arial"/>
                <a:cs typeface="Arial"/>
              </a:rPr>
              <a:t>70 </a:t>
            </a:r>
            <a:r>
              <a:rPr lang="ru-RU" sz="1050" b="1" spc="-5" dirty="0" smtClean="0">
                <a:solidFill>
                  <a:srgbClr val="C00000"/>
                </a:solidFill>
                <a:latin typeface="Arial"/>
                <a:cs typeface="Arial"/>
              </a:rPr>
              <a:t>%</a:t>
            </a:r>
            <a:r>
              <a:rPr lang="ru-RU" sz="1050" spc="-5" dirty="0" smtClean="0">
                <a:solidFill>
                  <a:srgbClr val="C00000"/>
                </a:solidFill>
                <a:latin typeface="Arial"/>
                <a:cs typeface="Arial"/>
              </a:rPr>
              <a:t>.</a:t>
            </a:r>
          </a:p>
          <a:p>
            <a:pPr marL="184150" marR="5080" indent="-171450">
              <a:lnSpc>
                <a:spcPct val="13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ru-RU" sz="1050" spc="-5" dirty="0" smtClean="0">
                <a:latin typeface="Arial"/>
                <a:cs typeface="Arial"/>
              </a:rPr>
              <a:t>Затраты  </a:t>
            </a:r>
            <a:r>
              <a:rPr lang="ru-RU" sz="1050" spc="-5" dirty="0">
                <a:latin typeface="Arial"/>
                <a:cs typeface="Arial"/>
              </a:rPr>
              <a:t>при логистики товаров в зоны </a:t>
            </a:r>
            <a:r>
              <a:rPr lang="ru-RU" sz="1050" spc="-5" dirty="0" smtClean="0">
                <a:latin typeface="Arial"/>
                <a:cs typeface="Arial"/>
              </a:rPr>
              <a:t>ближнего зарубежья автомобильным</a:t>
            </a:r>
            <a:r>
              <a:rPr lang="ru-RU" sz="1050" spc="-5" dirty="0">
                <a:latin typeface="Arial"/>
                <a:cs typeface="Arial"/>
              </a:rPr>
              <a:t>, железнодорожным и воздушным транспортном компенсируются до </a:t>
            </a:r>
            <a:r>
              <a:rPr lang="ru-RU" sz="1050" b="1" spc="-5" dirty="0" smtClean="0">
                <a:solidFill>
                  <a:srgbClr val="C00000"/>
                </a:solidFill>
                <a:latin typeface="Arial"/>
                <a:cs typeface="Arial"/>
              </a:rPr>
              <a:t>50 %</a:t>
            </a:r>
            <a:r>
              <a:rPr lang="ru-RU" sz="1050" spc="-5" dirty="0" smtClean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lang="ru-RU" sz="1050" spc="-5" dirty="0" smtClean="0">
                <a:latin typeface="Arial"/>
                <a:cs typeface="Arial"/>
              </a:rPr>
              <a:t/>
            </a:r>
            <a:br>
              <a:rPr lang="ru-RU" sz="1050" spc="-5" dirty="0" smtClean="0">
                <a:latin typeface="Arial"/>
                <a:cs typeface="Arial"/>
              </a:rPr>
            </a:br>
            <a:endParaRPr sz="1050" dirty="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953651" y="5349089"/>
            <a:ext cx="2709672" cy="553211"/>
            <a:chOff x="7944611" y="5366004"/>
            <a:chExt cx="2709672" cy="553211"/>
          </a:xfrm>
        </p:grpSpPr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44611" y="5366004"/>
              <a:ext cx="1458468" cy="51815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70591" y="5530595"/>
              <a:ext cx="583692" cy="388620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53512" y="5279283"/>
            <a:ext cx="651528" cy="627756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5388990" y="6046419"/>
            <a:ext cx="188468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3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Член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зоны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свободной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торговли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стран СНГ с </a:t>
            </a:r>
            <a:r>
              <a:rPr sz="1000" spc="-10" dirty="0">
                <a:latin typeface="Arial"/>
                <a:cs typeface="Arial"/>
              </a:rPr>
              <a:t>населением более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280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млн.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чел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31" name="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12408" y="5441159"/>
            <a:ext cx="1441359" cy="426241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3310254" y="5929985"/>
            <a:ext cx="177038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30000"/>
              </a:lnSpc>
              <a:spcBef>
                <a:spcPts val="100"/>
              </a:spcBef>
            </a:pPr>
            <a:r>
              <a:rPr sz="1000" spc="-5" dirty="0">
                <a:latin typeface="Arial"/>
                <a:cs typeface="Arial"/>
              </a:rPr>
              <a:t>Находится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в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активной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стадии </a:t>
            </a:r>
            <a:r>
              <a:rPr sz="1000" spc="-26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вступления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во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Всемирную 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торговую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организацию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(ВТО)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722991" y="5603849"/>
            <a:ext cx="641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GSP+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909809" y="6191808"/>
            <a:ext cx="16967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Бенефициар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системы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GSP+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617332" y="6046419"/>
            <a:ext cx="184912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30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Государство-наблюдатель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при </a:t>
            </a:r>
            <a:r>
              <a:rPr sz="1000" spc="-26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Евразийском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экономическом 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союзе (ЕАЭС)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529578" y="685800"/>
            <a:ext cx="5401310" cy="1187450"/>
          </a:xfrm>
          <a:custGeom>
            <a:avLst/>
            <a:gdLst/>
            <a:ahLst/>
            <a:cxnLst/>
            <a:rect l="l" t="t" r="r" b="b"/>
            <a:pathLst>
              <a:path w="5401309" h="1187450">
                <a:moveTo>
                  <a:pt x="0" y="49911"/>
                </a:moveTo>
                <a:lnTo>
                  <a:pt x="3923" y="30485"/>
                </a:lnTo>
                <a:lnTo>
                  <a:pt x="14620" y="14620"/>
                </a:lnTo>
                <a:lnTo>
                  <a:pt x="30485" y="3923"/>
                </a:lnTo>
                <a:lnTo>
                  <a:pt x="49911" y="0"/>
                </a:lnTo>
                <a:lnTo>
                  <a:pt x="5351145" y="0"/>
                </a:lnTo>
                <a:lnTo>
                  <a:pt x="5370570" y="3923"/>
                </a:lnTo>
                <a:lnTo>
                  <a:pt x="5386435" y="14620"/>
                </a:lnTo>
                <a:lnTo>
                  <a:pt x="5397132" y="30485"/>
                </a:lnTo>
                <a:lnTo>
                  <a:pt x="5401056" y="49911"/>
                </a:lnTo>
                <a:lnTo>
                  <a:pt x="5401056" y="1137285"/>
                </a:lnTo>
                <a:lnTo>
                  <a:pt x="5397132" y="1156710"/>
                </a:lnTo>
                <a:lnTo>
                  <a:pt x="5386435" y="1172575"/>
                </a:lnTo>
                <a:lnTo>
                  <a:pt x="5370570" y="1183272"/>
                </a:lnTo>
                <a:lnTo>
                  <a:pt x="5351145" y="1187196"/>
                </a:lnTo>
                <a:lnTo>
                  <a:pt x="49911" y="1187196"/>
                </a:lnTo>
                <a:lnTo>
                  <a:pt x="30485" y="1183272"/>
                </a:lnTo>
                <a:lnTo>
                  <a:pt x="14620" y="1172575"/>
                </a:lnTo>
                <a:lnTo>
                  <a:pt x="3923" y="1156710"/>
                </a:lnTo>
                <a:lnTo>
                  <a:pt x="0" y="1137285"/>
                </a:lnTo>
                <a:lnTo>
                  <a:pt x="0" y="49911"/>
                </a:lnTo>
                <a:close/>
              </a:path>
            </a:pathLst>
          </a:custGeom>
          <a:ln w="1981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672198" y="675010"/>
            <a:ext cx="4920615" cy="461009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100" spc="-5" dirty="0">
                <a:latin typeface="Arial"/>
                <a:cs typeface="Arial"/>
              </a:rPr>
              <a:t>Дополнительный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экспортный </a:t>
            </a:r>
            <a:r>
              <a:rPr sz="1100" spc="-5" dirty="0">
                <a:latin typeface="Arial"/>
                <a:cs typeface="Arial"/>
              </a:rPr>
              <a:t>потенциал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отрасли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оценивается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в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более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чем</a:t>
            </a: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lang="ru-RU" sz="1100" spc="-5" dirty="0" smtClean="0">
                <a:latin typeface="Arial"/>
                <a:cs typeface="Arial"/>
              </a:rPr>
              <a:t>500</a:t>
            </a:r>
            <a:r>
              <a:rPr sz="1100" spc="-40" dirty="0" smtClean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млн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долл.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672198" y="1110844"/>
            <a:ext cx="4857750" cy="679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3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100" spc="-5" dirty="0">
                <a:latin typeface="Arial"/>
                <a:cs typeface="Arial"/>
              </a:rPr>
              <a:t>Наиболее </a:t>
            </a:r>
            <a:r>
              <a:rPr sz="1100" dirty="0" err="1">
                <a:latin typeface="Arial"/>
                <a:cs typeface="Arial"/>
              </a:rPr>
              <a:t>перспективные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5" dirty="0" err="1" smtClean="0">
                <a:latin typeface="Arial"/>
                <a:cs typeface="Arial"/>
              </a:rPr>
              <a:t>направления</a:t>
            </a:r>
            <a:r>
              <a:rPr sz="1100" b="1" spc="-5" dirty="0" smtClean="0">
                <a:latin typeface="Arial"/>
                <a:cs typeface="Arial"/>
              </a:rPr>
              <a:t>:</a:t>
            </a:r>
            <a:r>
              <a:rPr lang="ru-RU" sz="1100" b="1" spc="-5" dirty="0">
                <a:latin typeface="Arial"/>
                <a:cs typeface="Arial"/>
              </a:rPr>
              <a:t> </a:t>
            </a:r>
            <a:r>
              <a:rPr lang="ru-RU" sz="1100" b="1" u="sng" spc="-5" dirty="0" smtClean="0">
                <a:latin typeface="Arial"/>
                <a:cs typeface="Arial"/>
              </a:rPr>
              <a:t>Китай, Страны ЕС</a:t>
            </a:r>
            <a:r>
              <a:rPr sz="1100" b="1" u="sng" spc="-5" dirty="0" smtClean="0">
                <a:latin typeface="Arial"/>
                <a:cs typeface="Arial"/>
              </a:rPr>
              <a:t>, </a:t>
            </a:r>
            <a:r>
              <a:rPr sz="1100" b="1" u="sng" spc="-295" dirty="0" smtClean="0">
                <a:latin typeface="Arial"/>
                <a:cs typeface="Arial"/>
              </a:rPr>
              <a:t> </a:t>
            </a:r>
            <a:r>
              <a:rPr lang="ru-RU" sz="1100" b="1" u="sng" dirty="0" smtClean="0">
                <a:latin typeface="Arial"/>
                <a:cs typeface="Arial"/>
              </a:rPr>
              <a:t>Турция</a:t>
            </a:r>
            <a:r>
              <a:rPr sz="1100" b="1" u="sng" dirty="0" smtClean="0">
                <a:latin typeface="Arial"/>
                <a:cs typeface="Arial"/>
              </a:rPr>
              <a:t>,</a:t>
            </a:r>
            <a:r>
              <a:rPr sz="1100" b="1" u="sng" spc="-10" dirty="0" smtClean="0">
                <a:latin typeface="Arial"/>
                <a:cs typeface="Arial"/>
              </a:rPr>
              <a:t> </a:t>
            </a:r>
            <a:r>
              <a:rPr lang="ru-RU" sz="1100" b="1" u="sng" dirty="0" smtClean="0">
                <a:latin typeface="Arial"/>
                <a:cs typeface="Arial"/>
              </a:rPr>
              <a:t>Казахстан и Афганистан.</a:t>
            </a:r>
            <a:endParaRPr sz="1100" b="1" u="sng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395"/>
              </a:spcBef>
              <a:buChar char="•"/>
              <a:tabLst>
                <a:tab pos="185420" algn="l"/>
              </a:tabLst>
            </a:pPr>
            <a:r>
              <a:rPr sz="1100" spc="-5" dirty="0">
                <a:latin typeface="Arial"/>
                <a:cs typeface="Arial"/>
              </a:rPr>
              <a:t>Возможные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рынки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сбыта: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lang="ru-RU" sz="1100" dirty="0" smtClean="0">
                <a:latin typeface="Arial"/>
                <a:cs typeface="Arial"/>
              </a:rPr>
              <a:t>Бангладеш</a:t>
            </a:r>
            <a:r>
              <a:rPr sz="1100" dirty="0" smtClean="0">
                <a:latin typeface="Arial"/>
                <a:cs typeface="Arial"/>
              </a:rPr>
              <a:t>,</a:t>
            </a:r>
            <a:r>
              <a:rPr sz="1100" spc="-35" dirty="0" smtClean="0">
                <a:latin typeface="Arial"/>
                <a:cs typeface="Arial"/>
              </a:rPr>
              <a:t> </a:t>
            </a:r>
            <a:r>
              <a:rPr lang="ru-RU" sz="1100" spc="-5" dirty="0" smtClean="0">
                <a:latin typeface="Arial"/>
                <a:cs typeface="Arial"/>
              </a:rPr>
              <a:t>Панама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и </a:t>
            </a:r>
            <a:r>
              <a:rPr lang="ru-RU" sz="1100" spc="-5" dirty="0" smtClean="0">
                <a:latin typeface="Arial"/>
                <a:cs typeface="Arial"/>
              </a:rPr>
              <a:t>Венгрия</a:t>
            </a:r>
            <a:r>
              <a:rPr sz="1100" spc="-5" dirty="0" smtClean="0">
                <a:latin typeface="Arial"/>
                <a:cs typeface="Arial"/>
              </a:rPr>
              <a:t>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78104" y="2477125"/>
            <a:ext cx="3216275" cy="72327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992505">
              <a:lnSpc>
                <a:spcPct val="100000"/>
              </a:lnSpc>
              <a:spcBef>
                <a:spcPts val="860"/>
              </a:spcBef>
            </a:pPr>
            <a:r>
              <a:rPr lang="ru-RU" sz="1200" b="1" spc="-5" dirty="0">
                <a:latin typeface="Arial"/>
                <a:cs typeface="Arial"/>
              </a:rPr>
              <a:t>Перспективы</a:t>
            </a:r>
            <a:r>
              <a:rPr lang="ru-RU" sz="1200" b="1" spc="-25" dirty="0">
                <a:latin typeface="Arial"/>
                <a:cs typeface="Arial"/>
              </a:rPr>
              <a:t> </a:t>
            </a:r>
            <a:r>
              <a:rPr lang="ru-RU" sz="1200" b="1" spc="-10" dirty="0">
                <a:latin typeface="Arial"/>
                <a:cs typeface="Arial"/>
              </a:rPr>
              <a:t>экспорта</a:t>
            </a:r>
            <a:endParaRPr lang="ru-RU" sz="1200" dirty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700"/>
              </a:spcBef>
            </a:pPr>
            <a:r>
              <a:rPr lang="ru-RU" sz="1100" spc="-5" dirty="0">
                <a:latin typeface="Arial"/>
                <a:cs typeface="Arial"/>
              </a:rPr>
              <a:t>Ожидаемый</a:t>
            </a:r>
            <a:r>
              <a:rPr lang="ru-RU" sz="1100" spc="-40" dirty="0">
                <a:latin typeface="Arial"/>
                <a:cs typeface="Arial"/>
              </a:rPr>
              <a:t> </a:t>
            </a:r>
            <a:r>
              <a:rPr lang="ru-RU" sz="1100" spc="-5" dirty="0">
                <a:latin typeface="Arial"/>
                <a:cs typeface="Arial"/>
              </a:rPr>
              <a:t>экспорт </a:t>
            </a:r>
            <a:r>
              <a:rPr lang="ru-RU" sz="1100" spc="-5" dirty="0" smtClean="0">
                <a:latin typeface="Arial"/>
                <a:cs typeface="Arial"/>
              </a:rPr>
              <a:t>на </a:t>
            </a:r>
            <a:r>
              <a:rPr lang="ru-RU" sz="1100" spc="-10" dirty="0" smtClean="0">
                <a:latin typeface="Arial"/>
                <a:cs typeface="Arial"/>
              </a:rPr>
              <a:t> </a:t>
            </a:r>
            <a:r>
              <a:rPr lang="ru-RU" sz="1100" spc="-5" dirty="0" smtClean="0">
                <a:latin typeface="Arial"/>
                <a:cs typeface="Arial"/>
              </a:rPr>
              <a:t>2023 </a:t>
            </a:r>
            <a:r>
              <a:rPr lang="ru-RU" sz="1100" dirty="0">
                <a:latin typeface="Arial"/>
                <a:cs typeface="Arial"/>
              </a:rPr>
              <a:t>год</a:t>
            </a:r>
            <a:r>
              <a:rPr lang="ru-RU" sz="1100" spc="-20" dirty="0">
                <a:latin typeface="Arial"/>
                <a:cs typeface="Arial"/>
              </a:rPr>
              <a:t> </a:t>
            </a:r>
            <a:r>
              <a:rPr lang="ru-RU" sz="1100" b="1" dirty="0" smtClean="0">
                <a:latin typeface="Arial"/>
                <a:cs typeface="Arial"/>
              </a:rPr>
              <a:t>–</a:t>
            </a:r>
            <a:r>
              <a:rPr lang="ru-RU" sz="1100" b="1" spc="300" dirty="0" smtClean="0">
                <a:latin typeface="Arial"/>
                <a:cs typeface="Arial"/>
              </a:rPr>
              <a:t> </a:t>
            </a:r>
            <a:r>
              <a:rPr lang="ru-RU" sz="1100" b="1" spc="-5" dirty="0" smtClean="0">
                <a:latin typeface="Arial"/>
                <a:cs typeface="Arial"/>
              </a:rPr>
              <a:t>340,5 </a:t>
            </a:r>
            <a:r>
              <a:rPr lang="ru-RU" sz="1100" spc="-5" dirty="0">
                <a:latin typeface="Arial"/>
                <a:cs typeface="Arial"/>
              </a:rPr>
              <a:t>млн.</a:t>
            </a:r>
            <a:r>
              <a:rPr lang="ru-RU" sz="1100" spc="-25" dirty="0">
                <a:latin typeface="Arial"/>
                <a:cs typeface="Arial"/>
              </a:rPr>
              <a:t> </a:t>
            </a:r>
            <a:r>
              <a:rPr lang="ru-RU" sz="1100" spc="-5" dirty="0" err="1">
                <a:latin typeface="Arial"/>
                <a:cs typeface="Arial"/>
              </a:rPr>
              <a:t>долл</a:t>
            </a:r>
            <a:endParaRPr lang="ru-RU" sz="11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78103" y="3879330"/>
            <a:ext cx="1534238" cy="1737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lang="ru-RU" sz="1050" spc="-5" dirty="0" smtClean="0">
                <a:latin typeface="Calibri"/>
                <a:cs typeface="Calibri"/>
              </a:rPr>
              <a:t>Мука</a:t>
            </a:r>
            <a:r>
              <a:rPr sz="1050" spc="-20" dirty="0" smtClean="0">
                <a:latin typeface="Calibri"/>
                <a:cs typeface="Calibri"/>
              </a:rPr>
              <a:t> </a:t>
            </a:r>
            <a:r>
              <a:rPr lang="ru-RU" sz="1050" spc="-5" dirty="0">
                <a:latin typeface="Calibri"/>
                <a:cs typeface="Calibri"/>
              </a:rPr>
              <a:t>–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lang="ru-RU" sz="1050" spc="-5" dirty="0" smtClean="0">
                <a:latin typeface="Calibri"/>
                <a:cs typeface="Calibri"/>
              </a:rPr>
              <a:t>110,0</a:t>
            </a:r>
            <a:r>
              <a:rPr sz="1050" spc="-10" dirty="0" smtClean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млн.</a:t>
            </a:r>
            <a:r>
              <a:rPr sz="1050" spc="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долл.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790322" y="3858503"/>
            <a:ext cx="1193800" cy="3353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0" marR="5080" indent="-216535" algn="ctr">
              <a:lnSpc>
                <a:spcPct val="100000"/>
              </a:lnSpc>
              <a:spcBef>
                <a:spcPts val="95"/>
              </a:spcBef>
            </a:pPr>
            <a:r>
              <a:rPr lang="ru-RU" sz="1050" spc="-5" dirty="0" smtClean="0">
                <a:latin typeface="Calibri"/>
                <a:cs typeface="Calibri"/>
              </a:rPr>
              <a:t>      Пряжа</a:t>
            </a:r>
            <a:r>
              <a:rPr lang="ru-RU" sz="1050" dirty="0">
                <a:latin typeface="Calibri"/>
                <a:cs typeface="Calibri"/>
              </a:rPr>
              <a:t/>
            </a:r>
            <a:br>
              <a:rPr lang="ru-RU" sz="1050" dirty="0">
                <a:latin typeface="Calibri"/>
                <a:cs typeface="Calibri"/>
              </a:rPr>
            </a:br>
            <a:r>
              <a:rPr lang="ru-RU" sz="1050" spc="-5" dirty="0" smtClean="0">
                <a:latin typeface="Calibri"/>
                <a:cs typeface="Calibri"/>
              </a:rPr>
              <a:t>56,0 </a:t>
            </a:r>
            <a:r>
              <a:rPr sz="1050" spc="-10" dirty="0" err="1" smtClean="0">
                <a:latin typeface="Calibri"/>
                <a:cs typeface="Calibri"/>
              </a:rPr>
              <a:t>млн</a:t>
            </a:r>
            <a:r>
              <a:rPr sz="1050" spc="-10" dirty="0">
                <a:latin typeface="Calibri"/>
                <a:cs typeface="Calibri"/>
              </a:rPr>
              <a:t>.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долл.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-147956" y="4963190"/>
            <a:ext cx="2028697" cy="3353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1050" spc="-5" dirty="0" smtClean="0">
                <a:latin typeface="Calibri"/>
                <a:cs typeface="Calibri"/>
              </a:rPr>
              <a:t>Текстильные изделия</a:t>
            </a:r>
            <a:r>
              <a:rPr sz="1050" spc="-15" dirty="0" smtClean="0">
                <a:latin typeface="Calibri"/>
                <a:cs typeface="Calibri"/>
              </a:rPr>
              <a:t> </a:t>
            </a:r>
            <a:r>
              <a:rPr lang="ru-RU" sz="1050" spc="-15" dirty="0" smtClean="0">
                <a:latin typeface="Calibri"/>
                <a:cs typeface="Calibri"/>
              </a:rPr>
              <a:t/>
            </a:r>
            <a:br>
              <a:rPr lang="ru-RU" sz="1050" spc="-15" dirty="0" smtClean="0">
                <a:latin typeface="Calibri"/>
                <a:cs typeface="Calibri"/>
              </a:rPr>
            </a:br>
            <a:r>
              <a:rPr lang="ru-RU" sz="1050" spc="-5" dirty="0" smtClean="0">
                <a:latin typeface="Calibri"/>
                <a:cs typeface="Calibri"/>
              </a:rPr>
              <a:t>25</a:t>
            </a:r>
            <a:r>
              <a:rPr lang="en-US" sz="1050" spc="-5" dirty="0" smtClean="0">
                <a:latin typeface="Calibri"/>
                <a:cs typeface="Calibri"/>
              </a:rPr>
              <a:t>,</a:t>
            </a:r>
            <a:r>
              <a:rPr lang="ru-RU" sz="1050" spc="-5" dirty="0" smtClean="0">
                <a:latin typeface="Calibri"/>
                <a:cs typeface="Calibri"/>
              </a:rPr>
              <a:t>0</a:t>
            </a:r>
            <a:r>
              <a:rPr sz="1050" spc="5" dirty="0" smtClean="0">
                <a:latin typeface="Calibri"/>
                <a:cs typeface="Calibri"/>
              </a:rPr>
              <a:t> </a:t>
            </a:r>
            <a:r>
              <a:rPr sz="1050" spc="-10" dirty="0">
                <a:latin typeface="Calibri"/>
                <a:cs typeface="Calibri"/>
              </a:rPr>
              <a:t>млн.</a:t>
            </a:r>
            <a:r>
              <a:rPr sz="105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долл.</a:t>
            </a:r>
            <a:endParaRPr sz="1050" dirty="0">
              <a:latin typeface="Calibri"/>
              <a:cs typeface="Calibri"/>
            </a:endParaRPr>
          </a:p>
        </p:txBody>
      </p:sp>
      <p:pic>
        <p:nvPicPr>
          <p:cNvPr id="51" name="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5920" y="4439620"/>
            <a:ext cx="540946" cy="438516"/>
          </a:xfrm>
          <a:prstGeom prst="rect">
            <a:avLst/>
          </a:prstGeom>
        </p:spPr>
      </p:pic>
      <p:sp>
        <p:nvSpPr>
          <p:cNvPr id="52" name="object 52"/>
          <p:cNvSpPr txBox="1"/>
          <p:nvPr/>
        </p:nvSpPr>
        <p:spPr>
          <a:xfrm>
            <a:off x="3494913" y="2514600"/>
            <a:ext cx="1854835" cy="56769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273050">
              <a:lnSpc>
                <a:spcPct val="100000"/>
              </a:lnSpc>
              <a:spcBef>
                <a:spcPts val="819"/>
              </a:spcBef>
            </a:pPr>
            <a:r>
              <a:rPr sz="1100" b="1" dirty="0">
                <a:latin typeface="Arial"/>
                <a:cs typeface="Arial"/>
              </a:rPr>
              <a:t>Экспортные</a:t>
            </a:r>
            <a:r>
              <a:rPr sz="1100" b="1" spc="-4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позиции:</a:t>
            </a:r>
            <a:endParaRPr sz="1100" b="1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185420" algn="l"/>
              </a:tabLst>
            </a:pPr>
            <a:r>
              <a:rPr lang="ru-RU" sz="1200" spc="-5" dirty="0" smtClean="0">
                <a:latin typeface="Calibri"/>
                <a:cs typeface="Calibri"/>
              </a:rPr>
              <a:t>Мука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494913" y="3078607"/>
            <a:ext cx="1927860" cy="21313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lang="ru-RU" sz="1200" spc="-5" dirty="0" smtClean="0">
                <a:latin typeface="Calibri"/>
                <a:cs typeface="Calibri"/>
              </a:rPr>
              <a:t>Пряжа</a:t>
            </a:r>
            <a:endParaRPr sz="12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185420" algn="l"/>
              </a:tabLst>
            </a:pPr>
            <a:r>
              <a:rPr lang="ru-RU" sz="1200" spc="-10" dirty="0" smtClean="0">
                <a:latin typeface="Calibri"/>
                <a:cs typeface="Calibri"/>
              </a:rPr>
              <a:t>Текстильные изделия</a:t>
            </a:r>
            <a:endParaRPr sz="12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185420" algn="l"/>
              </a:tabLst>
            </a:pPr>
            <a:r>
              <a:rPr lang="ru-RU" sz="1200" spc="-5" dirty="0" smtClean="0">
                <a:latin typeface="Calibri"/>
                <a:cs typeface="Calibri"/>
              </a:rPr>
              <a:t>Строительные материалы</a:t>
            </a:r>
            <a:endParaRPr sz="1200" dirty="0" smtClean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185420" algn="l"/>
              </a:tabLst>
            </a:pPr>
            <a:r>
              <a:rPr lang="ru-RU" sz="1200" spc="-5" dirty="0" smtClean="0">
                <a:latin typeface="Calibri"/>
                <a:cs typeface="Calibri"/>
              </a:rPr>
              <a:t>Фрукты и овощи</a:t>
            </a:r>
            <a:endParaRPr sz="1200" dirty="0" smtClean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185420" algn="l"/>
              </a:tabLst>
            </a:pPr>
            <a:r>
              <a:rPr lang="ru-RU" sz="1200" spc="-15" dirty="0" smtClean="0">
                <a:latin typeface="Calibri"/>
                <a:cs typeface="Calibri"/>
              </a:rPr>
              <a:t>Фармацевтические продукции</a:t>
            </a:r>
            <a:endParaRPr sz="1200" dirty="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005"/>
              </a:spcBef>
              <a:buFont typeface="Arial"/>
              <a:buChar char="•"/>
              <a:tabLst>
                <a:tab pos="185420" algn="l"/>
              </a:tabLst>
            </a:pPr>
            <a:r>
              <a:rPr lang="ru-RU" sz="1200" spc="-5" dirty="0" smtClean="0">
                <a:latin typeface="Calibri"/>
                <a:cs typeface="Calibri"/>
              </a:rPr>
              <a:t>Мешки полипропиленовые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415284" y="2488544"/>
            <a:ext cx="2066925" cy="2845456"/>
          </a:xfrm>
          <a:custGeom>
            <a:avLst/>
            <a:gdLst/>
            <a:ahLst/>
            <a:cxnLst/>
            <a:rect l="l" t="t" r="r" b="b"/>
            <a:pathLst>
              <a:path w="2066925" h="2604770">
                <a:moveTo>
                  <a:pt x="0" y="344424"/>
                </a:moveTo>
                <a:lnTo>
                  <a:pt x="3143" y="297682"/>
                </a:lnTo>
                <a:lnTo>
                  <a:pt x="12301" y="252853"/>
                </a:lnTo>
                <a:lnTo>
                  <a:pt x="27062" y="210347"/>
                </a:lnTo>
                <a:lnTo>
                  <a:pt x="47018" y="170575"/>
                </a:lnTo>
                <a:lnTo>
                  <a:pt x="71757" y="133945"/>
                </a:lnTo>
                <a:lnTo>
                  <a:pt x="100869" y="100869"/>
                </a:lnTo>
                <a:lnTo>
                  <a:pt x="133945" y="71757"/>
                </a:lnTo>
                <a:lnTo>
                  <a:pt x="170575" y="47018"/>
                </a:lnTo>
                <a:lnTo>
                  <a:pt x="210347" y="27062"/>
                </a:lnTo>
                <a:lnTo>
                  <a:pt x="252853" y="12301"/>
                </a:lnTo>
                <a:lnTo>
                  <a:pt x="297682" y="3143"/>
                </a:lnTo>
                <a:lnTo>
                  <a:pt x="344424" y="0"/>
                </a:lnTo>
                <a:lnTo>
                  <a:pt x="1722119" y="0"/>
                </a:lnTo>
                <a:lnTo>
                  <a:pt x="1768861" y="3143"/>
                </a:lnTo>
                <a:lnTo>
                  <a:pt x="1813690" y="12301"/>
                </a:lnTo>
                <a:lnTo>
                  <a:pt x="1856196" y="27062"/>
                </a:lnTo>
                <a:lnTo>
                  <a:pt x="1895968" y="47018"/>
                </a:lnTo>
                <a:lnTo>
                  <a:pt x="1932598" y="71757"/>
                </a:lnTo>
                <a:lnTo>
                  <a:pt x="1965674" y="100869"/>
                </a:lnTo>
                <a:lnTo>
                  <a:pt x="1994786" y="133945"/>
                </a:lnTo>
                <a:lnTo>
                  <a:pt x="2019525" y="170575"/>
                </a:lnTo>
                <a:lnTo>
                  <a:pt x="2039481" y="210347"/>
                </a:lnTo>
                <a:lnTo>
                  <a:pt x="2054242" y="252853"/>
                </a:lnTo>
                <a:lnTo>
                  <a:pt x="2063400" y="297682"/>
                </a:lnTo>
                <a:lnTo>
                  <a:pt x="2066543" y="344424"/>
                </a:lnTo>
                <a:lnTo>
                  <a:pt x="2066543" y="2260092"/>
                </a:lnTo>
                <a:lnTo>
                  <a:pt x="2063400" y="2306833"/>
                </a:lnTo>
                <a:lnTo>
                  <a:pt x="2054242" y="2351662"/>
                </a:lnTo>
                <a:lnTo>
                  <a:pt x="2039481" y="2394168"/>
                </a:lnTo>
                <a:lnTo>
                  <a:pt x="2019525" y="2433940"/>
                </a:lnTo>
                <a:lnTo>
                  <a:pt x="1994786" y="2470570"/>
                </a:lnTo>
                <a:lnTo>
                  <a:pt x="1965674" y="2503646"/>
                </a:lnTo>
                <a:lnTo>
                  <a:pt x="1932598" y="2532758"/>
                </a:lnTo>
                <a:lnTo>
                  <a:pt x="1895968" y="2557497"/>
                </a:lnTo>
                <a:lnTo>
                  <a:pt x="1856196" y="2577453"/>
                </a:lnTo>
                <a:lnTo>
                  <a:pt x="1813690" y="2592214"/>
                </a:lnTo>
                <a:lnTo>
                  <a:pt x="1768861" y="2601372"/>
                </a:lnTo>
                <a:lnTo>
                  <a:pt x="1722119" y="2604516"/>
                </a:lnTo>
                <a:lnTo>
                  <a:pt x="344424" y="2604516"/>
                </a:lnTo>
                <a:lnTo>
                  <a:pt x="297682" y="2601372"/>
                </a:lnTo>
                <a:lnTo>
                  <a:pt x="252853" y="2592214"/>
                </a:lnTo>
                <a:lnTo>
                  <a:pt x="210347" y="2577453"/>
                </a:lnTo>
                <a:lnTo>
                  <a:pt x="170575" y="2557497"/>
                </a:lnTo>
                <a:lnTo>
                  <a:pt x="133945" y="2532758"/>
                </a:lnTo>
                <a:lnTo>
                  <a:pt x="100869" y="2503646"/>
                </a:lnTo>
                <a:lnTo>
                  <a:pt x="71757" y="2470570"/>
                </a:lnTo>
                <a:lnTo>
                  <a:pt x="47018" y="2433940"/>
                </a:lnTo>
                <a:lnTo>
                  <a:pt x="27062" y="2394168"/>
                </a:lnTo>
                <a:lnTo>
                  <a:pt x="12301" y="2351662"/>
                </a:lnTo>
                <a:lnTo>
                  <a:pt x="3143" y="2306833"/>
                </a:lnTo>
                <a:lnTo>
                  <a:pt x="0" y="2260092"/>
                </a:lnTo>
                <a:lnTo>
                  <a:pt x="0" y="344424"/>
                </a:lnTo>
                <a:close/>
              </a:path>
            </a:pathLst>
          </a:custGeom>
          <a:ln w="12191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981200" y="4953000"/>
            <a:ext cx="1098931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5410" marR="5080" indent="-93345" algn="ctr">
              <a:lnSpc>
                <a:spcPct val="100000"/>
              </a:lnSpc>
              <a:spcBef>
                <a:spcPts val="95"/>
              </a:spcBef>
            </a:pPr>
            <a:r>
              <a:rPr lang="ru-RU" sz="1000" spc="-5" dirty="0" err="1" smtClean="0">
                <a:latin typeface="Calibri"/>
                <a:cs typeface="Calibri"/>
              </a:rPr>
              <a:t>Сторительные</a:t>
            </a:r>
            <a:r>
              <a:rPr lang="ru-RU" sz="1000" spc="-5" dirty="0">
                <a:latin typeface="Calibri"/>
                <a:cs typeface="Calibri"/>
              </a:rPr>
              <a:t/>
            </a:r>
            <a:br>
              <a:rPr lang="ru-RU" sz="1000" spc="-5" dirty="0">
                <a:latin typeface="Calibri"/>
                <a:cs typeface="Calibri"/>
              </a:rPr>
            </a:br>
            <a:r>
              <a:rPr lang="ru-RU" sz="1000" spc="-5" dirty="0" smtClean="0">
                <a:latin typeface="Calibri"/>
                <a:cs typeface="Calibri"/>
              </a:rPr>
              <a:t>материалы –</a:t>
            </a:r>
            <a:r>
              <a:rPr sz="1000" spc="-5" dirty="0" smtClean="0">
                <a:latin typeface="Calibri"/>
                <a:cs typeface="Calibri"/>
              </a:rPr>
              <a:t> </a:t>
            </a:r>
            <a:r>
              <a:rPr lang="ru-RU" sz="1000" spc="-5" dirty="0" smtClean="0">
                <a:latin typeface="Calibri"/>
                <a:cs typeface="Calibri"/>
              </a:rPr>
              <a:t/>
            </a:r>
            <a:br>
              <a:rPr lang="ru-RU" sz="1000" spc="-5" dirty="0" smtClean="0">
                <a:latin typeface="Calibri"/>
                <a:cs typeface="Calibri"/>
              </a:rPr>
            </a:br>
            <a:r>
              <a:rPr sz="1000" dirty="0" smtClean="0">
                <a:latin typeface="Calibri"/>
                <a:cs typeface="Calibri"/>
              </a:rPr>
              <a:t> </a:t>
            </a:r>
            <a:r>
              <a:rPr lang="ru-RU" sz="1000" spc="-5" dirty="0" smtClean="0">
                <a:latin typeface="Calibri"/>
                <a:cs typeface="Calibri"/>
              </a:rPr>
              <a:t>24,9 </a:t>
            </a:r>
            <a:r>
              <a:rPr sz="1000" spc="-10" dirty="0" err="1" smtClean="0">
                <a:latin typeface="Calibri"/>
                <a:cs typeface="Calibri"/>
              </a:rPr>
              <a:t>млн</a:t>
            </a:r>
            <a:r>
              <a:rPr sz="1000" spc="-10" dirty="0">
                <a:latin typeface="Calibri"/>
                <a:cs typeface="Calibri"/>
              </a:rPr>
              <a:t>.</a:t>
            </a:r>
            <a:r>
              <a:rPr sz="1000" spc="-5" dirty="0">
                <a:latin typeface="Calibri"/>
                <a:cs typeface="Calibri"/>
              </a:rPr>
              <a:t> долл.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6A81BF7B-7CC6-4FBA-8591-77D2AE6294AB}"/>
              </a:ext>
            </a:extLst>
          </p:cNvPr>
          <p:cNvSpPr txBox="1"/>
          <p:nvPr/>
        </p:nvSpPr>
        <p:spPr>
          <a:xfrm>
            <a:off x="5666126" y="2124955"/>
            <a:ext cx="3733800" cy="474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5305" marR="5080" indent="-52324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-10" dirty="0" smtClean="0">
                <a:latin typeface="Arial"/>
                <a:cs typeface="Arial"/>
              </a:rPr>
              <a:t>Страны имеющие большую долю в экспорте</a:t>
            </a:r>
          </a:p>
          <a:p>
            <a:pPr marL="535305" marR="5080" indent="-52324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-10" dirty="0" err="1" smtClean="0">
                <a:latin typeface="Arial"/>
                <a:cs typeface="Arial"/>
              </a:rPr>
              <a:t>Сирдарьинской</a:t>
            </a:r>
            <a:r>
              <a:rPr lang="ru-RU" sz="1200" b="1" spc="-10" dirty="0" smtClean="0">
                <a:latin typeface="Arial"/>
                <a:cs typeface="Arial"/>
              </a:rPr>
              <a:t> области</a:t>
            </a:r>
            <a:endParaRPr lang="ru-RU" sz="1200" b="1" spc="-10" dirty="0">
              <a:latin typeface="Arial"/>
              <a:cs typeface="Arial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A5B5B2FB-C9E1-4C8B-9048-3686E5D60433}"/>
              </a:ext>
            </a:extLst>
          </p:cNvPr>
          <p:cNvSpPr txBox="1"/>
          <p:nvPr/>
        </p:nvSpPr>
        <p:spPr>
          <a:xfrm>
            <a:off x="8791575" y="2209800"/>
            <a:ext cx="41977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5305" marR="5080" indent="-52324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-10" dirty="0">
                <a:latin typeface="Arial"/>
                <a:cs typeface="Arial"/>
              </a:rPr>
              <a:t>в разрезе видов продукции</a:t>
            </a:r>
          </a:p>
        </p:txBody>
      </p:sp>
      <p:sp>
        <p:nvSpPr>
          <p:cNvPr id="66" name="Стрелка: вниз 65">
            <a:extLst>
              <a:ext uri="{FF2B5EF4-FFF2-40B4-BE49-F238E27FC236}">
                <a16:creationId xmlns="" xmlns:a16="http://schemas.microsoft.com/office/drawing/2014/main" id="{B3F35DE5-D7CF-481F-9821-20F6DE14C841}"/>
              </a:ext>
            </a:extLst>
          </p:cNvPr>
          <p:cNvSpPr/>
          <p:nvPr/>
        </p:nvSpPr>
        <p:spPr>
          <a:xfrm rot="16200000">
            <a:off x="9513315" y="2253136"/>
            <a:ext cx="140082" cy="2005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object 32">
            <a:extLst>
              <a:ext uri="{FF2B5EF4-FFF2-40B4-BE49-F238E27FC236}">
                <a16:creationId xmlns="" xmlns:a16="http://schemas.microsoft.com/office/drawing/2014/main" id="{F0392540-C62A-4012-8D53-009EBCBCB137}"/>
              </a:ext>
            </a:extLst>
          </p:cNvPr>
          <p:cNvSpPr txBox="1"/>
          <p:nvPr/>
        </p:nvSpPr>
        <p:spPr>
          <a:xfrm>
            <a:off x="-725866" y="6021663"/>
            <a:ext cx="386003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r">
              <a:spcBef>
                <a:spcPts val="100"/>
              </a:spcBef>
            </a:pPr>
            <a:r>
              <a:rPr lang="uz-Cyrl-UZ" sz="1600" b="1" spc="-5" dirty="0" smtClean="0">
                <a:latin typeface="Arial"/>
                <a:cs typeface="Arial"/>
              </a:rPr>
              <a:t>РЕСПУБЛИКА </a:t>
            </a:r>
            <a:r>
              <a:rPr lang="ru-RU" sz="1600" b="1" spc="-5" dirty="0" smtClean="0">
                <a:latin typeface="Arial"/>
                <a:cs typeface="Arial"/>
              </a:rPr>
              <a:t>УЗБЕКИСТАН </a:t>
            </a:r>
            <a:r>
              <a:rPr lang="en-US" sz="1600" b="1" spc="-5" dirty="0" smtClean="0">
                <a:latin typeface="Arial"/>
                <a:cs typeface="Arial"/>
              </a:rPr>
              <a:t>:</a:t>
            </a:r>
            <a:endParaRPr sz="1600" b="1" dirty="0">
              <a:latin typeface="Arial"/>
              <a:cs typeface="Arial"/>
            </a:endParaRPr>
          </a:p>
        </p:txBody>
      </p:sp>
      <p:sp>
        <p:nvSpPr>
          <p:cNvPr id="61" name="object 8"/>
          <p:cNvSpPr txBox="1">
            <a:spLocks/>
          </p:cNvSpPr>
          <p:nvPr/>
        </p:nvSpPr>
        <p:spPr>
          <a:xfrm>
            <a:off x="2993648" y="143636"/>
            <a:ext cx="890307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z="2000" spc="-15" dirty="0" smtClean="0"/>
              <a:t>Экспортная инвестиционная </a:t>
            </a:r>
            <a:r>
              <a:rPr lang="ru-RU" sz="2000" spc="40" dirty="0" smtClean="0"/>
              <a:t> </a:t>
            </a:r>
            <a:r>
              <a:rPr lang="ru-RU" sz="2000" spc="-15" dirty="0" smtClean="0"/>
              <a:t>привлекательность</a:t>
            </a:r>
            <a:r>
              <a:rPr lang="ru-RU" sz="2000" spc="50" dirty="0" smtClean="0"/>
              <a:t> </a:t>
            </a:r>
            <a:r>
              <a:rPr lang="ru-RU" sz="2000" spc="-20" dirty="0" smtClean="0"/>
              <a:t>региона</a:t>
            </a:r>
            <a:endParaRPr lang="ru-RU" sz="2000" spc="-20" dirty="0"/>
          </a:p>
        </p:txBody>
      </p:sp>
      <p:pic>
        <p:nvPicPr>
          <p:cNvPr id="62" name="Picture 2" descr="https://i.pinimg.com/originals/8d/d3/f5/8dd3f524c1ddb17c81a98a41718996fd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3" y="53400"/>
            <a:ext cx="627737" cy="6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C1DCE133-6725-4B7D-A83D-695C0F8F1AC3}"/>
              </a:ext>
            </a:extLst>
          </p:cNvPr>
          <p:cNvSpPr txBox="1"/>
          <p:nvPr/>
        </p:nvSpPr>
        <p:spPr>
          <a:xfrm>
            <a:off x="696467" y="151758"/>
            <a:ext cx="38163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z-Cyrl-UZ" sz="1400" b="1" dirty="0">
                <a:latin typeface="Cambria" pitchFamily="18" charset="0"/>
                <a:ea typeface="Cambria" pitchFamily="18" charset="0"/>
                <a:cs typeface="Poppins" panose="00000500000000000000" pitchFamily="2" charset="0"/>
              </a:rPr>
              <a:t>Областной хакимият </a:t>
            </a:r>
            <a:r>
              <a:rPr lang="uz-Cyrl-UZ" sz="1400" b="1" dirty="0" smtClean="0">
                <a:latin typeface="Cambria" pitchFamily="18" charset="0"/>
                <a:ea typeface="Cambria" pitchFamily="18" charset="0"/>
                <a:cs typeface="Poppins" panose="00000500000000000000" pitchFamily="2" charset="0"/>
              </a:rPr>
              <a:t/>
            </a:r>
            <a:br>
              <a:rPr lang="uz-Cyrl-UZ" sz="1400" b="1" dirty="0" smtClean="0">
                <a:latin typeface="Cambria" pitchFamily="18" charset="0"/>
                <a:ea typeface="Cambria" pitchFamily="18" charset="0"/>
                <a:cs typeface="Poppins" panose="00000500000000000000" pitchFamily="2" charset="0"/>
              </a:rPr>
            </a:br>
            <a:r>
              <a:rPr lang="uz-Cyrl-UZ" sz="1400" b="1" dirty="0" smtClean="0">
                <a:latin typeface="Cambria" pitchFamily="18" charset="0"/>
                <a:ea typeface="Cambria" pitchFamily="18" charset="0"/>
                <a:cs typeface="Poppins" panose="00000500000000000000" pitchFamily="2" charset="0"/>
              </a:rPr>
              <a:t>С</a:t>
            </a:r>
            <a:r>
              <a:rPr lang="ru-RU" sz="1400" b="1" dirty="0" err="1">
                <a:latin typeface="Cambria" pitchFamily="18" charset="0"/>
                <a:ea typeface="Cambria" pitchFamily="18" charset="0"/>
                <a:cs typeface="Poppins" panose="00000500000000000000" pitchFamily="2" charset="0"/>
              </a:rPr>
              <a:t>ырдарьинской</a:t>
            </a:r>
            <a:r>
              <a:rPr lang="ru-RU" sz="1400" b="1" dirty="0">
                <a:latin typeface="Cambria" pitchFamily="18" charset="0"/>
                <a:ea typeface="Cambria" pitchFamily="18" charset="0"/>
                <a:cs typeface="Poppins" panose="00000500000000000000" pitchFamily="2" charset="0"/>
              </a:rPr>
              <a:t> области</a:t>
            </a:r>
            <a:endParaRPr lang="id-ID" sz="1400" b="1" dirty="0">
              <a:latin typeface="Cambria" pitchFamily="18" charset="0"/>
              <a:ea typeface="Cambria" pitchFamily="18" charset="0"/>
              <a:cs typeface="Poppins" panose="00000500000000000000" pitchFamily="2" charset="0"/>
            </a:endParaRPr>
          </a:p>
        </p:txBody>
      </p:sp>
      <p:sp>
        <p:nvSpPr>
          <p:cNvPr id="44" name="AutoShape 2" descr="Мука: векторные изображения и иллюстрации, которые можно скачать бесплатно  | Freep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1" t="9556" r="8977" b="4345"/>
          <a:stretch/>
        </p:blipFill>
        <p:spPr bwMode="auto">
          <a:xfrm>
            <a:off x="676528" y="3403790"/>
            <a:ext cx="460338" cy="50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Торгово-промышленная палата Узбекистана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8" t="9948" r="4441" b="6685"/>
          <a:stretch/>
        </p:blipFill>
        <p:spPr bwMode="auto">
          <a:xfrm>
            <a:off x="2133600" y="3423348"/>
            <a:ext cx="694309" cy="37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AutoShape 7" descr="Для одежды: векторные изображения и иллюстрации, которые можно скачать  бесплатно | Freep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3" t="63432"/>
          <a:stretch/>
        </p:blipFill>
        <p:spPr bwMode="auto">
          <a:xfrm>
            <a:off x="501266" y="4463564"/>
            <a:ext cx="724730" cy="47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AutoShape 10" descr="страница 10 | Child Clothes: векторные изображения и иллюстрации, которые  можно скачать бесплатно | Freepi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AutoShape 13" descr="Классификация строительных материалов: назначение, виды, свойств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72901"/>
            <a:ext cx="930019" cy="57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8" name="Группа 67"/>
          <p:cNvGrpSpPr/>
          <p:nvPr/>
        </p:nvGrpSpPr>
        <p:grpSpPr>
          <a:xfrm>
            <a:off x="10353767" y="2969301"/>
            <a:ext cx="1351279" cy="349909"/>
            <a:chOff x="1737697" y="3911110"/>
            <a:chExt cx="5405120" cy="1505029"/>
          </a:xfrm>
        </p:grpSpPr>
        <p:sp>
          <p:nvSpPr>
            <p:cNvPr id="70" name="Пятиугольник 69"/>
            <p:cNvSpPr/>
            <p:nvPr/>
          </p:nvSpPr>
          <p:spPr>
            <a:xfrm rot="10800000">
              <a:off x="1737697" y="3911110"/>
              <a:ext cx="5405120" cy="1505029"/>
            </a:xfrm>
            <a:prstGeom prst="homePlate">
              <a:avLst/>
            </a:prstGeom>
            <a:solidFill>
              <a:srgbClr val="00B050"/>
            </a:solidFill>
            <a:ln w="1270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Пятиугольник 4"/>
            <p:cNvSpPr/>
            <p:nvPr/>
          </p:nvSpPr>
          <p:spPr>
            <a:xfrm rot="21600000">
              <a:off x="2113954" y="3911110"/>
              <a:ext cx="5028863" cy="1505029"/>
            </a:xfrm>
            <a:prstGeom prst="rect">
              <a:avLst/>
            </a:prstGeom>
            <a:ln w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3676" tIns="247650" rIns="46228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/>
            </a:p>
          </p:txBody>
        </p:sp>
      </p:grpSp>
      <p:sp>
        <p:nvSpPr>
          <p:cNvPr id="69" name="Овал 68"/>
          <p:cNvSpPr/>
          <p:nvPr/>
        </p:nvSpPr>
        <p:spPr>
          <a:xfrm>
            <a:off x="9753600" y="2895600"/>
            <a:ext cx="496084" cy="516362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object 17"/>
          <p:cNvSpPr txBox="1"/>
          <p:nvPr/>
        </p:nvSpPr>
        <p:spPr>
          <a:xfrm>
            <a:off x="9810127" y="3062410"/>
            <a:ext cx="42354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00" b="1" dirty="0" smtClean="0">
                <a:latin typeface="Arial"/>
                <a:cs typeface="Arial"/>
              </a:rPr>
              <a:t>37</a:t>
            </a:r>
            <a:r>
              <a:rPr sz="1100" b="1" dirty="0" smtClean="0">
                <a:latin typeface="Arial"/>
                <a:cs typeface="Arial"/>
              </a:rPr>
              <a:t>,</a:t>
            </a:r>
            <a:r>
              <a:rPr lang="ru-RU" sz="1100" b="1" dirty="0" smtClean="0">
                <a:latin typeface="Arial"/>
                <a:cs typeface="Arial"/>
              </a:rPr>
              <a:t>5</a:t>
            </a:r>
            <a:r>
              <a:rPr sz="1100" b="1" dirty="0" smtClean="0">
                <a:latin typeface="Arial"/>
                <a:cs typeface="Arial"/>
              </a:rPr>
              <a:t>%</a:t>
            </a:r>
            <a:endParaRPr sz="1100" b="1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37426" y="2985921"/>
            <a:ext cx="977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Мука</a:t>
            </a:r>
            <a:endParaRPr lang="ru-RU" sz="1400" dirty="0"/>
          </a:p>
        </p:txBody>
      </p:sp>
      <p:grpSp>
        <p:nvGrpSpPr>
          <p:cNvPr id="72" name="Группа 71"/>
          <p:cNvGrpSpPr/>
          <p:nvPr/>
        </p:nvGrpSpPr>
        <p:grpSpPr>
          <a:xfrm>
            <a:off x="10372194" y="3676814"/>
            <a:ext cx="1351279" cy="349909"/>
            <a:chOff x="1737697" y="3911110"/>
            <a:chExt cx="5405120" cy="1505029"/>
          </a:xfrm>
        </p:grpSpPr>
        <p:sp>
          <p:nvSpPr>
            <p:cNvPr id="73" name="Пятиугольник 72"/>
            <p:cNvSpPr/>
            <p:nvPr/>
          </p:nvSpPr>
          <p:spPr>
            <a:xfrm rot="10800000">
              <a:off x="1737697" y="3911110"/>
              <a:ext cx="5405120" cy="1505029"/>
            </a:xfrm>
            <a:prstGeom prst="homePlate">
              <a:avLst/>
            </a:prstGeom>
            <a:solidFill>
              <a:srgbClr val="00B050"/>
            </a:solidFill>
            <a:ln w="1270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Пятиугольник 4"/>
            <p:cNvSpPr/>
            <p:nvPr/>
          </p:nvSpPr>
          <p:spPr>
            <a:xfrm rot="21600000">
              <a:off x="2113954" y="3911110"/>
              <a:ext cx="5028863" cy="1505029"/>
            </a:xfrm>
            <a:prstGeom prst="rect">
              <a:avLst/>
            </a:prstGeom>
            <a:ln w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3676" tIns="247650" rIns="46228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/>
            </a:p>
          </p:txBody>
        </p:sp>
      </p:grpSp>
      <p:sp>
        <p:nvSpPr>
          <p:cNvPr id="75" name="Овал 74"/>
          <p:cNvSpPr/>
          <p:nvPr/>
        </p:nvSpPr>
        <p:spPr>
          <a:xfrm>
            <a:off x="9772027" y="3603113"/>
            <a:ext cx="496084" cy="516362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7" name="TextBox 76"/>
          <p:cNvSpPr txBox="1"/>
          <p:nvPr/>
        </p:nvSpPr>
        <p:spPr>
          <a:xfrm>
            <a:off x="10746328" y="3681707"/>
            <a:ext cx="977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Пряжа</a:t>
            </a:r>
            <a:endParaRPr lang="ru-RU" sz="1400" dirty="0"/>
          </a:p>
        </p:txBody>
      </p:sp>
      <p:sp>
        <p:nvSpPr>
          <p:cNvPr id="27" name="object 27"/>
          <p:cNvSpPr txBox="1"/>
          <p:nvPr/>
        </p:nvSpPr>
        <p:spPr>
          <a:xfrm>
            <a:off x="9826139" y="3774168"/>
            <a:ext cx="42354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dirty="0" smtClean="0">
                <a:latin typeface="Arial"/>
                <a:cs typeface="Arial"/>
              </a:rPr>
              <a:t>16</a:t>
            </a:r>
            <a:r>
              <a:rPr sz="1100" b="1" dirty="0" smtClean="0">
                <a:latin typeface="Arial"/>
                <a:cs typeface="Arial"/>
              </a:rPr>
              <a:t>,</a:t>
            </a:r>
            <a:r>
              <a:rPr lang="ru-RU" sz="1100" b="1" dirty="0" smtClean="0">
                <a:latin typeface="Arial"/>
                <a:cs typeface="Arial"/>
              </a:rPr>
              <a:t>5</a:t>
            </a:r>
            <a:r>
              <a:rPr sz="1100" b="1" dirty="0" smtClean="0">
                <a:latin typeface="Arial"/>
                <a:cs typeface="Arial"/>
              </a:rPr>
              <a:t>%</a:t>
            </a:r>
            <a:endParaRPr sz="1100" b="1" dirty="0">
              <a:latin typeface="Arial"/>
              <a:cs typeface="Arial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10372194" y="4309115"/>
            <a:ext cx="1351279" cy="349909"/>
            <a:chOff x="1737697" y="3911110"/>
            <a:chExt cx="5405120" cy="1505029"/>
          </a:xfrm>
        </p:grpSpPr>
        <p:sp>
          <p:nvSpPr>
            <p:cNvPr id="79" name="Пятиугольник 78"/>
            <p:cNvSpPr/>
            <p:nvPr/>
          </p:nvSpPr>
          <p:spPr>
            <a:xfrm rot="10800000">
              <a:off x="1737697" y="3911110"/>
              <a:ext cx="5405120" cy="1505029"/>
            </a:xfrm>
            <a:prstGeom prst="homePlate">
              <a:avLst/>
            </a:prstGeom>
            <a:solidFill>
              <a:srgbClr val="00B050"/>
            </a:solidFill>
            <a:ln w="1270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Пятиугольник 4"/>
            <p:cNvSpPr/>
            <p:nvPr/>
          </p:nvSpPr>
          <p:spPr>
            <a:xfrm rot="21600000">
              <a:off x="2113954" y="3911110"/>
              <a:ext cx="5028863" cy="1505029"/>
            </a:xfrm>
            <a:prstGeom prst="rect">
              <a:avLst/>
            </a:prstGeom>
            <a:ln w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3676" tIns="247650" rIns="46228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/>
            </a:p>
          </p:txBody>
        </p:sp>
      </p:grpSp>
      <p:sp>
        <p:nvSpPr>
          <p:cNvPr id="81" name="Овал 80"/>
          <p:cNvSpPr/>
          <p:nvPr/>
        </p:nvSpPr>
        <p:spPr>
          <a:xfrm>
            <a:off x="9772027" y="4235414"/>
            <a:ext cx="496084" cy="516362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object 28"/>
          <p:cNvSpPr txBox="1"/>
          <p:nvPr/>
        </p:nvSpPr>
        <p:spPr>
          <a:xfrm>
            <a:off x="9854461" y="4394787"/>
            <a:ext cx="33246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spc="-5" dirty="0" smtClean="0">
                <a:latin typeface="Arial"/>
                <a:cs typeface="Arial"/>
              </a:rPr>
              <a:t>8,5</a:t>
            </a:r>
            <a:r>
              <a:rPr sz="1100" b="1" spc="-5" dirty="0" smtClean="0">
                <a:latin typeface="Arial"/>
                <a:cs typeface="Arial"/>
              </a:rPr>
              <a:t>%</a:t>
            </a:r>
            <a:endParaRPr sz="1100" b="1" dirty="0">
              <a:latin typeface="Arial"/>
              <a:cs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371631" y="4340674"/>
            <a:ext cx="1436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Фрукты и овощи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905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кругленный прямоугольник 35"/>
          <p:cNvSpPr/>
          <p:nvPr/>
        </p:nvSpPr>
        <p:spPr>
          <a:xfrm>
            <a:off x="9688433" y="899970"/>
            <a:ext cx="2458411" cy="53661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8771215" y="622784"/>
            <a:ext cx="1112519" cy="106688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33590" y="2103181"/>
            <a:ext cx="2351871" cy="53661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0" name="Прямоугольник 28"/>
          <p:cNvSpPr>
            <a:spLocks noChangeArrowheads="1"/>
          </p:cNvSpPr>
          <p:nvPr/>
        </p:nvSpPr>
        <p:spPr bwMode="auto">
          <a:xfrm>
            <a:off x="9969500" y="2220913"/>
            <a:ext cx="2103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643</a:t>
            </a:r>
            <a:r>
              <a:rPr lang="ru-RU" altLang="ru-RU" sz="1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</a:t>
            </a:r>
            <a:r>
              <a:rPr lang="en-US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тн</a:t>
            </a:r>
            <a:r>
              <a:rPr lang="en-US" alt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alt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овощи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773152" y="1829157"/>
            <a:ext cx="1112519" cy="106688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2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9675" y="1841500"/>
            <a:ext cx="6985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9850" y="5813425"/>
            <a:ext cx="75088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40850" y="1978025"/>
            <a:ext cx="581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Скругленный прямоугольник 55"/>
          <p:cNvSpPr/>
          <p:nvPr/>
        </p:nvSpPr>
        <p:spPr>
          <a:xfrm>
            <a:off x="9793810" y="4496881"/>
            <a:ext cx="2291651" cy="56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0" name="Прямоугольник 28"/>
          <p:cNvSpPr>
            <a:spLocks noChangeArrowheads="1"/>
          </p:cNvSpPr>
          <p:nvPr/>
        </p:nvSpPr>
        <p:spPr bwMode="auto">
          <a:xfrm>
            <a:off x="9937750" y="4538663"/>
            <a:ext cx="2170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ru-RU" altLang="ru-RU" sz="1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</a:t>
            </a:r>
            <a:r>
              <a:rPr lang="en-US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тн</a:t>
            </a:r>
            <a:r>
              <a:rPr lang="en-US" alt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alt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мучные изделия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8806265" y="4216544"/>
            <a:ext cx="1079405" cy="111745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34" name="Picture 51" descr="https://img.flaticon.com/icons/png/512/1669/1669076.png?size=1200x630f&amp;pad=10,10,10,10&amp;ext=png&amp;bg=FFFFFFFF"/>
          <p:cNvPicPr>
            <a:picLocks noChangeAspect="1" noChangeArrowheads="1"/>
          </p:cNvPicPr>
          <p:nvPr/>
        </p:nvPicPr>
        <p:blipFill>
          <a:blip r:embed="rId5"/>
          <a:srcRect l="26401" r="25067"/>
          <a:stretch>
            <a:fillRect/>
          </a:stretch>
        </p:blipFill>
        <p:spPr bwMode="auto">
          <a:xfrm>
            <a:off x="9026525" y="4354513"/>
            <a:ext cx="6731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Скругленный прямоугольник 64"/>
          <p:cNvSpPr/>
          <p:nvPr/>
        </p:nvSpPr>
        <p:spPr>
          <a:xfrm>
            <a:off x="9847944" y="5746090"/>
            <a:ext cx="2224818" cy="53661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8" name="Прямоугольник 28"/>
          <p:cNvSpPr>
            <a:spLocks noChangeArrowheads="1"/>
          </p:cNvSpPr>
          <p:nvPr/>
        </p:nvSpPr>
        <p:spPr bwMode="auto">
          <a:xfrm>
            <a:off x="10020300" y="5791200"/>
            <a:ext cx="18875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651</a:t>
            </a:r>
            <a:r>
              <a:rPr lang="ru-RU" altLang="ru-RU" sz="1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</a:t>
            </a:r>
            <a:r>
              <a:rPr lang="en-US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тн</a:t>
            </a:r>
            <a:r>
              <a:rPr lang="en-US" alt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alt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бахчевые продукты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816576" y="5480953"/>
            <a:ext cx="1112519" cy="106688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9784390" y="3360180"/>
            <a:ext cx="2288372" cy="53661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45" name="Прямоугольник 28"/>
          <p:cNvSpPr>
            <a:spLocks noChangeArrowheads="1"/>
          </p:cNvSpPr>
          <p:nvPr/>
        </p:nvSpPr>
        <p:spPr bwMode="auto">
          <a:xfrm>
            <a:off x="9982200" y="3390900"/>
            <a:ext cx="23495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2 980</a:t>
            </a:r>
            <a:r>
              <a:rPr lang="ru-RU" altLang="ru-RU" sz="1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</a:t>
            </a:r>
            <a:r>
              <a:rPr lang="en-US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тн</a:t>
            </a:r>
            <a:r>
              <a:rPr lang="en-US" alt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alt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бобовые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8773152" y="3048056"/>
            <a:ext cx="1112519" cy="106688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49" name="Picture 53" descr="https://img5.goodfon.ru/wallpaper/nbig/2/98/listia-dyni-arbuzy-belyi-fon.jpg"/>
          <p:cNvPicPr>
            <a:picLocks noChangeAspect="1" noChangeArrowheads="1"/>
          </p:cNvPicPr>
          <p:nvPr/>
        </p:nvPicPr>
        <p:blipFill>
          <a:blip r:embed="rId6"/>
          <a:srcRect l="6509" t="16164" b="6088"/>
          <a:stretch>
            <a:fillRect/>
          </a:stretch>
        </p:blipFill>
        <p:spPr bwMode="auto">
          <a:xfrm>
            <a:off x="8839200" y="5656263"/>
            <a:ext cx="11430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50" name="Picture 55" descr="https://hozjain.ua/wp-content/uploads/2017/02/bobi-1068x78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21738" y="3163888"/>
            <a:ext cx="10858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51" name="Прямоугольник 28"/>
          <p:cNvSpPr>
            <a:spLocks noChangeArrowheads="1"/>
          </p:cNvSpPr>
          <p:nvPr/>
        </p:nvSpPr>
        <p:spPr bwMode="auto">
          <a:xfrm>
            <a:off x="9863138" y="1030288"/>
            <a:ext cx="23796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232</a:t>
            </a:r>
            <a:r>
              <a:rPr lang="ru-RU" altLang="ru-RU" sz="1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</a:t>
            </a:r>
            <a:r>
              <a:rPr lang="en-US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тн</a:t>
            </a:r>
            <a:r>
              <a:rPr lang="en-US" alt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alt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хлопок-сырец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52" name="Picture 60" descr="цветок хлопка PNG, векторы, PSD и пнг для бесплатной загрузки | Pngtree"/>
          <p:cNvPicPr>
            <a:picLocks noChangeAspect="1" noChangeArrowheads="1"/>
          </p:cNvPicPr>
          <p:nvPr/>
        </p:nvPicPr>
        <p:blipFill>
          <a:blip r:embed="rId8"/>
          <a:srcRect l="10231" t="9137" r="6435" b="17409"/>
          <a:stretch>
            <a:fillRect/>
          </a:stretch>
        </p:blipFill>
        <p:spPr bwMode="auto">
          <a:xfrm>
            <a:off x="8804275" y="622300"/>
            <a:ext cx="11176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Прямая соединительная линия 42"/>
          <p:cNvCxnSpPr/>
          <p:nvPr/>
        </p:nvCxnSpPr>
        <p:spPr>
          <a:xfrm>
            <a:off x="8545513" y="542925"/>
            <a:ext cx="0" cy="3497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8677275" y="1751013"/>
            <a:ext cx="1416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0121900" y="1570038"/>
            <a:ext cx="0" cy="35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8702675" y="2971800"/>
            <a:ext cx="1416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10133013" y="2790825"/>
            <a:ext cx="0" cy="357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8699500" y="4162425"/>
            <a:ext cx="1416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0129838" y="3979863"/>
            <a:ext cx="0" cy="35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10145713" y="6342063"/>
            <a:ext cx="1587" cy="35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4837113" y="6581775"/>
            <a:ext cx="239712" cy="187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H="1">
            <a:off x="8637588" y="479425"/>
            <a:ext cx="1416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10058400" y="485775"/>
            <a:ext cx="0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8480425" y="431800"/>
            <a:ext cx="239713" cy="187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320327" y="791529"/>
            <a:ext cx="930590" cy="88839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232" name="Picture 62" descr="Теплица изометрическая 3d иллюстрации. выращивание рассады в теплице |  Премиум векторы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8438" y="3913188"/>
            <a:ext cx="1147762" cy="85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7470" name="Picture 66" descr="сельское хозяйство пшеницы логотип шаблон вектор значок дизайн в круге,  характер, урожай, икона PNG и вектор пнг для бесплатной загрузки"/>
          <p:cNvPicPr>
            <a:picLocks noChangeAspect="1" noChangeArrowheads="1"/>
          </p:cNvPicPr>
          <p:nvPr/>
        </p:nvPicPr>
        <p:blipFill>
          <a:blip r:embed="rId10"/>
          <a:srcRect l="16771" t="4141" r="5122"/>
          <a:stretch>
            <a:fillRect/>
          </a:stretch>
        </p:blipFill>
        <p:spPr bwMode="auto">
          <a:xfrm>
            <a:off x="327025" y="542925"/>
            <a:ext cx="102235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34" name="Picture 68" descr="Иконка черного трактора,логотип сельскохозяйственной машины Png png  бесплатная загрузка - Key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9100" y="1946275"/>
            <a:ext cx="831850" cy="64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cxnSp>
        <p:nvCxnSpPr>
          <p:cNvPr id="72" name="Прямая соединительная линия 71"/>
          <p:cNvCxnSpPr/>
          <p:nvPr/>
        </p:nvCxnSpPr>
        <p:spPr>
          <a:xfrm flipH="1">
            <a:off x="242888" y="1852613"/>
            <a:ext cx="11096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1450975" y="792163"/>
            <a:ext cx="0" cy="5824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74" name="Picture 74" descr="Значок и логотип для фирменного стиля компании по производству натуральных  продуктов и фермерского хозяйства, изолированные на белом фоне... -  стоковый вектор | Crushpixel"/>
          <p:cNvPicPr>
            <a:picLocks noChangeAspect="1" noChangeArrowheads="1"/>
          </p:cNvPicPr>
          <p:nvPr/>
        </p:nvPicPr>
        <p:blipFill>
          <a:blip r:embed="rId12"/>
          <a:srcRect l="26588" t="21333" r="28345" b="22316"/>
          <a:stretch>
            <a:fillRect/>
          </a:stretch>
        </p:blipFill>
        <p:spPr bwMode="auto">
          <a:xfrm>
            <a:off x="265113" y="2814638"/>
            <a:ext cx="973137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75" name="Прямоугольник 23"/>
          <p:cNvSpPr>
            <a:spLocks noChangeArrowheads="1"/>
          </p:cNvSpPr>
          <p:nvPr/>
        </p:nvSpPr>
        <p:spPr bwMode="auto">
          <a:xfrm>
            <a:off x="1452563" y="931863"/>
            <a:ext cx="13350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подходит для использования </a:t>
            </a:r>
            <a:r>
              <a:rPr lang="uz-Cyrl-UZ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428 </a:t>
            </a:r>
            <a:r>
              <a:rPr lang="ru-RU" alt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2754313" y="755650"/>
            <a:ext cx="0" cy="5924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77" name="Прямоугольник 23"/>
          <p:cNvSpPr>
            <a:spLocks noChangeArrowheads="1"/>
          </p:cNvSpPr>
          <p:nvPr/>
        </p:nvSpPr>
        <p:spPr bwMode="auto">
          <a:xfrm>
            <a:off x="1455738" y="1901825"/>
            <a:ext cx="1357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z-Cyrl-UZ" alt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4741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Агро-предприятий</a:t>
            </a:r>
            <a:endParaRPr lang="ru-RU" alt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78" name="Прямоугольник 23"/>
          <p:cNvSpPr>
            <a:spLocks noChangeArrowheads="1"/>
          </p:cNvSpPr>
          <p:nvPr/>
        </p:nvSpPr>
        <p:spPr bwMode="auto">
          <a:xfrm>
            <a:off x="1455738" y="2801400"/>
            <a:ext cx="13223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uz-Cyrl-UZ" alt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 </a:t>
            </a:r>
          </a:p>
          <a:p>
            <a:pPr algn="ctr" eaLnBrk="1" hangingPunct="1"/>
            <a:r>
              <a:rPr lang="uz-Cyrl-UZ" altLang="ru-RU" sz="1200" b="1" dirty="0" smtClean="0">
                <a:latin typeface="Times New Roman" pitchFamily="18" charset="0"/>
                <a:cs typeface="Times New Roman" pitchFamily="18" charset="0"/>
              </a:rPr>
              <a:t>Агро-промышленн</a:t>
            </a:r>
            <a:r>
              <a:rPr lang="ru-RU" altLang="ru-RU" sz="1200" b="1" dirty="0" err="1" smtClean="0">
                <a:latin typeface="Times New Roman" pitchFamily="18" charset="0"/>
                <a:cs typeface="Times New Roman" pitchFamily="18" charset="0"/>
              </a:rPr>
              <a:t>ых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altLang="ru-RU" sz="1200" b="1" dirty="0" smtClean="0">
                <a:latin typeface="Times New Roman" pitchFamily="18" charset="0"/>
                <a:cs typeface="Times New Roman" pitchFamily="18" charset="0"/>
              </a:rPr>
              <a:t>кластер</a:t>
            </a:r>
            <a:r>
              <a:rPr lang="ru-RU" altLang="ru-RU" sz="1200" b="1" dirty="0" err="1" smtClean="0">
                <a:latin typeface="Times New Roman" pitchFamily="18" charset="0"/>
                <a:cs typeface="Times New Roman" pitchFamily="18" charset="0"/>
              </a:rPr>
              <a:t>ов</a:t>
            </a:r>
            <a:endParaRPr lang="ru-RU" alt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 flipH="1">
            <a:off x="227013" y="2716213"/>
            <a:ext cx="1111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H="1">
            <a:off x="184150" y="3757613"/>
            <a:ext cx="11096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flipH="1">
            <a:off x="238125" y="4921250"/>
            <a:ext cx="11096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H="1">
            <a:off x="233363" y="3757613"/>
            <a:ext cx="11096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flipH="1">
            <a:off x="166688" y="715963"/>
            <a:ext cx="25161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H="1">
            <a:off x="1557338" y="1858963"/>
            <a:ext cx="11096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H="1">
            <a:off x="1525588" y="2716213"/>
            <a:ext cx="1111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flipH="1">
            <a:off x="1550988" y="3763963"/>
            <a:ext cx="11096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Прямоугольник 108"/>
          <p:cNvSpPr/>
          <p:nvPr/>
        </p:nvSpPr>
        <p:spPr>
          <a:xfrm>
            <a:off x="2570163" y="679450"/>
            <a:ext cx="239712" cy="187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88" name="Прямоугольник 23"/>
          <p:cNvSpPr>
            <a:spLocks noChangeArrowheads="1"/>
          </p:cNvSpPr>
          <p:nvPr/>
        </p:nvSpPr>
        <p:spPr bwMode="auto">
          <a:xfrm>
            <a:off x="1503363" y="3779838"/>
            <a:ext cx="1222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z-Cyrl-UZ" alt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 </a:t>
            </a:r>
          </a:p>
          <a:p>
            <a:pPr algn="ctr" eaLnBrk="1" hangingPunct="1"/>
            <a:r>
              <a:rPr lang="uz-Cyrl-UZ" altLang="ru-RU" sz="1200" b="1" dirty="0" smtClean="0">
                <a:latin typeface="Times New Roman" pitchFamily="18" charset="0"/>
                <a:cs typeface="Times New Roman" pitchFamily="18" charset="0"/>
              </a:rPr>
              <a:t>теплиц</a:t>
            </a:r>
            <a:r>
              <a:rPr lang="en-US" alt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89" name="Прямоугольник 23"/>
          <p:cNvSpPr>
            <a:spLocks noChangeArrowheads="1"/>
          </p:cNvSpPr>
          <p:nvPr/>
        </p:nvSpPr>
        <p:spPr bwMode="auto">
          <a:xfrm>
            <a:off x="1525588" y="4367213"/>
            <a:ext cx="1223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z-Cyrl-UZ" altLang="ru-RU" sz="1200" b="1" dirty="0">
                <a:latin typeface="Times New Roman" pitchFamily="18" charset="0"/>
                <a:cs typeface="Times New Roman" pitchFamily="18" charset="0"/>
              </a:rPr>
              <a:t>Площадь</a:t>
            </a:r>
          </a:p>
          <a:p>
            <a:pPr algn="ctr" eaLnBrk="1" hangingPunct="1"/>
            <a:r>
              <a:rPr lang="uz-Cyrl-UZ" alt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205 га</a:t>
            </a:r>
            <a:endParaRPr lang="ru-RU" alt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2" name="Прямая соединительная линия 111"/>
          <p:cNvCxnSpPr/>
          <p:nvPr/>
        </p:nvCxnSpPr>
        <p:spPr>
          <a:xfrm flipH="1">
            <a:off x="1543050" y="4308475"/>
            <a:ext cx="11096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flipH="1">
            <a:off x="1546225" y="4914900"/>
            <a:ext cx="1111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56" name="Picture 78" descr="значок коровы png | Klipartz"/>
          <p:cNvPicPr>
            <a:picLocks noChangeAspect="1" noChangeArrowheads="1"/>
          </p:cNvPicPr>
          <p:nvPr/>
        </p:nvPicPr>
        <p:blipFill>
          <a:blip r:embed="rId13"/>
          <a:srcRect l="21719" t="9476" r="23653" b="5901"/>
          <a:stretch>
            <a:fillRect/>
          </a:stretch>
        </p:blipFill>
        <p:spPr bwMode="auto">
          <a:xfrm>
            <a:off x="358775" y="5008563"/>
            <a:ext cx="809625" cy="763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cxnSp>
        <p:nvCxnSpPr>
          <p:cNvPr id="116" name="Прямая соединительная линия 115"/>
          <p:cNvCxnSpPr/>
          <p:nvPr/>
        </p:nvCxnSpPr>
        <p:spPr>
          <a:xfrm flipH="1">
            <a:off x="198438" y="5894388"/>
            <a:ext cx="11699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flipH="1">
            <a:off x="1525588" y="5894388"/>
            <a:ext cx="1111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flipH="1">
            <a:off x="150813" y="6680200"/>
            <a:ext cx="25161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Прямоугольник 119"/>
          <p:cNvSpPr/>
          <p:nvPr/>
        </p:nvSpPr>
        <p:spPr>
          <a:xfrm>
            <a:off x="2579688" y="6553200"/>
            <a:ext cx="239712" cy="187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97" name="Прямоугольник 23"/>
          <p:cNvSpPr>
            <a:spLocks noChangeArrowheads="1"/>
          </p:cNvSpPr>
          <p:nvPr/>
        </p:nvSpPr>
        <p:spPr bwMode="auto">
          <a:xfrm>
            <a:off x="1452563" y="4906963"/>
            <a:ext cx="12588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z-Cyrl-UZ" alt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456 </a:t>
            </a:r>
            <a:r>
              <a:rPr lang="ru-RU" alt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тыс.</a:t>
            </a:r>
            <a:r>
              <a:rPr lang="en-US" alt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uz-Cyrl-UZ" alt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скот</a:t>
            </a:r>
            <a:endParaRPr lang="ru-RU" alt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3" name="Прямая соединительная линия 122"/>
          <p:cNvCxnSpPr/>
          <p:nvPr/>
        </p:nvCxnSpPr>
        <p:spPr>
          <a:xfrm flipH="1">
            <a:off x="1543050" y="5392738"/>
            <a:ext cx="11096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99" name="Прямоугольник 23"/>
          <p:cNvSpPr>
            <a:spLocks noChangeArrowheads="1"/>
          </p:cNvSpPr>
          <p:nvPr/>
        </p:nvSpPr>
        <p:spPr bwMode="auto">
          <a:xfrm>
            <a:off x="1397000" y="5365750"/>
            <a:ext cx="1428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z-Cyrl-UZ" altLang="ru-RU" sz="1200" b="1" dirty="0" smtClean="0">
                <a:latin typeface="Times New Roman" pitchFamily="18" charset="0"/>
                <a:cs typeface="Times New Roman" pitchFamily="18" charset="0"/>
              </a:rPr>
              <a:t>мясо</a:t>
            </a:r>
            <a:r>
              <a:rPr lang="uz-Cyrl-UZ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z-Cyrl-UZ" alt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uz-Cyrl-UZ" altLang="ru-RU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56,8 </a:t>
            </a:r>
            <a:r>
              <a:rPr lang="ru-RU" altLang="ru-RU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тыс.</a:t>
            </a:r>
            <a:r>
              <a:rPr lang="uz-Cyrl-UZ" altLang="ru-RU" sz="1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altLang="ru-RU" sz="1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тн</a:t>
            </a:r>
            <a:endParaRPr lang="ru-RU" altLang="ru-RU" sz="1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64" name="Picture 80" descr="рыба дизайн вектор значок, рыболовный клипарт, Рыба, значок PNG и вектор  пнг для бесплатной загрузки"/>
          <p:cNvPicPr>
            <a:picLocks noChangeAspect="1" noChangeArrowheads="1"/>
          </p:cNvPicPr>
          <p:nvPr/>
        </p:nvPicPr>
        <p:blipFill>
          <a:blip r:embed="rId14"/>
          <a:srcRect l="11060" t="16122" r="16072" b="17650"/>
          <a:stretch>
            <a:fillRect/>
          </a:stretch>
        </p:blipFill>
        <p:spPr bwMode="auto">
          <a:xfrm>
            <a:off x="331788" y="5881688"/>
            <a:ext cx="785812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7501" name="Прямоугольник 23"/>
          <p:cNvSpPr>
            <a:spLocks noChangeArrowheads="1"/>
          </p:cNvSpPr>
          <p:nvPr/>
        </p:nvSpPr>
        <p:spPr bwMode="auto">
          <a:xfrm>
            <a:off x="1409700" y="5992813"/>
            <a:ext cx="1428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z-Cyrl-UZ" altLang="ru-RU" sz="1200" b="1" dirty="0" smtClean="0">
                <a:latin typeface="Times New Roman" pitchFamily="18" charset="0"/>
                <a:cs typeface="Times New Roman" pitchFamily="18" charset="0"/>
              </a:rPr>
              <a:t>рыба</a:t>
            </a:r>
            <a:r>
              <a:rPr lang="uz-Cyrl-UZ" alt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z-Cyrl-UZ" alt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uz-Cyrl-UZ" alt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7,1 </a:t>
            </a:r>
            <a:r>
              <a:rPr lang="ru-RU" alt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тыс.</a:t>
            </a:r>
            <a:r>
              <a:rPr lang="uz-Cyrl-UZ" alt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altLang="ru-RU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тн</a:t>
            </a:r>
            <a:endParaRPr lang="ru-RU" altLang="ru-RU" sz="1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6068088" y="5808814"/>
            <a:ext cx="2291651" cy="56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05" name="Прямоугольник 28"/>
          <p:cNvSpPr>
            <a:spLocks noChangeArrowheads="1"/>
          </p:cNvSpPr>
          <p:nvPr/>
        </p:nvSpPr>
        <p:spPr bwMode="auto">
          <a:xfrm>
            <a:off x="6248400" y="5965825"/>
            <a:ext cx="2170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124</a:t>
            </a:r>
            <a:r>
              <a:rPr lang="ru-RU" altLang="ru-RU" sz="1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</a:t>
            </a:r>
            <a:r>
              <a:rPr lang="en-US" alt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яйцо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5108008" y="5482913"/>
            <a:ext cx="1079405" cy="111745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 flipH="1">
            <a:off x="4803775" y="4173538"/>
            <a:ext cx="3614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37" name="Picture 72" descr="Куриные яйца с Украины в ОАЭ пользуются высоким спросом"/>
          <p:cNvPicPr>
            <a:picLocks noChangeAspect="1" noChangeArrowheads="1"/>
          </p:cNvPicPr>
          <p:nvPr/>
        </p:nvPicPr>
        <p:blipFill>
          <a:blip r:embed="rId15"/>
          <a:srcRect l="12581" t="9521" r="9634"/>
          <a:stretch>
            <a:fillRect/>
          </a:stretch>
        </p:blipFill>
        <p:spPr bwMode="auto">
          <a:xfrm>
            <a:off x="5184775" y="5649913"/>
            <a:ext cx="927100" cy="788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4" name="Скругленный прямоугольник 83"/>
          <p:cNvSpPr/>
          <p:nvPr/>
        </p:nvSpPr>
        <p:spPr>
          <a:xfrm>
            <a:off x="6053575" y="4545865"/>
            <a:ext cx="2306163" cy="56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5049952" y="4236693"/>
            <a:ext cx="1079405" cy="111745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269" name="Picture 101" descr="Кислое молоко - калорийность и состав. Польза и вред кислого молока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149850" y="4321175"/>
            <a:ext cx="909638" cy="90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9" name="Прямоугольник 88"/>
          <p:cNvSpPr/>
          <p:nvPr/>
        </p:nvSpPr>
        <p:spPr>
          <a:xfrm>
            <a:off x="8432800" y="4064000"/>
            <a:ext cx="239713" cy="187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 flipH="1">
            <a:off x="4927600" y="5392738"/>
            <a:ext cx="3616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8577263" y="4395788"/>
            <a:ext cx="0" cy="2143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865688" y="4244975"/>
            <a:ext cx="0" cy="2508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>
            <a:off x="4764088" y="4114800"/>
            <a:ext cx="239712" cy="187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 flipH="1">
            <a:off x="4929188" y="6711950"/>
            <a:ext cx="7178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24" name="Прямоугольник 28"/>
          <p:cNvSpPr>
            <a:spLocks noChangeArrowheads="1"/>
          </p:cNvSpPr>
          <p:nvPr/>
        </p:nvSpPr>
        <p:spPr bwMode="auto">
          <a:xfrm>
            <a:off x="6111875" y="4619625"/>
            <a:ext cx="2170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260,3 </a:t>
            </a:r>
            <a:r>
              <a:rPr lang="ru-RU" altLang="ru-RU" sz="1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</a:t>
            </a:r>
            <a:r>
              <a:rPr lang="en-US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тн</a:t>
            </a:r>
            <a:r>
              <a:rPr lang="en-US" alt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alt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молоко</a:t>
            </a:r>
            <a:endParaRPr lang="ru-RU" alt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 flipH="1">
            <a:off x="8701088" y="5392738"/>
            <a:ext cx="14557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10156825" y="5210175"/>
            <a:ext cx="0" cy="357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Прямоугольник 114"/>
          <p:cNvSpPr>
            <a:spLocks noChangeArrowheads="1"/>
          </p:cNvSpPr>
          <p:nvPr/>
        </p:nvSpPr>
        <p:spPr bwMode="auto">
          <a:xfrm>
            <a:off x="2886075" y="638175"/>
            <a:ext cx="5395913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sz="1600" b="1" dirty="0" smtClean="0">
                <a:solidFill>
                  <a:srgbClr val="001773"/>
                </a:solidFill>
                <a:latin typeface="Times New Roman" pitchFamily="18" charset="0"/>
                <a:cs typeface="Times New Roman" pitchFamily="18" charset="0"/>
              </a:rPr>
              <a:t>В Сырдарьинской </a:t>
            </a:r>
            <a:r>
              <a:rPr lang="ru-RU" altLang="ru-RU" sz="1600" b="1" dirty="0">
                <a:solidFill>
                  <a:srgbClr val="001773"/>
                </a:solidFill>
                <a:latin typeface="Times New Roman" pitchFamily="18" charset="0"/>
                <a:cs typeface="Times New Roman" pitchFamily="18" charset="0"/>
              </a:rPr>
              <a:t>области стремительно развивается </a:t>
            </a:r>
            <a:r>
              <a:rPr lang="ru-RU" altLang="ru-RU" sz="1600" b="1" dirty="0" smtClean="0">
                <a:solidFill>
                  <a:srgbClr val="001773"/>
                </a:solidFill>
                <a:latin typeface="Times New Roman" pitchFamily="18" charset="0"/>
                <a:cs typeface="Times New Roman" pitchFamily="18" charset="0"/>
              </a:rPr>
              <a:t>агропромышленные комплексы, на </a:t>
            </a:r>
            <a:r>
              <a:rPr lang="ru-RU" altLang="ru-RU" sz="1600" b="1" dirty="0">
                <a:solidFill>
                  <a:srgbClr val="001773"/>
                </a:solidFill>
                <a:latin typeface="Times New Roman" pitchFamily="18" charset="0"/>
                <a:cs typeface="Times New Roman" pitchFamily="18" charset="0"/>
              </a:rPr>
              <a:t>сегодняшний день действует </a:t>
            </a:r>
            <a:r>
              <a:rPr lang="en-US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4741</a:t>
            </a:r>
            <a:r>
              <a:rPr lang="en-US" altLang="ru-RU" sz="1600" b="1" dirty="0" smtClean="0">
                <a:solidFill>
                  <a:srgbClr val="00177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rgbClr val="001773"/>
                </a:solidFill>
                <a:latin typeface="Times New Roman" pitchFamily="18" charset="0"/>
                <a:cs typeface="Times New Roman" pitchFamily="18" charset="0"/>
              </a:rPr>
              <a:t>сельскохозяйственное </a:t>
            </a:r>
            <a:r>
              <a:rPr lang="ru-RU" altLang="ru-RU" sz="1600" b="1" dirty="0">
                <a:solidFill>
                  <a:srgbClr val="001773"/>
                </a:solidFill>
                <a:latin typeface="Times New Roman" pitchFamily="18" charset="0"/>
                <a:cs typeface="Times New Roman" pitchFamily="18" charset="0"/>
              </a:rPr>
              <a:t>предприятие (</a:t>
            </a:r>
            <a:r>
              <a:rPr lang="ru-RU" altLang="ru-RU" sz="1600" i="1" dirty="0">
                <a:solidFill>
                  <a:srgbClr val="001773"/>
                </a:solidFill>
                <a:latin typeface="Times New Roman" pitchFamily="18" charset="0"/>
                <a:cs typeface="Times New Roman" pitchFamily="18" charset="0"/>
              </a:rPr>
              <a:t>из них </a:t>
            </a:r>
            <a:r>
              <a:rPr lang="en-US" altLang="ru-RU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4035</a:t>
            </a:r>
            <a:r>
              <a:rPr lang="en-US" altLang="ru-RU" sz="1600" i="1" dirty="0" smtClean="0">
                <a:solidFill>
                  <a:srgbClr val="00177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i="1" dirty="0" smtClean="0">
                <a:solidFill>
                  <a:srgbClr val="001773"/>
                </a:solidFill>
                <a:latin typeface="Times New Roman" pitchFamily="18" charset="0"/>
                <a:cs typeface="Times New Roman" pitchFamily="18" charset="0"/>
              </a:rPr>
              <a:t>фермерских </a:t>
            </a:r>
            <a:r>
              <a:rPr lang="ru-RU" altLang="ru-RU" sz="1600" i="1" dirty="0">
                <a:solidFill>
                  <a:srgbClr val="001773"/>
                </a:solidFill>
                <a:latin typeface="Times New Roman" pitchFamily="18" charset="0"/>
                <a:cs typeface="Times New Roman" pitchFamily="18" charset="0"/>
              </a:rPr>
              <a:t>хозяйств</a:t>
            </a:r>
            <a:r>
              <a:rPr lang="ru-RU" altLang="ru-RU" sz="1600" b="1" dirty="0" smtClean="0">
                <a:solidFill>
                  <a:srgbClr val="001773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uz-Cyrl-UZ" altLang="ru-RU" sz="1600" b="1" dirty="0">
              <a:solidFill>
                <a:srgbClr val="00177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600" b="1" dirty="0" smtClean="0">
                <a:solidFill>
                  <a:srgbClr val="00177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sz="1600" b="1" dirty="0" smtClean="0">
                <a:solidFill>
                  <a:srgbClr val="00177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001773"/>
                </a:solidFill>
                <a:latin typeface="Times New Roman" pitchFamily="18" charset="0"/>
                <a:cs typeface="Times New Roman" pitchFamily="18" charset="0"/>
              </a:rPr>
              <a:t>выращивание хлопка 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170,5</a:t>
            </a:r>
            <a:r>
              <a:rPr lang="ru-RU" altLang="ru-RU" sz="1600" b="1" dirty="0" smtClean="0">
                <a:solidFill>
                  <a:srgbClr val="001773"/>
                </a:solidFill>
                <a:latin typeface="Times New Roman" pitchFamily="18" charset="0"/>
                <a:cs typeface="Times New Roman" pitchFamily="18" charset="0"/>
              </a:rPr>
              <a:t> тыс. га;</a:t>
            </a:r>
            <a:endParaRPr lang="ru-RU" altLang="ru-RU" sz="1600" b="1" dirty="0">
              <a:solidFill>
                <a:srgbClr val="00177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rgbClr val="00177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sz="1600" b="1" dirty="0">
                <a:solidFill>
                  <a:srgbClr val="00177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001773"/>
                </a:solidFill>
                <a:latin typeface="Times New Roman" pitchFamily="18" charset="0"/>
                <a:cs typeface="Times New Roman" pitchFamily="18" charset="0"/>
              </a:rPr>
              <a:t>выращивание пшеницы </a:t>
            </a: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16,6</a:t>
            </a:r>
            <a:r>
              <a:rPr lang="ru-RU" altLang="ru-RU" sz="1600" b="1" dirty="0">
                <a:solidFill>
                  <a:srgbClr val="00177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rgbClr val="001773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1600" b="1" dirty="0">
                <a:solidFill>
                  <a:srgbClr val="001773"/>
                </a:solidFill>
                <a:latin typeface="Times New Roman" pitchFamily="18" charset="0"/>
                <a:cs typeface="Times New Roman" pitchFamily="18" charset="0"/>
              </a:rPr>
              <a:t>га;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rgbClr val="00177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sz="1600" b="1" dirty="0">
                <a:solidFill>
                  <a:srgbClr val="00177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001773"/>
                </a:solidFill>
                <a:latin typeface="Times New Roman" pitchFamily="18" charset="0"/>
                <a:cs typeface="Times New Roman" pitchFamily="18" charset="0"/>
              </a:rPr>
              <a:t>садоводство </a:t>
            </a: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7,5</a:t>
            </a:r>
            <a:r>
              <a:rPr lang="ru-RU" altLang="ru-RU" sz="1600" b="1" dirty="0">
                <a:solidFill>
                  <a:srgbClr val="00177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rgbClr val="001773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1600" b="1" dirty="0">
                <a:solidFill>
                  <a:srgbClr val="001773"/>
                </a:solidFill>
                <a:latin typeface="Times New Roman" pitchFamily="18" charset="0"/>
                <a:cs typeface="Times New Roman" pitchFamily="18" charset="0"/>
              </a:rPr>
              <a:t>га;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rgbClr val="00177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sz="1600" b="1" dirty="0">
                <a:solidFill>
                  <a:srgbClr val="00177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001773"/>
                </a:solidFill>
                <a:latin typeface="Times New Roman" pitchFamily="18" charset="0"/>
                <a:cs typeface="Times New Roman" pitchFamily="18" charset="0"/>
              </a:rPr>
              <a:t>выращивание овощей и фруктов </a:t>
            </a: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10,1</a:t>
            </a:r>
            <a:r>
              <a:rPr lang="ru-RU" altLang="ru-RU" sz="1600" b="1" dirty="0">
                <a:solidFill>
                  <a:srgbClr val="00177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rgbClr val="001773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1600" b="1" dirty="0">
                <a:solidFill>
                  <a:srgbClr val="001773"/>
                </a:solidFill>
                <a:latin typeface="Times New Roman" pitchFamily="18" charset="0"/>
                <a:cs typeface="Times New Roman" pitchFamily="18" charset="0"/>
              </a:rPr>
              <a:t>га;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rgbClr val="00177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sz="1600" b="1" dirty="0">
                <a:solidFill>
                  <a:srgbClr val="00177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001773"/>
                </a:solidFill>
                <a:latin typeface="Times New Roman" pitchFamily="18" charset="0"/>
                <a:cs typeface="Times New Roman" pitchFamily="18" charset="0"/>
              </a:rPr>
              <a:t>домашний скот</a:t>
            </a:r>
            <a:r>
              <a:rPr lang="en-US" altLang="ru-RU" sz="1600" b="1" dirty="0" smtClean="0">
                <a:solidFill>
                  <a:srgbClr val="00177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16,6</a:t>
            </a:r>
            <a:r>
              <a:rPr lang="ru-RU" altLang="ru-RU" sz="1600" b="1" dirty="0">
                <a:solidFill>
                  <a:srgbClr val="00177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rgbClr val="001773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1600" b="1" dirty="0">
                <a:solidFill>
                  <a:srgbClr val="001773"/>
                </a:solidFill>
                <a:latin typeface="Times New Roman" pitchFamily="18" charset="0"/>
                <a:cs typeface="Times New Roman" pitchFamily="18" charset="0"/>
              </a:rPr>
              <a:t>га.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>
            <a:off x="12101513" y="6350000"/>
            <a:ext cx="1587" cy="357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xmlns="" id="{0937D738-B53E-4FDE-9FC1-7FFF185C8467}"/>
              </a:ext>
            </a:extLst>
          </p:cNvPr>
          <p:cNvSpPr/>
          <p:nvPr/>
        </p:nvSpPr>
        <p:spPr>
          <a:xfrm>
            <a:off x="0" y="4145"/>
            <a:ext cx="12192000" cy="615846"/>
          </a:xfrm>
          <a:prstGeom prst="rect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94" dirty="0"/>
          </a:p>
        </p:txBody>
      </p:sp>
      <p:sp>
        <p:nvSpPr>
          <p:cNvPr id="97" name="object 2"/>
          <p:cNvSpPr txBox="1">
            <a:spLocks/>
          </p:cNvSpPr>
          <p:nvPr/>
        </p:nvSpPr>
        <p:spPr>
          <a:xfrm>
            <a:off x="4191000" y="167962"/>
            <a:ext cx="3657600" cy="316936"/>
          </a:xfrm>
          <a:prstGeom prst="rect">
            <a:avLst/>
          </a:prstGeom>
        </p:spPr>
        <p:txBody>
          <a:bodyPr vert="horz" wrap="square" lIns="0" tIns="9071" rIns="0" bIns="0" rtlCol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2000" smtClean="0">
                <a:solidFill>
                  <a:schemeClr val="bg1"/>
                </a:solidFill>
              </a:rPr>
              <a:t>СЕЛЬСКОЕ ХОЗЯЙСТВО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44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d:\Users\ULUGBEK\Desktop\Без имени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F5EEC7C-D969-4A75-8777-D421C41725C3}"/>
              </a:ext>
            </a:extLst>
          </p:cNvPr>
          <p:cNvSpPr/>
          <p:nvPr/>
        </p:nvSpPr>
        <p:spPr>
          <a:xfrm>
            <a:off x="3156857" y="1959433"/>
            <a:ext cx="5878286" cy="2408439"/>
          </a:xfrm>
          <a:prstGeom prst="rect">
            <a:avLst/>
          </a:prstGeom>
          <a:solidFill>
            <a:srgbClr val="AC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94"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xmlns="" id="{C4AE9889-E550-4966-8353-371D4EB061F3}"/>
              </a:ext>
            </a:extLst>
          </p:cNvPr>
          <p:cNvSpPr txBox="1">
            <a:spLocks/>
          </p:cNvSpPr>
          <p:nvPr/>
        </p:nvSpPr>
        <p:spPr>
          <a:xfrm>
            <a:off x="3347357" y="2512741"/>
            <a:ext cx="5497286" cy="1301821"/>
          </a:xfrm>
          <a:prstGeom prst="rect">
            <a:avLst/>
          </a:prstGeom>
        </p:spPr>
        <p:txBody>
          <a:bodyPr vert="horz" wrap="square" lIns="0" tIns="9071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9072" algn="ctr">
              <a:spcBef>
                <a:spcPts val="71"/>
              </a:spcBef>
            </a:pPr>
            <a:r>
              <a:rPr lang="ru-RU" sz="2800" dirty="0">
                <a:solidFill>
                  <a:schemeClr val="bg1"/>
                </a:solidFill>
              </a:rPr>
              <a:t>МЕЖДУНАРОДНЫЙ ЦЕНТР ПРОМЫШЛЕННОЙ КООПЕРАЦИИ «ЦЕНТРАЛЬНАЯ АЗИЯ»</a:t>
            </a:r>
            <a:endParaRPr lang="ru-RU" sz="28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Обзор химической промышленности Узбекистана за 2016-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63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0937D738-B53E-4FDE-9FC1-7FFF185C8467}"/>
              </a:ext>
            </a:extLst>
          </p:cNvPr>
          <p:cNvSpPr/>
          <p:nvPr/>
        </p:nvSpPr>
        <p:spPr>
          <a:xfrm>
            <a:off x="0" y="4145"/>
            <a:ext cx="12192000" cy="615846"/>
          </a:xfrm>
          <a:prstGeom prst="rect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94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168989"/>
            <a:ext cx="10293276" cy="286158"/>
          </a:xfrm>
          <a:prstGeom prst="rect">
            <a:avLst/>
          </a:prstGeom>
        </p:spPr>
        <p:txBody>
          <a:bodyPr vert="horz" wrap="square" lIns="0" tIns="9071" rIns="0" bIns="0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МЕЖДУНАРОДНЫЙ ЦЕНТР ПРОМЫШЛЕННОЙ КООПЕРАЦИИ «ЦЕНТРАЛЬНАЯ АЗИЯ»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10F46AE5-E571-4DDB-A199-CE6D173B1C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00" b="24403"/>
          <a:stretch/>
        </p:blipFill>
        <p:spPr>
          <a:xfrm>
            <a:off x="120061" y="-4546"/>
            <a:ext cx="806769" cy="588103"/>
          </a:xfrm>
          <a:prstGeom prst="rect">
            <a:avLst/>
          </a:prstGeom>
        </p:spPr>
      </p:pic>
      <p:pic>
        <p:nvPicPr>
          <p:cNvPr id="41" name="Picture 5" descr="https://www.bkatlant.com/wp-content/uploads/2018/05/3-768x57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523" y="1600200"/>
            <a:ext cx="5321402" cy="397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3C28A7B9-5BD1-49E8-A4CD-4E94FF32F3E4}"/>
              </a:ext>
            </a:extLst>
          </p:cNvPr>
          <p:cNvSpPr/>
          <p:nvPr/>
        </p:nvSpPr>
        <p:spPr>
          <a:xfrm>
            <a:off x="887783" y="789586"/>
            <a:ext cx="4023162" cy="5834424"/>
          </a:xfrm>
          <a:prstGeom prst="rect">
            <a:avLst/>
          </a:prstGeom>
          <a:solidFill>
            <a:srgbClr val="E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013157" y="1066800"/>
            <a:ext cx="37914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- Центр является комплексом промышленной кооперации, экономического и инвестиционного сотрудничества, с правовым и экономическим режимом.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13157" y="2514600"/>
            <a:ext cx="37914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-  Центр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расположен на приграничных территориях государств Сторон, по обе стороны от линии Государственной границы между Республикой Узбекистан и Республикой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Казахстан,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непосредственно рядом с пунктами пропуска «Гулистан» (Республика Узбекистан) и «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</a:rPr>
              <a:t>Атамекен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» (Республика Казахстан).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94106" y="4857750"/>
            <a:ext cx="37914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- На территории Центра хозяйствующие субъекты могут осуществляться виды деятельности, направленные на развитие промышленной кооперации государств Сторон</a:t>
            </a:r>
          </a:p>
        </p:txBody>
      </p:sp>
    </p:spTree>
    <p:extLst>
      <p:ext uri="{BB962C8B-B14F-4D97-AF65-F5344CB8AC3E}">
        <p14:creationId xmlns:p14="http://schemas.microsoft.com/office/powerpoint/2010/main" val="69060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0937D738-B53E-4FDE-9FC1-7FFF185C8467}"/>
              </a:ext>
            </a:extLst>
          </p:cNvPr>
          <p:cNvSpPr/>
          <p:nvPr/>
        </p:nvSpPr>
        <p:spPr>
          <a:xfrm>
            <a:off x="0" y="-27304"/>
            <a:ext cx="12200574" cy="612303"/>
          </a:xfrm>
          <a:prstGeom prst="rect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94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1" y="45767"/>
            <a:ext cx="12001500" cy="501602"/>
          </a:xfrm>
          <a:prstGeom prst="rect">
            <a:avLst/>
          </a:prstGeom>
        </p:spPr>
        <p:txBody>
          <a:bodyPr vert="horz" wrap="square" lIns="0" tIns="9071" rIns="0" bIns="0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ГЕОГРАФИЧЕСКИЕ КООРДИНАТЫ, СХЕМА РАЗМЕЩЕНИЯ И ГРАНИЦЫ ТЕРРИТОРИИ МЕЖДУНАРОДНОГО ЦЕНТРА ПРОМЫШЛЕННОЙ КООПЕРАЦИИ «ЦЕНТРАЛЬНАЯ АЗИЯ»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3C28A7B9-5BD1-49E8-A4CD-4E94FF32F3E4}"/>
              </a:ext>
            </a:extLst>
          </p:cNvPr>
          <p:cNvSpPr/>
          <p:nvPr/>
        </p:nvSpPr>
        <p:spPr>
          <a:xfrm>
            <a:off x="887783" y="789587"/>
            <a:ext cx="10466017" cy="1420214"/>
          </a:xfrm>
          <a:prstGeom prst="rect">
            <a:avLst/>
          </a:prstGeom>
          <a:solidFill>
            <a:srgbClr val="E7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933450" y="929440"/>
            <a:ext cx="3714750" cy="1055572"/>
            <a:chOff x="533191" y="1031101"/>
            <a:chExt cx="2521487" cy="1055572"/>
          </a:xfrm>
        </p:grpSpPr>
        <p:sp>
          <p:nvSpPr>
            <p:cNvPr id="64" name="Овал 63"/>
            <p:cNvSpPr/>
            <p:nvPr/>
          </p:nvSpPr>
          <p:spPr>
            <a:xfrm>
              <a:off x="536731" y="1213342"/>
              <a:ext cx="603250" cy="60325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6" name="Picture 2" descr="https://i.pinimg.com/originals/d4/85/8f/d4858fd1d4664a86bcf06733e56608d7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021" y="1255920"/>
              <a:ext cx="387007" cy="435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Прямоугольник 66"/>
            <p:cNvSpPr/>
            <p:nvPr/>
          </p:nvSpPr>
          <p:spPr>
            <a:xfrm>
              <a:off x="1134318" y="1031101"/>
              <a:ext cx="65633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ЛОКАЦИЯ</a:t>
              </a:r>
              <a:endParaRPr lang="ru-RU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533191" y="1778896"/>
              <a:ext cx="21691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u="sng" dirty="0" smtClean="0">
                  <a:solidFill>
                    <a:srgbClr val="0070C0"/>
                  </a:solidFill>
                </a:rPr>
                <a:t>40°49'56.0"N 68°33'57.1"E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1134318" y="1255920"/>
              <a:ext cx="1920360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50" b="1" dirty="0" smtClean="0">
                  <a:cs typeface="Arial" panose="020B0604020202020204" pitchFamily="34" charset="0"/>
                </a:rPr>
                <a:t>Республика Узбекистан, Сырдарьинская область, Сырдарьинский район</a:t>
              </a:r>
            </a:p>
          </p:txBody>
        </p:sp>
      </p:grpSp>
      <p:sp>
        <p:nvSpPr>
          <p:cNvPr id="70" name="Прямоугольник 69"/>
          <p:cNvSpPr/>
          <p:nvPr/>
        </p:nvSpPr>
        <p:spPr>
          <a:xfrm>
            <a:off x="5157400" y="1300014"/>
            <a:ext cx="518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площадь на территории Республики Узбекистан –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50 га.</a:t>
            </a:r>
            <a:endParaRPr lang="ru-RU" sz="1400" b="1" dirty="0" smtClean="0">
              <a:solidFill>
                <a:srgbClr val="00B050"/>
              </a:solidFill>
            </a:endParaRPr>
          </a:p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площадь на территории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Республики Казахстан –  </a:t>
            </a:r>
            <a:r>
              <a:rPr lang="ru-RU" sz="2000" b="1" dirty="0" smtClean="0">
                <a:solidFill>
                  <a:srgbClr val="C00000"/>
                </a:solidFill>
              </a:rPr>
              <a:t>50 га.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486400" y="855474"/>
            <a:ext cx="4771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ОБЩАЯ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ПЛОЩАДЬ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МЦПК составляет</a:t>
            </a:r>
            <a:r>
              <a:rPr lang="ru-RU" sz="1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100  га.</a:t>
            </a:r>
            <a:endParaRPr lang="ru-RU" sz="1400" b="1" dirty="0" smtClean="0">
              <a:solidFill>
                <a:srgbClr val="00B050"/>
              </a:solidFill>
            </a:endParaRPr>
          </a:p>
        </p:txBody>
      </p:sp>
      <p:sp>
        <p:nvSpPr>
          <p:cNvPr id="74" name="Прямоугольник с двумя скругленными соседними углами 73"/>
          <p:cNvSpPr/>
          <p:nvPr/>
        </p:nvSpPr>
        <p:spPr>
          <a:xfrm>
            <a:off x="904874" y="2362200"/>
            <a:ext cx="10601325" cy="4495800"/>
          </a:xfrm>
          <a:prstGeom prst="round2SameRect">
            <a:avLst>
              <a:gd name="adj1" fmla="val 28409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65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68"/>
          <a:stretch>
            <a:fillRect/>
          </a:stretch>
        </p:blipFill>
        <p:spPr>
          <a:xfrm>
            <a:off x="0" y="1575224"/>
            <a:ext cx="12268200" cy="5282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2" name="Group 98"/>
          <p:cNvGrpSpPr>
            <a:grpSpLocks/>
          </p:cNvGrpSpPr>
          <p:nvPr/>
        </p:nvGrpSpPr>
        <p:grpSpPr bwMode="auto">
          <a:xfrm>
            <a:off x="0" y="-37676"/>
            <a:ext cx="12192000" cy="4533476"/>
            <a:chOff x="324" y="325"/>
            <a:chExt cx="12191676" cy="5982270"/>
          </a:xfrm>
        </p:grpSpPr>
        <p:sp>
          <p:nvSpPr>
            <p:cNvPr id="13" name="Freeform: Shape 74">
              <a:extLst>
                <a:ext uri="{FF2B5EF4-FFF2-40B4-BE49-F238E27FC236}">
                  <a16:creationId xmlns:a16="http://schemas.microsoft.com/office/drawing/2014/main" xmlns="" id="{9D4BF975-9CA5-43C7-9CFF-B12818C8F1F8}"/>
                </a:ext>
              </a:extLst>
            </p:cNvPr>
            <p:cNvSpPr/>
            <p:nvPr/>
          </p:nvSpPr>
          <p:spPr>
            <a:xfrm>
              <a:off x="324" y="325"/>
              <a:ext cx="12191676" cy="5982270"/>
            </a:xfrm>
            <a:custGeom>
              <a:avLst/>
              <a:gdLst>
                <a:gd name="connsiteX0" fmla="*/ 0 w 12191675"/>
                <a:gd name="connsiteY0" fmla="*/ 0 h 5982270"/>
                <a:gd name="connsiteX1" fmla="*/ 12191675 w 12191675"/>
                <a:gd name="connsiteY1" fmla="*/ 0 h 5982270"/>
                <a:gd name="connsiteX2" fmla="*/ 12191675 w 12191675"/>
                <a:gd name="connsiteY2" fmla="*/ 1605799 h 5982270"/>
                <a:gd name="connsiteX3" fmla="*/ 11697156 w 12191675"/>
                <a:gd name="connsiteY3" fmla="*/ 1605799 h 5982270"/>
                <a:gd name="connsiteX4" fmla="*/ 9484778 w 12191675"/>
                <a:gd name="connsiteY4" fmla="*/ 2275126 h 5982270"/>
                <a:gd name="connsiteX5" fmla="*/ 2629672 w 12191675"/>
                <a:gd name="connsiteY5" fmla="*/ 5776163 h 5982270"/>
                <a:gd name="connsiteX6" fmla="*/ 1113923 w 12191675"/>
                <a:gd name="connsiteY6" fmla="*/ 5862090 h 5982270"/>
                <a:gd name="connsiteX7" fmla="*/ 0 w 12191675"/>
                <a:gd name="connsiteY7" fmla="*/ 5442653 h 5982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1675" h="5982270">
                  <a:moveTo>
                    <a:pt x="0" y="0"/>
                  </a:moveTo>
                  <a:lnTo>
                    <a:pt x="12191675" y="0"/>
                  </a:lnTo>
                  <a:lnTo>
                    <a:pt x="12191675" y="1605799"/>
                  </a:lnTo>
                  <a:lnTo>
                    <a:pt x="11697156" y="1605799"/>
                  </a:lnTo>
                  <a:cubicBezTo>
                    <a:pt x="10929545" y="1605799"/>
                    <a:pt x="10171984" y="1924310"/>
                    <a:pt x="9484778" y="2275126"/>
                  </a:cubicBezTo>
                  <a:lnTo>
                    <a:pt x="2629672" y="5776163"/>
                  </a:lnTo>
                  <a:cubicBezTo>
                    <a:pt x="2157296" y="6017146"/>
                    <a:pt x="1609540" y="6048158"/>
                    <a:pt x="1113923" y="5862090"/>
                  </a:cubicBezTo>
                  <a:lnTo>
                    <a:pt x="0" y="544265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>
                <a:solidFill>
                  <a:srgbClr val="1BCB56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Freeform: Shape 72"/>
            <p:cNvSpPr>
              <a:spLocks/>
            </p:cNvSpPr>
            <p:nvPr/>
          </p:nvSpPr>
          <p:spPr bwMode="auto">
            <a:xfrm>
              <a:off x="324" y="325"/>
              <a:ext cx="12191676" cy="5705626"/>
            </a:xfrm>
            <a:custGeom>
              <a:avLst/>
              <a:gdLst>
                <a:gd name="T0" fmla="*/ 0 w 12191676"/>
                <a:gd name="T1" fmla="*/ 0 h 5705626"/>
                <a:gd name="T2" fmla="*/ 12191676 w 12191676"/>
                <a:gd name="T3" fmla="*/ 0 h 5705626"/>
                <a:gd name="T4" fmla="*/ 12191676 w 12191676"/>
                <a:gd name="T5" fmla="*/ 1615667 h 5705626"/>
                <a:gd name="T6" fmla="*/ 11714676 w 12191676"/>
                <a:gd name="T7" fmla="*/ 1615667 h 5705626"/>
                <a:gd name="T8" fmla="*/ 9520161 w 12191676"/>
                <a:gd name="T9" fmla="*/ 2130338 h 5705626"/>
                <a:gd name="T10" fmla="*/ 2720402 w 12191676"/>
                <a:gd name="T11" fmla="*/ 5506850 h 5705626"/>
                <a:gd name="T12" fmla="*/ 1216892 w 12191676"/>
                <a:gd name="T13" fmla="*/ 5589721 h 5705626"/>
                <a:gd name="T14" fmla="*/ 0 w 12191676"/>
                <a:gd name="T15" fmla="*/ 5144213 h 57056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191676" h="5705626">
                  <a:moveTo>
                    <a:pt x="0" y="0"/>
                  </a:moveTo>
                  <a:lnTo>
                    <a:pt x="12191676" y="0"/>
                  </a:lnTo>
                  <a:lnTo>
                    <a:pt x="12191676" y="1615667"/>
                  </a:lnTo>
                  <a:lnTo>
                    <a:pt x="11714676" y="1615667"/>
                  </a:lnTo>
                  <a:cubicBezTo>
                    <a:pt x="10953263" y="1615667"/>
                    <a:pt x="10201819" y="1792001"/>
                    <a:pt x="9520161" y="2130338"/>
                  </a:cubicBezTo>
                  <a:lnTo>
                    <a:pt x="2720402" y="5506850"/>
                  </a:lnTo>
                  <a:cubicBezTo>
                    <a:pt x="2251840" y="5739262"/>
                    <a:pt x="1708508" y="5769171"/>
                    <a:pt x="1216892" y="5589721"/>
                  </a:cubicBezTo>
                  <a:lnTo>
                    <a:pt x="0" y="5144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477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u-RU"/>
            </a:p>
          </p:txBody>
        </p:sp>
      </p:grpSp>
      <p:grpSp>
        <p:nvGrpSpPr>
          <p:cNvPr id="36" name="Graphic 58">
            <a:extLst>
              <a:ext uri="{FF2B5EF4-FFF2-40B4-BE49-F238E27FC236}">
                <a16:creationId xmlns:a16="http://schemas.microsoft.com/office/drawing/2014/main" xmlns="" id="{162B9393-3DD6-4461-BFE6-40A9E06889E9}"/>
              </a:ext>
            </a:extLst>
          </p:cNvPr>
          <p:cNvGrpSpPr/>
          <p:nvPr/>
        </p:nvGrpSpPr>
        <p:grpSpPr>
          <a:xfrm>
            <a:off x="1977943" y="-38289"/>
            <a:ext cx="8236115" cy="1952934"/>
            <a:chOff x="2462376" y="-613"/>
            <a:chExt cx="6253932" cy="1482922"/>
          </a:xfrm>
          <a:solidFill>
            <a:srgbClr val="45E67A">
              <a:alpha val="15000"/>
            </a:srgbClr>
          </a:solidFill>
        </p:grpSpPr>
        <p:sp>
          <p:nvSpPr>
            <p:cNvPr id="37" name="Freeform: Shape 44">
              <a:extLst>
                <a:ext uri="{FF2B5EF4-FFF2-40B4-BE49-F238E27FC236}">
                  <a16:creationId xmlns:a16="http://schemas.microsoft.com/office/drawing/2014/main" xmlns="" id="{7F01103C-A40A-4126-84F2-C4A51E1BFDFA}"/>
                </a:ext>
              </a:extLst>
            </p:cNvPr>
            <p:cNvSpPr/>
            <p:nvPr/>
          </p:nvSpPr>
          <p:spPr>
            <a:xfrm>
              <a:off x="2462376" y="0"/>
              <a:ext cx="6253932" cy="1482309"/>
            </a:xfrm>
            <a:custGeom>
              <a:avLst/>
              <a:gdLst>
                <a:gd name="connsiteX0" fmla="*/ 6245953 w 6253932"/>
                <a:gd name="connsiteY0" fmla="*/ 0 h 1482309"/>
                <a:gd name="connsiteX1" fmla="*/ 6065498 w 6253932"/>
                <a:gd name="connsiteY1" fmla="*/ 186593 h 1482309"/>
                <a:gd name="connsiteX2" fmla="*/ 5010389 w 6253932"/>
                <a:gd name="connsiteY2" fmla="*/ 933579 h 1482309"/>
                <a:gd name="connsiteX3" fmla="*/ 3574114 w 6253932"/>
                <a:gd name="connsiteY3" fmla="*/ 1411109 h 1482309"/>
                <a:gd name="connsiteX4" fmla="*/ 978385 w 6253932"/>
                <a:gd name="connsiteY4" fmla="*/ 933579 h 1482309"/>
                <a:gd name="connsiteX5" fmla="*/ 9821 w 6253932"/>
                <a:gd name="connsiteY5" fmla="*/ 0 h 1482309"/>
                <a:gd name="connsiteX6" fmla="*/ 0 w 6253932"/>
                <a:gd name="connsiteY6" fmla="*/ 0 h 1482309"/>
                <a:gd name="connsiteX7" fmla="*/ 974703 w 6253932"/>
                <a:gd name="connsiteY7" fmla="*/ 938489 h 1482309"/>
                <a:gd name="connsiteX8" fmla="*/ 2317067 w 6253932"/>
                <a:gd name="connsiteY8" fmla="*/ 1446095 h 1482309"/>
                <a:gd name="connsiteX9" fmla="*/ 2838177 w 6253932"/>
                <a:gd name="connsiteY9" fmla="*/ 1482309 h 1482309"/>
                <a:gd name="connsiteX10" fmla="*/ 3574728 w 6253932"/>
                <a:gd name="connsiteY10" fmla="*/ 1417247 h 1482309"/>
                <a:gd name="connsiteX11" fmla="*/ 5012844 w 6253932"/>
                <a:gd name="connsiteY11" fmla="*/ 939103 h 1482309"/>
                <a:gd name="connsiteX12" fmla="*/ 6069795 w 6253932"/>
                <a:gd name="connsiteY12" fmla="*/ 190889 h 1482309"/>
                <a:gd name="connsiteX13" fmla="*/ 6253933 w 6253932"/>
                <a:gd name="connsiteY13" fmla="*/ 0 h 1482309"/>
                <a:gd name="connsiteX14" fmla="*/ 6245953 w 6253932"/>
                <a:gd name="connsiteY14" fmla="*/ 0 h 1482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53932" h="1482309">
                  <a:moveTo>
                    <a:pt x="6245953" y="0"/>
                  </a:moveTo>
                  <a:cubicBezTo>
                    <a:pt x="6187643" y="66290"/>
                    <a:pt x="6125650" y="129510"/>
                    <a:pt x="6065498" y="186593"/>
                  </a:cubicBezTo>
                  <a:cubicBezTo>
                    <a:pt x="5732823" y="501469"/>
                    <a:pt x="5301940" y="778903"/>
                    <a:pt x="5010389" y="933579"/>
                  </a:cubicBezTo>
                  <a:cubicBezTo>
                    <a:pt x="4902975" y="990661"/>
                    <a:pt x="4329693" y="1280371"/>
                    <a:pt x="3574114" y="1411109"/>
                  </a:cubicBezTo>
                  <a:cubicBezTo>
                    <a:pt x="2585294" y="1582357"/>
                    <a:pt x="1711867" y="1421544"/>
                    <a:pt x="978385" y="933579"/>
                  </a:cubicBezTo>
                  <a:cubicBezTo>
                    <a:pt x="622999" y="697268"/>
                    <a:pt x="281731" y="371958"/>
                    <a:pt x="9821" y="0"/>
                  </a:cubicBezTo>
                  <a:lnTo>
                    <a:pt x="0" y="0"/>
                  </a:lnTo>
                  <a:cubicBezTo>
                    <a:pt x="267614" y="365207"/>
                    <a:pt x="608882" y="695427"/>
                    <a:pt x="974703" y="938489"/>
                  </a:cubicBezTo>
                  <a:cubicBezTo>
                    <a:pt x="1376737" y="1205489"/>
                    <a:pt x="1828488" y="1376737"/>
                    <a:pt x="2317067" y="1446095"/>
                  </a:cubicBezTo>
                  <a:cubicBezTo>
                    <a:pt x="2486474" y="1470033"/>
                    <a:pt x="2660177" y="1482309"/>
                    <a:pt x="2838177" y="1482309"/>
                  </a:cubicBezTo>
                  <a:cubicBezTo>
                    <a:pt x="3077556" y="1482309"/>
                    <a:pt x="3323687" y="1460826"/>
                    <a:pt x="3574728" y="1417247"/>
                  </a:cubicBezTo>
                  <a:cubicBezTo>
                    <a:pt x="4330920" y="1286509"/>
                    <a:pt x="4905430" y="996185"/>
                    <a:pt x="5012844" y="939103"/>
                  </a:cubicBezTo>
                  <a:cubicBezTo>
                    <a:pt x="5305009" y="784427"/>
                    <a:pt x="5735892" y="506379"/>
                    <a:pt x="6069795" y="190889"/>
                  </a:cubicBezTo>
                  <a:cubicBezTo>
                    <a:pt x="6131174" y="132579"/>
                    <a:pt x="6195008" y="68131"/>
                    <a:pt x="6253933" y="0"/>
                  </a:cubicBezTo>
                  <a:lnTo>
                    <a:pt x="6245953" y="0"/>
                  </a:lnTo>
                  <a:close/>
                </a:path>
              </a:pathLst>
            </a:custGeom>
            <a:grpFill/>
            <a:ln w="6132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" name="Freeform: Shape 45">
              <a:extLst>
                <a:ext uri="{FF2B5EF4-FFF2-40B4-BE49-F238E27FC236}">
                  <a16:creationId xmlns:a16="http://schemas.microsoft.com/office/drawing/2014/main" xmlns="" id="{A38ECE99-40CF-4909-BCA1-1908209E53CA}"/>
                </a:ext>
              </a:extLst>
            </p:cNvPr>
            <p:cNvSpPr/>
            <p:nvPr/>
          </p:nvSpPr>
          <p:spPr>
            <a:xfrm>
              <a:off x="2629327" y="0"/>
              <a:ext cx="5899160" cy="1371212"/>
            </a:xfrm>
            <a:custGeom>
              <a:avLst/>
              <a:gdLst>
                <a:gd name="connsiteX0" fmla="*/ 5889953 w 5899160"/>
                <a:gd name="connsiteY0" fmla="*/ 0 h 1371212"/>
                <a:gd name="connsiteX1" fmla="*/ 5757374 w 5899160"/>
                <a:gd name="connsiteY1" fmla="*/ 133807 h 1371212"/>
                <a:gd name="connsiteX2" fmla="*/ 4750141 w 5899160"/>
                <a:gd name="connsiteY2" fmla="*/ 846420 h 1371212"/>
                <a:gd name="connsiteX3" fmla="*/ 3379542 w 5899160"/>
                <a:gd name="connsiteY3" fmla="*/ 1302468 h 1371212"/>
                <a:gd name="connsiteX4" fmla="*/ 902275 w 5899160"/>
                <a:gd name="connsiteY4" fmla="*/ 847034 h 1371212"/>
                <a:gd name="connsiteX5" fmla="*/ 10434 w 5899160"/>
                <a:gd name="connsiteY5" fmla="*/ 0 h 1371212"/>
                <a:gd name="connsiteX6" fmla="*/ 0 w 5899160"/>
                <a:gd name="connsiteY6" fmla="*/ 0 h 1371212"/>
                <a:gd name="connsiteX7" fmla="*/ 898592 w 5899160"/>
                <a:gd name="connsiteY7" fmla="*/ 852558 h 1371212"/>
                <a:gd name="connsiteX8" fmla="*/ 2180191 w 5899160"/>
                <a:gd name="connsiteY8" fmla="*/ 1336840 h 1371212"/>
                <a:gd name="connsiteX9" fmla="*/ 2677363 w 5899160"/>
                <a:gd name="connsiteY9" fmla="*/ 1371213 h 1371212"/>
                <a:gd name="connsiteX10" fmla="*/ 3380769 w 5899160"/>
                <a:gd name="connsiteY10" fmla="*/ 1309220 h 1371212"/>
                <a:gd name="connsiteX11" fmla="*/ 4753210 w 5899160"/>
                <a:gd name="connsiteY11" fmla="*/ 852558 h 1371212"/>
                <a:gd name="connsiteX12" fmla="*/ 5762285 w 5899160"/>
                <a:gd name="connsiteY12" fmla="*/ 138717 h 1371212"/>
                <a:gd name="connsiteX13" fmla="*/ 5899160 w 5899160"/>
                <a:gd name="connsiteY13" fmla="*/ 0 h 1371212"/>
                <a:gd name="connsiteX14" fmla="*/ 5889953 w 5899160"/>
                <a:gd name="connsiteY14" fmla="*/ 0 h 137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9160" h="1371212">
                  <a:moveTo>
                    <a:pt x="5889953" y="0"/>
                  </a:moveTo>
                  <a:cubicBezTo>
                    <a:pt x="5846374" y="47262"/>
                    <a:pt x="5801567" y="92069"/>
                    <a:pt x="5757374" y="133807"/>
                  </a:cubicBezTo>
                  <a:cubicBezTo>
                    <a:pt x="5439430" y="434565"/>
                    <a:pt x="5028803" y="699110"/>
                    <a:pt x="4750141" y="846420"/>
                  </a:cubicBezTo>
                  <a:cubicBezTo>
                    <a:pt x="4647638" y="900434"/>
                    <a:pt x="4100134" y="1177868"/>
                    <a:pt x="3379542" y="1302468"/>
                  </a:cubicBezTo>
                  <a:cubicBezTo>
                    <a:pt x="2436143" y="1465737"/>
                    <a:pt x="1602612" y="1312289"/>
                    <a:pt x="902275" y="847034"/>
                  </a:cubicBezTo>
                  <a:cubicBezTo>
                    <a:pt x="577579" y="630979"/>
                    <a:pt x="264545" y="336972"/>
                    <a:pt x="10434" y="0"/>
                  </a:cubicBezTo>
                  <a:lnTo>
                    <a:pt x="0" y="0"/>
                  </a:lnTo>
                  <a:cubicBezTo>
                    <a:pt x="250427" y="330834"/>
                    <a:pt x="564075" y="630365"/>
                    <a:pt x="898592" y="852558"/>
                  </a:cubicBezTo>
                  <a:cubicBezTo>
                    <a:pt x="1282826" y="1107896"/>
                    <a:pt x="1713709" y="1270551"/>
                    <a:pt x="2180191" y="1336840"/>
                  </a:cubicBezTo>
                  <a:cubicBezTo>
                    <a:pt x="2341619" y="1359551"/>
                    <a:pt x="2507956" y="1371213"/>
                    <a:pt x="2677363" y="1371213"/>
                  </a:cubicBezTo>
                  <a:cubicBezTo>
                    <a:pt x="2905694" y="1371213"/>
                    <a:pt x="3140777" y="1350344"/>
                    <a:pt x="3380769" y="1309220"/>
                  </a:cubicBezTo>
                  <a:cubicBezTo>
                    <a:pt x="4102589" y="1184620"/>
                    <a:pt x="4650706" y="907185"/>
                    <a:pt x="4753210" y="852558"/>
                  </a:cubicBezTo>
                  <a:cubicBezTo>
                    <a:pt x="5032485" y="704634"/>
                    <a:pt x="5443726" y="439475"/>
                    <a:pt x="5762285" y="138717"/>
                  </a:cubicBezTo>
                  <a:cubicBezTo>
                    <a:pt x="5807705" y="95752"/>
                    <a:pt x="5854354" y="49103"/>
                    <a:pt x="5899160" y="0"/>
                  </a:cubicBezTo>
                  <a:lnTo>
                    <a:pt x="5889953" y="0"/>
                  </a:lnTo>
                  <a:close/>
                </a:path>
              </a:pathLst>
            </a:custGeom>
            <a:grpFill/>
            <a:ln w="6132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9" name="Freeform: Shape 46">
              <a:extLst>
                <a:ext uri="{FF2B5EF4-FFF2-40B4-BE49-F238E27FC236}">
                  <a16:creationId xmlns:a16="http://schemas.microsoft.com/office/drawing/2014/main" xmlns="" id="{C95DABD3-C842-4089-BC59-CA436283C92F}"/>
                </a:ext>
              </a:extLst>
            </p:cNvPr>
            <p:cNvSpPr/>
            <p:nvPr/>
          </p:nvSpPr>
          <p:spPr>
            <a:xfrm>
              <a:off x="2798120" y="-613"/>
              <a:ext cx="5539477" cy="1260729"/>
            </a:xfrm>
            <a:custGeom>
              <a:avLst/>
              <a:gdLst>
                <a:gd name="connsiteX0" fmla="*/ 5529657 w 5539477"/>
                <a:gd name="connsiteY0" fmla="*/ 614 h 1260729"/>
                <a:gd name="connsiteX1" fmla="*/ 5447409 w 5539477"/>
                <a:gd name="connsiteY1" fmla="*/ 81634 h 1260729"/>
                <a:gd name="connsiteX2" fmla="*/ 4488051 w 5539477"/>
                <a:gd name="connsiteY2" fmla="*/ 760489 h 1260729"/>
                <a:gd name="connsiteX3" fmla="*/ 3183128 w 5539477"/>
                <a:gd name="connsiteY3" fmla="*/ 1194440 h 1260729"/>
                <a:gd name="connsiteX4" fmla="*/ 824323 w 5539477"/>
                <a:gd name="connsiteY4" fmla="*/ 760489 h 1260729"/>
                <a:gd name="connsiteX5" fmla="*/ 11048 w 5539477"/>
                <a:gd name="connsiteY5" fmla="*/ 614 h 1260729"/>
                <a:gd name="connsiteX6" fmla="*/ 0 w 5539477"/>
                <a:gd name="connsiteY6" fmla="*/ 614 h 1260729"/>
                <a:gd name="connsiteX7" fmla="*/ 820027 w 5539477"/>
                <a:gd name="connsiteY7" fmla="*/ 766627 h 1260729"/>
                <a:gd name="connsiteX8" fmla="*/ 2040860 w 5539477"/>
                <a:gd name="connsiteY8" fmla="*/ 1228199 h 1260729"/>
                <a:gd name="connsiteX9" fmla="*/ 2514708 w 5539477"/>
                <a:gd name="connsiteY9" fmla="*/ 1260730 h 1260729"/>
                <a:gd name="connsiteX10" fmla="*/ 3184356 w 5539477"/>
                <a:gd name="connsiteY10" fmla="*/ 1201192 h 1260729"/>
                <a:gd name="connsiteX11" fmla="*/ 4491734 w 5539477"/>
                <a:gd name="connsiteY11" fmla="*/ 766627 h 1260729"/>
                <a:gd name="connsiteX12" fmla="*/ 5452319 w 5539477"/>
                <a:gd name="connsiteY12" fmla="*/ 86545 h 1260729"/>
                <a:gd name="connsiteX13" fmla="*/ 5539478 w 5539477"/>
                <a:gd name="connsiteY13" fmla="*/ 0 h 1260729"/>
                <a:gd name="connsiteX14" fmla="*/ 5529657 w 5539477"/>
                <a:gd name="connsiteY14" fmla="*/ 0 h 126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39477" h="1260729">
                  <a:moveTo>
                    <a:pt x="5529657" y="614"/>
                  </a:moveTo>
                  <a:cubicBezTo>
                    <a:pt x="5502036" y="28848"/>
                    <a:pt x="5474416" y="55855"/>
                    <a:pt x="5447409" y="81634"/>
                  </a:cubicBezTo>
                  <a:cubicBezTo>
                    <a:pt x="5144809" y="367662"/>
                    <a:pt x="4753824" y="619931"/>
                    <a:pt x="4488051" y="760489"/>
                  </a:cubicBezTo>
                  <a:cubicBezTo>
                    <a:pt x="4390458" y="812048"/>
                    <a:pt x="3869348" y="1075978"/>
                    <a:pt x="3183128" y="1194440"/>
                  </a:cubicBezTo>
                  <a:cubicBezTo>
                    <a:pt x="2285150" y="1349730"/>
                    <a:pt x="1490902" y="1203647"/>
                    <a:pt x="824323" y="760489"/>
                  </a:cubicBezTo>
                  <a:cubicBezTo>
                    <a:pt x="529703" y="564689"/>
                    <a:pt x="246131" y="301986"/>
                    <a:pt x="11048" y="614"/>
                  </a:cubicBezTo>
                  <a:lnTo>
                    <a:pt x="0" y="614"/>
                  </a:lnTo>
                  <a:cubicBezTo>
                    <a:pt x="232627" y="297689"/>
                    <a:pt x="517427" y="565303"/>
                    <a:pt x="820027" y="766627"/>
                  </a:cubicBezTo>
                  <a:cubicBezTo>
                    <a:pt x="1185847" y="1009689"/>
                    <a:pt x="1596474" y="1164978"/>
                    <a:pt x="2040860" y="1228199"/>
                  </a:cubicBezTo>
                  <a:cubicBezTo>
                    <a:pt x="2194922" y="1250296"/>
                    <a:pt x="2352667" y="1260730"/>
                    <a:pt x="2514708" y="1260730"/>
                  </a:cubicBezTo>
                  <a:cubicBezTo>
                    <a:pt x="2732604" y="1260730"/>
                    <a:pt x="2956025" y="1241089"/>
                    <a:pt x="3184356" y="1201192"/>
                  </a:cubicBezTo>
                  <a:cubicBezTo>
                    <a:pt x="3871803" y="1082116"/>
                    <a:pt x="4394141" y="818185"/>
                    <a:pt x="4491734" y="766627"/>
                  </a:cubicBezTo>
                  <a:cubicBezTo>
                    <a:pt x="4757506" y="626068"/>
                    <a:pt x="5149106" y="373186"/>
                    <a:pt x="5452319" y="86545"/>
                  </a:cubicBezTo>
                  <a:cubicBezTo>
                    <a:pt x="5481168" y="58924"/>
                    <a:pt x="5510630" y="30076"/>
                    <a:pt x="5539478" y="0"/>
                  </a:cubicBezTo>
                  <a:lnTo>
                    <a:pt x="5529657" y="0"/>
                  </a:lnTo>
                  <a:close/>
                </a:path>
              </a:pathLst>
            </a:custGeom>
            <a:grpFill/>
            <a:ln w="6132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" name="Freeform: Shape 47">
              <a:extLst>
                <a:ext uri="{FF2B5EF4-FFF2-40B4-BE49-F238E27FC236}">
                  <a16:creationId xmlns:a16="http://schemas.microsoft.com/office/drawing/2014/main" xmlns="" id="{22D1787C-0C62-4362-9826-704CC114F18B}"/>
                </a:ext>
              </a:extLst>
            </p:cNvPr>
            <p:cNvSpPr/>
            <p:nvPr/>
          </p:nvSpPr>
          <p:spPr>
            <a:xfrm>
              <a:off x="2968141" y="0"/>
              <a:ext cx="5177953" cy="1149633"/>
            </a:xfrm>
            <a:custGeom>
              <a:avLst/>
              <a:gdLst>
                <a:gd name="connsiteX0" fmla="*/ 5165678 w 5177953"/>
                <a:gd name="connsiteY0" fmla="*/ 0 h 1149633"/>
                <a:gd name="connsiteX1" fmla="*/ 5136216 w 5177953"/>
                <a:gd name="connsiteY1" fmla="*/ 28234 h 1149633"/>
                <a:gd name="connsiteX2" fmla="*/ 4225348 w 5177953"/>
                <a:gd name="connsiteY2" fmla="*/ 673330 h 1149633"/>
                <a:gd name="connsiteX3" fmla="*/ 2985487 w 5177953"/>
                <a:gd name="connsiteY3" fmla="*/ 1085799 h 1149633"/>
                <a:gd name="connsiteX4" fmla="*/ 744530 w 5177953"/>
                <a:gd name="connsiteY4" fmla="*/ 673944 h 1149633"/>
                <a:gd name="connsiteX5" fmla="*/ 11662 w 5177953"/>
                <a:gd name="connsiteY5" fmla="*/ 0 h 1149633"/>
                <a:gd name="connsiteX6" fmla="*/ 0 w 5177953"/>
                <a:gd name="connsiteY6" fmla="*/ 0 h 1149633"/>
                <a:gd name="connsiteX7" fmla="*/ 740848 w 5177953"/>
                <a:gd name="connsiteY7" fmla="*/ 680082 h 1149633"/>
                <a:gd name="connsiteX8" fmla="*/ 1900916 w 5177953"/>
                <a:gd name="connsiteY8" fmla="*/ 1118330 h 1149633"/>
                <a:gd name="connsiteX9" fmla="*/ 2350826 w 5177953"/>
                <a:gd name="connsiteY9" fmla="*/ 1149634 h 1149633"/>
                <a:gd name="connsiteX10" fmla="*/ 2987328 w 5177953"/>
                <a:gd name="connsiteY10" fmla="*/ 1093165 h 1149633"/>
                <a:gd name="connsiteX11" fmla="*/ 4229645 w 5177953"/>
                <a:gd name="connsiteY11" fmla="*/ 680082 h 1149633"/>
                <a:gd name="connsiteX12" fmla="*/ 5142354 w 5177953"/>
                <a:gd name="connsiteY12" fmla="*/ 33759 h 1149633"/>
                <a:gd name="connsiteX13" fmla="*/ 5177954 w 5177953"/>
                <a:gd name="connsiteY13" fmla="*/ 0 h 1149633"/>
                <a:gd name="connsiteX14" fmla="*/ 5165678 w 5177953"/>
                <a:gd name="connsiteY14" fmla="*/ 0 h 114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77953" h="1149633">
                  <a:moveTo>
                    <a:pt x="5165678" y="0"/>
                  </a:moveTo>
                  <a:cubicBezTo>
                    <a:pt x="5155858" y="9821"/>
                    <a:pt x="5146037" y="19028"/>
                    <a:pt x="5136216" y="28234"/>
                  </a:cubicBezTo>
                  <a:cubicBezTo>
                    <a:pt x="4848961" y="300145"/>
                    <a:pt x="4477003" y="539524"/>
                    <a:pt x="4225348" y="673330"/>
                  </a:cubicBezTo>
                  <a:cubicBezTo>
                    <a:pt x="4132665" y="722434"/>
                    <a:pt x="3637335" y="972861"/>
                    <a:pt x="2985487" y="1085799"/>
                  </a:cubicBezTo>
                  <a:cubicBezTo>
                    <a:pt x="2132315" y="1233109"/>
                    <a:pt x="1377964" y="1095006"/>
                    <a:pt x="744530" y="673944"/>
                  </a:cubicBezTo>
                  <a:cubicBezTo>
                    <a:pt x="481827" y="497786"/>
                    <a:pt x="227103" y="265772"/>
                    <a:pt x="11662" y="0"/>
                  </a:cubicBezTo>
                  <a:lnTo>
                    <a:pt x="0" y="0"/>
                  </a:lnTo>
                  <a:cubicBezTo>
                    <a:pt x="213600" y="263317"/>
                    <a:pt x="469551" y="499627"/>
                    <a:pt x="740848" y="680082"/>
                  </a:cubicBezTo>
                  <a:cubicBezTo>
                    <a:pt x="1088254" y="910868"/>
                    <a:pt x="1478626" y="1058792"/>
                    <a:pt x="1900916" y="1118330"/>
                  </a:cubicBezTo>
                  <a:cubicBezTo>
                    <a:pt x="2046998" y="1139199"/>
                    <a:pt x="2197377" y="1149634"/>
                    <a:pt x="2350826" y="1149634"/>
                  </a:cubicBezTo>
                  <a:cubicBezTo>
                    <a:pt x="2557674" y="1149634"/>
                    <a:pt x="2770660" y="1130606"/>
                    <a:pt x="2987328" y="1093165"/>
                  </a:cubicBezTo>
                  <a:cubicBezTo>
                    <a:pt x="3640404" y="980227"/>
                    <a:pt x="4136348" y="729186"/>
                    <a:pt x="4229645" y="680082"/>
                  </a:cubicBezTo>
                  <a:cubicBezTo>
                    <a:pt x="4481913" y="546275"/>
                    <a:pt x="4854485" y="306283"/>
                    <a:pt x="5142354" y="33759"/>
                  </a:cubicBezTo>
                  <a:cubicBezTo>
                    <a:pt x="5154016" y="22710"/>
                    <a:pt x="5165678" y="11048"/>
                    <a:pt x="5177954" y="0"/>
                  </a:cubicBezTo>
                  <a:lnTo>
                    <a:pt x="5165678" y="0"/>
                  </a:lnTo>
                  <a:close/>
                </a:path>
              </a:pathLst>
            </a:custGeom>
            <a:grpFill/>
            <a:ln w="6132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" name="Freeform: Shape 48">
              <a:extLst>
                <a:ext uri="{FF2B5EF4-FFF2-40B4-BE49-F238E27FC236}">
                  <a16:creationId xmlns:a16="http://schemas.microsoft.com/office/drawing/2014/main" xmlns="" id="{48D398C6-0906-4EB2-B39B-2D9D8A305959}"/>
                </a:ext>
              </a:extLst>
            </p:cNvPr>
            <p:cNvSpPr/>
            <p:nvPr/>
          </p:nvSpPr>
          <p:spPr>
            <a:xfrm>
              <a:off x="3139389" y="-613"/>
              <a:ext cx="4811519" cy="1039150"/>
            </a:xfrm>
            <a:custGeom>
              <a:avLst/>
              <a:gdLst>
                <a:gd name="connsiteX0" fmla="*/ 4798017 w 4811519"/>
                <a:gd name="connsiteY0" fmla="*/ 614 h 1039150"/>
                <a:gd name="connsiteX1" fmla="*/ 3961417 w 4811519"/>
                <a:gd name="connsiteY1" fmla="*/ 586786 h 1039150"/>
                <a:gd name="connsiteX2" fmla="*/ 2787232 w 4811519"/>
                <a:gd name="connsiteY2" fmla="*/ 977158 h 1039150"/>
                <a:gd name="connsiteX3" fmla="*/ 2180191 w 4811519"/>
                <a:gd name="connsiteY3" fmla="*/ 1031171 h 1039150"/>
                <a:gd name="connsiteX4" fmla="*/ 664737 w 4811519"/>
                <a:gd name="connsiteY4" fmla="*/ 586786 h 1039150"/>
                <a:gd name="connsiteX5" fmla="*/ 12276 w 4811519"/>
                <a:gd name="connsiteY5" fmla="*/ 614 h 1039150"/>
                <a:gd name="connsiteX6" fmla="*/ 0 w 4811519"/>
                <a:gd name="connsiteY6" fmla="*/ 614 h 1039150"/>
                <a:gd name="connsiteX7" fmla="*/ 660441 w 4811519"/>
                <a:gd name="connsiteY7" fmla="*/ 594151 h 1039150"/>
                <a:gd name="connsiteX8" fmla="*/ 1759743 w 4811519"/>
                <a:gd name="connsiteY8" fmla="*/ 1009689 h 1039150"/>
                <a:gd name="connsiteX9" fmla="*/ 2186329 w 4811519"/>
                <a:gd name="connsiteY9" fmla="*/ 1039151 h 1039150"/>
                <a:gd name="connsiteX10" fmla="*/ 2789687 w 4811519"/>
                <a:gd name="connsiteY10" fmla="*/ 985751 h 1039150"/>
                <a:gd name="connsiteX11" fmla="*/ 3966328 w 4811519"/>
                <a:gd name="connsiteY11" fmla="*/ 594151 h 1039150"/>
                <a:gd name="connsiteX12" fmla="*/ 4811520 w 4811519"/>
                <a:gd name="connsiteY12" fmla="*/ 0 h 1039150"/>
                <a:gd name="connsiteX13" fmla="*/ 4798017 w 4811519"/>
                <a:gd name="connsiteY13" fmla="*/ 0 h 103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11519" h="1039150">
                  <a:moveTo>
                    <a:pt x="4798017" y="614"/>
                  </a:moveTo>
                  <a:cubicBezTo>
                    <a:pt x="4529789" y="247972"/>
                    <a:pt x="4192203" y="464641"/>
                    <a:pt x="3961417" y="586786"/>
                  </a:cubicBezTo>
                  <a:cubicBezTo>
                    <a:pt x="3873645" y="633434"/>
                    <a:pt x="3404707" y="870358"/>
                    <a:pt x="2787232" y="977158"/>
                  </a:cubicBezTo>
                  <a:cubicBezTo>
                    <a:pt x="2578543" y="1013372"/>
                    <a:pt x="2375991" y="1031171"/>
                    <a:pt x="2180191" y="1031171"/>
                  </a:cubicBezTo>
                  <a:cubicBezTo>
                    <a:pt x="1617957" y="1031171"/>
                    <a:pt x="1109737" y="882634"/>
                    <a:pt x="664737" y="586786"/>
                  </a:cubicBezTo>
                  <a:cubicBezTo>
                    <a:pt x="432110" y="432110"/>
                    <a:pt x="206848" y="230786"/>
                    <a:pt x="12276" y="614"/>
                  </a:cubicBezTo>
                  <a:lnTo>
                    <a:pt x="0" y="614"/>
                  </a:lnTo>
                  <a:cubicBezTo>
                    <a:pt x="193345" y="229558"/>
                    <a:pt x="420448" y="435179"/>
                    <a:pt x="660441" y="594151"/>
                  </a:cubicBezTo>
                  <a:cubicBezTo>
                    <a:pt x="989434" y="813275"/>
                    <a:pt x="1359550" y="952606"/>
                    <a:pt x="1759743" y="1009689"/>
                  </a:cubicBezTo>
                  <a:cubicBezTo>
                    <a:pt x="1898460" y="1029330"/>
                    <a:pt x="2040860" y="1039151"/>
                    <a:pt x="2186329" y="1039151"/>
                  </a:cubicBezTo>
                  <a:cubicBezTo>
                    <a:pt x="2382129" y="1039151"/>
                    <a:pt x="2584067" y="1021351"/>
                    <a:pt x="2789687" y="985751"/>
                  </a:cubicBezTo>
                  <a:cubicBezTo>
                    <a:pt x="3408390" y="878951"/>
                    <a:pt x="3878555" y="640799"/>
                    <a:pt x="3966328" y="594151"/>
                  </a:cubicBezTo>
                  <a:cubicBezTo>
                    <a:pt x="4199569" y="470165"/>
                    <a:pt x="4541451" y="251041"/>
                    <a:pt x="4811520" y="0"/>
                  </a:cubicBezTo>
                  <a:lnTo>
                    <a:pt x="4798017" y="0"/>
                  </a:lnTo>
                  <a:close/>
                </a:path>
              </a:pathLst>
            </a:custGeom>
            <a:grpFill/>
            <a:ln w="6132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" name="Freeform: Shape 49">
              <a:extLst>
                <a:ext uri="{FF2B5EF4-FFF2-40B4-BE49-F238E27FC236}">
                  <a16:creationId xmlns:a16="http://schemas.microsoft.com/office/drawing/2014/main" xmlns="" id="{32D8BD33-4E45-4764-927D-58A3788625D1}"/>
                </a:ext>
              </a:extLst>
            </p:cNvPr>
            <p:cNvSpPr/>
            <p:nvPr/>
          </p:nvSpPr>
          <p:spPr>
            <a:xfrm>
              <a:off x="3313092" y="0"/>
              <a:ext cx="4438333" cy="927440"/>
            </a:xfrm>
            <a:custGeom>
              <a:avLst/>
              <a:gdLst>
                <a:gd name="connsiteX0" fmla="*/ 4424217 w 4438333"/>
                <a:gd name="connsiteY0" fmla="*/ 0 h 927440"/>
                <a:gd name="connsiteX1" fmla="*/ 3695031 w 4438333"/>
                <a:gd name="connsiteY1" fmla="*/ 499627 h 927440"/>
                <a:gd name="connsiteX2" fmla="*/ 2586522 w 4438333"/>
                <a:gd name="connsiteY2" fmla="*/ 868517 h 927440"/>
                <a:gd name="connsiteX3" fmla="*/ 582489 w 4438333"/>
                <a:gd name="connsiteY3" fmla="*/ 500241 h 927440"/>
                <a:gd name="connsiteX4" fmla="*/ 12890 w 4438333"/>
                <a:gd name="connsiteY4" fmla="*/ 0 h 927440"/>
                <a:gd name="connsiteX5" fmla="*/ 0 w 4438333"/>
                <a:gd name="connsiteY5" fmla="*/ 0 h 927440"/>
                <a:gd name="connsiteX6" fmla="*/ 577579 w 4438333"/>
                <a:gd name="connsiteY6" fmla="*/ 507606 h 927440"/>
                <a:gd name="connsiteX7" fmla="*/ 1616116 w 4438333"/>
                <a:gd name="connsiteY7" fmla="*/ 899820 h 927440"/>
                <a:gd name="connsiteX8" fmla="*/ 2018764 w 4438333"/>
                <a:gd name="connsiteY8" fmla="*/ 927441 h 927440"/>
                <a:gd name="connsiteX9" fmla="*/ 2588363 w 4438333"/>
                <a:gd name="connsiteY9" fmla="*/ 877110 h 927440"/>
                <a:gd name="connsiteX10" fmla="*/ 3699942 w 4438333"/>
                <a:gd name="connsiteY10" fmla="*/ 507606 h 927440"/>
                <a:gd name="connsiteX11" fmla="*/ 4438334 w 4438333"/>
                <a:gd name="connsiteY11" fmla="*/ 0 h 927440"/>
                <a:gd name="connsiteX12" fmla="*/ 4424217 w 4438333"/>
                <a:gd name="connsiteY12" fmla="*/ 0 h 92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38333" h="927440">
                  <a:moveTo>
                    <a:pt x="4424217" y="0"/>
                  </a:moveTo>
                  <a:cubicBezTo>
                    <a:pt x="4182382" y="210531"/>
                    <a:pt x="3895741" y="392827"/>
                    <a:pt x="3695031" y="499627"/>
                  </a:cubicBezTo>
                  <a:cubicBezTo>
                    <a:pt x="3612169" y="543820"/>
                    <a:pt x="3169011" y="767855"/>
                    <a:pt x="2586522" y="868517"/>
                  </a:cubicBezTo>
                  <a:cubicBezTo>
                    <a:pt x="1823578" y="1000482"/>
                    <a:pt x="1149020" y="876496"/>
                    <a:pt x="582489" y="500241"/>
                  </a:cubicBezTo>
                  <a:cubicBezTo>
                    <a:pt x="381165" y="365820"/>
                    <a:pt x="185365" y="195186"/>
                    <a:pt x="12890" y="0"/>
                  </a:cubicBezTo>
                  <a:lnTo>
                    <a:pt x="0" y="0"/>
                  </a:lnTo>
                  <a:cubicBezTo>
                    <a:pt x="172476" y="194572"/>
                    <a:pt x="370117" y="369503"/>
                    <a:pt x="577579" y="507606"/>
                  </a:cubicBezTo>
                  <a:cubicBezTo>
                    <a:pt x="888772" y="714455"/>
                    <a:pt x="1238020" y="846420"/>
                    <a:pt x="1616116" y="899820"/>
                  </a:cubicBezTo>
                  <a:cubicBezTo>
                    <a:pt x="1746854" y="918234"/>
                    <a:pt x="1881274" y="927441"/>
                    <a:pt x="2018764" y="927441"/>
                  </a:cubicBezTo>
                  <a:cubicBezTo>
                    <a:pt x="2203515" y="927441"/>
                    <a:pt x="2394405" y="910868"/>
                    <a:pt x="2588363" y="877110"/>
                  </a:cubicBezTo>
                  <a:cubicBezTo>
                    <a:pt x="3172694" y="775834"/>
                    <a:pt x="3617080" y="551186"/>
                    <a:pt x="3699942" y="507606"/>
                  </a:cubicBezTo>
                  <a:cubicBezTo>
                    <a:pt x="3903107" y="399579"/>
                    <a:pt x="4194045" y="214214"/>
                    <a:pt x="4438334" y="0"/>
                  </a:cubicBezTo>
                  <a:lnTo>
                    <a:pt x="4424217" y="0"/>
                  </a:lnTo>
                  <a:close/>
                </a:path>
              </a:pathLst>
            </a:custGeom>
            <a:grpFill/>
            <a:ln w="6132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" name="Freeform: Shape 50">
              <a:extLst>
                <a:ext uri="{FF2B5EF4-FFF2-40B4-BE49-F238E27FC236}">
                  <a16:creationId xmlns:a16="http://schemas.microsoft.com/office/drawing/2014/main" xmlns="" id="{28CA05EE-D0E7-43EC-A6A0-A9CA9C56CA9E}"/>
                </a:ext>
              </a:extLst>
            </p:cNvPr>
            <p:cNvSpPr/>
            <p:nvPr/>
          </p:nvSpPr>
          <p:spPr>
            <a:xfrm>
              <a:off x="3488637" y="0"/>
              <a:ext cx="4061465" cy="816957"/>
            </a:xfrm>
            <a:custGeom>
              <a:avLst/>
              <a:gdLst>
                <a:gd name="connsiteX0" fmla="*/ 4044893 w 4061465"/>
                <a:gd name="connsiteY0" fmla="*/ 0 h 816957"/>
                <a:gd name="connsiteX1" fmla="*/ 3426190 w 4061465"/>
                <a:gd name="connsiteY1" fmla="*/ 412469 h 816957"/>
                <a:gd name="connsiteX2" fmla="*/ 2382743 w 4061465"/>
                <a:gd name="connsiteY2" fmla="*/ 759261 h 816957"/>
                <a:gd name="connsiteX3" fmla="*/ 1843219 w 4061465"/>
                <a:gd name="connsiteY3" fmla="*/ 807137 h 816957"/>
                <a:gd name="connsiteX4" fmla="*/ 497172 w 4061465"/>
                <a:gd name="connsiteY4" fmla="*/ 412469 h 816957"/>
                <a:gd name="connsiteX5" fmla="*/ 14117 w 4061465"/>
                <a:gd name="connsiteY5" fmla="*/ 0 h 816957"/>
                <a:gd name="connsiteX6" fmla="*/ 0 w 4061465"/>
                <a:gd name="connsiteY6" fmla="*/ 0 h 816957"/>
                <a:gd name="connsiteX7" fmla="*/ 492262 w 4061465"/>
                <a:gd name="connsiteY7" fmla="*/ 421062 h 816957"/>
                <a:gd name="connsiteX8" fmla="*/ 1469419 w 4061465"/>
                <a:gd name="connsiteY8" fmla="*/ 790565 h 816957"/>
                <a:gd name="connsiteX9" fmla="*/ 1848743 w 4061465"/>
                <a:gd name="connsiteY9" fmla="*/ 816958 h 816957"/>
                <a:gd name="connsiteX10" fmla="*/ 2385198 w 4061465"/>
                <a:gd name="connsiteY10" fmla="*/ 769696 h 816957"/>
                <a:gd name="connsiteX11" fmla="*/ 3431714 w 4061465"/>
                <a:gd name="connsiteY11" fmla="*/ 421675 h 816957"/>
                <a:gd name="connsiteX12" fmla="*/ 4061466 w 4061465"/>
                <a:gd name="connsiteY12" fmla="*/ 0 h 816957"/>
                <a:gd name="connsiteX13" fmla="*/ 4044893 w 4061465"/>
                <a:gd name="connsiteY13" fmla="*/ 0 h 816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61465" h="816957">
                  <a:moveTo>
                    <a:pt x="4044893" y="0"/>
                  </a:moveTo>
                  <a:cubicBezTo>
                    <a:pt x="3833135" y="173703"/>
                    <a:pt x="3597438" y="322241"/>
                    <a:pt x="3426190" y="412469"/>
                  </a:cubicBezTo>
                  <a:cubicBezTo>
                    <a:pt x="3348239" y="453593"/>
                    <a:pt x="2931473" y="664737"/>
                    <a:pt x="2382743" y="759261"/>
                  </a:cubicBezTo>
                  <a:cubicBezTo>
                    <a:pt x="2197378" y="791179"/>
                    <a:pt x="2017536" y="807137"/>
                    <a:pt x="1843219" y="807137"/>
                  </a:cubicBezTo>
                  <a:cubicBezTo>
                    <a:pt x="1343592" y="807137"/>
                    <a:pt x="892454" y="675172"/>
                    <a:pt x="497172" y="412469"/>
                  </a:cubicBezTo>
                  <a:cubicBezTo>
                    <a:pt x="328379" y="300145"/>
                    <a:pt x="163269" y="159586"/>
                    <a:pt x="14117" y="0"/>
                  </a:cubicBezTo>
                  <a:lnTo>
                    <a:pt x="0" y="0"/>
                  </a:lnTo>
                  <a:cubicBezTo>
                    <a:pt x="149765" y="160814"/>
                    <a:pt x="317331" y="304441"/>
                    <a:pt x="492262" y="421062"/>
                  </a:cubicBezTo>
                  <a:cubicBezTo>
                    <a:pt x="785041" y="615634"/>
                    <a:pt x="1114034" y="740234"/>
                    <a:pt x="1469419" y="790565"/>
                  </a:cubicBezTo>
                  <a:cubicBezTo>
                    <a:pt x="1592792" y="807751"/>
                    <a:pt x="1719233" y="816958"/>
                    <a:pt x="1848743" y="816958"/>
                  </a:cubicBezTo>
                  <a:cubicBezTo>
                    <a:pt x="2023060" y="816958"/>
                    <a:pt x="2202288" y="800999"/>
                    <a:pt x="2385198" y="769696"/>
                  </a:cubicBezTo>
                  <a:cubicBezTo>
                    <a:pt x="2935156" y="674558"/>
                    <a:pt x="3353149" y="463413"/>
                    <a:pt x="3431714" y="421675"/>
                  </a:cubicBezTo>
                  <a:cubicBezTo>
                    <a:pt x="3605417" y="329607"/>
                    <a:pt x="3846638" y="178000"/>
                    <a:pt x="4061466" y="0"/>
                  </a:cubicBezTo>
                  <a:lnTo>
                    <a:pt x="4044893" y="0"/>
                  </a:lnTo>
                  <a:close/>
                </a:path>
              </a:pathLst>
            </a:custGeom>
            <a:grpFill/>
            <a:ln w="6132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" name="Freeform: Shape 51">
              <a:extLst>
                <a:ext uri="{FF2B5EF4-FFF2-40B4-BE49-F238E27FC236}">
                  <a16:creationId xmlns:a16="http://schemas.microsoft.com/office/drawing/2014/main" xmlns="" id="{3BB76404-D487-49F8-AE6A-09643E5DA992}"/>
                </a:ext>
              </a:extLst>
            </p:cNvPr>
            <p:cNvSpPr/>
            <p:nvPr/>
          </p:nvSpPr>
          <p:spPr>
            <a:xfrm>
              <a:off x="3667250" y="0"/>
              <a:ext cx="3674775" cy="705861"/>
            </a:xfrm>
            <a:custGeom>
              <a:avLst/>
              <a:gdLst>
                <a:gd name="connsiteX0" fmla="*/ 3658204 w 3674775"/>
                <a:gd name="connsiteY0" fmla="*/ 0 h 705861"/>
                <a:gd name="connsiteX1" fmla="*/ 3154894 w 3674775"/>
                <a:gd name="connsiteY1" fmla="*/ 325924 h 705861"/>
                <a:gd name="connsiteX2" fmla="*/ 2177122 w 3674775"/>
                <a:gd name="connsiteY2" fmla="*/ 651234 h 705861"/>
                <a:gd name="connsiteX3" fmla="*/ 1671357 w 3674775"/>
                <a:gd name="connsiteY3" fmla="*/ 696655 h 705861"/>
                <a:gd name="connsiteX4" fmla="*/ 410013 w 3674775"/>
                <a:gd name="connsiteY4" fmla="*/ 326538 h 705861"/>
                <a:gd name="connsiteX5" fmla="*/ 15345 w 3674775"/>
                <a:gd name="connsiteY5" fmla="*/ 0 h 705861"/>
                <a:gd name="connsiteX6" fmla="*/ 0 w 3674775"/>
                <a:gd name="connsiteY6" fmla="*/ 0 h 705861"/>
                <a:gd name="connsiteX7" fmla="*/ 403876 w 3674775"/>
                <a:gd name="connsiteY7" fmla="*/ 335131 h 705861"/>
                <a:gd name="connsiteX8" fmla="*/ 1320268 w 3674775"/>
                <a:gd name="connsiteY8" fmla="*/ 681310 h 705861"/>
                <a:gd name="connsiteX9" fmla="*/ 1675654 w 3674775"/>
                <a:gd name="connsiteY9" fmla="*/ 705861 h 705861"/>
                <a:gd name="connsiteX10" fmla="*/ 2178350 w 3674775"/>
                <a:gd name="connsiteY10" fmla="*/ 661668 h 705861"/>
                <a:gd name="connsiteX11" fmla="*/ 3159190 w 3674775"/>
                <a:gd name="connsiteY11" fmla="*/ 335131 h 705861"/>
                <a:gd name="connsiteX12" fmla="*/ 3674776 w 3674775"/>
                <a:gd name="connsiteY12" fmla="*/ 0 h 705861"/>
                <a:gd name="connsiteX13" fmla="*/ 3658204 w 3674775"/>
                <a:gd name="connsiteY13" fmla="*/ 0 h 70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74775" h="705861">
                  <a:moveTo>
                    <a:pt x="3658204" y="0"/>
                  </a:moveTo>
                  <a:cubicBezTo>
                    <a:pt x="3480818" y="136262"/>
                    <a:pt x="3294838" y="251655"/>
                    <a:pt x="3154894" y="325924"/>
                  </a:cubicBezTo>
                  <a:cubicBezTo>
                    <a:pt x="3081853" y="364593"/>
                    <a:pt x="2691480" y="562234"/>
                    <a:pt x="2177122" y="651234"/>
                  </a:cubicBezTo>
                  <a:cubicBezTo>
                    <a:pt x="2003419" y="681310"/>
                    <a:pt x="1834626" y="696655"/>
                    <a:pt x="1671357" y="696655"/>
                  </a:cubicBezTo>
                  <a:cubicBezTo>
                    <a:pt x="1203033" y="696655"/>
                    <a:pt x="780130" y="572669"/>
                    <a:pt x="410013" y="326538"/>
                  </a:cubicBezTo>
                  <a:cubicBezTo>
                    <a:pt x="273138" y="235083"/>
                    <a:pt x="139331" y="124600"/>
                    <a:pt x="15345" y="0"/>
                  </a:cubicBezTo>
                  <a:lnTo>
                    <a:pt x="0" y="0"/>
                  </a:lnTo>
                  <a:cubicBezTo>
                    <a:pt x="125214" y="126441"/>
                    <a:pt x="262089" y="240607"/>
                    <a:pt x="403876" y="335131"/>
                  </a:cubicBezTo>
                  <a:cubicBezTo>
                    <a:pt x="678241" y="517427"/>
                    <a:pt x="986978" y="634048"/>
                    <a:pt x="1320268" y="681310"/>
                  </a:cubicBezTo>
                  <a:cubicBezTo>
                    <a:pt x="1435661" y="697882"/>
                    <a:pt x="1554123" y="705861"/>
                    <a:pt x="1675654" y="705861"/>
                  </a:cubicBezTo>
                  <a:cubicBezTo>
                    <a:pt x="1838922" y="705861"/>
                    <a:pt x="2007102" y="691130"/>
                    <a:pt x="2178350" y="661668"/>
                  </a:cubicBezTo>
                  <a:cubicBezTo>
                    <a:pt x="2693936" y="572669"/>
                    <a:pt x="3086149" y="374413"/>
                    <a:pt x="3159190" y="335131"/>
                  </a:cubicBezTo>
                  <a:cubicBezTo>
                    <a:pt x="3302204" y="259634"/>
                    <a:pt x="3493707" y="140559"/>
                    <a:pt x="3674776" y="0"/>
                  </a:cubicBezTo>
                  <a:lnTo>
                    <a:pt x="3658204" y="0"/>
                  </a:lnTo>
                  <a:close/>
                </a:path>
              </a:pathLst>
            </a:custGeom>
            <a:grpFill/>
            <a:ln w="6132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" name="Freeform: Shape 52">
              <a:extLst>
                <a:ext uri="{FF2B5EF4-FFF2-40B4-BE49-F238E27FC236}">
                  <a16:creationId xmlns:a16="http://schemas.microsoft.com/office/drawing/2014/main" xmlns="" id="{DF5FD506-707D-4F12-9888-EAD3ADA64CF5}"/>
                </a:ext>
              </a:extLst>
            </p:cNvPr>
            <p:cNvSpPr/>
            <p:nvPr/>
          </p:nvSpPr>
          <p:spPr>
            <a:xfrm>
              <a:off x="3850160" y="0"/>
              <a:ext cx="3280720" cy="594765"/>
            </a:xfrm>
            <a:custGeom>
              <a:avLst/>
              <a:gdLst>
                <a:gd name="connsiteX0" fmla="*/ 3261080 w 3280720"/>
                <a:gd name="connsiteY0" fmla="*/ 0 h 594765"/>
                <a:gd name="connsiteX1" fmla="*/ 2879301 w 3280720"/>
                <a:gd name="connsiteY1" fmla="*/ 238765 h 594765"/>
                <a:gd name="connsiteX2" fmla="*/ 1966591 w 3280720"/>
                <a:gd name="connsiteY2" fmla="*/ 541979 h 594765"/>
                <a:gd name="connsiteX3" fmla="*/ 1495199 w 3280720"/>
                <a:gd name="connsiteY3" fmla="*/ 584331 h 594765"/>
                <a:gd name="connsiteX4" fmla="*/ 317944 w 3280720"/>
                <a:gd name="connsiteY4" fmla="*/ 239379 h 594765"/>
                <a:gd name="connsiteX5" fmla="*/ 16572 w 3280720"/>
                <a:gd name="connsiteY5" fmla="*/ 0 h 594765"/>
                <a:gd name="connsiteX6" fmla="*/ 0 w 3280720"/>
                <a:gd name="connsiteY6" fmla="*/ 0 h 594765"/>
                <a:gd name="connsiteX7" fmla="*/ 311807 w 3280720"/>
                <a:gd name="connsiteY7" fmla="*/ 248586 h 594765"/>
                <a:gd name="connsiteX8" fmla="*/ 1167433 w 3280720"/>
                <a:gd name="connsiteY8" fmla="*/ 572055 h 594765"/>
                <a:gd name="connsiteX9" fmla="*/ 1499495 w 3280720"/>
                <a:gd name="connsiteY9" fmla="*/ 594765 h 594765"/>
                <a:gd name="connsiteX10" fmla="*/ 1969047 w 3280720"/>
                <a:gd name="connsiteY10" fmla="*/ 553027 h 594765"/>
                <a:gd name="connsiteX11" fmla="*/ 2884211 w 3280720"/>
                <a:gd name="connsiteY11" fmla="*/ 248586 h 594765"/>
                <a:gd name="connsiteX12" fmla="*/ 3280721 w 3280720"/>
                <a:gd name="connsiteY12" fmla="*/ 0 h 594765"/>
                <a:gd name="connsiteX13" fmla="*/ 3261080 w 3280720"/>
                <a:gd name="connsiteY13" fmla="*/ 0 h 59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80720" h="594765">
                  <a:moveTo>
                    <a:pt x="3261080" y="0"/>
                  </a:moveTo>
                  <a:cubicBezTo>
                    <a:pt x="3123590" y="98821"/>
                    <a:pt x="2986715" y="182296"/>
                    <a:pt x="2879301" y="238765"/>
                  </a:cubicBezTo>
                  <a:cubicBezTo>
                    <a:pt x="2811170" y="274979"/>
                    <a:pt x="2446577" y="459117"/>
                    <a:pt x="1966591" y="541979"/>
                  </a:cubicBezTo>
                  <a:cubicBezTo>
                    <a:pt x="1804550" y="570213"/>
                    <a:pt x="1647419" y="584331"/>
                    <a:pt x="1495199" y="584331"/>
                  </a:cubicBezTo>
                  <a:cubicBezTo>
                    <a:pt x="1058178" y="584331"/>
                    <a:pt x="663510" y="468938"/>
                    <a:pt x="317944" y="239379"/>
                  </a:cubicBezTo>
                  <a:cubicBezTo>
                    <a:pt x="214214" y="170634"/>
                    <a:pt x="112938" y="90228"/>
                    <a:pt x="16572" y="0"/>
                  </a:cubicBezTo>
                  <a:lnTo>
                    <a:pt x="0" y="0"/>
                  </a:lnTo>
                  <a:cubicBezTo>
                    <a:pt x="98207" y="92683"/>
                    <a:pt x="203165" y="176772"/>
                    <a:pt x="311807" y="248586"/>
                  </a:cubicBezTo>
                  <a:cubicBezTo>
                    <a:pt x="568372" y="419220"/>
                    <a:pt x="856241" y="527862"/>
                    <a:pt x="1167433" y="572055"/>
                  </a:cubicBezTo>
                  <a:cubicBezTo>
                    <a:pt x="1275461" y="587399"/>
                    <a:pt x="1385944" y="594765"/>
                    <a:pt x="1499495" y="594765"/>
                  </a:cubicBezTo>
                  <a:cubicBezTo>
                    <a:pt x="1651716" y="594765"/>
                    <a:pt x="1808847" y="580648"/>
                    <a:pt x="1969047" y="553027"/>
                  </a:cubicBezTo>
                  <a:cubicBezTo>
                    <a:pt x="2450260" y="470165"/>
                    <a:pt x="2816080" y="285414"/>
                    <a:pt x="2884211" y="248586"/>
                  </a:cubicBezTo>
                  <a:cubicBezTo>
                    <a:pt x="2995308" y="190276"/>
                    <a:pt x="3138322" y="103117"/>
                    <a:pt x="3280721" y="0"/>
                  </a:cubicBezTo>
                  <a:lnTo>
                    <a:pt x="3261080" y="0"/>
                  </a:lnTo>
                  <a:close/>
                </a:path>
              </a:pathLst>
            </a:custGeom>
            <a:grpFill/>
            <a:ln w="6132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6" name="Freeform: Shape 53">
              <a:extLst>
                <a:ext uri="{FF2B5EF4-FFF2-40B4-BE49-F238E27FC236}">
                  <a16:creationId xmlns:a16="http://schemas.microsoft.com/office/drawing/2014/main" xmlns="" id="{F823B001-1AA1-439C-AF55-90549EDA8F89}"/>
                </a:ext>
              </a:extLst>
            </p:cNvPr>
            <p:cNvSpPr/>
            <p:nvPr/>
          </p:nvSpPr>
          <p:spPr>
            <a:xfrm>
              <a:off x="4039209" y="0"/>
              <a:ext cx="2871935" cy="484896"/>
            </a:xfrm>
            <a:custGeom>
              <a:avLst/>
              <a:gdLst>
                <a:gd name="connsiteX0" fmla="*/ 2851067 w 2871935"/>
                <a:gd name="connsiteY0" fmla="*/ 0 h 484896"/>
                <a:gd name="connsiteX1" fmla="*/ 2597570 w 2871935"/>
                <a:gd name="connsiteY1" fmla="*/ 152221 h 484896"/>
                <a:gd name="connsiteX2" fmla="*/ 1750536 w 2871935"/>
                <a:gd name="connsiteY2" fmla="*/ 433951 h 484896"/>
                <a:gd name="connsiteX3" fmla="*/ 220351 w 2871935"/>
                <a:gd name="connsiteY3" fmla="*/ 152834 h 484896"/>
                <a:gd name="connsiteX4" fmla="*/ 18414 w 2871935"/>
                <a:gd name="connsiteY4" fmla="*/ 0 h 484896"/>
                <a:gd name="connsiteX5" fmla="*/ 0 w 2871935"/>
                <a:gd name="connsiteY5" fmla="*/ 0 h 484896"/>
                <a:gd name="connsiteX6" fmla="*/ 213600 w 2871935"/>
                <a:gd name="connsiteY6" fmla="*/ 162655 h 484896"/>
                <a:gd name="connsiteX7" fmla="*/ 1008461 w 2871935"/>
                <a:gd name="connsiteY7" fmla="*/ 463413 h 484896"/>
                <a:gd name="connsiteX8" fmla="*/ 1316585 w 2871935"/>
                <a:gd name="connsiteY8" fmla="*/ 484896 h 484896"/>
                <a:gd name="connsiteX9" fmla="*/ 1752378 w 2871935"/>
                <a:gd name="connsiteY9" fmla="*/ 446227 h 484896"/>
                <a:gd name="connsiteX10" fmla="*/ 2602481 w 2871935"/>
                <a:gd name="connsiteY10" fmla="*/ 162655 h 484896"/>
                <a:gd name="connsiteX11" fmla="*/ 2871935 w 2871935"/>
                <a:gd name="connsiteY11" fmla="*/ 0 h 484896"/>
                <a:gd name="connsiteX12" fmla="*/ 2851067 w 2871935"/>
                <a:gd name="connsiteY12" fmla="*/ 0 h 48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71935" h="484896">
                  <a:moveTo>
                    <a:pt x="2851067" y="0"/>
                  </a:moveTo>
                  <a:cubicBezTo>
                    <a:pt x="2758998" y="61379"/>
                    <a:pt x="2670612" y="113552"/>
                    <a:pt x="2597570" y="152221"/>
                  </a:cubicBezTo>
                  <a:cubicBezTo>
                    <a:pt x="2534349" y="185979"/>
                    <a:pt x="2196150" y="356613"/>
                    <a:pt x="1750536" y="433951"/>
                  </a:cubicBezTo>
                  <a:cubicBezTo>
                    <a:pt x="1167434" y="534613"/>
                    <a:pt x="653075" y="440089"/>
                    <a:pt x="220351" y="152834"/>
                  </a:cubicBezTo>
                  <a:cubicBezTo>
                    <a:pt x="151607" y="106800"/>
                    <a:pt x="84090" y="55855"/>
                    <a:pt x="18414" y="0"/>
                  </a:cubicBezTo>
                  <a:lnTo>
                    <a:pt x="0" y="0"/>
                  </a:lnTo>
                  <a:cubicBezTo>
                    <a:pt x="68745" y="59538"/>
                    <a:pt x="139945" y="113552"/>
                    <a:pt x="213600" y="162655"/>
                  </a:cubicBezTo>
                  <a:cubicBezTo>
                    <a:pt x="451751" y="321014"/>
                    <a:pt x="719365" y="422289"/>
                    <a:pt x="1008461" y="463413"/>
                  </a:cubicBezTo>
                  <a:cubicBezTo>
                    <a:pt x="1108509" y="477531"/>
                    <a:pt x="1211627" y="484896"/>
                    <a:pt x="1316585" y="484896"/>
                  </a:cubicBezTo>
                  <a:cubicBezTo>
                    <a:pt x="1458371" y="484896"/>
                    <a:pt x="1603840" y="472007"/>
                    <a:pt x="1752378" y="446227"/>
                  </a:cubicBezTo>
                  <a:cubicBezTo>
                    <a:pt x="2199219" y="368276"/>
                    <a:pt x="2539260" y="196414"/>
                    <a:pt x="2602481" y="162655"/>
                  </a:cubicBezTo>
                  <a:cubicBezTo>
                    <a:pt x="2679818" y="121531"/>
                    <a:pt x="2774343" y="65676"/>
                    <a:pt x="2871935" y="0"/>
                  </a:cubicBezTo>
                  <a:lnTo>
                    <a:pt x="2851067" y="0"/>
                  </a:lnTo>
                  <a:close/>
                </a:path>
              </a:pathLst>
            </a:custGeom>
            <a:grpFill/>
            <a:ln w="6132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" name="Freeform: Shape 54">
              <a:extLst>
                <a:ext uri="{FF2B5EF4-FFF2-40B4-BE49-F238E27FC236}">
                  <a16:creationId xmlns:a16="http://schemas.microsoft.com/office/drawing/2014/main" xmlns="" id="{1CF97A38-B63E-45F6-8111-D8A2C06C5F42}"/>
                </a:ext>
              </a:extLst>
            </p:cNvPr>
            <p:cNvSpPr/>
            <p:nvPr/>
          </p:nvSpPr>
          <p:spPr>
            <a:xfrm>
              <a:off x="4237464" y="-613"/>
              <a:ext cx="2446576" cy="373185"/>
            </a:xfrm>
            <a:custGeom>
              <a:avLst/>
              <a:gdLst>
                <a:gd name="connsiteX0" fmla="*/ 2421412 w 2446576"/>
                <a:gd name="connsiteY0" fmla="*/ 614 h 373185"/>
                <a:gd name="connsiteX1" fmla="*/ 2306019 w 2446576"/>
                <a:gd name="connsiteY1" fmla="*/ 65676 h 373185"/>
                <a:gd name="connsiteX2" fmla="*/ 1524661 w 2446576"/>
                <a:gd name="connsiteY2" fmla="*/ 325310 h 373185"/>
                <a:gd name="connsiteX3" fmla="*/ 112938 w 2446576"/>
                <a:gd name="connsiteY3" fmla="*/ 65676 h 373185"/>
                <a:gd name="connsiteX4" fmla="*/ 20869 w 2446576"/>
                <a:gd name="connsiteY4" fmla="*/ 0 h 373185"/>
                <a:gd name="connsiteX5" fmla="*/ 0 w 2446576"/>
                <a:gd name="connsiteY5" fmla="*/ 0 h 373185"/>
                <a:gd name="connsiteX6" fmla="*/ 106186 w 2446576"/>
                <a:gd name="connsiteY6" fmla="*/ 76110 h 373185"/>
                <a:gd name="connsiteX7" fmla="*/ 840282 w 2446576"/>
                <a:gd name="connsiteY7" fmla="*/ 353545 h 373185"/>
                <a:gd name="connsiteX8" fmla="*/ 1125082 w 2446576"/>
                <a:gd name="connsiteY8" fmla="*/ 373186 h 373185"/>
                <a:gd name="connsiteX9" fmla="*/ 1527729 w 2446576"/>
                <a:gd name="connsiteY9" fmla="*/ 337586 h 373185"/>
                <a:gd name="connsiteX10" fmla="*/ 2312770 w 2446576"/>
                <a:gd name="connsiteY10" fmla="*/ 76724 h 373185"/>
                <a:gd name="connsiteX11" fmla="*/ 2446577 w 2446576"/>
                <a:gd name="connsiteY11" fmla="*/ 614 h 373185"/>
                <a:gd name="connsiteX12" fmla="*/ 2421412 w 2446576"/>
                <a:gd name="connsiteY12" fmla="*/ 614 h 37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46576" h="373185">
                  <a:moveTo>
                    <a:pt x="2421412" y="614"/>
                  </a:moveTo>
                  <a:cubicBezTo>
                    <a:pt x="2380288" y="25165"/>
                    <a:pt x="2341005" y="47262"/>
                    <a:pt x="2306019" y="65676"/>
                  </a:cubicBezTo>
                  <a:cubicBezTo>
                    <a:pt x="2247708" y="96365"/>
                    <a:pt x="1935288" y="254724"/>
                    <a:pt x="1524661" y="325310"/>
                  </a:cubicBezTo>
                  <a:cubicBezTo>
                    <a:pt x="986978" y="418607"/>
                    <a:pt x="511903" y="330834"/>
                    <a:pt x="112938" y="65676"/>
                  </a:cubicBezTo>
                  <a:cubicBezTo>
                    <a:pt x="81634" y="44807"/>
                    <a:pt x="50945" y="23324"/>
                    <a:pt x="20869" y="0"/>
                  </a:cubicBezTo>
                  <a:lnTo>
                    <a:pt x="0" y="0"/>
                  </a:lnTo>
                  <a:cubicBezTo>
                    <a:pt x="34986" y="27007"/>
                    <a:pt x="70586" y="52172"/>
                    <a:pt x="106186" y="76110"/>
                  </a:cubicBezTo>
                  <a:cubicBezTo>
                    <a:pt x="325924" y="222193"/>
                    <a:pt x="572668" y="315489"/>
                    <a:pt x="840282" y="353545"/>
                  </a:cubicBezTo>
                  <a:cubicBezTo>
                    <a:pt x="932965" y="366434"/>
                    <a:pt x="1027489" y="373186"/>
                    <a:pt x="1125082" y="373186"/>
                  </a:cubicBezTo>
                  <a:cubicBezTo>
                    <a:pt x="1255819" y="373186"/>
                    <a:pt x="1390240" y="361524"/>
                    <a:pt x="1527729" y="337586"/>
                  </a:cubicBezTo>
                  <a:cubicBezTo>
                    <a:pt x="1940812" y="266386"/>
                    <a:pt x="2254460" y="107414"/>
                    <a:pt x="2312770" y="76724"/>
                  </a:cubicBezTo>
                  <a:cubicBezTo>
                    <a:pt x="2355736" y="54014"/>
                    <a:pt x="2400543" y="28234"/>
                    <a:pt x="2446577" y="614"/>
                  </a:cubicBezTo>
                  <a:lnTo>
                    <a:pt x="2421412" y="614"/>
                  </a:lnTo>
                  <a:close/>
                </a:path>
              </a:pathLst>
            </a:custGeom>
            <a:grpFill/>
            <a:ln w="6132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" name="Freeform: Shape 55">
              <a:extLst>
                <a:ext uri="{FF2B5EF4-FFF2-40B4-BE49-F238E27FC236}">
                  <a16:creationId xmlns:a16="http://schemas.microsoft.com/office/drawing/2014/main" xmlns="" id="{E4EA26F8-E120-4FE9-8534-9C7CAAD45089}"/>
                </a:ext>
              </a:extLst>
            </p:cNvPr>
            <p:cNvSpPr/>
            <p:nvPr/>
          </p:nvSpPr>
          <p:spPr>
            <a:xfrm>
              <a:off x="4449222" y="0"/>
              <a:ext cx="1988687" cy="262703"/>
            </a:xfrm>
            <a:custGeom>
              <a:avLst/>
              <a:gdLst>
                <a:gd name="connsiteX0" fmla="*/ 1958612 w 1988687"/>
                <a:gd name="connsiteY0" fmla="*/ 0 h 262703"/>
                <a:gd name="connsiteX1" fmla="*/ 24552 w 1988687"/>
                <a:gd name="connsiteY1" fmla="*/ 0 h 262703"/>
                <a:gd name="connsiteX2" fmla="*/ 0 w 1988687"/>
                <a:gd name="connsiteY2" fmla="*/ 0 h 262703"/>
                <a:gd name="connsiteX3" fmla="*/ 657372 w 1988687"/>
                <a:gd name="connsiteY3" fmla="*/ 244289 h 262703"/>
                <a:gd name="connsiteX4" fmla="*/ 918234 w 1988687"/>
                <a:gd name="connsiteY4" fmla="*/ 262703 h 262703"/>
                <a:gd name="connsiteX5" fmla="*/ 1287123 w 1988687"/>
                <a:gd name="connsiteY5" fmla="*/ 230172 h 262703"/>
                <a:gd name="connsiteX6" fmla="*/ 1988688 w 1988687"/>
                <a:gd name="connsiteY6" fmla="*/ 0 h 262703"/>
                <a:gd name="connsiteX7" fmla="*/ 1958612 w 1988687"/>
                <a:gd name="connsiteY7" fmla="*/ 0 h 26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8687" h="262703">
                  <a:moveTo>
                    <a:pt x="1958612" y="0"/>
                  </a:moveTo>
                  <a:cubicBezTo>
                    <a:pt x="1731509" y="111096"/>
                    <a:pt x="815730" y="499013"/>
                    <a:pt x="24552" y="0"/>
                  </a:cubicBezTo>
                  <a:lnTo>
                    <a:pt x="0" y="0"/>
                  </a:lnTo>
                  <a:cubicBezTo>
                    <a:pt x="197641" y="128283"/>
                    <a:pt x="418606" y="210531"/>
                    <a:pt x="657372" y="244289"/>
                  </a:cubicBezTo>
                  <a:cubicBezTo>
                    <a:pt x="742075" y="256565"/>
                    <a:pt x="829234" y="262703"/>
                    <a:pt x="918234" y="262703"/>
                  </a:cubicBezTo>
                  <a:cubicBezTo>
                    <a:pt x="1037923" y="262703"/>
                    <a:pt x="1161296" y="251655"/>
                    <a:pt x="1287123" y="230172"/>
                  </a:cubicBezTo>
                  <a:cubicBezTo>
                    <a:pt x="1633302" y="170021"/>
                    <a:pt x="1903371" y="42965"/>
                    <a:pt x="1988688" y="0"/>
                  </a:cubicBezTo>
                  <a:lnTo>
                    <a:pt x="1958612" y="0"/>
                  </a:lnTo>
                  <a:close/>
                </a:path>
              </a:pathLst>
            </a:custGeom>
            <a:grpFill/>
            <a:ln w="6132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Freeform: Shape 56">
              <a:extLst>
                <a:ext uri="{FF2B5EF4-FFF2-40B4-BE49-F238E27FC236}">
                  <a16:creationId xmlns:a16="http://schemas.microsoft.com/office/drawing/2014/main" xmlns="" id="{DF7DD9CC-9CD0-4C0A-A6AF-4D662A95798F}"/>
                </a:ext>
              </a:extLst>
            </p:cNvPr>
            <p:cNvSpPr/>
            <p:nvPr/>
          </p:nvSpPr>
          <p:spPr>
            <a:xfrm>
              <a:off x="4692284" y="0"/>
              <a:ext cx="1455302" cy="150992"/>
            </a:xfrm>
            <a:custGeom>
              <a:avLst/>
              <a:gdLst>
                <a:gd name="connsiteX0" fmla="*/ 1416020 w 1455302"/>
                <a:gd name="connsiteY0" fmla="*/ 0 h 150992"/>
                <a:gd name="connsiteX1" fmla="*/ 32531 w 1455302"/>
                <a:gd name="connsiteY1" fmla="*/ 0 h 150992"/>
                <a:gd name="connsiteX2" fmla="*/ 0 w 1455302"/>
                <a:gd name="connsiteY2" fmla="*/ 0 h 150992"/>
                <a:gd name="connsiteX3" fmla="*/ 680696 w 1455302"/>
                <a:gd name="connsiteY3" fmla="*/ 150993 h 150992"/>
                <a:gd name="connsiteX4" fmla="*/ 1455302 w 1455302"/>
                <a:gd name="connsiteY4" fmla="*/ 0 h 150992"/>
                <a:gd name="connsiteX5" fmla="*/ 1416020 w 1455302"/>
                <a:gd name="connsiteY5" fmla="*/ 0 h 150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5302" h="150992">
                  <a:moveTo>
                    <a:pt x="1416020" y="0"/>
                  </a:moveTo>
                  <a:cubicBezTo>
                    <a:pt x="1102985" y="113552"/>
                    <a:pt x="553641" y="240607"/>
                    <a:pt x="32531" y="0"/>
                  </a:cubicBezTo>
                  <a:lnTo>
                    <a:pt x="0" y="0"/>
                  </a:lnTo>
                  <a:cubicBezTo>
                    <a:pt x="227717" y="111096"/>
                    <a:pt x="462186" y="150993"/>
                    <a:pt x="680696" y="150993"/>
                  </a:cubicBezTo>
                  <a:cubicBezTo>
                    <a:pt x="991889" y="150993"/>
                    <a:pt x="1271778" y="69972"/>
                    <a:pt x="1455302" y="0"/>
                  </a:cubicBezTo>
                  <a:lnTo>
                    <a:pt x="1416020" y="0"/>
                  </a:lnTo>
                  <a:close/>
                </a:path>
              </a:pathLst>
            </a:custGeom>
            <a:grpFill/>
            <a:ln w="6132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0" name="Freeform: Shape 57">
              <a:extLst>
                <a:ext uri="{FF2B5EF4-FFF2-40B4-BE49-F238E27FC236}">
                  <a16:creationId xmlns:a16="http://schemas.microsoft.com/office/drawing/2014/main" xmlns="" id="{E32BABFA-6E11-4C72-836F-CF1AA1945FC3}"/>
                </a:ext>
              </a:extLst>
            </p:cNvPr>
            <p:cNvSpPr/>
            <p:nvPr/>
          </p:nvSpPr>
          <p:spPr>
            <a:xfrm>
              <a:off x="5032939" y="0"/>
              <a:ext cx="718137" cy="39896"/>
            </a:xfrm>
            <a:custGeom>
              <a:avLst/>
              <a:gdLst>
                <a:gd name="connsiteX0" fmla="*/ 640186 w 718137"/>
                <a:gd name="connsiteY0" fmla="*/ 0 h 39896"/>
                <a:gd name="connsiteX1" fmla="*/ 68745 w 718137"/>
                <a:gd name="connsiteY1" fmla="*/ 0 h 39896"/>
                <a:gd name="connsiteX2" fmla="*/ 0 w 718137"/>
                <a:gd name="connsiteY2" fmla="*/ 0 h 39896"/>
                <a:gd name="connsiteX3" fmla="*/ 346179 w 718137"/>
                <a:gd name="connsiteY3" fmla="*/ 39897 h 39896"/>
                <a:gd name="connsiteX4" fmla="*/ 718137 w 718137"/>
                <a:gd name="connsiteY4" fmla="*/ 0 h 39896"/>
                <a:gd name="connsiteX5" fmla="*/ 640186 w 718137"/>
                <a:gd name="connsiteY5" fmla="*/ 0 h 3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8137" h="39896">
                  <a:moveTo>
                    <a:pt x="640186" y="0"/>
                  </a:moveTo>
                  <a:cubicBezTo>
                    <a:pt x="467096" y="29462"/>
                    <a:pt x="270683" y="38669"/>
                    <a:pt x="68745" y="0"/>
                  </a:cubicBezTo>
                  <a:lnTo>
                    <a:pt x="0" y="0"/>
                  </a:lnTo>
                  <a:cubicBezTo>
                    <a:pt x="117848" y="28234"/>
                    <a:pt x="234469" y="39897"/>
                    <a:pt x="346179" y="39897"/>
                  </a:cubicBezTo>
                  <a:cubicBezTo>
                    <a:pt x="478758" y="39897"/>
                    <a:pt x="604586" y="23938"/>
                    <a:pt x="718137" y="0"/>
                  </a:cubicBezTo>
                  <a:lnTo>
                    <a:pt x="640186" y="0"/>
                  </a:lnTo>
                  <a:close/>
                </a:path>
              </a:pathLst>
            </a:custGeom>
            <a:grpFill/>
            <a:ln w="6132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object 6"/>
          <p:cNvSpPr/>
          <p:nvPr/>
        </p:nvSpPr>
        <p:spPr>
          <a:xfrm>
            <a:off x="0" y="1930872"/>
            <a:ext cx="6400799" cy="1524596"/>
          </a:xfrm>
          <a:custGeom>
            <a:avLst/>
            <a:gdLst/>
            <a:ahLst/>
            <a:cxnLst/>
            <a:rect l="l" t="t" r="r" b="b"/>
            <a:pathLst>
              <a:path w="6141720" h="2085339">
                <a:moveTo>
                  <a:pt x="6101842" y="0"/>
                </a:moveTo>
                <a:lnTo>
                  <a:pt x="39878" y="0"/>
                </a:lnTo>
                <a:lnTo>
                  <a:pt x="24378" y="3141"/>
                </a:lnTo>
                <a:lnTo>
                  <a:pt x="11699" y="11699"/>
                </a:lnTo>
                <a:lnTo>
                  <a:pt x="3141" y="24378"/>
                </a:lnTo>
                <a:lnTo>
                  <a:pt x="0" y="39877"/>
                </a:lnTo>
                <a:lnTo>
                  <a:pt x="0" y="2044953"/>
                </a:lnTo>
                <a:lnTo>
                  <a:pt x="3141" y="2060453"/>
                </a:lnTo>
                <a:lnTo>
                  <a:pt x="11699" y="2073132"/>
                </a:lnTo>
                <a:lnTo>
                  <a:pt x="24378" y="2081690"/>
                </a:lnTo>
                <a:lnTo>
                  <a:pt x="39878" y="2084832"/>
                </a:lnTo>
                <a:lnTo>
                  <a:pt x="6101842" y="2084832"/>
                </a:lnTo>
                <a:lnTo>
                  <a:pt x="6117341" y="2081690"/>
                </a:lnTo>
                <a:lnTo>
                  <a:pt x="6130020" y="2073132"/>
                </a:lnTo>
                <a:lnTo>
                  <a:pt x="6138578" y="2060453"/>
                </a:lnTo>
                <a:lnTo>
                  <a:pt x="6141720" y="2044953"/>
                </a:lnTo>
                <a:lnTo>
                  <a:pt x="6141720" y="39877"/>
                </a:lnTo>
                <a:lnTo>
                  <a:pt x="6138578" y="24378"/>
                </a:lnTo>
                <a:lnTo>
                  <a:pt x="6130020" y="11699"/>
                </a:lnTo>
                <a:lnTo>
                  <a:pt x="6117341" y="3141"/>
                </a:lnTo>
                <a:lnTo>
                  <a:pt x="610184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8426" y="2344853"/>
            <a:ext cx="600760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8890" algn="ctr">
              <a:lnSpc>
                <a:spcPct val="100000"/>
              </a:lnSpc>
              <a:spcBef>
                <a:spcPts val="95"/>
              </a:spcBef>
            </a:pPr>
            <a:r>
              <a:rPr lang="ru-RU" sz="3200" spc="-10" dirty="0" smtClean="0">
                <a:solidFill>
                  <a:srgbClr val="FFFFFF"/>
                </a:solidFill>
              </a:rPr>
              <a:t>Спасибо за внимание</a:t>
            </a:r>
            <a:endParaRPr lang="ru-RU" sz="3200" dirty="0"/>
          </a:p>
        </p:txBody>
      </p:sp>
      <p:pic>
        <p:nvPicPr>
          <p:cNvPr id="51" name="Picture 2" descr="https://i.pinimg.com/originals/8d/d3/f5/8dd3f524c1ddb17c81a98a41718996f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133350"/>
            <a:ext cx="7461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C1DCE133-6725-4B7D-A83D-695C0F8F1AC3}"/>
              </a:ext>
            </a:extLst>
          </p:cNvPr>
          <p:cNvSpPr txBox="1"/>
          <p:nvPr/>
        </p:nvSpPr>
        <p:spPr>
          <a:xfrm>
            <a:off x="8556625" y="193675"/>
            <a:ext cx="38163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z-Cyrl-UZ" b="1" dirty="0">
                <a:latin typeface="Cambria" pitchFamily="18" charset="0"/>
                <a:ea typeface="Cambria" pitchFamily="18" charset="0"/>
                <a:cs typeface="Poppins" panose="00000500000000000000" pitchFamily="2" charset="0"/>
              </a:rPr>
              <a:t>Областной хакимият С</a:t>
            </a:r>
            <a:r>
              <a:rPr lang="ru-RU" b="1" dirty="0" err="1">
                <a:latin typeface="Cambria" pitchFamily="18" charset="0"/>
                <a:ea typeface="Cambria" pitchFamily="18" charset="0"/>
                <a:cs typeface="Poppins" panose="00000500000000000000" pitchFamily="2" charset="0"/>
              </a:rPr>
              <a:t>ырдарьинской</a:t>
            </a:r>
            <a:r>
              <a:rPr lang="ru-RU" b="1" dirty="0">
                <a:latin typeface="Cambria" pitchFamily="18" charset="0"/>
                <a:ea typeface="Cambria" pitchFamily="18" charset="0"/>
                <a:cs typeface="Poppins" panose="00000500000000000000" pitchFamily="2" charset="0"/>
              </a:rPr>
              <a:t> области</a:t>
            </a:r>
            <a:endParaRPr lang="id-ID" b="1" dirty="0">
              <a:latin typeface="Cambria" pitchFamily="18" charset="0"/>
              <a:ea typeface="Cambria" pitchFamily="18" charset="0"/>
              <a:cs typeface="Poppins" panose="00000500000000000000" pitchFamily="2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8445500" y="244475"/>
            <a:ext cx="0" cy="55562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04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</TotalTime>
  <Words>717</Words>
  <Application>Microsoft Office PowerPoint</Application>
  <PresentationFormat>Произвольный</PresentationFormat>
  <Paragraphs>159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Состояние и перспективные направления для инвестирования в Сырдарьинскую область   </vt:lpstr>
      <vt:lpstr>ПРОМЫШЛЕННОСТЬ СЕГОДНЯ</vt:lpstr>
      <vt:lpstr>Презентация PowerPoint</vt:lpstr>
      <vt:lpstr>Презентация PowerPoint</vt:lpstr>
      <vt:lpstr>Презентация PowerPoint</vt:lpstr>
      <vt:lpstr>МЕЖДУНАРОДНЫЙ ЦЕНТР ПРОМЫШЛЕННОЙ КООПЕРАЦИИ «ЦЕНТРАЛЬНАЯ АЗИЯ»</vt:lpstr>
      <vt:lpstr>ГЕОГРАФИЧЕСКИЕ КООРДИНАТЫ, СХЕМА РАЗМЕЩЕНИЯ И ГРАНИЦЫ ТЕРРИТОРИИ МЕЖДУНАРОДНОГО ЦЕНТРА ПРОМЫШЛЕННОЙ КООПЕРАЦИИ «ЦЕНТРАЛЬНАЯ АЗИЯ»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ainun</dc:creator>
  <cp:lastModifiedBy>Пользователь</cp:lastModifiedBy>
  <cp:revision>79</cp:revision>
  <cp:lastPrinted>2022-12-15T05:08:16Z</cp:lastPrinted>
  <dcterms:created xsi:type="dcterms:W3CDTF">2022-12-14T06:15:45Z</dcterms:created>
  <dcterms:modified xsi:type="dcterms:W3CDTF">2023-09-13T15:40:20Z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2022-11-30T00:00:00Z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2022-12-14T00:00:00Z</vt:filetime>
  </property>
</Properties>
</file>