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258" r:id="rId4"/>
    <p:sldId id="277" r:id="rId5"/>
    <p:sldId id="324" r:id="rId6"/>
    <p:sldId id="334" r:id="rId7"/>
    <p:sldId id="323" r:id="rId8"/>
    <p:sldId id="290" r:id="rId9"/>
    <p:sldId id="326" r:id="rId10"/>
    <p:sldId id="342" r:id="rId11"/>
    <p:sldId id="328" r:id="rId12"/>
    <p:sldId id="309" r:id="rId13"/>
    <p:sldId id="295" r:id="rId1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D54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752F1-A6DB-4C18-9CD4-09EFB920D729}" v="2" dt="2023-09-08T16:14:33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5226" autoAdjust="0"/>
  </p:normalViewPr>
  <p:slideViewPr>
    <p:cSldViewPr snapToGrid="0" snapToObjects="1">
      <p:cViewPr varScale="1">
        <p:scale>
          <a:sx n="110" d="100"/>
          <a:sy n="110" d="100"/>
        </p:scale>
        <p:origin x="91" y="1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glan Hu" userId="61035392-b8e6-43fa-b39d-a05287957c90" providerId="ADAL" clId="{A372CE86-1B26-4623-B3BF-B663BDC4456F}"/>
    <pc:docChg chg="undo custSel delSld modSld sldOrd modNotesMaster modHandout">
      <pc:chgData name="Xinglan Hu" userId="61035392-b8e6-43fa-b39d-a05287957c90" providerId="ADAL" clId="{A372CE86-1B26-4623-B3BF-B663BDC4456F}" dt="2023-09-02T07:46:51.493" v="1130"/>
      <pc:docMkLst>
        <pc:docMk/>
      </pc:docMkLst>
      <pc:sldChg chg="modSp mod">
        <pc:chgData name="Xinglan Hu" userId="61035392-b8e6-43fa-b39d-a05287957c90" providerId="ADAL" clId="{A372CE86-1B26-4623-B3BF-B663BDC4456F}" dt="2023-08-24T01:03:32.666" v="1127" actId="20577"/>
        <pc:sldMkLst>
          <pc:docMk/>
          <pc:sldMk cId="1354716741" sldId="258"/>
        </pc:sldMkLst>
        <pc:spChg chg="mod">
          <ac:chgData name="Xinglan Hu" userId="61035392-b8e6-43fa-b39d-a05287957c90" providerId="ADAL" clId="{A372CE86-1B26-4623-B3BF-B663BDC4456F}" dt="2023-08-10T02:35:58.292" v="1125" actId="255"/>
          <ac:spMkLst>
            <pc:docMk/>
            <pc:sldMk cId="1354716741" sldId="258"/>
            <ac:spMk id="5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7:36:31.127" v="332" actId="20577"/>
          <ac:spMkLst>
            <pc:docMk/>
            <pc:sldMk cId="1354716741" sldId="258"/>
            <ac:spMk id="6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24T01:03:32.666" v="1127" actId="20577"/>
          <ac:spMkLst>
            <pc:docMk/>
            <pc:sldMk cId="1354716741" sldId="258"/>
            <ac:spMk id="7" creationId="{00000000-0000-0000-0000-000000000000}"/>
          </ac:spMkLst>
        </pc:spChg>
      </pc:sldChg>
      <pc:sldChg chg="modSp mod">
        <pc:chgData name="Xinglan Hu" userId="61035392-b8e6-43fa-b39d-a05287957c90" providerId="ADAL" clId="{A372CE86-1B26-4623-B3BF-B663BDC4456F}" dt="2023-08-10T02:11:15.105" v="1060" actId="20578"/>
        <pc:sldMkLst>
          <pc:docMk/>
          <pc:sldMk cId="3963650386" sldId="277"/>
        </pc:sldMkLst>
        <pc:spChg chg="mod">
          <ac:chgData name="Xinglan Hu" userId="61035392-b8e6-43fa-b39d-a05287957c90" providerId="ADAL" clId="{A372CE86-1B26-4623-B3BF-B663BDC4456F}" dt="2023-08-10T02:11:15.105" v="1060" actId="20578"/>
          <ac:spMkLst>
            <pc:docMk/>
            <pc:sldMk cId="3963650386" sldId="277"/>
            <ac:spMk id="5" creationId="{00000000-0000-0000-0000-000000000000}"/>
          </ac:spMkLst>
        </pc:spChg>
      </pc:sldChg>
      <pc:sldChg chg="modSp mod modNotesTx">
        <pc:chgData name="Xinglan Hu" userId="61035392-b8e6-43fa-b39d-a05287957c90" providerId="ADAL" clId="{A372CE86-1B26-4623-B3BF-B663BDC4456F}" dt="2023-08-10T02:26:56.435" v="1063"/>
        <pc:sldMkLst>
          <pc:docMk/>
          <pc:sldMk cId="1322380616" sldId="290"/>
        </pc:sldMkLst>
        <pc:spChg chg="mod">
          <ac:chgData name="Xinglan Hu" userId="61035392-b8e6-43fa-b39d-a05287957c90" providerId="ADAL" clId="{A372CE86-1B26-4623-B3BF-B663BDC4456F}" dt="2023-08-09T08:57:58.644" v="1059" actId="255"/>
          <ac:spMkLst>
            <pc:docMk/>
            <pc:sldMk cId="1322380616" sldId="290"/>
            <ac:spMk id="3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8:07:07.769" v="768" actId="948"/>
          <ac:spMkLst>
            <pc:docMk/>
            <pc:sldMk cId="1322380616" sldId="290"/>
            <ac:spMk id="5" creationId="{00000000-0000-0000-0000-000000000000}"/>
          </ac:spMkLst>
        </pc:spChg>
      </pc:sldChg>
      <pc:sldChg chg="modSp mod">
        <pc:chgData name="Xinglan Hu" userId="61035392-b8e6-43fa-b39d-a05287957c90" providerId="ADAL" clId="{A372CE86-1B26-4623-B3BF-B663BDC4456F}" dt="2023-08-09T08:55:49.747" v="959" actId="20577"/>
        <pc:sldMkLst>
          <pc:docMk/>
          <pc:sldMk cId="795277769" sldId="309"/>
        </pc:sldMkLst>
        <pc:spChg chg="mod">
          <ac:chgData name="Xinglan Hu" userId="61035392-b8e6-43fa-b39d-a05287957c90" providerId="ADAL" clId="{A372CE86-1B26-4623-B3BF-B663BDC4456F}" dt="2023-08-09T08:55:49.747" v="959" actId="20577"/>
          <ac:spMkLst>
            <pc:docMk/>
            <pc:sldMk cId="795277769" sldId="309"/>
            <ac:spMk id="3" creationId="{00000000-0000-0000-0000-000000000000}"/>
          </ac:spMkLst>
        </pc:spChg>
      </pc:sldChg>
      <pc:sldChg chg="modSp mod">
        <pc:chgData name="Xinglan Hu" userId="61035392-b8e6-43fa-b39d-a05287957c90" providerId="ADAL" clId="{A372CE86-1B26-4623-B3BF-B663BDC4456F}" dt="2023-08-09T08:05:58.675" v="699" actId="20577"/>
        <pc:sldMkLst>
          <pc:docMk/>
          <pc:sldMk cId="205414522" sldId="323"/>
        </pc:sldMkLst>
        <pc:spChg chg="mod">
          <ac:chgData name="Xinglan Hu" userId="61035392-b8e6-43fa-b39d-a05287957c90" providerId="ADAL" clId="{A372CE86-1B26-4623-B3BF-B663BDC4456F}" dt="2023-08-09T08:05:40.485" v="696" actId="20577"/>
          <ac:spMkLst>
            <pc:docMk/>
            <pc:sldMk cId="205414522" sldId="323"/>
            <ac:spMk id="2" creationId="{62548058-9385-446B-89B9-BEFC82D057F5}"/>
          </ac:spMkLst>
        </pc:spChg>
        <pc:spChg chg="mod">
          <ac:chgData name="Xinglan Hu" userId="61035392-b8e6-43fa-b39d-a05287957c90" providerId="ADAL" clId="{A372CE86-1B26-4623-B3BF-B663BDC4456F}" dt="2023-08-09T08:05:58.675" v="699" actId="20577"/>
          <ac:spMkLst>
            <pc:docMk/>
            <pc:sldMk cId="205414522" sldId="323"/>
            <ac:spMk id="8" creationId="{9AA8877A-A3BA-4223-AE75-6372010E098A}"/>
          </ac:spMkLst>
        </pc:spChg>
      </pc:sldChg>
      <pc:sldChg chg="modSp mod">
        <pc:chgData name="Xinglan Hu" userId="61035392-b8e6-43fa-b39d-a05287957c90" providerId="ADAL" clId="{A372CE86-1B26-4623-B3BF-B663BDC4456F}" dt="2023-08-09T08:51:31.769" v="772" actId="20577"/>
        <pc:sldMkLst>
          <pc:docMk/>
          <pc:sldMk cId="2073203621" sldId="324"/>
        </pc:sldMkLst>
        <pc:spChg chg="mod">
          <ac:chgData name="Xinglan Hu" userId="61035392-b8e6-43fa-b39d-a05287957c90" providerId="ADAL" clId="{A372CE86-1B26-4623-B3BF-B663BDC4456F}" dt="2023-08-09T07:41:47.001" v="510" actId="20577"/>
          <ac:spMkLst>
            <pc:docMk/>
            <pc:sldMk cId="2073203621" sldId="324"/>
            <ac:spMk id="2" creationId="{62548058-9385-446B-89B9-BEFC82D057F5}"/>
          </ac:spMkLst>
        </pc:spChg>
        <pc:spChg chg="mod">
          <ac:chgData name="Xinglan Hu" userId="61035392-b8e6-43fa-b39d-a05287957c90" providerId="ADAL" clId="{A372CE86-1B26-4623-B3BF-B663BDC4456F}" dt="2023-08-09T08:51:31.769" v="772" actId="20577"/>
          <ac:spMkLst>
            <pc:docMk/>
            <pc:sldMk cId="2073203621" sldId="324"/>
            <ac:spMk id="8" creationId="{9AA8877A-A3BA-4223-AE75-6372010E098A}"/>
          </ac:spMkLst>
        </pc:spChg>
      </pc:sldChg>
      <pc:sldChg chg="modSp mod modNotesTx">
        <pc:chgData name="Xinglan Hu" userId="61035392-b8e6-43fa-b39d-a05287957c90" providerId="ADAL" clId="{A372CE86-1B26-4623-B3BF-B663BDC4456F}" dt="2023-08-10T02:33:05.948" v="1073"/>
        <pc:sldMkLst>
          <pc:docMk/>
          <pc:sldMk cId="2316049137" sldId="325"/>
        </pc:sldMkLst>
        <pc:spChg chg="mod">
          <ac:chgData name="Xinglan Hu" userId="61035392-b8e6-43fa-b39d-a05287957c90" providerId="ADAL" clId="{A372CE86-1B26-4623-B3BF-B663BDC4456F}" dt="2023-08-09T08:57:37.517" v="1058" actId="20577"/>
          <ac:spMkLst>
            <pc:docMk/>
            <pc:sldMk cId="2316049137" sldId="325"/>
            <ac:spMk id="3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8:52:44.912" v="823" actId="948"/>
          <ac:spMkLst>
            <pc:docMk/>
            <pc:sldMk cId="2316049137" sldId="325"/>
            <ac:spMk id="5" creationId="{00000000-0000-0000-0000-000000000000}"/>
          </ac:spMkLst>
        </pc:spChg>
      </pc:sldChg>
      <pc:sldChg chg="modSp mod">
        <pc:chgData name="Xinglan Hu" userId="61035392-b8e6-43fa-b39d-a05287957c90" providerId="ADAL" clId="{A372CE86-1B26-4623-B3BF-B663BDC4456F}" dt="2023-08-09T08:53:59.798" v="878" actId="948"/>
        <pc:sldMkLst>
          <pc:docMk/>
          <pc:sldMk cId="1726227561" sldId="326"/>
        </pc:sldMkLst>
        <pc:spChg chg="mod">
          <ac:chgData name="Xinglan Hu" userId="61035392-b8e6-43fa-b39d-a05287957c90" providerId="ADAL" clId="{A372CE86-1B26-4623-B3BF-B663BDC4456F}" dt="2023-08-09T08:53:40.819" v="877" actId="255"/>
          <ac:spMkLst>
            <pc:docMk/>
            <pc:sldMk cId="1726227561" sldId="326"/>
            <ac:spMk id="3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8:53:59.798" v="878" actId="948"/>
          <ac:spMkLst>
            <pc:docMk/>
            <pc:sldMk cId="1726227561" sldId="326"/>
            <ac:spMk id="5" creationId="{00000000-0000-0000-0000-000000000000}"/>
          </ac:spMkLst>
        </pc:spChg>
      </pc:sldChg>
      <pc:sldChg chg="del">
        <pc:chgData name="Xinglan Hu" userId="61035392-b8e6-43fa-b39d-a05287957c90" providerId="ADAL" clId="{A372CE86-1B26-4623-B3BF-B663BDC4456F}" dt="2023-08-09T07:40:04.871" v="495" actId="2696"/>
        <pc:sldMkLst>
          <pc:docMk/>
          <pc:sldMk cId="645441272" sldId="329"/>
        </pc:sldMkLst>
      </pc:sldChg>
      <pc:sldChg chg="del">
        <pc:chgData name="Xinglan Hu" userId="61035392-b8e6-43fa-b39d-a05287957c90" providerId="ADAL" clId="{A372CE86-1B26-4623-B3BF-B663BDC4456F}" dt="2023-08-09T07:40:12.381" v="498" actId="2696"/>
        <pc:sldMkLst>
          <pc:docMk/>
          <pc:sldMk cId="1709603041" sldId="331"/>
        </pc:sldMkLst>
      </pc:sldChg>
      <pc:sldChg chg="addSp delSp modSp mod ord">
        <pc:chgData name="Xinglan Hu" userId="61035392-b8e6-43fa-b39d-a05287957c90" providerId="ADAL" clId="{A372CE86-1B26-4623-B3BF-B663BDC4456F}" dt="2023-09-02T06:56:23.840" v="1129"/>
        <pc:sldMkLst>
          <pc:docMk/>
          <pc:sldMk cId="432141351" sldId="334"/>
        </pc:sldMkLst>
        <pc:spChg chg="mod">
          <ac:chgData name="Xinglan Hu" userId="61035392-b8e6-43fa-b39d-a05287957c90" providerId="ADAL" clId="{A372CE86-1B26-4623-B3BF-B663BDC4456F}" dt="2023-08-09T08:51:44.378" v="773" actId="20577"/>
          <ac:spMkLst>
            <pc:docMk/>
            <pc:sldMk cId="432141351" sldId="334"/>
            <ac:spMk id="2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7:50:39.847" v="550" actId="20577"/>
          <ac:spMkLst>
            <pc:docMk/>
            <pc:sldMk cId="432141351" sldId="334"/>
            <ac:spMk id="3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8:04:05.764" v="663" actId="14100"/>
          <ac:spMkLst>
            <pc:docMk/>
            <pc:sldMk cId="432141351" sldId="334"/>
            <ac:spMk id="6" creationId="{3C9702D9-D7A8-8D47-BC1E-A360BD2A7E55}"/>
          </ac:spMkLst>
        </pc:spChg>
        <pc:spChg chg="del">
          <ac:chgData name="Xinglan Hu" userId="61035392-b8e6-43fa-b39d-a05287957c90" providerId="ADAL" clId="{A372CE86-1B26-4623-B3BF-B663BDC4456F}" dt="2023-08-09T07:45:43.627" v="527" actId="478"/>
          <ac:spMkLst>
            <pc:docMk/>
            <pc:sldMk cId="432141351" sldId="334"/>
            <ac:spMk id="9" creationId="{00000000-0000-0000-0000-000000000000}"/>
          </ac:spMkLst>
        </pc:spChg>
        <pc:spChg chg="del">
          <ac:chgData name="Xinglan Hu" userId="61035392-b8e6-43fa-b39d-a05287957c90" providerId="ADAL" clId="{A372CE86-1B26-4623-B3BF-B663BDC4456F}" dt="2023-08-09T07:45:40.929" v="526" actId="478"/>
          <ac:spMkLst>
            <pc:docMk/>
            <pc:sldMk cId="432141351" sldId="334"/>
            <ac:spMk id="10" creationId="{00000000-0000-0000-0000-000000000000}"/>
          </ac:spMkLst>
        </pc:spChg>
        <pc:picChg chg="add del mod">
          <ac:chgData name="Xinglan Hu" userId="61035392-b8e6-43fa-b39d-a05287957c90" providerId="ADAL" clId="{A372CE86-1B26-4623-B3BF-B663BDC4456F}" dt="2023-08-09T07:59:18.394" v="641" actId="21"/>
          <ac:picMkLst>
            <pc:docMk/>
            <pc:sldMk cId="432141351" sldId="334"/>
            <ac:picMk id="5" creationId="{6310BF24-752C-C633-4A96-C7E79707EFEF}"/>
          </ac:picMkLst>
        </pc:picChg>
        <pc:picChg chg="add del mod">
          <ac:chgData name="Xinglan Hu" userId="61035392-b8e6-43fa-b39d-a05287957c90" providerId="ADAL" clId="{A372CE86-1B26-4623-B3BF-B663BDC4456F}" dt="2023-08-09T08:01:24.428" v="651" actId="21"/>
          <ac:picMkLst>
            <pc:docMk/>
            <pc:sldMk cId="432141351" sldId="334"/>
            <ac:picMk id="11" creationId="{B9BFDA6E-C377-E68C-1EE4-F0FE1B67CBB6}"/>
          </ac:picMkLst>
        </pc:picChg>
        <pc:picChg chg="add mod">
          <ac:chgData name="Xinglan Hu" userId="61035392-b8e6-43fa-b39d-a05287957c90" providerId="ADAL" clId="{A372CE86-1B26-4623-B3BF-B663BDC4456F}" dt="2023-08-09T08:04:18.238" v="664" actId="14100"/>
          <ac:picMkLst>
            <pc:docMk/>
            <pc:sldMk cId="432141351" sldId="334"/>
            <ac:picMk id="13" creationId="{BFF47F50-C381-044E-B9B0-BCC8A180CC08}"/>
          </ac:picMkLst>
        </pc:picChg>
        <pc:picChg chg="del">
          <ac:chgData name="Xinglan Hu" userId="61035392-b8e6-43fa-b39d-a05287957c90" providerId="ADAL" clId="{A372CE86-1B26-4623-B3BF-B663BDC4456F}" dt="2023-08-09T07:45:37.681" v="525" actId="21"/>
          <ac:picMkLst>
            <pc:docMk/>
            <pc:sldMk cId="432141351" sldId="334"/>
            <ac:picMk id="1026" creationId="{00000000-0000-0000-0000-000000000000}"/>
          </ac:picMkLst>
        </pc:picChg>
      </pc:sldChg>
      <pc:sldChg chg="del">
        <pc:chgData name="Xinglan Hu" userId="61035392-b8e6-43fa-b39d-a05287957c90" providerId="ADAL" clId="{A372CE86-1B26-4623-B3BF-B663BDC4456F}" dt="2023-08-09T07:39:57.165" v="492" actId="2696"/>
        <pc:sldMkLst>
          <pc:docMk/>
          <pc:sldMk cId="168122823" sldId="338"/>
        </pc:sldMkLst>
      </pc:sldChg>
      <pc:sldChg chg="del">
        <pc:chgData name="Xinglan Hu" userId="61035392-b8e6-43fa-b39d-a05287957c90" providerId="ADAL" clId="{A372CE86-1B26-4623-B3BF-B663BDC4456F}" dt="2023-08-09T07:39:59.807" v="493" actId="2696"/>
        <pc:sldMkLst>
          <pc:docMk/>
          <pc:sldMk cId="955141398" sldId="339"/>
        </pc:sldMkLst>
      </pc:sldChg>
      <pc:sldChg chg="del">
        <pc:chgData name="Xinglan Hu" userId="61035392-b8e6-43fa-b39d-a05287957c90" providerId="ADAL" clId="{A372CE86-1B26-4623-B3BF-B663BDC4456F}" dt="2023-08-09T07:40:02.216" v="494" actId="2696"/>
        <pc:sldMkLst>
          <pc:docMk/>
          <pc:sldMk cId="4293952688" sldId="340"/>
        </pc:sldMkLst>
      </pc:sldChg>
      <pc:sldChg chg="del">
        <pc:chgData name="Xinglan Hu" userId="61035392-b8e6-43fa-b39d-a05287957c90" providerId="ADAL" clId="{A372CE86-1B26-4623-B3BF-B663BDC4456F}" dt="2023-08-09T07:39:53.853" v="491" actId="2696"/>
        <pc:sldMkLst>
          <pc:docMk/>
          <pc:sldMk cId="2740911319" sldId="341"/>
        </pc:sldMkLst>
      </pc:sldChg>
      <pc:sldChg chg="modSp mod modNotesTx">
        <pc:chgData name="Xinglan Hu" userId="61035392-b8e6-43fa-b39d-a05287957c90" providerId="ADAL" clId="{A372CE86-1B26-4623-B3BF-B663BDC4456F}" dt="2023-08-10T02:30:52.756" v="1072" actId="207"/>
        <pc:sldMkLst>
          <pc:docMk/>
          <pc:sldMk cId="3343617745" sldId="342"/>
        </pc:sldMkLst>
        <pc:spChg chg="mod">
          <ac:chgData name="Xinglan Hu" userId="61035392-b8e6-43fa-b39d-a05287957c90" providerId="ADAL" clId="{A372CE86-1B26-4623-B3BF-B663BDC4456F}" dt="2023-08-09T08:54:45.771" v="943" actId="255"/>
          <ac:spMkLst>
            <pc:docMk/>
            <pc:sldMk cId="3343617745" sldId="342"/>
            <ac:spMk id="3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8:55:00.966" v="944" actId="948"/>
          <ac:spMkLst>
            <pc:docMk/>
            <pc:sldMk cId="3343617745" sldId="342"/>
            <ac:spMk id="5" creationId="{00000000-0000-0000-0000-000000000000}"/>
          </ac:spMkLst>
        </pc:spChg>
      </pc:sldChg>
      <pc:sldChg chg="del">
        <pc:chgData name="Xinglan Hu" userId="61035392-b8e6-43fa-b39d-a05287957c90" providerId="ADAL" clId="{A372CE86-1B26-4623-B3BF-B663BDC4456F}" dt="2023-08-09T07:40:07.294" v="496" actId="2696"/>
        <pc:sldMkLst>
          <pc:docMk/>
          <pc:sldMk cId="1108807820" sldId="343"/>
        </pc:sldMkLst>
      </pc:sldChg>
      <pc:sldChg chg="del">
        <pc:chgData name="Xinglan Hu" userId="61035392-b8e6-43fa-b39d-a05287957c90" providerId="ADAL" clId="{A372CE86-1B26-4623-B3BF-B663BDC4456F}" dt="2023-08-09T07:40:09.444" v="497" actId="2696"/>
        <pc:sldMkLst>
          <pc:docMk/>
          <pc:sldMk cId="1655459269" sldId="344"/>
        </pc:sldMkLst>
      </pc:sldChg>
    </pc:docChg>
  </pc:docChgLst>
  <pc:docChgLst>
    <pc:chgData name="Xinglan Hu" userId="61035392-b8e6-43fa-b39d-a05287957c90" providerId="ADAL" clId="{FB5752F1-A6DB-4C18-9CD4-09EFB920D729}"/>
    <pc:docChg chg="undo custSel addSld delSld modSld">
      <pc:chgData name="Xinglan Hu" userId="61035392-b8e6-43fa-b39d-a05287957c90" providerId="ADAL" clId="{FB5752F1-A6DB-4C18-9CD4-09EFB920D729}" dt="2023-09-08T16:19:54.821" v="10" actId="2696"/>
      <pc:docMkLst>
        <pc:docMk/>
      </pc:docMkLst>
      <pc:sldChg chg="modSp mod">
        <pc:chgData name="Xinglan Hu" userId="61035392-b8e6-43fa-b39d-a05287957c90" providerId="ADAL" clId="{FB5752F1-A6DB-4C18-9CD4-09EFB920D729}" dt="2023-09-08T16:14:51.454" v="7" actId="20577"/>
        <pc:sldMkLst>
          <pc:docMk/>
          <pc:sldMk cId="1354716741" sldId="258"/>
        </pc:sldMkLst>
        <pc:spChg chg="mod">
          <ac:chgData name="Xinglan Hu" userId="61035392-b8e6-43fa-b39d-a05287957c90" providerId="ADAL" clId="{FB5752F1-A6DB-4C18-9CD4-09EFB920D729}" dt="2023-09-08T16:14:51.454" v="7" actId="20577"/>
          <ac:spMkLst>
            <pc:docMk/>
            <pc:sldMk cId="1354716741" sldId="258"/>
            <ac:spMk id="7" creationId="{00000000-0000-0000-0000-000000000000}"/>
          </ac:spMkLst>
        </pc:spChg>
      </pc:sldChg>
      <pc:sldChg chg="add del">
        <pc:chgData name="Xinglan Hu" userId="61035392-b8e6-43fa-b39d-a05287957c90" providerId="ADAL" clId="{FB5752F1-A6DB-4C18-9CD4-09EFB920D729}" dt="2023-09-08T16:19:54.821" v="10" actId="2696"/>
        <pc:sldMkLst>
          <pc:docMk/>
          <pc:sldMk cId="2316049137" sldId="3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49FE30-9CF8-492A-A355-CB1BAB753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758"/>
          </a:xfrm>
          <a:prstGeom prst="rect">
            <a:avLst/>
          </a:prstGeom>
        </p:spPr>
        <p:txBody>
          <a:bodyPr vert="horz" lIns="85999" tIns="43000" rIns="85999" bIns="4300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B8EA8-3713-42BA-9FB2-B3F86235C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5758"/>
          </a:xfrm>
          <a:prstGeom prst="rect">
            <a:avLst/>
          </a:prstGeom>
        </p:spPr>
        <p:txBody>
          <a:bodyPr vert="horz" lIns="85999" tIns="43000" rIns="85999" bIns="43000" rtlCol="0"/>
          <a:lstStyle>
            <a:lvl1pPr algn="r">
              <a:defRPr sz="1100"/>
            </a:lvl1pPr>
          </a:lstStyle>
          <a:p>
            <a:fld id="{540FD46E-E19F-477F-BC74-98A7F1733062}" type="datetime1">
              <a:rPr lang="en-US" smtClean="0"/>
              <a:t>09/09/2023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67259-DEF8-4C2D-A661-89D7085A24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643"/>
            <a:ext cx="3038258" cy="465758"/>
          </a:xfrm>
          <a:prstGeom prst="rect">
            <a:avLst/>
          </a:prstGeom>
        </p:spPr>
        <p:txBody>
          <a:bodyPr vert="horz" lIns="85999" tIns="43000" rIns="85999" bIns="4300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25332-7484-4FAB-A551-CA6E223CA4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576" y="8830643"/>
            <a:ext cx="3038258" cy="465758"/>
          </a:xfrm>
          <a:prstGeom prst="rect">
            <a:avLst/>
          </a:prstGeom>
        </p:spPr>
        <p:txBody>
          <a:bodyPr vert="horz" lIns="85999" tIns="43000" rIns="85999" bIns="43000" rtlCol="0" anchor="b"/>
          <a:lstStyle>
            <a:lvl1pPr algn="r">
              <a:defRPr sz="1100"/>
            </a:lvl1pPr>
          </a:lstStyle>
          <a:p>
            <a:fld id="{5AD44B68-27E9-47EE-8CFD-4D381EEA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73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2C7B990F-5D07-4F8F-926D-6EEBA2E4845B}" type="datetime1">
              <a:rPr lang="en-US" smtClean="0"/>
              <a:t>09/09/2023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ED764575-DD9F-4F42-928D-88CA5E91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94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7B990F-5D07-4F8F-926D-6EEBA2E4845B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9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98DA6-C65B-4000-9BB3-4BB816A4CF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012EC8A-A22C-45A4-A25E-585A158E6D2F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8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>
                <a:solidFill>
                  <a:srgbClr val="000000"/>
                </a:solidFill>
                <a:latin typeface="Ideal Sans Light"/>
              </a:rPr>
              <a:t>The proposed geographic focus of STKEC development will be on Shymkent city and Turkestan oblast of Kazakhstan, Tashkent city and Tashkent oblast of Uzbekistan, and </a:t>
            </a:r>
            <a:r>
              <a:rPr lang="en-US" sz="1700" dirty="0" err="1">
                <a:solidFill>
                  <a:srgbClr val="000000"/>
                </a:solidFill>
                <a:latin typeface="Ideal Sans Light"/>
              </a:rPr>
              <a:t>Sugd</a:t>
            </a:r>
            <a:r>
              <a:rPr lang="en-US" sz="1700" dirty="0">
                <a:solidFill>
                  <a:srgbClr val="000000"/>
                </a:solidFill>
                <a:latin typeface="Ideal Sans Light"/>
              </a:rPr>
              <a:t> oblast (including Khujand city) of Tajikistan. The geographic coverage can be expanded later to include other cities and/or oblasts of the STKEC countries. </a:t>
            </a:r>
          </a:p>
          <a:p>
            <a:endParaRPr lang="en-US" sz="1700" dirty="0">
              <a:solidFill>
                <a:srgbClr val="000000"/>
              </a:solidFill>
              <a:latin typeface="Ideal Sans Light"/>
            </a:endParaRPr>
          </a:p>
          <a:p>
            <a:r>
              <a:rPr lang="en-US" sz="1700" dirty="0">
                <a:solidFill>
                  <a:srgbClr val="000000"/>
                </a:solidFill>
                <a:latin typeface="Ideal Sans Light"/>
              </a:rPr>
              <a:t>There are many reasons why this geographic area—consisting of Shymkent and Tashkent cities; and Turkestan, Tashkent, and </a:t>
            </a:r>
            <a:r>
              <a:rPr lang="en-US" sz="1700" dirty="0" err="1">
                <a:solidFill>
                  <a:srgbClr val="000000"/>
                </a:solidFill>
                <a:latin typeface="Ideal Sans Light"/>
              </a:rPr>
              <a:t>Sugd</a:t>
            </a:r>
            <a:r>
              <a:rPr lang="en-US" sz="1700" dirty="0">
                <a:solidFill>
                  <a:srgbClr val="000000"/>
                </a:solidFill>
                <a:latin typeface="Ideal Sans Light"/>
              </a:rPr>
              <a:t> oblasts (henceforth referred to as the STKEC region)—can become a vibrant TNEC. The reasons include (</a:t>
            </a:r>
            <a:r>
              <a:rPr lang="en-US" sz="1700" dirty="0" err="1">
                <a:solidFill>
                  <a:srgbClr val="000000"/>
                </a:solidFill>
                <a:latin typeface="Ideal Sans Light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Ideal Sans Light"/>
              </a:rPr>
              <a:t>) its favorable location and spatial features; (ii) relatively good cross-border transport connectivity and large population size; (iii) robust economic activity; (iv) close historical, cultural, and ethnic ties; and (v) the plethora of opportunities that exist among them for a mutually beneficial cross-border economic cooperation and integration.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7B990F-5D07-4F8F-926D-6EEBA2E4845B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broad consensus among stakeholders that efforts to create the Shymkent-Tashkent-Khujand Economic Corridor should focus on the following six interrelated thematic areas where these efforts can bring mutually beneficial results relatively </a:t>
            </a:r>
            <a:r>
              <a:rPr lang="en-US" dirty="0" err="1"/>
              <a:t>quickly:improving</a:t>
            </a:r>
            <a:r>
              <a:rPr lang="en-US" dirty="0"/>
              <a:t> connectivity through road and rail transport;(ii) modernization of border crossing points and border management;(iii) creation of horticulture value chains;(iv) modernizing sanitary and phytosanitary measures and establishing food quality certification services;(v) development of regional tourism; And(vi) creation of special economic zones and industrial </a:t>
            </a:r>
            <a:r>
              <a:rPr lang="en-US" dirty="0" err="1"/>
              <a:t>zones.This</a:t>
            </a:r>
            <a:r>
              <a:rPr lang="en-US" dirty="0"/>
              <a:t> list of thematic areas for the creation of EKSHTH corresponds to (a) the development priorities of the central governments of Kazakhstan, Tajikistan and Uzbekistan; (b) local governments of the cities of Shymkent and Tashkent; and (c) Turkestan, Tashkent and Sughd regions. If necessary, the list can be expanded later. In particular, other thematic areas (</a:t>
            </a:r>
            <a:r>
              <a:rPr lang="en-US" dirty="0" err="1"/>
              <a:t>eg</a:t>
            </a:r>
            <a:r>
              <a:rPr lang="en-US" dirty="0"/>
              <a:t> urban development and education) could be added to this list.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56FAA-B824-4E70-ABE7-C763CB7F8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2342AB-C91D-43EF-87C0-138F2F23F160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6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59993">
              <a:defRPr/>
            </a:pPr>
            <a:endParaRPr lang="en-US" sz="17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994DA-A99A-4700-9060-BD2C19F38E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096863-1015-4F14-9361-8F620D3677BF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29"/>
              </a:spcAft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Modernization of BCPs</a:t>
            </a:r>
          </a:p>
          <a:p>
            <a:pPr>
              <a:spcAft>
                <a:spcPts val="1129"/>
              </a:spcAft>
            </a:pP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129"/>
              </a:spcAft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Konysbayev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(KAZ)-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Yallama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(UZB) (completed in 2021)</a:t>
            </a:r>
          </a:p>
          <a:p>
            <a:pPr>
              <a:spcAft>
                <a:spcPts val="1129"/>
              </a:spcAft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Kaplanbek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(KAZ)-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Navoi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(UZB) (ongoing)</a:t>
            </a:r>
          </a:p>
          <a:p>
            <a:pPr>
              <a:spcAft>
                <a:spcPts val="1129"/>
              </a:spcAft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Kazygurt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(KAZ)-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Najimov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(UZB) (ongoing)</a:t>
            </a:r>
          </a:p>
          <a:p>
            <a:pPr>
              <a:spcAft>
                <a:spcPts val="1129"/>
              </a:spcAft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Oybek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(UZB)-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Fotehobod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(TAJ) (planned)</a:t>
            </a:r>
          </a:p>
          <a:p>
            <a:pPr defTabSz="859993">
              <a:lnSpc>
                <a:spcPts val="1693"/>
              </a:lnSpc>
              <a:spcBef>
                <a:spcPts val="988"/>
              </a:spcBef>
              <a:spcAft>
                <a:spcPts val="988"/>
              </a:spcAft>
              <a:defRPr/>
            </a:pP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59993">
              <a:lnSpc>
                <a:spcPts val="1693"/>
              </a:lnSpc>
              <a:spcBef>
                <a:spcPts val="988"/>
              </a:spcBef>
              <a:spcAft>
                <a:spcPts val="988"/>
              </a:spcAft>
              <a:defRPr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Konysbayev (KAZ)-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Yallama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(UZB) BCP: </a:t>
            </a:r>
            <a:r>
              <a:rPr lang="en-US" sz="1100" dirty="0">
                <a:latin typeface="Roboto"/>
                <a:ea typeface="Calibri" panose="020F0502020204030204" pitchFamily="34" charset="0"/>
                <a:cs typeface="Arial" panose="020B0604020202020204" pitchFamily="34" charset="0"/>
              </a:rPr>
              <a:t>Previously, there were 150-200 cars per day, now it has increased to 1,000 vehicles. In terms of passenger traffic, if earlier about 2,000 people a day passed, now the checkpoint can serve 10,000 people.</a:t>
            </a:r>
          </a:p>
          <a:p>
            <a:pPr defTabSz="859993">
              <a:lnSpc>
                <a:spcPts val="1693"/>
              </a:lnSpc>
              <a:spcBef>
                <a:spcPts val="988"/>
              </a:spcBef>
              <a:spcAft>
                <a:spcPts val="988"/>
              </a:spcAft>
              <a:defRPr/>
            </a:pPr>
            <a:endParaRPr lang="en-US" sz="1100" dirty="0">
              <a:latin typeface="Roboto"/>
              <a:ea typeface="Times New Roman" panose="02020603050405020304" pitchFamily="18" charset="0"/>
            </a:endParaRPr>
          </a:p>
          <a:p>
            <a:pPr defTabSz="859993">
              <a:lnSpc>
                <a:spcPts val="1693"/>
              </a:lnSpc>
              <a:spcBef>
                <a:spcPts val="988"/>
              </a:spcBef>
              <a:spcAft>
                <a:spcPts val="988"/>
              </a:spcAft>
              <a:defRPr/>
            </a:pPr>
            <a:r>
              <a:rPr lang="en-US" sz="1100" dirty="0">
                <a:latin typeface="Segoe UI" panose="020B0502040204020203" pitchFamily="34" charset="0"/>
                <a:ea typeface="Times New Roman" panose="02020603050405020304" pitchFamily="18" charset="0"/>
              </a:rPr>
              <a:t>"</a:t>
            </a:r>
            <a:r>
              <a:rPr lang="en-US" sz="11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Uzbekiston</a:t>
            </a:r>
            <a:r>
              <a:rPr lang="en-US" sz="1100" dirty="0">
                <a:latin typeface="Segoe UI" panose="020B0502040204020203" pitchFamily="34" charset="0"/>
                <a:ea typeface="Times New Roman" panose="02020603050405020304" pitchFamily="18" charset="0"/>
              </a:rPr>
              <a:t> temir </a:t>
            </a:r>
            <a:r>
              <a:rPr lang="en-US" sz="11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yullari</a:t>
            </a:r>
            <a:r>
              <a:rPr lang="en-US" sz="1100" dirty="0">
                <a:latin typeface="Segoe UI" panose="020B0502040204020203" pitchFamily="34" charset="0"/>
                <a:ea typeface="Times New Roman" panose="02020603050405020304" pitchFamily="18" charset="0"/>
              </a:rPr>
              <a:t>" has announced the beginning of railway communication to Tajikistan. From June 20, 2022 passenger trains will start running between Tashkent and Dushanbe weekly.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693"/>
              </a:lnSpc>
              <a:spcBef>
                <a:spcPts val="988"/>
              </a:spcBef>
              <a:spcAft>
                <a:spcPts val="988"/>
              </a:spcAft>
            </a:pPr>
            <a:endParaRPr lang="en-US" sz="1100" dirty="0">
              <a:latin typeface="Roboto"/>
              <a:ea typeface="Times New Roman" panose="02020603050405020304" pitchFamily="18" charset="0"/>
            </a:endParaRPr>
          </a:p>
          <a:p>
            <a:pPr defTabSz="859993">
              <a:defRPr/>
            </a:pPr>
            <a:r>
              <a:rPr lang="en-US" sz="1100" dirty="0">
                <a:latin typeface="Montserrat"/>
                <a:ea typeface="Times New Roman" panose="02020603050405020304" pitchFamily="18" charset="0"/>
              </a:rPr>
              <a:t>Roadmap for expanding cooperation between the </a:t>
            </a:r>
            <a:r>
              <a:rPr lang="en-US" sz="1100" dirty="0" err="1">
                <a:latin typeface="Montserrat"/>
                <a:ea typeface="Times New Roman" panose="02020603050405020304" pitchFamily="18" charset="0"/>
              </a:rPr>
              <a:t>Akimat</a:t>
            </a:r>
            <a:r>
              <a:rPr lang="en-US" sz="1100" dirty="0">
                <a:latin typeface="Montserrat"/>
                <a:ea typeface="Times New Roman" panose="02020603050405020304" pitchFamily="18" charset="0"/>
              </a:rPr>
              <a:t> of the Turkestan region of the Republic of Kazakhstan and the </a:t>
            </a:r>
            <a:r>
              <a:rPr lang="en-US" sz="1100" dirty="0" err="1">
                <a:latin typeface="Montserrat"/>
                <a:ea typeface="Times New Roman" panose="02020603050405020304" pitchFamily="18" charset="0"/>
              </a:rPr>
              <a:t>Khokimiyat</a:t>
            </a:r>
            <a:r>
              <a:rPr lang="en-US" sz="1100" dirty="0">
                <a:latin typeface="Montserrat"/>
                <a:ea typeface="Times New Roman" panose="02020603050405020304" pitchFamily="18" charset="0"/>
              </a:rPr>
              <a:t> of the Tashkent region of the Republic of Uzbekistan for 2023-2024.</a:t>
            </a:r>
            <a:endParaRPr lang="en-US" sz="1100" dirty="0">
              <a:latin typeface="Roboto"/>
              <a:ea typeface="Times New Roman" panose="02020603050405020304" pitchFamily="18" charset="0"/>
            </a:endParaRPr>
          </a:p>
          <a:p>
            <a:pPr>
              <a:lnSpc>
                <a:spcPts val="1693"/>
              </a:lnSpc>
              <a:spcBef>
                <a:spcPts val="988"/>
              </a:spcBef>
              <a:spcAft>
                <a:spcPts val="988"/>
              </a:spcAft>
            </a:pPr>
            <a:endParaRPr lang="en-US" sz="1100" dirty="0">
              <a:latin typeface="Roboto"/>
              <a:ea typeface="Times New Roman" panose="02020603050405020304" pitchFamily="18" charset="0"/>
            </a:endParaRPr>
          </a:p>
          <a:p>
            <a:pPr defTabSz="859993">
              <a:lnSpc>
                <a:spcPts val="1693"/>
              </a:lnSpc>
              <a:spcBef>
                <a:spcPts val="988"/>
              </a:spcBef>
              <a:spcAft>
                <a:spcPts val="988"/>
              </a:spcAft>
              <a:defRPr/>
            </a:pPr>
            <a:r>
              <a:rPr lang="en-US" sz="1100" dirty="0">
                <a:latin typeface="Roboto"/>
                <a:ea typeface="Times New Roman" panose="02020603050405020304" pitchFamily="18" charset="0"/>
              </a:rPr>
              <a:t>In later 2022, Kazakhstani RTS Holding and </a:t>
            </a:r>
            <a:r>
              <a:rPr lang="en-US" sz="1100" dirty="0" err="1">
                <a:latin typeface="Roboto"/>
                <a:ea typeface="Times New Roman" panose="02020603050405020304" pitchFamily="18" charset="0"/>
              </a:rPr>
              <a:t>Halyk</a:t>
            </a:r>
            <a:r>
              <a:rPr lang="en-US" sz="1100" dirty="0">
                <a:latin typeface="Roboto"/>
                <a:ea typeface="Times New Roman" panose="02020603050405020304" pitchFamily="18" charset="0"/>
              </a:rPr>
              <a:t> Bank, as well as the </a:t>
            </a:r>
            <a:r>
              <a:rPr lang="en-US" sz="1100" dirty="0" err="1">
                <a:latin typeface="Roboto"/>
                <a:ea typeface="Times New Roman" panose="02020603050405020304" pitchFamily="18" charset="0"/>
              </a:rPr>
              <a:t>khokimiyat</a:t>
            </a:r>
            <a:r>
              <a:rPr lang="en-US" sz="1100" dirty="0">
                <a:latin typeface="Roboto"/>
                <a:ea typeface="Times New Roman" panose="02020603050405020304" pitchFamily="18" charset="0"/>
              </a:rPr>
              <a:t> of Tashkent region and Uzbek VUONO CAPITAL LLC signed a memorandum on the construction of a large transport and logistics center near Tashkent. According to the signed memorandum, </a:t>
            </a:r>
            <a:r>
              <a:rPr lang="en-US" sz="1100" dirty="0" err="1">
                <a:latin typeface="Roboto"/>
                <a:ea typeface="Times New Roman" panose="02020603050405020304" pitchFamily="18" charset="0"/>
              </a:rPr>
              <a:t>Halyk</a:t>
            </a:r>
            <a:r>
              <a:rPr lang="en-US" sz="1100" dirty="0">
                <a:latin typeface="Roboto"/>
                <a:ea typeface="Times New Roman" panose="02020603050405020304" pitchFamily="18" charset="0"/>
              </a:rPr>
              <a:t> Bank is ready to provide financing in the amount of the equivalent of about $70 million for this. The project operator will be a subsidiary of RTS Holding — RTS-SA. In general, the project provides for the construction of railway infrastructure, including railway tracks with a length of 37.2 km, container sites with the possibility of simultaneous storage of more than 11 thousand containers, modern warehouse complexes of class A and A + for loading and unloading, storage and processing various cargoes, including those requiring a certain temperature regime, with a total area of 248 thousand square meters. At the same time, the total investment is estimated at about $300 million.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994DA-A99A-4700-9060-BD2C19F38E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096863-1015-4F14-9361-8F620D3677BF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Ожидается, что создание ЭКШТХ посредством реализации данной Дорожной карты будет иметь значительный положительный эффект. Это превратит регион ЭКШТХ в высоко интегрированный и динамичный экономический регион, характеристиками которого являются: </a:t>
            </a:r>
            <a:endParaRPr lang="en-US" dirty="0"/>
          </a:p>
          <a:p>
            <a:endParaRPr lang="en-US" dirty="0"/>
          </a:p>
          <a:p>
            <a:pPr marL="291162" indent="-291162">
              <a:buAutoNum type="romanLcParenBoth"/>
            </a:pPr>
            <a:r>
              <a:rPr lang="ru-RU" dirty="0"/>
              <a:t>тесное экономическое сотрудничество между казахстанской, таджикистанской и узбекистанской частями коридора по многим направлениям, включая содействие транспорту и упрощение процедур торговли, исследования и разработки в сфере сельского хозяйства, охрану здоровья растений и животных, и развитие туризма;</a:t>
            </a:r>
            <a:endParaRPr lang="en-US" dirty="0"/>
          </a:p>
          <a:p>
            <a:pPr marL="291162" indent="-291162">
              <a:buAutoNum type="romanLcParenBoth"/>
            </a:pPr>
            <a:endParaRPr lang="en-US" dirty="0"/>
          </a:p>
          <a:p>
            <a:pPr marL="291162" indent="-291162">
              <a:buAutoNum type="romanLcParenBoth"/>
            </a:pPr>
            <a:r>
              <a:rPr lang="ru-RU" dirty="0"/>
              <a:t> превосходная транспортная связанность как внутри региона, между странами ЭКШТХ, так и между регионом и остальным миром; </a:t>
            </a:r>
            <a:endParaRPr lang="en-US" dirty="0"/>
          </a:p>
          <a:p>
            <a:pPr marL="291162" indent="-291162">
              <a:buAutoNum type="romanLcParenBoth"/>
            </a:pPr>
            <a:endParaRPr lang="en-US" dirty="0"/>
          </a:p>
          <a:p>
            <a:pPr marL="291162" indent="-291162">
              <a:buAutoNum type="romanLcParenBoth"/>
            </a:pPr>
            <a:r>
              <a:rPr lang="ru-RU" dirty="0"/>
              <a:t>беспрепятственное перемещение транспортных средств, товаров и людей через границы внутри региона; </a:t>
            </a:r>
            <a:endParaRPr lang="en-US" dirty="0"/>
          </a:p>
          <a:p>
            <a:pPr marL="291162" indent="-291162">
              <a:buAutoNum type="romanLcParenBoth"/>
            </a:pPr>
            <a:endParaRPr lang="en-US" dirty="0"/>
          </a:p>
          <a:p>
            <a:pPr marL="291162" indent="-291162">
              <a:buAutoNum type="romanLcParenBoth"/>
            </a:pPr>
            <a:r>
              <a:rPr lang="ru-RU" dirty="0"/>
              <a:t>обширные торговые и инвестиционные потоки между казахстанской, таджикистанской и узбекистанской частями региона; </a:t>
            </a:r>
            <a:endParaRPr lang="en-US" dirty="0"/>
          </a:p>
          <a:p>
            <a:pPr marL="291162" indent="-291162">
              <a:buAutoNum type="romanLcParenBoth"/>
            </a:pPr>
            <a:endParaRPr lang="en-US" dirty="0"/>
          </a:p>
          <a:p>
            <a:pPr marL="291162" indent="-291162">
              <a:buAutoNum type="romanLcParenBoth"/>
            </a:pPr>
            <a:r>
              <a:rPr lang="ru-RU" dirty="0"/>
              <a:t>высокие уровни торговли с остальным миром, с большими объемами экспорта продукции садоводства, в том числе органической продукции, в страны Европы, Ближнего Востока и Восточной Азии; </a:t>
            </a:r>
            <a:endParaRPr lang="en-US" dirty="0"/>
          </a:p>
          <a:p>
            <a:pPr marL="291162" indent="-291162">
              <a:buAutoNum type="romanLcParenBoth"/>
            </a:pPr>
            <a:endParaRPr lang="en-US" dirty="0"/>
          </a:p>
          <a:p>
            <a:pPr marL="291162" indent="-291162">
              <a:buAutoNum type="romanLcParenBoth"/>
            </a:pPr>
            <a:r>
              <a:rPr lang="ru-RU" dirty="0"/>
              <a:t>увеличение удельного веса производства и услуг (таких как переработанные продукты питания и транспортные и туристические услуги) в объеме экспорта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7A797-0E6C-42C6-95A7-2C2FC9F59C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C03586-51B8-43D2-BC39-9D8B63E3617F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6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7B990F-5D07-4F8F-926D-6EEBA2E4845B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6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078131-8FC1-47F1-8B97-DF3820261DA8}" type="datetime1">
              <a:rPr lang="ru-RU" smtClean="0"/>
              <a:t>09.09.2023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41D5BC1-B9F4-4E62-9B38-F61C6CF44A41}" type="datetime1">
              <a:rPr lang="ru-RU" smtClean="0"/>
              <a:t>09.09.2023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CA1014C-C2AD-484A-93F0-2D7D9BD75938}" type="datetime1">
              <a:rPr lang="ru-RU" smtClean="0"/>
              <a:t>09.09.2023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6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6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0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D5CD4EA-8ADD-4154-953A-C9BA6BE06FA3}" type="datetime1">
              <a:rPr lang="ru-RU" smtClean="0"/>
              <a:t>09.09.2023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8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3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0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3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8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262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112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70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8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11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21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AC3CAE0-D459-440A-BAF9-EFDFE4608EB4}" type="datetime1">
              <a:rPr lang="ru-RU" smtClean="0"/>
              <a:t>09.09.2023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77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13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7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20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28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210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215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7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A0933E-71C8-4D1A-A2CF-734785500BDD}" type="datetime1">
              <a:rPr lang="ru-RU" smtClean="0"/>
              <a:t>09.09.2023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CA1A5E-014C-4F3A-8509-79D96BBD92D3}" type="datetime1">
              <a:rPr lang="ru-RU" smtClean="0"/>
              <a:t>09.09.2023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B16646-9619-42D3-97B9-CD08C1FB1CC1}" type="datetime1">
              <a:rPr lang="ru-RU" smtClean="0"/>
              <a:t>09.09.2023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ED4EB6C-C848-4531-B01E-B13799CB44F9}" type="datetime1">
              <a:rPr lang="ru-RU" smtClean="0"/>
              <a:t>09.09.2023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1E584BE-06AC-44AD-A64E-CDC25C3B566D}" type="datetime1">
              <a:rPr lang="ru-RU" smtClean="0"/>
              <a:t>09.09.2023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5D8B1E-1A6B-4FE3-AFC5-62B699F0E377}" type="datetime1">
              <a:rPr lang="ru-RU" smtClean="0"/>
              <a:t>09.09.2023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B1A66A-7357-C4ED-B127-08021708159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06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5614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B1D47F-530A-BF44-F7EE-5B119BB4D6F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06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24968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30393-301D-101B-7280-E593CFEA528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06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7076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770740" y="1350373"/>
            <a:ext cx="7618207" cy="244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900" b="1" dirty="0">
                <a:solidFill>
                  <a:srgbClr val="000099"/>
                </a:solidFill>
                <a:latin typeface="Tahoma" pitchFamily="34" charset="0"/>
              </a:rPr>
              <a:t>Shymkent-Tashkent-Khujand </a:t>
            </a:r>
          </a:p>
          <a:p>
            <a:pPr algn="ctr" eaLnBrk="1" hangingPunct="1"/>
            <a:r>
              <a:rPr lang="en-US" sz="2900" b="1" dirty="0">
                <a:solidFill>
                  <a:srgbClr val="000099"/>
                </a:solidFill>
                <a:latin typeface="Tahoma" pitchFamily="34" charset="0"/>
              </a:rPr>
              <a:t>Economic Corridor Development: Progress, Challenges and Opportunities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68188" y="3977245"/>
            <a:ext cx="7223312" cy="88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Xinglan Hu</a:t>
            </a:r>
          </a:p>
          <a:p>
            <a:pPr algn="ctr" eaLnBrk="1" hangingPunct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Regional Cooperation Specialist, CWRC, ADB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07962" y="284512"/>
            <a:ext cx="7566338" cy="9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0099"/>
                </a:solidFill>
                <a:latin typeface="Tahoma" pitchFamily="34" charset="0"/>
              </a:rPr>
              <a:t>Consultation Meeting and Regional Workshop on Shymkent-Tashkent-Khujand Economic Corridor Development</a:t>
            </a:r>
          </a:p>
          <a:p>
            <a:pPr algn="ctr" eaLnBrk="1" hangingPunct="1"/>
            <a:r>
              <a:rPr lang="en-US" sz="1600" dirty="0">
                <a:solidFill>
                  <a:srgbClr val="000099"/>
                </a:solidFill>
                <a:latin typeface="Tahoma" pitchFamily="34" charset="0"/>
              </a:rPr>
              <a:t>Tashkent, Uzbekistan; 12 September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9AB84-2E3B-4E4C-9D11-7C910DC34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03422" y="159488"/>
            <a:ext cx="7359398" cy="7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236" y="1059444"/>
            <a:ext cx="744020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Strong historical, cultural and ethnic tires among the three countries/provinces/cities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Recent improvements in bilateral relations among the STKEC countries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High priority attached by the government of all three countries to deepening regional and global economic integration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Membership of all three countries in a number of regional cooperation organizations and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CDDF4-0DB2-4113-A95D-1026FA79C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7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85800" y="755160"/>
            <a:ext cx="769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000099"/>
                </a:solidFill>
                <a:latin typeface="Tahoma" pitchFamily="34" charset="0"/>
              </a:rPr>
              <a:t>Thank You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3" y="110449"/>
            <a:ext cx="7373215" cy="82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Outline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818523" y="1094705"/>
            <a:ext cx="7966248" cy="381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Overview of Shymkent-Tashkent-Khujand Economic Corridor (STKEC)</a:t>
            </a:r>
          </a:p>
          <a:p>
            <a:pPr marL="514350" indent="-51435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Rationale for STKEC Development</a:t>
            </a:r>
          </a:p>
          <a:p>
            <a:pPr marL="514350" indent="-51435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Road Map for STKEC Development</a:t>
            </a:r>
          </a:p>
          <a:p>
            <a:pPr marL="514350" indent="-51435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Progress in Implementation of the Road Map</a:t>
            </a:r>
          </a:p>
          <a:p>
            <a:pPr marL="514350" indent="-51435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Challenges and Opportunities for STKEC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A8FD8-59C2-4A0D-A6D0-C4A438A1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5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9"/>
            <a:ext cx="72883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2548058-9385-446B-89B9-BEFC82D057F5}"/>
              </a:ext>
            </a:extLst>
          </p:cNvPr>
          <p:cNvSpPr txBox="1">
            <a:spLocks/>
          </p:cNvSpPr>
          <p:nvPr/>
        </p:nvSpPr>
        <p:spPr bwMode="auto">
          <a:xfrm>
            <a:off x="983892" y="240623"/>
            <a:ext cx="7323080" cy="10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Overview of STKEC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A8877A-A3BA-4223-AE75-6372010E098A}"/>
              </a:ext>
            </a:extLst>
          </p:cNvPr>
          <p:cNvSpPr/>
          <p:nvPr/>
        </p:nvSpPr>
        <p:spPr>
          <a:xfrm>
            <a:off x="886265" y="1424253"/>
            <a:ext cx="7420707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latin typeface="Tahoma" pitchFamily="34" charset="0"/>
              </a:rPr>
              <a:t>Key Steps for STKEC Development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Approval of the technical assistance (TA) by ADB (October 20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8)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TA inception missions (May 2019)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Field research (July-September 2019)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First regional workshop (December 2019)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Second regional workshop (August 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521AA-74CC-46A6-B06B-097F80FE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07473" y="247425"/>
            <a:ext cx="7703127" cy="52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STKEC</a:t>
            </a:r>
            <a:endParaRPr lang="en-US" sz="28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702D9-D7A8-8D47-BC1E-A360BD2A7E55}"/>
              </a:ext>
            </a:extLst>
          </p:cNvPr>
          <p:cNvSpPr txBox="1"/>
          <p:nvPr/>
        </p:nvSpPr>
        <p:spPr>
          <a:xfrm>
            <a:off x="4351994" y="4782015"/>
            <a:ext cx="2210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Asian Development Bank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900" y="776540"/>
            <a:ext cx="384959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Geographic Focus of STKEC</a:t>
            </a:r>
          </a:p>
          <a:p>
            <a:pPr lvl="0">
              <a:spcAft>
                <a:spcPts val="600"/>
              </a:spcAft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Kazakhstan: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Shymkent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city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Turkestan province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Uzbekistan: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Tashkent city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Tashkent province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Tajikistan: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Sughd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province, including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Khujand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city</a:t>
            </a:r>
          </a:p>
          <a:p>
            <a:pPr>
              <a:spcAft>
                <a:spcPts val="600"/>
              </a:spcAft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15% of the total population of Central Asia live in this region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BFCFA7-5C7D-4E92-B2B7-90305669E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F47F50-C381-044E-B9B0-BCC8A180C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123" y="755160"/>
            <a:ext cx="3740102" cy="40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4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9"/>
            <a:ext cx="72883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2548058-9385-446B-89B9-BEFC82D057F5}"/>
              </a:ext>
            </a:extLst>
          </p:cNvPr>
          <p:cNvSpPr txBox="1">
            <a:spLocks/>
          </p:cNvSpPr>
          <p:nvPr/>
        </p:nvSpPr>
        <p:spPr bwMode="auto">
          <a:xfrm>
            <a:off x="1045797" y="317438"/>
            <a:ext cx="7288306" cy="77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Rationale for STKEC Development</a:t>
            </a:r>
            <a:endParaRPr lang="en-US" sz="32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A8877A-A3BA-4223-AE75-6372010E098A}"/>
              </a:ext>
            </a:extLst>
          </p:cNvPr>
          <p:cNvSpPr/>
          <p:nvPr/>
        </p:nvSpPr>
        <p:spPr>
          <a:xfrm>
            <a:off x="827657" y="1303981"/>
            <a:ext cx="751557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Significant scope to increase intraregional merchandise trade (including intra-industry trade) and reduce supply-chain risks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Considerable potential for expansion of intraregional trade in services (e.g., tourism, education and health care)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Opportunities to boost—through RCI—FDI inflows and exports of goods (e.g., horticulture products) and services (e.g., tourism-related services) to other countries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Opportunities for expansion of transit trade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81F-3F39-4EBF-8E14-EDF65A181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5999" y="215152"/>
            <a:ext cx="7311571" cy="6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Road Map for STKEC Development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762" y="1061155"/>
            <a:ext cx="8305015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Thematic Focus Areas: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Improvement of road and railway transport connectivity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Modernization of border crossing points and border management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Development of horticulture value chains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Modernization of sanitary and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phyto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-sanitary measures and development of food quality certification services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Development of regional tourism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Development of special economic zones and industrial zones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74B6C-CD85-4F32-A690-0DEE42503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8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5999" y="215152"/>
            <a:ext cx="7311571" cy="6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Tahoma" pitchFamily="34" charset="0"/>
              </a:rPr>
              <a:t>Progress in Implementation of Road Map for STKEC Development</a:t>
            </a:r>
            <a:endParaRPr lang="en-US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838" y="977723"/>
            <a:ext cx="82471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 of additional TA resources by ADB (November 2020)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Undertake prefeasibility studies on the establishment of</a:t>
            </a:r>
          </a:p>
          <a:p>
            <a:pPr marL="914400" indent="-471488">
              <a:spcAft>
                <a:spcPts val="600"/>
              </a:spcAft>
              <a:buFont typeface="+mj-lt"/>
              <a:buAutoNum type="romanLcPeriod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Center for Industrial Cooperation on the border between Kazakhstan and Uzbekistan (finalizing)</a:t>
            </a:r>
          </a:p>
          <a:p>
            <a:pPr marL="914400" indent="-471488">
              <a:spcAft>
                <a:spcPts val="600"/>
              </a:spcAft>
              <a:buFont typeface="+mj-lt"/>
              <a:buAutoNum type="romanLcPeriod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Trade and logistics center in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province (finalizing)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 knowledge sharing and capacity building</a:t>
            </a:r>
          </a:p>
          <a:p>
            <a:pPr marL="914400" indent="-471488">
              <a:spcAft>
                <a:spcPts val="600"/>
              </a:spcAft>
              <a:buFont typeface="+mj-lt"/>
              <a:buAutoNum type="romanLcPeriod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ADB-IRU workshop on TIR digitalization (September 2021)</a:t>
            </a:r>
          </a:p>
          <a:p>
            <a:pPr marL="914400" indent="-471488">
              <a:spcAft>
                <a:spcPts val="600"/>
              </a:spcAft>
              <a:buFont typeface="+mj-lt"/>
              <a:buAutoNum type="romanLcPeriod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ADB-UNECE workshop on digitalization of trade documents (May 2022)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STKEC institutionalization</a:t>
            </a:r>
          </a:p>
          <a:p>
            <a:pPr marL="914400" indent="-471488">
              <a:spcAft>
                <a:spcPts val="600"/>
              </a:spcAft>
              <a:buFont typeface="+mj-lt"/>
              <a:buAutoNum type="romanLcPeriod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Establishment of technical working groups and steering committee planned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0DC1A-D462-482F-9500-A52685CE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2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5999" y="215152"/>
            <a:ext cx="7311571" cy="8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Tahoma" pitchFamily="34" charset="0"/>
              </a:rPr>
              <a:t>Progress in Implementation of Road Map for STKEC Development</a:t>
            </a:r>
            <a:endParaRPr lang="en-US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523" y="1193564"/>
            <a:ext cx="75986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Modernization of several BCPs (2019-present)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 of passenger railway service between Tashkent and Khujand cities (June 2022)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Signing of an action plan for collaboration between Turkestan and Tashkent provinces for 2023-2024 (December 2022)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of a Kazakh-Uzbek multimodal logistics center in Tashkent province (planned)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Establishment of an Uzbek-Tajik trade and industrial zone near the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Oybek-Fotehobod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BCP (planned)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0DC1A-D462-482F-9500-A52685CE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333176" cy="6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Challenges</a:t>
            </a:r>
            <a:endParaRPr lang="en-US" sz="32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858" y="1004197"/>
            <a:ext cx="754731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Ensuring continued support of numerous stakeholders, including government agencies at the national, provincial and city levels in all three STKEC countries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Ensuring active private sector involvement, in particular in the form of investments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Lowering barriers to cross-border movements of people, vehicles and goods while ensuring public safety and security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Ensuring that benefits of STKEC development are broadly shared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C023A-49A2-4131-AACE-3E350A324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1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37375</TotalTime>
  <Words>1449</Words>
  <Application>Microsoft Office PowerPoint</Application>
  <PresentationFormat>On-screen Show (16:9)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Ideal Sans Light</vt:lpstr>
      <vt:lpstr>Arial</vt:lpstr>
      <vt:lpstr>Calibri</vt:lpstr>
      <vt:lpstr>Calibri Light</vt:lpstr>
      <vt:lpstr>Montserrat</vt:lpstr>
      <vt:lpstr>Roboto</vt:lpstr>
      <vt:lpstr>Segoe UI</vt:lpstr>
      <vt:lpstr>Tahoma</vt:lpstr>
      <vt:lpstr>Times New Roman</vt:lpstr>
      <vt:lpstr>Wingdings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LAUZON, Jasper</dc:creator>
  <cp:lastModifiedBy>Xinglan Hu</cp:lastModifiedBy>
  <cp:revision>290</cp:revision>
  <cp:lastPrinted>2023-09-02T07:47:32Z</cp:lastPrinted>
  <dcterms:created xsi:type="dcterms:W3CDTF">2018-05-20T22:49:51Z</dcterms:created>
  <dcterms:modified xsi:type="dcterms:W3CDTF">2023-09-08T16:20:05Z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2023-05-04T01:03:57Z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e7dec178-5c26-48c9-aef0-d2a20882d1dd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Theme:3\2_Office Theme:3\1_Office Theme:3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</Properties>
</file>