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C5DBE0-9735-C576-6606-32D1D4D03640}" name="Mary Ann Magadia" initials="MM" userId="S::mmagadia@adb.org::1d9742bb-e3f4-43f2-905f-812d8d1d8b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39B47E-A6FE-45C9-AA01-E39D7879FD98}" v="86" dt="2023-06-08T13:30:05.671"/>
    <p1510:client id="{5502A287-9CB2-F3A0-1E59-E989B005AE88}" v="1" dt="2023-06-10T07:40:07.2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FF6008-B0FE-8BBC-DBDB-F68AF218920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065714"/>
            <a:ext cx="1618673" cy="1655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12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8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9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6BEBB3-FDBF-B798-5384-3764412C6EB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183" y="5065714"/>
            <a:ext cx="1618673" cy="1655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423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8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6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5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6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2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3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4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8140A-07BC-4FD6-8749-68045C2E06D2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5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A51434-1A55-4B35-A662-6F446881BF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CAREC Senior Officials’ Meeting 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13-14 June 2023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Tbilisi, Georgia</a:t>
            </a:r>
          </a:p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89152D-91C9-9700-DB76-3128E71D1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Theme and Structure of the 22</a:t>
            </a:r>
            <a:r>
              <a:rPr lang="en-US" b="1" baseline="3000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Ministerial Conference</a:t>
            </a:r>
          </a:p>
        </p:txBody>
      </p:sp>
    </p:spTree>
    <p:extLst>
      <p:ext uri="{BB962C8B-B14F-4D97-AF65-F5344CB8AC3E}">
        <p14:creationId xmlns:p14="http://schemas.microsoft.com/office/powerpoint/2010/main" val="1132021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DE6CC0-6708-30D6-C6FA-6CBE8B731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b="1">
                <a:latin typeface="Arial" panose="020B0604020202020204" pitchFamily="34" charset="0"/>
                <a:cs typeface="Arial" panose="020B0604020202020204" pitchFamily="34" charset="0"/>
              </a:rPr>
              <a:t>Proposed Theme/s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FD8AF1-0C74-8D91-50A6-D153A0A2F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PH" sz="4000">
                <a:latin typeface="Arial"/>
                <a:cs typeface="Arial"/>
              </a:rPr>
              <a:t>“Reinvigorating Regional Cooperation in Times of Change”</a:t>
            </a:r>
          </a:p>
          <a:p>
            <a:pPr marL="457200" lvl="1" indent="0">
              <a:buNone/>
            </a:pPr>
            <a:endParaRPr lang="en-PH" sz="3600">
              <a:latin typeface="Arial"/>
              <a:cs typeface="Arial"/>
            </a:endParaRPr>
          </a:p>
          <a:p>
            <a:pPr marL="457200" lvl="1" indent="0">
              <a:buNone/>
            </a:pPr>
            <a:r>
              <a:rPr lang="en-PH" sz="3600">
                <a:latin typeface="Arial"/>
                <a:cs typeface="Arial"/>
              </a:rPr>
              <a:t>OR</a:t>
            </a:r>
          </a:p>
          <a:p>
            <a:pPr marL="457200" lvl="1" indent="0">
              <a:buNone/>
            </a:pPr>
            <a:endParaRPr lang="en-PH" sz="3600">
              <a:latin typeface="Arial"/>
              <a:cs typeface="Arial"/>
            </a:endParaRPr>
          </a:p>
          <a:p>
            <a:r>
              <a:rPr lang="en-PH" sz="4000">
                <a:latin typeface="Arial"/>
                <a:cs typeface="Arial"/>
              </a:rPr>
              <a:t>“Advancing Regional Cooperation to Address Climate Change and Green Transition in CAREC”</a:t>
            </a:r>
          </a:p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87157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CB06B2-8A56-76B2-F219-A55C39BBD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b="1" dirty="0">
                <a:latin typeface="Arial" panose="020B0604020202020204" pitchFamily="34" charset="0"/>
                <a:cs typeface="Arial" panose="020B0604020202020204" pitchFamily="34" charset="0"/>
              </a:rPr>
              <a:t>Key Events and Deliverables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3CCF9E-A542-A346-BB96-633A832DA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>
                <a:latin typeface="Arial" panose="020B0604020202020204" pitchFamily="34" charset="0"/>
                <a:cs typeface="Arial" panose="020B0604020202020204" pitchFamily="34" charset="0"/>
              </a:rPr>
              <a:t>Key Deliverables</a:t>
            </a:r>
          </a:p>
          <a:p>
            <a:pPr lvl="1"/>
            <a:r>
              <a:rPr lang="en-PH" dirty="0">
                <a:latin typeface="Arial" panose="020B0604020202020204" pitchFamily="34" charset="0"/>
                <a:cs typeface="Arial" panose="020B0604020202020204" pitchFamily="34" charset="0"/>
              </a:rPr>
              <a:t>CAREC Climate and Sustainability Project Preparatory Fund</a:t>
            </a:r>
          </a:p>
          <a:p>
            <a:pPr lvl="1"/>
            <a:r>
              <a:rPr lang="en-PH" dirty="0">
                <a:latin typeface="Arial" panose="020B0604020202020204" pitchFamily="34" charset="0"/>
                <a:cs typeface="Arial" panose="020B0604020202020204" pitchFamily="34" charset="0"/>
              </a:rPr>
              <a:t>CAREC Climate Change Vision</a:t>
            </a:r>
          </a:p>
          <a:p>
            <a:r>
              <a:rPr lang="en-PH" dirty="0">
                <a:latin typeface="Arial" panose="020B0604020202020204" pitchFamily="34" charset="0"/>
                <a:cs typeface="Arial" panose="020B0604020202020204" pitchFamily="34" charset="0"/>
              </a:rPr>
              <a:t>Other Events and Deliverables</a:t>
            </a:r>
          </a:p>
          <a:p>
            <a:pPr lvl="1"/>
            <a:r>
              <a:rPr lang="en-PH" dirty="0">
                <a:latin typeface="Arial" panose="020B0604020202020204" pitchFamily="34" charset="0"/>
                <a:cs typeface="Arial" panose="020B0604020202020204" pitchFamily="34" charset="0"/>
              </a:rPr>
              <a:t>CAREC Sector Knowledge and Networking Events</a:t>
            </a:r>
          </a:p>
          <a:p>
            <a:pPr lvl="1"/>
            <a:r>
              <a:rPr lang="en-PH" dirty="0">
                <a:latin typeface="Arial" panose="020B0604020202020204" pitchFamily="34" charset="0"/>
                <a:cs typeface="Arial" panose="020B0604020202020204" pitchFamily="34" charset="0"/>
              </a:rPr>
              <a:t>Energy Investment Forum</a:t>
            </a:r>
          </a:p>
          <a:p>
            <a:pPr lvl="1"/>
            <a:r>
              <a:rPr lang="en-PH" dirty="0">
                <a:latin typeface="Arial" panose="020B0604020202020204" pitchFamily="34" charset="0"/>
                <a:cs typeface="Arial" panose="020B0604020202020204" pitchFamily="34" charset="0"/>
              </a:rPr>
              <a:t>Reoriented Trade Flows Amidst External Shocks</a:t>
            </a:r>
          </a:p>
          <a:p>
            <a:pPr lvl="1"/>
            <a:r>
              <a:rPr lang="en-PH" dirty="0">
                <a:latin typeface="Arial" panose="020B0604020202020204" pitchFamily="34" charset="0"/>
                <a:cs typeface="Arial" panose="020B0604020202020204" pitchFamily="34" charset="0"/>
              </a:rPr>
              <a:t>Economic Corridors </a:t>
            </a:r>
            <a:r>
              <a:rPr lang="en-PH">
                <a:latin typeface="Arial" panose="020B0604020202020204" pitchFamily="34" charset="0"/>
                <a:cs typeface="Arial" panose="020B0604020202020204" pitchFamily="34" charset="0"/>
              </a:rPr>
              <a:t>Development in </a:t>
            </a:r>
            <a:r>
              <a:rPr lang="en-PH" dirty="0">
                <a:latin typeface="Arial" panose="020B0604020202020204" pitchFamily="34" charset="0"/>
                <a:cs typeface="Arial" panose="020B0604020202020204" pitchFamily="34" charset="0"/>
              </a:rPr>
              <a:t>the CAREC Region</a:t>
            </a:r>
          </a:p>
        </p:txBody>
      </p:sp>
    </p:spTree>
    <p:extLst>
      <p:ext uri="{BB962C8B-B14F-4D97-AF65-F5344CB8AC3E}">
        <p14:creationId xmlns:p14="http://schemas.microsoft.com/office/powerpoint/2010/main" val="2672294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B84BD-42A1-F14E-0B33-20EE18C0D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94" y="365125"/>
            <a:ext cx="11622880" cy="1349375"/>
          </a:xfrm>
        </p:spPr>
        <p:txBody>
          <a:bodyPr>
            <a:normAutofit/>
          </a:bodyPr>
          <a:lstStyle/>
          <a:p>
            <a:r>
              <a:rPr lang="en-PH" sz="4000" b="1" dirty="0">
                <a:latin typeface="Arial"/>
                <a:cs typeface="Arial"/>
              </a:rPr>
              <a:t>Proposed Agenda: 22</a:t>
            </a:r>
            <a:r>
              <a:rPr lang="en-PH" sz="4000" b="1" baseline="30000" dirty="0">
                <a:latin typeface="Arial"/>
                <a:cs typeface="Arial"/>
              </a:rPr>
              <a:t>nd</a:t>
            </a:r>
            <a:r>
              <a:rPr lang="en-PH" sz="4000" b="1" dirty="0">
                <a:latin typeface="Arial"/>
                <a:cs typeface="Arial"/>
              </a:rPr>
              <a:t> Ministerial Conference</a:t>
            </a:r>
            <a:endParaRPr lang="en-P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CB1B85C-52D9-13B4-D6F2-1BF3697D4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402546"/>
              </p:ext>
            </p:extLst>
          </p:nvPr>
        </p:nvGraphicFramePr>
        <p:xfrm>
          <a:off x="675148" y="1509641"/>
          <a:ext cx="10515600" cy="518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257461943"/>
                    </a:ext>
                  </a:extLst>
                </a:gridCol>
              </a:tblGrid>
              <a:tr h="402357">
                <a:tc>
                  <a:txBody>
                    <a:bodyPr/>
                    <a:lstStyle/>
                    <a:p>
                      <a:r>
                        <a:rPr lang="en-PH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PH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- (30 November 2023, Thursday)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268138"/>
                  </a:ext>
                </a:extLst>
              </a:tr>
              <a:tr h="40235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Welcome Address, Senior Representative, Government of Georgia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134005"/>
                  </a:ext>
                </a:extLst>
              </a:tr>
              <a:tr h="40235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Keynote Address, Mr. </a:t>
                      </a:r>
                      <a:r>
                        <a:rPr lang="en-PH" sz="2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Masatsugu</a:t>
                      </a:r>
                      <a:r>
                        <a:rPr lang="en-PH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Asakawa, President, ADB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050121"/>
                  </a:ext>
                </a:extLst>
              </a:tr>
              <a:tr h="40235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IMF Presentation, Senior Representative, IMF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516733"/>
                  </a:ext>
                </a:extLst>
              </a:tr>
              <a:tr h="40235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Roundtable Discussion, Opportunities for CAREC in the Middle Corridor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598958"/>
                  </a:ext>
                </a:extLst>
              </a:tr>
              <a:tr h="40235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PH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 in CAREC 2030 Implementation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466851"/>
                  </a:ext>
                </a:extLst>
              </a:tr>
              <a:tr h="40235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PH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CAREC Deliverables and Ministers’ Endorsement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594432"/>
                  </a:ext>
                </a:extLst>
              </a:tr>
              <a:tr h="40235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Consideration of the Joint Ministerial Statement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283704"/>
                  </a:ext>
                </a:extLst>
              </a:tr>
              <a:tr h="402357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PH" sz="2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Remarks by the Government of Kazakhstan (as incoming CAREC Chair in 2024)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944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581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668aa56-9285-4561-92d6-d6343913a899">
      <UserInfo>
        <DisplayName/>
        <AccountId xsi:nil="true"/>
        <AccountType/>
      </UserInfo>
    </SharedWithUsers>
    <MediaLengthInSeconds xmlns="4d0bf39f-aee5-4194-a8cf-9eb94d977901" xsi:nil="true"/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F1CC96-728F-4A76-92C5-346D7EEAD716}">
  <ds:schemaRefs>
    <ds:schemaRef ds:uri="4d0bf39f-aee5-4194-a8cf-9eb94d977901"/>
    <ds:schemaRef ds:uri="c1fdd505-2570-46c2-bd04-3e0f2d874cf5"/>
    <ds:schemaRef ds:uri="f668aa56-9285-4561-92d6-d6343913a8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17043BC-63CB-4567-9DB1-18E0FD2A7E82}">
  <ds:schemaRefs>
    <ds:schemaRef ds:uri="4d0bf39f-aee5-4194-a8cf-9eb94d977901"/>
    <ds:schemaRef ds:uri="c1fdd505-2570-46c2-bd04-3e0f2d874cf5"/>
    <ds:schemaRef ds:uri="f668aa56-9285-4561-92d6-d6343913a899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1BE794B-90D5-470E-82BF-50682C1093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72</TotalTime>
  <Words>174</Words>
  <Application>Microsoft Office PowerPoint</Application>
  <PresentationFormat>Widescreen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Theme and Structure of the 22nd Ministerial Conference</vt:lpstr>
      <vt:lpstr>Proposed Theme/s</vt:lpstr>
      <vt:lpstr>Key Events and Deliverables</vt:lpstr>
      <vt:lpstr>Proposed Agenda: 22nd Ministerial Conference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Esnerjames P. Fernandez</dc:creator>
  <cp:lastModifiedBy>Reneli Gloria</cp:lastModifiedBy>
  <cp:revision>9</cp:revision>
  <dcterms:created xsi:type="dcterms:W3CDTF">2018-04-10T06:12:51Z</dcterms:created>
  <dcterms:modified xsi:type="dcterms:W3CDTF">2023-06-14T06:13:19Z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0x0101009FDAEA74914DCF4CB1BBCF0E2E5EDB11</vt:lpwstr>
  </property>
  <property fmtid="{D5CDD505-2E9C-101B-9397-08002B2CF9AE}" pid="3" name="d61536b25a8a4fedb48bb564279be82a">
    <vt:lpwstr>CWRD|6d71ff58-4882-4388-ab5c-218969b1e9c8</vt:lpwstr>
  </property>
  <property fmtid="{D5CDD505-2E9C-101B-9397-08002B2CF9AE}" pid="4" name="k985dbdc596c44d7acaf8184f33920f0">
    <vt:lpwstr>Regional|d4cb8265-5963-4e16-b4f8-5ada18938c78</vt:lpwstr>
  </property>
  <property fmtid="{D5CDD505-2E9C-101B-9397-08002B2CF9AE}" pid="5" name="TaxCatchAll">
    <vt:lpwstr>18;#Regional;#3;#CWRD;#2;#CWRD;#1;#English</vt:lpwstr>
  </property>
  <property fmtid="{D5CDD505-2E9C-101B-9397-08002B2CF9AE}" pid="6" name="h00e4aaaf4624e24a7df7f06faa038c6">
    <vt:lpwstr>English|16ac8743-31bb-43f8-9a73-533a041667d6</vt:lpwstr>
  </property>
  <property fmtid="{D5CDD505-2E9C-101B-9397-08002B2CF9AE}" pid="7" name="ADBContentGroup">
    <vt:lpwstr>2;#CWRD|6d71ff58-4882-4388-ab5c-218969b1e9c8</vt:lpwstr>
  </property>
  <property fmtid="{D5CDD505-2E9C-101B-9397-08002B2CF9AE}" pid="8" name="Order">
    <vt:r8>25760400</vt:r8>
  </property>
  <property fmtid="{D5CDD505-2E9C-101B-9397-08002B2CF9AE}" pid="9" name="j78542b1fffc4a1c84659474212e3133">
    <vt:lpwstr>CWRD|6d71ff58-4882-4388-ab5c-218969b1e9c8</vt:lpwstr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MSIP_Label_817d4574-7375-4d17-b29c-6e4c6df0fcb0_Enabled">
    <vt:lpwstr>true</vt:lpwstr>
  </property>
  <property fmtid="{D5CDD505-2E9C-101B-9397-08002B2CF9AE}" pid="17" name="MSIP_Label_817d4574-7375-4d17-b29c-6e4c6df0fcb0_SetDate">
    <vt:lpwstr>2023-04-11T03:26:31Z</vt:lpwstr>
  </property>
  <property fmtid="{D5CDD505-2E9C-101B-9397-08002B2CF9AE}" pid="18" name="MSIP_Label_817d4574-7375-4d17-b29c-6e4c6df0fcb0_Method">
    <vt:lpwstr>Standard</vt:lpwstr>
  </property>
  <property fmtid="{D5CDD505-2E9C-101B-9397-08002B2CF9AE}" pid="19" name="MSIP_Label_817d4574-7375-4d17-b29c-6e4c6df0fcb0_Name">
    <vt:lpwstr>ADB Internal</vt:lpwstr>
  </property>
  <property fmtid="{D5CDD505-2E9C-101B-9397-08002B2CF9AE}" pid="20" name="MSIP_Label_817d4574-7375-4d17-b29c-6e4c6df0fcb0_SiteId">
    <vt:lpwstr>9495d6bb-41c2-4c58-848f-92e52cf3d640</vt:lpwstr>
  </property>
  <property fmtid="{D5CDD505-2E9C-101B-9397-08002B2CF9AE}" pid="21" name="MSIP_Label_817d4574-7375-4d17-b29c-6e4c6df0fcb0_ActionId">
    <vt:lpwstr>93605d0e-37ea-44fc-ba32-6c54431d93b3</vt:lpwstr>
  </property>
  <property fmtid="{D5CDD505-2E9C-101B-9397-08002B2CF9AE}" pid="22" name="MSIP_Label_817d4574-7375-4d17-b29c-6e4c6df0fcb0_ContentBits">
    <vt:lpwstr>2</vt:lpwstr>
  </property>
  <property fmtid="{D5CDD505-2E9C-101B-9397-08002B2CF9AE}" pid="23" name="ClassificationContentMarkingFooterLocations">
    <vt:lpwstr>Office Theme:8</vt:lpwstr>
  </property>
  <property fmtid="{D5CDD505-2E9C-101B-9397-08002B2CF9AE}" pid="24" name="ClassificationContentMarkingFooterText">
    <vt:lpwstr>INTERNAL. This information is accessible to ADB Management and staff. It may be shared outside ADB with appropriate permission.</vt:lpwstr>
  </property>
  <property fmtid="{D5CDD505-2E9C-101B-9397-08002B2CF9AE}" pid="25" name="MediaServiceImageTags">
    <vt:lpwstr/>
  </property>
</Properties>
</file>