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C5DBE0-9735-C576-6606-32D1D4D03640}" name="Mary Ann Magadia" initials="MM" userId="S::mmagadia@adb.org::1d9742bb-e3f4-43f2-905f-812d8d1d8b7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39B47E-A6FE-45C9-AA01-E39D7879FD98}" v="86" dt="2023-06-08T13:30:05.671"/>
    <p1510:client id="{5502A287-9CB2-F3A0-1E59-E989B005AE88}" v="1" dt="2023-06-10T07:40:07.2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60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14/06/2023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1FF6008-B0FE-8BBC-DBDB-F68AF218920C}"/>
              </a:ext>
            </a:extLst>
          </p:cNvPr>
          <p:cNvPicPr/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5065714"/>
            <a:ext cx="1618673" cy="16557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5123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14/06/2023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8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14/06/2023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9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14/06/2023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6BEBB3-FDBF-B798-5384-3764412C6EBD}"/>
              </a:ext>
            </a:extLst>
          </p:cNvPr>
          <p:cNvPicPr/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3183" y="5065714"/>
            <a:ext cx="1618673" cy="16557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24233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14/06/2023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589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14/06/2023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66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14/06/2023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253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14/06/2023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368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14/06/2023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02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14/06/2023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730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14/06/2023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41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8140A-07BC-4FD6-8749-68045C2E06D2}" type="datetimeFigureOut">
              <a:rPr lang="en-US" smtClean="0"/>
              <a:t>14/06/2023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55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EA51434-1A55-4B35-A662-6F446881BF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" dirty="0">
                <a:latin typeface="Arial" panose="020B0604020202020204" pitchFamily="34" charset="0"/>
                <a:cs typeface="Arial" panose="020B0604020202020204" pitchFamily="34" charset="0"/>
              </a:rPr>
              <a:t>Заседание высокопоставленных официальных лиц ЦАРЭС</a:t>
            </a:r>
          </a:p>
          <a:p>
            <a:r>
              <a:rPr lang="ru" dirty="0">
                <a:latin typeface="Arial" panose="020B0604020202020204" pitchFamily="34" charset="0"/>
                <a:cs typeface="Arial" panose="020B0604020202020204" pitchFamily="34" charset="0"/>
              </a:rPr>
              <a:t>13-14 июня 2023 года</a:t>
            </a:r>
          </a:p>
          <a:p>
            <a:r>
              <a:rPr lang="ru" dirty="0">
                <a:latin typeface="Arial" panose="020B0604020202020204" pitchFamily="34" charset="0"/>
                <a:cs typeface="Arial" panose="020B0604020202020204" pitchFamily="34" charset="0"/>
              </a:rPr>
              <a:t>Тбилиси, Грузия</a:t>
            </a:r>
          </a:p>
          <a:p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B89152D-91C9-9700-DB76-3128E71D1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" b="1" dirty="0">
                <a:latin typeface="Arial" panose="020B0604020202020204" pitchFamily="34" charset="0"/>
                <a:cs typeface="Arial" panose="020B0604020202020204" pitchFamily="34" charset="0"/>
              </a:rPr>
              <a:t>Тема и структура </a:t>
            </a:r>
            <a:br>
              <a:rPr lang="ru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lang="ru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" b="1" dirty="0">
                <a:latin typeface="Arial" panose="020B0604020202020204" pitchFamily="34" charset="0"/>
                <a:cs typeface="Arial" panose="020B0604020202020204" pitchFamily="34" charset="0"/>
              </a:rPr>
              <a:t>Министерской конференции</a:t>
            </a:r>
          </a:p>
        </p:txBody>
      </p:sp>
    </p:spTree>
    <p:extLst>
      <p:ext uri="{BB962C8B-B14F-4D97-AF65-F5344CB8AC3E}">
        <p14:creationId xmlns:p14="http://schemas.microsoft.com/office/powerpoint/2010/main" val="1132021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ADE6CC0-6708-30D6-C6FA-6CBE8B731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" b="1" dirty="0">
                <a:latin typeface="Arial" panose="020B0604020202020204" pitchFamily="34" charset="0"/>
                <a:cs typeface="Arial" panose="020B0604020202020204" pitchFamily="34" charset="0"/>
              </a:rPr>
              <a:t>Предлагаемая(ые) тема(ы)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BFD8AF1-0C74-8D91-50A6-D153A0A2F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563"/>
            <a:ext cx="10836729" cy="4351338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ru" sz="4000" dirty="0">
                <a:latin typeface="Arial"/>
                <a:cs typeface="Arial"/>
              </a:rPr>
              <a:t>«Активизация регионального сотрудничества во времена перемен»</a:t>
            </a:r>
          </a:p>
          <a:p>
            <a:pPr marL="457200" lvl="1" indent="0">
              <a:buNone/>
            </a:pPr>
            <a:endParaRPr lang="en-PH" sz="3600" dirty="0">
              <a:latin typeface="Arial"/>
              <a:cs typeface="Arial"/>
            </a:endParaRPr>
          </a:p>
          <a:p>
            <a:pPr marL="457200" lvl="1" indent="0">
              <a:buNone/>
            </a:pPr>
            <a:r>
              <a:rPr lang="ru" sz="3600" dirty="0">
                <a:latin typeface="Arial"/>
                <a:cs typeface="Arial"/>
              </a:rPr>
              <a:t>ИЛИ</a:t>
            </a:r>
          </a:p>
          <a:p>
            <a:pPr marL="457200" lvl="1" indent="0">
              <a:buNone/>
            </a:pPr>
            <a:endParaRPr lang="en-PH" sz="3600" dirty="0">
              <a:latin typeface="Arial"/>
              <a:cs typeface="Arial"/>
            </a:endParaRPr>
          </a:p>
          <a:p>
            <a:r>
              <a:rPr lang="ru" sz="4000" dirty="0">
                <a:latin typeface="Arial"/>
                <a:cs typeface="Arial"/>
              </a:rPr>
              <a:t>«Продвижение регионального сотрудничества для решения проблем изменения климата и «зеленого» перехода в ЦАРЭС»</a:t>
            </a:r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4087157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DCB06B2-8A56-76B2-F219-A55C39BBD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88118"/>
          </a:xfrm>
        </p:spPr>
        <p:txBody>
          <a:bodyPr/>
          <a:lstStyle/>
          <a:p>
            <a:r>
              <a:rPr lang="ru" b="1" dirty="0">
                <a:latin typeface="Arial" panose="020B0604020202020204" pitchFamily="34" charset="0"/>
                <a:cs typeface="Arial" panose="020B0604020202020204" pitchFamily="34" charset="0"/>
              </a:rPr>
              <a:t>Ключевые события и результаты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D3CCF9E-A542-A346-BB96-633A832DA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3111"/>
            <a:ext cx="10515600" cy="4351338"/>
          </a:xfrm>
        </p:spPr>
        <p:txBody>
          <a:bodyPr>
            <a:normAutofit/>
          </a:bodyPr>
          <a:lstStyle/>
          <a:p>
            <a:r>
              <a:rPr lang="ru" dirty="0">
                <a:latin typeface="Arial" panose="020B0604020202020204" pitchFamily="34" charset="0"/>
                <a:cs typeface="Arial" panose="020B0604020202020204" pitchFamily="34" charset="0"/>
              </a:rPr>
              <a:t>Ключевые результаты</a:t>
            </a:r>
          </a:p>
          <a:p>
            <a:pPr lvl="1"/>
            <a:r>
              <a:rPr lang="ru" dirty="0">
                <a:latin typeface="Arial" panose="020B0604020202020204" pitchFamily="34" charset="0"/>
                <a:cs typeface="Arial" panose="020B0604020202020204" pitchFamily="34" charset="0"/>
              </a:rPr>
              <a:t>Фонд ЦАРЭС по подготовке проектов в области климата и устойчивости</a:t>
            </a:r>
          </a:p>
          <a:p>
            <a:pPr lvl="1"/>
            <a:r>
              <a:rPr lang="ru" dirty="0">
                <a:latin typeface="Arial" panose="020B0604020202020204" pitchFamily="34" charset="0"/>
                <a:cs typeface="Arial" panose="020B0604020202020204" pitchFamily="34" charset="0"/>
              </a:rPr>
              <a:t>Видение ЦАРЭС в области изменения климата</a:t>
            </a:r>
          </a:p>
          <a:p>
            <a:r>
              <a:rPr lang="ru" dirty="0">
                <a:latin typeface="Arial" panose="020B0604020202020204" pitchFamily="34" charset="0"/>
                <a:cs typeface="Arial" panose="020B0604020202020204" pitchFamily="34" charset="0"/>
              </a:rPr>
              <a:t>Другие события и результаты</a:t>
            </a:r>
          </a:p>
          <a:p>
            <a:pPr lvl="1"/>
            <a:r>
              <a:rPr lang="ru" dirty="0">
                <a:latin typeface="Arial" panose="020B0604020202020204" pitchFamily="34" charset="0"/>
                <a:cs typeface="Arial" panose="020B0604020202020204" pitchFamily="34" charset="0"/>
              </a:rPr>
              <a:t>Секторальные мероприятия ЦАРЭС в области знаний и установлению связей</a:t>
            </a:r>
          </a:p>
          <a:p>
            <a:pPr lvl="1"/>
            <a:r>
              <a:rPr lang="ru" dirty="0">
                <a:latin typeface="Arial" panose="020B0604020202020204" pitchFamily="34" charset="0"/>
                <a:cs typeface="Arial" panose="020B0604020202020204" pitchFamily="34" charset="0"/>
              </a:rPr>
              <a:t>Энергетический инвестиционный форум</a:t>
            </a:r>
          </a:p>
          <a:p>
            <a:pPr lvl="1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Переориентация торговых потоков в условиях внешних шоков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Развитие экономических коридоров в регионе ЦАРЭС</a:t>
            </a:r>
            <a:endParaRPr lang="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294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B84BD-42A1-F14E-0B33-20EE18C0D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794" y="365125"/>
            <a:ext cx="11622880" cy="843189"/>
          </a:xfrm>
        </p:spPr>
        <p:txBody>
          <a:bodyPr>
            <a:normAutofit fontScale="90000"/>
          </a:bodyPr>
          <a:lstStyle/>
          <a:p>
            <a:r>
              <a:rPr lang="ru" sz="4000" b="1" dirty="0">
                <a:latin typeface="Arial"/>
                <a:cs typeface="Arial"/>
              </a:rPr>
              <a:t>Предлагаемая повестка дня: 22-я</a:t>
            </a:r>
            <a:r>
              <a:rPr lang="ru" sz="4000" b="1" baseline="30000" dirty="0">
                <a:latin typeface="Arial"/>
                <a:cs typeface="Arial"/>
              </a:rPr>
              <a:t> </a:t>
            </a:r>
            <a:r>
              <a:rPr lang="ru" sz="4000" b="1" dirty="0">
                <a:latin typeface="Arial"/>
                <a:cs typeface="Arial"/>
              </a:rPr>
              <a:t>Министерская конференция</a:t>
            </a:r>
            <a:endParaRPr lang="en-PH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CB1B85C-52D9-13B4-D6F2-1BF3697D4E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924188"/>
              </p:ext>
            </p:extLst>
          </p:nvPr>
        </p:nvGraphicFramePr>
        <p:xfrm>
          <a:off x="254795" y="1509641"/>
          <a:ext cx="11436462" cy="5242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36462">
                  <a:extLst>
                    <a:ext uri="{9D8B030D-6E8A-4147-A177-3AD203B41FA5}">
                      <a16:colId xmlns:a16="http://schemas.microsoft.com/office/drawing/2014/main" val="3257461943"/>
                    </a:ext>
                  </a:extLst>
                </a:gridCol>
              </a:tblGrid>
              <a:tr h="402357">
                <a:tc>
                  <a:txBody>
                    <a:bodyPr/>
                    <a:lstStyle/>
                    <a:p>
                      <a:r>
                        <a:rPr lang="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" sz="2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Дата: (30 ноября 2023 г., четверг)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268138"/>
                  </a:ext>
                </a:extLst>
              </a:tr>
              <a:tr h="40235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Приветственное слово, высокопоставленный представитель, правительство Грузии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134005"/>
                  </a:ext>
                </a:extLst>
              </a:tr>
              <a:tr h="40235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Программое выступление, г-н Масацугу Асакава, Президент, АБР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050121"/>
                  </a:ext>
                </a:extLst>
              </a:tr>
              <a:tr h="40235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Презентация МВФ, высокопоставленный представитель, МВФ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516733"/>
                  </a:ext>
                </a:extLst>
              </a:tr>
              <a:tr h="40235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Обсуждение за круглым столом, Возможности для ЦАРЭС в Среднем коридоре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598958"/>
                  </a:ext>
                </a:extLst>
              </a:tr>
              <a:tr h="402357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Прогресс в реализации ЦАРЭС-2030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466851"/>
                  </a:ext>
                </a:extLst>
              </a:tr>
              <a:tr h="402357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Представляемые документы ЦАРЭС и одобрение со стороны министров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594432"/>
                  </a:ext>
                </a:extLst>
              </a:tr>
              <a:tr h="40235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Рассмотрение Совместного заявления министров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283704"/>
                  </a:ext>
                </a:extLst>
              </a:tr>
              <a:tr h="402357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" sz="2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Выступление Правительства Казахстана (в качестве нового председателя ЦАРЭС в 2024 году)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944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5581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668aa56-9285-4561-92d6-d6343913a899">
      <UserInfo>
        <DisplayName/>
        <AccountId xsi:nil="true"/>
        <AccountType/>
      </UserInfo>
    </SharedWithUsers>
    <MediaLengthInSeconds xmlns="4d0bf39f-aee5-4194-a8cf-9eb94d977901" xsi:nil="true"/>
    <lcf76f155ced4ddcb4097134ff3c332f xmlns="4d0bf39f-aee5-4194-a8cf-9eb94d977901">
      <Terms xmlns="http://schemas.microsoft.com/office/infopath/2007/PartnerControls"/>
    </lcf76f155ced4ddcb4097134ff3c332f>
    <TaxCatchAll xmlns="c1fdd505-2570-46c2-bd04-3e0f2d874cf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6" ma:contentTypeDescription="Create a new document." ma:contentTypeScope="" ma:versionID="590b25b2cc87761dafd9002c9e8bdf08">
  <xsd:schema xmlns:xsd="http://www.w3.org/2001/XMLSchema" xmlns:xs="http://www.w3.org/2001/XMLSchema" xmlns:p="http://schemas.microsoft.com/office/2006/metadata/properties" xmlns:ns2="f668aa56-9285-4561-92d6-d6343913a899" xmlns:ns3="4d0bf39f-aee5-4194-a8cf-9eb94d977901" xmlns:ns4="c1fdd505-2570-46c2-bd04-3e0f2d874cf5" targetNamespace="http://schemas.microsoft.com/office/2006/metadata/properties" ma:root="true" ma:fieldsID="08ce7d0b189851eda8553ac15085c2ff" ns2:_="" ns3:_="" ns4:_="">
    <xsd:import namespace="f668aa56-9285-4561-92d6-d6343913a899"/>
    <xsd:import namespace="4d0bf39f-aee5-4194-a8cf-9eb94d977901"/>
    <xsd:import namespace="c1fdd505-2570-46c2-bd04-3e0f2d874c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1b58bf-0af3-43f6-8149-3fc5501c152c}" ma:internalName="TaxCatchAll" ma:showField="CatchAllData" ma:web="f668aa56-9285-4561-92d6-d6343913a8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BE794B-90D5-470E-82BF-50682C10935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17043BC-63CB-4567-9DB1-18E0FD2A7E82}">
  <ds:schemaRefs>
    <ds:schemaRef ds:uri="4d0bf39f-aee5-4194-a8cf-9eb94d977901"/>
    <ds:schemaRef ds:uri="http://schemas.openxmlformats.org/package/2006/metadata/core-properties"/>
    <ds:schemaRef ds:uri="http://purl.org/dc/terms/"/>
    <ds:schemaRef ds:uri="c1fdd505-2570-46c2-bd04-3e0f2d874cf5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f668aa56-9285-4561-92d6-d6343913a89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AF1CC96-728F-4A76-92C5-346D7EEAD716}">
  <ds:schemaRefs>
    <ds:schemaRef ds:uri="4d0bf39f-aee5-4194-a8cf-9eb94d977901"/>
    <ds:schemaRef ds:uri="c1fdd505-2570-46c2-bd04-3e0f2d874cf5"/>
    <ds:schemaRef ds:uri="f668aa56-9285-4561-92d6-d6343913a89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49</TotalTime>
  <Words>189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Тема и структура  22-й Министерской конференции</vt:lpstr>
      <vt:lpstr>Предлагаемая(ые) тема(ы)</vt:lpstr>
      <vt:lpstr>Ключевые события и результаты</vt:lpstr>
      <vt:lpstr>Предлагаемая повестка дня: 22-я Министерская конференция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Esnerjames P. Fernandez</dc:creator>
  <cp:lastModifiedBy>Aidana Berdybekova</cp:lastModifiedBy>
  <cp:revision>11</cp:revision>
  <dcterms:created xsi:type="dcterms:W3CDTF">2018-04-10T06:12:51Z</dcterms:created>
  <dcterms:modified xsi:type="dcterms:W3CDTF">2023-06-14T06:30:01Z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0x0101009FDAEA74914DCF4CB1BBCF0E2E5EDB11</vt:lpwstr>
  </property>
  <property fmtid="{D5CDD505-2E9C-101B-9397-08002B2CF9AE}" pid="3" name="d61536b25a8a4fedb48bb564279be82a">
    <vt:lpwstr>CWRD|6d71ff58-4882-4388-ab5c-218969b1e9c8</vt:lpwstr>
  </property>
  <property fmtid="{D5CDD505-2E9C-101B-9397-08002B2CF9AE}" pid="4" name="k985dbdc596c44d7acaf8184f33920f0">
    <vt:lpwstr>Regional|d4cb8265-5963-4e16-b4f8-5ada18938c78</vt:lpwstr>
  </property>
  <property fmtid="{D5CDD505-2E9C-101B-9397-08002B2CF9AE}" pid="5" name="TaxCatchAll">
    <vt:lpwstr>18;#Regional;#3;#CWRD;#2;#CWRD;#1;#English</vt:lpwstr>
  </property>
  <property fmtid="{D5CDD505-2E9C-101B-9397-08002B2CF9AE}" pid="6" name="h00e4aaaf4624e24a7df7f06faa038c6">
    <vt:lpwstr>English|16ac8743-31bb-43f8-9a73-533a041667d6</vt:lpwstr>
  </property>
  <property fmtid="{D5CDD505-2E9C-101B-9397-08002B2CF9AE}" pid="7" name="ADBContentGroup">
    <vt:lpwstr>2;#CWRD|6d71ff58-4882-4388-ab5c-218969b1e9c8</vt:lpwstr>
  </property>
  <property fmtid="{D5CDD505-2E9C-101B-9397-08002B2CF9AE}" pid="8" name="Order">
    <vt:r8>25760400</vt:r8>
  </property>
  <property fmtid="{D5CDD505-2E9C-101B-9397-08002B2CF9AE}" pid="9" name="j78542b1fffc4a1c84659474212e3133">
    <vt:lpwstr>CWRD|6d71ff58-4882-4388-ab5c-218969b1e9c8</vt:lpwstr>
  </property>
  <property fmtid="{D5CDD505-2E9C-101B-9397-08002B2CF9AE}" pid="10" name="xd_Signature">
    <vt:bool>false</vt:bool>
  </property>
  <property fmtid="{D5CDD505-2E9C-101B-9397-08002B2CF9AE}" pid="11" name="xd_ProgID">
    <vt:lpwstr/>
  </property>
  <property fmtid="{D5CDD505-2E9C-101B-9397-08002B2CF9AE}" pid="12" name="_ExtendedDescription">
    <vt:lpwstr/>
  </property>
  <property fmtid="{D5CDD505-2E9C-101B-9397-08002B2CF9AE}" pid="13" name="TriggerFlowInfo">
    <vt:lpwstr/>
  </property>
  <property fmtid="{D5CDD505-2E9C-101B-9397-08002B2CF9AE}" pid="14" name="ComplianceAssetId">
    <vt:lpwstr/>
  </property>
  <property fmtid="{D5CDD505-2E9C-101B-9397-08002B2CF9AE}" pid="15" name="TemplateUrl">
    <vt:lpwstr/>
  </property>
  <property fmtid="{D5CDD505-2E9C-101B-9397-08002B2CF9AE}" pid="16" name="MSIP_Label_817d4574-7375-4d17-b29c-6e4c6df0fcb0_Enabled">
    <vt:lpwstr>true</vt:lpwstr>
  </property>
  <property fmtid="{D5CDD505-2E9C-101B-9397-08002B2CF9AE}" pid="17" name="MSIP_Label_817d4574-7375-4d17-b29c-6e4c6df0fcb0_SetDate">
    <vt:lpwstr>2023-04-11T03:26:31Z</vt:lpwstr>
  </property>
  <property fmtid="{D5CDD505-2E9C-101B-9397-08002B2CF9AE}" pid="18" name="MSIP_Label_817d4574-7375-4d17-b29c-6e4c6df0fcb0_Method">
    <vt:lpwstr>Standard</vt:lpwstr>
  </property>
  <property fmtid="{D5CDD505-2E9C-101B-9397-08002B2CF9AE}" pid="19" name="MSIP_Label_817d4574-7375-4d17-b29c-6e4c6df0fcb0_Name">
    <vt:lpwstr>ADB Internal</vt:lpwstr>
  </property>
  <property fmtid="{D5CDD505-2E9C-101B-9397-08002B2CF9AE}" pid="20" name="MSIP_Label_817d4574-7375-4d17-b29c-6e4c6df0fcb0_SiteId">
    <vt:lpwstr>9495d6bb-41c2-4c58-848f-92e52cf3d640</vt:lpwstr>
  </property>
  <property fmtid="{D5CDD505-2E9C-101B-9397-08002B2CF9AE}" pid="21" name="MSIP_Label_817d4574-7375-4d17-b29c-6e4c6df0fcb0_ActionId">
    <vt:lpwstr>93605d0e-37ea-44fc-ba32-6c54431d93b3</vt:lpwstr>
  </property>
  <property fmtid="{D5CDD505-2E9C-101B-9397-08002B2CF9AE}" pid="22" name="MSIP_Label_817d4574-7375-4d17-b29c-6e4c6df0fcb0_ContentBits">
    <vt:lpwstr>2</vt:lpwstr>
  </property>
  <property fmtid="{D5CDD505-2E9C-101B-9397-08002B2CF9AE}" pid="23" name="ClassificationContentMarkingFooterLocations">
    <vt:lpwstr>Office Theme:8</vt:lpwstr>
  </property>
  <property fmtid="{D5CDD505-2E9C-101B-9397-08002B2CF9AE}" pid="24" name="ClassificationContentMarkingFooterText">
    <vt:lpwstr>INTERNAL. This information is accessible to ADB Management and staff. It may be shared outside ADB with appropriate permission.</vt:lpwstr>
  </property>
  <property fmtid="{D5CDD505-2E9C-101B-9397-08002B2CF9AE}" pid="25" name="MediaServiceImageTags">
    <vt:lpwstr/>
  </property>
</Properties>
</file>