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C5DBE0-9735-C576-6606-32D1D4D03640}" name="Mary Ann Magadia" initials="MM" userId="S::mmagadia@adb.org::1d9742bb-e3f4-43f2-905f-812d8d1d8b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39B47E-A6FE-45C9-AA01-E39D7879FD98}" v="86" dt="2023-06-08T13:30:05.671"/>
    <p1510:client id="{5502A287-9CB2-F3A0-1E59-E989B005AE88}" v="1" dt="2023-06-10T07:40:07.2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141"/>
    <p:restoredTop sz="91483"/>
  </p:normalViewPr>
  <p:slideViewPr>
    <p:cSldViewPr snapToGrid="0">
      <p:cViewPr varScale="1">
        <p:scale>
          <a:sx n="74" d="100"/>
          <a:sy n="74" d="100"/>
        </p:scale>
        <p:origin x="192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FF6008-B0FE-8BBC-DBDB-F68AF218920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065714"/>
            <a:ext cx="1618673" cy="165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12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8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9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6BEBB3-FDBF-B798-5384-3764412C6EB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183" y="5065714"/>
            <a:ext cx="1618673" cy="165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423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8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6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5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6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2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3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4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8140A-07BC-4FD6-8749-68045C2E06D2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A51434-1A55-4B35-A662-6F446881BF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>
                <a:latin typeface="Arial" panose="020B0604020202020204" pitchFamily="34" charset="0"/>
                <a:cs typeface="Arial" panose="020B0604020202020204" pitchFamily="34" charset="0"/>
              </a:rPr>
              <a:t>CAREC 高级官员会议</a:t>
            </a:r>
          </a:p>
          <a:p>
            <a:r>
              <a:rPr lang="zh-CN">
                <a:latin typeface="Arial" panose="020B0604020202020204" pitchFamily="34" charset="0"/>
                <a:cs typeface="Arial" panose="020B0604020202020204" pitchFamily="34" charset="0"/>
              </a:rPr>
              <a:t>2023年6月13-14日</a:t>
            </a:r>
          </a:p>
          <a:p>
            <a:r>
              <a:rPr lang="zh-CN">
                <a:latin typeface="Arial" panose="020B0604020202020204" pitchFamily="34" charset="0"/>
                <a:cs typeface="Arial" panose="020B0604020202020204" pitchFamily="34" charset="0"/>
              </a:rPr>
              <a:t>格鲁吉亚第比利斯</a:t>
            </a:r>
          </a:p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89152D-91C9-9700-DB76-3128E71D1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第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届部长</a:t>
            </a:r>
            <a:r>
              <a:rPr lang="zh-CN" b="1" dirty="0">
                <a:latin typeface="Arial" panose="020B0604020202020204" pitchFamily="34" charset="0"/>
                <a:cs typeface="Arial" panose="020B0604020202020204" pitchFamily="34" charset="0"/>
              </a:rPr>
              <a:t>级会议的主题和结构</a:t>
            </a:r>
          </a:p>
        </p:txBody>
      </p:sp>
    </p:spTree>
    <p:extLst>
      <p:ext uri="{BB962C8B-B14F-4D97-AF65-F5344CB8AC3E}">
        <p14:creationId xmlns:p14="http://schemas.microsoft.com/office/powerpoint/2010/main" val="113202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DE6CC0-6708-30D6-C6FA-6CBE8B731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b="1" dirty="0">
                <a:latin typeface="Arial" panose="020B0604020202020204" pitchFamily="34" charset="0"/>
                <a:cs typeface="Arial" panose="020B0604020202020204" pitchFamily="34" charset="0"/>
              </a:rPr>
              <a:t>拟议主题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FD8AF1-0C74-8D91-50A6-D153A0A2F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z="4000" dirty="0">
                <a:latin typeface="Arial"/>
                <a:cs typeface="Arial"/>
              </a:rPr>
              <a:t>“在</a:t>
            </a:r>
            <a:r>
              <a:rPr lang="zh-CN" sz="4000" dirty="0">
                <a:latin typeface="Arial"/>
                <a:cs typeface="Arial"/>
              </a:rPr>
              <a:t>变革</a:t>
            </a:r>
            <a:r>
              <a:rPr lang="zh-CN" altLang="en-US" sz="4000" dirty="0">
                <a:latin typeface="Arial"/>
                <a:cs typeface="Arial"/>
              </a:rPr>
              <a:t>时期</a:t>
            </a:r>
            <a:r>
              <a:rPr lang="zh-CN" sz="4000" dirty="0">
                <a:latin typeface="Arial"/>
                <a:cs typeface="Arial"/>
              </a:rPr>
              <a:t>重振区域合作</a:t>
            </a:r>
            <a:r>
              <a:rPr lang="zh-CN" altLang="en-US" sz="4000" dirty="0">
                <a:latin typeface="Arial"/>
                <a:cs typeface="Arial"/>
              </a:rPr>
              <a:t>”</a:t>
            </a:r>
            <a:endParaRPr lang="zh-CN" sz="40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PH" sz="3600" dirty="0">
              <a:latin typeface="Arial"/>
              <a:cs typeface="Arial"/>
            </a:endParaRPr>
          </a:p>
          <a:p>
            <a:pPr marL="457200" lvl="1" indent="0">
              <a:buNone/>
            </a:pPr>
            <a:r>
              <a:rPr lang="zh-CN" sz="3600" dirty="0">
                <a:latin typeface="Arial"/>
                <a:cs typeface="Arial"/>
              </a:rPr>
              <a:t>或者</a:t>
            </a:r>
          </a:p>
          <a:p>
            <a:pPr marL="457200" lvl="1" indent="0">
              <a:buNone/>
            </a:pPr>
            <a:endParaRPr lang="en-PH" sz="3600" dirty="0">
              <a:latin typeface="Arial"/>
              <a:cs typeface="Arial"/>
            </a:endParaRPr>
          </a:p>
          <a:p>
            <a:r>
              <a:rPr lang="zh-CN" sz="4000" dirty="0">
                <a:latin typeface="Arial"/>
                <a:cs typeface="Arial"/>
              </a:rPr>
              <a:t>“</a:t>
            </a:r>
            <a:r>
              <a:rPr lang="zh-CN" altLang="en-US" sz="4000" dirty="0">
                <a:latin typeface="Arial"/>
                <a:cs typeface="Arial"/>
              </a:rPr>
              <a:t>推动</a:t>
            </a:r>
            <a:r>
              <a:rPr lang="en-US" altLang="zh-CN" sz="4000" dirty="0">
                <a:latin typeface="Arial"/>
                <a:cs typeface="Arial"/>
              </a:rPr>
              <a:t>CAREC</a:t>
            </a:r>
            <a:r>
              <a:rPr lang="zh-CN" sz="4000" dirty="0">
                <a:latin typeface="Arial"/>
                <a:cs typeface="Arial"/>
              </a:rPr>
              <a:t>区域合作以应对气候变化和绿色转型”</a:t>
            </a:r>
          </a:p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08715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CB06B2-8A56-76B2-F219-A55C39BBD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重要活动</a:t>
            </a:r>
            <a:r>
              <a:rPr lang="zh-CN" b="1" dirty="0">
                <a:latin typeface="Arial" panose="020B0604020202020204" pitchFamily="34" charset="0"/>
                <a:cs typeface="Arial" panose="020B0604020202020204" pitchFamily="34" charset="0"/>
              </a:rPr>
              <a:t>和成果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3CCF9E-A542-A346-BB96-633A832DA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dirty="0">
                <a:latin typeface="Arial" panose="020B0604020202020204" pitchFamily="34" charset="0"/>
                <a:cs typeface="Arial" panose="020B0604020202020204" pitchFamily="34" charset="0"/>
              </a:rPr>
              <a:t>主要成果</a:t>
            </a:r>
          </a:p>
          <a:p>
            <a:pPr lvl="1"/>
            <a:r>
              <a:rPr lang="zh-CN" dirty="0">
                <a:latin typeface="Arial" panose="020B0604020202020204" pitchFamily="34" charset="0"/>
                <a:cs typeface="Arial" panose="020B0604020202020204" pitchFamily="34" charset="0"/>
              </a:rPr>
              <a:t>CAREC 气候与可持续发展项目筹备基金</a:t>
            </a:r>
          </a:p>
          <a:p>
            <a:pPr lvl="1"/>
            <a:r>
              <a:rPr lang="zh-CN" dirty="0">
                <a:latin typeface="Arial" panose="020B0604020202020204" pitchFamily="34" charset="0"/>
                <a:cs typeface="Arial" panose="020B0604020202020204" pitchFamily="34" charset="0"/>
              </a:rPr>
              <a:t>CAREC 气候变化愿景</a:t>
            </a:r>
          </a:p>
          <a:p>
            <a:r>
              <a:rPr lang="zh-CN" dirty="0">
                <a:latin typeface="Arial" panose="020B0604020202020204" pitchFamily="34" charset="0"/>
                <a:cs typeface="Arial" panose="020B0604020202020204" pitchFamily="34" charset="0"/>
              </a:rPr>
              <a:t>其他活动和成果</a:t>
            </a:r>
          </a:p>
          <a:p>
            <a:pPr lvl="1"/>
            <a:r>
              <a:rPr lang="zh-CN" dirty="0">
                <a:latin typeface="Arial" panose="020B0604020202020204" pitchFamily="34" charset="0"/>
                <a:cs typeface="Arial" panose="020B0604020202020204" pitchFamily="34" charset="0"/>
              </a:rPr>
              <a:t>CAREC 部门知识和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网络</a:t>
            </a:r>
            <a:r>
              <a:rPr lang="zh-CN" dirty="0">
                <a:latin typeface="Arial" panose="020B0604020202020204" pitchFamily="34" charset="0"/>
                <a:cs typeface="Arial" panose="020B0604020202020204" pitchFamily="34" charset="0"/>
              </a:rPr>
              <a:t>活动</a:t>
            </a:r>
          </a:p>
          <a:p>
            <a:pPr lvl="1"/>
            <a:r>
              <a:rPr lang="zh-CN" dirty="0">
                <a:latin typeface="Arial" panose="020B0604020202020204" pitchFamily="34" charset="0"/>
                <a:cs typeface="Arial" panose="020B0604020202020204" pitchFamily="34" charset="0"/>
              </a:rPr>
              <a:t>能源投资论坛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在外部冲击下重新调整贸易流向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CAREC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地区的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经济走廊发展</a:t>
            </a:r>
            <a:endParaRPr 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294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B84BD-42A1-F14E-0B33-20EE18C0D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94" y="365125"/>
            <a:ext cx="11622880" cy="1349375"/>
          </a:xfrm>
        </p:spPr>
        <p:txBody>
          <a:bodyPr>
            <a:normAutofit/>
          </a:bodyPr>
          <a:lstStyle/>
          <a:p>
            <a:r>
              <a:rPr lang="zh-CN" sz="4000" b="1" dirty="0">
                <a:latin typeface="Arial"/>
                <a:cs typeface="Arial"/>
              </a:rPr>
              <a:t>拟议议程</a:t>
            </a:r>
            <a:r>
              <a:rPr lang="zh-CN" altLang="en-US" sz="4000" b="1" dirty="0">
                <a:latin typeface="Arial"/>
                <a:cs typeface="Arial"/>
              </a:rPr>
              <a:t>：</a:t>
            </a:r>
            <a:r>
              <a:rPr lang="zh-CN" sz="4000" b="1" dirty="0">
                <a:latin typeface="Arial"/>
                <a:cs typeface="Arial"/>
              </a:rPr>
              <a:t>第 22届部长级会议</a:t>
            </a:r>
            <a:endParaRPr lang="en-P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CB1B85C-52D9-13B4-D6F2-1BF3697D4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405818"/>
              </p:ext>
            </p:extLst>
          </p:nvPr>
        </p:nvGraphicFramePr>
        <p:xfrm>
          <a:off x="990600" y="1409699"/>
          <a:ext cx="10401300" cy="50831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401300">
                  <a:extLst>
                    <a:ext uri="{9D8B030D-6E8A-4147-A177-3AD203B41FA5}">
                      <a16:colId xmlns:a16="http://schemas.microsoft.com/office/drawing/2014/main" val="3257461943"/>
                    </a:ext>
                  </a:extLst>
                </a:gridCol>
              </a:tblGrid>
              <a:tr h="496337">
                <a:tc>
                  <a:txBody>
                    <a:bodyPr/>
                    <a:lstStyle/>
                    <a:p>
                      <a:r>
                        <a:rPr 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日期 -（2023 年 11 月 30 日，星期四）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268138"/>
                  </a:ext>
                </a:extLst>
              </a:tr>
              <a:tr h="49633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欢迎致辞，</a:t>
                      </a:r>
                      <a:r>
                        <a:rPr 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格鲁吉亚政府高级代表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134005"/>
                  </a:ext>
                </a:extLst>
              </a:tr>
              <a:tr h="49633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主旨演讲，</a:t>
                      </a:r>
                      <a:r>
                        <a:rPr 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亚洲开发银行行长</a:t>
                      </a:r>
                      <a:r>
                        <a:rPr lang="zh-CN" alt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浅川雅嗣</a:t>
                      </a:r>
                      <a:r>
                        <a:rPr 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先生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050121"/>
                  </a:ext>
                </a:extLst>
              </a:tr>
              <a:tr h="49633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国际货币基金组织</a:t>
                      </a:r>
                      <a:r>
                        <a:rPr lang="zh-CN" alt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alt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IMF</a:t>
                      </a:r>
                      <a:r>
                        <a:rPr lang="zh-CN" alt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）报告</a:t>
                      </a:r>
                      <a:r>
                        <a:rPr 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，</a:t>
                      </a:r>
                      <a:r>
                        <a:rPr lang="en-US" alt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IMF</a:t>
                      </a:r>
                      <a:r>
                        <a:rPr lang="zh-CN" alt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高级代表</a:t>
                      </a:r>
                      <a:endParaRPr lang="zh-CN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516733"/>
                  </a:ext>
                </a:extLst>
              </a:tr>
              <a:tr h="49633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圆桌讨论，</a:t>
                      </a:r>
                      <a:r>
                        <a:rPr lang="zh-CN" alt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中线走廊带给</a:t>
                      </a:r>
                      <a:r>
                        <a:rPr 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CAREC的机遇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598958"/>
                  </a:ext>
                </a:extLst>
              </a:tr>
              <a:tr h="49633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《</a:t>
                      </a:r>
                      <a:r>
                        <a:rPr 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CAREC 2030</a:t>
                      </a:r>
                      <a:r>
                        <a:rPr lang="zh-CN" alt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战略</a:t>
                      </a:r>
                      <a:r>
                        <a:rPr lang="en-US" alt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》</a:t>
                      </a:r>
                      <a:r>
                        <a:rPr lang="zh-CN" alt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的</a:t>
                      </a:r>
                      <a:r>
                        <a:rPr 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实施进展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466851"/>
                  </a:ext>
                </a:extLst>
              </a:tr>
              <a:tr h="49633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CAREC 成果</a:t>
                      </a:r>
                      <a:r>
                        <a:rPr lang="zh-CN" alt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及部长</a:t>
                      </a:r>
                      <a:r>
                        <a:rPr 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认可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594432"/>
                  </a:ext>
                </a:extLst>
              </a:tr>
              <a:tr h="49633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审议</a:t>
                      </a:r>
                      <a:r>
                        <a:rPr lang="zh-CN" alt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部长</a:t>
                      </a:r>
                      <a:r>
                        <a:rPr lang="zh-C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联合声明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283704"/>
                  </a:ext>
                </a:extLst>
              </a:tr>
              <a:tr h="616143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哈萨克斯坦政府（作为2024年CAREC</a:t>
                      </a:r>
                      <a:r>
                        <a:rPr lang="zh-CN" altLang="en-US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轮值</a:t>
                      </a:r>
                      <a:r>
                        <a:rPr lang="zh-CN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主席</a:t>
                      </a:r>
                      <a:r>
                        <a:rPr lang="zh-CN" altLang="en-US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国</a:t>
                      </a:r>
                      <a:r>
                        <a:rPr lang="zh-CN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）的讲话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944457"/>
                  </a:ext>
                </a:extLst>
              </a:tr>
              <a:tr h="496337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边会</a:t>
                      </a:r>
                      <a:r>
                        <a:rPr lang="zh-CN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活动</a:t>
                      </a:r>
                      <a:r>
                        <a:rPr lang="zh-CN" altLang="en-US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：</a:t>
                      </a:r>
                      <a:r>
                        <a:rPr lang="zh-CN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CAREC旅游门户网站正式</a:t>
                      </a:r>
                      <a:r>
                        <a:rPr lang="zh-CN" altLang="en-US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发布</a:t>
                      </a:r>
                      <a:endParaRPr lang="zh-CN" sz="2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737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581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668aa56-9285-4561-92d6-d6343913a899">
      <UserInfo>
        <DisplayName/>
        <AccountId xsi:nil="true"/>
        <AccountType/>
      </UserInfo>
    </SharedWithUsers>
    <MediaLengthInSeconds xmlns="4d0bf39f-aee5-4194-a8cf-9eb94d977901" xsi:nil="true"/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F1CC96-728F-4A76-92C5-346D7EEAD716}">
  <ds:schemaRefs>
    <ds:schemaRef ds:uri="4d0bf39f-aee5-4194-a8cf-9eb94d977901"/>
    <ds:schemaRef ds:uri="c1fdd505-2570-46c2-bd04-3e0f2d874cf5"/>
    <ds:schemaRef ds:uri="f668aa56-9285-4561-92d6-d6343913a8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17043BC-63CB-4567-9DB1-18E0FD2A7E82}">
  <ds:schemaRefs>
    <ds:schemaRef ds:uri="4d0bf39f-aee5-4194-a8cf-9eb94d977901"/>
    <ds:schemaRef ds:uri="c1fdd505-2570-46c2-bd04-3e0f2d874cf5"/>
    <ds:schemaRef ds:uri="f668aa56-9285-4561-92d6-d6343913a899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1BE794B-90D5-470E-82BF-50682C1093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55</TotalTime>
  <Words>194</Words>
  <Application>Microsoft Macintosh PowerPoint</Application>
  <PresentationFormat>宽屏</PresentationFormat>
  <Paragraphs>30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第22届部长级会议的主题和结构</vt:lpstr>
      <vt:lpstr>拟议主题</vt:lpstr>
      <vt:lpstr>重要活动和成果</vt:lpstr>
      <vt:lpstr>拟议议程：第 22届部长级会议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Esnerjames P. Fernandez</dc:creator>
  <cp:keywords/>
  <dc:description/>
  <cp:lastModifiedBy>Laifei Xiong</cp:lastModifiedBy>
  <cp:revision>10</cp:revision>
  <dcterms:created xsi:type="dcterms:W3CDTF">2018-04-10T06:12:51Z</dcterms:created>
  <dcterms:modified xsi:type="dcterms:W3CDTF">2023-06-14T06:18:37Z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0x0101009FDAEA74914DCF4CB1BBCF0E2E5EDB11</vt:lpwstr>
  </property>
  <property fmtid="{D5CDD505-2E9C-101B-9397-08002B2CF9AE}" pid="3" name="d61536b25a8a4fedb48bb564279be82a">
    <vt:lpwstr>CWRD|6d71ff58-4882-4388-ab5c-218969b1e9c8</vt:lpwstr>
  </property>
  <property fmtid="{D5CDD505-2E9C-101B-9397-08002B2CF9AE}" pid="4" name="k985dbdc596c44d7acaf8184f33920f0">
    <vt:lpwstr>Regional|d4cb8265-5963-4e16-b4f8-5ada18938c78</vt:lpwstr>
  </property>
  <property fmtid="{D5CDD505-2E9C-101B-9397-08002B2CF9AE}" pid="5" name="TaxCatchAll">
    <vt:lpwstr>18;#Regional;#3;#CWRD;#2;#CWRD;#1;#English</vt:lpwstr>
  </property>
  <property fmtid="{D5CDD505-2E9C-101B-9397-08002B2CF9AE}" pid="6" name="h00e4aaaf4624e24a7df7f06faa038c6">
    <vt:lpwstr>English|16ac8743-31bb-43f8-9a73-533a041667d6</vt:lpwstr>
  </property>
  <property fmtid="{D5CDD505-2E9C-101B-9397-08002B2CF9AE}" pid="7" name="ADBContentGroup">
    <vt:lpwstr>2;#CWRD|6d71ff58-4882-4388-ab5c-218969b1e9c8</vt:lpwstr>
  </property>
  <property fmtid="{D5CDD505-2E9C-101B-9397-08002B2CF9AE}" pid="8" name="Order">
    <vt:r8>25760400</vt:r8>
  </property>
  <property fmtid="{D5CDD505-2E9C-101B-9397-08002B2CF9AE}" pid="9" name="j78542b1fffc4a1c84659474212e3133">
    <vt:lpwstr>CWRD|6d71ff58-4882-4388-ab5c-218969b1e9c8</vt:lpwstr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MSIP_Label_817d4574-7375-4d17-b29c-6e4c6df0fcb0_Enabled">
    <vt:lpwstr>true</vt:lpwstr>
  </property>
  <property fmtid="{D5CDD505-2E9C-101B-9397-08002B2CF9AE}" pid="17" name="MSIP_Label_817d4574-7375-4d17-b29c-6e4c6df0fcb0_SetDate">
    <vt:lpwstr>2023-04-11T03:26:31Z</vt:lpwstr>
  </property>
  <property fmtid="{D5CDD505-2E9C-101B-9397-08002B2CF9AE}" pid="18" name="MSIP_Label_817d4574-7375-4d17-b29c-6e4c6df0fcb0_Method">
    <vt:lpwstr>Standard</vt:lpwstr>
  </property>
  <property fmtid="{D5CDD505-2E9C-101B-9397-08002B2CF9AE}" pid="19" name="MSIP_Label_817d4574-7375-4d17-b29c-6e4c6df0fcb0_Name">
    <vt:lpwstr>ADB Internal</vt:lpwstr>
  </property>
  <property fmtid="{D5CDD505-2E9C-101B-9397-08002B2CF9AE}" pid="20" name="MSIP_Label_817d4574-7375-4d17-b29c-6e4c6df0fcb0_SiteId">
    <vt:lpwstr>9495d6bb-41c2-4c58-848f-92e52cf3d640</vt:lpwstr>
  </property>
  <property fmtid="{D5CDD505-2E9C-101B-9397-08002B2CF9AE}" pid="21" name="MSIP_Label_817d4574-7375-4d17-b29c-6e4c6df0fcb0_ActionId">
    <vt:lpwstr>93605d0e-37ea-44fc-ba32-6c54431d93b3</vt:lpwstr>
  </property>
  <property fmtid="{D5CDD505-2E9C-101B-9397-08002B2CF9AE}" pid="22" name="MSIP_Label_817d4574-7375-4d17-b29c-6e4c6df0fcb0_ContentBits">
    <vt:lpwstr>2</vt:lpwstr>
  </property>
  <property fmtid="{D5CDD505-2E9C-101B-9397-08002B2CF9AE}" pid="23" name="ClassificationContentMarkingFooterLocations">
    <vt:lpwstr>Office Theme:8</vt:lpwstr>
  </property>
  <property fmtid="{D5CDD505-2E9C-101B-9397-08002B2CF9AE}" pid="24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25" name="MediaServiceImageTags">
    <vt:lpwstr/>
  </property>
</Properties>
</file>