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handoutMasterIdLst>
    <p:handoutMasterId r:id="rId17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F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Danvel A. Aldelmita" userId="S::cdaldelmita.consultant@adb.org::e2a7fddb-b2c4-477e-ae93-4d70d6c4101b" providerId="AD" clId="Web-{E4C64FDB-D467-6C02-2A03-F183B9A35379}"/>
    <pc:docChg chg="mod modMainMaster">
      <pc:chgData name="Charles Danvel A. Aldelmita" userId="S::cdaldelmita.consultant@adb.org::e2a7fddb-b2c4-477e-ae93-4d70d6c4101b" providerId="AD" clId="Web-{E4C64FDB-D467-6C02-2A03-F183B9A35379}" dt="2023-06-13T10:24:35.307" v="1" actId="33475"/>
      <pc:docMkLst>
        <pc:docMk/>
      </pc:docMkLst>
      <pc:sldMasterChg chg="addSp">
        <pc:chgData name="Charles Danvel A. Aldelmita" userId="S::cdaldelmita.consultant@adb.org::e2a7fddb-b2c4-477e-ae93-4d70d6c4101b" providerId="AD" clId="Web-{E4C64FDB-D467-6C02-2A03-F183B9A35379}" dt="2023-06-13T10:24:35.307" v="0" actId="33475"/>
        <pc:sldMasterMkLst>
          <pc:docMk/>
          <pc:sldMasterMk cId="0" sldId="2147483840"/>
        </pc:sldMasterMkLst>
        <pc:spChg chg="add">
          <ac:chgData name="Charles Danvel A. Aldelmita" userId="S::cdaldelmita.consultant@adb.org::e2a7fddb-b2c4-477e-ae93-4d70d6c4101b" providerId="AD" clId="Web-{E4C64FDB-D467-6C02-2A03-F183B9A35379}" dt="2023-06-13T10:24:35.307" v="0" actId="33475"/>
          <ac:spMkLst>
            <pc:docMk/>
            <pc:sldMasterMk cId="0" sldId="2147483840"/>
            <ac:spMk id="11" creationId="{8663E849-07A0-3D22-FCD0-0F1D1624F866}"/>
          </ac:spMkLst>
        </pc:spChg>
      </pc:sldMasterChg>
    </pc:docChg>
  </pc:docChgLst>
  <pc:docChgLst>
    <pc:chgData name="Ilhom Abdulloev" userId="84e88185-dc4d-4e6c-ba1a-d3a61a564e1a" providerId="ADAL" clId="{D8B19867-D86A-40D5-92CE-0E051D70595B}"/>
    <pc:docChg chg="undo custSel modSld">
      <pc:chgData name="Ilhom Abdulloev" userId="84e88185-dc4d-4e6c-ba1a-d3a61a564e1a" providerId="ADAL" clId="{D8B19867-D86A-40D5-92CE-0E051D70595B}" dt="2023-05-02T02:39:57.843" v="69" actId="120"/>
      <pc:docMkLst>
        <pc:docMk/>
      </pc:docMkLst>
      <pc:sldChg chg="modSp mod">
        <pc:chgData name="Ilhom Abdulloev" userId="84e88185-dc4d-4e6c-ba1a-d3a61a564e1a" providerId="ADAL" clId="{D8B19867-D86A-40D5-92CE-0E051D70595B}" dt="2023-05-02T02:39:57.843" v="69" actId="120"/>
        <pc:sldMkLst>
          <pc:docMk/>
          <pc:sldMk cId="2993664428" sldId="261"/>
        </pc:sldMkLst>
        <pc:spChg chg="mod">
          <ac:chgData name="Ilhom Abdulloev" userId="84e88185-dc4d-4e6c-ba1a-d3a61a564e1a" providerId="ADAL" clId="{D8B19867-D86A-40D5-92CE-0E051D70595B}" dt="2023-05-02T02:39:57.843" v="69" actId="120"/>
          <ac:spMkLst>
            <pc:docMk/>
            <pc:sldMk cId="2993664428" sldId="261"/>
            <ac:spMk id="15" creationId="{5CBC37D2-2C38-4BE9-3B8B-CEE444F9A5CF}"/>
          </ac:spMkLst>
        </pc:spChg>
        <pc:spChg chg="mod">
          <ac:chgData name="Ilhom Abdulloev" userId="84e88185-dc4d-4e6c-ba1a-d3a61a564e1a" providerId="ADAL" clId="{D8B19867-D86A-40D5-92CE-0E051D70595B}" dt="2023-05-02T02:32:45.843" v="19" actId="120"/>
          <ac:spMkLst>
            <pc:docMk/>
            <pc:sldMk cId="2993664428" sldId="261"/>
            <ac:spMk id="16" creationId="{109A4670-8782-2DFA-8F85-DF18A8BAE10A}"/>
          </ac:spMkLst>
        </pc:spChg>
      </pc:sldChg>
      <pc:sldChg chg="modSp mod">
        <pc:chgData name="Ilhom Abdulloev" userId="84e88185-dc4d-4e6c-ba1a-d3a61a564e1a" providerId="ADAL" clId="{D8B19867-D86A-40D5-92CE-0E051D70595B}" dt="2023-05-02T02:33:31.858" v="24" actId="120"/>
        <pc:sldMkLst>
          <pc:docMk/>
          <pc:sldMk cId="4247608169" sldId="262"/>
        </pc:sldMkLst>
        <pc:spChg chg="mod">
          <ac:chgData name="Ilhom Abdulloev" userId="84e88185-dc4d-4e6c-ba1a-d3a61a564e1a" providerId="ADAL" clId="{D8B19867-D86A-40D5-92CE-0E051D70595B}" dt="2023-05-02T02:33:31.858" v="24" actId="120"/>
          <ac:spMkLst>
            <pc:docMk/>
            <pc:sldMk cId="4247608169" sldId="262"/>
            <ac:spMk id="2" creationId="{658EB6FD-FEC4-2BAE-8258-6C6D332EE6E7}"/>
          </ac:spMkLst>
        </pc:spChg>
        <pc:spChg chg="mod">
          <ac:chgData name="Ilhom Abdulloev" userId="84e88185-dc4d-4e6c-ba1a-d3a61a564e1a" providerId="ADAL" clId="{D8B19867-D86A-40D5-92CE-0E051D70595B}" dt="2023-05-02T02:33:18.723" v="23" actId="20577"/>
          <ac:spMkLst>
            <pc:docMk/>
            <pc:sldMk cId="4247608169" sldId="262"/>
            <ac:spMk id="3" creationId="{338A8C30-3C8D-95A6-4C23-4CBDD00B4F11}"/>
          </ac:spMkLst>
        </pc:spChg>
      </pc:sldChg>
      <pc:sldChg chg="modSp mod">
        <pc:chgData name="Ilhom Abdulloev" userId="84e88185-dc4d-4e6c-ba1a-d3a61a564e1a" providerId="ADAL" clId="{D8B19867-D86A-40D5-92CE-0E051D70595B}" dt="2023-05-02T02:34:21.841" v="34" actId="20577"/>
        <pc:sldMkLst>
          <pc:docMk/>
          <pc:sldMk cId="4032008016" sldId="263"/>
        </pc:sldMkLst>
        <pc:spChg chg="mod">
          <ac:chgData name="Ilhom Abdulloev" userId="84e88185-dc4d-4e6c-ba1a-d3a61a564e1a" providerId="ADAL" clId="{D8B19867-D86A-40D5-92CE-0E051D70595B}" dt="2023-05-02T02:33:34.659" v="25" actId="120"/>
          <ac:spMkLst>
            <pc:docMk/>
            <pc:sldMk cId="4032008016" sldId="263"/>
            <ac:spMk id="2" creationId="{6D0CDA50-3D7C-0757-43FD-2C263EC8DD30}"/>
          </ac:spMkLst>
        </pc:spChg>
        <pc:spChg chg="mod">
          <ac:chgData name="Ilhom Abdulloev" userId="84e88185-dc4d-4e6c-ba1a-d3a61a564e1a" providerId="ADAL" clId="{D8B19867-D86A-40D5-92CE-0E051D70595B}" dt="2023-05-02T02:34:21.841" v="34" actId="20577"/>
          <ac:spMkLst>
            <pc:docMk/>
            <pc:sldMk cId="4032008016" sldId="263"/>
            <ac:spMk id="3" creationId="{2ACF61E6-4920-B7F3-85A7-D90B2AF9B6E6}"/>
          </ac:spMkLst>
        </pc:spChg>
      </pc:sldChg>
      <pc:sldChg chg="modSp mod">
        <pc:chgData name="Ilhom Abdulloev" userId="84e88185-dc4d-4e6c-ba1a-d3a61a564e1a" providerId="ADAL" clId="{D8B19867-D86A-40D5-92CE-0E051D70595B}" dt="2023-05-02T02:34:19.403" v="33" actId="20577"/>
        <pc:sldMkLst>
          <pc:docMk/>
          <pc:sldMk cId="4146956520" sldId="264"/>
        </pc:sldMkLst>
        <pc:spChg chg="mod">
          <ac:chgData name="Ilhom Abdulloev" userId="84e88185-dc4d-4e6c-ba1a-d3a61a564e1a" providerId="ADAL" clId="{D8B19867-D86A-40D5-92CE-0E051D70595B}" dt="2023-05-02T02:34:19.403" v="33" actId="20577"/>
          <ac:spMkLst>
            <pc:docMk/>
            <pc:sldMk cId="4146956520" sldId="264"/>
            <ac:spMk id="3" creationId="{03F249F4-42FD-E789-39F3-A8854636A310}"/>
          </ac:spMkLst>
        </pc:spChg>
      </pc:sldChg>
      <pc:sldChg chg="modSp mod">
        <pc:chgData name="Ilhom Abdulloev" userId="84e88185-dc4d-4e6c-ba1a-d3a61a564e1a" providerId="ADAL" clId="{D8B19867-D86A-40D5-92CE-0E051D70595B}" dt="2023-05-02T02:35:31.472" v="41"/>
        <pc:sldMkLst>
          <pc:docMk/>
          <pc:sldMk cId="3999560293" sldId="265"/>
        </pc:sldMkLst>
        <pc:spChg chg="mod">
          <ac:chgData name="Ilhom Abdulloev" userId="84e88185-dc4d-4e6c-ba1a-d3a61a564e1a" providerId="ADAL" clId="{D8B19867-D86A-40D5-92CE-0E051D70595B}" dt="2023-05-02T02:35:31.472" v="41"/>
          <ac:spMkLst>
            <pc:docMk/>
            <pc:sldMk cId="3999560293" sldId="265"/>
            <ac:spMk id="7" creationId="{209EBB09-1238-774A-96BC-0C8CF33D6B58}"/>
          </ac:spMkLst>
        </pc:spChg>
      </pc:sldChg>
      <pc:sldChg chg="modSp mod">
        <pc:chgData name="Ilhom Abdulloev" userId="84e88185-dc4d-4e6c-ba1a-d3a61a564e1a" providerId="ADAL" clId="{D8B19867-D86A-40D5-92CE-0E051D70595B}" dt="2023-05-02T02:36:28.229" v="53" actId="20577"/>
        <pc:sldMkLst>
          <pc:docMk/>
          <pc:sldMk cId="2434780785" sldId="266"/>
        </pc:sldMkLst>
        <pc:spChg chg="mod">
          <ac:chgData name="Ilhom Abdulloev" userId="84e88185-dc4d-4e6c-ba1a-d3a61a564e1a" providerId="ADAL" clId="{D8B19867-D86A-40D5-92CE-0E051D70595B}" dt="2023-05-02T02:36:28.229" v="53" actId="20577"/>
          <ac:spMkLst>
            <pc:docMk/>
            <pc:sldMk cId="2434780785" sldId="266"/>
            <ac:spMk id="3" creationId="{5F0DC985-9440-CFD1-7456-EE26E1FAD950}"/>
          </ac:spMkLst>
        </pc:spChg>
      </pc:sldChg>
      <pc:sldChg chg="modSp mod">
        <pc:chgData name="Ilhom Abdulloev" userId="84e88185-dc4d-4e6c-ba1a-d3a61a564e1a" providerId="ADAL" clId="{D8B19867-D86A-40D5-92CE-0E051D70595B}" dt="2023-05-02T02:37:00.489" v="57" actId="20577"/>
        <pc:sldMkLst>
          <pc:docMk/>
          <pc:sldMk cId="1838995827" sldId="267"/>
        </pc:sldMkLst>
        <pc:spChg chg="mod">
          <ac:chgData name="Ilhom Abdulloev" userId="84e88185-dc4d-4e6c-ba1a-d3a61a564e1a" providerId="ADAL" clId="{D8B19867-D86A-40D5-92CE-0E051D70595B}" dt="2023-05-02T02:37:00.489" v="57" actId="20577"/>
          <ac:spMkLst>
            <pc:docMk/>
            <pc:sldMk cId="1838995827" sldId="267"/>
            <ac:spMk id="3" creationId="{E88404C1-6DC7-700E-6FD8-CAA21B5A4DEF}"/>
          </ac:spMkLst>
        </pc:spChg>
      </pc:sldChg>
      <pc:sldChg chg="modSp mod">
        <pc:chgData name="Ilhom Abdulloev" userId="84e88185-dc4d-4e6c-ba1a-d3a61a564e1a" providerId="ADAL" clId="{D8B19867-D86A-40D5-92CE-0E051D70595B}" dt="2023-05-02T02:37:08.080" v="60" actId="20577"/>
        <pc:sldMkLst>
          <pc:docMk/>
          <pc:sldMk cId="3552202402" sldId="268"/>
        </pc:sldMkLst>
        <pc:spChg chg="mod">
          <ac:chgData name="Ilhom Abdulloev" userId="84e88185-dc4d-4e6c-ba1a-d3a61a564e1a" providerId="ADAL" clId="{D8B19867-D86A-40D5-92CE-0E051D70595B}" dt="2023-05-02T02:37:08.080" v="60" actId="20577"/>
          <ac:spMkLst>
            <pc:docMk/>
            <pc:sldMk cId="3552202402" sldId="268"/>
            <ac:spMk id="7" creationId="{15ACD922-62CD-A6FF-68C6-3D2E8EB509A0}"/>
          </ac:spMkLst>
        </pc:spChg>
      </pc:sldChg>
      <pc:sldChg chg="modSp mod">
        <pc:chgData name="Ilhom Abdulloev" userId="84e88185-dc4d-4e6c-ba1a-d3a61a564e1a" providerId="ADAL" clId="{D8B19867-D86A-40D5-92CE-0E051D70595B}" dt="2023-05-02T02:37:59.670" v="68" actId="6549"/>
        <pc:sldMkLst>
          <pc:docMk/>
          <pc:sldMk cId="1871198008" sldId="269"/>
        </pc:sldMkLst>
        <pc:spChg chg="mod">
          <ac:chgData name="Ilhom Abdulloev" userId="84e88185-dc4d-4e6c-ba1a-d3a61a564e1a" providerId="ADAL" clId="{D8B19867-D86A-40D5-92CE-0E051D70595B}" dt="2023-05-02T02:37:59.670" v="68" actId="6549"/>
          <ac:spMkLst>
            <pc:docMk/>
            <pc:sldMk cId="1871198008" sldId="269"/>
            <ac:spMk id="6" creationId="{058256C4-6AEF-8B96-889B-47959D376F2A}"/>
          </ac:spMkLst>
        </pc:spChg>
      </pc:sldChg>
      <pc:sldChg chg="modSp mod">
        <pc:chgData name="Ilhom Abdulloev" userId="84e88185-dc4d-4e6c-ba1a-d3a61a564e1a" providerId="ADAL" clId="{D8B19867-D86A-40D5-92CE-0E051D70595B}" dt="2023-05-02T02:37:26.768" v="66" actId="20577"/>
        <pc:sldMkLst>
          <pc:docMk/>
          <pc:sldMk cId="944896899" sldId="270"/>
        </pc:sldMkLst>
        <pc:spChg chg="mod">
          <ac:chgData name="Ilhom Abdulloev" userId="84e88185-dc4d-4e6c-ba1a-d3a61a564e1a" providerId="ADAL" clId="{D8B19867-D86A-40D5-92CE-0E051D70595B}" dt="2023-05-02T02:37:26.768" v="66" actId="20577"/>
          <ac:spMkLst>
            <pc:docMk/>
            <pc:sldMk cId="944896899" sldId="270"/>
            <ac:spMk id="3" creationId="{0EC7A7D4-EF77-6DC3-D651-681D5631C7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E-Platform Statistics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DLMs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53</c:v>
                </c:pt>
                <c:pt idx="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36-45D7-9462-140DDA797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Visitors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1911</c:v>
                </c:pt>
                <c:pt idx="1">
                  <c:v>9277</c:v>
                </c:pt>
                <c:pt idx="2">
                  <c:v>18619</c:v>
                </c:pt>
                <c:pt idx="3">
                  <c:v>30030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36-45D7-9462-140DDA797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Visits</c:v>
                </c:pt>
              </c:strCache>
            </c:strRef>
          </c:tx>
          <c:spPr>
            <a:ln w="38100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22164</c:v>
                </c:pt>
                <c:pt idx="1">
                  <c:v>58007</c:v>
                </c:pt>
                <c:pt idx="2">
                  <c:v>121912</c:v>
                </c:pt>
                <c:pt idx="3">
                  <c:v>184796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36-45D7-9462-140DDA797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3466303"/>
        <c:axId val="1673467743"/>
      </c:lineChart>
      <c:catAx>
        <c:axId val="167346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7743"/>
        <c:crosses val="autoZero"/>
        <c:auto val="1"/>
        <c:lblAlgn val="ctr"/>
        <c:lblOffset val="100"/>
        <c:noMultiLvlLbl val="0"/>
      </c:catAx>
      <c:valAx>
        <c:axId val="167346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630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00974B-CB76-4198-BD79-BE8F95A42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F39F0-D308-437A-8D55-627C6897A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5551-2A71-4D87-BE43-22666F00106F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6CD56-D88D-4574-8445-054F400389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34436-A604-4F13-B428-CC2DECE5EF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09FA8-028D-4FDC-8FC9-DA0570680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E0EBE2C3-99ED-4485-91EA-0B074C5A6C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7857" y="2144657"/>
            <a:ext cx="2690129" cy="25686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5F3BCE-D6D3-46E8-B37F-B275B6ED9564}"/>
              </a:ext>
            </a:extLst>
          </p:cNvPr>
          <p:cNvSpPr txBox="1"/>
          <p:nvPr userDrawn="1"/>
        </p:nvSpPr>
        <p:spPr>
          <a:xfrm>
            <a:off x="9417913" y="5165513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5BAB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1644" y="1496291"/>
            <a:ext cx="384048" cy="3999345"/>
          </a:xfrm>
          <a:prstGeom prst="rect">
            <a:avLst/>
          </a:prstGeom>
          <a:solidFill>
            <a:srgbClr val="005BA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3742799-5CB1-4229-9A0D-A72DF73885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84468" y="39970"/>
            <a:ext cx="872679" cy="833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6BD65D-C367-4EE4-8C7A-BDA70AEF7933}"/>
              </a:ext>
            </a:extLst>
          </p:cNvPr>
          <p:cNvSpPr txBox="1"/>
          <p:nvPr userDrawn="1"/>
        </p:nvSpPr>
        <p:spPr>
          <a:xfrm rot="5400000">
            <a:off x="10677298" y="3239761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63E849-07A0-3D22-FCD0-0F1D1624F86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57340"/>
            <a:ext cx="6127750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7E36AA-0D00-4AB4-B13C-55ABE1C78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525" y="1758056"/>
            <a:ext cx="7296150" cy="1849538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/>
              <a:t>CAREC Institute Progress Report</a:t>
            </a:r>
            <a:endParaRPr lang="ru-RU" b="1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2DCBD5F-D094-4A95-840B-6A533A151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94" y="3881535"/>
            <a:ext cx="6402810" cy="177281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Senior Officials’ Meeting (SOM)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13-14 June 2023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Tbilisi, Georgia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Kabir Jurazoda, CAREC Institute Director </a:t>
            </a:r>
          </a:p>
        </p:txBody>
      </p:sp>
    </p:spTree>
    <p:extLst>
      <p:ext uri="{BB962C8B-B14F-4D97-AF65-F5344CB8AC3E}">
        <p14:creationId xmlns:p14="http://schemas.microsoft.com/office/powerpoint/2010/main" val="230069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56C4-6AEF-8B96-889B-47959D37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44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E-Newsletter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 From May 2022, the CI Newsletter started to have a section dedicated to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research digests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of articles published by CI and becomes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available in English, Chinese, and Russian in a single design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. Currently Newsletter reaches more than 3000 stakeholders monthly.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The Development Asia partnership continued with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three more additions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as of April 2023 on the Development Asia platform,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with another 6 in the pipeline.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Maintaining and Updating  Distribution List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KM team had started to build up a distribution list in 2019. The list has steadily grown from from 500 in 2019 to 3000 in 2021.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In-House Design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KM team has continuously improved the in-house design capacity for covers,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flyers, typesetting designs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info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graphic and expert view videos, 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 quoted cards to attract interest of our audience and disseminate CI’s knowledge products in a more dynamic way.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F8F85-BDE0-05AF-3F1D-0730E32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AA116B9-554B-9282-EC8E-A9390E61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Knowledge Management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19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A7D4-EF77-6DC3-D651-681D5631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our promotion videos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in three languages for the 2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nd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Research Conference and videos for the 6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CAREC Think Tank Development Forum on a cost-effective basis.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M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edia coverage of events of CI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a result, CI events have been widely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covered by well-recognized media outlets in Central Asian countries and Pakistan.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 cooperation agreement was signed with UNICEF on a new </a:t>
            </a: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WASH project, 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which will set up a virtual CAREC WASH Center to promote knowledge sharing, technological innovation, and best practices among CAREC countries.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Publication Board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– assure the quality of new publications. To ensure timely review of papers by Publication Board, the KMD updated the CI Publication Policy and developed the Anti-Plagiarism Policy. All new publications are reviewed by Publication Board members.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9C90A-863A-B5C7-0EC1-EC32B5F7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C8774C-4B78-10F5-6722-DD15E8E6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94489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2F991D-4BAA-4F35-1ABD-A0B25047A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582" y="2026920"/>
            <a:ext cx="6172200" cy="1894362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6EB9-80FD-1EA3-03FD-6F5B417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CBC37D2-2C38-4BE9-3B8B-CEE444F9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Governance </a:t>
            </a:r>
            <a:b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sz="3200" b="1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09A4670-8782-2DFA-8F85-DF18A8BAE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17" y="868680"/>
            <a:ext cx="7315200" cy="512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Mid-Term Review (MTR)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will highlight issues and challenges affecting the  efficient implementation of the Strategy, scan external environment and propose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adjustments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Governing Council (GC)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– to hold the 14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meeting of the GC combined with the Ministerial Conference (MC)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in November in Georgia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Advisory Council (AC)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The fifth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meeting of the revamped AC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is tentatively scheduled for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September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an online mode.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CI's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new Director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Mr. Kabir Jurazoda – a Tajikistan National – joined CI in November 2022 after completion of the tenure of Syed Shakeel Shah – a Pakistani National.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B6FD-FEC4-2BAE-8258-6C6D332E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Financial Management</a:t>
            </a:r>
            <a:b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8C30-3C8D-95A6-4C23-4CBDD00B4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Resource Mobilization Strategy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the third meeting of the Financial Sustainability Working Group (FSWG) was held online on 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2nd June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. Reviewed progress on resource diversification efforts, discussed various proposals and made suggestions for GC’s consideration.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financial contribution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contribution from PRC is at the same level as in 2022, about $4 million. Of this amount, around $720,000 in rent for CI’s temporary office paid by Xinjiang Government has been received, and the contribution from the Ministry of Finance of the PRC is in the process.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In </a:t>
            </a:r>
            <a:r>
              <a:rPr lang="en-US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addition to contributions </a:t>
            </a:r>
            <a:r>
              <a:rPr lang="en-US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from member countries, Technical Assistance (TA) from the Asian Development Bank (ADB) has been another critical support for CI.</a:t>
            </a:r>
          </a:p>
          <a:p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CAREC Institute have 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mobilized financing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from IsDB, UNICEF for new project activities, and 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is also finalizing contract with  CAAC for funding for the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 civil aviation project.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379D-3038-32AF-C115-914EE9D8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0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DA50-3D7C-0757-43FD-2C263EC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CAREC Institute Think Tank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61E6-4920-B7F3-85A7-D90B2AF9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29" y="753035"/>
            <a:ext cx="7508939" cy="5378824"/>
          </a:xfrm>
        </p:spPr>
        <p:txBody>
          <a:bodyPr>
            <a:noAutofit/>
          </a:bodyPr>
          <a:lstStyle/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Blog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– an interactive, bilingual (ENG &amp; RUS) knowledge-sharing platform for CTTN members, will be launched during the 7</a:t>
            </a:r>
            <a:r>
              <a:rPr lang="en-PH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TTF. The blog offers an opportunity for CTTN members to share their county-specific knowledge focusing on CAREC priority clusters.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Seventh CAREC Think Tank Development Forum (CTTDF),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the Sixth forum was held on </a:t>
            </a:r>
            <a:r>
              <a:rPr 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15-16 September 2022 in Baku, Azerbaijan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with a theme of  “Recalibrating Growth Dynamics for Inclusive and Sustainable Economies”.  The 7</a:t>
            </a:r>
            <a:r>
              <a:rPr lang="en-US" sz="1800" baseline="30000" dirty="0">
                <a:solidFill>
                  <a:schemeClr val="tx1"/>
                </a:solidFill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forum with a theme of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"Embracing Digital Technology for Sustainable Economic Development" is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scheduled for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16-17 August in Urumqi, the PRC. </a:t>
            </a: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Research Study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Leveraging Digital Technology for Green Sustainable and Inclusive Growth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is underway. The first drafts will be received on 15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June. The final papers will be presented at the TTF in August.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Dialogue Series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Virtual Dialogue brings together  views, opinions, and analysis of  think tanks on regional issues . This year’s first dialogue, combined with CAREC Chai, was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held on 27th April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evaluate the economic impact of Russia – Ukraine conflict on the CAREC region.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FDFDF-7D75-A8F1-C62F-B84E9C9F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49F4-42FD-E789-39F3-A8854636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762000"/>
            <a:ext cx="7467600" cy="5222748"/>
          </a:xfrm>
        </p:spPr>
        <p:txBody>
          <a:bodyPr>
            <a:normAutofit lnSpcReduction="10000"/>
          </a:bodyPr>
          <a:lstStyle/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Quarterly Economic Monitor (QEM)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well-received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knowledge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and published the Monitor in three languages on a regular basis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contributed QEM pieces/breakdowns in English and Chinese to CI microblog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mportant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cross divisional  project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one of the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deliverables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21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Ministerial Conference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held in 2022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titled “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Background Report on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Post-Pandemic Framework for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Green, Sustainable and Inclusive Recovery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 10 Economic Briefs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topics covering economic impacts of the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pandemic to the CAREC region,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inflation threats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Environmental, Social, and Governance (ESG) development, green BRI investment, three more Economic Briefs to be prepared in 2023.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Co-hosted a webinar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with ADB and the Regional Capacity Development Center (CCAMTAC) of the IMF on regional integration in Caucasus, Central Asia, and Mongolia.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Leading an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ADB TA project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, titled “Household and community access to energy in the Fergana Valley – a multidimensional survey-based assessment in three CAREC countries”.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EEAA-F033-52E2-9B8B-EED0984E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2DB5D3-437E-4054-6003-AEB183AC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Chief Economist Team Activities </a:t>
            </a:r>
          </a:p>
        </p:txBody>
      </p:sp>
    </p:spTree>
    <p:extLst>
      <p:ext uri="{BB962C8B-B14F-4D97-AF65-F5344CB8AC3E}">
        <p14:creationId xmlns:p14="http://schemas.microsoft.com/office/powerpoint/2010/main" val="414695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9EBB09-1238-774A-96BC-0C8CF33D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196033"/>
          </a:xfrm>
        </p:spPr>
        <p:txBody>
          <a:bodyPr>
            <a:normAutofit/>
          </a:bodyPr>
          <a:lstStyle/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Region Trade Integration-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FTA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(Phase II)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to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explore trade potential in the CAREC region to enhance trade in goods and services. 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Digital CAREC Phase III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Blended Learning through Flipped Classrooms in the CAREC Region- Designing a Data-Driven Flipped Classroom Module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Regional Climate Vulnerability in CAREC and Perspectives for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Regional Cooperation Concept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Note (Phase 2, Stage II)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 to identify what damage can cause augmenting climate change across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water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agriculture and energy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sectors of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five Central Asian countries.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 roadmap for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fintech-led regional financial cooperation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the CAREC region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-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to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develop a concrete roadmap for accelerated progress of fintech in the CAREC region.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The geopolitical uncertainties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and their socioeconomic impact on CAREC economies. 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AD33-B073-10A5-7EE8-2A21C9B4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D3FA3A-E140-E103-5D17-DBAD135F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Activities </a:t>
            </a:r>
          </a:p>
        </p:txBody>
      </p:sp>
    </p:spTree>
    <p:extLst>
      <p:ext uri="{BB962C8B-B14F-4D97-AF65-F5344CB8AC3E}">
        <p14:creationId xmlns:p14="http://schemas.microsoft.com/office/powerpoint/2010/main" val="39995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C985-9440-CFD1-7456-EE26E1FA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9821"/>
          </a:xfrm>
        </p:spPr>
        <p:txBody>
          <a:bodyPr>
            <a:normAutofit/>
          </a:bodyPr>
          <a:lstStyle/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Annual Research Conference scheduled online </a:t>
            </a:r>
            <a:r>
              <a:rPr lang="en-US" sz="1800" b="1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for 5-6 September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researchers are invited to  submit and present selected original articles, case-studies, and reviews pertinent to the topics of the conference.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Visiting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Fellows Program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scholars are invited at all levels to pursue research on a topic that is relevant to the CAREC 2030 operational priorities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 and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region’s important policy challenges.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Water sector financial governance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gap analysis in Central Asia: from planning to practice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-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mapping major water financing needs of the water sector and identifying potential financing schemes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Central Asia.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Civil aviation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CAREC countries, phase 2-3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-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Research for the restoration and development of air transport between China and five Central Asian countries.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201A3-C1C2-FE31-6D11-7DA5A760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9EA254-7BFE-AD0A-08C3-A61A987C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Activities </a:t>
            </a:r>
          </a:p>
        </p:txBody>
      </p:sp>
    </p:spTree>
    <p:extLst>
      <p:ext uri="{BB962C8B-B14F-4D97-AF65-F5344CB8AC3E}">
        <p14:creationId xmlns:p14="http://schemas.microsoft.com/office/powerpoint/2010/main" val="243478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04C1-6DC7-700E-6FD8-CAA21B5A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has completed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seven out of 12 (58%)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core CB activities, all of which are research-based.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collaborated with development partners to convene workshops in areas of regional cooperation that require more urgent attention.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Combination of face-to-face, live streaming, and recorded workshops are being offered to target participants – engaging them in a full cycle of capacity development based on upgraded e-learning functionalities. 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Mode and format of knowledge service delivery: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workshops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conferences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policy discussions,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expert roundtables, best practices/knowledge sharing, thematic dialogues and CAREC Chai series.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3326C-0ACE-3561-DDBB-ED753A04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4568D8-F792-8EB7-96DD-EBADE779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183899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F0FBC3-8F47-7A69-55B7-3D50CAD08F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3446963"/>
              </p:ext>
            </p:extLst>
          </p:nvPr>
        </p:nvGraphicFramePr>
        <p:xfrm>
          <a:off x="3487271" y="868680"/>
          <a:ext cx="433084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ACD922-62CD-A6FF-68C6-3D2E8EB50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&gt; 100 DLMs (digital learning modules) have been uploaded on the E-Learning platform with videos, presentations, and other relevant materials.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15 DLMs were produced in both English and Russian.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Around 50 DLMs were uploaded during the first half of 2023, attracting as many as 10,000 additional visitors during the period.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9803C-5692-6D6C-61BB-EF21672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B4217F-669D-C2E2-CB4A-7600F26B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35522024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85CD81EF-FE4A-4AC9-8762-7823FBB1F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ED4D8D-8248-4743-9E61-462909FF0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68aa56-9285-4561-92d6-d6343913a899"/>
    <ds:schemaRef ds:uri="4d0bf39f-aee5-4194-a8cf-9eb94d977901"/>
    <ds:schemaRef ds:uri="c1fdd505-2570-46c2-bd04-3e0f2d874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23693-A40D-4848-B189-1D22411BBD5D}">
  <ds:schemaRefs>
    <ds:schemaRef ds:uri="http://schemas.microsoft.com/office/2006/metadata/properties"/>
    <ds:schemaRef ds:uri="http://schemas.microsoft.com/office/infopath/2007/PartnerControls"/>
    <ds:schemaRef ds:uri="4d0bf39f-aee5-4194-a8cf-9eb94d977901"/>
    <ds:schemaRef ds:uri="c1fdd505-2570-46c2-bd04-3e0f2d874cf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1394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CAREC Institute Progress Report</vt:lpstr>
      <vt:lpstr> Governance  </vt:lpstr>
      <vt:lpstr>Financial Management </vt:lpstr>
      <vt:lpstr>CAREC Institute Think Tank Activities </vt:lpstr>
      <vt:lpstr>Chief Economist Team Activities </vt:lpstr>
      <vt:lpstr>Research Activities </vt:lpstr>
      <vt:lpstr>Research Activities </vt:lpstr>
      <vt:lpstr>Capacity Building </vt:lpstr>
      <vt:lpstr>Capacity Building </vt:lpstr>
      <vt:lpstr>Knowledge Management</vt:lpstr>
      <vt:lpstr>Knowledge Management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Khalid Umar</cp:lastModifiedBy>
  <cp:revision>21</cp:revision>
  <dcterms:created xsi:type="dcterms:W3CDTF">2022-04-26T13:01:08Z</dcterms:created>
  <dcterms:modified xsi:type="dcterms:W3CDTF">2023-06-13T10:24:35Z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MSIP_Label_817d4574-7375-4d17-b29c-6e4c6df0fcb0_Enabled">
    <vt:lpwstr>true</vt:lpwstr>
  </property>
  <property fmtid="{D5CDD505-2E9C-101B-9397-08002B2CF9AE}" pid="4" name="MSIP_Label_817d4574-7375-4d17-b29c-6e4c6df0fcb0_SetDate">
    <vt:lpwstr>2023-06-13T10:24:35Z</vt:lpwstr>
  </property>
  <property fmtid="{D5CDD505-2E9C-101B-9397-08002B2CF9AE}" pid="5" name="MSIP_Label_817d4574-7375-4d17-b29c-6e4c6df0fcb0_Method">
    <vt:lpwstr>Standard</vt:lpwstr>
  </property>
  <property fmtid="{D5CDD505-2E9C-101B-9397-08002B2CF9AE}" pid="6" name="MSIP_Label_817d4574-7375-4d17-b29c-6e4c6df0fcb0_Name">
    <vt:lpwstr>ADB Internal</vt:lpwstr>
  </property>
  <property fmtid="{D5CDD505-2E9C-101B-9397-08002B2CF9AE}" pid="7" name="MSIP_Label_817d4574-7375-4d17-b29c-6e4c6df0fcb0_SiteId">
    <vt:lpwstr>9495d6bb-41c2-4c58-848f-92e52cf3d640</vt:lpwstr>
  </property>
  <property fmtid="{D5CDD505-2E9C-101B-9397-08002B2CF9AE}" pid="8" name="MSIP_Label_817d4574-7375-4d17-b29c-6e4c6df0fcb0_ActionId">
    <vt:lpwstr>c5d39c30-931d-4fec-8e0b-e664f34230d0</vt:lpwstr>
  </property>
  <property fmtid="{D5CDD505-2E9C-101B-9397-08002B2CF9AE}" pid="9" name="MSIP_Label_817d4574-7375-4d17-b29c-6e4c6df0fcb0_ContentBits">
    <vt:lpwstr>2</vt:lpwstr>
  </property>
  <property fmtid="{D5CDD505-2E9C-101B-9397-08002B2CF9AE}" pid="10" name="ClassificationContentMarkingFooterLocations">
    <vt:lpwstr>Frame:11</vt:lpwstr>
  </property>
  <property fmtid="{D5CDD505-2E9C-101B-9397-08002B2CF9AE}" pid="11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2" name="MediaServiceImageTags">
    <vt:lpwstr/>
  </property>
</Properties>
</file>