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4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F6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748" autoAdjust="0"/>
    <p:restoredTop sz="94660"/>
  </p:normalViewPr>
  <p:slideViewPr>
    <p:cSldViewPr snapToGrid="0">
      <p:cViewPr>
        <p:scale>
          <a:sx n="87" d="100"/>
          <a:sy n="87" d="100"/>
        </p:scale>
        <p:origin x="8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>
                <a:solidFill>
                  <a:schemeClr val="tx1"/>
                </a:solidFill>
              </a:rPr>
              <a:t>数字化平台</a:t>
            </a:r>
            <a:r>
              <a:rPr lang="zh-CN" dirty="0">
                <a:solidFill>
                  <a:schemeClr val="tx1"/>
                </a:solidFill>
              </a:rPr>
              <a:t>统计</a:t>
            </a:r>
            <a:endParaRPr lang="ru-RU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DLMs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24</c:v>
                </c:pt>
                <c:pt idx="2">
                  <c:v>53</c:v>
                </c:pt>
                <c:pt idx="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36-45D7-9462-140DDA797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Visitors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1911</c:v>
                </c:pt>
                <c:pt idx="1">
                  <c:v>9277</c:v>
                </c:pt>
                <c:pt idx="2">
                  <c:v>18619</c:v>
                </c:pt>
                <c:pt idx="3">
                  <c:v>30030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36-45D7-9462-140DDA797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Visits</c:v>
                </c:pt>
              </c:strCache>
            </c:strRef>
          </c:tx>
          <c:spPr>
            <a:ln w="38100" cap="rnd" cmpd="sng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22164</c:v>
                </c:pt>
                <c:pt idx="1">
                  <c:v>58007</c:v>
                </c:pt>
                <c:pt idx="2">
                  <c:v>121912</c:v>
                </c:pt>
                <c:pt idx="3">
                  <c:v>184796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36-45D7-9462-140DDA797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466303"/>
        <c:axId val="1673467743"/>
      </c:lineChart>
      <c:catAx>
        <c:axId val="167346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673467743"/>
        <c:crosses val="autoZero"/>
        <c:auto val="1"/>
        <c:lblAlgn val="ctr"/>
        <c:lblOffset val="100"/>
        <c:noMultiLvlLbl val="0"/>
      </c:catAx>
      <c:valAx>
        <c:axId val="167346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67346630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00974B-CB76-4198-BD79-BE8F95A426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3F39F0-D308-437A-8D55-627C6897A6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15551-2A71-4D87-BE43-22666F00106F}" type="datetimeFigureOut">
              <a:rPr lang="en-US" smtClean="0"/>
              <a:t>5/25/23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6CD56-D88D-4574-8445-054F400389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34436-A604-4F13-B428-CC2DECE5EF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09FA8-028D-4FDC-8FC9-DA0570680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9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E0EBE2C3-99ED-4485-91EA-0B074C5A6C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7857" y="2144657"/>
            <a:ext cx="2690129" cy="25686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5F3BCE-D6D3-46E8-B37F-B275B6ED9564}"/>
              </a:ext>
            </a:extLst>
          </p:cNvPr>
          <p:cNvSpPr txBox="1"/>
          <p:nvPr userDrawn="1"/>
        </p:nvSpPr>
        <p:spPr>
          <a:xfrm>
            <a:off x="9417913" y="5165513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5BAB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1644" y="1496291"/>
            <a:ext cx="384048" cy="3999345"/>
          </a:xfrm>
          <a:prstGeom prst="rect">
            <a:avLst/>
          </a:prstGeom>
          <a:solidFill>
            <a:srgbClr val="005BA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13742799-5CB1-4229-9A0D-A72DF73885C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84468" y="39970"/>
            <a:ext cx="872679" cy="8332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86BD65D-C367-4EE4-8C7A-BDA70AEF7933}"/>
              </a:ext>
            </a:extLst>
          </p:cNvPr>
          <p:cNvSpPr txBox="1"/>
          <p:nvPr userDrawn="1"/>
        </p:nvSpPr>
        <p:spPr>
          <a:xfrm rot="5400000">
            <a:off x="10677298" y="3239761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C7E36AA-0D00-4AB4-B13C-55ABE1C78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525" y="1758056"/>
            <a:ext cx="7296150" cy="184953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b="1" dirty="0"/>
              <a:t>中亚区域经济合作学院（中亚学院）</a:t>
            </a:r>
            <a:r>
              <a:rPr lang="zh-CN" b="1" dirty="0"/>
              <a:t>进展报告</a:t>
            </a:r>
            <a:endParaRPr lang="ru-RU" b="1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12DCBD5F-D094-4A95-840B-6A533A151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194" y="3881535"/>
            <a:ext cx="6402810" cy="1772815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zh-CN" b="1" dirty="0">
                <a:solidFill>
                  <a:schemeClr val="bg1"/>
                </a:solidFill>
              </a:rPr>
              <a:t>高官会议（SOM）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zh-CN" b="1" dirty="0">
                <a:solidFill>
                  <a:schemeClr val="bg1"/>
                </a:solidFill>
              </a:rPr>
              <a:t>2023年6月13-14日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zh-CN" b="1" dirty="0">
                <a:solidFill>
                  <a:schemeClr val="bg1"/>
                </a:solidFill>
              </a:rPr>
              <a:t>格鲁吉亚第比利斯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solidFill>
                  <a:schemeClr val="bg1"/>
                </a:solidFill>
              </a:rPr>
              <a:t>中亚学院院长：</a:t>
            </a:r>
            <a:r>
              <a:rPr lang="zh-CN" altLang="en-US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卡比尔</a:t>
            </a:r>
            <a:r>
              <a:rPr lang="en-US" altLang="zh-CN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·</a:t>
            </a:r>
            <a:r>
              <a:rPr lang="zh-CN" altLang="en-US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朱拉佐达</a:t>
            </a:r>
            <a:endParaRPr lang="zh-CN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9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256C4-6AEF-8B96-889B-47959D376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446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电子</a:t>
            </a:r>
            <a:r>
              <a:rPr lang="zh-CN" altLang="en-US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简报</a:t>
            </a:r>
            <a:r>
              <a:rPr lang="en-US" altLang="zh-CN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——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中亚学院（</a:t>
            </a:r>
            <a:r>
              <a:rPr lang="en-US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CI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）对其简报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</a:rPr>
              <a:t>进行了</a:t>
            </a:r>
            <a:r>
              <a:rPr lang="zh-CN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动态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多</a:t>
            </a:r>
            <a:r>
              <a:rPr lang="zh-CN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彩的全新现代设计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。从 2022 年 5 月开始，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《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</a:rPr>
              <a:t>中亚学院简报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》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专设了一个栏目，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介绍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中亚学院已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发表文章的</a:t>
            </a:r>
            <a:r>
              <a:rPr lang="zh-CN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研究摘要，</a:t>
            </a:r>
            <a:r>
              <a:rPr lang="zh-CN" altLang="en-US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简报有三种版语言的版本：</a:t>
            </a:r>
            <a:r>
              <a:rPr lang="zh-CN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中文</a:t>
            </a:r>
            <a:r>
              <a:rPr lang="zh-CN" altLang="en-US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、英文</a:t>
            </a:r>
            <a:r>
              <a:rPr lang="zh-CN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和俄文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。目前</a:t>
            </a:r>
            <a:r>
              <a:rPr lang="en-US" alt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《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简报</a:t>
            </a:r>
            <a:r>
              <a:rPr lang="en-US" alt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》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每月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能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传达到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 3000 多个利益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方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。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截止</a:t>
            </a:r>
            <a:r>
              <a:rPr lang="en-US" altLang="zh-CN" sz="1800" dirty="0">
                <a:solidFill>
                  <a:srgbClr val="C00000"/>
                </a:solidFill>
                <a:ea typeface="SimSun" panose="02010600030101010101" pitchFamily="2" charset="-122"/>
              </a:rPr>
              <a:t>2023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年</a:t>
            </a:r>
            <a:r>
              <a:rPr lang="en-US" altLang="zh-CN" sz="1800" dirty="0">
                <a:solidFill>
                  <a:srgbClr val="C00000"/>
                </a:solidFill>
                <a:ea typeface="SimSun" panose="02010600030101010101" pitchFamily="2" charset="-122"/>
              </a:rPr>
              <a:t>4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月，与</a:t>
            </a:r>
            <a:r>
              <a:rPr lang="en-US" altLang="zh-CN" sz="1800" dirty="0">
                <a:solidFill>
                  <a:srgbClr val="C00000"/>
                </a:solidFill>
                <a:ea typeface="SimSun" panose="02010600030101010101" pitchFamily="2" charset="-122"/>
              </a:rPr>
              <a:t>Development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1800" dirty="0">
                <a:solidFill>
                  <a:srgbClr val="C00000"/>
                </a:solidFill>
                <a:ea typeface="SimSun" panose="02010600030101010101" pitchFamily="2" charset="-122"/>
              </a:rPr>
              <a:t>Asia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合作伙伴关系继续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推进，</a:t>
            </a:r>
            <a:r>
              <a:rPr lang="en-US" altLang="zh-CN" sz="1800" dirty="0">
                <a:solidFill>
                  <a:srgbClr val="C00000"/>
                </a:solidFill>
                <a:ea typeface="SimSun" panose="02010600030101010101" pitchFamily="2" charset="-122"/>
              </a:rPr>
              <a:t>2023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年</a:t>
            </a:r>
            <a:r>
              <a:rPr lang="en-US" altLang="zh-CN" sz="1800" dirty="0">
                <a:solidFill>
                  <a:srgbClr val="C00000"/>
                </a:solidFill>
                <a:ea typeface="SimSun" panose="02010600030101010101" pitchFamily="2" charset="-122"/>
              </a:rPr>
              <a:t>4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</a:rPr>
              <a:t>月份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在 Development Asia 平台上</a:t>
            </a:r>
            <a:r>
              <a:rPr lang="zh-CN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增加</a:t>
            </a:r>
            <a:r>
              <a:rPr lang="zh-CN" altLang="en-US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了</a:t>
            </a:r>
            <a:r>
              <a:rPr lang="zh-CN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三项</a:t>
            </a:r>
            <a:r>
              <a:rPr lang="zh-CN" altLang="en-US" sz="1800" b="1" dirty="0">
                <a:solidFill>
                  <a:srgbClr val="C00000"/>
                </a:solidFill>
                <a:ea typeface="SimSun" panose="02010600030101010101" pitchFamily="2" charset="-122"/>
              </a:rPr>
              <a:t>内容</a:t>
            </a:r>
            <a:r>
              <a:rPr lang="zh-CN" sz="1800" b="1" dirty="0">
                <a:solidFill>
                  <a:srgbClr val="C00000"/>
                </a:solidFill>
                <a:effectLst/>
                <a:ea typeface="SimSun" panose="02010600030101010101" pitchFamily="2" charset="-122"/>
              </a:rPr>
              <a:t>，另有 6 项正在筹备中。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维护和更新</a:t>
            </a:r>
            <a:r>
              <a:rPr lang="zh-CN" altLang="en-US" sz="1800" b="1" i="1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通讯人</a:t>
            </a:r>
            <a:r>
              <a:rPr lang="zh-CN" altLang="en-US" sz="1800" b="1" i="1" dirty="0">
                <a:solidFill>
                  <a:srgbClr val="C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列表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知识管理（</a:t>
            </a:r>
            <a:r>
              <a:rPr lang="en-US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KM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）</a:t>
            </a:r>
            <a:r>
              <a:rPr lang="zh-CN" alt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团队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自 2019 年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成立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以来，已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经编制了中亚学院</a:t>
            </a:r>
            <a:r>
              <a:rPr lang="zh-CN" altLang="en-US" sz="1800" dirty="0">
                <a:solidFill>
                  <a:srgbClr val="C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通讯人名单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。名单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人数已经</a:t>
            </a:r>
            <a:r>
              <a:rPr lang="zh-CN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从 2019 年的 500 名增加到 2021 年的 3000 名。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内部设计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知识管理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团队不断提升内部设计能力。团队完成了10个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封面， 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14个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传单，3个排版设计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，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信息</a:t>
            </a:r>
            <a:r>
              <a:rPr lang="zh-CN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图表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和</a:t>
            </a:r>
            <a:r>
              <a:rPr lang="zh-CN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专家观点视频，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以及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引言卡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，以吸引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受众的兴趣，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并以更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有活力的方式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传播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中亚学院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的知识产品。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EF8F85-BDE0-05AF-3F1D-0730E32A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AA116B9-554B-9282-EC8E-A9390E615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知识管理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1198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7A7D4-EF77-6DC3-D651-681D5631C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以符合成本效益的方式，用三种语言为“第二届研究大会”制作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了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四个宣传视频，并为“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第六届</a:t>
            </a:r>
            <a:r>
              <a:rPr lang="en-US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CAREC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智库发展论坛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”制作了宣传视频。</a:t>
            </a:r>
            <a:endParaRPr lang="zh-CN" sz="1800" b="1" dirty="0">
              <a:solidFill>
                <a:schemeClr val="tx1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中亚学院活动的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媒体报道</a:t>
            </a:r>
            <a:r>
              <a:rPr 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中亚学院的活动已得到中亚国家和巴基斯坦知名媒体的</a:t>
            </a:r>
            <a:r>
              <a:rPr lang="zh-CN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广泛报道。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与</a:t>
            </a:r>
            <a:r>
              <a:rPr 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联合国儿童基金会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UNICEF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）</a:t>
            </a:r>
            <a:r>
              <a:rPr 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就新的</a:t>
            </a:r>
            <a:r>
              <a:rPr lang="zh-CN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WASH 项目签署</a:t>
            </a:r>
            <a:r>
              <a:rPr lang="zh-CN" altLang="en-US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了</a:t>
            </a:r>
            <a:r>
              <a:rPr lang="zh-CN" altLang="en-US" sz="1800" b="1" dirty="0">
                <a:solidFill>
                  <a:srgbClr val="C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合作</a:t>
            </a:r>
            <a:r>
              <a:rPr lang="zh-CN" altLang="en-US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协议</a:t>
            </a:r>
            <a:r>
              <a:rPr lang="zh-CN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，</a:t>
            </a:r>
            <a:r>
              <a:rPr lang="zh-CN" altLang="en-US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项目将拟建</a:t>
            </a:r>
            <a:r>
              <a:rPr 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一个虚拟的 CAREC WASH 中心，以促进 CAREC 国家之间的知识共享、技术创新和最佳实践。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出版委员会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——确保新出版物的质量。为确保出版委员会及时审查论文，KMD 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修订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了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中亚学院的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出版政策并制定了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《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反剽窃政策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。所有新出版物均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需通过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出版委员会成员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的</a:t>
            </a:r>
            <a:r>
              <a:rPr lang="zh-CN" alt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审查</a:t>
            </a:r>
            <a:r>
              <a:rPr 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。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9C90A-863A-B5C7-0EC1-EC32B5F7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C8774C-4B78-10F5-6722-DD15E8E6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dirty="0"/>
              <a:t>知识管理</a:t>
            </a:r>
          </a:p>
        </p:txBody>
      </p:sp>
    </p:spTree>
    <p:extLst>
      <p:ext uri="{BB962C8B-B14F-4D97-AF65-F5344CB8AC3E}">
        <p14:creationId xmlns:p14="http://schemas.microsoft.com/office/powerpoint/2010/main" val="94489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2F991D-4BAA-4F35-1ABD-A0B25047A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582" y="2026920"/>
            <a:ext cx="6172200" cy="1894362"/>
          </a:xfrm>
        </p:spPr>
        <p:txBody>
          <a:bodyPr/>
          <a:lstStyle/>
          <a:p>
            <a:pPr algn="ctr"/>
            <a:r>
              <a:rPr lang="zh-CN" dirty="0"/>
              <a:t>谢谢</a:t>
            </a:r>
            <a:r>
              <a:rPr lang="zh-CN" altLang="en-US" dirty="0"/>
              <a:t>大家</a:t>
            </a:r>
            <a:r>
              <a:rPr lang="zh-CN" dirty="0"/>
              <a:t>！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F6EB9-80FD-1EA3-03FD-6F5B4173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2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5CBC37D2-2C38-4BE9-3B8B-CEE444F9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zh-CN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治理</a:t>
            </a:r>
            <a:b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sz="3200" b="1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09A4670-8782-2DFA-8F85-DF18A8BAE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017" y="868680"/>
            <a:ext cx="7315200" cy="51206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中期审查 (MTR)</a:t>
            </a: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将强调影响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战略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有效高效实施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的问题和挑战，审视外部环境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，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并</a:t>
            </a: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提出必要的修改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建议。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理事会 (GC)</a:t>
            </a:r>
            <a:r>
              <a:rPr lang="en-US" alt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将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于 11 月在格鲁吉亚举行第 14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次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理事会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会议（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GC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）和部长级会议（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MC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）。</a:t>
            </a:r>
            <a:endParaRPr lang="zh-CN" sz="1800" baseline="300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CN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咨询委员会（AC）</a:t>
            </a:r>
            <a:r>
              <a:rPr lang="en-US" altLang="zh-CN" sz="18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——</a:t>
            </a:r>
            <a:r>
              <a:rPr lang="en-US" altLang="zh-CN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AC</a:t>
            </a: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在成立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三年后进行了</a:t>
            </a: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改组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。第五次 AC 会议暂定于 9 月</a:t>
            </a: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线上召开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。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来自塔吉克斯坦的卡比尔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·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朱拉佐达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先生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，将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在巴基斯坦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人赛义德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·</a:t>
            </a:r>
            <a:r>
              <a:rPr lang="zh-CN" altLang="en-US" sz="1600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沙基尔</a:t>
            </a:r>
            <a:r>
              <a:rPr lang="en-US" altLang="zh-CN" sz="1600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·</a:t>
            </a:r>
            <a:r>
              <a:rPr lang="zh-CN" altLang="en-US" sz="1600" b="0" i="0" u="none" strike="noStrike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沙阿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的任期结束后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，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于 2022 年 11 月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起担任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中亚学院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的</a:t>
            </a:r>
            <a:r>
              <a:rPr lang="zh-CN" alt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新任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院长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。</a:t>
            </a:r>
            <a:endParaRPr lang="en-US" altLang="zh-CN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EB6FD-FEC4-2BAE-8258-6C6D332E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财务管理</a:t>
            </a:r>
            <a:br>
              <a:rPr lang="en-US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A8C30-3C8D-95A6-4C23-4CBDD00B4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资源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调动</a:t>
            </a:r>
            <a:r>
              <a:rPr lang="zh-CN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战略</a:t>
            </a:r>
            <a:r>
              <a:rPr lang="zh-CN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金融可持续性工作组 (FSWG) 第三次会议定于 2023 年 6 月</a:t>
            </a:r>
            <a:r>
              <a:rPr lang="en-US" alt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日在线举办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。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审查了资源多样化工作的进展，讨论了各种提案，并提出建议供理事会审议。</a:t>
            </a:r>
            <a:endParaRPr lang="zh-CN" sz="1800" dirty="0">
              <a:solidFill>
                <a:srgbClr val="C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财政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缴款</a:t>
            </a:r>
            <a:r>
              <a:rPr lang="zh-CN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中华人民共和国缴款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约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达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400 万美元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，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与 2022 年持平。其中，新疆政府为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中亚学院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临时办公室支付的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租金已收到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约72万美元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，中国财政部的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缴款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正在办理中。</a:t>
            </a:r>
          </a:p>
          <a:p>
            <a:r>
              <a:rPr lang="zh-CN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除了成员国的</a:t>
            </a:r>
            <a:r>
              <a:rPr lang="zh-CN" altLang="en-US" sz="1800" b="1" dirty="0">
                <a:solidFill>
                  <a:schemeClr val="tx1"/>
                </a:solidFill>
                <a:ea typeface="Arial Unicode MS"/>
                <a:cs typeface="Arial" panose="020B0604020202020204" pitchFamily="34" charset="0"/>
              </a:rPr>
              <a:t>缴款</a:t>
            </a:r>
            <a:r>
              <a:rPr lang="zh-CN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，亚行 (ADB) 的技术援助 (TA) 是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中亚学院</a:t>
            </a:r>
            <a:r>
              <a:rPr lang="zh-CN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的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另一个</a:t>
            </a:r>
            <a:r>
              <a:rPr lang="zh-CN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重要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支撑</a:t>
            </a:r>
            <a:r>
              <a:rPr lang="zh-CN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。</a:t>
            </a:r>
          </a:p>
          <a:p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中亚学院</a:t>
            </a:r>
            <a:r>
              <a:rPr 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所已从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伊斯兰开发银行（</a:t>
            </a:r>
            <a:r>
              <a:rPr lang="en-US" altLang="zh-CN" sz="1800" dirty="0" err="1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IsDB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）</a:t>
            </a:r>
            <a:r>
              <a:rPr 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和联合国儿童基金会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UNICEF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）</a:t>
            </a:r>
            <a:r>
              <a:rPr lang="zh-CN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筹集资金</a:t>
            </a:r>
            <a:r>
              <a:rPr lang="zh-CN" alt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用于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新的项目活动，</a:t>
            </a:r>
            <a:r>
              <a:rPr 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并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正</a:t>
            </a:r>
            <a:r>
              <a:rPr lang="zh-CN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与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中国民航总局（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CAAC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）</a:t>
            </a:r>
            <a:r>
              <a:rPr lang="zh-CN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敲定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民航项目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的</a:t>
            </a:r>
            <a:r>
              <a:rPr lang="zh-CN" altLang="zh-CN" sz="1800" dirty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资金合同。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8379D-3038-32AF-C115-914EE9D87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0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CDA50-3D7C-0757-43FD-2C263EC8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/>
              <a:t>中亚学院</a:t>
            </a:r>
            <a:r>
              <a:rPr lang="zh-CN" sz="3200" b="1" dirty="0"/>
              <a:t>智库活动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61E6-4920-B7F3-85A7-D90B2AF9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529" y="753035"/>
            <a:ext cx="7508939" cy="5378824"/>
          </a:xfrm>
        </p:spPr>
        <p:txBody>
          <a:bodyPr>
            <a:normAutofit/>
          </a:bodyPr>
          <a:lstStyle/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博客——</a:t>
            </a:r>
            <a:r>
              <a:rPr lang="zh-CN" altLang="en-US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是</a:t>
            </a:r>
            <a:r>
              <a:rPr 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一个面向 CTTN 成员的交互式</a:t>
            </a:r>
            <a:r>
              <a:rPr lang="zh-CN" altLang="en-US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、双语（英语和俄语）</a:t>
            </a:r>
            <a:r>
              <a:rPr 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知识共享平台，将</a:t>
            </a:r>
            <a:r>
              <a:rPr lang="zh-CN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在第七届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TTF期间推出。</a:t>
            </a:r>
            <a:r>
              <a:rPr lang="zh-CN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该博客为 CTTN 成员提供机会，</a:t>
            </a:r>
            <a:r>
              <a:rPr lang="zh-CN" altLang="en-US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以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CAREC 优先集群</a:t>
            </a:r>
            <a:r>
              <a:rPr lang="zh-CN" altLang="en-US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为重点，分享他们的具体</a:t>
            </a:r>
            <a:r>
              <a:rPr lang="zh-CN" altLang="en-US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国别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知识。</a:t>
            </a:r>
            <a:endParaRPr lang="en-US" sz="16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600" dirty="0">
                <a:solidFill>
                  <a:schemeClr val="tx1"/>
                </a:solidFill>
                <a:cs typeface="Arial" panose="020B0604020202020204" pitchFamily="34" charset="0"/>
              </a:rPr>
              <a:t>第</a:t>
            </a:r>
            <a:r>
              <a:rPr lang="zh-CN" altLang="en-US" sz="1600" dirty="0">
                <a:solidFill>
                  <a:srgbClr val="C00000"/>
                </a:solidFill>
                <a:cs typeface="Arial" panose="020B0604020202020204" pitchFamily="34" charset="0"/>
              </a:rPr>
              <a:t>七</a:t>
            </a:r>
            <a:r>
              <a:rPr lang="zh-CN" sz="1600" dirty="0">
                <a:solidFill>
                  <a:schemeClr val="tx1"/>
                </a:solidFill>
                <a:cs typeface="Arial" panose="020B0604020202020204" pitchFamily="34" charset="0"/>
              </a:rPr>
              <a:t>届</a:t>
            </a:r>
            <a:r>
              <a:rPr lang="en-US" altLang="zh-CN" sz="1600" dirty="0">
                <a:solidFill>
                  <a:schemeClr val="tx1"/>
                </a:solidFill>
                <a:cs typeface="Arial" panose="020B0604020202020204" pitchFamily="34" charset="0"/>
              </a:rPr>
              <a:t>CAREC</a:t>
            </a:r>
            <a:r>
              <a:rPr lang="zh-CN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智库发展</a:t>
            </a:r>
            <a:r>
              <a:rPr lang="zh-CN" sz="1600" dirty="0">
                <a:solidFill>
                  <a:schemeClr val="tx1"/>
                </a:solidFill>
                <a:cs typeface="Arial" panose="020B0604020202020204" pitchFamily="34" charset="0"/>
              </a:rPr>
              <a:t>论坛于 2022 年 9 月 15 日至 16 日在阿塞拜疆巴库举行，主题为“</a:t>
            </a:r>
            <a:r>
              <a:rPr lang="zh-CN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重构</a:t>
            </a:r>
            <a:r>
              <a:rPr lang="zh-CN" sz="1600" dirty="0">
                <a:solidFill>
                  <a:schemeClr val="tx1"/>
                </a:solidFill>
                <a:cs typeface="Arial" panose="020B0604020202020204" pitchFamily="34" charset="0"/>
              </a:rPr>
              <a:t>包容性</a:t>
            </a:r>
            <a:r>
              <a:rPr lang="zh-CN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及</a:t>
            </a:r>
            <a:r>
              <a:rPr lang="zh-CN" sz="1600" dirty="0">
                <a:solidFill>
                  <a:schemeClr val="tx1"/>
                </a:solidFill>
                <a:cs typeface="Arial" panose="020B0604020202020204" pitchFamily="34" charset="0"/>
              </a:rPr>
              <a:t>可持续经济</a:t>
            </a:r>
            <a:r>
              <a:rPr lang="zh-CN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增长新动力</a:t>
            </a:r>
            <a:r>
              <a:rPr lang="zh-CN" sz="1600" dirty="0">
                <a:solidFill>
                  <a:schemeClr val="tx1"/>
                </a:solidFill>
                <a:cs typeface="Arial" panose="020B0604020202020204" pitchFamily="34" charset="0"/>
              </a:rPr>
              <a:t>”。 </a:t>
            </a:r>
            <a:r>
              <a:rPr lang="zh-CN" alt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第七届CAREC智库发展论坛（CTTDF</a:t>
            </a:r>
            <a:r>
              <a:rPr lang="zh-CN" altLang="en-US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，简称</a:t>
            </a:r>
            <a:r>
              <a:rPr lang="en-US" alt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TTF</a:t>
            </a:r>
            <a:r>
              <a:rPr lang="zh-CN" alt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）</a:t>
            </a:r>
            <a:r>
              <a:rPr lang="zh-CN" altLang="en-US" sz="1600" b="1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定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于 8 月 1</a:t>
            </a:r>
            <a:r>
              <a:rPr lang="en-US" altLang="zh-CN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日至 1</a:t>
            </a:r>
            <a:r>
              <a:rPr lang="en-US" altLang="zh-CN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日在中国乌鲁木齐举行</a:t>
            </a:r>
            <a:r>
              <a:rPr lang="zh-CN" altLang="en-US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，主题为：</a:t>
            </a:r>
            <a:r>
              <a:rPr lang="zh-CN" altLang="zh-CN" sz="1600" i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“拥抱数字技术促进可持续经济发展”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。</a:t>
            </a:r>
            <a:endParaRPr lang="en-US" sz="16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</a:t>
            </a:r>
            <a:r>
              <a:rPr lang="zh-CN" altLang="en-US" sz="16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正</a:t>
            </a:r>
            <a:r>
              <a:rPr lang="zh-CN" altLang="en-US" sz="1600" b="1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在进行</a:t>
            </a:r>
            <a:r>
              <a:rPr lang="en-US" altLang="zh-CN" sz="16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《</a:t>
            </a:r>
            <a:r>
              <a:rPr lang="zh-CN" sz="16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利用数字技术实现绿色可持续和包容性增长</a:t>
            </a:r>
            <a:r>
              <a:rPr lang="en-US" altLang="zh-CN" sz="1600" i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》</a:t>
            </a:r>
            <a:r>
              <a:rPr lang="zh-CN" altLang="en-US" sz="16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的研究报告。</a:t>
            </a:r>
            <a:r>
              <a:rPr lang="en-US" altLang="zh-CN" sz="1600" i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lang="zh-CN" altLang="en-US" sz="1600" i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月</a:t>
            </a:r>
            <a:r>
              <a:rPr lang="en-US" altLang="zh-CN" sz="1600" i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15</a:t>
            </a:r>
            <a:r>
              <a:rPr lang="zh-CN" altLang="en-US" sz="1600" i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日将收到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初稿</a:t>
            </a:r>
            <a:r>
              <a:rPr lang="zh-CN" altLang="en-US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，终稿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将于 8 月在</a:t>
            </a:r>
            <a:r>
              <a:rPr lang="zh-CN" altLang="en-US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智库</a:t>
            </a:r>
            <a:r>
              <a:rPr lang="zh-CN" altLang="en-US" sz="1600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发展论坛（</a:t>
            </a:r>
            <a:r>
              <a:rPr lang="en-US" altLang="zh-CN" sz="1600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TTF</a:t>
            </a:r>
            <a:r>
              <a:rPr lang="zh-CN" altLang="en-US" sz="1600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）</a:t>
            </a:r>
            <a:r>
              <a:rPr lang="zh-CN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上提交。</a:t>
            </a:r>
            <a:endParaRPr lang="en-US" sz="1600" dirty="0">
              <a:solidFill>
                <a:srgbClr val="C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对话系列</a:t>
            </a:r>
            <a:r>
              <a:rPr lang="en-US" altLang="zh-CN" sz="16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——C</a:t>
            </a:r>
            <a:r>
              <a:rPr lang="zh-CN" alt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TTN </a:t>
            </a:r>
            <a:r>
              <a:rPr lang="zh-CN" altLang="en-US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线上</a:t>
            </a:r>
            <a:r>
              <a:rPr lang="zh-CN" alt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对话系列</a:t>
            </a:r>
            <a:r>
              <a:rPr lang="zh-CN" altLang="en-US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，汇聚</a:t>
            </a:r>
            <a:r>
              <a:rPr lang="zh-CN" altLang="en-US" sz="16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了智库对区域问题的观点、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意见和分析。今年第一次</a:t>
            </a:r>
            <a:r>
              <a:rPr lang="zh-CN" altLang="en-US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对话</a:t>
            </a:r>
            <a:r>
              <a:rPr lang="zh-CN" altLang="en-US" sz="1600" dirty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，</a:t>
            </a:r>
            <a:r>
              <a:rPr lang="zh-CN" altLang="en-US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与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CAREC Chai</a:t>
            </a:r>
            <a:r>
              <a:rPr lang="zh-CN" altLang="en-US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线上研讨会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于 4 月 27 日</a:t>
            </a:r>
            <a:r>
              <a:rPr lang="zh-CN" altLang="en-US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同期</a:t>
            </a:r>
            <a:r>
              <a:rPr lang="zh-CN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举行，旨在评估俄乌冲突对 CAREC 地区的经济影响。</a:t>
            </a:r>
            <a:endParaRPr lang="en-US" sz="16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FDFDF-7D75-A8F1-C62F-B84E9C9F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0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249F4-42FD-E789-39F3-A8854636A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762000"/>
            <a:ext cx="7467600" cy="5222748"/>
          </a:xfrm>
        </p:spPr>
        <p:txBody>
          <a:bodyPr>
            <a:normAutofit/>
          </a:bodyPr>
          <a:lstStyle/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zh-CN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季度经济监测（QEM） 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——</a:t>
            </a: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是一个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广受欢迎的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知识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产品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，定期以三种语言（即英语、俄语和中文）发布监测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报告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；为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中亚学院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微博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提供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中英文的</a:t>
            </a:r>
            <a:r>
              <a:rPr lang="zh-CN" altLang="en-US" sz="18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季度监测稿件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统计分析</a:t>
            </a:r>
            <a:r>
              <a:rPr lang="zh-CN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。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zh-CN" alt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题为</a:t>
            </a:r>
            <a:r>
              <a:rPr lang="en-US" altLang="zh-CN" sz="18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en-US" altLang="zh-CN" sz="1800" dirty="0">
                <a:solidFill>
                  <a:schemeClr val="tx1"/>
                </a:solidFill>
                <a:cs typeface="Times New Roman" panose="02020603050405020304" pitchFamily="18" charset="0"/>
              </a:rPr>
              <a:t>CAREC</a:t>
            </a:r>
            <a:r>
              <a:rPr lang="zh-CN" altLang="en-US" sz="1800" dirty="0">
                <a:solidFill>
                  <a:schemeClr val="tx1"/>
                </a:solidFill>
                <a:cs typeface="Times New Roman" panose="02020603050405020304" pitchFamily="18" charset="0"/>
              </a:rPr>
              <a:t>绿色、</a:t>
            </a:r>
            <a:r>
              <a:rPr lang="zh-CN" altLang="en-US" sz="1800" dirty="0">
                <a:solidFill>
                  <a:srgbClr val="C00000"/>
                </a:solidFill>
                <a:cs typeface="Times New Roman" panose="02020603050405020304" pitchFamily="18" charset="0"/>
              </a:rPr>
              <a:t>可持续和包容性疫后复苏框架背景报告</a:t>
            </a:r>
            <a:r>
              <a:rPr lang="en-US" altLang="zh-CN" sz="1800" dirty="0">
                <a:solidFill>
                  <a:srgbClr val="C00000"/>
                </a:solidFill>
                <a:cs typeface="Times New Roman" panose="02020603050405020304" pitchFamily="18" charset="0"/>
              </a:rPr>
              <a:t>》</a:t>
            </a:r>
            <a:r>
              <a:rPr lang="zh-CN" altLang="en-US" sz="1800" dirty="0">
                <a:solidFill>
                  <a:srgbClr val="C00000"/>
                </a:solidFill>
                <a:cs typeface="Times New Roman" panose="02020603050405020304" pitchFamily="18" charset="0"/>
              </a:rPr>
              <a:t>是一个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重要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zh-CN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跨部门项目，</a:t>
            </a:r>
            <a:r>
              <a:rPr lang="zh-CN" altLang="en-US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也是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2022 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年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第 21</a:t>
            </a:r>
            <a:r>
              <a:rPr lang="zh-CN" altLang="en-US" sz="1800" dirty="0">
                <a:solidFill>
                  <a:srgbClr val="C00000"/>
                </a:solidFill>
                <a:cs typeface="Times New Roman" panose="02020603050405020304" pitchFamily="18" charset="0"/>
              </a:rPr>
              <a:t>届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部长级会议的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成果</a:t>
            </a:r>
            <a:r>
              <a:rPr 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之一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。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zh-CN" sz="1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10份</a:t>
            </a:r>
            <a:r>
              <a:rPr lang="zh-CN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经济简报</a:t>
            </a:r>
            <a:r>
              <a:rPr lang="en-US" altLang="zh-CN" sz="18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——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主题涵盖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新冠疫情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对 CAREC 地区的经济影响、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通货膨胀威胁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、环境、社会和治理 (ESG) 发展、绿色 BRI 投资，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还有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三份经济简报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将在</a:t>
            </a:r>
            <a:r>
              <a:rPr lang="en-US" altLang="zh-CN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年编写</a:t>
            </a:r>
            <a:r>
              <a:rPr lang="zh-CN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。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与亚行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、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国际货币基金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（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IMF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）的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组织区域能力发展中心 (CCAMTAC) 共同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举办了关于高加索、中亚和蒙古区域一体化的网络研讨会。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领导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亚行技术援助项目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，题为“费尔干纳山谷的家庭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和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社区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的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能源获取——在三个 CAREC 国家开展多维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调研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评估”。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EEAA-F033-52E2-9B8B-EED0984E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72DB5D3-437E-4054-6003-AEB183AC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dirty="0"/>
              <a:t>首席经济学家团队活动</a:t>
            </a:r>
          </a:p>
        </p:txBody>
      </p:sp>
    </p:spTree>
    <p:extLst>
      <p:ext uri="{BB962C8B-B14F-4D97-AF65-F5344CB8AC3E}">
        <p14:creationId xmlns:p14="http://schemas.microsoft.com/office/powerpoint/2010/main" val="414695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9EBB09-1238-774A-96BC-0C8CF33D6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196033"/>
          </a:xfrm>
        </p:spPr>
        <p:txBody>
          <a:bodyPr>
            <a:normAutofit/>
          </a:bodyPr>
          <a:lstStyle/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区域贸易一体化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——CAREC FTA 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（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</a:rPr>
              <a:t>II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期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） </a:t>
            </a:r>
            <a:r>
              <a:rPr lang="zh-CN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该研究将探索 CAREC 区域的贸易潜力，以加强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货物与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服务贸易。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数字 CAREC 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三期</a:t>
            </a:r>
            <a:r>
              <a:rPr lang="zh-CN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通过 CAREC 地区的翻转课堂进行混合式学习——设计数据驱动的翻转课堂模块</a:t>
            </a:r>
            <a:r>
              <a:rPr lang="zh-CN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。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CAREC区域气候脆弱性和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区域合作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展望的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概念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说明（第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II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阶段第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</a:rPr>
              <a:t>2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期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） </a:t>
            </a:r>
            <a:r>
              <a:rPr lang="zh-CN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项目旨在确定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在五个中亚国家，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哪些损害会导致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水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、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农业和</a:t>
            </a:r>
            <a:r>
              <a:rPr lang="zh-CN" sz="1800" b="1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能源</a:t>
            </a:r>
            <a:r>
              <a:rPr 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部门的气候变化加剧。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CAREC</a:t>
            </a:r>
            <a:r>
              <a:rPr lang="zh-CN" altLang="en-US" sz="1800" dirty="0">
                <a:solidFill>
                  <a:srgbClr val="C00000"/>
                </a:solidFill>
                <a:ea typeface="DengXian" panose="02010600030101010101" pitchFamily="2" charset="-122"/>
              </a:rPr>
              <a:t>地区以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金融科技为主导的区域金融合作路线图，将制定具体路径，</a:t>
            </a:r>
            <a:r>
              <a:rPr lang="zh-CN" altLang="en-US" sz="1800" dirty="0">
                <a:solidFill>
                  <a:srgbClr val="C00000"/>
                </a:solidFill>
                <a:ea typeface="DengXian" panose="02010600030101010101" pitchFamily="2" charset="-122"/>
              </a:rPr>
              <a:t>加速区域</a:t>
            </a:r>
            <a:r>
              <a:rPr 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金融科技的</a:t>
            </a:r>
            <a:r>
              <a:rPr lang="zh-CN" altLang="en-US" sz="1800" dirty="0">
                <a:solidFill>
                  <a:srgbClr val="C00000"/>
                </a:solidFill>
                <a:ea typeface="DengXian" panose="02010600030101010101" pitchFamily="2" charset="-122"/>
              </a:rPr>
              <a:t>发展</a:t>
            </a:r>
            <a:r>
              <a:rPr 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。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b="1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地缘政治的不确定性</a:t>
            </a:r>
            <a:r>
              <a:rPr 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及其对 CAREC 经济体的社会经济影响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。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AD33-B073-10A5-7EE8-2A21C9B4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D3FA3A-E140-E103-5D17-DBAD135F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dirty="0"/>
              <a:t>研究活动</a:t>
            </a:r>
          </a:p>
        </p:txBody>
      </p:sp>
    </p:spTree>
    <p:extLst>
      <p:ext uri="{BB962C8B-B14F-4D97-AF65-F5344CB8AC3E}">
        <p14:creationId xmlns:p14="http://schemas.microsoft.com/office/powerpoint/2010/main" val="3999560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C985-9440-CFD1-7456-EE26E1FAD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9821"/>
          </a:xfrm>
        </p:spPr>
        <p:txBody>
          <a:bodyPr>
            <a:normAutofit/>
          </a:bodyPr>
          <a:lstStyle/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中亚学院研究年会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将于</a:t>
            </a:r>
            <a:r>
              <a:rPr lang="en-US" altLang="zh-CN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9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月</a:t>
            </a:r>
            <a:r>
              <a:rPr lang="en-US" altLang="zh-CN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5-6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日以在线的方式举办</a:t>
            </a:r>
            <a:r>
              <a:rPr lang="en-US" altLang="zh-CN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——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研究者将受邀提交并介绍与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会议主题相关的原创文章、案例研究和评论。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访问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研究员</a:t>
            </a:r>
            <a:r>
              <a:rPr lang="zh-CN" altLang="en-US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项目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——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邀请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各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级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学者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开展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与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《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CAREC 2030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年战略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》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业务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重点</a:t>
            </a:r>
            <a:r>
              <a:rPr lang="zh-CN" altLang="en-US" sz="1800" dirty="0">
                <a:solidFill>
                  <a:srgbClr val="C00000"/>
                </a:solidFill>
                <a:ea typeface="DengXian" panose="02010600030101010101" pitchFamily="2" charset="-122"/>
              </a:rPr>
              <a:t>和区域重要政策挑战有关的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课题研究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。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中亚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水务部门财务治理差距分析：从规划到</a:t>
            </a:r>
            <a:r>
              <a:rPr lang="zh-CN" sz="1800" b="1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实践</a:t>
            </a:r>
            <a:r>
              <a:rPr lang="zh-CN" sz="1800" dirty="0">
                <a:solidFill>
                  <a:srgbClr val="C00000"/>
                </a:solidFill>
                <a:ea typeface="DengXian" panose="02010600030101010101" pitchFamily="2" charset="-122"/>
              </a:rPr>
              <a:t>——</a:t>
            </a:r>
            <a:r>
              <a:rPr lang="zh-CN" altLang="en-US" sz="1800" dirty="0">
                <a:solidFill>
                  <a:srgbClr val="C00000"/>
                </a:solidFill>
                <a:ea typeface="DengXian" panose="02010600030101010101" pitchFamily="2" charset="-122"/>
              </a:rPr>
              <a:t>描绘</a:t>
            </a:r>
            <a:r>
              <a:rPr 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中亚</a:t>
            </a:r>
            <a:r>
              <a:rPr lang="zh-CN" sz="1800" b="1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水务部门的主要水务融资需求并确定潜在的融资方案。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国家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民用航空第 2-</a:t>
            </a:r>
            <a:r>
              <a:rPr lang="zh-CN" sz="1800" b="1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3 </a:t>
            </a:r>
            <a:r>
              <a:rPr lang="zh-CN" altLang="en-US" sz="1800" b="1" dirty="0">
                <a:solidFill>
                  <a:srgbClr val="C00000"/>
                </a:solidFill>
                <a:ea typeface="DengXian" panose="02010600030101010101" pitchFamily="2" charset="-122"/>
              </a:rPr>
              <a:t>期研究</a:t>
            </a:r>
            <a:r>
              <a:rPr lang="zh-CN" sz="1800" dirty="0">
                <a:solidFill>
                  <a:srgbClr val="C00000"/>
                </a:solidFill>
                <a:ea typeface="DengXian" panose="02010600030101010101" pitchFamily="2" charset="-122"/>
              </a:rPr>
              <a:t>——</a:t>
            </a:r>
            <a:r>
              <a:rPr 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研究中国与五个选定的 CAREC 成员国之间</a:t>
            </a:r>
            <a:r>
              <a:rPr lang="zh-CN" altLang="en-US" sz="1800" dirty="0">
                <a:solidFill>
                  <a:srgbClr val="C00000"/>
                </a:solidFill>
                <a:ea typeface="DengXian" panose="02010600030101010101" pitchFamily="2" charset="-122"/>
              </a:rPr>
              <a:t>航空运输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的</a:t>
            </a:r>
            <a:r>
              <a:rPr lang="zh-CN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恢复和发展。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201A3-C1C2-FE31-6D11-7DA5A7603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9EA254-7BFE-AD0A-08C3-A61A987C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dirty="0"/>
              <a:t>研究活动</a:t>
            </a:r>
          </a:p>
        </p:txBody>
      </p:sp>
    </p:spTree>
    <p:extLst>
      <p:ext uri="{BB962C8B-B14F-4D97-AF65-F5344CB8AC3E}">
        <p14:creationId xmlns:p14="http://schemas.microsoft.com/office/powerpoint/2010/main" val="243478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04C1-6DC7-700E-6FD8-CAA21B5A4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中亚学院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已经完成了 12 项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核心能力建设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活动中的 7 项（58%），所有这些活动都是以研究为基础的。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中亚学院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与发展伙伴合作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组织研讨会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，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探讨在更为迫切需要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关注的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领域如何开展区域合作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。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为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目标参与者提供面对面、直播和录制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等多形式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的研讨会——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使其</a:t>
            </a:r>
            <a:r>
              <a:rPr lang="zh-CN" altLang="en-US" sz="1800" dirty="0">
                <a:solidFill>
                  <a:srgbClr val="C00000"/>
                </a:solidFill>
                <a:effectLst/>
                <a:ea typeface="DengXian" panose="02010600030101010101" pitchFamily="2" charset="-122"/>
              </a:rPr>
              <a:t>在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数字化学习功能升级的基础上，参与能力建设的完整周期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。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知识服务提供的模式和形式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包括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：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研讨会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、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会议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、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政策讨论、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专家圆桌会议、最佳实践/知识共享、专题对话和 CAREC Chai 系列</a:t>
            </a:r>
            <a:r>
              <a:rPr lang="zh-CN" alt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线上研讨会</a:t>
            </a:r>
            <a:r>
              <a:rPr lang="zh-CN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3326C-0ACE-3561-DDBB-ED753A04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E4568D8-F792-8EB7-96DD-EBADE779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dirty="0"/>
              <a:t>能力建设</a:t>
            </a:r>
          </a:p>
        </p:txBody>
      </p:sp>
    </p:spTree>
    <p:extLst>
      <p:ext uri="{BB962C8B-B14F-4D97-AF65-F5344CB8AC3E}">
        <p14:creationId xmlns:p14="http://schemas.microsoft.com/office/powerpoint/2010/main" val="183899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F0FBC3-8F47-7A69-55B7-3D50CAD08F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4796455"/>
              </p:ext>
            </p:extLst>
          </p:nvPr>
        </p:nvGraphicFramePr>
        <p:xfrm>
          <a:off x="3487271" y="868680"/>
          <a:ext cx="4330849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ACD922-62CD-A6FF-68C6-3D2E8EB50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&gt; 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包括视频、演示文稿和其他相关材料的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100 个 DLM（数字学习模块）已上传到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数字化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学习平台。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制作了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15 个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英、俄双语的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DLM 。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2023 年上半年上传了约 50 个 DLM，</a:t>
            </a:r>
            <a:r>
              <a:rPr lang="zh-CN" alt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同期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吸引了多达 10,000 名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访客</a:t>
            </a:r>
            <a:r>
              <a:rPr lang="zh-CN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9803C-5692-6D6C-61BB-EF216729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B4217F-669D-C2E2-CB4A-7600F26B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b="1" dirty="0"/>
              <a:t>能力建设</a:t>
            </a:r>
          </a:p>
        </p:txBody>
      </p:sp>
    </p:spTree>
    <p:extLst>
      <p:ext uri="{BB962C8B-B14F-4D97-AF65-F5344CB8AC3E}">
        <p14:creationId xmlns:p14="http://schemas.microsoft.com/office/powerpoint/2010/main" val="355220240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9742CE89-5FF2-4AEA-AA02-64ECA8554A96}"/>
</file>

<file path=customXml/itemProps2.xml><?xml version="1.0" encoding="utf-8"?>
<ds:datastoreItem xmlns:ds="http://schemas.openxmlformats.org/officeDocument/2006/customXml" ds:itemID="{78EE2221-AD40-44BF-9EB9-B4B3DC95BB81}"/>
</file>

<file path=customXml/itemProps3.xml><?xml version="1.0" encoding="utf-8"?>
<ds:datastoreItem xmlns:ds="http://schemas.openxmlformats.org/officeDocument/2006/customXml" ds:itemID="{D1E2BCC1-179C-45C5-8725-E3D984FACE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6889</TotalTime>
  <Words>1583</Words>
  <Application>Microsoft Macintosh PowerPoint</Application>
  <PresentationFormat>宽屏</PresentationFormat>
  <Paragraphs>70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Microsoft Yahei</vt:lpstr>
      <vt:lpstr>Arial</vt:lpstr>
      <vt:lpstr>Bradley Hand ITC</vt:lpstr>
      <vt:lpstr>Calibri</vt:lpstr>
      <vt:lpstr>Corbel</vt:lpstr>
      <vt:lpstr>Symbol</vt:lpstr>
      <vt:lpstr>Wingdings 2</vt:lpstr>
      <vt:lpstr>Frame</vt:lpstr>
      <vt:lpstr>中亚区域经济合作学院（中亚学院）进展报告</vt:lpstr>
      <vt:lpstr> 治理 </vt:lpstr>
      <vt:lpstr>财务管理 </vt:lpstr>
      <vt:lpstr>中亚学院智库活动</vt:lpstr>
      <vt:lpstr>首席经济学家团队活动</vt:lpstr>
      <vt:lpstr>研究活动</vt:lpstr>
      <vt:lpstr>研究活动</vt:lpstr>
      <vt:lpstr>能力建设</vt:lpstr>
      <vt:lpstr>能力建设</vt:lpstr>
      <vt:lpstr>知识管理</vt:lpstr>
      <vt:lpstr>知识管理</vt:lpstr>
      <vt:lpstr>谢谢大家！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meiyan hu</cp:lastModifiedBy>
  <cp:revision>14</cp:revision>
  <dcterms:created xsi:type="dcterms:W3CDTF">2022-04-26T13:01:08Z</dcterms:created>
  <dcterms:modified xsi:type="dcterms:W3CDTF">2023-05-26T03:02:27Z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