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699" r:id="rId6"/>
    <p:sldId id="698" r:id="rId7"/>
    <p:sldId id="546" r:id="rId8"/>
    <p:sldId id="3383" r:id="rId9"/>
    <p:sldId id="3384" r:id="rId10"/>
    <p:sldId id="3385" r:id="rId11"/>
    <p:sldId id="33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11CD55-289E-6977-E1C5-913B7D81A2A2}" name="Muhammad Muddassir Naveed" initials="MMN" userId="S::mnaveed.consultant@adb.org::bbadf6f5-d200-41fe-8bc9-26441592e8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0426"/>
  </p:normalViewPr>
  <p:slideViewPr>
    <p:cSldViewPr snapToGrid="0">
      <p:cViewPr varScale="1">
        <p:scale>
          <a:sx n="74" d="100"/>
          <a:sy n="74" d="100"/>
        </p:scale>
        <p:origin x="9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4F9CA-2774-4020-81F5-566C34CC648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31167F0C-8FDE-4F9E-8557-39D2A62E0326}">
      <dgm:prSet phldrT="[Text]" custT="1"/>
      <dgm:spPr>
        <a:solidFill>
          <a:schemeClr val="accent6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PH" sz="1400" b="1" i="0" u="none" dirty="0"/>
            <a:t>1. </a:t>
          </a:r>
          <a:r>
            <a:rPr lang="ru-RU" sz="1400" b="1" i="0" u="none" dirty="0"/>
            <a:t>Лидерство, управление и инвестиции</a:t>
          </a:r>
          <a:endParaRPr lang="en-PK" sz="1400" b="1" dirty="0"/>
        </a:p>
      </dgm:t>
    </dgm:pt>
    <dgm:pt modelId="{D8660413-9DD9-4784-BFD8-811ED5464E6B}" type="parTrans" cxnId="{58F0FB97-047C-441C-9E3C-F7C6BF3E7FBA}">
      <dgm:prSet/>
      <dgm:spPr/>
      <dgm:t>
        <a:bodyPr/>
        <a:lstStyle/>
        <a:p>
          <a:endParaRPr lang="en-PK"/>
        </a:p>
      </dgm:t>
    </dgm:pt>
    <dgm:pt modelId="{319CC3D2-201E-4DB5-AAEB-761D2B58923C}" type="sibTrans" cxnId="{58F0FB97-047C-441C-9E3C-F7C6BF3E7FBA}">
      <dgm:prSet/>
      <dgm:spPr/>
      <dgm:t>
        <a:bodyPr/>
        <a:lstStyle/>
        <a:p>
          <a:endParaRPr lang="en-PK"/>
        </a:p>
      </dgm:t>
    </dgm:pt>
    <dgm:pt modelId="{B2445B05-BA98-4F10-BE70-D980282F7DFF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050" b="0" dirty="0">
              <a:latin typeface="Arial" panose="020B0604020202020204" pitchFamily="34" charset="0"/>
              <a:cs typeface="Arial" panose="020B0604020202020204" pitchFamily="34" charset="0"/>
            </a:rPr>
            <a:t>Укрепление региональных институтов для цифрового лидерства</a:t>
          </a:r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6135D-5A78-44D2-85BE-3AD6D71C67E6}" type="parTrans" cxnId="{61143400-2A63-4563-B8B5-F5EDBD8E4F75}">
      <dgm:prSet/>
      <dgm:spPr/>
      <dgm:t>
        <a:bodyPr/>
        <a:lstStyle/>
        <a:p>
          <a:endParaRPr lang="en-PK" sz="1800" b="1"/>
        </a:p>
      </dgm:t>
    </dgm:pt>
    <dgm:pt modelId="{976F8322-C423-41B7-95AE-81CDEFFA4B74}" type="sibTrans" cxnId="{61143400-2A63-4563-B8B5-F5EDBD8E4F75}">
      <dgm:prSet/>
      <dgm:spPr/>
      <dgm:t>
        <a:bodyPr/>
        <a:lstStyle/>
        <a:p>
          <a:endParaRPr lang="en-PK"/>
        </a:p>
      </dgm:t>
    </dgm:pt>
    <dgm:pt modelId="{08FD6D56-2FF7-43DA-8709-CAF1A404460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1200" b="1" dirty="0"/>
            <a:t>2. Цифровая политика, вспомогательные средства и гарантии (данные, ИИ, кибербезопасность)</a:t>
          </a:r>
          <a:endParaRPr lang="en-PK" sz="1200" b="1" dirty="0"/>
        </a:p>
      </dgm:t>
    </dgm:pt>
    <dgm:pt modelId="{FBF44D73-DC3A-43A5-8108-25D793B21445}" type="parTrans" cxnId="{5FD34410-C0E0-4FDC-8774-563ED03FDD94}">
      <dgm:prSet/>
      <dgm:spPr/>
      <dgm:t>
        <a:bodyPr/>
        <a:lstStyle/>
        <a:p>
          <a:endParaRPr lang="en-PK"/>
        </a:p>
      </dgm:t>
    </dgm:pt>
    <dgm:pt modelId="{C466991D-382A-4CBD-B9B1-9EEC6FAEE57A}" type="sibTrans" cxnId="{5FD34410-C0E0-4FDC-8774-563ED03FDD94}">
      <dgm:prSet/>
      <dgm:spPr/>
      <dgm:t>
        <a:bodyPr/>
        <a:lstStyle/>
        <a:p>
          <a:endParaRPr lang="en-PK"/>
        </a:p>
      </dgm:t>
    </dgm:pt>
    <dgm:pt modelId="{F7CBDDB2-2074-4F21-BE1A-BF7E476E80A5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Гармонизация законодательства и нормативных актов в странах-членах ЦАРЭС и принятие регионального законодательства для продвижения цифрового партнерства.</a:t>
          </a:r>
          <a:endParaRPr lang="en-PK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8A20C-A1FF-4978-BAD8-407AD35670AD}" type="parTrans" cxnId="{E64760D1-1982-4A23-B8B7-B97767C9CA3B}">
      <dgm:prSet/>
      <dgm:spPr/>
      <dgm:t>
        <a:bodyPr/>
        <a:lstStyle/>
        <a:p>
          <a:endParaRPr lang="en-PK" sz="1800" b="1"/>
        </a:p>
      </dgm:t>
    </dgm:pt>
    <dgm:pt modelId="{41632B38-6715-47C3-A897-A6F6E45A3A1F}" type="sibTrans" cxnId="{E64760D1-1982-4A23-B8B7-B97767C9CA3B}">
      <dgm:prSet/>
      <dgm:spPr/>
      <dgm:t>
        <a:bodyPr/>
        <a:lstStyle/>
        <a:p>
          <a:endParaRPr lang="en-PK"/>
        </a:p>
      </dgm:t>
    </dgm:pt>
    <dgm:pt modelId="{B686CD45-572E-4785-920A-7679A51243C5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050" b="0" dirty="0">
              <a:latin typeface="Arial" panose="020B0604020202020204" pitchFamily="34" charset="0"/>
              <a:cs typeface="Arial" panose="020B0604020202020204" pitchFamily="34" charset="0"/>
            </a:rPr>
            <a:t>Привлечение инвестиций в цифровую экономику</a:t>
          </a:r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98468-07C3-4AFD-A6D3-BA30C422F9A2}" type="parTrans" cxnId="{45B44BC4-635F-49E0-9155-F7256EF49897}">
      <dgm:prSet/>
      <dgm:spPr/>
      <dgm:t>
        <a:bodyPr/>
        <a:lstStyle/>
        <a:p>
          <a:endParaRPr lang="en-PK" sz="1800" b="1"/>
        </a:p>
      </dgm:t>
    </dgm:pt>
    <dgm:pt modelId="{FBB3393B-1F35-4FEF-BF6A-C81C7381E0D8}" type="sibTrans" cxnId="{45B44BC4-635F-49E0-9155-F7256EF49897}">
      <dgm:prSet/>
      <dgm:spPr/>
      <dgm:t>
        <a:bodyPr/>
        <a:lstStyle/>
        <a:p>
          <a:endParaRPr lang="en-PK"/>
        </a:p>
      </dgm:t>
    </dgm:pt>
    <dgm:pt modelId="{C3944E4B-ED1C-4809-A6BF-E5081AF98A03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Продвижение инклюзивной региональной цифровой экономики.</a:t>
          </a:r>
          <a:endParaRPr lang="en-PK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310A8-FF8A-4DAC-B8C9-0709E4F91B41}" type="parTrans" cxnId="{E8159D61-366C-4DF9-AF1D-734230907EF1}">
      <dgm:prSet/>
      <dgm:spPr/>
      <dgm:t>
        <a:bodyPr/>
        <a:lstStyle/>
        <a:p>
          <a:endParaRPr lang="en-PK" sz="1800" b="1"/>
        </a:p>
      </dgm:t>
    </dgm:pt>
    <dgm:pt modelId="{136A0462-20A0-4C02-A9E1-5CD15DE2D2EF}" type="sibTrans" cxnId="{E8159D61-366C-4DF9-AF1D-734230907EF1}">
      <dgm:prSet/>
      <dgm:spPr/>
      <dgm:t>
        <a:bodyPr/>
        <a:lstStyle/>
        <a:p>
          <a:endParaRPr lang="en-PK"/>
        </a:p>
      </dgm:t>
    </dgm:pt>
    <dgm:pt modelId="{213793A0-42CB-41F5-8E8B-38B9894DAD6B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Использование цифровых технологий для достижения межсекторных ЦУР.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1424F-E6C0-4B2B-B102-7AF278F649A7}" type="parTrans" cxnId="{6823FEE1-240F-4339-BD70-A26A9F687A17}">
      <dgm:prSet/>
      <dgm:spPr/>
      <dgm:t>
        <a:bodyPr/>
        <a:lstStyle/>
        <a:p>
          <a:endParaRPr lang="en-PK" sz="1800" b="1"/>
        </a:p>
      </dgm:t>
    </dgm:pt>
    <dgm:pt modelId="{8673747B-9A70-4B07-8EE7-7CFAC0E43B07}" type="sibTrans" cxnId="{6823FEE1-240F-4339-BD70-A26A9F687A17}">
      <dgm:prSet/>
      <dgm:spPr/>
      <dgm:t>
        <a:bodyPr/>
        <a:lstStyle/>
        <a:p>
          <a:endParaRPr lang="en-PK"/>
        </a:p>
      </dgm:t>
    </dgm:pt>
    <dgm:pt modelId="{2CF7756C-2035-4376-BE41-8FBFD1263F72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Инклюзивность, инновации, устойчивость, жизнестойкость, партнерство и участие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F2B13-0581-4DA7-9B26-B06A5E92C39D}" type="parTrans" cxnId="{772D62BD-592E-45F8-B270-D45D251B2F5A}">
      <dgm:prSet/>
      <dgm:spPr/>
      <dgm:t>
        <a:bodyPr/>
        <a:lstStyle/>
        <a:p>
          <a:endParaRPr lang="en-PK" sz="1800" b="1"/>
        </a:p>
      </dgm:t>
    </dgm:pt>
    <dgm:pt modelId="{2452C8E7-05B1-4D09-B41C-520AE6632942}" type="sibTrans" cxnId="{772D62BD-592E-45F8-B270-D45D251B2F5A}">
      <dgm:prSet/>
      <dgm:spPr/>
      <dgm:t>
        <a:bodyPr/>
        <a:lstStyle/>
        <a:p>
          <a:endParaRPr lang="en-PK"/>
        </a:p>
      </dgm:t>
    </dgm:pt>
    <dgm:pt modelId="{ECACBC00-5118-48D3-B1E8-D37CD5FC2F59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Повышение кибербезопасности региона ЦАРЭС.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F3908-2920-461A-9291-84DD3F0A3E73}" type="parTrans" cxnId="{61882D59-64D1-41F6-AF89-60D63CBA84B9}">
      <dgm:prSet/>
      <dgm:spPr/>
      <dgm:t>
        <a:bodyPr/>
        <a:lstStyle/>
        <a:p>
          <a:endParaRPr lang="en-PK" sz="1800" b="1"/>
        </a:p>
      </dgm:t>
    </dgm:pt>
    <dgm:pt modelId="{C45C2D57-EAAE-401D-ABA7-4D6C4B1B9B5F}" type="sibTrans" cxnId="{61882D59-64D1-41F6-AF89-60D63CBA84B9}">
      <dgm:prSet/>
      <dgm:spPr/>
      <dgm:t>
        <a:bodyPr/>
        <a:lstStyle/>
        <a:p>
          <a:endParaRPr lang="en-PK"/>
        </a:p>
      </dgm:t>
    </dgm:pt>
    <dgm:pt modelId="{65861850-E949-48F4-BC43-98ED9E3041E8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Согласование политики в области данных в странах-членах ЦАРЭС.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12335-C849-4370-83A3-F0A46691FB04}" type="parTrans" cxnId="{CCFF4466-CF48-4A5D-B3DB-BD0B29281E49}">
      <dgm:prSet/>
      <dgm:spPr/>
      <dgm:t>
        <a:bodyPr/>
        <a:lstStyle/>
        <a:p>
          <a:endParaRPr lang="en-PK" sz="1800" b="1"/>
        </a:p>
      </dgm:t>
    </dgm:pt>
    <dgm:pt modelId="{E3440F13-4561-4D1D-B1EE-E47013A6C949}" type="sibTrans" cxnId="{CCFF4466-CF48-4A5D-B3DB-BD0B29281E49}">
      <dgm:prSet/>
      <dgm:spPr/>
      <dgm:t>
        <a:bodyPr/>
        <a:lstStyle/>
        <a:p>
          <a:endParaRPr lang="en-PK"/>
        </a:p>
      </dgm:t>
    </dgm:pt>
    <dgm:pt modelId="{6D7DEDC1-6AF1-4E5A-A562-32E7C454FDA3}">
      <dgm:prSet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Поддержка развития искусственного интеллекта (ИИ) в регионе.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19E46-2808-49B0-B8DF-B57A7184226A}" type="parTrans" cxnId="{F95B0AF0-DA2B-4A4C-8F0B-8069CB77F196}">
      <dgm:prSet/>
      <dgm:spPr/>
      <dgm:t>
        <a:bodyPr/>
        <a:lstStyle/>
        <a:p>
          <a:endParaRPr lang="en-PK" sz="1800" b="1"/>
        </a:p>
      </dgm:t>
    </dgm:pt>
    <dgm:pt modelId="{3B068AFE-6015-4029-A5AA-5E192C931D4F}" type="sibTrans" cxnId="{F95B0AF0-DA2B-4A4C-8F0B-8069CB77F196}">
      <dgm:prSet/>
      <dgm:spPr/>
      <dgm:t>
        <a:bodyPr/>
        <a:lstStyle/>
        <a:p>
          <a:endParaRPr lang="en-PK"/>
        </a:p>
      </dgm:t>
    </dgm:pt>
    <dgm:pt modelId="{2F58D9A7-5049-42CF-B88F-9A614E902E8E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Укрепление и подключение цифровой инфраструктуры для преодоления цифрового разрыва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28F3F-C491-42B0-8658-97B73F5D7309}" type="sibTrans" cxnId="{E096EE76-567B-4896-A5B9-D5F7A86A39A8}">
      <dgm:prSet/>
      <dgm:spPr/>
      <dgm:t>
        <a:bodyPr/>
        <a:lstStyle/>
        <a:p>
          <a:endParaRPr lang="en-PK"/>
        </a:p>
      </dgm:t>
    </dgm:pt>
    <dgm:pt modelId="{670CD473-AE44-42E3-92D2-E8B7EC170D46}" type="parTrans" cxnId="{E096EE76-567B-4896-A5B9-D5F7A86A39A8}">
      <dgm:prSet/>
      <dgm:spPr/>
      <dgm:t>
        <a:bodyPr/>
        <a:lstStyle/>
        <a:p>
          <a:endParaRPr lang="en-PK" sz="1800" b="1"/>
        </a:p>
      </dgm:t>
    </dgm:pt>
    <dgm:pt modelId="{60507456-A0F2-4F2B-B731-8D4DED11CFB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200" b="1" dirty="0"/>
            <a:t>3. Инфраструктура широкополосной связи, устойчивость и цифровые платформы</a:t>
          </a:r>
          <a:endParaRPr lang="en-PK" sz="1200" b="1" dirty="0"/>
        </a:p>
      </dgm:t>
    </dgm:pt>
    <dgm:pt modelId="{C4917C67-BA50-4DC9-8FBE-1576D71B43B3}" type="sibTrans" cxnId="{785295C0-916E-45FC-8921-0A8F26ED520D}">
      <dgm:prSet/>
      <dgm:spPr/>
      <dgm:t>
        <a:bodyPr/>
        <a:lstStyle/>
        <a:p>
          <a:endParaRPr lang="en-PK"/>
        </a:p>
      </dgm:t>
    </dgm:pt>
    <dgm:pt modelId="{B9375BB0-1B0C-4BFC-91FB-76BB868CC11A}" type="parTrans" cxnId="{785295C0-916E-45FC-8921-0A8F26ED520D}">
      <dgm:prSet/>
      <dgm:spPr/>
      <dgm:t>
        <a:bodyPr/>
        <a:lstStyle/>
        <a:p>
          <a:endParaRPr lang="en-PK"/>
        </a:p>
      </dgm:t>
    </dgm:pt>
    <dgm:pt modelId="{27FD0F10-CB35-4794-86D9-BF5D1674A6C0}">
      <dgm:prSet custT="1"/>
      <dgm:spPr>
        <a:solidFill>
          <a:schemeClr val="accent4"/>
        </a:solidFill>
      </dgm:spPr>
      <dgm:t>
        <a:bodyPr/>
        <a:lstStyle/>
        <a:p>
          <a:r>
            <a:rPr lang="en-US" sz="1400" b="1" dirty="0"/>
            <a:t>4. </a:t>
          </a:r>
          <a:r>
            <a:rPr lang="ru-RU" sz="1400" b="1" dirty="0"/>
            <a:t>Цифровые навыки и компетенции</a:t>
          </a:r>
          <a:endParaRPr lang="en-PK" sz="1400" b="1" dirty="0"/>
        </a:p>
      </dgm:t>
    </dgm:pt>
    <dgm:pt modelId="{8BE8EBA6-0DA8-4C56-BD36-017C0D232CA0}" type="parTrans" cxnId="{CA62FD0E-C403-4FEC-8E3B-60B85C41CB8E}">
      <dgm:prSet/>
      <dgm:spPr/>
      <dgm:t>
        <a:bodyPr/>
        <a:lstStyle/>
        <a:p>
          <a:endParaRPr lang="en-PK"/>
        </a:p>
      </dgm:t>
    </dgm:pt>
    <dgm:pt modelId="{CC3D669C-EF9E-48CD-B233-CD3838E4D9B6}" type="sibTrans" cxnId="{CA62FD0E-C403-4FEC-8E3B-60B85C41CB8E}">
      <dgm:prSet/>
      <dgm:spPr/>
      <dgm:t>
        <a:bodyPr/>
        <a:lstStyle/>
        <a:p>
          <a:endParaRPr lang="en-PK"/>
        </a:p>
      </dgm:t>
    </dgm:pt>
    <dgm:pt modelId="{8D70F675-D2F1-4CB7-9FA9-E848BE11F5B0}">
      <dgm:prSet phldrT="[Text]" custT="1"/>
      <dgm:spPr/>
      <dgm:t>
        <a:bodyPr/>
        <a:lstStyle/>
        <a:p>
          <a:pPr algn="l"/>
          <a:r>
            <a:rPr lang="ru-RU" sz="900" b="0" dirty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образования, профессиональной подготовки и обучения на протяжении всей жизни</a:t>
          </a:r>
          <a:r>
            <a:rPr lang="en-US" sz="9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087B7-1B77-4793-A78E-AE6BD6CF2B45}" type="parTrans" cxnId="{E2AC4315-325F-45B9-A5CE-2903F1EDA593}">
      <dgm:prSet/>
      <dgm:spPr/>
      <dgm:t>
        <a:bodyPr/>
        <a:lstStyle/>
        <a:p>
          <a:endParaRPr lang="en-PK" sz="1800" b="1"/>
        </a:p>
      </dgm:t>
    </dgm:pt>
    <dgm:pt modelId="{BD119A5B-4668-4512-9731-2E8421AA53A7}" type="sibTrans" cxnId="{E2AC4315-325F-45B9-A5CE-2903F1EDA593}">
      <dgm:prSet/>
      <dgm:spPr/>
      <dgm:t>
        <a:bodyPr/>
        <a:lstStyle/>
        <a:p>
          <a:endParaRPr lang="en-PK"/>
        </a:p>
      </dgm:t>
    </dgm:pt>
    <dgm:pt modelId="{4D0E7F96-CE5E-432B-8655-04E8188425F8}">
      <dgm:prSet phldrT="[Text]" custT="1"/>
      <dgm:spPr/>
      <dgm:t>
        <a:bodyPr/>
        <a:lstStyle/>
        <a:p>
          <a:pPr algn="l"/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Развитие цифровых навыков: базовых и профессиональных</a:t>
          </a:r>
          <a:endParaRPr lang="en-PK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61DB8-6033-4C16-9F1D-DDB0C515A4C9}" type="parTrans" cxnId="{14B70BF7-6EF7-4749-BCD4-69B21B0FE59C}">
      <dgm:prSet/>
      <dgm:spPr/>
      <dgm:t>
        <a:bodyPr/>
        <a:lstStyle/>
        <a:p>
          <a:endParaRPr lang="en-PK" sz="1800" b="1"/>
        </a:p>
      </dgm:t>
    </dgm:pt>
    <dgm:pt modelId="{A46C55AB-07F4-4B31-BEF0-0A5C35E89A1A}" type="sibTrans" cxnId="{14B70BF7-6EF7-4749-BCD4-69B21B0FE59C}">
      <dgm:prSet/>
      <dgm:spPr/>
      <dgm:t>
        <a:bodyPr/>
        <a:lstStyle/>
        <a:p>
          <a:endParaRPr lang="en-PK"/>
        </a:p>
      </dgm:t>
    </dgm:pt>
    <dgm:pt modelId="{F5A6E4E6-0728-4E88-89CB-DECCAA28FC32}">
      <dgm:prSet custT="1"/>
      <dgm:spPr>
        <a:solidFill>
          <a:schemeClr val="accent5"/>
        </a:solidFill>
      </dgm:spPr>
      <dgm:t>
        <a:bodyPr/>
        <a:lstStyle/>
        <a:p>
          <a:r>
            <a:rPr lang="ru-RU" sz="1400" b="1" dirty="0"/>
            <a:t>5. Цифровые инновации, предпринимательство и конкурентоспособность ИКТ</a:t>
          </a:r>
          <a:endParaRPr lang="en-PK" sz="1400" b="1" dirty="0"/>
        </a:p>
      </dgm:t>
    </dgm:pt>
    <dgm:pt modelId="{50367256-BAA5-44E3-B68E-AAFD0F0DF2F7}" type="parTrans" cxnId="{D9637944-E660-4516-9846-0B3636C50E65}">
      <dgm:prSet/>
      <dgm:spPr/>
      <dgm:t>
        <a:bodyPr/>
        <a:lstStyle/>
        <a:p>
          <a:endParaRPr lang="en-PK"/>
        </a:p>
      </dgm:t>
    </dgm:pt>
    <dgm:pt modelId="{A79CD91E-A14A-4415-A791-9C96477F70BF}" type="sibTrans" cxnId="{D9637944-E660-4516-9846-0B3636C50E65}">
      <dgm:prSet/>
      <dgm:spPr/>
      <dgm:t>
        <a:bodyPr/>
        <a:lstStyle/>
        <a:p>
          <a:endParaRPr lang="en-PK"/>
        </a:p>
      </dgm:t>
    </dgm:pt>
    <dgm:pt modelId="{080E1DBE-B521-410A-A1A9-82CB6A322D58}">
      <dgm:prSet phldrT="[Text]" custT="1"/>
      <dgm:spPr/>
      <dgm:t>
        <a:bodyPr/>
        <a:lstStyle/>
        <a:p>
          <a:pPr algn="l"/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Построение экономики региональной платформы ЦАРЭС</a:t>
          </a:r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5DF7D-C3B7-4710-B3B3-819C8BE5BEEC}" type="parTrans" cxnId="{832BC703-EB86-43DD-B0D8-8565A2826726}">
      <dgm:prSet/>
      <dgm:spPr/>
      <dgm:t>
        <a:bodyPr/>
        <a:lstStyle/>
        <a:p>
          <a:endParaRPr lang="en-PK" sz="1800" b="1"/>
        </a:p>
      </dgm:t>
    </dgm:pt>
    <dgm:pt modelId="{E94CEDC8-A02F-4351-BA72-8A5240905EB0}" type="sibTrans" cxnId="{832BC703-EB86-43DD-B0D8-8565A2826726}">
      <dgm:prSet/>
      <dgm:spPr/>
      <dgm:t>
        <a:bodyPr/>
        <a:lstStyle/>
        <a:p>
          <a:endParaRPr lang="en-PK"/>
        </a:p>
      </dgm:t>
    </dgm:pt>
    <dgm:pt modelId="{46D44822-D347-4659-A79C-573D335BFFF7}">
      <dgm:prSet phldrT="[Text]" custT="1"/>
      <dgm:spPr/>
      <dgm:t>
        <a:bodyPr/>
        <a:lstStyle/>
        <a:p>
          <a:pPr algn="l"/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Повышение цифровой компетентности</a:t>
          </a:r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90C74-056E-43C8-836E-0B9C9A71D8ED}" type="parTrans" cxnId="{4D32FF28-9F35-4F5B-84EE-31166E73B98C}">
      <dgm:prSet/>
      <dgm:spPr/>
      <dgm:t>
        <a:bodyPr/>
        <a:lstStyle/>
        <a:p>
          <a:endParaRPr lang="en-PK" sz="1800" b="1"/>
        </a:p>
      </dgm:t>
    </dgm:pt>
    <dgm:pt modelId="{78E469BC-6EAE-444A-8901-DA8F13ED9F10}" type="sibTrans" cxnId="{4D32FF28-9F35-4F5B-84EE-31166E73B98C}">
      <dgm:prSet/>
      <dgm:spPr/>
      <dgm:t>
        <a:bodyPr/>
        <a:lstStyle/>
        <a:p>
          <a:endParaRPr lang="en-PK"/>
        </a:p>
      </dgm:t>
    </dgm:pt>
    <dgm:pt modelId="{AD4D5CE8-C4E8-4CA6-8D7D-C029655E514B}">
      <dgm:prSet phldrT="[Text]" custT="1"/>
      <dgm:spPr/>
      <dgm:t>
        <a:bodyPr/>
        <a:lstStyle/>
        <a:p>
          <a:pPr algn="l"/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Развитие экосистемы цифровых инноваций</a:t>
          </a:r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BA70C-742B-4FBF-935F-2E93110A1298}" type="parTrans" cxnId="{93D4898F-3A71-4504-B502-F7B7B3A6A9A0}">
      <dgm:prSet/>
      <dgm:spPr/>
      <dgm:t>
        <a:bodyPr/>
        <a:lstStyle/>
        <a:p>
          <a:endParaRPr lang="en-PK" sz="1800" b="1"/>
        </a:p>
      </dgm:t>
    </dgm:pt>
    <dgm:pt modelId="{E83E2B0E-DACD-4CBF-BCB1-EE37BD962DBC}" type="sibTrans" cxnId="{93D4898F-3A71-4504-B502-F7B7B3A6A9A0}">
      <dgm:prSet/>
      <dgm:spPr/>
      <dgm:t>
        <a:bodyPr/>
        <a:lstStyle/>
        <a:p>
          <a:endParaRPr lang="en-PK"/>
        </a:p>
      </dgm:t>
    </dgm:pt>
    <dgm:pt modelId="{FABFA9B1-D2CA-45CE-B0A1-E9E280952643}">
      <dgm:prSet phldrT="[Text]" custT="1"/>
      <dgm:spPr/>
      <dgm:t>
        <a:bodyPr/>
        <a:lstStyle/>
        <a:p>
          <a:pPr algn="l"/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Содействие внедрению и эффективному использованию цифровых технологий малыми и средними предприятиями</a:t>
          </a:r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BD4BA-D8F5-4086-84B6-BAF7FE3078F1}" type="parTrans" cxnId="{1AFDDF39-36C2-4B0E-B436-7BDD1ABA45AE}">
      <dgm:prSet/>
      <dgm:spPr/>
      <dgm:t>
        <a:bodyPr/>
        <a:lstStyle/>
        <a:p>
          <a:endParaRPr lang="en-PK" sz="1800" b="1"/>
        </a:p>
      </dgm:t>
    </dgm:pt>
    <dgm:pt modelId="{E8C69BC1-8128-41C5-BBA7-9552A16C0D20}" type="sibTrans" cxnId="{1AFDDF39-36C2-4B0E-B436-7BDD1ABA45AE}">
      <dgm:prSet/>
      <dgm:spPr/>
      <dgm:t>
        <a:bodyPr/>
        <a:lstStyle/>
        <a:p>
          <a:endParaRPr lang="en-PK"/>
        </a:p>
      </dgm:t>
    </dgm:pt>
    <dgm:pt modelId="{9B72DE94-BAE9-413C-ACFA-56BF6E994F1A}">
      <dgm:prSet phldrT="[Text]" custT="1"/>
      <dgm:spPr/>
      <dgm:t>
        <a:bodyPr/>
        <a:lstStyle/>
        <a:p>
          <a:pPr algn="l"/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Продвижение регионального контента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C18CD-82AA-4E64-AB3F-08F6740AE2F0}" type="parTrans" cxnId="{E1F9F3B1-E144-4F65-9162-AEE06460232E}">
      <dgm:prSet/>
      <dgm:spPr/>
      <dgm:t>
        <a:bodyPr/>
        <a:lstStyle/>
        <a:p>
          <a:endParaRPr lang="en-PK" sz="1800" b="1"/>
        </a:p>
      </dgm:t>
    </dgm:pt>
    <dgm:pt modelId="{F9D6F5A1-9F31-4FD0-B2F3-8CD3FC7808C6}" type="sibTrans" cxnId="{E1F9F3B1-E144-4F65-9162-AEE06460232E}">
      <dgm:prSet/>
      <dgm:spPr/>
      <dgm:t>
        <a:bodyPr/>
        <a:lstStyle/>
        <a:p>
          <a:endParaRPr lang="en-PK"/>
        </a:p>
      </dgm:t>
    </dgm:pt>
    <dgm:pt modelId="{B3A26685-24EC-4706-8EE4-8FB9D8879D95}">
      <dgm:prSet phldrT="[Text]" custT="1"/>
      <dgm:spPr/>
      <dgm:t>
        <a:bodyPr/>
        <a:lstStyle/>
        <a:p>
          <a:pPr algn="l"/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Увеличение экспорта ИКТ</a:t>
          </a:r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255A6-C2DF-4354-8591-03109E0EAFE4}" type="parTrans" cxnId="{76B4068D-5BAA-49BD-9519-920A34A460A7}">
      <dgm:prSet/>
      <dgm:spPr/>
      <dgm:t>
        <a:bodyPr/>
        <a:lstStyle/>
        <a:p>
          <a:endParaRPr lang="en-PK" sz="1800" b="1"/>
        </a:p>
      </dgm:t>
    </dgm:pt>
    <dgm:pt modelId="{8B311CFB-F717-4340-80B4-D6553D7B7DA2}" type="sibTrans" cxnId="{76B4068D-5BAA-49BD-9519-920A34A460A7}">
      <dgm:prSet/>
      <dgm:spPr/>
      <dgm:t>
        <a:bodyPr/>
        <a:lstStyle/>
        <a:p>
          <a:endParaRPr lang="en-PK"/>
        </a:p>
      </dgm:t>
    </dgm:pt>
    <dgm:pt modelId="{92BF52D2-5063-4C13-8C91-99DF9936952B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"/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Создание потенциала цифровой устойчивости</a:t>
          </a:r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3EF82-7FB0-4B22-9030-8CE9D1B5CFB3}" type="sibTrans" cxnId="{FA774B4C-4F7F-4743-8E6A-7A0677F7AE12}">
      <dgm:prSet/>
      <dgm:spPr/>
      <dgm:t>
        <a:bodyPr/>
        <a:lstStyle/>
        <a:p>
          <a:endParaRPr lang="en-PK"/>
        </a:p>
      </dgm:t>
    </dgm:pt>
    <dgm:pt modelId="{392F8BD3-9A5A-4384-B87C-CC3F64FE17FB}" type="parTrans" cxnId="{FA774B4C-4F7F-4743-8E6A-7A0677F7AE12}">
      <dgm:prSet/>
      <dgm:spPr/>
      <dgm:t>
        <a:bodyPr/>
        <a:lstStyle/>
        <a:p>
          <a:endParaRPr lang="en-PK" sz="1800" b="1"/>
        </a:p>
      </dgm:t>
    </dgm:pt>
    <dgm:pt modelId="{D436B73C-3E7E-4B9C-9D76-57E87D78DF6D}" type="pres">
      <dgm:prSet presAssocID="{3824F9CA-2774-4020-81F5-566C34CC64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EC1A79-1A8D-41BC-96FA-1BE8C0518B7F}" type="pres">
      <dgm:prSet presAssocID="{31167F0C-8FDE-4F9E-8557-39D2A62E0326}" presName="root" presStyleCnt="0"/>
      <dgm:spPr/>
    </dgm:pt>
    <dgm:pt modelId="{FDDF9854-3E49-417C-B73B-1C1FB3B33E94}" type="pres">
      <dgm:prSet presAssocID="{31167F0C-8FDE-4F9E-8557-39D2A62E0326}" presName="rootComposite" presStyleCnt="0"/>
      <dgm:spPr/>
    </dgm:pt>
    <dgm:pt modelId="{3A5B507F-6771-4B84-8363-9B2BBAC22B77}" type="pres">
      <dgm:prSet presAssocID="{31167F0C-8FDE-4F9E-8557-39D2A62E0326}" presName="rootText" presStyleLbl="node1" presStyleIdx="0" presStyleCnt="5"/>
      <dgm:spPr/>
    </dgm:pt>
    <dgm:pt modelId="{FF5A3886-1435-45CB-8D55-2170FD857D24}" type="pres">
      <dgm:prSet presAssocID="{31167F0C-8FDE-4F9E-8557-39D2A62E0326}" presName="rootConnector" presStyleLbl="node1" presStyleIdx="0" presStyleCnt="5"/>
      <dgm:spPr/>
    </dgm:pt>
    <dgm:pt modelId="{6F6A1CAD-694C-4CE6-8FC5-42647899EFD0}" type="pres">
      <dgm:prSet presAssocID="{31167F0C-8FDE-4F9E-8557-39D2A62E0326}" presName="childShape" presStyleCnt="0"/>
      <dgm:spPr/>
    </dgm:pt>
    <dgm:pt modelId="{00AC0328-BE49-4428-930D-ED67E16B4D27}" type="pres">
      <dgm:prSet presAssocID="{ED96135D-5A78-44D2-85BE-3AD6D71C67E6}" presName="Name13" presStyleLbl="parChTrans1D2" presStyleIdx="0" presStyleCnt="19"/>
      <dgm:spPr/>
    </dgm:pt>
    <dgm:pt modelId="{8E3298DF-E75D-4CD1-B42E-8F43BF0D703F}" type="pres">
      <dgm:prSet presAssocID="{B2445B05-BA98-4F10-BE70-D980282F7DFF}" presName="childText" presStyleLbl="bgAcc1" presStyleIdx="0" presStyleCnt="19">
        <dgm:presLayoutVars>
          <dgm:bulletEnabled val="1"/>
        </dgm:presLayoutVars>
      </dgm:prSet>
      <dgm:spPr/>
    </dgm:pt>
    <dgm:pt modelId="{AF2CC41E-0A5C-41D2-B841-2FE45C16378B}" type="pres">
      <dgm:prSet presAssocID="{20098468-07C3-4AFD-A6D3-BA30C422F9A2}" presName="Name13" presStyleLbl="parChTrans1D2" presStyleIdx="1" presStyleCnt="19"/>
      <dgm:spPr/>
    </dgm:pt>
    <dgm:pt modelId="{F9C8D6CF-3F9E-4A7E-B6CE-CB1AB669111C}" type="pres">
      <dgm:prSet presAssocID="{B686CD45-572E-4785-920A-7679A51243C5}" presName="childText" presStyleLbl="bgAcc1" presStyleIdx="1" presStyleCnt="19" custScaleY="71723">
        <dgm:presLayoutVars>
          <dgm:bulletEnabled val="1"/>
        </dgm:presLayoutVars>
      </dgm:prSet>
      <dgm:spPr/>
    </dgm:pt>
    <dgm:pt modelId="{1C7263F7-9111-4CF8-A406-B4A253358F29}" type="pres">
      <dgm:prSet presAssocID="{0A4310A8-FF8A-4DAC-B8C9-0709E4F91B41}" presName="Name13" presStyleLbl="parChTrans1D2" presStyleIdx="2" presStyleCnt="19"/>
      <dgm:spPr/>
    </dgm:pt>
    <dgm:pt modelId="{FEA6F2E2-EFB8-464B-9CA2-6C020E05FBC9}" type="pres">
      <dgm:prSet presAssocID="{C3944E4B-ED1C-4809-A6BF-E5081AF98A03}" presName="childText" presStyleLbl="bgAcc1" presStyleIdx="2" presStyleCnt="19" custScaleY="83041">
        <dgm:presLayoutVars>
          <dgm:bulletEnabled val="1"/>
        </dgm:presLayoutVars>
      </dgm:prSet>
      <dgm:spPr/>
    </dgm:pt>
    <dgm:pt modelId="{D84A0422-76A0-4F53-81F3-4FD2F4A44985}" type="pres">
      <dgm:prSet presAssocID="{2121424F-E6C0-4B2B-B102-7AF278F649A7}" presName="Name13" presStyleLbl="parChTrans1D2" presStyleIdx="3" presStyleCnt="19"/>
      <dgm:spPr/>
    </dgm:pt>
    <dgm:pt modelId="{7D842CD8-D1AA-4680-BD0E-B0DA2B555B49}" type="pres">
      <dgm:prSet presAssocID="{213793A0-42CB-41F5-8E8B-38B9894DAD6B}" presName="childText" presStyleLbl="bgAcc1" presStyleIdx="3" presStyleCnt="19" custScaleY="145835">
        <dgm:presLayoutVars>
          <dgm:bulletEnabled val="1"/>
        </dgm:presLayoutVars>
      </dgm:prSet>
      <dgm:spPr/>
    </dgm:pt>
    <dgm:pt modelId="{8B142535-7B88-4AFD-A784-07752D9C6DE8}" type="pres">
      <dgm:prSet presAssocID="{7DBF2B13-0581-4DA7-9B26-B06A5E92C39D}" presName="Name13" presStyleLbl="parChTrans1D2" presStyleIdx="4" presStyleCnt="19"/>
      <dgm:spPr/>
    </dgm:pt>
    <dgm:pt modelId="{7609A7E6-0648-428D-B533-791690DF00AF}" type="pres">
      <dgm:prSet presAssocID="{2CF7756C-2035-4376-BE41-8FBFD1263F72}" presName="childText" presStyleLbl="bgAcc1" presStyleIdx="4" presStyleCnt="19" custScaleY="120987">
        <dgm:presLayoutVars>
          <dgm:bulletEnabled val="1"/>
        </dgm:presLayoutVars>
      </dgm:prSet>
      <dgm:spPr/>
    </dgm:pt>
    <dgm:pt modelId="{54507749-00E1-4505-A020-145D1B979C2F}" type="pres">
      <dgm:prSet presAssocID="{08FD6D56-2FF7-43DA-8709-CAF1A4044600}" presName="root" presStyleCnt="0"/>
      <dgm:spPr/>
    </dgm:pt>
    <dgm:pt modelId="{CDC3289C-5EF2-48DE-842F-0709B8BB72FA}" type="pres">
      <dgm:prSet presAssocID="{08FD6D56-2FF7-43DA-8709-CAF1A4044600}" presName="rootComposite" presStyleCnt="0"/>
      <dgm:spPr/>
    </dgm:pt>
    <dgm:pt modelId="{2736A825-024F-4BD4-AEF2-FAFEAD95E7E9}" type="pres">
      <dgm:prSet presAssocID="{08FD6D56-2FF7-43DA-8709-CAF1A4044600}" presName="rootText" presStyleLbl="node1" presStyleIdx="1" presStyleCnt="5" custScaleY="121723"/>
      <dgm:spPr/>
    </dgm:pt>
    <dgm:pt modelId="{1D5F9078-591A-4F7E-8A7E-13A1D1A1751E}" type="pres">
      <dgm:prSet presAssocID="{08FD6D56-2FF7-43DA-8709-CAF1A4044600}" presName="rootConnector" presStyleLbl="node1" presStyleIdx="1" presStyleCnt="5"/>
      <dgm:spPr/>
    </dgm:pt>
    <dgm:pt modelId="{584DD029-FAA0-4ECC-B24C-0D8F2C1C5D43}" type="pres">
      <dgm:prSet presAssocID="{08FD6D56-2FF7-43DA-8709-CAF1A4044600}" presName="childShape" presStyleCnt="0"/>
      <dgm:spPr/>
    </dgm:pt>
    <dgm:pt modelId="{7C10786E-0EB0-42A5-B31B-EF6AB1528723}" type="pres">
      <dgm:prSet presAssocID="{C798A20C-A1FF-4978-BAD8-407AD35670AD}" presName="Name13" presStyleLbl="parChTrans1D2" presStyleIdx="5" presStyleCnt="19"/>
      <dgm:spPr/>
    </dgm:pt>
    <dgm:pt modelId="{331D593C-92F2-40D5-B79D-DE230243F200}" type="pres">
      <dgm:prSet presAssocID="{F7CBDDB2-2074-4F21-BE1A-BF7E476E80A5}" presName="childText" presStyleLbl="bgAcc1" presStyleIdx="5" presStyleCnt="19" custScaleY="183222">
        <dgm:presLayoutVars>
          <dgm:bulletEnabled val="1"/>
        </dgm:presLayoutVars>
      </dgm:prSet>
      <dgm:spPr/>
    </dgm:pt>
    <dgm:pt modelId="{2937B28E-A306-4847-BD38-8F831EA25B5A}" type="pres">
      <dgm:prSet presAssocID="{126F3908-2920-461A-9291-84DD3F0A3E73}" presName="Name13" presStyleLbl="parChTrans1D2" presStyleIdx="6" presStyleCnt="19"/>
      <dgm:spPr/>
    </dgm:pt>
    <dgm:pt modelId="{47BDBE6B-6675-4DC2-869C-34D2C0856B24}" type="pres">
      <dgm:prSet presAssocID="{ECACBC00-5118-48D3-B1E8-D37CD5FC2F59}" presName="childText" presStyleLbl="bgAcc1" presStyleIdx="6" presStyleCnt="19">
        <dgm:presLayoutVars>
          <dgm:bulletEnabled val="1"/>
        </dgm:presLayoutVars>
      </dgm:prSet>
      <dgm:spPr/>
    </dgm:pt>
    <dgm:pt modelId="{732A3CE9-5C95-404A-82D4-5F090B2ABC2E}" type="pres">
      <dgm:prSet presAssocID="{FA812335-C849-4370-83A3-F0A46691FB04}" presName="Name13" presStyleLbl="parChTrans1D2" presStyleIdx="7" presStyleCnt="19"/>
      <dgm:spPr/>
    </dgm:pt>
    <dgm:pt modelId="{0A8EE157-0290-4ADA-8C8D-5E6FE67B3F04}" type="pres">
      <dgm:prSet presAssocID="{65861850-E949-48F4-BC43-98ED9E3041E8}" presName="childText" presStyleLbl="bgAcc1" presStyleIdx="7" presStyleCnt="19">
        <dgm:presLayoutVars>
          <dgm:bulletEnabled val="1"/>
        </dgm:presLayoutVars>
      </dgm:prSet>
      <dgm:spPr/>
    </dgm:pt>
    <dgm:pt modelId="{69473794-4BEE-4200-980E-B4743E2B88E1}" type="pres">
      <dgm:prSet presAssocID="{3B019E46-2808-49B0-B8DF-B57A7184226A}" presName="Name13" presStyleLbl="parChTrans1D2" presStyleIdx="8" presStyleCnt="19"/>
      <dgm:spPr/>
    </dgm:pt>
    <dgm:pt modelId="{29D11601-F6B8-46C8-90DD-D3BA1E987DC7}" type="pres">
      <dgm:prSet presAssocID="{6D7DEDC1-6AF1-4E5A-A562-32E7C454FDA3}" presName="childText" presStyleLbl="bgAcc1" presStyleIdx="8" presStyleCnt="19">
        <dgm:presLayoutVars>
          <dgm:bulletEnabled val="1"/>
        </dgm:presLayoutVars>
      </dgm:prSet>
      <dgm:spPr/>
    </dgm:pt>
    <dgm:pt modelId="{AF83AAF2-1CE9-4F99-B970-9F31DA867F50}" type="pres">
      <dgm:prSet presAssocID="{60507456-A0F2-4F2B-B731-8D4DED11CFB4}" presName="root" presStyleCnt="0"/>
      <dgm:spPr/>
    </dgm:pt>
    <dgm:pt modelId="{03763706-45CD-45BA-BF91-6EDB7821600E}" type="pres">
      <dgm:prSet presAssocID="{60507456-A0F2-4F2B-B731-8D4DED11CFB4}" presName="rootComposite" presStyleCnt="0"/>
      <dgm:spPr/>
    </dgm:pt>
    <dgm:pt modelId="{09B65E06-164C-46A8-9762-FBB673787523}" type="pres">
      <dgm:prSet presAssocID="{60507456-A0F2-4F2B-B731-8D4DED11CFB4}" presName="rootText" presStyleLbl="node1" presStyleIdx="2" presStyleCnt="5" custScaleY="121723"/>
      <dgm:spPr/>
    </dgm:pt>
    <dgm:pt modelId="{CC381B7F-31FF-4468-B37B-B5C21B354B15}" type="pres">
      <dgm:prSet presAssocID="{60507456-A0F2-4F2B-B731-8D4DED11CFB4}" presName="rootConnector" presStyleLbl="node1" presStyleIdx="2" presStyleCnt="5"/>
      <dgm:spPr/>
    </dgm:pt>
    <dgm:pt modelId="{293FF8E3-7A1F-4A73-B911-3194B67775B8}" type="pres">
      <dgm:prSet presAssocID="{60507456-A0F2-4F2B-B731-8D4DED11CFB4}" presName="childShape" presStyleCnt="0"/>
      <dgm:spPr/>
    </dgm:pt>
    <dgm:pt modelId="{458382B1-922B-4132-834D-91D6B56E8251}" type="pres">
      <dgm:prSet presAssocID="{670CD473-AE44-42E3-92D2-E8B7EC170D46}" presName="Name13" presStyleLbl="parChTrans1D2" presStyleIdx="9" presStyleCnt="19"/>
      <dgm:spPr/>
    </dgm:pt>
    <dgm:pt modelId="{B4F7CE5D-082D-49F6-93D1-8E5EA6942334}" type="pres">
      <dgm:prSet presAssocID="{2F58D9A7-5049-42CF-B88F-9A614E902E8E}" presName="childText" presStyleLbl="bgAcc1" presStyleIdx="9" presStyleCnt="19" custScaleY="136651">
        <dgm:presLayoutVars>
          <dgm:bulletEnabled val="1"/>
        </dgm:presLayoutVars>
      </dgm:prSet>
      <dgm:spPr/>
    </dgm:pt>
    <dgm:pt modelId="{AD33411D-8B5E-409D-BEFB-9135296C6576}" type="pres">
      <dgm:prSet presAssocID="{392F8BD3-9A5A-4384-B87C-CC3F64FE17FB}" presName="Name13" presStyleLbl="parChTrans1D2" presStyleIdx="10" presStyleCnt="19"/>
      <dgm:spPr/>
    </dgm:pt>
    <dgm:pt modelId="{F51670E4-21EA-499A-A722-8DA3F898C05B}" type="pres">
      <dgm:prSet presAssocID="{92BF52D2-5063-4C13-8C91-99DF9936952B}" presName="childText" presStyleLbl="bgAcc1" presStyleIdx="10" presStyleCnt="19">
        <dgm:presLayoutVars>
          <dgm:bulletEnabled val="1"/>
        </dgm:presLayoutVars>
      </dgm:prSet>
      <dgm:spPr/>
    </dgm:pt>
    <dgm:pt modelId="{D43609F8-95C4-41A4-9B78-F62B711C8A1C}" type="pres">
      <dgm:prSet presAssocID="{CC15DF7D-C3B7-4710-B3B3-819C8BE5BEEC}" presName="Name13" presStyleLbl="parChTrans1D2" presStyleIdx="11" presStyleCnt="19"/>
      <dgm:spPr/>
    </dgm:pt>
    <dgm:pt modelId="{B00EEDCE-0955-4597-ADC8-4B86CC5FD8E9}" type="pres">
      <dgm:prSet presAssocID="{080E1DBE-B521-410A-A1A9-82CB6A322D58}" presName="childText" presStyleLbl="bgAcc1" presStyleIdx="11" presStyleCnt="19">
        <dgm:presLayoutVars>
          <dgm:bulletEnabled val="1"/>
        </dgm:presLayoutVars>
      </dgm:prSet>
      <dgm:spPr/>
    </dgm:pt>
    <dgm:pt modelId="{02870312-A6D5-46C4-9BA5-A7EF5BAE16F3}" type="pres">
      <dgm:prSet presAssocID="{27FD0F10-CB35-4794-86D9-BF5D1674A6C0}" presName="root" presStyleCnt="0"/>
      <dgm:spPr/>
    </dgm:pt>
    <dgm:pt modelId="{DF933A73-5CD1-4171-A955-F0C7B851FBE2}" type="pres">
      <dgm:prSet presAssocID="{27FD0F10-CB35-4794-86D9-BF5D1674A6C0}" presName="rootComposite" presStyleCnt="0"/>
      <dgm:spPr/>
    </dgm:pt>
    <dgm:pt modelId="{E3F84667-A2EA-49AA-8A25-6C3E58A873CE}" type="pres">
      <dgm:prSet presAssocID="{27FD0F10-CB35-4794-86D9-BF5D1674A6C0}" presName="rootText" presStyleLbl="node1" presStyleIdx="3" presStyleCnt="5"/>
      <dgm:spPr/>
    </dgm:pt>
    <dgm:pt modelId="{637E9F94-F4F9-4C91-A803-2E4DA81D568F}" type="pres">
      <dgm:prSet presAssocID="{27FD0F10-CB35-4794-86D9-BF5D1674A6C0}" presName="rootConnector" presStyleLbl="node1" presStyleIdx="3" presStyleCnt="5"/>
      <dgm:spPr/>
    </dgm:pt>
    <dgm:pt modelId="{780AAD4B-B138-4750-89AE-72FB6B3383F9}" type="pres">
      <dgm:prSet presAssocID="{27FD0F10-CB35-4794-86D9-BF5D1674A6C0}" presName="childShape" presStyleCnt="0"/>
      <dgm:spPr/>
    </dgm:pt>
    <dgm:pt modelId="{23500143-BB51-47DC-A6D9-05CD95E026BA}" type="pres">
      <dgm:prSet presAssocID="{CC3087B7-1B77-4793-A78E-AE6BD6CF2B45}" presName="Name13" presStyleLbl="parChTrans1D2" presStyleIdx="12" presStyleCnt="19"/>
      <dgm:spPr/>
    </dgm:pt>
    <dgm:pt modelId="{46AAA0CB-58FD-42CE-9B95-CFC85AF311A7}" type="pres">
      <dgm:prSet presAssocID="{8D70F675-D2F1-4CB7-9FA9-E848BE11F5B0}" presName="childText" presStyleLbl="bgAcc1" presStyleIdx="12" presStyleCnt="19" custLinFactNeighborX="1074">
        <dgm:presLayoutVars>
          <dgm:bulletEnabled val="1"/>
        </dgm:presLayoutVars>
      </dgm:prSet>
      <dgm:spPr/>
    </dgm:pt>
    <dgm:pt modelId="{623CCBA6-ED21-408D-A7D6-5045D5C715FB}" type="pres">
      <dgm:prSet presAssocID="{AE461DB8-6033-4C16-9F1D-DDB0C515A4C9}" presName="Name13" presStyleLbl="parChTrans1D2" presStyleIdx="13" presStyleCnt="19"/>
      <dgm:spPr/>
    </dgm:pt>
    <dgm:pt modelId="{E47A010F-5C08-442F-A511-FAF0D0BB8189}" type="pres">
      <dgm:prSet presAssocID="{4D0E7F96-CE5E-432B-8655-04E8188425F8}" presName="childText" presStyleLbl="bgAcc1" presStyleIdx="13" presStyleCnt="19">
        <dgm:presLayoutVars>
          <dgm:bulletEnabled val="1"/>
        </dgm:presLayoutVars>
      </dgm:prSet>
      <dgm:spPr/>
    </dgm:pt>
    <dgm:pt modelId="{4DB7FB0A-FB45-497F-80F2-55FD89D87DA0}" type="pres">
      <dgm:prSet presAssocID="{AE290C74-056E-43C8-836E-0B9C9A71D8ED}" presName="Name13" presStyleLbl="parChTrans1D2" presStyleIdx="14" presStyleCnt="19"/>
      <dgm:spPr/>
    </dgm:pt>
    <dgm:pt modelId="{2D68AE14-ADAD-49BB-8617-B9C4D1F88532}" type="pres">
      <dgm:prSet presAssocID="{46D44822-D347-4659-A79C-573D335BFFF7}" presName="childText" presStyleLbl="bgAcc1" presStyleIdx="14" presStyleCnt="19">
        <dgm:presLayoutVars>
          <dgm:bulletEnabled val="1"/>
        </dgm:presLayoutVars>
      </dgm:prSet>
      <dgm:spPr/>
    </dgm:pt>
    <dgm:pt modelId="{0ED956D2-5A8C-438E-97F5-039DA5913C87}" type="pres">
      <dgm:prSet presAssocID="{F5A6E4E6-0728-4E88-89CB-DECCAA28FC32}" presName="root" presStyleCnt="0"/>
      <dgm:spPr/>
    </dgm:pt>
    <dgm:pt modelId="{A6473B09-6656-47D1-ADEA-1B4C92085C89}" type="pres">
      <dgm:prSet presAssocID="{F5A6E4E6-0728-4E88-89CB-DECCAA28FC32}" presName="rootComposite" presStyleCnt="0"/>
      <dgm:spPr/>
    </dgm:pt>
    <dgm:pt modelId="{5264079F-4D54-4237-BDE0-361CAF9C3D80}" type="pres">
      <dgm:prSet presAssocID="{F5A6E4E6-0728-4E88-89CB-DECCAA28FC32}" presName="rootText" presStyleLbl="node1" presStyleIdx="4" presStyleCnt="5" custScaleY="160029"/>
      <dgm:spPr/>
    </dgm:pt>
    <dgm:pt modelId="{2171FD5E-1E63-43EF-BBD6-464A2E6AE208}" type="pres">
      <dgm:prSet presAssocID="{F5A6E4E6-0728-4E88-89CB-DECCAA28FC32}" presName="rootConnector" presStyleLbl="node1" presStyleIdx="4" presStyleCnt="5"/>
      <dgm:spPr/>
    </dgm:pt>
    <dgm:pt modelId="{C0CCB7E2-C6C6-4435-8038-1C9BD52F6F71}" type="pres">
      <dgm:prSet presAssocID="{F5A6E4E6-0728-4E88-89CB-DECCAA28FC32}" presName="childShape" presStyleCnt="0"/>
      <dgm:spPr/>
    </dgm:pt>
    <dgm:pt modelId="{2738F89C-697F-465C-8061-AE1C26FB34C2}" type="pres">
      <dgm:prSet presAssocID="{97EBA70C-742B-4FBF-935F-2E93110A1298}" presName="Name13" presStyleLbl="parChTrans1D2" presStyleIdx="15" presStyleCnt="19"/>
      <dgm:spPr/>
    </dgm:pt>
    <dgm:pt modelId="{67BBA129-730E-4185-80BD-C1B3170E7A15}" type="pres">
      <dgm:prSet presAssocID="{AD4D5CE8-C4E8-4CA6-8D7D-C029655E514B}" presName="childText" presStyleLbl="bgAcc1" presStyleIdx="15" presStyleCnt="19" custLinFactNeighborX="1074">
        <dgm:presLayoutVars>
          <dgm:bulletEnabled val="1"/>
        </dgm:presLayoutVars>
      </dgm:prSet>
      <dgm:spPr/>
    </dgm:pt>
    <dgm:pt modelId="{0895FDC9-2DD0-41C7-80CB-147A77812B1A}" type="pres">
      <dgm:prSet presAssocID="{B99BD4BA-D8F5-4086-84B6-BAF7FE3078F1}" presName="Name13" presStyleLbl="parChTrans1D2" presStyleIdx="16" presStyleCnt="19"/>
      <dgm:spPr/>
    </dgm:pt>
    <dgm:pt modelId="{7457710B-A7DA-4B82-BB2D-5179A2EE7A23}" type="pres">
      <dgm:prSet presAssocID="{FABFA9B1-D2CA-45CE-B0A1-E9E280952643}" presName="childText" presStyleLbl="bgAcc1" presStyleIdx="16" presStyleCnt="19" custScaleY="168067" custLinFactNeighborX="1074">
        <dgm:presLayoutVars>
          <dgm:bulletEnabled val="1"/>
        </dgm:presLayoutVars>
      </dgm:prSet>
      <dgm:spPr/>
    </dgm:pt>
    <dgm:pt modelId="{8417A244-DD44-4842-8347-83A598A4EA2D}" type="pres">
      <dgm:prSet presAssocID="{75CC18CD-82AA-4E64-AB3F-08F6740AE2F0}" presName="Name13" presStyleLbl="parChTrans1D2" presStyleIdx="17" presStyleCnt="19"/>
      <dgm:spPr/>
    </dgm:pt>
    <dgm:pt modelId="{DE8CE8FF-85AC-4F8C-B627-22F83652CFB1}" type="pres">
      <dgm:prSet presAssocID="{9B72DE94-BAE9-413C-ACFA-56BF6E994F1A}" presName="childText" presStyleLbl="bgAcc1" presStyleIdx="17" presStyleCnt="19" custLinFactNeighborX="1074">
        <dgm:presLayoutVars>
          <dgm:bulletEnabled val="1"/>
        </dgm:presLayoutVars>
      </dgm:prSet>
      <dgm:spPr/>
    </dgm:pt>
    <dgm:pt modelId="{742EAB30-1FB2-4D3F-A0B3-472F8E9A32AF}" type="pres">
      <dgm:prSet presAssocID="{8EE255A6-C2DF-4354-8591-03109E0EAFE4}" presName="Name13" presStyleLbl="parChTrans1D2" presStyleIdx="18" presStyleCnt="19"/>
      <dgm:spPr/>
    </dgm:pt>
    <dgm:pt modelId="{A99896DE-6BA9-4A46-B9B5-350BDDCE7224}" type="pres">
      <dgm:prSet presAssocID="{B3A26685-24EC-4706-8EE4-8FB9D8879D95}" presName="childText" presStyleLbl="bgAcc1" presStyleIdx="18" presStyleCnt="19" custLinFactNeighborX="1074">
        <dgm:presLayoutVars>
          <dgm:bulletEnabled val="1"/>
        </dgm:presLayoutVars>
      </dgm:prSet>
      <dgm:spPr/>
    </dgm:pt>
  </dgm:ptLst>
  <dgm:cxnLst>
    <dgm:cxn modelId="{61143400-2A63-4563-B8B5-F5EDBD8E4F75}" srcId="{31167F0C-8FDE-4F9E-8557-39D2A62E0326}" destId="{B2445B05-BA98-4F10-BE70-D980282F7DFF}" srcOrd="0" destOrd="0" parTransId="{ED96135D-5A78-44D2-85BE-3AD6D71C67E6}" sibTransId="{976F8322-C423-41B7-95AE-81CDEFFA4B74}"/>
    <dgm:cxn modelId="{832BC703-EB86-43DD-B0D8-8565A2826726}" srcId="{60507456-A0F2-4F2B-B731-8D4DED11CFB4}" destId="{080E1DBE-B521-410A-A1A9-82CB6A322D58}" srcOrd="2" destOrd="0" parTransId="{CC15DF7D-C3B7-4710-B3B3-819C8BE5BEEC}" sibTransId="{E94CEDC8-A02F-4351-BA72-8A5240905EB0}"/>
    <dgm:cxn modelId="{CA62FD0E-C403-4FEC-8E3B-60B85C41CB8E}" srcId="{3824F9CA-2774-4020-81F5-566C34CC648E}" destId="{27FD0F10-CB35-4794-86D9-BF5D1674A6C0}" srcOrd="3" destOrd="0" parTransId="{8BE8EBA6-0DA8-4C56-BD36-017C0D232CA0}" sibTransId="{CC3D669C-EF9E-48CD-B233-CD3838E4D9B6}"/>
    <dgm:cxn modelId="{5FD34410-C0E0-4FDC-8774-563ED03FDD94}" srcId="{3824F9CA-2774-4020-81F5-566C34CC648E}" destId="{08FD6D56-2FF7-43DA-8709-CAF1A4044600}" srcOrd="1" destOrd="0" parTransId="{FBF44D73-DC3A-43A5-8108-25D793B21445}" sibTransId="{C466991D-382A-4CBD-B9B1-9EEC6FAEE57A}"/>
    <dgm:cxn modelId="{101E1C13-6328-41B2-A939-5918FB502830}" type="presOf" srcId="{65861850-E949-48F4-BC43-98ED9E3041E8}" destId="{0A8EE157-0290-4ADA-8C8D-5E6FE67B3F04}" srcOrd="0" destOrd="0" presId="urn:microsoft.com/office/officeart/2005/8/layout/hierarchy3"/>
    <dgm:cxn modelId="{E2AC4315-325F-45B9-A5CE-2903F1EDA593}" srcId="{27FD0F10-CB35-4794-86D9-BF5D1674A6C0}" destId="{8D70F675-D2F1-4CB7-9FA9-E848BE11F5B0}" srcOrd="0" destOrd="0" parTransId="{CC3087B7-1B77-4793-A78E-AE6BD6CF2B45}" sibTransId="{BD119A5B-4668-4512-9731-2E8421AA53A7}"/>
    <dgm:cxn modelId="{C0EAF015-8E4A-444C-B96B-39858952A5B3}" type="presOf" srcId="{392F8BD3-9A5A-4384-B87C-CC3F64FE17FB}" destId="{AD33411D-8B5E-409D-BEFB-9135296C6576}" srcOrd="0" destOrd="0" presId="urn:microsoft.com/office/officeart/2005/8/layout/hierarchy3"/>
    <dgm:cxn modelId="{ECFC981B-8429-48FE-8737-C17397245FE6}" type="presOf" srcId="{46D44822-D347-4659-A79C-573D335BFFF7}" destId="{2D68AE14-ADAD-49BB-8617-B9C4D1F88532}" srcOrd="0" destOrd="0" presId="urn:microsoft.com/office/officeart/2005/8/layout/hierarchy3"/>
    <dgm:cxn modelId="{D719F925-5257-4034-B727-2D716F3B1C97}" type="presOf" srcId="{CC3087B7-1B77-4793-A78E-AE6BD6CF2B45}" destId="{23500143-BB51-47DC-A6D9-05CD95E026BA}" srcOrd="0" destOrd="0" presId="urn:microsoft.com/office/officeart/2005/8/layout/hierarchy3"/>
    <dgm:cxn modelId="{4D32FF28-9F35-4F5B-84EE-31166E73B98C}" srcId="{27FD0F10-CB35-4794-86D9-BF5D1674A6C0}" destId="{46D44822-D347-4659-A79C-573D335BFFF7}" srcOrd="2" destOrd="0" parTransId="{AE290C74-056E-43C8-836E-0B9C9A71D8ED}" sibTransId="{78E469BC-6EAE-444A-8901-DA8F13ED9F10}"/>
    <dgm:cxn modelId="{D84A2E2C-4189-4D2D-B2DA-1A88C0CF15F4}" type="presOf" srcId="{AE290C74-056E-43C8-836E-0B9C9A71D8ED}" destId="{4DB7FB0A-FB45-497F-80F2-55FD89D87DA0}" srcOrd="0" destOrd="0" presId="urn:microsoft.com/office/officeart/2005/8/layout/hierarchy3"/>
    <dgm:cxn modelId="{7D1D7534-2789-492C-94D1-B21BA74B8BF7}" type="presOf" srcId="{213793A0-42CB-41F5-8E8B-38B9894DAD6B}" destId="{7D842CD8-D1AA-4680-BD0E-B0DA2B555B49}" srcOrd="0" destOrd="0" presId="urn:microsoft.com/office/officeart/2005/8/layout/hierarchy3"/>
    <dgm:cxn modelId="{99359734-8099-4991-BA76-70F5EA0E2FAC}" type="presOf" srcId="{670CD473-AE44-42E3-92D2-E8B7EC170D46}" destId="{458382B1-922B-4132-834D-91D6B56E8251}" srcOrd="0" destOrd="0" presId="urn:microsoft.com/office/officeart/2005/8/layout/hierarchy3"/>
    <dgm:cxn modelId="{C1DA1539-8C22-43E6-8034-780E86E92B48}" type="presOf" srcId="{126F3908-2920-461A-9291-84DD3F0A3E73}" destId="{2937B28E-A306-4847-BD38-8F831EA25B5A}" srcOrd="0" destOrd="0" presId="urn:microsoft.com/office/officeart/2005/8/layout/hierarchy3"/>
    <dgm:cxn modelId="{1AFDDF39-36C2-4B0E-B436-7BDD1ABA45AE}" srcId="{F5A6E4E6-0728-4E88-89CB-DECCAA28FC32}" destId="{FABFA9B1-D2CA-45CE-B0A1-E9E280952643}" srcOrd="1" destOrd="0" parTransId="{B99BD4BA-D8F5-4086-84B6-BAF7FE3078F1}" sibTransId="{E8C69BC1-8128-41C5-BBA7-9552A16C0D20}"/>
    <dgm:cxn modelId="{075A733A-28B4-437D-9AAE-4A433B1B55CC}" type="presOf" srcId="{ECACBC00-5118-48D3-B1E8-D37CD5FC2F59}" destId="{47BDBE6B-6675-4DC2-869C-34D2C0856B24}" srcOrd="0" destOrd="0" presId="urn:microsoft.com/office/officeart/2005/8/layout/hierarchy3"/>
    <dgm:cxn modelId="{7E54C73C-35E3-477C-9D2E-9BB991BCA8C1}" type="presOf" srcId="{8D70F675-D2F1-4CB7-9FA9-E848BE11F5B0}" destId="{46AAA0CB-58FD-42CE-9B95-CFC85AF311A7}" srcOrd="0" destOrd="0" presId="urn:microsoft.com/office/officeart/2005/8/layout/hierarchy3"/>
    <dgm:cxn modelId="{C25E0F3D-AF11-4942-8EE6-45D6FA541CD9}" type="presOf" srcId="{08FD6D56-2FF7-43DA-8709-CAF1A4044600}" destId="{2736A825-024F-4BD4-AEF2-FAFEAD95E7E9}" srcOrd="0" destOrd="0" presId="urn:microsoft.com/office/officeart/2005/8/layout/hierarchy3"/>
    <dgm:cxn modelId="{EC503640-7F9E-48D8-A2DD-85B60BAF0869}" type="presOf" srcId="{2CF7756C-2035-4376-BE41-8FBFD1263F72}" destId="{7609A7E6-0648-428D-B533-791690DF00AF}" srcOrd="0" destOrd="0" presId="urn:microsoft.com/office/officeart/2005/8/layout/hierarchy3"/>
    <dgm:cxn modelId="{2377CE5C-269A-4955-B8BE-9F05C87D6AFC}" type="presOf" srcId="{75CC18CD-82AA-4E64-AB3F-08F6740AE2F0}" destId="{8417A244-DD44-4842-8347-83A598A4EA2D}" srcOrd="0" destOrd="0" presId="urn:microsoft.com/office/officeart/2005/8/layout/hierarchy3"/>
    <dgm:cxn modelId="{E8159D61-366C-4DF9-AF1D-734230907EF1}" srcId="{31167F0C-8FDE-4F9E-8557-39D2A62E0326}" destId="{C3944E4B-ED1C-4809-A6BF-E5081AF98A03}" srcOrd="2" destOrd="0" parTransId="{0A4310A8-FF8A-4DAC-B8C9-0709E4F91B41}" sibTransId="{136A0462-20A0-4C02-A9E1-5CD15DE2D2EF}"/>
    <dgm:cxn modelId="{F41A4E62-A588-42C8-B22B-778B8EE0E9A5}" type="presOf" srcId="{97EBA70C-742B-4FBF-935F-2E93110A1298}" destId="{2738F89C-697F-465C-8061-AE1C26FB34C2}" srcOrd="0" destOrd="0" presId="urn:microsoft.com/office/officeart/2005/8/layout/hierarchy3"/>
    <dgm:cxn modelId="{D9637944-E660-4516-9846-0B3636C50E65}" srcId="{3824F9CA-2774-4020-81F5-566C34CC648E}" destId="{F5A6E4E6-0728-4E88-89CB-DECCAA28FC32}" srcOrd="4" destOrd="0" parTransId="{50367256-BAA5-44E3-B68E-AAFD0F0DF2F7}" sibTransId="{A79CD91E-A14A-4415-A791-9C96477F70BF}"/>
    <dgm:cxn modelId="{8663B644-2F10-4423-97F3-A0A577D605AE}" type="presOf" srcId="{ED96135D-5A78-44D2-85BE-3AD6D71C67E6}" destId="{00AC0328-BE49-4428-930D-ED67E16B4D27}" srcOrd="0" destOrd="0" presId="urn:microsoft.com/office/officeart/2005/8/layout/hierarchy3"/>
    <dgm:cxn modelId="{DCF23645-E08A-405B-BC18-60F6EACF3855}" type="presOf" srcId="{B99BD4BA-D8F5-4086-84B6-BAF7FE3078F1}" destId="{0895FDC9-2DD0-41C7-80CB-147A77812B1A}" srcOrd="0" destOrd="0" presId="urn:microsoft.com/office/officeart/2005/8/layout/hierarchy3"/>
    <dgm:cxn modelId="{CCFF4466-CF48-4A5D-B3DB-BD0B29281E49}" srcId="{08FD6D56-2FF7-43DA-8709-CAF1A4044600}" destId="{65861850-E949-48F4-BC43-98ED9E3041E8}" srcOrd="2" destOrd="0" parTransId="{FA812335-C849-4370-83A3-F0A46691FB04}" sibTransId="{E3440F13-4561-4D1D-B1EE-E47013A6C949}"/>
    <dgm:cxn modelId="{1E42CC46-BFA1-4C6E-B081-ED7780CFC5DD}" type="presOf" srcId="{B2445B05-BA98-4F10-BE70-D980282F7DFF}" destId="{8E3298DF-E75D-4CD1-B42E-8F43BF0D703F}" srcOrd="0" destOrd="0" presId="urn:microsoft.com/office/officeart/2005/8/layout/hierarchy3"/>
    <dgm:cxn modelId="{C5F38968-4B64-4DAF-A65F-67CA79B6928C}" type="presOf" srcId="{2F58D9A7-5049-42CF-B88F-9A614E902E8E}" destId="{B4F7CE5D-082D-49F6-93D1-8E5EA6942334}" srcOrd="0" destOrd="0" presId="urn:microsoft.com/office/officeart/2005/8/layout/hierarchy3"/>
    <dgm:cxn modelId="{EAAA9E48-59FE-4C72-BF8B-FEB2B7B17959}" type="presOf" srcId="{B3A26685-24EC-4706-8EE4-8FB9D8879D95}" destId="{A99896DE-6BA9-4A46-B9B5-350BDDCE7224}" srcOrd="0" destOrd="0" presId="urn:microsoft.com/office/officeart/2005/8/layout/hierarchy3"/>
    <dgm:cxn modelId="{7164CE4B-06DA-4404-8795-FF009DE247D6}" type="presOf" srcId="{8EE255A6-C2DF-4354-8591-03109E0EAFE4}" destId="{742EAB30-1FB2-4D3F-A0B3-472F8E9A32AF}" srcOrd="0" destOrd="0" presId="urn:microsoft.com/office/officeart/2005/8/layout/hierarchy3"/>
    <dgm:cxn modelId="{FA774B4C-4F7F-4743-8E6A-7A0677F7AE12}" srcId="{60507456-A0F2-4F2B-B731-8D4DED11CFB4}" destId="{92BF52D2-5063-4C13-8C91-99DF9936952B}" srcOrd="1" destOrd="0" parTransId="{392F8BD3-9A5A-4384-B87C-CC3F64FE17FB}" sibTransId="{20A3EF82-7FB0-4B22-9030-8CE9D1B5CFB3}"/>
    <dgm:cxn modelId="{51419A6D-226D-4C9C-ACE4-4FF1B7152436}" type="presOf" srcId="{C798A20C-A1FF-4978-BAD8-407AD35670AD}" destId="{7C10786E-0EB0-42A5-B31B-EF6AB1528723}" srcOrd="0" destOrd="0" presId="urn:microsoft.com/office/officeart/2005/8/layout/hierarchy3"/>
    <dgm:cxn modelId="{A346154F-4061-4018-A7F9-B133699EB06D}" type="presOf" srcId="{AE461DB8-6033-4C16-9F1D-DDB0C515A4C9}" destId="{623CCBA6-ED21-408D-A7D6-5045D5C715FB}" srcOrd="0" destOrd="0" presId="urn:microsoft.com/office/officeart/2005/8/layout/hierarchy3"/>
    <dgm:cxn modelId="{E096EE76-567B-4896-A5B9-D5F7A86A39A8}" srcId="{60507456-A0F2-4F2B-B731-8D4DED11CFB4}" destId="{2F58D9A7-5049-42CF-B88F-9A614E902E8E}" srcOrd="0" destOrd="0" parTransId="{670CD473-AE44-42E3-92D2-E8B7EC170D46}" sibTransId="{6FA28F3F-C491-42B0-8658-97B73F5D7309}"/>
    <dgm:cxn modelId="{3F088377-4D34-49D1-9951-31220A1124CA}" type="presOf" srcId="{27FD0F10-CB35-4794-86D9-BF5D1674A6C0}" destId="{E3F84667-A2EA-49AA-8A25-6C3E58A873CE}" srcOrd="0" destOrd="0" presId="urn:microsoft.com/office/officeart/2005/8/layout/hierarchy3"/>
    <dgm:cxn modelId="{61882D59-64D1-41F6-AF89-60D63CBA84B9}" srcId="{08FD6D56-2FF7-43DA-8709-CAF1A4044600}" destId="{ECACBC00-5118-48D3-B1E8-D37CD5FC2F59}" srcOrd="1" destOrd="0" parTransId="{126F3908-2920-461A-9291-84DD3F0A3E73}" sibTransId="{C45C2D57-EAAE-401D-ABA7-4D6C4B1B9B5F}"/>
    <dgm:cxn modelId="{39B84B7B-7C1E-4A75-A944-53E1813F64EC}" type="presOf" srcId="{C3944E4B-ED1C-4809-A6BF-E5081AF98A03}" destId="{FEA6F2E2-EFB8-464B-9CA2-6C020E05FBC9}" srcOrd="0" destOrd="0" presId="urn:microsoft.com/office/officeart/2005/8/layout/hierarchy3"/>
    <dgm:cxn modelId="{D2B5A57B-7895-4E79-9160-6005E3B53F1D}" type="presOf" srcId="{0A4310A8-FF8A-4DAC-B8C9-0709E4F91B41}" destId="{1C7263F7-9111-4CF8-A406-B4A253358F29}" srcOrd="0" destOrd="0" presId="urn:microsoft.com/office/officeart/2005/8/layout/hierarchy3"/>
    <dgm:cxn modelId="{DA65277D-A97C-494E-BFCF-2CA46D6B86CE}" type="presOf" srcId="{B686CD45-572E-4785-920A-7679A51243C5}" destId="{F9C8D6CF-3F9E-4A7E-B6CE-CB1AB669111C}" srcOrd="0" destOrd="0" presId="urn:microsoft.com/office/officeart/2005/8/layout/hierarchy3"/>
    <dgm:cxn modelId="{E1356789-9AA4-4D64-9CDF-EF2BDC2E258A}" type="presOf" srcId="{080E1DBE-B521-410A-A1A9-82CB6A322D58}" destId="{B00EEDCE-0955-4597-ADC8-4B86CC5FD8E9}" srcOrd="0" destOrd="0" presId="urn:microsoft.com/office/officeart/2005/8/layout/hierarchy3"/>
    <dgm:cxn modelId="{C29C938A-5428-4CEF-A1EB-061331F9CFF8}" type="presOf" srcId="{CC15DF7D-C3B7-4710-B3B3-819C8BE5BEEC}" destId="{D43609F8-95C4-41A4-9B78-F62B711C8A1C}" srcOrd="0" destOrd="0" presId="urn:microsoft.com/office/officeart/2005/8/layout/hierarchy3"/>
    <dgm:cxn modelId="{76B4068D-5BAA-49BD-9519-920A34A460A7}" srcId="{F5A6E4E6-0728-4E88-89CB-DECCAA28FC32}" destId="{B3A26685-24EC-4706-8EE4-8FB9D8879D95}" srcOrd="3" destOrd="0" parTransId="{8EE255A6-C2DF-4354-8591-03109E0EAFE4}" sibTransId="{8B311CFB-F717-4340-80B4-D6553D7B7DA2}"/>
    <dgm:cxn modelId="{93D4898F-3A71-4504-B502-F7B7B3A6A9A0}" srcId="{F5A6E4E6-0728-4E88-89CB-DECCAA28FC32}" destId="{AD4D5CE8-C4E8-4CA6-8D7D-C029655E514B}" srcOrd="0" destOrd="0" parTransId="{97EBA70C-742B-4FBF-935F-2E93110A1298}" sibTransId="{E83E2B0E-DACD-4CBF-BCB1-EE37BD962DBC}"/>
    <dgm:cxn modelId="{A0F5D892-EDF3-48B1-9DE0-7AEBCD22316F}" type="presOf" srcId="{F5A6E4E6-0728-4E88-89CB-DECCAA28FC32}" destId="{2171FD5E-1E63-43EF-BBD6-464A2E6AE208}" srcOrd="1" destOrd="0" presId="urn:microsoft.com/office/officeart/2005/8/layout/hierarchy3"/>
    <dgm:cxn modelId="{58F0FB97-047C-441C-9E3C-F7C6BF3E7FBA}" srcId="{3824F9CA-2774-4020-81F5-566C34CC648E}" destId="{31167F0C-8FDE-4F9E-8557-39D2A62E0326}" srcOrd="0" destOrd="0" parTransId="{D8660413-9DD9-4784-BFD8-811ED5464E6B}" sibTransId="{319CC3D2-201E-4DB5-AAEB-761D2B58923C}"/>
    <dgm:cxn modelId="{F09BEE9C-B180-497C-AACD-F6B60C4BBC7F}" type="presOf" srcId="{F7CBDDB2-2074-4F21-BE1A-BF7E476E80A5}" destId="{331D593C-92F2-40D5-B79D-DE230243F200}" srcOrd="0" destOrd="0" presId="urn:microsoft.com/office/officeart/2005/8/layout/hierarchy3"/>
    <dgm:cxn modelId="{131BC39F-26E4-4DD4-AC88-3013A5DC2DD6}" type="presOf" srcId="{31167F0C-8FDE-4F9E-8557-39D2A62E0326}" destId="{3A5B507F-6771-4B84-8363-9B2BBAC22B77}" srcOrd="0" destOrd="0" presId="urn:microsoft.com/office/officeart/2005/8/layout/hierarchy3"/>
    <dgm:cxn modelId="{BBD006A1-890D-4C7D-BC82-BA6B22E21327}" type="presOf" srcId="{60507456-A0F2-4F2B-B731-8D4DED11CFB4}" destId="{09B65E06-164C-46A8-9762-FBB673787523}" srcOrd="0" destOrd="0" presId="urn:microsoft.com/office/officeart/2005/8/layout/hierarchy3"/>
    <dgm:cxn modelId="{27C84AB1-D9EF-41F6-A60C-52396DBFA10C}" type="presOf" srcId="{27FD0F10-CB35-4794-86D9-BF5D1674A6C0}" destId="{637E9F94-F4F9-4C91-A803-2E4DA81D568F}" srcOrd="1" destOrd="0" presId="urn:microsoft.com/office/officeart/2005/8/layout/hierarchy3"/>
    <dgm:cxn modelId="{E1F9F3B1-E144-4F65-9162-AEE06460232E}" srcId="{F5A6E4E6-0728-4E88-89CB-DECCAA28FC32}" destId="{9B72DE94-BAE9-413C-ACFA-56BF6E994F1A}" srcOrd="2" destOrd="0" parTransId="{75CC18CD-82AA-4E64-AB3F-08F6740AE2F0}" sibTransId="{F9D6F5A1-9F31-4FD0-B2F3-8CD3FC7808C6}"/>
    <dgm:cxn modelId="{772D62BD-592E-45F8-B270-D45D251B2F5A}" srcId="{31167F0C-8FDE-4F9E-8557-39D2A62E0326}" destId="{2CF7756C-2035-4376-BE41-8FBFD1263F72}" srcOrd="4" destOrd="0" parTransId="{7DBF2B13-0581-4DA7-9B26-B06A5E92C39D}" sibTransId="{2452C8E7-05B1-4D09-B41C-520AE6632942}"/>
    <dgm:cxn modelId="{785295C0-916E-45FC-8921-0A8F26ED520D}" srcId="{3824F9CA-2774-4020-81F5-566C34CC648E}" destId="{60507456-A0F2-4F2B-B731-8D4DED11CFB4}" srcOrd="2" destOrd="0" parTransId="{B9375BB0-1B0C-4BFC-91FB-76BB868CC11A}" sibTransId="{C4917C67-BA50-4DC9-8FBE-1576D71B43B3}"/>
    <dgm:cxn modelId="{305D06C1-5C8A-464E-B3DF-7F28506D0B27}" type="presOf" srcId="{FABFA9B1-D2CA-45CE-B0A1-E9E280952643}" destId="{7457710B-A7DA-4B82-BB2D-5179A2EE7A23}" srcOrd="0" destOrd="0" presId="urn:microsoft.com/office/officeart/2005/8/layout/hierarchy3"/>
    <dgm:cxn modelId="{A8C6BBC2-82FB-4D18-87FC-9DB7CDD8D3BB}" type="presOf" srcId="{08FD6D56-2FF7-43DA-8709-CAF1A4044600}" destId="{1D5F9078-591A-4F7E-8A7E-13A1D1A1751E}" srcOrd="1" destOrd="0" presId="urn:microsoft.com/office/officeart/2005/8/layout/hierarchy3"/>
    <dgm:cxn modelId="{4586F3C3-DAB6-43DA-8CB3-8B47B0524318}" type="presOf" srcId="{6D7DEDC1-6AF1-4E5A-A562-32E7C454FDA3}" destId="{29D11601-F6B8-46C8-90DD-D3BA1E987DC7}" srcOrd="0" destOrd="0" presId="urn:microsoft.com/office/officeart/2005/8/layout/hierarchy3"/>
    <dgm:cxn modelId="{45B44BC4-635F-49E0-9155-F7256EF49897}" srcId="{31167F0C-8FDE-4F9E-8557-39D2A62E0326}" destId="{B686CD45-572E-4785-920A-7679A51243C5}" srcOrd="1" destOrd="0" parTransId="{20098468-07C3-4AFD-A6D3-BA30C422F9A2}" sibTransId="{FBB3393B-1F35-4FEF-BF6A-C81C7381E0D8}"/>
    <dgm:cxn modelId="{2E88B1C6-C6A8-4F6F-B761-930157E18C36}" type="presOf" srcId="{AD4D5CE8-C4E8-4CA6-8D7D-C029655E514B}" destId="{67BBA129-730E-4185-80BD-C1B3170E7A15}" srcOrd="0" destOrd="0" presId="urn:microsoft.com/office/officeart/2005/8/layout/hierarchy3"/>
    <dgm:cxn modelId="{BBA48BCA-7BF3-4566-8D69-CC21C4880DAC}" type="presOf" srcId="{3B019E46-2808-49B0-B8DF-B57A7184226A}" destId="{69473794-4BEE-4200-980E-B4743E2B88E1}" srcOrd="0" destOrd="0" presId="urn:microsoft.com/office/officeart/2005/8/layout/hierarchy3"/>
    <dgm:cxn modelId="{7063D2CC-75BF-45E6-92D3-9FA8B3FCFE62}" type="presOf" srcId="{3824F9CA-2774-4020-81F5-566C34CC648E}" destId="{D436B73C-3E7E-4B9C-9D76-57E87D78DF6D}" srcOrd="0" destOrd="0" presId="urn:microsoft.com/office/officeart/2005/8/layout/hierarchy3"/>
    <dgm:cxn modelId="{E64760D1-1982-4A23-B8B7-B97767C9CA3B}" srcId="{08FD6D56-2FF7-43DA-8709-CAF1A4044600}" destId="{F7CBDDB2-2074-4F21-BE1A-BF7E476E80A5}" srcOrd="0" destOrd="0" parTransId="{C798A20C-A1FF-4978-BAD8-407AD35670AD}" sibTransId="{41632B38-6715-47C3-A897-A6F6E45A3A1F}"/>
    <dgm:cxn modelId="{6ECA24D3-8125-406D-9308-C4C7C76755D5}" type="presOf" srcId="{FA812335-C849-4370-83A3-F0A46691FB04}" destId="{732A3CE9-5C95-404A-82D4-5F090B2ABC2E}" srcOrd="0" destOrd="0" presId="urn:microsoft.com/office/officeart/2005/8/layout/hierarchy3"/>
    <dgm:cxn modelId="{B8A3A6DE-6FC4-4901-BD4F-A573785A9267}" type="presOf" srcId="{9B72DE94-BAE9-413C-ACFA-56BF6E994F1A}" destId="{DE8CE8FF-85AC-4F8C-B627-22F83652CFB1}" srcOrd="0" destOrd="0" presId="urn:microsoft.com/office/officeart/2005/8/layout/hierarchy3"/>
    <dgm:cxn modelId="{9E763FE1-908A-4B01-BEEA-25061E1C3504}" type="presOf" srcId="{60507456-A0F2-4F2B-B731-8D4DED11CFB4}" destId="{CC381B7F-31FF-4468-B37B-B5C21B354B15}" srcOrd="1" destOrd="0" presId="urn:microsoft.com/office/officeart/2005/8/layout/hierarchy3"/>
    <dgm:cxn modelId="{6823FEE1-240F-4339-BD70-A26A9F687A17}" srcId="{31167F0C-8FDE-4F9E-8557-39D2A62E0326}" destId="{213793A0-42CB-41F5-8E8B-38B9894DAD6B}" srcOrd="3" destOrd="0" parTransId="{2121424F-E6C0-4B2B-B102-7AF278F649A7}" sibTransId="{8673747B-9A70-4B07-8EE7-7CFAC0E43B07}"/>
    <dgm:cxn modelId="{DB26F2E2-1F6F-47F7-9AC6-F781D3B18177}" type="presOf" srcId="{7DBF2B13-0581-4DA7-9B26-B06A5E92C39D}" destId="{8B142535-7B88-4AFD-A784-07752D9C6DE8}" srcOrd="0" destOrd="0" presId="urn:microsoft.com/office/officeart/2005/8/layout/hierarchy3"/>
    <dgm:cxn modelId="{7D1DBBE6-6F38-4ECF-BBA3-7FCAC53134D2}" type="presOf" srcId="{2121424F-E6C0-4B2B-B102-7AF278F649A7}" destId="{D84A0422-76A0-4F53-81F3-4FD2F4A44985}" srcOrd="0" destOrd="0" presId="urn:microsoft.com/office/officeart/2005/8/layout/hierarchy3"/>
    <dgm:cxn modelId="{51C3A3EA-3043-43CD-811A-0C0A0A0E42CD}" type="presOf" srcId="{92BF52D2-5063-4C13-8C91-99DF9936952B}" destId="{F51670E4-21EA-499A-A722-8DA3F898C05B}" srcOrd="0" destOrd="0" presId="urn:microsoft.com/office/officeart/2005/8/layout/hierarchy3"/>
    <dgm:cxn modelId="{BB3428EF-CDB4-4389-BE48-B14CE3DF088D}" type="presOf" srcId="{4D0E7F96-CE5E-432B-8655-04E8188425F8}" destId="{E47A010F-5C08-442F-A511-FAF0D0BB8189}" srcOrd="0" destOrd="0" presId="urn:microsoft.com/office/officeart/2005/8/layout/hierarchy3"/>
    <dgm:cxn modelId="{F95B0AF0-DA2B-4A4C-8F0B-8069CB77F196}" srcId="{08FD6D56-2FF7-43DA-8709-CAF1A4044600}" destId="{6D7DEDC1-6AF1-4E5A-A562-32E7C454FDA3}" srcOrd="3" destOrd="0" parTransId="{3B019E46-2808-49B0-B8DF-B57A7184226A}" sibTransId="{3B068AFE-6015-4029-A5AA-5E192C931D4F}"/>
    <dgm:cxn modelId="{96DE16F1-7D38-4CF8-B944-9A1E3F10B881}" type="presOf" srcId="{31167F0C-8FDE-4F9E-8557-39D2A62E0326}" destId="{FF5A3886-1435-45CB-8D55-2170FD857D24}" srcOrd="1" destOrd="0" presId="urn:microsoft.com/office/officeart/2005/8/layout/hierarchy3"/>
    <dgm:cxn modelId="{14B70BF7-6EF7-4749-BCD4-69B21B0FE59C}" srcId="{27FD0F10-CB35-4794-86D9-BF5D1674A6C0}" destId="{4D0E7F96-CE5E-432B-8655-04E8188425F8}" srcOrd="1" destOrd="0" parTransId="{AE461DB8-6033-4C16-9F1D-DDB0C515A4C9}" sibTransId="{A46C55AB-07F4-4B31-BEF0-0A5C35E89A1A}"/>
    <dgm:cxn modelId="{07B26BF8-6D7F-4415-B1A6-1C4083105816}" type="presOf" srcId="{F5A6E4E6-0728-4E88-89CB-DECCAA28FC32}" destId="{5264079F-4D54-4237-BDE0-361CAF9C3D80}" srcOrd="0" destOrd="0" presId="urn:microsoft.com/office/officeart/2005/8/layout/hierarchy3"/>
    <dgm:cxn modelId="{B14EDEF8-DB3E-4435-A85E-F7E3592A340A}" type="presOf" srcId="{20098468-07C3-4AFD-A6D3-BA30C422F9A2}" destId="{AF2CC41E-0A5C-41D2-B841-2FE45C16378B}" srcOrd="0" destOrd="0" presId="urn:microsoft.com/office/officeart/2005/8/layout/hierarchy3"/>
    <dgm:cxn modelId="{71D8AD45-4376-4035-9E58-5B50ECBBD699}" type="presParOf" srcId="{D436B73C-3E7E-4B9C-9D76-57E87D78DF6D}" destId="{F7EC1A79-1A8D-41BC-96FA-1BE8C0518B7F}" srcOrd="0" destOrd="0" presId="urn:microsoft.com/office/officeart/2005/8/layout/hierarchy3"/>
    <dgm:cxn modelId="{9297D286-7CA4-4016-9FD0-B1365AF37B27}" type="presParOf" srcId="{F7EC1A79-1A8D-41BC-96FA-1BE8C0518B7F}" destId="{FDDF9854-3E49-417C-B73B-1C1FB3B33E94}" srcOrd="0" destOrd="0" presId="urn:microsoft.com/office/officeart/2005/8/layout/hierarchy3"/>
    <dgm:cxn modelId="{77BBEBAA-3FC7-42A6-ACE1-755B6C26D897}" type="presParOf" srcId="{FDDF9854-3E49-417C-B73B-1C1FB3B33E94}" destId="{3A5B507F-6771-4B84-8363-9B2BBAC22B77}" srcOrd="0" destOrd="0" presId="urn:microsoft.com/office/officeart/2005/8/layout/hierarchy3"/>
    <dgm:cxn modelId="{6CA95691-3EC2-439A-8244-16BE16E41726}" type="presParOf" srcId="{FDDF9854-3E49-417C-B73B-1C1FB3B33E94}" destId="{FF5A3886-1435-45CB-8D55-2170FD857D24}" srcOrd="1" destOrd="0" presId="urn:microsoft.com/office/officeart/2005/8/layout/hierarchy3"/>
    <dgm:cxn modelId="{FEEAC27F-F68C-45AA-93D0-E824A9A56CFF}" type="presParOf" srcId="{F7EC1A79-1A8D-41BC-96FA-1BE8C0518B7F}" destId="{6F6A1CAD-694C-4CE6-8FC5-42647899EFD0}" srcOrd="1" destOrd="0" presId="urn:microsoft.com/office/officeart/2005/8/layout/hierarchy3"/>
    <dgm:cxn modelId="{2D1E3239-8562-4EA9-B628-57A10FAF0A51}" type="presParOf" srcId="{6F6A1CAD-694C-4CE6-8FC5-42647899EFD0}" destId="{00AC0328-BE49-4428-930D-ED67E16B4D27}" srcOrd="0" destOrd="0" presId="urn:microsoft.com/office/officeart/2005/8/layout/hierarchy3"/>
    <dgm:cxn modelId="{7CEFBC33-E3F0-4912-9962-A82A032F6D6A}" type="presParOf" srcId="{6F6A1CAD-694C-4CE6-8FC5-42647899EFD0}" destId="{8E3298DF-E75D-4CD1-B42E-8F43BF0D703F}" srcOrd="1" destOrd="0" presId="urn:microsoft.com/office/officeart/2005/8/layout/hierarchy3"/>
    <dgm:cxn modelId="{3D7E08E5-39ED-4CB4-8149-E195BA65CAB1}" type="presParOf" srcId="{6F6A1CAD-694C-4CE6-8FC5-42647899EFD0}" destId="{AF2CC41E-0A5C-41D2-B841-2FE45C16378B}" srcOrd="2" destOrd="0" presId="urn:microsoft.com/office/officeart/2005/8/layout/hierarchy3"/>
    <dgm:cxn modelId="{683FFE16-C464-4A84-BE84-8D4F6D4864AB}" type="presParOf" srcId="{6F6A1CAD-694C-4CE6-8FC5-42647899EFD0}" destId="{F9C8D6CF-3F9E-4A7E-B6CE-CB1AB669111C}" srcOrd="3" destOrd="0" presId="urn:microsoft.com/office/officeart/2005/8/layout/hierarchy3"/>
    <dgm:cxn modelId="{9DA2D199-04E9-47EC-AFB1-8C02053A0B97}" type="presParOf" srcId="{6F6A1CAD-694C-4CE6-8FC5-42647899EFD0}" destId="{1C7263F7-9111-4CF8-A406-B4A253358F29}" srcOrd="4" destOrd="0" presId="urn:microsoft.com/office/officeart/2005/8/layout/hierarchy3"/>
    <dgm:cxn modelId="{DDCA85FF-A4A2-44AF-B405-CA6CCB294739}" type="presParOf" srcId="{6F6A1CAD-694C-4CE6-8FC5-42647899EFD0}" destId="{FEA6F2E2-EFB8-464B-9CA2-6C020E05FBC9}" srcOrd="5" destOrd="0" presId="urn:microsoft.com/office/officeart/2005/8/layout/hierarchy3"/>
    <dgm:cxn modelId="{7348045E-8752-4D5F-9F9F-5DFB765CFE6C}" type="presParOf" srcId="{6F6A1CAD-694C-4CE6-8FC5-42647899EFD0}" destId="{D84A0422-76A0-4F53-81F3-4FD2F4A44985}" srcOrd="6" destOrd="0" presId="urn:microsoft.com/office/officeart/2005/8/layout/hierarchy3"/>
    <dgm:cxn modelId="{102CE0A1-1F8E-422F-B725-CEA0971C6A3E}" type="presParOf" srcId="{6F6A1CAD-694C-4CE6-8FC5-42647899EFD0}" destId="{7D842CD8-D1AA-4680-BD0E-B0DA2B555B49}" srcOrd="7" destOrd="0" presId="urn:microsoft.com/office/officeart/2005/8/layout/hierarchy3"/>
    <dgm:cxn modelId="{2D8AD073-A232-454D-9CB4-1D7641D9F474}" type="presParOf" srcId="{6F6A1CAD-694C-4CE6-8FC5-42647899EFD0}" destId="{8B142535-7B88-4AFD-A784-07752D9C6DE8}" srcOrd="8" destOrd="0" presId="urn:microsoft.com/office/officeart/2005/8/layout/hierarchy3"/>
    <dgm:cxn modelId="{C6F5D35A-90C9-4282-99B5-7BCCCAC6F14F}" type="presParOf" srcId="{6F6A1CAD-694C-4CE6-8FC5-42647899EFD0}" destId="{7609A7E6-0648-428D-B533-791690DF00AF}" srcOrd="9" destOrd="0" presId="urn:microsoft.com/office/officeart/2005/8/layout/hierarchy3"/>
    <dgm:cxn modelId="{EA7E54B5-4FBC-46E8-BEDE-549EEEE23B3D}" type="presParOf" srcId="{D436B73C-3E7E-4B9C-9D76-57E87D78DF6D}" destId="{54507749-00E1-4505-A020-145D1B979C2F}" srcOrd="1" destOrd="0" presId="urn:microsoft.com/office/officeart/2005/8/layout/hierarchy3"/>
    <dgm:cxn modelId="{882A7856-ABCC-4AF0-98FA-01647FD6619B}" type="presParOf" srcId="{54507749-00E1-4505-A020-145D1B979C2F}" destId="{CDC3289C-5EF2-48DE-842F-0709B8BB72FA}" srcOrd="0" destOrd="0" presId="urn:microsoft.com/office/officeart/2005/8/layout/hierarchy3"/>
    <dgm:cxn modelId="{7E058A3F-44DE-4901-9B50-01F9B07F32CC}" type="presParOf" srcId="{CDC3289C-5EF2-48DE-842F-0709B8BB72FA}" destId="{2736A825-024F-4BD4-AEF2-FAFEAD95E7E9}" srcOrd="0" destOrd="0" presId="urn:microsoft.com/office/officeart/2005/8/layout/hierarchy3"/>
    <dgm:cxn modelId="{CC535A15-E680-42F3-BE69-B574E6A46A7B}" type="presParOf" srcId="{CDC3289C-5EF2-48DE-842F-0709B8BB72FA}" destId="{1D5F9078-591A-4F7E-8A7E-13A1D1A1751E}" srcOrd="1" destOrd="0" presId="urn:microsoft.com/office/officeart/2005/8/layout/hierarchy3"/>
    <dgm:cxn modelId="{0C7E8B9B-906E-4D56-9AFE-DF177DD7A339}" type="presParOf" srcId="{54507749-00E1-4505-A020-145D1B979C2F}" destId="{584DD029-FAA0-4ECC-B24C-0D8F2C1C5D43}" srcOrd="1" destOrd="0" presId="urn:microsoft.com/office/officeart/2005/8/layout/hierarchy3"/>
    <dgm:cxn modelId="{12B3A3F0-A133-4FC6-95D2-F28187EE3E04}" type="presParOf" srcId="{584DD029-FAA0-4ECC-B24C-0D8F2C1C5D43}" destId="{7C10786E-0EB0-42A5-B31B-EF6AB1528723}" srcOrd="0" destOrd="0" presId="urn:microsoft.com/office/officeart/2005/8/layout/hierarchy3"/>
    <dgm:cxn modelId="{1D57B3D2-78A6-4CA4-9808-807F12230A84}" type="presParOf" srcId="{584DD029-FAA0-4ECC-B24C-0D8F2C1C5D43}" destId="{331D593C-92F2-40D5-B79D-DE230243F200}" srcOrd="1" destOrd="0" presId="urn:microsoft.com/office/officeart/2005/8/layout/hierarchy3"/>
    <dgm:cxn modelId="{FFEED791-CACC-44A0-A5CF-DE2B2D0987B7}" type="presParOf" srcId="{584DD029-FAA0-4ECC-B24C-0D8F2C1C5D43}" destId="{2937B28E-A306-4847-BD38-8F831EA25B5A}" srcOrd="2" destOrd="0" presId="urn:microsoft.com/office/officeart/2005/8/layout/hierarchy3"/>
    <dgm:cxn modelId="{AEC8EE49-ACF9-43D2-A0AF-2EECCDE99D55}" type="presParOf" srcId="{584DD029-FAA0-4ECC-B24C-0D8F2C1C5D43}" destId="{47BDBE6B-6675-4DC2-869C-34D2C0856B24}" srcOrd="3" destOrd="0" presId="urn:microsoft.com/office/officeart/2005/8/layout/hierarchy3"/>
    <dgm:cxn modelId="{2FF00F33-6606-437C-9727-E0CF86D9B232}" type="presParOf" srcId="{584DD029-FAA0-4ECC-B24C-0D8F2C1C5D43}" destId="{732A3CE9-5C95-404A-82D4-5F090B2ABC2E}" srcOrd="4" destOrd="0" presId="urn:microsoft.com/office/officeart/2005/8/layout/hierarchy3"/>
    <dgm:cxn modelId="{A96E3C78-2E29-4BD7-837E-469214AE9FC3}" type="presParOf" srcId="{584DD029-FAA0-4ECC-B24C-0D8F2C1C5D43}" destId="{0A8EE157-0290-4ADA-8C8D-5E6FE67B3F04}" srcOrd="5" destOrd="0" presId="urn:microsoft.com/office/officeart/2005/8/layout/hierarchy3"/>
    <dgm:cxn modelId="{96ABF255-0A6F-4819-9186-6DFAF55B443E}" type="presParOf" srcId="{584DD029-FAA0-4ECC-B24C-0D8F2C1C5D43}" destId="{69473794-4BEE-4200-980E-B4743E2B88E1}" srcOrd="6" destOrd="0" presId="urn:microsoft.com/office/officeart/2005/8/layout/hierarchy3"/>
    <dgm:cxn modelId="{DDA13AB5-5CCB-435B-92F7-0604DA025E01}" type="presParOf" srcId="{584DD029-FAA0-4ECC-B24C-0D8F2C1C5D43}" destId="{29D11601-F6B8-46C8-90DD-D3BA1E987DC7}" srcOrd="7" destOrd="0" presId="urn:microsoft.com/office/officeart/2005/8/layout/hierarchy3"/>
    <dgm:cxn modelId="{8D636C41-1D49-4EB7-934B-A0016760B352}" type="presParOf" srcId="{D436B73C-3E7E-4B9C-9D76-57E87D78DF6D}" destId="{AF83AAF2-1CE9-4F99-B970-9F31DA867F50}" srcOrd="2" destOrd="0" presId="urn:microsoft.com/office/officeart/2005/8/layout/hierarchy3"/>
    <dgm:cxn modelId="{C1D53083-1F97-4BD6-82FC-615492D64AD0}" type="presParOf" srcId="{AF83AAF2-1CE9-4F99-B970-9F31DA867F50}" destId="{03763706-45CD-45BA-BF91-6EDB7821600E}" srcOrd="0" destOrd="0" presId="urn:microsoft.com/office/officeart/2005/8/layout/hierarchy3"/>
    <dgm:cxn modelId="{2B57F4E0-AFA8-4300-8D1E-74379D9C53B6}" type="presParOf" srcId="{03763706-45CD-45BA-BF91-6EDB7821600E}" destId="{09B65E06-164C-46A8-9762-FBB673787523}" srcOrd="0" destOrd="0" presId="urn:microsoft.com/office/officeart/2005/8/layout/hierarchy3"/>
    <dgm:cxn modelId="{C4042646-3535-4AB9-A3BA-7E0B55B2139C}" type="presParOf" srcId="{03763706-45CD-45BA-BF91-6EDB7821600E}" destId="{CC381B7F-31FF-4468-B37B-B5C21B354B15}" srcOrd="1" destOrd="0" presId="urn:microsoft.com/office/officeart/2005/8/layout/hierarchy3"/>
    <dgm:cxn modelId="{6DE0D046-429E-497B-AC97-2BFCC210B42F}" type="presParOf" srcId="{AF83AAF2-1CE9-4F99-B970-9F31DA867F50}" destId="{293FF8E3-7A1F-4A73-B911-3194B67775B8}" srcOrd="1" destOrd="0" presId="urn:microsoft.com/office/officeart/2005/8/layout/hierarchy3"/>
    <dgm:cxn modelId="{FD64CF46-B263-436F-9DC9-C8DA4AB455C4}" type="presParOf" srcId="{293FF8E3-7A1F-4A73-B911-3194B67775B8}" destId="{458382B1-922B-4132-834D-91D6B56E8251}" srcOrd="0" destOrd="0" presId="urn:microsoft.com/office/officeart/2005/8/layout/hierarchy3"/>
    <dgm:cxn modelId="{0867A3A8-C850-4B42-800A-A09133D98E23}" type="presParOf" srcId="{293FF8E3-7A1F-4A73-B911-3194B67775B8}" destId="{B4F7CE5D-082D-49F6-93D1-8E5EA6942334}" srcOrd="1" destOrd="0" presId="urn:microsoft.com/office/officeart/2005/8/layout/hierarchy3"/>
    <dgm:cxn modelId="{1FD38C1E-C5D2-463C-9581-2704D0DF701C}" type="presParOf" srcId="{293FF8E3-7A1F-4A73-B911-3194B67775B8}" destId="{AD33411D-8B5E-409D-BEFB-9135296C6576}" srcOrd="2" destOrd="0" presId="urn:microsoft.com/office/officeart/2005/8/layout/hierarchy3"/>
    <dgm:cxn modelId="{51F7C416-A92C-44FC-8662-430433ED9B33}" type="presParOf" srcId="{293FF8E3-7A1F-4A73-B911-3194B67775B8}" destId="{F51670E4-21EA-499A-A722-8DA3F898C05B}" srcOrd="3" destOrd="0" presId="urn:microsoft.com/office/officeart/2005/8/layout/hierarchy3"/>
    <dgm:cxn modelId="{B3F13E6F-15E2-4EF3-865F-675AA6B81874}" type="presParOf" srcId="{293FF8E3-7A1F-4A73-B911-3194B67775B8}" destId="{D43609F8-95C4-41A4-9B78-F62B711C8A1C}" srcOrd="4" destOrd="0" presId="urn:microsoft.com/office/officeart/2005/8/layout/hierarchy3"/>
    <dgm:cxn modelId="{2FF6E336-E45D-4AF3-87E8-9C107D99549D}" type="presParOf" srcId="{293FF8E3-7A1F-4A73-B911-3194B67775B8}" destId="{B00EEDCE-0955-4597-ADC8-4B86CC5FD8E9}" srcOrd="5" destOrd="0" presId="urn:microsoft.com/office/officeart/2005/8/layout/hierarchy3"/>
    <dgm:cxn modelId="{AB4BC636-D56C-4F7D-91CA-941677BE0766}" type="presParOf" srcId="{D436B73C-3E7E-4B9C-9D76-57E87D78DF6D}" destId="{02870312-A6D5-46C4-9BA5-A7EF5BAE16F3}" srcOrd="3" destOrd="0" presId="urn:microsoft.com/office/officeart/2005/8/layout/hierarchy3"/>
    <dgm:cxn modelId="{4C1FB09F-B874-4644-A279-94BB9113D4BF}" type="presParOf" srcId="{02870312-A6D5-46C4-9BA5-A7EF5BAE16F3}" destId="{DF933A73-5CD1-4171-A955-F0C7B851FBE2}" srcOrd="0" destOrd="0" presId="urn:microsoft.com/office/officeart/2005/8/layout/hierarchy3"/>
    <dgm:cxn modelId="{05CAA3F9-1B3B-455F-9966-DCDF32198F12}" type="presParOf" srcId="{DF933A73-5CD1-4171-A955-F0C7B851FBE2}" destId="{E3F84667-A2EA-49AA-8A25-6C3E58A873CE}" srcOrd="0" destOrd="0" presId="urn:microsoft.com/office/officeart/2005/8/layout/hierarchy3"/>
    <dgm:cxn modelId="{C8E9F3E5-6DBA-4809-B5BF-892AB07AFDCE}" type="presParOf" srcId="{DF933A73-5CD1-4171-A955-F0C7B851FBE2}" destId="{637E9F94-F4F9-4C91-A803-2E4DA81D568F}" srcOrd="1" destOrd="0" presId="urn:microsoft.com/office/officeart/2005/8/layout/hierarchy3"/>
    <dgm:cxn modelId="{DACB51AD-1A25-4E3F-A6E6-7FA0B42E96BB}" type="presParOf" srcId="{02870312-A6D5-46C4-9BA5-A7EF5BAE16F3}" destId="{780AAD4B-B138-4750-89AE-72FB6B3383F9}" srcOrd="1" destOrd="0" presId="urn:microsoft.com/office/officeart/2005/8/layout/hierarchy3"/>
    <dgm:cxn modelId="{B2947EE8-BE6B-4CAE-9E8F-C140D8C4A76B}" type="presParOf" srcId="{780AAD4B-B138-4750-89AE-72FB6B3383F9}" destId="{23500143-BB51-47DC-A6D9-05CD95E026BA}" srcOrd="0" destOrd="0" presId="urn:microsoft.com/office/officeart/2005/8/layout/hierarchy3"/>
    <dgm:cxn modelId="{907C17A8-247D-4166-AA9F-18ABC6172BCB}" type="presParOf" srcId="{780AAD4B-B138-4750-89AE-72FB6B3383F9}" destId="{46AAA0CB-58FD-42CE-9B95-CFC85AF311A7}" srcOrd="1" destOrd="0" presId="urn:microsoft.com/office/officeart/2005/8/layout/hierarchy3"/>
    <dgm:cxn modelId="{5CC40CA5-9D81-46AD-91A6-B5CCF71EAD0F}" type="presParOf" srcId="{780AAD4B-B138-4750-89AE-72FB6B3383F9}" destId="{623CCBA6-ED21-408D-A7D6-5045D5C715FB}" srcOrd="2" destOrd="0" presId="urn:microsoft.com/office/officeart/2005/8/layout/hierarchy3"/>
    <dgm:cxn modelId="{AFE17854-C85C-4253-AC2C-F5ADF5C20959}" type="presParOf" srcId="{780AAD4B-B138-4750-89AE-72FB6B3383F9}" destId="{E47A010F-5C08-442F-A511-FAF0D0BB8189}" srcOrd="3" destOrd="0" presId="urn:microsoft.com/office/officeart/2005/8/layout/hierarchy3"/>
    <dgm:cxn modelId="{C7ABD378-BA4F-4A9A-AAEA-580C5ABE4C05}" type="presParOf" srcId="{780AAD4B-B138-4750-89AE-72FB6B3383F9}" destId="{4DB7FB0A-FB45-497F-80F2-55FD89D87DA0}" srcOrd="4" destOrd="0" presId="urn:microsoft.com/office/officeart/2005/8/layout/hierarchy3"/>
    <dgm:cxn modelId="{BC4537BF-9B5B-43C3-BA7E-937015DF6D6F}" type="presParOf" srcId="{780AAD4B-B138-4750-89AE-72FB6B3383F9}" destId="{2D68AE14-ADAD-49BB-8617-B9C4D1F88532}" srcOrd="5" destOrd="0" presId="urn:microsoft.com/office/officeart/2005/8/layout/hierarchy3"/>
    <dgm:cxn modelId="{985BE97D-C24C-472C-8E36-A73D75EE5701}" type="presParOf" srcId="{D436B73C-3E7E-4B9C-9D76-57E87D78DF6D}" destId="{0ED956D2-5A8C-438E-97F5-039DA5913C87}" srcOrd="4" destOrd="0" presId="urn:microsoft.com/office/officeart/2005/8/layout/hierarchy3"/>
    <dgm:cxn modelId="{5BFE4DE9-7A10-4359-B810-435B546FF2FA}" type="presParOf" srcId="{0ED956D2-5A8C-438E-97F5-039DA5913C87}" destId="{A6473B09-6656-47D1-ADEA-1B4C92085C89}" srcOrd="0" destOrd="0" presId="urn:microsoft.com/office/officeart/2005/8/layout/hierarchy3"/>
    <dgm:cxn modelId="{6FBAA5BF-B207-4D09-B361-ED0D2417CC8C}" type="presParOf" srcId="{A6473B09-6656-47D1-ADEA-1B4C92085C89}" destId="{5264079F-4D54-4237-BDE0-361CAF9C3D80}" srcOrd="0" destOrd="0" presId="urn:microsoft.com/office/officeart/2005/8/layout/hierarchy3"/>
    <dgm:cxn modelId="{8DCF326B-5C90-4C53-87E5-EE6CD430AF0E}" type="presParOf" srcId="{A6473B09-6656-47D1-ADEA-1B4C92085C89}" destId="{2171FD5E-1E63-43EF-BBD6-464A2E6AE208}" srcOrd="1" destOrd="0" presId="urn:microsoft.com/office/officeart/2005/8/layout/hierarchy3"/>
    <dgm:cxn modelId="{51242BD8-1F99-42BF-9EB9-43E155B8349F}" type="presParOf" srcId="{0ED956D2-5A8C-438E-97F5-039DA5913C87}" destId="{C0CCB7E2-C6C6-4435-8038-1C9BD52F6F71}" srcOrd="1" destOrd="0" presId="urn:microsoft.com/office/officeart/2005/8/layout/hierarchy3"/>
    <dgm:cxn modelId="{A4192D64-3CB7-4BF5-9718-56755254F832}" type="presParOf" srcId="{C0CCB7E2-C6C6-4435-8038-1C9BD52F6F71}" destId="{2738F89C-697F-465C-8061-AE1C26FB34C2}" srcOrd="0" destOrd="0" presId="urn:microsoft.com/office/officeart/2005/8/layout/hierarchy3"/>
    <dgm:cxn modelId="{E5AF3640-1DB5-44D2-BE19-974979D35E93}" type="presParOf" srcId="{C0CCB7E2-C6C6-4435-8038-1C9BD52F6F71}" destId="{67BBA129-730E-4185-80BD-C1B3170E7A15}" srcOrd="1" destOrd="0" presId="urn:microsoft.com/office/officeart/2005/8/layout/hierarchy3"/>
    <dgm:cxn modelId="{E99604FA-961D-4147-963B-3159A673B0DF}" type="presParOf" srcId="{C0CCB7E2-C6C6-4435-8038-1C9BD52F6F71}" destId="{0895FDC9-2DD0-41C7-80CB-147A77812B1A}" srcOrd="2" destOrd="0" presId="urn:microsoft.com/office/officeart/2005/8/layout/hierarchy3"/>
    <dgm:cxn modelId="{53805470-99CF-43A8-8E75-7C1E0E5A9B91}" type="presParOf" srcId="{C0CCB7E2-C6C6-4435-8038-1C9BD52F6F71}" destId="{7457710B-A7DA-4B82-BB2D-5179A2EE7A23}" srcOrd="3" destOrd="0" presId="urn:microsoft.com/office/officeart/2005/8/layout/hierarchy3"/>
    <dgm:cxn modelId="{24ECD69A-E55C-4F58-BAFA-9BAF13D50B21}" type="presParOf" srcId="{C0CCB7E2-C6C6-4435-8038-1C9BD52F6F71}" destId="{8417A244-DD44-4842-8347-83A598A4EA2D}" srcOrd="4" destOrd="0" presId="urn:microsoft.com/office/officeart/2005/8/layout/hierarchy3"/>
    <dgm:cxn modelId="{A6B5406C-127D-41AC-95A9-33BB6DC0AB7F}" type="presParOf" srcId="{C0CCB7E2-C6C6-4435-8038-1C9BD52F6F71}" destId="{DE8CE8FF-85AC-4F8C-B627-22F83652CFB1}" srcOrd="5" destOrd="0" presId="urn:microsoft.com/office/officeart/2005/8/layout/hierarchy3"/>
    <dgm:cxn modelId="{D4073578-34CE-4B76-AD2C-9A5CB3EB3D2E}" type="presParOf" srcId="{C0CCB7E2-C6C6-4435-8038-1C9BD52F6F71}" destId="{742EAB30-1FB2-4D3F-A0B3-472F8E9A32AF}" srcOrd="6" destOrd="0" presId="urn:microsoft.com/office/officeart/2005/8/layout/hierarchy3"/>
    <dgm:cxn modelId="{EB46CA9B-D219-4A34-9B75-5F4D8DB88C38}" type="presParOf" srcId="{C0CCB7E2-C6C6-4435-8038-1C9BD52F6F71}" destId="{A99896DE-6BA9-4A46-B9B5-350BDDCE722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507F-6771-4B84-8363-9B2BBAC22B77}">
      <dsp:nvSpPr>
        <dsp:cNvPr id="0" name=""/>
        <dsp:cNvSpPr/>
      </dsp:nvSpPr>
      <dsp:spPr>
        <a:xfrm>
          <a:off x="125781" y="844"/>
          <a:ext cx="1578201" cy="78910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PH" sz="1400" b="1" i="0" u="none" kern="1200" dirty="0"/>
            <a:t>1. </a:t>
          </a:r>
          <a:r>
            <a:rPr lang="ru-RU" sz="1400" b="1" i="0" u="none" kern="1200" dirty="0"/>
            <a:t>Лидерство, управление и инвестиции</a:t>
          </a:r>
          <a:endParaRPr lang="en-PK" sz="1400" b="1" kern="1200" dirty="0"/>
        </a:p>
      </dsp:txBody>
      <dsp:txXfrm>
        <a:off x="148893" y="23956"/>
        <a:ext cx="1531977" cy="742876"/>
      </dsp:txXfrm>
    </dsp:sp>
    <dsp:sp modelId="{00AC0328-BE49-4428-930D-ED67E16B4D27}">
      <dsp:nvSpPr>
        <dsp:cNvPr id="0" name=""/>
        <dsp:cNvSpPr/>
      </dsp:nvSpPr>
      <dsp:spPr>
        <a:xfrm>
          <a:off x="283601" y="789944"/>
          <a:ext cx="157820" cy="59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825"/>
              </a:lnTo>
              <a:lnTo>
                <a:pt x="157820" y="591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298DF-E75D-4CD1-B42E-8F43BF0D703F}">
      <dsp:nvSpPr>
        <dsp:cNvPr id="0" name=""/>
        <dsp:cNvSpPr/>
      </dsp:nvSpPr>
      <dsp:spPr>
        <a:xfrm>
          <a:off x="441421" y="987220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50" b="0" kern="1200" dirty="0">
              <a:latin typeface="Arial" panose="020B0604020202020204" pitchFamily="34" charset="0"/>
              <a:cs typeface="Arial" panose="020B0604020202020204" pitchFamily="34" charset="0"/>
            </a:rPr>
            <a:t>Укрепление региональных институтов для цифрового лидерства</a:t>
          </a:r>
          <a:r>
            <a:rPr lang="en-US" sz="105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533" y="1010332"/>
        <a:ext cx="1216337" cy="742876"/>
      </dsp:txXfrm>
    </dsp:sp>
    <dsp:sp modelId="{AF2CC41E-0A5C-41D2-B841-2FE45C16378B}">
      <dsp:nvSpPr>
        <dsp:cNvPr id="0" name=""/>
        <dsp:cNvSpPr/>
      </dsp:nvSpPr>
      <dsp:spPr>
        <a:xfrm>
          <a:off x="283601" y="789944"/>
          <a:ext cx="157820" cy="1466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634"/>
              </a:lnTo>
              <a:lnTo>
                <a:pt x="157820" y="1466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8D6CF-3F9E-4A7E-B6CE-CB1AB669111C}">
      <dsp:nvSpPr>
        <dsp:cNvPr id="0" name=""/>
        <dsp:cNvSpPr/>
      </dsp:nvSpPr>
      <dsp:spPr>
        <a:xfrm>
          <a:off x="441421" y="1973596"/>
          <a:ext cx="1262561" cy="56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50" b="0" kern="1200" dirty="0">
              <a:latin typeface="Arial" panose="020B0604020202020204" pitchFamily="34" charset="0"/>
              <a:cs typeface="Arial" panose="020B0604020202020204" pitchFamily="34" charset="0"/>
            </a:rPr>
            <a:t>Привлечение инвестиций в цифровую экономику</a:t>
          </a:r>
          <a:r>
            <a:rPr lang="en-US" sz="105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998" y="1990173"/>
        <a:ext cx="1229407" cy="532812"/>
      </dsp:txXfrm>
    </dsp:sp>
    <dsp:sp modelId="{1C7263F7-9111-4CF8-A406-B4A253358F29}">
      <dsp:nvSpPr>
        <dsp:cNvPr id="0" name=""/>
        <dsp:cNvSpPr/>
      </dsp:nvSpPr>
      <dsp:spPr>
        <a:xfrm>
          <a:off x="283601" y="789944"/>
          <a:ext cx="157820" cy="22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532"/>
              </a:lnTo>
              <a:lnTo>
                <a:pt x="157820" y="2274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6F2E2-EFB8-464B-9CA2-6C020E05FBC9}">
      <dsp:nvSpPr>
        <dsp:cNvPr id="0" name=""/>
        <dsp:cNvSpPr/>
      </dsp:nvSpPr>
      <dsp:spPr>
        <a:xfrm>
          <a:off x="441421" y="2736838"/>
          <a:ext cx="1262561" cy="655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Продвижение инклюзивной региональной цифровой экономики.</a:t>
          </a:r>
          <a:endParaRPr lang="en-PK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13" y="2756030"/>
        <a:ext cx="1224177" cy="616893"/>
      </dsp:txXfrm>
    </dsp:sp>
    <dsp:sp modelId="{D84A0422-76A0-4F53-81F3-4FD2F4A44985}">
      <dsp:nvSpPr>
        <dsp:cNvPr id="0" name=""/>
        <dsp:cNvSpPr/>
      </dsp:nvSpPr>
      <dsp:spPr>
        <a:xfrm>
          <a:off x="283601" y="789944"/>
          <a:ext cx="157820" cy="337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838"/>
              </a:lnTo>
              <a:lnTo>
                <a:pt x="157820" y="3374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42CD8-D1AA-4680-BD0E-B0DA2B555B49}">
      <dsp:nvSpPr>
        <dsp:cNvPr id="0" name=""/>
        <dsp:cNvSpPr/>
      </dsp:nvSpPr>
      <dsp:spPr>
        <a:xfrm>
          <a:off x="441421" y="3589390"/>
          <a:ext cx="1262561" cy="1150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Использование цифровых технологий для достижения межсекторных ЦУР.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26" y="3623095"/>
        <a:ext cx="1195151" cy="1083375"/>
      </dsp:txXfrm>
    </dsp:sp>
    <dsp:sp modelId="{8B142535-7B88-4AFD-A784-07752D9C6DE8}">
      <dsp:nvSpPr>
        <dsp:cNvPr id="0" name=""/>
        <dsp:cNvSpPr/>
      </dsp:nvSpPr>
      <dsp:spPr>
        <a:xfrm>
          <a:off x="283601" y="789944"/>
          <a:ext cx="157820" cy="462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4861"/>
              </a:lnTo>
              <a:lnTo>
                <a:pt x="157820" y="46248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9A7E6-0648-428D-B533-791690DF00AF}">
      <dsp:nvSpPr>
        <dsp:cNvPr id="0" name=""/>
        <dsp:cNvSpPr/>
      </dsp:nvSpPr>
      <dsp:spPr>
        <a:xfrm>
          <a:off x="441421" y="4937451"/>
          <a:ext cx="1262561" cy="954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Инклюзивность, инновации, устойчивость, жизнестойкость, партнерство и участие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83" y="4965413"/>
        <a:ext cx="1206637" cy="898785"/>
      </dsp:txXfrm>
    </dsp:sp>
    <dsp:sp modelId="{2736A825-024F-4BD4-AEF2-FAFEAD95E7E9}">
      <dsp:nvSpPr>
        <dsp:cNvPr id="0" name=""/>
        <dsp:cNvSpPr/>
      </dsp:nvSpPr>
      <dsp:spPr>
        <a:xfrm>
          <a:off x="2098533" y="844"/>
          <a:ext cx="1578201" cy="96051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1" kern="1200" dirty="0"/>
            <a:t>2. Цифровая политика, вспомогательные средства и гарантии (данные, ИИ, кибербезопасность)</a:t>
          </a:r>
          <a:endParaRPr lang="en-PK" sz="1200" b="1" kern="1200" dirty="0"/>
        </a:p>
      </dsp:txBody>
      <dsp:txXfrm>
        <a:off x="2126666" y="28977"/>
        <a:ext cx="1521935" cy="904251"/>
      </dsp:txXfrm>
    </dsp:sp>
    <dsp:sp modelId="{7C10786E-0EB0-42A5-B31B-EF6AB1528723}">
      <dsp:nvSpPr>
        <dsp:cNvPr id="0" name=""/>
        <dsp:cNvSpPr/>
      </dsp:nvSpPr>
      <dsp:spPr>
        <a:xfrm>
          <a:off x="2256353" y="961361"/>
          <a:ext cx="157820" cy="92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178"/>
              </a:lnTo>
              <a:lnTo>
                <a:pt x="157820" y="920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D593C-92F2-40D5-B79D-DE230243F200}">
      <dsp:nvSpPr>
        <dsp:cNvPr id="0" name=""/>
        <dsp:cNvSpPr/>
      </dsp:nvSpPr>
      <dsp:spPr>
        <a:xfrm>
          <a:off x="2414174" y="1158636"/>
          <a:ext cx="1262561" cy="144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Гармонизация законодательства и нормативных актов в странах-членах ЦАРЭС и принятие регионального законодательства для продвижения цифрового партнерства.</a:t>
          </a:r>
          <a:endParaRPr lang="en-PK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1153" y="1195615"/>
        <a:ext cx="1188603" cy="1371848"/>
      </dsp:txXfrm>
    </dsp:sp>
    <dsp:sp modelId="{2937B28E-A306-4847-BD38-8F831EA25B5A}">
      <dsp:nvSpPr>
        <dsp:cNvPr id="0" name=""/>
        <dsp:cNvSpPr/>
      </dsp:nvSpPr>
      <dsp:spPr>
        <a:xfrm>
          <a:off x="2256353" y="961361"/>
          <a:ext cx="157820" cy="2234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907"/>
              </a:lnTo>
              <a:lnTo>
                <a:pt x="157820" y="2234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DBE6B-6675-4DC2-869C-34D2C0856B24}">
      <dsp:nvSpPr>
        <dsp:cNvPr id="0" name=""/>
        <dsp:cNvSpPr/>
      </dsp:nvSpPr>
      <dsp:spPr>
        <a:xfrm>
          <a:off x="2414174" y="2801718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кибербезопасности региона ЦАРЭС.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7286" y="2824830"/>
        <a:ext cx="1216337" cy="742876"/>
      </dsp:txXfrm>
    </dsp:sp>
    <dsp:sp modelId="{732A3CE9-5C95-404A-82D4-5F090B2ABC2E}">
      <dsp:nvSpPr>
        <dsp:cNvPr id="0" name=""/>
        <dsp:cNvSpPr/>
      </dsp:nvSpPr>
      <dsp:spPr>
        <a:xfrm>
          <a:off x="2256353" y="961361"/>
          <a:ext cx="157820" cy="322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283"/>
              </a:lnTo>
              <a:lnTo>
                <a:pt x="157820" y="3221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EE157-0290-4ADA-8C8D-5E6FE67B3F04}">
      <dsp:nvSpPr>
        <dsp:cNvPr id="0" name=""/>
        <dsp:cNvSpPr/>
      </dsp:nvSpPr>
      <dsp:spPr>
        <a:xfrm>
          <a:off x="2414174" y="3788094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Согласование политики в области данных в странах-членах ЦАРЭС.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7286" y="3811206"/>
        <a:ext cx="1216337" cy="742876"/>
      </dsp:txXfrm>
    </dsp:sp>
    <dsp:sp modelId="{69473794-4BEE-4200-980E-B4743E2B88E1}">
      <dsp:nvSpPr>
        <dsp:cNvPr id="0" name=""/>
        <dsp:cNvSpPr/>
      </dsp:nvSpPr>
      <dsp:spPr>
        <a:xfrm>
          <a:off x="2256353" y="961361"/>
          <a:ext cx="157820" cy="4207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659"/>
              </a:lnTo>
              <a:lnTo>
                <a:pt x="157820" y="4207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11601-F6B8-46C8-90DD-D3BA1E987DC7}">
      <dsp:nvSpPr>
        <dsp:cNvPr id="0" name=""/>
        <dsp:cNvSpPr/>
      </dsp:nvSpPr>
      <dsp:spPr>
        <a:xfrm>
          <a:off x="2414174" y="4774470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Поддержка развития искусственного интеллекта (ИИ) в регионе.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7286" y="4797582"/>
        <a:ext cx="1216337" cy="742876"/>
      </dsp:txXfrm>
    </dsp:sp>
    <dsp:sp modelId="{09B65E06-164C-46A8-9762-FBB673787523}">
      <dsp:nvSpPr>
        <dsp:cNvPr id="0" name=""/>
        <dsp:cNvSpPr/>
      </dsp:nvSpPr>
      <dsp:spPr>
        <a:xfrm>
          <a:off x="4071286" y="844"/>
          <a:ext cx="1578201" cy="96051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3. Инфраструктура широкополосной связи, устойчивость и цифровые платформы</a:t>
          </a:r>
          <a:endParaRPr lang="en-PK" sz="1200" b="1" kern="1200" dirty="0"/>
        </a:p>
      </dsp:txBody>
      <dsp:txXfrm>
        <a:off x="4099419" y="28977"/>
        <a:ext cx="1521935" cy="904251"/>
      </dsp:txXfrm>
    </dsp:sp>
    <dsp:sp modelId="{458382B1-922B-4132-834D-91D6B56E8251}">
      <dsp:nvSpPr>
        <dsp:cNvPr id="0" name=""/>
        <dsp:cNvSpPr/>
      </dsp:nvSpPr>
      <dsp:spPr>
        <a:xfrm>
          <a:off x="4229106" y="961361"/>
          <a:ext cx="157820" cy="736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32"/>
              </a:lnTo>
              <a:lnTo>
                <a:pt x="157820" y="736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7CE5D-082D-49F6-93D1-8E5EA6942334}">
      <dsp:nvSpPr>
        <dsp:cNvPr id="0" name=""/>
        <dsp:cNvSpPr/>
      </dsp:nvSpPr>
      <dsp:spPr>
        <a:xfrm>
          <a:off x="4386926" y="1158636"/>
          <a:ext cx="1262561" cy="1078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Укрепление и подключение цифровой инфраструктуры для преодоления цифрового разрыва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8509" y="1190219"/>
        <a:ext cx="1199395" cy="1015148"/>
      </dsp:txXfrm>
    </dsp:sp>
    <dsp:sp modelId="{AD33411D-8B5E-409D-BEFB-9135296C6576}">
      <dsp:nvSpPr>
        <dsp:cNvPr id="0" name=""/>
        <dsp:cNvSpPr/>
      </dsp:nvSpPr>
      <dsp:spPr>
        <a:xfrm>
          <a:off x="4229106" y="961361"/>
          <a:ext cx="157820" cy="1867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415"/>
              </a:lnTo>
              <a:lnTo>
                <a:pt x="157820" y="1867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670E4-21EA-499A-A722-8DA3F898C05B}">
      <dsp:nvSpPr>
        <dsp:cNvPr id="0" name=""/>
        <dsp:cNvSpPr/>
      </dsp:nvSpPr>
      <dsp:spPr>
        <a:xfrm>
          <a:off x="4386926" y="2434226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Создание потенциала цифровой устойчивости</a:t>
          </a: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0038" y="2457338"/>
        <a:ext cx="1216337" cy="742876"/>
      </dsp:txXfrm>
    </dsp:sp>
    <dsp:sp modelId="{D43609F8-95C4-41A4-9B78-F62B711C8A1C}">
      <dsp:nvSpPr>
        <dsp:cNvPr id="0" name=""/>
        <dsp:cNvSpPr/>
      </dsp:nvSpPr>
      <dsp:spPr>
        <a:xfrm>
          <a:off x="4229106" y="961361"/>
          <a:ext cx="157820" cy="285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791"/>
              </a:lnTo>
              <a:lnTo>
                <a:pt x="157820" y="2853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EEDCE-0955-4597-ADC8-4B86CC5FD8E9}">
      <dsp:nvSpPr>
        <dsp:cNvPr id="0" name=""/>
        <dsp:cNvSpPr/>
      </dsp:nvSpPr>
      <dsp:spPr>
        <a:xfrm>
          <a:off x="4386926" y="3420602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Построение экономики региональной платформы ЦАРЭС</a:t>
          </a: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0038" y="3443714"/>
        <a:ext cx="1216337" cy="742876"/>
      </dsp:txXfrm>
    </dsp:sp>
    <dsp:sp modelId="{E3F84667-A2EA-49AA-8A25-6C3E58A873CE}">
      <dsp:nvSpPr>
        <dsp:cNvPr id="0" name=""/>
        <dsp:cNvSpPr/>
      </dsp:nvSpPr>
      <dsp:spPr>
        <a:xfrm>
          <a:off x="6044038" y="844"/>
          <a:ext cx="1578201" cy="7891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4. </a:t>
          </a:r>
          <a:r>
            <a:rPr lang="ru-RU" sz="1400" b="1" kern="1200" dirty="0"/>
            <a:t>Цифровые навыки и компетенции</a:t>
          </a:r>
          <a:endParaRPr lang="en-PK" sz="1400" b="1" kern="1200" dirty="0"/>
        </a:p>
      </dsp:txBody>
      <dsp:txXfrm>
        <a:off x="6067150" y="23956"/>
        <a:ext cx="1531977" cy="742876"/>
      </dsp:txXfrm>
    </dsp:sp>
    <dsp:sp modelId="{23500143-BB51-47DC-A6D9-05CD95E026BA}">
      <dsp:nvSpPr>
        <dsp:cNvPr id="0" name=""/>
        <dsp:cNvSpPr/>
      </dsp:nvSpPr>
      <dsp:spPr>
        <a:xfrm>
          <a:off x="6201858" y="789944"/>
          <a:ext cx="171380" cy="59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825"/>
              </a:lnTo>
              <a:lnTo>
                <a:pt x="171380" y="591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AA0CB-58FD-42CE-9B95-CFC85AF311A7}">
      <dsp:nvSpPr>
        <dsp:cNvPr id="0" name=""/>
        <dsp:cNvSpPr/>
      </dsp:nvSpPr>
      <dsp:spPr>
        <a:xfrm>
          <a:off x="6373238" y="987220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образования, профессиональной подготовки и обучения на протяжении всей жизни</a:t>
          </a:r>
          <a:r>
            <a:rPr lang="en-US" sz="9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96350" y="1010332"/>
        <a:ext cx="1216337" cy="742876"/>
      </dsp:txXfrm>
    </dsp:sp>
    <dsp:sp modelId="{623CCBA6-ED21-408D-A7D6-5045D5C715FB}">
      <dsp:nvSpPr>
        <dsp:cNvPr id="0" name=""/>
        <dsp:cNvSpPr/>
      </dsp:nvSpPr>
      <dsp:spPr>
        <a:xfrm>
          <a:off x="6201858" y="789944"/>
          <a:ext cx="157820" cy="1578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01"/>
              </a:lnTo>
              <a:lnTo>
                <a:pt x="157820" y="1578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A010F-5C08-442F-A511-FAF0D0BB8189}">
      <dsp:nvSpPr>
        <dsp:cNvPr id="0" name=""/>
        <dsp:cNvSpPr/>
      </dsp:nvSpPr>
      <dsp:spPr>
        <a:xfrm>
          <a:off x="6359678" y="1973596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цифровых навыков: базовых и профессиональных</a:t>
          </a:r>
          <a:endParaRPr lang="en-PK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2790" y="1996708"/>
        <a:ext cx="1216337" cy="742876"/>
      </dsp:txXfrm>
    </dsp:sp>
    <dsp:sp modelId="{4DB7FB0A-FB45-497F-80F2-55FD89D87DA0}">
      <dsp:nvSpPr>
        <dsp:cNvPr id="0" name=""/>
        <dsp:cNvSpPr/>
      </dsp:nvSpPr>
      <dsp:spPr>
        <a:xfrm>
          <a:off x="6201858" y="789944"/>
          <a:ext cx="157820" cy="256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577"/>
              </a:lnTo>
              <a:lnTo>
                <a:pt x="157820" y="25645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8AE14-ADAD-49BB-8617-B9C4D1F88532}">
      <dsp:nvSpPr>
        <dsp:cNvPr id="0" name=""/>
        <dsp:cNvSpPr/>
      </dsp:nvSpPr>
      <dsp:spPr>
        <a:xfrm>
          <a:off x="6359678" y="2959972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цифровой компетентности</a:t>
          </a: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2790" y="2983084"/>
        <a:ext cx="1216337" cy="742876"/>
      </dsp:txXfrm>
    </dsp:sp>
    <dsp:sp modelId="{5264079F-4D54-4237-BDE0-361CAF9C3D80}">
      <dsp:nvSpPr>
        <dsp:cNvPr id="0" name=""/>
        <dsp:cNvSpPr/>
      </dsp:nvSpPr>
      <dsp:spPr>
        <a:xfrm>
          <a:off x="8016790" y="844"/>
          <a:ext cx="1578201" cy="12627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5. Цифровые инновации, предпринимательство и конкурентоспособность ИКТ</a:t>
          </a:r>
          <a:endParaRPr lang="en-PK" sz="1400" b="1" kern="1200" dirty="0"/>
        </a:p>
      </dsp:txBody>
      <dsp:txXfrm>
        <a:off x="8053776" y="37830"/>
        <a:ext cx="1504229" cy="1188818"/>
      </dsp:txXfrm>
    </dsp:sp>
    <dsp:sp modelId="{2738F89C-697F-465C-8061-AE1C26FB34C2}">
      <dsp:nvSpPr>
        <dsp:cNvPr id="0" name=""/>
        <dsp:cNvSpPr/>
      </dsp:nvSpPr>
      <dsp:spPr>
        <a:xfrm>
          <a:off x="8174610" y="1263634"/>
          <a:ext cx="171380" cy="59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825"/>
              </a:lnTo>
              <a:lnTo>
                <a:pt x="171380" y="591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BA129-730E-4185-80BD-C1B3170E7A15}">
      <dsp:nvSpPr>
        <dsp:cNvPr id="0" name=""/>
        <dsp:cNvSpPr/>
      </dsp:nvSpPr>
      <dsp:spPr>
        <a:xfrm>
          <a:off x="8345990" y="1460909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экосистемы цифровых инноваций</a:t>
          </a: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9102" y="1484021"/>
        <a:ext cx="1216337" cy="742876"/>
      </dsp:txXfrm>
    </dsp:sp>
    <dsp:sp modelId="{0895FDC9-2DD0-41C7-80CB-147A77812B1A}">
      <dsp:nvSpPr>
        <dsp:cNvPr id="0" name=""/>
        <dsp:cNvSpPr/>
      </dsp:nvSpPr>
      <dsp:spPr>
        <a:xfrm>
          <a:off x="8174610" y="1263634"/>
          <a:ext cx="171380" cy="1846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760"/>
              </a:lnTo>
              <a:lnTo>
                <a:pt x="171380" y="1846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7710B-A7DA-4B82-BB2D-5179A2EE7A23}">
      <dsp:nvSpPr>
        <dsp:cNvPr id="0" name=""/>
        <dsp:cNvSpPr/>
      </dsp:nvSpPr>
      <dsp:spPr>
        <a:xfrm>
          <a:off x="8345990" y="2447285"/>
          <a:ext cx="1262561" cy="1326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Содействие внедрению и эффективному использованию цифровых технологий малыми и средними предприятиями</a:t>
          </a: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82969" y="2484264"/>
        <a:ext cx="1188603" cy="1252260"/>
      </dsp:txXfrm>
    </dsp:sp>
    <dsp:sp modelId="{8417A244-DD44-4842-8347-83A598A4EA2D}">
      <dsp:nvSpPr>
        <dsp:cNvPr id="0" name=""/>
        <dsp:cNvSpPr/>
      </dsp:nvSpPr>
      <dsp:spPr>
        <a:xfrm>
          <a:off x="8174610" y="1263634"/>
          <a:ext cx="171380" cy="3101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695"/>
              </a:lnTo>
              <a:lnTo>
                <a:pt x="171380" y="3101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E8FF-85AC-4F8C-B627-22F83652CFB1}">
      <dsp:nvSpPr>
        <dsp:cNvPr id="0" name=""/>
        <dsp:cNvSpPr/>
      </dsp:nvSpPr>
      <dsp:spPr>
        <a:xfrm>
          <a:off x="8345990" y="3970779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Продвижение регионального контента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9102" y="3993891"/>
        <a:ext cx="1216337" cy="742876"/>
      </dsp:txXfrm>
    </dsp:sp>
    <dsp:sp modelId="{742EAB30-1FB2-4D3F-A0B3-472F8E9A32AF}">
      <dsp:nvSpPr>
        <dsp:cNvPr id="0" name=""/>
        <dsp:cNvSpPr/>
      </dsp:nvSpPr>
      <dsp:spPr>
        <a:xfrm>
          <a:off x="8174610" y="1263634"/>
          <a:ext cx="171380" cy="408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8071"/>
              </a:lnTo>
              <a:lnTo>
                <a:pt x="171380" y="4088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896DE-6BA9-4A46-B9B5-350BDDCE7224}">
      <dsp:nvSpPr>
        <dsp:cNvPr id="0" name=""/>
        <dsp:cNvSpPr/>
      </dsp:nvSpPr>
      <dsp:spPr>
        <a:xfrm>
          <a:off x="8345990" y="4957155"/>
          <a:ext cx="1262561" cy="789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Arial" panose="020B0604020202020204" pitchFamily="34" charset="0"/>
              <a:cs typeface="Arial" panose="020B0604020202020204" pitchFamily="34" charset="0"/>
            </a:rPr>
            <a:t>Увеличение экспорта ИКТ</a:t>
          </a:r>
          <a:r>
            <a:rPr lang="en-US" sz="11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PK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9102" y="4980267"/>
        <a:ext cx="1216337" cy="74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7DEB-0991-4FD7-9DF2-919058570099}" type="datetimeFigureOut">
              <a:rPr lang="en-PK" smtClean="0"/>
              <a:t>06/02/2023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DE955-416B-4D01-967C-05406EB61EF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7905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74D86-5A55-4E1A-8701-C5E81F12767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0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74D86-5A55-4E1A-8701-C5E81F12767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17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1:-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достижения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стратегических целей </a:t>
            </a:r>
            <a:r>
              <a:rPr lang="ru-RU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стратегия ЦАРЭС до 2030 года усилит следующие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взаимосвязанных компонентов </a:t>
            </a:r>
            <a:r>
              <a:rPr lang="ru-RU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улучшения сотрудничества между странами-членами ЦАРЭС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Подход к реализации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Подход к поддержке цифровизации в регионе ЦАРЭС является всеобъемлющим, поэтапным, основанным на спросе, совместным и мультиаспектным. Реализация осуществляется в соответствии со следующими принципами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endParaRPr lang="en-P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Страны-члены будут определять приоритеты и связи со своими национальными стратегиями и программами, а также содействовать координации со всеми заинтересованными сторонами.</a:t>
            </a:r>
          </a:p>
          <a:p>
            <a:pPr marL="342900" lvl="0" indent="-342900" algn="l"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Сосредоточение и приоритизация мероприятий, оказывающих региональное воздействие и способных содействовать сотрудничеству. </a:t>
            </a:r>
          </a:p>
          <a:p>
            <a:pPr marL="342900" lvl="0" indent="-342900" algn="l"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Использовать существующие программы и инициативы посредством партнерства и сотрудничества со странами-членами, партнерами по развитию, частным сектором и гражданским обществом.</a:t>
            </a:r>
          </a:p>
          <a:p>
            <a:pPr marL="342900" lvl="0" indent="-342900" algn="l"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Помимо развития "мягких" навыков и поддержки, принимать проактивные меры по укреплению цифровой инфраструктуры путем выявления и выделения потребностей и их демонстрации для разработки портфеля проектов и мобилизации необходимых инвестиций.</a:t>
            </a:r>
          </a:p>
          <a:p>
            <a:pPr marL="342900" lvl="0" indent="-342900" algn="l"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Генерировать дополнительные ресурсы для поддержки реализации стратегии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P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Установить реалистичные этапы и результаты, а также создать механизм мониторинга и отчетности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P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Внедрить эффективные коммуникационные и информационные технологии для повышения общей осведомленности и престижа, создания возможностей для адвокации, а также формирования электората для реформ, направленных на сокращение цифрового разрыва и развитие цифровой экономики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ru-RU" b="1" dirty="0"/>
              <a:t>Слайд</a:t>
            </a:r>
            <a:r>
              <a:rPr lang="en-US" b="1" dirty="0"/>
              <a:t> 2:-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- </a:t>
            </a:r>
            <a:r>
              <a:rPr lang="ru-RU" dirty="0"/>
              <a:t>Портал цифровой стратегии ЦАРЭС (Компонент 3: Широкополосная инфраструктура, устойчивость и цифровые платформы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/>
              <a:t>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цифровой стратегии ЦАРЭС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будет преобразован в Платформу цифрового сотрудничества ЦАРЭС для обеспечения координации, обучения и обмена передовым опытом в рамках процесса реализации Цифровой стратегии ЦАРЭ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- </a:t>
            </a:r>
            <a:r>
              <a:rPr lang="ru-RU" dirty="0"/>
              <a:t>Виртуальный ЦАРЭС (Компонент 4: Цифровые навыки и компетенции Стратегии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Проведена оценка настроек виртуальной связи во время пандемии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Предоставлено базовое оборудование и модернизированы возможности подключения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Проведено обучение отобранного персонала для улучшения навыков виртуального подключения</a:t>
            </a:r>
            <a:br>
              <a:rPr lang="en-US" dirty="0"/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Экосистема стартапов ЦАРЭС: (Компонент 5: Цифровые инновации, предпринимательство и конкурентоспособность ИКТ):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стартапов ЦАРЭС</a:t>
            </a:r>
            <a:r>
              <a:rPr lang="en-U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стартапов ЦАРЭС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визуальную карту существующих заинтересованных сторон, вносящих вклад в экосистему стартапов в регионе ЦАРЭС.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обеспечивает макро-обзор прогресса стартап-экосистемы в регионе ЦАРЭС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1- </a:t>
            </a:r>
            <a:r>
              <a:rPr lang="ru-RU" dirty="0"/>
              <a:t>Помогает нам определить города с активной экосистемой стартапов и выявить факторы успеха</a:t>
            </a:r>
          </a:p>
          <a:p>
            <a:pPr algn="l"/>
            <a:r>
              <a:rPr lang="ru-RU" dirty="0"/>
              <a:t>2- Показывает города с не очень активной экосистемой стартапов и оценивает причины.</a:t>
            </a:r>
          </a:p>
          <a:p>
            <a:pPr algn="l"/>
            <a:r>
              <a:rPr lang="ru-RU" dirty="0"/>
              <a:t>3- Предоставляет нам эталон для оценки прогресса экосистемы одного города по сравнению с другим городом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- </a:t>
            </a:r>
            <a:r>
              <a:rPr lang="ru-RU" dirty="0"/>
              <a:t>Инновационная сеть ЦАРЭС: </a:t>
            </a:r>
          </a:p>
          <a:p>
            <a:pPr algn="l"/>
            <a:r>
              <a:rPr lang="ru-RU" b="1" dirty="0"/>
              <a:t>Инновационная сеть ЦАРЭС </a:t>
            </a:r>
            <a:r>
              <a:rPr lang="ru-RU" dirty="0"/>
              <a:t>(ИСЦ) предоставляет возможность всем организациям поддержки предпринимательства (ОПП), работающим в регионе ЦАРЭС, </a:t>
            </a:r>
            <a:r>
              <a:rPr lang="ru-RU" b="1" dirty="0"/>
              <a:t>сотрудничать и укреплять </a:t>
            </a:r>
            <a:r>
              <a:rPr lang="ru-RU" dirty="0"/>
              <a:t>услуги, которые они предлагают.</a:t>
            </a:r>
          </a:p>
          <a:p>
            <a:pPr algn="l"/>
            <a:r>
              <a:rPr lang="ru-RU" dirty="0"/>
              <a:t>Секретариат ЦАРЭС будет</a:t>
            </a:r>
            <a:r>
              <a:rPr lang="en-US" dirty="0"/>
              <a:t>l </a:t>
            </a:r>
          </a:p>
          <a:p>
            <a:pPr algn="l"/>
            <a:r>
              <a:rPr lang="en-US" dirty="0"/>
              <a:t>1- </a:t>
            </a:r>
            <a:r>
              <a:rPr lang="ru-RU" dirty="0"/>
              <a:t>Организовывать очные мероприятия и приглашать ключевые заинтересованные стороны (инкубаторы, акселераторы и правительственные институты) для участия и поиска возможностей для сотрудничества. </a:t>
            </a:r>
          </a:p>
          <a:p>
            <a:pPr algn="l"/>
            <a:r>
              <a:rPr lang="ru-RU" dirty="0"/>
              <a:t>2- Организовывать региональный лагерь стартапов, где отобранные стартапы будут проходить обучение в акселераторах по всему региону и развивать свои идеи с учетом региональной перспективы. </a:t>
            </a:r>
          </a:p>
          <a:p>
            <a:pPr algn="l"/>
            <a:r>
              <a:rPr lang="ru-RU" dirty="0"/>
              <a:t>3- Осуществлять разработку программы обмена стартапами для расширения регионального сотрудничества между участниками экосистемы.</a:t>
            </a:r>
          </a:p>
          <a:p>
            <a:pPr algn="l"/>
            <a:r>
              <a:rPr lang="ru-RU" dirty="0"/>
              <a:t>4- Предоставлять ресурсы для проведения исследований с целью оценки пробелов и возможностей в различных сферах бизнеса (электронная коммерция, телекоммуникационный сектор, трансграничные платежи).</a:t>
            </a:r>
          </a:p>
          <a:p>
            <a:pPr algn="l"/>
            <a:r>
              <a:rPr lang="ru-RU" dirty="0"/>
              <a:t>5- Организовывать учебные визиты в страны с сильными и хорошо развитыми экосистемами стартапов, такие как Корея, Сингапур и Япония, чтобы перенять их успешный опыт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marL="171450" indent="-171450" algn="l">
              <a:buFontTx/>
              <a:buChar char="-"/>
            </a:pPr>
            <a:r>
              <a:rPr lang="ru-RU" dirty="0"/>
              <a:t>Инновации ЦАРЭС в расшифрованном виде:</a:t>
            </a:r>
          </a:p>
          <a:p>
            <a:pPr marL="0" indent="0" algn="l">
              <a:buFontTx/>
              <a:buNone/>
            </a:pPr>
            <a:r>
              <a:rPr lang="ru-RU" dirty="0"/>
              <a:t>Содействие обучению Юг-Юг посредством инициативы ЦАРЭС </a:t>
            </a:r>
            <a:r>
              <a:rPr lang="en-US" dirty="0"/>
              <a:t>Innovation Decoded (</a:t>
            </a:r>
            <a:r>
              <a:rPr lang="ru-RU" dirty="0"/>
              <a:t>Инновации в расшифрованном виде), фокусируясь на факторах успеха экосистемы стартапов в Китайской Народной Республике со странами-членами ЦАРЭС. Будет организована серия учебных и нетворкинг мероприятий.</a:t>
            </a:r>
          </a:p>
          <a:p>
            <a:pPr marL="0" indent="0" algn="l">
              <a:buFontTx/>
              <a:buNone/>
            </a:pPr>
            <a:r>
              <a:rPr lang="ru-RU" dirty="0"/>
              <a:t>Секретариат ЦАРЭС будет</a:t>
            </a:r>
            <a:r>
              <a:rPr lang="en-US" dirty="0"/>
              <a:t>:</a:t>
            </a:r>
          </a:p>
          <a:p>
            <a:pPr marL="0" indent="0" algn="l">
              <a:buFontTx/>
              <a:buNone/>
            </a:pPr>
            <a:r>
              <a:rPr lang="en-US" dirty="0"/>
              <a:t>1. </a:t>
            </a:r>
            <a:r>
              <a:rPr lang="ru-RU" dirty="0"/>
              <a:t>Приглашать высокопоставленных докладчиков из всех заинтересованных сторон инновационной экосистемы, которые поделятся своим опытом, навыками и знаниями о развитии экосистемы стартапов в Китае.</a:t>
            </a:r>
          </a:p>
          <a:p>
            <a:pPr marL="0" indent="0" algn="l">
              <a:buFontTx/>
              <a:buNone/>
            </a:pPr>
            <a:r>
              <a:rPr lang="ru-RU" dirty="0"/>
              <a:t>2. Будут организованы нетворкинг мероприятия на местах в развитых китайских городах совместно с семинарами с участием престижных предпринимателей и партнеров в китайской экосистеме стартапов; выставки; возможности налаживания контактов с ведущими партнерами инновационной экосистемы (государственные учреждения, венчурные фонды, университеты/институты, известные предприятия, такие как </a:t>
            </a:r>
            <a:r>
              <a:rPr lang="en-US" dirty="0"/>
              <a:t>Alibaba, </a:t>
            </a:r>
            <a:r>
              <a:rPr lang="ru-RU" dirty="0"/>
              <a:t>технопарки, стартапы высшего уровня, инкубаторы/акселераторы и т.д.).</a:t>
            </a:r>
          </a:p>
          <a:p>
            <a:pPr marL="0" indent="0" algn="l">
              <a:buFontTx/>
              <a:buNone/>
            </a:pPr>
            <a:r>
              <a:rPr lang="ru-RU" dirty="0"/>
              <a:t>3. Разработка устойчивого механизма коммуникации и сотрудничества для совместного и интерактивного сообщества экосистемы стартапов между китайскими и другими партнерами экосистемы стартапов ЦАРЭС посредством функции аналитического центра, создания ресурсного резерва и расширения круга партнеров</a:t>
            </a:r>
            <a:r>
              <a:rPr lang="en-US" dirty="0"/>
              <a:t>.</a:t>
            </a:r>
          </a:p>
          <a:p>
            <a:pPr marL="171450" indent="-171450" algn="l">
              <a:buFontTx/>
              <a:buChar char="-"/>
            </a:pPr>
            <a:endParaRPr lang="en-US" dirty="0"/>
          </a:p>
          <a:p>
            <a:pPr algn="l"/>
            <a:r>
              <a:rPr lang="en-US" dirty="0"/>
              <a:t>- </a:t>
            </a:r>
            <a:r>
              <a:rPr lang="ru-RU" dirty="0"/>
              <a:t>Соревнование ЦАРЭС среди университетов:</a:t>
            </a:r>
          </a:p>
          <a:p>
            <a:pPr algn="l"/>
            <a:r>
              <a:rPr lang="ru-RU" dirty="0"/>
              <a:t>Соревнование ЦАРЭС для стартапов Университетов  - это инновационный вызов для студентов университетов в регионе ЦАРЭС с целью развития практических, предпринимательских и "мягких" навыков путем решения реальных социальных и корпоративных проблем.</a:t>
            </a:r>
          </a:p>
          <a:p>
            <a:pPr algn="l"/>
            <a:r>
              <a:rPr lang="ru-RU" dirty="0"/>
              <a:t>Секретариат ЦАРЭС:</a:t>
            </a:r>
          </a:p>
          <a:p>
            <a:pPr algn="l"/>
            <a:r>
              <a:rPr lang="ru-RU" dirty="0"/>
              <a:t>1- Работает с университетами по созданию инкубационных центров для содействия развитию предпринимательства среди студентов. </a:t>
            </a:r>
          </a:p>
          <a:p>
            <a:pPr algn="l"/>
            <a:r>
              <a:rPr lang="ru-RU" dirty="0"/>
              <a:t>2- Работает с университетами по созданию программы обмена студентами для развития сотрудничества.</a:t>
            </a:r>
          </a:p>
          <a:p>
            <a:pPr algn="l"/>
            <a:r>
              <a:rPr lang="ru-RU" dirty="0"/>
              <a:t>3- Организует учебные поездки в университеты таких стран, как Корея, Сингапур и Япония, чтобы изучить их истории успеха</a:t>
            </a:r>
            <a:endParaRPr lang="en-US" dirty="0"/>
          </a:p>
          <a:p>
            <a:endParaRPr lang="en-US" b="0" dirty="0"/>
          </a:p>
          <a:p>
            <a:r>
              <a:rPr lang="ru-RU" b="1" dirty="0"/>
              <a:t>Слайд</a:t>
            </a:r>
            <a:r>
              <a:rPr lang="en-US" b="1" dirty="0"/>
              <a:t> 3:-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Дальнейшее развитие Хаба по развитию экосистемы стартапов ЦАРЭС путем охвата большего числа игроков в пространстве экосистемы из региона.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Продолжать организацию семинаров для членов ИСЦ, на которых эксперты предметной области будут обучать организации экосистемы стартапов по выбранным областям и темам.  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Продвигать обучение по линии Юг-Юг посредством инициативы ЦАРЭС "Инновации в расшифрованном виде", фокусируясь на факторах успеха экосистемы стартапов, начиная с Китайской Народной Республики и затем переходя к другим странам ЦАРЭС. Будет организована серия учебных и нетворкинговых мероприятий. 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Разработать региональный предварительный инкубационный "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Bootcamp"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поощрения передачи знаний и создания контактных сетей среди инкубаторов и акселераторов в регионе ЦАРЭС, которые проявили интерес к присоединению к данной инициативе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r>
              <a:rPr lang="ru-RU" b="1" dirty="0"/>
              <a:t>Слайд</a:t>
            </a:r>
            <a:r>
              <a:rPr lang="en-US" b="1" dirty="0"/>
              <a:t> 4:-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Сотрудничество с университетами и содействие вовлечению молодежи и предпринимательству (Компонент 5: Цифровые инновации, предпринимательство и конкурентоспособность ИКТ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Продолжить организацию открытых инновационных конкурсов - партнерской программы с университетами в регионе ЦАРЭС и разработать устойчивые модели для продолжения при сокращающейся поддержке со стороны секретариата ЦАРЭС.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целях укрепления сотрудничества и обмена знаниями между инновационными центрами, управляемыми университетами региона ЦАРЭС, мы стремимся создать "Программу университетского обмена в регионе ЦАРЭС". Участвующие университеты будут принимать стартапы из других университетов в течение одной недели, и стартапы получат уникальную возможность поработать с преподавателями и менторами из различных университетов региона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P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l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Другие инициативы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Запустить флагманскую программу ЦАРЭС по цифровой грамотности для женщин с целью устранения критического цифрового гендерного разрыва и продвижения цифровой экономики и улучшения доступа к предоставлению услуг.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Сотрудничать с цифровыми координационными центрами ЦАРЭС для усиления цифровой инфраструктуры и сокращения цифрового разрыва в регионе. Эта инициатива соответствует цифровой стратегии ЦАРЭС до 2030 года. Она направлена на оптимизацию цифровизации государственных услуг и содействие диалогу по нормативным актам, относящимся к трансграничным платежам, таможенным и телекоммуникационным услугам и т.д.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13B40-6331-4354-AB4B-1821939CC61D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6097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13B40-6331-4354-AB4B-1821939CC61D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3757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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13B40-6331-4354-AB4B-1821939CC61D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7210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P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13B40-6331-4354-AB4B-1821939CC61D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9465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13B40-6331-4354-AB4B-1821939CC61D}" type="slidenum">
              <a:rPr lang="en-PK" smtClean="0"/>
              <a:t>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52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2DADF-47A2-5518-3851-87E47CB87C7D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www.carecprogram.org/?publication=carec-gender-strategy-2030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arecprogram.org/?publication=carec-gender-strategy-2030" TargetMode="Externa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upcare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recprogram.org/?event=carec-university-startup-generator-2023-award-ceremon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cprogram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info@carecprogram.org" TargetMode="External"/><Relationship Id="rId5" Type="http://schemas.openxmlformats.org/officeDocument/2006/relationships/hyperlink" Target="https://www.startupcarec.org/" TargetMode="External"/><Relationship Id="rId4" Type="http://schemas.openxmlformats.org/officeDocument/2006/relationships/hyperlink" Target="https://digital.carecprogra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Заседание высокопоставленных официальных лиц ЦАРЭС</a:t>
            </a:r>
          </a:p>
          <a:p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13-14 июня 2023 года</a:t>
            </a:r>
          </a:p>
          <a:p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Тбилиси, Грузия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24798"/>
            <a:ext cx="9597887" cy="2387600"/>
          </a:xfrm>
        </p:spPr>
        <p:txBody>
          <a:bodyPr>
            <a:noAutofit/>
          </a:bodyPr>
          <a:lstStyle/>
          <a:p>
            <a:r>
              <a:rPr lang="ru" sz="4400" b="1" dirty="0"/>
              <a:t> </a:t>
            </a:r>
            <a:br>
              <a:rPr lang="en-US" sz="4400" b="1" dirty="0"/>
            </a:br>
            <a:r>
              <a:rPr lang="ru" sz="4400" b="1" dirty="0">
                <a:latin typeface="Arial" panose="020B0604020202020204" pitchFamily="34" charset="0"/>
                <a:cs typeface="Arial" panose="020B0604020202020204" pitchFamily="34" charset="0"/>
              </a:rPr>
              <a:t>Сквозные темы: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4400" b="1" dirty="0">
                <a:latin typeface="Arial" panose="020B0604020202020204" pitchFamily="34" charset="0"/>
                <a:cs typeface="Arial" panose="020B0604020202020204" pitchFamily="34" charset="0"/>
              </a:rPr>
              <a:t>гендер</a:t>
            </a:r>
            <a:br>
              <a:rPr lang="en-PH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endParaRPr lang="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E1FDF06-3822-29EA-2D54-E5EEA8B7A40F}"/>
              </a:ext>
            </a:extLst>
          </p:cNvPr>
          <p:cNvGrpSpPr/>
          <p:nvPr/>
        </p:nvGrpSpPr>
        <p:grpSpPr>
          <a:xfrm>
            <a:off x="107985" y="88712"/>
            <a:ext cx="10619289" cy="908769"/>
            <a:chOff x="284626" y="142882"/>
            <a:chExt cx="9961330" cy="1144782"/>
          </a:xfrm>
        </p:grpSpPr>
        <p:pic>
          <p:nvPicPr>
            <p:cNvPr id="27" name="Graphic 26" descr="Group brainstorm outline">
              <a:extLst>
                <a:ext uri="{FF2B5EF4-FFF2-40B4-BE49-F238E27FC236}">
                  <a16:creationId xmlns:a16="http://schemas.microsoft.com/office/drawing/2014/main" id="{6921520E-A398-14DE-CB7F-D01C37C46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95549" y="389046"/>
              <a:ext cx="590808" cy="5908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6DCF3C-FACB-13AA-77BD-9651D2EAF747}"/>
                </a:ext>
              </a:extLst>
            </p:cNvPr>
            <p:cNvSpPr txBox="1"/>
            <p:nvPr/>
          </p:nvSpPr>
          <p:spPr>
            <a:xfrm>
              <a:off x="7299210" y="389046"/>
              <a:ext cx="2946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Секторальные комитеты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Региональная экспертная группа по гендерным вопросам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A52786-BFFE-BAB4-9C48-82E6D223F5CD}"/>
                </a:ext>
              </a:extLst>
            </p:cNvPr>
            <p:cNvSpPr txBox="1"/>
            <p:nvPr/>
          </p:nvSpPr>
          <p:spPr>
            <a:xfrm>
              <a:off x="3172238" y="589789"/>
              <a:ext cx="3858182" cy="69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" sz="1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Гендерная </a:t>
              </a:r>
              <a:r>
                <a:rPr lang="ru" sz="1400" b="1" dirty="0">
                  <a:solidFill>
                    <a:srgbClr val="0563C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стратегия ЦАРЭС-2030 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3A161C-9F9C-1163-C4EB-089823E87FE6}"/>
                </a:ext>
              </a:extLst>
            </p:cNvPr>
            <p:cNvCxnSpPr>
              <a:cxnSpLocks/>
            </p:cNvCxnSpPr>
            <p:nvPr/>
          </p:nvCxnSpPr>
          <p:spPr>
            <a:xfrm>
              <a:off x="6342054" y="334274"/>
              <a:ext cx="0" cy="67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AA665D-790E-86FC-7F60-543A6685F6DE}"/>
                </a:ext>
              </a:extLst>
            </p:cNvPr>
            <p:cNvGrpSpPr/>
            <p:nvPr/>
          </p:nvGrpSpPr>
          <p:grpSpPr>
            <a:xfrm>
              <a:off x="284626" y="142882"/>
              <a:ext cx="2758884" cy="966996"/>
              <a:chOff x="251217" y="89721"/>
              <a:chExt cx="2758884" cy="966996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B6C0095-D54B-2169-B623-F57227EFE4C9}"/>
                  </a:ext>
                </a:extLst>
              </p:cNvPr>
              <p:cNvSpPr/>
              <p:nvPr/>
            </p:nvSpPr>
            <p:spPr>
              <a:xfrm>
                <a:off x="251217" y="129230"/>
                <a:ext cx="2705031" cy="927487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FD84FB99-88D2-BFF2-8A18-38885918F5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8108" y="435143"/>
                <a:ext cx="1833563" cy="6215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" sz="1600" b="1" dirty="0">
                    <a:latin typeface="+mn-lt"/>
                  </a:rPr>
                  <a:t>Сквозные темы: </a:t>
                </a:r>
                <a:r>
                  <a:rPr lang="ru-RU" sz="1600" b="1" dirty="0">
                    <a:latin typeface="+mn-lt"/>
                  </a:rPr>
                  <a:t>Г</a:t>
                </a:r>
                <a:r>
                  <a:rPr lang="ru" sz="1600" b="1" dirty="0">
                    <a:latin typeface="+mn-lt"/>
                  </a:rPr>
                  <a:t>ендер</a:t>
                </a:r>
                <a:endParaRPr lang="en-US" sz="1600" b="1" dirty="0">
                  <a:latin typeface="+mn-lt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2469477-5AA7-0AF1-CAF0-03357FB4B591}"/>
                  </a:ext>
                </a:extLst>
              </p:cNvPr>
              <p:cNvGrpSpPr/>
              <p:nvPr/>
            </p:nvGrpSpPr>
            <p:grpSpPr>
              <a:xfrm>
                <a:off x="307415" y="89721"/>
                <a:ext cx="2702686" cy="815634"/>
                <a:chOff x="635560" y="213475"/>
                <a:chExt cx="2702686" cy="815634"/>
              </a:xfrm>
            </p:grpSpPr>
            <p:pic>
              <p:nvPicPr>
                <p:cNvPr id="35" name="Graphic 34" descr="Umbrella outline">
                  <a:extLst>
                    <a:ext uri="{FF2B5EF4-FFF2-40B4-BE49-F238E27FC236}">
                      <a16:creationId xmlns:a16="http://schemas.microsoft.com/office/drawing/2014/main" id="{D8088D8C-ACDA-8108-83DB-0EBE33FB24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560" y="291653"/>
                  <a:ext cx="737456" cy="737456"/>
                </a:xfrm>
                <a:prstGeom prst="rect">
                  <a:avLst/>
                </a:prstGeom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6FA80535-1FF8-53AB-72EF-EA237C0272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56253" y="213475"/>
                  <a:ext cx="1981993" cy="52493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j-ea"/>
                      <a:cs typeface="Poppins Light" panose="00000400000000000000" pitchFamily="2" charset="0"/>
                    </a:defRPr>
                  </a:lvl1pPr>
                </a:lstStyle>
                <a:p>
                  <a:r>
                    <a:rPr lang="ru" sz="24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ЦАРЭ</a:t>
                  </a:r>
                  <a:r>
                    <a:rPr lang="en-US" sz="24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2400" b="1" dirty="0"/>
                </a:p>
              </p:txBody>
            </p:sp>
          </p:grpSp>
        </p:grpSp>
      </p:grp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C760BD8-2F43-1EE6-980A-C503734E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598" y="659445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37A54-6DA2-4B4E-B0CD-49AE19390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F6A57B46-654E-9463-4B50-B29F155E6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0118" r="69565" b="80960"/>
          <a:stretch/>
        </p:blipFill>
        <p:spPr>
          <a:xfrm>
            <a:off x="4619" y="869798"/>
            <a:ext cx="1981992" cy="520090"/>
          </a:xfrm>
          <a:prstGeom prst="rect">
            <a:avLst/>
          </a:prstGeom>
        </p:spPr>
      </p:pic>
      <p:pic>
        <p:nvPicPr>
          <p:cNvPr id="45" name="Picture 4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8C4A6F0-CA34-DB06-B4BE-36B6F00C38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19040" r="68411" b="41176"/>
          <a:stretch/>
        </p:blipFill>
        <p:spPr>
          <a:xfrm>
            <a:off x="157413" y="1241605"/>
            <a:ext cx="2251587" cy="2319122"/>
          </a:xfrm>
          <a:prstGeom prst="rect">
            <a:avLst/>
          </a:prstGeom>
        </p:spPr>
      </p:pic>
      <p:pic>
        <p:nvPicPr>
          <p:cNvPr id="47" name="Picture 46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9AF0110E-E398-145A-125D-5B6BD65D39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19040" r="50359" b="41176"/>
          <a:stretch/>
        </p:blipFill>
        <p:spPr>
          <a:xfrm>
            <a:off x="1993667" y="1244967"/>
            <a:ext cx="2796994" cy="2319122"/>
          </a:xfrm>
          <a:prstGeom prst="rect">
            <a:avLst/>
          </a:prstGeom>
        </p:spPr>
      </p:pic>
      <p:pic>
        <p:nvPicPr>
          <p:cNvPr id="49" name="Picture 48" descr="A picture containing text, screenshot, businesscard, font&#10;&#10;Description automatically generated">
            <a:extLst>
              <a:ext uri="{FF2B5EF4-FFF2-40B4-BE49-F238E27FC236}">
                <a16:creationId xmlns:a16="http://schemas.microsoft.com/office/drawing/2014/main" id="{6E0D9FAF-6DB4-4704-2EE1-670F7E402B7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4" t="19040" r="26726" b="41176"/>
          <a:stretch/>
        </p:blipFill>
        <p:spPr>
          <a:xfrm>
            <a:off x="4510148" y="1231853"/>
            <a:ext cx="3310284" cy="2319122"/>
          </a:xfrm>
          <a:prstGeom prst="rect">
            <a:avLst/>
          </a:prstGeom>
        </p:spPr>
      </p:pic>
      <p:pic>
        <p:nvPicPr>
          <p:cNvPr id="51" name="Picture 50" descr="A close-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3BC2EEC-421E-024E-C2EF-EF15FB8C17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5" t="20245" r="3263" b="40965"/>
          <a:stretch/>
        </p:blipFill>
        <p:spPr>
          <a:xfrm>
            <a:off x="7401340" y="1280603"/>
            <a:ext cx="3141381" cy="232338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A0EC65D-08AC-E2E8-CBB1-AEB0E1261D6C}"/>
              </a:ext>
            </a:extLst>
          </p:cNvPr>
          <p:cNvSpPr txBox="1"/>
          <p:nvPr/>
        </p:nvSpPr>
        <p:spPr>
          <a:xfrm>
            <a:off x="1836795" y="546989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N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E2B4788-6902-433F-DC69-CA305E588D55}"/>
              </a:ext>
            </a:extLst>
          </p:cNvPr>
          <p:cNvCxnSpPr>
            <a:cxnSpLocks/>
          </p:cNvCxnSpPr>
          <p:nvPr/>
        </p:nvCxnSpPr>
        <p:spPr>
          <a:xfrm flipV="1">
            <a:off x="296561" y="5136298"/>
            <a:ext cx="10873750" cy="16472"/>
          </a:xfrm>
          <a:prstGeom prst="straightConnector1">
            <a:avLst/>
          </a:prstGeom>
          <a:ln w="19050">
            <a:solidFill>
              <a:srgbClr val="C65A1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A3686C1A-CC65-DB11-D4B6-A26328B70D4C}"/>
              </a:ext>
            </a:extLst>
          </p:cNvPr>
          <p:cNvSpPr/>
          <p:nvPr/>
        </p:nvSpPr>
        <p:spPr>
          <a:xfrm>
            <a:off x="762905" y="4809508"/>
            <a:ext cx="1149010" cy="667265"/>
          </a:xfrm>
          <a:prstGeom prst="roundRect">
            <a:avLst/>
          </a:prstGeom>
          <a:solidFill>
            <a:srgbClr val="FC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/>
              <a:t>Август</a:t>
            </a:r>
          </a:p>
          <a:p>
            <a:pPr algn="ctr"/>
            <a:r>
              <a:rPr lang="ru" sz="1600" b="1" dirty="0"/>
              <a:t>2022 г.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DD40D3B-F198-720E-972A-8D6A8B94ABF7}"/>
              </a:ext>
            </a:extLst>
          </p:cNvPr>
          <p:cNvSpPr/>
          <p:nvPr/>
        </p:nvSpPr>
        <p:spPr>
          <a:xfrm>
            <a:off x="2409000" y="4809509"/>
            <a:ext cx="1149013" cy="667265"/>
          </a:xfrm>
          <a:prstGeom prst="roundRect">
            <a:avLst/>
          </a:prstGeom>
          <a:solidFill>
            <a:srgbClr val="FC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/>
              <a:t>Июнь</a:t>
            </a:r>
          </a:p>
          <a:p>
            <a:pPr algn="ctr"/>
            <a:r>
              <a:rPr lang="ru" sz="1600" b="1" dirty="0"/>
              <a:t>2023 г.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359C0BC-1D7D-9DD3-A4AB-CB40FBB424CB}"/>
              </a:ext>
            </a:extLst>
          </p:cNvPr>
          <p:cNvSpPr/>
          <p:nvPr/>
        </p:nvSpPr>
        <p:spPr>
          <a:xfrm>
            <a:off x="3885540" y="4819134"/>
            <a:ext cx="1149013" cy="667265"/>
          </a:xfrm>
          <a:prstGeom prst="roundRect">
            <a:avLst/>
          </a:prstGeom>
          <a:solidFill>
            <a:srgbClr val="FC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/>
              <a:t>Июль</a:t>
            </a:r>
          </a:p>
          <a:p>
            <a:pPr algn="ctr"/>
            <a:r>
              <a:rPr lang="ru" sz="1600" b="1" dirty="0"/>
              <a:t>2023 г.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72C8167-83F5-F7DB-6CD8-271352354CD9}"/>
              </a:ext>
            </a:extLst>
          </p:cNvPr>
          <p:cNvSpPr/>
          <p:nvPr/>
        </p:nvSpPr>
        <p:spPr>
          <a:xfrm>
            <a:off x="5472782" y="4817058"/>
            <a:ext cx="1145923" cy="667265"/>
          </a:xfrm>
          <a:prstGeom prst="roundRect">
            <a:avLst/>
          </a:prstGeom>
          <a:solidFill>
            <a:srgbClr val="FC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/>
              <a:t>Август 2023 г.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D8DD3C6-770E-FB52-79A1-3801EBBE598C}"/>
              </a:ext>
            </a:extLst>
          </p:cNvPr>
          <p:cNvSpPr/>
          <p:nvPr/>
        </p:nvSpPr>
        <p:spPr>
          <a:xfrm>
            <a:off x="6949323" y="4815022"/>
            <a:ext cx="1316148" cy="667265"/>
          </a:xfrm>
          <a:prstGeom prst="roundRect">
            <a:avLst/>
          </a:prstGeom>
          <a:solidFill>
            <a:srgbClr val="FC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/>
              <a:t>Сентябрь 2023 г.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FDCBA48-2621-3133-1FAA-A6F53517F2EB}"/>
              </a:ext>
            </a:extLst>
          </p:cNvPr>
          <p:cNvSpPr/>
          <p:nvPr/>
        </p:nvSpPr>
        <p:spPr>
          <a:xfrm>
            <a:off x="8610882" y="4815021"/>
            <a:ext cx="1217628" cy="667265"/>
          </a:xfrm>
          <a:prstGeom prst="roundRect">
            <a:avLst/>
          </a:prstGeom>
          <a:solidFill>
            <a:srgbClr val="FCA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 dirty="0"/>
              <a:t>Октябрь 2023 г.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8A395C1-8578-6499-AB39-2134150505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" y="3640987"/>
            <a:ext cx="1766475" cy="465490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B527CAA-A551-54C5-4AEC-1ADE13C70600}"/>
              </a:ext>
            </a:extLst>
          </p:cNvPr>
          <p:cNvCxnSpPr>
            <a:cxnSpLocks/>
          </p:cNvCxnSpPr>
          <p:nvPr/>
        </p:nvCxnSpPr>
        <p:spPr>
          <a:xfrm>
            <a:off x="1332553" y="5555708"/>
            <a:ext cx="0" cy="258808"/>
          </a:xfrm>
          <a:prstGeom prst="straightConnector1">
            <a:avLst/>
          </a:prstGeom>
          <a:ln>
            <a:solidFill>
              <a:srgbClr val="C6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FAAF2C0-7913-03F5-7A20-F211D2467488}"/>
              </a:ext>
            </a:extLst>
          </p:cNvPr>
          <p:cNvSpPr txBox="1"/>
          <p:nvPr/>
        </p:nvSpPr>
        <p:spPr>
          <a:xfrm>
            <a:off x="157413" y="5798015"/>
            <a:ext cx="38553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191919"/>
                </a:solidFill>
              </a:rPr>
              <a:t>Проведено учредительное заседание </a:t>
            </a:r>
            <a:r>
              <a:rPr lang="ru-RU" sz="1400" b="1" dirty="0">
                <a:solidFill>
                  <a:srgbClr val="191919"/>
                </a:solidFill>
              </a:rPr>
              <a:t>РЭГГ</a:t>
            </a:r>
            <a:endParaRPr lang="ru" sz="1400" b="1" dirty="0">
              <a:solidFill>
                <a:srgbClr val="191919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" sz="1400" b="1" dirty="0">
                <a:solidFill>
                  <a:srgbClr val="191919"/>
                </a:solidFill>
              </a:rPr>
              <a:t>П</a:t>
            </a:r>
            <a:r>
              <a:rPr lang="ru-RU" sz="1400" b="1" dirty="0">
                <a:solidFill>
                  <a:srgbClr val="191919"/>
                </a:solidFill>
              </a:rPr>
              <a:t>р</a:t>
            </a:r>
            <a:r>
              <a:rPr lang="ru" sz="1400" b="1" dirty="0">
                <a:solidFill>
                  <a:srgbClr val="191919"/>
                </a:solidFill>
              </a:rPr>
              <a:t>оведен Первый форум по расширению экономических прав и возможностей женщин</a:t>
            </a:r>
            <a:endParaRPr lang="en-US" sz="1400" b="1" dirty="0">
              <a:solidFill>
                <a:srgbClr val="191919"/>
              </a:solidFill>
              <a:effectLst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19AA790-369E-87A0-3EB8-DECAC3723100}"/>
              </a:ext>
            </a:extLst>
          </p:cNvPr>
          <p:cNvCxnSpPr>
            <a:cxnSpLocks/>
          </p:cNvCxnSpPr>
          <p:nvPr/>
        </p:nvCxnSpPr>
        <p:spPr>
          <a:xfrm>
            <a:off x="4510148" y="5550915"/>
            <a:ext cx="0" cy="288315"/>
          </a:xfrm>
          <a:prstGeom prst="straightConnector1">
            <a:avLst/>
          </a:prstGeom>
          <a:ln>
            <a:solidFill>
              <a:srgbClr val="C6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74A7C61-791A-62DD-6134-E0D79DCE7152}"/>
              </a:ext>
            </a:extLst>
          </p:cNvPr>
          <p:cNvCxnSpPr>
            <a:cxnSpLocks/>
          </p:cNvCxnSpPr>
          <p:nvPr/>
        </p:nvCxnSpPr>
        <p:spPr>
          <a:xfrm>
            <a:off x="7776453" y="5550915"/>
            <a:ext cx="0" cy="288315"/>
          </a:xfrm>
          <a:prstGeom prst="straightConnector1">
            <a:avLst/>
          </a:prstGeom>
          <a:ln>
            <a:solidFill>
              <a:srgbClr val="C6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70BD4B4-F023-646B-8797-2580D34F80AB}"/>
              </a:ext>
            </a:extLst>
          </p:cNvPr>
          <p:cNvCxnSpPr>
            <a:cxnSpLocks/>
          </p:cNvCxnSpPr>
          <p:nvPr/>
        </p:nvCxnSpPr>
        <p:spPr>
          <a:xfrm flipV="1">
            <a:off x="3016793" y="4417883"/>
            <a:ext cx="0" cy="277681"/>
          </a:xfrm>
          <a:prstGeom prst="straightConnector1">
            <a:avLst/>
          </a:prstGeom>
          <a:ln>
            <a:solidFill>
              <a:srgbClr val="C6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778553D-157F-5FD3-9429-DCA6B80FC037}"/>
              </a:ext>
            </a:extLst>
          </p:cNvPr>
          <p:cNvCxnSpPr>
            <a:cxnSpLocks/>
          </p:cNvCxnSpPr>
          <p:nvPr/>
        </p:nvCxnSpPr>
        <p:spPr>
          <a:xfrm flipV="1">
            <a:off x="9145554" y="4430963"/>
            <a:ext cx="0" cy="269169"/>
          </a:xfrm>
          <a:prstGeom prst="straightConnector1">
            <a:avLst/>
          </a:prstGeom>
          <a:ln>
            <a:solidFill>
              <a:srgbClr val="C6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15F4B64-5570-C846-78FD-4C99D6BC0619}"/>
              </a:ext>
            </a:extLst>
          </p:cNvPr>
          <p:cNvSpPr txBox="1"/>
          <p:nvPr/>
        </p:nvSpPr>
        <p:spPr>
          <a:xfrm>
            <a:off x="2076536" y="3798526"/>
            <a:ext cx="2693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i="0" u="none" strike="noStrike" dirty="0">
                <a:solidFill>
                  <a:srgbClr val="191919"/>
                </a:solidFill>
                <a:effectLst/>
              </a:rPr>
              <a:t>Объявление о выдвижении кандидатур на </a:t>
            </a:r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премию ЦАРЭС «Женщина года»</a:t>
            </a:r>
            <a:endParaRPr lang="en-US" sz="1400" b="1" dirty="0">
              <a:solidFill>
                <a:srgbClr val="191919"/>
              </a:solidFill>
              <a:effectLst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A63EBE-898F-09A3-87F2-786A9E174321}"/>
              </a:ext>
            </a:extLst>
          </p:cNvPr>
          <p:cNvSpPr txBox="1"/>
          <p:nvPr/>
        </p:nvSpPr>
        <p:spPr>
          <a:xfrm>
            <a:off x="4012785" y="5800128"/>
            <a:ext cx="29365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i="0" u="none" strike="noStrike" dirty="0">
                <a:solidFill>
                  <a:srgbClr val="191919"/>
                </a:solidFill>
                <a:effectLst/>
              </a:rPr>
              <a:t>Запуск</a:t>
            </a:r>
          </a:p>
          <a:p>
            <a:r>
              <a:rPr lang="ru" sz="1400" b="1" dirty="0">
                <a:solidFill>
                  <a:srgbClr val="191919"/>
                </a:solidFill>
              </a:rPr>
              <a:t>Платформы ЦАРЭС онлайн-сообщества </a:t>
            </a:r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«Женщины в бизнесе»</a:t>
            </a:r>
            <a:endParaRPr lang="en-US" sz="1400" b="1" dirty="0">
              <a:solidFill>
                <a:srgbClr val="191919"/>
              </a:solidFill>
              <a:effectLst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6BFD6C-3BCF-8563-7B3B-2ACDEA774C0B}"/>
              </a:ext>
            </a:extLst>
          </p:cNvPr>
          <p:cNvSpPr txBox="1"/>
          <p:nvPr/>
        </p:nvSpPr>
        <p:spPr>
          <a:xfrm>
            <a:off x="4885824" y="3751672"/>
            <a:ext cx="3525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Второе заседание </a:t>
            </a:r>
            <a:r>
              <a:rPr lang="ru-RU" sz="1400" b="1" i="0" u="none" strike="noStrike" dirty="0">
                <a:solidFill>
                  <a:srgbClr val="191919"/>
                </a:solidFill>
                <a:effectLst/>
              </a:rPr>
              <a:t>РЭГГ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Второй Форум по расширению экономических прав и возможностей женщин</a:t>
            </a:r>
            <a:endParaRPr lang="en-US" sz="1400" b="1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E0CBE46-3250-2300-7DB7-1F8E93798E7C}"/>
              </a:ext>
            </a:extLst>
          </p:cNvPr>
          <p:cNvCxnSpPr>
            <a:cxnSpLocks/>
          </p:cNvCxnSpPr>
          <p:nvPr/>
        </p:nvCxnSpPr>
        <p:spPr>
          <a:xfrm flipV="1">
            <a:off x="6029050" y="4494756"/>
            <a:ext cx="0" cy="277681"/>
          </a:xfrm>
          <a:prstGeom prst="straightConnector1">
            <a:avLst/>
          </a:prstGeom>
          <a:ln>
            <a:solidFill>
              <a:srgbClr val="C6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03CE1EA-42DF-1AC5-2BA0-0CA11FB2DA5E}"/>
              </a:ext>
            </a:extLst>
          </p:cNvPr>
          <p:cNvSpPr txBox="1"/>
          <p:nvPr/>
        </p:nvSpPr>
        <p:spPr>
          <a:xfrm>
            <a:off x="7116068" y="5830521"/>
            <a:ext cx="2582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i="0" u="none" strike="noStrike" dirty="0">
                <a:solidFill>
                  <a:srgbClr val="191919"/>
                </a:solidFill>
                <a:effectLst/>
              </a:rPr>
              <a:t>Запуск</a:t>
            </a:r>
          </a:p>
          <a:p>
            <a:r>
              <a:rPr lang="ru" sz="1400" b="1" dirty="0">
                <a:solidFill>
                  <a:srgbClr val="191919"/>
                </a:solidFill>
              </a:rPr>
              <a:t>И</a:t>
            </a:r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нициативы «</a:t>
            </a:r>
            <a:r>
              <a:rPr lang="en-US" sz="1400" b="1" i="0" u="none" strike="noStrike" dirty="0">
                <a:solidFill>
                  <a:srgbClr val="191919"/>
                </a:solidFill>
                <a:effectLst/>
              </a:rPr>
              <a:t>Digital </a:t>
            </a:r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GLOW</a:t>
            </a:r>
            <a:r>
              <a:rPr lang="ru-RU" sz="1400" b="1" i="0" u="none" strike="noStrike" dirty="0">
                <a:solidFill>
                  <a:srgbClr val="191919"/>
                </a:solidFill>
                <a:effectLst/>
              </a:rPr>
              <a:t>»</a:t>
            </a:r>
            <a:endParaRPr lang="en-US" sz="1400" b="1" dirty="0">
              <a:solidFill>
                <a:srgbClr val="191919"/>
              </a:solidFill>
              <a:effectLst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62F93D4-8281-5ED1-3314-A5BFB05F7D2D}"/>
              </a:ext>
            </a:extLst>
          </p:cNvPr>
          <p:cNvSpPr txBox="1"/>
          <p:nvPr/>
        </p:nvSpPr>
        <p:spPr>
          <a:xfrm>
            <a:off x="8621387" y="3753378"/>
            <a:ext cx="2823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b="1" i="0" u="none" strike="noStrike" dirty="0">
                <a:solidFill>
                  <a:srgbClr val="191919"/>
                </a:solidFill>
                <a:effectLst/>
              </a:rPr>
              <a:t>Церемония вручения премии "Женщины года"</a:t>
            </a:r>
            <a:endParaRPr lang="en-US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93FC298-7199-2EAD-91DA-A6FC5E88D176}"/>
              </a:ext>
            </a:extLst>
          </p:cNvPr>
          <p:cNvSpPr txBox="1"/>
          <p:nvPr/>
        </p:nvSpPr>
        <p:spPr>
          <a:xfrm>
            <a:off x="186258" y="5162121"/>
            <a:ext cx="880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i="0" u="none" strike="noStrike" dirty="0">
                <a:solidFill>
                  <a:srgbClr val="ED7D31"/>
                </a:solidFill>
                <a:effectLst/>
              </a:rPr>
              <a:t>2022 г.</a:t>
            </a:r>
            <a:endParaRPr lang="en-US" sz="1400" b="1" dirty="0">
              <a:solidFill>
                <a:srgbClr val="ED7D31"/>
              </a:solidFill>
              <a:effectLst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2A1707F-C72D-BCAC-DB8D-B8F57401961B}"/>
              </a:ext>
            </a:extLst>
          </p:cNvPr>
          <p:cNvSpPr txBox="1"/>
          <p:nvPr/>
        </p:nvSpPr>
        <p:spPr>
          <a:xfrm>
            <a:off x="10546917" y="4799754"/>
            <a:ext cx="880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400" i="0" u="none" strike="noStrike" dirty="0">
                <a:solidFill>
                  <a:srgbClr val="ED7D31"/>
                </a:solidFill>
                <a:effectLst/>
              </a:rPr>
              <a:t>2023 г.</a:t>
            </a:r>
            <a:endParaRPr lang="en-US" sz="1400" b="1" dirty="0">
              <a:solidFill>
                <a:srgbClr val="ED7D31"/>
              </a:solidFill>
              <a:effectLst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CFD849A-F07D-DD79-5DB1-A5B814B6933E}"/>
              </a:ext>
            </a:extLst>
          </p:cNvPr>
          <p:cNvSpPr/>
          <p:nvPr/>
        </p:nvSpPr>
        <p:spPr>
          <a:xfrm>
            <a:off x="305448" y="3560149"/>
            <a:ext cx="10041187" cy="112247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5482BB-BB60-ED86-FAD6-7F9D81FB83C7}"/>
              </a:ext>
            </a:extLst>
          </p:cNvPr>
          <p:cNvSpPr txBox="1"/>
          <p:nvPr/>
        </p:nvSpPr>
        <p:spPr>
          <a:xfrm>
            <a:off x="613102" y="1803408"/>
            <a:ext cx="1261358" cy="307777"/>
          </a:xfrm>
          <a:prstGeom prst="rect">
            <a:avLst/>
          </a:prstGeom>
          <a:solidFill>
            <a:srgbClr val="38A3A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ЦЕЛЬ</a:t>
            </a:r>
            <a:r>
              <a:rPr lang="en-CN" sz="1400" b="1" dirty="0">
                <a:solidFill>
                  <a:schemeClr val="bg1"/>
                </a:solidFill>
              </a:rPr>
              <a:t> 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9489C1-1217-C1D3-AE2B-701915F53594}"/>
              </a:ext>
            </a:extLst>
          </p:cNvPr>
          <p:cNvSpPr txBox="1"/>
          <p:nvPr/>
        </p:nvSpPr>
        <p:spPr>
          <a:xfrm>
            <a:off x="479980" y="2614005"/>
            <a:ext cx="1652813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Содействовать доступу женщин к экономическим возможностям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484A1D-9529-F966-4DF4-C0A25A84BEB8}"/>
              </a:ext>
            </a:extLst>
          </p:cNvPr>
          <p:cNvSpPr txBox="1"/>
          <p:nvPr/>
        </p:nvSpPr>
        <p:spPr>
          <a:xfrm>
            <a:off x="562844" y="977639"/>
            <a:ext cx="149086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</a:t>
            </a:r>
            <a:endParaRPr lang="en-C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9C948B-29DC-4DDE-8F69-54B470CAE2CD}"/>
              </a:ext>
            </a:extLst>
          </p:cNvPr>
          <p:cNvSpPr txBox="1"/>
          <p:nvPr/>
        </p:nvSpPr>
        <p:spPr>
          <a:xfrm>
            <a:off x="3222715" y="1788470"/>
            <a:ext cx="1261358" cy="307777"/>
          </a:xfrm>
          <a:prstGeom prst="rect">
            <a:avLst/>
          </a:prstGeom>
          <a:solidFill>
            <a:srgbClr val="6D597A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ЦЕЛЬ</a:t>
            </a:r>
            <a:r>
              <a:rPr lang="en-CN" sz="1400" b="1" dirty="0">
                <a:solidFill>
                  <a:schemeClr val="bg1"/>
                </a:solidFill>
              </a:rPr>
              <a:t> 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C6C5A1-2869-0C98-63D8-4D3D606A82D7}"/>
              </a:ext>
            </a:extLst>
          </p:cNvPr>
          <p:cNvSpPr txBox="1"/>
          <p:nvPr/>
        </p:nvSpPr>
        <p:spPr>
          <a:xfrm>
            <a:off x="3137848" y="2590940"/>
            <a:ext cx="199295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Способствовать расширению прав и возможностей женщин в обществе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7" name="Picture 50" descr="A close-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3BC2EEC-421E-024E-C2EF-EF15FB8C17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5" t="20245" r="3263" b="40965"/>
          <a:stretch/>
        </p:blipFill>
        <p:spPr>
          <a:xfrm>
            <a:off x="7444809" y="1263384"/>
            <a:ext cx="3141381" cy="232338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DF7B7C4-56C4-88A6-EF06-2B62F8090BBE}"/>
              </a:ext>
            </a:extLst>
          </p:cNvPr>
          <p:cNvSpPr txBox="1"/>
          <p:nvPr/>
        </p:nvSpPr>
        <p:spPr>
          <a:xfrm>
            <a:off x="6065184" y="1782239"/>
            <a:ext cx="1261358" cy="307777"/>
          </a:xfrm>
          <a:prstGeom prst="rect">
            <a:avLst/>
          </a:prstGeom>
          <a:solidFill>
            <a:srgbClr val="A66C9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ЦЕЛЬ</a:t>
            </a:r>
            <a:r>
              <a:rPr lang="en-CN" sz="1400" b="1" dirty="0">
                <a:solidFill>
                  <a:schemeClr val="bg1"/>
                </a:solidFill>
              </a:rPr>
              <a:t> 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D26640-5C5B-052B-09F6-E55D5377B9F3}"/>
              </a:ext>
            </a:extLst>
          </p:cNvPr>
          <p:cNvSpPr txBox="1"/>
          <p:nvPr/>
        </p:nvSpPr>
        <p:spPr>
          <a:xfrm>
            <a:off x="5776904" y="2479058"/>
            <a:ext cx="2008044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женских региональных сетей и реформ политики для расширения прав и возможностей женщин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8961998-8CB9-400D-D41C-BF7CBC033705}"/>
              </a:ext>
            </a:extLst>
          </p:cNvPr>
          <p:cNvSpPr txBox="1"/>
          <p:nvPr/>
        </p:nvSpPr>
        <p:spPr>
          <a:xfrm>
            <a:off x="8845734" y="1784327"/>
            <a:ext cx="1261358" cy="307777"/>
          </a:xfrm>
          <a:prstGeom prst="rect">
            <a:avLst/>
          </a:prstGeom>
          <a:solidFill>
            <a:srgbClr val="B5657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ЦЕЛЬ</a:t>
            </a:r>
            <a:r>
              <a:rPr lang="en-CN" sz="1400" b="1" dirty="0">
                <a:solidFill>
                  <a:schemeClr val="bg1"/>
                </a:solidFill>
              </a:rPr>
              <a:t> 04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952C1C7-9730-BAAD-60B7-1401D0270D61}"/>
              </a:ext>
            </a:extLst>
          </p:cNvPr>
          <p:cNvSpPr txBox="1"/>
          <p:nvPr/>
        </p:nvSpPr>
        <p:spPr>
          <a:xfrm>
            <a:off x="8603561" y="2580025"/>
            <a:ext cx="2729317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Расширение доступа женщин к информационным и коммуникационным технологиям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3D634B-BDC5-C28D-9F54-3C4369C39032}"/>
              </a:ext>
            </a:extLst>
          </p:cNvPr>
          <p:cNvSpPr txBox="1"/>
          <p:nvPr/>
        </p:nvSpPr>
        <p:spPr>
          <a:xfrm>
            <a:off x="641924" y="3767860"/>
            <a:ext cx="149086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ЭТАПЫ</a:t>
            </a:r>
            <a:endParaRPr lang="en-C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70C0C-5507-3B42-DD49-C2F308CFAB2C}"/>
              </a:ext>
            </a:extLst>
          </p:cNvPr>
          <p:cNvSpPr txBox="1"/>
          <p:nvPr/>
        </p:nvSpPr>
        <p:spPr>
          <a:xfrm>
            <a:off x="0" y="6596390"/>
            <a:ext cx="2577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 </a:t>
            </a:r>
            <a:r>
              <a:rPr lang="en-P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5" grpId="0"/>
      <p:bldP spid="83" grpId="0"/>
      <p:bldP spid="88" grpId="0"/>
      <p:bldP spid="89" grpId="0"/>
      <p:bldP spid="92" grpId="0"/>
      <p:bldP spid="95" grpId="0"/>
      <p:bldP spid="9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E1FDF06-3822-29EA-2D54-E5EEA8B7A40F}"/>
              </a:ext>
            </a:extLst>
          </p:cNvPr>
          <p:cNvGrpSpPr/>
          <p:nvPr/>
        </p:nvGrpSpPr>
        <p:grpSpPr>
          <a:xfrm>
            <a:off x="489873" y="118279"/>
            <a:ext cx="10085530" cy="905452"/>
            <a:chOff x="284626" y="0"/>
            <a:chExt cx="9710500" cy="1179576"/>
          </a:xfrm>
        </p:grpSpPr>
        <p:pic>
          <p:nvPicPr>
            <p:cNvPr id="27" name="Graphic 26" descr="Group brainstorm outline">
              <a:extLst>
                <a:ext uri="{FF2B5EF4-FFF2-40B4-BE49-F238E27FC236}">
                  <a16:creationId xmlns:a16="http://schemas.microsoft.com/office/drawing/2014/main" id="{6921520E-A398-14DE-CB7F-D01C37C46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90440" y="389046"/>
              <a:ext cx="590808" cy="5908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6DCF3C-FACB-13AA-77BD-9651D2EAF747}"/>
                </a:ext>
              </a:extLst>
            </p:cNvPr>
            <p:cNvSpPr txBox="1"/>
            <p:nvPr/>
          </p:nvSpPr>
          <p:spPr>
            <a:xfrm>
              <a:off x="7048380" y="55639"/>
              <a:ext cx="2946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Секторальные комитеты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Региональная экспертная группа по гендерным вопросам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A52786-BFFE-BAB4-9C48-82E6D223F5CD}"/>
                </a:ext>
              </a:extLst>
            </p:cNvPr>
            <p:cNvSpPr txBox="1"/>
            <p:nvPr/>
          </p:nvSpPr>
          <p:spPr>
            <a:xfrm>
              <a:off x="2915526" y="334273"/>
              <a:ext cx="3858182" cy="72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" sz="1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Гендерная </a:t>
              </a:r>
              <a:r>
                <a:rPr lang="ru" sz="1400" b="1" dirty="0">
                  <a:solidFill>
                    <a:srgbClr val="0563C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стратегия ЦАРЭС-2030 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3A161C-9F9C-1163-C4EB-089823E87FE6}"/>
                </a:ext>
              </a:extLst>
            </p:cNvPr>
            <p:cNvCxnSpPr>
              <a:cxnSpLocks/>
            </p:cNvCxnSpPr>
            <p:nvPr/>
          </p:nvCxnSpPr>
          <p:spPr>
            <a:xfrm>
              <a:off x="6136943" y="334274"/>
              <a:ext cx="0" cy="67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AA665D-790E-86FC-7F60-543A6685F6DE}"/>
                </a:ext>
              </a:extLst>
            </p:cNvPr>
            <p:cNvGrpSpPr/>
            <p:nvPr/>
          </p:nvGrpSpPr>
          <p:grpSpPr>
            <a:xfrm>
              <a:off x="284626" y="0"/>
              <a:ext cx="2738440" cy="1179576"/>
              <a:chOff x="251217" y="-53161"/>
              <a:chExt cx="2738440" cy="1179576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B6C0095-D54B-2169-B623-F57227EFE4C9}"/>
                  </a:ext>
                </a:extLst>
              </p:cNvPr>
              <p:cNvSpPr/>
              <p:nvPr/>
            </p:nvSpPr>
            <p:spPr>
              <a:xfrm>
                <a:off x="251217" y="129230"/>
                <a:ext cx="2705031" cy="927487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FD84FB99-88D2-BFF2-8A18-38885918F5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8108" y="435143"/>
                <a:ext cx="1833563" cy="6215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Сквозные темы: Гендер</a:t>
                </a:r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2469477-5AA7-0AF1-CAF0-03357FB4B591}"/>
                  </a:ext>
                </a:extLst>
              </p:cNvPr>
              <p:cNvGrpSpPr/>
              <p:nvPr/>
            </p:nvGrpSpPr>
            <p:grpSpPr>
              <a:xfrm>
                <a:off x="307415" y="-53161"/>
                <a:ext cx="2682242" cy="1179576"/>
                <a:chOff x="635560" y="70593"/>
                <a:chExt cx="2682242" cy="1179576"/>
              </a:xfrm>
            </p:grpSpPr>
            <p:pic>
              <p:nvPicPr>
                <p:cNvPr id="35" name="Graphic 34" descr="Umbrella outline">
                  <a:extLst>
                    <a:ext uri="{FF2B5EF4-FFF2-40B4-BE49-F238E27FC236}">
                      <a16:creationId xmlns:a16="http://schemas.microsoft.com/office/drawing/2014/main" id="{D8088D8C-ACDA-8108-83DB-0EBE33FB24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560" y="291653"/>
                  <a:ext cx="737456" cy="737456"/>
                </a:xfrm>
                <a:prstGeom prst="rect">
                  <a:avLst/>
                </a:prstGeom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6FA80535-1FF8-53AB-72EF-EA237C0272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5809" y="70593"/>
                  <a:ext cx="1981993" cy="117957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j-ea"/>
                      <a:cs typeface="Poppins Light" panose="00000400000000000000" pitchFamily="2" charset="0"/>
                    </a:defRPr>
                  </a:lvl1pPr>
                </a:lstStyle>
                <a:p>
                  <a:r>
                    <a:rPr lang="ru" sz="2400" b="1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ЦАРЭС</a:t>
                  </a:r>
                  <a:r>
                    <a:rPr lang="ru" sz="2800" b="1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b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endPara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C760BD8-2F43-1EE6-980A-C503734E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745" y="65364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37A54-6DA2-4B4E-B0CD-49AE19390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2D35353-1909-5628-7E98-37B1A68E6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663238"/>
              </p:ext>
            </p:extLst>
          </p:nvPr>
        </p:nvGraphicFramePr>
        <p:xfrm>
          <a:off x="93519" y="1023731"/>
          <a:ext cx="12011890" cy="6036121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994645">
                  <a:extLst>
                    <a:ext uri="{9D8B030D-6E8A-4147-A177-3AD203B41FA5}">
                      <a16:colId xmlns:a16="http://schemas.microsoft.com/office/drawing/2014/main" val="731198372"/>
                    </a:ext>
                  </a:extLst>
                </a:gridCol>
                <a:gridCol w="3939541">
                  <a:extLst>
                    <a:ext uri="{9D8B030D-6E8A-4147-A177-3AD203B41FA5}">
                      <a16:colId xmlns:a16="http://schemas.microsoft.com/office/drawing/2014/main" val="4242412624"/>
                    </a:ext>
                  </a:extLst>
                </a:gridCol>
                <a:gridCol w="6077704">
                  <a:extLst>
                    <a:ext uri="{9D8B030D-6E8A-4147-A177-3AD203B41FA5}">
                      <a16:colId xmlns:a16="http://schemas.microsoft.com/office/drawing/2014/main" val="2327070975"/>
                    </a:ext>
                  </a:extLst>
                </a:gridCol>
              </a:tblGrid>
              <a:tr h="421990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" sz="1400" b="1" dirty="0">
                          <a:latin typeface="+mn-lt"/>
                          <a:ea typeface="Lato"/>
                          <a:cs typeface="Arial"/>
                        </a:rPr>
                        <a:t>Флагманские региональные инициативы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1" dirty="0">
                          <a:latin typeface="+mn-lt"/>
                          <a:ea typeface="Lato"/>
                          <a:cs typeface="Arial"/>
                        </a:rPr>
                        <a:t>Краткая 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dirty="0">
                          <a:latin typeface="+mn-lt"/>
                          <a:ea typeface="Lato"/>
                          <a:cs typeface="Arial"/>
                        </a:rPr>
                        <a:t>План действий (2023 г.)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557863"/>
                  </a:ext>
                </a:extLst>
              </a:tr>
              <a:tr h="99560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Женский бизнес-форум ЦАРЭС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Lato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(СЕТЬ)</a:t>
                      </a:r>
                      <a:endParaRPr lang="en-US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+mn-lt"/>
                        <a:ea typeface="Lato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Женский бизнес-форум ЦАРЭС будет работать на основе платформы ЦАРЭС онлайн-сообщество</a:t>
                      </a:r>
                      <a:r>
                        <a:rPr lang="ru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«Женщины в бизнесе» </a:t>
                      </a: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укрепления потенциала женщин-предпринимателей за счет улучшения их доступа к соответствующим знаниям в области финансов, маркетинга и создания сетей.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 - июнь: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будут определены ключевые участники, которые</a:t>
                      </a:r>
                      <a:r>
                        <a:rPr lang="ru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будут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приглашены присоединиться к онлайн-платформе.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будут организованы виртуальные мероприятия по запуску платформы.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Июль – декабрь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через платформу будут организовываться регулярные мероприятия онлайн-сообщества.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893511"/>
                  </a:ext>
                </a:extLst>
              </a:tr>
              <a:tr h="133495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Премия ЦАРЭС «Женщины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Г</a:t>
                      </a:r>
                      <a:r>
                        <a:rPr lang="ru" sz="1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ода»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Lato"/>
                        <a:cs typeface="Arial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(ЗАМЕТНОСТЬ)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 награда является</a:t>
                      </a:r>
                      <a:r>
                        <a:rPr lang="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признанием </a:t>
                      </a: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</a:rPr>
                        <a:t>выдающегося</a:t>
                      </a:r>
                      <a:r>
                        <a:rPr lang="ru" sz="1400" b="1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</a:rPr>
                        <a:t>вклада женщин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</a:rPr>
                        <a:t>в социально-экономическое развитие региона и сделает </a:t>
                      </a: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" sz="14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заметными женщин-предпринимателей и чемпионов в области гендерного равенства </a:t>
                      </a: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регионе ЦАРЭС.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Май: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и реклама мероприятий.</a:t>
                      </a:r>
                      <a:endParaRPr lang="en-GB" sz="1400" b="1" i="0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Июнь: </a:t>
                      </a: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будет открыта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кандидатур </a:t>
                      </a: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премию для общественности.</a:t>
                      </a:r>
                      <a:endParaRPr lang="en-GB" sz="1400" b="0" i="0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будет сформировано профессиональное жюри.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оценка</a:t>
                      </a:r>
                      <a:r>
                        <a:rPr lang="ru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жюри номинированных кандидатов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будут объявлены лауреаты.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состоится церемония награждения.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412473"/>
                  </a:ext>
                </a:extLst>
              </a:tr>
              <a:tr h="148821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Инициатива ЦАРЭС «Цифровой рост и грамотность женщин» (Digital – GLOW)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Lato"/>
                          <a:cs typeface="Arial"/>
                        </a:rPr>
                        <a:t>(ЦИФРОВЫЕ НАВЫКИ)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Инициатива направлена на расширение прав и возможностей женщин, особенно женщин-предпринимателей, в регионе РЭС ЦАРЭС, за счет </a:t>
                      </a:r>
                      <a:r>
                        <a:rPr lang="ru" sz="14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их потенциала в цифровом бизнесе, тем самым увеличивая их экономические возможности и устраняя цифровой гендерный разрыв</a:t>
                      </a:r>
                      <a:r>
                        <a:rPr lang="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Май: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консультации с потенциальными партнерами и заинтересованными сторонами.</a:t>
                      </a:r>
                      <a:endParaRPr lang="en-GB" sz="1400" b="1" i="0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Июнь: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будет доработана концепция.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Июль 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исследователи будут участвовать в оценке потребностей для сбора исходных данных.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будет организовано мероприятие по запуску.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Октябрь-декабрь</a:t>
                      </a:r>
                      <a:r>
                        <a:rPr lang="ru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будут разработаны обучающие модули.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89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8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0823-43C4-03AE-EEFD-70B5A0D48DBE}"/>
              </a:ext>
            </a:extLst>
          </p:cNvPr>
          <p:cNvSpPr/>
          <p:nvPr/>
        </p:nvSpPr>
        <p:spPr>
          <a:xfrm>
            <a:off x="0" y="-1"/>
            <a:ext cx="12192000" cy="54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стратегия ЦАРЭС до 2030 года (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компонентов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основополагающих принципов</a:t>
            </a:r>
            <a:endParaRPr lang="en-SG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1AC02-4E5B-69D5-F7AD-C076B222DD0D}"/>
              </a:ext>
            </a:extLst>
          </p:cNvPr>
          <p:cNvSpPr txBox="1"/>
          <p:nvPr/>
        </p:nvSpPr>
        <p:spPr>
          <a:xfrm>
            <a:off x="0" y="6596390"/>
            <a:ext cx="2577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 </a:t>
            </a:r>
            <a:r>
              <a:rPr lang="en-P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AEC0BE2-257D-181E-9886-D13866A1F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248559"/>
              </p:ext>
            </p:extLst>
          </p:nvPr>
        </p:nvGraphicFramePr>
        <p:xfrm>
          <a:off x="1" y="703384"/>
          <a:ext cx="9720774" cy="589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09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AF4F05-399F-635B-D4BD-DB6E26194B0A}"/>
              </a:ext>
            </a:extLst>
          </p:cNvPr>
          <p:cNvSpPr/>
          <p:nvPr/>
        </p:nvSpPr>
        <p:spPr>
          <a:xfrm>
            <a:off x="652023" y="1294253"/>
            <a:ext cx="9258893" cy="4923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цифровой стратегии ЦАРЭС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«Виртуальный ЦАРЭС»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предоставления обучения, модернизации оборудования и улучшения связанности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Региональный </a:t>
            </a:r>
            <a:r>
              <a:rPr lang="ru-RU" sz="1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 по развитию экосистемы стартапов ЦАРЭС</a:t>
            </a:r>
            <a:r>
              <a:rPr lang="en-US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Улучшает поток данных и обеспечивает связь между заинтересованными сторонами.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Обеспечивает поддержку знаний для оживления экосистемы с помощью следующих инициатив</a:t>
            </a:r>
            <a:r>
              <a:rPr lang="en-US" sz="17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Карта стартапов ЦАРЭС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сеть ЦАРЭС (ИСЦ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endParaRPr lang="en-US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ЦАРЭС в расшифрованном виде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Соревнование стартапов среди Университетов региона ЦАРЭС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46900-B44D-38A4-9950-CA9788A620B8}"/>
              </a:ext>
            </a:extLst>
          </p:cNvPr>
          <p:cNvSpPr/>
          <p:nvPr/>
        </p:nvSpPr>
        <p:spPr>
          <a:xfrm>
            <a:off x="0" y="-1"/>
            <a:ext cx="12192000" cy="54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стартап-экосистем в регионе ЦАРЭС</a:t>
            </a:r>
            <a:endParaRPr lang="en-SG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31677-E08D-CA74-9833-C923AADF4B93}"/>
              </a:ext>
            </a:extLst>
          </p:cNvPr>
          <p:cNvSpPr/>
          <p:nvPr/>
        </p:nvSpPr>
        <p:spPr>
          <a:xfrm>
            <a:off x="0" y="747202"/>
            <a:ext cx="4961860" cy="3424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Ключевые инициативы</a:t>
            </a:r>
            <a:endParaRPr lang="en-S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0B13C-9FDB-202C-A43A-7A8F96E9BB93}"/>
              </a:ext>
            </a:extLst>
          </p:cNvPr>
          <p:cNvSpPr txBox="1"/>
          <p:nvPr/>
        </p:nvSpPr>
        <p:spPr>
          <a:xfrm>
            <a:off x="0" y="6596390"/>
            <a:ext cx="2577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 </a:t>
            </a:r>
            <a:r>
              <a:rPr lang="en-P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6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AF4F05-399F-635B-D4BD-DB6E26194B0A}"/>
              </a:ext>
            </a:extLst>
          </p:cNvPr>
          <p:cNvSpPr/>
          <p:nvPr/>
        </p:nvSpPr>
        <p:spPr>
          <a:xfrm>
            <a:off x="652023" y="1294254"/>
            <a:ext cx="9068752" cy="5134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000000"/>
              </a:buClr>
            </a:pP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Поддержка региональной экосистемы стартапов (Компонент 5: Цифровые инновации, предпринимательство и конкурентоспособность ИКТ</a:t>
            </a: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PK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Wingdings" panose="05000000000000000000" pitchFamily="2" charset="2"/>
              <a:buChar char=""/>
            </a:pPr>
            <a:endParaRPr lang="en-U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Дальнейшее развитие хаба по развитию экосистемы стартапов в регионе ЦАРЭС.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Продолжить организацию семинаров для членов ИСЦ.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Продолжить организацию семинаров "Инновации ЦАРЭС в расшифрованном виде"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Организовать такие мероприятия, как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 algn="just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Саммит инвесторов</a:t>
            </a:r>
          </a:p>
          <a:p>
            <a:pPr marL="800100" lvl="1" indent="-342900" algn="just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Дорожное шоу стартапов</a:t>
            </a:r>
          </a:p>
          <a:p>
            <a:pPr marL="800100" lvl="1" indent="-342900" algn="just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Инновационные пространства</a:t>
            </a:r>
          </a:p>
          <a:p>
            <a:pPr marL="800100" lvl="1" indent="-342900" algn="just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Мероприятия по продвижению цифровых кочевников</a:t>
            </a:r>
          </a:p>
          <a:p>
            <a:pPr marL="800100" lvl="1" indent="-342900" algn="just"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Создание Регионального пула талантов, Региональной сети наставников и Региональной сети бизнес-ангелов</a:t>
            </a:r>
          </a:p>
          <a:p>
            <a:pPr lvl="1" algn="just">
              <a:buClr>
                <a:srgbClr val="000000"/>
              </a:buClr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Разработать региональный подготовительный инкубационный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буткамп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Pre-Incubation Bootcamp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46900-B44D-38A4-9950-CA9788A620B8}"/>
              </a:ext>
            </a:extLst>
          </p:cNvPr>
          <p:cNvSpPr/>
          <p:nvPr/>
        </p:nvSpPr>
        <p:spPr>
          <a:xfrm>
            <a:off x="0" y="-1"/>
            <a:ext cx="12192000" cy="54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стартап-экосистем в регионе ЦАРЭС</a:t>
            </a:r>
            <a:endParaRPr lang="en-SG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31677-E08D-CA74-9833-C923AADF4B93}"/>
              </a:ext>
            </a:extLst>
          </p:cNvPr>
          <p:cNvSpPr/>
          <p:nvPr/>
        </p:nvSpPr>
        <p:spPr>
          <a:xfrm>
            <a:off x="0" y="747202"/>
            <a:ext cx="4961860" cy="3424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Будущая деятельность</a:t>
            </a:r>
            <a:endParaRPr lang="en-S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0B13C-9FDB-202C-A43A-7A8F96E9BB93}"/>
              </a:ext>
            </a:extLst>
          </p:cNvPr>
          <p:cNvSpPr txBox="1"/>
          <p:nvPr/>
        </p:nvSpPr>
        <p:spPr>
          <a:xfrm>
            <a:off x="0" y="6596390"/>
            <a:ext cx="2577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 </a:t>
            </a:r>
            <a:r>
              <a:rPr lang="en-P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AF4F05-399F-635B-D4BD-DB6E26194B0A}"/>
              </a:ext>
            </a:extLst>
          </p:cNvPr>
          <p:cNvSpPr/>
          <p:nvPr/>
        </p:nvSpPr>
        <p:spPr>
          <a:xfrm>
            <a:off x="815926" y="1294254"/>
            <a:ext cx="8932985" cy="5078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000000"/>
              </a:buClr>
            </a:pPr>
            <a:endParaRPr lang="en-US" sz="1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rgbClr val="000000"/>
              </a:buClr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Сотрудничество с университетами, содействие вовлечению молодежи и предпринимательству (Компонент 5: Цифровые инновации, предпринимательство и конкурентоспособность ИКТ</a:t>
            </a:r>
            <a:r>
              <a:rPr lang="en-US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):</a:t>
            </a: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Создать партнерскую программу с университетами для организации открытых инновационных конкурсов в регионе ЦАРЭС.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Создать «Программу обмена между университетами в регионе ЦАРЭС».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buClr>
                <a:srgbClr val="000000"/>
              </a:buClr>
            </a:pPr>
            <a:endParaRPr lang="en-US" sz="1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buClr>
                <a:srgbClr val="000000"/>
              </a:buClr>
            </a:pPr>
            <a:r>
              <a:rPr lang="ru-RU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Дополнительные инициативы</a:t>
            </a:r>
            <a:r>
              <a:rPr lang="en-US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PK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Запуск флагманской программы ЦАРЭС по цифровой грамотности для женщин.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Оценить и разработать портфель проектов для развития цифровой инфраструктуры.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Повышение качества государственных услуг.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Продвигать диалог по нормативным актам, относящимся к трансграничным платежам, безопасности данных, электронной коммерции, конфиденциальности потребителей и наращиванию потенциала.</a:t>
            </a: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Усилить сотрудничество с партнерами по развитию в этой области, такими как АБИИ, ЕБРР, МСЭ, ПРООН,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USAID,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ЮНИДО и Всемирный банк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PK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46900-B44D-38A4-9950-CA9788A620B8}"/>
              </a:ext>
            </a:extLst>
          </p:cNvPr>
          <p:cNvSpPr/>
          <p:nvPr/>
        </p:nvSpPr>
        <p:spPr>
          <a:xfrm>
            <a:off x="0" y="-1"/>
            <a:ext cx="12192000" cy="54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стартап-экосистем в регионе ЦАРЭС</a:t>
            </a:r>
            <a:endParaRPr lang="en-SG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31677-E08D-CA74-9833-C923AADF4B93}"/>
              </a:ext>
            </a:extLst>
          </p:cNvPr>
          <p:cNvSpPr/>
          <p:nvPr/>
        </p:nvSpPr>
        <p:spPr>
          <a:xfrm>
            <a:off x="0" y="747202"/>
            <a:ext cx="4961860" cy="3424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Будущая деятельность (продолжение)</a:t>
            </a:r>
            <a:endParaRPr lang="en-S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0B13C-9FDB-202C-A43A-7A8F96E9BB93}"/>
              </a:ext>
            </a:extLst>
          </p:cNvPr>
          <p:cNvSpPr txBox="1"/>
          <p:nvPr/>
        </p:nvSpPr>
        <p:spPr>
          <a:xfrm>
            <a:off x="0" y="6596390"/>
            <a:ext cx="2577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 </a:t>
            </a:r>
            <a:r>
              <a:rPr lang="en-P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AF4F05-399F-635B-D4BD-DB6E26194B0A}"/>
              </a:ext>
            </a:extLst>
          </p:cNvPr>
          <p:cNvSpPr/>
          <p:nvPr/>
        </p:nvSpPr>
        <p:spPr>
          <a:xfrm>
            <a:off x="2025747" y="1109005"/>
            <a:ext cx="8620482" cy="2708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Посетите наш веб-сайт ЦАРЭС: 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https://www.carecprogram.org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Цифровая стратегия ЦАРЭС до 2030 года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https://digital.carecprogram.org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Карта стартапов ЦАРЭС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https://www.startupcarec.org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С нами можно связаться по электронной почте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info@carecprogram.org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46900-B44D-38A4-9950-CA9788A620B8}"/>
              </a:ext>
            </a:extLst>
          </p:cNvPr>
          <p:cNvSpPr/>
          <p:nvPr/>
        </p:nvSpPr>
        <p:spPr>
          <a:xfrm>
            <a:off x="0" y="-1"/>
            <a:ext cx="12192000" cy="54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Контактная информация и важные ссылки</a:t>
            </a:r>
            <a:endParaRPr lang="en-SG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0B13C-9FDB-202C-A43A-7A8F96E9BB93}"/>
              </a:ext>
            </a:extLst>
          </p:cNvPr>
          <p:cNvSpPr txBox="1"/>
          <p:nvPr/>
        </p:nvSpPr>
        <p:spPr>
          <a:xfrm>
            <a:off x="0" y="6596390"/>
            <a:ext cx="25775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 </a:t>
            </a:r>
            <a:r>
              <a:rPr lang="en-PH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AFFC0-C5B8-098B-2197-290006C11C27}"/>
              </a:ext>
            </a:extLst>
          </p:cNvPr>
          <p:cNvSpPr txBox="1"/>
          <p:nvPr/>
        </p:nvSpPr>
        <p:spPr>
          <a:xfrm>
            <a:off x="4676639" y="4384058"/>
            <a:ext cx="237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P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8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f668aa56-9285-4561-92d6-d6343913a899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d0bf39f-aee5-4194-a8cf-9eb94d977901"/>
  </ds:schemaRefs>
</ds:datastoreItem>
</file>

<file path=customXml/itemProps3.xml><?xml version="1.0" encoding="utf-8"?>
<ds:datastoreItem xmlns:ds="http://schemas.openxmlformats.org/officeDocument/2006/customXml" ds:itemID="{10A37AB5-7BF7-4E05-BB28-A8511A52B48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3586</TotalTime>
  <Words>2182</Words>
  <Application>Microsoft Office PowerPoint</Application>
  <PresentationFormat>Widescreen</PresentationFormat>
  <Paragraphs>248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Poppins Light</vt:lpstr>
      <vt:lpstr>Söhne</vt:lpstr>
      <vt:lpstr>Wingdings</vt:lpstr>
      <vt:lpstr>Office Theme</vt:lpstr>
      <vt:lpstr>  Сквозные темы:  гендер цифровизации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67</cp:revision>
  <dcterms:created xsi:type="dcterms:W3CDTF">2018-04-10T06:12:51Z</dcterms:created>
  <dcterms:modified xsi:type="dcterms:W3CDTF">2023-06-02T05:04:52Z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SetDate">
    <vt:lpwstr>2023-04-11T03:26:31Z</vt:lpwstr>
  </property>
  <property fmtid="{D5CDD505-2E9C-101B-9397-08002B2CF9AE}" pid="18" name="MSIP_Label_817d4574-7375-4d17-b29c-6e4c6df0fcb0_Method">
    <vt:lpwstr>Standard</vt:lpwstr>
  </property>
  <property fmtid="{D5CDD505-2E9C-101B-9397-08002B2CF9AE}" pid="19" name="MSIP_Label_817d4574-7375-4d17-b29c-6e4c6df0fcb0_Name">
    <vt:lpwstr>ADB Internal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MSIP_Label_817d4574-7375-4d17-b29c-6e4c6df0fcb0_ActionId">
    <vt:lpwstr>93605d0e-37ea-44fc-ba32-6c54431d93b3</vt:lpwstr>
  </property>
  <property fmtid="{D5CDD505-2E9C-101B-9397-08002B2CF9AE}" pid="22" name="MSIP_Label_817d4574-7375-4d17-b29c-6e4c6df0fcb0_ContentBits">
    <vt:lpwstr>2</vt:lpwstr>
  </property>
  <property fmtid="{D5CDD505-2E9C-101B-9397-08002B2CF9AE}" pid="23" name="ClassificationContentMarkingFooterLocations">
    <vt:lpwstr>Office Theme:8</vt:lpwstr>
  </property>
  <property fmtid="{D5CDD505-2E9C-101B-9397-08002B2CF9AE}" pid="24" name="ClassificationContentMarkingFooterText">
    <vt:lpwstr>INTERNAL. This information is accessible to ADB Management and staff. It may be shared outside ADB with appropriate permission.</vt:lpwstr>
  </property>
</Properties>
</file>