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256" r:id="rId5"/>
    <p:sldId id="699" r:id="rId6"/>
    <p:sldId id="698" r:id="rId7"/>
    <p:sldId id="546" r:id="rId8"/>
    <p:sldId id="3383" r:id="rId9"/>
    <p:sldId id="3384" r:id="rId10"/>
    <p:sldId id="3385" r:id="rId11"/>
    <p:sldId id="338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576"/>
    <a:srgbClr val="A66C98"/>
    <a:srgbClr val="6D597A"/>
    <a:srgbClr val="38A3A5"/>
    <a:srgbClr val="F1F2F2"/>
    <a:srgbClr val="ED7D31"/>
    <a:srgbClr val="C02329"/>
    <a:srgbClr val="C65A11"/>
    <a:srgbClr val="FCA61B"/>
    <a:srgbClr val="FAAB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58FE1-E81C-9BD4-AD24-7F5DD3FE2CDA}" v="39" dt="2023-06-02T04:45:20.322"/>
    <p1510:client id="{F381F782-3530-CDC9-F3F7-51F68E37DC35}" v="11" dt="2023-06-02T04:26:01.1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24F9CA-2774-4020-81F5-566C34CC648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PK"/>
        </a:p>
      </dgm:t>
    </dgm:pt>
    <dgm:pt modelId="{31167F0C-8FDE-4F9E-8557-39D2A62E0326}">
      <dgm:prSet phldrT="[Text]" custT="1"/>
      <dgm:spPr>
        <a:solidFill>
          <a:schemeClr val="accent6"/>
        </a:solidFill>
      </dgm:spPr>
      <dgm:t>
        <a:bodyPr/>
        <a:lstStyle/>
        <a:p>
          <a:pPr>
            <a:buFont typeface="+mj-lt"/>
            <a:buAutoNum type="arabicPeriod"/>
          </a:pPr>
          <a:r>
            <a:rPr lang="en-PH" sz="1400" b="1" i="0" u="none" dirty="0"/>
            <a:t>1. Leadership, Governance, &amp; Investment</a:t>
          </a:r>
          <a:endParaRPr lang="en-PK" sz="1400" b="1" dirty="0"/>
        </a:p>
      </dgm:t>
    </dgm:pt>
    <dgm:pt modelId="{D8660413-9DD9-4784-BFD8-811ED5464E6B}" type="parTrans" cxnId="{58F0FB97-047C-441C-9E3C-F7C6BF3E7FBA}">
      <dgm:prSet/>
      <dgm:spPr/>
      <dgm:t>
        <a:bodyPr/>
        <a:lstStyle/>
        <a:p>
          <a:endParaRPr lang="en-PK"/>
        </a:p>
      </dgm:t>
    </dgm:pt>
    <dgm:pt modelId="{319CC3D2-201E-4DB5-AAEB-761D2B58923C}" type="sibTrans" cxnId="{58F0FB97-047C-441C-9E3C-F7C6BF3E7FBA}">
      <dgm:prSet/>
      <dgm:spPr/>
      <dgm:t>
        <a:bodyPr/>
        <a:lstStyle/>
        <a:p>
          <a:endParaRPr lang="en-PK"/>
        </a:p>
      </dgm:t>
    </dgm:pt>
    <dgm:pt modelId="{B2445B05-BA98-4F10-BE70-D980282F7DFF}">
      <dgm:prSet phldrT="[Text]" custT="1"/>
      <dgm:spPr/>
      <dgm:t>
        <a:bodyPr/>
        <a:lstStyle/>
        <a:p>
          <a:pPr algn="l">
            <a:buFont typeface="Wingdings" panose="05000000000000000000" pitchFamily="2" charset="2"/>
            <a:buChar char=""/>
          </a:pPr>
          <a:r>
            <a:rPr lang="en-US" sz="1100" b="0" dirty="0">
              <a:latin typeface="Arial" panose="020B0604020202020204" pitchFamily="34" charset="0"/>
              <a:cs typeface="Arial" panose="020B0604020202020204" pitchFamily="34" charset="0"/>
            </a:rPr>
            <a:t>Strengthening regional institutions for digital leadership.</a:t>
          </a:r>
          <a:endParaRPr lang="en-PK" sz="1100" b="0" dirty="0">
            <a:latin typeface="Arial" panose="020B0604020202020204" pitchFamily="34" charset="0"/>
            <a:cs typeface="Arial" panose="020B0604020202020204" pitchFamily="34" charset="0"/>
          </a:endParaRPr>
        </a:p>
      </dgm:t>
    </dgm:pt>
    <dgm:pt modelId="{ED96135D-5A78-44D2-85BE-3AD6D71C67E6}" type="parTrans" cxnId="{61143400-2A63-4563-B8B5-F5EDBD8E4F75}">
      <dgm:prSet/>
      <dgm:spPr/>
      <dgm:t>
        <a:bodyPr/>
        <a:lstStyle/>
        <a:p>
          <a:endParaRPr lang="en-PK" sz="1800" b="1"/>
        </a:p>
      </dgm:t>
    </dgm:pt>
    <dgm:pt modelId="{976F8322-C423-41B7-95AE-81CDEFFA4B74}" type="sibTrans" cxnId="{61143400-2A63-4563-B8B5-F5EDBD8E4F75}">
      <dgm:prSet/>
      <dgm:spPr/>
      <dgm:t>
        <a:bodyPr/>
        <a:lstStyle/>
        <a:p>
          <a:endParaRPr lang="en-PK"/>
        </a:p>
      </dgm:t>
    </dgm:pt>
    <dgm:pt modelId="{08FD6D56-2FF7-43DA-8709-CAF1A4044600}">
      <dgm:prSet phldrT="[Text]" custT="1"/>
      <dgm:spPr>
        <a:solidFill>
          <a:schemeClr val="accent2">
            <a:lumMod val="75000"/>
          </a:schemeClr>
        </a:solidFill>
      </dgm:spPr>
      <dgm:t>
        <a:bodyPr/>
        <a:lstStyle/>
        <a:p>
          <a:pPr>
            <a:buFont typeface="+mj-lt"/>
            <a:buAutoNum type="arabicPeriod"/>
          </a:pPr>
          <a:r>
            <a:rPr lang="en-US" sz="1400" b="1" dirty="0"/>
            <a:t>2. Digital Policy, Enablers, and Safeguards (Data AI, Cybersecurity)</a:t>
          </a:r>
          <a:endParaRPr lang="en-PK" sz="1400" b="1" dirty="0"/>
        </a:p>
      </dgm:t>
    </dgm:pt>
    <dgm:pt modelId="{FBF44D73-DC3A-43A5-8108-25D793B21445}" type="parTrans" cxnId="{5FD34410-C0E0-4FDC-8774-563ED03FDD94}">
      <dgm:prSet/>
      <dgm:spPr/>
      <dgm:t>
        <a:bodyPr/>
        <a:lstStyle/>
        <a:p>
          <a:endParaRPr lang="en-PK"/>
        </a:p>
      </dgm:t>
    </dgm:pt>
    <dgm:pt modelId="{C466991D-382A-4CBD-B9B1-9EEC6FAEE57A}" type="sibTrans" cxnId="{5FD34410-C0E0-4FDC-8774-563ED03FDD94}">
      <dgm:prSet/>
      <dgm:spPr/>
      <dgm:t>
        <a:bodyPr/>
        <a:lstStyle/>
        <a:p>
          <a:endParaRPr lang="en-PK"/>
        </a:p>
      </dgm:t>
    </dgm:pt>
    <dgm:pt modelId="{F7CBDDB2-2074-4F21-BE1A-BF7E476E80A5}">
      <dgm:prSet phldrT="[Text]" custT="1"/>
      <dgm:spPr/>
      <dgm:t>
        <a:bodyPr/>
        <a:lstStyle/>
        <a:p>
          <a:pPr algn="l">
            <a:buFont typeface="Wingdings" panose="05000000000000000000" pitchFamily="2" charset="2"/>
            <a:buChar char=""/>
          </a:pPr>
          <a:r>
            <a:rPr lang="en-US" sz="1100" b="0" dirty="0">
              <a:latin typeface="Arial" panose="020B0604020202020204" pitchFamily="34" charset="0"/>
              <a:cs typeface="Arial" panose="020B0604020202020204" pitchFamily="34" charset="0"/>
            </a:rPr>
            <a:t>Harmonizing legislation and regulations across CAREC member countries and adopting regional legislation to promote digital partnerships.</a:t>
          </a:r>
          <a:endParaRPr lang="en-PK" sz="1100" b="0" dirty="0">
            <a:latin typeface="Arial" panose="020B0604020202020204" pitchFamily="34" charset="0"/>
            <a:cs typeface="Arial" panose="020B0604020202020204" pitchFamily="34" charset="0"/>
          </a:endParaRPr>
        </a:p>
      </dgm:t>
    </dgm:pt>
    <dgm:pt modelId="{C798A20C-A1FF-4978-BAD8-407AD35670AD}" type="parTrans" cxnId="{E64760D1-1982-4A23-B8B7-B97767C9CA3B}">
      <dgm:prSet/>
      <dgm:spPr/>
      <dgm:t>
        <a:bodyPr/>
        <a:lstStyle/>
        <a:p>
          <a:endParaRPr lang="en-PK" sz="1800" b="1"/>
        </a:p>
      </dgm:t>
    </dgm:pt>
    <dgm:pt modelId="{41632B38-6715-47C3-A897-A6F6E45A3A1F}" type="sibTrans" cxnId="{E64760D1-1982-4A23-B8B7-B97767C9CA3B}">
      <dgm:prSet/>
      <dgm:spPr/>
      <dgm:t>
        <a:bodyPr/>
        <a:lstStyle/>
        <a:p>
          <a:endParaRPr lang="en-PK"/>
        </a:p>
      </dgm:t>
    </dgm:pt>
    <dgm:pt modelId="{B686CD45-572E-4785-920A-7679A51243C5}">
      <dgm:prSet custT="1"/>
      <dgm:spPr/>
      <dgm:t>
        <a:bodyPr/>
        <a:lstStyle/>
        <a:p>
          <a:pPr algn="l">
            <a:buFont typeface="Wingdings" panose="05000000000000000000" pitchFamily="2" charset="2"/>
            <a:buChar char=""/>
          </a:pPr>
          <a:r>
            <a:rPr lang="en-US" sz="1100" b="0" dirty="0">
              <a:latin typeface="Arial" panose="020B0604020202020204" pitchFamily="34" charset="0"/>
              <a:cs typeface="Arial" panose="020B0604020202020204" pitchFamily="34" charset="0"/>
            </a:rPr>
            <a:t>Attracting investment in the digital economy.</a:t>
          </a:r>
          <a:endParaRPr lang="en-PK" sz="1100" b="0" dirty="0">
            <a:latin typeface="Arial" panose="020B0604020202020204" pitchFamily="34" charset="0"/>
            <a:cs typeface="Arial" panose="020B0604020202020204" pitchFamily="34" charset="0"/>
          </a:endParaRPr>
        </a:p>
      </dgm:t>
    </dgm:pt>
    <dgm:pt modelId="{20098468-07C3-4AFD-A6D3-BA30C422F9A2}" type="parTrans" cxnId="{45B44BC4-635F-49E0-9155-F7256EF49897}">
      <dgm:prSet/>
      <dgm:spPr/>
      <dgm:t>
        <a:bodyPr/>
        <a:lstStyle/>
        <a:p>
          <a:endParaRPr lang="en-PK" sz="1800" b="1"/>
        </a:p>
      </dgm:t>
    </dgm:pt>
    <dgm:pt modelId="{FBB3393B-1F35-4FEF-BF6A-C81C7381E0D8}" type="sibTrans" cxnId="{45B44BC4-635F-49E0-9155-F7256EF49897}">
      <dgm:prSet/>
      <dgm:spPr/>
      <dgm:t>
        <a:bodyPr/>
        <a:lstStyle/>
        <a:p>
          <a:endParaRPr lang="en-PK"/>
        </a:p>
      </dgm:t>
    </dgm:pt>
    <dgm:pt modelId="{C3944E4B-ED1C-4809-A6BF-E5081AF98A03}">
      <dgm:prSet custT="1"/>
      <dgm:spPr/>
      <dgm:t>
        <a:bodyPr/>
        <a:lstStyle/>
        <a:p>
          <a:pPr algn="l">
            <a:buFont typeface="Wingdings" panose="05000000000000000000" pitchFamily="2" charset="2"/>
            <a:buChar char=""/>
          </a:pPr>
          <a:r>
            <a:rPr lang="en-US" sz="1100" b="0" dirty="0">
              <a:latin typeface="Arial" panose="020B0604020202020204" pitchFamily="34" charset="0"/>
              <a:cs typeface="Arial" panose="020B0604020202020204" pitchFamily="34" charset="0"/>
            </a:rPr>
            <a:t>Promoting an inclusive regional digital economy.</a:t>
          </a:r>
          <a:endParaRPr lang="en-PK" sz="1100" b="0" dirty="0">
            <a:latin typeface="Arial" panose="020B0604020202020204" pitchFamily="34" charset="0"/>
            <a:cs typeface="Arial" panose="020B0604020202020204" pitchFamily="34" charset="0"/>
          </a:endParaRPr>
        </a:p>
      </dgm:t>
    </dgm:pt>
    <dgm:pt modelId="{0A4310A8-FF8A-4DAC-B8C9-0709E4F91B41}" type="parTrans" cxnId="{E8159D61-366C-4DF9-AF1D-734230907EF1}">
      <dgm:prSet/>
      <dgm:spPr/>
      <dgm:t>
        <a:bodyPr/>
        <a:lstStyle/>
        <a:p>
          <a:endParaRPr lang="en-PK" sz="1800" b="1"/>
        </a:p>
      </dgm:t>
    </dgm:pt>
    <dgm:pt modelId="{136A0462-20A0-4C02-A9E1-5CD15DE2D2EF}" type="sibTrans" cxnId="{E8159D61-366C-4DF9-AF1D-734230907EF1}">
      <dgm:prSet/>
      <dgm:spPr/>
      <dgm:t>
        <a:bodyPr/>
        <a:lstStyle/>
        <a:p>
          <a:endParaRPr lang="en-PK"/>
        </a:p>
      </dgm:t>
    </dgm:pt>
    <dgm:pt modelId="{213793A0-42CB-41F5-8E8B-38B9894DAD6B}">
      <dgm:prSet custT="1"/>
      <dgm:spPr/>
      <dgm:t>
        <a:bodyPr/>
        <a:lstStyle/>
        <a:p>
          <a:pPr algn="l">
            <a:buFont typeface="Wingdings" panose="05000000000000000000" pitchFamily="2" charset="2"/>
            <a:buChar char=""/>
          </a:pPr>
          <a:r>
            <a:rPr lang="en-US" sz="1100" b="0" dirty="0">
              <a:latin typeface="Arial" panose="020B0604020202020204" pitchFamily="34" charset="0"/>
              <a:cs typeface="Arial" panose="020B0604020202020204" pitchFamily="34" charset="0"/>
            </a:rPr>
            <a:t>Leveraging digital technologies to pursue cross-cutting sustainable development goals.</a:t>
          </a:r>
          <a:endParaRPr lang="en-PK" sz="1100" b="0" dirty="0">
            <a:latin typeface="Arial" panose="020B0604020202020204" pitchFamily="34" charset="0"/>
            <a:cs typeface="Arial" panose="020B0604020202020204" pitchFamily="34" charset="0"/>
          </a:endParaRPr>
        </a:p>
      </dgm:t>
    </dgm:pt>
    <dgm:pt modelId="{2121424F-E6C0-4B2B-B102-7AF278F649A7}" type="parTrans" cxnId="{6823FEE1-240F-4339-BD70-A26A9F687A17}">
      <dgm:prSet/>
      <dgm:spPr/>
      <dgm:t>
        <a:bodyPr/>
        <a:lstStyle/>
        <a:p>
          <a:endParaRPr lang="en-PK" sz="1800" b="1"/>
        </a:p>
      </dgm:t>
    </dgm:pt>
    <dgm:pt modelId="{8673747B-9A70-4B07-8EE7-7CFAC0E43B07}" type="sibTrans" cxnId="{6823FEE1-240F-4339-BD70-A26A9F687A17}">
      <dgm:prSet/>
      <dgm:spPr/>
      <dgm:t>
        <a:bodyPr/>
        <a:lstStyle/>
        <a:p>
          <a:endParaRPr lang="en-PK"/>
        </a:p>
      </dgm:t>
    </dgm:pt>
    <dgm:pt modelId="{2CF7756C-2035-4376-BE41-8FBFD1263F72}">
      <dgm:prSet custT="1"/>
      <dgm:spPr/>
      <dgm:t>
        <a:bodyPr/>
        <a:lstStyle/>
        <a:p>
          <a:pPr algn="l">
            <a:buFont typeface="Wingdings" panose="05000000000000000000" pitchFamily="2" charset="2"/>
            <a:buChar char=""/>
          </a:pPr>
          <a:r>
            <a:rPr lang="en-US" sz="1100" b="0" dirty="0">
              <a:latin typeface="Arial" panose="020B0604020202020204" pitchFamily="34" charset="0"/>
              <a:cs typeface="Arial" panose="020B0604020202020204" pitchFamily="34" charset="0"/>
            </a:rPr>
            <a:t>Inclusion, innovation, sustainability, resilience, partnerships, and participation</a:t>
          </a:r>
          <a:endParaRPr lang="en-PK" sz="1100" b="0" dirty="0">
            <a:latin typeface="Arial" panose="020B0604020202020204" pitchFamily="34" charset="0"/>
            <a:cs typeface="Arial" panose="020B0604020202020204" pitchFamily="34" charset="0"/>
          </a:endParaRPr>
        </a:p>
      </dgm:t>
    </dgm:pt>
    <dgm:pt modelId="{7DBF2B13-0581-4DA7-9B26-B06A5E92C39D}" type="parTrans" cxnId="{772D62BD-592E-45F8-B270-D45D251B2F5A}">
      <dgm:prSet/>
      <dgm:spPr/>
      <dgm:t>
        <a:bodyPr/>
        <a:lstStyle/>
        <a:p>
          <a:endParaRPr lang="en-PK" sz="1800" b="1"/>
        </a:p>
      </dgm:t>
    </dgm:pt>
    <dgm:pt modelId="{2452C8E7-05B1-4D09-B41C-520AE6632942}" type="sibTrans" cxnId="{772D62BD-592E-45F8-B270-D45D251B2F5A}">
      <dgm:prSet/>
      <dgm:spPr/>
      <dgm:t>
        <a:bodyPr/>
        <a:lstStyle/>
        <a:p>
          <a:endParaRPr lang="en-PK"/>
        </a:p>
      </dgm:t>
    </dgm:pt>
    <dgm:pt modelId="{ECACBC00-5118-48D3-B1E8-D37CD5FC2F59}">
      <dgm:prSet custT="1"/>
      <dgm:spPr/>
      <dgm:t>
        <a:bodyPr/>
        <a:lstStyle/>
        <a:p>
          <a:pPr algn="l">
            <a:buFont typeface="Wingdings" panose="05000000000000000000" pitchFamily="2" charset="2"/>
            <a:buChar char=""/>
          </a:pPr>
          <a:r>
            <a:rPr lang="en-US" sz="1100" b="0" dirty="0">
              <a:latin typeface="Arial" panose="020B0604020202020204" pitchFamily="34" charset="0"/>
              <a:cs typeface="Arial" panose="020B0604020202020204" pitchFamily="34" charset="0"/>
            </a:rPr>
            <a:t>Enhancing the cybersecurity of the CAREC region.</a:t>
          </a:r>
          <a:endParaRPr lang="en-PK" sz="1100" b="0" dirty="0">
            <a:latin typeface="Arial" panose="020B0604020202020204" pitchFamily="34" charset="0"/>
            <a:cs typeface="Arial" panose="020B0604020202020204" pitchFamily="34" charset="0"/>
          </a:endParaRPr>
        </a:p>
      </dgm:t>
    </dgm:pt>
    <dgm:pt modelId="{126F3908-2920-461A-9291-84DD3F0A3E73}" type="parTrans" cxnId="{61882D59-64D1-41F6-AF89-60D63CBA84B9}">
      <dgm:prSet/>
      <dgm:spPr/>
      <dgm:t>
        <a:bodyPr/>
        <a:lstStyle/>
        <a:p>
          <a:endParaRPr lang="en-PK" sz="1800" b="1"/>
        </a:p>
      </dgm:t>
    </dgm:pt>
    <dgm:pt modelId="{C45C2D57-EAAE-401D-ABA7-4D6C4B1B9B5F}" type="sibTrans" cxnId="{61882D59-64D1-41F6-AF89-60D63CBA84B9}">
      <dgm:prSet/>
      <dgm:spPr/>
      <dgm:t>
        <a:bodyPr/>
        <a:lstStyle/>
        <a:p>
          <a:endParaRPr lang="en-PK"/>
        </a:p>
      </dgm:t>
    </dgm:pt>
    <dgm:pt modelId="{65861850-E949-48F4-BC43-98ED9E3041E8}">
      <dgm:prSet custT="1"/>
      <dgm:spPr/>
      <dgm:t>
        <a:bodyPr/>
        <a:lstStyle/>
        <a:p>
          <a:pPr algn="l">
            <a:buFont typeface="Wingdings" panose="05000000000000000000" pitchFamily="2" charset="2"/>
            <a:buChar char=""/>
          </a:pPr>
          <a:r>
            <a:rPr lang="en-US" sz="1100" b="0" dirty="0">
              <a:latin typeface="Arial" panose="020B0604020202020204" pitchFamily="34" charset="0"/>
              <a:cs typeface="Arial" panose="020B0604020202020204" pitchFamily="34" charset="0"/>
            </a:rPr>
            <a:t>Aligning data policies across CAREC member countries.</a:t>
          </a:r>
          <a:endParaRPr lang="en-PK" sz="1100" b="0" dirty="0">
            <a:latin typeface="Arial" panose="020B0604020202020204" pitchFamily="34" charset="0"/>
            <a:cs typeface="Arial" panose="020B0604020202020204" pitchFamily="34" charset="0"/>
          </a:endParaRPr>
        </a:p>
      </dgm:t>
    </dgm:pt>
    <dgm:pt modelId="{FA812335-C849-4370-83A3-F0A46691FB04}" type="parTrans" cxnId="{CCFF4466-CF48-4A5D-B3DB-BD0B29281E49}">
      <dgm:prSet/>
      <dgm:spPr/>
      <dgm:t>
        <a:bodyPr/>
        <a:lstStyle/>
        <a:p>
          <a:endParaRPr lang="en-PK" sz="1800" b="1"/>
        </a:p>
      </dgm:t>
    </dgm:pt>
    <dgm:pt modelId="{E3440F13-4561-4D1D-B1EE-E47013A6C949}" type="sibTrans" cxnId="{CCFF4466-CF48-4A5D-B3DB-BD0B29281E49}">
      <dgm:prSet/>
      <dgm:spPr/>
      <dgm:t>
        <a:bodyPr/>
        <a:lstStyle/>
        <a:p>
          <a:endParaRPr lang="en-PK"/>
        </a:p>
      </dgm:t>
    </dgm:pt>
    <dgm:pt modelId="{6D7DEDC1-6AF1-4E5A-A562-32E7C454FDA3}">
      <dgm:prSet custT="1"/>
      <dgm:spPr/>
      <dgm:t>
        <a:bodyPr/>
        <a:lstStyle/>
        <a:p>
          <a:pPr algn="l">
            <a:buFont typeface="Wingdings" panose="05000000000000000000" pitchFamily="2" charset="2"/>
            <a:buChar char=""/>
          </a:pPr>
          <a:r>
            <a:rPr lang="en-US" sz="1100" b="0" dirty="0">
              <a:latin typeface="Arial" panose="020B0604020202020204" pitchFamily="34" charset="0"/>
              <a:cs typeface="Arial" panose="020B0604020202020204" pitchFamily="34" charset="0"/>
            </a:rPr>
            <a:t>Supporting the development of artificial intelligence (AI) in the region.</a:t>
          </a:r>
          <a:endParaRPr lang="en-PK" sz="1100" b="0" dirty="0">
            <a:latin typeface="Arial" panose="020B0604020202020204" pitchFamily="34" charset="0"/>
            <a:cs typeface="Arial" panose="020B0604020202020204" pitchFamily="34" charset="0"/>
          </a:endParaRPr>
        </a:p>
      </dgm:t>
    </dgm:pt>
    <dgm:pt modelId="{3B019E46-2808-49B0-B8DF-B57A7184226A}" type="parTrans" cxnId="{F95B0AF0-DA2B-4A4C-8F0B-8069CB77F196}">
      <dgm:prSet/>
      <dgm:spPr/>
      <dgm:t>
        <a:bodyPr/>
        <a:lstStyle/>
        <a:p>
          <a:endParaRPr lang="en-PK" sz="1800" b="1"/>
        </a:p>
      </dgm:t>
    </dgm:pt>
    <dgm:pt modelId="{3B068AFE-6015-4029-A5AA-5E192C931D4F}" type="sibTrans" cxnId="{F95B0AF0-DA2B-4A4C-8F0B-8069CB77F196}">
      <dgm:prSet/>
      <dgm:spPr/>
      <dgm:t>
        <a:bodyPr/>
        <a:lstStyle/>
        <a:p>
          <a:endParaRPr lang="en-PK"/>
        </a:p>
      </dgm:t>
    </dgm:pt>
    <dgm:pt modelId="{2F58D9A7-5049-42CF-B88F-9A614E902E8E}">
      <dgm:prSet phldrT="[Text]" custT="1"/>
      <dgm:spPr/>
      <dgm:t>
        <a:bodyPr/>
        <a:lstStyle/>
        <a:p>
          <a:pPr algn="l">
            <a:buFont typeface="Wingdings" panose="05000000000000000000" pitchFamily="2" charset="2"/>
            <a:buChar char=""/>
          </a:pPr>
          <a:r>
            <a:rPr lang="en-US" sz="1100" b="0" dirty="0">
              <a:latin typeface="Arial" panose="020B0604020202020204" pitchFamily="34" charset="0"/>
              <a:cs typeface="Arial" panose="020B0604020202020204" pitchFamily="34" charset="0"/>
            </a:rPr>
            <a:t>Strengthening and connecting digital infrastructure to bridge the digital divide.</a:t>
          </a:r>
          <a:endParaRPr lang="en-PK" sz="1100" b="0" dirty="0">
            <a:latin typeface="Arial" panose="020B0604020202020204" pitchFamily="34" charset="0"/>
            <a:cs typeface="Arial" panose="020B0604020202020204" pitchFamily="34" charset="0"/>
          </a:endParaRPr>
        </a:p>
      </dgm:t>
    </dgm:pt>
    <dgm:pt modelId="{6FA28F3F-C491-42B0-8658-97B73F5D7309}" type="sibTrans" cxnId="{E096EE76-567B-4896-A5B9-D5F7A86A39A8}">
      <dgm:prSet/>
      <dgm:spPr/>
      <dgm:t>
        <a:bodyPr/>
        <a:lstStyle/>
        <a:p>
          <a:endParaRPr lang="en-PK"/>
        </a:p>
      </dgm:t>
    </dgm:pt>
    <dgm:pt modelId="{670CD473-AE44-42E3-92D2-E8B7EC170D46}" type="parTrans" cxnId="{E096EE76-567B-4896-A5B9-D5F7A86A39A8}">
      <dgm:prSet/>
      <dgm:spPr/>
      <dgm:t>
        <a:bodyPr/>
        <a:lstStyle/>
        <a:p>
          <a:endParaRPr lang="en-PK" sz="1800" b="1"/>
        </a:p>
      </dgm:t>
    </dgm:pt>
    <dgm:pt modelId="{92BF52D2-5063-4C13-8C91-99DF9936952B}">
      <dgm:prSet phldrT="[Text]" custT="1"/>
      <dgm:spPr/>
      <dgm:t>
        <a:bodyPr/>
        <a:lstStyle/>
        <a:p>
          <a:pPr algn="l">
            <a:buFont typeface="Wingdings" panose="05000000000000000000" pitchFamily="2" charset="2"/>
            <a:buChar char=""/>
          </a:pPr>
          <a:r>
            <a:rPr lang="en-US" sz="1100" b="0" dirty="0">
              <a:latin typeface="Arial" panose="020B0604020202020204" pitchFamily="34" charset="0"/>
              <a:cs typeface="Arial" panose="020B0604020202020204" pitchFamily="34" charset="0"/>
            </a:rPr>
            <a:t>Building digital resilience capacity.</a:t>
          </a:r>
          <a:endParaRPr lang="en-PK" sz="1100" b="0" dirty="0">
            <a:latin typeface="Arial" panose="020B0604020202020204" pitchFamily="34" charset="0"/>
            <a:cs typeface="Arial" panose="020B0604020202020204" pitchFamily="34" charset="0"/>
          </a:endParaRPr>
        </a:p>
      </dgm:t>
    </dgm:pt>
    <dgm:pt modelId="{20A3EF82-7FB0-4B22-9030-8CE9D1B5CFB3}" type="sibTrans" cxnId="{FA774B4C-4F7F-4743-8E6A-7A0677F7AE12}">
      <dgm:prSet/>
      <dgm:spPr/>
      <dgm:t>
        <a:bodyPr/>
        <a:lstStyle/>
        <a:p>
          <a:endParaRPr lang="en-PK"/>
        </a:p>
      </dgm:t>
    </dgm:pt>
    <dgm:pt modelId="{392F8BD3-9A5A-4384-B87C-CC3F64FE17FB}" type="parTrans" cxnId="{FA774B4C-4F7F-4743-8E6A-7A0677F7AE12}">
      <dgm:prSet/>
      <dgm:spPr/>
      <dgm:t>
        <a:bodyPr/>
        <a:lstStyle/>
        <a:p>
          <a:endParaRPr lang="en-PK" sz="1800" b="1"/>
        </a:p>
      </dgm:t>
    </dgm:pt>
    <dgm:pt modelId="{60507456-A0F2-4F2B-B731-8D4DED11CFB4}">
      <dgm:prSet phldrT="[Text]" custT="1"/>
      <dgm:spPr>
        <a:solidFill>
          <a:schemeClr val="accent2"/>
        </a:solidFill>
      </dgm:spPr>
      <dgm:t>
        <a:bodyPr/>
        <a:lstStyle/>
        <a:p>
          <a:r>
            <a:rPr lang="en-US" sz="1400" b="1" dirty="0"/>
            <a:t>3. Broadband Infrastructure, Resilience, &amp; Digital Platforms</a:t>
          </a:r>
          <a:endParaRPr lang="en-PK" sz="1400" b="1" dirty="0"/>
        </a:p>
      </dgm:t>
    </dgm:pt>
    <dgm:pt modelId="{C4917C67-BA50-4DC9-8FBE-1576D71B43B3}" type="sibTrans" cxnId="{785295C0-916E-45FC-8921-0A8F26ED520D}">
      <dgm:prSet/>
      <dgm:spPr/>
      <dgm:t>
        <a:bodyPr/>
        <a:lstStyle/>
        <a:p>
          <a:endParaRPr lang="en-PK"/>
        </a:p>
      </dgm:t>
    </dgm:pt>
    <dgm:pt modelId="{B9375BB0-1B0C-4BFC-91FB-76BB868CC11A}" type="parTrans" cxnId="{785295C0-916E-45FC-8921-0A8F26ED520D}">
      <dgm:prSet/>
      <dgm:spPr/>
      <dgm:t>
        <a:bodyPr/>
        <a:lstStyle/>
        <a:p>
          <a:endParaRPr lang="en-PK"/>
        </a:p>
      </dgm:t>
    </dgm:pt>
    <dgm:pt modelId="{27FD0F10-CB35-4794-86D9-BF5D1674A6C0}">
      <dgm:prSet custT="1"/>
      <dgm:spPr>
        <a:solidFill>
          <a:schemeClr val="accent4"/>
        </a:solidFill>
      </dgm:spPr>
      <dgm:t>
        <a:bodyPr/>
        <a:lstStyle/>
        <a:p>
          <a:r>
            <a:rPr lang="en-US" sz="1400" b="1" dirty="0"/>
            <a:t>4. Digital Skills and Competencies</a:t>
          </a:r>
          <a:endParaRPr lang="en-PK" sz="1400" b="1" dirty="0"/>
        </a:p>
      </dgm:t>
    </dgm:pt>
    <dgm:pt modelId="{8BE8EBA6-0DA8-4C56-BD36-017C0D232CA0}" type="parTrans" cxnId="{CA62FD0E-C403-4FEC-8E3B-60B85C41CB8E}">
      <dgm:prSet/>
      <dgm:spPr/>
      <dgm:t>
        <a:bodyPr/>
        <a:lstStyle/>
        <a:p>
          <a:endParaRPr lang="en-PK"/>
        </a:p>
      </dgm:t>
    </dgm:pt>
    <dgm:pt modelId="{CC3D669C-EF9E-48CD-B233-CD3838E4D9B6}" type="sibTrans" cxnId="{CA62FD0E-C403-4FEC-8E3B-60B85C41CB8E}">
      <dgm:prSet/>
      <dgm:spPr/>
      <dgm:t>
        <a:bodyPr/>
        <a:lstStyle/>
        <a:p>
          <a:endParaRPr lang="en-PK"/>
        </a:p>
      </dgm:t>
    </dgm:pt>
    <dgm:pt modelId="{8D70F675-D2F1-4CB7-9FA9-E848BE11F5B0}">
      <dgm:prSet phldrT="[Text]" custT="1"/>
      <dgm:spPr/>
      <dgm:t>
        <a:bodyPr/>
        <a:lstStyle/>
        <a:p>
          <a:pPr algn="l"/>
          <a:r>
            <a:rPr lang="en-US" sz="1100" b="0" dirty="0">
              <a:latin typeface="Arial" panose="020B0604020202020204" pitchFamily="34" charset="0"/>
              <a:cs typeface="Arial" panose="020B0604020202020204" pitchFamily="34" charset="0"/>
            </a:rPr>
            <a:t>Improving education, training, and life-long learning.</a:t>
          </a:r>
          <a:endParaRPr lang="en-PK" sz="1100" b="0" dirty="0">
            <a:latin typeface="Arial" panose="020B0604020202020204" pitchFamily="34" charset="0"/>
            <a:cs typeface="Arial" panose="020B0604020202020204" pitchFamily="34" charset="0"/>
          </a:endParaRPr>
        </a:p>
      </dgm:t>
    </dgm:pt>
    <dgm:pt modelId="{CC3087B7-1B77-4793-A78E-AE6BD6CF2B45}" type="parTrans" cxnId="{E2AC4315-325F-45B9-A5CE-2903F1EDA593}">
      <dgm:prSet/>
      <dgm:spPr/>
      <dgm:t>
        <a:bodyPr/>
        <a:lstStyle/>
        <a:p>
          <a:endParaRPr lang="en-PK" sz="1800" b="1"/>
        </a:p>
      </dgm:t>
    </dgm:pt>
    <dgm:pt modelId="{BD119A5B-4668-4512-9731-2E8421AA53A7}" type="sibTrans" cxnId="{E2AC4315-325F-45B9-A5CE-2903F1EDA593}">
      <dgm:prSet/>
      <dgm:spPr/>
      <dgm:t>
        <a:bodyPr/>
        <a:lstStyle/>
        <a:p>
          <a:endParaRPr lang="en-PK"/>
        </a:p>
      </dgm:t>
    </dgm:pt>
    <dgm:pt modelId="{4D0E7F96-CE5E-432B-8655-04E8188425F8}">
      <dgm:prSet phldrT="[Text]" custT="1"/>
      <dgm:spPr/>
      <dgm:t>
        <a:bodyPr/>
        <a:lstStyle/>
        <a:p>
          <a:pPr algn="l"/>
          <a:r>
            <a:rPr lang="en-US" sz="1100" b="0" dirty="0">
              <a:latin typeface="Arial" panose="020B0604020202020204" pitchFamily="34" charset="0"/>
              <a:cs typeface="Arial" panose="020B0604020202020204" pitchFamily="34" charset="0"/>
            </a:rPr>
            <a:t>Developing digital skills: basic and professional.</a:t>
          </a:r>
          <a:endParaRPr lang="en-PK" sz="1100" b="0" dirty="0">
            <a:latin typeface="Arial" panose="020B0604020202020204" pitchFamily="34" charset="0"/>
            <a:cs typeface="Arial" panose="020B0604020202020204" pitchFamily="34" charset="0"/>
          </a:endParaRPr>
        </a:p>
      </dgm:t>
    </dgm:pt>
    <dgm:pt modelId="{AE461DB8-6033-4C16-9F1D-DDB0C515A4C9}" type="parTrans" cxnId="{14B70BF7-6EF7-4749-BCD4-69B21B0FE59C}">
      <dgm:prSet/>
      <dgm:spPr/>
      <dgm:t>
        <a:bodyPr/>
        <a:lstStyle/>
        <a:p>
          <a:endParaRPr lang="en-PK" sz="1800" b="1"/>
        </a:p>
      </dgm:t>
    </dgm:pt>
    <dgm:pt modelId="{A46C55AB-07F4-4B31-BEF0-0A5C35E89A1A}" type="sibTrans" cxnId="{14B70BF7-6EF7-4749-BCD4-69B21B0FE59C}">
      <dgm:prSet/>
      <dgm:spPr/>
      <dgm:t>
        <a:bodyPr/>
        <a:lstStyle/>
        <a:p>
          <a:endParaRPr lang="en-PK"/>
        </a:p>
      </dgm:t>
    </dgm:pt>
    <dgm:pt modelId="{F5A6E4E6-0728-4E88-89CB-DECCAA28FC32}">
      <dgm:prSet custT="1"/>
      <dgm:spPr>
        <a:solidFill>
          <a:schemeClr val="accent5"/>
        </a:solidFill>
      </dgm:spPr>
      <dgm:t>
        <a:bodyPr/>
        <a:lstStyle/>
        <a:p>
          <a:r>
            <a:rPr lang="en-US" sz="1400" b="1" dirty="0"/>
            <a:t>5. Digital Innovation, Entrepreneurship, &amp; ICT Competitiveness</a:t>
          </a:r>
          <a:endParaRPr lang="en-PK" sz="1400" b="1" dirty="0"/>
        </a:p>
      </dgm:t>
    </dgm:pt>
    <dgm:pt modelId="{50367256-BAA5-44E3-B68E-AAFD0F0DF2F7}" type="parTrans" cxnId="{D9637944-E660-4516-9846-0B3636C50E65}">
      <dgm:prSet/>
      <dgm:spPr/>
      <dgm:t>
        <a:bodyPr/>
        <a:lstStyle/>
        <a:p>
          <a:endParaRPr lang="en-PK"/>
        </a:p>
      </dgm:t>
    </dgm:pt>
    <dgm:pt modelId="{A79CD91E-A14A-4415-A791-9C96477F70BF}" type="sibTrans" cxnId="{D9637944-E660-4516-9846-0B3636C50E65}">
      <dgm:prSet/>
      <dgm:spPr/>
      <dgm:t>
        <a:bodyPr/>
        <a:lstStyle/>
        <a:p>
          <a:endParaRPr lang="en-PK"/>
        </a:p>
      </dgm:t>
    </dgm:pt>
    <dgm:pt modelId="{080E1DBE-B521-410A-A1A9-82CB6A322D58}">
      <dgm:prSet phldrT="[Text]" custT="1"/>
      <dgm:spPr/>
      <dgm:t>
        <a:bodyPr/>
        <a:lstStyle/>
        <a:p>
          <a:pPr algn="l"/>
          <a:r>
            <a:rPr lang="en-US" sz="1100" b="0" dirty="0">
              <a:latin typeface="Arial" panose="020B0604020202020204" pitchFamily="34" charset="0"/>
              <a:cs typeface="Arial" panose="020B0604020202020204" pitchFamily="34" charset="0"/>
            </a:rPr>
            <a:t>Building a CAREC regional platform economy.</a:t>
          </a:r>
          <a:endParaRPr lang="en-PK" sz="1100" b="0" dirty="0">
            <a:latin typeface="Arial" panose="020B0604020202020204" pitchFamily="34" charset="0"/>
            <a:cs typeface="Arial" panose="020B0604020202020204" pitchFamily="34" charset="0"/>
          </a:endParaRPr>
        </a:p>
      </dgm:t>
    </dgm:pt>
    <dgm:pt modelId="{CC15DF7D-C3B7-4710-B3B3-819C8BE5BEEC}" type="parTrans" cxnId="{832BC703-EB86-43DD-B0D8-8565A2826726}">
      <dgm:prSet/>
      <dgm:spPr/>
      <dgm:t>
        <a:bodyPr/>
        <a:lstStyle/>
        <a:p>
          <a:endParaRPr lang="en-PK" sz="1800" b="1"/>
        </a:p>
      </dgm:t>
    </dgm:pt>
    <dgm:pt modelId="{E94CEDC8-A02F-4351-BA72-8A5240905EB0}" type="sibTrans" cxnId="{832BC703-EB86-43DD-B0D8-8565A2826726}">
      <dgm:prSet/>
      <dgm:spPr/>
      <dgm:t>
        <a:bodyPr/>
        <a:lstStyle/>
        <a:p>
          <a:endParaRPr lang="en-PK"/>
        </a:p>
      </dgm:t>
    </dgm:pt>
    <dgm:pt modelId="{46D44822-D347-4659-A79C-573D335BFFF7}">
      <dgm:prSet phldrT="[Text]" custT="1"/>
      <dgm:spPr/>
      <dgm:t>
        <a:bodyPr/>
        <a:lstStyle/>
        <a:p>
          <a:pPr algn="l"/>
          <a:r>
            <a:rPr lang="en-US" sz="1100" b="0" dirty="0">
              <a:latin typeface="Arial" panose="020B0604020202020204" pitchFamily="34" charset="0"/>
              <a:cs typeface="Arial" panose="020B0604020202020204" pitchFamily="34" charset="0"/>
            </a:rPr>
            <a:t>Boosting digital competencies.</a:t>
          </a:r>
          <a:endParaRPr lang="en-PK" sz="1100" b="0" dirty="0">
            <a:latin typeface="Arial" panose="020B0604020202020204" pitchFamily="34" charset="0"/>
            <a:cs typeface="Arial" panose="020B0604020202020204" pitchFamily="34" charset="0"/>
          </a:endParaRPr>
        </a:p>
      </dgm:t>
    </dgm:pt>
    <dgm:pt modelId="{AE290C74-056E-43C8-836E-0B9C9A71D8ED}" type="parTrans" cxnId="{4D32FF28-9F35-4F5B-84EE-31166E73B98C}">
      <dgm:prSet/>
      <dgm:spPr/>
      <dgm:t>
        <a:bodyPr/>
        <a:lstStyle/>
        <a:p>
          <a:endParaRPr lang="en-PK" sz="1800" b="1"/>
        </a:p>
      </dgm:t>
    </dgm:pt>
    <dgm:pt modelId="{78E469BC-6EAE-444A-8901-DA8F13ED9F10}" type="sibTrans" cxnId="{4D32FF28-9F35-4F5B-84EE-31166E73B98C}">
      <dgm:prSet/>
      <dgm:spPr/>
      <dgm:t>
        <a:bodyPr/>
        <a:lstStyle/>
        <a:p>
          <a:endParaRPr lang="en-PK"/>
        </a:p>
      </dgm:t>
    </dgm:pt>
    <dgm:pt modelId="{AD4D5CE8-C4E8-4CA6-8D7D-C029655E514B}">
      <dgm:prSet phldrT="[Text]" custT="1"/>
      <dgm:spPr/>
      <dgm:t>
        <a:bodyPr/>
        <a:lstStyle/>
        <a:p>
          <a:pPr algn="l"/>
          <a:r>
            <a:rPr lang="en-US" sz="1100" b="0" dirty="0">
              <a:latin typeface="Arial" panose="020B0604020202020204" pitchFamily="34" charset="0"/>
              <a:cs typeface="Arial" panose="020B0604020202020204" pitchFamily="34" charset="0"/>
            </a:rPr>
            <a:t>Nurturing the digital innovation ecosystem. </a:t>
          </a:r>
          <a:endParaRPr lang="en-PK" sz="1100" b="0" dirty="0">
            <a:latin typeface="Arial" panose="020B0604020202020204" pitchFamily="34" charset="0"/>
            <a:cs typeface="Arial" panose="020B0604020202020204" pitchFamily="34" charset="0"/>
          </a:endParaRPr>
        </a:p>
      </dgm:t>
    </dgm:pt>
    <dgm:pt modelId="{97EBA70C-742B-4FBF-935F-2E93110A1298}" type="parTrans" cxnId="{93D4898F-3A71-4504-B502-F7B7B3A6A9A0}">
      <dgm:prSet/>
      <dgm:spPr/>
      <dgm:t>
        <a:bodyPr/>
        <a:lstStyle/>
        <a:p>
          <a:endParaRPr lang="en-PK" sz="1800" b="1"/>
        </a:p>
      </dgm:t>
    </dgm:pt>
    <dgm:pt modelId="{E83E2B0E-DACD-4CBF-BCB1-EE37BD962DBC}" type="sibTrans" cxnId="{93D4898F-3A71-4504-B502-F7B7B3A6A9A0}">
      <dgm:prSet/>
      <dgm:spPr/>
      <dgm:t>
        <a:bodyPr/>
        <a:lstStyle/>
        <a:p>
          <a:endParaRPr lang="en-PK"/>
        </a:p>
      </dgm:t>
    </dgm:pt>
    <dgm:pt modelId="{FABFA9B1-D2CA-45CE-B0A1-E9E280952643}">
      <dgm:prSet phldrT="[Text]" custT="1"/>
      <dgm:spPr/>
      <dgm:t>
        <a:bodyPr/>
        <a:lstStyle/>
        <a:p>
          <a:pPr algn="l"/>
          <a:r>
            <a:rPr lang="en-US" sz="1100" b="0" dirty="0">
              <a:latin typeface="Arial" panose="020B0604020202020204" pitchFamily="34" charset="0"/>
              <a:cs typeface="Arial" panose="020B0604020202020204" pitchFamily="34" charset="0"/>
            </a:rPr>
            <a:t>Promoting the adoption and effective use of digital technologies by small and medium-sized enterprises.</a:t>
          </a:r>
          <a:endParaRPr lang="en-PK" sz="1100" b="0" dirty="0">
            <a:latin typeface="Arial" panose="020B0604020202020204" pitchFamily="34" charset="0"/>
            <a:cs typeface="Arial" panose="020B0604020202020204" pitchFamily="34" charset="0"/>
          </a:endParaRPr>
        </a:p>
      </dgm:t>
    </dgm:pt>
    <dgm:pt modelId="{B99BD4BA-D8F5-4086-84B6-BAF7FE3078F1}" type="parTrans" cxnId="{1AFDDF39-36C2-4B0E-B436-7BDD1ABA45AE}">
      <dgm:prSet/>
      <dgm:spPr/>
      <dgm:t>
        <a:bodyPr/>
        <a:lstStyle/>
        <a:p>
          <a:endParaRPr lang="en-PK" sz="1800" b="1"/>
        </a:p>
      </dgm:t>
    </dgm:pt>
    <dgm:pt modelId="{E8C69BC1-8128-41C5-BBA7-9552A16C0D20}" type="sibTrans" cxnId="{1AFDDF39-36C2-4B0E-B436-7BDD1ABA45AE}">
      <dgm:prSet/>
      <dgm:spPr/>
      <dgm:t>
        <a:bodyPr/>
        <a:lstStyle/>
        <a:p>
          <a:endParaRPr lang="en-PK"/>
        </a:p>
      </dgm:t>
    </dgm:pt>
    <dgm:pt modelId="{9B72DE94-BAE9-413C-ACFA-56BF6E994F1A}">
      <dgm:prSet phldrT="[Text]" custT="1"/>
      <dgm:spPr/>
      <dgm:t>
        <a:bodyPr/>
        <a:lstStyle/>
        <a:p>
          <a:pPr algn="l"/>
          <a:r>
            <a:rPr lang="en-US" sz="1100" b="0" dirty="0">
              <a:latin typeface="Arial" panose="020B0604020202020204" pitchFamily="34" charset="0"/>
              <a:cs typeface="Arial" panose="020B0604020202020204" pitchFamily="34" charset="0"/>
            </a:rPr>
            <a:t>Promoting regional content.</a:t>
          </a:r>
          <a:endParaRPr lang="en-PK" sz="1100" b="0" dirty="0">
            <a:latin typeface="Arial" panose="020B0604020202020204" pitchFamily="34" charset="0"/>
            <a:cs typeface="Arial" panose="020B0604020202020204" pitchFamily="34" charset="0"/>
          </a:endParaRPr>
        </a:p>
      </dgm:t>
    </dgm:pt>
    <dgm:pt modelId="{75CC18CD-82AA-4E64-AB3F-08F6740AE2F0}" type="parTrans" cxnId="{E1F9F3B1-E144-4F65-9162-AEE06460232E}">
      <dgm:prSet/>
      <dgm:spPr/>
      <dgm:t>
        <a:bodyPr/>
        <a:lstStyle/>
        <a:p>
          <a:endParaRPr lang="en-PK" sz="1800" b="1"/>
        </a:p>
      </dgm:t>
    </dgm:pt>
    <dgm:pt modelId="{F9D6F5A1-9F31-4FD0-B2F3-8CD3FC7808C6}" type="sibTrans" cxnId="{E1F9F3B1-E144-4F65-9162-AEE06460232E}">
      <dgm:prSet/>
      <dgm:spPr/>
      <dgm:t>
        <a:bodyPr/>
        <a:lstStyle/>
        <a:p>
          <a:endParaRPr lang="en-PK"/>
        </a:p>
      </dgm:t>
    </dgm:pt>
    <dgm:pt modelId="{B3A26685-24EC-4706-8EE4-8FB9D8879D95}">
      <dgm:prSet phldrT="[Text]" custT="1"/>
      <dgm:spPr/>
      <dgm:t>
        <a:bodyPr/>
        <a:lstStyle/>
        <a:p>
          <a:pPr algn="l"/>
          <a:r>
            <a:rPr lang="en-US" sz="1100" b="0" dirty="0">
              <a:latin typeface="Arial" panose="020B0604020202020204" pitchFamily="34" charset="0"/>
              <a:cs typeface="Arial" panose="020B0604020202020204" pitchFamily="34" charset="0"/>
            </a:rPr>
            <a:t>Boosting ICT exports.</a:t>
          </a:r>
          <a:endParaRPr lang="en-PK" sz="1100" b="0" dirty="0">
            <a:latin typeface="Arial" panose="020B0604020202020204" pitchFamily="34" charset="0"/>
            <a:cs typeface="Arial" panose="020B0604020202020204" pitchFamily="34" charset="0"/>
          </a:endParaRPr>
        </a:p>
      </dgm:t>
    </dgm:pt>
    <dgm:pt modelId="{8EE255A6-C2DF-4354-8591-03109E0EAFE4}" type="parTrans" cxnId="{76B4068D-5BAA-49BD-9519-920A34A460A7}">
      <dgm:prSet/>
      <dgm:spPr/>
      <dgm:t>
        <a:bodyPr/>
        <a:lstStyle/>
        <a:p>
          <a:endParaRPr lang="en-PK" sz="1800" b="1"/>
        </a:p>
      </dgm:t>
    </dgm:pt>
    <dgm:pt modelId="{8B311CFB-F717-4340-80B4-D6553D7B7DA2}" type="sibTrans" cxnId="{76B4068D-5BAA-49BD-9519-920A34A460A7}">
      <dgm:prSet/>
      <dgm:spPr/>
      <dgm:t>
        <a:bodyPr/>
        <a:lstStyle/>
        <a:p>
          <a:endParaRPr lang="en-PK"/>
        </a:p>
      </dgm:t>
    </dgm:pt>
    <dgm:pt modelId="{D436B73C-3E7E-4B9C-9D76-57E87D78DF6D}" type="pres">
      <dgm:prSet presAssocID="{3824F9CA-2774-4020-81F5-566C34CC648E}" presName="diagram" presStyleCnt="0">
        <dgm:presLayoutVars>
          <dgm:chPref val="1"/>
          <dgm:dir/>
          <dgm:animOne val="branch"/>
          <dgm:animLvl val="lvl"/>
          <dgm:resizeHandles/>
        </dgm:presLayoutVars>
      </dgm:prSet>
      <dgm:spPr/>
    </dgm:pt>
    <dgm:pt modelId="{F7EC1A79-1A8D-41BC-96FA-1BE8C0518B7F}" type="pres">
      <dgm:prSet presAssocID="{31167F0C-8FDE-4F9E-8557-39D2A62E0326}" presName="root" presStyleCnt="0"/>
      <dgm:spPr/>
    </dgm:pt>
    <dgm:pt modelId="{FDDF9854-3E49-417C-B73B-1C1FB3B33E94}" type="pres">
      <dgm:prSet presAssocID="{31167F0C-8FDE-4F9E-8557-39D2A62E0326}" presName="rootComposite" presStyleCnt="0"/>
      <dgm:spPr/>
    </dgm:pt>
    <dgm:pt modelId="{3A5B507F-6771-4B84-8363-9B2BBAC22B77}" type="pres">
      <dgm:prSet presAssocID="{31167F0C-8FDE-4F9E-8557-39D2A62E0326}" presName="rootText" presStyleLbl="node1" presStyleIdx="0" presStyleCnt="5"/>
      <dgm:spPr/>
    </dgm:pt>
    <dgm:pt modelId="{FF5A3886-1435-45CB-8D55-2170FD857D24}" type="pres">
      <dgm:prSet presAssocID="{31167F0C-8FDE-4F9E-8557-39D2A62E0326}" presName="rootConnector" presStyleLbl="node1" presStyleIdx="0" presStyleCnt="5"/>
      <dgm:spPr/>
    </dgm:pt>
    <dgm:pt modelId="{6F6A1CAD-694C-4CE6-8FC5-42647899EFD0}" type="pres">
      <dgm:prSet presAssocID="{31167F0C-8FDE-4F9E-8557-39D2A62E0326}" presName="childShape" presStyleCnt="0"/>
      <dgm:spPr/>
    </dgm:pt>
    <dgm:pt modelId="{00AC0328-BE49-4428-930D-ED67E16B4D27}" type="pres">
      <dgm:prSet presAssocID="{ED96135D-5A78-44D2-85BE-3AD6D71C67E6}" presName="Name13" presStyleLbl="parChTrans1D2" presStyleIdx="0" presStyleCnt="19"/>
      <dgm:spPr/>
    </dgm:pt>
    <dgm:pt modelId="{8E3298DF-E75D-4CD1-B42E-8F43BF0D703F}" type="pres">
      <dgm:prSet presAssocID="{B2445B05-BA98-4F10-BE70-D980282F7DFF}" presName="childText" presStyleLbl="bgAcc1" presStyleIdx="0" presStyleCnt="19">
        <dgm:presLayoutVars>
          <dgm:bulletEnabled val="1"/>
        </dgm:presLayoutVars>
      </dgm:prSet>
      <dgm:spPr/>
    </dgm:pt>
    <dgm:pt modelId="{AF2CC41E-0A5C-41D2-B841-2FE45C16378B}" type="pres">
      <dgm:prSet presAssocID="{20098468-07C3-4AFD-A6D3-BA30C422F9A2}" presName="Name13" presStyleLbl="parChTrans1D2" presStyleIdx="1" presStyleCnt="19"/>
      <dgm:spPr/>
    </dgm:pt>
    <dgm:pt modelId="{F9C8D6CF-3F9E-4A7E-B6CE-CB1AB669111C}" type="pres">
      <dgm:prSet presAssocID="{B686CD45-572E-4785-920A-7679A51243C5}" presName="childText" presStyleLbl="bgAcc1" presStyleIdx="1" presStyleCnt="19" custScaleY="71723">
        <dgm:presLayoutVars>
          <dgm:bulletEnabled val="1"/>
        </dgm:presLayoutVars>
      </dgm:prSet>
      <dgm:spPr/>
    </dgm:pt>
    <dgm:pt modelId="{1C7263F7-9111-4CF8-A406-B4A253358F29}" type="pres">
      <dgm:prSet presAssocID="{0A4310A8-FF8A-4DAC-B8C9-0709E4F91B41}" presName="Name13" presStyleLbl="parChTrans1D2" presStyleIdx="2" presStyleCnt="19"/>
      <dgm:spPr/>
    </dgm:pt>
    <dgm:pt modelId="{FEA6F2E2-EFB8-464B-9CA2-6C020E05FBC9}" type="pres">
      <dgm:prSet presAssocID="{C3944E4B-ED1C-4809-A6BF-E5081AF98A03}" presName="childText" presStyleLbl="bgAcc1" presStyleIdx="2" presStyleCnt="19" custScaleY="83041">
        <dgm:presLayoutVars>
          <dgm:bulletEnabled val="1"/>
        </dgm:presLayoutVars>
      </dgm:prSet>
      <dgm:spPr/>
    </dgm:pt>
    <dgm:pt modelId="{D84A0422-76A0-4F53-81F3-4FD2F4A44985}" type="pres">
      <dgm:prSet presAssocID="{2121424F-E6C0-4B2B-B102-7AF278F649A7}" presName="Name13" presStyleLbl="parChTrans1D2" presStyleIdx="3" presStyleCnt="19"/>
      <dgm:spPr/>
    </dgm:pt>
    <dgm:pt modelId="{7D842CD8-D1AA-4680-BD0E-B0DA2B555B49}" type="pres">
      <dgm:prSet presAssocID="{213793A0-42CB-41F5-8E8B-38B9894DAD6B}" presName="childText" presStyleLbl="bgAcc1" presStyleIdx="3" presStyleCnt="19" custScaleY="145835">
        <dgm:presLayoutVars>
          <dgm:bulletEnabled val="1"/>
        </dgm:presLayoutVars>
      </dgm:prSet>
      <dgm:spPr/>
    </dgm:pt>
    <dgm:pt modelId="{8B142535-7B88-4AFD-A784-07752D9C6DE8}" type="pres">
      <dgm:prSet presAssocID="{7DBF2B13-0581-4DA7-9B26-B06A5E92C39D}" presName="Name13" presStyleLbl="parChTrans1D2" presStyleIdx="4" presStyleCnt="19"/>
      <dgm:spPr/>
    </dgm:pt>
    <dgm:pt modelId="{7609A7E6-0648-428D-B533-791690DF00AF}" type="pres">
      <dgm:prSet presAssocID="{2CF7756C-2035-4376-BE41-8FBFD1263F72}" presName="childText" presStyleLbl="bgAcc1" presStyleIdx="4" presStyleCnt="19" custScaleY="120987">
        <dgm:presLayoutVars>
          <dgm:bulletEnabled val="1"/>
        </dgm:presLayoutVars>
      </dgm:prSet>
      <dgm:spPr/>
    </dgm:pt>
    <dgm:pt modelId="{54507749-00E1-4505-A020-145D1B979C2F}" type="pres">
      <dgm:prSet presAssocID="{08FD6D56-2FF7-43DA-8709-CAF1A4044600}" presName="root" presStyleCnt="0"/>
      <dgm:spPr/>
    </dgm:pt>
    <dgm:pt modelId="{CDC3289C-5EF2-48DE-842F-0709B8BB72FA}" type="pres">
      <dgm:prSet presAssocID="{08FD6D56-2FF7-43DA-8709-CAF1A4044600}" presName="rootComposite" presStyleCnt="0"/>
      <dgm:spPr/>
    </dgm:pt>
    <dgm:pt modelId="{2736A825-024F-4BD4-AEF2-FAFEAD95E7E9}" type="pres">
      <dgm:prSet presAssocID="{08FD6D56-2FF7-43DA-8709-CAF1A4044600}" presName="rootText" presStyleLbl="node1" presStyleIdx="1" presStyleCnt="5" custScaleY="121723"/>
      <dgm:spPr/>
    </dgm:pt>
    <dgm:pt modelId="{1D5F9078-591A-4F7E-8A7E-13A1D1A1751E}" type="pres">
      <dgm:prSet presAssocID="{08FD6D56-2FF7-43DA-8709-CAF1A4044600}" presName="rootConnector" presStyleLbl="node1" presStyleIdx="1" presStyleCnt="5"/>
      <dgm:spPr/>
    </dgm:pt>
    <dgm:pt modelId="{584DD029-FAA0-4ECC-B24C-0D8F2C1C5D43}" type="pres">
      <dgm:prSet presAssocID="{08FD6D56-2FF7-43DA-8709-CAF1A4044600}" presName="childShape" presStyleCnt="0"/>
      <dgm:spPr/>
    </dgm:pt>
    <dgm:pt modelId="{7C10786E-0EB0-42A5-B31B-EF6AB1528723}" type="pres">
      <dgm:prSet presAssocID="{C798A20C-A1FF-4978-BAD8-407AD35670AD}" presName="Name13" presStyleLbl="parChTrans1D2" presStyleIdx="5" presStyleCnt="19"/>
      <dgm:spPr/>
    </dgm:pt>
    <dgm:pt modelId="{331D593C-92F2-40D5-B79D-DE230243F200}" type="pres">
      <dgm:prSet presAssocID="{F7CBDDB2-2074-4F21-BE1A-BF7E476E80A5}" presName="childText" presStyleLbl="bgAcc1" presStyleIdx="5" presStyleCnt="19" custScaleY="183222">
        <dgm:presLayoutVars>
          <dgm:bulletEnabled val="1"/>
        </dgm:presLayoutVars>
      </dgm:prSet>
      <dgm:spPr/>
    </dgm:pt>
    <dgm:pt modelId="{2937B28E-A306-4847-BD38-8F831EA25B5A}" type="pres">
      <dgm:prSet presAssocID="{126F3908-2920-461A-9291-84DD3F0A3E73}" presName="Name13" presStyleLbl="parChTrans1D2" presStyleIdx="6" presStyleCnt="19"/>
      <dgm:spPr/>
    </dgm:pt>
    <dgm:pt modelId="{47BDBE6B-6675-4DC2-869C-34D2C0856B24}" type="pres">
      <dgm:prSet presAssocID="{ECACBC00-5118-48D3-B1E8-D37CD5FC2F59}" presName="childText" presStyleLbl="bgAcc1" presStyleIdx="6" presStyleCnt="19">
        <dgm:presLayoutVars>
          <dgm:bulletEnabled val="1"/>
        </dgm:presLayoutVars>
      </dgm:prSet>
      <dgm:spPr/>
    </dgm:pt>
    <dgm:pt modelId="{732A3CE9-5C95-404A-82D4-5F090B2ABC2E}" type="pres">
      <dgm:prSet presAssocID="{FA812335-C849-4370-83A3-F0A46691FB04}" presName="Name13" presStyleLbl="parChTrans1D2" presStyleIdx="7" presStyleCnt="19"/>
      <dgm:spPr/>
    </dgm:pt>
    <dgm:pt modelId="{0A8EE157-0290-4ADA-8C8D-5E6FE67B3F04}" type="pres">
      <dgm:prSet presAssocID="{65861850-E949-48F4-BC43-98ED9E3041E8}" presName="childText" presStyleLbl="bgAcc1" presStyleIdx="7" presStyleCnt="19">
        <dgm:presLayoutVars>
          <dgm:bulletEnabled val="1"/>
        </dgm:presLayoutVars>
      </dgm:prSet>
      <dgm:spPr/>
    </dgm:pt>
    <dgm:pt modelId="{69473794-4BEE-4200-980E-B4743E2B88E1}" type="pres">
      <dgm:prSet presAssocID="{3B019E46-2808-49B0-B8DF-B57A7184226A}" presName="Name13" presStyleLbl="parChTrans1D2" presStyleIdx="8" presStyleCnt="19"/>
      <dgm:spPr/>
    </dgm:pt>
    <dgm:pt modelId="{29D11601-F6B8-46C8-90DD-D3BA1E987DC7}" type="pres">
      <dgm:prSet presAssocID="{6D7DEDC1-6AF1-4E5A-A562-32E7C454FDA3}" presName="childText" presStyleLbl="bgAcc1" presStyleIdx="8" presStyleCnt="19">
        <dgm:presLayoutVars>
          <dgm:bulletEnabled val="1"/>
        </dgm:presLayoutVars>
      </dgm:prSet>
      <dgm:spPr/>
    </dgm:pt>
    <dgm:pt modelId="{AF83AAF2-1CE9-4F99-B970-9F31DA867F50}" type="pres">
      <dgm:prSet presAssocID="{60507456-A0F2-4F2B-B731-8D4DED11CFB4}" presName="root" presStyleCnt="0"/>
      <dgm:spPr/>
    </dgm:pt>
    <dgm:pt modelId="{03763706-45CD-45BA-BF91-6EDB7821600E}" type="pres">
      <dgm:prSet presAssocID="{60507456-A0F2-4F2B-B731-8D4DED11CFB4}" presName="rootComposite" presStyleCnt="0"/>
      <dgm:spPr/>
    </dgm:pt>
    <dgm:pt modelId="{09B65E06-164C-46A8-9762-FBB673787523}" type="pres">
      <dgm:prSet presAssocID="{60507456-A0F2-4F2B-B731-8D4DED11CFB4}" presName="rootText" presStyleLbl="node1" presStyleIdx="2" presStyleCnt="5" custScaleY="121723"/>
      <dgm:spPr/>
    </dgm:pt>
    <dgm:pt modelId="{CC381B7F-31FF-4468-B37B-B5C21B354B15}" type="pres">
      <dgm:prSet presAssocID="{60507456-A0F2-4F2B-B731-8D4DED11CFB4}" presName="rootConnector" presStyleLbl="node1" presStyleIdx="2" presStyleCnt="5"/>
      <dgm:spPr/>
    </dgm:pt>
    <dgm:pt modelId="{293FF8E3-7A1F-4A73-B911-3194B67775B8}" type="pres">
      <dgm:prSet presAssocID="{60507456-A0F2-4F2B-B731-8D4DED11CFB4}" presName="childShape" presStyleCnt="0"/>
      <dgm:spPr/>
    </dgm:pt>
    <dgm:pt modelId="{458382B1-922B-4132-834D-91D6B56E8251}" type="pres">
      <dgm:prSet presAssocID="{670CD473-AE44-42E3-92D2-E8B7EC170D46}" presName="Name13" presStyleLbl="parChTrans1D2" presStyleIdx="9" presStyleCnt="19"/>
      <dgm:spPr/>
    </dgm:pt>
    <dgm:pt modelId="{B4F7CE5D-082D-49F6-93D1-8E5EA6942334}" type="pres">
      <dgm:prSet presAssocID="{2F58D9A7-5049-42CF-B88F-9A614E902E8E}" presName="childText" presStyleLbl="bgAcc1" presStyleIdx="9" presStyleCnt="19" custScaleY="136651">
        <dgm:presLayoutVars>
          <dgm:bulletEnabled val="1"/>
        </dgm:presLayoutVars>
      </dgm:prSet>
      <dgm:spPr/>
    </dgm:pt>
    <dgm:pt modelId="{AD33411D-8B5E-409D-BEFB-9135296C6576}" type="pres">
      <dgm:prSet presAssocID="{392F8BD3-9A5A-4384-B87C-CC3F64FE17FB}" presName="Name13" presStyleLbl="parChTrans1D2" presStyleIdx="10" presStyleCnt="19"/>
      <dgm:spPr/>
    </dgm:pt>
    <dgm:pt modelId="{F51670E4-21EA-499A-A722-8DA3F898C05B}" type="pres">
      <dgm:prSet presAssocID="{92BF52D2-5063-4C13-8C91-99DF9936952B}" presName="childText" presStyleLbl="bgAcc1" presStyleIdx="10" presStyleCnt="19">
        <dgm:presLayoutVars>
          <dgm:bulletEnabled val="1"/>
        </dgm:presLayoutVars>
      </dgm:prSet>
      <dgm:spPr/>
    </dgm:pt>
    <dgm:pt modelId="{D43609F8-95C4-41A4-9B78-F62B711C8A1C}" type="pres">
      <dgm:prSet presAssocID="{CC15DF7D-C3B7-4710-B3B3-819C8BE5BEEC}" presName="Name13" presStyleLbl="parChTrans1D2" presStyleIdx="11" presStyleCnt="19"/>
      <dgm:spPr/>
    </dgm:pt>
    <dgm:pt modelId="{B00EEDCE-0955-4597-ADC8-4B86CC5FD8E9}" type="pres">
      <dgm:prSet presAssocID="{080E1DBE-B521-410A-A1A9-82CB6A322D58}" presName="childText" presStyleLbl="bgAcc1" presStyleIdx="11" presStyleCnt="19">
        <dgm:presLayoutVars>
          <dgm:bulletEnabled val="1"/>
        </dgm:presLayoutVars>
      </dgm:prSet>
      <dgm:spPr/>
    </dgm:pt>
    <dgm:pt modelId="{02870312-A6D5-46C4-9BA5-A7EF5BAE16F3}" type="pres">
      <dgm:prSet presAssocID="{27FD0F10-CB35-4794-86D9-BF5D1674A6C0}" presName="root" presStyleCnt="0"/>
      <dgm:spPr/>
    </dgm:pt>
    <dgm:pt modelId="{DF933A73-5CD1-4171-A955-F0C7B851FBE2}" type="pres">
      <dgm:prSet presAssocID="{27FD0F10-CB35-4794-86D9-BF5D1674A6C0}" presName="rootComposite" presStyleCnt="0"/>
      <dgm:spPr/>
    </dgm:pt>
    <dgm:pt modelId="{E3F84667-A2EA-49AA-8A25-6C3E58A873CE}" type="pres">
      <dgm:prSet presAssocID="{27FD0F10-CB35-4794-86D9-BF5D1674A6C0}" presName="rootText" presStyleLbl="node1" presStyleIdx="3" presStyleCnt="5"/>
      <dgm:spPr/>
    </dgm:pt>
    <dgm:pt modelId="{637E9F94-F4F9-4C91-A803-2E4DA81D568F}" type="pres">
      <dgm:prSet presAssocID="{27FD0F10-CB35-4794-86D9-BF5D1674A6C0}" presName="rootConnector" presStyleLbl="node1" presStyleIdx="3" presStyleCnt="5"/>
      <dgm:spPr/>
    </dgm:pt>
    <dgm:pt modelId="{780AAD4B-B138-4750-89AE-72FB6B3383F9}" type="pres">
      <dgm:prSet presAssocID="{27FD0F10-CB35-4794-86D9-BF5D1674A6C0}" presName="childShape" presStyleCnt="0"/>
      <dgm:spPr/>
    </dgm:pt>
    <dgm:pt modelId="{23500143-BB51-47DC-A6D9-05CD95E026BA}" type="pres">
      <dgm:prSet presAssocID="{CC3087B7-1B77-4793-A78E-AE6BD6CF2B45}" presName="Name13" presStyleLbl="parChTrans1D2" presStyleIdx="12" presStyleCnt="19"/>
      <dgm:spPr/>
    </dgm:pt>
    <dgm:pt modelId="{46AAA0CB-58FD-42CE-9B95-CFC85AF311A7}" type="pres">
      <dgm:prSet presAssocID="{8D70F675-D2F1-4CB7-9FA9-E848BE11F5B0}" presName="childText" presStyleLbl="bgAcc1" presStyleIdx="12" presStyleCnt="19" custLinFactNeighborX="1074">
        <dgm:presLayoutVars>
          <dgm:bulletEnabled val="1"/>
        </dgm:presLayoutVars>
      </dgm:prSet>
      <dgm:spPr/>
    </dgm:pt>
    <dgm:pt modelId="{623CCBA6-ED21-408D-A7D6-5045D5C715FB}" type="pres">
      <dgm:prSet presAssocID="{AE461DB8-6033-4C16-9F1D-DDB0C515A4C9}" presName="Name13" presStyleLbl="parChTrans1D2" presStyleIdx="13" presStyleCnt="19"/>
      <dgm:spPr/>
    </dgm:pt>
    <dgm:pt modelId="{E47A010F-5C08-442F-A511-FAF0D0BB8189}" type="pres">
      <dgm:prSet presAssocID="{4D0E7F96-CE5E-432B-8655-04E8188425F8}" presName="childText" presStyleLbl="bgAcc1" presStyleIdx="13" presStyleCnt="19">
        <dgm:presLayoutVars>
          <dgm:bulletEnabled val="1"/>
        </dgm:presLayoutVars>
      </dgm:prSet>
      <dgm:spPr/>
    </dgm:pt>
    <dgm:pt modelId="{4DB7FB0A-FB45-497F-80F2-55FD89D87DA0}" type="pres">
      <dgm:prSet presAssocID="{AE290C74-056E-43C8-836E-0B9C9A71D8ED}" presName="Name13" presStyleLbl="parChTrans1D2" presStyleIdx="14" presStyleCnt="19"/>
      <dgm:spPr/>
    </dgm:pt>
    <dgm:pt modelId="{2D68AE14-ADAD-49BB-8617-B9C4D1F88532}" type="pres">
      <dgm:prSet presAssocID="{46D44822-D347-4659-A79C-573D335BFFF7}" presName="childText" presStyleLbl="bgAcc1" presStyleIdx="14" presStyleCnt="19">
        <dgm:presLayoutVars>
          <dgm:bulletEnabled val="1"/>
        </dgm:presLayoutVars>
      </dgm:prSet>
      <dgm:spPr/>
    </dgm:pt>
    <dgm:pt modelId="{0ED956D2-5A8C-438E-97F5-039DA5913C87}" type="pres">
      <dgm:prSet presAssocID="{F5A6E4E6-0728-4E88-89CB-DECCAA28FC32}" presName="root" presStyleCnt="0"/>
      <dgm:spPr/>
    </dgm:pt>
    <dgm:pt modelId="{A6473B09-6656-47D1-ADEA-1B4C92085C89}" type="pres">
      <dgm:prSet presAssocID="{F5A6E4E6-0728-4E88-89CB-DECCAA28FC32}" presName="rootComposite" presStyleCnt="0"/>
      <dgm:spPr/>
    </dgm:pt>
    <dgm:pt modelId="{5264079F-4D54-4237-BDE0-361CAF9C3D80}" type="pres">
      <dgm:prSet presAssocID="{F5A6E4E6-0728-4E88-89CB-DECCAA28FC32}" presName="rootText" presStyleLbl="node1" presStyleIdx="4" presStyleCnt="5" custScaleY="160029"/>
      <dgm:spPr/>
    </dgm:pt>
    <dgm:pt modelId="{2171FD5E-1E63-43EF-BBD6-464A2E6AE208}" type="pres">
      <dgm:prSet presAssocID="{F5A6E4E6-0728-4E88-89CB-DECCAA28FC32}" presName="rootConnector" presStyleLbl="node1" presStyleIdx="4" presStyleCnt="5"/>
      <dgm:spPr/>
    </dgm:pt>
    <dgm:pt modelId="{C0CCB7E2-C6C6-4435-8038-1C9BD52F6F71}" type="pres">
      <dgm:prSet presAssocID="{F5A6E4E6-0728-4E88-89CB-DECCAA28FC32}" presName="childShape" presStyleCnt="0"/>
      <dgm:spPr/>
    </dgm:pt>
    <dgm:pt modelId="{2738F89C-697F-465C-8061-AE1C26FB34C2}" type="pres">
      <dgm:prSet presAssocID="{97EBA70C-742B-4FBF-935F-2E93110A1298}" presName="Name13" presStyleLbl="parChTrans1D2" presStyleIdx="15" presStyleCnt="19"/>
      <dgm:spPr/>
    </dgm:pt>
    <dgm:pt modelId="{67BBA129-730E-4185-80BD-C1B3170E7A15}" type="pres">
      <dgm:prSet presAssocID="{AD4D5CE8-C4E8-4CA6-8D7D-C029655E514B}" presName="childText" presStyleLbl="bgAcc1" presStyleIdx="15" presStyleCnt="19" custLinFactNeighborX="1074">
        <dgm:presLayoutVars>
          <dgm:bulletEnabled val="1"/>
        </dgm:presLayoutVars>
      </dgm:prSet>
      <dgm:spPr/>
    </dgm:pt>
    <dgm:pt modelId="{0895FDC9-2DD0-41C7-80CB-147A77812B1A}" type="pres">
      <dgm:prSet presAssocID="{B99BD4BA-D8F5-4086-84B6-BAF7FE3078F1}" presName="Name13" presStyleLbl="parChTrans1D2" presStyleIdx="16" presStyleCnt="19"/>
      <dgm:spPr/>
    </dgm:pt>
    <dgm:pt modelId="{7457710B-A7DA-4B82-BB2D-5179A2EE7A23}" type="pres">
      <dgm:prSet presAssocID="{FABFA9B1-D2CA-45CE-B0A1-E9E280952643}" presName="childText" presStyleLbl="bgAcc1" presStyleIdx="16" presStyleCnt="19" custScaleY="168067" custLinFactNeighborX="1074">
        <dgm:presLayoutVars>
          <dgm:bulletEnabled val="1"/>
        </dgm:presLayoutVars>
      </dgm:prSet>
      <dgm:spPr/>
    </dgm:pt>
    <dgm:pt modelId="{8417A244-DD44-4842-8347-83A598A4EA2D}" type="pres">
      <dgm:prSet presAssocID="{75CC18CD-82AA-4E64-AB3F-08F6740AE2F0}" presName="Name13" presStyleLbl="parChTrans1D2" presStyleIdx="17" presStyleCnt="19"/>
      <dgm:spPr/>
    </dgm:pt>
    <dgm:pt modelId="{DE8CE8FF-85AC-4F8C-B627-22F83652CFB1}" type="pres">
      <dgm:prSet presAssocID="{9B72DE94-BAE9-413C-ACFA-56BF6E994F1A}" presName="childText" presStyleLbl="bgAcc1" presStyleIdx="17" presStyleCnt="19" custLinFactNeighborX="1074">
        <dgm:presLayoutVars>
          <dgm:bulletEnabled val="1"/>
        </dgm:presLayoutVars>
      </dgm:prSet>
      <dgm:spPr/>
    </dgm:pt>
    <dgm:pt modelId="{742EAB30-1FB2-4D3F-A0B3-472F8E9A32AF}" type="pres">
      <dgm:prSet presAssocID="{8EE255A6-C2DF-4354-8591-03109E0EAFE4}" presName="Name13" presStyleLbl="parChTrans1D2" presStyleIdx="18" presStyleCnt="19"/>
      <dgm:spPr/>
    </dgm:pt>
    <dgm:pt modelId="{A99896DE-6BA9-4A46-B9B5-350BDDCE7224}" type="pres">
      <dgm:prSet presAssocID="{B3A26685-24EC-4706-8EE4-8FB9D8879D95}" presName="childText" presStyleLbl="bgAcc1" presStyleIdx="18" presStyleCnt="19" custLinFactNeighborX="1074">
        <dgm:presLayoutVars>
          <dgm:bulletEnabled val="1"/>
        </dgm:presLayoutVars>
      </dgm:prSet>
      <dgm:spPr/>
    </dgm:pt>
  </dgm:ptLst>
  <dgm:cxnLst>
    <dgm:cxn modelId="{61143400-2A63-4563-B8B5-F5EDBD8E4F75}" srcId="{31167F0C-8FDE-4F9E-8557-39D2A62E0326}" destId="{B2445B05-BA98-4F10-BE70-D980282F7DFF}" srcOrd="0" destOrd="0" parTransId="{ED96135D-5A78-44D2-85BE-3AD6D71C67E6}" sibTransId="{976F8322-C423-41B7-95AE-81CDEFFA4B74}"/>
    <dgm:cxn modelId="{832BC703-EB86-43DD-B0D8-8565A2826726}" srcId="{60507456-A0F2-4F2B-B731-8D4DED11CFB4}" destId="{080E1DBE-B521-410A-A1A9-82CB6A322D58}" srcOrd="2" destOrd="0" parTransId="{CC15DF7D-C3B7-4710-B3B3-819C8BE5BEEC}" sibTransId="{E94CEDC8-A02F-4351-BA72-8A5240905EB0}"/>
    <dgm:cxn modelId="{CA62FD0E-C403-4FEC-8E3B-60B85C41CB8E}" srcId="{3824F9CA-2774-4020-81F5-566C34CC648E}" destId="{27FD0F10-CB35-4794-86D9-BF5D1674A6C0}" srcOrd="3" destOrd="0" parTransId="{8BE8EBA6-0DA8-4C56-BD36-017C0D232CA0}" sibTransId="{CC3D669C-EF9E-48CD-B233-CD3838E4D9B6}"/>
    <dgm:cxn modelId="{5FD34410-C0E0-4FDC-8774-563ED03FDD94}" srcId="{3824F9CA-2774-4020-81F5-566C34CC648E}" destId="{08FD6D56-2FF7-43DA-8709-CAF1A4044600}" srcOrd="1" destOrd="0" parTransId="{FBF44D73-DC3A-43A5-8108-25D793B21445}" sibTransId="{C466991D-382A-4CBD-B9B1-9EEC6FAEE57A}"/>
    <dgm:cxn modelId="{101E1C13-6328-41B2-A939-5918FB502830}" type="presOf" srcId="{65861850-E949-48F4-BC43-98ED9E3041E8}" destId="{0A8EE157-0290-4ADA-8C8D-5E6FE67B3F04}" srcOrd="0" destOrd="0" presId="urn:microsoft.com/office/officeart/2005/8/layout/hierarchy3"/>
    <dgm:cxn modelId="{E2AC4315-325F-45B9-A5CE-2903F1EDA593}" srcId="{27FD0F10-CB35-4794-86D9-BF5D1674A6C0}" destId="{8D70F675-D2F1-4CB7-9FA9-E848BE11F5B0}" srcOrd="0" destOrd="0" parTransId="{CC3087B7-1B77-4793-A78E-AE6BD6CF2B45}" sibTransId="{BD119A5B-4668-4512-9731-2E8421AA53A7}"/>
    <dgm:cxn modelId="{C0EAF015-8E4A-444C-B96B-39858952A5B3}" type="presOf" srcId="{392F8BD3-9A5A-4384-B87C-CC3F64FE17FB}" destId="{AD33411D-8B5E-409D-BEFB-9135296C6576}" srcOrd="0" destOrd="0" presId="urn:microsoft.com/office/officeart/2005/8/layout/hierarchy3"/>
    <dgm:cxn modelId="{ECFC981B-8429-48FE-8737-C17397245FE6}" type="presOf" srcId="{46D44822-D347-4659-A79C-573D335BFFF7}" destId="{2D68AE14-ADAD-49BB-8617-B9C4D1F88532}" srcOrd="0" destOrd="0" presId="urn:microsoft.com/office/officeart/2005/8/layout/hierarchy3"/>
    <dgm:cxn modelId="{D719F925-5257-4034-B727-2D716F3B1C97}" type="presOf" srcId="{CC3087B7-1B77-4793-A78E-AE6BD6CF2B45}" destId="{23500143-BB51-47DC-A6D9-05CD95E026BA}" srcOrd="0" destOrd="0" presId="urn:microsoft.com/office/officeart/2005/8/layout/hierarchy3"/>
    <dgm:cxn modelId="{4D32FF28-9F35-4F5B-84EE-31166E73B98C}" srcId="{27FD0F10-CB35-4794-86D9-BF5D1674A6C0}" destId="{46D44822-D347-4659-A79C-573D335BFFF7}" srcOrd="2" destOrd="0" parTransId="{AE290C74-056E-43C8-836E-0B9C9A71D8ED}" sibTransId="{78E469BC-6EAE-444A-8901-DA8F13ED9F10}"/>
    <dgm:cxn modelId="{D84A2E2C-4189-4D2D-B2DA-1A88C0CF15F4}" type="presOf" srcId="{AE290C74-056E-43C8-836E-0B9C9A71D8ED}" destId="{4DB7FB0A-FB45-497F-80F2-55FD89D87DA0}" srcOrd="0" destOrd="0" presId="urn:microsoft.com/office/officeart/2005/8/layout/hierarchy3"/>
    <dgm:cxn modelId="{7D1D7534-2789-492C-94D1-B21BA74B8BF7}" type="presOf" srcId="{213793A0-42CB-41F5-8E8B-38B9894DAD6B}" destId="{7D842CD8-D1AA-4680-BD0E-B0DA2B555B49}" srcOrd="0" destOrd="0" presId="urn:microsoft.com/office/officeart/2005/8/layout/hierarchy3"/>
    <dgm:cxn modelId="{99359734-8099-4991-BA76-70F5EA0E2FAC}" type="presOf" srcId="{670CD473-AE44-42E3-92D2-E8B7EC170D46}" destId="{458382B1-922B-4132-834D-91D6B56E8251}" srcOrd="0" destOrd="0" presId="urn:microsoft.com/office/officeart/2005/8/layout/hierarchy3"/>
    <dgm:cxn modelId="{C1DA1539-8C22-43E6-8034-780E86E92B48}" type="presOf" srcId="{126F3908-2920-461A-9291-84DD3F0A3E73}" destId="{2937B28E-A306-4847-BD38-8F831EA25B5A}" srcOrd="0" destOrd="0" presId="urn:microsoft.com/office/officeart/2005/8/layout/hierarchy3"/>
    <dgm:cxn modelId="{1AFDDF39-36C2-4B0E-B436-7BDD1ABA45AE}" srcId="{F5A6E4E6-0728-4E88-89CB-DECCAA28FC32}" destId="{FABFA9B1-D2CA-45CE-B0A1-E9E280952643}" srcOrd="1" destOrd="0" parTransId="{B99BD4BA-D8F5-4086-84B6-BAF7FE3078F1}" sibTransId="{E8C69BC1-8128-41C5-BBA7-9552A16C0D20}"/>
    <dgm:cxn modelId="{075A733A-28B4-437D-9AAE-4A433B1B55CC}" type="presOf" srcId="{ECACBC00-5118-48D3-B1E8-D37CD5FC2F59}" destId="{47BDBE6B-6675-4DC2-869C-34D2C0856B24}" srcOrd="0" destOrd="0" presId="urn:microsoft.com/office/officeart/2005/8/layout/hierarchy3"/>
    <dgm:cxn modelId="{7E54C73C-35E3-477C-9D2E-9BB991BCA8C1}" type="presOf" srcId="{8D70F675-D2F1-4CB7-9FA9-E848BE11F5B0}" destId="{46AAA0CB-58FD-42CE-9B95-CFC85AF311A7}" srcOrd="0" destOrd="0" presId="urn:microsoft.com/office/officeart/2005/8/layout/hierarchy3"/>
    <dgm:cxn modelId="{C25E0F3D-AF11-4942-8EE6-45D6FA541CD9}" type="presOf" srcId="{08FD6D56-2FF7-43DA-8709-CAF1A4044600}" destId="{2736A825-024F-4BD4-AEF2-FAFEAD95E7E9}" srcOrd="0" destOrd="0" presId="urn:microsoft.com/office/officeart/2005/8/layout/hierarchy3"/>
    <dgm:cxn modelId="{EC503640-7F9E-48D8-A2DD-85B60BAF0869}" type="presOf" srcId="{2CF7756C-2035-4376-BE41-8FBFD1263F72}" destId="{7609A7E6-0648-428D-B533-791690DF00AF}" srcOrd="0" destOrd="0" presId="urn:microsoft.com/office/officeart/2005/8/layout/hierarchy3"/>
    <dgm:cxn modelId="{2377CE5C-269A-4955-B8BE-9F05C87D6AFC}" type="presOf" srcId="{75CC18CD-82AA-4E64-AB3F-08F6740AE2F0}" destId="{8417A244-DD44-4842-8347-83A598A4EA2D}" srcOrd="0" destOrd="0" presId="urn:microsoft.com/office/officeart/2005/8/layout/hierarchy3"/>
    <dgm:cxn modelId="{E8159D61-366C-4DF9-AF1D-734230907EF1}" srcId="{31167F0C-8FDE-4F9E-8557-39D2A62E0326}" destId="{C3944E4B-ED1C-4809-A6BF-E5081AF98A03}" srcOrd="2" destOrd="0" parTransId="{0A4310A8-FF8A-4DAC-B8C9-0709E4F91B41}" sibTransId="{136A0462-20A0-4C02-A9E1-5CD15DE2D2EF}"/>
    <dgm:cxn modelId="{F41A4E62-A588-42C8-B22B-778B8EE0E9A5}" type="presOf" srcId="{97EBA70C-742B-4FBF-935F-2E93110A1298}" destId="{2738F89C-697F-465C-8061-AE1C26FB34C2}" srcOrd="0" destOrd="0" presId="urn:microsoft.com/office/officeart/2005/8/layout/hierarchy3"/>
    <dgm:cxn modelId="{D9637944-E660-4516-9846-0B3636C50E65}" srcId="{3824F9CA-2774-4020-81F5-566C34CC648E}" destId="{F5A6E4E6-0728-4E88-89CB-DECCAA28FC32}" srcOrd="4" destOrd="0" parTransId="{50367256-BAA5-44E3-B68E-AAFD0F0DF2F7}" sibTransId="{A79CD91E-A14A-4415-A791-9C96477F70BF}"/>
    <dgm:cxn modelId="{8663B644-2F10-4423-97F3-A0A577D605AE}" type="presOf" srcId="{ED96135D-5A78-44D2-85BE-3AD6D71C67E6}" destId="{00AC0328-BE49-4428-930D-ED67E16B4D27}" srcOrd="0" destOrd="0" presId="urn:microsoft.com/office/officeart/2005/8/layout/hierarchy3"/>
    <dgm:cxn modelId="{DCF23645-E08A-405B-BC18-60F6EACF3855}" type="presOf" srcId="{B99BD4BA-D8F5-4086-84B6-BAF7FE3078F1}" destId="{0895FDC9-2DD0-41C7-80CB-147A77812B1A}" srcOrd="0" destOrd="0" presId="urn:microsoft.com/office/officeart/2005/8/layout/hierarchy3"/>
    <dgm:cxn modelId="{CCFF4466-CF48-4A5D-B3DB-BD0B29281E49}" srcId="{08FD6D56-2FF7-43DA-8709-CAF1A4044600}" destId="{65861850-E949-48F4-BC43-98ED9E3041E8}" srcOrd="2" destOrd="0" parTransId="{FA812335-C849-4370-83A3-F0A46691FB04}" sibTransId="{E3440F13-4561-4D1D-B1EE-E47013A6C949}"/>
    <dgm:cxn modelId="{1E42CC46-BFA1-4C6E-B081-ED7780CFC5DD}" type="presOf" srcId="{B2445B05-BA98-4F10-BE70-D980282F7DFF}" destId="{8E3298DF-E75D-4CD1-B42E-8F43BF0D703F}" srcOrd="0" destOrd="0" presId="urn:microsoft.com/office/officeart/2005/8/layout/hierarchy3"/>
    <dgm:cxn modelId="{C5F38968-4B64-4DAF-A65F-67CA79B6928C}" type="presOf" srcId="{2F58D9A7-5049-42CF-B88F-9A614E902E8E}" destId="{B4F7CE5D-082D-49F6-93D1-8E5EA6942334}" srcOrd="0" destOrd="0" presId="urn:microsoft.com/office/officeart/2005/8/layout/hierarchy3"/>
    <dgm:cxn modelId="{EAAA9E48-59FE-4C72-BF8B-FEB2B7B17959}" type="presOf" srcId="{B3A26685-24EC-4706-8EE4-8FB9D8879D95}" destId="{A99896DE-6BA9-4A46-B9B5-350BDDCE7224}" srcOrd="0" destOrd="0" presId="urn:microsoft.com/office/officeart/2005/8/layout/hierarchy3"/>
    <dgm:cxn modelId="{7164CE4B-06DA-4404-8795-FF009DE247D6}" type="presOf" srcId="{8EE255A6-C2DF-4354-8591-03109E0EAFE4}" destId="{742EAB30-1FB2-4D3F-A0B3-472F8E9A32AF}" srcOrd="0" destOrd="0" presId="urn:microsoft.com/office/officeart/2005/8/layout/hierarchy3"/>
    <dgm:cxn modelId="{FA774B4C-4F7F-4743-8E6A-7A0677F7AE12}" srcId="{60507456-A0F2-4F2B-B731-8D4DED11CFB4}" destId="{92BF52D2-5063-4C13-8C91-99DF9936952B}" srcOrd="1" destOrd="0" parTransId="{392F8BD3-9A5A-4384-B87C-CC3F64FE17FB}" sibTransId="{20A3EF82-7FB0-4B22-9030-8CE9D1B5CFB3}"/>
    <dgm:cxn modelId="{51419A6D-226D-4C9C-ACE4-4FF1B7152436}" type="presOf" srcId="{C798A20C-A1FF-4978-BAD8-407AD35670AD}" destId="{7C10786E-0EB0-42A5-B31B-EF6AB1528723}" srcOrd="0" destOrd="0" presId="urn:microsoft.com/office/officeart/2005/8/layout/hierarchy3"/>
    <dgm:cxn modelId="{A346154F-4061-4018-A7F9-B133699EB06D}" type="presOf" srcId="{AE461DB8-6033-4C16-9F1D-DDB0C515A4C9}" destId="{623CCBA6-ED21-408D-A7D6-5045D5C715FB}" srcOrd="0" destOrd="0" presId="urn:microsoft.com/office/officeart/2005/8/layout/hierarchy3"/>
    <dgm:cxn modelId="{E096EE76-567B-4896-A5B9-D5F7A86A39A8}" srcId="{60507456-A0F2-4F2B-B731-8D4DED11CFB4}" destId="{2F58D9A7-5049-42CF-B88F-9A614E902E8E}" srcOrd="0" destOrd="0" parTransId="{670CD473-AE44-42E3-92D2-E8B7EC170D46}" sibTransId="{6FA28F3F-C491-42B0-8658-97B73F5D7309}"/>
    <dgm:cxn modelId="{3F088377-4D34-49D1-9951-31220A1124CA}" type="presOf" srcId="{27FD0F10-CB35-4794-86D9-BF5D1674A6C0}" destId="{E3F84667-A2EA-49AA-8A25-6C3E58A873CE}" srcOrd="0" destOrd="0" presId="urn:microsoft.com/office/officeart/2005/8/layout/hierarchy3"/>
    <dgm:cxn modelId="{61882D59-64D1-41F6-AF89-60D63CBA84B9}" srcId="{08FD6D56-2FF7-43DA-8709-CAF1A4044600}" destId="{ECACBC00-5118-48D3-B1E8-D37CD5FC2F59}" srcOrd="1" destOrd="0" parTransId="{126F3908-2920-461A-9291-84DD3F0A3E73}" sibTransId="{C45C2D57-EAAE-401D-ABA7-4D6C4B1B9B5F}"/>
    <dgm:cxn modelId="{39B84B7B-7C1E-4A75-A944-53E1813F64EC}" type="presOf" srcId="{C3944E4B-ED1C-4809-A6BF-E5081AF98A03}" destId="{FEA6F2E2-EFB8-464B-9CA2-6C020E05FBC9}" srcOrd="0" destOrd="0" presId="urn:microsoft.com/office/officeart/2005/8/layout/hierarchy3"/>
    <dgm:cxn modelId="{D2B5A57B-7895-4E79-9160-6005E3B53F1D}" type="presOf" srcId="{0A4310A8-FF8A-4DAC-B8C9-0709E4F91B41}" destId="{1C7263F7-9111-4CF8-A406-B4A253358F29}" srcOrd="0" destOrd="0" presId="urn:microsoft.com/office/officeart/2005/8/layout/hierarchy3"/>
    <dgm:cxn modelId="{DA65277D-A97C-494E-BFCF-2CA46D6B86CE}" type="presOf" srcId="{B686CD45-572E-4785-920A-7679A51243C5}" destId="{F9C8D6CF-3F9E-4A7E-B6CE-CB1AB669111C}" srcOrd="0" destOrd="0" presId="urn:microsoft.com/office/officeart/2005/8/layout/hierarchy3"/>
    <dgm:cxn modelId="{E1356789-9AA4-4D64-9CDF-EF2BDC2E258A}" type="presOf" srcId="{080E1DBE-B521-410A-A1A9-82CB6A322D58}" destId="{B00EEDCE-0955-4597-ADC8-4B86CC5FD8E9}" srcOrd="0" destOrd="0" presId="urn:microsoft.com/office/officeart/2005/8/layout/hierarchy3"/>
    <dgm:cxn modelId="{C29C938A-5428-4CEF-A1EB-061331F9CFF8}" type="presOf" srcId="{CC15DF7D-C3B7-4710-B3B3-819C8BE5BEEC}" destId="{D43609F8-95C4-41A4-9B78-F62B711C8A1C}" srcOrd="0" destOrd="0" presId="urn:microsoft.com/office/officeart/2005/8/layout/hierarchy3"/>
    <dgm:cxn modelId="{76B4068D-5BAA-49BD-9519-920A34A460A7}" srcId="{F5A6E4E6-0728-4E88-89CB-DECCAA28FC32}" destId="{B3A26685-24EC-4706-8EE4-8FB9D8879D95}" srcOrd="3" destOrd="0" parTransId="{8EE255A6-C2DF-4354-8591-03109E0EAFE4}" sibTransId="{8B311CFB-F717-4340-80B4-D6553D7B7DA2}"/>
    <dgm:cxn modelId="{93D4898F-3A71-4504-B502-F7B7B3A6A9A0}" srcId="{F5A6E4E6-0728-4E88-89CB-DECCAA28FC32}" destId="{AD4D5CE8-C4E8-4CA6-8D7D-C029655E514B}" srcOrd="0" destOrd="0" parTransId="{97EBA70C-742B-4FBF-935F-2E93110A1298}" sibTransId="{E83E2B0E-DACD-4CBF-BCB1-EE37BD962DBC}"/>
    <dgm:cxn modelId="{A0F5D892-EDF3-48B1-9DE0-7AEBCD22316F}" type="presOf" srcId="{F5A6E4E6-0728-4E88-89CB-DECCAA28FC32}" destId="{2171FD5E-1E63-43EF-BBD6-464A2E6AE208}" srcOrd="1" destOrd="0" presId="urn:microsoft.com/office/officeart/2005/8/layout/hierarchy3"/>
    <dgm:cxn modelId="{58F0FB97-047C-441C-9E3C-F7C6BF3E7FBA}" srcId="{3824F9CA-2774-4020-81F5-566C34CC648E}" destId="{31167F0C-8FDE-4F9E-8557-39D2A62E0326}" srcOrd="0" destOrd="0" parTransId="{D8660413-9DD9-4784-BFD8-811ED5464E6B}" sibTransId="{319CC3D2-201E-4DB5-AAEB-761D2B58923C}"/>
    <dgm:cxn modelId="{F09BEE9C-B180-497C-AACD-F6B60C4BBC7F}" type="presOf" srcId="{F7CBDDB2-2074-4F21-BE1A-BF7E476E80A5}" destId="{331D593C-92F2-40D5-B79D-DE230243F200}" srcOrd="0" destOrd="0" presId="urn:microsoft.com/office/officeart/2005/8/layout/hierarchy3"/>
    <dgm:cxn modelId="{131BC39F-26E4-4DD4-AC88-3013A5DC2DD6}" type="presOf" srcId="{31167F0C-8FDE-4F9E-8557-39D2A62E0326}" destId="{3A5B507F-6771-4B84-8363-9B2BBAC22B77}" srcOrd="0" destOrd="0" presId="urn:microsoft.com/office/officeart/2005/8/layout/hierarchy3"/>
    <dgm:cxn modelId="{BBD006A1-890D-4C7D-BC82-BA6B22E21327}" type="presOf" srcId="{60507456-A0F2-4F2B-B731-8D4DED11CFB4}" destId="{09B65E06-164C-46A8-9762-FBB673787523}" srcOrd="0" destOrd="0" presId="urn:microsoft.com/office/officeart/2005/8/layout/hierarchy3"/>
    <dgm:cxn modelId="{27C84AB1-D9EF-41F6-A60C-52396DBFA10C}" type="presOf" srcId="{27FD0F10-CB35-4794-86D9-BF5D1674A6C0}" destId="{637E9F94-F4F9-4C91-A803-2E4DA81D568F}" srcOrd="1" destOrd="0" presId="urn:microsoft.com/office/officeart/2005/8/layout/hierarchy3"/>
    <dgm:cxn modelId="{E1F9F3B1-E144-4F65-9162-AEE06460232E}" srcId="{F5A6E4E6-0728-4E88-89CB-DECCAA28FC32}" destId="{9B72DE94-BAE9-413C-ACFA-56BF6E994F1A}" srcOrd="2" destOrd="0" parTransId="{75CC18CD-82AA-4E64-AB3F-08F6740AE2F0}" sibTransId="{F9D6F5A1-9F31-4FD0-B2F3-8CD3FC7808C6}"/>
    <dgm:cxn modelId="{772D62BD-592E-45F8-B270-D45D251B2F5A}" srcId="{31167F0C-8FDE-4F9E-8557-39D2A62E0326}" destId="{2CF7756C-2035-4376-BE41-8FBFD1263F72}" srcOrd="4" destOrd="0" parTransId="{7DBF2B13-0581-4DA7-9B26-B06A5E92C39D}" sibTransId="{2452C8E7-05B1-4D09-B41C-520AE6632942}"/>
    <dgm:cxn modelId="{785295C0-916E-45FC-8921-0A8F26ED520D}" srcId="{3824F9CA-2774-4020-81F5-566C34CC648E}" destId="{60507456-A0F2-4F2B-B731-8D4DED11CFB4}" srcOrd="2" destOrd="0" parTransId="{B9375BB0-1B0C-4BFC-91FB-76BB868CC11A}" sibTransId="{C4917C67-BA50-4DC9-8FBE-1576D71B43B3}"/>
    <dgm:cxn modelId="{305D06C1-5C8A-464E-B3DF-7F28506D0B27}" type="presOf" srcId="{FABFA9B1-D2CA-45CE-B0A1-E9E280952643}" destId="{7457710B-A7DA-4B82-BB2D-5179A2EE7A23}" srcOrd="0" destOrd="0" presId="urn:microsoft.com/office/officeart/2005/8/layout/hierarchy3"/>
    <dgm:cxn modelId="{A8C6BBC2-82FB-4D18-87FC-9DB7CDD8D3BB}" type="presOf" srcId="{08FD6D56-2FF7-43DA-8709-CAF1A4044600}" destId="{1D5F9078-591A-4F7E-8A7E-13A1D1A1751E}" srcOrd="1" destOrd="0" presId="urn:microsoft.com/office/officeart/2005/8/layout/hierarchy3"/>
    <dgm:cxn modelId="{4586F3C3-DAB6-43DA-8CB3-8B47B0524318}" type="presOf" srcId="{6D7DEDC1-6AF1-4E5A-A562-32E7C454FDA3}" destId="{29D11601-F6B8-46C8-90DD-D3BA1E987DC7}" srcOrd="0" destOrd="0" presId="urn:microsoft.com/office/officeart/2005/8/layout/hierarchy3"/>
    <dgm:cxn modelId="{45B44BC4-635F-49E0-9155-F7256EF49897}" srcId="{31167F0C-8FDE-4F9E-8557-39D2A62E0326}" destId="{B686CD45-572E-4785-920A-7679A51243C5}" srcOrd="1" destOrd="0" parTransId="{20098468-07C3-4AFD-A6D3-BA30C422F9A2}" sibTransId="{FBB3393B-1F35-4FEF-BF6A-C81C7381E0D8}"/>
    <dgm:cxn modelId="{2E88B1C6-C6A8-4F6F-B761-930157E18C36}" type="presOf" srcId="{AD4D5CE8-C4E8-4CA6-8D7D-C029655E514B}" destId="{67BBA129-730E-4185-80BD-C1B3170E7A15}" srcOrd="0" destOrd="0" presId="urn:microsoft.com/office/officeart/2005/8/layout/hierarchy3"/>
    <dgm:cxn modelId="{BBA48BCA-7BF3-4566-8D69-CC21C4880DAC}" type="presOf" srcId="{3B019E46-2808-49B0-B8DF-B57A7184226A}" destId="{69473794-4BEE-4200-980E-B4743E2B88E1}" srcOrd="0" destOrd="0" presId="urn:microsoft.com/office/officeart/2005/8/layout/hierarchy3"/>
    <dgm:cxn modelId="{7063D2CC-75BF-45E6-92D3-9FA8B3FCFE62}" type="presOf" srcId="{3824F9CA-2774-4020-81F5-566C34CC648E}" destId="{D436B73C-3E7E-4B9C-9D76-57E87D78DF6D}" srcOrd="0" destOrd="0" presId="urn:microsoft.com/office/officeart/2005/8/layout/hierarchy3"/>
    <dgm:cxn modelId="{E64760D1-1982-4A23-B8B7-B97767C9CA3B}" srcId="{08FD6D56-2FF7-43DA-8709-CAF1A4044600}" destId="{F7CBDDB2-2074-4F21-BE1A-BF7E476E80A5}" srcOrd="0" destOrd="0" parTransId="{C798A20C-A1FF-4978-BAD8-407AD35670AD}" sibTransId="{41632B38-6715-47C3-A897-A6F6E45A3A1F}"/>
    <dgm:cxn modelId="{6ECA24D3-8125-406D-9308-C4C7C76755D5}" type="presOf" srcId="{FA812335-C849-4370-83A3-F0A46691FB04}" destId="{732A3CE9-5C95-404A-82D4-5F090B2ABC2E}" srcOrd="0" destOrd="0" presId="urn:microsoft.com/office/officeart/2005/8/layout/hierarchy3"/>
    <dgm:cxn modelId="{B8A3A6DE-6FC4-4901-BD4F-A573785A9267}" type="presOf" srcId="{9B72DE94-BAE9-413C-ACFA-56BF6E994F1A}" destId="{DE8CE8FF-85AC-4F8C-B627-22F83652CFB1}" srcOrd="0" destOrd="0" presId="urn:microsoft.com/office/officeart/2005/8/layout/hierarchy3"/>
    <dgm:cxn modelId="{9E763FE1-908A-4B01-BEEA-25061E1C3504}" type="presOf" srcId="{60507456-A0F2-4F2B-B731-8D4DED11CFB4}" destId="{CC381B7F-31FF-4468-B37B-B5C21B354B15}" srcOrd="1" destOrd="0" presId="urn:microsoft.com/office/officeart/2005/8/layout/hierarchy3"/>
    <dgm:cxn modelId="{6823FEE1-240F-4339-BD70-A26A9F687A17}" srcId="{31167F0C-8FDE-4F9E-8557-39D2A62E0326}" destId="{213793A0-42CB-41F5-8E8B-38B9894DAD6B}" srcOrd="3" destOrd="0" parTransId="{2121424F-E6C0-4B2B-B102-7AF278F649A7}" sibTransId="{8673747B-9A70-4B07-8EE7-7CFAC0E43B07}"/>
    <dgm:cxn modelId="{DB26F2E2-1F6F-47F7-9AC6-F781D3B18177}" type="presOf" srcId="{7DBF2B13-0581-4DA7-9B26-B06A5E92C39D}" destId="{8B142535-7B88-4AFD-A784-07752D9C6DE8}" srcOrd="0" destOrd="0" presId="urn:microsoft.com/office/officeart/2005/8/layout/hierarchy3"/>
    <dgm:cxn modelId="{7D1DBBE6-6F38-4ECF-BBA3-7FCAC53134D2}" type="presOf" srcId="{2121424F-E6C0-4B2B-B102-7AF278F649A7}" destId="{D84A0422-76A0-4F53-81F3-4FD2F4A44985}" srcOrd="0" destOrd="0" presId="urn:microsoft.com/office/officeart/2005/8/layout/hierarchy3"/>
    <dgm:cxn modelId="{51C3A3EA-3043-43CD-811A-0C0A0A0E42CD}" type="presOf" srcId="{92BF52D2-5063-4C13-8C91-99DF9936952B}" destId="{F51670E4-21EA-499A-A722-8DA3F898C05B}" srcOrd="0" destOrd="0" presId="urn:microsoft.com/office/officeart/2005/8/layout/hierarchy3"/>
    <dgm:cxn modelId="{BB3428EF-CDB4-4389-BE48-B14CE3DF088D}" type="presOf" srcId="{4D0E7F96-CE5E-432B-8655-04E8188425F8}" destId="{E47A010F-5C08-442F-A511-FAF0D0BB8189}" srcOrd="0" destOrd="0" presId="urn:microsoft.com/office/officeart/2005/8/layout/hierarchy3"/>
    <dgm:cxn modelId="{F95B0AF0-DA2B-4A4C-8F0B-8069CB77F196}" srcId="{08FD6D56-2FF7-43DA-8709-CAF1A4044600}" destId="{6D7DEDC1-6AF1-4E5A-A562-32E7C454FDA3}" srcOrd="3" destOrd="0" parTransId="{3B019E46-2808-49B0-B8DF-B57A7184226A}" sibTransId="{3B068AFE-6015-4029-A5AA-5E192C931D4F}"/>
    <dgm:cxn modelId="{96DE16F1-7D38-4CF8-B944-9A1E3F10B881}" type="presOf" srcId="{31167F0C-8FDE-4F9E-8557-39D2A62E0326}" destId="{FF5A3886-1435-45CB-8D55-2170FD857D24}" srcOrd="1" destOrd="0" presId="urn:microsoft.com/office/officeart/2005/8/layout/hierarchy3"/>
    <dgm:cxn modelId="{14B70BF7-6EF7-4749-BCD4-69B21B0FE59C}" srcId="{27FD0F10-CB35-4794-86D9-BF5D1674A6C0}" destId="{4D0E7F96-CE5E-432B-8655-04E8188425F8}" srcOrd="1" destOrd="0" parTransId="{AE461DB8-6033-4C16-9F1D-DDB0C515A4C9}" sibTransId="{A46C55AB-07F4-4B31-BEF0-0A5C35E89A1A}"/>
    <dgm:cxn modelId="{07B26BF8-6D7F-4415-B1A6-1C4083105816}" type="presOf" srcId="{F5A6E4E6-0728-4E88-89CB-DECCAA28FC32}" destId="{5264079F-4D54-4237-BDE0-361CAF9C3D80}" srcOrd="0" destOrd="0" presId="urn:microsoft.com/office/officeart/2005/8/layout/hierarchy3"/>
    <dgm:cxn modelId="{B14EDEF8-DB3E-4435-A85E-F7E3592A340A}" type="presOf" srcId="{20098468-07C3-4AFD-A6D3-BA30C422F9A2}" destId="{AF2CC41E-0A5C-41D2-B841-2FE45C16378B}" srcOrd="0" destOrd="0" presId="urn:microsoft.com/office/officeart/2005/8/layout/hierarchy3"/>
    <dgm:cxn modelId="{71D8AD45-4376-4035-9E58-5B50ECBBD699}" type="presParOf" srcId="{D436B73C-3E7E-4B9C-9D76-57E87D78DF6D}" destId="{F7EC1A79-1A8D-41BC-96FA-1BE8C0518B7F}" srcOrd="0" destOrd="0" presId="urn:microsoft.com/office/officeart/2005/8/layout/hierarchy3"/>
    <dgm:cxn modelId="{9297D286-7CA4-4016-9FD0-B1365AF37B27}" type="presParOf" srcId="{F7EC1A79-1A8D-41BC-96FA-1BE8C0518B7F}" destId="{FDDF9854-3E49-417C-B73B-1C1FB3B33E94}" srcOrd="0" destOrd="0" presId="urn:microsoft.com/office/officeart/2005/8/layout/hierarchy3"/>
    <dgm:cxn modelId="{77BBEBAA-3FC7-42A6-ACE1-755B6C26D897}" type="presParOf" srcId="{FDDF9854-3E49-417C-B73B-1C1FB3B33E94}" destId="{3A5B507F-6771-4B84-8363-9B2BBAC22B77}" srcOrd="0" destOrd="0" presId="urn:microsoft.com/office/officeart/2005/8/layout/hierarchy3"/>
    <dgm:cxn modelId="{6CA95691-3EC2-439A-8244-16BE16E41726}" type="presParOf" srcId="{FDDF9854-3E49-417C-B73B-1C1FB3B33E94}" destId="{FF5A3886-1435-45CB-8D55-2170FD857D24}" srcOrd="1" destOrd="0" presId="urn:microsoft.com/office/officeart/2005/8/layout/hierarchy3"/>
    <dgm:cxn modelId="{FEEAC27F-F68C-45AA-93D0-E824A9A56CFF}" type="presParOf" srcId="{F7EC1A79-1A8D-41BC-96FA-1BE8C0518B7F}" destId="{6F6A1CAD-694C-4CE6-8FC5-42647899EFD0}" srcOrd="1" destOrd="0" presId="urn:microsoft.com/office/officeart/2005/8/layout/hierarchy3"/>
    <dgm:cxn modelId="{2D1E3239-8562-4EA9-B628-57A10FAF0A51}" type="presParOf" srcId="{6F6A1CAD-694C-4CE6-8FC5-42647899EFD0}" destId="{00AC0328-BE49-4428-930D-ED67E16B4D27}" srcOrd="0" destOrd="0" presId="urn:microsoft.com/office/officeart/2005/8/layout/hierarchy3"/>
    <dgm:cxn modelId="{7CEFBC33-E3F0-4912-9962-A82A032F6D6A}" type="presParOf" srcId="{6F6A1CAD-694C-4CE6-8FC5-42647899EFD0}" destId="{8E3298DF-E75D-4CD1-B42E-8F43BF0D703F}" srcOrd="1" destOrd="0" presId="urn:microsoft.com/office/officeart/2005/8/layout/hierarchy3"/>
    <dgm:cxn modelId="{3D7E08E5-39ED-4CB4-8149-E195BA65CAB1}" type="presParOf" srcId="{6F6A1CAD-694C-4CE6-8FC5-42647899EFD0}" destId="{AF2CC41E-0A5C-41D2-B841-2FE45C16378B}" srcOrd="2" destOrd="0" presId="urn:microsoft.com/office/officeart/2005/8/layout/hierarchy3"/>
    <dgm:cxn modelId="{683FFE16-C464-4A84-BE84-8D4F6D4864AB}" type="presParOf" srcId="{6F6A1CAD-694C-4CE6-8FC5-42647899EFD0}" destId="{F9C8D6CF-3F9E-4A7E-B6CE-CB1AB669111C}" srcOrd="3" destOrd="0" presId="urn:microsoft.com/office/officeart/2005/8/layout/hierarchy3"/>
    <dgm:cxn modelId="{9DA2D199-04E9-47EC-AFB1-8C02053A0B97}" type="presParOf" srcId="{6F6A1CAD-694C-4CE6-8FC5-42647899EFD0}" destId="{1C7263F7-9111-4CF8-A406-B4A253358F29}" srcOrd="4" destOrd="0" presId="urn:microsoft.com/office/officeart/2005/8/layout/hierarchy3"/>
    <dgm:cxn modelId="{DDCA85FF-A4A2-44AF-B405-CA6CCB294739}" type="presParOf" srcId="{6F6A1CAD-694C-4CE6-8FC5-42647899EFD0}" destId="{FEA6F2E2-EFB8-464B-9CA2-6C020E05FBC9}" srcOrd="5" destOrd="0" presId="urn:microsoft.com/office/officeart/2005/8/layout/hierarchy3"/>
    <dgm:cxn modelId="{7348045E-8752-4D5F-9F9F-5DFB765CFE6C}" type="presParOf" srcId="{6F6A1CAD-694C-4CE6-8FC5-42647899EFD0}" destId="{D84A0422-76A0-4F53-81F3-4FD2F4A44985}" srcOrd="6" destOrd="0" presId="urn:microsoft.com/office/officeart/2005/8/layout/hierarchy3"/>
    <dgm:cxn modelId="{102CE0A1-1F8E-422F-B725-CEA0971C6A3E}" type="presParOf" srcId="{6F6A1CAD-694C-4CE6-8FC5-42647899EFD0}" destId="{7D842CD8-D1AA-4680-BD0E-B0DA2B555B49}" srcOrd="7" destOrd="0" presId="urn:microsoft.com/office/officeart/2005/8/layout/hierarchy3"/>
    <dgm:cxn modelId="{2D8AD073-A232-454D-9CB4-1D7641D9F474}" type="presParOf" srcId="{6F6A1CAD-694C-4CE6-8FC5-42647899EFD0}" destId="{8B142535-7B88-4AFD-A784-07752D9C6DE8}" srcOrd="8" destOrd="0" presId="urn:microsoft.com/office/officeart/2005/8/layout/hierarchy3"/>
    <dgm:cxn modelId="{C6F5D35A-90C9-4282-99B5-7BCCCAC6F14F}" type="presParOf" srcId="{6F6A1CAD-694C-4CE6-8FC5-42647899EFD0}" destId="{7609A7E6-0648-428D-B533-791690DF00AF}" srcOrd="9" destOrd="0" presId="urn:microsoft.com/office/officeart/2005/8/layout/hierarchy3"/>
    <dgm:cxn modelId="{EA7E54B5-4FBC-46E8-BEDE-549EEEE23B3D}" type="presParOf" srcId="{D436B73C-3E7E-4B9C-9D76-57E87D78DF6D}" destId="{54507749-00E1-4505-A020-145D1B979C2F}" srcOrd="1" destOrd="0" presId="urn:microsoft.com/office/officeart/2005/8/layout/hierarchy3"/>
    <dgm:cxn modelId="{882A7856-ABCC-4AF0-98FA-01647FD6619B}" type="presParOf" srcId="{54507749-00E1-4505-A020-145D1B979C2F}" destId="{CDC3289C-5EF2-48DE-842F-0709B8BB72FA}" srcOrd="0" destOrd="0" presId="urn:microsoft.com/office/officeart/2005/8/layout/hierarchy3"/>
    <dgm:cxn modelId="{7E058A3F-44DE-4901-9B50-01F9B07F32CC}" type="presParOf" srcId="{CDC3289C-5EF2-48DE-842F-0709B8BB72FA}" destId="{2736A825-024F-4BD4-AEF2-FAFEAD95E7E9}" srcOrd="0" destOrd="0" presId="urn:microsoft.com/office/officeart/2005/8/layout/hierarchy3"/>
    <dgm:cxn modelId="{CC535A15-E680-42F3-BE69-B574E6A46A7B}" type="presParOf" srcId="{CDC3289C-5EF2-48DE-842F-0709B8BB72FA}" destId="{1D5F9078-591A-4F7E-8A7E-13A1D1A1751E}" srcOrd="1" destOrd="0" presId="urn:microsoft.com/office/officeart/2005/8/layout/hierarchy3"/>
    <dgm:cxn modelId="{0C7E8B9B-906E-4D56-9AFE-DF177DD7A339}" type="presParOf" srcId="{54507749-00E1-4505-A020-145D1B979C2F}" destId="{584DD029-FAA0-4ECC-B24C-0D8F2C1C5D43}" srcOrd="1" destOrd="0" presId="urn:microsoft.com/office/officeart/2005/8/layout/hierarchy3"/>
    <dgm:cxn modelId="{12B3A3F0-A133-4FC6-95D2-F28187EE3E04}" type="presParOf" srcId="{584DD029-FAA0-4ECC-B24C-0D8F2C1C5D43}" destId="{7C10786E-0EB0-42A5-B31B-EF6AB1528723}" srcOrd="0" destOrd="0" presId="urn:microsoft.com/office/officeart/2005/8/layout/hierarchy3"/>
    <dgm:cxn modelId="{1D57B3D2-78A6-4CA4-9808-807F12230A84}" type="presParOf" srcId="{584DD029-FAA0-4ECC-B24C-0D8F2C1C5D43}" destId="{331D593C-92F2-40D5-B79D-DE230243F200}" srcOrd="1" destOrd="0" presId="urn:microsoft.com/office/officeart/2005/8/layout/hierarchy3"/>
    <dgm:cxn modelId="{FFEED791-CACC-44A0-A5CF-DE2B2D0987B7}" type="presParOf" srcId="{584DD029-FAA0-4ECC-B24C-0D8F2C1C5D43}" destId="{2937B28E-A306-4847-BD38-8F831EA25B5A}" srcOrd="2" destOrd="0" presId="urn:microsoft.com/office/officeart/2005/8/layout/hierarchy3"/>
    <dgm:cxn modelId="{AEC8EE49-ACF9-43D2-A0AF-2EECCDE99D55}" type="presParOf" srcId="{584DD029-FAA0-4ECC-B24C-0D8F2C1C5D43}" destId="{47BDBE6B-6675-4DC2-869C-34D2C0856B24}" srcOrd="3" destOrd="0" presId="urn:microsoft.com/office/officeart/2005/8/layout/hierarchy3"/>
    <dgm:cxn modelId="{2FF00F33-6606-437C-9727-E0CF86D9B232}" type="presParOf" srcId="{584DD029-FAA0-4ECC-B24C-0D8F2C1C5D43}" destId="{732A3CE9-5C95-404A-82D4-5F090B2ABC2E}" srcOrd="4" destOrd="0" presId="urn:microsoft.com/office/officeart/2005/8/layout/hierarchy3"/>
    <dgm:cxn modelId="{A96E3C78-2E29-4BD7-837E-469214AE9FC3}" type="presParOf" srcId="{584DD029-FAA0-4ECC-B24C-0D8F2C1C5D43}" destId="{0A8EE157-0290-4ADA-8C8D-5E6FE67B3F04}" srcOrd="5" destOrd="0" presId="urn:microsoft.com/office/officeart/2005/8/layout/hierarchy3"/>
    <dgm:cxn modelId="{96ABF255-0A6F-4819-9186-6DFAF55B443E}" type="presParOf" srcId="{584DD029-FAA0-4ECC-B24C-0D8F2C1C5D43}" destId="{69473794-4BEE-4200-980E-B4743E2B88E1}" srcOrd="6" destOrd="0" presId="urn:microsoft.com/office/officeart/2005/8/layout/hierarchy3"/>
    <dgm:cxn modelId="{DDA13AB5-5CCB-435B-92F7-0604DA025E01}" type="presParOf" srcId="{584DD029-FAA0-4ECC-B24C-0D8F2C1C5D43}" destId="{29D11601-F6B8-46C8-90DD-D3BA1E987DC7}" srcOrd="7" destOrd="0" presId="urn:microsoft.com/office/officeart/2005/8/layout/hierarchy3"/>
    <dgm:cxn modelId="{8D636C41-1D49-4EB7-934B-A0016760B352}" type="presParOf" srcId="{D436B73C-3E7E-4B9C-9D76-57E87D78DF6D}" destId="{AF83AAF2-1CE9-4F99-B970-9F31DA867F50}" srcOrd="2" destOrd="0" presId="urn:microsoft.com/office/officeart/2005/8/layout/hierarchy3"/>
    <dgm:cxn modelId="{C1D53083-1F97-4BD6-82FC-615492D64AD0}" type="presParOf" srcId="{AF83AAF2-1CE9-4F99-B970-9F31DA867F50}" destId="{03763706-45CD-45BA-BF91-6EDB7821600E}" srcOrd="0" destOrd="0" presId="urn:microsoft.com/office/officeart/2005/8/layout/hierarchy3"/>
    <dgm:cxn modelId="{2B57F4E0-AFA8-4300-8D1E-74379D9C53B6}" type="presParOf" srcId="{03763706-45CD-45BA-BF91-6EDB7821600E}" destId="{09B65E06-164C-46A8-9762-FBB673787523}" srcOrd="0" destOrd="0" presId="urn:microsoft.com/office/officeart/2005/8/layout/hierarchy3"/>
    <dgm:cxn modelId="{C4042646-3535-4AB9-A3BA-7E0B55B2139C}" type="presParOf" srcId="{03763706-45CD-45BA-BF91-6EDB7821600E}" destId="{CC381B7F-31FF-4468-B37B-B5C21B354B15}" srcOrd="1" destOrd="0" presId="urn:microsoft.com/office/officeart/2005/8/layout/hierarchy3"/>
    <dgm:cxn modelId="{6DE0D046-429E-497B-AC97-2BFCC210B42F}" type="presParOf" srcId="{AF83AAF2-1CE9-4F99-B970-9F31DA867F50}" destId="{293FF8E3-7A1F-4A73-B911-3194B67775B8}" srcOrd="1" destOrd="0" presId="urn:microsoft.com/office/officeart/2005/8/layout/hierarchy3"/>
    <dgm:cxn modelId="{FD64CF46-B263-436F-9DC9-C8DA4AB455C4}" type="presParOf" srcId="{293FF8E3-7A1F-4A73-B911-3194B67775B8}" destId="{458382B1-922B-4132-834D-91D6B56E8251}" srcOrd="0" destOrd="0" presId="urn:microsoft.com/office/officeart/2005/8/layout/hierarchy3"/>
    <dgm:cxn modelId="{0867A3A8-C850-4B42-800A-A09133D98E23}" type="presParOf" srcId="{293FF8E3-7A1F-4A73-B911-3194B67775B8}" destId="{B4F7CE5D-082D-49F6-93D1-8E5EA6942334}" srcOrd="1" destOrd="0" presId="urn:microsoft.com/office/officeart/2005/8/layout/hierarchy3"/>
    <dgm:cxn modelId="{1FD38C1E-C5D2-463C-9581-2704D0DF701C}" type="presParOf" srcId="{293FF8E3-7A1F-4A73-B911-3194B67775B8}" destId="{AD33411D-8B5E-409D-BEFB-9135296C6576}" srcOrd="2" destOrd="0" presId="urn:microsoft.com/office/officeart/2005/8/layout/hierarchy3"/>
    <dgm:cxn modelId="{51F7C416-A92C-44FC-8662-430433ED9B33}" type="presParOf" srcId="{293FF8E3-7A1F-4A73-B911-3194B67775B8}" destId="{F51670E4-21EA-499A-A722-8DA3F898C05B}" srcOrd="3" destOrd="0" presId="urn:microsoft.com/office/officeart/2005/8/layout/hierarchy3"/>
    <dgm:cxn modelId="{B3F13E6F-15E2-4EF3-865F-675AA6B81874}" type="presParOf" srcId="{293FF8E3-7A1F-4A73-B911-3194B67775B8}" destId="{D43609F8-95C4-41A4-9B78-F62B711C8A1C}" srcOrd="4" destOrd="0" presId="urn:microsoft.com/office/officeart/2005/8/layout/hierarchy3"/>
    <dgm:cxn modelId="{2FF6E336-E45D-4AF3-87E8-9C107D99549D}" type="presParOf" srcId="{293FF8E3-7A1F-4A73-B911-3194B67775B8}" destId="{B00EEDCE-0955-4597-ADC8-4B86CC5FD8E9}" srcOrd="5" destOrd="0" presId="urn:microsoft.com/office/officeart/2005/8/layout/hierarchy3"/>
    <dgm:cxn modelId="{AB4BC636-D56C-4F7D-91CA-941677BE0766}" type="presParOf" srcId="{D436B73C-3E7E-4B9C-9D76-57E87D78DF6D}" destId="{02870312-A6D5-46C4-9BA5-A7EF5BAE16F3}" srcOrd="3" destOrd="0" presId="urn:microsoft.com/office/officeart/2005/8/layout/hierarchy3"/>
    <dgm:cxn modelId="{4C1FB09F-B874-4644-A279-94BB9113D4BF}" type="presParOf" srcId="{02870312-A6D5-46C4-9BA5-A7EF5BAE16F3}" destId="{DF933A73-5CD1-4171-A955-F0C7B851FBE2}" srcOrd="0" destOrd="0" presId="urn:microsoft.com/office/officeart/2005/8/layout/hierarchy3"/>
    <dgm:cxn modelId="{05CAA3F9-1B3B-455F-9966-DCDF32198F12}" type="presParOf" srcId="{DF933A73-5CD1-4171-A955-F0C7B851FBE2}" destId="{E3F84667-A2EA-49AA-8A25-6C3E58A873CE}" srcOrd="0" destOrd="0" presId="urn:microsoft.com/office/officeart/2005/8/layout/hierarchy3"/>
    <dgm:cxn modelId="{C8E9F3E5-6DBA-4809-B5BF-892AB07AFDCE}" type="presParOf" srcId="{DF933A73-5CD1-4171-A955-F0C7B851FBE2}" destId="{637E9F94-F4F9-4C91-A803-2E4DA81D568F}" srcOrd="1" destOrd="0" presId="urn:microsoft.com/office/officeart/2005/8/layout/hierarchy3"/>
    <dgm:cxn modelId="{DACB51AD-1A25-4E3F-A6E6-7FA0B42E96BB}" type="presParOf" srcId="{02870312-A6D5-46C4-9BA5-A7EF5BAE16F3}" destId="{780AAD4B-B138-4750-89AE-72FB6B3383F9}" srcOrd="1" destOrd="0" presId="urn:microsoft.com/office/officeart/2005/8/layout/hierarchy3"/>
    <dgm:cxn modelId="{B2947EE8-BE6B-4CAE-9E8F-C140D8C4A76B}" type="presParOf" srcId="{780AAD4B-B138-4750-89AE-72FB6B3383F9}" destId="{23500143-BB51-47DC-A6D9-05CD95E026BA}" srcOrd="0" destOrd="0" presId="urn:microsoft.com/office/officeart/2005/8/layout/hierarchy3"/>
    <dgm:cxn modelId="{907C17A8-247D-4166-AA9F-18ABC6172BCB}" type="presParOf" srcId="{780AAD4B-B138-4750-89AE-72FB6B3383F9}" destId="{46AAA0CB-58FD-42CE-9B95-CFC85AF311A7}" srcOrd="1" destOrd="0" presId="urn:microsoft.com/office/officeart/2005/8/layout/hierarchy3"/>
    <dgm:cxn modelId="{5CC40CA5-9D81-46AD-91A6-B5CCF71EAD0F}" type="presParOf" srcId="{780AAD4B-B138-4750-89AE-72FB6B3383F9}" destId="{623CCBA6-ED21-408D-A7D6-5045D5C715FB}" srcOrd="2" destOrd="0" presId="urn:microsoft.com/office/officeart/2005/8/layout/hierarchy3"/>
    <dgm:cxn modelId="{AFE17854-C85C-4253-AC2C-F5ADF5C20959}" type="presParOf" srcId="{780AAD4B-B138-4750-89AE-72FB6B3383F9}" destId="{E47A010F-5C08-442F-A511-FAF0D0BB8189}" srcOrd="3" destOrd="0" presId="urn:microsoft.com/office/officeart/2005/8/layout/hierarchy3"/>
    <dgm:cxn modelId="{C7ABD378-BA4F-4A9A-AAEA-580C5ABE4C05}" type="presParOf" srcId="{780AAD4B-B138-4750-89AE-72FB6B3383F9}" destId="{4DB7FB0A-FB45-497F-80F2-55FD89D87DA0}" srcOrd="4" destOrd="0" presId="urn:microsoft.com/office/officeart/2005/8/layout/hierarchy3"/>
    <dgm:cxn modelId="{BC4537BF-9B5B-43C3-BA7E-937015DF6D6F}" type="presParOf" srcId="{780AAD4B-B138-4750-89AE-72FB6B3383F9}" destId="{2D68AE14-ADAD-49BB-8617-B9C4D1F88532}" srcOrd="5" destOrd="0" presId="urn:microsoft.com/office/officeart/2005/8/layout/hierarchy3"/>
    <dgm:cxn modelId="{985BE97D-C24C-472C-8E36-A73D75EE5701}" type="presParOf" srcId="{D436B73C-3E7E-4B9C-9D76-57E87D78DF6D}" destId="{0ED956D2-5A8C-438E-97F5-039DA5913C87}" srcOrd="4" destOrd="0" presId="urn:microsoft.com/office/officeart/2005/8/layout/hierarchy3"/>
    <dgm:cxn modelId="{5BFE4DE9-7A10-4359-B810-435B546FF2FA}" type="presParOf" srcId="{0ED956D2-5A8C-438E-97F5-039DA5913C87}" destId="{A6473B09-6656-47D1-ADEA-1B4C92085C89}" srcOrd="0" destOrd="0" presId="urn:microsoft.com/office/officeart/2005/8/layout/hierarchy3"/>
    <dgm:cxn modelId="{6FBAA5BF-B207-4D09-B361-ED0D2417CC8C}" type="presParOf" srcId="{A6473B09-6656-47D1-ADEA-1B4C92085C89}" destId="{5264079F-4D54-4237-BDE0-361CAF9C3D80}" srcOrd="0" destOrd="0" presId="urn:microsoft.com/office/officeart/2005/8/layout/hierarchy3"/>
    <dgm:cxn modelId="{8DCF326B-5C90-4C53-87E5-EE6CD430AF0E}" type="presParOf" srcId="{A6473B09-6656-47D1-ADEA-1B4C92085C89}" destId="{2171FD5E-1E63-43EF-BBD6-464A2E6AE208}" srcOrd="1" destOrd="0" presId="urn:microsoft.com/office/officeart/2005/8/layout/hierarchy3"/>
    <dgm:cxn modelId="{51242BD8-1F99-42BF-9EB9-43E155B8349F}" type="presParOf" srcId="{0ED956D2-5A8C-438E-97F5-039DA5913C87}" destId="{C0CCB7E2-C6C6-4435-8038-1C9BD52F6F71}" srcOrd="1" destOrd="0" presId="urn:microsoft.com/office/officeart/2005/8/layout/hierarchy3"/>
    <dgm:cxn modelId="{A4192D64-3CB7-4BF5-9718-56755254F832}" type="presParOf" srcId="{C0CCB7E2-C6C6-4435-8038-1C9BD52F6F71}" destId="{2738F89C-697F-465C-8061-AE1C26FB34C2}" srcOrd="0" destOrd="0" presId="urn:microsoft.com/office/officeart/2005/8/layout/hierarchy3"/>
    <dgm:cxn modelId="{E5AF3640-1DB5-44D2-BE19-974979D35E93}" type="presParOf" srcId="{C0CCB7E2-C6C6-4435-8038-1C9BD52F6F71}" destId="{67BBA129-730E-4185-80BD-C1B3170E7A15}" srcOrd="1" destOrd="0" presId="urn:microsoft.com/office/officeart/2005/8/layout/hierarchy3"/>
    <dgm:cxn modelId="{E99604FA-961D-4147-963B-3159A673B0DF}" type="presParOf" srcId="{C0CCB7E2-C6C6-4435-8038-1C9BD52F6F71}" destId="{0895FDC9-2DD0-41C7-80CB-147A77812B1A}" srcOrd="2" destOrd="0" presId="urn:microsoft.com/office/officeart/2005/8/layout/hierarchy3"/>
    <dgm:cxn modelId="{53805470-99CF-43A8-8E75-7C1E0E5A9B91}" type="presParOf" srcId="{C0CCB7E2-C6C6-4435-8038-1C9BD52F6F71}" destId="{7457710B-A7DA-4B82-BB2D-5179A2EE7A23}" srcOrd="3" destOrd="0" presId="urn:microsoft.com/office/officeart/2005/8/layout/hierarchy3"/>
    <dgm:cxn modelId="{24ECD69A-E55C-4F58-BAFA-9BAF13D50B21}" type="presParOf" srcId="{C0CCB7E2-C6C6-4435-8038-1C9BD52F6F71}" destId="{8417A244-DD44-4842-8347-83A598A4EA2D}" srcOrd="4" destOrd="0" presId="urn:microsoft.com/office/officeart/2005/8/layout/hierarchy3"/>
    <dgm:cxn modelId="{A6B5406C-127D-41AC-95A9-33BB6DC0AB7F}" type="presParOf" srcId="{C0CCB7E2-C6C6-4435-8038-1C9BD52F6F71}" destId="{DE8CE8FF-85AC-4F8C-B627-22F83652CFB1}" srcOrd="5" destOrd="0" presId="urn:microsoft.com/office/officeart/2005/8/layout/hierarchy3"/>
    <dgm:cxn modelId="{D4073578-34CE-4B76-AD2C-9A5CB3EB3D2E}" type="presParOf" srcId="{C0CCB7E2-C6C6-4435-8038-1C9BD52F6F71}" destId="{742EAB30-1FB2-4D3F-A0B3-472F8E9A32AF}" srcOrd="6" destOrd="0" presId="urn:microsoft.com/office/officeart/2005/8/layout/hierarchy3"/>
    <dgm:cxn modelId="{EB46CA9B-D219-4A34-9B75-5F4D8DB88C38}" type="presParOf" srcId="{C0CCB7E2-C6C6-4435-8038-1C9BD52F6F71}" destId="{A99896DE-6BA9-4A46-B9B5-350BDDCE7224}"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507F-6771-4B84-8363-9B2BBAC22B77}">
      <dsp:nvSpPr>
        <dsp:cNvPr id="0" name=""/>
        <dsp:cNvSpPr/>
      </dsp:nvSpPr>
      <dsp:spPr>
        <a:xfrm>
          <a:off x="125781" y="844"/>
          <a:ext cx="1578201" cy="789100"/>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mj-lt"/>
            <a:buNone/>
          </a:pPr>
          <a:r>
            <a:rPr lang="en-PH" sz="1400" b="1" i="0" u="none" kern="1200" dirty="0"/>
            <a:t>1. Leadership, Governance, &amp; Investment</a:t>
          </a:r>
          <a:endParaRPr lang="en-PK" sz="1400" b="1" kern="1200" dirty="0"/>
        </a:p>
      </dsp:txBody>
      <dsp:txXfrm>
        <a:off x="148893" y="23956"/>
        <a:ext cx="1531977" cy="742876"/>
      </dsp:txXfrm>
    </dsp:sp>
    <dsp:sp modelId="{00AC0328-BE49-4428-930D-ED67E16B4D27}">
      <dsp:nvSpPr>
        <dsp:cNvPr id="0" name=""/>
        <dsp:cNvSpPr/>
      </dsp:nvSpPr>
      <dsp:spPr>
        <a:xfrm>
          <a:off x="283601" y="789944"/>
          <a:ext cx="157820" cy="591825"/>
        </a:xfrm>
        <a:custGeom>
          <a:avLst/>
          <a:gdLst/>
          <a:ahLst/>
          <a:cxnLst/>
          <a:rect l="0" t="0" r="0" b="0"/>
          <a:pathLst>
            <a:path>
              <a:moveTo>
                <a:pt x="0" y="0"/>
              </a:moveTo>
              <a:lnTo>
                <a:pt x="0" y="591825"/>
              </a:lnTo>
              <a:lnTo>
                <a:pt x="157820" y="591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3298DF-E75D-4CD1-B42E-8F43BF0D703F}">
      <dsp:nvSpPr>
        <dsp:cNvPr id="0" name=""/>
        <dsp:cNvSpPr/>
      </dsp:nvSpPr>
      <dsp:spPr>
        <a:xfrm>
          <a:off x="441421" y="987220"/>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b="0" kern="1200" dirty="0">
              <a:latin typeface="Arial" panose="020B0604020202020204" pitchFamily="34" charset="0"/>
              <a:cs typeface="Arial" panose="020B0604020202020204" pitchFamily="34" charset="0"/>
            </a:rPr>
            <a:t>Strengthening regional institutions for digital leadership.</a:t>
          </a:r>
          <a:endParaRPr lang="en-PK" sz="1100" b="0" kern="1200" dirty="0">
            <a:latin typeface="Arial" panose="020B0604020202020204" pitchFamily="34" charset="0"/>
            <a:cs typeface="Arial" panose="020B0604020202020204" pitchFamily="34" charset="0"/>
          </a:endParaRPr>
        </a:p>
      </dsp:txBody>
      <dsp:txXfrm>
        <a:off x="464533" y="1010332"/>
        <a:ext cx="1216337" cy="742876"/>
      </dsp:txXfrm>
    </dsp:sp>
    <dsp:sp modelId="{AF2CC41E-0A5C-41D2-B841-2FE45C16378B}">
      <dsp:nvSpPr>
        <dsp:cNvPr id="0" name=""/>
        <dsp:cNvSpPr/>
      </dsp:nvSpPr>
      <dsp:spPr>
        <a:xfrm>
          <a:off x="283601" y="789944"/>
          <a:ext cx="157820" cy="1466634"/>
        </a:xfrm>
        <a:custGeom>
          <a:avLst/>
          <a:gdLst/>
          <a:ahLst/>
          <a:cxnLst/>
          <a:rect l="0" t="0" r="0" b="0"/>
          <a:pathLst>
            <a:path>
              <a:moveTo>
                <a:pt x="0" y="0"/>
              </a:moveTo>
              <a:lnTo>
                <a:pt x="0" y="1466634"/>
              </a:lnTo>
              <a:lnTo>
                <a:pt x="157820" y="1466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C8D6CF-3F9E-4A7E-B6CE-CB1AB669111C}">
      <dsp:nvSpPr>
        <dsp:cNvPr id="0" name=""/>
        <dsp:cNvSpPr/>
      </dsp:nvSpPr>
      <dsp:spPr>
        <a:xfrm>
          <a:off x="441421" y="1973596"/>
          <a:ext cx="1262561" cy="565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b="0" kern="1200" dirty="0">
              <a:latin typeface="Arial" panose="020B0604020202020204" pitchFamily="34" charset="0"/>
              <a:cs typeface="Arial" panose="020B0604020202020204" pitchFamily="34" charset="0"/>
            </a:rPr>
            <a:t>Attracting investment in the digital economy.</a:t>
          </a:r>
          <a:endParaRPr lang="en-PK" sz="1100" b="0" kern="1200" dirty="0">
            <a:latin typeface="Arial" panose="020B0604020202020204" pitchFamily="34" charset="0"/>
            <a:cs typeface="Arial" panose="020B0604020202020204" pitchFamily="34" charset="0"/>
          </a:endParaRPr>
        </a:p>
      </dsp:txBody>
      <dsp:txXfrm>
        <a:off x="457998" y="1990173"/>
        <a:ext cx="1229407" cy="532812"/>
      </dsp:txXfrm>
    </dsp:sp>
    <dsp:sp modelId="{1C7263F7-9111-4CF8-A406-B4A253358F29}">
      <dsp:nvSpPr>
        <dsp:cNvPr id="0" name=""/>
        <dsp:cNvSpPr/>
      </dsp:nvSpPr>
      <dsp:spPr>
        <a:xfrm>
          <a:off x="283601" y="789944"/>
          <a:ext cx="157820" cy="2274532"/>
        </a:xfrm>
        <a:custGeom>
          <a:avLst/>
          <a:gdLst/>
          <a:ahLst/>
          <a:cxnLst/>
          <a:rect l="0" t="0" r="0" b="0"/>
          <a:pathLst>
            <a:path>
              <a:moveTo>
                <a:pt x="0" y="0"/>
              </a:moveTo>
              <a:lnTo>
                <a:pt x="0" y="2274532"/>
              </a:lnTo>
              <a:lnTo>
                <a:pt x="157820" y="22745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A6F2E2-EFB8-464B-9CA2-6C020E05FBC9}">
      <dsp:nvSpPr>
        <dsp:cNvPr id="0" name=""/>
        <dsp:cNvSpPr/>
      </dsp:nvSpPr>
      <dsp:spPr>
        <a:xfrm>
          <a:off x="441421" y="2736838"/>
          <a:ext cx="1262561" cy="6552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b="0" kern="1200" dirty="0">
              <a:latin typeface="Arial" panose="020B0604020202020204" pitchFamily="34" charset="0"/>
              <a:cs typeface="Arial" panose="020B0604020202020204" pitchFamily="34" charset="0"/>
            </a:rPr>
            <a:t>Promoting an inclusive regional digital economy.</a:t>
          </a:r>
          <a:endParaRPr lang="en-PK" sz="1100" b="0" kern="1200" dirty="0">
            <a:latin typeface="Arial" panose="020B0604020202020204" pitchFamily="34" charset="0"/>
            <a:cs typeface="Arial" panose="020B0604020202020204" pitchFamily="34" charset="0"/>
          </a:endParaRPr>
        </a:p>
      </dsp:txBody>
      <dsp:txXfrm>
        <a:off x="460613" y="2756030"/>
        <a:ext cx="1224177" cy="616893"/>
      </dsp:txXfrm>
    </dsp:sp>
    <dsp:sp modelId="{D84A0422-76A0-4F53-81F3-4FD2F4A44985}">
      <dsp:nvSpPr>
        <dsp:cNvPr id="0" name=""/>
        <dsp:cNvSpPr/>
      </dsp:nvSpPr>
      <dsp:spPr>
        <a:xfrm>
          <a:off x="283601" y="789944"/>
          <a:ext cx="157820" cy="3374838"/>
        </a:xfrm>
        <a:custGeom>
          <a:avLst/>
          <a:gdLst/>
          <a:ahLst/>
          <a:cxnLst/>
          <a:rect l="0" t="0" r="0" b="0"/>
          <a:pathLst>
            <a:path>
              <a:moveTo>
                <a:pt x="0" y="0"/>
              </a:moveTo>
              <a:lnTo>
                <a:pt x="0" y="3374838"/>
              </a:lnTo>
              <a:lnTo>
                <a:pt x="157820" y="33748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842CD8-D1AA-4680-BD0E-B0DA2B555B49}">
      <dsp:nvSpPr>
        <dsp:cNvPr id="0" name=""/>
        <dsp:cNvSpPr/>
      </dsp:nvSpPr>
      <dsp:spPr>
        <a:xfrm>
          <a:off x="441421" y="3589390"/>
          <a:ext cx="1262561" cy="1150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b="0" kern="1200" dirty="0">
              <a:latin typeface="Arial" panose="020B0604020202020204" pitchFamily="34" charset="0"/>
              <a:cs typeface="Arial" panose="020B0604020202020204" pitchFamily="34" charset="0"/>
            </a:rPr>
            <a:t>Leveraging digital technologies to pursue cross-cutting sustainable development goals.</a:t>
          </a:r>
          <a:endParaRPr lang="en-PK" sz="1100" b="0" kern="1200" dirty="0">
            <a:latin typeface="Arial" panose="020B0604020202020204" pitchFamily="34" charset="0"/>
            <a:cs typeface="Arial" panose="020B0604020202020204" pitchFamily="34" charset="0"/>
          </a:endParaRPr>
        </a:p>
      </dsp:txBody>
      <dsp:txXfrm>
        <a:off x="475126" y="3623095"/>
        <a:ext cx="1195151" cy="1083375"/>
      </dsp:txXfrm>
    </dsp:sp>
    <dsp:sp modelId="{8B142535-7B88-4AFD-A784-07752D9C6DE8}">
      <dsp:nvSpPr>
        <dsp:cNvPr id="0" name=""/>
        <dsp:cNvSpPr/>
      </dsp:nvSpPr>
      <dsp:spPr>
        <a:xfrm>
          <a:off x="283601" y="789944"/>
          <a:ext cx="157820" cy="4624861"/>
        </a:xfrm>
        <a:custGeom>
          <a:avLst/>
          <a:gdLst/>
          <a:ahLst/>
          <a:cxnLst/>
          <a:rect l="0" t="0" r="0" b="0"/>
          <a:pathLst>
            <a:path>
              <a:moveTo>
                <a:pt x="0" y="0"/>
              </a:moveTo>
              <a:lnTo>
                <a:pt x="0" y="4624861"/>
              </a:lnTo>
              <a:lnTo>
                <a:pt x="157820" y="46248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09A7E6-0648-428D-B533-791690DF00AF}">
      <dsp:nvSpPr>
        <dsp:cNvPr id="0" name=""/>
        <dsp:cNvSpPr/>
      </dsp:nvSpPr>
      <dsp:spPr>
        <a:xfrm>
          <a:off x="441421" y="4937451"/>
          <a:ext cx="1262561" cy="9547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b="0" kern="1200" dirty="0">
              <a:latin typeface="Arial" panose="020B0604020202020204" pitchFamily="34" charset="0"/>
              <a:cs typeface="Arial" panose="020B0604020202020204" pitchFamily="34" charset="0"/>
            </a:rPr>
            <a:t>Inclusion, innovation, sustainability, resilience, partnerships, and participation</a:t>
          </a:r>
          <a:endParaRPr lang="en-PK" sz="1100" b="0" kern="1200" dirty="0">
            <a:latin typeface="Arial" panose="020B0604020202020204" pitchFamily="34" charset="0"/>
            <a:cs typeface="Arial" panose="020B0604020202020204" pitchFamily="34" charset="0"/>
          </a:endParaRPr>
        </a:p>
      </dsp:txBody>
      <dsp:txXfrm>
        <a:off x="469383" y="4965413"/>
        <a:ext cx="1206637" cy="898785"/>
      </dsp:txXfrm>
    </dsp:sp>
    <dsp:sp modelId="{2736A825-024F-4BD4-AEF2-FAFEAD95E7E9}">
      <dsp:nvSpPr>
        <dsp:cNvPr id="0" name=""/>
        <dsp:cNvSpPr/>
      </dsp:nvSpPr>
      <dsp:spPr>
        <a:xfrm>
          <a:off x="2098533" y="844"/>
          <a:ext cx="1578201" cy="96051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dirty="0"/>
            <a:t>2. Digital Policy, Enablers, and Safeguards (Data AI, Cybersecurity)</a:t>
          </a:r>
          <a:endParaRPr lang="en-PK" sz="1400" b="1" kern="1200" dirty="0"/>
        </a:p>
      </dsp:txBody>
      <dsp:txXfrm>
        <a:off x="2126666" y="28977"/>
        <a:ext cx="1521935" cy="904251"/>
      </dsp:txXfrm>
    </dsp:sp>
    <dsp:sp modelId="{7C10786E-0EB0-42A5-B31B-EF6AB1528723}">
      <dsp:nvSpPr>
        <dsp:cNvPr id="0" name=""/>
        <dsp:cNvSpPr/>
      </dsp:nvSpPr>
      <dsp:spPr>
        <a:xfrm>
          <a:off x="2256353" y="961361"/>
          <a:ext cx="157820" cy="920178"/>
        </a:xfrm>
        <a:custGeom>
          <a:avLst/>
          <a:gdLst/>
          <a:ahLst/>
          <a:cxnLst/>
          <a:rect l="0" t="0" r="0" b="0"/>
          <a:pathLst>
            <a:path>
              <a:moveTo>
                <a:pt x="0" y="0"/>
              </a:moveTo>
              <a:lnTo>
                <a:pt x="0" y="920178"/>
              </a:lnTo>
              <a:lnTo>
                <a:pt x="157820" y="9201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1D593C-92F2-40D5-B79D-DE230243F200}">
      <dsp:nvSpPr>
        <dsp:cNvPr id="0" name=""/>
        <dsp:cNvSpPr/>
      </dsp:nvSpPr>
      <dsp:spPr>
        <a:xfrm>
          <a:off x="2414174" y="1158636"/>
          <a:ext cx="1262561" cy="14458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b="0" kern="1200" dirty="0">
              <a:latin typeface="Arial" panose="020B0604020202020204" pitchFamily="34" charset="0"/>
              <a:cs typeface="Arial" panose="020B0604020202020204" pitchFamily="34" charset="0"/>
            </a:rPr>
            <a:t>Harmonizing legislation and regulations across CAREC member countries and adopting regional legislation to promote digital partnerships.</a:t>
          </a:r>
          <a:endParaRPr lang="en-PK" sz="1100" b="0" kern="1200" dirty="0">
            <a:latin typeface="Arial" panose="020B0604020202020204" pitchFamily="34" charset="0"/>
            <a:cs typeface="Arial" panose="020B0604020202020204" pitchFamily="34" charset="0"/>
          </a:endParaRPr>
        </a:p>
      </dsp:txBody>
      <dsp:txXfrm>
        <a:off x="2451153" y="1195615"/>
        <a:ext cx="1188603" cy="1371848"/>
      </dsp:txXfrm>
    </dsp:sp>
    <dsp:sp modelId="{2937B28E-A306-4847-BD38-8F831EA25B5A}">
      <dsp:nvSpPr>
        <dsp:cNvPr id="0" name=""/>
        <dsp:cNvSpPr/>
      </dsp:nvSpPr>
      <dsp:spPr>
        <a:xfrm>
          <a:off x="2256353" y="961361"/>
          <a:ext cx="157820" cy="2234907"/>
        </a:xfrm>
        <a:custGeom>
          <a:avLst/>
          <a:gdLst/>
          <a:ahLst/>
          <a:cxnLst/>
          <a:rect l="0" t="0" r="0" b="0"/>
          <a:pathLst>
            <a:path>
              <a:moveTo>
                <a:pt x="0" y="0"/>
              </a:moveTo>
              <a:lnTo>
                <a:pt x="0" y="2234907"/>
              </a:lnTo>
              <a:lnTo>
                <a:pt x="157820" y="2234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BDBE6B-6675-4DC2-869C-34D2C0856B24}">
      <dsp:nvSpPr>
        <dsp:cNvPr id="0" name=""/>
        <dsp:cNvSpPr/>
      </dsp:nvSpPr>
      <dsp:spPr>
        <a:xfrm>
          <a:off x="2414174" y="2801718"/>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b="0" kern="1200" dirty="0">
              <a:latin typeface="Arial" panose="020B0604020202020204" pitchFamily="34" charset="0"/>
              <a:cs typeface="Arial" panose="020B0604020202020204" pitchFamily="34" charset="0"/>
            </a:rPr>
            <a:t>Enhancing the cybersecurity of the CAREC region.</a:t>
          </a:r>
          <a:endParaRPr lang="en-PK" sz="1100" b="0" kern="1200" dirty="0">
            <a:latin typeface="Arial" panose="020B0604020202020204" pitchFamily="34" charset="0"/>
            <a:cs typeface="Arial" panose="020B0604020202020204" pitchFamily="34" charset="0"/>
          </a:endParaRPr>
        </a:p>
      </dsp:txBody>
      <dsp:txXfrm>
        <a:off x="2437286" y="2824830"/>
        <a:ext cx="1216337" cy="742876"/>
      </dsp:txXfrm>
    </dsp:sp>
    <dsp:sp modelId="{732A3CE9-5C95-404A-82D4-5F090B2ABC2E}">
      <dsp:nvSpPr>
        <dsp:cNvPr id="0" name=""/>
        <dsp:cNvSpPr/>
      </dsp:nvSpPr>
      <dsp:spPr>
        <a:xfrm>
          <a:off x="2256353" y="961361"/>
          <a:ext cx="157820" cy="3221283"/>
        </a:xfrm>
        <a:custGeom>
          <a:avLst/>
          <a:gdLst/>
          <a:ahLst/>
          <a:cxnLst/>
          <a:rect l="0" t="0" r="0" b="0"/>
          <a:pathLst>
            <a:path>
              <a:moveTo>
                <a:pt x="0" y="0"/>
              </a:moveTo>
              <a:lnTo>
                <a:pt x="0" y="3221283"/>
              </a:lnTo>
              <a:lnTo>
                <a:pt x="157820" y="32212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8EE157-0290-4ADA-8C8D-5E6FE67B3F04}">
      <dsp:nvSpPr>
        <dsp:cNvPr id="0" name=""/>
        <dsp:cNvSpPr/>
      </dsp:nvSpPr>
      <dsp:spPr>
        <a:xfrm>
          <a:off x="2414174" y="3788094"/>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b="0" kern="1200" dirty="0">
              <a:latin typeface="Arial" panose="020B0604020202020204" pitchFamily="34" charset="0"/>
              <a:cs typeface="Arial" panose="020B0604020202020204" pitchFamily="34" charset="0"/>
            </a:rPr>
            <a:t>Aligning data policies across CAREC member countries.</a:t>
          </a:r>
          <a:endParaRPr lang="en-PK" sz="1100" b="0" kern="1200" dirty="0">
            <a:latin typeface="Arial" panose="020B0604020202020204" pitchFamily="34" charset="0"/>
            <a:cs typeface="Arial" panose="020B0604020202020204" pitchFamily="34" charset="0"/>
          </a:endParaRPr>
        </a:p>
      </dsp:txBody>
      <dsp:txXfrm>
        <a:off x="2437286" y="3811206"/>
        <a:ext cx="1216337" cy="742876"/>
      </dsp:txXfrm>
    </dsp:sp>
    <dsp:sp modelId="{69473794-4BEE-4200-980E-B4743E2B88E1}">
      <dsp:nvSpPr>
        <dsp:cNvPr id="0" name=""/>
        <dsp:cNvSpPr/>
      </dsp:nvSpPr>
      <dsp:spPr>
        <a:xfrm>
          <a:off x="2256353" y="961361"/>
          <a:ext cx="157820" cy="4207659"/>
        </a:xfrm>
        <a:custGeom>
          <a:avLst/>
          <a:gdLst/>
          <a:ahLst/>
          <a:cxnLst/>
          <a:rect l="0" t="0" r="0" b="0"/>
          <a:pathLst>
            <a:path>
              <a:moveTo>
                <a:pt x="0" y="0"/>
              </a:moveTo>
              <a:lnTo>
                <a:pt x="0" y="4207659"/>
              </a:lnTo>
              <a:lnTo>
                <a:pt x="157820" y="42076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D11601-F6B8-46C8-90DD-D3BA1E987DC7}">
      <dsp:nvSpPr>
        <dsp:cNvPr id="0" name=""/>
        <dsp:cNvSpPr/>
      </dsp:nvSpPr>
      <dsp:spPr>
        <a:xfrm>
          <a:off x="2414174" y="4774470"/>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b="0" kern="1200" dirty="0">
              <a:latin typeface="Arial" panose="020B0604020202020204" pitchFamily="34" charset="0"/>
              <a:cs typeface="Arial" panose="020B0604020202020204" pitchFamily="34" charset="0"/>
            </a:rPr>
            <a:t>Supporting the development of artificial intelligence (AI) in the region.</a:t>
          </a:r>
          <a:endParaRPr lang="en-PK" sz="1100" b="0" kern="1200" dirty="0">
            <a:latin typeface="Arial" panose="020B0604020202020204" pitchFamily="34" charset="0"/>
            <a:cs typeface="Arial" panose="020B0604020202020204" pitchFamily="34" charset="0"/>
          </a:endParaRPr>
        </a:p>
      </dsp:txBody>
      <dsp:txXfrm>
        <a:off x="2437286" y="4797582"/>
        <a:ext cx="1216337" cy="742876"/>
      </dsp:txXfrm>
    </dsp:sp>
    <dsp:sp modelId="{09B65E06-164C-46A8-9762-FBB673787523}">
      <dsp:nvSpPr>
        <dsp:cNvPr id="0" name=""/>
        <dsp:cNvSpPr/>
      </dsp:nvSpPr>
      <dsp:spPr>
        <a:xfrm>
          <a:off x="4071286" y="844"/>
          <a:ext cx="1578201" cy="960517"/>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3. Broadband Infrastructure, Resilience, &amp; Digital Platforms</a:t>
          </a:r>
          <a:endParaRPr lang="en-PK" sz="1400" b="1" kern="1200" dirty="0"/>
        </a:p>
      </dsp:txBody>
      <dsp:txXfrm>
        <a:off x="4099419" y="28977"/>
        <a:ext cx="1521935" cy="904251"/>
      </dsp:txXfrm>
    </dsp:sp>
    <dsp:sp modelId="{458382B1-922B-4132-834D-91D6B56E8251}">
      <dsp:nvSpPr>
        <dsp:cNvPr id="0" name=""/>
        <dsp:cNvSpPr/>
      </dsp:nvSpPr>
      <dsp:spPr>
        <a:xfrm>
          <a:off x="4229106" y="961361"/>
          <a:ext cx="157820" cy="736432"/>
        </a:xfrm>
        <a:custGeom>
          <a:avLst/>
          <a:gdLst/>
          <a:ahLst/>
          <a:cxnLst/>
          <a:rect l="0" t="0" r="0" b="0"/>
          <a:pathLst>
            <a:path>
              <a:moveTo>
                <a:pt x="0" y="0"/>
              </a:moveTo>
              <a:lnTo>
                <a:pt x="0" y="736432"/>
              </a:lnTo>
              <a:lnTo>
                <a:pt x="157820" y="7364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F7CE5D-082D-49F6-93D1-8E5EA6942334}">
      <dsp:nvSpPr>
        <dsp:cNvPr id="0" name=""/>
        <dsp:cNvSpPr/>
      </dsp:nvSpPr>
      <dsp:spPr>
        <a:xfrm>
          <a:off x="4386926" y="1158636"/>
          <a:ext cx="1262561" cy="1078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b="0" kern="1200" dirty="0">
              <a:latin typeface="Arial" panose="020B0604020202020204" pitchFamily="34" charset="0"/>
              <a:cs typeface="Arial" panose="020B0604020202020204" pitchFamily="34" charset="0"/>
            </a:rPr>
            <a:t>Strengthening and connecting digital infrastructure to bridge the digital divide.</a:t>
          </a:r>
          <a:endParaRPr lang="en-PK" sz="1100" b="0" kern="1200" dirty="0">
            <a:latin typeface="Arial" panose="020B0604020202020204" pitchFamily="34" charset="0"/>
            <a:cs typeface="Arial" panose="020B0604020202020204" pitchFamily="34" charset="0"/>
          </a:endParaRPr>
        </a:p>
      </dsp:txBody>
      <dsp:txXfrm>
        <a:off x="4418509" y="1190219"/>
        <a:ext cx="1199395" cy="1015148"/>
      </dsp:txXfrm>
    </dsp:sp>
    <dsp:sp modelId="{AD33411D-8B5E-409D-BEFB-9135296C6576}">
      <dsp:nvSpPr>
        <dsp:cNvPr id="0" name=""/>
        <dsp:cNvSpPr/>
      </dsp:nvSpPr>
      <dsp:spPr>
        <a:xfrm>
          <a:off x="4229106" y="961361"/>
          <a:ext cx="157820" cy="1867415"/>
        </a:xfrm>
        <a:custGeom>
          <a:avLst/>
          <a:gdLst/>
          <a:ahLst/>
          <a:cxnLst/>
          <a:rect l="0" t="0" r="0" b="0"/>
          <a:pathLst>
            <a:path>
              <a:moveTo>
                <a:pt x="0" y="0"/>
              </a:moveTo>
              <a:lnTo>
                <a:pt x="0" y="1867415"/>
              </a:lnTo>
              <a:lnTo>
                <a:pt x="157820" y="1867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1670E4-21EA-499A-A722-8DA3F898C05B}">
      <dsp:nvSpPr>
        <dsp:cNvPr id="0" name=""/>
        <dsp:cNvSpPr/>
      </dsp:nvSpPr>
      <dsp:spPr>
        <a:xfrm>
          <a:off x="4386926" y="2434226"/>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Font typeface="Wingdings" panose="05000000000000000000" pitchFamily="2" charset="2"/>
            <a:buNone/>
          </a:pPr>
          <a:r>
            <a:rPr lang="en-US" sz="1100" b="0" kern="1200" dirty="0">
              <a:latin typeface="Arial" panose="020B0604020202020204" pitchFamily="34" charset="0"/>
              <a:cs typeface="Arial" panose="020B0604020202020204" pitchFamily="34" charset="0"/>
            </a:rPr>
            <a:t>Building digital resilience capacity.</a:t>
          </a:r>
          <a:endParaRPr lang="en-PK" sz="1100" b="0" kern="1200" dirty="0">
            <a:latin typeface="Arial" panose="020B0604020202020204" pitchFamily="34" charset="0"/>
            <a:cs typeface="Arial" panose="020B0604020202020204" pitchFamily="34" charset="0"/>
          </a:endParaRPr>
        </a:p>
      </dsp:txBody>
      <dsp:txXfrm>
        <a:off x="4410038" y="2457338"/>
        <a:ext cx="1216337" cy="742876"/>
      </dsp:txXfrm>
    </dsp:sp>
    <dsp:sp modelId="{D43609F8-95C4-41A4-9B78-F62B711C8A1C}">
      <dsp:nvSpPr>
        <dsp:cNvPr id="0" name=""/>
        <dsp:cNvSpPr/>
      </dsp:nvSpPr>
      <dsp:spPr>
        <a:xfrm>
          <a:off x="4229106" y="961361"/>
          <a:ext cx="157820" cy="2853791"/>
        </a:xfrm>
        <a:custGeom>
          <a:avLst/>
          <a:gdLst/>
          <a:ahLst/>
          <a:cxnLst/>
          <a:rect l="0" t="0" r="0" b="0"/>
          <a:pathLst>
            <a:path>
              <a:moveTo>
                <a:pt x="0" y="0"/>
              </a:moveTo>
              <a:lnTo>
                <a:pt x="0" y="2853791"/>
              </a:lnTo>
              <a:lnTo>
                <a:pt x="157820" y="28537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0EEDCE-0955-4597-ADC8-4B86CC5FD8E9}">
      <dsp:nvSpPr>
        <dsp:cNvPr id="0" name=""/>
        <dsp:cNvSpPr/>
      </dsp:nvSpPr>
      <dsp:spPr>
        <a:xfrm>
          <a:off x="4386926" y="3420602"/>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0" kern="1200" dirty="0">
              <a:latin typeface="Arial" panose="020B0604020202020204" pitchFamily="34" charset="0"/>
              <a:cs typeface="Arial" panose="020B0604020202020204" pitchFamily="34" charset="0"/>
            </a:rPr>
            <a:t>Building a CAREC regional platform economy.</a:t>
          </a:r>
          <a:endParaRPr lang="en-PK" sz="1100" b="0" kern="1200" dirty="0">
            <a:latin typeface="Arial" panose="020B0604020202020204" pitchFamily="34" charset="0"/>
            <a:cs typeface="Arial" panose="020B0604020202020204" pitchFamily="34" charset="0"/>
          </a:endParaRPr>
        </a:p>
      </dsp:txBody>
      <dsp:txXfrm>
        <a:off x="4410038" y="3443714"/>
        <a:ext cx="1216337" cy="742876"/>
      </dsp:txXfrm>
    </dsp:sp>
    <dsp:sp modelId="{E3F84667-A2EA-49AA-8A25-6C3E58A873CE}">
      <dsp:nvSpPr>
        <dsp:cNvPr id="0" name=""/>
        <dsp:cNvSpPr/>
      </dsp:nvSpPr>
      <dsp:spPr>
        <a:xfrm>
          <a:off x="6044038" y="844"/>
          <a:ext cx="1578201" cy="7891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4. Digital Skills and Competencies</a:t>
          </a:r>
          <a:endParaRPr lang="en-PK" sz="1400" b="1" kern="1200" dirty="0"/>
        </a:p>
      </dsp:txBody>
      <dsp:txXfrm>
        <a:off x="6067150" y="23956"/>
        <a:ext cx="1531977" cy="742876"/>
      </dsp:txXfrm>
    </dsp:sp>
    <dsp:sp modelId="{23500143-BB51-47DC-A6D9-05CD95E026BA}">
      <dsp:nvSpPr>
        <dsp:cNvPr id="0" name=""/>
        <dsp:cNvSpPr/>
      </dsp:nvSpPr>
      <dsp:spPr>
        <a:xfrm>
          <a:off x="6201858" y="789944"/>
          <a:ext cx="171380" cy="591825"/>
        </a:xfrm>
        <a:custGeom>
          <a:avLst/>
          <a:gdLst/>
          <a:ahLst/>
          <a:cxnLst/>
          <a:rect l="0" t="0" r="0" b="0"/>
          <a:pathLst>
            <a:path>
              <a:moveTo>
                <a:pt x="0" y="0"/>
              </a:moveTo>
              <a:lnTo>
                <a:pt x="0" y="591825"/>
              </a:lnTo>
              <a:lnTo>
                <a:pt x="171380" y="591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AAA0CB-58FD-42CE-9B95-CFC85AF311A7}">
      <dsp:nvSpPr>
        <dsp:cNvPr id="0" name=""/>
        <dsp:cNvSpPr/>
      </dsp:nvSpPr>
      <dsp:spPr>
        <a:xfrm>
          <a:off x="6373238" y="987220"/>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0" kern="1200" dirty="0">
              <a:latin typeface="Arial" panose="020B0604020202020204" pitchFamily="34" charset="0"/>
              <a:cs typeface="Arial" panose="020B0604020202020204" pitchFamily="34" charset="0"/>
            </a:rPr>
            <a:t>Improving education, training, and life-long learning.</a:t>
          </a:r>
          <a:endParaRPr lang="en-PK" sz="1100" b="0" kern="1200" dirty="0">
            <a:latin typeface="Arial" panose="020B0604020202020204" pitchFamily="34" charset="0"/>
            <a:cs typeface="Arial" panose="020B0604020202020204" pitchFamily="34" charset="0"/>
          </a:endParaRPr>
        </a:p>
      </dsp:txBody>
      <dsp:txXfrm>
        <a:off x="6396350" y="1010332"/>
        <a:ext cx="1216337" cy="742876"/>
      </dsp:txXfrm>
    </dsp:sp>
    <dsp:sp modelId="{623CCBA6-ED21-408D-A7D6-5045D5C715FB}">
      <dsp:nvSpPr>
        <dsp:cNvPr id="0" name=""/>
        <dsp:cNvSpPr/>
      </dsp:nvSpPr>
      <dsp:spPr>
        <a:xfrm>
          <a:off x="6201858" y="789944"/>
          <a:ext cx="157820" cy="1578201"/>
        </a:xfrm>
        <a:custGeom>
          <a:avLst/>
          <a:gdLst/>
          <a:ahLst/>
          <a:cxnLst/>
          <a:rect l="0" t="0" r="0" b="0"/>
          <a:pathLst>
            <a:path>
              <a:moveTo>
                <a:pt x="0" y="0"/>
              </a:moveTo>
              <a:lnTo>
                <a:pt x="0" y="1578201"/>
              </a:lnTo>
              <a:lnTo>
                <a:pt x="157820" y="15782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7A010F-5C08-442F-A511-FAF0D0BB8189}">
      <dsp:nvSpPr>
        <dsp:cNvPr id="0" name=""/>
        <dsp:cNvSpPr/>
      </dsp:nvSpPr>
      <dsp:spPr>
        <a:xfrm>
          <a:off x="6359678" y="1973596"/>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0" kern="1200" dirty="0">
              <a:latin typeface="Arial" panose="020B0604020202020204" pitchFamily="34" charset="0"/>
              <a:cs typeface="Arial" panose="020B0604020202020204" pitchFamily="34" charset="0"/>
            </a:rPr>
            <a:t>Developing digital skills: basic and professional.</a:t>
          </a:r>
          <a:endParaRPr lang="en-PK" sz="1100" b="0" kern="1200" dirty="0">
            <a:latin typeface="Arial" panose="020B0604020202020204" pitchFamily="34" charset="0"/>
            <a:cs typeface="Arial" panose="020B0604020202020204" pitchFamily="34" charset="0"/>
          </a:endParaRPr>
        </a:p>
      </dsp:txBody>
      <dsp:txXfrm>
        <a:off x="6382790" y="1996708"/>
        <a:ext cx="1216337" cy="742876"/>
      </dsp:txXfrm>
    </dsp:sp>
    <dsp:sp modelId="{4DB7FB0A-FB45-497F-80F2-55FD89D87DA0}">
      <dsp:nvSpPr>
        <dsp:cNvPr id="0" name=""/>
        <dsp:cNvSpPr/>
      </dsp:nvSpPr>
      <dsp:spPr>
        <a:xfrm>
          <a:off x="6201858" y="789944"/>
          <a:ext cx="157820" cy="2564577"/>
        </a:xfrm>
        <a:custGeom>
          <a:avLst/>
          <a:gdLst/>
          <a:ahLst/>
          <a:cxnLst/>
          <a:rect l="0" t="0" r="0" b="0"/>
          <a:pathLst>
            <a:path>
              <a:moveTo>
                <a:pt x="0" y="0"/>
              </a:moveTo>
              <a:lnTo>
                <a:pt x="0" y="2564577"/>
              </a:lnTo>
              <a:lnTo>
                <a:pt x="157820" y="25645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68AE14-ADAD-49BB-8617-B9C4D1F88532}">
      <dsp:nvSpPr>
        <dsp:cNvPr id="0" name=""/>
        <dsp:cNvSpPr/>
      </dsp:nvSpPr>
      <dsp:spPr>
        <a:xfrm>
          <a:off x="6359678" y="2959972"/>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0" kern="1200" dirty="0">
              <a:latin typeface="Arial" panose="020B0604020202020204" pitchFamily="34" charset="0"/>
              <a:cs typeface="Arial" panose="020B0604020202020204" pitchFamily="34" charset="0"/>
            </a:rPr>
            <a:t>Boosting digital competencies.</a:t>
          </a:r>
          <a:endParaRPr lang="en-PK" sz="1100" b="0" kern="1200" dirty="0">
            <a:latin typeface="Arial" panose="020B0604020202020204" pitchFamily="34" charset="0"/>
            <a:cs typeface="Arial" panose="020B0604020202020204" pitchFamily="34" charset="0"/>
          </a:endParaRPr>
        </a:p>
      </dsp:txBody>
      <dsp:txXfrm>
        <a:off x="6382790" y="2983084"/>
        <a:ext cx="1216337" cy="742876"/>
      </dsp:txXfrm>
    </dsp:sp>
    <dsp:sp modelId="{5264079F-4D54-4237-BDE0-361CAF9C3D80}">
      <dsp:nvSpPr>
        <dsp:cNvPr id="0" name=""/>
        <dsp:cNvSpPr/>
      </dsp:nvSpPr>
      <dsp:spPr>
        <a:xfrm>
          <a:off x="8016790" y="844"/>
          <a:ext cx="1578201" cy="1262790"/>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5. Digital Innovation, Entrepreneurship, &amp; ICT Competitiveness</a:t>
          </a:r>
          <a:endParaRPr lang="en-PK" sz="1400" b="1" kern="1200" dirty="0"/>
        </a:p>
      </dsp:txBody>
      <dsp:txXfrm>
        <a:off x="8053776" y="37830"/>
        <a:ext cx="1504229" cy="1188818"/>
      </dsp:txXfrm>
    </dsp:sp>
    <dsp:sp modelId="{2738F89C-697F-465C-8061-AE1C26FB34C2}">
      <dsp:nvSpPr>
        <dsp:cNvPr id="0" name=""/>
        <dsp:cNvSpPr/>
      </dsp:nvSpPr>
      <dsp:spPr>
        <a:xfrm>
          <a:off x="8174610" y="1263634"/>
          <a:ext cx="171380" cy="591825"/>
        </a:xfrm>
        <a:custGeom>
          <a:avLst/>
          <a:gdLst/>
          <a:ahLst/>
          <a:cxnLst/>
          <a:rect l="0" t="0" r="0" b="0"/>
          <a:pathLst>
            <a:path>
              <a:moveTo>
                <a:pt x="0" y="0"/>
              </a:moveTo>
              <a:lnTo>
                <a:pt x="0" y="591825"/>
              </a:lnTo>
              <a:lnTo>
                <a:pt x="171380" y="5918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BBA129-730E-4185-80BD-C1B3170E7A15}">
      <dsp:nvSpPr>
        <dsp:cNvPr id="0" name=""/>
        <dsp:cNvSpPr/>
      </dsp:nvSpPr>
      <dsp:spPr>
        <a:xfrm>
          <a:off x="8345990" y="1460909"/>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0" kern="1200" dirty="0">
              <a:latin typeface="Arial" panose="020B0604020202020204" pitchFamily="34" charset="0"/>
              <a:cs typeface="Arial" panose="020B0604020202020204" pitchFamily="34" charset="0"/>
            </a:rPr>
            <a:t>Nurturing the digital innovation ecosystem. </a:t>
          </a:r>
          <a:endParaRPr lang="en-PK" sz="1100" b="0" kern="1200" dirty="0">
            <a:latin typeface="Arial" panose="020B0604020202020204" pitchFamily="34" charset="0"/>
            <a:cs typeface="Arial" panose="020B0604020202020204" pitchFamily="34" charset="0"/>
          </a:endParaRPr>
        </a:p>
      </dsp:txBody>
      <dsp:txXfrm>
        <a:off x="8369102" y="1484021"/>
        <a:ext cx="1216337" cy="742876"/>
      </dsp:txXfrm>
    </dsp:sp>
    <dsp:sp modelId="{0895FDC9-2DD0-41C7-80CB-147A77812B1A}">
      <dsp:nvSpPr>
        <dsp:cNvPr id="0" name=""/>
        <dsp:cNvSpPr/>
      </dsp:nvSpPr>
      <dsp:spPr>
        <a:xfrm>
          <a:off x="8174610" y="1263634"/>
          <a:ext cx="171380" cy="1846760"/>
        </a:xfrm>
        <a:custGeom>
          <a:avLst/>
          <a:gdLst/>
          <a:ahLst/>
          <a:cxnLst/>
          <a:rect l="0" t="0" r="0" b="0"/>
          <a:pathLst>
            <a:path>
              <a:moveTo>
                <a:pt x="0" y="0"/>
              </a:moveTo>
              <a:lnTo>
                <a:pt x="0" y="1846760"/>
              </a:lnTo>
              <a:lnTo>
                <a:pt x="171380" y="1846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57710B-A7DA-4B82-BB2D-5179A2EE7A23}">
      <dsp:nvSpPr>
        <dsp:cNvPr id="0" name=""/>
        <dsp:cNvSpPr/>
      </dsp:nvSpPr>
      <dsp:spPr>
        <a:xfrm>
          <a:off x="8345990" y="2447285"/>
          <a:ext cx="1262561" cy="13262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0" kern="1200" dirty="0">
              <a:latin typeface="Arial" panose="020B0604020202020204" pitchFamily="34" charset="0"/>
              <a:cs typeface="Arial" panose="020B0604020202020204" pitchFamily="34" charset="0"/>
            </a:rPr>
            <a:t>Promoting the adoption and effective use of digital technologies by small and medium-sized enterprises.</a:t>
          </a:r>
          <a:endParaRPr lang="en-PK" sz="1100" b="0" kern="1200" dirty="0">
            <a:latin typeface="Arial" panose="020B0604020202020204" pitchFamily="34" charset="0"/>
            <a:cs typeface="Arial" panose="020B0604020202020204" pitchFamily="34" charset="0"/>
          </a:endParaRPr>
        </a:p>
      </dsp:txBody>
      <dsp:txXfrm>
        <a:off x="8382969" y="2484264"/>
        <a:ext cx="1188603" cy="1252260"/>
      </dsp:txXfrm>
    </dsp:sp>
    <dsp:sp modelId="{8417A244-DD44-4842-8347-83A598A4EA2D}">
      <dsp:nvSpPr>
        <dsp:cNvPr id="0" name=""/>
        <dsp:cNvSpPr/>
      </dsp:nvSpPr>
      <dsp:spPr>
        <a:xfrm>
          <a:off x="8174610" y="1263634"/>
          <a:ext cx="171380" cy="3101695"/>
        </a:xfrm>
        <a:custGeom>
          <a:avLst/>
          <a:gdLst/>
          <a:ahLst/>
          <a:cxnLst/>
          <a:rect l="0" t="0" r="0" b="0"/>
          <a:pathLst>
            <a:path>
              <a:moveTo>
                <a:pt x="0" y="0"/>
              </a:moveTo>
              <a:lnTo>
                <a:pt x="0" y="3101695"/>
              </a:lnTo>
              <a:lnTo>
                <a:pt x="171380" y="31016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8CE8FF-85AC-4F8C-B627-22F83652CFB1}">
      <dsp:nvSpPr>
        <dsp:cNvPr id="0" name=""/>
        <dsp:cNvSpPr/>
      </dsp:nvSpPr>
      <dsp:spPr>
        <a:xfrm>
          <a:off x="8345990" y="3970779"/>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0" kern="1200" dirty="0">
              <a:latin typeface="Arial" panose="020B0604020202020204" pitchFamily="34" charset="0"/>
              <a:cs typeface="Arial" panose="020B0604020202020204" pitchFamily="34" charset="0"/>
            </a:rPr>
            <a:t>Promoting regional content.</a:t>
          </a:r>
          <a:endParaRPr lang="en-PK" sz="1100" b="0" kern="1200" dirty="0">
            <a:latin typeface="Arial" panose="020B0604020202020204" pitchFamily="34" charset="0"/>
            <a:cs typeface="Arial" panose="020B0604020202020204" pitchFamily="34" charset="0"/>
          </a:endParaRPr>
        </a:p>
      </dsp:txBody>
      <dsp:txXfrm>
        <a:off x="8369102" y="3993891"/>
        <a:ext cx="1216337" cy="742876"/>
      </dsp:txXfrm>
    </dsp:sp>
    <dsp:sp modelId="{742EAB30-1FB2-4D3F-A0B3-472F8E9A32AF}">
      <dsp:nvSpPr>
        <dsp:cNvPr id="0" name=""/>
        <dsp:cNvSpPr/>
      </dsp:nvSpPr>
      <dsp:spPr>
        <a:xfrm>
          <a:off x="8174610" y="1263634"/>
          <a:ext cx="171380" cy="4088071"/>
        </a:xfrm>
        <a:custGeom>
          <a:avLst/>
          <a:gdLst/>
          <a:ahLst/>
          <a:cxnLst/>
          <a:rect l="0" t="0" r="0" b="0"/>
          <a:pathLst>
            <a:path>
              <a:moveTo>
                <a:pt x="0" y="0"/>
              </a:moveTo>
              <a:lnTo>
                <a:pt x="0" y="4088071"/>
              </a:lnTo>
              <a:lnTo>
                <a:pt x="171380" y="40880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9896DE-6BA9-4A46-B9B5-350BDDCE7224}">
      <dsp:nvSpPr>
        <dsp:cNvPr id="0" name=""/>
        <dsp:cNvSpPr/>
      </dsp:nvSpPr>
      <dsp:spPr>
        <a:xfrm>
          <a:off x="8345990" y="4957155"/>
          <a:ext cx="1262561" cy="7891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l" defTabSz="488950">
            <a:lnSpc>
              <a:spcPct val="90000"/>
            </a:lnSpc>
            <a:spcBef>
              <a:spcPct val="0"/>
            </a:spcBef>
            <a:spcAft>
              <a:spcPct val="35000"/>
            </a:spcAft>
            <a:buNone/>
          </a:pPr>
          <a:r>
            <a:rPr lang="en-US" sz="1100" b="0" kern="1200" dirty="0">
              <a:latin typeface="Arial" panose="020B0604020202020204" pitchFamily="34" charset="0"/>
              <a:cs typeface="Arial" panose="020B0604020202020204" pitchFamily="34" charset="0"/>
            </a:rPr>
            <a:t>Boosting ICT exports.</a:t>
          </a:r>
          <a:endParaRPr lang="en-PK" sz="1100" b="0" kern="1200" dirty="0">
            <a:latin typeface="Arial" panose="020B0604020202020204" pitchFamily="34" charset="0"/>
            <a:cs typeface="Arial" panose="020B0604020202020204" pitchFamily="34" charset="0"/>
          </a:endParaRPr>
        </a:p>
      </dsp:txBody>
      <dsp:txXfrm>
        <a:off x="8369102" y="4980267"/>
        <a:ext cx="1216337" cy="7428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9311D-D399-F541-921A-5C36AFB2C25C}" type="datetimeFigureOut">
              <a:rPr lang="en-CN" smtClean="0"/>
              <a:t>06/01/2023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52DEF-DAE8-0841-B232-C6A346A2122C}" type="slidenum">
              <a:rPr lang="en-CN" smtClean="0"/>
              <a:t>‹#›</a:t>
            </a:fld>
            <a:endParaRPr lang="en-CN"/>
          </a:p>
        </p:txBody>
      </p:sp>
    </p:spTree>
    <p:extLst>
      <p:ext uri="{BB962C8B-B14F-4D97-AF65-F5344CB8AC3E}">
        <p14:creationId xmlns:p14="http://schemas.microsoft.com/office/powerpoint/2010/main" val="287998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highlight>
                <a:srgbClr val="FFFF00"/>
              </a:highlight>
              <a:latin typeface="Arial" panose="020B0604020202020204" pitchFamily="34" charset="0"/>
              <a:ea typeface="Lato" panose="020F0502020204030203"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874D86-5A55-4E1A-8701-C5E81F127677}" type="slidenum">
              <a:rPr kumimoji="0" lang="en-P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P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5502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highlight>
                <a:srgbClr val="FFFF00"/>
              </a:highlight>
              <a:latin typeface="Arial" panose="020B0604020202020204" pitchFamily="34" charset="0"/>
              <a:ea typeface="Lato" panose="020F0502020204030203"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874D86-5A55-4E1A-8701-C5E81F127677}" type="slidenum">
              <a:rPr kumimoji="0" lang="en-P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P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917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To achieve the </a:t>
            </a:r>
            <a:r>
              <a:rPr lang="en-US" b="1" dirty="0"/>
              <a:t>Strategic Objectives</a:t>
            </a:r>
            <a:r>
              <a:rPr lang="en-US" dirty="0"/>
              <a:t>, the CAREC Digital Strategy 2030 will strengthen the following </a:t>
            </a:r>
            <a:r>
              <a:rPr lang="en-US" b="1" dirty="0"/>
              <a:t>Five Interconnected Pillars</a:t>
            </a:r>
            <a:r>
              <a:rPr lang="en-US" dirty="0"/>
              <a:t> through improved cooperation between CAREC member countries.</a:t>
            </a:r>
            <a:br>
              <a:rPr lang="en-US" dirty="0">
                <a:cs typeface="+mn-lt"/>
              </a:rPr>
            </a:br>
            <a:r>
              <a:rPr lang="en-US" dirty="0"/>
              <a:t> </a:t>
            </a:r>
            <a:r>
              <a:rPr lang="en-US" b="1" dirty="0"/>
              <a:t>Implementation Approach</a:t>
            </a:r>
            <a:endParaRPr lang="en-US"/>
          </a:p>
          <a:p>
            <a:pPr>
              <a:defRPr/>
            </a:pPr>
            <a:r>
              <a:rPr lang="en-US" dirty="0"/>
              <a:t>The approach to digitalization support in the CAREC region is overarching, gradual, demand-based, collaborative, and multifaceted. The following principles are being followed: </a:t>
            </a:r>
            <a:endParaRPr lang="en-US" dirty="0">
              <a:cs typeface="Calibri"/>
            </a:endParaRPr>
          </a:p>
          <a:p>
            <a:pPr>
              <a:defRPr/>
            </a:pPr>
            <a:r>
              <a:rPr lang="en-US" dirty="0"/>
              <a:t>§Member countries to identify priorities and linkages to their national strategies and programs and facilitate coordination with all stakeholders.</a:t>
            </a:r>
            <a:endParaRPr lang="en-US" dirty="0">
              <a:cs typeface="Calibri"/>
            </a:endParaRPr>
          </a:p>
          <a:p>
            <a:pPr>
              <a:defRPr/>
            </a:pPr>
            <a:r>
              <a:rPr lang="en-US" dirty="0"/>
              <a:t>§Focus and prioritize activities with regional impact and their ability to facilitate cooperation. </a:t>
            </a:r>
            <a:endParaRPr lang="en-US" dirty="0">
              <a:cs typeface="Calibri"/>
            </a:endParaRPr>
          </a:p>
          <a:p>
            <a:pPr>
              <a:defRPr/>
            </a:pPr>
            <a:r>
              <a:rPr lang="en-US" dirty="0"/>
              <a:t>§Leveraging existing programs and initiatives through partnerships and collaboration with member countries, development partners, the private sector, and civil society.</a:t>
            </a:r>
            <a:endParaRPr lang="en-US" dirty="0">
              <a:cs typeface="Calibri"/>
            </a:endParaRPr>
          </a:p>
          <a:p>
            <a:pPr>
              <a:defRPr/>
            </a:pPr>
            <a:r>
              <a:rPr lang="en-US" dirty="0"/>
              <a:t>§Other than soft skills and support, take proactive measures to strengthen digital infrastructure by identifying and highlighting needs and showcasing them to develop a project portfolio and mobilize necessary investments.</a:t>
            </a:r>
            <a:endParaRPr lang="en-US" dirty="0">
              <a:cs typeface="Calibri"/>
            </a:endParaRPr>
          </a:p>
          <a:p>
            <a:pPr>
              <a:defRPr/>
            </a:pPr>
            <a:r>
              <a:rPr lang="en-US" dirty="0"/>
              <a:t>§Generate additional resources to support strategy implementation.</a:t>
            </a:r>
            <a:endParaRPr lang="en-US" dirty="0">
              <a:cs typeface="Calibri"/>
            </a:endParaRPr>
          </a:p>
          <a:p>
            <a:pPr>
              <a:defRPr/>
            </a:pPr>
            <a:r>
              <a:rPr lang="en-US" dirty="0"/>
              <a:t>§Establish realistic milestones and results and establish a monitoring and reporting mechanism.</a:t>
            </a:r>
            <a:endParaRPr lang="en-US" dirty="0">
              <a:cs typeface="Calibri"/>
            </a:endParaRPr>
          </a:p>
          <a:p>
            <a:pPr>
              <a:defRPr/>
            </a:pPr>
            <a:r>
              <a:rPr lang="en-US" dirty="0"/>
              <a:t>Put in place strong communication and outreach to increase general awareness and profile, enable advocacy, and build a constituency for reforms to reduce the digital divide and promote the digital economy.</a:t>
            </a:r>
            <a:endParaRPr lang="en-US" dirty="0">
              <a:cs typeface="Calibri"/>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87D13B40-6331-4354-AB4B-1821939CC61D}" type="slidenum">
              <a:rPr lang="en-PK" smtClean="0"/>
              <a:t>4</a:t>
            </a:fld>
            <a:endParaRPr lang="en-PK"/>
          </a:p>
        </p:txBody>
      </p:sp>
    </p:spTree>
    <p:extLst>
      <p:ext uri="{BB962C8B-B14F-4D97-AF65-F5344CB8AC3E}">
        <p14:creationId xmlns:p14="http://schemas.microsoft.com/office/powerpoint/2010/main" val="2460970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Slide 5:-</a:t>
            </a:r>
            <a:endParaRPr lang="en-US" dirty="0"/>
          </a:p>
          <a:p>
            <a:r>
              <a:rPr lang="en-US"/>
              <a:t>- CAREC Digital Strategy Portal (Pillar 3: Broadband Infrastructure, Resilience, and Digital Platforms): </a:t>
            </a:r>
            <a:endParaRPr lang="en-US" dirty="0"/>
          </a:p>
          <a:p>
            <a:r>
              <a:rPr lang="en-US"/>
              <a:t>•A </a:t>
            </a:r>
            <a:r>
              <a:rPr lang="en-US" b="1"/>
              <a:t>CAREC Digital Strategy Portal</a:t>
            </a:r>
            <a:r>
              <a:rPr lang="en-US"/>
              <a:t> has been developed.</a:t>
            </a:r>
            <a:endParaRPr lang="en-US" dirty="0"/>
          </a:p>
          <a:p>
            <a:r>
              <a:rPr lang="en-US"/>
              <a:t>•This will be transformed into the CAREC Digital Collaboration Platform to enable coordination, training, and best practice sharing as part of the CAREC Digital Strategy Implementation process.</a:t>
            </a:r>
            <a:endParaRPr lang="en-US" dirty="0"/>
          </a:p>
          <a:p>
            <a:r>
              <a:rPr lang="en-US"/>
              <a:t>•</a:t>
            </a:r>
            <a:endParaRPr lang="en-US" dirty="0"/>
          </a:p>
          <a:p>
            <a:r>
              <a:rPr lang="en-US"/>
              <a:t>- Virtual CAREC (Pillar 4: Digital Skills and Competencies of the Strategy):</a:t>
            </a:r>
            <a:endParaRPr lang="en-US" dirty="0"/>
          </a:p>
          <a:p>
            <a:r>
              <a:rPr lang="en-US"/>
              <a:t>•Assessed virtual connectivity setups during the pandemic</a:t>
            </a:r>
            <a:endParaRPr lang="en-US" dirty="0"/>
          </a:p>
          <a:p>
            <a:r>
              <a:rPr lang="en-US"/>
              <a:t>•Provided basic equipment and connectivity upgrades</a:t>
            </a:r>
            <a:endParaRPr lang="en-US" dirty="0"/>
          </a:p>
          <a:p>
            <a:r>
              <a:rPr lang="en-US"/>
              <a:t>•Trained selected staff to improve virtual connectivity skills</a:t>
            </a:r>
            <a:br>
              <a:rPr lang="en-US" dirty="0">
                <a:cs typeface="+mn-lt"/>
              </a:rPr>
            </a:br>
            <a:r>
              <a:rPr lang="en-US" dirty="0"/>
              <a:t> </a:t>
            </a:r>
          </a:p>
          <a:p>
            <a:r>
              <a:rPr lang="en-US"/>
              <a:t>- CAREC Startup Ecosystem: (Pillar 5: Digital Innovation, Entrepreneurship, &amp; ICT Competitiveness):</a:t>
            </a:r>
            <a:endParaRPr lang="en-US" dirty="0"/>
          </a:p>
          <a:p>
            <a:r>
              <a:rPr lang="en-US"/>
              <a:t>The CAREC Startup Map:</a:t>
            </a:r>
            <a:endParaRPr lang="en-US" dirty="0"/>
          </a:p>
          <a:p>
            <a:r>
              <a:rPr lang="en-US"/>
              <a:t>The </a:t>
            </a:r>
            <a:r>
              <a:rPr lang="en-US" b="1"/>
              <a:t>CAREC Startup Map</a:t>
            </a:r>
            <a:r>
              <a:rPr lang="en-US"/>
              <a:t> is a visual map of existing stakeholders contributing towards the Startup Ecosystem of the CAREC region.</a:t>
            </a:r>
            <a:endParaRPr lang="en-US" dirty="0"/>
          </a:p>
          <a:p>
            <a:r>
              <a:rPr lang="en-US"/>
              <a:t>It provides a Macro view of the progress of the Startup Ecosystem in the CAREC Region. </a:t>
            </a:r>
            <a:endParaRPr lang="en-US" dirty="0"/>
          </a:p>
          <a:p>
            <a:r>
              <a:rPr lang="en-US"/>
              <a:t>1- It helps us identify the cities with active Startup Ecosystems and identify the success factors</a:t>
            </a:r>
            <a:endParaRPr lang="en-US" dirty="0"/>
          </a:p>
          <a:p>
            <a:r>
              <a:rPr lang="en-US"/>
              <a:t>2- It shows the cities with not so active Startup Ecosystem and evaluate the reasons</a:t>
            </a:r>
            <a:endParaRPr lang="en-US" dirty="0"/>
          </a:p>
          <a:p>
            <a:r>
              <a:rPr lang="en-US"/>
              <a:t>3- Provides us a benchmark to evaluate the progress of one city’s Ecosystem vs another City</a:t>
            </a:r>
            <a:endParaRPr lang="en-US" dirty="0"/>
          </a:p>
          <a:p>
            <a:r>
              <a:rPr lang="en-US"/>
              <a:t>- The CAREC Innovation network: </a:t>
            </a:r>
            <a:endParaRPr lang="en-US" dirty="0"/>
          </a:p>
          <a:p>
            <a:r>
              <a:rPr lang="en-US"/>
              <a:t>The </a:t>
            </a:r>
            <a:r>
              <a:rPr lang="en-US" b="1"/>
              <a:t>CAREC Innovation Network (CIN)</a:t>
            </a:r>
            <a:r>
              <a:rPr lang="en-US"/>
              <a:t> provides an opportunity for all Entrepreneurship Support Organizations (ESOs) working in the CAREC region to </a:t>
            </a:r>
            <a:r>
              <a:rPr lang="en-US" b="1"/>
              <a:t>Collaborate and Strengthen</a:t>
            </a:r>
            <a:r>
              <a:rPr lang="en-US"/>
              <a:t> the services that they offer.</a:t>
            </a:r>
            <a:endParaRPr lang="en-US" dirty="0"/>
          </a:p>
          <a:p>
            <a:r>
              <a:rPr lang="en-US"/>
              <a:t>The CAREC secretariat will </a:t>
            </a:r>
            <a:endParaRPr lang="en-US" dirty="0"/>
          </a:p>
          <a:p>
            <a:r>
              <a:rPr lang="en-US"/>
              <a:t>1- Organize in-person events and invite key stakeholders (Incubators, Accelerators, and Government Institutes) to engage and seek opportunities to collaborate. </a:t>
            </a:r>
            <a:endParaRPr lang="en-US" dirty="0"/>
          </a:p>
          <a:p>
            <a:r>
              <a:rPr lang="en-US"/>
              <a:t>2- Organize a Regional Startup Boot Camp, where selected startups will enroll with accelerators across the region and develop their ideas with a regional perspective. </a:t>
            </a:r>
            <a:endParaRPr lang="en-US" dirty="0"/>
          </a:p>
          <a:p>
            <a:r>
              <a:rPr lang="en-US"/>
              <a:t>3- Create a Start-up Exchange program to increase regional collaboration among the ecosystem stakeholders</a:t>
            </a:r>
            <a:endParaRPr lang="en-US" dirty="0"/>
          </a:p>
          <a:p>
            <a:r>
              <a:rPr lang="en-US"/>
              <a:t>4- Provide resources to research and conduct studies to evaluate gaps and opportunities in different business areas (E-Commerce, Telecom Sector, Cross Border Payments)</a:t>
            </a:r>
            <a:endParaRPr lang="en-US" dirty="0"/>
          </a:p>
          <a:p>
            <a:r>
              <a:rPr lang="en-US"/>
              <a:t>5- Organize study visits to countries with robust and well-developed Startup ecosystems like Korea, Singapore, and Japan to learn from their success stories </a:t>
            </a:r>
            <a:endParaRPr lang="en-US" dirty="0"/>
          </a:p>
          <a:p>
            <a:r>
              <a:rPr lang="en-US"/>
              <a:t>-The CAREC Innovation Decoded:</a:t>
            </a:r>
            <a:endParaRPr lang="en-US" dirty="0"/>
          </a:p>
          <a:p>
            <a:r>
              <a:rPr lang="en-US"/>
              <a:t>Promote South–South learning through the CAREC Innovation Decoded initiative, focusing on the success factors of the startup ecosystem in the People’s Republic of China with CAREC member countries. A series of training and networking events will be organized.</a:t>
            </a:r>
            <a:endParaRPr lang="en-US" dirty="0"/>
          </a:p>
          <a:p>
            <a:r>
              <a:rPr lang="en-US"/>
              <a:t>The CAREC secretariat will:</a:t>
            </a:r>
            <a:endParaRPr lang="en-US" dirty="0"/>
          </a:p>
          <a:p>
            <a:r>
              <a:rPr lang="en-US"/>
              <a:t>1. Invite high-profile speakers from all innovation ecosystem stakeholders who will share their experiences, skills, and knowledge of the development of the startup ecosystem in China.</a:t>
            </a:r>
            <a:endParaRPr lang="en-US" dirty="0"/>
          </a:p>
          <a:p>
            <a:r>
              <a:rPr lang="en-US" dirty="0"/>
              <a:t>2. On-site networking events around the developed Chinese cities will be organized with seminars with prestigious entrepreneurs and partners in the Chinese startup ecosystem; exhibitions; Networking opportunities for leading innovation ecosystem partners (Gov, VC, Univ./institutes, known enterprises such as Alibaba, Tech Parks, Top tier startups, Incubators/Accelerators, etc.)</a:t>
            </a:r>
          </a:p>
          <a:p>
            <a:r>
              <a:rPr lang="en-US" dirty="0"/>
              <a:t>3. Developing sustainable communication and cooperation mechanism for a collaborative and interactive startup ecosystem community between Chinese and other CAREC startup ecosystem partners through the Think Tank function, resource pool building and expansion of partners.</a:t>
            </a:r>
          </a:p>
          <a:p>
            <a:r>
              <a:rPr lang="en-US"/>
              <a:t>-</a:t>
            </a:r>
            <a:endParaRPr lang="en-US" dirty="0"/>
          </a:p>
          <a:p>
            <a:r>
              <a:rPr lang="en-US" dirty="0"/>
              <a:t>- The CAREC University Competition:</a:t>
            </a:r>
          </a:p>
          <a:p>
            <a:r>
              <a:rPr lang="en-US" dirty="0"/>
              <a:t>The </a:t>
            </a:r>
            <a:r>
              <a:rPr lang="en-US" b="1" dirty="0"/>
              <a:t>CAREC University Startup Competition</a:t>
            </a:r>
            <a:r>
              <a:rPr lang="en-US" dirty="0"/>
              <a:t> is an innovation challenge for University students in the CAREC region to develop </a:t>
            </a:r>
            <a:r>
              <a:rPr lang="en-US" b="1" dirty="0"/>
              <a:t>Practical, Entrepreneurial, and Soft skills</a:t>
            </a:r>
            <a:r>
              <a:rPr lang="en-US" dirty="0"/>
              <a:t> by tackling real-world social and corporate problems.</a:t>
            </a:r>
          </a:p>
          <a:p>
            <a:r>
              <a:rPr lang="en-US" dirty="0"/>
              <a:t>The CAREC secretariat is</a:t>
            </a:r>
          </a:p>
          <a:p>
            <a:r>
              <a:rPr lang="en-US" dirty="0"/>
              <a:t>1- Working with universities to establish Incubation centers to promote the development of entrepreneurship among students. </a:t>
            </a:r>
          </a:p>
          <a:p>
            <a:r>
              <a:rPr lang="en-US" dirty="0"/>
              <a:t>2- Working with universities to create a student-exchange program to develop collaboration.</a:t>
            </a:r>
          </a:p>
          <a:p>
            <a:r>
              <a:rPr lang="en-US" dirty="0"/>
              <a:t>3- Organizing study trips to Universities in countries like Korea, Singapore, and Japan to learn from their success stories</a:t>
            </a:r>
          </a:p>
          <a:p>
            <a:endParaRPr lang="en-US" dirty="0"/>
          </a:p>
        </p:txBody>
      </p:sp>
      <p:sp>
        <p:nvSpPr>
          <p:cNvPr id="4" name="Slide Number Placeholder 3"/>
          <p:cNvSpPr>
            <a:spLocks noGrp="1"/>
          </p:cNvSpPr>
          <p:nvPr>
            <p:ph type="sldNum" sz="quarter" idx="5"/>
          </p:nvPr>
        </p:nvSpPr>
        <p:spPr/>
        <p:txBody>
          <a:bodyPr/>
          <a:lstStyle/>
          <a:p>
            <a:fld id="{87D13B40-6331-4354-AB4B-1821939CC61D}" type="slidenum">
              <a:rPr lang="en-PK" smtClean="0"/>
              <a:t>5</a:t>
            </a:fld>
            <a:endParaRPr lang="en-PK"/>
          </a:p>
        </p:txBody>
      </p:sp>
    </p:spTree>
    <p:extLst>
      <p:ext uri="{BB962C8B-B14F-4D97-AF65-F5344CB8AC3E}">
        <p14:creationId xmlns:p14="http://schemas.microsoft.com/office/powerpoint/2010/main" val="353757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000000"/>
              </a:buClr>
              <a:buFont typeface="Arial" panose="05000000000000000000" pitchFamily="2" charset="2"/>
              <a:buChar char="•"/>
            </a:pPr>
            <a:r>
              <a:rPr lang="en-US" b="1"/>
              <a:t>Slide 6:-</a:t>
            </a:r>
            <a:endParaRPr lang="en-US" dirty="0"/>
          </a:p>
          <a:p>
            <a:pPr marL="171450" indent="-171450">
              <a:buClr>
                <a:srgbClr val="000000"/>
              </a:buClr>
              <a:buFont typeface="Arial" panose="05000000000000000000" pitchFamily="2" charset="2"/>
              <a:buChar char="•"/>
            </a:pPr>
            <a:r>
              <a:rPr lang="en-US"/>
              <a:t>§Further develop the CAREC Startup Ecosystem Development Hub by reaching out to more players in the ecosystem space from the region.</a:t>
            </a:r>
            <a:endParaRPr lang="en-US" dirty="0"/>
          </a:p>
          <a:p>
            <a:pPr marL="171450" indent="-171450">
              <a:buClr>
                <a:srgbClr val="000000"/>
              </a:buClr>
              <a:buFont typeface="Arial" panose="05000000000000000000" pitchFamily="2" charset="2"/>
              <a:buChar char="•"/>
            </a:pPr>
            <a:r>
              <a:rPr lang="en-US"/>
              <a:t>§</a:t>
            </a:r>
            <a:endParaRPr lang="en-US" dirty="0"/>
          </a:p>
          <a:p>
            <a:pPr marL="171450" indent="-171450">
              <a:buClr>
                <a:srgbClr val="000000"/>
              </a:buClr>
              <a:buFont typeface="Arial" panose="05000000000000000000" pitchFamily="2" charset="2"/>
              <a:buChar char="•"/>
            </a:pPr>
            <a:r>
              <a:rPr lang="en-US"/>
              <a:t>§Continue organizing CIN Member workshops where subject matter experts will train the startup ecosystem organizations on selected areas and topics.  </a:t>
            </a:r>
            <a:endParaRPr lang="en-US" dirty="0"/>
          </a:p>
          <a:p>
            <a:pPr marL="171450" indent="-171450">
              <a:buClr>
                <a:srgbClr val="000000"/>
              </a:buClr>
              <a:buFont typeface="Arial" panose="05000000000000000000" pitchFamily="2" charset="2"/>
              <a:buChar char="•"/>
            </a:pPr>
            <a:r>
              <a:rPr lang="en-US"/>
              <a:t>§</a:t>
            </a:r>
            <a:endParaRPr lang="en-US" dirty="0"/>
          </a:p>
          <a:p>
            <a:pPr marL="171450" indent="-171450">
              <a:buClr>
                <a:srgbClr val="000000"/>
              </a:buClr>
              <a:buFont typeface="Arial" panose="05000000000000000000" pitchFamily="2" charset="2"/>
              <a:buChar char="•"/>
            </a:pPr>
            <a:r>
              <a:rPr lang="en-US"/>
              <a:t>§Promote South–South learning through the CAREC Innovation Decoded initiative, focusing on the success factors of the startup ecosystem, starting from the People’s Republic of China and then moving to other CAREC countries. A series of training and networking events will be organized. </a:t>
            </a:r>
            <a:endParaRPr lang="en-US" dirty="0"/>
          </a:p>
          <a:p>
            <a:pPr marL="171450" indent="-171450">
              <a:buClr>
                <a:srgbClr val="000000"/>
              </a:buClr>
              <a:buFont typeface="Arial" panose="05000000000000000000" pitchFamily="2" charset="2"/>
              <a:buChar char="•"/>
            </a:pPr>
            <a:r>
              <a:rPr lang="en-US"/>
              <a:t>§Develop a Regional Pre-Incubation Bootcamp to encourage knowledge transfer and networking among incubators and accelerators in the CAREC region who have shown interest in joining this initiative.</a:t>
            </a:r>
            <a:endParaRPr lang="en-US" dirty="0"/>
          </a:p>
          <a:p>
            <a:pPr marL="171450" indent="-171450">
              <a:buClr>
                <a:srgbClr val="000000"/>
              </a:buClr>
              <a:buFont typeface="Arial" panose="05000000000000000000" pitchFamily="2" charset="2"/>
              <a:buChar char="•"/>
            </a:pPr>
            <a:endParaRPr lang="en-US" dirty="0"/>
          </a:p>
          <a:p>
            <a:pPr marL="342900" lvl="0" indent="-342900" algn="l">
              <a:buClr>
                <a:srgbClr val="000000"/>
              </a:buClr>
              <a:buFont typeface="Wingdings" panose="05000000000000000000" pitchFamily="2" charset="2"/>
              <a:buChar char=""/>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7D13B40-6331-4354-AB4B-1821939CC61D}" type="slidenum">
              <a:rPr lang="en-PK" smtClean="0"/>
              <a:t>6</a:t>
            </a:fld>
            <a:endParaRPr lang="en-PK"/>
          </a:p>
        </p:txBody>
      </p:sp>
    </p:spTree>
    <p:extLst>
      <p:ext uri="{BB962C8B-B14F-4D97-AF65-F5344CB8AC3E}">
        <p14:creationId xmlns:p14="http://schemas.microsoft.com/office/powerpoint/2010/main" val="77210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Slide 7:-</a:t>
            </a:r>
            <a:endParaRPr lang="en-US" dirty="0"/>
          </a:p>
          <a:p>
            <a:pPr>
              <a:defRPr/>
            </a:pPr>
            <a:r>
              <a:rPr lang="en-US" dirty="0"/>
              <a:t>- </a:t>
            </a:r>
            <a:r>
              <a:rPr lang="en-US" b="1" dirty="0"/>
              <a:t>University Collaboration and Promoting Youth Engagement and Entrepreneurship (Pillar 5: Digital Innovation, Entrepreneurship, &amp; ICT Competitiveness)</a:t>
            </a:r>
            <a:r>
              <a:rPr lang="en-US" dirty="0"/>
              <a:t> </a:t>
            </a:r>
          </a:p>
          <a:p>
            <a:pPr>
              <a:defRPr/>
            </a:pPr>
            <a:r>
              <a:rPr lang="en-US" dirty="0"/>
              <a:t>§Continue organizing Open Innovation Challenges – Affiliate Program with the universities in the CAREC region and developing sustainable models to continue with depreciating support from the CAREC secretariat.</a:t>
            </a:r>
          </a:p>
          <a:p>
            <a:pPr>
              <a:defRPr/>
            </a:pPr>
            <a:r>
              <a:rPr lang="en-US" dirty="0"/>
              <a:t>§In order to strengthen the collaboration &amp; knowledge sharing among the Innovation centers operated by CAREC universities, we aim to create the "CAREC University Exchange Program.” Participating universities will host startups from other universities for one week, and the startups will get the unique opportunity to work with faculty and mentors from various universities in the region.</a:t>
            </a:r>
          </a:p>
          <a:p>
            <a:pPr>
              <a:defRPr/>
            </a:pPr>
            <a:r>
              <a:rPr lang="en-US" b="1" dirty="0"/>
              <a:t>- Other Initiatives:</a:t>
            </a:r>
            <a:endParaRPr lang="en-US" dirty="0"/>
          </a:p>
          <a:p>
            <a:pPr>
              <a:defRPr/>
            </a:pPr>
            <a:r>
              <a:rPr lang="en-US" dirty="0"/>
              <a:t>§Launch a flagship CAREC Digital Literacy Program for Women to address the critical digital gender divide and promote the digital economy and better service delivery access.</a:t>
            </a:r>
          </a:p>
          <a:p>
            <a:pPr>
              <a:defRPr/>
            </a:pPr>
            <a:r>
              <a:rPr lang="en-US" dirty="0"/>
              <a:t>§Collaborate with the CAREC digital focal points to enhance the digital infrastructure and reduce the digital divide in the region. This initiative aligns with the CAREC digital strategy 2030. It aims to streamline the digitalization of Government services and promote dialogue on regulations pertaining to cross-border payments, customs &amp; telecom services, etc.</a:t>
            </a:r>
          </a:p>
          <a:p>
            <a:pPr>
              <a:defRPr/>
            </a:pPr>
            <a:endParaRPr lang="en-US" dirty="0"/>
          </a:p>
          <a:p>
            <a:pPr marL="0" marR="0" lvl="0" indent="0" algn="l" defTabSz="914400">
              <a:lnSpc>
                <a:spcPct val="100000"/>
              </a:lnSpc>
              <a:spcBef>
                <a:spcPts val="0"/>
              </a:spcBef>
              <a:spcAft>
                <a:spcPts val="0"/>
              </a:spcAft>
              <a:buSzTx/>
              <a:buFont typeface="Wingdings" panose="05000000000000000000" pitchFamily="2" charset="2"/>
              <a:buNone/>
              <a:tabLst/>
              <a:defRPr/>
            </a:pPr>
            <a:endParaRPr lang="en-PK" sz="1800"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87D13B40-6331-4354-AB4B-1821939CC61D}" type="slidenum">
              <a:rPr lang="en-PK" smtClean="0"/>
              <a:t>7</a:t>
            </a:fld>
            <a:endParaRPr lang="en-PK"/>
          </a:p>
        </p:txBody>
      </p:sp>
    </p:spTree>
    <p:extLst>
      <p:ext uri="{BB962C8B-B14F-4D97-AF65-F5344CB8AC3E}">
        <p14:creationId xmlns:p14="http://schemas.microsoft.com/office/powerpoint/2010/main" val="289465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fld id="{87D13B40-6331-4354-AB4B-1821939CC61D}" type="slidenum">
              <a:rPr lang="en-PK" smtClean="0"/>
              <a:t>8</a:t>
            </a:fld>
            <a:endParaRPr lang="en-PK"/>
          </a:p>
        </p:txBody>
      </p:sp>
    </p:spTree>
    <p:extLst>
      <p:ext uri="{BB962C8B-B14F-4D97-AF65-F5344CB8AC3E}">
        <p14:creationId xmlns:p14="http://schemas.microsoft.com/office/powerpoint/2010/main" val="3705284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D1FF6008-B0FE-8BBC-DBDB-F68AF218920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2200" y="5065714"/>
            <a:ext cx="1618673" cy="1655761"/>
          </a:xfrm>
          <a:prstGeom prst="rect">
            <a:avLst/>
          </a:prstGeom>
          <a:noFill/>
        </p:spPr>
      </p:pic>
    </p:spTree>
    <p:extLst>
      <p:ext uri="{BB962C8B-B14F-4D97-AF65-F5344CB8AC3E}">
        <p14:creationId xmlns:p14="http://schemas.microsoft.com/office/powerpoint/2010/main" val="39512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47208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349929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pic>
        <p:nvPicPr>
          <p:cNvPr id="8" name="Picture 7">
            <a:extLst>
              <a:ext uri="{FF2B5EF4-FFF2-40B4-BE49-F238E27FC236}">
                <a16:creationId xmlns:a16="http://schemas.microsoft.com/office/drawing/2014/main" id="{0A6BEBB3-FDBF-B798-5384-3764412C6EB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3183" y="5065714"/>
            <a:ext cx="1618673" cy="1655761"/>
          </a:xfrm>
          <a:prstGeom prst="rect">
            <a:avLst/>
          </a:prstGeom>
          <a:noFill/>
        </p:spPr>
      </p:pic>
    </p:spTree>
    <p:extLst>
      <p:ext uri="{BB962C8B-B14F-4D97-AF65-F5344CB8AC3E}">
        <p14:creationId xmlns:p14="http://schemas.microsoft.com/office/powerpoint/2010/main" val="41242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8140A-07BC-4FD6-8749-68045C2E06D2}"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59358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E8140A-07BC-4FD6-8749-68045C2E06D2}"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06466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E8140A-07BC-4FD6-8749-68045C2E06D2}"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101225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E8140A-07BC-4FD6-8749-68045C2E06D2}"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426336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8140A-07BC-4FD6-8749-68045C2E06D2}"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5602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8140A-07BC-4FD6-8749-68045C2E06D2}"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61273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8140A-07BC-4FD6-8749-68045C2E06D2}"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3724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8140A-07BC-4FD6-8749-68045C2E06D2}" type="datetimeFigureOut">
              <a:rPr lang="en-US" smtClean="0"/>
              <a:t>6/1/2023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E47BB-7310-46D8-81F3-6ABCEF98FEF2}" type="slidenum">
              <a:rPr lang="en-US" smtClean="0"/>
              <a:t>‹#›</a:t>
            </a:fld>
            <a:endParaRPr lang="en-US"/>
          </a:p>
        </p:txBody>
      </p:sp>
    </p:spTree>
    <p:extLst>
      <p:ext uri="{BB962C8B-B14F-4D97-AF65-F5344CB8AC3E}">
        <p14:creationId xmlns:p14="http://schemas.microsoft.com/office/powerpoint/2010/main" val="6392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https://www.carecprogram.org/?publication=carec-gender-strategy-2030" TargetMode="External"/><Relationship Id="rId10" Type="http://schemas.openxmlformats.org/officeDocument/2006/relationships/image" Target="../media/image8.png"/><Relationship Id="rId4" Type="http://schemas.openxmlformats.org/officeDocument/2006/relationships/image" Target="../media/image3.sv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carecprogram.org/?publication=carec-gender-strategy-2030" TargetMode="Externa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igital.carecprogram.or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carecprogram.org/?event=carec-university-startup-generator-2023-award-ceremony" TargetMode="External"/><Relationship Id="rId4" Type="http://schemas.openxmlformats.org/officeDocument/2006/relationships/hyperlink" Target="https://www.startupcarec.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arecprogram.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mailto:info@carecprogram.org" TargetMode="External"/><Relationship Id="rId5" Type="http://schemas.openxmlformats.org/officeDocument/2006/relationships/hyperlink" Target="https://www.startupcarec.org/" TargetMode="External"/><Relationship Id="rId4" Type="http://schemas.openxmlformats.org/officeDocument/2006/relationships/hyperlink" Target="https://digital.carecprogra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A51434-1A55-4B35-A662-6F446881BFF6}"/>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CAREC Senior Officials’ Meeting </a:t>
            </a:r>
          </a:p>
          <a:p>
            <a:r>
              <a:rPr lang="en-US" dirty="0">
                <a:latin typeface="Arial" panose="020B0604020202020204" pitchFamily="34" charset="0"/>
                <a:cs typeface="Arial" panose="020B0604020202020204" pitchFamily="34" charset="0"/>
              </a:rPr>
              <a:t>13-14 June 2023</a:t>
            </a:r>
          </a:p>
          <a:p>
            <a:r>
              <a:rPr lang="en-US" dirty="0">
                <a:latin typeface="Arial" panose="020B0604020202020204" pitchFamily="34" charset="0"/>
                <a:cs typeface="Arial" panose="020B0604020202020204" pitchFamily="34" charset="0"/>
              </a:rPr>
              <a:t>Tbilisi, Georgia</a:t>
            </a:r>
          </a:p>
          <a:p>
            <a:endParaRPr lang="en-US" dirty="0"/>
          </a:p>
        </p:txBody>
      </p:sp>
      <p:sp>
        <p:nvSpPr>
          <p:cNvPr id="7" name="Title 1">
            <a:extLst>
              <a:ext uri="{FF2B5EF4-FFF2-40B4-BE49-F238E27FC236}">
                <a16:creationId xmlns:a16="http://schemas.microsoft.com/office/drawing/2014/main" id="{6B89152D-91C9-9700-DB76-3128E71D1A98}"/>
              </a:ext>
            </a:extLst>
          </p:cNvPr>
          <p:cNvSpPr>
            <a:spLocks noGrp="1"/>
          </p:cNvSpPr>
          <p:nvPr>
            <p:ph type="ctrTitle"/>
          </p:nvPr>
        </p:nvSpPr>
        <p:spPr>
          <a:xfrm>
            <a:off x="1523999" y="724798"/>
            <a:ext cx="9597887" cy="2387600"/>
          </a:xfrm>
        </p:spPr>
        <p:txBody>
          <a:bodyPr>
            <a:noAutofit/>
          </a:bodyPr>
          <a:lstStyle/>
          <a:p>
            <a:br>
              <a:rPr lang="en-US" sz="4400" b="1" dirty="0"/>
            </a:br>
            <a:r>
              <a:rPr lang="en-US" sz="4400" b="1" dirty="0">
                <a:latin typeface="Arial"/>
                <a:cs typeface="Arial"/>
              </a:rPr>
              <a:t>Crosscutting Themes: </a:t>
            </a:r>
            <a:br>
              <a:rPr lang="en-US" sz="4400" b="1" dirty="0">
                <a:latin typeface="Arial" panose="020B0604020202020204" pitchFamily="34" charset="0"/>
                <a:cs typeface="Arial" panose="020B0604020202020204" pitchFamily="34" charset="0"/>
              </a:rPr>
            </a:br>
            <a:r>
              <a:rPr lang="en-US" sz="4400" b="1" dirty="0">
                <a:latin typeface="Arial"/>
                <a:cs typeface="Arial"/>
              </a:rPr>
              <a:t>Gender </a:t>
            </a:r>
            <a:br>
              <a:rPr lang="en-US" sz="4400" b="1" dirty="0">
                <a:latin typeface="Arial"/>
                <a:cs typeface="Arial"/>
              </a:rPr>
            </a:br>
            <a:r>
              <a:rPr lang="en-US" sz="4400" b="1" dirty="0">
                <a:latin typeface="Arial"/>
                <a:cs typeface="Arial"/>
              </a:rPr>
              <a:t>Digitalization</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0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E1FDF06-3822-29EA-2D54-E5EEA8B7A40F}"/>
              </a:ext>
            </a:extLst>
          </p:cNvPr>
          <p:cNvGrpSpPr/>
          <p:nvPr/>
        </p:nvGrpSpPr>
        <p:grpSpPr>
          <a:xfrm>
            <a:off x="107985" y="-24713"/>
            <a:ext cx="10619289" cy="936390"/>
            <a:chOff x="284626" y="0"/>
            <a:chExt cx="9961330" cy="1179576"/>
          </a:xfrm>
        </p:grpSpPr>
        <p:pic>
          <p:nvPicPr>
            <p:cNvPr id="27" name="Graphic 26" descr="Group brainstorm outline">
              <a:extLst>
                <a:ext uri="{FF2B5EF4-FFF2-40B4-BE49-F238E27FC236}">
                  <a16:creationId xmlns:a16="http://schemas.microsoft.com/office/drawing/2014/main" id="{6921520E-A398-14DE-CB7F-D01C37C467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5549" y="389046"/>
              <a:ext cx="590808" cy="590808"/>
            </a:xfrm>
            <a:prstGeom prst="rect">
              <a:avLst/>
            </a:prstGeom>
          </p:spPr>
        </p:pic>
        <p:sp>
          <p:nvSpPr>
            <p:cNvPr id="28" name="TextBox 27">
              <a:extLst>
                <a:ext uri="{FF2B5EF4-FFF2-40B4-BE49-F238E27FC236}">
                  <a16:creationId xmlns:a16="http://schemas.microsoft.com/office/drawing/2014/main" id="{F06DCF3C-FACB-13AA-77BD-9651D2EAF747}"/>
                </a:ext>
              </a:extLst>
            </p:cNvPr>
            <p:cNvSpPr txBox="1"/>
            <p:nvPr/>
          </p:nvSpPr>
          <p:spPr>
            <a:xfrm>
              <a:off x="7299210" y="389046"/>
              <a:ext cx="2946746" cy="523220"/>
            </a:xfrm>
            <a:prstGeom prst="rect">
              <a:avLst/>
            </a:prstGeom>
            <a:noFill/>
          </p:spPr>
          <p:txBody>
            <a:bodyPr wrap="square" rtlCol="0">
              <a:spAutoFit/>
            </a:bodyPr>
            <a:lstStyle/>
            <a:p>
              <a:r>
                <a:rPr lang="en-US" sz="1400" dirty="0">
                  <a:solidFill>
                    <a:schemeClr val="accent2">
                      <a:lumMod val="75000"/>
                    </a:schemeClr>
                  </a:solidFill>
                  <a:latin typeface="Arial" panose="020B0604020202020204" pitchFamily="34" charset="0"/>
                  <a:cs typeface="Arial" panose="020B0604020202020204" pitchFamily="34" charset="0"/>
                </a:rPr>
                <a:t>Sector Committees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Regional Gender Expert Group</a:t>
              </a:r>
              <a:endParaRPr lang="en-US" sz="1400" b="1" dirty="0">
                <a:solidFill>
                  <a:schemeClr val="accent2">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DA52786-BFFE-BAB4-9C48-82E6D223F5CD}"/>
                </a:ext>
              </a:extLst>
            </p:cNvPr>
            <p:cNvSpPr txBox="1"/>
            <p:nvPr/>
          </p:nvSpPr>
          <p:spPr>
            <a:xfrm>
              <a:off x="3172238" y="589788"/>
              <a:ext cx="3858182" cy="553998"/>
            </a:xfrm>
            <a:prstGeom prst="rect">
              <a:avLst/>
            </a:prstGeom>
            <a:noFill/>
          </p:spPr>
          <p:txBody>
            <a:bodyPr wrap="square">
              <a:spAutoFit/>
            </a:bodyPr>
            <a:lstStyle/>
            <a:p>
              <a:pPr marL="285750" indent="-285750">
                <a:buFont typeface="Arial" panose="020B0604020202020204" pitchFamily="34" charset="0"/>
                <a:buChar char="•"/>
                <a:defRPr/>
              </a:pPr>
              <a:r>
                <a:rPr lang="en-US" sz="1400" b="1"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CAREC </a:t>
              </a:r>
              <a:r>
                <a:rPr lang="en-US" sz="1400" b="1" dirty="0">
                  <a:solidFill>
                    <a:schemeClr val="accent2">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Gender</a:t>
              </a:r>
              <a:r>
                <a:rPr lang="en-US" sz="1400" b="1"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Strategy 2030 </a:t>
              </a:r>
              <a:endParaRPr lang="en-US" sz="1400" b="1" dirty="0">
                <a:solidFill>
                  <a:prstClr val="black"/>
                </a:solidFill>
                <a:latin typeface="Arial" panose="020B0604020202020204" pitchFamily="34" charset="0"/>
                <a:cs typeface="Arial" panose="020B0604020202020204" pitchFamily="34" charset="0"/>
              </a:endParaRPr>
            </a:p>
            <a:p>
              <a:pPr>
                <a:defRPr/>
              </a:pPr>
              <a:endParaRPr lang="en-US" sz="1600" b="1" dirty="0">
                <a:solidFill>
                  <a:schemeClr val="accent4"/>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683A161C-9F9C-1163-C4EB-089823E87FE6}"/>
                </a:ext>
              </a:extLst>
            </p:cNvPr>
            <p:cNvCxnSpPr>
              <a:cxnSpLocks/>
            </p:cNvCxnSpPr>
            <p:nvPr/>
          </p:nvCxnSpPr>
          <p:spPr>
            <a:xfrm>
              <a:off x="6342054" y="334274"/>
              <a:ext cx="0" cy="675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7AA665D-790E-86FC-7F60-543A6685F6DE}"/>
                </a:ext>
              </a:extLst>
            </p:cNvPr>
            <p:cNvGrpSpPr/>
            <p:nvPr/>
          </p:nvGrpSpPr>
          <p:grpSpPr>
            <a:xfrm>
              <a:off x="284626" y="0"/>
              <a:ext cx="2738440" cy="1179576"/>
              <a:chOff x="251217" y="-53161"/>
              <a:chExt cx="2738440" cy="1179576"/>
            </a:xfrm>
          </p:grpSpPr>
          <p:sp>
            <p:nvSpPr>
              <p:cNvPr id="32" name="Rectangle: Rounded Corners 31">
                <a:extLst>
                  <a:ext uri="{FF2B5EF4-FFF2-40B4-BE49-F238E27FC236}">
                    <a16:creationId xmlns:a16="http://schemas.microsoft.com/office/drawing/2014/main" id="{EB6C0095-D54B-2169-B623-F57227EFE4C9}"/>
                  </a:ext>
                </a:extLst>
              </p:cNvPr>
              <p:cNvSpPr/>
              <p:nvPr/>
            </p:nvSpPr>
            <p:spPr>
              <a:xfrm>
                <a:off x="251217" y="129230"/>
                <a:ext cx="2705031" cy="92748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84FB99-88D2-BFF2-8A18-38885918F53E}"/>
                  </a:ext>
                </a:extLst>
              </p:cNvPr>
              <p:cNvSpPr txBox="1">
                <a:spLocks/>
              </p:cNvSpPr>
              <p:nvPr/>
            </p:nvSpPr>
            <p:spPr>
              <a:xfrm>
                <a:off x="1028108" y="435143"/>
                <a:ext cx="1833563" cy="6215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a:t>Cross-cutting themes: Gender</a:t>
                </a:r>
                <a:endParaRPr lang="en-US" sz="2400" b="1"/>
              </a:p>
            </p:txBody>
          </p:sp>
          <p:grpSp>
            <p:nvGrpSpPr>
              <p:cNvPr id="34" name="Group 33">
                <a:extLst>
                  <a:ext uri="{FF2B5EF4-FFF2-40B4-BE49-F238E27FC236}">
                    <a16:creationId xmlns:a16="http://schemas.microsoft.com/office/drawing/2014/main" id="{32469477-5AA7-0AF1-CAF0-03357FB4B591}"/>
                  </a:ext>
                </a:extLst>
              </p:cNvPr>
              <p:cNvGrpSpPr/>
              <p:nvPr/>
            </p:nvGrpSpPr>
            <p:grpSpPr>
              <a:xfrm>
                <a:off x="307415" y="-53161"/>
                <a:ext cx="2682242" cy="1179576"/>
                <a:chOff x="635560" y="70593"/>
                <a:chExt cx="2682242" cy="1179576"/>
              </a:xfrm>
            </p:grpSpPr>
            <p:pic>
              <p:nvPicPr>
                <p:cNvPr id="35" name="Graphic 34" descr="Umbrella outline">
                  <a:extLst>
                    <a:ext uri="{FF2B5EF4-FFF2-40B4-BE49-F238E27FC236}">
                      <a16:creationId xmlns:a16="http://schemas.microsoft.com/office/drawing/2014/main" id="{D8088D8C-ACDA-8108-83DB-0EBE33FB24B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560" y="291653"/>
                  <a:ext cx="737456" cy="737456"/>
                </a:xfrm>
                <a:prstGeom prst="rect">
                  <a:avLst/>
                </a:prstGeom>
              </p:spPr>
            </p:pic>
            <p:sp>
              <p:nvSpPr>
                <p:cNvPr id="36" name="Title 1">
                  <a:extLst>
                    <a:ext uri="{FF2B5EF4-FFF2-40B4-BE49-F238E27FC236}">
                      <a16:creationId xmlns:a16="http://schemas.microsoft.com/office/drawing/2014/main" id="{6FA80535-1FF8-53AB-72EF-EA237C0272CA}"/>
                    </a:ext>
                  </a:extLst>
                </p:cNvPr>
                <p:cNvSpPr txBox="1">
                  <a:spLocks/>
                </p:cNvSpPr>
                <p:nvPr/>
              </p:nvSpPr>
              <p:spPr>
                <a:xfrm>
                  <a:off x="1335809" y="70593"/>
                  <a:ext cx="1981993" cy="1179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Poppins Light" panose="00000400000000000000" pitchFamily="2" charset="0"/>
                      <a:ea typeface="+mj-ea"/>
                      <a:cs typeface="Poppins Light" panose="00000400000000000000" pitchFamily="2" charset="0"/>
                    </a:defRPr>
                  </a:lvl1pPr>
                </a:lstStyle>
                <a:p>
                  <a:r>
                    <a:rPr lang="en-US" sz="2400" b="1" dirty="0">
                      <a:solidFill>
                        <a:schemeClr val="accent2"/>
                      </a:solidFill>
                    </a:rPr>
                    <a:t>CAREC</a:t>
                  </a:r>
                  <a:r>
                    <a:rPr lang="en-US" sz="2800" b="1" dirty="0">
                      <a:solidFill>
                        <a:schemeClr val="accent2"/>
                      </a:solidFill>
                    </a:rPr>
                    <a:t> </a:t>
                  </a:r>
                  <a:br>
                    <a:rPr lang="en-US" sz="2400" b="1" dirty="0"/>
                  </a:br>
                  <a:endParaRPr lang="en-US" sz="2400" b="1" dirty="0"/>
                </a:p>
              </p:txBody>
            </p:sp>
          </p:grpSp>
        </p:grpSp>
      </p:grpSp>
      <p:sp>
        <p:nvSpPr>
          <p:cNvPr id="37" name="Slide Number Placeholder 3">
            <a:extLst>
              <a:ext uri="{FF2B5EF4-FFF2-40B4-BE49-F238E27FC236}">
                <a16:creationId xmlns:a16="http://schemas.microsoft.com/office/drawing/2014/main" id="{CC760BD8-2F43-1EE6-980A-C503734E5B78}"/>
              </a:ext>
            </a:extLst>
          </p:cNvPr>
          <p:cNvSpPr>
            <a:spLocks noGrp="1"/>
          </p:cNvSpPr>
          <p:nvPr>
            <p:ph type="sldNum" sz="quarter" idx="12"/>
          </p:nvPr>
        </p:nvSpPr>
        <p:spPr>
          <a:xfrm>
            <a:off x="8769598" y="659445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37A54-6DA2-4B4E-B0CD-49AE19390A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8" name="Picture 37" descr="A white background with black text&#10;&#10;Description automatically generated with low confidence">
            <a:extLst>
              <a:ext uri="{FF2B5EF4-FFF2-40B4-BE49-F238E27FC236}">
                <a16:creationId xmlns:a16="http://schemas.microsoft.com/office/drawing/2014/main" id="{F6A57B46-654E-9463-4B50-B29F155E64F9}"/>
              </a:ext>
            </a:extLst>
          </p:cNvPr>
          <p:cNvPicPr>
            <a:picLocks noChangeAspect="1"/>
          </p:cNvPicPr>
          <p:nvPr/>
        </p:nvPicPr>
        <p:blipFill rotWithShape="1">
          <a:blip r:embed="rId8">
            <a:extLst>
              <a:ext uri="{28A0092B-C50C-407E-A947-70E740481C1C}">
                <a14:useLocalDpi xmlns:a14="http://schemas.microsoft.com/office/drawing/2010/main" val="0"/>
              </a:ext>
            </a:extLst>
          </a:blip>
          <a:srcRect l="4934" t="10118" r="69565" b="80960"/>
          <a:stretch/>
        </p:blipFill>
        <p:spPr>
          <a:xfrm>
            <a:off x="4619" y="869798"/>
            <a:ext cx="1981992" cy="520090"/>
          </a:xfrm>
          <a:prstGeom prst="rect">
            <a:avLst/>
          </a:prstGeom>
        </p:spPr>
      </p:pic>
      <p:pic>
        <p:nvPicPr>
          <p:cNvPr id="45" name="Picture 44" descr="A picture containing text, screenshot, font, design&#10;&#10;Description automatically generated">
            <a:extLst>
              <a:ext uri="{FF2B5EF4-FFF2-40B4-BE49-F238E27FC236}">
                <a16:creationId xmlns:a16="http://schemas.microsoft.com/office/drawing/2014/main" id="{78C4A6F0-CA34-DB06-B4BE-36B6F00C38DC}"/>
              </a:ext>
            </a:extLst>
          </p:cNvPr>
          <p:cNvPicPr>
            <a:picLocks noChangeAspect="1"/>
          </p:cNvPicPr>
          <p:nvPr/>
        </p:nvPicPr>
        <p:blipFill rotWithShape="1">
          <a:blip r:embed="rId9">
            <a:extLst>
              <a:ext uri="{28A0092B-C50C-407E-A947-70E740481C1C}">
                <a14:useLocalDpi xmlns:a14="http://schemas.microsoft.com/office/drawing/2010/main" val="0"/>
              </a:ext>
            </a:extLst>
          </a:blip>
          <a:srcRect l="6088" t="19040" r="68411" b="41176"/>
          <a:stretch/>
        </p:blipFill>
        <p:spPr>
          <a:xfrm>
            <a:off x="157413" y="1241605"/>
            <a:ext cx="2251587" cy="2319122"/>
          </a:xfrm>
          <a:prstGeom prst="rect">
            <a:avLst/>
          </a:prstGeom>
        </p:spPr>
      </p:pic>
      <p:pic>
        <p:nvPicPr>
          <p:cNvPr id="47" name="Picture 46" descr="A picture containing text, screenshot, font, logo&#10;&#10;Description automatically generated">
            <a:extLst>
              <a:ext uri="{FF2B5EF4-FFF2-40B4-BE49-F238E27FC236}">
                <a16:creationId xmlns:a16="http://schemas.microsoft.com/office/drawing/2014/main" id="{9AF0110E-E398-145A-125D-5B6BD65D3958}"/>
              </a:ext>
            </a:extLst>
          </p:cNvPr>
          <p:cNvPicPr>
            <a:picLocks noChangeAspect="1"/>
          </p:cNvPicPr>
          <p:nvPr/>
        </p:nvPicPr>
        <p:blipFill rotWithShape="1">
          <a:blip r:embed="rId10">
            <a:extLst>
              <a:ext uri="{28A0092B-C50C-407E-A947-70E740481C1C}">
                <a14:useLocalDpi xmlns:a14="http://schemas.microsoft.com/office/drawing/2010/main" val="0"/>
              </a:ext>
            </a:extLst>
          </a:blip>
          <a:srcRect l="17755" t="19040" r="50359" b="41176"/>
          <a:stretch/>
        </p:blipFill>
        <p:spPr>
          <a:xfrm>
            <a:off x="1993667" y="1244967"/>
            <a:ext cx="2796994" cy="2319122"/>
          </a:xfrm>
          <a:prstGeom prst="rect">
            <a:avLst/>
          </a:prstGeom>
        </p:spPr>
      </p:pic>
      <p:pic>
        <p:nvPicPr>
          <p:cNvPr id="49" name="Picture 48" descr="A picture containing text, screenshot, businesscard, font&#10;&#10;Description automatically generated">
            <a:extLst>
              <a:ext uri="{FF2B5EF4-FFF2-40B4-BE49-F238E27FC236}">
                <a16:creationId xmlns:a16="http://schemas.microsoft.com/office/drawing/2014/main" id="{6E0D9FAF-6DB4-4704-2EE1-670F7E402B7C}"/>
              </a:ext>
            </a:extLst>
          </p:cNvPr>
          <p:cNvPicPr>
            <a:picLocks noChangeAspect="1"/>
          </p:cNvPicPr>
          <p:nvPr/>
        </p:nvPicPr>
        <p:blipFill rotWithShape="1">
          <a:blip r:embed="rId11">
            <a:extLst>
              <a:ext uri="{28A0092B-C50C-407E-A947-70E740481C1C}">
                <a14:useLocalDpi xmlns:a14="http://schemas.microsoft.com/office/drawing/2010/main" val="0"/>
              </a:ext>
            </a:extLst>
          </a:blip>
          <a:srcRect l="33914" t="19040" r="26726" b="41176"/>
          <a:stretch/>
        </p:blipFill>
        <p:spPr>
          <a:xfrm>
            <a:off x="4510148" y="1231853"/>
            <a:ext cx="3310284" cy="2319122"/>
          </a:xfrm>
          <a:prstGeom prst="rect">
            <a:avLst/>
          </a:prstGeom>
        </p:spPr>
      </p:pic>
      <p:pic>
        <p:nvPicPr>
          <p:cNvPr id="51" name="Picture 50" descr="A close-up of a computer screen&#10;&#10;Description automatically generated with low confidence">
            <a:extLst>
              <a:ext uri="{FF2B5EF4-FFF2-40B4-BE49-F238E27FC236}">
                <a16:creationId xmlns:a16="http://schemas.microsoft.com/office/drawing/2014/main" id="{C3BC2EEC-421E-024E-C2EF-EF15FB8C179F}"/>
              </a:ext>
            </a:extLst>
          </p:cNvPr>
          <p:cNvPicPr>
            <a:picLocks noChangeAspect="1"/>
          </p:cNvPicPr>
          <p:nvPr/>
        </p:nvPicPr>
        <p:blipFill rotWithShape="1">
          <a:blip r:embed="rId12">
            <a:extLst>
              <a:ext uri="{28A0092B-C50C-407E-A947-70E740481C1C}">
                <a14:useLocalDpi xmlns:a14="http://schemas.microsoft.com/office/drawing/2010/main" val="0"/>
              </a:ext>
            </a:extLst>
          </a:blip>
          <a:srcRect l="58825" t="20245" r="3263" b="40965"/>
          <a:stretch/>
        </p:blipFill>
        <p:spPr>
          <a:xfrm>
            <a:off x="7401340" y="1280603"/>
            <a:ext cx="3141381" cy="2323385"/>
          </a:xfrm>
          <a:prstGeom prst="rect">
            <a:avLst/>
          </a:prstGeom>
        </p:spPr>
      </p:pic>
      <p:sp>
        <p:nvSpPr>
          <p:cNvPr id="53" name="TextBox 52">
            <a:extLst>
              <a:ext uri="{FF2B5EF4-FFF2-40B4-BE49-F238E27FC236}">
                <a16:creationId xmlns:a16="http://schemas.microsoft.com/office/drawing/2014/main" id="{FA0EC65D-08AC-E2E8-CBB1-AEB0E1261D6C}"/>
              </a:ext>
            </a:extLst>
          </p:cNvPr>
          <p:cNvSpPr txBox="1"/>
          <p:nvPr/>
        </p:nvSpPr>
        <p:spPr>
          <a:xfrm>
            <a:off x="1836795" y="5469898"/>
            <a:ext cx="6098058" cy="369332"/>
          </a:xfrm>
          <a:prstGeom prst="rect">
            <a:avLst/>
          </a:prstGeom>
          <a:noFill/>
        </p:spPr>
        <p:txBody>
          <a:bodyPr wrap="square">
            <a:spAutoFit/>
          </a:bodyPr>
          <a:lstStyle/>
          <a:p>
            <a:endParaRPr lang="en-CN" dirty="0"/>
          </a:p>
        </p:txBody>
      </p:sp>
      <p:cxnSp>
        <p:nvCxnSpPr>
          <p:cNvPr id="56" name="Straight Arrow Connector 55">
            <a:extLst>
              <a:ext uri="{FF2B5EF4-FFF2-40B4-BE49-F238E27FC236}">
                <a16:creationId xmlns:a16="http://schemas.microsoft.com/office/drawing/2014/main" id="{0E2B4788-6902-433F-DC69-CA305E588D55}"/>
              </a:ext>
            </a:extLst>
          </p:cNvPr>
          <p:cNvCxnSpPr>
            <a:cxnSpLocks/>
          </p:cNvCxnSpPr>
          <p:nvPr/>
        </p:nvCxnSpPr>
        <p:spPr>
          <a:xfrm flipV="1">
            <a:off x="296561" y="5136298"/>
            <a:ext cx="10873750" cy="16472"/>
          </a:xfrm>
          <a:prstGeom prst="straightConnector1">
            <a:avLst/>
          </a:prstGeom>
          <a:ln w="19050">
            <a:solidFill>
              <a:srgbClr val="C65A1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59" name="Rounded Rectangle 58">
            <a:extLst>
              <a:ext uri="{FF2B5EF4-FFF2-40B4-BE49-F238E27FC236}">
                <a16:creationId xmlns:a16="http://schemas.microsoft.com/office/drawing/2014/main" id="{A3686C1A-CC65-DB11-D4B6-A26328B70D4C}"/>
              </a:ext>
            </a:extLst>
          </p:cNvPr>
          <p:cNvSpPr/>
          <p:nvPr/>
        </p:nvSpPr>
        <p:spPr>
          <a:xfrm>
            <a:off x="762905" y="4809508"/>
            <a:ext cx="1149010"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b="1" dirty="0"/>
              <a:t>August </a:t>
            </a:r>
          </a:p>
          <a:p>
            <a:pPr algn="ctr"/>
            <a:r>
              <a:rPr lang="en-CN" sz="1600" b="1" dirty="0"/>
              <a:t>2022</a:t>
            </a:r>
          </a:p>
        </p:txBody>
      </p:sp>
      <p:sp>
        <p:nvSpPr>
          <p:cNvPr id="60" name="Rounded Rectangle 59">
            <a:extLst>
              <a:ext uri="{FF2B5EF4-FFF2-40B4-BE49-F238E27FC236}">
                <a16:creationId xmlns:a16="http://schemas.microsoft.com/office/drawing/2014/main" id="{EDD40D3B-F198-720E-972A-8D6A8B94ABF7}"/>
              </a:ext>
            </a:extLst>
          </p:cNvPr>
          <p:cNvSpPr/>
          <p:nvPr/>
        </p:nvSpPr>
        <p:spPr>
          <a:xfrm>
            <a:off x="2409000" y="4809509"/>
            <a:ext cx="1149013"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b="1" dirty="0"/>
              <a:t>June </a:t>
            </a:r>
          </a:p>
          <a:p>
            <a:pPr algn="ctr"/>
            <a:r>
              <a:rPr lang="en-CN" sz="1600" b="1" dirty="0"/>
              <a:t>2023</a:t>
            </a:r>
          </a:p>
        </p:txBody>
      </p:sp>
      <p:sp>
        <p:nvSpPr>
          <p:cNvPr id="61" name="Rounded Rectangle 60">
            <a:extLst>
              <a:ext uri="{FF2B5EF4-FFF2-40B4-BE49-F238E27FC236}">
                <a16:creationId xmlns:a16="http://schemas.microsoft.com/office/drawing/2014/main" id="{3359C0BC-1D7D-9DD3-A4AB-CB40FBB424CB}"/>
              </a:ext>
            </a:extLst>
          </p:cNvPr>
          <p:cNvSpPr/>
          <p:nvPr/>
        </p:nvSpPr>
        <p:spPr>
          <a:xfrm>
            <a:off x="3885540" y="4819134"/>
            <a:ext cx="1149013"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b="1" dirty="0"/>
              <a:t>July </a:t>
            </a:r>
          </a:p>
          <a:p>
            <a:pPr algn="ctr"/>
            <a:r>
              <a:rPr lang="en-CN" sz="1600" b="1" dirty="0"/>
              <a:t>2023</a:t>
            </a:r>
          </a:p>
        </p:txBody>
      </p:sp>
      <p:sp>
        <p:nvSpPr>
          <p:cNvPr id="62" name="Rounded Rectangle 61">
            <a:extLst>
              <a:ext uri="{FF2B5EF4-FFF2-40B4-BE49-F238E27FC236}">
                <a16:creationId xmlns:a16="http://schemas.microsoft.com/office/drawing/2014/main" id="{F72C8167-83F5-F7DB-6CD8-271352354CD9}"/>
              </a:ext>
            </a:extLst>
          </p:cNvPr>
          <p:cNvSpPr/>
          <p:nvPr/>
        </p:nvSpPr>
        <p:spPr>
          <a:xfrm>
            <a:off x="5352814" y="4817058"/>
            <a:ext cx="1270406"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b="1" dirty="0"/>
              <a:t>August 2023</a:t>
            </a:r>
          </a:p>
        </p:txBody>
      </p:sp>
      <p:sp>
        <p:nvSpPr>
          <p:cNvPr id="63" name="Rounded Rectangle 62">
            <a:extLst>
              <a:ext uri="{FF2B5EF4-FFF2-40B4-BE49-F238E27FC236}">
                <a16:creationId xmlns:a16="http://schemas.microsoft.com/office/drawing/2014/main" id="{1D8DD3C6-770E-FB52-79A1-3801EBBE598C}"/>
              </a:ext>
            </a:extLst>
          </p:cNvPr>
          <p:cNvSpPr/>
          <p:nvPr/>
        </p:nvSpPr>
        <p:spPr>
          <a:xfrm>
            <a:off x="6949323" y="4815022"/>
            <a:ext cx="1316148"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b="1" dirty="0"/>
              <a:t>September 2023</a:t>
            </a:r>
          </a:p>
        </p:txBody>
      </p:sp>
      <p:sp>
        <p:nvSpPr>
          <p:cNvPr id="64" name="Rounded Rectangle 63">
            <a:extLst>
              <a:ext uri="{FF2B5EF4-FFF2-40B4-BE49-F238E27FC236}">
                <a16:creationId xmlns:a16="http://schemas.microsoft.com/office/drawing/2014/main" id="{3FDCBA48-2621-3133-1FAA-A6F53517F2EB}"/>
              </a:ext>
            </a:extLst>
          </p:cNvPr>
          <p:cNvSpPr/>
          <p:nvPr/>
        </p:nvSpPr>
        <p:spPr>
          <a:xfrm>
            <a:off x="8610882" y="4815021"/>
            <a:ext cx="1217628" cy="667265"/>
          </a:xfrm>
          <a:prstGeom prst="roundRect">
            <a:avLst/>
          </a:prstGeom>
          <a:solidFill>
            <a:srgbClr val="FC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N" sz="1600" b="1" dirty="0"/>
              <a:t>October 2023</a:t>
            </a:r>
          </a:p>
        </p:txBody>
      </p:sp>
      <p:pic>
        <p:nvPicPr>
          <p:cNvPr id="67" name="Picture 66">
            <a:extLst>
              <a:ext uri="{FF2B5EF4-FFF2-40B4-BE49-F238E27FC236}">
                <a16:creationId xmlns:a16="http://schemas.microsoft.com/office/drawing/2014/main" id="{08A395C1-8578-6499-AB39-2134150505D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985" y="3640987"/>
            <a:ext cx="1766475" cy="465490"/>
          </a:xfrm>
          <a:prstGeom prst="rect">
            <a:avLst/>
          </a:prstGeom>
        </p:spPr>
      </p:pic>
      <p:cxnSp>
        <p:nvCxnSpPr>
          <p:cNvPr id="71" name="Straight Arrow Connector 70">
            <a:extLst>
              <a:ext uri="{FF2B5EF4-FFF2-40B4-BE49-F238E27FC236}">
                <a16:creationId xmlns:a16="http://schemas.microsoft.com/office/drawing/2014/main" id="{4B527CAA-A551-54C5-4AEC-1ADE13C70600}"/>
              </a:ext>
            </a:extLst>
          </p:cNvPr>
          <p:cNvCxnSpPr>
            <a:cxnSpLocks/>
          </p:cNvCxnSpPr>
          <p:nvPr/>
        </p:nvCxnSpPr>
        <p:spPr>
          <a:xfrm>
            <a:off x="1332553" y="5555708"/>
            <a:ext cx="0" cy="258808"/>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FAAF2C0-7913-03F5-7A20-F211D2467488}"/>
              </a:ext>
            </a:extLst>
          </p:cNvPr>
          <p:cNvSpPr txBox="1"/>
          <p:nvPr/>
        </p:nvSpPr>
        <p:spPr>
          <a:xfrm>
            <a:off x="289209" y="5798015"/>
            <a:ext cx="3214662" cy="738664"/>
          </a:xfrm>
          <a:prstGeom prst="rect">
            <a:avLst/>
          </a:prstGeom>
          <a:noFill/>
        </p:spPr>
        <p:txBody>
          <a:bodyPr wrap="square">
            <a:spAutoFit/>
          </a:bodyPr>
          <a:lstStyle/>
          <a:p>
            <a:pPr indent="-285750">
              <a:buFont typeface="Arial" panose="020B0604020202020204" pitchFamily="34" charset="0"/>
              <a:buChar char="•"/>
            </a:pPr>
            <a:r>
              <a:rPr lang="en-US" sz="1400" b="1" dirty="0">
                <a:solidFill>
                  <a:srgbClr val="191919"/>
                </a:solidFill>
              </a:rPr>
              <a:t>RGEG Inaugural Meeting held</a:t>
            </a:r>
          </a:p>
          <a:p>
            <a:pPr indent="-285750">
              <a:buFont typeface="Arial" panose="020B0604020202020204" pitchFamily="34" charset="0"/>
              <a:buChar char="•"/>
            </a:pPr>
            <a:r>
              <a:rPr lang="en-US" sz="1400" b="1" dirty="0">
                <a:solidFill>
                  <a:srgbClr val="191919"/>
                </a:solidFill>
              </a:rPr>
              <a:t>The first CAREC Women</a:t>
            </a:r>
          </a:p>
          <a:p>
            <a:r>
              <a:rPr lang="en-US" sz="1400" b="1" dirty="0">
                <a:solidFill>
                  <a:srgbClr val="191919"/>
                </a:solidFill>
              </a:rPr>
              <a:t>       Economic Empowerment </a:t>
            </a:r>
            <a:r>
              <a:rPr lang="en-US" sz="1400" b="1" i="0" u="none" strike="noStrike" dirty="0">
                <a:solidFill>
                  <a:srgbClr val="191919"/>
                </a:solidFill>
                <a:effectLst/>
              </a:rPr>
              <a:t>Forum held</a:t>
            </a:r>
            <a:endParaRPr lang="en-US" sz="1400" b="1" dirty="0">
              <a:solidFill>
                <a:srgbClr val="191919"/>
              </a:solidFill>
              <a:effectLst/>
            </a:endParaRPr>
          </a:p>
        </p:txBody>
      </p:sp>
      <p:cxnSp>
        <p:nvCxnSpPr>
          <p:cNvPr id="76" name="Straight Arrow Connector 75">
            <a:extLst>
              <a:ext uri="{FF2B5EF4-FFF2-40B4-BE49-F238E27FC236}">
                <a16:creationId xmlns:a16="http://schemas.microsoft.com/office/drawing/2014/main" id="{919AA790-369E-87A0-3EB8-DECAC3723100}"/>
              </a:ext>
            </a:extLst>
          </p:cNvPr>
          <p:cNvCxnSpPr>
            <a:cxnSpLocks/>
          </p:cNvCxnSpPr>
          <p:nvPr/>
        </p:nvCxnSpPr>
        <p:spPr>
          <a:xfrm>
            <a:off x="4510148" y="5550915"/>
            <a:ext cx="0" cy="288315"/>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74A7C61-791A-62DD-6134-E0D79DCE7152}"/>
              </a:ext>
            </a:extLst>
          </p:cNvPr>
          <p:cNvCxnSpPr>
            <a:cxnSpLocks/>
          </p:cNvCxnSpPr>
          <p:nvPr/>
        </p:nvCxnSpPr>
        <p:spPr>
          <a:xfrm>
            <a:off x="7776453" y="5550915"/>
            <a:ext cx="0" cy="288315"/>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70BD4B4-F023-646B-8797-2580D34F80AB}"/>
              </a:ext>
            </a:extLst>
          </p:cNvPr>
          <p:cNvCxnSpPr>
            <a:cxnSpLocks/>
          </p:cNvCxnSpPr>
          <p:nvPr/>
        </p:nvCxnSpPr>
        <p:spPr>
          <a:xfrm flipV="1">
            <a:off x="3016793" y="4417883"/>
            <a:ext cx="0" cy="277681"/>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778553D-157F-5FD3-9429-DCA6B80FC037}"/>
              </a:ext>
            </a:extLst>
          </p:cNvPr>
          <p:cNvCxnSpPr>
            <a:cxnSpLocks/>
          </p:cNvCxnSpPr>
          <p:nvPr/>
        </p:nvCxnSpPr>
        <p:spPr>
          <a:xfrm flipV="1">
            <a:off x="9145554" y="4430963"/>
            <a:ext cx="0" cy="269169"/>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A15F4B64-5570-C846-78FD-4C99D6BC0619}"/>
              </a:ext>
            </a:extLst>
          </p:cNvPr>
          <p:cNvSpPr txBox="1"/>
          <p:nvPr/>
        </p:nvSpPr>
        <p:spPr>
          <a:xfrm>
            <a:off x="2173629" y="3796530"/>
            <a:ext cx="2693689" cy="523220"/>
          </a:xfrm>
          <a:prstGeom prst="rect">
            <a:avLst/>
          </a:prstGeom>
          <a:noFill/>
        </p:spPr>
        <p:txBody>
          <a:bodyPr wrap="square">
            <a:spAutoFit/>
          </a:bodyPr>
          <a:lstStyle/>
          <a:p>
            <a:r>
              <a:rPr lang="en-US" sz="1400" i="0" u="none" strike="noStrike" dirty="0">
                <a:solidFill>
                  <a:srgbClr val="191919"/>
                </a:solidFill>
                <a:effectLst/>
              </a:rPr>
              <a:t>Call for Nominations for the </a:t>
            </a:r>
            <a:r>
              <a:rPr lang="en-US" sz="1400" b="1" i="0" u="none" strike="noStrike" dirty="0">
                <a:solidFill>
                  <a:srgbClr val="191919"/>
                </a:solidFill>
                <a:effectLst/>
              </a:rPr>
              <a:t>CAREC Women of the Year Award</a:t>
            </a:r>
            <a:endParaRPr lang="en-US" sz="1400" b="1" dirty="0">
              <a:solidFill>
                <a:srgbClr val="191919"/>
              </a:solidFill>
              <a:effectLst/>
            </a:endParaRPr>
          </a:p>
        </p:txBody>
      </p:sp>
      <p:sp>
        <p:nvSpPr>
          <p:cNvPr id="88" name="TextBox 87">
            <a:extLst>
              <a:ext uri="{FF2B5EF4-FFF2-40B4-BE49-F238E27FC236}">
                <a16:creationId xmlns:a16="http://schemas.microsoft.com/office/drawing/2014/main" id="{D1A63EBE-898F-09A3-87F2-786A9E174321}"/>
              </a:ext>
            </a:extLst>
          </p:cNvPr>
          <p:cNvSpPr txBox="1"/>
          <p:nvPr/>
        </p:nvSpPr>
        <p:spPr>
          <a:xfrm>
            <a:off x="3662275" y="5823789"/>
            <a:ext cx="2582652" cy="738664"/>
          </a:xfrm>
          <a:prstGeom prst="rect">
            <a:avLst/>
          </a:prstGeom>
          <a:noFill/>
        </p:spPr>
        <p:txBody>
          <a:bodyPr wrap="square">
            <a:spAutoFit/>
          </a:bodyPr>
          <a:lstStyle/>
          <a:p>
            <a:r>
              <a:rPr lang="en-US" sz="1400" i="0" u="none" strike="noStrike" dirty="0">
                <a:solidFill>
                  <a:srgbClr val="191919"/>
                </a:solidFill>
                <a:effectLst/>
              </a:rPr>
              <a:t>Launch of the</a:t>
            </a:r>
          </a:p>
          <a:p>
            <a:r>
              <a:rPr lang="en-US" sz="1400" b="1" i="0" u="none" strike="noStrike" dirty="0">
                <a:solidFill>
                  <a:srgbClr val="191919"/>
                </a:solidFill>
                <a:effectLst/>
              </a:rPr>
              <a:t>CAREC Women in Business Online Community Platform </a:t>
            </a:r>
            <a:endParaRPr lang="en-US" sz="1400" b="1" dirty="0">
              <a:solidFill>
                <a:srgbClr val="191919"/>
              </a:solidFill>
              <a:effectLst/>
            </a:endParaRPr>
          </a:p>
        </p:txBody>
      </p:sp>
      <p:sp>
        <p:nvSpPr>
          <p:cNvPr id="89" name="TextBox 88">
            <a:extLst>
              <a:ext uri="{FF2B5EF4-FFF2-40B4-BE49-F238E27FC236}">
                <a16:creationId xmlns:a16="http://schemas.microsoft.com/office/drawing/2014/main" id="{EC6BFD6C-3BCF-8563-7B3B-2ACDEA774C0B}"/>
              </a:ext>
            </a:extLst>
          </p:cNvPr>
          <p:cNvSpPr txBox="1"/>
          <p:nvPr/>
        </p:nvSpPr>
        <p:spPr>
          <a:xfrm>
            <a:off x="5143249" y="3773387"/>
            <a:ext cx="3208469" cy="738664"/>
          </a:xfrm>
          <a:prstGeom prst="rect">
            <a:avLst/>
          </a:prstGeom>
          <a:noFill/>
        </p:spPr>
        <p:txBody>
          <a:bodyPr wrap="square">
            <a:spAutoFit/>
          </a:bodyPr>
          <a:lstStyle/>
          <a:p>
            <a:pPr marL="285750" indent="-285750">
              <a:buFont typeface="Arial" panose="020B0604020202020204" pitchFamily="34" charset="0"/>
              <a:buChar char="•"/>
            </a:pPr>
            <a:r>
              <a:rPr lang="en-US" sz="1400" b="1" i="0" u="none" strike="noStrike" dirty="0">
                <a:solidFill>
                  <a:srgbClr val="191919"/>
                </a:solidFill>
                <a:effectLst/>
              </a:rPr>
              <a:t>The Second RGEG  Meeting</a:t>
            </a:r>
            <a:endParaRPr lang="en-US" sz="1400" b="1" dirty="0"/>
          </a:p>
          <a:p>
            <a:pPr marL="285750" indent="-285750">
              <a:buFont typeface="Arial" panose="020B0604020202020204" pitchFamily="34" charset="0"/>
              <a:buChar char="•"/>
            </a:pPr>
            <a:r>
              <a:rPr lang="en-US" sz="1400" b="1" i="0" u="none" strike="noStrike" dirty="0">
                <a:solidFill>
                  <a:srgbClr val="191919"/>
                </a:solidFill>
                <a:effectLst/>
              </a:rPr>
              <a:t>The Second Women Economic        Empowerment Forum</a:t>
            </a:r>
            <a:endParaRPr lang="en-US" sz="1400" b="1" dirty="0"/>
          </a:p>
        </p:txBody>
      </p:sp>
      <p:cxnSp>
        <p:nvCxnSpPr>
          <p:cNvPr id="90" name="Straight Arrow Connector 89">
            <a:extLst>
              <a:ext uri="{FF2B5EF4-FFF2-40B4-BE49-F238E27FC236}">
                <a16:creationId xmlns:a16="http://schemas.microsoft.com/office/drawing/2014/main" id="{2E0CBE46-3250-2300-7DB7-1F8E93798E7C}"/>
              </a:ext>
            </a:extLst>
          </p:cNvPr>
          <p:cNvCxnSpPr>
            <a:cxnSpLocks/>
          </p:cNvCxnSpPr>
          <p:nvPr/>
        </p:nvCxnSpPr>
        <p:spPr>
          <a:xfrm flipV="1">
            <a:off x="6029050" y="4494756"/>
            <a:ext cx="0" cy="277681"/>
          </a:xfrm>
          <a:prstGeom prst="straightConnector1">
            <a:avLst/>
          </a:prstGeom>
          <a:ln>
            <a:solidFill>
              <a:srgbClr val="C65A1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003CE1EA-42DF-1AC5-2BA0-0CA11FB2DA5E}"/>
              </a:ext>
            </a:extLst>
          </p:cNvPr>
          <p:cNvSpPr txBox="1"/>
          <p:nvPr/>
        </p:nvSpPr>
        <p:spPr>
          <a:xfrm>
            <a:off x="6924717" y="5839230"/>
            <a:ext cx="2582652" cy="523220"/>
          </a:xfrm>
          <a:prstGeom prst="rect">
            <a:avLst/>
          </a:prstGeom>
          <a:noFill/>
        </p:spPr>
        <p:txBody>
          <a:bodyPr wrap="square">
            <a:spAutoFit/>
          </a:bodyPr>
          <a:lstStyle/>
          <a:p>
            <a:r>
              <a:rPr lang="en-US" sz="1400" i="0" u="none" strike="noStrike" dirty="0">
                <a:solidFill>
                  <a:srgbClr val="191919"/>
                </a:solidFill>
                <a:effectLst/>
              </a:rPr>
              <a:t>Launch of the</a:t>
            </a:r>
          </a:p>
          <a:p>
            <a:r>
              <a:rPr lang="en-US" sz="1400" b="1" i="0" u="none" strike="noStrike" dirty="0">
                <a:solidFill>
                  <a:srgbClr val="191919"/>
                </a:solidFill>
                <a:effectLst/>
              </a:rPr>
              <a:t>Digital - GLOW Initiative</a:t>
            </a:r>
            <a:endParaRPr lang="en-US" sz="1400" b="1" dirty="0">
              <a:solidFill>
                <a:srgbClr val="191919"/>
              </a:solidFill>
              <a:effectLst/>
            </a:endParaRPr>
          </a:p>
        </p:txBody>
      </p:sp>
      <p:sp>
        <p:nvSpPr>
          <p:cNvPr id="95" name="TextBox 94">
            <a:extLst>
              <a:ext uri="{FF2B5EF4-FFF2-40B4-BE49-F238E27FC236}">
                <a16:creationId xmlns:a16="http://schemas.microsoft.com/office/drawing/2014/main" id="{B62F93D4-8281-5ED1-3314-A5BFB05F7D2D}"/>
              </a:ext>
            </a:extLst>
          </p:cNvPr>
          <p:cNvSpPr txBox="1"/>
          <p:nvPr/>
        </p:nvSpPr>
        <p:spPr>
          <a:xfrm>
            <a:off x="8351718" y="3785995"/>
            <a:ext cx="2823306" cy="523220"/>
          </a:xfrm>
          <a:prstGeom prst="rect">
            <a:avLst/>
          </a:prstGeom>
          <a:noFill/>
        </p:spPr>
        <p:txBody>
          <a:bodyPr wrap="square">
            <a:spAutoFit/>
          </a:bodyPr>
          <a:lstStyle/>
          <a:p>
            <a:r>
              <a:rPr lang="en-US" sz="1400" b="1" i="0" u="none" strike="noStrike" dirty="0">
                <a:solidFill>
                  <a:srgbClr val="191919"/>
                </a:solidFill>
                <a:effectLst/>
              </a:rPr>
              <a:t>Women of the Year Award Ceremony</a:t>
            </a:r>
            <a:endParaRPr lang="en-US" sz="1400" dirty="0"/>
          </a:p>
        </p:txBody>
      </p:sp>
      <p:sp>
        <p:nvSpPr>
          <p:cNvPr id="96" name="TextBox 95">
            <a:extLst>
              <a:ext uri="{FF2B5EF4-FFF2-40B4-BE49-F238E27FC236}">
                <a16:creationId xmlns:a16="http://schemas.microsoft.com/office/drawing/2014/main" id="{893FC298-7199-2EAD-91DA-A6FC5E88D176}"/>
              </a:ext>
            </a:extLst>
          </p:cNvPr>
          <p:cNvSpPr txBox="1"/>
          <p:nvPr/>
        </p:nvSpPr>
        <p:spPr>
          <a:xfrm>
            <a:off x="186258" y="5162121"/>
            <a:ext cx="880941" cy="307777"/>
          </a:xfrm>
          <a:prstGeom prst="rect">
            <a:avLst/>
          </a:prstGeom>
          <a:noFill/>
        </p:spPr>
        <p:txBody>
          <a:bodyPr wrap="square">
            <a:spAutoFit/>
          </a:bodyPr>
          <a:lstStyle/>
          <a:p>
            <a:r>
              <a:rPr lang="en-US" sz="1400" i="0" u="none" strike="noStrike" dirty="0">
                <a:solidFill>
                  <a:srgbClr val="ED7D31"/>
                </a:solidFill>
                <a:effectLst/>
              </a:rPr>
              <a:t>2022</a:t>
            </a:r>
            <a:endParaRPr lang="en-US" sz="1400" b="1" dirty="0">
              <a:solidFill>
                <a:srgbClr val="ED7D31"/>
              </a:solidFill>
              <a:effectLst/>
            </a:endParaRPr>
          </a:p>
        </p:txBody>
      </p:sp>
      <p:sp>
        <p:nvSpPr>
          <p:cNvPr id="97" name="TextBox 96">
            <a:extLst>
              <a:ext uri="{FF2B5EF4-FFF2-40B4-BE49-F238E27FC236}">
                <a16:creationId xmlns:a16="http://schemas.microsoft.com/office/drawing/2014/main" id="{D2A1707F-C72D-BCAC-DB8D-B8F57401961B}"/>
              </a:ext>
            </a:extLst>
          </p:cNvPr>
          <p:cNvSpPr txBox="1"/>
          <p:nvPr/>
        </p:nvSpPr>
        <p:spPr>
          <a:xfrm>
            <a:off x="10546917" y="4799754"/>
            <a:ext cx="880941" cy="307777"/>
          </a:xfrm>
          <a:prstGeom prst="rect">
            <a:avLst/>
          </a:prstGeom>
          <a:noFill/>
        </p:spPr>
        <p:txBody>
          <a:bodyPr wrap="square">
            <a:spAutoFit/>
          </a:bodyPr>
          <a:lstStyle/>
          <a:p>
            <a:r>
              <a:rPr lang="en-US" sz="1400" i="0" u="none" strike="noStrike" dirty="0">
                <a:solidFill>
                  <a:srgbClr val="ED7D31"/>
                </a:solidFill>
                <a:effectLst/>
              </a:rPr>
              <a:t>2023</a:t>
            </a:r>
            <a:endParaRPr lang="en-US" sz="1400" b="1" dirty="0">
              <a:solidFill>
                <a:srgbClr val="ED7D31"/>
              </a:solidFill>
              <a:effectLst/>
            </a:endParaRPr>
          </a:p>
        </p:txBody>
      </p:sp>
      <p:sp>
        <p:nvSpPr>
          <p:cNvPr id="101" name="Rectangle 100">
            <a:extLst>
              <a:ext uri="{FF2B5EF4-FFF2-40B4-BE49-F238E27FC236}">
                <a16:creationId xmlns:a16="http://schemas.microsoft.com/office/drawing/2014/main" id="{5CFD849A-F07D-DD79-5DB1-A5B814B6933E}"/>
              </a:ext>
            </a:extLst>
          </p:cNvPr>
          <p:cNvSpPr/>
          <p:nvPr/>
        </p:nvSpPr>
        <p:spPr>
          <a:xfrm>
            <a:off x="305448" y="3560149"/>
            <a:ext cx="10041187" cy="112247"/>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 name="TextBox 1">
            <a:extLst>
              <a:ext uri="{FF2B5EF4-FFF2-40B4-BE49-F238E27FC236}">
                <a16:creationId xmlns:a16="http://schemas.microsoft.com/office/drawing/2014/main" id="{47484A1D-9529-F966-4DF4-C0A25A84BEB8}"/>
              </a:ext>
            </a:extLst>
          </p:cNvPr>
          <p:cNvSpPr txBox="1"/>
          <p:nvPr/>
        </p:nvSpPr>
        <p:spPr>
          <a:xfrm>
            <a:off x="562844" y="977639"/>
            <a:ext cx="1490869" cy="307777"/>
          </a:xfrm>
          <a:prstGeom prst="rect">
            <a:avLst/>
          </a:prstGeom>
          <a:solidFill>
            <a:schemeClr val="bg1"/>
          </a:solidFill>
          <a:ln>
            <a:noFill/>
          </a:ln>
        </p:spPr>
        <p:txBody>
          <a:bodyPr wrap="square" rtlCol="0">
            <a:spAutoFit/>
          </a:bodyPr>
          <a:lstStyle/>
          <a:p>
            <a:r>
              <a:rPr lang="en-CN" sz="1400" b="1" dirty="0">
                <a:solidFill>
                  <a:schemeClr val="tx1">
                    <a:lumMod val="65000"/>
                    <a:lumOff val="35000"/>
                  </a:schemeClr>
                </a:solidFill>
              </a:rPr>
              <a:t>OBJECTIVES</a:t>
            </a:r>
          </a:p>
        </p:txBody>
      </p:sp>
      <p:sp>
        <p:nvSpPr>
          <p:cNvPr id="3" name="TextBox 2">
            <a:extLst>
              <a:ext uri="{FF2B5EF4-FFF2-40B4-BE49-F238E27FC236}">
                <a16:creationId xmlns:a16="http://schemas.microsoft.com/office/drawing/2014/main" id="{4C3D634B-BDC5-C28D-9F54-3C4369C39032}"/>
              </a:ext>
            </a:extLst>
          </p:cNvPr>
          <p:cNvSpPr txBox="1"/>
          <p:nvPr/>
        </p:nvSpPr>
        <p:spPr>
          <a:xfrm>
            <a:off x="641924" y="3767860"/>
            <a:ext cx="1490869" cy="307777"/>
          </a:xfrm>
          <a:prstGeom prst="rect">
            <a:avLst/>
          </a:prstGeom>
          <a:solidFill>
            <a:schemeClr val="bg1"/>
          </a:solidFill>
          <a:ln>
            <a:noFill/>
          </a:ln>
        </p:spPr>
        <p:txBody>
          <a:bodyPr wrap="square" rtlCol="0">
            <a:spAutoFit/>
          </a:bodyPr>
          <a:lstStyle/>
          <a:p>
            <a:r>
              <a:rPr lang="en-CN" sz="1400" b="1" dirty="0">
                <a:solidFill>
                  <a:schemeClr val="tx1">
                    <a:lumMod val="65000"/>
                    <a:lumOff val="35000"/>
                  </a:schemeClr>
                </a:solidFill>
              </a:rPr>
              <a:t>MILESTONES</a:t>
            </a:r>
          </a:p>
        </p:txBody>
      </p:sp>
      <p:sp>
        <p:nvSpPr>
          <p:cNvPr id="4" name="TextBox 3">
            <a:extLst>
              <a:ext uri="{FF2B5EF4-FFF2-40B4-BE49-F238E27FC236}">
                <a16:creationId xmlns:a16="http://schemas.microsoft.com/office/drawing/2014/main" id="{185482BB-BB60-ED86-FAD6-7F9D81FB83C7}"/>
              </a:ext>
            </a:extLst>
          </p:cNvPr>
          <p:cNvSpPr txBox="1"/>
          <p:nvPr/>
        </p:nvSpPr>
        <p:spPr>
          <a:xfrm>
            <a:off x="613102" y="1803408"/>
            <a:ext cx="1261358" cy="307777"/>
          </a:xfrm>
          <a:prstGeom prst="rect">
            <a:avLst/>
          </a:prstGeom>
          <a:solidFill>
            <a:srgbClr val="38A3A5"/>
          </a:solidFill>
          <a:ln>
            <a:noFill/>
          </a:ln>
        </p:spPr>
        <p:txBody>
          <a:bodyPr wrap="square" rtlCol="0">
            <a:spAutoFit/>
          </a:bodyPr>
          <a:lstStyle/>
          <a:p>
            <a:r>
              <a:rPr lang="en-CN" sz="1400" b="1" dirty="0">
                <a:solidFill>
                  <a:schemeClr val="bg1"/>
                </a:solidFill>
              </a:rPr>
              <a:t>OBJECTIVE 01</a:t>
            </a:r>
          </a:p>
        </p:txBody>
      </p:sp>
      <p:sp>
        <p:nvSpPr>
          <p:cNvPr id="5" name="TextBox 4">
            <a:extLst>
              <a:ext uri="{FF2B5EF4-FFF2-40B4-BE49-F238E27FC236}">
                <a16:creationId xmlns:a16="http://schemas.microsoft.com/office/drawing/2014/main" id="{729C948B-29DC-4DDE-8F69-54B470CAE2CD}"/>
              </a:ext>
            </a:extLst>
          </p:cNvPr>
          <p:cNvSpPr txBox="1"/>
          <p:nvPr/>
        </p:nvSpPr>
        <p:spPr>
          <a:xfrm>
            <a:off x="3222715" y="1788470"/>
            <a:ext cx="1261358" cy="307777"/>
          </a:xfrm>
          <a:prstGeom prst="rect">
            <a:avLst/>
          </a:prstGeom>
          <a:solidFill>
            <a:srgbClr val="6D597A"/>
          </a:solidFill>
          <a:ln>
            <a:noFill/>
          </a:ln>
        </p:spPr>
        <p:txBody>
          <a:bodyPr wrap="square" rtlCol="0">
            <a:spAutoFit/>
          </a:bodyPr>
          <a:lstStyle/>
          <a:p>
            <a:r>
              <a:rPr lang="en-CN" sz="1400" b="1" dirty="0">
                <a:solidFill>
                  <a:schemeClr val="bg1"/>
                </a:solidFill>
              </a:rPr>
              <a:t>OBJECTIVE 02</a:t>
            </a:r>
          </a:p>
        </p:txBody>
      </p:sp>
      <p:sp>
        <p:nvSpPr>
          <p:cNvPr id="6" name="TextBox 5">
            <a:extLst>
              <a:ext uri="{FF2B5EF4-FFF2-40B4-BE49-F238E27FC236}">
                <a16:creationId xmlns:a16="http://schemas.microsoft.com/office/drawing/2014/main" id="{ADF7B7C4-56C4-88A6-EF06-2B62F8090BBE}"/>
              </a:ext>
            </a:extLst>
          </p:cNvPr>
          <p:cNvSpPr txBox="1"/>
          <p:nvPr/>
        </p:nvSpPr>
        <p:spPr>
          <a:xfrm>
            <a:off x="6065184" y="1782239"/>
            <a:ext cx="1261358" cy="307777"/>
          </a:xfrm>
          <a:prstGeom prst="rect">
            <a:avLst/>
          </a:prstGeom>
          <a:solidFill>
            <a:srgbClr val="A66C98"/>
          </a:solidFill>
          <a:ln>
            <a:noFill/>
          </a:ln>
        </p:spPr>
        <p:txBody>
          <a:bodyPr wrap="square" rtlCol="0">
            <a:spAutoFit/>
          </a:bodyPr>
          <a:lstStyle/>
          <a:p>
            <a:r>
              <a:rPr lang="en-CN" sz="1400" b="1" dirty="0">
                <a:solidFill>
                  <a:schemeClr val="bg1"/>
                </a:solidFill>
              </a:rPr>
              <a:t>OBJECTIVE 03</a:t>
            </a:r>
          </a:p>
        </p:txBody>
      </p:sp>
      <p:sp>
        <p:nvSpPr>
          <p:cNvPr id="7" name="TextBox 6">
            <a:extLst>
              <a:ext uri="{FF2B5EF4-FFF2-40B4-BE49-F238E27FC236}">
                <a16:creationId xmlns:a16="http://schemas.microsoft.com/office/drawing/2014/main" id="{28961998-8CB9-400D-D41C-BF7CBC033705}"/>
              </a:ext>
            </a:extLst>
          </p:cNvPr>
          <p:cNvSpPr txBox="1"/>
          <p:nvPr/>
        </p:nvSpPr>
        <p:spPr>
          <a:xfrm>
            <a:off x="8845734" y="1784327"/>
            <a:ext cx="1261358" cy="307777"/>
          </a:xfrm>
          <a:prstGeom prst="rect">
            <a:avLst/>
          </a:prstGeom>
          <a:solidFill>
            <a:srgbClr val="B56576"/>
          </a:solidFill>
          <a:ln>
            <a:noFill/>
          </a:ln>
        </p:spPr>
        <p:txBody>
          <a:bodyPr wrap="square" rtlCol="0">
            <a:spAutoFit/>
          </a:bodyPr>
          <a:lstStyle/>
          <a:p>
            <a:r>
              <a:rPr lang="en-CN" sz="1400" b="1" dirty="0">
                <a:solidFill>
                  <a:schemeClr val="bg1"/>
                </a:solidFill>
              </a:rPr>
              <a:t>OBJECTIVE 04</a:t>
            </a:r>
          </a:p>
        </p:txBody>
      </p:sp>
      <p:sp>
        <p:nvSpPr>
          <p:cNvPr id="8" name="TextBox 7">
            <a:extLst>
              <a:ext uri="{FF2B5EF4-FFF2-40B4-BE49-F238E27FC236}">
                <a16:creationId xmlns:a16="http://schemas.microsoft.com/office/drawing/2014/main" id="{939489C1-1217-C1D3-AE2B-701915F53594}"/>
              </a:ext>
            </a:extLst>
          </p:cNvPr>
          <p:cNvSpPr txBox="1"/>
          <p:nvPr/>
        </p:nvSpPr>
        <p:spPr>
          <a:xfrm>
            <a:off x="479980" y="2614005"/>
            <a:ext cx="1652813" cy="738664"/>
          </a:xfrm>
          <a:prstGeom prst="rect">
            <a:avLst/>
          </a:prstGeom>
          <a:solidFill>
            <a:schemeClr val="bg1"/>
          </a:solidFill>
          <a:ln>
            <a:noFill/>
          </a:ln>
        </p:spPr>
        <p:txBody>
          <a:bodyPr wrap="square" rtlCol="0">
            <a:spAutoFit/>
          </a:bodyPr>
          <a:lstStyle/>
          <a:p>
            <a:r>
              <a:rPr lang="en-US" sz="1400" b="1" dirty="0">
                <a:solidFill>
                  <a:schemeClr val="tx1">
                    <a:lumMod val="65000"/>
                    <a:lumOff val="35000"/>
                  </a:schemeClr>
                </a:solidFill>
              </a:rPr>
              <a:t>Promote women’s access to economic</a:t>
            </a:r>
          </a:p>
          <a:p>
            <a:r>
              <a:rPr lang="en-US" sz="1400" b="1" dirty="0">
                <a:solidFill>
                  <a:schemeClr val="tx1">
                    <a:lumMod val="65000"/>
                    <a:lumOff val="35000"/>
                  </a:schemeClr>
                </a:solidFill>
              </a:rPr>
              <a:t>opportunities</a:t>
            </a:r>
          </a:p>
        </p:txBody>
      </p:sp>
      <p:sp>
        <p:nvSpPr>
          <p:cNvPr id="9" name="TextBox 8">
            <a:extLst>
              <a:ext uri="{FF2B5EF4-FFF2-40B4-BE49-F238E27FC236}">
                <a16:creationId xmlns:a16="http://schemas.microsoft.com/office/drawing/2014/main" id="{46C6C5A1-2869-0C98-63D8-4D3D606A82D7}"/>
              </a:ext>
            </a:extLst>
          </p:cNvPr>
          <p:cNvSpPr txBox="1"/>
          <p:nvPr/>
        </p:nvSpPr>
        <p:spPr>
          <a:xfrm>
            <a:off x="3137848" y="2590940"/>
            <a:ext cx="1652813" cy="738664"/>
          </a:xfrm>
          <a:prstGeom prst="rect">
            <a:avLst/>
          </a:prstGeom>
          <a:solidFill>
            <a:schemeClr val="bg1"/>
          </a:solidFill>
          <a:ln>
            <a:noFill/>
          </a:ln>
        </p:spPr>
        <p:txBody>
          <a:bodyPr wrap="square" rtlCol="0">
            <a:spAutoFit/>
          </a:bodyPr>
          <a:lstStyle/>
          <a:p>
            <a:r>
              <a:rPr lang="en-GB" sz="1400" b="1" dirty="0">
                <a:solidFill>
                  <a:schemeClr val="tx1">
                    <a:lumMod val="65000"/>
                    <a:lumOff val="35000"/>
                  </a:schemeClr>
                </a:solidFill>
              </a:rPr>
              <a:t>Contribute to </a:t>
            </a:r>
          </a:p>
          <a:p>
            <a:r>
              <a:rPr lang="en-GB" sz="1400" b="1" dirty="0">
                <a:solidFill>
                  <a:schemeClr val="tx1">
                    <a:lumMod val="65000"/>
                    <a:lumOff val="35000"/>
                  </a:schemeClr>
                </a:solidFill>
              </a:rPr>
              <a:t>women’s social</a:t>
            </a:r>
          </a:p>
          <a:p>
            <a:r>
              <a:rPr lang="en-GB" sz="1400" b="1" dirty="0">
                <a:solidFill>
                  <a:schemeClr val="tx1">
                    <a:lumMod val="65000"/>
                    <a:lumOff val="35000"/>
                  </a:schemeClr>
                </a:solidFill>
              </a:rPr>
              <a:t>Empowerment</a:t>
            </a:r>
          </a:p>
        </p:txBody>
      </p:sp>
      <p:sp>
        <p:nvSpPr>
          <p:cNvPr id="10" name="TextBox 9">
            <a:extLst>
              <a:ext uri="{FF2B5EF4-FFF2-40B4-BE49-F238E27FC236}">
                <a16:creationId xmlns:a16="http://schemas.microsoft.com/office/drawing/2014/main" id="{B6D26640-5C5B-052B-09F6-E55D5377B9F3}"/>
              </a:ext>
            </a:extLst>
          </p:cNvPr>
          <p:cNvSpPr txBox="1"/>
          <p:nvPr/>
        </p:nvSpPr>
        <p:spPr>
          <a:xfrm>
            <a:off x="5768405" y="2555118"/>
            <a:ext cx="2008044" cy="954107"/>
          </a:xfrm>
          <a:prstGeom prst="rect">
            <a:avLst/>
          </a:prstGeom>
          <a:solidFill>
            <a:schemeClr val="bg1"/>
          </a:solidFill>
          <a:ln>
            <a:noFill/>
          </a:ln>
        </p:spPr>
        <p:txBody>
          <a:bodyPr wrap="square" rtlCol="0">
            <a:spAutoFit/>
          </a:bodyPr>
          <a:lstStyle/>
          <a:p>
            <a:r>
              <a:rPr lang="en-GB" sz="1400" b="1" dirty="0">
                <a:solidFill>
                  <a:schemeClr val="tx1">
                    <a:lumMod val="65000"/>
                    <a:lumOff val="35000"/>
                  </a:schemeClr>
                </a:solidFill>
              </a:rPr>
              <a:t>Support women’s regional networks and policy reform for women’s empowerment</a:t>
            </a:r>
          </a:p>
        </p:txBody>
      </p:sp>
      <p:sp>
        <p:nvSpPr>
          <p:cNvPr id="11" name="TextBox 10">
            <a:extLst>
              <a:ext uri="{FF2B5EF4-FFF2-40B4-BE49-F238E27FC236}">
                <a16:creationId xmlns:a16="http://schemas.microsoft.com/office/drawing/2014/main" id="{6952C1C7-9730-BAAD-60B7-1401D0270D61}"/>
              </a:ext>
            </a:extLst>
          </p:cNvPr>
          <p:cNvSpPr txBox="1"/>
          <p:nvPr/>
        </p:nvSpPr>
        <p:spPr>
          <a:xfrm>
            <a:off x="8603562" y="2580025"/>
            <a:ext cx="2008044" cy="954107"/>
          </a:xfrm>
          <a:prstGeom prst="rect">
            <a:avLst/>
          </a:prstGeom>
          <a:solidFill>
            <a:schemeClr val="bg1"/>
          </a:solidFill>
          <a:ln>
            <a:noFill/>
          </a:ln>
        </p:spPr>
        <p:txBody>
          <a:bodyPr wrap="square" rtlCol="0">
            <a:spAutoFit/>
          </a:bodyPr>
          <a:lstStyle/>
          <a:p>
            <a:r>
              <a:rPr lang="en-GB" sz="1400" b="1" dirty="0">
                <a:solidFill>
                  <a:schemeClr val="tx1">
                    <a:lumMod val="65000"/>
                    <a:lumOff val="35000"/>
                  </a:schemeClr>
                </a:solidFill>
              </a:rPr>
              <a:t>Enhance women’s access to information and communication technology</a:t>
            </a:r>
          </a:p>
        </p:txBody>
      </p:sp>
      <p:sp>
        <p:nvSpPr>
          <p:cNvPr id="12" name="TextBox 11">
            <a:extLst>
              <a:ext uri="{FF2B5EF4-FFF2-40B4-BE49-F238E27FC236}">
                <a16:creationId xmlns:a16="http://schemas.microsoft.com/office/drawing/2014/main" id="{6426BE7A-323E-F73C-3C61-661AEDE4BA73}"/>
              </a:ext>
            </a:extLst>
          </p:cNvPr>
          <p:cNvSpPr txBox="1"/>
          <p:nvPr/>
        </p:nvSpPr>
        <p:spPr>
          <a:xfrm>
            <a:off x="0" y="6596390"/>
            <a:ext cx="2577548" cy="261610"/>
          </a:xfrm>
          <a:prstGeom prst="rect">
            <a:avLst/>
          </a:prstGeom>
          <a:noFill/>
        </p:spPr>
        <p:txBody>
          <a:bodyPr wrap="square" lIns="91440" tIns="45720" rIns="91440" bIns="45720" anchor="t">
            <a:spAutoFit/>
          </a:bodyPr>
          <a:lstStyle/>
          <a:p>
            <a:r>
              <a:rPr lang="en-US" sz="1100" dirty="0">
                <a:solidFill>
                  <a:schemeClr val="tx1">
                    <a:lumMod val="75000"/>
                    <a:lumOff val="25000"/>
                  </a:schemeClr>
                </a:solidFill>
                <a:latin typeface="Arial"/>
                <a:cs typeface="Arial"/>
              </a:rPr>
              <a:t>Slide No. 2</a:t>
            </a:r>
          </a:p>
        </p:txBody>
      </p:sp>
    </p:spTree>
    <p:extLst>
      <p:ext uri="{BB962C8B-B14F-4D97-AF65-F5344CB8AC3E}">
        <p14:creationId xmlns:p14="http://schemas.microsoft.com/office/powerpoint/2010/main" val="218470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animBg="1"/>
      <p:bldP spid="64" grpId="0" animBg="1"/>
      <p:bldP spid="75" grpId="0"/>
      <p:bldP spid="83" grpId="0"/>
      <p:bldP spid="88" grpId="0"/>
      <p:bldP spid="89" grpId="0"/>
      <p:bldP spid="92" grpId="0"/>
      <p:bldP spid="95" grpId="0"/>
      <p:bldP spid="96" grpId="0"/>
      <p:bldP spid="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E1FDF06-3822-29EA-2D54-E5EEA8B7A40F}"/>
              </a:ext>
            </a:extLst>
          </p:cNvPr>
          <p:cNvGrpSpPr/>
          <p:nvPr/>
        </p:nvGrpSpPr>
        <p:grpSpPr>
          <a:xfrm>
            <a:off x="489873" y="118279"/>
            <a:ext cx="10055547" cy="905452"/>
            <a:chOff x="284626" y="0"/>
            <a:chExt cx="9681632" cy="1179576"/>
          </a:xfrm>
        </p:grpSpPr>
        <p:pic>
          <p:nvPicPr>
            <p:cNvPr id="27" name="Graphic 26" descr="Group brainstorm outline">
              <a:extLst>
                <a:ext uri="{FF2B5EF4-FFF2-40B4-BE49-F238E27FC236}">
                  <a16:creationId xmlns:a16="http://schemas.microsoft.com/office/drawing/2014/main" id="{6921520E-A398-14DE-CB7F-D01C37C467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0440" y="389046"/>
              <a:ext cx="590808" cy="590808"/>
            </a:xfrm>
            <a:prstGeom prst="rect">
              <a:avLst/>
            </a:prstGeom>
          </p:spPr>
        </p:pic>
        <p:sp>
          <p:nvSpPr>
            <p:cNvPr id="28" name="TextBox 27">
              <a:extLst>
                <a:ext uri="{FF2B5EF4-FFF2-40B4-BE49-F238E27FC236}">
                  <a16:creationId xmlns:a16="http://schemas.microsoft.com/office/drawing/2014/main" id="{F06DCF3C-FACB-13AA-77BD-9651D2EAF747}"/>
                </a:ext>
              </a:extLst>
            </p:cNvPr>
            <p:cNvSpPr txBox="1"/>
            <p:nvPr/>
          </p:nvSpPr>
          <p:spPr>
            <a:xfrm>
              <a:off x="7019512" y="389046"/>
              <a:ext cx="2946746" cy="523220"/>
            </a:xfrm>
            <a:prstGeom prst="rect">
              <a:avLst/>
            </a:prstGeom>
            <a:noFill/>
          </p:spPr>
          <p:txBody>
            <a:bodyPr wrap="square" rtlCol="0">
              <a:spAutoFit/>
            </a:bodyPr>
            <a:lstStyle/>
            <a:p>
              <a:r>
                <a:rPr lang="en-US" sz="1400" dirty="0">
                  <a:solidFill>
                    <a:schemeClr val="accent2">
                      <a:lumMod val="75000"/>
                    </a:schemeClr>
                  </a:solidFill>
                  <a:latin typeface="Arial" panose="020B0604020202020204" pitchFamily="34" charset="0"/>
                  <a:cs typeface="Arial" panose="020B0604020202020204" pitchFamily="34" charset="0"/>
                </a:rPr>
                <a:t>Sector Committees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Regional Gender Expert Group</a:t>
              </a:r>
              <a:endParaRPr lang="en-US" sz="1400" b="1" dirty="0">
                <a:solidFill>
                  <a:schemeClr val="accent2">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DA52786-BFFE-BAB4-9C48-82E6D223F5CD}"/>
                </a:ext>
              </a:extLst>
            </p:cNvPr>
            <p:cNvSpPr txBox="1"/>
            <p:nvPr/>
          </p:nvSpPr>
          <p:spPr>
            <a:xfrm>
              <a:off x="3023066" y="589788"/>
              <a:ext cx="3858182" cy="553998"/>
            </a:xfrm>
            <a:prstGeom prst="rect">
              <a:avLst/>
            </a:prstGeom>
            <a:noFill/>
          </p:spPr>
          <p:txBody>
            <a:bodyPr wrap="square">
              <a:spAutoFit/>
            </a:bodyPr>
            <a:lstStyle/>
            <a:p>
              <a:pPr marL="285750" indent="-285750">
                <a:buFont typeface="Arial" panose="020B0604020202020204" pitchFamily="34" charset="0"/>
                <a:buChar char="•"/>
                <a:defRPr/>
              </a:pPr>
              <a:r>
                <a:rPr lang="en-US" sz="1400" b="1"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CAREC </a:t>
              </a:r>
              <a:r>
                <a:rPr lang="en-US" sz="1400" b="1" dirty="0">
                  <a:solidFill>
                    <a:schemeClr val="accent2">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Gender</a:t>
              </a:r>
              <a:r>
                <a:rPr lang="en-US" sz="1400" b="1"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Strategy 2030 </a:t>
              </a:r>
              <a:endParaRPr lang="en-US" sz="1400" b="1" dirty="0">
                <a:solidFill>
                  <a:prstClr val="black"/>
                </a:solidFill>
                <a:latin typeface="Arial" panose="020B0604020202020204" pitchFamily="34" charset="0"/>
                <a:cs typeface="Arial" panose="020B0604020202020204" pitchFamily="34" charset="0"/>
              </a:endParaRPr>
            </a:p>
            <a:p>
              <a:pPr>
                <a:defRPr/>
              </a:pPr>
              <a:endParaRPr lang="en-US" sz="1600" b="1" dirty="0">
                <a:solidFill>
                  <a:schemeClr val="accent4"/>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id="{683A161C-9F9C-1163-C4EB-089823E87FE6}"/>
                </a:ext>
              </a:extLst>
            </p:cNvPr>
            <p:cNvCxnSpPr>
              <a:cxnSpLocks/>
            </p:cNvCxnSpPr>
            <p:nvPr/>
          </p:nvCxnSpPr>
          <p:spPr>
            <a:xfrm>
              <a:off x="6136943" y="334274"/>
              <a:ext cx="0" cy="675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7AA665D-790E-86FC-7F60-543A6685F6DE}"/>
                </a:ext>
              </a:extLst>
            </p:cNvPr>
            <p:cNvGrpSpPr/>
            <p:nvPr/>
          </p:nvGrpSpPr>
          <p:grpSpPr>
            <a:xfrm>
              <a:off x="284626" y="0"/>
              <a:ext cx="2738440" cy="1179576"/>
              <a:chOff x="251217" y="-53161"/>
              <a:chExt cx="2738440" cy="1179576"/>
            </a:xfrm>
          </p:grpSpPr>
          <p:sp>
            <p:nvSpPr>
              <p:cNvPr id="32" name="Rectangle: Rounded Corners 31">
                <a:extLst>
                  <a:ext uri="{FF2B5EF4-FFF2-40B4-BE49-F238E27FC236}">
                    <a16:creationId xmlns:a16="http://schemas.microsoft.com/office/drawing/2014/main" id="{EB6C0095-D54B-2169-B623-F57227EFE4C9}"/>
                  </a:ext>
                </a:extLst>
              </p:cNvPr>
              <p:cNvSpPr/>
              <p:nvPr/>
            </p:nvSpPr>
            <p:spPr>
              <a:xfrm>
                <a:off x="251217" y="129230"/>
                <a:ext cx="2705031" cy="927487"/>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a:extLst>
                  <a:ext uri="{FF2B5EF4-FFF2-40B4-BE49-F238E27FC236}">
                    <a16:creationId xmlns:a16="http://schemas.microsoft.com/office/drawing/2014/main" id="{FD84FB99-88D2-BFF2-8A18-38885918F53E}"/>
                  </a:ext>
                </a:extLst>
              </p:cNvPr>
              <p:cNvSpPr txBox="1">
                <a:spLocks/>
              </p:cNvSpPr>
              <p:nvPr/>
            </p:nvSpPr>
            <p:spPr>
              <a:xfrm>
                <a:off x="1028108" y="435143"/>
                <a:ext cx="1833563" cy="6215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t>Cross-cutting themes: Gender</a:t>
                </a:r>
                <a:endParaRPr lang="en-US" sz="2400" b="1" dirty="0"/>
              </a:p>
            </p:txBody>
          </p:sp>
          <p:grpSp>
            <p:nvGrpSpPr>
              <p:cNvPr id="34" name="Group 33">
                <a:extLst>
                  <a:ext uri="{FF2B5EF4-FFF2-40B4-BE49-F238E27FC236}">
                    <a16:creationId xmlns:a16="http://schemas.microsoft.com/office/drawing/2014/main" id="{32469477-5AA7-0AF1-CAF0-03357FB4B591}"/>
                  </a:ext>
                </a:extLst>
              </p:cNvPr>
              <p:cNvGrpSpPr/>
              <p:nvPr/>
            </p:nvGrpSpPr>
            <p:grpSpPr>
              <a:xfrm>
                <a:off x="307415" y="-53161"/>
                <a:ext cx="2682242" cy="1179576"/>
                <a:chOff x="635560" y="70593"/>
                <a:chExt cx="2682242" cy="1179576"/>
              </a:xfrm>
            </p:grpSpPr>
            <p:pic>
              <p:nvPicPr>
                <p:cNvPr id="35" name="Graphic 34" descr="Umbrella outline">
                  <a:extLst>
                    <a:ext uri="{FF2B5EF4-FFF2-40B4-BE49-F238E27FC236}">
                      <a16:creationId xmlns:a16="http://schemas.microsoft.com/office/drawing/2014/main" id="{D8088D8C-ACDA-8108-83DB-0EBE33FB24B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560" y="291653"/>
                  <a:ext cx="737456" cy="737456"/>
                </a:xfrm>
                <a:prstGeom prst="rect">
                  <a:avLst/>
                </a:prstGeom>
              </p:spPr>
            </p:pic>
            <p:sp>
              <p:nvSpPr>
                <p:cNvPr id="36" name="Title 1">
                  <a:extLst>
                    <a:ext uri="{FF2B5EF4-FFF2-40B4-BE49-F238E27FC236}">
                      <a16:creationId xmlns:a16="http://schemas.microsoft.com/office/drawing/2014/main" id="{6FA80535-1FF8-53AB-72EF-EA237C0272CA}"/>
                    </a:ext>
                  </a:extLst>
                </p:cNvPr>
                <p:cNvSpPr txBox="1">
                  <a:spLocks/>
                </p:cNvSpPr>
                <p:nvPr/>
              </p:nvSpPr>
              <p:spPr>
                <a:xfrm>
                  <a:off x="1335809" y="70593"/>
                  <a:ext cx="1981993" cy="11795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Poppins Light" panose="00000400000000000000" pitchFamily="2" charset="0"/>
                      <a:ea typeface="+mj-ea"/>
                      <a:cs typeface="Poppins Light" panose="00000400000000000000" pitchFamily="2" charset="0"/>
                    </a:defRPr>
                  </a:lvl1pPr>
                </a:lstStyle>
                <a:p>
                  <a:r>
                    <a:rPr lang="en-US" sz="2400" b="1" dirty="0">
                      <a:solidFill>
                        <a:schemeClr val="accent2"/>
                      </a:solidFill>
                    </a:rPr>
                    <a:t>CAREC</a:t>
                  </a:r>
                  <a:r>
                    <a:rPr lang="en-US" sz="2800" b="1" dirty="0">
                      <a:solidFill>
                        <a:schemeClr val="accent2"/>
                      </a:solidFill>
                    </a:rPr>
                    <a:t> </a:t>
                  </a:r>
                  <a:br>
                    <a:rPr lang="en-US" sz="2400" b="1" dirty="0"/>
                  </a:br>
                  <a:endParaRPr lang="en-US" sz="2400" b="1" dirty="0"/>
                </a:p>
              </p:txBody>
            </p:sp>
          </p:grpSp>
        </p:grpSp>
      </p:grpSp>
      <p:sp>
        <p:nvSpPr>
          <p:cNvPr id="37" name="Slide Number Placeholder 3">
            <a:extLst>
              <a:ext uri="{FF2B5EF4-FFF2-40B4-BE49-F238E27FC236}">
                <a16:creationId xmlns:a16="http://schemas.microsoft.com/office/drawing/2014/main" id="{CC760BD8-2F43-1EE6-980A-C503734E5B78}"/>
              </a:ext>
            </a:extLst>
          </p:cNvPr>
          <p:cNvSpPr>
            <a:spLocks noGrp="1"/>
          </p:cNvSpPr>
          <p:nvPr>
            <p:ph type="sldNum" sz="quarter" idx="12"/>
          </p:nvPr>
        </p:nvSpPr>
        <p:spPr>
          <a:xfrm>
            <a:off x="8760745" y="653646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337A54-6DA2-4B4E-B0CD-49AE19390A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Table 5">
            <a:extLst>
              <a:ext uri="{FF2B5EF4-FFF2-40B4-BE49-F238E27FC236}">
                <a16:creationId xmlns:a16="http://schemas.microsoft.com/office/drawing/2014/main" id="{B2D35353-1909-5628-7E98-37B1A68E6187}"/>
              </a:ext>
            </a:extLst>
          </p:cNvPr>
          <p:cNvGraphicFramePr>
            <a:graphicFrameLocks noGrp="1"/>
          </p:cNvGraphicFramePr>
          <p:nvPr>
            <p:ph idx="1"/>
            <p:extLst>
              <p:ext uri="{D42A27DB-BD31-4B8C-83A1-F6EECF244321}">
                <p14:modId xmlns:p14="http://schemas.microsoft.com/office/powerpoint/2010/main" val="3199959241"/>
              </p:ext>
            </p:extLst>
          </p:nvPr>
        </p:nvGraphicFramePr>
        <p:xfrm>
          <a:off x="489873" y="1192393"/>
          <a:ext cx="9389624" cy="5300854"/>
        </p:xfrm>
        <a:graphic>
          <a:graphicData uri="http://schemas.openxmlformats.org/drawingml/2006/table">
            <a:tbl>
              <a:tblPr firstRow="1">
                <a:tableStyleId>{21E4AEA4-8DFA-4A89-87EB-49C32662AFE0}</a:tableStyleId>
              </a:tblPr>
              <a:tblGrid>
                <a:gridCol w="1559202">
                  <a:extLst>
                    <a:ext uri="{9D8B030D-6E8A-4147-A177-3AD203B41FA5}">
                      <a16:colId xmlns:a16="http://schemas.microsoft.com/office/drawing/2014/main" val="731198372"/>
                    </a:ext>
                  </a:extLst>
                </a:gridCol>
                <a:gridCol w="3079516">
                  <a:extLst>
                    <a:ext uri="{9D8B030D-6E8A-4147-A177-3AD203B41FA5}">
                      <a16:colId xmlns:a16="http://schemas.microsoft.com/office/drawing/2014/main" val="4242412624"/>
                    </a:ext>
                  </a:extLst>
                </a:gridCol>
                <a:gridCol w="4750906">
                  <a:extLst>
                    <a:ext uri="{9D8B030D-6E8A-4147-A177-3AD203B41FA5}">
                      <a16:colId xmlns:a16="http://schemas.microsoft.com/office/drawing/2014/main" val="2327070975"/>
                    </a:ext>
                  </a:extLst>
                </a:gridCol>
              </a:tblGrid>
              <a:tr h="421990">
                <a:tc>
                  <a:txBody>
                    <a:bodyPr/>
                    <a:lstStyle/>
                    <a:p>
                      <a:pPr marL="0" marR="0" indent="0" algn="ctr" rtl="0" eaLnBrk="1" fontAlgn="auto" latinLnBrk="0" hangingPunct="1">
                        <a:lnSpc>
                          <a:spcPct val="100000"/>
                        </a:lnSpc>
                        <a:spcBef>
                          <a:spcPts val="0"/>
                        </a:spcBef>
                        <a:spcAft>
                          <a:spcPts val="0"/>
                        </a:spcAft>
                        <a:buClrTx/>
                        <a:buSzTx/>
                        <a:buFontTx/>
                        <a:buNone/>
                      </a:pPr>
                      <a:r>
                        <a:rPr lang="en-US" sz="1400" b="1" dirty="0">
                          <a:latin typeface="+mn-lt"/>
                          <a:ea typeface="Lato"/>
                          <a:cs typeface="Arial"/>
                        </a:rPr>
                        <a:t>Flagship Regional Initiatives</a:t>
                      </a:r>
                    </a:p>
                  </a:txBody>
                  <a:tcPr anchor="ctr"/>
                </a:tc>
                <a:tc>
                  <a:txBody>
                    <a:bodyPr/>
                    <a:lstStyle/>
                    <a:p>
                      <a:pPr algn="ctr"/>
                      <a:r>
                        <a:rPr lang="en-US" sz="1400" b="1" dirty="0">
                          <a:latin typeface="+mn-lt"/>
                          <a:ea typeface="Lato"/>
                          <a:cs typeface="Arial"/>
                        </a:rPr>
                        <a:t>Brief Intro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n-lt"/>
                          <a:ea typeface="Lato"/>
                          <a:cs typeface="Arial"/>
                        </a:rPr>
                        <a:t>Action Plan (2023)</a:t>
                      </a:r>
                    </a:p>
                  </a:txBody>
                  <a:tcPr anchor="ctr"/>
                </a:tc>
                <a:extLst>
                  <a:ext uri="{0D108BD9-81ED-4DB2-BD59-A6C34878D82A}">
                    <a16:rowId xmlns:a16="http://schemas.microsoft.com/office/drawing/2014/main" val="2663557863"/>
                  </a:ext>
                </a:extLst>
              </a:tr>
              <a:tr h="995605">
                <a:tc>
                  <a:txBody>
                    <a:bodyPr/>
                    <a:lstStyle/>
                    <a:p>
                      <a:pPr marL="0" marR="0" lvl="0" indent="0" algn="ctr">
                        <a:lnSpc>
                          <a:spcPct val="100000"/>
                        </a:lnSpc>
                        <a:spcBef>
                          <a:spcPts val="0"/>
                        </a:spcBef>
                        <a:spcAft>
                          <a:spcPts val="0"/>
                        </a:spcAft>
                        <a:buNone/>
                      </a:pPr>
                      <a:r>
                        <a:rPr lang="en-US" sz="1400" b="1" u="none" strike="noStrike" kern="1200" cap="none" spc="0" normalizeH="0" baseline="0" noProof="0" dirty="0">
                          <a:ln>
                            <a:noFill/>
                          </a:ln>
                          <a:solidFill>
                            <a:schemeClr val="dk1"/>
                          </a:solidFill>
                          <a:effectLst/>
                          <a:uLnTx/>
                          <a:uFillTx/>
                          <a:latin typeface="+mn-lt"/>
                          <a:ea typeface="Lato"/>
                          <a:cs typeface="Arial"/>
                        </a:rPr>
                        <a:t>CAREC Women Business Forum</a:t>
                      </a:r>
                    </a:p>
                    <a:p>
                      <a:pPr marL="0" marR="0" lvl="0" indent="0" algn="ctr">
                        <a:lnSpc>
                          <a:spcPct val="100000"/>
                        </a:lnSpc>
                        <a:spcBef>
                          <a:spcPts val="0"/>
                        </a:spcBef>
                        <a:spcAft>
                          <a:spcPts val="0"/>
                        </a:spcAft>
                        <a:buNone/>
                      </a:pPr>
                      <a:endParaRPr lang="en-US" sz="1400" b="1" u="none" strike="noStrike" kern="1200" cap="none" spc="0" normalizeH="0" baseline="0" noProof="0" dirty="0">
                        <a:ln>
                          <a:noFill/>
                        </a:ln>
                        <a:solidFill>
                          <a:schemeClr val="dk1"/>
                        </a:solidFill>
                        <a:effectLst/>
                        <a:uLnTx/>
                        <a:uFillTx/>
                        <a:latin typeface="+mn-lt"/>
                        <a:ea typeface="Lato"/>
                        <a:cs typeface="Arial"/>
                      </a:endParaRPr>
                    </a:p>
                    <a:p>
                      <a:pPr marL="0" marR="0" lvl="0" indent="0" algn="ctr">
                        <a:lnSpc>
                          <a:spcPct val="100000"/>
                        </a:lnSpc>
                        <a:spcBef>
                          <a:spcPts val="0"/>
                        </a:spcBef>
                        <a:spcAft>
                          <a:spcPts val="0"/>
                        </a:spcAft>
                        <a:buNone/>
                      </a:pPr>
                      <a:r>
                        <a:rPr lang="en-US" sz="1400" b="1" u="none" strike="noStrike" kern="1200" cap="none" spc="0" normalizeH="0" baseline="0" noProof="0" dirty="0">
                          <a:ln>
                            <a:noFill/>
                          </a:ln>
                          <a:solidFill>
                            <a:srgbClr val="ED7D31"/>
                          </a:solidFill>
                          <a:effectLst/>
                          <a:uLnTx/>
                          <a:uFillTx/>
                          <a:latin typeface="+mn-lt"/>
                          <a:ea typeface="Lato"/>
                          <a:cs typeface="Arial"/>
                        </a:rPr>
                        <a:t>(NETWORK)</a:t>
                      </a:r>
                      <a:endParaRPr lang="en-US" sz="1400" b="1" u="none" strike="noStrike" kern="1200" cap="none" spc="0" normalizeH="0" baseline="0" dirty="0">
                        <a:ln>
                          <a:noFill/>
                        </a:ln>
                        <a:solidFill>
                          <a:srgbClr val="ED7D31"/>
                        </a:solidFill>
                        <a:effectLst/>
                        <a:uLnTx/>
                        <a:uFillTx/>
                        <a:latin typeface="+mn-lt"/>
                        <a:ea typeface="Lato"/>
                        <a:cs typeface="Arial"/>
                      </a:endParaRPr>
                    </a:p>
                  </a:txBody>
                  <a:tcPr anchor="ctr"/>
                </a:tc>
                <a:tc>
                  <a:txBody>
                    <a:bodyPr/>
                    <a:lstStyle/>
                    <a:p>
                      <a:pPr marL="0" marR="0" lvl="0" indent="0" algn="l">
                        <a:lnSpc>
                          <a:spcPct val="100000"/>
                        </a:lnSpc>
                        <a:spcBef>
                          <a:spcPts val="0"/>
                        </a:spcBef>
                        <a:spcAft>
                          <a:spcPts val="0"/>
                        </a:spcAft>
                        <a:buFontTx/>
                        <a:buNone/>
                      </a:pPr>
                      <a:r>
                        <a:rPr lang="en-GB" sz="1400" b="0" i="0" u="none" strike="noStrike" kern="1200" noProof="0" dirty="0">
                          <a:solidFill>
                            <a:schemeClr val="dk1"/>
                          </a:solidFill>
                          <a:latin typeface="+mn-lt"/>
                          <a:ea typeface="+mn-ea"/>
                          <a:cs typeface="+mn-cs"/>
                        </a:rPr>
                        <a:t>CAREC Women Business Forum will be operated through the CAREC Women in Business Online Community Platform </a:t>
                      </a:r>
                      <a:r>
                        <a:rPr lang="en-GB" sz="1400" b="1" i="0" u="none" strike="noStrike" kern="1200" noProof="0" dirty="0">
                          <a:solidFill>
                            <a:schemeClr val="dk1"/>
                          </a:solidFill>
                          <a:latin typeface="+mn-lt"/>
                          <a:ea typeface="+mn-ea"/>
                          <a:cs typeface="+mn-cs"/>
                        </a:rPr>
                        <a:t>to strengthen the capacity of women entrepreneurs by improving their access to relevant knowledge in finance, marketing, and networking. </a:t>
                      </a:r>
                    </a:p>
                  </a:txBody>
                  <a:tcPr anchor="ctr"/>
                </a:tc>
                <a:tc>
                  <a:txBody>
                    <a:bodyPr/>
                    <a:lstStyle/>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May - June: </a:t>
                      </a:r>
                      <a:r>
                        <a:rPr lang="en-GB" sz="1400" b="0" i="0" u="none" strike="noStrike" kern="1200" noProof="0" dirty="0">
                          <a:solidFill>
                            <a:schemeClr val="dk1"/>
                          </a:solidFill>
                          <a:latin typeface="+mn-lt"/>
                          <a:ea typeface="+mn-ea"/>
                          <a:cs typeface="+mn-cs"/>
                        </a:rPr>
                        <a:t>key actors to be identified and invited to join the online platform.</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June</a:t>
                      </a:r>
                      <a:r>
                        <a:rPr lang="en-GB" sz="1400" b="0" i="0" u="none" strike="noStrike" kern="1200" noProof="0" dirty="0">
                          <a:solidFill>
                            <a:schemeClr val="dk1"/>
                          </a:solidFill>
                          <a:latin typeface="+mn-lt"/>
                          <a:ea typeface="+mn-ea"/>
                          <a:cs typeface="+mn-cs"/>
                        </a:rPr>
                        <a:t>: virtual launch events to be organized.</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July – December</a:t>
                      </a:r>
                      <a:r>
                        <a:rPr lang="en-GB" sz="1400" b="0" i="0" u="none" strike="noStrike" kern="1200" noProof="0" dirty="0">
                          <a:solidFill>
                            <a:schemeClr val="dk1"/>
                          </a:solidFill>
                          <a:latin typeface="+mn-lt"/>
                          <a:ea typeface="+mn-ea"/>
                          <a:cs typeface="+mn-cs"/>
                        </a:rPr>
                        <a:t>: regular online community activities to be organized through the platform.  </a:t>
                      </a:r>
                    </a:p>
                  </a:txBody>
                  <a:tcPr anchor="ctr"/>
                </a:tc>
                <a:extLst>
                  <a:ext uri="{0D108BD9-81ED-4DB2-BD59-A6C34878D82A}">
                    <a16:rowId xmlns:a16="http://schemas.microsoft.com/office/drawing/2014/main" val="1040893511"/>
                  </a:ext>
                </a:extLst>
              </a:tr>
              <a:tr h="1334953">
                <a:tc>
                  <a:txBody>
                    <a:bodyPr/>
                    <a:lstStyle/>
                    <a:p>
                      <a:pPr marL="0" marR="0" lvl="0" indent="0" algn="ctr">
                        <a:lnSpc>
                          <a:spcPct val="100000"/>
                        </a:lnSpc>
                        <a:spcBef>
                          <a:spcPts val="0"/>
                        </a:spcBef>
                        <a:spcAft>
                          <a:spcPts val="0"/>
                        </a:spcAft>
                        <a:buNone/>
                      </a:pPr>
                      <a:r>
                        <a:rPr lang="en-US" sz="1400" b="1" u="none" strike="noStrike" kern="1200" cap="none" spc="0" normalizeH="0" baseline="0" dirty="0">
                          <a:ln>
                            <a:noFill/>
                          </a:ln>
                          <a:solidFill>
                            <a:schemeClr val="dk1"/>
                          </a:solidFill>
                          <a:effectLst/>
                          <a:uLnTx/>
                          <a:uFillTx/>
                          <a:latin typeface="+mn-lt"/>
                          <a:ea typeface="Lato"/>
                          <a:cs typeface="Arial"/>
                        </a:rPr>
                        <a:t>CAREC Women of </a:t>
                      </a:r>
                    </a:p>
                    <a:p>
                      <a:pPr marL="0" marR="0" lvl="0" indent="0" algn="ctr">
                        <a:lnSpc>
                          <a:spcPct val="100000"/>
                        </a:lnSpc>
                        <a:spcBef>
                          <a:spcPts val="0"/>
                        </a:spcBef>
                        <a:spcAft>
                          <a:spcPts val="0"/>
                        </a:spcAft>
                        <a:buNone/>
                      </a:pPr>
                      <a:r>
                        <a:rPr lang="en-US" sz="1400" b="1" u="none" strike="noStrike" kern="1200" cap="none" spc="0" normalizeH="0" baseline="0" dirty="0">
                          <a:ln>
                            <a:noFill/>
                          </a:ln>
                          <a:solidFill>
                            <a:schemeClr val="dk1"/>
                          </a:solidFill>
                          <a:effectLst/>
                          <a:uLnTx/>
                          <a:uFillTx/>
                          <a:latin typeface="+mn-lt"/>
                          <a:ea typeface="Lato"/>
                          <a:cs typeface="Arial"/>
                        </a:rPr>
                        <a:t>the Year Award</a:t>
                      </a:r>
                    </a:p>
                    <a:p>
                      <a:pPr marL="0" marR="0" lvl="0" indent="0" algn="ctr">
                        <a:lnSpc>
                          <a:spcPct val="100000"/>
                        </a:lnSpc>
                        <a:spcBef>
                          <a:spcPts val="0"/>
                        </a:spcBef>
                        <a:spcAft>
                          <a:spcPts val="0"/>
                        </a:spcAft>
                        <a:buNone/>
                      </a:pPr>
                      <a:endParaRPr lang="en-US" sz="1400" b="1" u="none" strike="noStrike" kern="1200" cap="none" spc="0" normalizeH="0" baseline="0" dirty="0">
                        <a:ln>
                          <a:noFill/>
                        </a:ln>
                        <a:solidFill>
                          <a:schemeClr val="dk1"/>
                        </a:solidFill>
                        <a:effectLst/>
                        <a:uLnTx/>
                        <a:uFillTx/>
                        <a:latin typeface="+mn-lt"/>
                        <a:ea typeface="Lato"/>
                        <a:cs typeface="Arial"/>
                      </a:endParaRPr>
                    </a:p>
                    <a:p>
                      <a:pPr marL="0" marR="0" lvl="0" indent="0" algn="ctr" defTabSz="914400" rtl="0" eaLnBrk="1" latinLnBrk="0" hangingPunct="1">
                        <a:lnSpc>
                          <a:spcPct val="100000"/>
                        </a:lnSpc>
                        <a:spcBef>
                          <a:spcPts val="0"/>
                        </a:spcBef>
                        <a:spcAft>
                          <a:spcPts val="0"/>
                        </a:spcAft>
                        <a:buNone/>
                      </a:pPr>
                      <a:r>
                        <a:rPr lang="en-US" sz="1400" b="1" u="none" strike="noStrike" kern="1200" cap="none" spc="0" normalizeH="0" baseline="0" dirty="0">
                          <a:ln>
                            <a:noFill/>
                          </a:ln>
                          <a:solidFill>
                            <a:srgbClr val="ED7D31"/>
                          </a:solidFill>
                          <a:effectLst/>
                          <a:uLnTx/>
                          <a:uFillTx/>
                          <a:latin typeface="+mn-lt"/>
                          <a:ea typeface="Lato"/>
                          <a:cs typeface="Arial"/>
                        </a:rPr>
                        <a:t>(VISIBILITY)</a:t>
                      </a:r>
                    </a:p>
                  </a:txBody>
                  <a:tcPr anchor="ctr"/>
                </a:tc>
                <a:tc>
                  <a:txBody>
                    <a:bodyPr/>
                    <a:lstStyle/>
                    <a:p>
                      <a:pPr marL="0" marR="0" lvl="0" indent="0" algn="l" rtl="0">
                        <a:lnSpc>
                          <a:spcPct val="100000"/>
                        </a:lnSpc>
                        <a:spcBef>
                          <a:spcPts val="0"/>
                        </a:spcBef>
                        <a:spcAft>
                          <a:spcPts val="0"/>
                        </a:spcAft>
                        <a:buFontTx/>
                        <a:buNone/>
                      </a:pPr>
                      <a:r>
                        <a:rPr lang="en-US" sz="1400" b="0" i="0" u="none" strike="noStrike" kern="1200" dirty="0">
                          <a:solidFill>
                            <a:schemeClr val="dk1"/>
                          </a:solidFill>
                          <a:latin typeface="+mn-lt"/>
                          <a:ea typeface="+mn-ea"/>
                          <a:cs typeface="+mn-cs"/>
                        </a:rPr>
                        <a:t>This award </a:t>
                      </a:r>
                      <a:r>
                        <a:rPr lang="en-US" sz="1400" b="1" i="0" u="none" strike="noStrike" kern="1200" dirty="0">
                          <a:solidFill>
                            <a:schemeClr val="dk1"/>
                          </a:solidFill>
                          <a:latin typeface="+mn-lt"/>
                          <a:ea typeface="+mn-ea"/>
                          <a:cs typeface="+mn-cs"/>
                        </a:rPr>
                        <a:t>recognizes </a:t>
                      </a:r>
                      <a:r>
                        <a:rPr lang="en-US" sz="1400" b="1" i="0" u="none" strike="noStrike" kern="1200" noProof="0" dirty="0">
                          <a:solidFill>
                            <a:schemeClr val="dk1"/>
                          </a:solidFill>
                          <a:latin typeface="+mn-lt"/>
                        </a:rPr>
                        <a:t>women's outstanding contributions </a:t>
                      </a:r>
                      <a:r>
                        <a:rPr lang="en-US" sz="1400" b="0" i="0" u="none" strike="noStrike" kern="1200" noProof="0" dirty="0">
                          <a:solidFill>
                            <a:schemeClr val="dk1"/>
                          </a:solidFill>
                          <a:latin typeface="+mn-lt"/>
                        </a:rPr>
                        <a:t>to the region's socio-economic development, and it </a:t>
                      </a:r>
                      <a:r>
                        <a:rPr lang="en-US" sz="1400" b="0" i="0" u="none" strike="noStrike" kern="1200" dirty="0">
                          <a:solidFill>
                            <a:schemeClr val="dk1"/>
                          </a:solidFill>
                          <a:latin typeface="+mn-lt"/>
                          <a:ea typeface="+mn-ea"/>
                          <a:cs typeface="+mn-cs"/>
                        </a:rPr>
                        <a:t>will </a:t>
                      </a:r>
                      <a:r>
                        <a:rPr lang="en-US" sz="1400" b="1" i="0" u="none" strike="noStrike" kern="1200" dirty="0">
                          <a:solidFill>
                            <a:schemeClr val="dk1"/>
                          </a:solidFill>
                          <a:latin typeface="+mn-lt"/>
                          <a:ea typeface="+mn-ea"/>
                          <a:cs typeface="+mn-cs"/>
                        </a:rPr>
                        <a:t>provide greater visibility to women entrepreneurs and gender champions</a:t>
                      </a:r>
                      <a:r>
                        <a:rPr lang="en-US" sz="1400" b="0" i="0" u="none" strike="noStrike" kern="1200" dirty="0">
                          <a:solidFill>
                            <a:schemeClr val="dk1"/>
                          </a:solidFill>
                          <a:latin typeface="+mn-lt"/>
                          <a:ea typeface="+mn-ea"/>
                          <a:cs typeface="+mn-cs"/>
                        </a:rPr>
                        <a:t> in the CAREC region.</a:t>
                      </a:r>
                    </a:p>
                  </a:txBody>
                  <a:tcPr anchor="ctr"/>
                </a:tc>
                <a:tc>
                  <a:txBody>
                    <a:bodyPr/>
                    <a:lstStyle/>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May: </a:t>
                      </a:r>
                      <a:r>
                        <a:rPr lang="en-GB" sz="1400" b="0" i="0" u="none" strike="noStrike" kern="1200" noProof="0" dirty="0">
                          <a:solidFill>
                            <a:schemeClr val="dk1"/>
                          </a:solidFill>
                          <a:latin typeface="+mn-lt"/>
                          <a:ea typeface="+mn-ea"/>
                          <a:cs typeface="+mn-cs"/>
                        </a:rPr>
                        <a:t>event promotion and advertisement.</a:t>
                      </a:r>
                      <a:endParaRPr lang="en-GB" sz="1400" b="1" i="0" u="none" strike="noStrike" kern="1200" noProof="0" dirty="0">
                        <a:solidFill>
                          <a:schemeClr val="dk1"/>
                        </a:solidFill>
                        <a:latin typeface="+mn-lt"/>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June: </a:t>
                      </a:r>
                      <a:r>
                        <a:rPr lang="en-US" sz="1400" b="0" i="0" u="none" strike="noStrike" kern="1200" noProof="0" dirty="0">
                          <a:solidFill>
                            <a:schemeClr val="dk1"/>
                          </a:solidFill>
                          <a:latin typeface="+mn-lt"/>
                          <a:ea typeface="+mn-ea"/>
                          <a:cs typeface="+mn-cs"/>
                        </a:rPr>
                        <a:t>t</a:t>
                      </a:r>
                      <a:r>
                        <a:rPr lang="en-US" sz="1400" b="0" i="0" u="none" strike="noStrike" kern="1200" dirty="0">
                          <a:solidFill>
                            <a:schemeClr val="dk1"/>
                          </a:solidFill>
                          <a:latin typeface="+mn-lt"/>
                          <a:ea typeface="+mn-ea"/>
                          <a:cs typeface="+mn-cs"/>
                        </a:rPr>
                        <a:t>he award nomination to be open to the public</a:t>
                      </a:r>
                      <a:endParaRPr lang="en-GB" sz="1400" b="0" i="0" u="none" strike="noStrike" kern="1200" noProof="0" dirty="0">
                        <a:solidFill>
                          <a:schemeClr val="dk1"/>
                        </a:solidFill>
                        <a:latin typeface="+mn-lt"/>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July</a:t>
                      </a:r>
                      <a:r>
                        <a:rPr lang="en-GB" sz="1400" b="0" i="0" u="none" strike="noStrike" kern="1200" noProof="0" dirty="0">
                          <a:solidFill>
                            <a:schemeClr val="dk1"/>
                          </a:solidFill>
                          <a:latin typeface="+mn-lt"/>
                          <a:ea typeface="+mn-ea"/>
                          <a:cs typeface="+mn-cs"/>
                        </a:rPr>
                        <a:t>: professional jury to be formed.</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August</a:t>
                      </a:r>
                      <a:r>
                        <a:rPr lang="en-GB" sz="1400" b="0" i="0" u="none" strike="noStrike" kern="1200" noProof="0" dirty="0">
                          <a:solidFill>
                            <a:schemeClr val="dk1"/>
                          </a:solidFill>
                          <a:latin typeface="+mn-lt"/>
                          <a:ea typeface="+mn-ea"/>
                          <a:cs typeface="+mn-cs"/>
                        </a:rPr>
                        <a:t>: nominations to be assessed by the jury.</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September</a:t>
                      </a:r>
                      <a:r>
                        <a:rPr lang="en-GB" sz="1400" b="0" i="0" u="none" strike="noStrike" kern="1200" noProof="0" dirty="0">
                          <a:solidFill>
                            <a:schemeClr val="dk1"/>
                          </a:solidFill>
                          <a:latin typeface="+mn-lt"/>
                          <a:ea typeface="+mn-ea"/>
                          <a:cs typeface="+mn-cs"/>
                        </a:rPr>
                        <a:t>: awardees to be announced.</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October</a:t>
                      </a:r>
                      <a:r>
                        <a:rPr lang="en-GB" sz="1400" b="0" i="0" u="none" strike="noStrike" kern="1200" noProof="0" dirty="0">
                          <a:solidFill>
                            <a:schemeClr val="dk1"/>
                          </a:solidFill>
                          <a:latin typeface="+mn-lt"/>
                          <a:ea typeface="+mn-ea"/>
                          <a:cs typeface="+mn-cs"/>
                        </a:rPr>
                        <a:t>: award ceremony to be held.</a:t>
                      </a:r>
                    </a:p>
                  </a:txBody>
                  <a:tcPr anchor="ctr"/>
                </a:tc>
                <a:extLst>
                  <a:ext uri="{0D108BD9-81ED-4DB2-BD59-A6C34878D82A}">
                    <a16:rowId xmlns:a16="http://schemas.microsoft.com/office/drawing/2014/main" val="3401412473"/>
                  </a:ext>
                </a:extLst>
              </a:tr>
              <a:tr h="1488218">
                <a:tc>
                  <a:txBody>
                    <a:bodyPr/>
                    <a:lstStyle/>
                    <a:p>
                      <a:pPr marL="0" marR="0" lvl="0" indent="0" algn="ctr">
                        <a:lnSpc>
                          <a:spcPct val="100000"/>
                        </a:lnSpc>
                        <a:spcBef>
                          <a:spcPts val="0"/>
                        </a:spcBef>
                        <a:spcAft>
                          <a:spcPts val="0"/>
                        </a:spcAft>
                        <a:buNone/>
                      </a:pPr>
                      <a:r>
                        <a:rPr lang="en-US" sz="1400" b="1" i="0" u="none" strike="noStrike" kern="1200" cap="none" spc="0" normalizeH="0" baseline="0" noProof="0" dirty="0">
                          <a:ln>
                            <a:noFill/>
                          </a:ln>
                          <a:solidFill>
                            <a:srgbClr val="000000"/>
                          </a:solidFill>
                          <a:effectLst/>
                          <a:uLnTx/>
                          <a:uFillTx/>
                          <a:latin typeface="+mn-lt"/>
                        </a:rPr>
                        <a:t>CAREC Digital Growth and Literacy of Women (Digital - GLOW) Initiative</a:t>
                      </a:r>
                    </a:p>
                    <a:p>
                      <a:pPr marL="0" marR="0" lvl="0" indent="0" algn="ctr">
                        <a:lnSpc>
                          <a:spcPct val="100000"/>
                        </a:lnSpc>
                        <a:spcBef>
                          <a:spcPts val="0"/>
                        </a:spcBef>
                        <a:spcAft>
                          <a:spcPts val="0"/>
                        </a:spcAft>
                        <a:buNone/>
                      </a:pPr>
                      <a:endParaRPr lang="en-US" sz="1400" b="1" i="0" u="none" strike="noStrike" kern="1200" cap="none" spc="0" normalizeH="0" baseline="0" noProof="0" dirty="0">
                        <a:ln>
                          <a:noFill/>
                        </a:ln>
                        <a:solidFill>
                          <a:srgbClr val="000000"/>
                        </a:solidFill>
                        <a:effectLst/>
                        <a:uLnTx/>
                        <a:uFillTx/>
                        <a:latin typeface="+mn-lt"/>
                      </a:endParaRPr>
                    </a:p>
                    <a:p>
                      <a:pPr marL="0" marR="0" lvl="0" indent="0" algn="ctr" defTabSz="914400" rtl="0" eaLnBrk="1" latinLnBrk="0" hangingPunct="1">
                        <a:lnSpc>
                          <a:spcPct val="100000"/>
                        </a:lnSpc>
                        <a:spcBef>
                          <a:spcPts val="0"/>
                        </a:spcBef>
                        <a:spcAft>
                          <a:spcPts val="0"/>
                        </a:spcAft>
                        <a:buNone/>
                      </a:pPr>
                      <a:r>
                        <a:rPr lang="en-US" sz="1400" b="1" u="none" strike="noStrike" kern="1200" cap="none" spc="0" normalizeH="0" baseline="0" noProof="0" dirty="0">
                          <a:ln>
                            <a:noFill/>
                          </a:ln>
                          <a:solidFill>
                            <a:srgbClr val="ED7D31"/>
                          </a:solidFill>
                          <a:effectLst/>
                          <a:uLnTx/>
                          <a:uFillTx/>
                          <a:latin typeface="+mn-lt"/>
                          <a:ea typeface="Lato"/>
                          <a:cs typeface="Arial"/>
                        </a:rPr>
                        <a:t>(DIGITAL SKILLS)</a:t>
                      </a:r>
                    </a:p>
                  </a:txBody>
                  <a:tcPr anchor="ctr"/>
                </a:tc>
                <a:tc>
                  <a:txBody>
                    <a:bodyPr/>
                    <a:lstStyle/>
                    <a:p>
                      <a:pPr marL="0" marR="0" lvl="0" indent="0" algn="l" rtl="0" eaLnBrk="1" latinLnBrk="0" hangingPunct="1">
                        <a:lnSpc>
                          <a:spcPct val="100000"/>
                        </a:lnSpc>
                        <a:spcBef>
                          <a:spcPts val="0"/>
                        </a:spcBef>
                        <a:spcAft>
                          <a:spcPts val="0"/>
                        </a:spcAft>
                        <a:buFontTx/>
                        <a:buNone/>
                      </a:pPr>
                      <a:r>
                        <a:rPr lang="en-US" sz="1400" b="0" i="0" u="none" strike="noStrike" kern="1200" dirty="0">
                          <a:solidFill>
                            <a:schemeClr val="dk1"/>
                          </a:solidFill>
                          <a:latin typeface="+mn-lt"/>
                          <a:ea typeface="+mn-ea"/>
                          <a:cs typeface="+mn-cs"/>
                        </a:rPr>
                        <a:t>The initiative aims to empower women, particularly women entrepreneurs, in the CAREC REC region, by </a:t>
                      </a:r>
                      <a:r>
                        <a:rPr lang="en-US" sz="1400" b="1" i="0" u="none" strike="noStrike" kern="1200" dirty="0">
                          <a:solidFill>
                            <a:schemeClr val="dk1"/>
                          </a:solidFill>
                          <a:latin typeface="+mn-lt"/>
                          <a:ea typeface="+mn-ea"/>
                          <a:cs typeface="+mn-cs"/>
                        </a:rPr>
                        <a:t>improving their capacity in digital business, thus increasing their economic opportunities and closing the digital gender divide</a:t>
                      </a:r>
                      <a:r>
                        <a:rPr lang="en-US" sz="1400" b="0" i="0" u="none" strike="noStrike" kern="1200" dirty="0">
                          <a:solidFill>
                            <a:schemeClr val="dk1"/>
                          </a:solidFill>
                          <a:latin typeface="+mn-lt"/>
                          <a:ea typeface="+mn-ea"/>
                          <a:cs typeface="+mn-cs"/>
                        </a:rPr>
                        <a:t>.  </a:t>
                      </a:r>
                    </a:p>
                  </a:txBody>
                  <a:tcPr anchor="ctr"/>
                </a:tc>
                <a:tc>
                  <a:txBody>
                    <a:bodyPr/>
                    <a:lstStyle/>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May: </a:t>
                      </a:r>
                      <a:r>
                        <a:rPr lang="en-GB" sz="1400" b="0" i="0" u="none" strike="noStrike" kern="1200" noProof="0" dirty="0">
                          <a:solidFill>
                            <a:schemeClr val="dk1"/>
                          </a:solidFill>
                          <a:latin typeface="+mn-lt"/>
                          <a:ea typeface="+mn-ea"/>
                          <a:cs typeface="+mn-cs"/>
                        </a:rPr>
                        <a:t>Consultation with potential partners and stakeholders.</a:t>
                      </a:r>
                      <a:endParaRPr lang="en-GB" sz="1400" b="1" i="0" u="none" strike="noStrike" kern="1200" noProof="0" dirty="0">
                        <a:solidFill>
                          <a:schemeClr val="dk1"/>
                        </a:solidFill>
                        <a:latin typeface="+mn-lt"/>
                        <a:ea typeface="+mn-ea"/>
                        <a:cs typeface="+mn-cs"/>
                      </a:endParaRP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June: </a:t>
                      </a:r>
                      <a:r>
                        <a:rPr lang="en-GB" sz="1400" b="0" i="0" u="none" strike="noStrike" kern="1200" noProof="0" dirty="0">
                          <a:solidFill>
                            <a:schemeClr val="dk1"/>
                          </a:solidFill>
                          <a:latin typeface="+mn-lt"/>
                          <a:ea typeface="+mn-ea"/>
                          <a:cs typeface="+mn-cs"/>
                        </a:rPr>
                        <a:t>Concept to be finalized.</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July</a:t>
                      </a:r>
                      <a:r>
                        <a:rPr lang="en-GB" sz="1400" b="0" i="0" u="none" strike="noStrike" kern="1200" noProof="0" dirty="0">
                          <a:solidFill>
                            <a:schemeClr val="dk1"/>
                          </a:solidFill>
                          <a:latin typeface="+mn-lt"/>
                          <a:ea typeface="+mn-ea"/>
                          <a:cs typeface="+mn-cs"/>
                        </a:rPr>
                        <a:t> - </a:t>
                      </a:r>
                      <a:r>
                        <a:rPr lang="en-GB" sz="1400" b="1" i="0" u="none" strike="noStrike" kern="1200" noProof="0" dirty="0">
                          <a:solidFill>
                            <a:schemeClr val="dk1"/>
                          </a:solidFill>
                          <a:latin typeface="+mn-lt"/>
                          <a:ea typeface="+mn-ea"/>
                          <a:cs typeface="+mn-cs"/>
                        </a:rPr>
                        <a:t>August</a:t>
                      </a:r>
                      <a:r>
                        <a:rPr lang="en-GB" sz="1400" b="0" i="0" u="none" strike="noStrike" kern="1200" noProof="0" dirty="0">
                          <a:solidFill>
                            <a:schemeClr val="dk1"/>
                          </a:solidFill>
                          <a:latin typeface="+mn-lt"/>
                          <a:ea typeface="+mn-ea"/>
                          <a:cs typeface="+mn-cs"/>
                        </a:rPr>
                        <a:t>: researchers to be engaged in needs assessment to collect baseline data</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September</a:t>
                      </a:r>
                      <a:r>
                        <a:rPr lang="en-GB" sz="1400" b="0" i="0" u="none" strike="noStrike" kern="1200" noProof="0" dirty="0">
                          <a:solidFill>
                            <a:schemeClr val="dk1"/>
                          </a:solidFill>
                          <a:latin typeface="+mn-lt"/>
                          <a:ea typeface="+mn-ea"/>
                          <a:cs typeface="+mn-cs"/>
                        </a:rPr>
                        <a:t>: launch event to be organized</a:t>
                      </a:r>
                    </a:p>
                    <a:p>
                      <a:pPr marL="0" marR="0" lvl="0" indent="0" algn="l" defTabSz="914400" rtl="0" eaLnBrk="1" fontAlgn="auto" latinLnBrk="0" hangingPunct="1">
                        <a:lnSpc>
                          <a:spcPts val="2000"/>
                        </a:lnSpc>
                        <a:spcBef>
                          <a:spcPts val="0"/>
                        </a:spcBef>
                        <a:spcAft>
                          <a:spcPts val="0"/>
                        </a:spcAft>
                        <a:buClrTx/>
                        <a:buSzTx/>
                        <a:buFont typeface="Arial"/>
                        <a:buNone/>
                        <a:tabLst/>
                        <a:defRPr/>
                      </a:pPr>
                      <a:r>
                        <a:rPr lang="en-GB" sz="1400" b="1" i="0" u="none" strike="noStrike" kern="1200" noProof="0" dirty="0">
                          <a:solidFill>
                            <a:schemeClr val="dk1"/>
                          </a:solidFill>
                          <a:latin typeface="+mn-lt"/>
                          <a:ea typeface="+mn-ea"/>
                          <a:cs typeface="+mn-cs"/>
                        </a:rPr>
                        <a:t>October - December</a:t>
                      </a:r>
                      <a:r>
                        <a:rPr lang="en-GB" sz="1400" b="0" i="0" u="none" strike="noStrike" kern="1200" noProof="0" dirty="0">
                          <a:solidFill>
                            <a:schemeClr val="dk1"/>
                          </a:solidFill>
                          <a:latin typeface="+mn-lt"/>
                          <a:ea typeface="+mn-ea"/>
                          <a:cs typeface="+mn-cs"/>
                        </a:rPr>
                        <a:t>: training modules to be developed </a:t>
                      </a:r>
                    </a:p>
                  </a:txBody>
                  <a:tcPr anchor="ctr"/>
                </a:tc>
                <a:extLst>
                  <a:ext uri="{0D108BD9-81ED-4DB2-BD59-A6C34878D82A}">
                    <a16:rowId xmlns:a16="http://schemas.microsoft.com/office/drawing/2014/main" val="611895920"/>
                  </a:ext>
                </a:extLst>
              </a:tr>
            </a:tbl>
          </a:graphicData>
        </a:graphic>
      </p:graphicFrame>
      <p:sp>
        <p:nvSpPr>
          <p:cNvPr id="3" name="TextBox 2">
            <a:extLst>
              <a:ext uri="{FF2B5EF4-FFF2-40B4-BE49-F238E27FC236}">
                <a16:creationId xmlns:a16="http://schemas.microsoft.com/office/drawing/2014/main" id="{1E8009D3-E829-E462-46FA-62952F9A7BC4}"/>
              </a:ext>
            </a:extLst>
          </p:cNvPr>
          <p:cNvSpPr txBox="1"/>
          <p:nvPr/>
        </p:nvSpPr>
        <p:spPr>
          <a:xfrm>
            <a:off x="0" y="6596390"/>
            <a:ext cx="2577548" cy="261610"/>
          </a:xfrm>
          <a:prstGeom prst="rect">
            <a:avLst/>
          </a:prstGeom>
          <a:noFill/>
        </p:spPr>
        <p:txBody>
          <a:bodyPr wrap="square" lIns="91440" tIns="45720" rIns="91440" bIns="45720" anchor="t">
            <a:spAutoFit/>
          </a:bodyPr>
          <a:lstStyle/>
          <a:p>
            <a:r>
              <a:rPr lang="en-US" sz="1100" dirty="0">
                <a:solidFill>
                  <a:schemeClr val="tx1">
                    <a:lumMod val="75000"/>
                    <a:lumOff val="25000"/>
                  </a:schemeClr>
                </a:solidFill>
                <a:latin typeface="Arial"/>
                <a:cs typeface="Arial"/>
              </a:rPr>
              <a:t>Slide No. 3</a:t>
            </a:r>
          </a:p>
        </p:txBody>
      </p:sp>
    </p:spTree>
    <p:extLst>
      <p:ext uri="{BB962C8B-B14F-4D97-AF65-F5344CB8AC3E}">
        <p14:creationId xmlns:p14="http://schemas.microsoft.com/office/powerpoint/2010/main" val="239638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AA0823-43C4-03AE-EEFD-70B5A0D48DBE}"/>
              </a:ext>
            </a:extLst>
          </p:cNvPr>
          <p:cNvSpPr/>
          <p:nvPr/>
        </p:nvSpPr>
        <p:spPr>
          <a:xfrm>
            <a:off x="0" y="-1"/>
            <a:ext cx="12192000" cy="54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400" b="1" dirty="0">
                <a:solidFill>
                  <a:schemeClr val="tx1"/>
                </a:solidFill>
                <a:latin typeface="Arial" panose="020B0604020202020204" pitchFamily="34" charset="0"/>
                <a:cs typeface="Arial" panose="020B0604020202020204" pitchFamily="34" charset="0"/>
              </a:rPr>
              <a:t>CAREC Digital Strategy 2030 (</a:t>
            </a:r>
            <a:r>
              <a:rPr lang="en-SG" sz="2400" dirty="0">
                <a:solidFill>
                  <a:schemeClr val="tx1"/>
                </a:solidFill>
                <a:latin typeface="Arial" panose="020B0604020202020204" pitchFamily="34" charset="0"/>
                <a:cs typeface="Arial" panose="020B0604020202020204" pitchFamily="34" charset="0"/>
              </a:rPr>
              <a:t>The 5 Pillars of the </a:t>
            </a:r>
            <a:r>
              <a:rPr lang="en-SG" sz="2400" b="1" dirty="0">
                <a:solidFill>
                  <a:schemeClr val="tx1"/>
                </a:solidFill>
                <a:latin typeface="Arial" panose="020B0604020202020204" pitchFamily="34" charset="0"/>
                <a:cs typeface="Arial" panose="020B0604020202020204" pitchFamily="34" charset="0"/>
              </a:rPr>
              <a:t>Digital Foundations)</a:t>
            </a:r>
          </a:p>
        </p:txBody>
      </p:sp>
      <p:sp>
        <p:nvSpPr>
          <p:cNvPr id="9" name="TextBox 8">
            <a:extLst>
              <a:ext uri="{FF2B5EF4-FFF2-40B4-BE49-F238E27FC236}">
                <a16:creationId xmlns:a16="http://schemas.microsoft.com/office/drawing/2014/main" id="{0B11AC02-4E5B-69D5-F7AD-C076B222DD0D}"/>
              </a:ext>
            </a:extLst>
          </p:cNvPr>
          <p:cNvSpPr txBox="1"/>
          <p:nvPr/>
        </p:nvSpPr>
        <p:spPr>
          <a:xfrm>
            <a:off x="0" y="6596390"/>
            <a:ext cx="2577548" cy="261610"/>
          </a:xfrm>
          <a:prstGeom prst="rect">
            <a:avLst/>
          </a:prstGeom>
          <a:noFill/>
        </p:spPr>
        <p:txBody>
          <a:bodyPr wrap="square" lIns="91440" tIns="45720" rIns="91440" bIns="45720" anchor="t">
            <a:spAutoFit/>
          </a:bodyPr>
          <a:lstStyle/>
          <a:p>
            <a:r>
              <a:rPr lang="en-US" sz="1100" dirty="0">
                <a:solidFill>
                  <a:schemeClr val="tx1">
                    <a:lumMod val="75000"/>
                    <a:lumOff val="25000"/>
                  </a:schemeClr>
                </a:solidFill>
                <a:latin typeface="Arial"/>
                <a:cs typeface="Arial"/>
              </a:rPr>
              <a:t>Slide No. 4</a:t>
            </a:r>
          </a:p>
        </p:txBody>
      </p:sp>
      <p:graphicFrame>
        <p:nvGraphicFramePr>
          <p:cNvPr id="3" name="Content Placeholder 4">
            <a:extLst>
              <a:ext uri="{FF2B5EF4-FFF2-40B4-BE49-F238E27FC236}">
                <a16:creationId xmlns:a16="http://schemas.microsoft.com/office/drawing/2014/main" id="{EAEC0BE2-257D-181E-9886-D13866A1F647}"/>
              </a:ext>
            </a:extLst>
          </p:cNvPr>
          <p:cNvGraphicFramePr>
            <a:graphicFrameLocks/>
          </p:cNvGraphicFramePr>
          <p:nvPr/>
        </p:nvGraphicFramePr>
        <p:xfrm>
          <a:off x="1" y="703384"/>
          <a:ext cx="9720774" cy="5893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7098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AF4F05-399F-635B-D4BD-DB6E26194B0A}"/>
              </a:ext>
            </a:extLst>
          </p:cNvPr>
          <p:cNvSpPr/>
          <p:nvPr/>
        </p:nvSpPr>
        <p:spPr>
          <a:xfrm>
            <a:off x="652023" y="1294253"/>
            <a:ext cx="9258893" cy="49236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buFont typeface="Arial" panose="020B0604020202020204" pitchFamily="34" charset="0"/>
              <a:buChar char="•"/>
            </a:pPr>
            <a:endParaRPr lang="en-US" sz="17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700" dirty="0">
                <a:solidFill>
                  <a:schemeClr val="tx1"/>
                </a:solidFill>
                <a:latin typeface="Arial" panose="020B0604020202020204" pitchFamily="34" charset="0"/>
                <a:cs typeface="Arial" panose="020B0604020202020204" pitchFamily="34" charset="0"/>
              </a:rPr>
              <a:t>Developed the </a:t>
            </a:r>
            <a:r>
              <a:rPr lang="en-US" sz="1700" b="1"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CAREC Digital Strategy Portal</a:t>
            </a:r>
            <a:r>
              <a:rPr lang="en-US" sz="17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17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700" b="1" dirty="0">
                <a:solidFill>
                  <a:schemeClr val="tx1"/>
                </a:solidFill>
                <a:latin typeface="Arial" panose="020B0604020202020204" pitchFamily="34" charset="0"/>
                <a:cs typeface="Arial" panose="020B0604020202020204" pitchFamily="34" charset="0"/>
              </a:rPr>
              <a:t>‘Virtual CAREC’</a:t>
            </a:r>
            <a:r>
              <a:rPr lang="en-US" sz="1700" dirty="0">
                <a:solidFill>
                  <a:schemeClr val="tx1"/>
                </a:solidFill>
                <a:latin typeface="Arial" panose="020B0604020202020204" pitchFamily="34" charset="0"/>
                <a:cs typeface="Arial" panose="020B0604020202020204" pitchFamily="34" charset="0"/>
              </a:rPr>
              <a:t> initiative to provide training, upgrade equipment, and improve connectivity.</a:t>
            </a:r>
          </a:p>
          <a:p>
            <a:pPr marL="285750" indent="-285750" algn="just">
              <a:buFont typeface="Arial" panose="020B0604020202020204" pitchFamily="34" charset="0"/>
              <a:buChar char="•"/>
            </a:pPr>
            <a:endParaRPr lang="en-US" sz="1700" dirty="0">
              <a:solidFill>
                <a:schemeClr val="tx1">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n-US"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regional </a:t>
            </a:r>
            <a:r>
              <a:rPr lang="en-US"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CAREC Startup Ecosystem Development Hub</a:t>
            </a:r>
            <a:r>
              <a:rPr lang="en-US"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742950" lvl="1" indent="-285750" algn="just">
              <a:buFont typeface="Wingdings" panose="05000000000000000000" pitchFamily="2" charset="2"/>
              <a:buChar char="§"/>
            </a:pPr>
            <a:r>
              <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Improves data flow and connects stakeholders</a:t>
            </a:r>
          </a:p>
          <a:p>
            <a:pPr marL="742950" lvl="1" indent="-285750" algn="just">
              <a:buFont typeface="Wingdings" panose="05000000000000000000" pitchFamily="2" charset="2"/>
              <a:buChar char="§"/>
            </a:pPr>
            <a:r>
              <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Provides knowledge support to invigorate the ecosystem with the following initiatives:</a:t>
            </a:r>
            <a:endParaRPr lang="en-US" sz="17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700" dirty="0">
              <a:solidFill>
                <a:schemeClr val="tx1"/>
              </a:solidFill>
              <a:latin typeface="Arial" panose="020B0604020202020204" pitchFamily="34" charset="0"/>
              <a:cs typeface="Arial" panose="020B0604020202020204" pitchFamily="34" charset="0"/>
            </a:endParaRPr>
          </a:p>
          <a:p>
            <a:pPr marL="1200150" lvl="2" indent="-285750" algn="just">
              <a:buFont typeface="Courier New" panose="02070309020205020404" pitchFamily="49" charset="0"/>
              <a:buChar char="o"/>
            </a:pPr>
            <a:r>
              <a:rPr lang="en-US" sz="1700" dirty="0">
                <a:solidFill>
                  <a:schemeClr val="tx1"/>
                </a:solidFill>
                <a:latin typeface="Arial" panose="020B0604020202020204" pitchFamily="34" charset="0"/>
                <a:cs typeface="Arial" panose="020B0604020202020204" pitchFamily="34" charset="0"/>
              </a:rPr>
              <a:t>The </a:t>
            </a:r>
            <a:r>
              <a:rPr lang="en-US" sz="1700" b="1" dirty="0">
                <a:solidFill>
                  <a:schemeClr val="tx1"/>
                </a:solidFill>
                <a:latin typeface="Arial" panose="020B0604020202020204" pitchFamily="34" charset="0"/>
                <a:cs typeface="Arial" panose="020B0604020202020204" pitchFamily="34" charset="0"/>
                <a:hlinkClick r:id="rId4"/>
              </a:rPr>
              <a:t>CAREC Startup Map</a:t>
            </a:r>
            <a:r>
              <a:rPr lang="en-US" sz="1700" dirty="0">
                <a:solidFill>
                  <a:schemeClr val="tx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US" sz="1700" dirty="0">
              <a:solidFill>
                <a:schemeClr val="tx1"/>
              </a:solidFill>
              <a:latin typeface="Arial" panose="020B0604020202020204" pitchFamily="34" charset="0"/>
              <a:cs typeface="Arial" panose="020B0604020202020204" pitchFamily="34" charset="0"/>
            </a:endParaRPr>
          </a:p>
          <a:p>
            <a:pPr marL="1200150" lvl="2" indent="-285750" algn="just">
              <a:buFont typeface="Courier New" panose="02070309020205020404" pitchFamily="49" charset="0"/>
              <a:buChar char="o"/>
            </a:pPr>
            <a:r>
              <a:rPr lang="en-US" sz="1700" dirty="0">
                <a:solidFill>
                  <a:schemeClr val="tx1"/>
                </a:solidFill>
                <a:latin typeface="Arial" panose="020B0604020202020204" pitchFamily="34" charset="0"/>
                <a:cs typeface="Arial" panose="020B0604020202020204" pitchFamily="34" charset="0"/>
              </a:rPr>
              <a:t>The </a:t>
            </a:r>
            <a:r>
              <a:rPr lang="en-US" sz="1700" b="1" dirty="0">
                <a:solidFill>
                  <a:schemeClr val="tx1"/>
                </a:solidFill>
                <a:latin typeface="Arial" panose="020B0604020202020204" pitchFamily="34" charset="0"/>
                <a:cs typeface="Arial" panose="020B0604020202020204" pitchFamily="34" charset="0"/>
              </a:rPr>
              <a:t>CAREC Innovation Network (CIN).</a:t>
            </a:r>
          </a:p>
          <a:p>
            <a:pPr marL="1200150" lvl="2" indent="-285750" algn="just">
              <a:buFont typeface="Courier New" panose="02070309020205020404" pitchFamily="49" charset="0"/>
              <a:buChar char="o"/>
            </a:pPr>
            <a:endParaRPr lang="en-US" sz="1700" b="1" dirty="0">
              <a:solidFill>
                <a:schemeClr val="tx1"/>
              </a:solidFill>
              <a:latin typeface="Arial" panose="020B0604020202020204" pitchFamily="34" charset="0"/>
              <a:cs typeface="Arial" panose="020B0604020202020204" pitchFamily="34" charset="0"/>
            </a:endParaRPr>
          </a:p>
          <a:p>
            <a:pPr marL="1200150" lvl="2" indent="-285750" algn="just">
              <a:buFont typeface="Courier New" panose="02070309020205020404" pitchFamily="49" charset="0"/>
              <a:buChar char="o"/>
            </a:pPr>
            <a:r>
              <a:rPr lang="en-US" sz="1700" dirty="0">
                <a:solidFill>
                  <a:schemeClr val="tx1"/>
                </a:solidFill>
                <a:latin typeface="Arial" panose="020B0604020202020204" pitchFamily="34" charset="0"/>
                <a:cs typeface="Arial" panose="020B0604020202020204" pitchFamily="34" charset="0"/>
              </a:rPr>
              <a:t>The </a:t>
            </a:r>
            <a:r>
              <a:rPr lang="en-US" sz="1700" b="1" dirty="0">
                <a:solidFill>
                  <a:schemeClr val="tx1"/>
                </a:solidFill>
                <a:latin typeface="Arial" panose="020B0604020202020204" pitchFamily="34" charset="0"/>
                <a:cs typeface="Arial" panose="020B0604020202020204" pitchFamily="34" charset="0"/>
              </a:rPr>
              <a:t>CAREC Innovation Decoded.</a:t>
            </a:r>
            <a:endParaRPr lang="en-US" sz="17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700" dirty="0">
              <a:solidFill>
                <a:schemeClr val="tx1"/>
              </a:solidFill>
              <a:latin typeface="Arial" panose="020B0604020202020204" pitchFamily="34" charset="0"/>
              <a:cs typeface="Arial" panose="020B0604020202020204" pitchFamily="34" charset="0"/>
            </a:endParaRPr>
          </a:p>
          <a:p>
            <a:pPr marL="1200150" lvl="2" indent="-285750" algn="just">
              <a:buFont typeface="Courier New" panose="02070309020205020404" pitchFamily="49" charset="0"/>
              <a:buChar char="o"/>
            </a:pPr>
            <a:r>
              <a:rPr lang="en-US" sz="1700" dirty="0">
                <a:solidFill>
                  <a:schemeClr val="tx1"/>
                </a:solidFill>
                <a:latin typeface="Arial" panose="020B0604020202020204" pitchFamily="34" charset="0"/>
                <a:cs typeface="Arial" panose="020B0604020202020204" pitchFamily="34" charset="0"/>
              </a:rPr>
              <a:t>The </a:t>
            </a:r>
            <a:r>
              <a:rPr lang="en-US" sz="1700" b="1" dirty="0">
                <a:solidFill>
                  <a:schemeClr val="tx1"/>
                </a:solidFill>
                <a:latin typeface="Arial" panose="020B0604020202020204" pitchFamily="34" charset="0"/>
                <a:cs typeface="Arial" panose="020B0604020202020204" pitchFamily="34" charset="0"/>
                <a:hlinkClick r:id="rId5"/>
              </a:rPr>
              <a:t>CAREC University Startup Competition</a:t>
            </a:r>
            <a:r>
              <a:rPr lang="en-US" sz="1700" b="1" dirty="0">
                <a:solidFill>
                  <a:schemeClr val="tx1"/>
                </a:solidFill>
                <a:latin typeface="Arial" panose="020B0604020202020204" pitchFamily="34" charset="0"/>
                <a:cs typeface="Arial" panose="020B0604020202020204" pitchFamily="34" charset="0"/>
              </a:rPr>
              <a:t>.</a:t>
            </a:r>
            <a:endParaRPr lang="en-US" sz="17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E546900-B44D-38A4-9950-CA9788A620B8}"/>
              </a:ext>
            </a:extLst>
          </p:cNvPr>
          <p:cNvSpPr/>
          <p:nvPr/>
        </p:nvSpPr>
        <p:spPr>
          <a:xfrm>
            <a:off x="0" y="-1"/>
            <a:ext cx="12192000" cy="54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400" b="1" dirty="0">
                <a:solidFill>
                  <a:schemeClr val="tx1">
                    <a:lumMod val="85000"/>
                    <a:lumOff val="15000"/>
                  </a:schemeClr>
                </a:solidFill>
                <a:latin typeface="Arial" panose="020B0604020202020204" pitchFamily="34" charset="0"/>
                <a:cs typeface="Arial" panose="020B0604020202020204" pitchFamily="34" charset="0"/>
              </a:rPr>
              <a:t>Supporting Start-up Ecosystems in the CAREC </a:t>
            </a:r>
          </a:p>
        </p:txBody>
      </p:sp>
      <p:sp>
        <p:nvSpPr>
          <p:cNvPr id="7" name="Rectangle 6">
            <a:extLst>
              <a:ext uri="{FF2B5EF4-FFF2-40B4-BE49-F238E27FC236}">
                <a16:creationId xmlns:a16="http://schemas.microsoft.com/office/drawing/2014/main" id="{3C931677-E08D-CA74-9833-C923AADF4B93}"/>
              </a:ext>
            </a:extLst>
          </p:cNvPr>
          <p:cNvSpPr/>
          <p:nvPr/>
        </p:nvSpPr>
        <p:spPr>
          <a:xfrm>
            <a:off x="0" y="747202"/>
            <a:ext cx="4961860" cy="34241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SG" sz="1600" b="1" dirty="0">
                <a:solidFill>
                  <a:schemeClr val="bg1"/>
                </a:solidFill>
                <a:latin typeface="Arial"/>
                <a:cs typeface="Arial"/>
              </a:rPr>
              <a:t>Key Initiatives  </a:t>
            </a:r>
            <a:endParaRPr lang="en-SG" sz="16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E60B13C-9FDB-202C-A43A-7A8F96E9BB93}"/>
              </a:ext>
            </a:extLst>
          </p:cNvPr>
          <p:cNvSpPr txBox="1"/>
          <p:nvPr/>
        </p:nvSpPr>
        <p:spPr>
          <a:xfrm>
            <a:off x="0" y="6596390"/>
            <a:ext cx="2577548" cy="261610"/>
          </a:xfrm>
          <a:prstGeom prst="rect">
            <a:avLst/>
          </a:prstGeom>
          <a:noFill/>
        </p:spPr>
        <p:txBody>
          <a:bodyPr wrap="square" lIns="91440" tIns="45720" rIns="91440" bIns="45720" anchor="t">
            <a:spAutoFit/>
          </a:bodyPr>
          <a:lstStyle/>
          <a:p>
            <a:r>
              <a:rPr lang="en-US" sz="1100" dirty="0">
                <a:solidFill>
                  <a:schemeClr val="tx1">
                    <a:lumMod val="75000"/>
                    <a:lumOff val="25000"/>
                  </a:schemeClr>
                </a:solidFill>
                <a:latin typeface="Arial"/>
                <a:cs typeface="Arial"/>
              </a:rPr>
              <a:t>Slide No. 5</a:t>
            </a:r>
            <a:endParaRPr lang="en-US" sz="11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736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AF4F05-399F-635B-D4BD-DB6E26194B0A}"/>
              </a:ext>
            </a:extLst>
          </p:cNvPr>
          <p:cNvSpPr/>
          <p:nvPr/>
        </p:nvSpPr>
        <p:spPr>
          <a:xfrm>
            <a:off x="652023" y="1294254"/>
            <a:ext cx="9068752" cy="513468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Clr>
                <a:srgbClr val="000000"/>
              </a:buClr>
            </a:pPr>
            <a:endParaRPr lang="en-US" sz="1600" b="1" dirty="0">
              <a:solidFill>
                <a:schemeClr val="tx1"/>
              </a:solidFill>
              <a:effectLst/>
              <a:latin typeface="Arial" panose="020B0604020202020204" pitchFamily="34" charset="0"/>
              <a:ea typeface="Calibri" panose="020F0502020204030204" pitchFamily="34" charset="0"/>
            </a:endParaRPr>
          </a:p>
          <a:p>
            <a:pPr algn="just">
              <a:buClr>
                <a:srgbClr val="000000"/>
              </a:buClr>
            </a:pPr>
            <a:r>
              <a:rPr lang="en-US" sz="1600" b="1" dirty="0">
                <a:solidFill>
                  <a:schemeClr val="tx1"/>
                </a:solidFill>
                <a:effectLst/>
                <a:latin typeface="Arial" panose="020B0604020202020204" pitchFamily="34" charset="0"/>
                <a:ea typeface="Calibri" panose="020F0502020204030204" pitchFamily="34" charset="0"/>
              </a:rPr>
              <a:t>Regional Startup Ecosystem Support (Pillar 5: Digital Innovation, Entrepreneurship, &amp; ICT Competitiveness)</a:t>
            </a:r>
            <a:endParaRPr lang="en-PK" sz="1600" dirty="0">
              <a:solidFill>
                <a:schemeClr val="tx1"/>
              </a:solidFill>
              <a:effectLst/>
              <a:latin typeface="Calibri" panose="020F0502020204030204" pitchFamily="34" charset="0"/>
              <a:ea typeface="Calibri" panose="020F0502020204030204" pitchFamily="34" charset="0"/>
            </a:endParaRPr>
          </a:p>
          <a:p>
            <a:pPr marL="342900" lvl="0" indent="-342900" algn="just">
              <a:buClr>
                <a:srgbClr val="000000"/>
              </a:buClr>
              <a:buFont typeface="Wingdings" panose="05000000000000000000" pitchFamily="2" charset="2"/>
              <a:buChar char=""/>
            </a:pPr>
            <a:endParaRPr lang="en-US" sz="1600" dirty="0">
              <a:solidFill>
                <a:schemeClr val="tx1"/>
              </a:solidFill>
              <a:effectLst/>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600" dirty="0">
                <a:solidFill>
                  <a:schemeClr val="tx1"/>
                </a:solidFill>
                <a:latin typeface="Arial" panose="020B0604020202020204" pitchFamily="34" charset="0"/>
                <a:ea typeface="Calibri" panose="020F0502020204030204" pitchFamily="34" charset="0"/>
              </a:rPr>
              <a:t>Further develop CAREC Startup Ecosystem Development Hub.</a:t>
            </a:r>
          </a:p>
          <a:p>
            <a:pPr marL="342900" lvl="0" indent="-342900" algn="just">
              <a:buClr>
                <a:srgbClr val="000000"/>
              </a:buClr>
              <a:buFont typeface="Arial" panose="020B0604020202020204" pitchFamily="34" charset="0"/>
              <a:buChar char="•"/>
            </a:pPr>
            <a:endParaRPr lang="en-US" sz="160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600" dirty="0">
                <a:solidFill>
                  <a:schemeClr val="tx1"/>
                </a:solidFill>
                <a:latin typeface="Arial" panose="020B0604020202020204" pitchFamily="34" charset="0"/>
                <a:ea typeface="Calibri" panose="020F0502020204030204" pitchFamily="34" charset="0"/>
              </a:rPr>
              <a:t>Continue organizing CIN Member workshops.</a:t>
            </a:r>
          </a:p>
          <a:p>
            <a:pPr marL="342900" lvl="0" indent="-342900" algn="just">
              <a:buClr>
                <a:srgbClr val="000000"/>
              </a:buClr>
              <a:buFont typeface="Arial" panose="020B0604020202020204" pitchFamily="34" charset="0"/>
              <a:buChar char="•"/>
            </a:pPr>
            <a:endParaRPr lang="en-US" sz="160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600" dirty="0">
                <a:solidFill>
                  <a:schemeClr val="tx1"/>
                </a:solidFill>
                <a:latin typeface="Arial" panose="020B0604020202020204" pitchFamily="34" charset="0"/>
                <a:ea typeface="Calibri" panose="020F0502020204030204" pitchFamily="34" charset="0"/>
              </a:rPr>
              <a:t>Continue organizing CAREC Innovation Decoded workshops.</a:t>
            </a:r>
          </a:p>
          <a:p>
            <a:pPr marL="342900" lvl="0" indent="-342900" algn="just">
              <a:buClr>
                <a:srgbClr val="000000"/>
              </a:buClr>
              <a:buFont typeface="Arial" panose="020B0604020202020204" pitchFamily="34" charset="0"/>
              <a:buChar char="•"/>
            </a:pPr>
            <a:endParaRPr lang="en-US" sz="160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600" dirty="0">
                <a:solidFill>
                  <a:schemeClr val="tx1"/>
                </a:solidFill>
                <a:latin typeface="Arial" panose="020B0604020202020204" pitchFamily="34" charset="0"/>
                <a:ea typeface="Calibri" panose="020F0502020204030204" pitchFamily="34" charset="0"/>
              </a:rPr>
              <a:t>Organize events such as:</a:t>
            </a:r>
          </a:p>
          <a:p>
            <a:pPr marL="800100" lvl="1" indent="-342900" algn="just">
              <a:buClr>
                <a:srgbClr val="000000"/>
              </a:buClr>
              <a:buFont typeface="Wingdings" panose="05000000000000000000" pitchFamily="2" charset="2"/>
              <a:buChar char=""/>
            </a:pPr>
            <a:r>
              <a:rPr lang="en-US" sz="1600" dirty="0">
                <a:solidFill>
                  <a:schemeClr val="tx1"/>
                </a:solidFill>
                <a:latin typeface="Arial" panose="020B0604020202020204" pitchFamily="34" charset="0"/>
                <a:ea typeface="Calibri" panose="020F0502020204030204" pitchFamily="34" charset="0"/>
              </a:rPr>
              <a:t>Investor Summit</a:t>
            </a:r>
          </a:p>
          <a:p>
            <a:pPr marL="800100" lvl="1" indent="-342900" algn="just">
              <a:buClr>
                <a:srgbClr val="000000"/>
              </a:buClr>
              <a:buFont typeface="Wingdings" panose="05000000000000000000" pitchFamily="2" charset="2"/>
              <a:buChar char=""/>
            </a:pPr>
            <a:r>
              <a:rPr lang="en-US" sz="1600" dirty="0">
                <a:solidFill>
                  <a:schemeClr val="tx1"/>
                </a:solidFill>
                <a:latin typeface="Arial" panose="020B0604020202020204" pitchFamily="34" charset="0"/>
                <a:ea typeface="Calibri" panose="020F0502020204030204" pitchFamily="34" charset="0"/>
              </a:rPr>
              <a:t>Startup Roadshow</a:t>
            </a:r>
          </a:p>
          <a:p>
            <a:pPr marL="800100" lvl="1" indent="-342900" algn="just">
              <a:buClr>
                <a:srgbClr val="000000"/>
              </a:buClr>
              <a:buFont typeface="Wingdings" panose="05000000000000000000" pitchFamily="2" charset="2"/>
              <a:buChar char=""/>
            </a:pPr>
            <a:r>
              <a:rPr lang="en-US" sz="1600" dirty="0">
                <a:solidFill>
                  <a:schemeClr val="tx1"/>
                </a:solidFill>
                <a:latin typeface="Arial" panose="020B0604020202020204" pitchFamily="34" charset="0"/>
                <a:ea typeface="Calibri" panose="020F0502020204030204" pitchFamily="34" charset="0"/>
              </a:rPr>
              <a:t>Innovation Spaces</a:t>
            </a:r>
          </a:p>
          <a:p>
            <a:pPr marL="800100" lvl="1" indent="-342900" algn="just">
              <a:buClr>
                <a:srgbClr val="000000"/>
              </a:buClr>
              <a:buFont typeface="Wingdings" panose="05000000000000000000" pitchFamily="2" charset="2"/>
              <a:buChar char=""/>
            </a:pPr>
            <a:r>
              <a:rPr lang="en-US" sz="1600" dirty="0">
                <a:solidFill>
                  <a:schemeClr val="tx1"/>
                </a:solidFill>
                <a:latin typeface="Arial" panose="020B0604020202020204" pitchFamily="34" charset="0"/>
                <a:ea typeface="Calibri" panose="020F0502020204030204" pitchFamily="34" charset="0"/>
              </a:rPr>
              <a:t>Digital Nomad promotion activities</a:t>
            </a:r>
          </a:p>
          <a:p>
            <a:pPr marL="800100" lvl="1" indent="-342900" algn="just">
              <a:buClr>
                <a:srgbClr val="000000"/>
              </a:buClr>
              <a:buFont typeface="Wingdings" panose="05000000000000000000" pitchFamily="2" charset="2"/>
              <a:buChar char=""/>
            </a:pPr>
            <a:r>
              <a:rPr lang="en-US" sz="1600" dirty="0">
                <a:solidFill>
                  <a:schemeClr val="tx1"/>
                </a:solidFill>
                <a:latin typeface="Arial" panose="020B0604020202020204" pitchFamily="34" charset="0"/>
                <a:ea typeface="Calibri" panose="020F0502020204030204" pitchFamily="34" charset="0"/>
              </a:rPr>
              <a:t>Create a Regional Talent Poll, Regional Mentor Network, and Regional Angel Investor Network</a:t>
            </a:r>
          </a:p>
          <a:p>
            <a:pPr marL="342900" lvl="0" indent="-342900" algn="just">
              <a:buClr>
                <a:srgbClr val="000000"/>
              </a:buClr>
              <a:buFont typeface="Arial" panose="020B0604020202020204" pitchFamily="34" charset="0"/>
              <a:buChar char="•"/>
            </a:pPr>
            <a:endParaRPr lang="en-US" sz="160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600" dirty="0">
                <a:solidFill>
                  <a:schemeClr val="tx1"/>
                </a:solidFill>
                <a:latin typeface="Arial" panose="020B0604020202020204" pitchFamily="34" charset="0"/>
                <a:ea typeface="Calibri" panose="020F0502020204030204" pitchFamily="34" charset="0"/>
              </a:rPr>
              <a:t>Develop Regional Pre-Incubation Bootcamp.</a:t>
            </a:r>
          </a:p>
        </p:txBody>
      </p:sp>
      <p:sp>
        <p:nvSpPr>
          <p:cNvPr id="4" name="Rectangle 3">
            <a:extLst>
              <a:ext uri="{FF2B5EF4-FFF2-40B4-BE49-F238E27FC236}">
                <a16:creationId xmlns:a16="http://schemas.microsoft.com/office/drawing/2014/main" id="{BE546900-B44D-38A4-9950-CA9788A620B8}"/>
              </a:ext>
            </a:extLst>
          </p:cNvPr>
          <p:cNvSpPr/>
          <p:nvPr/>
        </p:nvSpPr>
        <p:spPr>
          <a:xfrm>
            <a:off x="0" y="-1"/>
            <a:ext cx="12192000" cy="54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400" b="1" dirty="0">
                <a:solidFill>
                  <a:schemeClr val="tx1">
                    <a:lumMod val="85000"/>
                    <a:lumOff val="15000"/>
                  </a:schemeClr>
                </a:solidFill>
                <a:latin typeface="Arial" panose="020B0604020202020204" pitchFamily="34" charset="0"/>
                <a:cs typeface="Arial" panose="020B0604020202020204" pitchFamily="34" charset="0"/>
              </a:rPr>
              <a:t>Supporting Start-up Ecosystems in the CAREC </a:t>
            </a:r>
          </a:p>
        </p:txBody>
      </p:sp>
      <p:sp>
        <p:nvSpPr>
          <p:cNvPr id="7" name="Rectangle 6">
            <a:extLst>
              <a:ext uri="{FF2B5EF4-FFF2-40B4-BE49-F238E27FC236}">
                <a16:creationId xmlns:a16="http://schemas.microsoft.com/office/drawing/2014/main" id="{3C931677-E08D-CA74-9833-C923AADF4B93}"/>
              </a:ext>
            </a:extLst>
          </p:cNvPr>
          <p:cNvSpPr/>
          <p:nvPr/>
        </p:nvSpPr>
        <p:spPr>
          <a:xfrm>
            <a:off x="0" y="747202"/>
            <a:ext cx="4961860" cy="34241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SG" sz="1600" b="1" dirty="0">
                <a:solidFill>
                  <a:schemeClr val="bg1"/>
                </a:solidFill>
                <a:latin typeface="Arial"/>
                <a:cs typeface="Arial"/>
              </a:rPr>
              <a:t>Future Activities </a:t>
            </a:r>
            <a:endParaRPr lang="en-SG" sz="16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E60B13C-9FDB-202C-A43A-7A8F96E9BB93}"/>
              </a:ext>
            </a:extLst>
          </p:cNvPr>
          <p:cNvSpPr txBox="1"/>
          <p:nvPr/>
        </p:nvSpPr>
        <p:spPr>
          <a:xfrm>
            <a:off x="0" y="6596390"/>
            <a:ext cx="2577548" cy="261610"/>
          </a:xfrm>
          <a:prstGeom prst="rect">
            <a:avLst/>
          </a:prstGeom>
          <a:noFill/>
        </p:spPr>
        <p:txBody>
          <a:bodyPr wrap="square" lIns="91440" tIns="45720" rIns="91440" bIns="45720" anchor="t">
            <a:spAutoFit/>
          </a:bodyPr>
          <a:lstStyle/>
          <a:p>
            <a:r>
              <a:rPr lang="en-US" sz="1100" dirty="0">
                <a:solidFill>
                  <a:schemeClr val="tx1">
                    <a:lumMod val="75000"/>
                    <a:lumOff val="25000"/>
                  </a:schemeClr>
                </a:solidFill>
                <a:latin typeface="Arial"/>
                <a:cs typeface="Arial"/>
              </a:rPr>
              <a:t>Slide No. 6</a:t>
            </a:r>
            <a:endParaRPr lang="en-US" dirty="0">
              <a:solidFill>
                <a:schemeClr val="tx1">
                  <a:lumMod val="75000"/>
                  <a:lumOff val="25000"/>
                </a:schemeClr>
              </a:solidFill>
            </a:endParaRPr>
          </a:p>
        </p:txBody>
      </p:sp>
    </p:spTree>
    <p:extLst>
      <p:ext uri="{BB962C8B-B14F-4D97-AF65-F5344CB8AC3E}">
        <p14:creationId xmlns:p14="http://schemas.microsoft.com/office/powerpoint/2010/main" val="2133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AF4F05-399F-635B-D4BD-DB6E26194B0A}"/>
              </a:ext>
            </a:extLst>
          </p:cNvPr>
          <p:cNvSpPr/>
          <p:nvPr/>
        </p:nvSpPr>
        <p:spPr>
          <a:xfrm>
            <a:off x="815926" y="1294254"/>
            <a:ext cx="8932985" cy="50784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buClr>
                <a:srgbClr val="000000"/>
              </a:buClr>
            </a:pPr>
            <a:endParaRPr lang="en-US" sz="1550" b="1" dirty="0">
              <a:solidFill>
                <a:schemeClr val="tx1"/>
              </a:solidFill>
              <a:effectLst/>
              <a:latin typeface="Arial" panose="020B0604020202020204" pitchFamily="34" charset="0"/>
              <a:ea typeface="Calibri" panose="020F0502020204030204" pitchFamily="34" charset="0"/>
            </a:endParaRPr>
          </a:p>
          <a:p>
            <a:pPr algn="just">
              <a:buClr>
                <a:srgbClr val="000000"/>
              </a:buClr>
            </a:pPr>
            <a:r>
              <a:rPr lang="en-US" sz="1550" b="1" dirty="0">
                <a:solidFill>
                  <a:schemeClr val="tx1"/>
                </a:solidFill>
                <a:effectLst/>
                <a:latin typeface="Arial" panose="020B0604020202020204" pitchFamily="34" charset="0"/>
                <a:ea typeface="Calibri" panose="020F0502020204030204" pitchFamily="34" charset="0"/>
              </a:rPr>
              <a:t>University Collaboration and Promoting Youth Engagement and Entrepreneurship (Pillar 5: Digital Innovation, Entrepreneurship, &amp; ICT Competitiveness):</a:t>
            </a:r>
            <a:endParaRPr lang="en-US" sz="1550" dirty="0">
              <a:solidFill>
                <a:schemeClr val="tx1"/>
              </a:solidFill>
              <a:effectLst/>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550" dirty="0">
                <a:solidFill>
                  <a:schemeClr val="tx1"/>
                </a:solidFill>
                <a:effectLst/>
                <a:latin typeface="Arial" panose="020B0604020202020204" pitchFamily="34" charset="0"/>
                <a:ea typeface="Calibri" panose="020F0502020204030204" pitchFamily="34" charset="0"/>
              </a:rPr>
              <a:t>Create Affiliate Program with the universities to organize Open Innovation Challenges in the CAREC region</a:t>
            </a:r>
            <a:endParaRPr lang="en-US" sz="1550" dirty="0">
              <a:solidFill>
                <a:schemeClr val="tx1"/>
              </a:solidFill>
              <a:latin typeface="Calibri" panose="020F050202020403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endParaRPr lang="en-US" sz="1550" dirty="0">
              <a:solidFill>
                <a:schemeClr val="tx1"/>
              </a:solidFill>
              <a:effectLst/>
              <a:latin typeface="Calibri" panose="020F050202020403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550" dirty="0">
                <a:solidFill>
                  <a:schemeClr val="tx1"/>
                </a:solidFill>
                <a:effectLst/>
                <a:latin typeface="Arial" panose="020B0604020202020204" pitchFamily="34" charset="0"/>
                <a:ea typeface="Calibri" panose="020F0502020204030204" pitchFamily="34" charset="0"/>
              </a:rPr>
              <a:t>Create the "CAREC University Exchange Program.”</a:t>
            </a:r>
            <a:endParaRPr lang="en-US" sz="1550" dirty="0">
              <a:solidFill>
                <a:schemeClr val="tx1"/>
              </a:solidFill>
              <a:latin typeface="Calibri" panose="020F0502020204030204" pitchFamily="34" charset="0"/>
              <a:ea typeface="Calibri" panose="020F0502020204030204" pitchFamily="34" charset="0"/>
            </a:endParaRPr>
          </a:p>
          <a:p>
            <a:pPr lvl="0" algn="just">
              <a:buClr>
                <a:srgbClr val="000000"/>
              </a:buClr>
            </a:pPr>
            <a:endParaRPr lang="en-US" sz="1550" b="1" dirty="0">
              <a:solidFill>
                <a:schemeClr val="tx1"/>
              </a:solidFill>
              <a:effectLst/>
              <a:latin typeface="Arial" panose="020B0604020202020204" pitchFamily="34" charset="0"/>
              <a:ea typeface="Calibri" panose="020F0502020204030204" pitchFamily="34" charset="0"/>
            </a:endParaRPr>
          </a:p>
          <a:p>
            <a:pPr lvl="0" algn="just">
              <a:buClr>
                <a:srgbClr val="000000"/>
              </a:buClr>
            </a:pPr>
            <a:r>
              <a:rPr lang="en-US" sz="1550" b="1" dirty="0">
                <a:solidFill>
                  <a:schemeClr val="tx1"/>
                </a:solidFill>
                <a:effectLst/>
                <a:latin typeface="Arial" panose="020B0604020202020204" pitchFamily="34" charset="0"/>
                <a:ea typeface="Calibri" panose="020F0502020204030204" pitchFamily="34" charset="0"/>
              </a:rPr>
              <a:t>Other Initiatives:</a:t>
            </a:r>
            <a:r>
              <a:rPr lang="en-US" sz="1550" dirty="0">
                <a:solidFill>
                  <a:schemeClr val="tx1"/>
                </a:solidFill>
                <a:effectLst/>
                <a:latin typeface="Arial" panose="020B0604020202020204" pitchFamily="34" charset="0"/>
                <a:ea typeface="Calibri" panose="020F0502020204030204" pitchFamily="34" charset="0"/>
              </a:rPr>
              <a:t> </a:t>
            </a:r>
            <a:endParaRPr lang="en-PK" sz="1550" dirty="0">
              <a:solidFill>
                <a:schemeClr val="tx1"/>
              </a:solidFill>
              <a:effectLst/>
              <a:latin typeface="Calibri" panose="020F050202020403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550" dirty="0">
                <a:solidFill>
                  <a:schemeClr val="tx1"/>
                </a:solidFill>
                <a:effectLst/>
                <a:latin typeface="Arial" panose="020B0604020202020204" pitchFamily="34" charset="0"/>
                <a:ea typeface="Calibri" panose="020F0502020204030204" pitchFamily="34" charset="0"/>
              </a:rPr>
              <a:t>Launch flagship CAREC Digital Literacy Program for Women.</a:t>
            </a:r>
            <a:endParaRPr lang="en-PK" sz="1550" dirty="0">
              <a:solidFill>
                <a:schemeClr val="tx1"/>
              </a:solidFill>
              <a:effectLst/>
              <a:latin typeface="Calibri" panose="020F050202020403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endParaRPr lang="en-US" sz="1550" dirty="0">
              <a:solidFill>
                <a:schemeClr val="tx1"/>
              </a:solidFill>
              <a:effectLst/>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550" dirty="0">
                <a:solidFill>
                  <a:schemeClr val="tx1"/>
                </a:solidFill>
                <a:effectLst/>
                <a:latin typeface="Arial" panose="020B0604020202020204" pitchFamily="34" charset="0"/>
                <a:ea typeface="Calibri" panose="020F0502020204030204" pitchFamily="34" charset="0"/>
              </a:rPr>
              <a:t>Assess and develop a portfolio to develop digital infrastructure.</a:t>
            </a:r>
          </a:p>
          <a:p>
            <a:pPr marL="342900" lvl="0" indent="-342900" algn="just">
              <a:buClr>
                <a:srgbClr val="000000"/>
              </a:buClr>
              <a:buFont typeface="Arial" panose="020B0604020202020204" pitchFamily="34" charset="0"/>
              <a:buChar char="•"/>
            </a:pPr>
            <a:endParaRPr lang="en-US" sz="155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550" dirty="0">
                <a:solidFill>
                  <a:schemeClr val="tx1"/>
                </a:solidFill>
                <a:effectLst/>
                <a:latin typeface="Arial" panose="020B0604020202020204" pitchFamily="34" charset="0"/>
                <a:ea typeface="Calibri" panose="020F0502020204030204" pitchFamily="34" charset="0"/>
              </a:rPr>
              <a:t>Enhance government services.</a:t>
            </a:r>
          </a:p>
          <a:p>
            <a:pPr marL="342900" lvl="0" indent="-342900" algn="just">
              <a:buClr>
                <a:srgbClr val="000000"/>
              </a:buClr>
              <a:buFont typeface="Arial" panose="020B0604020202020204" pitchFamily="34" charset="0"/>
              <a:buChar char="•"/>
            </a:pPr>
            <a:endParaRPr lang="en-US" sz="1550" dirty="0">
              <a:solidFill>
                <a:schemeClr val="tx1"/>
              </a:solidFill>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550" dirty="0">
                <a:solidFill>
                  <a:schemeClr val="tx1"/>
                </a:solidFill>
                <a:effectLst/>
                <a:latin typeface="Arial" panose="020B0604020202020204" pitchFamily="34" charset="0"/>
                <a:ea typeface="Calibri" panose="020F0502020204030204" pitchFamily="34" charset="0"/>
              </a:rPr>
              <a:t>Promote dialogue on regulations pertaining to cross-border payments, data security, e-commerce, consumer privacy, and capacity building.</a:t>
            </a:r>
          </a:p>
          <a:p>
            <a:pPr marL="342900" lvl="0" indent="-342900" algn="just">
              <a:buClr>
                <a:srgbClr val="000000"/>
              </a:buClr>
              <a:buFont typeface="Arial" panose="020B0604020202020204" pitchFamily="34" charset="0"/>
              <a:buChar char="•"/>
            </a:pPr>
            <a:endParaRPr lang="en-US" sz="1550" dirty="0">
              <a:solidFill>
                <a:schemeClr val="tx1"/>
              </a:solidFill>
              <a:effectLst/>
              <a:latin typeface="Arial" panose="020B0604020202020204" pitchFamily="34" charset="0"/>
              <a:ea typeface="Calibri" panose="020F0502020204030204" pitchFamily="34" charset="0"/>
            </a:endParaRPr>
          </a:p>
          <a:p>
            <a:pPr marL="342900" lvl="0" indent="-342900" algn="just">
              <a:buClr>
                <a:srgbClr val="000000"/>
              </a:buClr>
              <a:buFont typeface="Arial" panose="020B0604020202020204" pitchFamily="34" charset="0"/>
              <a:buChar char="•"/>
            </a:pPr>
            <a:r>
              <a:rPr lang="en-US" sz="1550" dirty="0">
                <a:solidFill>
                  <a:schemeClr val="tx1"/>
                </a:solidFill>
                <a:effectLst/>
                <a:latin typeface="Arial" panose="020B0604020202020204" pitchFamily="34" charset="0"/>
                <a:ea typeface="Calibri" panose="020F0502020204030204" pitchFamily="34" charset="0"/>
              </a:rPr>
              <a:t>Enhance collaboration with the development partners in this space, such as AIIB, EBRD, ITU, UNDP, USAID, UNIDO, and World Bank..</a:t>
            </a:r>
            <a:endParaRPr lang="en-PK" sz="1550" dirty="0">
              <a:solidFill>
                <a:schemeClr val="tx1"/>
              </a:solidFill>
              <a:effectLst/>
              <a:latin typeface="Calibri" panose="020F0502020204030204" pitchFamily="34" charset="0"/>
              <a:ea typeface="Calibri" panose="020F0502020204030204" pitchFamily="34" charset="0"/>
            </a:endParaRPr>
          </a:p>
        </p:txBody>
      </p:sp>
      <p:sp>
        <p:nvSpPr>
          <p:cNvPr id="4" name="Rectangle 3">
            <a:extLst>
              <a:ext uri="{FF2B5EF4-FFF2-40B4-BE49-F238E27FC236}">
                <a16:creationId xmlns:a16="http://schemas.microsoft.com/office/drawing/2014/main" id="{BE546900-B44D-38A4-9950-CA9788A620B8}"/>
              </a:ext>
            </a:extLst>
          </p:cNvPr>
          <p:cNvSpPr/>
          <p:nvPr/>
        </p:nvSpPr>
        <p:spPr>
          <a:xfrm>
            <a:off x="0" y="-1"/>
            <a:ext cx="12192000" cy="54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400" b="1" dirty="0">
                <a:solidFill>
                  <a:schemeClr val="tx1">
                    <a:lumMod val="85000"/>
                    <a:lumOff val="15000"/>
                  </a:schemeClr>
                </a:solidFill>
                <a:latin typeface="Arial" panose="020B0604020202020204" pitchFamily="34" charset="0"/>
                <a:cs typeface="Arial" panose="020B0604020202020204" pitchFamily="34" charset="0"/>
              </a:rPr>
              <a:t>Supporting Start-up Ecosystems in the CAREC </a:t>
            </a:r>
          </a:p>
        </p:txBody>
      </p:sp>
      <p:sp>
        <p:nvSpPr>
          <p:cNvPr id="7" name="Rectangle 6">
            <a:extLst>
              <a:ext uri="{FF2B5EF4-FFF2-40B4-BE49-F238E27FC236}">
                <a16:creationId xmlns:a16="http://schemas.microsoft.com/office/drawing/2014/main" id="{3C931677-E08D-CA74-9833-C923AADF4B93}"/>
              </a:ext>
            </a:extLst>
          </p:cNvPr>
          <p:cNvSpPr/>
          <p:nvPr/>
        </p:nvSpPr>
        <p:spPr>
          <a:xfrm>
            <a:off x="0" y="747202"/>
            <a:ext cx="4961860" cy="34241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SG" sz="1600" b="1" dirty="0">
                <a:solidFill>
                  <a:schemeClr val="bg1"/>
                </a:solidFill>
                <a:latin typeface="Arial"/>
                <a:cs typeface="Arial"/>
              </a:rPr>
              <a:t>Future Activities (Cont.) </a:t>
            </a:r>
            <a:endParaRPr lang="en-SG" sz="16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E60B13C-9FDB-202C-A43A-7A8F96E9BB93}"/>
              </a:ext>
            </a:extLst>
          </p:cNvPr>
          <p:cNvSpPr txBox="1"/>
          <p:nvPr/>
        </p:nvSpPr>
        <p:spPr>
          <a:xfrm>
            <a:off x="0" y="6596390"/>
            <a:ext cx="2577548" cy="261610"/>
          </a:xfrm>
          <a:prstGeom prst="rect">
            <a:avLst/>
          </a:prstGeom>
          <a:noFill/>
        </p:spPr>
        <p:txBody>
          <a:bodyPr wrap="square" lIns="91440" tIns="45720" rIns="91440" bIns="45720" anchor="t">
            <a:spAutoFit/>
          </a:bodyPr>
          <a:lstStyle/>
          <a:p>
            <a:r>
              <a:rPr lang="en-US" sz="1100" dirty="0">
                <a:solidFill>
                  <a:schemeClr val="tx1">
                    <a:lumMod val="75000"/>
                    <a:lumOff val="25000"/>
                  </a:schemeClr>
                </a:solidFill>
                <a:latin typeface="Arial"/>
                <a:cs typeface="Arial"/>
              </a:rPr>
              <a:t>Slide No. 7</a:t>
            </a:r>
            <a:endParaRPr lang="en-US" sz="11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636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AF4F05-399F-635B-D4BD-DB6E26194B0A}"/>
              </a:ext>
            </a:extLst>
          </p:cNvPr>
          <p:cNvSpPr/>
          <p:nvPr/>
        </p:nvSpPr>
        <p:spPr>
          <a:xfrm>
            <a:off x="2025747" y="1109005"/>
            <a:ext cx="7709095" cy="27086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lgn="just">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chemeClr val="tx1"/>
                </a:solidFill>
                <a:latin typeface="Arial"/>
                <a:cs typeface="Arial"/>
              </a:rPr>
              <a:t>Visit our CAREC website at </a:t>
            </a:r>
            <a:r>
              <a:rPr lang="en-US" sz="2000" b="1" dirty="0">
                <a:solidFill>
                  <a:schemeClr val="tx1"/>
                </a:solidFill>
                <a:latin typeface="Arial"/>
                <a:cs typeface="Arial"/>
                <a:hlinkClick r:id="rId3">
                  <a:extLst>
                    <a:ext uri="{A12FA001-AC4F-418D-AE19-62706E023703}">
                      <ahyp:hlinkClr xmlns:ahyp="http://schemas.microsoft.com/office/drawing/2018/hyperlinkcolor" val="tx"/>
                    </a:ext>
                  </a:extLst>
                </a:hlinkClick>
              </a:rPr>
              <a:t>https://www.carecprogram.org</a:t>
            </a:r>
            <a:r>
              <a:rPr lang="en-US" sz="2000" b="1" dirty="0">
                <a:solidFill>
                  <a:schemeClr val="tx1"/>
                </a:solidFill>
                <a:latin typeface="Arial"/>
                <a:cs typeface="Arial"/>
              </a:rPr>
              <a:t> </a:t>
            </a:r>
            <a:endParaRPr lang="en-US" sz="1600" b="1"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chemeClr val="tx1"/>
                </a:solidFill>
                <a:latin typeface="Arial"/>
                <a:cs typeface="Arial"/>
              </a:rPr>
              <a:t>The CAREC Digital Strategy 2030: </a:t>
            </a:r>
            <a:r>
              <a:rPr lang="en-US" sz="2000" b="1" dirty="0">
                <a:solidFill>
                  <a:schemeClr val="tx1"/>
                </a:solidFill>
                <a:latin typeface="Arial"/>
                <a:cs typeface="Arial"/>
                <a:hlinkClick r:id="rId4">
                  <a:extLst>
                    <a:ext uri="{A12FA001-AC4F-418D-AE19-62706E023703}">
                      <ahyp:hlinkClr xmlns:ahyp="http://schemas.microsoft.com/office/drawing/2018/hyperlinkcolor" val="tx"/>
                    </a:ext>
                  </a:extLst>
                </a:hlinkClick>
              </a:rPr>
              <a:t>https://digital.carecprogram.org</a:t>
            </a:r>
            <a:r>
              <a:rPr lang="en-US" sz="2000" b="1" dirty="0">
                <a:solidFill>
                  <a:schemeClr val="tx1"/>
                </a:solidFill>
                <a:latin typeface="Arial"/>
                <a:cs typeface="Arial"/>
              </a:rPr>
              <a:t> </a:t>
            </a:r>
            <a:endParaRPr lang="en-US" sz="1600" b="1"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chemeClr val="tx1"/>
                </a:solidFill>
                <a:latin typeface="Arial"/>
                <a:cs typeface="Arial"/>
              </a:rPr>
              <a:t>The CAREC Startup Map: </a:t>
            </a:r>
            <a:r>
              <a:rPr lang="en-US" sz="2000" b="1" dirty="0">
                <a:solidFill>
                  <a:schemeClr val="tx1"/>
                </a:solidFill>
                <a:latin typeface="Arial"/>
                <a:cs typeface="Arial"/>
                <a:hlinkClick r:id="rId5">
                  <a:extLst>
                    <a:ext uri="{A12FA001-AC4F-418D-AE19-62706E023703}">
                      <ahyp:hlinkClr xmlns:ahyp="http://schemas.microsoft.com/office/drawing/2018/hyperlinkcolor" val="tx"/>
                    </a:ext>
                  </a:extLst>
                </a:hlinkClick>
              </a:rPr>
              <a:t>https://www.startupcarec.org</a:t>
            </a:r>
            <a:r>
              <a:rPr lang="en-US" sz="2000" b="1" dirty="0">
                <a:solidFill>
                  <a:schemeClr val="tx1"/>
                </a:solidFill>
                <a:latin typeface="Arial"/>
                <a:cs typeface="Arial"/>
              </a:rPr>
              <a:t> </a:t>
            </a:r>
            <a:endParaRPr lang="en-US" sz="2000" b="1"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sz="16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a:solidFill>
                  <a:schemeClr val="tx1"/>
                </a:solidFill>
                <a:latin typeface="Arial"/>
                <a:cs typeface="Arial"/>
              </a:rPr>
              <a:t>Feel free to Contact us at: </a:t>
            </a:r>
            <a:r>
              <a:rPr lang="en-US" sz="2000" b="1" dirty="0">
                <a:solidFill>
                  <a:schemeClr val="tx1"/>
                </a:solidFill>
                <a:latin typeface="Arial"/>
                <a:cs typeface="Arial"/>
                <a:hlinkClick r:id="rId6">
                  <a:extLst>
                    <a:ext uri="{A12FA001-AC4F-418D-AE19-62706E023703}">
                      <ahyp:hlinkClr xmlns:ahyp="http://schemas.microsoft.com/office/drawing/2018/hyperlinkcolor" val="tx"/>
                    </a:ext>
                  </a:extLst>
                </a:hlinkClick>
              </a:rPr>
              <a:t>info@carecprogram.org</a:t>
            </a:r>
            <a:r>
              <a:rPr lang="en-US" sz="2000" b="1" dirty="0">
                <a:solidFill>
                  <a:schemeClr val="tx1"/>
                </a:solidFill>
                <a:latin typeface="Arial"/>
                <a:cs typeface="Arial"/>
              </a:rPr>
              <a:t> </a:t>
            </a:r>
            <a:endParaRPr lang="en-US" sz="1600" b="1"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E546900-B44D-38A4-9950-CA9788A620B8}"/>
              </a:ext>
            </a:extLst>
          </p:cNvPr>
          <p:cNvSpPr/>
          <p:nvPr/>
        </p:nvSpPr>
        <p:spPr>
          <a:xfrm>
            <a:off x="0" y="-1"/>
            <a:ext cx="12192000" cy="5425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SG" sz="2400" b="1">
                <a:solidFill>
                  <a:schemeClr val="tx1">
                    <a:lumMod val="85000"/>
                    <a:lumOff val="15000"/>
                  </a:schemeClr>
                </a:solidFill>
                <a:latin typeface="Arial"/>
                <a:cs typeface="Arial"/>
              </a:rPr>
              <a:t>Contact &amp; Important Links</a:t>
            </a:r>
          </a:p>
        </p:txBody>
      </p:sp>
      <p:sp>
        <p:nvSpPr>
          <p:cNvPr id="16" name="TextBox 15">
            <a:extLst>
              <a:ext uri="{FF2B5EF4-FFF2-40B4-BE49-F238E27FC236}">
                <a16:creationId xmlns:a16="http://schemas.microsoft.com/office/drawing/2014/main" id="{2E60B13C-9FDB-202C-A43A-7A8F96E9BB93}"/>
              </a:ext>
            </a:extLst>
          </p:cNvPr>
          <p:cNvSpPr txBox="1"/>
          <p:nvPr/>
        </p:nvSpPr>
        <p:spPr>
          <a:xfrm>
            <a:off x="0" y="6596390"/>
            <a:ext cx="2577548" cy="261610"/>
          </a:xfrm>
          <a:prstGeom prst="rect">
            <a:avLst/>
          </a:prstGeom>
          <a:noFill/>
        </p:spPr>
        <p:txBody>
          <a:bodyPr wrap="square" lIns="91440" tIns="45720" rIns="91440" bIns="45720" anchor="t">
            <a:spAutoFit/>
          </a:bodyPr>
          <a:lstStyle/>
          <a:p>
            <a:r>
              <a:rPr lang="en-US" sz="1100" dirty="0">
                <a:solidFill>
                  <a:schemeClr val="tx1">
                    <a:lumMod val="75000"/>
                    <a:lumOff val="25000"/>
                  </a:schemeClr>
                </a:solidFill>
                <a:latin typeface="Arial"/>
                <a:cs typeface="Arial"/>
              </a:rPr>
              <a:t>Slide No. 8</a:t>
            </a:r>
            <a:endParaRPr lang="en-US" sz="11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94AFFC0-C5B8-098B-2197-290006C11C27}"/>
              </a:ext>
            </a:extLst>
          </p:cNvPr>
          <p:cNvSpPr txBox="1"/>
          <p:nvPr/>
        </p:nvSpPr>
        <p:spPr>
          <a:xfrm>
            <a:off x="4676639" y="4384058"/>
            <a:ext cx="237878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Thank you!</a:t>
            </a:r>
            <a:endParaRPr lang="en-PH"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8879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668aa56-9285-4561-92d6-d6343913a899">
      <UserInfo>
        <DisplayName/>
        <AccountId xsi:nil="true"/>
        <AccountType/>
      </UserInfo>
    </SharedWithUsers>
    <MediaLengthInSeconds xmlns="4d0bf39f-aee5-4194-a8cf-9eb94d977901" xsi:nil="true"/>
    <lcf76f155ced4ddcb4097134ff3c332f xmlns="4d0bf39f-aee5-4194-a8cf-9eb94d977901">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51BE794B-90D5-470E-82BF-50682C109358}">
  <ds:schemaRefs>
    <ds:schemaRef ds:uri="http://schemas.microsoft.com/sharepoint/v3/contenttype/forms"/>
  </ds:schemaRefs>
</ds:datastoreItem>
</file>

<file path=customXml/itemProps2.xml><?xml version="1.0" encoding="utf-8"?>
<ds:datastoreItem xmlns:ds="http://schemas.openxmlformats.org/officeDocument/2006/customXml" ds:itemID="{86581051-3E17-4CA6-88D8-16254DB3A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68aa56-9285-4561-92d6-d6343913a899"/>
    <ds:schemaRef ds:uri="4d0bf39f-aee5-4194-a8cf-9eb94d977901"/>
    <ds:schemaRef ds:uri="c1fdd505-2570-46c2-bd04-3e0f2d874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7043BC-63CB-4567-9DB1-18E0FD2A7E82}">
  <ds:schemaRefs>
    <ds:schemaRef ds:uri="http://schemas.microsoft.com/office/2006/metadata/properties"/>
    <ds:schemaRef ds:uri="http://schemas.microsoft.com/office/infopath/2007/PartnerControls"/>
    <ds:schemaRef ds:uri="f668aa56-9285-4561-92d6-d6343913a899"/>
    <ds:schemaRef ds:uri="4d0bf39f-aee5-4194-a8cf-9eb94d977901"/>
    <ds:schemaRef ds:uri="c1fdd505-2570-46c2-bd04-3e0f2d874cf5"/>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548</TotalTime>
  <Words>1056</Words>
  <Application>Microsoft Office PowerPoint</Application>
  <PresentationFormat>Widescreen</PresentationFormat>
  <Paragraphs>185</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Crosscutting Themes:  Gender  Digitalization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Esnerjames P. Fernandez</dc:creator>
  <cp:lastModifiedBy>Reneli Gloria</cp:lastModifiedBy>
  <cp:revision>53</cp:revision>
  <dcterms:created xsi:type="dcterms:W3CDTF">2018-04-10T06:12:51Z</dcterms:created>
  <dcterms:modified xsi:type="dcterms:W3CDTF">2023-06-02T04:46:46Z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d61536b25a8a4fedb48bb564279be82a">
    <vt:lpwstr>CWRD|6d71ff58-4882-4388-ab5c-218969b1e9c8</vt:lpwstr>
  </property>
  <property fmtid="{D5CDD505-2E9C-101B-9397-08002B2CF9AE}" pid="4" name="k985dbdc596c44d7acaf8184f33920f0">
    <vt:lpwstr>Regional|d4cb8265-5963-4e16-b4f8-5ada18938c78</vt:lpwstr>
  </property>
  <property fmtid="{D5CDD505-2E9C-101B-9397-08002B2CF9AE}" pid="5" name="TaxCatchAll">
    <vt:lpwstr>18;#Regional;#3;#CWRD;#2;#CWRD;#1;#English</vt:lpwstr>
  </property>
  <property fmtid="{D5CDD505-2E9C-101B-9397-08002B2CF9AE}" pid="6" name="h00e4aaaf4624e24a7df7f06faa038c6">
    <vt:lpwstr>English|16ac8743-31bb-43f8-9a73-533a041667d6</vt:lpwstr>
  </property>
  <property fmtid="{D5CDD505-2E9C-101B-9397-08002B2CF9AE}" pid="7" name="ADBContentGroup">
    <vt:lpwstr>2;#CWRD|6d71ff58-4882-4388-ab5c-218969b1e9c8</vt:lpwstr>
  </property>
  <property fmtid="{D5CDD505-2E9C-101B-9397-08002B2CF9AE}" pid="8" name="Order">
    <vt:r8>25760400</vt:r8>
  </property>
  <property fmtid="{D5CDD505-2E9C-101B-9397-08002B2CF9AE}" pid="9" name="j78542b1fffc4a1c84659474212e3133">
    <vt:lpwstr>CWRD|6d71ff58-4882-4388-ab5c-218969b1e9c8</vt:lpwstr>
  </property>
  <property fmtid="{D5CDD505-2E9C-101B-9397-08002B2CF9AE}" pid="10" name="xd_Signature">
    <vt:bool>false</vt:bool>
  </property>
  <property fmtid="{D5CDD505-2E9C-101B-9397-08002B2CF9AE}" pid="11" name="xd_ProgID">
    <vt:lpwstr/>
  </property>
  <property fmtid="{D5CDD505-2E9C-101B-9397-08002B2CF9AE}" pid="12" name="_ExtendedDescription">
    <vt:lpwstr/>
  </property>
  <property fmtid="{D5CDD505-2E9C-101B-9397-08002B2CF9AE}" pid="13" name="TriggerFlowInfo">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MSIP_Label_817d4574-7375-4d17-b29c-6e4c6df0fcb0_Enabled">
    <vt:lpwstr>true</vt:lpwstr>
  </property>
  <property fmtid="{D5CDD505-2E9C-101B-9397-08002B2CF9AE}" pid="19" name="MSIP_Label_817d4574-7375-4d17-b29c-6e4c6df0fcb0_SetDate">
    <vt:lpwstr>2023-04-11T03:26:31Z</vt:lpwstr>
  </property>
  <property fmtid="{D5CDD505-2E9C-101B-9397-08002B2CF9AE}" pid="20" name="MSIP_Label_817d4574-7375-4d17-b29c-6e4c6df0fcb0_Method">
    <vt:lpwstr>Standard</vt:lpwstr>
  </property>
  <property fmtid="{D5CDD505-2E9C-101B-9397-08002B2CF9AE}" pid="21" name="MSIP_Label_817d4574-7375-4d17-b29c-6e4c6df0fcb0_Name">
    <vt:lpwstr>ADB Internal</vt:lpwstr>
  </property>
  <property fmtid="{D5CDD505-2E9C-101B-9397-08002B2CF9AE}" pid="22" name="MSIP_Label_817d4574-7375-4d17-b29c-6e4c6df0fcb0_SiteId">
    <vt:lpwstr>9495d6bb-41c2-4c58-848f-92e52cf3d640</vt:lpwstr>
  </property>
  <property fmtid="{D5CDD505-2E9C-101B-9397-08002B2CF9AE}" pid="23" name="MSIP_Label_817d4574-7375-4d17-b29c-6e4c6df0fcb0_ActionId">
    <vt:lpwstr>93605d0e-37ea-44fc-ba32-6c54431d93b3</vt:lpwstr>
  </property>
  <property fmtid="{D5CDD505-2E9C-101B-9397-08002B2CF9AE}" pid="24" name="MSIP_Label_817d4574-7375-4d17-b29c-6e4c6df0fcb0_ContentBits">
    <vt:lpwstr>2</vt:lpwstr>
  </property>
  <property fmtid="{D5CDD505-2E9C-101B-9397-08002B2CF9AE}" pid="25" name="ClassificationContentMarkingFooterLocations">
    <vt:lpwstr>Office Theme:8</vt:lpwstr>
  </property>
  <property fmtid="{D5CDD505-2E9C-101B-9397-08002B2CF9AE}" pid="26" name="ClassificationContentMarkingFooterText">
    <vt:lpwstr>INTERNAL. This information is accessible to ADB Management and staff. It may be shared outside ADB with appropriate permission.</vt:lpwstr>
  </property>
  <property fmtid="{D5CDD505-2E9C-101B-9397-08002B2CF9AE}" pid="27" name="MediaServiceImageTags">
    <vt:lpwstr/>
  </property>
</Properties>
</file>