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rtl="0"/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CAREC高级官员会议</a:t>
            </a:r>
          </a:p>
          <a:p>
            <a:pPr rtl="0"/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2023年6月13-14日</a:t>
            </a:r>
          </a:p>
          <a:p>
            <a:pPr rtl="0"/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格鲁吉亚，第比利斯</a:t>
            </a:r>
          </a:p>
          <a:p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D421BCC-BE11-C29C-2176-E13D42615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pPr rtl="0"/>
            <a:r>
              <a:rPr lang="zh-Hans" sz="5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水支柱的区域项目取得的进展和准备步骤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3FF1-E748-48DF-BF7F-F954E92B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2" y="70487"/>
            <a:ext cx="8686800" cy="1325563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CAREC水支柱——迈向实施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ED4F-3F86-4C7C-B790-E7366850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1500155"/>
            <a:ext cx="10577948" cy="3149600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"《CAREC 2030年战略》......“诚实的经纪人”角色，促进关于水资源问题的讨论和对话，以规划前进的道路"。《CAREC 2030年战略》</a:t>
            </a:r>
          </a:p>
          <a:p>
            <a:pPr rtl="0"/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最初的重点是5个中亚共和国——后来扩大到所有CAREC成员国。</a:t>
            </a:r>
          </a:p>
          <a:p>
            <a:pPr rtl="0"/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CAREC水支柱</a:t>
            </a:r>
          </a:p>
          <a:p>
            <a:pPr marL="0" indent="0" rtl="0">
              <a:buNone/>
            </a:pPr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愿景：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54544-1D60-A793-65C9-4ED5AAF3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74" y="2968082"/>
            <a:ext cx="2356128" cy="3282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108B3-2924-7995-D07F-08E24C456861}"/>
              </a:ext>
            </a:extLst>
          </p:cNvPr>
          <p:cNvSpPr txBox="1"/>
          <p:nvPr/>
        </p:nvSpPr>
        <p:spPr>
          <a:xfrm>
            <a:off x="1008220" y="4355405"/>
            <a:ext cx="6361431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 “一个可持续、气候适应性强、生产力高、水资源安全的地区，国家和社区共享利益。”</a:t>
            </a:r>
          </a:p>
        </p:txBody>
      </p:sp>
    </p:spTree>
    <p:extLst>
      <p:ext uri="{BB962C8B-B14F-4D97-AF65-F5344CB8AC3E}">
        <p14:creationId xmlns:p14="http://schemas.microsoft.com/office/powerpoint/2010/main" val="22170933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3CFD-A1AF-4449-9834-7C2C5991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370" y="193564"/>
            <a:ext cx="5674750" cy="916930"/>
          </a:xfrm>
        </p:spPr>
        <p:txBody>
          <a:bodyPr>
            <a:noAutofit/>
          </a:bodyPr>
          <a:lstStyle/>
          <a:p>
            <a:pPr rtl="0"/>
            <a:r>
              <a:rPr lang="zh-Hans" sz="4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CAREC水支柱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7ACE3-9B7B-FB0C-5067-0CEF98AFFA46}"/>
              </a:ext>
            </a:extLst>
          </p:cNvPr>
          <p:cNvGrpSpPr/>
          <p:nvPr/>
        </p:nvGrpSpPr>
        <p:grpSpPr>
          <a:xfrm>
            <a:off x="972203" y="995071"/>
            <a:ext cx="10121896" cy="1655822"/>
            <a:chOff x="1542038" y="995071"/>
            <a:chExt cx="9049554" cy="14027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E6C7B3-F4D5-9983-4342-EDBC417F42CB}"/>
                </a:ext>
              </a:extLst>
            </p:cNvPr>
            <p:cNvGrpSpPr/>
            <p:nvPr/>
          </p:nvGrpSpPr>
          <p:grpSpPr>
            <a:xfrm>
              <a:off x="1542038" y="1005355"/>
              <a:ext cx="2865149" cy="1387242"/>
              <a:chOff x="697552" y="2265552"/>
              <a:chExt cx="3284226" cy="184514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0FC6F21-2790-27A6-5F3B-C1D8ABA42CF6}"/>
                  </a:ext>
                </a:extLst>
              </p:cNvPr>
              <p:cNvSpPr/>
              <p:nvPr/>
            </p:nvSpPr>
            <p:spPr>
              <a:xfrm>
                <a:off x="697552" y="2669718"/>
                <a:ext cx="3284226" cy="144097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15800-E2B2-7BED-7356-B4B453422E0B}"/>
                  </a:ext>
                </a:extLst>
              </p:cNvPr>
              <p:cNvSpPr txBox="1"/>
              <p:nvPr/>
            </p:nvSpPr>
            <p:spPr>
              <a:xfrm>
                <a:off x="724374" y="2873992"/>
                <a:ext cx="3192026" cy="7976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rtl="0">
                  <a:defRPr/>
                </a:pPr>
                <a:r>
                  <a:rPr lang="zh-Hans" sz="2000" b="1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Times New Roman"/>
                  </a:rPr>
                  <a:t>具有气候适应性和生产力的水系统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073E93-90C1-F975-3876-1B7865FDD43D}"/>
                  </a:ext>
                </a:extLst>
              </p:cNvPr>
              <p:cNvSpPr txBox="1"/>
              <p:nvPr/>
            </p:nvSpPr>
            <p:spPr>
              <a:xfrm>
                <a:off x="1179900" y="2265552"/>
                <a:ext cx="2280975" cy="4912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rtl="0">
                  <a:defRPr/>
                </a:pPr>
                <a:r>
                  <a:rPr lang="zh-Hans" sz="1800" b="1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</a:rPr>
                  <a:t>区块一</a:t>
                </a:r>
                <a:endParaRPr lang="en-US" b="1" strike="sngStrike">
                  <a:latin typeface="Calibri" panose="020F0502020204030204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170910-E50A-818C-94F3-BB013A1DBC5E}"/>
                </a:ext>
              </a:extLst>
            </p:cNvPr>
            <p:cNvGrpSpPr/>
            <p:nvPr/>
          </p:nvGrpSpPr>
          <p:grpSpPr>
            <a:xfrm>
              <a:off x="4663941" y="995071"/>
              <a:ext cx="2949519" cy="1397527"/>
              <a:chOff x="556305" y="2230613"/>
              <a:chExt cx="3633367" cy="179843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74F3BA2-EF5A-08EC-EC17-FCB66806D308}"/>
                  </a:ext>
                </a:extLst>
              </p:cNvPr>
              <p:cNvSpPr/>
              <p:nvPr/>
            </p:nvSpPr>
            <p:spPr>
              <a:xfrm>
                <a:off x="556305" y="2634885"/>
                <a:ext cx="3633367" cy="139416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428CBB-DAF2-F2E2-0C69-DCBCF148AE25}"/>
                  </a:ext>
                </a:extLst>
              </p:cNvPr>
              <p:cNvSpPr txBox="1"/>
              <p:nvPr/>
            </p:nvSpPr>
            <p:spPr>
              <a:xfrm>
                <a:off x="695548" y="2740651"/>
                <a:ext cx="3353947" cy="110729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rtl="0">
                  <a:defRPr/>
                </a:pPr>
                <a:r>
                  <a:rPr lang="zh-Hans" sz="2000" b="1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Times New Roman"/>
                  </a:rPr>
                  <a:t>可持续的水资源和水服务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FEBB2-3A88-4233-01D5-4878E0A971FE}"/>
                  </a:ext>
                </a:extLst>
              </p:cNvPr>
              <p:cNvSpPr txBox="1"/>
              <p:nvPr/>
            </p:nvSpPr>
            <p:spPr>
              <a:xfrm>
                <a:off x="1179899" y="2230613"/>
                <a:ext cx="2280976" cy="4752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rtl="0">
                  <a:defRPr/>
                </a:pPr>
                <a:r>
                  <a:rPr lang="zh-Hans" sz="1800" b="1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</a:rPr>
                  <a:t>区块二</a:t>
                </a:r>
                <a:endParaRPr lang="en-US" b="1" strike="sngStrike">
                  <a:latin typeface="Calibri" panose="020F0502020204030204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D8C7F5-CD09-E69C-9603-A0999BA828E0}"/>
                </a:ext>
              </a:extLst>
            </p:cNvPr>
            <p:cNvGrpSpPr/>
            <p:nvPr/>
          </p:nvGrpSpPr>
          <p:grpSpPr>
            <a:xfrm>
              <a:off x="7841846" y="1022079"/>
              <a:ext cx="2749746" cy="1375779"/>
              <a:chOff x="724375" y="2265552"/>
              <a:chExt cx="3387275" cy="1737744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F5F9E0-5065-75BA-F65D-E7AC6BB69EDD}"/>
                  </a:ext>
                </a:extLst>
              </p:cNvPr>
              <p:cNvSpPr/>
              <p:nvPr/>
            </p:nvSpPr>
            <p:spPr>
              <a:xfrm>
                <a:off x="724375" y="2634884"/>
                <a:ext cx="3387275" cy="136841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21DF53-E2B7-CEDF-000F-B7BD1522DE78}"/>
                  </a:ext>
                </a:extLst>
              </p:cNvPr>
              <p:cNvSpPr txBox="1"/>
              <p:nvPr/>
            </p:nvSpPr>
            <p:spPr>
              <a:xfrm>
                <a:off x="821999" y="2880168"/>
                <a:ext cx="3192026" cy="8941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rtl="0">
                  <a:defRPr/>
                </a:pPr>
                <a:r>
                  <a:rPr lang="zh-Hans" sz="2000" b="1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Times New Roman"/>
                  </a:rPr>
                  <a:t>综合解决方案和跨部门学习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07F13F-0588-D6BD-EC86-1012B5864C15}"/>
                  </a:ext>
                </a:extLst>
              </p:cNvPr>
              <p:cNvSpPr txBox="1"/>
              <p:nvPr/>
            </p:nvSpPr>
            <p:spPr>
              <a:xfrm>
                <a:off x="1179900" y="2265552"/>
                <a:ext cx="2280977" cy="46650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rtl="0">
                  <a:defRPr/>
                </a:pPr>
                <a:r>
                  <a:rPr lang="zh-Hans" sz="1800" b="1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</a:rPr>
                  <a:t>区块三</a:t>
                </a:r>
                <a:endParaRPr lang="en-US" b="1" strike="sngStrike">
                  <a:latin typeface="Calibri" panose="020F0502020204030204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5A6166-89E7-7557-52DE-1B5C7DD9289C}"/>
              </a:ext>
            </a:extLst>
          </p:cNvPr>
          <p:cNvSpPr txBox="1"/>
          <p:nvPr/>
        </p:nvSpPr>
        <p:spPr>
          <a:xfrm>
            <a:off x="1171148" y="3669873"/>
            <a:ext cx="3031888" cy="25083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1.1 共享支流的气候适应性管理</a:t>
            </a:r>
          </a:p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1.2 气候适应性灌溉的区域效益</a:t>
            </a:r>
          </a:p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1.3 干旱和高温胁迫的风险管理</a:t>
            </a:r>
          </a:p>
          <a:p>
            <a:endParaRPr lang="en-GB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72281-A229-F665-51A6-E7DB33E23AAC}"/>
              </a:ext>
            </a:extLst>
          </p:cNvPr>
          <p:cNvSpPr txBox="1"/>
          <p:nvPr/>
        </p:nvSpPr>
        <p:spPr>
          <a:xfrm>
            <a:off x="4510245" y="3534867"/>
            <a:ext cx="2928809" cy="2539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2.1 高效和可持续的供水服务模式</a:t>
            </a:r>
          </a:p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2.2 盐度管理战略</a:t>
            </a:r>
          </a:p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2.3 促进经处理的废水的安全再利用</a:t>
            </a:r>
          </a:p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2.4 促进基于自然的解决方案的益处</a:t>
            </a:r>
            <a:endParaRPr lang="en-GB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7295C-37F2-9329-B0D6-B4EA75F05B9A}"/>
              </a:ext>
            </a:extLst>
          </p:cNvPr>
          <p:cNvSpPr txBox="1"/>
          <p:nvPr/>
        </p:nvSpPr>
        <p:spPr>
          <a:xfrm>
            <a:off x="8107158" y="3645835"/>
            <a:ext cx="2750336" cy="2185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3.1 促进共同管理的基础设施</a:t>
            </a:r>
          </a:p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3.2 水系统中的可再生能源选择</a:t>
            </a:r>
          </a:p>
          <a:p>
            <a:pPr rtl="0">
              <a:spcAft>
                <a:spcPts val="600"/>
              </a:spcAft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3.3 气候韧性的人力资源能力</a:t>
            </a:r>
            <a:endParaRPr lang="en-GB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ECF42-899B-A702-143C-ABCD2232A4FF}"/>
              </a:ext>
            </a:extLst>
          </p:cNvPr>
          <p:cNvSpPr txBox="1"/>
          <p:nvPr/>
        </p:nvSpPr>
        <p:spPr>
          <a:xfrm>
            <a:off x="3200974" y="3228448"/>
            <a:ext cx="56747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zh-Hans" sz="1800" b="1" i="1" u="none" strike="noStrike">
                <a:solidFill>
                  <a:srgbClr val="548235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临时报告中的拟议项目长名单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7829FC50-2E69-E1B4-20D8-DE8FA2810713}"/>
              </a:ext>
            </a:extLst>
          </p:cNvPr>
          <p:cNvSpPr/>
          <p:nvPr/>
        </p:nvSpPr>
        <p:spPr>
          <a:xfrm rot="5400000">
            <a:off x="5861571" y="-1562654"/>
            <a:ext cx="369332" cy="10095723"/>
          </a:xfrm>
          <a:prstGeom prst="leftBracke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5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27C9-7A84-4B82-70E4-65D5816B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5" y="153120"/>
            <a:ext cx="9619862" cy="874394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区域研讨会：塔什干 2022年11月29-30日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15FC-FC1F-93C2-F4F8-FB65EB48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904242"/>
            <a:ext cx="11252718" cy="3860799"/>
          </a:xfrm>
        </p:spPr>
        <p:txBody>
          <a:bodyPr>
            <a:noAutofit/>
          </a:bodyPr>
          <a:lstStyle/>
          <a:p>
            <a:pPr indent="490538" rtl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参会人员有国家机构、区域政府间组织、区域研究所和发展伙伴的代表。</a:t>
            </a:r>
          </a:p>
          <a:p>
            <a:pPr indent="490538" rtl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小组讨论非常热烈，讨论未来具有区域效益的潜在项目活动</a:t>
            </a:r>
          </a:p>
          <a:p>
            <a:pPr indent="490538" rtl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审议体制安排，以指导水支柱部门的未来发展——工作组和专家小组</a:t>
            </a:r>
            <a:endParaRPr lang="en-GB" sz="1800"/>
          </a:p>
          <a:p>
            <a:pPr indent="490538" rtl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主题包括：</a:t>
            </a:r>
          </a:p>
          <a:p>
            <a:pPr marL="741363" lvl="1" indent="-285750" rtl="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加强共享的气候适应性管理</a:t>
            </a:r>
          </a:p>
          <a:p>
            <a:pPr marL="741363" lvl="1" indent="-285750" rtl="0">
              <a:lnSpc>
                <a:spcPct val="110000"/>
              </a:lnSpc>
              <a:spcBef>
                <a:spcPct val="0"/>
              </a:spcBef>
              <a:buNone/>
            </a:pPr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盆地</a:t>
            </a:r>
          </a:p>
          <a:p>
            <a:pPr marL="741363" lvl="1" indent="-285750" rtl="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气候适应性强的灌溉</a:t>
            </a:r>
          </a:p>
          <a:p>
            <a:pPr marL="741363" lvl="1" indent="-285750" rtl="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升级灾害风险管理系统</a:t>
            </a:r>
          </a:p>
          <a:p>
            <a:pPr marL="741363" lvl="1" indent="-285750" rtl="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在盆地范围内管理盐度</a:t>
            </a:r>
          </a:p>
          <a:p>
            <a:pPr marL="741363" lvl="1" indent="-285750" rtl="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推广基于生态系统的方法</a:t>
            </a:r>
          </a:p>
          <a:p>
            <a:pPr marL="741363" lvl="1" indent="-285750" rtl="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提升人力资源能力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1FA30-9299-8579-E110-2DE161E3A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 b="49017"/>
          <a:stretch>
            <a:fillRect/>
          </a:stretch>
        </p:blipFill>
        <p:spPr>
          <a:xfrm>
            <a:off x="1729896" y="4772397"/>
            <a:ext cx="5679440" cy="2020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5C9468-508C-7D5B-3816-623365CE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749" y="2374926"/>
            <a:ext cx="4069613" cy="2805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285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47FA-A7C3-8894-EAC1-66CE6D59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5" y="294006"/>
            <a:ext cx="8927115" cy="1382394"/>
          </a:xfrm>
        </p:spPr>
        <p:txBody>
          <a:bodyPr>
            <a:noAutofit/>
          </a:bodyPr>
          <a:lstStyle/>
          <a:p>
            <a:pPr rtl="0"/>
            <a:r>
              <a:rPr lang="zh-Hans" sz="4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2023-24年时间表——CAREC水支柱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20DD065-4CEA-9E54-286B-881B3A582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99801"/>
              </p:ext>
            </p:extLst>
          </p:nvPr>
        </p:nvGraphicFramePr>
        <p:xfrm>
          <a:off x="998376" y="1530220"/>
          <a:ext cx="10039738" cy="420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207">
                  <a:extLst>
                    <a:ext uri="{9D8B030D-6E8A-4147-A177-3AD203B41FA5}">
                      <a16:colId xmlns:a16="http://schemas.microsoft.com/office/drawing/2014/main" val="879257165"/>
                    </a:ext>
                  </a:extLst>
                </a:gridCol>
                <a:gridCol w="7383531">
                  <a:extLst>
                    <a:ext uri="{9D8B030D-6E8A-4147-A177-3AD203B41FA5}">
                      <a16:colId xmlns:a16="http://schemas.microsoft.com/office/drawing/2014/main" val="3880508199"/>
                    </a:ext>
                  </a:extLst>
                </a:gridCol>
              </a:tblGrid>
              <a:tr h="22601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3588"/>
                  </a:ext>
                </a:extLst>
              </a:tr>
              <a:tr h="1635654"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2023年5月至7月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就制度性支持和知识生成的技术援助草案进行磋商，包括筛选潜在的水支柱项目</a:t>
                      </a:r>
                    </a:p>
                    <a:p>
                      <a:endParaRPr lang="en-GB" sz="2200" dirty="0"/>
                    </a:p>
                    <a:p>
                      <a:r>
                        <a:rPr lang="en-GB" sz="2200"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Initiation of capacity building support for innovative water-energy nexus modelling on a selected tributary in Central Asia</a:t>
                      </a:r>
                      <a:endParaRPr lang="en-GB" sz="2200" dirty="0">
                        <a:highlight>
                          <a:srgbClr val="000000">
                            <a:alpha val="0"/>
                          </a:srgbClr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98227"/>
                  </a:ext>
                </a:extLst>
              </a:tr>
              <a:tr h="855906"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2023年10月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为水支柱扩大的地理区域编制气候评估草案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39218"/>
                  </a:ext>
                </a:extLst>
              </a:tr>
              <a:tr h="649560"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2023年11月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成立水支柱工作小组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4152"/>
                  </a:ext>
                </a:extLst>
              </a:tr>
              <a:tr h="710341"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2023年12月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Hans" sz="2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区域知识活动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2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3369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2.xml><?xml version="1.0" encoding="utf-8"?>
<ds:datastoreItem xmlns:ds="http://schemas.openxmlformats.org/officeDocument/2006/customXml" ds:itemID="{40173416-DCA0-4CAE-9B66-7CEA7AD5930C}"/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194</TotalTime>
  <Words>753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Simsun</vt:lpstr>
      <vt:lpstr>Arial</vt:lpstr>
      <vt:lpstr>Calibri</vt:lpstr>
      <vt:lpstr>Calibri Light</vt:lpstr>
      <vt:lpstr>Wingdings</vt:lpstr>
      <vt:lpstr>Office Theme</vt:lpstr>
      <vt:lpstr>水支柱的区域项目取得的进展和准备步骤</vt:lpstr>
      <vt:lpstr>CAREC水支柱——迈向实施</vt:lpstr>
      <vt:lpstr>CAREC水支柱</vt:lpstr>
      <vt:lpstr>区域研讨会：塔什干 2022年11月29-30日</vt:lpstr>
      <vt:lpstr>2023-24年时间表——CAREC水支柱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13</cp:revision>
  <dcterms:created xsi:type="dcterms:W3CDTF">2018-04-10T06:12:51Z</dcterms:created>
  <dcterms:modified xsi:type="dcterms:W3CDTF">2023-06-10T06:38:53Z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ADBContentGroup">
    <vt:lpwstr>2;#CWRD|6d71ff58-4882-4388-ab5c-218969b1e9c8</vt:lpwstr>
  </property>
  <property fmtid="{D5CDD505-2E9C-101B-9397-08002B2CF9AE}" pid="6" name="ClassificationContentMarkingFooterLocations">
    <vt:lpwstr>Office Theme:8</vt:lpwstr>
  </property>
  <property fmtid="{D5CDD505-2E9C-101B-9397-08002B2CF9AE}" pid="7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8" name="ComplianceAssetId">
    <vt:lpwstr/>
  </property>
  <property fmtid="{D5CDD505-2E9C-101B-9397-08002B2CF9AE}" pid="9" name="ContentTypeId">
    <vt:lpwstr>0x0101009FDAEA74914DCF4CB1BBCF0E2E5EDB11</vt:lpwstr>
  </property>
  <property fmtid="{D5CDD505-2E9C-101B-9397-08002B2CF9AE}" pid="10" name="d61536b25a8a4fedb48bb564279be82a">
    <vt:lpwstr>CWRD|6d71ff58-4882-4388-ab5c-218969b1e9c8</vt:lpwstr>
  </property>
  <property fmtid="{D5CDD505-2E9C-101B-9397-08002B2CF9AE}" pid="11" name="h00e4aaaf4624e24a7df7f06faa038c6">
    <vt:lpwstr>English|16ac8743-31bb-43f8-9a73-533a041667d6</vt:lpwstr>
  </property>
  <property fmtid="{D5CDD505-2E9C-101B-9397-08002B2CF9AE}" pid="12" name="j78542b1fffc4a1c84659474212e3133">
    <vt:lpwstr>CWRD|6d71ff58-4882-4388-ab5c-218969b1e9c8</vt:lpwstr>
  </property>
  <property fmtid="{D5CDD505-2E9C-101B-9397-08002B2CF9AE}" pid="13" name="k985dbdc596c44d7acaf8184f33920f0">
    <vt:lpwstr>Regional|d4cb8265-5963-4e16-b4f8-5ada18938c78</vt:lpwstr>
  </property>
  <property fmtid="{D5CDD505-2E9C-101B-9397-08002B2CF9AE}" pid="14" name="MSIP_Label_817d4574-7375-4d17-b29c-6e4c6df0fcb0_ActionId">
    <vt:lpwstr>93605d0e-37ea-44fc-ba32-6c54431d93b3</vt:lpwstr>
  </property>
  <property fmtid="{D5CDD505-2E9C-101B-9397-08002B2CF9AE}" pid="15" name="MSIP_Label_817d4574-7375-4d17-b29c-6e4c6df0fcb0_ContentBits">
    <vt:lpwstr>2</vt:lpwstr>
  </property>
  <property fmtid="{D5CDD505-2E9C-101B-9397-08002B2CF9AE}" pid="16" name="MSIP_Label_817d4574-7375-4d17-b29c-6e4c6df0fcb0_Enabled">
    <vt:lpwstr>true</vt:lpwstr>
  </property>
  <property fmtid="{D5CDD505-2E9C-101B-9397-08002B2CF9AE}" pid="17" name="MSIP_Label_817d4574-7375-4d17-b29c-6e4c6df0fcb0_Method">
    <vt:lpwstr>Standard</vt:lpwstr>
  </property>
  <property fmtid="{D5CDD505-2E9C-101B-9397-08002B2CF9AE}" pid="18" name="MSIP_Label_817d4574-7375-4d17-b29c-6e4c6df0fcb0_Name">
    <vt:lpwstr>ADB Internal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SiteId">
    <vt:lpwstr>9495d6bb-41c2-4c58-848f-92e52cf3d640</vt:lpwstr>
  </property>
  <property fmtid="{D5CDD505-2E9C-101B-9397-08002B2CF9AE}" pid="21" name="Order">
    <vt:r8>25760400</vt:r8>
  </property>
  <property fmtid="{D5CDD505-2E9C-101B-9397-08002B2CF9AE}" pid="22" name="TaxCatchAll">
    <vt:lpwstr>18;#Regional;#3;#CWRD;#2;#CWRD;#1;#English</vt:lpwstr>
  </property>
  <property fmtid="{D5CDD505-2E9C-101B-9397-08002B2CF9AE}" pid="23" name="TemplateUrl">
    <vt:lpwstr/>
  </property>
  <property fmtid="{D5CDD505-2E9C-101B-9397-08002B2CF9AE}" pid="24" name="TriggerFlowInfo">
    <vt:lpwstr/>
  </property>
  <property fmtid="{D5CDD505-2E9C-101B-9397-08002B2CF9AE}" pid="25" name="xd_ProgID">
    <vt:lpwstr/>
  </property>
  <property fmtid="{D5CDD505-2E9C-101B-9397-08002B2CF9AE}" pid="26" name="xd_Signature">
    <vt:bool>false</vt:bool>
  </property>
</Properties>
</file>