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CAREC Senior Officials’ Meeting </a:t>
            </a:r>
          </a:p>
          <a:p>
            <a:r>
              <a:rPr lang="en-US" dirty="0"/>
              <a:t>13-14 June 2023</a:t>
            </a:r>
          </a:p>
          <a:p>
            <a:r>
              <a:rPr lang="en-US" dirty="0"/>
              <a:t>Tbilisi, Georgia</a:t>
            </a:r>
          </a:p>
          <a:p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D421BCC-BE11-C29C-2176-E13D42615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PH" sz="5400" b="1" dirty="0"/>
              <a:t>Progress made and preparatory steps for regional projects in Water Pillar</a:t>
            </a:r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3FF1-E748-48DF-BF7F-F954E92B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2" y="70487"/>
            <a:ext cx="86868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CAREC Water Pillar-towards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5ED4F-3F86-4C7C-B790-E73668507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8" y="1500155"/>
            <a:ext cx="10577948" cy="314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“CAREC 2030 ..honest broker role, to promote discussion and dialogue on water issues to chart the way forward.” CAREC Strategy 2030</a:t>
            </a:r>
          </a:p>
          <a:p>
            <a:r>
              <a:rPr lang="en-US" dirty="0"/>
              <a:t> Initial focus on 5 Central Asian republics – later expansion to all CAREC members.</a:t>
            </a:r>
          </a:p>
          <a:p>
            <a:r>
              <a:rPr lang="en-US" dirty="0"/>
              <a:t>Framed Water Pillar</a:t>
            </a:r>
          </a:p>
          <a:p>
            <a:pPr marL="0" indent="0">
              <a:buNone/>
            </a:pPr>
            <a:r>
              <a:rPr lang="en-US" dirty="0"/>
              <a:t>   Vision: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54544-1D60-A793-65C9-4ED5AAF38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974" y="2968082"/>
            <a:ext cx="2356128" cy="3282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108B3-2924-7995-D07F-08E24C456861}"/>
              </a:ext>
            </a:extLst>
          </p:cNvPr>
          <p:cNvSpPr txBox="1"/>
          <p:nvPr/>
        </p:nvSpPr>
        <p:spPr>
          <a:xfrm>
            <a:off x="1008220" y="4355405"/>
            <a:ext cx="6361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‘a sustainable, climate resilient, productive and water secure region with shared benefits among States and communities.’ </a:t>
            </a:r>
          </a:p>
        </p:txBody>
      </p:sp>
    </p:spTree>
    <p:extLst>
      <p:ext uri="{BB962C8B-B14F-4D97-AF65-F5344CB8AC3E}">
        <p14:creationId xmlns:p14="http://schemas.microsoft.com/office/powerpoint/2010/main" val="221709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3CFD-A1AF-4449-9834-7C2C5991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370" y="193564"/>
            <a:ext cx="5674750" cy="916930"/>
          </a:xfrm>
        </p:spPr>
        <p:txBody>
          <a:bodyPr/>
          <a:lstStyle/>
          <a:p>
            <a:r>
              <a:rPr lang="en-US" dirty="0"/>
              <a:t>Water Pillar Framework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7ACE3-9B7B-FB0C-5067-0CEF98AFFA46}"/>
              </a:ext>
            </a:extLst>
          </p:cNvPr>
          <p:cNvGrpSpPr/>
          <p:nvPr/>
        </p:nvGrpSpPr>
        <p:grpSpPr>
          <a:xfrm>
            <a:off x="972203" y="995071"/>
            <a:ext cx="10121896" cy="1655822"/>
            <a:chOff x="1542038" y="995071"/>
            <a:chExt cx="9049554" cy="14027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E6C7B3-F4D5-9983-4342-EDBC417F42CB}"/>
                </a:ext>
              </a:extLst>
            </p:cNvPr>
            <p:cNvGrpSpPr/>
            <p:nvPr/>
          </p:nvGrpSpPr>
          <p:grpSpPr>
            <a:xfrm>
              <a:off x="1542038" y="1005355"/>
              <a:ext cx="2865149" cy="1387242"/>
              <a:chOff x="697552" y="2265552"/>
              <a:chExt cx="3284226" cy="184514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0FC6F21-2790-27A6-5F3B-C1D8ABA42CF6}"/>
                  </a:ext>
                </a:extLst>
              </p:cNvPr>
              <p:cNvSpPr/>
              <p:nvPr/>
            </p:nvSpPr>
            <p:spPr>
              <a:xfrm>
                <a:off x="697552" y="2669718"/>
                <a:ext cx="3284226" cy="144097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15800-E2B2-7BED-7356-B4B453422E0B}"/>
                  </a:ext>
                </a:extLst>
              </p:cNvPr>
              <p:cNvSpPr txBox="1"/>
              <p:nvPr/>
            </p:nvSpPr>
            <p:spPr>
              <a:xfrm>
                <a:off x="724374" y="2873992"/>
                <a:ext cx="3192026" cy="797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sz="2000" b="1" dirty="0">
                    <a:latin typeface="Calibri"/>
                    <a:cs typeface="Times New Roman" panose="02020603050405020304" pitchFamily="18" charset="0"/>
                  </a:rPr>
                  <a:t>Climate resilient and productive water systems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073E93-90C1-F975-3876-1B7865FDD43D}"/>
                  </a:ext>
                </a:extLst>
              </p:cNvPr>
              <p:cNvSpPr txBox="1"/>
              <p:nvPr/>
            </p:nvSpPr>
            <p:spPr>
              <a:xfrm>
                <a:off x="1179900" y="2265552"/>
                <a:ext cx="2280975" cy="491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b="1" dirty="0">
                    <a:latin typeface="Calibri"/>
                  </a:rPr>
                  <a:t>BLOCK 1</a:t>
                </a:r>
                <a:endParaRPr lang="en-US" b="1" strike="sngStrike" dirty="0">
                  <a:latin typeface="Calibri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170910-E50A-818C-94F3-BB013A1DBC5E}"/>
                </a:ext>
              </a:extLst>
            </p:cNvPr>
            <p:cNvGrpSpPr/>
            <p:nvPr/>
          </p:nvGrpSpPr>
          <p:grpSpPr>
            <a:xfrm>
              <a:off x="4663941" y="995071"/>
              <a:ext cx="2949519" cy="1397527"/>
              <a:chOff x="556305" y="2230613"/>
              <a:chExt cx="3633367" cy="179843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74F3BA2-EF5A-08EC-EC17-FCB66806D308}"/>
                  </a:ext>
                </a:extLst>
              </p:cNvPr>
              <p:cNvSpPr/>
              <p:nvPr/>
            </p:nvSpPr>
            <p:spPr>
              <a:xfrm>
                <a:off x="556305" y="2634885"/>
                <a:ext cx="3633367" cy="139416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428CBB-DAF2-F2E2-0C69-DCBCF148AE25}"/>
                  </a:ext>
                </a:extLst>
              </p:cNvPr>
              <p:cNvSpPr txBox="1"/>
              <p:nvPr/>
            </p:nvSpPr>
            <p:spPr>
              <a:xfrm>
                <a:off x="695548" y="2740651"/>
                <a:ext cx="3353947" cy="1107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sz="2000" b="1" dirty="0">
                    <a:latin typeface="Calibri"/>
                    <a:cs typeface="Times New Roman" panose="02020603050405020304" pitchFamily="18" charset="0"/>
                  </a:rPr>
                  <a:t>Sustainable water resources and water services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2FEBB2-3A88-4233-01D5-4878E0A971FE}"/>
                  </a:ext>
                </a:extLst>
              </p:cNvPr>
              <p:cNvSpPr txBox="1"/>
              <p:nvPr/>
            </p:nvSpPr>
            <p:spPr>
              <a:xfrm>
                <a:off x="1179899" y="2230613"/>
                <a:ext cx="2280976" cy="475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b="1" dirty="0">
                    <a:latin typeface="Calibri"/>
                  </a:rPr>
                  <a:t>BLOCK 2</a:t>
                </a:r>
                <a:endParaRPr lang="en-US" b="1" strike="sngStrike" dirty="0">
                  <a:latin typeface="Calibri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D8C7F5-CD09-E69C-9603-A0999BA828E0}"/>
                </a:ext>
              </a:extLst>
            </p:cNvPr>
            <p:cNvGrpSpPr/>
            <p:nvPr/>
          </p:nvGrpSpPr>
          <p:grpSpPr>
            <a:xfrm>
              <a:off x="7841846" y="1022079"/>
              <a:ext cx="2749746" cy="1375779"/>
              <a:chOff x="724375" y="2265552"/>
              <a:chExt cx="3387275" cy="1737744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F5F9E0-5065-75BA-F65D-E7AC6BB69EDD}"/>
                  </a:ext>
                </a:extLst>
              </p:cNvPr>
              <p:cNvSpPr/>
              <p:nvPr/>
            </p:nvSpPr>
            <p:spPr>
              <a:xfrm>
                <a:off x="724375" y="2634884"/>
                <a:ext cx="3387275" cy="136841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21DF53-E2B7-CEDF-000F-B7BD1522DE78}"/>
                  </a:ext>
                </a:extLst>
              </p:cNvPr>
              <p:cNvSpPr txBox="1"/>
              <p:nvPr/>
            </p:nvSpPr>
            <p:spPr>
              <a:xfrm>
                <a:off x="821999" y="2880168"/>
                <a:ext cx="3192026" cy="89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sz="2000" b="1" dirty="0">
                    <a:latin typeface="Calibri"/>
                    <a:cs typeface="Times New Roman" panose="02020603050405020304" pitchFamily="18" charset="0"/>
                  </a:rPr>
                  <a:t>Nexus solutions and cross sector learning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07F13F-0588-D6BD-EC86-1012B5864C15}"/>
                  </a:ext>
                </a:extLst>
              </p:cNvPr>
              <p:cNvSpPr txBox="1"/>
              <p:nvPr/>
            </p:nvSpPr>
            <p:spPr>
              <a:xfrm>
                <a:off x="1179900" y="2265552"/>
                <a:ext cx="2280977" cy="466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b="1" dirty="0">
                    <a:latin typeface="Calibri"/>
                  </a:rPr>
                  <a:t>BLOCK 3</a:t>
                </a:r>
                <a:endParaRPr lang="en-US" b="1" strike="sngStrike" dirty="0">
                  <a:latin typeface="Calibri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E5A6166-89E7-7557-52DE-1B5C7DD9289C}"/>
              </a:ext>
            </a:extLst>
          </p:cNvPr>
          <p:cNvSpPr txBox="1"/>
          <p:nvPr/>
        </p:nvSpPr>
        <p:spPr>
          <a:xfrm>
            <a:off x="1171148" y="3669873"/>
            <a:ext cx="303188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1.1 Climate adaptive management in a shared tributary</a:t>
            </a:r>
          </a:p>
          <a:p>
            <a:pPr>
              <a:spcAft>
                <a:spcPts val="600"/>
              </a:spcAft>
            </a:pPr>
            <a:r>
              <a:rPr lang="en-GB" dirty="0"/>
              <a:t>1.2 Regional benefits from climate resilient irrigation</a:t>
            </a:r>
          </a:p>
          <a:p>
            <a:pPr>
              <a:spcAft>
                <a:spcPts val="600"/>
              </a:spcAft>
            </a:pPr>
            <a:r>
              <a:rPr lang="en-GB" dirty="0"/>
              <a:t>1.3 Risk management for drought and heat stress</a:t>
            </a:r>
          </a:p>
          <a:p>
            <a:endParaRPr lang="en-GB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F72281-A229-F665-51A6-E7DB33E23AAC}"/>
              </a:ext>
            </a:extLst>
          </p:cNvPr>
          <p:cNvSpPr txBox="1"/>
          <p:nvPr/>
        </p:nvSpPr>
        <p:spPr>
          <a:xfrm>
            <a:off x="4510245" y="3534867"/>
            <a:ext cx="292880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2.1 Efficient and sustainable water services models </a:t>
            </a:r>
          </a:p>
          <a:p>
            <a:pPr>
              <a:spcAft>
                <a:spcPts val="600"/>
              </a:spcAft>
            </a:pPr>
            <a:r>
              <a:rPr lang="en-GB" dirty="0"/>
              <a:t>2.2 Salinity management strategy </a:t>
            </a:r>
          </a:p>
          <a:p>
            <a:pPr>
              <a:spcAft>
                <a:spcPts val="600"/>
              </a:spcAft>
            </a:pPr>
            <a:r>
              <a:rPr lang="en-GB" dirty="0"/>
              <a:t>2.3 Promoting safe re-use of treated wastewater</a:t>
            </a:r>
          </a:p>
          <a:p>
            <a:pPr>
              <a:spcAft>
                <a:spcPts val="600"/>
              </a:spcAft>
            </a:pPr>
            <a:r>
              <a:rPr lang="en-GB" dirty="0"/>
              <a:t>2.4 Promoting benefits from nature-based solutions</a:t>
            </a:r>
            <a:endParaRPr lang="en-GB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7295C-37F2-9329-B0D6-B4EA75F05B9A}"/>
              </a:ext>
            </a:extLst>
          </p:cNvPr>
          <p:cNvSpPr txBox="1"/>
          <p:nvPr/>
        </p:nvSpPr>
        <p:spPr>
          <a:xfrm>
            <a:off x="8107158" y="3645835"/>
            <a:ext cx="27503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3.1 Promoting jointly managed infrastructure</a:t>
            </a:r>
          </a:p>
          <a:p>
            <a:pPr>
              <a:spcAft>
                <a:spcPts val="600"/>
              </a:spcAft>
            </a:pPr>
            <a:r>
              <a:rPr lang="en-GB" dirty="0"/>
              <a:t>3.2 Renewable energy options in water systems </a:t>
            </a:r>
          </a:p>
          <a:p>
            <a:pPr>
              <a:spcAft>
                <a:spcPts val="600"/>
              </a:spcAft>
            </a:pPr>
            <a:r>
              <a:rPr lang="en-GB" dirty="0"/>
              <a:t>3.3 Human resource capacity for climate resilience</a:t>
            </a:r>
            <a:endParaRPr lang="en-GB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0ECF42-899B-A702-143C-ABCD2232A4FF}"/>
              </a:ext>
            </a:extLst>
          </p:cNvPr>
          <p:cNvSpPr txBox="1"/>
          <p:nvPr/>
        </p:nvSpPr>
        <p:spPr>
          <a:xfrm>
            <a:off x="3200974" y="3228448"/>
            <a:ext cx="56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Longlist of proposed projects in Interim Report </a:t>
            </a:r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7829FC50-2E69-E1B4-20D8-DE8FA2810713}"/>
              </a:ext>
            </a:extLst>
          </p:cNvPr>
          <p:cNvSpPr/>
          <p:nvPr/>
        </p:nvSpPr>
        <p:spPr>
          <a:xfrm rot="5400000">
            <a:off x="5861571" y="-1562654"/>
            <a:ext cx="369332" cy="10095723"/>
          </a:xfrm>
          <a:prstGeom prst="leftBracke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5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27C9-7A84-4B82-70E4-65D5816B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995" y="153120"/>
            <a:ext cx="9619862" cy="874394"/>
          </a:xfrm>
        </p:spPr>
        <p:txBody>
          <a:bodyPr>
            <a:noAutofit/>
          </a:bodyPr>
          <a:lstStyle/>
          <a:p>
            <a:r>
              <a:rPr lang="en-US" sz="3600" b="1" dirty="0"/>
              <a:t>Regional Workshop: Tashkent 29-30 November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15FC-FC1F-93C2-F4F8-FB65EB48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904242"/>
            <a:ext cx="11252718" cy="3860799"/>
          </a:xfrm>
        </p:spPr>
        <p:txBody>
          <a:bodyPr>
            <a:normAutofit fontScale="92500" lnSpcReduction="10000"/>
          </a:bodyPr>
          <a:lstStyle/>
          <a:p>
            <a:pPr indent="490538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involved representatives of national agencies, regional inter-governmental organizations, regional institutes and development partners </a:t>
            </a:r>
          </a:p>
          <a:p>
            <a:pPr indent="490538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highly interactive group discussions on possible future project activities </a:t>
            </a:r>
            <a:r>
              <a:rPr lang="en-GB" sz="1800" dirty="0"/>
              <a:t>with regional benefits</a:t>
            </a:r>
          </a:p>
          <a:p>
            <a:pPr indent="490538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consideration of institutional arrangements to guide future development of the Water Pillar – Working Group and Expert Groups</a:t>
            </a:r>
            <a:endParaRPr lang="en-GB" sz="1800" dirty="0"/>
          </a:p>
          <a:p>
            <a:pPr indent="490538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sz="1800" dirty="0"/>
              <a:t>topics included:</a:t>
            </a:r>
          </a:p>
          <a:p>
            <a:pPr marL="741363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strengthening climate adaptive management in shared </a:t>
            </a:r>
          </a:p>
          <a:p>
            <a:pPr marL="741363" lvl="1" indent="-28575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/>
              <a:t>       basins</a:t>
            </a:r>
          </a:p>
          <a:p>
            <a:pPr marL="741363" lvl="1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climate resilient irrigation</a:t>
            </a:r>
          </a:p>
          <a:p>
            <a:pPr marL="741363" lvl="1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upgrading disaster risk management systems</a:t>
            </a:r>
          </a:p>
          <a:p>
            <a:pPr marL="741363" lvl="1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managing salinity in a basin context</a:t>
            </a:r>
          </a:p>
          <a:p>
            <a:pPr marL="741363" lvl="1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promoting ecosystem-based approaches</a:t>
            </a:r>
          </a:p>
          <a:p>
            <a:pPr marL="741363" lvl="1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strengthening human resource capacity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1FA30-9299-8579-E110-2DE161E3A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rcRect b="49017"/>
          <a:stretch/>
        </p:blipFill>
        <p:spPr>
          <a:xfrm>
            <a:off x="1729896" y="4772397"/>
            <a:ext cx="5679440" cy="2020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5C9468-508C-7D5B-3816-623365CED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749" y="2374926"/>
            <a:ext cx="4069613" cy="2805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2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47FA-A7C3-8894-EAC1-66CE6D59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45" y="294006"/>
            <a:ext cx="8927115" cy="1382394"/>
          </a:xfrm>
        </p:spPr>
        <p:txBody>
          <a:bodyPr>
            <a:normAutofit/>
          </a:bodyPr>
          <a:lstStyle/>
          <a:p>
            <a:r>
              <a:rPr lang="en-US" b="1" dirty="0"/>
              <a:t>2023-24 timeline – CAREC Water Pillar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20DD065-4CEA-9E54-286B-881B3A582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801977"/>
              </p:ext>
            </p:extLst>
          </p:nvPr>
        </p:nvGraphicFramePr>
        <p:xfrm>
          <a:off x="998376" y="1530220"/>
          <a:ext cx="10039738" cy="454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207">
                  <a:extLst>
                    <a:ext uri="{9D8B030D-6E8A-4147-A177-3AD203B41FA5}">
                      <a16:colId xmlns:a16="http://schemas.microsoft.com/office/drawing/2014/main" val="879257165"/>
                    </a:ext>
                  </a:extLst>
                </a:gridCol>
                <a:gridCol w="7383531">
                  <a:extLst>
                    <a:ext uri="{9D8B030D-6E8A-4147-A177-3AD203B41FA5}">
                      <a16:colId xmlns:a16="http://schemas.microsoft.com/office/drawing/2014/main" val="3880508199"/>
                    </a:ext>
                  </a:extLst>
                </a:gridCol>
              </a:tblGrid>
              <a:tr h="22601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3588"/>
                  </a:ext>
                </a:extLst>
              </a:tr>
              <a:tr h="1635654">
                <a:tc>
                  <a:txBody>
                    <a:bodyPr/>
                    <a:lstStyle/>
                    <a:p>
                      <a:r>
                        <a:rPr lang="en-GB" sz="2200" dirty="0"/>
                        <a:t>June-July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Consultations on draft technical assistance for institutional support and knowledge generation, including screening of potential Water Pillar projects</a:t>
                      </a:r>
                    </a:p>
                    <a:p>
                      <a:endParaRPr lang="en-GB" sz="2200" dirty="0"/>
                    </a:p>
                    <a:p>
                      <a:r>
                        <a:rPr lang="en-GB" sz="2200" dirty="0"/>
                        <a:t>Initiation of capacity building support for innovative water-energy nexus modelling on a selected tributary in Central Asia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98227"/>
                  </a:ext>
                </a:extLst>
              </a:tr>
              <a:tr h="855906">
                <a:tc>
                  <a:txBody>
                    <a:bodyPr/>
                    <a:lstStyle/>
                    <a:p>
                      <a:r>
                        <a:rPr lang="en-GB" sz="2200" b="0" dirty="0"/>
                        <a:t>Oct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Draft climate assessment prepared for an expanded geographic area for the Water Pillar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639218"/>
                  </a:ext>
                </a:extLst>
              </a:tr>
              <a:tr h="649560">
                <a:tc>
                  <a:txBody>
                    <a:bodyPr/>
                    <a:lstStyle/>
                    <a:p>
                      <a:r>
                        <a:rPr lang="en-GB" sz="2200" dirty="0"/>
                        <a:t>Nov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 dirty="0"/>
                        <a:t>Establishment of Water Pillar Working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4152"/>
                  </a:ext>
                </a:extLst>
              </a:tr>
              <a:tr h="710341">
                <a:tc>
                  <a:txBody>
                    <a:bodyPr/>
                    <a:lstStyle/>
                    <a:p>
                      <a:r>
                        <a:rPr lang="en-GB" sz="2200" dirty="0"/>
                        <a:t>Dec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Regional knowledge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23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3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7043BC-63CB-4567-9DB1-18E0FD2A7E82}">
  <ds:schemaRefs>
    <ds:schemaRef ds:uri="http://schemas.microsoft.com/office/2006/metadata/properties"/>
    <ds:schemaRef ds:uri="http://schemas.microsoft.com/office/infopath/2007/PartnerControls"/>
    <ds:schemaRef ds:uri="f668aa56-9285-4561-92d6-d6343913a899"/>
    <ds:schemaRef ds:uri="4d0bf39f-aee5-4194-a8cf-9eb94d977901"/>
  </ds:schemaRefs>
</ds:datastoreItem>
</file>

<file path=customXml/itemProps3.xml><?xml version="1.0" encoding="utf-8"?>
<ds:datastoreItem xmlns:ds="http://schemas.openxmlformats.org/officeDocument/2006/customXml" ds:itemID="{662C282B-FF3C-47F8-ABA2-E30FCA22E52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193</TotalTime>
  <Words>349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Progress made and preparatory steps for regional projects in Water Pillar</vt:lpstr>
      <vt:lpstr>CAREC Water Pillar-towards implementation</vt:lpstr>
      <vt:lpstr>Water Pillar Framework </vt:lpstr>
      <vt:lpstr>Regional Workshop: Tashkent 29-30 November 2022</vt:lpstr>
      <vt:lpstr>2023-24 timeline – CAREC Water Pillar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13</cp:revision>
  <dcterms:created xsi:type="dcterms:W3CDTF">2018-04-10T06:12:51Z</dcterms:created>
  <dcterms:modified xsi:type="dcterms:W3CDTF">2023-06-05T02:49:20Z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