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56" r:id="rId5"/>
    <p:sldId id="4164" r:id="rId6"/>
    <p:sldId id="4188" r:id="rId7"/>
    <p:sldId id="4168" r:id="rId8"/>
    <p:sldId id="4167" r:id="rId9"/>
    <p:sldId id="4179" r:id="rId10"/>
    <p:sldId id="4186" r:id="rId11"/>
    <p:sldId id="4185" r:id="rId12"/>
  </p:sldIdLst>
  <p:sldSz cx="12192000" cy="6858000"/>
  <p:notesSz cx="6858000" cy="9144000"/>
  <p:defaultTextStyle>
    <a:defPPr>
      <a:defRPr lang="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096" autoAdjust="0"/>
  </p:normalViewPr>
  <p:slideViewPr>
    <p:cSldViewPr snapToGrid="0">
      <p:cViewPr varScale="1">
        <p:scale>
          <a:sx n="69" d="100"/>
          <a:sy n="69" d="100"/>
        </p:scale>
        <p:origin x="45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ED63A-DB08-47DA-B68F-6C8426BEEB34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247EB-8247-43DD-A404-E2BBA4296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8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247EB-8247-43DD-A404-E2BBA4296E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0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EBB3-FDBF-B798-5384-3764412C6E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83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" dirty="0"/>
              <a:t>Заседание высокопоставленных официальных лиц ЦАРЭС</a:t>
            </a:r>
          </a:p>
          <a:p>
            <a:r>
              <a:rPr lang="ru" dirty="0"/>
              <a:t>13-14 июня 2023 г.</a:t>
            </a:r>
          </a:p>
          <a:p>
            <a:r>
              <a:rPr lang="ru" dirty="0"/>
              <a:t>Тбилиси, Грузия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89152D-91C9-9700-DB76-3128E71D1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08" y="1122363"/>
            <a:ext cx="10990052" cy="2387600"/>
          </a:xfrm>
        </p:spPr>
        <p:txBody>
          <a:bodyPr>
            <a:normAutofit fontScale="90000"/>
          </a:bodyPr>
          <a:lstStyle/>
          <a:p>
            <a:r>
              <a:rPr lang="ru" sz="4000" b="1" dirty="0">
                <a:solidFill>
                  <a:srgbClr val="0070C0"/>
                </a:solidFill>
                <a:cs typeface="Arial"/>
              </a:rPr>
              <a:t>Региональная ТП: </a:t>
            </a:r>
            <a:r>
              <a:rPr lang="kk-KZ" sz="4000" b="1" dirty="0">
                <a:solidFill>
                  <a:srgbClr val="0070C0"/>
                </a:solidFill>
                <a:cs typeface="Arial"/>
              </a:rPr>
              <a:t>Климатоу</a:t>
            </a:r>
            <a:r>
              <a:rPr lang="ru" sz="4000" b="1" dirty="0">
                <a:solidFill>
                  <a:srgbClr val="0070C0"/>
                </a:solidFill>
                <a:cs typeface="Arial"/>
              </a:rPr>
              <a:t>стойчивое и инклюзивное сельскохозяйственное развитие и продовольственная безопасность в странах-членах Программы Центральноазиатского экономического сотрудничества (ЦАРЭС)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81" y="556946"/>
            <a:ext cx="9349788" cy="484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Пандемия COVID-19 и геополитические конфликты вызвали:</a:t>
            </a:r>
          </a:p>
          <a:p>
            <a:pPr marL="90932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Серьезные сбои в цепочке поставок и торговле</a:t>
            </a:r>
          </a:p>
          <a:p>
            <a:pPr marL="90932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Значительный дефицит предложения основных товаров первой необходимости (зерно и пищевые масла)</a:t>
            </a:r>
          </a:p>
          <a:p>
            <a:pPr marL="90932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Повышение цен на ресурсы и продукты питания (значительно выше базовых уровней)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200" dirty="0">
                <a:latin typeface="+mn-lt"/>
                <a:ea typeface="Tahoma"/>
                <a:cs typeface="Arial"/>
              </a:rPr>
              <a:t>Эти перебои в снабжении сильнее всего ударили по малоимущим, женщинам и нуждающимся слоям населения, поскольку экономическая доступность и наличие продовольствия для них снизилась.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Меры по повышению устойчивости к будущим потрясениям:</a:t>
            </a:r>
          </a:p>
          <a:p>
            <a:pPr marL="90932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Улучшить планирование пополнения бюджета, чтобы уменьшить инфляционное давление и неотложные потребности в мерах социальной защиты (особенно потребности в продуктах питания)</a:t>
            </a:r>
          </a:p>
          <a:p>
            <a:pPr marL="90932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Устранить присущие сельскохозяйственному сектору недостатки и </a:t>
            </a:r>
            <a:r>
              <a:rPr lang="ru" sz="2200" dirty="0">
                <a:solidFill>
                  <a:srgbClr val="0070C0"/>
                </a:solidFill>
                <a:latin typeface="+mn-lt"/>
                <a:ea typeface="Tahoma" pitchFamily="34" charset="0"/>
                <a:cs typeface="Arial" panose="020B0604020202020204" pitchFamily="34" charset="0"/>
              </a:rPr>
              <a:t>расширить транстерриториальное сотрудничество </a:t>
            </a:r>
            <a:r>
              <a:rPr lang="ru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в области развития сельского хозяйства и продовольственной безопасности.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27" y="142524"/>
            <a:ext cx="11055073" cy="350636"/>
          </a:xfrm>
        </p:spPr>
        <p:txBody>
          <a:bodyPr>
            <a:noAutofit/>
          </a:bodyPr>
          <a:lstStyle/>
          <a:p>
            <a:r>
              <a:rPr lang="ru" sz="32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Продовольственная безопасность в глобальном контексте</a:t>
            </a:r>
          </a:p>
        </p:txBody>
      </p:sp>
    </p:spTree>
    <p:extLst>
      <p:ext uri="{BB962C8B-B14F-4D97-AF65-F5344CB8AC3E}">
        <p14:creationId xmlns:p14="http://schemas.microsoft.com/office/powerpoint/2010/main" val="402270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37" y="1381878"/>
            <a:ext cx="9732708" cy="511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Низкая производительность (земля, труд и капитал)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Низкая совокупная факторная производительность (устаревшие технологии и медленное внедрение инноваций в производство, переработку и маркетинг)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Отсутствие инвестиций в человеческий капитал и ограниченное предпринимательство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Необходимая инфраструктура и рыночные системы</a:t>
            </a:r>
            <a:r>
              <a:rPr lang="ru-RU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,</a:t>
            </a:r>
            <a:r>
              <a:rPr lang="ru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 не соответствующие требованиям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Традиционные рынки и маркетинг (под давлением производителя)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Отсутствие стимулов для участия частного сектора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Слабая устойчивость к волатильности рынка и изменению климата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Отсутствие благоприятной институциональной и нормативно-правовой среды и региональной гармонизации, особенно для торговли пищевыми продуктами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27" y="142523"/>
            <a:ext cx="10802031" cy="1189383"/>
          </a:xfrm>
        </p:spPr>
        <p:txBody>
          <a:bodyPr>
            <a:noAutofit/>
          </a:bodyPr>
          <a:lstStyle/>
          <a:p>
            <a:r>
              <a:rPr lang="ru" sz="32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Страны ЦАРЭС: фундаментальные ограничения и риски для сельскохозяйственного сектора и продовольственной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406826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152" y="1031169"/>
            <a:ext cx="5550560" cy="3403610"/>
          </a:xfrm>
          <a:prstGeom prst="rect">
            <a:avLst/>
          </a:prstGeom>
          <a:solidFill>
            <a:srgbClr val="8DC63F"/>
          </a:solidFill>
          <a:ln>
            <a:solidFill>
              <a:schemeClr val="accent1"/>
            </a:solidFill>
          </a:ln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" sz="1900" u="sng" dirty="0">
                <a:latin typeface="+mn-lt"/>
                <a:ea typeface="Tahoma" pitchFamily="34" charset="0"/>
                <a:cs typeface="Tahoma" pitchFamily="34" charset="0"/>
              </a:rPr>
              <a:t>Шесть междисциплинарных приоритетов: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1900" dirty="0">
                <a:latin typeface="+mn-lt"/>
                <a:ea typeface="Tahoma" pitchFamily="34" charset="0"/>
                <a:cs typeface="Tahoma" pitchFamily="34" charset="0"/>
              </a:rPr>
              <a:t>Инновации и цифровизация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1900" dirty="0">
                <a:latin typeface="+mn-lt"/>
                <a:ea typeface="Tahoma" pitchFamily="34" charset="0"/>
                <a:cs typeface="Tahoma" pitchFamily="34" charset="0"/>
              </a:rPr>
              <a:t>Защита окружающей среды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1900" dirty="0">
                <a:latin typeface="+mn-lt"/>
                <a:ea typeface="Tahoma" pitchFamily="34" charset="0"/>
                <a:cs typeface="Tahoma" pitchFamily="34" charset="0"/>
              </a:rPr>
              <a:t>Адаптация к изменению климата и смягчение его последствий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1900" dirty="0">
                <a:latin typeface="+mn-lt"/>
                <a:ea typeface="Tahoma" pitchFamily="34" charset="0"/>
                <a:cs typeface="Tahoma" pitchFamily="34" charset="0"/>
              </a:rPr>
              <a:t>Повышение безопасности пищевых продуктов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1900" dirty="0">
                <a:latin typeface="+mn-lt"/>
                <a:ea typeface="Tahoma" pitchFamily="34" charset="0"/>
                <a:cs typeface="Tahoma" pitchFamily="34" charset="0"/>
              </a:rPr>
              <a:t>Развитие частного сектора и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1900" dirty="0">
                <a:latin typeface="+mn-lt"/>
                <a:ea typeface="Tahoma" pitchFamily="34" charset="0"/>
                <a:cs typeface="Tahoma" pitchFamily="34" charset="0"/>
              </a:rPr>
              <a:t>Содействие гендерному равенству и занятости молодежи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67" y="146137"/>
            <a:ext cx="10962526" cy="767950"/>
          </a:xfrm>
        </p:spPr>
        <p:txBody>
          <a:bodyPr>
            <a:noAutofit/>
          </a:bodyPr>
          <a:lstStyle/>
          <a:p>
            <a:r>
              <a:rPr lang="ru" sz="2700" b="1" dirty="0">
                <a:solidFill>
                  <a:srgbClr val="F57F29"/>
                </a:solidFill>
                <a:latin typeface="+mn-lt"/>
                <a:cs typeface="Arial"/>
              </a:rPr>
              <a:t>Рамки сотрудничества в области сельскохозяйственного развития и продовольственной безопасности, одобренные странами-членами ЦАРЭС (24 ноября 2022 г.)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84E691A1-A722-7F76-4329-2A516C0A2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88" y="1031170"/>
            <a:ext cx="5550562" cy="3403607"/>
          </a:xfrm>
          <a:prstGeom prst="rect">
            <a:avLst/>
          </a:prstGeom>
          <a:solidFill>
            <a:srgbClr val="FDB515"/>
          </a:solidFill>
          <a:ln>
            <a:solidFill>
              <a:schemeClr val="accent1"/>
            </a:solidFill>
          </a:ln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" sz="2000" u="sng" dirty="0">
                <a:latin typeface="+mn-lt"/>
                <a:ea typeface="Tahoma" pitchFamily="34" charset="0"/>
                <a:cs typeface="Tahoma" pitchFamily="34" charset="0"/>
              </a:rPr>
              <a:t>Пять тематических направлений:</a:t>
            </a:r>
            <a:r>
              <a:rPr lang="ru" sz="2000" dirty="0">
                <a:latin typeface="+mn-lt"/>
                <a:ea typeface="Tahoma" pitchFamily="34" charset="0"/>
                <a:cs typeface="Tahoma" pitchFamily="34" charset="0"/>
              </a:rPr>
              <a:t> 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+mn-lt"/>
                <a:ea typeface="Tahoma" pitchFamily="34" charset="0"/>
                <a:cs typeface="Tahoma" pitchFamily="34" charset="0"/>
              </a:rPr>
              <a:t>Модернизация сельского хозяйства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+mn-lt"/>
                <a:ea typeface="Tahoma" pitchFamily="34" charset="0"/>
                <a:cs typeface="Tahoma" pitchFamily="34" charset="0"/>
              </a:rPr>
              <a:t>Укрепление политического механизма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+mn-lt"/>
                <a:ea typeface="Tahoma" pitchFamily="34" charset="0"/>
                <a:cs typeface="Tahoma" pitchFamily="34" charset="0"/>
              </a:rPr>
              <a:t>Развитие цепочек стоимости пищевых продуктов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+mn-lt"/>
                <a:ea typeface="Tahoma" pitchFamily="34" charset="0"/>
                <a:cs typeface="Tahoma" pitchFamily="34" charset="0"/>
              </a:rPr>
              <a:t>Использование</a:t>
            </a: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kk-KZ" sz="2000" dirty="0">
                <a:latin typeface="+mn-lt"/>
                <a:ea typeface="Tahoma" pitchFamily="34" charset="0"/>
                <a:cs typeface="Tahoma" pitchFamily="34" charset="0"/>
              </a:rPr>
              <a:t>возможностей</a:t>
            </a:r>
            <a:r>
              <a:rPr lang="ru" sz="2000" dirty="0">
                <a:latin typeface="+mn-lt"/>
                <a:ea typeface="Tahoma" pitchFamily="34" charset="0"/>
                <a:cs typeface="Tahoma" pitchFamily="34" charset="0"/>
              </a:rPr>
              <a:t> международной торговли продовольственными товарами и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+mn-lt"/>
                <a:ea typeface="Tahoma" pitchFamily="34" charset="0"/>
                <a:cs typeface="Tahoma" pitchFamily="34" charset="0"/>
              </a:rPr>
              <a:t>Укрепление обмена информацией о продовольственной безопасности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80AF7BF-EA13-33B0-2C95-2825E5396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212" y="4770286"/>
            <a:ext cx="9196528" cy="2087714"/>
          </a:xfrm>
          <a:prstGeom prst="rect">
            <a:avLst/>
          </a:prstGeom>
          <a:solidFill>
            <a:srgbClr val="00B2E2"/>
          </a:solidFill>
          <a:ln>
            <a:solidFill>
              <a:schemeClr val="accent1"/>
            </a:solidFill>
          </a:ln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" sz="1900" u="sng" dirty="0">
                <a:latin typeface="+mn-lt"/>
                <a:ea typeface="Tahoma" pitchFamily="34" charset="0"/>
                <a:cs typeface="Tahoma" pitchFamily="34" charset="0"/>
              </a:rPr>
              <a:t>Формы регионального сотрудничества: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1900" dirty="0">
                <a:latin typeface="+mn-lt"/>
                <a:ea typeface="Tahoma" pitchFamily="34" charset="0"/>
                <a:cs typeface="Tahoma" pitchFamily="34" charset="0"/>
              </a:rPr>
              <a:t>Техническое сотрудничество Юг-Юг, включая трехстороннее техническое сотрудничество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1900" dirty="0">
                <a:latin typeface="+mn-lt"/>
                <a:ea typeface="Tahoma" pitchFamily="34" charset="0"/>
                <a:cs typeface="Tahoma" pitchFamily="34" charset="0"/>
              </a:rPr>
              <a:t>Координация, гармонизация и обмен данными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1900" dirty="0">
                <a:latin typeface="+mn-lt"/>
                <a:ea typeface="Tahoma" pitchFamily="34" charset="0"/>
                <a:cs typeface="Tahoma" pitchFamily="34" charset="0"/>
              </a:rPr>
              <a:t>Взаимное признание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1900" dirty="0">
                <a:latin typeface="+mn-lt"/>
                <a:ea typeface="Tahoma" pitchFamily="34" charset="0"/>
                <a:cs typeface="Tahoma" pitchFamily="34" charset="0"/>
              </a:rPr>
              <a:t>Региональные инвестиционные проекты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ru-RU" sz="20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4535B4-A9A9-7875-A885-CF5CBE3EAE36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5774850" y="2732974"/>
            <a:ext cx="64230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A536F1-2B8A-6802-F99D-681D7E980CBE}"/>
              </a:ext>
            </a:extLst>
          </p:cNvPr>
          <p:cNvCxnSpPr/>
          <p:nvPr/>
        </p:nvCxnSpPr>
        <p:spPr>
          <a:xfrm flipV="1">
            <a:off x="3094133" y="4584416"/>
            <a:ext cx="5943600" cy="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2CDA35-6F4F-A99C-509B-B16BB97A67A8}"/>
              </a:ext>
            </a:extLst>
          </p:cNvPr>
          <p:cNvCxnSpPr>
            <a:cxnSpLocks/>
          </p:cNvCxnSpPr>
          <p:nvPr/>
        </p:nvCxnSpPr>
        <p:spPr>
          <a:xfrm flipV="1">
            <a:off x="9033066" y="4434777"/>
            <a:ext cx="0" cy="16459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5A5F9C-6C57-0328-5AD7-758088553717}"/>
              </a:ext>
            </a:extLst>
          </p:cNvPr>
          <p:cNvCxnSpPr>
            <a:cxnSpLocks/>
          </p:cNvCxnSpPr>
          <p:nvPr/>
        </p:nvCxnSpPr>
        <p:spPr>
          <a:xfrm flipV="1">
            <a:off x="3094133" y="4422902"/>
            <a:ext cx="0" cy="14903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CC74B7-752E-3BE8-A644-9CBDBC012C60}"/>
              </a:ext>
            </a:extLst>
          </p:cNvPr>
          <p:cNvCxnSpPr>
            <a:cxnSpLocks/>
          </p:cNvCxnSpPr>
          <p:nvPr/>
        </p:nvCxnSpPr>
        <p:spPr>
          <a:xfrm flipV="1">
            <a:off x="6117404" y="4584416"/>
            <a:ext cx="0" cy="18587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84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59" y="1258518"/>
            <a:ext cx="9360214" cy="434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1020" indent="-5410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2000" dirty="0">
                <a:latin typeface="+mn-lt"/>
                <a:ea typeface="Calibri" panose="020F0502020204030204" pitchFamily="34" charset="0"/>
              </a:rPr>
              <a:t>Многие текущие и планируемые мероприятия ЦАРЭС (страновые и региональные) имеют, будут иметь или могут оказать положительное влияние на развитие сельского хозяйства и/или продовольственную безопасность в странах ЦАРЭС.</a:t>
            </a:r>
            <a:endParaRPr lang="en-US" sz="2000" dirty="0">
              <a:latin typeface="+mn-lt"/>
            </a:endParaRPr>
          </a:p>
          <a:p>
            <a:pPr marL="509588" indent="-5095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2000" dirty="0">
                <a:latin typeface="+mn-lt"/>
                <a:ea typeface="Calibri" panose="020F0502020204030204" pitchFamily="34" charset="0"/>
              </a:rPr>
              <a:t>Расширение регионального сотрудничества необходимо, чтобы:</a:t>
            </a:r>
          </a:p>
          <a:p>
            <a:pPr marL="1050607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+mn-lt"/>
                <a:ea typeface="Calibri" panose="020F0502020204030204" pitchFamily="34" charset="0"/>
              </a:rPr>
              <a:t>более тесно увязать эту деятельность с приоритетами правительств стран ЦАРЭС в отношении развития сельского хозяйства и </a:t>
            </a:r>
            <a:r>
              <a:rPr lang="ru" sz="2000" dirty="0">
                <a:latin typeface="+mn-lt"/>
              </a:rPr>
              <a:t>продовольственной безопасности</a:t>
            </a:r>
          </a:p>
          <a:p>
            <a:pPr marL="1050607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+mn-lt"/>
              </a:rPr>
              <a:t>увеличить синергию между разными видами деятельности и повысить дополнительные преимущества</a:t>
            </a:r>
          </a:p>
          <a:p>
            <a:pPr marL="1050607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latin typeface="+mn-lt"/>
              </a:rPr>
              <a:t>усилить их положительное влияние на развитие сельского хозяйства и продовольственную безопасность в странах ЦАРЭС</a:t>
            </a:r>
          </a:p>
          <a:p>
            <a:pPr marL="1050607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" sz="2000" dirty="0">
                <a:solidFill>
                  <a:prstClr val="black"/>
                </a:solidFill>
                <a:latin typeface="+mn-lt"/>
              </a:rPr>
              <a:t>продвигать продуктивное, адаптивное к изменению климата и устойчивое сельское хозяйство и укреплять продовольственную безопасность в регионе ЦАРЭС</a:t>
            </a:r>
            <a:endParaRPr lang="ru-RU" sz="20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775042" cy="933581"/>
          </a:xfrm>
        </p:spPr>
        <p:txBody>
          <a:bodyPr>
            <a:noAutofit/>
          </a:bodyPr>
          <a:lstStyle/>
          <a:p>
            <a:r>
              <a:rPr lang="ru" sz="3600" b="1" dirty="0">
                <a:solidFill>
                  <a:srgbClr val="F57F29"/>
                </a:solidFill>
                <a:latin typeface="+mn-lt"/>
                <a:cs typeface="Arial"/>
              </a:rPr>
              <a:t>Зачем укреплять региональное сотрудничество в области продовольственной безопасности?</a:t>
            </a:r>
          </a:p>
        </p:txBody>
      </p:sp>
    </p:spTree>
    <p:extLst>
      <p:ext uri="{BB962C8B-B14F-4D97-AF65-F5344CB8AC3E}">
        <p14:creationId xmlns:p14="http://schemas.microsoft.com/office/powerpoint/2010/main" val="162640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54" y="873370"/>
            <a:ext cx="8311414" cy="579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>
              <a:spcBef>
                <a:spcPts val="300"/>
              </a:spcBef>
              <a:spcAft>
                <a:spcPts val="300"/>
              </a:spcAft>
            </a:pPr>
            <a:r>
              <a:rPr lang="ru" sz="1700" b="1" dirty="0">
                <a:solidFill>
                  <a:srgbClr val="000000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Промежуточный результат 1: </a:t>
            </a:r>
            <a:r>
              <a:rPr lang="ru-RU" sz="1700" b="1" dirty="0">
                <a:solidFill>
                  <a:srgbClr val="000000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Эффективная реализация приоритетных мероприятий регионального сотрудничества</a:t>
            </a:r>
            <a:endParaRPr lang="en-US" sz="1700" dirty="0">
              <a:solidFill>
                <a:srgbClr val="000000"/>
              </a:solidFill>
              <a:effectLst/>
              <a:latin typeface="+mn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1700" dirty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Поддерживать </a:t>
            </a:r>
            <a:r>
              <a:rPr lang="ru" sz="1700" dirty="0">
                <a:solidFill>
                  <a:srgbClr val="000000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реализацию приоритетных мероприятий в рамках пяти тематических областей и инициатив по шести междисциплинарным приоритетам Рамочной программы сотрудничества.</a:t>
            </a:r>
          </a:p>
          <a:p>
            <a:pPr marL="285750" marR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1700" dirty="0">
                <a:solidFill>
                  <a:srgbClr val="000000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Поддержать подготовку Стратегии сотрудничества ЦАРЭС в области сельскохозяйственного развития и продовольственной безопасности</a:t>
            </a:r>
          </a:p>
          <a:p>
            <a:pPr marL="0" marR="0" indent="0">
              <a:spcBef>
                <a:spcPts val="300"/>
              </a:spcBef>
              <a:spcAft>
                <a:spcPts val="300"/>
              </a:spcAft>
            </a:pPr>
            <a:r>
              <a:rPr lang="ru-RU" sz="1700" b="1" dirty="0">
                <a:effectLst/>
                <a:latin typeface="+mn-lt"/>
                <a:ea typeface="MS PGothic" panose="020B0600070205080204" pitchFamily="34" charset="-128"/>
              </a:rPr>
              <a:t>Промежуточный результат 2: Повышение готовности</a:t>
            </a:r>
            <a:r>
              <a:rPr lang="en-US" sz="1700" b="1" dirty="0">
                <a:effectLst/>
                <a:latin typeface="+mn-lt"/>
                <a:ea typeface="MS PGothic" panose="020B0600070205080204" pitchFamily="34" charset="-128"/>
              </a:rPr>
              <a:t> </a:t>
            </a:r>
            <a:r>
              <a:rPr lang="kk-KZ" sz="1700" b="1" dirty="0">
                <a:effectLst/>
                <a:latin typeface="+mn-lt"/>
                <a:ea typeface="MS PGothic" panose="020B0600070205080204" pitchFamily="34" charset="-128"/>
              </a:rPr>
              <a:t>инвестировать в </a:t>
            </a:r>
            <a:r>
              <a:rPr lang="ru-RU" sz="1700" b="1" dirty="0">
                <a:effectLst/>
                <a:latin typeface="+mn-lt"/>
                <a:ea typeface="MS PGothic" panose="020B0600070205080204" pitchFamily="34" charset="-128"/>
              </a:rPr>
              <a:t>устойчивое к изменению климата сельское хозяйство и продовольственную безопасность</a:t>
            </a:r>
            <a:r>
              <a:rPr lang="ru" sz="1700" b="1" dirty="0">
                <a:effectLst/>
                <a:latin typeface="+mn-lt"/>
                <a:ea typeface="MS PGothic" panose="020B0600070205080204" pitchFamily="34" charset="-128"/>
              </a:rPr>
              <a:t> </a:t>
            </a:r>
            <a:endParaRPr lang="en-US" sz="17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1700" dirty="0">
                <a:latin typeface="+mn-lt"/>
                <a:ea typeface="Times New Roman" panose="02020603050405020304" pitchFamily="18" charset="0"/>
              </a:rPr>
              <a:t>О</a:t>
            </a:r>
            <a:r>
              <a:rPr lang="ru-RU" sz="1700" dirty="0">
                <a:latin typeface="+mn-lt"/>
                <a:ea typeface="Times New Roman" panose="02020603050405020304" pitchFamily="18" charset="0"/>
              </a:rPr>
              <a:t>п</a:t>
            </a:r>
            <a:r>
              <a:rPr lang="ru" sz="1700" dirty="0">
                <a:latin typeface="+mn-lt"/>
                <a:ea typeface="Times New Roman" panose="02020603050405020304" pitchFamily="18" charset="0"/>
              </a:rPr>
              <a:t>ределить </a:t>
            </a:r>
            <a:r>
              <a:rPr lang="ru" sz="1700" dirty="0">
                <a:effectLst/>
                <a:latin typeface="+mn-lt"/>
                <a:ea typeface="Times New Roman" panose="02020603050405020304" pitchFamily="18" charset="0"/>
              </a:rPr>
              <a:t>бизнес-возможности для рентабельных инвестиционных проектов, имеющих отношение к основным областям, указанным в Концепции</a:t>
            </a:r>
          </a:p>
          <a:p>
            <a:pPr marL="285750" marR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1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Поддержать разработку портфелей высокоэффективных и инклюзивных инвестиционных проектов/инициатив.</a:t>
            </a:r>
          </a:p>
          <a:p>
            <a:pPr marL="285750" marR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1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Подготовить концепции проектов, </a:t>
            </a:r>
            <a:r>
              <a:rPr lang="kk-KZ" sz="1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предварительную </a:t>
            </a:r>
            <a:r>
              <a:rPr lang="ru" sz="1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оценку климатических рисков, предпроектные исследования и тематические исследования (например, расширение прав и возможностей женщин и предпринимательство, гендерное равенство и участие молодежи в сельском хозяйстве,</a:t>
            </a:r>
            <a:r>
              <a:rPr lang="en-US" sz="1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" sz="1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инновационные технологии)</a:t>
            </a:r>
          </a:p>
          <a:p>
            <a:pPr marL="285750" marR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" sz="1700" dirty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Охватывать различные формы финансовой помощи, такие как суверенные,       субсуверенное, несуверенное, смешанное льготное финансирование и       государственно-частное партнерство</a:t>
            </a:r>
            <a:endParaRPr lang="en-US" sz="1700" dirty="0">
              <a:solidFill>
                <a:srgbClr val="000000"/>
              </a:solidFill>
              <a:latin typeface="+mn-lt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46818"/>
            <a:ext cx="10460623" cy="397010"/>
          </a:xfrm>
        </p:spPr>
        <p:txBody>
          <a:bodyPr>
            <a:noAutofit/>
          </a:bodyPr>
          <a:lstStyle/>
          <a:p>
            <a:r>
              <a:rPr lang="ru" sz="32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Предлагаемая ТП знаний и поддержки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64CCD44E-A9B0-A809-989F-DE01E6517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895780"/>
            <a:ext cx="2637976" cy="508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" b="1" dirty="0">
                <a:latin typeface="+mn-lt"/>
                <a:cs typeface="Arial"/>
              </a:rPr>
              <a:t>Воздействие:</a:t>
            </a:r>
            <a:endParaRPr lang="en-US" dirty="0">
              <a:latin typeface="+mn-lt"/>
              <a:cs typeface="Arial"/>
            </a:endParaRPr>
          </a:p>
          <a:p>
            <a:pPr marL="0" indent="0"/>
            <a:r>
              <a:rPr lang="ru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Продуктивное</a:t>
            </a:r>
            <a:r>
              <a:rPr lang="ru" dirty="0">
                <a:solidFill>
                  <a:srgbClr val="000000"/>
                </a:solidFill>
                <a:effectLst/>
                <a:latin typeface="+mn-lt"/>
                <a:ea typeface="MS PGothic" panose="020B0600070205080204" pitchFamily="34" charset="-128"/>
              </a:rPr>
              <a:t>, адаптивное к изменению климата и устойчивое сельское хозяйство и усиление продовольственной безопасности в регионе ЦАРЭС</a:t>
            </a:r>
            <a:endParaRPr lang="en-US" dirty="0">
              <a:latin typeface="+mn-lt"/>
              <a:cs typeface="Arial"/>
            </a:endParaRPr>
          </a:p>
          <a:p>
            <a:endParaRPr lang="en-US" dirty="0">
              <a:latin typeface="+mn-lt"/>
              <a:cs typeface="Arial"/>
            </a:endParaRPr>
          </a:p>
          <a:p>
            <a:r>
              <a:rPr lang="ru" b="1" dirty="0">
                <a:latin typeface="+mn-lt"/>
                <a:ea typeface="+mn-lt"/>
                <a:cs typeface="+mn-lt"/>
              </a:rPr>
              <a:t>Конечный результат:</a:t>
            </a:r>
            <a:endParaRPr lang="en-US" dirty="0">
              <a:latin typeface="+mn-lt"/>
            </a:endParaRPr>
          </a:p>
          <a:p>
            <a:pPr marL="0" indent="0"/>
            <a:r>
              <a:rPr lang="ru" dirty="0">
                <a:solidFill>
                  <a:srgbClr val="000000"/>
                </a:solidFill>
                <a:effectLst/>
                <a:latin typeface="+mn-lt"/>
                <a:ea typeface="MS PGothic" panose="020B0600070205080204" pitchFamily="34" charset="-128"/>
              </a:rPr>
              <a:t>Расширение регионального сотрудничества между странами-членами ЦАРЭС в области сельскохозяйственного развития и продовольственной безопасности</a:t>
            </a:r>
            <a:endParaRPr lang="en-US" dirty="0">
              <a:latin typeface="+mn-lt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4" y="-128697"/>
            <a:ext cx="10467825" cy="933580"/>
          </a:xfrm>
        </p:spPr>
        <p:txBody>
          <a:bodyPr>
            <a:noAutofit/>
          </a:bodyPr>
          <a:lstStyle/>
          <a:p>
            <a:r>
              <a:rPr lang="ru" sz="32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Дополнительные преимущества и инновации АБР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D8AA6-3703-0863-8643-EEF9B0E42196}"/>
              </a:ext>
            </a:extLst>
          </p:cNvPr>
          <p:cNvSpPr txBox="1"/>
          <p:nvPr/>
        </p:nvSpPr>
        <p:spPr>
          <a:xfrm>
            <a:off x="419208" y="673100"/>
            <a:ext cx="11353584" cy="38472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ru" sz="1700" b="1" dirty="0">
                <a:solidFill>
                  <a:srgbClr val="000000"/>
                </a:solidFill>
              </a:rPr>
              <a:t>Уроки из опыта АБР в секторе/регионе:</a:t>
            </a:r>
            <a:endParaRPr lang="en-US" sz="1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" sz="1700" dirty="0">
                <a:solidFill>
                  <a:srgbClr val="000000"/>
                </a:solidFill>
              </a:rPr>
              <a:t>Продукты питания часто становятся «политическим товаром», особенно в трудные времена (например, повышение цен на продукты питания, 2008 г.; пандемия COVID-19, 2020–2022 гг.)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0000"/>
                </a:solidFill>
              </a:rPr>
              <a:t>Региональные механизмы сотрудничества в области продовольственной безопасности важны для экономичного реагирования на чрезвычайные ситуации и повышения экономической эффективности.</a:t>
            </a:r>
            <a:endParaRPr lang="en-US" sz="1700" dirty="0">
              <a:solidFill>
                <a:srgbClr val="000000"/>
              </a:solidFill>
              <a:cs typeface="Calibri"/>
            </a:endParaRPr>
          </a:p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ru" sz="1700" b="1" dirty="0">
                <a:solidFill>
                  <a:srgbClr val="000000"/>
                </a:solidFill>
              </a:rPr>
              <a:t>Дополнительные преимущества АБР:</a:t>
            </a:r>
            <a:endParaRPr lang="en-US" sz="1700" b="1" dirty="0">
              <a:solidFill>
                <a:srgbClr val="000000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" sz="1700" dirty="0">
                <a:solidFill>
                  <a:srgbClr val="000000"/>
                </a:solidFill>
              </a:rPr>
              <a:t>Первая региональная инициатива ТП, посвященная региональной продовольственной безопасности с учетом всех неотъемлемых аспектов</a:t>
            </a:r>
            <a:endParaRPr lang="en-US" sz="1700" dirty="0">
              <a:solidFill>
                <a:srgbClr val="000000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" sz="1700" dirty="0"/>
              <a:t>Возможность продемонстрировать флагманские инициативы в регионе ЦАРЭС по продвижению повестки дня в области продовольственной безопасности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" sz="1700" dirty="0">
                <a:solidFill>
                  <a:srgbClr val="000000"/>
                </a:solidFill>
                <a:cs typeface="Calibri"/>
              </a:rPr>
              <a:t>Возможности для развития сотрудничества в области продовольственной безопасности на субрегиональном уровне (РСЧ, имеющие схожие интересы и/или находящиеся на одной стадии развития)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" sz="1700" dirty="0">
                <a:solidFill>
                  <a:srgbClr val="000000"/>
                </a:solidFill>
                <a:cs typeface="Calibri"/>
              </a:rPr>
              <a:t>Обогатить политические диалоги убедительными фактическими данными и знаниями, особенно во время крупных мероприятий ЦАРЭС, таких как ЗВОЛ и МК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F524D-A5C8-6A1E-93F7-3218F7DD7575}"/>
              </a:ext>
            </a:extLst>
          </p:cNvPr>
          <p:cNvSpPr/>
          <p:nvPr/>
        </p:nvSpPr>
        <p:spPr>
          <a:xfrm>
            <a:off x="419208" y="4649514"/>
            <a:ext cx="11353584" cy="22084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38"/>
              </a:spcBef>
              <a:spcAft>
                <a:spcPts val="169"/>
              </a:spcAft>
            </a:pPr>
            <a:r>
              <a:rPr lang="ru" sz="1700" b="1" dirty="0">
                <a:solidFill>
                  <a:schemeClr val="tx1"/>
                </a:solidFill>
              </a:rPr>
              <a:t>Инновации ТП:</a:t>
            </a:r>
            <a:endParaRPr lang="en-US" sz="17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338"/>
              </a:spcBef>
              <a:spcAft>
                <a:spcPts val="169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ТП разработает решения, механизмы и платформы в области знаний, которые будут способствовать региональному сотрудничеству в направлении продуктивного, </a:t>
            </a:r>
            <a:r>
              <a:rPr lang="kk-KZ" sz="1700" dirty="0">
                <a:solidFill>
                  <a:schemeClr val="tx1"/>
                </a:solidFill>
              </a:rPr>
              <a:t>адаптивного к изменению климата </a:t>
            </a:r>
            <a:r>
              <a:rPr lang="ru-RU" sz="1700" dirty="0">
                <a:solidFill>
                  <a:schemeClr val="tx1"/>
                </a:solidFill>
              </a:rPr>
              <a:t> и устойчивого сельского хозяйства и повышения продовольственной безопасности в регионе ЦАРЭС.</a:t>
            </a:r>
            <a:endParaRPr lang="ru" sz="1700" dirty="0">
              <a:solidFill>
                <a:schemeClr val="tx1"/>
              </a:solidFill>
              <a:ea typeface="Calibri" panose="020F0502020204030204" pitchFamily="34" charset="0"/>
              <a:cs typeface="Times New Roman"/>
            </a:endParaRPr>
          </a:p>
          <a:p>
            <a:pPr marL="457200" indent="-457200">
              <a:spcBef>
                <a:spcPts val="338"/>
              </a:spcBef>
              <a:spcAft>
                <a:spcPts val="169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ea typeface="Calibri" panose="020F0502020204030204" pitchFamily="34" charset="0"/>
                <a:cs typeface="Times New Roman"/>
              </a:rPr>
              <a:t>Повышение готовности инвестировать в устойчивое к изменению климата сельское хозяйство и продовольственную безопасность как для РСЧ, так и для АБР – повышение авторитета АБР как надежного партнера в решении вопросов продовольственной безопасности и содействия </a:t>
            </a:r>
            <a:r>
              <a:rPr lang="ru-RU" sz="1700" dirty="0" err="1">
                <a:solidFill>
                  <a:schemeClr val="tx1"/>
                </a:solidFill>
                <a:ea typeface="Calibri" panose="020F0502020204030204" pitchFamily="34" charset="0"/>
                <a:cs typeface="Times New Roman"/>
              </a:rPr>
              <a:t>агроторговле</a:t>
            </a:r>
            <a:r>
              <a:rPr lang="en-US" sz="1700" dirty="0">
                <a:solidFill>
                  <a:schemeClr val="tx1"/>
                </a:solidFill>
                <a:ea typeface="Calibri" panose="020F0502020204030204" pitchFamily="34" charset="0"/>
                <a:cs typeface="Times New Roman"/>
              </a:rPr>
              <a:t>.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2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03" y="1127860"/>
            <a:ext cx="11194491" cy="546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400" b="1" dirty="0">
                <a:latin typeface="+mn-lt"/>
                <a:ea typeface="Calibri" panose="020F0502020204030204" pitchFamily="34" charset="0"/>
              </a:rPr>
              <a:t>Финансирование:</a:t>
            </a:r>
          </a:p>
          <a:p>
            <a:pPr marL="62357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" sz="2400" dirty="0">
                <a:latin typeface="+mn-lt"/>
                <a:ea typeface="Calibri" panose="020F0502020204030204" pitchFamily="34" charset="0"/>
              </a:rPr>
              <a:t>Бюджет ТП: 3,0 млн долл США 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–</a:t>
            </a:r>
            <a:r>
              <a:rPr lang="ru" sz="2400" dirty="0">
                <a:latin typeface="+mn-lt"/>
                <a:ea typeface="Calibri" panose="020F0502020204030204" pitchFamily="34" charset="0"/>
              </a:rPr>
              <a:t> 1,6 млн долл США за счет гранта Специального фонда технической помощи АБР и 1,4 млн долл США за счет гранта </a:t>
            </a:r>
            <a:r>
              <a:rPr lang="ru-RU" sz="2400" dirty="0">
                <a:latin typeface="+mn-lt"/>
                <a:ea typeface="Calibri" panose="020F0502020204030204" pitchFamily="34" charset="0"/>
              </a:rPr>
              <a:t>Фонда сокращения бедности и регионального сотрудничества КНР </a:t>
            </a:r>
            <a:r>
              <a:rPr lang="ru" sz="2400" dirty="0">
                <a:latin typeface="+mn-lt"/>
                <a:ea typeface="Calibri" panose="020F0502020204030204" pitchFamily="34" charset="0"/>
              </a:rPr>
              <a:t>(по запросу)</a:t>
            </a:r>
            <a:endParaRPr lang="en-US" sz="2400" dirty="0">
              <a:latin typeface="+mn-lt"/>
              <a:ea typeface="Calibri" panose="020F0502020204030204" pitchFamily="34" charset="0"/>
              <a:cs typeface="Calibri" panose="020F0502020204030204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" sz="2400" b="1" dirty="0">
                <a:latin typeface="+mn-lt"/>
                <a:ea typeface="Calibri" panose="020F0502020204030204" pitchFamily="34" charset="0"/>
              </a:rPr>
              <a:t>Механизмы реализации:</a:t>
            </a:r>
          </a:p>
          <a:p>
            <a:pPr marL="62357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" sz="2400" dirty="0">
                <a:latin typeface="Calibri"/>
                <a:ea typeface="Calibri" panose="020F0502020204030204" pitchFamily="34" charset="0"/>
                <a:cs typeface="Calibri"/>
              </a:rPr>
              <a:t>Срок реализации: 2023–2026 гг.</a:t>
            </a:r>
            <a:endParaRPr lang="en-US" sz="2400" dirty="0">
              <a:latin typeface="calbri"/>
              <a:ea typeface="Calibri" panose="020F0502020204030204" pitchFamily="34" charset="0"/>
              <a:cs typeface="Calibri"/>
            </a:endParaRPr>
          </a:p>
          <a:p>
            <a:pPr marL="62357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" sz="2400" dirty="0">
                <a:latin typeface="calbri"/>
                <a:ea typeface="Calibri" panose="020F0502020204030204" pitchFamily="34" charset="0"/>
                <a:cs typeface="Arial"/>
              </a:rPr>
              <a:t>Охвачены все РСЧ ЦАРЭС (кроме АФГ)</a:t>
            </a:r>
            <a:endParaRPr lang="en-US" sz="2400" dirty="0">
              <a:latin typeface="calbri"/>
              <a:ea typeface="Calibri" panose="020F0502020204030204" pitchFamily="34" charset="0"/>
            </a:endParaRPr>
          </a:p>
          <a:p>
            <a:pPr marL="62357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" sz="2400" dirty="0">
                <a:latin typeface="+mn-lt"/>
                <a:ea typeface="Calibri" panose="020F0502020204030204" pitchFamily="34" charset="0"/>
              </a:rPr>
              <a:t>В координации с </a:t>
            </a:r>
            <a:r>
              <a:rPr lang="ru" sz="2400" dirty="0">
                <a:latin typeface="calbri"/>
                <a:ea typeface="Calibri" panose="020F0502020204030204" pitchFamily="34" charset="0"/>
              </a:rPr>
              <a:t>Национальными координаторами ЦАРЭС и отраслевыми министерствами</a:t>
            </a:r>
          </a:p>
          <a:p>
            <a:pPr marL="62357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" sz="2400" dirty="0">
                <a:latin typeface="calbri"/>
                <a:ea typeface="Calibri" panose="020F0502020204030204" pitchFamily="34" charset="0"/>
              </a:rPr>
              <a:t>О</a:t>
            </a:r>
            <a:r>
              <a:rPr lang="ru-RU" sz="2400" dirty="0">
                <a:latin typeface="calbri"/>
                <a:ea typeface="Calibri" panose="020F0502020204030204" pitchFamily="34" charset="0"/>
              </a:rPr>
              <a:t>д</a:t>
            </a:r>
            <a:r>
              <a:rPr lang="ru" sz="2400" dirty="0">
                <a:latin typeface="calbri"/>
                <a:ea typeface="Calibri" panose="020F0502020204030204" pitchFamily="34" charset="0"/>
              </a:rPr>
              <a:t>обрение ТП в 3 кв. 2023 г.</a:t>
            </a:r>
          </a:p>
          <a:p>
            <a:pPr marL="0" indent="0">
              <a:spcBef>
                <a:spcPts val="600"/>
              </a:spcBef>
            </a:pPr>
            <a:endParaRPr lang="en-US" sz="2400" dirty="0">
              <a:latin typeface="calbri"/>
              <a:ea typeface="Calibri" panose="020F0502020204030204" pitchFamily="34" charset="0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ru" sz="32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Механизмы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968142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>
      <Value>18</Value>
      <Value>3</Value>
      <Value>2</Value>
      <Value>1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AAF9AE-12BC-4BF6-913E-99F80DE3637B}"/>
</file>

<file path=customXml/itemProps2.xml><?xml version="1.0" encoding="utf-8"?>
<ds:datastoreItem xmlns:ds="http://schemas.openxmlformats.org/officeDocument/2006/customXml" ds:itemID="{917043BC-63CB-4567-9DB1-18E0FD2A7E82}">
  <ds:schemaRefs>
    <ds:schemaRef ds:uri="http://schemas.microsoft.com/office/2006/metadata/properties"/>
    <ds:schemaRef ds:uri="http://schemas.microsoft.com/office/infopath/2007/PartnerControls"/>
    <ds:schemaRef ds:uri="f668aa56-9285-4561-92d6-d6343913a899"/>
    <ds:schemaRef ds:uri="4d0bf39f-aee5-4194-a8cf-9eb94d977901"/>
  </ds:schemaRefs>
</ds:datastoreItem>
</file>

<file path=customXml/itemProps3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264</TotalTime>
  <Words>944</Words>
  <Application>Microsoft Office PowerPoint</Application>
  <PresentationFormat>Широкоэкранный</PresentationFormat>
  <Paragraphs>83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calbri</vt:lpstr>
      <vt:lpstr>Calibri</vt:lpstr>
      <vt:lpstr>Calibri Light</vt:lpstr>
      <vt:lpstr>Wingdings</vt:lpstr>
      <vt:lpstr>Office Theme</vt:lpstr>
      <vt:lpstr>Региональная ТП: Климатоустойчивое и инклюзивное сельскохозяйственное развитие и продовольственная безопасность в странах-членах Программы Центральноазиатского экономического сотрудничества (ЦАРЭС)</vt:lpstr>
      <vt:lpstr>Продовольственная безопасность в глобальном контексте</vt:lpstr>
      <vt:lpstr>Страны ЦАРЭС: фундаментальные ограничения и риски для сельскохозяйственного сектора и продовольственной безопасности</vt:lpstr>
      <vt:lpstr>Рамки сотрудничества в области сельскохозяйственного развития и продовольственной безопасности, одобренные странами-членами ЦАРЭС (24 ноября 2022 г.)</vt:lpstr>
      <vt:lpstr>Зачем укреплять региональное сотрудничество в области продовольственной безопасности?</vt:lpstr>
      <vt:lpstr>Предлагаемая ТП знаний и поддержки</vt:lpstr>
      <vt:lpstr>Дополнительные преимущества и инновации АБР</vt:lpstr>
      <vt:lpstr>Механизмы реализации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Janna Ustemirova</cp:lastModifiedBy>
  <cp:revision>17</cp:revision>
  <dcterms:created xsi:type="dcterms:W3CDTF">2018-04-10T06:12:51Z</dcterms:created>
  <dcterms:modified xsi:type="dcterms:W3CDTF">2023-05-17T21:08:31Z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MSIP_Label_817d4574-7375-4d17-b29c-6e4c6df0fcb0_Enabled">
    <vt:lpwstr>true</vt:lpwstr>
  </property>
  <property fmtid="{D5CDD505-2E9C-101B-9397-08002B2CF9AE}" pid="19" name="MSIP_Label_817d4574-7375-4d17-b29c-6e4c6df0fcb0_SetDate">
    <vt:lpwstr>2023-04-11T03:26:31Z</vt:lpwstr>
  </property>
  <property fmtid="{D5CDD505-2E9C-101B-9397-08002B2CF9AE}" pid="20" name="MSIP_Label_817d4574-7375-4d17-b29c-6e4c6df0fcb0_Method">
    <vt:lpwstr>Standard</vt:lpwstr>
  </property>
  <property fmtid="{D5CDD505-2E9C-101B-9397-08002B2CF9AE}" pid="21" name="MSIP_Label_817d4574-7375-4d17-b29c-6e4c6df0fcb0_Name">
    <vt:lpwstr>ADB Internal</vt:lpwstr>
  </property>
  <property fmtid="{D5CDD505-2E9C-101B-9397-08002B2CF9AE}" pid="22" name="MSIP_Label_817d4574-7375-4d17-b29c-6e4c6df0fcb0_SiteId">
    <vt:lpwstr>9495d6bb-41c2-4c58-848f-92e52cf3d640</vt:lpwstr>
  </property>
  <property fmtid="{D5CDD505-2E9C-101B-9397-08002B2CF9AE}" pid="23" name="MSIP_Label_817d4574-7375-4d17-b29c-6e4c6df0fcb0_ActionId">
    <vt:lpwstr>93605d0e-37ea-44fc-ba32-6c54431d93b3</vt:lpwstr>
  </property>
  <property fmtid="{D5CDD505-2E9C-101B-9397-08002B2CF9AE}" pid="24" name="MSIP_Label_817d4574-7375-4d17-b29c-6e4c6df0fcb0_ContentBits">
    <vt:lpwstr>2</vt:lpwstr>
  </property>
  <property fmtid="{D5CDD505-2E9C-101B-9397-08002B2CF9AE}" pid="25" name="ClassificationContentMarkingFooterLocations">
    <vt:lpwstr>Office Theme:8</vt:lpwstr>
  </property>
  <property fmtid="{D5CDD505-2E9C-101B-9397-08002B2CF9AE}" pid="26" name="ClassificationContentMarkingFooterText">
    <vt:lpwstr>INTERNAL. This information is accessible to ADB Management and staff. It may be shared outside ADB with appropriate permission.</vt:lpwstr>
  </property>
</Properties>
</file>