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4164" r:id="rId6"/>
    <p:sldId id="4188" r:id="rId7"/>
    <p:sldId id="4168" r:id="rId8"/>
    <p:sldId id="4167" r:id="rId9"/>
    <p:sldId id="4179" r:id="rId10"/>
    <p:sldId id="4186" r:id="rId11"/>
    <p:sldId id="418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CAREC Senior Officials’ Meeting </a:t>
            </a:r>
          </a:p>
          <a:p>
            <a:r>
              <a:rPr lang="en-US" dirty="0"/>
              <a:t>13-14 June 2023</a:t>
            </a:r>
          </a:p>
          <a:p>
            <a:r>
              <a:rPr lang="en-US" dirty="0"/>
              <a:t>Tbilisi, Georgia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cs typeface="Arial"/>
              </a:rPr>
              <a:t>Regional TA: Resilient and Inclusive Agricultural Development and Food Security in the Central Asia Economic Cooperation Program (CAREC) Member Countries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945" y="1331906"/>
            <a:ext cx="9846128" cy="484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COVID-19 pandemic and geopolitical conflicts have caused:</a:t>
            </a:r>
          </a:p>
          <a:p>
            <a:pPr marL="90932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Serious supply chain and trade disruptions</a:t>
            </a:r>
          </a:p>
          <a:p>
            <a:pPr marL="90932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Considerable supply gaps in key staple commodities (grains and edible oils)</a:t>
            </a:r>
          </a:p>
          <a:p>
            <a:pPr marL="90932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Elevated input and food prices (well above baseline levels)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/>
                <a:cs typeface="Arial"/>
              </a:rPr>
              <a:t>These supply shocks have hit the low-income, women and poor population the hardest as their food affordability and accessibility declined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Measures to improve resilience to future shocks:</a:t>
            </a:r>
          </a:p>
          <a:p>
            <a:pPr marL="90932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Improve fiscal replenishment planning to ease inflationary pressures and urgent needs for social safety measures (especially food needs)</a:t>
            </a:r>
          </a:p>
          <a:p>
            <a:pPr marL="90932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Address inherent weaknesses of agriculture sector and </a:t>
            </a:r>
            <a:r>
              <a:rPr lang="en-US" sz="2200" dirty="0">
                <a:solidFill>
                  <a:srgbClr val="0070C0"/>
                </a:solidFill>
                <a:latin typeface="+mn-lt"/>
                <a:ea typeface="Tahoma" pitchFamily="34" charset="0"/>
                <a:cs typeface="Arial" panose="020B0604020202020204" pitchFamily="34" charset="0"/>
              </a:rPr>
              <a:t>enhance trans-territorial cooperation </a:t>
            </a: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in agricultural development and food security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27" y="142523"/>
            <a:ext cx="10460623" cy="118938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Food Security in the Global Context</a:t>
            </a:r>
          </a:p>
        </p:txBody>
      </p:sp>
    </p:spTree>
    <p:extLst>
      <p:ext uri="{BB962C8B-B14F-4D97-AF65-F5344CB8AC3E}">
        <p14:creationId xmlns:p14="http://schemas.microsoft.com/office/powerpoint/2010/main" val="402270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927" y="1388557"/>
            <a:ext cx="10189030" cy="511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Low productivity (land, labor, and capital)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Low total factor productivity (outdated technologies and slow innovation catch-ups in production, processing, and marketing)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Lack of investment in human capital and limited entrepreneurship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Inadequate requisite infrastructure and market systems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Traditional markets and marketing (producer-pushed)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Lack of incentive for private sector participation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Weak resilience to market volatility and climate change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  <a:ea typeface="Tahoma" pitchFamily="34" charset="0"/>
                <a:cs typeface="Arial" panose="020B0604020202020204" pitchFamily="34" charset="0"/>
              </a:rPr>
              <a:t>Lack of conducive institutional and legal/regulatory environment and regional harmonization, especially for food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27" y="142523"/>
            <a:ext cx="10460623" cy="118938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CAREC Countries: Fundamental Constraints and Risks to Agriculture Sector and Food Security</a:t>
            </a:r>
          </a:p>
        </p:txBody>
      </p:sp>
    </p:spTree>
    <p:extLst>
      <p:ext uri="{BB962C8B-B14F-4D97-AF65-F5344CB8AC3E}">
        <p14:creationId xmlns:p14="http://schemas.microsoft.com/office/powerpoint/2010/main" val="406826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152" y="1031169"/>
            <a:ext cx="5419248" cy="2953057"/>
          </a:xfrm>
          <a:prstGeom prst="rect">
            <a:avLst/>
          </a:prstGeom>
          <a:solidFill>
            <a:srgbClr val="8DC63F"/>
          </a:solidFill>
          <a:ln>
            <a:solidFill>
              <a:schemeClr val="accent1"/>
            </a:solidFill>
          </a:ln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u="sng" dirty="0">
                <a:latin typeface="+mn-lt"/>
                <a:ea typeface="Tahoma" pitchFamily="34" charset="0"/>
                <a:cs typeface="Tahoma" pitchFamily="34" charset="0"/>
              </a:rPr>
              <a:t>Six cross-cutting priorities: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Innovation and digitalization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	Protection of the environment 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Climate change adaptation and mitigation 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Improvement of food safety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Private sector development, and 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Promotion of gender equality and youth employment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67" y="146137"/>
            <a:ext cx="10962526" cy="76795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57F29"/>
                </a:solidFill>
                <a:latin typeface="+mn-lt"/>
                <a:cs typeface="Arial"/>
              </a:rPr>
              <a:t>Cooperation Framework for Agricultural Development and Food Security Endorsed by CAREC Member Countries (24 November 2022)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84E691A1-A722-7F76-4329-2A516C0A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06" y="1031171"/>
            <a:ext cx="5450562" cy="2963494"/>
          </a:xfrm>
          <a:prstGeom prst="rect">
            <a:avLst/>
          </a:prstGeom>
          <a:solidFill>
            <a:srgbClr val="FDB515"/>
          </a:solidFill>
          <a:ln>
            <a:solidFill>
              <a:schemeClr val="accent1"/>
            </a:solidFill>
          </a:ln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n-lt"/>
                <a:ea typeface="Tahoma" pitchFamily="34" charset="0"/>
                <a:cs typeface="Tahoma" pitchFamily="34" charset="0"/>
              </a:rPr>
              <a:t>Five thematic focus areas:</a:t>
            </a: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 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Modernization of agriculture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	Strengthening of the policy framework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	Development of food value chains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	Harnessing of international trade in food products, and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Strengthening of food security information sharing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80AF7BF-EA13-33B0-2C95-2825E5396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214" y="4515422"/>
            <a:ext cx="9662195" cy="1904391"/>
          </a:xfrm>
          <a:prstGeom prst="rect">
            <a:avLst/>
          </a:prstGeom>
          <a:solidFill>
            <a:srgbClr val="00B2E2"/>
          </a:solidFill>
          <a:ln>
            <a:solidFill>
              <a:schemeClr val="accent1"/>
            </a:solidFill>
          </a:ln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n-lt"/>
                <a:ea typeface="Tahoma" pitchFamily="34" charset="0"/>
                <a:cs typeface="Tahoma" pitchFamily="34" charset="0"/>
              </a:rPr>
              <a:t>Modalities of regional cooperation: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	South-South technical cooperation, including triangular technical cooperation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Coordination, harmonization, and data exchange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Mutual recognition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Tahoma" pitchFamily="34" charset="0"/>
                <a:cs typeface="Tahoma" pitchFamily="34" charset="0"/>
              </a:rPr>
              <a:t>Regional investment projects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20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4535B4-A9A9-7875-A885-CF5CBE3EAE36}"/>
              </a:ext>
            </a:extLst>
          </p:cNvPr>
          <p:cNvCxnSpPr>
            <a:stCxn id="2" idx="3"/>
            <a:endCxn id="4" idx="1"/>
          </p:cNvCxnSpPr>
          <p:nvPr/>
        </p:nvCxnSpPr>
        <p:spPr>
          <a:xfrm flipV="1">
            <a:off x="5837468" y="2507698"/>
            <a:ext cx="579684" cy="522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536F1-2B8A-6802-F99D-681D7E980CBE}"/>
              </a:ext>
            </a:extLst>
          </p:cNvPr>
          <p:cNvCxnSpPr/>
          <p:nvPr/>
        </p:nvCxnSpPr>
        <p:spPr>
          <a:xfrm flipV="1">
            <a:off x="3076353" y="4240735"/>
            <a:ext cx="5943600" cy="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2CDA35-6F4F-A99C-509B-B16BB97A67A8}"/>
              </a:ext>
            </a:extLst>
          </p:cNvPr>
          <p:cNvCxnSpPr>
            <a:cxnSpLocks/>
          </p:cNvCxnSpPr>
          <p:nvPr/>
        </p:nvCxnSpPr>
        <p:spPr>
          <a:xfrm flipV="1">
            <a:off x="9037733" y="3976049"/>
            <a:ext cx="0" cy="27432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5A5F9C-6C57-0328-5AD7-758088553717}"/>
              </a:ext>
            </a:extLst>
          </p:cNvPr>
          <p:cNvCxnSpPr>
            <a:cxnSpLocks/>
          </p:cNvCxnSpPr>
          <p:nvPr/>
        </p:nvCxnSpPr>
        <p:spPr>
          <a:xfrm flipV="1">
            <a:off x="3094133" y="3973789"/>
            <a:ext cx="0" cy="27432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CC74B7-752E-3BE8-A644-9CBDBC012C60}"/>
              </a:ext>
            </a:extLst>
          </p:cNvPr>
          <p:cNvCxnSpPr>
            <a:cxnSpLocks/>
          </p:cNvCxnSpPr>
          <p:nvPr/>
        </p:nvCxnSpPr>
        <p:spPr>
          <a:xfrm flipV="1">
            <a:off x="6111653" y="4240735"/>
            <a:ext cx="0" cy="27432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4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258518"/>
            <a:ext cx="9822192" cy="434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020" indent="-5410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Many ongoing and planned CAREC activities (country-specific and regional) have, will have, or can have positive impacts on agricultural development and/or food security in the CAREC countries.</a:t>
            </a:r>
            <a:endParaRPr lang="en-US" sz="2000" dirty="0">
              <a:latin typeface="+mn-lt"/>
            </a:endParaRPr>
          </a:p>
          <a:p>
            <a:pPr marL="509588" indent="-5095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The enhanced regional cooperation is essential to: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align these activities more closely with the priorities of the governments of the CAREC countries with regard to agricultural development and </a:t>
            </a:r>
            <a:r>
              <a:rPr lang="en-US" sz="2000" dirty="0">
                <a:latin typeface="+mn-lt"/>
              </a:rPr>
              <a:t>food security 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increase synergies among the activities and enhance value addition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magnify their positive effects on agricultural development and food security in the CAREC countries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promote productive, resilient, and sustainable agriculture and enhanced food security in the CAREC region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775042" cy="118938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57F29"/>
                </a:solidFill>
                <a:latin typeface="+mn-lt"/>
                <a:cs typeface="Arial"/>
              </a:rPr>
              <a:t>Why enhancing regional cooperation in food security?</a:t>
            </a:r>
          </a:p>
        </p:txBody>
      </p:sp>
    </p:spTree>
    <p:extLst>
      <p:ext uri="{BB962C8B-B14F-4D97-AF65-F5344CB8AC3E}">
        <p14:creationId xmlns:p14="http://schemas.microsoft.com/office/powerpoint/2010/main" val="162640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319" y="934615"/>
            <a:ext cx="8311414" cy="579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Output 1: Effective implementation of regional cooperation priority activities</a:t>
            </a:r>
            <a:endParaRPr lang="en-US" sz="1800" dirty="0">
              <a:solidFill>
                <a:srgbClr val="000000"/>
              </a:solidFill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upport implementation of priority activities under five thematic areas and initiatives across six cross-cutting priorities in the Cooperation Framework  </a:t>
            </a: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Arial" panose="020B0604020202020204" pitchFamily="34" charset="0"/>
              </a:rPr>
              <a:t>Support preparation of the CAREC Agricultural Development and Food Security Cooperation Strategy</a:t>
            </a:r>
          </a:p>
          <a:p>
            <a:pPr marL="0" marR="0" indent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MS PGothic" panose="020B0600070205080204" pitchFamily="34" charset="-128"/>
              </a:rPr>
              <a:t>Output 2: Readiness of </a:t>
            </a: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climate-resilient agriculture and food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 security investments </a:t>
            </a:r>
            <a:r>
              <a:rPr lang="en-US" sz="1800" b="1" dirty="0">
                <a:effectLst/>
                <a:latin typeface="+mn-lt"/>
                <a:ea typeface="MS PGothic" panose="020B0600070205080204" pitchFamily="34" charset="-128"/>
              </a:rPr>
              <a:t>improved</a:t>
            </a: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dentify business opportunities for bankable investment projects relevant to the focus areas stated in the Framework </a:t>
            </a: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Support formulating pipelines of high-impact and inclusive investment projects/initiatives</a:t>
            </a: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Prepare project concepts, upstream climate risk assessments, project scoping studies, and theme-specific studies (e.g., women empowerment and entrepreneurship, gender equality and youth engagement in agriculture,</a:t>
            </a:r>
          </a:p>
          <a:p>
            <a:pPr marL="0" marR="0" indent="0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   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innovative technologies)</a:t>
            </a: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ncompass various financing assistance modalities such as sovereign, </a:t>
            </a:r>
          </a:p>
          <a:p>
            <a:pPr marL="0" marR="0" indent="0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    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sub-sovereign, non-sovereign, blended concessional finance, and </a:t>
            </a:r>
          </a:p>
          <a:p>
            <a:pPr marL="0" marR="0" indent="0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     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public–private partnerships</a:t>
            </a:r>
            <a:endParaRPr lang="en-US" sz="1800" strike="sngStrike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46817"/>
            <a:ext cx="10460623" cy="92879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The Proposed Knowledge and Support TA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4CCD44E-A9B0-A809-989F-DE01E6517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46" y="1225323"/>
            <a:ext cx="2459308" cy="50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>
                <a:latin typeface="+mn-lt"/>
                <a:cs typeface="Arial"/>
              </a:rPr>
              <a:t>Impact: </a:t>
            </a:r>
            <a:endParaRPr lang="en-US" dirty="0">
              <a:latin typeface="+mn-lt"/>
              <a:cs typeface="Arial"/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P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ea typeface="MS PGothic" panose="020B0600070205080204" pitchFamily="34" charset="-128"/>
              </a:rPr>
              <a:t>roductive, resilient, and sustainable agriculture and enhanced food security in the CAREC region</a:t>
            </a:r>
            <a:endParaRPr lang="en-US" dirty="0">
              <a:latin typeface="+mn-lt"/>
              <a:cs typeface="Arial"/>
            </a:endParaRPr>
          </a:p>
          <a:p>
            <a:endParaRPr lang="en-US" dirty="0">
              <a:latin typeface="+mn-lt"/>
              <a:cs typeface="Arial"/>
            </a:endParaRPr>
          </a:p>
          <a:p>
            <a:r>
              <a:rPr lang="en-US" b="1" dirty="0">
                <a:latin typeface="+mn-lt"/>
                <a:ea typeface="+mn-lt"/>
                <a:cs typeface="+mn-lt"/>
              </a:rPr>
              <a:t>Outcome:</a:t>
            </a:r>
            <a:endParaRPr lang="en-US" dirty="0">
              <a:latin typeface="+mn-lt"/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  <a:effectLst/>
                <a:latin typeface="+mn-lt"/>
                <a:ea typeface="MS PGothic" panose="020B0600070205080204" pitchFamily="34" charset="-128"/>
              </a:rPr>
              <a:t>Increased regional cooperation among the CAREC member countries in agricultural development and food security</a:t>
            </a:r>
            <a:endParaRPr lang="en-US" dirty="0">
              <a:latin typeface="+mn-lt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4" y="173945"/>
            <a:ext cx="10467825" cy="93358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ADB’s Value Addition and Innovations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D8AA6-3703-0863-8643-EEF9B0E42196}"/>
              </a:ext>
            </a:extLst>
          </p:cNvPr>
          <p:cNvSpPr txBox="1"/>
          <p:nvPr/>
        </p:nvSpPr>
        <p:spPr>
          <a:xfrm>
            <a:off x="993427" y="804883"/>
            <a:ext cx="10614372" cy="35086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b="1" dirty="0">
                <a:solidFill>
                  <a:srgbClr val="000000"/>
                </a:solidFill>
              </a:rPr>
              <a:t>Lessons from ADB’s experience in the sector/in the region: 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Food often becomes “political goods” especially in challenging times (e.g., Food Price Hike, 2008; COVID-19 Pandemic, 2020–2022)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Regional food security cooperation mechanisms are important in responding to emergencies cost-effectively and boosting economic efficiency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b="1" dirty="0">
                <a:solidFill>
                  <a:srgbClr val="000000"/>
                </a:solidFill>
              </a:rPr>
              <a:t>ADB’s Value Addition: </a:t>
            </a:r>
            <a:endParaRPr lang="en-US" b="1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First regional TA initiative dedicated to regional food security while addressing all inherent dimensions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Opportunity to demonstrate flagship initiatives in the CAREC region on advancing the food security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Opportunities to promote cooperation in food security at the sub-regional level (DMCs of similar interest and/or at the same development stage)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Enrich policy dialogues with solid evidence and knowledge especially during CAREC major events such as SOMs and MCs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F524D-A5C8-6A1E-93F7-3218F7DD7575}"/>
              </a:ext>
            </a:extLst>
          </p:cNvPr>
          <p:cNvSpPr/>
          <p:nvPr/>
        </p:nvSpPr>
        <p:spPr>
          <a:xfrm>
            <a:off x="993427" y="4649514"/>
            <a:ext cx="10614372" cy="20345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38"/>
              </a:spcBef>
              <a:spcAft>
                <a:spcPts val="169"/>
              </a:spcAft>
            </a:pPr>
            <a:r>
              <a:rPr lang="en-US" b="1" dirty="0">
                <a:solidFill>
                  <a:schemeClr val="tx1"/>
                </a:solidFill>
              </a:rPr>
              <a:t>TA Innovations: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spcBef>
                <a:spcPts val="338"/>
              </a:spcBef>
              <a:spcAft>
                <a:spcPts val="169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TA will develop knowledge solutions, mechanisms, and platforms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that will promote regional cooperation towards productive, resilient, and sustainable agriculture and enhanced food </a:t>
            </a:r>
          </a:p>
          <a:p>
            <a:pPr>
              <a:spcBef>
                <a:spcPts val="338"/>
              </a:spcBef>
              <a:spcAft>
                <a:spcPts val="169"/>
              </a:spcAft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         security in the CAREC region</a:t>
            </a:r>
          </a:p>
          <a:p>
            <a:pPr marL="457200" indent="-457200">
              <a:spcBef>
                <a:spcPts val="338"/>
              </a:spcBef>
              <a:spcAft>
                <a:spcPts val="169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Increase readiness of climate-resilient agriculture and food security investments both for </a:t>
            </a:r>
          </a:p>
          <a:p>
            <a:pPr>
              <a:spcBef>
                <a:spcPts val="338"/>
              </a:spcBef>
              <a:spcAft>
                <a:spcPts val="169"/>
              </a:spcAft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         DMCs and ADB—raising profile of ADB as the trusted partner in addressing food security </a:t>
            </a:r>
          </a:p>
          <a:p>
            <a:pPr>
              <a:spcBef>
                <a:spcPts val="338"/>
              </a:spcBef>
              <a:spcAft>
                <a:spcPts val="169"/>
              </a:spcAft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         and agro-trade facilitation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2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03" y="1127860"/>
            <a:ext cx="11194491" cy="546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Financing: </a:t>
            </a:r>
          </a:p>
          <a:p>
            <a:pPr marL="62357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TA budget: $3.0 million—$1.6 million by ADB TASF grant and $1.4 million by the PRCF grant (on request)</a:t>
            </a:r>
            <a:endParaRPr lang="en-US" sz="2400" dirty="0">
              <a:latin typeface="+mn-lt"/>
              <a:ea typeface="Calibri" panose="020F0502020204030204" pitchFamily="34" charset="0"/>
              <a:cs typeface="Calibri" panose="020F0502020204030204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Implementation Arrangements: </a:t>
            </a:r>
          </a:p>
          <a:p>
            <a:pPr marL="62357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/>
                <a:ea typeface="Calibri" panose="020F0502020204030204" pitchFamily="34" charset="0"/>
                <a:cs typeface="Calibri"/>
              </a:rPr>
              <a:t>Implementation period: 2023–2026</a:t>
            </a:r>
            <a:endParaRPr lang="en-US" sz="2400" dirty="0">
              <a:latin typeface="calbri"/>
              <a:ea typeface="Calibri" panose="020F0502020204030204" pitchFamily="34" charset="0"/>
              <a:cs typeface="Calibri"/>
            </a:endParaRPr>
          </a:p>
          <a:p>
            <a:pPr marL="62357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bri"/>
                <a:ea typeface="Calibri" panose="020F0502020204030204" pitchFamily="34" charset="0"/>
                <a:cs typeface="Arial"/>
              </a:rPr>
              <a:t>All CAREC DMCs covered (except AFG) </a:t>
            </a:r>
            <a:endParaRPr lang="en-US" sz="2400" dirty="0">
              <a:latin typeface="calbri"/>
              <a:ea typeface="Calibri" panose="020F0502020204030204" pitchFamily="34" charset="0"/>
            </a:endParaRPr>
          </a:p>
          <a:p>
            <a:pPr marL="62357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In coordination with </a:t>
            </a:r>
            <a:r>
              <a:rPr lang="en-US" sz="2400" dirty="0">
                <a:latin typeface="calbri"/>
                <a:ea typeface="Calibri" panose="020F0502020204030204" pitchFamily="34" charset="0"/>
              </a:rPr>
              <a:t>CAREC national focal persons and line ministries</a:t>
            </a:r>
          </a:p>
          <a:p>
            <a:pPr marL="623570" lvl="1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calbri"/>
                <a:ea typeface="Calibri" panose="020F0502020204030204" pitchFamily="34" charset="0"/>
              </a:rPr>
              <a:t>TA approval in Q3 2023</a:t>
            </a:r>
          </a:p>
          <a:p>
            <a:pPr marL="0" indent="0">
              <a:spcBef>
                <a:spcPts val="600"/>
              </a:spcBef>
            </a:pPr>
            <a:endParaRPr lang="en-US" sz="2400" dirty="0">
              <a:latin typeface="cal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Implementation Arrangements</a:t>
            </a:r>
          </a:p>
        </p:txBody>
      </p:sp>
    </p:spTree>
    <p:extLst>
      <p:ext uri="{BB962C8B-B14F-4D97-AF65-F5344CB8AC3E}">
        <p14:creationId xmlns:p14="http://schemas.microsoft.com/office/powerpoint/2010/main" val="396814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73A5F5-54DC-4974-91B7-19240254BA12}"/>
</file>

<file path=customXml/itemProps2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192</TotalTime>
  <Words>908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calbri</vt:lpstr>
      <vt:lpstr>Calibri</vt:lpstr>
      <vt:lpstr>Calibri Light</vt:lpstr>
      <vt:lpstr>Wingdings</vt:lpstr>
      <vt:lpstr>Office Theme</vt:lpstr>
      <vt:lpstr>Regional TA: Resilient and Inclusive Agricultural Development and Food Security in the Central Asia Economic Cooperation Program (CAREC) Member Countries</vt:lpstr>
      <vt:lpstr>Food Security in the Global Context</vt:lpstr>
      <vt:lpstr>CAREC Countries: Fundamental Constraints and Risks to Agriculture Sector and Food Security</vt:lpstr>
      <vt:lpstr>Cooperation Framework for Agricultural Development and Food Security Endorsed by CAREC Member Countries (24 November 2022)</vt:lpstr>
      <vt:lpstr>Why enhancing regional cooperation in food security?</vt:lpstr>
      <vt:lpstr>The Proposed Knowledge and Support TA</vt:lpstr>
      <vt:lpstr>ADB’s Value Addition and Innovations</vt:lpstr>
      <vt:lpstr>Implementation Arrangements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12</cp:revision>
  <dcterms:created xsi:type="dcterms:W3CDTF">2018-04-10T06:12:51Z</dcterms:created>
  <dcterms:modified xsi:type="dcterms:W3CDTF">2023-05-15T14:18:54Z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