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2" r:id="rId2"/>
    <p:sldId id="403" r:id="rId3"/>
    <p:sldId id="271" r:id="rId4"/>
    <p:sldId id="405" r:id="rId5"/>
    <p:sldId id="406" r:id="rId6"/>
    <p:sldId id="407" r:id="rId7"/>
    <p:sldId id="408" r:id="rId8"/>
    <p:sldId id="411" r:id="rId9"/>
    <p:sldId id="409" r:id="rId10"/>
    <p:sldId id="410" r:id="rId1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/>
    <p:restoredTop sz="94073" autoAdjust="0"/>
  </p:normalViewPr>
  <p:slideViewPr>
    <p:cSldViewPr snapToGrid="0" snapToObjects="1">
      <p:cViewPr varScale="1">
        <p:scale>
          <a:sx n="137" d="100"/>
          <a:sy n="137" d="100"/>
        </p:scale>
        <p:origin x="800" y="184"/>
      </p:cViewPr>
      <p:guideLst/>
    </p:cSldViewPr>
  </p:slideViewPr>
  <p:outlineViewPr>
    <p:cViewPr>
      <p:scale>
        <a:sx n="33" d="100"/>
        <a:sy n="33" d="100"/>
      </p:scale>
      <p:origin x="0" y="-2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AF5894-AE0B-4949-A079-6939FCC03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9080B-EDF9-CE45-AAC5-F99A0E9C05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DC67A-6B7F-2741-B98C-98FD9F6CA7A3}" type="datetimeFigureOut">
              <a:rPr lang="en-US" smtClean="0"/>
              <a:t>6/8/23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F1FA5-DF40-9A48-88FC-B90E7481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BE1D0-879E-D34C-8063-3664C4DF29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2EDDA-C32F-E646-864A-FA96C4D5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6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4FACD-68BD-4C68-9B95-65D5C48D29DD}" type="datetimeFigureOut">
              <a:rPr lang="en-US" smtClean="0"/>
              <a:t>6/8/23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F2F1-5FF7-4B1C-A98C-B74A4DA1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6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2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9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1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0DB7-8D18-EF43-8471-6DA6DB7D6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0DEB2-4B73-A349-B164-278F7DABD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45DF4-7BE3-A241-9905-694B2E72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A4941-7EE9-204C-8A42-78F7457E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20DBD-E189-6F49-9F69-9E55D04F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837B-BC79-434C-9697-AF87E19B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EAD79-7A02-374B-BA3A-CED99C467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7B346-B590-A043-B3A9-D341139F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73F6F-8B9C-794D-B436-6CA6287D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D5C6-69E7-D546-8CEE-B52315D0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A5345-C33B-C54D-A85B-D5E7BFEB7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6060F-ABDB-A547-AD75-CAEDCC11E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CA6F-1BE9-2F49-A60D-7CD19B77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E681-C32A-2840-B795-EDA94737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6DA0-6E4A-964A-BF11-CA221586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3313-7CB1-C640-B423-3DAD3EA8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7F4B-2EC9-E742-AD7F-DC9369A3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45974-7996-B94E-90EA-9CBF3852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80379-D0A1-3345-93F5-57E50206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F2DE8-8B38-D144-BEF4-78B7121A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BEF2-C748-7643-862D-DFA08375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C40DD-15E3-9A44-8907-0CC5CB2DF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05012-2BB8-674C-89D5-F9BE9DCF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BCCA-2F5A-9D4C-98D5-CEA632D5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1099-02A4-C545-8251-67141259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711-0412-114F-AD0E-D8CCB8D0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1C50-0CEC-254B-A48D-138ABDA78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0BCC3-0936-D94F-88FC-0E625D7F9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1A9D0-3CA5-5E4C-8940-1F9537B2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41D66-7FC8-5B4D-8F4D-19F9470A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BC33C-82AC-BB43-9DDF-517D16A2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C5BB-A48A-7743-9576-B16FBA25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67F0-6A77-0B45-B7CD-E76ED0C7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77B08-15CE-3D44-8C88-FD13A99C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1B8A2-4441-1E4E-AA3F-E9EED3684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F6B12-FE1B-AE4F-AD58-BD08F5E61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95647-8AD3-894A-9B28-3D5D68EA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EA46E-A074-694D-BE53-0DD50FAB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7D28F-0BD7-9247-9564-92D85982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1F34-6EA1-704E-8EAC-0AB011BD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41C9A-7587-5D4E-A87D-F95702F9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F7E3F-DB21-1C42-927F-3010079C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909B0-4CF7-CD4E-B080-E7B5C832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F4FC4-07AA-4B48-91D5-1214BBC3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513A2-125E-3F49-A12F-A1A0141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F892-C47C-8F49-8D7F-8156EBED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2C4A-6F09-9E45-B06F-F871914B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276A-B08B-2B40-AAEC-C6E5DDA5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2BCBA-95FF-B34E-82DE-30C20318D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767F-3CE2-114D-9501-D58BC514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02678-002E-3540-A24D-65154F1D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9C371-DFE5-FE4C-BBB7-716051B4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4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DF2E-52F2-0449-8F66-CB076AF1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59A56-720F-C643-9737-8258BCD48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94B3-A9F3-5346-BECB-C0C2F515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1F539-5C36-894B-A559-37FBCCFE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AD6D1-9233-D94F-8C31-60D87414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F6F67-E4EF-AB4A-BF75-B2D3E96A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691A1-073E-E944-8A99-681642AC9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0349D-C80A-8D40-8DD7-021BC5BBF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461C-E2D8-E246-9E04-8BBFBE3D622B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5B90-F8A6-3D4D-AD4D-8D90588B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5DF0-768C-864A-B449-A5E8ED643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21725-8033-DD34-3AD8-A70F8FC672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63500" y="4942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97160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cprogram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D4F96D-CFDC-43CF-8E71-0E99E189BF67}"/>
              </a:ext>
            </a:extLst>
          </p:cNvPr>
          <p:cNvSpPr txBox="1">
            <a:spLocks/>
          </p:cNvSpPr>
          <p:nvPr/>
        </p:nvSpPr>
        <p:spPr>
          <a:xfrm>
            <a:off x="810001" y="1235241"/>
            <a:ext cx="7117941" cy="2568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Совещание старших должностных лиц</a:t>
            </a:r>
            <a:endParaRPr lang="en-PH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en-PH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Транспорт</a:t>
            </a:r>
            <a:endParaRPr lang="en-PH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en-PH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en-PH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Олег Самухин, АБР</a:t>
            </a:r>
            <a:br>
              <a:rPr lang="en-US" sz="32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br>
              <a:rPr lang="en-US" sz="3200" b="1" dirty="0">
                <a:solidFill>
                  <a:srgbClr val="22232D"/>
                </a:solidFill>
                <a:latin typeface="Franklin Gothic Book" panose="020B0503020102020204" pitchFamily="34" charset="0"/>
              </a:rPr>
            </a:br>
            <a:endParaRPr lang="en-US" sz="3200" b="1" dirty="0">
              <a:solidFill>
                <a:srgbClr val="2223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AA3947-6E36-CF48-A1E6-39CDBE80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01" y="3593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D4F96D-CFDC-43CF-8E71-0E99E189BF67}"/>
              </a:ext>
            </a:extLst>
          </p:cNvPr>
          <p:cNvSpPr txBox="1">
            <a:spLocks/>
          </p:cNvSpPr>
          <p:nvPr/>
        </p:nvSpPr>
        <p:spPr>
          <a:xfrm>
            <a:off x="810001" y="879523"/>
            <a:ext cx="7117941" cy="17068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Спасибо</a:t>
            </a:r>
            <a:r>
              <a:rPr lang="en-PH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!</a:t>
            </a:r>
            <a:endParaRPr lang="en-PH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Пожалуйста, посетите наш веб-сайт:</a:t>
            </a:r>
            <a:endParaRPr lang="en-PH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n-PH" sz="24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www.carecprogram.org</a:t>
            </a:r>
            <a:r>
              <a:rPr lang="en-PH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endParaRPr lang="en-PH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b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br>
              <a:rPr lang="en-US" sz="2800" b="1" dirty="0">
                <a:solidFill>
                  <a:srgbClr val="22232D"/>
                </a:solidFill>
                <a:latin typeface="Franklin Gothic Book" panose="020B0503020102020204" pitchFamily="34" charset="0"/>
              </a:rPr>
            </a:br>
            <a:endParaRPr lang="en-US" sz="2800" b="1" dirty="0">
              <a:solidFill>
                <a:srgbClr val="2223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AA3947-6E36-CF48-A1E6-39CDBE80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01" y="3593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CBC7F-3A4C-30A3-82C7-F012DB1BD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434" y="2103120"/>
            <a:ext cx="4495119" cy="268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11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395" y="294448"/>
            <a:ext cx="6328331" cy="73632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20-е заседание ККТС ЦАРЭС</a:t>
            </a:r>
            <a:endParaRPr lang="en-US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2" y="1171074"/>
            <a:ext cx="7913770" cy="3900236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20-е заседание Координационного комитета по транспортному сектору (ККТС) ЦАРЭС было проведено в Тбилиси, в Грузии (24-25 мая 2023 года) наряду с проведением сопутствующих мероприятий по транспортному сектору: 7-я Рабочая группа по железным дорогам (РГЖ) и Семинар по автомобильным дорогам ЦАРЭС</a:t>
            </a:r>
            <a:endParaRPr lang="en-US" sz="1600" dirty="0"/>
          </a:p>
          <a:p>
            <a:r>
              <a:rPr lang="ru-RU" sz="1600" dirty="0"/>
              <a:t>Заседание ККТС проходило в течение 2 дней: 1-й день был посвящен обсуждению транспортных компонентов, во 2-й день - страны и партнеры по развитию поделились информацией о своих приоритетных проектах и инициативах.</a:t>
            </a:r>
          </a:p>
          <a:p>
            <a:r>
              <a:rPr lang="ru-RU" sz="1600" dirty="0"/>
              <a:t>На заседании обсуждались вопросы приобретения, распространения и реализации знаний по 5 компонентам Транспортной стратегии ЦАРЭС до 2030 года</a:t>
            </a:r>
          </a:p>
          <a:p>
            <a:r>
              <a:rPr lang="ru-RU" sz="1600" dirty="0"/>
              <a:t>Особое внимание на заседаниях ККТС и РГЖ было уделено общему управлению транспортными коридорами, и в частности - улучшению Среднего коридора (Коридор ЦАРЭС 2).</a:t>
            </a:r>
          </a:p>
          <a:p>
            <a:r>
              <a:rPr lang="ru-RU" sz="1600" dirty="0"/>
              <a:t>Межсекторная тема декарбонизации в секторе транспорта была впервые представлена на обсуждении ККТС. Транспортный компонент ЦАРЭС проведет всестороннее изучение возможностей декарбонизации для разработки ответных мер ЦАРЭС в транспортном секторе на угрозу глобального потепления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447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251" y="178077"/>
            <a:ext cx="6649988" cy="73632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Ключевые приоритеты на 2023-2024 гг.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504" y="1231641"/>
            <a:ext cx="8839735" cy="3911859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ru-RU" sz="1400" dirty="0"/>
              <a:t>Завершение работы над текущими продуктами в области распространения знаний</a:t>
            </a:r>
          </a:p>
          <a:p>
            <a:r>
              <a:rPr lang="ru-RU" sz="1400" dirty="0"/>
              <a:t>Значительное увеличение деятельности по распространению знаний, посредством национальных и региональных учебных семинаров, особенно по железным дорогам, СУДА и безопасности дорожного движения</a:t>
            </a:r>
          </a:p>
          <a:p>
            <a:r>
              <a:rPr lang="ru-RU" sz="1400" dirty="0"/>
              <a:t>Запуск полномасштабного обзорного исследования по декарбонизации сектора транспорта стран ЦАРЭС</a:t>
            </a:r>
          </a:p>
          <a:p>
            <a:r>
              <a:rPr lang="ru-RU" sz="1400" dirty="0"/>
              <a:t>Повышение внимания к процедурам и инфраструктуре пограничных пунктов пропуска, проведение исследований и концептуальных проектов для новых пограничных пунктов пропуска, включая объединенные пограничные пункты пропуска</a:t>
            </a:r>
          </a:p>
          <a:p>
            <a:r>
              <a:rPr lang="ru-RU" sz="1400" dirty="0"/>
              <a:t>Продолжение аналитической и инвестиционной поддержки для улучшения региональных транспортных коридоров</a:t>
            </a:r>
            <a:r>
              <a:rPr lang="en-US" sz="1400" dirty="0"/>
              <a:t>: </a:t>
            </a:r>
          </a:p>
          <a:p>
            <a:pPr lvl="1"/>
            <a:r>
              <a:rPr lang="ru-RU" sz="1200" dirty="0"/>
              <a:t>Средний коридор (Коридор ЦАРЭС 2)</a:t>
            </a:r>
          </a:p>
          <a:p>
            <a:pPr lvl="1"/>
            <a:r>
              <a:rPr lang="ru-RU" sz="1200" dirty="0"/>
              <a:t>Центральная Азия - Восточная Азия (КНР, Монголия)</a:t>
            </a:r>
          </a:p>
          <a:p>
            <a:pPr lvl="1"/>
            <a:r>
              <a:rPr lang="ru-RU" sz="1200" dirty="0"/>
              <a:t>Коридоры Север-Юг </a:t>
            </a:r>
            <a:r>
              <a:rPr lang="en-US" sz="1200" dirty="0"/>
              <a:t> </a:t>
            </a:r>
          </a:p>
          <a:p>
            <a:r>
              <a:rPr lang="ru-RU" sz="1400" dirty="0"/>
              <a:t>Повышение внимания к цифровизации транспортных операций</a:t>
            </a:r>
          </a:p>
          <a:p>
            <a:r>
              <a:rPr lang="ru-RU" sz="1400" dirty="0"/>
              <a:t>Реализация рекомендованных мероприятий в рамках инвестиционных проектов, финансируемых МФИ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015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4B00B244-F299-D414-86B5-D6F06775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320" y="3441091"/>
            <a:ext cx="576860" cy="79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463C24A-A5D0-CBAA-4CAD-545B225B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12" y="3259476"/>
            <a:ext cx="649621" cy="83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CD06ED7-31F8-E6D1-CEF2-ADB10AA0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58" y="3037208"/>
            <a:ext cx="699230" cy="90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427D9C3-E446-1A73-957D-0309F732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86" y="2810350"/>
            <a:ext cx="732788" cy="94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3C86948-A314-9175-2BF2-A034F151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20" y="2524066"/>
            <a:ext cx="817730" cy="105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398" y="1237478"/>
            <a:ext cx="7765069" cy="4043996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Общая оценка по региону ЦАРЭС и 11 оценок национальных железных дорог (завершены)</a:t>
            </a:r>
          </a:p>
          <a:p>
            <a:r>
              <a:rPr lang="ru-RU" sz="1600" dirty="0"/>
              <a:t>Модель интенсивности движения - инструмент для поддержки предварительных технико-экономических обоснований</a:t>
            </a:r>
          </a:p>
          <a:p>
            <a:r>
              <a:rPr lang="ru-RU" sz="1600" dirty="0"/>
              <a:t>Управленческая поддержка Кыргызской и Таджикской железных дорог (завершена)</a:t>
            </a:r>
          </a:p>
          <a:p>
            <a:r>
              <a:rPr lang="ru-RU" sz="1600" dirty="0"/>
              <a:t>Железная дорога КНР-Киргизия-Узбекистан: операционная и коммерческая оценка (продолжается)</a:t>
            </a:r>
          </a:p>
          <a:p>
            <a:r>
              <a:rPr lang="ru-RU" sz="1600" dirty="0"/>
              <a:t>Предварительные технико-экономические обоснования</a:t>
            </a:r>
            <a:r>
              <a:rPr lang="en-US" sz="1600" dirty="0"/>
              <a:t>:</a:t>
            </a:r>
          </a:p>
          <a:p>
            <a:pPr lvl="1"/>
            <a:r>
              <a:rPr lang="ru-RU" sz="1400" dirty="0"/>
              <a:t>Маршрутные поезда поезда и паромные переправы между Узбекистаном и Туркменистаном </a:t>
            </a:r>
          </a:p>
          <a:p>
            <a:pPr lvl="1"/>
            <a:r>
              <a:rPr lang="ru-RU" sz="1400" dirty="0"/>
              <a:t>Северо-западный международный грузовой коридор Узбекистана</a:t>
            </a:r>
            <a:endParaRPr lang="en-US" sz="1400" dirty="0"/>
          </a:p>
          <a:p>
            <a:r>
              <a:rPr lang="ru-RU" sz="1600" dirty="0"/>
              <a:t>Поддержка в области развития знаний и потенциала (РЗП) для</a:t>
            </a:r>
            <a:r>
              <a:rPr lang="en-PH" sz="1600" dirty="0"/>
              <a:t>: </a:t>
            </a:r>
          </a:p>
          <a:p>
            <a:pPr lvl="1"/>
            <a:r>
              <a:rPr lang="ru-RU" sz="1400" dirty="0"/>
              <a:t>Создания и функционирования подразделений по продажам и маркетингу в железнодорожном транспорте </a:t>
            </a:r>
          </a:p>
          <a:p>
            <a:pPr lvl="1"/>
            <a:r>
              <a:rPr lang="ru-RU" sz="1400" dirty="0"/>
              <a:t>Разработки стандартов и систем бухгалтерского учета для коммерциализации железных дорог </a:t>
            </a:r>
          </a:p>
          <a:p>
            <a:pPr lvl="1"/>
            <a:r>
              <a:rPr lang="ru-RU" sz="1400" dirty="0"/>
              <a:t>Проведения аналитического исследование по разработке схем финансирования подвижного состава (лизинг)</a:t>
            </a:r>
            <a:r>
              <a:rPr lang="en-PH" sz="1400" dirty="0"/>
              <a:t> </a:t>
            </a:r>
            <a:endParaRPr lang="en-US" sz="1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42E5CF6-CBD1-4526-1F26-A6655142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27" y="424319"/>
            <a:ext cx="1055561" cy="136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8AE1FEB-1F43-3DCB-C995-004FDC45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437" y="2011870"/>
            <a:ext cx="877237" cy="113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E0DAA2E-806B-6A4A-15E4-D4DCB12250B2}"/>
              </a:ext>
            </a:extLst>
          </p:cNvPr>
          <p:cNvSpPr txBox="1">
            <a:spLocks/>
          </p:cNvSpPr>
          <p:nvPr/>
        </p:nvSpPr>
        <p:spPr>
          <a:xfrm>
            <a:off x="2740283" y="377772"/>
            <a:ext cx="3987088" cy="67415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Железные дороги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44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689" y="192884"/>
            <a:ext cx="4705568" cy="6741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Трансграничные перевозки и логистика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224" y="1299758"/>
            <a:ext cx="7020405" cy="3577042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Недавно завершенные, текущие и новые проекты по улучшению пограничных пунктов пропуска (ППП) в Пакистане, Кыргызской Республике, Монголии, Таджикистане</a:t>
            </a:r>
          </a:p>
          <a:p>
            <a:r>
              <a:rPr lang="ru-RU" sz="2400" dirty="0"/>
              <a:t>Отчеты и справочные материалы ЦАРЭС: Обзорное исследование по портам и логистике, Руководство по развитию логистических центров</a:t>
            </a:r>
          </a:p>
          <a:p>
            <a:r>
              <a:rPr lang="ru-RU" sz="2400" dirty="0"/>
              <a:t>Разработка концепции и проектирование первого совместного пограничного пункта пропуска (СППП) между Грузией и Азербайджаном. Другие страны выразили интерес к концепции СППП</a:t>
            </a:r>
          </a:p>
          <a:p>
            <a:r>
              <a:rPr lang="ru-RU" sz="2400" dirty="0"/>
              <a:t>Управление и мониторинг коридоров ЦАРЭС, ежегодные отчеты и углубленный анализ</a:t>
            </a:r>
          </a:p>
          <a:p>
            <a:r>
              <a:rPr lang="ru-RU" sz="2400" dirty="0"/>
              <a:t>Исследования по управлению коридорами, включая оценку Среднего коридора</a:t>
            </a: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801719-F3CB-334A-14D4-685E43F2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86" y="174127"/>
            <a:ext cx="1031312" cy="133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9D8A414-4A6E-4860-AEC8-80FADDF3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11" y="1355802"/>
            <a:ext cx="1028627" cy="133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E4FBBF1-9182-7D08-8D28-F0BC55C8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98" y="2547613"/>
            <a:ext cx="957171" cy="1239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1768C71-84F0-7EEB-79EE-D199FDCA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38" y="3602456"/>
            <a:ext cx="957171" cy="122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609ABD-C911-84D5-56C2-13140C11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8" y="3475467"/>
            <a:ext cx="1081911" cy="140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06" y="142902"/>
            <a:ext cx="7252637" cy="53752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Система управления дорожными активами (СУДА)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9729" y="1127759"/>
            <a:ext cx="7629414" cy="3921761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/>
              <a:t>Сборник пособий и отчетов, региональные и национальные учебные мероприятия - завершены, продолжаются и планируются</a:t>
            </a:r>
          </a:p>
          <a:p>
            <a:r>
              <a:rPr lang="ru-RU" sz="2000" dirty="0"/>
              <a:t>Компетентность в области СУДА значительно повысилась в странах ЦАРЭС, компоненты СУДА интегрированы и успешно реализуются во многих дорожных проектах, финансируемых МФИ</a:t>
            </a:r>
          </a:p>
          <a:p>
            <a:r>
              <a:rPr lang="ru-RU" sz="2000" dirty="0"/>
              <a:t>Улучшается сбор и анализ основных данных СУДА, но прогресс по странам сильно колеблется - будут продолжены </a:t>
            </a:r>
            <a:r>
              <a:rPr lang="ru-RU" sz="2000" dirty="0" err="1"/>
              <a:t>бенчмаркинг</a:t>
            </a:r>
            <a:r>
              <a:rPr lang="ru-RU" sz="2000" dirty="0"/>
              <a:t> и оценка практики сбора данных по странам</a:t>
            </a:r>
          </a:p>
          <a:p>
            <a:r>
              <a:rPr lang="ru-RU" sz="2000" dirty="0"/>
              <a:t>Содержание дорог по-прежнему недофинансируется, но на данный момент еще не созданы объективные инструменты для определения правильного распределения государственных средств и их эффективного использования. Будут разработаны и распространены информационные продукты в интересах национальных регулирующих органов (включая министерства экономики, финансов).</a:t>
            </a:r>
          </a:p>
          <a:p>
            <a:r>
              <a:rPr lang="ru-RU" sz="2000" dirty="0"/>
              <a:t>Контракты на содержание дорог, основанные на результатах деятельности (КРП), дают хорошие перспективы "соотношения цены и качества" при содержании дорог. Будет продолжена аналитическая работа по изучению опыта действующих контрактов </a:t>
            </a:r>
            <a:r>
              <a:rPr lang="en-US" sz="2000" dirty="0"/>
              <a:t>PBC </a:t>
            </a:r>
            <a:r>
              <a:rPr lang="ru-RU" sz="2000" dirty="0"/>
              <a:t>и распространению передовой практики.</a:t>
            </a:r>
            <a:endParaRPr lang="en-US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89A141-FFB2-8474-0C87-4DAF3216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4" y="1219199"/>
            <a:ext cx="1168114" cy="150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E2892C1-7563-CDC0-06B4-A7B95EFF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" y="2460530"/>
            <a:ext cx="1081911" cy="140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3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689" y="117410"/>
            <a:ext cx="4917990" cy="6003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Безопасность дорожного движения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7300" y="1137920"/>
            <a:ext cx="6282380" cy="373888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/>
              <a:t>Завершена подготовка сборника руководств и отчетов, посвященных инженерному обеспечению безопасности дорожного движения (</a:t>
            </a:r>
            <a:r>
              <a:rPr lang="en-US" sz="2000" dirty="0"/>
              <a:t>RSE)</a:t>
            </a:r>
          </a:p>
          <a:p>
            <a:r>
              <a:rPr lang="ru-RU" sz="2000" dirty="0"/>
              <a:t>Продолжается разработка руководств по </a:t>
            </a:r>
            <a:r>
              <a:rPr lang="en-US" sz="2000" dirty="0"/>
              <a:t>RSE VI (</a:t>
            </a:r>
            <a:r>
              <a:rPr lang="ru-RU" sz="2000" dirty="0"/>
              <a:t>Управление скоростью) и </a:t>
            </a:r>
            <a:r>
              <a:rPr lang="en-US" sz="2000" dirty="0"/>
              <a:t>VII (</a:t>
            </a:r>
            <a:r>
              <a:rPr lang="ru-RU" sz="2000" dirty="0"/>
              <a:t>Управление черными точками).</a:t>
            </a:r>
          </a:p>
          <a:p>
            <a:r>
              <a:rPr lang="ru-RU" sz="2000" dirty="0"/>
              <a:t>Завершены, продолжаются и планируются региональные и национальные учебно-тренировочные мероприятия при поддержке Института ЦАРЭС</a:t>
            </a:r>
          </a:p>
          <a:p>
            <a:r>
              <a:rPr lang="ru-RU" sz="2000" dirty="0"/>
              <a:t>Будут приоритизированы инструменты сбора данных о дорожно-транспортных происшествиях и отчетности</a:t>
            </a:r>
          </a:p>
          <a:p>
            <a:r>
              <a:rPr lang="ru-RU" sz="2000" dirty="0"/>
              <a:t>Интеграция лучших практик в области инженерного обеспечения безопасности дорожного движения, включая аудиты безопасности и расследования черных точек, будет поддерживаться проектами, финансируемыми МФИ</a:t>
            </a:r>
            <a:endParaRPr lang="en-US" sz="1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D508A0-929B-73D6-5B85-22FB0075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00" y="309012"/>
            <a:ext cx="1039461" cy="134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E10E840-2EA6-FAE7-B5FB-B39CE5FD1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47" y="1946275"/>
            <a:ext cx="966398" cy="125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C318F9D8-F7C4-FE82-4475-AA23B965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1" y="1193497"/>
            <a:ext cx="880152" cy="114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F395D6F-C8B9-2452-22DA-D4EE8A78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3" y="2514178"/>
            <a:ext cx="835702" cy="108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E93CC12-6EAE-C121-254A-23AD0D1C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1" y="3722041"/>
            <a:ext cx="880152" cy="114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A36A932-055A-3DE4-3302-75BDCB59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47" y="3488138"/>
            <a:ext cx="965807" cy="125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4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689" y="266700"/>
            <a:ext cx="4917990" cy="6003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Авиация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674" y="1260937"/>
            <a:ext cx="7155345" cy="358358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В ответ на воздействие пандемии </a:t>
            </a:r>
            <a:r>
              <a:rPr lang="en-US" sz="2000" dirty="0"/>
              <a:t>COVID-19 </a:t>
            </a:r>
            <a:r>
              <a:rPr lang="ru-RU" sz="2000" dirty="0"/>
              <a:t>на авиационные операции, программа ЦАРЭС провела обновленное исследование по вопросам воздушного транспорта, которое обозначило авиационные операции низкобюджетных авиакомпаний (</a:t>
            </a:r>
            <a:r>
              <a:rPr lang="en-US" sz="2000" dirty="0"/>
              <a:t>LCC) </a:t>
            </a:r>
            <a:r>
              <a:rPr lang="ru-RU" sz="2000" dirty="0"/>
              <a:t>и грузовые авиаперевозки как два потенциальных сектора роста отрасли воздушного транспорта. </a:t>
            </a:r>
          </a:p>
          <a:p>
            <a:r>
              <a:rPr lang="ru-RU" sz="2000" dirty="0"/>
              <a:t>Исследование </a:t>
            </a:r>
            <a:r>
              <a:rPr lang="en-US" sz="2000" dirty="0"/>
              <a:t>LCC </a:t>
            </a:r>
            <a:r>
              <a:rPr lang="ru-RU" sz="2000" dirty="0"/>
              <a:t>ЦАРЭС было завершено и разослано для комментариев, проект исследования по авиационным грузам был завершен до заседания ККТС и вскоре будет разослан партнерам ЦАРЭС для рассмотрения и представления отзывов и предложений.</a:t>
            </a:r>
          </a:p>
          <a:p>
            <a:r>
              <a:rPr lang="ru-RU" sz="2000" dirty="0"/>
              <a:t>Партнеры по развитию ЦАРЭС оказали поддержку отдельным странам ЦАРЭС в финансировании проектов развития аэропортов и осуществлении генерального планирования развития авиационного сектора</a:t>
            </a: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FF5D3A-16D2-581A-C4B1-ADB47BF6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4" y="2974171"/>
            <a:ext cx="1299611" cy="168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D1BF19-D267-27BE-5358-570A96C0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79" y="983328"/>
            <a:ext cx="1301416" cy="168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3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171" y="406743"/>
            <a:ext cx="5806467" cy="6003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Субрегиональные инициативы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528" y="1181491"/>
            <a:ext cx="7300370" cy="3455823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/>
              <a:t>Программа развития Экономического коридора Алматы-Бишкек (ЭКАБ)</a:t>
            </a:r>
            <a:r>
              <a:rPr lang="en-US" sz="2000" dirty="0"/>
              <a:t>:</a:t>
            </a:r>
          </a:p>
          <a:p>
            <a:pPr lvl="1"/>
            <a:r>
              <a:rPr lang="ru-RU" sz="1800" dirty="0"/>
              <a:t>Проект регионального совершенствования пограничных служб ЭКАБ</a:t>
            </a:r>
          </a:p>
          <a:p>
            <a:pPr lvl="1"/>
            <a:r>
              <a:rPr lang="ru-RU" sz="1800" dirty="0"/>
              <a:t>Альтернативная дорога Алматы - Иссык-Куль</a:t>
            </a:r>
          </a:p>
          <a:p>
            <a:pPr lvl="1"/>
            <a:r>
              <a:rPr lang="ru-RU" sz="1800" dirty="0"/>
              <a:t>Электронные автобусы ЭКАБ</a:t>
            </a:r>
            <a:endParaRPr lang="en-US" sz="1800" dirty="0"/>
          </a:p>
          <a:p>
            <a:r>
              <a:rPr lang="ru-RU" sz="2000" dirty="0"/>
              <a:t>Программа развития экономического коридора Шымкент-Ташкент-Худжанд (ЭКШТХ)</a:t>
            </a:r>
            <a:r>
              <a:rPr lang="en-US" sz="2000" dirty="0"/>
              <a:t>:</a:t>
            </a:r>
          </a:p>
          <a:p>
            <a:pPr lvl="1"/>
            <a:r>
              <a:rPr lang="ru-RU" sz="1800" dirty="0"/>
              <a:t>Технико-экономические обоснования для объектов торговой логистики в Казахстане, Узбекистане и Таджикистане</a:t>
            </a:r>
            <a:endParaRPr lang="en-US" sz="1800" dirty="0"/>
          </a:p>
          <a:p>
            <a:r>
              <a:rPr lang="ru-RU" sz="2000" dirty="0"/>
              <a:t>Проект «Ворота Южного Кавказа»</a:t>
            </a:r>
            <a:endParaRPr lang="en-US" sz="2000" dirty="0"/>
          </a:p>
          <a:p>
            <a:pPr lvl="1"/>
            <a:r>
              <a:rPr lang="ru-RU" sz="1800" dirty="0"/>
              <a:t>Оценка регионального </a:t>
            </a:r>
            <a:r>
              <a:rPr lang="ru-RU" sz="1800" dirty="0" err="1"/>
              <a:t>мультимодального</a:t>
            </a:r>
            <a:r>
              <a:rPr lang="ru-RU" sz="1800" dirty="0"/>
              <a:t> транспорта</a:t>
            </a:r>
          </a:p>
          <a:p>
            <a:pPr lvl="1"/>
            <a:r>
              <a:rPr lang="ru-RU" sz="1800" dirty="0"/>
              <a:t>Моделирование движения и картирование различных сценариев развития транспортной системы Южного Кавказа </a:t>
            </a:r>
          </a:p>
          <a:p>
            <a:pPr lvl="1"/>
            <a:r>
              <a:rPr lang="ru-RU" sz="1800" dirty="0"/>
              <a:t>Определение новых транспортных проектов</a:t>
            </a:r>
          </a:p>
          <a:p>
            <a:pPr lvl="1"/>
            <a:r>
              <a:rPr lang="ru-RU" sz="1800" dirty="0"/>
              <a:t>Исследование интенсивности движения и анализ процесса для совместного пограничного пункта пропуска (СППП) </a:t>
            </a:r>
            <a:r>
              <a:rPr lang="ru-RU" sz="1800" i="1" dirty="0"/>
              <a:t>«Шелковый путь» </a:t>
            </a:r>
            <a:r>
              <a:rPr lang="ru-RU" sz="1800" dirty="0"/>
              <a:t>между Грузией и Азербайджаном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39842A-9EAF-E744-E42D-E9EC2895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97" y="1007086"/>
            <a:ext cx="1090229" cy="141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68BB986-1A12-CEBE-0D07-5C74FFC8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39" y="83417"/>
            <a:ext cx="1090229" cy="140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23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AA1073B7-24FC-4E3E-9236-01C95A039FA9}"/>
</file>

<file path=customXml/itemProps2.xml><?xml version="1.0" encoding="utf-8"?>
<ds:datastoreItem xmlns:ds="http://schemas.openxmlformats.org/officeDocument/2006/customXml" ds:itemID="{EBA024C0-B91C-41CF-A330-FF8A8D31FE2C}"/>
</file>

<file path=customXml/itemProps3.xml><?xml version="1.0" encoding="utf-8"?>
<ds:datastoreItem xmlns:ds="http://schemas.openxmlformats.org/officeDocument/2006/customXml" ds:itemID="{6DF23B53-44E5-4611-8B4F-FF38A9133537}"/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951</Words>
  <Application>Microsoft Macintosh PowerPoint</Application>
  <PresentationFormat>Экран (16:9)</PresentationFormat>
  <Paragraphs>84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Custom Design</vt:lpstr>
      <vt:lpstr>Презентация PowerPoint</vt:lpstr>
      <vt:lpstr>20-е заседание ККТС ЦАРЭС</vt:lpstr>
      <vt:lpstr>Ключевые приоритеты на 2023-2024 гг.</vt:lpstr>
      <vt:lpstr>Презентация PowerPoint</vt:lpstr>
      <vt:lpstr>Трансграничные перевозки и логистика</vt:lpstr>
      <vt:lpstr>Система управления дорожными активами (СУДА)</vt:lpstr>
      <vt:lpstr>Безопасность дорожного движения</vt:lpstr>
      <vt:lpstr>Авиация</vt:lpstr>
      <vt:lpstr>Субрегиональные инициативы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Samukhin</dc:creator>
  <cp:lastModifiedBy>Пользователь Microsoft Office</cp:lastModifiedBy>
  <cp:revision>82</cp:revision>
  <dcterms:created xsi:type="dcterms:W3CDTF">2020-02-13T02:57:14Z</dcterms:created>
  <dcterms:modified xsi:type="dcterms:W3CDTF">2023-06-08T12:00:02Z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2023-05-28T12:10:59Z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20207f7d-fc81-4d9f-b765-ca669a9fde12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Custom Design:7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</Properties>
</file>