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2"/>
  </p:notesMasterIdLst>
  <p:handoutMasterIdLst>
    <p:handoutMasterId r:id="rId13"/>
  </p:handoutMasterIdLst>
  <p:sldIdLst>
    <p:sldId id="262" r:id="rId2"/>
    <p:sldId id="403" r:id="rId3"/>
    <p:sldId id="271" r:id="rId4"/>
    <p:sldId id="405" r:id="rId5"/>
    <p:sldId id="406" r:id="rId6"/>
    <p:sldId id="407" r:id="rId7"/>
    <p:sldId id="408" r:id="rId8"/>
    <p:sldId id="411" r:id="rId9"/>
    <p:sldId id="409" r:id="rId10"/>
    <p:sldId id="410" r:id="rId11"/>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00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3"/>
    <p:restoredTop sz="94080" autoAdjust="0"/>
  </p:normalViewPr>
  <p:slideViewPr>
    <p:cSldViewPr snapToGrid="0" snapToObjects="1">
      <p:cViewPr varScale="1">
        <p:scale>
          <a:sx n="100" d="100"/>
          <a:sy n="100" d="100"/>
        </p:scale>
        <p:origin x="58" y="58"/>
      </p:cViewPr>
      <p:guideLst/>
    </p:cSldViewPr>
  </p:slideViewPr>
  <p:outlineViewPr>
    <p:cViewPr>
      <p:scale>
        <a:sx n="33" d="100"/>
        <a:sy n="33" d="100"/>
      </p:scale>
      <p:origin x="0" y="-2312"/>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AF5894-AE0B-4949-A079-6939FCC038A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BC9080B-EDF9-CE45-AAC5-F99A0E9C058A}"/>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C8DC67A-6B7F-2741-B98C-98FD9F6CA7A3}" type="datetimeFigureOut">
              <a:rPr lang="en-US" smtClean="0"/>
              <a:t>6/6/2023</a:t>
            </a:fld>
            <a:endParaRPr lang="en-US"/>
          </a:p>
        </p:txBody>
      </p:sp>
      <p:sp>
        <p:nvSpPr>
          <p:cNvPr id="4" name="Footer Placeholder 3">
            <a:extLst>
              <a:ext uri="{FF2B5EF4-FFF2-40B4-BE49-F238E27FC236}">
                <a16:creationId xmlns:a16="http://schemas.microsoft.com/office/drawing/2014/main" id="{0E1F1FA5-DF40-9A48-88FC-B90E7481CE10}"/>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C3BE1D0-879E-D34C-8063-3664C4DF2971}"/>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7B2EDDA-C32F-E646-864A-FA96C4D55E4A}" type="slidenum">
              <a:rPr lang="en-US" smtClean="0"/>
              <a:t>‹#›</a:t>
            </a:fld>
            <a:endParaRPr lang="en-US"/>
          </a:p>
        </p:txBody>
      </p:sp>
    </p:spTree>
    <p:extLst>
      <p:ext uri="{BB962C8B-B14F-4D97-AF65-F5344CB8AC3E}">
        <p14:creationId xmlns:p14="http://schemas.microsoft.com/office/powerpoint/2010/main" val="1476546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B64FACD-68BD-4C68-9B95-65D5C48D29DD}" type="datetimeFigureOut">
              <a:rPr lang="en-US" smtClean="0"/>
              <a:t>6/6/2023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AA3F2F1-5FF7-4B1C-A98C-B74A4DA1BC1B}" type="slidenum">
              <a:rPr lang="en-US" smtClean="0"/>
              <a:t>‹#›</a:t>
            </a:fld>
            <a:endParaRPr lang="en-US"/>
          </a:p>
        </p:txBody>
      </p:sp>
    </p:spTree>
    <p:extLst>
      <p:ext uri="{BB962C8B-B14F-4D97-AF65-F5344CB8AC3E}">
        <p14:creationId xmlns:p14="http://schemas.microsoft.com/office/powerpoint/2010/main" val="2781765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5FE2B-25EB-4013-95BC-5E0F7EC7923E}" type="slidenum">
              <a:rPr lang="en-US" smtClean="0"/>
              <a:pPr/>
              <a:t>1</a:t>
            </a:fld>
            <a:endParaRPr lang="en-US"/>
          </a:p>
        </p:txBody>
      </p:sp>
    </p:spTree>
    <p:extLst>
      <p:ext uri="{BB962C8B-B14F-4D97-AF65-F5344CB8AC3E}">
        <p14:creationId xmlns:p14="http://schemas.microsoft.com/office/powerpoint/2010/main" val="4055742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3F2F1-5FF7-4B1C-A98C-B74A4DA1BC1B}" type="slidenum">
              <a:rPr lang="en-US" smtClean="0"/>
              <a:t>4</a:t>
            </a:fld>
            <a:endParaRPr lang="en-US"/>
          </a:p>
        </p:txBody>
      </p:sp>
    </p:spTree>
    <p:extLst>
      <p:ext uri="{BB962C8B-B14F-4D97-AF65-F5344CB8AC3E}">
        <p14:creationId xmlns:p14="http://schemas.microsoft.com/office/powerpoint/2010/main" val="803367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3F2F1-5FF7-4B1C-A98C-B74A4DA1BC1B}" type="slidenum">
              <a:rPr lang="en-US" smtClean="0"/>
              <a:t>5</a:t>
            </a:fld>
            <a:endParaRPr lang="en-US"/>
          </a:p>
        </p:txBody>
      </p:sp>
    </p:spTree>
    <p:extLst>
      <p:ext uri="{BB962C8B-B14F-4D97-AF65-F5344CB8AC3E}">
        <p14:creationId xmlns:p14="http://schemas.microsoft.com/office/powerpoint/2010/main" val="1124363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3F2F1-5FF7-4B1C-A98C-B74A4DA1BC1B}" type="slidenum">
              <a:rPr lang="en-US" smtClean="0"/>
              <a:t>6</a:t>
            </a:fld>
            <a:endParaRPr lang="en-US"/>
          </a:p>
        </p:txBody>
      </p:sp>
    </p:spTree>
    <p:extLst>
      <p:ext uri="{BB962C8B-B14F-4D97-AF65-F5344CB8AC3E}">
        <p14:creationId xmlns:p14="http://schemas.microsoft.com/office/powerpoint/2010/main" val="403587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3F2F1-5FF7-4B1C-A98C-B74A4DA1BC1B}" type="slidenum">
              <a:rPr lang="en-US" smtClean="0"/>
              <a:t>7</a:t>
            </a:fld>
            <a:endParaRPr lang="en-US"/>
          </a:p>
        </p:txBody>
      </p:sp>
    </p:spTree>
    <p:extLst>
      <p:ext uri="{BB962C8B-B14F-4D97-AF65-F5344CB8AC3E}">
        <p14:creationId xmlns:p14="http://schemas.microsoft.com/office/powerpoint/2010/main" val="1557923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3F2F1-5FF7-4B1C-A98C-B74A4DA1BC1B}" type="slidenum">
              <a:rPr lang="en-US" smtClean="0"/>
              <a:t>8</a:t>
            </a:fld>
            <a:endParaRPr lang="en-US"/>
          </a:p>
        </p:txBody>
      </p:sp>
    </p:spTree>
    <p:extLst>
      <p:ext uri="{BB962C8B-B14F-4D97-AF65-F5344CB8AC3E}">
        <p14:creationId xmlns:p14="http://schemas.microsoft.com/office/powerpoint/2010/main" val="722129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3F2F1-5FF7-4B1C-A98C-B74A4DA1BC1B}" type="slidenum">
              <a:rPr lang="en-US" smtClean="0"/>
              <a:t>9</a:t>
            </a:fld>
            <a:endParaRPr lang="en-US"/>
          </a:p>
        </p:txBody>
      </p:sp>
    </p:spTree>
    <p:extLst>
      <p:ext uri="{BB962C8B-B14F-4D97-AF65-F5344CB8AC3E}">
        <p14:creationId xmlns:p14="http://schemas.microsoft.com/office/powerpoint/2010/main" val="79288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5FE2B-25EB-4013-95BC-5E0F7EC7923E}" type="slidenum">
              <a:rPr lang="en-US" smtClean="0"/>
              <a:pPr/>
              <a:t>10</a:t>
            </a:fld>
            <a:endParaRPr lang="en-US"/>
          </a:p>
        </p:txBody>
      </p:sp>
    </p:spTree>
    <p:extLst>
      <p:ext uri="{BB962C8B-B14F-4D97-AF65-F5344CB8AC3E}">
        <p14:creationId xmlns:p14="http://schemas.microsoft.com/office/powerpoint/2010/main" val="2366316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0DB7-8D18-EF43-8471-6DA6DB7D69C2}"/>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80DEB2-4B73-A349-B164-278F7DABD538}"/>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245DF4-7BE3-A241-9905-694B2E729BBC}"/>
              </a:ext>
            </a:extLst>
          </p:cNvPr>
          <p:cNvSpPr>
            <a:spLocks noGrp="1"/>
          </p:cNvSpPr>
          <p:nvPr>
            <p:ph type="dt" sz="half" idx="10"/>
          </p:nvPr>
        </p:nvSpPr>
        <p:spPr/>
        <p:txBody>
          <a:bodyPr/>
          <a:lstStyle/>
          <a:p>
            <a:fld id="{0F1A461C-E2D8-E246-9E04-8BBFBE3D622B}" type="datetimeFigureOut">
              <a:rPr lang="en-US" smtClean="0"/>
              <a:t>6/6/2023</a:t>
            </a:fld>
            <a:endParaRPr lang="en-US"/>
          </a:p>
        </p:txBody>
      </p:sp>
      <p:sp>
        <p:nvSpPr>
          <p:cNvPr id="5" name="Footer Placeholder 4">
            <a:extLst>
              <a:ext uri="{FF2B5EF4-FFF2-40B4-BE49-F238E27FC236}">
                <a16:creationId xmlns:a16="http://schemas.microsoft.com/office/drawing/2014/main" id="{0C4A4941-7EE9-204C-8A42-78F7457E3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A20DBD-E189-6F49-9F69-9E55D04F57EC}"/>
              </a:ext>
            </a:extLst>
          </p:cNvPr>
          <p:cNvSpPr>
            <a:spLocks noGrp="1"/>
          </p:cNvSpPr>
          <p:nvPr>
            <p:ph type="sldNum" sz="quarter" idx="12"/>
          </p:nvPr>
        </p:nvSpPr>
        <p:spPr/>
        <p:txBody>
          <a:bodyPr/>
          <a:lstStyle/>
          <a:p>
            <a:fld id="{7CC5793E-190F-214B-84B3-F96898F43353}" type="slidenum">
              <a:rPr lang="en-US" smtClean="0"/>
              <a:t>‹#›</a:t>
            </a:fld>
            <a:endParaRPr lang="en-US"/>
          </a:p>
        </p:txBody>
      </p:sp>
    </p:spTree>
    <p:extLst>
      <p:ext uri="{BB962C8B-B14F-4D97-AF65-F5344CB8AC3E}">
        <p14:creationId xmlns:p14="http://schemas.microsoft.com/office/powerpoint/2010/main" val="3707988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E837B-BC79-434C-9697-AF87E19B38D9}"/>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8EAD79-7A02-374B-BA3A-CED99C4671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7B346-B590-A043-B3A9-D341139FD479}"/>
              </a:ext>
            </a:extLst>
          </p:cNvPr>
          <p:cNvSpPr>
            <a:spLocks noGrp="1"/>
          </p:cNvSpPr>
          <p:nvPr>
            <p:ph type="dt" sz="half" idx="10"/>
          </p:nvPr>
        </p:nvSpPr>
        <p:spPr/>
        <p:txBody>
          <a:bodyPr/>
          <a:lstStyle/>
          <a:p>
            <a:fld id="{0F1A461C-E2D8-E246-9E04-8BBFBE3D622B}" type="datetimeFigureOut">
              <a:rPr lang="en-US" smtClean="0"/>
              <a:t>6/6/2023</a:t>
            </a:fld>
            <a:endParaRPr lang="en-US"/>
          </a:p>
        </p:txBody>
      </p:sp>
      <p:sp>
        <p:nvSpPr>
          <p:cNvPr id="5" name="Footer Placeholder 4">
            <a:extLst>
              <a:ext uri="{FF2B5EF4-FFF2-40B4-BE49-F238E27FC236}">
                <a16:creationId xmlns:a16="http://schemas.microsoft.com/office/drawing/2014/main" id="{DBB73F6F-8B9C-794D-B436-6CA6287D89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5FD5C6-69E7-D546-8CEE-B52315D014CA}"/>
              </a:ext>
            </a:extLst>
          </p:cNvPr>
          <p:cNvSpPr>
            <a:spLocks noGrp="1"/>
          </p:cNvSpPr>
          <p:nvPr>
            <p:ph type="sldNum" sz="quarter" idx="12"/>
          </p:nvPr>
        </p:nvSpPr>
        <p:spPr/>
        <p:txBody>
          <a:bodyPr/>
          <a:lstStyle/>
          <a:p>
            <a:fld id="{7CC5793E-190F-214B-84B3-F96898F43353}" type="slidenum">
              <a:rPr lang="en-US" smtClean="0"/>
              <a:t>‹#›</a:t>
            </a:fld>
            <a:endParaRPr lang="en-US"/>
          </a:p>
        </p:txBody>
      </p:sp>
    </p:spTree>
    <p:extLst>
      <p:ext uri="{BB962C8B-B14F-4D97-AF65-F5344CB8AC3E}">
        <p14:creationId xmlns:p14="http://schemas.microsoft.com/office/powerpoint/2010/main" val="193491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BA5345-C33B-C54D-A85B-D5E7BFEB7CDC}"/>
              </a:ext>
            </a:extLst>
          </p:cNvPr>
          <p:cNvSpPr>
            <a:spLocks noGrp="1"/>
          </p:cNvSpPr>
          <p:nvPr>
            <p:ph type="title" orient="vert"/>
          </p:nvPr>
        </p:nvSpPr>
        <p:spPr>
          <a:xfrm>
            <a:off x="6543675" y="274638"/>
            <a:ext cx="1971675" cy="435768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66060F-ABDB-A547-AD75-CAEDCC11EE14}"/>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9CA6F-1BE9-2F49-A60D-7CD19B77E207}"/>
              </a:ext>
            </a:extLst>
          </p:cNvPr>
          <p:cNvSpPr>
            <a:spLocks noGrp="1"/>
          </p:cNvSpPr>
          <p:nvPr>
            <p:ph type="dt" sz="half" idx="10"/>
          </p:nvPr>
        </p:nvSpPr>
        <p:spPr/>
        <p:txBody>
          <a:bodyPr/>
          <a:lstStyle/>
          <a:p>
            <a:fld id="{0F1A461C-E2D8-E246-9E04-8BBFBE3D622B}" type="datetimeFigureOut">
              <a:rPr lang="en-US" smtClean="0"/>
              <a:t>6/6/2023</a:t>
            </a:fld>
            <a:endParaRPr lang="en-US"/>
          </a:p>
        </p:txBody>
      </p:sp>
      <p:sp>
        <p:nvSpPr>
          <p:cNvPr id="5" name="Footer Placeholder 4">
            <a:extLst>
              <a:ext uri="{FF2B5EF4-FFF2-40B4-BE49-F238E27FC236}">
                <a16:creationId xmlns:a16="http://schemas.microsoft.com/office/drawing/2014/main" id="{6A6DE681-C32A-2840-B795-EDA9473754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F76DA0-6E4A-964A-BF11-CA221586B355}"/>
              </a:ext>
            </a:extLst>
          </p:cNvPr>
          <p:cNvSpPr>
            <a:spLocks noGrp="1"/>
          </p:cNvSpPr>
          <p:nvPr>
            <p:ph type="sldNum" sz="quarter" idx="12"/>
          </p:nvPr>
        </p:nvSpPr>
        <p:spPr/>
        <p:txBody>
          <a:bodyPr/>
          <a:lstStyle/>
          <a:p>
            <a:fld id="{7CC5793E-190F-214B-84B3-F96898F43353}" type="slidenum">
              <a:rPr lang="en-US" smtClean="0"/>
              <a:t>‹#›</a:t>
            </a:fld>
            <a:endParaRPr lang="en-US"/>
          </a:p>
        </p:txBody>
      </p:sp>
    </p:spTree>
    <p:extLst>
      <p:ext uri="{BB962C8B-B14F-4D97-AF65-F5344CB8AC3E}">
        <p14:creationId xmlns:p14="http://schemas.microsoft.com/office/powerpoint/2010/main" val="144315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03313-7CB1-C640-B423-3DAD3EA8E322}"/>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9AA7F4B-2EC9-E742-AD7F-DC9369A3DF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345974-7996-B94E-90EA-9CBF385238D0}"/>
              </a:ext>
            </a:extLst>
          </p:cNvPr>
          <p:cNvSpPr>
            <a:spLocks noGrp="1"/>
          </p:cNvSpPr>
          <p:nvPr>
            <p:ph type="dt" sz="half" idx="10"/>
          </p:nvPr>
        </p:nvSpPr>
        <p:spPr/>
        <p:txBody>
          <a:bodyPr/>
          <a:lstStyle/>
          <a:p>
            <a:fld id="{0F1A461C-E2D8-E246-9E04-8BBFBE3D622B}" type="datetimeFigureOut">
              <a:rPr lang="en-US" smtClean="0"/>
              <a:t>6/6/2023</a:t>
            </a:fld>
            <a:endParaRPr lang="en-US"/>
          </a:p>
        </p:txBody>
      </p:sp>
      <p:sp>
        <p:nvSpPr>
          <p:cNvPr id="5" name="Footer Placeholder 4">
            <a:extLst>
              <a:ext uri="{FF2B5EF4-FFF2-40B4-BE49-F238E27FC236}">
                <a16:creationId xmlns:a16="http://schemas.microsoft.com/office/drawing/2014/main" id="{FF280379-D0A1-3345-93F5-57E502069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5F2DE8-8B38-D144-BEF4-78B7121A562B}"/>
              </a:ext>
            </a:extLst>
          </p:cNvPr>
          <p:cNvSpPr>
            <a:spLocks noGrp="1"/>
          </p:cNvSpPr>
          <p:nvPr>
            <p:ph type="sldNum" sz="quarter" idx="12"/>
          </p:nvPr>
        </p:nvSpPr>
        <p:spPr/>
        <p:txBody>
          <a:bodyPr/>
          <a:lstStyle/>
          <a:p>
            <a:fld id="{7CC5793E-190F-214B-84B3-F96898F43353}" type="slidenum">
              <a:rPr lang="en-US" smtClean="0"/>
              <a:t>‹#›</a:t>
            </a:fld>
            <a:endParaRPr lang="en-US"/>
          </a:p>
        </p:txBody>
      </p:sp>
    </p:spTree>
    <p:extLst>
      <p:ext uri="{BB962C8B-B14F-4D97-AF65-F5344CB8AC3E}">
        <p14:creationId xmlns:p14="http://schemas.microsoft.com/office/powerpoint/2010/main" val="2067843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1BEF2-C748-7643-862D-DFA08375C544}"/>
              </a:ext>
            </a:extLst>
          </p:cNvPr>
          <p:cNvSpPr>
            <a:spLocks noGrp="1"/>
          </p:cNvSpPr>
          <p:nvPr>
            <p:ph type="title"/>
          </p:nvPr>
        </p:nvSpPr>
        <p:spPr>
          <a:xfrm>
            <a:off x="623888" y="1282700"/>
            <a:ext cx="7886700" cy="2139950"/>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CC40DD-15E3-9A44-8907-0CC5CB2DF82B}"/>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B05012-2BB8-674C-89D5-F9BE9DCF41A2}"/>
              </a:ext>
            </a:extLst>
          </p:cNvPr>
          <p:cNvSpPr>
            <a:spLocks noGrp="1"/>
          </p:cNvSpPr>
          <p:nvPr>
            <p:ph type="dt" sz="half" idx="10"/>
          </p:nvPr>
        </p:nvSpPr>
        <p:spPr/>
        <p:txBody>
          <a:bodyPr/>
          <a:lstStyle/>
          <a:p>
            <a:fld id="{0F1A461C-E2D8-E246-9E04-8BBFBE3D622B}" type="datetimeFigureOut">
              <a:rPr lang="en-US" smtClean="0"/>
              <a:t>6/6/2023</a:t>
            </a:fld>
            <a:endParaRPr lang="en-US"/>
          </a:p>
        </p:txBody>
      </p:sp>
      <p:sp>
        <p:nvSpPr>
          <p:cNvPr id="5" name="Footer Placeholder 4">
            <a:extLst>
              <a:ext uri="{FF2B5EF4-FFF2-40B4-BE49-F238E27FC236}">
                <a16:creationId xmlns:a16="http://schemas.microsoft.com/office/drawing/2014/main" id="{2DD0BCCA-2F5A-9D4C-98D5-CEA632D59F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B1099-02A4-C545-8251-671412591732}"/>
              </a:ext>
            </a:extLst>
          </p:cNvPr>
          <p:cNvSpPr>
            <a:spLocks noGrp="1"/>
          </p:cNvSpPr>
          <p:nvPr>
            <p:ph type="sldNum" sz="quarter" idx="12"/>
          </p:nvPr>
        </p:nvSpPr>
        <p:spPr/>
        <p:txBody>
          <a:bodyPr/>
          <a:lstStyle/>
          <a:p>
            <a:fld id="{7CC5793E-190F-214B-84B3-F96898F43353}" type="slidenum">
              <a:rPr lang="en-US" smtClean="0"/>
              <a:t>‹#›</a:t>
            </a:fld>
            <a:endParaRPr lang="en-US"/>
          </a:p>
        </p:txBody>
      </p:sp>
    </p:spTree>
    <p:extLst>
      <p:ext uri="{BB962C8B-B14F-4D97-AF65-F5344CB8AC3E}">
        <p14:creationId xmlns:p14="http://schemas.microsoft.com/office/powerpoint/2010/main" val="4094770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E711-0412-114F-AD0E-D8CCB8D03363}"/>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1141C50-0CEC-254B-A48D-138ABDA789FC}"/>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30BCC3-0936-D94F-88FC-0E625D7F94C0}"/>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F1A9D0-3CA5-5E4C-8940-1F9537B27BB2}"/>
              </a:ext>
            </a:extLst>
          </p:cNvPr>
          <p:cNvSpPr>
            <a:spLocks noGrp="1"/>
          </p:cNvSpPr>
          <p:nvPr>
            <p:ph type="dt" sz="half" idx="10"/>
          </p:nvPr>
        </p:nvSpPr>
        <p:spPr/>
        <p:txBody>
          <a:bodyPr/>
          <a:lstStyle/>
          <a:p>
            <a:fld id="{0F1A461C-E2D8-E246-9E04-8BBFBE3D622B}" type="datetimeFigureOut">
              <a:rPr lang="en-US" smtClean="0"/>
              <a:t>6/6/2023</a:t>
            </a:fld>
            <a:endParaRPr lang="en-US"/>
          </a:p>
        </p:txBody>
      </p:sp>
      <p:sp>
        <p:nvSpPr>
          <p:cNvPr id="6" name="Footer Placeholder 5">
            <a:extLst>
              <a:ext uri="{FF2B5EF4-FFF2-40B4-BE49-F238E27FC236}">
                <a16:creationId xmlns:a16="http://schemas.microsoft.com/office/drawing/2014/main" id="{18241D66-7FC8-5B4D-8F4D-19F9470ABB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1BC33C-82AC-BB43-9DDF-517D16A2A5C4}"/>
              </a:ext>
            </a:extLst>
          </p:cNvPr>
          <p:cNvSpPr>
            <a:spLocks noGrp="1"/>
          </p:cNvSpPr>
          <p:nvPr>
            <p:ph type="sldNum" sz="quarter" idx="12"/>
          </p:nvPr>
        </p:nvSpPr>
        <p:spPr/>
        <p:txBody>
          <a:bodyPr/>
          <a:lstStyle/>
          <a:p>
            <a:fld id="{7CC5793E-190F-214B-84B3-F96898F43353}" type="slidenum">
              <a:rPr lang="en-US" smtClean="0"/>
              <a:t>‹#›</a:t>
            </a:fld>
            <a:endParaRPr lang="en-US"/>
          </a:p>
        </p:txBody>
      </p:sp>
    </p:spTree>
    <p:extLst>
      <p:ext uri="{BB962C8B-B14F-4D97-AF65-F5344CB8AC3E}">
        <p14:creationId xmlns:p14="http://schemas.microsoft.com/office/powerpoint/2010/main" val="147027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BC5BB-A48A-7743-9576-B16FBA259F75}"/>
              </a:ext>
            </a:extLst>
          </p:cNvPr>
          <p:cNvSpPr>
            <a:spLocks noGrp="1"/>
          </p:cNvSpPr>
          <p:nvPr>
            <p:ph type="title"/>
          </p:nvPr>
        </p:nvSpPr>
        <p:spPr>
          <a:xfrm>
            <a:off x="630238" y="274638"/>
            <a:ext cx="7886700" cy="99377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79B67F0-6A77-0B45-B7CD-E76ED0C70150}"/>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077B08-15CE-3D44-8C88-FD13A99CD132}"/>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D1B8A2-4441-1E4E-AA3F-E9EED36848CF}"/>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7F6B12-FE1B-AE4F-AD58-BD08F5E6138E}"/>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695647-8AD3-894A-9B28-3D5D68EA49FC}"/>
              </a:ext>
            </a:extLst>
          </p:cNvPr>
          <p:cNvSpPr>
            <a:spLocks noGrp="1"/>
          </p:cNvSpPr>
          <p:nvPr>
            <p:ph type="dt" sz="half" idx="10"/>
          </p:nvPr>
        </p:nvSpPr>
        <p:spPr/>
        <p:txBody>
          <a:bodyPr/>
          <a:lstStyle/>
          <a:p>
            <a:fld id="{0F1A461C-E2D8-E246-9E04-8BBFBE3D622B}" type="datetimeFigureOut">
              <a:rPr lang="en-US" smtClean="0"/>
              <a:t>6/6/2023</a:t>
            </a:fld>
            <a:endParaRPr lang="en-US"/>
          </a:p>
        </p:txBody>
      </p:sp>
      <p:sp>
        <p:nvSpPr>
          <p:cNvPr id="8" name="Footer Placeholder 7">
            <a:extLst>
              <a:ext uri="{FF2B5EF4-FFF2-40B4-BE49-F238E27FC236}">
                <a16:creationId xmlns:a16="http://schemas.microsoft.com/office/drawing/2014/main" id="{51AEA46E-A074-694D-BE53-0DD50FABAC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A7D28F-0BD7-9247-9564-92D859820B99}"/>
              </a:ext>
            </a:extLst>
          </p:cNvPr>
          <p:cNvSpPr>
            <a:spLocks noGrp="1"/>
          </p:cNvSpPr>
          <p:nvPr>
            <p:ph type="sldNum" sz="quarter" idx="12"/>
          </p:nvPr>
        </p:nvSpPr>
        <p:spPr/>
        <p:txBody>
          <a:bodyPr/>
          <a:lstStyle/>
          <a:p>
            <a:fld id="{7CC5793E-190F-214B-84B3-F96898F43353}" type="slidenum">
              <a:rPr lang="en-US" smtClean="0"/>
              <a:t>‹#›</a:t>
            </a:fld>
            <a:endParaRPr lang="en-US"/>
          </a:p>
        </p:txBody>
      </p:sp>
    </p:spTree>
    <p:extLst>
      <p:ext uri="{BB962C8B-B14F-4D97-AF65-F5344CB8AC3E}">
        <p14:creationId xmlns:p14="http://schemas.microsoft.com/office/powerpoint/2010/main" val="189815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61F34-6EA1-704E-8EAC-0AB011BD27AB}"/>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E341C9A-7587-5D4E-A87D-F95702F9345D}"/>
              </a:ext>
            </a:extLst>
          </p:cNvPr>
          <p:cNvSpPr>
            <a:spLocks noGrp="1"/>
          </p:cNvSpPr>
          <p:nvPr>
            <p:ph type="dt" sz="half" idx="10"/>
          </p:nvPr>
        </p:nvSpPr>
        <p:spPr/>
        <p:txBody>
          <a:bodyPr/>
          <a:lstStyle/>
          <a:p>
            <a:fld id="{0F1A461C-E2D8-E246-9E04-8BBFBE3D622B}" type="datetimeFigureOut">
              <a:rPr lang="en-US" smtClean="0"/>
              <a:t>6/6/2023</a:t>
            </a:fld>
            <a:endParaRPr lang="en-US"/>
          </a:p>
        </p:txBody>
      </p:sp>
      <p:sp>
        <p:nvSpPr>
          <p:cNvPr id="4" name="Footer Placeholder 3">
            <a:extLst>
              <a:ext uri="{FF2B5EF4-FFF2-40B4-BE49-F238E27FC236}">
                <a16:creationId xmlns:a16="http://schemas.microsoft.com/office/drawing/2014/main" id="{982F7E3F-DB21-1C42-927F-3010079CBC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4909B0-4CF7-CD4E-B080-E7B5C8325798}"/>
              </a:ext>
            </a:extLst>
          </p:cNvPr>
          <p:cNvSpPr>
            <a:spLocks noGrp="1"/>
          </p:cNvSpPr>
          <p:nvPr>
            <p:ph type="sldNum" sz="quarter" idx="12"/>
          </p:nvPr>
        </p:nvSpPr>
        <p:spPr/>
        <p:txBody>
          <a:bodyPr/>
          <a:lstStyle/>
          <a:p>
            <a:fld id="{7CC5793E-190F-214B-84B3-F96898F43353}" type="slidenum">
              <a:rPr lang="en-US" smtClean="0"/>
              <a:t>‹#›</a:t>
            </a:fld>
            <a:endParaRPr lang="en-US"/>
          </a:p>
        </p:txBody>
      </p:sp>
    </p:spTree>
    <p:extLst>
      <p:ext uri="{BB962C8B-B14F-4D97-AF65-F5344CB8AC3E}">
        <p14:creationId xmlns:p14="http://schemas.microsoft.com/office/powerpoint/2010/main" val="2091110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4F4FC4-07AA-4B48-91D5-1214BBC317CE}"/>
              </a:ext>
            </a:extLst>
          </p:cNvPr>
          <p:cNvSpPr>
            <a:spLocks noGrp="1"/>
          </p:cNvSpPr>
          <p:nvPr>
            <p:ph type="dt" sz="half" idx="10"/>
          </p:nvPr>
        </p:nvSpPr>
        <p:spPr/>
        <p:txBody>
          <a:bodyPr/>
          <a:lstStyle/>
          <a:p>
            <a:fld id="{0F1A461C-E2D8-E246-9E04-8BBFBE3D622B}" type="datetimeFigureOut">
              <a:rPr lang="en-US" smtClean="0"/>
              <a:t>6/6/2023</a:t>
            </a:fld>
            <a:endParaRPr lang="en-US"/>
          </a:p>
        </p:txBody>
      </p:sp>
      <p:sp>
        <p:nvSpPr>
          <p:cNvPr id="3" name="Footer Placeholder 2">
            <a:extLst>
              <a:ext uri="{FF2B5EF4-FFF2-40B4-BE49-F238E27FC236}">
                <a16:creationId xmlns:a16="http://schemas.microsoft.com/office/drawing/2014/main" id="{9B5513A2-125E-3F49-A12F-A1A014146F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BCF892-C47C-8F49-8D7F-8156EBED9349}"/>
              </a:ext>
            </a:extLst>
          </p:cNvPr>
          <p:cNvSpPr>
            <a:spLocks noGrp="1"/>
          </p:cNvSpPr>
          <p:nvPr>
            <p:ph type="sldNum" sz="quarter" idx="12"/>
          </p:nvPr>
        </p:nvSpPr>
        <p:spPr/>
        <p:txBody>
          <a:bodyPr/>
          <a:lstStyle/>
          <a:p>
            <a:fld id="{7CC5793E-190F-214B-84B3-F96898F43353}" type="slidenum">
              <a:rPr lang="en-US" smtClean="0"/>
              <a:t>‹#›</a:t>
            </a:fld>
            <a:endParaRPr lang="en-US"/>
          </a:p>
        </p:txBody>
      </p:sp>
    </p:spTree>
    <p:extLst>
      <p:ext uri="{BB962C8B-B14F-4D97-AF65-F5344CB8AC3E}">
        <p14:creationId xmlns:p14="http://schemas.microsoft.com/office/powerpoint/2010/main" val="191971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72C4A-6F09-9E45-B06F-F871914B57E9}"/>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3E276A-B08B-2B40-AAEC-C6E5DDA555D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02BCBA-95FF-B34E-82DE-30C20318D4A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7B767F-3CE2-114D-9501-D58BC51426F0}"/>
              </a:ext>
            </a:extLst>
          </p:cNvPr>
          <p:cNvSpPr>
            <a:spLocks noGrp="1"/>
          </p:cNvSpPr>
          <p:nvPr>
            <p:ph type="dt" sz="half" idx="10"/>
          </p:nvPr>
        </p:nvSpPr>
        <p:spPr/>
        <p:txBody>
          <a:bodyPr/>
          <a:lstStyle/>
          <a:p>
            <a:fld id="{0F1A461C-E2D8-E246-9E04-8BBFBE3D622B}" type="datetimeFigureOut">
              <a:rPr lang="en-US" smtClean="0"/>
              <a:t>6/6/2023</a:t>
            </a:fld>
            <a:endParaRPr lang="en-US"/>
          </a:p>
        </p:txBody>
      </p:sp>
      <p:sp>
        <p:nvSpPr>
          <p:cNvPr id="6" name="Footer Placeholder 5">
            <a:extLst>
              <a:ext uri="{FF2B5EF4-FFF2-40B4-BE49-F238E27FC236}">
                <a16:creationId xmlns:a16="http://schemas.microsoft.com/office/drawing/2014/main" id="{19B02678-002E-3540-A24D-65154F1D6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09C371-DFE5-FE4C-BBB7-716051B485FB}"/>
              </a:ext>
            </a:extLst>
          </p:cNvPr>
          <p:cNvSpPr>
            <a:spLocks noGrp="1"/>
          </p:cNvSpPr>
          <p:nvPr>
            <p:ph type="sldNum" sz="quarter" idx="12"/>
          </p:nvPr>
        </p:nvSpPr>
        <p:spPr/>
        <p:txBody>
          <a:bodyPr/>
          <a:lstStyle/>
          <a:p>
            <a:fld id="{7CC5793E-190F-214B-84B3-F96898F43353}" type="slidenum">
              <a:rPr lang="en-US" smtClean="0"/>
              <a:t>‹#›</a:t>
            </a:fld>
            <a:endParaRPr lang="en-US"/>
          </a:p>
        </p:txBody>
      </p:sp>
    </p:spTree>
    <p:extLst>
      <p:ext uri="{BB962C8B-B14F-4D97-AF65-F5344CB8AC3E}">
        <p14:creationId xmlns:p14="http://schemas.microsoft.com/office/powerpoint/2010/main" val="244354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DDF2E-52F2-0449-8F66-CB076AF19E08}"/>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B59A56-720F-C643-9737-8258BCD4847A}"/>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7C94B3-A9F3-5346-BECB-C0C2F515AA24}"/>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91F539-5C36-894B-A559-37FBCCFEAE4F}"/>
              </a:ext>
            </a:extLst>
          </p:cNvPr>
          <p:cNvSpPr>
            <a:spLocks noGrp="1"/>
          </p:cNvSpPr>
          <p:nvPr>
            <p:ph type="dt" sz="half" idx="10"/>
          </p:nvPr>
        </p:nvSpPr>
        <p:spPr/>
        <p:txBody>
          <a:bodyPr/>
          <a:lstStyle/>
          <a:p>
            <a:fld id="{0F1A461C-E2D8-E246-9E04-8BBFBE3D622B}" type="datetimeFigureOut">
              <a:rPr lang="en-US" smtClean="0"/>
              <a:t>6/6/2023</a:t>
            </a:fld>
            <a:endParaRPr lang="en-US"/>
          </a:p>
        </p:txBody>
      </p:sp>
      <p:sp>
        <p:nvSpPr>
          <p:cNvPr id="6" name="Footer Placeholder 5">
            <a:extLst>
              <a:ext uri="{FF2B5EF4-FFF2-40B4-BE49-F238E27FC236}">
                <a16:creationId xmlns:a16="http://schemas.microsoft.com/office/drawing/2014/main" id="{287AD6D1-9233-D94F-8C31-60D87414B5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1F6F67-E4EF-AB4A-BF75-B2D3E96AC1AD}"/>
              </a:ext>
            </a:extLst>
          </p:cNvPr>
          <p:cNvSpPr>
            <a:spLocks noGrp="1"/>
          </p:cNvSpPr>
          <p:nvPr>
            <p:ph type="sldNum" sz="quarter" idx="12"/>
          </p:nvPr>
        </p:nvSpPr>
        <p:spPr/>
        <p:txBody>
          <a:bodyPr/>
          <a:lstStyle/>
          <a:p>
            <a:fld id="{7CC5793E-190F-214B-84B3-F96898F43353}" type="slidenum">
              <a:rPr lang="en-US" smtClean="0"/>
              <a:t>‹#›</a:t>
            </a:fld>
            <a:endParaRPr lang="en-US"/>
          </a:p>
        </p:txBody>
      </p:sp>
    </p:spTree>
    <p:extLst>
      <p:ext uri="{BB962C8B-B14F-4D97-AF65-F5344CB8AC3E}">
        <p14:creationId xmlns:p14="http://schemas.microsoft.com/office/powerpoint/2010/main" val="2231842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4691A1-073E-E944-8A99-681642AC9177}"/>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10349D-C80A-8D40-8DD7-021BC5BBF02F}"/>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F1A461C-E2D8-E246-9E04-8BBFBE3D622B}" type="datetimeFigureOut">
              <a:rPr lang="en-US" smtClean="0"/>
              <a:t>6/6/2023</a:t>
            </a:fld>
            <a:endParaRPr lang="en-US"/>
          </a:p>
        </p:txBody>
      </p:sp>
      <p:sp>
        <p:nvSpPr>
          <p:cNvPr id="5" name="Footer Placeholder 4">
            <a:extLst>
              <a:ext uri="{FF2B5EF4-FFF2-40B4-BE49-F238E27FC236}">
                <a16:creationId xmlns:a16="http://schemas.microsoft.com/office/drawing/2014/main" id="{6FFA5B90-F8A6-3D4D-AD4D-8D90588B03E9}"/>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505DF0-768C-864A-B449-A5E8ED643F3F}"/>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CC5793E-190F-214B-84B3-F96898F43353}" type="slidenum">
              <a:rPr lang="en-US" smtClean="0"/>
              <a:t>‹#›</a:t>
            </a:fld>
            <a:endParaRPr lang="en-US"/>
          </a:p>
        </p:txBody>
      </p:sp>
      <p:sp>
        <p:nvSpPr>
          <p:cNvPr id="7" name="TextBox 6">
            <a:extLst>
              <a:ext uri="{FF2B5EF4-FFF2-40B4-BE49-F238E27FC236}">
                <a16:creationId xmlns:a16="http://schemas.microsoft.com/office/drawing/2014/main" id="{3AE21725-8033-DD34-3AD8-A70F8FC672E2}"/>
              </a:ext>
            </a:extLst>
          </p:cNvPr>
          <p:cNvSpPr txBox="1"/>
          <p:nvPr userDrawn="1">
            <p:extLst>
              <p:ext uri="{1162E1C5-73C7-4A58-AE30-91384D911F3F}">
                <p184:classification xmlns:p184="http://schemas.microsoft.com/office/powerpoint/2018/4/main" val="ftr"/>
              </p:ext>
            </p:extLst>
          </p:nvPr>
        </p:nvSpPr>
        <p:spPr>
          <a:xfrm>
            <a:off x="63500" y="4942840"/>
            <a:ext cx="6127750" cy="137160"/>
          </a:xfrm>
          <a:prstGeom prst="rect">
            <a:avLst/>
          </a:prstGeom>
        </p:spPr>
        <p:txBody>
          <a:bodyPr horzOverflow="overflow" lIns="0" tIns="0" rIns="0" bIns="0">
            <a:spAutoFit/>
          </a:bodyPr>
          <a:lstStyle/>
          <a:p>
            <a:pPr algn="l"/>
            <a:r>
              <a:rPr lang="en-US" sz="900">
                <a:solidFill>
                  <a:srgbClr val="000000"/>
                </a:solidFill>
                <a:latin typeface="Calibri" panose="020F0502020204030204" pitchFamily="34" charset="0"/>
                <a:cs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9716047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carecprogram.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4D4F96D-CFDC-43CF-8E71-0E99E189BF67}"/>
              </a:ext>
            </a:extLst>
          </p:cNvPr>
          <p:cNvSpPr txBox="1">
            <a:spLocks/>
          </p:cNvSpPr>
          <p:nvPr/>
        </p:nvSpPr>
        <p:spPr>
          <a:xfrm>
            <a:off x="810001" y="1235241"/>
            <a:ext cx="7117941" cy="25681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70000"/>
              </a:lnSpc>
            </a:pPr>
            <a:endParaRPr lang="en-US" sz="3600" b="1" dirty="0">
              <a:solidFill>
                <a:schemeClr val="accent1">
                  <a:lumMod val="75000"/>
                </a:schemeClr>
              </a:solidFill>
              <a:latin typeface="+mn-lt"/>
            </a:endParaRPr>
          </a:p>
          <a:p>
            <a:pPr algn="ctr"/>
            <a:r>
              <a:rPr lang="en-PH" sz="3600" b="1" dirty="0">
                <a:solidFill>
                  <a:schemeClr val="accent1">
                    <a:lumMod val="75000"/>
                  </a:schemeClr>
                </a:solidFill>
                <a:latin typeface="+mn-lt"/>
              </a:rPr>
              <a:t>Senior Officials Meeting</a:t>
            </a:r>
          </a:p>
          <a:p>
            <a:pPr algn="ctr"/>
            <a:endParaRPr lang="en-PH" sz="3600" b="1" dirty="0">
              <a:solidFill>
                <a:schemeClr val="accent1">
                  <a:lumMod val="75000"/>
                </a:schemeClr>
              </a:solidFill>
              <a:latin typeface="+mn-lt"/>
            </a:endParaRPr>
          </a:p>
          <a:p>
            <a:pPr algn="ctr"/>
            <a:r>
              <a:rPr lang="en-PH" sz="3600" b="1" dirty="0">
                <a:solidFill>
                  <a:schemeClr val="accent1">
                    <a:lumMod val="75000"/>
                  </a:schemeClr>
                </a:solidFill>
                <a:latin typeface="+mn-lt"/>
              </a:rPr>
              <a:t>Transport</a:t>
            </a:r>
          </a:p>
          <a:p>
            <a:pPr algn="ctr"/>
            <a:endParaRPr lang="en-PH" sz="3600" b="1" dirty="0">
              <a:solidFill>
                <a:schemeClr val="accent1">
                  <a:lumMod val="75000"/>
                </a:schemeClr>
              </a:solidFill>
              <a:latin typeface="+mn-lt"/>
            </a:endParaRPr>
          </a:p>
          <a:p>
            <a:pPr algn="ctr"/>
            <a:endParaRPr lang="en-PH" sz="3600" b="1" dirty="0">
              <a:solidFill>
                <a:schemeClr val="accent1">
                  <a:lumMod val="75000"/>
                </a:schemeClr>
              </a:solidFill>
              <a:latin typeface="+mn-lt"/>
            </a:endParaRPr>
          </a:p>
          <a:p>
            <a:pPr algn="ctr"/>
            <a:r>
              <a:rPr lang="en-PH" sz="2400" dirty="0">
                <a:solidFill>
                  <a:schemeClr val="accent1">
                    <a:lumMod val="75000"/>
                  </a:schemeClr>
                </a:solidFill>
                <a:latin typeface="+mn-lt"/>
              </a:rPr>
              <a:t>Oleg </a:t>
            </a:r>
            <a:r>
              <a:rPr lang="en-PH" sz="2400" dirty="0" err="1">
                <a:solidFill>
                  <a:schemeClr val="accent1">
                    <a:lumMod val="75000"/>
                  </a:schemeClr>
                </a:solidFill>
                <a:latin typeface="+mn-lt"/>
              </a:rPr>
              <a:t>Samukhin</a:t>
            </a:r>
            <a:r>
              <a:rPr lang="en-PH" sz="2400" dirty="0">
                <a:solidFill>
                  <a:schemeClr val="accent1">
                    <a:lumMod val="75000"/>
                  </a:schemeClr>
                </a:solidFill>
                <a:latin typeface="+mn-lt"/>
              </a:rPr>
              <a:t>, ADB </a:t>
            </a:r>
            <a:br>
              <a:rPr lang="en-US" sz="3200" b="1" dirty="0">
                <a:solidFill>
                  <a:srgbClr val="FFC000"/>
                </a:solidFill>
                <a:latin typeface="Franklin Gothic Book" panose="020B0503020102020204" pitchFamily="34" charset="0"/>
              </a:rPr>
            </a:br>
            <a:br>
              <a:rPr lang="en-US" sz="3200" b="1" dirty="0">
                <a:solidFill>
                  <a:srgbClr val="22232D"/>
                </a:solidFill>
                <a:latin typeface="Franklin Gothic Book" panose="020B0503020102020204" pitchFamily="34" charset="0"/>
              </a:rPr>
            </a:br>
            <a:endParaRPr lang="en-US" sz="3200" b="1" dirty="0">
              <a:solidFill>
                <a:srgbClr val="22232D"/>
              </a:solidFill>
              <a:latin typeface="Franklin Gothic Book" panose="020B0503020102020204" pitchFamily="34" charset="0"/>
            </a:endParaRPr>
          </a:p>
        </p:txBody>
      </p:sp>
      <p:sp>
        <p:nvSpPr>
          <p:cNvPr id="3" name="Rectangle 1">
            <a:extLst>
              <a:ext uri="{FF2B5EF4-FFF2-40B4-BE49-F238E27FC236}">
                <a16:creationId xmlns:a16="http://schemas.microsoft.com/office/drawing/2014/main" id="{90AA3947-6E36-CF48-A1E6-39CDBE805F83}"/>
              </a:ext>
            </a:extLst>
          </p:cNvPr>
          <p:cNvSpPr>
            <a:spLocks noChangeArrowheads="1"/>
          </p:cNvSpPr>
          <p:nvPr/>
        </p:nvSpPr>
        <p:spPr bwMode="auto">
          <a:xfrm>
            <a:off x="810001" y="3593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38042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4D4F96D-CFDC-43CF-8E71-0E99E189BF67}"/>
              </a:ext>
            </a:extLst>
          </p:cNvPr>
          <p:cNvSpPr txBox="1">
            <a:spLocks/>
          </p:cNvSpPr>
          <p:nvPr/>
        </p:nvSpPr>
        <p:spPr>
          <a:xfrm>
            <a:off x="810001" y="879523"/>
            <a:ext cx="7117941" cy="17068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sz="3200" dirty="0">
                <a:solidFill>
                  <a:schemeClr val="accent1">
                    <a:lumMod val="75000"/>
                  </a:schemeClr>
                </a:solidFill>
                <a:latin typeface="+mn-lt"/>
              </a:rPr>
              <a:t>Thank you!</a:t>
            </a:r>
            <a:endParaRPr lang="en-PH" sz="2800" dirty="0">
              <a:solidFill>
                <a:schemeClr val="accent1">
                  <a:lumMod val="75000"/>
                </a:schemeClr>
              </a:solidFill>
              <a:latin typeface="+mn-lt"/>
            </a:endParaRPr>
          </a:p>
          <a:p>
            <a:pPr algn="ctr"/>
            <a:r>
              <a:rPr lang="en-PH" sz="2400" dirty="0">
                <a:solidFill>
                  <a:schemeClr val="accent1">
                    <a:lumMod val="75000"/>
                  </a:schemeClr>
                </a:solidFill>
                <a:latin typeface="+mn-lt"/>
              </a:rPr>
              <a:t>Please visit our site</a:t>
            </a:r>
          </a:p>
          <a:p>
            <a:pPr algn="ctr"/>
            <a:r>
              <a:rPr lang="en-PH" sz="2400" dirty="0">
                <a:solidFill>
                  <a:schemeClr val="accent1">
                    <a:lumMod val="75000"/>
                  </a:schemeClr>
                </a:solidFill>
                <a:latin typeface="+mn-lt"/>
                <a:hlinkClick r:id="rId3"/>
              </a:rPr>
              <a:t>www.carecprogram.org</a:t>
            </a:r>
            <a:r>
              <a:rPr lang="en-PH" sz="2400" dirty="0">
                <a:solidFill>
                  <a:schemeClr val="accent1">
                    <a:lumMod val="75000"/>
                  </a:schemeClr>
                </a:solidFill>
                <a:latin typeface="+mn-lt"/>
              </a:rPr>
              <a:t>  </a:t>
            </a:r>
            <a:endParaRPr lang="en-PH" sz="3200" b="1" dirty="0">
              <a:solidFill>
                <a:schemeClr val="accent1">
                  <a:lumMod val="75000"/>
                </a:schemeClr>
              </a:solidFill>
              <a:latin typeface="+mn-lt"/>
            </a:endParaRPr>
          </a:p>
          <a:p>
            <a:pPr algn="ctr"/>
            <a:br>
              <a:rPr lang="en-US" sz="2800" b="1" dirty="0">
                <a:solidFill>
                  <a:srgbClr val="FFC000"/>
                </a:solidFill>
                <a:latin typeface="Franklin Gothic Book" panose="020B0503020102020204" pitchFamily="34" charset="0"/>
              </a:rPr>
            </a:br>
            <a:br>
              <a:rPr lang="en-US" sz="2800" b="1" dirty="0">
                <a:solidFill>
                  <a:srgbClr val="22232D"/>
                </a:solidFill>
                <a:latin typeface="Franklin Gothic Book" panose="020B0503020102020204" pitchFamily="34" charset="0"/>
              </a:rPr>
            </a:br>
            <a:endParaRPr lang="en-US" sz="2800" b="1" dirty="0">
              <a:solidFill>
                <a:srgbClr val="22232D"/>
              </a:solidFill>
              <a:latin typeface="Franklin Gothic Book" panose="020B0503020102020204" pitchFamily="34" charset="0"/>
            </a:endParaRPr>
          </a:p>
        </p:txBody>
      </p:sp>
      <p:sp>
        <p:nvSpPr>
          <p:cNvPr id="3" name="Rectangle 1">
            <a:extLst>
              <a:ext uri="{FF2B5EF4-FFF2-40B4-BE49-F238E27FC236}">
                <a16:creationId xmlns:a16="http://schemas.microsoft.com/office/drawing/2014/main" id="{90AA3947-6E36-CF48-A1E6-39CDBE805F83}"/>
              </a:ext>
            </a:extLst>
          </p:cNvPr>
          <p:cNvSpPr>
            <a:spLocks noChangeArrowheads="1"/>
          </p:cNvSpPr>
          <p:nvPr/>
        </p:nvSpPr>
        <p:spPr bwMode="auto">
          <a:xfrm>
            <a:off x="810001" y="3593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082CBC7F-3A4C-30A3-82C7-F012DB1BDED1}"/>
              </a:ext>
            </a:extLst>
          </p:cNvPr>
          <p:cNvPicPr>
            <a:picLocks noChangeAspect="1"/>
          </p:cNvPicPr>
          <p:nvPr/>
        </p:nvPicPr>
        <p:blipFill>
          <a:blip r:embed="rId4"/>
          <a:stretch>
            <a:fillRect/>
          </a:stretch>
        </p:blipFill>
        <p:spPr>
          <a:xfrm>
            <a:off x="2229434" y="2103120"/>
            <a:ext cx="4495119" cy="26810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0111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761CA-528E-53B9-C0EC-787547498FAF}"/>
              </a:ext>
            </a:extLst>
          </p:cNvPr>
          <p:cNvSpPr>
            <a:spLocks noGrp="1"/>
          </p:cNvSpPr>
          <p:nvPr>
            <p:ph type="title"/>
          </p:nvPr>
        </p:nvSpPr>
        <p:spPr>
          <a:xfrm>
            <a:off x="2460395" y="294448"/>
            <a:ext cx="6328331" cy="736323"/>
          </a:xfrm>
        </p:spPr>
        <p:txBody>
          <a:bodyPr>
            <a:normAutofit/>
          </a:bodyPr>
          <a:lstStyle/>
          <a:p>
            <a:r>
              <a:rPr lang="en-US" sz="4000" b="1" dirty="0">
                <a:solidFill>
                  <a:schemeClr val="accent1">
                    <a:lumMod val="75000"/>
                  </a:schemeClr>
                </a:solidFill>
                <a:latin typeface="+mn-lt"/>
              </a:rPr>
              <a:t>20</a:t>
            </a:r>
            <a:r>
              <a:rPr lang="en-US" sz="4000" b="1" baseline="30000" dirty="0">
                <a:solidFill>
                  <a:schemeClr val="accent1">
                    <a:lumMod val="75000"/>
                  </a:schemeClr>
                </a:solidFill>
                <a:latin typeface="+mn-lt"/>
              </a:rPr>
              <a:t>th</a:t>
            </a:r>
            <a:r>
              <a:rPr lang="en-US" sz="4000" b="1" dirty="0">
                <a:solidFill>
                  <a:schemeClr val="accent1">
                    <a:lumMod val="75000"/>
                  </a:schemeClr>
                </a:solidFill>
                <a:latin typeface="+mn-lt"/>
              </a:rPr>
              <a:t> CAREC TSCC Meeting  </a:t>
            </a:r>
            <a:endParaRPr lang="en-US" sz="4000" b="1" dirty="0"/>
          </a:p>
        </p:txBody>
      </p:sp>
      <p:sp>
        <p:nvSpPr>
          <p:cNvPr id="4" name="Content Placeholder 3">
            <a:extLst>
              <a:ext uri="{FF2B5EF4-FFF2-40B4-BE49-F238E27FC236}">
                <a16:creationId xmlns:a16="http://schemas.microsoft.com/office/drawing/2014/main" id="{BBDAE462-2729-BAFD-439D-6FA9FC3827D2}"/>
              </a:ext>
            </a:extLst>
          </p:cNvPr>
          <p:cNvSpPr>
            <a:spLocks noGrp="1"/>
          </p:cNvSpPr>
          <p:nvPr>
            <p:ph sz="half" idx="2"/>
          </p:nvPr>
        </p:nvSpPr>
        <p:spPr>
          <a:xfrm>
            <a:off x="628652" y="1171074"/>
            <a:ext cx="7913770" cy="3900236"/>
          </a:xfrm>
        </p:spPr>
        <p:txBody>
          <a:bodyPr>
            <a:normAutofit fontScale="62500" lnSpcReduction="20000"/>
          </a:bodyPr>
          <a:lstStyle/>
          <a:p>
            <a:r>
              <a:rPr lang="en-US" dirty="0"/>
              <a:t>The 20</a:t>
            </a:r>
            <a:r>
              <a:rPr lang="en-US" baseline="30000" dirty="0"/>
              <a:t>th</a:t>
            </a:r>
            <a:r>
              <a:rPr lang="en-US" dirty="0"/>
              <a:t> CAREC Transport Sector Coordinating Committee (TSCC) meeting was held in Tbilisi, Georgia (24-25 May 2023) along with the associated transport events: 7</a:t>
            </a:r>
            <a:r>
              <a:rPr lang="en-US" baseline="30000" dirty="0"/>
              <a:t>th</a:t>
            </a:r>
            <a:r>
              <a:rPr lang="en-US" dirty="0"/>
              <a:t> Railways Working Group (RWG) and the CAREC Highways Workshop</a:t>
            </a:r>
          </a:p>
          <a:p>
            <a:r>
              <a:rPr lang="en-US" dirty="0"/>
              <a:t>The TSCC meeting was held in 2 days: Day 1 was to discuss the transport pillars, on Day 2 – countries and development partners shared information about their priority projects and initiatives</a:t>
            </a:r>
          </a:p>
          <a:p>
            <a:r>
              <a:rPr lang="en-US" dirty="0"/>
              <a:t>The meeting discussed acquisition, dissemination, and implementation of knowledge under 5 pillars of the CAREC Transport Strategy 2030</a:t>
            </a:r>
          </a:p>
          <a:p>
            <a:r>
              <a:rPr lang="en-US" dirty="0"/>
              <a:t>The overall transport corridor management, and specifically – improvement of the Middle Corridor (CAREC 2 Corridor) received a lot of attention in the TSCC and the RWG meetings</a:t>
            </a:r>
          </a:p>
          <a:p>
            <a:r>
              <a:rPr lang="en-US" dirty="0"/>
              <a:t>The cross-pillar theme of decarbonization in transport was first time introduced in the TSCC discussion. CAREC Transport will conduct the comprehensive examination of the decarbonization opportunities to develop CAREC responses in transport sector to the global warming threat</a:t>
            </a:r>
          </a:p>
          <a:p>
            <a:endParaRPr lang="en-US" dirty="0"/>
          </a:p>
          <a:p>
            <a:endParaRPr lang="en-US" dirty="0"/>
          </a:p>
        </p:txBody>
      </p:sp>
    </p:spTree>
    <p:extLst>
      <p:ext uri="{BB962C8B-B14F-4D97-AF65-F5344CB8AC3E}">
        <p14:creationId xmlns:p14="http://schemas.microsoft.com/office/powerpoint/2010/main" val="614470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761CA-528E-53B9-C0EC-787547498FAF}"/>
              </a:ext>
            </a:extLst>
          </p:cNvPr>
          <p:cNvSpPr>
            <a:spLocks noGrp="1"/>
          </p:cNvSpPr>
          <p:nvPr>
            <p:ph type="title"/>
          </p:nvPr>
        </p:nvSpPr>
        <p:spPr>
          <a:xfrm>
            <a:off x="2382251" y="266699"/>
            <a:ext cx="6213035" cy="736323"/>
          </a:xfrm>
        </p:spPr>
        <p:txBody>
          <a:bodyPr>
            <a:normAutofit fontScale="90000"/>
          </a:bodyPr>
          <a:lstStyle/>
          <a:p>
            <a:r>
              <a:rPr lang="en-US" b="1" dirty="0">
                <a:solidFill>
                  <a:schemeClr val="accent1">
                    <a:lumMod val="75000"/>
                  </a:schemeClr>
                </a:solidFill>
                <a:latin typeface="+mn-lt"/>
              </a:rPr>
              <a:t>Key priorities for 2023-2024</a:t>
            </a:r>
          </a:p>
        </p:txBody>
      </p:sp>
      <p:sp>
        <p:nvSpPr>
          <p:cNvPr id="4" name="Content Placeholder 3">
            <a:extLst>
              <a:ext uri="{FF2B5EF4-FFF2-40B4-BE49-F238E27FC236}">
                <a16:creationId xmlns:a16="http://schemas.microsoft.com/office/drawing/2014/main" id="{BBDAE462-2729-BAFD-439D-6FA9FC3827D2}"/>
              </a:ext>
            </a:extLst>
          </p:cNvPr>
          <p:cNvSpPr>
            <a:spLocks noGrp="1"/>
          </p:cNvSpPr>
          <p:nvPr>
            <p:ph sz="half" idx="2"/>
          </p:nvPr>
        </p:nvSpPr>
        <p:spPr>
          <a:xfrm>
            <a:off x="192504" y="914400"/>
            <a:ext cx="8839735" cy="4155440"/>
          </a:xfrm>
          <a:solidFill>
            <a:schemeClr val="bg1">
              <a:alpha val="75000"/>
            </a:schemeClr>
          </a:solidFill>
        </p:spPr>
        <p:txBody>
          <a:bodyPr>
            <a:normAutofit fontScale="70000" lnSpcReduction="20000"/>
          </a:bodyPr>
          <a:lstStyle/>
          <a:p>
            <a:r>
              <a:rPr lang="en-US" dirty="0"/>
              <a:t>Completing the ongoing knowledge products</a:t>
            </a:r>
          </a:p>
          <a:p>
            <a:r>
              <a:rPr lang="en-US" dirty="0"/>
              <a:t>Significantly increased knowledge dissemination activities, through national and regional training workshops, especially on Railways, RAMS and Road Safety</a:t>
            </a:r>
          </a:p>
          <a:p>
            <a:r>
              <a:rPr lang="en-US" dirty="0"/>
              <a:t>Launching full-scale scoping study on decarbonization of the CAREC Transport</a:t>
            </a:r>
          </a:p>
          <a:p>
            <a:r>
              <a:rPr lang="en-US" dirty="0"/>
              <a:t>Increase attention to the border crossing points procedures and infrastructure, carry out scoping studies and concept designs for new Border Crossing Points, including Joint Border Crossing Points</a:t>
            </a:r>
          </a:p>
          <a:p>
            <a:r>
              <a:rPr lang="en-US" dirty="0"/>
              <a:t>Continued analytical and investment support to improve regional transport corridors: </a:t>
            </a:r>
          </a:p>
          <a:p>
            <a:pPr lvl="1"/>
            <a:r>
              <a:rPr lang="en-US" dirty="0"/>
              <a:t>Middle corridor (CAREC Corridor 2)</a:t>
            </a:r>
          </a:p>
          <a:p>
            <a:pPr lvl="1"/>
            <a:r>
              <a:rPr lang="en-US" dirty="0"/>
              <a:t>Central Asia to East Asia (PRC, Mongolia)</a:t>
            </a:r>
          </a:p>
          <a:p>
            <a:pPr lvl="1"/>
            <a:r>
              <a:rPr lang="en-US" dirty="0"/>
              <a:t>North-South Corridors </a:t>
            </a:r>
          </a:p>
          <a:p>
            <a:r>
              <a:rPr lang="en-US" dirty="0"/>
              <a:t>Increase attention to digitalization of transport operations</a:t>
            </a:r>
          </a:p>
          <a:p>
            <a:r>
              <a:rPr lang="en-US" dirty="0"/>
              <a:t>Implementation of recommended actions through the IFI-financed investment projects</a:t>
            </a:r>
          </a:p>
          <a:p>
            <a:endParaRPr lang="en-US" dirty="0"/>
          </a:p>
        </p:txBody>
      </p:sp>
    </p:spTree>
    <p:extLst>
      <p:ext uri="{BB962C8B-B14F-4D97-AF65-F5344CB8AC3E}">
        <p14:creationId xmlns:p14="http://schemas.microsoft.com/office/powerpoint/2010/main" val="3270157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10">
            <a:extLst>
              <a:ext uri="{FF2B5EF4-FFF2-40B4-BE49-F238E27FC236}">
                <a16:creationId xmlns:a16="http://schemas.microsoft.com/office/drawing/2014/main" id="{4B00B244-F299-D414-86B5-D6F067759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5320" y="3441091"/>
            <a:ext cx="576860" cy="7959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B463C24A-A5D0-CBAA-4CAD-545B225BD5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4012" y="3259476"/>
            <a:ext cx="649621" cy="8398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ECD06ED7-31F8-E6D1-CEF2-ADB10AA054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2758" y="3037208"/>
            <a:ext cx="699230" cy="9040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427D9C3-E446-1A73-957D-0309F73288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9886" y="2810350"/>
            <a:ext cx="732788" cy="9474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3C86948-A314-9175-2BF2-A034F15104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9120" y="2524066"/>
            <a:ext cx="817730" cy="1057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BBDAE462-2729-BAFD-439D-6FA9FC3827D2}"/>
              </a:ext>
            </a:extLst>
          </p:cNvPr>
          <p:cNvSpPr>
            <a:spLocks noGrp="1"/>
          </p:cNvSpPr>
          <p:nvPr>
            <p:ph sz="half" idx="2"/>
          </p:nvPr>
        </p:nvSpPr>
        <p:spPr>
          <a:xfrm>
            <a:off x="161821" y="1158865"/>
            <a:ext cx="8362419" cy="3937062"/>
          </a:xfrm>
        </p:spPr>
        <p:txBody>
          <a:bodyPr>
            <a:normAutofit fontScale="92500" lnSpcReduction="20000"/>
          </a:bodyPr>
          <a:lstStyle/>
          <a:p>
            <a:r>
              <a:rPr lang="en-US" sz="2400" dirty="0"/>
              <a:t>CAREC overall and 11 national railway assessments (completed)</a:t>
            </a:r>
          </a:p>
          <a:p>
            <a:r>
              <a:rPr lang="en-US" sz="2400" dirty="0"/>
              <a:t>Traffic Model – tool to support prefeasibility studies</a:t>
            </a:r>
          </a:p>
          <a:p>
            <a:r>
              <a:rPr lang="en-US" sz="2400" dirty="0"/>
              <a:t>Management support to Kyrgyz and Tajik Railways (completed)</a:t>
            </a:r>
          </a:p>
          <a:p>
            <a:r>
              <a:rPr lang="en-US" sz="2400" dirty="0"/>
              <a:t>PRC-KGZ-UZB Railway: operational and commercial assessment (ongoing)</a:t>
            </a:r>
          </a:p>
          <a:p>
            <a:r>
              <a:rPr lang="en-US" sz="2400" dirty="0"/>
              <a:t>Pre-feasibility studies:</a:t>
            </a:r>
          </a:p>
          <a:p>
            <a:pPr lvl="1"/>
            <a:r>
              <a:rPr lang="en-US" sz="2000" dirty="0"/>
              <a:t>Uzbekistan-Turkmenistan Block Train and Ferry Services </a:t>
            </a:r>
          </a:p>
          <a:p>
            <a:pPr lvl="1"/>
            <a:r>
              <a:rPr lang="en-US" sz="2000" dirty="0"/>
              <a:t>Uzbekistan Northwestern International Freight Corridor</a:t>
            </a:r>
          </a:p>
          <a:p>
            <a:r>
              <a:rPr lang="en-PH" sz="2400" dirty="0"/>
              <a:t>Knowledge and capacity development (KCD) support for: </a:t>
            </a:r>
          </a:p>
          <a:p>
            <a:pPr lvl="1"/>
            <a:r>
              <a:rPr lang="en-PH" sz="2000" dirty="0"/>
              <a:t>Establishing and operating a railway sales and marketing functions </a:t>
            </a:r>
          </a:p>
          <a:p>
            <a:pPr lvl="1"/>
            <a:r>
              <a:rPr lang="en-PH" sz="2000" dirty="0"/>
              <a:t>Establishing accounting standards and systems for railway commercialization </a:t>
            </a:r>
          </a:p>
          <a:p>
            <a:pPr lvl="1"/>
            <a:r>
              <a:rPr lang="en-PH" sz="2000" dirty="0"/>
              <a:t>Analytical study for development of rolling stock financing schemes (leasing) </a:t>
            </a:r>
            <a:endParaRPr lang="en-US" sz="2000" dirty="0"/>
          </a:p>
          <a:p>
            <a:pPr marL="457200" lvl="1" indent="0">
              <a:buNone/>
            </a:pPr>
            <a:endParaRPr lang="en-US" sz="2000" dirty="0"/>
          </a:p>
        </p:txBody>
      </p:sp>
      <p:pic>
        <p:nvPicPr>
          <p:cNvPr id="1028" name="Picture 4">
            <a:extLst>
              <a:ext uri="{FF2B5EF4-FFF2-40B4-BE49-F238E27FC236}">
                <a16:creationId xmlns:a16="http://schemas.microsoft.com/office/drawing/2014/main" id="{B42E5CF6-CBD1-4526-1F26-A6655142C5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4927" y="424319"/>
            <a:ext cx="1055561" cy="13641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8AE1FEB-1F43-3DCB-C995-004FDC45CC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3185" y="2216458"/>
            <a:ext cx="877237" cy="11341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8E0DAA2E-806B-6A4A-15E4-D4DCB12250B2}"/>
              </a:ext>
            </a:extLst>
          </p:cNvPr>
          <p:cNvSpPr txBox="1">
            <a:spLocks/>
          </p:cNvSpPr>
          <p:nvPr/>
        </p:nvSpPr>
        <p:spPr>
          <a:xfrm>
            <a:off x="2740283" y="377772"/>
            <a:ext cx="2350701" cy="674159"/>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lumMod val="75000"/>
                  </a:schemeClr>
                </a:solidFill>
                <a:latin typeface="+mn-lt"/>
              </a:rPr>
              <a:t>Railways</a:t>
            </a:r>
          </a:p>
        </p:txBody>
      </p:sp>
    </p:spTree>
    <p:extLst>
      <p:ext uri="{BB962C8B-B14F-4D97-AF65-F5344CB8AC3E}">
        <p14:creationId xmlns:p14="http://schemas.microsoft.com/office/powerpoint/2010/main" val="341445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761CA-528E-53B9-C0EC-787547498FAF}"/>
              </a:ext>
            </a:extLst>
          </p:cNvPr>
          <p:cNvSpPr>
            <a:spLocks noGrp="1"/>
          </p:cNvSpPr>
          <p:nvPr>
            <p:ph type="title"/>
          </p:nvPr>
        </p:nvSpPr>
        <p:spPr>
          <a:xfrm>
            <a:off x="2413689" y="192884"/>
            <a:ext cx="4186879" cy="674159"/>
          </a:xfrm>
        </p:spPr>
        <p:txBody>
          <a:bodyPr>
            <a:noAutofit/>
          </a:bodyPr>
          <a:lstStyle/>
          <a:p>
            <a:pPr algn="ctr"/>
            <a:r>
              <a:rPr lang="en-US" sz="3200" b="1" dirty="0">
                <a:solidFill>
                  <a:schemeClr val="accent1">
                    <a:lumMod val="75000"/>
                  </a:schemeClr>
                </a:solidFill>
                <a:latin typeface="+mn-lt"/>
              </a:rPr>
              <a:t>Cross-border Transport </a:t>
            </a:r>
            <a:br>
              <a:rPr lang="en-US" sz="3200" b="1" dirty="0">
                <a:solidFill>
                  <a:schemeClr val="accent1">
                    <a:lumMod val="75000"/>
                  </a:schemeClr>
                </a:solidFill>
                <a:latin typeface="+mn-lt"/>
              </a:rPr>
            </a:br>
            <a:r>
              <a:rPr lang="en-US" sz="3200" b="1" dirty="0">
                <a:solidFill>
                  <a:schemeClr val="accent1">
                    <a:lumMod val="75000"/>
                  </a:schemeClr>
                </a:solidFill>
                <a:latin typeface="+mn-lt"/>
              </a:rPr>
              <a:t>and Logistics</a:t>
            </a:r>
          </a:p>
        </p:txBody>
      </p:sp>
      <p:sp>
        <p:nvSpPr>
          <p:cNvPr id="4" name="Content Placeholder 3">
            <a:extLst>
              <a:ext uri="{FF2B5EF4-FFF2-40B4-BE49-F238E27FC236}">
                <a16:creationId xmlns:a16="http://schemas.microsoft.com/office/drawing/2014/main" id="{BBDAE462-2729-BAFD-439D-6FA9FC3827D2}"/>
              </a:ext>
            </a:extLst>
          </p:cNvPr>
          <p:cNvSpPr>
            <a:spLocks noGrp="1"/>
          </p:cNvSpPr>
          <p:nvPr>
            <p:ph sz="half" idx="2"/>
          </p:nvPr>
        </p:nvSpPr>
        <p:spPr>
          <a:xfrm>
            <a:off x="304224" y="1299758"/>
            <a:ext cx="7020405" cy="3577042"/>
          </a:xfrm>
        </p:spPr>
        <p:txBody>
          <a:bodyPr>
            <a:normAutofit fontScale="92500" lnSpcReduction="20000"/>
          </a:bodyPr>
          <a:lstStyle/>
          <a:p>
            <a:r>
              <a:rPr lang="en-US" sz="2400" dirty="0"/>
              <a:t>Recently completed, ongoing and new projects to improve border crossing points (BCP) in Pakistan, the Kyrgyz Republic, Mongolia, Tajikistan</a:t>
            </a:r>
          </a:p>
          <a:p>
            <a:r>
              <a:rPr lang="en-US" sz="2400" dirty="0"/>
              <a:t>CAREC reports and manuals: Ports and Logistics scoping study, Guide on Logistics Centers development</a:t>
            </a:r>
          </a:p>
          <a:p>
            <a:r>
              <a:rPr lang="en-US" sz="2400" dirty="0"/>
              <a:t>Concept development and design for the first joint Border Crossing Point (JBCP) between Georgia and Azerbaijan. Other countries expressed interest in the JBCP concept</a:t>
            </a:r>
          </a:p>
          <a:p>
            <a:r>
              <a:rPr lang="en-US" sz="2400" dirty="0"/>
              <a:t>CAREC Corridor Management and Monitoring, annual reports and in-depth analysis</a:t>
            </a:r>
          </a:p>
          <a:p>
            <a:r>
              <a:rPr lang="en-US" sz="2400" dirty="0"/>
              <a:t>Corridor management studies, including assessment of the Middle Corridor</a:t>
            </a:r>
          </a:p>
          <a:p>
            <a:endParaRPr lang="en-US" sz="2400" dirty="0"/>
          </a:p>
          <a:p>
            <a:pPr marL="457200" lvl="1" indent="0">
              <a:buNone/>
            </a:pPr>
            <a:endParaRPr lang="en-US" sz="2000" dirty="0"/>
          </a:p>
        </p:txBody>
      </p:sp>
      <p:pic>
        <p:nvPicPr>
          <p:cNvPr id="1026" name="Picture 2">
            <a:extLst>
              <a:ext uri="{FF2B5EF4-FFF2-40B4-BE49-F238E27FC236}">
                <a16:creationId xmlns:a16="http://schemas.microsoft.com/office/drawing/2014/main" id="{E5801719-F3CB-334A-14D4-685E43F299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6686" y="174127"/>
            <a:ext cx="1031312" cy="13323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29D8A414-4A6E-4860-AEC8-80FADDF37A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4011" y="1355802"/>
            <a:ext cx="1028627" cy="13323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E4FBBF1-9182-7D08-8D28-F0BC55C89F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6298" y="2547613"/>
            <a:ext cx="957171" cy="12397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21768C71-84F0-7EEB-79EE-D199FDCA6A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9738" y="3602456"/>
            <a:ext cx="957171" cy="12260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616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A609ABD-C911-84D5-56C2-13140C118D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818" y="3475467"/>
            <a:ext cx="1081911" cy="14013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B3761CA-528E-53B9-C0EC-787547498FAF}"/>
              </a:ext>
            </a:extLst>
          </p:cNvPr>
          <p:cNvSpPr>
            <a:spLocks noGrp="1"/>
          </p:cNvSpPr>
          <p:nvPr>
            <p:ph type="title"/>
          </p:nvPr>
        </p:nvSpPr>
        <p:spPr>
          <a:xfrm>
            <a:off x="1706880" y="329514"/>
            <a:ext cx="7252637" cy="537529"/>
          </a:xfrm>
        </p:spPr>
        <p:txBody>
          <a:bodyPr>
            <a:noAutofit/>
          </a:bodyPr>
          <a:lstStyle/>
          <a:p>
            <a:pPr algn="ctr"/>
            <a:r>
              <a:rPr lang="en-US" sz="2800" b="1" dirty="0">
                <a:solidFill>
                  <a:schemeClr val="accent1">
                    <a:lumMod val="75000"/>
                  </a:schemeClr>
                </a:solidFill>
                <a:latin typeface="+mn-lt"/>
              </a:rPr>
              <a:t>Road Asset Management Systems (RAMS)</a:t>
            </a:r>
          </a:p>
        </p:txBody>
      </p:sp>
      <p:sp>
        <p:nvSpPr>
          <p:cNvPr id="4" name="Content Placeholder 3">
            <a:extLst>
              <a:ext uri="{FF2B5EF4-FFF2-40B4-BE49-F238E27FC236}">
                <a16:creationId xmlns:a16="http://schemas.microsoft.com/office/drawing/2014/main" id="{BBDAE462-2729-BAFD-439D-6FA9FC3827D2}"/>
              </a:ext>
            </a:extLst>
          </p:cNvPr>
          <p:cNvSpPr>
            <a:spLocks noGrp="1"/>
          </p:cNvSpPr>
          <p:nvPr>
            <p:ph sz="half" idx="2"/>
          </p:nvPr>
        </p:nvSpPr>
        <p:spPr>
          <a:xfrm>
            <a:off x="1469729" y="1127759"/>
            <a:ext cx="7629414" cy="3921761"/>
          </a:xfrm>
        </p:spPr>
        <p:txBody>
          <a:bodyPr>
            <a:normAutofit fontScale="92500" lnSpcReduction="20000"/>
          </a:bodyPr>
          <a:lstStyle/>
          <a:p>
            <a:r>
              <a:rPr lang="en-US" sz="2000" dirty="0"/>
              <a:t>Compendium of manuals and reports, regional and national training activities completed, ongoing and planned</a:t>
            </a:r>
          </a:p>
          <a:p>
            <a:r>
              <a:rPr lang="en-US" sz="2000" dirty="0"/>
              <a:t>Competency in RAMS significantly improved in the CAREC countries, RAMS components are integrated and successfully implemented in many IFI-financed road projects</a:t>
            </a:r>
          </a:p>
          <a:p>
            <a:r>
              <a:rPr lang="en-US" sz="2000" dirty="0"/>
              <a:t>Basic RAMS data collection and analysis is improving, but progress by country varies greatly – benchmarking and assessment of data collection practices across the countries will continue</a:t>
            </a:r>
          </a:p>
          <a:p>
            <a:r>
              <a:rPr lang="en-US" sz="2000" dirty="0"/>
              <a:t>Road maintenance remains underfunded, but objective tools for determining right allocation of public funds vs their efficient usage is yet emerging. Knowledge products for the benefit of national policy regulators (including Ministries of Economy, Finance) will be developed and disseminated</a:t>
            </a:r>
          </a:p>
          <a:p>
            <a:r>
              <a:rPr lang="en-US" sz="2000" dirty="0"/>
              <a:t>Performance-based Maintenance Contracts (PBC) gives good promise of “value-for-money” in road maintenance. Analytical work to learn from exiting PBC contracts and dissemination of best practices will continue.</a:t>
            </a:r>
          </a:p>
          <a:p>
            <a:endParaRPr lang="en-US" sz="2000" dirty="0"/>
          </a:p>
          <a:p>
            <a:pPr marL="457200" lvl="1" indent="0">
              <a:buNone/>
            </a:pPr>
            <a:endParaRPr lang="en-US" sz="1800" dirty="0"/>
          </a:p>
        </p:txBody>
      </p:sp>
      <p:pic>
        <p:nvPicPr>
          <p:cNvPr id="3074" name="Picture 2">
            <a:extLst>
              <a:ext uri="{FF2B5EF4-FFF2-40B4-BE49-F238E27FC236}">
                <a16:creationId xmlns:a16="http://schemas.microsoft.com/office/drawing/2014/main" id="{C489A141-FFB2-8474-0C87-4DAF321620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804" y="1219199"/>
            <a:ext cx="1168114" cy="15018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E2892C1-7563-CDC0-06B4-A7B95EFFD1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72" y="2460530"/>
            <a:ext cx="1081911" cy="14055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931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761CA-528E-53B9-C0EC-787547498FAF}"/>
              </a:ext>
            </a:extLst>
          </p:cNvPr>
          <p:cNvSpPr>
            <a:spLocks noGrp="1"/>
          </p:cNvSpPr>
          <p:nvPr>
            <p:ph type="title"/>
          </p:nvPr>
        </p:nvSpPr>
        <p:spPr>
          <a:xfrm>
            <a:off x="2413689" y="266700"/>
            <a:ext cx="4917990" cy="600343"/>
          </a:xfrm>
        </p:spPr>
        <p:txBody>
          <a:bodyPr>
            <a:noAutofit/>
          </a:bodyPr>
          <a:lstStyle/>
          <a:p>
            <a:pPr algn="ctr"/>
            <a:r>
              <a:rPr lang="en-US" sz="3200" b="1" dirty="0">
                <a:solidFill>
                  <a:schemeClr val="accent1">
                    <a:lumMod val="75000"/>
                  </a:schemeClr>
                </a:solidFill>
                <a:latin typeface="+mn-lt"/>
              </a:rPr>
              <a:t>Road Safety</a:t>
            </a:r>
          </a:p>
        </p:txBody>
      </p:sp>
      <p:sp>
        <p:nvSpPr>
          <p:cNvPr id="4" name="Content Placeholder 3">
            <a:extLst>
              <a:ext uri="{FF2B5EF4-FFF2-40B4-BE49-F238E27FC236}">
                <a16:creationId xmlns:a16="http://schemas.microsoft.com/office/drawing/2014/main" id="{BBDAE462-2729-BAFD-439D-6FA9FC3827D2}"/>
              </a:ext>
            </a:extLst>
          </p:cNvPr>
          <p:cNvSpPr>
            <a:spLocks noGrp="1"/>
          </p:cNvSpPr>
          <p:nvPr>
            <p:ph sz="half" idx="2"/>
          </p:nvPr>
        </p:nvSpPr>
        <p:spPr>
          <a:xfrm>
            <a:off x="1317300" y="1137920"/>
            <a:ext cx="6282380" cy="3738880"/>
          </a:xfrm>
        </p:spPr>
        <p:txBody>
          <a:bodyPr>
            <a:normAutofit/>
          </a:bodyPr>
          <a:lstStyle/>
          <a:p>
            <a:r>
              <a:rPr lang="en-US" sz="2000" dirty="0"/>
              <a:t>Compendium of manuals and reports focusing on Road Safety Engineering (RSE) completed</a:t>
            </a:r>
          </a:p>
          <a:p>
            <a:r>
              <a:rPr lang="en-US" sz="2000" dirty="0"/>
              <a:t>Ongoing development of the RSE manuals VI (Speed Management) and VII (Black Spot management)</a:t>
            </a:r>
          </a:p>
          <a:p>
            <a:r>
              <a:rPr lang="en-US" sz="2000" dirty="0"/>
              <a:t>Regional and national training activities with support of the CAREC Institute completed, ongoing and planned</a:t>
            </a:r>
          </a:p>
          <a:p>
            <a:r>
              <a:rPr lang="en-US" sz="2000" dirty="0"/>
              <a:t>Crash data collection and reporting tools will be prioritized</a:t>
            </a:r>
          </a:p>
          <a:p>
            <a:r>
              <a:rPr lang="en-US" sz="2000" dirty="0"/>
              <a:t>Integration of best practices in road safety engineering, including safety audits and black spot investigations will be supported by the IFI-financed projects </a:t>
            </a:r>
          </a:p>
          <a:p>
            <a:pPr marL="457200" lvl="1" indent="0">
              <a:buNone/>
            </a:pPr>
            <a:endParaRPr lang="en-US" sz="1800" dirty="0"/>
          </a:p>
        </p:txBody>
      </p:sp>
      <p:pic>
        <p:nvPicPr>
          <p:cNvPr id="4098" name="Picture 2">
            <a:extLst>
              <a:ext uri="{FF2B5EF4-FFF2-40B4-BE49-F238E27FC236}">
                <a16:creationId xmlns:a16="http://schemas.microsoft.com/office/drawing/2014/main" id="{76D508A0-929B-73D6-5B85-22FB00750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700" y="309012"/>
            <a:ext cx="1039461" cy="1346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7E10E840-2EA6-FAE7-B5FB-B39CE5FD1D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4747" y="1946275"/>
            <a:ext cx="966398" cy="1250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C318F9D8-F7C4-FE82-4475-AA23B965C2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081" y="1193497"/>
            <a:ext cx="880152" cy="11400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0F395D6F-C8B9-2452-22DA-D4EE8A7853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893" y="2514178"/>
            <a:ext cx="835702" cy="10824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E93CC12-6EAE-C121-254A-23AD0D1CAA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081" y="3722041"/>
            <a:ext cx="880152" cy="11400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7A36A932-055A-3DE4-3302-75BDCB5906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4747" y="3488138"/>
            <a:ext cx="965807" cy="1250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647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761CA-528E-53B9-C0EC-787547498FAF}"/>
              </a:ext>
            </a:extLst>
          </p:cNvPr>
          <p:cNvSpPr>
            <a:spLocks noGrp="1"/>
          </p:cNvSpPr>
          <p:nvPr>
            <p:ph type="title"/>
          </p:nvPr>
        </p:nvSpPr>
        <p:spPr>
          <a:xfrm>
            <a:off x="2413689" y="266700"/>
            <a:ext cx="4917990" cy="600343"/>
          </a:xfrm>
        </p:spPr>
        <p:txBody>
          <a:bodyPr>
            <a:noAutofit/>
          </a:bodyPr>
          <a:lstStyle/>
          <a:p>
            <a:pPr algn="ctr"/>
            <a:r>
              <a:rPr lang="en-US" sz="3200" b="1" dirty="0">
                <a:solidFill>
                  <a:schemeClr val="accent1">
                    <a:lumMod val="75000"/>
                  </a:schemeClr>
                </a:solidFill>
                <a:latin typeface="+mn-lt"/>
              </a:rPr>
              <a:t>Aviation</a:t>
            </a:r>
          </a:p>
        </p:txBody>
      </p:sp>
      <p:sp>
        <p:nvSpPr>
          <p:cNvPr id="4" name="Content Placeholder 3">
            <a:extLst>
              <a:ext uri="{FF2B5EF4-FFF2-40B4-BE49-F238E27FC236}">
                <a16:creationId xmlns:a16="http://schemas.microsoft.com/office/drawing/2014/main" id="{BBDAE462-2729-BAFD-439D-6FA9FC3827D2}"/>
              </a:ext>
            </a:extLst>
          </p:cNvPr>
          <p:cNvSpPr>
            <a:spLocks noGrp="1"/>
          </p:cNvSpPr>
          <p:nvPr>
            <p:ph sz="half" idx="2"/>
          </p:nvPr>
        </p:nvSpPr>
        <p:spPr>
          <a:xfrm>
            <a:off x="256674" y="1260937"/>
            <a:ext cx="7155345" cy="3583588"/>
          </a:xfrm>
        </p:spPr>
        <p:txBody>
          <a:bodyPr>
            <a:normAutofit/>
          </a:bodyPr>
          <a:lstStyle/>
          <a:p>
            <a:r>
              <a:rPr lang="en-US" sz="2000" dirty="0"/>
              <a:t>In response to the COVID-19 impact on aviation operations, CAREC program conducted the updated aviation study, which pointed at Low-Cost Carrier (LCC) aviation operations and aviation cargo as two potential growth sectors of aviation </a:t>
            </a:r>
          </a:p>
          <a:p>
            <a:r>
              <a:rPr lang="en-US" sz="2000" dirty="0"/>
              <a:t>The CAREC LCC study was completed and circulated for comments, the draft Aviation Cargo study has been completed  before the TSCC meeting and soon will be circulated to the CAREC partners for review and comments</a:t>
            </a:r>
          </a:p>
          <a:p>
            <a:r>
              <a:rPr lang="en-US" sz="2000" dirty="0"/>
              <a:t>CAREC development partners supported selected CAREC countries with financing airport development projects and master planning of the aviation sector development </a:t>
            </a:r>
            <a:endParaRPr lang="en-US" sz="1800" dirty="0"/>
          </a:p>
        </p:txBody>
      </p:sp>
      <p:pic>
        <p:nvPicPr>
          <p:cNvPr id="1026" name="Picture 2">
            <a:extLst>
              <a:ext uri="{FF2B5EF4-FFF2-40B4-BE49-F238E27FC236}">
                <a16:creationId xmlns:a16="http://schemas.microsoft.com/office/drawing/2014/main" id="{30FF5D3A-16D2-581A-C4B1-ADB47BF68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3484" y="2974171"/>
            <a:ext cx="1299611" cy="16856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7D1BF19-D267-27BE-5358-570A96C08D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1679" y="983328"/>
            <a:ext cx="1301416" cy="16856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033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761CA-528E-53B9-C0EC-787547498FAF}"/>
              </a:ext>
            </a:extLst>
          </p:cNvPr>
          <p:cNvSpPr>
            <a:spLocks noGrp="1"/>
          </p:cNvSpPr>
          <p:nvPr>
            <p:ph type="title"/>
          </p:nvPr>
        </p:nvSpPr>
        <p:spPr>
          <a:xfrm>
            <a:off x="2084172" y="406743"/>
            <a:ext cx="4917990" cy="600343"/>
          </a:xfrm>
        </p:spPr>
        <p:txBody>
          <a:bodyPr>
            <a:noAutofit/>
          </a:bodyPr>
          <a:lstStyle/>
          <a:p>
            <a:pPr algn="ctr"/>
            <a:r>
              <a:rPr lang="en-US" sz="3200" b="1" dirty="0">
                <a:solidFill>
                  <a:schemeClr val="accent1">
                    <a:lumMod val="75000"/>
                  </a:schemeClr>
                </a:solidFill>
                <a:latin typeface="+mn-lt"/>
              </a:rPr>
              <a:t>Subregional initiatives</a:t>
            </a:r>
          </a:p>
        </p:txBody>
      </p:sp>
      <p:sp>
        <p:nvSpPr>
          <p:cNvPr id="4" name="Content Placeholder 3">
            <a:extLst>
              <a:ext uri="{FF2B5EF4-FFF2-40B4-BE49-F238E27FC236}">
                <a16:creationId xmlns:a16="http://schemas.microsoft.com/office/drawing/2014/main" id="{BBDAE462-2729-BAFD-439D-6FA9FC3827D2}"/>
              </a:ext>
            </a:extLst>
          </p:cNvPr>
          <p:cNvSpPr>
            <a:spLocks noGrp="1"/>
          </p:cNvSpPr>
          <p:nvPr>
            <p:ph sz="half" idx="2"/>
          </p:nvPr>
        </p:nvSpPr>
        <p:spPr>
          <a:xfrm>
            <a:off x="200527" y="1181491"/>
            <a:ext cx="8770753" cy="3840884"/>
          </a:xfrm>
        </p:spPr>
        <p:txBody>
          <a:bodyPr>
            <a:normAutofit lnSpcReduction="10000"/>
          </a:bodyPr>
          <a:lstStyle/>
          <a:p>
            <a:r>
              <a:rPr lang="en-US" sz="2000" dirty="0"/>
              <a:t>Almaty-Bishkek Economic Corridor (ABEC) development program:</a:t>
            </a:r>
          </a:p>
          <a:p>
            <a:pPr lvl="1"/>
            <a:r>
              <a:rPr lang="en-US" sz="1800" dirty="0"/>
              <a:t>ABEC Regional Improvement of Border Services project</a:t>
            </a:r>
          </a:p>
          <a:p>
            <a:pPr lvl="1"/>
            <a:r>
              <a:rPr lang="en-US" sz="1800" dirty="0"/>
              <a:t>Almaty – Issyk-Kul alternative road</a:t>
            </a:r>
          </a:p>
          <a:p>
            <a:pPr lvl="1"/>
            <a:r>
              <a:rPr lang="en-US" sz="1800" dirty="0"/>
              <a:t>ABEC e-buses</a:t>
            </a:r>
          </a:p>
          <a:p>
            <a:r>
              <a:rPr lang="en-US" sz="2000" dirty="0"/>
              <a:t>Shymkent-Tashkent-Khujand Economic Corridor (STKEC) development program:</a:t>
            </a:r>
          </a:p>
          <a:p>
            <a:pPr lvl="1"/>
            <a:r>
              <a:rPr lang="en-US" sz="1800" dirty="0"/>
              <a:t>Feasibility studies for trade logistics facilities in Kazakhstan, Uzbekistan and Tajikistan</a:t>
            </a:r>
          </a:p>
          <a:p>
            <a:r>
              <a:rPr lang="en-US" sz="2000" dirty="0"/>
              <a:t>South Caucasus Gateways project</a:t>
            </a:r>
          </a:p>
          <a:p>
            <a:pPr lvl="1"/>
            <a:r>
              <a:rPr lang="en-PH" sz="1800" dirty="0"/>
              <a:t>Regional multimodal transport assessment</a:t>
            </a:r>
            <a:endParaRPr lang="en-US" sz="1800" dirty="0"/>
          </a:p>
          <a:p>
            <a:pPr lvl="1"/>
            <a:r>
              <a:rPr lang="en-US" sz="1800" dirty="0"/>
              <a:t>Traffic modelling and mapping of various South Caucasus transportation system scenarios </a:t>
            </a:r>
          </a:p>
          <a:p>
            <a:pPr lvl="1"/>
            <a:r>
              <a:rPr lang="en-US" sz="1800" dirty="0"/>
              <a:t>Scoping new transport projects</a:t>
            </a:r>
          </a:p>
          <a:p>
            <a:pPr lvl="1"/>
            <a:r>
              <a:rPr lang="en-US" sz="1800" dirty="0"/>
              <a:t>Traffic study and process analysis for the Joint Border Crossing Point (JBCP) </a:t>
            </a:r>
            <a:r>
              <a:rPr lang="en-US" sz="1800" i="1" dirty="0"/>
              <a:t>Silk Road </a:t>
            </a:r>
            <a:r>
              <a:rPr lang="en-US" sz="1800" dirty="0"/>
              <a:t>between Georgia and Azerbaijan  </a:t>
            </a:r>
            <a:endParaRPr lang="en-US" sz="1400" dirty="0"/>
          </a:p>
          <a:p>
            <a:pPr lvl="1"/>
            <a:endParaRPr lang="en-US" sz="1800" dirty="0"/>
          </a:p>
          <a:p>
            <a:pPr marL="457200" lvl="1" indent="0">
              <a:buNone/>
            </a:pPr>
            <a:endParaRPr lang="en-US" sz="1800" dirty="0"/>
          </a:p>
        </p:txBody>
      </p:sp>
      <p:pic>
        <p:nvPicPr>
          <p:cNvPr id="3074" name="Picture 2">
            <a:extLst>
              <a:ext uri="{FF2B5EF4-FFF2-40B4-BE49-F238E27FC236}">
                <a16:creationId xmlns:a16="http://schemas.microsoft.com/office/drawing/2014/main" id="{AB39842A-9EAF-E744-E42D-E9EC28953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897" y="1007086"/>
            <a:ext cx="1090229" cy="14121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468BB986-1A12-CEBE-0D07-5C74FFC83C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0639" y="83417"/>
            <a:ext cx="1090229" cy="14095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2233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DAEA74914DCF4CB1BBCF0E2E5EDB11" ma:contentTypeVersion="16" ma:contentTypeDescription="Create a new document." ma:contentTypeScope="" ma:versionID="590b25b2cc87761dafd9002c9e8bdf08">
  <xsd:schema xmlns:xsd="http://www.w3.org/2001/XMLSchema" xmlns:xs="http://www.w3.org/2001/XMLSchema" xmlns:p="http://schemas.microsoft.com/office/2006/metadata/properties" xmlns:ns2="f668aa56-9285-4561-92d6-d6343913a899" xmlns:ns3="4d0bf39f-aee5-4194-a8cf-9eb94d977901" xmlns:ns4="c1fdd505-2570-46c2-bd04-3e0f2d874cf5" targetNamespace="http://schemas.microsoft.com/office/2006/metadata/properties" ma:root="true" ma:fieldsID="08ce7d0b189851eda8553ac15085c2ff" ns2:_="" ns3:_="" ns4:_="">
    <xsd:import namespace="f668aa56-9285-4561-92d6-d6343913a899"/>
    <xsd:import namespace="4d0bf39f-aee5-4194-a8cf-9eb94d977901"/>
    <xsd:import namespace="c1fdd505-2570-46c2-bd04-3e0f2d874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8aa56-9285-4561-92d6-d6343913a8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bf39f-aee5-4194-a8cf-9eb94d9779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1b58bf-0af3-43f6-8149-3fc5501c152c}" ma:internalName="TaxCatchAll" ma:showField="CatchAllData" ma:web="f668aa56-9285-4561-92d6-d6343913a8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0bf39f-aee5-4194-a8cf-9eb94d977901">
      <Terms xmlns="http://schemas.microsoft.com/office/infopath/2007/PartnerControls"/>
    </lcf76f155ced4ddcb4097134ff3c332f>
    <TaxCatchAll xmlns="c1fdd505-2570-46c2-bd04-3e0f2d874cf5" xsi:nil="true"/>
  </documentManagement>
</p:properties>
</file>

<file path=customXml/itemProps1.xml><?xml version="1.0" encoding="utf-8"?>
<ds:datastoreItem xmlns:ds="http://schemas.openxmlformats.org/officeDocument/2006/customXml" ds:itemID="{D956ED6A-7A38-47B9-8A2F-1F75EE3F6AD3}"/>
</file>

<file path=customXml/itemProps2.xml><?xml version="1.0" encoding="utf-8"?>
<ds:datastoreItem xmlns:ds="http://schemas.openxmlformats.org/officeDocument/2006/customXml" ds:itemID="{24FB4E57-BE8B-4C1D-9A2C-A4F7D39E7E60}"/>
</file>

<file path=customXml/itemProps3.xml><?xml version="1.0" encoding="utf-8"?>
<ds:datastoreItem xmlns:ds="http://schemas.openxmlformats.org/officeDocument/2006/customXml" ds:itemID="{54B00902-6347-40F7-A975-1C75555C6FBB}"/>
</file>

<file path=docProps/app.xml><?xml version="1.0" encoding="utf-8"?>
<Properties xmlns="http://schemas.openxmlformats.org/officeDocument/2006/extended-properties" xmlns:vt="http://schemas.openxmlformats.org/officeDocument/2006/docPropsVTypes">
  <TotalTime>2682</TotalTime>
  <Words>921</Words>
  <Application>Microsoft Office PowerPoint</Application>
  <PresentationFormat>On-screen Show (16:9)</PresentationFormat>
  <Paragraphs>84</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Franklin Gothic Book</vt:lpstr>
      <vt:lpstr>Custom Design</vt:lpstr>
      <vt:lpstr>PowerPoint Presentation</vt:lpstr>
      <vt:lpstr>20th CAREC TSCC Meeting  </vt:lpstr>
      <vt:lpstr>Key priorities for 2023-2024</vt:lpstr>
      <vt:lpstr>PowerPoint Presentation</vt:lpstr>
      <vt:lpstr>Cross-border Transport  and Logistics</vt:lpstr>
      <vt:lpstr>Road Asset Management Systems (RAMS)</vt:lpstr>
      <vt:lpstr>Road Safety</vt:lpstr>
      <vt:lpstr>Aviation</vt:lpstr>
      <vt:lpstr>Subregional initiatives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Oleg Samukhin</dc:creator>
  <cp:lastModifiedBy>Reneli Gloria</cp:lastModifiedBy>
  <cp:revision>75</cp:revision>
  <dcterms:created xsi:type="dcterms:W3CDTF">2020-02-13T02:57:14Z</dcterms:created>
  <dcterms:modified xsi:type="dcterms:W3CDTF">2023-06-06T06:22:11Z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17d4574-7375-4d17-b29c-6e4c6df0fcb0_Enabled">
    <vt:lpwstr>true</vt:lpwstr>
  </property>
  <property fmtid="{D5CDD505-2E9C-101B-9397-08002B2CF9AE}" pid="3" name="MSIP_Label_817d4574-7375-4d17-b29c-6e4c6df0fcb0_SetDate">
    <vt:lpwstr>2023-05-28T12:10:59Z</vt:lpwstr>
  </property>
  <property fmtid="{D5CDD505-2E9C-101B-9397-08002B2CF9AE}" pid="4" name="MSIP_Label_817d4574-7375-4d17-b29c-6e4c6df0fcb0_Method">
    <vt:lpwstr>Standard</vt:lpwstr>
  </property>
  <property fmtid="{D5CDD505-2E9C-101B-9397-08002B2CF9AE}" pid="5" name="MSIP_Label_817d4574-7375-4d17-b29c-6e4c6df0fcb0_Name">
    <vt:lpwstr>ADB Internal</vt:lpwstr>
  </property>
  <property fmtid="{D5CDD505-2E9C-101B-9397-08002B2CF9AE}" pid="6" name="MSIP_Label_817d4574-7375-4d17-b29c-6e4c6df0fcb0_SiteId">
    <vt:lpwstr>9495d6bb-41c2-4c58-848f-92e52cf3d640</vt:lpwstr>
  </property>
  <property fmtid="{D5CDD505-2E9C-101B-9397-08002B2CF9AE}" pid="7" name="MSIP_Label_817d4574-7375-4d17-b29c-6e4c6df0fcb0_ActionId">
    <vt:lpwstr>20207f7d-fc81-4d9f-b765-ca669a9fde12</vt:lpwstr>
  </property>
  <property fmtid="{D5CDD505-2E9C-101B-9397-08002B2CF9AE}" pid="8" name="MSIP_Label_817d4574-7375-4d17-b29c-6e4c6df0fcb0_ContentBits">
    <vt:lpwstr>2</vt:lpwstr>
  </property>
  <property fmtid="{D5CDD505-2E9C-101B-9397-08002B2CF9AE}" pid="9" name="ClassificationContentMarkingFooterLocations">
    <vt:lpwstr>Custom Design:7</vt:lpwstr>
  </property>
  <property fmtid="{D5CDD505-2E9C-101B-9397-08002B2CF9AE}" pid="10" name="ClassificationContentMarkingFooterText">
    <vt:lpwstr>INTERNAL. This information is accessible to ADB Management and staff. It may be shared outside ADB with appropriate permission.</vt:lpwstr>
  </property>
  <property fmtid="{D5CDD505-2E9C-101B-9397-08002B2CF9AE}" pid="11" name="ContentTypeId">
    <vt:lpwstr>0x0101009FDAEA74914DCF4CB1BBCF0E2E5EDB11</vt:lpwstr>
  </property>
</Properties>
</file>