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2" r:id="rId2"/>
    <p:sldId id="403" r:id="rId3"/>
    <p:sldId id="271" r:id="rId4"/>
    <p:sldId id="405" r:id="rId5"/>
    <p:sldId id="406" r:id="rId6"/>
    <p:sldId id="407" r:id="rId7"/>
    <p:sldId id="408" r:id="rId8"/>
    <p:sldId id="411" r:id="rId9"/>
    <p:sldId id="409" r:id="rId10"/>
    <p:sldId id="410" r:id="rId11"/>
  </p:sldIdLst>
  <p:sldSz cx="9144000" cy="5143500" type="screen16x9"/>
  <p:notesSz cx="7010400" cy="92964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/>
    <p:restoredTop sz="94013" autoAdjust="0"/>
  </p:normalViewPr>
  <p:slideViewPr>
    <p:cSldViewPr snapToGrid="0" snapToObjects="1">
      <p:cViewPr>
        <p:scale>
          <a:sx n="84" d="100"/>
          <a:sy n="84" d="100"/>
        </p:scale>
        <p:origin x="504" y="432"/>
      </p:cViewPr>
      <p:guideLst/>
    </p:cSldViewPr>
  </p:slideViewPr>
  <p:outlineViewPr>
    <p:cViewPr>
      <p:scale>
        <a:sx n="33" d="100"/>
        <a:sy n="33" d="100"/>
      </p:scale>
      <p:origin x="0" y="-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F5894-AE0B-4949-A079-6939FCC03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080B-EDF9-CE45-AAC5-F99A0E9C0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C67A-6B7F-2741-B98C-98FD9F6CA7A3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F1FA5-DF40-9A48-88FC-B90E7481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BE1D0-879E-D34C-8063-3664C4DF2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EDDA-C32F-E646-864A-FA96C4D5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FACD-68BD-4C68-9B95-65D5C48D29DD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F2F1-5FF7-4B1C-A98C-B74A4DA1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3F2F1-5FF7-4B1C-A98C-B74A4DA1BC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DB7-8D18-EF43-8471-6DA6DB7D6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DEB2-4B73-A349-B164-278F7DAB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5DF4-7BE3-A241-9905-694B2E7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4941-7EE9-204C-8A42-78F7457E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20DBD-E189-6F49-9F69-9E55D04F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837B-BC79-434C-9697-AF87E19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EAD79-7A02-374B-BA3A-CED99C46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B346-B590-A043-B3A9-D341139F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3F6F-8B9C-794D-B436-6CA6287D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D5C6-69E7-D546-8CEE-B52315D0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A5345-C33B-C54D-A85B-D5E7BFEB7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6060F-ABDB-A547-AD75-CAEDCC11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CA6F-1BE9-2F49-A60D-7CD19B77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E681-C32A-2840-B795-EDA94737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6DA0-6E4A-964A-BF11-CA221586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313-7CB1-C640-B423-3DAD3EA8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7F4B-2EC9-E742-AD7F-DC9369A3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5974-7996-B94E-90EA-9CBF3852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0379-D0A1-3345-93F5-57E50206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F2DE8-8B38-D144-BEF4-78B7121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EF2-C748-7643-862D-DFA08375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40DD-15E3-9A44-8907-0CC5CB2D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5012-2BB8-674C-89D5-F9BE9DC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BCCA-2F5A-9D4C-98D5-CEA632D5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1099-02A4-C545-8251-6714125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711-0412-114F-AD0E-D8CCB8D0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1C50-0CEC-254B-A48D-138ABDA78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BCC3-0936-D94F-88FC-0E625D7F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A9D0-3CA5-5E4C-8940-1F9537B2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41D66-7FC8-5B4D-8F4D-19F9470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C33C-82AC-BB43-9DDF-517D16A2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C5BB-A48A-7743-9576-B16FBA2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67F0-6A77-0B45-B7CD-E76ED0C7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77B08-15CE-3D44-8C88-FD13A99C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1B8A2-4441-1E4E-AA3F-E9EED368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F6B12-FE1B-AE4F-AD58-BD08F5E61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5647-8AD3-894A-9B28-3D5D68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EA46E-A074-694D-BE53-0DD50FAB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7D28F-0BD7-9247-9564-92D85982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1F34-6EA1-704E-8EAC-0AB011B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1C9A-7587-5D4E-A87D-F95702F9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7E3F-DB21-1C42-927F-3010079C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09B0-4CF7-CD4E-B080-E7B5C832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F4FC4-07AA-4B48-91D5-1214BBC3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513A2-125E-3F49-A12F-A1A0141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892-C47C-8F49-8D7F-8156EBED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2C4A-6F09-9E45-B06F-F871914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276A-B08B-2B40-AAEC-C6E5DDA5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2BCBA-95FF-B34E-82DE-30C20318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767F-3CE2-114D-9501-D58BC514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2678-002E-3540-A24D-65154F1D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C371-DFE5-FE4C-BBB7-716051B4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DF2E-52F2-0449-8F66-CB076AF1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59A56-720F-C643-9737-8258BCD4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94B3-A9F3-5346-BECB-C0C2F515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F539-5C36-894B-A559-37FBCCFE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D6D1-9233-D94F-8C31-60D87414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6F67-E4EF-AB4A-BF75-B2D3E96A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91A1-073E-E944-8A99-681642AC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349D-C80A-8D40-8DD7-021BC5BBF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461C-E2D8-E246-9E04-8BBFBE3D622B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5B90-F8A6-3D4D-AD4D-8D90588B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5DF0-768C-864A-B449-A5E8ED643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21725-8033-DD34-3AD8-A70F8FC672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42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9716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cprogra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1235241"/>
            <a:ext cx="7117941" cy="2568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zh-CN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高级官员会议</a:t>
            </a: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交通</a:t>
            </a:r>
            <a:endParaRPr lang="zh-CN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en-PH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奥列格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·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萨穆金（亚洲开发银行）</a:t>
            </a:r>
            <a:br>
              <a:rPr lang="en-US" sz="32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en-US" sz="3200" b="1" dirty="0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en-US" sz="3200" b="1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AA3947-6E36-CF48-A1E6-39CDBE80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01" y="359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879523"/>
            <a:ext cx="7117941" cy="1706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谢谢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您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！</a:t>
            </a:r>
            <a:endParaRPr lang="en-PH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欢迎您</a:t>
            </a:r>
            <a:r>
              <a:rPr lang="zh-CN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访问我们的网站</a:t>
            </a:r>
          </a:p>
          <a:p>
            <a:pPr algn="ctr"/>
            <a:r>
              <a:rPr lang="zh-CN" sz="24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www.carecprogram.org</a:t>
            </a:r>
            <a:r>
              <a:rPr lang="zh-CN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endParaRPr lang="en-PH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br>
              <a:rPr lang="en-US" sz="28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en-US" sz="2800" b="1" dirty="0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en-US" sz="2800" b="1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AA3947-6E36-CF48-A1E6-39CDBE80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01" y="3593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CBC7F-3A4C-30A3-82C7-F012DB1B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34" y="2103120"/>
            <a:ext cx="4495119" cy="268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11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395" y="294448"/>
            <a:ext cx="6328331" cy="73632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第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届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CAREC TSCC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会议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15" y="1243264"/>
            <a:ext cx="7913770" cy="3900236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第 </a:t>
            </a:r>
            <a:r>
              <a:rPr lang="en-US" altLang="zh-CN" sz="2000" dirty="0"/>
              <a:t>20</a:t>
            </a:r>
            <a:r>
              <a:rPr lang="zh-CN" altLang="en-US" sz="2000" dirty="0"/>
              <a:t>届</a:t>
            </a:r>
            <a:r>
              <a:rPr lang="zh-CN" sz="2000" dirty="0"/>
              <a:t>CAREC 交通部门协调委员会（TSCC）会议于 2023 年 5 月 24-25 日在格鲁吉亚</a:t>
            </a:r>
            <a:r>
              <a:rPr lang="zh-CN" altLang="en-US" sz="2000" dirty="0"/>
              <a:t>的</a:t>
            </a:r>
            <a:r>
              <a:rPr lang="zh-CN" sz="2000" dirty="0"/>
              <a:t>第比利斯举行，</a:t>
            </a:r>
            <a:r>
              <a:rPr lang="zh-CN" altLang="en-US" sz="2000" dirty="0"/>
              <a:t>会议期间还组织了与交通有关的其他</a:t>
            </a:r>
            <a:r>
              <a:rPr lang="zh-CN" sz="2000" dirty="0"/>
              <a:t>活动：第 7 届铁路</a:t>
            </a:r>
            <a:r>
              <a:rPr lang="zh-CN" altLang="en-US" sz="2000" dirty="0"/>
              <a:t>工作</a:t>
            </a:r>
            <a:r>
              <a:rPr lang="zh-CN" sz="2000" dirty="0"/>
              <a:t>组</a:t>
            </a:r>
            <a:r>
              <a:rPr lang="zh-CN" altLang="en-US" sz="2000" dirty="0"/>
              <a:t>（</a:t>
            </a:r>
            <a:r>
              <a:rPr lang="zh-CN" sz="2000" dirty="0"/>
              <a:t>RWG）和 CAREC </a:t>
            </a:r>
            <a:r>
              <a:rPr lang="zh-CN" altLang="en-US" sz="2000" dirty="0"/>
              <a:t>高速</a:t>
            </a:r>
            <a:r>
              <a:rPr lang="zh-CN" sz="2000" dirty="0"/>
              <a:t>公路研讨会</a:t>
            </a:r>
          </a:p>
          <a:p>
            <a:r>
              <a:rPr lang="zh-CN" sz="2000" dirty="0"/>
              <a:t>TSCC 会议</a:t>
            </a:r>
            <a:r>
              <a:rPr lang="zh-CN" altLang="en-US" sz="2000" dirty="0"/>
              <a:t>分两天进行：</a:t>
            </a:r>
            <a:r>
              <a:rPr lang="zh-CN" sz="2000" dirty="0"/>
              <a:t>第</a:t>
            </a:r>
            <a:r>
              <a:rPr lang="zh-CN" altLang="en-US" sz="2000" dirty="0"/>
              <a:t>一</a:t>
            </a:r>
            <a:r>
              <a:rPr lang="zh-CN" sz="2000" dirty="0"/>
              <a:t>天讨论交通支柱</a:t>
            </a:r>
            <a:r>
              <a:rPr lang="zh-CN" altLang="en-US" sz="2000" dirty="0"/>
              <a:t>，</a:t>
            </a:r>
            <a:r>
              <a:rPr lang="zh-CN" sz="2000" dirty="0"/>
              <a:t>第</a:t>
            </a:r>
            <a:r>
              <a:rPr lang="zh-CN" altLang="en-US" sz="2000" dirty="0"/>
              <a:t>二</a:t>
            </a:r>
            <a:r>
              <a:rPr lang="zh-CN" sz="2000" dirty="0"/>
              <a:t>天各国和发展伙伴</a:t>
            </a:r>
            <a:r>
              <a:rPr lang="zh-CN" altLang="en-US" sz="2000" dirty="0"/>
              <a:t>介绍了各自的重点</a:t>
            </a:r>
            <a:r>
              <a:rPr lang="zh-CN" sz="2000" dirty="0"/>
              <a:t>项目和倡议</a:t>
            </a:r>
          </a:p>
          <a:p>
            <a:r>
              <a:rPr lang="zh-CN" sz="2000" dirty="0"/>
              <a:t>会议讨论了</a:t>
            </a:r>
            <a:r>
              <a:rPr lang="zh-CN" altLang="en-US" sz="2000" dirty="0"/>
              <a:t>如何获取、传播和实施</a:t>
            </a:r>
            <a:r>
              <a:rPr lang="en-US" altLang="zh-CN" sz="2000" dirty="0"/>
              <a:t>《CAREC</a:t>
            </a:r>
            <a:r>
              <a:rPr lang="zh-CN" altLang="en-US" sz="2000" dirty="0"/>
              <a:t> </a:t>
            </a:r>
            <a:r>
              <a:rPr lang="zh-CN" sz="2000" dirty="0"/>
              <a:t>2030年交通战略</a:t>
            </a:r>
            <a:r>
              <a:rPr lang="en-US" altLang="zh-CN" sz="2000" dirty="0"/>
              <a:t>》</a:t>
            </a:r>
            <a:r>
              <a:rPr lang="zh-CN" altLang="en-US" sz="2000" dirty="0"/>
              <a:t>五大</a:t>
            </a:r>
            <a:r>
              <a:rPr lang="zh-CN" sz="2000" dirty="0"/>
              <a:t>支柱</a:t>
            </a:r>
            <a:r>
              <a:rPr lang="zh-CN" altLang="en-US" sz="2000" dirty="0"/>
              <a:t>的知识</a:t>
            </a:r>
            <a:endParaRPr lang="zh-CN" sz="2000" dirty="0"/>
          </a:p>
          <a:p>
            <a:r>
              <a:rPr lang="zh-CN" altLang="en-US" sz="2000" dirty="0"/>
              <a:t>如何对交通</a:t>
            </a:r>
            <a:r>
              <a:rPr lang="zh-CN" sz="2000" dirty="0"/>
              <a:t>走廊</a:t>
            </a:r>
            <a:r>
              <a:rPr lang="zh-CN" altLang="en-US" sz="2000" dirty="0"/>
              <a:t>进行全面</a:t>
            </a:r>
            <a:r>
              <a:rPr lang="zh-CN" sz="2000" dirty="0"/>
              <a:t>管理，特别是</a:t>
            </a:r>
            <a:r>
              <a:rPr lang="zh-CN" altLang="en-US" sz="2000" dirty="0"/>
              <a:t>改进中线</a:t>
            </a:r>
            <a:r>
              <a:rPr lang="zh-CN" sz="2000" dirty="0"/>
              <a:t>走廊（CAREC 2</a:t>
            </a:r>
            <a:r>
              <a:rPr lang="zh-CN" altLang="en-US" sz="2000" dirty="0"/>
              <a:t>号</a:t>
            </a:r>
            <a:r>
              <a:rPr lang="zh-CN" sz="2000" dirty="0"/>
              <a:t>走廊）</a:t>
            </a:r>
            <a:r>
              <a:rPr lang="zh-CN" altLang="en-US" sz="2000" dirty="0"/>
              <a:t>，收到了</a:t>
            </a:r>
            <a:r>
              <a:rPr lang="zh-CN" altLang="zh-CN" sz="2000" dirty="0"/>
              <a:t>TSCC 和 RWG 会议</a:t>
            </a:r>
            <a:r>
              <a:rPr lang="zh-CN" altLang="en-US" sz="2000" dirty="0"/>
              <a:t>的高度关注</a:t>
            </a:r>
            <a:endParaRPr lang="zh-CN" sz="2000" dirty="0"/>
          </a:p>
          <a:p>
            <a:r>
              <a:rPr lang="zh-CN" sz="2000" dirty="0"/>
              <a:t>在 TSCC 讨论中首次引入了交通脱碳的</a:t>
            </a:r>
            <a:r>
              <a:rPr lang="zh-CN" altLang="en-US" sz="2000" dirty="0"/>
              <a:t>跨领域</a:t>
            </a:r>
            <a:r>
              <a:rPr lang="zh-CN" sz="2000" dirty="0"/>
              <a:t>主题。 </a:t>
            </a:r>
            <a:r>
              <a:rPr lang="zh-CN" altLang="en-US" sz="2000" dirty="0"/>
              <a:t>中亚地区交通部门</a:t>
            </a:r>
            <a:r>
              <a:rPr lang="zh-CN" sz="2000" dirty="0"/>
              <a:t>将全面</a:t>
            </a:r>
            <a:r>
              <a:rPr lang="zh-CN" altLang="en-US" sz="2000" dirty="0"/>
              <a:t>研究脱碳机会，以</a:t>
            </a:r>
            <a:r>
              <a:rPr lang="zh-CN" sz="2000" dirty="0"/>
              <a:t>应对全球变暖</a:t>
            </a:r>
            <a:r>
              <a:rPr lang="zh-CN" altLang="en-US" sz="2000" dirty="0"/>
              <a:t>的</a:t>
            </a:r>
            <a:r>
              <a:rPr lang="zh-CN" sz="2000" dirty="0"/>
              <a:t>威胁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47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251" y="266699"/>
            <a:ext cx="6213035" cy="736323"/>
          </a:xfrm>
        </p:spPr>
        <p:txBody>
          <a:bodyPr>
            <a:normAutofit/>
          </a:bodyPr>
          <a:lstStyle/>
          <a:p>
            <a:r>
              <a:rPr lang="zh-CN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2023-2024 年的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工作重点</a:t>
            </a:r>
            <a:endParaRPr lang="zh-CN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92" y="1190982"/>
            <a:ext cx="8709480" cy="4014246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r>
              <a:rPr lang="zh-CN" sz="1800" dirty="0"/>
              <a:t>完成正在进行的知识产品</a:t>
            </a:r>
            <a:r>
              <a:rPr lang="zh-CN" altLang="en-US" sz="1800" dirty="0"/>
              <a:t>开发工作</a:t>
            </a:r>
            <a:endParaRPr lang="zh-CN" sz="1800" dirty="0"/>
          </a:p>
          <a:p>
            <a:r>
              <a:rPr lang="zh-CN" sz="1800" dirty="0"/>
              <a:t>通过国家和区域培训</a:t>
            </a:r>
            <a:r>
              <a:rPr lang="zh-CN" altLang="en-US" sz="1800" dirty="0"/>
              <a:t>研讨会</a:t>
            </a:r>
            <a:r>
              <a:rPr lang="zh-CN" sz="1800" dirty="0"/>
              <a:t>，特别是铁路、RAMS 和道路安全</a:t>
            </a:r>
            <a:r>
              <a:rPr lang="zh-CN" altLang="en-US" sz="1800" dirty="0"/>
              <a:t>方面的培训，显著增加了</a:t>
            </a:r>
            <a:r>
              <a:rPr lang="zh-CN" sz="1800" dirty="0"/>
              <a:t>知识传播活动</a:t>
            </a:r>
          </a:p>
          <a:p>
            <a:r>
              <a:rPr lang="zh-CN" sz="1800" dirty="0"/>
              <a:t>启动</a:t>
            </a:r>
            <a:r>
              <a:rPr lang="zh-CN" altLang="en-US" sz="1800" dirty="0"/>
              <a:t>“</a:t>
            </a:r>
            <a:r>
              <a:rPr lang="zh-CN" sz="1800" dirty="0"/>
              <a:t> CAREC 交通</a:t>
            </a:r>
            <a:r>
              <a:rPr lang="zh-CN" altLang="en-US" sz="1800" dirty="0"/>
              <a:t>部门</a:t>
            </a:r>
            <a:r>
              <a:rPr lang="zh-CN" sz="1800" dirty="0"/>
              <a:t>脱碳</a:t>
            </a:r>
            <a:r>
              <a:rPr lang="zh-CN" altLang="en-US" sz="1800" dirty="0"/>
              <a:t>”</a:t>
            </a:r>
            <a:r>
              <a:rPr lang="zh-CN" sz="1800" dirty="0"/>
              <a:t>的全面范围研究</a:t>
            </a:r>
          </a:p>
          <a:p>
            <a:r>
              <a:rPr lang="zh-CN" sz="1800" dirty="0"/>
              <a:t>加强对</a:t>
            </a:r>
            <a:r>
              <a:rPr lang="zh-CN" altLang="en-US" sz="1800" dirty="0"/>
              <a:t>边境口岸</a:t>
            </a:r>
            <a:r>
              <a:rPr lang="zh-CN" sz="1800" dirty="0"/>
              <a:t>程序和基础设施的关注，对新</a:t>
            </a:r>
            <a:r>
              <a:rPr lang="zh-CN" altLang="en-US" sz="1800" dirty="0"/>
              <a:t>边境口岸</a:t>
            </a:r>
            <a:r>
              <a:rPr lang="zh-CN" sz="1800" dirty="0"/>
              <a:t>（包括联合</a:t>
            </a:r>
            <a:r>
              <a:rPr lang="zh-CN" altLang="en-US" sz="1800" dirty="0"/>
              <a:t>边境口岸）</a:t>
            </a:r>
            <a:r>
              <a:rPr lang="zh-CN" sz="1800" dirty="0"/>
              <a:t>进行范围研究和概念设计</a:t>
            </a:r>
          </a:p>
          <a:p>
            <a:r>
              <a:rPr lang="zh-CN" sz="1800" dirty="0"/>
              <a:t>持续的分析和投资支持以改善区域</a:t>
            </a:r>
            <a:r>
              <a:rPr lang="zh-CN" altLang="en-US" sz="1800" dirty="0"/>
              <a:t>交通</a:t>
            </a:r>
            <a:r>
              <a:rPr lang="zh-CN" sz="1800" dirty="0"/>
              <a:t>走廊：</a:t>
            </a:r>
          </a:p>
          <a:p>
            <a:pPr lvl="1"/>
            <a:r>
              <a:rPr lang="zh-CN" sz="1800" dirty="0"/>
              <a:t>中</a:t>
            </a:r>
            <a:r>
              <a:rPr lang="zh-CN" altLang="en-US" sz="1800" dirty="0"/>
              <a:t>线</a:t>
            </a:r>
            <a:r>
              <a:rPr lang="zh-CN" sz="1800" dirty="0"/>
              <a:t>走廊（CAREC </a:t>
            </a:r>
            <a:r>
              <a:rPr lang="en-US" altLang="zh-CN" sz="1800" dirty="0"/>
              <a:t>2</a:t>
            </a:r>
            <a:r>
              <a:rPr lang="zh-CN" altLang="en-US" sz="1800" dirty="0"/>
              <a:t>号</a:t>
            </a:r>
            <a:r>
              <a:rPr lang="zh-CN" sz="1800" dirty="0"/>
              <a:t>走廊）</a:t>
            </a:r>
          </a:p>
          <a:p>
            <a:pPr lvl="1"/>
            <a:r>
              <a:rPr lang="zh-CN" sz="1800" dirty="0"/>
              <a:t>中亚至东亚（中国、蒙古）</a:t>
            </a:r>
          </a:p>
          <a:p>
            <a:pPr lvl="1"/>
            <a:r>
              <a:rPr lang="zh-CN" sz="1800" dirty="0"/>
              <a:t>南北走廊</a:t>
            </a:r>
          </a:p>
          <a:p>
            <a:r>
              <a:rPr lang="zh-CN" sz="1800" dirty="0"/>
              <a:t>更加关注</a:t>
            </a:r>
            <a:r>
              <a:rPr lang="zh-CN" altLang="en-US" sz="1800" dirty="0"/>
              <a:t>交通</a:t>
            </a:r>
            <a:r>
              <a:rPr lang="zh-CN" sz="1800" dirty="0"/>
              <a:t>业务的数字化</a:t>
            </a:r>
          </a:p>
          <a:p>
            <a:r>
              <a:rPr lang="zh-CN" sz="1800" dirty="0"/>
              <a:t>通过国际金融机构资助的投资项目实施</a:t>
            </a:r>
            <a:r>
              <a:rPr lang="zh-CN" altLang="en-US" sz="1800" dirty="0"/>
              <a:t>推荐吗</a:t>
            </a:r>
            <a:r>
              <a:rPr lang="zh-CN" sz="1800" dirty="0"/>
              <a:t>的行动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015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4B00B244-F299-D414-86B5-D6F06775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20" y="3441091"/>
            <a:ext cx="576860" cy="79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463C24A-A5D0-CBAA-4CAD-545B225B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12" y="3259476"/>
            <a:ext cx="649621" cy="83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D06ED7-31F8-E6D1-CEF2-ADB10AA0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58" y="3037208"/>
            <a:ext cx="699230" cy="90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27D9C3-E446-1A73-957D-0309F732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86" y="2810350"/>
            <a:ext cx="732788" cy="94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3C86948-A314-9175-2BF2-A034F151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20" y="2524066"/>
            <a:ext cx="817730" cy="105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400" y="1206438"/>
            <a:ext cx="7356527" cy="3937062"/>
          </a:xfrm>
        </p:spPr>
        <p:txBody>
          <a:bodyPr>
            <a:normAutofit/>
          </a:bodyPr>
          <a:lstStyle/>
          <a:p>
            <a:r>
              <a:rPr lang="zh-CN" sz="1800" dirty="0"/>
              <a:t>CAREC</a:t>
            </a:r>
            <a:r>
              <a:rPr lang="zh-CN" altLang="en-US" sz="1800" dirty="0"/>
              <a:t>整体和</a:t>
            </a:r>
            <a:r>
              <a:rPr lang="zh-CN" sz="1800" dirty="0"/>
              <a:t>11 </a:t>
            </a:r>
            <a:r>
              <a:rPr lang="zh-CN" altLang="en-US" sz="1800" dirty="0"/>
              <a:t>个</a:t>
            </a:r>
            <a:r>
              <a:rPr lang="zh-CN" sz="1800" dirty="0"/>
              <a:t>国家铁路评估（已完成）</a:t>
            </a:r>
          </a:p>
          <a:p>
            <a:r>
              <a:rPr lang="zh-CN" sz="1800" dirty="0"/>
              <a:t>交通模型——支持预可行性研究的工具</a:t>
            </a:r>
          </a:p>
          <a:p>
            <a:r>
              <a:rPr lang="zh-CN" sz="1800" dirty="0"/>
              <a:t>对吉尔吉斯斯坦和塔吉克斯坦铁路</a:t>
            </a:r>
            <a:r>
              <a:rPr lang="zh-CN" altLang="en-US" sz="1800" dirty="0"/>
              <a:t>提供了</a:t>
            </a:r>
            <a:r>
              <a:rPr lang="zh-CN" sz="1800" dirty="0"/>
              <a:t>管理支持（已完成）</a:t>
            </a:r>
          </a:p>
          <a:p>
            <a:r>
              <a:rPr lang="zh-CN" sz="1800" dirty="0"/>
              <a:t>PRC-KGZ-UZB 铁路：运营和商业评估（进行中）</a:t>
            </a:r>
          </a:p>
          <a:p>
            <a:r>
              <a:rPr lang="zh-CN" sz="1800" dirty="0"/>
              <a:t>预可行性研究：</a:t>
            </a:r>
          </a:p>
          <a:p>
            <a:pPr lvl="1"/>
            <a:r>
              <a:rPr lang="zh-CN" sz="1800" dirty="0"/>
              <a:t>乌兹别克斯坦-土库曼斯坦班列火车</a:t>
            </a:r>
            <a:r>
              <a:rPr lang="en-US" altLang="zh-CN" sz="1800" dirty="0">
                <a:solidFill>
                  <a:srgbClr val="FF0000"/>
                </a:solidFill>
              </a:rPr>
              <a:t>block</a:t>
            </a:r>
            <a:r>
              <a:rPr lang="zh-CN" altLang="en-US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>
                <a:solidFill>
                  <a:srgbClr val="FF0000"/>
                </a:solidFill>
              </a:rPr>
              <a:t>train</a:t>
            </a:r>
            <a:r>
              <a:rPr lang="zh-CN" sz="1800" dirty="0"/>
              <a:t>和渡轮服务</a:t>
            </a:r>
          </a:p>
          <a:p>
            <a:pPr lvl="1"/>
            <a:r>
              <a:rPr lang="zh-CN" sz="1800" dirty="0"/>
              <a:t>乌兹别克斯坦西北国际货运走廊</a:t>
            </a:r>
          </a:p>
          <a:p>
            <a:r>
              <a:rPr lang="zh-CN" sz="1800" dirty="0"/>
              <a:t>知识和能力发展 (KCD) 支持：</a:t>
            </a:r>
          </a:p>
          <a:p>
            <a:pPr lvl="1"/>
            <a:r>
              <a:rPr lang="zh-CN" sz="1800" dirty="0"/>
              <a:t>建立和</a:t>
            </a:r>
            <a:r>
              <a:rPr lang="zh-CN" altLang="en-US" sz="1800" dirty="0"/>
              <a:t>运行</a:t>
            </a:r>
            <a:r>
              <a:rPr lang="zh-CN" sz="1800" dirty="0"/>
              <a:t>铁路销售和营销职能</a:t>
            </a:r>
          </a:p>
          <a:p>
            <a:pPr lvl="1"/>
            <a:r>
              <a:rPr lang="zh-CN" sz="1800" dirty="0"/>
              <a:t>建立铁路商业化的会计准则和制度</a:t>
            </a:r>
          </a:p>
          <a:p>
            <a:pPr lvl="1"/>
            <a:r>
              <a:rPr lang="zh-CN" sz="1800" dirty="0"/>
              <a:t>机车车辆融资计划（租赁）发展的分析研究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2E5CF6-CBD1-4526-1F26-A6655142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27" y="424319"/>
            <a:ext cx="1055561" cy="136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8AE1FEB-1F43-3DCB-C995-004FDC45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85" y="2216458"/>
            <a:ext cx="877237" cy="113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0DAA2E-806B-6A4A-15E4-D4DCB12250B2}"/>
              </a:ext>
            </a:extLst>
          </p:cNvPr>
          <p:cNvSpPr txBox="1">
            <a:spLocks/>
          </p:cNvSpPr>
          <p:nvPr/>
        </p:nvSpPr>
        <p:spPr>
          <a:xfrm>
            <a:off x="2740283" y="377772"/>
            <a:ext cx="2350701" cy="6741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铁路</a:t>
            </a:r>
          </a:p>
        </p:txBody>
      </p:sp>
    </p:spTree>
    <p:extLst>
      <p:ext uri="{BB962C8B-B14F-4D97-AF65-F5344CB8AC3E}">
        <p14:creationId xmlns:p14="http://schemas.microsoft.com/office/powerpoint/2010/main" val="34144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00" y="395288"/>
            <a:ext cx="4186879" cy="674159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跨境运输与物流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091" y="1378974"/>
            <a:ext cx="7020405" cy="357704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在</a:t>
            </a:r>
            <a:r>
              <a:rPr lang="zh-CN" sz="2000" dirty="0"/>
              <a:t>巴基斯坦、吉尔吉斯共和国、蒙古、塔吉克斯坦</a:t>
            </a:r>
            <a:r>
              <a:rPr lang="zh-CN" altLang="en-US" sz="2000" dirty="0"/>
              <a:t>等国家中已完成的，正在进行的，以及新启动的边境口岸（</a:t>
            </a:r>
            <a:r>
              <a:rPr lang="zh-CN" altLang="zh-CN" sz="2000" dirty="0"/>
              <a:t>BCP</a:t>
            </a:r>
            <a:r>
              <a:rPr lang="zh-CN" altLang="en-US" sz="2000" dirty="0"/>
              <a:t>）改善项目</a:t>
            </a:r>
            <a:endParaRPr lang="zh-CN" sz="2000" dirty="0"/>
          </a:p>
          <a:p>
            <a:r>
              <a:rPr lang="zh-CN" sz="2000" dirty="0"/>
              <a:t>CAREC 报告和手册：</a:t>
            </a:r>
            <a:r>
              <a:rPr lang="en-US" altLang="zh-CN" sz="2000" dirty="0"/>
              <a:t>《</a:t>
            </a:r>
            <a:r>
              <a:rPr lang="zh-CN" sz="2000" dirty="0"/>
              <a:t>港口</a:t>
            </a:r>
            <a:r>
              <a:rPr lang="zh-CN" altLang="en-US" sz="2000" dirty="0"/>
              <a:t>与</a:t>
            </a:r>
            <a:r>
              <a:rPr lang="zh-CN" sz="2000" dirty="0"/>
              <a:t>物流范围研究</a:t>
            </a:r>
            <a:r>
              <a:rPr lang="en-US" altLang="zh-CN" sz="2000" dirty="0"/>
              <a:t>》</a:t>
            </a:r>
            <a:r>
              <a:rPr lang="zh-CN" sz="2000" dirty="0"/>
              <a:t>，</a:t>
            </a:r>
            <a:r>
              <a:rPr lang="en-US" altLang="zh-CN" sz="2000" dirty="0"/>
              <a:t>《</a:t>
            </a:r>
            <a:r>
              <a:rPr lang="zh-CN" sz="2000" dirty="0"/>
              <a:t>物流中心发展指南</a:t>
            </a:r>
            <a:r>
              <a:rPr lang="en-US" altLang="zh-CN" sz="2000" dirty="0"/>
              <a:t>》</a:t>
            </a:r>
            <a:endParaRPr lang="zh-CN" sz="2000" dirty="0"/>
          </a:p>
          <a:p>
            <a:r>
              <a:rPr lang="zh-CN" sz="2000" dirty="0"/>
              <a:t>格鲁吉亚和阿塞拜疆之间</a:t>
            </a:r>
            <a:r>
              <a:rPr lang="zh-CN" altLang="en-US" sz="2000" dirty="0"/>
              <a:t>首个</a:t>
            </a:r>
            <a:r>
              <a:rPr lang="zh-CN" sz="2000" dirty="0"/>
              <a:t>联合</a:t>
            </a:r>
            <a:r>
              <a:rPr lang="zh-CN" altLang="en-US" sz="2000" dirty="0"/>
              <a:t>边境口岸（</a:t>
            </a:r>
            <a:r>
              <a:rPr lang="zh-CN" sz="2000" dirty="0"/>
              <a:t>JBCP</a:t>
            </a:r>
            <a:r>
              <a:rPr lang="zh-CN" altLang="en-US" sz="2000" dirty="0"/>
              <a:t>）</a:t>
            </a:r>
            <a:r>
              <a:rPr lang="zh-CN" sz="2000" dirty="0"/>
              <a:t>的概念开发</a:t>
            </a:r>
            <a:r>
              <a:rPr lang="zh-CN" altLang="en-US" sz="2000" dirty="0"/>
              <a:t>与</a:t>
            </a:r>
            <a:r>
              <a:rPr lang="zh-CN" sz="2000" dirty="0"/>
              <a:t>设计。其他国家对 JBCP 概念表示了兴趣</a:t>
            </a:r>
          </a:p>
          <a:p>
            <a:r>
              <a:rPr lang="zh-CN" sz="2000" dirty="0"/>
              <a:t>CAREC 走廊管理和监测、年度报告和深入分析</a:t>
            </a:r>
          </a:p>
          <a:p>
            <a:r>
              <a:rPr lang="zh-CN" sz="2000" dirty="0"/>
              <a:t>走廊管理研究，包括对</a:t>
            </a:r>
            <a:r>
              <a:rPr lang="zh-CN" altLang="en-US" sz="2000" dirty="0"/>
              <a:t>中线</a:t>
            </a:r>
            <a:r>
              <a:rPr lang="zh-CN" sz="2000" dirty="0"/>
              <a:t>走廊的评估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01719-F3CB-334A-14D4-685E43F2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86" y="174127"/>
            <a:ext cx="1031312" cy="133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D8A414-4A6E-4860-AEC8-80FADDF3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11" y="1355802"/>
            <a:ext cx="1028627" cy="133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4FBBF1-9182-7D08-8D28-F0BC55C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98" y="2547613"/>
            <a:ext cx="957171" cy="123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1768C71-84F0-7EEB-79EE-D199FDCA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38" y="3602456"/>
            <a:ext cx="957171" cy="122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609ABD-C911-84D5-56C2-13140C11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3475467"/>
            <a:ext cx="1081911" cy="14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329514"/>
            <a:ext cx="7252637" cy="537529"/>
          </a:xfrm>
        </p:spPr>
        <p:txBody>
          <a:bodyPr>
            <a:noAutofit/>
          </a:bodyPr>
          <a:lstStyle/>
          <a:p>
            <a:pPr algn="ctr"/>
            <a:r>
              <a:rPr lang="zh-CN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道路资产管理系统 (RAMS)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729" y="1127759"/>
            <a:ext cx="7629414" cy="3921761"/>
          </a:xfrm>
        </p:spPr>
        <p:txBody>
          <a:bodyPr>
            <a:normAutofit/>
          </a:bodyPr>
          <a:lstStyle/>
          <a:p>
            <a:r>
              <a:rPr lang="zh-CN" sz="1800" dirty="0"/>
              <a:t>已完成、正在进行和计划</a:t>
            </a:r>
            <a:r>
              <a:rPr lang="zh-CN" altLang="en-US" sz="1800" dirty="0"/>
              <a:t>中的</a:t>
            </a:r>
            <a:r>
              <a:rPr lang="zh-CN" sz="1800" dirty="0"/>
              <a:t>手册</a:t>
            </a:r>
            <a:r>
              <a:rPr lang="zh-CN" altLang="en-US" sz="1800" dirty="0"/>
              <a:t>和</a:t>
            </a:r>
            <a:r>
              <a:rPr lang="zh-CN" sz="1800" dirty="0"/>
              <a:t>报告</a:t>
            </a:r>
            <a:r>
              <a:rPr lang="zh-CN" altLang="en-US" sz="1800" dirty="0"/>
              <a:t>、区域和国别培训活动</a:t>
            </a:r>
            <a:r>
              <a:rPr lang="zh-CN" altLang="zh-CN" sz="1800" dirty="0"/>
              <a:t>的</a:t>
            </a:r>
            <a:r>
              <a:rPr lang="zh-CN" sz="1800" dirty="0"/>
              <a:t>概要</a:t>
            </a:r>
          </a:p>
          <a:p>
            <a:r>
              <a:rPr lang="zh-CN" sz="1800" dirty="0"/>
              <a:t>CAREC 国家</a:t>
            </a:r>
            <a:r>
              <a:rPr lang="zh-CN" altLang="en-US" sz="1800" dirty="0"/>
              <a:t>道路资产管理（</a:t>
            </a:r>
            <a:r>
              <a:rPr lang="en-US" altLang="zh-CN" sz="1800" dirty="0"/>
              <a:t>RAMS</a:t>
            </a:r>
            <a:r>
              <a:rPr lang="zh-CN" altLang="en-US" sz="1800" dirty="0"/>
              <a:t>）</a:t>
            </a:r>
            <a:r>
              <a:rPr lang="zh-CN" sz="1800" dirty="0"/>
              <a:t>能力得到显着提高，</a:t>
            </a:r>
            <a:r>
              <a:rPr lang="zh-CN" altLang="en-US" sz="1800" dirty="0"/>
              <a:t>很多国际金融机构（</a:t>
            </a:r>
            <a:r>
              <a:rPr lang="zh-CN" sz="1800" dirty="0"/>
              <a:t>IFI</a:t>
            </a:r>
            <a:r>
              <a:rPr lang="zh-CN" altLang="en-US" sz="1800" dirty="0"/>
              <a:t>）</a:t>
            </a:r>
            <a:r>
              <a:rPr lang="zh-CN" sz="1800" dirty="0"/>
              <a:t> 资助的道路项</a:t>
            </a:r>
            <a:r>
              <a:rPr lang="zh-CN" altLang="en-US" sz="1800" dirty="0"/>
              <a:t>目成功整合并实施了道路资产管理（</a:t>
            </a:r>
            <a:r>
              <a:rPr lang="en-US" altLang="zh-CN" sz="1800" dirty="0"/>
              <a:t>RAMS</a:t>
            </a:r>
            <a:r>
              <a:rPr lang="zh-CN" altLang="en-US" sz="1800" dirty="0"/>
              <a:t>）要素</a:t>
            </a:r>
            <a:endParaRPr lang="zh-CN" sz="1800" dirty="0"/>
          </a:p>
          <a:p>
            <a:r>
              <a:rPr lang="zh-CN" altLang="en-US" sz="1800" dirty="0"/>
              <a:t>正在改善</a:t>
            </a:r>
            <a:r>
              <a:rPr lang="zh-CN" sz="1800" dirty="0"/>
              <a:t>基本的 RAMS 数据收集和分析，但各国的进展差异很大——</a:t>
            </a:r>
            <a:r>
              <a:rPr lang="zh-CN" altLang="en-US" sz="1800" dirty="0"/>
              <a:t>将继续对</a:t>
            </a:r>
            <a:r>
              <a:rPr lang="zh-CN" sz="1800" dirty="0"/>
              <a:t>各国数据收集实践的</a:t>
            </a:r>
            <a:r>
              <a:rPr lang="zh-CN" altLang="en-US" sz="1800" dirty="0"/>
              <a:t>进行对标</a:t>
            </a:r>
            <a:r>
              <a:rPr lang="zh-CN" sz="1800" dirty="0"/>
              <a:t>和评估</a:t>
            </a:r>
          </a:p>
          <a:p>
            <a:r>
              <a:rPr lang="zh-CN" sz="1800" dirty="0"/>
              <a:t>道路维护资金仍然不足，</a:t>
            </a:r>
            <a:r>
              <a:rPr lang="zh-CN" altLang="en-US" sz="1800" dirty="0"/>
              <a:t>尚未出现</a:t>
            </a:r>
            <a:r>
              <a:rPr lang="zh-CN" sz="1800" dirty="0"/>
              <a:t>确定公共资金正确分配及其有效使用的客观工具。将开发</a:t>
            </a:r>
            <a:r>
              <a:rPr lang="zh-CN" altLang="en-US" sz="1800" dirty="0"/>
              <a:t>推广</a:t>
            </a:r>
            <a:r>
              <a:rPr lang="zh-CN" sz="1800" dirty="0"/>
              <a:t>有利于国家政策监管机构（包括经济</a:t>
            </a:r>
            <a:r>
              <a:rPr lang="zh-CN" altLang="en-US" sz="1800" dirty="0"/>
              <a:t>和</a:t>
            </a:r>
            <a:r>
              <a:rPr lang="zh-CN" sz="1800" dirty="0"/>
              <a:t>财政部）的知识产品</a:t>
            </a:r>
          </a:p>
          <a:p>
            <a:r>
              <a:rPr lang="zh-CN" sz="1800" dirty="0">
                <a:solidFill>
                  <a:srgbClr val="FF0000"/>
                </a:solidFill>
              </a:rPr>
              <a:t>基于绩效</a:t>
            </a:r>
            <a:r>
              <a:rPr lang="zh-CN" sz="1800" dirty="0"/>
              <a:t>的维护合同 (PBC) </a:t>
            </a:r>
            <a:r>
              <a:rPr lang="zh-CN" altLang="en-US" sz="1800" dirty="0"/>
              <a:t>在</a:t>
            </a:r>
            <a:r>
              <a:rPr lang="zh-CN" sz="1800" dirty="0"/>
              <a:t>道路维护</a:t>
            </a:r>
            <a:r>
              <a:rPr lang="zh-CN" altLang="en-US" sz="1800" dirty="0"/>
              <a:t>中具有“</a:t>
            </a:r>
            <a:r>
              <a:rPr lang="zh-CN" sz="1800" dirty="0"/>
              <a:t>物有所值”的良好</a:t>
            </a:r>
            <a:r>
              <a:rPr lang="zh-CN" altLang="en-US" sz="1800" dirty="0"/>
              <a:t>前景</a:t>
            </a:r>
            <a:r>
              <a:rPr lang="zh-CN" sz="1800" dirty="0"/>
              <a:t>。</a:t>
            </a:r>
            <a:r>
              <a:rPr lang="zh-CN" altLang="en-US" sz="1800" dirty="0"/>
              <a:t>将继续</a:t>
            </a:r>
            <a:r>
              <a:rPr lang="zh-CN" sz="1800" dirty="0"/>
              <a:t>从现有 PBC 合同中学习</a:t>
            </a:r>
            <a:r>
              <a:rPr lang="zh-CN" altLang="en-US" sz="1800" dirty="0"/>
              <a:t>的分析工作</a:t>
            </a:r>
            <a:r>
              <a:rPr lang="zh-CN" sz="1800" dirty="0"/>
              <a:t>和最佳实践的</a:t>
            </a:r>
            <a:r>
              <a:rPr lang="zh-CN" altLang="en-US" sz="1800" dirty="0"/>
              <a:t>推广</a:t>
            </a:r>
            <a:r>
              <a:rPr lang="zh-CN" sz="1800" dirty="0"/>
              <a:t>。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89A141-FFB2-8474-0C87-4DAF3216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4" y="1219199"/>
            <a:ext cx="1168114" cy="150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2892C1-7563-CDC0-06B4-A7B95EFF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" y="2460530"/>
            <a:ext cx="1081911" cy="14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89" y="266700"/>
            <a:ext cx="4917990" cy="600343"/>
          </a:xfrm>
        </p:spPr>
        <p:txBody>
          <a:bodyPr>
            <a:noAutofit/>
          </a:bodyPr>
          <a:lstStyle/>
          <a:p>
            <a:pPr algn="ctr"/>
            <a:r>
              <a:rPr lang="zh-CN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道路交通安全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9253" y="1305008"/>
            <a:ext cx="6105809" cy="3434080"/>
          </a:xfrm>
        </p:spPr>
        <p:txBody>
          <a:bodyPr>
            <a:normAutofit/>
          </a:bodyPr>
          <a:lstStyle/>
          <a:p>
            <a:r>
              <a:rPr lang="zh-CN" sz="2000" dirty="0"/>
              <a:t>完成了道路安全工程 (RSE) </a:t>
            </a:r>
            <a:r>
              <a:rPr lang="zh-CN" altLang="en-US" sz="2000" dirty="0"/>
              <a:t>的</a:t>
            </a:r>
            <a:r>
              <a:rPr lang="zh-CN" sz="2000" dirty="0"/>
              <a:t>手册和报告纲要</a:t>
            </a:r>
          </a:p>
          <a:p>
            <a:r>
              <a:rPr lang="zh-CN" altLang="en-US" sz="2000" dirty="0"/>
              <a:t>正在进行</a:t>
            </a:r>
            <a:r>
              <a:rPr lang="zh-CN" sz="2000" dirty="0"/>
              <a:t>RSE 手册 VI</a:t>
            </a:r>
            <a:r>
              <a:rPr lang="zh-CN" altLang="en-US" sz="2000" dirty="0"/>
              <a:t>（</a:t>
            </a:r>
            <a:r>
              <a:rPr lang="zh-CN" sz="2000" dirty="0"/>
              <a:t>速度管理）和 VII</a:t>
            </a:r>
            <a:r>
              <a:rPr lang="zh-CN" altLang="en-US" sz="2000" dirty="0"/>
              <a:t>（</a:t>
            </a:r>
            <a:r>
              <a:rPr lang="zh-CN" sz="2000" dirty="0"/>
              <a:t>黑点管理</a:t>
            </a:r>
            <a:r>
              <a:rPr lang="zh-CN" altLang="en-US" sz="2000" dirty="0"/>
              <a:t>）</a:t>
            </a:r>
            <a:r>
              <a:rPr lang="zh-CN" sz="2000" dirty="0"/>
              <a:t>的</a:t>
            </a:r>
            <a:r>
              <a:rPr lang="zh-CN" altLang="en-US" sz="2000" dirty="0"/>
              <a:t>开发</a:t>
            </a:r>
            <a:endParaRPr lang="zh-CN" sz="2000" dirty="0"/>
          </a:p>
          <a:p>
            <a:r>
              <a:rPr lang="zh-CN" sz="2000" dirty="0"/>
              <a:t>在</a:t>
            </a:r>
            <a:r>
              <a:rPr lang="zh-CN" altLang="en-US" sz="2000" dirty="0"/>
              <a:t>中亚学院（</a:t>
            </a:r>
            <a:r>
              <a:rPr lang="en-US" altLang="zh-CN" sz="2000" dirty="0"/>
              <a:t>CI</a:t>
            </a:r>
            <a:r>
              <a:rPr lang="zh-CN" altLang="en-US" sz="2000" dirty="0"/>
              <a:t>）</a:t>
            </a:r>
            <a:r>
              <a:rPr lang="zh-CN" sz="2000" dirty="0"/>
              <a:t>的支持下，</a:t>
            </a:r>
            <a:r>
              <a:rPr lang="zh-CN" altLang="en-US" sz="2000" dirty="0"/>
              <a:t>已完成、正在进行和计划中的</a:t>
            </a:r>
            <a:r>
              <a:rPr lang="zh-CN" sz="2000" dirty="0"/>
              <a:t>区域和</a:t>
            </a:r>
            <a:r>
              <a:rPr lang="zh-CN" altLang="en-US" sz="2000" dirty="0"/>
              <a:t>国别</a:t>
            </a:r>
            <a:r>
              <a:rPr lang="zh-CN" sz="2000" dirty="0"/>
              <a:t>培训活动</a:t>
            </a:r>
          </a:p>
          <a:p>
            <a:r>
              <a:rPr lang="zh-CN" altLang="en-US" sz="2000" dirty="0"/>
              <a:t>将优先考虑事故</a:t>
            </a:r>
            <a:r>
              <a:rPr lang="zh-CN" sz="2000" dirty="0"/>
              <a:t>数据收集和报告工具</a:t>
            </a:r>
          </a:p>
          <a:p>
            <a:r>
              <a:rPr lang="zh-CN" altLang="en-US" sz="2000" dirty="0"/>
              <a:t>国际金融机构</a:t>
            </a:r>
            <a:r>
              <a:rPr lang="zh-CN" sz="2000" dirty="0"/>
              <a:t>资助的项目将支持</a:t>
            </a:r>
            <a:r>
              <a:rPr lang="zh-CN" altLang="en-US" sz="2000" dirty="0"/>
              <a:t>在</a:t>
            </a:r>
            <a:r>
              <a:rPr lang="zh-CN" sz="2000" dirty="0"/>
              <a:t>道路安全工程</a:t>
            </a:r>
            <a:r>
              <a:rPr lang="zh-CN" altLang="en-US" sz="2000" dirty="0"/>
              <a:t>中整合</a:t>
            </a:r>
            <a:r>
              <a:rPr lang="zh-CN" altLang="zh-CN" sz="2000" dirty="0"/>
              <a:t>最佳实践</a:t>
            </a:r>
            <a:r>
              <a:rPr lang="zh-CN" altLang="en-US" sz="2000" dirty="0"/>
              <a:t>，包括</a:t>
            </a:r>
            <a:r>
              <a:rPr lang="zh-CN" altLang="zh-CN" sz="2000" dirty="0"/>
              <a:t>安全审计和黑点调查</a:t>
            </a:r>
            <a:endParaRPr lang="zh-CN" sz="20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D508A0-929B-73D6-5B85-22FB0075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00" y="309012"/>
            <a:ext cx="1039461" cy="13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E10E840-2EA6-FAE7-B5FB-B39CE5FD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47" y="1946275"/>
            <a:ext cx="966398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318F9D8-F7C4-FE82-4475-AA23B965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" y="1193497"/>
            <a:ext cx="880152" cy="11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F395D6F-C8B9-2452-22DA-D4EE8A78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3" y="2514178"/>
            <a:ext cx="835702" cy="108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E93CC12-6EAE-C121-254A-23AD0D1C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" y="3722041"/>
            <a:ext cx="880152" cy="11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A36A932-055A-3DE4-3302-75BDCB59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47" y="3488138"/>
            <a:ext cx="965807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4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89" y="266700"/>
            <a:ext cx="4917990" cy="600343"/>
          </a:xfrm>
        </p:spPr>
        <p:txBody>
          <a:bodyPr>
            <a:noAutofit/>
          </a:bodyPr>
          <a:lstStyle/>
          <a:p>
            <a:pPr algn="ctr"/>
            <a:r>
              <a:rPr lang="zh-CN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航空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675" y="1260937"/>
            <a:ext cx="6814686" cy="2823383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针对新冠疫情</a:t>
            </a:r>
            <a:r>
              <a:rPr lang="zh-CN" sz="2000" dirty="0"/>
              <a:t>对航空运营的影响，CAREC 计划</a:t>
            </a:r>
            <a:r>
              <a:rPr lang="zh-CN" altLang="en-US" sz="2000" dirty="0"/>
              <a:t>组织了</a:t>
            </a:r>
            <a:r>
              <a:rPr lang="zh-CN" sz="2000" dirty="0"/>
              <a:t>最新航空研究，研究指出低成本 (LCC) 航空运营和航空货运是航空业的两个潜在增长领域</a:t>
            </a:r>
          </a:p>
          <a:p>
            <a:r>
              <a:rPr lang="zh-CN" sz="2000" dirty="0"/>
              <a:t>CAREC LCC 研究已完成并</a:t>
            </a:r>
            <a:r>
              <a:rPr lang="zh-CN" altLang="en-US" sz="2000" dirty="0"/>
              <a:t>在</a:t>
            </a:r>
            <a:r>
              <a:rPr lang="zh-CN" sz="2000" dirty="0"/>
              <a:t>征求意见</a:t>
            </a:r>
            <a:r>
              <a:rPr lang="zh-CN" altLang="en-US" sz="2000" dirty="0"/>
              <a:t>中</a:t>
            </a:r>
            <a:r>
              <a:rPr lang="zh-CN" sz="2000" dirty="0"/>
              <a:t>，航空货运研究草案已在 TSCC 会议前</a:t>
            </a:r>
            <a:r>
              <a:rPr lang="zh-CN" altLang="en-US" sz="2000" dirty="0"/>
              <a:t>已</a:t>
            </a:r>
            <a:r>
              <a:rPr lang="zh-CN" sz="2000" dirty="0"/>
              <a:t>完成，并将很快分发给 CAREC 合作伙伴进行</a:t>
            </a:r>
            <a:r>
              <a:rPr lang="zh-CN" altLang="en-US" sz="2000" dirty="0"/>
              <a:t>审阅和评论</a:t>
            </a:r>
            <a:endParaRPr lang="zh-CN" sz="2000" dirty="0"/>
          </a:p>
          <a:p>
            <a:r>
              <a:rPr lang="zh-CN" altLang="zh-CN" sz="2000" dirty="0"/>
              <a:t> CAREC 发展伙伴</a:t>
            </a:r>
            <a:r>
              <a:rPr lang="zh-CN" altLang="en-US" sz="2000" dirty="0"/>
              <a:t>通过</a:t>
            </a:r>
            <a:r>
              <a:rPr lang="zh-CN" sz="2000" dirty="0"/>
              <a:t>为机场</a:t>
            </a:r>
            <a:r>
              <a:rPr lang="zh-CN" altLang="en-US" sz="2000" dirty="0"/>
              <a:t>开发</a:t>
            </a:r>
            <a:r>
              <a:rPr lang="zh-CN" sz="2000" dirty="0"/>
              <a:t>项目</a:t>
            </a:r>
            <a:r>
              <a:rPr lang="zh-CN" altLang="en-US" sz="2000" dirty="0"/>
              <a:t>提供融资，为</a:t>
            </a:r>
            <a:r>
              <a:rPr lang="zh-CN" sz="2000" dirty="0"/>
              <a:t>航空部门发展</a:t>
            </a:r>
            <a:r>
              <a:rPr lang="zh-CN" altLang="en-US" sz="2000" dirty="0"/>
              <a:t>提供</a:t>
            </a:r>
            <a:r>
              <a:rPr lang="zh-CN" sz="2000" dirty="0"/>
              <a:t>总体规划</a:t>
            </a:r>
            <a:r>
              <a:rPr lang="zh-CN" altLang="en-US" sz="2000" dirty="0"/>
              <a:t>，来支持部分</a:t>
            </a:r>
            <a:r>
              <a:rPr lang="en-US" altLang="zh-CN" sz="2000" dirty="0"/>
              <a:t>CAREC</a:t>
            </a:r>
            <a:r>
              <a:rPr lang="zh-CN" altLang="en-US" sz="2000" dirty="0"/>
              <a:t>国家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FF5D3A-16D2-581A-C4B1-ADB47BF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4" y="2974171"/>
            <a:ext cx="1299611" cy="168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D1BF19-D267-27BE-5358-570A96C0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79" y="983328"/>
            <a:ext cx="1301416" cy="168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3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1CA-528E-53B9-C0EC-78754749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172" y="406743"/>
            <a:ext cx="4917990" cy="600343"/>
          </a:xfrm>
        </p:spPr>
        <p:txBody>
          <a:bodyPr>
            <a:noAutofit/>
          </a:bodyPr>
          <a:lstStyle/>
          <a:p>
            <a:pPr algn="ctr"/>
            <a:r>
              <a:rPr lang="zh-CN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次区域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举措</a:t>
            </a:r>
            <a:endParaRPr lang="zh-CN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E462-2729-BAFD-439D-6FA9FC38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527" y="1300528"/>
            <a:ext cx="8780341" cy="3436229"/>
          </a:xfrm>
        </p:spPr>
        <p:txBody>
          <a:bodyPr>
            <a:normAutofit lnSpcReduction="10000"/>
          </a:bodyPr>
          <a:lstStyle/>
          <a:p>
            <a:r>
              <a:rPr lang="zh-CN" sz="2000" dirty="0"/>
              <a:t>阿拉木图-比什凯克经济走廊 (ABEC) 发展计划：</a:t>
            </a:r>
          </a:p>
          <a:p>
            <a:pPr lvl="1"/>
            <a:r>
              <a:rPr lang="zh-CN" sz="1800" dirty="0"/>
              <a:t>ABEC 边境服务区域改进项目</a:t>
            </a:r>
          </a:p>
          <a:p>
            <a:pPr lvl="1"/>
            <a:r>
              <a:rPr lang="zh-CN" sz="1800" dirty="0"/>
              <a:t>阿拉木图 – 伊塞克湖备选道路</a:t>
            </a:r>
          </a:p>
          <a:p>
            <a:pPr lvl="1"/>
            <a:r>
              <a:rPr lang="zh-CN" sz="1800" dirty="0"/>
              <a:t>ABEC 电动巴士</a:t>
            </a:r>
          </a:p>
          <a:p>
            <a:r>
              <a:rPr lang="zh-CN" sz="2000" dirty="0"/>
              <a:t>奇姆肯特-塔什干-苦盏经济走廊 (STKEC) 发展计划：</a:t>
            </a:r>
          </a:p>
          <a:p>
            <a:pPr lvl="1"/>
            <a:r>
              <a:rPr lang="zh-CN" sz="1800" dirty="0"/>
              <a:t>哈萨克斯坦、乌兹别克斯坦和塔吉克斯坦贸易物流设施的可行性研究</a:t>
            </a:r>
          </a:p>
          <a:p>
            <a:r>
              <a:rPr lang="zh-CN" sz="2000" dirty="0"/>
              <a:t>南高加索门户项目</a:t>
            </a:r>
          </a:p>
          <a:p>
            <a:pPr lvl="1"/>
            <a:r>
              <a:rPr lang="zh-CN" sz="1800" dirty="0"/>
              <a:t>区域多式联运评估</a:t>
            </a:r>
            <a:endParaRPr lang="en-US" sz="1800" dirty="0"/>
          </a:p>
          <a:p>
            <a:pPr lvl="1"/>
            <a:r>
              <a:rPr lang="zh-CN" sz="1800" dirty="0"/>
              <a:t>各种南高加索交通系统场景的交通建模和映射</a:t>
            </a:r>
          </a:p>
          <a:p>
            <a:pPr lvl="1"/>
            <a:r>
              <a:rPr lang="zh-CN" altLang="en-US" sz="1800" dirty="0"/>
              <a:t>为</a:t>
            </a:r>
            <a:r>
              <a:rPr lang="zh-CN" sz="1800" dirty="0"/>
              <a:t>新交通项目</a:t>
            </a:r>
            <a:r>
              <a:rPr lang="zh-CN" altLang="en-US" sz="1800" dirty="0"/>
              <a:t>确定研究</a:t>
            </a:r>
            <a:r>
              <a:rPr lang="zh-CN" sz="1800" dirty="0"/>
              <a:t>范围</a:t>
            </a:r>
          </a:p>
          <a:p>
            <a:pPr lvl="1"/>
            <a:r>
              <a:rPr lang="zh-CN" altLang="en-US" sz="1800" dirty="0"/>
              <a:t>丝绸之路</a:t>
            </a:r>
            <a:r>
              <a:rPr lang="zh-CN" sz="1800" dirty="0"/>
              <a:t>格鲁吉亚</a:t>
            </a:r>
            <a:r>
              <a:rPr lang="en-US" altLang="zh-CN" sz="1800" dirty="0"/>
              <a:t>-</a:t>
            </a:r>
            <a:r>
              <a:rPr lang="zh-CN" sz="1800" dirty="0"/>
              <a:t>阿塞拜疆</a:t>
            </a:r>
            <a:r>
              <a:rPr lang="zh-CN" altLang="en-US" sz="1800" dirty="0"/>
              <a:t>段联合边境口岸的交通流量研究与流程分析</a:t>
            </a:r>
            <a:endParaRPr lang="en-US" sz="14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39842A-9EAF-E744-E42D-E9EC2895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97" y="1007086"/>
            <a:ext cx="1090229" cy="14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8BB986-1A12-CEBE-0D07-5C74FFC8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9" y="83417"/>
            <a:ext cx="1090229" cy="140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541B08B7-D9AA-4038-A21B-F90303FE9E07}"/>
</file>

<file path=customXml/itemProps2.xml><?xml version="1.0" encoding="utf-8"?>
<ds:datastoreItem xmlns:ds="http://schemas.openxmlformats.org/officeDocument/2006/customXml" ds:itemID="{AF33C3EA-5F81-47D7-AAF6-1E7F04854B3C}"/>
</file>

<file path=customXml/itemProps3.xml><?xml version="1.0" encoding="utf-8"?>
<ds:datastoreItem xmlns:ds="http://schemas.openxmlformats.org/officeDocument/2006/customXml" ds:itemID="{2575B693-03D6-4E8D-B245-1FAAE9FE3421}"/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998</Words>
  <Application>Microsoft Macintosh PowerPoint</Application>
  <PresentationFormat>全屏显示(16:9)</PresentationFormat>
  <Paragraphs>84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Custom Design</vt:lpstr>
      <vt:lpstr>PowerPoint 演示文稿</vt:lpstr>
      <vt:lpstr>第 20届CAREC TSCC 会议</vt:lpstr>
      <vt:lpstr>2023-2024 年的工作重点</vt:lpstr>
      <vt:lpstr>PowerPoint 演示文稿</vt:lpstr>
      <vt:lpstr>跨境运输与物流</vt:lpstr>
      <vt:lpstr>道路资产管理系统 (RAMS)</vt:lpstr>
      <vt:lpstr>道路交通安全</vt:lpstr>
      <vt:lpstr>航空</vt:lpstr>
      <vt:lpstr>次区域举措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Oleg Samukhin</dc:creator>
  <cp:keywords/>
  <dc:description/>
  <cp:lastModifiedBy>meiyan hu</cp:lastModifiedBy>
  <cp:revision>77</cp:revision>
  <dcterms:created xsi:type="dcterms:W3CDTF">2020-02-13T02:57:14Z</dcterms:created>
  <dcterms:modified xsi:type="dcterms:W3CDTF">2023-06-07T15:45:14Z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2023-05-28T12:10:59Z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20207f7d-fc81-4d9f-b765-ca669a9fde12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Custom Design:7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</Properties>
</file>