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" dirty="0">
                <a:latin typeface="Arial" panose="020B0604020202020204" pitchFamily="34" charset="0"/>
                <a:cs typeface="Arial" panose="020B0604020202020204" pitchFamily="34" charset="0"/>
              </a:rPr>
              <a:t>Заседание высокопоставленных официальных лиц ЦАРЭС</a:t>
            </a:r>
          </a:p>
          <a:p>
            <a:r>
              <a:rPr lang="ru" dirty="0">
                <a:latin typeface="Arial" panose="020B0604020202020204" pitchFamily="34" charset="0"/>
                <a:cs typeface="Arial" panose="020B0604020202020204" pitchFamily="34" charset="0"/>
              </a:rPr>
              <a:t>13-14 июня 2023 года</a:t>
            </a:r>
          </a:p>
          <a:p>
            <a:r>
              <a:rPr lang="ru" dirty="0">
                <a:latin typeface="Arial" panose="020B0604020202020204" pitchFamily="34" charset="0"/>
                <a:cs typeface="Arial" panose="020B0604020202020204" pitchFamily="34" charset="0"/>
              </a:rPr>
              <a:t>Тбилиси, Грузия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9152D-91C9-9700-DB76-3128E71D1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" sz="3800" b="1" dirty="0">
                <a:latin typeface="Arial" panose="020B0604020202020204" pitchFamily="34" charset="0"/>
                <a:cs typeface="Arial" panose="020B0604020202020204" pitchFamily="34" charset="0"/>
              </a:rPr>
              <a:t>Сессия 3: Торговля, туризм и экономические коридоры</a:t>
            </a:r>
            <a:br>
              <a:rPr lang="en-PH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PH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Обновленная информация по экономическим </a:t>
            </a:r>
            <a:r>
              <a:rPr lang="ru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коридорам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539CE-BE6C-9851-DAFE-EA838BB7A0C5}"/>
              </a:ext>
            </a:extLst>
          </p:cNvPr>
          <p:cNvSpPr txBox="1"/>
          <p:nvPr/>
        </p:nvSpPr>
        <p:spPr>
          <a:xfrm>
            <a:off x="477078" y="358503"/>
            <a:ext cx="11237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800" b="1" dirty="0">
                <a:latin typeface="Roboto"/>
                <a:cs typeface="Arial" panose="020B0604020202020204" pitchFamily="34" charset="0"/>
              </a:rPr>
              <a:t>Структура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D34D4F-71D4-451E-7A54-E3B6CA8D09BA}"/>
              </a:ext>
            </a:extLst>
          </p:cNvPr>
          <p:cNvCxnSpPr>
            <a:cxnSpLocks/>
          </p:cNvCxnSpPr>
          <p:nvPr/>
        </p:nvCxnSpPr>
        <p:spPr>
          <a:xfrm>
            <a:off x="0" y="864734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4216577C-33E6-18C9-D2BB-8333ED561D25}"/>
              </a:ext>
            </a:extLst>
          </p:cNvPr>
          <p:cNvGrpSpPr/>
          <p:nvPr/>
        </p:nvGrpSpPr>
        <p:grpSpPr>
          <a:xfrm>
            <a:off x="477078" y="1742953"/>
            <a:ext cx="10831624" cy="3372093"/>
            <a:chOff x="1839441" y="1534844"/>
            <a:chExt cx="9558143" cy="2995158"/>
          </a:xfrm>
        </p:grpSpPr>
        <p:sp>
          <p:nvSpPr>
            <p:cNvPr id="7" name="Content Placeholder 6">
              <a:extLst>
                <a:ext uri="{FF2B5EF4-FFF2-40B4-BE49-F238E27FC236}">
                  <a16:creationId xmlns:a16="http://schemas.microsoft.com/office/drawing/2014/main" id="{6EB93E76-83E7-98A3-C1A1-A54D16D12602}"/>
                </a:ext>
              </a:extLst>
            </p:cNvPr>
            <p:cNvSpPr txBox="1">
              <a:spLocks/>
            </p:cNvSpPr>
            <p:nvPr/>
          </p:nvSpPr>
          <p:spPr>
            <a:xfrm>
              <a:off x="1839442" y="1534844"/>
              <a:ext cx="9558142" cy="86946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lvl="2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Экономический коридор Алматы-Бишкек</a:t>
              </a:r>
            </a:p>
          </p:txBody>
        </p:sp>
        <p:sp>
          <p:nvSpPr>
            <p:cNvPr id="9" name="Content Placeholder 6">
              <a:extLst>
                <a:ext uri="{FF2B5EF4-FFF2-40B4-BE49-F238E27FC236}">
                  <a16:creationId xmlns:a16="http://schemas.microsoft.com/office/drawing/2014/main" id="{10A5EB63-716A-F095-9DA1-450C2F8A70F7}"/>
                </a:ext>
              </a:extLst>
            </p:cNvPr>
            <p:cNvSpPr txBox="1">
              <a:spLocks/>
            </p:cNvSpPr>
            <p:nvPr/>
          </p:nvSpPr>
          <p:spPr>
            <a:xfrm>
              <a:off x="1839441" y="2556529"/>
              <a:ext cx="9558143" cy="8694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lvl="2" indent="-342900">
                <a:buFont typeface="+mj-lt"/>
                <a:buAutoNum type="arabicPeriod" startAt="2"/>
              </a:pPr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Экономический коридор Шымкент-Ташкент-Худжанд</a:t>
              </a:r>
            </a:p>
          </p:txBody>
        </p:sp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2943BAEE-6E34-15E8-A829-9EA53DF156FD}"/>
                </a:ext>
              </a:extLst>
            </p:cNvPr>
            <p:cNvSpPr txBox="1">
              <a:spLocks/>
            </p:cNvSpPr>
            <p:nvPr/>
          </p:nvSpPr>
          <p:spPr>
            <a:xfrm>
              <a:off x="1839442" y="3660536"/>
              <a:ext cx="9558142" cy="8694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50" lvl="2" indent="-311150">
                <a:buFont typeface="+mj-lt"/>
                <a:buAutoNum type="arabicPeriod" startAt="3"/>
              </a:pPr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Рамки экономического коридора и последствия</a:t>
              </a:r>
            </a:p>
          </p:txBody>
        </p:sp>
      </p:grpSp>
      <p:pic>
        <p:nvPicPr>
          <p:cNvPr id="3" name="Picture 2" descr="Idea management: A game changer for every company | Nordantech">
            <a:extLst>
              <a:ext uri="{FF2B5EF4-FFF2-40B4-BE49-F238E27FC236}">
                <a16:creationId xmlns:a16="http://schemas.microsoft.com/office/drawing/2014/main" id="{E3637ECF-D4FE-301A-7E74-33AA144D8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418" y="1828800"/>
            <a:ext cx="527129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9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1579B-E1A4-B357-F4FD-24E24F61A44C}"/>
              </a:ext>
            </a:extLst>
          </p:cNvPr>
          <p:cNvSpPr txBox="1"/>
          <p:nvPr/>
        </p:nvSpPr>
        <p:spPr>
          <a:xfrm>
            <a:off x="317057" y="341514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800" b="1" dirty="0">
                <a:latin typeface="Roboto"/>
                <a:cs typeface="Arial" panose="020B0604020202020204" pitchFamily="34" charset="0"/>
              </a:rPr>
              <a:t>1. Экономический коридор Алматы-Бишкек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916EC-3A67-18D4-D1A2-54E18FCD11BA}"/>
              </a:ext>
            </a:extLst>
          </p:cNvPr>
          <p:cNvCxnSpPr>
            <a:cxnSpLocks/>
          </p:cNvCxnSpPr>
          <p:nvPr/>
        </p:nvCxnSpPr>
        <p:spPr>
          <a:xfrm>
            <a:off x="0" y="864734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CDA813D-96A7-0644-FCCA-505B7FB5E338}"/>
              </a:ext>
            </a:extLst>
          </p:cNvPr>
          <p:cNvGrpSpPr/>
          <p:nvPr/>
        </p:nvGrpSpPr>
        <p:grpSpPr>
          <a:xfrm>
            <a:off x="131445" y="1039803"/>
            <a:ext cx="11929108" cy="5591809"/>
            <a:chOff x="131445" y="955824"/>
            <a:chExt cx="11929108" cy="5591809"/>
          </a:xfrm>
        </p:grpSpPr>
        <p:sp>
          <p:nvSpPr>
            <p:cNvPr id="8" name="Content Placeholder 6">
              <a:extLst>
                <a:ext uri="{FF2B5EF4-FFF2-40B4-BE49-F238E27FC236}">
                  <a16:creationId xmlns:a16="http://schemas.microsoft.com/office/drawing/2014/main" id="{718A7043-DA72-CA85-0657-ADA01F791815}"/>
                </a:ext>
              </a:extLst>
            </p:cNvPr>
            <p:cNvSpPr txBox="1">
              <a:spLocks/>
            </p:cNvSpPr>
            <p:nvPr/>
          </p:nvSpPr>
          <p:spPr>
            <a:xfrm>
              <a:off x="131446" y="4296433"/>
              <a:ext cx="11929106" cy="213418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ontent Placeholder 6">
              <a:extLst>
                <a:ext uri="{FF2B5EF4-FFF2-40B4-BE49-F238E27FC236}">
                  <a16:creationId xmlns:a16="http://schemas.microsoft.com/office/drawing/2014/main" id="{8AD4D43C-0AAB-717E-E6F6-58A09901118A}"/>
                </a:ext>
              </a:extLst>
            </p:cNvPr>
            <p:cNvSpPr txBox="1">
              <a:spLocks/>
            </p:cNvSpPr>
            <p:nvPr/>
          </p:nvSpPr>
          <p:spPr>
            <a:xfrm>
              <a:off x="131446" y="1928191"/>
              <a:ext cx="11929107" cy="22760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/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BB0B5EBC-976A-A11F-CD7D-20C3A40733A6}"/>
                </a:ext>
              </a:extLst>
            </p:cNvPr>
            <p:cNvSpPr txBox="1">
              <a:spLocks/>
            </p:cNvSpPr>
            <p:nvPr/>
          </p:nvSpPr>
          <p:spPr>
            <a:xfrm>
              <a:off x="131445" y="955824"/>
              <a:ext cx="11919885" cy="9027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>
                <a:spcBef>
                  <a:spcPts val="600"/>
                </a:spcBef>
              </a:pPr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713902-12D4-6220-970F-9817DF77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686" y="1148913"/>
              <a:ext cx="2255950" cy="16502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BF94AC-E077-98A2-7C90-6A342741B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3199" y="2984736"/>
              <a:ext cx="4663960" cy="2816662"/>
            </a:xfrm>
            <a:prstGeom prst="rect">
              <a:avLst/>
            </a:prstGeom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9B384732-2A9B-A367-60F4-191D34971B4C}"/>
                </a:ext>
              </a:extLst>
            </p:cNvPr>
            <p:cNvSpPr txBox="1">
              <a:spLocks/>
            </p:cNvSpPr>
            <p:nvPr/>
          </p:nvSpPr>
          <p:spPr>
            <a:xfrm>
              <a:off x="269877" y="955824"/>
              <a:ext cx="7186570" cy="55918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ЭКАБ является пилотным экономическим коридором ЦАРЭС между Алматы и Бишкеком и их прилегающими регионами.</a:t>
              </a:r>
            </a:p>
            <a:p>
              <a:pPr algn="l"/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Основные достижения за последние 12 месяцев: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ru" sz="1900" dirty="0">
                  <a:latin typeface="Arial" panose="020B0604020202020204" pitchFamily="34" charset="0"/>
                  <a:cs typeface="Arial" panose="020B0604020202020204" pitchFamily="34" charset="0"/>
                </a:rPr>
                <a:t>Утвержден первый инвестиционный проект АБР, поддерживаемый ЭКАБ (КГЗ: Региональная безопасность здоровья)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ru" sz="1900" dirty="0">
                  <a:latin typeface="Arial" panose="020B0604020202020204" pitchFamily="34" charset="0"/>
                  <a:cs typeface="Arial" panose="020B0604020202020204" pitchFamily="34" charset="0"/>
                </a:rPr>
                <a:t>Завершен Отчет по содействию трансграничной торговле и управлению пограничными пунктами пропуска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ru" sz="1900" dirty="0">
                  <a:latin typeface="Arial" panose="020B0604020202020204" pitchFamily="34" charset="0"/>
                  <a:cs typeface="Arial" panose="020B0604020202020204" pitchFamily="34" charset="0"/>
                </a:rPr>
                <a:t>Общая система классификации средств размещения ЭКАБ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ru" sz="1900" dirty="0">
                  <a:latin typeface="Arial" panose="020B0604020202020204" pitchFamily="34" charset="0"/>
                  <a:cs typeface="Arial" panose="020B0604020202020204" pitchFamily="34" charset="0"/>
                </a:rPr>
                <a:t>Утверждена новая ТП АБР на сумму 1,9 млн долларов США для поддержки Подкомитета ЭКАБ</a:t>
              </a:r>
            </a:p>
            <a:p>
              <a:pPr marL="628650" lvl="1" indent="-171450" algn="l">
                <a:buFont typeface="Arial" panose="020B0604020202020204" pitchFamily="34" charset="0"/>
                <a:buChar char="•"/>
              </a:pP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кументы, представляемые в течение следующих 12 месяцев: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ru" sz="1900" dirty="0">
                  <a:latin typeface="Arial" panose="020B0604020202020204" pitchFamily="34" charset="0"/>
                  <a:cs typeface="Arial" panose="020B0604020202020204" pitchFamily="34" charset="0"/>
                </a:rPr>
                <a:t>Концепция проекта ГЧП по альтернативной автодороге Алматы-Иссык-Куль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ru" sz="1900" dirty="0">
                  <a:latin typeface="Arial" panose="020B0604020202020204" pitchFamily="34" charset="0"/>
                  <a:cs typeface="Arial" panose="020B0604020202020204" pitchFamily="34" charset="0"/>
                </a:rPr>
                <a:t>Отчет о предварительном ТЭО по электроавтобусам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ru" sz="1900" dirty="0">
                  <a:latin typeface="Arial" panose="020B0604020202020204" pitchFamily="34" charset="0"/>
                  <a:cs typeface="Arial" panose="020B0604020202020204" pitchFamily="34" charset="0"/>
                </a:rPr>
                <a:t>Проект ЭКАБ Региональное усовершенствование приграничных служб (КГЗ)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ru-RU" sz="1900" dirty="0">
                  <a:solidFill>
                    <a:srgbClr val="070706"/>
                  </a:solidFill>
                  <a:latin typeface="Arial" panose="020B0604020202020204" pitchFamily="34" charset="0"/>
                </a:rPr>
                <a:t>Проект управления окружающей средой озера Иссык-Куль для устойчивого туризма </a:t>
              </a:r>
              <a:r>
                <a:rPr lang="ru" sz="19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(КГЗ)</a:t>
              </a:r>
              <a:endParaRPr lang="en-PH" sz="1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5026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3F3110-0EDC-829B-2EAA-3EAC14E43003}"/>
              </a:ext>
            </a:extLst>
          </p:cNvPr>
          <p:cNvCxnSpPr>
            <a:cxnSpLocks/>
          </p:cNvCxnSpPr>
          <p:nvPr/>
        </p:nvCxnSpPr>
        <p:spPr>
          <a:xfrm>
            <a:off x="0" y="864734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CF3815-9EE7-6DBB-4C53-BBF0759E76F2}"/>
              </a:ext>
            </a:extLst>
          </p:cNvPr>
          <p:cNvSpPr txBox="1"/>
          <p:nvPr/>
        </p:nvSpPr>
        <p:spPr>
          <a:xfrm>
            <a:off x="204905" y="341514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800" b="1" dirty="0">
                <a:latin typeface="Roboto"/>
                <a:cs typeface="Arial" panose="020B0604020202020204" pitchFamily="34" charset="0"/>
              </a:rPr>
              <a:t>2. Экономический коридор Шымкент-Ташкент-Худжанд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AF7C5E-45AC-296F-DF56-EA5A87441579}"/>
              </a:ext>
            </a:extLst>
          </p:cNvPr>
          <p:cNvGrpSpPr/>
          <p:nvPr/>
        </p:nvGrpSpPr>
        <p:grpSpPr>
          <a:xfrm>
            <a:off x="115396" y="864734"/>
            <a:ext cx="11945157" cy="5964323"/>
            <a:chOff x="115396" y="1114529"/>
            <a:chExt cx="11945157" cy="5693866"/>
          </a:xfrm>
        </p:grpSpPr>
        <p:sp>
          <p:nvSpPr>
            <p:cNvPr id="7" name="Content Placeholder 6">
              <a:extLst>
                <a:ext uri="{FF2B5EF4-FFF2-40B4-BE49-F238E27FC236}">
                  <a16:creationId xmlns:a16="http://schemas.microsoft.com/office/drawing/2014/main" id="{43627D19-FF1F-E548-0446-C51E0E14C777}"/>
                </a:ext>
              </a:extLst>
            </p:cNvPr>
            <p:cNvSpPr txBox="1">
              <a:spLocks/>
            </p:cNvSpPr>
            <p:nvPr/>
          </p:nvSpPr>
          <p:spPr>
            <a:xfrm>
              <a:off x="115396" y="4115783"/>
              <a:ext cx="11929106" cy="24399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ontent Placeholder 6">
              <a:extLst>
                <a:ext uri="{FF2B5EF4-FFF2-40B4-BE49-F238E27FC236}">
                  <a16:creationId xmlns:a16="http://schemas.microsoft.com/office/drawing/2014/main" id="{5B5272F5-D138-8AE5-3D3C-EBC1AC18CBC9}"/>
                </a:ext>
              </a:extLst>
            </p:cNvPr>
            <p:cNvSpPr txBox="1">
              <a:spLocks/>
            </p:cNvSpPr>
            <p:nvPr/>
          </p:nvSpPr>
          <p:spPr>
            <a:xfrm>
              <a:off x="131446" y="2062005"/>
              <a:ext cx="11929107" cy="2053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/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" name="Content Placeholder 6">
              <a:extLst>
                <a:ext uri="{FF2B5EF4-FFF2-40B4-BE49-F238E27FC236}">
                  <a16:creationId xmlns:a16="http://schemas.microsoft.com/office/drawing/2014/main" id="{28287704-6016-6171-D0A9-BA6C1C50F0B1}"/>
                </a:ext>
              </a:extLst>
            </p:cNvPr>
            <p:cNvSpPr txBox="1">
              <a:spLocks/>
            </p:cNvSpPr>
            <p:nvPr/>
          </p:nvSpPr>
          <p:spPr>
            <a:xfrm>
              <a:off x="115396" y="1114529"/>
              <a:ext cx="11945157" cy="87329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>
                <a:spcBef>
                  <a:spcPts val="600"/>
                </a:spcBef>
              </a:pPr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402EF5-16DF-8DDB-ADB7-4675D38DF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4701" y="1188708"/>
              <a:ext cx="4127500" cy="4699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B0D9C9-B310-AA51-1146-A61DF3DB6CA5}"/>
                </a:ext>
              </a:extLst>
            </p:cNvPr>
            <p:cNvSpPr txBox="1"/>
            <p:nvPr/>
          </p:nvSpPr>
          <p:spPr>
            <a:xfrm>
              <a:off x="252273" y="1114529"/>
              <a:ext cx="7592428" cy="56938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ЭКШТХ</a:t>
              </a:r>
              <a:r>
                <a:rPr lang="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является вторым пилотным экономическим коридором, использующим подход пространственного развития.</a:t>
              </a:r>
            </a:p>
            <a:p>
              <a:endParaRPr lang="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Основные достижения в реализации дорожной карты развития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ЭКШТХ</a:t>
              </a:r>
              <a:r>
                <a:rPr lang="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за последние 12 месяцев: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ru" sz="1600" dirty="0">
                  <a:latin typeface="Arial" panose="020B0604020202020204" pitchFamily="34" charset="0"/>
                  <a:cs typeface="Arial" panose="020B0604020202020204" pitchFamily="34" charset="0"/>
                </a:rPr>
                <a:t>Завершается пред-ТЭО по (i) Международному центру индустриального сотрудничества между Казахстаном и Узбекистаном и (ii) Торгово-логистическому центру в Согдийской области (Таджикистан).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ru" sz="1600" dirty="0">
                  <a:latin typeface="Arial" panose="020B0604020202020204" pitchFamily="34" charset="0"/>
                  <a:cs typeface="Arial" panose="020B0604020202020204" pitchFamily="34" charset="0"/>
                </a:rPr>
                <a:t>Обмен знаниями по продвижению регионального сотрудничества и интеграции для развития экономических  коридоров, проведено в Грузии в мае 2023 г.</a:t>
              </a:r>
            </a:p>
            <a:p>
              <a:endParaRPr lang="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" sz="2000" dirty="0"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кументы, представляемые в течение следующих 12 месяцев: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вершить два пред-ТЭО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Создать Техническую рабочую группы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ЭКШТХ</a:t>
              </a:r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 по транспортной связности и содействию торговле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Содействовать подписанию Меморандума о взаимопонимании для развития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ЭКШТХ</a:t>
              </a:r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 между членами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983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DE59AB-3D85-112C-94CB-196D7525C4C9}"/>
              </a:ext>
            </a:extLst>
          </p:cNvPr>
          <p:cNvCxnSpPr>
            <a:cxnSpLocks/>
          </p:cNvCxnSpPr>
          <p:nvPr/>
        </p:nvCxnSpPr>
        <p:spPr>
          <a:xfrm>
            <a:off x="0" y="864734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2F74D76-D721-D9BF-BE89-979E44864BC6}"/>
              </a:ext>
            </a:extLst>
          </p:cNvPr>
          <p:cNvSpPr txBox="1"/>
          <p:nvPr/>
        </p:nvSpPr>
        <p:spPr>
          <a:xfrm>
            <a:off x="317057" y="341514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800" b="1" dirty="0">
                <a:latin typeface="Roboto"/>
                <a:cs typeface="Arial" panose="020B0604020202020204" pitchFamily="34" charset="0"/>
              </a:rPr>
              <a:t>3. Рамки экономического коридора и последствия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B7A3DC-B045-165F-6735-077DACE50898}"/>
              </a:ext>
            </a:extLst>
          </p:cNvPr>
          <p:cNvGrpSpPr/>
          <p:nvPr/>
        </p:nvGrpSpPr>
        <p:grpSpPr>
          <a:xfrm>
            <a:off x="1061831" y="1185430"/>
            <a:ext cx="10068338" cy="5331056"/>
            <a:chOff x="1061831" y="947269"/>
            <a:chExt cx="10068338" cy="53310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D2C99E-F7FE-0E3F-F61D-DE43BA917757}"/>
                </a:ext>
              </a:extLst>
            </p:cNvPr>
            <p:cNvSpPr/>
            <p:nvPr/>
          </p:nvSpPr>
          <p:spPr>
            <a:xfrm>
              <a:off x="1061831" y="947269"/>
              <a:ext cx="10068338" cy="53310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A34331-A085-FD39-AE63-999389E37008}"/>
                </a:ext>
              </a:extLst>
            </p:cNvPr>
            <p:cNvSpPr/>
            <p:nvPr/>
          </p:nvSpPr>
          <p:spPr>
            <a:xfrm>
              <a:off x="8164672" y="1576912"/>
              <a:ext cx="2828005" cy="1642924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2745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CE5E55-034E-E3EE-672D-943D997F01EA}"/>
                </a:ext>
              </a:extLst>
            </p:cNvPr>
            <p:cNvGrpSpPr/>
            <p:nvPr/>
          </p:nvGrpSpPr>
          <p:grpSpPr>
            <a:xfrm>
              <a:off x="8566076" y="2403036"/>
              <a:ext cx="2047533" cy="646331"/>
              <a:chOff x="7688324" y="2331798"/>
              <a:chExt cx="2032243" cy="646331"/>
            </a:xfrm>
          </p:grpSpPr>
          <p:sp>
            <p:nvSpPr>
              <p:cNvPr id="27" name="Rounded Rectangle 10">
                <a:extLst>
                  <a:ext uri="{FF2B5EF4-FFF2-40B4-BE49-F238E27FC236}">
                    <a16:creationId xmlns:a16="http://schemas.microsoft.com/office/drawing/2014/main" id="{D0EA6AC0-83EC-6C2B-6719-5891372EABF6}"/>
                  </a:ext>
                </a:extLst>
              </p:cNvPr>
              <p:cNvSpPr/>
              <p:nvPr/>
            </p:nvSpPr>
            <p:spPr>
              <a:xfrm>
                <a:off x="7688324" y="2417078"/>
                <a:ext cx="2032243" cy="54637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4766AA-32DD-5C32-4455-A7092D1AA87E}"/>
                  </a:ext>
                </a:extLst>
              </p:cNvPr>
              <p:cNvSpPr txBox="1"/>
              <p:nvPr/>
            </p:nvSpPr>
            <p:spPr>
              <a:xfrm>
                <a:off x="7765076" y="2331798"/>
                <a:ext cx="17297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" dirty="0">
                    <a:solidFill>
                      <a:schemeClr val="bg1"/>
                    </a:solidFill>
                  </a:rPr>
                  <a:t>Экономический</a:t>
                </a:r>
              </a:p>
              <a:p>
                <a:r>
                  <a:rPr lang="ru" dirty="0">
                    <a:solidFill>
                      <a:schemeClr val="bg1"/>
                    </a:solidFill>
                  </a:rPr>
                  <a:t>коридор</a:t>
                </a:r>
              </a:p>
            </p:txBody>
          </p:sp>
        </p:grpSp>
        <p:sp>
          <p:nvSpPr>
            <p:cNvPr id="10" name="Curved Up Arrow 16">
              <a:extLst>
                <a:ext uri="{FF2B5EF4-FFF2-40B4-BE49-F238E27FC236}">
                  <a16:creationId xmlns:a16="http://schemas.microsoft.com/office/drawing/2014/main" id="{70544C2D-CE16-98EF-4A6B-653B9B3AA778}"/>
                </a:ext>
              </a:extLst>
            </p:cNvPr>
            <p:cNvSpPr/>
            <p:nvPr/>
          </p:nvSpPr>
          <p:spPr>
            <a:xfrm>
              <a:off x="3497754" y="3085032"/>
              <a:ext cx="2343254" cy="731520"/>
            </a:xfrm>
            <a:prstGeom prst="curvedUp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urved Up Arrow 17">
              <a:extLst>
                <a:ext uri="{FF2B5EF4-FFF2-40B4-BE49-F238E27FC236}">
                  <a16:creationId xmlns:a16="http://schemas.microsoft.com/office/drawing/2014/main" id="{6E2EB3ED-F661-CF89-84F2-46E676C0D846}"/>
                </a:ext>
              </a:extLst>
            </p:cNvPr>
            <p:cNvSpPr/>
            <p:nvPr/>
          </p:nvSpPr>
          <p:spPr>
            <a:xfrm>
              <a:off x="6866366" y="3111575"/>
              <a:ext cx="2343254" cy="731520"/>
            </a:xfrm>
            <a:prstGeom prst="curvedUp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09009E-D83D-3D88-EBBF-14FCDBC85AFE}"/>
                </a:ext>
              </a:extLst>
            </p:cNvPr>
            <p:cNvSpPr/>
            <p:nvPr/>
          </p:nvSpPr>
          <p:spPr>
            <a:xfrm>
              <a:off x="3218297" y="4428139"/>
              <a:ext cx="2742759" cy="14825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dirty="0">
                  <a:solidFill>
                    <a:schemeClr val="tx1"/>
                  </a:solidFill>
                </a:rPr>
                <a:t>Нефизическая инфраструктура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dirty="0">
                  <a:solidFill>
                    <a:schemeClr val="tx1"/>
                  </a:solidFill>
                </a:rPr>
                <a:t>Мультимодельная сеть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dirty="0">
                  <a:solidFill>
                    <a:schemeClr val="tx1"/>
                  </a:solidFill>
                </a:rPr>
                <a:t>Система хабов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dirty="0">
                  <a:solidFill>
                    <a:schemeClr val="tx1"/>
                  </a:solidFill>
                </a:rPr>
                <a:t>Консолидация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78AA31-9E3D-AEAA-E95E-F49F8FE4410F}"/>
                </a:ext>
              </a:extLst>
            </p:cNvPr>
            <p:cNvSpPr/>
            <p:nvPr/>
          </p:nvSpPr>
          <p:spPr>
            <a:xfrm>
              <a:off x="6264375" y="4428140"/>
              <a:ext cx="3547234" cy="14825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dirty="0">
                  <a:solidFill>
                    <a:schemeClr val="tx1"/>
                  </a:solidFill>
                </a:rPr>
                <a:t>Институты и правила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dirty="0">
                  <a:solidFill>
                    <a:schemeClr val="tx1"/>
                  </a:solidFill>
                </a:rPr>
                <a:t>Подход пространственного развития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dirty="0">
                  <a:solidFill>
                    <a:schemeClr val="tx1"/>
                  </a:solidFill>
                </a:rPr>
                <a:t>Частные инвестиции и рынки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dirty="0">
                  <a:solidFill>
                    <a:schemeClr val="tx1"/>
                  </a:solidFill>
                </a:rPr>
                <a:t>Многоотраслевой подход</a:t>
              </a:r>
            </a:p>
          </p:txBody>
        </p:sp>
        <p:sp>
          <p:nvSpPr>
            <p:cNvPr id="14" name="Cross 13">
              <a:extLst>
                <a:ext uri="{FF2B5EF4-FFF2-40B4-BE49-F238E27FC236}">
                  <a16:creationId xmlns:a16="http://schemas.microsoft.com/office/drawing/2014/main" id="{51682E4F-D569-73FD-CE74-3FB9C7A4396C}"/>
                </a:ext>
              </a:extLst>
            </p:cNvPr>
            <p:cNvSpPr/>
            <p:nvPr/>
          </p:nvSpPr>
          <p:spPr>
            <a:xfrm>
              <a:off x="4426853" y="4014291"/>
              <a:ext cx="325649" cy="321527"/>
            </a:xfrm>
            <a:prstGeom prst="plus">
              <a:avLst>
                <a:gd name="adj" fmla="val 39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ross 14">
              <a:extLst>
                <a:ext uri="{FF2B5EF4-FFF2-40B4-BE49-F238E27FC236}">
                  <a16:creationId xmlns:a16="http://schemas.microsoft.com/office/drawing/2014/main" id="{30A314CD-686C-2374-52E8-4402187037CD}"/>
                </a:ext>
              </a:extLst>
            </p:cNvPr>
            <p:cNvSpPr/>
            <p:nvPr/>
          </p:nvSpPr>
          <p:spPr>
            <a:xfrm>
              <a:off x="7875168" y="4006505"/>
              <a:ext cx="325649" cy="321527"/>
            </a:xfrm>
            <a:prstGeom prst="plus">
              <a:avLst>
                <a:gd name="adj" fmla="val 39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E66CF8-592E-CDE6-F797-F3831AAA737C}"/>
                </a:ext>
              </a:extLst>
            </p:cNvPr>
            <p:cNvSpPr txBox="1"/>
            <p:nvPr/>
          </p:nvSpPr>
          <p:spPr>
            <a:xfrm>
              <a:off x="3497754" y="1073870"/>
              <a:ext cx="4152532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" b="1" dirty="0"/>
                <a:t>Рамки экономического коридора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720E1C5-2778-315E-F97F-69C8C4DA7F04}"/>
                </a:ext>
              </a:extLst>
            </p:cNvPr>
            <p:cNvGrpSpPr/>
            <p:nvPr/>
          </p:nvGrpSpPr>
          <p:grpSpPr>
            <a:xfrm>
              <a:off x="1518677" y="1576846"/>
              <a:ext cx="6326458" cy="1640786"/>
              <a:chOff x="1119809" y="1576911"/>
              <a:chExt cx="6326458" cy="164078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946DD46-9A94-4324-CE5E-86722D75E4A0}"/>
                  </a:ext>
                </a:extLst>
              </p:cNvPr>
              <p:cNvSpPr/>
              <p:nvPr/>
            </p:nvSpPr>
            <p:spPr>
              <a:xfrm>
                <a:off x="1119809" y="1576911"/>
                <a:ext cx="6326458" cy="164078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42745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BCE2C1B-D779-C6FC-BFFD-AF0033354E05}"/>
                  </a:ext>
                </a:extLst>
              </p:cNvPr>
              <p:cNvGrpSpPr/>
              <p:nvPr/>
            </p:nvGrpSpPr>
            <p:grpSpPr>
              <a:xfrm>
                <a:off x="1421979" y="2299192"/>
                <a:ext cx="2047533" cy="735496"/>
                <a:chOff x="710369" y="2242067"/>
                <a:chExt cx="2032243" cy="735496"/>
              </a:xfrm>
            </p:grpSpPr>
            <p:sp>
              <p:nvSpPr>
                <p:cNvPr id="25" name="Rounded Rectangle 8">
                  <a:extLst>
                    <a:ext uri="{FF2B5EF4-FFF2-40B4-BE49-F238E27FC236}">
                      <a16:creationId xmlns:a16="http://schemas.microsoft.com/office/drawing/2014/main" id="{F73CF23A-1C27-DB5A-D8C0-14353205354D}"/>
                    </a:ext>
                  </a:extLst>
                </p:cNvPr>
                <p:cNvSpPr/>
                <p:nvPr/>
              </p:nvSpPr>
              <p:spPr>
                <a:xfrm>
                  <a:off x="710369" y="2242067"/>
                  <a:ext cx="2032243" cy="735496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E12C39-101F-D195-E63E-501152D0CA4A}"/>
                    </a:ext>
                  </a:extLst>
                </p:cNvPr>
                <p:cNvSpPr txBox="1"/>
                <p:nvPr/>
              </p:nvSpPr>
              <p:spPr>
                <a:xfrm>
                  <a:off x="910468" y="2317808"/>
                  <a:ext cx="163061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" dirty="0">
                      <a:solidFill>
                        <a:schemeClr val="bg1"/>
                      </a:solidFill>
                    </a:rPr>
                    <a:t>Транспортный </a:t>
                  </a:r>
                </a:p>
                <a:p>
                  <a:r>
                    <a:rPr lang="ru" dirty="0">
                      <a:solidFill>
                        <a:schemeClr val="bg1"/>
                      </a:solidFill>
                    </a:rPr>
                    <a:t>коридор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31CFB8D-5B7A-2F2F-BAB7-2A67440CD3B6}"/>
                  </a:ext>
                </a:extLst>
              </p:cNvPr>
              <p:cNvGrpSpPr/>
              <p:nvPr/>
            </p:nvGrpSpPr>
            <p:grpSpPr>
              <a:xfrm>
                <a:off x="4994027" y="2299192"/>
                <a:ext cx="2047533" cy="735496"/>
                <a:chOff x="4063757" y="2232129"/>
                <a:chExt cx="2032243" cy="735496"/>
              </a:xfrm>
              <a:solidFill>
                <a:schemeClr val="accent1"/>
              </a:solidFill>
            </p:grpSpPr>
            <p:sp>
              <p:nvSpPr>
                <p:cNvPr id="23" name="Rounded Rectangle 11">
                  <a:extLst>
                    <a:ext uri="{FF2B5EF4-FFF2-40B4-BE49-F238E27FC236}">
                      <a16:creationId xmlns:a16="http://schemas.microsoft.com/office/drawing/2014/main" id="{E69F3AE3-AD82-3C00-9723-A362BBD31855}"/>
                    </a:ext>
                  </a:extLst>
                </p:cNvPr>
                <p:cNvSpPr/>
                <p:nvPr/>
              </p:nvSpPr>
              <p:spPr>
                <a:xfrm>
                  <a:off x="4063757" y="2232129"/>
                  <a:ext cx="2032243" cy="735496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FC60049-6EE8-4100-37A1-65EF7FBC559D}"/>
                    </a:ext>
                  </a:extLst>
                </p:cNvPr>
                <p:cNvSpPr txBox="1"/>
                <p:nvPr/>
              </p:nvSpPr>
              <p:spPr>
                <a:xfrm>
                  <a:off x="4210549" y="2286854"/>
                  <a:ext cx="1632718" cy="646331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ru" dirty="0">
                      <a:solidFill>
                        <a:schemeClr val="bg1"/>
                      </a:solidFill>
                    </a:rPr>
                    <a:t>Логистический</a:t>
                  </a:r>
                </a:p>
                <a:p>
                  <a:r>
                    <a:rPr lang="ru" dirty="0">
                      <a:solidFill>
                        <a:schemeClr val="bg1"/>
                      </a:solidFill>
                    </a:rPr>
                    <a:t> коридор</a:t>
                  </a: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A6151E3-64A0-3EC0-E1EB-59FF72408C4F}"/>
                  </a:ext>
                </a:extLst>
              </p:cNvPr>
              <p:cNvSpPr/>
              <p:nvPr/>
            </p:nvSpPr>
            <p:spPr>
              <a:xfrm>
                <a:off x="2445026" y="1658980"/>
                <a:ext cx="3650974" cy="53874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" sz="1600" dirty="0">
                    <a:solidFill>
                      <a:schemeClr val="tx1"/>
                    </a:solidFill>
                  </a:rPr>
                  <a:t>Ориентирован на перемещение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88E74F-839D-8DFD-B9E0-3F2B1D72BB61}"/>
                </a:ext>
              </a:extLst>
            </p:cNvPr>
            <p:cNvSpPr/>
            <p:nvPr/>
          </p:nvSpPr>
          <p:spPr>
            <a:xfrm>
              <a:off x="8259417" y="1658980"/>
              <a:ext cx="2630556" cy="7671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600" dirty="0">
                  <a:solidFill>
                    <a:schemeClr val="tx1"/>
                  </a:solidFill>
                </a:rPr>
                <a:t>Ориентирован на пространственную трансформацию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47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5108CD-0DCB-F846-7D9E-EE4D7B4F7B31}"/>
              </a:ext>
            </a:extLst>
          </p:cNvPr>
          <p:cNvCxnSpPr>
            <a:cxnSpLocks/>
          </p:cNvCxnSpPr>
          <p:nvPr/>
        </p:nvCxnSpPr>
        <p:spPr>
          <a:xfrm>
            <a:off x="0" y="864734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DCF6D0-7F19-87AE-2A3C-F65CB99C0B05}"/>
              </a:ext>
            </a:extLst>
          </p:cNvPr>
          <p:cNvSpPr txBox="1"/>
          <p:nvPr/>
        </p:nvSpPr>
        <p:spPr>
          <a:xfrm>
            <a:off x="317057" y="341514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800" b="1" dirty="0">
                <a:latin typeface="Roboto"/>
                <a:cs typeface="Arial" panose="020B0604020202020204" pitchFamily="34" charset="0"/>
              </a:rPr>
              <a:t>3. Рамки экономического коридора и последствия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6F2BD4-D3C9-111B-1C73-85D929109463}"/>
              </a:ext>
            </a:extLst>
          </p:cNvPr>
          <p:cNvGrpSpPr/>
          <p:nvPr/>
        </p:nvGrpSpPr>
        <p:grpSpPr>
          <a:xfrm>
            <a:off x="115396" y="917912"/>
            <a:ext cx="11945157" cy="6032421"/>
            <a:chOff x="115396" y="917912"/>
            <a:chExt cx="11945157" cy="6032421"/>
          </a:xfrm>
        </p:grpSpPr>
        <p:sp>
          <p:nvSpPr>
            <p:cNvPr id="8" name="Content Placeholder 6">
              <a:extLst>
                <a:ext uri="{FF2B5EF4-FFF2-40B4-BE49-F238E27FC236}">
                  <a16:creationId xmlns:a16="http://schemas.microsoft.com/office/drawing/2014/main" id="{3B945CB2-7C27-8660-9909-9285043B27CA}"/>
                </a:ext>
              </a:extLst>
            </p:cNvPr>
            <p:cNvSpPr txBox="1">
              <a:spLocks/>
            </p:cNvSpPr>
            <p:nvPr/>
          </p:nvSpPr>
          <p:spPr>
            <a:xfrm>
              <a:off x="131447" y="4248357"/>
              <a:ext cx="11929106" cy="26096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ontent Placeholder 6">
              <a:extLst>
                <a:ext uri="{FF2B5EF4-FFF2-40B4-BE49-F238E27FC236}">
                  <a16:creationId xmlns:a16="http://schemas.microsoft.com/office/drawing/2014/main" id="{1A24D68F-99C0-5533-7036-740E224B38B6}"/>
                </a:ext>
              </a:extLst>
            </p:cNvPr>
            <p:cNvSpPr txBox="1">
              <a:spLocks/>
            </p:cNvSpPr>
            <p:nvPr/>
          </p:nvSpPr>
          <p:spPr>
            <a:xfrm>
              <a:off x="131446" y="2613767"/>
              <a:ext cx="11929107" cy="15379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/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CC23871B-36CB-D9BD-A4BC-9FEC455EFE78}"/>
                </a:ext>
              </a:extLst>
            </p:cNvPr>
            <p:cNvSpPr txBox="1">
              <a:spLocks/>
            </p:cNvSpPr>
            <p:nvPr/>
          </p:nvSpPr>
          <p:spPr>
            <a:xfrm>
              <a:off x="115396" y="917912"/>
              <a:ext cx="11945157" cy="16216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>
                <a:spcBef>
                  <a:spcPts val="600"/>
                </a:spcBef>
              </a:pPr>
              <a:r>
                <a:rPr lang="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C7D1F2-5585-6023-0E18-E55D8F799DD6}"/>
                </a:ext>
              </a:extLst>
            </p:cNvPr>
            <p:cNvSpPr txBox="1"/>
            <p:nvPr/>
          </p:nvSpPr>
          <p:spPr>
            <a:xfrm>
              <a:off x="245286" y="917912"/>
              <a:ext cx="7920814" cy="6032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Концептуальные рамки: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уникальность каждого РЭК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зависимость РЭС от разнообразных структурных и исходных факторов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атрибуты зон, которые подходят для РЭК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сложность даже скромного РЭК -&gt; необходимость сложного анализа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r>
                <a:rPr lang="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Операционные рамки: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внутренний транспортный коридор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трансграничный транспортный коридор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внутренний пространственно-экономический коридор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трансграничный пространственный экономический коридор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" sz="2000" dirty="0">
                  <a:latin typeface="Arial" panose="020B0604020202020204" pitchFamily="34" charset="0"/>
                  <a:cs typeface="Arial" panose="020B0604020202020204" pitchFamily="34" charset="0"/>
                </a:rPr>
                <a:t>Этапы реализации: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sz="1600" dirty="0">
                  <a:latin typeface="Arial" panose="020B0604020202020204" pitchFamily="34" charset="0"/>
                  <a:cs typeface="Arial" panose="020B0604020202020204" pitchFamily="34" charset="0"/>
                </a:rPr>
                <a:t>концептуализация коридора и проверка концепции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первоначальные консультации с заинтересованными сторонами и меморандум о взаимопонимании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sz="1600" dirty="0">
                  <a:latin typeface="Arial" panose="020B0604020202020204" pitchFamily="34" charset="0"/>
                  <a:cs typeface="Arial" panose="020B0604020202020204" pitchFamily="34" charset="0"/>
                </a:rPr>
                <a:t>детальное стратегическое и технико-экономическое обоснование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sz="1600" dirty="0">
                  <a:latin typeface="Arial" panose="020B0604020202020204" pitchFamily="34" charset="0"/>
                  <a:cs typeface="Arial" panose="020B0604020202020204" pitchFamily="34" charset="0"/>
                </a:rPr>
                <a:t>генеральный план, приоритизация проектов и разработка и утверждение проектов, формализация институционального механизма и мобилизация ресурсов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sz="1600" dirty="0">
                  <a:latin typeface="Arial" panose="020B0604020202020204" pitchFamily="34" charset="0"/>
                  <a:cs typeface="Arial" panose="020B0604020202020204" pitchFamily="34" charset="0"/>
                </a:rPr>
                <a:t>разработка, проектирование и реализация отдельных проектов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sz="1600" dirty="0">
                  <a:latin typeface="Arial" panose="020B0604020202020204" pitchFamily="34" charset="0"/>
                  <a:cs typeface="Arial" panose="020B0604020202020204" pitchFamily="34" charset="0"/>
                </a:rPr>
                <a:t>мониторинг и оценка</a:t>
              </a: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87D65FE-7067-1C37-9963-50C975F7CC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28" t="10947" r="32822"/>
            <a:stretch/>
          </p:blipFill>
          <p:spPr bwMode="auto">
            <a:xfrm>
              <a:off x="7850776" y="1043680"/>
              <a:ext cx="4095938" cy="4853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ight Arrow 25">
              <a:extLst>
                <a:ext uri="{FF2B5EF4-FFF2-40B4-BE49-F238E27FC236}">
                  <a16:creationId xmlns:a16="http://schemas.microsoft.com/office/drawing/2014/main" id="{BA068419-FBE4-358C-6216-B57648CA3567}"/>
                </a:ext>
              </a:extLst>
            </p:cNvPr>
            <p:cNvSpPr/>
            <p:nvPr/>
          </p:nvSpPr>
          <p:spPr>
            <a:xfrm>
              <a:off x="7850776" y="6023436"/>
              <a:ext cx="3370501" cy="83456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dirty="0">
                  <a:solidFill>
                    <a:schemeClr val="bg1"/>
                  </a:solidFill>
                </a:rPr>
                <a:t>Поддержка реализации со стороны АБР</a:t>
              </a:r>
            </a:p>
          </p:txBody>
        </p:sp>
      </p:grp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7C2525A4-0690-E218-E30C-12E8C1D31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6" y="6023437"/>
            <a:ext cx="744887" cy="7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34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>
      <Value>18</Value>
      <Value>3</Value>
      <Value>2</Value>
      <Value>1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7043BC-63CB-4567-9DB1-18E0FD2A7E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668aa56-9285-4561-92d6-d6343913a899"/>
    <ds:schemaRef ds:uri="http://purl.org/dc/elements/1.1/"/>
    <ds:schemaRef ds:uri="http://schemas.microsoft.com/office/2006/metadata/properties"/>
    <ds:schemaRef ds:uri="4d0bf39f-aee5-4194-a8cf-9eb94d97790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E1E4A1-76EC-4132-A589-D38E2AF1DC6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270</TotalTime>
  <Words>428</Words>
  <Application>Microsoft Office PowerPoint</Application>
  <PresentationFormat>Widescreen</PresentationFormat>
  <Paragraphs>79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Office Theme</vt:lpstr>
      <vt:lpstr>Сессия 3: Торговля, туризм и экономические коридоры   Обновленная информация по экономическим коридорам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Reneli Gloria</cp:lastModifiedBy>
  <cp:revision>21</cp:revision>
  <dcterms:created xsi:type="dcterms:W3CDTF">2018-04-10T06:12:51Z</dcterms:created>
  <dcterms:modified xsi:type="dcterms:W3CDTF">2023-05-18T06:19:36Z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MSIP_Label_817d4574-7375-4d17-b29c-6e4c6df0fcb0_Enabled">
    <vt:lpwstr>true</vt:lpwstr>
  </property>
  <property fmtid="{D5CDD505-2E9C-101B-9397-08002B2CF9AE}" pid="19" name="MSIP_Label_817d4574-7375-4d17-b29c-6e4c6df0fcb0_SetDate">
    <vt:lpwstr>2023-04-11T03:26:31Z</vt:lpwstr>
  </property>
  <property fmtid="{D5CDD505-2E9C-101B-9397-08002B2CF9AE}" pid="20" name="MSIP_Label_817d4574-7375-4d17-b29c-6e4c6df0fcb0_Method">
    <vt:lpwstr>Standard</vt:lpwstr>
  </property>
  <property fmtid="{D5CDD505-2E9C-101B-9397-08002B2CF9AE}" pid="21" name="MSIP_Label_817d4574-7375-4d17-b29c-6e4c6df0fcb0_Name">
    <vt:lpwstr>ADB Internal</vt:lpwstr>
  </property>
  <property fmtid="{D5CDD505-2E9C-101B-9397-08002B2CF9AE}" pid="22" name="MSIP_Label_817d4574-7375-4d17-b29c-6e4c6df0fcb0_SiteId">
    <vt:lpwstr>9495d6bb-41c2-4c58-848f-92e52cf3d640</vt:lpwstr>
  </property>
  <property fmtid="{D5CDD505-2E9C-101B-9397-08002B2CF9AE}" pid="23" name="MSIP_Label_817d4574-7375-4d17-b29c-6e4c6df0fcb0_ActionId">
    <vt:lpwstr>93605d0e-37ea-44fc-ba32-6c54431d93b3</vt:lpwstr>
  </property>
  <property fmtid="{D5CDD505-2E9C-101B-9397-08002B2CF9AE}" pid="24" name="MSIP_Label_817d4574-7375-4d17-b29c-6e4c6df0fcb0_ContentBits">
    <vt:lpwstr>2</vt:lpwstr>
  </property>
  <property fmtid="{D5CDD505-2E9C-101B-9397-08002B2CF9AE}" pid="25" name="ClassificationContentMarkingFooterLocations">
    <vt:lpwstr>Office Theme:8</vt:lpwstr>
  </property>
  <property fmtid="{D5CDD505-2E9C-101B-9397-08002B2CF9AE}" pid="26" name="ClassificationContentMarkingFooterText">
    <vt:lpwstr>INTERNAL. This information is accessible to ADB Management and staff. It may be shared outside ADB with appropriate permission.</vt:lpwstr>
  </property>
</Properties>
</file>