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56" r:id="rId5"/>
    <p:sldId id="258" r:id="rId6"/>
    <p:sldId id="259" r:id="rId7"/>
    <p:sldId id="260" r:id="rId8"/>
    <p:sldId id="261"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94660"/>
  </p:normalViewPr>
  <p:slideViewPr>
    <p:cSldViewPr snapToGrid="0">
      <p:cViewPr varScale="1">
        <p:scale>
          <a:sx n="82" d="100"/>
          <a:sy n="82" d="100"/>
        </p:scale>
        <p:origin x="67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D1FF6008-B0FE-8BBC-DBDB-F68AF218920C}"/>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2200" y="5065714"/>
            <a:ext cx="1618673" cy="1655761"/>
          </a:xfrm>
          <a:prstGeom prst="rect">
            <a:avLst/>
          </a:prstGeom>
          <a:noFill/>
        </p:spPr>
      </p:pic>
    </p:spTree>
    <p:extLst>
      <p:ext uri="{BB962C8B-B14F-4D97-AF65-F5344CB8AC3E}">
        <p14:creationId xmlns:p14="http://schemas.microsoft.com/office/powerpoint/2010/main" val="395123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8140A-07BC-4FD6-8749-68045C2E06D2}"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472084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8140A-07BC-4FD6-8749-68045C2E06D2}"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3499299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E8140A-07BC-4FD6-8749-68045C2E06D2}"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pic>
        <p:nvPicPr>
          <p:cNvPr id="8" name="Picture 7">
            <a:extLst>
              <a:ext uri="{FF2B5EF4-FFF2-40B4-BE49-F238E27FC236}">
                <a16:creationId xmlns:a16="http://schemas.microsoft.com/office/drawing/2014/main" id="{0A6BEBB3-FDBF-B798-5384-3764412C6EBD}"/>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3183" y="5065714"/>
            <a:ext cx="1618673" cy="1655761"/>
          </a:xfrm>
          <a:prstGeom prst="rect">
            <a:avLst/>
          </a:prstGeom>
          <a:noFill/>
        </p:spPr>
      </p:pic>
    </p:spTree>
    <p:extLst>
      <p:ext uri="{BB962C8B-B14F-4D97-AF65-F5344CB8AC3E}">
        <p14:creationId xmlns:p14="http://schemas.microsoft.com/office/powerpoint/2010/main" val="412423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8140A-07BC-4FD6-8749-68045C2E06D2}" type="datetimeFigureOut">
              <a:rPr lang="en-US" smtClean="0"/>
              <a:t>5/19/2023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59358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E8140A-07BC-4FD6-8749-68045C2E06D2}"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064661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E8140A-07BC-4FD6-8749-68045C2E06D2}" type="datetimeFigureOut">
              <a:rPr lang="en-US" smtClean="0"/>
              <a:t>5/19/2023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1012253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E8140A-07BC-4FD6-8749-68045C2E06D2}" type="datetimeFigureOut">
              <a:rPr lang="en-US" smtClean="0"/>
              <a:t>5/19/2023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426336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E8140A-07BC-4FD6-8749-68045C2E06D2}" type="datetimeFigureOut">
              <a:rPr lang="en-US" smtClean="0"/>
              <a:t>5/19/2023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756023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E8140A-07BC-4FD6-8749-68045C2E06D2}"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612730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AE8140A-07BC-4FD6-8749-68045C2E06D2}" type="datetimeFigureOut">
              <a:rPr lang="en-US" smtClean="0"/>
              <a:t>5/19/2023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CE47BB-7310-46D8-81F3-6ABCEF98FEF2}" type="slidenum">
              <a:rPr lang="en-US" smtClean="0"/>
              <a:t>‹#›</a:t>
            </a:fld>
            <a:endParaRPr lang="en-US"/>
          </a:p>
        </p:txBody>
      </p:sp>
    </p:spTree>
    <p:extLst>
      <p:ext uri="{BB962C8B-B14F-4D97-AF65-F5344CB8AC3E}">
        <p14:creationId xmlns:p14="http://schemas.microsoft.com/office/powerpoint/2010/main" val="273724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E8140A-07BC-4FD6-8749-68045C2E06D2}" type="datetimeFigureOut">
              <a:rPr lang="en-US" smtClean="0"/>
              <a:t>5/19/2023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E47BB-7310-46D8-81F3-6ABCEF98FEF2}" type="slidenum">
              <a:rPr lang="en-US" smtClean="0"/>
              <a:t>‹#›</a:t>
            </a:fld>
            <a:endParaRPr lang="en-US"/>
          </a:p>
        </p:txBody>
      </p:sp>
    </p:spTree>
    <p:extLst>
      <p:ext uri="{BB962C8B-B14F-4D97-AF65-F5344CB8AC3E}">
        <p14:creationId xmlns:p14="http://schemas.microsoft.com/office/powerpoint/2010/main" val="6392553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EA51434-1A55-4B35-A662-6F446881BFF6}"/>
              </a:ext>
            </a:extLst>
          </p:cNvPr>
          <p:cNvSpPr>
            <a:spLocks noGrp="1"/>
          </p:cNvSpPr>
          <p:nvPr>
            <p:ph type="subTitle" idx="1"/>
          </p:nvPr>
        </p:nvSpPr>
        <p:spPr/>
        <p:txBody>
          <a:bodyPr>
            <a:normAutofit lnSpcReduction="10000"/>
          </a:bodyPr>
          <a:lstStyle/>
          <a:p>
            <a:endParaRPr lang="en-US" altLang="zh-CN" i="0" u="none" strike="noStrike" dirty="0">
              <a:solidFill>
                <a:srgbClr val="333333"/>
              </a:solidFill>
              <a:effectLst/>
              <a:latin typeface="Arial" panose="020B0604020202020204" pitchFamily="34" charset="0"/>
            </a:endParaRPr>
          </a:p>
          <a:p>
            <a:r>
              <a:rPr lang="en-US" altLang="zh-CN" i="0" u="none" strike="noStrike" dirty="0">
                <a:solidFill>
                  <a:srgbClr val="333333"/>
                </a:solidFill>
                <a:effectLst/>
                <a:latin typeface="Arial" panose="020B0604020202020204" pitchFamily="34" charset="0"/>
              </a:rPr>
              <a:t>CAREC</a:t>
            </a:r>
            <a:r>
              <a:rPr lang="zh-CN" altLang="en-US" i="0" u="none" strike="noStrike" dirty="0">
                <a:solidFill>
                  <a:srgbClr val="333333"/>
                </a:solidFill>
                <a:effectLst/>
                <a:latin typeface="Arial" panose="020B0604020202020204" pitchFamily="34" charset="0"/>
              </a:rPr>
              <a:t>高官会议 </a:t>
            </a:r>
            <a:endParaRPr lang="en-US" altLang="zh-CN" i="0" u="none" strike="noStrike" dirty="0">
              <a:solidFill>
                <a:srgbClr val="333333"/>
              </a:solidFill>
              <a:effectLst/>
              <a:latin typeface="Arial" panose="020B0604020202020204" pitchFamily="34" charset="0"/>
            </a:endParaRPr>
          </a:p>
          <a:p>
            <a:r>
              <a:rPr lang="en-US" altLang="zh-CN" i="0" u="none" strike="noStrike" dirty="0">
                <a:solidFill>
                  <a:srgbClr val="333333"/>
                </a:solidFill>
                <a:effectLst/>
                <a:latin typeface="Arial" panose="020B0604020202020204" pitchFamily="34" charset="0"/>
              </a:rPr>
              <a:t>2023</a:t>
            </a:r>
            <a:r>
              <a:rPr lang="zh-CN" altLang="en-US" i="0" u="none" strike="noStrike" dirty="0">
                <a:solidFill>
                  <a:srgbClr val="333333"/>
                </a:solidFill>
                <a:effectLst/>
                <a:latin typeface="Arial" panose="020B0604020202020204" pitchFamily="34" charset="0"/>
              </a:rPr>
              <a:t>年</a:t>
            </a:r>
            <a:r>
              <a:rPr lang="en-US" altLang="zh-CN" i="0" u="none" strike="noStrike" dirty="0">
                <a:solidFill>
                  <a:srgbClr val="333333"/>
                </a:solidFill>
                <a:effectLst/>
                <a:latin typeface="Arial" panose="020B0604020202020204" pitchFamily="34" charset="0"/>
              </a:rPr>
              <a:t>6</a:t>
            </a:r>
            <a:r>
              <a:rPr lang="zh-CN" altLang="en-US" i="0" u="none" strike="noStrike" dirty="0">
                <a:solidFill>
                  <a:srgbClr val="333333"/>
                </a:solidFill>
                <a:effectLst/>
                <a:latin typeface="Arial" panose="020B0604020202020204" pitchFamily="34" charset="0"/>
              </a:rPr>
              <a:t>月</a:t>
            </a:r>
            <a:r>
              <a:rPr lang="en-US" altLang="zh-CN" i="0" u="none" strike="noStrike" dirty="0">
                <a:solidFill>
                  <a:srgbClr val="333333"/>
                </a:solidFill>
                <a:effectLst/>
                <a:latin typeface="Arial" panose="020B0604020202020204" pitchFamily="34" charset="0"/>
              </a:rPr>
              <a:t>13</a:t>
            </a:r>
            <a:r>
              <a:rPr lang="zh-CN" altLang="en-US" i="0" u="none" strike="noStrike" dirty="0">
                <a:solidFill>
                  <a:srgbClr val="333333"/>
                </a:solidFill>
                <a:effectLst/>
                <a:latin typeface="Arial" panose="020B0604020202020204" pitchFamily="34" charset="0"/>
              </a:rPr>
              <a:t>日至</a:t>
            </a:r>
            <a:r>
              <a:rPr lang="en-US" altLang="zh-CN" i="0" u="none" strike="noStrike" dirty="0">
                <a:solidFill>
                  <a:srgbClr val="333333"/>
                </a:solidFill>
                <a:effectLst/>
                <a:latin typeface="Arial" panose="020B0604020202020204" pitchFamily="34" charset="0"/>
              </a:rPr>
              <a:t>14</a:t>
            </a:r>
            <a:r>
              <a:rPr lang="zh-CN" altLang="en-US" i="0" u="none" strike="noStrike" dirty="0">
                <a:solidFill>
                  <a:srgbClr val="333333"/>
                </a:solidFill>
                <a:effectLst/>
                <a:latin typeface="Arial" panose="020B0604020202020204" pitchFamily="34" charset="0"/>
              </a:rPr>
              <a:t>日 </a:t>
            </a:r>
            <a:endParaRPr lang="en-US" altLang="zh-CN" i="0" u="none" strike="noStrike" dirty="0">
              <a:solidFill>
                <a:srgbClr val="333333"/>
              </a:solidFill>
              <a:effectLst/>
              <a:latin typeface="Arial" panose="020B0604020202020204" pitchFamily="34" charset="0"/>
            </a:endParaRPr>
          </a:p>
          <a:p>
            <a:r>
              <a:rPr lang="zh-CN" altLang="en-US" i="0" u="none" strike="noStrike" dirty="0">
                <a:solidFill>
                  <a:srgbClr val="333333"/>
                </a:solidFill>
                <a:effectLst/>
                <a:latin typeface="Arial" panose="020B0604020202020204" pitchFamily="34" charset="0"/>
              </a:rPr>
              <a:t>格鲁吉亚第比利斯</a:t>
            </a:r>
            <a:endParaRPr lang="en-US" dirty="0"/>
          </a:p>
        </p:txBody>
      </p:sp>
      <p:sp>
        <p:nvSpPr>
          <p:cNvPr id="7" name="Title 1">
            <a:extLst>
              <a:ext uri="{FF2B5EF4-FFF2-40B4-BE49-F238E27FC236}">
                <a16:creationId xmlns:a16="http://schemas.microsoft.com/office/drawing/2014/main" id="{6B89152D-91C9-9700-DB76-3128E71D1A98}"/>
              </a:ext>
            </a:extLst>
          </p:cNvPr>
          <p:cNvSpPr>
            <a:spLocks noGrp="1"/>
          </p:cNvSpPr>
          <p:nvPr>
            <p:ph type="ctrTitle"/>
          </p:nvPr>
        </p:nvSpPr>
        <p:spPr>
          <a:xfrm>
            <a:off x="1524000" y="1122363"/>
            <a:ext cx="9144000" cy="2387600"/>
          </a:xfrm>
        </p:spPr>
        <p:txBody>
          <a:bodyPr>
            <a:normAutofit/>
          </a:bodyPr>
          <a:lstStyle/>
          <a:p>
            <a:r>
              <a:rPr lang="zh-CN" altLang="en-US" sz="2800" b="1" i="0" u="none" strike="noStrike" dirty="0">
                <a:solidFill>
                  <a:srgbClr val="333333"/>
                </a:solidFill>
                <a:effectLst/>
                <a:latin typeface="HEITI SC MEDIUM" pitchFamily="2" charset="-128"/>
                <a:ea typeface="HEITI SC MEDIUM" pitchFamily="2" charset="-128"/>
              </a:rPr>
              <a:t>第三场会议</a:t>
            </a:r>
            <a:r>
              <a:rPr lang="en-US" altLang="zh-CN" sz="2800" b="1" i="0" u="none" strike="noStrike" dirty="0">
                <a:solidFill>
                  <a:srgbClr val="333333"/>
                </a:solidFill>
                <a:effectLst/>
                <a:latin typeface="HEITI SC MEDIUM" pitchFamily="2" charset="-128"/>
                <a:ea typeface="HEITI SC MEDIUM" pitchFamily="2" charset="-128"/>
              </a:rPr>
              <a:t>:</a:t>
            </a:r>
            <a:r>
              <a:rPr lang="zh-CN" altLang="en-US" sz="2800" b="1" i="0" u="none" strike="noStrike" dirty="0">
                <a:solidFill>
                  <a:srgbClr val="333333"/>
                </a:solidFill>
                <a:effectLst/>
                <a:latin typeface="HEITI SC MEDIUM" pitchFamily="2" charset="-128"/>
                <a:ea typeface="HEITI SC MEDIUM" pitchFamily="2" charset="-128"/>
              </a:rPr>
              <a:t>贸易、旅游和经济走廊</a:t>
            </a:r>
            <a:br>
              <a:rPr lang="en-PH" sz="2800" b="1" dirty="0">
                <a:latin typeface="HEITI SC MEDIUM" pitchFamily="2" charset="-128"/>
                <a:ea typeface="HEITI SC MEDIUM" pitchFamily="2" charset="-128"/>
                <a:cs typeface="Arial" panose="020B0604020202020204" pitchFamily="34" charset="0"/>
              </a:rPr>
            </a:br>
            <a:br>
              <a:rPr lang="en-PH" sz="3800" b="1" dirty="0">
                <a:latin typeface="HEITI SC MEDIUM" pitchFamily="2" charset="-128"/>
                <a:ea typeface="HEITI SC MEDIUM" pitchFamily="2" charset="-128"/>
                <a:cs typeface="Arial" panose="020B0604020202020204" pitchFamily="34" charset="0"/>
              </a:rPr>
            </a:br>
            <a:r>
              <a:rPr lang="zh-CN" altLang="en-US" sz="2800" b="1" i="0" u="none" strike="noStrike" dirty="0">
                <a:solidFill>
                  <a:srgbClr val="333333"/>
                </a:solidFill>
                <a:effectLst/>
                <a:latin typeface="HEITI SC MEDIUM" pitchFamily="2" charset="-128"/>
                <a:ea typeface="HEITI SC MEDIUM" pitchFamily="2" charset="-128"/>
              </a:rPr>
              <a:t>经济走廊最新情况</a:t>
            </a:r>
            <a:endParaRPr lang="en-US" sz="2800" b="1" i="1" dirty="0">
              <a:latin typeface="HEITI SC MEDIUM" pitchFamily="2" charset="-128"/>
              <a:ea typeface="HEITI SC MEDIUM" pitchFamily="2" charset="-128"/>
            </a:endParaRPr>
          </a:p>
        </p:txBody>
      </p:sp>
    </p:spTree>
    <p:extLst>
      <p:ext uri="{BB962C8B-B14F-4D97-AF65-F5344CB8AC3E}">
        <p14:creationId xmlns:p14="http://schemas.microsoft.com/office/powerpoint/2010/main" val="1132021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2539CE-BE6C-9851-DAFE-EA838BB7A0C5}"/>
              </a:ext>
            </a:extLst>
          </p:cNvPr>
          <p:cNvSpPr txBox="1"/>
          <p:nvPr/>
        </p:nvSpPr>
        <p:spPr>
          <a:xfrm>
            <a:off x="477078" y="358503"/>
            <a:ext cx="11237843" cy="523220"/>
          </a:xfrm>
          <a:prstGeom prst="rect">
            <a:avLst/>
          </a:prstGeom>
          <a:noFill/>
        </p:spPr>
        <p:txBody>
          <a:bodyPr wrap="square" rtlCol="0">
            <a:spAutoFit/>
          </a:bodyPr>
          <a:lstStyle/>
          <a:p>
            <a:r>
              <a:rPr lang="en-US" sz="2800" b="1" dirty="0" err="1">
                <a:latin typeface="Roboto"/>
                <a:cs typeface="Arial" panose="020B0604020202020204" pitchFamily="34" charset="0"/>
              </a:rPr>
              <a:t>结构</a:t>
            </a:r>
            <a:endParaRPr lang="en-US" sz="2800" b="1" dirty="0">
              <a:latin typeface="Roboto"/>
              <a:cs typeface="Arial" panose="020B0604020202020204" pitchFamily="34" charset="0"/>
            </a:endParaRPr>
          </a:p>
        </p:txBody>
      </p:sp>
      <p:cxnSp>
        <p:nvCxnSpPr>
          <p:cNvPr id="4" name="Straight Connector 3">
            <a:extLst>
              <a:ext uri="{FF2B5EF4-FFF2-40B4-BE49-F238E27FC236}">
                <a16:creationId xmlns:a16="http://schemas.microsoft.com/office/drawing/2014/main" id="{32D34D4F-71D4-451E-7A54-E3B6CA8D09BA}"/>
              </a:ext>
            </a:extLst>
          </p:cNvPr>
          <p:cNvCxnSpPr>
            <a:cxnSpLocks/>
          </p:cNvCxnSpPr>
          <p:nvPr/>
        </p:nvCxnSpPr>
        <p:spPr>
          <a:xfrm>
            <a:off x="0" y="864734"/>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4216577C-33E6-18C9-D2BB-8333ED561D25}"/>
              </a:ext>
            </a:extLst>
          </p:cNvPr>
          <p:cNvGrpSpPr/>
          <p:nvPr/>
        </p:nvGrpSpPr>
        <p:grpSpPr>
          <a:xfrm>
            <a:off x="1063691" y="1726164"/>
            <a:ext cx="10021076" cy="3474730"/>
            <a:chOff x="1839441" y="1534844"/>
            <a:chExt cx="9558143" cy="2995158"/>
          </a:xfrm>
        </p:grpSpPr>
        <p:sp>
          <p:nvSpPr>
            <p:cNvPr id="7" name="Content Placeholder 6">
              <a:extLst>
                <a:ext uri="{FF2B5EF4-FFF2-40B4-BE49-F238E27FC236}">
                  <a16:creationId xmlns:a16="http://schemas.microsoft.com/office/drawing/2014/main" id="{6EB93E76-83E7-98A3-C1A1-A54D16D12602}"/>
                </a:ext>
              </a:extLst>
            </p:cNvPr>
            <p:cNvSpPr txBox="1">
              <a:spLocks/>
            </p:cNvSpPr>
            <p:nvPr/>
          </p:nvSpPr>
          <p:spPr>
            <a:xfrm>
              <a:off x="1839442" y="1534844"/>
              <a:ext cx="9558142" cy="869467"/>
            </a:xfrm>
            <a:prstGeom prst="rect">
              <a:avLst/>
            </a:prstGeom>
            <a:solidFill>
              <a:schemeClr val="accent4">
                <a:lumMod val="20000"/>
                <a:lumOff val="80000"/>
              </a:schemeClr>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lvl="2">
                <a:spcBef>
                  <a:spcPts val="600"/>
                </a:spcBef>
              </a:pPr>
              <a:r>
                <a:rPr lang="en-US" altLang="zh-CN" b="0" i="0" u="none" strike="noStrike" dirty="0">
                  <a:solidFill>
                    <a:srgbClr val="333333"/>
                  </a:solidFill>
                  <a:effectLst/>
                  <a:latin typeface="Arial" panose="020B0604020202020204" pitchFamily="34" charset="0"/>
                </a:rPr>
                <a:t>1.</a:t>
              </a:r>
              <a:r>
                <a:rPr lang="zh-CN" altLang="en-US" b="0" i="0" u="none" strike="noStrike" dirty="0">
                  <a:solidFill>
                    <a:srgbClr val="333333"/>
                  </a:solidFill>
                  <a:effectLst/>
                  <a:latin typeface="Arial" panose="020B0604020202020204" pitchFamily="34" charset="0"/>
                </a:rPr>
                <a:t>阿拉木图</a:t>
              </a:r>
              <a:r>
                <a:rPr lang="en-US" altLang="zh-CN" b="0" i="0" u="none" strike="noStrike" dirty="0">
                  <a:solidFill>
                    <a:srgbClr val="333333"/>
                  </a:solidFill>
                  <a:effectLst/>
                  <a:latin typeface="Arial" panose="020B0604020202020204" pitchFamily="34" charset="0"/>
                </a:rPr>
                <a:t>-</a:t>
              </a:r>
              <a:r>
                <a:rPr lang="zh-CN" altLang="en-US" b="0" i="0" u="none" strike="noStrike" dirty="0">
                  <a:solidFill>
                    <a:srgbClr val="333333"/>
                  </a:solidFill>
                  <a:effectLst/>
                  <a:latin typeface="Arial" panose="020B0604020202020204" pitchFamily="34" charset="0"/>
                </a:rPr>
                <a:t>比什凯克经济走廊</a:t>
              </a:r>
              <a:endParaRPr lang="en-GB" dirty="0">
                <a:latin typeface="Arial" panose="020B0604020202020204" pitchFamily="34" charset="0"/>
                <a:cs typeface="Arial" panose="020B0604020202020204" pitchFamily="34" charset="0"/>
              </a:endParaRPr>
            </a:p>
          </p:txBody>
        </p:sp>
        <p:sp>
          <p:nvSpPr>
            <p:cNvPr id="9" name="Content Placeholder 6">
              <a:extLst>
                <a:ext uri="{FF2B5EF4-FFF2-40B4-BE49-F238E27FC236}">
                  <a16:creationId xmlns:a16="http://schemas.microsoft.com/office/drawing/2014/main" id="{10A5EB63-716A-F095-9DA1-450C2F8A70F7}"/>
                </a:ext>
              </a:extLst>
            </p:cNvPr>
            <p:cNvSpPr txBox="1">
              <a:spLocks/>
            </p:cNvSpPr>
            <p:nvPr/>
          </p:nvSpPr>
          <p:spPr>
            <a:xfrm>
              <a:off x="1839441" y="2556529"/>
              <a:ext cx="9558143" cy="869466"/>
            </a:xfrm>
            <a:prstGeom prst="rect">
              <a:avLst/>
            </a:prstGeom>
            <a:solidFill>
              <a:schemeClr val="accent5">
                <a:lumMod val="40000"/>
                <a:lumOff val="60000"/>
              </a:schemeClr>
            </a:solidFill>
          </p:spPr>
          <p:txBody>
            <a:bodyPr vert="horz"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71500" lvl="2" indent="-342900">
                <a:buFont typeface="+mj-lt"/>
                <a:buAutoNum type="arabicPeriod" startAt="2"/>
              </a:pPr>
              <a:r>
                <a:rPr lang="zh-CN" altLang="en-US" b="0" i="0" u="none" strike="noStrike" dirty="0">
                  <a:solidFill>
                    <a:srgbClr val="333333"/>
                  </a:solidFill>
                  <a:effectLst/>
                  <a:latin typeface="Arial" panose="020B0604020202020204" pitchFamily="34" charset="0"/>
                </a:rPr>
                <a:t>希姆肯特</a:t>
              </a:r>
              <a:r>
                <a:rPr lang="en-US" altLang="zh-CN" b="0" i="0" u="none" strike="noStrike" dirty="0">
                  <a:solidFill>
                    <a:srgbClr val="333333"/>
                  </a:solidFill>
                  <a:effectLst/>
                  <a:latin typeface="Arial" panose="020B0604020202020204" pitchFamily="34" charset="0"/>
                </a:rPr>
                <a:t>-</a:t>
              </a:r>
              <a:r>
                <a:rPr lang="zh-CN" altLang="en-US" b="0" i="0" u="none" strike="noStrike" dirty="0">
                  <a:solidFill>
                    <a:srgbClr val="333333"/>
                  </a:solidFill>
                  <a:effectLst/>
                  <a:latin typeface="Arial" panose="020B0604020202020204" pitchFamily="34" charset="0"/>
                </a:rPr>
                <a:t>塔什干</a:t>
              </a:r>
              <a:r>
                <a:rPr lang="en-US" altLang="zh-CN" b="0" i="0" u="none" strike="noStrike" dirty="0">
                  <a:solidFill>
                    <a:srgbClr val="333333"/>
                  </a:solidFill>
                  <a:effectLst/>
                  <a:latin typeface="Arial" panose="020B0604020202020204" pitchFamily="34" charset="0"/>
                </a:rPr>
                <a:t>-</a:t>
              </a:r>
              <a:r>
                <a:rPr lang="zh-CN" altLang="en-US" b="0" i="0" u="none" strike="noStrike" dirty="0">
                  <a:solidFill>
                    <a:srgbClr val="333333"/>
                  </a:solidFill>
                  <a:effectLst/>
                  <a:latin typeface="Arial" panose="020B0604020202020204" pitchFamily="34" charset="0"/>
                </a:rPr>
                <a:t>苦盏经济走廊</a:t>
              </a:r>
              <a:r>
                <a:rPr lang="en-GB" dirty="0">
                  <a:latin typeface="Arial" panose="020B0604020202020204" pitchFamily="34" charset="0"/>
                  <a:cs typeface="Arial" panose="020B0604020202020204" pitchFamily="34" charset="0"/>
                </a:rPr>
                <a:t>	</a:t>
              </a:r>
            </a:p>
          </p:txBody>
        </p:sp>
        <p:sp>
          <p:nvSpPr>
            <p:cNvPr id="10" name="Content Placeholder 6">
              <a:extLst>
                <a:ext uri="{FF2B5EF4-FFF2-40B4-BE49-F238E27FC236}">
                  <a16:creationId xmlns:a16="http://schemas.microsoft.com/office/drawing/2014/main" id="{2943BAEE-6E34-15E8-A829-9EA53DF156FD}"/>
                </a:ext>
              </a:extLst>
            </p:cNvPr>
            <p:cNvSpPr txBox="1">
              <a:spLocks/>
            </p:cNvSpPr>
            <p:nvPr/>
          </p:nvSpPr>
          <p:spPr>
            <a:xfrm>
              <a:off x="1839442" y="3660536"/>
              <a:ext cx="9558142" cy="869466"/>
            </a:xfrm>
            <a:prstGeom prst="rect">
              <a:avLst/>
            </a:prstGeom>
            <a:solidFill>
              <a:schemeClr val="accent6">
                <a:lumMod val="20000"/>
                <a:lumOff val="80000"/>
              </a:schemeClr>
            </a:solidFill>
          </p:spPr>
          <p:txBody>
            <a:bodyPr vert="horz"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539750" lvl="2" indent="-311150">
                <a:buFont typeface="+mj-lt"/>
                <a:buAutoNum type="arabicPeriod" startAt="3"/>
              </a:pPr>
              <a:r>
                <a:rPr lang="zh-CN" altLang="en-US" b="0" i="0" u="none" strike="noStrike" dirty="0">
                  <a:solidFill>
                    <a:srgbClr val="333333"/>
                  </a:solidFill>
                  <a:effectLst/>
                  <a:latin typeface="Arial" panose="020B0604020202020204" pitchFamily="34" charset="0"/>
                </a:rPr>
                <a:t>经济走廊框架及其影响</a:t>
              </a:r>
              <a:endParaRPr lang="en-GB" dirty="0">
                <a:latin typeface="Arial" panose="020B0604020202020204" pitchFamily="34" charset="0"/>
                <a:cs typeface="Arial" panose="020B0604020202020204" pitchFamily="34" charset="0"/>
              </a:endParaRPr>
            </a:p>
          </p:txBody>
        </p:sp>
      </p:grpSp>
      <p:pic>
        <p:nvPicPr>
          <p:cNvPr id="3" name="Picture 2" descr="Idea management: A game changer for every company | Nordantech">
            <a:extLst>
              <a:ext uri="{FF2B5EF4-FFF2-40B4-BE49-F238E27FC236}">
                <a16:creationId xmlns:a16="http://schemas.microsoft.com/office/drawing/2014/main" id="{0E460153-28CE-54A4-5048-E28BF686A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2205" y="1868305"/>
            <a:ext cx="5271292"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29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F1579B-E1A4-B357-F4FD-24E24F61A44C}"/>
              </a:ext>
            </a:extLst>
          </p:cNvPr>
          <p:cNvSpPr txBox="1"/>
          <p:nvPr/>
        </p:nvSpPr>
        <p:spPr>
          <a:xfrm>
            <a:off x="317057" y="341514"/>
            <a:ext cx="11557886" cy="523220"/>
          </a:xfrm>
          <a:prstGeom prst="rect">
            <a:avLst/>
          </a:prstGeom>
          <a:noFill/>
        </p:spPr>
        <p:txBody>
          <a:bodyPr wrap="square" rtlCol="0">
            <a:spAutoFit/>
          </a:bodyPr>
          <a:lstStyle/>
          <a:p>
            <a:r>
              <a:rPr lang="en-US" sz="2800" b="1" dirty="0">
                <a:latin typeface="Roboto"/>
                <a:cs typeface="Arial" panose="020B0604020202020204" pitchFamily="34" charset="0"/>
              </a:rPr>
              <a:t>1.</a:t>
            </a:r>
            <a:r>
              <a:rPr lang="zh-CN" altLang="en-US" sz="2800" b="1" i="0" u="none" strike="noStrike" dirty="0">
                <a:solidFill>
                  <a:srgbClr val="333333"/>
                </a:solidFill>
                <a:effectLst/>
                <a:latin typeface="Arial" panose="020B0604020202020204" pitchFamily="34" charset="0"/>
              </a:rPr>
              <a:t>阿拉木图</a:t>
            </a:r>
            <a:r>
              <a:rPr lang="en-US" altLang="zh-CN" sz="2800" b="1" i="0" u="none" strike="noStrike" dirty="0">
                <a:solidFill>
                  <a:srgbClr val="333333"/>
                </a:solidFill>
                <a:effectLst/>
                <a:latin typeface="Arial" panose="020B0604020202020204" pitchFamily="34" charset="0"/>
              </a:rPr>
              <a:t>-</a:t>
            </a:r>
            <a:r>
              <a:rPr lang="zh-CN" altLang="en-US" sz="2800" b="1" i="0" u="none" strike="noStrike" dirty="0">
                <a:solidFill>
                  <a:srgbClr val="333333"/>
                </a:solidFill>
                <a:effectLst/>
                <a:latin typeface="Arial" panose="020B0604020202020204" pitchFamily="34" charset="0"/>
              </a:rPr>
              <a:t>比什凯克经济走廊</a:t>
            </a:r>
            <a:endParaRPr lang="en-US" sz="2800" b="1" dirty="0">
              <a:latin typeface="Roboto"/>
              <a:cs typeface="Arial" panose="020B0604020202020204" pitchFamily="34" charset="0"/>
            </a:endParaRPr>
          </a:p>
        </p:txBody>
      </p:sp>
      <p:cxnSp>
        <p:nvCxnSpPr>
          <p:cNvPr id="5" name="Straight Connector 4">
            <a:extLst>
              <a:ext uri="{FF2B5EF4-FFF2-40B4-BE49-F238E27FC236}">
                <a16:creationId xmlns:a16="http://schemas.microsoft.com/office/drawing/2014/main" id="{DEB916EC-3A67-18D4-D1A2-54E18FCD11BA}"/>
              </a:ext>
            </a:extLst>
          </p:cNvPr>
          <p:cNvCxnSpPr>
            <a:cxnSpLocks/>
          </p:cNvCxnSpPr>
          <p:nvPr/>
        </p:nvCxnSpPr>
        <p:spPr>
          <a:xfrm>
            <a:off x="0" y="864734"/>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0CDA813D-96A7-0644-FCCA-505B7FB5E338}"/>
              </a:ext>
            </a:extLst>
          </p:cNvPr>
          <p:cNvGrpSpPr/>
          <p:nvPr/>
        </p:nvGrpSpPr>
        <p:grpSpPr>
          <a:xfrm>
            <a:off x="131445" y="1039803"/>
            <a:ext cx="11929108" cy="5591809"/>
            <a:chOff x="131445" y="955824"/>
            <a:chExt cx="11929108" cy="5591809"/>
          </a:xfrm>
        </p:grpSpPr>
        <p:sp>
          <p:nvSpPr>
            <p:cNvPr id="8" name="Content Placeholder 6">
              <a:extLst>
                <a:ext uri="{FF2B5EF4-FFF2-40B4-BE49-F238E27FC236}">
                  <a16:creationId xmlns:a16="http://schemas.microsoft.com/office/drawing/2014/main" id="{718A7043-DA72-CA85-0657-ADA01F791815}"/>
                </a:ext>
              </a:extLst>
            </p:cNvPr>
            <p:cNvSpPr txBox="1">
              <a:spLocks/>
            </p:cNvSpPr>
            <p:nvPr/>
          </p:nvSpPr>
          <p:spPr>
            <a:xfrm>
              <a:off x="131446" y="4296433"/>
              <a:ext cx="11929106" cy="2134184"/>
            </a:xfrm>
            <a:prstGeom prst="rect">
              <a:avLst/>
            </a:prstGeom>
            <a:solidFill>
              <a:schemeClr val="accent1">
                <a:lumMod val="40000"/>
                <a:lumOff val="60000"/>
              </a:schemeClr>
            </a:solidFill>
          </p:spPr>
          <p:txBody>
            <a:bodyPr vert="horz"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lvl="2"/>
              <a:endParaRPr lang="en-GB" dirty="0">
                <a:latin typeface="Arial" panose="020B0604020202020204" pitchFamily="34" charset="0"/>
                <a:cs typeface="Arial" panose="020B0604020202020204" pitchFamily="34" charset="0"/>
              </a:endParaRPr>
            </a:p>
          </p:txBody>
        </p:sp>
        <p:sp>
          <p:nvSpPr>
            <p:cNvPr id="9" name="Content Placeholder 6">
              <a:extLst>
                <a:ext uri="{FF2B5EF4-FFF2-40B4-BE49-F238E27FC236}">
                  <a16:creationId xmlns:a16="http://schemas.microsoft.com/office/drawing/2014/main" id="{8AD4D43C-0AAB-717E-E6F6-58A09901118A}"/>
                </a:ext>
              </a:extLst>
            </p:cNvPr>
            <p:cNvSpPr txBox="1">
              <a:spLocks/>
            </p:cNvSpPr>
            <p:nvPr/>
          </p:nvSpPr>
          <p:spPr>
            <a:xfrm>
              <a:off x="131446" y="1928191"/>
              <a:ext cx="11929107" cy="2276061"/>
            </a:xfrm>
            <a:prstGeom prst="rect">
              <a:avLst/>
            </a:prstGeom>
            <a:solidFill>
              <a:schemeClr val="accent6">
                <a:lumMod val="20000"/>
                <a:lumOff val="80000"/>
              </a:schemeClr>
            </a:solidFill>
          </p:spPr>
          <p:txBody>
            <a:bodyPr vert="horz"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lvl="2"/>
              <a:r>
                <a:rPr lang="en-GB" dirty="0">
                  <a:latin typeface="Arial" panose="020B0604020202020204" pitchFamily="34" charset="0"/>
                  <a:cs typeface="Arial" panose="020B0604020202020204" pitchFamily="34" charset="0"/>
                </a:rPr>
                <a:t>	</a:t>
              </a:r>
            </a:p>
          </p:txBody>
        </p:sp>
        <p:sp>
          <p:nvSpPr>
            <p:cNvPr id="10" name="Content Placeholder 6">
              <a:extLst>
                <a:ext uri="{FF2B5EF4-FFF2-40B4-BE49-F238E27FC236}">
                  <a16:creationId xmlns:a16="http://schemas.microsoft.com/office/drawing/2014/main" id="{BB0B5EBC-976A-A11F-CD7D-20C3A40733A6}"/>
                </a:ext>
              </a:extLst>
            </p:cNvPr>
            <p:cNvSpPr txBox="1">
              <a:spLocks/>
            </p:cNvSpPr>
            <p:nvPr/>
          </p:nvSpPr>
          <p:spPr>
            <a:xfrm>
              <a:off x="131445" y="955824"/>
              <a:ext cx="11919885" cy="902789"/>
            </a:xfrm>
            <a:prstGeom prst="rect">
              <a:avLst/>
            </a:prstGeom>
            <a:solidFill>
              <a:schemeClr val="accent4">
                <a:lumMod val="40000"/>
                <a:lumOff val="60000"/>
              </a:schemeClr>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lvl="2">
                <a:spcBef>
                  <a:spcPts val="600"/>
                </a:spcBef>
              </a:pPr>
              <a:r>
                <a:rPr lang="en-GB" dirty="0">
                  <a:latin typeface="Arial" panose="020B0604020202020204" pitchFamily="34" charset="0"/>
                  <a:cs typeface="Arial" panose="020B0604020202020204" pitchFamily="34" charset="0"/>
                </a:rPr>
                <a:t>	</a:t>
              </a:r>
            </a:p>
          </p:txBody>
        </p:sp>
        <p:pic>
          <p:nvPicPr>
            <p:cNvPr id="11" name="Picture 10">
              <a:extLst>
                <a:ext uri="{FF2B5EF4-FFF2-40B4-BE49-F238E27FC236}">
                  <a16:creationId xmlns:a16="http://schemas.microsoft.com/office/drawing/2014/main" id="{07713902-12D4-6220-970F-9817DF7788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9686" y="1148913"/>
              <a:ext cx="2255950" cy="1650255"/>
            </a:xfrm>
            <a:prstGeom prst="rect">
              <a:avLst/>
            </a:prstGeom>
          </p:spPr>
        </p:pic>
        <p:pic>
          <p:nvPicPr>
            <p:cNvPr id="12" name="Picture 11">
              <a:extLst>
                <a:ext uri="{FF2B5EF4-FFF2-40B4-BE49-F238E27FC236}">
                  <a16:creationId xmlns:a16="http://schemas.microsoft.com/office/drawing/2014/main" id="{8CBF94AC-E077-98A2-7C90-6A342741B79A}"/>
                </a:ext>
              </a:extLst>
            </p:cNvPr>
            <p:cNvPicPr>
              <a:picLocks noChangeAspect="1"/>
            </p:cNvPicPr>
            <p:nvPr/>
          </p:nvPicPr>
          <p:blipFill>
            <a:blip r:embed="rId3"/>
            <a:stretch>
              <a:fillRect/>
            </a:stretch>
          </p:blipFill>
          <p:spPr>
            <a:xfrm>
              <a:off x="7333199" y="2984736"/>
              <a:ext cx="4663960" cy="2816662"/>
            </a:xfrm>
            <a:prstGeom prst="rect">
              <a:avLst/>
            </a:prstGeom>
          </p:spPr>
        </p:pic>
        <p:sp>
          <p:nvSpPr>
            <p:cNvPr id="13" name="Content Placeholder 2">
              <a:extLst>
                <a:ext uri="{FF2B5EF4-FFF2-40B4-BE49-F238E27FC236}">
                  <a16:creationId xmlns:a16="http://schemas.microsoft.com/office/drawing/2014/main" id="{9B384732-2A9B-A367-60F4-191D34971B4C}"/>
                </a:ext>
              </a:extLst>
            </p:cNvPr>
            <p:cNvSpPr txBox="1">
              <a:spLocks/>
            </p:cNvSpPr>
            <p:nvPr/>
          </p:nvSpPr>
          <p:spPr>
            <a:xfrm>
              <a:off x="269877" y="1108814"/>
              <a:ext cx="7186570" cy="54388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CN" altLang="en-US" sz="2400" b="0" i="0" u="none" strike="noStrike" dirty="0">
                  <a:solidFill>
                    <a:srgbClr val="333333"/>
                  </a:solidFill>
                  <a:effectLst/>
                  <a:latin typeface="Arial" panose="020B0604020202020204" pitchFamily="34" charset="0"/>
                </a:rPr>
                <a:t>阿拉木图</a:t>
              </a:r>
              <a:r>
                <a:rPr lang="en-US" altLang="zh-CN" sz="2400" b="0" i="0" u="none" strike="noStrike" dirty="0">
                  <a:solidFill>
                    <a:srgbClr val="333333"/>
                  </a:solidFill>
                  <a:effectLst/>
                  <a:latin typeface="Arial" panose="020B0604020202020204" pitchFamily="34" charset="0"/>
                </a:rPr>
                <a:t>-</a:t>
              </a:r>
              <a:r>
                <a:rPr lang="zh-CN" altLang="en-US" sz="2400" b="0" i="0" u="none" strike="noStrike" dirty="0">
                  <a:solidFill>
                    <a:srgbClr val="333333"/>
                  </a:solidFill>
                  <a:effectLst/>
                  <a:latin typeface="Arial" panose="020B0604020202020204" pitchFamily="34" charset="0"/>
                </a:rPr>
                <a:t>比什凯克经济走廊</a:t>
              </a:r>
              <a:r>
                <a:rPr lang="zh-CN" altLang="en-US" b="0" i="0" u="none" strike="noStrike" dirty="0">
                  <a:solidFill>
                    <a:srgbClr val="333333"/>
                  </a:solidFill>
                  <a:effectLst/>
                  <a:latin typeface="Arial" panose="020B0604020202020204" pitchFamily="34" charset="0"/>
                </a:rPr>
                <a:t>是阿拉木图和比什凯克及其周边地区之间的</a:t>
              </a:r>
              <a:r>
                <a:rPr lang="en-US" altLang="zh-CN" b="0" i="0" u="none" strike="noStrike" dirty="0">
                  <a:solidFill>
                    <a:srgbClr val="333333"/>
                  </a:solidFill>
                  <a:effectLst/>
                  <a:latin typeface="Arial" panose="020B0604020202020204" pitchFamily="34" charset="0"/>
                </a:rPr>
                <a:t>CAREC</a:t>
              </a:r>
              <a:r>
                <a:rPr lang="zh-CN" altLang="en-US" b="0" i="0" u="none" strike="noStrike" dirty="0">
                  <a:solidFill>
                    <a:srgbClr val="333333"/>
                  </a:solidFill>
                  <a:effectLst/>
                  <a:latin typeface="Arial" panose="020B0604020202020204" pitchFamily="34" charset="0"/>
                </a:rPr>
                <a:t>试点经济走廊</a:t>
              </a:r>
              <a:endParaRPr lang="en-US" sz="600" dirty="0">
                <a:latin typeface="Arial" panose="020B0604020202020204" pitchFamily="34" charset="0"/>
                <a:cs typeface="Arial" panose="020B0604020202020204" pitchFamily="34" charset="0"/>
              </a:endParaRPr>
            </a:p>
            <a:p>
              <a:pPr algn="l"/>
              <a:r>
                <a:rPr lang="zh-CN" altLang="en-US" sz="2000" b="0" i="0" u="none" strike="noStrike" dirty="0">
                  <a:solidFill>
                    <a:srgbClr val="333333"/>
                  </a:solidFill>
                  <a:effectLst/>
                  <a:latin typeface="Arial" panose="020B0604020202020204" pitchFamily="34" charset="0"/>
                </a:rPr>
                <a:t>过去</a:t>
              </a:r>
              <a:r>
                <a:rPr lang="en-US" altLang="zh-CN" sz="2000" b="0" i="0" u="none" strike="noStrike" dirty="0">
                  <a:solidFill>
                    <a:srgbClr val="333333"/>
                  </a:solidFill>
                  <a:effectLst/>
                  <a:latin typeface="Arial" panose="020B0604020202020204" pitchFamily="34" charset="0"/>
                </a:rPr>
                <a:t>12</a:t>
              </a:r>
              <a:r>
                <a:rPr lang="zh-CN" altLang="en-US" sz="2000" b="0" i="0" u="none" strike="noStrike" dirty="0">
                  <a:solidFill>
                    <a:srgbClr val="333333"/>
                  </a:solidFill>
                  <a:effectLst/>
                  <a:latin typeface="Arial" panose="020B0604020202020204" pitchFamily="34" charset="0"/>
                </a:rPr>
                <a:t>个月的主要成就</a:t>
              </a:r>
              <a:r>
                <a:rPr lang="en-US" altLang="zh-CN" sz="2000" b="0" i="0" u="none" strike="noStrike" dirty="0">
                  <a:solidFill>
                    <a:srgbClr val="333333"/>
                  </a:solidFill>
                  <a:effectLst/>
                  <a:latin typeface="Arial" panose="020B0604020202020204" pitchFamily="34" charset="0"/>
                </a:rPr>
                <a:t>: </a:t>
              </a:r>
            </a:p>
            <a:p>
              <a:pPr marL="285750" indent="-285750" algn="l">
                <a:buFont typeface="Arial" panose="020B0604020202020204" pitchFamily="34" charset="0"/>
                <a:buChar char="•"/>
              </a:pPr>
              <a:r>
                <a:rPr lang="zh-CN" altLang="en-US" sz="1400" b="0" i="0" u="none" strike="noStrike" dirty="0">
                  <a:solidFill>
                    <a:srgbClr val="333333"/>
                  </a:solidFill>
                  <a:effectLst/>
                  <a:latin typeface="Arial" panose="020B0604020202020204" pitchFamily="34" charset="0"/>
                </a:rPr>
                <a:t>首个阿拉木图</a:t>
              </a:r>
              <a:r>
                <a:rPr lang="en-US" altLang="zh-CN" sz="1400" b="0" i="0" u="none" strike="noStrike" dirty="0">
                  <a:solidFill>
                    <a:srgbClr val="333333"/>
                  </a:solidFill>
                  <a:effectLst/>
                  <a:latin typeface="Arial" panose="020B0604020202020204" pitchFamily="34" charset="0"/>
                </a:rPr>
                <a:t>-</a:t>
              </a:r>
              <a:r>
                <a:rPr lang="zh-CN" altLang="en-US" sz="1400" b="0" i="0" u="none" strike="noStrike" dirty="0">
                  <a:solidFill>
                    <a:srgbClr val="333333"/>
                  </a:solidFill>
                  <a:effectLst/>
                  <a:latin typeface="Arial" panose="020B0604020202020204" pitchFamily="34" charset="0"/>
                </a:rPr>
                <a:t>比什凯克经济走廊支持的亚行投资项目获得批准</a:t>
              </a:r>
              <a:r>
                <a:rPr lang="en-US" altLang="zh-CN" sz="1400" b="0" i="0" u="none" strike="noStrike" dirty="0">
                  <a:solidFill>
                    <a:srgbClr val="333333"/>
                  </a:solidFill>
                  <a:effectLst/>
                  <a:latin typeface="Arial" panose="020B0604020202020204" pitchFamily="34" charset="0"/>
                </a:rPr>
                <a:t>(KGZ:</a:t>
              </a:r>
              <a:r>
                <a:rPr lang="zh-CN" altLang="en-US" sz="1400" b="0" i="0" u="none" strike="noStrike" dirty="0">
                  <a:solidFill>
                    <a:srgbClr val="333333"/>
                  </a:solidFill>
                  <a:effectLst/>
                  <a:latin typeface="Arial" panose="020B0604020202020204" pitchFamily="34" charset="0"/>
                </a:rPr>
                <a:t>区域卫生安全</a:t>
              </a:r>
              <a:r>
                <a:rPr lang="en-US" altLang="zh-CN" sz="1400" b="0" i="0" u="none" strike="noStrike" dirty="0">
                  <a:solidFill>
                    <a:srgbClr val="333333"/>
                  </a:solidFill>
                  <a:effectLst/>
                  <a:latin typeface="Arial" panose="020B0604020202020204" pitchFamily="34" charset="0"/>
                </a:rPr>
                <a:t>) </a:t>
              </a:r>
            </a:p>
            <a:p>
              <a:pPr marL="285750" indent="-285750" algn="l">
                <a:buFont typeface="Arial" panose="020B0604020202020204" pitchFamily="34" charset="0"/>
                <a:buChar char="•"/>
              </a:pPr>
              <a:r>
                <a:rPr lang="zh-CN" altLang="en-US" sz="1400" b="0" i="0" u="none" strike="noStrike" dirty="0">
                  <a:solidFill>
                    <a:srgbClr val="333333"/>
                  </a:solidFill>
                  <a:effectLst/>
                  <a:latin typeface="Arial" panose="020B0604020202020204" pitchFamily="34" charset="0"/>
                </a:rPr>
                <a:t>完成关于跨境贸易便利化和过境点管理的报告 </a:t>
              </a:r>
              <a:endParaRPr lang="en-US" altLang="zh-CN" sz="1400" b="0" i="0" u="none" strike="noStrike" dirty="0">
                <a:solidFill>
                  <a:srgbClr val="333333"/>
                </a:solidFill>
                <a:effectLst/>
                <a:latin typeface="Arial" panose="020B0604020202020204" pitchFamily="34" charset="0"/>
              </a:endParaRPr>
            </a:p>
            <a:p>
              <a:pPr marL="285750" indent="-285750" algn="l">
                <a:buFont typeface="Arial" panose="020B0604020202020204" pitchFamily="34" charset="0"/>
                <a:buChar char="•"/>
              </a:pPr>
              <a:r>
                <a:rPr lang="zh-CN" altLang="en-US" sz="1400" b="0" i="0" u="none" strike="noStrike" dirty="0">
                  <a:solidFill>
                    <a:srgbClr val="333333"/>
                  </a:solidFill>
                  <a:effectLst/>
                  <a:latin typeface="Arial" panose="020B0604020202020204" pitchFamily="34" charset="0"/>
                </a:rPr>
                <a:t>阿拉木图</a:t>
              </a:r>
              <a:r>
                <a:rPr lang="en-US" altLang="zh-CN" sz="1400" b="0" i="0" u="none" strike="noStrike" dirty="0">
                  <a:solidFill>
                    <a:srgbClr val="333333"/>
                  </a:solidFill>
                  <a:effectLst/>
                  <a:latin typeface="Arial" panose="020B0604020202020204" pitchFamily="34" charset="0"/>
                </a:rPr>
                <a:t>-</a:t>
              </a:r>
              <a:r>
                <a:rPr lang="zh-CN" altLang="en-US" sz="1400" b="0" i="0" u="none" strike="noStrike" dirty="0">
                  <a:solidFill>
                    <a:srgbClr val="333333"/>
                  </a:solidFill>
                  <a:effectLst/>
                  <a:latin typeface="Arial" panose="020B0604020202020204" pitchFamily="34" charset="0"/>
                </a:rPr>
                <a:t>比什凯克经济走廊联合住宿分类系统 </a:t>
              </a:r>
              <a:endParaRPr lang="en-US" altLang="zh-CN" sz="1400" b="0" i="0" u="none" strike="noStrike" dirty="0">
                <a:solidFill>
                  <a:srgbClr val="333333"/>
                </a:solidFill>
                <a:effectLst/>
                <a:latin typeface="Arial" panose="020B0604020202020204" pitchFamily="34" charset="0"/>
              </a:endParaRPr>
            </a:p>
            <a:p>
              <a:pPr marL="285750" indent="-285750" algn="l">
                <a:buFont typeface="Arial" panose="020B0604020202020204" pitchFamily="34" charset="0"/>
                <a:buChar char="•"/>
              </a:pPr>
              <a:r>
                <a:rPr lang="zh-CN" altLang="en-US" sz="1400" b="0" i="0" u="none" strike="noStrike" dirty="0">
                  <a:solidFill>
                    <a:srgbClr val="333333"/>
                  </a:solidFill>
                  <a:effectLst/>
                  <a:latin typeface="Arial" panose="020B0604020202020204" pitchFamily="34" charset="0"/>
                </a:rPr>
                <a:t>亚行新支持技术援助批准</a:t>
              </a:r>
              <a:r>
                <a:rPr lang="en-US" altLang="zh-CN" sz="1400" b="0" i="0" u="none" strike="noStrike" dirty="0">
                  <a:solidFill>
                    <a:srgbClr val="333333"/>
                  </a:solidFill>
                  <a:effectLst/>
                  <a:latin typeface="Arial" panose="020B0604020202020204" pitchFamily="34" charset="0"/>
                </a:rPr>
                <a:t>190</a:t>
              </a:r>
              <a:r>
                <a:rPr lang="zh-CN" altLang="en-US" sz="1400" b="0" i="0" u="none" strike="noStrike" dirty="0">
                  <a:solidFill>
                    <a:srgbClr val="333333"/>
                  </a:solidFill>
                  <a:effectLst/>
                  <a:latin typeface="Arial" panose="020B0604020202020204" pitchFamily="34" charset="0"/>
                </a:rPr>
                <a:t>万美元用于支持阿拉木图</a:t>
              </a:r>
              <a:r>
                <a:rPr lang="en-US" altLang="zh-CN" sz="1400" b="0" i="0" u="none" strike="noStrike" dirty="0">
                  <a:solidFill>
                    <a:srgbClr val="333333"/>
                  </a:solidFill>
                  <a:effectLst/>
                  <a:latin typeface="Arial" panose="020B0604020202020204" pitchFamily="34" charset="0"/>
                </a:rPr>
                <a:t>-</a:t>
              </a:r>
              <a:r>
                <a:rPr lang="zh-CN" altLang="en-US" sz="1400" b="0" i="0" u="none" strike="noStrike" dirty="0">
                  <a:solidFill>
                    <a:srgbClr val="333333"/>
                  </a:solidFill>
                  <a:effectLst/>
                  <a:latin typeface="Arial" panose="020B0604020202020204" pitchFamily="34" charset="0"/>
                </a:rPr>
                <a:t>比什凯克经济走廊小组委员会</a:t>
              </a:r>
              <a:endParaRPr lang="en-US" sz="1400" dirty="0">
                <a:latin typeface="Arial" panose="020B0604020202020204" pitchFamily="34" charset="0"/>
                <a:cs typeface="Arial" panose="020B0604020202020204" pitchFamily="34" charset="0"/>
              </a:endParaRPr>
            </a:p>
            <a:p>
              <a:pPr algn="l"/>
              <a:r>
                <a:rPr lang="zh-CN" altLang="en-US" sz="2000" b="0" i="0" u="none" strike="noStrike" dirty="0">
                  <a:solidFill>
                    <a:srgbClr val="333333"/>
                  </a:solidFill>
                  <a:effectLst/>
                  <a:latin typeface="Arial" panose="020B0604020202020204" pitchFamily="34" charset="0"/>
                </a:rPr>
                <a:t>未来</a:t>
              </a:r>
              <a:r>
                <a:rPr lang="en-US" altLang="zh-CN" sz="2000" b="0" i="0" u="none" strike="noStrike" dirty="0">
                  <a:solidFill>
                    <a:srgbClr val="333333"/>
                  </a:solidFill>
                  <a:effectLst/>
                  <a:latin typeface="Arial" panose="020B0604020202020204" pitchFamily="34" charset="0"/>
                </a:rPr>
                <a:t>12</a:t>
              </a:r>
              <a:r>
                <a:rPr lang="zh-CN" altLang="en-US" sz="2000" b="0" i="0" u="none" strike="noStrike" dirty="0">
                  <a:solidFill>
                    <a:srgbClr val="333333"/>
                  </a:solidFill>
                  <a:effectLst/>
                  <a:latin typeface="Arial" panose="020B0604020202020204" pitchFamily="34" charset="0"/>
                </a:rPr>
                <a:t>个月的交付成果</a:t>
              </a:r>
              <a:r>
                <a:rPr lang="en-US" altLang="zh-CN" sz="2000" b="0" i="0" u="none" strike="noStrike" dirty="0">
                  <a:solidFill>
                    <a:srgbClr val="333333"/>
                  </a:solidFill>
                  <a:effectLst/>
                  <a:latin typeface="Arial" panose="020B0604020202020204" pitchFamily="34" charset="0"/>
                </a:rPr>
                <a:t>:</a:t>
              </a:r>
            </a:p>
            <a:p>
              <a:pPr marL="285750" indent="-285750" algn="l">
                <a:buFont typeface="Arial" panose="020B0604020202020204" pitchFamily="34" charset="0"/>
                <a:buChar char="•"/>
              </a:pPr>
              <a:r>
                <a:rPr lang="zh-CN" altLang="en-US" sz="1400" b="0" i="0" u="none" strike="noStrike" dirty="0">
                  <a:solidFill>
                    <a:srgbClr val="333333"/>
                  </a:solidFill>
                  <a:effectLst/>
                  <a:latin typeface="Arial" panose="020B0604020202020204" pitchFamily="34" charset="0"/>
                </a:rPr>
                <a:t>阿拉木图</a:t>
              </a:r>
              <a:r>
                <a:rPr lang="en-US" altLang="zh-CN" sz="1400" b="0" i="0" u="none" strike="noStrike" dirty="0">
                  <a:solidFill>
                    <a:srgbClr val="333333"/>
                  </a:solidFill>
                  <a:effectLst/>
                  <a:latin typeface="Arial" panose="020B0604020202020204" pitchFamily="34" charset="0"/>
                </a:rPr>
                <a:t>-</a:t>
              </a:r>
              <a:r>
                <a:rPr lang="zh-CN" altLang="en-US" sz="1400" b="0" i="0" u="none" strike="noStrike" dirty="0">
                  <a:solidFill>
                    <a:srgbClr val="333333"/>
                  </a:solidFill>
                  <a:effectLst/>
                  <a:latin typeface="Arial" panose="020B0604020202020204" pitchFamily="34" charset="0"/>
                </a:rPr>
                <a:t>伊塞克湖备选道路</a:t>
              </a:r>
              <a:r>
                <a:rPr lang="en-US" altLang="zh-CN" sz="1400" b="0" i="0" u="none" strike="noStrike" dirty="0">
                  <a:solidFill>
                    <a:srgbClr val="333333"/>
                  </a:solidFill>
                  <a:effectLst/>
                  <a:latin typeface="Arial" panose="020B0604020202020204" pitchFamily="34" charset="0"/>
                </a:rPr>
                <a:t>PPP</a:t>
              </a:r>
              <a:r>
                <a:rPr lang="zh-CN" altLang="en-US" sz="1400" b="0" i="0" u="none" strike="noStrike" dirty="0">
                  <a:solidFill>
                    <a:srgbClr val="333333"/>
                  </a:solidFill>
                  <a:effectLst/>
                  <a:latin typeface="Arial" panose="020B0604020202020204" pitchFamily="34" charset="0"/>
                </a:rPr>
                <a:t>项目概念</a:t>
              </a:r>
              <a:endParaRPr lang="en-US" altLang="zh-CN" sz="1400" b="0" i="0" u="none" strike="noStrike" dirty="0">
                <a:solidFill>
                  <a:srgbClr val="333333"/>
                </a:solidFill>
                <a:effectLst/>
                <a:latin typeface="Arial" panose="020B0604020202020204" pitchFamily="34" charset="0"/>
              </a:endParaRPr>
            </a:p>
            <a:p>
              <a:pPr marL="285750" indent="-285750" algn="l">
                <a:buFont typeface="Arial" panose="020B0604020202020204" pitchFamily="34" charset="0"/>
                <a:buChar char="•"/>
              </a:pPr>
              <a:r>
                <a:rPr lang="zh-CN" altLang="en-US" sz="1400" b="0" i="0" u="none" strike="noStrike" dirty="0">
                  <a:solidFill>
                    <a:srgbClr val="333333"/>
                  </a:solidFill>
                  <a:effectLst/>
                  <a:latin typeface="Arial" panose="020B0604020202020204" pitchFamily="34" charset="0"/>
                </a:rPr>
                <a:t>电动公交车预可行性报告</a:t>
              </a:r>
              <a:endParaRPr lang="en-US" altLang="zh-CN" sz="1400" b="0" i="0" u="none" strike="noStrike" dirty="0">
                <a:solidFill>
                  <a:srgbClr val="333333"/>
                </a:solidFill>
                <a:effectLst/>
                <a:latin typeface="Arial" panose="020B0604020202020204" pitchFamily="34" charset="0"/>
              </a:endParaRPr>
            </a:p>
            <a:p>
              <a:pPr marL="285750" indent="-285750" algn="l">
                <a:buFont typeface="Arial" panose="020B0604020202020204" pitchFamily="34" charset="0"/>
                <a:buChar char="•"/>
              </a:pPr>
              <a:r>
                <a:rPr lang="zh-CN" altLang="en-US" sz="1400" b="0" i="0" u="none" strike="noStrike" dirty="0">
                  <a:solidFill>
                    <a:srgbClr val="333333"/>
                  </a:solidFill>
                  <a:effectLst/>
                  <a:latin typeface="Arial" panose="020B0604020202020204" pitchFamily="34" charset="0"/>
                </a:rPr>
                <a:t>阿拉木图</a:t>
              </a:r>
              <a:r>
                <a:rPr lang="en-US" altLang="zh-CN" sz="1400" b="0" i="0" u="none" strike="noStrike" dirty="0">
                  <a:solidFill>
                    <a:srgbClr val="333333"/>
                  </a:solidFill>
                  <a:effectLst/>
                  <a:latin typeface="Arial" panose="020B0604020202020204" pitchFamily="34" charset="0"/>
                </a:rPr>
                <a:t>-</a:t>
              </a:r>
              <a:r>
                <a:rPr lang="zh-CN" altLang="en-US" sz="1400" b="0" i="0" u="none" strike="noStrike" dirty="0">
                  <a:solidFill>
                    <a:srgbClr val="333333"/>
                  </a:solidFill>
                  <a:effectLst/>
                  <a:latin typeface="Arial" panose="020B0604020202020204" pitchFamily="34" charset="0"/>
                </a:rPr>
                <a:t>比什凯克经济走廊边境服务区域改善项目</a:t>
              </a:r>
              <a:r>
                <a:rPr lang="en-US" altLang="zh-CN" sz="1400" b="0" i="0" u="none" strike="noStrike" dirty="0">
                  <a:solidFill>
                    <a:srgbClr val="333333"/>
                  </a:solidFill>
                  <a:effectLst/>
                  <a:latin typeface="Arial" panose="020B0604020202020204" pitchFamily="34" charset="0"/>
                </a:rPr>
                <a:t>(KGZ)</a:t>
              </a:r>
            </a:p>
            <a:p>
              <a:pPr marL="285750" indent="-285750" algn="l">
                <a:buFont typeface="Arial" panose="020B0604020202020204" pitchFamily="34" charset="0"/>
                <a:buChar char="•"/>
              </a:pPr>
              <a:r>
                <a:rPr lang="zh-CN" altLang="en-US" sz="1400" b="0" i="0" u="none" strike="noStrike" dirty="0">
                  <a:solidFill>
                    <a:srgbClr val="333333"/>
                  </a:solidFill>
                  <a:effectLst/>
                  <a:latin typeface="Arial" panose="020B0604020202020204" pitchFamily="34" charset="0"/>
                </a:rPr>
                <a:t>伊塞克湖环境管理促进可持续旅游项目</a:t>
              </a:r>
              <a:r>
                <a:rPr lang="en-US" altLang="zh-CN" sz="1400" b="0" i="0" u="none" strike="noStrike" dirty="0">
                  <a:solidFill>
                    <a:srgbClr val="333333"/>
                  </a:solidFill>
                  <a:effectLst/>
                  <a:latin typeface="Arial" panose="020B0604020202020204" pitchFamily="34" charset="0"/>
                </a:rPr>
                <a:t>(KGZ)</a:t>
              </a:r>
              <a:endParaRPr lang="en-US" sz="1400" b="1" dirty="0"/>
            </a:p>
          </p:txBody>
        </p:sp>
      </p:grpSp>
    </p:spTree>
    <p:extLst>
      <p:ext uri="{BB962C8B-B14F-4D97-AF65-F5344CB8AC3E}">
        <p14:creationId xmlns:p14="http://schemas.microsoft.com/office/powerpoint/2010/main" val="335026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93F3110-0EDC-829B-2EAA-3EAC14E43003}"/>
              </a:ext>
            </a:extLst>
          </p:cNvPr>
          <p:cNvCxnSpPr>
            <a:cxnSpLocks/>
          </p:cNvCxnSpPr>
          <p:nvPr/>
        </p:nvCxnSpPr>
        <p:spPr>
          <a:xfrm>
            <a:off x="0" y="864734"/>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B0CF3815-9EE7-6DBB-4C53-BBF0759E76F2}"/>
              </a:ext>
            </a:extLst>
          </p:cNvPr>
          <p:cNvSpPr txBox="1"/>
          <p:nvPr/>
        </p:nvSpPr>
        <p:spPr>
          <a:xfrm>
            <a:off x="204905" y="341514"/>
            <a:ext cx="11557886" cy="523220"/>
          </a:xfrm>
          <a:prstGeom prst="rect">
            <a:avLst/>
          </a:prstGeom>
          <a:noFill/>
        </p:spPr>
        <p:txBody>
          <a:bodyPr wrap="square" rtlCol="0">
            <a:spAutoFit/>
          </a:bodyPr>
          <a:lstStyle/>
          <a:p>
            <a:r>
              <a:rPr lang="en-US" sz="2800" b="1" dirty="0">
                <a:latin typeface="Roboto"/>
                <a:cs typeface="Arial" panose="020B0604020202020204" pitchFamily="34" charset="0"/>
              </a:rPr>
              <a:t>2.</a:t>
            </a:r>
            <a:r>
              <a:rPr lang="zh-CN" altLang="en-US" sz="2800" b="0" i="0" u="none" strike="noStrike" dirty="0">
                <a:solidFill>
                  <a:srgbClr val="333333"/>
                </a:solidFill>
                <a:effectLst/>
                <a:latin typeface="Arial" panose="020B0604020202020204" pitchFamily="34" charset="0"/>
              </a:rPr>
              <a:t>希姆肯特</a:t>
            </a:r>
            <a:r>
              <a:rPr lang="en-US" altLang="zh-CN" sz="2800" b="0" i="0" u="none" strike="noStrike" dirty="0">
                <a:solidFill>
                  <a:srgbClr val="333333"/>
                </a:solidFill>
                <a:effectLst/>
                <a:latin typeface="Arial" panose="020B0604020202020204" pitchFamily="34" charset="0"/>
              </a:rPr>
              <a:t>-</a:t>
            </a:r>
            <a:r>
              <a:rPr lang="zh-CN" altLang="en-US" sz="2800" b="0" i="0" u="none" strike="noStrike" dirty="0">
                <a:solidFill>
                  <a:srgbClr val="333333"/>
                </a:solidFill>
                <a:effectLst/>
                <a:latin typeface="Arial" panose="020B0604020202020204" pitchFamily="34" charset="0"/>
              </a:rPr>
              <a:t>塔什干</a:t>
            </a:r>
            <a:r>
              <a:rPr lang="en-US" altLang="zh-CN" sz="2800" b="0" i="0" u="none" strike="noStrike" dirty="0">
                <a:solidFill>
                  <a:srgbClr val="333333"/>
                </a:solidFill>
                <a:effectLst/>
                <a:latin typeface="Arial" panose="020B0604020202020204" pitchFamily="34" charset="0"/>
              </a:rPr>
              <a:t>-</a:t>
            </a:r>
            <a:r>
              <a:rPr lang="zh-CN" altLang="en-US" sz="2800" b="0" i="0" u="none" strike="noStrike" dirty="0">
                <a:solidFill>
                  <a:srgbClr val="333333"/>
                </a:solidFill>
                <a:effectLst/>
                <a:latin typeface="Arial" panose="020B0604020202020204" pitchFamily="34" charset="0"/>
              </a:rPr>
              <a:t>苦盏经济走廊</a:t>
            </a:r>
            <a:endParaRPr lang="en-US" sz="2800" b="1" dirty="0">
              <a:latin typeface="Roboto"/>
              <a:cs typeface="Arial" panose="020B0604020202020204" pitchFamily="34" charset="0"/>
            </a:endParaRPr>
          </a:p>
        </p:txBody>
      </p:sp>
      <p:grpSp>
        <p:nvGrpSpPr>
          <p:cNvPr id="6" name="Group 5">
            <a:extLst>
              <a:ext uri="{FF2B5EF4-FFF2-40B4-BE49-F238E27FC236}">
                <a16:creationId xmlns:a16="http://schemas.microsoft.com/office/drawing/2014/main" id="{05AF7C5E-45AC-296F-DF56-EA5A87441579}"/>
              </a:ext>
            </a:extLst>
          </p:cNvPr>
          <p:cNvGrpSpPr/>
          <p:nvPr/>
        </p:nvGrpSpPr>
        <p:grpSpPr>
          <a:xfrm>
            <a:off x="115396" y="1142522"/>
            <a:ext cx="11945157" cy="4913455"/>
            <a:chOff x="115396" y="1114529"/>
            <a:chExt cx="11945157" cy="4913455"/>
          </a:xfrm>
        </p:grpSpPr>
        <p:sp>
          <p:nvSpPr>
            <p:cNvPr id="7" name="Content Placeholder 6">
              <a:extLst>
                <a:ext uri="{FF2B5EF4-FFF2-40B4-BE49-F238E27FC236}">
                  <a16:creationId xmlns:a16="http://schemas.microsoft.com/office/drawing/2014/main" id="{43627D19-FF1F-E548-0446-C51E0E14C777}"/>
                </a:ext>
              </a:extLst>
            </p:cNvPr>
            <p:cNvSpPr txBox="1">
              <a:spLocks/>
            </p:cNvSpPr>
            <p:nvPr/>
          </p:nvSpPr>
          <p:spPr>
            <a:xfrm>
              <a:off x="115396" y="4115783"/>
              <a:ext cx="11929106" cy="1912201"/>
            </a:xfrm>
            <a:prstGeom prst="rect">
              <a:avLst/>
            </a:prstGeom>
            <a:solidFill>
              <a:schemeClr val="accent1">
                <a:lumMod val="40000"/>
                <a:lumOff val="60000"/>
              </a:schemeClr>
            </a:solidFill>
          </p:spPr>
          <p:txBody>
            <a:bodyPr vert="horz"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lvl="2"/>
              <a:endParaRPr lang="en-GB" dirty="0">
                <a:latin typeface="Arial" panose="020B0604020202020204" pitchFamily="34" charset="0"/>
                <a:cs typeface="Arial" panose="020B0604020202020204" pitchFamily="34" charset="0"/>
              </a:endParaRPr>
            </a:p>
          </p:txBody>
        </p:sp>
        <p:sp>
          <p:nvSpPr>
            <p:cNvPr id="8" name="Content Placeholder 6">
              <a:extLst>
                <a:ext uri="{FF2B5EF4-FFF2-40B4-BE49-F238E27FC236}">
                  <a16:creationId xmlns:a16="http://schemas.microsoft.com/office/drawing/2014/main" id="{5B5272F5-D138-8AE5-3D3C-EBC1AC18CBC9}"/>
                </a:ext>
              </a:extLst>
            </p:cNvPr>
            <p:cNvSpPr txBox="1">
              <a:spLocks/>
            </p:cNvSpPr>
            <p:nvPr/>
          </p:nvSpPr>
          <p:spPr>
            <a:xfrm>
              <a:off x="131446" y="2062006"/>
              <a:ext cx="11929107" cy="1951472"/>
            </a:xfrm>
            <a:prstGeom prst="rect">
              <a:avLst/>
            </a:prstGeom>
            <a:solidFill>
              <a:schemeClr val="accent6">
                <a:lumMod val="20000"/>
                <a:lumOff val="80000"/>
              </a:schemeClr>
            </a:solidFill>
          </p:spPr>
          <p:txBody>
            <a:bodyPr vert="horz"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lvl="2"/>
              <a:r>
                <a:rPr lang="en-GB" dirty="0">
                  <a:latin typeface="Arial" panose="020B0604020202020204" pitchFamily="34" charset="0"/>
                  <a:cs typeface="Arial" panose="020B0604020202020204" pitchFamily="34" charset="0"/>
                </a:rPr>
                <a:t>	</a:t>
              </a:r>
            </a:p>
          </p:txBody>
        </p:sp>
        <p:sp>
          <p:nvSpPr>
            <p:cNvPr id="9" name="Content Placeholder 6">
              <a:extLst>
                <a:ext uri="{FF2B5EF4-FFF2-40B4-BE49-F238E27FC236}">
                  <a16:creationId xmlns:a16="http://schemas.microsoft.com/office/drawing/2014/main" id="{28287704-6016-6171-D0A9-BA6C1C50F0B1}"/>
                </a:ext>
              </a:extLst>
            </p:cNvPr>
            <p:cNvSpPr txBox="1">
              <a:spLocks/>
            </p:cNvSpPr>
            <p:nvPr/>
          </p:nvSpPr>
          <p:spPr>
            <a:xfrm>
              <a:off x="115396" y="1114529"/>
              <a:ext cx="11945157" cy="873298"/>
            </a:xfrm>
            <a:prstGeom prst="rect">
              <a:avLst/>
            </a:prstGeom>
            <a:solidFill>
              <a:schemeClr val="accent4">
                <a:lumMod val="20000"/>
                <a:lumOff val="80000"/>
              </a:schemeClr>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lvl="2">
                <a:spcBef>
                  <a:spcPts val="600"/>
                </a:spcBef>
              </a:pPr>
              <a:r>
                <a:rPr lang="en-GB" dirty="0">
                  <a:latin typeface="Arial" panose="020B0604020202020204" pitchFamily="34" charset="0"/>
                  <a:cs typeface="Arial" panose="020B0604020202020204" pitchFamily="34" charset="0"/>
                </a:rPr>
                <a:t>	</a:t>
              </a:r>
            </a:p>
          </p:txBody>
        </p:sp>
        <p:pic>
          <p:nvPicPr>
            <p:cNvPr id="10" name="Picture 9">
              <a:extLst>
                <a:ext uri="{FF2B5EF4-FFF2-40B4-BE49-F238E27FC236}">
                  <a16:creationId xmlns:a16="http://schemas.microsoft.com/office/drawing/2014/main" id="{47402EF5-16DF-8DDB-ADB7-4675D38DF7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4701" y="1188708"/>
              <a:ext cx="4127500" cy="4699000"/>
            </a:xfrm>
            <a:prstGeom prst="rect">
              <a:avLst/>
            </a:prstGeom>
          </p:spPr>
        </p:pic>
        <p:sp>
          <p:nvSpPr>
            <p:cNvPr id="11" name="TextBox 10">
              <a:extLst>
                <a:ext uri="{FF2B5EF4-FFF2-40B4-BE49-F238E27FC236}">
                  <a16:creationId xmlns:a16="http://schemas.microsoft.com/office/drawing/2014/main" id="{7EB0D9C9-B310-AA51-1146-A61DF3DB6CA5}"/>
                </a:ext>
              </a:extLst>
            </p:cNvPr>
            <p:cNvSpPr txBox="1"/>
            <p:nvPr/>
          </p:nvSpPr>
          <p:spPr>
            <a:xfrm>
              <a:off x="179972" y="1188708"/>
              <a:ext cx="7592428" cy="4124206"/>
            </a:xfrm>
            <a:prstGeom prst="rect">
              <a:avLst/>
            </a:prstGeom>
            <a:noFill/>
          </p:spPr>
          <p:txBody>
            <a:bodyPr wrap="square">
              <a:spAutoFit/>
            </a:bodyPr>
            <a:lstStyle/>
            <a:p>
              <a:r>
                <a:rPr lang="zh-CN" altLang="en-US" b="0" i="0" u="none" strike="noStrike" dirty="0">
                  <a:solidFill>
                    <a:srgbClr val="333333"/>
                  </a:solidFill>
                  <a:effectLst/>
                  <a:latin typeface="Arial" panose="020B0604020202020204" pitchFamily="34" charset="0"/>
                </a:rPr>
                <a:t>希姆肯特</a:t>
              </a:r>
              <a:r>
                <a:rPr lang="en-US" altLang="zh-CN" b="0" i="0" u="none" strike="noStrike" dirty="0">
                  <a:solidFill>
                    <a:srgbClr val="333333"/>
                  </a:solidFill>
                  <a:effectLst/>
                  <a:latin typeface="Arial" panose="020B0604020202020204" pitchFamily="34" charset="0"/>
                </a:rPr>
                <a:t>-</a:t>
              </a:r>
              <a:r>
                <a:rPr lang="zh-CN" altLang="en-US" b="0" i="0" u="none" strike="noStrike" dirty="0">
                  <a:solidFill>
                    <a:srgbClr val="333333"/>
                  </a:solidFill>
                  <a:effectLst/>
                  <a:latin typeface="Arial" panose="020B0604020202020204" pitchFamily="34" charset="0"/>
                </a:rPr>
                <a:t>塔什干</a:t>
              </a:r>
              <a:r>
                <a:rPr lang="en-US" altLang="zh-CN" b="0" i="0" u="none" strike="noStrike" dirty="0">
                  <a:solidFill>
                    <a:srgbClr val="333333"/>
                  </a:solidFill>
                  <a:effectLst/>
                  <a:latin typeface="Arial" panose="020B0604020202020204" pitchFamily="34" charset="0"/>
                </a:rPr>
                <a:t>-</a:t>
              </a:r>
              <a:r>
                <a:rPr lang="zh-CN" altLang="en-US" b="0" i="0" u="none" strike="noStrike" dirty="0">
                  <a:solidFill>
                    <a:srgbClr val="333333"/>
                  </a:solidFill>
                  <a:effectLst/>
                  <a:latin typeface="Arial" panose="020B0604020202020204" pitchFamily="34" charset="0"/>
                </a:rPr>
                <a:t>苦盏经济走廊是继空间发展方法之后的第二个试验性经济走廊。</a:t>
              </a:r>
              <a:endParaRPr lang="en-US" dirty="0">
                <a:latin typeface="Arial" panose="020B0604020202020204" pitchFamily="34" charset="0"/>
                <a:cs typeface="Arial" panose="020B0604020202020204" pitchFamily="34" charset="0"/>
              </a:endParaRPr>
            </a:p>
            <a:p>
              <a:endParaRPr lang="en-US" altLang="zh-CN" sz="2000" b="0" i="0" u="none" strike="noStrike" dirty="0">
                <a:solidFill>
                  <a:srgbClr val="333333"/>
                </a:solidFill>
                <a:effectLst/>
                <a:latin typeface="Arial" panose="020B0604020202020204" pitchFamily="34" charset="0"/>
              </a:endParaRPr>
            </a:p>
            <a:p>
              <a:r>
                <a:rPr lang="zh-CN" altLang="en-US" b="0" i="0" u="none" strike="noStrike" dirty="0">
                  <a:solidFill>
                    <a:srgbClr val="333333"/>
                  </a:solidFill>
                  <a:effectLst/>
                  <a:latin typeface="Arial" panose="020B0604020202020204" pitchFamily="34" charset="0"/>
                </a:rPr>
                <a:t>过去</a:t>
              </a:r>
              <a:r>
                <a:rPr lang="en-US" altLang="zh-CN" b="0" i="0" u="none" strike="noStrike" dirty="0">
                  <a:solidFill>
                    <a:srgbClr val="333333"/>
                  </a:solidFill>
                  <a:effectLst/>
                  <a:latin typeface="Arial" panose="020B0604020202020204" pitchFamily="34" charset="0"/>
                </a:rPr>
                <a:t>12</a:t>
              </a:r>
              <a:r>
                <a:rPr lang="zh-CN" altLang="en-US" b="0" i="0" u="none" strike="noStrike" dirty="0">
                  <a:solidFill>
                    <a:srgbClr val="333333"/>
                  </a:solidFill>
                  <a:effectLst/>
                  <a:latin typeface="Arial" panose="020B0604020202020204" pitchFamily="34" charset="0"/>
                </a:rPr>
                <a:t>个月中在实施希姆肯特</a:t>
              </a:r>
              <a:r>
                <a:rPr lang="en-US" altLang="zh-CN" b="0" i="0" u="none" strike="noStrike" dirty="0">
                  <a:solidFill>
                    <a:srgbClr val="333333"/>
                  </a:solidFill>
                  <a:effectLst/>
                  <a:latin typeface="Arial" panose="020B0604020202020204" pitchFamily="34" charset="0"/>
                </a:rPr>
                <a:t>-</a:t>
              </a:r>
              <a:r>
                <a:rPr lang="zh-CN" altLang="en-US" b="0" i="0" u="none" strike="noStrike" dirty="0">
                  <a:solidFill>
                    <a:srgbClr val="333333"/>
                  </a:solidFill>
                  <a:effectLst/>
                  <a:latin typeface="Arial" panose="020B0604020202020204" pitchFamily="34" charset="0"/>
                </a:rPr>
                <a:t>塔什干</a:t>
              </a:r>
              <a:r>
                <a:rPr lang="en-US" altLang="zh-CN" b="0" i="0" u="none" strike="noStrike" dirty="0">
                  <a:solidFill>
                    <a:srgbClr val="333333"/>
                  </a:solidFill>
                  <a:effectLst/>
                  <a:latin typeface="Arial" panose="020B0604020202020204" pitchFamily="34" charset="0"/>
                </a:rPr>
                <a:t>-</a:t>
              </a:r>
              <a:r>
                <a:rPr lang="zh-CN" altLang="en-US" b="0" i="0" u="none" strike="noStrike" dirty="0">
                  <a:solidFill>
                    <a:srgbClr val="333333"/>
                  </a:solidFill>
                  <a:effectLst/>
                  <a:latin typeface="Arial" panose="020B0604020202020204" pitchFamily="34" charset="0"/>
                </a:rPr>
                <a:t>苦盏经济走廊发展路线图方面取得的主要成就</a:t>
              </a:r>
              <a:r>
                <a:rPr lang="en-US" altLang="zh-CN" b="0" i="0" u="none" strike="noStrike" dirty="0">
                  <a:solidFill>
                    <a:srgbClr val="333333"/>
                  </a:solidFill>
                  <a:effectLst/>
                  <a:latin typeface="Arial" panose="020B0604020202020204" pitchFamily="34" charset="0"/>
                </a:rPr>
                <a:t>:</a:t>
              </a:r>
            </a:p>
            <a:p>
              <a:pPr marL="285750" indent="-28575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关于</a:t>
              </a:r>
              <a:r>
                <a:rPr lang="en-US" altLang="zh-CN" sz="1600" b="0" i="0" u="none" strike="noStrike" dirty="0">
                  <a:solidFill>
                    <a:srgbClr val="333333"/>
                  </a:solidFill>
                  <a:effectLst/>
                  <a:latin typeface="Arial" panose="020B0604020202020204" pitchFamily="34" charset="0"/>
                </a:rPr>
                <a:t>(1)</a:t>
              </a:r>
              <a:r>
                <a:rPr lang="zh-CN" altLang="en-US" sz="1600" b="0" i="0" u="none" strike="noStrike" dirty="0">
                  <a:solidFill>
                    <a:srgbClr val="333333"/>
                  </a:solidFill>
                  <a:effectLst/>
                  <a:latin typeface="Arial" panose="020B0604020202020204" pitchFamily="34" charset="0"/>
                </a:rPr>
                <a:t>哈萨克斯坦和乌兹别克斯坦国际工业合作中心和</a:t>
              </a:r>
              <a:r>
                <a:rPr lang="en-US" altLang="zh-CN" sz="1600" b="0" i="0" u="none" strike="noStrike" dirty="0">
                  <a:solidFill>
                    <a:srgbClr val="333333"/>
                  </a:solidFill>
                  <a:effectLst/>
                  <a:latin typeface="Arial" panose="020B0604020202020204" pitchFamily="34" charset="0"/>
                </a:rPr>
                <a:t>(2)</a:t>
              </a:r>
              <a:r>
                <a:rPr lang="zh-CN" altLang="en-US" sz="1600" b="0" i="0" u="none" strike="noStrike" dirty="0">
                  <a:solidFill>
                    <a:srgbClr val="333333"/>
                  </a:solidFill>
                  <a:effectLst/>
                  <a:latin typeface="Arial" panose="020B0604020202020204" pitchFamily="34" charset="0"/>
                </a:rPr>
                <a:t>塔吉克斯坦</a:t>
              </a:r>
              <a:r>
                <a:rPr lang="zh-CN" altLang="en-US" sz="1600" dirty="0">
                  <a:solidFill>
                    <a:srgbClr val="333333"/>
                  </a:solidFill>
                  <a:latin typeface="Arial" panose="020B0604020202020204" pitchFamily="34" charset="0"/>
                </a:rPr>
                <a:t>苏格德（</a:t>
              </a:r>
              <a:r>
                <a:rPr lang="en-US" altLang="zh-CN" sz="1600" dirty="0" err="1">
                  <a:solidFill>
                    <a:srgbClr val="333333"/>
                  </a:solidFill>
                  <a:latin typeface="Arial" panose="020B0604020202020204" pitchFamily="34" charset="0"/>
                </a:rPr>
                <a:t>Sugd</a:t>
              </a:r>
              <a:r>
                <a:rPr lang="en-US" altLang="zh-CN" sz="1600" dirty="0">
                  <a:solidFill>
                    <a:srgbClr val="333333"/>
                  </a:solidFill>
                  <a:latin typeface="Arial" panose="020B0604020202020204" pitchFamily="34" charset="0"/>
                </a:rPr>
                <a:t>)</a:t>
              </a:r>
              <a:r>
                <a:rPr lang="zh-CN" altLang="en-US" sz="1600" b="0" i="0" u="none" strike="noStrike" dirty="0">
                  <a:solidFill>
                    <a:srgbClr val="333333"/>
                  </a:solidFill>
                  <a:effectLst/>
                  <a:latin typeface="Arial" panose="020B0604020202020204" pitchFamily="34" charset="0"/>
                </a:rPr>
                <a:t>贸易和物流中心的预可行性研究即将完成</a:t>
              </a:r>
              <a:endParaRPr lang="en-US" altLang="zh-CN" sz="1600"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en-US" altLang="zh-CN" sz="1600" b="0" i="0" u="none" strike="noStrike" dirty="0">
                  <a:solidFill>
                    <a:srgbClr val="333333"/>
                  </a:solidFill>
                  <a:effectLst/>
                  <a:latin typeface="Arial" panose="020B0604020202020204" pitchFamily="34" charset="0"/>
                </a:rPr>
                <a:t>2023</a:t>
              </a:r>
              <a:r>
                <a:rPr lang="zh-CN" altLang="en-US" sz="1600" b="0" i="0" u="none" strike="noStrike" dirty="0">
                  <a:solidFill>
                    <a:srgbClr val="333333"/>
                  </a:solidFill>
                  <a:effectLst/>
                  <a:latin typeface="Arial" panose="020B0604020202020204" pitchFamily="34" charset="0"/>
                </a:rPr>
                <a:t>年</a:t>
              </a:r>
              <a:r>
                <a:rPr lang="en-US" altLang="zh-CN" sz="1600" b="0" i="0" u="none" strike="noStrike" dirty="0">
                  <a:solidFill>
                    <a:srgbClr val="333333"/>
                  </a:solidFill>
                  <a:effectLst/>
                  <a:latin typeface="Arial" panose="020B0604020202020204" pitchFamily="34" charset="0"/>
                </a:rPr>
                <a:t>5</a:t>
              </a:r>
              <a:r>
                <a:rPr lang="zh-CN" altLang="en-US" sz="1600" b="0" i="0" u="none" strike="noStrike" dirty="0">
                  <a:solidFill>
                    <a:srgbClr val="333333"/>
                  </a:solidFill>
                  <a:effectLst/>
                  <a:latin typeface="Arial" panose="020B0604020202020204" pitchFamily="34" charset="0"/>
                </a:rPr>
                <a:t>月在格鲁吉亚进行了关于促进经济走廊发展的区域合作和一体化的知识分享</a:t>
              </a:r>
              <a:endParaRPr lang="en-US" altLang="zh-CN" sz="1600" b="0" i="0" u="none" strike="noStrike" dirty="0">
                <a:solidFill>
                  <a:srgbClr val="333333"/>
                </a:solidFill>
                <a:effectLst/>
                <a:latin typeface="Arial" panose="020B0604020202020204" pitchFamily="34" charset="0"/>
              </a:endParaRPr>
            </a:p>
            <a:p>
              <a:endParaRPr lang="en-US" altLang="zh-CN" sz="2000" b="0" i="0" u="none" strike="noStrike" dirty="0">
                <a:solidFill>
                  <a:srgbClr val="333333"/>
                </a:solidFill>
                <a:effectLst/>
                <a:latin typeface="Arial" panose="020B0604020202020204" pitchFamily="34" charset="0"/>
              </a:endParaRPr>
            </a:p>
            <a:p>
              <a:endParaRPr lang="en-US" altLang="zh-CN" sz="2000" dirty="0">
                <a:solidFill>
                  <a:srgbClr val="333333"/>
                </a:solidFill>
                <a:latin typeface="Arial" panose="020B0604020202020204" pitchFamily="34" charset="0"/>
              </a:endParaRPr>
            </a:p>
            <a:p>
              <a:r>
                <a:rPr lang="zh-CN" altLang="en-US" b="0" i="0" u="none" strike="noStrike" dirty="0">
                  <a:solidFill>
                    <a:srgbClr val="333333"/>
                  </a:solidFill>
                  <a:effectLst/>
                  <a:latin typeface="Arial" panose="020B0604020202020204" pitchFamily="34" charset="0"/>
                </a:rPr>
                <a:t>未来</a:t>
              </a:r>
              <a:r>
                <a:rPr lang="en-US" altLang="zh-CN" b="0" i="0" u="none" strike="noStrike" dirty="0">
                  <a:solidFill>
                    <a:srgbClr val="333333"/>
                  </a:solidFill>
                  <a:effectLst/>
                  <a:latin typeface="Arial" panose="020B0604020202020204" pitchFamily="34" charset="0"/>
                </a:rPr>
                <a:t>12</a:t>
              </a:r>
              <a:r>
                <a:rPr lang="zh-CN" altLang="en-US" b="0" i="0" u="none" strike="noStrike" dirty="0">
                  <a:solidFill>
                    <a:srgbClr val="333333"/>
                  </a:solidFill>
                  <a:effectLst/>
                  <a:latin typeface="Arial" panose="020B0604020202020204" pitchFamily="34" charset="0"/>
                </a:rPr>
                <a:t>个月的交付成果</a:t>
              </a:r>
              <a:r>
                <a:rPr lang="en-US"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完成两项预可行性研究</a:t>
              </a:r>
              <a:endParaRPr lang="en-US" altLang="zh-CN" sz="1600"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建立运输互联互通和贸易便利化技术工作组</a:t>
              </a:r>
              <a:endParaRPr lang="en-US" altLang="zh-CN" sz="1600"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zh-CN" altLang="en-US" sz="1600" dirty="0">
                  <a:solidFill>
                    <a:srgbClr val="333333"/>
                  </a:solidFill>
                  <a:latin typeface="Arial" panose="020B0604020202020204" pitchFamily="34" charset="0"/>
                </a:rPr>
                <a:t>促进</a:t>
              </a:r>
              <a:r>
                <a:rPr lang="zh-CN" altLang="en-US" sz="1600" b="0" i="0" u="none" strike="noStrike" dirty="0">
                  <a:solidFill>
                    <a:srgbClr val="333333"/>
                  </a:solidFill>
                  <a:effectLst/>
                  <a:latin typeface="Arial" panose="020B0604020202020204" pitchFamily="34" charset="0"/>
                </a:rPr>
                <a:t>成员间签署希姆肯特</a:t>
              </a:r>
              <a:r>
                <a:rPr lang="en-US" altLang="zh-CN" sz="1600" b="0" i="0" u="none" strike="noStrike" dirty="0">
                  <a:solidFill>
                    <a:srgbClr val="333333"/>
                  </a:solidFill>
                  <a:effectLst/>
                  <a:latin typeface="Arial" panose="020B0604020202020204" pitchFamily="34" charset="0"/>
                </a:rPr>
                <a:t>-</a:t>
              </a:r>
              <a:r>
                <a:rPr lang="zh-CN" altLang="en-US" sz="1600" b="0" i="0" u="none" strike="noStrike" dirty="0">
                  <a:solidFill>
                    <a:srgbClr val="333333"/>
                  </a:solidFill>
                  <a:effectLst/>
                  <a:latin typeface="Arial" panose="020B0604020202020204" pitchFamily="34" charset="0"/>
                </a:rPr>
                <a:t>塔什干</a:t>
              </a:r>
              <a:r>
                <a:rPr lang="en-US" altLang="zh-CN" sz="1600" b="0" i="0" u="none" strike="noStrike" dirty="0">
                  <a:solidFill>
                    <a:srgbClr val="333333"/>
                  </a:solidFill>
                  <a:effectLst/>
                  <a:latin typeface="Arial" panose="020B0604020202020204" pitchFamily="34" charset="0"/>
                </a:rPr>
                <a:t>-</a:t>
              </a:r>
              <a:r>
                <a:rPr lang="zh-CN" altLang="en-US" sz="1600" b="0" i="0" u="none" strike="noStrike" dirty="0">
                  <a:solidFill>
                    <a:srgbClr val="333333"/>
                  </a:solidFill>
                  <a:effectLst/>
                  <a:latin typeface="Arial" panose="020B0604020202020204" pitchFamily="34" charset="0"/>
                </a:rPr>
                <a:t>苦盏经济走廊发展的谅解备忘录</a:t>
              </a:r>
              <a:endParaRPr lang="en-US" sz="1600" dirty="0"/>
            </a:p>
          </p:txBody>
        </p:sp>
      </p:grpSp>
    </p:spTree>
    <p:extLst>
      <p:ext uri="{BB962C8B-B14F-4D97-AF65-F5344CB8AC3E}">
        <p14:creationId xmlns:p14="http://schemas.microsoft.com/office/powerpoint/2010/main" val="214983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66DE59AB-3D85-112C-94CB-196D7525C4C9}"/>
              </a:ext>
            </a:extLst>
          </p:cNvPr>
          <p:cNvCxnSpPr>
            <a:cxnSpLocks/>
          </p:cNvCxnSpPr>
          <p:nvPr/>
        </p:nvCxnSpPr>
        <p:spPr>
          <a:xfrm>
            <a:off x="0" y="864734"/>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2F74D76-D721-D9BF-BE89-979E44864BC6}"/>
              </a:ext>
            </a:extLst>
          </p:cNvPr>
          <p:cNvSpPr txBox="1"/>
          <p:nvPr/>
        </p:nvSpPr>
        <p:spPr>
          <a:xfrm>
            <a:off x="317057" y="341514"/>
            <a:ext cx="11557886" cy="523220"/>
          </a:xfrm>
          <a:prstGeom prst="rect">
            <a:avLst/>
          </a:prstGeom>
          <a:noFill/>
        </p:spPr>
        <p:txBody>
          <a:bodyPr wrap="square" rtlCol="0">
            <a:spAutoFit/>
          </a:bodyPr>
          <a:lstStyle/>
          <a:p>
            <a:r>
              <a:rPr lang="en-US" sz="2800" b="1" dirty="0">
                <a:latin typeface="Roboto"/>
                <a:cs typeface="Arial" panose="020B0604020202020204" pitchFamily="34" charset="0"/>
              </a:rPr>
              <a:t>3.</a:t>
            </a:r>
            <a:r>
              <a:rPr lang="zh-CN" altLang="en-US" sz="2800" b="0" i="0" u="none" strike="noStrike" dirty="0">
                <a:solidFill>
                  <a:srgbClr val="333333"/>
                </a:solidFill>
                <a:effectLst/>
                <a:latin typeface="Arial" panose="020B0604020202020204" pitchFamily="34" charset="0"/>
              </a:rPr>
              <a:t>经济走廊框架及其影响</a:t>
            </a:r>
            <a:endParaRPr lang="en-US" sz="2800" b="1" dirty="0">
              <a:latin typeface="Roboto"/>
              <a:cs typeface="Arial" panose="020B0604020202020204" pitchFamily="34" charset="0"/>
            </a:endParaRPr>
          </a:p>
        </p:txBody>
      </p:sp>
      <p:grpSp>
        <p:nvGrpSpPr>
          <p:cNvPr id="6" name="Group 5">
            <a:extLst>
              <a:ext uri="{FF2B5EF4-FFF2-40B4-BE49-F238E27FC236}">
                <a16:creationId xmlns:a16="http://schemas.microsoft.com/office/drawing/2014/main" id="{86B7A3DC-B045-165F-6735-077DACE50898}"/>
              </a:ext>
            </a:extLst>
          </p:cNvPr>
          <p:cNvGrpSpPr/>
          <p:nvPr/>
        </p:nvGrpSpPr>
        <p:grpSpPr>
          <a:xfrm>
            <a:off x="1061831" y="1185430"/>
            <a:ext cx="10068338" cy="5331056"/>
            <a:chOff x="1061831" y="947269"/>
            <a:chExt cx="10068338" cy="5331056"/>
          </a:xfrm>
        </p:grpSpPr>
        <p:sp>
          <p:nvSpPr>
            <p:cNvPr id="7" name="Rectangle 6">
              <a:extLst>
                <a:ext uri="{FF2B5EF4-FFF2-40B4-BE49-F238E27FC236}">
                  <a16:creationId xmlns:a16="http://schemas.microsoft.com/office/drawing/2014/main" id="{80D2C99E-F7FE-0E3F-F61D-DE43BA917757}"/>
                </a:ext>
              </a:extLst>
            </p:cNvPr>
            <p:cNvSpPr/>
            <p:nvPr/>
          </p:nvSpPr>
          <p:spPr>
            <a:xfrm>
              <a:off x="1061831" y="947269"/>
              <a:ext cx="10068338" cy="53310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77A34331-A085-FD39-AE63-999389E37008}"/>
                </a:ext>
              </a:extLst>
            </p:cNvPr>
            <p:cNvSpPr/>
            <p:nvPr/>
          </p:nvSpPr>
          <p:spPr>
            <a:xfrm>
              <a:off x="8164672" y="1576912"/>
              <a:ext cx="2828005" cy="1642924"/>
            </a:xfrm>
            <a:prstGeom prst="rect">
              <a:avLst/>
            </a:prstGeom>
            <a:solidFill>
              <a:schemeClr val="accent1">
                <a:lumMod val="60000"/>
                <a:lumOff val="40000"/>
                <a:alpha val="4274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AFCE5E55-034E-E3EE-672D-943D997F01EA}"/>
                </a:ext>
              </a:extLst>
            </p:cNvPr>
            <p:cNvGrpSpPr/>
            <p:nvPr/>
          </p:nvGrpSpPr>
          <p:grpSpPr>
            <a:xfrm>
              <a:off x="8566076" y="2299192"/>
              <a:ext cx="2047533" cy="735496"/>
              <a:chOff x="7688324" y="2227954"/>
              <a:chExt cx="2032243" cy="735496"/>
            </a:xfrm>
          </p:grpSpPr>
          <p:sp>
            <p:nvSpPr>
              <p:cNvPr id="27" name="Rounded Rectangle 10">
                <a:extLst>
                  <a:ext uri="{FF2B5EF4-FFF2-40B4-BE49-F238E27FC236}">
                    <a16:creationId xmlns:a16="http://schemas.microsoft.com/office/drawing/2014/main" id="{D0EA6AC0-83EC-6C2B-6719-5891372EABF6}"/>
                  </a:ext>
                </a:extLst>
              </p:cNvPr>
              <p:cNvSpPr/>
              <p:nvPr/>
            </p:nvSpPr>
            <p:spPr>
              <a:xfrm>
                <a:off x="7688324" y="2227954"/>
                <a:ext cx="2032243" cy="73549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F4766AA-32DD-5C32-4455-A7092D1AA87E}"/>
                  </a:ext>
                </a:extLst>
              </p:cNvPr>
              <p:cNvSpPr txBox="1"/>
              <p:nvPr/>
            </p:nvSpPr>
            <p:spPr>
              <a:xfrm>
                <a:off x="7742397" y="2401743"/>
                <a:ext cx="1099722" cy="369332"/>
              </a:xfrm>
              <a:prstGeom prst="rect">
                <a:avLst/>
              </a:prstGeom>
              <a:noFill/>
            </p:spPr>
            <p:txBody>
              <a:bodyPr wrap="none" rtlCol="0">
                <a:spAutoFit/>
              </a:bodyPr>
              <a:lstStyle/>
              <a:p>
                <a:r>
                  <a:rPr lang="en-US" dirty="0" err="1">
                    <a:solidFill>
                      <a:schemeClr val="bg1"/>
                    </a:solidFill>
                  </a:rPr>
                  <a:t>经济走廊</a:t>
                </a:r>
                <a:endParaRPr lang="en-US" dirty="0">
                  <a:solidFill>
                    <a:schemeClr val="bg1"/>
                  </a:solidFill>
                </a:endParaRPr>
              </a:p>
            </p:txBody>
          </p:sp>
        </p:grpSp>
        <p:sp>
          <p:nvSpPr>
            <p:cNvPr id="10" name="Curved Up Arrow 16">
              <a:extLst>
                <a:ext uri="{FF2B5EF4-FFF2-40B4-BE49-F238E27FC236}">
                  <a16:creationId xmlns:a16="http://schemas.microsoft.com/office/drawing/2014/main" id="{70544C2D-CE16-98EF-4A6B-653B9B3AA778}"/>
                </a:ext>
              </a:extLst>
            </p:cNvPr>
            <p:cNvSpPr/>
            <p:nvPr/>
          </p:nvSpPr>
          <p:spPr>
            <a:xfrm>
              <a:off x="3497754" y="3085032"/>
              <a:ext cx="2343254" cy="731520"/>
            </a:xfrm>
            <a:prstGeom prst="curved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Curved Up Arrow 17">
              <a:extLst>
                <a:ext uri="{FF2B5EF4-FFF2-40B4-BE49-F238E27FC236}">
                  <a16:creationId xmlns:a16="http://schemas.microsoft.com/office/drawing/2014/main" id="{6E2EB3ED-F661-CF89-84F2-46E676C0D846}"/>
                </a:ext>
              </a:extLst>
            </p:cNvPr>
            <p:cNvSpPr/>
            <p:nvPr/>
          </p:nvSpPr>
          <p:spPr>
            <a:xfrm>
              <a:off x="6866366" y="3111575"/>
              <a:ext cx="2343254" cy="731520"/>
            </a:xfrm>
            <a:prstGeom prst="curvedUp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AE09009E-D83D-3D88-EBBF-14FCDBC85AFE}"/>
                </a:ext>
              </a:extLst>
            </p:cNvPr>
            <p:cNvSpPr/>
            <p:nvPr/>
          </p:nvSpPr>
          <p:spPr>
            <a:xfrm>
              <a:off x="3218297" y="4428139"/>
              <a:ext cx="2742759" cy="148259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b="0" i="0" u="none" strike="noStrike" dirty="0">
                  <a:solidFill>
                    <a:srgbClr val="333333"/>
                  </a:solidFill>
                  <a:effectLst/>
                  <a:latin typeface="Arial" panose="020B0604020202020204" pitchFamily="34" charset="0"/>
                </a:rPr>
                <a:t>软基础设施 </a:t>
              </a:r>
              <a:endParaRPr lang="en-US" altLang="zh-CN"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zh-CN" altLang="en-US" b="0" i="0" u="none" strike="noStrike" dirty="0">
                  <a:solidFill>
                    <a:srgbClr val="333333"/>
                  </a:solidFill>
                  <a:effectLst/>
                  <a:latin typeface="Arial" panose="020B0604020202020204" pitchFamily="34" charset="0"/>
                </a:rPr>
                <a:t>多模型网络 </a:t>
              </a:r>
              <a:endParaRPr lang="en-US" altLang="zh-CN"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zh-CN" altLang="en-US" b="0" i="0" u="none" strike="noStrike" dirty="0">
                  <a:solidFill>
                    <a:srgbClr val="333333"/>
                  </a:solidFill>
                  <a:effectLst/>
                  <a:latin typeface="Arial" panose="020B0604020202020204" pitchFamily="34" charset="0"/>
                </a:rPr>
                <a:t>中枢系统 </a:t>
              </a:r>
              <a:endParaRPr lang="en-US" altLang="zh-CN"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zh-CN" altLang="en-US" b="0" i="0" u="none" strike="noStrike" dirty="0">
                  <a:solidFill>
                    <a:srgbClr val="333333"/>
                  </a:solidFill>
                  <a:effectLst/>
                  <a:latin typeface="Arial" panose="020B0604020202020204" pitchFamily="34" charset="0"/>
                </a:rPr>
                <a:t>合并</a:t>
              </a:r>
              <a:endParaRPr lang="en-US" dirty="0">
                <a:solidFill>
                  <a:schemeClr val="tx1"/>
                </a:solidFill>
              </a:endParaRPr>
            </a:p>
          </p:txBody>
        </p:sp>
        <p:sp>
          <p:nvSpPr>
            <p:cNvPr id="13" name="Rectangle 12">
              <a:extLst>
                <a:ext uri="{FF2B5EF4-FFF2-40B4-BE49-F238E27FC236}">
                  <a16:creationId xmlns:a16="http://schemas.microsoft.com/office/drawing/2014/main" id="{2278AA31-9E3D-AEAA-E95E-F49F8FE4410F}"/>
                </a:ext>
              </a:extLst>
            </p:cNvPr>
            <p:cNvSpPr/>
            <p:nvPr/>
          </p:nvSpPr>
          <p:spPr>
            <a:xfrm>
              <a:off x="6264375" y="4428140"/>
              <a:ext cx="3547234" cy="1482591"/>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zh-CN" altLang="en-US" b="0" i="0" u="none" strike="noStrike" dirty="0">
                  <a:solidFill>
                    <a:srgbClr val="333333"/>
                  </a:solidFill>
                  <a:effectLst/>
                  <a:latin typeface="Arial" panose="020B0604020202020204" pitchFamily="34" charset="0"/>
                </a:rPr>
                <a:t>机构和法规 </a:t>
              </a:r>
              <a:endParaRPr lang="en-US" altLang="zh-CN"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zh-CN" altLang="en-US" b="0" i="0" u="none" strike="noStrike" dirty="0">
                  <a:solidFill>
                    <a:srgbClr val="333333"/>
                  </a:solidFill>
                  <a:effectLst/>
                  <a:latin typeface="Arial" panose="020B0604020202020204" pitchFamily="34" charset="0"/>
                </a:rPr>
                <a:t>空间发展方法 </a:t>
              </a:r>
              <a:endParaRPr lang="en-US" altLang="zh-CN"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zh-CN" altLang="en-US" b="0" i="0" u="none" strike="noStrike" dirty="0">
                  <a:solidFill>
                    <a:srgbClr val="333333"/>
                  </a:solidFill>
                  <a:effectLst/>
                  <a:latin typeface="Arial" panose="020B0604020202020204" pitchFamily="34" charset="0"/>
                </a:rPr>
                <a:t>私人投资和市场 </a:t>
              </a:r>
              <a:endParaRPr lang="en-US" altLang="zh-CN"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zh-CN" altLang="en-US" b="0" i="0" u="none" strike="noStrike" dirty="0">
                  <a:solidFill>
                    <a:srgbClr val="333333"/>
                  </a:solidFill>
                  <a:effectLst/>
                  <a:latin typeface="Arial" panose="020B0604020202020204" pitchFamily="34" charset="0"/>
                </a:rPr>
                <a:t>多部门方法</a:t>
              </a:r>
              <a:endParaRPr lang="en-US" dirty="0">
                <a:solidFill>
                  <a:schemeClr val="tx1"/>
                </a:solidFill>
              </a:endParaRPr>
            </a:p>
          </p:txBody>
        </p:sp>
        <p:sp>
          <p:nvSpPr>
            <p:cNvPr id="14" name="Cross 13">
              <a:extLst>
                <a:ext uri="{FF2B5EF4-FFF2-40B4-BE49-F238E27FC236}">
                  <a16:creationId xmlns:a16="http://schemas.microsoft.com/office/drawing/2014/main" id="{51682E4F-D569-73FD-CE74-3FB9C7A4396C}"/>
                </a:ext>
              </a:extLst>
            </p:cNvPr>
            <p:cNvSpPr/>
            <p:nvPr/>
          </p:nvSpPr>
          <p:spPr>
            <a:xfrm>
              <a:off x="4426853" y="4014291"/>
              <a:ext cx="325649" cy="321527"/>
            </a:xfrm>
            <a:prstGeom prst="plus">
              <a:avLst>
                <a:gd name="adj" fmla="val 3900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ross 14">
              <a:extLst>
                <a:ext uri="{FF2B5EF4-FFF2-40B4-BE49-F238E27FC236}">
                  <a16:creationId xmlns:a16="http://schemas.microsoft.com/office/drawing/2014/main" id="{30A314CD-686C-2374-52E8-4402187037CD}"/>
                </a:ext>
              </a:extLst>
            </p:cNvPr>
            <p:cNvSpPr/>
            <p:nvPr/>
          </p:nvSpPr>
          <p:spPr>
            <a:xfrm>
              <a:off x="7875168" y="4006505"/>
              <a:ext cx="325649" cy="321527"/>
            </a:xfrm>
            <a:prstGeom prst="plus">
              <a:avLst>
                <a:gd name="adj" fmla="val 39000"/>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E66CF8-592E-CDE6-F797-F3831AAA737C}"/>
                </a:ext>
              </a:extLst>
            </p:cNvPr>
            <p:cNvSpPr txBox="1"/>
            <p:nvPr/>
          </p:nvSpPr>
          <p:spPr>
            <a:xfrm>
              <a:off x="4589676" y="1073870"/>
              <a:ext cx="3060610" cy="369332"/>
            </a:xfrm>
            <a:prstGeom prst="rect">
              <a:avLst/>
            </a:prstGeom>
            <a:solidFill>
              <a:schemeClr val="accent4">
                <a:lumMod val="20000"/>
                <a:lumOff val="80000"/>
              </a:schemeClr>
            </a:solidFill>
            <a:ln>
              <a:solidFill>
                <a:schemeClr val="accent1"/>
              </a:solidFill>
            </a:ln>
          </p:spPr>
          <p:txBody>
            <a:bodyPr wrap="square" rtlCol="0">
              <a:spAutoFit/>
            </a:bodyPr>
            <a:lstStyle/>
            <a:p>
              <a:pPr algn="ctr"/>
              <a:r>
                <a:rPr lang="en-US" b="1" dirty="0" err="1"/>
                <a:t>经济走廊框架</a:t>
              </a:r>
              <a:endParaRPr lang="en-US" b="1" dirty="0"/>
            </a:p>
          </p:txBody>
        </p:sp>
        <p:grpSp>
          <p:nvGrpSpPr>
            <p:cNvPr id="17" name="Group 16">
              <a:extLst>
                <a:ext uri="{FF2B5EF4-FFF2-40B4-BE49-F238E27FC236}">
                  <a16:creationId xmlns:a16="http://schemas.microsoft.com/office/drawing/2014/main" id="{A720E1C5-2778-315E-F97F-69C8C4DA7F04}"/>
                </a:ext>
              </a:extLst>
            </p:cNvPr>
            <p:cNvGrpSpPr/>
            <p:nvPr/>
          </p:nvGrpSpPr>
          <p:grpSpPr>
            <a:xfrm>
              <a:off x="1518677" y="1576846"/>
              <a:ext cx="6326458" cy="1640786"/>
              <a:chOff x="1119809" y="1576911"/>
              <a:chExt cx="6326458" cy="1640786"/>
            </a:xfrm>
          </p:grpSpPr>
          <p:sp>
            <p:nvSpPr>
              <p:cNvPr id="19" name="Rectangle 18">
                <a:extLst>
                  <a:ext uri="{FF2B5EF4-FFF2-40B4-BE49-F238E27FC236}">
                    <a16:creationId xmlns:a16="http://schemas.microsoft.com/office/drawing/2014/main" id="{5946DD46-9A94-4324-CE5E-86722D75E4A0}"/>
                  </a:ext>
                </a:extLst>
              </p:cNvPr>
              <p:cNvSpPr/>
              <p:nvPr/>
            </p:nvSpPr>
            <p:spPr>
              <a:xfrm>
                <a:off x="1119809" y="1576911"/>
                <a:ext cx="6326458" cy="1640786"/>
              </a:xfrm>
              <a:prstGeom prst="rect">
                <a:avLst/>
              </a:prstGeom>
              <a:solidFill>
                <a:schemeClr val="accent1">
                  <a:lumMod val="60000"/>
                  <a:lumOff val="40000"/>
                  <a:alpha val="42745"/>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BBCE2C1B-D779-C6FC-BFFD-AF0033354E05}"/>
                  </a:ext>
                </a:extLst>
              </p:cNvPr>
              <p:cNvGrpSpPr/>
              <p:nvPr/>
            </p:nvGrpSpPr>
            <p:grpSpPr>
              <a:xfrm>
                <a:off x="1421979" y="2299192"/>
                <a:ext cx="2047533" cy="735496"/>
                <a:chOff x="710369" y="2242067"/>
                <a:chExt cx="2032243" cy="735496"/>
              </a:xfrm>
            </p:grpSpPr>
            <p:sp>
              <p:nvSpPr>
                <p:cNvPr id="25" name="Rounded Rectangle 8">
                  <a:extLst>
                    <a:ext uri="{FF2B5EF4-FFF2-40B4-BE49-F238E27FC236}">
                      <a16:creationId xmlns:a16="http://schemas.microsoft.com/office/drawing/2014/main" id="{F73CF23A-1C27-DB5A-D8C0-14353205354D}"/>
                    </a:ext>
                  </a:extLst>
                </p:cNvPr>
                <p:cNvSpPr/>
                <p:nvPr/>
              </p:nvSpPr>
              <p:spPr>
                <a:xfrm>
                  <a:off x="710369" y="2242067"/>
                  <a:ext cx="2032243" cy="735496"/>
                </a:xfrm>
                <a:prstGeom prst="roundRect">
                  <a:avLst/>
                </a:prstGeom>
                <a:solidFill>
                  <a:schemeClr val="accent6">
                    <a:lumMod val="7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4E12C39-101F-D195-E63E-501152D0CA4A}"/>
                    </a:ext>
                  </a:extLst>
                </p:cNvPr>
                <p:cNvSpPr txBox="1"/>
                <p:nvPr/>
              </p:nvSpPr>
              <p:spPr>
                <a:xfrm>
                  <a:off x="768440" y="2425149"/>
                  <a:ext cx="1099722" cy="369332"/>
                </a:xfrm>
                <a:prstGeom prst="rect">
                  <a:avLst/>
                </a:prstGeom>
                <a:noFill/>
              </p:spPr>
              <p:txBody>
                <a:bodyPr wrap="none" rtlCol="0">
                  <a:spAutoFit/>
                </a:bodyPr>
                <a:lstStyle/>
                <a:p>
                  <a:r>
                    <a:rPr lang="en-US" dirty="0" err="1">
                      <a:solidFill>
                        <a:schemeClr val="bg1"/>
                      </a:solidFill>
                    </a:rPr>
                    <a:t>交通走廊</a:t>
                  </a:r>
                  <a:endParaRPr lang="en-US" dirty="0">
                    <a:solidFill>
                      <a:schemeClr val="bg1"/>
                    </a:solidFill>
                  </a:endParaRPr>
                </a:p>
              </p:txBody>
            </p:sp>
          </p:grpSp>
          <p:grpSp>
            <p:nvGrpSpPr>
              <p:cNvPr id="21" name="Group 20">
                <a:extLst>
                  <a:ext uri="{FF2B5EF4-FFF2-40B4-BE49-F238E27FC236}">
                    <a16:creationId xmlns:a16="http://schemas.microsoft.com/office/drawing/2014/main" id="{231CFB8D-5B7A-2F2F-BAB7-2A67440CD3B6}"/>
                  </a:ext>
                </a:extLst>
              </p:cNvPr>
              <p:cNvGrpSpPr/>
              <p:nvPr/>
            </p:nvGrpSpPr>
            <p:grpSpPr>
              <a:xfrm>
                <a:off x="4994027" y="2299192"/>
                <a:ext cx="2047533" cy="735496"/>
                <a:chOff x="4063757" y="2232129"/>
                <a:chExt cx="2032243" cy="735496"/>
              </a:xfrm>
              <a:solidFill>
                <a:schemeClr val="accent1"/>
              </a:solidFill>
            </p:grpSpPr>
            <p:sp>
              <p:nvSpPr>
                <p:cNvPr id="23" name="Rounded Rectangle 11">
                  <a:extLst>
                    <a:ext uri="{FF2B5EF4-FFF2-40B4-BE49-F238E27FC236}">
                      <a16:creationId xmlns:a16="http://schemas.microsoft.com/office/drawing/2014/main" id="{E69F3AE3-AD82-3C00-9723-A362BBD31855}"/>
                    </a:ext>
                  </a:extLst>
                </p:cNvPr>
                <p:cNvSpPr/>
                <p:nvPr/>
              </p:nvSpPr>
              <p:spPr>
                <a:xfrm>
                  <a:off x="4063757" y="2232129"/>
                  <a:ext cx="2032243" cy="735496"/>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FC60049-6EE8-4100-37A1-65EF7FBC559D}"/>
                    </a:ext>
                  </a:extLst>
                </p:cNvPr>
                <p:cNvSpPr txBox="1"/>
                <p:nvPr/>
              </p:nvSpPr>
              <p:spPr>
                <a:xfrm>
                  <a:off x="4200753" y="2415211"/>
                  <a:ext cx="1099722" cy="369332"/>
                </a:xfrm>
                <a:prstGeom prst="rect">
                  <a:avLst/>
                </a:prstGeom>
                <a:solidFill>
                  <a:schemeClr val="accent6">
                    <a:lumMod val="75000"/>
                  </a:schemeClr>
                </a:solidFill>
              </p:spPr>
              <p:txBody>
                <a:bodyPr wrap="none" rtlCol="0">
                  <a:spAutoFit/>
                </a:bodyPr>
                <a:lstStyle/>
                <a:p>
                  <a:r>
                    <a:rPr lang="en-US" dirty="0" err="1">
                      <a:solidFill>
                        <a:schemeClr val="bg1"/>
                      </a:solidFill>
                    </a:rPr>
                    <a:t>物流走廊</a:t>
                  </a:r>
                  <a:endParaRPr lang="en-US" dirty="0">
                    <a:solidFill>
                      <a:schemeClr val="bg1"/>
                    </a:solidFill>
                  </a:endParaRPr>
                </a:p>
              </p:txBody>
            </p:sp>
          </p:grpSp>
          <p:sp>
            <p:nvSpPr>
              <p:cNvPr id="22" name="Rectangle 21">
                <a:extLst>
                  <a:ext uri="{FF2B5EF4-FFF2-40B4-BE49-F238E27FC236}">
                    <a16:creationId xmlns:a16="http://schemas.microsoft.com/office/drawing/2014/main" id="{CA6151E3-64A0-3EC0-E1EB-59FF72408C4F}"/>
                  </a:ext>
                </a:extLst>
              </p:cNvPr>
              <p:cNvSpPr/>
              <p:nvPr/>
            </p:nvSpPr>
            <p:spPr>
              <a:xfrm>
                <a:off x="2445026" y="1658980"/>
                <a:ext cx="3650974" cy="538748"/>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聚焦流动</a:t>
                </a:r>
                <a:endParaRPr lang="en-US" sz="1600" dirty="0">
                  <a:solidFill>
                    <a:schemeClr val="tx1"/>
                  </a:solidFill>
                </a:endParaRPr>
              </a:p>
            </p:txBody>
          </p:sp>
        </p:grpSp>
        <p:sp>
          <p:nvSpPr>
            <p:cNvPr id="18" name="Rectangle 17">
              <a:extLst>
                <a:ext uri="{FF2B5EF4-FFF2-40B4-BE49-F238E27FC236}">
                  <a16:creationId xmlns:a16="http://schemas.microsoft.com/office/drawing/2014/main" id="{4188E74F-839D-8DFD-B9E0-3F2B1D72BB61}"/>
                </a:ext>
              </a:extLst>
            </p:cNvPr>
            <p:cNvSpPr/>
            <p:nvPr/>
          </p:nvSpPr>
          <p:spPr>
            <a:xfrm>
              <a:off x="8259417" y="1658981"/>
              <a:ext cx="2630556" cy="538942"/>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rPr>
                <a:t>聚焦空间转型</a:t>
              </a:r>
              <a:endParaRPr lang="en-US" sz="1600" dirty="0">
                <a:solidFill>
                  <a:schemeClr val="tx1"/>
                </a:solidFill>
              </a:endParaRPr>
            </a:p>
          </p:txBody>
        </p:sp>
      </p:grpSp>
    </p:spTree>
    <p:extLst>
      <p:ext uri="{BB962C8B-B14F-4D97-AF65-F5344CB8AC3E}">
        <p14:creationId xmlns:p14="http://schemas.microsoft.com/office/powerpoint/2010/main" val="1422472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D5108CD-0DCB-F846-7D9E-EE4D7B4F7B31}"/>
              </a:ext>
            </a:extLst>
          </p:cNvPr>
          <p:cNvCxnSpPr>
            <a:cxnSpLocks/>
          </p:cNvCxnSpPr>
          <p:nvPr/>
        </p:nvCxnSpPr>
        <p:spPr>
          <a:xfrm>
            <a:off x="0" y="864734"/>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6DCF6D0-7F19-87AE-2A3C-F65CB99C0B05}"/>
              </a:ext>
            </a:extLst>
          </p:cNvPr>
          <p:cNvSpPr txBox="1"/>
          <p:nvPr/>
        </p:nvSpPr>
        <p:spPr>
          <a:xfrm>
            <a:off x="317057" y="341514"/>
            <a:ext cx="11557886" cy="523220"/>
          </a:xfrm>
          <a:prstGeom prst="rect">
            <a:avLst/>
          </a:prstGeom>
          <a:noFill/>
        </p:spPr>
        <p:txBody>
          <a:bodyPr wrap="square" rtlCol="0">
            <a:spAutoFit/>
          </a:bodyPr>
          <a:lstStyle/>
          <a:p>
            <a:r>
              <a:rPr lang="en-US" sz="2800" b="1" dirty="0">
                <a:latin typeface="Roboto"/>
                <a:cs typeface="Arial" panose="020B0604020202020204" pitchFamily="34" charset="0"/>
              </a:rPr>
              <a:t>3.</a:t>
            </a:r>
            <a:r>
              <a:rPr lang="zh-CN" altLang="en-US" sz="2800" b="1" i="0" u="none" strike="noStrike" dirty="0">
                <a:solidFill>
                  <a:srgbClr val="333333"/>
                </a:solidFill>
                <a:effectLst/>
                <a:latin typeface="Arial" panose="020B0604020202020204" pitchFamily="34" charset="0"/>
              </a:rPr>
              <a:t>经济走廊框架及其影响</a:t>
            </a:r>
            <a:endParaRPr lang="en-US" sz="2800" b="1" dirty="0">
              <a:latin typeface="Roboto"/>
              <a:cs typeface="Arial" panose="020B0604020202020204" pitchFamily="34" charset="0"/>
            </a:endParaRPr>
          </a:p>
        </p:txBody>
      </p:sp>
      <p:grpSp>
        <p:nvGrpSpPr>
          <p:cNvPr id="7" name="Group 6">
            <a:extLst>
              <a:ext uri="{FF2B5EF4-FFF2-40B4-BE49-F238E27FC236}">
                <a16:creationId xmlns:a16="http://schemas.microsoft.com/office/drawing/2014/main" id="{0C6F2BD4-D3C9-111B-1C73-85D929109463}"/>
              </a:ext>
            </a:extLst>
          </p:cNvPr>
          <p:cNvGrpSpPr/>
          <p:nvPr/>
        </p:nvGrpSpPr>
        <p:grpSpPr>
          <a:xfrm>
            <a:off x="115396" y="917912"/>
            <a:ext cx="11945157" cy="5847755"/>
            <a:chOff x="115396" y="917912"/>
            <a:chExt cx="11945157" cy="5847755"/>
          </a:xfrm>
        </p:grpSpPr>
        <p:sp>
          <p:nvSpPr>
            <p:cNvPr id="8" name="Content Placeholder 6">
              <a:extLst>
                <a:ext uri="{FF2B5EF4-FFF2-40B4-BE49-F238E27FC236}">
                  <a16:creationId xmlns:a16="http://schemas.microsoft.com/office/drawing/2014/main" id="{3B945CB2-7C27-8660-9909-9285043B27CA}"/>
                </a:ext>
              </a:extLst>
            </p:cNvPr>
            <p:cNvSpPr txBox="1">
              <a:spLocks/>
            </p:cNvSpPr>
            <p:nvPr/>
          </p:nvSpPr>
          <p:spPr>
            <a:xfrm>
              <a:off x="131447" y="4248357"/>
              <a:ext cx="11929106" cy="2394199"/>
            </a:xfrm>
            <a:prstGeom prst="rect">
              <a:avLst/>
            </a:prstGeom>
            <a:solidFill>
              <a:schemeClr val="accent1">
                <a:lumMod val="40000"/>
                <a:lumOff val="60000"/>
              </a:schemeClr>
            </a:solidFill>
          </p:spPr>
          <p:txBody>
            <a:bodyPr vert="horz"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lvl="2"/>
              <a:endParaRPr lang="en-GB" dirty="0">
                <a:latin typeface="Arial" panose="020B0604020202020204" pitchFamily="34" charset="0"/>
                <a:cs typeface="Arial" panose="020B0604020202020204" pitchFamily="34" charset="0"/>
              </a:endParaRPr>
            </a:p>
          </p:txBody>
        </p:sp>
        <p:sp>
          <p:nvSpPr>
            <p:cNvPr id="9" name="Content Placeholder 6">
              <a:extLst>
                <a:ext uri="{FF2B5EF4-FFF2-40B4-BE49-F238E27FC236}">
                  <a16:creationId xmlns:a16="http://schemas.microsoft.com/office/drawing/2014/main" id="{1A24D68F-99C0-5533-7036-740E224B38B6}"/>
                </a:ext>
              </a:extLst>
            </p:cNvPr>
            <p:cNvSpPr txBox="1">
              <a:spLocks/>
            </p:cNvSpPr>
            <p:nvPr/>
          </p:nvSpPr>
          <p:spPr>
            <a:xfrm>
              <a:off x="131446" y="2613767"/>
              <a:ext cx="11929107" cy="1537903"/>
            </a:xfrm>
            <a:prstGeom prst="rect">
              <a:avLst/>
            </a:prstGeom>
            <a:solidFill>
              <a:schemeClr val="accent6">
                <a:lumMod val="40000"/>
                <a:lumOff val="60000"/>
              </a:schemeClr>
            </a:solidFill>
          </p:spPr>
          <p:txBody>
            <a:bodyPr vert="horz" lIns="0" tIns="0" rIns="0" bIns="0" rtlCol="0" anchor="ctr">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lvl="2"/>
              <a:r>
                <a:rPr lang="en-GB" dirty="0">
                  <a:latin typeface="Arial" panose="020B0604020202020204" pitchFamily="34" charset="0"/>
                  <a:cs typeface="Arial" panose="020B0604020202020204" pitchFamily="34" charset="0"/>
                </a:rPr>
                <a:t>	</a:t>
              </a:r>
            </a:p>
          </p:txBody>
        </p:sp>
        <p:sp>
          <p:nvSpPr>
            <p:cNvPr id="10" name="Content Placeholder 6">
              <a:extLst>
                <a:ext uri="{FF2B5EF4-FFF2-40B4-BE49-F238E27FC236}">
                  <a16:creationId xmlns:a16="http://schemas.microsoft.com/office/drawing/2014/main" id="{CC23871B-36CB-D9BD-A4BC-9FEC455EFE78}"/>
                </a:ext>
              </a:extLst>
            </p:cNvPr>
            <p:cNvSpPr txBox="1">
              <a:spLocks/>
            </p:cNvSpPr>
            <p:nvPr/>
          </p:nvSpPr>
          <p:spPr>
            <a:xfrm>
              <a:off x="115396" y="917912"/>
              <a:ext cx="11945157" cy="1621674"/>
            </a:xfrm>
            <a:prstGeom prst="rect">
              <a:avLst/>
            </a:prstGeom>
            <a:solidFill>
              <a:schemeClr val="accent4">
                <a:lumMod val="20000"/>
                <a:lumOff val="80000"/>
              </a:schemeClr>
            </a:solidFill>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lvl="2">
                <a:spcBef>
                  <a:spcPts val="600"/>
                </a:spcBef>
              </a:pPr>
              <a:r>
                <a:rPr lang="en-GB" dirty="0">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40C7D1F2-5585-6023-0E18-E55D8F799DD6}"/>
                </a:ext>
              </a:extLst>
            </p:cNvPr>
            <p:cNvSpPr txBox="1"/>
            <p:nvPr/>
          </p:nvSpPr>
          <p:spPr>
            <a:xfrm>
              <a:off x="245286" y="917912"/>
              <a:ext cx="8624394" cy="5847755"/>
            </a:xfrm>
            <a:prstGeom prst="rect">
              <a:avLst/>
            </a:prstGeom>
            <a:noFill/>
          </p:spPr>
          <p:txBody>
            <a:bodyPr wrap="square">
              <a:spAutoFit/>
            </a:bodyPr>
            <a:lstStyle/>
            <a:p>
              <a:r>
                <a:rPr lang="en-US" sz="2000" dirty="0" err="1">
                  <a:latin typeface="Arial" panose="020B0604020202020204" pitchFamily="34" charset="0"/>
                  <a:cs typeface="Arial" panose="020B0604020202020204" pitchFamily="34" charset="0"/>
                </a:rPr>
                <a:t>概念框架</a:t>
              </a:r>
              <a:r>
                <a:rPr lang="en-US" sz="2000" dirty="0">
                  <a:latin typeface="Arial" panose="020B0604020202020204" pitchFamily="34" charset="0"/>
                  <a:cs typeface="Arial" panose="020B0604020202020204" pitchFamily="34" charset="0"/>
                </a:rPr>
                <a:t>:</a:t>
              </a:r>
            </a:p>
            <a:p>
              <a:pPr marL="342900" indent="-34290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每个经济走廊开发区的独特性</a:t>
              </a:r>
              <a:endParaRPr lang="en-US" altLang="zh-CN" sz="1600" b="0" i="0" u="none" strike="noStrike" dirty="0">
                <a:solidFill>
                  <a:srgbClr val="333333"/>
                </a:solidFill>
                <a:effectLst/>
                <a:latin typeface="Arial" panose="020B0604020202020204" pitchFamily="34" charset="0"/>
              </a:endParaRPr>
            </a:p>
            <a:p>
              <a:pPr marL="342900" indent="-34290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经济走廊开发区对不同结构和初始因素的依赖性</a:t>
              </a:r>
              <a:endParaRPr lang="en-US" altLang="zh-CN" sz="1600" b="0" i="0" u="none" strike="noStrike" dirty="0">
                <a:solidFill>
                  <a:srgbClr val="333333"/>
                </a:solidFill>
                <a:effectLst/>
                <a:latin typeface="Arial" panose="020B0604020202020204" pitchFamily="34" charset="0"/>
              </a:endParaRPr>
            </a:p>
            <a:p>
              <a:pPr marL="342900" indent="-34290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适合经济走廊开发区的区域属性</a:t>
              </a:r>
              <a:endParaRPr lang="en-US" altLang="zh-CN" sz="1600" b="0" i="0" u="none" strike="noStrike" dirty="0">
                <a:solidFill>
                  <a:srgbClr val="333333"/>
                </a:solidFill>
                <a:effectLst/>
                <a:latin typeface="Arial" panose="020B0604020202020204" pitchFamily="34" charset="0"/>
              </a:endParaRPr>
            </a:p>
            <a:p>
              <a:pPr marL="342900" indent="-34290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即使适度的经济走廊开发区也很复杂</a:t>
              </a:r>
              <a:r>
                <a:rPr lang="en-US" altLang="zh-CN" sz="1600" b="0" i="0" u="none" strike="noStrike" dirty="0">
                  <a:solidFill>
                    <a:srgbClr val="333333"/>
                  </a:solidFill>
                  <a:effectLst/>
                  <a:latin typeface="Arial" panose="020B0604020202020204" pitchFamily="34" charset="0"/>
                </a:rPr>
                <a:t>-&gt;</a:t>
              </a:r>
              <a:r>
                <a:rPr lang="zh-CN" altLang="en-US" sz="1600" b="0" i="0" u="none" strike="noStrike" dirty="0">
                  <a:solidFill>
                    <a:srgbClr val="333333"/>
                  </a:solidFill>
                  <a:effectLst/>
                  <a:latin typeface="Arial" panose="020B0604020202020204" pitchFamily="34" charset="0"/>
                </a:rPr>
                <a:t>需要复杂的分析</a:t>
              </a:r>
              <a:endParaRPr lang="en-US" sz="1600" dirty="0">
                <a:latin typeface="Arial" panose="020B0604020202020204" pitchFamily="34" charset="0"/>
                <a:ea typeface="Calibri" panose="020F050202020403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a:p>
              <a:r>
                <a:rPr lang="en-US" sz="2000" dirty="0" err="1">
                  <a:latin typeface="Arial" panose="020B0604020202020204" pitchFamily="34" charset="0"/>
                  <a:cs typeface="Arial" panose="020B0604020202020204" pitchFamily="34" charset="0"/>
                </a:rPr>
                <a:t>运营框架</a:t>
              </a:r>
              <a:r>
                <a:rPr lang="en-US"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国内运输走廊</a:t>
              </a:r>
              <a:endParaRPr lang="en-US" altLang="zh-CN" sz="1600"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跨境运输走廊</a:t>
              </a:r>
              <a:endParaRPr lang="en-US" altLang="zh-CN" sz="1600"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国内空间经济走廊</a:t>
              </a:r>
              <a:endParaRPr lang="en-US" altLang="zh-CN" sz="1600"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跨境空间经济走廊</a:t>
              </a:r>
              <a:endParaRPr lang="en-US" sz="1600" dirty="0">
                <a:latin typeface="Arial" panose="020B0604020202020204" pitchFamily="34" charset="0"/>
                <a:cs typeface="Arial" panose="020B0604020202020204" pitchFamily="34" charset="0"/>
              </a:endParaRPr>
            </a:p>
            <a:p>
              <a:endParaRPr lang="en-US" altLang="zh-CN" sz="2000" b="0" i="0" u="none" strike="noStrike" dirty="0">
                <a:solidFill>
                  <a:srgbClr val="333333"/>
                </a:solidFill>
                <a:effectLst/>
                <a:latin typeface="Arial" panose="020B0604020202020204" pitchFamily="34" charset="0"/>
              </a:endParaRPr>
            </a:p>
            <a:p>
              <a:endParaRPr lang="en-US" altLang="zh-CN" sz="2000" b="0" i="0" u="none" strike="noStrike" dirty="0">
                <a:solidFill>
                  <a:srgbClr val="333333"/>
                </a:solidFill>
                <a:effectLst/>
                <a:latin typeface="Arial" panose="020B0604020202020204" pitchFamily="34" charset="0"/>
              </a:endParaRPr>
            </a:p>
            <a:p>
              <a:r>
                <a:rPr lang="zh-CN" altLang="en-US" sz="2000" b="0" i="0" u="none" strike="noStrike" dirty="0">
                  <a:solidFill>
                    <a:srgbClr val="333333"/>
                  </a:solidFill>
                  <a:effectLst/>
                  <a:latin typeface="Arial" panose="020B0604020202020204" pitchFamily="34" charset="0"/>
                </a:rPr>
                <a:t>实施阶段</a:t>
              </a:r>
              <a:r>
                <a:rPr lang="en-US"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走廊概念化和概念证明 </a:t>
              </a:r>
              <a:endParaRPr lang="en-US" altLang="zh-CN" sz="1600"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利益相关方的初步磋商和谅解备忘录 </a:t>
              </a:r>
              <a:endParaRPr lang="en-US" altLang="zh-CN" sz="1600"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详细的战略和可行性研究 </a:t>
              </a:r>
              <a:endParaRPr lang="en-US" altLang="zh-CN" sz="1600"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总体规划、项目优先顺序和管道</a:t>
              </a:r>
              <a:endParaRPr lang="en-US" altLang="zh-CN" sz="1600"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正式化 体制机制和资源调动 </a:t>
              </a:r>
              <a:endParaRPr lang="en-US" altLang="zh-CN" sz="1600"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单个项目开发</a:t>
              </a:r>
              <a:endParaRPr lang="en-US" altLang="zh-CN" sz="1600" b="0" i="0" u="none" strike="noStrike" dirty="0">
                <a:solidFill>
                  <a:srgbClr val="333333"/>
                </a:solidFill>
                <a:effectLst/>
                <a:latin typeface="Arial" panose="020B0604020202020204" pitchFamily="34" charset="0"/>
              </a:endParaRPr>
            </a:p>
            <a:p>
              <a:pPr marL="285750" indent="-285750">
                <a:buFont typeface="Arial" panose="020B0604020202020204" pitchFamily="34" charset="0"/>
                <a:buChar char="•"/>
              </a:pPr>
              <a:r>
                <a:rPr lang="zh-CN" altLang="en-US" sz="1600" b="0" i="0" u="none" strike="noStrike" dirty="0">
                  <a:solidFill>
                    <a:srgbClr val="333333"/>
                  </a:solidFill>
                  <a:effectLst/>
                  <a:latin typeface="Arial" panose="020B0604020202020204" pitchFamily="34" charset="0"/>
                </a:rPr>
                <a:t>设计和实施 监测和评价</a:t>
              </a:r>
              <a:endParaRPr lang="en-US" sz="1600" dirty="0">
                <a:latin typeface="Arial" panose="020B0604020202020204" pitchFamily="34" charset="0"/>
                <a:cs typeface="Arial" panose="020B0604020202020204" pitchFamily="34" charset="0"/>
              </a:endParaRPr>
            </a:p>
          </p:txBody>
        </p:sp>
        <p:pic>
          <p:nvPicPr>
            <p:cNvPr id="12" name="Picture 2">
              <a:extLst>
                <a:ext uri="{FF2B5EF4-FFF2-40B4-BE49-F238E27FC236}">
                  <a16:creationId xmlns:a16="http://schemas.microsoft.com/office/drawing/2014/main" id="{B87D65FE-7067-1C37-9963-50C975F7CC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928" t="10947" r="32822"/>
            <a:stretch/>
          </p:blipFill>
          <p:spPr bwMode="auto">
            <a:xfrm>
              <a:off x="7850777" y="1043680"/>
              <a:ext cx="4095937" cy="4853989"/>
            </a:xfrm>
            <a:prstGeom prst="rect">
              <a:avLst/>
            </a:prstGeom>
            <a:noFill/>
            <a:extLst>
              <a:ext uri="{909E8E84-426E-40DD-AFC4-6F175D3DCCD1}">
                <a14:hiddenFill xmlns:a14="http://schemas.microsoft.com/office/drawing/2010/main">
                  <a:solidFill>
                    <a:srgbClr val="FFFFFF"/>
                  </a:solidFill>
                </a14:hiddenFill>
              </a:ext>
            </a:extLst>
          </p:spPr>
        </p:pic>
        <p:sp>
          <p:nvSpPr>
            <p:cNvPr id="13" name="Right Arrow 25">
              <a:extLst>
                <a:ext uri="{FF2B5EF4-FFF2-40B4-BE49-F238E27FC236}">
                  <a16:creationId xmlns:a16="http://schemas.microsoft.com/office/drawing/2014/main" id="{BA068419-FBE4-358C-6216-B57648CA3567}"/>
                </a:ext>
              </a:extLst>
            </p:cNvPr>
            <p:cNvSpPr/>
            <p:nvPr/>
          </p:nvSpPr>
          <p:spPr>
            <a:xfrm>
              <a:off x="7850776" y="6023437"/>
              <a:ext cx="3370501" cy="484632"/>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bg1"/>
                  </a:solidFill>
                </a:rPr>
                <a:t>亚行实施支持</a:t>
              </a:r>
              <a:r>
                <a:rPr lang="en-US" dirty="0">
                  <a:solidFill>
                    <a:schemeClr val="bg1"/>
                  </a:solidFill>
                </a:rPr>
                <a:t> </a:t>
              </a:r>
            </a:p>
          </p:txBody>
        </p:sp>
      </p:grpSp>
      <p:pic>
        <p:nvPicPr>
          <p:cNvPr id="14" name="Picture 13" descr="Logo, company name&#10;&#10;Description automatically generated">
            <a:extLst>
              <a:ext uri="{FF2B5EF4-FFF2-40B4-BE49-F238E27FC236}">
                <a16:creationId xmlns:a16="http://schemas.microsoft.com/office/drawing/2014/main" id="{7C2525A4-0690-E218-E30C-12E8C1D318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15666" y="6023437"/>
            <a:ext cx="744887" cy="744887"/>
          </a:xfrm>
          <a:prstGeom prst="rect">
            <a:avLst/>
          </a:prstGeom>
        </p:spPr>
      </p:pic>
    </p:spTree>
    <p:extLst>
      <p:ext uri="{BB962C8B-B14F-4D97-AF65-F5344CB8AC3E}">
        <p14:creationId xmlns:p14="http://schemas.microsoft.com/office/powerpoint/2010/main" val="36733349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DAEA74914DCF4CB1BBCF0E2E5EDB11" ma:contentTypeVersion="16" ma:contentTypeDescription="Create a new document." ma:contentTypeScope="" ma:versionID="590b25b2cc87761dafd9002c9e8bdf08">
  <xsd:schema xmlns:xsd="http://www.w3.org/2001/XMLSchema" xmlns:xs="http://www.w3.org/2001/XMLSchema" xmlns:p="http://schemas.microsoft.com/office/2006/metadata/properties" xmlns:ns2="f668aa56-9285-4561-92d6-d6343913a899" xmlns:ns3="4d0bf39f-aee5-4194-a8cf-9eb94d977901" xmlns:ns4="c1fdd505-2570-46c2-bd04-3e0f2d874cf5" targetNamespace="http://schemas.microsoft.com/office/2006/metadata/properties" ma:root="true" ma:fieldsID="08ce7d0b189851eda8553ac15085c2ff" ns2:_="" ns3:_="" ns4:_="">
    <xsd:import namespace="f668aa56-9285-4561-92d6-d6343913a899"/>
    <xsd:import namespace="4d0bf39f-aee5-4194-a8cf-9eb94d977901"/>
    <xsd:import namespace="c1fdd505-2570-46c2-bd04-3e0f2d874cf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LengthInSeconds" minOccurs="0"/>
                <xsd:element ref="ns3:MediaServiceLocation"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68aa56-9285-4561-92d6-d6343913a89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0bf39f-aee5-4194-a8cf-9eb94d97790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15af50e-efb3-4a0e-b425-875ff625e09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cf1b58bf-0af3-43f6-8149-3fc5501c152c}" ma:internalName="TaxCatchAll" ma:showField="CatchAllData" ma:web="f668aa56-9285-4561-92d6-d6343913a8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668aa56-9285-4561-92d6-d6343913a899">
      <UserInfo>
        <DisplayName/>
        <AccountId xsi:nil="true"/>
        <AccountType/>
      </UserInfo>
    </SharedWithUsers>
    <MediaLengthInSeconds xmlns="4d0bf39f-aee5-4194-a8cf-9eb94d977901" xsi:nil="true"/>
    <lcf76f155ced4ddcb4097134ff3c332f xmlns="4d0bf39f-aee5-4194-a8cf-9eb94d977901">
      <Terms xmlns="http://schemas.microsoft.com/office/infopath/2007/PartnerControls"/>
    </lcf76f155ced4ddcb4097134ff3c332f>
    <TaxCatchAll xmlns="c1fdd505-2570-46c2-bd04-3e0f2d874cf5">
      <Value>18</Value>
      <Value>3</Value>
      <Value>2</Value>
      <Value>1</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97F01D-73EC-4B67-973F-A454EF9AEA76}"/>
</file>

<file path=customXml/itemProps2.xml><?xml version="1.0" encoding="utf-8"?>
<ds:datastoreItem xmlns:ds="http://schemas.openxmlformats.org/officeDocument/2006/customXml" ds:itemID="{917043BC-63CB-4567-9DB1-18E0FD2A7E82}">
  <ds:schemaRefs>
    <ds:schemaRef ds:uri="http://schemas.microsoft.com/office/2006/metadata/properties"/>
    <ds:schemaRef ds:uri="http://schemas.microsoft.com/office/infopath/2007/PartnerControls"/>
    <ds:schemaRef ds:uri="f668aa56-9285-4561-92d6-d6343913a899"/>
    <ds:schemaRef ds:uri="4d0bf39f-aee5-4194-a8cf-9eb94d977901"/>
  </ds:schemaRefs>
</ds:datastoreItem>
</file>

<file path=customXml/itemProps3.xml><?xml version="1.0" encoding="utf-8"?>
<ds:datastoreItem xmlns:ds="http://schemas.openxmlformats.org/officeDocument/2006/customXml" ds:itemID="{51BE794B-90D5-470E-82BF-50682C1093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1107</TotalTime>
  <Words>878</Words>
  <Application>Microsoft Office PowerPoint</Application>
  <PresentationFormat>Widescreen</PresentationFormat>
  <Paragraphs>77</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HEITI SC MEDIUM</vt:lpstr>
      <vt:lpstr>Roboto</vt:lpstr>
      <vt:lpstr>Office Theme</vt:lpstr>
      <vt:lpstr>第三场会议:贸易、旅游和经济走廊  经济走廊最新情况</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Esnerjames P. Fernandez</dc:creator>
  <cp:lastModifiedBy>Reneli Gloria</cp:lastModifiedBy>
  <cp:revision>20</cp:revision>
  <dcterms:created xsi:type="dcterms:W3CDTF">2018-04-10T06:12:51Z</dcterms:created>
  <dcterms:modified xsi:type="dcterms:W3CDTF">2023-05-19T09:42:54Z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0x0101009FDAEA74914DCF4CB1BBCF0E2E5EDB11</vt:lpwstr>
  </property>
  <property fmtid="{D5CDD505-2E9C-101B-9397-08002B2CF9AE}" pid="3" name="d61536b25a8a4fedb48bb564279be82a">
    <vt:lpwstr>CWRD|6d71ff58-4882-4388-ab5c-218969b1e9c8</vt:lpwstr>
  </property>
  <property fmtid="{D5CDD505-2E9C-101B-9397-08002B2CF9AE}" pid="4" name="k985dbdc596c44d7acaf8184f33920f0">
    <vt:lpwstr>Regional|d4cb8265-5963-4e16-b4f8-5ada18938c78</vt:lpwstr>
  </property>
  <property fmtid="{D5CDD505-2E9C-101B-9397-08002B2CF9AE}" pid="5" name="TaxCatchAll">
    <vt:lpwstr>18;#Regional;#3;#CWRD;#2;#CWRD;#1;#English</vt:lpwstr>
  </property>
  <property fmtid="{D5CDD505-2E9C-101B-9397-08002B2CF9AE}" pid="6" name="h00e4aaaf4624e24a7df7f06faa038c6">
    <vt:lpwstr>English|16ac8743-31bb-43f8-9a73-533a041667d6</vt:lpwstr>
  </property>
  <property fmtid="{D5CDD505-2E9C-101B-9397-08002B2CF9AE}" pid="7" name="ADBContentGroup">
    <vt:lpwstr>2;#CWRD|6d71ff58-4882-4388-ab5c-218969b1e9c8</vt:lpwstr>
  </property>
  <property fmtid="{D5CDD505-2E9C-101B-9397-08002B2CF9AE}" pid="8" name="Order">
    <vt:r8>25760400</vt:r8>
  </property>
  <property fmtid="{D5CDD505-2E9C-101B-9397-08002B2CF9AE}" pid="9" name="j78542b1fffc4a1c84659474212e3133">
    <vt:lpwstr>CWRD|6d71ff58-4882-4388-ab5c-218969b1e9c8</vt:lpwstr>
  </property>
  <property fmtid="{D5CDD505-2E9C-101B-9397-08002B2CF9AE}" pid="10" name="xd_Signature">
    <vt:bool>false</vt:bool>
  </property>
  <property fmtid="{D5CDD505-2E9C-101B-9397-08002B2CF9AE}" pid="11" name="xd_ProgID">
    <vt:lpwstr/>
  </property>
  <property fmtid="{D5CDD505-2E9C-101B-9397-08002B2CF9AE}" pid="12" name="_ExtendedDescription">
    <vt:lpwstr/>
  </property>
  <property fmtid="{D5CDD505-2E9C-101B-9397-08002B2CF9AE}" pid="13" name="TriggerFlowInfo">
    <vt:lpwstr/>
  </property>
  <property fmtid="{D5CDD505-2E9C-101B-9397-08002B2CF9AE}" pid="14" name="_SourceUrl">
    <vt:lpwstr/>
  </property>
  <property fmtid="{D5CDD505-2E9C-101B-9397-08002B2CF9AE}" pid="15" name="_SharedFileIndex">
    <vt:lpwstr/>
  </property>
  <property fmtid="{D5CDD505-2E9C-101B-9397-08002B2CF9AE}" pid="16" name="ComplianceAssetId">
    <vt:lpwstr/>
  </property>
  <property fmtid="{D5CDD505-2E9C-101B-9397-08002B2CF9AE}" pid="17" name="TemplateUrl">
    <vt:lpwstr/>
  </property>
  <property fmtid="{D5CDD505-2E9C-101B-9397-08002B2CF9AE}" pid="18" name="MSIP_Label_817d4574-7375-4d17-b29c-6e4c6df0fcb0_Enabled">
    <vt:lpwstr>true</vt:lpwstr>
  </property>
  <property fmtid="{D5CDD505-2E9C-101B-9397-08002B2CF9AE}" pid="19" name="MSIP_Label_817d4574-7375-4d17-b29c-6e4c6df0fcb0_SetDate">
    <vt:lpwstr>2023-04-11T03:26:31Z</vt:lpwstr>
  </property>
  <property fmtid="{D5CDD505-2E9C-101B-9397-08002B2CF9AE}" pid="20" name="MSIP_Label_817d4574-7375-4d17-b29c-6e4c6df0fcb0_Method">
    <vt:lpwstr>Standard</vt:lpwstr>
  </property>
  <property fmtid="{D5CDD505-2E9C-101B-9397-08002B2CF9AE}" pid="21" name="MSIP_Label_817d4574-7375-4d17-b29c-6e4c6df0fcb0_Name">
    <vt:lpwstr>ADB Internal</vt:lpwstr>
  </property>
  <property fmtid="{D5CDD505-2E9C-101B-9397-08002B2CF9AE}" pid="22" name="MSIP_Label_817d4574-7375-4d17-b29c-6e4c6df0fcb0_SiteId">
    <vt:lpwstr>9495d6bb-41c2-4c58-848f-92e52cf3d640</vt:lpwstr>
  </property>
  <property fmtid="{D5CDD505-2E9C-101B-9397-08002B2CF9AE}" pid="23" name="MSIP_Label_817d4574-7375-4d17-b29c-6e4c6df0fcb0_ActionId">
    <vt:lpwstr>93605d0e-37ea-44fc-ba32-6c54431d93b3</vt:lpwstr>
  </property>
  <property fmtid="{D5CDD505-2E9C-101B-9397-08002B2CF9AE}" pid="24" name="MSIP_Label_817d4574-7375-4d17-b29c-6e4c6df0fcb0_ContentBits">
    <vt:lpwstr>2</vt:lpwstr>
  </property>
  <property fmtid="{D5CDD505-2E9C-101B-9397-08002B2CF9AE}" pid="25" name="ClassificationContentMarkingFooterLocations">
    <vt:lpwstr>Office Theme:8</vt:lpwstr>
  </property>
  <property fmtid="{D5CDD505-2E9C-101B-9397-08002B2CF9AE}" pid="26" name="ClassificationContentMarkingFooterText">
    <vt:lpwstr>INTERNAL. This information is accessible to ADB Management and staff. It may be shared outside ADB with appropriate permission.</vt:lpwstr>
  </property>
</Properties>
</file>