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Authors.xml" ContentType="application/vnd.openxmlformats-officedocument.presentationml.commentAuthors+xml"/>
  <Override PartName="/ppt/theme/theme4.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ppt/tags/tag6.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4.xml" ContentType="application/vnd.openxmlformats-officedocument.presentationml.tags+xml"/>
  <Override PartName="/ppt/tags/tag7.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5" r:id="rId6"/>
    <p:sldMasterId id="2147483667" r:id="rId7"/>
    <p:sldMasterId id="2147483669" r:id="rId8"/>
  </p:sldMasterIdLst>
  <p:notesMasterIdLst>
    <p:notesMasterId r:id="rId21"/>
  </p:notesMasterIdLst>
  <p:sldIdLst>
    <p:sldId id="256" r:id="rId9"/>
    <p:sldId id="1219" r:id="rId10"/>
    <p:sldId id="1232" r:id="rId11"/>
    <p:sldId id="1233" r:id="rId12"/>
    <p:sldId id="1187" r:id="rId13"/>
    <p:sldId id="1228" r:id="rId14"/>
    <p:sldId id="1234" r:id="rId15"/>
    <p:sldId id="1235" r:id="rId16"/>
    <p:sldId id="1236" r:id="rId17"/>
    <p:sldId id="1237" r:id="rId18"/>
    <p:sldId id="1238" r:id="rId19"/>
    <p:sldId id="1211" r:id="rId20"/>
  </p:sldIdLst>
  <p:sldSz cx="12192000" cy="6858000"/>
  <p:notesSz cx="6858000" cy="9144000"/>
  <p:defaultTextStyle>
    <a:defPPr>
      <a:defRPr lang="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211" userDrawn="1">
          <p15:clr>
            <a:srgbClr val="A4A3A4"/>
          </p15:clr>
        </p15:guide>
        <p15:guide id="4" pos="7469" userDrawn="1">
          <p15:clr>
            <a:srgbClr val="A4A3A4"/>
          </p15:clr>
        </p15:guide>
        <p15:guide id="5" orient="horz" pos="1026" userDrawn="1">
          <p15:clr>
            <a:srgbClr val="A4A3A4"/>
          </p15:clr>
        </p15:guide>
        <p15:guide id="6" orient="horz" pos="41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Faria" initials="CF" lastIdx="1" clrIdx="0"/>
  <p:cmAuthor id="2" name="Carlos Faria" initials="CF [2]" lastIdx="1" clrIdx="1"/>
  <p:cmAuthor id="3" name="Carlos Faria" initials="CF [3]" lastIdx="1" clrIdx="2"/>
  <p:cmAuthor id="4" name="Carlos Faria" initials="CF [4]" lastIdx="1" clrIdx="3"/>
  <p:cmAuthor id="5" name="Carlos Faria" initials="CF [5]"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DE6"/>
    <a:srgbClr val="0000CC"/>
    <a:srgbClr val="000000"/>
    <a:srgbClr val="FFEBF6"/>
    <a:srgbClr val="D3F3F4"/>
    <a:srgbClr val="B1EBFA"/>
    <a:srgbClr val="00FFFF"/>
    <a:srgbClr val="C5BEEF"/>
    <a:srgbClr val="87AFB8"/>
    <a:srgbClr val="90E6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09" autoAdjust="0"/>
  </p:normalViewPr>
  <p:slideViewPr>
    <p:cSldViewPr snapToGrid="0">
      <p:cViewPr varScale="1">
        <p:scale>
          <a:sx n="76" d="100"/>
          <a:sy n="76" d="100"/>
        </p:scale>
        <p:origin x="197" y="67"/>
      </p:cViewPr>
      <p:guideLst>
        <p:guide orient="horz" pos="2183"/>
        <p:guide pos="3840"/>
        <p:guide pos="211"/>
        <p:guide pos="7469"/>
        <p:guide orient="horz" pos="1026"/>
        <p:guide orient="horz" pos="41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0" Type="http://schemas.openxmlformats.org/officeDocument/2006/relationships/slide" Target="slides/slide12.xml"/><Relationship Id="rId16"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2D9A2-3941-F84F-8D07-1977B45EA268}"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6F916-C28C-ED45-811A-744DB773F331}" type="slidenum">
              <a:rPr lang="en-US" smtClean="0"/>
              <a:t>‹#›</a:t>
            </a:fld>
            <a:endParaRPr lang="en-US"/>
          </a:p>
        </p:txBody>
      </p:sp>
    </p:spTree>
    <p:extLst>
      <p:ext uri="{BB962C8B-B14F-4D97-AF65-F5344CB8AC3E}">
        <p14:creationId xmlns:p14="http://schemas.microsoft.com/office/powerpoint/2010/main" val="173568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1</a:t>
            </a:fld>
            <a:endParaRPr lang="en-US"/>
          </a:p>
        </p:txBody>
      </p:sp>
    </p:spTree>
    <p:extLst>
      <p:ext uri="{BB962C8B-B14F-4D97-AF65-F5344CB8AC3E}">
        <p14:creationId xmlns:p14="http://schemas.microsoft.com/office/powerpoint/2010/main" val="635708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10</a:t>
            </a:fld>
            <a:endParaRPr lang="en-US"/>
          </a:p>
        </p:txBody>
      </p:sp>
    </p:spTree>
    <p:extLst>
      <p:ext uri="{BB962C8B-B14F-4D97-AF65-F5344CB8AC3E}">
        <p14:creationId xmlns:p14="http://schemas.microsoft.com/office/powerpoint/2010/main" val="170355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11</a:t>
            </a:fld>
            <a:endParaRPr lang="en-US"/>
          </a:p>
        </p:txBody>
      </p:sp>
    </p:spTree>
    <p:extLst>
      <p:ext uri="{BB962C8B-B14F-4D97-AF65-F5344CB8AC3E}">
        <p14:creationId xmlns:p14="http://schemas.microsoft.com/office/powerpoint/2010/main" val="26357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0"/>
              </a:spcBef>
              <a:spcAft>
                <a:spcPts val="0"/>
              </a:spcAft>
              <a:buSzPts val="1100"/>
              <a:buFont typeface="+mj-l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TA aims to facilitate increased cooperation among CAREC countries to position the region as a globally attractive tourism destination, and has the following outputs.</a:t>
            </a:r>
          </a:p>
          <a:p>
            <a:pPr marL="0" marR="0" lvl="0" indent="0" algn="just">
              <a:spcBef>
                <a:spcPts val="0"/>
              </a:spcBef>
              <a:spcAft>
                <a:spcPts val="0"/>
              </a:spcAft>
              <a:buSzPts val="1100"/>
              <a:buFont typeface="+mj-lt"/>
              <a:buNone/>
              <a:tabLst>
                <a:tab pos="457200" algn="l"/>
              </a:tabLs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Output 1: CAREC tourism sector strategy developed, will set out a vision and a roadmap towards 2030, in alignment with CAREC countries’ tourism priorities. </a:t>
            </a: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Output 2: Regional tourism investment framework for 2021–2025 prepared, will complement the CAREC tourism strategy, with specific tourism projects to be implemented. </a:t>
            </a: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Output 3: Institutional capacity of tourism authorities and exchange of information enhanced, will support conducting workshops and training activities to enhance the capacity of governments for tourism planning and policy making, market research and collection and analysis of tourism statistics, and will promote information-sharing between public and private tourism stakeholders in the region, including through the development of a CAREC tourism portal. </a:t>
            </a: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Output 4: Development and implementation of common health and safety protocols and standards in consideration of the effects of the global COVID-19 pandemic on the tourism sector in CAREC countries. </a:t>
            </a:r>
          </a:p>
          <a:p>
            <a:endParaRPr lang="en-US" sz="1800" dirty="0"/>
          </a:p>
          <a:p>
            <a:endParaRPr lang="en-US" sz="1800" dirty="0"/>
          </a:p>
          <a:p>
            <a:r>
              <a:rPr lang="en-US" sz="1800" dirty="0"/>
              <a:t>Note: Total amount includes additional financing approved on 31 October 2022 for $750,000. Remaining uncommitted amount will be used to finance ongoing and additional activities outlined in the next slides. Initial TA amount at approval was $2 million. The TA has been extended until July 2024 (final extension). </a:t>
            </a:r>
          </a:p>
        </p:txBody>
      </p:sp>
      <p:sp>
        <p:nvSpPr>
          <p:cNvPr id="4" name="Slide Number Placeholder 3"/>
          <p:cNvSpPr>
            <a:spLocks noGrp="1"/>
          </p:cNvSpPr>
          <p:nvPr>
            <p:ph type="sldNum" sz="quarter" idx="5"/>
          </p:nvPr>
        </p:nvSpPr>
        <p:spPr/>
        <p:txBody>
          <a:bodyPr/>
          <a:lstStyle/>
          <a:p>
            <a:fld id="{77A6F916-C28C-ED45-811A-744DB773F331}" type="slidenum">
              <a:rPr lang="en-US" smtClean="0"/>
              <a:t>2</a:t>
            </a:fld>
            <a:endParaRPr lang="en-US"/>
          </a:p>
        </p:txBody>
      </p:sp>
    </p:spTree>
    <p:extLst>
      <p:ext uri="{BB962C8B-B14F-4D97-AF65-F5344CB8AC3E}">
        <p14:creationId xmlns:p14="http://schemas.microsoft.com/office/powerpoint/2010/main" val="309637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500" b="0" dirty="0">
                <a:solidFill>
                  <a:srgbClr val="000000"/>
                </a:solidFill>
                <a:latin typeface="+mn-lt"/>
              </a:rPr>
              <a:t>CAREC Strategy 2030 &amp; Investment Framework endorsed by Ministerial Conference </a:t>
            </a:r>
            <a:r>
              <a:rPr lang="en-US" sz="1500" dirty="0">
                <a:solidFill>
                  <a:srgbClr val="000000"/>
                </a:solidFill>
                <a:latin typeface="+mn-lt"/>
              </a:rPr>
              <a:t>in December 2020</a:t>
            </a:r>
          </a:p>
          <a:p>
            <a:pPr marL="285750" indent="-285750">
              <a:spcAft>
                <a:spcPts val="600"/>
              </a:spcAft>
              <a:buFont typeface="Arial" panose="020B0604020202020204" pitchFamily="34" charset="0"/>
              <a:buChar char="•"/>
            </a:pPr>
            <a:endParaRPr lang="en-US" sz="1500" dirty="0">
              <a:solidFill>
                <a:srgbClr val="000000"/>
              </a:solidFill>
              <a:latin typeface="+mn-lt"/>
            </a:endParaRPr>
          </a:p>
          <a:p>
            <a:pPr marL="0" indent="0">
              <a:spcAft>
                <a:spcPts val="600"/>
              </a:spcAft>
              <a:buFontTx/>
              <a:buNone/>
            </a:pPr>
            <a:r>
              <a:rPr lang="en-US" sz="1500" dirty="0">
                <a:solidFill>
                  <a:srgbClr val="000000"/>
                </a:solidFill>
                <a:latin typeface="+mn-lt"/>
              </a:rPr>
              <a:t>Completed activities:</a:t>
            </a:r>
          </a:p>
          <a:p>
            <a:pPr marL="571500" lvl="1" indent="-282575">
              <a:buFont typeface="Wingdings" panose="05000000000000000000" pitchFamily="2" charset="2"/>
              <a:buChar char="Ø"/>
            </a:pPr>
            <a:r>
              <a:rPr lang="en-US" sz="1500" dirty="0">
                <a:solidFill>
                  <a:srgbClr val="000000"/>
                </a:solidFill>
                <a:latin typeface="+mn-lt"/>
              </a:rPr>
              <a:t>Asset mapping and tourism demand analyses (per country)</a:t>
            </a:r>
          </a:p>
          <a:p>
            <a:pPr marL="571500" lvl="1" indent="-282575">
              <a:buFont typeface="Wingdings" panose="05000000000000000000" pitchFamily="2" charset="2"/>
              <a:buChar char="Ø"/>
            </a:pPr>
            <a:r>
              <a:rPr lang="en-US" sz="1500" dirty="0">
                <a:solidFill>
                  <a:srgbClr val="000000"/>
                </a:solidFill>
                <a:latin typeface="+mn-lt"/>
              </a:rPr>
              <a:t>Review of institutional structures for tourism development in CAREC countries and analysis of best practices in other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dirty="0">
                <a:solidFill>
                  <a:srgbClr val="000000"/>
                </a:solidFill>
                <a:latin typeface="+mn-lt"/>
              </a:rPr>
              <a:t>Review of Strategies and plans for tourism development (per country)</a:t>
            </a:r>
          </a:p>
          <a:p>
            <a:pPr marL="571500" lvl="1" indent="-282575">
              <a:buFont typeface="Wingdings" panose="05000000000000000000" pitchFamily="2" charset="2"/>
              <a:buChar char="Ø"/>
            </a:pPr>
            <a:r>
              <a:rPr lang="en-US" sz="1500" dirty="0">
                <a:solidFill>
                  <a:srgbClr val="000000"/>
                </a:solidFill>
                <a:latin typeface="+mn-lt"/>
              </a:rPr>
              <a:t>Legal and Investment frameworks analysis (per country)</a:t>
            </a:r>
          </a:p>
          <a:p>
            <a:pPr marL="571500" lvl="1" indent="-282575">
              <a:buFont typeface="Wingdings" panose="05000000000000000000" pitchFamily="2" charset="2"/>
              <a:buChar char="Ø"/>
            </a:pPr>
            <a:r>
              <a:rPr lang="en-US" sz="1500" dirty="0">
                <a:solidFill>
                  <a:srgbClr val="000000"/>
                </a:solidFill>
                <a:latin typeface="+mn-lt"/>
              </a:rPr>
              <a:t>Supply-demand analysis of tourism skills in CAREC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dirty="0">
                <a:solidFill>
                  <a:srgbClr val="000000"/>
                </a:solidFill>
                <a:latin typeface="+mn-lt"/>
              </a:rPr>
              <a:t>Marketing, promotion and branding initiatives and analysis (per country)</a:t>
            </a:r>
          </a:p>
          <a:p>
            <a:pPr marL="571500" lvl="1" indent="-282575">
              <a:buFont typeface="Wingdings" panose="05000000000000000000" pitchFamily="2" charset="2"/>
              <a:buChar char="Ø"/>
            </a:pPr>
            <a:r>
              <a:rPr lang="en-US" sz="1500" dirty="0">
                <a:solidFill>
                  <a:srgbClr val="000000"/>
                </a:solidFill>
                <a:latin typeface="+mn-lt"/>
              </a:rPr>
              <a:t>Stocktaking of past and ongoing initiatives in the tourism and hospitality sector from other development partners </a:t>
            </a:r>
          </a:p>
          <a:p>
            <a:pPr marL="571500" lvl="1" indent="-282575">
              <a:buFont typeface="Wingdings" panose="05000000000000000000" pitchFamily="2" charset="2"/>
              <a:buChar char="Ø"/>
            </a:pPr>
            <a:r>
              <a:rPr lang="en-US" sz="1500" dirty="0">
                <a:solidFill>
                  <a:srgbClr val="000000"/>
                </a:solidFill>
                <a:latin typeface="+mn-lt"/>
              </a:rPr>
              <a:t>Scope of work of the tourism expert group</a:t>
            </a:r>
          </a:p>
          <a:p>
            <a:pPr marL="571500" lvl="1" indent="-282575">
              <a:buFont typeface="Wingdings" panose="05000000000000000000" pitchFamily="2" charset="2"/>
              <a:buChar char="Ø"/>
            </a:pPr>
            <a:r>
              <a:rPr lang="en-US" sz="1500" dirty="0">
                <a:solidFill>
                  <a:srgbClr val="000000"/>
                </a:solidFill>
                <a:latin typeface="+mn-lt"/>
              </a:rPr>
              <a:t>Preparation of CAREC tourism strategy 2030 </a:t>
            </a:r>
          </a:p>
          <a:p>
            <a:pPr marL="571500" lvl="1" indent="-282575">
              <a:buFont typeface="Wingdings" panose="05000000000000000000" pitchFamily="2" charset="2"/>
              <a:buChar char="Ø"/>
            </a:pPr>
            <a:r>
              <a:rPr lang="en-US" sz="1500" dirty="0">
                <a:solidFill>
                  <a:srgbClr val="000000"/>
                </a:solidFill>
                <a:latin typeface="+mn-lt"/>
              </a:rPr>
              <a:t>Technical components of the CAREC Tourism virtual portal</a:t>
            </a:r>
          </a:p>
          <a:p>
            <a:pPr marL="571500" lvl="1" indent="-282575">
              <a:buFont typeface="Wingdings" panose="05000000000000000000" pitchFamily="2" charset="2"/>
              <a:buChar char="Ø"/>
            </a:pPr>
            <a:r>
              <a:rPr lang="en-US" sz="1500" dirty="0">
                <a:solidFill>
                  <a:srgbClr val="000000"/>
                </a:solidFill>
                <a:latin typeface="+mn-lt"/>
              </a:rPr>
              <a:t>Tourism Infrastructure services assessment (per country and cluster)</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dirty="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dirty="0">
                <a:solidFill>
                  <a:srgbClr val="000000"/>
                </a:solidFill>
                <a:latin typeface="+mn-lt"/>
              </a:rPr>
              <a:t>Identification of 4 projects for conceptualization</a:t>
            </a:r>
          </a:p>
          <a:p>
            <a:pPr marL="288925" lvl="1" indent="0">
              <a:buFontTx/>
              <a:buNone/>
            </a:pPr>
            <a:endParaRPr lang="en-US" sz="1800" b="1" i="0" u="none" strike="noStrike" kern="1200" dirty="0">
              <a:solidFill>
                <a:srgbClr val="FFFFFF"/>
              </a:solidFill>
              <a:effectLst/>
              <a:latin typeface="Calibri" panose="020F0502020204030204" pitchFamily="34" charset="0"/>
            </a:endParaRPr>
          </a:p>
          <a:p>
            <a:pPr marL="0" lvl="0" indent="-168275">
              <a:buFontTx/>
              <a:buNone/>
            </a:pPr>
            <a:r>
              <a:rPr lang="en-US" sz="1800" b="1" i="0" u="none" strike="noStrike" kern="1200" dirty="0">
                <a:solidFill>
                  <a:srgbClr val="FFFFFF"/>
                </a:solidFill>
                <a:effectLst/>
                <a:latin typeface="Calibri" panose="020F0502020204030204" pitchFamily="34" charset="0"/>
              </a:rPr>
              <a:t>NEXT STEPS</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dirty="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dirty="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5750" marR="0" lvl="0" indent="-285750" algn="l" rtl="0" eaLnBrk="1" fontAlgn="auto" latinLnBrk="0" hangingPunct="1">
              <a:spcBef>
                <a:spcPts val="0"/>
              </a:spcBef>
              <a:spcAft>
                <a:spcPts val="0"/>
              </a:spcAft>
              <a:buFont typeface="Arial" panose="020B0604020202020204" pitchFamily="34" charset="0"/>
              <a:buChar char="•"/>
            </a:pPr>
            <a:endParaRPr lang="en-US" sz="1800" dirty="0">
              <a:solidFill>
                <a:srgbClr val="000000"/>
              </a:solidFill>
              <a:latin typeface="+mn-lt"/>
              <a:cs typeface="Arial" panose="020B0604020202020204" pitchFamily="34" charset="0"/>
            </a:endParaRPr>
          </a:p>
          <a:p>
            <a:r>
              <a:rPr lang="en-US" sz="1200" b="1" dirty="0">
                <a:solidFill>
                  <a:schemeClr val="accent3">
                    <a:lumMod val="75000"/>
                  </a:schemeClr>
                </a:solidFill>
                <a:latin typeface="+mn-lt"/>
                <a:cs typeface="Arial" panose="020B0604020202020204" pitchFamily="34" charset="0"/>
              </a:rPr>
              <a:t>Regional investment framework for 2021–2025 prepared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kern="1200" dirty="0">
                <a:solidFill>
                  <a:srgbClr val="000000"/>
                </a:solidFill>
                <a:latin typeface="+mn-lt"/>
                <a:ea typeface="+mn-ea"/>
                <a:cs typeface="Arial" panose="020B0604020202020204" pitchFamily="34" charset="0"/>
              </a:rPr>
              <a:t>Framework endorsed together with CAREC Strategy 2030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mn-lt"/>
              </a:rPr>
              <a:t>Completed activities:</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dirty="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dirty="0">
                <a:solidFill>
                  <a:srgbClr val="000000"/>
                </a:solidFill>
                <a:latin typeface="+mn-lt"/>
              </a:rPr>
              <a:t>Identification of 4 projects for conceptualization</a:t>
            </a:r>
          </a:p>
          <a:p>
            <a:pPr marL="571500" lvl="1" indent="-282575">
              <a:buFont typeface="Wingdings" panose="05000000000000000000" pitchFamily="2" charset="2"/>
              <a:buChar char="Ø"/>
            </a:pPr>
            <a:endParaRPr lang="en-US" sz="1500" dirty="0">
              <a:solidFill>
                <a:srgbClr val="000000"/>
              </a:solidFill>
              <a:latin typeface="+mn-lt"/>
            </a:endParaRPr>
          </a:p>
          <a:p>
            <a:pPr marL="0" marR="0" lvl="0" indent="-168275"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mn-lt"/>
              </a:rPr>
              <a:t>NEXT STEPS</a:t>
            </a:r>
            <a:endParaRPr lang="en-US" sz="1500" dirty="0">
              <a:solidFill>
                <a:schemeClr val="bg1"/>
              </a:solidFill>
              <a:latin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mn-lt"/>
                <a:cs typeface="Arial" panose="020B0604020202020204" pitchFamily="34" charset="0"/>
              </a:rPr>
              <a:t>Approval of the geographic scope of 2 of the 4 projects for conceptualization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endParaRPr lang="en-US" sz="1800" dirty="0">
              <a:solidFill>
                <a:srgbClr val="000000"/>
              </a:solidFill>
              <a:latin typeface="+mn-lt"/>
              <a:cs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a:p>
            <a:pPr marL="174625" indent="-174625">
              <a:buFont typeface="+mj-lt"/>
              <a:buNone/>
            </a:pPr>
            <a:r>
              <a:rPr lang="en-US" sz="1500" b="1" dirty="0">
                <a:solidFill>
                  <a:schemeClr val="accent3">
                    <a:lumMod val="75000"/>
                  </a:schemeClr>
                </a:solidFill>
                <a:latin typeface="+mn-lt"/>
              </a:rPr>
              <a:t>3. Institutional capacity of tourism authorities and exchange of information enhanced</a:t>
            </a:r>
            <a:endParaRPr lang="en-US" sz="1500" b="1" dirty="0">
              <a:solidFill>
                <a:schemeClr val="accent3">
                  <a:lumMod val="75000"/>
                </a:schemeClr>
              </a:solidFill>
              <a:latin typeface="+mn-lt"/>
              <a:cs typeface="Arial" panose="020B0604020202020204" pitchFamily="34" charset="0"/>
            </a:endParaRPr>
          </a:p>
          <a:p>
            <a:pPr marL="285750" indent="-285750">
              <a:spcAft>
                <a:spcPts val="600"/>
              </a:spcAft>
              <a:buFont typeface="Arial" panose="020B0604020202020204" pitchFamily="34" charset="0"/>
              <a:buChar char="•"/>
            </a:pPr>
            <a:endParaRPr lang="en-US" sz="1500" dirty="0">
              <a:solidFill>
                <a:srgbClr val="000000"/>
              </a:solidFill>
              <a:latin typeface="+mn-lt"/>
            </a:endParaRPr>
          </a:p>
          <a:p>
            <a:pPr marL="0" indent="0">
              <a:spcAft>
                <a:spcPts val="600"/>
              </a:spcAft>
              <a:buFontTx/>
              <a:buNone/>
            </a:pPr>
            <a:r>
              <a:rPr lang="en-US" sz="1500" dirty="0">
                <a:solidFill>
                  <a:srgbClr val="000000"/>
                </a:solidFill>
                <a:latin typeface="+mn-lt"/>
              </a:rPr>
              <a:t>STATUS</a:t>
            </a:r>
          </a:p>
          <a:p>
            <a:pPr marL="0" indent="0">
              <a:spcAft>
                <a:spcPts val="600"/>
              </a:spcAft>
              <a:buFontTx/>
              <a:buNone/>
            </a:pPr>
            <a:r>
              <a:rPr lang="en-US" sz="1500" dirty="0">
                <a:solidFill>
                  <a:srgbClr val="000000"/>
                </a:solidFill>
                <a:latin typeface="+mn-lt"/>
              </a:rPr>
              <a:t>Completed activities:</a:t>
            </a:r>
          </a:p>
          <a:p>
            <a:pPr marL="571500" lvl="1" indent="-282575">
              <a:buFont typeface="Wingdings" panose="05000000000000000000" pitchFamily="2" charset="2"/>
              <a:buChar char="Ø"/>
            </a:pPr>
            <a:r>
              <a:rPr lang="en-US" sz="1500" dirty="0">
                <a:solidFill>
                  <a:srgbClr val="000000"/>
                </a:solidFill>
                <a:latin typeface="+mn-lt"/>
              </a:rPr>
              <a:t>Requests for the provision of countries’ tourism-related information for the virtual porta</a:t>
            </a:r>
          </a:p>
          <a:p>
            <a:pPr marL="288925" lvl="1" indent="0">
              <a:buFontTx/>
              <a:buNone/>
            </a:pPr>
            <a:endParaRPr lang="en-US" sz="1800" b="1" i="0" u="none" strike="noStrike" kern="1200" dirty="0">
              <a:solidFill>
                <a:srgbClr val="FFFFFF"/>
              </a:solidFill>
              <a:effectLst/>
              <a:latin typeface="Calibri" panose="020F0502020204030204" pitchFamily="34" charset="0"/>
            </a:endParaRPr>
          </a:p>
          <a:p>
            <a:pPr marL="0" lvl="0" indent="-168275">
              <a:buFontTx/>
              <a:buNone/>
            </a:pPr>
            <a:r>
              <a:rPr lang="en-US" sz="1800" b="1" i="0" u="none" strike="noStrike" kern="1200" dirty="0">
                <a:solidFill>
                  <a:srgbClr val="FFFFFF"/>
                </a:solidFill>
                <a:effectLst/>
                <a:latin typeface="Calibri" panose="020F0502020204030204" pitchFamily="34" charset="0"/>
              </a:rPr>
              <a:t>NEXT STEPS</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dirty="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dirty="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dirty="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Completed activities:</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recommendations/actions contained in the final training report </a:t>
            </a:r>
            <a:endParaRPr lang="en-PT" sz="1800" b="0" i="0" u="none" strike="noStrike" dirty="0">
              <a:effectLst/>
              <a:latin typeface="Arial" panose="020B0604020202020204" pitchFamily="34" charset="0"/>
            </a:endParaRPr>
          </a:p>
          <a:p>
            <a:endParaRPr lang="en-US" sz="1800" dirty="0"/>
          </a:p>
          <a:p>
            <a:pPr marL="173736" indent="-173736" algn="l" rtl="0" eaLnBrk="1" fontAlgn="t" latinLnBrk="0" hangingPunct="1">
              <a:spcBef>
                <a:spcPts val="0"/>
              </a:spcBef>
              <a:spcAft>
                <a:spcPts val="0"/>
              </a:spcAft>
            </a:pPr>
            <a:r>
              <a:rPr lang="en-US" sz="1800" b="1" i="0" u="none" strike="noStrike" kern="1200" dirty="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Completed activities:</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 / actions contained in the final training report </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dirty="0">
                <a:solidFill>
                  <a:srgbClr val="005389"/>
                </a:solidFill>
                <a:effectLst/>
                <a:latin typeface="Calibri" panose="020F0502020204030204" pitchFamily="34" charset="0"/>
                <a:cs typeface="Arial" panose="020B0604020202020204" pitchFamily="34" charset="0"/>
              </a:rPr>
              <a:t>5. </a:t>
            </a:r>
            <a:r>
              <a:rPr lang="en-GB" sz="1800" b="1" i="0" u="none" strike="noStrike" kern="1200" dirty="0">
                <a:solidFill>
                  <a:srgbClr val="005389"/>
                </a:solidFill>
                <a:effectLst/>
                <a:latin typeface="Calibri" panose="020F0502020204030204" pitchFamily="34" charset="0"/>
                <a:cs typeface="Arial" panose="020B0604020202020204" pitchFamily="34" charset="0"/>
              </a:rPr>
              <a:t>Enhanced service quality and minimum common standards adopted</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Completed activities:</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Development of “Accommodation Classification System for ABEC” including regulations and recommendations for its implementation and enforcement.</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Translation of the Classification regulations and recommendations into the legal system of KAZ and KGZ</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A pilot project in Pakistan to measure quality in accommodation and price benchmarking based on Artificial Intelligence Tool</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Dissemination of the system and promotion to the consumers of KAZ and KGZ</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Using the data collected for quality measurement and price benchmark to implement a quality label for accommodation in Pakistan and its promotion to the consumers.</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3</a:t>
            </a:fld>
            <a:endParaRPr lang="en-US"/>
          </a:p>
        </p:txBody>
      </p:sp>
    </p:spTree>
    <p:extLst>
      <p:ext uri="{BB962C8B-B14F-4D97-AF65-F5344CB8AC3E}">
        <p14:creationId xmlns:p14="http://schemas.microsoft.com/office/powerpoint/2010/main" val="295559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500" b="0" dirty="0">
                <a:solidFill>
                  <a:srgbClr val="000000"/>
                </a:solidFill>
                <a:latin typeface="+mn-lt"/>
              </a:rPr>
              <a:t>CAREC Strategy 2030 &amp; Investment Framework endorsed by Ministerial Conference </a:t>
            </a:r>
            <a:r>
              <a:rPr lang="en-US" sz="1500" dirty="0">
                <a:solidFill>
                  <a:srgbClr val="000000"/>
                </a:solidFill>
                <a:latin typeface="+mn-lt"/>
              </a:rPr>
              <a:t>in December 2020</a:t>
            </a:r>
          </a:p>
          <a:p>
            <a:pPr marL="285750" indent="-285750">
              <a:spcAft>
                <a:spcPts val="600"/>
              </a:spcAft>
              <a:buFont typeface="Arial" panose="020B0604020202020204" pitchFamily="34" charset="0"/>
              <a:buChar char="•"/>
            </a:pPr>
            <a:endParaRPr lang="en-US" sz="1500" dirty="0">
              <a:solidFill>
                <a:srgbClr val="000000"/>
              </a:solidFill>
              <a:latin typeface="+mn-lt"/>
            </a:endParaRPr>
          </a:p>
          <a:p>
            <a:pPr marL="0" indent="0">
              <a:spcAft>
                <a:spcPts val="600"/>
              </a:spcAft>
              <a:buFontTx/>
              <a:buNone/>
            </a:pPr>
            <a:r>
              <a:rPr lang="en-US" sz="1500" dirty="0">
                <a:solidFill>
                  <a:srgbClr val="000000"/>
                </a:solidFill>
                <a:latin typeface="+mn-lt"/>
              </a:rPr>
              <a:t>Completed activities:</a:t>
            </a:r>
          </a:p>
          <a:p>
            <a:pPr marL="571500" lvl="1" indent="-282575">
              <a:buFont typeface="Wingdings" panose="05000000000000000000" pitchFamily="2" charset="2"/>
              <a:buChar char="Ø"/>
            </a:pPr>
            <a:r>
              <a:rPr lang="en-US" sz="1500" dirty="0">
                <a:solidFill>
                  <a:srgbClr val="000000"/>
                </a:solidFill>
                <a:latin typeface="+mn-lt"/>
              </a:rPr>
              <a:t>Asset mapping and tourism demand analyses (per country)</a:t>
            </a:r>
          </a:p>
          <a:p>
            <a:pPr marL="571500" lvl="1" indent="-282575">
              <a:buFont typeface="Wingdings" panose="05000000000000000000" pitchFamily="2" charset="2"/>
              <a:buChar char="Ø"/>
            </a:pPr>
            <a:r>
              <a:rPr lang="en-US" sz="1500" dirty="0">
                <a:solidFill>
                  <a:srgbClr val="000000"/>
                </a:solidFill>
                <a:latin typeface="+mn-lt"/>
              </a:rPr>
              <a:t>Review of institutional structures for tourism development in CAREC countries and analysis of best practices in other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dirty="0">
                <a:solidFill>
                  <a:srgbClr val="000000"/>
                </a:solidFill>
                <a:latin typeface="+mn-lt"/>
              </a:rPr>
              <a:t>Review of Strategies and plans for tourism development (per country)</a:t>
            </a:r>
          </a:p>
          <a:p>
            <a:pPr marL="571500" lvl="1" indent="-282575">
              <a:buFont typeface="Wingdings" panose="05000000000000000000" pitchFamily="2" charset="2"/>
              <a:buChar char="Ø"/>
            </a:pPr>
            <a:r>
              <a:rPr lang="en-US" sz="1500" dirty="0">
                <a:solidFill>
                  <a:srgbClr val="000000"/>
                </a:solidFill>
                <a:latin typeface="+mn-lt"/>
              </a:rPr>
              <a:t>Legal and Investment frameworks analysis (per country)</a:t>
            </a:r>
          </a:p>
          <a:p>
            <a:pPr marL="571500" lvl="1" indent="-282575">
              <a:buFont typeface="Wingdings" panose="05000000000000000000" pitchFamily="2" charset="2"/>
              <a:buChar char="Ø"/>
            </a:pPr>
            <a:r>
              <a:rPr lang="en-US" sz="1500" dirty="0">
                <a:solidFill>
                  <a:srgbClr val="000000"/>
                </a:solidFill>
                <a:latin typeface="+mn-lt"/>
              </a:rPr>
              <a:t>Supply-demand analysis of tourism skills in CAREC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dirty="0">
                <a:solidFill>
                  <a:srgbClr val="000000"/>
                </a:solidFill>
                <a:latin typeface="+mn-lt"/>
              </a:rPr>
              <a:t>Marketing, promotion and branding initiatives and analysis (per country)</a:t>
            </a:r>
          </a:p>
          <a:p>
            <a:pPr marL="571500" lvl="1" indent="-282575">
              <a:buFont typeface="Wingdings" panose="05000000000000000000" pitchFamily="2" charset="2"/>
              <a:buChar char="Ø"/>
            </a:pPr>
            <a:r>
              <a:rPr lang="en-US" sz="1500" dirty="0">
                <a:solidFill>
                  <a:srgbClr val="000000"/>
                </a:solidFill>
                <a:latin typeface="+mn-lt"/>
              </a:rPr>
              <a:t>Stocktaking of past and ongoing initiatives in the tourism and hospitality sector from other development partners </a:t>
            </a:r>
          </a:p>
          <a:p>
            <a:pPr marL="571500" lvl="1" indent="-282575">
              <a:buFont typeface="Wingdings" panose="05000000000000000000" pitchFamily="2" charset="2"/>
              <a:buChar char="Ø"/>
            </a:pPr>
            <a:r>
              <a:rPr lang="en-US" sz="1500" dirty="0">
                <a:solidFill>
                  <a:srgbClr val="000000"/>
                </a:solidFill>
                <a:latin typeface="+mn-lt"/>
              </a:rPr>
              <a:t>Scope of work of the tourism expert group</a:t>
            </a:r>
          </a:p>
          <a:p>
            <a:pPr marL="571500" lvl="1" indent="-282575">
              <a:buFont typeface="Wingdings" panose="05000000000000000000" pitchFamily="2" charset="2"/>
              <a:buChar char="Ø"/>
            </a:pPr>
            <a:r>
              <a:rPr lang="en-US" sz="1500" dirty="0">
                <a:solidFill>
                  <a:srgbClr val="000000"/>
                </a:solidFill>
                <a:latin typeface="+mn-lt"/>
              </a:rPr>
              <a:t>Preparation of CAREC tourism strategy 2030 </a:t>
            </a:r>
          </a:p>
          <a:p>
            <a:pPr marL="571500" lvl="1" indent="-282575">
              <a:buFont typeface="Wingdings" panose="05000000000000000000" pitchFamily="2" charset="2"/>
              <a:buChar char="Ø"/>
            </a:pPr>
            <a:r>
              <a:rPr lang="en-US" sz="1500" dirty="0">
                <a:solidFill>
                  <a:srgbClr val="000000"/>
                </a:solidFill>
                <a:latin typeface="+mn-lt"/>
              </a:rPr>
              <a:t>Technical components of the CAREC Tourism virtual portal</a:t>
            </a:r>
          </a:p>
          <a:p>
            <a:pPr marL="571500" lvl="1" indent="-282575">
              <a:buFont typeface="Wingdings" panose="05000000000000000000" pitchFamily="2" charset="2"/>
              <a:buChar char="Ø"/>
            </a:pPr>
            <a:r>
              <a:rPr lang="en-US" sz="1500" dirty="0">
                <a:solidFill>
                  <a:srgbClr val="000000"/>
                </a:solidFill>
                <a:latin typeface="+mn-lt"/>
              </a:rPr>
              <a:t>Tourism Infrastructure services assessment (per country and cluster)</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dirty="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dirty="0">
                <a:solidFill>
                  <a:srgbClr val="000000"/>
                </a:solidFill>
                <a:latin typeface="+mn-lt"/>
              </a:rPr>
              <a:t>Identification of 4 projects for conceptualization</a:t>
            </a:r>
          </a:p>
          <a:p>
            <a:pPr marL="288925" lvl="1" indent="0">
              <a:buFontTx/>
              <a:buNone/>
            </a:pPr>
            <a:endParaRPr lang="en-US" sz="1800" b="1" i="0" u="none" strike="noStrike" kern="1200" dirty="0">
              <a:solidFill>
                <a:srgbClr val="FFFFFF"/>
              </a:solidFill>
              <a:effectLst/>
              <a:latin typeface="Calibri" panose="020F0502020204030204" pitchFamily="34" charset="0"/>
            </a:endParaRPr>
          </a:p>
          <a:p>
            <a:pPr marL="0" lvl="0" indent="-168275">
              <a:buFontTx/>
              <a:buNone/>
            </a:pPr>
            <a:r>
              <a:rPr lang="en-US" sz="1800" b="1" i="0" u="none" strike="noStrike" kern="1200" dirty="0">
                <a:solidFill>
                  <a:srgbClr val="FFFFFF"/>
                </a:solidFill>
                <a:effectLst/>
                <a:latin typeface="Calibri" panose="020F0502020204030204" pitchFamily="34" charset="0"/>
              </a:rPr>
              <a:t>NEXT STEPS</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dirty="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dirty="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5750" marR="0" lvl="0" indent="-285750" algn="l" rtl="0" eaLnBrk="1" fontAlgn="auto" latinLnBrk="0" hangingPunct="1">
              <a:spcBef>
                <a:spcPts val="0"/>
              </a:spcBef>
              <a:spcAft>
                <a:spcPts val="0"/>
              </a:spcAft>
              <a:buFont typeface="Arial" panose="020B0604020202020204" pitchFamily="34" charset="0"/>
              <a:buChar char="•"/>
            </a:pPr>
            <a:endParaRPr lang="en-US" sz="1800" dirty="0">
              <a:solidFill>
                <a:srgbClr val="000000"/>
              </a:solidFill>
              <a:latin typeface="+mn-lt"/>
              <a:cs typeface="Arial" panose="020B0604020202020204" pitchFamily="34" charset="0"/>
            </a:endParaRPr>
          </a:p>
          <a:p>
            <a:r>
              <a:rPr lang="en-US" sz="1200" b="1" dirty="0">
                <a:solidFill>
                  <a:schemeClr val="accent3">
                    <a:lumMod val="75000"/>
                  </a:schemeClr>
                </a:solidFill>
                <a:latin typeface="+mn-lt"/>
                <a:cs typeface="Arial" panose="020B0604020202020204" pitchFamily="34" charset="0"/>
              </a:rPr>
              <a:t>Regional investment framework for 2021–2025 prepared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kern="1200" dirty="0">
                <a:solidFill>
                  <a:srgbClr val="000000"/>
                </a:solidFill>
                <a:latin typeface="+mn-lt"/>
                <a:ea typeface="+mn-ea"/>
                <a:cs typeface="Arial" panose="020B0604020202020204" pitchFamily="34" charset="0"/>
              </a:rPr>
              <a:t>Framework endorsed together with CAREC Strategy 2030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mn-lt"/>
              </a:rPr>
              <a:t>Completed activities:</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dirty="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dirty="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dirty="0">
                <a:solidFill>
                  <a:srgbClr val="000000"/>
                </a:solidFill>
                <a:latin typeface="+mn-lt"/>
              </a:rPr>
              <a:t>Identification of 4 projects for conceptualization</a:t>
            </a:r>
          </a:p>
          <a:p>
            <a:pPr marL="571500" lvl="1" indent="-282575">
              <a:buFont typeface="Wingdings" panose="05000000000000000000" pitchFamily="2" charset="2"/>
              <a:buChar char="Ø"/>
            </a:pPr>
            <a:endParaRPr lang="en-US" sz="1500" dirty="0">
              <a:solidFill>
                <a:srgbClr val="000000"/>
              </a:solidFill>
              <a:latin typeface="+mn-lt"/>
            </a:endParaRPr>
          </a:p>
          <a:p>
            <a:pPr marL="0" marR="0" lvl="0" indent="-168275"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mn-lt"/>
              </a:rPr>
              <a:t>NEXT STEPS</a:t>
            </a:r>
            <a:endParaRPr lang="en-US" sz="1500" dirty="0">
              <a:solidFill>
                <a:schemeClr val="bg1"/>
              </a:solidFill>
              <a:latin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mn-lt"/>
                <a:cs typeface="Arial" panose="020B0604020202020204" pitchFamily="34" charset="0"/>
              </a:rPr>
              <a:t>Approval of the geographic scope of 2 of the 4 projects for conceptualization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endParaRPr lang="en-US" sz="1800" dirty="0">
              <a:solidFill>
                <a:srgbClr val="000000"/>
              </a:solidFill>
              <a:latin typeface="+mn-lt"/>
              <a:cs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a:p>
            <a:pPr marL="174625" indent="-174625">
              <a:buFont typeface="+mj-lt"/>
              <a:buNone/>
            </a:pPr>
            <a:r>
              <a:rPr lang="en-US" sz="1500" b="1" dirty="0">
                <a:solidFill>
                  <a:schemeClr val="accent3">
                    <a:lumMod val="75000"/>
                  </a:schemeClr>
                </a:solidFill>
                <a:latin typeface="+mn-lt"/>
              </a:rPr>
              <a:t>3. Institutional capacity of tourism authorities and exchange of information enhanced</a:t>
            </a:r>
            <a:endParaRPr lang="en-US" sz="1500" b="1" dirty="0">
              <a:solidFill>
                <a:schemeClr val="accent3">
                  <a:lumMod val="75000"/>
                </a:schemeClr>
              </a:solidFill>
              <a:latin typeface="+mn-lt"/>
              <a:cs typeface="Arial" panose="020B0604020202020204" pitchFamily="34" charset="0"/>
            </a:endParaRPr>
          </a:p>
          <a:p>
            <a:pPr marL="285750" indent="-285750">
              <a:spcAft>
                <a:spcPts val="600"/>
              </a:spcAft>
              <a:buFont typeface="Arial" panose="020B0604020202020204" pitchFamily="34" charset="0"/>
              <a:buChar char="•"/>
            </a:pPr>
            <a:endParaRPr lang="en-US" sz="1500" dirty="0">
              <a:solidFill>
                <a:srgbClr val="000000"/>
              </a:solidFill>
              <a:latin typeface="+mn-lt"/>
            </a:endParaRPr>
          </a:p>
          <a:p>
            <a:pPr marL="0" indent="0">
              <a:spcAft>
                <a:spcPts val="600"/>
              </a:spcAft>
              <a:buFontTx/>
              <a:buNone/>
            </a:pPr>
            <a:r>
              <a:rPr lang="en-US" sz="1500" dirty="0">
                <a:solidFill>
                  <a:srgbClr val="000000"/>
                </a:solidFill>
                <a:latin typeface="+mn-lt"/>
              </a:rPr>
              <a:t>STATUS</a:t>
            </a:r>
          </a:p>
          <a:p>
            <a:pPr marL="0" indent="0">
              <a:spcAft>
                <a:spcPts val="600"/>
              </a:spcAft>
              <a:buFontTx/>
              <a:buNone/>
            </a:pPr>
            <a:r>
              <a:rPr lang="en-US" sz="1500" dirty="0">
                <a:solidFill>
                  <a:srgbClr val="000000"/>
                </a:solidFill>
                <a:latin typeface="+mn-lt"/>
              </a:rPr>
              <a:t>Completed activities:</a:t>
            </a:r>
          </a:p>
          <a:p>
            <a:pPr marL="571500" lvl="1" indent="-282575">
              <a:buFont typeface="Wingdings" panose="05000000000000000000" pitchFamily="2" charset="2"/>
              <a:buChar char="Ø"/>
            </a:pPr>
            <a:r>
              <a:rPr lang="en-US" sz="1500" dirty="0">
                <a:solidFill>
                  <a:srgbClr val="000000"/>
                </a:solidFill>
                <a:latin typeface="+mn-lt"/>
              </a:rPr>
              <a:t>Requests for the provision of countries’ tourism-related information for the virtual porta</a:t>
            </a:r>
          </a:p>
          <a:p>
            <a:pPr marL="288925" lvl="1" indent="0">
              <a:buFontTx/>
              <a:buNone/>
            </a:pPr>
            <a:endParaRPr lang="en-US" sz="1800" b="1" i="0" u="none" strike="noStrike" kern="1200" dirty="0">
              <a:solidFill>
                <a:srgbClr val="FFFFFF"/>
              </a:solidFill>
              <a:effectLst/>
              <a:latin typeface="Calibri" panose="020F0502020204030204" pitchFamily="34" charset="0"/>
            </a:endParaRPr>
          </a:p>
          <a:p>
            <a:pPr marL="0" lvl="0" indent="-168275">
              <a:buFontTx/>
              <a:buNone/>
            </a:pPr>
            <a:r>
              <a:rPr lang="en-US" sz="1800" b="1" i="0" u="none" strike="noStrike" kern="1200" dirty="0">
                <a:solidFill>
                  <a:srgbClr val="FFFFFF"/>
                </a:solidFill>
                <a:effectLst/>
                <a:latin typeface="Calibri" panose="020F0502020204030204" pitchFamily="34" charset="0"/>
              </a:rPr>
              <a:t>NEXT STEPS</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dirty="0">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dirty="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dirty="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dirty="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dirty="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Completed activities:</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recommendations/actions contained in the final training report </a:t>
            </a:r>
            <a:endParaRPr lang="en-PT" sz="1800" b="0" i="0" u="none" strike="noStrike" dirty="0">
              <a:effectLst/>
              <a:latin typeface="Arial" panose="020B0604020202020204" pitchFamily="34" charset="0"/>
            </a:endParaRPr>
          </a:p>
          <a:p>
            <a:endParaRPr lang="en-US" sz="1800" dirty="0"/>
          </a:p>
          <a:p>
            <a:pPr marL="173736" indent="-173736" algn="l" rtl="0" eaLnBrk="1" fontAlgn="t" latinLnBrk="0" hangingPunct="1">
              <a:spcBef>
                <a:spcPts val="0"/>
              </a:spcBef>
              <a:spcAft>
                <a:spcPts val="0"/>
              </a:spcAft>
            </a:pPr>
            <a:r>
              <a:rPr lang="en-US" sz="1800" b="1" i="0" u="none" strike="noStrike" kern="1200" dirty="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Completed activities:</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 / actions contained in the final training report </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dirty="0">
                <a:solidFill>
                  <a:srgbClr val="005389"/>
                </a:solidFill>
                <a:effectLst/>
                <a:latin typeface="Calibri" panose="020F0502020204030204" pitchFamily="34" charset="0"/>
                <a:cs typeface="Arial" panose="020B0604020202020204" pitchFamily="34" charset="0"/>
              </a:rPr>
              <a:t>5. </a:t>
            </a:r>
            <a:r>
              <a:rPr lang="en-GB" sz="1800" b="1" i="0" u="none" strike="noStrike" kern="1200" dirty="0">
                <a:solidFill>
                  <a:srgbClr val="005389"/>
                </a:solidFill>
                <a:effectLst/>
                <a:latin typeface="Calibri" panose="020F0502020204030204" pitchFamily="34" charset="0"/>
                <a:cs typeface="Arial" panose="020B0604020202020204" pitchFamily="34" charset="0"/>
              </a:rPr>
              <a:t>Enhanced service quality and minimum common standards adopted</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Completed activities:</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Development of “Accommodation Classification System for ABEC” including regulations and recommendations for its implementation and enforcement.</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Translation of the Classification regulations and recommendations into the legal system of KAZ and KGZ</a:t>
            </a:r>
            <a:endParaRPr lang="en-PT" sz="1800" b="0" i="0" u="none" strike="noStrike" dirty="0">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rPr>
              <a:t>A pilot project in Pakistan to measure quality in accommodation and price benchmarking based on Artificial Intelligence Tool</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Dissemination of the system and promotion to the consumers of KAZ and KGZ</a:t>
            </a:r>
            <a:endParaRPr lang="en-PT" sz="1800" b="0" i="0" u="none" strike="noStrike" kern="1200" dirty="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alibri" panose="020F0502020204030204" pitchFamily="34" charset="0"/>
                <a:cs typeface="Arial" panose="020B0604020202020204" pitchFamily="34" charset="0"/>
              </a:rPr>
              <a:t>Using the data collected for quality measurement and price benchmark to implement a quality label for accommodation in Pakistan and its promotion to the consumers.</a:t>
            </a:r>
            <a:endParaRPr lang="en-PT"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4</a:t>
            </a:fld>
            <a:endParaRPr lang="en-US"/>
          </a:p>
        </p:txBody>
      </p:sp>
    </p:spTree>
    <p:extLst>
      <p:ext uri="{BB962C8B-B14F-4D97-AF65-F5344CB8AC3E}">
        <p14:creationId xmlns:p14="http://schemas.microsoft.com/office/powerpoint/2010/main" val="1751151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5</a:t>
            </a:fld>
            <a:endParaRPr lang="en-US"/>
          </a:p>
        </p:txBody>
      </p:sp>
    </p:spTree>
    <p:extLst>
      <p:ext uri="{BB962C8B-B14F-4D97-AF65-F5344CB8AC3E}">
        <p14:creationId xmlns:p14="http://schemas.microsoft.com/office/powerpoint/2010/main" val="428638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6F916-C28C-ED45-811A-744DB773F331}" type="slidenum">
              <a:rPr lang="en-US" smtClean="0"/>
              <a:t>6</a:t>
            </a:fld>
            <a:endParaRPr lang="en-US"/>
          </a:p>
        </p:txBody>
      </p:sp>
    </p:spTree>
    <p:extLst>
      <p:ext uri="{BB962C8B-B14F-4D97-AF65-F5344CB8AC3E}">
        <p14:creationId xmlns:p14="http://schemas.microsoft.com/office/powerpoint/2010/main" val="244523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6F916-C28C-ED45-811A-744DB773F331}" type="slidenum">
              <a:rPr lang="en-US" smtClean="0"/>
              <a:t>7</a:t>
            </a:fld>
            <a:endParaRPr lang="en-US"/>
          </a:p>
        </p:txBody>
      </p:sp>
    </p:spTree>
    <p:extLst>
      <p:ext uri="{BB962C8B-B14F-4D97-AF65-F5344CB8AC3E}">
        <p14:creationId xmlns:p14="http://schemas.microsoft.com/office/powerpoint/2010/main" val="64303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8</a:t>
            </a:fld>
            <a:endParaRPr lang="en-US"/>
          </a:p>
        </p:txBody>
      </p:sp>
    </p:spTree>
    <p:extLst>
      <p:ext uri="{BB962C8B-B14F-4D97-AF65-F5344CB8AC3E}">
        <p14:creationId xmlns:p14="http://schemas.microsoft.com/office/powerpoint/2010/main" val="173725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9</a:t>
            </a:fld>
            <a:endParaRPr lang="en-US"/>
          </a:p>
        </p:txBody>
      </p:sp>
    </p:spTree>
    <p:extLst>
      <p:ext uri="{BB962C8B-B14F-4D97-AF65-F5344CB8AC3E}">
        <p14:creationId xmlns:p14="http://schemas.microsoft.com/office/powerpoint/2010/main" val="2660638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CI-Deckblatt">
    <p:spTree>
      <p:nvGrpSpPr>
        <p:cNvPr id="1" name=""/>
        <p:cNvGrpSpPr/>
        <p:nvPr/>
      </p:nvGrpSpPr>
      <p:grpSpPr>
        <a:xfrm>
          <a:off x="0" y="0"/>
          <a:ext cx="0" cy="0"/>
          <a:chOff x="0" y="0"/>
          <a:chExt cx="0" cy="0"/>
        </a:xfrm>
      </p:grpSpPr>
      <p:sp>
        <p:nvSpPr>
          <p:cNvPr id="4" name="Textfeld 5">
            <a:extLst>
              <a:ext uri="{FF2B5EF4-FFF2-40B4-BE49-F238E27FC236}">
                <a16:creationId xmlns:a16="http://schemas.microsoft.com/office/drawing/2014/main" id="{0DB6712F-B365-DA4E-9CA0-74F337434899}"/>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7" name="Rectangle 6">
            <a:extLst>
              <a:ext uri="{FF2B5EF4-FFF2-40B4-BE49-F238E27FC236}">
                <a16:creationId xmlns:a16="http://schemas.microsoft.com/office/drawing/2014/main" id="{3658C7E3-76A5-0A4C-8984-F8DFF11A98F5}"/>
              </a:ext>
            </a:extLst>
          </p:cNvPr>
          <p:cNvSpPr/>
          <p:nvPr userDrawn="1"/>
        </p:nvSpPr>
        <p:spPr>
          <a:xfrm>
            <a:off x="1236134" y="6289666"/>
            <a:ext cx="9719733" cy="253916"/>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Internal Project Team Presentation 18.03.2022</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B847656-5D52-9A4B-B1EB-E2E8AE0F4EF9}"/>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5FD1140-DA54-8347-AFA1-BDF7FE506B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3" name="Picture 12">
            <a:extLst>
              <a:ext uri="{FF2B5EF4-FFF2-40B4-BE49-F238E27FC236}">
                <a16:creationId xmlns:a16="http://schemas.microsoft.com/office/drawing/2014/main" id="{4A968EF2-CDB3-C347-8A50-E693D12EC8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Tree>
    <p:extLst>
      <p:ext uri="{BB962C8B-B14F-4D97-AF65-F5344CB8AC3E}">
        <p14:creationId xmlns:p14="http://schemas.microsoft.com/office/powerpoint/2010/main" val="1670797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7D8F-5BE9-4D23-9631-D6C9872ABBD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CE30A21-199D-41AE-986B-912EEC5C153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84E13F-3AC2-449B-95DD-FFF97B14C5DF}"/>
              </a:ext>
            </a:extLst>
          </p:cNvPr>
          <p:cNvSpPr>
            <a:spLocks noGrp="1"/>
          </p:cNvSpPr>
          <p:nvPr>
            <p:ph type="dt" sz="half" idx="10"/>
          </p:nvPr>
        </p:nvSpPr>
        <p:spPr/>
        <p:txBody>
          <a:bodyPr/>
          <a:lstStyle/>
          <a:p>
            <a:fld id="{B93C1636-BFF2-4E35-8CF1-9054137052FA}" type="datetimeFigureOut">
              <a:rPr lang="en-US" smtClean="0"/>
              <a:t>6/12/2023</a:t>
            </a:fld>
            <a:endParaRPr lang="en-US"/>
          </a:p>
        </p:txBody>
      </p:sp>
      <p:sp>
        <p:nvSpPr>
          <p:cNvPr id="5" name="Footer Placeholder 4">
            <a:extLst>
              <a:ext uri="{FF2B5EF4-FFF2-40B4-BE49-F238E27FC236}">
                <a16:creationId xmlns:a16="http://schemas.microsoft.com/office/drawing/2014/main" id="{29D36630-6B32-4077-B5CD-056373AE0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AA0D3-6DEB-4D29-92D4-105C2A09BAC6}"/>
              </a:ext>
            </a:extLst>
          </p:cNvPr>
          <p:cNvSpPr>
            <a:spLocks noGrp="1"/>
          </p:cNvSpPr>
          <p:nvPr>
            <p:ph type="sldNum" sz="quarter" idx="12"/>
          </p:nvPr>
        </p:nvSpPr>
        <p:spPr/>
        <p:txBody>
          <a:bodyPr/>
          <a:lstStyle/>
          <a:p>
            <a:fld id="{45983321-851B-4985-8465-6B8C616931D9}" type="slidenum">
              <a:rPr lang="en-US" smtClean="0"/>
              <a:t>‹#›</a:t>
            </a:fld>
            <a:endParaRPr lang="en-US"/>
          </a:p>
        </p:txBody>
      </p:sp>
    </p:spTree>
    <p:extLst>
      <p:ext uri="{BB962C8B-B14F-4D97-AF65-F5344CB8AC3E}">
        <p14:creationId xmlns:p14="http://schemas.microsoft.com/office/powerpoint/2010/main" val="1427760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434420672"/>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9" y="1591"/>
                        <a:ext cx="2116" cy="1587"/>
                      </a:xfrm>
                      <a:prstGeom prst="rect">
                        <a:avLst/>
                      </a:prstGeom>
                    </p:spPr>
                  </p:pic>
                </p:oleObj>
              </mc:Fallback>
            </mc:AlternateContent>
          </a:graphicData>
        </a:graphic>
      </p:graphicFrame>
    </p:spTree>
    <p:extLst>
      <p:ext uri="{BB962C8B-B14F-4D97-AF65-F5344CB8AC3E}">
        <p14:creationId xmlns:p14="http://schemas.microsoft.com/office/powerpoint/2010/main" val="436973760"/>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95975265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096992845"/>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70600735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49745714"/>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512282627"/>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9" y="1591"/>
                        <a:ext cx="2116" cy="1587"/>
                      </a:xfrm>
                      <a:prstGeom prst="rect">
                        <a:avLst/>
                      </a:prstGeom>
                    </p:spPr>
                  </p:pic>
                </p:oleObj>
              </mc:Fallback>
            </mc:AlternateContent>
          </a:graphicData>
        </a:graphic>
      </p:graphicFrame>
    </p:spTree>
    <p:extLst>
      <p:ext uri="{BB962C8B-B14F-4D97-AF65-F5344CB8AC3E}">
        <p14:creationId xmlns:p14="http://schemas.microsoft.com/office/powerpoint/2010/main" val="3314904678"/>
      </p:ext>
    </p:extLst>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3.tiff"/><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tiff"/><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4.bin"/></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tiff"/><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6.bin"/></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tiff"/><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8.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4"/>
            </p:custDataLst>
            <p:extLst>
              <p:ext uri="{D42A27DB-BD31-4B8C-83A1-F6EECF244321}">
                <p14:modId xmlns:p14="http://schemas.microsoft.com/office/powerpoint/2010/main" val="1966944838"/>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2119" y="1591"/>
                        <a:ext cx="2116"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22D026E-9ADA-18DF-069E-5F168E57CB86}"/>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708840148"/>
      </p:ext>
    </p:extLst>
  </p:cSld>
  <p:clrMap bg1="lt1" tx1="dk1" bg2="lt2" tx2="dk2" accent1="accent1" accent2="accent2" accent3="accent3" accent4="accent4" accent5="accent5" accent6="accent6" hlink="hlink" folHlink="folHlink"/>
  <p:sldLayoutIdLst>
    <p:sldLayoutId id="2147483661" r:id="rId1"/>
    <p:sldLayoutId id="2147483671"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2525260006"/>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58" name="Textfeld 5"/>
          <p:cNvSpPr txBox="1"/>
          <p:nvPr/>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cxnSp>
        <p:nvCxnSpPr>
          <p:cNvPr id="10" name="Straight Connector 9">
            <a:extLst>
              <a:ext uri="{FF2B5EF4-FFF2-40B4-BE49-F238E27FC236}">
                <a16:creationId xmlns:a16="http://schemas.microsoft.com/office/drawing/2014/main" id="{61F07C67-E083-A540-BC56-3375020CD3DA}"/>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F843477-1516-A645-B0AA-37EF0D40A3FD}"/>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6F15C6CD-DA8F-3C43-912F-1517EFD0D5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6" name="Picture 15">
            <a:extLst>
              <a:ext uri="{FF2B5EF4-FFF2-40B4-BE49-F238E27FC236}">
                <a16:creationId xmlns:a16="http://schemas.microsoft.com/office/drawing/2014/main" id="{817417D0-37DF-8040-86DB-C8EF5235D4D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C3A341A6-E333-9759-2119-DD3410D12535}"/>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151327183"/>
      </p:ext>
    </p:extLst>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384173391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2" name="Textfeld 5">
            <a:extLst>
              <a:ext uri="{FF2B5EF4-FFF2-40B4-BE49-F238E27FC236}">
                <a16:creationId xmlns:a16="http://schemas.microsoft.com/office/drawing/2014/main" id="{5F6F7542-B8F8-9842-8124-FCA7E7B1B2E7}"/>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7" name="Rectangle 16">
            <a:extLst>
              <a:ext uri="{FF2B5EF4-FFF2-40B4-BE49-F238E27FC236}">
                <a16:creationId xmlns:a16="http://schemas.microsoft.com/office/drawing/2014/main" id="{7F4C6F91-89D7-6747-8573-C16CA570ECD5}"/>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49FE4877-80E4-3F43-8B39-202366A328F4}"/>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36E9AAD-7865-104A-912B-998CE235972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20" name="Picture 19">
            <a:extLst>
              <a:ext uri="{FF2B5EF4-FFF2-40B4-BE49-F238E27FC236}">
                <a16:creationId xmlns:a16="http://schemas.microsoft.com/office/drawing/2014/main" id="{BA292A8C-9724-664E-80B0-CD6DD57190E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8718E547-069F-D913-903F-9DDCE198C898}"/>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94930828"/>
      </p:ext>
    </p:extLst>
  </p:cSld>
  <p:clrMap bg1="lt1" tx1="dk1" bg2="lt2" tx2="dk2" accent1="accent1" accent2="accent2" accent3="accent3" accent4="accent4" accent5="accent5" accent6="accent6" hlink="hlink" folHlink="folHlink"/>
  <p:sldLayoutIdLst>
    <p:sldLayoutId id="2147483666"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64078371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 name="Textfeld 5">
            <a:extLst>
              <a:ext uri="{FF2B5EF4-FFF2-40B4-BE49-F238E27FC236}">
                <a16:creationId xmlns:a16="http://schemas.microsoft.com/office/drawing/2014/main" id="{638F424A-B367-4E4C-B820-A6F6E5E9AE0A}"/>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5" name="Rectangle 14">
            <a:extLst>
              <a:ext uri="{FF2B5EF4-FFF2-40B4-BE49-F238E27FC236}">
                <a16:creationId xmlns:a16="http://schemas.microsoft.com/office/drawing/2014/main" id="{CB7C79BC-87A8-E548-8F17-E22717F63A1A}"/>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03F9225E-DC65-2C41-AA2B-4C87C8C4E2B6}"/>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648C223-B95D-0E40-817F-DC78BB6E436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9" name="Picture 18">
            <a:extLst>
              <a:ext uri="{FF2B5EF4-FFF2-40B4-BE49-F238E27FC236}">
                <a16:creationId xmlns:a16="http://schemas.microsoft.com/office/drawing/2014/main" id="{A9527615-9971-8248-8BC5-A660B610D0F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B63B8DA3-F267-A18B-EC22-0C79863EDAC9}"/>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3567769123"/>
      </p:ext>
    </p:extLst>
  </p:cSld>
  <p:clrMap bg1="lt1" tx1="dk1" bg2="lt2" tx2="dk2" accent1="accent1" accent2="accent2" accent3="accent3" accent4="accent4" accent5="accent5" accent6="accent6" hlink="hlink" folHlink="folHlink"/>
  <p:sldLayoutIdLst>
    <p:sldLayoutId id="2147483668"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258994765"/>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8" name="Textfeld 5">
            <a:extLst>
              <a:ext uri="{FF2B5EF4-FFF2-40B4-BE49-F238E27FC236}">
                <a16:creationId xmlns:a16="http://schemas.microsoft.com/office/drawing/2014/main" id="{387B9C6B-9150-4342-A304-BED95D1486A1}"/>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4" name="Rectangle 13">
            <a:extLst>
              <a:ext uri="{FF2B5EF4-FFF2-40B4-BE49-F238E27FC236}">
                <a16:creationId xmlns:a16="http://schemas.microsoft.com/office/drawing/2014/main" id="{1043151D-746E-844F-B92C-D4B023AA0B84}"/>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AF90F36D-6D8B-614A-9FD6-B9524C97582D}"/>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C8D04A1-9E64-7247-82B4-AFA78F97248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9" name="Picture 18">
            <a:extLst>
              <a:ext uri="{FF2B5EF4-FFF2-40B4-BE49-F238E27FC236}">
                <a16:creationId xmlns:a16="http://schemas.microsoft.com/office/drawing/2014/main" id="{CA6969BA-B669-F04B-9655-1B7CC3233EC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C9514545-46C8-2AA7-DC07-79A9CC8B5082}"/>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99285238"/>
      </p:ext>
    </p:extLst>
  </p:cSld>
  <p:clrMap bg1="lt1" tx1="dk1" bg2="lt2" tx2="dk2" accent1="accent1" accent2="accent2" accent3="accent3" accent4="accent4" accent5="accent5" accent6="accent6" hlink="hlink" folHlink="folHlink"/>
  <p:sldLayoutIdLst>
    <p:sldLayoutId id="2147483670"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AEA53B6-2983-4E9A-BE3E-539DC9047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83" y="379151"/>
            <a:ext cx="919498" cy="919498"/>
          </a:xfrm>
          <a:prstGeom prst="rect">
            <a:avLst/>
          </a:prstGeom>
        </p:spPr>
      </p:pic>
      <p:pic>
        <p:nvPicPr>
          <p:cNvPr id="2" name="Picture 1">
            <a:extLst>
              <a:ext uri="{FF2B5EF4-FFF2-40B4-BE49-F238E27FC236}">
                <a16:creationId xmlns:a16="http://schemas.microsoft.com/office/drawing/2014/main" id="{D23EE729-96C6-41EA-929D-7155E0878D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6809" y="221688"/>
            <a:ext cx="1076961" cy="1076961"/>
          </a:xfrm>
          <a:prstGeom prst="rect">
            <a:avLst/>
          </a:prstGeom>
        </p:spPr>
      </p:pic>
      <p:sp>
        <p:nvSpPr>
          <p:cNvPr id="3" name="Rounded Rectangle 5">
            <a:extLst>
              <a:ext uri="{FF2B5EF4-FFF2-40B4-BE49-F238E27FC236}">
                <a16:creationId xmlns:a16="http://schemas.microsoft.com/office/drawing/2014/main" id="{45FC0D34-2E36-42A2-AE9E-BD858C5199A1}"/>
              </a:ext>
            </a:extLst>
          </p:cNvPr>
          <p:cNvSpPr/>
          <p:nvPr/>
        </p:nvSpPr>
        <p:spPr>
          <a:xfrm>
            <a:off x="528618" y="1669708"/>
            <a:ext cx="5557071" cy="175929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ru" sz="4000" b="1" dirty="0">
                <a:solidFill>
                  <a:srgbClr val="002060"/>
                </a:solidFill>
                <a:latin typeface="Roboto"/>
              </a:rPr>
              <a:t>Отчет ЦАРЭС о проделанной работе в сфере туризма</a:t>
            </a:r>
          </a:p>
        </p:txBody>
      </p:sp>
      <p:sp>
        <p:nvSpPr>
          <p:cNvPr id="5" name="TextBox 4">
            <a:extLst>
              <a:ext uri="{FF2B5EF4-FFF2-40B4-BE49-F238E27FC236}">
                <a16:creationId xmlns:a16="http://schemas.microsoft.com/office/drawing/2014/main" id="{22E3AF2F-209D-9770-3078-3A75C4E0015C}"/>
              </a:ext>
            </a:extLst>
          </p:cNvPr>
          <p:cNvSpPr txBox="1"/>
          <p:nvPr/>
        </p:nvSpPr>
        <p:spPr>
          <a:xfrm>
            <a:off x="227263" y="4449759"/>
            <a:ext cx="4159680" cy="923330"/>
          </a:xfrm>
          <a:prstGeom prst="rect">
            <a:avLst/>
          </a:prstGeom>
          <a:noFill/>
        </p:spPr>
        <p:txBody>
          <a:bodyPr wrap="square">
            <a:spAutoFit/>
          </a:bodyPr>
          <a:lstStyle/>
          <a:p>
            <a:pPr algn="ctr"/>
            <a:r>
              <a:rPr lang="ru" sz="1800" b="1" dirty="0">
                <a:solidFill>
                  <a:srgbClr val="002060"/>
                </a:solidFill>
                <a:latin typeface="Roboto"/>
              </a:rPr>
              <a:t>Заседание высокопоставленных официальных лиц</a:t>
            </a:r>
          </a:p>
          <a:p>
            <a:pPr algn="ctr"/>
            <a:r>
              <a:rPr lang="ru" sz="1800" b="1" dirty="0">
                <a:solidFill>
                  <a:srgbClr val="002060"/>
                </a:solidFill>
                <a:latin typeface="Roboto"/>
              </a:rPr>
              <a:t>13-14 июня 2023 г., Тбилиси, Грузия</a:t>
            </a:r>
          </a:p>
        </p:txBody>
      </p:sp>
      <p:pic>
        <p:nvPicPr>
          <p:cNvPr id="4" name="Picture 3">
            <a:extLst>
              <a:ext uri="{FF2B5EF4-FFF2-40B4-BE49-F238E27FC236}">
                <a16:creationId xmlns:a16="http://schemas.microsoft.com/office/drawing/2014/main" id="{8AD62E92-50B5-1BFC-16E9-02BF09D21F3E}"/>
              </a:ext>
            </a:extLst>
          </p:cNvPr>
          <p:cNvPicPr>
            <a:picLocks noChangeAspect="1"/>
          </p:cNvPicPr>
          <p:nvPr/>
        </p:nvPicPr>
        <p:blipFill>
          <a:blip r:embed="rId5"/>
          <a:stretch>
            <a:fillRect/>
          </a:stretch>
        </p:blipFill>
        <p:spPr>
          <a:xfrm>
            <a:off x="4192337" y="119083"/>
            <a:ext cx="7772400" cy="6517229"/>
          </a:xfrm>
          <a:prstGeom prst="rect">
            <a:avLst/>
          </a:prstGeom>
        </p:spPr>
      </p:pic>
    </p:spTree>
    <p:extLst>
      <p:ext uri="{BB962C8B-B14F-4D97-AF65-F5344CB8AC3E}">
        <p14:creationId xmlns:p14="http://schemas.microsoft.com/office/powerpoint/2010/main" val="1905903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ru" sz="2800" b="1">
                <a:solidFill>
                  <a:srgbClr val="002060"/>
                </a:solidFill>
                <a:latin typeface="Roboto"/>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ru" sz="2000" b="1">
                <a:solidFill>
                  <a:srgbClr val="000000"/>
                </a:solidFill>
                <a:latin typeface="Arial" panose="020B0604020202020204" pitchFamily="34" charset="0"/>
                <a:cs typeface="Arial" panose="020B0604020202020204" pitchFamily="34" charset="0"/>
              </a:rPr>
              <a:t>4 проекта для концептуализации</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865575"/>
            <a:ext cx="1522751" cy="400110"/>
          </a:xfrm>
          <a:prstGeom prst="rect">
            <a:avLst/>
          </a:prstGeom>
          <a:noFill/>
        </p:spPr>
        <p:txBody>
          <a:bodyPr wrap="square">
            <a:spAutoFit/>
          </a:bodyPr>
          <a:lstStyle/>
          <a:p>
            <a:pPr>
              <a:spcAft>
                <a:spcPts val="600"/>
              </a:spcAft>
            </a:pPr>
            <a:r>
              <a:rPr lang="ru" sz="2000" b="1">
                <a:solidFill>
                  <a:srgbClr val="002060"/>
                </a:solidFill>
                <a:latin typeface="Arial" panose="020B0604020202020204" pitchFamily="34" charset="0"/>
                <a:cs typeface="Arial" panose="020B0604020202020204" pitchFamily="34" charset="0"/>
              </a:rPr>
              <a:t>Проект</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265685"/>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4596721" y="1278353"/>
            <a:ext cx="0" cy="52213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6499752"/>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56430" y="1457996"/>
            <a:ext cx="4419316" cy="4893647"/>
          </a:xfrm>
          <a:prstGeom prst="rect">
            <a:avLst/>
          </a:prstGeom>
          <a:noFill/>
        </p:spPr>
        <p:txBody>
          <a:bodyPr wrap="square">
            <a:spAutoFit/>
          </a:bodyPr>
          <a:lstStyle/>
          <a:p>
            <a:r>
              <a:rPr lang="ru" sz="2400" dirty="0">
                <a:latin typeface="Arial" panose="020B0604020202020204" pitchFamily="34" charset="0"/>
                <a:cs typeface="Arial" panose="020B0604020202020204" pitchFamily="34" charset="0"/>
              </a:rPr>
              <a:t>Брендинг, стратегия, планирование, бюджетирование и источники финансирования для реализации общего бренда «</a:t>
            </a:r>
            <a:r>
              <a:rPr lang="en-US" sz="2400" dirty="0">
                <a:latin typeface="Arial" panose="020B0604020202020204" pitchFamily="34" charset="0"/>
                <a:cs typeface="Arial" panose="020B0604020202020204" pitchFamily="34" charset="0"/>
              </a:rPr>
              <a:t>Visit Silk Road</a:t>
            </a:r>
            <a:r>
              <a:rPr lang="ru" sz="2400" dirty="0">
                <a:latin typeface="Arial" panose="020B0604020202020204" pitchFamily="34" charset="0"/>
                <a:cs typeface="Arial" panose="020B0604020202020204" pitchFamily="34" charset="0"/>
              </a:rPr>
              <a:t>», интеграция дополнительных функций на туристическом портале ЦАРЭС и разработка «Инновационной системы знака качества туристических услуг ЦАРЭС».</a:t>
            </a:r>
            <a:endParaRPr lang="en-GB"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5472372-1972-A7B0-DB93-DB2554BE72A7}"/>
              </a:ext>
            </a:extLst>
          </p:cNvPr>
          <p:cNvPicPr>
            <a:picLocks noChangeAspect="1"/>
          </p:cNvPicPr>
          <p:nvPr/>
        </p:nvPicPr>
        <p:blipFill>
          <a:blip r:embed="rId3"/>
          <a:stretch>
            <a:fillRect/>
          </a:stretch>
        </p:blipFill>
        <p:spPr>
          <a:xfrm>
            <a:off x="5883017" y="1457996"/>
            <a:ext cx="2911835" cy="529425"/>
          </a:xfrm>
          <a:prstGeom prst="rect">
            <a:avLst/>
          </a:prstGeom>
        </p:spPr>
      </p:pic>
      <p:pic>
        <p:nvPicPr>
          <p:cNvPr id="2" name="Picture 1">
            <a:extLst>
              <a:ext uri="{FF2B5EF4-FFF2-40B4-BE49-F238E27FC236}">
                <a16:creationId xmlns:a16="http://schemas.microsoft.com/office/drawing/2014/main" id="{BE48673B-9203-C16E-4CF9-EBFD5AF4663B}"/>
              </a:ext>
            </a:extLst>
          </p:cNvPr>
          <p:cNvPicPr>
            <a:picLocks noChangeAspect="1"/>
          </p:cNvPicPr>
          <p:nvPr/>
        </p:nvPicPr>
        <p:blipFill>
          <a:blip r:embed="rId4"/>
          <a:stretch>
            <a:fillRect/>
          </a:stretch>
        </p:blipFill>
        <p:spPr>
          <a:xfrm>
            <a:off x="4917231" y="1987421"/>
            <a:ext cx="5772535" cy="4642680"/>
          </a:xfrm>
          <a:prstGeom prst="rect">
            <a:avLst/>
          </a:prstGeom>
        </p:spPr>
      </p:pic>
    </p:spTree>
    <p:extLst>
      <p:ext uri="{BB962C8B-B14F-4D97-AF65-F5344CB8AC3E}">
        <p14:creationId xmlns:p14="http://schemas.microsoft.com/office/powerpoint/2010/main" val="135029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ru" sz="2800" b="1">
                <a:solidFill>
                  <a:srgbClr val="002060"/>
                </a:solidFill>
                <a:latin typeface="Roboto"/>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ru" sz="2000" b="1">
                <a:solidFill>
                  <a:srgbClr val="000000"/>
                </a:solidFill>
                <a:latin typeface="Arial" panose="020B0604020202020204" pitchFamily="34" charset="0"/>
                <a:cs typeface="Arial" panose="020B0604020202020204" pitchFamily="34" charset="0"/>
              </a:rPr>
              <a:t>Концепция виртуального портала </a:t>
            </a:r>
            <a:r>
              <a:rPr lang="ru" sz="2000" b="1" err="1">
                <a:solidFill>
                  <a:srgbClr val="000000"/>
                </a:solidFill>
                <a:latin typeface="Arial" panose="020B0604020202020204" pitchFamily="34" charset="0"/>
                <a:cs typeface="Arial" panose="020B0604020202020204" pitchFamily="34" charset="0"/>
              </a:rPr>
              <a:t>Visitsilkroad</a:t>
            </a:r>
          </a:p>
        </p:txBody>
      </p:sp>
      <p:pic>
        <p:nvPicPr>
          <p:cNvPr id="5" name="Picture 4">
            <a:extLst>
              <a:ext uri="{FF2B5EF4-FFF2-40B4-BE49-F238E27FC236}">
                <a16:creationId xmlns:a16="http://schemas.microsoft.com/office/drawing/2014/main" id="{42F20965-0577-E078-7B89-34661661220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6128" y="983584"/>
            <a:ext cx="6214672" cy="2105476"/>
          </a:xfrm>
          <a:prstGeom prst="rect">
            <a:avLst/>
          </a:prstGeom>
        </p:spPr>
      </p:pic>
      <p:sp>
        <p:nvSpPr>
          <p:cNvPr id="21" name="Rectangle 20">
            <a:extLst>
              <a:ext uri="{FF2B5EF4-FFF2-40B4-BE49-F238E27FC236}">
                <a16:creationId xmlns:a16="http://schemas.microsoft.com/office/drawing/2014/main" id="{5D382D9A-8590-FE69-AF95-CFDB49745155}"/>
              </a:ext>
            </a:extLst>
          </p:cNvPr>
          <p:cNvSpPr/>
          <p:nvPr/>
        </p:nvSpPr>
        <p:spPr>
          <a:xfrm>
            <a:off x="114411" y="3272704"/>
            <a:ext cx="2220684" cy="31852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sz="1700" b="1" dirty="0">
                <a:solidFill>
                  <a:srgbClr val="002060"/>
                </a:solidFill>
                <a:latin typeface="Arial" panose="020B0604020202020204" pitchFamily="34" charset="0"/>
                <a:cs typeface="Arial" panose="020B0604020202020204" pitchFamily="34" charset="0"/>
              </a:rPr>
              <a:t>Максимизация целевого трафика, который в дальнейшем направляется на страницы национальных организаций и сайты частных организаций в области туризма.</a:t>
            </a:r>
          </a:p>
        </p:txBody>
      </p:sp>
      <p:pic>
        <p:nvPicPr>
          <p:cNvPr id="2" name="Picture 15">
            <a:extLst>
              <a:ext uri="{FF2B5EF4-FFF2-40B4-BE49-F238E27FC236}">
                <a16:creationId xmlns:a16="http://schemas.microsoft.com/office/drawing/2014/main" id="{B68CC7A3-D9FD-0145-1F88-C4B0D3C83A8A}"/>
              </a:ext>
            </a:extLst>
          </p:cNvPr>
          <p:cNvPicPr>
            <a:picLocks noChangeAspect="1"/>
          </p:cNvPicPr>
          <p:nvPr/>
        </p:nvPicPr>
        <p:blipFill>
          <a:blip r:embed="rId4"/>
          <a:stretch>
            <a:fillRect/>
          </a:stretch>
        </p:blipFill>
        <p:spPr>
          <a:xfrm>
            <a:off x="7000188" y="636563"/>
            <a:ext cx="4844505" cy="1835107"/>
          </a:xfrm>
          <a:prstGeom prst="rect">
            <a:avLst/>
          </a:prstGeom>
        </p:spPr>
      </p:pic>
      <p:pic>
        <p:nvPicPr>
          <p:cNvPr id="3" name="Picture 14">
            <a:extLst>
              <a:ext uri="{FF2B5EF4-FFF2-40B4-BE49-F238E27FC236}">
                <a16:creationId xmlns:a16="http://schemas.microsoft.com/office/drawing/2014/main" id="{B52F7421-0D15-6179-08EA-E2A5930BC824}"/>
              </a:ext>
            </a:extLst>
          </p:cNvPr>
          <p:cNvPicPr>
            <a:picLocks noChangeAspect="1"/>
          </p:cNvPicPr>
          <p:nvPr/>
        </p:nvPicPr>
        <p:blipFill>
          <a:blip r:embed="rId5"/>
          <a:stretch>
            <a:fillRect/>
          </a:stretch>
        </p:blipFill>
        <p:spPr>
          <a:xfrm>
            <a:off x="7000188" y="2601886"/>
            <a:ext cx="4844505" cy="2084976"/>
          </a:xfrm>
          <a:prstGeom prst="rect">
            <a:avLst/>
          </a:prstGeom>
        </p:spPr>
      </p:pic>
      <p:pic>
        <p:nvPicPr>
          <p:cNvPr id="6" name="Picture 17">
            <a:extLst>
              <a:ext uri="{FF2B5EF4-FFF2-40B4-BE49-F238E27FC236}">
                <a16:creationId xmlns:a16="http://schemas.microsoft.com/office/drawing/2014/main" id="{12A0AB2A-C3EE-FA9D-16CA-E354341CB4B9}"/>
              </a:ext>
            </a:extLst>
          </p:cNvPr>
          <p:cNvPicPr>
            <a:picLocks noChangeAspect="1"/>
          </p:cNvPicPr>
          <p:nvPr/>
        </p:nvPicPr>
        <p:blipFill>
          <a:blip r:embed="rId6"/>
          <a:stretch>
            <a:fillRect/>
          </a:stretch>
        </p:blipFill>
        <p:spPr>
          <a:xfrm>
            <a:off x="2406813" y="5290866"/>
            <a:ext cx="3993987" cy="1167100"/>
          </a:xfrm>
          <a:prstGeom prst="rect">
            <a:avLst/>
          </a:prstGeom>
        </p:spPr>
      </p:pic>
      <p:pic>
        <p:nvPicPr>
          <p:cNvPr id="7" name="Picture 19">
            <a:extLst>
              <a:ext uri="{FF2B5EF4-FFF2-40B4-BE49-F238E27FC236}">
                <a16:creationId xmlns:a16="http://schemas.microsoft.com/office/drawing/2014/main" id="{58BFDC25-BDEA-5F97-AD6C-584DD7EF5D0F}"/>
              </a:ext>
            </a:extLst>
          </p:cNvPr>
          <p:cNvPicPr>
            <a:picLocks noChangeAspect="1"/>
          </p:cNvPicPr>
          <p:nvPr/>
        </p:nvPicPr>
        <p:blipFill>
          <a:blip r:embed="rId7"/>
          <a:stretch>
            <a:fillRect/>
          </a:stretch>
        </p:blipFill>
        <p:spPr>
          <a:xfrm>
            <a:off x="2406813" y="3272704"/>
            <a:ext cx="3993986" cy="1895384"/>
          </a:xfrm>
          <a:prstGeom prst="rect">
            <a:avLst/>
          </a:prstGeom>
        </p:spPr>
      </p:pic>
      <p:pic>
        <p:nvPicPr>
          <p:cNvPr id="8" name="Picture 18">
            <a:extLst>
              <a:ext uri="{FF2B5EF4-FFF2-40B4-BE49-F238E27FC236}">
                <a16:creationId xmlns:a16="http://schemas.microsoft.com/office/drawing/2014/main" id="{E6CB1993-E227-5F02-C395-EFC6C9727FCB}"/>
              </a:ext>
            </a:extLst>
          </p:cNvPr>
          <p:cNvPicPr>
            <a:picLocks noChangeAspect="1"/>
          </p:cNvPicPr>
          <p:nvPr/>
        </p:nvPicPr>
        <p:blipFill>
          <a:blip r:embed="rId8"/>
          <a:stretch>
            <a:fillRect/>
          </a:stretch>
        </p:blipFill>
        <p:spPr>
          <a:xfrm>
            <a:off x="7015759" y="4817077"/>
            <a:ext cx="4924128" cy="1757893"/>
          </a:xfrm>
          <a:prstGeom prst="rect">
            <a:avLst/>
          </a:prstGeom>
        </p:spPr>
      </p:pic>
    </p:spTree>
    <p:extLst>
      <p:ext uri="{BB962C8B-B14F-4D97-AF65-F5344CB8AC3E}">
        <p14:creationId xmlns:p14="http://schemas.microsoft.com/office/powerpoint/2010/main" val="4036976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A533FD2B-A997-1D4B-946A-3383E08070C3}"/>
              </a:ext>
            </a:extLst>
          </p:cNvPr>
          <p:cNvSpPr/>
          <p:nvPr/>
        </p:nvSpPr>
        <p:spPr>
          <a:xfrm>
            <a:off x="482145" y="2276353"/>
            <a:ext cx="4734560" cy="175929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ru" sz="4000" b="1">
                <a:solidFill>
                  <a:srgbClr val="002060"/>
                </a:solidFill>
                <a:latin typeface="Roboto"/>
              </a:rPr>
              <a:t>Спасибо</a:t>
            </a:r>
            <a:endParaRPr lang="en-US" b="1">
              <a:solidFill>
                <a:srgbClr val="002060"/>
              </a:solidFill>
              <a:latin typeface="Roboto"/>
            </a:endParaRPr>
          </a:p>
        </p:txBody>
      </p:sp>
      <p:pic>
        <p:nvPicPr>
          <p:cNvPr id="6" name="Picture 5">
            <a:extLst>
              <a:ext uri="{FF2B5EF4-FFF2-40B4-BE49-F238E27FC236}">
                <a16:creationId xmlns:a16="http://schemas.microsoft.com/office/drawing/2014/main" id="{8515EE5F-EB85-7941-ABA8-1A3A640B71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963" y="5641640"/>
            <a:ext cx="919498" cy="919498"/>
          </a:xfrm>
          <a:prstGeom prst="rect">
            <a:avLst/>
          </a:prstGeom>
        </p:spPr>
      </p:pic>
      <p:pic>
        <p:nvPicPr>
          <p:cNvPr id="7" name="Picture 6">
            <a:extLst>
              <a:ext uri="{FF2B5EF4-FFF2-40B4-BE49-F238E27FC236}">
                <a16:creationId xmlns:a16="http://schemas.microsoft.com/office/drawing/2014/main" id="{B45DEC36-4EE4-6F4B-89C8-3B27E5B54C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3919" y="5484177"/>
            <a:ext cx="1076961" cy="1076961"/>
          </a:xfrm>
          <a:prstGeom prst="rect">
            <a:avLst/>
          </a:prstGeom>
        </p:spPr>
      </p:pic>
      <p:pic>
        <p:nvPicPr>
          <p:cNvPr id="2" name="Picture 1">
            <a:extLst>
              <a:ext uri="{FF2B5EF4-FFF2-40B4-BE49-F238E27FC236}">
                <a16:creationId xmlns:a16="http://schemas.microsoft.com/office/drawing/2014/main" id="{BA8D6835-2330-D4A7-66C6-48605EEDC999}"/>
              </a:ext>
            </a:extLst>
          </p:cNvPr>
          <p:cNvPicPr>
            <a:picLocks noChangeAspect="1"/>
          </p:cNvPicPr>
          <p:nvPr/>
        </p:nvPicPr>
        <p:blipFill>
          <a:blip r:embed="rId4"/>
          <a:stretch>
            <a:fillRect/>
          </a:stretch>
        </p:blipFill>
        <p:spPr>
          <a:xfrm>
            <a:off x="4234922" y="170385"/>
            <a:ext cx="7772400" cy="6517229"/>
          </a:xfrm>
          <a:prstGeom prst="rect">
            <a:avLst/>
          </a:prstGeom>
        </p:spPr>
      </p:pic>
    </p:spTree>
    <p:extLst>
      <p:ext uri="{BB962C8B-B14F-4D97-AF65-F5344CB8AC3E}">
        <p14:creationId xmlns:p14="http://schemas.microsoft.com/office/powerpoint/2010/main" val="160743896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76200" y="173724"/>
            <a:ext cx="12268200" cy="553998"/>
          </a:xfrm>
          <a:prstGeom prst="rect">
            <a:avLst/>
          </a:prstGeom>
          <a:noFill/>
        </p:spPr>
        <p:txBody>
          <a:bodyPr wrap="square" rtlCol="0">
            <a:spAutoFit/>
          </a:bodyPr>
          <a:lstStyle/>
          <a:p>
            <a:pPr algn="ctr"/>
            <a:r>
              <a:rPr lang="ru" sz="3000" b="1">
                <a:solidFill>
                  <a:srgbClr val="002060"/>
                </a:solidFill>
                <a:latin typeface="Roboto"/>
                <a:cs typeface="Arial" panose="020B0604020202020204" pitchFamily="34" charset="0"/>
              </a:rPr>
              <a:t>ТП 9776 – Устойчивое развитие туризма в регионе ЦАРЭС</a:t>
            </a:r>
          </a:p>
        </p:txBody>
      </p:sp>
      <p:sp>
        <p:nvSpPr>
          <p:cNvPr id="5" name="Rectangle 4">
            <a:extLst>
              <a:ext uri="{FF2B5EF4-FFF2-40B4-BE49-F238E27FC236}">
                <a16:creationId xmlns:a16="http://schemas.microsoft.com/office/drawing/2014/main" id="{FB621AE3-0323-454F-8E57-CE9CAAA1704F}"/>
              </a:ext>
            </a:extLst>
          </p:cNvPr>
          <p:cNvSpPr/>
          <p:nvPr/>
        </p:nvSpPr>
        <p:spPr>
          <a:xfrm>
            <a:off x="1749729" y="1014094"/>
            <a:ext cx="10442271" cy="4829811"/>
          </a:xfrm>
          <a:prstGeom prst="rect">
            <a:avLst/>
          </a:prstGeom>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285750" indent="-285750">
              <a:spcBef>
                <a:spcPts val="1200"/>
              </a:spcBef>
              <a:buFont typeface="Arial" panose="020B0604020202020204" pitchFamily="34" charset="0"/>
              <a:buChar char="•"/>
            </a:pPr>
            <a:r>
              <a:rPr lang="ru" sz="2800" dirty="0">
                <a:solidFill>
                  <a:srgbClr val="000000"/>
                </a:solidFill>
                <a:latin typeface="Arial" panose="020B0604020202020204" pitchFamily="34" charset="0"/>
                <a:cs typeface="Arial" panose="020B0604020202020204" pitchFamily="34" charset="0"/>
              </a:rPr>
              <a:t>Утверждение:            2 августа 2019 г.</a:t>
            </a:r>
          </a:p>
          <a:p>
            <a:pPr marL="285750" indent="-285750">
              <a:spcBef>
                <a:spcPts val="1200"/>
              </a:spcBef>
              <a:buFont typeface="Arial" panose="020B0604020202020204" pitchFamily="34" charset="0"/>
              <a:buChar char="•"/>
            </a:pPr>
            <a:r>
              <a:rPr lang="ru" sz="2800" dirty="0">
                <a:solidFill>
                  <a:srgbClr val="000000"/>
                </a:solidFill>
                <a:latin typeface="Arial" panose="020B0604020202020204" pitchFamily="34" charset="0"/>
                <a:cs typeface="Arial" panose="020B0604020202020204" pitchFamily="34" charset="0"/>
              </a:rPr>
              <a:t>Завершение:             31 декабря 2021 г. (первоначально)</a:t>
            </a:r>
          </a:p>
          <a:p>
            <a:pPr lvl="6">
              <a:spcBef>
                <a:spcPts val="1200"/>
              </a:spcBef>
            </a:pPr>
            <a:r>
              <a:rPr lang="ru" sz="2800" dirty="0">
                <a:solidFill>
                  <a:srgbClr val="000000"/>
                </a:solidFill>
                <a:latin typeface="Arial" panose="020B0604020202020204" pitchFamily="34" charset="0"/>
                <a:cs typeface="Arial" panose="020B0604020202020204" pitchFamily="34" charset="0"/>
              </a:rPr>
              <a:t>          31 июля 2024 г. (пересмотрено)</a:t>
            </a:r>
          </a:p>
          <a:p>
            <a:pPr>
              <a:spcBef>
                <a:spcPts val="1200"/>
              </a:spcBef>
            </a:pPr>
            <a:endParaRPr lang="en-US" sz="2800" dirty="0">
              <a:solidFill>
                <a:srgbClr val="000000"/>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ru" sz="2800" dirty="0">
                <a:solidFill>
                  <a:srgbClr val="000000"/>
                </a:solidFill>
                <a:latin typeface="Arial"/>
                <a:cs typeface="Arial"/>
              </a:rPr>
              <a:t>Состояние бюджета (май 2023 г.)</a:t>
            </a:r>
          </a:p>
          <a:p>
            <a:pPr marL="800100" lvl="1" indent="-342900">
              <a:spcBef>
                <a:spcPts val="1200"/>
              </a:spcBef>
              <a:buFont typeface="Wingdings" panose="05000000000000000000" pitchFamily="2" charset="2"/>
              <a:buChar char="Ø"/>
            </a:pPr>
            <a:r>
              <a:rPr lang="ru" sz="2800" dirty="0">
                <a:solidFill>
                  <a:srgbClr val="000000"/>
                </a:solidFill>
                <a:latin typeface="Arial" panose="020B0604020202020204" pitchFamily="34" charset="0"/>
                <a:cs typeface="Arial" panose="020B0604020202020204" pitchFamily="34" charset="0"/>
              </a:rPr>
              <a:t>Общая сумма:        2,95 млн долл США.</a:t>
            </a:r>
          </a:p>
          <a:p>
            <a:pPr marL="800100" lvl="1" indent="-342900">
              <a:spcBef>
                <a:spcPts val="1200"/>
              </a:spcBef>
              <a:buFont typeface="Wingdings" panose="05000000000000000000" pitchFamily="2" charset="2"/>
              <a:buChar char="Ø"/>
            </a:pPr>
            <a:r>
              <a:rPr lang="ru" sz="2800" dirty="0">
                <a:solidFill>
                  <a:srgbClr val="000000"/>
                </a:solidFill>
                <a:latin typeface="Arial"/>
                <a:cs typeface="Arial"/>
              </a:rPr>
              <a:t>Зарезервировано: </a:t>
            </a:r>
            <a:r>
              <a:rPr lang="en-US" sz="2800" dirty="0">
                <a:solidFill>
                  <a:srgbClr val="000000"/>
                </a:solidFill>
                <a:latin typeface="Arial"/>
                <a:cs typeface="Arial"/>
              </a:rPr>
              <a:t> </a:t>
            </a:r>
            <a:r>
              <a:rPr lang="ru" sz="2800" dirty="0">
                <a:solidFill>
                  <a:srgbClr val="000000"/>
                </a:solidFill>
                <a:latin typeface="Arial"/>
                <a:cs typeface="Arial"/>
              </a:rPr>
              <a:t>1,71 млн долл США.</a:t>
            </a:r>
          </a:p>
          <a:p>
            <a:pPr marL="800100" lvl="1" indent="-342900">
              <a:spcBef>
                <a:spcPts val="1200"/>
              </a:spcBef>
              <a:buFont typeface="Wingdings" panose="05000000000000000000" pitchFamily="2" charset="2"/>
              <a:buChar char="Ø"/>
            </a:pPr>
            <a:r>
              <a:rPr lang="ru" sz="2800" dirty="0">
                <a:solidFill>
                  <a:srgbClr val="000000"/>
                </a:solidFill>
                <a:latin typeface="Arial"/>
                <a:cs typeface="Arial"/>
              </a:rPr>
              <a:t>Неизрасходовано: 1,24 млн долл США.</a:t>
            </a:r>
          </a:p>
        </p:txBody>
      </p:sp>
    </p:spTree>
    <p:extLst>
      <p:ext uri="{BB962C8B-B14F-4D97-AF65-F5344CB8AC3E}">
        <p14:creationId xmlns:p14="http://schemas.microsoft.com/office/powerpoint/2010/main" val="6423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0" y="0"/>
            <a:ext cx="11659456" cy="523220"/>
          </a:xfrm>
          <a:prstGeom prst="rect">
            <a:avLst/>
          </a:prstGeom>
          <a:noFill/>
        </p:spPr>
        <p:txBody>
          <a:bodyPr wrap="square" rtlCol="0">
            <a:spAutoFit/>
          </a:bodyPr>
          <a:lstStyle/>
          <a:p>
            <a:pPr algn="ctr"/>
            <a:r>
              <a:rPr lang="ru" sz="2800" b="1" dirty="0">
                <a:solidFill>
                  <a:srgbClr val="002060"/>
                </a:solidFill>
                <a:latin typeface="Arial" panose="020B0604020202020204" pitchFamily="34" charset="0"/>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354172"/>
            <a:ext cx="8332880" cy="461665"/>
          </a:xfrm>
          <a:prstGeom prst="rect">
            <a:avLst/>
          </a:prstGeom>
          <a:noFill/>
        </p:spPr>
        <p:txBody>
          <a:bodyPr wrap="square">
            <a:spAutoFit/>
          </a:bodyPr>
          <a:lstStyle/>
          <a:p>
            <a:pPr>
              <a:spcAft>
                <a:spcPts val="600"/>
              </a:spcAft>
            </a:pPr>
            <a:r>
              <a:rPr lang="ru" sz="2400" b="1">
                <a:solidFill>
                  <a:srgbClr val="000000"/>
                </a:solidFill>
                <a:latin typeface="Arial" panose="020B0604020202020204" pitchFamily="34" charset="0"/>
                <a:cs typeface="Arial" panose="020B0604020202020204" pitchFamily="34" charset="0"/>
              </a:rPr>
              <a:t>Статус реализации</a:t>
            </a:r>
          </a:p>
        </p:txBody>
      </p:sp>
      <p:graphicFrame>
        <p:nvGraphicFramePr>
          <p:cNvPr id="2" name="Table 2">
            <a:extLst>
              <a:ext uri="{FF2B5EF4-FFF2-40B4-BE49-F238E27FC236}">
                <a16:creationId xmlns:a16="http://schemas.microsoft.com/office/drawing/2014/main" id="{C68AC89F-6AEF-40EE-A3AA-7607C7AB9C35}"/>
              </a:ext>
            </a:extLst>
          </p:cNvPr>
          <p:cNvGraphicFramePr>
            <a:graphicFrameLocks noGrp="1"/>
          </p:cNvGraphicFramePr>
          <p:nvPr>
            <p:extLst>
              <p:ext uri="{D42A27DB-BD31-4B8C-83A1-F6EECF244321}">
                <p14:modId xmlns:p14="http://schemas.microsoft.com/office/powerpoint/2010/main" val="3346096388"/>
              </p:ext>
            </p:extLst>
          </p:nvPr>
        </p:nvGraphicFramePr>
        <p:xfrm>
          <a:off x="195933" y="773777"/>
          <a:ext cx="11996067" cy="5983484"/>
        </p:xfrm>
        <a:graphic>
          <a:graphicData uri="http://schemas.openxmlformats.org/drawingml/2006/table">
            <a:tbl>
              <a:tblPr firstRow="1" bandRow="1">
                <a:tableStyleId>{1FECB4D8-DB02-4DC6-A0A2-4F2EBAE1DC90}</a:tableStyleId>
              </a:tblPr>
              <a:tblGrid>
                <a:gridCol w="3071059">
                  <a:extLst>
                    <a:ext uri="{9D8B030D-6E8A-4147-A177-3AD203B41FA5}">
                      <a16:colId xmlns:a16="http://schemas.microsoft.com/office/drawing/2014/main" val="2390856439"/>
                    </a:ext>
                  </a:extLst>
                </a:gridCol>
                <a:gridCol w="8925008">
                  <a:extLst>
                    <a:ext uri="{9D8B030D-6E8A-4147-A177-3AD203B41FA5}">
                      <a16:colId xmlns:a16="http://schemas.microsoft.com/office/drawing/2014/main" val="3987136636"/>
                    </a:ext>
                  </a:extLst>
                </a:gridCol>
              </a:tblGrid>
              <a:tr h="366295">
                <a:tc>
                  <a:txBody>
                    <a:bodyPr/>
                    <a:lstStyle/>
                    <a:p>
                      <a:pPr algn="ctr"/>
                      <a:r>
                        <a:rPr lang="ru" sz="1700" dirty="0">
                          <a:solidFill>
                            <a:schemeClr val="bg1"/>
                          </a:solidFill>
                          <a:latin typeface="Arial" panose="020B0604020202020204" pitchFamily="34" charset="0"/>
                          <a:cs typeface="Arial" panose="020B0604020202020204" pitchFamily="34" charset="0"/>
                        </a:rPr>
                        <a:t>РЕЗУЛЬТАТ</a:t>
                      </a:r>
                    </a:p>
                  </a:txBody>
                  <a:tcPr anchor="ctr"/>
                </a:tc>
                <a:tc>
                  <a:txBody>
                    <a:bodyPr/>
                    <a:lstStyle/>
                    <a:p>
                      <a:pPr algn="ctr"/>
                      <a:r>
                        <a:rPr lang="ru" sz="1700" dirty="0">
                          <a:solidFill>
                            <a:schemeClr val="bg1"/>
                          </a:solidFill>
                          <a:latin typeface="Arial" panose="020B0604020202020204" pitchFamily="34" charset="0"/>
                          <a:cs typeface="Arial" panose="020B0604020202020204" pitchFamily="34" charset="0"/>
                        </a:rPr>
                        <a:t>СТАТУС</a:t>
                      </a:r>
                    </a:p>
                  </a:txBody>
                  <a:tcPr anchor="ctr"/>
                </a:tc>
                <a:extLst>
                  <a:ext uri="{0D108BD9-81ED-4DB2-BD59-A6C34878D82A}">
                    <a16:rowId xmlns:a16="http://schemas.microsoft.com/office/drawing/2014/main" val="2357168826"/>
                  </a:ext>
                </a:extLst>
              </a:tr>
              <a:tr h="1881869">
                <a:tc>
                  <a:txBody>
                    <a:bodyPr/>
                    <a:lstStyle/>
                    <a:p>
                      <a:pPr marL="174625" indent="-174625">
                        <a:buFont typeface="+mj-lt"/>
                        <a:buNone/>
                      </a:pPr>
                      <a:r>
                        <a:rPr lang="ru" sz="1700" b="1" dirty="0">
                          <a:solidFill>
                            <a:schemeClr val="accent3">
                              <a:lumMod val="75000"/>
                            </a:schemeClr>
                          </a:solidFill>
                          <a:latin typeface="Arial" panose="020B0604020202020204" pitchFamily="34" charset="0"/>
                          <a:cs typeface="Arial" panose="020B0604020202020204" pitchFamily="34" charset="0"/>
                        </a:rPr>
                        <a:t>1-2. Стратегия ЦАРЭС в области туризма до 2030 г. и инвестиционные рамки</a:t>
                      </a:r>
                    </a:p>
                  </a:txBody>
                  <a:tcPr/>
                </a:tc>
                <a:tc>
                  <a:txBody>
                    <a:bodyPr/>
                    <a:lstStyle/>
                    <a:p>
                      <a:pPr marL="285750" indent="-285750">
                        <a:spcAft>
                          <a:spcPts val="600"/>
                        </a:spcAft>
                        <a:buFont typeface="Arial" panose="020B0604020202020204" pitchFamily="34" charset="0"/>
                        <a:buChar char="•"/>
                      </a:pPr>
                      <a:r>
                        <a:rPr lang="ru" sz="1700" b="1" dirty="0">
                          <a:solidFill>
                            <a:srgbClr val="000000"/>
                          </a:solidFill>
                          <a:latin typeface="Arial" panose="020B0604020202020204" pitchFamily="34" charset="0"/>
                          <a:cs typeface="Arial" panose="020B0604020202020204" pitchFamily="34" charset="0"/>
                        </a:rPr>
                        <a:t>Утверждена Стратегия ЦАРЭС</a:t>
                      </a:r>
                      <a:r>
                        <a:rPr lang="en-US" sz="1700" b="1" dirty="0">
                          <a:solidFill>
                            <a:srgbClr val="000000"/>
                          </a:solidFill>
                          <a:latin typeface="Arial" panose="020B0604020202020204" pitchFamily="34" charset="0"/>
                          <a:cs typeface="Arial" panose="020B0604020202020204" pitchFamily="34" charset="0"/>
                        </a:rPr>
                        <a:t> </a:t>
                      </a:r>
                      <a:r>
                        <a:rPr lang="kk-KZ" sz="1700" b="1" dirty="0">
                          <a:solidFill>
                            <a:srgbClr val="000000"/>
                          </a:solidFill>
                          <a:latin typeface="Arial" panose="020B0604020202020204" pitchFamily="34" charset="0"/>
                          <a:cs typeface="Arial" panose="020B0604020202020204" pitchFamily="34" charset="0"/>
                        </a:rPr>
                        <a:t>в области туризма </a:t>
                      </a:r>
                      <a:r>
                        <a:rPr lang="ru" sz="1700" b="1" dirty="0">
                          <a:solidFill>
                            <a:srgbClr val="000000"/>
                          </a:solidFill>
                          <a:latin typeface="Arial" panose="020B0604020202020204" pitchFamily="34" charset="0"/>
                          <a:cs typeface="Arial" panose="020B0604020202020204" pitchFamily="34" charset="0"/>
                        </a:rPr>
                        <a:t>до 2030 года</a:t>
                      </a:r>
                      <a:endParaRPr lang="en-US" sz="1700" dirty="0">
                        <a:solidFill>
                          <a:srgbClr val="000000"/>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 sz="1700" b="1" dirty="0">
                          <a:solidFill>
                            <a:srgbClr val="000000"/>
                          </a:solidFill>
                          <a:latin typeface="Arial" panose="020B0604020202020204" pitchFamily="34" charset="0"/>
                          <a:cs typeface="Arial" panose="020B0604020202020204" pitchFamily="34" charset="0"/>
                        </a:rPr>
                        <a:t>Нужно завершить</a:t>
                      </a:r>
                      <a:r>
                        <a:rPr lang="ru" sz="1700" dirty="0">
                          <a:solidFill>
                            <a:srgbClr val="000000"/>
                          </a:solidFill>
                          <a:latin typeface="Arial" panose="020B0604020202020204" pitchFamily="34" charset="0"/>
                          <a:cs typeface="Arial" panose="020B0604020202020204" pitchFamily="34" charset="0"/>
                        </a:rPr>
                        <a:t>:</a:t>
                      </a:r>
                    </a:p>
                    <a:p>
                      <a:pPr marL="571500" lvl="1" indent="-282575">
                        <a:spcAft>
                          <a:spcPts val="1200"/>
                        </a:spcAft>
                        <a:buFont typeface="Wingdings" panose="05000000000000000000" pitchFamily="2" charset="2"/>
                        <a:buChar char="Ø"/>
                      </a:pPr>
                      <a:r>
                        <a:rPr lang="ru" sz="1700" b="0" dirty="0">
                          <a:solidFill>
                            <a:srgbClr val="000000"/>
                          </a:solidFill>
                          <a:latin typeface="Arial" panose="020B0604020202020204" pitchFamily="34" charset="0"/>
                          <a:cs typeface="Arial" panose="020B0604020202020204" pitchFamily="34" charset="0"/>
                        </a:rPr>
                        <a:t>Дальнейшее развитие контента для веб-портала</a:t>
                      </a:r>
                    </a:p>
                    <a:p>
                      <a:pPr marL="571500" lvl="1" indent="-282575">
                        <a:spcAft>
                          <a:spcPts val="1200"/>
                        </a:spcAft>
                        <a:buFont typeface="Wingdings" panose="05000000000000000000" pitchFamily="2" charset="2"/>
                        <a:buChar char="Ø"/>
                      </a:pPr>
                      <a:r>
                        <a:rPr lang="ru" sz="1700" b="0" dirty="0">
                          <a:solidFill>
                            <a:srgbClr val="000000"/>
                          </a:solidFill>
                          <a:latin typeface="Arial" panose="020B0604020202020204" pitchFamily="34" charset="0"/>
                          <a:cs typeface="Arial" panose="020B0604020202020204" pitchFamily="34" charset="0"/>
                        </a:rPr>
                        <a:t>Определение географического охвата 2 из 4 проектов для концептуализации</a:t>
                      </a:r>
                    </a:p>
                    <a:p>
                      <a:pPr marL="571500" lvl="1" indent="-282575">
                        <a:spcAft>
                          <a:spcPts val="1200"/>
                        </a:spcAft>
                        <a:buFont typeface="Wingdings" panose="05000000000000000000" pitchFamily="2" charset="2"/>
                        <a:buChar char="Ø"/>
                      </a:pPr>
                      <a:r>
                        <a:rPr lang="ru" sz="1700" b="0" dirty="0">
                          <a:solidFill>
                            <a:srgbClr val="000000"/>
                          </a:solidFill>
                          <a:latin typeface="Arial" panose="020B0604020202020204" pitchFamily="34" charset="0"/>
                          <a:cs typeface="Arial" panose="020B0604020202020204" pitchFamily="34" charset="0"/>
                        </a:rPr>
                        <a:t>4 профиля проектов</a:t>
                      </a:r>
                    </a:p>
                  </a:txBody>
                  <a:tcPr/>
                </a:tc>
                <a:extLst>
                  <a:ext uri="{0D108BD9-81ED-4DB2-BD59-A6C34878D82A}">
                    <a16:rowId xmlns:a16="http://schemas.microsoft.com/office/drawing/2014/main" val="1456379556"/>
                  </a:ext>
                </a:extLst>
              </a:tr>
              <a:tr h="1076806">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ru" sz="1700" b="1" dirty="0">
                          <a:solidFill>
                            <a:schemeClr val="accent3">
                              <a:lumMod val="75000"/>
                            </a:schemeClr>
                          </a:solidFill>
                          <a:latin typeface="Arial" panose="020B0604020202020204" pitchFamily="34" charset="0"/>
                          <a:cs typeface="Arial" panose="020B0604020202020204" pitchFamily="34" charset="0"/>
                        </a:rPr>
                        <a:t>3-4 Институциональный потенциал туристических органов</a:t>
                      </a:r>
                    </a:p>
                  </a:txBody>
                  <a:tcPr/>
                </a:tc>
                <a:tc>
                  <a:txBody>
                    <a:bodyPr/>
                    <a:lstStyle/>
                    <a:p>
                      <a:pPr marL="319088" lvl="1" indent="-307975">
                        <a:spcAft>
                          <a:spcPts val="1200"/>
                        </a:spcAft>
                        <a:buFont typeface="Arial" panose="020B0604020202020204" pitchFamily="34" charset="0"/>
                        <a:buChar char="•"/>
                        <a:tabLst/>
                      </a:pPr>
                      <a:r>
                        <a:rPr lang="ru" sz="1700" b="1" dirty="0">
                          <a:solidFill>
                            <a:srgbClr val="000000"/>
                          </a:solidFill>
                          <a:latin typeface="Arial" panose="020B0604020202020204" pitchFamily="34" charset="0"/>
                          <a:cs typeface="Arial" panose="020B0604020202020204" pitchFamily="34" charset="0"/>
                        </a:rPr>
                        <a:t>Выполнено на страновом уровне:</a:t>
                      </a:r>
                    </a:p>
                    <a:p>
                      <a:pPr marL="571500" lvl="1" indent="-282575">
                        <a:spcAft>
                          <a:spcPts val="1200"/>
                        </a:spcAft>
                        <a:buFont typeface="Wingdings" panose="05000000000000000000" pitchFamily="2" charset="2"/>
                        <a:buChar char="Ø"/>
                      </a:pPr>
                      <a:r>
                        <a:rPr lang="ru" sz="1700" b="0" dirty="0">
                          <a:solidFill>
                            <a:srgbClr val="000000"/>
                          </a:solidFill>
                          <a:latin typeface="Arial" panose="020B0604020202020204" pitchFamily="34" charset="0"/>
                          <a:cs typeface="Arial" panose="020B0604020202020204" pitchFamily="34" charset="0"/>
                        </a:rPr>
                        <a:t>Запросы и получение туристической информации стран для веб-портала</a:t>
                      </a:r>
                    </a:p>
                  </a:txBody>
                  <a:tcPr/>
                </a:tc>
                <a:extLst>
                  <a:ext uri="{0D108BD9-81ED-4DB2-BD59-A6C34878D82A}">
                    <a16:rowId xmlns:a16="http://schemas.microsoft.com/office/drawing/2014/main" val="96678611"/>
                  </a:ext>
                </a:extLst>
              </a:tr>
              <a:tr h="1194838">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ru" sz="1700" b="1" dirty="0">
                          <a:solidFill>
                            <a:schemeClr val="accent3">
                              <a:lumMod val="75000"/>
                            </a:schemeClr>
                          </a:solidFill>
                          <a:latin typeface="Arial" panose="020B0604020202020204" pitchFamily="34" charset="0"/>
                          <a:cs typeface="Arial" panose="020B0604020202020204" pitchFamily="34" charset="0"/>
                        </a:rPr>
                        <a:t>4. Общие протоколы в области охраны здоровья и безопасности</a:t>
                      </a:r>
                    </a:p>
                  </a:txBody>
                  <a:tcPr/>
                </a:tc>
                <a:tc>
                  <a:txBody>
                    <a:bodyPr/>
                    <a:lstStyle/>
                    <a:p>
                      <a:pPr marL="269875" lvl="1" indent="-269875">
                        <a:spcAft>
                          <a:spcPts val="1200"/>
                        </a:spcAft>
                        <a:buFont typeface="Arial" panose="020B0604020202020204" pitchFamily="34" charset="0"/>
                        <a:buChar char="•"/>
                        <a:tabLst/>
                      </a:pPr>
                      <a:r>
                        <a:rPr lang="ru" sz="1700" b="1" dirty="0">
                          <a:solidFill>
                            <a:srgbClr val="000000"/>
                          </a:solidFill>
                          <a:latin typeface="Arial" panose="020B0604020202020204" pitchFamily="34" charset="0"/>
                          <a:cs typeface="Arial" panose="020B0604020202020204" pitchFamily="34" charset="0"/>
                        </a:rPr>
                        <a:t>Завершенные мероприятия</a:t>
                      </a:r>
                      <a:r>
                        <a:rPr lang="ru" sz="1700" b="0" dirty="0">
                          <a:solidFill>
                            <a:srgbClr val="000000"/>
                          </a:solidFill>
                          <a:latin typeface="Arial" panose="020B0604020202020204" pitchFamily="34" charset="0"/>
                          <a:cs typeface="Arial" panose="020B0604020202020204" pitchFamily="34" charset="0"/>
                        </a:rPr>
                        <a:t>: (ЭКАБ)</a:t>
                      </a:r>
                    </a:p>
                    <a:p>
                      <a:pPr marL="571500" lvl="1" indent="-282575">
                        <a:spcAft>
                          <a:spcPts val="1200"/>
                        </a:spcAft>
                        <a:buFont typeface="Wingdings" panose="05000000000000000000" pitchFamily="2" charset="2"/>
                        <a:buChar char="Ø"/>
                      </a:pPr>
                      <a:r>
                        <a:rPr lang="ru" sz="1700" b="0" dirty="0">
                          <a:solidFill>
                            <a:srgbClr val="000000"/>
                          </a:solidFill>
                          <a:latin typeface="Arial" panose="020B0604020202020204" pitchFamily="34" charset="0"/>
                          <a:cs typeface="Arial" panose="020B0604020202020204" pitchFamily="34" charset="0"/>
                        </a:rPr>
                        <a:t>Рекомендации по новым протоколам здоровья и безопасности</a:t>
                      </a:r>
                    </a:p>
                    <a:p>
                      <a:pPr marL="571500" lvl="1" indent="-282575">
                        <a:spcAft>
                          <a:spcPts val="1200"/>
                        </a:spcAft>
                        <a:buFont typeface="Wingdings" panose="05000000000000000000" pitchFamily="2" charset="2"/>
                        <a:buChar char="Ø"/>
                      </a:pPr>
                      <a:r>
                        <a:rPr lang="ru" sz="1700" b="0" dirty="0">
                          <a:solidFill>
                            <a:srgbClr val="000000"/>
                          </a:solidFill>
                          <a:latin typeface="Arial" panose="020B0604020202020204" pitchFamily="34" charset="0"/>
                          <a:cs typeface="Arial" panose="020B0604020202020204" pitchFamily="34" charset="0"/>
                        </a:rPr>
                        <a:t>Мероприятия по наращиванию потенциала и развитию навыков</a:t>
                      </a:r>
                    </a:p>
                  </a:txBody>
                  <a:tcPr/>
                </a:tc>
                <a:extLst>
                  <a:ext uri="{0D108BD9-81ED-4DB2-BD59-A6C34878D82A}">
                    <a16:rowId xmlns:a16="http://schemas.microsoft.com/office/drawing/2014/main" val="3781588605"/>
                  </a:ext>
                </a:extLst>
              </a:tr>
              <a:tr h="1463676">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ru" sz="1700" b="1" dirty="0">
                          <a:solidFill>
                            <a:schemeClr val="accent3">
                              <a:lumMod val="75000"/>
                            </a:schemeClr>
                          </a:solidFill>
                          <a:latin typeface="Arial" panose="020B0604020202020204" pitchFamily="34" charset="0"/>
                          <a:cs typeface="Arial" panose="020B0604020202020204" pitchFamily="34" charset="0"/>
                        </a:rPr>
                        <a:t>5. Повышение качества обслуживания и мин. общие стандарты</a:t>
                      </a:r>
                    </a:p>
                  </a:txBody>
                  <a:tcPr/>
                </a:tc>
                <a:tc>
                  <a:txBody>
                    <a:bodyPr/>
                    <a:lstStyle/>
                    <a:p>
                      <a:pPr marL="319088" lvl="1" indent="-269875">
                        <a:spcAft>
                          <a:spcPts val="1200"/>
                        </a:spcAft>
                        <a:buFont typeface="Arial" panose="020B0604020202020204" pitchFamily="34" charset="0"/>
                        <a:buChar char="•"/>
                        <a:tabLst/>
                      </a:pPr>
                      <a:r>
                        <a:rPr lang="ru" sz="1700" b="1" dirty="0">
                          <a:solidFill>
                            <a:srgbClr val="000000"/>
                          </a:solidFill>
                          <a:latin typeface="Arial" panose="020B0604020202020204" pitchFamily="34" charset="0"/>
                          <a:cs typeface="Arial" panose="020B0604020202020204" pitchFamily="34" charset="0"/>
                        </a:rPr>
                        <a:t>Завершенные мероприятия</a:t>
                      </a:r>
                      <a:r>
                        <a:rPr lang="ru" sz="1700" b="0" dirty="0">
                          <a:solidFill>
                            <a:srgbClr val="000000"/>
                          </a:solidFill>
                          <a:latin typeface="Arial" panose="020B0604020202020204" pitchFamily="34" charset="0"/>
                          <a:cs typeface="Arial" panose="020B0604020202020204" pitchFamily="34" charset="0"/>
                        </a:rPr>
                        <a:t>:</a:t>
                      </a:r>
                    </a:p>
                    <a:p>
                      <a:pPr marL="579438" lvl="1" indent="-309563">
                        <a:spcAft>
                          <a:spcPts val="1200"/>
                        </a:spcAft>
                        <a:buFont typeface="Wingdings" pitchFamily="2" charset="2"/>
                        <a:buChar char="Ø"/>
                        <a:tabLst/>
                      </a:pPr>
                      <a:r>
                        <a:rPr lang="ru" sz="1700" b="0" dirty="0">
                          <a:solidFill>
                            <a:srgbClr val="000000"/>
                          </a:solidFill>
                          <a:latin typeface="Arial" panose="020B0604020202020204" pitchFamily="34" charset="0"/>
                          <a:cs typeface="Arial" panose="020B0604020202020204" pitchFamily="34" charset="0"/>
                        </a:rPr>
                        <a:t>Система классификации размещени</a:t>
                      </a:r>
                      <a:r>
                        <a:rPr lang="ru-RU" sz="1700" b="0" dirty="0">
                          <a:solidFill>
                            <a:srgbClr val="000000"/>
                          </a:solidFill>
                          <a:latin typeface="Arial" panose="020B0604020202020204" pitchFamily="34" charset="0"/>
                          <a:cs typeface="Arial" panose="020B0604020202020204" pitchFamily="34" charset="0"/>
                        </a:rPr>
                        <a:t>й</a:t>
                      </a:r>
                      <a:r>
                        <a:rPr lang="ru" sz="1700" b="0" dirty="0">
                          <a:solidFill>
                            <a:srgbClr val="000000"/>
                          </a:solidFill>
                          <a:latin typeface="Arial" panose="020B0604020202020204" pitchFamily="34" charset="0"/>
                          <a:cs typeface="Arial" panose="020B0604020202020204" pitchFamily="34" charset="0"/>
                        </a:rPr>
                        <a:t> для ЭКАБ</a:t>
                      </a:r>
                    </a:p>
                    <a:p>
                      <a:pPr marL="579438" lvl="1" indent="-309563">
                        <a:spcAft>
                          <a:spcPts val="1200"/>
                        </a:spcAft>
                        <a:buFont typeface="Wingdings" pitchFamily="2" charset="2"/>
                        <a:buChar char="Ø"/>
                        <a:tabLst/>
                      </a:pPr>
                      <a:r>
                        <a:rPr lang="ru" sz="1700" b="0" dirty="0">
                          <a:solidFill>
                            <a:srgbClr val="000000"/>
                          </a:solidFill>
                          <a:latin typeface="Arial" panose="020B0604020202020204" pitchFamily="34" charset="0"/>
                          <a:cs typeface="Arial" panose="020B0604020202020204" pitchFamily="34" charset="0"/>
                        </a:rPr>
                        <a:t>Пилотный проект в Пакистане для измерения качества жилья и сравнительного анализа (бенчмаркинга) цен</a:t>
                      </a:r>
                    </a:p>
                  </a:txBody>
                  <a:tcPr/>
                </a:tc>
                <a:extLst>
                  <a:ext uri="{0D108BD9-81ED-4DB2-BD59-A6C34878D82A}">
                    <a16:rowId xmlns:a16="http://schemas.microsoft.com/office/drawing/2014/main" val="4139723880"/>
                  </a:ext>
                </a:extLst>
              </a:tr>
            </a:tbl>
          </a:graphicData>
        </a:graphic>
      </p:graphicFrame>
    </p:spTree>
    <p:extLst>
      <p:ext uri="{BB962C8B-B14F-4D97-AF65-F5344CB8AC3E}">
        <p14:creationId xmlns:p14="http://schemas.microsoft.com/office/powerpoint/2010/main" val="1814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0" y="0"/>
            <a:ext cx="11659456" cy="523220"/>
          </a:xfrm>
          <a:prstGeom prst="rect">
            <a:avLst/>
          </a:prstGeom>
          <a:noFill/>
        </p:spPr>
        <p:txBody>
          <a:bodyPr wrap="square" rtlCol="0">
            <a:spAutoFit/>
          </a:bodyPr>
          <a:lstStyle/>
          <a:p>
            <a:pPr algn="ctr"/>
            <a:r>
              <a:rPr lang="ru" sz="2800" b="1">
                <a:solidFill>
                  <a:srgbClr val="002060"/>
                </a:solidFill>
                <a:latin typeface="Arial" panose="020B0604020202020204" pitchFamily="34" charset="0"/>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354172"/>
            <a:ext cx="8332880" cy="461665"/>
          </a:xfrm>
          <a:prstGeom prst="rect">
            <a:avLst/>
          </a:prstGeom>
          <a:noFill/>
        </p:spPr>
        <p:txBody>
          <a:bodyPr wrap="square">
            <a:spAutoFit/>
          </a:bodyPr>
          <a:lstStyle/>
          <a:p>
            <a:pPr>
              <a:spcAft>
                <a:spcPts val="600"/>
              </a:spcAft>
            </a:pPr>
            <a:r>
              <a:rPr lang="ru" sz="2400" b="1">
                <a:solidFill>
                  <a:srgbClr val="000000"/>
                </a:solidFill>
                <a:latin typeface="Arial" panose="020B0604020202020204" pitchFamily="34" charset="0"/>
                <a:cs typeface="Arial" panose="020B0604020202020204" pitchFamily="34" charset="0"/>
              </a:rPr>
              <a:t>Статус реализации</a:t>
            </a:r>
          </a:p>
        </p:txBody>
      </p:sp>
      <p:graphicFrame>
        <p:nvGraphicFramePr>
          <p:cNvPr id="2" name="Table 2">
            <a:extLst>
              <a:ext uri="{FF2B5EF4-FFF2-40B4-BE49-F238E27FC236}">
                <a16:creationId xmlns:a16="http://schemas.microsoft.com/office/drawing/2014/main" id="{C68AC89F-6AEF-40EE-A3AA-7607C7AB9C35}"/>
              </a:ext>
            </a:extLst>
          </p:cNvPr>
          <p:cNvGraphicFramePr>
            <a:graphicFrameLocks noGrp="1"/>
          </p:cNvGraphicFramePr>
          <p:nvPr>
            <p:extLst>
              <p:ext uri="{D42A27DB-BD31-4B8C-83A1-F6EECF244321}">
                <p14:modId xmlns:p14="http://schemas.microsoft.com/office/powerpoint/2010/main" val="3493533908"/>
              </p:ext>
            </p:extLst>
          </p:nvPr>
        </p:nvGraphicFramePr>
        <p:xfrm>
          <a:off x="195933" y="773777"/>
          <a:ext cx="11463523" cy="5864489"/>
        </p:xfrm>
        <a:graphic>
          <a:graphicData uri="http://schemas.openxmlformats.org/drawingml/2006/table">
            <a:tbl>
              <a:tblPr firstRow="1" bandRow="1">
                <a:tableStyleId>{1FECB4D8-DB02-4DC6-A0A2-4F2EBAE1DC90}</a:tableStyleId>
              </a:tblPr>
              <a:tblGrid>
                <a:gridCol w="2919226">
                  <a:extLst>
                    <a:ext uri="{9D8B030D-6E8A-4147-A177-3AD203B41FA5}">
                      <a16:colId xmlns:a16="http://schemas.microsoft.com/office/drawing/2014/main" val="2390856439"/>
                    </a:ext>
                  </a:extLst>
                </a:gridCol>
                <a:gridCol w="8544297">
                  <a:extLst>
                    <a:ext uri="{9D8B030D-6E8A-4147-A177-3AD203B41FA5}">
                      <a16:colId xmlns:a16="http://schemas.microsoft.com/office/drawing/2014/main" val="3987136636"/>
                    </a:ext>
                  </a:extLst>
                </a:gridCol>
              </a:tblGrid>
              <a:tr h="373764">
                <a:tc>
                  <a:txBody>
                    <a:bodyPr/>
                    <a:lstStyle/>
                    <a:p>
                      <a:pPr algn="ctr"/>
                      <a:r>
                        <a:rPr lang="ru" sz="1800" dirty="0">
                          <a:solidFill>
                            <a:schemeClr val="bg1"/>
                          </a:solidFill>
                          <a:latin typeface="Arial" panose="020B0604020202020204" pitchFamily="34" charset="0"/>
                          <a:cs typeface="Arial" panose="020B0604020202020204" pitchFamily="34" charset="0"/>
                        </a:rPr>
                        <a:t>РЕЗУЛЬТАТ</a:t>
                      </a:r>
                    </a:p>
                  </a:txBody>
                  <a:tcPr anchor="ctr"/>
                </a:tc>
                <a:tc>
                  <a:txBody>
                    <a:bodyPr/>
                    <a:lstStyle/>
                    <a:p>
                      <a:pPr algn="ctr"/>
                      <a:r>
                        <a:rPr lang="ru" sz="1800">
                          <a:solidFill>
                            <a:schemeClr val="bg1"/>
                          </a:solidFill>
                          <a:latin typeface="Arial" panose="020B0604020202020204" pitchFamily="34" charset="0"/>
                          <a:cs typeface="Arial" panose="020B0604020202020204" pitchFamily="34" charset="0"/>
                        </a:rPr>
                        <a:t>Следующие шаги</a:t>
                      </a:r>
                    </a:p>
                  </a:txBody>
                  <a:tcPr anchor="ctr"/>
                </a:tc>
                <a:extLst>
                  <a:ext uri="{0D108BD9-81ED-4DB2-BD59-A6C34878D82A}">
                    <a16:rowId xmlns:a16="http://schemas.microsoft.com/office/drawing/2014/main" val="2357168826"/>
                  </a:ext>
                </a:extLst>
              </a:tr>
              <a:tr h="918725">
                <a:tc>
                  <a:txBody>
                    <a:bodyPr/>
                    <a:lstStyle/>
                    <a:p>
                      <a:pPr marL="174625" indent="-174625">
                        <a:buFont typeface="+mj-lt"/>
                        <a:buNone/>
                      </a:pPr>
                      <a:r>
                        <a:rPr lang="ru" sz="1800" b="1" dirty="0">
                          <a:solidFill>
                            <a:schemeClr val="accent3">
                              <a:lumMod val="75000"/>
                            </a:schemeClr>
                          </a:solidFill>
                          <a:latin typeface="Arial" panose="020B0604020202020204" pitchFamily="34" charset="0"/>
                          <a:cs typeface="Arial" panose="020B0604020202020204" pitchFamily="34" charset="0"/>
                        </a:rPr>
                        <a:t>1-2. Стратегия ЦАРЭС в области туризма до 2030 г. и инвестиционные рамки</a:t>
                      </a:r>
                    </a:p>
                  </a:txBody>
                  <a:tcPr/>
                </a:tc>
                <a:tc>
                  <a:txBody>
                    <a:bodyPr/>
                    <a:lstStyle/>
                    <a:p>
                      <a:pPr marL="285750" indent="-285750">
                        <a:spcAft>
                          <a:spcPts val="600"/>
                        </a:spcAft>
                        <a:buFont typeface="Arial" panose="020B0604020202020204" pitchFamily="34" charset="0"/>
                        <a:buChar char="•"/>
                      </a:pPr>
                      <a:r>
                        <a:rPr lang="ru" sz="1800" b="0" dirty="0">
                          <a:solidFill>
                            <a:srgbClr val="000000"/>
                          </a:solidFill>
                          <a:latin typeface="Arial" panose="020B0604020202020204" pitchFamily="34" charset="0"/>
                          <a:cs typeface="Arial" panose="020B0604020202020204" pitchFamily="34" charset="0"/>
                        </a:rPr>
                        <a:t>О</a:t>
                      </a:r>
                      <a:r>
                        <a:rPr lang="ru-RU" sz="1800" b="0" dirty="0">
                          <a:solidFill>
                            <a:srgbClr val="000000"/>
                          </a:solidFill>
                          <a:latin typeface="Arial" panose="020B0604020202020204" pitchFamily="34" charset="0"/>
                          <a:cs typeface="Arial" panose="020B0604020202020204" pitchFamily="34" charset="0"/>
                        </a:rPr>
                        <a:t>д</a:t>
                      </a:r>
                      <a:r>
                        <a:rPr lang="ru" sz="1800" b="0" dirty="0">
                          <a:solidFill>
                            <a:srgbClr val="000000"/>
                          </a:solidFill>
                          <a:latin typeface="Arial" panose="020B0604020202020204" pitchFamily="34" charset="0"/>
                          <a:cs typeface="Arial" panose="020B0604020202020204" pitchFamily="34" charset="0"/>
                        </a:rPr>
                        <a:t>обрение дальнейшего развития контента для веб-портала</a:t>
                      </a:r>
                    </a:p>
                    <a:p>
                      <a:pPr marL="285750" indent="-285750">
                        <a:spcAft>
                          <a:spcPts val="600"/>
                        </a:spcAft>
                        <a:buFont typeface="Arial" panose="020B0604020202020204" pitchFamily="34" charset="0"/>
                        <a:buChar char="•"/>
                      </a:pPr>
                      <a:r>
                        <a:rPr lang="ru" sz="1800" b="0" dirty="0">
                          <a:solidFill>
                            <a:srgbClr val="000000"/>
                          </a:solidFill>
                          <a:latin typeface="Arial" panose="020B0604020202020204" pitchFamily="34" charset="0"/>
                          <a:cs typeface="Arial" panose="020B0604020202020204" pitchFamily="34" charset="0"/>
                        </a:rPr>
                        <a:t>Утверждение географического охвата 2 из 4 проектов для концептуализации</a:t>
                      </a:r>
                    </a:p>
                    <a:p>
                      <a:pPr marL="285750" indent="-285750">
                        <a:spcAft>
                          <a:spcPts val="600"/>
                        </a:spcAft>
                        <a:buFont typeface="Arial" panose="020B0604020202020204" pitchFamily="34" charset="0"/>
                        <a:buChar char="•"/>
                      </a:pPr>
                      <a:r>
                        <a:rPr lang="ru" sz="1800" b="0" dirty="0">
                          <a:solidFill>
                            <a:srgbClr val="000000"/>
                          </a:solidFill>
                          <a:latin typeface="Arial" panose="020B0604020202020204" pitchFamily="34" charset="0"/>
                          <a:cs typeface="Arial" panose="020B0604020202020204" pitchFamily="34" charset="0"/>
                        </a:rPr>
                        <a:t>Подготовка </a:t>
                      </a:r>
                      <a:r>
                        <a:rPr lang="ru-RU" sz="1800" b="0" dirty="0">
                          <a:solidFill>
                            <a:srgbClr val="000000"/>
                          </a:solidFill>
                          <a:latin typeface="Arial" panose="020B0604020202020204" pitchFamily="34" charset="0"/>
                          <a:cs typeface="Arial" panose="020B0604020202020204" pitchFamily="34" charset="0"/>
                        </a:rPr>
                        <a:t>4</a:t>
                      </a:r>
                      <a:r>
                        <a:rPr lang="ru" sz="1800" b="0" dirty="0">
                          <a:solidFill>
                            <a:srgbClr val="000000"/>
                          </a:solidFill>
                          <a:latin typeface="Arial" panose="020B0604020202020204" pitchFamily="34" charset="0"/>
                          <a:cs typeface="Arial" panose="020B0604020202020204" pitchFamily="34" charset="0"/>
                        </a:rPr>
                        <a:t> профилей проектов</a:t>
                      </a:r>
                    </a:p>
                  </a:txBody>
                  <a:tcPr/>
                </a:tc>
                <a:extLst>
                  <a:ext uri="{0D108BD9-81ED-4DB2-BD59-A6C34878D82A}">
                    <a16:rowId xmlns:a16="http://schemas.microsoft.com/office/drawing/2014/main" val="1456379556"/>
                  </a:ext>
                </a:extLst>
              </a:tr>
              <a:tr h="1098762">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ru" sz="1800" b="1" dirty="0">
                          <a:solidFill>
                            <a:schemeClr val="accent3">
                              <a:lumMod val="75000"/>
                            </a:schemeClr>
                          </a:solidFill>
                          <a:latin typeface="Arial" panose="020B0604020202020204" pitchFamily="34" charset="0"/>
                          <a:cs typeface="Arial" panose="020B0604020202020204" pitchFamily="34" charset="0"/>
                        </a:rPr>
                        <a:t>3-4 Институциональный потенциал туристических органов</a:t>
                      </a:r>
                    </a:p>
                  </a:txBody>
                  <a:tcPr/>
                </a:tc>
                <a:tc>
                  <a:txBody>
                    <a:bodyPr/>
                    <a:lstStyle/>
                    <a:p>
                      <a:pPr marL="319088" lvl="1" indent="-307975">
                        <a:spcAft>
                          <a:spcPts val="1200"/>
                        </a:spcAft>
                        <a:buFont typeface="Arial" panose="020B0604020202020204" pitchFamily="34" charset="0"/>
                        <a:buChar char="•"/>
                        <a:tabLst/>
                      </a:pPr>
                      <a:r>
                        <a:rPr lang="ru" sz="1800" b="0" dirty="0">
                          <a:solidFill>
                            <a:srgbClr val="000000"/>
                          </a:solidFill>
                          <a:latin typeface="Arial" panose="020B0604020202020204" pitchFamily="34" charset="0"/>
                          <a:cs typeface="Arial" panose="020B0604020202020204" pitchFamily="34" charset="0"/>
                        </a:rPr>
                        <a:t>Проведение мероприятий по наращиванию потенциала</a:t>
                      </a:r>
                    </a:p>
                    <a:p>
                      <a:pPr marL="319088" lvl="1" indent="-307975">
                        <a:spcAft>
                          <a:spcPts val="1200"/>
                        </a:spcAft>
                        <a:buFont typeface="Arial" panose="020B0604020202020204" pitchFamily="34" charset="0"/>
                        <a:buChar char="•"/>
                        <a:tabLst/>
                      </a:pPr>
                      <a:r>
                        <a:rPr lang="ru" sz="1800" b="0" dirty="0">
                          <a:solidFill>
                            <a:srgbClr val="000000"/>
                          </a:solidFill>
                          <a:latin typeface="Arial" panose="020B0604020202020204" pitchFamily="34" charset="0"/>
                          <a:cs typeface="Arial" panose="020B0604020202020204" pitchFamily="34" charset="0"/>
                        </a:rPr>
                        <a:t>Государственно-частный диалог и обмен опытом</a:t>
                      </a:r>
                    </a:p>
                    <a:p>
                      <a:pPr marL="319088" lvl="1" indent="-307975">
                        <a:spcAft>
                          <a:spcPts val="1200"/>
                        </a:spcAft>
                        <a:buFont typeface="Arial" panose="020B0604020202020204" pitchFamily="34" charset="0"/>
                        <a:buChar char="•"/>
                        <a:tabLst/>
                      </a:pPr>
                      <a:r>
                        <a:rPr lang="ru" sz="1800" b="0" dirty="0">
                          <a:solidFill>
                            <a:srgbClr val="000000"/>
                          </a:solidFill>
                          <a:latin typeface="Arial" panose="020B0604020202020204" pitchFamily="34" charset="0"/>
                          <a:cs typeface="Arial" panose="020B0604020202020204" pitchFamily="34" charset="0"/>
                        </a:rPr>
                        <a:t>Определение вариантов и разработка комплексного плана обслуживания и обновления виртуального портала после периода реализации ТП.</a:t>
                      </a:r>
                    </a:p>
                    <a:p>
                      <a:pPr marL="319088" lvl="1" indent="-307975">
                        <a:spcAft>
                          <a:spcPts val="1200"/>
                        </a:spcAft>
                        <a:buFont typeface="Arial" panose="020B0604020202020204" pitchFamily="34" charset="0"/>
                        <a:buChar char="•"/>
                        <a:tabLst/>
                      </a:pPr>
                      <a:r>
                        <a:rPr lang="ru" sz="1800" b="0" dirty="0">
                          <a:solidFill>
                            <a:srgbClr val="000000"/>
                          </a:solidFill>
                          <a:latin typeface="Arial" panose="020B0604020202020204" pitchFamily="34" charset="0"/>
                          <a:cs typeface="Arial" panose="020B0604020202020204" pitchFamily="34" charset="0"/>
                        </a:rPr>
                        <a:t>Запуск туристического портала</a:t>
                      </a:r>
                    </a:p>
                  </a:txBody>
                  <a:tcPr/>
                </a:tc>
                <a:extLst>
                  <a:ext uri="{0D108BD9-81ED-4DB2-BD59-A6C34878D82A}">
                    <a16:rowId xmlns:a16="http://schemas.microsoft.com/office/drawing/2014/main" val="96678611"/>
                  </a:ext>
                </a:extLst>
              </a:tr>
              <a:tr h="918725">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ru" sz="1800" b="1" dirty="0">
                          <a:solidFill>
                            <a:schemeClr val="accent3">
                              <a:lumMod val="75000"/>
                            </a:schemeClr>
                          </a:solidFill>
                          <a:latin typeface="Arial" panose="020B0604020202020204" pitchFamily="34" charset="0"/>
                          <a:cs typeface="Arial" panose="020B0604020202020204" pitchFamily="34" charset="0"/>
                        </a:rPr>
                        <a:t>4. Общие протоколы в области охраны здоровья и безопасности</a:t>
                      </a:r>
                    </a:p>
                  </a:txBody>
                  <a:tcPr/>
                </a:tc>
                <a:tc>
                  <a:txBody>
                    <a:bodyPr/>
                    <a:lstStyle/>
                    <a:p>
                      <a:pPr marL="269875" lvl="1" indent="-269875">
                        <a:spcAft>
                          <a:spcPts val="1200"/>
                        </a:spcAft>
                        <a:buFont typeface="Arial" panose="020B0604020202020204" pitchFamily="34" charset="0"/>
                        <a:buChar char="•"/>
                        <a:tabLst/>
                      </a:pPr>
                      <a:r>
                        <a:rPr lang="ru" sz="1800" b="0" dirty="0">
                          <a:solidFill>
                            <a:srgbClr val="000000"/>
                          </a:solidFill>
                          <a:latin typeface="Arial" panose="020B0604020202020204" pitchFamily="34" charset="0"/>
                          <a:cs typeface="Arial" panose="020B0604020202020204" pitchFamily="34" charset="0"/>
                        </a:rPr>
                        <a:t>Внедрение и продвижение новой совместной Системы классификации размещений и единых протоколов в области охраны здоровья и безопасности, разработанных для ЭКАБ, среди потребителей РК и КР</a:t>
                      </a:r>
                    </a:p>
                  </a:txBody>
                  <a:tcPr/>
                </a:tc>
                <a:extLst>
                  <a:ext uri="{0D108BD9-81ED-4DB2-BD59-A6C34878D82A}">
                    <a16:rowId xmlns:a16="http://schemas.microsoft.com/office/drawing/2014/main" val="3781588605"/>
                  </a:ext>
                </a:extLst>
              </a:tr>
              <a:tr h="918725">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ru" sz="1800" b="1" dirty="0">
                          <a:solidFill>
                            <a:schemeClr val="accent3">
                              <a:lumMod val="75000"/>
                            </a:schemeClr>
                          </a:solidFill>
                          <a:latin typeface="Arial" panose="020B0604020202020204" pitchFamily="34" charset="0"/>
                          <a:cs typeface="Arial" panose="020B0604020202020204" pitchFamily="34" charset="0"/>
                        </a:rPr>
                        <a:t>5. Повышение качества обслуживания и мин. общие стандарты</a:t>
                      </a:r>
                    </a:p>
                  </a:txBody>
                  <a:tcPr/>
                </a:tc>
                <a:tc>
                  <a:txBody>
                    <a:bodyPr/>
                    <a:lstStyle/>
                    <a:p>
                      <a:pPr marL="319088" lvl="1" indent="-269875">
                        <a:spcAft>
                          <a:spcPts val="1200"/>
                        </a:spcAft>
                        <a:buFont typeface="Arial" panose="020B0604020202020204" pitchFamily="34" charset="0"/>
                        <a:buChar char="•"/>
                        <a:tabLst/>
                      </a:pPr>
                      <a:r>
                        <a:rPr lang="ru" sz="1800" b="0" dirty="0">
                          <a:solidFill>
                            <a:srgbClr val="000000"/>
                          </a:solidFill>
                          <a:latin typeface="Arial" panose="020B0604020202020204" pitchFamily="34" charset="0"/>
                          <a:cs typeface="Arial" panose="020B0604020202020204" pitchFamily="34" charset="0"/>
                        </a:rPr>
                        <a:t>Использование данных, собранных для измерения качества и цен</a:t>
                      </a:r>
                      <a:r>
                        <a:rPr lang="kk-KZ" sz="1800" b="0" dirty="0">
                          <a:solidFill>
                            <a:srgbClr val="000000"/>
                          </a:solidFill>
                          <a:latin typeface="Arial" panose="020B0604020202020204" pitchFamily="34" charset="0"/>
                          <a:cs typeface="Arial" panose="020B0604020202020204" pitchFamily="34" charset="0"/>
                        </a:rPr>
                        <a:t>овых ориентиров</a:t>
                      </a:r>
                      <a:r>
                        <a:rPr lang="ru" sz="1800" b="0" dirty="0">
                          <a:solidFill>
                            <a:srgbClr val="000000"/>
                          </a:solidFill>
                          <a:latin typeface="Arial" panose="020B0604020202020204" pitchFamily="34" charset="0"/>
                          <a:cs typeface="Arial" panose="020B0604020202020204" pitchFamily="34" charset="0"/>
                        </a:rPr>
                        <a:t>, для внедрения знака качества для размещений в Пакистане и его продвижения среди потребителей.</a:t>
                      </a:r>
                    </a:p>
                  </a:txBody>
                  <a:tcPr/>
                </a:tc>
                <a:extLst>
                  <a:ext uri="{0D108BD9-81ED-4DB2-BD59-A6C34878D82A}">
                    <a16:rowId xmlns:a16="http://schemas.microsoft.com/office/drawing/2014/main" val="4139723880"/>
                  </a:ext>
                </a:extLst>
              </a:tr>
            </a:tbl>
          </a:graphicData>
        </a:graphic>
      </p:graphicFrame>
    </p:spTree>
    <p:extLst>
      <p:ext uri="{BB962C8B-B14F-4D97-AF65-F5344CB8AC3E}">
        <p14:creationId xmlns:p14="http://schemas.microsoft.com/office/powerpoint/2010/main" val="373079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D7C1DD09-4895-4158-BCB9-FD6B67B0272F}"/>
              </a:ext>
            </a:extLst>
          </p:cNvPr>
          <p:cNvSpPr txBox="1"/>
          <p:nvPr/>
        </p:nvSpPr>
        <p:spPr>
          <a:xfrm>
            <a:off x="800202" y="652164"/>
            <a:ext cx="11078627" cy="523220"/>
          </a:xfrm>
          <a:prstGeom prst="rect">
            <a:avLst/>
          </a:prstGeom>
          <a:noFill/>
          <a:ln>
            <a:noFill/>
          </a:ln>
        </p:spPr>
        <p:txBody>
          <a:bodyPr wrap="square" rtlCol="0">
            <a:spAutoFit/>
          </a:bodyPr>
          <a:lstStyle/>
          <a:p>
            <a:pPr algn="ctr"/>
            <a:r>
              <a:rPr lang="ru" sz="2800" b="1" dirty="0">
                <a:solidFill>
                  <a:srgbClr val="002060"/>
                </a:solidFill>
                <a:latin typeface="Roboto"/>
                <a:cs typeface="Arial" panose="020B0604020202020204" pitchFamily="34" charset="0"/>
              </a:rPr>
              <a:t>Дорожная карта проектов Стратегии ЦАРЭС в области туризма</a:t>
            </a:r>
            <a:endParaRPr lang="en-US" sz="2800" b="1" dirty="0">
              <a:solidFill>
                <a:srgbClr val="002060"/>
              </a:solidFill>
              <a:latin typeface="Roboto"/>
            </a:endParaRPr>
          </a:p>
        </p:txBody>
      </p:sp>
      <p:pic>
        <p:nvPicPr>
          <p:cNvPr id="5" name="Picture 4">
            <a:extLst>
              <a:ext uri="{FF2B5EF4-FFF2-40B4-BE49-F238E27FC236}">
                <a16:creationId xmlns:a16="http://schemas.microsoft.com/office/drawing/2014/main" id="{42CB2B4A-CF86-4E98-A63C-2009E0CF09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160" y="145471"/>
            <a:ext cx="575889" cy="575889"/>
          </a:xfrm>
          <a:prstGeom prst="rect">
            <a:avLst/>
          </a:prstGeom>
        </p:spPr>
      </p:pic>
      <p:pic>
        <p:nvPicPr>
          <p:cNvPr id="142" name="Picture 141">
            <a:extLst>
              <a:ext uri="{FF2B5EF4-FFF2-40B4-BE49-F238E27FC236}">
                <a16:creationId xmlns:a16="http://schemas.microsoft.com/office/drawing/2014/main" id="{D0F23FD4-D9F7-4C44-8071-D653DD00FA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8400" y="81280"/>
            <a:ext cx="670559" cy="670559"/>
          </a:xfrm>
          <a:prstGeom prst="rect">
            <a:avLst/>
          </a:prstGeom>
        </p:spPr>
      </p:pic>
      <p:cxnSp>
        <p:nvCxnSpPr>
          <p:cNvPr id="164" name="Straight Connector 163">
            <a:extLst>
              <a:ext uri="{FF2B5EF4-FFF2-40B4-BE49-F238E27FC236}">
                <a16:creationId xmlns:a16="http://schemas.microsoft.com/office/drawing/2014/main" id="{04847C38-E5C4-AB4E-8793-D594CDE79D20}"/>
              </a:ext>
            </a:extLst>
          </p:cNvPr>
          <p:cNvCxnSpPr>
            <a:cxnSpLocks/>
          </p:cNvCxnSpPr>
          <p:nvPr/>
        </p:nvCxnSpPr>
        <p:spPr>
          <a:xfrm>
            <a:off x="0" y="6633824"/>
            <a:ext cx="12233909" cy="0"/>
          </a:xfrm>
          <a:prstGeom prst="line">
            <a:avLst/>
          </a:prstGeom>
          <a:ln w="12700"/>
        </p:spPr>
        <p:style>
          <a:lnRef idx="1">
            <a:schemeClr val="dk1"/>
          </a:lnRef>
          <a:fillRef idx="0">
            <a:schemeClr val="dk1"/>
          </a:fillRef>
          <a:effectRef idx="0">
            <a:schemeClr val="dk1"/>
          </a:effectRef>
          <a:fontRef idx="minor">
            <a:schemeClr val="tx1"/>
          </a:fontRef>
        </p:style>
      </p:cxnSp>
      <p:sp>
        <p:nvSpPr>
          <p:cNvPr id="166" name="Oval 165">
            <a:extLst>
              <a:ext uri="{FF2B5EF4-FFF2-40B4-BE49-F238E27FC236}">
                <a16:creationId xmlns:a16="http://schemas.microsoft.com/office/drawing/2014/main" id="{14377191-7DE4-3C40-A4FB-9AA9F9436547}"/>
              </a:ext>
            </a:extLst>
          </p:cNvPr>
          <p:cNvSpPr/>
          <p:nvPr/>
        </p:nvSpPr>
        <p:spPr>
          <a:xfrm>
            <a:off x="5966414" y="6481591"/>
            <a:ext cx="272750" cy="27275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Slide Number Placeholder 3">
            <a:extLst>
              <a:ext uri="{FF2B5EF4-FFF2-40B4-BE49-F238E27FC236}">
                <a16:creationId xmlns:a16="http://schemas.microsoft.com/office/drawing/2014/main" id="{9ADB8031-A637-8D4E-A2BB-9DC640C7FECD}"/>
              </a:ext>
            </a:extLst>
          </p:cNvPr>
          <p:cNvSpPr txBox="1">
            <a:spLocks/>
          </p:cNvSpPr>
          <p:nvPr/>
        </p:nvSpPr>
        <p:spPr>
          <a:xfrm>
            <a:off x="5896633" y="6478067"/>
            <a:ext cx="41040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CD8D479-8942-46E8-A226-A4E01F7A105C}" type="slidenum">
              <a:rPr lang="en-US" sz="1400" smtClean="0">
                <a:solidFill>
                  <a:schemeClr val="bg1"/>
                </a:solidFill>
                <a:latin typeface="Roboto" pitchFamily="2" charset="0"/>
                <a:ea typeface="Roboto" pitchFamily="2" charset="0"/>
                <a:cs typeface="Calibri" panose="020F0502020204030204" pitchFamily="34" charset="0"/>
              </a:rPr>
              <a:pPr algn="ctr"/>
              <a:t>5</a:t>
            </a:fld>
            <a:endParaRPr lang="en-US" sz="1400">
              <a:solidFill>
                <a:schemeClr val="bg1"/>
              </a:solidFill>
              <a:latin typeface="Roboto" pitchFamily="2" charset="0"/>
              <a:ea typeface="Roboto" pitchFamily="2" charset="0"/>
              <a:cs typeface="Calibri" panose="020F0502020204030204" pitchFamily="34" charset="0"/>
            </a:endParaRPr>
          </a:p>
        </p:txBody>
      </p:sp>
      <p:sp>
        <p:nvSpPr>
          <p:cNvPr id="3" name="Pentagon 2">
            <a:extLst>
              <a:ext uri="{FF2B5EF4-FFF2-40B4-BE49-F238E27FC236}">
                <a16:creationId xmlns:a16="http://schemas.microsoft.com/office/drawing/2014/main" id="{A570B321-966E-6447-939D-5EE0D816E069}"/>
              </a:ext>
            </a:extLst>
          </p:cNvPr>
          <p:cNvSpPr/>
          <p:nvPr/>
        </p:nvSpPr>
        <p:spPr>
          <a:xfrm>
            <a:off x="264160" y="1304580"/>
            <a:ext cx="3695700" cy="758283"/>
          </a:xfrm>
          <a:prstGeom prst="homePlate">
            <a:avLst>
              <a:gd name="adj" fmla="val 279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b="1" dirty="0"/>
              <a:t>Этап I </a:t>
            </a:r>
            <a:br>
              <a:rPr lang="en-GB" b="1" dirty="0"/>
            </a:br>
            <a:r>
              <a:rPr lang="ru" b="1" dirty="0"/>
              <a:t>Стратегический анализ</a:t>
            </a:r>
          </a:p>
        </p:txBody>
      </p:sp>
      <p:sp>
        <p:nvSpPr>
          <p:cNvPr id="4" name="Chevron 3">
            <a:extLst>
              <a:ext uri="{FF2B5EF4-FFF2-40B4-BE49-F238E27FC236}">
                <a16:creationId xmlns:a16="http://schemas.microsoft.com/office/drawing/2014/main" id="{5E5068CE-6FC2-A64B-A426-2414995796E7}"/>
              </a:ext>
            </a:extLst>
          </p:cNvPr>
          <p:cNvSpPr/>
          <p:nvPr/>
        </p:nvSpPr>
        <p:spPr>
          <a:xfrm>
            <a:off x="3821443" y="1314862"/>
            <a:ext cx="2829093" cy="758283"/>
          </a:xfrm>
          <a:prstGeom prst="chevron">
            <a:avLst>
              <a:gd name="adj" fmla="val 2636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b="1" dirty="0">
                <a:solidFill>
                  <a:schemeClr val="bg1"/>
                </a:solidFill>
              </a:rPr>
              <a:t>Этап II </a:t>
            </a:r>
            <a:br>
              <a:rPr lang="en-GB" b="1" dirty="0">
                <a:solidFill>
                  <a:schemeClr val="bg1"/>
                </a:solidFill>
              </a:rPr>
            </a:br>
            <a:r>
              <a:rPr lang="ru" b="1" dirty="0">
                <a:solidFill>
                  <a:schemeClr val="bg1"/>
                </a:solidFill>
              </a:rPr>
              <a:t>Стратегия и инвестиционный план</a:t>
            </a:r>
          </a:p>
        </p:txBody>
      </p:sp>
      <p:sp>
        <p:nvSpPr>
          <p:cNvPr id="150" name="Chevron 149">
            <a:extLst>
              <a:ext uri="{FF2B5EF4-FFF2-40B4-BE49-F238E27FC236}">
                <a16:creationId xmlns:a16="http://schemas.microsoft.com/office/drawing/2014/main" id="{AE77B510-16CB-A04F-B2C8-010111D5004B}"/>
              </a:ext>
            </a:extLst>
          </p:cNvPr>
          <p:cNvSpPr/>
          <p:nvPr/>
        </p:nvSpPr>
        <p:spPr>
          <a:xfrm>
            <a:off x="6511472" y="1324848"/>
            <a:ext cx="5075445" cy="758283"/>
          </a:xfrm>
          <a:prstGeom prst="chevron">
            <a:avLst>
              <a:gd name="adj" fmla="val 263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b="1" dirty="0">
                <a:solidFill>
                  <a:schemeClr val="bg1"/>
                </a:solidFill>
              </a:rPr>
              <a:t>Этап III</a:t>
            </a:r>
            <a:br>
              <a:rPr lang="en-GB" b="1" dirty="0">
                <a:solidFill>
                  <a:schemeClr val="bg1"/>
                </a:solidFill>
              </a:rPr>
            </a:br>
            <a:r>
              <a:rPr lang="ru" b="1" dirty="0">
                <a:solidFill>
                  <a:schemeClr val="bg1"/>
                </a:solidFill>
              </a:rPr>
              <a:t>Профили проектов </a:t>
            </a:r>
          </a:p>
          <a:p>
            <a:pPr algn="ctr"/>
            <a:endParaRPr lang="en-GB" b="1" dirty="0">
              <a:solidFill>
                <a:schemeClr val="bg1"/>
              </a:solidFill>
            </a:endParaRPr>
          </a:p>
        </p:txBody>
      </p:sp>
      <p:sp>
        <p:nvSpPr>
          <p:cNvPr id="6" name="Rectangle 5">
            <a:extLst>
              <a:ext uri="{FF2B5EF4-FFF2-40B4-BE49-F238E27FC236}">
                <a16:creationId xmlns:a16="http://schemas.microsoft.com/office/drawing/2014/main" id="{5316CA92-54E1-2445-B00E-66766C45A55B}"/>
              </a:ext>
            </a:extLst>
          </p:cNvPr>
          <p:cNvSpPr/>
          <p:nvPr/>
        </p:nvSpPr>
        <p:spPr>
          <a:xfrm>
            <a:off x="264159" y="2330605"/>
            <a:ext cx="3527255" cy="28410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E2D0860-56C0-ED4E-9663-C9BFE801E57C}"/>
              </a:ext>
            </a:extLst>
          </p:cNvPr>
          <p:cNvSpPr/>
          <p:nvPr/>
        </p:nvSpPr>
        <p:spPr>
          <a:xfrm>
            <a:off x="412596" y="2421058"/>
            <a:ext cx="3378818" cy="2645303"/>
          </a:xfrm>
          <a:prstGeom prst="rect">
            <a:avLst/>
          </a:prstGeom>
          <a:solidFill>
            <a:srgbClr val="E5F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spcAft>
                <a:spcPts val="600"/>
              </a:spcAft>
              <a:buFont typeface="Arial" panose="020B0604020202020204" pitchFamily="34" charset="0"/>
              <a:buChar char="•"/>
            </a:pPr>
            <a:r>
              <a:rPr lang="ru" sz="1600" b="1" dirty="0">
                <a:solidFill>
                  <a:srgbClr val="095354"/>
                </a:solidFill>
              </a:rPr>
              <a:t>Отчет об институциональных структурах, стратегиях и планах.</a:t>
            </a:r>
          </a:p>
          <a:p>
            <a:pPr marL="11113" indent="-11113">
              <a:spcAft>
                <a:spcPts val="600"/>
              </a:spcAft>
              <a:buFont typeface="Arial" panose="020B0604020202020204" pitchFamily="34" charset="0"/>
              <a:buChar char="•"/>
            </a:pPr>
            <a:r>
              <a:rPr lang="ru" sz="1600" b="1" dirty="0">
                <a:solidFill>
                  <a:srgbClr val="095354"/>
                </a:solidFill>
              </a:rPr>
              <a:t>Отчет об инвестиционных рамках и правовой оценке</a:t>
            </a:r>
          </a:p>
          <a:p>
            <a:pPr marL="11113" indent="-11113">
              <a:spcAft>
                <a:spcPts val="600"/>
              </a:spcAft>
              <a:buFont typeface="Arial" panose="020B0604020202020204" pitchFamily="34" charset="0"/>
              <a:buChar char="•"/>
            </a:pPr>
            <a:r>
              <a:rPr lang="ru" sz="1600" b="1" dirty="0">
                <a:solidFill>
                  <a:srgbClr val="095354"/>
                </a:solidFill>
              </a:rPr>
              <a:t>Отчет о картировании активов</a:t>
            </a:r>
          </a:p>
          <a:p>
            <a:pPr marL="11113" indent="-11113">
              <a:spcAft>
                <a:spcPts val="600"/>
              </a:spcAft>
              <a:buFont typeface="Arial" panose="020B0604020202020204" pitchFamily="34" charset="0"/>
              <a:buChar char="•"/>
            </a:pPr>
            <a:r>
              <a:rPr lang="ru" sz="1600" b="1" dirty="0">
                <a:solidFill>
                  <a:srgbClr val="095354"/>
                </a:solidFill>
              </a:rPr>
              <a:t>Отчет об анализе спроса</a:t>
            </a:r>
          </a:p>
          <a:p>
            <a:pPr marL="11113" indent="-11113">
              <a:spcAft>
                <a:spcPts val="600"/>
              </a:spcAft>
              <a:buFont typeface="Arial" panose="020B0604020202020204" pitchFamily="34" charset="0"/>
              <a:buChar char="•"/>
            </a:pPr>
            <a:r>
              <a:rPr lang="ru" sz="1600" b="1" dirty="0">
                <a:solidFill>
                  <a:srgbClr val="095354"/>
                </a:solidFill>
              </a:rPr>
              <a:t>Отчет по маркетингу и продвижению</a:t>
            </a:r>
          </a:p>
          <a:p>
            <a:pPr marL="11113" indent="-11113">
              <a:spcAft>
                <a:spcPts val="600"/>
              </a:spcAft>
              <a:buFont typeface="Arial" panose="020B0604020202020204" pitchFamily="34" charset="0"/>
              <a:buChar char="•"/>
            </a:pPr>
            <a:r>
              <a:rPr lang="ru" sz="1600" b="1" dirty="0">
                <a:solidFill>
                  <a:srgbClr val="095354"/>
                </a:solidFill>
              </a:rPr>
              <a:t>Отчет о пробелах в навыках</a:t>
            </a:r>
          </a:p>
        </p:txBody>
      </p:sp>
      <p:sp>
        <p:nvSpPr>
          <p:cNvPr id="152" name="Rectangle 151">
            <a:extLst>
              <a:ext uri="{FF2B5EF4-FFF2-40B4-BE49-F238E27FC236}">
                <a16:creationId xmlns:a16="http://schemas.microsoft.com/office/drawing/2014/main" id="{AE816444-6A11-C946-B00F-F2A33D39D070}"/>
              </a:ext>
            </a:extLst>
          </p:cNvPr>
          <p:cNvSpPr/>
          <p:nvPr/>
        </p:nvSpPr>
        <p:spPr>
          <a:xfrm>
            <a:off x="264159" y="5824112"/>
            <a:ext cx="6075357" cy="496668"/>
          </a:xfrm>
          <a:prstGeom prst="rect">
            <a:avLst/>
          </a:prstGeom>
          <a:solidFill>
            <a:srgbClr val="D3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ru" sz="1600" b="1">
                <a:solidFill>
                  <a:srgbClr val="095354"/>
                </a:solidFill>
              </a:rPr>
              <a:t>Туристический веб-портал ЦАРЭС</a:t>
            </a:r>
          </a:p>
        </p:txBody>
      </p:sp>
      <p:sp>
        <p:nvSpPr>
          <p:cNvPr id="153" name="Rectangle 152">
            <a:extLst>
              <a:ext uri="{FF2B5EF4-FFF2-40B4-BE49-F238E27FC236}">
                <a16:creationId xmlns:a16="http://schemas.microsoft.com/office/drawing/2014/main" id="{0A90923E-138D-E948-8A63-B79F34C49E35}"/>
              </a:ext>
            </a:extLst>
          </p:cNvPr>
          <p:cNvSpPr/>
          <p:nvPr/>
        </p:nvSpPr>
        <p:spPr>
          <a:xfrm>
            <a:off x="4054637" y="2330605"/>
            <a:ext cx="2284879" cy="284108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E1AD707E-3741-5B4E-8FED-D556E201DA1A}"/>
              </a:ext>
            </a:extLst>
          </p:cNvPr>
          <p:cNvSpPr/>
          <p:nvPr/>
        </p:nvSpPr>
        <p:spPr>
          <a:xfrm>
            <a:off x="4134430" y="2414486"/>
            <a:ext cx="2144727" cy="1325666"/>
          </a:xfrm>
          <a:prstGeom prst="rect">
            <a:avLst/>
          </a:prstGeom>
          <a:solidFill>
            <a:srgbClr val="90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ru" sz="1600" b="1" dirty="0">
                <a:solidFill>
                  <a:srgbClr val="095354"/>
                </a:solidFill>
              </a:rPr>
              <a:t>Стратегия ЦАРЭС в области туризма и инвестиционные рамки для консультаций</a:t>
            </a:r>
          </a:p>
        </p:txBody>
      </p:sp>
      <p:sp>
        <p:nvSpPr>
          <p:cNvPr id="155" name="Rectangle 154">
            <a:extLst>
              <a:ext uri="{FF2B5EF4-FFF2-40B4-BE49-F238E27FC236}">
                <a16:creationId xmlns:a16="http://schemas.microsoft.com/office/drawing/2014/main" id="{E122D421-9C53-4F4B-BFDE-3A7A0863B6BC}"/>
              </a:ext>
            </a:extLst>
          </p:cNvPr>
          <p:cNvSpPr/>
          <p:nvPr/>
        </p:nvSpPr>
        <p:spPr>
          <a:xfrm>
            <a:off x="4162308" y="3807418"/>
            <a:ext cx="2088972" cy="1297008"/>
          </a:xfrm>
          <a:prstGeom prst="rect">
            <a:avLst/>
          </a:prstGeom>
          <a:solidFill>
            <a:srgbClr val="90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ru" sz="1600" b="1" dirty="0">
                <a:solidFill>
                  <a:srgbClr val="095354"/>
                </a:solidFill>
              </a:rPr>
              <a:t>Стратегия ЦАРЭС в области туризма и инвестиционные рамки для утверждения</a:t>
            </a:r>
          </a:p>
        </p:txBody>
      </p:sp>
      <p:sp>
        <p:nvSpPr>
          <p:cNvPr id="161" name="Rectangle 160">
            <a:extLst>
              <a:ext uri="{FF2B5EF4-FFF2-40B4-BE49-F238E27FC236}">
                <a16:creationId xmlns:a16="http://schemas.microsoft.com/office/drawing/2014/main" id="{A0CB2D77-B03B-7B4D-8FD9-CEE027BB53A9}"/>
              </a:ext>
            </a:extLst>
          </p:cNvPr>
          <p:cNvSpPr/>
          <p:nvPr/>
        </p:nvSpPr>
        <p:spPr>
          <a:xfrm>
            <a:off x="264160" y="5249570"/>
            <a:ext cx="6075357" cy="496668"/>
          </a:xfrm>
          <a:prstGeom prst="rect">
            <a:avLst/>
          </a:prstGeom>
          <a:solidFill>
            <a:srgbClr val="87A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ru" sz="1600" b="1">
                <a:solidFill>
                  <a:schemeClr val="bg1"/>
                </a:solidFill>
              </a:rPr>
              <a:t>Отчет о туристической инфраструктуре, услугах и расстановке приоритетов</a:t>
            </a:r>
          </a:p>
        </p:txBody>
      </p:sp>
      <p:sp>
        <p:nvSpPr>
          <p:cNvPr id="162" name="Rectangle 161">
            <a:extLst>
              <a:ext uri="{FF2B5EF4-FFF2-40B4-BE49-F238E27FC236}">
                <a16:creationId xmlns:a16="http://schemas.microsoft.com/office/drawing/2014/main" id="{544866A8-0C45-DB40-AF3A-31224CA45894}"/>
              </a:ext>
            </a:extLst>
          </p:cNvPr>
          <p:cNvSpPr/>
          <p:nvPr/>
        </p:nvSpPr>
        <p:spPr>
          <a:xfrm>
            <a:off x="6511472" y="2330605"/>
            <a:ext cx="5173597" cy="399017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B4B25ACF-6F66-D943-9E87-2299899FA64D}"/>
              </a:ext>
            </a:extLst>
          </p:cNvPr>
          <p:cNvSpPr/>
          <p:nvPr/>
        </p:nvSpPr>
        <p:spPr>
          <a:xfrm>
            <a:off x="6650536" y="2428502"/>
            <a:ext cx="5034533" cy="3779567"/>
          </a:xfrm>
          <a:prstGeom prst="rect">
            <a:avLst/>
          </a:prstGeom>
          <a:solidFill>
            <a:srgbClr val="FF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ru" sz="1400" b="1" dirty="0">
                <a:solidFill>
                  <a:schemeClr val="accent4"/>
                </a:solidFill>
              </a:rPr>
              <a:t>A – Повышение качества инфраструктуры и услуг, экологически устойчивые концепции, в том числе строительство объектов на основе возобновляемых источников энергии в пилотных районах и сеть общественных экотуалетов в отдаленных районах.</a:t>
            </a:r>
          </a:p>
          <a:p>
            <a:pPr>
              <a:spcAft>
                <a:spcPts val="600"/>
              </a:spcAft>
            </a:pPr>
            <a:r>
              <a:rPr lang="ru" sz="1400" b="1" dirty="0">
                <a:solidFill>
                  <a:schemeClr val="accent4"/>
                </a:solidFill>
              </a:rPr>
              <a:t>B - Модернизация и восстановление исторических и культурных туристических достопримечательностей в сочетании с городским планированием и развитием.</a:t>
            </a:r>
          </a:p>
          <a:p>
            <a:pPr>
              <a:spcAft>
                <a:spcPts val="600"/>
              </a:spcAft>
            </a:pPr>
            <a:r>
              <a:rPr lang="ru" sz="1400" b="1" dirty="0">
                <a:solidFill>
                  <a:schemeClr val="accent4"/>
                </a:solidFill>
              </a:rPr>
              <a:t>C - Разработка общего реестра туристических активов и сбор данных, их контент и управление ими.</a:t>
            </a:r>
          </a:p>
          <a:p>
            <a:pPr>
              <a:spcAft>
                <a:spcPts val="600"/>
              </a:spcAft>
            </a:pPr>
            <a:r>
              <a:rPr lang="ru" sz="1400" b="1" dirty="0">
                <a:solidFill>
                  <a:schemeClr val="accent4"/>
                </a:solidFill>
              </a:rPr>
              <a:t>D - Брендинг, стратегия, планирование, бюджетирование и источники финансирования для реализации общего бренда «</a:t>
            </a:r>
            <a:r>
              <a:rPr lang="en-US" sz="1400" b="1" dirty="0">
                <a:solidFill>
                  <a:schemeClr val="accent4"/>
                </a:solidFill>
              </a:rPr>
              <a:t>Visit Silk Road</a:t>
            </a:r>
            <a:r>
              <a:rPr lang="ru" sz="1400" b="1" dirty="0">
                <a:solidFill>
                  <a:schemeClr val="accent4"/>
                </a:solidFill>
              </a:rPr>
              <a:t>», интеграция дополнительных функций на туристическом портале ЦАРЭС и разработка «Инновационной системы знака качества туристических услуг ЦАРЭС».</a:t>
            </a:r>
          </a:p>
        </p:txBody>
      </p:sp>
      <p:sp>
        <p:nvSpPr>
          <p:cNvPr id="8" name="TextBox 7">
            <a:extLst>
              <a:ext uri="{FF2B5EF4-FFF2-40B4-BE49-F238E27FC236}">
                <a16:creationId xmlns:a16="http://schemas.microsoft.com/office/drawing/2014/main" id="{4B298857-867B-6841-892C-24030A76F622}"/>
              </a:ext>
            </a:extLst>
          </p:cNvPr>
          <p:cNvSpPr txBox="1"/>
          <p:nvPr/>
        </p:nvSpPr>
        <p:spPr>
          <a:xfrm>
            <a:off x="11501521" y="3122579"/>
            <a:ext cx="1021755" cy="400110"/>
          </a:xfrm>
          <a:prstGeom prst="rect">
            <a:avLst/>
          </a:prstGeom>
          <a:noFill/>
        </p:spPr>
        <p:txBody>
          <a:bodyPr wrap="none" rtlCol="0">
            <a:spAutoFit/>
          </a:bodyPr>
          <a:lstStyle/>
          <a:p>
            <a:r>
              <a:rPr lang="ru" sz="2000" b="1" dirty="0">
                <a:solidFill>
                  <a:srgbClr val="002060"/>
                </a:solidFill>
              </a:rPr>
              <a:t>Где?</a:t>
            </a:r>
          </a:p>
        </p:txBody>
      </p:sp>
      <p:sp>
        <p:nvSpPr>
          <p:cNvPr id="2" name="Right Brace 1">
            <a:extLst>
              <a:ext uri="{FF2B5EF4-FFF2-40B4-BE49-F238E27FC236}">
                <a16:creationId xmlns:a16="http://schemas.microsoft.com/office/drawing/2014/main" id="{7161B7C7-8BE8-C528-03F4-D32929E54D11}"/>
              </a:ext>
            </a:extLst>
          </p:cNvPr>
          <p:cNvSpPr/>
          <p:nvPr/>
        </p:nvSpPr>
        <p:spPr>
          <a:xfrm>
            <a:off x="11501521" y="2462676"/>
            <a:ext cx="55683" cy="1719917"/>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ectangle 6">
            <a:extLst>
              <a:ext uri="{FF2B5EF4-FFF2-40B4-BE49-F238E27FC236}">
                <a16:creationId xmlns:a16="http://schemas.microsoft.com/office/drawing/2014/main" id="{9ACB54CC-3FE7-7BD0-BF61-ED0B381C89FE}"/>
              </a:ext>
            </a:extLst>
          </p:cNvPr>
          <p:cNvSpPr/>
          <p:nvPr/>
        </p:nvSpPr>
        <p:spPr>
          <a:xfrm>
            <a:off x="6650536" y="4377712"/>
            <a:ext cx="4936381" cy="169277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Elbow Connector 9">
            <a:extLst>
              <a:ext uri="{FF2B5EF4-FFF2-40B4-BE49-F238E27FC236}">
                <a16:creationId xmlns:a16="http://schemas.microsoft.com/office/drawing/2014/main" id="{A2D293DE-5C8C-4A70-9CAB-B1762A073055}"/>
              </a:ext>
            </a:extLst>
          </p:cNvPr>
          <p:cNvCxnSpPr>
            <a:cxnSpLocks/>
            <a:stCxn id="7" idx="2"/>
          </p:cNvCxnSpPr>
          <p:nvPr/>
        </p:nvCxnSpPr>
        <p:spPr>
          <a:xfrm rot="5400000">
            <a:off x="7610153" y="4699495"/>
            <a:ext cx="137587" cy="2879562"/>
          </a:xfrm>
          <a:prstGeom prst="bentConnector2">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221933D-24B8-4FBD-2FE4-95DC795E6A99}"/>
              </a:ext>
            </a:extLst>
          </p:cNvPr>
          <p:cNvSpPr txBox="1"/>
          <p:nvPr/>
        </p:nvSpPr>
        <p:spPr>
          <a:xfrm>
            <a:off x="6409297" y="6254279"/>
            <a:ext cx="2211888" cy="400110"/>
          </a:xfrm>
          <a:prstGeom prst="rect">
            <a:avLst/>
          </a:prstGeom>
          <a:noFill/>
        </p:spPr>
        <p:txBody>
          <a:bodyPr wrap="none" rtlCol="0">
            <a:spAutoFit/>
          </a:bodyPr>
          <a:lstStyle/>
          <a:p>
            <a:r>
              <a:rPr lang="ru" sz="2000" b="1">
                <a:solidFill>
                  <a:srgbClr val="002060"/>
                </a:solidFill>
              </a:rPr>
              <a:t>Основной общий инструмент</a:t>
            </a:r>
          </a:p>
        </p:txBody>
      </p:sp>
    </p:spTree>
    <p:extLst>
      <p:ext uri="{BB962C8B-B14F-4D97-AF65-F5344CB8AC3E}">
        <p14:creationId xmlns:p14="http://schemas.microsoft.com/office/powerpoint/2010/main" val="238694783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0" y="-119310"/>
            <a:ext cx="11126912" cy="523220"/>
          </a:xfrm>
          <a:prstGeom prst="rect">
            <a:avLst/>
          </a:prstGeom>
          <a:noFill/>
        </p:spPr>
        <p:txBody>
          <a:bodyPr wrap="square" rtlCol="0">
            <a:spAutoFit/>
          </a:bodyPr>
          <a:lstStyle/>
          <a:p>
            <a:pPr algn="ctr"/>
            <a:r>
              <a:rPr lang="ru" sz="2800" b="1" dirty="0">
                <a:solidFill>
                  <a:srgbClr val="002060"/>
                </a:solidFill>
                <a:latin typeface="Roboto"/>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35328" y="381397"/>
            <a:ext cx="8332880" cy="400110"/>
          </a:xfrm>
          <a:prstGeom prst="rect">
            <a:avLst/>
          </a:prstGeom>
          <a:noFill/>
        </p:spPr>
        <p:txBody>
          <a:bodyPr wrap="square">
            <a:spAutoFit/>
          </a:bodyPr>
          <a:lstStyle/>
          <a:p>
            <a:pPr>
              <a:spcAft>
                <a:spcPts val="600"/>
              </a:spcAft>
            </a:pPr>
            <a:r>
              <a:rPr lang="ru" sz="2000" b="1" dirty="0">
                <a:solidFill>
                  <a:srgbClr val="000000"/>
                </a:solidFill>
                <a:latin typeface="Arial" panose="020B0604020202020204" pitchFamily="34" charset="0"/>
                <a:cs typeface="Arial" panose="020B0604020202020204" pitchFamily="34" charset="0"/>
              </a:rPr>
              <a:t>Дополнительные мероприятия</a:t>
            </a:r>
          </a:p>
        </p:txBody>
      </p:sp>
      <p:graphicFrame>
        <p:nvGraphicFramePr>
          <p:cNvPr id="2" name="Table 2">
            <a:extLst>
              <a:ext uri="{FF2B5EF4-FFF2-40B4-BE49-F238E27FC236}">
                <a16:creationId xmlns:a16="http://schemas.microsoft.com/office/drawing/2014/main" id="{C68AC89F-6AEF-40EE-A3AA-7607C7AB9C35}"/>
              </a:ext>
            </a:extLst>
          </p:cNvPr>
          <p:cNvGraphicFramePr>
            <a:graphicFrameLocks noGrp="1"/>
          </p:cNvGraphicFramePr>
          <p:nvPr>
            <p:extLst>
              <p:ext uri="{D42A27DB-BD31-4B8C-83A1-F6EECF244321}">
                <p14:modId xmlns:p14="http://schemas.microsoft.com/office/powerpoint/2010/main" val="3063598938"/>
              </p:ext>
            </p:extLst>
          </p:nvPr>
        </p:nvGraphicFramePr>
        <p:xfrm>
          <a:off x="0" y="730989"/>
          <a:ext cx="12192000" cy="6127011"/>
        </p:xfrm>
        <a:graphic>
          <a:graphicData uri="http://schemas.openxmlformats.org/drawingml/2006/table">
            <a:tbl>
              <a:tblPr firstRow="1" bandRow="1">
                <a:tableStyleId>{1FECB4D8-DB02-4DC6-A0A2-4F2EBAE1DC90}</a:tableStyleId>
              </a:tblPr>
              <a:tblGrid>
                <a:gridCol w="2498808">
                  <a:extLst>
                    <a:ext uri="{9D8B030D-6E8A-4147-A177-3AD203B41FA5}">
                      <a16:colId xmlns:a16="http://schemas.microsoft.com/office/drawing/2014/main" val="2390856439"/>
                    </a:ext>
                  </a:extLst>
                </a:gridCol>
                <a:gridCol w="9693192">
                  <a:extLst>
                    <a:ext uri="{9D8B030D-6E8A-4147-A177-3AD203B41FA5}">
                      <a16:colId xmlns:a16="http://schemas.microsoft.com/office/drawing/2014/main" val="3987136636"/>
                    </a:ext>
                  </a:extLst>
                </a:gridCol>
              </a:tblGrid>
              <a:tr h="269522">
                <a:tc>
                  <a:txBody>
                    <a:bodyPr/>
                    <a:lstStyle/>
                    <a:p>
                      <a:pPr algn="ctr"/>
                      <a:r>
                        <a:rPr lang="kk-KZ" sz="1500" dirty="0">
                          <a:solidFill>
                            <a:schemeClr val="bg1"/>
                          </a:solidFill>
                          <a:latin typeface="Arial" panose="020B0604020202020204" pitchFamily="34" charset="0"/>
                          <a:cs typeface="Arial" panose="020B0604020202020204" pitchFamily="34" charset="0"/>
                        </a:rPr>
                        <a:t>РЕЗУЛЬТАТ</a:t>
                      </a:r>
                      <a:endParaRPr lang="ru" sz="15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ru" sz="1500" dirty="0">
                          <a:solidFill>
                            <a:schemeClr val="bg1"/>
                          </a:solidFill>
                          <a:latin typeface="Arial" panose="020B0604020202020204" pitchFamily="34" charset="0"/>
                          <a:cs typeface="Arial" panose="020B0604020202020204" pitchFamily="34" charset="0"/>
                        </a:rPr>
                        <a:t>МЕРОПРИЯТИЕ</a:t>
                      </a:r>
                    </a:p>
                  </a:txBody>
                  <a:tcPr anchor="ctr"/>
                </a:tc>
                <a:extLst>
                  <a:ext uri="{0D108BD9-81ED-4DB2-BD59-A6C34878D82A}">
                    <a16:rowId xmlns:a16="http://schemas.microsoft.com/office/drawing/2014/main" val="2357168826"/>
                  </a:ext>
                </a:extLst>
              </a:tr>
              <a:tr h="1176095">
                <a:tc>
                  <a:txBody>
                    <a:bodyPr/>
                    <a:lstStyle/>
                    <a:p>
                      <a:pPr marL="0" indent="0">
                        <a:buFont typeface="+mj-lt"/>
                        <a:buNone/>
                      </a:pPr>
                      <a:r>
                        <a:rPr lang="ru" sz="1500" b="1" dirty="0">
                          <a:solidFill>
                            <a:schemeClr val="accent3">
                              <a:lumMod val="75000"/>
                            </a:schemeClr>
                          </a:solidFill>
                          <a:latin typeface="Arial" panose="020B0604020202020204" pitchFamily="34" charset="0"/>
                          <a:cs typeface="Arial" panose="020B0604020202020204" pitchFamily="34" charset="0"/>
                        </a:rPr>
                        <a:t>Результат 3. Разработка контента для туристического портала ЦАРЭС</a:t>
                      </a:r>
                    </a:p>
                  </a:txBody>
                  <a:tcPr/>
                </a:tc>
                <a:tc>
                  <a:txBody>
                    <a:bodyPr/>
                    <a:lstStyle/>
                    <a:p>
                      <a:pPr marL="292100" lvl="0" indent="-292100">
                        <a:buFont typeface="Arial" panose="020B0604020202020204" pitchFamily="34" charset="0"/>
                        <a:buChar char="•"/>
                      </a:pPr>
                      <a:r>
                        <a:rPr lang="ru" sz="1500" dirty="0">
                          <a:solidFill>
                            <a:srgbClr val="000000"/>
                          </a:solidFill>
                          <a:latin typeface="Arial" panose="020B0604020202020204" pitchFamily="34" charset="0"/>
                          <a:cs typeface="Arial" panose="020B0604020202020204" pitchFamily="34" charset="0"/>
                        </a:rPr>
                        <a:t>Разработка и совершенствование </a:t>
                      </a:r>
                      <a:r>
                        <a:rPr lang="ru" sz="1500" b="1" dirty="0">
                          <a:solidFill>
                            <a:srgbClr val="000000"/>
                          </a:solidFill>
                          <a:latin typeface="Arial" panose="020B0604020202020204" pitchFamily="34" charset="0"/>
                          <a:cs typeface="Arial" panose="020B0604020202020204" pitchFamily="34" charset="0"/>
                        </a:rPr>
                        <a:t>творческого</a:t>
                      </a:r>
                      <a:r>
                        <a:rPr lang="ru" sz="1500" dirty="0">
                          <a:solidFill>
                            <a:srgbClr val="000000"/>
                          </a:solidFill>
                          <a:latin typeface="Arial" panose="020B0604020202020204" pitchFamily="34" charset="0"/>
                          <a:cs typeface="Arial" panose="020B0604020202020204" pitchFamily="34" charset="0"/>
                        </a:rPr>
                        <a:t> </a:t>
                      </a:r>
                      <a:r>
                        <a:rPr lang="ru" sz="1500" b="1" dirty="0">
                          <a:solidFill>
                            <a:srgbClr val="000000"/>
                          </a:solidFill>
                          <a:latin typeface="Arial" panose="020B0604020202020204" pitchFamily="34" charset="0"/>
                          <a:cs typeface="Arial" panose="020B0604020202020204" pitchFamily="34" charset="0"/>
                        </a:rPr>
                        <a:t>контента Туристического портала ЦАРЭС </a:t>
                      </a:r>
                      <a:r>
                        <a:rPr lang="ru" sz="1500" dirty="0">
                          <a:solidFill>
                            <a:srgbClr val="000000"/>
                          </a:solidFill>
                          <a:latin typeface="Arial" panose="020B0604020202020204" pitchFamily="34" charset="0"/>
                          <a:cs typeface="Arial" panose="020B0604020202020204" pitchFamily="34" charset="0"/>
                        </a:rPr>
                        <a:t>в координации со странами ЦАРЭС. Туристические достопримечательности (+1305) и институциональные</a:t>
                      </a:r>
                      <a:r>
                        <a:rPr lang="en-US" sz="1500" dirty="0">
                          <a:solidFill>
                            <a:srgbClr val="000000"/>
                          </a:solidFill>
                          <a:latin typeface="Arial" panose="020B0604020202020204" pitchFamily="34" charset="0"/>
                          <a:cs typeface="Arial" panose="020B0604020202020204" pitchFamily="34" charset="0"/>
                        </a:rPr>
                        <a:t> </a:t>
                      </a:r>
                      <a:r>
                        <a:rPr lang="kk-KZ" sz="1500" dirty="0">
                          <a:solidFill>
                            <a:srgbClr val="000000"/>
                          </a:solidFill>
                          <a:latin typeface="Arial" panose="020B0604020202020204" pitchFamily="34" charset="0"/>
                          <a:cs typeface="Arial" panose="020B0604020202020204" pitchFamily="34" charset="0"/>
                        </a:rPr>
                        <a:t>вопросы</a:t>
                      </a:r>
                      <a:r>
                        <a:rPr lang="ru-RU" sz="1500" dirty="0">
                          <a:solidFill>
                            <a:srgbClr val="000000"/>
                          </a:solidFill>
                          <a:latin typeface="Arial" panose="020B0604020202020204" pitchFamily="34" charset="0"/>
                          <a:cs typeface="Arial" panose="020B0604020202020204" pitchFamily="34" charset="0"/>
                        </a:rPr>
                        <a:t>.</a:t>
                      </a:r>
                      <a:endParaRPr lang="ru" sz="1500" dirty="0">
                        <a:solidFill>
                          <a:srgbClr val="000000"/>
                        </a:solidFill>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en-US" sz="15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6379556"/>
                  </a:ext>
                </a:extLst>
              </a:tr>
              <a:tr h="955578">
                <a:tc>
                  <a:txBody>
                    <a:bodyPr/>
                    <a:lstStyle/>
                    <a:p>
                      <a:pPr marL="0" indent="0">
                        <a:buFont typeface="+mj-lt"/>
                        <a:buNone/>
                      </a:pPr>
                      <a:r>
                        <a:rPr lang="ru" sz="1500" b="1">
                          <a:solidFill>
                            <a:schemeClr val="accent3">
                              <a:lumMod val="75000"/>
                            </a:schemeClr>
                          </a:solidFill>
                          <a:latin typeface="Arial" panose="020B0604020202020204" pitchFamily="34" charset="0"/>
                          <a:cs typeface="Arial" panose="020B0604020202020204" pitchFamily="34" charset="0"/>
                        </a:rPr>
                        <a:t>Устойчивость туризма ЦАРЭС и финансирование</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500" kern="1200" dirty="0">
                          <a:solidFill>
                            <a:srgbClr val="000000"/>
                          </a:solidFill>
                          <a:latin typeface="Arial" panose="020B0604020202020204" pitchFamily="34" charset="0"/>
                          <a:ea typeface="+mn-ea"/>
                          <a:cs typeface="Arial" panose="020B0604020202020204" pitchFamily="34" charset="0"/>
                        </a:rPr>
                        <a:t>Разработка предложений и технико-экономических обоснований по инициативам, подходящим для генерирования </a:t>
                      </a:r>
                      <a:r>
                        <a:rPr lang="ru" sz="1500" b="1" kern="1200" dirty="0">
                          <a:solidFill>
                            <a:srgbClr val="000000"/>
                          </a:solidFill>
                          <a:latin typeface="Arial" panose="020B0604020202020204" pitchFamily="34" charset="0"/>
                          <a:ea typeface="+mn-ea"/>
                          <a:cs typeface="Arial" panose="020B0604020202020204" pitchFamily="34" charset="0"/>
                        </a:rPr>
                        <a:t>собственных доходов для туризма ЦАРЭС, обеспечивающих его устойчивость</a:t>
                      </a:r>
                      <a:r>
                        <a:rPr lang="ru" sz="1500" kern="1200" dirty="0">
                          <a:solidFill>
                            <a:srgbClr val="000000"/>
                          </a:solidFill>
                          <a:latin typeface="Arial" panose="020B0604020202020204" pitchFamily="34" charset="0"/>
                          <a:ea typeface="+mn-ea"/>
                          <a:cs typeface="Arial" panose="020B0604020202020204" pitchFamily="34" charset="0"/>
                        </a:rPr>
                        <a:t>, при реализации Стратегии ЦАРЭС в области туризма 2030.</a:t>
                      </a:r>
                    </a:p>
                  </a:txBody>
                  <a:tcPr/>
                </a:tc>
                <a:extLst>
                  <a:ext uri="{0D108BD9-81ED-4DB2-BD59-A6C34878D82A}">
                    <a16:rowId xmlns:a16="http://schemas.microsoft.com/office/drawing/2014/main" val="985098237"/>
                  </a:ext>
                </a:extLst>
              </a:tr>
              <a:tr h="1176095">
                <a:tc>
                  <a:txBody>
                    <a:bodyPr/>
                    <a:lstStyle/>
                    <a:p>
                      <a:pPr marL="0" indent="0">
                        <a:buFont typeface="+mj-lt"/>
                        <a:buNone/>
                      </a:pPr>
                      <a:r>
                        <a:rPr lang="ru" sz="1500" b="1" dirty="0">
                          <a:solidFill>
                            <a:schemeClr val="accent3">
                              <a:lumMod val="75000"/>
                            </a:schemeClr>
                          </a:solidFill>
                          <a:latin typeface="Arial" panose="020B0604020202020204" pitchFamily="34" charset="0"/>
                          <a:cs typeface="Arial" panose="020B0604020202020204" pitchFamily="34" charset="0"/>
                        </a:rPr>
                        <a:t>Результат 3.</a:t>
                      </a:r>
                      <a:r>
                        <a:rPr lang="en-US" sz="1500" b="1" dirty="0">
                          <a:solidFill>
                            <a:schemeClr val="accent3">
                              <a:lumMod val="75000"/>
                            </a:schemeClr>
                          </a:solidFill>
                          <a:latin typeface="Arial" panose="020B0604020202020204" pitchFamily="34" charset="0"/>
                          <a:cs typeface="Arial" panose="020B0604020202020204" pitchFamily="34" charset="0"/>
                        </a:rPr>
                        <a:t> </a:t>
                      </a:r>
                      <a:r>
                        <a:rPr lang="ru" sz="1500" b="1" dirty="0">
                          <a:solidFill>
                            <a:schemeClr val="accent3">
                              <a:lumMod val="75000"/>
                            </a:schemeClr>
                          </a:solidFill>
                          <a:latin typeface="Arial" panose="020B0604020202020204" pitchFamily="34" charset="0"/>
                          <a:cs typeface="Arial" panose="020B0604020202020204" pitchFamily="34" charset="0"/>
                        </a:rPr>
                        <a:t>Специальный сертификационный курс </a:t>
                      </a:r>
                      <a:r>
                        <a:rPr lang="ru" sz="1500" b="1" kern="1200" dirty="0">
                          <a:solidFill>
                            <a:schemeClr val="accent3">
                              <a:lumMod val="75000"/>
                            </a:schemeClr>
                          </a:solidFill>
                          <a:latin typeface="Arial" panose="020B0604020202020204" pitchFamily="34" charset="0"/>
                          <a:ea typeface="+mn-ea"/>
                          <a:cs typeface="Arial" panose="020B0604020202020204" pitchFamily="34" charset="0"/>
                        </a:rPr>
                        <a:t>ЦАРЭС по туризму</a:t>
                      </a:r>
                    </a:p>
                  </a:txBody>
                  <a:tcP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500" kern="1200" dirty="0">
                          <a:solidFill>
                            <a:srgbClr val="000000"/>
                          </a:solidFill>
                          <a:latin typeface="Arial" panose="020B0604020202020204" pitchFamily="34" charset="0"/>
                          <a:ea typeface="+mn-ea"/>
                          <a:cs typeface="Arial" panose="020B0604020202020204" pitchFamily="34" charset="0"/>
                        </a:rPr>
                        <a:t>Разработка </a:t>
                      </a:r>
                      <a:r>
                        <a:rPr lang="ru" sz="1500" b="1" kern="1200" dirty="0">
                          <a:solidFill>
                            <a:srgbClr val="000000"/>
                          </a:solidFill>
                          <a:latin typeface="Arial" panose="020B0604020202020204" pitchFamily="34" charset="0"/>
                          <a:ea typeface="+mn-ea"/>
                          <a:cs typeface="Arial" panose="020B0604020202020204" pitchFamily="34" charset="0"/>
                        </a:rPr>
                        <a:t>сертификационных курсов </a:t>
                      </a:r>
                      <a:r>
                        <a:rPr lang="ru" sz="1500" kern="1200" dirty="0">
                          <a:solidFill>
                            <a:srgbClr val="000000"/>
                          </a:solidFill>
                          <a:latin typeface="Arial" panose="020B0604020202020204" pitchFamily="34" charset="0"/>
                          <a:ea typeface="+mn-ea"/>
                          <a:cs typeface="Arial" panose="020B0604020202020204" pitchFamily="34" charset="0"/>
                        </a:rPr>
                        <a:t>в сотрудничестве с GIZ: формат самостоятельного онлайн-обучения, дополненный обучением с выездом (где это возможно) по конкретным темам, связанным с региональным сотрудничеством в сфере туризма.</a:t>
                      </a:r>
                    </a:p>
                  </a:txBody>
                  <a:tcPr/>
                </a:tc>
                <a:extLst>
                  <a:ext uri="{0D108BD9-81ED-4DB2-BD59-A6C34878D82A}">
                    <a16:rowId xmlns:a16="http://schemas.microsoft.com/office/drawing/2014/main" val="1584436399"/>
                  </a:ext>
                </a:extLst>
              </a:tr>
              <a:tr h="2499203">
                <a:tc>
                  <a:txBody>
                    <a:bodyPr/>
                    <a:lstStyle/>
                    <a:p>
                      <a:pPr marL="0" indent="0">
                        <a:buFont typeface="+mj-lt"/>
                        <a:buNone/>
                      </a:pPr>
                      <a:r>
                        <a:rPr lang="ru" sz="1500" b="1" dirty="0">
                          <a:solidFill>
                            <a:schemeClr val="accent3">
                              <a:lumMod val="75000"/>
                            </a:schemeClr>
                          </a:solidFill>
                          <a:latin typeface="Arial" panose="020B0604020202020204" pitchFamily="34" charset="0"/>
                          <a:cs typeface="Arial" panose="020B0604020202020204" pitchFamily="34" charset="0"/>
                        </a:rPr>
                        <a:t>Результат 3 и 4. Исследование упрощения визового режима и </a:t>
                      </a:r>
                      <a:r>
                        <a:rPr lang="ru" sz="1500" b="1" kern="1200" dirty="0">
                          <a:solidFill>
                            <a:schemeClr val="accent3">
                              <a:lumMod val="75000"/>
                            </a:schemeClr>
                          </a:solidFill>
                          <a:latin typeface="Arial" panose="020B0604020202020204" pitchFamily="34" charset="0"/>
                          <a:ea typeface="+mn-ea"/>
                          <a:cs typeface="Arial" panose="020B0604020202020204" pitchFamily="34" charset="0"/>
                        </a:rPr>
                        <a:t>туристической зоны с щадящим</a:t>
                      </a:r>
                      <a:r>
                        <a:rPr lang="en-US" sz="1500" b="1" kern="1200" dirty="0">
                          <a:solidFill>
                            <a:schemeClr val="accent3">
                              <a:lumMod val="75000"/>
                            </a:schemeClr>
                          </a:solidFill>
                          <a:latin typeface="Arial" panose="020B0604020202020204" pitchFamily="34" charset="0"/>
                          <a:ea typeface="+mn-ea"/>
                          <a:cs typeface="Arial" panose="020B0604020202020204" pitchFamily="34" charset="0"/>
                        </a:rPr>
                        <a:t> </a:t>
                      </a:r>
                      <a:r>
                        <a:rPr lang="ru-RU" sz="1500" b="1" kern="1200" dirty="0">
                          <a:solidFill>
                            <a:schemeClr val="accent3">
                              <a:lumMod val="75000"/>
                            </a:schemeClr>
                          </a:solidFill>
                          <a:latin typeface="Arial" panose="020B0604020202020204" pitchFamily="34" charset="0"/>
                          <a:ea typeface="+mn-ea"/>
                          <a:cs typeface="Arial" panose="020B0604020202020204" pitchFamily="34" charset="0"/>
                        </a:rPr>
                        <a:t>карантинным</a:t>
                      </a:r>
                      <a:r>
                        <a:rPr lang="ru" sz="1500" b="1" kern="1200" dirty="0">
                          <a:solidFill>
                            <a:schemeClr val="accent3">
                              <a:lumMod val="75000"/>
                            </a:schemeClr>
                          </a:solidFill>
                          <a:latin typeface="Arial" panose="020B0604020202020204" pitchFamily="34" charset="0"/>
                          <a:ea typeface="+mn-ea"/>
                          <a:cs typeface="Arial" panose="020B0604020202020204" pitchFamily="34" charset="0"/>
                        </a:rPr>
                        <a:t> режимом </a:t>
                      </a:r>
                      <a:endParaRPr lang="ru" sz="1500" b="1" dirty="0">
                        <a:solidFill>
                          <a:schemeClr val="accent3">
                            <a:lumMod val="75000"/>
                          </a:schemeClr>
                        </a:solidFill>
                        <a:latin typeface="Arial" panose="020B0604020202020204" pitchFamily="34" charset="0"/>
                        <a:cs typeface="Arial" panose="020B0604020202020204" pitchFamily="34" charset="0"/>
                      </a:endParaRPr>
                    </a:p>
                  </a:txBody>
                  <a:tcP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500" b="1" kern="1200" dirty="0">
                          <a:solidFill>
                            <a:srgbClr val="000000"/>
                          </a:solidFill>
                          <a:latin typeface="Arial" panose="020B0604020202020204" pitchFamily="34" charset="0"/>
                          <a:ea typeface="+mn-ea"/>
                          <a:cs typeface="Arial" panose="020B0604020202020204" pitchFamily="34" charset="0"/>
                        </a:rPr>
                        <a:t>Исследование упрощения визового режима для региона ЦАРЭС</a:t>
                      </a:r>
                      <a:r>
                        <a:rPr lang="ru" sz="1500" kern="1200" dirty="0">
                          <a:solidFill>
                            <a:srgbClr val="000000"/>
                          </a:solidFill>
                          <a:latin typeface="Arial" panose="020B0604020202020204" pitchFamily="34" charset="0"/>
                          <a:ea typeface="+mn-ea"/>
                          <a:cs typeface="Arial" panose="020B0604020202020204" pitchFamily="34" charset="0"/>
                        </a:rPr>
                        <a:t>: оценить текущие процедуры и правила визовой политики и рекомендовать области для улучшения на основе передового мирового опыта и тематических исследований с потенциальными пилотными программами (пример системы туристических виз Восточноафриканской федерации).</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500" b="1" kern="1200" dirty="0">
                          <a:solidFill>
                            <a:srgbClr val="000000"/>
                          </a:solidFill>
                          <a:latin typeface="Arial" panose="020B0604020202020204" pitchFamily="34" charset="0"/>
                          <a:ea typeface="+mn-ea"/>
                          <a:cs typeface="Arial" panose="020B0604020202020204" pitchFamily="34" charset="0"/>
                        </a:rPr>
                        <a:t>Турзоны с щадящим карантинным режимом</a:t>
                      </a:r>
                      <a:r>
                        <a:rPr lang="ru" sz="1500" kern="1200" dirty="0">
                          <a:solidFill>
                            <a:srgbClr val="000000"/>
                          </a:solidFill>
                          <a:latin typeface="Arial" panose="020B0604020202020204" pitchFamily="34" charset="0"/>
                          <a:ea typeface="+mn-ea"/>
                          <a:cs typeface="Arial" panose="020B0604020202020204" pitchFamily="34" charset="0"/>
                        </a:rPr>
                        <a:t>:  (i) способствовать принятию стандартизированных протоколов безопасности и охраны здоровья среди РСЧ ЦАРЭС, чтобы быть готовыми к непредвиденным рискам и вызовам в области общественного здравоохранения; и (ii) поделиться уроками из тематического исследования «туристической зоны с щадящим карантиным режимом между Казахстаном и Кыргызской Республикой среди других РСЧ ЦАРЭС.</a:t>
                      </a:r>
                    </a:p>
                  </a:txBody>
                  <a:tcPr/>
                </a:tc>
                <a:extLst>
                  <a:ext uri="{0D108BD9-81ED-4DB2-BD59-A6C34878D82A}">
                    <a16:rowId xmlns:a16="http://schemas.microsoft.com/office/drawing/2014/main" val="3209115571"/>
                  </a:ext>
                </a:extLst>
              </a:tr>
            </a:tbl>
          </a:graphicData>
        </a:graphic>
      </p:graphicFrame>
    </p:spTree>
    <p:extLst>
      <p:ext uri="{BB962C8B-B14F-4D97-AF65-F5344CB8AC3E}">
        <p14:creationId xmlns:p14="http://schemas.microsoft.com/office/powerpoint/2010/main" val="365079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ru" sz="2800" b="1">
                <a:solidFill>
                  <a:srgbClr val="002060"/>
                </a:solidFill>
                <a:latin typeface="Roboto"/>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ru" sz="2000" b="1">
                <a:solidFill>
                  <a:srgbClr val="000000"/>
                </a:solidFill>
                <a:latin typeface="Arial" panose="020B0604020202020204" pitchFamily="34" charset="0"/>
                <a:cs typeface="Arial" panose="020B0604020202020204" pitchFamily="34" charset="0"/>
              </a:rPr>
              <a:t>4 проекта для концептуализации</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1025946"/>
            <a:ext cx="1522751" cy="400110"/>
          </a:xfrm>
          <a:prstGeom prst="rect">
            <a:avLst/>
          </a:prstGeom>
          <a:noFill/>
        </p:spPr>
        <p:txBody>
          <a:bodyPr wrap="square">
            <a:spAutoFit/>
          </a:bodyPr>
          <a:lstStyle/>
          <a:p>
            <a:pPr>
              <a:spcAft>
                <a:spcPts val="600"/>
              </a:spcAft>
            </a:pPr>
            <a:r>
              <a:rPr lang="ru" sz="2000" b="1">
                <a:solidFill>
                  <a:srgbClr val="002060"/>
                </a:solidFill>
                <a:latin typeface="Arial" panose="020B0604020202020204" pitchFamily="34" charset="0"/>
                <a:cs typeface="Arial" panose="020B0604020202020204" pitchFamily="34" charset="0"/>
              </a:rPr>
              <a:t>Проект</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426056"/>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4467069" y="1438724"/>
            <a:ext cx="0" cy="406715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5505880"/>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147092" y="1586427"/>
            <a:ext cx="4116049" cy="4093428"/>
          </a:xfrm>
          <a:prstGeom prst="rect">
            <a:avLst/>
          </a:prstGeom>
          <a:noFill/>
        </p:spPr>
        <p:txBody>
          <a:bodyPr wrap="square">
            <a:spAutoFit/>
          </a:bodyPr>
          <a:lstStyle/>
          <a:p>
            <a:r>
              <a:rPr lang="ru" sz="2400" dirty="0">
                <a:latin typeface="Arial" panose="020B0604020202020204" pitchFamily="34" charset="0"/>
                <a:cs typeface="Arial" panose="020B0604020202020204" pitchFamily="34" charset="0"/>
              </a:rPr>
              <a:t>Повышение качества инфраструктуры и услуг, экологически устойчивые концепции, включая строительство объектов на основе возобновляемых источников энергии в пилотных районах и сеть общественных экотуалетов в отдаленных районах.</a:t>
            </a:r>
          </a:p>
          <a:p>
            <a:endParaRPr lang="en-GB" sz="2000" dirty="0">
              <a:latin typeface="Arial" panose="020B0604020202020204" pitchFamily="34" charset="0"/>
              <a:cs typeface="Arial" panose="020B0604020202020204" pitchFamily="34" charset="0"/>
            </a:endParaRPr>
          </a:p>
        </p:txBody>
      </p:sp>
      <p:pic>
        <p:nvPicPr>
          <p:cNvPr id="2" name="Picture 19">
            <a:extLst>
              <a:ext uri="{FF2B5EF4-FFF2-40B4-BE49-F238E27FC236}">
                <a16:creationId xmlns:a16="http://schemas.microsoft.com/office/drawing/2014/main" id="{BF6A2551-FB46-CC3B-FDD2-F729285AFD1C}"/>
              </a:ext>
            </a:extLst>
          </p:cNvPr>
          <p:cNvPicPr>
            <a:picLocks noChangeAspect="1"/>
          </p:cNvPicPr>
          <p:nvPr/>
        </p:nvPicPr>
        <p:blipFill>
          <a:blip r:embed="rId3"/>
          <a:stretch>
            <a:fillRect/>
          </a:stretch>
        </p:blipFill>
        <p:spPr>
          <a:xfrm>
            <a:off x="4874926" y="1539361"/>
            <a:ext cx="7048500" cy="3746500"/>
          </a:xfrm>
          <a:prstGeom prst="rect">
            <a:avLst/>
          </a:prstGeom>
        </p:spPr>
      </p:pic>
    </p:spTree>
    <p:extLst>
      <p:ext uri="{BB962C8B-B14F-4D97-AF65-F5344CB8AC3E}">
        <p14:creationId xmlns:p14="http://schemas.microsoft.com/office/powerpoint/2010/main" val="316081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ru" sz="2800" b="1">
                <a:solidFill>
                  <a:srgbClr val="002060"/>
                </a:solidFill>
                <a:latin typeface="Roboto"/>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ru" sz="2000" b="1">
                <a:solidFill>
                  <a:srgbClr val="000000"/>
                </a:solidFill>
                <a:latin typeface="Arial" panose="020B0604020202020204" pitchFamily="34" charset="0"/>
                <a:cs typeface="Arial" panose="020B0604020202020204" pitchFamily="34" charset="0"/>
              </a:rPr>
              <a:t>4 проекта для концептуализации</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865575"/>
            <a:ext cx="1522751" cy="400110"/>
          </a:xfrm>
          <a:prstGeom prst="rect">
            <a:avLst/>
          </a:prstGeom>
          <a:noFill/>
        </p:spPr>
        <p:txBody>
          <a:bodyPr wrap="square">
            <a:spAutoFit/>
          </a:bodyPr>
          <a:lstStyle/>
          <a:p>
            <a:pPr>
              <a:spcAft>
                <a:spcPts val="600"/>
              </a:spcAft>
            </a:pPr>
            <a:r>
              <a:rPr lang="ru" sz="2000" b="1">
                <a:solidFill>
                  <a:srgbClr val="002060"/>
                </a:solidFill>
                <a:latin typeface="Arial" panose="020B0604020202020204" pitchFamily="34" charset="0"/>
                <a:cs typeface="Arial" panose="020B0604020202020204" pitchFamily="34" charset="0"/>
              </a:rPr>
              <a:t>Проект</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265685"/>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4467069" y="1278353"/>
            <a:ext cx="0" cy="47590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6154978"/>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268574" y="1770725"/>
            <a:ext cx="4116049" cy="3046988"/>
          </a:xfrm>
          <a:prstGeom prst="rect">
            <a:avLst/>
          </a:prstGeom>
          <a:noFill/>
        </p:spPr>
        <p:txBody>
          <a:bodyPr wrap="square">
            <a:spAutoFit/>
          </a:bodyPr>
          <a:lstStyle/>
          <a:p>
            <a:r>
              <a:rPr lang="ru" sz="2400" dirty="0">
                <a:latin typeface="Arial" panose="020B0604020202020204" pitchFamily="34" charset="0"/>
                <a:cs typeface="Arial" panose="020B0604020202020204" pitchFamily="34" charset="0"/>
              </a:rPr>
              <a:t>Модернизация и восстановление исторических и культурно-значимых туристических достопримечательностей в сочетании с городским планированием и развитием</a:t>
            </a:r>
            <a:endParaRPr lang="en-GB" sz="2000" dirty="0">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53AC496D-F6BD-2F23-46BE-EF2973CF95B7}"/>
              </a:ext>
            </a:extLst>
          </p:cNvPr>
          <p:cNvPicPr>
            <a:picLocks noChangeAspect="1"/>
          </p:cNvPicPr>
          <p:nvPr/>
        </p:nvPicPr>
        <p:blipFill>
          <a:blip r:embed="rId3"/>
          <a:stretch>
            <a:fillRect/>
          </a:stretch>
        </p:blipFill>
        <p:spPr>
          <a:xfrm>
            <a:off x="4559509" y="1395952"/>
            <a:ext cx="7467600" cy="4660900"/>
          </a:xfrm>
          <a:prstGeom prst="rect">
            <a:avLst/>
          </a:prstGeom>
        </p:spPr>
      </p:pic>
    </p:spTree>
    <p:extLst>
      <p:ext uri="{BB962C8B-B14F-4D97-AF65-F5344CB8AC3E}">
        <p14:creationId xmlns:p14="http://schemas.microsoft.com/office/powerpoint/2010/main" val="401260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ru" sz="2800" b="1">
                <a:solidFill>
                  <a:srgbClr val="002060"/>
                </a:solidFill>
                <a:latin typeface="Roboto"/>
                <a:cs typeface="Arial" panose="020B0604020202020204" pitchFamily="34" charset="0"/>
              </a:rPr>
              <a:t>ТП 9776 – Устойчивое развитие туризма в регионе ЦАРЭС</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ru" sz="2000" b="1">
                <a:solidFill>
                  <a:srgbClr val="000000"/>
                </a:solidFill>
                <a:latin typeface="Arial" panose="020B0604020202020204" pitchFamily="34" charset="0"/>
                <a:cs typeface="Arial" panose="020B0604020202020204" pitchFamily="34" charset="0"/>
              </a:rPr>
              <a:t>4 проекта для концептуализации</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865575"/>
            <a:ext cx="1522751" cy="400110"/>
          </a:xfrm>
          <a:prstGeom prst="rect">
            <a:avLst/>
          </a:prstGeom>
          <a:noFill/>
        </p:spPr>
        <p:txBody>
          <a:bodyPr wrap="square">
            <a:spAutoFit/>
          </a:bodyPr>
          <a:lstStyle/>
          <a:p>
            <a:pPr>
              <a:spcAft>
                <a:spcPts val="600"/>
              </a:spcAft>
            </a:pPr>
            <a:r>
              <a:rPr lang="ru" sz="2000" b="1">
                <a:solidFill>
                  <a:srgbClr val="002060"/>
                </a:solidFill>
                <a:latin typeface="Arial" panose="020B0604020202020204" pitchFamily="34" charset="0"/>
                <a:cs typeface="Arial" panose="020B0604020202020204" pitchFamily="34" charset="0"/>
              </a:rPr>
              <a:t>Проект</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265685"/>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3762531" y="1278353"/>
            <a:ext cx="0" cy="52213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6499752"/>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321881" y="1884648"/>
            <a:ext cx="3304897" cy="2308324"/>
          </a:xfrm>
          <a:prstGeom prst="rect">
            <a:avLst/>
          </a:prstGeom>
          <a:noFill/>
        </p:spPr>
        <p:txBody>
          <a:bodyPr wrap="square">
            <a:spAutoFit/>
          </a:bodyPr>
          <a:lstStyle/>
          <a:p>
            <a:r>
              <a:rPr lang="ru" sz="2400" dirty="0">
                <a:latin typeface="Arial" panose="020B0604020202020204" pitchFamily="34" charset="0"/>
                <a:cs typeface="Arial" panose="020B0604020202020204" pitchFamily="34" charset="0"/>
              </a:rPr>
              <a:t>Разработка общего реестра туристических активов и сбор данных, их контент и управление ими</a:t>
            </a:r>
            <a:endParaRPr lang="en-GB" sz="2000" dirty="0">
              <a:latin typeface="Arial" panose="020B0604020202020204" pitchFamily="34" charset="0"/>
              <a:cs typeface="Arial" panose="020B0604020202020204" pitchFamily="34" charset="0"/>
            </a:endParaRPr>
          </a:p>
        </p:txBody>
      </p:sp>
      <p:sp>
        <p:nvSpPr>
          <p:cNvPr id="10" name="Can 9">
            <a:extLst>
              <a:ext uri="{FF2B5EF4-FFF2-40B4-BE49-F238E27FC236}">
                <a16:creationId xmlns:a16="http://schemas.microsoft.com/office/drawing/2014/main" id="{C84A4AE5-313E-CD4F-134C-5D14CE18CBC1}"/>
              </a:ext>
            </a:extLst>
          </p:cNvPr>
          <p:cNvSpPr/>
          <p:nvPr/>
        </p:nvSpPr>
        <p:spPr>
          <a:xfrm>
            <a:off x="10253272" y="4453610"/>
            <a:ext cx="1741371" cy="1138703"/>
          </a:xfrm>
          <a:prstGeom prst="ca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b="1" dirty="0">
                <a:solidFill>
                  <a:srgbClr val="002060"/>
                </a:solidFill>
              </a:rPr>
              <a:t>База данных по размещениям</a:t>
            </a:r>
          </a:p>
        </p:txBody>
      </p:sp>
      <p:sp>
        <p:nvSpPr>
          <p:cNvPr id="14" name="Can 13">
            <a:extLst>
              <a:ext uri="{FF2B5EF4-FFF2-40B4-BE49-F238E27FC236}">
                <a16:creationId xmlns:a16="http://schemas.microsoft.com/office/drawing/2014/main" id="{9977A5E2-F4D4-B529-C935-02AC0E65AEFB}"/>
              </a:ext>
            </a:extLst>
          </p:cNvPr>
          <p:cNvSpPr/>
          <p:nvPr/>
        </p:nvSpPr>
        <p:spPr>
          <a:xfrm>
            <a:off x="10265749" y="5619298"/>
            <a:ext cx="1741372" cy="773903"/>
          </a:xfrm>
          <a:prstGeom prst="ca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b="1" dirty="0">
                <a:solidFill>
                  <a:srgbClr val="002060"/>
                </a:solidFill>
              </a:rPr>
              <a:t>База туроператоров</a:t>
            </a:r>
          </a:p>
        </p:txBody>
      </p:sp>
      <p:sp>
        <p:nvSpPr>
          <p:cNvPr id="18" name="TextBox 17">
            <a:extLst>
              <a:ext uri="{FF2B5EF4-FFF2-40B4-BE49-F238E27FC236}">
                <a16:creationId xmlns:a16="http://schemas.microsoft.com/office/drawing/2014/main" id="{F9117ECD-C5B4-45E1-D9B3-6AF550423629}"/>
              </a:ext>
            </a:extLst>
          </p:cNvPr>
          <p:cNvSpPr txBox="1"/>
          <p:nvPr/>
        </p:nvSpPr>
        <p:spPr>
          <a:xfrm>
            <a:off x="7203181" y="3753040"/>
            <a:ext cx="2045453" cy="2585323"/>
          </a:xfrm>
          <a:prstGeom prst="rect">
            <a:avLst/>
          </a:prstGeom>
          <a:solidFill>
            <a:schemeClr val="bg1">
              <a:lumMod val="95000"/>
            </a:schemeClr>
          </a:solidFill>
        </p:spPr>
        <p:txBody>
          <a:bodyPr wrap="square">
            <a:spAutoFit/>
          </a:bodyPr>
          <a:lstStyle/>
          <a:p>
            <a:pPr algn="ctr"/>
            <a:r>
              <a:rPr lang="ru" sz="1800" dirty="0">
                <a:solidFill>
                  <a:srgbClr val="002060"/>
                </a:solidFill>
                <a:latin typeface="Arial" panose="020B0604020202020204" pitchFamily="34" charset="0"/>
                <a:cs typeface="Arial" panose="020B0604020202020204" pitchFamily="34" charset="0"/>
              </a:rPr>
              <a:t>В2В/В2С</a:t>
            </a:r>
          </a:p>
          <a:p>
            <a:pPr algn="ctr"/>
            <a:endParaRPr lang="en-GB" dirty="0">
              <a:solidFill>
                <a:srgbClr val="002060"/>
              </a:solidFill>
              <a:latin typeface="Arial" panose="020B0604020202020204" pitchFamily="34" charset="0"/>
              <a:cs typeface="Arial" panose="020B0604020202020204" pitchFamily="34" charset="0"/>
            </a:endParaRPr>
          </a:p>
          <a:p>
            <a:pPr algn="ctr"/>
            <a:r>
              <a:rPr lang="ru" dirty="0">
                <a:solidFill>
                  <a:srgbClr val="002060"/>
                </a:solidFill>
                <a:latin typeface="Arial" panose="020B0604020202020204" pitchFamily="34" charset="0"/>
                <a:cs typeface="Arial" panose="020B0604020202020204" pitchFamily="34" charset="0"/>
              </a:rPr>
              <a:t>Развитие частного сектора</a:t>
            </a:r>
          </a:p>
          <a:p>
            <a:pPr algn="ctr"/>
            <a:endParaRPr lang="en-GB" sz="1800" dirty="0">
              <a:solidFill>
                <a:srgbClr val="002060"/>
              </a:solidFill>
              <a:latin typeface="Arial" panose="020B0604020202020204" pitchFamily="34" charset="0"/>
              <a:cs typeface="Arial" panose="020B0604020202020204" pitchFamily="34" charset="0"/>
            </a:endParaRPr>
          </a:p>
          <a:p>
            <a:pPr algn="ctr"/>
            <a:r>
              <a:rPr lang="ru" dirty="0">
                <a:solidFill>
                  <a:srgbClr val="002060"/>
                </a:solidFill>
                <a:latin typeface="Arial" panose="020B0604020202020204" pitchFamily="34" charset="0"/>
                <a:cs typeface="Arial" panose="020B0604020202020204" pitchFamily="34" charset="0"/>
              </a:rPr>
              <a:t>Знак качества</a:t>
            </a:r>
          </a:p>
          <a:p>
            <a:pPr algn="ctr"/>
            <a:endParaRPr lang="en-GB" sz="1800" dirty="0">
              <a:solidFill>
                <a:srgbClr val="002060"/>
              </a:solidFill>
              <a:latin typeface="Arial" panose="020B0604020202020204" pitchFamily="34" charset="0"/>
              <a:cs typeface="Arial" panose="020B0604020202020204" pitchFamily="34" charset="0"/>
            </a:endParaRPr>
          </a:p>
          <a:p>
            <a:pPr algn="ctr"/>
            <a:r>
              <a:rPr lang="ru" sz="1800" dirty="0">
                <a:solidFill>
                  <a:srgbClr val="002060"/>
                </a:solidFill>
                <a:latin typeface="Arial" panose="020B0604020202020204" pitchFamily="34" charset="0"/>
                <a:cs typeface="Arial" panose="020B0604020202020204" pitchFamily="34" charset="0"/>
              </a:rPr>
              <a:t>Статистика туризма</a:t>
            </a:r>
          </a:p>
        </p:txBody>
      </p:sp>
      <p:sp>
        <p:nvSpPr>
          <p:cNvPr id="20" name="Triangle 19">
            <a:extLst>
              <a:ext uri="{FF2B5EF4-FFF2-40B4-BE49-F238E27FC236}">
                <a16:creationId xmlns:a16="http://schemas.microsoft.com/office/drawing/2014/main" id="{27784FFE-160E-D97F-97BE-C9AF540407B0}"/>
              </a:ext>
            </a:extLst>
          </p:cNvPr>
          <p:cNvSpPr/>
          <p:nvPr/>
        </p:nvSpPr>
        <p:spPr>
          <a:xfrm rot="16200000">
            <a:off x="8383089" y="4965079"/>
            <a:ext cx="2585306" cy="269372"/>
          </a:xfrm>
          <a:prstGeom prst="triangle">
            <a:avLst/>
          </a:prstGeom>
          <a:solidFill>
            <a:srgbClr val="F7FDE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riangle 20">
            <a:extLst>
              <a:ext uri="{FF2B5EF4-FFF2-40B4-BE49-F238E27FC236}">
                <a16:creationId xmlns:a16="http://schemas.microsoft.com/office/drawing/2014/main" id="{300295E7-BFD0-A28B-7BC6-EEFAC936244C}"/>
              </a:ext>
            </a:extLst>
          </p:cNvPr>
          <p:cNvSpPr/>
          <p:nvPr/>
        </p:nvSpPr>
        <p:spPr>
          <a:xfrm rot="5400000">
            <a:off x="5640038" y="4966093"/>
            <a:ext cx="2585306" cy="269372"/>
          </a:xfrm>
          <a:prstGeom prst="triangle">
            <a:avLst/>
          </a:prstGeom>
          <a:solidFill>
            <a:srgbClr val="F7FDE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F4813A75-39A7-E584-8786-2AC5A767EA7F}"/>
              </a:ext>
            </a:extLst>
          </p:cNvPr>
          <p:cNvSpPr txBox="1"/>
          <p:nvPr/>
        </p:nvSpPr>
        <p:spPr>
          <a:xfrm>
            <a:off x="3848202" y="3694892"/>
            <a:ext cx="2592624" cy="1200329"/>
          </a:xfrm>
          <a:prstGeom prst="rect">
            <a:avLst/>
          </a:prstGeom>
          <a:solidFill>
            <a:schemeClr val="bg1">
              <a:lumMod val="95000"/>
            </a:schemeClr>
          </a:solidFill>
        </p:spPr>
        <p:txBody>
          <a:bodyPr wrap="square">
            <a:spAutoFit/>
          </a:bodyPr>
          <a:lstStyle/>
          <a:p>
            <a:pPr algn="ctr"/>
            <a:r>
              <a:rPr lang="ru" sz="1800" dirty="0">
                <a:solidFill>
                  <a:srgbClr val="002060"/>
                </a:solidFill>
                <a:latin typeface="Arial" panose="020B0604020202020204" pitchFamily="34" charset="0"/>
                <a:cs typeface="Arial" panose="020B0604020202020204" pitchFamily="34" charset="0"/>
              </a:rPr>
              <a:t>Совместно разработанные и используемые правила</a:t>
            </a:r>
          </a:p>
        </p:txBody>
      </p:sp>
      <p:sp>
        <p:nvSpPr>
          <p:cNvPr id="23" name="TextBox 22">
            <a:extLst>
              <a:ext uri="{FF2B5EF4-FFF2-40B4-BE49-F238E27FC236}">
                <a16:creationId xmlns:a16="http://schemas.microsoft.com/office/drawing/2014/main" id="{A791A0C9-908D-F186-F588-694507E326CE}"/>
              </a:ext>
            </a:extLst>
          </p:cNvPr>
          <p:cNvSpPr txBox="1"/>
          <p:nvPr/>
        </p:nvSpPr>
        <p:spPr>
          <a:xfrm>
            <a:off x="3912954" y="5430002"/>
            <a:ext cx="2592624" cy="646331"/>
          </a:xfrm>
          <a:prstGeom prst="rect">
            <a:avLst/>
          </a:prstGeom>
          <a:solidFill>
            <a:schemeClr val="bg1">
              <a:lumMod val="95000"/>
            </a:schemeClr>
          </a:solidFill>
        </p:spPr>
        <p:txBody>
          <a:bodyPr wrap="square">
            <a:spAutoFit/>
          </a:bodyPr>
          <a:lstStyle/>
          <a:p>
            <a:pPr algn="ctr"/>
            <a:r>
              <a:rPr lang="ru" dirty="0">
                <a:solidFill>
                  <a:srgbClr val="002060"/>
                </a:solidFill>
                <a:latin typeface="Arial" panose="020B0604020202020204" pitchFamily="34" charset="0"/>
                <a:cs typeface="Arial" panose="020B0604020202020204" pitchFamily="34" charset="0"/>
              </a:rPr>
              <a:t>Внедрение лучших практик</a:t>
            </a:r>
            <a:endParaRPr lang="en-GB" sz="1800" dirty="0">
              <a:solidFill>
                <a:srgbClr val="002060"/>
              </a:solidFill>
              <a:latin typeface="Arial" panose="020B0604020202020204" pitchFamily="34" charset="0"/>
              <a:cs typeface="Arial" panose="020B0604020202020204" pitchFamily="34" charset="0"/>
            </a:endParaRPr>
          </a:p>
        </p:txBody>
      </p:sp>
      <p:pic>
        <p:nvPicPr>
          <p:cNvPr id="5" name="Picture 23">
            <a:extLst>
              <a:ext uri="{FF2B5EF4-FFF2-40B4-BE49-F238E27FC236}">
                <a16:creationId xmlns:a16="http://schemas.microsoft.com/office/drawing/2014/main" id="{6FC41A89-F9A6-6B18-5FC5-995E1C7DC695}"/>
              </a:ext>
            </a:extLst>
          </p:cNvPr>
          <p:cNvPicPr>
            <a:picLocks noChangeAspect="1"/>
          </p:cNvPicPr>
          <p:nvPr/>
        </p:nvPicPr>
        <p:blipFill>
          <a:blip r:embed="rId3"/>
          <a:stretch>
            <a:fillRect/>
          </a:stretch>
        </p:blipFill>
        <p:spPr>
          <a:xfrm>
            <a:off x="4067739" y="1423352"/>
            <a:ext cx="7772400" cy="2184081"/>
          </a:xfrm>
          <a:prstGeom prst="rect">
            <a:avLst/>
          </a:prstGeom>
        </p:spPr>
      </p:pic>
      <p:sp>
        <p:nvSpPr>
          <p:cNvPr id="8" name="Can 7">
            <a:extLst>
              <a:ext uri="{FF2B5EF4-FFF2-40B4-BE49-F238E27FC236}">
                <a16:creationId xmlns:a16="http://schemas.microsoft.com/office/drawing/2014/main" id="{5E889B10-F7A6-94E9-FC85-CF1DDE865A09}"/>
              </a:ext>
            </a:extLst>
          </p:cNvPr>
          <p:cNvSpPr/>
          <p:nvPr/>
        </p:nvSpPr>
        <p:spPr>
          <a:xfrm>
            <a:off x="10265749" y="3253281"/>
            <a:ext cx="1753849" cy="1200329"/>
          </a:xfrm>
          <a:prstGeom prst="ca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b="1" dirty="0">
                <a:solidFill>
                  <a:srgbClr val="002060"/>
                </a:solidFill>
              </a:rPr>
              <a:t>База данных достопримечательностей</a:t>
            </a:r>
          </a:p>
        </p:txBody>
      </p:sp>
    </p:spTree>
    <p:extLst>
      <p:ext uri="{BB962C8B-B14F-4D97-AF65-F5344CB8AC3E}">
        <p14:creationId xmlns:p14="http://schemas.microsoft.com/office/powerpoint/2010/main" val="27939693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4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115af50e-efb3-4a0e-b425-875ff625e09e" ContentTypeId="0x010100A3BFD338C4D69F46BE33AA49AB5087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9FDAEA74914DCF4CB1BBCF0E2E5EDB11" ma:contentTypeVersion="16" ma:contentTypeDescription="Create a new document." ma:contentTypeScope="" ma:versionID="590b25b2cc87761dafd9002c9e8bdf08">
  <xsd:schema xmlns:xsd="http://www.w3.org/2001/XMLSchema" xmlns:xs="http://www.w3.org/2001/XMLSchema" xmlns:p="http://schemas.microsoft.com/office/2006/metadata/properties" xmlns:ns2="f668aa56-9285-4561-92d6-d6343913a899" xmlns:ns3="4d0bf39f-aee5-4194-a8cf-9eb94d977901" xmlns:ns4="c1fdd505-2570-46c2-bd04-3e0f2d874cf5" targetNamespace="http://schemas.microsoft.com/office/2006/metadata/properties" ma:root="true" ma:fieldsID="08ce7d0b189851eda8553ac15085c2ff" ns2:_="" ns3:_="" ns4:_="">
    <xsd:import namespace="f668aa56-9285-4561-92d6-d6343913a899"/>
    <xsd:import namespace="4d0bf39f-aee5-4194-a8cf-9eb94d977901"/>
    <xsd:import namespace="c1fdd505-2570-46c2-bd04-3e0f2d874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8aa56-9285-4561-92d6-d6343913a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bf39f-aee5-4194-a8cf-9eb94d9779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1b58bf-0af3-43f6-8149-3fc5501c152c}" ma:internalName="TaxCatchAll" ma:showField="CatchAllData" ma:web="f668aa56-9285-4561-92d6-d6343913a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4d0bf39f-aee5-4194-a8cf-9eb94d977901">
      <Terms xmlns="http://schemas.microsoft.com/office/infopath/2007/PartnerControls"/>
    </lcf76f155ced4ddcb4097134ff3c332f>
    <TaxCatchAll xmlns="c1fdd505-2570-46c2-bd04-3e0f2d874cf5" xsi:nil="true"/>
  </documentManagement>
</p:properties>
</file>

<file path=customXml/itemProps1.xml><?xml version="1.0" encoding="utf-8"?>
<ds:datastoreItem xmlns:ds="http://schemas.openxmlformats.org/officeDocument/2006/customXml" ds:itemID="{8F74260A-42F2-4331-88CC-07C7D62ECB7B}">
  <ds:schemaRefs>
    <ds:schemaRef ds:uri="http://schemas.microsoft.com/sharepoint/v3/contenttype/forms"/>
  </ds:schemaRefs>
</ds:datastoreItem>
</file>

<file path=customXml/itemProps2.xml><?xml version="1.0" encoding="utf-8"?>
<ds:datastoreItem xmlns:ds="http://schemas.openxmlformats.org/officeDocument/2006/customXml" ds:itemID="{B5748377-37B8-4A36-87CE-9DCA11810365}">
  <ds:schemaRefs>
    <ds:schemaRef ds:uri="Microsoft.SharePoint.Taxonomy.ContentTypeSync"/>
  </ds:schemaRefs>
</ds:datastoreItem>
</file>

<file path=customXml/itemProps3.xml><?xml version="1.0" encoding="utf-8"?>
<ds:datastoreItem xmlns:ds="http://schemas.openxmlformats.org/officeDocument/2006/customXml" ds:itemID="{2CECCEEF-5B37-4C03-88A6-177C6A6B4A73}"/>
</file>

<file path=customXml/itemProps4.xml><?xml version="1.0" encoding="utf-8"?>
<ds:datastoreItem xmlns:ds="http://schemas.openxmlformats.org/officeDocument/2006/customXml" ds:itemID="{A6B03415-D29F-4121-834B-42393404D0B8}"/>
</file>

<file path=docProps/app.xml><?xml version="1.0" encoding="utf-8"?>
<Properties xmlns="http://schemas.openxmlformats.org/officeDocument/2006/extended-properties" xmlns:vt="http://schemas.openxmlformats.org/officeDocument/2006/docPropsVTypes">
  <Template>DCI_Powerpoint_Templates</Template>
  <TotalTime>3841</TotalTime>
  <Words>2809</Words>
  <Application>Microsoft Office PowerPoint</Application>
  <PresentationFormat>Widescreen</PresentationFormat>
  <Paragraphs>272</Paragraphs>
  <Slides>12</Slides>
  <Notes>11</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12</vt:i4>
      </vt:variant>
    </vt:vector>
  </HeadingPairs>
  <TitlesOfParts>
    <vt:vector size="22" baseType="lpstr">
      <vt:lpstr>Arial</vt:lpstr>
      <vt:lpstr>Calibri</vt:lpstr>
      <vt:lpstr>Roboto</vt:lpstr>
      <vt:lpstr>Wingdings</vt:lpstr>
      <vt:lpstr>blank</vt:lpstr>
      <vt:lpstr>1_DCI-Master</vt:lpstr>
      <vt:lpstr>2_DCI-Master</vt:lpstr>
      <vt:lpstr>3_DCI-Master</vt:lpstr>
      <vt:lpstr>4_DCI-Master</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Irene de Roma</dc:creator>
  <cp:keywords/>
  <dc:description/>
  <cp:lastModifiedBy>Reneli Gloria</cp:lastModifiedBy>
  <cp:revision>8</cp:revision>
  <cp:lastPrinted>2019-08-18T10:17:53Z</cp:lastPrinted>
  <dcterms:created xsi:type="dcterms:W3CDTF">2016-02-04T20:47:29Z</dcterms:created>
  <dcterms:modified xsi:type="dcterms:W3CDTF">2023-06-12T10:17:28Z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2023-04-13T08:28:17Z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7ecc9fe6-a3c1-454a-b1a7-8fcdd66eb6a8</vt:lpwstr>
  </property>
  <property fmtid="{D5CDD505-2E9C-101B-9397-08002B2CF9AE}" pid="8" name="MSIP_Label_817d4574-7375-4d17-b29c-6e4c6df0fcb0_ContentBits">
    <vt:lpwstr>2</vt:lpwstr>
  </property>
  <property fmtid="{D5CDD505-2E9C-101B-9397-08002B2CF9AE}" pid="9" name="ClassificationContentMarkingFooterLocations">
    <vt:lpwstr>blank:3\1_DCI-Master:3\2_DCI-Master:3\3_DCI-Master:3\4_DCI-Master:3</vt:lpwstr>
  </property>
  <property fmtid="{D5CDD505-2E9C-101B-9397-08002B2CF9AE}" pid="10" name="ClassificationContentMarkingFooterText">
    <vt:lpwstr>INTERNAL. This information is accessible to ADB Management and staff. It may be shared outside ADB with appropriate permission.</vt:lpwstr>
  </property>
  <property fmtid="{D5CDD505-2E9C-101B-9397-08002B2CF9AE}" pid="11" name="ContentTypeId">
    <vt:lpwstr>0x0101009FDAEA74914DCF4CB1BBCF0E2E5EDB11</vt:lpwstr>
  </property>
</Properties>
</file>