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wdp" ContentType="image/vnd.ms-photo"/>
  <Default Extension="svg" ContentType="image/svg"/>
  <Override PartName="/customXml/item1.xml" ContentType="application/xml"/>
  <Override PartName="/customXml/item2.xml" ContentType="application/xml"/>
  <Override PartName="/customXml/item3.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changesInfos/changesInfo1.xml" ContentType="application/vnd.ms-powerpoint.changesinfo+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12.xml" ContentType="application/vnd.ms-office.chartcolorstyle+xml"/>
  <Override PartName="/ppt/charts/colors13.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12.xml" ContentType="application/vnd.ms-office.chartstyle+xml"/>
  <Override PartName="/ppt/charts/style13.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ink/ink1.xml" ContentType="application/inkml+xml"/>
  <Override PartName="/ppt/ink/ink2.xml" ContentType="application/inkml+xml"/>
  <Override PartName="/ppt/ink/ink3.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0.3-->
<p:presentation xmlns:r="http://schemas.openxmlformats.org/officeDocument/2006/relationships" xmlns:a="http://schemas.openxmlformats.org/drawingml/2006/main" xmlns:p="http://schemas.openxmlformats.org/presentationml/2006/main" showSpecialPlsOnTitleSld="0" saveSubsetFonts="1" autoCompressPictures="0">
  <p:sldMasterIdLst>
    <p:sldMasterId id="2147483671" r:id="rId4"/>
  </p:sldMasterIdLst>
  <p:notesMasterIdLst>
    <p:notesMasterId r:id="rId5"/>
  </p:notesMasterIdLst>
  <p:sldIdLst>
    <p:sldId id="258" r:id="rId6"/>
    <p:sldId id="405" r:id="rId7"/>
    <p:sldId id="259" r:id="rId8"/>
    <p:sldId id="398" r:id="rId9"/>
    <p:sldId id="262" r:id="rId10"/>
    <p:sldId id="264" r:id="rId11"/>
    <p:sldId id="397" r:id="rId12"/>
    <p:sldId id="413" r:id="rId13"/>
    <p:sldId id="407" r:id="rId14"/>
    <p:sldId id="411" r:id="rId15"/>
    <p:sldId id="394" r:id="rId16"/>
    <p:sldId id="412" r:id="rId17"/>
    <p:sldId id="393" r:id="rId18"/>
    <p:sldId id="410" r:id="rId19"/>
    <p:sldId id="400" r:id="rId20"/>
    <p:sldId id="399" r:id="rId21"/>
    <p:sldId id="401" r:id="rId22"/>
    <p:sldId id="409" r:id="rId23"/>
    <p:sldId id="402" r:id="rId24"/>
  </p:sldIdLst>
  <p:sldSz cx="12192000" cy="6858000"/>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153940-D656-375D-C9D3-86214DBBDE40}" name="Dorothea C. Lazaro" initials="DCL" userId="Dorothea C. Lazaro" providerId="None"/>
  <p188:author id="{FEF3F498-B6FF-6FCC-88ED-9D1E3C06ACCE}" name="Loreli de Dios" initials="LD" userId="S::ldedios1.consultant@adb.org::5a38689b-67aa-496e-8054-b3e6f7e275a8" providerId="AD"/>
  <p188:author id="{D8736C9C-6EC0-41E0-6322-4388CBEBFECE}" name="Dorothea C. Lazaro" initials="DL" userId="S::dlazaro@adb.org::805b2f41-9d5e-4ff4-8a46-e4c17eaa3090" providerId="AD"/>
  <p188:author id="{891C67E5-2C0E-60CA-562A-EB0427A85F6B}" name="Julius Irving C. Santos" initials="JICS" userId="S::juliussantos.consultant@adb.org::d8e1c0d3-f819-45dc-8ffb-2a176930998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C00"/>
    <a:srgbClr val="FDD000"/>
    <a:srgbClr val="FFF9D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A14E55-EB9C-7E44-8B1D-D9B5C90C6143}" v="7571" dt="2023-06-12T05:44:23.629"/>
    <p1510:client id="{1FC3CA7C-22A7-CACC-D4F3-49354E05FED0}" v="44" dt="2023-06-11T15:33:43.483"/>
    <p1510:client id="{3024F5D9-33C8-5897-48C7-16C92FA63406}" v="763" dt="2023-06-11T12:34:19.169"/>
    <p1510:client id="{35E99DF8-CA52-4A1C-B689-9323CC3A118E}" v="291" dt="2023-06-11T14:13:28.555"/>
    <p1510:client id="{4ADC4EDF-D3AA-6A6A-D884-B75BDBED89D2}" v="2" dt="2023-06-12T04:46:18.556"/>
    <p1510:client id="{70A13572-8B6B-4D84-BE39-1548C1FCDC24}" v="1613" vWet="1615" dt="2023-06-12T04:45:03.591"/>
    <p1510:client id="{760AAF06-DDA1-CFA0-1F64-91A2C462889D}" v="312" dt="2023-06-11T10:24:41.881"/>
    <p1510:client id="{7C0768A6-6DE6-07BF-0A85-0489FCDDFB1A}" v="92" dt="2023-06-11T11:53:36.272"/>
    <p1510:client id="{94DA3C4F-5534-4CE5-9EDC-07903AA3F66E}" v="109" dt="2023-06-11T10:12:57.752"/>
    <p1510:client id="{96253A7B-F4C7-BE10-C53D-B3A425D65DFC}" v="41" dt="2023-06-11T20:30:20.172"/>
    <p1510:client id="{9B73BA69-03D4-C0EA-F3CF-FDF6B254B0E9}" v="1628" dt="2023-06-11T13:48:57.726"/>
    <p1510:client id="{A821E06B-E286-FDA8-B5CC-3DFB5CB14587}" v="2830" dt="2023-06-11T09:49:03.892"/>
    <p1510:client id="{BC58484B-BB0C-323E-7A35-08958AA9B36B}" v="12" dt="2023-06-12T05:33:25.824"/>
    <p1510:client id="{CAB0A963-690E-A8E9-A344-8DF66AC8161B}" v="48" dt="2023-06-11T08:47:37.915"/>
    <p1510:client id="{D4ED9ED2-240D-4F61-8208-C1D72CC98EDE}" v="205" dt="2023-06-11T07:47:28.288"/>
  </p1510:revLst>
</p1510:revInfo>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snapToGrid="0">
      <p:cViewPr>
        <p:scale>
          <a:sx n="1" d="100"/>
          <a:sy n="1" d="100"/>
        </p:scale>
        <p:origin x="0" y="0"/>
      </p:cViewPr>
      <p:guideLst/>
    </p:cSldViewPr>
  </p:slide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 Type="http://schemas.openxmlformats.org/officeDocument/2006/relationships/customXml" Target="../customXml/item2.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tags" Target="tags/tag1.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heme" Target="theme/theme1.xml" /><Relationship Id="rId29" Type="http://schemas.microsoft.com/office/2016/11/relationships/changesInfo" Target="changesInfos/changesInfo1.xml" /><Relationship Id="rId3" Type="http://schemas.openxmlformats.org/officeDocument/2006/relationships/customXml" Target="../customXml/item3.xml" /><Relationship Id="rId30" Type="http://schemas.microsoft.com/office/2015/10/relationships/revisionInfo" Target="revisionInfo.xml" /><Relationship Id="rId31" Type="http://schemas.microsoft.com/office/2018/10/relationships/authors" Target="authors.xml" /><Relationship Id="rId32" Type="http://schemas.openxmlformats.org/officeDocument/2006/relationships/tableStyles" Target="tableStyles.xml" /><Relationship Id="rId4" Type="http://schemas.openxmlformats.org/officeDocument/2006/relationships/slideMaster" Target="slideMasters/slideMaster1.xml" /><Relationship Id="rId5" Type="http://schemas.openxmlformats.org/officeDocument/2006/relationships/notesMaster" Target="notesMasters/notesMaster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othea C. Lazaro" userId="805b2f41-9d5e-4ff4-8a46-e4c17eaa3090" providerId="ADAL" clId="{10A14E55-EB9C-7E44-8B1D-D9B5C90C6143}"/>
    <pc:docChg chg="modSld">
      <pc:chgData name="Dorothea C. Lazaro" userId="805b2f41-9d5e-4ff4-8a46-e4c17eaa3090" providerId="ADAL" clId="{10A14E55-EB9C-7E44-8B1D-D9B5C90C6143}" dt="2023-06-12T05:44:23.629" v="162" actId="207"/>
      <pc:docMkLst>
        <pc:docMk/>
      </pc:docMkLst>
      <pc:sldChg chg="addSp modSp mod">
        <pc:chgData name="Dorothea C. Lazaro" userId="805b2f41-9d5e-4ff4-8a46-e4c17eaa3090" providerId="ADAL" clId="{10A14E55-EB9C-7E44-8B1D-D9B5C90C6143}" dt="2023-06-12T05:40:51.039" v="4" actId="404"/>
        <pc:sldMkLst>
          <pc:docMk/>
          <pc:sldMk cId="3196382910" sldId="259"/>
        </pc:sldMkLst>
        <pc:spChg chg="add mod">
          <ac:chgData name="Dorothea C. Lazaro" userId="805b2f41-9d5e-4ff4-8a46-e4c17eaa3090" providerId="ADAL" clId="{10A14E55-EB9C-7E44-8B1D-D9B5C90C6143}" dt="2023-06-12T05:40:51.039" v="4" actId="404"/>
          <ac:spMkLst>
            <pc:docMk/>
            <pc:sldMk cId="3196382910" sldId="259"/>
            <ac:spMk id="9" creationId="{EF8FCC0D-81DC-5E8E-C2E6-9849D4E81D35}"/>
          </ac:spMkLst>
        </pc:spChg>
      </pc:sldChg>
      <pc:sldChg chg="addSp modSp mod">
        <pc:chgData name="Dorothea C. Lazaro" userId="805b2f41-9d5e-4ff4-8a46-e4c17eaa3090" providerId="ADAL" clId="{10A14E55-EB9C-7E44-8B1D-D9B5C90C6143}" dt="2023-06-12T05:41:36.647" v="39" actId="1037"/>
        <pc:sldMkLst>
          <pc:docMk/>
          <pc:sldMk cId="1996154827" sldId="262"/>
        </pc:sldMkLst>
        <pc:spChg chg="add mod">
          <ac:chgData name="Dorothea C. Lazaro" userId="805b2f41-9d5e-4ff4-8a46-e4c17eaa3090" providerId="ADAL" clId="{10A14E55-EB9C-7E44-8B1D-D9B5C90C6143}" dt="2023-06-12T05:41:36.647" v="39" actId="1037"/>
          <ac:spMkLst>
            <pc:docMk/>
            <pc:sldMk cId="1996154827" sldId="262"/>
            <ac:spMk id="10" creationId="{0A4071EA-CC3D-E98A-A274-D2239259FC99}"/>
          </ac:spMkLst>
        </pc:spChg>
      </pc:sldChg>
      <pc:sldChg chg="addSp modSp mod">
        <pc:chgData name="Dorothea C. Lazaro" userId="805b2f41-9d5e-4ff4-8a46-e4c17eaa3090" providerId="ADAL" clId="{10A14E55-EB9C-7E44-8B1D-D9B5C90C6143}" dt="2023-06-12T05:42:02.762" v="59" actId="1036"/>
        <pc:sldMkLst>
          <pc:docMk/>
          <pc:sldMk cId="3438104445" sldId="264"/>
        </pc:sldMkLst>
        <pc:spChg chg="add mod">
          <ac:chgData name="Dorothea C. Lazaro" userId="805b2f41-9d5e-4ff4-8a46-e4c17eaa3090" providerId="ADAL" clId="{10A14E55-EB9C-7E44-8B1D-D9B5C90C6143}" dt="2023-06-12T05:42:02.762" v="59" actId="1036"/>
          <ac:spMkLst>
            <pc:docMk/>
            <pc:sldMk cId="3438104445" sldId="264"/>
            <ac:spMk id="3" creationId="{D17FCE7B-F0B5-2A76-DCF4-E2B50D9D6071}"/>
          </ac:spMkLst>
        </pc:spChg>
      </pc:sldChg>
      <pc:sldChg chg="modSp mod">
        <pc:chgData name="Dorothea C. Lazaro" userId="805b2f41-9d5e-4ff4-8a46-e4c17eaa3090" providerId="ADAL" clId="{10A14E55-EB9C-7E44-8B1D-D9B5C90C6143}" dt="2023-06-12T05:44:03.845" v="136" actId="207"/>
        <pc:sldMkLst>
          <pc:docMk/>
          <pc:sldMk cId="1964817578" sldId="393"/>
        </pc:sldMkLst>
        <pc:spChg chg="mod">
          <ac:chgData name="Dorothea C. Lazaro" userId="805b2f41-9d5e-4ff4-8a46-e4c17eaa3090" providerId="ADAL" clId="{10A14E55-EB9C-7E44-8B1D-D9B5C90C6143}" dt="2023-06-12T05:44:03.845" v="136" actId="207"/>
          <ac:spMkLst>
            <pc:docMk/>
            <pc:sldMk cId="1964817578" sldId="393"/>
            <ac:spMk id="2" creationId="{D13EE52C-65F0-4C94-80BE-66A5CFB96077}"/>
          </ac:spMkLst>
        </pc:spChg>
      </pc:sldChg>
      <pc:sldChg chg="addSp modSp">
        <pc:chgData name="Dorothea C. Lazaro" userId="805b2f41-9d5e-4ff4-8a46-e4c17eaa3090" providerId="ADAL" clId="{10A14E55-EB9C-7E44-8B1D-D9B5C90C6143}" dt="2023-06-12T05:40:28.128" v="0"/>
        <pc:sldMkLst>
          <pc:docMk/>
          <pc:sldMk cId="2588071062" sldId="394"/>
        </pc:sldMkLst>
        <pc:spChg chg="add mod">
          <ac:chgData name="Dorothea C. Lazaro" userId="805b2f41-9d5e-4ff4-8a46-e4c17eaa3090" providerId="ADAL" clId="{10A14E55-EB9C-7E44-8B1D-D9B5C90C6143}" dt="2023-06-12T05:40:28.128" v="0"/>
          <ac:spMkLst>
            <pc:docMk/>
            <pc:sldMk cId="2588071062" sldId="394"/>
            <ac:spMk id="2" creationId="{51F64F28-24FF-D86D-550B-4EA695249C41}"/>
          </ac:spMkLst>
        </pc:spChg>
      </pc:sldChg>
      <pc:sldChg chg="addSp modSp mod">
        <pc:chgData name="Dorothea C. Lazaro" userId="805b2f41-9d5e-4ff4-8a46-e4c17eaa3090" providerId="ADAL" clId="{10A14E55-EB9C-7E44-8B1D-D9B5C90C6143}" dt="2023-06-12T05:42:43.306" v="102" actId="1036"/>
        <pc:sldMkLst>
          <pc:docMk/>
          <pc:sldMk cId="2801915712" sldId="397"/>
        </pc:sldMkLst>
        <pc:spChg chg="mod">
          <ac:chgData name="Dorothea C. Lazaro" userId="805b2f41-9d5e-4ff4-8a46-e4c17eaa3090" providerId="ADAL" clId="{10A14E55-EB9C-7E44-8B1D-D9B5C90C6143}" dt="2023-06-12T05:42:25.041" v="92" actId="1035"/>
          <ac:spMkLst>
            <pc:docMk/>
            <pc:sldMk cId="2801915712" sldId="397"/>
            <ac:spMk id="3" creationId="{B0D24311-C191-725B-7A2E-05BADB705224}"/>
          </ac:spMkLst>
        </pc:spChg>
        <pc:spChg chg="mod">
          <ac:chgData name="Dorothea C. Lazaro" userId="805b2f41-9d5e-4ff4-8a46-e4c17eaa3090" providerId="ADAL" clId="{10A14E55-EB9C-7E44-8B1D-D9B5C90C6143}" dt="2023-06-12T05:42:43.306" v="102" actId="1036"/>
          <ac:spMkLst>
            <pc:docMk/>
            <pc:sldMk cId="2801915712" sldId="397"/>
            <ac:spMk id="4" creationId="{3DE2673E-BED4-6828-5ED0-79427E33E4CC}"/>
          </ac:spMkLst>
        </pc:spChg>
        <pc:spChg chg="add mod">
          <ac:chgData name="Dorothea C. Lazaro" userId="805b2f41-9d5e-4ff4-8a46-e4c17eaa3090" providerId="ADAL" clId="{10A14E55-EB9C-7E44-8B1D-D9B5C90C6143}" dt="2023-06-12T05:42:17.618" v="78" actId="1036"/>
          <ac:spMkLst>
            <pc:docMk/>
            <pc:sldMk cId="2801915712" sldId="397"/>
            <ac:spMk id="13" creationId="{6F905AC4-3249-13E8-69E2-CCE48ACACEFF}"/>
          </ac:spMkLst>
        </pc:spChg>
        <pc:grpChg chg="mod">
          <ac:chgData name="Dorothea C. Lazaro" userId="805b2f41-9d5e-4ff4-8a46-e4c17eaa3090" providerId="ADAL" clId="{10A14E55-EB9C-7E44-8B1D-D9B5C90C6143}" dt="2023-06-12T05:42:29.799" v="93" actId="1076"/>
          <ac:grpSpMkLst>
            <pc:docMk/>
            <pc:sldMk cId="2801915712" sldId="397"/>
            <ac:grpSpMk id="35" creationId="{5156672D-2543-5DDC-734E-B3968C4E49BF}"/>
          </ac:grpSpMkLst>
        </pc:grpChg>
      </pc:sldChg>
      <pc:sldChg chg="addSp modSp mod">
        <pc:chgData name="Dorothea C. Lazaro" userId="805b2f41-9d5e-4ff4-8a46-e4c17eaa3090" providerId="ADAL" clId="{10A14E55-EB9C-7E44-8B1D-D9B5C90C6143}" dt="2023-06-12T05:41:45.038" v="49" actId="1037"/>
        <pc:sldMkLst>
          <pc:docMk/>
          <pc:sldMk cId="2462170442" sldId="398"/>
        </pc:sldMkLst>
        <pc:spChg chg="add mod">
          <ac:chgData name="Dorothea C. Lazaro" userId="805b2f41-9d5e-4ff4-8a46-e4c17eaa3090" providerId="ADAL" clId="{10A14E55-EB9C-7E44-8B1D-D9B5C90C6143}" dt="2023-06-12T05:41:45.038" v="49" actId="1037"/>
          <ac:spMkLst>
            <pc:docMk/>
            <pc:sldMk cId="2462170442" sldId="398"/>
            <ac:spMk id="8" creationId="{F0EABF57-25A3-9A46-C356-71474C981D3D}"/>
          </ac:spMkLst>
        </pc:spChg>
      </pc:sldChg>
      <pc:sldChg chg="addSp modSp">
        <pc:chgData name="Dorothea C. Lazaro" userId="805b2f41-9d5e-4ff4-8a46-e4c17eaa3090" providerId="ADAL" clId="{10A14E55-EB9C-7E44-8B1D-D9B5C90C6143}" dt="2023-06-12T05:40:28.128" v="0"/>
        <pc:sldMkLst>
          <pc:docMk/>
          <pc:sldMk cId="3816777100" sldId="399"/>
        </pc:sldMkLst>
        <pc:spChg chg="add mod">
          <ac:chgData name="Dorothea C. Lazaro" userId="805b2f41-9d5e-4ff4-8a46-e4c17eaa3090" providerId="ADAL" clId="{10A14E55-EB9C-7E44-8B1D-D9B5C90C6143}" dt="2023-06-12T05:40:28.128" v="0"/>
          <ac:spMkLst>
            <pc:docMk/>
            <pc:sldMk cId="3816777100" sldId="399"/>
            <ac:spMk id="5" creationId="{5ECFC645-BD90-31D7-FD40-BC11D3C80AFD}"/>
          </ac:spMkLst>
        </pc:spChg>
      </pc:sldChg>
      <pc:sldChg chg="addSp modSp mod">
        <pc:chgData name="Dorothea C. Lazaro" userId="805b2f41-9d5e-4ff4-8a46-e4c17eaa3090" providerId="ADAL" clId="{10A14E55-EB9C-7E44-8B1D-D9B5C90C6143}" dt="2023-06-12T05:44:23.629" v="162" actId="207"/>
        <pc:sldMkLst>
          <pc:docMk/>
          <pc:sldMk cId="2296076420" sldId="400"/>
        </pc:sldMkLst>
        <pc:spChg chg="add mod">
          <ac:chgData name="Dorothea C. Lazaro" userId="805b2f41-9d5e-4ff4-8a46-e4c17eaa3090" providerId="ADAL" clId="{10A14E55-EB9C-7E44-8B1D-D9B5C90C6143}" dt="2023-06-12T05:44:23.629" v="162" actId="207"/>
          <ac:spMkLst>
            <pc:docMk/>
            <pc:sldMk cId="2296076420" sldId="400"/>
            <ac:spMk id="5" creationId="{56F048AA-4542-F3FB-5D25-98C422C9A50F}"/>
          </ac:spMkLst>
        </pc:spChg>
      </pc:sldChg>
      <pc:sldChg chg="addSp modSp">
        <pc:chgData name="Dorothea C. Lazaro" userId="805b2f41-9d5e-4ff4-8a46-e4c17eaa3090" providerId="ADAL" clId="{10A14E55-EB9C-7E44-8B1D-D9B5C90C6143}" dt="2023-06-12T05:40:28.128" v="0"/>
        <pc:sldMkLst>
          <pc:docMk/>
          <pc:sldMk cId="2460912015" sldId="401"/>
        </pc:sldMkLst>
        <pc:spChg chg="add mod">
          <ac:chgData name="Dorothea C. Lazaro" userId="805b2f41-9d5e-4ff4-8a46-e4c17eaa3090" providerId="ADAL" clId="{10A14E55-EB9C-7E44-8B1D-D9B5C90C6143}" dt="2023-06-12T05:40:28.128" v="0"/>
          <ac:spMkLst>
            <pc:docMk/>
            <pc:sldMk cId="2460912015" sldId="401"/>
            <ac:spMk id="5" creationId="{8BCE120F-6F14-16DF-3165-7717F0B710B6}"/>
          </ac:spMkLst>
        </pc:spChg>
      </pc:sldChg>
      <pc:sldChg chg="addSp modSp">
        <pc:chgData name="Dorothea C. Lazaro" userId="805b2f41-9d5e-4ff4-8a46-e4c17eaa3090" providerId="ADAL" clId="{10A14E55-EB9C-7E44-8B1D-D9B5C90C6143}" dt="2023-06-12T05:40:28.128" v="0"/>
        <pc:sldMkLst>
          <pc:docMk/>
          <pc:sldMk cId="3378715103" sldId="402"/>
        </pc:sldMkLst>
        <pc:spChg chg="add mod">
          <ac:chgData name="Dorothea C. Lazaro" userId="805b2f41-9d5e-4ff4-8a46-e4c17eaa3090" providerId="ADAL" clId="{10A14E55-EB9C-7E44-8B1D-D9B5C90C6143}" dt="2023-06-12T05:40:28.128" v="0"/>
          <ac:spMkLst>
            <pc:docMk/>
            <pc:sldMk cId="3378715103" sldId="402"/>
            <ac:spMk id="6" creationId="{51E8480E-5165-026B-59B5-F7E0783B7DBA}"/>
          </ac:spMkLst>
        </pc:spChg>
      </pc:sldChg>
      <pc:sldChg chg="addSp modSp mod">
        <pc:chgData name="Dorothea C. Lazaro" userId="805b2f41-9d5e-4ff4-8a46-e4c17eaa3090" providerId="ADAL" clId="{10A14E55-EB9C-7E44-8B1D-D9B5C90C6143}" dt="2023-06-12T05:41:06.326" v="22" actId="1036"/>
        <pc:sldMkLst>
          <pc:docMk/>
          <pc:sldMk cId="2686521448" sldId="405"/>
        </pc:sldMkLst>
        <pc:spChg chg="add mod">
          <ac:chgData name="Dorothea C. Lazaro" userId="805b2f41-9d5e-4ff4-8a46-e4c17eaa3090" providerId="ADAL" clId="{10A14E55-EB9C-7E44-8B1D-D9B5C90C6143}" dt="2023-06-12T05:41:06.326" v="22" actId="1036"/>
          <ac:spMkLst>
            <pc:docMk/>
            <pc:sldMk cId="2686521448" sldId="405"/>
            <ac:spMk id="4" creationId="{2FDC92BD-8432-DDB1-1CDD-9578035D9EAB}"/>
          </ac:spMkLst>
        </pc:spChg>
      </pc:sldChg>
      <pc:sldChg chg="addSp modSp">
        <pc:chgData name="Dorothea C. Lazaro" userId="805b2f41-9d5e-4ff4-8a46-e4c17eaa3090" providerId="ADAL" clId="{10A14E55-EB9C-7E44-8B1D-D9B5C90C6143}" dt="2023-06-12T05:40:28.128" v="0"/>
        <pc:sldMkLst>
          <pc:docMk/>
          <pc:sldMk cId="3747709678" sldId="407"/>
        </pc:sldMkLst>
        <pc:spChg chg="add mod">
          <ac:chgData name="Dorothea C. Lazaro" userId="805b2f41-9d5e-4ff4-8a46-e4c17eaa3090" providerId="ADAL" clId="{10A14E55-EB9C-7E44-8B1D-D9B5C90C6143}" dt="2023-06-12T05:40:28.128" v="0"/>
          <ac:spMkLst>
            <pc:docMk/>
            <pc:sldMk cId="3747709678" sldId="407"/>
            <ac:spMk id="3" creationId="{61CF9BFD-DB49-FBBC-431C-FD9B895F4E82}"/>
          </ac:spMkLst>
        </pc:spChg>
      </pc:sldChg>
      <pc:sldChg chg="addSp modSp">
        <pc:chgData name="Dorothea C. Lazaro" userId="805b2f41-9d5e-4ff4-8a46-e4c17eaa3090" providerId="ADAL" clId="{10A14E55-EB9C-7E44-8B1D-D9B5C90C6143}" dt="2023-06-12T05:40:28.128" v="0"/>
        <pc:sldMkLst>
          <pc:docMk/>
          <pc:sldMk cId="2616292459" sldId="409"/>
        </pc:sldMkLst>
        <pc:spChg chg="add mod">
          <ac:chgData name="Dorothea C. Lazaro" userId="805b2f41-9d5e-4ff4-8a46-e4c17eaa3090" providerId="ADAL" clId="{10A14E55-EB9C-7E44-8B1D-D9B5C90C6143}" dt="2023-06-12T05:40:28.128" v="0"/>
          <ac:spMkLst>
            <pc:docMk/>
            <pc:sldMk cId="2616292459" sldId="409"/>
            <ac:spMk id="2" creationId="{39CF5B80-AA14-6C80-99C1-6DD3C252AC68}"/>
          </ac:spMkLst>
        </pc:spChg>
      </pc:sldChg>
      <pc:sldChg chg="modSp mod">
        <pc:chgData name="Dorothea C. Lazaro" userId="805b2f41-9d5e-4ff4-8a46-e4c17eaa3090" providerId="ADAL" clId="{10A14E55-EB9C-7E44-8B1D-D9B5C90C6143}" dt="2023-06-12T05:44:16.423" v="150" actId="1035"/>
        <pc:sldMkLst>
          <pc:docMk/>
          <pc:sldMk cId="3807908461" sldId="410"/>
        </pc:sldMkLst>
        <pc:spChg chg="mod">
          <ac:chgData name="Dorothea C. Lazaro" userId="805b2f41-9d5e-4ff4-8a46-e4c17eaa3090" providerId="ADAL" clId="{10A14E55-EB9C-7E44-8B1D-D9B5C90C6143}" dt="2023-06-12T05:44:16.423" v="150" actId="1035"/>
          <ac:spMkLst>
            <pc:docMk/>
            <pc:sldMk cId="3807908461" sldId="410"/>
            <ac:spMk id="2" creationId="{E5B89451-B156-4BA5-8A7A-70FA5D144032}"/>
          </ac:spMkLst>
        </pc:spChg>
      </pc:sldChg>
      <pc:sldChg chg="addSp modSp">
        <pc:chgData name="Dorothea C. Lazaro" userId="805b2f41-9d5e-4ff4-8a46-e4c17eaa3090" providerId="ADAL" clId="{10A14E55-EB9C-7E44-8B1D-D9B5C90C6143}" dt="2023-06-12T05:40:28.128" v="0"/>
        <pc:sldMkLst>
          <pc:docMk/>
          <pc:sldMk cId="1342562113" sldId="411"/>
        </pc:sldMkLst>
        <pc:spChg chg="add mod">
          <ac:chgData name="Dorothea C. Lazaro" userId="805b2f41-9d5e-4ff4-8a46-e4c17eaa3090" providerId="ADAL" clId="{10A14E55-EB9C-7E44-8B1D-D9B5C90C6143}" dt="2023-06-12T05:40:28.128" v="0"/>
          <ac:spMkLst>
            <pc:docMk/>
            <pc:sldMk cId="1342562113" sldId="411"/>
            <ac:spMk id="2" creationId="{C15E004A-C598-B48E-72C1-D7CDEC4A65B2}"/>
          </ac:spMkLst>
        </pc:spChg>
      </pc:sldChg>
      <pc:sldChg chg="addSp modSp">
        <pc:chgData name="Dorothea C. Lazaro" userId="805b2f41-9d5e-4ff4-8a46-e4c17eaa3090" providerId="ADAL" clId="{10A14E55-EB9C-7E44-8B1D-D9B5C90C6143}" dt="2023-06-12T05:40:28.128" v="0"/>
        <pc:sldMkLst>
          <pc:docMk/>
          <pc:sldMk cId="3967162464" sldId="412"/>
        </pc:sldMkLst>
        <pc:spChg chg="add mod">
          <ac:chgData name="Dorothea C. Lazaro" userId="805b2f41-9d5e-4ff4-8a46-e4c17eaa3090" providerId="ADAL" clId="{10A14E55-EB9C-7E44-8B1D-D9B5C90C6143}" dt="2023-06-12T05:40:28.128" v="0"/>
          <ac:spMkLst>
            <pc:docMk/>
            <pc:sldMk cId="3967162464" sldId="412"/>
            <ac:spMk id="2" creationId="{75038EF3-7E38-C987-E4A2-CE43D91D3CB6}"/>
          </ac:spMkLst>
        </pc:spChg>
      </pc:sldChg>
      <pc:sldChg chg="addSp modSp mod">
        <pc:chgData name="Dorothea C. Lazaro" userId="805b2f41-9d5e-4ff4-8a46-e4c17eaa3090" providerId="ADAL" clId="{10A14E55-EB9C-7E44-8B1D-D9B5C90C6143}" dt="2023-06-12T05:43:45.476" v="115" actId="1036"/>
        <pc:sldMkLst>
          <pc:docMk/>
          <pc:sldMk cId="675688529" sldId="413"/>
        </pc:sldMkLst>
        <pc:spChg chg="mod">
          <ac:chgData name="Dorothea C. Lazaro" userId="805b2f41-9d5e-4ff4-8a46-e4c17eaa3090" providerId="ADAL" clId="{10A14E55-EB9C-7E44-8B1D-D9B5C90C6143}" dt="2023-06-12T05:43:45.476" v="115" actId="1036"/>
          <ac:spMkLst>
            <pc:docMk/>
            <pc:sldMk cId="675688529" sldId="413"/>
            <ac:spMk id="3" creationId="{7F9B7BAE-A76B-0D41-560B-ABD2D2F3DC70}"/>
          </ac:spMkLst>
        </pc:spChg>
        <pc:spChg chg="add mod">
          <ac:chgData name="Dorothea C. Lazaro" userId="805b2f41-9d5e-4ff4-8a46-e4c17eaa3090" providerId="ADAL" clId="{10A14E55-EB9C-7E44-8B1D-D9B5C90C6143}" dt="2023-06-12T05:42:57.213" v="104" actId="207"/>
          <ac:spMkLst>
            <pc:docMk/>
            <pc:sldMk cId="675688529" sldId="413"/>
            <ac:spMk id="4" creationId="{3A28D171-5D0F-1312-4630-FC34D75506C2}"/>
          </ac:spMkLst>
        </pc:spChg>
      </pc:sldChg>
    </pc:docChg>
  </pc:docChgLst>
  <pc:docChgLst>
    <pc:chgData name="Dorothea C. Lazaro" userId="S::dlazaro@adb.org::805b2f41-9d5e-4ff4-8a46-e4c17eaa3090" providerId="AD" clId="Web-{BC58484B-BB0C-323E-7A35-08958AA9B36B}"/>
    <pc:docChg chg="modSld">
      <pc:chgData name="Dorothea C. Lazaro" userId="S::dlazaro@adb.org::805b2f41-9d5e-4ff4-8a46-e4c17eaa3090" providerId="AD" clId="Web-{BC58484B-BB0C-323E-7A35-08958AA9B36B}" dt="2023-06-12T05:33:24.277" v="9" actId="20577"/>
      <pc:docMkLst>
        <pc:docMk/>
      </pc:docMkLst>
      <pc:sldChg chg="modSp delCm modNotes">
        <pc:chgData name="Dorothea C. Lazaro" userId="S::dlazaro@adb.org::805b2f41-9d5e-4ff4-8a46-e4c17eaa3090" providerId="AD" clId="Web-{BC58484B-BB0C-323E-7A35-08958AA9B36B}" dt="2023-06-12T05:33:24.277" v="9" actId="20577"/>
        <pc:sldMkLst>
          <pc:docMk/>
          <pc:sldMk cId="3438104445" sldId="264"/>
        </pc:sldMkLst>
        <pc:spChg chg="mod">
          <ac:chgData name="Dorothea C. Lazaro" userId="S::dlazaro@adb.org::805b2f41-9d5e-4ff4-8a46-e4c17eaa3090" providerId="AD" clId="Web-{BC58484B-BB0C-323E-7A35-08958AA9B36B}" dt="2023-06-12T05:33:24.277" v="9" actId="20577"/>
          <ac:spMkLst>
            <pc:docMk/>
            <pc:sldMk cId="3438104445" sldId="264"/>
            <ac:spMk id="4" creationId="{CDB06868-BA50-DED7-F40A-CAD3D8AB9B30}"/>
          </ac:spMkLst>
        </pc:spChg>
        <pc:extLst>
          <p:ext xmlns:p="http://schemas.openxmlformats.org/presentationml/2006/main" uri="{D6D511B9-2390-475A-947B-AFAB55BFBCF1}">
            <pc226:cmChg xmlns:pc226="http://schemas.microsoft.com/office/powerpoint/2022/06/main/command" chg="del">
              <pc226:chgData name="Dorothea C. Lazaro" userId="S::dlazaro@adb.org::805b2f41-9d5e-4ff4-8a46-e4c17eaa3090" providerId="AD" clId="Web-{BC58484B-BB0C-323E-7A35-08958AA9B36B}" dt="2023-06-12T05:33:11.949" v="3"/>
              <pc2:cmMkLst xmlns:pc2="http://schemas.microsoft.com/office/powerpoint/2019/9/main/command">
                <pc:docMk/>
                <pc:sldMk cId="3438104445" sldId="264"/>
                <pc2:cmMk id="{025EA86B-D8EE-4A6E-B9D5-F8E30E8072E6}"/>
              </pc2:cmMkLst>
            </pc226:cmChg>
          </p:ext>
        </pc:extLst>
      </pc:sldChg>
    </pc:docChg>
  </pc:docChgLst>
  <pc:docChgLst>
    <pc:chgData name="Loreli de Dios" userId="S::ldedios1.consultant@adb.org::5a38689b-67aa-496e-8054-b3e6f7e275a8" providerId="AD" clId="Web-{4ADC4EDF-D3AA-6A6A-D884-B75BDBED89D2}"/>
    <pc:docChg chg="mod modSld">
      <pc:chgData name="Loreli de Dios" userId="S::ldedios1.consultant@adb.org::5a38689b-67aa-496e-8054-b3e6f7e275a8" providerId="AD" clId="Web-{4ADC4EDF-D3AA-6A6A-D884-B75BDBED89D2}" dt="2023-06-12T04:46:18.556" v="34"/>
      <pc:docMkLst>
        <pc:docMk/>
      </pc:docMkLst>
      <pc:sldChg chg="addCm modNotes">
        <pc:chgData name="Loreli de Dios" userId="S::ldedios1.consultant@adb.org::5a38689b-67aa-496e-8054-b3e6f7e275a8" providerId="AD" clId="Web-{4ADC4EDF-D3AA-6A6A-D884-B75BDBED89D2}" dt="2023-06-12T04:46:18.556" v="34"/>
        <pc:sldMkLst>
          <pc:docMk/>
          <pc:sldMk cId="3438104445" sldId="264"/>
        </pc:sldMkLst>
        <pc:extLst>
          <p:ext xmlns:p="http://schemas.openxmlformats.org/presentationml/2006/main" uri="{D6D511B9-2390-475A-947B-AFAB55BFBCF1}">
            <pc226:cmChg xmlns:pc226="http://schemas.microsoft.com/office/powerpoint/2022/06/main/command" chg="add">
              <pc226:chgData name="Loreli de Dios" userId="S::ldedios1.consultant@adb.org::5a38689b-67aa-496e-8054-b3e6f7e275a8" providerId="AD" clId="Web-{4ADC4EDF-D3AA-6A6A-D884-B75BDBED89D2}" dt="2023-06-12T04:46:18.556" v="34"/>
              <pc2:cmMkLst xmlns:pc2="http://schemas.microsoft.com/office/powerpoint/2019/9/main/command">
                <pc:docMk/>
                <pc:sldMk cId="3438104445" sldId="264"/>
                <pc2:cmMk id="{025EA86B-D8EE-4A6E-B9D5-F8E30E8072E6}"/>
              </pc2:cmMkLst>
            </pc226:cmChg>
          </p:ext>
        </pc:extLst>
      </pc:sldChg>
    </pc:docChg>
  </pc:docChgLst>
</pc:chgInfo>
</file>

<file path=ppt/charts/_rels/chart1.xml.rels>&#65279;<?xml version="1.0" encoding="utf-8" standalone="yes"?><Relationships xmlns="http://schemas.openxmlformats.org/package/2006/relationships"><Relationship Id="rId1" Type="http://schemas.openxmlformats.org/officeDocument/2006/relationships/oleObject" Target="file:///C:\Users\ju3\AppData\Local\Microsoft\Windows\INetCache\Content.Outlook\HU5DP9NN\data%20for%20RTG%20slides.xlsx" TargetMode="External" /><Relationship Id="rId2" Type="http://schemas.microsoft.com/office/2011/relationships/chartColorStyle" Target="colors1.xml" /><Relationship Id="rId3" Type="http://schemas.microsoft.com/office/2011/relationships/chartStyle" Target="style1.xml" /></Relationships>
</file>

<file path=ppt/charts/_rels/chart10.xml.rels>&#65279;<?xml version="1.0" encoding="utf-8" standalone="yes"?><Relationships xmlns="http://schemas.openxmlformats.org/package/2006/relationships"><Relationship Id="rId1" Type="http://schemas.openxmlformats.org/officeDocument/2006/relationships/package" Target="../embeddings/Microsoft_Excel_Worksheet5.xlsx" /><Relationship Id="rId2" Type="http://schemas.microsoft.com/office/2011/relationships/chartColorStyle" Target="colors10.xml" /><Relationship Id="rId3" Type="http://schemas.microsoft.com/office/2011/relationships/chartStyle" Target="style10.xml" /></Relationships>
</file>

<file path=ppt/charts/_rels/chart11.xml.rels>&#65279;<?xml version="1.0" encoding="utf-8" standalone="yes"?><Relationships xmlns="http://schemas.openxmlformats.org/package/2006/relationships"><Relationship Id="rId1" Type="http://schemas.openxmlformats.org/officeDocument/2006/relationships/package" Target="../embeddings/Microsoft_Excel_Worksheet6.xlsx" /><Relationship Id="rId2" Type="http://schemas.microsoft.com/office/2011/relationships/chartColorStyle" Target="colors11.xml" /><Relationship Id="rId3" Type="http://schemas.microsoft.com/office/2011/relationships/chartStyle" Target="style11.xml" /></Relationships>
</file>

<file path=ppt/charts/_rels/chart12.xml.rels>&#65279;<?xml version="1.0" encoding="utf-8" standalone="yes"?><Relationships xmlns="http://schemas.openxmlformats.org/package/2006/relationships"><Relationship Id="rId1" Type="http://schemas.openxmlformats.org/officeDocument/2006/relationships/package" Target="../embeddings/Microsoft_Excel_Worksheet7.xlsx" /><Relationship Id="rId2" Type="http://schemas.microsoft.com/office/2011/relationships/chartColorStyle" Target="colors12.xml" /><Relationship Id="rId3" Type="http://schemas.microsoft.com/office/2011/relationships/chartStyle" Target="style12.xml" /></Relationships>
</file>

<file path=ppt/charts/_rels/chart13.xml.rels>&#65279;<?xml version="1.0" encoding="utf-8" standalone="yes"?><Relationships xmlns="http://schemas.openxmlformats.org/package/2006/relationships"><Relationship Id="rId1" Type="http://schemas.openxmlformats.org/officeDocument/2006/relationships/package" Target="../embeddings/Microsoft_Excel_Worksheet8.xlsx" /><Relationship Id="rId2" Type="http://schemas.microsoft.com/office/2011/relationships/chartColorStyle" Target="colors13.xml" /><Relationship Id="rId3" Type="http://schemas.microsoft.com/office/2011/relationships/chartStyle" Target="style13.xml" /></Relationships>
</file>

<file path=ppt/charts/_rels/chart2.xml.rels>&#65279;<?xml version="1.0" encoding="utf-8" standalone="yes"?><Relationships xmlns="http://schemas.openxmlformats.org/package/2006/relationships"><Relationship Id="rId1" Type="http://schemas.openxmlformats.org/officeDocument/2006/relationships/oleObject" Target="file:///C:\Users\ju3\AppData\Local\Microsoft\Windows\INetCache\Content.Outlook\HU5DP9NN\data%20for%20RTG%20slides.xlsx" TargetMode="External" /><Relationship Id="rId2" Type="http://schemas.microsoft.com/office/2011/relationships/chartColorStyle" Target="colors2.xml" /><Relationship Id="rId3" Type="http://schemas.microsoft.com/office/2011/relationships/chartStyle" Target="style2.xml" /></Relationships>
</file>

<file path=ppt/charts/_rels/chart3.xml.rels>&#65279;<?xml version="1.0" encoding="utf-8" standalone="yes"?><Relationships xmlns="http://schemas.openxmlformats.org/package/2006/relationships"><Relationship Id="rId1" Type="http://schemas.openxmlformats.org/officeDocument/2006/relationships/oleObject" Target="file:///C:\Users\ju3\AppData\Local\Microsoft\Windows\INetCache\Content.Outlook\HU5DP9NN\data%20for%20RTG%20slides.xlsx" TargetMode="External" /><Relationship Id="rId2" Type="http://schemas.microsoft.com/office/2011/relationships/chartColorStyle" Target="colors3.xml" /><Relationship Id="rId3" Type="http://schemas.microsoft.com/office/2011/relationships/chartStyle" Target="style3.xml" /></Relationships>
</file>

<file path=ppt/charts/_rels/chart4.xml.rels>&#65279;<?xml version="1.0" encoding="utf-8" standalone="yes"?><Relationships xmlns="http://schemas.openxmlformats.org/package/2006/relationships"><Relationship Id="rId1" Type="http://schemas.openxmlformats.org/officeDocument/2006/relationships/oleObject" Target="file:///C:\Users\ju3\AppData\Local\Microsoft\Windows\INetCache\Content.Outlook\HU5DP9NN\data%20for%20RTG%20slides.xlsx" TargetMode="External" /><Relationship Id="rId2" Type="http://schemas.microsoft.com/office/2011/relationships/chartColorStyle" Target="colors4.xml" /><Relationship Id="rId3" Type="http://schemas.microsoft.com/office/2011/relationships/chartStyle" Target="style4.xml" /></Relationships>
</file>

<file path=ppt/charts/_rels/chart5.xml.rels>&#65279;<?xml version="1.0" encoding="utf-8" standalone="yes"?><Relationships xmlns="http://schemas.openxmlformats.org/package/2006/relationships"><Relationship Id="rId1" Type="http://schemas.openxmlformats.org/officeDocument/2006/relationships/oleObject" Target="file:///C:\Users\ju3\AppData\Local\Microsoft\Windows\INetCache\Content.Outlook\HU5DP9NN\data%20for%20RTG%20slides.xlsx" TargetMode="External" /><Relationship Id="rId2" Type="http://schemas.microsoft.com/office/2011/relationships/chartColorStyle" Target="colors5.xml" /><Relationship Id="rId3" Type="http://schemas.microsoft.com/office/2011/relationships/chartStyle" Target="style5.xml" /></Relationships>
</file>

<file path=ppt/charts/_rels/chart6.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microsoft.com/office/2011/relationships/chartColorStyle" Target="colors6.xml" /><Relationship Id="rId3" Type="http://schemas.microsoft.com/office/2011/relationships/chartStyle" Target="style6.xml" /></Relationships>
</file>

<file path=ppt/charts/_rels/chart7.xml.rels>&#65279;<?xml version="1.0" encoding="utf-8" standalone="yes"?><Relationships xmlns="http://schemas.openxmlformats.org/package/2006/relationships"><Relationship Id="rId1" Type="http://schemas.openxmlformats.org/officeDocument/2006/relationships/package" Target="../embeddings/Microsoft_Excel_Worksheet2.xlsx" /><Relationship Id="rId2" Type="http://schemas.microsoft.com/office/2011/relationships/chartColorStyle" Target="colors7.xml" /><Relationship Id="rId3" Type="http://schemas.microsoft.com/office/2011/relationships/chartStyle" Target="style7.xml" /></Relationships>
</file>

<file path=ppt/charts/_rels/chart8.xml.rels>&#65279;<?xml version="1.0" encoding="utf-8" standalone="yes"?><Relationships xmlns="http://schemas.openxmlformats.org/package/2006/relationships"><Relationship Id="rId1" Type="http://schemas.openxmlformats.org/officeDocument/2006/relationships/package" Target="../embeddings/Microsoft_Excel_Worksheet3.xlsx" /><Relationship Id="rId2" Type="http://schemas.microsoft.com/office/2011/relationships/chartColorStyle" Target="colors8.xml" /><Relationship Id="rId3" Type="http://schemas.microsoft.com/office/2011/relationships/chartStyle" Target="style8.xml" /></Relationships>
</file>

<file path=ppt/charts/_rels/chart9.xml.rels>&#65279;<?xml version="1.0" encoding="utf-8" standalone="yes"?><Relationships xmlns="http://schemas.openxmlformats.org/package/2006/relationships"><Relationship Id="rId1" Type="http://schemas.openxmlformats.org/officeDocument/2006/relationships/package" Target="../embeddings/Microsoft_Excel_Worksheet4.xlsx" /><Relationship Id="rId2" Type="http://schemas.microsoft.com/office/2011/relationships/chartColorStyle" Target="colors9.xml" /><Relationship Id="rId3" Type="http://schemas.microsoft.com/office/2011/relationships/chartStyle" Target="style9.xm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20" baseline="0">
                <a:solidFill>
                  <a:schemeClr val="accent1"/>
                </a:solidFill>
                <a:latin typeface="Arial" panose="020b0604020202020204" pitchFamily="34" charset="0"/>
                <a:ea typeface="+mn-ea"/>
                <a:cs typeface="Arial" panose="020b0604020202020204" pitchFamily="34" charset="0"/>
              </a:defRPr>
            </a:pPr>
            <a:r>
              <a:rPr lang="en-US" sz="1600" b="1">
                <a:solidFill>
                  <a:schemeClr val="accent1"/>
                </a:solidFill>
              </a:rPr>
              <a:t>Trade in Goods and Services as % of GDP</a:t>
            </a:r>
          </a:p>
        </c:rich>
      </c:tx>
      <c:layout>
        <c:manualLayout>
          <c:xMode val="edge"/>
          <c:yMode val="edge"/>
          <c:x val="0.15702812373638153"/>
          <c:y val="0.03501574322581291"/>
        </c:manualLayout>
      </c:layout>
      <c:overlay val="0"/>
      <c:spPr>
        <a:noFill/>
        <a:ln>
          <a:noFill/>
        </a:ln>
        <a:effectLst/>
      </c:spPr>
      <c:txPr>
        <a:bodyPr rot="0" spcFirstLastPara="1" vertOverflow="ellipsis" vert="horz" wrap="square" anchor="ctr" anchorCtr="1"/>
        <a:p>
          <a:pPr>
            <a:defRPr sz="1600" b="1" i="0" u="none" strike="noStrike" kern="1200" cap="none" spc="20" baseline="0" smtId="4294967295">
              <a:solidFill>
                <a:schemeClr val="accent1"/>
              </a:solidFill>
              <a:latin typeface="Arial" panose="020b0604020202020204" pitchFamily="34" charset="0"/>
              <a:ea typeface="+mn-ea"/>
              <a:cs typeface="Arial" panose="020b0604020202020204" pitchFamily="34" charset="0"/>
            </a:defRPr>
          </a:pPr>
          <a:endParaRPr sz="1600" b="1" i="0" u="none" strike="noStrike" kern="1200" cap="none" spc="20" baseline="0" smtId="4294967295">
            <a:solidFill>
              <a:schemeClr val="accent1"/>
            </a:solidFill>
            <a:latin typeface="Arial" panose="020b0604020202020204" pitchFamily="34" charset="0"/>
            <a:ea typeface="+mn-ea"/>
            <a:cs typeface="Arial" panose="020b0604020202020204" pitchFamily="34" charset="0"/>
          </a:endParaRPr>
        </a:p>
      </c:txPr>
    </c:title>
    <c:autoTitleDeleted val="0"/>
    <c:plotArea>
      <c:layout>
        <c:manualLayout>
          <c:layoutTarget val="inner"/>
          <c:xMode val="edge"/>
          <c:yMode val="edge"/>
          <c:x val="0.044973455369472504"/>
          <c:y val="0.12798123061656952"/>
          <c:w val="0.7707539796829224"/>
          <c:h val="0.7152346968650818"/>
        </c:manualLayout>
      </c:layout>
      <c:lineChart>
        <c:grouping/>
        <c:varyColors val="0"/>
        <c:ser>
          <c:idx val="0"/>
          <c:order val="0"/>
          <c:tx>
            <c:strRef>
              <c:f>'E-commerce'!$B$39</c:f>
              <c:strCache>
                <c:ptCount val="1"/>
                <c:pt idx="0">
                  <c:v>CAREC10 Goods</c:v>
                </c:pt>
              </c:strCache>
            </c:strRef>
          </c:tx>
          <c:spPr>
            <a:ln w="22225" cap="rnd" cmpd="sng" algn="ctr">
              <a:solidFill>
                <a:schemeClr val="accent1"/>
              </a:solidFill>
              <a:round/>
            </a:ln>
            <a:effectLst/>
          </c:spPr>
          <c:marker>
            <c:symbol val="none"/>
          </c:marker>
          <c:dLbls>
            <c:dLbl>
              <c:idx val="0"/>
              <c:dLblPos val="t"/>
              <c:showLegendKey val="0"/>
              <c:showVal val="1"/>
              <c:showCatName val="0"/>
              <c:showSerName val="0"/>
              <c:showPercent val="0"/>
              <c:showBubbleSize val="0"/>
              <c:extLst/>
            </c:dLbl>
            <c:dLbl>
              <c:idx val="1"/>
              <c:dLblPos val="t"/>
              <c:showLegendKey val="0"/>
              <c:showVal val="1"/>
              <c:showCatName val="0"/>
              <c:showSerName val="0"/>
              <c:showPercent val="0"/>
              <c:showBubbleSize val="0"/>
              <c:extLst/>
            </c:dLbl>
            <c:dLbl>
              <c:idx val="2"/>
              <c:dLblPos val="t"/>
              <c:showLegendKey val="0"/>
              <c:showVal val="1"/>
              <c:showCatName val="0"/>
              <c:showSerName val="0"/>
              <c:showPercent val="0"/>
              <c:showBubbleSize val="0"/>
              <c:extLst/>
            </c:dLbl>
            <c:dLbl>
              <c:idx val="3"/>
              <c:dLblPos val="t"/>
              <c:showLegendKey val="0"/>
              <c:showVal val="1"/>
              <c:showCatName val="0"/>
              <c:showSerName val="0"/>
              <c:showPercent val="0"/>
              <c:showBubbleSize val="0"/>
              <c:extLst/>
            </c:dLbl>
            <c:dLbl>
              <c:idx val="4"/>
              <c:dLblPos val="t"/>
              <c:showLegendKey val="0"/>
              <c:showVal val="1"/>
              <c:showCatName val="0"/>
              <c:showSerName val="0"/>
              <c:showPercent val="0"/>
              <c:showBubbleSize val="0"/>
              <c:extLst/>
            </c:dLbl>
            <c:dLbl>
              <c:idx val="5"/>
              <c:dLblPos val="t"/>
              <c:showLegendKey val="0"/>
              <c:showVal val="1"/>
              <c:showCatName val="0"/>
              <c:showSerName val="0"/>
              <c:showPercent val="0"/>
              <c:showBubbleSize val="0"/>
              <c:extLst/>
            </c:dLbl>
            <c:dLbl>
              <c:idx val="6"/>
              <c:dLblPos val="t"/>
              <c:showLegendKey val="0"/>
              <c:showVal val="1"/>
              <c:showCatName val="0"/>
              <c:showSerName val="0"/>
              <c:showPercent val="0"/>
              <c:showBubbleSize val="0"/>
              <c:extLst/>
            </c:dLbl>
            <c:dLbl>
              <c:idx val="7"/>
              <c:dLblPos val="t"/>
              <c:showLegendKey val="0"/>
              <c:showVal val="1"/>
              <c:showCatName val="0"/>
              <c:showSerName val="0"/>
              <c:showPercent val="0"/>
              <c:showBubbleSize val="0"/>
              <c:extLst/>
            </c:dLbl>
            <c:dLbl>
              <c:idx val="8"/>
              <c:dLblPos val="t"/>
              <c:showLegendKey val="0"/>
              <c:showVal val="1"/>
              <c:showCatName val="0"/>
              <c:showSerName val="0"/>
              <c:showPercent val="0"/>
              <c:showBubbleSize val="0"/>
              <c:extLst/>
            </c:dLbl>
            <c:dLbl>
              <c:idx val="9"/>
              <c:dLblPos val="t"/>
              <c:showLegendKey val="0"/>
              <c:showVal val="1"/>
              <c:showCatName val="0"/>
              <c:showSerName val="0"/>
              <c:showPercent val="0"/>
              <c:showBubbleSize val="0"/>
              <c:extLst/>
            </c:dLbl>
            <c:dLbl>
              <c:idx val="10"/>
              <c:dLblPos val="t"/>
              <c:showLegendKey val="0"/>
              <c:showVal val="1"/>
              <c:showCatName val="0"/>
              <c:showSerName val="0"/>
              <c:showPercent val="0"/>
              <c:showBubbleSize val="0"/>
              <c:extLst/>
            </c:dLbl>
            <c:dLbl>
              <c:idx val="11"/>
              <c:dLblPos val="t"/>
              <c:showLegendKey val="0"/>
              <c:showVal val="1"/>
              <c:showCatName val="0"/>
              <c:showSerName val="0"/>
              <c:showPercent val="0"/>
              <c:showBubbleSize val="0"/>
              <c:extLst/>
            </c:dLbl>
            <c:spPr>
              <a:noFill/>
              <a:ln>
                <a:noFill/>
              </a:ln>
              <a:effectLst/>
            </c:spPr>
            <c:txPr>
              <a:bodyPr rot="0" spcFirstLastPara="1" vertOverflow="ellipsis" vert="horz" wrap="square" anchor="ctr" anchorCtr="1"/>
              <a:p>
                <a:pPr>
                  <a:defRPr sz="800" b="0" i="0" u="none" strike="noStrike" kern="1200" baseline="0" smtId="4294967295">
                    <a:solidFill>
                      <a:schemeClr val="dk1">
                        <a:lumMod val="65000"/>
                        <a:lumOff val="35000"/>
                      </a:schemeClr>
                    </a:solidFill>
                    <a:latin typeface="Arial" panose="020b0604020202020204" pitchFamily="34" charset="0"/>
                    <a:ea typeface="+mn-ea"/>
                    <a:cs typeface="Arial" panose="020b0604020202020204" pitchFamily="34" charset="0"/>
                  </a:defRPr>
                </a:pPr>
                <a:endParaRPr sz="800" b="0" i="0" u="none" strike="noStrike" kern="1200" baseline="0" smtId="4294967295">
                  <a:solidFill>
                    <a:schemeClr val="dk1">
                      <a:lumMod val="65000"/>
                      <a:lumOff val="35000"/>
                    </a:schemeClr>
                  </a:solidFill>
                  <a:latin typeface="Arial" panose="020b0604020202020204" pitchFamily="34" charset="0"/>
                  <a:ea typeface="+mn-ea"/>
                  <a:cs typeface="Arial" panose="020b0604020202020204" pitchFamily="34" charset="0"/>
                </a:endParaRPr>
              </a:p>
            </c:txPr>
            <c:dLblPos val="t"/>
            <c:showLegendKey val="0"/>
            <c:showVal val="1"/>
            <c:showCatName val="0"/>
            <c:showSerName val="0"/>
            <c:showPercent val="0"/>
            <c:showBubbleSize val="0"/>
            <c:extLst>
              <c:ext xmlns:c15="http://schemas.microsoft.com/office/drawing/2012/chart" uri="{CE6537A1-D6FC-4f65-9D91-7224C49458BB}">
                <c15:showLeaderLines val="1"/>
                <c15:leaderLines>
                  <c:spPr>
                    <a:ln w="9525">
                      <a:solidFill>
                        <a:schemeClr val="dk1">
                          <a:lumMod val="35000"/>
                          <a:lumOff val="65000"/>
                        </a:schemeClr>
                      </a:solidFill>
                    </a:ln>
                  </c:spPr>
                </c15:leaderLines>
              </c:ext>
            </c:extLst>
          </c:dLbls>
          <c:cat>
            <c:numRef>
              <c:f>'E-commerce'!$A$40:$A$51</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'E-commerce'!$B$40:$B$51</c:f>
              <c:numCache>
                <c:formatCode>0.0</c:formatCode>
                <c:ptCount val="12"/>
                <c:pt idx="0">
                  <c:v>49.11240495453708</c:v>
                </c:pt>
                <c:pt idx="1">
                  <c:v>51.43769330113559</c:v>
                </c:pt>
                <c:pt idx="2">
                  <c:v>50.543240958711635</c:v>
                </c:pt>
                <c:pt idx="3">
                  <c:v>47.369742403205905</c:v>
                </c:pt>
                <c:pt idx="4">
                  <c:v>44.666592906648425</c:v>
                </c:pt>
                <c:pt idx="5">
                  <c:v>35.08086448937514</c:v>
                </c:pt>
                <c:pt idx="6">
                  <c:v>32.44392669640496</c:v>
                </c:pt>
                <c:pt idx="7">
                  <c:v>35.9301766584068</c:v>
                </c:pt>
                <c:pt idx="8">
                  <c:v>39.72195615567481</c:v>
                </c:pt>
                <c:pt idx="9">
                  <c:v>41.13325973628078</c:v>
                </c:pt>
                <c:pt idx="10">
                  <c:v>40.763037537510975</c:v>
                </c:pt>
                <c:pt idx="11">
                  <c:v>46.005441793149835</c:v>
                </c:pt>
              </c:numCache>
            </c:numRef>
          </c:val>
          <c:smooth val="0"/>
          <c:extLst>
            <c:ext xmlns:c16="http://schemas.microsoft.com/office/drawing/2014/chart" uri="{C3380CC4-5D6E-409C-BE32-E72D297353CC}">
              <c16:uniqueId val="{00000000-393B-4E4E-B763-FDACAF936052}"/>
            </c:ext>
          </c:extLst>
        </c:ser>
        <c:ser>
          <c:idx val="1"/>
          <c:order val="1"/>
          <c:tx>
            <c:strRef>
              <c:f>'E-commerce'!$C$39</c:f>
              <c:strCache>
                <c:ptCount val="1"/>
                <c:pt idx="0">
                  <c:v>CAREC11 Goods</c:v>
                </c:pt>
              </c:strCache>
            </c:strRef>
          </c:tx>
          <c:spPr>
            <a:ln w="22225" cap="rnd" cmpd="sng" algn="ctr">
              <a:solidFill>
                <a:schemeClr val="accent3"/>
              </a:solidFill>
              <a:round/>
            </a:ln>
            <a:effectLst/>
          </c:spPr>
          <c:marker>
            <c:symbol val="none"/>
          </c:marker>
          <c:dLbls>
            <c:dLbl>
              <c:idx val="0"/>
              <c:dLblPos val="b"/>
              <c:showLegendKey val="0"/>
              <c:showVal val="1"/>
              <c:showCatName val="0"/>
              <c:showSerName val="0"/>
              <c:showPercent val="0"/>
              <c:showBubbleSize val="0"/>
              <c:extLst/>
            </c:dLbl>
            <c:dLbl>
              <c:idx val="1"/>
              <c:dLblPos val="b"/>
              <c:showLegendKey val="0"/>
              <c:showVal val="1"/>
              <c:showCatName val="0"/>
              <c:showSerName val="0"/>
              <c:showPercent val="0"/>
              <c:showBubbleSize val="0"/>
              <c:extLst/>
            </c:dLbl>
            <c:dLbl>
              <c:idx val="2"/>
              <c:dLblPos val="b"/>
              <c:showLegendKey val="0"/>
              <c:showVal val="1"/>
              <c:showCatName val="0"/>
              <c:showSerName val="0"/>
              <c:showPercent val="0"/>
              <c:showBubbleSize val="0"/>
              <c:extLst/>
            </c:dLbl>
            <c:dLbl>
              <c:idx val="3"/>
              <c:dLblPos val="b"/>
              <c:showLegendKey val="0"/>
              <c:showVal val="1"/>
              <c:showCatName val="0"/>
              <c:showSerName val="0"/>
              <c:showPercent val="0"/>
              <c:showBubbleSize val="0"/>
              <c:extLst/>
            </c:dLbl>
            <c:dLbl>
              <c:idx val="4"/>
              <c:dLblPos val="b"/>
              <c:showLegendKey val="0"/>
              <c:showVal val="1"/>
              <c:showCatName val="0"/>
              <c:showSerName val="0"/>
              <c:showPercent val="0"/>
              <c:showBubbleSize val="0"/>
              <c:extLst/>
            </c:dLbl>
            <c:dLbl>
              <c:idx val="5"/>
              <c:dLblPos val="b"/>
              <c:showLegendKey val="0"/>
              <c:showVal val="1"/>
              <c:showCatName val="0"/>
              <c:showSerName val="0"/>
              <c:showPercent val="0"/>
              <c:showBubbleSize val="0"/>
              <c:extLst/>
            </c:dLbl>
            <c:dLbl>
              <c:idx val="6"/>
              <c:dLblPos val="b"/>
              <c:showLegendKey val="0"/>
              <c:showVal val="1"/>
              <c:showCatName val="0"/>
              <c:showSerName val="0"/>
              <c:showPercent val="0"/>
              <c:showBubbleSize val="0"/>
              <c:extLst/>
            </c:dLbl>
            <c:dLbl>
              <c:idx val="7"/>
              <c:dLblPos val="b"/>
              <c:showLegendKey val="0"/>
              <c:showVal val="1"/>
              <c:showCatName val="0"/>
              <c:showSerName val="0"/>
              <c:showPercent val="0"/>
              <c:showBubbleSize val="0"/>
              <c:extLst/>
            </c:dLbl>
            <c:dLbl>
              <c:idx val="8"/>
              <c:dLblPos val="b"/>
              <c:showLegendKey val="0"/>
              <c:showVal val="1"/>
              <c:showCatName val="0"/>
              <c:showSerName val="0"/>
              <c:showPercent val="0"/>
              <c:showBubbleSize val="0"/>
              <c:extLst/>
            </c:dLbl>
            <c:dLbl>
              <c:idx val="9"/>
              <c:dLblPos val="b"/>
              <c:showLegendKey val="0"/>
              <c:showVal val="1"/>
              <c:showCatName val="0"/>
              <c:showSerName val="0"/>
              <c:showPercent val="0"/>
              <c:showBubbleSize val="0"/>
              <c:extLst/>
            </c:dLbl>
            <c:dLbl>
              <c:idx val="10"/>
              <c:dLblPos val="b"/>
              <c:showLegendKey val="0"/>
              <c:showVal val="1"/>
              <c:showCatName val="0"/>
              <c:showSerName val="0"/>
              <c:showPercent val="0"/>
              <c:showBubbleSize val="0"/>
              <c:extLst/>
            </c:dLbl>
            <c:dLbl>
              <c:idx val="11"/>
              <c:dLblPos val="b"/>
              <c:showLegendKey val="0"/>
              <c:showVal val="1"/>
              <c:showCatName val="0"/>
              <c:showSerName val="0"/>
              <c:showPercent val="0"/>
              <c:showBubbleSize val="0"/>
              <c:extLst/>
            </c:dLbl>
            <c:spPr>
              <a:noFill/>
              <a:ln>
                <a:noFill/>
              </a:ln>
              <a:effectLst/>
            </c:spPr>
            <c:txPr>
              <a:bodyPr rot="0" spcFirstLastPara="1" vertOverflow="ellipsis" vert="horz" wrap="square" anchor="ctr" anchorCtr="1"/>
              <a:p>
                <a:pPr>
                  <a:defRPr sz="800" b="0" i="0" u="none" strike="noStrike" kern="1200" baseline="0" smtId="4294967295">
                    <a:solidFill>
                      <a:schemeClr val="dk1">
                        <a:lumMod val="65000"/>
                        <a:lumOff val="35000"/>
                      </a:schemeClr>
                    </a:solidFill>
                    <a:latin typeface="Arial" panose="020b0604020202020204" pitchFamily="34" charset="0"/>
                    <a:ea typeface="+mn-ea"/>
                    <a:cs typeface="Arial" panose="020b0604020202020204" pitchFamily="34" charset="0"/>
                  </a:defRPr>
                </a:pPr>
                <a:endParaRPr sz="800" b="0" i="0" u="none" strike="noStrike" kern="1200" baseline="0" smtId="4294967295">
                  <a:solidFill>
                    <a:schemeClr val="dk1">
                      <a:lumMod val="65000"/>
                      <a:lumOff val="35000"/>
                    </a:schemeClr>
                  </a:solidFill>
                  <a:latin typeface="Arial" panose="020b0604020202020204" pitchFamily="34" charset="0"/>
                  <a:ea typeface="+mn-ea"/>
                  <a:cs typeface="Arial" panose="020b0604020202020204" pitchFamily="34" charset="0"/>
                </a:endParaRPr>
              </a:p>
            </c:txPr>
            <c:dLblPos val="b"/>
            <c:showLegendKey val="0"/>
            <c:showVal val="1"/>
            <c:showCatName val="0"/>
            <c:showSerName val="0"/>
            <c:showPercent val="0"/>
            <c:showBubbleSize val="0"/>
            <c:extLst>
              <c:ext xmlns:c15="http://schemas.microsoft.com/office/drawing/2012/chart" uri="{CE6537A1-D6FC-4f65-9D91-7224C49458BB}">
                <c15:showLeaderLines val="1"/>
                <c15:leaderLines>
                  <c:spPr>
                    <a:ln w="9525">
                      <a:solidFill>
                        <a:schemeClr val="dk1">
                          <a:lumMod val="35000"/>
                          <a:lumOff val="65000"/>
                        </a:schemeClr>
                      </a:solidFill>
                    </a:ln>
                  </c:spPr>
                </c15:leaderLines>
              </c:ext>
            </c:extLst>
          </c:dLbls>
          <c:cat>
            <c:numRef>
              <c:f>'E-commerce'!$A$40:$A$51</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'E-commerce'!$C$40:$C$51</c:f>
              <c:numCache>
                <c:formatCode>0.0</c:formatCode>
                <c:ptCount val="12"/>
                <c:pt idx="0">
                  <c:v>48.876171502984825</c:v>
                </c:pt>
                <c:pt idx="1">
                  <c:v>48.46991936743848</c:v>
                </c:pt>
                <c:pt idx="2">
                  <c:v>45.702622999652185</c:v>
                </c:pt>
                <c:pt idx="3">
                  <c:v>43.73078937133774</c:v>
                </c:pt>
                <c:pt idx="4">
                  <c:v>41.29754678170157</c:v>
                </c:pt>
                <c:pt idx="5">
                  <c:v>35.69811115275227</c:v>
                </c:pt>
                <c:pt idx="6">
                  <c:v>32.78873635045038</c:v>
                </c:pt>
                <c:pt idx="7">
                  <c:v>33.50287725504918</c:v>
                </c:pt>
                <c:pt idx="8">
                  <c:v>33.59426645834611</c:v>
                </c:pt>
                <c:pt idx="9">
                  <c:v>32.4955830660212</c:v>
                </c:pt>
                <c:pt idx="10">
                  <c:v>32.077531843307675</c:v>
                </c:pt>
                <c:pt idx="11">
                  <c:v>34.601837385430876</c:v>
                </c:pt>
              </c:numCache>
            </c:numRef>
          </c:val>
          <c:smooth val="0"/>
          <c:extLst>
            <c:ext xmlns:c16="http://schemas.microsoft.com/office/drawing/2014/chart" uri="{C3380CC4-5D6E-409C-BE32-E72D297353CC}">
              <c16:uniqueId val="{00000001-393B-4E4E-B763-FDACAF936052}"/>
            </c:ext>
          </c:extLst>
        </c:ser>
        <c:ser>
          <c:idx val="2"/>
          <c:order val="2"/>
          <c:tx>
            <c:strRef>
              <c:f>'E-commerce'!$D$39</c:f>
              <c:strCache>
                <c:ptCount val="1"/>
                <c:pt idx="0">
                  <c:v>CAREC10 Services</c:v>
                </c:pt>
              </c:strCache>
            </c:strRef>
          </c:tx>
          <c:spPr>
            <a:ln w="22225" cap="rnd" cmpd="sng" algn="ctr">
              <a:solidFill>
                <a:srgbClr val="7030A0"/>
              </a:solidFill>
              <a:round/>
            </a:ln>
            <a:effectLst/>
          </c:spPr>
          <c:marker>
            <c:symbol val="none"/>
          </c:marker>
          <c:dLbls>
            <c:dLbl>
              <c:idx val="0"/>
              <c:dLblPos val="t"/>
              <c:showLegendKey val="0"/>
              <c:showVal val="1"/>
              <c:showCatName val="0"/>
              <c:showSerName val="0"/>
              <c:showPercent val="0"/>
              <c:showBubbleSize val="0"/>
              <c:extLst/>
            </c:dLbl>
            <c:dLbl>
              <c:idx val="1"/>
              <c:dLblPos val="t"/>
              <c:showLegendKey val="0"/>
              <c:showVal val="1"/>
              <c:showCatName val="0"/>
              <c:showSerName val="0"/>
              <c:showPercent val="0"/>
              <c:showBubbleSize val="0"/>
              <c:extLst/>
            </c:dLbl>
            <c:dLbl>
              <c:idx val="2"/>
              <c:dLblPos val="t"/>
              <c:showLegendKey val="0"/>
              <c:showVal val="1"/>
              <c:showCatName val="0"/>
              <c:showSerName val="0"/>
              <c:showPercent val="0"/>
              <c:showBubbleSize val="0"/>
              <c:extLst/>
            </c:dLbl>
            <c:dLbl>
              <c:idx val="3"/>
              <c:dLblPos val="t"/>
              <c:showLegendKey val="0"/>
              <c:showVal val="1"/>
              <c:showCatName val="0"/>
              <c:showSerName val="0"/>
              <c:showPercent val="0"/>
              <c:showBubbleSize val="0"/>
              <c:extLst/>
            </c:dLbl>
            <c:dLbl>
              <c:idx val="4"/>
              <c:dLblPos val="t"/>
              <c:showLegendKey val="0"/>
              <c:showVal val="1"/>
              <c:showCatName val="0"/>
              <c:showSerName val="0"/>
              <c:showPercent val="0"/>
              <c:showBubbleSize val="0"/>
              <c:extLst/>
            </c:dLbl>
            <c:dLbl>
              <c:idx val="5"/>
              <c:dLblPos val="t"/>
              <c:showLegendKey val="0"/>
              <c:showVal val="1"/>
              <c:showCatName val="0"/>
              <c:showSerName val="0"/>
              <c:showPercent val="0"/>
              <c:showBubbleSize val="0"/>
              <c:extLst/>
            </c:dLbl>
            <c:dLbl>
              <c:idx val="6"/>
              <c:dLblPos val="t"/>
              <c:showLegendKey val="0"/>
              <c:showVal val="1"/>
              <c:showCatName val="0"/>
              <c:showSerName val="0"/>
              <c:showPercent val="0"/>
              <c:showBubbleSize val="0"/>
              <c:extLst/>
            </c:dLbl>
            <c:dLbl>
              <c:idx val="7"/>
              <c:dLblPos val="t"/>
              <c:showLegendKey val="0"/>
              <c:showVal val="1"/>
              <c:showCatName val="0"/>
              <c:showSerName val="0"/>
              <c:showPercent val="0"/>
              <c:showBubbleSize val="0"/>
              <c:extLst/>
            </c:dLbl>
            <c:dLbl>
              <c:idx val="8"/>
              <c:dLblPos val="t"/>
              <c:showLegendKey val="0"/>
              <c:showVal val="1"/>
              <c:showCatName val="0"/>
              <c:showSerName val="0"/>
              <c:showPercent val="0"/>
              <c:showBubbleSize val="0"/>
              <c:extLst/>
            </c:dLbl>
            <c:dLbl>
              <c:idx val="9"/>
              <c:dLblPos val="t"/>
              <c:showLegendKey val="0"/>
              <c:showVal val="1"/>
              <c:showCatName val="0"/>
              <c:showSerName val="0"/>
              <c:showPercent val="0"/>
              <c:showBubbleSize val="0"/>
              <c:extLst/>
            </c:dLbl>
            <c:dLbl>
              <c:idx val="10"/>
              <c:dLblPos val="t"/>
              <c:showLegendKey val="0"/>
              <c:showVal val="1"/>
              <c:showCatName val="0"/>
              <c:showSerName val="0"/>
              <c:showPercent val="0"/>
              <c:showBubbleSize val="0"/>
              <c:extLst/>
            </c:dLbl>
            <c:dLbl>
              <c:idx val="11"/>
              <c:dLblPos val="t"/>
              <c:showLegendKey val="0"/>
              <c:showVal val="1"/>
              <c:showCatName val="0"/>
              <c:showSerName val="0"/>
              <c:showPercent val="0"/>
              <c:showBubbleSize val="0"/>
              <c:extLst/>
            </c:dLbl>
            <c:spPr>
              <a:noFill/>
              <a:ln>
                <a:noFill/>
              </a:ln>
              <a:effectLst/>
            </c:spPr>
            <c:txPr>
              <a:bodyPr rot="0" spcFirstLastPara="1" vertOverflow="ellipsis" vert="horz" wrap="square" anchor="ctr" anchorCtr="1"/>
              <a:p>
                <a:pPr>
                  <a:defRPr sz="800" b="0" i="0" u="none" strike="noStrike" kern="1200" baseline="0" smtId="4294967295">
                    <a:solidFill>
                      <a:schemeClr val="dk1">
                        <a:lumMod val="65000"/>
                        <a:lumOff val="35000"/>
                      </a:schemeClr>
                    </a:solidFill>
                    <a:latin typeface="Arial" panose="020b0604020202020204" pitchFamily="34" charset="0"/>
                    <a:ea typeface="+mn-ea"/>
                    <a:cs typeface="Arial" panose="020b0604020202020204" pitchFamily="34" charset="0"/>
                  </a:defRPr>
                </a:pPr>
                <a:endParaRPr sz="800" b="0" i="0" u="none" strike="noStrike" kern="1200" baseline="0" smtId="4294967295">
                  <a:solidFill>
                    <a:schemeClr val="dk1">
                      <a:lumMod val="65000"/>
                      <a:lumOff val="35000"/>
                    </a:schemeClr>
                  </a:solidFill>
                  <a:latin typeface="Arial" panose="020b0604020202020204" pitchFamily="34" charset="0"/>
                  <a:ea typeface="+mn-ea"/>
                  <a:cs typeface="Arial" panose="020b0604020202020204" pitchFamily="34" charset="0"/>
                </a:endParaRPr>
              </a:p>
            </c:txPr>
            <c:dLblPos val="t"/>
            <c:showLegendKey val="0"/>
            <c:showVal val="1"/>
            <c:showCatName val="0"/>
            <c:showSerName val="0"/>
            <c:showPercent val="0"/>
            <c:showBubbleSize val="0"/>
            <c:extLst>
              <c:ext xmlns:c15="http://schemas.microsoft.com/office/drawing/2012/chart" uri="{CE6537A1-D6FC-4f65-9D91-7224C49458BB}">
                <c15:showLeaderLines val="1"/>
                <c15:leaderLines>
                  <c:spPr>
                    <a:ln w="9525">
                      <a:solidFill>
                        <a:schemeClr val="dk1">
                          <a:lumMod val="35000"/>
                          <a:lumOff val="65000"/>
                        </a:schemeClr>
                      </a:solidFill>
                    </a:ln>
                  </c:spPr>
                </c15:leaderLines>
              </c:ext>
            </c:extLst>
          </c:dLbls>
          <c:cat>
            <c:numRef>
              <c:f>'E-commerce'!$A$40:$A$51</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'E-commerce'!$D$40:$D$51</c:f>
              <c:numCache>
                <c:formatCode>0.0</c:formatCode>
                <c:ptCount val="12"/>
                <c:pt idx="0">
                  <c:v>10.38</c:v>
                </c:pt>
                <c:pt idx="1">
                  <c:v>9.25</c:v>
                </c:pt>
                <c:pt idx="2">
                  <c:v>10.5</c:v>
                </c:pt>
                <c:pt idx="3">
                  <c:v>9.42</c:v>
                </c:pt>
                <c:pt idx="4">
                  <c:v>9.91</c:v>
                </c:pt>
                <c:pt idx="5">
                  <c:v>9.44</c:v>
                </c:pt>
                <c:pt idx="6">
                  <c:v>9.49</c:v>
                </c:pt>
                <c:pt idx="7">
                  <c:v>9.96</c:v>
                </c:pt>
                <c:pt idx="8">
                  <c:v>10.19</c:v>
                </c:pt>
                <c:pt idx="9">
                  <c:v>10.33</c:v>
                </c:pt>
                <c:pt idx="10">
                  <c:v>7.67</c:v>
                </c:pt>
                <c:pt idx="11">
                  <c:v>7.78</c:v>
                </c:pt>
              </c:numCache>
            </c:numRef>
          </c:val>
          <c:smooth val="0"/>
          <c:extLst>
            <c:ext xmlns:c16="http://schemas.microsoft.com/office/drawing/2014/chart" uri="{C3380CC4-5D6E-409C-BE32-E72D297353CC}">
              <c16:uniqueId val="{00000002-393B-4E4E-B763-FDACAF936052}"/>
            </c:ext>
          </c:extLst>
        </c:ser>
        <c:ser>
          <c:idx val="3"/>
          <c:order val="3"/>
          <c:tx>
            <c:strRef>
              <c:f>'E-commerce'!$E$39</c:f>
              <c:strCache>
                <c:ptCount val="1"/>
                <c:pt idx="0">
                  <c:v>CAREC11 Services</c:v>
                </c:pt>
              </c:strCache>
            </c:strRef>
          </c:tx>
          <c:spPr>
            <a:ln w="22225" cap="rnd" cmpd="sng" algn="ctr">
              <a:solidFill>
                <a:srgbClr val="FF0000"/>
              </a:solidFill>
              <a:round/>
            </a:ln>
            <a:effectLst/>
          </c:spPr>
          <c:marker>
            <c:symbol val="none"/>
          </c:marker>
          <c:dLbls>
            <c:dLbl>
              <c:idx val="0"/>
              <c:dLblPos val="b"/>
              <c:showLegendKey val="0"/>
              <c:showVal val="1"/>
              <c:showCatName val="0"/>
              <c:showSerName val="0"/>
              <c:showPercent val="0"/>
              <c:showBubbleSize val="0"/>
              <c:extLst/>
            </c:dLbl>
            <c:dLbl>
              <c:idx val="1"/>
              <c:dLblPos val="b"/>
              <c:showLegendKey val="0"/>
              <c:showVal val="1"/>
              <c:showCatName val="0"/>
              <c:showSerName val="0"/>
              <c:showPercent val="0"/>
              <c:showBubbleSize val="0"/>
              <c:extLst/>
            </c:dLbl>
            <c:dLbl>
              <c:idx val="2"/>
              <c:dLblPos val="b"/>
              <c:showLegendKey val="0"/>
              <c:showVal val="1"/>
              <c:showCatName val="0"/>
              <c:showSerName val="0"/>
              <c:showPercent val="0"/>
              <c:showBubbleSize val="0"/>
              <c:extLst/>
            </c:dLbl>
            <c:dLbl>
              <c:idx val="3"/>
              <c:dLblPos val="b"/>
              <c:showLegendKey val="0"/>
              <c:showVal val="1"/>
              <c:showCatName val="0"/>
              <c:showSerName val="0"/>
              <c:showPercent val="0"/>
              <c:showBubbleSize val="0"/>
              <c:extLst/>
            </c:dLbl>
            <c:dLbl>
              <c:idx val="4"/>
              <c:dLblPos val="b"/>
              <c:showLegendKey val="0"/>
              <c:showVal val="1"/>
              <c:showCatName val="0"/>
              <c:showSerName val="0"/>
              <c:showPercent val="0"/>
              <c:showBubbleSize val="0"/>
              <c:extLst/>
            </c:dLbl>
            <c:dLbl>
              <c:idx val="5"/>
              <c:dLblPos val="b"/>
              <c:showLegendKey val="0"/>
              <c:showVal val="1"/>
              <c:showCatName val="0"/>
              <c:showSerName val="0"/>
              <c:showPercent val="0"/>
              <c:showBubbleSize val="0"/>
              <c:extLst/>
            </c:dLbl>
            <c:dLbl>
              <c:idx val="6"/>
              <c:dLblPos val="b"/>
              <c:showLegendKey val="0"/>
              <c:showVal val="1"/>
              <c:showCatName val="0"/>
              <c:showSerName val="0"/>
              <c:showPercent val="0"/>
              <c:showBubbleSize val="0"/>
              <c:extLst/>
            </c:dLbl>
            <c:dLbl>
              <c:idx val="7"/>
              <c:dLblPos val="b"/>
              <c:showLegendKey val="0"/>
              <c:showVal val="1"/>
              <c:showCatName val="0"/>
              <c:showSerName val="0"/>
              <c:showPercent val="0"/>
              <c:showBubbleSize val="0"/>
              <c:extLst/>
            </c:dLbl>
            <c:dLbl>
              <c:idx val="8"/>
              <c:dLblPos val="b"/>
              <c:showLegendKey val="0"/>
              <c:showVal val="1"/>
              <c:showCatName val="0"/>
              <c:showSerName val="0"/>
              <c:showPercent val="0"/>
              <c:showBubbleSize val="0"/>
              <c:extLst/>
            </c:dLbl>
            <c:dLbl>
              <c:idx val="9"/>
              <c:dLblPos val="b"/>
              <c:showLegendKey val="0"/>
              <c:showVal val="1"/>
              <c:showCatName val="0"/>
              <c:showSerName val="0"/>
              <c:showPercent val="0"/>
              <c:showBubbleSize val="0"/>
              <c:extLst/>
            </c:dLbl>
            <c:dLbl>
              <c:idx val="10"/>
              <c:dLblPos val="b"/>
              <c:showLegendKey val="0"/>
              <c:showVal val="1"/>
              <c:showCatName val="0"/>
              <c:showSerName val="0"/>
              <c:showPercent val="0"/>
              <c:showBubbleSize val="0"/>
              <c:extLst/>
            </c:dLbl>
            <c:dLbl>
              <c:idx val="11"/>
              <c:dLblPos val="b"/>
              <c:showLegendKey val="0"/>
              <c:showVal val="1"/>
              <c:showCatName val="0"/>
              <c:showSerName val="0"/>
              <c:showPercent val="0"/>
              <c:showBubbleSize val="0"/>
              <c:extLst/>
            </c:dLbl>
            <c:spPr>
              <a:noFill/>
              <a:ln>
                <a:noFill/>
              </a:ln>
              <a:effectLst/>
            </c:spPr>
            <c:txPr>
              <a:bodyPr rot="0" spcFirstLastPara="1" vertOverflow="ellipsis" vert="horz" wrap="square" anchor="ctr" anchorCtr="1"/>
              <a:p>
                <a:pPr>
                  <a:defRPr sz="800" b="0" i="0" u="none" strike="noStrike" kern="1200" baseline="0" smtId="4294967295">
                    <a:solidFill>
                      <a:schemeClr val="dk1">
                        <a:lumMod val="65000"/>
                        <a:lumOff val="35000"/>
                      </a:schemeClr>
                    </a:solidFill>
                    <a:latin typeface="Arial" panose="020b0604020202020204" pitchFamily="34" charset="0"/>
                    <a:ea typeface="+mn-ea"/>
                    <a:cs typeface="Arial" panose="020b0604020202020204" pitchFamily="34" charset="0"/>
                  </a:defRPr>
                </a:pPr>
                <a:endParaRPr sz="800" b="0" i="0" u="none" strike="noStrike" kern="1200" baseline="0" smtId="4294967295">
                  <a:solidFill>
                    <a:schemeClr val="dk1">
                      <a:lumMod val="65000"/>
                      <a:lumOff val="35000"/>
                    </a:schemeClr>
                  </a:solidFill>
                  <a:latin typeface="Arial" panose="020b0604020202020204" pitchFamily="34" charset="0"/>
                  <a:ea typeface="+mn-ea"/>
                  <a:cs typeface="Arial" panose="020b0604020202020204" pitchFamily="34" charset="0"/>
                </a:endParaRPr>
              </a:p>
            </c:txPr>
            <c:dLblPos val="b"/>
            <c:showLegendKey val="0"/>
            <c:showVal val="1"/>
            <c:showCatName val="0"/>
            <c:showSerName val="0"/>
            <c:showPercent val="0"/>
            <c:showBubbleSize val="0"/>
            <c:extLst>
              <c:ext xmlns:c15="http://schemas.microsoft.com/office/drawing/2012/chart" uri="{CE6537A1-D6FC-4f65-9D91-7224C49458BB}">
                <c15:showLeaderLines val="1"/>
                <c15:leaderLines>
                  <c:spPr>
                    <a:ln w="9525">
                      <a:solidFill>
                        <a:schemeClr val="dk1">
                          <a:lumMod val="35000"/>
                          <a:lumOff val="65000"/>
                        </a:schemeClr>
                      </a:solidFill>
                    </a:ln>
                  </c:spPr>
                </c15:leaderLines>
              </c:ext>
            </c:extLst>
          </c:dLbls>
          <c:cat>
            <c:numRef>
              <c:f>'E-commerce'!$A$40:$A$51</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'E-commerce'!$E$40:$E$51</c:f>
              <c:numCache>
                <c:formatCode>0.0</c:formatCode>
                <c:ptCount val="12"/>
                <c:pt idx="0">
                  <c:v>6.42</c:v>
                </c:pt>
                <c:pt idx="1">
                  <c:v>6.18</c:v>
                </c:pt>
                <c:pt idx="2">
                  <c:v>5.99</c:v>
                </c:pt>
                <c:pt idx="3">
                  <c:v>5.87</c:v>
                </c:pt>
                <c:pt idx="4">
                  <c:v>6.45</c:v>
                </c:pt>
                <c:pt idx="5">
                  <c:v>6.1</c:v>
                </c:pt>
                <c:pt idx="6">
                  <c:v>5.98</c:v>
                </c:pt>
                <c:pt idx="7">
                  <c:v>5.79</c:v>
                </c:pt>
                <c:pt idx="8">
                  <c:v>5.69</c:v>
                </c:pt>
                <c:pt idx="9">
                  <c:v>5.48</c:v>
                </c:pt>
                <c:pt idx="10">
                  <c:v>4.3</c:v>
                </c:pt>
                <c:pt idx="11">
                  <c:v>4.51</c:v>
                </c:pt>
              </c:numCache>
            </c:numRef>
          </c:val>
          <c:smooth val="0"/>
          <c:extLst>
            <c:ext xmlns:c16="http://schemas.microsoft.com/office/drawing/2014/chart" uri="{C3380CC4-5D6E-409C-BE32-E72D297353CC}">
              <c16:uniqueId val="{00000003-393B-4E4E-B763-FDACAF936052}"/>
            </c:ext>
          </c:extLst>
        </c:ser>
        <c:dLbls>
          <c:showLegendKey val="0"/>
          <c:showVal val="0"/>
          <c:showCatName val="0"/>
          <c:showSerName val="0"/>
          <c:showPercent val="0"/>
          <c:showBubbleSize val="0"/>
          <c:showLeaderLines val="0"/>
        </c:dLbls>
        <c:axId val="1120355631"/>
        <c:axId val="1115655215"/>
      </c:lineChart>
      <c:catAx>
        <c:axId val="1120355631"/>
        <c:scaling>
          <c:orientation/>
        </c:scaling>
        <c:delete val="0"/>
        <c:axPos val="b"/>
        <c:majorGridlines>
          <c:spPr>
            <a:ln>
              <a:solidFill>
                <a:schemeClr val="dk1">
                  <a:lumMod val="15000"/>
                  <a:lumOff val="85000"/>
                </a:schemeClr>
              </a:solidFill>
            </a:ln>
            <a:effectLst/>
          </c:spPr>
        </c:majorGridlines>
        <c:numFmt formatCode="General" sourceLinked="1"/>
        <c:majorTickMark val="none"/>
        <c:minorTickMark val="none"/>
        <c:spPr>
          <a:noFill/>
          <a:ln w="9525" cap="flat" cmpd="sng" algn="ctr">
            <a:solidFill>
              <a:schemeClr val="dk1">
                <a:lumMod val="15000"/>
                <a:lumOff val="85000"/>
              </a:schemeClr>
            </a:solidFill>
            <a:round/>
          </a:ln>
          <a:effectLst/>
        </c:spPr>
        <c:txPr>
          <a:bodyPr rot="-60000000" spcFirstLastPara="1" vertOverflow="ellipsis" vert="horz" wrap="square" anchor="ctr" anchorCtr="1"/>
          <a:p>
            <a:pPr>
              <a:defRPr sz="900" b="1" i="0" u="none" strike="noStrike" kern="1200" spc="20" baseline="0" smtId="4294967295">
                <a:solidFill>
                  <a:schemeClr val="dk1">
                    <a:lumMod val="65000"/>
                    <a:lumOff val="35000"/>
                  </a:schemeClr>
                </a:solidFill>
                <a:latin typeface="Arial" panose="020b0604020202020204" pitchFamily="34" charset="0"/>
                <a:ea typeface="+mn-ea"/>
                <a:cs typeface="Arial" panose="020b0604020202020204" pitchFamily="34" charset="0"/>
              </a:defRPr>
            </a:pPr>
            <a:endParaRPr sz="900" b="1" i="0" u="none" strike="noStrike" kern="1200" spc="20" baseline="0" smtId="4294967295">
              <a:solidFill>
                <a:schemeClr val="dk1">
                  <a:lumMod val="65000"/>
                  <a:lumOff val="35000"/>
                </a:schemeClr>
              </a:solidFill>
              <a:latin typeface="Arial" panose="020b0604020202020204" pitchFamily="34" charset="0"/>
              <a:ea typeface="+mn-ea"/>
              <a:cs typeface="Arial" panose="020b0604020202020204" pitchFamily="34" charset="0"/>
            </a:endParaRPr>
          </a:p>
        </c:txPr>
        <c:crossAx val="1115655215"/>
        <c:crosses val="autoZero"/>
        <c:auto val="0"/>
        <c:lblAlgn val="ctr"/>
        <c:lblOffset/>
        <c:noMultiLvlLbl val="0"/>
      </c:catAx>
      <c:valAx>
        <c:axId val="1115655215"/>
        <c:scaling>
          <c:orientation/>
        </c:scaling>
        <c:delete val="0"/>
        <c:axPos val="l"/>
        <c:majorGridlines>
          <c:spPr>
            <a:ln>
              <a:solidFill>
                <a:schemeClr val="dk1">
                  <a:lumMod val="15000"/>
                  <a:lumOff val="85000"/>
                </a:schemeClr>
              </a:solidFill>
              <a:prstDash val="sysDash"/>
            </a:ln>
            <a:effectLst/>
          </c:spPr>
        </c:majorGridlines>
        <c:numFmt formatCode="0" sourceLinked="0"/>
        <c:majorTickMark val="none"/>
        <c:minorTickMark val="none"/>
        <c:spPr>
          <a:noFill/>
          <a:ln>
            <a:noFill/>
          </a:ln>
          <a:effectLst/>
        </c:spPr>
        <c:txPr>
          <a:bodyPr rot="-60000000" spcFirstLastPara="1" vertOverflow="ellipsis" vert="horz" wrap="square" anchor="ctr" anchorCtr="1"/>
          <a:p>
            <a:pPr>
              <a:defRPr sz="900" b="1" i="0" u="none" strike="noStrike" kern="1200" spc="20" baseline="0" smtId="4294967295">
                <a:solidFill>
                  <a:schemeClr val="dk1">
                    <a:lumMod val="65000"/>
                    <a:lumOff val="35000"/>
                  </a:schemeClr>
                </a:solidFill>
                <a:latin typeface="Arial" panose="020b0604020202020204" pitchFamily="34" charset="0"/>
                <a:ea typeface="+mn-ea"/>
                <a:cs typeface="Arial" panose="020b0604020202020204" pitchFamily="34" charset="0"/>
              </a:defRPr>
            </a:pPr>
            <a:endParaRPr sz="900" b="1" i="0" u="none" strike="noStrike" kern="1200" spc="20" baseline="0" smtId="4294967295">
              <a:solidFill>
                <a:schemeClr val="dk1">
                  <a:lumMod val="65000"/>
                  <a:lumOff val="35000"/>
                </a:schemeClr>
              </a:solidFill>
              <a:latin typeface="Arial" panose="020b0604020202020204" pitchFamily="34" charset="0"/>
              <a:ea typeface="+mn-ea"/>
              <a:cs typeface="Arial" panose="020b0604020202020204" pitchFamily="34" charset="0"/>
            </a:endParaRPr>
          </a:p>
        </c:txPr>
        <c:crossAx val="1120355631"/>
        <c:crosses val="autoZero"/>
        <c:crossBetween val="between"/>
      </c:valAx>
      <c:spPr>
        <a:noFill/>
        <a:ln>
          <a:noFill/>
        </a:ln>
        <a:effectLst/>
      </c:spPr>
    </c:plotArea>
    <c:legend>
      <c:legendPos val="b"/>
      <c:layout>
        <c:manualLayout>
          <c:xMode val="edge"/>
          <c:yMode val="edge"/>
          <c:x val="0.8337366580963135"/>
          <c:y val="0.2202378809452057"/>
          <c:w val="0.13712280988693237"/>
          <c:h val="0.41106271743774414"/>
        </c:manualLayout>
      </c:layout>
      <c:overlay val="0"/>
      <c:spPr>
        <a:noFill/>
        <a:ln>
          <a:noFill/>
        </a:ln>
        <a:effectLst/>
      </c:spPr>
      <c:txPr>
        <a:bodyPr rot="0" spcFirstLastPara="1" vertOverflow="ellipsis" vert="horz" wrap="square" anchor="ctr" anchorCtr="1"/>
        <a:p>
          <a:pPr>
            <a:defRPr sz="800" b="1" i="0" u="none" strike="noStrike" kern="1200" baseline="0" smtId="4294967295">
              <a:solidFill>
                <a:schemeClr val="dk1">
                  <a:lumMod val="65000"/>
                  <a:lumOff val="35000"/>
                </a:schemeClr>
              </a:solidFill>
              <a:latin typeface="Arial" panose="020b0604020202020204" pitchFamily="34" charset="0"/>
              <a:ea typeface="+mn-ea"/>
              <a:cs typeface="Arial" panose="020b0604020202020204" pitchFamily="34" charset="0"/>
            </a:defRPr>
          </a:pPr>
          <a:endParaRPr sz="800" b="1" i="0" u="none" strike="noStrike" kern="1200" baseline="0" smtId="4294967295">
            <a:solidFill>
              <a:schemeClr val="dk1">
                <a:lumMod val="65000"/>
                <a:lumOff val="35000"/>
              </a:schemeClr>
            </a:solidFill>
            <a:latin typeface="Arial" panose="020b0604020202020204" pitchFamily="34" charset="0"/>
            <a:ea typeface="+mn-ea"/>
            <a:cs typeface="Arial" panose="020b0604020202020204" pitchFamily="34" charset="0"/>
          </a:endParaRP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p>
      <a:pPr>
        <a:defRPr smtId="4294967295">
          <a:latin typeface="Arial" panose="020b0604020202020204" pitchFamily="34" charset="0"/>
          <a:cs typeface="Arial" panose="020b0604020202020204" pitchFamily="34" charset="0"/>
        </a:defRPr>
      </a:pPr>
      <a:endParaRPr smtId="4294967295">
        <a:latin typeface="Arial" panose="020b0604020202020204" pitchFamily="34" charset="0"/>
        <a:cs typeface="Arial" panose="020b0604020202020204" pitchFamily="34" charset="0"/>
      </a:endParaRPr>
    </a:p>
  </c:txPr>
  <c:externalData r:id="rId1">
    <c:autoUpdate val="0"/>
  </c:externalData>
</c:chartSpace>
</file>

<file path=ppt/charts/chart10.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58041313290596"/>
          <c:y val="0.04873272404074669"/>
          <c:w val="0.868391752243042"/>
          <c:h val="0.8606393933296204"/>
        </c:manualLayout>
      </c:layout>
      <c:barChart>
        <c:barDir val="col"/>
        <c:grouping val="clustered"/>
        <c:varyColors val="0"/>
        <c:ser>
          <c:idx val="0"/>
          <c:order val="0"/>
          <c:tx>
            <c:strRef>
              <c:f>Sheet1!$B$1</c:f>
              <c:strCache>
                <c:ptCount val="1"/>
                <c:pt idx="0">
                  <c:v>系列1</c:v>
                </c:pt>
              </c:strCache>
            </c:strRef>
          </c:tx>
          <c:spPr>
            <a:solidFill>
              <a:schemeClr val="accent1"/>
            </a:solidFill>
            <a:ln>
              <a:noFill/>
            </a:ln>
            <a:effectLst/>
          </c:spPr>
          <c:invertIfNegative val="0"/>
          <c:dLbls>
            <c:dLbl>
              <c:idx val="0"/>
              <c:dLblPos val="inEnd"/>
              <c:showLegendKey val="0"/>
              <c:showVal val="1"/>
              <c:showCatName val="0"/>
              <c:showSerName val="0"/>
              <c:showPercent val="0"/>
              <c:showBubbleSize val="0"/>
              <c:extLst/>
            </c:dLbl>
            <c:dLbl>
              <c:idx val="1"/>
              <c:dLblPos val="inEnd"/>
              <c:showLegendKey val="0"/>
              <c:showVal val="1"/>
              <c:showCatName val="0"/>
              <c:showSerName val="0"/>
              <c:showPercent val="0"/>
              <c:showBubbleSize val="0"/>
              <c:extLst/>
            </c:dLbl>
            <c:dLbl>
              <c:idx val="2"/>
              <c:dLblPos val="inEnd"/>
              <c:showLegendKey val="0"/>
              <c:showVal val="1"/>
              <c:showCatName val="0"/>
              <c:showSerName val="0"/>
              <c:showPercent val="0"/>
              <c:showBubbleSize val="0"/>
              <c:extLst/>
            </c:dLbl>
            <c:dLbl>
              <c:idx val="3"/>
              <c:dLblPos val="inEnd"/>
              <c:showLegendKey val="0"/>
              <c:showVal val="1"/>
              <c:showCatName val="0"/>
              <c:showSerName val="0"/>
              <c:showPercent val="0"/>
              <c:showBubbleSize val="0"/>
              <c:extLst/>
            </c:dLbl>
            <c:dLbl>
              <c:idx val="4"/>
              <c:dLblPos val="inEnd"/>
              <c:showLegendKey val="0"/>
              <c:showVal val="1"/>
              <c:showCatName val="0"/>
              <c:showSerName val="0"/>
              <c:showPercent val="0"/>
              <c:showBubbleSize val="0"/>
              <c:extLst/>
            </c:dLbl>
            <c:dLbl>
              <c:idx val="5"/>
              <c:dLblPos val="inEnd"/>
              <c:showLegendKey val="0"/>
              <c:showVal val="1"/>
              <c:showCatName val="0"/>
              <c:showSerName val="0"/>
              <c:showPercent val="0"/>
              <c:showBubbleSize val="0"/>
              <c:extLst/>
            </c:dLbl>
            <c:numFmt formatCode="#,##0.0" sourceLinked="0"/>
            <c:spPr>
              <a:noFill/>
              <a:ln>
                <a:noFill/>
              </a:ln>
              <a:effectLst/>
            </c:spPr>
            <c:txPr>
              <a:bodyPr rot="-5400000" spcFirstLastPara="1" vertOverflow="ellipsis" wrap="square" anchor="t" anchorCtr="0"/>
              <a:p>
                <a:pPr>
                  <a:defRPr sz="8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sz="800" b="0" i="0" u="none" strike="noStrike" kern="1200" baseline="0" smtId="4294967295">
                  <a:solidFill>
                    <a:schemeClr val="bg1"/>
                  </a:solidFill>
                  <a:latin typeface="Arial" panose="020b0604020202020204" pitchFamily="34" charset="0"/>
                  <a:ea typeface="+mn-ea"/>
                  <a:cs typeface="Arial" panose="020b0604020202020204" pitchFamily="34" charset="0"/>
                </a:endParaRPr>
              </a:p>
            </c:txPr>
            <c:dLblPos val="inEnd"/>
            <c:showLegendKey val="0"/>
            <c:showVal val="1"/>
            <c:showCatName val="0"/>
            <c:showSerName val="0"/>
            <c:showPercent val="0"/>
            <c:showBubbleSize val="0"/>
            <c:extLst/>
          </c:dLbls>
          <c:cat>
            <c:strRef>
              <c:f>Sheet1!$A$2:$A$7</c:f>
              <c:strCache>
                <c:ptCount val="6"/>
                <c:pt idx="0">
                  <c:v>'17</c:v>
                </c:pt>
                <c:pt idx="1">
                  <c:v>'18</c:v>
                </c:pt>
                <c:pt idx="2">
                  <c:v>'19</c:v>
                </c:pt>
                <c:pt idx="3">
                  <c:v>'20</c:v>
                </c:pt>
                <c:pt idx="4">
                  <c:v>'21</c:v>
                </c:pt>
                <c:pt idx="5">
                  <c:v>'22</c:v>
                </c:pt>
              </c:strCache>
            </c:strRef>
          </c:cat>
          <c:val>
            <c:numRef>
              <c:f>Sheet1!$B$2:$B$7</c:f>
              <c:numCache>
                <c:formatCode>0.0</c:formatCode>
                <c:ptCount val="6"/>
                <c:pt idx="0">
                  <c:v>26.1661</c:v>
                </c:pt>
                <c:pt idx="1">
                  <c:v>23.17008</c:v>
                </c:pt>
                <c:pt idx="2">
                  <c:v>20.55072</c:v>
                </c:pt>
                <c:pt idx="3">
                  <c:v>23.01808</c:v>
                </c:pt>
                <c:pt idx="4">
                  <c:v>51.85584</c:v>
                </c:pt>
                <c:pt idx="5">
                  <c:v>39.49039</c:v>
                </c:pt>
              </c:numCache>
            </c:numRef>
          </c:val>
          <c:extLst>
            <c:ext xmlns:c16="http://schemas.microsoft.com/office/drawing/2014/chart" uri="{C3380CC4-5D6E-409C-BE32-E72D297353CC}">
              <c16:uniqueId val="{00000000-0B84-4A8F-93DF-C99BA0F026EB}"/>
            </c:ext>
          </c:extLst>
        </c:ser>
        <c:dLbls>
          <c:showLegendKey val="0"/>
          <c:showVal val="0"/>
          <c:showCatName val="0"/>
          <c:showSerName val="0"/>
          <c:showPercent val="0"/>
          <c:showBubbleSize val="0"/>
          <c:showLeaderLines val="0"/>
        </c:dLbls>
        <c:gapWidth val="25"/>
        <c:overlap/>
        <c:axId val="196369792"/>
        <c:axId val="196392064"/>
      </c:barChart>
      <c:catAx>
        <c:axId val="196369792"/>
        <c:scaling>
          <c:orientation/>
        </c:scaling>
        <c:delete val="0"/>
        <c:axPos val="b"/>
        <c:numFmt formatCode="General" sourceLinked="1"/>
        <c:majorTickMark val="out"/>
        <c:minorTickMark val="none"/>
        <c:spPr>
          <a:noFill/>
          <a:ln w="6350" cap="flat" cmpd="sng" algn="ctr">
            <a:solidFill>
              <a:schemeClr val="tx1">
                <a:tint val="75000"/>
              </a:schemeClr>
            </a:solidFill>
            <a:prstDash val="solid"/>
            <a:round/>
          </a:ln>
          <a:effectLst/>
        </c:spPr>
        <c:txPr>
          <a:bodyPr rot="-60000000" spcFirstLastPara="1" vertOverflow="ellipsis" vert="horz" wrap="square" anchor="ctr" anchorCtr="1"/>
          <a:p>
            <a:pPr>
              <a:defRPr sz="800" b="0" i="0" u="none" strike="noStrike" kern="1200" baseline="0" smtId="4294967295">
                <a:solidFill>
                  <a:schemeClr val="tx1"/>
                </a:solidFill>
                <a:latin typeface="Franklin Gothic Book" panose="020b0503020102020204" pitchFamily="34" charset="0"/>
                <a:ea typeface="+mn-ea"/>
                <a:cs typeface="+mn-cs"/>
              </a:defRPr>
            </a:pPr>
            <a:endParaRPr sz="800" b="0" i="0" u="none" strike="noStrike" kern="1200" baseline="0" smtId="4294967295">
              <a:solidFill>
                <a:schemeClr val="tx1"/>
              </a:solidFill>
              <a:latin typeface="Franklin Gothic Book" panose="020b0503020102020204" pitchFamily="34" charset="0"/>
              <a:ea typeface="+mn-ea"/>
              <a:cs typeface="+mn-cs"/>
            </a:endParaRPr>
          </a:p>
        </c:txPr>
        <c:crossAx val="196392064"/>
        <c:crosses val="autoZero"/>
        <c:auto val="0"/>
        <c:lblAlgn val="ctr"/>
        <c:lblOffset/>
        <c:noMultiLvlLbl val="0"/>
      </c:catAx>
      <c:valAx>
        <c:axId val="196392064"/>
        <c:scaling>
          <c:orientation/>
        </c:scaling>
        <c:delete val="1"/>
        <c:axPos val="l"/>
        <c:numFmt formatCode="General" sourceLinked="1"/>
        <c:majorTickMark val="out"/>
        <c:minorTickMark val="none"/>
        <c:crossAx val="196369792"/>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p>
      <a:pPr>
        <a:defRPr sz="1800" smtId="4294967295"/>
      </a:pPr>
      <a:endParaRPr sz="1800" smtId="4294967295"/>
    </a:p>
  </c:txPr>
  <c:externalData r:id="rId1">
    <c:autoUpdate val="0"/>
  </c:externalData>
</c:chartSpace>
</file>

<file path=ppt/charts/chart1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系列1</c:v>
                </c:pt>
              </c:strCache>
            </c:strRef>
          </c:tx>
          <c:spPr>
            <a:solidFill>
              <a:srgbClr val="FFC000"/>
            </a:solidFill>
            <a:ln>
              <a:noFill/>
            </a:ln>
            <a:effectLst/>
          </c:spPr>
          <c:invertIfNegative val="0"/>
          <c:dLbls>
            <c:dLbl>
              <c:idx val="0"/>
              <c:dLblPos val="inEnd"/>
              <c:showLegendKey val="0"/>
              <c:showVal val="1"/>
              <c:showCatName val="0"/>
              <c:showSerName val="0"/>
              <c:showPercent val="0"/>
              <c:showBubbleSize val="0"/>
              <c:extLst/>
            </c:dLbl>
            <c:dLbl>
              <c:idx val="1"/>
              <c:dLblPos val="inEnd"/>
              <c:showLegendKey val="0"/>
              <c:showVal val="1"/>
              <c:showCatName val="0"/>
              <c:showSerName val="0"/>
              <c:showPercent val="0"/>
              <c:showBubbleSize val="0"/>
              <c:extLst/>
            </c:dLbl>
            <c:dLbl>
              <c:idx val="2"/>
              <c:dLblPos val="inEnd"/>
              <c:showLegendKey val="0"/>
              <c:showVal val="1"/>
              <c:showCatName val="0"/>
              <c:showSerName val="0"/>
              <c:showPercent val="0"/>
              <c:showBubbleSize val="0"/>
              <c:extLst/>
            </c:dLbl>
            <c:dLbl>
              <c:idx val="3"/>
              <c:dLblPos val="inEnd"/>
              <c:showLegendKey val="0"/>
              <c:showVal val="1"/>
              <c:showCatName val="0"/>
              <c:showSerName val="0"/>
              <c:showPercent val="0"/>
              <c:showBubbleSize val="0"/>
              <c:extLst/>
            </c:dLbl>
            <c:dLbl>
              <c:idx val="4"/>
              <c:dLblPos val="inEnd"/>
              <c:showLegendKey val="0"/>
              <c:showVal val="1"/>
              <c:showCatName val="0"/>
              <c:showSerName val="0"/>
              <c:showPercent val="0"/>
              <c:showBubbleSize val="0"/>
              <c:extLst/>
            </c:dLbl>
            <c:dLbl>
              <c:idx val="5"/>
              <c:dLblPos val="inEnd"/>
              <c:showLegendKey val="0"/>
              <c:showVal val="1"/>
              <c:showCatName val="0"/>
              <c:showSerName val="0"/>
              <c:showPercent val="0"/>
              <c:showBubbleSize val="0"/>
              <c:extLst/>
            </c:dLbl>
            <c:numFmt formatCode="#,##0" sourceLinked="0"/>
            <c:spPr>
              <a:noFill/>
              <a:ln>
                <a:noFill/>
              </a:ln>
              <a:effectLst/>
            </c:spPr>
            <c:txPr>
              <a:bodyPr rot="-5400000" spcFirstLastPara="1" vertOverflow="ellipsis" wrap="square" anchor="ctr" anchorCtr="1"/>
              <a:p>
                <a:pPr>
                  <a:defRPr sz="800" b="0" i="0" u="none" strike="noStrike" kern="1200" baseline="0" smtId="4294967295">
                    <a:solidFill>
                      <a:schemeClr val="tx1"/>
                    </a:solidFill>
                    <a:latin typeface="Arial" panose="020b0604020202020204" pitchFamily="34" charset="0"/>
                    <a:ea typeface="+mn-ea"/>
                    <a:cs typeface="Arial" panose="020b0604020202020204" pitchFamily="34" charset="0"/>
                  </a:defRPr>
                </a:pPr>
                <a:endParaRPr sz="800" b="0" i="0" u="none" strike="noStrike" kern="1200" baseline="0" smtId="4294967295">
                  <a:solidFill>
                    <a:schemeClr val="tx1"/>
                  </a:solidFill>
                  <a:latin typeface="Arial" panose="020b0604020202020204" pitchFamily="34" charset="0"/>
                  <a:ea typeface="+mn-ea"/>
                  <a:cs typeface="Arial" panose="020b0604020202020204" pitchFamily="34" charset="0"/>
                </a:endParaRPr>
              </a:p>
            </c:txPr>
            <c:dLblPos val="inEnd"/>
            <c:showLegendKey val="0"/>
            <c:showVal val="1"/>
            <c:showCatName val="0"/>
            <c:showSerName val="0"/>
            <c:showPercent val="0"/>
            <c:showBubbleSize val="0"/>
            <c:extLst/>
          </c:dLbls>
          <c:cat>
            <c:strRef>
              <c:f>Sheet1!$A$2:$A$7</c:f>
              <c:strCache>
                <c:ptCount val="6"/>
                <c:pt idx="0">
                  <c:v>'17</c:v>
                </c:pt>
                <c:pt idx="1">
                  <c:v>'18</c:v>
                </c:pt>
                <c:pt idx="2">
                  <c:v>'19</c:v>
                </c:pt>
                <c:pt idx="3">
                  <c:v>'20</c:v>
                </c:pt>
                <c:pt idx="4">
                  <c:v>'21</c:v>
                </c:pt>
                <c:pt idx="5">
                  <c:v>'22</c:v>
                </c:pt>
              </c:strCache>
            </c:strRef>
          </c:cat>
          <c:val>
            <c:numRef>
              <c:f>Sheet1!$B$2:$B$7</c:f>
              <c:numCache>
                <c:formatCode>0.0</c:formatCode>
                <c:ptCount val="6"/>
                <c:pt idx="0">
                  <c:v>201.56928</c:v>
                </c:pt>
                <c:pt idx="1">
                  <c:v>196.01673</c:v>
                </c:pt>
                <c:pt idx="2">
                  <c:v>198.30736</c:v>
                </c:pt>
                <c:pt idx="3">
                  <c:v>193.09119</c:v>
                </c:pt>
                <c:pt idx="4">
                  <c:v>177.77014</c:v>
                </c:pt>
                <c:pt idx="5">
                  <c:v>208.889</c:v>
                </c:pt>
              </c:numCache>
            </c:numRef>
          </c:val>
          <c:extLst>
            <c:ext xmlns:c16="http://schemas.microsoft.com/office/drawing/2014/chart" uri="{C3380CC4-5D6E-409C-BE32-E72D297353CC}">
              <c16:uniqueId val="{00000000-1D10-4F22-93FB-32A93733D1A2}"/>
            </c:ext>
          </c:extLst>
        </c:ser>
        <c:dLbls>
          <c:showLegendKey val="0"/>
          <c:showVal val="0"/>
          <c:showCatName val="0"/>
          <c:showSerName val="0"/>
          <c:showPercent val="0"/>
          <c:showBubbleSize val="0"/>
          <c:showLeaderLines val="0"/>
        </c:dLbls>
        <c:gapWidth val="25"/>
        <c:overlap/>
        <c:axId val="195067264"/>
        <c:axId val="194970752"/>
      </c:barChart>
      <c:catAx>
        <c:axId val="195067264"/>
        <c:scaling>
          <c:orientation/>
        </c:scaling>
        <c:delete val="0"/>
        <c:axPos val="b"/>
        <c:numFmt formatCode="General" sourceLinked="1"/>
        <c:majorTickMark val="out"/>
        <c:minorTickMark val="none"/>
        <c:spPr>
          <a:noFill/>
          <a:ln w="6350" cap="flat" cmpd="sng" algn="ctr">
            <a:solidFill>
              <a:schemeClr val="tx1">
                <a:tint val="75000"/>
              </a:schemeClr>
            </a:solidFill>
            <a:prstDash val="solid"/>
            <a:round/>
          </a:ln>
          <a:effectLst/>
        </c:spPr>
        <c:txPr>
          <a:bodyPr rot="-60000000" spcFirstLastPara="1" vertOverflow="ellipsis" vert="horz" wrap="square" anchor="ctr" anchorCtr="1"/>
          <a:p>
            <a:pPr>
              <a:defRPr sz="800" b="0" i="0" u="none" strike="noStrike" kern="1200" baseline="0" smtId="4294967295">
                <a:solidFill>
                  <a:schemeClr val="tx1"/>
                </a:solidFill>
                <a:latin typeface="Franklin Gothic Book" panose="020b0503020102020204" pitchFamily="34" charset="0"/>
                <a:ea typeface="+mn-ea"/>
                <a:cs typeface="+mn-cs"/>
              </a:defRPr>
            </a:pPr>
            <a:endParaRPr sz="800" b="0" i="0" u="none" strike="noStrike" kern="1200" baseline="0" smtId="4294967295">
              <a:solidFill>
                <a:schemeClr val="tx1"/>
              </a:solidFill>
              <a:latin typeface="Franklin Gothic Book" panose="020b0503020102020204" pitchFamily="34" charset="0"/>
              <a:ea typeface="+mn-ea"/>
              <a:cs typeface="+mn-cs"/>
            </a:endParaRPr>
          </a:p>
        </c:txPr>
        <c:crossAx val="194970752"/>
        <c:crosses val="autoZero"/>
        <c:auto val="0"/>
        <c:lblAlgn val="ctr"/>
        <c:lblOffset/>
        <c:noMultiLvlLbl val="0"/>
      </c:catAx>
      <c:valAx>
        <c:axId val="194970752"/>
        <c:scaling>
          <c:orientation/>
        </c:scaling>
        <c:delete val="1"/>
        <c:axPos val="l"/>
        <c:numFmt formatCode="General" sourceLinked="1"/>
        <c:majorTickMark val="out"/>
        <c:minorTickMark val="none"/>
        <c:crossAx val="195067264"/>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p>
      <a:pPr>
        <a:defRPr sz="1800" smtId="4294967295"/>
      </a:pPr>
      <a:endParaRPr sz="1800" smtId="4294967295"/>
    </a:p>
  </c:txPr>
  <c:externalData r:id="rId1">
    <c:autoUpdate val="0"/>
  </c:externalData>
</c:chartSpace>
</file>

<file path=ppt/charts/chart1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barChart>
        <c:barDir val="col"/>
        <c:grouping val="clustered"/>
        <c:varyColors val="0"/>
        <c:ser>
          <c:idx val="0"/>
          <c:order val="0"/>
          <c:tx>
            <c:strRef>
              <c:f>Sheet1!$B$1</c:f>
              <c:strCache>
                <c:ptCount val="1"/>
                <c:pt idx="0">
                  <c:v>系列1</c:v>
                </c:pt>
              </c:strCache>
            </c:strRef>
          </c:tx>
          <c:spPr>
            <a:solidFill>
              <a:srgbClr val="FF0000"/>
            </a:solidFill>
            <a:ln>
              <a:noFill/>
            </a:ln>
            <a:effectLst/>
          </c:spPr>
          <c:invertIfNegative val="0"/>
          <c:dLbls>
            <c:dLbl>
              <c:idx val="0"/>
              <c:dLblPos val="inEnd"/>
              <c:showLegendKey val="0"/>
              <c:showVal val="1"/>
              <c:showCatName val="0"/>
              <c:showSerName val="0"/>
              <c:showPercent val="0"/>
              <c:showBubbleSize val="0"/>
              <c:extLst/>
            </c:dLbl>
            <c:dLbl>
              <c:idx val="1"/>
              <c:dLblPos val="inEnd"/>
              <c:showLegendKey val="0"/>
              <c:showVal val="1"/>
              <c:showCatName val="0"/>
              <c:showSerName val="0"/>
              <c:showPercent val="0"/>
              <c:showBubbleSize val="0"/>
              <c:extLst/>
            </c:dLbl>
            <c:dLbl>
              <c:idx val="2"/>
              <c:dLblPos val="inEnd"/>
              <c:showLegendKey val="0"/>
              <c:showVal val="1"/>
              <c:showCatName val="0"/>
              <c:showSerName val="0"/>
              <c:showPercent val="0"/>
              <c:showBubbleSize val="0"/>
              <c:extLst/>
            </c:dLbl>
            <c:dLbl>
              <c:idx val="3"/>
              <c:dLblPos val="inEnd"/>
              <c:showLegendKey val="0"/>
              <c:showVal val="1"/>
              <c:showCatName val="0"/>
              <c:showSerName val="0"/>
              <c:showPercent val="0"/>
              <c:showBubbleSize val="0"/>
              <c:extLst/>
            </c:dLbl>
            <c:dLbl>
              <c:idx val="4"/>
              <c:dLblPos val="inEnd"/>
              <c:showLegendKey val="0"/>
              <c:showVal val="1"/>
              <c:showCatName val="0"/>
              <c:showSerName val="0"/>
              <c:showPercent val="0"/>
              <c:showBubbleSize val="0"/>
              <c:extLst/>
            </c:dLbl>
            <c:dLbl>
              <c:idx val="5"/>
              <c:dLblPos val="inEnd"/>
              <c:showLegendKey val="0"/>
              <c:showVal val="1"/>
              <c:showCatName val="0"/>
              <c:showSerName val="0"/>
              <c:showPercent val="0"/>
              <c:showBubbleSize val="0"/>
              <c:extLst/>
            </c:dLbl>
            <c:numFmt formatCode="#,##0" sourceLinked="0"/>
            <c:spPr>
              <a:noFill/>
              <a:ln>
                <a:noFill/>
              </a:ln>
              <a:effectLst/>
            </c:spPr>
            <c:txPr>
              <a:bodyPr rot="-5400000" spcFirstLastPara="1" vertOverflow="ellipsis" wrap="square" anchor="ctr" anchorCtr="1"/>
              <a:p>
                <a:pPr>
                  <a:defRPr sz="800" b="0" i="0" u="none" strike="noStrike" kern="1200" baseline="0" smtId="4294967295">
                    <a:solidFill>
                      <a:schemeClr val="tx1"/>
                    </a:solidFill>
                    <a:latin typeface="Arial" panose="020b0604020202020204" pitchFamily="34" charset="0"/>
                    <a:ea typeface="+mn-ea"/>
                    <a:cs typeface="Arial" panose="020b0604020202020204" pitchFamily="34" charset="0"/>
                  </a:defRPr>
                </a:pPr>
                <a:endParaRPr sz="800" b="0" i="0" u="none" strike="noStrike" kern="1200" baseline="0" smtId="4294967295">
                  <a:solidFill>
                    <a:schemeClr val="tx1"/>
                  </a:solidFill>
                  <a:latin typeface="Arial" panose="020b0604020202020204" pitchFamily="34" charset="0"/>
                  <a:ea typeface="+mn-ea"/>
                  <a:cs typeface="Arial" panose="020b0604020202020204" pitchFamily="34" charset="0"/>
                </a:endParaRPr>
              </a:p>
            </c:txPr>
            <c:dLblPos val="inEnd"/>
            <c:showLegendKey val="0"/>
            <c:showVal val="1"/>
            <c:showCatName val="0"/>
            <c:showSerName val="0"/>
            <c:showPercent val="0"/>
            <c:showBubbleSize val="0"/>
            <c:extLst/>
          </c:dLbls>
          <c:cat>
            <c:strRef>
              <c:f>Sheet1!$A$2:$A$7</c:f>
              <c:strCache>
                <c:ptCount val="6"/>
                <c:pt idx="0">
                  <c:v>'17</c:v>
                </c:pt>
                <c:pt idx="1">
                  <c:v>'18</c:v>
                </c:pt>
                <c:pt idx="2">
                  <c:v>'19</c:v>
                </c:pt>
                <c:pt idx="3">
                  <c:v>'20</c:v>
                </c:pt>
                <c:pt idx="4">
                  <c:v>'21</c:v>
                </c:pt>
                <c:pt idx="5">
                  <c:v>'22</c:v>
                </c:pt>
              </c:strCache>
            </c:strRef>
          </c:cat>
          <c:val>
            <c:numRef>
              <c:f>Sheet1!$B$2:$B$7</c:f>
              <c:numCache>
                <c:formatCode>0.0</c:formatCode>
                <c:ptCount val="6"/>
                <c:pt idx="0">
                  <c:v>975.59557</c:v>
                </c:pt>
                <c:pt idx="1">
                  <c:v>969.90327</c:v>
                </c:pt>
                <c:pt idx="2">
                  <c:v>820.00809</c:v>
                </c:pt>
                <c:pt idx="3">
                  <c:v>836.32247</c:v>
                </c:pt>
                <c:pt idx="4">
                  <c:v>902.28448</c:v>
                </c:pt>
                <c:pt idx="5">
                  <c:v>831.19666</c:v>
                </c:pt>
              </c:numCache>
            </c:numRef>
          </c:val>
          <c:extLst>
            <c:ext xmlns:c16="http://schemas.microsoft.com/office/drawing/2014/chart" uri="{C3380CC4-5D6E-409C-BE32-E72D297353CC}">
              <c16:uniqueId val="{00000000-6A40-47C1-BEB8-40ACFADE6D78}"/>
            </c:ext>
          </c:extLst>
        </c:ser>
        <c:dLbls>
          <c:showLegendKey val="0"/>
          <c:showVal val="0"/>
          <c:showCatName val="0"/>
          <c:showSerName val="0"/>
          <c:showPercent val="0"/>
          <c:showBubbleSize val="0"/>
          <c:showLeaderLines val="0"/>
        </c:dLbls>
        <c:gapWidth val="25"/>
        <c:overlap/>
        <c:axId val="196278144"/>
        <c:axId val="196279680"/>
      </c:barChart>
      <c:catAx>
        <c:axId val="196278144"/>
        <c:scaling>
          <c:orientation/>
        </c:scaling>
        <c:delete val="0"/>
        <c:axPos val="b"/>
        <c:numFmt formatCode="General" sourceLinked="1"/>
        <c:majorTickMark val="out"/>
        <c:minorTickMark val="none"/>
        <c:spPr>
          <a:noFill/>
          <a:ln w="6350" cap="flat" cmpd="sng" algn="ctr">
            <a:solidFill>
              <a:schemeClr val="tx1">
                <a:tint val="75000"/>
              </a:schemeClr>
            </a:solidFill>
            <a:prstDash val="solid"/>
            <a:round/>
          </a:ln>
          <a:effectLst/>
        </c:spPr>
        <c:txPr>
          <a:bodyPr rot="-60000000" spcFirstLastPara="1" vertOverflow="ellipsis" vert="horz" wrap="square" anchor="ctr" anchorCtr="1"/>
          <a:p>
            <a:pPr>
              <a:defRPr sz="800" b="0" i="0" u="none" strike="noStrike" kern="1200" baseline="0" smtId="4294967295">
                <a:solidFill>
                  <a:schemeClr val="tx1"/>
                </a:solidFill>
                <a:latin typeface="Franklin Gothic Book" panose="020b0503020102020204" pitchFamily="34" charset="0"/>
                <a:ea typeface="+mn-ea"/>
                <a:cs typeface="+mn-cs"/>
              </a:defRPr>
            </a:pPr>
            <a:endParaRPr sz="800" b="0" i="0" u="none" strike="noStrike" kern="1200" baseline="0" smtId="4294967295">
              <a:solidFill>
                <a:schemeClr val="tx1"/>
              </a:solidFill>
              <a:latin typeface="Franklin Gothic Book" panose="020b0503020102020204" pitchFamily="34" charset="0"/>
              <a:ea typeface="+mn-ea"/>
              <a:cs typeface="+mn-cs"/>
            </a:endParaRPr>
          </a:p>
        </c:txPr>
        <c:crossAx val="196279680"/>
        <c:crosses val="autoZero"/>
        <c:auto val="0"/>
        <c:lblAlgn val="ctr"/>
        <c:lblOffset/>
        <c:noMultiLvlLbl val="0"/>
      </c:catAx>
      <c:valAx>
        <c:axId val="196279680"/>
        <c:scaling>
          <c:orientation/>
        </c:scaling>
        <c:delete val="1"/>
        <c:axPos val="l"/>
        <c:numFmt formatCode="General" sourceLinked="1"/>
        <c:majorTickMark val="out"/>
        <c:minorTickMark val="none"/>
        <c:crossAx val="196278144"/>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p>
      <a:pPr>
        <a:defRPr sz="1800" smtId="4294967295"/>
      </a:pPr>
      <a:endParaRPr sz="1800" smtId="4294967295"/>
    </a:p>
  </c:txPr>
  <c:externalData r:id="rId1">
    <c:autoUpdate val="0"/>
  </c:externalData>
</c:chartSpace>
</file>

<file path=ppt/charts/chart1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系列1</c:v>
                </c:pt>
              </c:strCache>
            </c:strRef>
          </c:tx>
          <c:spPr>
            <a:solidFill>
              <a:srgbClr val="00B050"/>
            </a:solidFill>
            <a:ln>
              <a:noFill/>
            </a:ln>
            <a:effectLst/>
          </c:spPr>
          <c:invertIfNegative val="0"/>
          <c:dLbls>
            <c:dLbl>
              <c:idx val="0"/>
              <c:dLblPos val="inEnd"/>
              <c:showLegendKey val="0"/>
              <c:showVal val="1"/>
              <c:showCatName val="0"/>
              <c:showSerName val="0"/>
              <c:showPercent val="0"/>
              <c:showBubbleSize val="0"/>
              <c:extLst/>
            </c:dLbl>
            <c:dLbl>
              <c:idx val="1"/>
              <c:dLblPos val="inEnd"/>
              <c:showLegendKey val="0"/>
              <c:showVal val="1"/>
              <c:showCatName val="0"/>
              <c:showSerName val="0"/>
              <c:showPercent val="0"/>
              <c:showBubbleSize val="0"/>
              <c:extLst/>
            </c:dLbl>
            <c:dLbl>
              <c:idx val="2"/>
              <c:dLblPos val="inEnd"/>
              <c:showLegendKey val="0"/>
              <c:showVal val="1"/>
              <c:showCatName val="0"/>
              <c:showSerName val="0"/>
              <c:showPercent val="0"/>
              <c:showBubbleSize val="0"/>
              <c:extLst/>
            </c:dLbl>
            <c:dLbl>
              <c:idx val="3"/>
              <c:dLblPos val="inEnd"/>
              <c:showLegendKey val="0"/>
              <c:showVal val="1"/>
              <c:showCatName val="0"/>
              <c:showSerName val="0"/>
              <c:showPercent val="0"/>
              <c:showBubbleSize val="0"/>
              <c:extLst/>
            </c:dLbl>
            <c:dLbl>
              <c:idx val="4"/>
              <c:dLblPos val="inEnd"/>
              <c:showLegendKey val="0"/>
              <c:showVal val="1"/>
              <c:showCatName val="0"/>
              <c:showSerName val="0"/>
              <c:showPercent val="0"/>
              <c:showBubbleSize val="0"/>
              <c:extLst/>
            </c:dLbl>
            <c:dLbl>
              <c:idx val="5"/>
              <c:dLblPos val="inEnd"/>
              <c:showLegendKey val="0"/>
              <c:showVal val="1"/>
              <c:showCatName val="0"/>
              <c:showSerName val="0"/>
              <c:showPercent val="0"/>
              <c:showBubbleSize val="0"/>
              <c:extLst/>
            </c:dLbl>
            <c:numFmt formatCode="#,##0.0" sourceLinked="0"/>
            <c:spPr>
              <a:noFill/>
              <a:ln>
                <a:noFill/>
              </a:ln>
              <a:effectLst/>
            </c:spPr>
            <c:txPr>
              <a:bodyPr rot="-5400000" spcFirstLastPara="1" vertOverflow="ellipsis" wrap="square" anchor="ctr" anchorCtr="1"/>
              <a:p>
                <a:pPr>
                  <a:defRPr sz="800" b="0" i="0" u="none" strike="noStrike" kern="1200" baseline="0" smtId="4294967295">
                    <a:solidFill>
                      <a:schemeClr val="tx1"/>
                    </a:solidFill>
                    <a:latin typeface="Arial" panose="020b0604020202020204" pitchFamily="34" charset="0"/>
                    <a:ea typeface="+mn-ea"/>
                    <a:cs typeface="Arial" panose="020b0604020202020204" pitchFamily="34" charset="0"/>
                  </a:defRPr>
                </a:pPr>
                <a:endParaRPr sz="800" b="0" i="0" u="none" strike="noStrike" kern="1200" baseline="0" smtId="4294967295">
                  <a:solidFill>
                    <a:schemeClr val="tx1"/>
                  </a:solidFill>
                  <a:latin typeface="Arial" panose="020b0604020202020204" pitchFamily="34" charset="0"/>
                  <a:ea typeface="+mn-ea"/>
                  <a:cs typeface="Arial" panose="020b0604020202020204" pitchFamily="34" charset="0"/>
                </a:endParaRPr>
              </a:p>
            </c:txPr>
            <c:dLblPos val="inEnd"/>
            <c:showLegendKey val="0"/>
            <c:showVal val="1"/>
            <c:showCatName val="0"/>
            <c:showSerName val="0"/>
            <c:showPercent val="0"/>
            <c:showBubbleSize val="0"/>
            <c:extLst/>
          </c:dLbls>
          <c:cat>
            <c:strRef>
              <c:f>Sheet1!$A$2:$A$7</c:f>
              <c:strCache>
                <c:ptCount val="6"/>
                <c:pt idx="0">
                  <c:v>'17</c:v>
                </c:pt>
                <c:pt idx="1">
                  <c:v>'18</c:v>
                </c:pt>
                <c:pt idx="2">
                  <c:v>'19</c:v>
                </c:pt>
                <c:pt idx="3">
                  <c:v>'20</c:v>
                </c:pt>
                <c:pt idx="4">
                  <c:v>'21</c:v>
                </c:pt>
                <c:pt idx="5">
                  <c:v>'22</c:v>
                </c:pt>
              </c:strCache>
            </c:strRef>
          </c:cat>
          <c:val>
            <c:numRef>
              <c:f>Sheet1!$B$2:$B$7</c:f>
              <c:numCache>
                <c:formatCode>0.0</c:formatCode>
                <c:ptCount val="6"/>
                <c:pt idx="0">
                  <c:v>37.58759</c:v>
                </c:pt>
                <c:pt idx="1">
                  <c:v>35.42278</c:v>
                </c:pt>
                <c:pt idx="2">
                  <c:v>44.96336</c:v>
                </c:pt>
                <c:pt idx="3">
                  <c:v>42.21511</c:v>
                </c:pt>
                <c:pt idx="4">
                  <c:v>38.03628</c:v>
                </c:pt>
                <c:pt idx="5">
                  <c:v>54.11681</c:v>
                </c:pt>
              </c:numCache>
            </c:numRef>
          </c:val>
          <c:extLst>
            <c:ext xmlns:c16="http://schemas.microsoft.com/office/drawing/2014/chart" uri="{C3380CC4-5D6E-409C-BE32-E72D297353CC}">
              <c16:uniqueId val="{00000000-9B34-4CB7-A062-1EB0BA0C4052}"/>
            </c:ext>
          </c:extLst>
        </c:ser>
        <c:ser>
          <c:idx val="1"/>
          <c:order val="1"/>
          <c:spPr>
            <a:solidFill>
              <a:srgbClr val="FFC000"/>
            </a:solidFill>
            <a:ln>
              <a:noFill/>
            </a:ln>
            <a:effectLst/>
          </c:spPr>
          <c:invertIfNegative val="0"/>
          <c:dLbls>
            <c:dLbl>
              <c:idx val="0"/>
              <c:dLblPos val="inEnd"/>
              <c:showLegendKey val="0"/>
              <c:showVal val="1"/>
              <c:showCatName val="0"/>
              <c:showSerName val="0"/>
              <c:showPercent val="0"/>
              <c:showBubbleSize val="0"/>
              <c:extLst/>
            </c:dLbl>
            <c:dLbl>
              <c:idx val="1"/>
              <c:dLblPos val="inEnd"/>
              <c:showLegendKey val="0"/>
              <c:showVal val="1"/>
              <c:showCatName val="0"/>
              <c:showSerName val="0"/>
              <c:showPercent val="0"/>
              <c:showBubbleSize val="0"/>
              <c:extLst/>
            </c:dLbl>
            <c:dLbl>
              <c:idx val="2"/>
              <c:dLblPos val="inEnd"/>
              <c:showLegendKey val="0"/>
              <c:showVal val="1"/>
              <c:showCatName val="0"/>
              <c:showSerName val="0"/>
              <c:showPercent val="0"/>
              <c:showBubbleSize val="0"/>
              <c:extLst/>
            </c:dLbl>
            <c:dLbl>
              <c:idx val="3"/>
              <c:dLblPos val="inEnd"/>
              <c:showLegendKey val="0"/>
              <c:showVal val="1"/>
              <c:showCatName val="0"/>
              <c:showSerName val="0"/>
              <c:showPercent val="0"/>
              <c:showBubbleSize val="0"/>
              <c:extLst/>
            </c:dLbl>
            <c:dLbl>
              <c:idx val="4"/>
              <c:dLblPos val="inEnd"/>
              <c:showLegendKey val="0"/>
              <c:showVal val="1"/>
              <c:showCatName val="0"/>
              <c:showSerName val="0"/>
              <c:showPercent val="0"/>
              <c:showBubbleSize val="0"/>
              <c:extLst/>
            </c:dLbl>
            <c:dLbl>
              <c:idx val="5"/>
              <c:dLblPos val="inEnd"/>
              <c:showLegendKey val="0"/>
              <c:showVal val="1"/>
              <c:showCatName val="0"/>
              <c:showSerName val="0"/>
              <c:showPercent val="0"/>
              <c:showBubbleSize val="0"/>
              <c:extLst/>
            </c:dLbl>
            <c:numFmt formatCode="#,##0.0" sourceLinked="0"/>
            <c:spPr>
              <a:noFill/>
              <a:ln>
                <a:noFill/>
              </a:ln>
              <a:effectLst/>
            </c:spPr>
            <c:txPr>
              <a:bodyPr rot="-5400000" spcFirstLastPara="1" vertOverflow="ellipsis" wrap="square" anchor="ctr" anchorCtr="1"/>
              <a:p>
                <a:pPr>
                  <a:defRPr sz="800" b="0" i="0" u="none" strike="noStrike" kern="1200" baseline="0" smtId="4294967295">
                    <a:solidFill>
                      <a:schemeClr val="tx1"/>
                    </a:solidFill>
                    <a:latin typeface="Arial" panose="020b0604020202020204" pitchFamily="34" charset="0"/>
                    <a:ea typeface="+mn-ea"/>
                    <a:cs typeface="Arial" panose="020b0604020202020204" pitchFamily="34" charset="0"/>
                  </a:defRPr>
                </a:pPr>
                <a:endParaRPr sz="800" b="0" i="0" u="none" strike="noStrike" kern="1200" baseline="0" smtId="4294967295">
                  <a:solidFill>
                    <a:schemeClr val="tx1"/>
                  </a:solidFill>
                  <a:latin typeface="Arial" panose="020b0604020202020204" pitchFamily="34" charset="0"/>
                  <a:ea typeface="+mn-ea"/>
                  <a:cs typeface="Arial" panose="020b0604020202020204" pitchFamily="34" charset="0"/>
                </a:endParaRPr>
              </a:p>
            </c:txPr>
            <c:dLblPos val="inEnd"/>
            <c:showLegendKey val="0"/>
            <c:showVal val="1"/>
            <c:showCatName val="0"/>
            <c:showSerName val="0"/>
            <c:showPercent val="0"/>
            <c:showBubbleSize val="0"/>
            <c:extLst/>
          </c:dLbls>
          <c:cat>
            <c:strRef>
              <c:f>Sheet1!$A$2:$A$7</c:f>
              <c:strCache>
                <c:ptCount val="6"/>
                <c:pt idx="0">
                  <c:v>'17</c:v>
                </c:pt>
                <c:pt idx="1">
                  <c:v>'18</c:v>
                </c:pt>
                <c:pt idx="2">
                  <c:v>'19</c:v>
                </c:pt>
                <c:pt idx="3">
                  <c:v>'20</c:v>
                </c:pt>
                <c:pt idx="4">
                  <c:v>'21</c:v>
                </c:pt>
                <c:pt idx="5">
                  <c:v>'22</c:v>
                </c:pt>
              </c:strCache>
            </c:strRef>
          </c:cat>
          <c:val>
            <c:numRef>
              <c:f>Sheet1!$C$2:$C$7</c:f>
              <c:numCache>
                <c:formatCode>0.0</c:formatCode>
                <c:ptCount val="6"/>
                <c:pt idx="0">
                  <c:v>14.77697</c:v>
                </c:pt>
                <c:pt idx="1">
                  <c:v>15.93193</c:v>
                </c:pt>
                <c:pt idx="2">
                  <c:v>18.9653</c:v>
                </c:pt>
                <c:pt idx="3">
                  <c:v>16.83914</c:v>
                </c:pt>
                <c:pt idx="4">
                  <c:v>12.13345</c:v>
                </c:pt>
                <c:pt idx="5">
                  <c:v>12.36836</c:v>
                </c:pt>
              </c:numCache>
            </c:numRef>
          </c:val>
          <c:extLst>
            <c:ext xmlns:c16="http://schemas.microsoft.com/office/drawing/2014/chart" uri="{C3380CC4-5D6E-409C-BE32-E72D297353CC}">
              <c16:uniqueId val="{00000001-9B34-4CB7-A062-1EB0BA0C4052}"/>
            </c:ext>
          </c:extLst>
        </c:ser>
        <c:dLbls>
          <c:showLegendKey val="0"/>
          <c:showVal val="0"/>
          <c:showCatName val="0"/>
          <c:showSerName val="0"/>
          <c:showPercent val="0"/>
          <c:showBubbleSize val="0"/>
          <c:showLeaderLines val="0"/>
        </c:dLbls>
        <c:gapWidth val="25"/>
        <c:overlap val="100"/>
        <c:axId val="195140224"/>
        <c:axId val="196215168"/>
      </c:barChart>
      <c:catAx>
        <c:axId val="195140224"/>
        <c:scaling>
          <c:orientation/>
        </c:scaling>
        <c:delete val="0"/>
        <c:axPos val="b"/>
        <c:numFmt formatCode="General" sourceLinked="1"/>
        <c:majorTickMark val="out"/>
        <c:minorTickMark val="none"/>
        <c:spPr>
          <a:noFill/>
          <a:ln w="6350" cap="flat" cmpd="sng" algn="ctr">
            <a:solidFill>
              <a:schemeClr val="tx1">
                <a:tint val="75000"/>
              </a:schemeClr>
            </a:solidFill>
            <a:prstDash val="solid"/>
            <a:round/>
          </a:ln>
          <a:effectLst/>
        </c:spPr>
        <c:txPr>
          <a:bodyPr rot="-60000000" spcFirstLastPara="1" vertOverflow="ellipsis" vert="horz" wrap="square" anchor="ctr" anchorCtr="1"/>
          <a:p>
            <a:pPr>
              <a:defRPr sz="800" b="0" i="0" u="none" strike="noStrike" kern="1200" baseline="0" smtId="4294967295">
                <a:solidFill>
                  <a:schemeClr val="tx1"/>
                </a:solidFill>
                <a:latin typeface="Franklin Gothic Book" panose="020b0503020102020204" pitchFamily="34" charset="0"/>
                <a:ea typeface="+mn-ea"/>
                <a:cs typeface="+mn-cs"/>
              </a:defRPr>
            </a:pPr>
            <a:endParaRPr sz="800" b="0" i="0" u="none" strike="noStrike" kern="1200" baseline="0" smtId="4294967295">
              <a:solidFill>
                <a:schemeClr val="tx1"/>
              </a:solidFill>
              <a:latin typeface="Franklin Gothic Book" panose="020b0503020102020204" pitchFamily="34" charset="0"/>
              <a:ea typeface="+mn-ea"/>
              <a:cs typeface="+mn-cs"/>
            </a:endParaRPr>
          </a:p>
        </c:txPr>
        <c:crossAx val="196215168"/>
        <c:crosses val="autoZero"/>
        <c:auto val="0"/>
        <c:lblAlgn val="ctr"/>
        <c:lblOffset/>
        <c:noMultiLvlLbl val="0"/>
      </c:catAx>
      <c:valAx>
        <c:axId val="196215168"/>
        <c:scaling>
          <c:orientation/>
          <c:min val="0"/>
        </c:scaling>
        <c:delete val="1"/>
        <c:axPos val="l"/>
        <c:numFmt formatCode="General" sourceLinked="1"/>
        <c:majorTickMark val="out"/>
        <c:minorTickMark val="none"/>
        <c:crossAx val="195140224"/>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p>
      <a:pPr>
        <a:defRPr sz="1800" smtId="4294967295"/>
      </a:pPr>
      <a:endParaRPr sz="1800"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0">
              <a:defRPr lang="en-US" sz="1600" b="1" i="0" u="none" strike="noStrike" kern="1200" spc="0" baseline="0">
                <a:solidFill>
                  <a:schemeClr val="accent1"/>
                </a:solidFill>
                <a:latin typeface="Arial" panose="020b0604020202020204" pitchFamily="34" charset="0"/>
                <a:ea typeface="+mn-ea"/>
                <a:cs typeface="Arial" panose="020b0604020202020204" pitchFamily="34" charset="0"/>
              </a:defRPr>
            </a:pPr>
            <a:r>
              <a:rPr lang="zh-Hans" sz="1600" b="1" i="0" u="none" strike="noStrike">
                <a:solidFill>
                  <a:srgbClr val="0F6FC6"/>
                </a:solidFill>
                <a:highlight>
                  <a:srgbClr val="000000">
                    <a:alpha val="0"/>
                  </a:srgbClr>
                </a:highlight>
                <a:latin typeface="Simsun"/>
                <a:ea typeface="Simsun"/>
              </a:rPr>
              <a:t>五大商品出口占总出口的份额，CAREC10，百分比</a:t>
            </a:r>
          </a:p>
        </c:rich>
      </c:tx>
      <c:layout>
        <c:manualLayout>
          <c:xMode val="edge"/>
          <c:yMode val="edge"/>
          <c:x val="0.1213139221072197"/>
          <c:y val="0"/>
        </c:manualLayout>
      </c:layout>
      <c:overlay val="0"/>
      <c:spPr>
        <a:noFill/>
        <a:ln>
          <a:noFill/>
        </a:ln>
        <a:effectLst/>
      </c:spPr>
      <c:txPr>
        <a:bodyPr rot="0" spcFirstLastPara="1" vertOverflow="ellipsis" vert="horz" wrap="square" anchor="ctr" anchorCtr="1"/>
        <a:p>
          <a:pPr>
            <a:defRPr lang="en-US" sz="1600" b="1" i="0" u="none" strike="noStrike" kern="1200" spc="0" baseline="0" smtId="4294967295">
              <a:solidFill>
                <a:schemeClr val="accent1"/>
              </a:solidFill>
              <a:latin typeface="Arial" panose="020b0604020202020204" pitchFamily="34" charset="0"/>
              <a:ea typeface="+mn-ea"/>
              <a:cs typeface="Arial" panose="020b0604020202020204" pitchFamily="34" charset="0"/>
            </a:defRPr>
          </a:pPr>
          <a:endParaRPr lang="en-US" sz="1600" b="1" i="0" u="none" strike="noStrike" kern="1200" spc="0" baseline="0" smtId="4294967295">
            <a:solidFill>
              <a:schemeClr val="accent1"/>
            </a:solidFill>
            <a:latin typeface="Arial" panose="020b0604020202020204" pitchFamily="34" charset="0"/>
            <a:ea typeface="+mn-ea"/>
            <a:cs typeface="Arial" panose="020b0604020202020204" pitchFamily="34" charset="0"/>
          </a:endParaRPr>
        </a:p>
      </c:txPr>
    </c:title>
    <c:autoTitleDeleted val="0"/>
    <c:plotArea>
      <c:layout>
        <c:manualLayout>
          <c:layoutTarget val="inner"/>
          <c:xMode val="edge"/>
          <c:yMode val="edge"/>
          <c:x val="0.07003524899482727"/>
          <c:y val="0.16696640849113464"/>
          <c:w val="0.9125916957855225"/>
          <c:h val="0.7532755732536316"/>
        </c:manualLayout>
      </c:layout>
      <c:lineChart>
        <c:grouping val="stacked"/>
        <c:varyColors val="0"/>
        <c:ser>
          <c:idx val="0"/>
          <c:order val="0"/>
          <c:tx>
            <c:strRef>
              <c:f>'share of top 5'!$A$3</c:f>
              <c:strCache>
                <c:ptCount val="1"/>
                <c:pt idx="0">
                  <c:v>CAREC10</c:v>
                </c:pt>
              </c:strCache>
            </c:strRef>
          </c:tx>
          <c:spPr>
            <a:ln w="28575" cap="rnd">
              <a:solidFill>
                <a:schemeClr val="accent1"/>
              </a:solidFill>
              <a:round/>
            </a:ln>
            <a:effectLst/>
          </c:spPr>
          <c:marker>
            <c:symbol val="circle"/>
            <c:spPr>
              <a:solidFill>
                <a:schemeClr val="accent1"/>
              </a:solidFill>
              <a:ln w="9525">
                <a:solidFill>
                  <a:schemeClr val="accent1"/>
                </a:solidFill>
              </a:ln>
              <a:effectLst/>
            </c:spPr>
          </c:marker>
          <c:cat>
            <c:numRef>
              <c:f>'share of top 5'!$B$2:$M$2</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'share of top 5'!$B$3:$M$3</c:f>
              <c:numCache>
                <c:formatCode>_(* #,##0.00_);_(* \(#,##0.00\);_(* "-"??_);_(@_)</c:formatCode>
                <c:ptCount val="12"/>
                <c:pt idx="0">
                  <c:v>69.0727282306563</c:v>
                </c:pt>
                <c:pt idx="1">
                  <c:v>68.30488009612947</c:v>
                </c:pt>
                <c:pt idx="2">
                  <c:v>68.18723488847296</c:v>
                </c:pt>
                <c:pt idx="3">
                  <c:v>70.700370885838</c:v>
                </c:pt>
                <c:pt idx="4">
                  <c:v>69.56319799357982</c:v>
                </c:pt>
                <c:pt idx="5">
                  <c:v>62.53886179766153</c:v>
                </c:pt>
                <c:pt idx="6">
                  <c:v>60.134572135969094</c:v>
                </c:pt>
                <c:pt idx="7">
                  <c:v>61.66293571729227</c:v>
                </c:pt>
                <c:pt idx="8">
                  <c:v>65.76777366902036</c:v>
                </c:pt>
                <c:pt idx="9">
                  <c:v>64.85268864181523</c:v>
                </c:pt>
                <c:pt idx="10">
                  <c:v>60.39613160048325</c:v>
                </c:pt>
                <c:pt idx="11">
                  <c:v>54.7143944362076</c:v>
                </c:pt>
              </c:numCache>
            </c:numRef>
          </c:val>
          <c:smooth val="0"/>
          <c:extLst>
            <c:ext xmlns:c16="http://schemas.microsoft.com/office/drawing/2014/chart" uri="{C3380CC4-5D6E-409C-BE32-E72D297353CC}">
              <c16:uniqueId val="{00000000-23B5-4CD9-9C4F-1A4D8873EC39}"/>
            </c:ext>
          </c:extLst>
        </c:ser>
        <c:dLbls>
          <c:showLegendKey val="0"/>
          <c:showVal val="0"/>
          <c:showCatName val="0"/>
          <c:showSerName val="0"/>
          <c:showPercent val="0"/>
          <c:showBubbleSize val="0"/>
          <c:showLeaderLines val="0"/>
        </c:dLbls>
        <c:axId val="1399083552"/>
        <c:axId val="1399081752"/>
      </c:lineChart>
      <c:catAx>
        <c:axId val="1399083552"/>
        <c:scaling>
          <c:orientatio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lang="en-US" sz="900" b="0" i="0" u="none" strike="noStrike" kern="1200" baseline="0" smtId="4294967295">
                <a:solidFill>
                  <a:schemeClr val="dk1"/>
                </a:solidFill>
                <a:latin typeface="Arial" panose="020b0604020202020204" pitchFamily="34" charset="0"/>
                <a:ea typeface="+mn-ea"/>
                <a:cs typeface="Arial" panose="020b0604020202020204" pitchFamily="34" charset="0"/>
              </a:defRPr>
            </a:pPr>
            <a:endParaRPr lang="en-US" sz="900" b="0" i="0" u="none" strike="noStrike" kern="1200" baseline="0" smtId="4294967295">
              <a:solidFill>
                <a:schemeClr val="dk1"/>
              </a:solidFill>
              <a:latin typeface="Arial" panose="020b0604020202020204" pitchFamily="34" charset="0"/>
              <a:ea typeface="+mn-ea"/>
              <a:cs typeface="Arial" panose="020b0604020202020204" pitchFamily="34" charset="0"/>
            </a:endParaRPr>
          </a:p>
        </c:txPr>
        <c:crossAx val="1399081752"/>
        <c:crosses val="autoZero"/>
        <c:auto val="0"/>
        <c:lblAlgn val="ctr"/>
        <c:lblOffset/>
        <c:noMultiLvlLbl val="0"/>
      </c:catAx>
      <c:valAx>
        <c:axId val="1399081752"/>
        <c:scaling>
          <c:orientation/>
          <c:min val="50"/>
        </c:scaling>
        <c:delete val="0"/>
        <c:axPos val="l"/>
        <c:majorGridlines>
          <c:spPr>
            <a:ln w="9525" cap="flat" cmpd="sng" algn="ctr">
              <a:solidFill>
                <a:schemeClr val="tx1">
                  <a:lumMod val="15000"/>
                  <a:lumOff val="85000"/>
                </a:schemeClr>
              </a:solidFill>
              <a:prstDash val="sysDot"/>
              <a:round/>
            </a:ln>
            <a:effectLst/>
          </c:spPr>
        </c:majorGridlines>
        <c:numFmt formatCode="_(* #,##0_);_(* \(#,##0\);_(* &quot;-&quot;_);_(@_)" sourceLinked="0"/>
        <c:majorTickMark val="none"/>
        <c:minorTickMark val="none"/>
        <c:spPr>
          <a:noFill/>
          <a:ln>
            <a:noFill/>
          </a:ln>
          <a:effectLst/>
        </c:spPr>
        <c:txPr>
          <a:bodyPr rot="-60000000" spcFirstLastPara="1" vertOverflow="ellipsis" vert="horz" wrap="square" anchor="ctr" anchorCtr="1"/>
          <a:p>
            <a:pPr>
              <a:defRPr lang="en-US" sz="900" b="0" i="0" u="none" strike="noStrike" kern="1200" baseline="0" smtId="4294967295">
                <a:solidFill>
                  <a:schemeClr val="dk1"/>
                </a:solidFill>
                <a:latin typeface="Arial" panose="020b0604020202020204" pitchFamily="34" charset="0"/>
                <a:ea typeface="+mn-ea"/>
                <a:cs typeface="Arial" panose="020b0604020202020204" pitchFamily="34" charset="0"/>
              </a:defRPr>
            </a:pPr>
            <a:endParaRPr lang="en-US" sz="900" b="0" i="0" u="none" strike="noStrike" kern="1200" baseline="0" smtId="4294967295">
              <a:solidFill>
                <a:schemeClr val="dk1"/>
              </a:solidFill>
              <a:latin typeface="Arial" panose="020b0604020202020204" pitchFamily="34" charset="0"/>
              <a:ea typeface="+mn-ea"/>
              <a:cs typeface="Arial" panose="020b0604020202020204" pitchFamily="34" charset="0"/>
            </a:endParaRPr>
          </a:p>
        </c:txPr>
        <c:crossAx val="1399083552"/>
        <c:crosses val="autoZero"/>
        <c:crossBetween val="between"/>
      </c:valAx>
      <c:spPr>
        <a:noFill/>
        <a:ln>
          <a:noFill/>
        </a:ln>
        <a:effectLst/>
      </c:spPr>
    </c:plotArea>
    <c:plotVisOnly val="1"/>
    <c:dispBlanksAs/>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p>
      <a:pPr>
        <a:defRPr lang="en-US" sz="900" b="0" i="0" u="none" strike="noStrike" kern="1200" baseline="0" smtId="4294967295">
          <a:solidFill>
            <a:schemeClr val="dk1"/>
          </a:solidFill>
          <a:latin typeface="Arial" panose="020b0604020202020204" pitchFamily="34" charset="0"/>
          <a:ea typeface="+mn-ea"/>
          <a:cs typeface="Arial" panose="020b0604020202020204" pitchFamily="34" charset="0"/>
        </a:defRPr>
      </a:pPr>
      <a:endParaRPr lang="en-US" sz="900" b="0" i="0" u="none" strike="noStrike" kern="1200" baseline="0" smtId="4294967295">
        <a:solidFill>
          <a:schemeClr val="dk1"/>
        </a:solidFill>
        <a:latin typeface="Arial" panose="020b0604020202020204" pitchFamily="34" charset="0"/>
        <a:ea typeface="+mn-ea"/>
        <a:cs typeface="Arial" panose="020b0604020202020204" pitchFamily="34" charset="0"/>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p>
          <a:pPr>
            <a:defRPr sz="1600" b="1" i="0" u="none" strike="noStrike" kern="1200" cap="none" spc="50" normalizeH="0" baseline="0" smtId="4294967295">
              <a:solidFill>
                <a:schemeClr val="accent1"/>
              </a:solidFill>
              <a:latin typeface="Arial" panose="020b0604020202020204" pitchFamily="34" charset="0"/>
              <a:ea typeface="+mj-ea"/>
              <a:cs typeface="Arial" panose="020b0604020202020204" pitchFamily="34" charset="0"/>
            </a:defRPr>
          </a:pPr>
          <a:endParaRPr sz="1600" b="1" i="0" u="none" strike="noStrike" kern="1200" cap="none" spc="50" normalizeH="0" baseline="0" smtId="4294967295">
            <a:solidFill>
              <a:schemeClr val="accent1"/>
            </a:solidFill>
            <a:latin typeface="Arial" panose="020b0604020202020204" pitchFamily="34" charset="0"/>
            <a:ea typeface="+mj-ea"/>
            <a:cs typeface="Arial" panose="020b0604020202020204" pitchFamily="34" charset="0"/>
          </a:endParaRPr>
        </a:p>
      </c:txPr>
    </c:title>
    <c:autoTitleDeleted val="0"/>
    <c:plotArea>
      <c:barChart>
        <c:barDir val="col"/>
        <c:grouping val="clustered"/>
        <c:varyColors val="0"/>
        <c:ser>
          <c:idx val="0"/>
          <c:order val="0"/>
          <c:tx>
            <c:strRef>
              <c:f>'E-commerce'!$B$17</c:f>
              <c:strCache>
                <c:ptCount val="1"/>
                <c:pt idx="0">
                  <c:v>Internet users as % of population, 2021</c:v>
                </c:pt>
              </c:strCache>
            </c:strRef>
          </c:tx>
          <c:spPr>
            <a:solidFill>
              <a:schemeClr val="accent2"/>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dLbl>
              <c:idx val="4"/>
              <c:dLblPos val="outEnd"/>
              <c:showLegendKey val="0"/>
              <c:showVal val="1"/>
              <c:showCatName val="0"/>
              <c:showSerName val="0"/>
              <c:showPercent val="0"/>
              <c:showBubbleSize val="0"/>
              <c:extLst/>
            </c:dLbl>
            <c:dLbl>
              <c:idx val="5"/>
              <c:dLblPos val="outEnd"/>
              <c:showLegendKey val="0"/>
              <c:showVal val="1"/>
              <c:showCatName val="0"/>
              <c:showSerName val="0"/>
              <c:showPercent val="0"/>
              <c:showBubbleSize val="0"/>
              <c:extLst/>
            </c:dLbl>
            <c:dLbl>
              <c:idx val="6"/>
              <c:dLblPos val="outEnd"/>
              <c:showLegendKey val="0"/>
              <c:showVal val="1"/>
              <c:showCatName val="0"/>
              <c:showSerName val="0"/>
              <c:showPercent val="0"/>
              <c:showBubbleSize val="0"/>
              <c:extLst/>
            </c:dLbl>
            <c:dLbl>
              <c:idx val="7"/>
              <c:dLblPos val="outEnd"/>
              <c:showLegendKey val="0"/>
              <c:showVal val="1"/>
              <c:showCatName val="0"/>
              <c:showSerName val="0"/>
              <c:showPercent val="0"/>
              <c:showBubbleSize val="0"/>
              <c:extLst/>
            </c:dLbl>
            <c:dLbl>
              <c:idx val="8"/>
              <c:dLblPos val="outEnd"/>
              <c:showLegendKey val="0"/>
              <c:showVal val="1"/>
              <c:showCatName val="0"/>
              <c:showSerName val="0"/>
              <c:showPercent val="0"/>
              <c:showBubbleSize val="0"/>
              <c:extLst/>
            </c:dLbl>
            <c:dLbl>
              <c:idx val="9"/>
              <c:dLblPos val="outEnd"/>
              <c:showLegendKey val="0"/>
              <c:showVal val="1"/>
              <c:showCatName val="0"/>
              <c:showSerName val="0"/>
              <c:showPercent val="0"/>
              <c:showBubbleSize val="0"/>
              <c:extLst/>
            </c:dLbl>
            <c:spPr>
              <a:noFill/>
              <a:ln>
                <a:noFill/>
              </a:ln>
              <a:effectLst/>
            </c:spPr>
            <c:txPr>
              <a:bodyPr rot="0" spcFirstLastPara="1" vertOverflow="ellipsis" vert="horz" wrap="square" anchor="ctr" anchorCtr="1"/>
              <a:p>
                <a:pPr>
                  <a:defRPr sz="8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sz="8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c:spPr>
                </c15:leaderLines>
              </c:ext>
            </c:extLst>
          </c:dLbls>
          <c:cat>
            <c:strRef>
              <c:f>'E-commerce'!$A$19:$A$28</c:f>
              <c:strCache>
                <c:ptCount val="10"/>
                <c:pt idx="0">
                  <c:v>AZE</c:v>
                </c:pt>
                <c:pt idx="1">
                  <c:v>PRC</c:v>
                </c:pt>
                <c:pt idx="2">
                  <c:v>GEO</c:v>
                </c:pt>
                <c:pt idx="3">
                  <c:v>KAZ</c:v>
                </c:pt>
                <c:pt idx="4">
                  <c:v>KGZ</c:v>
                </c:pt>
                <c:pt idx="5">
                  <c:v>MON</c:v>
                </c:pt>
                <c:pt idx="6">
                  <c:v>PAK</c:v>
                </c:pt>
                <c:pt idx="7">
                  <c:v>TAJ</c:v>
                </c:pt>
                <c:pt idx="8">
                  <c:v>TKM</c:v>
                </c:pt>
                <c:pt idx="9">
                  <c:v>UZB</c:v>
                </c:pt>
              </c:strCache>
            </c:strRef>
          </c:cat>
          <c:val>
            <c:numRef>
              <c:f>'E-commerce'!$B$19:$B$28</c:f>
              <c:numCache>
                <c:formatCode>General</c:formatCode>
                <c:ptCount val="10"/>
                <c:pt idx="0">
                  <c:v>86</c:v>
                </c:pt>
                <c:pt idx="1">
                  <c:v>73</c:v>
                </c:pt>
                <c:pt idx="2">
                  <c:v>76</c:v>
                </c:pt>
                <c:pt idx="3">
                  <c:v>91</c:v>
                </c:pt>
                <c:pt idx="4">
                  <c:v>78</c:v>
                </c:pt>
                <c:pt idx="5">
                  <c:v>84</c:v>
                </c:pt>
                <c:pt idx="6">
                  <c:v>21</c:v>
                </c:pt>
                <c:pt idx="7">
                  <c:v>22</c:v>
                </c:pt>
                <c:pt idx="8">
                  <c:v>21</c:v>
                </c:pt>
                <c:pt idx="9">
                  <c:v>77</c:v>
                </c:pt>
              </c:numCache>
            </c:numRef>
          </c:val>
          <c:extLst>
            <c:ext xmlns:c16="http://schemas.microsoft.com/office/drawing/2014/chart" uri="{C3380CC4-5D6E-409C-BE32-E72D297353CC}">
              <c16:uniqueId val="{00000000-9807-4A75-BE98-630052C05ED1}"/>
            </c:ext>
          </c:extLst>
        </c:ser>
        <c:dLbls>
          <c:showLegendKey val="0"/>
          <c:showVal val="0"/>
          <c:showCatName val="0"/>
          <c:showSerName val="0"/>
          <c:showPercent val="0"/>
          <c:showBubbleSize val="0"/>
          <c:showLeaderLines val="0"/>
        </c:dLbls>
        <c:gapWidth val="80"/>
        <c:overlap val="25"/>
        <c:axId val="1116862143"/>
        <c:axId val="1164339087"/>
      </c:barChart>
      <c:catAx>
        <c:axId val="1116862143"/>
        <c:scaling>
          <c:orientation/>
        </c:scaling>
        <c:delete val="0"/>
        <c:axPos val="b"/>
        <c:numFmt formatCode="General" sourceLinked="1"/>
        <c:majorTickMark val="none"/>
        <c:minorTickMark val="none"/>
        <c:spPr>
          <a:noFill/>
          <a:ln w="15875" cap="flat" cmpd="sng" algn="ctr">
            <a:solidFill>
              <a:schemeClr val="tx1">
                <a:lumMod val="25000"/>
                <a:lumOff val="75000"/>
              </a:schemeClr>
            </a:solidFill>
            <a:round/>
          </a:ln>
          <a:effectLst/>
        </c:spPr>
        <c:txPr>
          <a:bodyPr rot="-60000000" spcFirstLastPara="1" vertOverflow="ellipsis" vert="horz" wrap="square" anchor="ctr" anchorCtr="1"/>
          <a:p>
            <a:pPr>
              <a:defRPr sz="900" b="1" i="0" u="none" strike="noStrike" kern="1200" cap="none" spc="20" normalizeH="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sz="900" b="1" i="0" u="none" strike="noStrike" kern="1200" cap="none" spc="20" normalizeH="0" baseline="0" smtId="4294967295">
              <a:solidFill>
                <a:schemeClr val="tx1">
                  <a:lumMod val="65000"/>
                  <a:lumOff val="35000"/>
                </a:schemeClr>
              </a:solidFill>
              <a:latin typeface="Arial" panose="020b0604020202020204" pitchFamily="34" charset="0"/>
              <a:ea typeface="+mn-ea"/>
              <a:cs typeface="Arial" panose="020b0604020202020204" pitchFamily="34" charset="0"/>
            </a:endParaRPr>
          </a:p>
        </c:txPr>
        <c:crossAx val="1164339087"/>
        <c:crosses val="autoZero"/>
        <c:auto val="0"/>
        <c:lblAlgn val="ctr"/>
        <c:lblOffset/>
        <c:noMultiLvlLbl val="0"/>
      </c:catAx>
      <c:valAx>
        <c:axId val="1164339087"/>
        <c:scaling>
          <c:orientation/>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800" b="0" i="0" u="none" strike="noStrike" kern="1200" spc="2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sz="800" b="0" i="0" u="none" strike="noStrike" kern="1200" spc="20" baseline="0" smtId="4294967295">
              <a:solidFill>
                <a:schemeClr val="tx1">
                  <a:lumMod val="65000"/>
                  <a:lumOff val="35000"/>
                </a:schemeClr>
              </a:solidFill>
              <a:latin typeface="Arial" panose="020b0604020202020204" pitchFamily="34" charset="0"/>
              <a:ea typeface="+mn-ea"/>
              <a:cs typeface="Arial" panose="020b0604020202020204" pitchFamily="34" charset="0"/>
            </a:endParaRPr>
          </a:p>
        </c:txPr>
        <c:crossAx val="11168621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p>
      <a:pPr>
        <a:defRPr smtId="4294967295">
          <a:latin typeface="Arial" panose="020b0604020202020204" pitchFamily="34" charset="0"/>
          <a:cs typeface="Arial" panose="020b0604020202020204" pitchFamily="34" charset="0"/>
        </a:defRPr>
      </a:pPr>
      <a:endParaRPr smtId="4294967295">
        <a:latin typeface="Arial" panose="020b0604020202020204" pitchFamily="34" charset="0"/>
        <a:cs typeface="Arial" panose="020b0604020202020204" pitchFamily="34" charset="0"/>
      </a:endParaRPr>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0">
              <a:defRPr sz="1600" b="1" i="0" u="none" strike="noStrike" kern="1200" spc="0" baseline="0">
                <a:solidFill>
                  <a:schemeClr val="accent1"/>
                </a:solidFill>
                <a:latin typeface="Arial" panose="020b0604020202020204" pitchFamily="34" charset="0"/>
                <a:ea typeface="+mn-ea"/>
                <a:cs typeface="Arial" panose="020b0604020202020204" pitchFamily="34" charset="0"/>
              </a:defRPr>
            </a:pPr>
            <a:r>
              <a:rPr lang="zh-Hans" sz="1600" b="1" i="0" u="none" strike="noStrike">
                <a:solidFill>
                  <a:srgbClr val="0F6FC6"/>
                </a:solidFill>
                <a:highlight>
                  <a:srgbClr val="000000">
                    <a:alpha val="0"/>
                  </a:srgbClr>
                </a:highlight>
                <a:latin typeface="Simsun"/>
                <a:ea typeface="Simsun"/>
              </a:rPr>
              <a:t>使用互联网或移动电话进行网上购物（15岁以上的百分比）</a:t>
            </a:r>
          </a:p>
        </c:rich>
      </c:tx>
      <c:overlay val="0"/>
      <c:spPr>
        <a:noFill/>
        <a:ln>
          <a:noFill/>
        </a:ln>
        <a:effectLst/>
      </c:spPr>
      <c:txPr>
        <a:bodyPr rot="0" spcFirstLastPara="1" vertOverflow="ellipsis" vert="horz" wrap="square" anchor="ctr" anchorCtr="1"/>
        <a:p>
          <a:pPr>
            <a:defRPr sz="1600" b="1" i="0" u="none" strike="noStrike" kern="1200" spc="0" baseline="0" smtId="4294967295">
              <a:solidFill>
                <a:schemeClr val="accent1"/>
              </a:solidFill>
              <a:latin typeface="Arial" panose="020b0604020202020204" pitchFamily="34" charset="0"/>
              <a:ea typeface="+mn-ea"/>
              <a:cs typeface="Arial" panose="020b0604020202020204" pitchFamily="34" charset="0"/>
            </a:defRPr>
          </a:pPr>
          <a:endParaRPr sz="1600" b="1" i="0" u="none" strike="noStrike" kern="1200" spc="0" baseline="0" smtId="4294967295">
            <a:solidFill>
              <a:schemeClr val="accent1"/>
            </a:solidFill>
            <a:latin typeface="Arial" panose="020b0604020202020204" pitchFamily="34" charset="0"/>
            <a:ea typeface="+mn-ea"/>
            <a:cs typeface="Arial" panose="020b0604020202020204" pitchFamily="34" charset="0"/>
          </a:endParaRPr>
        </a:p>
      </c:txPr>
    </c:title>
    <c:autoTitleDeleted val="0"/>
    <c:view3D>
      <c:rotX/>
      <c:rotY/>
      <c:rAngAx val="1"/>
    </c:view3D>
    <c:floor>
      <c:thickness val="0"/>
      <c:spPr>
        <a:noFill/>
        <a:ln>
          <a:noFill/>
        </a:ln>
        <a:effectLst/>
      </c:spPr>
    </c:floor>
    <c:sideWall>
      <c:thickness val="0"/>
      <c:spPr>
        <a:noFill/>
        <a:ln>
          <a:noFill/>
        </a:ln>
        <a:effectLst/>
      </c:spPr>
    </c:sideWall>
    <c:backWall>
      <c:thickness val="0"/>
      <c:spPr>
        <a:noFill/>
        <a:ln>
          <a:noFill/>
        </a:ln>
        <a:effectLst/>
      </c:spPr>
    </c:backWall>
    <c:plotArea>
      <c:bar3DChart>
        <c:barDir val="col"/>
        <c:grouping val="clustered"/>
        <c:varyColors val="0"/>
        <c:ser>
          <c:idx val="0"/>
          <c:order val="0"/>
          <c:tx>
            <c:strRef>
              <c:f>'E-commerce'!$D$18</c:f>
              <c:strCache>
                <c:ptCount val="1"/>
                <c:pt idx="0">
                  <c:v>2017</c:v>
                </c:pt>
              </c:strCache>
            </c:strRef>
          </c:tx>
          <c:spPr>
            <a:solidFill>
              <a:schemeClr val="accent2"/>
            </a:solidFill>
            <a:ln>
              <a:noFill/>
            </a:ln>
            <a:effectLst/>
          </c:spPr>
          <c:invertIfNegative val="0"/>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dLbl>
              <c:idx val="4"/>
              <c:showLegendKey val="0"/>
              <c:showVal val="1"/>
              <c:showCatName val="0"/>
              <c:showSerName val="0"/>
              <c:showPercent val="0"/>
              <c:showBubbleSize val="0"/>
              <c:extLst/>
            </c:dLbl>
            <c:dLbl>
              <c:idx val="5"/>
              <c:showLegendKey val="0"/>
              <c:showVal val="1"/>
              <c:showCatName val="0"/>
              <c:showSerName val="0"/>
              <c:showPercent val="0"/>
              <c:showBubbleSize val="0"/>
              <c:extLst/>
            </c:dLbl>
            <c:dLbl>
              <c:idx val="6"/>
              <c:showLegendKey val="0"/>
              <c:showVal val="1"/>
              <c:showCatName val="0"/>
              <c:showSerName val="0"/>
              <c:showPercent val="0"/>
              <c:showBubbleSize val="0"/>
              <c:extLst/>
            </c:dLbl>
            <c:dLbl>
              <c:idx val="7"/>
              <c:showLegendKey val="0"/>
              <c:showVal val="1"/>
              <c:showCatName val="0"/>
              <c:showSerName val="0"/>
              <c:showPercent val="0"/>
              <c:showBubbleSize val="0"/>
              <c:extLst/>
            </c:dLbl>
            <c:dLbl>
              <c:idx val="8"/>
              <c:showLegendKey val="0"/>
              <c:showVal val="1"/>
              <c:showCatName val="0"/>
              <c:showSerName val="0"/>
              <c:showPercent val="0"/>
              <c:showBubbleSize val="0"/>
              <c:extLst/>
            </c:dLbl>
            <c:dLbl>
              <c:idx val="9"/>
              <c:showLegendKey val="0"/>
              <c:showVal val="1"/>
              <c:showCatName val="0"/>
              <c:showSerName val="0"/>
              <c:showPercent val="0"/>
              <c:showBubbleSize val="0"/>
              <c:extLst/>
            </c:dLbl>
            <c:spPr>
              <a:noFill/>
              <a:ln>
                <a:noFill/>
              </a:ln>
              <a:effectLst/>
            </c:spPr>
            <c:txPr>
              <a:bodyPr rot="0" spcFirstLastPara="1" vertOverflow="ellipsis" vert="horz" wrap="square" anchor="ctr" anchorCtr="1"/>
              <a:p>
                <a:pPr>
                  <a:defRPr sz="8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sz="8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'E-commerce'!$C$19:$C$28</c:f>
              <c:strCache>
                <c:ptCount val="10"/>
                <c:pt idx="0">
                  <c:v>AZE</c:v>
                </c:pt>
                <c:pt idx="1">
                  <c:v>PRC</c:v>
                </c:pt>
                <c:pt idx="2">
                  <c:v>GEO</c:v>
                </c:pt>
                <c:pt idx="3">
                  <c:v>KAZ</c:v>
                </c:pt>
                <c:pt idx="4">
                  <c:v>KGZ</c:v>
                </c:pt>
                <c:pt idx="5">
                  <c:v>MON</c:v>
                </c:pt>
                <c:pt idx="6">
                  <c:v>PAK</c:v>
                </c:pt>
                <c:pt idx="7">
                  <c:v>TAJ</c:v>
                </c:pt>
                <c:pt idx="8">
                  <c:v>TKM</c:v>
                </c:pt>
                <c:pt idx="9">
                  <c:v>UZB</c:v>
                </c:pt>
              </c:strCache>
            </c:strRef>
          </c:cat>
          <c:val>
            <c:numRef>
              <c:f>'E-commerce'!$D$19:$D$28</c:f>
              <c:numCache>
                <c:formatCode>General</c:formatCode>
                <c:ptCount val="10"/>
                <c:pt idx="0">
                  <c:v>5</c:v>
                </c:pt>
                <c:pt idx="1">
                  <c:v>44</c:v>
                </c:pt>
                <c:pt idx="2">
                  <c:v>4</c:v>
                </c:pt>
                <c:pt idx="3">
                  <c:v>15</c:v>
                </c:pt>
                <c:pt idx="4">
                  <c:v>3</c:v>
                </c:pt>
                <c:pt idx="5">
                  <c:v>7</c:v>
                </c:pt>
                <c:pt idx="6">
                  <c:v>1</c:v>
                </c:pt>
                <c:pt idx="7">
                  <c:v>8</c:v>
                </c:pt>
                <c:pt idx="8">
                  <c:v>2</c:v>
                </c:pt>
                <c:pt idx="9">
                  <c:v>2</c:v>
                </c:pt>
              </c:numCache>
            </c:numRef>
          </c:val>
          <c:shape/>
          <c:extLst>
            <c:ext xmlns:c16="http://schemas.microsoft.com/office/drawing/2014/chart" uri="{C3380CC4-5D6E-409C-BE32-E72D297353CC}">
              <c16:uniqueId val="{00000000-CCAE-42CF-A3F0-02B60B60AB65}"/>
            </c:ext>
          </c:extLst>
        </c:ser>
        <c:ser>
          <c:idx val="1"/>
          <c:order val="1"/>
          <c:tx>
            <c:strRef>
              <c:f>'E-commerce'!$E$18</c:f>
              <c:strCache>
                <c:ptCount val="1"/>
                <c:pt idx="0">
                  <c:v>2021</c:v>
                </c:pt>
              </c:strCache>
            </c:strRef>
          </c:tx>
          <c:spPr>
            <a:solidFill>
              <a:srgbClr val="FFC000"/>
            </a:solidFill>
            <a:ln>
              <a:noFill/>
            </a:ln>
            <a:effectLst/>
          </c:spPr>
          <c:invertIfNegative val="0"/>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dLbl>
              <c:idx val="4"/>
              <c:showLegendKey val="0"/>
              <c:showVal val="1"/>
              <c:showCatName val="0"/>
              <c:showSerName val="0"/>
              <c:showPercent val="0"/>
              <c:showBubbleSize val="0"/>
              <c:extLst/>
            </c:dLbl>
            <c:dLbl>
              <c:idx val="5"/>
              <c:showLegendKey val="0"/>
              <c:showVal val="1"/>
              <c:showCatName val="0"/>
              <c:showSerName val="0"/>
              <c:showPercent val="0"/>
              <c:showBubbleSize val="0"/>
              <c:extLst/>
            </c:dLbl>
            <c:dLbl>
              <c:idx val="6"/>
              <c:showLegendKey val="0"/>
              <c:showVal val="1"/>
              <c:showCatName val="0"/>
              <c:showSerName val="0"/>
              <c:showPercent val="0"/>
              <c:showBubbleSize val="0"/>
              <c:extLst/>
            </c:dLbl>
            <c:dLbl>
              <c:idx val="7"/>
              <c:showLegendKey val="0"/>
              <c:showVal val="1"/>
              <c:showCatName val="0"/>
              <c:showSerName val="0"/>
              <c:showPercent val="0"/>
              <c:showBubbleSize val="0"/>
              <c:extLst/>
            </c:dLbl>
            <c:dLbl>
              <c:idx val="8"/>
              <c:showLegendKey val="0"/>
              <c:showVal val="1"/>
              <c:showCatName val="0"/>
              <c:showSerName val="0"/>
              <c:showPercent val="0"/>
              <c:showBubbleSize val="0"/>
              <c:extLst/>
            </c:dLbl>
            <c:dLbl>
              <c:idx val="9"/>
              <c:showLegendKey val="0"/>
              <c:showVal val="1"/>
              <c:showCatName val="0"/>
              <c:showSerName val="0"/>
              <c:showPercent val="0"/>
              <c:showBubbleSize val="0"/>
              <c:extLst/>
            </c:dLbl>
            <c:spPr>
              <a:noFill/>
              <a:ln>
                <a:noFill/>
              </a:ln>
              <a:effectLst/>
            </c:spPr>
            <c:txPr>
              <a:bodyPr rot="0" spcFirstLastPara="1" vertOverflow="ellipsis" vert="horz" wrap="square" anchor="ctr" anchorCtr="1"/>
              <a:p>
                <a:pPr>
                  <a:defRPr sz="8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sz="8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'E-commerce'!$C$19:$C$28</c:f>
              <c:strCache>
                <c:ptCount val="10"/>
                <c:pt idx="0">
                  <c:v>AZE</c:v>
                </c:pt>
                <c:pt idx="1">
                  <c:v>PRC</c:v>
                </c:pt>
                <c:pt idx="2">
                  <c:v>GEO</c:v>
                </c:pt>
                <c:pt idx="3">
                  <c:v>KAZ</c:v>
                </c:pt>
                <c:pt idx="4">
                  <c:v>KGZ</c:v>
                </c:pt>
                <c:pt idx="5">
                  <c:v>MON</c:v>
                </c:pt>
                <c:pt idx="6">
                  <c:v>PAK</c:v>
                </c:pt>
                <c:pt idx="7">
                  <c:v>TAJ</c:v>
                </c:pt>
                <c:pt idx="8">
                  <c:v>TKM</c:v>
                </c:pt>
                <c:pt idx="9">
                  <c:v>UZB</c:v>
                </c:pt>
              </c:strCache>
            </c:strRef>
          </c:cat>
          <c:val>
            <c:numRef>
              <c:f>'E-commerce'!$E$19:$E$28</c:f>
              <c:numCache>
                <c:formatCode>General</c:formatCode>
                <c:ptCount val="10"/>
                <c:pt idx="0">
                  <c:v>9</c:v>
                </c:pt>
                <c:pt idx="1">
                  <c:v>80</c:v>
                </c:pt>
                <c:pt idx="2">
                  <c:v>15</c:v>
                </c:pt>
                <c:pt idx="3">
                  <c:v>38</c:v>
                </c:pt>
                <c:pt idx="4">
                  <c:v>10</c:v>
                </c:pt>
                <c:pt idx="5">
                  <c:v>42</c:v>
                </c:pt>
                <c:pt idx="6">
                  <c:v>1</c:v>
                </c:pt>
                <c:pt idx="7">
                  <c:v>1</c:v>
                </c:pt>
                <c:pt idx="8">
                  <c:v>0</c:v>
                </c:pt>
                <c:pt idx="9">
                  <c:v>6</c:v>
                </c:pt>
              </c:numCache>
            </c:numRef>
          </c:val>
          <c:shape/>
          <c:extLst>
            <c:ext xmlns:c16="http://schemas.microsoft.com/office/drawing/2014/chart" uri="{C3380CC4-5D6E-409C-BE32-E72D297353CC}">
              <c16:uniqueId val="{00000001-CCAE-42CF-A3F0-02B60B60AB65}"/>
            </c:ext>
          </c:extLst>
        </c:ser>
        <c:dLbls>
          <c:showLegendKey val="0"/>
          <c:showVal val="0"/>
          <c:showCatName val="0"/>
          <c:showSerName val="0"/>
          <c:showPercent val="0"/>
          <c:showBubbleSize val="0"/>
          <c:showLeaderLines val="0"/>
        </c:dLbls>
        <c:gapWidth val="35"/>
        <c:gapDepth val="112"/>
        <c:shape/>
        <c:axId val="1111106511"/>
        <c:axId val="1111143935"/>
        <c:axId val="0"/>
      </c:bar3DChart>
      <c:catAx>
        <c:axId val="1111106511"/>
        <c:scaling>
          <c:orientation/>
        </c:scaling>
        <c:delete val="0"/>
        <c:axPos val="b"/>
        <c:numFmt formatCode="General" sourceLinked="1"/>
        <c:majorTickMark val="none"/>
        <c:minorTickMark val="none"/>
        <c:spPr>
          <a:noFill/>
          <a:ln>
            <a:noFill/>
          </a:ln>
          <a:effectLst/>
        </c:spPr>
        <c:txPr>
          <a:bodyPr rot="-60000000" spcFirstLastPara="1" vertOverflow="ellipsis" vert="horz" wrap="square" anchor="ctr" anchorCtr="1"/>
          <a:p>
            <a:pPr>
              <a:defRPr sz="9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sz="9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endParaRPr>
          </a:p>
        </c:txPr>
        <c:crossAx val="1111143935"/>
        <c:crosses val="autoZero"/>
        <c:auto val="0"/>
        <c:lblAlgn val="ctr"/>
        <c:lblOffset/>
        <c:noMultiLvlLbl val="0"/>
      </c:catAx>
      <c:valAx>
        <c:axId val="1111143935"/>
        <c:scaling>
          <c:orientation/>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800"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sz="800"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endParaRPr>
          </a:p>
        </c:txPr>
        <c:crossAx val="11111065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p>
          <a:pPr>
            <a:defRPr sz="900"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sz="900"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endParaRP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p>
      <a:pPr>
        <a:defRPr smtId="4294967295">
          <a:latin typeface="Arial" panose="020b0604020202020204" pitchFamily="34" charset="0"/>
          <a:cs typeface="Arial" panose="020b0604020202020204" pitchFamily="34" charset="0"/>
        </a:defRPr>
      </a:pPr>
      <a:endParaRPr smtId="4294967295">
        <a:latin typeface="Arial" panose="020b0604020202020204" pitchFamily="34" charset="0"/>
        <a:cs typeface="Arial" panose="020b0604020202020204" pitchFamily="34" charset="0"/>
      </a:endParaRPr>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0">
              <a:defRPr sz="1600" b="1" i="0" u="none" strike="noStrike" kern="1200" spc="0" baseline="0">
                <a:solidFill>
                  <a:schemeClr val="accent1"/>
                </a:solidFill>
                <a:latin typeface="Arial" panose="020b0604020202020204" pitchFamily="34" charset="0"/>
                <a:ea typeface="+mn-ea"/>
                <a:cs typeface="Arial" panose="020b0604020202020204" pitchFamily="34" charset="0"/>
              </a:defRPr>
            </a:pPr>
            <a:r>
              <a:rPr lang="zh-Hans" sz="1600" b="1" i="0" u="none" strike="noStrike">
                <a:solidFill>
                  <a:srgbClr val="0F6FC6"/>
                </a:solidFill>
                <a:highlight>
                  <a:srgbClr val="000000">
                    <a:alpha val="0"/>
                  </a:srgbClr>
                </a:highlight>
                <a:latin typeface="Simsun"/>
                <a:ea typeface="Simsun"/>
              </a:rPr>
              <a:t>亚太区域合作与一体化指数（ARCII）</a:t>
            </a:r>
          </a:p>
        </c:rich>
      </c:tx>
      <c:overlay val="0"/>
      <c:spPr>
        <a:noFill/>
        <a:ln>
          <a:noFill/>
        </a:ln>
        <a:effectLst/>
      </c:spPr>
      <c:txPr>
        <a:bodyPr rot="0" spcFirstLastPara="1" vertOverflow="ellipsis" vert="horz" wrap="square" anchor="ctr" anchorCtr="1"/>
        <a:p>
          <a:pPr>
            <a:defRPr sz="1600" b="1" i="0" u="none" strike="noStrike" kern="1200" spc="0" baseline="0" smtId="4294967295">
              <a:solidFill>
                <a:schemeClr val="accent1"/>
              </a:solidFill>
              <a:latin typeface="Arial" panose="020b0604020202020204" pitchFamily="34" charset="0"/>
              <a:ea typeface="+mn-ea"/>
              <a:cs typeface="Arial" panose="020b0604020202020204" pitchFamily="34" charset="0"/>
            </a:defRPr>
          </a:pPr>
          <a:endParaRPr sz="1600" b="1" i="0" u="none" strike="noStrike" kern="1200" spc="0" baseline="0" smtId="4294967295">
            <a:solidFill>
              <a:schemeClr val="accent1"/>
            </a:solidFill>
            <a:latin typeface="Arial" panose="020b0604020202020204" pitchFamily="34" charset="0"/>
            <a:ea typeface="+mn-ea"/>
            <a:cs typeface="Arial" panose="020b0604020202020204" pitchFamily="34" charset="0"/>
          </a:endParaRPr>
        </a:p>
      </c:txPr>
    </c:title>
    <c:autoTitleDeleted val="0"/>
    <c:plotArea>
      <c:layout>
        <c:manualLayout>
          <c:layoutTarget val="inner"/>
          <c:xMode val="edge"/>
          <c:yMode val="edge"/>
          <c:x val="0.10783856362104416"/>
          <c:y val="0.19257543981075287"/>
          <c:w val="0.8080563545227051"/>
          <c:h val="0.6580459475517273"/>
        </c:manualLayout>
      </c:layout>
      <c:lineChart>
        <c:grouping/>
        <c:varyColors val="0"/>
        <c:ser>
          <c:idx val="0"/>
          <c:order val="0"/>
          <c:tx>
            <c:strRef>
              <c:f>ARCII!$B$2</c:f>
              <c:strCache>
                <c:ptCount val="1"/>
                <c:pt idx="0">
                  <c:v>ASEAN</c:v>
                </c:pt>
              </c:strCache>
            </c:strRef>
          </c:tx>
          <c:spPr>
            <a:ln w="19050" cap="rnd">
              <a:solidFill>
                <a:schemeClr val="accent1"/>
              </a:solidFill>
              <a:round/>
            </a:ln>
            <a:effectLst/>
          </c:spPr>
          <c:marker>
            <c:symbol val="circle"/>
            <c:spPr>
              <a:solidFill>
                <a:schemeClr val="accent1"/>
              </a:solidFill>
              <a:ln w="9525">
                <a:solidFill>
                  <a:schemeClr val="accent1"/>
                </a:solidFill>
              </a:ln>
              <a:effectLst/>
            </c:spPr>
          </c:marker>
          <c:dPt>
            <c:idx val="15"/>
            <c:invertIfNegative val="1"/>
            <c:marker>
              <c:symbol val="circle"/>
              <c:spPr>
                <a:noFill/>
                <a:ln w="9525">
                  <a:noFill/>
                </a:ln>
                <a:effectLst/>
              </c:spPr>
            </c:marker>
            <c:spPr>
              <a:ln w="19050" cap="rnd">
                <a:noFill/>
                <a:round/>
              </a:ln>
              <a:effectLst/>
            </c:spPr>
            <c:extLst>
              <c:ext xmlns:c16="http://schemas.microsoft.com/office/drawing/2014/chart" uri="{C3380CC4-5D6E-409C-BE32-E72D297353CC}">
                <c16:uniqueId val="{00000001-E0C6-4CE2-AB05-B68C077165D3}"/>
              </c:ext>
            </c:extLst>
          </c:dPt>
          <c:dLbls>
            <c:dLbl>
              <c:idx val="0"/>
              <c:delete val="1"/>
              <c:extLst/>
            </c:dLbl>
            <c:dLbl>
              <c:idx val="1"/>
              <c:delete val="1"/>
              <c:extLst/>
            </c:dLbl>
            <c:dLbl>
              <c:idx val="2"/>
              <c:delete val="1"/>
              <c:extLst/>
            </c:dLbl>
            <c:dLbl>
              <c:idx val="3"/>
              <c:delete val="1"/>
              <c:extLst/>
            </c:dLbl>
            <c:dLbl>
              <c:idx val="4"/>
              <c:delete val="1"/>
              <c:extLst/>
            </c:dLbl>
            <c:dLbl>
              <c:idx val="5"/>
              <c:delete val="1"/>
              <c:extLst/>
            </c:dLbl>
            <c:dLbl>
              <c:idx val="6"/>
              <c:delete val="1"/>
              <c:extLst/>
            </c:dLbl>
            <c:dLbl>
              <c:idx val="7"/>
              <c:delete val="1"/>
              <c:extLst/>
            </c:dLbl>
            <c:dLbl>
              <c:idx val="8"/>
              <c:delete val="1"/>
              <c:extLst/>
            </c:dLbl>
            <c:dLbl>
              <c:idx val="9"/>
              <c:delete val="1"/>
              <c:extLst/>
            </c:dLbl>
            <c:dLbl>
              <c:idx val="10"/>
              <c:delete val="1"/>
              <c:extLst/>
            </c:dLbl>
            <c:dLbl>
              <c:idx val="11"/>
              <c:delete val="1"/>
              <c:extLst/>
            </c:dLbl>
            <c:dLbl>
              <c:idx val="12"/>
              <c:delete val="1"/>
              <c:extLst/>
            </c:dLbl>
            <c:dLbl>
              <c:idx val="13"/>
              <c:delete val="1"/>
              <c:extLst/>
            </c:dLbl>
            <c:dLbl>
              <c:idx val="14"/>
              <c:delete val="1"/>
              <c:extLst/>
            </c:dLbl>
            <c:dLbl>
              <c:idx val="15"/>
              <c:layout>
                <c:manualLayout>
                  <c:x val="0"/>
                  <c:y val="-0.020751882344484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C6-4CE2-AB05-B68C077165D3}"/>
                </c:ext>
              </c:extLst>
            </c:dLbl>
            <c:spPr>
              <a:noFill/>
              <a:ln>
                <a:noFill/>
              </a:ln>
              <a:effectLst/>
            </c:spPr>
            <c:txPr>
              <a:bodyPr rot="0" spcFirstLastPara="1" vertOverflow="ellipsis" vert="horz" wrap="square" anchor="ctr" anchorCtr="1"/>
              <a:p>
                <a:pPr>
                  <a:defRPr sz="9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sz="9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endParaRP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ARCII!$A$3:$A$18</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ARCII!$B$3:$B$18</c:f>
              <c:numCache>
                <c:formatCode>General</c:formatCode>
                <c:ptCount val="16"/>
                <c:pt idx="0">
                  <c:v>0.447</c:v>
                </c:pt>
                <c:pt idx="1">
                  <c:v>0.45</c:v>
                </c:pt>
                <c:pt idx="2">
                  <c:v>0.455</c:v>
                </c:pt>
                <c:pt idx="3">
                  <c:v>0.461</c:v>
                </c:pt>
                <c:pt idx="4">
                  <c:v>0.467</c:v>
                </c:pt>
                <c:pt idx="5">
                  <c:v>0.456</c:v>
                </c:pt>
                <c:pt idx="6">
                  <c:v>0.468</c:v>
                </c:pt>
                <c:pt idx="7">
                  <c:v>0.483</c:v>
                </c:pt>
                <c:pt idx="8">
                  <c:v>0.48</c:v>
                </c:pt>
                <c:pt idx="9">
                  <c:v>0.493</c:v>
                </c:pt>
                <c:pt idx="10">
                  <c:v>0.488</c:v>
                </c:pt>
                <c:pt idx="11">
                  <c:v>0.483</c:v>
                </c:pt>
                <c:pt idx="12">
                  <c:v>0.496</c:v>
                </c:pt>
                <c:pt idx="13">
                  <c:v>0.492</c:v>
                </c:pt>
                <c:pt idx="14">
                  <c:v>0.505</c:v>
                </c:pt>
                <c:pt idx="15" formatCode="&quot;ASEAN&quot;">
                  <c:v>0.505</c:v>
                </c:pt>
              </c:numCache>
            </c:numRef>
          </c:val>
          <c:smooth val="0"/>
          <c:extLst>
            <c:ext xmlns:c16="http://schemas.microsoft.com/office/drawing/2014/chart" uri="{C3380CC4-5D6E-409C-BE32-E72D297353CC}">
              <c16:uniqueId val="{00000002-E0C6-4CE2-AB05-B68C077165D3}"/>
            </c:ext>
          </c:extLst>
        </c:ser>
        <c:ser>
          <c:idx val="1"/>
          <c:order val="1"/>
          <c:tx>
            <c:strRef>
              <c:f>ARCII!$C$2</c:f>
              <c:strCache>
                <c:ptCount val="1"/>
                <c:pt idx="0">
                  <c:v>CAREC</c:v>
                </c:pt>
              </c:strCache>
            </c:strRef>
          </c:tx>
          <c:spPr>
            <a:ln w="19050" cap="rnd">
              <a:solidFill>
                <a:schemeClr val="accent2"/>
              </a:solidFill>
              <a:round/>
            </a:ln>
            <a:effectLst/>
          </c:spPr>
          <c:marker>
            <c:symbol val="circle"/>
            <c:spPr>
              <a:solidFill>
                <a:schemeClr val="accent2"/>
              </a:solidFill>
              <a:ln w="9525">
                <a:solidFill>
                  <a:schemeClr val="accent2"/>
                </a:solidFill>
              </a:ln>
              <a:effectLst/>
            </c:spPr>
          </c:marker>
          <c:dPt>
            <c:idx val="15"/>
            <c:invertIfNegative val="1"/>
            <c:marker>
              <c:symbol val="circle"/>
              <c:spPr>
                <a:noFill/>
                <a:ln w="9525">
                  <a:noFill/>
                </a:ln>
                <a:effectLst/>
              </c:spPr>
            </c:marker>
            <c:spPr>
              <a:ln w="19050" cap="rnd">
                <a:noFill/>
                <a:round/>
              </a:ln>
              <a:effectLst/>
            </c:spPr>
            <c:extLst>
              <c:ext xmlns:c16="http://schemas.microsoft.com/office/drawing/2014/chart" uri="{C3380CC4-5D6E-409C-BE32-E72D297353CC}">
                <c16:uniqueId val="{00000004-E0C6-4CE2-AB05-B68C077165D3}"/>
              </c:ext>
            </c:extLst>
          </c:dPt>
          <c:dLbls>
            <c:dLbl>
              <c:idx val="0"/>
              <c:delete val="1"/>
              <c:extLst/>
            </c:dLbl>
            <c:dLbl>
              <c:idx val="1"/>
              <c:delete val="1"/>
              <c:extLst/>
            </c:dLbl>
            <c:dLbl>
              <c:idx val="2"/>
              <c:delete val="1"/>
              <c:extLst/>
            </c:dLbl>
            <c:dLbl>
              <c:idx val="3"/>
              <c:delete val="1"/>
              <c:extLst/>
            </c:dLbl>
            <c:dLbl>
              <c:idx val="4"/>
              <c:delete val="1"/>
              <c:extLst/>
            </c:dLbl>
            <c:dLbl>
              <c:idx val="5"/>
              <c:delete val="1"/>
              <c:extLst/>
            </c:dLbl>
            <c:dLbl>
              <c:idx val="6"/>
              <c:delete val="1"/>
              <c:extLst/>
            </c:dLbl>
            <c:dLbl>
              <c:idx val="7"/>
              <c:delete val="1"/>
              <c:extLst/>
            </c:dLbl>
            <c:dLbl>
              <c:idx val="8"/>
              <c:delete val="1"/>
              <c:extLst/>
            </c:dLbl>
            <c:dLbl>
              <c:idx val="9"/>
              <c:delete val="1"/>
              <c:extLst/>
            </c:dLbl>
            <c:dLbl>
              <c:idx val="10"/>
              <c:delete val="1"/>
              <c:extLst/>
            </c:dLbl>
            <c:dLbl>
              <c:idx val="11"/>
              <c:delete val="1"/>
              <c:extLst/>
            </c:dLbl>
            <c:dLbl>
              <c:idx val="12"/>
              <c:delete val="1"/>
              <c:extLst/>
            </c:dLbl>
            <c:dLbl>
              <c:idx val="13"/>
              <c:delete val="1"/>
              <c:extLst/>
            </c:dLbl>
            <c:dLbl>
              <c:idx val="14"/>
              <c:delete val="1"/>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C6-4CE2-AB05-B68C077165D3}"/>
                </c:ext>
              </c:extLst>
            </c:dLbl>
            <c:spPr>
              <a:noFill/>
              <a:ln>
                <a:noFill/>
              </a:ln>
              <a:effectLst/>
            </c:spPr>
            <c:txPr>
              <a:bodyPr rot="0" spcFirstLastPara="1" vertOverflow="ellipsis" vert="horz" wrap="square" anchor="ctr" anchorCtr="1"/>
              <a:p>
                <a:pPr>
                  <a:defRPr sz="9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sz="9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endParaRP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ARCII!$A$3:$A$18</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ARCII!$C$3:$C$18</c:f>
              <c:numCache>
                <c:formatCode>General</c:formatCode>
                <c:ptCount val="16"/>
                <c:pt idx="0">
                  <c:v>0.36</c:v>
                </c:pt>
                <c:pt idx="1">
                  <c:v>0.359</c:v>
                </c:pt>
                <c:pt idx="2">
                  <c:v>0.371</c:v>
                </c:pt>
                <c:pt idx="3">
                  <c:v>0.389</c:v>
                </c:pt>
                <c:pt idx="4">
                  <c:v>0.382</c:v>
                </c:pt>
                <c:pt idx="5">
                  <c:v>0.389</c:v>
                </c:pt>
                <c:pt idx="6">
                  <c:v>0.392</c:v>
                </c:pt>
                <c:pt idx="7">
                  <c:v>0.403</c:v>
                </c:pt>
                <c:pt idx="8">
                  <c:v>0.406</c:v>
                </c:pt>
                <c:pt idx="9">
                  <c:v>0.416</c:v>
                </c:pt>
                <c:pt idx="10">
                  <c:v>0.406</c:v>
                </c:pt>
                <c:pt idx="11">
                  <c:v>0.426</c:v>
                </c:pt>
                <c:pt idx="12">
                  <c:v>0.424</c:v>
                </c:pt>
                <c:pt idx="13">
                  <c:v>0.438</c:v>
                </c:pt>
                <c:pt idx="14">
                  <c:v>0.429</c:v>
                </c:pt>
                <c:pt idx="15" formatCode="&quot;CAREC&quot;">
                  <c:v>0.429</c:v>
                </c:pt>
              </c:numCache>
            </c:numRef>
          </c:val>
          <c:smooth val="0"/>
          <c:extLst>
            <c:ext xmlns:c16="http://schemas.microsoft.com/office/drawing/2014/chart" uri="{C3380CC4-5D6E-409C-BE32-E72D297353CC}">
              <c16:uniqueId val="{00000005-E0C6-4CE2-AB05-B68C077165D3}"/>
            </c:ext>
          </c:extLst>
        </c:ser>
        <c:ser>
          <c:idx val="2"/>
          <c:order val="2"/>
          <c:tx>
            <c:strRef>
              <c:f>ARCII!$D$2</c:f>
              <c:strCache>
                <c:ptCount val="1"/>
                <c:pt idx="0">
                  <c:v>GMS</c:v>
                </c:pt>
              </c:strCache>
            </c:strRef>
          </c:tx>
          <c:spPr>
            <a:ln w="19050" cap="rnd">
              <a:solidFill>
                <a:schemeClr val="accent3"/>
              </a:solidFill>
              <a:round/>
            </a:ln>
            <a:effectLst/>
          </c:spPr>
          <c:marker>
            <c:symbol val="circle"/>
            <c:spPr>
              <a:solidFill>
                <a:schemeClr val="accent3"/>
              </a:solidFill>
              <a:ln w="9525">
                <a:solidFill>
                  <a:schemeClr val="accent3"/>
                </a:solidFill>
              </a:ln>
              <a:effectLst/>
            </c:spPr>
          </c:marker>
          <c:dPt>
            <c:idx val="15"/>
            <c:invertIfNegative val="1"/>
            <c:marker>
              <c:symbol val="circle"/>
              <c:spPr>
                <a:noFill/>
                <a:ln w="9525">
                  <a:noFill/>
                </a:ln>
                <a:effectLst/>
              </c:spPr>
            </c:marker>
            <c:spPr>
              <a:ln w="19050" cap="rnd">
                <a:noFill/>
                <a:round/>
              </a:ln>
              <a:effectLst/>
            </c:spPr>
            <c:extLst>
              <c:ext xmlns:c16="http://schemas.microsoft.com/office/drawing/2014/chart" uri="{C3380CC4-5D6E-409C-BE32-E72D297353CC}">
                <c16:uniqueId val="{00000007-E0C6-4CE2-AB05-B68C077165D3}"/>
              </c:ext>
            </c:extLst>
          </c:dPt>
          <c:dLbls>
            <c:dLbl>
              <c:idx val="0"/>
              <c:delete val="1"/>
              <c:extLst/>
            </c:dLbl>
            <c:dLbl>
              <c:idx val="1"/>
              <c:delete val="1"/>
              <c:extLst/>
            </c:dLbl>
            <c:dLbl>
              <c:idx val="2"/>
              <c:delete val="1"/>
              <c:extLst/>
            </c:dLbl>
            <c:dLbl>
              <c:idx val="3"/>
              <c:delete val="1"/>
              <c:extLst/>
            </c:dLbl>
            <c:dLbl>
              <c:idx val="4"/>
              <c:delete val="1"/>
              <c:extLst/>
            </c:dLbl>
            <c:dLbl>
              <c:idx val="5"/>
              <c:delete val="1"/>
              <c:extLst/>
            </c:dLbl>
            <c:dLbl>
              <c:idx val="6"/>
              <c:delete val="1"/>
              <c:extLst/>
            </c:dLbl>
            <c:dLbl>
              <c:idx val="7"/>
              <c:delete val="1"/>
              <c:extLst/>
            </c:dLbl>
            <c:dLbl>
              <c:idx val="8"/>
              <c:delete val="1"/>
              <c:extLst/>
            </c:dLbl>
            <c:dLbl>
              <c:idx val="9"/>
              <c:delete val="1"/>
              <c:extLst/>
            </c:dLbl>
            <c:dLbl>
              <c:idx val="10"/>
              <c:delete val="1"/>
              <c:extLst/>
            </c:dLbl>
            <c:dLbl>
              <c:idx val="11"/>
              <c:delete val="1"/>
              <c:extLst/>
            </c:dLbl>
            <c:dLbl>
              <c:idx val="12"/>
              <c:delete val="1"/>
              <c:extLst/>
            </c:dLbl>
            <c:dLbl>
              <c:idx val="13"/>
              <c:delete val="1"/>
              <c:extLst/>
            </c:dLbl>
            <c:dLbl>
              <c:idx val="14"/>
              <c:delete val="1"/>
              <c:extLst/>
            </c:dLbl>
            <c:dLbl>
              <c:idx val="15"/>
              <c:layout>
                <c:manualLayout>
                  <c:x val="-0.015762420371174812"/>
                  <c:y val="0.006917294114828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0C6-4CE2-AB05-B68C077165D3}"/>
                </c:ext>
              </c:extLst>
            </c:dLbl>
            <c:spPr>
              <a:noFill/>
              <a:ln>
                <a:noFill/>
              </a:ln>
              <a:effectLst/>
            </c:spPr>
            <c:txPr>
              <a:bodyPr rot="0" spcFirstLastPara="1" vertOverflow="ellipsis" vert="horz" wrap="square" anchor="ctr" anchorCtr="1"/>
              <a:p>
                <a:pPr>
                  <a:defRPr sz="9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sz="9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endParaRP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ARCII!$A$3:$A$18</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ARCII!$D$3:$D$18</c:f>
              <c:numCache>
                <c:formatCode>General</c:formatCode>
                <c:ptCount val="16"/>
                <c:pt idx="0">
                  <c:v>0.445</c:v>
                </c:pt>
                <c:pt idx="1">
                  <c:v>0.434</c:v>
                </c:pt>
                <c:pt idx="2">
                  <c:v>0.452</c:v>
                </c:pt>
                <c:pt idx="3">
                  <c:v>0.453</c:v>
                </c:pt>
                <c:pt idx="4">
                  <c:v>0.472</c:v>
                </c:pt>
                <c:pt idx="5">
                  <c:v>0.455</c:v>
                </c:pt>
                <c:pt idx="6">
                  <c:v>0.465</c:v>
                </c:pt>
                <c:pt idx="7">
                  <c:v>0.474</c:v>
                </c:pt>
                <c:pt idx="8">
                  <c:v>0.471</c:v>
                </c:pt>
                <c:pt idx="9">
                  <c:v>0.494</c:v>
                </c:pt>
                <c:pt idx="10">
                  <c:v>0.495</c:v>
                </c:pt>
                <c:pt idx="11">
                  <c:v>0.49</c:v>
                </c:pt>
                <c:pt idx="12">
                  <c:v>0.498</c:v>
                </c:pt>
                <c:pt idx="13">
                  <c:v>0.493</c:v>
                </c:pt>
                <c:pt idx="14">
                  <c:v>0.501</c:v>
                </c:pt>
                <c:pt idx="15" formatCode="&quot;GMS&quot;">
                  <c:v>0.501</c:v>
                </c:pt>
              </c:numCache>
            </c:numRef>
          </c:val>
          <c:smooth val="0"/>
          <c:extLst>
            <c:ext xmlns:c16="http://schemas.microsoft.com/office/drawing/2014/chart" uri="{C3380CC4-5D6E-409C-BE32-E72D297353CC}">
              <c16:uniqueId val="{00000008-E0C6-4CE2-AB05-B68C077165D3}"/>
            </c:ext>
          </c:extLst>
        </c:ser>
        <c:ser>
          <c:idx val="3"/>
          <c:order val="3"/>
          <c:tx>
            <c:strRef>
              <c:f>ARCII!$E$2</c:f>
              <c:strCache>
                <c:ptCount val="1"/>
                <c:pt idx="0">
                  <c:v>SASEC</c:v>
                </c:pt>
              </c:strCache>
            </c:strRef>
          </c:tx>
          <c:spPr>
            <a:ln w="19050" cap="rnd">
              <a:solidFill>
                <a:schemeClr val="accent4"/>
              </a:solidFill>
              <a:round/>
            </a:ln>
            <a:effectLst/>
          </c:spPr>
          <c:marker>
            <c:symbol val="circle"/>
            <c:spPr>
              <a:solidFill>
                <a:schemeClr val="accent4"/>
              </a:solidFill>
              <a:ln w="9525">
                <a:solidFill>
                  <a:schemeClr val="accent4"/>
                </a:solidFill>
              </a:ln>
              <a:effectLst/>
            </c:spPr>
          </c:marker>
          <c:dPt>
            <c:idx val="15"/>
            <c:invertIfNegative val="1"/>
            <c:marker>
              <c:symbol val="circle"/>
              <c:spPr>
                <a:noFill/>
                <a:ln w="9525">
                  <a:noFill/>
                </a:ln>
                <a:effectLst/>
              </c:spPr>
            </c:marker>
            <c:spPr>
              <a:ln w="19050" cap="rnd">
                <a:noFill/>
                <a:round/>
              </a:ln>
              <a:effectLst/>
            </c:spPr>
            <c:extLst>
              <c:ext xmlns:c16="http://schemas.microsoft.com/office/drawing/2014/chart" uri="{C3380CC4-5D6E-409C-BE32-E72D297353CC}">
                <c16:uniqueId val="{0000000A-E0C6-4CE2-AB05-B68C077165D3}"/>
              </c:ext>
            </c:extLst>
          </c:dPt>
          <c:dLbls>
            <c:dLbl>
              <c:idx val="0"/>
              <c:delete val="1"/>
              <c:extLst/>
            </c:dLbl>
            <c:dLbl>
              <c:idx val="1"/>
              <c:delete val="1"/>
              <c:extLst/>
            </c:dLbl>
            <c:dLbl>
              <c:idx val="2"/>
              <c:delete val="1"/>
              <c:extLst/>
            </c:dLbl>
            <c:dLbl>
              <c:idx val="3"/>
              <c:delete val="1"/>
              <c:extLst/>
            </c:dLbl>
            <c:dLbl>
              <c:idx val="4"/>
              <c:delete val="1"/>
              <c:extLst/>
            </c:dLbl>
            <c:dLbl>
              <c:idx val="5"/>
              <c:delete val="1"/>
              <c:extLst/>
            </c:dLbl>
            <c:dLbl>
              <c:idx val="6"/>
              <c:delete val="1"/>
              <c:extLst/>
            </c:dLbl>
            <c:dLbl>
              <c:idx val="7"/>
              <c:delete val="1"/>
              <c:extLst/>
            </c:dLbl>
            <c:dLbl>
              <c:idx val="8"/>
              <c:delete val="1"/>
              <c:extLst/>
            </c:dLbl>
            <c:dLbl>
              <c:idx val="9"/>
              <c:delete val="1"/>
              <c:extLst/>
            </c:dLbl>
            <c:dLbl>
              <c:idx val="10"/>
              <c:delete val="1"/>
              <c:extLst/>
            </c:dLbl>
            <c:dLbl>
              <c:idx val="11"/>
              <c:delete val="1"/>
              <c:extLst/>
            </c:dLbl>
            <c:dLbl>
              <c:idx val="12"/>
              <c:delete val="1"/>
              <c:extLst/>
            </c:dLbl>
            <c:dLbl>
              <c:idx val="13"/>
              <c:delete val="1"/>
              <c:extLst/>
            </c:dLbl>
            <c:dLbl>
              <c:idx val="14"/>
              <c:delete val="1"/>
              <c:extLst/>
            </c:dLbl>
            <c:dLbl>
              <c:idx val="15"/>
              <c:layout>
                <c:manualLayout>
                  <c:x val="-0.0026270700618624687"/>
                  <c:y val="0.034586470574140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0C6-4CE2-AB05-B68C077165D3}"/>
                </c:ext>
              </c:extLst>
            </c:dLbl>
            <c:spPr>
              <a:noFill/>
              <a:ln>
                <a:noFill/>
              </a:ln>
              <a:effectLst/>
            </c:spPr>
            <c:txPr>
              <a:bodyPr rot="0" spcFirstLastPara="1" vertOverflow="ellipsis" vert="horz" wrap="square" anchor="ctr" anchorCtr="1"/>
              <a:p>
                <a:pPr>
                  <a:defRPr sz="9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sz="9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endParaRP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ARCII!$A$3:$A$18</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ARCII!$E$3:$E$18</c:f>
              <c:numCache>
                <c:formatCode>General</c:formatCode>
                <c:ptCount val="16"/>
                <c:pt idx="0">
                  <c:v>0.372</c:v>
                </c:pt>
                <c:pt idx="1">
                  <c:v>0.362</c:v>
                </c:pt>
                <c:pt idx="2">
                  <c:v>0.34</c:v>
                </c:pt>
                <c:pt idx="3">
                  <c:v>0.343</c:v>
                </c:pt>
                <c:pt idx="4">
                  <c:v>0.366</c:v>
                </c:pt>
                <c:pt idx="5">
                  <c:v>0.386</c:v>
                </c:pt>
                <c:pt idx="6">
                  <c:v>0.377</c:v>
                </c:pt>
                <c:pt idx="7">
                  <c:v>0.368</c:v>
                </c:pt>
                <c:pt idx="8">
                  <c:v>0.355</c:v>
                </c:pt>
                <c:pt idx="9">
                  <c:v>0.373</c:v>
                </c:pt>
                <c:pt idx="10">
                  <c:v>0.371</c:v>
                </c:pt>
                <c:pt idx="11">
                  <c:v>0.364</c:v>
                </c:pt>
                <c:pt idx="12">
                  <c:v>0.355</c:v>
                </c:pt>
                <c:pt idx="13">
                  <c:v>0.358</c:v>
                </c:pt>
                <c:pt idx="14">
                  <c:v>0.355</c:v>
                </c:pt>
                <c:pt idx="15" formatCode="&quot;SASEC&quot;">
                  <c:v>0.355</c:v>
                </c:pt>
              </c:numCache>
            </c:numRef>
          </c:val>
          <c:smooth val="0"/>
          <c:extLst>
            <c:ext xmlns:c16="http://schemas.microsoft.com/office/drawing/2014/chart" uri="{C3380CC4-5D6E-409C-BE32-E72D297353CC}">
              <c16:uniqueId val="{0000000B-E0C6-4CE2-AB05-B68C077165D3}"/>
            </c:ext>
          </c:extLst>
        </c:ser>
        <c:ser>
          <c:idx val="4"/>
          <c:order val="4"/>
          <c:tx>
            <c:strRef>
              <c:f>ARCII!$F$2</c:f>
              <c:strCache>
                <c:ptCount val="1"/>
                <c:pt idx="0">
                  <c:v>SAARC</c:v>
                </c:pt>
              </c:strCache>
            </c:strRef>
          </c:tx>
          <c:spPr>
            <a:ln w="19050" cap="rnd">
              <a:solidFill>
                <a:schemeClr val="accent5"/>
              </a:solidFill>
              <a:round/>
            </a:ln>
            <a:effectLst/>
          </c:spPr>
          <c:marker>
            <c:symbol val="circle"/>
            <c:spPr>
              <a:solidFill>
                <a:schemeClr val="accent5"/>
              </a:solidFill>
              <a:ln w="9525">
                <a:solidFill>
                  <a:schemeClr val="accent5"/>
                </a:solidFill>
              </a:ln>
              <a:effectLst/>
            </c:spPr>
          </c:marker>
          <c:dPt>
            <c:idx val="15"/>
            <c:invertIfNegative val="1"/>
            <c:marker>
              <c:symbol val="circle"/>
              <c:spPr>
                <a:noFill/>
                <a:ln w="9525">
                  <a:noFill/>
                </a:ln>
                <a:effectLst/>
              </c:spPr>
            </c:marker>
            <c:spPr>
              <a:ln w="19050" cap="rnd">
                <a:noFill/>
                <a:round/>
              </a:ln>
              <a:effectLst/>
            </c:spPr>
            <c:extLst>
              <c:ext xmlns:c16="http://schemas.microsoft.com/office/drawing/2014/chart" uri="{C3380CC4-5D6E-409C-BE32-E72D297353CC}">
                <c16:uniqueId val="{0000000D-E0C6-4CE2-AB05-B68C077165D3}"/>
              </c:ext>
            </c:extLst>
          </c:dPt>
          <c:dLbls>
            <c:dLbl>
              <c:idx val="0"/>
              <c:delete val="1"/>
              <c:extLst/>
            </c:dLbl>
            <c:dLbl>
              <c:idx val="1"/>
              <c:delete val="1"/>
              <c:extLst/>
            </c:dLbl>
            <c:dLbl>
              <c:idx val="2"/>
              <c:delete val="1"/>
              <c:extLst/>
            </c:dLbl>
            <c:dLbl>
              <c:idx val="3"/>
              <c:delete val="1"/>
              <c:extLst/>
            </c:dLbl>
            <c:dLbl>
              <c:idx val="4"/>
              <c:delete val="1"/>
              <c:extLst/>
            </c:dLbl>
            <c:dLbl>
              <c:idx val="5"/>
              <c:delete val="1"/>
              <c:extLst/>
            </c:dLbl>
            <c:dLbl>
              <c:idx val="6"/>
              <c:delete val="1"/>
              <c:extLst/>
            </c:dLbl>
            <c:dLbl>
              <c:idx val="7"/>
              <c:delete val="1"/>
              <c:extLst/>
            </c:dLbl>
            <c:dLbl>
              <c:idx val="8"/>
              <c:delete val="1"/>
              <c:extLst/>
            </c:dLbl>
            <c:dLbl>
              <c:idx val="9"/>
              <c:delete val="1"/>
              <c:extLst/>
            </c:dLbl>
            <c:dLbl>
              <c:idx val="10"/>
              <c:delete val="1"/>
              <c:extLst/>
            </c:dLbl>
            <c:dLbl>
              <c:idx val="11"/>
              <c:delete val="1"/>
              <c:extLst/>
            </c:dLbl>
            <c:dLbl>
              <c:idx val="12"/>
              <c:delete val="1"/>
              <c:extLst/>
            </c:dLbl>
            <c:dLbl>
              <c:idx val="13"/>
              <c:delete val="1"/>
              <c:extLst/>
            </c:dLbl>
            <c:dLbl>
              <c:idx val="14"/>
              <c:delete val="1"/>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0C6-4CE2-AB05-B68C077165D3}"/>
                </c:ext>
              </c:extLst>
            </c:dLbl>
            <c:spPr>
              <a:noFill/>
              <a:ln>
                <a:noFill/>
              </a:ln>
              <a:effectLst/>
            </c:spPr>
            <c:txPr>
              <a:bodyPr rot="0" spcFirstLastPara="1" vertOverflow="ellipsis" vert="horz" wrap="square" anchor="ctr" anchorCtr="1"/>
              <a:p>
                <a:pPr>
                  <a:defRPr sz="9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sz="9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endParaRP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ARCII!$A$3:$A$18</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ARCII!$F$3:$F$18</c:f>
              <c:numCache>
                <c:formatCode>General</c:formatCode>
                <c:ptCount val="16"/>
                <c:pt idx="0">
                  <c:v>0.368</c:v>
                </c:pt>
                <c:pt idx="1">
                  <c:v>0.345</c:v>
                </c:pt>
                <c:pt idx="2">
                  <c:v>0.33</c:v>
                </c:pt>
                <c:pt idx="3">
                  <c:v>0.33</c:v>
                </c:pt>
                <c:pt idx="4">
                  <c:v>0.353</c:v>
                </c:pt>
                <c:pt idx="5">
                  <c:v>0.374</c:v>
                </c:pt>
                <c:pt idx="6">
                  <c:v>0.355</c:v>
                </c:pt>
                <c:pt idx="7">
                  <c:v>0.357</c:v>
                </c:pt>
                <c:pt idx="8">
                  <c:v>0.347</c:v>
                </c:pt>
                <c:pt idx="9">
                  <c:v>0.378</c:v>
                </c:pt>
                <c:pt idx="10">
                  <c:v>0.378</c:v>
                </c:pt>
                <c:pt idx="11">
                  <c:v>0.367</c:v>
                </c:pt>
                <c:pt idx="12">
                  <c:v>0.362</c:v>
                </c:pt>
                <c:pt idx="13">
                  <c:v>0.36</c:v>
                </c:pt>
                <c:pt idx="14">
                  <c:v>0.36</c:v>
                </c:pt>
                <c:pt idx="15" formatCode="&quot;SAARC&quot;">
                  <c:v>0.36</c:v>
                </c:pt>
              </c:numCache>
            </c:numRef>
          </c:val>
          <c:smooth val="0"/>
          <c:extLst>
            <c:ext xmlns:c16="http://schemas.microsoft.com/office/drawing/2014/chart" uri="{C3380CC4-5D6E-409C-BE32-E72D297353CC}">
              <c16:uniqueId val="{0000000E-E0C6-4CE2-AB05-B68C077165D3}"/>
            </c:ext>
          </c:extLst>
        </c:ser>
        <c:ser>
          <c:idx val="5"/>
          <c:order val="5"/>
          <c:tx>
            <c:strRef>
              <c:f>ARCII!$G$2</c:f>
              <c:strCache>
                <c:ptCount val="1"/>
                <c:pt idx="0">
                  <c:v>BIMSTEC</c:v>
                </c:pt>
              </c:strCache>
            </c:strRef>
          </c:tx>
          <c:spPr>
            <a:ln w="19050" cap="rnd">
              <a:solidFill>
                <a:schemeClr val="accent6"/>
              </a:solidFill>
              <a:round/>
            </a:ln>
            <a:effectLst/>
          </c:spPr>
          <c:marker>
            <c:symbol val="circle"/>
            <c:spPr>
              <a:solidFill>
                <a:schemeClr val="accent6"/>
              </a:solidFill>
              <a:ln w="9525">
                <a:solidFill>
                  <a:schemeClr val="accent6"/>
                </a:solidFill>
              </a:ln>
              <a:effectLst/>
            </c:spPr>
          </c:marker>
          <c:dPt>
            <c:idx val="15"/>
            <c:invertIfNegative val="1"/>
            <c:marker>
              <c:symbol val="circle"/>
              <c:spPr>
                <a:noFill/>
                <a:ln w="9525">
                  <a:noFill/>
                </a:ln>
                <a:effectLst/>
              </c:spPr>
            </c:marker>
            <c:spPr>
              <a:ln w="19050" cap="rnd">
                <a:noFill/>
                <a:round/>
              </a:ln>
              <a:effectLst/>
            </c:spPr>
            <c:extLst>
              <c:ext xmlns:c16="http://schemas.microsoft.com/office/drawing/2014/chart" uri="{C3380CC4-5D6E-409C-BE32-E72D297353CC}">
                <c16:uniqueId val="{00000010-E0C6-4CE2-AB05-B68C077165D3}"/>
              </c:ext>
            </c:extLst>
          </c:dPt>
          <c:dLbls>
            <c:dLbl>
              <c:idx val="0"/>
              <c:delete val="1"/>
              <c:extLst/>
            </c:dLbl>
            <c:dLbl>
              <c:idx val="1"/>
              <c:delete val="1"/>
              <c:extLst/>
            </c:dLbl>
            <c:dLbl>
              <c:idx val="2"/>
              <c:delete val="1"/>
              <c:extLst/>
            </c:dLbl>
            <c:dLbl>
              <c:idx val="3"/>
              <c:delete val="1"/>
              <c:extLst/>
            </c:dLbl>
            <c:dLbl>
              <c:idx val="4"/>
              <c:delete val="1"/>
              <c:extLst/>
            </c:dLbl>
            <c:dLbl>
              <c:idx val="5"/>
              <c:delete val="1"/>
              <c:extLst/>
            </c:dLbl>
            <c:dLbl>
              <c:idx val="6"/>
              <c:delete val="1"/>
              <c:extLst/>
            </c:dLbl>
            <c:dLbl>
              <c:idx val="7"/>
              <c:delete val="1"/>
              <c:extLst/>
            </c:dLbl>
            <c:dLbl>
              <c:idx val="8"/>
              <c:delete val="1"/>
              <c:extLst/>
            </c:dLbl>
            <c:dLbl>
              <c:idx val="9"/>
              <c:delete val="1"/>
              <c:extLst/>
            </c:dLbl>
            <c:dLbl>
              <c:idx val="10"/>
              <c:delete val="1"/>
              <c:extLst/>
            </c:dLbl>
            <c:dLbl>
              <c:idx val="11"/>
              <c:delete val="1"/>
              <c:extLst/>
            </c:dLbl>
            <c:dLbl>
              <c:idx val="12"/>
              <c:delete val="1"/>
              <c:extLst/>
            </c:dLbl>
            <c:dLbl>
              <c:idx val="13"/>
              <c:delete val="1"/>
              <c:extLst/>
            </c:dLbl>
            <c:dLbl>
              <c:idx val="14"/>
              <c:delete val="1"/>
              <c:extLst/>
            </c:dLbl>
            <c:dLbl>
              <c:idx val="15"/>
              <c:layout>
                <c:manualLayout>
                  <c:x val="0"/>
                  <c:y val="0.0242825839668512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0C6-4CE2-AB05-B68C077165D3}"/>
                </c:ext>
              </c:extLst>
            </c:dLbl>
            <c:spPr>
              <a:noFill/>
              <a:ln>
                <a:noFill/>
              </a:ln>
              <a:effectLst/>
            </c:spPr>
            <c:txPr>
              <a:bodyPr rot="0" spcFirstLastPara="1" vertOverflow="ellipsis" vert="horz" wrap="square" anchor="ctr" anchorCtr="1"/>
              <a:p>
                <a:pPr>
                  <a:defRPr sz="9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sz="9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endParaRP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ARCII!$A$3:$A$18</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ARCII!$G$3:$G$18</c:f>
              <c:numCache>
                <c:formatCode>General</c:formatCode>
                <c:ptCount val="16"/>
                <c:pt idx="0">
                  <c:v>0.389</c:v>
                </c:pt>
                <c:pt idx="1">
                  <c:v>0.378</c:v>
                </c:pt>
                <c:pt idx="2">
                  <c:v>0.365</c:v>
                </c:pt>
                <c:pt idx="3">
                  <c:v>0.366</c:v>
                </c:pt>
                <c:pt idx="4">
                  <c:v>0.394</c:v>
                </c:pt>
                <c:pt idx="5">
                  <c:v>0.398</c:v>
                </c:pt>
                <c:pt idx="6">
                  <c:v>0.393</c:v>
                </c:pt>
                <c:pt idx="7">
                  <c:v>0.399</c:v>
                </c:pt>
                <c:pt idx="8">
                  <c:v>0.382</c:v>
                </c:pt>
                <c:pt idx="9">
                  <c:v>0.41</c:v>
                </c:pt>
                <c:pt idx="10">
                  <c:v>0.396</c:v>
                </c:pt>
                <c:pt idx="11">
                  <c:v>0.387</c:v>
                </c:pt>
                <c:pt idx="12">
                  <c:v>0.403</c:v>
                </c:pt>
                <c:pt idx="13">
                  <c:v>0.405</c:v>
                </c:pt>
                <c:pt idx="14">
                  <c:v>0.407</c:v>
                </c:pt>
                <c:pt idx="15" formatCode="&quot;BIMSTEC&quot;">
                  <c:v>0.407</c:v>
                </c:pt>
              </c:numCache>
            </c:numRef>
          </c:val>
          <c:smooth val="0"/>
          <c:extLst>
            <c:ext xmlns:c16="http://schemas.microsoft.com/office/drawing/2014/chart" uri="{C3380CC4-5D6E-409C-BE32-E72D297353CC}">
              <c16:uniqueId val="{00000011-E0C6-4CE2-AB05-B68C077165D3}"/>
            </c:ext>
          </c:extLst>
        </c:ser>
        <c:dLbls>
          <c:showLegendKey val="0"/>
          <c:showVal val="0"/>
          <c:showCatName val="0"/>
          <c:showSerName val="0"/>
          <c:showPercent val="0"/>
          <c:showBubbleSize val="0"/>
          <c:showLeaderLines val="0"/>
        </c:dLbls>
        <c:axId val="1523921008"/>
        <c:axId val="1572583232"/>
      </c:lineChart>
      <c:catAx>
        <c:axId val="1523921008"/>
        <c:scaling>
          <c:orientation/>
        </c:scaling>
        <c:delete val="0"/>
        <c:axPos val="b"/>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spPr>
          <a:noFill/>
          <a:ln w="9525" cap="flat" cmpd="sng" algn="ctr">
            <a:solidFill>
              <a:schemeClr val="tx1">
                <a:lumMod val="15000"/>
                <a:lumOff val="85000"/>
              </a:schemeClr>
            </a:solidFill>
            <a:round/>
          </a:ln>
          <a:effectLst/>
        </c:spPr>
        <c:txPr>
          <a:bodyPr rot="-5400000" spcFirstLastPara="1" vertOverflow="ellipsis" wrap="square" anchor="ctr" anchorCtr="1"/>
          <a:p>
            <a:pPr>
              <a:defRPr sz="800"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sz="800"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endParaRPr>
          </a:p>
        </c:txPr>
        <c:crossAx val="1572583232"/>
        <c:crosses val="autoZero"/>
        <c:auto val="0"/>
        <c:lblAlgn val="ctr"/>
        <c:lblOffset/>
        <c:noMultiLvlLbl val="0"/>
      </c:catAx>
      <c:valAx>
        <c:axId val="1572583232"/>
        <c:scaling>
          <c:orientation/>
          <c:min val="0.3000000000000000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800"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sz="800"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endParaRPr>
          </a:p>
        </c:txPr>
        <c:crossAx val="15239210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p>
      <a:pPr>
        <a:defRPr smtId="4294967295">
          <a:latin typeface="Arial" panose="020b0604020202020204" pitchFamily="34" charset="0"/>
          <a:cs typeface="Arial" panose="020b0604020202020204" pitchFamily="34" charset="0"/>
        </a:defRPr>
      </a:pPr>
      <a:endParaRPr smtId="4294967295">
        <a:latin typeface="Arial" panose="020b0604020202020204" pitchFamily="34" charset="0"/>
        <a:cs typeface="Arial" panose="020b0604020202020204" pitchFamily="34" charset="0"/>
      </a:endParaRPr>
    </a:p>
  </c:txPr>
  <c:externalData r:id="rId1">
    <c:autoUpdate val="0"/>
  </c:externalData>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58041313290596"/>
          <c:y val="0.04873272404074669"/>
          <c:w val="0.868391752243042"/>
          <c:h val="0.8606393933296204"/>
        </c:manualLayout>
      </c:layout>
      <c:barChart>
        <c:barDir val="col"/>
        <c:grouping val="clustered"/>
        <c:varyColors val="0"/>
        <c:ser>
          <c:idx val="0"/>
          <c:order val="0"/>
          <c:tx>
            <c:strRef>
              <c:f>Sheet1!$B$1</c:f>
              <c:strCache>
                <c:ptCount val="1"/>
                <c:pt idx="0">
                  <c:v>系列1</c:v>
                </c:pt>
              </c:strCache>
            </c:strRef>
          </c:tx>
          <c:spPr>
            <a:solidFill>
              <a:schemeClr val="accent1"/>
            </a:solidFill>
            <a:ln>
              <a:noFill/>
            </a:ln>
            <a:effectLst/>
          </c:spPr>
          <c:invertIfNegative val="0"/>
          <c:dLbls>
            <c:dLbl>
              <c:idx val="0"/>
              <c:dLblPos val="inEnd"/>
              <c:showLegendKey val="0"/>
              <c:showVal val="1"/>
              <c:showCatName val="0"/>
              <c:showSerName val="0"/>
              <c:showPercent val="0"/>
              <c:showBubbleSize val="0"/>
              <c:extLst/>
            </c:dLbl>
            <c:dLbl>
              <c:idx val="1"/>
              <c:dLblPos val="inEnd"/>
              <c:showLegendKey val="0"/>
              <c:showVal val="1"/>
              <c:showCatName val="0"/>
              <c:showSerName val="0"/>
              <c:showPercent val="0"/>
              <c:showBubbleSize val="0"/>
              <c:extLst/>
            </c:dLbl>
            <c:dLbl>
              <c:idx val="2"/>
              <c:dLblPos val="inEnd"/>
              <c:showLegendKey val="0"/>
              <c:showVal val="1"/>
              <c:showCatName val="0"/>
              <c:showSerName val="0"/>
              <c:showPercent val="0"/>
              <c:showBubbleSize val="0"/>
              <c:extLst/>
            </c:dLbl>
            <c:dLbl>
              <c:idx val="3"/>
              <c:dLblPos val="inEnd"/>
              <c:showLegendKey val="0"/>
              <c:showVal val="1"/>
              <c:showCatName val="0"/>
              <c:showSerName val="0"/>
              <c:showPercent val="0"/>
              <c:showBubbleSize val="0"/>
              <c:extLst/>
            </c:dLbl>
            <c:dLbl>
              <c:idx val="4"/>
              <c:dLblPos val="inEnd"/>
              <c:showLegendKey val="0"/>
              <c:showVal val="1"/>
              <c:showCatName val="0"/>
              <c:showSerName val="0"/>
              <c:showPercent val="0"/>
              <c:showBubbleSize val="0"/>
              <c:extLst/>
            </c:dLbl>
            <c:dLbl>
              <c:idx val="5"/>
              <c:dLblPos val="inEnd"/>
              <c:showLegendKey val="0"/>
              <c:showVal val="1"/>
              <c:showCatName val="0"/>
              <c:showSerName val="0"/>
              <c:showPercent val="0"/>
              <c:showBubbleSize val="0"/>
              <c:extLst/>
            </c:dLbl>
            <c:numFmt formatCode="#,##0.0" sourceLinked="0"/>
            <c:spPr>
              <a:noFill/>
              <a:ln>
                <a:noFill/>
              </a:ln>
              <a:effectLst/>
            </c:spPr>
            <c:txPr>
              <a:bodyPr rot="-5400000" spcFirstLastPara="1" vertOverflow="ellipsis" wrap="square" anchor="t" anchorCtr="0"/>
              <a:p>
                <a:pPr>
                  <a:defRPr sz="8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sz="800" b="0" i="0" u="none" strike="noStrike" kern="1200" baseline="0" smtId="4294967295">
                  <a:solidFill>
                    <a:schemeClr val="bg1"/>
                  </a:solidFill>
                  <a:latin typeface="Arial" panose="020b0604020202020204" pitchFamily="34" charset="0"/>
                  <a:ea typeface="+mn-ea"/>
                  <a:cs typeface="Arial" panose="020b0604020202020204" pitchFamily="34" charset="0"/>
                </a:endParaRPr>
              </a:p>
            </c:txPr>
            <c:dLblPos val="inEnd"/>
            <c:showLegendKey val="0"/>
            <c:showVal val="1"/>
            <c:showCatName val="0"/>
            <c:showSerName val="0"/>
            <c:showPercent val="0"/>
            <c:showBubbleSize val="0"/>
            <c:extLst/>
          </c:dLbls>
          <c:cat>
            <c:strRef>
              <c:f>Sheet1!$A$2:$A$7</c:f>
              <c:strCache>
                <c:ptCount val="6"/>
                <c:pt idx="0">
                  <c:v>'17</c:v>
                </c:pt>
                <c:pt idx="1">
                  <c:v>'18</c:v>
                </c:pt>
                <c:pt idx="2">
                  <c:v>'19</c:v>
                </c:pt>
                <c:pt idx="3">
                  <c:v>'20</c:v>
                </c:pt>
                <c:pt idx="4">
                  <c:v>'21</c:v>
                </c:pt>
                <c:pt idx="5">
                  <c:v>'22</c:v>
                </c:pt>
              </c:strCache>
            </c:strRef>
          </c:cat>
          <c:val>
            <c:numRef>
              <c:f>Sheet1!$B$2:$B$7</c:f>
              <c:numCache>
                <c:formatCode>0.0</c:formatCode>
                <c:ptCount val="6"/>
                <c:pt idx="0">
                  <c:v>16.86533</c:v>
                </c:pt>
                <c:pt idx="1">
                  <c:v>12.0075</c:v>
                </c:pt>
                <c:pt idx="2">
                  <c:v>12.17163</c:v>
                </c:pt>
                <c:pt idx="3">
                  <c:v>15.06538</c:v>
                </c:pt>
                <c:pt idx="4">
                  <c:v>13.64713</c:v>
                </c:pt>
                <c:pt idx="5">
                  <c:v>9.95223</c:v>
                </c:pt>
              </c:numCache>
            </c:numRef>
          </c:val>
          <c:extLst>
            <c:ext xmlns:c16="http://schemas.microsoft.com/office/drawing/2014/chart" uri="{C3380CC4-5D6E-409C-BE32-E72D297353CC}">
              <c16:uniqueId val="{00000000-245B-4024-B642-E33F445FB80C}"/>
            </c:ext>
          </c:extLst>
        </c:ser>
        <c:dLbls>
          <c:showLegendKey val="0"/>
          <c:showVal val="0"/>
          <c:showCatName val="0"/>
          <c:showSerName val="0"/>
          <c:showPercent val="0"/>
          <c:showBubbleSize val="0"/>
          <c:showLeaderLines val="0"/>
        </c:dLbls>
        <c:gapWidth val="25"/>
        <c:overlap/>
        <c:axId val="196369792"/>
        <c:axId val="196392064"/>
      </c:barChart>
      <c:catAx>
        <c:axId val="196369792"/>
        <c:scaling>
          <c:orientation/>
        </c:scaling>
        <c:delete val="0"/>
        <c:axPos val="b"/>
        <c:numFmt formatCode="General" sourceLinked="1"/>
        <c:majorTickMark val="out"/>
        <c:minorTickMark val="none"/>
        <c:spPr>
          <a:noFill/>
          <a:ln w="6350" cap="flat" cmpd="sng" algn="ctr">
            <a:solidFill>
              <a:schemeClr val="tx1">
                <a:tint val="75000"/>
              </a:schemeClr>
            </a:solidFill>
            <a:prstDash val="solid"/>
            <a:round/>
          </a:ln>
          <a:effectLst/>
        </c:spPr>
        <c:txPr>
          <a:bodyPr rot="-60000000" spcFirstLastPara="1" vertOverflow="ellipsis" vert="horz" wrap="square" anchor="ctr" anchorCtr="1"/>
          <a:p>
            <a:pPr>
              <a:defRPr sz="800" b="0" i="0" u="none" strike="noStrike" kern="1200" baseline="0" smtId="4294967295">
                <a:solidFill>
                  <a:schemeClr val="tx1"/>
                </a:solidFill>
                <a:latin typeface="Franklin Gothic Book" panose="020b0503020102020204" pitchFamily="34" charset="0"/>
                <a:ea typeface="+mn-ea"/>
                <a:cs typeface="+mn-cs"/>
              </a:defRPr>
            </a:pPr>
            <a:endParaRPr sz="800" b="0" i="0" u="none" strike="noStrike" kern="1200" baseline="0" smtId="4294967295">
              <a:solidFill>
                <a:schemeClr val="tx1"/>
              </a:solidFill>
              <a:latin typeface="Franklin Gothic Book" panose="020b0503020102020204" pitchFamily="34" charset="0"/>
              <a:ea typeface="+mn-ea"/>
              <a:cs typeface="+mn-cs"/>
            </a:endParaRPr>
          </a:p>
        </c:txPr>
        <c:crossAx val="196392064"/>
        <c:crosses val="autoZero"/>
        <c:auto val="0"/>
        <c:lblAlgn val="ctr"/>
        <c:lblOffset/>
        <c:noMultiLvlLbl val="0"/>
      </c:catAx>
      <c:valAx>
        <c:axId val="196392064"/>
        <c:scaling>
          <c:orientation/>
        </c:scaling>
        <c:delete val="1"/>
        <c:axPos val="l"/>
        <c:numFmt formatCode="General" sourceLinked="1"/>
        <c:majorTickMark val="out"/>
        <c:minorTickMark val="none"/>
        <c:crossAx val="196369792"/>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p>
      <a:pPr>
        <a:defRPr sz="1800" smtId="4294967295"/>
      </a:pPr>
      <a:endParaRPr sz="1800" smtId="4294967295"/>
    </a:p>
  </c:txPr>
  <c:externalData r:id="rId1">
    <c:autoUpdate val="0"/>
  </c:externalData>
</c:chartSpace>
</file>

<file path=ppt/charts/chart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系列1</c:v>
                </c:pt>
              </c:strCache>
            </c:strRef>
          </c:tx>
          <c:spPr>
            <a:solidFill>
              <a:srgbClr val="FFC000"/>
            </a:solidFill>
            <a:ln>
              <a:noFill/>
            </a:ln>
            <a:effectLst/>
          </c:spPr>
          <c:invertIfNegative val="0"/>
          <c:dLbls>
            <c:dLbl>
              <c:idx val="0"/>
              <c:dLblPos val="inEnd"/>
              <c:showLegendKey val="0"/>
              <c:showVal val="1"/>
              <c:showCatName val="0"/>
              <c:showSerName val="0"/>
              <c:showPercent val="0"/>
              <c:showBubbleSize val="0"/>
              <c:extLst/>
            </c:dLbl>
            <c:dLbl>
              <c:idx val="1"/>
              <c:dLblPos val="inEnd"/>
              <c:showLegendKey val="0"/>
              <c:showVal val="1"/>
              <c:showCatName val="0"/>
              <c:showSerName val="0"/>
              <c:showPercent val="0"/>
              <c:showBubbleSize val="0"/>
              <c:extLst/>
            </c:dLbl>
            <c:dLbl>
              <c:idx val="2"/>
              <c:dLblPos val="inEnd"/>
              <c:showLegendKey val="0"/>
              <c:showVal val="1"/>
              <c:showCatName val="0"/>
              <c:showSerName val="0"/>
              <c:showPercent val="0"/>
              <c:showBubbleSize val="0"/>
              <c:extLst/>
            </c:dLbl>
            <c:dLbl>
              <c:idx val="3"/>
              <c:dLblPos val="inEnd"/>
              <c:showLegendKey val="0"/>
              <c:showVal val="1"/>
              <c:showCatName val="0"/>
              <c:showSerName val="0"/>
              <c:showPercent val="0"/>
              <c:showBubbleSize val="0"/>
              <c:extLst/>
            </c:dLbl>
            <c:dLbl>
              <c:idx val="4"/>
              <c:dLblPos val="inEnd"/>
              <c:showLegendKey val="0"/>
              <c:showVal val="1"/>
              <c:showCatName val="0"/>
              <c:showSerName val="0"/>
              <c:showPercent val="0"/>
              <c:showBubbleSize val="0"/>
              <c:extLst/>
            </c:dLbl>
            <c:dLbl>
              <c:idx val="5"/>
              <c:dLblPos val="inEnd"/>
              <c:showLegendKey val="0"/>
              <c:showVal val="1"/>
              <c:showCatName val="0"/>
              <c:showSerName val="0"/>
              <c:showPercent val="0"/>
              <c:showBubbleSize val="0"/>
              <c:extLst/>
            </c:dLbl>
            <c:numFmt formatCode="#,##0" sourceLinked="0"/>
            <c:spPr>
              <a:noFill/>
              <a:ln>
                <a:noFill/>
              </a:ln>
              <a:effectLst/>
            </c:spPr>
            <c:txPr>
              <a:bodyPr rot="-5400000" spcFirstLastPara="1" vertOverflow="ellipsis" wrap="square" anchor="ctr" anchorCtr="1"/>
              <a:p>
                <a:pPr>
                  <a:defRPr sz="800" b="0" i="0" u="none" strike="noStrike" kern="1200" baseline="0" smtId="4294967295">
                    <a:solidFill>
                      <a:schemeClr val="tx1"/>
                    </a:solidFill>
                    <a:latin typeface="Arial" panose="020b0604020202020204" pitchFamily="34" charset="0"/>
                    <a:ea typeface="+mn-ea"/>
                    <a:cs typeface="Arial" panose="020b0604020202020204" pitchFamily="34" charset="0"/>
                  </a:defRPr>
                </a:pPr>
                <a:endParaRPr sz="800" b="0" i="0" u="none" strike="noStrike" kern="1200" baseline="0" smtId="4294967295">
                  <a:solidFill>
                    <a:schemeClr val="tx1"/>
                  </a:solidFill>
                  <a:latin typeface="Arial" panose="020b0604020202020204" pitchFamily="34" charset="0"/>
                  <a:ea typeface="+mn-ea"/>
                  <a:cs typeface="Arial" panose="020b0604020202020204" pitchFamily="34" charset="0"/>
                </a:endParaRPr>
              </a:p>
            </c:txPr>
            <c:dLblPos val="inEnd"/>
            <c:showLegendKey val="0"/>
            <c:showVal val="1"/>
            <c:showCatName val="0"/>
            <c:showSerName val="0"/>
            <c:showPercent val="0"/>
            <c:showBubbleSize val="0"/>
            <c:extLst/>
          </c:dLbls>
          <c:cat>
            <c:strRef>
              <c:f>Sheet1!$A$2:$A$7</c:f>
              <c:strCache>
                <c:ptCount val="6"/>
                <c:pt idx="0">
                  <c:v>'17</c:v>
                </c:pt>
                <c:pt idx="1">
                  <c:v>'18</c:v>
                </c:pt>
                <c:pt idx="2">
                  <c:v>'19</c:v>
                </c:pt>
                <c:pt idx="3">
                  <c:v>'20</c:v>
                </c:pt>
                <c:pt idx="4">
                  <c:v>'21</c:v>
                </c:pt>
                <c:pt idx="5">
                  <c:v>'22</c:v>
                </c:pt>
              </c:strCache>
            </c:strRef>
          </c:cat>
          <c:val>
            <c:numRef>
              <c:f>Sheet1!$B$2:$B$7</c:f>
              <c:numCache>
                <c:formatCode>0.0</c:formatCode>
                <c:ptCount val="6"/>
                <c:pt idx="0">
                  <c:v>158.63719</c:v>
                </c:pt>
                <c:pt idx="1">
                  <c:v>155.4922</c:v>
                </c:pt>
                <c:pt idx="2">
                  <c:v>161.84502</c:v>
                </c:pt>
                <c:pt idx="3">
                  <c:v>199.37019</c:v>
                </c:pt>
                <c:pt idx="4">
                  <c:v>356.99038</c:v>
                </c:pt>
                <c:pt idx="5">
                  <c:v>207.95509</c:v>
                </c:pt>
              </c:numCache>
            </c:numRef>
          </c:val>
          <c:extLst>
            <c:ext xmlns:c16="http://schemas.microsoft.com/office/drawing/2014/chart" uri="{C3380CC4-5D6E-409C-BE32-E72D297353CC}">
              <c16:uniqueId val="{00000000-FE50-4ADF-AAA1-961A76B28E43}"/>
            </c:ext>
          </c:extLst>
        </c:ser>
        <c:dLbls>
          <c:showLegendKey val="0"/>
          <c:showVal val="0"/>
          <c:showCatName val="0"/>
          <c:showSerName val="0"/>
          <c:showPercent val="0"/>
          <c:showBubbleSize val="0"/>
          <c:showLeaderLines val="0"/>
        </c:dLbls>
        <c:gapWidth val="25"/>
        <c:overlap/>
        <c:axId val="195067264"/>
        <c:axId val="194970752"/>
      </c:barChart>
      <c:catAx>
        <c:axId val="195067264"/>
        <c:scaling>
          <c:orientation/>
        </c:scaling>
        <c:delete val="0"/>
        <c:axPos val="b"/>
        <c:numFmt formatCode="General" sourceLinked="1"/>
        <c:majorTickMark val="out"/>
        <c:minorTickMark val="none"/>
        <c:spPr>
          <a:noFill/>
          <a:ln w="6350" cap="flat" cmpd="sng" algn="ctr">
            <a:solidFill>
              <a:schemeClr val="tx1">
                <a:tint val="75000"/>
              </a:schemeClr>
            </a:solidFill>
            <a:prstDash val="solid"/>
            <a:round/>
          </a:ln>
          <a:effectLst/>
        </c:spPr>
        <c:txPr>
          <a:bodyPr rot="-60000000" spcFirstLastPara="1" vertOverflow="ellipsis" vert="horz" wrap="square" anchor="ctr" anchorCtr="1"/>
          <a:p>
            <a:pPr>
              <a:defRPr sz="800" b="0" i="0" u="none" strike="noStrike" kern="1200" baseline="0" smtId="4294967295">
                <a:solidFill>
                  <a:schemeClr val="tx1"/>
                </a:solidFill>
                <a:latin typeface="Franklin Gothic Book" panose="020b0503020102020204" pitchFamily="34" charset="0"/>
                <a:ea typeface="+mn-ea"/>
                <a:cs typeface="+mn-cs"/>
              </a:defRPr>
            </a:pPr>
            <a:endParaRPr sz="800" b="0" i="0" u="none" strike="noStrike" kern="1200" baseline="0" smtId="4294967295">
              <a:solidFill>
                <a:schemeClr val="tx1"/>
              </a:solidFill>
              <a:latin typeface="Franklin Gothic Book" panose="020b0503020102020204" pitchFamily="34" charset="0"/>
              <a:ea typeface="+mn-ea"/>
              <a:cs typeface="+mn-cs"/>
            </a:endParaRPr>
          </a:p>
        </c:txPr>
        <c:crossAx val="194970752"/>
        <c:crosses val="autoZero"/>
        <c:auto val="0"/>
        <c:lblAlgn val="ctr"/>
        <c:lblOffset/>
        <c:noMultiLvlLbl val="0"/>
      </c:catAx>
      <c:valAx>
        <c:axId val="194970752"/>
        <c:scaling>
          <c:orientation/>
        </c:scaling>
        <c:delete val="1"/>
        <c:axPos val="l"/>
        <c:numFmt formatCode="General" sourceLinked="1"/>
        <c:majorTickMark val="out"/>
        <c:minorTickMark val="none"/>
        <c:crossAx val="195067264"/>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p>
      <a:pPr>
        <a:defRPr sz="1800" smtId="4294967295"/>
      </a:pPr>
      <a:endParaRPr sz="1800" smtId="4294967295"/>
    </a:p>
  </c:txPr>
  <c:externalData r:id="rId1">
    <c:autoUpdate val="0"/>
  </c:externalData>
</c:chartSpace>
</file>

<file path=ppt/charts/chart8.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barChart>
        <c:barDir val="col"/>
        <c:grouping val="clustered"/>
        <c:varyColors val="0"/>
        <c:ser>
          <c:idx val="0"/>
          <c:order val="0"/>
          <c:tx>
            <c:strRef>
              <c:f>Sheet1!$B$1</c:f>
              <c:strCache>
                <c:ptCount val="1"/>
                <c:pt idx="0">
                  <c:v>系列1</c:v>
                </c:pt>
              </c:strCache>
            </c:strRef>
          </c:tx>
          <c:spPr>
            <a:solidFill>
              <a:srgbClr val="FF0000"/>
            </a:solidFill>
            <a:ln>
              <a:noFill/>
            </a:ln>
            <a:effectLst/>
          </c:spPr>
          <c:invertIfNegative val="0"/>
          <c:dLbls>
            <c:dLbl>
              <c:idx val="0"/>
              <c:dLblPos val="inEnd"/>
              <c:showLegendKey val="0"/>
              <c:showVal val="1"/>
              <c:showCatName val="0"/>
              <c:showSerName val="0"/>
              <c:showPercent val="0"/>
              <c:showBubbleSize val="0"/>
              <c:extLst/>
            </c:dLbl>
            <c:dLbl>
              <c:idx val="1"/>
              <c:dLblPos val="inEnd"/>
              <c:showLegendKey val="0"/>
              <c:showVal val="1"/>
              <c:showCatName val="0"/>
              <c:showSerName val="0"/>
              <c:showPercent val="0"/>
              <c:showBubbleSize val="0"/>
              <c:extLst/>
            </c:dLbl>
            <c:dLbl>
              <c:idx val="2"/>
              <c:dLblPos val="inEnd"/>
              <c:showLegendKey val="0"/>
              <c:showVal val="1"/>
              <c:showCatName val="0"/>
              <c:showSerName val="0"/>
              <c:showPercent val="0"/>
              <c:showBubbleSize val="0"/>
              <c:extLst/>
            </c:dLbl>
            <c:dLbl>
              <c:idx val="3"/>
              <c:dLblPos val="inEnd"/>
              <c:showLegendKey val="0"/>
              <c:showVal val="1"/>
              <c:showCatName val="0"/>
              <c:showSerName val="0"/>
              <c:showPercent val="0"/>
              <c:showBubbleSize val="0"/>
              <c:extLst/>
            </c:dLbl>
            <c:dLbl>
              <c:idx val="4"/>
              <c:dLblPos val="inEnd"/>
              <c:showLegendKey val="0"/>
              <c:showVal val="1"/>
              <c:showCatName val="0"/>
              <c:showSerName val="0"/>
              <c:showPercent val="0"/>
              <c:showBubbleSize val="0"/>
              <c:extLst/>
            </c:dLbl>
            <c:dLbl>
              <c:idx val="5"/>
              <c:dLblPos val="inEnd"/>
              <c:showLegendKey val="0"/>
              <c:showVal val="1"/>
              <c:showCatName val="0"/>
              <c:showSerName val="0"/>
              <c:showPercent val="0"/>
              <c:showBubbleSize val="0"/>
              <c:extLst/>
            </c:dLbl>
            <c:numFmt formatCode="#,##0" sourceLinked="0"/>
            <c:spPr>
              <a:noFill/>
              <a:ln>
                <a:noFill/>
              </a:ln>
              <a:effectLst/>
            </c:spPr>
            <c:txPr>
              <a:bodyPr rot="-5400000" spcFirstLastPara="1" vertOverflow="ellipsis" wrap="square" anchor="ctr" anchorCtr="1"/>
              <a:p>
                <a:pPr>
                  <a:defRPr sz="800" b="0" i="0" u="none" strike="noStrike" kern="1200" baseline="0" smtId="4294967295">
                    <a:solidFill>
                      <a:schemeClr val="tx1"/>
                    </a:solidFill>
                    <a:latin typeface="Arial" panose="020b0604020202020204" pitchFamily="34" charset="0"/>
                    <a:ea typeface="+mn-ea"/>
                    <a:cs typeface="Arial" panose="020b0604020202020204" pitchFamily="34" charset="0"/>
                  </a:defRPr>
                </a:pPr>
                <a:endParaRPr sz="800" b="0" i="0" u="none" strike="noStrike" kern="1200" baseline="0" smtId="4294967295">
                  <a:solidFill>
                    <a:schemeClr val="tx1"/>
                  </a:solidFill>
                  <a:latin typeface="Arial" panose="020b0604020202020204" pitchFamily="34" charset="0"/>
                  <a:ea typeface="+mn-ea"/>
                  <a:cs typeface="Arial" panose="020b0604020202020204" pitchFamily="34" charset="0"/>
                </a:endParaRPr>
              </a:p>
            </c:txPr>
            <c:dLblPos val="inEnd"/>
            <c:showLegendKey val="0"/>
            <c:showVal val="1"/>
            <c:showCatName val="0"/>
            <c:showSerName val="0"/>
            <c:showPercent val="0"/>
            <c:showBubbleSize val="0"/>
            <c:extLst/>
          </c:dLbls>
          <c:cat>
            <c:strRef>
              <c:f>Sheet1!$A$2:$A$7</c:f>
              <c:strCache>
                <c:ptCount val="6"/>
                <c:pt idx="0">
                  <c:v>'17</c:v>
                </c:pt>
                <c:pt idx="1">
                  <c:v>'18</c:v>
                </c:pt>
                <c:pt idx="2">
                  <c:v>'19</c:v>
                </c:pt>
                <c:pt idx="3">
                  <c:v>'20</c:v>
                </c:pt>
                <c:pt idx="4">
                  <c:v>'21</c:v>
                </c:pt>
                <c:pt idx="5">
                  <c:v>'22</c:v>
                </c:pt>
              </c:strCache>
            </c:strRef>
          </c:cat>
          <c:val>
            <c:numRef>
              <c:f>Sheet1!$B$2:$B$7</c:f>
              <c:numCache>
                <c:formatCode>0.0</c:formatCode>
                <c:ptCount val="6"/>
                <c:pt idx="0">
                  <c:v>946.90261</c:v>
                </c:pt>
                <c:pt idx="1">
                  <c:v>952.83424</c:v>
                </c:pt>
                <c:pt idx="2">
                  <c:v>900.85431</c:v>
                </c:pt>
                <c:pt idx="3">
                  <c:v>917.89376</c:v>
                </c:pt>
                <c:pt idx="4">
                  <c:v>1256.10393</c:v>
                </c:pt>
                <c:pt idx="5">
                  <c:v>944.60824</c:v>
                </c:pt>
              </c:numCache>
            </c:numRef>
          </c:val>
          <c:extLst>
            <c:ext xmlns:c16="http://schemas.microsoft.com/office/drawing/2014/chart" uri="{C3380CC4-5D6E-409C-BE32-E72D297353CC}">
              <c16:uniqueId val="{00000000-16E3-4ABC-A2EA-1AACB296FB0A}"/>
            </c:ext>
          </c:extLst>
        </c:ser>
        <c:dLbls>
          <c:showLegendKey val="0"/>
          <c:showVal val="0"/>
          <c:showCatName val="0"/>
          <c:showSerName val="0"/>
          <c:showPercent val="0"/>
          <c:showBubbleSize val="0"/>
          <c:showLeaderLines val="0"/>
        </c:dLbls>
        <c:gapWidth val="25"/>
        <c:overlap/>
        <c:axId val="196278144"/>
        <c:axId val="196279680"/>
      </c:barChart>
      <c:catAx>
        <c:axId val="196278144"/>
        <c:scaling>
          <c:orientation/>
        </c:scaling>
        <c:delete val="0"/>
        <c:axPos val="b"/>
        <c:numFmt formatCode="General" sourceLinked="1"/>
        <c:majorTickMark val="out"/>
        <c:minorTickMark val="none"/>
        <c:spPr>
          <a:noFill/>
          <a:ln w="6350" cap="flat" cmpd="sng" algn="ctr">
            <a:solidFill>
              <a:schemeClr val="tx1">
                <a:tint val="75000"/>
              </a:schemeClr>
            </a:solidFill>
            <a:prstDash val="solid"/>
            <a:round/>
          </a:ln>
          <a:effectLst/>
        </c:spPr>
        <c:txPr>
          <a:bodyPr rot="-60000000" spcFirstLastPara="1" vertOverflow="ellipsis" vert="horz" wrap="square" anchor="ctr" anchorCtr="1"/>
          <a:p>
            <a:pPr>
              <a:defRPr sz="800" b="0" i="0" u="none" strike="noStrike" kern="1200" baseline="0" smtId="4294967295">
                <a:solidFill>
                  <a:schemeClr val="tx1"/>
                </a:solidFill>
                <a:latin typeface="Franklin Gothic Book" panose="020b0503020102020204" pitchFamily="34" charset="0"/>
                <a:ea typeface="+mn-ea"/>
                <a:cs typeface="+mn-cs"/>
              </a:defRPr>
            </a:pPr>
            <a:endParaRPr sz="800" b="0" i="0" u="none" strike="noStrike" kern="1200" baseline="0" smtId="4294967295">
              <a:solidFill>
                <a:schemeClr val="tx1"/>
              </a:solidFill>
              <a:latin typeface="Franklin Gothic Book" panose="020b0503020102020204" pitchFamily="34" charset="0"/>
              <a:ea typeface="+mn-ea"/>
              <a:cs typeface="+mn-cs"/>
            </a:endParaRPr>
          </a:p>
        </c:txPr>
        <c:crossAx val="196279680"/>
        <c:crosses val="autoZero"/>
        <c:auto val="0"/>
        <c:lblAlgn val="ctr"/>
        <c:lblOffset/>
        <c:noMultiLvlLbl val="0"/>
      </c:catAx>
      <c:valAx>
        <c:axId val="196279680"/>
        <c:scaling>
          <c:orientation/>
        </c:scaling>
        <c:delete val="1"/>
        <c:axPos val="l"/>
        <c:numFmt formatCode="General" sourceLinked="1"/>
        <c:majorTickMark val="out"/>
        <c:minorTickMark val="none"/>
        <c:crossAx val="196278144"/>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p>
      <a:pPr>
        <a:defRPr sz="1800" smtId="4294967295"/>
      </a:pPr>
      <a:endParaRPr sz="1800" smtId="4294967295"/>
    </a:p>
  </c:txPr>
  <c:externalData r:id="rId1">
    <c:autoUpdate val="0"/>
  </c:externalData>
</c:chartSpace>
</file>

<file path=ppt/charts/chart9.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系列1</c:v>
                </c:pt>
              </c:strCache>
            </c:strRef>
          </c:tx>
          <c:spPr>
            <a:solidFill>
              <a:srgbClr val="00B050"/>
            </a:solidFill>
            <a:ln>
              <a:noFill/>
            </a:ln>
            <a:effectLst/>
          </c:spPr>
          <c:invertIfNegative val="0"/>
          <c:dLbls>
            <c:dLbl>
              <c:idx val="0"/>
              <c:dLblPos val="inEnd"/>
              <c:showLegendKey val="0"/>
              <c:showVal val="1"/>
              <c:showCatName val="0"/>
              <c:showSerName val="0"/>
              <c:showPercent val="0"/>
              <c:showBubbleSize val="0"/>
              <c:extLst/>
            </c:dLbl>
            <c:dLbl>
              <c:idx val="1"/>
              <c:dLblPos val="inEnd"/>
              <c:showLegendKey val="0"/>
              <c:showVal val="1"/>
              <c:showCatName val="0"/>
              <c:showSerName val="0"/>
              <c:showPercent val="0"/>
              <c:showBubbleSize val="0"/>
              <c:extLst/>
            </c:dLbl>
            <c:dLbl>
              <c:idx val="2"/>
              <c:dLblPos val="inEnd"/>
              <c:showLegendKey val="0"/>
              <c:showVal val="1"/>
              <c:showCatName val="0"/>
              <c:showSerName val="0"/>
              <c:showPercent val="0"/>
              <c:showBubbleSize val="0"/>
              <c:extLst/>
            </c:dLbl>
            <c:dLbl>
              <c:idx val="3"/>
              <c:dLblPos val="inEnd"/>
              <c:showLegendKey val="0"/>
              <c:showVal val="1"/>
              <c:showCatName val="0"/>
              <c:showSerName val="0"/>
              <c:showPercent val="0"/>
              <c:showBubbleSize val="0"/>
              <c:extLst/>
            </c:dLbl>
            <c:dLbl>
              <c:idx val="4"/>
              <c:dLblPos val="inEnd"/>
              <c:showLegendKey val="0"/>
              <c:showVal val="1"/>
              <c:showCatName val="0"/>
              <c:showSerName val="0"/>
              <c:showPercent val="0"/>
              <c:showBubbleSize val="0"/>
              <c:extLst/>
            </c:dLbl>
            <c:dLbl>
              <c:idx val="5"/>
              <c:dLblPos val="inEnd"/>
              <c:showLegendKey val="0"/>
              <c:showVal val="1"/>
              <c:showCatName val="0"/>
              <c:showSerName val="0"/>
              <c:showPercent val="0"/>
              <c:showBubbleSize val="0"/>
              <c:extLst/>
            </c:dLbl>
            <c:numFmt formatCode="#,##0.0" sourceLinked="0"/>
            <c:spPr>
              <a:noFill/>
              <a:ln>
                <a:noFill/>
              </a:ln>
              <a:effectLst/>
            </c:spPr>
            <c:txPr>
              <a:bodyPr rot="-5400000" spcFirstLastPara="1" vertOverflow="ellipsis" wrap="square" anchor="ctr" anchorCtr="1"/>
              <a:p>
                <a:pPr>
                  <a:defRPr sz="800" b="0" i="0" u="none" strike="noStrike" kern="1200" baseline="0" smtId="4294967295">
                    <a:solidFill>
                      <a:schemeClr val="tx1"/>
                    </a:solidFill>
                    <a:latin typeface="Arial" panose="020b0604020202020204" pitchFamily="34" charset="0"/>
                    <a:ea typeface="+mn-ea"/>
                    <a:cs typeface="Arial" panose="020b0604020202020204" pitchFamily="34" charset="0"/>
                  </a:defRPr>
                </a:pPr>
                <a:endParaRPr sz="800" b="0" i="0" u="none" strike="noStrike" kern="1200" baseline="0" smtId="4294967295">
                  <a:solidFill>
                    <a:schemeClr val="tx1"/>
                  </a:solidFill>
                  <a:latin typeface="Arial" panose="020b0604020202020204" pitchFamily="34" charset="0"/>
                  <a:ea typeface="+mn-ea"/>
                  <a:cs typeface="Arial" panose="020b0604020202020204" pitchFamily="34" charset="0"/>
                </a:endParaRPr>
              </a:p>
            </c:txPr>
            <c:dLblPos val="inEnd"/>
            <c:showLegendKey val="0"/>
            <c:showVal val="1"/>
            <c:showCatName val="0"/>
            <c:showSerName val="0"/>
            <c:showPercent val="0"/>
            <c:showBubbleSize val="0"/>
            <c:extLst/>
          </c:dLbls>
          <c:cat>
            <c:strRef>
              <c:f>Sheet1!$A$2:$A$7</c:f>
              <c:strCache>
                <c:ptCount val="6"/>
                <c:pt idx="0">
                  <c:v>'17</c:v>
                </c:pt>
                <c:pt idx="1">
                  <c:v>'18</c:v>
                </c:pt>
                <c:pt idx="2">
                  <c:v>'19</c:v>
                </c:pt>
                <c:pt idx="3">
                  <c:v>'20</c:v>
                </c:pt>
                <c:pt idx="4">
                  <c:v>'21</c:v>
                </c:pt>
                <c:pt idx="5">
                  <c:v>'22</c:v>
                </c:pt>
              </c:strCache>
            </c:strRef>
          </c:cat>
          <c:val>
            <c:numRef>
              <c:f>Sheet1!$B$2:$B$7</c:f>
              <c:numCache>
                <c:formatCode>0.0</c:formatCode>
                <c:ptCount val="6"/>
                <c:pt idx="0">
                  <c:v>45.02408</c:v>
                </c:pt>
                <c:pt idx="1">
                  <c:v>46.34494</c:v>
                </c:pt>
                <c:pt idx="2">
                  <c:v>43.60258</c:v>
                </c:pt>
                <c:pt idx="3">
                  <c:v>42.92517</c:v>
                </c:pt>
                <c:pt idx="4">
                  <c:v>41.56241</c:v>
                </c:pt>
                <c:pt idx="5">
                  <c:v>42.02575</c:v>
                </c:pt>
              </c:numCache>
            </c:numRef>
          </c:val>
          <c:extLst>
            <c:ext xmlns:c16="http://schemas.microsoft.com/office/drawing/2014/chart" uri="{C3380CC4-5D6E-409C-BE32-E72D297353CC}">
              <c16:uniqueId val="{00000000-BB41-4433-8C8E-6C7397AA94E3}"/>
            </c:ext>
          </c:extLst>
        </c:ser>
        <c:ser>
          <c:idx val="1"/>
          <c:order val="1"/>
          <c:spPr>
            <a:solidFill>
              <a:srgbClr val="FFC000"/>
            </a:solidFill>
            <a:ln>
              <a:noFill/>
            </a:ln>
            <a:effectLst/>
          </c:spPr>
          <c:invertIfNegative val="0"/>
          <c:dLbls>
            <c:dLbl>
              <c:idx val="0"/>
              <c:dLblPos val="inEnd"/>
              <c:showLegendKey val="0"/>
              <c:showVal val="1"/>
              <c:showCatName val="0"/>
              <c:showSerName val="0"/>
              <c:showPercent val="0"/>
              <c:showBubbleSize val="0"/>
              <c:extLst/>
            </c:dLbl>
            <c:dLbl>
              <c:idx val="1"/>
              <c:dLblPos val="inEnd"/>
              <c:showLegendKey val="0"/>
              <c:showVal val="1"/>
              <c:showCatName val="0"/>
              <c:showSerName val="0"/>
              <c:showPercent val="0"/>
              <c:showBubbleSize val="0"/>
              <c:extLst/>
            </c:dLbl>
            <c:dLbl>
              <c:idx val="2"/>
              <c:dLblPos val="inEnd"/>
              <c:showLegendKey val="0"/>
              <c:showVal val="1"/>
              <c:showCatName val="0"/>
              <c:showSerName val="0"/>
              <c:showPercent val="0"/>
              <c:showBubbleSize val="0"/>
              <c:extLst/>
            </c:dLbl>
            <c:dLbl>
              <c:idx val="3"/>
              <c:dLblPos val="inEnd"/>
              <c:showLegendKey val="0"/>
              <c:showVal val="1"/>
              <c:showCatName val="0"/>
              <c:showSerName val="0"/>
              <c:showPercent val="0"/>
              <c:showBubbleSize val="0"/>
              <c:extLst/>
            </c:dLbl>
            <c:dLbl>
              <c:idx val="4"/>
              <c:dLblPos val="inEnd"/>
              <c:showLegendKey val="0"/>
              <c:showVal val="1"/>
              <c:showCatName val="0"/>
              <c:showSerName val="0"/>
              <c:showPercent val="0"/>
              <c:showBubbleSize val="0"/>
              <c:extLst/>
            </c:dLbl>
            <c:dLbl>
              <c:idx val="5"/>
              <c:dLblPos val="inEnd"/>
              <c:showLegendKey val="0"/>
              <c:showVal val="1"/>
              <c:showCatName val="0"/>
              <c:showSerName val="0"/>
              <c:showPercent val="0"/>
              <c:showBubbleSize val="0"/>
              <c:extLst/>
            </c:dLbl>
            <c:numFmt formatCode="#,##0.0" sourceLinked="0"/>
            <c:spPr>
              <a:noFill/>
              <a:ln>
                <a:noFill/>
              </a:ln>
              <a:effectLst/>
            </c:spPr>
            <c:txPr>
              <a:bodyPr rot="-5400000" spcFirstLastPara="1" vertOverflow="ellipsis" wrap="square" anchor="ctr" anchorCtr="1"/>
              <a:p>
                <a:pPr>
                  <a:defRPr sz="800" b="0" i="0" u="none" strike="noStrike" kern="1200" baseline="0" smtId="4294967295">
                    <a:solidFill>
                      <a:schemeClr val="tx1"/>
                    </a:solidFill>
                    <a:latin typeface="Arial" panose="020b0604020202020204" pitchFamily="34" charset="0"/>
                    <a:ea typeface="+mn-ea"/>
                    <a:cs typeface="Arial" panose="020b0604020202020204" pitchFamily="34" charset="0"/>
                  </a:defRPr>
                </a:pPr>
                <a:endParaRPr sz="800" b="0" i="0" u="none" strike="noStrike" kern="1200" baseline="0" smtId="4294967295">
                  <a:solidFill>
                    <a:schemeClr val="tx1"/>
                  </a:solidFill>
                  <a:latin typeface="Arial" panose="020b0604020202020204" pitchFamily="34" charset="0"/>
                  <a:ea typeface="+mn-ea"/>
                  <a:cs typeface="Arial" panose="020b0604020202020204" pitchFamily="34" charset="0"/>
                </a:endParaRPr>
              </a:p>
            </c:txPr>
            <c:dLblPos val="inEnd"/>
            <c:showLegendKey val="0"/>
            <c:showVal val="1"/>
            <c:showCatName val="0"/>
            <c:showSerName val="0"/>
            <c:showPercent val="0"/>
            <c:showBubbleSize val="0"/>
            <c:extLst/>
          </c:dLbls>
          <c:cat>
            <c:strRef>
              <c:f>Sheet1!$A$2:$A$7</c:f>
              <c:strCache>
                <c:ptCount val="6"/>
                <c:pt idx="0">
                  <c:v>'17</c:v>
                </c:pt>
                <c:pt idx="1">
                  <c:v>'18</c:v>
                </c:pt>
                <c:pt idx="2">
                  <c:v>'19</c:v>
                </c:pt>
                <c:pt idx="3">
                  <c:v>'20</c:v>
                </c:pt>
                <c:pt idx="4">
                  <c:v>'21</c:v>
                </c:pt>
                <c:pt idx="5">
                  <c:v>'22</c:v>
                </c:pt>
              </c:strCache>
            </c:strRef>
          </c:cat>
          <c:val>
            <c:numRef>
              <c:f>Sheet1!$C$2:$C$7</c:f>
              <c:numCache>
                <c:formatCode>0.0</c:formatCode>
                <c:ptCount val="6"/>
                <c:pt idx="0">
                  <c:v>22.17794</c:v>
                </c:pt>
                <c:pt idx="1">
                  <c:v>23.39459</c:v>
                </c:pt>
                <c:pt idx="2">
                  <c:v>22.6344</c:v>
                </c:pt>
                <c:pt idx="3">
                  <c:v>22.66412</c:v>
                </c:pt>
                <c:pt idx="4">
                  <c:v>21.5176</c:v>
                </c:pt>
                <c:pt idx="5">
                  <c:v>23.34397</c:v>
                </c:pt>
              </c:numCache>
            </c:numRef>
          </c:val>
          <c:extLst>
            <c:ext xmlns:c16="http://schemas.microsoft.com/office/drawing/2014/chart" uri="{C3380CC4-5D6E-409C-BE32-E72D297353CC}">
              <c16:uniqueId val="{00000001-BB41-4433-8C8E-6C7397AA94E3}"/>
            </c:ext>
          </c:extLst>
        </c:ser>
        <c:dLbls>
          <c:showLegendKey val="0"/>
          <c:showVal val="0"/>
          <c:showCatName val="0"/>
          <c:showSerName val="0"/>
          <c:showPercent val="0"/>
          <c:showBubbleSize val="0"/>
          <c:showLeaderLines val="0"/>
        </c:dLbls>
        <c:gapWidth val="25"/>
        <c:overlap val="100"/>
        <c:axId val="195140224"/>
        <c:axId val="196215168"/>
      </c:barChart>
      <c:catAx>
        <c:axId val="195140224"/>
        <c:scaling>
          <c:orientation/>
        </c:scaling>
        <c:delete val="0"/>
        <c:axPos val="b"/>
        <c:numFmt formatCode="General" sourceLinked="1"/>
        <c:majorTickMark val="out"/>
        <c:minorTickMark val="none"/>
        <c:spPr>
          <a:noFill/>
          <a:ln w="6350" cap="flat" cmpd="sng" algn="ctr">
            <a:solidFill>
              <a:schemeClr val="tx1">
                <a:tint val="75000"/>
              </a:schemeClr>
            </a:solidFill>
            <a:prstDash val="solid"/>
            <a:round/>
          </a:ln>
          <a:effectLst/>
        </c:spPr>
        <c:txPr>
          <a:bodyPr rot="-60000000" spcFirstLastPara="1" vertOverflow="ellipsis" vert="horz" wrap="square" anchor="ctr" anchorCtr="1"/>
          <a:p>
            <a:pPr>
              <a:defRPr sz="800" b="0" i="0" u="none" strike="noStrike" kern="1200" baseline="0" smtId="4294967295">
                <a:solidFill>
                  <a:schemeClr val="tx1"/>
                </a:solidFill>
                <a:latin typeface="Franklin Gothic Book" panose="020b0503020102020204" pitchFamily="34" charset="0"/>
                <a:ea typeface="+mn-ea"/>
                <a:cs typeface="+mn-cs"/>
              </a:defRPr>
            </a:pPr>
            <a:endParaRPr sz="800" b="0" i="0" u="none" strike="noStrike" kern="1200" baseline="0" smtId="4294967295">
              <a:solidFill>
                <a:schemeClr val="tx1"/>
              </a:solidFill>
              <a:latin typeface="Franklin Gothic Book" panose="020b0503020102020204" pitchFamily="34" charset="0"/>
              <a:ea typeface="+mn-ea"/>
              <a:cs typeface="+mn-cs"/>
            </a:endParaRPr>
          </a:p>
        </c:txPr>
        <c:crossAx val="196215168"/>
        <c:crosses val="autoZero"/>
        <c:auto val="0"/>
        <c:lblAlgn val="ctr"/>
        <c:lblOffset/>
        <c:noMultiLvlLbl val="0"/>
      </c:catAx>
      <c:valAx>
        <c:axId val="196215168"/>
        <c:scaling>
          <c:orientation/>
          <c:min val="0"/>
        </c:scaling>
        <c:delete val="1"/>
        <c:axPos val="l"/>
        <c:numFmt formatCode="General" sourceLinked="1"/>
        <c:majorTickMark val="out"/>
        <c:minorTickMark val="none"/>
        <c:crossAx val="195140224"/>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p>
      <a:pPr>
        <a:defRPr sz="1800" smtId="4294967295"/>
      </a:pPr>
      <a:endParaRPr sz="1800" smtId="4294967295"/>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a="http://schemas.openxmlformats.org/drawingml/2006/main" xmlns:cs="http://schemas.microsoft.com/office/drawing/2012/chartStyle"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a="http://schemas.openxmlformats.org/drawingml/2006/main" xmlns:cs="http://schemas.microsoft.com/office/drawing/2012/chartStyle"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a="http://schemas.openxmlformats.org/drawingml/2006/main" xmlns:cs="http://schemas.microsoft.com/office/drawing/2012/chartStyle" meth="withinLinear" id="17">
  <a:schemeClr val="accent4"/>
</cs:colorStyle>
</file>

<file path=ppt/charts/colors13.xml><?xml version="1.0" encoding="utf-8"?>
<cs:colorStyle xmlns:a="http://schemas.openxmlformats.org/drawingml/2006/main" xmlns:cs="http://schemas.microsoft.com/office/drawing/2012/chartStyle"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a="http://schemas.openxmlformats.org/drawingml/2006/main" xmlns:cs="http://schemas.microsoft.com/office/drawing/2012/chartStyle"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a="http://schemas.openxmlformats.org/drawingml/2006/main" xmlns:cs="http://schemas.microsoft.com/office/drawing/2012/chartStyle"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a="http://schemas.openxmlformats.org/drawingml/2006/main" xmlns:cs="http://schemas.microsoft.com/office/drawing/2012/chartStyle" meth="withinLinear" id="17">
  <a:schemeClr val="accent4"/>
</cs:colorStyle>
</file>

<file path=ppt/charts/colors9.xml><?xml version="1.0" encoding="utf-8"?>
<cs:colorStyle xmlns:a="http://schemas.openxmlformats.org/drawingml/2006/main" xmlns:cs="http://schemas.microsoft.com/office/drawing/2012/chartStyle"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10.xml><?xml version="1.0" encoding="utf-8"?>
<cs:chartStyle xmlns:a="http://schemas.openxmlformats.org/drawingml/2006/main" xmlns:r="http://schemas.openxmlformats.org/officeDocument/2006/relationships" xmlns:cs="http://schemas.microsoft.com/office/drawing/2012/chartStyle"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a="http://schemas.openxmlformats.org/drawingml/2006/main" xmlns:r="http://schemas.openxmlformats.org/officeDocument/2006/relationships" xmlns:cs="http://schemas.microsoft.com/office/drawing/2012/chartStyle"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a="http://schemas.openxmlformats.org/drawingml/2006/main" xmlns:r="http://schemas.openxmlformats.org/officeDocument/2006/relationships" xmlns:cs="http://schemas.microsoft.com/office/drawing/2012/chartStyle"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a="http://schemas.openxmlformats.org/drawingml/2006/main" xmlns:r="http://schemas.openxmlformats.org/officeDocument/2006/relationships" xmlns:cs="http://schemas.microsoft.com/office/drawing/2012/chartStyle"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a="http://schemas.openxmlformats.org/drawingml/2006/main" xmlns:r="http://schemas.openxmlformats.org/officeDocument/2006/relationships" xmlns:cs="http://schemas.microsoft.com/office/drawing/2012/chartStyle"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a="http://schemas.openxmlformats.org/drawingml/2006/main" xmlns:r="http://schemas.openxmlformats.org/officeDocument/2006/relationships" xmlns:cs="http://schemas.microsoft.com/office/drawing/2012/chartStyle"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a="http://schemas.openxmlformats.org/drawingml/2006/main" xmlns:r="http://schemas.openxmlformats.org/officeDocument/2006/relationships" xmlns:cs="http://schemas.microsoft.com/office/drawing/2012/chartStyle"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a="http://schemas.openxmlformats.org/drawingml/2006/main" xmlns:r="http://schemas.openxmlformats.org/officeDocument/2006/relationships" xmlns:cs="http://schemas.microsoft.com/office/drawing/2012/chartStyle"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a="http://schemas.openxmlformats.org/drawingml/2006/main" xmlns:r="http://schemas.openxmlformats.org/officeDocument/2006/relationships" xmlns:cs="http://schemas.microsoft.com/office/drawing/2012/chartStyle"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a="http://schemas.openxmlformats.org/drawingml/2006/main" xmlns:r="http://schemas.openxmlformats.org/officeDocument/2006/relationships" xmlns:cs="http://schemas.microsoft.com/office/drawing/2012/chartStyle"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a="http://schemas.openxmlformats.org/drawingml/2006/main" xmlns:r="http://schemas.openxmlformats.org/officeDocument/2006/relationships" xmlns:cs="http://schemas.microsoft.com/office/drawing/2012/chartStyle"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1.xml.rels>&#65279;<?xml version="1.0" encoding="utf-8" standalone="yes"?><Relationships xmlns="http://schemas.openxmlformats.org/package/2006/relationships"><Relationship Id="rId1" Type="http://schemas.openxmlformats.org/officeDocument/2006/relationships/image" Target="../media/image9.png" /><Relationship Id="rId2" Type="http://schemas.openxmlformats.org/officeDocument/2006/relationships/image" Target="../media/image10.png" /><Relationship Id="rId3" Type="http://schemas.microsoft.com/office/2007/relationships/hdphoto" Target="../media/image15.wdp" /><Relationship Id="rId4" Type="http://schemas.openxmlformats.org/officeDocument/2006/relationships/image" Target="../media/image12.png" /><Relationship Id="rId5" Type="http://schemas.openxmlformats.org/officeDocument/2006/relationships/image" Target="../media/image13.jpeg" /><Relationship Id="rId6" Type="http://schemas.openxmlformats.org/officeDocument/2006/relationships/image" Target="../media/image14.jpeg" /></Relationships>
</file>

<file path=ppt/diagrams/_rels/drawing1.xml.rels>&#65279;<?xml version="1.0" encoding="utf-8" standalone="yes"?><Relationships xmlns="http://schemas.openxmlformats.org/package/2006/relationships"><Relationship Id="rId1" Type="http://schemas.openxmlformats.org/officeDocument/2006/relationships/image" Target="../media/image9.png" /><Relationship Id="rId2" Type="http://schemas.openxmlformats.org/officeDocument/2006/relationships/image" Target="../media/image10.png" /><Relationship Id="rId3" Type="http://schemas.microsoft.com/office/2007/relationships/hdphoto" Target="../media/image11.wdp" /><Relationship Id="rId4" Type="http://schemas.openxmlformats.org/officeDocument/2006/relationships/image" Target="../media/image12.png" /><Relationship Id="rId5" Type="http://schemas.openxmlformats.org/officeDocument/2006/relationships/image" Target="../media/image13.jpeg" /><Relationship Id="rId6" Type="http://schemas.openxmlformats.org/officeDocument/2006/relationships/image" Target="../media/image14.jpeg" /></Relationships>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CCAF059F-FFC9-2342-AE25-15C80B40BFAC}" type="doc">
      <dgm:prSet loTypeId="urn:microsoft.com/office/officeart/2008/layout/HexagonCluster" loCatId="" qsTypeId="urn:microsoft.com/office/officeart/2005/8/quickstyle/simple1" qsCatId="simple" csTypeId="urn:microsoft.com/office/officeart/2005/8/colors/accent1_2" csCatId="accent1" phldr="1"/>
      <dgm:spPr/>
      <dgm:t>
        <a:bodyPr/>
        <a:lstStyle/>
        <a:p>
          <a:endParaRPr lang="en-US"/>
        </a:p>
      </dgm:t>
    </dgm:pt>
    <dgm:pt modelId="{723D2E52-8ACE-514B-8489-74614CA70758}" type="parTrans" cxnId="{CD3D0E95-5916-42A1-A317-3C52A68AB585}">
      <dgm:prSet/>
      <dgm:spPr/>
      <dgm:t>
        <a:bodyPr/>
        <a:lstStyle/>
        <a:p>
          <a:endParaRPr lang="en-US"/>
        </a:p>
      </dgm:t>
    </dgm:pt>
    <dgm:pt modelId="{E12E61A7-C757-8D4C-B670-C60EFEC89AF0}">
      <dgm:prSet phldrT="[Text]" custT="1"/>
      <dgm:spPr/>
      <dgm:t>
        <a:bodyPr>
          <a:noAutofit/>
        </a:bodyPr>
        <a:lstStyle/>
        <a:p>
          <a:pPr rtl="0"/>
          <a:r>
            <a:rPr lang="zh-Hans" sz="1100" b="0" i="0" u="none" strike="noStrike">
              <a:highlight>
                <a:srgbClr val="000000">
                  <a:alpha val="0"/>
                </a:srgbClr>
              </a:highlight>
              <a:latin typeface="Simsun"/>
              <a:ea typeface="Simsun"/>
            </a:rPr>
            <a:t>升级边境设施</a:t>
          </a:r>
        </a:p>
      </dgm:t>
    </dgm:pt>
    <dgm:pt modelId="{F4F37324-4790-3D4B-AB32-FF2D285640A7}" type="sibTrans" cxnId="{CD3D0E95-5916-42A1-A317-3C52A68AB585}">
      <dgm:prSet custT="1"/>
      <dgm:spPr>
        <a:blipFill>
          <a:blip r:embed="rId1">
            <a:extLst>
              <a:ext uri="{28A0092B-C50C-407E-A947-70E740481C1C}">
                <a14:useLocalDpi xmlns:a14="http://schemas.microsoft.com/office/drawing/2010/main"/>
              </a:ext>
            </a:extLst>
          </a:blip>
          <a:stretch>
            <a:fillRect/>
          </a:stretch>
        </a:blipFill>
      </dgm:spPr>
      <dgm:t>
        <a:bodyPr/>
        <a:lstStyle/>
        <a:p>
          <a:endParaRPr lang="en-US" sz="1200"/>
        </a:p>
      </dgm:t>
    </dgm:pt>
    <dgm:pt modelId="{C4F7FC1C-AE42-744E-B45F-DBD448F401A8}" type="parTrans" cxnId="{10C84F6E-2E84-4633-B531-30C644A691B0}">
      <dgm:prSet/>
      <dgm:spPr/>
      <dgm:t>
        <a:bodyPr/>
        <a:lstStyle/>
        <a:p>
          <a:endParaRPr lang="en-US"/>
        </a:p>
      </dgm:t>
    </dgm:pt>
    <dgm:pt modelId="{5CC6858D-28A6-AA42-99D6-732B70F8CE28}">
      <dgm:prSet phldrT="[Text]" custT="1"/>
      <dgm:spPr/>
      <dgm:t>
        <a:bodyPr>
          <a:noAutofit/>
        </a:bodyPr>
        <a:lstStyle/>
        <a:p>
          <a:pPr rtl="0"/>
          <a:r>
            <a:rPr lang="zh-Hans" sz="1100" b="0" i="0" u="none" strike="noStrike">
              <a:highlight>
                <a:srgbClr val="000000">
                  <a:alpha val="0"/>
                </a:srgbClr>
              </a:highlight>
              <a:latin typeface="Simsun"/>
              <a:ea typeface="Simsun"/>
            </a:rPr>
            <a:t>政策和</a:t>
          </a:r>
          <a:r>
            <a:rPr lang="zh-Hans" sz="1100" b="0" i="0" u="none" strike="noStrike">
              <a:highlight>
                <a:srgbClr val="000000">
                  <a:alpha val="0"/>
                </a:srgbClr>
              </a:highlight>
              <a:latin typeface="Simsun"/>
              <a:ea typeface="Simsun"/>
            </a:rPr>
            <a:t>监管</a:t>
          </a:r>
          <a:r>
            <a:rPr lang="zh-Hans" sz="1100" b="0" i="0" u="none" strike="noStrike">
              <a:highlight>
                <a:srgbClr val="000000">
                  <a:alpha val="0"/>
                </a:srgbClr>
              </a:highlight>
              <a:latin typeface="Simsun"/>
              <a:ea typeface="Simsun"/>
            </a:rPr>
            <a:t>改革</a:t>
          </a:r>
        </a:p>
      </dgm:t>
    </dgm:pt>
    <dgm:pt modelId="{6F3C42F1-6C30-D448-9D59-8F450D098367}" type="sibTrans" cxnId="{10C84F6E-2E84-4633-B531-30C644A691B0}">
      <dgm:prSet custT="1"/>
      <dgm:spPr>
        <a:blipFill rotWithShape="1">
          <a:blip r:embed="rId2">
            <a:extLst>
              <a:ext uri="{BEBA8EAE-BF5A-486C-A8C5-ECC9F3942E4B}">
                <a14:imgProps xmlns:a14="http://schemas.microsoft.com/office/drawing/2010/main">
                  <a14:imgLayer r:embed="rId3">
                    <a14:imgEffect>
                      <a14:sharpenSoften amount="24000"/>
                    </a14:imgEffect>
                  </a14:imgLayer>
                </a14:imgProps>
              </a:ext>
              <a:ext uri="{28A0092B-C50C-407E-A947-70E740481C1C}">
                <a14:useLocalDpi xmlns:a14="http://schemas.microsoft.com/office/drawing/2010/main"/>
              </a:ext>
            </a:extLst>
          </a:blip>
          <a:stretch>
            <a:fillRect/>
          </a:stretch>
        </a:blipFill>
      </dgm:spPr>
      <dgm:t>
        <a:bodyPr/>
        <a:lstStyle/>
        <a:p>
          <a:endParaRPr lang="en-US" sz="1200"/>
        </a:p>
      </dgm:t>
    </dgm:pt>
    <dgm:pt modelId="{F15C734B-7F5C-B54C-9676-146D5E090B71}" type="parTrans" cxnId="{E3168B6A-2923-4B18-A8D4-57C8D49817AC}">
      <dgm:prSet/>
      <dgm:spPr/>
      <dgm:t>
        <a:bodyPr/>
        <a:lstStyle/>
        <a:p>
          <a:endParaRPr lang="en-US"/>
        </a:p>
      </dgm:t>
    </dgm:pt>
    <dgm:pt modelId="{09CDA8A5-E400-1A4B-B395-5060DA9352AE}">
      <dgm:prSet phldrT="[Text]" custT="1"/>
      <dgm:spPr/>
      <dgm:t>
        <a:bodyPr>
          <a:noAutofit/>
        </a:bodyPr>
        <a:lstStyle/>
        <a:p>
          <a:pPr rtl="0"/>
          <a:r>
            <a:rPr lang="zh-Hans" sz="1100" b="0" i="0" u="none" strike="noStrike">
              <a:highlight>
                <a:srgbClr val="000000">
                  <a:alpha val="0"/>
                </a:srgbClr>
              </a:highlight>
              <a:latin typeface="Simsun"/>
              <a:ea typeface="Simsun"/>
            </a:rPr>
            <a:t>辅导、咨询、能力建设</a:t>
          </a:r>
        </a:p>
      </dgm:t>
    </dgm:pt>
    <dgm:pt modelId="{77CA5BA0-C540-9647-A921-A29D8625784B}" type="sibTrans" cxnId="{E3168B6A-2923-4B18-A8D4-57C8D49817AC}">
      <dgm:prSet custT="1"/>
      <dgm:spPr>
        <a:blipFill>
          <a:blip r:embed="rId4">
            <a:extLst>
              <a:ext uri="{28A0092B-C50C-407E-A947-70E740481C1C}">
                <a14:useLocalDpi xmlns:a14="http://schemas.microsoft.com/office/drawing/2010/main"/>
              </a:ext>
            </a:extLst>
          </a:blip>
          <a:stretch>
            <a:fillRect/>
          </a:stretch>
        </a:blipFill>
      </dgm:spPr>
      <dgm:t>
        <a:bodyPr/>
        <a:lstStyle/>
        <a:p>
          <a:endParaRPr lang="en-US" sz="1200"/>
        </a:p>
      </dgm:t>
    </dgm:pt>
    <dgm:pt modelId="{9F033DAE-0368-4D46-90F7-EE4BC2AF7EA6}" type="parTrans" cxnId="{CAE0844F-F8B8-45B0-92AB-AEBB4E0EBA7E}">
      <dgm:prSet/>
      <dgm:spPr/>
      <dgm:t>
        <a:bodyPr/>
        <a:lstStyle/>
        <a:p>
          <a:endParaRPr lang="en-US"/>
        </a:p>
      </dgm:t>
    </dgm:pt>
    <dgm:pt modelId="{8439F334-DCCA-0545-AECE-990CF2AEFAB9}">
      <dgm:prSet phldrT="[Text]" custT="1"/>
      <dgm:spPr/>
      <dgm:t>
        <a:bodyPr>
          <a:noAutofit/>
        </a:bodyPr>
        <a:lstStyle/>
        <a:p>
          <a:pPr rtl="0">
            <a:buFont typeface="Arial" panose="020b0604020202020204" pitchFamily="34" charset="0"/>
            <a:buChar char="•"/>
          </a:pPr>
          <a:r>
            <a:rPr lang="zh-Hans" sz="1100" b="0" i="0" u="none" strike="noStrike">
              <a:highlight>
                <a:srgbClr val="000000">
                  <a:alpha val="0"/>
                </a:srgbClr>
              </a:highlight>
              <a:latin typeface="Simsun"/>
              <a:ea typeface="Simsun"/>
            </a:rPr>
            <a:t>国家单一窗口</a:t>
          </a:r>
        </a:p>
      </dgm:t>
    </dgm:pt>
    <dgm:pt modelId="{4C2591A8-937A-774B-BD23-B7C857CD2E9C}" type="sibTrans" cxnId="{CAE0844F-F8B8-45B0-92AB-AEBB4E0EBA7E}">
      <dgm:prSet custT="1"/>
      <dgm:spPr>
        <a:blipFill rotWithShape="1">
          <a:blip r:embed="rId5">
            <a:extLst>
              <a:ext uri="{28A0092B-C50C-407E-A947-70E740481C1C}">
                <a14:useLocalDpi xmlns:a14="http://schemas.microsoft.com/office/drawing/2010/main"/>
              </a:ext>
            </a:extLst>
          </a:blip>
          <a:stretch>
            <a:fillRect/>
          </a:stretch>
        </a:blipFill>
      </dgm:spPr>
      <dgm:t>
        <a:bodyPr/>
        <a:lstStyle/>
        <a:p>
          <a:endParaRPr lang="en-US" sz="1200"/>
        </a:p>
      </dgm:t>
    </dgm:pt>
    <dgm:pt modelId="{76C8456E-4B7D-3B4A-AE67-2BB175DC57CE}" type="parTrans" cxnId="{7D84280C-F62C-4512-8263-7F545B00FF3D}">
      <dgm:prSet/>
      <dgm:spPr/>
      <dgm:t>
        <a:bodyPr/>
        <a:lstStyle/>
        <a:p>
          <a:endParaRPr lang="en-US"/>
        </a:p>
      </dgm:t>
    </dgm:pt>
    <dgm:pt modelId="{30CFEB84-1953-9148-9B08-09EF365DDFB1}">
      <dgm:prSet phldrT="[Text]" custT="1"/>
      <dgm:spPr/>
      <dgm:t>
        <a:bodyPr>
          <a:noAutofit/>
        </a:bodyPr>
        <a:lstStyle/>
        <a:p>
          <a:pPr rtl="0">
            <a:buFont typeface="Arial" panose="020b0604020202020204" pitchFamily="34" charset="0"/>
            <a:buChar char="•"/>
          </a:pPr>
          <a:r>
            <a:rPr lang="zh-Hans" sz="1100" b="0" i="0" u="none" strike="noStrike">
              <a:highlight>
                <a:srgbClr val="000000">
                  <a:alpha val="0"/>
                </a:srgbClr>
              </a:highlight>
              <a:latin typeface="Simsun"/>
              <a:ea typeface="Simsun"/>
            </a:rPr>
            <a:t>试点举措</a:t>
          </a:r>
        </a:p>
      </dgm:t>
    </dgm:pt>
    <dgm:pt modelId="{EA28965D-8866-8B46-9244-9448E0AE6DBD}" type="sibTrans" cxnId="{7D84280C-F62C-4512-8263-7F545B00FF3D}">
      <dgm:prSet custT="1"/>
      <dgm:spPr/>
      <dgm:t>
        <a:bodyPr/>
        <a:lstStyle/>
        <a:p>
          <a:endParaRPr lang="en-US" sz="1200"/>
        </a:p>
      </dgm:t>
    </dgm:pt>
    <dgm:pt modelId="{4DF99E9F-B589-D841-B786-16A28AFB4035}" type="parTrans" cxnId="{C2E29C86-1B10-4683-A5F8-64C5C910F3AD}">
      <dgm:prSet/>
      <dgm:spPr/>
      <dgm:t>
        <a:bodyPr/>
        <a:lstStyle/>
        <a:p>
          <a:endParaRPr lang="en-US"/>
        </a:p>
      </dgm:t>
    </dgm:pt>
    <dgm:pt modelId="{35EE2040-5404-484C-883E-861306BD68ED}">
      <dgm:prSet phldrT="[Text]" custT="1"/>
      <dgm:spPr/>
      <dgm:t>
        <a:bodyPr>
          <a:noAutofit/>
        </a:bodyPr>
        <a:lstStyle/>
        <a:p>
          <a:pPr rtl="0">
            <a:buFont typeface="Arial" panose="020b0604020202020204" pitchFamily="34" charset="0"/>
            <a:buChar char="•"/>
          </a:pPr>
          <a:r>
            <a:rPr lang="zh-Hans" sz="1100" b="0" i="0" u="none" strike="noStrike">
              <a:highlight>
                <a:srgbClr val="000000">
                  <a:alpha val="0"/>
                </a:srgbClr>
              </a:highlight>
              <a:latin typeface="Simsun"/>
              <a:ea typeface="Simsun"/>
            </a:rPr>
            <a:t>机构协调</a:t>
          </a:r>
        </a:p>
      </dgm:t>
    </dgm:pt>
    <dgm:pt modelId="{5CC4840A-2B7A-9A4B-B589-A03BFB2CA2A1}" type="sibTrans" cxnId="{C2E29C86-1B10-4683-A5F8-64C5C910F3AD}">
      <dgm:prSet/>
      <dgm:spPr>
        <a:blipFill>
          <a:blip r:embed="rId6">
            <a:extLst>
              <a:ext uri="{28A0092B-C50C-407E-A947-70E740481C1C}">
                <a14:useLocalDpi xmlns:a14="http://schemas.microsoft.com/office/drawing/2010/main"/>
              </a:ext>
            </a:extLst>
          </a:blip>
          <a:stretch>
            <a:fillRect/>
          </a:stretch>
        </a:blipFill>
      </dgm:spPr>
      <dgm:t>
        <a:bodyPr/>
        <a:lstStyle/>
        <a:p>
          <a:endParaRPr lang="en-US"/>
        </a:p>
      </dgm:t>
    </dgm:pt>
    <dgm:pt modelId="{C10F0451-22BD-6146-A586-3F5A46158308}" type="pres">
      <dgm:prSet presAssocID="{CCAF059F-FFC9-2342-AE25-15C80B40BFAC}" presName="Name0">
        <dgm:presLayoutVars>
          <dgm:chMax val="21"/>
          <dgm:chPref val="21"/>
        </dgm:presLayoutVars>
      </dgm:prSet>
      <dgm:spPr/>
      <dgm:t>
        <a:bodyPr/>
        <a:lstStyle/>
        <a:p/>
      </dgm:t>
    </dgm:pt>
    <dgm:pt modelId="{506C9945-4048-EC4A-B700-6096674A410B}" type="pres">
      <dgm:prSet presAssocID="{E12E61A7-C757-8D4C-B670-C60EFEC89AF0}" presName="text1"/>
      <dgm:spPr/>
      <dgm:t>
        <a:bodyPr/>
        <a:lstStyle/>
        <a:p/>
      </dgm:t>
    </dgm:pt>
    <dgm:pt modelId="{3F9DF5CC-A5D3-F247-B7FB-BAB979C09B2E}" type="pres">
      <dgm:prSet presAssocID="{E12E61A7-C757-8D4C-B670-C60EFEC89AF0}" presName="textRepeatNode" presStyleLbl="alignNode1" presStyleCnt="6" custScaleX="99375" custScaleY="89049" custLinFactX="70832" custLinFactNeighborX="100000" custLinFactNeighborY="-2544">
        <dgm:presLayoutVars>
          <dgm:chMax val="0"/>
          <dgm:chPref val="0"/>
          <dgm:bulletEnabled val="1"/>
        </dgm:presLayoutVars>
      </dgm:prSet>
      <dgm:spPr/>
      <dgm:t>
        <a:bodyPr/>
        <a:lstStyle/>
        <a:p/>
      </dgm:t>
    </dgm:pt>
    <dgm:pt modelId="{21F07345-8E28-514F-802D-328EAECFD094}" type="pres">
      <dgm:prSet presAssocID="{E12E61A7-C757-8D4C-B670-C60EFEC89AF0}" presName="textaccent1"/>
      <dgm:spPr/>
      <dgm:t>
        <a:bodyPr/>
        <a:lstStyle/>
        <a:p/>
      </dgm:t>
    </dgm:pt>
    <dgm:pt modelId="{7A609B38-45E9-DA41-9DD1-B8FA8A088E0F}" type="pres">
      <dgm:prSet presAssocID="{E12E61A7-C757-8D4C-B670-C60EFEC89AF0}" presName="accentRepeatNode" presStyleLbl="solidAlignAcc1" presStyleCnt="12" custLinFactX="-3185" custLinFactNeighborX="-100000" custLinFactNeighborY="-15954"/>
      <dgm:spPr>
        <a:noFill/>
        <a:ln>
          <a:noFill/>
        </a:ln>
      </dgm:spPr>
      <dgm:t>
        <a:bodyPr/>
        <a:lstStyle/>
        <a:p/>
      </dgm:t>
    </dgm:pt>
    <dgm:pt modelId="{46F5A488-C0A8-A448-8CB6-0554CB96FF3E}" type="pres">
      <dgm:prSet presAssocID="{F4F37324-4790-3D4B-AB32-FF2D285640A7}" presName="image1"/>
      <dgm:spPr/>
      <dgm:t>
        <a:bodyPr/>
        <a:lstStyle/>
        <a:p/>
      </dgm:t>
    </dgm:pt>
    <dgm:pt modelId="{9BB7A85B-48B6-6F40-8136-9FA4541BF1C5}" type="pres">
      <dgm:prSet presAssocID="{F4F37324-4790-3D4B-AB32-FF2D285640A7}" presName="imageRepeatNode" presStyleLbl="alignAcc1" presStyleCnt="6" custScaleX="94040" custScaleY="84662" custLinFactX="71108" custLinFactY="3411" custLinFactNeighborX="100000" custLinFactNeighborY="100000"/>
      <dgm:spPr/>
      <dgm:t>
        <a:bodyPr/>
        <a:lstStyle/>
        <a:p/>
      </dgm:t>
    </dgm:pt>
    <dgm:pt modelId="{6AE36D82-B980-BE4D-A625-A16F2C0F1BDA}" type="pres">
      <dgm:prSet presAssocID="{F4F37324-4790-3D4B-AB32-FF2D285640A7}" presName="imageaccent1"/>
      <dgm:spPr/>
      <dgm:t>
        <a:bodyPr/>
        <a:lstStyle/>
        <a:p/>
      </dgm:t>
    </dgm:pt>
    <dgm:pt modelId="{0C024801-761D-594B-BAAF-42A4DA5B87F8}" type="pres">
      <dgm:prSet presAssocID="{F4F37324-4790-3D4B-AB32-FF2D285640A7}" presName="accentRepeatNode" presStyleLbl="solidAlignAcc1" presStyleIdx="1" presStyleCnt="12" custLinFactX="-16938" custLinFactY="-51564" custLinFactNeighborX="-100000" custLinFactNeighborY="-100000"/>
      <dgm:spPr>
        <a:noFill/>
        <a:ln>
          <a:noFill/>
        </a:ln>
      </dgm:spPr>
      <dgm:t>
        <a:bodyPr/>
        <a:lstStyle/>
        <a:p/>
      </dgm:t>
    </dgm:pt>
    <dgm:pt modelId="{46BB216F-8F5F-4D40-8042-DE65A2C2EB74}" type="pres">
      <dgm:prSet presAssocID="{5CC6858D-28A6-AA42-99D6-732B70F8CE28}" presName="text2"/>
      <dgm:spPr/>
      <dgm:t>
        <a:bodyPr/>
        <a:lstStyle/>
        <a:p/>
      </dgm:t>
    </dgm:pt>
    <dgm:pt modelId="{D06E59BD-0573-E848-9C64-C4758AA60170}" type="pres">
      <dgm:prSet presAssocID="{5CC6858D-28A6-AA42-99D6-732B70F8CE28}" presName="textRepeatNode" presStyleLbl="alignNode1" presStyleIdx="1" presStyleCnt="6">
        <dgm:presLayoutVars>
          <dgm:chMax val="0"/>
          <dgm:chPref val="0"/>
          <dgm:bulletEnabled val="1"/>
        </dgm:presLayoutVars>
      </dgm:prSet>
      <dgm:spPr/>
      <dgm:t>
        <a:bodyPr/>
        <a:lstStyle/>
        <a:p/>
      </dgm:t>
    </dgm:pt>
    <dgm:pt modelId="{932FC47E-A4A9-9141-9F50-2DA82362513A}" type="pres">
      <dgm:prSet presAssocID="{5CC6858D-28A6-AA42-99D6-732B70F8CE28}" presName="textaccent2"/>
      <dgm:spPr/>
      <dgm:t>
        <a:bodyPr/>
        <a:lstStyle/>
        <a:p/>
      </dgm:t>
    </dgm:pt>
    <dgm:pt modelId="{7F0345FF-E509-2148-BBD0-4C5BC8AD650B}" type="pres">
      <dgm:prSet presAssocID="{5CC6858D-28A6-AA42-99D6-732B70F8CE28}" presName="accentRepeatNode" presStyleLbl="solidAlignAcc1" presStyleIdx="2" presStyleCnt="12"/>
      <dgm:spPr>
        <a:noFill/>
        <a:ln>
          <a:noFill/>
        </a:ln>
      </dgm:spPr>
      <dgm:t>
        <a:bodyPr/>
        <a:lstStyle/>
        <a:p/>
      </dgm:t>
    </dgm:pt>
    <dgm:pt modelId="{06744E54-10AE-B444-A6A2-B8DB3759489D}" type="pres">
      <dgm:prSet presAssocID="{6F3C42F1-6C30-D448-9D59-8F450D098367}" presName="image2"/>
      <dgm:spPr/>
      <dgm:t>
        <a:bodyPr/>
        <a:lstStyle/>
        <a:p/>
      </dgm:t>
    </dgm:pt>
    <dgm:pt modelId="{853B7987-22B0-194E-AE06-EF67D7E41300}" type="pres">
      <dgm:prSet presAssocID="{6F3C42F1-6C30-D448-9D59-8F450D098367}" presName="imageRepeatNode" presStyleLbl="alignAcc1" presStyleIdx="1" presStyleCnt="6" custLinFactX="-72303" custLinFactNeighborX="-100000" custLinFactNeighborY="-1325"/>
      <dgm:spPr/>
      <dgm:t>
        <a:bodyPr/>
        <a:lstStyle/>
        <a:p/>
      </dgm:t>
    </dgm:pt>
    <dgm:pt modelId="{7A19EB92-B517-B246-8ECB-43E1A426CC5D}" type="pres">
      <dgm:prSet presAssocID="{6F3C42F1-6C30-D448-9D59-8F450D098367}" presName="imageaccent2"/>
      <dgm:spPr/>
      <dgm:t>
        <a:bodyPr/>
        <a:lstStyle/>
        <a:p/>
      </dgm:t>
    </dgm:pt>
    <dgm:pt modelId="{EA4BC963-D75D-BA47-BE85-10E786BD251D}" type="pres">
      <dgm:prSet presAssocID="{6F3C42F1-6C30-D448-9D59-8F450D098367}" presName="accentRepeatNode" presStyleLbl="solidAlignAcc1" presStyleIdx="3" presStyleCnt="12"/>
      <dgm:spPr>
        <a:noFill/>
        <a:ln>
          <a:noFill/>
        </a:ln>
      </dgm:spPr>
      <dgm:t>
        <a:bodyPr/>
        <a:lstStyle/>
        <a:p/>
      </dgm:t>
    </dgm:pt>
    <dgm:pt modelId="{C01963F3-F3DF-CF45-B238-F4B06EE65236}" type="pres">
      <dgm:prSet presAssocID="{09CDA8A5-E400-1A4B-B395-5060DA9352AE}" presName="text3"/>
      <dgm:spPr/>
      <dgm:t>
        <a:bodyPr/>
        <a:lstStyle/>
        <a:p/>
      </dgm:t>
    </dgm:pt>
    <dgm:pt modelId="{E97DE3B7-E86D-B74C-B5EB-EE5489582D79}" type="pres">
      <dgm:prSet presAssocID="{09CDA8A5-E400-1A4B-B395-5060DA9352AE}" presName="textRepeatNode" presStyleLbl="alignNode1" presStyleIdx="2" presStyleCnt="6" custScaleX="110344" custLinFactNeighborX="-3036" custLinFactNeighborY="530">
        <dgm:presLayoutVars>
          <dgm:chMax val="0"/>
          <dgm:chPref val="0"/>
          <dgm:bulletEnabled val="1"/>
        </dgm:presLayoutVars>
      </dgm:prSet>
      <dgm:spPr/>
      <dgm:t>
        <a:bodyPr/>
        <a:lstStyle/>
        <a:p/>
      </dgm:t>
    </dgm:pt>
    <dgm:pt modelId="{BD586E1D-DBF3-5742-9A7A-B91095F30395}" type="pres">
      <dgm:prSet presAssocID="{09CDA8A5-E400-1A4B-B395-5060DA9352AE}" presName="textaccent3"/>
      <dgm:spPr/>
      <dgm:t>
        <a:bodyPr/>
        <a:lstStyle/>
        <a:p/>
      </dgm:t>
    </dgm:pt>
    <dgm:pt modelId="{5B080089-61CA-2048-9AD1-5298B7DFBA92}" type="pres">
      <dgm:prSet presAssocID="{09CDA8A5-E400-1A4B-B395-5060DA9352AE}" presName="accentRepeatNode" presStyleLbl="solidAlignAcc1" presStyleIdx="4" presStyleCnt="12"/>
      <dgm:spPr>
        <a:noFill/>
        <a:ln>
          <a:noFill/>
        </a:ln>
      </dgm:spPr>
      <dgm:t>
        <a:bodyPr/>
        <a:lstStyle/>
        <a:p/>
      </dgm:t>
    </dgm:pt>
    <dgm:pt modelId="{5780F8D6-CF99-BF4E-8B90-00DD2CDE0E1B}" type="pres">
      <dgm:prSet presAssocID="{77CA5BA0-C540-9647-A921-A29D8625784B}" presName="image3"/>
      <dgm:spPr/>
      <dgm:t>
        <a:bodyPr/>
        <a:lstStyle/>
        <a:p/>
      </dgm:t>
    </dgm:pt>
    <dgm:pt modelId="{9CD6FA93-4FB6-404B-8BDE-8B2EB9BCBA54}" type="pres">
      <dgm:prSet presAssocID="{77CA5BA0-C540-9647-A921-A29D8625784B}" presName="imageRepeatNode" presStyleLbl="alignAcc1" presStyleIdx="2" presStyleCnt="6"/>
      <dgm:spPr/>
      <dgm:t>
        <a:bodyPr/>
        <a:lstStyle/>
        <a:p/>
      </dgm:t>
    </dgm:pt>
    <dgm:pt modelId="{FFCFD507-2A4A-1445-A1C9-18562F3E9A17}" type="pres">
      <dgm:prSet presAssocID="{77CA5BA0-C540-9647-A921-A29D8625784B}" presName="imageaccent3"/>
      <dgm:spPr/>
      <dgm:t>
        <a:bodyPr/>
        <a:lstStyle/>
        <a:p/>
      </dgm:t>
    </dgm:pt>
    <dgm:pt modelId="{A3890A77-134C-6C47-A82C-B607F33E18DC}" type="pres">
      <dgm:prSet presAssocID="{77CA5BA0-C540-9647-A921-A29D8625784B}" presName="accentRepeatNode" presStyleLbl="solidAlignAcc1" presStyleIdx="5" presStyleCnt="12"/>
      <dgm:spPr>
        <a:noFill/>
        <a:ln>
          <a:noFill/>
        </a:ln>
      </dgm:spPr>
      <dgm:t>
        <a:bodyPr/>
        <a:lstStyle/>
        <a:p/>
      </dgm:t>
    </dgm:pt>
    <dgm:pt modelId="{1C241411-2678-9245-BA3E-EF55C3FD67B4}" type="pres">
      <dgm:prSet presAssocID="{8439F334-DCCA-0545-AECE-990CF2AEFAB9}" presName="text4"/>
      <dgm:spPr/>
      <dgm:t>
        <a:bodyPr/>
        <a:lstStyle/>
        <a:p/>
      </dgm:t>
    </dgm:pt>
    <dgm:pt modelId="{C6052D63-95B9-C14B-8FF6-ED05D1EFC8EA}" type="pres">
      <dgm:prSet presAssocID="{8439F334-DCCA-0545-AECE-990CF2AEFAB9}" presName="textRepeatNode" presStyleLbl="alignNode1" presStyleIdx="3" presStyleCnt="6" custLinFactNeighborX="-1694">
        <dgm:presLayoutVars>
          <dgm:chMax val="0"/>
          <dgm:chPref val="0"/>
          <dgm:bulletEnabled val="1"/>
        </dgm:presLayoutVars>
      </dgm:prSet>
      <dgm:spPr/>
      <dgm:t>
        <a:bodyPr/>
        <a:lstStyle/>
        <a:p/>
      </dgm:t>
    </dgm:pt>
    <dgm:pt modelId="{86F4EEE7-FF41-4E4D-A0ED-4DA33A4E2A3B}" type="pres">
      <dgm:prSet presAssocID="{8439F334-DCCA-0545-AECE-990CF2AEFAB9}" presName="textaccent4"/>
      <dgm:spPr/>
      <dgm:t>
        <a:bodyPr/>
        <a:lstStyle/>
        <a:p/>
      </dgm:t>
    </dgm:pt>
    <dgm:pt modelId="{C69FF80D-C298-A749-B1BC-18D540DBDEE9}" type="pres">
      <dgm:prSet presAssocID="{8439F334-DCCA-0545-AECE-990CF2AEFAB9}" presName="accentRepeatNode" presStyleLbl="solidAlignAcc1" presStyleIdx="6" presStyleCnt="12"/>
      <dgm:spPr>
        <a:noFill/>
        <a:ln>
          <a:noFill/>
        </a:ln>
      </dgm:spPr>
      <dgm:t>
        <a:bodyPr/>
        <a:lstStyle/>
        <a:p/>
      </dgm:t>
    </dgm:pt>
    <dgm:pt modelId="{DD64F270-4F99-894C-8D42-9B2D749F3C4D}" type="pres">
      <dgm:prSet presAssocID="{4C2591A8-937A-774B-BD23-B7C857CD2E9C}" presName="image4"/>
      <dgm:spPr/>
      <dgm:t>
        <a:bodyPr/>
        <a:lstStyle/>
        <a:p/>
      </dgm:t>
    </dgm:pt>
    <dgm:pt modelId="{FBCAE49E-6E45-3B42-8263-A9B1ADED1761}" type="pres">
      <dgm:prSet presAssocID="{4C2591A8-937A-774B-BD23-B7C857CD2E9C}" presName="imageRepeatNode" presStyleLbl="alignAcc1" presStyleIdx="3" presStyleCnt="6" custLinFactNeighborX="86617" custLinFactNeighborY="-57207"/>
      <dgm:spPr/>
      <dgm:t>
        <a:bodyPr/>
        <a:lstStyle/>
        <a:p/>
      </dgm:t>
    </dgm:pt>
    <dgm:pt modelId="{621B4C31-FB5D-D741-A2DA-22C9DEB0EAEE}" type="pres">
      <dgm:prSet presAssocID="{4C2591A8-937A-774B-BD23-B7C857CD2E9C}" presName="imageaccent4"/>
      <dgm:spPr/>
      <dgm:t>
        <a:bodyPr/>
        <a:lstStyle/>
        <a:p/>
      </dgm:t>
    </dgm:pt>
    <dgm:pt modelId="{8646F855-01BF-FC4E-A762-349BE3535F39}" type="pres">
      <dgm:prSet presAssocID="{4C2591A8-937A-774B-BD23-B7C857CD2E9C}" presName="accentRepeatNode" presStyleLbl="solidAlignAcc1" presStyleIdx="7" presStyleCnt="12" custLinFactY="4602" custLinFactNeighborX="-41272" custLinFactNeighborY="100000"/>
      <dgm:spPr>
        <a:noFill/>
        <a:ln>
          <a:noFill/>
        </a:ln>
      </dgm:spPr>
      <dgm:t>
        <a:bodyPr/>
        <a:lstStyle/>
        <a:p/>
      </dgm:t>
    </dgm:pt>
    <dgm:pt modelId="{0D9F2538-2FE5-E343-AB3E-F641021E4BCB}" type="pres">
      <dgm:prSet presAssocID="{30CFEB84-1953-9148-9B08-09EF365DDFB1}" presName="text5"/>
      <dgm:spPr/>
      <dgm:t>
        <a:bodyPr/>
        <a:lstStyle/>
        <a:p/>
      </dgm:t>
    </dgm:pt>
    <dgm:pt modelId="{356FF1AC-C1D0-6B49-B9A6-32A0FC50272A}" type="pres">
      <dgm:prSet presAssocID="{30CFEB84-1953-9148-9B08-09EF365DDFB1}" presName="textRepeatNode" presStyleLbl="alignNode1" presStyleIdx="4" presStyleCnt="6">
        <dgm:presLayoutVars>
          <dgm:chMax val="0"/>
          <dgm:chPref val="0"/>
          <dgm:bulletEnabled val="1"/>
        </dgm:presLayoutVars>
      </dgm:prSet>
      <dgm:spPr/>
      <dgm:t>
        <a:bodyPr/>
        <a:lstStyle/>
        <a:p/>
      </dgm:t>
    </dgm:pt>
    <dgm:pt modelId="{4DEC70F7-5A80-AF4F-8A32-4DB396E1A31D}" type="pres">
      <dgm:prSet presAssocID="{30CFEB84-1953-9148-9B08-09EF365DDFB1}" presName="textaccent5"/>
      <dgm:spPr/>
      <dgm:t>
        <a:bodyPr/>
        <a:lstStyle/>
        <a:p/>
      </dgm:t>
    </dgm:pt>
    <dgm:pt modelId="{C68C5BEE-AA6C-354D-939F-AE49D424C211}" type="pres">
      <dgm:prSet presAssocID="{30CFEB84-1953-9148-9B08-09EF365DDFB1}" presName="accentRepeatNode" presStyleLbl="solidAlignAcc1" presStyleIdx="8" presStyleCnt="12"/>
      <dgm:spPr>
        <a:noFill/>
      </dgm:spPr>
      <dgm:t>
        <a:bodyPr/>
        <a:lstStyle/>
        <a:p/>
      </dgm:t>
    </dgm:pt>
    <dgm:pt modelId="{7678C6BD-EB20-4948-8D03-4B93EF06F643}" type="pres">
      <dgm:prSet presAssocID="{EA28965D-8866-8B46-9244-9448E0AE6DBD}" presName="image5"/>
      <dgm:spPr/>
      <dgm:t>
        <a:bodyPr/>
        <a:lstStyle/>
        <a:p/>
      </dgm:t>
    </dgm:pt>
    <dgm:pt modelId="{8AED7D21-53AA-5E46-9570-12F27F836BA9}" type="pres">
      <dgm:prSet presAssocID="{EA28965D-8866-8B46-9244-9448E0AE6DBD}" presName="imageRepeatNode" presStyleLbl="alignAcc1" presStyleIdx="4" presStyleCnt="6" custLinFactNeighborX="-85340" custLinFactNeighborY="52632"/>
      <dgm:spPr/>
      <dgm:t>
        <a:bodyPr/>
        <a:lstStyle/>
        <a:p/>
      </dgm:t>
    </dgm:pt>
    <dgm:pt modelId="{0AED4231-ACF3-D842-A122-789CD42E0BD2}" type="pres">
      <dgm:prSet presAssocID="{EA28965D-8866-8B46-9244-9448E0AE6DBD}" presName="imageaccent5"/>
      <dgm:spPr/>
      <dgm:t>
        <a:bodyPr/>
        <a:lstStyle/>
        <a:p/>
      </dgm:t>
    </dgm:pt>
    <dgm:pt modelId="{5C570E71-ED43-1446-A254-96B34F61CDBE}" type="pres">
      <dgm:prSet presAssocID="{EA28965D-8866-8B46-9244-9448E0AE6DBD}" presName="accentRepeatNode" presStyleLbl="solidAlignAcc1" presStyleIdx="9" presStyleCnt="12"/>
      <dgm:spPr>
        <a:noFill/>
        <a:ln>
          <a:noFill/>
        </a:ln>
      </dgm:spPr>
      <dgm:t>
        <a:bodyPr/>
        <a:lstStyle/>
        <a:p/>
      </dgm:t>
    </dgm:pt>
    <dgm:pt modelId="{7256D3DA-5E8D-7B46-A943-8E1E81B17F32}" type="pres">
      <dgm:prSet presAssocID="{35EE2040-5404-484C-883E-861306BD68ED}" presName="text6"/>
      <dgm:spPr/>
      <dgm:t>
        <a:bodyPr/>
        <a:lstStyle/>
        <a:p/>
      </dgm:t>
    </dgm:pt>
    <dgm:pt modelId="{62F5D47E-B738-CB4A-8CF2-A51A59DD5B64}" type="pres">
      <dgm:prSet presAssocID="{35EE2040-5404-484C-883E-861306BD68ED}" presName="textRepeatNode" presStyleLbl="alignNode1" presStyleIdx="5" presStyleCnt="6" custScaleX="128911" custScaleY="99391" custLinFactNeighborX="14920" custLinFactNeighborY="-2747">
        <dgm:presLayoutVars>
          <dgm:chMax val="0"/>
          <dgm:chPref val="0"/>
          <dgm:bulletEnabled val="1"/>
        </dgm:presLayoutVars>
      </dgm:prSet>
      <dgm:spPr/>
      <dgm:t>
        <a:bodyPr/>
        <a:lstStyle/>
        <a:p/>
      </dgm:t>
    </dgm:pt>
    <dgm:pt modelId="{F0EAE1C0-A401-7F48-93BA-95114C8044FF}" type="pres">
      <dgm:prSet presAssocID="{35EE2040-5404-484C-883E-861306BD68ED}" presName="textaccent6"/>
      <dgm:spPr/>
      <dgm:t>
        <a:bodyPr/>
        <a:lstStyle/>
        <a:p/>
      </dgm:t>
    </dgm:pt>
    <dgm:pt modelId="{EFCE65F1-A477-FA4B-8E16-994622339B94}" type="pres">
      <dgm:prSet presAssocID="{35EE2040-5404-484C-883E-861306BD68ED}" presName="accentRepeatNode" presStyleLbl="solidAlignAcc1" presStyleIdx="10" presStyleCnt="12"/>
      <dgm:spPr>
        <a:noFill/>
        <a:ln>
          <a:noFill/>
        </a:ln>
      </dgm:spPr>
      <dgm:t>
        <a:bodyPr/>
        <a:lstStyle/>
        <a:p/>
      </dgm:t>
    </dgm:pt>
    <dgm:pt modelId="{5B31ADF5-5C4E-5847-A37A-E135D6543A91}" type="pres">
      <dgm:prSet presAssocID="{5CC4840A-2B7A-9A4B-B589-A03BFB2CA2A1}" presName="image6"/>
      <dgm:spPr/>
      <dgm:t>
        <a:bodyPr/>
        <a:lstStyle/>
        <a:p/>
      </dgm:t>
    </dgm:pt>
    <dgm:pt modelId="{EED5FAB3-1A44-B441-B54F-03F1BB800BB9}" type="pres">
      <dgm:prSet presAssocID="{5CC4840A-2B7A-9A4B-B589-A03BFB2CA2A1}" presName="imageRepeatNode" presStyleLbl="alignAcc1" presStyleIdx="5" presStyleCnt="6"/>
      <dgm:spPr/>
      <dgm:t>
        <a:bodyPr/>
        <a:lstStyle/>
        <a:p/>
      </dgm:t>
    </dgm:pt>
    <dgm:pt modelId="{D23680E7-4621-3949-996B-9E55FFC18551}" type="pres">
      <dgm:prSet presAssocID="{5CC4840A-2B7A-9A4B-B589-A03BFB2CA2A1}" presName="imageaccent6"/>
      <dgm:spPr/>
      <dgm:t>
        <a:bodyPr/>
        <a:lstStyle/>
        <a:p/>
      </dgm:t>
    </dgm:pt>
    <dgm:pt modelId="{6F6CCA2F-C368-9C46-B337-5658A312CA77}" type="pres">
      <dgm:prSet presAssocID="{5CC4840A-2B7A-9A4B-B589-A03BFB2CA2A1}" presName="accentRepeatNode" presStyleLbl="solidAlignAcc1" presStyleIdx="11" presStyleCnt="12"/>
      <dgm:spPr>
        <a:noFill/>
        <a:ln>
          <a:noFill/>
        </a:ln>
      </dgm:spPr>
      <dgm:t>
        <a:bodyPr/>
        <a:lstStyle/>
        <a:p/>
      </dgm:t>
    </dgm:pt>
  </dgm:ptLst>
  <dgm:cxnLst>
    <dgm:cxn modelId="{CD3D0E95-5916-42A1-A317-3C52A68AB585}" srcId="{CCAF059F-FFC9-2342-AE25-15C80B40BFAC}" destId="{E12E61A7-C757-8D4C-B670-C60EFEC89AF0}" srcOrd="0" destOrd="0" parTransId="{723D2E52-8ACE-514B-8489-74614CA70758}" sibTransId="{F4F37324-4790-3D4B-AB32-FF2D285640A7}"/>
    <dgm:cxn modelId="{10C84F6E-2E84-4633-B531-30C644A691B0}" srcId="{CCAF059F-FFC9-2342-AE25-15C80B40BFAC}" destId="{5CC6858D-28A6-AA42-99D6-732B70F8CE28}" srcOrd="1" destOrd="0" parTransId="{C4F7FC1C-AE42-744E-B45F-DBD448F401A8}" sibTransId="{6F3C42F1-6C30-D448-9D59-8F450D098367}"/>
    <dgm:cxn modelId="{E3168B6A-2923-4B18-A8D4-57C8D49817AC}" srcId="{CCAF059F-FFC9-2342-AE25-15C80B40BFAC}" destId="{09CDA8A5-E400-1A4B-B395-5060DA9352AE}" srcOrd="2" destOrd="0" parTransId="{F15C734B-7F5C-B54C-9676-146D5E090B71}" sibTransId="{77CA5BA0-C540-9647-A921-A29D8625784B}"/>
    <dgm:cxn modelId="{CAE0844F-F8B8-45B0-92AB-AEBB4E0EBA7E}" srcId="{CCAF059F-FFC9-2342-AE25-15C80B40BFAC}" destId="{8439F334-DCCA-0545-AECE-990CF2AEFAB9}" srcOrd="3" destOrd="0" parTransId="{9F033DAE-0368-4D46-90F7-EE4BC2AF7EA6}" sibTransId="{4C2591A8-937A-774B-BD23-B7C857CD2E9C}"/>
    <dgm:cxn modelId="{7D84280C-F62C-4512-8263-7F545B00FF3D}" srcId="{CCAF059F-FFC9-2342-AE25-15C80B40BFAC}" destId="{30CFEB84-1953-9148-9B08-09EF365DDFB1}" srcOrd="4" destOrd="0" parTransId="{76C8456E-4B7D-3B4A-AE67-2BB175DC57CE}" sibTransId="{EA28965D-8866-8B46-9244-9448E0AE6DBD}"/>
    <dgm:cxn modelId="{C2E29C86-1B10-4683-A5F8-64C5C910F3AD}" srcId="{CCAF059F-FFC9-2342-AE25-15C80B40BFAC}" destId="{35EE2040-5404-484C-883E-861306BD68ED}" srcOrd="5" destOrd="0" parTransId="{4DF99E9F-B589-D841-B786-16A28AFB4035}" sibTransId="{5CC4840A-2B7A-9A4B-B589-A03BFB2CA2A1}"/>
    <dgm:cxn modelId="{198CF45D-99CF-4CBF-B521-4D53C629BE4E}" type="presOf" srcId="{CCAF059F-FFC9-2342-AE25-15C80B40BFAC}" destId="{C10F0451-22BD-6146-A586-3F5A46158308}" srcOrd="0" destOrd="0" presId="urn:microsoft.com/office/officeart/2008/layout/HexagonCluster"/>
    <dgm:cxn modelId="{63BADAD8-67B7-49C5-97E4-2BF258675ABA}" type="presParOf" srcId="{C10F0451-22BD-6146-A586-3F5A46158308}" destId="{506C9945-4048-EC4A-B700-6096674A410B}" srcOrd="0" destOrd="0" presId="urn:microsoft.com/office/officeart/2008/layout/HexagonCluster"/>
    <dgm:cxn modelId="{208F0328-0E18-4AB1-B4FB-DDD68CDBA88D}" type="presParOf" srcId="{506C9945-4048-EC4A-B700-6096674A410B}" destId="{3F9DF5CC-A5D3-F247-B7FB-BAB979C09B2E}" srcOrd="0" destOrd="0" presId="urn:microsoft.com/office/officeart/2008/layout/HexagonCluster"/>
    <dgm:cxn modelId="{180F70B7-C9AA-46F8-9F93-69E0933D89A7}" type="presOf" srcId="{E12E61A7-C757-8D4C-B670-C60EFEC89AF0}" destId="{3F9DF5CC-A5D3-F247-B7FB-BAB979C09B2E}" srcOrd="0" destOrd="0" presId="urn:microsoft.com/office/officeart/2008/layout/HexagonCluster"/>
    <dgm:cxn modelId="{EDA0C122-EDA6-47E5-8128-17D4CB583EAB}" type="presParOf" srcId="{C10F0451-22BD-6146-A586-3F5A46158308}" destId="{21F07345-8E28-514F-802D-328EAECFD094}" srcOrd="1" destOrd="0" presId="urn:microsoft.com/office/officeart/2008/layout/HexagonCluster"/>
    <dgm:cxn modelId="{40A82373-4D1F-414C-A384-CF8DDA9DF450}" type="presParOf" srcId="{21F07345-8E28-514F-802D-328EAECFD094}" destId="{7A609B38-45E9-DA41-9DD1-B8FA8A088E0F}" srcOrd="0" destOrd="0" presId="urn:microsoft.com/office/officeart/2008/layout/HexagonCluster"/>
    <dgm:cxn modelId="{0D52F417-F316-48DF-B7CD-9505A739C777}" type="presParOf" srcId="{C10F0451-22BD-6146-A586-3F5A46158308}" destId="{46F5A488-C0A8-A448-8CB6-0554CB96FF3E}" srcOrd="2" destOrd="0" presId="urn:microsoft.com/office/officeart/2008/layout/HexagonCluster"/>
    <dgm:cxn modelId="{A69076B7-607C-4BC5-B53A-5681C5C8AC1B}" type="presParOf" srcId="{46F5A488-C0A8-A448-8CB6-0554CB96FF3E}" destId="{9BB7A85B-48B6-6F40-8136-9FA4541BF1C5}" srcOrd="0" destOrd="0" presId="urn:microsoft.com/office/officeart/2008/layout/HexagonCluster"/>
    <dgm:cxn modelId="{8A02904F-60E2-4505-9E71-24CE0EE4AE18}" type="presOf" srcId="{F4F37324-4790-3D4B-AB32-FF2D285640A7}" destId="{9BB7A85B-48B6-6F40-8136-9FA4541BF1C5}" srcOrd="0" destOrd="0" presId="urn:microsoft.com/office/officeart/2008/layout/HexagonCluster"/>
    <dgm:cxn modelId="{7AC3139C-01B0-4C3E-B4B3-78FB612EE7F9}" type="presParOf" srcId="{C10F0451-22BD-6146-A586-3F5A46158308}" destId="{6AE36D82-B980-BE4D-A625-A16F2C0F1BDA}" srcOrd="3" destOrd="0" presId="urn:microsoft.com/office/officeart/2008/layout/HexagonCluster"/>
    <dgm:cxn modelId="{35CD11BB-D1DC-47DF-8D15-BDB7F0188EC1}" type="presParOf" srcId="{6AE36D82-B980-BE4D-A625-A16F2C0F1BDA}" destId="{0C024801-761D-594B-BAAF-42A4DA5B87F8}" srcOrd="0" destOrd="0" presId="urn:microsoft.com/office/officeart/2008/layout/HexagonCluster"/>
    <dgm:cxn modelId="{22F78165-8A2C-414A-9A22-0E00E486F45B}" type="presParOf" srcId="{C10F0451-22BD-6146-A586-3F5A46158308}" destId="{46BB216F-8F5F-4D40-8042-DE65A2C2EB74}" srcOrd="4" destOrd="0" presId="urn:microsoft.com/office/officeart/2008/layout/HexagonCluster"/>
    <dgm:cxn modelId="{60962ECD-354E-40FD-8400-FDA9D9FE46F0}" type="presParOf" srcId="{46BB216F-8F5F-4D40-8042-DE65A2C2EB74}" destId="{D06E59BD-0573-E848-9C64-C4758AA60170}" srcOrd="0" destOrd="0" presId="urn:microsoft.com/office/officeart/2008/layout/HexagonCluster"/>
    <dgm:cxn modelId="{B6F0B5D6-A286-4D61-85DF-1FB9EDD1ADD8}" type="presOf" srcId="{5CC6858D-28A6-AA42-99D6-732B70F8CE28}" destId="{D06E59BD-0573-E848-9C64-C4758AA60170}" srcOrd="0" destOrd="0" presId="urn:microsoft.com/office/officeart/2008/layout/HexagonCluster"/>
    <dgm:cxn modelId="{8ACD436C-38BC-4CE8-B287-03344ACE4CBE}" type="presParOf" srcId="{C10F0451-22BD-6146-A586-3F5A46158308}" destId="{932FC47E-A4A9-9141-9F50-2DA82362513A}" srcOrd="5" destOrd="0" presId="urn:microsoft.com/office/officeart/2008/layout/HexagonCluster"/>
    <dgm:cxn modelId="{04A5D79A-4D8A-4AAB-9D89-76C6B9CB452D}" type="presParOf" srcId="{932FC47E-A4A9-9141-9F50-2DA82362513A}" destId="{7F0345FF-E509-2148-BBD0-4C5BC8AD650B}" srcOrd="0" destOrd="0" presId="urn:microsoft.com/office/officeart/2008/layout/HexagonCluster"/>
    <dgm:cxn modelId="{D0625737-AB65-45AE-B734-F270CD6EC999}" type="presParOf" srcId="{C10F0451-22BD-6146-A586-3F5A46158308}" destId="{06744E54-10AE-B444-A6A2-B8DB3759489D}" srcOrd="6" destOrd="0" presId="urn:microsoft.com/office/officeart/2008/layout/HexagonCluster"/>
    <dgm:cxn modelId="{9C29025C-0E31-4575-B3DA-4A601BC86BD1}" type="presParOf" srcId="{06744E54-10AE-B444-A6A2-B8DB3759489D}" destId="{853B7987-22B0-194E-AE06-EF67D7E41300}" srcOrd="0" destOrd="0" presId="urn:microsoft.com/office/officeart/2008/layout/HexagonCluster"/>
    <dgm:cxn modelId="{92D081C9-B82B-4770-B5BC-5A1F4ACF5CDA}" type="presOf" srcId="{6F3C42F1-6C30-D448-9D59-8F450D098367}" destId="{853B7987-22B0-194E-AE06-EF67D7E41300}" srcOrd="0" destOrd="0" presId="urn:microsoft.com/office/officeart/2008/layout/HexagonCluster"/>
    <dgm:cxn modelId="{A1432F08-B6A5-49D9-A30B-69209EA18882}" type="presParOf" srcId="{C10F0451-22BD-6146-A586-3F5A46158308}" destId="{7A19EB92-B517-B246-8ECB-43E1A426CC5D}" srcOrd="7" destOrd="0" presId="urn:microsoft.com/office/officeart/2008/layout/HexagonCluster"/>
    <dgm:cxn modelId="{09DF1D1C-4AA0-4B11-A6B0-156324C1C8E3}" type="presParOf" srcId="{7A19EB92-B517-B246-8ECB-43E1A426CC5D}" destId="{EA4BC963-D75D-BA47-BE85-10E786BD251D}" srcOrd="0" destOrd="0" presId="urn:microsoft.com/office/officeart/2008/layout/HexagonCluster"/>
    <dgm:cxn modelId="{3E3F180B-2158-4C24-B292-D1A8A612F6DA}" type="presParOf" srcId="{C10F0451-22BD-6146-A586-3F5A46158308}" destId="{C01963F3-F3DF-CF45-B238-F4B06EE65236}" srcOrd="8" destOrd="0" presId="urn:microsoft.com/office/officeart/2008/layout/HexagonCluster"/>
    <dgm:cxn modelId="{03AEA236-B144-48C9-9E38-428EABA5FA9D}" type="presParOf" srcId="{C01963F3-F3DF-CF45-B238-F4B06EE65236}" destId="{E97DE3B7-E86D-B74C-B5EB-EE5489582D79}" srcOrd="0" destOrd="0" presId="urn:microsoft.com/office/officeart/2008/layout/HexagonCluster"/>
    <dgm:cxn modelId="{CD10EFCC-98A9-473B-89F9-C0A29F4180FE}" type="presOf" srcId="{09CDA8A5-E400-1A4B-B395-5060DA9352AE}" destId="{E97DE3B7-E86D-B74C-B5EB-EE5489582D79}" srcOrd="0" destOrd="0" presId="urn:microsoft.com/office/officeart/2008/layout/HexagonCluster"/>
    <dgm:cxn modelId="{CE73FDC8-06C9-4428-B5A3-7FC790C582B5}" type="presParOf" srcId="{C10F0451-22BD-6146-A586-3F5A46158308}" destId="{BD586E1D-DBF3-5742-9A7A-B91095F30395}" srcOrd="9" destOrd="0" presId="urn:microsoft.com/office/officeart/2008/layout/HexagonCluster"/>
    <dgm:cxn modelId="{0CE61ADF-D8CA-40E7-B408-7EB6DF551FE8}" type="presParOf" srcId="{BD586E1D-DBF3-5742-9A7A-B91095F30395}" destId="{5B080089-61CA-2048-9AD1-5298B7DFBA92}" srcOrd="0" destOrd="0" presId="urn:microsoft.com/office/officeart/2008/layout/HexagonCluster"/>
    <dgm:cxn modelId="{2C00EEE8-5C17-493B-90CA-31DFF76AFF21}" type="presParOf" srcId="{C10F0451-22BD-6146-A586-3F5A46158308}" destId="{5780F8D6-CF99-BF4E-8B90-00DD2CDE0E1B}" srcOrd="10" destOrd="0" presId="urn:microsoft.com/office/officeart/2008/layout/HexagonCluster"/>
    <dgm:cxn modelId="{425439FD-A355-4E37-94E7-9EF0D929A2D3}" type="presParOf" srcId="{5780F8D6-CF99-BF4E-8B90-00DD2CDE0E1B}" destId="{9CD6FA93-4FB6-404B-8BDE-8B2EB9BCBA54}" srcOrd="0" destOrd="0" presId="urn:microsoft.com/office/officeart/2008/layout/HexagonCluster"/>
    <dgm:cxn modelId="{953F88F8-6A75-4191-B435-8C9F3A8B7605}" type="presOf" srcId="{77CA5BA0-C540-9647-A921-A29D8625784B}" destId="{9CD6FA93-4FB6-404B-8BDE-8B2EB9BCBA54}" srcOrd="0" destOrd="0" presId="urn:microsoft.com/office/officeart/2008/layout/HexagonCluster"/>
    <dgm:cxn modelId="{7FAF4D2C-7F73-4153-A254-70696EC54749}" type="presParOf" srcId="{C10F0451-22BD-6146-A586-3F5A46158308}" destId="{FFCFD507-2A4A-1445-A1C9-18562F3E9A17}" srcOrd="11" destOrd="0" presId="urn:microsoft.com/office/officeart/2008/layout/HexagonCluster"/>
    <dgm:cxn modelId="{AF31AFBD-976C-4E83-BD8D-671E514CC5CE}" type="presParOf" srcId="{FFCFD507-2A4A-1445-A1C9-18562F3E9A17}" destId="{A3890A77-134C-6C47-A82C-B607F33E18DC}" srcOrd="0" destOrd="0" presId="urn:microsoft.com/office/officeart/2008/layout/HexagonCluster"/>
    <dgm:cxn modelId="{E8567D25-C573-4546-95EF-CC6CF7A79EFA}" type="presParOf" srcId="{C10F0451-22BD-6146-A586-3F5A46158308}" destId="{1C241411-2678-9245-BA3E-EF55C3FD67B4}" srcOrd="12" destOrd="0" presId="urn:microsoft.com/office/officeart/2008/layout/HexagonCluster"/>
    <dgm:cxn modelId="{2DC19DE9-29DB-4149-B386-CC949A52EEB3}" type="presParOf" srcId="{1C241411-2678-9245-BA3E-EF55C3FD67B4}" destId="{C6052D63-95B9-C14B-8FF6-ED05D1EFC8EA}" srcOrd="0" destOrd="0" presId="urn:microsoft.com/office/officeart/2008/layout/HexagonCluster"/>
    <dgm:cxn modelId="{F4F16840-CA46-46D5-9391-A5A3E093140C}" type="presOf" srcId="{8439F334-DCCA-0545-AECE-990CF2AEFAB9}" destId="{C6052D63-95B9-C14B-8FF6-ED05D1EFC8EA}" srcOrd="0" destOrd="0" presId="urn:microsoft.com/office/officeart/2008/layout/HexagonCluster"/>
    <dgm:cxn modelId="{0BD4149B-D80F-4F11-B744-9BCA08ED9E17}" type="presParOf" srcId="{C10F0451-22BD-6146-A586-3F5A46158308}" destId="{86F4EEE7-FF41-4E4D-A0ED-4DA33A4E2A3B}" srcOrd="13" destOrd="0" presId="urn:microsoft.com/office/officeart/2008/layout/HexagonCluster"/>
    <dgm:cxn modelId="{BF826170-92CB-42A8-9BF7-AA6A123BBD6C}" type="presParOf" srcId="{86F4EEE7-FF41-4E4D-A0ED-4DA33A4E2A3B}" destId="{C69FF80D-C298-A749-B1BC-18D540DBDEE9}" srcOrd="0" destOrd="0" presId="urn:microsoft.com/office/officeart/2008/layout/HexagonCluster"/>
    <dgm:cxn modelId="{7F24C372-72B7-4645-A0EE-51D4FB6CDBA9}" type="presParOf" srcId="{C10F0451-22BD-6146-A586-3F5A46158308}" destId="{DD64F270-4F99-894C-8D42-9B2D749F3C4D}" srcOrd="14" destOrd="0" presId="urn:microsoft.com/office/officeart/2008/layout/HexagonCluster"/>
    <dgm:cxn modelId="{223968D9-994B-473A-87C8-7DF66E515F9E}" type="presParOf" srcId="{DD64F270-4F99-894C-8D42-9B2D749F3C4D}" destId="{FBCAE49E-6E45-3B42-8263-A9B1ADED1761}" srcOrd="0" destOrd="0" presId="urn:microsoft.com/office/officeart/2008/layout/HexagonCluster"/>
    <dgm:cxn modelId="{780B40B9-1831-4DB8-BAE2-2914E3A0F17E}" type="presOf" srcId="{4C2591A8-937A-774B-BD23-B7C857CD2E9C}" destId="{FBCAE49E-6E45-3B42-8263-A9B1ADED1761}" srcOrd="0" destOrd="0" presId="urn:microsoft.com/office/officeart/2008/layout/HexagonCluster"/>
    <dgm:cxn modelId="{4BD24ACF-3828-444D-AE0A-7A9B0751C829}" type="presParOf" srcId="{C10F0451-22BD-6146-A586-3F5A46158308}" destId="{621B4C31-FB5D-D741-A2DA-22C9DEB0EAEE}" srcOrd="15" destOrd="0" presId="urn:microsoft.com/office/officeart/2008/layout/HexagonCluster"/>
    <dgm:cxn modelId="{81AF0312-65AB-417A-83E1-7290D251BBB3}" type="presParOf" srcId="{621B4C31-FB5D-D741-A2DA-22C9DEB0EAEE}" destId="{8646F855-01BF-FC4E-A762-349BE3535F39}" srcOrd="0" destOrd="0" presId="urn:microsoft.com/office/officeart/2008/layout/HexagonCluster"/>
    <dgm:cxn modelId="{A3D228A8-ED4E-4A7C-B47B-C06774C13BE5}" type="presParOf" srcId="{C10F0451-22BD-6146-A586-3F5A46158308}" destId="{0D9F2538-2FE5-E343-AB3E-F641021E4BCB}" srcOrd="16" destOrd="0" presId="urn:microsoft.com/office/officeart/2008/layout/HexagonCluster"/>
    <dgm:cxn modelId="{0B43BD30-5038-4172-9D16-CCADA97A576C}" type="presParOf" srcId="{0D9F2538-2FE5-E343-AB3E-F641021E4BCB}" destId="{356FF1AC-C1D0-6B49-B9A6-32A0FC50272A}" srcOrd="0" destOrd="0" presId="urn:microsoft.com/office/officeart/2008/layout/HexagonCluster"/>
    <dgm:cxn modelId="{42AB7812-8E7E-4461-AC66-249780593054}" type="presOf" srcId="{30CFEB84-1953-9148-9B08-09EF365DDFB1}" destId="{356FF1AC-C1D0-6B49-B9A6-32A0FC50272A}" srcOrd="0" destOrd="0" presId="urn:microsoft.com/office/officeart/2008/layout/HexagonCluster"/>
    <dgm:cxn modelId="{FB1E1F27-67B6-436B-9891-206356B07941}" type="presParOf" srcId="{C10F0451-22BD-6146-A586-3F5A46158308}" destId="{4DEC70F7-5A80-AF4F-8A32-4DB396E1A31D}" srcOrd="17" destOrd="0" presId="urn:microsoft.com/office/officeart/2008/layout/HexagonCluster"/>
    <dgm:cxn modelId="{D372DF4A-DB92-4493-B05A-6C687D818BC8}" type="presParOf" srcId="{4DEC70F7-5A80-AF4F-8A32-4DB396E1A31D}" destId="{C68C5BEE-AA6C-354D-939F-AE49D424C211}" srcOrd="0" destOrd="0" presId="urn:microsoft.com/office/officeart/2008/layout/HexagonCluster"/>
    <dgm:cxn modelId="{37C4DDCF-04D9-4D50-9A2D-2CC85A59CA41}" type="presParOf" srcId="{C10F0451-22BD-6146-A586-3F5A46158308}" destId="{7678C6BD-EB20-4948-8D03-4B93EF06F643}" srcOrd="18" destOrd="0" presId="urn:microsoft.com/office/officeart/2008/layout/HexagonCluster"/>
    <dgm:cxn modelId="{A9E8E6E5-2707-4641-B50E-8F5FE6D85AB9}" type="presParOf" srcId="{7678C6BD-EB20-4948-8D03-4B93EF06F643}" destId="{8AED7D21-53AA-5E46-9570-12F27F836BA9}" srcOrd="0" destOrd="0" presId="urn:microsoft.com/office/officeart/2008/layout/HexagonCluster"/>
    <dgm:cxn modelId="{3C721E8D-BF24-4271-B93A-BD3CBAB91A7C}" type="presOf" srcId="{EA28965D-8866-8B46-9244-9448E0AE6DBD}" destId="{8AED7D21-53AA-5E46-9570-12F27F836BA9}" srcOrd="0" destOrd="0" presId="urn:microsoft.com/office/officeart/2008/layout/HexagonCluster"/>
    <dgm:cxn modelId="{E8F019CF-037A-4CC0-9CD2-00F087321771}" type="presParOf" srcId="{C10F0451-22BD-6146-A586-3F5A46158308}" destId="{0AED4231-ACF3-D842-A122-789CD42E0BD2}" srcOrd="19" destOrd="0" presId="urn:microsoft.com/office/officeart/2008/layout/HexagonCluster"/>
    <dgm:cxn modelId="{41208B68-A426-4335-90DE-8D8209AA076E}" type="presParOf" srcId="{0AED4231-ACF3-D842-A122-789CD42E0BD2}" destId="{5C570E71-ED43-1446-A254-96B34F61CDBE}" srcOrd="0" destOrd="0" presId="urn:microsoft.com/office/officeart/2008/layout/HexagonCluster"/>
    <dgm:cxn modelId="{7E58203F-5F48-458E-B609-5C538FFB276B}" type="presParOf" srcId="{C10F0451-22BD-6146-A586-3F5A46158308}" destId="{7256D3DA-5E8D-7B46-A943-8E1E81B17F32}" srcOrd="20" destOrd="0" presId="urn:microsoft.com/office/officeart/2008/layout/HexagonCluster"/>
    <dgm:cxn modelId="{5A9903A1-5396-48FB-8DBA-34A236893EBF}" type="presParOf" srcId="{7256D3DA-5E8D-7B46-A943-8E1E81B17F32}" destId="{62F5D47E-B738-CB4A-8CF2-A51A59DD5B64}" srcOrd="0" destOrd="0" presId="urn:microsoft.com/office/officeart/2008/layout/HexagonCluster"/>
    <dgm:cxn modelId="{C853D02F-C356-4AD2-9C62-D5028E9D26EC}" type="presOf" srcId="{35EE2040-5404-484C-883E-861306BD68ED}" destId="{62F5D47E-B738-CB4A-8CF2-A51A59DD5B64}" srcOrd="0" destOrd="0" presId="urn:microsoft.com/office/officeart/2008/layout/HexagonCluster"/>
    <dgm:cxn modelId="{0599524D-9D4F-41C2-8EBA-FD063234C36D}" type="presParOf" srcId="{C10F0451-22BD-6146-A586-3F5A46158308}" destId="{F0EAE1C0-A401-7F48-93BA-95114C8044FF}" srcOrd="21" destOrd="0" presId="urn:microsoft.com/office/officeart/2008/layout/HexagonCluster"/>
    <dgm:cxn modelId="{17A5AA0E-3428-400D-A890-B2C810F13F77}" type="presParOf" srcId="{F0EAE1C0-A401-7F48-93BA-95114C8044FF}" destId="{EFCE65F1-A477-FA4B-8E16-994622339B94}" srcOrd="0" destOrd="0" presId="urn:microsoft.com/office/officeart/2008/layout/HexagonCluster"/>
    <dgm:cxn modelId="{F21B93DE-3FB0-4115-A3D6-195927DF2D99}" type="presParOf" srcId="{C10F0451-22BD-6146-A586-3F5A46158308}" destId="{5B31ADF5-5C4E-5847-A37A-E135D6543A91}" srcOrd="22" destOrd="0" presId="urn:microsoft.com/office/officeart/2008/layout/HexagonCluster"/>
    <dgm:cxn modelId="{AE408908-0F26-41A6-A3C6-9EC3C990CEE0}" type="presParOf" srcId="{5B31ADF5-5C4E-5847-A37A-E135D6543A91}" destId="{EED5FAB3-1A44-B441-B54F-03F1BB800BB9}" srcOrd="0" destOrd="0" presId="urn:microsoft.com/office/officeart/2008/layout/HexagonCluster"/>
    <dgm:cxn modelId="{7B009B3C-1DE2-4182-9706-05EA420C7A03}" type="presOf" srcId="{5CC4840A-2B7A-9A4B-B589-A03BFB2CA2A1}" destId="{EED5FAB3-1A44-B441-B54F-03F1BB800BB9}" srcOrd="0" destOrd="0" presId="urn:microsoft.com/office/officeart/2008/layout/HexagonCluster"/>
    <dgm:cxn modelId="{4A6A62FE-E7C5-4F84-921C-9094685A0FE7}" type="presParOf" srcId="{C10F0451-22BD-6146-A586-3F5A46158308}" destId="{D23680E7-4621-3949-996B-9E55FFC18551}" srcOrd="23" destOrd="0" presId="urn:microsoft.com/office/officeart/2008/layout/HexagonCluster"/>
    <dgm:cxn modelId="{4F375585-0250-4384-84B9-BA1888E86C72}" type="presParOf" srcId="{D23680E7-4621-3949-996B-9E55FFC18551}" destId="{6F6CCA2F-C368-9C46-B337-5658A312CA77}" srcOrd="0" destOrd="0" presId="urn:microsoft.com/office/officeart/2008/layout/HexagonCluster"/>
  </dgm:cxnLst>
  <dgm:bg>
    <a:noFill/>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sp="http://schemas.microsoft.com/office/drawing/2008/diagram">
  <dsp:spTree>
    <dsp:nvGrpSpPr>
      <dsp:cNvPr id="30" name=""/>
      <dsp:cNvGrpSpPr/>
    </dsp:nvGrpSpPr>
    <dsp:grpSpPr/>
    <dsp:sp modelId="{3F9DF5CC-A5D3-F247-B7FB-BAB979C09B2E}">
      <dsp:nvSpPr>
        <dsp:cNvPr id="31" name=""/>
        <dsp:cNvSpPr/>
      </dsp:nvSpPr>
      <dsp:spPr>
        <a:xfrm>
          <a:off x="3074148" y="1284512"/>
          <a:ext cx="879299" cy="676585"/>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11175">
            <a:lnSpc>
              <a:spcPct val="90000"/>
            </a:lnSpc>
            <a:spcBef>
              <a:spcPct val="0"/>
            </a:spcBef>
            <a:spcAft>
              <a:spcPct val="35000"/>
            </a:spcAft>
            <a:buNone/>
          </a:pPr>
          <a:r>
            <a:rPr lang="en-US" sz="1160" kern="1200">
              <a:latin typeface="Franklin Gothic Book" panose="020b0503020102020204" pitchFamily="34" charset="0"/>
            </a:rPr>
            <a:t>upgrade of border facilities</a:t>
          </a:r>
        </a:p>
      </dsp:txBody>
      <dsp:txXfrm>
        <a:off x="3203805" y="1384278"/>
        <a:ext cx="619985" cy="477053"/>
      </dsp:txXfrm>
    </dsp:sp>
    <dsp:sp modelId="{7A609B38-45E9-DA41-9DD1-B8FA8A088E0F}">
      <dsp:nvSpPr>
        <dsp:cNvPr id="32" name=""/>
        <dsp:cNvSpPr/>
      </dsp:nvSpPr>
      <dsp:spPr>
        <a:xfrm>
          <a:off x="1474421" y="1587810"/>
          <a:ext cx="103214" cy="89041"/>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9BB7A85B-48B6-6F40-8136-9FA4541BF1C5}">
      <dsp:nvSpPr>
        <dsp:cNvPr id="33" name=""/>
        <dsp:cNvSpPr/>
      </dsp:nvSpPr>
      <dsp:spPr>
        <a:xfrm>
          <a:off x="2338751" y="1686201"/>
          <a:ext cx="832093" cy="643253"/>
        </a:xfrm>
        <a:prstGeom prst="hexagon">
          <a:avLst>
            <a:gd name="adj" fmla="val 25000"/>
            <a:gd name="vf" fmla="val 115470"/>
          </a:avLst>
        </a:prstGeom>
        <a:blipFill>
          <a:blip r:embed="rId1">
            <a:extLst>
              <a:ext uri="{28A0092B-C50C-407E-A947-70E740481C1C}">
                <a14:useLocalDpi xmlns:a14="http://schemas.microsoft.com/office/drawing/2010/main"/>
              </a:ext>
            </a:extLst>
          </a:blip>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0C024801-761D-594B-BAAF-42A4DA5B87F8}">
      <dsp:nvSpPr>
        <dsp:cNvPr id="34" name=""/>
        <dsp:cNvSpPr/>
      </dsp:nvSpPr>
      <dsp:spPr>
        <a:xfrm>
          <a:off x="1283823" y="1366277"/>
          <a:ext cx="103214" cy="89041"/>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D06E59BD-0573-E848-9C64-C4758AA60170}">
      <dsp:nvSpPr>
        <dsp:cNvPr id="35" name=""/>
        <dsp:cNvSpPr/>
      </dsp:nvSpPr>
      <dsp:spPr>
        <a:xfrm>
          <a:off x="2321252" y="840025"/>
          <a:ext cx="884829" cy="759789"/>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11175">
            <a:lnSpc>
              <a:spcPct val="90000"/>
            </a:lnSpc>
            <a:spcBef>
              <a:spcPct val="0"/>
            </a:spcBef>
            <a:spcAft>
              <a:spcPct val="35000"/>
            </a:spcAft>
            <a:buNone/>
          </a:pPr>
          <a:r>
            <a:rPr lang="en-US" sz="1160" kern="1200">
              <a:latin typeface="Franklin Gothic Book" panose="020b0503020102020204" pitchFamily="34" charset="0"/>
            </a:rPr>
            <a:t>policy &amp;  </a:t>
          </a:r>
          <a:r>
            <a:rPr lang="en-US" sz="1110" kern="1200">
              <a:latin typeface="Franklin Gothic Book" panose="020b0503020102020204" pitchFamily="34" charset="0"/>
            </a:rPr>
            <a:t>regulatory</a:t>
          </a:r>
          <a:r>
            <a:rPr lang="en-US" sz="1160" kern="1200">
              <a:latin typeface="Franklin Gothic Book" panose="020b0503020102020204" pitchFamily="34" charset="0"/>
            </a:rPr>
            <a:t> reforms</a:t>
          </a:r>
        </a:p>
      </dsp:txBody>
      <dsp:txXfrm>
        <a:off x="2458304" y="957709"/>
        <a:ext cx="610726" cy="524421"/>
      </dsp:txXfrm>
    </dsp:sp>
    <dsp:sp modelId="{7F0345FF-E509-2148-BBD0-4C5BC8AD650B}">
      <dsp:nvSpPr>
        <dsp:cNvPr id="36" name=""/>
        <dsp:cNvSpPr/>
      </dsp:nvSpPr>
      <dsp:spPr>
        <a:xfrm>
          <a:off x="2930217" y="1497074"/>
          <a:ext cx="103214" cy="89041"/>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853B7987-22B0-194E-AE06-EF67D7E41300}">
      <dsp:nvSpPr>
        <dsp:cNvPr id="37" name=""/>
        <dsp:cNvSpPr/>
      </dsp:nvSpPr>
      <dsp:spPr>
        <a:xfrm>
          <a:off x="1557636" y="1250704"/>
          <a:ext cx="884829" cy="759789"/>
        </a:xfrm>
        <a:prstGeom prst="hexagon">
          <a:avLst>
            <a:gd name="adj" fmla="val 25000"/>
            <a:gd name="vf" fmla="val 115470"/>
          </a:avLst>
        </a:prstGeom>
        <a:blipFill rotWithShape="1">
          <a:blip r:embed="rId2">
            <a:extLst>
              <a:ext uri="{BEBA8EAE-BF5A-486C-A8C5-ECC9F3942E4B}">
                <a14:imgProps xmlns:a14="http://schemas.microsoft.com/office/drawing/2010/main">
                  <a14:imgLayer r:embed="rId3">
                    <a14:imgEffect>
                      <a14:sharpenSoften amount="24000"/>
                    </a14:imgEffect>
                  </a14:imgLayer>
                </a14:imgProps>
              </a:ext>
              <a:ext uri="{28A0092B-C50C-407E-A947-70E740481C1C}">
                <a14:useLocalDpi xmlns:a14="http://schemas.microsoft.com/office/drawing/2010/main"/>
              </a:ext>
            </a:extLst>
          </a:blip>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EA4BC963-D75D-BA47-BE85-10E786BD251D}">
      <dsp:nvSpPr>
        <dsp:cNvPr id="38" name=""/>
        <dsp:cNvSpPr/>
      </dsp:nvSpPr>
      <dsp:spPr>
        <a:xfrm>
          <a:off x="3103805" y="1598836"/>
          <a:ext cx="103214" cy="89041"/>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E97DE3B7-E86D-B74C-B5EB-EE5489582D79}">
      <dsp:nvSpPr>
        <dsp:cNvPr id="39" name=""/>
        <dsp:cNvSpPr/>
      </dsp:nvSpPr>
      <dsp:spPr>
        <a:xfrm>
          <a:off x="1487184" y="426485"/>
          <a:ext cx="976356" cy="759789"/>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11175">
            <a:lnSpc>
              <a:spcPct val="90000"/>
            </a:lnSpc>
            <a:spcBef>
              <a:spcPct val="0"/>
            </a:spcBef>
            <a:spcAft>
              <a:spcPct val="35000"/>
            </a:spcAft>
            <a:buNone/>
          </a:pPr>
          <a:r>
            <a:rPr lang="en-US" sz="1160" kern="1200">
              <a:latin typeface="Franklin Gothic Book" panose="020b0503020102020204" pitchFamily="34" charset="0"/>
            </a:rPr>
            <a:t>mentoring, advisory, capacity building</a:t>
          </a:r>
        </a:p>
      </dsp:txBody>
      <dsp:txXfrm>
        <a:off x="1631863" y="539072"/>
        <a:ext cx="686999" cy="534614"/>
      </dsp:txXfrm>
    </dsp:sp>
    <dsp:sp modelId="{5B080089-61CA-2048-9AD1-5298B7DFBA92}">
      <dsp:nvSpPr>
        <dsp:cNvPr id="40" name=""/>
        <dsp:cNvSpPr/>
      </dsp:nvSpPr>
      <dsp:spPr>
        <a:xfrm>
          <a:off x="2165961" y="436891"/>
          <a:ext cx="103214" cy="89041"/>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9CD6FA93-4FB6-404B-8BDE-8B2EB9BCBA54}">
      <dsp:nvSpPr>
        <dsp:cNvPr id="41" name=""/>
        <dsp:cNvSpPr/>
      </dsp:nvSpPr>
      <dsp:spPr>
        <a:xfrm>
          <a:off x="2321252" y="0"/>
          <a:ext cx="884829" cy="759789"/>
        </a:xfrm>
        <a:prstGeom prst="hexagon">
          <a:avLst>
            <a:gd name="adj" fmla="val 25000"/>
            <a:gd name="vf" fmla="val 115470"/>
          </a:avLst>
        </a:prstGeom>
        <a:blipFill>
          <a:blip r:embed="rId4">
            <a:extLst>
              <a:ext uri="{28A0092B-C50C-407E-A947-70E740481C1C}">
                <a14:useLocalDpi xmlns:a14="http://schemas.microsoft.com/office/drawing/2010/main"/>
              </a:ext>
            </a:extLst>
          </a:blip>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A3890A77-134C-6C47-A82C-B607F33E18DC}">
      <dsp:nvSpPr>
        <dsp:cNvPr id="42" name=""/>
        <dsp:cNvSpPr/>
      </dsp:nvSpPr>
      <dsp:spPr>
        <a:xfrm>
          <a:off x="2346117" y="336597"/>
          <a:ext cx="103214" cy="89041"/>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C6052D63-95B9-C14B-8FF6-ED05D1EFC8EA}">
      <dsp:nvSpPr>
        <dsp:cNvPr id="43" name=""/>
        <dsp:cNvSpPr/>
      </dsp:nvSpPr>
      <dsp:spPr>
        <a:xfrm>
          <a:off x="3067235" y="420746"/>
          <a:ext cx="884829" cy="759789"/>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11175">
            <a:lnSpc>
              <a:spcPct val="90000"/>
            </a:lnSpc>
            <a:spcBef>
              <a:spcPct val="0"/>
            </a:spcBef>
            <a:spcAft>
              <a:spcPct val="35000"/>
            </a:spcAft>
            <a:buFont typeface="Arial" panose="020b0604020202020204" pitchFamily="34" charset="0"/>
            <a:buNone/>
          </a:pPr>
          <a:r>
            <a:rPr lang="en-US" sz="1160" kern="1200">
              <a:latin typeface="Franklin Gothic Book" panose="020b0503020102020204" pitchFamily="34" charset="0"/>
            </a:rPr>
            <a:t>National single window</a:t>
          </a:r>
        </a:p>
      </dsp:txBody>
      <dsp:txXfrm>
        <a:off x="3204286" y="538430"/>
        <a:ext cx="610726" cy="524421"/>
      </dsp:txXfrm>
    </dsp:sp>
    <dsp:sp modelId="{C69FF80D-C298-A749-B1BC-18D540DBDEE9}">
      <dsp:nvSpPr>
        <dsp:cNvPr id="44" name=""/>
        <dsp:cNvSpPr/>
      </dsp:nvSpPr>
      <dsp:spPr>
        <a:xfrm>
          <a:off x="3847888" y="757343"/>
          <a:ext cx="103214" cy="89041"/>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FBCAE49E-6E45-3B42-8263-A9B1ADED1761}">
      <dsp:nvSpPr>
        <dsp:cNvPr id="45" name=""/>
        <dsp:cNvSpPr/>
      </dsp:nvSpPr>
      <dsp:spPr>
        <a:xfrm>
          <a:off x="4610078" y="413200"/>
          <a:ext cx="884829" cy="759789"/>
        </a:xfrm>
        <a:prstGeom prst="hexagon">
          <a:avLst>
            <a:gd name="adj" fmla="val 25000"/>
            <a:gd name="vf" fmla="val 115470"/>
          </a:avLst>
        </a:prstGeom>
        <a:blipFill rotWithShape="1">
          <a:blip r:embed="rId5">
            <a:extLst>
              <a:ext uri="{28A0092B-C50C-407E-A947-70E740481C1C}">
                <a14:useLocalDpi xmlns:a14="http://schemas.microsoft.com/office/drawing/2010/main"/>
              </a:ext>
            </a:extLst>
          </a:blip>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8646F855-01BF-FC4E-A762-349BE3535F39}">
      <dsp:nvSpPr>
        <dsp:cNvPr id="46" name=""/>
        <dsp:cNvSpPr/>
      </dsp:nvSpPr>
      <dsp:spPr>
        <a:xfrm>
          <a:off x="3973716" y="954691"/>
          <a:ext cx="103214" cy="89041"/>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356FF1AC-C1D0-6B49-B9A6-32A0FC50272A}">
      <dsp:nvSpPr>
        <dsp:cNvPr id="47" name=""/>
        <dsp:cNvSpPr/>
      </dsp:nvSpPr>
      <dsp:spPr>
        <a:xfrm>
          <a:off x="3843665" y="8072"/>
          <a:ext cx="884829" cy="759789"/>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11175">
            <a:lnSpc>
              <a:spcPct val="90000"/>
            </a:lnSpc>
            <a:spcBef>
              <a:spcPct val="0"/>
            </a:spcBef>
            <a:spcAft>
              <a:spcPct val="35000"/>
            </a:spcAft>
            <a:buFont typeface="Arial" panose="020b0604020202020204" pitchFamily="34" charset="0"/>
            <a:buNone/>
          </a:pPr>
          <a:r>
            <a:rPr lang="en-US" sz="1160" kern="1200">
              <a:latin typeface="Franklin Gothic Book" panose="020b0503020102020204" pitchFamily="34" charset="0"/>
            </a:rPr>
            <a:t>pilot initiatives</a:t>
          </a:r>
        </a:p>
      </dsp:txBody>
      <dsp:txXfrm>
        <a:off x="3980716" y="125756"/>
        <a:ext cx="610726" cy="524421"/>
      </dsp:txXfrm>
    </dsp:sp>
    <dsp:sp modelId="{C68C5BEE-AA6C-354D-939F-AE49D424C211}">
      <dsp:nvSpPr>
        <dsp:cNvPr id="48" name=""/>
        <dsp:cNvSpPr/>
      </dsp:nvSpPr>
      <dsp:spPr>
        <a:xfrm>
          <a:off x="4609329" y="348583"/>
          <a:ext cx="103214" cy="89041"/>
        </a:xfrm>
        <a:prstGeom prst="hexagon">
          <a:avLst>
            <a:gd name="adj" fmla="val 25000"/>
            <a:gd name="vf" fmla="val 11547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8AED7D21-53AA-5E46-9570-12F27F836BA9}">
      <dsp:nvSpPr>
        <dsp:cNvPr id="49" name=""/>
        <dsp:cNvSpPr/>
      </dsp:nvSpPr>
      <dsp:spPr>
        <a:xfrm>
          <a:off x="3849993" y="831891"/>
          <a:ext cx="884829" cy="759789"/>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5C570E71-ED43-1446-A254-96B34F61CDBE}">
      <dsp:nvSpPr>
        <dsp:cNvPr id="50" name=""/>
        <dsp:cNvSpPr/>
      </dsp:nvSpPr>
      <dsp:spPr>
        <a:xfrm>
          <a:off x="4781510" y="448877"/>
          <a:ext cx="103214" cy="89041"/>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62F5D47E-B738-CB4A-8CF2-A51A59DD5B64}">
      <dsp:nvSpPr>
        <dsp:cNvPr id="51" name=""/>
        <dsp:cNvSpPr/>
      </dsp:nvSpPr>
      <dsp:spPr>
        <a:xfrm>
          <a:off x="4609217" y="1251998"/>
          <a:ext cx="1140642" cy="755162"/>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11175">
            <a:lnSpc>
              <a:spcPct val="90000"/>
            </a:lnSpc>
            <a:spcBef>
              <a:spcPct val="0"/>
            </a:spcBef>
            <a:spcAft>
              <a:spcPct val="35000"/>
            </a:spcAft>
            <a:buFont typeface="Arial" panose="020b0604020202020204" pitchFamily="34" charset="0"/>
            <a:buNone/>
          </a:pPr>
          <a:r>
            <a:rPr lang="en-US" sz="1160" kern="1200">
              <a:latin typeface="Franklin Gothic Book" panose="020b0503020102020204" pitchFamily="34" charset="0"/>
            </a:rPr>
            <a:t>institutional coordination</a:t>
          </a:r>
        </a:p>
      </dsp:txBody>
      <dsp:txXfrm>
        <a:off x="4767201" y="1356591"/>
        <a:ext cx="824675" cy="545976"/>
      </dsp:txXfrm>
    </dsp:sp>
    <dsp:sp modelId="{EFCE65F1-A477-FA4B-8E16-994622339B94}">
      <dsp:nvSpPr>
        <dsp:cNvPr id="52" name=""/>
        <dsp:cNvSpPr/>
      </dsp:nvSpPr>
      <dsp:spPr>
        <a:xfrm>
          <a:off x="4780571" y="1935922"/>
          <a:ext cx="103214" cy="89041"/>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EED5FAB3-1A44-B441-B54F-03F1BB800BB9}">
      <dsp:nvSpPr>
        <dsp:cNvPr id="53" name=""/>
        <dsp:cNvSpPr/>
      </dsp:nvSpPr>
      <dsp:spPr>
        <a:xfrm>
          <a:off x="3843665" y="1686410"/>
          <a:ext cx="884829" cy="759789"/>
        </a:xfrm>
        <a:prstGeom prst="hexagon">
          <a:avLst>
            <a:gd name="adj" fmla="val 25000"/>
            <a:gd name="vf" fmla="val 115470"/>
          </a:avLst>
        </a:prstGeom>
        <a:blipFill>
          <a:blip r:embed="rId6">
            <a:extLst>
              <a:ext uri="{28A0092B-C50C-407E-A947-70E740481C1C}">
                <a14:useLocalDpi xmlns:a14="http://schemas.microsoft.com/office/drawing/2010/main"/>
              </a:ext>
            </a:extLst>
          </a:blip>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6F6CCA2F-C368-9C46-B337-5658A312CA77}">
      <dsp:nvSpPr>
        <dsp:cNvPr id="54" name=""/>
        <dsp:cNvSpPr/>
      </dsp:nvSpPr>
      <dsp:spPr>
        <a:xfrm>
          <a:off x="4616366" y="2019827"/>
          <a:ext cx="103214" cy="89041"/>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a:lstStyle/>
        <a:p/>
      </dsp:txBody>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dgm:ruleLst>
          </dgm:layoutNode>
        </dgm:forEach>
        <dgm:forEach name="accentRepeat" axis="self">
          <dgm:layoutNode name="accentRepeatNode" styleLbl="solidAlignAcc1">
            <dgm:alg type="sp"/>
            <dgm:shape type="hexagon" r:blip="">
              <dgm:adjLst>
                <dgm:adj idx="1" val="0.25"/>
                <dgm:adj idx="2" val="1.1547"/>
              </dgm:adjLst>
            </dgm:shape>
            <dgm:presOf/>
          </dgm:layoutNode>
        </dgm:forEach>
        <dgm:forEach name="imageRepeat" axis="self">
          <dgm:layoutNode name="imageRepeatNode" styleLbl="alignAcc1">
            <dgm:alg type="sp"/>
            <dgm:shape type="hexagon" r:blip="" blipPhldr="1">
              <dgm:adjLst>
                <dgm:adj idx="1" val="0.25"/>
                <dgm:adj idx="2" val="1.1547"/>
              </dgm:adjLst>
            </dgm:shape>
            <dgm:presOf axis="self"/>
          </dgm:layoutNode>
        </dgm:forEach>
      </dgm:forEach>
    </dgm:forEach>
    <dgm:forEach name="Name14" axis="ch" ptType="node" cnt="1">
      <dgm:layoutNode name="text1">
        <dgm:alg type="sp"/>
        <dgm:shape r:blip="">
          <dgm:adjLst/>
        </dgm:shape>
        <dgm:presOf/>
        <dgm:constrLst/>
        <dgm:forEach name="Name15" ref="textRepeat"/>
      </dgm:layoutNode>
      <dgm:layoutNode name="textaccent1">
        <dgm:alg type="sp"/>
        <dgm:shape r:blip="">
          <dgm:adjLst/>
        </dgm:shape>
        <dgm:presOf/>
        <dgm:constrLst/>
        <dgm:forEach name="Name16" ref="accentRepeat"/>
      </dgm:layoutNode>
    </dgm:forEach>
    <dgm:forEach name="Name17" axis="ch" ptType="sibTrans" hideLastTrans="0" cnt="1">
      <dgm:layoutNode name="image1">
        <dgm:alg type="sp"/>
        <dgm:shape r:blip="">
          <dgm:adjLst/>
        </dgm:shape>
        <dgm:presOf/>
        <dgm:constrLst/>
        <dgm:forEach name="Name18" ref="imageRepeat"/>
      </dgm:layoutNode>
      <dgm:layoutNode name="imageaccent1">
        <dgm:alg type="sp"/>
        <dgm:shape r:blip="">
          <dgm:adjLst/>
        </dgm:shape>
        <dgm:presOf/>
        <dgm:constrLst/>
        <dgm:forEach name="Name19" ref="accentRepeat"/>
      </dgm:layoutNode>
    </dgm:forEach>
    <dgm:forEach name="Name20" axis="ch" ptType="node" st="2" cnt="1">
      <dgm:layoutNode name="text2">
        <dgm:alg type="sp"/>
        <dgm:shape r:blip="">
          <dgm:adjLst/>
        </dgm:shape>
        <dgm:presOf/>
        <dgm:constrLst/>
        <dgm:forEach name="Name21" ref="textRepeat"/>
      </dgm:layoutNode>
      <dgm:layoutNode name="textaccent2">
        <dgm:alg type="sp"/>
        <dgm:shape r:blip="">
          <dgm:adjLst/>
        </dgm:shape>
        <dgm:presOf/>
        <dgm:constrLst/>
        <dgm:forEach name="Name22" ref="accentRepeat"/>
      </dgm:layoutNode>
    </dgm:forEach>
    <dgm:forEach name="Name23" axis="ch" ptType="sibTrans" hideLastTrans="0" st="2" cnt="1">
      <dgm:layoutNode name="image2">
        <dgm:alg type="sp"/>
        <dgm:shape r:blip="">
          <dgm:adjLst/>
        </dgm:shape>
        <dgm:presOf/>
        <dgm:constrLst/>
        <dgm:forEach name="Name24" ref="imageRepeat"/>
      </dgm:layoutNode>
      <dgm:layoutNode name="imageaccent2">
        <dgm:alg type="sp"/>
        <dgm:shape r:blip="">
          <dgm:adjLst/>
        </dgm:shape>
        <dgm:presOf/>
        <dgm:constrLst/>
        <dgm:forEach name="Name25" ref="accentRepeat"/>
      </dgm:layoutNode>
    </dgm:forEach>
    <dgm:forEach name="Name26" axis="ch" ptType="node" st="3" cnt="1">
      <dgm:layoutNode name="text3">
        <dgm:alg type="sp"/>
        <dgm:shape r:blip="">
          <dgm:adjLst/>
        </dgm:shape>
        <dgm:presOf/>
        <dgm:constrLst/>
        <dgm:forEach name="Name27" ref="textRepeat"/>
      </dgm:layoutNode>
      <dgm:layoutNode name="textaccent3">
        <dgm:alg type="sp"/>
        <dgm:shape r:blip="">
          <dgm:adjLst/>
        </dgm:shape>
        <dgm:presOf/>
        <dgm:constrLst/>
        <dgm:forEach name="Name28" ref="accentRepeat"/>
      </dgm:layoutNode>
    </dgm:forEach>
    <dgm:forEach name="Name29" axis="ch" ptType="sibTrans" hideLastTrans="0" st="3" cnt="1">
      <dgm:layoutNode name="image3">
        <dgm:alg type="sp"/>
        <dgm:shape r:blip="">
          <dgm:adjLst/>
        </dgm:shape>
        <dgm:presOf/>
        <dgm:constrLst/>
        <dgm:forEach name="Name30" ref="imageRepeat"/>
      </dgm:layoutNode>
      <dgm:layoutNode name="imageaccent3">
        <dgm:alg type="sp"/>
        <dgm:shape r:blip="">
          <dgm:adjLst/>
        </dgm:shape>
        <dgm:presOf/>
        <dgm:constrLst/>
        <dgm:forEach name="Name31" ref="accentRepeat"/>
      </dgm:layoutNode>
    </dgm:forEach>
    <dgm:forEach name="Name32" axis="ch" ptType="node" st="4" cnt="1">
      <dgm:layoutNode name="text4">
        <dgm:alg type="sp"/>
        <dgm:shape r:blip="">
          <dgm:adjLst/>
        </dgm:shape>
        <dgm:presOf/>
        <dgm:constrLst/>
        <dgm:forEach name="Name33" ref="textRepeat"/>
      </dgm:layoutNode>
      <dgm:layoutNode name="textaccent4">
        <dgm:alg type="sp"/>
        <dgm:shape r:blip="">
          <dgm:adjLst/>
        </dgm:shape>
        <dgm:presOf/>
        <dgm:constrLst/>
        <dgm:forEach name="Name34" ref="accentRepeat"/>
      </dgm:layoutNode>
    </dgm:forEach>
    <dgm:forEach name="Name35" axis="ch" ptType="sibTrans" hideLastTrans="0" st="4" cnt="1">
      <dgm:layoutNode name="image4">
        <dgm:alg type="sp"/>
        <dgm:shape r:blip="">
          <dgm:adjLst/>
        </dgm:shape>
        <dgm:presOf/>
        <dgm:constrLst/>
        <dgm:forEach name="Name36" ref="imageRepeat"/>
      </dgm:layoutNode>
      <dgm:layoutNode name="imageaccent4">
        <dgm:alg type="sp"/>
        <dgm:shape r:blip="">
          <dgm:adjLst/>
        </dgm:shape>
        <dgm:presOf/>
        <dgm:constrLst/>
        <dgm:forEach name="Name37" ref="accentRepeat"/>
      </dgm:layoutNode>
    </dgm:forEach>
    <dgm:forEach name="Name38" axis="ch" ptType="node" st="5" cnt="1">
      <dgm:layoutNode name="text5">
        <dgm:alg type="sp"/>
        <dgm:shape r:blip="">
          <dgm:adjLst/>
        </dgm:shape>
        <dgm:presOf/>
        <dgm:constrLst/>
        <dgm:forEach name="Name39" ref="textRepeat"/>
      </dgm:layoutNode>
      <dgm:layoutNode name="textaccent5">
        <dgm:alg type="sp"/>
        <dgm:shape r:blip="">
          <dgm:adjLst/>
        </dgm:shape>
        <dgm:presOf/>
        <dgm:constrLst/>
        <dgm:forEach name="Name40" ref="accentRepeat"/>
      </dgm:layoutNode>
    </dgm:forEach>
    <dgm:forEach name="Name41" axis="ch" ptType="sibTrans" hideLastTrans="0" st="5" cnt="1">
      <dgm:layoutNode name="image5">
        <dgm:alg type="sp"/>
        <dgm:shape r:blip="">
          <dgm:adjLst/>
        </dgm:shape>
        <dgm:presOf/>
        <dgm:constrLst/>
        <dgm:forEach name="Name42" ref="imageRepeat"/>
      </dgm:layoutNode>
      <dgm:layoutNode name="imageaccent5">
        <dgm:alg type="sp"/>
        <dgm:shape r:blip="">
          <dgm:adjLst/>
        </dgm:shape>
        <dgm:presOf/>
        <dgm:constrLst/>
        <dgm:forEach name="Name43" ref="accentRepeat"/>
      </dgm:layoutNode>
    </dgm:forEach>
    <dgm:forEach name="Name44" axis="ch" ptType="node" st="6" cnt="1">
      <dgm:layoutNode name="text6">
        <dgm:alg type="sp"/>
        <dgm:shape r:blip="">
          <dgm:adjLst/>
        </dgm:shape>
        <dgm:presOf/>
        <dgm:constrLst/>
        <dgm:forEach name="Name45" ref="textRepeat"/>
      </dgm:layoutNode>
      <dgm:layoutNode name="textaccent6">
        <dgm:alg type="sp"/>
        <dgm:shape r:blip="">
          <dgm:adjLst/>
        </dgm:shape>
        <dgm:presOf/>
        <dgm:constrLst/>
        <dgm:forEach name="Name46" ref="accentRepeat"/>
      </dgm:layoutNode>
    </dgm:forEach>
    <dgm:forEach name="Name47" axis="ch" ptType="sibTrans" hideLastTrans="0" st="6" cnt="1">
      <dgm:layoutNode name="image6">
        <dgm:alg type="sp"/>
        <dgm:shape r:blip="">
          <dgm:adjLst/>
        </dgm:shape>
        <dgm:presOf/>
        <dgm:constrLst/>
        <dgm:forEach name="Name48" ref="imageRepeat"/>
      </dgm:layoutNode>
      <dgm:layoutNode name="imageaccent6">
        <dgm:alg type="sp"/>
        <dgm:shape r:blip="">
          <dgm:adjLst/>
        </dgm:shape>
        <dgm:presOf/>
        <dgm:constrLst/>
        <dgm:forEach name="Name49" ref="accentRepeat"/>
      </dgm:layoutNode>
    </dgm:forEach>
    <dgm:forEach name="Name50" axis="ch" ptType="node" st="7" cnt="1">
      <dgm:layoutNode name="text7">
        <dgm:alg type="sp"/>
        <dgm:shape r:blip="">
          <dgm:adjLst/>
        </dgm:shape>
        <dgm:presOf/>
        <dgm:constrLst/>
        <dgm:forEach name="Name51" ref="textRepeat"/>
      </dgm:layoutNode>
      <dgm:layoutNode name="textaccent7">
        <dgm:alg type="sp"/>
        <dgm:shape r:blip="">
          <dgm:adjLst/>
        </dgm:shape>
        <dgm:presOf/>
        <dgm:constrLst/>
        <dgm:forEach name="Name52" ref="accentRepeat"/>
      </dgm:layoutNode>
    </dgm:forEach>
    <dgm:forEach name="Name53" axis="ch" ptType="sibTrans" hideLastTrans="0" st="7" cnt="1">
      <dgm:layoutNode name="image7">
        <dgm:alg type="sp"/>
        <dgm:shape r:blip="">
          <dgm:adjLst/>
        </dgm:shape>
        <dgm:presOf/>
        <dgm:constrLst/>
        <dgm:forEach name="Name54" ref="imageRepeat"/>
      </dgm:layoutNode>
      <dgm:layoutNode name="imageaccent7">
        <dgm:alg type="sp"/>
        <dgm:shape r:blip="">
          <dgm:adjLst/>
        </dgm:shape>
        <dgm:presOf/>
        <dgm:constrLst/>
        <dgm:forEach name="Name55" ref="accentRepeat"/>
      </dgm:layoutNode>
    </dgm:forEach>
    <dgm:forEach name="Name56" axis="ch" ptType="node" st="8" cnt="1">
      <dgm:layoutNode name="text8">
        <dgm:alg type="sp"/>
        <dgm:shape r:blip="">
          <dgm:adjLst/>
        </dgm:shape>
        <dgm:presOf/>
        <dgm:constrLst/>
        <dgm:forEach name="Name57" ref="textRepeat"/>
      </dgm:layoutNode>
      <dgm:layoutNode name="textaccent8">
        <dgm:alg type="sp"/>
        <dgm:shape r:blip="">
          <dgm:adjLst/>
        </dgm:shape>
        <dgm:presOf/>
        <dgm:constrLst/>
        <dgm:forEach name="Name58" ref="accentRepeat"/>
      </dgm:layoutNode>
    </dgm:forEach>
    <dgm:forEach name="Name59" axis="ch" ptType="sibTrans" hideLastTrans="0" st="8" cnt="1">
      <dgm:layoutNode name="image8">
        <dgm:alg type="sp"/>
        <dgm:shape r:blip="">
          <dgm:adjLst/>
        </dgm:shape>
        <dgm:presOf/>
        <dgm:constrLst/>
        <dgm:forEach name="Name60" ref="imageRepeat"/>
      </dgm:layoutNode>
      <dgm:layoutNode name="imageaccent8">
        <dgm:alg type="sp"/>
        <dgm:shape r:blip="">
          <dgm:adjLst/>
        </dgm:shape>
        <dgm:presOf/>
        <dgm:constrLst/>
        <dgm:forEach name="Name61" ref="accentRepeat"/>
      </dgm:layoutNode>
    </dgm:forEach>
    <dgm:forEach name="Name62" axis="ch" ptType="node" st="9" cnt="1">
      <dgm:layoutNode name="text9">
        <dgm:alg type="sp"/>
        <dgm:shape r:blip="">
          <dgm:adjLst/>
        </dgm:shape>
        <dgm:presOf/>
        <dgm:constrLst/>
        <dgm:forEach name="Name63" ref="textRepeat"/>
      </dgm:layoutNode>
      <dgm:layoutNode name="textaccent9">
        <dgm:alg type="sp"/>
        <dgm:shape r:blip="">
          <dgm:adjLst/>
        </dgm:shape>
        <dgm:presOf/>
        <dgm:constrLst/>
        <dgm:forEach name="Name64" ref="accentRepeat"/>
      </dgm:layoutNode>
    </dgm:forEach>
    <dgm:forEach name="Name65" axis="ch" ptType="sibTrans" hideLastTrans="0" st="9" cnt="1">
      <dgm:layoutNode name="image9">
        <dgm:alg type="sp"/>
        <dgm:shape r:blip="">
          <dgm:adjLst/>
        </dgm:shape>
        <dgm:presOf/>
        <dgm:constrLst/>
        <dgm:forEach name="Name66" ref="imageRepeat"/>
      </dgm:layoutNode>
      <dgm:layoutNode name="imageaccent9">
        <dgm:alg type="sp"/>
        <dgm:shape r:blip="">
          <dgm:adjLst/>
        </dgm:shape>
        <dgm:presOf/>
        <dgm:constrLst/>
        <dgm:forEach name="Name67" ref="accentRepeat"/>
      </dgm:layoutNode>
    </dgm:forEach>
    <dgm:forEach name="Name68" axis="ch" ptType="node" st="10" cnt="1">
      <dgm:layoutNode name="text10">
        <dgm:alg type="sp"/>
        <dgm:shape r:blip="">
          <dgm:adjLst/>
        </dgm:shape>
        <dgm:presOf/>
        <dgm:constrLst/>
        <dgm:forEach name="Name69" ref="textRepeat"/>
      </dgm:layoutNode>
      <dgm:layoutNode name="textaccent10">
        <dgm:alg type="sp"/>
        <dgm:shape r:blip="">
          <dgm:adjLst/>
        </dgm:shape>
        <dgm:presOf/>
        <dgm:constrLst/>
        <dgm:forEach name="Name70" ref="accentRepeat"/>
      </dgm:layoutNode>
    </dgm:forEach>
    <dgm:forEach name="Name71" axis="ch" ptType="sibTrans" hideLastTrans="0" st="10" cnt="1">
      <dgm:layoutNode name="image10">
        <dgm:alg type="sp"/>
        <dgm:shape r:blip="">
          <dgm:adjLst/>
        </dgm:shape>
        <dgm:presOf/>
        <dgm:constrLst/>
        <dgm:forEach name="Name72" ref="imageRepeat"/>
      </dgm:layoutNode>
      <dgm:layoutNode name="imageaccent10">
        <dgm:alg type="sp"/>
        <dgm:shape r:blip="">
          <dgm:adjLst/>
        </dgm:shape>
        <dgm:presOf/>
        <dgm:constrLst/>
        <dgm:forEach name="Name73" ref="accentRepeat"/>
      </dgm:layoutNode>
    </dgm:forEach>
    <dgm:forEach name="Name74" axis="ch" ptType="node" st="11" cnt="1">
      <dgm:layoutNode name="text11">
        <dgm:alg type="sp"/>
        <dgm:shape r:blip="">
          <dgm:adjLst/>
        </dgm:shape>
        <dgm:presOf/>
        <dgm:constrLst/>
        <dgm:forEach name="Name75" ref="textRepeat"/>
      </dgm:layoutNode>
      <dgm:layoutNode name="textaccent11">
        <dgm:alg type="sp"/>
        <dgm:shape r:blip="">
          <dgm:adjLst/>
        </dgm:shape>
        <dgm:presOf/>
        <dgm:constrLst/>
        <dgm:forEach name="Name76" ref="accentRepeat"/>
      </dgm:layoutNode>
    </dgm:forEach>
    <dgm:forEach name="Name77" axis="ch" ptType="sibTrans" hideLastTrans="0" st="11" cnt="1">
      <dgm:layoutNode name="image11">
        <dgm:alg type="sp"/>
        <dgm:shape r:blip="">
          <dgm:adjLst/>
        </dgm:shape>
        <dgm:presOf/>
        <dgm:constrLst/>
        <dgm:forEach name="Name78" ref="imageRepeat"/>
      </dgm:layoutNode>
      <dgm:layoutNode name="imageaccent11">
        <dgm:alg type="sp"/>
        <dgm:shape r:blip="">
          <dgm:adjLst/>
        </dgm:shape>
        <dgm:presOf/>
        <dgm:constrLst/>
        <dgm:forEach name="Name79" ref="accentRepeat"/>
      </dgm:layoutNode>
    </dgm:forEach>
    <dgm:forEach name="Name80" axis="ch" ptType="node" st="12" cnt="1">
      <dgm:layoutNode name="text12">
        <dgm:alg type="sp"/>
        <dgm:shape r:blip="">
          <dgm:adjLst/>
        </dgm:shape>
        <dgm:presOf/>
        <dgm:constrLst/>
        <dgm:forEach name="Name81" ref="textRepeat"/>
      </dgm:layoutNode>
      <dgm:layoutNode name="textaccent12">
        <dgm:alg type="sp"/>
        <dgm:shape r:blip="">
          <dgm:adjLst/>
        </dgm:shape>
        <dgm:presOf/>
        <dgm:constrLst/>
        <dgm:forEach name="Name82" ref="accentRepeat"/>
      </dgm:layoutNode>
    </dgm:forEach>
    <dgm:forEach name="Name83" axis="ch" ptType="sibTrans" hideLastTrans="0" st="12" cnt="1">
      <dgm:layoutNode name="image12">
        <dgm:alg type="sp"/>
        <dgm:shape r:blip="">
          <dgm:adjLst/>
        </dgm:shape>
        <dgm:presOf/>
        <dgm:constrLst/>
        <dgm:forEach name="Name84" ref="imageRepeat"/>
      </dgm:layoutNode>
      <dgm:layoutNode name="imageaccent12">
        <dgm:alg type="sp"/>
        <dgm:shape r:blip="">
          <dgm:adjLst/>
        </dgm:shape>
        <dgm:presOf/>
        <dgm:constrLst/>
        <dgm:forEach name="Name85" ref="accentRepeat"/>
      </dgm:layoutNode>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xml="http://www.w3.org/XML/1998/namespace" xmlns:inkml="http://www.w3.org/2003/InkML">
  <inkml:definitions>
    <inkml:context xml:id="ctx0">
      <inkml:inkSource xml:id="inkSrc0">
        <inkml:traceFormat>
          <inkml:channel name="X" type="integer" min="-2.1474801E+09" max="2.1474801E+09" units="cm"/>
          <inkml:channel name="Y" type="integer" min="-2.1474801E+09" max="2.1474801E+09" units="cm"/>
          <inkml:channel name="F" type="integer" min="0" max="32767" units="dev"/>
        </inkml:traceFormat>
        <inkml:channelProperties>
          <inkml:channelProperty channel="X" name="resolution" value="1000" units="1/cm"/>
          <inkml:channelProperty channel="Y" name="resolution" value="1000" units="1/cm"/>
        </inkml:channelProperties>
      </inkml:inkSource>
      <inkml:timestamp xml:id="ts0" timeString="2022-02-16T00:54:35.3090000"/>
    </inkml:context>
    <inkml:brush xml:id="br0">
      <inkml:brushProperty name="width" value="0.05" units="cm"/>
      <inkml:brushProperty name="height" value="0.05" units="cm"/>
      <inkml:brushProperty name="color" value="#000000"/>
    </inkml:brush>
  </inkml:definitions>
  <inkml:trace contextRef="#ctx0" brushRef="#br0">1 1 24575,'0'0'0</inkml:trace>
</inkml:ink>
</file>

<file path=ppt/ink/ink2.xml><?xml version="1.0" encoding="utf-8"?>
<inkml:ink xmlns:xml="http://www.w3.org/XML/1998/namespace" xmlns:inkml="http://www.w3.org/2003/InkML">
  <inkml:definitions>
    <inkml:context xml:id="ctx0">
      <inkml:inkSource xml:id="inkSrc0">
        <inkml:traceFormat>
          <inkml:channel name="X" type="integer" min="-2.1474801E+09" max="2.1474801E+09" units="cm"/>
          <inkml:channel name="Y" type="integer" min="-2.1474801E+09" max="2.1474801E+09" units="cm"/>
          <inkml:channel name="F" type="integer" min="0" max="32767" units="dev"/>
        </inkml:traceFormat>
        <inkml:channelProperties>
          <inkml:channelProperty channel="X" name="resolution" value="1000" units="1/cm"/>
          <inkml:channelProperty channel="Y" name="resolution" value="1000" units="1/cm"/>
        </inkml:channelProperties>
      </inkml:inkSource>
      <inkml:timestamp xml:id="ts0" timeString="2022-02-16T00:54:50.4620000"/>
    </inkml:context>
    <inkml:brush xml:id="br0">
      <inkml:brushProperty name="width" value="0.05" units="cm"/>
      <inkml:brushProperty name="height" value="0.05" units="cm"/>
      <inkml:brushProperty name="color" value="#000000"/>
    </inkml:brush>
  </inkml:definitions>
  <inkml:trace contextRef="#ctx0" brushRef="#br0">1 0 24575,'0'0'0</inkml:trace>
</inkml:ink>
</file>

<file path=ppt/ink/ink3.xml><?xml version="1.0" encoding="utf-8"?>
<inkml:ink xmlns:xml="http://www.w3.org/XML/1998/namespace" xmlns:inkml="http://www.w3.org/2003/InkML">
  <inkml:definitions>
    <inkml:context xml:id="ctx0">
      <inkml:inkSource xml:id="inkSrc0">
        <inkml:traceFormat>
          <inkml:channel name="X" type="integer" min="-2.1474801E+09" max="2.1474801E+09" units="cm"/>
          <inkml:channel name="Y" type="integer" min="-2.1474801E+09" max="2.1474801E+09" units="cm"/>
          <inkml:channel name="F" type="integer" min="0" max="32767" units="dev"/>
        </inkml:traceFormat>
        <inkml:channelProperties>
          <inkml:channelProperty channel="X" name="resolution" value="1000" units="1/cm"/>
          <inkml:channelProperty channel="Y" name="resolution" value="1000" units="1/cm"/>
        </inkml:channelProperties>
      </inkml:inkSource>
      <inkml:timestamp xml:id="ts0" timeString="2022-02-16T00:54:55.8660000"/>
    </inkml:context>
    <inkml:brush xml:id="br0">
      <inkml:brushProperty name="width" value="0.05" units="cm"/>
      <inkml:brushProperty name="height" value="0.05" units="cm"/>
      <inkml:brushProperty name="color" value="#000000"/>
    </inkml:brush>
  </inkml:definitions>
  <inkml:trace contextRef="#ctx0" brushRef="#br0">1 0 24575,'0'0'0</inkml:trace>
</inkml:ink>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641189-EA03-44D7-9E67-8F9A27249DFC}" type="datetimeFigureOut">
              <a:t>6/11/2023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1BAB3-97BB-425D-B65F-035B55C22540}" type="slidenum">
              <a:t>‹#›</a:t>
            </a:fld>
            <a:endParaRPr lang="en-US"/>
          </a:p>
        </p:txBody>
      </p:sp>
    </p:spTree>
    <p:extLst>
      <p:ext uri="{BB962C8B-B14F-4D97-AF65-F5344CB8AC3E}">
        <p14:creationId xmlns:p14="http://schemas.microsoft.com/office/powerpoint/2010/main" val="500503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 Id="rId3" Type="http://schemas.openxmlformats.org/officeDocument/2006/relationships/hyperlink" Target="https://unctad.org/press-material/global-e-commerce-jumps-267-trillion-covid-19-boosts-online-retail-sales" TargetMode="External" /><Relationship Id="rId4" Type="http://schemas.openxmlformats.org/officeDocument/2006/relationships/hyperlink" Target="https://www.bloomberg.com/press-releases/2022-01-19/cross-border-e-commerce-market-size-to-reach-usd-1508700-million-by-2027-at-cagr-15-5-valuates-reports" TargetMode="Externa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zh-Hans" sz="1200" b="0" i="0" u="none" strike="noStrike">
                <a:highlight>
                  <a:srgbClr val="000000">
                    <a:alpha val="0"/>
                  </a:srgbClr>
                </a:highlight>
                <a:latin typeface="Simsun"/>
                <a:ea typeface="Simsun"/>
                <a:cs typeface="Calibri"/>
              </a:rPr>
              <a:t>关于数据：CAREC10不包括中国；CAREC11包括中国。CAREC成员国数量从2010年的10个，到2016年格鲁吉亚加入后变成了11个。 数据不包括非正规贸易，非正规贸易在边境地区非常活跃。[数据来源是WDI]</a:t>
            </a:r>
          </a:p>
          <a:p>
            <a:endParaRPr lang="en-US">
              <a:cs typeface="Calibri"/>
            </a:endParaRPr>
          </a:p>
          <a:p>
            <a:pPr rtl="0"/>
            <a:r>
              <a:rPr lang="zh-Hans" sz="1200" b="0" i="0" u="none" strike="noStrike">
                <a:highlight>
                  <a:srgbClr val="000000">
                    <a:alpha val="0"/>
                  </a:srgbClr>
                </a:highlight>
                <a:latin typeface="Simsun"/>
                <a:ea typeface="Simsun"/>
                <a:cs typeface="Calibri"/>
              </a:rPr>
              <a:t>2010-2021年期间，CAREC10和CAREC11货物贸易占GDP的比重在32%到50%之间。</a:t>
            </a:r>
          </a:p>
          <a:p>
            <a:pPr rtl="0">
              <a:defRPr/>
            </a:pPr>
            <a:r>
              <a:rPr lang="zh-Hans" sz="1200" b="0" i="0" u="none" strike="noStrike">
                <a:highlight>
                  <a:srgbClr val="000000">
                    <a:alpha val="0"/>
                  </a:srgbClr>
                </a:highlight>
                <a:latin typeface="Simsun"/>
                <a:ea typeface="Simsun"/>
                <a:cs typeface="Calibri"/>
              </a:rPr>
              <a:t>从2010年到2015年比重逐渐下降，由于商品价格下降和亚洲新兴经济体的需求疲软等相互促进的因素，又因为工业生产和投资的逐渐转移，比重出现了急剧下滑。CAREC10比重回升，如果该趋势持续，可能会回到之前的水平。CAREC11的比重保持不变，2021年略有上升，表明从疫情中恢复。</a:t>
            </a:r>
            <a:endParaRPr lang="en-US">
              <a:ea typeface="Calibri"/>
              <a:cs typeface="Calibri"/>
            </a:endParaRPr>
          </a:p>
          <a:p>
            <a:endParaRPr lang="en-US">
              <a:cs typeface="Calibri"/>
            </a:endParaRPr>
          </a:p>
          <a:p>
            <a:pPr rtl="0"/>
            <a:r>
              <a:rPr lang="zh-Hans" sz="1200" b="0" i="0" u="none" strike="noStrike">
                <a:highlight>
                  <a:srgbClr val="000000">
                    <a:alpha val="0"/>
                  </a:srgbClr>
                </a:highlight>
                <a:latin typeface="Simsun"/>
                <a:ea typeface="Simsun"/>
              </a:rPr>
              <a:t>货物贸易一直由基于资源的商品驱动。对消费品出口的需求越来越大，例如食品，但贸易限制是一个挑战。</a:t>
            </a:r>
            <a:endParaRPr lang="en-US">
              <a:cs typeface="Calibri"/>
            </a:endParaRPr>
          </a:p>
          <a:p>
            <a:endParaRPr lang="en-US">
              <a:cs typeface="Calibri"/>
            </a:endParaRPr>
          </a:p>
          <a:p>
            <a:endParaRPr lang="en-US">
              <a:cs typeface="Calibri"/>
            </a:endParaRPr>
          </a:p>
          <a:p>
            <a:pPr rtl="0"/>
            <a:r>
              <a:rPr lang="zh-Hans" sz="1200" b="0" i="0" u="none" strike="noStrike">
                <a:highlight>
                  <a:srgbClr val="000000">
                    <a:alpha val="0"/>
                  </a:srgbClr>
                </a:highlight>
                <a:latin typeface="Simsun"/>
                <a:ea typeface="Simsun"/>
                <a:cs typeface="Calibri"/>
              </a:rPr>
              <a:t>服务贸易占国内生产总值的比重在CAREC10中为7.7%-10.5%，在CAREC11中为4.3%-6.5%。</a:t>
            </a:r>
          </a:p>
          <a:p>
            <a:pPr rtl="0"/>
            <a:r>
              <a:rPr lang="zh-Hans" sz="1200" b="0" i="0" u="none" strike="noStrike">
                <a:highlight>
                  <a:srgbClr val="000000">
                    <a:alpha val="0"/>
                  </a:srgbClr>
                </a:highlight>
                <a:latin typeface="Simsun"/>
                <a:ea typeface="Simsun"/>
                <a:cs typeface="Calibri"/>
              </a:rPr>
              <a:t>这一比重一直相对稳定，与全球逐渐增加的趋势相反，但由于新冠疫情的影响，2020年出现下滑。</a:t>
            </a:r>
            <a:endParaRPr lang="en-US">
              <a:ea typeface="Calibri"/>
              <a:cs typeface="Calibri"/>
            </a:endParaRPr>
          </a:p>
          <a:p>
            <a:pPr rtl="0"/>
            <a:r>
              <a:rPr lang="zh-Hans" sz="1200" b="0" i="0" u="none" strike="noStrike">
                <a:highlight>
                  <a:srgbClr val="000000">
                    <a:alpha val="0"/>
                  </a:srgbClr>
                </a:highlight>
                <a:latin typeface="Simsun"/>
                <a:ea typeface="Simsun"/>
                <a:cs typeface="Calibri"/>
              </a:rPr>
              <a:t>CAREC10的服务贸易占商品和服务贸易总额的比例在14%-22%之间，而CAREC11的比例在11%-15%之间。CAREC10的数字与世界平均水平的22%相比有很大的差距] 。</a:t>
            </a:r>
          </a:p>
          <a:p>
            <a:endParaRPr lang="en-US">
              <a:cs typeface="Calibri"/>
            </a:endParaRPr>
          </a:p>
          <a:p>
            <a:pPr rtl="0"/>
            <a:r>
              <a:rPr lang="zh-Hans" sz="1200" b="0" i="0" u="none" strike="noStrike">
                <a:highlight>
                  <a:srgbClr val="000000">
                    <a:alpha val="0"/>
                  </a:srgbClr>
                </a:highlight>
                <a:latin typeface="Simsun"/>
                <a:ea typeface="Simsun"/>
                <a:cs typeface="Calibri"/>
              </a:rPr>
              <a:t>服务贸易，特别是物流和旅游，受到疫情的极大影响。</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8A1BAB3-97BB-425D-B65F-035B55C22540}" type="slidenum">
              <a:t>3</a:t>
            </a:fld>
            <a:endParaRPr lang="en-US"/>
          </a:p>
        </p:txBody>
      </p:sp>
    </p:spTree>
    <p:extLst>
      <p:ext uri="{BB962C8B-B14F-4D97-AF65-F5344CB8AC3E}">
        <p14:creationId xmlns:p14="http://schemas.microsoft.com/office/powerpoint/2010/main" val="371112995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a:highlight>
                  <a:srgbClr val="000000">
                    <a:alpha val="0"/>
                  </a:srgbClr>
                </a:highlight>
                <a:latin typeface="Simsun"/>
                <a:ea typeface="Simsun"/>
              </a:rPr>
              <a:t>关键绩效</a:t>
            </a:r>
          </a:p>
          <a:p>
            <a:pPr rtl="0"/>
            <a:r>
              <a:rPr lang="zh-Hans" sz="1200" b="0" i="0" u="none" strike="noStrike">
                <a:highlight>
                  <a:srgbClr val="000000">
                    <a:alpha val="0"/>
                  </a:srgbClr>
                </a:highlight>
                <a:latin typeface="Simsun"/>
                <a:ea typeface="Simsun"/>
              </a:rPr>
              <a:t>技术研究：CAREC地区的电子商务：法律和政策</a:t>
            </a:r>
          </a:p>
          <a:p>
            <a:pPr rtl="0"/>
            <a:r>
              <a:rPr lang="zh-Hans" sz="1200" b="0" i="0" u="none" strike="noStrike">
                <a:highlight>
                  <a:srgbClr val="000000">
                    <a:alpha val="0"/>
                  </a:srgbClr>
                </a:highlight>
                <a:latin typeface="Simsun"/>
                <a:ea typeface="Simsun"/>
              </a:rPr>
              <a:t>技术研究：通过发展服务业促进CAREC国家的经济多样化</a:t>
            </a:r>
          </a:p>
          <a:p>
            <a:pPr rtl="0"/>
            <a:r>
              <a:rPr lang="zh-Hans" sz="1200" b="0" i="0" u="none" strike="noStrike">
                <a:highlight>
                  <a:srgbClr val="000000">
                    <a:alpha val="0"/>
                  </a:srgbClr>
                </a:highlight>
                <a:latin typeface="Simsun"/>
                <a:ea typeface="Simsun"/>
              </a:rPr>
              <a:t>技术研究：CAREC走廊绩效测量和监测2020年度报告</a:t>
            </a:r>
          </a:p>
          <a:p>
            <a:pPr rtl="0"/>
            <a:r>
              <a:rPr lang="zh-Hans" sz="1200" b="0" i="0" u="none" strike="noStrike">
                <a:highlight>
                  <a:srgbClr val="000000">
                    <a:alpha val="0"/>
                  </a:srgbClr>
                </a:highlight>
                <a:latin typeface="Simsun"/>
                <a:ea typeface="Simsun"/>
              </a:rPr>
              <a:t>简报：通过使用电子证书扩大CAREC农业贸易</a:t>
            </a:r>
          </a:p>
          <a:p>
            <a:endParaRPr lang="en-US"/>
          </a:p>
          <a:p>
            <a:pPr rtl="0"/>
            <a:r>
              <a:rPr lang="zh-Hans" sz="1200" b="1" i="0" u="none" strike="noStrike">
                <a:highlight>
                  <a:srgbClr val="000000">
                    <a:alpha val="0"/>
                  </a:srgbClr>
                </a:highlight>
                <a:latin typeface="Simsun"/>
                <a:ea typeface="Simsun"/>
              </a:rPr>
              <a:t>CAREC贸易信息门户</a:t>
            </a:r>
          </a:p>
          <a:p>
            <a:pPr rtl="0"/>
            <a:r>
              <a:rPr lang="zh-Hans" sz="1200" b="0" i="0" u="none" strike="noStrike" kern="1200">
                <a:solidFill>
                  <a:srgbClr val="000000"/>
                </a:solidFill>
                <a:highlight>
                  <a:srgbClr val="000000">
                    <a:alpha val="0"/>
                  </a:srgbClr>
                </a:highlight>
                <a:latin typeface="Simsun"/>
                <a:ea typeface="Simsun"/>
                <a:cs typeface="+mn-cs"/>
              </a:rPr>
              <a:t>该门户网站提供最新的关于CAREC成员的贸易和投资相关统计数据，以及相关信息、相关政府网站和CAREC贸易联络点。这项工作正在进行中，最终目标是成为一个一站式的CAREC贸易信息平台，以帮助减少企业的搜索成本，协助政策分析和对话，并支持遵守世界贸易组织的透明度和出版承诺。</a:t>
            </a:r>
          </a:p>
          <a:p>
            <a:endParaRPr lang="en-PH" sz="1200" b="0" i="0" kern="1200">
              <a:solidFill>
                <a:schemeClr val="tx1"/>
              </a:solidFill>
              <a:effectLst/>
              <a:latin typeface="+mn-lt"/>
              <a:ea typeface="+mn-ea"/>
              <a:cs typeface="+mn-cs"/>
            </a:endParaRPr>
          </a:p>
          <a:p>
            <a:pPr marL="0" marR="0" lvl="0" indent="0" algn="l" defTabSz="914309" rtl="0" eaLnBrk="1" fontAlgn="auto" latinLnBrk="0" hangingPunct="1">
              <a:lnSpc>
                <a:spcPct val="100000"/>
              </a:lnSpc>
              <a:spcBef>
                <a:spcPct val="0"/>
              </a:spcBef>
              <a:spcAft>
                <a:spcPct val="0"/>
              </a:spcAft>
              <a:buClrTx/>
              <a:buSzTx/>
              <a:buFontTx/>
              <a:buNone/>
              <a:defRPr/>
            </a:pPr>
            <a:r>
              <a:rPr lang="zh-Hans" sz="1200" b="1" i="0" u="none" strike="noStrike" kern="1200">
                <a:solidFill>
                  <a:srgbClr val="000000"/>
                </a:solidFill>
                <a:highlight>
                  <a:srgbClr val="000000">
                    <a:alpha val="0"/>
                  </a:srgbClr>
                </a:highlight>
                <a:latin typeface="Simsun"/>
                <a:ea typeface="Simsun"/>
                <a:cs typeface="+mn-cs"/>
              </a:rPr>
              <a:t>CAREC机制走廊性能测量和监测数据库</a:t>
            </a:r>
          </a:p>
          <a:p>
            <a:pPr rtl="0"/>
            <a:r>
              <a:rPr lang="zh-Hans" sz="1200" b="0" i="0" u="none" strike="noStrike" kern="1200">
                <a:solidFill>
                  <a:srgbClr val="000000"/>
                </a:solidFill>
                <a:highlight>
                  <a:srgbClr val="000000">
                    <a:alpha val="0"/>
                  </a:srgbClr>
                </a:highlight>
                <a:latin typeface="Simsun"/>
                <a:ea typeface="Simsun"/>
                <a:cs typeface="+mn-cs"/>
              </a:rPr>
              <a:t>CPMM数据库提供关于贸易便利化指标的时间序列数据（2010-2020年）。衡量的是：(i)通关所需时间，(ii)通关所产生的费用，(iii)在特定走廊旅行所产生的平均费用，以及(iv)沿着CAREC走廊旅行的平均速度。区域、国家和走廊层面上都有指标，分公路和铁路运输指标。在过境点花费的时间和支付的费用（官方的和非官方的）都按活动记录。活动清单包含了所有预计的检查和程序，包括在边境口岸和过境走廊上的中间站。平均数和中位数等汇总统计数据也可提供。</a:t>
            </a:r>
          </a:p>
          <a:p>
            <a:endParaRPr lang="en-PH" sz="1200" b="0" i="0" kern="1200">
              <a:solidFill>
                <a:schemeClr val="tx1"/>
              </a:solidFill>
              <a:effectLst/>
              <a:latin typeface="+mn-lt"/>
              <a:ea typeface="+mn-ea"/>
              <a:cs typeface="+mn-cs"/>
            </a:endParaRPr>
          </a:p>
          <a:p>
            <a:pPr rtl="0"/>
            <a:r>
              <a:rPr lang="zh-Hans" sz="1200" b="1" i="0" u="none" strike="noStrike" kern="1200">
                <a:solidFill>
                  <a:srgbClr val="000000"/>
                </a:solidFill>
                <a:highlight>
                  <a:srgbClr val="000000">
                    <a:alpha val="0"/>
                  </a:srgbClr>
                </a:highlight>
                <a:latin typeface="Simsun"/>
                <a:ea typeface="Simsun"/>
                <a:cs typeface="+mn-cs"/>
              </a:rPr>
              <a:t>贸易知识共享模块</a:t>
            </a:r>
          </a:p>
          <a:p>
            <a:pPr rtl="0"/>
            <a:r>
              <a:rPr lang="zh-Hans" sz="1200" b="0" i="0" u="none" strike="noStrike" kern="1200">
                <a:solidFill>
                  <a:srgbClr val="000000"/>
                </a:solidFill>
                <a:highlight>
                  <a:srgbClr val="000000">
                    <a:alpha val="0"/>
                  </a:srgbClr>
                </a:highlight>
                <a:latin typeface="Simsun"/>
                <a:ea typeface="Simsun"/>
                <a:cs typeface="+mn-cs"/>
              </a:rPr>
              <a:t>亚行和中亚学院已经开发了两套模块。一个模块是关于RIBS项目和从国家经验和发展伙伴的角度建立国家单一窗口。另一个模块是关于数字卫生和植物检疫措施（SPS）。中亚学院的电子学习平台提供英语和俄语两种语言的模块。 线上线下混合学习方法包括邀请在闲暇时间自学了这些模块的CAREC官员参加将在2022/2023年组织的线上或线下的工作坊或研讨会。</a:t>
            </a:r>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13</a:t>
            </a:fld>
            <a:endParaRPr lang="en-US"/>
          </a:p>
        </p:txBody>
      </p:sp>
    </p:spTree>
    <p:extLst>
      <p:ext uri="{BB962C8B-B14F-4D97-AF65-F5344CB8AC3E}">
        <p14:creationId xmlns:p14="http://schemas.microsoft.com/office/powerpoint/2010/main" val="318274218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0" i="0" u="none" strike="noStrike">
                <a:highlight>
                  <a:srgbClr val="000000">
                    <a:alpha val="0"/>
                  </a:srgbClr>
                </a:highlight>
                <a:latin typeface="Simsun"/>
                <a:ea typeface="Simsun"/>
                <a:cs typeface="Calibri"/>
              </a:rPr>
              <a:t>值得注意的是，所有的指标在疫情之后都持续改善。</a:t>
            </a:r>
            <a:endParaRPr lang="en-US"/>
          </a:p>
          <a:p>
            <a:pPr rtl="0"/>
            <a:r>
              <a:rPr lang="zh-Hans" sz="1200" b="0" i="0" u="none" strike="noStrike">
                <a:highlight>
                  <a:srgbClr val="000000">
                    <a:alpha val="0"/>
                  </a:srgbClr>
                </a:highlight>
                <a:latin typeface="Simsun"/>
                <a:ea typeface="Simsun"/>
                <a:cs typeface="Calibri"/>
              </a:rPr>
              <a:t>CAREC内部的燃料贸易占GDP的比重恢复到2019年的水平。</a:t>
            </a:r>
            <a:endParaRPr lang="en-US">
              <a:cs typeface="Calibri"/>
            </a:endParaRPr>
          </a:p>
          <a:p>
            <a:pPr rtl="0"/>
            <a:r>
              <a:rPr lang="zh-Hans" sz="1200" b="0" i="0" u="none" strike="noStrike">
                <a:highlight>
                  <a:srgbClr val="000000">
                    <a:alpha val="0"/>
                  </a:srgbClr>
                </a:highlight>
                <a:latin typeface="Simsun"/>
                <a:ea typeface="Simsun"/>
                <a:cs typeface="Calibri"/>
              </a:rPr>
              <a:t>非燃料贸易占国内生产总值的比重甚至超过了疫情前的水平。此外，与世界其他地区的非燃料贸易也超过了2023年的目标。</a:t>
            </a:r>
            <a:endParaRPr lang="en-US"/>
          </a:p>
          <a:p>
            <a:endParaRPr lang="en-US">
              <a:cs typeface="Calibri"/>
            </a:endParaRPr>
          </a:p>
          <a:p>
            <a:pPr rtl="0"/>
            <a:r>
              <a:rPr lang="zh-Hans" sz="1200" b="0" i="0" u="none" strike="noStrike">
                <a:highlight>
                  <a:srgbClr val="000000">
                    <a:alpha val="0"/>
                  </a:srgbClr>
                </a:highlight>
                <a:latin typeface="Simsun"/>
                <a:ea typeface="Simsun"/>
                <a:cs typeface="Calibri"/>
              </a:rPr>
              <a:t>排名前5位的出口产品在总出口中的份额有所下降，表明出口篮子更加多样化。这个数字也非常接近于2023年的目标。</a:t>
            </a:r>
            <a:endParaRPr lang="en-US">
              <a:ea typeface="Calibri"/>
              <a:cs typeface="Calibri"/>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14</a:t>
            </a:fld>
            <a:endParaRPr lang="en-US"/>
          </a:p>
        </p:txBody>
      </p:sp>
    </p:spTree>
    <p:extLst>
      <p:ext uri="{BB962C8B-B14F-4D97-AF65-F5344CB8AC3E}">
        <p14:creationId xmlns:p14="http://schemas.microsoft.com/office/powerpoint/2010/main" val="378621568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0" i="0" u="none" strike="noStrike">
                <a:highlight>
                  <a:srgbClr val="000000">
                    <a:alpha val="0"/>
                  </a:srgbClr>
                </a:highlight>
                <a:latin typeface="Simsun"/>
                <a:ea typeface="Simsun"/>
              </a:rPr>
              <a:t>SPS区域工作组同意继续使SPS措施现代化，以解决3个贸易原则：效率、安全贸易和农产品的市场准入。</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zh-Hans" sz="1200" b="0" i="0" u="none" strike="noStrike">
                <a:highlight>
                  <a:srgbClr val="000000">
                    <a:alpha val="0"/>
                  </a:srgbClr>
                </a:highlight>
                <a:latin typeface="Simsun"/>
                <a:ea typeface="Simsun"/>
              </a:rPr>
              <a:t>工作组同意采用数字创新来实现效率，包括通过数字认证，如《国际植物保护公约》提出的无纸化植物检疫电子证书（ePhyto）解决方案，在边境进行货物检查和清关；动物识别和可追溯性，以及食品可追溯系统。乌兹别克斯坦 </a:t>
            </a:r>
            <a:r>
              <a:rPr lang="zh-Hans" sz="1800" b="0" i="0" u="none" strike="noStrike" kern="100">
                <a:solidFill>
                  <a:srgbClr val="000000"/>
                </a:solidFill>
                <a:highlight>
                  <a:srgbClr val="000000">
                    <a:alpha val="0"/>
                  </a:srgbClr>
                </a:highlight>
                <a:latin typeface="Simsun"/>
                <a:ea typeface="Simsun"/>
                <a:cs typeface="Times New Roman"/>
              </a:rPr>
              <a:t>植物保护和检疫局（APPQ）提议主办CAREC区域数字植物检疫认证会议（计划于2023年9月）。作为CAREC综合贸易议程（CITA）2030下的贸易数字化倡议的一部分，会议将（i）促进数字植物检疫认证；（ii）展示乌兹别克斯坦的最佳实践以及介绍该国如何将数字植物检疫认证纳入植物检疫电子证书（ePhyto）系统；以及（iii）审议支持CAREC国家贸易数字化的活动。</a:t>
            </a:r>
          </a:p>
          <a:p>
            <a:pPr marL="0" marR="0" lvl="0" indent="0" algn="l" defTabSz="914400" rtl="0" eaLnBrk="1" fontAlgn="auto" latinLnBrk="0" hangingPunct="1">
              <a:lnSpc>
                <a:spcPct val="100000"/>
              </a:lnSpc>
              <a:spcBef>
                <a:spcPct val="0"/>
              </a:spcBef>
              <a:spcAft>
                <a:spcPct val="0"/>
              </a:spcAft>
              <a:buClrTx/>
              <a:buSzTx/>
              <a:buFontTx/>
              <a:buNone/>
              <a:defRPr/>
            </a:pPr>
            <a:endParaRPr lang="en-PH" sz="18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zh-Hans" sz="1800" b="0" i="0" u="none" strike="noStrike" kern="100">
                <a:solidFill>
                  <a:srgbClr val="000000"/>
                </a:solidFill>
                <a:highlight>
                  <a:srgbClr val="000000">
                    <a:alpha val="0"/>
                  </a:srgbClr>
                </a:highlight>
                <a:latin typeface="Simsun"/>
                <a:ea typeface="Simsun"/>
                <a:cs typeface="Times New Roman"/>
              </a:rPr>
              <a:t>安全贸易对供应链的稳定非常重要。在这方面，SPS工作需要侧重于实施基于风险的措施，并通过海关和SPS机构之间的协调改善风险管理。格鲁吉亚和中国就是区域内的例证。</a:t>
            </a:r>
          </a:p>
          <a:p>
            <a:pPr marL="0" marR="0" lvl="0" indent="0" algn="l" defTabSz="914400" rtl="0" eaLnBrk="1" fontAlgn="auto" latinLnBrk="0" hangingPunct="1">
              <a:lnSpc>
                <a:spcPct val="100000"/>
              </a:lnSpc>
              <a:spcBef>
                <a:spcPct val="0"/>
              </a:spcBef>
              <a:spcAft>
                <a:spcPct val="0"/>
              </a:spcAft>
              <a:buClrTx/>
              <a:buSzTx/>
              <a:buFontTx/>
              <a:buNone/>
              <a:defRPr/>
            </a:pPr>
            <a:endParaRPr lang="en-PH" sz="18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zh-Hans" sz="1800" b="0" i="0" u="none" strike="noStrike" kern="100">
                <a:highlight>
                  <a:srgbClr val="000000">
                    <a:alpha val="0"/>
                  </a:srgbClr>
                </a:highlight>
                <a:latin typeface="Simsun"/>
                <a:ea typeface="Simsun"/>
                <a:cs typeface="Times New Roman"/>
              </a:rPr>
              <a:t>增加市场准入仍然是CAREC利用农业贸易的一个重要目标。建立无虫害区和无动物疾病区将有利于各国出口产品的谈判，特别是向发达市场出口。</a:t>
            </a:r>
          </a:p>
          <a:p>
            <a:pPr marL="0" marR="0" lvl="0" indent="0" algn="l" defTabSz="914400" rtl="0" eaLnBrk="1" fontAlgn="auto" latinLnBrk="0" hangingPunct="1">
              <a:lnSpc>
                <a:spcPct val="100000"/>
              </a:lnSpc>
              <a:spcBef>
                <a:spcPct val="0"/>
              </a:spcBef>
              <a:spcAft>
                <a:spcPct val="0"/>
              </a:spcAft>
              <a:buClrTx/>
              <a:buSzTx/>
              <a:buFontTx/>
              <a:buNone/>
              <a:defRPr/>
            </a:pPr>
            <a:endParaRPr lang="en-PH"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zh-Hans" sz="1800" b="0" i="0" u="none" strike="noStrike" kern="100">
                <a:highlight>
                  <a:srgbClr val="000000">
                    <a:alpha val="0"/>
                  </a:srgbClr>
                </a:highlight>
                <a:latin typeface="Simsun"/>
                <a:ea typeface="Simsun"/>
                <a:cs typeface="Times New Roman"/>
              </a:rPr>
              <a:t>将SPS工作与其他CAREC部门如卫生、农业、数字化和气候变化联系起来，将使我们能够以更全面的方式解决共同问题。</a:t>
            </a:r>
          </a:p>
          <a:p>
            <a:pPr marL="0" marR="0" lvl="0" indent="0" algn="l" defTabSz="914400" rtl="0" eaLnBrk="1" fontAlgn="auto" latinLnBrk="0" hangingPunct="1">
              <a:lnSpc>
                <a:spcPct val="100000"/>
              </a:lnSpc>
              <a:spcBef>
                <a:spcPct val="0"/>
              </a:spcBef>
              <a:spcAft>
                <a:spcPct val="0"/>
              </a:spcAft>
              <a:buClrTx/>
              <a:buSzTx/>
              <a:buFontTx/>
              <a:buNone/>
              <a:defRPr/>
            </a:pPr>
            <a:endParaRPr lang="en-PH"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88A1BAB3-97BB-425D-B65F-035B55C22540}" type="slidenum">
              <a:rPr lang="en-PH" smtClean="0"/>
              <a:t>15</a:t>
            </a:fld>
            <a:endParaRPr lang="en-PH"/>
          </a:p>
        </p:txBody>
      </p:sp>
    </p:spTree>
    <p:extLst>
      <p:ext uri="{BB962C8B-B14F-4D97-AF65-F5344CB8AC3E}">
        <p14:creationId xmlns:p14="http://schemas.microsoft.com/office/powerpoint/2010/main" val="89665255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A1BAB3-97BB-425D-B65F-035B55C22540}" type="slidenum">
              <a:rPr lang="en-PH" smtClean="0"/>
              <a:t>17</a:t>
            </a:fld>
            <a:endParaRPr lang="en-PH"/>
          </a:p>
        </p:txBody>
      </p:sp>
    </p:spTree>
    <p:extLst>
      <p:ext uri="{BB962C8B-B14F-4D97-AF65-F5344CB8AC3E}">
        <p14:creationId xmlns:p14="http://schemas.microsoft.com/office/powerpoint/2010/main" val="70061049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A1BAB3-97BB-425D-B65F-035B55C22540}" type="slidenum">
              <a:rPr lang="en-PH" smtClean="0"/>
              <a:t>18</a:t>
            </a:fld>
            <a:endParaRPr lang="en-PH"/>
          </a:p>
        </p:txBody>
      </p:sp>
    </p:spTree>
    <p:extLst>
      <p:ext uri="{BB962C8B-B14F-4D97-AF65-F5344CB8AC3E}">
        <p14:creationId xmlns:p14="http://schemas.microsoft.com/office/powerpoint/2010/main" val="353807088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zh-Hans" sz="1200" b="0" i="0" u="none" strike="noStrike">
                <a:highlight>
                  <a:srgbClr val="000000">
                    <a:alpha val="0"/>
                  </a:srgbClr>
                </a:highlight>
                <a:latin typeface="Simsun"/>
                <a:ea typeface="Simsun"/>
              </a:rPr>
              <a:t>请注意，这是CAREC10的前5名。而不是单个国家。</a:t>
            </a:r>
          </a:p>
          <a:p>
            <a:endParaRPr lang="en-US"/>
          </a:p>
          <a:p>
            <a:pPr rtl="0"/>
            <a:r>
              <a:rPr lang="zh-Hans" sz="1200" b="0" i="0" u="none" strike="noStrike">
                <a:highlight>
                  <a:srgbClr val="000000">
                    <a:alpha val="0"/>
                  </a:srgbClr>
                </a:highlight>
                <a:latin typeface="Simsun"/>
                <a:ea typeface="Simsun"/>
              </a:rPr>
              <a:t>这个图表由出口多样化指数（衡量出口商品的集中程度，因此一个完全多样化的出口组合的指数接近零）来</a:t>
            </a:r>
            <a:r>
              <a:rPr lang="zh-Hans" sz="1200" b="0" i="0" u="none" strike="noStrike">
                <a:highlight>
                  <a:srgbClr val="000000">
                    <a:alpha val="0"/>
                  </a:srgbClr>
                </a:highlight>
                <a:latin typeface="Simsun"/>
                <a:ea typeface="Simsun"/>
                <a:cs typeface="Calibri"/>
              </a:rPr>
              <a:t>补充</a:t>
            </a:r>
            <a:r>
              <a:rPr lang="zh-Hans" sz="1200" b="0" i="0" u="none" strike="noStrike">
                <a:highlight>
                  <a:srgbClr val="000000">
                    <a:alpha val="0"/>
                  </a:srgbClr>
                </a:highlight>
                <a:latin typeface="Simsun"/>
                <a:ea typeface="Simsun"/>
              </a:rPr>
              <a:t>，该指数从2017年的0.78略微提升至2021年的0.77。在2020年新冠疫情爆发时，该指数曾首次恶化到0.796。</a:t>
            </a:r>
            <a:endParaRPr lang="en-US">
              <a:cs typeface="Calibri"/>
            </a:endParaRPr>
          </a:p>
          <a:p>
            <a:endParaRPr lang="en-US">
              <a:cs typeface="Calibri"/>
            </a:endParaRPr>
          </a:p>
          <a:p>
            <a:pPr rtl="0"/>
            <a:r>
              <a:rPr lang="zh-Hans" sz="1200" b="0" i="0" u="none" strike="noStrike">
                <a:highlight>
                  <a:srgbClr val="000000">
                    <a:alpha val="0"/>
                  </a:srgbClr>
                </a:highlight>
                <a:latin typeface="Simsun"/>
                <a:ea typeface="Simsun"/>
              </a:rPr>
              <a:t>2017年：</a:t>
            </a:r>
          </a:p>
          <a:p>
            <a:pPr rtl="0"/>
            <a:r>
              <a:rPr lang="zh-Hans" sz="1200" b="0" i="0" u="none" strike="noStrike">
                <a:solidFill>
                  <a:srgbClr val="000000"/>
                </a:solidFill>
                <a:highlight>
                  <a:srgbClr val="000000">
                    <a:alpha val="0"/>
                  </a:srgbClr>
                </a:highlight>
                <a:latin typeface="Simsun"/>
                <a:ea typeface="Simsun"/>
                <a:cs typeface="Calibri"/>
              </a:rPr>
              <a:t>油类；石油油和从沥青矿物中获得的油类，原油</a:t>
            </a:r>
            <a:endParaRPr lang="en-US">
              <a:cs typeface="Calibri"/>
            </a:endParaRPr>
          </a:p>
          <a:p>
            <a:pPr rtl="0"/>
            <a:r>
              <a:rPr lang="zh-Hans" sz="1200" b="0" i="0" u="none" strike="noStrike">
                <a:solidFill>
                  <a:srgbClr val="000000"/>
                </a:solidFill>
                <a:highlight>
                  <a:srgbClr val="000000">
                    <a:alpha val="0"/>
                  </a:srgbClr>
                </a:highlight>
                <a:latin typeface="Simsun"/>
                <a:ea typeface="Simsun"/>
                <a:cs typeface="Calibri"/>
              </a:rPr>
              <a:t>石油气体和其他气态碳氢化合物；气态的天然气</a:t>
            </a:r>
            <a:endParaRPr lang="en-US">
              <a:cs typeface="Calibri"/>
            </a:endParaRPr>
          </a:p>
          <a:p>
            <a:pPr rtl="0"/>
            <a:r>
              <a:rPr lang="zh-Hans" sz="1200" b="0" i="0" u="none" strike="noStrike">
                <a:solidFill>
                  <a:srgbClr val="000000"/>
                </a:solidFill>
                <a:highlight>
                  <a:srgbClr val="000000">
                    <a:alpha val="0"/>
                  </a:srgbClr>
                </a:highlight>
                <a:latin typeface="Simsun"/>
                <a:ea typeface="Simsun"/>
                <a:cs typeface="Calibri"/>
              </a:rPr>
              <a:t>金属；黄金，半制成品</a:t>
            </a:r>
            <a:endParaRPr lang="en-US">
              <a:cs typeface="Calibri"/>
            </a:endParaRPr>
          </a:p>
          <a:p>
            <a:pPr rtl="0"/>
            <a:r>
              <a:rPr lang="zh-Hans" sz="1200" b="0" i="0" u="none" strike="noStrike">
                <a:solidFill>
                  <a:srgbClr val="000000"/>
                </a:solidFill>
                <a:highlight>
                  <a:srgbClr val="000000">
                    <a:alpha val="0"/>
                  </a:srgbClr>
                </a:highlight>
                <a:latin typeface="Simsun"/>
                <a:ea typeface="Simsun"/>
                <a:cs typeface="Calibri"/>
              </a:rPr>
              <a:t>铜矿石和精矿</a:t>
            </a:r>
            <a:endParaRPr lang="en-US">
              <a:cs typeface="Calibri"/>
            </a:endParaRPr>
          </a:p>
          <a:p>
            <a:pPr rtl="0"/>
            <a:r>
              <a:rPr lang="zh-Hans" sz="1200" b="0" i="0" u="none" strike="noStrike">
                <a:solidFill>
                  <a:srgbClr val="000000"/>
                </a:solidFill>
                <a:highlight>
                  <a:srgbClr val="000000">
                    <a:alpha val="0"/>
                  </a:srgbClr>
                </a:highlight>
                <a:latin typeface="Simsun"/>
                <a:ea typeface="Simsun"/>
                <a:cs typeface="Calibri"/>
              </a:rPr>
              <a:t>铜；精炼的，未锻造的，阴极和阴极的部分</a:t>
            </a:r>
            <a:endParaRPr lang="en-US">
              <a:cs typeface="Calibri"/>
            </a:endParaRPr>
          </a:p>
          <a:p>
            <a:endParaRPr lang="en-US"/>
          </a:p>
          <a:p>
            <a:pPr rtl="0"/>
            <a:r>
              <a:rPr lang="zh-Hans" sz="1200" b="0" i="0" u="none" strike="noStrike">
                <a:highlight>
                  <a:srgbClr val="000000">
                    <a:alpha val="0"/>
                  </a:srgbClr>
                </a:highlight>
                <a:latin typeface="Simsun"/>
                <a:ea typeface="Simsun"/>
              </a:rPr>
              <a:t>2021年:</a:t>
            </a:r>
            <a:endParaRPr lang="en-US">
              <a:cs typeface="Calibri"/>
            </a:endParaRPr>
          </a:p>
          <a:p>
            <a:pPr rtl="0"/>
            <a:r>
              <a:rPr lang="zh-Hans" sz="1200" b="0" i="0" u="none" strike="noStrike">
                <a:solidFill>
                  <a:srgbClr val="000000"/>
                </a:solidFill>
                <a:highlight>
                  <a:srgbClr val="000000">
                    <a:alpha val="0"/>
                  </a:srgbClr>
                </a:highlight>
                <a:latin typeface="Simsun"/>
                <a:ea typeface="Simsun"/>
                <a:cs typeface="Calibri"/>
              </a:rPr>
              <a:t>油类；石油油和从沥青矿物中获得的油类，原油</a:t>
            </a:r>
            <a:endParaRPr lang="en-US">
              <a:cs typeface="Calibri"/>
            </a:endParaRPr>
          </a:p>
          <a:p>
            <a:pPr rtl="0"/>
            <a:r>
              <a:rPr lang="zh-Hans" sz="1200" b="0" i="0" u="none" strike="noStrike">
                <a:solidFill>
                  <a:srgbClr val="000000"/>
                </a:solidFill>
                <a:highlight>
                  <a:srgbClr val="000000">
                    <a:alpha val="0"/>
                  </a:srgbClr>
                </a:highlight>
                <a:latin typeface="Simsun"/>
                <a:ea typeface="Simsun"/>
                <a:cs typeface="Calibri"/>
              </a:rPr>
              <a:t>石油气体和其他气态碳氢化合物；气态的天然气</a:t>
            </a:r>
            <a:endParaRPr lang="en-US">
              <a:cs typeface="Calibri"/>
            </a:endParaRPr>
          </a:p>
          <a:p>
            <a:pPr rtl="0"/>
            <a:r>
              <a:rPr lang="zh-Hans" sz="1200" b="0" i="0" u="none" strike="noStrike">
                <a:solidFill>
                  <a:srgbClr val="000000"/>
                </a:solidFill>
                <a:highlight>
                  <a:srgbClr val="000000">
                    <a:alpha val="0"/>
                  </a:srgbClr>
                </a:highlight>
                <a:latin typeface="Simsun"/>
                <a:ea typeface="Simsun"/>
                <a:cs typeface="Calibri"/>
              </a:rPr>
              <a:t>金属；黄金，半制成品</a:t>
            </a:r>
            <a:endParaRPr lang="en-US">
              <a:cs typeface="Calibri"/>
            </a:endParaRPr>
          </a:p>
          <a:p>
            <a:pPr rtl="0"/>
            <a:r>
              <a:rPr lang="zh-Hans" sz="1200" b="0" i="0" u="none" strike="noStrike">
                <a:solidFill>
                  <a:srgbClr val="000000"/>
                </a:solidFill>
                <a:highlight>
                  <a:srgbClr val="000000">
                    <a:alpha val="0"/>
                  </a:srgbClr>
                </a:highlight>
                <a:latin typeface="Simsun"/>
                <a:ea typeface="Simsun"/>
                <a:cs typeface="Calibri"/>
              </a:rPr>
              <a:t>铜矿石和精矿</a:t>
            </a:r>
            <a:endParaRPr lang="en-US">
              <a:cs typeface="Calibri"/>
            </a:endParaRPr>
          </a:p>
          <a:p>
            <a:pPr rtl="0"/>
            <a:r>
              <a:rPr lang="zh-Hans" sz="1200" b="0" i="0" u="none" strike="noStrike">
                <a:solidFill>
                  <a:srgbClr val="000000"/>
                </a:solidFill>
                <a:highlight>
                  <a:srgbClr val="000000">
                    <a:alpha val="0"/>
                  </a:srgbClr>
                </a:highlight>
                <a:latin typeface="Simsun"/>
                <a:ea typeface="Simsun"/>
                <a:cs typeface="Calibri"/>
              </a:rPr>
              <a:t>煤；烟煤，无论是否粉化，但不结块</a:t>
            </a:r>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8A1BAB3-97BB-425D-B65F-035B55C22540}" type="slidenum">
              <a:rPr lang="en-US" smtClean="0"/>
              <a:t>4</a:t>
            </a:fld>
            <a:endParaRPr lang="en-US"/>
          </a:p>
        </p:txBody>
      </p:sp>
    </p:spTree>
    <p:extLst>
      <p:ext uri="{BB962C8B-B14F-4D97-AF65-F5344CB8AC3E}">
        <p14:creationId xmlns:p14="http://schemas.microsoft.com/office/powerpoint/2010/main" val="90741647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zh-Hans" sz="1200" b="0" i="0" u="none" strike="noStrike">
                <a:highlight>
                  <a:srgbClr val="000000">
                    <a:alpha val="0"/>
                  </a:srgbClr>
                </a:highlight>
                <a:latin typeface="Simsun"/>
                <a:ea typeface="Simsun"/>
                <a:cs typeface="Calibri"/>
              </a:rPr>
              <a:t>数据来源：国际电联和世界银行Findex，</a:t>
            </a:r>
          </a:p>
          <a:p>
            <a:endParaRPr lang="en-US">
              <a:cs typeface="Calibri"/>
            </a:endParaRPr>
          </a:p>
          <a:p>
            <a:pPr rtl="0"/>
            <a:r>
              <a:rPr lang="zh-Hans" sz="1200" b="0" i="0" u="none" strike="noStrike">
                <a:highlight>
                  <a:srgbClr val="000000">
                    <a:alpha val="0"/>
                  </a:srgbClr>
                </a:highlight>
                <a:latin typeface="Simsun"/>
                <a:ea typeface="Simsun"/>
                <a:cs typeface="Calibri"/>
              </a:rPr>
              <a:t>互联网的使用在7个CAREC国家很普遍，估计从73%到91%不等。这与全球54%的平均水平相比非常好（来自联合国2020年电子政务调查）。然而，即使对于互联网普及率较高的国家来说，缺乏互联网接入、互联网价格昂贵、质量差仍然是问题。</a:t>
            </a:r>
            <a:endParaRPr lang="en-US">
              <a:ea typeface="Calibri"/>
              <a:cs typeface="Calibri"/>
            </a:endParaRPr>
          </a:p>
          <a:p>
            <a:endParaRPr lang="en-US">
              <a:cs typeface="Calibri"/>
            </a:endParaRPr>
          </a:p>
          <a:p>
            <a:pPr rtl="0"/>
            <a:r>
              <a:rPr lang="zh-Hans" sz="1200" b="0" i="0" u="none" strike="noStrike">
                <a:highlight>
                  <a:srgbClr val="000000">
                    <a:alpha val="0"/>
                  </a:srgbClr>
                </a:highlight>
                <a:latin typeface="Simsun"/>
                <a:ea typeface="Simsun"/>
                <a:cs typeface="Calibri"/>
              </a:rPr>
              <a:t>从2017年到2021年，15岁及以上人口中使用互联网或移动电话进行网购的比例明显上升。在一些CAREC国家，这一数字上升到5倍。根据世界银行Findex的数据，在不包括中国的发展中国家，15%的人表示曾在网上买过东西。至少有3个CAREC国家的估计数超过了这个平均数。</a:t>
            </a:r>
            <a:endParaRPr lang="en-US">
              <a:ea typeface="Calibri"/>
              <a:cs typeface="Calibri"/>
            </a:endParaRPr>
          </a:p>
          <a:p>
            <a:endParaRPr lang="en-US">
              <a:cs typeface="Calibri"/>
            </a:endParaRPr>
          </a:p>
          <a:p>
            <a:pPr rtl="0"/>
            <a:r>
              <a:rPr lang="zh-Hans" sz="1200" b="0" i="0" u="none" strike="noStrike">
                <a:highlight>
                  <a:srgbClr val="000000">
                    <a:alpha val="0"/>
                  </a:srgbClr>
                </a:highlight>
                <a:latin typeface="Simsun"/>
                <a:ea typeface="Simsun"/>
              </a:rPr>
              <a:t>跨境电子商务（CBEC）是全球贸易中增长最快的部分之一。联合国贸发会议估计2019年有近15亿在线消费者，有3.6亿跨境电子购物者。跨境B2C销售金额为4400亿美元</a:t>
            </a:r>
            <a:r>
              <a:rPr lang="zh-Hans" sz="1200" b="0" i="0" u="none" strike="noStrike">
                <a:highlight>
                  <a:srgbClr val="000000">
                    <a:alpha val="0"/>
                  </a:srgbClr>
                </a:highlight>
                <a:latin typeface="Simsun"/>
                <a:ea typeface="Simsun"/>
                <a:hlinkClick r:id="rId3"/>
              </a:rPr>
              <a:t>。https://unctad.org/press-material/global-e-commerce-jumps-267-trillion-covid-19-boosts-online-retail-sales</a:t>
            </a:r>
            <a:r>
              <a:rPr lang="zh-Hans" sz="1200" b="0" i="0" u="none" strike="noStrike">
                <a:highlight>
                  <a:srgbClr val="000000">
                    <a:alpha val="0"/>
                  </a:srgbClr>
                </a:highlight>
                <a:latin typeface="Simsun"/>
                <a:ea typeface="Simsun"/>
              </a:rPr>
              <a:t>。</a:t>
            </a:r>
            <a:endParaRPr lang="en-US"/>
          </a:p>
          <a:p>
            <a:pPr rtl="0"/>
            <a:r>
              <a:rPr lang="zh-Hans" sz="1200" b="0" i="0" u="none" strike="noStrike">
                <a:highlight>
                  <a:srgbClr val="000000">
                    <a:alpha val="0"/>
                  </a:srgbClr>
                </a:highlight>
                <a:latin typeface="Simsun"/>
                <a:ea typeface="Simsun"/>
              </a:rPr>
              <a:t>彭博社2022年1月的一份报告估计，2020年CBEC市场规模为5320亿美元，预计到2027年将达到1.5万亿美元，年复合增长率为15.5%</a:t>
            </a:r>
            <a:r>
              <a:rPr lang="zh-Hans" sz="1200" b="0" i="0" u="none" strike="noStrike">
                <a:highlight>
                  <a:srgbClr val="000000">
                    <a:alpha val="0"/>
                  </a:srgbClr>
                </a:highlight>
                <a:latin typeface="Simsun"/>
                <a:ea typeface="Simsun"/>
                <a:hlinkClick r:id="rId4"/>
              </a:rPr>
              <a:t>（https://www.bloomberg.com/press-releases/2022-01-19/cross-border-e-commerce-market-size-to-reach-usd-1508700-million-by-2027-at-cagr-15-5-valuates-reports</a:t>
            </a:r>
            <a:r>
              <a:rPr lang="zh-Hans" sz="1200" b="0" i="0" u="none" strike="noStrike">
                <a:highlight>
                  <a:srgbClr val="000000">
                    <a:alpha val="0"/>
                  </a:srgbClr>
                </a:highlight>
                <a:latin typeface="Simsun"/>
                <a:ea typeface="Simsun"/>
              </a:rPr>
              <a:t>）。</a:t>
            </a:r>
          </a:p>
          <a:p>
            <a:pPr rtl="0"/>
            <a:r>
              <a:rPr lang="zh-Hans" sz="1200" b="0" i="0" u="none" strike="noStrike">
                <a:highlight>
                  <a:srgbClr val="000000">
                    <a:alpha val="0"/>
                  </a:srgbClr>
                </a:highlight>
                <a:latin typeface="Simsun"/>
                <a:ea typeface="Simsun"/>
                <a:cs typeface="Calibri"/>
              </a:rPr>
              <a:t>Statista估计，2021年CBEC（B2C）规模将达到7850亿美元</a:t>
            </a:r>
            <a:r>
              <a:rPr lang="zh-Hans" sz="1200" b="0" i="0" u="none" strike="noStrike">
                <a:highlight>
                  <a:srgbClr val="000000">
                    <a:alpha val="0"/>
                  </a:srgbClr>
                </a:highlight>
                <a:latin typeface="Simsun"/>
                <a:ea typeface="Simsun"/>
              </a:rPr>
              <a:t>https://www.statista.com/statistics/1296796/global-cross-border-ecommerce-market-value/，</a:t>
            </a:r>
            <a:r>
              <a:rPr lang="zh-Hans" sz="1200" b="0" i="0" u="none" strike="noStrike">
                <a:highlight>
                  <a:srgbClr val="000000">
                    <a:alpha val="0"/>
                  </a:srgbClr>
                </a:highlight>
                <a:latin typeface="Simsun"/>
                <a:ea typeface="Simsun"/>
              </a:rPr>
              <a:t>预计CBEC将占实体产品电子商务出货量的22%，高于2015年的15%。</a:t>
            </a:r>
            <a:endParaRPr lang="en-US">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8A1BAB3-97BB-425D-B65F-035B55C22540}" type="slidenum">
              <a:t>5</a:t>
            </a:fld>
            <a:endParaRPr lang="en-US"/>
          </a:p>
        </p:txBody>
      </p:sp>
    </p:spTree>
    <p:extLst>
      <p:ext uri="{BB962C8B-B14F-4D97-AF65-F5344CB8AC3E}">
        <p14:creationId xmlns:p14="http://schemas.microsoft.com/office/powerpoint/2010/main" val="3144610447"/>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zh-Hans" sz="1200" b="0" i="0" u="none" strike="noStrike">
                <a:highlight>
                  <a:srgbClr val="000000">
                    <a:alpha val="0"/>
                  </a:srgbClr>
                </a:highlight>
                <a:latin typeface="Simsun"/>
                <a:ea typeface="Simsun"/>
                <a:cs typeface="Calibri"/>
              </a:rPr>
              <a:t>ARCII反映了在以下8个方面的一体化程度：(1）贸易和投资，（2）货币和金融，（3）区域价值链，（4）基础设施和互联互通，（5）人民和社会层面，（6）制度安排，（7）技术和数字连接，以及（8）环境合作。更高的值表示更高的一体化程度。</a:t>
            </a:r>
          </a:p>
          <a:p>
            <a:pPr rtl="0"/>
            <a:r>
              <a:rPr lang="zh-Hans" sz="1200" b="0" i="0" u="none" strike="noStrike">
                <a:highlight>
                  <a:srgbClr val="000000">
                    <a:alpha val="0"/>
                  </a:srgbClr>
                </a:highlight>
                <a:latin typeface="Simsun"/>
                <a:ea typeface="Simsun"/>
              </a:rPr>
              <a:t>构成贸易和投资的指标是区域内货物出口和进口占GDP的百分比、区域内贸易份额、区域内外国直接投资流入和流出占GDP的百分比。］</a:t>
            </a:r>
            <a:endParaRPr lang="en-US">
              <a:ea typeface="Calibri"/>
              <a:cs typeface="Calibri"/>
            </a:endParaRPr>
          </a:p>
          <a:p>
            <a:endParaRPr lang="en-US">
              <a:cs typeface="Calibri"/>
            </a:endParaRPr>
          </a:p>
          <a:p>
            <a:pPr rtl="0"/>
            <a:r>
              <a:rPr lang="zh-Hans" sz="1200" b="0" i="0" u="none" strike="noStrike">
                <a:highlight>
                  <a:srgbClr val="000000">
                    <a:alpha val="0"/>
                  </a:srgbClr>
                </a:highlight>
                <a:latin typeface="Simsun"/>
                <a:ea typeface="Simsun"/>
                <a:cs typeface="Calibri"/>
              </a:rPr>
              <a:t>从2006年到2020年，CAREC公布的ARCII增长了19%。然而，在ARCII的8个方面中，贸易和投资在CAREC中的改善最少。</a:t>
            </a:r>
            <a:r>
              <a:rPr lang="zh-Hans" sz="1200" b="0" i="0" u="none" strike="noStrike">
                <a:highlight>
                  <a:srgbClr val="000000">
                    <a:alpha val="0"/>
                  </a:srgbClr>
                </a:highlight>
                <a:latin typeface="Simsun"/>
                <a:ea typeface="Simsun"/>
              </a:rPr>
              <a:t>然而，区域价值链增长强劲，这与贸易和投资有关。</a:t>
            </a:r>
            <a:endParaRPr lang="en-US">
              <a:ea typeface="Calibri"/>
              <a:cs typeface="Calibri"/>
            </a:endParaRPr>
          </a:p>
          <a:p>
            <a:endParaRPr lang="en-US">
              <a:ea typeface="Calibri"/>
              <a:cs typeface="Calibri"/>
            </a:endParaRPr>
          </a:p>
          <a:p>
            <a:pPr rtl="0"/>
            <a:r>
              <a:rPr lang="zh-Hans" sz="1200" b="0" i="0" u="none" strike="noStrike">
                <a:highlight>
                  <a:srgbClr val="000000">
                    <a:alpha val="0"/>
                  </a:srgbClr>
                </a:highlight>
                <a:latin typeface="Simsun"/>
                <a:ea typeface="Simsun"/>
                <a:cs typeface="Calibri"/>
              </a:rPr>
              <a:t>新冠疫情带来的冲击主要体现在区域价值链、人员和社会一体化，以及基础设施和互联互通方面，这些方面在许多组别中都有所下降。然而，所有的人在技术和数字联通方面变得更加一体化。</a:t>
            </a:r>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8A1BAB3-97BB-425D-B65F-035B55C22540}" type="slidenum">
              <a:rPr lang="en-US"/>
              <a:t>6</a:t>
            </a:fld>
            <a:endParaRPr lang="en-US"/>
          </a:p>
        </p:txBody>
      </p:sp>
    </p:spTree>
    <p:extLst>
      <p:ext uri="{BB962C8B-B14F-4D97-AF65-F5344CB8AC3E}">
        <p14:creationId xmlns:p14="http://schemas.microsoft.com/office/powerpoint/2010/main" val="298015299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zh-Hans" sz="1800" b="0" i="0" u="none" strike="noStrike">
                <a:solidFill>
                  <a:srgbClr val="000000"/>
                </a:solidFill>
                <a:highlight>
                  <a:srgbClr val="000000">
                    <a:alpha val="0"/>
                  </a:srgbClr>
                </a:highlight>
                <a:latin typeface="Simsun"/>
                <a:ea typeface="Simsun"/>
              </a:rPr>
              <a:t>参考CAREC走廊绩效测量和监测（CPMM）的结果，《CAREC国家贸易便利化的进展：10年CPMM展望》确定了在促进贸易便利化方面遇到的主要挑战和机遇，并列出了可能采取的行动，清除主要的结构性障碍，实现货物的有效流动，释放该地区的增长潜力。2022年8月，亚行召开会议介绍了初步调查结果并发布报告。在2022年2月的提案征集活动之后，会议还介绍了采用CPMM数据的部分研究，并展示了如何将其用于该地区的政策制定和深化相关领域的学术研究。</a:t>
            </a:r>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649113F-0DCE-7D40-9684-257778C5150D}" type="slidenum">
              <a:rPr lang="en-US" smtClean="0"/>
              <a:t>7</a:t>
            </a:fld>
            <a:endParaRPr lang="en-US"/>
          </a:p>
        </p:txBody>
      </p:sp>
    </p:spTree>
    <p:extLst>
      <p:ext uri="{BB962C8B-B14F-4D97-AF65-F5344CB8AC3E}">
        <p14:creationId xmlns:p14="http://schemas.microsoft.com/office/powerpoint/2010/main" val="345162584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0" i="0" u="none" strike="noStrike">
                <a:solidFill>
                  <a:srgbClr val="000000"/>
                </a:solidFill>
                <a:highlight>
                  <a:srgbClr val="000000">
                    <a:alpha val="0"/>
                  </a:srgbClr>
                </a:highlight>
                <a:latin typeface="Simsun"/>
                <a:ea typeface="Simsun"/>
                <a:cs typeface="Calibri"/>
              </a:rPr>
              <a:t>《CAREC 2030年战略》是一项长期战略，旨在建立一个开放和包容的区域合作平台，将人民、政策和项目联系起来，促进可持续发展。 为了支持这一目标，CITA 2030旨在促进CAREC成员进一步融入全球经济，提高其增长潜力，改善其人民的生活水平。它由三大支柱构成。</a:t>
            </a:r>
          </a:p>
          <a:p>
            <a:endParaRPr lang="en-US">
              <a:solidFill>
                <a:srgbClr val="000000"/>
              </a:solidFill>
              <a:ea typeface="Calibri"/>
              <a:cs typeface="Calibri"/>
            </a:endParaRPr>
          </a:p>
          <a:p>
            <a:pPr rtl="0"/>
            <a:r>
              <a:rPr lang="zh-Hans" sz="1200" b="0" i="0" u="none" strike="noStrike">
                <a:solidFill>
                  <a:srgbClr val="000000"/>
                </a:solidFill>
                <a:highlight>
                  <a:srgbClr val="000000">
                    <a:alpha val="0"/>
                  </a:srgbClr>
                </a:highlight>
                <a:latin typeface="Simsun"/>
                <a:ea typeface="Simsun"/>
                <a:cs typeface="Calibri"/>
              </a:rPr>
              <a:t>CITA机构有：</a:t>
            </a:r>
          </a:p>
          <a:p>
            <a:pPr rtl="0"/>
            <a:r>
              <a:rPr lang="zh-Hans" sz="1200" b="0" i="0" u="none" strike="noStrike">
                <a:solidFill>
                  <a:srgbClr val="000000"/>
                </a:solidFill>
                <a:highlight>
                  <a:srgbClr val="000000">
                    <a:alpha val="0"/>
                  </a:srgbClr>
                </a:highlight>
                <a:latin typeface="Simsun"/>
                <a:ea typeface="Simsun"/>
                <a:cs typeface="Calibri"/>
              </a:rPr>
              <a:t>海关合作委员会（CCC）--成立于2002年，是CAREC下负责所有海关相关问题的机构。</a:t>
            </a:r>
          </a:p>
          <a:p>
            <a:pPr rtl="0"/>
            <a:r>
              <a:rPr lang="zh-Hans" sz="1200" b="0" i="0" u="none" strike="noStrike">
                <a:solidFill>
                  <a:srgbClr val="000000"/>
                </a:solidFill>
                <a:highlight>
                  <a:srgbClr val="000000">
                    <a:alpha val="0"/>
                  </a:srgbClr>
                </a:highlight>
                <a:latin typeface="Simsun"/>
                <a:ea typeface="Simsun"/>
                <a:cs typeface="Calibri"/>
              </a:rPr>
              <a:t>区域贸易工作组（RTG）--成立于2018年，作为贸易部门的牵头机构和协调协商机构，具有全面的业务权力</a:t>
            </a:r>
            <a:endParaRPr lang="en-US"/>
          </a:p>
          <a:p>
            <a:pPr rtl="0"/>
            <a:r>
              <a:rPr lang="zh-Hans" sz="1200" b="0" i="0" u="none" strike="noStrike">
                <a:solidFill>
                  <a:srgbClr val="000000"/>
                </a:solidFill>
                <a:highlight>
                  <a:srgbClr val="000000">
                    <a:alpha val="0"/>
                  </a:srgbClr>
                </a:highlight>
                <a:latin typeface="Simsun"/>
                <a:ea typeface="Simsun"/>
                <a:cs typeface="Calibri"/>
              </a:rPr>
              <a:t>动植物卫生检疫（SPS）区域工作组--成立于2019年，是执行《贸易SPS措施现代化共同议程》的决策机构，根据国家计划和CITA滚动式策略行动计划制定年度SPS工作计划，并与RTG协调配合。</a:t>
            </a:r>
          </a:p>
          <a:p>
            <a:endParaRPr lang="en-US">
              <a:solidFill>
                <a:srgbClr val="000000"/>
              </a:solidFill>
              <a:ea typeface="Calibri"/>
              <a:cs typeface="Calibri"/>
            </a:endParaRPr>
          </a:p>
        </p:txBody>
      </p:sp>
      <p:sp>
        <p:nvSpPr>
          <p:cNvPr id="4" name="Slide Number Placeholder 3"/>
          <p:cNvSpPr>
            <a:spLocks noGrp="1"/>
          </p:cNvSpPr>
          <p:nvPr>
            <p:ph type="sldNum" sz="quarter" idx="5"/>
          </p:nvPr>
        </p:nvSpPr>
        <p:spPr/>
        <p:txBody>
          <a:bodyPr/>
          <a:lstStyle/>
          <a:p>
            <a:fld id="{4B00318E-0DB4-F04E-B94E-15A1E479A5FF}" type="slidenum">
              <a:rPr lang="en-US" smtClean="0"/>
              <a:t>9</a:t>
            </a:fld>
            <a:endParaRPr lang="en-US"/>
          </a:p>
        </p:txBody>
      </p:sp>
    </p:spTree>
    <p:extLst>
      <p:ext uri="{BB962C8B-B14F-4D97-AF65-F5344CB8AC3E}">
        <p14:creationId xmlns:p14="http://schemas.microsoft.com/office/powerpoint/2010/main" val="39249196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10</a:t>
            </a:fld>
            <a:endParaRPr lang="en-US"/>
          </a:p>
        </p:txBody>
      </p:sp>
    </p:spTree>
    <p:extLst>
      <p:ext uri="{BB962C8B-B14F-4D97-AF65-F5344CB8AC3E}">
        <p14:creationId xmlns:p14="http://schemas.microsoft.com/office/powerpoint/2010/main" val="401163841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0" i="0" u="none" strike="noStrike">
                <a:highlight>
                  <a:srgbClr val="000000">
                    <a:alpha val="0"/>
                  </a:srgbClr>
                </a:highlight>
                <a:latin typeface="Simsun"/>
                <a:ea typeface="Simsun"/>
              </a:rPr>
              <a:t>CITA 2030的投资项目实例</a:t>
            </a:r>
          </a:p>
          <a:p>
            <a:endParaRPr lang="en-US"/>
          </a:p>
          <a:p>
            <a:pPr rtl="0"/>
            <a:r>
              <a:rPr lang="zh-Hans" sz="1200" b="1" i="0" u="none" strike="noStrike">
                <a:highlight>
                  <a:srgbClr val="000000">
                    <a:alpha val="0"/>
                  </a:srgbClr>
                </a:highlight>
                <a:latin typeface="Simsun"/>
                <a:ea typeface="Simsun"/>
              </a:rPr>
              <a:t>区域边境服务改善（RIBS）项目</a:t>
            </a:r>
          </a:p>
          <a:p>
            <a:pPr rtl="0"/>
            <a:r>
              <a:rPr lang="zh-Hans" sz="1200" b="0" i="0" u="none" strike="noStrike">
                <a:highlight>
                  <a:srgbClr val="000000">
                    <a:alpha val="0"/>
                  </a:srgbClr>
                </a:highlight>
                <a:latin typeface="Simsun"/>
                <a:ea typeface="Simsun"/>
              </a:rPr>
              <a:t>亚行东亚局在其CAREC贸易便利化的《交易技术援助报告》（TRTA）中率先提出了RIBS项目的概念。2013年，在“一个亚行”（One-ADB）项目的支持下，吉尔吉斯共和国和塔吉克斯坦RIBS项目由东亚局的员工担任共同组长。2016年，蒙古国批准了RIBS项目，并于2019年批准了追加融资。东亚局继续与其他CAREC成员分享从RIBS项目中获得的经验，便于日后推广。</a:t>
            </a:r>
          </a:p>
          <a:p>
            <a:endParaRPr lang="en-US"/>
          </a:p>
          <a:p>
            <a:pPr marL="0" marR="0" lvl="0" indent="0" algn="l" defTabSz="914309" rtl="0" eaLnBrk="1" fontAlgn="auto" latinLnBrk="0" hangingPunct="1">
              <a:lnSpc>
                <a:spcPct val="100000"/>
              </a:lnSpc>
              <a:spcBef>
                <a:spcPct val="0"/>
              </a:spcBef>
              <a:spcAft>
                <a:spcPct val="0"/>
              </a:spcAft>
              <a:buClrTx/>
              <a:buSzTx/>
              <a:buFontTx/>
              <a:buNone/>
              <a:defRPr/>
            </a:pPr>
            <a:r>
              <a:rPr lang="zh-Hans" sz="1200" b="1" i="0" u="none" strike="noStrike">
                <a:solidFill>
                  <a:srgbClr val="ED7D31"/>
                </a:solidFill>
                <a:highlight>
                  <a:srgbClr val="000000">
                    <a:alpha val="0"/>
                  </a:srgbClr>
                </a:highlight>
                <a:latin typeface="Simsun"/>
                <a:ea typeface="Simsun"/>
              </a:rPr>
              <a:t>贸易卫生和植物检疫措施的区域升级</a:t>
            </a:r>
            <a:endParaRPr lang="en-US" sz="1200" b="1">
              <a:solidFill>
                <a:schemeClr val="accent2"/>
              </a:solidFill>
              <a:effectLst/>
              <a:latin typeface="Century Gothic" panose="020b0502020202020204" pitchFamily="34" charset="0"/>
              <a:ea typeface="SimSun" panose="02010600030101010101" pitchFamily="2" charset="-122"/>
            </a:endParaRPr>
          </a:p>
          <a:p>
            <a:pPr rtl="0"/>
            <a:r>
              <a:rPr lang="zh-Hans" sz="1200" b="0" i="0" u="none" strike="noStrike">
                <a:highlight>
                  <a:srgbClr val="000000">
                    <a:alpha val="0"/>
                  </a:srgbClr>
                </a:highlight>
                <a:latin typeface="Simsun"/>
                <a:ea typeface="Simsun"/>
              </a:rPr>
              <a:t>借助CAREC机制，东亚局支持通过《贸易卫生和植物检疫措施现代化共同议程》。根据这一倡议，蒙古的一个投资项目于2016年得到了批准，该项目旨在改善检查和控制系统，通过建设或修复实验室和提供新的诊断设备，促进农业食品贸易往来，推动实现经济多样化。这将实现测试和诊断能力的去中心化，并支持开展边境早期疾病检测。CAREC贸易相关的技术援助项目为正在和将要开展的动植物卫生检疫项目提供了广泛的支持。</a:t>
            </a:r>
          </a:p>
          <a:p>
            <a:endParaRPr lang="en-US"/>
          </a:p>
          <a:p>
            <a:r>
              <a:rPr lang="en-PH" sz="1200" kern="1200">
                <a:solidFill>
                  <a:schemeClr val="tx1"/>
                </a:solidFill>
                <a:effectLst/>
                <a:latin typeface="+mn-lt"/>
                <a:ea typeface="+mn-ea"/>
                <a:cs typeface="+mn-cs"/>
              </a:rPr>
              <a:t> </a:t>
            </a:r>
          </a:p>
          <a:p>
            <a:endParaRPr lang="en-US" b="1"/>
          </a:p>
          <a:p>
            <a:r>
              <a:rPr lang="en-US"/>
              <a:t>   </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11</a:t>
            </a:fld>
            <a:endParaRPr lang="en-US"/>
          </a:p>
        </p:txBody>
      </p:sp>
    </p:spTree>
    <p:extLst>
      <p:ext uri="{BB962C8B-B14F-4D97-AF65-F5344CB8AC3E}">
        <p14:creationId xmlns:p14="http://schemas.microsoft.com/office/powerpoint/2010/main" val="215213896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a:highlight>
                  <a:srgbClr val="000000">
                    <a:alpha val="0"/>
                  </a:srgbClr>
                </a:highlight>
                <a:latin typeface="Simsun"/>
                <a:ea typeface="Simsun"/>
                <a:cs typeface="Calibri"/>
              </a:rPr>
              <a:t>体制机制建设</a:t>
            </a:r>
            <a:endParaRPr lang="en-US" b="1"/>
          </a:p>
          <a:p>
            <a:pPr rtl="0"/>
            <a:r>
              <a:rPr lang="zh-Hans" sz="1200" b="0" i="0" u="none" strike="noStrike">
                <a:highlight>
                  <a:srgbClr val="000000">
                    <a:alpha val="0"/>
                  </a:srgbClr>
                </a:highlight>
                <a:latin typeface="Simsun"/>
                <a:ea typeface="Simsun"/>
                <a:cs typeface="Calibri"/>
              </a:rPr>
              <a:t>国家之间定期、频繁和持续的交流，就像贸易往来一样，可以加强联系，建立信任和友谊，这正是区域合作的基础。</a:t>
            </a:r>
          </a:p>
          <a:p>
            <a:pPr rtl="0"/>
            <a:r>
              <a:rPr lang="zh-Hans" sz="1200" b="0" i="0" u="none" strike="noStrike">
                <a:highlight>
                  <a:srgbClr val="000000">
                    <a:alpha val="0"/>
                  </a:srgbClr>
                </a:highlight>
                <a:latin typeface="Simsun"/>
                <a:ea typeface="Simsun"/>
                <a:cs typeface="Calibri"/>
              </a:rPr>
              <a:t>通过政策讨论，可以更好地了解成员国的国家目标和制约因素，确定区域优先事项</a:t>
            </a:r>
          </a:p>
          <a:p>
            <a:pPr rtl="0"/>
            <a:r>
              <a:rPr lang="zh-Hans" sz="1200" b="0" i="0" u="none" strike="noStrike">
                <a:highlight>
                  <a:srgbClr val="000000">
                    <a:alpha val="0"/>
                  </a:srgbClr>
                </a:highlight>
                <a:latin typeface="Simsun"/>
                <a:ea typeface="Simsun"/>
                <a:cs typeface="Calibri"/>
              </a:rPr>
              <a:t>研讨会和工作坊让成员国了解了国际标准、最佳做法和全球经验的教训</a:t>
            </a:r>
          </a:p>
          <a:p>
            <a:endParaRPr lang="en-US"/>
          </a:p>
          <a:p>
            <a:pPr rtl="0"/>
            <a:r>
              <a:rPr lang="zh-Hans" sz="1200" b="1" i="0" u="none" strike="noStrike">
                <a:highlight>
                  <a:srgbClr val="000000">
                    <a:alpha val="0"/>
                  </a:srgbClr>
                </a:highlight>
                <a:latin typeface="Simsun"/>
                <a:ea typeface="Simsun"/>
              </a:rPr>
              <a:t>加快推进数字贸易</a:t>
            </a:r>
            <a:endParaRPr lang="en-US" b="1">
              <a:ea typeface="Calibri"/>
              <a:cs typeface="Calibri"/>
            </a:endParaRPr>
          </a:p>
          <a:p>
            <a:pPr rtl="0"/>
            <a:r>
              <a:rPr lang="zh-Hans" sz="1200" b="0" i="0" u="none" strike="noStrike" kern="1200">
                <a:solidFill>
                  <a:srgbClr val="000000"/>
                </a:solidFill>
                <a:highlight>
                  <a:srgbClr val="000000">
                    <a:alpha val="0"/>
                  </a:srgbClr>
                </a:highlight>
                <a:latin typeface="Simsun"/>
                <a:ea typeface="Simsun"/>
                <a:cs typeface="+mn-cs"/>
              </a:rPr>
              <a:t>CAREC成员国已经加大工作力度，最大限度地利用数字技术来改变贸易和促进经济机会。为支持成员国，CAREC贸易技术项目的范围进一步扩大，旨在建立相关机制加速数字贸易。具体而言，技术援助将为CAREC国家开展业务流程分析、可行性或范围研究，以实现贸易数字化(例如，使用区块链、人工智能、电子认证、电子支付或云平台)；支持讨论，并为CAREC国家之间旨在促进数字贸易合作和/或CAREC成员加入相关国际公约的双边或次区域协议或安排提供技术援助；以及在CAREC区域的公共和私营利益攸关方之间建立数字贸易论坛、网络或联盟。</a:t>
            </a:r>
            <a:endParaRPr lang="en-PH" sz="1200" kern="1200">
              <a:solidFill>
                <a:schemeClr val="tx1"/>
              </a:solidFill>
              <a:effectLst/>
              <a:latin typeface="+mn-lt"/>
              <a:ea typeface="Calibri"/>
              <a:cs typeface="Calibri"/>
            </a:endParaRPr>
          </a:p>
          <a:p>
            <a:r>
              <a:rPr lang="en-PH"/>
              <a:t>  </a:t>
            </a:r>
            <a:endParaRPr lang="en-PH" sz="1200" kern="1200">
              <a:solidFill>
                <a:schemeClr val="tx1"/>
              </a:solidFill>
              <a:effectLst/>
              <a:latin typeface="+mn-lt"/>
              <a:ea typeface="Calibri"/>
              <a:cs typeface="Calibri"/>
            </a:endParaRPr>
          </a:p>
          <a:p>
            <a:endParaRPr lang="en-PH">
              <a:ea typeface="Calibri"/>
              <a:cs typeface="Calibri"/>
            </a:endParaRPr>
          </a:p>
          <a:p>
            <a:endParaRPr lang="en-US" b="1"/>
          </a:p>
          <a:p>
            <a:r>
              <a:rPr lang="en-US"/>
              <a:t>   </a:t>
            </a:r>
            <a:endParaRPr lang="en-US">
              <a:ea typeface="Calibri"/>
              <a:cs typeface="Calibri"/>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12</a:t>
            </a:fld>
            <a:endParaRPr lang="en-US"/>
          </a:p>
        </p:txBody>
      </p:sp>
    </p:spTree>
    <p:extLst>
      <p:ext uri="{BB962C8B-B14F-4D97-AF65-F5344CB8AC3E}">
        <p14:creationId xmlns:p14="http://schemas.microsoft.com/office/powerpoint/2010/main" val="1252858498"/>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reserve="1" userDrawn="1">
  <p:cSld name="Event Title">
    <p:bg>
      <p:bgPr>
        <a:blipFill dpi="0" rotWithShape="1">
          <a:blip r:embed="rId1">
            <a:lum/>
          </a:blip>
          <a:stretch>
            <a:fillRect/>
          </a:stretch>
        </a:blipFill>
        <a:effectLst/>
      </p:bgPr>
    </p:bg>
    <p:spTree>
      <p:nvGrpSpPr>
        <p:cNvPr id="1" name=""/>
        <p:cNvGrpSpPr/>
        <p:nvPr/>
      </p:nvGrpSpPr>
      <p:grpSpPr>
        <a:xfrm>
          <a:off x="0" y="0"/>
          <a:ext cx="0" cy="0"/>
        </a:xfrm>
      </p:grpSpPr>
    </p:spTree>
    <p:extLst>
      <p:ext uri="{BB962C8B-B14F-4D97-AF65-F5344CB8AC3E}">
        <p14:creationId xmlns:p14="http://schemas.microsoft.com/office/powerpoint/2010/main" val="164819296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bg>
      <p:bgPr>
        <a:blipFill dpi="0" rotWithShape="1">
          <a:blip r:embed="rId1">
            <a:lum/>
          </a:blip>
          <a:stretch>
            <a:fillRect/>
          </a:stretch>
        </a:blipFill>
        <a:effectLst/>
      </p:bgPr>
    </p:bg>
    <p:spTree>
      <p:nvGrpSpPr>
        <p:cNvPr id="1" name=""/>
        <p:cNvGrpSpPr/>
        <p:nvPr/>
      </p:nvGrpSpPr>
      <p:grpSpPr>
        <a:xfrm>
          <a:off x="0" y="0"/>
          <a:ext cx="0" cy="0"/>
        </a:xfrm>
      </p:grpSpPr>
      <p:sp>
        <p:nvSpPr>
          <p:cNvPr id="2" name="Title 1"/>
          <p:cNvSpPr>
            <a:spLocks noGrp="1"/>
          </p:cNvSpPr>
          <p:nvPr>
            <p:ph type="title"/>
          </p:nvPr>
        </p:nvSpPr>
        <p:spPr>
          <a:xfrm>
            <a:off x="839788" y="460529"/>
            <a:ext cx="3932237" cy="1600200"/>
          </a:xfrm>
          <a:prstGeom prst="rect">
            <a:avLst/>
          </a:prstGeom>
        </p:spPr>
        <p:txBody>
          <a:bodyPr anchor="b"/>
          <a:lstStyle>
            <a:lvl1pPr>
              <a:defRPr sz="3200">
                <a:solidFill>
                  <a:schemeClr val="accent2"/>
                </a:solidFill>
              </a:defRPr>
            </a:lvl1pPr>
          </a:lstStyle>
          <a:p>
            <a:r>
              <a:rPr lang="en-US"/>
              <a:t>Click to edit Master title style</a:t>
            </a:r>
          </a:p>
        </p:txBody>
      </p:sp>
      <p:sp>
        <p:nvSpPr>
          <p:cNvPr id="3" name="Picture Placeholder 2"/>
          <p:cNvSpPr>
            <a:spLocks noGrp="1" noChangeAspect="1"/>
          </p:cNvSpPr>
          <p:nvPr>
            <p:ph type="pic" idx="1"/>
          </p:nvPr>
        </p:nvSpPr>
        <p:spPr>
          <a:xfrm>
            <a:off x="5180012" y="460529"/>
            <a:ext cx="6172200" cy="4958342"/>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217049"/>
            <a:ext cx="3932237" cy="32018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57C34D-329D-9942-AD84-1CAB9BAF9A15}" type="datetime1">
              <a:rPr lang="en-PH" smtClean="0"/>
              <a:t>11/06/2023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09C89-E760-E743-8004-FFE52D13F1E8}" type="slidenum">
              <a:rPr lang="en-US" smtClean="0"/>
              <a:t>‹#›</a:t>
            </a:fld>
            <a:endParaRPr lang="en-US"/>
          </a:p>
        </p:txBody>
      </p:sp>
      <p:sp>
        <p:nvSpPr>
          <p:cNvPr id="9" name="Date Placeholder 1">
            <a:extLst>
              <a:ext uri="{FF2B5EF4-FFF2-40B4-BE49-F238E27FC236}">
                <a16:creationId xmlns:a16="http://schemas.microsoft.com/office/drawing/2014/main" id="{7416301B-3558-8281-58C5-7BE76D89206E}"/>
              </a:ext>
            </a:extLst>
          </p:cNvPr>
          <p:cNvSpPr txBox="1"/>
          <p:nvPr userDrawn="1"/>
        </p:nvSpPr>
        <p:spPr>
          <a:xfrm>
            <a:off x="2826775" y="6548251"/>
            <a:ext cx="8299535" cy="53115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tabLst>
                <a:tab pos="5943600" algn="r"/>
              </a:tabLst>
            </a:pPr>
            <a:r>
              <a:rPr lang="en-US" sz="1050" b="1">
                <a:solidFill>
                  <a:srgbClr val="FFFFFF"/>
                </a:solidFill>
                <a:latin typeface="Arial" panose="020b0604020202020204" pitchFamily="34" charset="0"/>
                <a:ea typeface="Calibri" panose="020f0502020204030204" pitchFamily="34" charset="0"/>
              </a:rPr>
              <a:t>CAREC Senior Officials’ Meetin</a:t>
            </a:r>
            <a:r>
              <a:rPr lang="en-US" sz="1100" b="1">
                <a:solidFill>
                  <a:srgbClr val="FFFFFF"/>
                </a:solidFill>
                <a:latin typeface="Arial" panose="020b0604020202020204" pitchFamily="34" charset="0"/>
                <a:ea typeface="Calibri" panose="020f0502020204030204" pitchFamily="34" charset="0"/>
              </a:rPr>
              <a:t>g | </a:t>
            </a:r>
            <a:r>
              <a:rPr lang="en-US" sz="800" b="0">
                <a:solidFill>
                  <a:srgbClr val="FFFFFF"/>
                </a:solidFill>
                <a:latin typeface="Arial" panose="020b0604020202020204" pitchFamily="34" charset="0"/>
                <a:ea typeface="Calibri" panose="020f0502020204030204" pitchFamily="34" charset="0"/>
              </a:rPr>
              <a:t>13-14 June 2023, Tbilisi, Georgia</a:t>
            </a:r>
            <a:endParaRPr lang="en-US" sz="900" b="0">
              <a:solidFill>
                <a:srgbClr val="FFFFFF"/>
              </a:solidFill>
              <a:latin typeface="Arial" panose="020b060402020202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7437B710-A7E2-61A5-7807-721A183B5BDD}"/>
              </a:ext>
            </a:extLst>
          </p:cNvPr>
          <p:cNvSpPr/>
          <p:nvPr userDrawn="1"/>
        </p:nvSpPr>
        <p:spPr>
          <a:xfrm>
            <a:off x="0" y="0"/>
            <a:ext cx="12192000" cy="6451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535510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reserve="1" userDrawn="1">
  <p:cSld name="Title Slide">
    <p:bg>
      <p:bgPr>
        <a:blipFill dpi="0" rotWithShape="1">
          <a:blip r:embed="rId1">
            <a:lum/>
          </a:blip>
          <a:stretch>
            <a:fillRect/>
          </a:stretch>
        </a:blipFill>
        <a:effectLst/>
      </p:bgPr>
    </p:bg>
    <p:spTree>
      <p:nvGrpSpPr>
        <p:cNvPr id="1" name=""/>
        <p:cNvGrpSpPr/>
        <p:nvPr/>
      </p:nvGrpSpPr>
      <p:grpSpPr>
        <a:xfrm>
          <a:off x="0" y="0"/>
          <a:ext cx="0" cy="0"/>
        </a:xfrm>
      </p:grpSpPr>
      <p:sp>
        <p:nvSpPr>
          <p:cNvPr id="2" name="Title 1"/>
          <p:cNvSpPr>
            <a:spLocks noGrp="1"/>
          </p:cNvSpPr>
          <p:nvPr>
            <p:ph type="ctrTitle" hasCustomPrompt="1"/>
          </p:nvPr>
        </p:nvSpPr>
        <p:spPr>
          <a:xfrm>
            <a:off x="1577009" y="983441"/>
            <a:ext cx="8825947" cy="1703827"/>
          </a:xfrm>
          <a:prstGeom prst="rect">
            <a:avLst/>
          </a:prstGeom>
        </p:spPr>
        <p:txBody>
          <a:bodyPr anchor="t"/>
          <a:lstStyle>
            <a:lvl1pPr algn="l">
              <a:lnSpc>
                <a:spcPts val="4400"/>
              </a:lnSpc>
              <a:defRPr sz="4200">
                <a:solidFill>
                  <a:schemeClr val="accent2"/>
                </a:solidFill>
              </a:defRPr>
            </a:lvl1pPr>
          </a:lstStyle>
          <a:p>
            <a:r>
              <a:rPr lang="en-US"/>
              <a:t>Click to edit presentation title style</a:t>
            </a:r>
          </a:p>
        </p:txBody>
      </p:sp>
      <p:sp>
        <p:nvSpPr>
          <p:cNvPr id="3" name="Subtitle 2"/>
          <p:cNvSpPr>
            <a:spLocks noGrp="1"/>
          </p:cNvSpPr>
          <p:nvPr>
            <p:ph type="subTitle" idx="1" hasCustomPrompt="1"/>
          </p:nvPr>
        </p:nvSpPr>
        <p:spPr>
          <a:xfrm>
            <a:off x="1577011" y="3960597"/>
            <a:ext cx="6359668" cy="889700"/>
          </a:xfrm>
        </p:spPr>
        <p:txBody>
          <a:bodyPr/>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presenter name style</a:t>
            </a:r>
          </a:p>
        </p:txBody>
      </p:sp>
      <p:sp>
        <p:nvSpPr>
          <p:cNvPr id="4" name="Date Placeholder 1">
            <a:extLst>
              <a:ext uri="{FF2B5EF4-FFF2-40B4-BE49-F238E27FC236}">
                <a16:creationId xmlns:a16="http://schemas.microsoft.com/office/drawing/2014/main" id="{74C58121-C324-F07B-DAB3-E6C287953A40}"/>
              </a:ext>
            </a:extLst>
          </p:cNvPr>
          <p:cNvSpPr txBox="1"/>
          <p:nvPr userDrawn="1"/>
        </p:nvSpPr>
        <p:spPr>
          <a:xfrm>
            <a:off x="2826775" y="6548251"/>
            <a:ext cx="8299535" cy="53115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tabLst>
                <a:tab pos="5943600" algn="r"/>
              </a:tabLst>
            </a:pPr>
            <a:r>
              <a:rPr lang="en-US" sz="1050" b="1">
                <a:solidFill>
                  <a:srgbClr val="FFFFFF"/>
                </a:solidFill>
                <a:latin typeface="Arial" panose="020b0604020202020204" pitchFamily="34" charset="0"/>
                <a:ea typeface="Calibri" panose="020f0502020204030204" pitchFamily="34" charset="0"/>
              </a:rPr>
              <a:t>CAREC Senior Officials’ Meetin</a:t>
            </a:r>
            <a:r>
              <a:rPr lang="en-US" sz="1100" b="1">
                <a:solidFill>
                  <a:srgbClr val="FFFFFF"/>
                </a:solidFill>
                <a:latin typeface="Arial" panose="020b0604020202020204" pitchFamily="34" charset="0"/>
                <a:ea typeface="Calibri" panose="020f0502020204030204" pitchFamily="34" charset="0"/>
              </a:rPr>
              <a:t>g | </a:t>
            </a:r>
            <a:r>
              <a:rPr lang="en-US" sz="800" b="0">
                <a:solidFill>
                  <a:srgbClr val="FFFFFF"/>
                </a:solidFill>
                <a:latin typeface="Arial" panose="020b0604020202020204" pitchFamily="34" charset="0"/>
                <a:ea typeface="Calibri" panose="020f0502020204030204" pitchFamily="34" charset="0"/>
              </a:rPr>
              <a:t>13-14 June 2023, Tbilisi, Georgia</a:t>
            </a:r>
            <a:endParaRPr lang="en-US" sz="900" b="0">
              <a:solidFill>
                <a:srgbClr val="FFFFFF"/>
              </a:solidFill>
              <a:latin typeface="Arial" panose="020b060402020202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3A2DEE0C-210A-1E97-F726-F53412C3C67F}"/>
              </a:ext>
            </a:extLst>
          </p:cNvPr>
          <p:cNvSpPr/>
          <p:nvPr userDrawn="1"/>
        </p:nvSpPr>
        <p:spPr>
          <a:xfrm>
            <a:off x="0" y="0"/>
            <a:ext cx="12192000" cy="6451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542076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obj" preserve="1">
  <p:cSld name="Title and Content">
    <p:bg>
      <p:bgPr>
        <a:blipFill dpi="0" rotWithShape="1">
          <a:blip r:embed="rId1">
            <a:lum/>
          </a:blip>
          <a:stretch>
            <a:fillRect/>
          </a:stretch>
        </a:blipFill>
        <a:effectLst/>
      </p:bgPr>
    </p:bg>
    <p:spTree>
      <p:nvGrpSpPr>
        <p:cNvPr id="1" name=""/>
        <p:cNvGrpSpPr/>
        <p:nvPr/>
      </p:nvGrpSpPr>
      <p:grpSpPr>
        <a:xfrm>
          <a:off x="0" y="0"/>
          <a:ext cx="0" cy="0"/>
        </a:xfrm>
      </p:grpSpPr>
      <p:sp>
        <p:nvSpPr>
          <p:cNvPr id="2" name="Title 1"/>
          <p:cNvSpPr>
            <a:spLocks noGrp="1"/>
          </p:cNvSpPr>
          <p:nvPr>
            <p:ph type="title"/>
          </p:nvPr>
        </p:nvSpPr>
        <p:spPr>
          <a:xfrm>
            <a:off x="838200" y="706172"/>
            <a:ext cx="10515600" cy="1325563"/>
          </a:xfrm>
          <a:prstGeom prst="rect">
            <a:avLst/>
          </a:prstGeom>
        </p:spPr>
        <p:txBody>
          <a:bodyPr/>
          <a:lstStyle>
            <a:lvl1pPr>
              <a:defRPr>
                <a:solidFill>
                  <a:schemeClr val="accent2"/>
                </a:solidFill>
              </a:defRPr>
            </a:lvl1pPr>
          </a:lstStyle>
          <a:p>
            <a:r>
              <a:rPr lang="en-US"/>
              <a:t>Click to edit Master title style</a:t>
            </a:r>
          </a:p>
        </p:txBody>
      </p:sp>
      <p:sp>
        <p:nvSpPr>
          <p:cNvPr id="3" name="Content Placeholder 2"/>
          <p:cNvSpPr>
            <a:spLocks noGrp="1"/>
          </p:cNvSpPr>
          <p:nvPr>
            <p:ph idx="1"/>
          </p:nvPr>
        </p:nvSpPr>
        <p:spPr>
          <a:xfrm>
            <a:off x="838200" y="1814141"/>
            <a:ext cx="10515600" cy="3672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18CCD0-18E1-3E46-B6B3-AC0CF26AD4B3}" type="datetime1">
              <a:rPr lang="en-PH" smtClean="0"/>
              <a:t>11/06/2023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09C89-E760-E743-8004-FFE52D13F1E8}" type="slidenum">
              <a:rPr lang="en-US" smtClean="0"/>
              <a:t>‹#›</a:t>
            </a:fld>
            <a:endParaRPr lang="en-US"/>
          </a:p>
        </p:txBody>
      </p:sp>
      <p:sp>
        <p:nvSpPr>
          <p:cNvPr id="8" name="Date Placeholder 1">
            <a:extLst>
              <a:ext uri="{FF2B5EF4-FFF2-40B4-BE49-F238E27FC236}">
                <a16:creationId xmlns:a16="http://schemas.microsoft.com/office/drawing/2014/main" id="{17D63617-8B3D-CDAC-E62B-72984DCE9B52}"/>
              </a:ext>
            </a:extLst>
          </p:cNvPr>
          <p:cNvSpPr txBox="1"/>
          <p:nvPr userDrawn="1"/>
        </p:nvSpPr>
        <p:spPr>
          <a:xfrm>
            <a:off x="2826775" y="6548251"/>
            <a:ext cx="8299535" cy="53115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tabLst>
                <a:tab pos="5943600" algn="r"/>
              </a:tabLst>
            </a:pPr>
            <a:r>
              <a:rPr lang="en-US" sz="1050" b="1">
                <a:solidFill>
                  <a:srgbClr val="FFFFFF"/>
                </a:solidFill>
                <a:latin typeface="Arial" panose="020b0604020202020204" pitchFamily="34" charset="0"/>
                <a:ea typeface="Calibri" panose="020f0502020204030204" pitchFamily="34" charset="0"/>
              </a:rPr>
              <a:t>CAREC Senior Officials’ Meetin</a:t>
            </a:r>
            <a:r>
              <a:rPr lang="en-US" sz="1100" b="1">
                <a:solidFill>
                  <a:srgbClr val="FFFFFF"/>
                </a:solidFill>
                <a:latin typeface="Arial" panose="020b0604020202020204" pitchFamily="34" charset="0"/>
                <a:ea typeface="Calibri" panose="020f0502020204030204" pitchFamily="34" charset="0"/>
              </a:rPr>
              <a:t>g | </a:t>
            </a:r>
            <a:r>
              <a:rPr lang="en-US" sz="800" b="0">
                <a:solidFill>
                  <a:srgbClr val="FFFFFF"/>
                </a:solidFill>
                <a:latin typeface="Arial" panose="020b0604020202020204" pitchFamily="34" charset="0"/>
                <a:ea typeface="Calibri" panose="020f0502020204030204" pitchFamily="34" charset="0"/>
              </a:rPr>
              <a:t>13-14 June 2023, Tbilisi, Georgia</a:t>
            </a:r>
            <a:endParaRPr lang="en-US" sz="900" b="0">
              <a:solidFill>
                <a:srgbClr val="FFFFFF"/>
              </a:solidFill>
              <a:latin typeface="Arial" panose="020b060402020202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C547A923-AF4B-96ED-6AEB-2E908CD1B683}"/>
              </a:ext>
            </a:extLst>
          </p:cNvPr>
          <p:cNvSpPr/>
          <p:nvPr userDrawn="1"/>
        </p:nvSpPr>
        <p:spPr>
          <a:xfrm>
            <a:off x="0" y="0"/>
            <a:ext cx="12192000" cy="6451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386596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secHead" preserve="1">
  <p:cSld name="Section Header">
    <p:bg>
      <p:bgPr>
        <a:blipFill dpi="0" rotWithShape="1">
          <a:blip r:embed="rId1">
            <a:lum/>
          </a:blip>
          <a:stretch>
            <a:fillRect/>
          </a:stretch>
        </a:blipFill>
        <a:effectLst/>
      </p:bgPr>
    </p:bg>
    <p:spTree>
      <p:nvGrpSpPr>
        <p:cNvPr id="1" name=""/>
        <p:cNvGrpSpPr/>
        <p:nvPr/>
      </p:nvGrpSpPr>
      <p:grpSpPr>
        <a:xfrm>
          <a:off x="0" y="0"/>
          <a:ext cx="0" cy="0"/>
        </a:xfrm>
      </p:grpSpPr>
      <p:sp>
        <p:nvSpPr>
          <p:cNvPr id="2" name="Title 1"/>
          <p:cNvSpPr>
            <a:spLocks noGrp="1"/>
          </p:cNvSpPr>
          <p:nvPr>
            <p:ph type="title"/>
          </p:nvPr>
        </p:nvSpPr>
        <p:spPr>
          <a:xfrm>
            <a:off x="1404731" y="679242"/>
            <a:ext cx="9942720" cy="2613025"/>
          </a:xfrm>
          <a:prstGeom prst="rect">
            <a:avLst/>
          </a:prstGeom>
        </p:spPr>
        <p:txBody>
          <a:bodyPr anchor="b"/>
          <a:lstStyle>
            <a:lvl1pPr>
              <a:defRPr sz="6000">
                <a:solidFill>
                  <a:schemeClr val="accent2"/>
                </a:solidFill>
              </a:defRPr>
            </a:lvl1pPr>
          </a:lstStyle>
          <a:p>
            <a:r>
              <a:rPr lang="en-US"/>
              <a:t>Click to edit Master title style</a:t>
            </a:r>
          </a:p>
        </p:txBody>
      </p:sp>
      <p:sp>
        <p:nvSpPr>
          <p:cNvPr id="3" name="Text Placeholder 2"/>
          <p:cNvSpPr>
            <a:spLocks noGrp="1"/>
          </p:cNvSpPr>
          <p:nvPr>
            <p:ph type="body" idx="1"/>
          </p:nvPr>
        </p:nvSpPr>
        <p:spPr>
          <a:xfrm>
            <a:off x="1404731" y="3429000"/>
            <a:ext cx="9942720" cy="1630154"/>
          </a:xfrm>
        </p:spPr>
        <p:txBody>
          <a:bodyPr/>
          <a:lstStyle>
            <a:lvl1pPr marL="0" indent="0">
              <a:buNone/>
              <a:defRPr sz="2400">
                <a:solidFill>
                  <a:srgbClr val="92D050"/>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78C6F7-EEAC-764C-AE98-4BE46F715869}" type="datetime1">
              <a:rPr lang="en-PH" smtClean="0"/>
              <a:t>11/06/2023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09C89-E760-E743-8004-FFE52D13F1E8}" type="slidenum">
              <a:rPr lang="en-US" smtClean="0"/>
              <a:t>‹#›</a:t>
            </a:fld>
            <a:endParaRPr lang="en-US"/>
          </a:p>
        </p:txBody>
      </p:sp>
      <p:sp>
        <p:nvSpPr>
          <p:cNvPr id="8" name="Date Placeholder 1">
            <a:extLst>
              <a:ext uri="{FF2B5EF4-FFF2-40B4-BE49-F238E27FC236}">
                <a16:creationId xmlns:a16="http://schemas.microsoft.com/office/drawing/2014/main" id="{1C35FF98-B8AF-5148-D73A-CC580CECDFAA}"/>
              </a:ext>
            </a:extLst>
          </p:cNvPr>
          <p:cNvSpPr txBox="1"/>
          <p:nvPr userDrawn="1"/>
        </p:nvSpPr>
        <p:spPr>
          <a:xfrm>
            <a:off x="2826775" y="6548251"/>
            <a:ext cx="8299535" cy="53115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tabLst>
                <a:tab pos="5943600" algn="r"/>
              </a:tabLst>
            </a:pPr>
            <a:r>
              <a:rPr lang="en-US" sz="1050" b="1">
                <a:solidFill>
                  <a:srgbClr val="FFFFFF"/>
                </a:solidFill>
                <a:latin typeface="Arial" panose="020b0604020202020204" pitchFamily="34" charset="0"/>
                <a:ea typeface="Calibri" panose="020f0502020204030204" pitchFamily="34" charset="0"/>
              </a:rPr>
              <a:t>CAREC Senior Officials’ Meetin</a:t>
            </a:r>
            <a:r>
              <a:rPr lang="en-US" sz="1100" b="1">
                <a:solidFill>
                  <a:srgbClr val="FFFFFF"/>
                </a:solidFill>
                <a:latin typeface="Arial" panose="020b0604020202020204" pitchFamily="34" charset="0"/>
                <a:ea typeface="Calibri" panose="020f0502020204030204" pitchFamily="34" charset="0"/>
              </a:rPr>
              <a:t>g | </a:t>
            </a:r>
            <a:r>
              <a:rPr lang="en-US" sz="800" b="0">
                <a:solidFill>
                  <a:srgbClr val="FFFFFF"/>
                </a:solidFill>
                <a:latin typeface="Arial" panose="020b0604020202020204" pitchFamily="34" charset="0"/>
                <a:ea typeface="Calibri" panose="020f0502020204030204" pitchFamily="34" charset="0"/>
              </a:rPr>
              <a:t>13-14 June 2023, Tbilisi, Georgia</a:t>
            </a:r>
            <a:endParaRPr lang="en-US" sz="900" b="0">
              <a:solidFill>
                <a:srgbClr val="FFFFFF"/>
              </a:solidFill>
              <a:latin typeface="Arial" panose="020b060402020202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5DDF5C89-593C-FDF4-953F-E597F12E039D}"/>
              </a:ext>
            </a:extLst>
          </p:cNvPr>
          <p:cNvSpPr/>
          <p:nvPr userDrawn="1"/>
        </p:nvSpPr>
        <p:spPr>
          <a:xfrm>
            <a:off x="0" y="0"/>
            <a:ext cx="12192000" cy="6451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305192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twoObj" preserve="1">
  <p:cSld name="Two Content">
    <p:bg>
      <p:bgPr>
        <a:blipFill dpi="0" rotWithShape="1">
          <a:blip r:embed="rId1">
            <a:lum/>
          </a:blip>
          <a:stretch>
            <a:fillRect/>
          </a:stretch>
        </a:blipFill>
        <a:effectLst/>
      </p:bgPr>
    </p:bg>
    <p:spTree>
      <p:nvGrpSpPr>
        <p:cNvPr id="1" name=""/>
        <p:cNvGrpSpPr/>
        <p:nvPr/>
      </p:nvGrpSpPr>
      <p:grpSpPr>
        <a:xfrm>
          <a:off x="0" y="0"/>
          <a:ext cx="0" cy="0"/>
        </a:xfrm>
      </p:grpSpPr>
      <p:sp>
        <p:nvSpPr>
          <p:cNvPr id="2" name="Title 1"/>
          <p:cNvSpPr>
            <a:spLocks noGrp="1"/>
          </p:cNvSpPr>
          <p:nvPr>
            <p:ph type="title"/>
          </p:nvPr>
        </p:nvSpPr>
        <p:spPr>
          <a:xfrm>
            <a:off x="838200" y="740411"/>
            <a:ext cx="10515600" cy="1210499"/>
          </a:xfrm>
          <a:prstGeom prst="rect">
            <a:avLst/>
          </a:prstGeom>
        </p:spPr>
        <p:txBody>
          <a:bodyPr/>
          <a:lstStyle>
            <a:lvl1pPr>
              <a:defRPr>
                <a:solidFill>
                  <a:schemeClr val="accent2"/>
                </a:solidFill>
              </a:defRPr>
            </a:lvl1pPr>
          </a:lstStyle>
          <a:p>
            <a:r>
              <a:rPr lang="en-US"/>
              <a:t>Click to edit Master title style</a:t>
            </a:r>
          </a:p>
        </p:txBody>
      </p:sp>
      <p:sp>
        <p:nvSpPr>
          <p:cNvPr id="3" name="Content Placeholder 2"/>
          <p:cNvSpPr>
            <a:spLocks noGrp="1"/>
          </p:cNvSpPr>
          <p:nvPr>
            <p:ph sz="half" idx="1"/>
          </p:nvPr>
        </p:nvSpPr>
        <p:spPr>
          <a:xfrm>
            <a:off x="838200" y="1950908"/>
            <a:ext cx="5181600" cy="3210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950908"/>
            <a:ext cx="5181600" cy="3210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1F1811-8ACE-EF43-8C62-0F960C859A00}" type="datetime1">
              <a:rPr lang="en-PH" smtClean="0"/>
              <a:t>11/06/2023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09C89-E760-E743-8004-FFE52D13F1E8}" type="slidenum">
              <a:rPr lang="en-US" smtClean="0"/>
              <a:t>‹#›</a:t>
            </a:fld>
            <a:endParaRPr lang="en-US"/>
          </a:p>
        </p:txBody>
      </p:sp>
      <p:sp>
        <p:nvSpPr>
          <p:cNvPr id="9" name="Date Placeholder 1">
            <a:extLst>
              <a:ext uri="{FF2B5EF4-FFF2-40B4-BE49-F238E27FC236}">
                <a16:creationId xmlns:a16="http://schemas.microsoft.com/office/drawing/2014/main" id="{4CE51D6F-C47C-07C3-4C40-DB2DE71AC85E}"/>
              </a:ext>
            </a:extLst>
          </p:cNvPr>
          <p:cNvSpPr txBox="1"/>
          <p:nvPr userDrawn="1"/>
        </p:nvSpPr>
        <p:spPr>
          <a:xfrm>
            <a:off x="2826775" y="6548251"/>
            <a:ext cx="8299535" cy="53115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tabLst>
                <a:tab pos="5943600" algn="r"/>
              </a:tabLst>
            </a:pPr>
            <a:r>
              <a:rPr lang="en-US" sz="1050" b="1">
                <a:solidFill>
                  <a:srgbClr val="FFFFFF"/>
                </a:solidFill>
                <a:latin typeface="Arial" panose="020b0604020202020204" pitchFamily="34" charset="0"/>
                <a:ea typeface="Calibri" panose="020f0502020204030204" pitchFamily="34" charset="0"/>
              </a:rPr>
              <a:t>CAREC Senior Officials’ Meetin</a:t>
            </a:r>
            <a:r>
              <a:rPr lang="en-US" sz="1100" b="1">
                <a:solidFill>
                  <a:srgbClr val="FFFFFF"/>
                </a:solidFill>
                <a:latin typeface="Arial" panose="020b0604020202020204" pitchFamily="34" charset="0"/>
                <a:ea typeface="Calibri" panose="020f0502020204030204" pitchFamily="34" charset="0"/>
              </a:rPr>
              <a:t>g | </a:t>
            </a:r>
            <a:r>
              <a:rPr lang="en-US" sz="800" b="0">
                <a:solidFill>
                  <a:srgbClr val="FFFFFF"/>
                </a:solidFill>
                <a:latin typeface="Arial" panose="020b0604020202020204" pitchFamily="34" charset="0"/>
                <a:ea typeface="Calibri" panose="020f0502020204030204" pitchFamily="34" charset="0"/>
              </a:rPr>
              <a:t>13-14 June 2023, Tbilisi, Georgia</a:t>
            </a:r>
            <a:endParaRPr lang="en-US" sz="900" b="0">
              <a:solidFill>
                <a:srgbClr val="FFFFFF"/>
              </a:solidFill>
              <a:latin typeface="Arial" panose="020b060402020202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2DCF95C6-7332-9DBF-8EB1-E91908C32694}"/>
              </a:ext>
            </a:extLst>
          </p:cNvPr>
          <p:cNvSpPr/>
          <p:nvPr userDrawn="1"/>
        </p:nvSpPr>
        <p:spPr>
          <a:xfrm>
            <a:off x="0" y="0"/>
            <a:ext cx="12192000" cy="6451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521151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twoTxTwoObj" preserve="1">
  <p:cSld name="Comparison">
    <p:bg>
      <p:bgPr>
        <a:blipFill dpi="0" rotWithShape="1">
          <a:blip r:embed="rId1">
            <a:lum/>
          </a:blip>
          <a:stretch>
            <a:fillRect/>
          </a:stretch>
        </a:blipFill>
        <a:effectLst/>
      </p:bgPr>
    </p:bg>
    <p:spTree>
      <p:nvGrpSpPr>
        <p:cNvPr id="1" name=""/>
        <p:cNvGrpSpPr/>
        <p:nvPr/>
      </p:nvGrpSpPr>
      <p:grpSpPr>
        <a:xfrm>
          <a:off x="0" y="0"/>
          <a:ext cx="0" cy="0"/>
        </a:xfrm>
      </p:grpSpPr>
      <p:sp>
        <p:nvSpPr>
          <p:cNvPr id="2" name="Title 1"/>
          <p:cNvSpPr>
            <a:spLocks noGrp="1"/>
          </p:cNvSpPr>
          <p:nvPr>
            <p:ph type="title"/>
          </p:nvPr>
        </p:nvSpPr>
        <p:spPr>
          <a:xfrm>
            <a:off x="839788" y="738470"/>
            <a:ext cx="10515600" cy="1266221"/>
          </a:xfrm>
          <a:prstGeom prst="rect">
            <a:avLst/>
          </a:prstGeom>
        </p:spPr>
        <p:txBody>
          <a:bodyPr/>
          <a:lstStyle>
            <a:lvl1pPr>
              <a:defRPr>
                <a:solidFill>
                  <a:schemeClr val="accent2"/>
                </a:solidFill>
              </a:defRPr>
            </a:lvl1pPr>
          </a:lstStyle>
          <a:p>
            <a:r>
              <a:rPr lang="en-US"/>
              <a:t>Click to edit Master title style</a:t>
            </a:r>
          </a:p>
        </p:txBody>
      </p:sp>
      <p:sp>
        <p:nvSpPr>
          <p:cNvPr id="3" name="Text Placeholder 2"/>
          <p:cNvSpPr>
            <a:spLocks noGrp="1"/>
          </p:cNvSpPr>
          <p:nvPr>
            <p:ph type="body" idx="1"/>
          </p:nvPr>
        </p:nvSpPr>
        <p:spPr>
          <a:xfrm>
            <a:off x="839789" y="1902898"/>
            <a:ext cx="5157787" cy="787028"/>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726812"/>
            <a:ext cx="5157787" cy="2503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902898"/>
            <a:ext cx="5183188" cy="787028"/>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726812"/>
            <a:ext cx="5183188" cy="2503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7CF0F5-A50A-4F47-A0F6-39AEFED2C9F0}" type="datetime1">
              <a:rPr lang="en-PH" smtClean="0"/>
              <a:t>11/06/2023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A09C89-E760-E743-8004-FFE52D13F1E8}" type="slidenum">
              <a:rPr lang="en-US" smtClean="0"/>
              <a:t>‹#›</a:t>
            </a:fld>
            <a:endParaRPr lang="en-US"/>
          </a:p>
        </p:txBody>
      </p:sp>
      <p:sp>
        <p:nvSpPr>
          <p:cNvPr id="11" name="Date Placeholder 1">
            <a:extLst>
              <a:ext uri="{FF2B5EF4-FFF2-40B4-BE49-F238E27FC236}">
                <a16:creationId xmlns:a16="http://schemas.microsoft.com/office/drawing/2014/main" id="{1E0CE5F7-F017-7F7E-3E94-30A2832E4B21}"/>
              </a:ext>
            </a:extLst>
          </p:cNvPr>
          <p:cNvSpPr txBox="1"/>
          <p:nvPr userDrawn="1"/>
        </p:nvSpPr>
        <p:spPr>
          <a:xfrm>
            <a:off x="2826775" y="6548251"/>
            <a:ext cx="8299535" cy="53115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tabLst>
                <a:tab pos="5943600" algn="r"/>
              </a:tabLst>
            </a:pPr>
            <a:r>
              <a:rPr lang="en-US" sz="1050" b="1">
                <a:solidFill>
                  <a:srgbClr val="FFFFFF"/>
                </a:solidFill>
                <a:latin typeface="Arial" panose="020b0604020202020204" pitchFamily="34" charset="0"/>
                <a:ea typeface="Calibri" panose="020f0502020204030204" pitchFamily="34" charset="0"/>
              </a:rPr>
              <a:t>CAREC Senior Officials’ Meetin</a:t>
            </a:r>
            <a:r>
              <a:rPr lang="en-US" sz="1100" b="1">
                <a:solidFill>
                  <a:srgbClr val="FFFFFF"/>
                </a:solidFill>
                <a:latin typeface="Arial" panose="020b0604020202020204" pitchFamily="34" charset="0"/>
                <a:ea typeface="Calibri" panose="020f0502020204030204" pitchFamily="34" charset="0"/>
              </a:rPr>
              <a:t>g | </a:t>
            </a:r>
            <a:r>
              <a:rPr lang="en-US" sz="800" b="0">
                <a:solidFill>
                  <a:srgbClr val="FFFFFF"/>
                </a:solidFill>
                <a:latin typeface="Arial" panose="020b0604020202020204" pitchFamily="34" charset="0"/>
                <a:ea typeface="Calibri" panose="020f0502020204030204" pitchFamily="34" charset="0"/>
              </a:rPr>
              <a:t>13-14 June 2023, Tbilisi, Georgia</a:t>
            </a:r>
            <a:endParaRPr lang="en-US" sz="900" b="0">
              <a:solidFill>
                <a:srgbClr val="FFFFFF"/>
              </a:solidFill>
              <a:latin typeface="Arial" panose="020b0604020202020204" pitchFamily="34" charset="0"/>
              <a:ea typeface="Calibri" panose="020f0502020204030204" pitchFamily="34" charset="0"/>
            </a:endParaRPr>
          </a:p>
        </p:txBody>
      </p:sp>
      <p:sp>
        <p:nvSpPr>
          <p:cNvPr id="12" name="Rectangle 11">
            <a:extLst>
              <a:ext uri="{FF2B5EF4-FFF2-40B4-BE49-F238E27FC236}">
                <a16:creationId xmlns:a16="http://schemas.microsoft.com/office/drawing/2014/main" id="{4B8B458F-B3D5-9857-C53A-32432339E2FA}"/>
              </a:ext>
            </a:extLst>
          </p:cNvPr>
          <p:cNvSpPr/>
          <p:nvPr userDrawn="1"/>
        </p:nvSpPr>
        <p:spPr>
          <a:xfrm>
            <a:off x="0" y="0"/>
            <a:ext cx="12192000" cy="6451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79776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titleOnly" preserve="1">
  <p:cSld name="Title Only">
    <p:bg>
      <p:bgPr>
        <a:blipFill dpi="0" rotWithShape="1">
          <a:blip r:embed="rId1">
            <a:lum/>
          </a:blip>
          <a:stretch>
            <a:fillRect/>
          </a:stretch>
        </a:blipFill>
        <a:effectLst/>
      </p:bgPr>
    </p:bg>
    <p:spTree>
      <p:nvGrpSpPr>
        <p:cNvPr id="1" name=""/>
        <p:cNvGrpSpPr/>
        <p:nvPr/>
      </p:nvGrpSpPr>
      <p:grpSpPr>
        <a:xfrm>
          <a:off x="0" y="0"/>
          <a:ext cx="0" cy="0"/>
        </a:xfrm>
      </p:grpSpPr>
      <p:sp>
        <p:nvSpPr>
          <p:cNvPr id="2" name="Title 1"/>
          <p:cNvSpPr>
            <a:spLocks noGrp="1"/>
          </p:cNvSpPr>
          <p:nvPr>
            <p:ph type="title"/>
          </p:nvPr>
        </p:nvSpPr>
        <p:spPr>
          <a:xfrm>
            <a:off x="838200" y="1992330"/>
            <a:ext cx="10515600" cy="1325563"/>
          </a:xfrm>
          <a:prstGeom prst="rect">
            <a:avLst/>
          </a:prstGeom>
        </p:spPr>
        <p:txBody>
          <a:bodyPr/>
          <a:lstStyle>
            <a:lvl1pPr>
              <a:defRPr>
                <a:solidFill>
                  <a:schemeClr val="accent2"/>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5A4AFCFD-93F0-F04E-BE6E-C052AD8676B6}" type="datetime1">
              <a:rPr lang="en-PH" smtClean="0"/>
              <a:t>11/06/2023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A09C89-E760-E743-8004-FFE52D13F1E8}" type="slidenum">
              <a:rPr lang="en-US" smtClean="0"/>
              <a:t>‹#›</a:t>
            </a:fld>
            <a:endParaRPr lang="en-US"/>
          </a:p>
        </p:txBody>
      </p:sp>
      <p:sp>
        <p:nvSpPr>
          <p:cNvPr id="7" name="Date Placeholder 1">
            <a:extLst>
              <a:ext uri="{FF2B5EF4-FFF2-40B4-BE49-F238E27FC236}">
                <a16:creationId xmlns:a16="http://schemas.microsoft.com/office/drawing/2014/main" id="{03F870A5-04FE-A6DD-ED2A-53ABCB252DC1}"/>
              </a:ext>
            </a:extLst>
          </p:cNvPr>
          <p:cNvSpPr txBox="1"/>
          <p:nvPr userDrawn="1"/>
        </p:nvSpPr>
        <p:spPr>
          <a:xfrm>
            <a:off x="2826775" y="6548251"/>
            <a:ext cx="8299535" cy="53115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tabLst>
                <a:tab pos="5943600" algn="r"/>
              </a:tabLst>
            </a:pPr>
            <a:r>
              <a:rPr lang="en-US" sz="1050" b="1">
                <a:solidFill>
                  <a:srgbClr val="FFFFFF"/>
                </a:solidFill>
                <a:latin typeface="Arial" panose="020b0604020202020204" pitchFamily="34" charset="0"/>
                <a:ea typeface="Calibri" panose="020f0502020204030204" pitchFamily="34" charset="0"/>
              </a:rPr>
              <a:t>CAREC Senior Officials’ Meetin</a:t>
            </a:r>
            <a:r>
              <a:rPr lang="en-US" sz="1100" b="1">
                <a:solidFill>
                  <a:srgbClr val="FFFFFF"/>
                </a:solidFill>
                <a:latin typeface="Arial" panose="020b0604020202020204" pitchFamily="34" charset="0"/>
                <a:ea typeface="Calibri" panose="020f0502020204030204" pitchFamily="34" charset="0"/>
              </a:rPr>
              <a:t>g | </a:t>
            </a:r>
            <a:r>
              <a:rPr lang="en-US" sz="800" b="0">
                <a:solidFill>
                  <a:srgbClr val="FFFFFF"/>
                </a:solidFill>
                <a:latin typeface="Arial" panose="020b0604020202020204" pitchFamily="34" charset="0"/>
                <a:ea typeface="Calibri" panose="020f0502020204030204" pitchFamily="34" charset="0"/>
              </a:rPr>
              <a:t>13-14 June 2023, Tbilisi, Georgia</a:t>
            </a:r>
            <a:endParaRPr lang="en-US" sz="900" b="0">
              <a:solidFill>
                <a:srgbClr val="FFFFFF"/>
              </a:solidFill>
              <a:latin typeface="Arial" panose="020b060402020202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AA713F05-B053-EF13-3812-A9D38CE7B96D}"/>
              </a:ext>
            </a:extLst>
          </p:cNvPr>
          <p:cNvSpPr/>
          <p:nvPr userDrawn="1"/>
        </p:nvSpPr>
        <p:spPr>
          <a:xfrm>
            <a:off x="0" y="0"/>
            <a:ext cx="12192000" cy="6451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020016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blank" preserve="1">
  <p:cSld name="Blank">
    <p:bg>
      <p:bgPr>
        <a:blipFill dpi="0" rotWithShape="1">
          <a:blip r:embed="rId1">
            <a:lum/>
          </a:blip>
          <a:stretch>
            <a:fillRect/>
          </a:stretch>
        </a:blipFill>
        <a:effectLst/>
      </p:bgPr>
    </p:bg>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69D54D26-B41C-9A4D-85E1-F856719D1CC1}" type="datetime1">
              <a:rPr lang="en-PH" smtClean="0"/>
              <a:t>11/06/2023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A09C89-E760-E743-8004-FFE52D13F1E8}" type="slidenum">
              <a:rPr lang="en-US" smtClean="0"/>
              <a:t>‹#›</a:t>
            </a:fld>
            <a:endParaRPr lang="en-US"/>
          </a:p>
        </p:txBody>
      </p:sp>
      <p:sp>
        <p:nvSpPr>
          <p:cNvPr id="6" name="Date Placeholder 1">
            <a:extLst>
              <a:ext uri="{FF2B5EF4-FFF2-40B4-BE49-F238E27FC236}">
                <a16:creationId xmlns:a16="http://schemas.microsoft.com/office/drawing/2014/main" id="{A0BFF2AF-FA3F-D315-397F-F812E6F4DD78}"/>
              </a:ext>
            </a:extLst>
          </p:cNvPr>
          <p:cNvSpPr txBox="1"/>
          <p:nvPr userDrawn="1"/>
        </p:nvSpPr>
        <p:spPr>
          <a:xfrm>
            <a:off x="2826775" y="6548251"/>
            <a:ext cx="8299535" cy="53115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tabLst>
                <a:tab pos="5943600" algn="r"/>
              </a:tabLst>
            </a:pPr>
            <a:r>
              <a:rPr lang="en-US" sz="1050" b="1">
                <a:solidFill>
                  <a:srgbClr val="FFFFFF"/>
                </a:solidFill>
                <a:latin typeface="Arial" panose="020b0604020202020204" pitchFamily="34" charset="0"/>
                <a:ea typeface="Calibri" panose="020f0502020204030204" pitchFamily="34" charset="0"/>
              </a:rPr>
              <a:t>CAREC Senior Officials’ Meetin</a:t>
            </a:r>
            <a:r>
              <a:rPr lang="en-US" sz="1100" b="1">
                <a:solidFill>
                  <a:srgbClr val="FFFFFF"/>
                </a:solidFill>
                <a:latin typeface="Arial" panose="020b0604020202020204" pitchFamily="34" charset="0"/>
                <a:ea typeface="Calibri" panose="020f0502020204030204" pitchFamily="34" charset="0"/>
              </a:rPr>
              <a:t>g | </a:t>
            </a:r>
            <a:r>
              <a:rPr lang="en-US" sz="800" b="0">
                <a:solidFill>
                  <a:srgbClr val="FFFFFF"/>
                </a:solidFill>
                <a:latin typeface="Arial" panose="020b0604020202020204" pitchFamily="34" charset="0"/>
                <a:ea typeface="Calibri" panose="020f0502020204030204" pitchFamily="34" charset="0"/>
              </a:rPr>
              <a:t>13-14 June 2023, Tbilisi, Georgia</a:t>
            </a:r>
            <a:endParaRPr lang="en-US" sz="900" b="0">
              <a:solidFill>
                <a:srgbClr val="FFFFFF"/>
              </a:solidFill>
              <a:latin typeface="Arial" panose="020b060402020202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EF460B3A-C306-A929-AFB4-0CF70A250936}"/>
              </a:ext>
            </a:extLst>
          </p:cNvPr>
          <p:cNvSpPr/>
          <p:nvPr userDrawn="1"/>
        </p:nvSpPr>
        <p:spPr>
          <a:xfrm>
            <a:off x="0" y="0"/>
            <a:ext cx="12192000" cy="6451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362756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bg>
      <p:bgPr>
        <a:blipFill dpi="0" rotWithShape="1">
          <a:blip r:embed="rId1">
            <a:lum/>
          </a:blip>
          <a:stretch>
            <a:fillRect/>
          </a:stretch>
        </a:blipFill>
        <a:effectLst/>
      </p:bgPr>
    </p:bg>
    <p:spTree>
      <p:nvGrpSpPr>
        <p:cNvPr id="1" name=""/>
        <p:cNvGrpSpPr/>
        <p:nvPr/>
      </p:nvGrpSpPr>
      <p:grpSpPr>
        <a:xfrm>
          <a:off x="0" y="0"/>
          <a:ext cx="0" cy="0"/>
        </a:xfrm>
      </p:grpSpPr>
      <p:sp>
        <p:nvSpPr>
          <p:cNvPr id="2" name="Title 1"/>
          <p:cNvSpPr>
            <a:spLocks noGrp="1"/>
          </p:cNvSpPr>
          <p:nvPr>
            <p:ph type="title"/>
          </p:nvPr>
        </p:nvSpPr>
        <p:spPr>
          <a:xfrm>
            <a:off x="839788" y="489149"/>
            <a:ext cx="3932237" cy="1553559"/>
          </a:xfrm>
          <a:prstGeom prst="rect">
            <a:avLst/>
          </a:prstGeom>
        </p:spPr>
        <p:txBody>
          <a:bodyPr anchor="b"/>
          <a:lstStyle>
            <a:lvl1pPr>
              <a:defRPr sz="3200">
                <a:solidFill>
                  <a:schemeClr val="accent2"/>
                </a:solidFill>
              </a:defRPr>
            </a:lvl1pPr>
          </a:lstStyle>
          <a:p>
            <a:r>
              <a:rPr lang="en-US"/>
              <a:t>Click to edit Master title style</a:t>
            </a:r>
          </a:p>
        </p:txBody>
      </p:sp>
      <p:sp>
        <p:nvSpPr>
          <p:cNvPr id="3" name="Content Placeholder 2"/>
          <p:cNvSpPr>
            <a:spLocks noGrp="1"/>
          </p:cNvSpPr>
          <p:nvPr>
            <p:ph idx="1"/>
          </p:nvPr>
        </p:nvSpPr>
        <p:spPr>
          <a:xfrm>
            <a:off x="5183188" y="489149"/>
            <a:ext cx="6172200" cy="48540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9533"/>
            <a:ext cx="3932237" cy="3283647"/>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3A359A-47D4-0344-BD31-BA8A88FCDE57}" type="datetime1">
              <a:rPr lang="en-PH" smtClean="0"/>
              <a:t>11/06/2023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09C89-E760-E743-8004-FFE52D13F1E8}" type="slidenum">
              <a:rPr lang="en-US" smtClean="0"/>
              <a:t>‹#›</a:t>
            </a:fld>
            <a:endParaRPr lang="en-US"/>
          </a:p>
        </p:txBody>
      </p:sp>
      <p:sp>
        <p:nvSpPr>
          <p:cNvPr id="9" name="Date Placeholder 1">
            <a:extLst>
              <a:ext uri="{FF2B5EF4-FFF2-40B4-BE49-F238E27FC236}">
                <a16:creationId xmlns:a16="http://schemas.microsoft.com/office/drawing/2014/main" id="{3E02FB62-8D87-187E-EFA0-EB6BDBCD3635}"/>
              </a:ext>
            </a:extLst>
          </p:cNvPr>
          <p:cNvSpPr txBox="1"/>
          <p:nvPr userDrawn="1"/>
        </p:nvSpPr>
        <p:spPr>
          <a:xfrm>
            <a:off x="2826775" y="6548251"/>
            <a:ext cx="8299535" cy="53115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tabLst>
                <a:tab pos="5943600" algn="r"/>
              </a:tabLst>
            </a:pPr>
            <a:r>
              <a:rPr lang="en-US" sz="1050" b="1">
                <a:solidFill>
                  <a:srgbClr val="FFFFFF"/>
                </a:solidFill>
                <a:latin typeface="Arial" panose="020b0604020202020204" pitchFamily="34" charset="0"/>
                <a:ea typeface="Calibri" panose="020f0502020204030204" pitchFamily="34" charset="0"/>
              </a:rPr>
              <a:t>CAREC Senior Officials’ Meetin</a:t>
            </a:r>
            <a:r>
              <a:rPr lang="en-US" sz="1100" b="1">
                <a:solidFill>
                  <a:srgbClr val="FFFFFF"/>
                </a:solidFill>
                <a:latin typeface="Arial" panose="020b0604020202020204" pitchFamily="34" charset="0"/>
                <a:ea typeface="Calibri" panose="020f0502020204030204" pitchFamily="34" charset="0"/>
              </a:rPr>
              <a:t>g | </a:t>
            </a:r>
            <a:r>
              <a:rPr lang="en-US" sz="800" b="0">
                <a:solidFill>
                  <a:srgbClr val="FFFFFF"/>
                </a:solidFill>
                <a:latin typeface="Arial" panose="020b0604020202020204" pitchFamily="34" charset="0"/>
                <a:ea typeface="Calibri" panose="020f0502020204030204" pitchFamily="34" charset="0"/>
              </a:rPr>
              <a:t>13-14 June 2023, Tbilisi, Georgia</a:t>
            </a:r>
            <a:endParaRPr lang="en-US" sz="900" b="0">
              <a:solidFill>
                <a:srgbClr val="FFFFFF"/>
              </a:solidFill>
              <a:latin typeface="Arial" panose="020b060402020202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242DB6F4-351C-4E37-8B11-32B9EFCE81E3}"/>
              </a:ext>
            </a:extLst>
          </p:cNvPr>
          <p:cNvSpPr/>
          <p:nvPr userDrawn="1"/>
        </p:nvSpPr>
        <p:spPr>
          <a:xfrm>
            <a:off x="0" y="0"/>
            <a:ext cx="12192000" cy="6451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3472353"/>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image" Target="../media/image3.png" /><Relationship Id="rId12" Type="http://schemas.openxmlformats.org/officeDocument/2006/relationships/image" Target="../media/image1.jpe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3" name="Text Placeholder 2"/>
          <p:cNvSpPr>
            <a:spLocks noGrp="1"/>
          </p:cNvSpPr>
          <p:nvPr>
            <p:ph type="body" idx="1"/>
          </p:nvPr>
        </p:nvSpPr>
        <p:spPr>
          <a:xfrm>
            <a:off x="2822714" y="1659837"/>
            <a:ext cx="8531087" cy="38265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56234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62C76-78D5-3F44-9F3A-DD404C71035F}" type="datetime1">
              <a:rPr lang="en-PH" smtClean="0"/>
              <a:t>11/06/2023</a:t>
            </a:fld>
            <a:endParaRPr lang="en-US"/>
          </a:p>
        </p:txBody>
      </p:sp>
      <p:sp>
        <p:nvSpPr>
          <p:cNvPr id="5" name="Footer Placeholder 4"/>
          <p:cNvSpPr>
            <a:spLocks noGrp="1"/>
          </p:cNvSpPr>
          <p:nvPr>
            <p:ph type="ftr" sz="quarter" idx="3"/>
          </p:nvPr>
        </p:nvSpPr>
        <p:spPr>
          <a:xfrm>
            <a:off x="4038600" y="56234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56234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09C89-E760-E743-8004-FFE52D13F1E8}" type="slidenum">
              <a:rPr lang="en-US" smtClean="0"/>
              <a:t>‹#›</a:t>
            </a:fld>
            <a:endParaRPr lang="en-US"/>
          </a:p>
        </p:txBody>
      </p:sp>
      <p:pic>
        <p:nvPicPr>
          <p:cNvPr id="9" name="Picture 8" descr="A picture containing text, graphics, graphic design, font&#10;&#10;Description automatically generated">
            <a:extLst>
              <a:ext uri="{FF2B5EF4-FFF2-40B4-BE49-F238E27FC236}">
                <a16:creationId xmlns:a16="http://schemas.microsoft.com/office/drawing/2014/main" id="{E90ED4C1-F6E1-6B30-350B-7C2B82B27E4A}"/>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1727808" y="6509857"/>
            <a:ext cx="306835" cy="306835"/>
          </a:xfrm>
          <a:prstGeom prst="rect">
            <a:avLst/>
          </a:prstGeom>
        </p:spPr>
      </p:pic>
    </p:spTree>
    <p:extLst>
      <p:ext uri="{BB962C8B-B14F-4D97-AF65-F5344CB8AC3E}">
        <p14:creationId xmlns:p14="http://schemas.microsoft.com/office/powerpoint/2010/main" val="75799846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ransition/>
  <p:timing/>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4.png" /><Relationship Id="rId4" Type="http://schemas.openxmlformats.org/officeDocument/2006/relationships/image" Target="../media/image5.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7.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8.xml" /><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Layout" Target="../diagrams/layout1.xml" /><Relationship Id="rId6" Type="http://schemas.openxmlformats.org/officeDocument/2006/relationships/diagramQuickStyle" Target="../diagrams/quickStyle1.xml" /><Relationship Id="rId7" Type="http://schemas.openxmlformats.org/officeDocument/2006/relationships/diagramColors" Target="../diagrams/colors1.xml" /><Relationship Id="rId8" Type="http://schemas.openxmlformats.org/officeDocument/2006/relationships/image" Target="../media/image16.png" /><Relationship Id="rId9" Type="http://schemas.openxmlformats.org/officeDocument/2006/relationships/image" Target="../media/image17.sv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9.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image" Target="../media/image23.png" /><Relationship Id="rId11" Type="http://schemas.openxmlformats.org/officeDocument/2006/relationships/image" Target="../media/image24.png" /><Relationship Id="rId12" Type="http://schemas.openxmlformats.org/officeDocument/2006/relationships/image" Target="../media/image25.png" /><Relationship Id="rId13" Type="http://schemas.openxmlformats.org/officeDocument/2006/relationships/image" Target="../media/image26.png" /><Relationship Id="rId2" Type="http://schemas.openxmlformats.org/officeDocument/2006/relationships/notesSlide" Target="../notesSlides/notesSlide10.xml" /><Relationship Id="rId3" Type="http://schemas.openxmlformats.org/officeDocument/2006/relationships/image" Target="../media/image18.png" /><Relationship Id="rId4" Type="http://schemas.openxmlformats.org/officeDocument/2006/relationships/image" Target="../media/image19.png" /><Relationship Id="rId5" Type="http://schemas.openxmlformats.org/officeDocument/2006/relationships/hyperlink" Target="https://elearning.carecinstitute.org/" TargetMode="External" /><Relationship Id="rId6" Type="http://schemas.openxmlformats.org/officeDocument/2006/relationships/image" Target="../media/image20.png" /><Relationship Id="rId7" Type="http://schemas.openxmlformats.org/officeDocument/2006/relationships/hyperlink" Target="https://www.adb.org/publications/e-commerce-carec-laws-policies" TargetMode="External" /><Relationship Id="rId8" Type="http://schemas.openxmlformats.org/officeDocument/2006/relationships/image" Target="../media/image21.png" /><Relationship Id="rId9" Type="http://schemas.openxmlformats.org/officeDocument/2006/relationships/image" Target="../media/image22.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1.xml" /><Relationship Id="rId3" Type="http://schemas.openxmlformats.org/officeDocument/2006/relationships/customXml" Target="../ink/ink1.xml" /><Relationship Id="rId4" Type="http://schemas.openxmlformats.org/officeDocument/2006/relationships/customXml" Target="../ink/ink2.xml" /><Relationship Id="rId5" Type="http://schemas.openxmlformats.org/officeDocument/2006/relationships/customXml" Target="../ink/ink3.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2.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3.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4.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chart" Target="../charts/chart1.xml" /><Relationship Id="rId4" Type="http://schemas.openxmlformats.org/officeDocument/2006/relationships/image" Target="../media/image6.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xml" /><Relationship Id="rId3" Type="http://schemas.openxmlformats.org/officeDocument/2006/relationships/chart" Target="../charts/chart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chart" Target="../charts/chart3.xml" /><Relationship Id="rId4" Type="http://schemas.openxmlformats.org/officeDocument/2006/relationships/chart" Target="../charts/chart4.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xml" /><Relationship Id="rId3" Type="http://schemas.openxmlformats.org/officeDocument/2006/relationships/chart" Target="../charts/chart5.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chart" Target="../charts/chart13.xml" /><Relationship Id="rId2" Type="http://schemas.openxmlformats.org/officeDocument/2006/relationships/notesSlide" Target="../notesSlides/notesSlide5.xml" /><Relationship Id="rId3" Type="http://schemas.openxmlformats.org/officeDocument/2006/relationships/chart" Target="../charts/chart6.xml" /><Relationship Id="rId4" Type="http://schemas.openxmlformats.org/officeDocument/2006/relationships/chart" Target="../charts/chart7.xml" /><Relationship Id="rId5" Type="http://schemas.openxmlformats.org/officeDocument/2006/relationships/chart" Target="../charts/chart8.xml" /><Relationship Id="rId6" Type="http://schemas.openxmlformats.org/officeDocument/2006/relationships/chart" Target="../charts/chart9.xml" /><Relationship Id="rId7" Type="http://schemas.openxmlformats.org/officeDocument/2006/relationships/chart" Target="../charts/chart10.xml" /><Relationship Id="rId8" Type="http://schemas.openxmlformats.org/officeDocument/2006/relationships/chart" Target="../charts/chart11.xml" /><Relationship Id="rId9" Type="http://schemas.openxmlformats.org/officeDocument/2006/relationships/chart" Target="../charts/chart1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6.xml" /><Relationship Id="rId3" Type="http://schemas.openxmlformats.org/officeDocument/2006/relationships/image" Target="../media/image7.jpeg" /><Relationship Id="rId4"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4">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xfrm>
      </p:grpSpPr>
      <p:pic>
        <p:nvPicPr>
          <p:cNvPr id="8" name="Picture 7" descr="A picture containing screenshot, aqua, colorfulness, blue&#10;&#10;Description automatically generated">
            <a:extLst>
              <a:ext uri="{FF2B5EF4-FFF2-40B4-BE49-F238E27FC236}">
                <a16:creationId xmlns:a16="http://schemas.microsoft.com/office/drawing/2014/main" id="{5F1D07D3-57F6-FDCD-6641-ABF8B0D515F6}"/>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E2B075-9257-9BC9-7410-C238EE30A39D}"/>
              </a:ext>
            </a:extLst>
          </p:cNvPr>
          <p:cNvSpPr txBox="1"/>
          <p:nvPr/>
        </p:nvSpPr>
        <p:spPr>
          <a:xfrm>
            <a:off x="2666695" y="1834521"/>
            <a:ext cx="8843389" cy="2579357"/>
          </a:xfrm>
          <a:prstGeom prst="rect">
            <a:avLst/>
          </a:prstGeom>
        </p:spPr>
        <p:txBody>
          <a:bodyPr lIns="91440" tIns="45720" rIns="91440" bIns="45720" anchor="t">
            <a:noAutofit/>
          </a:bodyPr>
          <a:lstStyle>
            <a:lvl1pPr algn="l" defTabSz="914377" rtl="0" eaLnBrk="1" latinLnBrk="0" hangingPunct="1">
              <a:lnSpc>
                <a:spcPts val="4400"/>
              </a:lnSpc>
              <a:spcBef>
                <a:spcPct val="0"/>
              </a:spcBef>
              <a:buNone/>
              <a:defRPr sz="4200" kern="1200">
                <a:solidFill>
                  <a:schemeClr val="accent1"/>
                </a:solidFill>
                <a:latin typeface="+mj-lt"/>
                <a:ea typeface="+mj-ea"/>
                <a:cs typeface="+mj-cs"/>
              </a:defRPr>
            </a:lvl1pPr>
          </a:lstStyle>
          <a:p>
            <a:pPr rtl="0"/>
            <a:r>
              <a:rPr lang="zh-Hans" sz="4000" b="1" i="0" u="none" strike="noStrike">
                <a:solidFill>
                  <a:srgbClr val="FFFF00"/>
                </a:solidFill>
                <a:highlight>
                  <a:srgbClr val="000000">
                    <a:alpha val="0"/>
                  </a:srgbClr>
                </a:highlight>
                <a:latin typeface="Simsun"/>
                <a:ea typeface="Simsun"/>
                <a:cs typeface="Arial"/>
              </a:rPr>
              <a:t>CAREC综合贸易议程 (CITA) 2030</a:t>
            </a:r>
            <a:r>
              <a:rPr lang="zh-Hans" sz="3600" b="1" i="0" u="none" strike="noStrike">
                <a:solidFill>
                  <a:srgbClr val="FFFFFF"/>
                </a:solidFill>
                <a:highlight>
                  <a:srgbClr val="000000">
                    <a:alpha val="0"/>
                  </a:srgbClr>
                </a:highlight>
                <a:latin typeface="Simsun"/>
                <a:ea typeface="Simsun"/>
                <a:cs typeface="Arial"/>
              </a:rPr>
              <a:t>——</a:t>
            </a:r>
          </a:p>
          <a:p>
            <a:pPr rtl="0"/>
            <a:r>
              <a:rPr lang="zh-Hans" sz="3200" b="1" i="0" u="none" strike="noStrike">
                <a:solidFill>
                  <a:srgbClr val="FFFFFF"/>
                </a:solidFill>
                <a:highlight>
                  <a:srgbClr val="000000">
                    <a:alpha val="0"/>
                  </a:srgbClr>
                </a:highlight>
                <a:latin typeface="Simsun"/>
                <a:ea typeface="Simsun"/>
                <a:cs typeface="Arial"/>
              </a:rPr>
              <a:t>实施和中期审查</a:t>
            </a:r>
          </a:p>
          <a:p>
            <a:endParaRPr lang="en-US" sz="3200" b="1">
              <a:solidFill>
                <a:schemeClr val="bg1"/>
              </a:solidFill>
              <a:latin typeface="Arial"/>
              <a:cs typeface="Arial"/>
            </a:endParaRPr>
          </a:p>
          <a:p>
            <a:pPr rtl="0">
              <a:lnSpc>
                <a:spcPct val="100000"/>
              </a:lnSpc>
            </a:pPr>
            <a:r>
              <a:rPr lang="zh-Hans" sz="2000" b="1" i="0" u="none" strike="noStrike">
                <a:solidFill>
                  <a:srgbClr val="FFFF00"/>
                </a:solidFill>
                <a:highlight>
                  <a:srgbClr val="000000">
                    <a:alpha val="0"/>
                  </a:srgbClr>
                </a:highlight>
                <a:latin typeface="Simsun"/>
                <a:ea typeface="Simsun"/>
                <a:cs typeface="Arial"/>
              </a:rPr>
              <a:t>范小琴</a:t>
            </a:r>
          </a:p>
          <a:p>
            <a:pPr rtl="0">
              <a:lnSpc>
                <a:spcPct val="100000"/>
              </a:lnSpc>
            </a:pPr>
            <a:r>
              <a:rPr lang="zh-Hans" sz="2000" b="1" i="0" u="none" strike="noStrike">
                <a:solidFill>
                  <a:srgbClr val="FFFFFF"/>
                </a:solidFill>
                <a:highlight>
                  <a:srgbClr val="000000">
                    <a:alpha val="0"/>
                  </a:srgbClr>
                </a:highlight>
                <a:latin typeface="Simsun"/>
                <a:ea typeface="Simsun"/>
                <a:cs typeface="Arial"/>
              </a:rPr>
              <a:t>东亚部公共管理、金融部门和区域合作处</a:t>
            </a:r>
            <a:r>
              <a:rPr lang="zh-Hans" sz="2000" b="1" i="0" u="none" strike="noStrike">
                <a:solidFill>
                  <a:srgbClr val="FFFFFF"/>
                </a:solidFill>
                <a:highlight>
                  <a:srgbClr val="000000">
                    <a:alpha val="0"/>
                  </a:srgbClr>
                </a:highlight>
                <a:latin typeface="Simsun"/>
                <a:ea typeface="Simsun"/>
                <a:cs typeface="Arial"/>
              </a:rPr>
              <a:t>处长</a:t>
            </a:r>
            <a:endParaRPr lang="en-US" sz="2000"/>
          </a:p>
          <a:p>
            <a:pPr rtl="0">
              <a:lnSpc>
                <a:spcPct val="100000"/>
              </a:lnSpc>
            </a:pPr>
            <a:r>
              <a:rPr lang="zh-Hans" sz="2000" b="1" i="0" u="none" strike="noStrike">
                <a:solidFill>
                  <a:srgbClr val="FFFFFF"/>
                </a:solidFill>
                <a:highlight>
                  <a:srgbClr val="000000">
                    <a:alpha val="0"/>
                  </a:srgbClr>
                </a:highlight>
                <a:latin typeface="Simsun"/>
                <a:ea typeface="Simsun"/>
                <a:cs typeface="Arial"/>
              </a:rPr>
              <a:t>亚洲开发银行</a:t>
            </a:r>
            <a:endParaRPr lang="en-US" sz="2000"/>
          </a:p>
          <a:p>
            <a:pPr>
              <a:lnSpc>
                <a:spcPct val="100000"/>
              </a:lnSpc>
            </a:pPr>
            <a:r>
              <a:rPr lang="en-US" sz="1600" b="1">
                <a:solidFill>
                  <a:schemeClr val="bg1"/>
                </a:solidFill>
                <a:latin typeface="Arial"/>
                <a:cs typeface="Arial"/>
              </a:rPr>
              <a:t>  </a:t>
            </a:r>
            <a:endParaRPr lang="en-US" sz="1600" b="1">
              <a:solidFill>
                <a:schemeClr val="bg1"/>
              </a:solidFill>
              <a:latin typeface="Arial" panose="020b0604020202020204" pitchFamily="34" charset="0"/>
              <a:cs typeface="Arial" panose="020b0604020202020204" pitchFamily="34" charset="0"/>
            </a:endParaRPr>
          </a:p>
        </p:txBody>
      </p:sp>
      <p:pic>
        <p:nvPicPr>
          <p:cNvPr id="6" name="Picture 5" descr="A picture containing text, graphics, graphic design, font&#10;&#10;Description automatically generated">
            <a:extLst>
              <a:ext uri="{FF2B5EF4-FFF2-40B4-BE49-F238E27FC236}">
                <a16:creationId xmlns:a16="http://schemas.microsoft.com/office/drawing/2014/main" id="{894EAEDB-2670-72B4-F164-92CE0A76AD7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99801" y="5963545"/>
            <a:ext cx="820566" cy="820566"/>
          </a:xfrm>
          <a:prstGeom prst="rect">
            <a:avLst/>
          </a:prstGeom>
        </p:spPr>
      </p:pic>
    </p:spTree>
    <p:extLst>
      <p:ext uri="{BB962C8B-B14F-4D97-AF65-F5344CB8AC3E}">
        <p14:creationId xmlns:p14="http://schemas.microsoft.com/office/powerpoint/2010/main" val="2696835347"/>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itle 1">
            <a:extLst>
              <a:ext uri="{FF2B5EF4-FFF2-40B4-BE49-F238E27FC236}">
                <a16:creationId xmlns:a16="http://schemas.microsoft.com/office/drawing/2014/main" id="{90F97C6A-E10F-E864-6C4B-99EC89165590}"/>
              </a:ext>
            </a:extLst>
          </p:cNvPr>
          <p:cNvSpPr txBox="1"/>
          <p:nvPr/>
        </p:nvSpPr>
        <p:spPr>
          <a:xfrm>
            <a:off x="1277521" y="104825"/>
            <a:ext cx="10143553" cy="1271114"/>
          </a:xfrm>
          <a:prstGeom prst="rect">
            <a:avLst/>
          </a:prstGeom>
          <a:ln w="3175">
            <a:noFill/>
            <a:prstDash val="solid"/>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t" anchorCtr="0">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0"/>
            <a:r>
              <a:rPr lang="zh-Hans" sz="2800" b="1" i="0" u="none" strike="noStrike">
                <a:solidFill>
                  <a:srgbClr val="0B5394"/>
                </a:solidFill>
                <a:highlight>
                  <a:srgbClr val="000000">
                    <a:alpha val="0"/>
                  </a:srgbClr>
                </a:highlight>
                <a:latin typeface="Simsun"/>
                <a:ea typeface="Simsun"/>
                <a:cs typeface="Arial"/>
              </a:rPr>
              <a:t>CITA</a:t>
            </a:r>
            <a:r>
              <a:rPr lang="zh-Hans" sz="2800" b="1" i="0" u="none" strike="noStrike">
                <a:solidFill>
                  <a:srgbClr val="00B0F0"/>
                </a:solidFill>
                <a:highlight>
                  <a:srgbClr val="000000">
                    <a:alpha val="0"/>
                  </a:srgbClr>
                </a:highlight>
                <a:latin typeface="Simsun"/>
                <a:ea typeface="Simsun"/>
                <a:cs typeface="Arial"/>
              </a:rPr>
              <a:t> </a:t>
            </a:r>
            <a:r>
              <a:rPr lang="zh-Hans" sz="2800" b="1" i="0" u="none" strike="noStrike">
                <a:solidFill>
                  <a:srgbClr val="0B5394"/>
                </a:solidFill>
                <a:highlight>
                  <a:srgbClr val="000000">
                    <a:alpha val="0"/>
                  </a:srgbClr>
                </a:highlight>
                <a:latin typeface="Simsun"/>
                <a:ea typeface="Simsun"/>
                <a:cs typeface="Arial"/>
              </a:rPr>
              <a:t>2030 过去5年的主要成就：</a:t>
            </a:r>
            <a:r>
              <a:rPr lang="zh-Hans" sz="2800" b="1" i="0" u="none" strike="noStrike">
                <a:solidFill>
                  <a:srgbClr val="0BD0D9"/>
                </a:solidFill>
                <a:highlight>
                  <a:srgbClr val="000000">
                    <a:alpha val="0"/>
                  </a:srgbClr>
                </a:highlight>
                <a:latin typeface="Simsun"/>
                <a:ea typeface="Simsun"/>
                <a:cs typeface="Arial"/>
              </a:rPr>
              <a:t>参与国际协议</a:t>
            </a:r>
          </a:p>
        </p:txBody>
      </p:sp>
      <p:sp>
        <p:nvSpPr>
          <p:cNvPr id="5" name="Content Placeholder 2">
            <a:extLst>
              <a:ext uri="{FF2B5EF4-FFF2-40B4-BE49-F238E27FC236}">
                <a16:creationId xmlns:a16="http://schemas.microsoft.com/office/drawing/2014/main" id="{C0494CF7-9A95-8856-3841-256ABF6204DD}"/>
              </a:ext>
            </a:extLst>
          </p:cNvPr>
          <p:cNvSpPr txBox="1"/>
          <p:nvPr/>
        </p:nvSpPr>
        <p:spPr>
          <a:xfrm>
            <a:off x="1552646" y="1544380"/>
            <a:ext cx="9364845" cy="4257845"/>
          </a:xfrm>
          <a:prstGeom prst="rect">
            <a:avLst/>
          </a:prstGeom>
          <a:solidFill>
            <a:schemeClr val="bg1"/>
          </a:solidFill>
        </p:spPr>
        <p:txBody>
          <a:bodyPr vert="horz" lIns="91440" tIns="45720" rIns="91440" bIns="45720" rtlCol="0" anchor="t">
            <a:noAutofit/>
          </a:bodyPr>
          <a:lstStyle>
            <a:lvl1pPr marL="0" indent="0" algn="l" defTabSz="914377" rtl="0" eaLnBrk="1" latinLnBrk="0" hangingPunct="1">
              <a:lnSpc>
                <a:spcPct val="90000"/>
              </a:lnSpc>
              <a:spcBef>
                <a:spcPts val="1000"/>
              </a:spcBef>
              <a:buFont typeface="Arial" panose="020b0604020202020204" pitchFamily="34" charset="0"/>
              <a:buNone/>
              <a:defRPr sz="2400" kern="1200">
                <a:solidFill>
                  <a:srgbClr val="92D050"/>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rtl="0"/>
            <a:r>
              <a:rPr lang="zh-Hans" sz="2200" b="1" i="0" u="none" strike="noStrike">
                <a:solidFill>
                  <a:srgbClr val="0F6FC6"/>
                </a:solidFill>
                <a:highlight>
                  <a:srgbClr val="000000">
                    <a:alpha val="0"/>
                  </a:srgbClr>
                </a:highlight>
                <a:latin typeface="Simsun"/>
                <a:ea typeface="Simsun"/>
                <a:cs typeface="Arial"/>
              </a:rPr>
              <a:t>世贸组织贸易便利化协定</a:t>
            </a:r>
            <a:endParaRPr lang="en-US" sz="2200" b="1">
              <a:solidFill>
                <a:schemeClr val="accent1"/>
              </a:solidFill>
              <a:highlight>
                <a:srgbClr val="FFFF00"/>
              </a:highlight>
              <a:latin typeface="Arial"/>
              <a:ea typeface="Calibri"/>
              <a:cs typeface="Arial"/>
            </a:endParaRPr>
          </a:p>
          <a:p>
            <a:pPr marL="800100" lvl="1" indent="-342900" rtl="0">
              <a:buFont typeface="Arial" panose="020b0604020202020204" pitchFamily="34" charset="0"/>
              <a:buChar char="•"/>
            </a:pPr>
            <a:r>
              <a:rPr lang="zh-Hans" sz="1800" b="0" i="0" u="none" strike="noStrike">
                <a:solidFill>
                  <a:srgbClr val="000000"/>
                </a:solidFill>
                <a:highlight>
                  <a:srgbClr val="000000">
                    <a:alpha val="0"/>
                  </a:srgbClr>
                </a:highlight>
                <a:latin typeface="Simsun"/>
                <a:ea typeface="Simsun"/>
                <a:cs typeface="Arial"/>
              </a:rPr>
              <a:t>中国、格鲁吉亚和哈萨克斯坦的贸易便利化协定执行率为100%；其他四个CAREC国家的平均执行率为85%。</a:t>
            </a:r>
          </a:p>
          <a:p>
            <a:pPr rtl="0"/>
            <a:r>
              <a:rPr lang="zh-Hans" sz="2200" b="1" i="0" u="none" strike="noStrike">
                <a:solidFill>
                  <a:srgbClr val="0F6FC6"/>
                </a:solidFill>
                <a:highlight>
                  <a:srgbClr val="000000">
                    <a:alpha val="0"/>
                  </a:srgbClr>
                </a:highlight>
                <a:latin typeface="Simsun"/>
                <a:ea typeface="Simsun"/>
                <a:cs typeface="Arial"/>
              </a:rPr>
              <a:t>促进还未入世的CAREC成员入世</a:t>
            </a:r>
            <a:endParaRPr lang="en-US" sz="2200" b="1">
              <a:solidFill>
                <a:schemeClr val="accent1"/>
              </a:solidFill>
              <a:highlight>
                <a:srgbClr val="FFFF00"/>
              </a:highlight>
              <a:latin typeface="Arial"/>
              <a:cs typeface="Arial"/>
            </a:endParaRPr>
          </a:p>
          <a:p>
            <a:pPr marL="800100" lvl="1" indent="-342900" rtl="0">
              <a:buFont typeface="Arial" panose="020b0604020202020204" pitchFamily="34" charset="0"/>
              <a:buChar char="•"/>
            </a:pPr>
            <a:r>
              <a:rPr lang="zh-Hans" sz="1800" b="0" i="0" u="none" strike="noStrike">
                <a:solidFill>
                  <a:srgbClr val="000000"/>
                </a:solidFill>
                <a:highlight>
                  <a:srgbClr val="000000">
                    <a:alpha val="0"/>
                  </a:srgbClr>
                </a:highlight>
                <a:latin typeface="Simsun"/>
                <a:ea typeface="Simsun"/>
                <a:cs typeface="Arial"/>
              </a:rPr>
              <a:t>乌兹别克斯坦加快了入世谈判</a:t>
            </a:r>
          </a:p>
          <a:p>
            <a:pPr marL="800100" lvl="1" indent="-342900" rtl="0">
              <a:buFont typeface="Arial" panose="020b0604020202020204" pitchFamily="34" charset="0"/>
              <a:buChar char="•"/>
            </a:pPr>
            <a:r>
              <a:rPr lang="zh-Hans" sz="1800" b="0" i="0" u="none" strike="noStrike">
                <a:solidFill>
                  <a:srgbClr val="000000"/>
                </a:solidFill>
                <a:highlight>
                  <a:srgbClr val="000000">
                    <a:alpha val="0"/>
                  </a:srgbClr>
                </a:highlight>
                <a:latin typeface="Simsun"/>
                <a:ea typeface="Simsun"/>
                <a:cs typeface="Arial"/>
              </a:rPr>
              <a:t>阿塞拜疆于2023年恢复工作小组</a:t>
            </a:r>
          </a:p>
          <a:p>
            <a:pPr marL="800100" lvl="1" indent="-342900" rtl="0">
              <a:buFont typeface="Arial" panose="020b0604020202020204" pitchFamily="34" charset="0"/>
              <a:buChar char="•"/>
            </a:pPr>
            <a:r>
              <a:rPr lang="zh-Hans" sz="1800" b="0" i="0" u="none" strike="noStrike">
                <a:solidFill>
                  <a:srgbClr val="000000"/>
                </a:solidFill>
                <a:highlight>
                  <a:srgbClr val="000000">
                    <a:alpha val="0"/>
                  </a:srgbClr>
                </a:highlight>
                <a:latin typeface="Simsun"/>
                <a:ea typeface="Simsun"/>
                <a:cs typeface="Arial"/>
              </a:rPr>
              <a:t>土库曼斯坦于2022年2月入世，2020年7月获得观察员地位。</a:t>
            </a:r>
          </a:p>
          <a:p>
            <a:pPr rtl="0"/>
            <a:r>
              <a:rPr lang="zh-Hans" sz="2200" b="1" i="0" u="none" strike="noStrike">
                <a:solidFill>
                  <a:srgbClr val="0F6FC6"/>
                </a:solidFill>
                <a:highlight>
                  <a:srgbClr val="000000">
                    <a:alpha val="0"/>
                  </a:srgbClr>
                </a:highlight>
                <a:latin typeface="Simsun"/>
                <a:ea typeface="Simsun"/>
                <a:cs typeface="Arial"/>
              </a:rPr>
              <a:t>促进贸易的国际公约</a:t>
            </a:r>
          </a:p>
          <a:p>
            <a:pPr marL="800100" lvl="1" indent="-342900" rtl="0">
              <a:buFont typeface="Arial" panose="020b0604020202020204" pitchFamily="34" charset="0"/>
              <a:buChar char="•"/>
            </a:pPr>
            <a:r>
              <a:rPr lang="zh-Hans" sz="1800" b="0" i="0" u="none" strike="noStrike">
                <a:solidFill>
                  <a:srgbClr val="000000"/>
                </a:solidFill>
                <a:highlight>
                  <a:srgbClr val="000000">
                    <a:alpha val="0"/>
                  </a:srgbClr>
                </a:highlight>
                <a:latin typeface="Simsun"/>
                <a:ea typeface="Simsun"/>
                <a:cs typeface="Arial"/>
              </a:rPr>
              <a:t>乌兹别克斯坦加入了《国际植物保护公约》，是第一个交换植物检疫电子证书（ePhyto）的CAREC国家。</a:t>
            </a:r>
          </a:p>
          <a:p>
            <a:pPr marL="800100" lvl="1" indent="-342900" rtl="0">
              <a:buFont typeface="Arial" panose="020b0604020202020204" pitchFamily="34" charset="0"/>
              <a:buChar char="•"/>
            </a:pPr>
            <a:r>
              <a:rPr lang="zh-Hans" sz="1800" b="1" i="0" u="none" strike="noStrike">
                <a:solidFill>
                  <a:srgbClr val="000000"/>
                </a:solidFill>
                <a:highlight>
                  <a:srgbClr val="000000">
                    <a:alpha val="0"/>
                  </a:srgbClr>
                </a:highlight>
                <a:latin typeface="Simsun"/>
                <a:ea typeface="Simsun"/>
                <a:cs typeface="Arial"/>
              </a:rPr>
              <a:t>5个</a:t>
            </a:r>
            <a:r>
              <a:rPr lang="zh-Hans" sz="1800" b="0" i="0" u="none" strike="noStrike">
                <a:solidFill>
                  <a:srgbClr val="000000"/>
                </a:solidFill>
                <a:highlight>
                  <a:srgbClr val="000000">
                    <a:alpha val="0"/>
                  </a:srgbClr>
                </a:highlight>
                <a:latin typeface="Simsun"/>
                <a:ea typeface="Simsun"/>
                <a:cs typeface="Arial"/>
              </a:rPr>
              <a:t>CAREC国家（阿塞拜疆、中国、联刚、塔吉克斯坦、塔吉克斯坦）签署了《联合国亚洲及太平洋地区跨境无纸贸易便利化框架协议》；</a:t>
            </a:r>
            <a:r>
              <a:rPr lang="zh-Hans" sz="1800" b="1" i="0" u="none" strike="noStrike">
                <a:solidFill>
                  <a:srgbClr val="000000"/>
                </a:solidFill>
                <a:highlight>
                  <a:srgbClr val="000000">
                    <a:alpha val="0"/>
                  </a:srgbClr>
                </a:highlight>
                <a:latin typeface="Simsun"/>
                <a:ea typeface="Simsun"/>
                <a:cs typeface="Arial"/>
              </a:rPr>
              <a:t>3个</a:t>
            </a:r>
            <a:r>
              <a:rPr lang="zh-Hans" sz="1800" b="0" i="0" u="none" strike="noStrike">
                <a:solidFill>
                  <a:srgbClr val="000000"/>
                </a:solidFill>
                <a:highlight>
                  <a:srgbClr val="000000">
                    <a:alpha val="0"/>
                  </a:srgbClr>
                </a:highlight>
                <a:latin typeface="Simsun"/>
                <a:ea typeface="Simsun"/>
                <a:cs typeface="Arial"/>
              </a:rPr>
              <a:t>（阿塞拜疆、联刚、中国）加入了《联合国国际合同使用电子通信公约》。</a:t>
            </a:r>
          </a:p>
          <a:p>
            <a:endParaRPr lang="en-PH" sz="2200" b="1">
              <a:solidFill>
                <a:schemeClr val="accent1"/>
              </a:solidFill>
              <a:latin typeface="Arial"/>
              <a:cs typeface="Arial"/>
            </a:endParaRPr>
          </a:p>
        </p:txBody>
      </p:sp>
      <p:cxnSp>
        <p:nvCxnSpPr>
          <p:cNvPr id="6" name="Straight Connector 5">
            <a:extLst>
              <a:ext uri="{FF2B5EF4-FFF2-40B4-BE49-F238E27FC236}">
                <a16:creationId xmlns:a16="http://schemas.microsoft.com/office/drawing/2014/main" id="{360587FE-D2DF-0BEA-92E7-20097995A365}"/>
              </a:ext>
            </a:extLst>
          </p:cNvPr>
          <p:cNvCxnSpPr/>
          <p:nvPr/>
        </p:nvCxnSpPr>
        <p:spPr>
          <a:xfrm flipH="1">
            <a:off x="3100251" y="1084391"/>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15E004A-C598-B48E-72C1-D7CDEC4A65B2}"/>
              </a:ext>
            </a:extLst>
          </p:cNvPr>
          <p:cNvSpPr>
            <a:spLocks noGrp="1"/>
          </p:cNvSpPr>
          <p:nvPr>
            <p:ph type="sldNum" sz="quarter" idx="12"/>
          </p:nvPr>
        </p:nvSpPr>
        <p:spPr/>
        <p:txBody>
          <a:bodyPr>
            <a:noAutofit/>
          </a:bodyPr>
          <a:lstStyle/>
          <a:p>
            <a:pPr rtl="0"/>
            <a:r>
              <a:rPr lang="zh-Hans" sz="1200" b="0" i="0" u="none" strike="noStrike">
                <a:highlight>
                  <a:srgbClr val="000000">
                    <a:alpha val="0"/>
                  </a:srgbClr>
                </a:highlight>
                <a:latin typeface="Simsun"/>
                <a:ea typeface="Simsun"/>
              </a:rPr>
              <a:t>10</a:t>
            </a:r>
            <a:endParaRPr lang="en-US"/>
          </a:p>
        </p:txBody>
      </p:sp>
    </p:spTree>
    <p:extLst>
      <p:ext uri="{BB962C8B-B14F-4D97-AF65-F5344CB8AC3E}">
        <p14:creationId xmlns:p14="http://schemas.microsoft.com/office/powerpoint/2010/main" val="1342562113"/>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3" name="TextBox 12">
            <a:extLst>
              <a:ext uri="{FF2B5EF4-FFF2-40B4-BE49-F238E27FC236}">
                <a16:creationId xmlns:a16="http://schemas.microsoft.com/office/drawing/2014/main" id="{80A05629-A4E2-1C4F-9882-141D61139636}"/>
              </a:ext>
            </a:extLst>
          </p:cNvPr>
          <p:cNvSpPr txBox="1"/>
          <p:nvPr/>
        </p:nvSpPr>
        <p:spPr>
          <a:xfrm>
            <a:off x="480636" y="1195196"/>
            <a:ext cx="6887182" cy="430887"/>
          </a:xfrm>
          <a:prstGeom prst="rect">
            <a:avLst/>
          </a:prstGeom>
          <a:noFill/>
        </p:spPr>
        <p:txBody>
          <a:bodyPr wrap="square">
            <a:noAutofit/>
          </a:bodyPr>
          <a:lstStyle/>
          <a:p>
            <a:pPr marL="90170" indent="-90170" rtl="0"/>
            <a:r>
              <a:rPr lang="zh-Hans" sz="2200" b="1" i="0" u="none" strike="noStrike">
                <a:solidFill>
                  <a:srgbClr val="0F6FC6"/>
                </a:solidFill>
                <a:highlight>
                  <a:srgbClr val="000000">
                    <a:alpha val="0"/>
                  </a:srgbClr>
                </a:highlight>
                <a:latin typeface="Simsun"/>
                <a:ea typeface="Simsun"/>
                <a:cs typeface="Arial"/>
              </a:rPr>
              <a:t>区域</a:t>
            </a:r>
            <a:r>
              <a:rPr lang="zh-Hans" sz="2200" b="1" i="0" u="none" strike="noStrike">
                <a:solidFill>
                  <a:srgbClr val="0F6FC6"/>
                </a:solidFill>
                <a:highlight>
                  <a:srgbClr val="000000">
                    <a:alpha val="0"/>
                  </a:srgbClr>
                </a:highlight>
                <a:latin typeface="Simsun"/>
                <a:ea typeface="Simsun"/>
                <a:cs typeface="Arial"/>
              </a:rPr>
              <a:t>边境服务改善</a:t>
            </a:r>
          </a:p>
        </p:txBody>
      </p:sp>
      <p:sp>
        <p:nvSpPr>
          <p:cNvPr id="14" name="TextBox 13">
            <a:extLst>
              <a:ext uri="{FF2B5EF4-FFF2-40B4-BE49-F238E27FC236}">
                <a16:creationId xmlns:a16="http://schemas.microsoft.com/office/drawing/2014/main" id="{94E6C0B0-B1CD-8548-B83B-CF8568243A47}"/>
              </a:ext>
            </a:extLst>
          </p:cNvPr>
          <p:cNvSpPr txBox="1"/>
          <p:nvPr/>
        </p:nvSpPr>
        <p:spPr>
          <a:xfrm>
            <a:off x="480636" y="3456828"/>
            <a:ext cx="6236084" cy="430887"/>
          </a:xfrm>
          <a:prstGeom prst="rect">
            <a:avLst/>
          </a:prstGeom>
          <a:noFill/>
        </p:spPr>
        <p:txBody>
          <a:bodyPr wrap="square">
            <a:noAutofit/>
          </a:bodyPr>
          <a:lstStyle>
            <a:defPPr>
              <a:defRPr lang="en-US"/>
            </a:defPPr>
            <a:lvl1pPr marL="90170" indent="-90170">
              <a:defRPr b="1">
                <a:solidFill>
                  <a:schemeClr val="accent1"/>
                </a:solidFill>
                <a:effectLst/>
                <a:latin typeface="Century Gothic" panose="020b0502020202020204" pitchFamily="34" charset="0"/>
                <a:ea typeface="SimSun" panose="02010600030101010101" pitchFamily="2" charset="-122"/>
              </a:defRPr>
            </a:lvl1pPr>
          </a:lstStyle>
          <a:p>
            <a:pPr rtl="0"/>
            <a:r>
              <a:rPr lang="zh-Hans" sz="2200" b="1" i="0" u="none" strike="noStrike">
                <a:highlight>
                  <a:srgbClr val="000000">
                    <a:alpha val="0"/>
                  </a:srgbClr>
                </a:highlight>
                <a:latin typeface="Simsun"/>
                <a:ea typeface="Simsun"/>
                <a:cs typeface="Arial"/>
              </a:rPr>
              <a:t>跨境经济合作区</a:t>
            </a:r>
          </a:p>
        </p:txBody>
      </p:sp>
      <p:grpSp>
        <p:nvGrpSpPr>
          <p:cNvPr id="15" name="Group 14">
            <a:extLst>
              <a:ext uri="{FF2B5EF4-FFF2-40B4-BE49-F238E27FC236}">
                <a16:creationId xmlns:a16="http://schemas.microsoft.com/office/drawing/2014/main" id="{77C132B0-3752-2942-AC39-52835368E975}"/>
              </a:ext>
            </a:extLst>
          </p:cNvPr>
          <p:cNvGrpSpPr/>
          <p:nvPr/>
        </p:nvGrpSpPr>
        <p:grpSpPr>
          <a:xfrm>
            <a:off x="5666389" y="2003904"/>
            <a:ext cx="6442581" cy="2446200"/>
            <a:chOff x="526942" y="4206028"/>
            <a:chExt cx="5831516" cy="2446200"/>
          </a:xfrm>
        </p:grpSpPr>
        <p:graphicFrame>
          <p:nvGraphicFramePr>
            <p:cNvPr id="20" name="Diagram 19">
              <a:extLst>
                <a:ext uri="{FF2B5EF4-FFF2-40B4-BE49-F238E27FC236}">
                  <a16:creationId xmlns:a16="http://schemas.microsoft.com/office/drawing/2014/main" id="{7B21638D-EA90-EE41-8419-24EC051D7DB2}"/>
                </a:ext>
              </a:extLst>
            </p:cNvPr>
            <p:cNvGraphicFramePr/>
            <p:nvPr/>
          </p:nvGraphicFramePr>
          <p:xfrm>
            <a:off x="526942" y="4206028"/>
            <a:ext cx="5831516" cy="2446200"/>
          </p:xfrm>
          <a:graphic>
            <a:graphicData uri="http://schemas.openxmlformats.org/drawingml/2006/diagram">
              <dgm:relIds xmlns:dgm="http://schemas.openxmlformats.org/drawingml/2006/diagram" r:dm="rId4" r:lo="rId5" r:qs="rId6" r:cs="rId7"/>
            </a:graphicData>
          </a:graphic>
        </p:graphicFrame>
        <p:sp>
          <p:nvSpPr>
            <p:cNvPr id="21" name="Hexagon 20">
              <a:extLst>
                <a:ext uri="{FF2B5EF4-FFF2-40B4-BE49-F238E27FC236}">
                  <a16:creationId xmlns:a16="http://schemas.microsoft.com/office/drawing/2014/main" id="{2338D937-EBA1-1E48-8C1B-02D571C3C59C}"/>
                </a:ext>
              </a:extLst>
            </p:cNvPr>
            <p:cNvSpPr/>
            <p:nvPr/>
          </p:nvSpPr>
          <p:spPr>
            <a:xfrm>
              <a:off x="4027356" y="5061992"/>
              <a:ext cx="772603" cy="715073"/>
            </a:xfrm>
            <a:prstGeom prst="hexagon">
              <a:avLst>
                <a:gd name="adj" fmla="val 25000"/>
                <a:gd name="vf" fmla="val 115470"/>
              </a:avLst>
            </a:prstGeom>
            <a: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l="-2000" r="-2000"/>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oAutofit/>
            </a:bodyPr>
            <a:lstStyle/>
            <a:p/>
          </p:txBody>
        </p:sp>
      </p:grpSp>
      <p:sp>
        <p:nvSpPr>
          <p:cNvPr id="29" name="TextBox 28">
            <a:extLst>
              <a:ext uri="{FF2B5EF4-FFF2-40B4-BE49-F238E27FC236}">
                <a16:creationId xmlns:a16="http://schemas.microsoft.com/office/drawing/2014/main" id="{25EEF2E4-D967-C943-956A-770F8D91D328}"/>
              </a:ext>
            </a:extLst>
          </p:cNvPr>
          <p:cNvSpPr txBox="1"/>
          <p:nvPr/>
        </p:nvSpPr>
        <p:spPr>
          <a:xfrm>
            <a:off x="720122" y="1673034"/>
            <a:ext cx="5375878" cy="2031325"/>
          </a:xfrm>
          <a:prstGeom prst="rect">
            <a:avLst/>
          </a:prstGeom>
          <a:noFill/>
        </p:spPr>
        <p:txBody>
          <a:bodyPr wrap="square" lIns="91440" tIns="45720" rIns="91440" bIns="45720" anchor="t">
            <a:noAutofit/>
          </a:bodyPr>
          <a:lstStyle/>
          <a:p>
            <a:pPr marL="285750" indent="-285750" rtl="0">
              <a:buFont typeface="Arial" panose="020b0604020202020204" pitchFamily="34" charset="0"/>
              <a:buChar char="•"/>
            </a:pPr>
            <a:r>
              <a:rPr lang="zh-Hans" sz="1800" b="0" i="0" u="none" strike="noStrike">
                <a:solidFill>
                  <a:srgbClr val="000000"/>
                </a:solidFill>
                <a:highlight>
                  <a:srgbClr val="000000">
                    <a:alpha val="0"/>
                  </a:srgbClr>
                </a:highlight>
                <a:latin typeface="Simsun"/>
                <a:ea typeface="Simsun"/>
                <a:cs typeface="Arial"/>
              </a:rPr>
              <a:t>吉尔吉斯斯坦和塔吉克斯坦边境基础设施升级；巴基斯坦将于2023年完成升级</a:t>
            </a:r>
          </a:p>
          <a:p>
            <a:pPr marL="285750" indent="-285750" rtl="0">
              <a:buFont typeface="Arial" panose="020b0604020202020204" pitchFamily="34" charset="0"/>
              <a:buChar char="•"/>
            </a:pPr>
            <a:r>
              <a:rPr lang="zh-Hans" sz="1800" b="0" i="0" u="none" strike="noStrike">
                <a:solidFill>
                  <a:srgbClr val="000000"/>
                </a:solidFill>
                <a:highlight>
                  <a:srgbClr val="000000">
                    <a:alpha val="0"/>
                  </a:srgbClr>
                </a:highlight>
                <a:latin typeface="Simsun"/>
                <a:ea typeface="Simsun"/>
                <a:cs typeface="Arial"/>
              </a:rPr>
              <a:t>塔吉克斯坦和巴基斯坦启动了国家单一窗口（NSW），蒙古国已批准国家单一窗口协议</a:t>
            </a:r>
          </a:p>
          <a:p>
            <a:pPr marL="285750" indent="-285750" rtl="0">
              <a:buFont typeface="Arial" panose="020b0604020202020204" pitchFamily="34" charset="0"/>
              <a:buChar char="•"/>
            </a:pPr>
            <a:r>
              <a:rPr lang="zh-Hans" sz="1800" b="0" i="0" u="none" strike="noStrike">
                <a:solidFill>
                  <a:srgbClr val="000000"/>
                </a:solidFill>
                <a:highlight>
                  <a:srgbClr val="000000">
                    <a:alpha val="0"/>
                  </a:srgbClr>
                </a:highlight>
                <a:latin typeface="Simsun"/>
                <a:ea typeface="Simsun"/>
                <a:cs typeface="Arial"/>
              </a:rPr>
              <a:t>蒙古国迎来新投资，试点智能边境和边境“同一个健康”的方法</a:t>
            </a:r>
          </a:p>
          <a:p>
            <a:pPr marL="285750" indent="-285750">
              <a:buFont typeface="Arial" panose="020b0604020202020204" pitchFamily="34" charset="0"/>
              <a:buChar char="•"/>
            </a:pPr>
            <a:endParaRPr lang="en-US">
              <a:solidFill>
                <a:schemeClr val="tx1">
                  <a:lumMod val="95000"/>
                  <a:lumOff val="5000"/>
                </a:schemeClr>
              </a:solidFill>
              <a:latin typeface="Franklin Gothic Book" panose="020b0503020102020204" pitchFamily="34" charset="0"/>
              <a:cs typeface="Arial"/>
            </a:endParaRPr>
          </a:p>
        </p:txBody>
      </p:sp>
      <p:sp>
        <p:nvSpPr>
          <p:cNvPr id="4" name="Title 1">
            <a:extLst>
              <a:ext uri="{FF2B5EF4-FFF2-40B4-BE49-F238E27FC236}">
                <a16:creationId xmlns:a16="http://schemas.microsoft.com/office/drawing/2014/main" id="{90F97C6A-E10F-E864-6C4B-99EC89165590}"/>
              </a:ext>
            </a:extLst>
          </p:cNvPr>
          <p:cNvSpPr txBox="1"/>
          <p:nvPr/>
        </p:nvSpPr>
        <p:spPr>
          <a:xfrm>
            <a:off x="817760" y="108079"/>
            <a:ext cx="10505060" cy="805003"/>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0"/>
            <a:r>
              <a:rPr lang="zh-Hans" sz="3300" b="1" i="0" u="none" strike="noStrike">
                <a:solidFill>
                  <a:srgbClr val="0B5394"/>
                </a:solidFill>
                <a:highlight>
                  <a:srgbClr val="000000">
                    <a:alpha val="0"/>
                  </a:srgbClr>
                </a:highlight>
                <a:latin typeface="Simsun"/>
                <a:ea typeface="Simsun"/>
                <a:cs typeface="Arial"/>
              </a:rPr>
              <a:t>CITA</a:t>
            </a:r>
            <a:r>
              <a:rPr lang="zh-Hans" sz="3300" b="1" i="0" u="none" strike="noStrike">
                <a:solidFill>
                  <a:srgbClr val="00B0F0"/>
                </a:solidFill>
                <a:highlight>
                  <a:srgbClr val="000000">
                    <a:alpha val="0"/>
                  </a:srgbClr>
                </a:highlight>
                <a:latin typeface="Simsun"/>
                <a:ea typeface="Simsun"/>
                <a:cs typeface="Arial"/>
              </a:rPr>
              <a:t> </a:t>
            </a:r>
            <a:r>
              <a:rPr lang="zh-Hans" sz="3300" b="1" i="0" u="none" strike="noStrike">
                <a:solidFill>
                  <a:srgbClr val="0B5394"/>
                </a:solidFill>
                <a:highlight>
                  <a:srgbClr val="000000">
                    <a:alpha val="0"/>
                  </a:srgbClr>
                </a:highlight>
                <a:latin typeface="Simsun"/>
                <a:ea typeface="Simsun"/>
                <a:cs typeface="Arial"/>
              </a:rPr>
              <a:t>2030 在过去五年中取得的主要成就：</a:t>
            </a:r>
          </a:p>
          <a:p>
            <a:pPr algn="ctr" rtl="0"/>
            <a:r>
              <a:rPr lang="zh-Hans" sz="3300" b="1" i="0" u="none" strike="noStrike">
                <a:solidFill>
                  <a:srgbClr val="0BD0D9"/>
                </a:solidFill>
                <a:highlight>
                  <a:srgbClr val="000000">
                    <a:alpha val="0"/>
                  </a:srgbClr>
                </a:highlight>
                <a:latin typeface="Simsun"/>
                <a:ea typeface="Simsun"/>
                <a:cs typeface="Arial"/>
              </a:rPr>
              <a:t>促进贸易的投资项目</a:t>
            </a:r>
            <a:endParaRPr lang="en-US" sz="3300">
              <a:solidFill>
                <a:schemeClr val="accent3"/>
              </a:solidFill>
              <a:highlight>
                <a:srgbClr val="FFFF00"/>
              </a:highlight>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2EF6B20-F867-45DD-D690-5B58763BE7B6}"/>
              </a:ext>
            </a:extLst>
          </p:cNvPr>
          <p:cNvSpPr txBox="1"/>
          <p:nvPr/>
        </p:nvSpPr>
        <p:spPr>
          <a:xfrm>
            <a:off x="462916" y="4612731"/>
            <a:ext cx="6236084" cy="430887"/>
          </a:xfrm>
          <a:prstGeom prst="rect">
            <a:avLst/>
          </a:prstGeom>
          <a:noFill/>
        </p:spPr>
        <p:txBody>
          <a:bodyPr wrap="square">
            <a:noAutofit/>
          </a:bodyPr>
          <a:lstStyle>
            <a:defPPr>
              <a:defRPr lang="en-US"/>
            </a:defPPr>
            <a:lvl1pPr marL="90170" indent="-90170">
              <a:defRPr b="1">
                <a:solidFill>
                  <a:schemeClr val="accent1"/>
                </a:solidFill>
                <a:effectLst/>
                <a:latin typeface="Century Gothic" panose="020b0502020202020204" pitchFamily="34" charset="0"/>
                <a:ea typeface="SimSun" panose="02010600030101010101" pitchFamily="2" charset="-122"/>
              </a:defRPr>
            </a:lvl1pPr>
          </a:lstStyle>
          <a:p>
            <a:pPr rtl="0"/>
            <a:r>
              <a:rPr lang="zh-Hans" sz="2200" b="1" i="0" u="none" strike="noStrike">
                <a:highlight>
                  <a:srgbClr val="000000">
                    <a:alpha val="0"/>
                  </a:srgbClr>
                </a:highlight>
                <a:latin typeface="Simsun"/>
                <a:ea typeface="Simsun"/>
                <a:cs typeface="Arial"/>
              </a:rPr>
              <a:t>贸易卫生和植物检疫措施的区域升级</a:t>
            </a:r>
          </a:p>
        </p:txBody>
      </p:sp>
      <p:cxnSp>
        <p:nvCxnSpPr>
          <p:cNvPr id="19" name="Straight Connector 18">
            <a:extLst>
              <a:ext uri="{FF2B5EF4-FFF2-40B4-BE49-F238E27FC236}">
                <a16:creationId xmlns:a16="http://schemas.microsoft.com/office/drawing/2014/main" id="{540096C5-945D-97A4-EF25-62428D4BB8FF}"/>
              </a:ext>
            </a:extLst>
          </p:cNvPr>
          <p:cNvCxnSpPr/>
          <p:nvPr/>
        </p:nvCxnSpPr>
        <p:spPr>
          <a:xfrm flipH="1">
            <a:off x="3074542" y="977381"/>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4F0DEBB-A972-C4FE-8812-29AFD8FD8F16}"/>
              </a:ext>
            </a:extLst>
          </p:cNvPr>
          <p:cNvSpPr txBox="1"/>
          <p:nvPr/>
        </p:nvSpPr>
        <p:spPr>
          <a:xfrm>
            <a:off x="694413" y="3887715"/>
            <a:ext cx="5375878" cy="646331"/>
          </a:xfrm>
          <a:prstGeom prst="rect">
            <a:avLst/>
          </a:prstGeom>
          <a:noFill/>
        </p:spPr>
        <p:txBody>
          <a:bodyPr wrap="square" lIns="91440" tIns="45720" rIns="91440" bIns="45720" anchor="t">
            <a:noAutofit/>
          </a:bodyPr>
          <a:lstStyle/>
          <a:p>
            <a:pPr marL="285750" indent="-285750" rtl="0">
              <a:buFont typeface="Arial" panose="020b0604020202020204" pitchFamily="34" charset="0"/>
              <a:buChar char="•"/>
            </a:pPr>
            <a:r>
              <a:rPr lang="zh-Hans" sz="1800" b="0" i="0" u="none" strike="noStrike">
                <a:solidFill>
                  <a:srgbClr val="000000"/>
                </a:solidFill>
                <a:highlight>
                  <a:srgbClr val="000000">
                    <a:alpha val="0"/>
                  </a:srgbClr>
                </a:highlight>
                <a:latin typeface="Simsun"/>
                <a:ea typeface="Simsun"/>
                <a:cs typeface="Arial"/>
              </a:rPr>
              <a:t>面向蒙古国和中国的平行投资，包括双边委员会的能力建设</a:t>
            </a:r>
          </a:p>
        </p:txBody>
      </p:sp>
      <p:sp>
        <p:nvSpPr>
          <p:cNvPr id="23" name="TextBox 22">
            <a:extLst>
              <a:ext uri="{FF2B5EF4-FFF2-40B4-BE49-F238E27FC236}">
                <a16:creationId xmlns:a16="http://schemas.microsoft.com/office/drawing/2014/main" id="{9B4FF0C2-0778-0B1E-5B85-0FD124CFD10A}"/>
              </a:ext>
            </a:extLst>
          </p:cNvPr>
          <p:cNvSpPr txBox="1"/>
          <p:nvPr/>
        </p:nvSpPr>
        <p:spPr>
          <a:xfrm>
            <a:off x="672645" y="5019822"/>
            <a:ext cx="7386834" cy="646331"/>
          </a:xfrm>
          <a:prstGeom prst="rect">
            <a:avLst/>
          </a:prstGeom>
          <a:noFill/>
        </p:spPr>
        <p:txBody>
          <a:bodyPr wrap="square" lIns="91440" tIns="45720" rIns="91440" bIns="45720" anchor="t">
            <a:noAutofit/>
          </a:bodyPr>
          <a:lstStyle/>
          <a:p>
            <a:pPr marL="285750" indent="-285750" rtl="0">
              <a:buFont typeface="Arial" panose="020b0604020202020204" pitchFamily="34" charset="0"/>
              <a:buChar char="•"/>
            </a:pPr>
            <a:r>
              <a:rPr lang="zh-Hans" sz="1800" b="0" i="0" u="none" strike="noStrike">
                <a:solidFill>
                  <a:srgbClr val="000000"/>
                </a:solidFill>
                <a:highlight>
                  <a:srgbClr val="000000">
                    <a:alpha val="0"/>
                  </a:srgbClr>
                </a:highlight>
                <a:latin typeface="Simsun"/>
                <a:ea typeface="Simsun"/>
                <a:cs typeface="Arial"/>
              </a:rPr>
              <a:t>升级检疫和检验设施，整合蒙古国的动植物卫生检疫和海关检验职能</a:t>
            </a:r>
            <a:endParaRPr lang="en-US">
              <a:solidFill>
                <a:srgbClr val="FF0000"/>
              </a:solidFill>
              <a:latin typeface="Arial" panose="020b0604020202020204" pitchFamily="34" charset="0"/>
              <a:cs typeface="Arial"/>
            </a:endParaRPr>
          </a:p>
        </p:txBody>
      </p:sp>
      <p:sp>
        <p:nvSpPr>
          <p:cNvPr id="2" name="Slide Number Placeholder 1">
            <a:extLst>
              <a:ext uri="{FF2B5EF4-FFF2-40B4-BE49-F238E27FC236}">
                <a16:creationId xmlns:a16="http://schemas.microsoft.com/office/drawing/2014/main" id="{51F64F28-24FF-D86D-550B-4EA695249C41}"/>
              </a:ext>
            </a:extLst>
          </p:cNvPr>
          <p:cNvSpPr>
            <a:spLocks noGrp="1"/>
          </p:cNvSpPr>
          <p:nvPr>
            <p:ph type="sldNum" sz="quarter" idx="12"/>
          </p:nvPr>
        </p:nvSpPr>
        <p:spPr/>
        <p:txBody>
          <a:bodyPr>
            <a:noAutofit/>
          </a:bodyPr>
          <a:lstStyle/>
          <a:p>
            <a:pPr rtl="0"/>
            <a:r>
              <a:rPr lang="zh-Hans" sz="1200" b="0" i="0" u="none" strike="noStrike">
                <a:highlight>
                  <a:srgbClr val="000000">
                    <a:alpha val="0"/>
                  </a:srgbClr>
                </a:highlight>
                <a:latin typeface="Simsun"/>
                <a:ea typeface="Simsun"/>
              </a:rPr>
              <a:t>11</a:t>
            </a:r>
            <a:endParaRPr lang="en-US"/>
          </a:p>
        </p:txBody>
      </p:sp>
    </p:spTree>
    <p:extLst>
      <p:ext uri="{BB962C8B-B14F-4D97-AF65-F5344CB8AC3E}">
        <p14:creationId xmlns:p14="http://schemas.microsoft.com/office/powerpoint/2010/main" val="2588071062"/>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9" name="TextBox 28">
            <a:extLst>
              <a:ext uri="{FF2B5EF4-FFF2-40B4-BE49-F238E27FC236}">
                <a16:creationId xmlns:a16="http://schemas.microsoft.com/office/drawing/2014/main" id="{25EEF2E4-D967-C943-956A-770F8D91D328}"/>
              </a:ext>
            </a:extLst>
          </p:cNvPr>
          <p:cNvSpPr txBox="1"/>
          <p:nvPr/>
        </p:nvSpPr>
        <p:spPr>
          <a:xfrm>
            <a:off x="401546" y="1656418"/>
            <a:ext cx="5044271" cy="2862322"/>
          </a:xfrm>
          <a:prstGeom prst="rect">
            <a:avLst/>
          </a:prstGeom>
          <a:noFill/>
        </p:spPr>
        <p:txBody>
          <a:bodyPr wrap="square" lIns="91440" tIns="45720" rIns="91440" bIns="45720" anchor="t">
            <a:noAutofit/>
          </a:bodyPr>
          <a:lstStyle/>
          <a:p>
            <a:pPr marL="285750" indent="-285750" rtl="0">
              <a:buFont typeface="Arial" panose="020b0604020202020204" pitchFamily="34" charset="0"/>
              <a:buChar char="•"/>
            </a:pPr>
            <a:r>
              <a:rPr lang="zh-Hans" sz="1800" b="0" i="0" u="none" strike="noStrike" noProof="0">
                <a:highlight>
                  <a:srgbClr val="000000">
                    <a:alpha val="0"/>
                  </a:srgbClr>
                </a:highlight>
                <a:latin typeface="Simsun"/>
                <a:ea typeface="Simsun"/>
                <a:cs typeface="Arial"/>
              </a:rPr>
              <a:t>CAREC贸易周：加强数字贸易合作（2021-2022）。</a:t>
            </a:r>
            <a:endParaRPr lang="en-US" b="0" i="0" u="none" strike="noStrike" noProof="0">
              <a:latin typeface="Arial" panose="020b0604020202020204" pitchFamily="34" charset="0"/>
              <a:cs typeface="Arial" panose="020b0604020202020204" pitchFamily="34" charset="0"/>
            </a:endParaRPr>
          </a:p>
          <a:p>
            <a:pPr marL="285750" indent="-285750" rtl="0">
              <a:buFont typeface="Arial" panose="020b0604020202020204" pitchFamily="34" charset="0"/>
              <a:buChar char="•"/>
            </a:pPr>
            <a:r>
              <a:rPr lang="zh-Hans" sz="1800" b="0" i="0" u="none" strike="noStrike">
                <a:highlight>
                  <a:srgbClr val="000000">
                    <a:alpha val="0"/>
                  </a:srgbClr>
                </a:highlight>
                <a:latin typeface="Simsun"/>
                <a:ea typeface="Simsun"/>
                <a:cs typeface="Arial"/>
              </a:rPr>
              <a:t>CAREC数字贸易论坛</a:t>
            </a:r>
            <a:endParaRPr lang="en-US"/>
          </a:p>
          <a:p>
            <a:pPr marL="285750" indent="-285750" rtl="0">
              <a:buFont typeface="Arial" panose="020b0604020202020204" pitchFamily="34" charset="0"/>
              <a:buChar char="•"/>
            </a:pPr>
            <a:r>
              <a:rPr lang="zh-Hans" sz="1800" b="0" i="0" u="none" strike="noStrike">
                <a:highlight>
                  <a:srgbClr val="000000">
                    <a:alpha val="0"/>
                  </a:srgbClr>
                </a:highlight>
                <a:latin typeface="Simsun"/>
                <a:ea typeface="Simsun"/>
                <a:cs typeface="Arial"/>
              </a:rPr>
              <a:t>CAREC卫生和植物检疫措施周（2021年）</a:t>
            </a:r>
            <a:endParaRPr lang="en-US"/>
          </a:p>
          <a:p>
            <a:pPr marL="285750" indent="-285750" rtl="0">
              <a:buFont typeface="Arial" panose="020b0604020202020204" pitchFamily="34" charset="0"/>
              <a:buChar char="•"/>
            </a:pPr>
            <a:r>
              <a:rPr lang="zh-Hans" sz="1800" b="0" i="0" u="none" strike="noStrike">
                <a:highlight>
                  <a:srgbClr val="000000">
                    <a:alpha val="0"/>
                  </a:srgbClr>
                </a:highlight>
                <a:latin typeface="Simsun"/>
                <a:ea typeface="Simsun"/>
                <a:cs typeface="Arial"/>
              </a:rPr>
              <a:t>CAREC海关网络研讨会</a:t>
            </a:r>
            <a:endParaRPr lang="en-US">
              <a:latin typeface="Arial" panose="020b0604020202020204" pitchFamily="34" charset="0"/>
              <a:cs typeface="Arial" panose="020b0604020202020204" pitchFamily="34" charset="0"/>
            </a:endParaRPr>
          </a:p>
          <a:p>
            <a:pPr marL="285750" indent="-285750" rtl="0">
              <a:buFont typeface="Arial" panose="020b0604020202020204" pitchFamily="34" charset="0"/>
              <a:buChar char="•"/>
            </a:pPr>
            <a:r>
              <a:rPr lang="zh-Hans" sz="1800" b="0" i="0" u="none" strike="noStrike" noProof="0">
                <a:highlight>
                  <a:srgbClr val="000000">
                    <a:alpha val="0"/>
                  </a:srgbClr>
                </a:highlight>
                <a:latin typeface="Simsun"/>
                <a:ea typeface="Simsun"/>
                <a:cs typeface="Arial"/>
              </a:rPr>
              <a:t>CAREC FTA系列研讨会</a:t>
            </a:r>
            <a:endParaRPr lang="en-US" b="0" i="0" u="none" strike="noStrike" noProof="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b="0" i="0" u="none" strike="noStrike" noProof="0">
              <a:solidFill>
                <a:srgbClr val="FF0000"/>
              </a:solidFill>
              <a:highlight>
                <a:srgbClr val="FFFF00"/>
              </a:highlight>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a:solidFill>
                <a:srgbClr val="FF0000"/>
              </a:solidFill>
              <a:highlight>
                <a:srgbClr val="FFFF00"/>
              </a:highlight>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a:solidFill>
                <a:schemeClr val="tx1">
                  <a:lumMod val="95000"/>
                  <a:lumOff val="5000"/>
                </a:schemeClr>
              </a:solidFill>
              <a:highlight>
                <a:srgbClr val="FFFF00"/>
              </a:highlight>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0F97C6A-E10F-E864-6C4B-99EC89165590}"/>
              </a:ext>
            </a:extLst>
          </p:cNvPr>
          <p:cNvSpPr txBox="1"/>
          <p:nvPr/>
        </p:nvSpPr>
        <p:spPr>
          <a:xfrm>
            <a:off x="2286001" y="212105"/>
            <a:ext cx="10010273" cy="805003"/>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0"/>
            <a:r>
              <a:rPr lang="zh-Hans" sz="2800" b="1" i="0" u="none" strike="noStrike">
                <a:solidFill>
                  <a:srgbClr val="0B5394"/>
                </a:solidFill>
                <a:highlight>
                  <a:srgbClr val="000000">
                    <a:alpha val="0"/>
                  </a:srgbClr>
                </a:highlight>
                <a:latin typeface="Simsun"/>
                <a:ea typeface="Simsun"/>
                <a:cs typeface="Arial"/>
              </a:rPr>
              <a:t>CITA 2030在过去五年取得的主要成就：</a:t>
            </a:r>
            <a:r>
              <a:rPr lang="zh-Hans" sz="3000" b="1" i="0" u="none" strike="noStrike">
                <a:solidFill>
                  <a:srgbClr val="0BD0D9"/>
                </a:solidFill>
                <a:highlight>
                  <a:srgbClr val="000000">
                    <a:alpha val="0"/>
                  </a:srgbClr>
                </a:highlight>
                <a:latin typeface="Simsun"/>
                <a:ea typeface="Simsun"/>
                <a:cs typeface="Arial"/>
              </a:rPr>
              <a:t>加强机构和伙伴关系</a:t>
            </a:r>
          </a:p>
        </p:txBody>
      </p:sp>
      <p:sp>
        <p:nvSpPr>
          <p:cNvPr id="17" name="TextBox 16">
            <a:extLst>
              <a:ext uri="{FF2B5EF4-FFF2-40B4-BE49-F238E27FC236}">
                <a16:creationId xmlns:a16="http://schemas.microsoft.com/office/drawing/2014/main" id="{F456A47A-B615-0382-4756-43391633D828}"/>
              </a:ext>
            </a:extLst>
          </p:cNvPr>
          <p:cNvSpPr txBox="1"/>
          <p:nvPr/>
        </p:nvSpPr>
        <p:spPr>
          <a:xfrm>
            <a:off x="316779" y="1194998"/>
            <a:ext cx="6236084" cy="430887"/>
          </a:xfrm>
          <a:prstGeom prst="rect">
            <a:avLst/>
          </a:prstGeom>
          <a:noFill/>
        </p:spPr>
        <p:txBody>
          <a:bodyPr wrap="square" lIns="91440" tIns="45720" rIns="91440" bIns="45720" anchor="t">
            <a:noAutofit/>
          </a:bodyPr>
          <a:lstStyle>
            <a:defPPr>
              <a:defRPr lang="en-US"/>
            </a:defPPr>
            <a:lvl1pPr marL="90170" indent="-90170">
              <a:defRPr b="1">
                <a:solidFill>
                  <a:schemeClr val="accent1"/>
                </a:solidFill>
                <a:effectLst/>
                <a:latin typeface="Century Gothic" panose="020b0502020202020204" pitchFamily="34" charset="0"/>
                <a:ea typeface="SimSun" panose="02010600030101010101" pitchFamily="2" charset="-122"/>
              </a:defRPr>
            </a:lvl1pPr>
          </a:lstStyle>
          <a:p>
            <a:pPr rtl="0"/>
            <a:r>
              <a:rPr lang="zh-Hans" sz="2200" b="1" i="0" u="none" strike="noStrike">
                <a:solidFill>
                  <a:srgbClr val="0070C0"/>
                </a:solidFill>
                <a:highlight>
                  <a:srgbClr val="000000">
                    <a:alpha val="0"/>
                  </a:srgbClr>
                </a:highlight>
                <a:latin typeface="Simsun"/>
                <a:ea typeface="Simsun"/>
              </a:rPr>
              <a:t>区域政策对话</a:t>
            </a:r>
            <a:endParaRPr lang="en-US" sz="2200">
              <a:solidFill>
                <a:srgbClr val="0070C0"/>
              </a:solidFill>
            </a:endParaRPr>
          </a:p>
        </p:txBody>
      </p:sp>
      <p:cxnSp>
        <p:nvCxnSpPr>
          <p:cNvPr id="12" name="Straight Connector 11">
            <a:extLst>
              <a:ext uri="{FF2B5EF4-FFF2-40B4-BE49-F238E27FC236}">
                <a16:creationId xmlns:a16="http://schemas.microsoft.com/office/drawing/2014/main" id="{8B7933B7-4D19-F292-3BA8-98C5C6704E56}"/>
              </a:ext>
            </a:extLst>
          </p:cNvPr>
          <p:cNvCxnSpPr/>
          <p:nvPr/>
        </p:nvCxnSpPr>
        <p:spPr>
          <a:xfrm flipH="1">
            <a:off x="3052772" y="1032925"/>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384D730-D6EE-739E-C697-37F696BE6DB1}"/>
              </a:ext>
            </a:extLst>
          </p:cNvPr>
          <p:cNvSpPr txBox="1"/>
          <p:nvPr/>
        </p:nvSpPr>
        <p:spPr>
          <a:xfrm>
            <a:off x="6048520" y="1225531"/>
            <a:ext cx="5555651" cy="430887"/>
          </a:xfrm>
          <a:prstGeom prst="rect">
            <a:avLst/>
          </a:prstGeom>
          <a:noFill/>
        </p:spPr>
        <p:txBody>
          <a:bodyPr wrap="square">
            <a:noAutofit/>
          </a:bodyPr>
          <a:lstStyle>
            <a:defPPr>
              <a:defRPr lang="en-US"/>
            </a:defPPr>
            <a:lvl1pPr marL="90170" indent="-90170">
              <a:defRPr b="1">
                <a:solidFill>
                  <a:schemeClr val="accent1"/>
                </a:solidFill>
                <a:effectLst/>
                <a:latin typeface="Century Gothic" panose="020b0502020202020204" pitchFamily="34" charset="0"/>
                <a:ea typeface="SimSun" panose="02010600030101010101" pitchFamily="2" charset="-122"/>
              </a:defRPr>
            </a:lvl1pPr>
          </a:lstStyle>
          <a:p>
            <a:pPr rtl="0"/>
            <a:r>
              <a:rPr lang="zh-Hans" sz="2200" b="1" i="0" u="none" strike="noStrike">
                <a:highlight>
                  <a:srgbClr val="000000">
                    <a:alpha val="0"/>
                  </a:srgbClr>
                </a:highlight>
                <a:latin typeface="Simsun"/>
                <a:ea typeface="Simsun"/>
              </a:rPr>
              <a:t>发展伙伴</a:t>
            </a:r>
          </a:p>
        </p:txBody>
      </p:sp>
      <p:sp>
        <p:nvSpPr>
          <p:cNvPr id="25" name="TextBox 24">
            <a:extLst>
              <a:ext uri="{FF2B5EF4-FFF2-40B4-BE49-F238E27FC236}">
                <a16:creationId xmlns:a16="http://schemas.microsoft.com/office/drawing/2014/main" id="{A5A45497-6BB7-E709-85E1-813D0049133D}"/>
              </a:ext>
            </a:extLst>
          </p:cNvPr>
          <p:cNvSpPr txBox="1"/>
          <p:nvPr/>
        </p:nvSpPr>
        <p:spPr>
          <a:xfrm>
            <a:off x="5872930" y="1709481"/>
            <a:ext cx="5731241" cy="3970318"/>
          </a:xfrm>
          <a:prstGeom prst="rect">
            <a:avLst/>
          </a:prstGeom>
          <a:solidFill>
            <a:schemeClr val="bg1"/>
          </a:solidFill>
        </p:spPr>
        <p:txBody>
          <a:bodyPr wrap="square" lIns="91440" tIns="45720" rIns="91440" bIns="45720" anchor="t">
            <a:noAutofit/>
          </a:bodyPr>
          <a:lstStyle/>
          <a:p>
            <a:pPr marL="285750" indent="-285750" rtl="0">
              <a:buFont typeface="Arial" panose="020b0604020202020204" pitchFamily="34" charset="0"/>
              <a:buChar char="•"/>
            </a:pPr>
            <a:r>
              <a:rPr lang="zh-Hans" sz="1800" b="0" i="0" u="none" strike="noStrike" noProof="0">
                <a:highlight>
                  <a:srgbClr val="000000">
                    <a:alpha val="0"/>
                  </a:srgbClr>
                </a:highlight>
                <a:latin typeface="Simsun"/>
                <a:ea typeface="Simsun"/>
                <a:cs typeface="Arial"/>
              </a:rPr>
              <a:t>在入世问题上与世贸组织建立了长期的合作和伙伴关系，在卫生和植物检疫措施方面与世界动物卫生组织（WOAH）、欧洲和地中海植物保护组织（EPPO）、《国际植物保护公约》（IPPC）和世贸组织建立了合作关系，在海关事务方面与世界海关组织建立了合作关系。</a:t>
            </a:r>
            <a:endParaRPr lang="en-US" b="0" i="0" u="none" strike="noStrike" noProof="0">
              <a:latin typeface="Arial" panose="020b0604020202020204" pitchFamily="34" charset="0"/>
              <a:cs typeface="Arial" panose="020b0604020202020204" pitchFamily="34" charset="0"/>
            </a:endParaRPr>
          </a:p>
          <a:p>
            <a:pPr marL="285750" indent="-285750" rtl="0">
              <a:buFont typeface="Arial" panose="020b0604020202020204" pitchFamily="34" charset="0"/>
              <a:buChar char="•"/>
            </a:pPr>
            <a:r>
              <a:rPr lang="zh-Hans" sz="1800" b="0" i="0" u="none" strike="noStrike" noProof="0">
                <a:highlight>
                  <a:srgbClr val="000000">
                    <a:alpha val="0"/>
                  </a:srgbClr>
                </a:highlight>
                <a:latin typeface="Simsun"/>
                <a:ea typeface="Simsun"/>
                <a:cs typeface="Arial"/>
              </a:rPr>
              <a:t>由PRCF、EAKPF、UK-ARTCF共同支持的技术援助项目。</a:t>
            </a:r>
          </a:p>
          <a:p>
            <a:pPr marL="285750" indent="-285750" rtl="0">
              <a:buFont typeface="Arial" panose="020b0604020202020204" pitchFamily="34" charset="0"/>
              <a:buChar char="•"/>
            </a:pPr>
            <a:r>
              <a:rPr lang="zh-Hans" sz="1800" b="0" i="0" u="none" strike="noStrike" noProof="0">
                <a:highlight>
                  <a:srgbClr val="000000">
                    <a:alpha val="0"/>
                  </a:srgbClr>
                </a:highlight>
                <a:latin typeface="Simsun"/>
                <a:ea typeface="Simsun"/>
                <a:cs typeface="Arial"/>
              </a:rPr>
              <a:t>与亚太经社会、联合国国际贸易法委员会、国际商会和联合国欧洲经济委员会联合开展能力建设</a:t>
            </a:r>
          </a:p>
          <a:p>
            <a:pPr marL="285750" indent="-285750" rtl="0">
              <a:buFont typeface="Arial" panose="020b0604020202020204" pitchFamily="34" charset="0"/>
              <a:buChar char="•"/>
            </a:pPr>
            <a:r>
              <a:rPr lang="zh-Hans" sz="1800" b="0" i="0" u="none" strike="noStrike" noProof="0">
                <a:highlight>
                  <a:srgbClr val="000000">
                    <a:alpha val="0"/>
                  </a:srgbClr>
                </a:highlight>
                <a:latin typeface="Simsun"/>
                <a:ea typeface="Simsun"/>
                <a:cs typeface="Arial"/>
              </a:rPr>
              <a:t>与C中亚学院、RKSI开展的联合活动</a:t>
            </a:r>
            <a:endParaRPr lang="en-US" b="0" i="0" u="none" strike="noStrike" noProof="0">
              <a:latin typeface="Arial" panose="020b0604020202020204" pitchFamily="34" charset="0"/>
              <a:cs typeface="Arial" panose="020b0604020202020204" pitchFamily="34" charset="0"/>
            </a:endParaRPr>
          </a:p>
          <a:p>
            <a:pPr marL="285750" indent="-285750" rtl="0">
              <a:buFont typeface="Arial" panose="020b0604020202020204" pitchFamily="34" charset="0"/>
              <a:buChar char="•"/>
            </a:pPr>
            <a:r>
              <a:rPr lang="zh-Hans" sz="1800" b="0" i="0" u="none" strike="noStrike">
                <a:highlight>
                  <a:srgbClr val="000000">
                    <a:alpha val="0"/>
                  </a:srgbClr>
                </a:highlight>
                <a:latin typeface="Simsun"/>
                <a:ea typeface="Simsun"/>
                <a:cs typeface="Arial"/>
              </a:rPr>
              <a:t>与韩国海关总署签署的谅解备忘录</a:t>
            </a:r>
          </a:p>
          <a:p>
            <a:pPr marL="285750" indent="-285750" rtl="0">
              <a:buFont typeface="Arial" panose="020b0604020202020204" pitchFamily="34" charset="0"/>
              <a:buChar char="•"/>
            </a:pPr>
            <a:r>
              <a:rPr lang="zh-Hans" sz="1800" b="0" i="0" u="none" strike="noStrike">
                <a:highlight>
                  <a:srgbClr val="000000">
                    <a:alpha val="0"/>
                  </a:srgbClr>
                </a:highlight>
                <a:latin typeface="Simsun"/>
                <a:ea typeface="Simsun"/>
                <a:cs typeface="Arial"/>
              </a:rPr>
              <a:t>与美国国际开发署和美国商务部联合举办网络研讨会和考察活动</a:t>
            </a:r>
          </a:p>
          <a:p>
            <a:pPr marL="285750" indent="-285750" rtl="0">
              <a:buFont typeface="Arial" panose="020b0604020202020204" pitchFamily="34" charset="0"/>
              <a:buChar char="•"/>
            </a:pPr>
            <a:r>
              <a:rPr lang="zh-Hans" sz="1800" b="0" i="0" u="none" strike="noStrike">
                <a:highlight>
                  <a:srgbClr val="000000">
                    <a:alpha val="0"/>
                  </a:srgbClr>
                </a:highlight>
                <a:latin typeface="Simsun"/>
                <a:ea typeface="Simsun"/>
                <a:cs typeface="Arial"/>
              </a:rPr>
              <a:t>与世界银行、国际贸易中心、德国国际合作机构、欧盟和其他机构进行定期沟通、协调和信息共享，以创造协同效应。</a:t>
            </a:r>
            <a:endParaRPr lang="en-US">
              <a:solidFill>
                <a:srgbClr val="FF0000"/>
              </a:solidFill>
              <a:highlight>
                <a:srgbClr val="FFFF00"/>
              </a:highligh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CB23400-CCAD-B50D-1EDD-D628DCE261D2}"/>
              </a:ext>
            </a:extLst>
          </p:cNvPr>
          <p:cNvSpPr txBox="1"/>
          <p:nvPr/>
        </p:nvSpPr>
        <p:spPr>
          <a:xfrm>
            <a:off x="316779" y="3767286"/>
            <a:ext cx="6236084" cy="430887"/>
          </a:xfrm>
          <a:prstGeom prst="rect">
            <a:avLst/>
          </a:prstGeom>
          <a:noFill/>
        </p:spPr>
        <p:txBody>
          <a:bodyPr wrap="square" lIns="91440" tIns="45720" rIns="91440" bIns="45720" anchor="t">
            <a:noAutofit/>
          </a:bodyPr>
          <a:lstStyle>
            <a:defPPr>
              <a:defRPr lang="en-US"/>
            </a:defPPr>
            <a:lvl1pPr marL="90170" indent="-90170">
              <a:defRPr b="1">
                <a:solidFill>
                  <a:schemeClr val="accent1"/>
                </a:solidFill>
                <a:effectLst/>
                <a:latin typeface="Century Gothic" panose="020b0502020202020204" pitchFamily="34" charset="0"/>
                <a:ea typeface="SimSun" panose="02010600030101010101" pitchFamily="2" charset="-122"/>
              </a:defRPr>
            </a:lvl1pPr>
          </a:lstStyle>
          <a:p>
            <a:pPr rtl="0"/>
            <a:r>
              <a:rPr lang="zh-Hans" sz="2200" b="1" i="0" u="none" strike="noStrike">
                <a:solidFill>
                  <a:srgbClr val="0070C0"/>
                </a:solidFill>
                <a:highlight>
                  <a:srgbClr val="000000">
                    <a:alpha val="0"/>
                  </a:srgbClr>
                </a:highlight>
                <a:latin typeface="Simsun"/>
                <a:ea typeface="Simsun"/>
              </a:rPr>
              <a:t>体制机制建设</a:t>
            </a:r>
          </a:p>
        </p:txBody>
      </p:sp>
      <p:sp>
        <p:nvSpPr>
          <p:cNvPr id="11" name="TextBox 10">
            <a:extLst>
              <a:ext uri="{FF2B5EF4-FFF2-40B4-BE49-F238E27FC236}">
                <a16:creationId xmlns:a16="http://schemas.microsoft.com/office/drawing/2014/main" id="{1BC21ED5-3A43-B894-20D3-B2F11B3179C2}"/>
              </a:ext>
            </a:extLst>
          </p:cNvPr>
          <p:cNvSpPr txBox="1"/>
          <p:nvPr/>
        </p:nvSpPr>
        <p:spPr>
          <a:xfrm>
            <a:off x="364905" y="4222385"/>
            <a:ext cx="5044271" cy="1477328"/>
          </a:xfrm>
          <a:prstGeom prst="rect">
            <a:avLst/>
          </a:prstGeom>
          <a:solidFill>
            <a:schemeClr val="bg1"/>
          </a:solidFill>
        </p:spPr>
        <p:txBody>
          <a:bodyPr wrap="square" lIns="91440" tIns="45720" rIns="91440" bIns="45720" anchor="t">
            <a:noAutofit/>
          </a:bodyPr>
          <a:lstStyle/>
          <a:p>
            <a:pPr marL="285750" indent="-285750" rtl="0">
              <a:buFont typeface="Arial" panose="020b0604020202020204" pitchFamily="34" charset="0"/>
              <a:buChar char="•"/>
            </a:pPr>
            <a:r>
              <a:rPr lang="zh-Hans" sz="1800" b="0" i="0" u="none" strike="noStrike">
                <a:highlight>
                  <a:srgbClr val="000000">
                    <a:alpha val="0"/>
                  </a:srgbClr>
                </a:highlight>
                <a:latin typeface="Simsun"/>
                <a:ea typeface="Simsun"/>
                <a:cs typeface="Arial"/>
              </a:rPr>
              <a:t>南南知识共享</a:t>
            </a:r>
          </a:p>
          <a:p>
            <a:pPr marL="285750" indent="-285750" rtl="0">
              <a:buFont typeface="Arial" panose="020b0604020202020204" pitchFamily="34" charset="0"/>
              <a:buChar char="•"/>
            </a:pPr>
            <a:r>
              <a:rPr lang="zh-Hans" sz="1800" b="0" i="0" u="none" strike="noStrike">
                <a:highlight>
                  <a:srgbClr val="000000">
                    <a:alpha val="0"/>
                  </a:srgbClr>
                </a:highlight>
                <a:latin typeface="Simsun"/>
                <a:ea typeface="Simsun"/>
                <a:cs typeface="Arial"/>
              </a:rPr>
              <a:t>加强联系和友谊，是区域合作的基础</a:t>
            </a:r>
          </a:p>
          <a:p>
            <a:pPr marL="285750" indent="-285750" rtl="0">
              <a:buFont typeface="Arial" panose="020b0604020202020204" pitchFamily="34" charset="0"/>
              <a:buChar char="•"/>
            </a:pPr>
            <a:r>
              <a:rPr lang="zh-Hans" sz="1800" b="0" i="0" u="none" strike="noStrike">
                <a:highlight>
                  <a:srgbClr val="000000">
                    <a:alpha val="0"/>
                  </a:srgbClr>
                </a:highlight>
                <a:latin typeface="Simsun"/>
                <a:ea typeface="Simsun"/>
                <a:cs typeface="Arial"/>
              </a:rPr>
              <a:t>协调的优先事项和政策</a:t>
            </a:r>
          </a:p>
          <a:p>
            <a:pPr marL="285750" indent="-285750" rtl="0">
              <a:buFont typeface="Arial" panose="020b0604020202020204" pitchFamily="34" charset="0"/>
              <a:buChar char="•"/>
            </a:pPr>
            <a:r>
              <a:rPr lang="zh-Hans" sz="1800" b="0" i="0" u="none" strike="noStrike">
                <a:highlight>
                  <a:srgbClr val="000000">
                    <a:alpha val="0"/>
                  </a:srgbClr>
                </a:highlight>
                <a:latin typeface="Simsun"/>
                <a:ea typeface="Simsun"/>
                <a:cs typeface="Arial"/>
              </a:rPr>
              <a:t>增强贸易能力</a:t>
            </a:r>
          </a:p>
        </p:txBody>
      </p:sp>
      <p:sp>
        <p:nvSpPr>
          <p:cNvPr id="3" name="TextBox 2">
            <a:extLst>
              <a:ext uri="{FF2B5EF4-FFF2-40B4-BE49-F238E27FC236}">
                <a16:creationId xmlns:a16="http://schemas.microsoft.com/office/drawing/2014/main" id="{DD92F821-26A0-ADAC-28B7-154FEA8DF9FA}"/>
              </a:ext>
            </a:extLst>
          </p:cNvPr>
          <p:cNvSpPr txBox="1"/>
          <p:nvPr/>
        </p:nvSpPr>
        <p:spPr>
          <a:xfrm>
            <a:off x="629507" y="5785925"/>
            <a:ext cx="108380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zh-Hans" sz="900" b="0" i="0" u="none" strike="noStrike">
                <a:highlight>
                  <a:srgbClr val="000000">
                    <a:alpha val="0"/>
                  </a:srgbClr>
                </a:highlight>
                <a:latin typeface="Simsun"/>
                <a:ea typeface="Simsun"/>
              </a:rPr>
              <a:t>备注：</a:t>
            </a:r>
            <a:r>
              <a:rPr lang="zh-Hans" sz="900" b="0" i="0" u="none" strike="noStrike">
                <a:highlight>
                  <a:srgbClr val="000000">
                    <a:alpha val="0"/>
                  </a:srgbClr>
                </a:highlight>
                <a:latin typeface="Simsun"/>
                <a:ea typeface="Simsun"/>
                <a:cs typeface="+mn-lt"/>
              </a:rPr>
              <a:t>EAKPF = 大韩民国电子亚洲和知识伙伴关系基金；</a:t>
            </a:r>
            <a:r>
              <a:rPr lang="zh-Hans" sz="900" b="0" i="0" u="none" strike="noStrike">
                <a:highlight>
                  <a:srgbClr val="000000">
                    <a:alpha val="0"/>
                  </a:srgbClr>
                </a:highlight>
                <a:latin typeface="Simsun"/>
                <a:ea typeface="Simsun"/>
              </a:rPr>
              <a:t>EPPO = 欧洲和地中海植物保护组织；EU = 欧洲联盟；GIZ = 德国国际合作机构；</a:t>
            </a:r>
            <a:r>
              <a:rPr lang="zh-Hans" sz="900" b="0" i="0" u="none" strike="noStrike">
                <a:highlight>
                  <a:srgbClr val="000000">
                    <a:alpha val="0"/>
                  </a:srgbClr>
                </a:highlight>
                <a:latin typeface="Simsun"/>
                <a:ea typeface="Simsun"/>
                <a:cs typeface="+mn-lt"/>
              </a:rPr>
              <a:t>ICC = 国际商会； </a:t>
            </a:r>
            <a:r>
              <a:rPr lang="zh-Hans" sz="900" b="0" i="0" u="none" strike="noStrike">
                <a:highlight>
                  <a:srgbClr val="000000">
                    <a:alpha val="0"/>
                  </a:srgbClr>
                </a:highlight>
                <a:latin typeface="Simsun"/>
                <a:ea typeface="Simsun"/>
              </a:rPr>
              <a:t>IPPC = 国际植物保护公约；</a:t>
            </a:r>
            <a:r>
              <a:rPr lang="zh-Hans" sz="900" b="0" i="0" u="none" strike="noStrike">
                <a:highlight>
                  <a:srgbClr val="000000">
                    <a:alpha val="0"/>
                  </a:srgbClr>
                </a:highlight>
                <a:latin typeface="Simsun"/>
                <a:ea typeface="Simsun"/>
                <a:cs typeface="+mn-lt"/>
              </a:rPr>
              <a:t>ITC = 国际贸易中心；</a:t>
            </a:r>
            <a:r>
              <a:rPr lang="zh-Hans" sz="900" b="0" i="0" u="none" strike="noStrike">
                <a:highlight>
                  <a:srgbClr val="000000">
                    <a:alpha val="0"/>
                  </a:srgbClr>
                </a:highlight>
                <a:latin typeface="Simsun"/>
                <a:ea typeface="Simsun"/>
              </a:rPr>
              <a:t>RKSI =</a:t>
            </a:r>
            <a:r>
              <a:rPr lang="zh-Hans" sz="900" b="0" i="0" u="none" strike="noStrike">
                <a:highlight>
                  <a:srgbClr val="000000">
                    <a:alpha val="0"/>
                  </a:srgbClr>
                </a:highlight>
                <a:latin typeface="Simsun"/>
                <a:ea typeface="Simsun"/>
                <a:cs typeface="+mn-lt"/>
              </a:rPr>
              <a:t>区域知识共享倡议；</a:t>
            </a:r>
            <a:r>
              <a:rPr lang="zh-Hans" sz="900" b="0" i="0" u="none" strike="noStrike">
                <a:highlight>
                  <a:srgbClr val="000000">
                    <a:alpha val="0"/>
                  </a:srgbClr>
                </a:highlight>
                <a:latin typeface="Simsun"/>
                <a:ea typeface="Simsun"/>
                <a:cs typeface="+mn-lt"/>
              </a:rPr>
              <a:t>UNCITRAL = 联合国国际贸易法委员会；UNECE = 联合国欧洲经济委员会；</a:t>
            </a:r>
            <a:r>
              <a:rPr lang="zh-Hans" sz="900" b="0" i="0" u="none" strike="noStrike">
                <a:highlight>
                  <a:srgbClr val="000000">
                    <a:alpha val="0"/>
                  </a:srgbClr>
                </a:highlight>
                <a:latin typeface="Simsun"/>
                <a:ea typeface="Simsun"/>
              </a:rPr>
              <a:t>UNESCAP = 联合国亚洲及太平洋经济社会委员会；USAID = 美国国际开发署；</a:t>
            </a:r>
            <a:r>
              <a:rPr lang="zh-Hans" sz="900" b="0" i="0" u="none" strike="noStrike">
                <a:highlight>
                  <a:srgbClr val="000000">
                    <a:alpha val="0"/>
                  </a:srgbClr>
                </a:highlight>
                <a:latin typeface="Simsun"/>
                <a:ea typeface="Simsun"/>
                <a:cs typeface="+mn-lt"/>
              </a:rPr>
              <a:t>WOAH = 世界动物卫生组织</a:t>
            </a:r>
            <a:endParaRPr lang="en-US" sz="1600"/>
          </a:p>
        </p:txBody>
      </p:sp>
      <p:sp>
        <p:nvSpPr>
          <p:cNvPr id="2" name="Slide Number Placeholder 1">
            <a:extLst>
              <a:ext uri="{FF2B5EF4-FFF2-40B4-BE49-F238E27FC236}">
                <a16:creationId xmlns:a16="http://schemas.microsoft.com/office/drawing/2014/main" id="{75038EF3-7E38-C987-E4A2-CE43D91D3CB6}"/>
              </a:ext>
            </a:extLst>
          </p:cNvPr>
          <p:cNvSpPr>
            <a:spLocks noGrp="1"/>
          </p:cNvSpPr>
          <p:nvPr>
            <p:ph type="sldNum" sz="quarter" idx="12"/>
          </p:nvPr>
        </p:nvSpPr>
        <p:spPr/>
        <p:txBody>
          <a:bodyPr>
            <a:noAutofit/>
          </a:bodyPr>
          <a:lstStyle/>
          <a:p>
            <a:pPr rtl="0"/>
            <a:r>
              <a:rPr lang="zh-Hans" sz="1200" b="0" i="0" u="none" strike="noStrike">
                <a:highlight>
                  <a:srgbClr val="000000">
                    <a:alpha val="0"/>
                  </a:srgbClr>
                </a:highlight>
                <a:latin typeface="Simsun"/>
                <a:ea typeface="Simsun"/>
              </a:rPr>
              <a:t>12</a:t>
            </a:r>
            <a:endParaRPr lang="en-US"/>
          </a:p>
        </p:txBody>
      </p:sp>
    </p:spTree>
    <p:extLst>
      <p:ext uri="{BB962C8B-B14F-4D97-AF65-F5344CB8AC3E}">
        <p14:creationId xmlns:p14="http://schemas.microsoft.com/office/powerpoint/2010/main" val="3967162464"/>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7" name="Picture 5" descr="Graphical user interface&#10;&#10;Description automatically generated">
            <a:extLst>
              <a:ext uri="{FF2B5EF4-FFF2-40B4-BE49-F238E27FC236}">
                <a16:creationId xmlns:a16="http://schemas.microsoft.com/office/drawing/2014/main" id="{9D78A03A-F202-B34A-8D1D-4AE6747E8D3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35556" y="4155708"/>
            <a:ext cx="2960372" cy="1734204"/>
          </a:xfrm>
          <a:prstGeom prst="rect">
            <a:avLst/>
          </a:prstGeom>
        </p:spPr>
      </p:pic>
      <p:grpSp>
        <p:nvGrpSpPr>
          <p:cNvPr id="8" name="Group 7">
            <a:extLst>
              <a:ext uri="{FF2B5EF4-FFF2-40B4-BE49-F238E27FC236}">
                <a16:creationId xmlns:a16="http://schemas.microsoft.com/office/drawing/2014/main" id="{81D0CB8D-101E-6047-821A-BB00278BA0B6}"/>
              </a:ext>
            </a:extLst>
          </p:cNvPr>
          <p:cNvGrpSpPr/>
          <p:nvPr/>
        </p:nvGrpSpPr>
        <p:grpSpPr>
          <a:xfrm>
            <a:off x="8717627" y="2216694"/>
            <a:ext cx="3050017" cy="1799492"/>
            <a:chOff x="4961182" y="995981"/>
            <a:chExt cx="3811602" cy="2323713"/>
          </a:xfrm>
        </p:grpSpPr>
        <p:pic>
          <p:nvPicPr>
            <p:cNvPr id="9" name="Picture 8" descr="Graphical user interface&#10;&#10;Description automatically generated">
              <a:extLst>
                <a:ext uri="{FF2B5EF4-FFF2-40B4-BE49-F238E27FC236}">
                  <a16:creationId xmlns:a16="http://schemas.microsoft.com/office/drawing/2014/main" id="{5CF8C1C2-CB29-2741-9E2A-CA42D153A53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83588" y="995981"/>
              <a:ext cx="3789196" cy="2323713"/>
            </a:xfrm>
            <a:prstGeom prst="rect">
              <a:avLst/>
            </a:prstGeom>
          </p:spPr>
        </p:pic>
        <p:sp>
          <p:nvSpPr>
            <p:cNvPr id="10" name="TextBox 9">
              <a:extLst>
                <a:ext uri="{FF2B5EF4-FFF2-40B4-BE49-F238E27FC236}">
                  <a16:creationId xmlns:a16="http://schemas.microsoft.com/office/drawing/2014/main" id="{368B2A3C-9B9D-D24D-BDFC-0329B5213952}"/>
                </a:ext>
              </a:extLst>
            </p:cNvPr>
            <p:cNvSpPr txBox="1"/>
            <p:nvPr/>
          </p:nvSpPr>
          <p:spPr>
            <a:xfrm>
              <a:off x="4961182" y="1630791"/>
              <a:ext cx="3649793" cy="2616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r>
                <a:rPr lang="zh-Hans" sz="1100" b="0" i="0" u="none" strike="noStrike">
                  <a:highlight>
                    <a:srgbClr val="000000">
                      <a:alpha val="0"/>
                    </a:srgbClr>
                  </a:highlight>
                  <a:latin typeface="Simsun"/>
                  <a:ea typeface="Simsun"/>
                  <a:cs typeface="Arial"/>
                  <a:hlinkClick r:id="rId5"/>
                </a:rPr>
                <a:t>https://elearning.carecinstitute.org</a:t>
              </a:r>
              <a:endParaRPr lang="en-US" sz="1100">
                <a:latin typeface="Arial" panose="020b0604020202020204" pitchFamily="34" charset="0"/>
                <a:ea typeface="+mn-lt"/>
                <a:cs typeface="Arial" panose="020b0604020202020204" pitchFamily="34" charset="0"/>
              </a:endParaRPr>
            </a:p>
          </p:txBody>
        </p:sp>
      </p:grpSp>
      <p:sp>
        <p:nvSpPr>
          <p:cNvPr id="11" name="TextBox 10">
            <a:extLst>
              <a:ext uri="{FF2B5EF4-FFF2-40B4-BE49-F238E27FC236}">
                <a16:creationId xmlns:a16="http://schemas.microsoft.com/office/drawing/2014/main" id="{4E52354A-969C-7B4B-9F09-7BD88105EA9B}"/>
              </a:ext>
            </a:extLst>
          </p:cNvPr>
          <p:cNvSpPr txBox="1"/>
          <p:nvPr/>
        </p:nvSpPr>
        <p:spPr>
          <a:xfrm>
            <a:off x="8699698" y="1324563"/>
            <a:ext cx="3032088" cy="646331"/>
          </a:xfrm>
          <a:prstGeom prst="rect">
            <a:avLst/>
          </a:prstGeom>
          <a:noFill/>
        </p:spPr>
        <p:txBody>
          <a:bodyPr wrap="square">
            <a:noAutofit/>
          </a:bodyPr>
          <a:lstStyle/>
          <a:p>
            <a:pPr algn="ctr" rtl="0"/>
            <a:r>
              <a:rPr lang="zh-Hans" sz="1800" b="1" i="0" u="none" strike="noStrike">
                <a:solidFill>
                  <a:srgbClr val="066A95"/>
                </a:solidFill>
                <a:highlight>
                  <a:srgbClr val="000000">
                    <a:alpha val="0"/>
                  </a:srgbClr>
                </a:highlight>
                <a:latin typeface="Simsun"/>
                <a:ea typeface="Simsun"/>
                <a:cs typeface="Arial"/>
              </a:rPr>
              <a:t>CAREC贸易知识共享模块</a:t>
            </a:r>
          </a:p>
        </p:txBody>
      </p:sp>
      <p:sp>
        <p:nvSpPr>
          <p:cNvPr id="4" name="Frame 3">
            <a:extLst>
              <a:ext uri="{FF2B5EF4-FFF2-40B4-BE49-F238E27FC236}">
                <a16:creationId xmlns:a16="http://schemas.microsoft.com/office/drawing/2014/main" id="{C94ACF6F-4868-F048-94EB-700163ED9ED8}"/>
              </a:ext>
            </a:extLst>
          </p:cNvPr>
          <p:cNvSpPr/>
          <p:nvPr/>
        </p:nvSpPr>
        <p:spPr>
          <a:xfrm>
            <a:off x="8516470" y="1988823"/>
            <a:ext cx="3402629" cy="4056380"/>
          </a:xfrm>
          <a:prstGeom prst="frame">
            <a:avLst>
              <a:gd name="adj1" fmla="val 1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13" name="Frame 12">
            <a:extLst>
              <a:ext uri="{FF2B5EF4-FFF2-40B4-BE49-F238E27FC236}">
                <a16:creationId xmlns:a16="http://schemas.microsoft.com/office/drawing/2014/main" id="{3296E753-2D8C-A944-B7AE-76FBD2CF75E0}"/>
              </a:ext>
            </a:extLst>
          </p:cNvPr>
          <p:cNvSpPr/>
          <p:nvPr/>
        </p:nvSpPr>
        <p:spPr>
          <a:xfrm>
            <a:off x="4499062" y="2000779"/>
            <a:ext cx="3402629" cy="4056380"/>
          </a:xfrm>
          <a:prstGeom prst="frame">
            <a:avLst>
              <a:gd name="adj1" fmla="val 1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14" name="TextBox 13">
            <a:extLst>
              <a:ext uri="{FF2B5EF4-FFF2-40B4-BE49-F238E27FC236}">
                <a16:creationId xmlns:a16="http://schemas.microsoft.com/office/drawing/2014/main" id="{8FEF3FFF-1FBF-5143-B7F6-861EB679EC49}"/>
              </a:ext>
            </a:extLst>
          </p:cNvPr>
          <p:cNvSpPr txBox="1"/>
          <p:nvPr/>
        </p:nvSpPr>
        <p:spPr>
          <a:xfrm>
            <a:off x="4432872" y="1319308"/>
            <a:ext cx="3402628" cy="646331"/>
          </a:xfrm>
          <a:prstGeom prst="rect">
            <a:avLst/>
          </a:prstGeom>
          <a:noFill/>
        </p:spPr>
        <p:txBody>
          <a:bodyPr wrap="square">
            <a:noAutofit/>
          </a:bodyPr>
          <a:lstStyle/>
          <a:p>
            <a:pPr algn="ctr" rtl="0"/>
            <a:r>
              <a:rPr lang="zh-Hans" sz="1800" b="1" i="0" u="none" strike="noStrike">
                <a:solidFill>
                  <a:srgbClr val="066A95"/>
                </a:solidFill>
                <a:highlight>
                  <a:srgbClr val="000000">
                    <a:alpha val="0"/>
                  </a:srgbClr>
                </a:highlight>
                <a:latin typeface="Simsun"/>
                <a:ea typeface="Simsun"/>
                <a:cs typeface="Arial"/>
              </a:rPr>
              <a:t>CAREC贸易信息门户和CPMM数据库</a:t>
            </a:r>
          </a:p>
        </p:txBody>
      </p:sp>
      <p:sp>
        <p:nvSpPr>
          <p:cNvPr id="16" name="TextBox 15">
            <a:extLst>
              <a:ext uri="{FF2B5EF4-FFF2-40B4-BE49-F238E27FC236}">
                <a16:creationId xmlns:a16="http://schemas.microsoft.com/office/drawing/2014/main" id="{1C3C8065-F8C9-2744-85C0-C80626D0B9CF}"/>
              </a:ext>
            </a:extLst>
          </p:cNvPr>
          <p:cNvSpPr txBox="1"/>
          <p:nvPr/>
        </p:nvSpPr>
        <p:spPr>
          <a:xfrm>
            <a:off x="554039" y="1375842"/>
            <a:ext cx="3032088" cy="369332"/>
          </a:xfrm>
          <a:prstGeom prst="rect">
            <a:avLst/>
          </a:prstGeom>
          <a:noFill/>
        </p:spPr>
        <p:txBody>
          <a:bodyPr wrap="square">
            <a:noAutofit/>
          </a:bodyPr>
          <a:lstStyle/>
          <a:p>
            <a:pPr algn="ctr" rtl="0"/>
            <a:r>
              <a:rPr lang="zh-Hans" sz="1800" b="1" i="0" u="none" strike="noStrike">
                <a:solidFill>
                  <a:srgbClr val="066A95"/>
                </a:solidFill>
                <a:highlight>
                  <a:srgbClr val="000000">
                    <a:alpha val="0"/>
                  </a:srgbClr>
                </a:highlight>
                <a:latin typeface="Simsun"/>
                <a:ea typeface="Simsun"/>
                <a:cs typeface="Arial"/>
              </a:rPr>
              <a:t>主要贸易出版物</a:t>
            </a:r>
            <a:endParaRPr lang="en-US" sz="1800" b="1">
              <a:solidFill>
                <a:srgbClr val="066A95"/>
              </a:solidFill>
              <a:latin typeface="Century Gothic" panose="020b0502020202020204" pitchFamily="34" charset="0"/>
              <a:ea typeface="+mj-ea"/>
              <a:cs typeface="Arial" panose="020b0604020202020204" pitchFamily="34" charset="0"/>
            </a:endParaRPr>
          </a:p>
        </p:txBody>
      </p:sp>
      <p:pic>
        <p:nvPicPr>
          <p:cNvPr id="17" name="Picture 2" descr="E-Commerce in CAREC Countries: Laws and Policies">
            <a:hlinkClick r:id="rId7"/>
            <a:extLst>
              <a:ext uri="{FF2B5EF4-FFF2-40B4-BE49-F238E27FC236}">
                <a16:creationId xmlns:a16="http://schemas.microsoft.com/office/drawing/2014/main" id="{D47FB513-A048-3448-A935-D3B51F38E8D4}"/>
              </a:ext>
            </a:extLst>
          </p:cNvPr>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375122" y="1885095"/>
            <a:ext cx="1694961" cy="2195378"/>
          </a:xfrm>
          <a:prstGeom prst="rect">
            <a:avLst/>
          </a:prstGeom>
          <a:solidFill>
            <a:schemeClr val="bg1"/>
          </a:solidFill>
          <a:ln>
            <a:solidFill>
              <a:schemeClr val="accent1"/>
            </a:solidFill>
          </a:ln>
        </p:spPr>
      </p:pic>
      <p:pic>
        <p:nvPicPr>
          <p:cNvPr id="19" name="Picture 2">
            <a:extLst>
              <a:ext uri="{FF2B5EF4-FFF2-40B4-BE49-F238E27FC236}">
                <a16:creationId xmlns:a16="http://schemas.microsoft.com/office/drawing/2014/main" id="{A4700F46-D9B3-3D44-8BA5-0030A71181E4}"/>
              </a:ext>
            </a:extLst>
          </p:cNvPr>
          <p:cNvPicPr>
            <a:picLocks noChangeAspect="1" noChangeArrowheads="1"/>
          </p:cNvPicPr>
          <p:nvPr/>
        </p:nvPicPr>
        <p:blipFill>
          <a:blip r:embed="rId8">
            <a:extLst>
              <a:ext uri="{28A0092B-C50C-407E-A947-70E740481C1C}">
                <a14:useLocalDpi xmlns:a14="http://schemas.microsoft.com/office/drawing/2010/main"/>
              </a:ext>
            </a:extLst>
          </a:blip>
          <a:stretch>
            <a:fillRect/>
          </a:stretch>
        </p:blipFill>
        <p:spPr bwMode="auto">
          <a:xfrm>
            <a:off x="2209268" y="4251214"/>
            <a:ext cx="1675015" cy="217215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2" name="Picture 4" descr="image">
            <a:extLst>
              <a:ext uri="{FF2B5EF4-FFF2-40B4-BE49-F238E27FC236}">
                <a16:creationId xmlns:a16="http://schemas.microsoft.com/office/drawing/2014/main" id="{0AEF7B5F-AE84-1A43-AED3-527058B2D055}"/>
              </a:ext>
            </a:extLst>
          </p:cNvPr>
          <p:cNvPicPr>
            <a:picLocks noChangeAspect="1" noChangeArrowheads="1"/>
          </p:cNvPicPr>
          <p:nvPr/>
        </p:nvPicPr>
        <p:blipFill>
          <a:blip r:embed="rId9">
            <a:extLst>
              <a:ext uri="{28A0092B-C50C-407E-A947-70E740481C1C}">
                <a14:useLocalDpi xmlns:a14="http://schemas.microsoft.com/office/drawing/2010/main"/>
              </a:ext>
            </a:extLst>
          </a:blip>
          <a:stretch>
            <a:fillRect/>
          </a:stretch>
        </p:blipFill>
        <p:spPr bwMode="auto">
          <a:xfrm>
            <a:off x="4684332" y="2064581"/>
            <a:ext cx="3007700" cy="166467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3" name="Picture 6">
            <a:extLst>
              <a:ext uri="{FF2B5EF4-FFF2-40B4-BE49-F238E27FC236}">
                <a16:creationId xmlns:a16="http://schemas.microsoft.com/office/drawing/2014/main" id="{E03CB777-88D3-3E4B-95D1-EC0FF28C54AA}"/>
              </a:ext>
            </a:extLst>
          </p:cNvPr>
          <p:cNvPicPr>
            <a:picLocks noChangeAspect="1" noChangeArrowheads="1"/>
          </p:cNvPicPr>
          <p:nvPr/>
        </p:nvPicPr>
        <p:blipFill>
          <a:blip r:embed="rId10">
            <a:extLst>
              <a:ext uri="{28A0092B-C50C-407E-A947-70E740481C1C}">
                <a14:useLocalDpi xmlns:a14="http://schemas.microsoft.com/office/drawing/2010/main"/>
              </a:ext>
            </a:extLst>
          </a:blip>
          <a:stretch>
            <a:fillRect/>
          </a:stretch>
        </p:blipFill>
        <p:spPr bwMode="auto">
          <a:xfrm>
            <a:off x="4814435" y="3238720"/>
            <a:ext cx="2317886" cy="130823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a:extLst>
              <a:ext uri="{FF2B5EF4-FFF2-40B4-BE49-F238E27FC236}">
                <a16:creationId xmlns:a16="http://schemas.microsoft.com/office/drawing/2014/main" id="{1C022D4A-A1D3-8F4D-BD67-7C733278B661}"/>
              </a:ext>
            </a:extLst>
          </p:cNvPr>
          <p:cNvPicPr>
            <a:picLocks noChangeAspect="1" noChangeArrowheads="1"/>
          </p:cNvPicPr>
          <p:nvPr/>
        </p:nvPicPr>
        <p:blipFill>
          <a:blip r:embed="rId11">
            <a:extLst>
              <a:ext uri="{28A0092B-C50C-407E-A947-70E740481C1C}">
                <a14:useLocalDpi xmlns:a14="http://schemas.microsoft.com/office/drawing/2010/main"/>
              </a:ext>
            </a:extLst>
          </a:blip>
          <a:stretch>
            <a:fillRect/>
          </a:stretch>
        </p:blipFill>
        <p:spPr bwMode="auto">
          <a:xfrm>
            <a:off x="4627182" y="4711723"/>
            <a:ext cx="3185523" cy="130823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D8AD38DF-FDA9-BC45-8C00-A10EF0104C91}"/>
              </a:ext>
            </a:extLst>
          </p:cNvPr>
          <p:cNvPicPr>
            <a:picLocks noChangeAspect="1" noChangeArrowheads="1"/>
          </p:cNvPicPr>
          <p:nvPr/>
        </p:nvPicPr>
        <p:blipFill>
          <a:blip r:embed="rId12">
            <a:extLst>
              <a:ext uri="{28A0092B-C50C-407E-A947-70E740481C1C}">
                <a14:useLocalDpi xmlns:a14="http://schemas.microsoft.com/office/drawing/2010/main"/>
              </a:ext>
            </a:extLst>
          </a:blip>
          <a:stretch>
            <a:fillRect/>
          </a:stretch>
        </p:blipFill>
        <p:spPr bwMode="auto">
          <a:xfrm>
            <a:off x="395068" y="4256251"/>
            <a:ext cx="1675015" cy="216954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052" name="Picture 4" descr="CAREC Corridor Performance Measurement and Monitoring Annual Report 2020: The Coronavirus Disease and Its Impact">
            <a:extLst>
              <a:ext uri="{FF2B5EF4-FFF2-40B4-BE49-F238E27FC236}">
                <a16:creationId xmlns:a16="http://schemas.microsoft.com/office/drawing/2014/main" id="{D6B647E6-66ED-D746-9EE1-65869B46E646}"/>
              </a:ext>
            </a:extLst>
          </p:cNvPr>
          <p:cNvPicPr>
            <a:picLocks noChangeAspect="1" noChangeArrowheads="1"/>
          </p:cNvPicPr>
          <p:nvPr/>
        </p:nvPicPr>
        <p:blipFill>
          <a:blip r:embed="rId13">
            <a:extLst>
              <a:ext uri="{28A0092B-C50C-407E-A947-70E740481C1C}">
                <a14:useLocalDpi xmlns:a14="http://schemas.microsoft.com/office/drawing/2010/main"/>
              </a:ext>
            </a:extLst>
          </a:blip>
          <a:stretch>
            <a:fillRect/>
          </a:stretch>
        </p:blipFill>
        <p:spPr bwMode="auto">
          <a:xfrm>
            <a:off x="2200187" y="1879738"/>
            <a:ext cx="1684096" cy="220809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13EE52C-65F0-4C94-80BE-66A5CFB96077}"/>
              </a:ext>
            </a:extLst>
          </p:cNvPr>
          <p:cNvSpPr>
            <a:spLocks noGrp="1"/>
          </p:cNvSpPr>
          <p:nvPr>
            <p:ph type="sldNum" sz="quarter" idx="12"/>
          </p:nvPr>
        </p:nvSpPr>
        <p:spPr>
          <a:xfrm>
            <a:off x="8610600" y="6041911"/>
            <a:ext cx="2743200" cy="365125"/>
          </a:xfrm>
        </p:spPr>
        <p:txBody>
          <a:bodyPr>
            <a:noAutofit/>
          </a:bodyPr>
          <a:lstStyle/>
          <a:p>
            <a:pPr rtl="0"/>
            <a:r>
              <a:rPr lang="zh-Hans" sz="1200" b="0" i="0" u="none" strike="noStrike">
                <a:solidFill>
                  <a:srgbClr val="000000"/>
                </a:solidFill>
                <a:highlight>
                  <a:srgbClr val="000000">
                    <a:alpha val="0"/>
                  </a:srgbClr>
                </a:highlight>
                <a:latin typeface="Simsun"/>
                <a:ea typeface="Simsun"/>
              </a:rPr>
              <a:t>13</a:t>
            </a:r>
            <a:endParaRPr lang="en-US">
              <a:solidFill>
                <a:schemeClr val="tx1"/>
              </a:solidFill>
            </a:endParaRPr>
          </a:p>
        </p:txBody>
      </p:sp>
      <p:cxnSp>
        <p:nvCxnSpPr>
          <p:cNvPr id="27" name="Straight Connector 26">
            <a:extLst>
              <a:ext uri="{FF2B5EF4-FFF2-40B4-BE49-F238E27FC236}">
                <a16:creationId xmlns:a16="http://schemas.microsoft.com/office/drawing/2014/main" id="{69F4F8FE-0A10-01A0-0C8E-B7DE701EF762}"/>
              </a:ext>
            </a:extLst>
          </p:cNvPr>
          <p:cNvCxnSpPr/>
          <p:nvPr/>
        </p:nvCxnSpPr>
        <p:spPr>
          <a:xfrm flipH="1">
            <a:off x="2977629" y="1201367"/>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EED8D64-C2E0-C598-0163-6F7DE8941531}"/>
              </a:ext>
            </a:extLst>
          </p:cNvPr>
          <p:cNvSpPr txBox="1"/>
          <p:nvPr/>
        </p:nvSpPr>
        <p:spPr>
          <a:xfrm>
            <a:off x="1090863" y="125832"/>
            <a:ext cx="10010273" cy="805003"/>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0"/>
            <a:r>
              <a:rPr lang="zh-Hans" sz="2800" b="1" i="0" u="none" strike="noStrike">
                <a:solidFill>
                  <a:srgbClr val="0B5394"/>
                </a:solidFill>
                <a:highlight>
                  <a:srgbClr val="000000">
                    <a:alpha val="0"/>
                  </a:srgbClr>
                </a:highlight>
                <a:latin typeface="Simsun"/>
                <a:ea typeface="Simsun"/>
                <a:cs typeface="Arial"/>
              </a:rPr>
              <a:t>CITA 2030年在过去五年取得的主要成就：</a:t>
            </a:r>
          </a:p>
          <a:p>
            <a:pPr algn="ctr" rtl="0"/>
            <a:r>
              <a:rPr lang="zh-Hans" sz="3000" b="1" i="0" u="none" strike="noStrike">
                <a:solidFill>
                  <a:srgbClr val="0BD0D9"/>
                </a:solidFill>
                <a:highlight>
                  <a:srgbClr val="000000">
                    <a:alpha val="0"/>
                  </a:srgbClr>
                </a:highlight>
                <a:latin typeface="Simsun"/>
                <a:ea typeface="Simsun"/>
                <a:cs typeface="Arial"/>
              </a:rPr>
              <a:t>拓展知识</a:t>
            </a:r>
          </a:p>
        </p:txBody>
      </p:sp>
    </p:spTree>
    <p:extLst>
      <p:ext uri="{BB962C8B-B14F-4D97-AF65-F5344CB8AC3E}">
        <p14:creationId xmlns:p14="http://schemas.microsoft.com/office/powerpoint/2010/main" val="1964817578"/>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contentPart p14:bwMode="auto" r:id="rId3">
        <p14:nvContentPartPr>
          <p14:cNvPr id="3" name="Ink 2">
            <a:extLst>
              <a:ext uri="{FF2B5EF4-FFF2-40B4-BE49-F238E27FC236}">
                <a16:creationId xmlns:a16="http://schemas.microsoft.com/office/drawing/2014/main" id="{0DC1DA80-B36D-D446-A1C0-6C838CE4DDA7}"/>
              </a:ext>
            </a:extLst>
          </p14:cNvPr>
          <p14:cNvContentPartPr/>
          <p14:nvPr/>
        </p14:nvContentPartPr>
        <p14:xfrm>
          <a:off x="-436369" y="-1109160"/>
          <a:ext cx="360" cy="360"/>
        </p14:xfrm>
      </p:contentPart>
      <p:contentPart p14:bwMode="auto" r:id="rId4">
        <p14:nvContentPartPr>
          <p14:cNvPr id="5" name="Ink 4">
            <a:extLst>
              <a:ext uri="{FF2B5EF4-FFF2-40B4-BE49-F238E27FC236}">
                <a16:creationId xmlns:a16="http://schemas.microsoft.com/office/drawing/2014/main" id="{64EFC37C-8F20-C246-B35C-74F1EB0B2F08}"/>
              </a:ext>
            </a:extLst>
          </p14:cNvPr>
          <p14:cNvContentPartPr/>
          <p14:nvPr/>
        </p14:nvContentPartPr>
        <p14:xfrm>
          <a:off x="2050511" y="-723960"/>
          <a:ext cx="360" cy="360"/>
        </p14:xfrm>
      </p:contentPart>
      <p:contentPart p14:bwMode="auto" r:id="rId5">
        <p14:nvContentPartPr>
          <p14:cNvPr id="7" name="Ink 6">
            <a:extLst>
              <a:ext uri="{FF2B5EF4-FFF2-40B4-BE49-F238E27FC236}">
                <a16:creationId xmlns:a16="http://schemas.microsoft.com/office/drawing/2014/main" id="{777A3B2E-7DAB-9440-BEA3-C4D46D61638B}"/>
              </a:ext>
            </a:extLst>
          </p14:cNvPr>
          <p14:cNvContentPartPr/>
          <p14:nvPr/>
        </p14:nvContentPartPr>
        <p14:xfrm>
          <a:off x="-1715089" y="2465640"/>
          <a:ext cx="360" cy="360"/>
        </p14:xfrm>
      </p:contentPart>
      <p:sp>
        <p:nvSpPr>
          <p:cNvPr id="8" name="Content Placeholder 2">
            <a:extLst>
              <a:ext uri="{FF2B5EF4-FFF2-40B4-BE49-F238E27FC236}">
                <a16:creationId xmlns:a16="http://schemas.microsoft.com/office/drawing/2014/main" id="{4AD780B5-AB7D-5D4E-A370-2682BBF917E8}"/>
              </a:ext>
            </a:extLst>
          </p:cNvPr>
          <p:cNvSpPr txBox="1"/>
          <p:nvPr/>
        </p:nvSpPr>
        <p:spPr>
          <a:xfrm>
            <a:off x="7783032" y="954656"/>
            <a:ext cx="4210493" cy="4374444"/>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rtl="0">
              <a:lnSpc>
                <a:spcPct val="100000"/>
              </a:lnSpc>
              <a:spcBef>
                <a:spcPct val="0"/>
              </a:spcBef>
              <a:spcAft>
                <a:spcPts val="300"/>
              </a:spcAft>
            </a:pPr>
            <a:r>
              <a:rPr lang="zh-Hans" sz="2000" b="1" i="0" u="none" strike="noStrike">
                <a:solidFill>
                  <a:srgbClr val="000000"/>
                </a:solidFill>
                <a:highlight>
                  <a:srgbClr val="000000">
                    <a:alpha val="0"/>
                  </a:srgbClr>
                </a:highlight>
                <a:latin typeface="Simsun"/>
                <a:ea typeface="Simsun"/>
                <a:cs typeface="Arial"/>
              </a:rPr>
              <a:t>2022年7月至2023年5月</a:t>
            </a:r>
            <a:endParaRPr lang="en-US" sz="2000" b="1">
              <a:solidFill>
                <a:schemeClr val="tx1"/>
              </a:solidFill>
              <a:latin typeface="Arial" panose="020b0604020202020204" pitchFamily="34" charset="0"/>
              <a:cs typeface="Arial" panose="020b0604020202020204" pitchFamily="34" charset="0"/>
            </a:endParaRPr>
          </a:p>
          <a:p>
            <a:pPr>
              <a:lnSpc>
                <a:spcPct val="100000"/>
              </a:lnSpc>
              <a:spcBef>
                <a:spcPct val="0"/>
              </a:spcBef>
              <a:spcAft>
                <a:spcPts val="300"/>
              </a:spcAft>
            </a:pPr>
            <a:endParaRPr lang="en-US" sz="2600">
              <a:solidFill>
                <a:schemeClr val="tx1"/>
              </a:solidFill>
              <a:latin typeface="Arial" panose="020b0604020202020204" pitchFamily="34" charset="0"/>
              <a:cs typeface="Arial" panose="020b0604020202020204" pitchFamily="34" charset="0"/>
            </a:endParaRPr>
          </a:p>
          <a:p>
            <a:pPr rtl="0">
              <a:lnSpc>
                <a:spcPct val="100000"/>
              </a:lnSpc>
              <a:spcBef>
                <a:spcPct val="0"/>
              </a:spcBef>
              <a:spcAft>
                <a:spcPts val="300"/>
              </a:spcAft>
            </a:pPr>
            <a:r>
              <a:rPr lang="zh-Hans" sz="2000" b="0" i="0" u="none" strike="noStrike">
                <a:solidFill>
                  <a:srgbClr val="000000"/>
                </a:solidFill>
                <a:highlight>
                  <a:srgbClr val="000000">
                    <a:alpha val="0"/>
                  </a:srgbClr>
                </a:highlight>
                <a:latin typeface="Simsun"/>
                <a:ea typeface="Simsun"/>
                <a:cs typeface="Arial"/>
              </a:rPr>
              <a:t>支持</a:t>
            </a:r>
            <a:r>
              <a:rPr lang="zh-Hans" sz="2000" b="1" i="0" u="none" strike="noStrike">
                <a:solidFill>
                  <a:srgbClr val="0F6FC6"/>
                </a:solidFill>
                <a:highlight>
                  <a:srgbClr val="000000">
                    <a:alpha val="0"/>
                  </a:srgbClr>
                </a:highlight>
                <a:latin typeface="Simsun"/>
                <a:ea typeface="Simsun"/>
                <a:cs typeface="Arial"/>
              </a:rPr>
              <a:t>3次</a:t>
            </a:r>
            <a:r>
              <a:rPr lang="zh-Hans" sz="2000" b="0" i="0" u="none" strike="noStrike">
                <a:solidFill>
                  <a:srgbClr val="000000"/>
                </a:solidFill>
                <a:highlight>
                  <a:srgbClr val="000000">
                    <a:alpha val="0"/>
                  </a:srgbClr>
                </a:highlight>
                <a:latin typeface="Simsun"/>
                <a:ea typeface="Simsun"/>
                <a:cs typeface="Arial"/>
              </a:rPr>
              <a:t>CAREC年度会议（RTG、CCC、SPS RWG）。</a:t>
            </a:r>
          </a:p>
          <a:p>
            <a:pPr>
              <a:lnSpc>
                <a:spcPct val="100000"/>
              </a:lnSpc>
              <a:spcBef>
                <a:spcPct val="0"/>
              </a:spcBef>
              <a:spcAft>
                <a:spcPts val="300"/>
              </a:spcAft>
            </a:pPr>
            <a:endParaRPr lang="en-US" sz="2000">
              <a:solidFill>
                <a:schemeClr val="tx1"/>
              </a:solidFill>
              <a:latin typeface="Arial"/>
              <a:cs typeface="Arial"/>
            </a:endParaRPr>
          </a:p>
          <a:p>
            <a:pPr rtl="0">
              <a:lnSpc>
                <a:spcPct val="100000"/>
              </a:lnSpc>
              <a:spcBef>
                <a:spcPct val="0"/>
              </a:spcBef>
              <a:spcAft>
                <a:spcPts val="300"/>
              </a:spcAft>
            </a:pPr>
            <a:r>
              <a:rPr lang="zh-Hans" sz="2000" b="1" i="0" u="none" strike="noStrike">
                <a:solidFill>
                  <a:srgbClr val="0F6FC6"/>
                </a:solidFill>
                <a:highlight>
                  <a:srgbClr val="000000">
                    <a:alpha val="0"/>
                  </a:srgbClr>
                </a:highlight>
                <a:latin typeface="Simsun"/>
                <a:ea typeface="Simsun"/>
                <a:cs typeface="Arial"/>
              </a:rPr>
              <a:t>15个</a:t>
            </a:r>
            <a:r>
              <a:rPr lang="zh-Hans" sz="2000" b="0" i="0" u="none" strike="noStrike">
                <a:solidFill>
                  <a:srgbClr val="0F6FC6"/>
                </a:solidFill>
                <a:highlight>
                  <a:srgbClr val="000000">
                    <a:alpha val="0"/>
                  </a:srgbClr>
                </a:highlight>
                <a:latin typeface="Simsun"/>
                <a:ea typeface="Simsun"/>
                <a:cs typeface="Arial"/>
              </a:rPr>
              <a:t> </a:t>
            </a:r>
            <a:r>
              <a:rPr lang="zh-Hans" sz="2000" b="0" i="0" u="none" strike="noStrike">
                <a:solidFill>
                  <a:srgbClr val="000000"/>
                </a:solidFill>
                <a:highlight>
                  <a:srgbClr val="000000">
                    <a:alpha val="0"/>
                  </a:srgbClr>
                </a:highlight>
                <a:latin typeface="Simsun"/>
                <a:ea typeface="Simsun"/>
                <a:cs typeface="Arial"/>
              </a:rPr>
              <a:t>区域对话/网络研讨会和</a:t>
            </a:r>
            <a:r>
              <a:rPr lang="zh-Hans" sz="2000" b="1" i="0" u="none" strike="noStrike">
                <a:solidFill>
                  <a:srgbClr val="0F6FC6"/>
                </a:solidFill>
                <a:highlight>
                  <a:srgbClr val="000000">
                    <a:alpha val="0"/>
                  </a:srgbClr>
                </a:highlight>
                <a:latin typeface="Simsun"/>
                <a:ea typeface="Simsun"/>
                <a:cs typeface="Arial"/>
              </a:rPr>
              <a:t>15个</a:t>
            </a:r>
            <a:r>
              <a:rPr lang="zh-Hans" sz="2000" b="0" i="0" u="none" strike="noStrike">
                <a:solidFill>
                  <a:srgbClr val="000000"/>
                </a:solidFill>
                <a:highlight>
                  <a:srgbClr val="000000">
                    <a:alpha val="0"/>
                  </a:srgbClr>
                </a:highlight>
                <a:latin typeface="Simsun"/>
                <a:ea typeface="Simsun"/>
                <a:cs typeface="Arial"/>
              </a:rPr>
              <a:t>国家培训/讲习班</a:t>
            </a:r>
            <a:endParaRPr lang="en-US">
              <a:solidFill>
                <a:schemeClr val="tx1"/>
              </a:solidFill>
            </a:endParaRPr>
          </a:p>
          <a:p>
            <a:pPr>
              <a:lnSpc>
                <a:spcPct val="100000"/>
              </a:lnSpc>
              <a:spcBef>
                <a:spcPct val="0"/>
              </a:spcBef>
              <a:spcAft>
                <a:spcPts val="300"/>
              </a:spcAft>
            </a:pPr>
            <a:endParaRPr lang="en-US" sz="2000">
              <a:solidFill>
                <a:schemeClr val="tx1"/>
              </a:solidFill>
              <a:latin typeface="Arial" panose="020b0604020202020204" pitchFamily="34" charset="0"/>
              <a:cs typeface="Arial" panose="020b0604020202020204" pitchFamily="34" charset="0"/>
            </a:endParaRPr>
          </a:p>
          <a:p>
            <a:pPr rtl="0">
              <a:lnSpc>
                <a:spcPct val="100000"/>
              </a:lnSpc>
              <a:spcBef>
                <a:spcPct val="0"/>
              </a:spcBef>
              <a:spcAft>
                <a:spcPts val="300"/>
              </a:spcAft>
            </a:pPr>
            <a:r>
              <a:rPr lang="zh-Hans" sz="2000" b="0" i="0" u="none" strike="noStrike">
                <a:solidFill>
                  <a:srgbClr val="000000"/>
                </a:solidFill>
                <a:highlight>
                  <a:srgbClr val="000000">
                    <a:alpha val="0"/>
                  </a:srgbClr>
                </a:highlight>
                <a:latin typeface="Simsun"/>
                <a:ea typeface="Simsun"/>
                <a:cs typeface="Arial"/>
              </a:rPr>
              <a:t>来自CAREC的DMCs和利益相关者的</a:t>
            </a:r>
            <a:r>
              <a:rPr lang="zh-Hans" sz="2000" b="1" i="0" u="none" strike="noStrike">
                <a:solidFill>
                  <a:srgbClr val="0F6FC6"/>
                </a:solidFill>
                <a:highlight>
                  <a:srgbClr val="000000">
                    <a:alpha val="0"/>
                  </a:srgbClr>
                </a:highlight>
                <a:latin typeface="Simsun"/>
                <a:ea typeface="Simsun"/>
                <a:cs typeface="Arial"/>
              </a:rPr>
              <a:t> 900</a:t>
            </a:r>
            <a:r>
              <a:rPr lang="zh-Hans" sz="2000" b="0" i="0" u="none" strike="noStrike">
                <a:solidFill>
                  <a:srgbClr val="000000"/>
                </a:solidFill>
                <a:highlight>
                  <a:srgbClr val="000000">
                    <a:alpha val="0"/>
                  </a:srgbClr>
                </a:highlight>
                <a:latin typeface="Simsun"/>
                <a:ea typeface="Simsun"/>
                <a:cs typeface="Arial"/>
              </a:rPr>
              <a:t>多名参与者</a:t>
            </a:r>
          </a:p>
          <a:p>
            <a:pPr>
              <a:lnSpc>
                <a:spcPct val="100000"/>
              </a:lnSpc>
              <a:spcBef>
                <a:spcPct val="0"/>
              </a:spcBef>
              <a:spcAft>
                <a:spcPts val="300"/>
              </a:spcAft>
            </a:pPr>
            <a:endParaRPr lang="en-US" sz="2000">
              <a:solidFill>
                <a:schemeClr val="tx1"/>
              </a:solidFill>
              <a:latin typeface="Arial" panose="020b0604020202020204" pitchFamily="34" charset="0"/>
              <a:cs typeface="Arial" panose="020b0604020202020204" pitchFamily="34" charset="0"/>
            </a:endParaRPr>
          </a:p>
          <a:p>
            <a:pPr rtl="0">
              <a:lnSpc>
                <a:spcPct val="100000"/>
              </a:lnSpc>
              <a:spcBef>
                <a:spcPct val="0"/>
              </a:spcBef>
              <a:spcAft>
                <a:spcPts val="300"/>
              </a:spcAft>
            </a:pPr>
            <a:r>
              <a:rPr lang="zh-Hans" sz="2000" b="0" i="0" u="none" strike="noStrike">
                <a:solidFill>
                  <a:srgbClr val="000000"/>
                </a:solidFill>
                <a:highlight>
                  <a:srgbClr val="000000">
                    <a:alpha val="0"/>
                  </a:srgbClr>
                </a:highlight>
                <a:latin typeface="Simsun"/>
                <a:ea typeface="Simsun"/>
                <a:cs typeface="Arial"/>
              </a:rPr>
              <a:t>季度通讯：2022年推出</a:t>
            </a:r>
            <a:r>
              <a:rPr lang="zh-Hans" sz="2000" b="0" i="1" u="none" strike="noStrike">
                <a:solidFill>
                  <a:srgbClr val="000000"/>
                </a:solidFill>
                <a:highlight>
                  <a:srgbClr val="000000">
                    <a:alpha val="0"/>
                  </a:srgbClr>
                </a:highlight>
                <a:latin typeface="Simsun"/>
                <a:ea typeface="Simsun"/>
                <a:cs typeface="Arial"/>
              </a:rPr>
              <a:t>CAREC贸易观察和新闻</a:t>
            </a:r>
          </a:p>
          <a:p>
            <a:pPr marL="708025" indent="-342900">
              <a:lnSpc>
                <a:spcPct val="100000"/>
              </a:lnSpc>
              <a:spcBef>
                <a:spcPct val="0"/>
              </a:spcBef>
              <a:spcAft>
                <a:spcPts val="300"/>
              </a:spcAft>
              <a:buFont typeface="Arial" panose="020b0604020202020204" pitchFamily="34" charset="0"/>
              <a:buChar char="•"/>
            </a:pPr>
            <a:endParaRPr lang="en-US" sz="2000">
              <a:solidFill>
                <a:schemeClr val="tx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5B89451-B156-4BA5-8A7A-70FA5D144032}"/>
              </a:ext>
            </a:extLst>
          </p:cNvPr>
          <p:cNvSpPr>
            <a:spLocks noGrp="1"/>
          </p:cNvSpPr>
          <p:nvPr>
            <p:ph type="sldNum" sz="quarter" idx="12"/>
          </p:nvPr>
        </p:nvSpPr>
        <p:spPr>
          <a:xfrm>
            <a:off x="8610600" y="5793938"/>
            <a:ext cx="2743200" cy="365125"/>
          </a:xfrm>
        </p:spPr>
        <p:txBody>
          <a:bodyPr>
            <a:noAutofit/>
          </a:bodyPr>
          <a:lstStyle/>
          <a:p>
            <a:pPr rtl="0"/>
            <a:r>
              <a:rPr lang="zh-Hans" sz="1200" b="0" i="0" u="none" strike="noStrike">
                <a:solidFill>
                  <a:srgbClr val="000000"/>
                </a:solidFill>
                <a:highlight>
                  <a:srgbClr val="000000">
                    <a:alpha val="0"/>
                  </a:srgbClr>
                </a:highlight>
                <a:latin typeface="Simsun"/>
                <a:ea typeface="Simsun"/>
              </a:rPr>
              <a:t>14</a:t>
            </a:r>
            <a:endParaRPr lang="en-US">
              <a:solidFill>
                <a:schemeClr val="tx1"/>
              </a:solidFill>
            </a:endParaRPr>
          </a:p>
        </p:txBody>
      </p:sp>
      <p:sp>
        <p:nvSpPr>
          <p:cNvPr id="4" name="Title 1">
            <a:extLst>
              <a:ext uri="{FF2B5EF4-FFF2-40B4-BE49-F238E27FC236}">
                <a16:creationId xmlns:a16="http://schemas.microsoft.com/office/drawing/2014/main" id="{7A451688-1272-7FAC-FDA4-958B129F3A13}"/>
              </a:ext>
            </a:extLst>
          </p:cNvPr>
          <p:cNvSpPr txBox="1"/>
          <p:nvPr/>
        </p:nvSpPr>
        <p:spPr>
          <a:xfrm>
            <a:off x="284702" y="437646"/>
            <a:ext cx="6412699" cy="648562"/>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0"/>
            <a:r>
              <a:rPr lang="zh-Hans" sz="3300" b="1" i="0" u="none" strike="noStrike">
                <a:solidFill>
                  <a:srgbClr val="0B5394"/>
                </a:solidFill>
                <a:highlight>
                  <a:srgbClr val="000000">
                    <a:alpha val="0"/>
                  </a:srgbClr>
                </a:highlight>
                <a:latin typeface="Simsun"/>
                <a:ea typeface="Simsun"/>
                <a:cs typeface="Arial"/>
              </a:rPr>
              <a:t>CITA</a:t>
            </a:r>
            <a:r>
              <a:rPr lang="zh-Hans" sz="3200" b="1" i="0" u="none" strike="noStrike">
                <a:solidFill>
                  <a:srgbClr val="00B0F0"/>
                </a:solidFill>
                <a:highlight>
                  <a:srgbClr val="000000">
                    <a:alpha val="0"/>
                  </a:srgbClr>
                </a:highlight>
                <a:latin typeface="Simsun"/>
                <a:ea typeface="Simsun"/>
                <a:cs typeface="Arial"/>
              </a:rPr>
              <a:t> </a:t>
            </a:r>
            <a:r>
              <a:rPr lang="zh-Hans" sz="3300" b="1" i="0" u="none" strike="noStrike">
                <a:solidFill>
                  <a:srgbClr val="0B5394"/>
                </a:solidFill>
                <a:highlight>
                  <a:srgbClr val="000000">
                    <a:alpha val="0"/>
                  </a:srgbClr>
                </a:highlight>
                <a:latin typeface="Simsun"/>
                <a:ea typeface="Simsun"/>
                <a:cs typeface="Arial"/>
              </a:rPr>
              <a:t>2030</a:t>
            </a:r>
            <a:r>
              <a:rPr lang="zh-Hans" sz="3200" b="1" i="0" u="none" strike="noStrike">
                <a:solidFill>
                  <a:srgbClr val="00B0F0"/>
                </a:solidFill>
                <a:highlight>
                  <a:srgbClr val="000000">
                    <a:alpha val="0"/>
                  </a:srgbClr>
                </a:highlight>
                <a:latin typeface="Simsun"/>
                <a:ea typeface="Simsun"/>
                <a:cs typeface="Arial"/>
              </a:rPr>
              <a:t> </a:t>
            </a:r>
            <a:r>
              <a:rPr lang="zh-Hans" sz="3300" b="1" i="0" u="none" strike="noStrike">
                <a:solidFill>
                  <a:srgbClr val="0B5394"/>
                </a:solidFill>
                <a:highlight>
                  <a:srgbClr val="000000">
                    <a:alpha val="0"/>
                  </a:srgbClr>
                </a:highlight>
                <a:latin typeface="Simsun"/>
                <a:ea typeface="Simsun"/>
                <a:cs typeface="Arial"/>
              </a:rPr>
              <a:t>成果指标</a:t>
            </a:r>
            <a:endParaRPr lang="en-US" sz="3300">
              <a:solidFill>
                <a:schemeClr val="accent1">
                  <a:lumMod val="75000"/>
                </a:schemeClr>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D0D9C249-13D3-C33A-41FE-F2FD1F5C826D}"/>
              </a:ext>
            </a:extLst>
          </p:cNvPr>
          <p:cNvCxnSpPr/>
          <p:nvPr/>
        </p:nvCxnSpPr>
        <p:spPr>
          <a:xfrm flipH="1">
            <a:off x="284702" y="1151522"/>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10" name="Table 9">
            <a:extLst>
              <a:ext uri="{FF2B5EF4-FFF2-40B4-BE49-F238E27FC236}">
                <a16:creationId xmlns:a16="http://schemas.microsoft.com/office/drawing/2014/main" id="{B0D2B07B-FCB8-5F86-433C-DC9A2F39E679}"/>
              </a:ext>
            </a:extLst>
          </p:cNvPr>
          <p:cNvGraphicFramePr>
            <a:graphicFrameLocks noGrp="1"/>
          </p:cNvGraphicFramePr>
          <p:nvPr>
            <p:extLst>
              <p:ext uri="{D42A27DB-BD31-4B8C-83A1-F6EECF244321}">
                <p14:modId xmlns:p14="http://schemas.microsoft.com/office/powerpoint/2010/main" val="2180365015"/>
              </p:ext>
            </p:extLst>
          </p:nvPr>
        </p:nvGraphicFramePr>
        <p:xfrm>
          <a:off x="284702" y="1323846"/>
          <a:ext cx="7145905" cy="3886302"/>
        </p:xfrm>
        <a:graphic>
          <a:graphicData uri="http://schemas.openxmlformats.org/drawingml/2006/table">
            <a:tbl>
              <a:tblPr firstRow="1" bandRow="1">
                <a:tableStyleId>{5C22544A-7EE6-4342-B048-85BDC9FD1C3A}</a:tableStyleId>
              </a:tblPr>
              <a:tblGrid>
                <a:gridCol w="1272642">
                  <a:extLst>
                    <a:ext uri="{9D8B030D-6E8A-4147-A177-3AD203B41FA5}">
                      <a16:colId xmlns:a16="http://schemas.microsoft.com/office/drawing/2014/main" val="2234540191"/>
                    </a:ext>
                  </a:extLst>
                </a:gridCol>
                <a:gridCol w="1162008">
                  <a:extLst>
                    <a:ext uri="{9D8B030D-6E8A-4147-A177-3AD203B41FA5}">
                      <a16:colId xmlns:a16="http://schemas.microsoft.com/office/drawing/2014/main" val="2556450710"/>
                    </a:ext>
                  </a:extLst>
                </a:gridCol>
                <a:gridCol w="942251">
                  <a:extLst>
                    <a:ext uri="{9D8B030D-6E8A-4147-A177-3AD203B41FA5}">
                      <a16:colId xmlns:a16="http://schemas.microsoft.com/office/drawing/2014/main" val="715253563"/>
                    </a:ext>
                  </a:extLst>
                </a:gridCol>
                <a:gridCol w="942251">
                  <a:extLst>
                    <a:ext uri="{9D8B030D-6E8A-4147-A177-3AD203B41FA5}">
                      <a16:colId xmlns:a16="http://schemas.microsoft.com/office/drawing/2014/main" val="3693790613"/>
                    </a:ext>
                  </a:extLst>
                </a:gridCol>
                <a:gridCol w="942251">
                  <a:extLst>
                    <a:ext uri="{9D8B030D-6E8A-4147-A177-3AD203B41FA5}">
                      <a16:colId xmlns:a16="http://schemas.microsoft.com/office/drawing/2014/main" val="2364141532"/>
                    </a:ext>
                  </a:extLst>
                </a:gridCol>
                <a:gridCol w="942251">
                  <a:extLst>
                    <a:ext uri="{9D8B030D-6E8A-4147-A177-3AD203B41FA5}">
                      <a16:colId xmlns:a16="http://schemas.microsoft.com/office/drawing/2014/main" val="285532334"/>
                    </a:ext>
                  </a:extLst>
                </a:gridCol>
                <a:gridCol w="942251">
                  <a:extLst>
                    <a:ext uri="{9D8B030D-6E8A-4147-A177-3AD203B41FA5}">
                      <a16:colId xmlns:a16="http://schemas.microsoft.com/office/drawing/2014/main" val="2768196950"/>
                    </a:ext>
                  </a:extLst>
                </a:gridCol>
              </a:tblGrid>
              <a:tr h="506614">
                <a:tc>
                  <a:txBody>
                    <a:bodyPr vert="horz" wrap="square">
                      <a:noAutofit/>
                    </a:bodyPr>
                    <a:lstStyle/>
                    <a:p>
                      <a:pPr algn="ctr" rtl="0"/>
                      <a:r>
                        <a:rPr lang="zh-Hans" sz="1100" b="1" i="0" u="none" strike="noStrike">
                          <a:highlight>
                            <a:srgbClr val="000000">
                              <a:alpha val="0"/>
                            </a:srgbClr>
                          </a:highlight>
                          <a:latin typeface="Simsun"/>
                          <a:ea typeface="Simsun"/>
                        </a:rPr>
                        <a:t>贸易成果和产出（《CAREC 2030战略》）</a:t>
                      </a:r>
                      <a:endParaRPr lang="en-US" sz="1100">
                        <a:effectLst/>
                        <a:latin typeface="Times New Roman" panose="02020603050405020304" pitchFamily="18" charset="0"/>
                      </a:endParaRPr>
                    </a:p>
                  </a:txBody>
                  <a:tcPr marL="68580" marR="68580" marT="0" marB="0" anchor="ctr"/>
                </a:tc>
                <a:tc>
                  <a:txBody>
                    <a:bodyPr vert="horz" wrap="square">
                      <a:noAutofit/>
                    </a:bodyPr>
                    <a:lstStyle/>
                    <a:p>
                      <a:pPr algn="ctr" rtl="0"/>
                      <a:r>
                        <a:rPr lang="zh-Hans" sz="1100" b="1" i="0" u="none" strike="noStrike">
                          <a:highlight>
                            <a:srgbClr val="000000">
                              <a:alpha val="0"/>
                            </a:srgbClr>
                          </a:highlight>
                          <a:latin typeface="Simsun"/>
                          <a:ea typeface="Simsun"/>
                        </a:rPr>
                        <a:t>指标</a:t>
                      </a:r>
                      <a:endParaRPr lang="en-US" sz="1100">
                        <a:effectLst/>
                        <a:latin typeface="Times New Roman" panose="02020603050405020304" pitchFamily="18" charset="0"/>
                      </a:endParaRPr>
                    </a:p>
                  </a:txBody>
                  <a:tcPr marL="68580" marR="68580" marT="0" marB="0" anchor="b"/>
                </a:tc>
                <a:tc>
                  <a:txBody>
                    <a:bodyPr vert="horz" wrap="square">
                      <a:noAutofit/>
                    </a:bodyPr>
                    <a:lstStyle/>
                    <a:p>
                      <a:pPr algn="ctr" rtl="0"/>
                      <a:r>
                        <a:rPr lang="zh-Hans" sz="1100" b="1" i="0" u="none" strike="noStrike">
                          <a:highlight>
                            <a:srgbClr val="000000">
                              <a:alpha val="0"/>
                            </a:srgbClr>
                          </a:highlight>
                          <a:latin typeface="Simsun"/>
                          <a:ea typeface="Simsun"/>
                        </a:rPr>
                        <a:t>2017年基线数据</a:t>
                      </a:r>
                      <a:endParaRPr lang="en-US" sz="1100">
                        <a:effectLst/>
                        <a:latin typeface="Times New Roman" panose="02020603050405020304" pitchFamily="18" charset="0"/>
                      </a:endParaRPr>
                    </a:p>
                  </a:txBody>
                  <a:tcPr marL="68580" marR="68580" marT="0" marB="0" anchor="b"/>
                </a:tc>
                <a:tc>
                  <a:txBody>
                    <a:bodyPr vert="horz" wrap="square">
                      <a:noAutofit/>
                    </a:bodyPr>
                    <a:lstStyle/>
                    <a:p>
                      <a:pPr algn="ctr" rtl="0"/>
                      <a:r>
                        <a:rPr lang="zh-Hans" sz="1100" b="1" i="0" u="none" strike="noStrike">
                          <a:highlight>
                            <a:srgbClr val="000000">
                              <a:alpha val="0"/>
                            </a:srgbClr>
                          </a:highlight>
                          <a:latin typeface="Simsun"/>
                          <a:ea typeface="Simsun"/>
                        </a:rPr>
                        <a:t>2019年进展/</a:t>
                      </a:r>
                      <a:r>
                        <a:rPr lang="zh-Hans" sz="1100" b="1" i="0" u="none" strike="noStrike" baseline="30000">
                          <a:highlight>
                            <a:srgbClr val="000000">
                              <a:alpha val="0"/>
                            </a:srgbClr>
                          </a:highlight>
                          <a:latin typeface="Simsun"/>
                          <a:ea typeface="Simsun"/>
                        </a:rPr>
                        <a:t>1</a:t>
                      </a:r>
                      <a:endParaRPr lang="en-US" sz="1100">
                        <a:effectLst/>
                        <a:latin typeface="Times New Roman" panose="02020603050405020304" pitchFamily="18" charset="0"/>
                      </a:endParaRPr>
                    </a:p>
                  </a:txBody>
                  <a:tcPr marL="68580" marR="68580" marT="0" marB="0" anchor="b"/>
                </a:tc>
                <a:tc>
                  <a:txBody>
                    <a:bodyPr vert="horz" wrap="square">
                      <a:noAutofit/>
                    </a:bodyPr>
                    <a:lstStyle/>
                    <a:p>
                      <a:pPr algn="ctr" rtl="0"/>
                      <a:r>
                        <a:rPr lang="zh-Hans" sz="1100" b="1" i="0" u="none" strike="noStrike">
                          <a:highlight>
                            <a:srgbClr val="000000">
                              <a:alpha val="0"/>
                            </a:srgbClr>
                          </a:highlight>
                          <a:latin typeface="Simsun"/>
                          <a:ea typeface="Simsun"/>
                        </a:rPr>
                        <a:t>2020年进展/</a:t>
                      </a:r>
                      <a:r>
                        <a:rPr lang="zh-Hans" sz="1100" b="1" i="0" u="none" strike="noStrike" baseline="30000">
                          <a:highlight>
                            <a:srgbClr val="000000">
                              <a:alpha val="0"/>
                            </a:srgbClr>
                          </a:highlight>
                          <a:latin typeface="Simsun"/>
                          <a:ea typeface="Simsun"/>
                        </a:rPr>
                        <a:t>1</a:t>
                      </a:r>
                      <a:endParaRPr lang="en-US" sz="1100">
                        <a:effectLst/>
                        <a:latin typeface="Times New Roman" panose="02020603050405020304" pitchFamily="18" charset="0"/>
                      </a:endParaRPr>
                    </a:p>
                  </a:txBody>
                  <a:tcPr marL="68580" marR="68580" marT="0" marB="0" anchor="b"/>
                </a:tc>
                <a:tc>
                  <a:txBody>
                    <a:bodyPr vert="horz" wrap="square">
                      <a:noAutofit/>
                    </a:bodyPr>
                    <a:lstStyle/>
                    <a:p>
                      <a:pPr algn="ctr"/>
                      <a:endParaRPr lang="en-US" sz="1100">
                        <a:effectLst/>
                      </a:endParaRPr>
                    </a:p>
                    <a:p>
                      <a:pPr algn="ctr" rtl="0"/>
                      <a:r>
                        <a:rPr lang="zh-Hans" sz="1100" b="1" i="0" u="none" strike="noStrike">
                          <a:highlight>
                            <a:srgbClr val="000000">
                              <a:alpha val="0"/>
                            </a:srgbClr>
                          </a:highlight>
                          <a:latin typeface="Simsun"/>
                          <a:ea typeface="Simsun"/>
                        </a:rPr>
                        <a:t>2021年进展/</a:t>
                      </a:r>
                      <a:r>
                        <a:rPr lang="zh-Hans" sz="1100" b="1" i="0" u="none" strike="noStrike" baseline="30000">
                          <a:highlight>
                            <a:srgbClr val="000000">
                              <a:alpha val="0"/>
                            </a:srgbClr>
                          </a:highlight>
                          <a:latin typeface="Simsun"/>
                          <a:ea typeface="Simsun"/>
                        </a:rPr>
                        <a:t>1</a:t>
                      </a:r>
                      <a:endParaRPr lang="en-US" sz="1100">
                        <a:effectLst/>
                        <a:latin typeface="Times New Roman" panose="02020603050405020304" pitchFamily="18" charset="0"/>
                      </a:endParaRPr>
                    </a:p>
                  </a:txBody>
                  <a:tcPr marL="68580" marR="68580" marT="0" marB="0" anchor="b"/>
                </a:tc>
                <a:tc>
                  <a:txBody>
                    <a:bodyPr vert="horz" wrap="square">
                      <a:noAutofit/>
                    </a:bodyPr>
                    <a:lstStyle/>
                    <a:p>
                      <a:pPr algn="ctr" rtl="0"/>
                      <a:r>
                        <a:rPr lang="zh-Hans" sz="1100" b="1" i="0" u="none" strike="noStrike">
                          <a:highlight>
                            <a:srgbClr val="000000">
                              <a:alpha val="0"/>
                            </a:srgbClr>
                          </a:highlight>
                          <a:latin typeface="Simsun"/>
                          <a:ea typeface="Simsun"/>
                        </a:rPr>
                        <a:t>2023年目标</a:t>
                      </a:r>
                      <a:r>
                        <a:rPr lang="zh-Hans" sz="1100" b="1" i="0" u="none" strike="noStrike" baseline="30000">
                          <a:highlight>
                            <a:srgbClr val="000000">
                              <a:alpha val="0"/>
                            </a:srgbClr>
                          </a:highlight>
                          <a:latin typeface="Simsun"/>
                          <a:ea typeface="Simsun"/>
                        </a:rPr>
                        <a:t>2</a:t>
                      </a:r>
                      <a:endParaRPr lang="en-US" sz="110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136231366"/>
                  </a:ext>
                </a:extLst>
              </a:tr>
              <a:tr h="173695">
                <a:tc rowSpan="6">
                  <a:txBody>
                    <a:bodyPr vert="horz" wrap="square">
                      <a:noAutofit/>
                    </a:bodyPr>
                    <a:lstStyle/>
                    <a:p>
                      <a:pPr rtl="0"/>
                      <a:r>
                        <a:rPr lang="zh-Hans" sz="1100" b="0" i="0" u="none" strike="noStrike">
                          <a:highlight>
                            <a:srgbClr val="000000">
                              <a:alpha val="0"/>
                            </a:srgbClr>
                          </a:highlight>
                          <a:latin typeface="Simsun"/>
                          <a:ea typeface="Simsun"/>
                        </a:rPr>
                        <a:t>成果：CAREC成员国更加融入全球经济</a:t>
                      </a:r>
                      <a:endParaRPr lang="en-US" sz="1100">
                        <a:effectLst/>
                        <a:latin typeface="Times New Roman" panose="02020603050405020304" pitchFamily="18" charset="0"/>
                      </a:endParaRPr>
                    </a:p>
                  </a:txBody>
                  <a:tcPr marL="68580" marR="68580" marT="0" marB="0"/>
                </a:tc>
                <a:tc rowSpan="6">
                  <a:txBody>
                    <a:bodyPr vert="horz" wrap="square">
                      <a:noAutofit/>
                    </a:bodyPr>
                    <a:lstStyle/>
                    <a:p>
                      <a:pPr rtl="0"/>
                      <a:r>
                        <a:rPr lang="zh-Hans" sz="1100" b="0" i="0" u="none" strike="noStrike">
                          <a:highlight>
                            <a:srgbClr val="000000">
                              <a:alpha val="0"/>
                            </a:srgbClr>
                          </a:highlight>
                          <a:latin typeface="Simsun"/>
                          <a:ea typeface="Simsun"/>
                        </a:rPr>
                        <a:t>CAREC地区内以及世界其他地区燃料和非燃料贸易在GDP中的占比</a:t>
                      </a:r>
                      <a:endParaRPr lang="en-US" sz="1100">
                        <a:effectLst/>
                        <a:latin typeface="Times New Roman" panose="02020603050405020304" pitchFamily="18" charset="0"/>
                      </a:endParaRPr>
                    </a:p>
                  </a:txBody>
                  <a:tcPr marL="68580" marR="68580" marT="0" marB="0"/>
                </a:tc>
                <a:tc>
                  <a:txBody>
                    <a:bodyPr vert="horz" wrap="square">
                      <a:noAutofit/>
                    </a:bodyPr>
                    <a:lstStyle/>
                    <a:p>
                      <a:pPr rtl="0"/>
                      <a:r>
                        <a:rPr lang="zh-Hans" sz="1100" b="0" i="0" u="none" strike="noStrike">
                          <a:highlight>
                            <a:srgbClr val="000000">
                              <a:alpha val="0"/>
                            </a:srgbClr>
                          </a:highlight>
                          <a:latin typeface="Simsun"/>
                          <a:ea typeface="Simsun"/>
                        </a:rPr>
                        <a:t>燃料：</a:t>
                      </a:r>
                      <a:endParaRPr lang="en-US" sz="1100">
                        <a:effectLst/>
                        <a:latin typeface="Times New Roman" panose="02020603050405020304" pitchFamily="18" charset="0"/>
                      </a:endParaRPr>
                    </a:p>
                  </a:txBody>
                  <a:tcPr marL="68580" marR="68580" marT="0" marB="0"/>
                </a:tc>
                <a:tc>
                  <a:txBody>
                    <a:bodyPr vert="horz" wrap="square">
                      <a:noAutofit/>
                    </a:bodyPr>
                    <a:lstStyle/>
                    <a:p>
                      <a:pPr algn="r"/>
                      <a:endParaRPr lang="en-US" sz="1100">
                        <a:effectLst/>
                        <a:latin typeface="Times New Roman" panose="02020603050405020304" pitchFamily="18" charset="0"/>
                      </a:endParaRPr>
                    </a:p>
                  </a:txBody>
                  <a:tcPr marL="68580" marR="68580" marT="0" marB="0"/>
                </a:tc>
                <a:tc>
                  <a:txBody>
                    <a:bodyPr vert="horz" wrap="square">
                      <a:noAutofit/>
                    </a:bodyPr>
                    <a:lstStyle/>
                    <a:p>
                      <a:pPr algn="r"/>
                      <a:endParaRPr lang="en-US" sz="1100">
                        <a:effectLst/>
                        <a:latin typeface="Times New Roman" panose="02020603050405020304" pitchFamily="18" charset="0"/>
                      </a:endParaRPr>
                    </a:p>
                  </a:txBody>
                  <a:tcPr marL="68580" marR="68580" marT="0" marB="0"/>
                </a:tc>
                <a:tc>
                  <a:txBody>
                    <a:bodyPr vert="horz" wrap="square">
                      <a:noAutofit/>
                    </a:bodyPr>
                    <a:lstStyle/>
                    <a:p>
                      <a:pPr algn="r"/>
                      <a:endParaRPr lang="en-US" sz="1100">
                        <a:effectLst/>
                        <a:latin typeface="Times New Roman" panose="02020603050405020304" pitchFamily="18" charset="0"/>
                      </a:endParaRPr>
                    </a:p>
                  </a:txBody>
                  <a:tcPr marL="68580" marR="68580" marT="0" marB="0"/>
                </a:tc>
                <a:tc>
                  <a:txBody>
                    <a:bodyPr vert="horz" wrap="square">
                      <a:noAutofit/>
                    </a:bodyPr>
                    <a:lstStyle/>
                    <a:p>
                      <a:pPr algn="r"/>
                      <a:endParaRPr lang="en-US" sz="1100">
                        <a:effectLst/>
                        <a:latin typeface="Times New Roman" panose="02020603050405020304" pitchFamily="18" charset="0"/>
                      </a:endParaRPr>
                    </a:p>
                  </a:txBody>
                  <a:tcPr marL="68580" marR="68580" marT="0" marB="0"/>
                </a:tc>
                <a:extLst>
                  <a:ext uri="{0D108BD9-81ED-4DB2-BD59-A6C34878D82A}">
                    <a16:rowId xmlns:a16="http://schemas.microsoft.com/office/drawing/2014/main" val="1857995406"/>
                  </a:ext>
                </a:extLst>
              </a:tr>
              <a:tr h="318443">
                <a:tc vMerge="1">
                  <a:txBody>
                    <a:bodyPr vert="horz" wrap="square">
                      <a:noAutofit/>
                    </a:bodyPr>
                    <a:lstStyle/>
                    <a:p>
                      <a:endParaRPr lang="en-US"/>
                    </a:p>
                  </a:txBody>
                  <a:tcPr/>
                </a:tc>
                <a:tc vMerge="1">
                  <a:txBody>
                    <a:bodyPr vert="horz" wrap="square">
                      <a:noAutofit/>
                    </a:bodyPr>
                    <a:lstStyle/>
                    <a:p>
                      <a:endParaRPr lang="en-US"/>
                    </a:p>
                  </a:txBody>
                  <a:tcPr/>
                </a:tc>
                <a:tc>
                  <a:txBody>
                    <a:bodyPr vert="horz" wrap="square">
                      <a:noAutofit/>
                    </a:bodyPr>
                    <a:lstStyle/>
                    <a:p>
                      <a:pPr rtl="0"/>
                      <a:r>
                        <a:rPr lang="zh-Hans" sz="1100" b="0" i="0" u="none" strike="noStrike">
                          <a:highlight>
                            <a:srgbClr val="000000">
                              <a:alpha val="0"/>
                            </a:srgbClr>
                          </a:highlight>
                          <a:latin typeface="Simsun"/>
                          <a:ea typeface="Simsun"/>
                        </a:rPr>
                        <a:t>CAREC地区内：0.48</a:t>
                      </a:r>
                    </a:p>
                    <a:p>
                      <a:pPr rtl="0"/>
                      <a:r>
                        <a:rPr lang="zh-Hans" sz="1100" b="0" i="0" u="none" strike="noStrike">
                          <a:highlight>
                            <a:srgbClr val="000000">
                              <a:alpha val="0"/>
                            </a:srgbClr>
                          </a:highlight>
                          <a:latin typeface="Simsun"/>
                          <a:ea typeface="Simsun"/>
                        </a:rPr>
                        <a:t>0.45</a:t>
                      </a:r>
                      <a:endParaRPr lang="en-US" sz="1100">
                        <a:effectLst/>
                        <a:latin typeface="Times New Roman" panose="02020603050405020304" pitchFamily="18" charset="0"/>
                      </a:endParaRPr>
                    </a:p>
                  </a:txBody>
                  <a:tcPr marL="68580" marR="68580" marT="0" marB="0"/>
                </a:tc>
                <a:tc>
                  <a:txBody>
                    <a:bodyPr vert="horz" wrap="square">
                      <a:noAutofit/>
                    </a:bodyPr>
                    <a:lstStyle/>
                    <a:p>
                      <a:pPr algn="r" rtl="0"/>
                      <a:r>
                        <a:rPr lang="zh-Hans" sz="1100" b="0" i="0" u="none" strike="noStrike">
                          <a:highlight>
                            <a:srgbClr val="000000">
                              <a:alpha val="0"/>
                            </a:srgbClr>
                          </a:highlight>
                          <a:latin typeface="Simsun"/>
                          <a:ea typeface="Simsun"/>
                        </a:rPr>
                        <a:t>0.67</a:t>
                      </a:r>
                      <a:endParaRPr lang="en-US" sz="1100">
                        <a:effectLst/>
                        <a:latin typeface="Times New Roman" panose="02020603050405020304" pitchFamily="18" charset="0"/>
                      </a:endParaRPr>
                    </a:p>
                  </a:txBody>
                  <a:tcPr marL="68580" marR="68580" marT="0" marB="0"/>
                </a:tc>
                <a:tc>
                  <a:txBody>
                    <a:bodyPr vert="horz" wrap="square">
                      <a:noAutofit/>
                    </a:bodyPr>
                    <a:lstStyle/>
                    <a:p>
                      <a:pPr algn="r" rtl="0"/>
                      <a:r>
                        <a:rPr lang="zh-Hans" sz="1100" b="0" i="0" u="none" strike="noStrike">
                          <a:highlight>
                            <a:srgbClr val="000000">
                              <a:alpha val="0"/>
                            </a:srgbClr>
                          </a:highlight>
                          <a:latin typeface="Simsun"/>
                          <a:ea typeface="Simsun"/>
                        </a:rPr>
                        <a:t>0.47</a:t>
                      </a:r>
                      <a:endParaRPr lang="en-US" sz="1100">
                        <a:effectLst/>
                        <a:latin typeface="Times New Roman" panose="02020603050405020304" pitchFamily="18" charset="0"/>
                      </a:endParaRPr>
                    </a:p>
                  </a:txBody>
                  <a:tcPr marL="68580" marR="68580" marT="0" marB="0"/>
                </a:tc>
                <a:tc>
                  <a:txBody>
                    <a:bodyPr vert="horz" wrap="square">
                      <a:noAutofit/>
                    </a:bodyPr>
                    <a:lstStyle/>
                    <a:p>
                      <a:pPr algn="r" rtl="0"/>
                      <a:r>
                        <a:rPr lang="zh-Hans" sz="1100" b="0" i="0" u="none" strike="noStrike">
                          <a:highlight>
                            <a:srgbClr val="000000">
                              <a:alpha val="0"/>
                            </a:srgbClr>
                          </a:highlight>
                          <a:latin typeface="Simsun"/>
                          <a:ea typeface="Simsun"/>
                        </a:rPr>
                        <a:t>0.67</a:t>
                      </a:r>
                      <a:endParaRPr lang="en-US" sz="1100">
                        <a:effectLst/>
                        <a:latin typeface="Times New Roman" panose="02020603050405020304" pitchFamily="18" charset="0"/>
                      </a:endParaRPr>
                    </a:p>
                  </a:txBody>
                  <a:tcPr marL="68580" marR="68580" marT="0" marB="0"/>
                </a:tc>
                <a:tc>
                  <a:txBody>
                    <a:bodyPr vert="horz" wrap="square">
                      <a:noAutofit/>
                    </a:bodyPr>
                    <a:lstStyle/>
                    <a:p>
                      <a:pPr algn="r" rtl="0"/>
                      <a:r>
                        <a:rPr lang="zh-Hans" sz="1100" b="0" i="0" u="none" strike="noStrike">
                          <a:highlight>
                            <a:srgbClr val="000000">
                              <a:alpha val="0"/>
                            </a:srgbClr>
                          </a:highlight>
                          <a:latin typeface="Simsun"/>
                          <a:ea typeface="Simsun"/>
                        </a:rPr>
                        <a:t>0.84</a:t>
                      </a:r>
                      <a:endParaRPr lang="en-US" sz="1100">
                        <a:effectLst/>
                        <a:latin typeface="Times New Roman" panose="02020603050405020304" pitchFamily="18" charset="0"/>
                      </a:endParaRPr>
                    </a:p>
                  </a:txBody>
                  <a:tcPr marL="68580" marR="68580" marT="0" marB="0"/>
                </a:tc>
                <a:extLst>
                  <a:ext uri="{0D108BD9-81ED-4DB2-BD59-A6C34878D82A}">
                    <a16:rowId xmlns:a16="http://schemas.microsoft.com/office/drawing/2014/main" val="3317110486"/>
                  </a:ext>
                </a:extLst>
              </a:tr>
              <a:tr h="390817">
                <a:tc vMerge="1">
                  <a:txBody>
                    <a:bodyPr vert="horz" wrap="square">
                      <a:noAutofit/>
                    </a:bodyPr>
                    <a:lstStyle/>
                    <a:p>
                      <a:endParaRPr lang="en-US"/>
                    </a:p>
                  </a:txBody>
                  <a:tcPr/>
                </a:tc>
                <a:tc vMerge="1">
                  <a:txBody>
                    <a:bodyPr vert="horz" wrap="square">
                      <a:noAutofit/>
                    </a:bodyPr>
                    <a:lstStyle/>
                    <a:p>
                      <a:endParaRPr lang="en-US"/>
                    </a:p>
                  </a:txBody>
                  <a:tcPr/>
                </a:tc>
                <a:tc>
                  <a:txBody>
                    <a:bodyPr vert="horz" wrap="square">
                      <a:noAutofit/>
                    </a:bodyPr>
                    <a:lstStyle/>
                    <a:p>
                      <a:pPr rtl="0"/>
                      <a:r>
                        <a:rPr lang="zh-Hans" sz="1100" b="0" i="0" u="none" strike="noStrike">
                          <a:highlight>
                            <a:srgbClr val="000000">
                              <a:alpha val="0"/>
                            </a:srgbClr>
                          </a:highlight>
                          <a:latin typeface="Simsun"/>
                          <a:ea typeface="Simsun"/>
                        </a:rPr>
                        <a:t>世界其他地区：</a:t>
                      </a:r>
                    </a:p>
                    <a:p>
                      <a:pPr rtl="0"/>
                      <a:r>
                        <a:rPr lang="zh-Hans" sz="1100" b="0" i="0" u="none" strike="noStrike">
                          <a:highlight>
                            <a:srgbClr val="000000">
                              <a:alpha val="0"/>
                            </a:srgbClr>
                          </a:highlight>
                          <a:latin typeface="Simsun"/>
                          <a:ea typeface="Simsun"/>
                        </a:rPr>
                        <a:t>10.22</a:t>
                      </a:r>
                      <a:endParaRPr lang="en-US" sz="1100">
                        <a:effectLst/>
                        <a:latin typeface="Times New Roman" panose="02020603050405020304" pitchFamily="18" charset="0"/>
                      </a:endParaRPr>
                    </a:p>
                  </a:txBody>
                  <a:tcPr marL="68580" marR="68580" marT="0" marB="0"/>
                </a:tc>
                <a:tc>
                  <a:txBody>
                    <a:bodyPr vert="horz" wrap="square">
                      <a:noAutofit/>
                    </a:bodyPr>
                    <a:lstStyle/>
                    <a:p>
                      <a:pPr algn="r" rtl="0"/>
                      <a:r>
                        <a:rPr lang="zh-Hans" sz="1100" b="0" i="0" u="none" strike="noStrike">
                          <a:highlight>
                            <a:srgbClr val="000000">
                              <a:alpha val="0"/>
                            </a:srgbClr>
                          </a:highlight>
                          <a:latin typeface="Simsun"/>
                          <a:ea typeface="Simsun"/>
                        </a:rPr>
                        <a:t>12.30</a:t>
                      </a:r>
                      <a:endParaRPr lang="en-US" sz="1100">
                        <a:effectLst/>
                        <a:latin typeface="Times New Roman" panose="02020603050405020304" pitchFamily="18" charset="0"/>
                      </a:endParaRPr>
                    </a:p>
                  </a:txBody>
                  <a:tcPr marL="68580" marR="68580" marT="0" marB="0"/>
                </a:tc>
                <a:tc>
                  <a:txBody>
                    <a:bodyPr vert="horz" wrap="square">
                      <a:noAutofit/>
                    </a:bodyPr>
                    <a:lstStyle/>
                    <a:p>
                      <a:pPr algn="r" rtl="0"/>
                      <a:r>
                        <a:rPr lang="zh-Hans" sz="1100" b="0" i="0" u="none" strike="noStrike">
                          <a:highlight>
                            <a:srgbClr val="000000">
                              <a:alpha val="0"/>
                            </a:srgbClr>
                          </a:highlight>
                          <a:latin typeface="Simsun"/>
                          <a:ea typeface="Simsun"/>
                        </a:rPr>
                        <a:t>8.13</a:t>
                      </a:r>
                      <a:endParaRPr lang="en-US" sz="1100">
                        <a:effectLst/>
                        <a:latin typeface="Times New Roman" panose="02020603050405020304" pitchFamily="18" charset="0"/>
                      </a:endParaRPr>
                    </a:p>
                  </a:txBody>
                  <a:tcPr marL="68580" marR="68580" marT="0" marB="0"/>
                </a:tc>
                <a:tc>
                  <a:txBody>
                    <a:bodyPr vert="horz" wrap="square">
                      <a:noAutofit/>
                    </a:bodyPr>
                    <a:lstStyle/>
                    <a:p>
                      <a:pPr algn="r" rtl="0"/>
                      <a:r>
                        <a:rPr lang="zh-Hans" sz="1100" b="0" i="0" u="none" strike="noStrike">
                          <a:highlight>
                            <a:srgbClr val="000000">
                              <a:alpha val="0"/>
                            </a:srgbClr>
                          </a:highlight>
                          <a:latin typeface="Simsun"/>
                          <a:ea typeface="Simsun"/>
                        </a:rPr>
                        <a:t>9.69</a:t>
                      </a:r>
                      <a:endParaRPr lang="en-US" sz="1100">
                        <a:effectLst/>
                        <a:latin typeface="Times New Roman" panose="02020603050405020304" pitchFamily="18" charset="0"/>
                      </a:endParaRPr>
                    </a:p>
                  </a:txBody>
                  <a:tcPr marL="68580" marR="68580" marT="0" marB="0"/>
                </a:tc>
                <a:tc>
                  <a:txBody>
                    <a:bodyPr vert="horz" wrap="square">
                      <a:noAutofit/>
                    </a:bodyPr>
                    <a:lstStyle/>
                    <a:p>
                      <a:pPr algn="r" rtl="0"/>
                      <a:r>
                        <a:rPr lang="zh-Hans" sz="1100" b="0" i="0" u="none" strike="noStrike">
                          <a:highlight>
                            <a:srgbClr val="000000">
                              <a:alpha val="0"/>
                            </a:srgbClr>
                          </a:highlight>
                          <a:latin typeface="Simsun"/>
                          <a:ea typeface="Simsun"/>
                        </a:rPr>
                        <a:t>14.87</a:t>
                      </a:r>
                      <a:endParaRPr lang="en-US" sz="1100">
                        <a:effectLst/>
                        <a:latin typeface="Times New Roman" panose="02020603050405020304" pitchFamily="18" charset="0"/>
                      </a:endParaRPr>
                    </a:p>
                  </a:txBody>
                  <a:tcPr marL="68580" marR="68580" marT="0" marB="0"/>
                </a:tc>
                <a:extLst>
                  <a:ext uri="{0D108BD9-81ED-4DB2-BD59-A6C34878D82A}">
                    <a16:rowId xmlns:a16="http://schemas.microsoft.com/office/drawing/2014/main" val="4103376578"/>
                  </a:ext>
                </a:extLst>
              </a:tr>
              <a:tr h="173695">
                <a:tc vMerge="1">
                  <a:txBody>
                    <a:bodyPr vert="horz" wrap="square">
                      <a:noAutofit/>
                    </a:bodyPr>
                    <a:lstStyle/>
                    <a:p>
                      <a:endParaRPr lang="en-US"/>
                    </a:p>
                  </a:txBody>
                  <a:tcPr/>
                </a:tc>
                <a:tc vMerge="1">
                  <a:txBody>
                    <a:bodyPr vert="horz" wrap="square">
                      <a:noAutofit/>
                    </a:bodyPr>
                    <a:lstStyle/>
                    <a:p>
                      <a:endParaRPr lang="en-US"/>
                    </a:p>
                  </a:txBody>
                  <a:tcPr/>
                </a:tc>
                <a:tc>
                  <a:txBody>
                    <a:bodyPr vert="horz" wrap="square">
                      <a:noAutofit/>
                    </a:bodyPr>
                    <a:lstStyle/>
                    <a:p>
                      <a:pPr rtl="0"/>
                      <a:r>
                        <a:rPr lang="zh-Hans" sz="1100" b="0" i="0" u="none" strike="noStrike">
                          <a:highlight>
                            <a:srgbClr val="000000">
                              <a:alpha val="0"/>
                            </a:srgbClr>
                          </a:highlight>
                          <a:latin typeface="Simsun"/>
                          <a:ea typeface="Simsun"/>
                        </a:rPr>
                        <a:t>非燃料：</a:t>
                      </a:r>
                      <a:endParaRPr lang="en-US" sz="1100">
                        <a:effectLst/>
                        <a:latin typeface="Times New Roman" panose="02020603050405020304" pitchFamily="18" charset="0"/>
                      </a:endParaRPr>
                    </a:p>
                  </a:txBody>
                  <a:tcPr marL="68580" marR="68580" marT="0" marB="0"/>
                </a:tc>
                <a:tc>
                  <a:txBody>
                    <a:bodyPr vert="horz" wrap="square">
                      <a:noAutofit/>
                    </a:bodyPr>
                    <a:lstStyle/>
                    <a:p>
                      <a:pPr algn="r"/>
                      <a:endParaRPr lang="en-US" sz="1100">
                        <a:effectLst/>
                        <a:latin typeface="Times New Roman" panose="02020603050405020304" pitchFamily="18" charset="0"/>
                      </a:endParaRPr>
                    </a:p>
                  </a:txBody>
                  <a:tcPr marL="68580" marR="68580" marT="0" marB="0"/>
                </a:tc>
                <a:tc>
                  <a:txBody>
                    <a:bodyPr vert="horz" wrap="square">
                      <a:noAutofit/>
                    </a:bodyPr>
                    <a:lstStyle/>
                    <a:p>
                      <a:pPr algn="r"/>
                      <a:endParaRPr lang="en-US" sz="1100">
                        <a:effectLst/>
                        <a:latin typeface="Times New Roman" panose="02020603050405020304" pitchFamily="18" charset="0"/>
                      </a:endParaRPr>
                    </a:p>
                  </a:txBody>
                  <a:tcPr marL="68580" marR="68580" marT="0" marB="0"/>
                </a:tc>
                <a:tc>
                  <a:txBody>
                    <a:bodyPr vert="horz" wrap="square">
                      <a:noAutofit/>
                    </a:bodyPr>
                    <a:lstStyle/>
                    <a:p>
                      <a:pPr algn="r"/>
                      <a:endParaRPr lang="en-US" sz="1100">
                        <a:effectLst/>
                        <a:latin typeface="Times New Roman" panose="02020603050405020304" pitchFamily="18" charset="0"/>
                      </a:endParaRPr>
                    </a:p>
                  </a:txBody>
                  <a:tcPr marL="68580" marR="68580" marT="0" marB="0"/>
                </a:tc>
                <a:tc>
                  <a:txBody>
                    <a:bodyPr vert="horz" wrap="square">
                      <a:noAutofit/>
                    </a:bodyPr>
                    <a:lstStyle/>
                    <a:p>
                      <a:pPr algn="r"/>
                      <a:endParaRPr lang="en-US" sz="1100">
                        <a:effectLst/>
                        <a:latin typeface="Times New Roman" panose="02020603050405020304" pitchFamily="18" charset="0"/>
                      </a:endParaRPr>
                    </a:p>
                  </a:txBody>
                  <a:tcPr marL="68580" marR="68580" marT="0" marB="0"/>
                </a:tc>
                <a:extLst>
                  <a:ext uri="{0D108BD9-81ED-4DB2-BD59-A6C34878D82A}">
                    <a16:rowId xmlns:a16="http://schemas.microsoft.com/office/drawing/2014/main" val="3285191404"/>
                  </a:ext>
                </a:extLst>
              </a:tr>
              <a:tr h="318443">
                <a:tc vMerge="1">
                  <a:txBody>
                    <a:bodyPr vert="horz" wrap="square">
                      <a:noAutofit/>
                    </a:bodyPr>
                    <a:lstStyle/>
                    <a:p>
                      <a:endParaRPr lang="en-US"/>
                    </a:p>
                  </a:txBody>
                  <a:tcPr/>
                </a:tc>
                <a:tc vMerge="1">
                  <a:txBody>
                    <a:bodyPr vert="horz" wrap="square">
                      <a:noAutofit/>
                    </a:bodyPr>
                    <a:lstStyle/>
                    <a:p>
                      <a:endParaRPr lang="en-US"/>
                    </a:p>
                  </a:txBody>
                  <a:tcPr/>
                </a:tc>
                <a:tc>
                  <a:txBody>
                    <a:bodyPr vert="horz" wrap="square">
                      <a:noAutofit/>
                    </a:bodyPr>
                    <a:lstStyle/>
                    <a:p>
                      <a:pPr rtl="0"/>
                      <a:r>
                        <a:rPr lang="zh-Hans" sz="1100" b="0" i="0" u="none" strike="noStrike">
                          <a:highlight>
                            <a:srgbClr val="000000">
                              <a:alpha val="0"/>
                            </a:srgbClr>
                          </a:highlight>
                          <a:latin typeface="Simsun"/>
                          <a:ea typeface="Simsun"/>
                        </a:rPr>
                        <a:t>CAREC地区内：0.48</a:t>
                      </a:r>
                    </a:p>
                    <a:p>
                      <a:pPr rtl="0"/>
                      <a:r>
                        <a:rPr lang="zh-Hans" sz="1100" b="0" i="0" u="none" strike="noStrike">
                          <a:highlight>
                            <a:srgbClr val="000000">
                              <a:alpha val="0"/>
                            </a:srgbClr>
                          </a:highlight>
                          <a:latin typeface="Simsun"/>
                          <a:ea typeface="Simsun"/>
                        </a:rPr>
                        <a:t>1.55</a:t>
                      </a:r>
                      <a:endParaRPr lang="en-US" sz="1100">
                        <a:effectLst/>
                        <a:latin typeface="Times New Roman" panose="02020603050405020304" pitchFamily="18" charset="0"/>
                      </a:endParaRPr>
                    </a:p>
                  </a:txBody>
                  <a:tcPr marL="68580" marR="68580" marT="0" marB="0"/>
                </a:tc>
                <a:tc>
                  <a:txBody>
                    <a:bodyPr vert="horz" wrap="square">
                      <a:noAutofit/>
                    </a:bodyPr>
                    <a:lstStyle/>
                    <a:p>
                      <a:pPr algn="r" rtl="0"/>
                      <a:r>
                        <a:rPr lang="zh-Hans" sz="1100" b="0" i="0" u="none" strike="noStrike">
                          <a:highlight>
                            <a:srgbClr val="000000">
                              <a:alpha val="0"/>
                            </a:srgbClr>
                          </a:highlight>
                          <a:latin typeface="Simsun"/>
                          <a:ea typeface="Simsun"/>
                        </a:rPr>
                        <a:t>2.36</a:t>
                      </a:r>
                      <a:endParaRPr lang="en-US" sz="1100">
                        <a:effectLst/>
                        <a:latin typeface="Times New Roman" panose="02020603050405020304" pitchFamily="18" charset="0"/>
                      </a:endParaRPr>
                    </a:p>
                  </a:txBody>
                  <a:tcPr marL="68580" marR="68580" marT="0" marB="0"/>
                </a:tc>
                <a:tc>
                  <a:txBody>
                    <a:bodyPr vert="horz" wrap="square">
                      <a:noAutofit/>
                    </a:bodyPr>
                    <a:lstStyle/>
                    <a:p>
                      <a:pPr algn="r" rtl="0"/>
                      <a:r>
                        <a:rPr lang="zh-Hans" sz="1100" b="0" i="0" u="none" strike="noStrike">
                          <a:highlight>
                            <a:srgbClr val="000000">
                              <a:alpha val="0"/>
                            </a:srgbClr>
                          </a:highlight>
                          <a:latin typeface="Simsun"/>
                          <a:ea typeface="Simsun"/>
                        </a:rPr>
                        <a:t>2.05</a:t>
                      </a:r>
                      <a:endParaRPr lang="en-US" sz="1100">
                        <a:effectLst/>
                        <a:latin typeface="Times New Roman" panose="02020603050405020304" pitchFamily="18" charset="0"/>
                      </a:endParaRPr>
                    </a:p>
                  </a:txBody>
                  <a:tcPr marL="68580" marR="68580" marT="0" marB="0"/>
                </a:tc>
                <a:tc>
                  <a:txBody>
                    <a:bodyPr vert="horz" wrap="square">
                      <a:noAutofit/>
                    </a:bodyPr>
                    <a:lstStyle/>
                    <a:p>
                      <a:pPr algn="r" rtl="0"/>
                      <a:r>
                        <a:rPr lang="zh-Hans" sz="1100" b="0" i="0" u="none" strike="noStrike">
                          <a:highlight>
                            <a:srgbClr val="000000">
                              <a:alpha val="0"/>
                            </a:srgbClr>
                          </a:highlight>
                          <a:latin typeface="Simsun"/>
                          <a:ea typeface="Simsun"/>
                        </a:rPr>
                        <a:t>2.46</a:t>
                      </a:r>
                      <a:endParaRPr lang="en-US" sz="1100">
                        <a:effectLst/>
                        <a:latin typeface="Times New Roman" panose="02020603050405020304" pitchFamily="18" charset="0"/>
                      </a:endParaRPr>
                    </a:p>
                  </a:txBody>
                  <a:tcPr marL="68580" marR="68580" marT="0" marB="0"/>
                </a:tc>
                <a:tc>
                  <a:txBody>
                    <a:bodyPr vert="horz" wrap="square">
                      <a:noAutofit/>
                    </a:bodyPr>
                    <a:lstStyle/>
                    <a:p>
                      <a:pPr algn="r" rtl="0"/>
                      <a:r>
                        <a:rPr lang="zh-Hans" sz="1100" b="0" i="0" u="none" strike="noStrike">
                          <a:highlight>
                            <a:srgbClr val="000000">
                              <a:alpha val="0"/>
                            </a:srgbClr>
                          </a:highlight>
                          <a:latin typeface="Simsun"/>
                          <a:ea typeface="Simsun"/>
                        </a:rPr>
                        <a:t>4.17</a:t>
                      </a:r>
                      <a:endParaRPr lang="en-US" sz="1100">
                        <a:effectLst/>
                        <a:latin typeface="Times New Roman" panose="02020603050405020304" pitchFamily="18" charset="0"/>
                      </a:endParaRPr>
                    </a:p>
                  </a:txBody>
                  <a:tcPr marL="68580" marR="68580" marT="0" marB="0"/>
                </a:tc>
                <a:extLst>
                  <a:ext uri="{0D108BD9-81ED-4DB2-BD59-A6C34878D82A}">
                    <a16:rowId xmlns:a16="http://schemas.microsoft.com/office/drawing/2014/main" val="2933250597"/>
                  </a:ext>
                </a:extLst>
              </a:tr>
              <a:tr h="390817">
                <a:tc vMerge="1">
                  <a:txBody>
                    <a:bodyPr vert="horz" wrap="square">
                      <a:noAutofit/>
                    </a:bodyPr>
                    <a:lstStyle/>
                    <a:p>
                      <a:endParaRPr lang="en-US"/>
                    </a:p>
                  </a:txBody>
                  <a:tcPr/>
                </a:tc>
                <a:tc vMerge="1">
                  <a:txBody>
                    <a:bodyPr vert="horz" wrap="square">
                      <a:noAutofit/>
                    </a:bodyPr>
                    <a:lstStyle/>
                    <a:p>
                      <a:endParaRPr lang="en-US"/>
                    </a:p>
                  </a:txBody>
                  <a:tcPr/>
                </a:tc>
                <a:tc>
                  <a:txBody>
                    <a:bodyPr vert="horz" wrap="square">
                      <a:noAutofit/>
                    </a:bodyPr>
                    <a:lstStyle/>
                    <a:p>
                      <a:pPr rtl="0"/>
                      <a:r>
                        <a:rPr lang="zh-Hans" sz="1100" b="0" i="0" u="none" strike="noStrike">
                          <a:highlight>
                            <a:srgbClr val="000000">
                              <a:alpha val="0"/>
                            </a:srgbClr>
                          </a:highlight>
                          <a:latin typeface="Simsun"/>
                          <a:ea typeface="Simsun"/>
                        </a:rPr>
                        <a:t>世界其他地区：</a:t>
                      </a:r>
                    </a:p>
                    <a:p>
                      <a:pPr rtl="0"/>
                      <a:r>
                        <a:rPr lang="zh-Hans" sz="1100" b="0" i="0" u="none" strike="noStrike">
                          <a:highlight>
                            <a:srgbClr val="000000">
                              <a:alpha val="0"/>
                            </a:srgbClr>
                          </a:highlight>
                          <a:latin typeface="Simsun"/>
                          <a:ea typeface="Simsun"/>
                        </a:rPr>
                        <a:t>23.64</a:t>
                      </a:r>
                      <a:endParaRPr lang="en-US" sz="1100">
                        <a:effectLst/>
                        <a:latin typeface="Times New Roman" panose="02020603050405020304" pitchFamily="18" charset="0"/>
                      </a:endParaRPr>
                    </a:p>
                  </a:txBody>
                  <a:tcPr marL="68580" marR="68580" marT="0" marB="0"/>
                </a:tc>
                <a:tc>
                  <a:txBody>
                    <a:bodyPr vert="horz" wrap="square">
                      <a:noAutofit/>
                    </a:bodyPr>
                    <a:lstStyle/>
                    <a:p>
                      <a:pPr algn="r" rtl="0"/>
                      <a:r>
                        <a:rPr lang="zh-Hans" sz="1100" b="0" i="0" u="none" strike="noStrike">
                          <a:highlight>
                            <a:srgbClr val="000000">
                              <a:alpha val="0"/>
                            </a:srgbClr>
                          </a:highlight>
                          <a:latin typeface="Simsun"/>
                          <a:ea typeface="Simsun"/>
                        </a:rPr>
                        <a:t>27.40</a:t>
                      </a:r>
                      <a:endParaRPr lang="en-US" sz="1100">
                        <a:effectLst/>
                        <a:latin typeface="Times New Roman" panose="02020603050405020304" pitchFamily="18" charset="0"/>
                      </a:endParaRPr>
                    </a:p>
                  </a:txBody>
                  <a:tcPr marL="68580" marR="68580" marT="0" marB="0"/>
                </a:tc>
                <a:tc>
                  <a:txBody>
                    <a:bodyPr vert="horz" wrap="square">
                      <a:noAutofit/>
                    </a:bodyPr>
                    <a:lstStyle/>
                    <a:p>
                      <a:pPr algn="r" rtl="0"/>
                      <a:r>
                        <a:rPr lang="zh-Hans" sz="1100" b="0" i="0" u="none" strike="noStrike">
                          <a:highlight>
                            <a:srgbClr val="000000">
                              <a:alpha val="0"/>
                            </a:srgbClr>
                          </a:highlight>
                          <a:latin typeface="Simsun"/>
                          <a:ea typeface="Simsun"/>
                        </a:rPr>
                        <a:t>25.14</a:t>
                      </a:r>
                      <a:endParaRPr lang="en-US" sz="1100">
                        <a:effectLst/>
                        <a:latin typeface="Times New Roman" panose="02020603050405020304" pitchFamily="18" charset="0"/>
                      </a:endParaRPr>
                    </a:p>
                  </a:txBody>
                  <a:tcPr marL="68580" marR="68580" marT="0" marB="0"/>
                </a:tc>
                <a:tc>
                  <a:txBody>
                    <a:bodyPr vert="horz" wrap="square">
                      <a:noAutofit/>
                    </a:bodyPr>
                    <a:lstStyle/>
                    <a:p>
                      <a:pPr algn="r" rtl="0"/>
                      <a:r>
                        <a:rPr lang="zh-Hans" sz="1100" b="0" i="0" u="none" strike="noStrike">
                          <a:highlight>
                            <a:srgbClr val="000000">
                              <a:alpha val="0"/>
                            </a:srgbClr>
                          </a:highlight>
                          <a:latin typeface="Simsun"/>
                          <a:ea typeface="Simsun"/>
                        </a:rPr>
                        <a:t>32.81</a:t>
                      </a:r>
                    </a:p>
                    <a:p>
                      <a:pPr algn="r"/>
                      <a:endParaRPr lang="en-US" sz="1100">
                        <a:effectLst/>
                        <a:latin typeface="Times New Roman" panose="02020603050405020304" pitchFamily="18" charset="0"/>
                      </a:endParaRPr>
                    </a:p>
                  </a:txBody>
                  <a:tcPr marL="68580" marR="68580" marT="0" marB="0"/>
                </a:tc>
                <a:tc>
                  <a:txBody>
                    <a:bodyPr vert="horz" wrap="square">
                      <a:noAutofit/>
                    </a:bodyPr>
                    <a:lstStyle/>
                    <a:p>
                      <a:pPr algn="r" rtl="0"/>
                      <a:r>
                        <a:rPr lang="zh-Hans" sz="1100" b="0" i="0" u="none" strike="noStrike">
                          <a:highlight>
                            <a:srgbClr val="000000">
                              <a:alpha val="0"/>
                            </a:srgbClr>
                          </a:highlight>
                          <a:latin typeface="Simsun"/>
                          <a:ea typeface="Simsun"/>
                        </a:rPr>
                        <a:t>31.52</a:t>
                      </a:r>
                      <a:endParaRPr lang="en-US" sz="1100">
                        <a:effectLst/>
                        <a:latin typeface="Times New Roman" panose="02020603050405020304" pitchFamily="18" charset="0"/>
                      </a:endParaRPr>
                    </a:p>
                  </a:txBody>
                  <a:tcPr marL="68580" marR="68580" marT="0" marB="0"/>
                </a:tc>
                <a:extLst>
                  <a:ext uri="{0D108BD9-81ED-4DB2-BD59-A6C34878D82A}">
                    <a16:rowId xmlns:a16="http://schemas.microsoft.com/office/drawing/2014/main" val="4124316729"/>
                  </a:ext>
                </a:extLst>
              </a:tr>
              <a:tr h="318443">
                <a:tc rowSpan="2">
                  <a:txBody>
                    <a:bodyPr vert="horz" wrap="square">
                      <a:noAutofit/>
                    </a:bodyPr>
                    <a:lstStyle/>
                    <a:p>
                      <a:pPr rtl="0"/>
                      <a:r>
                        <a:rPr lang="zh-Hans" sz="1100" b="0" i="0" u="none" strike="noStrike">
                          <a:highlight>
                            <a:srgbClr val="000000">
                              <a:alpha val="0"/>
                            </a:srgbClr>
                          </a:highlight>
                          <a:latin typeface="Simsun"/>
                          <a:ea typeface="Simsun"/>
                        </a:rPr>
                        <a:t>产出1：产品和部门多样化提升</a:t>
                      </a:r>
                      <a:endParaRPr lang="en-US" sz="1100">
                        <a:effectLst/>
                        <a:latin typeface="Times New Roman" panose="02020603050405020304" pitchFamily="18" charset="0"/>
                      </a:endParaRPr>
                    </a:p>
                  </a:txBody>
                  <a:tcPr marL="68580" marR="68580" marT="0" marB="0"/>
                </a:tc>
                <a:tc>
                  <a:txBody>
                    <a:bodyPr vert="horz" wrap="square">
                      <a:noAutofit/>
                    </a:bodyPr>
                    <a:lstStyle/>
                    <a:p>
                      <a:pPr rtl="0"/>
                      <a:r>
                        <a:rPr lang="zh-Hans" sz="1100" b="0" i="0" u="none" strike="noStrike">
                          <a:highlight>
                            <a:srgbClr val="000000">
                              <a:alpha val="0"/>
                            </a:srgbClr>
                          </a:highlight>
                          <a:latin typeface="Simsun"/>
                          <a:ea typeface="Simsun"/>
                        </a:rPr>
                        <a:t>服务贸易在GDP中的占比</a:t>
                      </a:r>
                      <a:endParaRPr lang="en-US" sz="1100">
                        <a:effectLst/>
                        <a:latin typeface="Times New Roman" panose="02020603050405020304" pitchFamily="18" charset="0"/>
                      </a:endParaRPr>
                    </a:p>
                  </a:txBody>
                  <a:tcPr marL="68580" marR="68580" marT="0" marB="0"/>
                </a:tc>
                <a:tc>
                  <a:txBody>
                    <a:bodyPr vert="horz" wrap="square">
                      <a:noAutofit/>
                    </a:bodyPr>
                    <a:lstStyle/>
                    <a:p>
                      <a:pPr rtl="0"/>
                      <a:r>
                        <a:rPr lang="zh-Hans" sz="1100" b="0" i="0" u="none" strike="noStrike">
                          <a:highlight>
                            <a:srgbClr val="000000">
                              <a:alpha val="0"/>
                            </a:srgbClr>
                          </a:highlight>
                          <a:latin typeface="Simsun"/>
                          <a:ea typeface="Simsun"/>
                        </a:rPr>
                        <a:t>9.96</a:t>
                      </a:r>
                      <a:endParaRPr lang="en-US" sz="1100">
                        <a:effectLst/>
                        <a:latin typeface="Times New Roman" panose="02020603050405020304" pitchFamily="18" charset="0"/>
                      </a:endParaRPr>
                    </a:p>
                  </a:txBody>
                  <a:tcPr marL="68580" marR="68580" marT="0" marB="0"/>
                </a:tc>
                <a:tc>
                  <a:txBody>
                    <a:bodyPr vert="horz" wrap="square">
                      <a:noAutofit/>
                    </a:bodyPr>
                    <a:lstStyle/>
                    <a:p>
                      <a:pPr algn="r" rtl="0"/>
                      <a:r>
                        <a:rPr lang="zh-Hans" sz="1100" b="0" i="0" u="none" strike="noStrike">
                          <a:highlight>
                            <a:srgbClr val="000000">
                              <a:alpha val="0"/>
                            </a:srgbClr>
                          </a:highlight>
                          <a:latin typeface="Simsun"/>
                          <a:ea typeface="Simsun"/>
                        </a:rPr>
                        <a:t>10.33</a:t>
                      </a:r>
                      <a:endParaRPr lang="en-US" sz="1100">
                        <a:effectLst/>
                        <a:latin typeface="Times New Roman" panose="02020603050405020304" pitchFamily="18" charset="0"/>
                      </a:endParaRPr>
                    </a:p>
                  </a:txBody>
                  <a:tcPr marL="68580" marR="68580" marT="0" marB="0"/>
                </a:tc>
                <a:tc>
                  <a:txBody>
                    <a:bodyPr vert="horz" wrap="square">
                      <a:noAutofit/>
                    </a:bodyPr>
                    <a:lstStyle/>
                    <a:p>
                      <a:pPr algn="r" rtl="0"/>
                      <a:r>
                        <a:rPr lang="zh-Hans" sz="1100" b="0" i="0" u="none" strike="noStrike">
                          <a:highlight>
                            <a:srgbClr val="000000">
                              <a:alpha val="0"/>
                            </a:srgbClr>
                          </a:highlight>
                          <a:latin typeface="Simsun"/>
                          <a:ea typeface="Simsun"/>
                        </a:rPr>
                        <a:t>7.67</a:t>
                      </a:r>
                      <a:endParaRPr lang="en-US" sz="1100">
                        <a:effectLst/>
                        <a:latin typeface="Times New Roman" panose="02020603050405020304" pitchFamily="18" charset="0"/>
                      </a:endParaRPr>
                    </a:p>
                  </a:txBody>
                  <a:tcPr marL="68580" marR="68580" marT="0" marB="0"/>
                </a:tc>
                <a:tc>
                  <a:txBody>
                    <a:bodyPr vert="horz" wrap="square">
                      <a:noAutofit/>
                    </a:bodyPr>
                    <a:lstStyle/>
                    <a:p>
                      <a:pPr algn="r" rtl="0"/>
                      <a:r>
                        <a:rPr lang="zh-Hans" sz="1100" b="0" i="0" u="none" strike="noStrike">
                          <a:highlight>
                            <a:srgbClr val="000000">
                              <a:alpha val="0"/>
                            </a:srgbClr>
                          </a:highlight>
                          <a:latin typeface="Simsun"/>
                          <a:ea typeface="Simsun"/>
                        </a:rPr>
                        <a:t>7.78</a:t>
                      </a:r>
                      <a:endParaRPr lang="en-US" sz="1100">
                        <a:effectLst/>
                        <a:latin typeface="Times New Roman" panose="02020603050405020304" pitchFamily="18" charset="0"/>
                      </a:endParaRPr>
                    </a:p>
                  </a:txBody>
                  <a:tcPr marL="68580" marR="68580" marT="0" marB="0"/>
                </a:tc>
                <a:tc>
                  <a:txBody>
                    <a:bodyPr vert="horz" wrap="square">
                      <a:noAutofit/>
                    </a:bodyPr>
                    <a:lstStyle/>
                    <a:p>
                      <a:pPr algn="r" rtl="0"/>
                      <a:r>
                        <a:rPr lang="zh-Hans" sz="1100" b="0" i="0" u="none" strike="noStrike">
                          <a:highlight>
                            <a:srgbClr val="000000">
                              <a:alpha val="0"/>
                            </a:srgbClr>
                          </a:highlight>
                          <a:latin typeface="Simsun"/>
                          <a:ea typeface="Simsun"/>
                        </a:rPr>
                        <a:t>13.72</a:t>
                      </a:r>
                      <a:endParaRPr lang="en-US" sz="1100">
                        <a:effectLst/>
                        <a:latin typeface="Times New Roman" panose="02020603050405020304" pitchFamily="18" charset="0"/>
                      </a:endParaRPr>
                    </a:p>
                  </a:txBody>
                  <a:tcPr marL="68580" marR="68580" marT="0" marB="0"/>
                </a:tc>
                <a:extLst>
                  <a:ext uri="{0D108BD9-81ED-4DB2-BD59-A6C34878D82A}">
                    <a16:rowId xmlns:a16="http://schemas.microsoft.com/office/drawing/2014/main" val="1126676336"/>
                  </a:ext>
                </a:extLst>
              </a:tr>
              <a:tr h="390817">
                <a:tc vMerge="1">
                  <a:txBody>
                    <a:bodyPr vert="horz" wrap="square">
                      <a:noAutofit/>
                    </a:bodyPr>
                    <a:lstStyle/>
                    <a:p>
                      <a:endParaRPr lang="en-US"/>
                    </a:p>
                  </a:txBody>
                  <a:tcPr/>
                </a:tc>
                <a:tc>
                  <a:txBody>
                    <a:bodyPr vert="horz" wrap="square">
                      <a:noAutofit/>
                    </a:bodyPr>
                    <a:lstStyle/>
                    <a:p>
                      <a:pPr rtl="0"/>
                      <a:r>
                        <a:rPr lang="zh-Hans" sz="1100" b="0" i="0" u="none" strike="noStrike">
                          <a:highlight>
                            <a:srgbClr val="000000">
                              <a:alpha val="0"/>
                            </a:srgbClr>
                          </a:highlight>
                          <a:latin typeface="Simsun"/>
                          <a:ea typeface="Simsun"/>
                        </a:rPr>
                        <a:t>前五大出口份额</a:t>
                      </a:r>
                      <a:endParaRPr lang="en-US" sz="1100">
                        <a:effectLst/>
                        <a:latin typeface="Times New Roman" panose="02020603050405020304" pitchFamily="18" charset="0"/>
                      </a:endParaRPr>
                    </a:p>
                  </a:txBody>
                  <a:tcPr marL="68580" marR="68580" marT="0" marB="0"/>
                </a:tc>
                <a:tc>
                  <a:txBody>
                    <a:bodyPr vert="horz" wrap="square">
                      <a:noAutofit/>
                    </a:bodyPr>
                    <a:lstStyle/>
                    <a:p>
                      <a:pPr rtl="0"/>
                      <a:r>
                        <a:rPr lang="zh-Hans" sz="1100" b="0" i="0" u="none" strike="noStrike">
                          <a:highlight>
                            <a:srgbClr val="000000">
                              <a:alpha val="0"/>
                            </a:srgbClr>
                          </a:highlight>
                          <a:latin typeface="Simsun"/>
                          <a:ea typeface="Simsun"/>
                        </a:rPr>
                        <a:t>61.66</a:t>
                      </a:r>
                      <a:endParaRPr lang="en-US" sz="1100">
                        <a:effectLst/>
                        <a:latin typeface="Times New Roman" panose="02020603050405020304" pitchFamily="18" charset="0"/>
                      </a:endParaRPr>
                    </a:p>
                  </a:txBody>
                  <a:tcPr marL="68580" marR="68580" marT="0" marB="0"/>
                </a:tc>
                <a:tc>
                  <a:txBody>
                    <a:bodyPr vert="horz" wrap="square">
                      <a:noAutofit/>
                    </a:bodyPr>
                    <a:lstStyle/>
                    <a:p>
                      <a:pPr algn="r" rtl="0"/>
                      <a:r>
                        <a:rPr lang="zh-Hans" sz="1100" b="0" i="0" u="none" strike="noStrike">
                          <a:highlight>
                            <a:srgbClr val="000000">
                              <a:alpha val="0"/>
                            </a:srgbClr>
                          </a:highlight>
                          <a:latin typeface="Simsun"/>
                          <a:ea typeface="Simsun"/>
                        </a:rPr>
                        <a:t>64.85</a:t>
                      </a:r>
                      <a:endParaRPr lang="en-US" sz="1100">
                        <a:effectLst/>
                        <a:latin typeface="Times New Roman" panose="02020603050405020304" pitchFamily="18" charset="0"/>
                      </a:endParaRPr>
                    </a:p>
                  </a:txBody>
                  <a:tcPr marL="68580" marR="68580" marT="0" marB="0"/>
                </a:tc>
                <a:tc>
                  <a:txBody>
                    <a:bodyPr vert="horz" wrap="square">
                      <a:noAutofit/>
                    </a:bodyPr>
                    <a:lstStyle/>
                    <a:p>
                      <a:pPr algn="r" rtl="0"/>
                      <a:r>
                        <a:rPr lang="zh-Hans" sz="1100" b="0" i="0" u="none" strike="noStrike">
                          <a:highlight>
                            <a:srgbClr val="000000">
                              <a:alpha val="0"/>
                            </a:srgbClr>
                          </a:highlight>
                          <a:latin typeface="Simsun"/>
                          <a:ea typeface="Simsun"/>
                        </a:rPr>
                        <a:t>60.40</a:t>
                      </a:r>
                      <a:endParaRPr lang="en-US" sz="1100">
                        <a:effectLst/>
                        <a:latin typeface="Times New Roman" panose="02020603050405020304" pitchFamily="18" charset="0"/>
                      </a:endParaRPr>
                    </a:p>
                  </a:txBody>
                  <a:tcPr marL="68580" marR="68580" marT="0" marB="0"/>
                </a:tc>
                <a:tc>
                  <a:txBody>
                    <a:bodyPr vert="horz" wrap="square">
                      <a:noAutofit/>
                    </a:bodyPr>
                    <a:lstStyle/>
                    <a:p>
                      <a:pPr algn="r" rtl="0"/>
                      <a:r>
                        <a:rPr lang="zh-Hans" sz="1100" b="0" i="0" u="none" strike="noStrike">
                          <a:highlight>
                            <a:srgbClr val="000000">
                              <a:alpha val="0"/>
                            </a:srgbClr>
                          </a:highlight>
                          <a:latin typeface="Simsun"/>
                          <a:ea typeface="Simsun"/>
                        </a:rPr>
                        <a:t>54.71</a:t>
                      </a:r>
                      <a:endParaRPr lang="en-US" sz="1100">
                        <a:effectLst/>
                        <a:latin typeface="Times New Roman" panose="02020603050405020304" pitchFamily="18" charset="0"/>
                      </a:endParaRPr>
                    </a:p>
                  </a:txBody>
                  <a:tcPr marL="68580" marR="68580" marT="0" marB="0"/>
                </a:tc>
                <a:tc>
                  <a:txBody>
                    <a:bodyPr vert="horz" wrap="square">
                      <a:noAutofit/>
                    </a:bodyPr>
                    <a:lstStyle/>
                    <a:p>
                      <a:pPr algn="r" rtl="0"/>
                      <a:r>
                        <a:rPr lang="zh-Hans" sz="1100" b="0" i="0" u="none" strike="noStrike">
                          <a:highlight>
                            <a:srgbClr val="000000">
                              <a:alpha val="0"/>
                            </a:srgbClr>
                          </a:highlight>
                          <a:latin typeface="Simsun"/>
                          <a:ea typeface="Simsun"/>
                        </a:rPr>
                        <a:t>54.04</a:t>
                      </a:r>
                      <a:endParaRPr lang="en-US" sz="1100">
                        <a:effectLst/>
                        <a:latin typeface="Times New Roman" panose="02020603050405020304" pitchFamily="18" charset="0"/>
                      </a:endParaRPr>
                    </a:p>
                  </a:txBody>
                  <a:tcPr marL="68580" marR="68580" marT="0" marB="0"/>
                </a:tc>
                <a:extLst>
                  <a:ext uri="{0D108BD9-81ED-4DB2-BD59-A6C34878D82A}">
                    <a16:rowId xmlns:a16="http://schemas.microsoft.com/office/drawing/2014/main" val="1128041294"/>
                  </a:ext>
                </a:extLst>
              </a:tr>
              <a:tr h="535564">
                <a:tc>
                  <a:txBody>
                    <a:bodyPr vert="horz" wrap="square">
                      <a:noAutofit/>
                    </a:bodyPr>
                    <a:lstStyle/>
                    <a:p>
                      <a:pPr rtl="0"/>
                      <a:r>
                        <a:rPr lang="zh-Hans" sz="1100" b="0" i="0" u="none" strike="noStrike">
                          <a:highlight>
                            <a:srgbClr val="000000">
                              <a:alpha val="0"/>
                            </a:srgbClr>
                          </a:highlight>
                          <a:latin typeface="Simsun"/>
                          <a:ea typeface="Simsun"/>
                        </a:rPr>
                        <a:t>产出2：贸易机构能力得到加强</a:t>
                      </a:r>
                      <a:endParaRPr lang="en-US" sz="1100">
                        <a:effectLst/>
                        <a:latin typeface="Times New Roman" panose="02020603050405020304" pitchFamily="18" charset="0"/>
                      </a:endParaRPr>
                    </a:p>
                  </a:txBody>
                  <a:tcPr marL="68580" marR="68580" marT="0" marB="0"/>
                </a:tc>
                <a:tc>
                  <a:txBody>
                    <a:bodyPr vert="horz" wrap="square">
                      <a:noAutofit/>
                    </a:bodyPr>
                    <a:lstStyle/>
                    <a:p>
                      <a:pPr rtl="0"/>
                      <a:r>
                        <a:rPr lang="zh-Hans" sz="1100" b="0" i="0" u="none" strike="noStrike">
                          <a:highlight>
                            <a:srgbClr val="000000">
                              <a:alpha val="0"/>
                            </a:srgbClr>
                          </a:highlight>
                          <a:latin typeface="Simsun"/>
                          <a:ea typeface="Simsun"/>
                        </a:rPr>
                        <a:t>认为贸易知识有所提高的受访者占比%</a:t>
                      </a:r>
                      <a:endParaRPr lang="en-US" sz="1100">
                        <a:effectLst/>
                        <a:latin typeface="Times New Roman" panose="02020603050405020304" pitchFamily="18" charset="0"/>
                      </a:endParaRPr>
                    </a:p>
                  </a:txBody>
                  <a:tcPr marL="68580" marR="68580" marT="0" marB="0"/>
                </a:tc>
                <a:tc>
                  <a:txBody>
                    <a:bodyPr vert="horz" wrap="square">
                      <a:noAutofit/>
                    </a:bodyPr>
                    <a:lstStyle/>
                    <a:p>
                      <a:pPr rtl="0"/>
                      <a:r>
                        <a:rPr lang="zh-Hans" sz="1100" b="0" i="0" u="none" strike="noStrike">
                          <a:highlight>
                            <a:srgbClr val="000000">
                              <a:alpha val="0"/>
                            </a:srgbClr>
                          </a:highlight>
                          <a:latin typeface="Simsun"/>
                          <a:ea typeface="Simsun"/>
                        </a:rPr>
                        <a:t>93.0 (2018)</a:t>
                      </a:r>
                      <a:endParaRPr lang="en-US" sz="1100">
                        <a:effectLst/>
                        <a:latin typeface="Times New Roman" panose="02020603050405020304" pitchFamily="18" charset="0"/>
                      </a:endParaRPr>
                    </a:p>
                  </a:txBody>
                  <a:tcPr marL="68580" marR="68580" marT="0" marB="0"/>
                </a:tc>
                <a:tc>
                  <a:txBody>
                    <a:bodyPr vert="horz" wrap="square">
                      <a:noAutofit/>
                    </a:bodyPr>
                    <a:lstStyle/>
                    <a:p>
                      <a:pPr algn="r" rtl="0"/>
                      <a:r>
                        <a:rPr lang="zh-Hans" sz="1100" b="0" i="0" u="none" strike="noStrike">
                          <a:highlight>
                            <a:srgbClr val="000000">
                              <a:alpha val="0"/>
                            </a:srgbClr>
                          </a:highlight>
                          <a:latin typeface="Simsun"/>
                          <a:ea typeface="Simsun"/>
                        </a:rPr>
                        <a:t>90.5/</a:t>
                      </a:r>
                      <a:r>
                        <a:rPr lang="zh-Hans" sz="1100" b="0" i="0" u="none" strike="noStrike" baseline="30000">
                          <a:highlight>
                            <a:srgbClr val="000000">
                              <a:alpha val="0"/>
                            </a:srgbClr>
                          </a:highlight>
                          <a:latin typeface="Simsun"/>
                          <a:ea typeface="Simsun"/>
                        </a:rPr>
                        <a:t>3</a:t>
                      </a:r>
                      <a:endParaRPr lang="en-US" sz="1100">
                        <a:effectLst/>
                        <a:latin typeface="Times New Roman" panose="02020603050405020304" pitchFamily="18" charset="0"/>
                      </a:endParaRPr>
                    </a:p>
                  </a:txBody>
                  <a:tcPr marL="68580" marR="68580" marT="0" marB="0"/>
                </a:tc>
                <a:tc>
                  <a:txBody>
                    <a:bodyPr vert="horz" wrap="square">
                      <a:noAutofit/>
                    </a:bodyPr>
                    <a:lstStyle/>
                    <a:p>
                      <a:pPr algn="r" rtl="0"/>
                      <a:r>
                        <a:rPr lang="zh-Hans" sz="1100" b="0" i="0" u="none" strike="noStrike">
                          <a:highlight>
                            <a:srgbClr val="000000">
                              <a:alpha val="0"/>
                            </a:srgbClr>
                          </a:highlight>
                          <a:latin typeface="Simsun"/>
                          <a:ea typeface="Simsun"/>
                        </a:rPr>
                        <a:t>90.5/</a:t>
                      </a:r>
                      <a:r>
                        <a:rPr lang="zh-Hans" sz="1100" b="0" i="0" u="none" strike="noStrike" baseline="30000">
                          <a:highlight>
                            <a:srgbClr val="000000">
                              <a:alpha val="0"/>
                            </a:srgbClr>
                          </a:highlight>
                          <a:latin typeface="Simsun"/>
                          <a:ea typeface="Simsun"/>
                        </a:rPr>
                        <a:t>3</a:t>
                      </a:r>
                      <a:endParaRPr lang="en-US" sz="1100">
                        <a:effectLst/>
                        <a:latin typeface="Times New Roman" panose="02020603050405020304" pitchFamily="18" charset="0"/>
                      </a:endParaRPr>
                    </a:p>
                  </a:txBody>
                  <a:tcPr marL="68580" marR="68580" marT="0" marB="0"/>
                </a:tc>
                <a:tc>
                  <a:txBody>
                    <a:bodyPr vert="horz" wrap="square">
                      <a:noAutofit/>
                    </a:bodyPr>
                    <a:lstStyle/>
                    <a:p>
                      <a:pPr lvl="0" algn="r" rtl="0">
                        <a:buNone/>
                      </a:pPr>
                      <a:r>
                        <a:rPr lang="zh-Hans" sz="1100" b="0" i="0" u="none" strike="noStrike" noProof="0">
                          <a:solidFill>
                            <a:srgbClr val="000000"/>
                          </a:solidFill>
                          <a:highlight>
                            <a:srgbClr val="000000">
                              <a:alpha val="0"/>
                            </a:srgbClr>
                          </a:highlight>
                          <a:latin typeface="Simsun"/>
                          <a:ea typeface="Simsun"/>
                        </a:rPr>
                        <a:t>94.0</a:t>
                      </a:r>
                      <a:endParaRPr lang="en-US"/>
                    </a:p>
                  </a:txBody>
                  <a:tcPr marL="68580" marR="68580" marT="0" marB="0"/>
                </a:tc>
                <a:tc>
                  <a:txBody>
                    <a:bodyPr vert="horz" wrap="square">
                      <a:noAutofit/>
                    </a:bodyPr>
                    <a:lstStyle/>
                    <a:p>
                      <a:pPr algn="r" rtl="0"/>
                      <a:r>
                        <a:rPr lang="zh-Hans" sz="1100" b="0" i="0" u="none" strike="noStrike">
                          <a:highlight>
                            <a:srgbClr val="000000">
                              <a:alpha val="0"/>
                            </a:srgbClr>
                          </a:highlight>
                          <a:latin typeface="Simsun"/>
                          <a:ea typeface="Simsun"/>
                        </a:rPr>
                        <a:t>95.0</a:t>
                      </a:r>
                      <a:endParaRPr lang="en-US" sz="1100">
                        <a:effectLst/>
                        <a:latin typeface="Times New Roman" panose="02020603050405020304" pitchFamily="18" charset="0"/>
                      </a:endParaRPr>
                    </a:p>
                  </a:txBody>
                  <a:tcPr marL="68580" marR="68580" marT="0" marB="0"/>
                </a:tc>
                <a:extLst>
                  <a:ext uri="{0D108BD9-81ED-4DB2-BD59-A6C34878D82A}">
                    <a16:rowId xmlns:a16="http://schemas.microsoft.com/office/drawing/2014/main" val="1614381864"/>
                  </a:ext>
                </a:extLst>
              </a:tr>
            </a:tbl>
          </a:graphicData>
        </a:graphic>
      </p:graphicFrame>
    </p:spTree>
    <p:extLst>
      <p:ext uri="{BB962C8B-B14F-4D97-AF65-F5344CB8AC3E}">
        <p14:creationId xmlns:p14="http://schemas.microsoft.com/office/powerpoint/2010/main" val="3807908461"/>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86BDFD80-ADB3-7872-C649-986456FEF324}"/>
              </a:ext>
            </a:extLst>
          </p:cNvPr>
          <p:cNvSpPr>
            <a:spLocks noGrp="1"/>
          </p:cNvSpPr>
          <p:nvPr>
            <p:ph type="title"/>
          </p:nvPr>
        </p:nvSpPr>
        <p:spPr>
          <a:xfrm>
            <a:off x="838200" y="447020"/>
            <a:ext cx="10515600" cy="659857"/>
          </a:xfrm>
        </p:spPr>
        <p:txBody>
          <a:bodyPr lIns="91440" tIns="45720" rIns="91440" bIns="45720" anchor="t">
            <a:noAutofit/>
          </a:bodyPr>
          <a:lstStyle/>
          <a:p>
            <a:pPr algn="ctr" rtl="0"/>
            <a:r>
              <a:rPr lang="zh-Hans" sz="2800" b="1" i="0" u="none" strike="noStrike">
                <a:solidFill>
                  <a:srgbClr val="0B5394"/>
                </a:solidFill>
                <a:highlight>
                  <a:srgbClr val="000000">
                    <a:alpha val="0"/>
                  </a:srgbClr>
                </a:highlight>
                <a:latin typeface="Simsun"/>
                <a:ea typeface="Simsun"/>
                <a:cs typeface="Arial"/>
              </a:rPr>
              <a:t>第三次卫生和植物检疫措施区域工作组会议</a:t>
            </a:r>
            <a:r>
              <a:rPr lang="zh-Hans" sz="2800" b="0" i="0" u="none" strike="noStrike">
                <a:solidFill>
                  <a:srgbClr val="0B5394"/>
                </a:solidFill>
                <a:highlight>
                  <a:srgbClr val="000000">
                    <a:alpha val="0"/>
                  </a:srgbClr>
                </a:highlight>
                <a:latin typeface="Simsun"/>
                <a:ea typeface="Simsun"/>
                <a:cs typeface="Arial"/>
              </a:rPr>
              <a:t>（2023年1月）</a:t>
            </a:r>
          </a:p>
        </p:txBody>
      </p:sp>
      <p:sp>
        <p:nvSpPr>
          <p:cNvPr id="3" name="Content Placeholder 2">
            <a:extLst>
              <a:ext uri="{FF2B5EF4-FFF2-40B4-BE49-F238E27FC236}">
                <a16:creationId xmlns:a16="http://schemas.microsoft.com/office/drawing/2014/main" id="{F6C00ADE-E7FC-B088-62E4-28013ACF719C}"/>
              </a:ext>
            </a:extLst>
          </p:cNvPr>
          <p:cNvSpPr>
            <a:spLocks noGrp="1"/>
          </p:cNvSpPr>
          <p:nvPr>
            <p:ph sz="half" idx="1"/>
          </p:nvPr>
        </p:nvSpPr>
        <p:spPr>
          <a:xfrm>
            <a:off x="1294278" y="1764667"/>
            <a:ext cx="9603444" cy="4209945"/>
          </a:xfrm>
        </p:spPr>
        <p:txBody>
          <a:bodyPr vert="horz" lIns="91440" tIns="45720" rIns="91440" bIns="45720" rtlCol="0" anchor="t">
            <a:noAutofit/>
          </a:bodyPr>
          <a:lstStyle/>
          <a:p>
            <a:pPr marL="0" indent="0" rtl="0">
              <a:buNone/>
            </a:pPr>
            <a:r>
              <a:rPr lang="zh-Hans" sz="2400" b="1" i="0" u="none" strike="noStrike">
                <a:solidFill>
                  <a:srgbClr val="089CA3"/>
                </a:solidFill>
                <a:highlight>
                  <a:srgbClr val="000000">
                    <a:alpha val="0"/>
                  </a:srgbClr>
                </a:highlight>
                <a:latin typeface="Simsun"/>
                <a:ea typeface="Simsun"/>
                <a:cs typeface="Arial"/>
              </a:rPr>
              <a:t>SPS RWG成员同意：</a:t>
            </a:r>
          </a:p>
          <a:p>
            <a:endParaRPr lang="en-US" sz="1000" b="1">
              <a:solidFill>
                <a:schemeClr val="accent1"/>
              </a:solidFill>
              <a:latin typeface="Arial"/>
              <a:cs typeface="Arial"/>
            </a:endParaRPr>
          </a:p>
          <a:p>
            <a:pPr rtl="0"/>
            <a:r>
              <a:rPr lang="zh-Hans" sz="2200" b="1" i="0" u="none" strike="noStrike">
                <a:solidFill>
                  <a:srgbClr val="00B050"/>
                </a:solidFill>
                <a:highlight>
                  <a:srgbClr val="000000">
                    <a:alpha val="0"/>
                  </a:srgbClr>
                </a:highlight>
                <a:latin typeface="Simsun"/>
                <a:ea typeface="Simsun"/>
                <a:cs typeface="Arial"/>
              </a:rPr>
              <a:t>进行贸易便利化和持续提高卫生和植物检疫措施现代化</a:t>
            </a:r>
            <a:endParaRPr lang="en-US" sz="2200">
              <a:solidFill>
                <a:srgbClr val="00B050"/>
              </a:solidFill>
              <a:latin typeface="Arial"/>
              <a:cs typeface="Arial"/>
            </a:endParaRPr>
          </a:p>
          <a:p>
            <a:pPr marL="635000" indent="-228600" rtl="0">
              <a:buFont typeface="Wingdings" pitchFamily="2" charset="2"/>
              <a:buChar char="§"/>
            </a:pPr>
            <a:r>
              <a:rPr lang="zh-Hans" sz="1800" b="0" i="0" u="none" strike="noStrike">
                <a:solidFill>
                  <a:srgbClr val="000000"/>
                </a:solidFill>
                <a:highlight>
                  <a:srgbClr val="000000">
                    <a:alpha val="0"/>
                  </a:srgbClr>
                </a:highlight>
                <a:latin typeface="Simsun"/>
                <a:ea typeface="Simsun"/>
                <a:cs typeface="Arial"/>
              </a:rPr>
              <a:t>实施改革，与世贸组织协议保持一致，整合全球标准，并增加市场准入。</a:t>
            </a:r>
          </a:p>
          <a:p>
            <a:pPr marL="635000" indent="-228600" rtl="0">
              <a:buFont typeface="Wingdings" pitchFamily="2" charset="2"/>
              <a:buChar char="§"/>
            </a:pPr>
            <a:r>
              <a:rPr lang="zh-Hans" sz="1800" b="0" i="0" u="none" strike="noStrike">
                <a:solidFill>
                  <a:srgbClr val="000000"/>
                </a:solidFill>
                <a:highlight>
                  <a:srgbClr val="000000">
                    <a:alpha val="0"/>
                  </a:srgbClr>
                </a:highlight>
                <a:latin typeface="Simsun"/>
                <a:ea typeface="Simsun"/>
                <a:cs typeface="Arial"/>
              </a:rPr>
              <a:t>升级实验室和检查设施</a:t>
            </a:r>
          </a:p>
          <a:p>
            <a:pPr marL="635000" indent="-228600" rtl="0">
              <a:buFont typeface="Wingdings" pitchFamily="2" charset="2"/>
              <a:buChar char="§"/>
            </a:pPr>
            <a:r>
              <a:rPr lang="zh-Hans" sz="1800" b="0" i="0" u="none" strike="noStrike">
                <a:solidFill>
                  <a:srgbClr val="000000"/>
                </a:solidFill>
                <a:highlight>
                  <a:srgbClr val="000000">
                    <a:alpha val="0"/>
                  </a:srgbClr>
                </a:highlight>
                <a:latin typeface="Simsun"/>
                <a:ea typeface="Simsun"/>
                <a:cs typeface="Arial"/>
              </a:rPr>
              <a:t>充分利用数字解决方案（例如，ePhyto、动物识别和追踪）。</a:t>
            </a:r>
          </a:p>
          <a:p>
            <a:pPr marL="635000" indent="-228600" rtl="0">
              <a:buFont typeface="Wingdings" pitchFamily="2" charset="2"/>
              <a:buChar char="§"/>
            </a:pPr>
            <a:r>
              <a:rPr lang="zh-Hans" sz="1800" b="0" i="0" u="none" strike="noStrike">
                <a:solidFill>
                  <a:srgbClr val="000000"/>
                </a:solidFill>
                <a:highlight>
                  <a:srgbClr val="000000">
                    <a:alpha val="0"/>
                  </a:srgbClr>
                </a:highlight>
                <a:latin typeface="Simsun"/>
                <a:ea typeface="Simsun"/>
                <a:cs typeface="Arial"/>
              </a:rPr>
              <a:t>加强风险管理和SPS机构与海关之间的协调</a:t>
            </a:r>
          </a:p>
          <a:p>
            <a:pPr rtl="0"/>
            <a:r>
              <a:rPr lang="zh-Hans" sz="2200" b="1" i="0" u="none" strike="noStrike">
                <a:solidFill>
                  <a:srgbClr val="00B050"/>
                </a:solidFill>
                <a:highlight>
                  <a:srgbClr val="000000">
                    <a:alpha val="0"/>
                  </a:srgbClr>
                </a:highlight>
                <a:latin typeface="Simsun"/>
                <a:ea typeface="Simsun"/>
                <a:cs typeface="Arial"/>
              </a:rPr>
              <a:t>采用整体方法，加强跨部门的联系，以解决新出现的问题</a:t>
            </a:r>
            <a:endParaRPr lang="zh-Hans" sz="2200" b="0" i="0" u="none" strike="noStrike">
              <a:solidFill>
                <a:srgbClr val="00B050"/>
              </a:solidFill>
              <a:highlight>
                <a:srgbClr val="000000">
                  <a:alpha val="0"/>
                </a:srgbClr>
              </a:highlight>
              <a:latin typeface="Simsun"/>
              <a:ea typeface="Simsun"/>
              <a:cs typeface="Arial"/>
            </a:endParaRPr>
          </a:p>
          <a:p>
            <a:pPr marL="666750" indent="-211138" rtl="0">
              <a:buFont typeface="Wingdings" pitchFamily="2" charset="2"/>
              <a:buChar char="§"/>
            </a:pPr>
            <a:r>
              <a:rPr lang="zh-Hans" sz="1800" b="0" i="0" u="none" strike="noStrike">
                <a:solidFill>
                  <a:srgbClr val="000000"/>
                </a:solidFill>
                <a:highlight>
                  <a:srgbClr val="000000">
                    <a:alpha val="0"/>
                  </a:srgbClr>
                </a:highlight>
                <a:latin typeface="Simsun"/>
                <a:ea typeface="Simsun"/>
                <a:cs typeface="Arial"/>
              </a:rPr>
              <a:t>一个健康战略、农业和粮食安全框架、数字战略、气候变化愿景</a:t>
            </a:r>
            <a:endParaRPr lang="en-US" sz="1800">
              <a:solidFill>
                <a:schemeClr val="tx1"/>
              </a:solidFill>
              <a:latin typeface="Arial" panose="020b0604020202020204" pitchFamily="34" charset="0"/>
              <a:cs typeface="Arial" panose="020b0604020202020204" pitchFamily="34" charset="0"/>
            </a:endParaRPr>
          </a:p>
          <a:p>
            <a:pPr marL="227965" indent="-227965"/>
            <a:endParaRPr lang="en-US" sz="1800">
              <a:solidFill>
                <a:schemeClr val="accent1"/>
              </a:solidFill>
              <a:latin typeface="Arial" panose="020b0604020202020204" pitchFamily="34" charset="0"/>
              <a:cs typeface="Arial" panose="020b0604020202020204" pitchFamily="34" charset="0"/>
            </a:endParaRPr>
          </a:p>
          <a:p>
            <a:pPr marL="0" indent="0" algn="just">
              <a:buNone/>
            </a:pPr>
            <a:endParaRPr lang="en-PH" sz="1800">
              <a:effectLst/>
              <a:latin typeface="Calibri" panose="020f0502020204030204" pitchFamily="34" charset="0"/>
              <a:ea typeface="Calibri" panose="020f050202020403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E83A3C41-EAF6-06F9-CB08-6FCC1827A75B}"/>
              </a:ext>
            </a:extLst>
          </p:cNvPr>
          <p:cNvCxnSpPr/>
          <p:nvPr/>
        </p:nvCxnSpPr>
        <p:spPr>
          <a:xfrm flipH="1">
            <a:off x="2886516" y="1235278"/>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56F048AA-4542-F3FB-5D25-98C422C9A50F}"/>
              </a:ext>
            </a:extLst>
          </p:cNvPr>
          <p:cNvSpPr>
            <a:spLocks noGrp="1"/>
          </p:cNvSpPr>
          <p:nvPr>
            <p:ph type="sldNum" sz="quarter" idx="12"/>
          </p:nvPr>
        </p:nvSpPr>
        <p:spPr>
          <a:xfrm>
            <a:off x="8610600" y="5793938"/>
            <a:ext cx="2743200" cy="365125"/>
          </a:xfrm>
        </p:spPr>
        <p:txBody>
          <a:bodyPr>
            <a:noAutofit/>
          </a:bodyPr>
          <a:lstStyle/>
          <a:p>
            <a:pPr rtl="0"/>
            <a:r>
              <a:rPr lang="zh-Hans" sz="1200" b="0" i="0" u="none" strike="noStrike">
                <a:solidFill>
                  <a:srgbClr val="000000"/>
                </a:solidFill>
                <a:highlight>
                  <a:srgbClr val="000000">
                    <a:alpha val="0"/>
                  </a:srgbClr>
                </a:highlight>
                <a:latin typeface="Simsun"/>
                <a:ea typeface="Simsun"/>
              </a:rPr>
              <a:t>15</a:t>
            </a:r>
            <a:endParaRPr lang="en-US">
              <a:solidFill>
                <a:schemeClr val="tx1"/>
              </a:solidFill>
            </a:endParaRPr>
          </a:p>
        </p:txBody>
      </p:sp>
    </p:spTree>
    <p:extLst>
      <p:ext uri="{BB962C8B-B14F-4D97-AF65-F5344CB8AC3E}">
        <p14:creationId xmlns:p14="http://schemas.microsoft.com/office/powerpoint/2010/main" val="2296076420"/>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86BDFD80-ADB3-7872-C649-986456FEF324}"/>
              </a:ext>
            </a:extLst>
          </p:cNvPr>
          <p:cNvSpPr>
            <a:spLocks noGrp="1"/>
          </p:cNvSpPr>
          <p:nvPr>
            <p:ph type="title"/>
          </p:nvPr>
        </p:nvSpPr>
        <p:spPr>
          <a:xfrm>
            <a:off x="678180" y="460879"/>
            <a:ext cx="10515600" cy="659857"/>
          </a:xfrm>
        </p:spPr>
        <p:txBody>
          <a:bodyPr lIns="91440" tIns="45720" rIns="91440" bIns="45720" anchor="t">
            <a:noAutofit/>
          </a:bodyPr>
          <a:lstStyle/>
          <a:p>
            <a:pPr algn="ctr" rtl="0"/>
            <a:r>
              <a:rPr lang="zh-Hans" sz="2800" b="1" i="0" u="none" strike="noStrike">
                <a:solidFill>
                  <a:srgbClr val="0B5394"/>
                </a:solidFill>
                <a:highlight>
                  <a:srgbClr val="000000">
                    <a:alpha val="0"/>
                  </a:srgbClr>
                </a:highlight>
                <a:latin typeface="Simsun"/>
                <a:ea typeface="Simsun"/>
                <a:cs typeface="Arial"/>
              </a:rPr>
              <a:t>第22届海关合作委员会会议</a:t>
            </a:r>
            <a:r>
              <a:rPr lang="zh-Hans" sz="2800" b="0" i="0" u="none" strike="noStrike">
                <a:solidFill>
                  <a:srgbClr val="0B5394"/>
                </a:solidFill>
                <a:highlight>
                  <a:srgbClr val="000000">
                    <a:alpha val="0"/>
                  </a:srgbClr>
                </a:highlight>
                <a:latin typeface="Simsun"/>
                <a:ea typeface="Simsun"/>
                <a:cs typeface="Arial"/>
              </a:rPr>
              <a:t>（2023年6月）</a:t>
            </a:r>
          </a:p>
        </p:txBody>
      </p:sp>
      <p:sp>
        <p:nvSpPr>
          <p:cNvPr id="3" name="Content Placeholder 2">
            <a:extLst>
              <a:ext uri="{FF2B5EF4-FFF2-40B4-BE49-F238E27FC236}">
                <a16:creationId xmlns:a16="http://schemas.microsoft.com/office/drawing/2014/main" id="{F6C00ADE-E7FC-B088-62E4-28013ACF719C}"/>
              </a:ext>
            </a:extLst>
          </p:cNvPr>
          <p:cNvSpPr>
            <a:spLocks noGrp="1"/>
          </p:cNvSpPr>
          <p:nvPr>
            <p:ph sz="half" idx="1"/>
          </p:nvPr>
        </p:nvSpPr>
        <p:spPr>
          <a:xfrm>
            <a:off x="1607473" y="1641377"/>
            <a:ext cx="9391831" cy="4209945"/>
          </a:xfrm>
        </p:spPr>
        <p:txBody>
          <a:bodyPr vert="horz" lIns="91440" tIns="45720" rIns="91440" bIns="45720" rtlCol="0" anchor="t">
            <a:noAutofit/>
          </a:bodyPr>
          <a:lstStyle/>
          <a:p>
            <a:pPr marL="227965" indent="-227965" rtl="0">
              <a:buNone/>
            </a:pPr>
            <a:r>
              <a:rPr lang="zh-Hans" sz="2400" b="1" i="0" u="none" strike="noStrike">
                <a:solidFill>
                  <a:srgbClr val="089CA3"/>
                </a:solidFill>
                <a:highlight>
                  <a:srgbClr val="000000">
                    <a:alpha val="0"/>
                  </a:srgbClr>
                </a:highlight>
                <a:latin typeface="Simsun"/>
                <a:ea typeface="Simsun"/>
                <a:cs typeface="Arial"/>
              </a:rPr>
              <a:t>CCC的成员；</a:t>
            </a:r>
            <a:endParaRPr lang="en-US" sz="2400">
              <a:solidFill>
                <a:schemeClr val="accent3">
                  <a:lumMod val="75000"/>
                </a:schemeClr>
              </a:solidFill>
            </a:endParaRPr>
          </a:p>
          <a:p>
            <a:pPr marL="800100" lvl="1" indent="-342900" rtl="0">
              <a:buFont typeface="Wingdings" panose="020b0604020202020204" pitchFamily="34" charset="0"/>
              <a:buChar char="§"/>
            </a:pPr>
            <a:r>
              <a:rPr lang="zh-Hans" sz="2400" b="0" i="0" u="none" strike="noStrike">
                <a:solidFill>
                  <a:srgbClr val="000000"/>
                </a:solidFill>
                <a:highlight>
                  <a:srgbClr val="000000">
                    <a:alpha val="0"/>
                  </a:srgbClr>
                </a:highlight>
                <a:latin typeface="Simsun"/>
                <a:ea typeface="Simsun"/>
                <a:cs typeface="Arial"/>
              </a:rPr>
              <a:t>批准CCC 2023-2024年工作计划</a:t>
            </a:r>
            <a:endParaRPr lang="en-US">
              <a:solidFill>
                <a:schemeClr val="tx1"/>
              </a:solidFill>
            </a:endParaRPr>
          </a:p>
          <a:p>
            <a:pPr marL="800100" lvl="1" indent="-342900" rtl="0">
              <a:buFont typeface="Wingdings" panose="020b0604020202020204" pitchFamily="34" charset="0"/>
              <a:buChar char="§"/>
            </a:pPr>
            <a:r>
              <a:rPr lang="zh-Hans" sz="2400" b="0" i="0" u="none" strike="noStrike">
                <a:solidFill>
                  <a:srgbClr val="000000"/>
                </a:solidFill>
                <a:highlight>
                  <a:srgbClr val="000000">
                    <a:alpha val="0"/>
                  </a:srgbClr>
                </a:highlight>
                <a:latin typeface="Simsun"/>
                <a:ea typeface="Simsun"/>
                <a:cs typeface="Arial"/>
              </a:rPr>
              <a:t>通过了一份促进海关数字化和绿色海关倡议的联合声明</a:t>
            </a:r>
            <a:endParaRPr lang="en-US">
              <a:solidFill>
                <a:schemeClr val="tx1"/>
              </a:solidFill>
            </a:endParaRPr>
          </a:p>
          <a:p>
            <a:pPr marL="800100" lvl="1" indent="-342900" rtl="0">
              <a:buFont typeface="Wingdings" panose="020b0604020202020204" pitchFamily="34" charset="0"/>
              <a:buChar char="§"/>
            </a:pPr>
            <a:r>
              <a:rPr lang="zh-Hans" sz="2400" b="0" i="0" u="none" strike="noStrike">
                <a:solidFill>
                  <a:srgbClr val="000000"/>
                </a:solidFill>
                <a:highlight>
                  <a:srgbClr val="000000">
                    <a:alpha val="0"/>
                  </a:srgbClr>
                </a:highlight>
                <a:latin typeface="Simsun"/>
                <a:ea typeface="Simsun"/>
                <a:cs typeface="Arial"/>
              </a:rPr>
              <a:t>同意推进CAREC先进交通系统（CATS）和信息共同交换（ICE）的试点阶段。</a:t>
            </a:r>
            <a:endParaRPr lang="en-US">
              <a:solidFill>
                <a:schemeClr val="tx1"/>
              </a:solidFill>
            </a:endParaRPr>
          </a:p>
          <a:p>
            <a:pPr marL="800100" lvl="1" indent="-342900" rtl="0">
              <a:buFont typeface="Wingdings" panose="020b0604020202020204" pitchFamily="34" charset="0"/>
              <a:buChar char="§"/>
            </a:pPr>
            <a:r>
              <a:rPr lang="zh-Hans" sz="2400" b="0" i="0" u="none" strike="noStrike">
                <a:solidFill>
                  <a:srgbClr val="000000"/>
                </a:solidFill>
                <a:highlight>
                  <a:srgbClr val="000000">
                    <a:alpha val="0"/>
                  </a:srgbClr>
                </a:highlight>
                <a:latin typeface="Simsun"/>
                <a:ea typeface="Simsun"/>
                <a:cs typeface="Arial"/>
              </a:rPr>
              <a:t>同意实施亚洲开发银行和韩国海关总署的2024-2026年联合行动计划</a:t>
            </a:r>
            <a:endParaRPr lang="en-US">
              <a:solidFill>
                <a:schemeClr val="tx1"/>
              </a:solidFill>
            </a:endParaRPr>
          </a:p>
          <a:p>
            <a:pPr marL="800100" lvl="1" indent="-342900" rtl="0">
              <a:buFont typeface="Wingdings" panose="020b0604020202020204" pitchFamily="34" charset="0"/>
              <a:buChar char="§"/>
            </a:pPr>
            <a:r>
              <a:rPr lang="zh-Hans" sz="2400" b="0" i="0" u="none" strike="noStrike">
                <a:solidFill>
                  <a:srgbClr val="000000"/>
                </a:solidFill>
                <a:highlight>
                  <a:srgbClr val="000000">
                    <a:alpha val="0"/>
                  </a:srgbClr>
                </a:highlight>
                <a:latin typeface="Simsun"/>
                <a:ea typeface="Simsun"/>
                <a:cs typeface="Arial"/>
              </a:rPr>
              <a:t>确定的重点是组织发展、技术使用和提供高效服务等优先领域</a:t>
            </a:r>
            <a:endParaRPr lang="en-US">
              <a:solidFill>
                <a:schemeClr val="tx1"/>
              </a:solidFill>
            </a:endParaRPr>
          </a:p>
          <a:p>
            <a:pPr marL="342900" indent="-342900">
              <a:buFont typeface="Wingdings" panose="020b0604020202020204" pitchFamily="34" charset="0"/>
              <a:buChar char="§"/>
            </a:pPr>
            <a:endParaRPr lang="en-US" sz="2400" b="1">
              <a:solidFill>
                <a:schemeClr val="tx1"/>
              </a:solidFill>
            </a:endParaRPr>
          </a:p>
        </p:txBody>
      </p:sp>
      <p:cxnSp>
        <p:nvCxnSpPr>
          <p:cNvPr id="4" name="Straight Connector 3">
            <a:extLst>
              <a:ext uri="{FF2B5EF4-FFF2-40B4-BE49-F238E27FC236}">
                <a16:creationId xmlns:a16="http://schemas.microsoft.com/office/drawing/2014/main" id="{221A3645-05D5-BB2D-300F-B13C59149988}"/>
              </a:ext>
            </a:extLst>
          </p:cNvPr>
          <p:cNvCxnSpPr/>
          <p:nvPr/>
        </p:nvCxnSpPr>
        <p:spPr>
          <a:xfrm flipH="1">
            <a:off x="2886516" y="1006678"/>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5ECFC645-BD90-31D7-FD40-BC11D3C80AFD}"/>
              </a:ext>
            </a:extLst>
          </p:cNvPr>
          <p:cNvSpPr>
            <a:spLocks noGrp="1"/>
          </p:cNvSpPr>
          <p:nvPr>
            <p:ph type="sldNum" sz="quarter" idx="12"/>
          </p:nvPr>
        </p:nvSpPr>
        <p:spPr/>
        <p:txBody>
          <a:bodyPr>
            <a:noAutofit/>
          </a:bodyPr>
          <a:lstStyle/>
          <a:p>
            <a:pPr rtl="0"/>
            <a:r>
              <a:rPr lang="zh-Hans" sz="1200" b="0" i="0" u="none" strike="noStrike">
                <a:highlight>
                  <a:srgbClr val="000000">
                    <a:alpha val="0"/>
                  </a:srgbClr>
                </a:highlight>
                <a:latin typeface="Simsun"/>
                <a:ea typeface="Simsun"/>
              </a:rPr>
              <a:t>16</a:t>
            </a:r>
            <a:endParaRPr lang="en-US"/>
          </a:p>
        </p:txBody>
      </p:sp>
    </p:spTree>
    <p:extLst>
      <p:ext uri="{BB962C8B-B14F-4D97-AF65-F5344CB8AC3E}">
        <p14:creationId xmlns:p14="http://schemas.microsoft.com/office/powerpoint/2010/main" val="3816777100"/>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86BDFD80-ADB3-7872-C649-986456FEF324}"/>
              </a:ext>
            </a:extLst>
          </p:cNvPr>
          <p:cNvSpPr>
            <a:spLocks noGrp="1"/>
          </p:cNvSpPr>
          <p:nvPr>
            <p:ph type="title"/>
          </p:nvPr>
        </p:nvSpPr>
        <p:spPr>
          <a:xfrm>
            <a:off x="838200" y="502441"/>
            <a:ext cx="10515600" cy="659857"/>
          </a:xfrm>
        </p:spPr>
        <p:txBody>
          <a:bodyPr lIns="91440" tIns="45720" rIns="91440" bIns="45720" anchor="t">
            <a:noAutofit/>
          </a:bodyPr>
          <a:lstStyle/>
          <a:p>
            <a:pPr algn="ctr" rtl="0"/>
            <a:r>
              <a:rPr lang="zh-Hans" sz="2400" b="1" i="0" u="none" strike="noStrike">
                <a:solidFill>
                  <a:srgbClr val="0B5394"/>
                </a:solidFill>
                <a:highlight>
                  <a:srgbClr val="000000">
                    <a:alpha val="0"/>
                  </a:srgbClr>
                </a:highlight>
                <a:latin typeface="Simsun"/>
                <a:ea typeface="Simsun"/>
                <a:cs typeface="Arial"/>
              </a:rPr>
              <a:t>区域贸易集团和海关合作委员会</a:t>
            </a:r>
            <a:br>
              <a:rPr lang="zh-Hans" sz="2400" b="1" i="0" u="none" strike="noStrike">
                <a:solidFill>
                  <a:srgbClr val="0B5394"/>
                </a:solidFill>
                <a:highlight>
                  <a:srgbClr val="000000">
                    <a:alpha val="0"/>
                  </a:srgbClr>
                </a:highlight>
                <a:latin typeface="Simsun"/>
                <a:ea typeface="Simsun"/>
                <a:cs typeface="Arial"/>
              </a:rPr>
            </a:br>
            <a:r>
              <a:rPr lang="zh-Hans" sz="2400" b="1" i="0" u="none" strike="noStrike">
                <a:solidFill>
                  <a:srgbClr val="0B5394"/>
                </a:solidFill>
                <a:highlight>
                  <a:srgbClr val="000000">
                    <a:alpha val="0"/>
                  </a:srgbClr>
                </a:highlight>
                <a:latin typeface="Simsun"/>
                <a:ea typeface="Simsun"/>
                <a:cs typeface="Arial"/>
              </a:rPr>
              <a:t>联合会议</a:t>
            </a:r>
            <a:r>
              <a:rPr lang="zh-Hans" sz="2400" b="0" i="0" u="none" strike="noStrike">
                <a:solidFill>
                  <a:srgbClr val="0B5394"/>
                </a:solidFill>
                <a:highlight>
                  <a:srgbClr val="000000">
                    <a:alpha val="0"/>
                  </a:srgbClr>
                </a:highlight>
                <a:latin typeface="Simsun"/>
                <a:ea typeface="Simsun"/>
                <a:cs typeface="Arial"/>
              </a:rPr>
              <a:t>（2023年6月12日）</a:t>
            </a:r>
            <a:endParaRPr lang="en-US" sz="2800"/>
          </a:p>
        </p:txBody>
      </p:sp>
      <p:sp>
        <p:nvSpPr>
          <p:cNvPr id="3" name="Content Placeholder 2">
            <a:extLst>
              <a:ext uri="{FF2B5EF4-FFF2-40B4-BE49-F238E27FC236}">
                <a16:creationId xmlns:a16="http://schemas.microsoft.com/office/drawing/2014/main" id="{F6C00ADE-E7FC-B088-62E4-28013ACF719C}"/>
              </a:ext>
            </a:extLst>
          </p:cNvPr>
          <p:cNvSpPr>
            <a:spLocks noGrp="1"/>
          </p:cNvSpPr>
          <p:nvPr>
            <p:ph sz="half" idx="1"/>
          </p:nvPr>
        </p:nvSpPr>
        <p:spPr>
          <a:xfrm>
            <a:off x="1158240" y="1760352"/>
            <a:ext cx="10195560" cy="4189231"/>
          </a:xfrm>
          <a:solidFill>
            <a:schemeClr val="bg1"/>
          </a:solidFill>
        </p:spPr>
        <p:txBody>
          <a:bodyPr vert="horz" lIns="91440" tIns="45720" rIns="91440" bIns="45720" rtlCol="0" anchor="t">
            <a:noAutofit/>
          </a:bodyPr>
          <a:lstStyle/>
          <a:p>
            <a:pPr marL="0" indent="0" rtl="0">
              <a:buNone/>
            </a:pPr>
            <a:r>
              <a:rPr lang="zh-Hans" sz="2400" b="1" i="0" u="none" strike="noStrike">
                <a:solidFill>
                  <a:srgbClr val="089CA3"/>
                </a:solidFill>
                <a:highlight>
                  <a:srgbClr val="000000">
                    <a:alpha val="0"/>
                  </a:srgbClr>
                </a:highlight>
                <a:latin typeface="Simsun"/>
                <a:ea typeface="Simsun"/>
                <a:cs typeface="Arial"/>
              </a:rPr>
              <a:t>RTG-CCC联合会议：</a:t>
            </a:r>
          </a:p>
          <a:p>
            <a:pPr marL="685165" lvl="1" indent="-227965"/>
            <a:endParaRPr lang="en-US" sz="1000">
              <a:solidFill>
                <a:schemeClr val="accent1"/>
              </a:solidFill>
              <a:latin typeface="Arial"/>
              <a:cs typeface="Arial"/>
            </a:endParaRPr>
          </a:p>
          <a:p>
            <a:pPr marL="685165" lvl="1" indent="-227965" rtl="0"/>
            <a:r>
              <a:rPr lang="zh-Hans" sz="2200" b="0" i="0" u="none" strike="noStrike">
                <a:solidFill>
                  <a:srgbClr val="000000"/>
                </a:solidFill>
                <a:highlight>
                  <a:srgbClr val="000000">
                    <a:alpha val="0"/>
                  </a:srgbClr>
                </a:highlight>
                <a:latin typeface="Simsun"/>
                <a:ea typeface="Simsun"/>
                <a:cs typeface="Arial"/>
              </a:rPr>
              <a:t>认可《CITA 2030》的实施进展，鼓励各成员保持贸易开放、高效和安全的良好势头，并加快努力促进数字贸易</a:t>
            </a:r>
          </a:p>
          <a:p>
            <a:pPr marL="685165" lvl="1" indent="-227965"/>
            <a:endParaRPr lang="en-US" sz="500">
              <a:solidFill>
                <a:schemeClr val="tx1"/>
              </a:solidFill>
              <a:latin typeface="Arial"/>
              <a:cs typeface="Arial"/>
            </a:endParaRPr>
          </a:p>
          <a:p>
            <a:pPr marL="685165" lvl="1" indent="-227965" rtl="0"/>
            <a:r>
              <a:rPr lang="zh-Hans" sz="2200" b="0" i="0" u="none" strike="noStrike">
                <a:solidFill>
                  <a:srgbClr val="000000"/>
                </a:solidFill>
                <a:highlight>
                  <a:srgbClr val="000000">
                    <a:alpha val="0"/>
                  </a:srgbClr>
                </a:highlight>
                <a:latin typeface="Simsun"/>
                <a:ea typeface="Simsun"/>
                <a:cs typeface="Arial"/>
              </a:rPr>
              <a:t>欢迎亚行关于CAREC独立评估报告中与贸易有关的建议，特别是（i）加强对投资环境和贸易政策改革的支持，（ii）使过境点和海关程序现代化。</a:t>
            </a:r>
          </a:p>
          <a:p>
            <a:pPr marL="685165" lvl="1" indent="-227965"/>
            <a:endParaRPr lang="en-US" sz="500">
              <a:solidFill>
                <a:schemeClr val="tx1"/>
              </a:solidFill>
              <a:latin typeface="Arial"/>
              <a:cs typeface="Arial"/>
            </a:endParaRPr>
          </a:p>
          <a:p>
            <a:pPr marL="685165" lvl="1" indent="-227965" rtl="0"/>
            <a:r>
              <a:rPr lang="zh-Hans" sz="2200" b="0" i="0" u="none" strike="noStrike">
                <a:solidFill>
                  <a:srgbClr val="000000"/>
                </a:solidFill>
                <a:highlight>
                  <a:srgbClr val="000000">
                    <a:alpha val="0"/>
                  </a:srgbClr>
                </a:highlight>
                <a:latin typeface="Simsun"/>
                <a:ea typeface="Simsun"/>
                <a:cs typeface="Arial"/>
              </a:rPr>
              <a:t>批准《2023-2025年CITA滚动战略行动计划》和关于新的区域KSTA的建议，以支持CITA 2030的实施。</a:t>
            </a:r>
          </a:p>
          <a:p>
            <a:pPr marL="685165" lvl="1" indent="-227965"/>
            <a:endParaRPr lang="en-US" sz="500">
              <a:solidFill>
                <a:schemeClr val="tx1"/>
              </a:solidFill>
              <a:latin typeface="Arial"/>
              <a:cs typeface="Arial"/>
            </a:endParaRPr>
          </a:p>
          <a:p>
            <a:pPr marL="685165" lvl="1" indent="-227965" rtl="0"/>
            <a:r>
              <a:rPr lang="zh-Hans" sz="2200" b="0" i="0" u="none" strike="noStrike">
                <a:solidFill>
                  <a:srgbClr val="000000"/>
                </a:solidFill>
                <a:highlight>
                  <a:srgbClr val="000000">
                    <a:alpha val="0"/>
                  </a:srgbClr>
                </a:highlight>
                <a:latin typeface="Simsun"/>
                <a:ea typeface="Simsun"/>
                <a:cs typeface="Arial"/>
              </a:rPr>
              <a:t>批准《CITA 2030中期审查的职权范围》。</a:t>
            </a:r>
          </a:p>
          <a:p>
            <a:pPr marL="0" indent="0">
              <a:buNone/>
            </a:pPr>
            <a:endParaRPr lang="en-US" sz="2400">
              <a:solidFill>
                <a:schemeClr val="accent1"/>
              </a:solidFill>
              <a:latin typeface="Arial" panose="020b0604020202020204" pitchFamily="34" charset="0"/>
              <a:cs typeface="Arial" panose="020b0604020202020204" pitchFamily="34" charset="0"/>
            </a:endParaRPr>
          </a:p>
          <a:p>
            <a:pPr marL="227965" indent="-227965"/>
            <a:endParaRPr lang="en-US" sz="2400">
              <a:solidFill>
                <a:schemeClr val="accent1"/>
              </a:solidFill>
              <a:latin typeface="Arial" panose="020b0604020202020204" pitchFamily="34" charset="0"/>
              <a:cs typeface="Arial" panose="020b0604020202020204" pitchFamily="34" charset="0"/>
            </a:endParaRPr>
          </a:p>
          <a:p>
            <a:pPr marL="0" indent="0" algn="just">
              <a:buNone/>
            </a:pPr>
            <a:endParaRPr lang="en-PH" sz="2400">
              <a:effectLst/>
              <a:latin typeface="Calibri" panose="020f0502020204030204" pitchFamily="34" charset="0"/>
              <a:ea typeface="Calibri" panose="020f050202020403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E36D33B5-1488-60C1-2C7B-722DD9B00E27}"/>
              </a:ext>
            </a:extLst>
          </p:cNvPr>
          <p:cNvCxnSpPr/>
          <p:nvPr/>
        </p:nvCxnSpPr>
        <p:spPr>
          <a:xfrm flipH="1">
            <a:off x="3052772" y="1276842"/>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BCE120F-6F14-16DF-3165-7717F0B710B6}"/>
              </a:ext>
            </a:extLst>
          </p:cNvPr>
          <p:cNvSpPr>
            <a:spLocks noGrp="1"/>
          </p:cNvSpPr>
          <p:nvPr>
            <p:ph type="sldNum" sz="quarter" idx="12"/>
          </p:nvPr>
        </p:nvSpPr>
        <p:spPr/>
        <p:txBody>
          <a:bodyPr>
            <a:noAutofit/>
          </a:bodyPr>
          <a:lstStyle/>
          <a:p>
            <a:pPr rtl="0"/>
            <a:r>
              <a:rPr lang="zh-Hans" sz="1200" b="0" i="0" u="none" strike="noStrike">
                <a:highlight>
                  <a:srgbClr val="000000">
                    <a:alpha val="0"/>
                  </a:srgbClr>
                </a:highlight>
                <a:latin typeface="Simsun"/>
                <a:ea typeface="Simsun"/>
              </a:rPr>
              <a:t>17</a:t>
            </a:r>
            <a:endParaRPr lang="en-US"/>
          </a:p>
        </p:txBody>
      </p:sp>
    </p:spTree>
    <p:extLst>
      <p:ext uri="{BB962C8B-B14F-4D97-AF65-F5344CB8AC3E}">
        <p14:creationId xmlns:p14="http://schemas.microsoft.com/office/powerpoint/2010/main" val="2460912015"/>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F6C00ADE-E7FC-B088-62E4-28013ACF719C}"/>
              </a:ext>
            </a:extLst>
          </p:cNvPr>
          <p:cNvSpPr>
            <a:spLocks noGrp="1"/>
          </p:cNvSpPr>
          <p:nvPr>
            <p:ph sz="half" idx="1"/>
          </p:nvPr>
        </p:nvSpPr>
        <p:spPr>
          <a:xfrm>
            <a:off x="1217106" y="1126900"/>
            <a:ext cx="9274431" cy="5121355"/>
          </a:xfrm>
        </p:spPr>
        <p:txBody>
          <a:bodyPr vert="horz" lIns="91440" tIns="45720" rIns="91440" bIns="45720" rtlCol="0" anchor="t">
            <a:noAutofit/>
          </a:bodyPr>
          <a:lstStyle/>
          <a:p>
            <a:pPr marL="0" indent="0" rtl="0">
              <a:buNone/>
            </a:pPr>
            <a:r>
              <a:rPr lang="zh-Hans" sz="2400" b="1" i="0" u="none" strike="noStrike">
                <a:solidFill>
                  <a:srgbClr val="089CA3"/>
                </a:solidFill>
                <a:highlight>
                  <a:srgbClr val="000000">
                    <a:alpha val="0"/>
                  </a:srgbClr>
                </a:highlight>
                <a:latin typeface="Simsun"/>
                <a:ea typeface="Simsun"/>
                <a:cs typeface="+mn-cs"/>
              </a:rPr>
              <a:t>独立评估</a:t>
            </a:r>
            <a:r>
              <a:rPr lang="zh-Hans" sz="1800" b="0" i="0" u="none" strike="noStrike">
                <a:solidFill>
                  <a:srgbClr val="089CA3"/>
                </a:solidFill>
                <a:highlight>
                  <a:srgbClr val="000000">
                    <a:alpha val="0"/>
                  </a:srgbClr>
                </a:highlight>
                <a:latin typeface="Simsun"/>
                <a:ea typeface="Simsun"/>
                <a:cs typeface="Arial"/>
              </a:rPr>
              <a:t> </a:t>
            </a:r>
            <a:r>
              <a:rPr lang="zh-Hans" sz="2400" b="1" i="0" u="none" strike="noStrike">
                <a:solidFill>
                  <a:srgbClr val="089CA3"/>
                </a:solidFill>
                <a:highlight>
                  <a:srgbClr val="000000">
                    <a:alpha val="0"/>
                  </a:srgbClr>
                </a:highlight>
                <a:latin typeface="Simsun"/>
                <a:ea typeface="Simsun"/>
                <a:cs typeface="+mn-cs"/>
              </a:rPr>
              <a:t>亚行在2011-2022 年对CAREC机制的支持：</a:t>
            </a:r>
          </a:p>
          <a:p>
            <a:pPr marL="227965" indent="-227965" rtl="0"/>
            <a:r>
              <a:rPr lang="zh-Hans" sz="2000" b="0" i="0" u="none" strike="noStrike">
                <a:solidFill>
                  <a:srgbClr val="000000"/>
                </a:solidFill>
                <a:highlight>
                  <a:srgbClr val="000000">
                    <a:alpha val="0"/>
                  </a:srgbClr>
                </a:highlight>
                <a:latin typeface="Simsun"/>
                <a:ea typeface="Simsun"/>
                <a:cs typeface="Arial"/>
              </a:rPr>
              <a:t>需要加强对投资环境和贸易政策改革的支持，实现过境点和海关程序的现代化，发展多式联运走廊网络，支持减缓和适应气候变化，并实现更好的结果监测。</a:t>
            </a:r>
          </a:p>
          <a:p>
            <a:pPr marL="227965" indent="-227965" algn="just"/>
            <a:endParaRPr lang="en-US" sz="1800">
              <a:ea typeface="Calibri"/>
              <a:cs typeface="Arial"/>
            </a:endParaRPr>
          </a:p>
          <a:p>
            <a:pPr marL="0" indent="0" rtl="0">
              <a:buNone/>
            </a:pPr>
            <a:r>
              <a:rPr lang="zh-Hans" sz="2400" b="1" i="0" u="none" strike="noStrike">
                <a:solidFill>
                  <a:srgbClr val="089CA3"/>
                </a:solidFill>
                <a:highlight>
                  <a:srgbClr val="000000">
                    <a:alpha val="0"/>
                  </a:srgbClr>
                </a:highlight>
                <a:latin typeface="Simsun"/>
                <a:ea typeface="Simsun"/>
                <a:cs typeface="+mn-cs"/>
              </a:rPr>
              <a:t>综合贸易议程（CITA）2030</a:t>
            </a:r>
            <a:endParaRPr lang="en-PH" sz="2400" b="1">
              <a:solidFill>
                <a:schemeClr val="accent3">
                  <a:lumMod val="75000"/>
                </a:schemeClr>
              </a:solidFill>
              <a:latin typeface="Century Gothic" panose="020b0502020202020204" pitchFamily="34" charset="0"/>
              <a:ea typeface="SimSun" panose="02010600030101010101" pitchFamily="2" charset="-122"/>
              <a:cs typeface="+mn-cs"/>
            </a:endParaRPr>
          </a:p>
          <a:p>
            <a:pPr marL="227965" indent="-227965" algn="just" rtl="0"/>
            <a:r>
              <a:rPr lang="zh-Hans" sz="2000" b="0" i="0" u="none" strike="noStrike">
                <a:solidFill>
                  <a:srgbClr val="000000"/>
                </a:solidFill>
                <a:highlight>
                  <a:srgbClr val="000000">
                    <a:alpha val="0"/>
                  </a:srgbClr>
                </a:highlight>
                <a:latin typeface="Simsun"/>
                <a:ea typeface="Simsun"/>
                <a:cs typeface="Arial"/>
              </a:rPr>
              <a:t>指定在2024年进行中期审查。 职权范围(TOR)已经拟定。2023年9月/10月，向RTG和NFP提交初始/磋商文件。</a:t>
            </a:r>
          </a:p>
          <a:p>
            <a:pPr marL="227965" indent="-227965" rtl="0"/>
            <a:r>
              <a:rPr lang="zh-Hans" sz="2000" b="0" i="0" u="none" strike="noStrike">
                <a:solidFill>
                  <a:srgbClr val="000000"/>
                </a:solidFill>
                <a:highlight>
                  <a:srgbClr val="000000">
                    <a:alpha val="0"/>
                  </a:srgbClr>
                </a:highlight>
                <a:latin typeface="Simsun"/>
                <a:ea typeface="Simsun"/>
                <a:cs typeface="Arial"/>
              </a:rPr>
              <a:t>目标：确保CITA对新的需求做出反应，并与CAREC成员国不断变化的优先事项保持一致。</a:t>
            </a:r>
          </a:p>
          <a:p>
            <a:pPr marL="227965" indent="-227965" rtl="0"/>
            <a:r>
              <a:rPr lang="zh-Hans" sz="2000" b="0" i="0" u="none" strike="noStrike">
                <a:solidFill>
                  <a:srgbClr val="000000"/>
                </a:solidFill>
                <a:highlight>
                  <a:srgbClr val="000000">
                    <a:alpha val="0"/>
                  </a:srgbClr>
                </a:highlight>
                <a:latin typeface="Simsun"/>
                <a:ea typeface="Simsun"/>
                <a:cs typeface="Arial"/>
              </a:rPr>
              <a:t>加快数字化转型，促进可持续、安全和包容性贸易</a:t>
            </a:r>
          </a:p>
          <a:p>
            <a:pPr marL="227965" indent="-227965" algn="just"/>
            <a:endParaRPr lang="en-US" sz="1800">
              <a:ea typeface="Calibri"/>
              <a:cs typeface="Arial"/>
            </a:endParaRPr>
          </a:p>
          <a:p>
            <a:pPr marL="0" indent="0" algn="just">
              <a:buNone/>
            </a:pPr>
            <a:endParaRPr lang="en-US" sz="1800">
              <a:ea typeface="Calibri"/>
              <a:cs typeface="Arial"/>
            </a:endParaRPr>
          </a:p>
        </p:txBody>
      </p:sp>
      <p:sp>
        <p:nvSpPr>
          <p:cNvPr id="7" name="Title 1">
            <a:extLst>
              <a:ext uri="{FF2B5EF4-FFF2-40B4-BE49-F238E27FC236}">
                <a16:creationId xmlns:a16="http://schemas.microsoft.com/office/drawing/2014/main" id="{B812CAE9-99E6-FFEE-4E6A-852D16FCB2A5}"/>
              </a:ext>
            </a:extLst>
          </p:cNvPr>
          <p:cNvSpPr txBox="1"/>
          <p:nvPr/>
        </p:nvSpPr>
        <p:spPr>
          <a:xfrm>
            <a:off x="2958365" y="215647"/>
            <a:ext cx="8611613" cy="805003"/>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0"/>
            <a:r>
              <a:rPr lang="zh-Hans" sz="2800" b="1" i="0" u="none" strike="noStrike">
                <a:solidFill>
                  <a:srgbClr val="0B5394"/>
                </a:solidFill>
                <a:highlight>
                  <a:srgbClr val="000000">
                    <a:alpha val="0"/>
                  </a:srgbClr>
                </a:highlight>
                <a:latin typeface="Simsun"/>
                <a:ea typeface="Simsun"/>
                <a:cs typeface="Arial"/>
              </a:rPr>
              <a:t>综合贸易议程（CITA）</a:t>
            </a:r>
            <a:r>
              <a:rPr lang="zh-Hans" sz="2400" b="1" i="0" u="none" strike="noStrike">
                <a:solidFill>
                  <a:srgbClr val="0B5394"/>
                </a:solidFill>
                <a:highlight>
                  <a:srgbClr val="000000">
                    <a:alpha val="0"/>
                  </a:srgbClr>
                </a:highlight>
                <a:latin typeface="Simsun"/>
                <a:ea typeface="Simsun"/>
                <a:cs typeface="Arial"/>
              </a:rPr>
              <a:t> </a:t>
            </a:r>
            <a:r>
              <a:rPr lang="zh-Hans" sz="2800" b="1" i="0" u="none" strike="noStrike">
                <a:solidFill>
                  <a:srgbClr val="0B5394"/>
                </a:solidFill>
                <a:highlight>
                  <a:srgbClr val="000000">
                    <a:alpha val="0"/>
                  </a:srgbClr>
                </a:highlight>
                <a:latin typeface="Simsun"/>
                <a:ea typeface="Simsun"/>
                <a:cs typeface="Arial"/>
              </a:rPr>
              <a:t>2030：2024年的指定审查</a:t>
            </a:r>
          </a:p>
        </p:txBody>
      </p:sp>
      <p:cxnSp>
        <p:nvCxnSpPr>
          <p:cNvPr id="8" name="Straight Connector 7">
            <a:extLst>
              <a:ext uri="{FF2B5EF4-FFF2-40B4-BE49-F238E27FC236}">
                <a16:creationId xmlns:a16="http://schemas.microsoft.com/office/drawing/2014/main" id="{676A1256-D912-7209-8089-5BBF76F3F025}"/>
              </a:ext>
            </a:extLst>
          </p:cNvPr>
          <p:cNvCxnSpPr/>
          <p:nvPr/>
        </p:nvCxnSpPr>
        <p:spPr>
          <a:xfrm flipH="1">
            <a:off x="3205170" y="758246"/>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39CF5B80-AA14-6C80-99C1-6DD3C252AC68}"/>
              </a:ext>
            </a:extLst>
          </p:cNvPr>
          <p:cNvSpPr>
            <a:spLocks noGrp="1"/>
          </p:cNvSpPr>
          <p:nvPr>
            <p:ph type="sldNum" sz="quarter" idx="12"/>
          </p:nvPr>
        </p:nvSpPr>
        <p:spPr/>
        <p:txBody>
          <a:bodyPr>
            <a:noAutofit/>
          </a:bodyPr>
          <a:lstStyle/>
          <a:p>
            <a:pPr rtl="0"/>
            <a:r>
              <a:rPr lang="zh-Hans" sz="1200" b="0" i="0" u="none" strike="noStrike">
                <a:highlight>
                  <a:srgbClr val="000000">
                    <a:alpha val="0"/>
                  </a:srgbClr>
                </a:highlight>
                <a:latin typeface="Simsun"/>
                <a:ea typeface="Simsun"/>
              </a:rPr>
              <a:t>18</a:t>
            </a:r>
            <a:endParaRPr lang="en-US"/>
          </a:p>
        </p:txBody>
      </p:sp>
    </p:spTree>
    <p:extLst>
      <p:ext uri="{BB962C8B-B14F-4D97-AF65-F5344CB8AC3E}">
        <p14:creationId xmlns:p14="http://schemas.microsoft.com/office/powerpoint/2010/main" val="2616292459"/>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86BDFD80-ADB3-7872-C649-986456FEF324}"/>
              </a:ext>
            </a:extLst>
          </p:cNvPr>
          <p:cNvSpPr>
            <a:spLocks noGrp="1"/>
          </p:cNvSpPr>
          <p:nvPr>
            <p:ph type="title"/>
          </p:nvPr>
        </p:nvSpPr>
        <p:spPr>
          <a:xfrm>
            <a:off x="328246" y="601358"/>
            <a:ext cx="11535507" cy="659857"/>
          </a:xfrm>
        </p:spPr>
        <p:txBody>
          <a:bodyPr lIns="91440" tIns="45720" rIns="91440" bIns="45720" anchor="t">
            <a:noAutofit/>
          </a:bodyPr>
          <a:lstStyle/>
          <a:p>
            <a:pPr algn="ctr" rtl="0"/>
            <a:r>
              <a:rPr lang="zh-Hans" sz="2800" b="1" i="0" u="none" strike="noStrike">
                <a:solidFill>
                  <a:srgbClr val="0B5394"/>
                </a:solidFill>
                <a:highlight>
                  <a:srgbClr val="000000">
                    <a:alpha val="0"/>
                  </a:srgbClr>
                </a:highlight>
                <a:latin typeface="Simsun"/>
                <a:ea typeface="Simsun"/>
                <a:cs typeface="Arial"/>
              </a:rPr>
              <a:t>待高官会指导或第22次部长级会议批准</a:t>
            </a:r>
          </a:p>
        </p:txBody>
      </p:sp>
      <p:sp>
        <p:nvSpPr>
          <p:cNvPr id="3" name="Content Placeholder 2">
            <a:extLst>
              <a:ext uri="{FF2B5EF4-FFF2-40B4-BE49-F238E27FC236}">
                <a16:creationId xmlns:a16="http://schemas.microsoft.com/office/drawing/2014/main" id="{F6C00ADE-E7FC-B088-62E4-28013ACF719C}"/>
              </a:ext>
            </a:extLst>
          </p:cNvPr>
          <p:cNvSpPr>
            <a:spLocks noGrp="1"/>
          </p:cNvSpPr>
          <p:nvPr>
            <p:ph sz="half" idx="1"/>
          </p:nvPr>
        </p:nvSpPr>
        <p:spPr>
          <a:xfrm>
            <a:off x="838200" y="1261215"/>
            <a:ext cx="10195560" cy="4209945"/>
          </a:xfrm>
        </p:spPr>
        <p:txBody>
          <a:bodyPr vert="horz" lIns="91440" tIns="45720" rIns="91440" bIns="45720" rtlCol="0" anchor="t">
            <a:noAutofit/>
          </a:bodyPr>
          <a:lstStyle/>
          <a:p>
            <a:pPr marL="227965" indent="-227965"/>
            <a:endParaRPr lang="en-US" sz="2400">
              <a:solidFill>
                <a:schemeClr val="accent1"/>
              </a:solidFill>
              <a:latin typeface="Arial" panose="020b0604020202020204" pitchFamily="34" charset="0"/>
              <a:cs typeface="Arial" panose="020b0604020202020204" pitchFamily="34" charset="0"/>
            </a:endParaRPr>
          </a:p>
          <a:p>
            <a:pPr marL="227965" indent="-227965"/>
            <a:endParaRPr lang="en-US" sz="2400">
              <a:solidFill>
                <a:schemeClr val="accent1"/>
              </a:solidFill>
              <a:latin typeface="Arial" panose="020b0604020202020204" pitchFamily="34" charset="0"/>
              <a:cs typeface="Arial" panose="020b0604020202020204" pitchFamily="34" charset="0"/>
            </a:endParaRPr>
          </a:p>
          <a:p>
            <a:pPr marL="0" indent="0" algn="just">
              <a:buNone/>
            </a:pPr>
            <a:endParaRPr lang="en-PH" sz="2400">
              <a:effectLst/>
              <a:latin typeface="Calibri" panose="020f0502020204030204" pitchFamily="34" charset="0"/>
              <a:ea typeface="Calibri" panose="020f050202020403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D285FCA8-5C07-6101-C9EC-B07EE8940A27}"/>
              </a:ext>
            </a:extLst>
          </p:cNvPr>
          <p:cNvCxnSpPr/>
          <p:nvPr/>
        </p:nvCxnSpPr>
        <p:spPr>
          <a:xfrm flipH="1">
            <a:off x="3205170" y="1316183"/>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79B5377E-F218-96AE-AF0E-16C3C2C0F2B2}"/>
              </a:ext>
            </a:extLst>
          </p:cNvPr>
          <p:cNvSpPr txBox="1"/>
          <p:nvPr/>
        </p:nvSpPr>
        <p:spPr>
          <a:xfrm>
            <a:off x="1403304" y="1727288"/>
            <a:ext cx="9757787" cy="4209945"/>
          </a:xfrm>
          <a:prstGeom prst="rect">
            <a:avLst/>
          </a:prstGeom>
        </p:spPr>
        <p:txBody>
          <a:bodyPr vert="horz" lIns="91440" tIns="45720" rIns="91440" bIns="4572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rtl="0">
              <a:buFont typeface="Arial" panose="020b0604020202020204" pitchFamily="34" charset="0"/>
              <a:buAutoNum type="arabicPeriod"/>
            </a:pPr>
            <a:r>
              <a:rPr lang="zh-Hans" sz="2400" b="1" i="0" u="none" strike="noStrike">
                <a:solidFill>
                  <a:srgbClr val="0F6FC6"/>
                </a:solidFill>
                <a:highlight>
                  <a:srgbClr val="000000">
                    <a:alpha val="0"/>
                  </a:srgbClr>
                </a:highlight>
                <a:latin typeface="Simsun"/>
                <a:ea typeface="Simsun"/>
                <a:cs typeface="+mn-cs"/>
              </a:rPr>
              <a:t>确认《综合贸易议程（CITA） 2030》、《CAREC贸易部门报告》和《CAREC贸易部门2030年可实现目标》的总体进展：</a:t>
            </a:r>
          </a:p>
          <a:p>
            <a:pPr lvl="1" rtl="0"/>
            <a:r>
              <a:rPr lang="zh-Hans" sz="2000" b="1" i="0" u="none" strike="noStrike">
                <a:solidFill>
                  <a:srgbClr val="000000"/>
                </a:solidFill>
                <a:highlight>
                  <a:srgbClr val="000000">
                    <a:alpha val="0"/>
                  </a:srgbClr>
                </a:highlight>
                <a:latin typeface="Simsun"/>
                <a:ea typeface="Simsun"/>
              </a:rPr>
              <a:t>2023年9月/10月在格鲁吉亚举办CAREC数字贸易论坛</a:t>
            </a:r>
          </a:p>
          <a:p>
            <a:pPr lvl="1" rtl="0"/>
            <a:r>
              <a:rPr lang="zh-Hans" sz="2000" b="1" i="0" u="none" strike="noStrike">
                <a:solidFill>
                  <a:srgbClr val="000000"/>
                </a:solidFill>
                <a:highlight>
                  <a:srgbClr val="000000">
                    <a:alpha val="0"/>
                  </a:srgbClr>
                </a:highlight>
                <a:latin typeface="Simsun"/>
                <a:ea typeface="Simsun"/>
              </a:rPr>
              <a:t>2023年9月在乌兹别克斯坦举行的区域性ePhyto(无纸化植物检疫电子证书)会议</a:t>
            </a:r>
          </a:p>
          <a:p>
            <a:pPr marL="0" indent="0">
              <a:buFont typeface="Arial" panose="020b0604020202020204" pitchFamily="34" charset="0"/>
              <a:buNone/>
            </a:pPr>
            <a:endParaRPr lang="en-PH" sz="1000" b="1">
              <a:solidFill>
                <a:schemeClr val="accent1"/>
              </a:solidFill>
              <a:latin typeface="Century Gothic" panose="020b0502020202020204" pitchFamily="34" charset="0"/>
              <a:ea typeface="SimSun" panose="02010600030101010101" pitchFamily="2" charset="-122"/>
              <a:cs typeface="+mn-cs"/>
            </a:endParaRPr>
          </a:p>
          <a:p>
            <a:pPr marL="0" indent="0" rtl="0">
              <a:buFont typeface="Arial" panose="020b0604020202020204" pitchFamily="34" charset="0"/>
              <a:buNone/>
            </a:pPr>
            <a:r>
              <a:rPr lang="zh-Hans" sz="2400" b="1" i="0" u="none" strike="noStrike">
                <a:solidFill>
                  <a:srgbClr val="0F6FC6"/>
                </a:solidFill>
                <a:highlight>
                  <a:srgbClr val="000000">
                    <a:alpha val="0"/>
                  </a:srgbClr>
                </a:highlight>
                <a:latin typeface="Simsun"/>
                <a:ea typeface="Simsun"/>
                <a:cs typeface="+mn-cs"/>
              </a:rPr>
              <a:t>2.  批准《CITA 2030年滚动战略行动计划》（2023年-2025年）。</a:t>
            </a:r>
          </a:p>
          <a:p>
            <a:pPr marL="0" indent="0">
              <a:buFont typeface="Arial" panose="020b0604020202020204" pitchFamily="34" charset="0"/>
              <a:buNone/>
            </a:pPr>
            <a:endParaRPr lang="en-PH" sz="2400" b="1">
              <a:solidFill>
                <a:schemeClr val="accent1"/>
              </a:solidFill>
              <a:latin typeface="Century Gothic" panose="020b0502020202020204" pitchFamily="34" charset="0"/>
              <a:ea typeface="SimSun" panose="02010600030101010101" pitchFamily="2" charset="-122"/>
              <a:cs typeface="+mn-cs"/>
            </a:endParaRPr>
          </a:p>
          <a:p>
            <a:pPr marL="463550" indent="-463550" rtl="0">
              <a:buFont typeface="Arial" panose="020b0604020202020204" pitchFamily="34" charset="0"/>
              <a:buNone/>
            </a:pPr>
            <a:r>
              <a:rPr lang="zh-Hans" sz="2400" b="1" i="0" u="none" strike="noStrike">
                <a:solidFill>
                  <a:srgbClr val="0F6FC6"/>
                </a:solidFill>
                <a:highlight>
                  <a:srgbClr val="000000">
                    <a:alpha val="0"/>
                  </a:srgbClr>
                </a:highlight>
                <a:latin typeface="Simsun"/>
                <a:ea typeface="Simsun"/>
                <a:cs typeface="+mn-cs"/>
              </a:rPr>
              <a:t>3.  为CITA 2030中期审查提供指导和/或批准职权范围（TOR）</a:t>
            </a:r>
          </a:p>
          <a:p>
            <a:pPr marL="322263" indent="-322263">
              <a:buFont typeface="Arial" panose="020b0604020202020204" pitchFamily="34" charset="0"/>
              <a:buNone/>
            </a:pPr>
            <a:endParaRPr lang="en-PH" sz="2400" b="1">
              <a:solidFill>
                <a:schemeClr val="accent1"/>
              </a:solidFill>
              <a:latin typeface="Century Gothic" panose="020b0502020202020204" pitchFamily="34" charset="0"/>
              <a:ea typeface="SimSun" panose="02010600030101010101" pitchFamily="2" charset="-122"/>
              <a:cs typeface="+mn-cs"/>
            </a:endParaRPr>
          </a:p>
          <a:p>
            <a:pPr marL="227965" indent="-227965" algn="just"/>
            <a:endParaRPr lang="en-US" sz="1800">
              <a:ea typeface="Calibri"/>
              <a:cs typeface="Arial"/>
            </a:endParaRPr>
          </a:p>
          <a:p>
            <a:pPr marL="0" indent="0" algn="just">
              <a:buFont typeface="Arial" panose="020b0604020202020204" pitchFamily="34" charset="0"/>
              <a:buNone/>
            </a:pPr>
            <a:endParaRPr lang="en-US" sz="1800">
              <a:ea typeface="Calibri"/>
              <a:cs typeface="Arial"/>
            </a:endParaRPr>
          </a:p>
        </p:txBody>
      </p:sp>
      <p:sp>
        <p:nvSpPr>
          <p:cNvPr id="6" name="Slide Number Placeholder 5">
            <a:extLst>
              <a:ext uri="{FF2B5EF4-FFF2-40B4-BE49-F238E27FC236}">
                <a16:creationId xmlns:a16="http://schemas.microsoft.com/office/drawing/2014/main" id="{51E8480E-5165-026B-59B5-F7E0783B7DBA}"/>
              </a:ext>
            </a:extLst>
          </p:cNvPr>
          <p:cNvSpPr>
            <a:spLocks noGrp="1"/>
          </p:cNvSpPr>
          <p:nvPr>
            <p:ph type="sldNum" sz="quarter" idx="12"/>
          </p:nvPr>
        </p:nvSpPr>
        <p:spPr/>
        <p:txBody>
          <a:bodyPr>
            <a:noAutofit/>
          </a:bodyPr>
          <a:lstStyle/>
          <a:p>
            <a:pPr rtl="0"/>
            <a:r>
              <a:rPr lang="zh-Hans" sz="1200" b="0" i="0" u="none" strike="noStrike">
                <a:highlight>
                  <a:srgbClr val="000000">
                    <a:alpha val="0"/>
                  </a:srgbClr>
                </a:highlight>
                <a:latin typeface="Simsun"/>
                <a:ea typeface="Simsun"/>
              </a:rPr>
              <a:t>19</a:t>
            </a:r>
            <a:endParaRPr lang="en-US"/>
          </a:p>
        </p:txBody>
      </p:sp>
    </p:spTree>
    <p:extLst>
      <p:ext uri="{BB962C8B-B14F-4D97-AF65-F5344CB8AC3E}">
        <p14:creationId xmlns:p14="http://schemas.microsoft.com/office/powerpoint/2010/main" val="3378715103"/>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BE70B0C-C167-FB59-27C4-174F6E31257D}"/>
              </a:ext>
            </a:extLst>
          </p:cNvPr>
          <p:cNvSpPr>
            <a:spLocks noGrp="1"/>
          </p:cNvSpPr>
          <p:nvPr>
            <p:ph type="title"/>
          </p:nvPr>
        </p:nvSpPr>
        <p:spPr>
          <a:xfrm>
            <a:off x="838200" y="92130"/>
            <a:ext cx="10515600" cy="1325563"/>
          </a:xfrm>
        </p:spPr>
        <p:txBody>
          <a:bodyPr lIns="91440" tIns="45720" rIns="91440" bIns="45720" anchor="t">
            <a:noAutofit/>
          </a:bodyPr>
          <a:lstStyle/>
          <a:p>
            <a:pPr algn="ctr" rtl="0"/>
            <a:r>
              <a:rPr lang="zh-Hans" sz="4000" b="0" i="0" u="none" strike="noStrike">
                <a:highlight>
                  <a:srgbClr val="000000">
                    <a:alpha val="0"/>
                  </a:srgbClr>
                </a:highlight>
                <a:latin typeface="Simsun"/>
                <a:ea typeface="Simsun"/>
              </a:rPr>
              <a:t>概要</a:t>
            </a:r>
            <a:endParaRPr lang="en-US" sz="4800"/>
          </a:p>
        </p:txBody>
      </p:sp>
      <p:sp>
        <p:nvSpPr>
          <p:cNvPr id="3" name="Content Placeholder 2">
            <a:extLst>
              <a:ext uri="{FF2B5EF4-FFF2-40B4-BE49-F238E27FC236}">
                <a16:creationId xmlns:a16="http://schemas.microsoft.com/office/drawing/2014/main" id="{9525EF6D-EBA8-69ED-7ED2-EAF04626819E}"/>
              </a:ext>
            </a:extLst>
          </p:cNvPr>
          <p:cNvSpPr>
            <a:spLocks noGrp="1"/>
          </p:cNvSpPr>
          <p:nvPr>
            <p:ph idx="1"/>
          </p:nvPr>
        </p:nvSpPr>
        <p:spPr>
          <a:xfrm>
            <a:off x="959317" y="1552354"/>
            <a:ext cx="10878879" cy="4210493"/>
          </a:xfrm>
        </p:spPr>
        <p:txBody>
          <a:bodyPr vert="horz" lIns="91440" tIns="45720" rIns="91440" bIns="45720" rtlCol="0" anchor="t">
            <a:noAutofit/>
          </a:bodyPr>
          <a:lstStyle/>
          <a:p>
            <a:pPr marL="0" indent="0" rtl="0">
              <a:buNone/>
            </a:pPr>
            <a:r>
              <a:rPr lang="zh-Hans" sz="2800" b="0" i="0" u="none" strike="noStrike">
                <a:solidFill>
                  <a:srgbClr val="0F6FC6"/>
                </a:solidFill>
                <a:highlight>
                  <a:srgbClr val="000000">
                    <a:alpha val="0"/>
                  </a:srgbClr>
                </a:highlight>
                <a:latin typeface="Simsun"/>
                <a:ea typeface="Simsun"/>
                <a:cs typeface="Arial"/>
              </a:rPr>
              <a:t>1.CAREC的贸易指标</a:t>
            </a:r>
            <a:endParaRPr lang="en-US" sz="2800">
              <a:solidFill>
                <a:schemeClr val="accent1"/>
              </a:solidFill>
              <a:latin typeface="Arial" panose="020b0604020202020204" pitchFamily="34" charset="0"/>
              <a:cs typeface="Arial" panose="020b0604020202020204" pitchFamily="34" charset="0"/>
            </a:endParaRPr>
          </a:p>
          <a:p>
            <a:pPr marL="685165" lvl="1" indent="-227965" rtl="0"/>
            <a:r>
              <a:rPr lang="zh-Hans" sz="2600" b="0" i="0" u="none" strike="noStrike">
                <a:solidFill>
                  <a:srgbClr val="000000"/>
                </a:solidFill>
                <a:highlight>
                  <a:srgbClr val="000000">
                    <a:alpha val="0"/>
                  </a:srgbClr>
                </a:highlight>
                <a:latin typeface="Simsun"/>
                <a:ea typeface="Simsun"/>
                <a:cs typeface="Arial"/>
              </a:rPr>
              <a:t>贸易对CAREC经济体的贡献</a:t>
            </a:r>
            <a:endParaRPr lang="en-US" sz="2600">
              <a:solidFill>
                <a:schemeClr val="tx1"/>
              </a:solidFill>
              <a:ea typeface="+mj-ea"/>
            </a:endParaRPr>
          </a:p>
          <a:p>
            <a:pPr marL="685165" lvl="1" indent="-227965" rtl="0"/>
            <a:r>
              <a:rPr lang="zh-Hans" sz="2600" b="0" i="0" u="none" strike="noStrike">
                <a:solidFill>
                  <a:srgbClr val="000000"/>
                </a:solidFill>
                <a:highlight>
                  <a:srgbClr val="000000">
                    <a:alpha val="0"/>
                  </a:srgbClr>
                </a:highlight>
                <a:latin typeface="Simsun"/>
                <a:ea typeface="Simsun"/>
                <a:cs typeface="Arial"/>
              </a:rPr>
              <a:t>多样化指标</a:t>
            </a:r>
            <a:endParaRPr lang="en-US" sz="2600">
              <a:solidFill>
                <a:schemeClr val="tx1"/>
              </a:solidFill>
              <a:ea typeface="+mj-ea"/>
            </a:endParaRPr>
          </a:p>
          <a:p>
            <a:pPr marL="685165" lvl="1" indent="-227965" rtl="0"/>
            <a:r>
              <a:rPr lang="zh-Hans" sz="2600" b="0" i="0" u="none" strike="noStrike">
                <a:solidFill>
                  <a:srgbClr val="000000"/>
                </a:solidFill>
                <a:highlight>
                  <a:srgbClr val="000000">
                    <a:alpha val="0"/>
                  </a:srgbClr>
                </a:highlight>
                <a:latin typeface="Simsun"/>
                <a:ea typeface="Simsun"/>
                <a:cs typeface="Arial"/>
              </a:rPr>
              <a:t>电子商务</a:t>
            </a:r>
          </a:p>
          <a:p>
            <a:pPr marL="685165" lvl="1" indent="-227965" rtl="0"/>
            <a:r>
              <a:rPr lang="zh-Hans" sz="2600" b="0" i="0" u="none" strike="noStrike">
                <a:solidFill>
                  <a:srgbClr val="000000"/>
                </a:solidFill>
                <a:highlight>
                  <a:srgbClr val="000000">
                    <a:alpha val="0"/>
                  </a:srgbClr>
                </a:highlight>
                <a:latin typeface="Simsun"/>
                <a:ea typeface="Simsun"/>
                <a:cs typeface="Arial"/>
              </a:rPr>
              <a:t>亚太地区合作与一体化指数</a:t>
            </a:r>
          </a:p>
          <a:p>
            <a:pPr marL="685165" lvl="1" indent="-227965" rtl="0"/>
            <a:r>
              <a:rPr lang="zh-Hans" sz="2600" b="0" i="0" u="none" strike="noStrike">
                <a:solidFill>
                  <a:srgbClr val="000000"/>
                </a:solidFill>
                <a:highlight>
                  <a:srgbClr val="000000">
                    <a:alpha val="0"/>
                  </a:srgbClr>
                </a:highlight>
                <a:latin typeface="Simsun"/>
                <a:ea typeface="Simsun"/>
                <a:cs typeface="Arial"/>
              </a:rPr>
              <a:t>CPMM 贸易便利化指标</a:t>
            </a:r>
          </a:p>
          <a:p>
            <a:pPr marL="0" indent="0">
              <a:buNone/>
            </a:pPr>
            <a:endParaRPr lang="en-US">
              <a:solidFill>
                <a:schemeClr val="accent1">
                  <a:lumMod val="75000"/>
                </a:schemeClr>
              </a:solidFill>
            </a:endParaRPr>
          </a:p>
          <a:p>
            <a:pPr marL="0" indent="0" rtl="0">
              <a:buNone/>
            </a:pPr>
            <a:r>
              <a:rPr lang="zh-Hans" sz="2800" b="0" i="0" u="none" strike="noStrike">
                <a:solidFill>
                  <a:srgbClr val="0F6FC6"/>
                </a:solidFill>
                <a:highlight>
                  <a:srgbClr val="000000">
                    <a:alpha val="0"/>
                  </a:srgbClr>
                </a:highlight>
                <a:latin typeface="Simsun"/>
                <a:ea typeface="Simsun"/>
                <a:cs typeface="Arial"/>
              </a:rPr>
              <a:t>2.《CAREC 2030年综合贸易议程》及《滚动式策略行动计划》</a:t>
            </a:r>
            <a:endParaRPr lang="en-US">
              <a:solidFill>
                <a:schemeClr val="accent1"/>
              </a:solidFill>
            </a:endParaRPr>
          </a:p>
          <a:p>
            <a:pPr marL="685165" lvl="1" indent="-227965" rtl="0"/>
            <a:r>
              <a:rPr lang="zh-Hans" sz="2600" b="0" i="0" u="none" strike="noStrike">
                <a:solidFill>
                  <a:srgbClr val="000000"/>
                </a:solidFill>
                <a:highlight>
                  <a:srgbClr val="000000">
                    <a:alpha val="0"/>
                  </a:srgbClr>
                </a:highlight>
                <a:latin typeface="Simsun"/>
                <a:ea typeface="Simsun"/>
                <a:cs typeface="Arial"/>
              </a:rPr>
              <a:t>过去5年中的主要成就</a:t>
            </a:r>
          </a:p>
          <a:p>
            <a:pPr marL="685165" lvl="1" indent="-227965" rtl="0"/>
            <a:r>
              <a:rPr lang="zh-Hans" sz="2600" b="0" i="0" u="none" strike="noStrike">
                <a:solidFill>
                  <a:srgbClr val="000000"/>
                </a:solidFill>
                <a:highlight>
                  <a:srgbClr val="000000">
                    <a:alpha val="0"/>
                  </a:srgbClr>
                </a:highlight>
                <a:latin typeface="Simsun"/>
                <a:ea typeface="Simsun"/>
                <a:cs typeface="Arial"/>
              </a:rPr>
              <a:t>机构会议的成果（SPS RWG、CCC、RTG）。</a:t>
            </a:r>
            <a:endParaRPr lang="en-US" sz="2600">
              <a:solidFill>
                <a:schemeClr val="tx1"/>
              </a:solidFill>
              <a:ea typeface="+mj-ea"/>
            </a:endParaRPr>
          </a:p>
          <a:p>
            <a:pPr marL="685165" lvl="1" indent="-227965" rtl="0"/>
            <a:r>
              <a:rPr lang="zh-Hans" sz="2600" b="0" i="0" u="none" strike="noStrike">
                <a:solidFill>
                  <a:srgbClr val="000000"/>
                </a:solidFill>
                <a:highlight>
                  <a:srgbClr val="000000">
                    <a:alpha val="0"/>
                  </a:srgbClr>
                </a:highlight>
                <a:latin typeface="Simsun"/>
                <a:ea typeface="Simsun"/>
                <a:cs typeface="Arial"/>
              </a:rPr>
              <a:t>2024年指定的中期审查</a:t>
            </a:r>
            <a:endParaRPr lang="en-US" sz="2600">
              <a:solidFill>
                <a:schemeClr val="tx1"/>
              </a:solidFill>
              <a:ea typeface="+mj-ea"/>
            </a:endParaRPr>
          </a:p>
          <a:p>
            <a:pPr marL="0" indent="0">
              <a:buNone/>
            </a:pPr>
            <a:endParaRPr lang="en-US">
              <a:solidFill>
                <a:schemeClr val="tx1"/>
              </a:solidFill>
            </a:endParaRPr>
          </a:p>
          <a:p>
            <a:pPr marL="0" indent="0" rtl="0">
              <a:buNone/>
            </a:pPr>
            <a:r>
              <a:rPr lang="zh-Hans" sz="2800" b="0" i="0" u="none" strike="noStrike">
                <a:solidFill>
                  <a:srgbClr val="0F6FC6"/>
                </a:solidFill>
                <a:highlight>
                  <a:srgbClr val="000000">
                    <a:alpha val="0"/>
                  </a:srgbClr>
                </a:highlight>
                <a:latin typeface="Simsun"/>
                <a:ea typeface="Simsun"/>
                <a:cs typeface="Arial"/>
              </a:rPr>
              <a:t>3.供高级官员会议指导和/或批准的问题</a:t>
            </a:r>
            <a:endParaRPr lang="en-US" sz="2800">
              <a:solidFill>
                <a:schemeClr val="accent1"/>
              </a:solidFill>
              <a:latin typeface="Arial"/>
              <a:cs typeface="Arial"/>
            </a:endParaRPr>
          </a:p>
          <a:p>
            <a:pPr marL="227965" indent="-227965" algn="ctr"/>
            <a:endParaRPr lang="en-US" sz="2800">
              <a:solidFill>
                <a:schemeClr val="accent1">
                  <a:lumMod val="75000"/>
                </a:schemeClr>
              </a:solidFill>
              <a:highlight>
                <a:srgbClr val="FFFF00"/>
              </a:highlight>
              <a:latin typeface="Arial"/>
              <a:cs typeface="Arial"/>
            </a:endParaRPr>
          </a:p>
          <a:p>
            <a:pPr marL="227965" indent="-227965"/>
            <a:endParaRPr lang="en-US" sz="2800">
              <a:solidFill>
                <a:schemeClr val="accent1">
                  <a:lumMod val="75000"/>
                </a:schemeClr>
              </a:solidFill>
              <a:highlight>
                <a:srgbClr val="FFFF00"/>
              </a:highlight>
              <a:latin typeface="Arial"/>
              <a:cs typeface="Arial"/>
            </a:endParaRPr>
          </a:p>
          <a:p>
            <a:pPr marL="227965" indent="-227965"/>
            <a:endParaRPr lang="en-US" sz="2800">
              <a:solidFill>
                <a:schemeClr val="accent1">
                  <a:lumMod val="75000"/>
                </a:schemeClr>
              </a:solidFill>
            </a:endParaRPr>
          </a:p>
          <a:p>
            <a:pPr marL="0" indent="0">
              <a:buNone/>
            </a:pPr>
            <a:endParaRPr lang="en-US" b="1"/>
          </a:p>
        </p:txBody>
      </p:sp>
      <p:sp>
        <p:nvSpPr>
          <p:cNvPr id="4" name="Slide Number Placeholder 3">
            <a:extLst>
              <a:ext uri="{FF2B5EF4-FFF2-40B4-BE49-F238E27FC236}">
                <a16:creationId xmlns:a16="http://schemas.microsoft.com/office/drawing/2014/main" id="{2FDC92BD-8432-DDB1-1CDD-9578035D9EAB}"/>
              </a:ext>
            </a:extLst>
          </p:cNvPr>
          <p:cNvSpPr>
            <a:spLocks noGrp="1"/>
          </p:cNvSpPr>
          <p:nvPr>
            <p:ph type="sldNum" sz="quarter" idx="12"/>
          </p:nvPr>
        </p:nvSpPr>
        <p:spPr>
          <a:xfrm>
            <a:off x="8610600" y="5886926"/>
            <a:ext cx="2743200" cy="365125"/>
          </a:xfrm>
        </p:spPr>
        <p:txBody>
          <a:bodyPr>
            <a:noAutofit/>
          </a:bodyPr>
          <a:lstStyle/>
          <a:p>
            <a:pPr rtl="0"/>
            <a:r>
              <a:rPr lang="zh-Hans" sz="1200" b="0" i="0" u="none" strike="noStrike">
                <a:solidFill>
                  <a:srgbClr val="000000"/>
                </a:solidFill>
                <a:highlight>
                  <a:srgbClr val="000000">
                    <a:alpha val="0"/>
                  </a:srgbClr>
                </a:highlight>
                <a:latin typeface="Simsun"/>
                <a:ea typeface="Simsun"/>
              </a:rPr>
              <a:t>2</a:t>
            </a:r>
            <a:endParaRPr lang="en-US">
              <a:solidFill>
                <a:schemeClr val="tx1"/>
              </a:solidFill>
            </a:endParaRPr>
          </a:p>
        </p:txBody>
      </p:sp>
    </p:spTree>
    <p:extLst>
      <p:ext uri="{BB962C8B-B14F-4D97-AF65-F5344CB8AC3E}">
        <p14:creationId xmlns:p14="http://schemas.microsoft.com/office/powerpoint/2010/main" val="2686521448"/>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4">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xfrm>
      </p:grpSpPr>
      <p:sp>
        <p:nvSpPr>
          <p:cNvPr id="7" name="Date Placeholder 1">
            <a:extLst>
              <a:ext uri="{FF2B5EF4-FFF2-40B4-BE49-F238E27FC236}">
                <a16:creationId xmlns:a16="http://schemas.microsoft.com/office/drawing/2014/main" id="{D40F6FFF-768F-9F96-E8C8-DCB41881972D}"/>
              </a:ext>
            </a:extLst>
          </p:cNvPr>
          <p:cNvSpPr txBox="1"/>
          <p:nvPr/>
        </p:nvSpPr>
        <p:spPr>
          <a:xfrm>
            <a:off x="2780449" y="6202384"/>
            <a:ext cx="8299535" cy="531158"/>
          </a:xfrm>
          <a:prstGeom prst="rect">
            <a:avLst/>
          </a:prstGeom>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tabLst>
                <a:tab pos="5943600" algn="r"/>
              </a:tabLst>
            </a:pPr>
            <a:r>
              <a:rPr lang="zh-Hans" sz="1000" b="1" i="0" u="none" strike="noStrike">
                <a:solidFill>
                  <a:srgbClr val="FFFFFF"/>
                </a:solidFill>
                <a:highlight>
                  <a:srgbClr val="000000">
                    <a:alpha val="0"/>
                  </a:srgbClr>
                </a:highlight>
                <a:latin typeface="Simsun"/>
                <a:ea typeface="Simsun"/>
              </a:rPr>
              <a:t>CAREC高级官员</a:t>
            </a:r>
            <a:r>
              <a:rPr lang="zh-Hans" sz="1100" b="1" i="0" u="none" strike="noStrike">
                <a:solidFill>
                  <a:srgbClr val="FFFFFF"/>
                </a:solidFill>
                <a:highlight>
                  <a:srgbClr val="000000">
                    <a:alpha val="0"/>
                  </a:srgbClr>
                </a:highlight>
                <a:latin typeface="Simsun"/>
                <a:ea typeface="Simsun"/>
              </a:rPr>
              <a:t>会议 | </a:t>
            </a:r>
            <a:r>
              <a:rPr lang="zh-Hans" sz="800" b="0" i="0" u="none" strike="noStrike">
                <a:solidFill>
                  <a:srgbClr val="FFFFFF"/>
                </a:solidFill>
                <a:highlight>
                  <a:srgbClr val="000000">
                    <a:alpha val="0"/>
                  </a:srgbClr>
                </a:highlight>
                <a:latin typeface="Simsun"/>
                <a:ea typeface="Simsun"/>
              </a:rPr>
              <a:t>2023年6月13-14日，格鲁吉亚第比利斯</a:t>
            </a:r>
            <a:endParaRPr lang="en-US" sz="900" b="0">
              <a:solidFill>
                <a:srgbClr val="FFFFFF"/>
              </a:solidFill>
              <a:latin typeface="Arial" panose="020b060402020202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1665956C-2ECF-67EC-E875-F816F21A04F1}"/>
              </a:ext>
            </a:extLst>
          </p:cNvPr>
          <p:cNvSpPr/>
          <p:nvPr/>
        </p:nvSpPr>
        <p:spPr>
          <a:xfrm>
            <a:off x="26507" y="401794"/>
            <a:ext cx="12192000" cy="5715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4">
            <a:extLst>
              <a:ext uri="{FF2B5EF4-FFF2-40B4-BE49-F238E27FC236}">
                <a16:creationId xmlns:a16="http://schemas.microsoft.com/office/drawing/2014/main" id="{F419D630-3D5C-51BE-0409-EABAED29E7F3}"/>
              </a:ext>
            </a:extLst>
          </p:cNvPr>
          <p:cNvSpPr txBox="1"/>
          <p:nvPr/>
        </p:nvSpPr>
        <p:spPr>
          <a:xfrm>
            <a:off x="2362203" y="740410"/>
            <a:ext cx="7520609" cy="469296"/>
          </a:xfrm>
          <a:prstGeom prst="rect">
            <a:avLst/>
          </a:prstGeom>
        </p:spPr>
        <p:txBody>
          <a:bodyPr lIns="91440" tIns="45720" rIns="91440" bIns="45720" anchor="t">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endParaRPr lang="en-US">
              <a:solidFill>
                <a:schemeClr val="accent1"/>
              </a:solidFill>
            </a:endParaRPr>
          </a:p>
        </p:txBody>
      </p:sp>
      <p:sp>
        <p:nvSpPr>
          <p:cNvPr id="10" name="Title 2">
            <a:extLst>
              <a:ext uri="{FF2B5EF4-FFF2-40B4-BE49-F238E27FC236}">
                <a16:creationId xmlns:a16="http://schemas.microsoft.com/office/drawing/2014/main" id="{E2AC892D-44F1-787C-E007-32D0A809E9EE}"/>
              </a:ext>
            </a:extLst>
          </p:cNvPr>
          <p:cNvSpPr txBox="1"/>
          <p:nvPr/>
        </p:nvSpPr>
        <p:spPr>
          <a:xfrm>
            <a:off x="8549884" y="3643870"/>
            <a:ext cx="2779341" cy="2422109"/>
          </a:xfrm>
          <a:prstGeom prst="rect">
            <a:avLst/>
          </a:prstGeom>
        </p:spPr>
        <p:txBody>
          <a:bodyPr lIns="91440" tIns="45720" rIns="91440" bIns="45720" anchor="t">
            <a:noAutofit/>
          </a:bodyPr>
          <a:lstStyle>
            <a:lvl1pPr algn="l" defTabSz="914377" rtl="0" eaLnBrk="1" latinLnBrk="0" hangingPunct="1">
              <a:lnSpc>
                <a:spcPts val="4400"/>
              </a:lnSpc>
              <a:spcBef>
                <a:spcPct val="0"/>
              </a:spcBef>
              <a:buNone/>
              <a:defRPr sz="4200" kern="1200">
                <a:solidFill>
                  <a:schemeClr val="accent2"/>
                </a:solidFill>
                <a:latin typeface="+mj-lt"/>
                <a:ea typeface="+mj-ea"/>
                <a:cs typeface="+mj-cs"/>
              </a:defRPr>
            </a:lvl1pPr>
          </a:lstStyle>
          <a:p>
            <a:pPr marL="57150">
              <a:lnSpc>
                <a:spcPct val="100000"/>
              </a:lnSpc>
            </a:pPr>
            <a:endParaRPr lang="en-US" sz="1800">
              <a:solidFill>
                <a:schemeClr val="accent1"/>
              </a:solidFill>
              <a:latin typeface="Arial"/>
              <a:cs typeface="Arial"/>
            </a:endParaRPr>
          </a:p>
          <a:p>
            <a:pPr>
              <a:lnSpc>
                <a:spcPct val="100000"/>
              </a:lnSpc>
            </a:pPr>
            <a:endParaRPr lang="en-US"/>
          </a:p>
        </p:txBody>
      </p:sp>
      <p:sp>
        <p:nvSpPr>
          <p:cNvPr id="11" name="Title 1">
            <a:extLst>
              <a:ext uri="{FF2B5EF4-FFF2-40B4-BE49-F238E27FC236}">
                <a16:creationId xmlns:a16="http://schemas.microsoft.com/office/drawing/2014/main" id="{4AC2B6BD-C58C-851F-1D51-170DFAB26401}"/>
              </a:ext>
            </a:extLst>
          </p:cNvPr>
          <p:cNvSpPr txBox="1"/>
          <p:nvPr/>
        </p:nvSpPr>
        <p:spPr>
          <a:xfrm>
            <a:off x="2042181" y="401794"/>
            <a:ext cx="8107638" cy="357884"/>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0"/>
            <a:r>
              <a:rPr lang="zh-Hans" sz="2200" b="1" i="0" u="none" strike="noStrike">
                <a:solidFill>
                  <a:srgbClr val="0B5394"/>
                </a:solidFill>
                <a:highlight>
                  <a:srgbClr val="000000">
                    <a:alpha val="0"/>
                  </a:srgbClr>
                </a:highlight>
                <a:latin typeface="Simsun"/>
                <a:ea typeface="Simsun"/>
                <a:cs typeface="Arial"/>
              </a:rPr>
              <a:t>贸易对CAREC经济体的贡献</a:t>
            </a:r>
            <a:endParaRPr lang="en-US" sz="2200">
              <a:solidFill>
                <a:schemeClr val="accent1">
                  <a:lumMod val="75000"/>
                </a:schemeClr>
              </a:solidFill>
              <a:highlight>
                <a:srgbClr val="FFFF00"/>
              </a:highlight>
              <a:latin typeface="Arial"/>
              <a:cs typeface="Arial"/>
            </a:endParaRPr>
          </a:p>
        </p:txBody>
      </p:sp>
      <p:grpSp>
        <p:nvGrpSpPr>
          <p:cNvPr id="5" name="Group 4">
            <a:extLst>
              <a:ext uri="{FF2B5EF4-FFF2-40B4-BE49-F238E27FC236}">
                <a16:creationId xmlns:a16="http://schemas.microsoft.com/office/drawing/2014/main" id="{F74E6591-F377-DA02-6502-D2CE3D027145}"/>
              </a:ext>
            </a:extLst>
          </p:cNvPr>
          <p:cNvGrpSpPr/>
          <p:nvPr/>
        </p:nvGrpSpPr>
        <p:grpSpPr>
          <a:xfrm>
            <a:off x="642597" y="890687"/>
            <a:ext cx="8924957" cy="4634445"/>
            <a:chOff x="1459983" y="1509655"/>
            <a:chExt cx="7819906" cy="3814527"/>
          </a:xfrm>
        </p:grpSpPr>
        <p:sp>
          <p:nvSpPr>
            <p:cNvPr id="19" name="Rectangle 18">
              <a:extLst>
                <a:ext uri="{FF2B5EF4-FFF2-40B4-BE49-F238E27FC236}">
                  <a16:creationId xmlns:a16="http://schemas.microsoft.com/office/drawing/2014/main" id="{12D60156-8F59-82E0-F0F6-C9A887BB6CAF}"/>
                </a:ext>
              </a:extLst>
            </p:cNvPr>
            <p:cNvSpPr/>
            <p:nvPr/>
          </p:nvSpPr>
          <p:spPr>
            <a:xfrm>
              <a:off x="6705859" y="1937143"/>
              <a:ext cx="457200" cy="3387039"/>
            </a:xfrm>
            <a:prstGeom prst="rect">
              <a:avLst/>
            </a:prstGeom>
            <a:pattFill prst="pct80">
              <a:fgClr>
                <a:srgbClr val="FFF9D9"/>
              </a:fgClr>
              <a:bgClr>
                <a:schemeClr val="accent1">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8" name="Rectangle 17">
              <a:extLst>
                <a:ext uri="{FF2B5EF4-FFF2-40B4-BE49-F238E27FC236}">
                  <a16:creationId xmlns:a16="http://schemas.microsoft.com/office/drawing/2014/main" id="{C58E5118-EA0D-C492-448C-52A5F186437A}"/>
                </a:ext>
              </a:extLst>
            </p:cNvPr>
            <p:cNvSpPr/>
            <p:nvPr/>
          </p:nvSpPr>
          <p:spPr>
            <a:xfrm>
              <a:off x="5805536" y="1911691"/>
              <a:ext cx="457200" cy="3379765"/>
            </a:xfrm>
            <a:prstGeom prst="rect">
              <a:avLst/>
            </a:prstGeom>
            <a:pattFill prst="pct80">
              <a:fgClr>
                <a:srgbClr val="FFF9D9"/>
              </a:fgClr>
              <a:bgClr>
                <a:schemeClr val="accent1">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7" name="Rectangle 16">
              <a:extLst>
                <a:ext uri="{FF2B5EF4-FFF2-40B4-BE49-F238E27FC236}">
                  <a16:creationId xmlns:a16="http://schemas.microsoft.com/office/drawing/2014/main" id="{C7E5A852-9E77-6E66-347C-BE7D3DB5A0FD}"/>
                </a:ext>
              </a:extLst>
            </p:cNvPr>
            <p:cNvSpPr/>
            <p:nvPr/>
          </p:nvSpPr>
          <p:spPr>
            <a:xfrm>
              <a:off x="4913833" y="1920780"/>
              <a:ext cx="457200" cy="3379765"/>
            </a:xfrm>
            <a:prstGeom prst="rect">
              <a:avLst/>
            </a:prstGeom>
            <a:pattFill prst="pct80">
              <a:fgClr>
                <a:srgbClr val="FFF9D9"/>
              </a:fgClr>
              <a:bgClr>
                <a:schemeClr val="accent1">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14" name="Straight Connector 13">
              <a:extLst>
                <a:ext uri="{FF2B5EF4-FFF2-40B4-BE49-F238E27FC236}">
                  <a16:creationId xmlns:a16="http://schemas.microsoft.com/office/drawing/2014/main" id="{66BB3CB3-7C13-67D7-5374-10C34793B31F}"/>
                </a:ext>
              </a:extLst>
            </p:cNvPr>
            <p:cNvCxnSpPr/>
            <p:nvPr/>
          </p:nvCxnSpPr>
          <p:spPr>
            <a:xfrm flipH="1">
              <a:off x="3288392" y="1509655"/>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16" name="Chart 15">
              <a:extLst>
                <a:ext uri="{FF2B5EF4-FFF2-40B4-BE49-F238E27FC236}">
                  <a16:creationId xmlns:a16="http://schemas.microsoft.com/office/drawing/2014/main" id="{BF5F698D-2479-C040-855F-37BBE5B7792A}"/>
                </a:ext>
              </a:extLst>
            </p:cNvPr>
            <p:cNvGraphicFramePr/>
            <p:nvPr>
              <p:extLst>
                <p:ext uri="{D42A27DB-BD31-4B8C-83A1-F6EECF244321}">
                  <p14:modId xmlns:p14="http://schemas.microsoft.com/office/powerpoint/2010/main" val="1177943880"/>
                </p:ext>
              </p:extLst>
            </p:nvPr>
          </p:nvGraphicFramePr>
          <p:xfrm>
            <a:off x="1459983" y="1571343"/>
            <a:ext cx="6960884" cy="3582322"/>
          </p:xfrm>
          <a:graphic>
            <a:graphicData uri="http://schemas.openxmlformats.org/drawingml/2006/chart">
              <c:chart xmlns:c="http://schemas.openxmlformats.org/drawingml/2006/chart" r:id="rId3"/>
            </a:graphicData>
          </a:graphic>
        </p:graphicFrame>
        <p:sp>
          <p:nvSpPr>
            <p:cNvPr id="20" name="TextBox 19">
              <a:extLst>
                <a:ext uri="{FF2B5EF4-FFF2-40B4-BE49-F238E27FC236}">
                  <a16:creationId xmlns:a16="http://schemas.microsoft.com/office/drawing/2014/main" id="{3B5F8240-EC0E-62DA-2813-D6FBC8B387AF}"/>
                </a:ext>
              </a:extLst>
            </p:cNvPr>
            <p:cNvSpPr txBox="1"/>
            <p:nvPr/>
          </p:nvSpPr>
          <p:spPr>
            <a:xfrm>
              <a:off x="4797655" y="4948575"/>
              <a:ext cx="680936" cy="215444"/>
            </a:xfrm>
            <a:prstGeom prst="rect">
              <a:avLst/>
            </a:prstGeom>
            <a:noFill/>
          </p:spPr>
          <p:txBody>
            <a:bodyPr wrap="square" rtlCol="0">
              <a:noAutofit/>
            </a:bodyPr>
            <a:lstStyle/>
            <a:p>
              <a:pPr algn="ctr" rtl="0"/>
              <a:r>
                <a:rPr lang="zh-Hans" sz="800" b="1" i="0" u="none" strike="noStrike">
                  <a:highlight>
                    <a:srgbClr val="000000">
                      <a:alpha val="0"/>
                    </a:srgbClr>
                  </a:highlight>
                  <a:latin typeface="Simsun"/>
                  <a:ea typeface="Simsun"/>
                  <a:cs typeface="Arial"/>
                </a:rPr>
                <a:t>CITA前</a:t>
              </a:r>
            </a:p>
          </p:txBody>
        </p:sp>
        <p:sp>
          <p:nvSpPr>
            <p:cNvPr id="21" name="TextBox 20">
              <a:extLst>
                <a:ext uri="{FF2B5EF4-FFF2-40B4-BE49-F238E27FC236}">
                  <a16:creationId xmlns:a16="http://schemas.microsoft.com/office/drawing/2014/main" id="{96E77346-188B-0E9D-7332-A3D14DEE93B6}"/>
                </a:ext>
              </a:extLst>
            </p:cNvPr>
            <p:cNvSpPr txBox="1"/>
            <p:nvPr/>
          </p:nvSpPr>
          <p:spPr>
            <a:xfrm>
              <a:off x="5633243" y="4954210"/>
              <a:ext cx="844649" cy="215444"/>
            </a:xfrm>
            <a:prstGeom prst="rect">
              <a:avLst/>
            </a:prstGeom>
            <a:noFill/>
          </p:spPr>
          <p:txBody>
            <a:bodyPr wrap="square" rtlCol="0">
              <a:noAutofit/>
            </a:bodyPr>
            <a:lstStyle/>
            <a:p>
              <a:pPr algn="ctr" rtl="0"/>
              <a:r>
                <a:rPr lang="zh-Hans" sz="800" b="1" i="0" u="none" strike="noStrike">
                  <a:highlight>
                    <a:srgbClr val="000000">
                      <a:alpha val="0"/>
                    </a:srgbClr>
                  </a:highlight>
                  <a:latin typeface="Simsun"/>
                  <a:ea typeface="Simsun"/>
                  <a:cs typeface="Arial"/>
                </a:rPr>
                <a:t>新冠疫情前</a:t>
              </a:r>
            </a:p>
          </p:txBody>
        </p:sp>
        <p:sp>
          <p:nvSpPr>
            <p:cNvPr id="4" name="TextBox 3">
              <a:extLst>
                <a:ext uri="{FF2B5EF4-FFF2-40B4-BE49-F238E27FC236}">
                  <a16:creationId xmlns:a16="http://schemas.microsoft.com/office/drawing/2014/main" id="{1B6621F5-3FDA-244C-F3B5-08EB20776F74}"/>
                </a:ext>
              </a:extLst>
            </p:cNvPr>
            <p:cNvSpPr txBox="1"/>
            <p:nvPr/>
          </p:nvSpPr>
          <p:spPr>
            <a:xfrm>
              <a:off x="6546777" y="4943577"/>
              <a:ext cx="844649" cy="215444"/>
            </a:xfrm>
            <a:prstGeom prst="rect">
              <a:avLst/>
            </a:prstGeom>
            <a:noFill/>
          </p:spPr>
          <p:txBody>
            <a:bodyPr wrap="square" rtlCol="0">
              <a:noAutofit/>
            </a:bodyPr>
            <a:lstStyle/>
            <a:p>
              <a:pPr algn="ctr" rtl="0"/>
              <a:r>
                <a:rPr lang="zh-Hans" sz="800" b="1" i="0" u="none" strike="noStrike">
                  <a:highlight>
                    <a:srgbClr val="000000">
                      <a:alpha val="0"/>
                    </a:srgbClr>
                  </a:highlight>
                  <a:latin typeface="Simsun"/>
                  <a:ea typeface="Simsun"/>
                  <a:cs typeface="Arial"/>
                </a:rPr>
                <a:t>复苏</a:t>
              </a:r>
            </a:p>
          </p:txBody>
        </p:sp>
      </p:grpSp>
      <p:sp>
        <p:nvSpPr>
          <p:cNvPr id="6" name="TextBox 5">
            <a:extLst>
              <a:ext uri="{FF2B5EF4-FFF2-40B4-BE49-F238E27FC236}">
                <a16:creationId xmlns:a16="http://schemas.microsoft.com/office/drawing/2014/main" id="{09B9F99E-7716-D644-6F29-2D7E58B5E766}"/>
              </a:ext>
            </a:extLst>
          </p:cNvPr>
          <p:cNvSpPr txBox="1"/>
          <p:nvPr/>
        </p:nvSpPr>
        <p:spPr>
          <a:xfrm>
            <a:off x="666869" y="5632650"/>
            <a:ext cx="6769626" cy="415498"/>
          </a:xfrm>
          <a:prstGeom prst="rect">
            <a:avLst/>
          </a:prstGeom>
          <a:noFill/>
        </p:spPr>
        <p:txBody>
          <a:bodyPr wrap="square" lIns="91440" tIns="45720" rIns="91440" bIns="45720" anchor="t">
            <a:noAutofit/>
          </a:bodyPr>
          <a:lstStyle/>
          <a:p>
            <a:pPr rtl="0"/>
            <a:r>
              <a:rPr lang="zh-Hans" sz="1000" b="0" i="0" u="none" strike="noStrike">
                <a:highlight>
                  <a:srgbClr val="000000">
                    <a:alpha val="0"/>
                  </a:srgbClr>
                </a:highlight>
                <a:latin typeface="Simsun"/>
                <a:ea typeface="Simsun"/>
                <a:cs typeface="Calibri"/>
              </a:rPr>
              <a:t>备注：</a:t>
            </a:r>
            <a:r>
              <a:rPr lang="zh-Hans" sz="1100" b="0" i="0" u="none" strike="noStrike">
                <a:highlight>
                  <a:srgbClr val="000000">
                    <a:alpha val="0"/>
                  </a:srgbClr>
                </a:highlight>
                <a:latin typeface="Simsun"/>
                <a:ea typeface="Simsun"/>
                <a:cs typeface="Calibri"/>
              </a:rPr>
              <a:t>CAREC-10</a:t>
            </a:r>
            <a:r>
              <a:rPr lang="zh-Hans" sz="1000" b="0" i="0" u="none" strike="noStrike">
                <a:highlight>
                  <a:srgbClr val="000000">
                    <a:alpha val="0"/>
                  </a:srgbClr>
                </a:highlight>
                <a:latin typeface="Simsun"/>
                <a:ea typeface="Simsun"/>
                <a:cs typeface="Calibri"/>
              </a:rPr>
              <a:t>不包括中国；CAREC-11包括中国。格鲁吉亚于2016年加入CAREC。 数据不包括非正规贸易。</a:t>
            </a:r>
          </a:p>
          <a:p>
            <a:pPr rtl="0"/>
            <a:r>
              <a:rPr lang="zh-Hans" sz="1000" b="0" i="0" u="none" strike="noStrike">
                <a:highlight>
                  <a:srgbClr val="000000">
                    <a:alpha val="0"/>
                  </a:srgbClr>
                </a:highlight>
                <a:latin typeface="Simsun"/>
                <a:ea typeface="Simsun"/>
                <a:cs typeface="Calibri"/>
              </a:rPr>
              <a:t>资料来源：世界银行。世界发展指标</a:t>
            </a:r>
            <a:endParaRPr lang="en-US" sz="1000"/>
          </a:p>
        </p:txBody>
      </p:sp>
      <p:sp>
        <p:nvSpPr>
          <p:cNvPr id="3" name="Title 2">
            <a:extLst>
              <a:ext uri="{FF2B5EF4-FFF2-40B4-BE49-F238E27FC236}">
                <a16:creationId xmlns:a16="http://schemas.microsoft.com/office/drawing/2014/main" id="{0BD7855D-890E-A980-8248-615E616F50D1}"/>
              </a:ext>
            </a:extLst>
          </p:cNvPr>
          <p:cNvSpPr txBox="1"/>
          <p:nvPr/>
        </p:nvSpPr>
        <p:spPr>
          <a:xfrm>
            <a:off x="8626886" y="1665404"/>
            <a:ext cx="3184944" cy="2883149"/>
          </a:xfrm>
          <a:prstGeom prst="rect">
            <a:avLst/>
          </a:prstGeom>
          <a:solidFill>
            <a:schemeClr val="bg1"/>
          </a:solidFill>
        </p:spPr>
        <p:txBody>
          <a:bodyPr lIns="91440" tIns="45720" rIns="91440" bIns="45720" anchor="t">
            <a:noAutofit/>
          </a:bodyPr>
          <a:lstStyle>
            <a:lvl1pPr algn="l" defTabSz="914377" rtl="0" eaLnBrk="1" latinLnBrk="0" hangingPunct="1">
              <a:lnSpc>
                <a:spcPts val="4400"/>
              </a:lnSpc>
              <a:spcBef>
                <a:spcPct val="0"/>
              </a:spcBef>
              <a:buNone/>
              <a:defRPr sz="4200" kern="1200">
                <a:solidFill>
                  <a:schemeClr val="accent2"/>
                </a:solidFill>
                <a:latin typeface="+mj-lt"/>
                <a:ea typeface="+mj-ea"/>
                <a:cs typeface="+mj-cs"/>
              </a:defRPr>
            </a:lvl1pPr>
          </a:lstStyle>
          <a:p>
            <a:pPr rtl="0">
              <a:lnSpc>
                <a:spcPct val="100000"/>
              </a:lnSpc>
            </a:pPr>
            <a:r>
              <a:rPr lang="zh-Hans" sz="1800" b="0" i="0" u="none" strike="noStrike">
                <a:solidFill>
                  <a:srgbClr val="0F6FC6"/>
                </a:solidFill>
                <a:highlight>
                  <a:srgbClr val="000000">
                    <a:alpha val="0"/>
                  </a:srgbClr>
                </a:highlight>
                <a:latin typeface="Simsun"/>
                <a:ea typeface="Simsun"/>
                <a:cs typeface="Arial"/>
              </a:rPr>
              <a:t>货物贸易</a:t>
            </a:r>
            <a:r>
              <a:rPr lang="zh-Hans" sz="1800" b="0" i="0" u="none" strike="noStrike">
                <a:solidFill>
                  <a:srgbClr val="FF0000"/>
                </a:solidFill>
                <a:highlight>
                  <a:srgbClr val="000000">
                    <a:alpha val="0"/>
                  </a:srgbClr>
                </a:highlight>
                <a:latin typeface="Simsun"/>
                <a:ea typeface="Simsun"/>
                <a:cs typeface="Arial"/>
              </a:rPr>
              <a:t> </a:t>
            </a:r>
            <a:r>
              <a:rPr lang="zh-Hans" sz="1800" b="1" i="0" u="none" strike="noStrike">
                <a:solidFill>
                  <a:srgbClr val="FF0000"/>
                </a:solidFill>
                <a:highlight>
                  <a:srgbClr val="000000">
                    <a:alpha val="0"/>
                  </a:srgbClr>
                </a:highlight>
                <a:latin typeface="Simsun"/>
                <a:ea typeface="Simsun"/>
                <a:cs typeface="Arial"/>
              </a:rPr>
              <a:t>在国内生产总值中的占比</a:t>
            </a:r>
            <a:r>
              <a:rPr lang="zh-Hans" sz="1800" b="0" i="0" u="none" strike="noStrike">
                <a:solidFill>
                  <a:srgbClr val="FF0000"/>
                </a:solidFill>
                <a:highlight>
                  <a:srgbClr val="000000">
                    <a:alpha val="0"/>
                  </a:srgbClr>
                </a:highlight>
                <a:latin typeface="Simsun"/>
                <a:ea typeface="Simsun"/>
                <a:cs typeface="Arial"/>
              </a:rPr>
              <a:t> </a:t>
            </a:r>
            <a:r>
              <a:rPr lang="zh-Hans" sz="1800" b="0" i="0" u="none" strike="noStrike">
                <a:solidFill>
                  <a:srgbClr val="0F6FC6"/>
                </a:solidFill>
                <a:highlight>
                  <a:srgbClr val="000000">
                    <a:alpha val="0"/>
                  </a:srgbClr>
                </a:highlight>
                <a:latin typeface="Simsun"/>
                <a:ea typeface="Simsun"/>
                <a:cs typeface="Arial"/>
              </a:rPr>
              <a:t>，自2016年以来有所改善。</a:t>
            </a:r>
          </a:p>
          <a:p>
            <a:pPr>
              <a:lnSpc>
                <a:spcPct val="100000"/>
              </a:lnSpc>
            </a:pPr>
            <a:endParaRPr lang="en-US" sz="1800">
              <a:solidFill>
                <a:schemeClr val="accent1"/>
              </a:solidFill>
            </a:endParaRPr>
          </a:p>
          <a:p>
            <a:pPr rtl="0">
              <a:lnSpc>
                <a:spcPct val="100000"/>
              </a:lnSpc>
            </a:pPr>
            <a:r>
              <a:rPr lang="zh-Hans" sz="1800" b="1" i="0" u="none" strike="noStrike">
                <a:solidFill>
                  <a:srgbClr val="FF0000"/>
                </a:solidFill>
                <a:highlight>
                  <a:srgbClr val="000000">
                    <a:alpha val="0"/>
                  </a:srgbClr>
                </a:highlight>
                <a:latin typeface="Simsun"/>
                <a:ea typeface="Simsun"/>
                <a:cs typeface="Arial"/>
              </a:rPr>
              <a:t>服务 </a:t>
            </a:r>
            <a:r>
              <a:rPr lang="zh-Hans" sz="1800" b="0" i="0" u="none" strike="noStrike">
                <a:solidFill>
                  <a:srgbClr val="0F6FC6"/>
                </a:solidFill>
                <a:highlight>
                  <a:srgbClr val="000000">
                    <a:alpha val="0"/>
                  </a:srgbClr>
                </a:highlight>
                <a:latin typeface="Simsun"/>
                <a:ea typeface="Simsun"/>
                <a:cs typeface="Arial"/>
              </a:rPr>
              <a:t>贸易的贡献平稳，2019年后略有下降</a:t>
            </a:r>
          </a:p>
          <a:p>
            <a:pPr>
              <a:lnSpc>
                <a:spcPct val="100000"/>
              </a:lnSpc>
            </a:pPr>
            <a:endParaRPr lang="en-US" sz="1800">
              <a:solidFill>
                <a:schemeClr val="accent1"/>
              </a:solidFill>
              <a:latin typeface="Arial"/>
              <a:cs typeface="Arial"/>
            </a:endParaRPr>
          </a:p>
          <a:p>
            <a:pPr rtl="0">
              <a:lnSpc>
                <a:spcPct val="100000"/>
              </a:lnSpc>
            </a:pPr>
            <a:r>
              <a:rPr lang="zh-Hans" sz="1800" b="0" i="0" u="none" strike="noStrike">
                <a:solidFill>
                  <a:srgbClr val="0F6FC6"/>
                </a:solidFill>
                <a:highlight>
                  <a:srgbClr val="000000">
                    <a:alpha val="0"/>
                  </a:srgbClr>
                </a:highlight>
                <a:latin typeface="Simsun"/>
                <a:ea typeface="Simsun"/>
                <a:cs typeface="Arial"/>
              </a:rPr>
              <a:t>货物贸易的扩张速度比服务贸易快</a:t>
            </a:r>
          </a:p>
          <a:p>
            <a:pPr>
              <a:lnSpc>
                <a:spcPct val="100000"/>
              </a:lnSpc>
            </a:pPr>
            <a:endParaRPr lang="en-US" sz="1800">
              <a:solidFill>
                <a:schemeClr val="tx1"/>
              </a:solidFill>
              <a:latin typeface="Arial"/>
              <a:cs typeface="Arial"/>
            </a:endParaRPr>
          </a:p>
          <a:p>
            <a:pPr>
              <a:lnSpc>
                <a:spcPct val="100000"/>
              </a:lnSpc>
            </a:pPr>
            <a:endParaRPr lang="en-US" sz="1800">
              <a:solidFill>
                <a:schemeClr val="accent1"/>
              </a:solidFill>
              <a:latin typeface="Arial"/>
              <a:cs typeface="Arial"/>
            </a:endParaRPr>
          </a:p>
        </p:txBody>
      </p:sp>
      <p:sp>
        <p:nvSpPr>
          <p:cNvPr id="9" name="Slide Number Placeholder 3">
            <a:extLst>
              <a:ext uri="{FF2B5EF4-FFF2-40B4-BE49-F238E27FC236}">
                <a16:creationId xmlns:a16="http://schemas.microsoft.com/office/drawing/2014/main" id="{EF8FCC0D-81DC-5E8E-C2E6-9849D4E81D35}"/>
              </a:ext>
            </a:extLst>
          </p:cNvPr>
          <p:cNvSpPr txBox="1"/>
          <p:nvPr/>
        </p:nvSpPr>
        <p:spPr>
          <a:xfrm>
            <a:off x="8610600" y="5623460"/>
            <a:ext cx="2743200" cy="365125"/>
          </a:xfrm>
          <a:prstGeom prst="rect">
            <a:avLst/>
          </a:prstGeom>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r>
              <a:rPr lang="zh-Hans" sz="1400" b="0" i="0" u="none" strike="noStrike">
                <a:highlight>
                  <a:srgbClr val="000000">
                    <a:alpha val="0"/>
                  </a:srgbClr>
                </a:highlight>
                <a:latin typeface="Simsun"/>
                <a:ea typeface="Simsun"/>
              </a:rPr>
              <a:t>3</a:t>
            </a:r>
            <a:endParaRPr lang="en-US" sz="1400"/>
          </a:p>
        </p:txBody>
      </p:sp>
    </p:spTree>
    <p:extLst>
      <p:ext uri="{BB962C8B-B14F-4D97-AF65-F5344CB8AC3E}">
        <p14:creationId xmlns:p14="http://schemas.microsoft.com/office/powerpoint/2010/main" val="3196382910"/>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Rectangle 8">
            <a:extLst>
              <a:ext uri="{FF2B5EF4-FFF2-40B4-BE49-F238E27FC236}">
                <a16:creationId xmlns:a16="http://schemas.microsoft.com/office/drawing/2014/main" id="{1B746DCF-40E5-A1FA-C8C8-AD1E47ACC79C}"/>
              </a:ext>
            </a:extLst>
          </p:cNvPr>
          <p:cNvSpPr/>
          <p:nvPr/>
        </p:nvSpPr>
        <p:spPr>
          <a:xfrm>
            <a:off x="6786964" y="2014883"/>
            <a:ext cx="457200" cy="3064624"/>
          </a:xfrm>
          <a:prstGeom prst="rect">
            <a:avLst/>
          </a:prstGeom>
          <a:pattFill prst="pct80">
            <a:fgClr>
              <a:srgbClr val="FFF9D9"/>
            </a:fgClr>
            <a:bgClr>
              <a:schemeClr val="accent1">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Rectangle 9">
            <a:extLst>
              <a:ext uri="{FF2B5EF4-FFF2-40B4-BE49-F238E27FC236}">
                <a16:creationId xmlns:a16="http://schemas.microsoft.com/office/drawing/2014/main" id="{F22CDCA2-14ED-0F80-545D-BB4B23EAF802}"/>
              </a:ext>
            </a:extLst>
          </p:cNvPr>
          <p:cNvSpPr/>
          <p:nvPr/>
        </p:nvSpPr>
        <p:spPr>
          <a:xfrm>
            <a:off x="5838927" y="2014883"/>
            <a:ext cx="457200" cy="3070956"/>
          </a:xfrm>
          <a:prstGeom prst="rect">
            <a:avLst/>
          </a:prstGeom>
          <a:pattFill prst="pct80">
            <a:fgClr>
              <a:srgbClr val="FFF9D9"/>
            </a:fgClr>
            <a:bgClr>
              <a:schemeClr val="accent1">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1" name="Rectangle 10">
            <a:extLst>
              <a:ext uri="{FF2B5EF4-FFF2-40B4-BE49-F238E27FC236}">
                <a16:creationId xmlns:a16="http://schemas.microsoft.com/office/drawing/2014/main" id="{1CA64BAC-8A57-F900-DA81-471CFA65843D}"/>
              </a:ext>
            </a:extLst>
          </p:cNvPr>
          <p:cNvSpPr/>
          <p:nvPr/>
        </p:nvSpPr>
        <p:spPr>
          <a:xfrm>
            <a:off x="4917080" y="2013941"/>
            <a:ext cx="457200" cy="3071898"/>
          </a:xfrm>
          <a:prstGeom prst="rect">
            <a:avLst/>
          </a:prstGeom>
          <a:pattFill prst="pct80">
            <a:fgClr>
              <a:srgbClr val="FFF9D9"/>
            </a:fgClr>
            <a:bgClr>
              <a:schemeClr val="accent1">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 name="TextBox 11">
            <a:extLst>
              <a:ext uri="{FF2B5EF4-FFF2-40B4-BE49-F238E27FC236}">
                <a16:creationId xmlns:a16="http://schemas.microsoft.com/office/drawing/2014/main" id="{01945ACA-BE2B-C42E-A9CC-043536E0B017}"/>
              </a:ext>
            </a:extLst>
          </p:cNvPr>
          <p:cNvSpPr txBox="1"/>
          <p:nvPr/>
        </p:nvSpPr>
        <p:spPr>
          <a:xfrm rot="16200000">
            <a:off x="4829531" y="5034808"/>
            <a:ext cx="680936" cy="215444"/>
          </a:xfrm>
          <a:prstGeom prst="rect">
            <a:avLst/>
          </a:prstGeom>
          <a:noFill/>
        </p:spPr>
        <p:txBody>
          <a:bodyPr wrap="square" lIns="91440" tIns="45720" rIns="91440" bIns="45720" rtlCol="0" anchor="t">
            <a:noAutofit/>
          </a:bodyPr>
          <a:lstStyle/>
          <a:p>
            <a:pPr algn="ctr"/>
            <a:endParaRPr lang="en-US" sz="800" b="1">
              <a:latin typeface="Arial" panose="020b0604020202020204" pitchFamily="34" charset="0"/>
              <a:cs typeface="Arial" panose="020b0604020202020204" pitchFamily="34" charset="0"/>
            </a:endParaRPr>
          </a:p>
        </p:txBody>
      </p:sp>
      <p:graphicFrame>
        <p:nvGraphicFramePr>
          <p:cNvPr id="4" name="Chart 3">
            <a:extLst>
              <a:ext uri="{FF2B5EF4-FFF2-40B4-BE49-F238E27FC236}">
                <a16:creationId xmlns:a16="http://schemas.microsoft.com/office/drawing/2014/main" id="{106B25DA-9A14-EED1-F15B-5AB2800494B7}"/>
              </a:ext>
            </a:extLst>
          </p:cNvPr>
          <p:cNvGraphicFramePr/>
          <p:nvPr>
            <p:extLst>
              <p:ext uri="{D42A27DB-BD31-4B8C-83A1-F6EECF244321}">
                <p14:modId xmlns:p14="http://schemas.microsoft.com/office/powerpoint/2010/main" val="3926694331"/>
              </p:ext>
            </p:extLst>
          </p:nvPr>
        </p:nvGraphicFramePr>
        <p:xfrm>
          <a:off x="1149859" y="1209706"/>
          <a:ext cx="6209881" cy="3354170"/>
        </p:xfrm>
        <a:graphic>
          <a:graphicData uri="http://schemas.openxmlformats.org/drawingml/2006/chart">
            <c:chart xmlns:c="http://schemas.openxmlformats.org/drawingml/2006/chart" r:id="rId3"/>
          </a:graphicData>
        </a:graphic>
      </p:graphicFrame>
      <p:sp>
        <p:nvSpPr>
          <p:cNvPr id="5" name="Title 4">
            <a:extLst>
              <a:ext uri="{FF2B5EF4-FFF2-40B4-BE49-F238E27FC236}">
                <a16:creationId xmlns:a16="http://schemas.microsoft.com/office/drawing/2014/main" id="{C471A21D-BF00-B40D-7D12-3C85359724D1}"/>
              </a:ext>
            </a:extLst>
          </p:cNvPr>
          <p:cNvSpPr txBox="1"/>
          <p:nvPr/>
        </p:nvSpPr>
        <p:spPr>
          <a:xfrm>
            <a:off x="2362203" y="740410"/>
            <a:ext cx="7520609" cy="469296"/>
          </a:xfrm>
          <a:prstGeom prst="rect">
            <a:avLst/>
          </a:prstGeom>
        </p:spPr>
        <p:txBody>
          <a:bodyPr lIns="91440" tIns="45720" rIns="91440" bIns="45720" anchor="t">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endParaRPr lang="en-US">
              <a:solidFill>
                <a:schemeClr val="accent1"/>
              </a:solidFill>
            </a:endParaRPr>
          </a:p>
        </p:txBody>
      </p:sp>
      <p:sp>
        <p:nvSpPr>
          <p:cNvPr id="6" name="Title 1">
            <a:extLst>
              <a:ext uri="{FF2B5EF4-FFF2-40B4-BE49-F238E27FC236}">
                <a16:creationId xmlns:a16="http://schemas.microsoft.com/office/drawing/2014/main" id="{10605E54-D38D-2DEE-F23E-3CCA7C8B1F75}"/>
              </a:ext>
            </a:extLst>
          </p:cNvPr>
          <p:cNvSpPr txBox="1"/>
          <p:nvPr/>
        </p:nvSpPr>
        <p:spPr>
          <a:xfrm>
            <a:off x="2154055" y="186442"/>
            <a:ext cx="8107638" cy="592183"/>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0"/>
            <a:r>
              <a:rPr lang="zh-Hans" sz="2200" b="1" i="0" u="none" strike="noStrike">
                <a:solidFill>
                  <a:srgbClr val="0B5394"/>
                </a:solidFill>
                <a:highlight>
                  <a:srgbClr val="000000">
                    <a:alpha val="0"/>
                  </a:srgbClr>
                </a:highlight>
                <a:latin typeface="Simsun"/>
                <a:ea typeface="Simsun"/>
                <a:cs typeface="Arial"/>
              </a:rPr>
              <a:t>多样化指标</a:t>
            </a:r>
            <a:endParaRPr lang="en-US" sz="2400">
              <a:solidFill>
                <a:schemeClr val="accent1">
                  <a:lumMod val="75000"/>
                </a:schemeClr>
              </a:solidFill>
              <a:highlight>
                <a:srgbClr val="FFFF00"/>
              </a:highlight>
              <a:latin typeface="Arial"/>
              <a:cs typeface="Arial"/>
            </a:endParaRPr>
          </a:p>
        </p:txBody>
      </p:sp>
      <p:cxnSp>
        <p:nvCxnSpPr>
          <p:cNvPr id="7" name="Straight Connector 6">
            <a:extLst>
              <a:ext uri="{FF2B5EF4-FFF2-40B4-BE49-F238E27FC236}">
                <a16:creationId xmlns:a16="http://schemas.microsoft.com/office/drawing/2014/main" id="{BF9D8C01-190D-C589-C703-A3D380611142}"/>
              </a:ext>
            </a:extLst>
          </p:cNvPr>
          <p:cNvCxnSpPr/>
          <p:nvPr/>
        </p:nvCxnSpPr>
        <p:spPr>
          <a:xfrm flipH="1">
            <a:off x="3253690" y="723545"/>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FA1DB1F-594F-9191-5DD4-C20A99EA6C2B}"/>
              </a:ext>
            </a:extLst>
          </p:cNvPr>
          <p:cNvSpPr txBox="1"/>
          <p:nvPr/>
        </p:nvSpPr>
        <p:spPr>
          <a:xfrm>
            <a:off x="4839338" y="4864880"/>
            <a:ext cx="680936" cy="215444"/>
          </a:xfrm>
          <a:prstGeom prst="rect">
            <a:avLst/>
          </a:prstGeom>
          <a:noFill/>
        </p:spPr>
        <p:txBody>
          <a:bodyPr wrap="square" rtlCol="0">
            <a:noAutofit/>
          </a:bodyPr>
          <a:lstStyle/>
          <a:p>
            <a:pPr algn="ctr" rtl="0"/>
            <a:r>
              <a:rPr lang="zh-Hans" sz="800" b="1" i="0" u="none" strike="noStrike">
                <a:highlight>
                  <a:srgbClr val="000000">
                    <a:alpha val="0"/>
                  </a:srgbClr>
                </a:highlight>
                <a:latin typeface="Simsun"/>
                <a:ea typeface="Simsun"/>
                <a:cs typeface="Arial"/>
              </a:rPr>
              <a:t>CITA前</a:t>
            </a:r>
          </a:p>
        </p:txBody>
      </p:sp>
      <p:sp>
        <p:nvSpPr>
          <p:cNvPr id="15" name="TextBox 14">
            <a:extLst>
              <a:ext uri="{FF2B5EF4-FFF2-40B4-BE49-F238E27FC236}">
                <a16:creationId xmlns:a16="http://schemas.microsoft.com/office/drawing/2014/main" id="{B76A00C6-2955-822A-0BB6-C0C787CDC6D2}"/>
              </a:ext>
            </a:extLst>
          </p:cNvPr>
          <p:cNvSpPr txBox="1"/>
          <p:nvPr/>
        </p:nvSpPr>
        <p:spPr>
          <a:xfrm>
            <a:off x="5674926" y="4870515"/>
            <a:ext cx="844649" cy="215444"/>
          </a:xfrm>
          <a:prstGeom prst="rect">
            <a:avLst/>
          </a:prstGeom>
          <a:noFill/>
        </p:spPr>
        <p:txBody>
          <a:bodyPr wrap="square" rtlCol="0">
            <a:noAutofit/>
          </a:bodyPr>
          <a:lstStyle/>
          <a:p>
            <a:pPr algn="ctr" rtl="0"/>
            <a:r>
              <a:rPr lang="zh-Hans" sz="800" b="1" i="0" u="none" strike="noStrike">
                <a:highlight>
                  <a:srgbClr val="000000">
                    <a:alpha val="0"/>
                  </a:srgbClr>
                </a:highlight>
                <a:latin typeface="Simsun"/>
                <a:ea typeface="Simsun"/>
                <a:cs typeface="Arial"/>
              </a:rPr>
              <a:t>新冠疫情前</a:t>
            </a:r>
          </a:p>
        </p:txBody>
      </p:sp>
      <p:sp>
        <p:nvSpPr>
          <p:cNvPr id="17" name="TextBox 16">
            <a:extLst>
              <a:ext uri="{FF2B5EF4-FFF2-40B4-BE49-F238E27FC236}">
                <a16:creationId xmlns:a16="http://schemas.microsoft.com/office/drawing/2014/main" id="{945B3655-3ADF-2E55-1E34-5B802D1356DF}"/>
              </a:ext>
            </a:extLst>
          </p:cNvPr>
          <p:cNvSpPr txBox="1"/>
          <p:nvPr/>
        </p:nvSpPr>
        <p:spPr>
          <a:xfrm>
            <a:off x="6588460" y="4859882"/>
            <a:ext cx="844649" cy="215444"/>
          </a:xfrm>
          <a:prstGeom prst="rect">
            <a:avLst/>
          </a:prstGeom>
          <a:noFill/>
        </p:spPr>
        <p:txBody>
          <a:bodyPr wrap="square" rtlCol="0">
            <a:noAutofit/>
          </a:bodyPr>
          <a:lstStyle/>
          <a:p>
            <a:pPr algn="ctr" rtl="0"/>
            <a:r>
              <a:rPr lang="zh-Hans" sz="800" b="1" i="0" u="none" strike="noStrike">
                <a:highlight>
                  <a:srgbClr val="000000">
                    <a:alpha val="0"/>
                  </a:srgbClr>
                </a:highlight>
                <a:latin typeface="Simsun"/>
                <a:ea typeface="Simsun"/>
                <a:cs typeface="Arial"/>
              </a:rPr>
              <a:t>复苏</a:t>
            </a:r>
          </a:p>
        </p:txBody>
      </p:sp>
      <p:sp>
        <p:nvSpPr>
          <p:cNvPr id="2" name="TextBox 1">
            <a:extLst>
              <a:ext uri="{FF2B5EF4-FFF2-40B4-BE49-F238E27FC236}">
                <a16:creationId xmlns:a16="http://schemas.microsoft.com/office/drawing/2014/main" id="{84CAB75A-0695-9D04-D0CE-BA2B84D10440}"/>
              </a:ext>
            </a:extLst>
          </p:cNvPr>
          <p:cNvSpPr txBox="1"/>
          <p:nvPr/>
        </p:nvSpPr>
        <p:spPr>
          <a:xfrm>
            <a:off x="1111866" y="5577342"/>
            <a:ext cx="8071168" cy="523220"/>
          </a:xfrm>
          <a:prstGeom prst="rect">
            <a:avLst/>
          </a:prstGeom>
          <a:noFill/>
        </p:spPr>
        <p:txBody>
          <a:bodyPr wrap="square" lIns="91440" tIns="45720" rIns="91440" bIns="45720" anchor="t">
            <a:noAutofit/>
          </a:bodyPr>
          <a:lstStyle/>
          <a:p>
            <a:pPr rtl="0"/>
            <a:r>
              <a:rPr lang="zh-Hans" sz="1400" b="0" i="0" u="none" strike="noStrike">
                <a:highlight>
                  <a:srgbClr val="000000">
                    <a:alpha val="0"/>
                  </a:srgbClr>
                </a:highlight>
                <a:latin typeface="Simsun"/>
                <a:ea typeface="Simsun"/>
                <a:cs typeface="Calibri"/>
              </a:rPr>
              <a:t>备注：数据显示CAREC-10，其中不包括中国。前5名是指前5个6位数的HS编码出口。</a:t>
            </a:r>
          </a:p>
          <a:p>
            <a:pPr rtl="0"/>
            <a:r>
              <a:rPr lang="zh-Hans" sz="1400" b="0" i="0" u="none" strike="noStrike">
                <a:highlight>
                  <a:srgbClr val="000000">
                    <a:alpha val="0"/>
                  </a:srgbClr>
                </a:highlight>
                <a:latin typeface="Simsun"/>
                <a:ea typeface="Simsun"/>
                <a:cs typeface="Calibri"/>
              </a:rPr>
              <a:t>资料来源：联合国COMTRADE; UNCTADStat</a:t>
            </a:r>
            <a:endParaRPr lang="en-US" sz="1400"/>
          </a:p>
        </p:txBody>
      </p:sp>
      <p:sp>
        <p:nvSpPr>
          <p:cNvPr id="13" name="Title 2">
            <a:extLst>
              <a:ext uri="{FF2B5EF4-FFF2-40B4-BE49-F238E27FC236}">
                <a16:creationId xmlns:a16="http://schemas.microsoft.com/office/drawing/2014/main" id="{D384CFB7-CB9D-E724-3BF7-B0C2677E2318}"/>
              </a:ext>
            </a:extLst>
          </p:cNvPr>
          <p:cNvSpPr>
            <a:spLocks noGrp="1"/>
          </p:cNvSpPr>
          <p:nvPr>
            <p:ph type="title"/>
          </p:nvPr>
        </p:nvSpPr>
        <p:spPr>
          <a:xfrm>
            <a:off x="8133899" y="1763674"/>
            <a:ext cx="3518484" cy="3926500"/>
          </a:xfrm>
        </p:spPr>
        <p:txBody>
          <a:bodyPr lIns="91440" tIns="45720" rIns="91440" bIns="45720" anchor="t">
            <a:noAutofit/>
          </a:bodyPr>
          <a:lstStyle/>
          <a:p>
            <a:pPr rtl="0"/>
            <a:br>
              <a:rPr lang="zh-Hans" sz="2000" b="0" i="0" u="none" strike="noStrike">
                <a:highlight>
                  <a:srgbClr val="000000">
                    <a:alpha val="0"/>
                  </a:srgbClr>
                </a:highlight>
                <a:latin typeface="Simsun"/>
                <a:ea typeface="Simsun"/>
                <a:cs typeface="Arial"/>
              </a:rPr>
            </a:br>
            <a:r>
              <a:rPr lang="zh-Hans" sz="1800" b="0" i="0" u="none" strike="noStrike">
                <a:solidFill>
                  <a:srgbClr val="0F6FC6"/>
                </a:solidFill>
                <a:highlight>
                  <a:srgbClr val="000000">
                    <a:alpha val="0"/>
                  </a:srgbClr>
                </a:highlight>
                <a:latin typeface="Simsun"/>
                <a:ea typeface="Simsun"/>
                <a:cs typeface="Arial"/>
              </a:rPr>
              <a:t>CAREC的主要出口商品仍然是：石油、石油气体、黄金金属、铜矿石和精矿、精炼铜、煤炭、铁合金。</a:t>
            </a:r>
            <a:br>
              <a:rPr lang="zh-Hans" sz="1800" b="0" i="0" u="none" strike="noStrike">
                <a:solidFill>
                  <a:srgbClr val="000000"/>
                </a:solidFill>
                <a:highlight>
                  <a:srgbClr val="000000">
                    <a:alpha val="0"/>
                  </a:srgbClr>
                </a:highlight>
                <a:latin typeface="Simsun"/>
                <a:ea typeface="Simsun"/>
                <a:cs typeface="Arial"/>
              </a:rPr>
            </a:br>
            <a:br>
              <a:rPr lang="zh-Hans" sz="1800" b="0" i="0" u="none" strike="noStrike">
                <a:solidFill>
                  <a:srgbClr val="000000"/>
                </a:solidFill>
                <a:highlight>
                  <a:srgbClr val="000000">
                    <a:alpha val="0"/>
                  </a:srgbClr>
                </a:highlight>
                <a:latin typeface="Simsun"/>
                <a:ea typeface="Simsun"/>
                <a:cs typeface="Arial"/>
              </a:rPr>
            </a:br>
            <a:r>
              <a:rPr lang="zh-Hans" sz="1800" b="0" i="0" u="none" strike="noStrike">
                <a:solidFill>
                  <a:srgbClr val="0F6FC6"/>
                </a:solidFill>
                <a:highlight>
                  <a:srgbClr val="000000">
                    <a:alpha val="0"/>
                  </a:srgbClr>
                </a:highlight>
                <a:latin typeface="Simsun"/>
                <a:ea typeface="Simsun"/>
                <a:cs typeface="Arial"/>
              </a:rPr>
              <a:t>前五大商品的份额下降，表明主要商品出口的</a:t>
            </a:r>
            <a:r>
              <a:rPr lang="zh-Hans" sz="1800" b="1" i="0" u="none" strike="noStrike">
                <a:solidFill>
                  <a:srgbClr val="FF0000"/>
                </a:solidFill>
                <a:highlight>
                  <a:srgbClr val="000000">
                    <a:alpha val="0"/>
                  </a:srgbClr>
                </a:highlight>
                <a:latin typeface="Simsun"/>
                <a:ea typeface="Simsun"/>
                <a:cs typeface="Arial"/>
              </a:rPr>
              <a:t>多样化</a:t>
            </a:r>
            <a:br>
              <a:rPr lang="zh-Hans" sz="1800" b="0" i="0" u="none" strike="noStrike">
                <a:solidFill>
                  <a:srgbClr val="0F6FC6"/>
                </a:solidFill>
                <a:highlight>
                  <a:srgbClr val="000000">
                    <a:alpha val="0"/>
                  </a:srgbClr>
                </a:highlight>
                <a:latin typeface="Simsun"/>
                <a:ea typeface="Simsun"/>
                <a:cs typeface="Arial"/>
              </a:rPr>
            </a:br>
            <a:br>
              <a:rPr lang="zh-Hans" sz="1800" b="0" i="0" u="none" strike="noStrike">
                <a:solidFill>
                  <a:srgbClr val="0F6FC6"/>
                </a:solidFill>
                <a:highlight>
                  <a:srgbClr val="000000">
                    <a:alpha val="0"/>
                  </a:srgbClr>
                </a:highlight>
                <a:latin typeface="Simsun"/>
                <a:ea typeface="Simsun"/>
                <a:cs typeface="Arial"/>
              </a:rPr>
            </a:br>
            <a:r>
              <a:rPr lang="zh-Hans" sz="1800" b="0" i="0" u="none" strike="noStrike">
                <a:solidFill>
                  <a:srgbClr val="0F6FC6"/>
                </a:solidFill>
                <a:highlight>
                  <a:srgbClr val="000000">
                    <a:alpha val="0"/>
                  </a:srgbClr>
                </a:highlight>
                <a:latin typeface="Simsun"/>
                <a:ea typeface="Simsun"/>
                <a:cs typeface="Arial"/>
              </a:rPr>
              <a:t>前五大出口占55%。</a:t>
            </a:r>
            <a:br>
              <a:rPr lang="zh-Hans" sz="1800" b="0" i="0" u="none" strike="noStrike">
                <a:solidFill>
                  <a:srgbClr val="0F6FC6"/>
                </a:solidFill>
                <a:highlight>
                  <a:srgbClr val="000000">
                    <a:alpha val="0"/>
                  </a:srgbClr>
                </a:highlight>
                <a:latin typeface="Simsun"/>
                <a:ea typeface="Simsun"/>
                <a:cs typeface="Arial"/>
              </a:rPr>
            </a:br>
            <a:br>
              <a:rPr lang="zh-Hans" sz="1800" b="0" i="0" u="none" strike="noStrike">
                <a:highlight>
                  <a:srgbClr val="FFFF00"/>
                </a:highlight>
                <a:latin typeface="Simsun"/>
                <a:ea typeface="Simsun"/>
                <a:cs typeface="Arial"/>
              </a:rPr>
            </a:br>
            <a:br>
              <a:rPr lang="zh-Hans" sz="2000" b="0" i="0" u="none" strike="noStrike">
                <a:highlight>
                  <a:srgbClr val="000000">
                    <a:alpha val="0"/>
                  </a:srgbClr>
                </a:highlight>
                <a:latin typeface="Simsun"/>
                <a:ea typeface="Simsun"/>
                <a:cs typeface="Arial"/>
              </a:rPr>
            </a:br>
            <a:endParaRPr lang="en-US" sz="2000">
              <a:solidFill>
                <a:schemeClr val="tx1"/>
              </a:solidFill>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F0EABF57-25A3-9A46-C356-71474C981D3D}"/>
              </a:ext>
            </a:extLst>
          </p:cNvPr>
          <p:cNvSpPr>
            <a:spLocks noGrp="1"/>
          </p:cNvSpPr>
          <p:nvPr>
            <p:ph type="sldNum" sz="quarter" idx="12"/>
          </p:nvPr>
        </p:nvSpPr>
        <p:spPr>
          <a:xfrm>
            <a:off x="8673121" y="5808390"/>
            <a:ext cx="2743200" cy="365125"/>
          </a:xfrm>
        </p:spPr>
        <p:txBody>
          <a:bodyPr>
            <a:noAutofit/>
          </a:bodyPr>
          <a:lstStyle/>
          <a:p>
            <a:pPr rtl="0"/>
            <a:r>
              <a:rPr lang="zh-Hans" sz="1200" b="0" i="0" u="none" strike="noStrike">
                <a:solidFill>
                  <a:srgbClr val="000000"/>
                </a:solidFill>
                <a:highlight>
                  <a:srgbClr val="000000">
                    <a:alpha val="0"/>
                  </a:srgbClr>
                </a:highlight>
                <a:latin typeface="Simsun"/>
                <a:ea typeface="Simsun"/>
              </a:rPr>
              <a:t>4</a:t>
            </a:r>
            <a:endParaRPr lang="en-US">
              <a:solidFill>
                <a:schemeClr val="tx1"/>
              </a:solidFill>
            </a:endParaRPr>
          </a:p>
        </p:txBody>
      </p:sp>
    </p:spTree>
    <p:extLst>
      <p:ext uri="{BB962C8B-B14F-4D97-AF65-F5344CB8AC3E}">
        <p14:creationId xmlns:p14="http://schemas.microsoft.com/office/powerpoint/2010/main" val="2462170442"/>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itle 2">
            <a:extLst>
              <a:ext uri="{FF2B5EF4-FFF2-40B4-BE49-F238E27FC236}">
                <a16:creationId xmlns:a16="http://schemas.microsoft.com/office/drawing/2014/main" id="{E885E1DB-537F-6232-B593-5AA7DB18DBD3}"/>
              </a:ext>
            </a:extLst>
          </p:cNvPr>
          <p:cNvSpPr txBox="1"/>
          <p:nvPr/>
        </p:nvSpPr>
        <p:spPr>
          <a:xfrm>
            <a:off x="338630" y="1008419"/>
            <a:ext cx="5409029" cy="689168"/>
          </a:xfrm>
          <a:prstGeom prst="rect">
            <a:avLst/>
          </a:prstGeom>
          <a:solidFill>
            <a:srgbClr val="FFFC00"/>
          </a:solidFill>
        </p:spPr>
        <p:txBody>
          <a:bodyPr lIns="91440" tIns="45720" rIns="91440" bIns="45720" anchor="t">
            <a:noAutofit/>
          </a:bodyPr>
          <a:lstStyle>
            <a:lvl1pPr algn="l" defTabSz="914377" rtl="0" eaLnBrk="1" latinLnBrk="0" hangingPunct="1">
              <a:lnSpc>
                <a:spcPts val="4400"/>
              </a:lnSpc>
              <a:spcBef>
                <a:spcPct val="0"/>
              </a:spcBef>
              <a:buNone/>
              <a:defRPr sz="4200" kern="1200">
                <a:solidFill>
                  <a:schemeClr val="accent2"/>
                </a:solidFill>
                <a:latin typeface="+mj-lt"/>
                <a:ea typeface="+mj-ea"/>
                <a:cs typeface="+mj-cs"/>
              </a:defRPr>
            </a:lvl1pPr>
          </a:lstStyle>
          <a:p>
            <a:pPr algn="ctr" rtl="0">
              <a:lnSpc>
                <a:spcPct val="100000"/>
              </a:lnSpc>
            </a:pPr>
            <a:r>
              <a:rPr lang="zh-Hans" sz="1600" b="0" i="0" u="none" strike="noStrike">
                <a:solidFill>
                  <a:srgbClr val="0F6FC6"/>
                </a:solidFill>
                <a:highlight>
                  <a:srgbClr val="000000">
                    <a:alpha val="0"/>
                  </a:srgbClr>
                </a:highlight>
                <a:latin typeface="Simsun"/>
                <a:ea typeface="Simsun"/>
                <a:cs typeface="Arial"/>
              </a:rPr>
              <a:t>人口中使用互联网的个人比例很高；相对高于</a:t>
            </a:r>
            <a:r>
              <a:rPr lang="zh-Hans" sz="1600" b="1" i="0" u="none" strike="noStrike">
                <a:solidFill>
                  <a:srgbClr val="FF0000"/>
                </a:solidFill>
                <a:highlight>
                  <a:srgbClr val="000000">
                    <a:alpha val="0"/>
                  </a:srgbClr>
                </a:highlight>
                <a:latin typeface="Simsun"/>
                <a:ea typeface="Simsun"/>
                <a:cs typeface="Arial"/>
              </a:rPr>
              <a:t>全球平均水平</a:t>
            </a:r>
            <a:r>
              <a:rPr lang="zh-Hans" sz="1600" b="1" i="0" u="none" strike="noStrike">
                <a:solidFill>
                  <a:srgbClr val="0F6FC6"/>
                </a:solidFill>
                <a:highlight>
                  <a:srgbClr val="000000">
                    <a:alpha val="0"/>
                  </a:srgbClr>
                </a:highlight>
                <a:latin typeface="Simsun"/>
                <a:ea typeface="Simsun"/>
                <a:cs typeface="Arial"/>
              </a:rPr>
              <a:t> </a:t>
            </a:r>
            <a:r>
              <a:rPr lang="zh-Hans" sz="1600" b="0" i="0" u="none" strike="noStrike">
                <a:solidFill>
                  <a:srgbClr val="0F6FC6"/>
                </a:solidFill>
                <a:highlight>
                  <a:srgbClr val="000000">
                    <a:alpha val="0"/>
                  </a:srgbClr>
                </a:highlight>
                <a:latin typeface="Simsun"/>
                <a:ea typeface="Simsun"/>
                <a:cs typeface="Arial"/>
              </a:rPr>
              <a:t> （54%）。</a:t>
            </a:r>
            <a:endParaRPr lang="en-US">
              <a:solidFill>
                <a:schemeClr val="accent1"/>
              </a:solidFill>
              <a:latin typeface="Franklin Gothic Medium"/>
              <a:cs typeface="Arial"/>
            </a:endParaRPr>
          </a:p>
        </p:txBody>
      </p:sp>
      <p:sp>
        <p:nvSpPr>
          <p:cNvPr id="6" name="Title 1">
            <a:extLst>
              <a:ext uri="{FF2B5EF4-FFF2-40B4-BE49-F238E27FC236}">
                <a16:creationId xmlns:a16="http://schemas.microsoft.com/office/drawing/2014/main" id="{A0BE1E7B-AA55-22CE-C287-F3876B44317E}"/>
              </a:ext>
            </a:extLst>
          </p:cNvPr>
          <p:cNvSpPr txBox="1"/>
          <p:nvPr/>
        </p:nvSpPr>
        <p:spPr>
          <a:xfrm>
            <a:off x="2542920" y="193400"/>
            <a:ext cx="8107638" cy="592183"/>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0"/>
            <a:r>
              <a:rPr lang="zh-Hans" sz="2400" b="1" i="0" u="none" strike="noStrike">
                <a:solidFill>
                  <a:srgbClr val="0B5394"/>
                </a:solidFill>
                <a:highlight>
                  <a:srgbClr val="000000">
                    <a:alpha val="0"/>
                  </a:srgbClr>
                </a:highlight>
                <a:latin typeface="Simsun"/>
                <a:ea typeface="Simsun"/>
                <a:cs typeface="Arial"/>
              </a:rPr>
              <a:t>电子商务的兴起，数字贸易的潜力</a:t>
            </a:r>
          </a:p>
        </p:txBody>
      </p:sp>
      <p:cxnSp>
        <p:nvCxnSpPr>
          <p:cNvPr id="7" name="Straight Connector 6">
            <a:extLst>
              <a:ext uri="{FF2B5EF4-FFF2-40B4-BE49-F238E27FC236}">
                <a16:creationId xmlns:a16="http://schemas.microsoft.com/office/drawing/2014/main" id="{E69A98CA-5507-64F1-62C4-FEB0D0D28D4B}"/>
              </a:ext>
            </a:extLst>
          </p:cNvPr>
          <p:cNvCxnSpPr/>
          <p:nvPr/>
        </p:nvCxnSpPr>
        <p:spPr>
          <a:xfrm flipH="1">
            <a:off x="2954336" y="734205"/>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7CCCA3E6-C99E-344D-9715-101A54DEB378}"/>
              </a:ext>
            </a:extLst>
          </p:cNvPr>
          <p:cNvGraphicFramePr/>
          <p:nvPr>
            <p:extLst>
              <p:ext uri="{D42A27DB-BD31-4B8C-83A1-F6EECF244321}">
                <p14:modId xmlns:p14="http://schemas.microsoft.com/office/powerpoint/2010/main" val="2936703348"/>
              </p:ext>
            </p:extLst>
          </p:nvPr>
        </p:nvGraphicFramePr>
        <p:xfrm>
          <a:off x="593071" y="1952885"/>
          <a:ext cx="4673171" cy="3148283"/>
        </p:xfrm>
        <a:graphic>
          <a:graphicData uri="http://schemas.openxmlformats.org/drawingml/2006/chart">
            <c:chart xmlns:c="http://schemas.openxmlformats.org/drawingml/2006/chart" r:id="rId3"/>
          </a:graphicData>
        </a:graphic>
      </p:graphicFrame>
      <p:graphicFrame>
        <p:nvGraphicFramePr>
          <p:cNvPr id="9" name="Chart 8">
            <a:extLst>
              <a:ext uri="{FF2B5EF4-FFF2-40B4-BE49-F238E27FC236}">
                <a16:creationId xmlns:a16="http://schemas.microsoft.com/office/drawing/2014/main" id="{A28C1751-307A-B543-B462-22C333AB9825}"/>
              </a:ext>
            </a:extLst>
          </p:cNvPr>
          <p:cNvGraphicFramePr/>
          <p:nvPr>
            <p:extLst>
              <p:ext uri="{D42A27DB-BD31-4B8C-83A1-F6EECF244321}">
                <p14:modId xmlns:p14="http://schemas.microsoft.com/office/powerpoint/2010/main" val="1452147900"/>
              </p:ext>
            </p:extLst>
          </p:nvPr>
        </p:nvGraphicFramePr>
        <p:xfrm>
          <a:off x="6695338" y="1453683"/>
          <a:ext cx="5025606" cy="4025893"/>
        </p:xfrm>
        <a:graphic>
          <a:graphicData uri="http://schemas.openxmlformats.org/drawingml/2006/chart">
            <c:chart xmlns:c="http://schemas.openxmlformats.org/drawingml/2006/chart" r:id="rId4"/>
          </a:graphicData>
        </a:graphic>
      </p:graphicFrame>
      <p:sp>
        <p:nvSpPr>
          <p:cNvPr id="2" name="TextBox 1">
            <a:extLst>
              <a:ext uri="{FF2B5EF4-FFF2-40B4-BE49-F238E27FC236}">
                <a16:creationId xmlns:a16="http://schemas.microsoft.com/office/drawing/2014/main" id="{584CD39D-FD7D-3DA4-37DA-D38DF13E5305}"/>
              </a:ext>
            </a:extLst>
          </p:cNvPr>
          <p:cNvSpPr txBox="1"/>
          <p:nvPr/>
        </p:nvSpPr>
        <p:spPr>
          <a:xfrm>
            <a:off x="465039" y="5849581"/>
            <a:ext cx="6138897" cy="253916"/>
          </a:xfrm>
          <a:prstGeom prst="rect">
            <a:avLst/>
          </a:prstGeom>
          <a:noFill/>
        </p:spPr>
        <p:txBody>
          <a:bodyPr wrap="square">
            <a:noAutofit/>
          </a:bodyPr>
          <a:lstStyle/>
          <a:p>
            <a:pPr rtl="0"/>
            <a:r>
              <a:rPr lang="zh-Hans" sz="1000" b="0" i="0" u="none" strike="noStrike">
                <a:highlight>
                  <a:srgbClr val="000000">
                    <a:alpha val="0"/>
                  </a:srgbClr>
                </a:highlight>
                <a:latin typeface="Simsun"/>
                <a:ea typeface="Simsun"/>
                <a:cs typeface="Calibri"/>
              </a:rPr>
              <a:t>资料来源：联合国电子政务调查、国际电信联盟和世界银行Findex</a:t>
            </a:r>
            <a:endParaRPr lang="en-US" sz="1050"/>
          </a:p>
        </p:txBody>
      </p:sp>
      <p:sp>
        <p:nvSpPr>
          <p:cNvPr id="3" name="TextBox 2">
            <a:extLst>
              <a:ext uri="{FF2B5EF4-FFF2-40B4-BE49-F238E27FC236}">
                <a16:creationId xmlns:a16="http://schemas.microsoft.com/office/drawing/2014/main" id="{4133AA89-07AF-86D4-BFB8-C39A2EDDA858}"/>
              </a:ext>
            </a:extLst>
          </p:cNvPr>
          <p:cNvSpPr txBox="1"/>
          <p:nvPr/>
        </p:nvSpPr>
        <p:spPr>
          <a:xfrm>
            <a:off x="6664069" y="1031630"/>
            <a:ext cx="4605156" cy="338554"/>
          </a:xfrm>
          <a:prstGeom prst="rect">
            <a:avLst/>
          </a:prstGeom>
          <a:solidFill>
            <a:srgbClr val="FFFC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r>
              <a:rPr lang="zh-Hans" sz="1600" b="0" i="0" u="none" strike="noStrike">
                <a:solidFill>
                  <a:srgbClr val="0F6FC6"/>
                </a:solidFill>
                <a:highlight>
                  <a:srgbClr val="000000">
                    <a:alpha val="0"/>
                  </a:srgbClr>
                </a:highlight>
                <a:latin typeface="Simsun"/>
                <a:ea typeface="Simsun"/>
              </a:rPr>
              <a:t>7个CAREC国家的网上购物者在</a:t>
            </a:r>
            <a:r>
              <a:rPr lang="zh-Hans" sz="1600" b="1" i="0" u="none" strike="noStrike">
                <a:solidFill>
                  <a:srgbClr val="FF0000"/>
                </a:solidFill>
                <a:highlight>
                  <a:srgbClr val="000000">
                    <a:alpha val="0"/>
                  </a:srgbClr>
                </a:highlight>
                <a:latin typeface="Simsun"/>
                <a:ea typeface="Simsun"/>
              </a:rPr>
              <a:t>增加</a:t>
            </a:r>
            <a:endParaRPr lang="en-US"/>
          </a:p>
        </p:txBody>
      </p:sp>
      <p:sp>
        <p:nvSpPr>
          <p:cNvPr id="5" name="Title 2">
            <a:extLst>
              <a:ext uri="{FF2B5EF4-FFF2-40B4-BE49-F238E27FC236}">
                <a16:creationId xmlns:a16="http://schemas.microsoft.com/office/drawing/2014/main" id="{97CA7D7E-2827-B17F-26CE-2E3A65CB81C3}"/>
              </a:ext>
            </a:extLst>
          </p:cNvPr>
          <p:cNvSpPr txBox="1"/>
          <p:nvPr/>
        </p:nvSpPr>
        <p:spPr>
          <a:xfrm>
            <a:off x="6573322" y="5001910"/>
            <a:ext cx="5025607" cy="338554"/>
          </a:xfrm>
          <a:prstGeom prst="rect">
            <a:avLst/>
          </a:prstGeom>
        </p:spPr>
        <p:txBody>
          <a:bodyPr lIns="91440" tIns="45720" rIns="91440" bIns="45720" anchor="t">
            <a:noAutofit/>
          </a:bodyPr>
          <a:lstStyle>
            <a:lvl1pPr algn="l" defTabSz="914377" rtl="0" eaLnBrk="1" latinLnBrk="0" hangingPunct="1">
              <a:lnSpc>
                <a:spcPts val="4400"/>
              </a:lnSpc>
              <a:spcBef>
                <a:spcPct val="0"/>
              </a:spcBef>
              <a:buNone/>
              <a:defRPr sz="4200" kern="1200">
                <a:solidFill>
                  <a:schemeClr val="accent2"/>
                </a:solidFill>
                <a:latin typeface="+mj-lt"/>
                <a:ea typeface="+mj-ea"/>
                <a:cs typeface="+mj-cs"/>
              </a:defRPr>
            </a:lvl1pPr>
          </a:lstStyle>
          <a:p>
            <a:pPr>
              <a:lnSpc>
                <a:spcPct val="100000"/>
              </a:lnSpc>
            </a:pPr>
            <a:endParaRPr lang="en-US" sz="2000" b="1">
              <a:solidFill>
                <a:srgbClr val="FF0000"/>
              </a:solidFill>
              <a:highlight>
                <a:srgbClr val="FFFF00"/>
              </a:highlight>
              <a:latin typeface="Arial"/>
              <a:cs typeface="Arial"/>
            </a:endParaRPr>
          </a:p>
        </p:txBody>
      </p:sp>
      <p:sp>
        <p:nvSpPr>
          <p:cNvPr id="10" name="Slide Number Placeholder 3">
            <a:extLst>
              <a:ext uri="{FF2B5EF4-FFF2-40B4-BE49-F238E27FC236}">
                <a16:creationId xmlns:a16="http://schemas.microsoft.com/office/drawing/2014/main" id="{0A4071EA-CC3D-E98A-A274-D2239259FC99}"/>
              </a:ext>
            </a:extLst>
          </p:cNvPr>
          <p:cNvSpPr txBox="1"/>
          <p:nvPr/>
        </p:nvSpPr>
        <p:spPr>
          <a:xfrm>
            <a:off x="8762741" y="5793976"/>
            <a:ext cx="2743200" cy="365125"/>
          </a:xfrm>
          <a:prstGeom prst="rect">
            <a:avLst/>
          </a:prstGeom>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r>
              <a:rPr lang="zh-Hans" sz="1200" b="0" i="0" u="none" strike="noStrike">
                <a:highlight>
                  <a:srgbClr val="000000">
                    <a:alpha val="0"/>
                  </a:srgbClr>
                </a:highlight>
                <a:latin typeface="Simsun"/>
                <a:ea typeface="Simsun"/>
              </a:rPr>
              <a:t>5</a:t>
            </a:r>
            <a:endParaRPr lang="en-US" sz="1200"/>
          </a:p>
        </p:txBody>
      </p:sp>
    </p:spTree>
    <p:extLst>
      <p:ext uri="{BB962C8B-B14F-4D97-AF65-F5344CB8AC3E}">
        <p14:creationId xmlns:p14="http://schemas.microsoft.com/office/powerpoint/2010/main" val="1996154827"/>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9" name="Chart 8">
            <a:extLst>
              <a:ext uri="{FF2B5EF4-FFF2-40B4-BE49-F238E27FC236}">
                <a16:creationId xmlns:a16="http://schemas.microsoft.com/office/drawing/2014/main" id="{B216EEDF-6BC3-404E-9C74-FD01E6324C4C}"/>
              </a:ext>
            </a:extLst>
          </p:cNvPr>
          <p:cNvGraphicFramePr/>
          <p:nvPr>
            <p:extLst>
              <p:ext uri="{D42A27DB-BD31-4B8C-83A1-F6EECF244321}">
                <p14:modId xmlns:p14="http://schemas.microsoft.com/office/powerpoint/2010/main" val="2813591031"/>
              </p:ext>
            </p:extLst>
          </p:nvPr>
        </p:nvGraphicFramePr>
        <p:xfrm>
          <a:off x="1083459" y="1310696"/>
          <a:ext cx="5117459" cy="3485826"/>
        </p:xfrm>
        <a:graphic>
          <a:graphicData uri="http://schemas.openxmlformats.org/drawingml/2006/chart">
            <c:chart xmlns:c="http://schemas.openxmlformats.org/drawingml/2006/chart" r:id="rId3"/>
          </a:graphicData>
        </a:graphic>
      </p:graphicFrame>
      <p:sp>
        <p:nvSpPr>
          <p:cNvPr id="10" name="Title 1">
            <a:extLst>
              <a:ext uri="{FF2B5EF4-FFF2-40B4-BE49-F238E27FC236}">
                <a16:creationId xmlns:a16="http://schemas.microsoft.com/office/drawing/2014/main" id="{8B11C756-FE23-252A-9EB4-2A31454C97BA}"/>
              </a:ext>
            </a:extLst>
          </p:cNvPr>
          <p:cNvSpPr txBox="1"/>
          <p:nvPr/>
        </p:nvSpPr>
        <p:spPr>
          <a:xfrm>
            <a:off x="1844164" y="194457"/>
            <a:ext cx="9418567" cy="662781"/>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0"/>
            <a:r>
              <a:rPr lang="zh-Hans" sz="2400" b="1" i="0" u="none" strike="noStrike">
                <a:solidFill>
                  <a:srgbClr val="0B5394"/>
                </a:solidFill>
                <a:highlight>
                  <a:srgbClr val="000000">
                    <a:alpha val="0"/>
                  </a:srgbClr>
                </a:highlight>
                <a:latin typeface="Simsun"/>
                <a:ea typeface="Simsun"/>
                <a:cs typeface="Arial"/>
              </a:rPr>
              <a:t>亚太区域合作与一体化指数（ARCII）</a:t>
            </a:r>
          </a:p>
        </p:txBody>
      </p:sp>
      <p:cxnSp>
        <p:nvCxnSpPr>
          <p:cNvPr id="11" name="Straight Connector 10">
            <a:extLst>
              <a:ext uri="{FF2B5EF4-FFF2-40B4-BE49-F238E27FC236}">
                <a16:creationId xmlns:a16="http://schemas.microsoft.com/office/drawing/2014/main" id="{E7DC0513-CF87-7D48-09A4-BDD3793444C0}"/>
              </a:ext>
            </a:extLst>
          </p:cNvPr>
          <p:cNvCxnSpPr/>
          <p:nvPr/>
        </p:nvCxnSpPr>
        <p:spPr>
          <a:xfrm flipH="1">
            <a:off x="3205170" y="752576"/>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3D4D155-8FBD-82D8-734B-0CB88A77A798}"/>
              </a:ext>
            </a:extLst>
          </p:cNvPr>
          <p:cNvSpPr txBox="1"/>
          <p:nvPr/>
        </p:nvSpPr>
        <p:spPr>
          <a:xfrm>
            <a:off x="1316668" y="5107234"/>
            <a:ext cx="6172450" cy="784830"/>
          </a:xfrm>
          <a:prstGeom prst="rect">
            <a:avLst/>
          </a:prstGeom>
          <a:noFill/>
        </p:spPr>
        <p:txBody>
          <a:bodyPr wrap="square">
            <a:noAutofit/>
          </a:bodyPr>
          <a:lstStyle/>
          <a:p>
            <a:pPr rtl="0"/>
            <a:r>
              <a:rPr lang="zh-Hans" sz="900" b="0" i="0" u="none" strike="noStrike">
                <a:highlight>
                  <a:srgbClr val="000000">
                    <a:alpha val="0"/>
                  </a:srgbClr>
                </a:highlight>
                <a:latin typeface="Simsun"/>
                <a:ea typeface="Simsun"/>
                <a:cs typeface="Calibri"/>
              </a:rPr>
              <a:t>备注：  ASEAN=东南亚国家联盟；GMS=大湄公河次区域；CAREC=中亚区域经济一体化；BIMSTEC=孟加拉湾多部门技术和经济合作倡议；SAARC=南亚区域合作联盟；SASEC=南亚次区域经济合作。</a:t>
            </a:r>
          </a:p>
          <a:p>
            <a:pPr rtl="0"/>
            <a:r>
              <a:rPr lang="zh-Hans" sz="900" b="0" i="0" u="none" strike="noStrike">
                <a:highlight>
                  <a:srgbClr val="000000">
                    <a:alpha val="0"/>
                  </a:srgbClr>
                </a:highlight>
                <a:latin typeface="Simsun"/>
                <a:ea typeface="Simsun"/>
                <a:cs typeface="Calibri"/>
              </a:rPr>
              <a:t>资料来源：亚洲开发银行。</a:t>
            </a:r>
            <a:r>
              <a:rPr lang="zh-Hans" sz="900" b="0" i="0" u="none" strike="noStrike">
                <a:highlight>
                  <a:srgbClr val="000000">
                    <a:alpha val="0"/>
                  </a:srgbClr>
                </a:highlight>
                <a:latin typeface="Simsun"/>
                <a:ea typeface="Simsun"/>
              </a:rPr>
              <a:t>亚太地区合作与一体化指数</a:t>
            </a:r>
          </a:p>
          <a:p>
            <a:pPr rtl="0"/>
            <a:r>
              <a:rPr lang="zh-Hans" sz="900" b="0" i="0" u="none" strike="noStrike">
                <a:highlight>
                  <a:srgbClr val="000000">
                    <a:alpha val="0"/>
                  </a:srgbClr>
                </a:highlight>
                <a:latin typeface="Simsun"/>
                <a:ea typeface="Simsun"/>
              </a:rPr>
              <a:t>https://aric.adb.org/database/arcii</a:t>
            </a:r>
          </a:p>
        </p:txBody>
      </p:sp>
      <p:sp>
        <p:nvSpPr>
          <p:cNvPr id="4" name="TextBox 3">
            <a:extLst>
              <a:ext uri="{FF2B5EF4-FFF2-40B4-BE49-F238E27FC236}">
                <a16:creationId xmlns:a16="http://schemas.microsoft.com/office/drawing/2014/main" id="{CDB06868-BA50-DED7-F40A-CAD3D8AB9B30}"/>
              </a:ext>
            </a:extLst>
          </p:cNvPr>
          <p:cNvSpPr txBox="1"/>
          <p:nvPr/>
        </p:nvSpPr>
        <p:spPr>
          <a:xfrm>
            <a:off x="7765774" y="1310696"/>
            <a:ext cx="3750365" cy="3785652"/>
          </a:xfrm>
          <a:prstGeom prst="rect">
            <a:avLst/>
          </a:prstGeom>
          <a:noFill/>
        </p:spPr>
        <p:txBody>
          <a:bodyPr wrap="square" lIns="91440" tIns="45720" rIns="91440" bIns="45720" rtlCol="0" anchor="t">
            <a:noAutofit/>
          </a:bodyPr>
          <a:lstStyle/>
          <a:p>
            <a:pPr rtl="0"/>
            <a:r>
              <a:rPr lang="zh-Hans" sz="2000" b="0" i="0" u="none" strike="noStrike">
                <a:solidFill>
                  <a:srgbClr val="0F6FC6"/>
                </a:solidFill>
                <a:highlight>
                  <a:srgbClr val="000000">
                    <a:alpha val="0"/>
                  </a:srgbClr>
                </a:highlight>
                <a:latin typeface="Simsun"/>
                <a:ea typeface="Simsun"/>
                <a:cs typeface="Arial"/>
              </a:rPr>
              <a:t>2006年，CAREC从低基数一体化程度起步</a:t>
            </a:r>
          </a:p>
          <a:p>
            <a:endParaRPr lang="en-US" sz="2000">
              <a:solidFill>
                <a:schemeClr val="accent1"/>
              </a:solidFill>
              <a:latin typeface="Arial" panose="020b0604020202020204" pitchFamily="34" charset="0"/>
              <a:cs typeface="Arial" panose="020b0604020202020204" pitchFamily="34" charset="0"/>
            </a:endParaRPr>
          </a:p>
          <a:p>
            <a:pPr rtl="0"/>
            <a:r>
              <a:rPr lang="zh-Hans" sz="2000" b="0" i="0" u="none" strike="noStrike">
                <a:solidFill>
                  <a:srgbClr val="0F6FC6"/>
                </a:solidFill>
                <a:highlight>
                  <a:srgbClr val="000000">
                    <a:alpha val="0"/>
                  </a:srgbClr>
                </a:highlight>
                <a:latin typeface="Simsun"/>
                <a:ea typeface="Simsun"/>
                <a:cs typeface="Arial"/>
              </a:rPr>
              <a:t>在6个组别中，CAREC的一体化</a:t>
            </a:r>
            <a:r>
              <a:rPr lang="zh-Hans" sz="2000" b="1" i="0" u="none" strike="noStrike">
                <a:solidFill>
                  <a:srgbClr val="FF0000"/>
                </a:solidFill>
                <a:highlight>
                  <a:srgbClr val="000000">
                    <a:alpha val="0"/>
                  </a:srgbClr>
                </a:highlight>
                <a:latin typeface="Simsun"/>
                <a:ea typeface="Simsun"/>
                <a:cs typeface="Arial"/>
              </a:rPr>
              <a:t>程度提高最多 </a:t>
            </a:r>
            <a:r>
              <a:rPr lang="zh-Hans" sz="2000" b="0" i="0" u="none" strike="noStrike">
                <a:solidFill>
                  <a:srgbClr val="0F6FC6"/>
                </a:solidFill>
                <a:highlight>
                  <a:srgbClr val="000000">
                    <a:alpha val="0"/>
                  </a:srgbClr>
                </a:highlight>
                <a:latin typeface="Simsun"/>
                <a:ea typeface="Simsun"/>
                <a:cs typeface="Arial"/>
              </a:rPr>
              <a:t>，但与东盟和大湄公河次区域的一体化程度仍相差甚远。</a:t>
            </a:r>
            <a:br>
              <a:rPr lang="zh-Hans" sz="2000" b="0" i="0" u="none" strike="noStrike">
                <a:highlight>
                  <a:srgbClr val="000000">
                    <a:alpha val="0"/>
                  </a:srgbClr>
                </a:highlight>
                <a:latin typeface="Simsun"/>
                <a:ea typeface="Simsun"/>
                <a:cs typeface="Arial"/>
              </a:rPr>
            </a:br>
            <a:endParaRPr lang="en-US" sz="2000"/>
          </a:p>
          <a:p>
            <a:pPr rtl="0"/>
            <a:r>
              <a:rPr lang="zh-Hans" sz="2000" b="0" i="0" u="none" strike="noStrike">
                <a:solidFill>
                  <a:srgbClr val="0F6FC6"/>
                </a:solidFill>
                <a:highlight>
                  <a:srgbClr val="000000">
                    <a:alpha val="0"/>
                  </a:srgbClr>
                </a:highlight>
                <a:latin typeface="Simsun"/>
                <a:ea typeface="Simsun"/>
                <a:cs typeface="Arial"/>
              </a:rPr>
              <a:t>然而，在ARCII的8个方面中，</a:t>
            </a:r>
            <a:r>
              <a:rPr lang="zh-Hans" sz="2000" b="1" i="0" u="none" strike="noStrike">
                <a:solidFill>
                  <a:srgbClr val="0F6FC6"/>
                </a:solidFill>
                <a:highlight>
                  <a:srgbClr val="000000">
                    <a:alpha val="0"/>
                  </a:srgbClr>
                </a:highlight>
                <a:latin typeface="Simsun"/>
                <a:ea typeface="Simsun"/>
                <a:cs typeface="Arial"/>
              </a:rPr>
              <a:t>贸易和投资</a:t>
            </a:r>
            <a:r>
              <a:rPr lang="zh-Hans" sz="2000" b="0" i="0" u="none" strike="noStrike">
                <a:solidFill>
                  <a:srgbClr val="0F6FC6"/>
                </a:solidFill>
                <a:highlight>
                  <a:srgbClr val="000000">
                    <a:alpha val="0"/>
                  </a:srgbClr>
                </a:highlight>
                <a:latin typeface="Simsun"/>
                <a:ea typeface="Simsun"/>
                <a:cs typeface="Arial"/>
              </a:rPr>
              <a:t>在CAREC中改善得最少。</a:t>
            </a:r>
            <a:endParaRPr lang="en-US" sz="2000">
              <a:solidFill>
                <a:schemeClr val="accent1"/>
              </a:solidFill>
              <a:highlight>
                <a:srgbClr val="FFFF00"/>
              </a:highlight>
              <a:latin typeface="Arial"/>
              <a:cs typeface="Arial"/>
            </a:endParaRPr>
          </a:p>
        </p:txBody>
      </p:sp>
      <p:sp>
        <p:nvSpPr>
          <p:cNvPr id="3" name="Slide Number Placeholder 2">
            <a:extLst>
              <a:ext uri="{FF2B5EF4-FFF2-40B4-BE49-F238E27FC236}">
                <a16:creationId xmlns:a16="http://schemas.microsoft.com/office/drawing/2014/main" id="{D17FCE7B-F0B5-2A76-DCF4-E2B50D9D6071}"/>
              </a:ext>
            </a:extLst>
          </p:cNvPr>
          <p:cNvSpPr>
            <a:spLocks noGrp="1"/>
          </p:cNvSpPr>
          <p:nvPr>
            <p:ph type="sldNum" sz="quarter" idx="12"/>
          </p:nvPr>
        </p:nvSpPr>
        <p:spPr>
          <a:xfrm>
            <a:off x="8610600" y="5762942"/>
            <a:ext cx="2743200" cy="365125"/>
          </a:xfrm>
        </p:spPr>
        <p:txBody>
          <a:bodyPr>
            <a:noAutofit/>
          </a:bodyPr>
          <a:lstStyle/>
          <a:p>
            <a:pPr rtl="0"/>
            <a:r>
              <a:rPr lang="zh-Hans" sz="1200" b="0" i="0" u="none" strike="noStrike">
                <a:solidFill>
                  <a:srgbClr val="000000"/>
                </a:solidFill>
                <a:highlight>
                  <a:srgbClr val="000000">
                    <a:alpha val="0"/>
                  </a:srgbClr>
                </a:highlight>
                <a:latin typeface="Simsun"/>
                <a:ea typeface="Simsun"/>
              </a:rPr>
              <a:t>6</a:t>
            </a:r>
            <a:endParaRPr lang="en-US">
              <a:solidFill>
                <a:schemeClr val="tx1"/>
              </a:solidFill>
            </a:endParaRPr>
          </a:p>
        </p:txBody>
      </p:sp>
    </p:spTree>
    <p:extLst>
      <p:ext uri="{BB962C8B-B14F-4D97-AF65-F5344CB8AC3E}">
        <p14:creationId xmlns:p14="http://schemas.microsoft.com/office/powerpoint/2010/main" val="3438104445"/>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cxnSp>
        <p:nvCxnSpPr>
          <p:cNvPr id="6" name="Straight Connector 5"/>
          <p:cNvCxnSpPr/>
          <p:nvPr/>
        </p:nvCxnSpPr>
        <p:spPr>
          <a:xfrm flipH="1">
            <a:off x="2423290" y="954985"/>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26" name="Chart 25"/>
          <p:cNvGraphicFramePr/>
          <p:nvPr>
            <p:extLst>
              <p:ext uri="{D42A27DB-BD31-4B8C-83A1-F6EECF244321}">
                <p14:modId xmlns:p14="http://schemas.microsoft.com/office/powerpoint/2010/main" val="1075776563"/>
              </p:ext>
            </p:extLst>
          </p:nvPr>
        </p:nvGraphicFramePr>
        <p:xfrm>
          <a:off x="1512721" y="1647303"/>
          <a:ext cx="1834804" cy="1780584"/>
        </p:xfrm>
        <a:graphic>
          <a:graphicData uri="http://schemas.openxmlformats.org/drawingml/2006/chart">
            <c:chart xmlns:c="http://schemas.openxmlformats.org/drawingml/2006/chart" r:id="rId3"/>
          </a:graphicData>
        </a:graphic>
      </p:graphicFrame>
      <p:sp>
        <p:nvSpPr>
          <p:cNvPr id="27" name="TextBox 26"/>
          <p:cNvSpPr txBox="1"/>
          <p:nvPr/>
        </p:nvSpPr>
        <p:spPr>
          <a:xfrm rot="16200000">
            <a:off x="1030383" y="2850914"/>
            <a:ext cx="1095375" cy="253916"/>
          </a:xfrm>
          <a:prstGeom prst="rect">
            <a:avLst/>
          </a:prstGeom>
          <a:noFill/>
        </p:spPr>
        <p:txBody>
          <a:bodyPr wrap="square" rtlCol="0">
            <a:noAutofit/>
          </a:bodyPr>
          <a:lstStyle/>
          <a:p>
            <a:pPr rtl="0"/>
            <a:r>
              <a:rPr lang="zh-Hans" sz="1000" b="0" i="0" u="none" strike="noStrike">
                <a:highlight>
                  <a:srgbClr val="000000">
                    <a:alpha val="0"/>
                  </a:srgbClr>
                </a:highlight>
                <a:latin typeface="Simsun"/>
                <a:ea typeface="Simsun"/>
                <a:cs typeface="Arial"/>
              </a:rPr>
              <a:t>小时</a:t>
            </a:r>
          </a:p>
        </p:txBody>
      </p:sp>
      <p:graphicFrame>
        <p:nvGraphicFramePr>
          <p:cNvPr id="28" name="Chart 27"/>
          <p:cNvGraphicFramePr/>
          <p:nvPr>
            <p:extLst>
              <p:ext uri="{D42A27DB-BD31-4B8C-83A1-F6EECF244321}">
                <p14:modId xmlns:p14="http://schemas.microsoft.com/office/powerpoint/2010/main" val="4172509941"/>
              </p:ext>
            </p:extLst>
          </p:nvPr>
        </p:nvGraphicFramePr>
        <p:xfrm>
          <a:off x="3432273" y="1714032"/>
          <a:ext cx="1834804" cy="1780584"/>
        </p:xfrm>
        <a:graphic>
          <a:graphicData uri="http://schemas.openxmlformats.org/drawingml/2006/chart">
            <c:chart xmlns:c="http://schemas.openxmlformats.org/drawingml/2006/chart" r:id="rId4"/>
          </a:graphicData>
        </a:graphic>
      </p:graphicFrame>
      <p:sp>
        <p:nvSpPr>
          <p:cNvPr id="29" name="TextBox 28"/>
          <p:cNvSpPr txBox="1"/>
          <p:nvPr/>
        </p:nvSpPr>
        <p:spPr>
          <a:xfrm rot="16200000">
            <a:off x="2949076" y="2902188"/>
            <a:ext cx="1095375" cy="253916"/>
          </a:xfrm>
          <a:prstGeom prst="rect">
            <a:avLst/>
          </a:prstGeom>
          <a:noFill/>
        </p:spPr>
        <p:txBody>
          <a:bodyPr wrap="square" rtlCol="0">
            <a:noAutofit/>
          </a:bodyPr>
          <a:lstStyle/>
          <a:p>
            <a:pPr rtl="0"/>
            <a:r>
              <a:rPr lang="zh-Hans" sz="1000" b="0" i="0" u="none" strike="noStrike">
                <a:highlight>
                  <a:srgbClr val="000000">
                    <a:alpha val="0"/>
                  </a:srgbClr>
                </a:highlight>
                <a:latin typeface="Simsun"/>
                <a:ea typeface="Simsun"/>
                <a:cs typeface="Arial"/>
              </a:rPr>
              <a:t>（美元$）</a:t>
            </a:r>
          </a:p>
        </p:txBody>
      </p:sp>
      <p:graphicFrame>
        <p:nvGraphicFramePr>
          <p:cNvPr id="30" name="Chart 29"/>
          <p:cNvGraphicFramePr/>
          <p:nvPr>
            <p:extLst>
              <p:ext uri="{D42A27DB-BD31-4B8C-83A1-F6EECF244321}">
                <p14:modId xmlns:p14="http://schemas.microsoft.com/office/powerpoint/2010/main" val="2323708885"/>
              </p:ext>
            </p:extLst>
          </p:nvPr>
        </p:nvGraphicFramePr>
        <p:xfrm>
          <a:off x="5349852" y="1714832"/>
          <a:ext cx="1834804" cy="1780584"/>
        </p:xfrm>
        <a:graphic>
          <a:graphicData uri="http://schemas.openxmlformats.org/drawingml/2006/chart">
            <c:chart xmlns:c="http://schemas.openxmlformats.org/drawingml/2006/chart" r:id="rId5"/>
          </a:graphicData>
        </a:graphic>
      </p:graphicFrame>
      <p:sp>
        <p:nvSpPr>
          <p:cNvPr id="31" name="TextBox 30"/>
          <p:cNvSpPr txBox="1"/>
          <p:nvPr/>
        </p:nvSpPr>
        <p:spPr>
          <a:xfrm rot="16200000">
            <a:off x="4484681" y="2557484"/>
            <a:ext cx="1760861" cy="253916"/>
          </a:xfrm>
          <a:prstGeom prst="rect">
            <a:avLst/>
          </a:prstGeom>
          <a:noFill/>
        </p:spPr>
        <p:txBody>
          <a:bodyPr wrap="square" rtlCol="0">
            <a:noAutofit/>
          </a:bodyPr>
          <a:lstStyle/>
          <a:p>
            <a:pPr rtl="0"/>
            <a:r>
              <a:rPr lang="zh-Hans" sz="1000" b="0" i="0" u="none" strike="noStrike">
                <a:highlight>
                  <a:srgbClr val="000000">
                    <a:alpha val="0"/>
                  </a:srgbClr>
                </a:highlight>
                <a:latin typeface="Simsun"/>
                <a:ea typeface="Simsun"/>
                <a:cs typeface="Arial"/>
              </a:rPr>
              <a:t>美元，每500公里，每20吨</a:t>
            </a:r>
          </a:p>
        </p:txBody>
      </p:sp>
      <p:graphicFrame>
        <p:nvGraphicFramePr>
          <p:cNvPr id="32" name="Chart 31"/>
          <p:cNvGraphicFramePr/>
          <p:nvPr>
            <p:extLst>
              <p:ext uri="{D42A27DB-BD31-4B8C-83A1-F6EECF244321}">
                <p14:modId xmlns:p14="http://schemas.microsoft.com/office/powerpoint/2010/main" val="2799893774"/>
              </p:ext>
            </p:extLst>
          </p:nvPr>
        </p:nvGraphicFramePr>
        <p:xfrm>
          <a:off x="7248424" y="1714832"/>
          <a:ext cx="1834804" cy="1780584"/>
        </p:xfrm>
        <a:graphic>
          <a:graphicData uri="http://schemas.openxmlformats.org/drawingml/2006/chart">
            <c:chart xmlns:c="http://schemas.openxmlformats.org/drawingml/2006/chart" r:id="rId6"/>
          </a:graphicData>
        </a:graphic>
      </p:graphicFrame>
      <p:sp>
        <p:nvSpPr>
          <p:cNvPr id="33" name="TextBox 32"/>
          <p:cNvSpPr txBox="1"/>
          <p:nvPr/>
        </p:nvSpPr>
        <p:spPr>
          <a:xfrm rot="16200000">
            <a:off x="6733616" y="2883140"/>
            <a:ext cx="1095375" cy="253916"/>
          </a:xfrm>
          <a:prstGeom prst="rect">
            <a:avLst/>
          </a:prstGeom>
          <a:noFill/>
        </p:spPr>
        <p:txBody>
          <a:bodyPr wrap="square" rtlCol="0">
            <a:noAutofit/>
          </a:bodyPr>
          <a:lstStyle/>
          <a:p>
            <a:pPr rtl="0"/>
            <a:r>
              <a:rPr lang="zh-Hans" sz="1000" b="0" i="0" u="none" strike="noStrike">
                <a:highlight>
                  <a:srgbClr val="000000">
                    <a:alpha val="0"/>
                  </a:srgbClr>
                </a:highlight>
                <a:latin typeface="Simsun"/>
                <a:ea typeface="Simsun"/>
                <a:cs typeface="Arial"/>
              </a:rPr>
              <a:t>公里/小时</a:t>
            </a:r>
          </a:p>
        </p:txBody>
      </p:sp>
      <p:graphicFrame>
        <p:nvGraphicFramePr>
          <p:cNvPr id="2" name="Chart 1">
            <a:extLst>
              <a:ext uri="{FF2B5EF4-FFF2-40B4-BE49-F238E27FC236}">
                <a16:creationId xmlns:a16="http://schemas.microsoft.com/office/drawing/2014/main" id="{162E25C7-A8C4-7092-5E60-0AD9346BC90F}"/>
              </a:ext>
            </a:extLst>
          </p:cNvPr>
          <p:cNvGraphicFramePr/>
          <p:nvPr>
            <p:extLst>
              <p:ext uri="{D42A27DB-BD31-4B8C-83A1-F6EECF244321}">
                <p14:modId xmlns:p14="http://schemas.microsoft.com/office/powerpoint/2010/main" val="3683801149"/>
              </p:ext>
            </p:extLst>
          </p:nvPr>
        </p:nvGraphicFramePr>
        <p:xfrm>
          <a:off x="1512721" y="3422163"/>
          <a:ext cx="1834804" cy="1760862"/>
        </p:xfrm>
        <a:graphic>
          <a:graphicData uri="http://schemas.openxmlformats.org/drawingml/2006/chart">
            <c:chart xmlns:c="http://schemas.openxmlformats.org/drawingml/2006/chart" r:id="rId7"/>
          </a:graphicData>
        </a:graphic>
      </p:graphicFrame>
      <p:sp>
        <p:nvSpPr>
          <p:cNvPr id="5" name="TextBox 4">
            <a:extLst>
              <a:ext uri="{FF2B5EF4-FFF2-40B4-BE49-F238E27FC236}">
                <a16:creationId xmlns:a16="http://schemas.microsoft.com/office/drawing/2014/main" id="{DC7C0EBA-754D-D1A3-79BB-8DF4FC1CFB14}"/>
              </a:ext>
            </a:extLst>
          </p:cNvPr>
          <p:cNvSpPr txBox="1"/>
          <p:nvPr/>
        </p:nvSpPr>
        <p:spPr>
          <a:xfrm rot="16200000">
            <a:off x="1030383" y="4625774"/>
            <a:ext cx="1095375" cy="253916"/>
          </a:xfrm>
          <a:prstGeom prst="rect">
            <a:avLst/>
          </a:prstGeom>
          <a:noFill/>
        </p:spPr>
        <p:txBody>
          <a:bodyPr wrap="square" rtlCol="0">
            <a:noAutofit/>
          </a:bodyPr>
          <a:lstStyle/>
          <a:p>
            <a:pPr rtl="0"/>
            <a:r>
              <a:rPr lang="zh-Hans" sz="1000" b="0" i="0" u="none" strike="noStrike">
                <a:highlight>
                  <a:srgbClr val="000000">
                    <a:alpha val="0"/>
                  </a:srgbClr>
                </a:highlight>
                <a:latin typeface="Simsun"/>
                <a:ea typeface="Simsun"/>
                <a:cs typeface="Arial"/>
              </a:rPr>
              <a:t>小时</a:t>
            </a:r>
          </a:p>
        </p:txBody>
      </p:sp>
      <p:graphicFrame>
        <p:nvGraphicFramePr>
          <p:cNvPr id="7" name="Chart 6">
            <a:extLst>
              <a:ext uri="{FF2B5EF4-FFF2-40B4-BE49-F238E27FC236}">
                <a16:creationId xmlns:a16="http://schemas.microsoft.com/office/drawing/2014/main" id="{16752569-CE40-BAAD-D023-BAB029F5DB99}"/>
              </a:ext>
            </a:extLst>
          </p:cNvPr>
          <p:cNvGraphicFramePr/>
          <p:nvPr>
            <p:extLst>
              <p:ext uri="{D42A27DB-BD31-4B8C-83A1-F6EECF244321}">
                <p14:modId xmlns:p14="http://schemas.microsoft.com/office/powerpoint/2010/main" val="2200171198"/>
              </p:ext>
            </p:extLst>
          </p:nvPr>
        </p:nvGraphicFramePr>
        <p:xfrm>
          <a:off x="3432273" y="3488892"/>
          <a:ext cx="1834804" cy="1760862"/>
        </p:xfrm>
        <a:graphic>
          <a:graphicData uri="http://schemas.openxmlformats.org/drawingml/2006/chart">
            <c:chart xmlns:c="http://schemas.openxmlformats.org/drawingml/2006/chart" r:id="rId8"/>
          </a:graphicData>
        </a:graphic>
      </p:graphicFrame>
      <p:sp>
        <p:nvSpPr>
          <p:cNvPr id="8" name="TextBox 7">
            <a:extLst>
              <a:ext uri="{FF2B5EF4-FFF2-40B4-BE49-F238E27FC236}">
                <a16:creationId xmlns:a16="http://schemas.microsoft.com/office/drawing/2014/main" id="{CECDB2DB-B8AA-2E0D-F63E-F2A819C1B848}"/>
              </a:ext>
            </a:extLst>
          </p:cNvPr>
          <p:cNvSpPr txBox="1"/>
          <p:nvPr/>
        </p:nvSpPr>
        <p:spPr>
          <a:xfrm rot="16200000">
            <a:off x="2949076" y="4677048"/>
            <a:ext cx="1095375" cy="253916"/>
          </a:xfrm>
          <a:prstGeom prst="rect">
            <a:avLst/>
          </a:prstGeom>
          <a:noFill/>
        </p:spPr>
        <p:txBody>
          <a:bodyPr wrap="square" rtlCol="0">
            <a:noAutofit/>
          </a:bodyPr>
          <a:lstStyle/>
          <a:p>
            <a:pPr rtl="0"/>
            <a:r>
              <a:rPr lang="zh-Hans" sz="1000" b="0" i="0" u="none" strike="noStrike">
                <a:highlight>
                  <a:srgbClr val="000000">
                    <a:alpha val="0"/>
                  </a:srgbClr>
                </a:highlight>
                <a:latin typeface="Simsun"/>
                <a:ea typeface="Simsun"/>
                <a:cs typeface="Arial"/>
              </a:rPr>
              <a:t>（美元$）</a:t>
            </a:r>
          </a:p>
        </p:txBody>
      </p:sp>
      <p:graphicFrame>
        <p:nvGraphicFramePr>
          <p:cNvPr id="9" name="Chart 8">
            <a:extLst>
              <a:ext uri="{FF2B5EF4-FFF2-40B4-BE49-F238E27FC236}">
                <a16:creationId xmlns:a16="http://schemas.microsoft.com/office/drawing/2014/main" id="{105B8939-AE0A-082C-C9C5-05AB828C1CF9}"/>
              </a:ext>
            </a:extLst>
          </p:cNvPr>
          <p:cNvGraphicFramePr/>
          <p:nvPr>
            <p:extLst>
              <p:ext uri="{D42A27DB-BD31-4B8C-83A1-F6EECF244321}">
                <p14:modId xmlns:p14="http://schemas.microsoft.com/office/powerpoint/2010/main" val="4126993111"/>
              </p:ext>
            </p:extLst>
          </p:nvPr>
        </p:nvGraphicFramePr>
        <p:xfrm>
          <a:off x="5349852" y="3489692"/>
          <a:ext cx="1834804" cy="1760862"/>
        </p:xfrm>
        <a:graphic>
          <a:graphicData uri="http://schemas.openxmlformats.org/drawingml/2006/chart">
            <c:chart xmlns:c="http://schemas.openxmlformats.org/drawingml/2006/chart" r:id="rId9"/>
          </a:graphicData>
        </a:graphic>
      </p:graphicFrame>
      <p:sp>
        <p:nvSpPr>
          <p:cNvPr id="10" name="TextBox 9">
            <a:extLst>
              <a:ext uri="{FF2B5EF4-FFF2-40B4-BE49-F238E27FC236}">
                <a16:creationId xmlns:a16="http://schemas.microsoft.com/office/drawing/2014/main" id="{F4D2C2B6-6505-47C6-6E3A-7AB366BB51E6}"/>
              </a:ext>
            </a:extLst>
          </p:cNvPr>
          <p:cNvSpPr txBox="1"/>
          <p:nvPr/>
        </p:nvSpPr>
        <p:spPr>
          <a:xfrm rot="16200000">
            <a:off x="4484681" y="4332344"/>
            <a:ext cx="1760861" cy="253916"/>
          </a:xfrm>
          <a:prstGeom prst="rect">
            <a:avLst/>
          </a:prstGeom>
          <a:noFill/>
        </p:spPr>
        <p:txBody>
          <a:bodyPr wrap="square" rtlCol="0">
            <a:noAutofit/>
          </a:bodyPr>
          <a:lstStyle/>
          <a:p>
            <a:pPr rtl="0"/>
            <a:r>
              <a:rPr lang="zh-Hans" sz="1000" b="0" i="0" u="none" strike="noStrike">
                <a:highlight>
                  <a:srgbClr val="000000">
                    <a:alpha val="0"/>
                  </a:srgbClr>
                </a:highlight>
                <a:latin typeface="Simsun"/>
                <a:ea typeface="Simsun"/>
                <a:cs typeface="Arial"/>
              </a:rPr>
              <a:t>美元，每500公里，每20吨</a:t>
            </a:r>
          </a:p>
        </p:txBody>
      </p:sp>
      <p:graphicFrame>
        <p:nvGraphicFramePr>
          <p:cNvPr id="11" name="Chart 10">
            <a:extLst>
              <a:ext uri="{FF2B5EF4-FFF2-40B4-BE49-F238E27FC236}">
                <a16:creationId xmlns:a16="http://schemas.microsoft.com/office/drawing/2014/main" id="{5A883BF3-D815-565A-B12D-27A194AAC411}"/>
              </a:ext>
            </a:extLst>
          </p:cNvPr>
          <p:cNvGraphicFramePr/>
          <p:nvPr>
            <p:extLst>
              <p:ext uri="{D42A27DB-BD31-4B8C-83A1-F6EECF244321}">
                <p14:modId xmlns:p14="http://schemas.microsoft.com/office/powerpoint/2010/main" val="1149533099"/>
              </p:ext>
            </p:extLst>
          </p:nvPr>
        </p:nvGraphicFramePr>
        <p:xfrm>
          <a:off x="7248424" y="3489692"/>
          <a:ext cx="1834804" cy="1760862"/>
        </p:xfrm>
        <a:graphic>
          <a:graphicData uri="http://schemas.openxmlformats.org/drawingml/2006/chart">
            <c:chart xmlns:c="http://schemas.openxmlformats.org/drawingml/2006/chart" r:id="rId10"/>
          </a:graphicData>
        </a:graphic>
      </p:graphicFrame>
      <p:sp>
        <p:nvSpPr>
          <p:cNvPr id="12" name="TextBox 11">
            <a:extLst>
              <a:ext uri="{FF2B5EF4-FFF2-40B4-BE49-F238E27FC236}">
                <a16:creationId xmlns:a16="http://schemas.microsoft.com/office/drawing/2014/main" id="{AE3CE4ED-50DB-CB87-F3CA-275C220CCCC2}"/>
              </a:ext>
            </a:extLst>
          </p:cNvPr>
          <p:cNvSpPr txBox="1"/>
          <p:nvPr/>
        </p:nvSpPr>
        <p:spPr>
          <a:xfrm rot="16200000">
            <a:off x="6733616" y="4658000"/>
            <a:ext cx="1095375" cy="253916"/>
          </a:xfrm>
          <a:prstGeom prst="rect">
            <a:avLst/>
          </a:prstGeom>
          <a:noFill/>
        </p:spPr>
        <p:txBody>
          <a:bodyPr wrap="square" rtlCol="0">
            <a:noAutofit/>
          </a:bodyPr>
          <a:lstStyle/>
          <a:p>
            <a:pPr rtl="0"/>
            <a:r>
              <a:rPr lang="zh-Hans" sz="1000" b="0" i="0" u="none" strike="noStrike">
                <a:highlight>
                  <a:srgbClr val="000000">
                    <a:alpha val="0"/>
                  </a:srgbClr>
                </a:highlight>
                <a:latin typeface="Simsun"/>
                <a:ea typeface="Simsun"/>
                <a:cs typeface="Arial"/>
              </a:rPr>
              <a:t>公里/小时</a:t>
            </a:r>
          </a:p>
        </p:txBody>
      </p:sp>
      <p:graphicFrame>
        <p:nvGraphicFramePr>
          <p:cNvPr id="37" name="Table 37">
            <a:extLst>
              <a:ext uri="{FF2B5EF4-FFF2-40B4-BE49-F238E27FC236}">
                <a16:creationId xmlns:a16="http://schemas.microsoft.com/office/drawing/2014/main" id="{2DC40BB6-262F-D015-28F1-3EE1A6FF7BF1}"/>
              </a:ext>
            </a:extLst>
          </p:cNvPr>
          <p:cNvGraphicFramePr>
            <a:graphicFrameLocks noGrp="1"/>
          </p:cNvGraphicFramePr>
          <p:nvPr>
            <p:extLst>
              <p:ext uri="{D42A27DB-BD31-4B8C-83A1-F6EECF244321}">
                <p14:modId xmlns:p14="http://schemas.microsoft.com/office/powerpoint/2010/main" val="2843847156"/>
              </p:ext>
            </p:extLst>
          </p:nvPr>
        </p:nvGraphicFramePr>
        <p:xfrm>
          <a:off x="1550710" y="5341750"/>
          <a:ext cx="7438436" cy="708660"/>
        </p:xfrm>
        <a:graphic>
          <a:graphicData uri="http://schemas.openxmlformats.org/drawingml/2006/table">
            <a:tbl>
              <a:tblPr firstRow="1" bandRow="1">
                <a:tableStyleId>{5C22544A-7EE6-4342-B048-85BDC9FD1C3A}</a:tableStyleId>
              </a:tblPr>
              <a:tblGrid>
                <a:gridCol w="1859609">
                  <a:extLst>
                    <a:ext uri="{9D8B030D-6E8A-4147-A177-3AD203B41FA5}">
                      <a16:colId xmlns:a16="http://schemas.microsoft.com/office/drawing/2014/main" val="393258894"/>
                    </a:ext>
                  </a:extLst>
                </a:gridCol>
                <a:gridCol w="1859609">
                  <a:extLst>
                    <a:ext uri="{9D8B030D-6E8A-4147-A177-3AD203B41FA5}">
                      <a16:colId xmlns:a16="http://schemas.microsoft.com/office/drawing/2014/main" val="81821202"/>
                    </a:ext>
                  </a:extLst>
                </a:gridCol>
                <a:gridCol w="1859609">
                  <a:extLst>
                    <a:ext uri="{9D8B030D-6E8A-4147-A177-3AD203B41FA5}">
                      <a16:colId xmlns:a16="http://schemas.microsoft.com/office/drawing/2014/main" val="1531470454"/>
                    </a:ext>
                  </a:extLst>
                </a:gridCol>
                <a:gridCol w="1859609">
                  <a:extLst>
                    <a:ext uri="{9D8B030D-6E8A-4147-A177-3AD203B41FA5}">
                      <a16:colId xmlns:a16="http://schemas.microsoft.com/office/drawing/2014/main" val="971409563"/>
                    </a:ext>
                  </a:extLst>
                </a:gridCol>
              </a:tblGrid>
              <a:tr h="370840">
                <a:tc>
                  <a:txBody>
                    <a:bodyPr vert="horz" wrap="square">
                      <a:noAutofit/>
                    </a:bodyPr>
                    <a:lstStyle/>
                    <a:p>
                      <a:pPr algn="ctr" rtl="0">
                        <a:lnSpc>
                          <a:spcPct val="85000"/>
                        </a:lnSpc>
                      </a:pPr>
                      <a:r>
                        <a:rPr lang="zh-Hans" sz="1000" b="1" i="0" u="none" strike="noStrike">
                          <a:solidFill>
                            <a:srgbClr val="0F6FC6"/>
                          </a:solidFill>
                          <a:highlight>
                            <a:srgbClr val="000000">
                              <a:alpha val="0"/>
                            </a:srgbClr>
                          </a:highlight>
                          <a:latin typeface="Simsun"/>
                          <a:ea typeface="Simsun"/>
                          <a:cs typeface="Arial"/>
                        </a:rPr>
                        <a:t>TFI1</a:t>
                      </a:r>
                    </a:p>
                    <a:p>
                      <a:pPr algn="ctr" rtl="0">
                        <a:lnSpc>
                          <a:spcPct val="85000"/>
                        </a:lnSpc>
                      </a:pPr>
                      <a:r>
                        <a:rPr lang="zh-Hans" sz="1000" b="1" i="0" u="none" strike="noStrike">
                          <a:solidFill>
                            <a:srgbClr val="0F6FC6"/>
                          </a:solidFill>
                          <a:highlight>
                            <a:srgbClr val="000000">
                              <a:alpha val="0"/>
                            </a:srgbClr>
                          </a:highlight>
                          <a:latin typeface="Simsun"/>
                          <a:ea typeface="Simsun"/>
                          <a:cs typeface="Arial"/>
                        </a:rPr>
                        <a:t>通过过境点</a:t>
                      </a:r>
                    </a:p>
                    <a:p>
                      <a:pPr algn="ctr" rtl="0">
                        <a:lnSpc>
                          <a:spcPct val="85000"/>
                        </a:lnSpc>
                      </a:pPr>
                      <a:r>
                        <a:rPr lang="zh-Hans" sz="1000" b="1" i="0" u="none" strike="noStrike">
                          <a:solidFill>
                            <a:srgbClr val="0F6FC6"/>
                          </a:solidFill>
                          <a:highlight>
                            <a:srgbClr val="000000">
                              <a:alpha val="0"/>
                            </a:srgbClr>
                          </a:highlight>
                          <a:latin typeface="Simsun"/>
                          <a:ea typeface="Simsun"/>
                          <a:cs typeface="Arial"/>
                        </a:rPr>
                        <a:t>所需时间</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vert="horz" wrap="square">
                      <a:noAutofit/>
                    </a:bodyPr>
                    <a:lstStyle/>
                    <a:p>
                      <a:pPr algn="ctr" rtl="0"/>
                      <a:r>
                        <a:rPr lang="zh-Hans" sz="1000" b="1" i="0" u="none" strike="noStrike">
                          <a:solidFill>
                            <a:srgbClr val="0F6FC6"/>
                          </a:solidFill>
                          <a:highlight>
                            <a:srgbClr val="000000">
                              <a:alpha val="0"/>
                            </a:srgbClr>
                          </a:highlight>
                          <a:latin typeface="Simsun"/>
                          <a:ea typeface="Simsun"/>
                          <a:cs typeface="Arial"/>
                        </a:rPr>
                        <a:t>TFI2</a:t>
                      </a:r>
                    </a:p>
                    <a:p>
                      <a:pPr algn="ctr" rtl="0"/>
                      <a:r>
                        <a:rPr lang="zh-Hans" sz="1000" b="1" i="0" u="none" strike="noStrike">
                          <a:solidFill>
                            <a:srgbClr val="0F6FC6"/>
                          </a:solidFill>
                          <a:highlight>
                            <a:srgbClr val="000000">
                              <a:alpha val="0"/>
                            </a:srgbClr>
                          </a:highlight>
                          <a:latin typeface="Simsun"/>
                          <a:ea typeface="Simsun"/>
                          <a:cs typeface="Arial"/>
                        </a:rPr>
                        <a:t>过境点</a:t>
                      </a:r>
                    </a:p>
                    <a:p>
                      <a:pPr algn="ctr" rtl="0"/>
                      <a:r>
                        <a:rPr lang="zh-Hans" sz="1000" b="1" i="0" u="none" strike="noStrike">
                          <a:solidFill>
                            <a:srgbClr val="0F6FC6"/>
                          </a:solidFill>
                          <a:highlight>
                            <a:srgbClr val="000000">
                              <a:alpha val="0"/>
                            </a:srgbClr>
                          </a:highlight>
                          <a:latin typeface="Simsun"/>
                          <a:ea typeface="Simsun"/>
                          <a:cs typeface="Arial"/>
                        </a:rPr>
                        <a:t>产生的费用</a:t>
                      </a:r>
                    </a:p>
                    <a:p>
                      <a:pPr algn="ctr"/>
                      <a:endParaRPr lang="en-US" sz="1050">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vert="horz" wrap="square">
                      <a:noAutofit/>
                    </a:bodyPr>
                    <a:lstStyle/>
                    <a:p>
                      <a:pPr algn="ctr" rtl="0"/>
                      <a:r>
                        <a:rPr lang="zh-Hans" sz="1000" b="1" i="0" u="none" strike="noStrike">
                          <a:solidFill>
                            <a:srgbClr val="0F6FC6"/>
                          </a:solidFill>
                          <a:highlight>
                            <a:srgbClr val="000000">
                              <a:alpha val="0"/>
                            </a:srgbClr>
                          </a:highlight>
                          <a:latin typeface="Simsun"/>
                          <a:ea typeface="Simsun"/>
                          <a:cs typeface="Arial"/>
                        </a:rPr>
                        <a:t>TFI3</a:t>
                      </a:r>
                    </a:p>
                    <a:p>
                      <a:pPr algn="ctr" rtl="0"/>
                      <a:r>
                        <a:rPr lang="zh-Hans" sz="1000" b="1" i="0" u="none" strike="noStrike">
                          <a:solidFill>
                            <a:srgbClr val="0F6FC6"/>
                          </a:solidFill>
                          <a:highlight>
                            <a:srgbClr val="000000">
                              <a:alpha val="0"/>
                            </a:srgbClr>
                          </a:highlight>
                          <a:latin typeface="Simsun"/>
                          <a:ea typeface="Simsun"/>
                          <a:cs typeface="Arial"/>
                        </a:rPr>
                        <a:t>走廊路段产生的费用</a:t>
                      </a:r>
                    </a:p>
                    <a:p>
                      <a:pPr algn="ctr"/>
                      <a:endParaRPr lang="en-US" sz="1050">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vert="horz" wrap="square">
                      <a:noAutofit/>
                    </a:bodyPr>
                    <a:lstStyle/>
                    <a:p>
                      <a:pPr algn="ctr" rtl="0"/>
                      <a:r>
                        <a:rPr lang="zh-Hans" sz="1000" b="1" i="0" u="none" strike="noStrike">
                          <a:solidFill>
                            <a:srgbClr val="0F6FC6"/>
                          </a:solidFill>
                          <a:highlight>
                            <a:srgbClr val="000000">
                              <a:alpha val="0"/>
                            </a:srgbClr>
                          </a:highlight>
                          <a:latin typeface="Simsun"/>
                          <a:ea typeface="Simsun"/>
                          <a:cs typeface="Arial"/>
                        </a:rPr>
                        <a:t>TFI4</a:t>
                      </a:r>
                    </a:p>
                    <a:p>
                      <a:pPr algn="ctr" rtl="0"/>
                      <a:r>
                        <a:rPr lang="zh-Hans" sz="1000" b="1" i="0" u="none" strike="noStrike">
                          <a:solidFill>
                            <a:srgbClr val="0F6FC6"/>
                          </a:solidFill>
                          <a:highlight>
                            <a:srgbClr val="000000">
                              <a:alpha val="0"/>
                            </a:srgbClr>
                          </a:highlight>
                          <a:latin typeface="Simsun"/>
                          <a:ea typeface="Simsun"/>
                          <a:cs typeface="Arial"/>
                        </a:rPr>
                        <a:t>在CAREC走廊上运输的速度</a:t>
                      </a:r>
                    </a:p>
                    <a:p>
                      <a:pPr algn="ctr"/>
                      <a:endParaRPr lang="en-US" sz="1050">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5480777"/>
                  </a:ext>
                </a:extLst>
              </a:tr>
            </a:tbl>
          </a:graphicData>
        </a:graphic>
      </p:graphicFrame>
      <p:sp>
        <p:nvSpPr>
          <p:cNvPr id="42" name="TextBox 41">
            <a:extLst>
              <a:ext uri="{FF2B5EF4-FFF2-40B4-BE49-F238E27FC236}">
                <a16:creationId xmlns:a16="http://schemas.microsoft.com/office/drawing/2014/main" id="{AA8298D4-E519-0B10-A870-1348BB2F8EB9}"/>
              </a:ext>
            </a:extLst>
          </p:cNvPr>
          <p:cNvSpPr txBox="1"/>
          <p:nvPr/>
        </p:nvSpPr>
        <p:spPr>
          <a:xfrm>
            <a:off x="212323" y="2110315"/>
            <a:ext cx="1054663" cy="523220"/>
          </a:xfrm>
          <a:prstGeom prst="rect">
            <a:avLst/>
          </a:prstGeom>
          <a:noFill/>
        </p:spPr>
        <p:txBody>
          <a:bodyPr wrap="square" rtlCol="0">
            <a:noAutofit/>
          </a:bodyPr>
          <a:lstStyle/>
          <a:p>
            <a:pPr algn="ctr" rtl="0"/>
            <a:r>
              <a:rPr lang="zh-Hans" sz="1400" b="1" i="0" u="none" strike="noStrike">
                <a:solidFill>
                  <a:srgbClr val="0F6FC6"/>
                </a:solidFill>
                <a:highlight>
                  <a:srgbClr val="000000">
                    <a:alpha val="0"/>
                  </a:srgbClr>
                </a:highlight>
                <a:latin typeface="Simsun"/>
                <a:ea typeface="Simsun"/>
                <a:cs typeface="Arial"/>
              </a:rPr>
              <a:t>公路运输</a:t>
            </a:r>
          </a:p>
        </p:txBody>
      </p:sp>
      <p:sp>
        <p:nvSpPr>
          <p:cNvPr id="43" name="TextBox 42">
            <a:extLst>
              <a:ext uri="{FF2B5EF4-FFF2-40B4-BE49-F238E27FC236}">
                <a16:creationId xmlns:a16="http://schemas.microsoft.com/office/drawing/2014/main" id="{1561D470-3509-A7B0-AF8A-640F69684FF6}"/>
              </a:ext>
            </a:extLst>
          </p:cNvPr>
          <p:cNvSpPr txBox="1"/>
          <p:nvPr/>
        </p:nvSpPr>
        <p:spPr>
          <a:xfrm>
            <a:off x="231778" y="4205044"/>
            <a:ext cx="1054663" cy="523220"/>
          </a:xfrm>
          <a:prstGeom prst="rect">
            <a:avLst/>
          </a:prstGeom>
          <a:noFill/>
        </p:spPr>
        <p:txBody>
          <a:bodyPr wrap="square" rtlCol="0">
            <a:noAutofit/>
          </a:bodyPr>
          <a:lstStyle/>
          <a:p>
            <a:pPr algn="ctr" rtl="0"/>
            <a:r>
              <a:rPr lang="zh-Hans" sz="1400" b="1" i="0" u="none" strike="noStrike">
                <a:solidFill>
                  <a:srgbClr val="0F6FC6"/>
                </a:solidFill>
                <a:highlight>
                  <a:srgbClr val="000000">
                    <a:alpha val="0"/>
                  </a:srgbClr>
                </a:highlight>
                <a:latin typeface="Simsun"/>
                <a:ea typeface="Simsun"/>
                <a:cs typeface="Arial"/>
              </a:rPr>
              <a:t>铁路交通</a:t>
            </a:r>
          </a:p>
        </p:txBody>
      </p:sp>
      <p:grpSp>
        <p:nvGrpSpPr>
          <p:cNvPr id="35" name="Group 34">
            <a:extLst>
              <a:ext uri="{FF2B5EF4-FFF2-40B4-BE49-F238E27FC236}">
                <a16:creationId xmlns:a16="http://schemas.microsoft.com/office/drawing/2014/main" id="{5156672D-2543-5DDC-734E-B3968C4E49BF}"/>
              </a:ext>
            </a:extLst>
          </p:cNvPr>
          <p:cNvGrpSpPr/>
          <p:nvPr/>
        </p:nvGrpSpPr>
        <p:grpSpPr>
          <a:xfrm>
            <a:off x="9618760" y="4136865"/>
            <a:ext cx="1352147" cy="464915"/>
            <a:chOff x="7525729" y="355889"/>
            <a:chExt cx="1352147" cy="464915"/>
          </a:xfrm>
        </p:grpSpPr>
        <p:sp>
          <p:nvSpPr>
            <p:cNvPr id="44" name="Rectangle 43">
              <a:extLst>
                <a:ext uri="{FF2B5EF4-FFF2-40B4-BE49-F238E27FC236}">
                  <a16:creationId xmlns:a16="http://schemas.microsoft.com/office/drawing/2014/main" id="{289818D7-E3D3-76E1-ED92-1F660AA13698}"/>
                </a:ext>
              </a:extLst>
            </p:cNvPr>
            <p:cNvSpPr/>
            <p:nvPr/>
          </p:nvSpPr>
          <p:spPr>
            <a:xfrm>
              <a:off x="7525729" y="355889"/>
              <a:ext cx="182880" cy="18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5" name="Rectangle 44">
              <a:extLst>
                <a:ext uri="{FF2B5EF4-FFF2-40B4-BE49-F238E27FC236}">
                  <a16:creationId xmlns:a16="http://schemas.microsoft.com/office/drawing/2014/main" id="{DAEF5603-1948-BEB7-3CAF-7E84E7F67B3C}"/>
                </a:ext>
              </a:extLst>
            </p:cNvPr>
            <p:cNvSpPr/>
            <p:nvPr/>
          </p:nvSpPr>
          <p:spPr>
            <a:xfrm>
              <a:off x="7525729" y="596595"/>
              <a:ext cx="182880" cy="1828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6" name="TextBox 45">
              <a:extLst>
                <a:ext uri="{FF2B5EF4-FFF2-40B4-BE49-F238E27FC236}">
                  <a16:creationId xmlns:a16="http://schemas.microsoft.com/office/drawing/2014/main" id="{BCCDA31A-E41C-C73F-0DC9-D71DD6C2D5F0}"/>
                </a:ext>
              </a:extLst>
            </p:cNvPr>
            <p:cNvSpPr txBox="1"/>
            <p:nvPr/>
          </p:nvSpPr>
          <p:spPr>
            <a:xfrm>
              <a:off x="7708611" y="355889"/>
              <a:ext cx="1169265" cy="215444"/>
            </a:xfrm>
            <a:prstGeom prst="rect">
              <a:avLst/>
            </a:prstGeom>
            <a:noFill/>
          </p:spPr>
          <p:txBody>
            <a:bodyPr wrap="square" rtlCol="0">
              <a:noAutofit/>
            </a:bodyPr>
            <a:lstStyle/>
            <a:p>
              <a:pPr rtl="0"/>
              <a:r>
                <a:rPr lang="zh-Hans" sz="800" b="1" i="0" u="none" strike="noStrike">
                  <a:highlight>
                    <a:srgbClr val="000000">
                      <a:alpha val="0"/>
                    </a:srgbClr>
                  </a:highlight>
                  <a:latin typeface="Simsun"/>
                  <a:ea typeface="Simsun"/>
                </a:rPr>
                <a:t>无延误速度（SWOD）的平均速度</a:t>
              </a:r>
            </a:p>
          </p:txBody>
        </p:sp>
        <p:sp>
          <p:nvSpPr>
            <p:cNvPr id="47" name="TextBox 46">
              <a:extLst>
                <a:ext uri="{FF2B5EF4-FFF2-40B4-BE49-F238E27FC236}">
                  <a16:creationId xmlns:a16="http://schemas.microsoft.com/office/drawing/2014/main" id="{3F75E8DF-9FBE-5367-5618-552427E5C0F3}"/>
                </a:ext>
              </a:extLst>
            </p:cNvPr>
            <p:cNvSpPr txBox="1"/>
            <p:nvPr/>
          </p:nvSpPr>
          <p:spPr>
            <a:xfrm>
              <a:off x="7708609" y="605360"/>
              <a:ext cx="1033078" cy="215444"/>
            </a:xfrm>
            <a:prstGeom prst="rect">
              <a:avLst/>
            </a:prstGeom>
            <a:noFill/>
          </p:spPr>
          <p:txBody>
            <a:bodyPr wrap="square" rtlCol="0">
              <a:noAutofit/>
            </a:bodyPr>
            <a:lstStyle/>
            <a:p>
              <a:pPr rtl="0"/>
              <a:r>
                <a:rPr lang="zh-Hans" sz="800" b="1" i="0" u="none" strike="noStrike">
                  <a:highlight>
                    <a:srgbClr val="000000">
                      <a:alpha val="0"/>
                    </a:srgbClr>
                  </a:highlight>
                  <a:latin typeface="Simsun"/>
                  <a:ea typeface="Simsun"/>
                </a:rPr>
                <a:t>有延迟的速度</a:t>
              </a:r>
            </a:p>
          </p:txBody>
        </p:sp>
      </p:grpSp>
      <p:sp>
        <p:nvSpPr>
          <p:cNvPr id="48" name="Title 1">
            <a:extLst>
              <a:ext uri="{FF2B5EF4-FFF2-40B4-BE49-F238E27FC236}">
                <a16:creationId xmlns:a16="http://schemas.microsoft.com/office/drawing/2014/main" id="{6F310811-C905-55EB-11B5-72A8890CD104}"/>
              </a:ext>
            </a:extLst>
          </p:cNvPr>
          <p:cNvSpPr txBox="1"/>
          <p:nvPr/>
        </p:nvSpPr>
        <p:spPr>
          <a:xfrm>
            <a:off x="2863269" y="330341"/>
            <a:ext cx="8107638" cy="592183"/>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0"/>
            <a:r>
              <a:rPr lang="zh-Hans" sz="2400" b="1" i="0" u="none" strike="noStrike">
                <a:solidFill>
                  <a:srgbClr val="0B5394"/>
                </a:solidFill>
                <a:highlight>
                  <a:srgbClr val="000000">
                    <a:alpha val="0"/>
                  </a:srgbClr>
                </a:highlight>
                <a:latin typeface="Simsun"/>
                <a:ea typeface="Simsun"/>
                <a:cs typeface="Arial"/>
              </a:rPr>
              <a:t>CPMM 贸易便利化指标</a:t>
            </a:r>
          </a:p>
        </p:txBody>
      </p:sp>
      <p:sp>
        <p:nvSpPr>
          <p:cNvPr id="3" name="Title 2">
            <a:extLst>
              <a:ext uri="{FF2B5EF4-FFF2-40B4-BE49-F238E27FC236}">
                <a16:creationId xmlns:a16="http://schemas.microsoft.com/office/drawing/2014/main" id="{B0D24311-C191-725B-7A2E-05BADB705224}"/>
              </a:ext>
            </a:extLst>
          </p:cNvPr>
          <p:cNvSpPr txBox="1"/>
          <p:nvPr/>
        </p:nvSpPr>
        <p:spPr>
          <a:xfrm>
            <a:off x="9397092" y="1128728"/>
            <a:ext cx="2333899" cy="1589582"/>
          </a:xfrm>
          <a:prstGeom prst="rect">
            <a:avLst/>
          </a:prstGeom>
          <a:solidFill>
            <a:schemeClr val="bg1"/>
          </a:solidFill>
        </p:spPr>
        <p:txBody>
          <a:bodyPr lIns="91440" tIns="45720" rIns="91440" bIns="45720" anchor="t">
            <a:noAutofit/>
          </a:bodyPr>
          <a:lstStyle>
            <a:defPPr>
              <a:defRPr lang="en-US"/>
            </a:defPPr>
            <a:lvl1pPr algn="ctr" defTabSz="914377">
              <a:lnSpc>
                <a:spcPct val="100000"/>
              </a:lnSpc>
              <a:spcBef>
                <a:spcPct val="0"/>
              </a:spcBef>
              <a:buNone/>
              <a:defRPr sz="1600">
                <a:solidFill>
                  <a:schemeClr val="accent1"/>
                </a:solidFill>
                <a:latin typeface="Arial"/>
                <a:ea typeface="+mj-ea"/>
                <a:cs typeface="Arial"/>
              </a:defRPr>
            </a:lvl1pPr>
          </a:lstStyle>
          <a:p>
            <a:pPr algn="l" rtl="0"/>
            <a:r>
              <a:rPr lang="zh-Hans" sz="1800" b="0" i="0" u="none" strike="noStrike">
                <a:highlight>
                  <a:srgbClr val="000000">
                    <a:alpha val="0"/>
                  </a:srgbClr>
                </a:highlight>
                <a:latin typeface="Simsun"/>
                <a:ea typeface="Simsun"/>
              </a:rPr>
              <a:t>2022年的数据显示，与2021年相比，公路和铁路运输的时间和成本指标</a:t>
            </a:r>
            <a:r>
              <a:rPr lang="zh-Hans" sz="1800" b="1" i="0" u="none" strike="noStrike">
                <a:solidFill>
                  <a:srgbClr val="FF0000"/>
                </a:solidFill>
                <a:highlight>
                  <a:srgbClr val="000000">
                    <a:alpha val="0"/>
                  </a:srgbClr>
                </a:highlight>
                <a:latin typeface="Simsun"/>
                <a:ea typeface="Simsun"/>
              </a:rPr>
              <a:t>有所改善 </a:t>
            </a:r>
            <a:r>
              <a:rPr lang="zh-Hans" sz="1800" b="0" i="0" u="none" strike="noStrike">
                <a:highlight>
                  <a:srgbClr val="000000">
                    <a:alpha val="0"/>
                  </a:srgbClr>
                </a:highlight>
                <a:latin typeface="Simsun"/>
                <a:ea typeface="Simsun"/>
              </a:rPr>
              <a:t>。</a:t>
            </a:r>
          </a:p>
          <a:p>
            <a:pPr algn="l"/>
            <a:endParaRPr lang="en-US" sz="1800"/>
          </a:p>
          <a:p>
            <a:pPr algn="l" rtl="0"/>
            <a:r>
              <a:rPr lang="zh-Hans" sz="1800" b="0" i="0" u="none" strike="noStrike">
                <a:highlight>
                  <a:srgbClr val="000000">
                    <a:alpha val="0"/>
                  </a:srgbClr>
                </a:highlight>
                <a:latin typeface="Simsun"/>
                <a:ea typeface="Simsun"/>
              </a:rPr>
              <a:t>亟需持续改善</a:t>
            </a:r>
          </a:p>
          <a:p>
            <a:pPr algn="l"/>
            <a:endParaRPr lang="en-US"/>
          </a:p>
          <a:p>
            <a:pPr algn="l"/>
            <a:endParaRPr lang="en-US"/>
          </a:p>
          <a:p>
            <a:pPr algn="l"/>
            <a:endParaRPr lang="en-US">
              <a:solidFill>
                <a:srgbClr val="0F6FC6"/>
              </a:solidFill>
            </a:endParaRPr>
          </a:p>
        </p:txBody>
      </p:sp>
      <p:sp>
        <p:nvSpPr>
          <p:cNvPr id="4" name="TextBox 3">
            <a:extLst>
              <a:ext uri="{FF2B5EF4-FFF2-40B4-BE49-F238E27FC236}">
                <a16:creationId xmlns:a16="http://schemas.microsoft.com/office/drawing/2014/main" id="{3DE2673E-BED4-6828-5ED0-79427E33E4CC}"/>
              </a:ext>
            </a:extLst>
          </p:cNvPr>
          <p:cNvSpPr txBox="1"/>
          <p:nvPr/>
        </p:nvSpPr>
        <p:spPr>
          <a:xfrm>
            <a:off x="9238828" y="4853665"/>
            <a:ext cx="2743200" cy="1015663"/>
          </a:xfrm>
          <a:prstGeom prst="rect">
            <a:avLst/>
          </a:prstGeom>
          <a:noFill/>
        </p:spPr>
        <p:txBody>
          <a:bodyPr wrap="square">
            <a:noAutofit/>
          </a:bodyPr>
          <a:lstStyle/>
          <a:p>
            <a:pPr rtl="0"/>
            <a:r>
              <a:rPr lang="zh-Hans" sz="1000" b="0" i="0" u="none" strike="noStrike">
                <a:highlight>
                  <a:srgbClr val="000000">
                    <a:alpha val="0"/>
                  </a:srgbClr>
                </a:highlight>
                <a:latin typeface="Simsun"/>
                <a:ea typeface="Simsun"/>
                <a:cs typeface="Calibri"/>
              </a:rPr>
              <a:t>注：BCP = 边境口岸，CPMM = 走廊性能测量和监测，TFI = 贸易便利化指标</a:t>
            </a:r>
          </a:p>
          <a:p>
            <a:pPr rtl="0"/>
            <a:r>
              <a:rPr lang="zh-Hans" sz="1000" b="0" i="0" u="none" strike="noStrike">
                <a:highlight>
                  <a:srgbClr val="000000">
                    <a:alpha val="0"/>
                  </a:srgbClr>
                </a:highlight>
                <a:latin typeface="Simsun"/>
                <a:ea typeface="Simsun"/>
                <a:cs typeface="Calibri"/>
              </a:rPr>
              <a:t>资料来源：亚行数据库CAREC走廊绩效测量和监测</a:t>
            </a:r>
            <a:endParaRPr lang="en-US" sz="1000"/>
          </a:p>
        </p:txBody>
      </p:sp>
      <p:sp>
        <p:nvSpPr>
          <p:cNvPr id="16" name="TextBox 15">
            <a:extLst>
              <a:ext uri="{FF2B5EF4-FFF2-40B4-BE49-F238E27FC236}">
                <a16:creationId xmlns:a16="http://schemas.microsoft.com/office/drawing/2014/main" id="{37AA2308-0A83-6CD7-28BF-A13A94DA93B6}"/>
              </a:ext>
            </a:extLst>
          </p:cNvPr>
          <p:cNvSpPr txBox="1"/>
          <p:nvPr/>
        </p:nvSpPr>
        <p:spPr>
          <a:xfrm>
            <a:off x="1471380" y="1148867"/>
            <a:ext cx="22266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rtl="0">
              <a:buFont typeface="Arial"/>
              <a:buChar char="•"/>
            </a:pPr>
            <a:r>
              <a:rPr lang="zh-Hans" sz="1800" b="0" i="0" u="none" strike="noStrike">
                <a:highlight>
                  <a:srgbClr val="000000">
                    <a:alpha val="0"/>
                  </a:srgbClr>
                </a:highlight>
                <a:latin typeface="Simsun"/>
                <a:ea typeface="Simsun"/>
              </a:rPr>
              <a:t>降低延误率</a:t>
            </a:r>
          </a:p>
        </p:txBody>
      </p:sp>
      <p:sp>
        <p:nvSpPr>
          <p:cNvPr id="17" name="Rectangle 16">
            <a:extLst>
              <a:ext uri="{FF2B5EF4-FFF2-40B4-BE49-F238E27FC236}">
                <a16:creationId xmlns:a16="http://schemas.microsoft.com/office/drawing/2014/main" id="{08AABFB4-62AC-A25E-B838-7964DEEACBC0}"/>
              </a:ext>
            </a:extLst>
          </p:cNvPr>
          <p:cNvSpPr/>
          <p:nvPr/>
        </p:nvSpPr>
        <p:spPr>
          <a:xfrm>
            <a:off x="2678488" y="1966497"/>
            <a:ext cx="603662" cy="333392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18" name="Connector: Elbow 17">
            <a:extLst>
              <a:ext uri="{FF2B5EF4-FFF2-40B4-BE49-F238E27FC236}">
                <a16:creationId xmlns:a16="http://schemas.microsoft.com/office/drawing/2014/main" id="{F6A15A75-06B4-3864-52E9-20C34633CAD4}"/>
              </a:ext>
            </a:extLst>
          </p:cNvPr>
          <p:cNvCxnSpPr>
            <a:stCxn id="25" idx="0"/>
            <a:endCxn id="21" idx="2"/>
          </p:cNvCxnSpPr>
          <p:nvPr/>
        </p:nvCxnSpPr>
        <p:spPr>
          <a:xfrm rot="5400000" flipH="1" flipV="1">
            <a:off x="5046832" y="1386061"/>
            <a:ext cx="415698" cy="72839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48D64E75-C871-D44C-442F-1C744902ECC3}"/>
              </a:ext>
            </a:extLst>
          </p:cNvPr>
          <p:cNvCxnSpPr>
            <a:endCxn id="16" idx="2"/>
          </p:cNvCxnSpPr>
          <p:nvPr/>
        </p:nvCxnSpPr>
        <p:spPr>
          <a:xfrm rot="16200000" flipV="1">
            <a:off x="2557349" y="1545542"/>
            <a:ext cx="459246" cy="40456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23417EE-8591-79F2-9F59-23EC3C81BFFA}"/>
              </a:ext>
            </a:extLst>
          </p:cNvPr>
          <p:cNvSpPr txBox="1"/>
          <p:nvPr/>
        </p:nvSpPr>
        <p:spPr>
          <a:xfrm>
            <a:off x="4505567" y="1173077"/>
            <a:ext cx="22266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rtl="0">
              <a:buFont typeface="Arial"/>
              <a:buChar char="•"/>
            </a:pPr>
            <a:r>
              <a:rPr lang="zh-Hans" sz="1800" b="0" i="0" u="none" strike="noStrike">
                <a:highlight>
                  <a:srgbClr val="000000">
                    <a:alpha val="0"/>
                  </a:srgbClr>
                </a:highlight>
                <a:latin typeface="Simsun"/>
                <a:ea typeface="Simsun"/>
              </a:rPr>
              <a:t>降低了成本</a:t>
            </a:r>
          </a:p>
        </p:txBody>
      </p:sp>
      <p:sp>
        <p:nvSpPr>
          <p:cNvPr id="25" name="Rectangle 24">
            <a:extLst>
              <a:ext uri="{FF2B5EF4-FFF2-40B4-BE49-F238E27FC236}">
                <a16:creationId xmlns:a16="http://schemas.microsoft.com/office/drawing/2014/main" id="{C2284D75-1F21-C524-FC39-25EAB204FADE}"/>
              </a:ext>
            </a:extLst>
          </p:cNvPr>
          <p:cNvSpPr/>
          <p:nvPr/>
        </p:nvSpPr>
        <p:spPr>
          <a:xfrm>
            <a:off x="4588653" y="1958107"/>
            <a:ext cx="603662" cy="166900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6" name="Rectangle 35">
            <a:extLst>
              <a:ext uri="{FF2B5EF4-FFF2-40B4-BE49-F238E27FC236}">
                <a16:creationId xmlns:a16="http://schemas.microsoft.com/office/drawing/2014/main" id="{763AAAC2-BFD6-2325-D53D-7BB62FF316DF}"/>
              </a:ext>
            </a:extLst>
          </p:cNvPr>
          <p:cNvSpPr/>
          <p:nvPr/>
        </p:nvSpPr>
        <p:spPr>
          <a:xfrm>
            <a:off x="6498552" y="1958107"/>
            <a:ext cx="603662" cy="333392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9" name="TextBox 38">
            <a:extLst>
              <a:ext uri="{FF2B5EF4-FFF2-40B4-BE49-F238E27FC236}">
                <a16:creationId xmlns:a16="http://schemas.microsoft.com/office/drawing/2014/main" id="{23B677FE-0931-6D7A-734B-61A9BBAE085B}"/>
              </a:ext>
            </a:extLst>
          </p:cNvPr>
          <p:cNvSpPr txBox="1"/>
          <p:nvPr/>
        </p:nvSpPr>
        <p:spPr>
          <a:xfrm>
            <a:off x="7132667" y="1136003"/>
            <a:ext cx="22266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rtl="0">
              <a:buFont typeface="Arial"/>
              <a:buChar char="•"/>
            </a:pPr>
            <a:r>
              <a:rPr lang="zh-Hans" sz="1800" b="0" i="0" u="none" strike="noStrike">
                <a:highlight>
                  <a:srgbClr val="000000">
                    <a:alpha val="0"/>
                  </a:srgbClr>
                </a:highlight>
                <a:latin typeface="Simsun"/>
                <a:ea typeface="Simsun"/>
              </a:rPr>
              <a:t>更快的运输</a:t>
            </a:r>
          </a:p>
        </p:txBody>
      </p:sp>
      <p:cxnSp>
        <p:nvCxnSpPr>
          <p:cNvPr id="53" name="Connector: Elbow 52">
            <a:extLst>
              <a:ext uri="{FF2B5EF4-FFF2-40B4-BE49-F238E27FC236}">
                <a16:creationId xmlns:a16="http://schemas.microsoft.com/office/drawing/2014/main" id="{2DB1DAFB-A4F4-B716-BB06-30D16EBD62B4}"/>
              </a:ext>
            </a:extLst>
          </p:cNvPr>
          <p:cNvCxnSpPr>
            <a:stCxn id="21" idx="2"/>
            <a:endCxn id="36" idx="0"/>
          </p:cNvCxnSpPr>
          <p:nvPr/>
        </p:nvCxnSpPr>
        <p:spPr>
          <a:xfrm rot="16200000" flipH="1">
            <a:off x="6001782" y="1159506"/>
            <a:ext cx="415698" cy="118150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794E753F-CF12-5AC3-CBB4-CF5654F378A5}"/>
              </a:ext>
            </a:extLst>
          </p:cNvPr>
          <p:cNvSpPr/>
          <p:nvPr/>
        </p:nvSpPr>
        <p:spPr>
          <a:xfrm>
            <a:off x="8385484" y="1948781"/>
            <a:ext cx="603662" cy="333392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58" name="Connector: Elbow 57">
            <a:extLst>
              <a:ext uri="{FF2B5EF4-FFF2-40B4-BE49-F238E27FC236}">
                <a16:creationId xmlns:a16="http://schemas.microsoft.com/office/drawing/2014/main" id="{045B6744-FEE7-3732-99F4-275327DFC7E3}"/>
              </a:ext>
            </a:extLst>
          </p:cNvPr>
          <p:cNvCxnSpPr>
            <a:stCxn id="57" idx="0"/>
            <a:endCxn id="39" idx="2"/>
          </p:cNvCxnSpPr>
          <p:nvPr/>
        </p:nvCxnSpPr>
        <p:spPr>
          <a:xfrm rot="16200000" flipV="1">
            <a:off x="8244924" y="1506390"/>
            <a:ext cx="443446" cy="44133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3" name="Slide Number Placeholder 3">
            <a:extLst>
              <a:ext uri="{FF2B5EF4-FFF2-40B4-BE49-F238E27FC236}">
                <a16:creationId xmlns:a16="http://schemas.microsoft.com/office/drawing/2014/main" id="{6F905AC4-3249-13E8-69E2-CCE48ACACEFF}"/>
              </a:ext>
            </a:extLst>
          </p:cNvPr>
          <p:cNvSpPr txBox="1"/>
          <p:nvPr/>
        </p:nvSpPr>
        <p:spPr>
          <a:xfrm>
            <a:off x="8610600" y="6057412"/>
            <a:ext cx="2743200" cy="365125"/>
          </a:xfrm>
          <a:prstGeom prst="rect">
            <a:avLst/>
          </a:prstGeom>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r>
              <a:rPr lang="zh-Hans" sz="1100" b="0" i="0" u="none" strike="noStrike">
                <a:highlight>
                  <a:srgbClr val="000000">
                    <a:alpha val="0"/>
                  </a:srgbClr>
                </a:highlight>
                <a:latin typeface="Simsun"/>
                <a:ea typeface="Simsun"/>
              </a:rPr>
              <a:t>7</a:t>
            </a:r>
            <a:endParaRPr lang="en-US" sz="1100"/>
          </a:p>
        </p:txBody>
      </p:sp>
    </p:spTree>
    <p:extLst>
      <p:ext uri="{BB962C8B-B14F-4D97-AF65-F5344CB8AC3E}">
        <p14:creationId xmlns:p14="http://schemas.microsoft.com/office/powerpoint/2010/main" val="2801915712"/>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8B0F9E9-C312-B960-BCC0-7F8625CC62CC}"/>
              </a:ext>
            </a:extLst>
          </p:cNvPr>
          <p:cNvSpPr>
            <a:spLocks noGrp="1"/>
          </p:cNvSpPr>
          <p:nvPr>
            <p:ph type="title"/>
          </p:nvPr>
        </p:nvSpPr>
        <p:spPr>
          <a:xfrm>
            <a:off x="838200" y="0"/>
            <a:ext cx="10515600" cy="844300"/>
          </a:xfrm>
        </p:spPr>
        <p:txBody>
          <a:bodyPr lIns="91440" tIns="45720" rIns="91440" bIns="45720" anchor="t">
            <a:noAutofit/>
          </a:bodyPr>
          <a:lstStyle/>
          <a:p>
            <a:pPr algn="ctr" rtl="0"/>
            <a:r>
              <a:rPr lang="zh-Hans" sz="3600" b="0" i="0" u="none" strike="noStrike">
                <a:highlight>
                  <a:srgbClr val="000000">
                    <a:alpha val="0"/>
                  </a:srgbClr>
                </a:highlight>
                <a:latin typeface="Simsun"/>
                <a:ea typeface="Simsun"/>
              </a:rPr>
              <a:t>贸易和RCI的趋势</a:t>
            </a:r>
          </a:p>
        </p:txBody>
      </p:sp>
      <p:sp>
        <p:nvSpPr>
          <p:cNvPr id="3" name="Content Placeholder 2">
            <a:extLst>
              <a:ext uri="{FF2B5EF4-FFF2-40B4-BE49-F238E27FC236}">
                <a16:creationId xmlns:a16="http://schemas.microsoft.com/office/drawing/2014/main" id="{7F9B7BAE-A76B-0D41-560B-ABD2D2F3DC70}"/>
              </a:ext>
            </a:extLst>
          </p:cNvPr>
          <p:cNvSpPr>
            <a:spLocks noGrp="1"/>
          </p:cNvSpPr>
          <p:nvPr>
            <p:ph idx="1"/>
          </p:nvPr>
        </p:nvSpPr>
        <p:spPr>
          <a:xfrm>
            <a:off x="1027044" y="689435"/>
            <a:ext cx="10515600" cy="5320551"/>
          </a:xfrm>
        </p:spPr>
        <p:txBody>
          <a:bodyPr vert="horz" lIns="91440" tIns="45720" rIns="91440" bIns="45720" rtlCol="0" anchor="t">
            <a:noAutofit/>
          </a:bodyPr>
          <a:lstStyle/>
          <a:p>
            <a:pPr marL="0" indent="0" rtl="0">
              <a:lnSpc>
                <a:spcPct val="170000"/>
              </a:lnSpc>
              <a:spcBef>
                <a:spcPct val="0"/>
              </a:spcBef>
              <a:buNone/>
            </a:pPr>
            <a:r>
              <a:rPr lang="zh-Hans" sz="8000" b="1" i="0" u="none" strike="noStrike">
                <a:solidFill>
                  <a:srgbClr val="00B050"/>
                </a:solidFill>
                <a:highlight>
                  <a:srgbClr val="000000">
                    <a:alpha val="0"/>
                  </a:srgbClr>
                </a:highlight>
                <a:latin typeface="Simsun"/>
                <a:ea typeface="Simsun"/>
                <a:cs typeface="Arial"/>
              </a:rPr>
              <a:t>成就</a:t>
            </a:r>
            <a:endParaRPr lang="en-US" sz="8000">
              <a:solidFill>
                <a:srgbClr val="00B050"/>
              </a:solidFill>
              <a:latin typeface="Arial"/>
              <a:cs typeface="Arial"/>
            </a:endParaRPr>
          </a:p>
          <a:p>
            <a:pPr marL="1143000" indent="-647700" rtl="0">
              <a:lnSpc>
                <a:spcPct val="120000"/>
              </a:lnSpc>
              <a:spcBef>
                <a:spcPts val="200"/>
              </a:spcBef>
              <a:spcAft>
                <a:spcPts val="200"/>
              </a:spcAft>
              <a:buFont typeface="+mj-lt"/>
              <a:buAutoNum type="arabicParenR"/>
            </a:pPr>
            <a:r>
              <a:rPr lang="zh-Hans" sz="7200" b="0" i="0" u="none" strike="noStrike">
                <a:solidFill>
                  <a:srgbClr val="000000"/>
                </a:solidFill>
                <a:highlight>
                  <a:srgbClr val="000000">
                    <a:alpha val="0"/>
                  </a:srgbClr>
                </a:highlight>
                <a:latin typeface="Simsun"/>
                <a:ea typeface="Simsun"/>
                <a:cs typeface="Arial"/>
              </a:rPr>
              <a:t>自2016年以来，货物贸易占国内生产总值的比例有所提高，</a:t>
            </a:r>
          </a:p>
          <a:p>
            <a:pPr marL="1143000" indent="-647700" rtl="0">
              <a:lnSpc>
                <a:spcPct val="120000"/>
              </a:lnSpc>
              <a:spcBef>
                <a:spcPts val="200"/>
              </a:spcBef>
              <a:spcAft>
                <a:spcPts val="200"/>
              </a:spcAft>
              <a:buFont typeface="+mj-lt"/>
              <a:buAutoNum type="arabicParenR"/>
            </a:pPr>
            <a:r>
              <a:rPr lang="zh-Hans" sz="7200" b="0" i="0" u="none" strike="noStrike">
                <a:solidFill>
                  <a:srgbClr val="000000"/>
                </a:solidFill>
                <a:highlight>
                  <a:srgbClr val="000000">
                    <a:alpha val="0"/>
                  </a:srgbClr>
                </a:highlight>
                <a:latin typeface="Simsun"/>
                <a:ea typeface="Simsun"/>
                <a:cs typeface="Arial"/>
              </a:rPr>
              <a:t>前5种商品在总出口中的份额较低，体现了口组成的多样化。</a:t>
            </a:r>
            <a:endParaRPr lang="en-US" sz="9600">
              <a:solidFill>
                <a:schemeClr val="tx1"/>
              </a:solidFill>
            </a:endParaRPr>
          </a:p>
          <a:p>
            <a:pPr marL="1143000" indent="-647700" rtl="0">
              <a:lnSpc>
                <a:spcPct val="120000"/>
              </a:lnSpc>
              <a:spcBef>
                <a:spcPts val="200"/>
              </a:spcBef>
              <a:spcAft>
                <a:spcPts val="200"/>
              </a:spcAft>
              <a:buFont typeface="+mj-lt"/>
              <a:buAutoNum type="arabicParenR"/>
            </a:pPr>
            <a:r>
              <a:rPr lang="zh-Hans" sz="7200" b="0" i="0" u="none" strike="noStrike">
                <a:solidFill>
                  <a:srgbClr val="000000"/>
                </a:solidFill>
                <a:highlight>
                  <a:srgbClr val="000000">
                    <a:alpha val="0"/>
                  </a:srgbClr>
                </a:highlight>
                <a:latin typeface="Simsun"/>
                <a:ea typeface="Simsun"/>
                <a:cs typeface="Arial"/>
              </a:rPr>
              <a:t>在六大区域集团中，CAREC一体化的提升幅度最大</a:t>
            </a:r>
          </a:p>
          <a:p>
            <a:pPr marL="1143000" indent="-647700" rtl="0">
              <a:lnSpc>
                <a:spcPct val="120000"/>
              </a:lnSpc>
              <a:spcBef>
                <a:spcPts val="200"/>
              </a:spcBef>
              <a:spcAft>
                <a:spcPts val="200"/>
              </a:spcAft>
              <a:buFont typeface="+mj-lt"/>
              <a:buAutoNum type="arabicParenR"/>
            </a:pPr>
            <a:r>
              <a:rPr lang="zh-Hans" sz="7200" b="0" i="0" u="none" strike="noStrike">
                <a:solidFill>
                  <a:srgbClr val="000000"/>
                </a:solidFill>
                <a:highlight>
                  <a:srgbClr val="000000">
                    <a:alpha val="0"/>
                  </a:srgbClr>
                </a:highlight>
                <a:latin typeface="Simsun"/>
                <a:ea typeface="Simsun"/>
                <a:cs typeface="Arial"/>
              </a:rPr>
              <a:t>电商的崛起</a:t>
            </a:r>
          </a:p>
          <a:p>
            <a:pPr marL="1143000" indent="-647700" rtl="0">
              <a:lnSpc>
                <a:spcPct val="120000"/>
              </a:lnSpc>
              <a:spcBef>
                <a:spcPts val="200"/>
              </a:spcBef>
              <a:spcAft>
                <a:spcPts val="200"/>
              </a:spcAft>
              <a:buFont typeface="+mj-lt"/>
              <a:buAutoNum type="arabicParenR"/>
            </a:pPr>
            <a:r>
              <a:rPr lang="zh-Hans" sz="7200" b="0" i="0" u="none" strike="noStrike">
                <a:solidFill>
                  <a:srgbClr val="000000"/>
                </a:solidFill>
                <a:highlight>
                  <a:srgbClr val="000000">
                    <a:alpha val="0"/>
                  </a:srgbClr>
                </a:highlight>
                <a:latin typeface="Simsun"/>
                <a:ea typeface="Simsun"/>
                <a:cs typeface="Arial"/>
              </a:rPr>
              <a:t>2022年CPMM数据显示，与2021年相比，公路和铁路运输的时间和成本指标有所改善</a:t>
            </a:r>
          </a:p>
          <a:p>
            <a:pPr marL="0" indent="0">
              <a:lnSpc>
                <a:spcPct val="120000"/>
              </a:lnSpc>
              <a:spcBef>
                <a:spcPts val="200"/>
              </a:spcBef>
              <a:spcAft>
                <a:spcPts val="200"/>
              </a:spcAft>
              <a:buNone/>
            </a:pPr>
            <a:endParaRPr lang="en-US" sz="400" b="1">
              <a:solidFill>
                <a:srgbClr val="00B050"/>
              </a:solidFill>
              <a:latin typeface="Arial"/>
              <a:cs typeface="Arial"/>
            </a:endParaRPr>
          </a:p>
          <a:p>
            <a:pPr marL="0" indent="0" rtl="0">
              <a:lnSpc>
                <a:spcPct val="120000"/>
              </a:lnSpc>
              <a:spcBef>
                <a:spcPts val="200"/>
              </a:spcBef>
              <a:spcAft>
                <a:spcPts val="200"/>
              </a:spcAft>
              <a:buNone/>
            </a:pPr>
            <a:r>
              <a:rPr lang="zh-Hans" sz="8000" b="1" i="0" u="none" strike="noStrike">
                <a:solidFill>
                  <a:srgbClr val="00B050"/>
                </a:solidFill>
                <a:highlight>
                  <a:srgbClr val="000000">
                    <a:alpha val="0"/>
                  </a:srgbClr>
                </a:highlight>
                <a:latin typeface="Simsun"/>
                <a:ea typeface="Simsun"/>
                <a:cs typeface="Arial"/>
              </a:rPr>
              <a:t>挑战</a:t>
            </a:r>
            <a:endParaRPr lang="en-US" sz="8000">
              <a:solidFill>
                <a:srgbClr val="00B050"/>
              </a:solidFill>
              <a:latin typeface="Arial"/>
              <a:cs typeface="Arial"/>
            </a:endParaRPr>
          </a:p>
          <a:p>
            <a:pPr marL="1143000" indent="-647700" rtl="0">
              <a:lnSpc>
                <a:spcPct val="120000"/>
              </a:lnSpc>
              <a:spcBef>
                <a:spcPts val="200"/>
              </a:spcBef>
              <a:spcAft>
                <a:spcPts val="200"/>
              </a:spcAft>
              <a:buFont typeface="+mj-lt"/>
              <a:buAutoNum type="arabicParenR"/>
            </a:pPr>
            <a:r>
              <a:rPr lang="zh-Hans" sz="7200" b="0" i="0" u="none" strike="noStrike">
                <a:solidFill>
                  <a:srgbClr val="000000"/>
                </a:solidFill>
                <a:highlight>
                  <a:srgbClr val="000000">
                    <a:alpha val="0"/>
                  </a:srgbClr>
                </a:highlight>
                <a:latin typeface="Simsun"/>
                <a:ea typeface="Simsun"/>
                <a:cs typeface="Arial"/>
              </a:rPr>
              <a:t>服务贸易在国内生产总值中的比例保持不变。</a:t>
            </a:r>
          </a:p>
          <a:p>
            <a:pPr marL="1143000" indent="-647700" rtl="0">
              <a:lnSpc>
                <a:spcPct val="120000"/>
              </a:lnSpc>
              <a:spcBef>
                <a:spcPts val="200"/>
              </a:spcBef>
              <a:spcAft>
                <a:spcPts val="200"/>
              </a:spcAft>
              <a:buFont typeface="+mj-lt"/>
              <a:buAutoNum type="arabicParenR"/>
            </a:pPr>
            <a:r>
              <a:rPr lang="zh-Hans" sz="7200" b="0" i="0" u="none" strike="noStrike">
                <a:solidFill>
                  <a:srgbClr val="000000"/>
                </a:solidFill>
                <a:highlight>
                  <a:srgbClr val="000000">
                    <a:alpha val="0"/>
                  </a:srgbClr>
                </a:highlight>
                <a:latin typeface="Simsun"/>
                <a:ea typeface="Simsun"/>
                <a:cs typeface="Arial"/>
              </a:rPr>
              <a:t>在总出口中排名前五的商品仍占50%以上</a:t>
            </a:r>
          </a:p>
          <a:p>
            <a:pPr marL="1143000" indent="-647700" rtl="0">
              <a:lnSpc>
                <a:spcPct val="120000"/>
              </a:lnSpc>
              <a:spcBef>
                <a:spcPts val="200"/>
              </a:spcBef>
              <a:spcAft>
                <a:spcPts val="200"/>
              </a:spcAft>
              <a:buFont typeface="+mj-lt"/>
              <a:buAutoNum type="arabicParenR"/>
            </a:pPr>
            <a:r>
              <a:rPr lang="zh-Hans" sz="7200" b="0" i="0" u="none" strike="noStrike">
                <a:solidFill>
                  <a:srgbClr val="000000"/>
                </a:solidFill>
                <a:highlight>
                  <a:srgbClr val="000000">
                    <a:alpha val="0"/>
                  </a:srgbClr>
                </a:highlight>
                <a:latin typeface="Simsun"/>
                <a:ea typeface="Simsun"/>
                <a:cs typeface="Arial"/>
              </a:rPr>
              <a:t>CAREC与东盟和大湄公河次区域的差距仍然很大在8个指标中，贸易和投资的整合程度最低。</a:t>
            </a:r>
          </a:p>
          <a:p>
            <a:pPr marL="1143000" indent="-647700" rtl="0">
              <a:lnSpc>
                <a:spcPct val="120000"/>
              </a:lnSpc>
              <a:spcBef>
                <a:spcPts val="200"/>
              </a:spcBef>
              <a:spcAft>
                <a:spcPts val="200"/>
              </a:spcAft>
              <a:buFont typeface="+mj-lt"/>
              <a:buAutoNum type="arabicParenR"/>
            </a:pPr>
            <a:r>
              <a:rPr lang="zh-Hans" sz="7200" b="0" i="0" u="none" strike="noStrike">
                <a:solidFill>
                  <a:srgbClr val="000000"/>
                </a:solidFill>
                <a:highlight>
                  <a:srgbClr val="000000">
                    <a:alpha val="0"/>
                  </a:srgbClr>
                </a:highlight>
                <a:latin typeface="Simsun"/>
                <a:ea typeface="Simsun"/>
                <a:cs typeface="Arial"/>
              </a:rPr>
              <a:t>电商发展程度不均衡，亟需数字化转型</a:t>
            </a:r>
          </a:p>
          <a:p>
            <a:pPr marL="1143000" indent="-647700" rtl="0">
              <a:lnSpc>
                <a:spcPct val="120000"/>
              </a:lnSpc>
              <a:spcBef>
                <a:spcPts val="200"/>
              </a:spcBef>
              <a:spcAft>
                <a:spcPts val="200"/>
              </a:spcAft>
              <a:buFont typeface="+mj-lt"/>
              <a:buAutoNum type="arabicParenR"/>
            </a:pPr>
            <a:r>
              <a:rPr lang="zh-Hans" sz="7200" b="0" i="0" u="none" strike="noStrike">
                <a:solidFill>
                  <a:srgbClr val="000000"/>
                </a:solidFill>
                <a:highlight>
                  <a:srgbClr val="000000">
                    <a:alpha val="0"/>
                  </a:srgbClr>
                </a:highlight>
                <a:latin typeface="Simsun"/>
                <a:ea typeface="Simsun"/>
                <a:cs typeface="Arial"/>
              </a:rPr>
              <a:t>在减少时间和成本方面有很大的空间，提高货物在CAREC走廊的运输速度</a:t>
            </a:r>
            <a:endParaRPr lang="en-US" sz="4400">
              <a:solidFill>
                <a:srgbClr val="0F6FC6"/>
              </a:solidFill>
            </a:endParaRPr>
          </a:p>
          <a:p>
            <a:pPr marL="227965" indent="-227965"/>
            <a:endParaRPr lang="en-US" sz="3200">
              <a:solidFill>
                <a:srgbClr val="FF0000"/>
              </a:solidFill>
            </a:endParaRPr>
          </a:p>
        </p:txBody>
      </p:sp>
      <p:sp>
        <p:nvSpPr>
          <p:cNvPr id="4" name="Slide Number Placeholder 3">
            <a:extLst>
              <a:ext uri="{FF2B5EF4-FFF2-40B4-BE49-F238E27FC236}">
                <a16:creationId xmlns:a16="http://schemas.microsoft.com/office/drawing/2014/main" id="{3A28D171-5D0F-1312-4630-FC34D75506C2}"/>
              </a:ext>
            </a:extLst>
          </p:cNvPr>
          <p:cNvSpPr>
            <a:spLocks noGrp="1"/>
          </p:cNvSpPr>
          <p:nvPr>
            <p:ph type="sldNum" sz="quarter" idx="12"/>
          </p:nvPr>
        </p:nvSpPr>
        <p:spPr>
          <a:xfrm>
            <a:off x="8610600" y="5862077"/>
            <a:ext cx="2743200" cy="365125"/>
          </a:xfrm>
        </p:spPr>
        <p:txBody>
          <a:bodyPr>
            <a:noAutofit/>
          </a:bodyPr>
          <a:lstStyle/>
          <a:p>
            <a:pPr rtl="0"/>
            <a:r>
              <a:rPr lang="zh-Hans" sz="1200" b="0" i="0" u="none" strike="noStrike">
                <a:solidFill>
                  <a:srgbClr val="000000"/>
                </a:solidFill>
                <a:highlight>
                  <a:srgbClr val="000000">
                    <a:alpha val="0"/>
                  </a:srgbClr>
                </a:highlight>
                <a:latin typeface="Simsun"/>
                <a:ea typeface="Simsun"/>
              </a:rPr>
              <a:t>8</a:t>
            </a:r>
            <a:endParaRPr lang="en-US">
              <a:solidFill>
                <a:schemeClr val="tx1"/>
              </a:solidFill>
            </a:endParaRPr>
          </a:p>
        </p:txBody>
      </p:sp>
    </p:spTree>
    <p:extLst>
      <p:ext uri="{BB962C8B-B14F-4D97-AF65-F5344CB8AC3E}">
        <p14:creationId xmlns:p14="http://schemas.microsoft.com/office/powerpoint/2010/main" val="675688529"/>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Title 1">
            <a:extLst>
              <a:ext uri="{FF2B5EF4-FFF2-40B4-BE49-F238E27FC236}">
                <a16:creationId xmlns:a16="http://schemas.microsoft.com/office/drawing/2014/main" id="{D6452A18-15DD-43DB-9AB9-9669224D73AA}"/>
              </a:ext>
            </a:extLst>
          </p:cNvPr>
          <p:cNvSpPr>
            <a:spLocks noGrp="1"/>
          </p:cNvSpPr>
          <p:nvPr>
            <p:ph type="title"/>
          </p:nvPr>
        </p:nvSpPr>
        <p:spPr>
          <a:xfrm>
            <a:off x="1450453" y="293507"/>
            <a:ext cx="9291093" cy="1210499"/>
          </a:xfrm>
        </p:spPr>
        <p:txBody>
          <a:bodyPr>
            <a:noAutofit/>
          </a:bodyPr>
          <a:lstStyle/>
          <a:p>
            <a:pPr algn="ctr" rtl="0"/>
            <a:r>
              <a:rPr lang="zh-Hans" sz="3600" b="1" i="0" u="none" strike="noStrike">
                <a:solidFill>
                  <a:srgbClr val="00B0F0"/>
                </a:solidFill>
                <a:highlight>
                  <a:srgbClr val="000000">
                    <a:alpha val="0"/>
                  </a:srgbClr>
                </a:highlight>
                <a:latin typeface="Simsun"/>
                <a:ea typeface="Simsun"/>
                <a:cs typeface="Arial"/>
              </a:rPr>
              <a:t>2030年CAREC综合贸易议程（CITA）。 </a:t>
            </a:r>
            <a:br>
              <a:rPr lang="zh-Hans" sz="4000" b="0" i="0" u="none" strike="noStrike">
                <a:solidFill>
                  <a:srgbClr val="00B0F0"/>
                </a:solidFill>
                <a:highlight>
                  <a:srgbClr val="000000">
                    <a:alpha val="0"/>
                  </a:srgbClr>
                </a:highlight>
                <a:latin typeface="Simsun"/>
                <a:ea typeface="Simsun"/>
              </a:rPr>
            </a:br>
            <a:r>
              <a:rPr lang="zh-Hans" sz="2200" b="1" i="1" u="none" strike="noStrike">
                <a:solidFill>
                  <a:srgbClr val="0076A3"/>
                </a:solidFill>
                <a:highlight>
                  <a:srgbClr val="000000">
                    <a:alpha val="0"/>
                  </a:srgbClr>
                </a:highlight>
                <a:latin typeface="Simsun"/>
                <a:ea typeface="Simsun"/>
                <a:cs typeface="Arial"/>
              </a:rPr>
              <a:t>和《滚动式策略行动计划》（RSAP） </a:t>
            </a:r>
            <a:r>
              <a:rPr lang="zh-Hans" sz="2200" b="1" i="1" u="none" strike="noStrike">
                <a:solidFill>
                  <a:srgbClr val="FF0000"/>
                </a:solidFill>
                <a:highlight>
                  <a:srgbClr val="000000">
                    <a:alpha val="0"/>
                  </a:srgbClr>
                </a:highlight>
                <a:latin typeface="Simsun"/>
                <a:ea typeface="Simsun"/>
                <a:cs typeface="Arial"/>
              </a:rPr>
              <a:t>（见注释中的建议）</a:t>
            </a:r>
            <a:r>
              <a:rPr lang="zh-Hans" sz="3600" b="1" i="0" u="none" strike="noStrike">
                <a:solidFill>
                  <a:srgbClr val="00B0F0"/>
                </a:solidFill>
                <a:highlight>
                  <a:srgbClr val="000000">
                    <a:alpha val="0"/>
                  </a:srgbClr>
                </a:highlight>
                <a:latin typeface="Simsun"/>
                <a:ea typeface="Simsun"/>
                <a:cs typeface="Arial"/>
              </a:rPr>
              <a:t>。</a:t>
            </a:r>
            <a:endParaRPr lang="en-US" sz="3600">
              <a:solidFill>
                <a:srgbClr val="FF0000"/>
              </a:solidFill>
            </a:endParaRPr>
          </a:p>
        </p:txBody>
      </p:sp>
      <p:pic>
        <p:nvPicPr>
          <p:cNvPr id="6" name="Picture 2" descr="CAREC Trade Institutional Structure">
            <a:extLst>
              <a:ext uri="{FF2B5EF4-FFF2-40B4-BE49-F238E27FC236}">
                <a16:creationId xmlns:a16="http://schemas.microsoft.com/office/drawing/2014/main" id="{0486AC7C-144B-C14F-81D3-F45141C7C8D3}"/>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6246016" y="1712077"/>
            <a:ext cx="5231593" cy="35258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1D32E74-7370-4B4F-91BB-1716C12B0DA1}"/>
              </a:ext>
            </a:extLst>
          </p:cNvPr>
          <p:cNvSpPr txBox="1"/>
          <p:nvPr/>
        </p:nvSpPr>
        <p:spPr>
          <a:xfrm>
            <a:off x="2597426" y="530087"/>
            <a:ext cx="184731" cy="369332"/>
          </a:xfrm>
          <a:prstGeom prst="rect">
            <a:avLst/>
          </a:prstGeom>
          <a:noFill/>
        </p:spPr>
        <p:txBody>
          <a:bodyPr wrap="none" rtlCol="0">
            <a:noAutofit/>
          </a:bodyPr>
          <a:lstStyle/>
          <a:p>
            <a:endParaRPr lang="en-US"/>
          </a:p>
        </p:txBody>
      </p:sp>
      <p:pic>
        <p:nvPicPr>
          <p:cNvPr id="11" name="Content Placeholder 7" descr="A picture containing text&#10;&#10;Description automatically generated">
            <a:extLst>
              <a:ext uri="{FF2B5EF4-FFF2-40B4-BE49-F238E27FC236}">
                <a16:creationId xmlns:a16="http://schemas.microsoft.com/office/drawing/2014/main" id="{F77E7372-E536-5141-B906-84CD79A0734A}"/>
              </a:ext>
            </a:extLst>
          </p:cNvPr>
          <p:cNvPicPr>
            <a:picLocks noChangeAspect="1"/>
          </p:cNvPicPr>
          <p:nvPr/>
        </p:nvPicPr>
        <p:blipFill>
          <a:blip r:embed="rId4">
            <a:extLst>
              <a:ext uri="{28A0092B-C50C-407E-A947-70E740481C1C}">
                <a14:useLocalDpi xmlns:a14="http://schemas.microsoft.com/office/drawing/2010/main"/>
              </a:ext>
            </a:extLst>
          </a:blip>
          <a:srcRect l="-284" r="-3" b="-4"/>
          <a:stretch>
            <a:fillRect/>
          </a:stretch>
        </p:blipFill>
        <p:spPr>
          <a:xfrm>
            <a:off x="614366" y="1740586"/>
            <a:ext cx="5193290" cy="3468860"/>
          </a:xfrm>
          <a:prstGeom prst="rect">
            <a:avLst/>
          </a:prstGeom>
        </p:spPr>
      </p:pic>
      <p:sp>
        <p:nvSpPr>
          <p:cNvPr id="3" name="Slide Number Placeholder 2">
            <a:extLst>
              <a:ext uri="{FF2B5EF4-FFF2-40B4-BE49-F238E27FC236}">
                <a16:creationId xmlns:a16="http://schemas.microsoft.com/office/drawing/2014/main" id="{61CF9BFD-DB49-FBBC-431C-FD9B895F4E82}"/>
              </a:ext>
            </a:extLst>
          </p:cNvPr>
          <p:cNvSpPr>
            <a:spLocks noGrp="1"/>
          </p:cNvSpPr>
          <p:nvPr>
            <p:ph type="sldNum" sz="quarter" idx="12"/>
          </p:nvPr>
        </p:nvSpPr>
        <p:spPr/>
        <p:txBody>
          <a:bodyPr>
            <a:noAutofit/>
          </a:bodyPr>
          <a:lstStyle/>
          <a:p>
            <a:pPr rtl="0"/>
            <a:r>
              <a:rPr lang="zh-Hans" sz="1200" b="0" i="0" u="none" strike="noStrike">
                <a:highlight>
                  <a:srgbClr val="000000">
                    <a:alpha val="0"/>
                  </a:srgbClr>
                </a:highlight>
                <a:latin typeface="Simsun"/>
                <a:ea typeface="Simsun"/>
              </a:rPr>
              <a:t>9</a:t>
            </a:r>
            <a:endParaRPr lang="en-US"/>
          </a:p>
        </p:txBody>
      </p:sp>
    </p:spTree>
    <p:extLst>
      <p:ext uri="{BB962C8B-B14F-4D97-AF65-F5344CB8AC3E}">
        <p14:creationId xmlns:p14="http://schemas.microsoft.com/office/powerpoint/2010/main" val="3747709678"/>
      </p:ext>
    </p:extLst>
  </p:cSld>
  <p:clrMapOvr>
    <a:masterClrMapping/>
  </p:clrMapOvr>
  <p:transition/>
  <p:timing/>
</p:sld>
</file>

<file path=ppt/tags/tag1.xml><?xml version="1.0" encoding="utf-8"?>
<p:tagLst xmlns:p="http://schemas.openxmlformats.org/presentationml/2006/main">
  <p:tag name="AS_NET" val="3.1.12"/>
  <p:tag name="AS_OS" val="Unix 5.4.209.116"/>
  <p:tag name="AS_RELEASE_DATE" val="2020.03.14"/>
  <p:tag name="AS_TITLE" val="Aspose.Slides for .NET Standard 2.0"/>
  <p:tag name="AS_VERSION" val="20.3"/>
</p:tagLst>
</file>

<file path=ppt/theme/theme1.xml><?xml version="1.0" encoding="utf-8"?>
<a:theme xmlns:r="http://schemas.openxmlformats.org/officeDocument/2006/relationships" xmlns:a="http://schemas.openxmlformats.org/drawingml/2006/main" name="FTA Workshop Theme 2">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ranklin Gothic">
      <a:majorFont>
        <a:latin typeface="Franklin Gothic Medium" panose="020b0603020102020204"/>
        <a:ea typeface="Arial"/>
        <a:cs typeface="Arial"/>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Arial"/>
        <a:cs typeface="Arial"/>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Presentation2" id="{B8A102E9-1BBC-1E49-B573-DE79308A57A9}" vid="{5D034C5E-A4E4-504E-BA54-2A8B482AE962}"/>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DAEA74914DCF4CB1BBCF0E2E5EDB11" ma:contentTypeVersion="16" ma:contentTypeDescription="Create a new document." ma:contentTypeScope="" ma:versionID="590b25b2cc87761dafd9002c9e8bdf08">
  <xsd:schema xmlns:xsd="http://www.w3.org/2001/XMLSchema" xmlns:xs="http://www.w3.org/2001/XMLSchema" xmlns:p="http://schemas.microsoft.com/office/2006/metadata/properties" xmlns:ns2="f668aa56-9285-4561-92d6-d6343913a899" xmlns:ns3="4d0bf39f-aee5-4194-a8cf-9eb94d977901" xmlns:ns4="c1fdd505-2570-46c2-bd04-3e0f2d874cf5" targetNamespace="http://schemas.microsoft.com/office/2006/metadata/properties" ma:root="true" ma:fieldsID="08ce7d0b189851eda8553ac15085c2ff" ns2:_="" ns3:_="" ns4:_="">
    <xsd:import namespace="f668aa56-9285-4561-92d6-d6343913a899"/>
    <xsd:import namespace="4d0bf39f-aee5-4194-a8cf-9eb94d977901"/>
    <xsd:import namespace="c1fdd505-2570-46c2-bd04-3e0f2d874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8aa56-9285-4561-92d6-d6343913a8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bf39f-aee5-4194-a8cf-9eb94d9779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1b58bf-0af3-43f6-8149-3fc5501c152c}" ma:internalName="TaxCatchAll" ma:showField="CatchAllData" ma:web="f668aa56-9285-4561-92d6-d6343913a8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0bf39f-aee5-4194-a8cf-9eb94d977901">
      <Terms xmlns="http://schemas.microsoft.com/office/infopath/2007/PartnerControls"/>
    </lcf76f155ced4ddcb4097134ff3c332f>
    <TaxCatchAll xmlns="c1fdd505-2570-46c2-bd04-3e0f2d874cf5">
      <Value>3</Value>
      <Value>2</Value>
      <Value>1</Value>
    </TaxCatchAll>
  </documentManagement>
</p:properties>
</file>

<file path=customXml/itemProps1.xml><?xml version="1.0" encoding="utf-8"?>
<ds:datastoreItem xmlns:ds="http://schemas.openxmlformats.org/officeDocument/2006/customXml" ds:itemID="{83B0D5E7-65E4-4756-94E1-A5B31F655702}"/>
</file>

<file path=customXml/itemProps2.xml><?xml version="1.0" encoding="utf-8"?>
<ds:datastoreItem xmlns:ds="http://schemas.openxmlformats.org/officeDocument/2006/customXml" ds:itemID="{7231C928-B69F-4125-B358-CFEAC423C3F1}">
  <ds:schemaRefs>
    <ds:schemaRef ds:uri="http://schemas.microsoft.com/sharepoint/v3/contenttype/forms"/>
  </ds:schemaRefs>
</ds:datastoreItem>
</file>

<file path=customXml/itemProps3.xml><?xml version="1.0" encoding="utf-8"?>
<ds:datastoreItem xmlns:ds="http://schemas.openxmlformats.org/officeDocument/2006/customXml" ds:itemID="{506DDEB7-1BCB-4EB1-9D71-7A9C7EF26CB3}">
  <ds:schemaRefs>
    <ds:schemaRef ds:uri="bfc3d794-f474-4e3b-ac9c-26d99714d35c"/>
    <ds:schemaRef ds:uri="c1fdd505-2570-46c2-bd04-3e0f2d874cf5"/>
    <ds:schemaRef ds:uri="cbbeafd8-838d-484f-836c-4627ed3edf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vt="http://schemas.openxmlformats.org/officeDocument/2006/docPropsVTypes" xmlns="http://schemas.openxmlformats.org/officeDocument/2006/extended-properties">
  <Template>FTA Workshop Theme 2</Template>
  <Company/>
  <PresentationFormat>Widescreen</PresentationFormat>
  <Paragraphs>192</Paragraphs>
  <Slides>19</Slides>
  <Notes>14</Notes>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19</vt:i4>
      </vt:variant>
    </vt:vector>
  </HeadingPairs>
  <TitlesOfParts>
    <vt:vector baseType="lpstr" size="29">
      <vt:lpstr>Arial</vt:lpstr>
      <vt:lpstr>Franklin Gothic Medium</vt:lpstr>
      <vt:lpstr>Franklin Gothic Book</vt:lpstr>
      <vt:lpstr>Calibri</vt:lpstr>
      <vt:lpstr>Calibri Light</vt:lpstr>
      <vt:lpstr>Century Gothic</vt:lpstr>
      <vt:lpstr>SimSun</vt:lpstr>
      <vt:lpstr>Times New Roman</vt:lpstr>
      <vt:lpstr>Wingdings</vt:lpstr>
      <vt:lpstr>FTA Workshop Theme 2</vt:lpstr>
      <vt:lpstr>PowerPoint Presentation</vt:lpstr>
      <vt:lpstr>概要</vt:lpstr>
      <vt:lpstr>PowerPoint Presentation</vt:lpstr>
      <vt:lpstr>CAREC的主要出口商品仍然是：石油、石油气体、黄金金属、铜矿石和精矿、精炼铜、煤炭、铁合金。前五大商品的份额下降，表明主要商品出口的多样化前五大出口占55%。</vt:lpstr>
      <vt:lpstr>PowerPoint Presentation</vt:lpstr>
      <vt:lpstr>PowerPoint Presentation</vt:lpstr>
      <vt:lpstr>PowerPoint Presentation</vt:lpstr>
      <vt:lpstr>贸易和RCI的趋势</vt:lpstr>
      <vt:lpstr>2030年CAREC综合贸易议程（CITA）。 和《滚动式策略行动计划》（RSAP） （见注释中的建议）。</vt:lpstr>
      <vt:lpstr>PowerPoint Presentation</vt:lpstr>
      <vt:lpstr>PowerPoint Presentation</vt:lpstr>
      <vt:lpstr>PowerPoint Presentation</vt:lpstr>
      <vt:lpstr>PowerPoint Presentation</vt:lpstr>
      <vt:lpstr>PowerPoint Presentation</vt:lpstr>
      <vt:lpstr>第三次卫生和植物检疫措施区域工作组会议（2023年1月）</vt:lpstr>
      <vt:lpstr>第22届海关合作委员会会议（2023年6月）</vt:lpstr>
      <vt:lpstr>区域贸易集团和海关合作委员会联合会议（2023年6月12日）</vt:lpstr>
      <vt:lpstr>PowerPoint Presentation</vt:lpstr>
      <vt:lpstr>待高官会指导或第22次部长级会议批准</vt:lpstr>
    </vt:vector>
  </TitlesOfParts>
  <LinksUpToDate>0</LinksUpToDate>
  <SharedDoc>0</SharedDoc>
  <HyperlinksChanged>0</HyperlinksChanged>
  <Application>Aspose.Slides for .NET</Application>
  <AppVersion>20.0300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cortes</dc:creator>
  <cp:revision>1</cp:revision>
  <dcterms:created xsi:type="dcterms:W3CDTF">2023-01-18T10:25:41Z</dcterms:created>
  <dcterms:modified xsi:type="dcterms:W3CDTF">2023-06-13T05:11:45Z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37ff23a602146d4934a49238d370ca5">
    <vt:lpwstr/>
  </property>
  <property fmtid="{D5CDD505-2E9C-101B-9397-08002B2CF9AE}" pid="3" name="ADBContentGroup">
    <vt:lpwstr>2;#EARD|285068fb-56a1-4780-9bb2-e37fa6deb6dc</vt:lpwstr>
  </property>
  <property fmtid="{D5CDD505-2E9C-101B-9397-08002B2CF9AE}" pid="4" name="ADBCountry">
    <vt:lpwstr/>
  </property>
  <property fmtid="{D5CDD505-2E9C-101B-9397-08002B2CF9AE}" pid="5" name="ADBDepartmentOwner">
    <vt:lpwstr>3;#EARD|285068fb-56a1-4780-9bb2-e37fa6deb6dc</vt:lpwstr>
  </property>
  <property fmtid="{D5CDD505-2E9C-101B-9397-08002B2CF9AE}" pid="6" name="ADBDocumentLanguage">
    <vt:lpwstr>1;#English|16ac8743-31bb-43f8-9a73-533a041667d6</vt:lpwstr>
  </property>
  <property fmtid="{D5CDD505-2E9C-101B-9397-08002B2CF9AE}" pid="7" name="ADBDocumentSecurity">
    <vt:lpwstr/>
  </property>
  <property fmtid="{D5CDD505-2E9C-101B-9397-08002B2CF9AE}" pid="8" name="ADBDocumentType">
    <vt:lpwstr/>
  </property>
  <property fmtid="{D5CDD505-2E9C-101B-9397-08002B2CF9AE}" pid="9" name="ADBSector">
    <vt:lpwstr/>
  </property>
  <property fmtid="{D5CDD505-2E9C-101B-9397-08002B2CF9AE}" pid="10" name="ClassificationContentMarkingFooterLocations">
    <vt:lpwstr>FTA Workshop Theme 2:7</vt:lpwstr>
  </property>
  <property fmtid="{D5CDD505-2E9C-101B-9397-08002B2CF9AE}" pid="11" name="ClassificationContentMarkingFooterText">
    <vt:lpwstr>INTERNAL. This information is accessible to ADB Management and staff. It may be shared outside ADB with appropriate permission.</vt:lpwstr>
  </property>
  <property fmtid="{D5CDD505-2E9C-101B-9397-08002B2CF9AE}" pid="12" name="ContentTypeId">
    <vt:lpwstr>0x0101009FDAEA74914DCF4CB1BBCF0E2E5EDB11</vt:lpwstr>
  </property>
  <property fmtid="{D5CDD505-2E9C-101B-9397-08002B2CF9AE}" pid="13" name="d01a0ce1b141461dbfb235a3ab729a2c">
    <vt:lpwstr/>
  </property>
  <property fmtid="{D5CDD505-2E9C-101B-9397-08002B2CF9AE}" pid="14" name="d61536b25a8a4fedb48bb564279be82a">
    <vt:lpwstr>EARD|285068fb-56a1-4780-9bb2-e37fa6deb6dc</vt:lpwstr>
  </property>
  <property fmtid="{D5CDD505-2E9C-101B-9397-08002B2CF9AE}" pid="15" name="h00e4aaaf4624e24a7df7f06faa038c6">
    <vt:lpwstr>English|16ac8743-31bb-43f8-9a73-533a041667d6</vt:lpwstr>
  </property>
  <property fmtid="{D5CDD505-2E9C-101B-9397-08002B2CF9AE}" pid="16" name="k985dbdc596c44d7acaf8184f33920f0">
    <vt:lpwstr/>
  </property>
  <property fmtid="{D5CDD505-2E9C-101B-9397-08002B2CF9AE}" pid="17" name="MediaServiceImageTags">
    <vt:lpwstr/>
  </property>
  <property fmtid="{D5CDD505-2E9C-101B-9397-08002B2CF9AE}" pid="18" name="MSIP_Label_817d4574-7375-4d17-b29c-6e4c6df0fcb0_ActionId">
    <vt:lpwstr>edadf999-6005-4316-9bc3-168ee3bc6b60</vt:lpwstr>
  </property>
  <property fmtid="{D5CDD505-2E9C-101B-9397-08002B2CF9AE}" pid="19" name="MSIP_Label_817d4574-7375-4d17-b29c-6e4c6df0fcb0_ContentBits">
    <vt:lpwstr>2</vt:lpwstr>
  </property>
  <property fmtid="{D5CDD505-2E9C-101B-9397-08002B2CF9AE}" pid="20" name="MSIP_Label_817d4574-7375-4d17-b29c-6e4c6df0fcb0_Enabled">
    <vt:lpwstr>true</vt:lpwstr>
  </property>
  <property fmtid="{D5CDD505-2E9C-101B-9397-08002B2CF9AE}" pid="21" name="MSIP_Label_817d4574-7375-4d17-b29c-6e4c6df0fcb0_Method">
    <vt:lpwstr>Standard</vt:lpwstr>
  </property>
  <property fmtid="{D5CDD505-2E9C-101B-9397-08002B2CF9AE}" pid="22" name="MSIP_Label_817d4574-7375-4d17-b29c-6e4c6df0fcb0_Name">
    <vt:lpwstr>ADB Internal</vt:lpwstr>
  </property>
  <property fmtid="{D5CDD505-2E9C-101B-9397-08002B2CF9AE}" pid="23" name="MSIP_Label_817d4574-7375-4d17-b29c-6e4c6df0fcb0_SetDate">
    <vt:lpwstr>2023-01-18T12:34:29Z</vt:lpwstr>
  </property>
  <property fmtid="{D5CDD505-2E9C-101B-9397-08002B2CF9AE}" pid="24" name="MSIP_Label_817d4574-7375-4d17-b29c-6e4c6df0fcb0_SiteId">
    <vt:lpwstr>9495d6bb-41c2-4c58-848f-92e52cf3d640</vt:lpwstr>
  </property>
  <property fmtid="{D5CDD505-2E9C-101B-9397-08002B2CF9AE}" pid="25" name="p030e467f78f45b4ae8f7e2c17ea4d82">
    <vt:lpwstr/>
  </property>
  <property fmtid="{D5CDD505-2E9C-101B-9397-08002B2CF9AE}" pid="26" name="TaxCatchAll">
    <vt:lpwstr>3;#EARD|285068fb-56a1-4780-9bb2-e37fa6deb6dc;#2;#EARD|285068fb-56a1-4780-9bb2-e37fa6deb6dc;#1;#English|16ac8743-31bb-43f8-9a73-533a041667d6</vt:lpwstr>
  </property>
</Properties>
</file>