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25"/>
  </p:notesMasterIdLst>
  <p:sldIdLst>
    <p:sldId id="258" r:id="rId5"/>
    <p:sldId id="415" r:id="rId6"/>
    <p:sldId id="414" r:id="rId7"/>
    <p:sldId id="259" r:id="rId8"/>
    <p:sldId id="398" r:id="rId9"/>
    <p:sldId id="262" r:id="rId10"/>
    <p:sldId id="264" r:id="rId11"/>
    <p:sldId id="397" r:id="rId12"/>
    <p:sldId id="413" r:id="rId13"/>
    <p:sldId id="416" r:id="rId14"/>
    <p:sldId id="411" r:id="rId15"/>
    <p:sldId id="394" r:id="rId16"/>
    <p:sldId id="412" r:id="rId17"/>
    <p:sldId id="417" r:id="rId18"/>
    <p:sldId id="410" r:id="rId19"/>
    <p:sldId id="400" r:id="rId20"/>
    <p:sldId id="399" r:id="rId21"/>
    <p:sldId id="401" r:id="rId22"/>
    <p:sldId id="409" r:id="rId23"/>
    <p:sldId id="40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53940-D656-375D-C9D3-86214DBBDE40}" name="Dorothea C. Lazaro" initials="DCL" userId="Dorothea C. Lazaro" providerId="None"/>
  <p188:author id="{FEF3F498-B6FF-6FCC-88ED-9D1E3C06ACCE}" name="Loreli de Dios" initials="LD" userId="S::ldedios1.consultant@adb.org::5a38689b-67aa-496e-8054-b3e6f7e275a8" providerId="AD"/>
  <p188:author id="{D8736C9C-6EC0-41E0-6322-4388CBEBFECE}" name="Dorothea C. Lazaro" initials="DL" userId="S::dlazaro@adb.org::805b2f41-9d5e-4ff4-8a46-e4c17eaa3090" providerId="AD"/>
  <p188:author id="{891C67E5-2C0E-60CA-562A-EB0427A85F6B}" name="Julius Irving C. Santos" initials="JICS" userId="S::juliussantos.consultant@adb.org::d8e1c0d3-f819-45dc-8ffb-2a17693099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FDD000"/>
    <a:srgbClr val="FFF9D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14E55-EB9C-7E44-8B1D-D9B5C90C6143}" v="7571" dt="2023-06-12T05:44:23.629"/>
    <p1510:client id="{1FC3CA7C-22A7-CACC-D4F3-49354E05FED0}" v="44" dt="2023-06-11T15:33:43.483"/>
    <p1510:client id="{3024F5D9-33C8-5897-48C7-16C92FA63406}" v="763" dt="2023-06-11T12:34:19.169"/>
    <p1510:client id="{35E99DF8-CA52-4A1C-B689-9323CC3A118E}" v="291" dt="2023-06-11T14:13:28.555"/>
    <p1510:client id="{4ADC4EDF-D3AA-6A6A-D884-B75BDBED89D2}" v="2" dt="2023-06-12T04:46:18.556"/>
    <p1510:client id="{70A13572-8B6B-4D84-BE39-1548C1FCDC24}" v="1613" vWet="1615" dt="2023-06-12T04:45:03.591"/>
    <p1510:client id="{760AAF06-DDA1-CFA0-1F64-91A2C462889D}" v="312" dt="2023-06-11T10:24:41.881"/>
    <p1510:client id="{7C0768A6-6DE6-07BF-0A85-0489FCDDFB1A}" v="92" dt="2023-06-11T11:53:36.272"/>
    <p1510:client id="{94DA3C4F-5534-4CE5-9EDC-07903AA3F66E}" v="109" dt="2023-06-11T10:12:57.752"/>
    <p1510:client id="{96253A7B-F4C7-BE10-C53D-B3A425D65DFC}" v="41" dt="2023-06-11T20:30:20.172"/>
    <p1510:client id="{9B73BA69-03D4-C0EA-F3CF-FDF6B254B0E9}" v="1628" dt="2023-06-11T13:48:57.726"/>
    <p1510:client id="{A821E06B-E286-FDA8-B5CC-3DFB5CB14587}" v="2830" dt="2023-06-11T09:49:03.892"/>
    <p1510:client id="{BC58484B-BB0C-323E-7A35-08958AA9B36B}" v="12" dt="2023-06-12T05:33:25.824"/>
    <p1510:client id="{CAB0A963-690E-A8E9-A344-8DF66AC8161B}" v="48" dt="2023-06-11T08:47:37.915"/>
    <p1510:client id="{D4ED9ED2-240D-4F61-8208-C1D72CC98EDE}" v="205" dt="2023-06-11T07:47:28.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p:restoredTop sz="94689"/>
  </p:normalViewPr>
  <p:slideViewPr>
    <p:cSldViewPr snapToGrid="0">
      <p:cViewPr varScale="1">
        <p:scale>
          <a:sx n="54" d="100"/>
          <a:sy n="54" d="100"/>
        </p:scale>
        <p:origin x="208" y="1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ea C. Lazaro" userId="805b2f41-9d5e-4ff4-8a46-e4c17eaa3090" providerId="ADAL" clId="{10A14E55-EB9C-7E44-8B1D-D9B5C90C6143}"/>
    <pc:docChg chg="modSld">
      <pc:chgData name="Dorothea C. Lazaro" userId="805b2f41-9d5e-4ff4-8a46-e4c17eaa3090" providerId="ADAL" clId="{10A14E55-EB9C-7E44-8B1D-D9B5C90C6143}" dt="2023-06-12T05:44:23.629" v="162" actId="207"/>
      <pc:docMkLst>
        <pc:docMk/>
      </pc:docMkLst>
      <pc:sldChg chg="addSp modSp mod">
        <pc:chgData name="Dorothea C. Lazaro" userId="805b2f41-9d5e-4ff4-8a46-e4c17eaa3090" providerId="ADAL" clId="{10A14E55-EB9C-7E44-8B1D-D9B5C90C6143}" dt="2023-06-12T05:40:51.039" v="4" actId="404"/>
        <pc:sldMkLst>
          <pc:docMk/>
          <pc:sldMk cId="3196382910" sldId="259"/>
        </pc:sldMkLst>
        <pc:spChg chg="add mod">
          <ac:chgData name="Dorothea C. Lazaro" userId="805b2f41-9d5e-4ff4-8a46-e4c17eaa3090" providerId="ADAL" clId="{10A14E55-EB9C-7E44-8B1D-D9B5C90C6143}" dt="2023-06-12T05:40:51.039" v="4" actId="404"/>
          <ac:spMkLst>
            <pc:docMk/>
            <pc:sldMk cId="3196382910" sldId="259"/>
            <ac:spMk id="9" creationId="{EF8FCC0D-81DC-5E8E-C2E6-9849D4E81D35}"/>
          </ac:spMkLst>
        </pc:spChg>
      </pc:sldChg>
      <pc:sldChg chg="addSp modSp mod">
        <pc:chgData name="Dorothea C. Lazaro" userId="805b2f41-9d5e-4ff4-8a46-e4c17eaa3090" providerId="ADAL" clId="{10A14E55-EB9C-7E44-8B1D-D9B5C90C6143}" dt="2023-06-12T05:41:36.647" v="39" actId="1037"/>
        <pc:sldMkLst>
          <pc:docMk/>
          <pc:sldMk cId="1996154827" sldId="262"/>
        </pc:sldMkLst>
        <pc:spChg chg="add mod">
          <ac:chgData name="Dorothea C. Lazaro" userId="805b2f41-9d5e-4ff4-8a46-e4c17eaa3090" providerId="ADAL" clId="{10A14E55-EB9C-7E44-8B1D-D9B5C90C6143}" dt="2023-06-12T05:41:36.647" v="39" actId="1037"/>
          <ac:spMkLst>
            <pc:docMk/>
            <pc:sldMk cId="1996154827" sldId="262"/>
            <ac:spMk id="10" creationId="{0A4071EA-CC3D-E98A-A274-D2239259FC99}"/>
          </ac:spMkLst>
        </pc:spChg>
      </pc:sldChg>
      <pc:sldChg chg="addSp modSp mod">
        <pc:chgData name="Dorothea C. Lazaro" userId="805b2f41-9d5e-4ff4-8a46-e4c17eaa3090" providerId="ADAL" clId="{10A14E55-EB9C-7E44-8B1D-D9B5C90C6143}" dt="2023-06-12T05:42:02.762" v="59" actId="1036"/>
        <pc:sldMkLst>
          <pc:docMk/>
          <pc:sldMk cId="3438104445" sldId="264"/>
        </pc:sldMkLst>
        <pc:spChg chg="add mod">
          <ac:chgData name="Dorothea C. Lazaro" userId="805b2f41-9d5e-4ff4-8a46-e4c17eaa3090" providerId="ADAL" clId="{10A14E55-EB9C-7E44-8B1D-D9B5C90C6143}" dt="2023-06-12T05:42:02.762" v="59" actId="1036"/>
          <ac:spMkLst>
            <pc:docMk/>
            <pc:sldMk cId="3438104445" sldId="264"/>
            <ac:spMk id="3" creationId="{D17FCE7B-F0B5-2A76-DCF4-E2B50D9D6071}"/>
          </ac:spMkLst>
        </pc:spChg>
      </pc:sldChg>
      <pc:sldChg chg="modSp mod">
        <pc:chgData name="Dorothea C. Lazaro" userId="805b2f41-9d5e-4ff4-8a46-e4c17eaa3090" providerId="ADAL" clId="{10A14E55-EB9C-7E44-8B1D-D9B5C90C6143}" dt="2023-06-12T05:44:03.845" v="136" actId="207"/>
        <pc:sldMkLst>
          <pc:docMk/>
          <pc:sldMk cId="1964817578" sldId="393"/>
        </pc:sldMkLst>
        <pc:spChg chg="mod">
          <ac:chgData name="Dorothea C. Lazaro" userId="805b2f41-9d5e-4ff4-8a46-e4c17eaa3090" providerId="ADAL" clId="{10A14E55-EB9C-7E44-8B1D-D9B5C90C6143}" dt="2023-06-12T05:44:03.845" v="136" actId="207"/>
          <ac:spMkLst>
            <pc:docMk/>
            <pc:sldMk cId="1964817578" sldId="393"/>
            <ac:spMk id="2" creationId="{D13EE52C-65F0-4C94-80BE-66A5CFB96077}"/>
          </ac:spMkLst>
        </pc:spChg>
      </pc:sldChg>
      <pc:sldChg chg="addSp modSp">
        <pc:chgData name="Dorothea C. Lazaro" userId="805b2f41-9d5e-4ff4-8a46-e4c17eaa3090" providerId="ADAL" clId="{10A14E55-EB9C-7E44-8B1D-D9B5C90C6143}" dt="2023-06-12T05:40:28.128" v="0"/>
        <pc:sldMkLst>
          <pc:docMk/>
          <pc:sldMk cId="2588071062" sldId="394"/>
        </pc:sldMkLst>
        <pc:spChg chg="add mod">
          <ac:chgData name="Dorothea C. Lazaro" userId="805b2f41-9d5e-4ff4-8a46-e4c17eaa3090" providerId="ADAL" clId="{10A14E55-EB9C-7E44-8B1D-D9B5C90C6143}" dt="2023-06-12T05:40:28.128" v="0"/>
          <ac:spMkLst>
            <pc:docMk/>
            <pc:sldMk cId="2588071062" sldId="394"/>
            <ac:spMk id="2" creationId="{51F64F28-24FF-D86D-550B-4EA695249C41}"/>
          </ac:spMkLst>
        </pc:spChg>
      </pc:sldChg>
      <pc:sldChg chg="addSp modSp mod">
        <pc:chgData name="Dorothea C. Lazaro" userId="805b2f41-9d5e-4ff4-8a46-e4c17eaa3090" providerId="ADAL" clId="{10A14E55-EB9C-7E44-8B1D-D9B5C90C6143}" dt="2023-06-12T05:42:43.306" v="102" actId="1036"/>
        <pc:sldMkLst>
          <pc:docMk/>
          <pc:sldMk cId="2801915712" sldId="397"/>
        </pc:sldMkLst>
        <pc:spChg chg="mod">
          <ac:chgData name="Dorothea C. Lazaro" userId="805b2f41-9d5e-4ff4-8a46-e4c17eaa3090" providerId="ADAL" clId="{10A14E55-EB9C-7E44-8B1D-D9B5C90C6143}" dt="2023-06-12T05:42:25.041" v="92" actId="1035"/>
          <ac:spMkLst>
            <pc:docMk/>
            <pc:sldMk cId="2801915712" sldId="397"/>
            <ac:spMk id="3" creationId="{B0D24311-C191-725B-7A2E-05BADB705224}"/>
          </ac:spMkLst>
        </pc:spChg>
        <pc:spChg chg="mod">
          <ac:chgData name="Dorothea C. Lazaro" userId="805b2f41-9d5e-4ff4-8a46-e4c17eaa3090" providerId="ADAL" clId="{10A14E55-EB9C-7E44-8B1D-D9B5C90C6143}" dt="2023-06-12T05:42:43.306" v="102" actId="1036"/>
          <ac:spMkLst>
            <pc:docMk/>
            <pc:sldMk cId="2801915712" sldId="397"/>
            <ac:spMk id="4" creationId="{3DE2673E-BED4-6828-5ED0-79427E33E4CC}"/>
          </ac:spMkLst>
        </pc:spChg>
        <pc:spChg chg="add mod">
          <ac:chgData name="Dorothea C. Lazaro" userId="805b2f41-9d5e-4ff4-8a46-e4c17eaa3090" providerId="ADAL" clId="{10A14E55-EB9C-7E44-8B1D-D9B5C90C6143}" dt="2023-06-12T05:42:17.618" v="78" actId="1036"/>
          <ac:spMkLst>
            <pc:docMk/>
            <pc:sldMk cId="2801915712" sldId="397"/>
            <ac:spMk id="13" creationId="{6F905AC4-3249-13E8-69E2-CCE48ACACEFF}"/>
          </ac:spMkLst>
        </pc:spChg>
        <pc:grpChg chg="mod">
          <ac:chgData name="Dorothea C. Lazaro" userId="805b2f41-9d5e-4ff4-8a46-e4c17eaa3090" providerId="ADAL" clId="{10A14E55-EB9C-7E44-8B1D-D9B5C90C6143}" dt="2023-06-12T05:42:29.799" v="93" actId="1076"/>
          <ac:grpSpMkLst>
            <pc:docMk/>
            <pc:sldMk cId="2801915712" sldId="397"/>
            <ac:grpSpMk id="35" creationId="{5156672D-2543-5DDC-734E-B3968C4E49BF}"/>
          </ac:grpSpMkLst>
        </pc:grpChg>
      </pc:sldChg>
      <pc:sldChg chg="addSp modSp mod">
        <pc:chgData name="Dorothea C. Lazaro" userId="805b2f41-9d5e-4ff4-8a46-e4c17eaa3090" providerId="ADAL" clId="{10A14E55-EB9C-7E44-8B1D-D9B5C90C6143}" dt="2023-06-12T05:41:45.038" v="49" actId="1037"/>
        <pc:sldMkLst>
          <pc:docMk/>
          <pc:sldMk cId="2462170442" sldId="398"/>
        </pc:sldMkLst>
        <pc:spChg chg="add mod">
          <ac:chgData name="Dorothea C. Lazaro" userId="805b2f41-9d5e-4ff4-8a46-e4c17eaa3090" providerId="ADAL" clId="{10A14E55-EB9C-7E44-8B1D-D9B5C90C6143}" dt="2023-06-12T05:41:45.038" v="49" actId="1037"/>
          <ac:spMkLst>
            <pc:docMk/>
            <pc:sldMk cId="2462170442" sldId="398"/>
            <ac:spMk id="8" creationId="{F0EABF57-25A3-9A46-C356-71474C981D3D}"/>
          </ac:spMkLst>
        </pc:spChg>
      </pc:sldChg>
      <pc:sldChg chg="addSp modSp">
        <pc:chgData name="Dorothea C. Lazaro" userId="805b2f41-9d5e-4ff4-8a46-e4c17eaa3090" providerId="ADAL" clId="{10A14E55-EB9C-7E44-8B1D-D9B5C90C6143}" dt="2023-06-12T05:40:28.128" v="0"/>
        <pc:sldMkLst>
          <pc:docMk/>
          <pc:sldMk cId="3816777100" sldId="399"/>
        </pc:sldMkLst>
        <pc:spChg chg="add mod">
          <ac:chgData name="Dorothea C. Lazaro" userId="805b2f41-9d5e-4ff4-8a46-e4c17eaa3090" providerId="ADAL" clId="{10A14E55-EB9C-7E44-8B1D-D9B5C90C6143}" dt="2023-06-12T05:40:28.128" v="0"/>
          <ac:spMkLst>
            <pc:docMk/>
            <pc:sldMk cId="3816777100" sldId="399"/>
            <ac:spMk id="5" creationId="{5ECFC645-BD90-31D7-FD40-BC11D3C80AFD}"/>
          </ac:spMkLst>
        </pc:spChg>
      </pc:sldChg>
      <pc:sldChg chg="addSp modSp mod">
        <pc:chgData name="Dorothea C. Lazaro" userId="805b2f41-9d5e-4ff4-8a46-e4c17eaa3090" providerId="ADAL" clId="{10A14E55-EB9C-7E44-8B1D-D9B5C90C6143}" dt="2023-06-12T05:44:23.629" v="162" actId="207"/>
        <pc:sldMkLst>
          <pc:docMk/>
          <pc:sldMk cId="2296076420" sldId="400"/>
        </pc:sldMkLst>
        <pc:spChg chg="add mod">
          <ac:chgData name="Dorothea C. Lazaro" userId="805b2f41-9d5e-4ff4-8a46-e4c17eaa3090" providerId="ADAL" clId="{10A14E55-EB9C-7E44-8B1D-D9B5C90C6143}" dt="2023-06-12T05:44:23.629" v="162" actId="207"/>
          <ac:spMkLst>
            <pc:docMk/>
            <pc:sldMk cId="2296076420" sldId="400"/>
            <ac:spMk id="5" creationId="{56F048AA-4542-F3FB-5D25-98C422C9A50F}"/>
          </ac:spMkLst>
        </pc:spChg>
      </pc:sldChg>
      <pc:sldChg chg="addSp modSp">
        <pc:chgData name="Dorothea C. Lazaro" userId="805b2f41-9d5e-4ff4-8a46-e4c17eaa3090" providerId="ADAL" clId="{10A14E55-EB9C-7E44-8B1D-D9B5C90C6143}" dt="2023-06-12T05:40:28.128" v="0"/>
        <pc:sldMkLst>
          <pc:docMk/>
          <pc:sldMk cId="2460912015" sldId="401"/>
        </pc:sldMkLst>
        <pc:spChg chg="add mod">
          <ac:chgData name="Dorothea C. Lazaro" userId="805b2f41-9d5e-4ff4-8a46-e4c17eaa3090" providerId="ADAL" clId="{10A14E55-EB9C-7E44-8B1D-D9B5C90C6143}" dt="2023-06-12T05:40:28.128" v="0"/>
          <ac:spMkLst>
            <pc:docMk/>
            <pc:sldMk cId="2460912015" sldId="401"/>
            <ac:spMk id="5" creationId="{8BCE120F-6F14-16DF-3165-7717F0B710B6}"/>
          </ac:spMkLst>
        </pc:spChg>
      </pc:sldChg>
      <pc:sldChg chg="addSp modSp">
        <pc:chgData name="Dorothea C. Lazaro" userId="805b2f41-9d5e-4ff4-8a46-e4c17eaa3090" providerId="ADAL" clId="{10A14E55-EB9C-7E44-8B1D-D9B5C90C6143}" dt="2023-06-12T05:40:28.128" v="0"/>
        <pc:sldMkLst>
          <pc:docMk/>
          <pc:sldMk cId="3378715103" sldId="402"/>
        </pc:sldMkLst>
        <pc:spChg chg="add mod">
          <ac:chgData name="Dorothea C. Lazaro" userId="805b2f41-9d5e-4ff4-8a46-e4c17eaa3090" providerId="ADAL" clId="{10A14E55-EB9C-7E44-8B1D-D9B5C90C6143}" dt="2023-06-12T05:40:28.128" v="0"/>
          <ac:spMkLst>
            <pc:docMk/>
            <pc:sldMk cId="3378715103" sldId="402"/>
            <ac:spMk id="6" creationId="{51E8480E-5165-026B-59B5-F7E0783B7DBA}"/>
          </ac:spMkLst>
        </pc:spChg>
      </pc:sldChg>
      <pc:sldChg chg="addSp modSp mod">
        <pc:chgData name="Dorothea C. Lazaro" userId="805b2f41-9d5e-4ff4-8a46-e4c17eaa3090" providerId="ADAL" clId="{10A14E55-EB9C-7E44-8B1D-D9B5C90C6143}" dt="2023-06-12T05:41:06.326" v="22" actId="1036"/>
        <pc:sldMkLst>
          <pc:docMk/>
          <pc:sldMk cId="2686521448" sldId="405"/>
        </pc:sldMkLst>
        <pc:spChg chg="add mod">
          <ac:chgData name="Dorothea C. Lazaro" userId="805b2f41-9d5e-4ff4-8a46-e4c17eaa3090" providerId="ADAL" clId="{10A14E55-EB9C-7E44-8B1D-D9B5C90C6143}" dt="2023-06-12T05:41:06.326" v="22" actId="1036"/>
          <ac:spMkLst>
            <pc:docMk/>
            <pc:sldMk cId="2686521448" sldId="405"/>
            <ac:spMk id="4" creationId="{2FDC92BD-8432-DDB1-1CDD-9578035D9EAB}"/>
          </ac:spMkLst>
        </pc:spChg>
      </pc:sldChg>
      <pc:sldChg chg="addSp modSp">
        <pc:chgData name="Dorothea C. Lazaro" userId="805b2f41-9d5e-4ff4-8a46-e4c17eaa3090" providerId="ADAL" clId="{10A14E55-EB9C-7E44-8B1D-D9B5C90C6143}" dt="2023-06-12T05:40:28.128" v="0"/>
        <pc:sldMkLst>
          <pc:docMk/>
          <pc:sldMk cId="3747709678" sldId="407"/>
        </pc:sldMkLst>
        <pc:spChg chg="add mod">
          <ac:chgData name="Dorothea C. Lazaro" userId="805b2f41-9d5e-4ff4-8a46-e4c17eaa3090" providerId="ADAL" clId="{10A14E55-EB9C-7E44-8B1D-D9B5C90C6143}" dt="2023-06-12T05:40:28.128" v="0"/>
          <ac:spMkLst>
            <pc:docMk/>
            <pc:sldMk cId="3747709678" sldId="407"/>
            <ac:spMk id="3" creationId="{61CF9BFD-DB49-FBBC-431C-FD9B895F4E82}"/>
          </ac:spMkLst>
        </pc:spChg>
      </pc:sldChg>
      <pc:sldChg chg="addSp modSp">
        <pc:chgData name="Dorothea C. Lazaro" userId="805b2f41-9d5e-4ff4-8a46-e4c17eaa3090" providerId="ADAL" clId="{10A14E55-EB9C-7E44-8B1D-D9B5C90C6143}" dt="2023-06-12T05:40:28.128" v="0"/>
        <pc:sldMkLst>
          <pc:docMk/>
          <pc:sldMk cId="2616292459" sldId="409"/>
        </pc:sldMkLst>
        <pc:spChg chg="add mod">
          <ac:chgData name="Dorothea C. Lazaro" userId="805b2f41-9d5e-4ff4-8a46-e4c17eaa3090" providerId="ADAL" clId="{10A14E55-EB9C-7E44-8B1D-D9B5C90C6143}" dt="2023-06-12T05:40:28.128" v="0"/>
          <ac:spMkLst>
            <pc:docMk/>
            <pc:sldMk cId="2616292459" sldId="409"/>
            <ac:spMk id="2" creationId="{39CF5B80-AA14-6C80-99C1-6DD3C252AC68}"/>
          </ac:spMkLst>
        </pc:spChg>
      </pc:sldChg>
      <pc:sldChg chg="modSp mod">
        <pc:chgData name="Dorothea C. Lazaro" userId="805b2f41-9d5e-4ff4-8a46-e4c17eaa3090" providerId="ADAL" clId="{10A14E55-EB9C-7E44-8B1D-D9B5C90C6143}" dt="2023-06-12T05:44:16.423" v="150" actId="1035"/>
        <pc:sldMkLst>
          <pc:docMk/>
          <pc:sldMk cId="3807908461" sldId="410"/>
        </pc:sldMkLst>
        <pc:spChg chg="mod">
          <ac:chgData name="Dorothea C. Lazaro" userId="805b2f41-9d5e-4ff4-8a46-e4c17eaa3090" providerId="ADAL" clId="{10A14E55-EB9C-7E44-8B1D-D9B5C90C6143}" dt="2023-06-12T05:44:16.423" v="150" actId="1035"/>
          <ac:spMkLst>
            <pc:docMk/>
            <pc:sldMk cId="3807908461" sldId="410"/>
            <ac:spMk id="2" creationId="{E5B89451-B156-4BA5-8A7A-70FA5D144032}"/>
          </ac:spMkLst>
        </pc:spChg>
      </pc:sldChg>
      <pc:sldChg chg="addSp modSp">
        <pc:chgData name="Dorothea C. Lazaro" userId="805b2f41-9d5e-4ff4-8a46-e4c17eaa3090" providerId="ADAL" clId="{10A14E55-EB9C-7E44-8B1D-D9B5C90C6143}" dt="2023-06-12T05:40:28.128" v="0"/>
        <pc:sldMkLst>
          <pc:docMk/>
          <pc:sldMk cId="1342562113" sldId="411"/>
        </pc:sldMkLst>
        <pc:spChg chg="add mod">
          <ac:chgData name="Dorothea C. Lazaro" userId="805b2f41-9d5e-4ff4-8a46-e4c17eaa3090" providerId="ADAL" clId="{10A14E55-EB9C-7E44-8B1D-D9B5C90C6143}" dt="2023-06-12T05:40:28.128" v="0"/>
          <ac:spMkLst>
            <pc:docMk/>
            <pc:sldMk cId="1342562113" sldId="411"/>
            <ac:spMk id="2" creationId="{C15E004A-C598-B48E-72C1-D7CDEC4A65B2}"/>
          </ac:spMkLst>
        </pc:spChg>
      </pc:sldChg>
      <pc:sldChg chg="addSp modSp">
        <pc:chgData name="Dorothea C. Lazaro" userId="805b2f41-9d5e-4ff4-8a46-e4c17eaa3090" providerId="ADAL" clId="{10A14E55-EB9C-7E44-8B1D-D9B5C90C6143}" dt="2023-06-12T05:40:28.128" v="0"/>
        <pc:sldMkLst>
          <pc:docMk/>
          <pc:sldMk cId="3967162464" sldId="412"/>
        </pc:sldMkLst>
        <pc:spChg chg="add mod">
          <ac:chgData name="Dorothea C. Lazaro" userId="805b2f41-9d5e-4ff4-8a46-e4c17eaa3090" providerId="ADAL" clId="{10A14E55-EB9C-7E44-8B1D-D9B5C90C6143}" dt="2023-06-12T05:40:28.128" v="0"/>
          <ac:spMkLst>
            <pc:docMk/>
            <pc:sldMk cId="3967162464" sldId="412"/>
            <ac:spMk id="2" creationId="{75038EF3-7E38-C987-E4A2-CE43D91D3CB6}"/>
          </ac:spMkLst>
        </pc:spChg>
      </pc:sldChg>
      <pc:sldChg chg="addSp modSp mod">
        <pc:chgData name="Dorothea C. Lazaro" userId="805b2f41-9d5e-4ff4-8a46-e4c17eaa3090" providerId="ADAL" clId="{10A14E55-EB9C-7E44-8B1D-D9B5C90C6143}" dt="2023-06-12T05:43:45.476" v="115" actId="1036"/>
        <pc:sldMkLst>
          <pc:docMk/>
          <pc:sldMk cId="675688529" sldId="413"/>
        </pc:sldMkLst>
        <pc:spChg chg="mod">
          <ac:chgData name="Dorothea C. Lazaro" userId="805b2f41-9d5e-4ff4-8a46-e4c17eaa3090" providerId="ADAL" clId="{10A14E55-EB9C-7E44-8B1D-D9B5C90C6143}" dt="2023-06-12T05:43:45.476" v="115" actId="1036"/>
          <ac:spMkLst>
            <pc:docMk/>
            <pc:sldMk cId="675688529" sldId="413"/>
            <ac:spMk id="3" creationId="{7F9B7BAE-A76B-0D41-560B-ABD2D2F3DC70}"/>
          </ac:spMkLst>
        </pc:spChg>
        <pc:spChg chg="add mod">
          <ac:chgData name="Dorothea C. Lazaro" userId="805b2f41-9d5e-4ff4-8a46-e4c17eaa3090" providerId="ADAL" clId="{10A14E55-EB9C-7E44-8B1D-D9B5C90C6143}" dt="2023-06-12T05:42:57.213" v="104" actId="207"/>
          <ac:spMkLst>
            <pc:docMk/>
            <pc:sldMk cId="675688529" sldId="413"/>
            <ac:spMk id="4" creationId="{3A28D171-5D0F-1312-4630-FC34D75506C2}"/>
          </ac:spMkLst>
        </pc:spChg>
      </pc:sldChg>
    </pc:docChg>
  </pc:docChgLst>
  <pc:docChgLst>
    <pc:chgData name="Dorothea C. Lazaro" userId="S::dlazaro@adb.org::805b2f41-9d5e-4ff4-8a46-e4c17eaa3090" providerId="AD" clId="Web-{BC58484B-BB0C-323E-7A35-08958AA9B36B}"/>
    <pc:docChg chg="modSld">
      <pc:chgData name="Dorothea C. Lazaro" userId="S::dlazaro@adb.org::805b2f41-9d5e-4ff4-8a46-e4c17eaa3090" providerId="AD" clId="Web-{BC58484B-BB0C-323E-7A35-08958AA9B36B}" dt="2023-06-12T05:33:24.277" v="9" actId="20577"/>
      <pc:docMkLst>
        <pc:docMk/>
      </pc:docMkLst>
      <pc:sldChg chg="modSp delCm modNotes">
        <pc:chgData name="Dorothea C. Lazaro" userId="S::dlazaro@adb.org::805b2f41-9d5e-4ff4-8a46-e4c17eaa3090" providerId="AD" clId="Web-{BC58484B-BB0C-323E-7A35-08958AA9B36B}" dt="2023-06-12T05:33:24.277" v="9" actId="20577"/>
        <pc:sldMkLst>
          <pc:docMk/>
          <pc:sldMk cId="3438104445" sldId="264"/>
        </pc:sldMkLst>
        <pc:spChg chg="mod">
          <ac:chgData name="Dorothea C. Lazaro" userId="S::dlazaro@adb.org::805b2f41-9d5e-4ff4-8a46-e4c17eaa3090" providerId="AD" clId="Web-{BC58484B-BB0C-323E-7A35-08958AA9B36B}" dt="2023-06-12T05:33:24.277" v="9" actId="20577"/>
          <ac:spMkLst>
            <pc:docMk/>
            <pc:sldMk cId="3438104445" sldId="264"/>
            <ac:spMk id="4" creationId="{CDB06868-BA50-DED7-F40A-CAD3D8AB9B30}"/>
          </ac:spMkLst>
        </pc:spChg>
        <pc:extLst>
          <p:ext xmlns:p="http://schemas.openxmlformats.org/presentationml/2006/main" uri="{D6D511B9-2390-475A-947B-AFAB55BFBCF1}">
            <pc226:cmChg xmlns:pc226="http://schemas.microsoft.com/office/powerpoint/2022/06/main/command" chg="del">
              <pc226:chgData name="Dorothea C. Lazaro" userId="S::dlazaro@adb.org::805b2f41-9d5e-4ff4-8a46-e4c17eaa3090" providerId="AD" clId="Web-{BC58484B-BB0C-323E-7A35-08958AA9B36B}" dt="2023-06-12T05:33:11.949" v="3"/>
              <pc2:cmMkLst xmlns:pc2="http://schemas.microsoft.com/office/powerpoint/2019/9/main/command">
                <pc:docMk/>
                <pc:sldMk cId="3438104445" sldId="264"/>
                <pc2:cmMk id="{025EA86B-D8EE-4A6E-B9D5-F8E30E8072E6}"/>
              </pc2:cmMkLst>
            </pc226:cmChg>
          </p:ext>
        </pc:extLst>
      </pc:sldChg>
    </pc:docChg>
  </pc:docChgLst>
  <pc:docChgLst>
    <pc:chgData name="Loreli de Dios" userId="S::ldedios1.consultant@adb.org::5a38689b-67aa-496e-8054-b3e6f7e275a8" providerId="AD" clId="Web-{4ADC4EDF-D3AA-6A6A-D884-B75BDBED89D2}"/>
    <pc:docChg chg="mod modSld">
      <pc:chgData name="Loreli de Dios" userId="S::ldedios1.consultant@adb.org::5a38689b-67aa-496e-8054-b3e6f7e275a8" providerId="AD" clId="Web-{4ADC4EDF-D3AA-6A6A-D884-B75BDBED89D2}" dt="2023-06-12T04:46:18.556" v="34"/>
      <pc:docMkLst>
        <pc:docMk/>
      </pc:docMkLst>
      <pc:sldChg chg="addCm modNotes">
        <pc:chgData name="Loreli de Dios" userId="S::ldedios1.consultant@adb.org::5a38689b-67aa-496e-8054-b3e6f7e275a8" providerId="AD" clId="Web-{4ADC4EDF-D3AA-6A6A-D884-B75BDBED89D2}" dt="2023-06-12T04:46:18.556" v="34"/>
        <pc:sldMkLst>
          <pc:docMk/>
          <pc:sldMk cId="3438104445" sldId="264"/>
        </pc:sldMkLst>
        <pc:extLst>
          <p:ext xmlns:p="http://schemas.openxmlformats.org/presentationml/2006/main" uri="{D6D511B9-2390-475A-947B-AFAB55BFBCF1}">
            <pc226:cmChg xmlns:pc226="http://schemas.microsoft.com/office/powerpoint/2022/06/main/command" chg="add">
              <pc226:chgData name="Loreli de Dios" userId="S::ldedios1.consultant@adb.org::5a38689b-67aa-496e-8054-b3e6f7e275a8" providerId="AD" clId="Web-{4ADC4EDF-D3AA-6A6A-D884-B75BDBED89D2}" dt="2023-06-12T04:46:18.556" v="34"/>
              <pc2:cmMkLst xmlns:pc2="http://schemas.microsoft.com/office/powerpoint/2019/9/main/command">
                <pc:docMk/>
                <pc:sldMk cId="3438104445" sldId="264"/>
                <pc2:cmMk id="{025EA86B-D8EE-4A6E-B9D5-F8E30E8072E6}"/>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20" baseline="0">
                <a:solidFill>
                  <a:schemeClr val="accent1"/>
                </a:solidFill>
                <a:latin typeface="Arial" panose="020B0604020202020204" pitchFamily="34" charset="0"/>
                <a:ea typeface="+mn-ea"/>
                <a:cs typeface="Arial" panose="020B0604020202020204" pitchFamily="34" charset="0"/>
              </a:defRPr>
            </a:pPr>
            <a:r>
              <a:rPr lang="en-US" sz="1600" b="1">
                <a:solidFill>
                  <a:schemeClr val="accent1"/>
                </a:solidFill>
              </a:rPr>
              <a:t>Trade in Goods and Services as % of GDP</a:t>
            </a:r>
          </a:p>
        </c:rich>
      </c:tx>
      <c:layout>
        <c:manualLayout>
          <c:xMode val="edge"/>
          <c:yMode val="edge"/>
          <c:x val="0.15702811704996353"/>
          <c:y val="3.5015743298758735E-2"/>
        </c:manualLayout>
      </c:layout>
      <c:overlay val="0"/>
      <c:spPr>
        <a:noFill/>
        <a:ln>
          <a:noFill/>
        </a:ln>
        <a:effectLst/>
      </c:spPr>
      <c:txPr>
        <a:bodyPr rot="0" spcFirstLastPara="1" vertOverflow="ellipsis" vert="horz" wrap="square" anchor="ctr" anchorCtr="1"/>
        <a:lstStyle/>
        <a:p>
          <a:pPr>
            <a:defRPr sz="1600" b="1" i="0" u="none" strike="noStrike" kern="1200" cap="none" spc="20" baseline="0">
              <a:solidFill>
                <a:schemeClr val="accent1"/>
              </a:solidFill>
              <a:latin typeface="Arial" panose="020B0604020202020204" pitchFamily="34" charset="0"/>
              <a:ea typeface="+mn-ea"/>
              <a:cs typeface="Arial" panose="020B0604020202020204" pitchFamily="34" charset="0"/>
            </a:defRPr>
          </a:pPr>
          <a:endParaRPr lang="en-MN"/>
        </a:p>
      </c:txPr>
    </c:title>
    <c:autoTitleDeleted val="0"/>
    <c:plotArea>
      <c:layout>
        <c:manualLayout>
          <c:layoutTarget val="inner"/>
          <c:xMode val="edge"/>
          <c:yMode val="edge"/>
          <c:x val="4.4973454521006241E-2"/>
          <c:y val="0.12798123675091183"/>
          <c:w val="0.77075397320225425"/>
          <c:h val="0.7152346997282768"/>
        </c:manualLayout>
      </c:layout>
      <c:lineChart>
        <c:grouping val="standard"/>
        <c:varyColors val="0"/>
        <c:ser>
          <c:idx val="0"/>
          <c:order val="0"/>
          <c:tx>
            <c:strRef>
              <c:f>'E-commerce'!$B$39</c:f>
              <c:strCache>
                <c:ptCount val="1"/>
                <c:pt idx="0">
                  <c:v>CAREC10 Goods</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M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'E-commerce'!$B$40:$B$51</c:f>
              <c:numCache>
                <c:formatCode>0.0</c:formatCode>
                <c:ptCount val="12"/>
                <c:pt idx="0">
                  <c:v>49.112404954537077</c:v>
                </c:pt>
                <c:pt idx="1">
                  <c:v>51.437693301135589</c:v>
                </c:pt>
                <c:pt idx="2">
                  <c:v>50.543240958711635</c:v>
                </c:pt>
                <c:pt idx="3">
                  <c:v>47.369742403205905</c:v>
                </c:pt>
                <c:pt idx="4">
                  <c:v>44.666592906648425</c:v>
                </c:pt>
                <c:pt idx="5">
                  <c:v>35.080864489375138</c:v>
                </c:pt>
                <c:pt idx="6">
                  <c:v>32.443926696404958</c:v>
                </c:pt>
                <c:pt idx="7">
                  <c:v>35.930176658406801</c:v>
                </c:pt>
                <c:pt idx="8">
                  <c:v>39.72195615567481</c:v>
                </c:pt>
                <c:pt idx="9">
                  <c:v>41.133259736280777</c:v>
                </c:pt>
                <c:pt idx="10">
                  <c:v>40.763037537510975</c:v>
                </c:pt>
                <c:pt idx="11">
                  <c:v>46.005441793149835</c:v>
                </c:pt>
              </c:numCache>
            </c:numRef>
          </c:val>
          <c:smooth val="0"/>
          <c:extLst>
            <c:ext xmlns:c16="http://schemas.microsoft.com/office/drawing/2014/chart" uri="{C3380CC4-5D6E-409C-BE32-E72D297353CC}">
              <c16:uniqueId val="{00000000-393B-4E4E-B763-FDACAF936052}"/>
            </c:ext>
          </c:extLst>
        </c:ser>
        <c:ser>
          <c:idx val="1"/>
          <c:order val="1"/>
          <c:tx>
            <c:strRef>
              <c:f>'E-commerce'!$C$39</c:f>
              <c:strCache>
                <c:ptCount val="1"/>
                <c:pt idx="0">
                  <c:v>CAREC11 Goods</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M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'E-commerce'!$C$40:$C$51</c:f>
              <c:numCache>
                <c:formatCode>0.0</c:formatCode>
                <c:ptCount val="12"/>
                <c:pt idx="0">
                  <c:v>48.876171502984825</c:v>
                </c:pt>
                <c:pt idx="1">
                  <c:v>48.469919367438479</c:v>
                </c:pt>
                <c:pt idx="2">
                  <c:v>45.702622999652185</c:v>
                </c:pt>
                <c:pt idx="3">
                  <c:v>43.730789371337742</c:v>
                </c:pt>
                <c:pt idx="4">
                  <c:v>41.29754678170157</c:v>
                </c:pt>
                <c:pt idx="5">
                  <c:v>35.698111152752269</c:v>
                </c:pt>
                <c:pt idx="6">
                  <c:v>32.788736350450378</c:v>
                </c:pt>
                <c:pt idx="7">
                  <c:v>33.502877255049178</c:v>
                </c:pt>
                <c:pt idx="8">
                  <c:v>33.594266458346112</c:v>
                </c:pt>
                <c:pt idx="9">
                  <c:v>32.495583066021197</c:v>
                </c:pt>
                <c:pt idx="10">
                  <c:v>32.077531843307675</c:v>
                </c:pt>
                <c:pt idx="11">
                  <c:v>34.601837385430876</c:v>
                </c:pt>
              </c:numCache>
            </c:numRef>
          </c:val>
          <c:smooth val="0"/>
          <c:extLst>
            <c:ext xmlns:c16="http://schemas.microsoft.com/office/drawing/2014/chart" uri="{C3380CC4-5D6E-409C-BE32-E72D297353CC}">
              <c16:uniqueId val="{00000001-393B-4E4E-B763-FDACAF936052}"/>
            </c:ext>
          </c:extLst>
        </c:ser>
        <c:ser>
          <c:idx val="2"/>
          <c:order val="2"/>
          <c:tx>
            <c:strRef>
              <c:f>'E-commerce'!$D$39</c:f>
              <c:strCache>
                <c:ptCount val="1"/>
                <c:pt idx="0">
                  <c:v>CAREC10 Services</c:v>
                </c:pt>
              </c:strCache>
            </c:strRef>
          </c:tx>
          <c:spPr>
            <a:ln w="22225" cap="rnd" cmpd="sng" algn="ctr">
              <a:solidFill>
                <a:srgbClr val="7030A0"/>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M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'E-commerce'!$D$40:$D$51</c:f>
              <c:numCache>
                <c:formatCode>0.0</c:formatCode>
                <c:ptCount val="12"/>
                <c:pt idx="0">
                  <c:v>10.38</c:v>
                </c:pt>
                <c:pt idx="1">
                  <c:v>9.25</c:v>
                </c:pt>
                <c:pt idx="2">
                  <c:v>10.5</c:v>
                </c:pt>
                <c:pt idx="3">
                  <c:v>9.42</c:v>
                </c:pt>
                <c:pt idx="4">
                  <c:v>9.91</c:v>
                </c:pt>
                <c:pt idx="5">
                  <c:v>9.44</c:v>
                </c:pt>
                <c:pt idx="6">
                  <c:v>9.49</c:v>
                </c:pt>
                <c:pt idx="7">
                  <c:v>9.9600000000000009</c:v>
                </c:pt>
                <c:pt idx="8">
                  <c:v>10.19</c:v>
                </c:pt>
                <c:pt idx="9">
                  <c:v>10.33</c:v>
                </c:pt>
                <c:pt idx="10">
                  <c:v>7.67</c:v>
                </c:pt>
                <c:pt idx="11">
                  <c:v>7.78</c:v>
                </c:pt>
              </c:numCache>
            </c:numRef>
          </c:val>
          <c:smooth val="0"/>
          <c:extLst>
            <c:ext xmlns:c16="http://schemas.microsoft.com/office/drawing/2014/chart" uri="{C3380CC4-5D6E-409C-BE32-E72D297353CC}">
              <c16:uniqueId val="{00000002-393B-4E4E-B763-FDACAF936052}"/>
            </c:ext>
          </c:extLst>
        </c:ser>
        <c:ser>
          <c:idx val="3"/>
          <c:order val="3"/>
          <c:tx>
            <c:strRef>
              <c:f>'E-commerce'!$E$39</c:f>
              <c:strCache>
                <c:ptCount val="1"/>
                <c:pt idx="0">
                  <c:v>CAREC11 Services</c:v>
                </c:pt>
              </c:strCache>
            </c:strRef>
          </c:tx>
          <c:spPr>
            <a:ln w="22225" cap="rnd" cmpd="sng" algn="ctr">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M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'E-commerce'!$E$40:$E$51</c:f>
              <c:numCache>
                <c:formatCode>0.0</c:formatCode>
                <c:ptCount val="12"/>
                <c:pt idx="0">
                  <c:v>6.42</c:v>
                </c:pt>
                <c:pt idx="1">
                  <c:v>6.18</c:v>
                </c:pt>
                <c:pt idx="2">
                  <c:v>5.99</c:v>
                </c:pt>
                <c:pt idx="3">
                  <c:v>5.87</c:v>
                </c:pt>
                <c:pt idx="4">
                  <c:v>6.45</c:v>
                </c:pt>
                <c:pt idx="5">
                  <c:v>6.1</c:v>
                </c:pt>
                <c:pt idx="6">
                  <c:v>5.98</c:v>
                </c:pt>
                <c:pt idx="7">
                  <c:v>5.79</c:v>
                </c:pt>
                <c:pt idx="8">
                  <c:v>5.69</c:v>
                </c:pt>
                <c:pt idx="9">
                  <c:v>5.48</c:v>
                </c:pt>
                <c:pt idx="10">
                  <c:v>4.3</c:v>
                </c:pt>
                <c:pt idx="11">
                  <c:v>4.51</c:v>
                </c:pt>
              </c:numCache>
            </c:numRef>
          </c:val>
          <c:smooth val="0"/>
          <c:extLst>
            <c:ext xmlns:c16="http://schemas.microsoft.com/office/drawing/2014/chart" uri="{C3380CC4-5D6E-409C-BE32-E72D297353CC}">
              <c16:uniqueId val="{00000003-393B-4E4E-B763-FDACAF936052}"/>
            </c:ext>
          </c:extLst>
        </c:ser>
        <c:dLbls>
          <c:dLblPos val="ctr"/>
          <c:showLegendKey val="0"/>
          <c:showVal val="1"/>
          <c:showCatName val="0"/>
          <c:showSerName val="0"/>
          <c:showPercent val="0"/>
          <c:showBubbleSize val="0"/>
        </c:dLbls>
        <c:smooth val="0"/>
        <c:axId val="1120355631"/>
        <c:axId val="1115655215"/>
      </c:lineChart>
      <c:catAx>
        <c:axId val="1120355631"/>
        <c:scaling>
          <c:orientation val="minMax"/>
        </c:scaling>
        <c:delete val="0"/>
        <c:axPos val="b"/>
        <c:majorGridlines>
          <c:spPr>
            <a:ln>
              <a:solidFill>
                <a:schemeClr val="dk1">
                  <a:lumMod val="15000"/>
                  <a:lumOff val="85000"/>
                </a:schemeClr>
              </a:solidFill>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MN"/>
          </a:p>
        </c:txPr>
        <c:crossAx val="1115655215"/>
        <c:crosses val="autoZero"/>
        <c:auto val="1"/>
        <c:lblAlgn val="ctr"/>
        <c:lblOffset val="100"/>
        <c:noMultiLvlLbl val="0"/>
      </c:catAx>
      <c:valAx>
        <c:axId val="1115655215"/>
        <c:scaling>
          <c:orientation val="minMax"/>
        </c:scaling>
        <c:delete val="0"/>
        <c:axPos val="l"/>
        <c:majorGridlines>
          <c:spPr>
            <a:ln>
              <a:solidFill>
                <a:schemeClr val="dk1">
                  <a:lumMod val="15000"/>
                  <a:lumOff val="85000"/>
                </a:schemeClr>
              </a:solidFill>
              <a:prstDash val="sysDash"/>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MN"/>
          </a:p>
        </c:txPr>
        <c:crossAx val="1120355631"/>
        <c:crosses val="autoZero"/>
        <c:crossBetween val="between"/>
      </c:valAx>
      <c:spPr>
        <a:noFill/>
        <a:ln>
          <a:noFill/>
        </a:ln>
        <a:effectLst/>
      </c:spPr>
    </c:plotArea>
    <c:legend>
      <c:legendPos val="b"/>
      <c:layout>
        <c:manualLayout>
          <c:xMode val="edge"/>
          <c:yMode val="edge"/>
          <c:x val="0.83373663459985825"/>
          <c:y val="0.22023787923028701"/>
          <c:w val="0.13712281371159182"/>
          <c:h val="0.41106271295545183"/>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M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M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04131670440469E-2"/>
          <c:y val="4.8732722470808329E-2"/>
          <c:w val="0.86839173665911906"/>
          <c:h val="0.8606394137840697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anchor="t" anchorCtr="0"/>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26.1661</c:v>
                </c:pt>
                <c:pt idx="1">
                  <c:v>23.170079999999999</c:v>
                </c:pt>
                <c:pt idx="2" formatCode="_(* #,##0.0_);_(* \(#,##0.0\);_(* &quot;-&quot;??_);_(@_)">
                  <c:v>20.550719999999998</c:v>
                </c:pt>
                <c:pt idx="3" formatCode="_(* #,##0.0_);_(* \(#,##0.0\);_(* &quot;-&quot;??_);_(@_)">
                  <c:v>23.018080000000001</c:v>
                </c:pt>
                <c:pt idx="4" formatCode="_(* #,##0.0_);_(* \(#,##0.0\);_(* &quot;-&quot;??_);_(@_)">
                  <c:v>51.855840000000001</c:v>
                </c:pt>
                <c:pt idx="5" formatCode="_(* #,##0.0_);_(* \(#,##0.0\);_(* &quot;-&quot;??_);_(@_)">
                  <c:v>39.490389999999998</c:v>
                </c:pt>
              </c:numCache>
            </c:numRef>
          </c:val>
          <c:extLst>
            <c:ext xmlns:c16="http://schemas.microsoft.com/office/drawing/2014/chart" uri="{C3380CC4-5D6E-409C-BE32-E72D297353CC}">
              <c16:uniqueId val="{00000000-0B84-4A8F-93DF-C99BA0F026EB}"/>
            </c:ext>
          </c:extLst>
        </c:ser>
        <c:dLbls>
          <c:showLegendKey val="0"/>
          <c:showVal val="0"/>
          <c:showCatName val="0"/>
          <c:showSerName val="0"/>
          <c:showPercent val="0"/>
          <c:showBubbleSize val="0"/>
        </c:dLbls>
        <c:gapWidth val="25"/>
        <c:axId val="196369792"/>
        <c:axId val="196392064"/>
      </c:barChart>
      <c:catAx>
        <c:axId val="1963697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6392064"/>
        <c:crosses val="autoZero"/>
        <c:auto val="1"/>
        <c:lblAlgn val="ctr"/>
        <c:lblOffset val="100"/>
        <c:noMultiLvlLbl val="0"/>
      </c:catAx>
      <c:valAx>
        <c:axId val="196392064"/>
        <c:scaling>
          <c:orientation val="minMax"/>
        </c:scaling>
        <c:delete val="1"/>
        <c:axPos val="l"/>
        <c:numFmt formatCode="General" sourceLinked="1"/>
        <c:majorTickMark val="out"/>
        <c:minorTickMark val="none"/>
        <c:tickLblPos val="nextTo"/>
        <c:crossAx val="19636979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201.56927999999999</c:v>
                </c:pt>
                <c:pt idx="1">
                  <c:v>196.01673</c:v>
                </c:pt>
                <c:pt idx="2" formatCode="0">
                  <c:v>198.30735999999999</c:v>
                </c:pt>
                <c:pt idx="3" formatCode="0">
                  <c:v>193.09119000000001</c:v>
                </c:pt>
                <c:pt idx="4" formatCode="0">
                  <c:v>177.77014</c:v>
                </c:pt>
                <c:pt idx="5" formatCode="0">
                  <c:v>208.88900000000001</c:v>
                </c:pt>
              </c:numCache>
            </c:numRef>
          </c:val>
          <c:extLst>
            <c:ext xmlns:c16="http://schemas.microsoft.com/office/drawing/2014/chart" uri="{C3380CC4-5D6E-409C-BE32-E72D297353CC}">
              <c16:uniqueId val="{00000000-1D10-4F22-93FB-32A93733D1A2}"/>
            </c:ext>
          </c:extLst>
        </c:ser>
        <c:dLbls>
          <c:showLegendKey val="0"/>
          <c:showVal val="0"/>
          <c:showCatName val="0"/>
          <c:showSerName val="0"/>
          <c:showPercent val="0"/>
          <c:showBubbleSize val="0"/>
        </c:dLbls>
        <c:gapWidth val="25"/>
        <c:axId val="195067264"/>
        <c:axId val="194970752"/>
      </c:barChart>
      <c:catAx>
        <c:axId val="19506726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4970752"/>
        <c:crosses val="autoZero"/>
        <c:auto val="1"/>
        <c:lblAlgn val="ctr"/>
        <c:lblOffset val="100"/>
        <c:noMultiLvlLbl val="0"/>
      </c:catAx>
      <c:valAx>
        <c:axId val="194970752"/>
        <c:scaling>
          <c:orientation val="minMax"/>
        </c:scaling>
        <c:delete val="1"/>
        <c:axPos val="l"/>
        <c:numFmt formatCode="General" sourceLinked="1"/>
        <c:majorTickMark val="out"/>
        <c:minorTickMark val="none"/>
        <c:tickLblPos val="nextTo"/>
        <c:crossAx val="1950672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975.59556999999995</c:v>
                </c:pt>
                <c:pt idx="1">
                  <c:v>969.90327000000002</c:v>
                </c:pt>
                <c:pt idx="2" formatCode="_(* #,##0_);_(* \(#,##0\);_(* &quot;-&quot;??_);_(@_)">
                  <c:v>820.00809000000004</c:v>
                </c:pt>
                <c:pt idx="3" formatCode="_(* #,##0_);_(* \(#,##0\);_(* &quot;-&quot;??_);_(@_)">
                  <c:v>836.32246999999995</c:v>
                </c:pt>
                <c:pt idx="4" formatCode="_(* #,##0_);_(* \(#,##0\);_(* &quot;-&quot;??_);_(@_)">
                  <c:v>902.28448000000003</c:v>
                </c:pt>
                <c:pt idx="5" formatCode="_(* #,##0_);_(* \(#,##0\);_(* &quot;-&quot;??_);_(@_)">
                  <c:v>831.19665999999995</c:v>
                </c:pt>
              </c:numCache>
            </c:numRef>
          </c:val>
          <c:extLst>
            <c:ext xmlns:c16="http://schemas.microsoft.com/office/drawing/2014/chart" uri="{C3380CC4-5D6E-409C-BE32-E72D297353CC}">
              <c16:uniqueId val="{00000000-6A40-47C1-BEB8-40ACFADE6D78}"/>
            </c:ext>
          </c:extLst>
        </c:ser>
        <c:dLbls>
          <c:showLegendKey val="0"/>
          <c:showVal val="0"/>
          <c:showCatName val="0"/>
          <c:showSerName val="0"/>
          <c:showPercent val="0"/>
          <c:showBubbleSize val="0"/>
        </c:dLbls>
        <c:gapWidth val="25"/>
        <c:axId val="196278144"/>
        <c:axId val="196279680"/>
      </c:barChart>
      <c:catAx>
        <c:axId val="19627814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6279680"/>
        <c:crosses val="autoZero"/>
        <c:auto val="1"/>
        <c:lblAlgn val="ctr"/>
        <c:lblOffset val="100"/>
        <c:noMultiLvlLbl val="0"/>
      </c:catAx>
      <c:valAx>
        <c:axId val="196279680"/>
        <c:scaling>
          <c:orientation val="minMax"/>
        </c:scaling>
        <c:delete val="1"/>
        <c:axPos val="l"/>
        <c:numFmt formatCode="General" sourceLinked="1"/>
        <c:majorTickMark val="out"/>
        <c:minorTickMark val="none"/>
        <c:tickLblPos val="nextTo"/>
        <c:crossAx val="19627814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37.587589999999999</c:v>
                </c:pt>
                <c:pt idx="1">
                  <c:v>35.422780000000003</c:v>
                </c:pt>
                <c:pt idx="2" formatCode="0">
                  <c:v>44.963360000000002</c:v>
                </c:pt>
                <c:pt idx="3" formatCode="0">
                  <c:v>42.215110000000003</c:v>
                </c:pt>
                <c:pt idx="4" formatCode="0">
                  <c:v>38.036279999999998</c:v>
                </c:pt>
                <c:pt idx="5" formatCode="0">
                  <c:v>54.116810000000001</c:v>
                </c:pt>
              </c:numCache>
            </c:numRef>
          </c:val>
          <c:extLst>
            <c:ext xmlns:c16="http://schemas.microsoft.com/office/drawing/2014/chart" uri="{C3380CC4-5D6E-409C-BE32-E72D297353CC}">
              <c16:uniqueId val="{00000000-9B34-4CB7-A062-1EB0BA0C4052}"/>
            </c:ext>
          </c:extLst>
        </c:ser>
        <c:ser>
          <c:idx val="1"/>
          <c:order val="1"/>
          <c:spPr>
            <a:solidFill>
              <a:srgbClr val="FFC00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0.0</c:formatCode>
                <c:ptCount val="6"/>
                <c:pt idx="0" formatCode="General">
                  <c:v>14.77697</c:v>
                </c:pt>
                <c:pt idx="1">
                  <c:v>15.931929999999999</c:v>
                </c:pt>
                <c:pt idx="2" formatCode="0">
                  <c:v>18.965299999999999</c:v>
                </c:pt>
                <c:pt idx="3" formatCode="0">
                  <c:v>16.83914</c:v>
                </c:pt>
                <c:pt idx="4" formatCode="0">
                  <c:v>12.13345</c:v>
                </c:pt>
                <c:pt idx="5" formatCode="0">
                  <c:v>12.368359999999999</c:v>
                </c:pt>
              </c:numCache>
            </c:numRef>
          </c:val>
          <c:extLst>
            <c:ext xmlns:c16="http://schemas.microsoft.com/office/drawing/2014/chart" uri="{C3380CC4-5D6E-409C-BE32-E72D297353CC}">
              <c16:uniqueId val="{00000001-9B34-4CB7-A062-1EB0BA0C4052}"/>
            </c:ext>
          </c:extLst>
        </c:ser>
        <c:dLbls>
          <c:showLegendKey val="0"/>
          <c:showVal val="0"/>
          <c:showCatName val="0"/>
          <c:showSerName val="0"/>
          <c:showPercent val="0"/>
          <c:showBubbleSize val="0"/>
        </c:dLbls>
        <c:gapWidth val="25"/>
        <c:overlap val="100"/>
        <c:axId val="195140224"/>
        <c:axId val="196215168"/>
      </c:barChart>
      <c:catAx>
        <c:axId val="195140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6215168"/>
        <c:crosses val="autoZero"/>
        <c:auto val="1"/>
        <c:lblAlgn val="ctr"/>
        <c:lblOffset val="100"/>
        <c:noMultiLvlLbl val="0"/>
      </c:catAx>
      <c:valAx>
        <c:axId val="196215168"/>
        <c:scaling>
          <c:orientation val="minMax"/>
          <c:min val="0"/>
        </c:scaling>
        <c:delete val="1"/>
        <c:axPos val="l"/>
        <c:numFmt formatCode="General" sourceLinked="1"/>
        <c:majorTickMark val="out"/>
        <c:minorTickMark val="none"/>
        <c:tickLblPos val="nextTo"/>
        <c:crossAx val="19514022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mn-MN" sz="1600" b="1" dirty="0">
                <a:solidFill>
                  <a:schemeClr val="accent1"/>
                </a:solidFill>
              </a:rPr>
              <a:t>Доля 5 крупнейших товаров экспорта в общем объеме экспорта, ЦАРЭС10, в %</a:t>
            </a:r>
            <a:endParaRPr lang="en-US" sz="1600" b="1" dirty="0">
              <a:solidFill>
                <a:schemeClr val="accent1"/>
              </a:solidFill>
            </a:endParaRPr>
          </a:p>
        </c:rich>
      </c:tx>
      <c:layout>
        <c:manualLayout>
          <c:xMode val="edge"/>
          <c:yMode val="edge"/>
          <c:x val="0.12131391889796278"/>
          <c:y val="0"/>
        </c:manualLayout>
      </c:layout>
      <c:overlay val="0"/>
      <c:spPr>
        <a:noFill/>
        <a:ln>
          <a:noFill/>
        </a:ln>
        <a:effectLst/>
      </c:spPr>
      <c:txPr>
        <a:bodyPr rot="0" spcFirstLastPara="1" vertOverflow="ellipsis" vert="horz" wrap="square" anchor="ctr" anchorCtr="1"/>
        <a:lstStyle/>
        <a:p>
          <a:pPr>
            <a:defRPr lang="en-US"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MN"/>
        </a:p>
      </c:txPr>
    </c:title>
    <c:autoTitleDeleted val="0"/>
    <c:plotArea>
      <c:layout>
        <c:manualLayout>
          <c:layoutTarget val="inner"/>
          <c:xMode val="edge"/>
          <c:yMode val="edge"/>
          <c:x val="7.0035247098180417E-2"/>
          <c:y val="0.16696640165850746"/>
          <c:w val="0.9125917107675755"/>
          <c:h val="0.75327554432214983"/>
        </c:manualLayout>
      </c:layout>
      <c:lineChart>
        <c:grouping val="stacked"/>
        <c:varyColors val="0"/>
        <c:ser>
          <c:idx val="0"/>
          <c:order val="0"/>
          <c:tx>
            <c:strRef>
              <c:f>'share of top 5'!$A$3</c:f>
              <c:strCache>
                <c:ptCount val="1"/>
                <c:pt idx="0">
                  <c:v>CAREC10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'share of top 5'!$B$2:$M$2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'share of top 5'!$B$3:$M$3</c:f>
              <c:numCache>
                <c:formatCode>_(* #,##0.00_);_(* \(#,##0.00\);_(* "-"??_);_(@_)</c:formatCode>
                <c:ptCount val="12"/>
                <c:pt idx="0">
                  <c:v>69.072728230656296</c:v>
                </c:pt>
                <c:pt idx="1">
                  <c:v>68.304880096129466</c:v>
                </c:pt>
                <c:pt idx="2">
                  <c:v>68.187234888472958</c:v>
                </c:pt>
                <c:pt idx="3">
                  <c:v>70.700370885837998</c:v>
                </c:pt>
                <c:pt idx="4">
                  <c:v>69.56319799357982</c:v>
                </c:pt>
                <c:pt idx="5">
                  <c:v>62.538861797661532</c:v>
                </c:pt>
                <c:pt idx="6">
                  <c:v>60.134572135969094</c:v>
                </c:pt>
                <c:pt idx="7">
                  <c:v>61.662935717292271</c:v>
                </c:pt>
                <c:pt idx="8">
                  <c:v>65.767773669020357</c:v>
                </c:pt>
                <c:pt idx="9">
                  <c:v>64.852688641815234</c:v>
                </c:pt>
                <c:pt idx="10">
                  <c:v>60.396131600483251</c:v>
                </c:pt>
                <c:pt idx="11">
                  <c:v>54.714394436207598</c:v>
                </c:pt>
              </c:numCache>
            </c:numRef>
          </c:val>
          <c:smooth val="0"/>
          <c:extLst>
            <c:ext xmlns:c16="http://schemas.microsoft.com/office/drawing/2014/chart" uri="{C3380CC4-5D6E-409C-BE32-E72D297353CC}">
              <c16:uniqueId val="{00000000-23B5-4CD9-9C4F-1A4D8873EC39}"/>
            </c:ext>
          </c:extLst>
        </c:ser>
        <c:dLbls>
          <c:showLegendKey val="0"/>
          <c:showVal val="0"/>
          <c:showCatName val="0"/>
          <c:showSerName val="0"/>
          <c:showPercent val="0"/>
          <c:showBubbleSize val="0"/>
        </c:dLbls>
        <c:marker val="1"/>
        <c:smooth val="0"/>
        <c:axId val="1399083552"/>
        <c:axId val="1399081752"/>
      </c:lineChart>
      <c:catAx>
        <c:axId val="1399083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dk1"/>
                </a:solidFill>
                <a:latin typeface="Arial" panose="020B0604020202020204" pitchFamily="34" charset="0"/>
                <a:ea typeface="+mn-ea"/>
                <a:cs typeface="Arial" panose="020B0604020202020204" pitchFamily="34" charset="0"/>
              </a:defRPr>
            </a:pPr>
            <a:endParaRPr lang="en-MN"/>
          </a:p>
        </c:txPr>
        <c:crossAx val="1399081752"/>
        <c:crosses val="autoZero"/>
        <c:auto val="1"/>
        <c:lblAlgn val="ctr"/>
        <c:lblOffset val="100"/>
        <c:noMultiLvlLbl val="0"/>
      </c:catAx>
      <c:valAx>
        <c:axId val="1399081752"/>
        <c:scaling>
          <c:orientation val="minMax"/>
          <c:min val="50"/>
        </c:scaling>
        <c:delete val="0"/>
        <c:axPos val="l"/>
        <c:majorGridlines>
          <c:spPr>
            <a:ln w="9525" cap="flat" cmpd="sng" algn="ctr">
              <a:solidFill>
                <a:schemeClr val="tx1">
                  <a:lumMod val="15000"/>
                  <a:lumOff val="85000"/>
                </a:schemeClr>
              </a:solidFill>
              <a:prstDash val="sysDot"/>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dk1"/>
                </a:solidFill>
                <a:latin typeface="Arial" panose="020B0604020202020204" pitchFamily="34" charset="0"/>
                <a:ea typeface="+mn-ea"/>
                <a:cs typeface="Arial" panose="020B0604020202020204" pitchFamily="34" charset="0"/>
              </a:defRPr>
            </a:pPr>
            <a:endParaRPr lang="en-MN"/>
          </a:p>
        </c:txPr>
        <c:crossAx val="139908355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900" b="0" i="0" u="none" strike="noStrike" kern="1200" baseline="0">
          <a:solidFill>
            <a:schemeClr val="dk1"/>
          </a:solidFill>
          <a:latin typeface="Arial" panose="020B0604020202020204" pitchFamily="34" charset="0"/>
          <a:ea typeface="+mn-ea"/>
          <a:cs typeface="Arial" panose="020B0604020202020204" pitchFamily="34" charset="0"/>
        </a:defRPr>
      </a:pPr>
      <a:endParaRPr lang="en-M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normalizeH="0" baseline="0">
                <a:solidFill>
                  <a:schemeClr val="accent1"/>
                </a:solidFill>
                <a:latin typeface="Arial" panose="020B0604020202020204" pitchFamily="34" charset="0"/>
                <a:ea typeface="+mj-ea"/>
                <a:cs typeface="Arial" panose="020B0604020202020204" pitchFamily="34" charset="0"/>
              </a:defRPr>
            </a:pPr>
            <a:r>
              <a:rPr lang="mn-MN" dirty="0"/>
              <a:t>Интернет-пользователи в % от населения, 2021 г.</a:t>
            </a:r>
            <a:endParaRPr lang="en-GB" dirty="0"/>
          </a:p>
        </c:rich>
      </c:tx>
      <c:overlay val="0"/>
      <c:spPr>
        <a:noFill/>
        <a:ln>
          <a:noFill/>
        </a:ln>
        <a:effectLst/>
      </c:spPr>
      <c:txPr>
        <a:bodyPr rot="0" spcFirstLastPara="1" vertOverflow="ellipsis" vert="horz" wrap="square" anchor="ctr" anchorCtr="1"/>
        <a:lstStyle/>
        <a:p>
          <a:pPr>
            <a:defRPr sz="1600" b="1" i="0" u="none" strike="noStrike" kern="1200" cap="none" spc="50" normalizeH="0" baseline="0">
              <a:solidFill>
                <a:schemeClr val="accent1"/>
              </a:solidFill>
              <a:latin typeface="Arial" panose="020B0604020202020204" pitchFamily="34" charset="0"/>
              <a:ea typeface="+mj-ea"/>
              <a:cs typeface="Arial" panose="020B0604020202020204" pitchFamily="34" charset="0"/>
            </a:defRPr>
          </a:pPr>
          <a:endParaRPr lang="en-MN"/>
        </a:p>
      </c:txPr>
    </c:title>
    <c:autoTitleDeleted val="0"/>
    <c:plotArea>
      <c:layout/>
      <c:barChart>
        <c:barDir val="col"/>
        <c:grouping val="clustered"/>
        <c:varyColors val="0"/>
        <c:ser>
          <c:idx val="0"/>
          <c:order val="0"/>
          <c:tx>
            <c:strRef>
              <c:f>'E-commerce'!$B$17</c:f>
              <c:strCache>
                <c:ptCount val="1"/>
                <c:pt idx="0">
                  <c:v>Internet users as % of population,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'E-commerce'!$A$19:$A$28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'E-commerce'!$B$19:$B$28</c:f>
              <c:numCache>
                <c:formatCode>General</c:formatCode>
                <c:ptCount val="10"/>
                <c:pt idx="0">
                  <c:v>86</c:v>
                </c:pt>
                <c:pt idx="1">
                  <c:v>73</c:v>
                </c:pt>
                <c:pt idx="2">
                  <c:v>76</c:v>
                </c:pt>
                <c:pt idx="3">
                  <c:v>91</c:v>
                </c:pt>
                <c:pt idx="4">
                  <c:v>78</c:v>
                </c:pt>
                <c:pt idx="5">
                  <c:v>84</c:v>
                </c:pt>
                <c:pt idx="6">
                  <c:v>21</c:v>
                </c:pt>
                <c:pt idx="7">
                  <c:v>22</c:v>
                </c:pt>
                <c:pt idx="8">
                  <c:v>21</c:v>
                </c:pt>
                <c:pt idx="9">
                  <c:v>77</c:v>
                </c:pt>
              </c:numCache>
            </c:numRef>
          </c:val>
          <c:extLst>
            <c:ext xmlns:c16="http://schemas.microsoft.com/office/drawing/2014/chart" uri="{C3380CC4-5D6E-409C-BE32-E72D297353CC}">
              <c16:uniqueId val="{00000000-9807-4A75-BE98-630052C05ED1}"/>
            </c:ext>
          </c:extLst>
        </c:ser>
        <c:dLbls>
          <c:dLblPos val="inEnd"/>
          <c:showLegendKey val="0"/>
          <c:showVal val="1"/>
          <c:showCatName val="0"/>
          <c:showSerName val="0"/>
          <c:showPercent val="0"/>
          <c:showBubbleSize val="0"/>
        </c:dLbls>
        <c:gapWidth val="80"/>
        <c:overlap val="25"/>
        <c:axId val="1116862143"/>
        <c:axId val="1164339087"/>
      </c:barChart>
      <c:catAx>
        <c:axId val="111686214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MN"/>
          </a:p>
        </c:txPr>
        <c:crossAx val="1164339087"/>
        <c:crosses val="autoZero"/>
        <c:auto val="1"/>
        <c:lblAlgn val="ctr"/>
        <c:lblOffset val="100"/>
        <c:noMultiLvlLbl val="0"/>
      </c:catAx>
      <c:valAx>
        <c:axId val="1164339087"/>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MN"/>
          </a:p>
        </c:txPr>
        <c:crossAx val="1116862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M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mn-MN" sz="1600" b="1" dirty="0">
                <a:solidFill>
                  <a:schemeClr val="accent1"/>
                </a:solidFill>
              </a:rPr>
              <a:t>Использовали Интернет или мобильный телефон для онлайн-покупок (% в возрасте 15+)</a:t>
            </a:r>
            <a:endParaRPr lang="en-US" sz="1600" b="1" dirty="0">
              <a:solidFill>
                <a:schemeClr val="accent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MN"/>
        </a:p>
      </c:txPr>
    </c:title>
    <c:autoTitleDeleted val="0"/>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'E-commerce'!$D$18</c:f>
              <c:strCache>
                <c:ptCount val="1"/>
                <c:pt idx="0">
                  <c:v>2017</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'E-commerce'!$C$19:$C$28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'E-commerce'!$D$19:$D$28</c:f>
              <c:numCache>
                <c:formatCode>General</c:formatCode>
                <c:ptCount val="10"/>
                <c:pt idx="0">
                  <c:v>5</c:v>
                </c:pt>
                <c:pt idx="1">
                  <c:v>44</c:v>
                </c:pt>
                <c:pt idx="2">
                  <c:v>4</c:v>
                </c:pt>
                <c:pt idx="3">
                  <c:v>15</c:v>
                </c:pt>
                <c:pt idx="4">
                  <c:v>3</c:v>
                </c:pt>
                <c:pt idx="5">
                  <c:v>7</c:v>
                </c:pt>
                <c:pt idx="6">
                  <c:v>1</c:v>
                </c:pt>
                <c:pt idx="7">
                  <c:v>8</c:v>
                </c:pt>
                <c:pt idx="8">
                  <c:v>2</c:v>
                </c:pt>
                <c:pt idx="9">
                  <c:v>2</c:v>
                </c:pt>
              </c:numCache>
            </c:numRef>
          </c:val>
          <c:extLst>
            <c:ext xmlns:c16="http://schemas.microsoft.com/office/drawing/2014/chart" uri="{C3380CC4-5D6E-409C-BE32-E72D297353CC}">
              <c16:uniqueId val="{00000000-CCAE-42CF-A3F0-02B60B60AB65}"/>
            </c:ext>
          </c:extLst>
        </c:ser>
        <c:ser>
          <c:idx val="1"/>
          <c:order val="1"/>
          <c:tx>
            <c:strRef>
              <c:f>'E-commerce'!$E$18</c:f>
              <c:strCache>
                <c:ptCount val="1"/>
                <c:pt idx="0">
                  <c:v>2021</c:v>
                </c:pt>
              </c:strCache>
            </c:strRef>
          </c:tx>
          <c:spPr>
            <a:solidFill>
              <a:srgbClr val="FFC000"/>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'E-commerce'!$C$19:$C$28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'E-commerce'!$E$19:$E$28</c:f>
              <c:numCache>
                <c:formatCode>General</c:formatCode>
                <c:ptCount val="10"/>
                <c:pt idx="0">
                  <c:v>9</c:v>
                </c:pt>
                <c:pt idx="1">
                  <c:v>80</c:v>
                </c:pt>
                <c:pt idx="2">
                  <c:v>15</c:v>
                </c:pt>
                <c:pt idx="3">
                  <c:v>38</c:v>
                </c:pt>
                <c:pt idx="4">
                  <c:v>10</c:v>
                </c:pt>
                <c:pt idx="5">
                  <c:v>42</c:v>
                </c:pt>
                <c:pt idx="6">
                  <c:v>1</c:v>
                </c:pt>
                <c:pt idx="7">
                  <c:v>1</c:v>
                </c:pt>
                <c:pt idx="8">
                  <c:v>0</c:v>
                </c:pt>
                <c:pt idx="9">
                  <c:v>6</c:v>
                </c:pt>
              </c:numCache>
            </c:numRef>
          </c:val>
          <c:extLst>
            <c:ext xmlns:c16="http://schemas.microsoft.com/office/drawing/2014/chart" uri="{C3380CC4-5D6E-409C-BE32-E72D297353CC}">
              <c16:uniqueId val="{00000001-CCAE-42CF-A3F0-02B60B60AB65}"/>
            </c:ext>
          </c:extLst>
        </c:ser>
        <c:dLbls>
          <c:showLegendKey val="0"/>
          <c:showVal val="1"/>
          <c:showCatName val="0"/>
          <c:showSerName val="0"/>
          <c:showPercent val="0"/>
          <c:showBubbleSize val="0"/>
        </c:dLbls>
        <c:gapWidth val="35"/>
        <c:gapDepth val="112"/>
        <c:shape val="box"/>
        <c:axId val="1111106511"/>
        <c:axId val="1111143935"/>
        <c:axId val="0"/>
      </c:bar3DChart>
      <c:catAx>
        <c:axId val="11111065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MN"/>
          </a:p>
        </c:txPr>
        <c:crossAx val="1111143935"/>
        <c:crosses val="autoZero"/>
        <c:auto val="1"/>
        <c:lblAlgn val="ctr"/>
        <c:lblOffset val="100"/>
        <c:noMultiLvlLbl val="0"/>
      </c:catAx>
      <c:valAx>
        <c:axId val="11111439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MN"/>
          </a:p>
        </c:txPr>
        <c:crossAx val="1111106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M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M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mn-MN" sz="1600" b="1" dirty="0">
                <a:solidFill>
                  <a:schemeClr val="accent1"/>
                </a:solidFill>
              </a:rPr>
              <a:t>Индекс Азиатско-Тихоокеанского регионального сотрудничества и интеграции (</a:t>
            </a:r>
            <a:r>
              <a:rPr lang="en-US" sz="1600" b="1" dirty="0">
                <a:solidFill>
                  <a:schemeClr val="accent1"/>
                </a:solidFill>
              </a:rPr>
              <a:t>ARCII)</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MN"/>
        </a:p>
      </c:txPr>
    </c:title>
    <c:autoTitleDeleted val="0"/>
    <c:plotArea>
      <c:layout>
        <c:manualLayout>
          <c:layoutTarget val="inner"/>
          <c:xMode val="edge"/>
          <c:yMode val="edge"/>
          <c:x val="0.10783856414576175"/>
          <c:y val="0.19257544541250171"/>
          <c:w val="0.80805636392951907"/>
          <c:h val="0.65804596328118026"/>
        </c:manualLayout>
      </c:layout>
      <c:lineChart>
        <c:grouping val="standard"/>
        <c:varyColors val="0"/>
        <c:ser>
          <c:idx val="0"/>
          <c:order val="0"/>
          <c:tx>
            <c:strRef>
              <c:f>ARCII!$B$2</c:f>
              <c:strCache>
                <c:ptCount val="1"/>
                <c:pt idx="0">
                  <c:v>ASEAN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1-E0C6-4CE2-AB05-B68C077165D3}"/>
              </c:ext>
            </c:extLst>
          </c:dPt>
          <c:dLbls>
            <c:dLbl>
              <c:idx val="15"/>
              <c:layout>
                <c:manualLayout>
                  <c:x val="0"/>
                  <c:y val="-2.0751882647831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ARCII!$B$3:$B$18</c:f>
              <c:numCache>
                <c:formatCode>General</c:formatCode>
                <c:ptCount val="16"/>
                <c:pt idx="0">
                  <c:v>0.44700000000000001</c:v>
                </c:pt>
                <c:pt idx="1">
                  <c:v>0.45</c:v>
                </c:pt>
                <c:pt idx="2">
                  <c:v>0.45500000000000002</c:v>
                </c:pt>
                <c:pt idx="3">
                  <c:v>0.46100000000000002</c:v>
                </c:pt>
                <c:pt idx="4">
                  <c:v>0.46700000000000003</c:v>
                </c:pt>
                <c:pt idx="5">
                  <c:v>0.45600000000000002</c:v>
                </c:pt>
                <c:pt idx="6">
                  <c:v>0.46800000000000003</c:v>
                </c:pt>
                <c:pt idx="7">
                  <c:v>0.48299999999999998</c:v>
                </c:pt>
                <c:pt idx="8">
                  <c:v>0.48</c:v>
                </c:pt>
                <c:pt idx="9">
                  <c:v>0.49299999999999999</c:v>
                </c:pt>
                <c:pt idx="10">
                  <c:v>0.48799999999999999</c:v>
                </c:pt>
                <c:pt idx="11">
                  <c:v>0.48299999999999998</c:v>
                </c:pt>
                <c:pt idx="12">
                  <c:v>0.496</c:v>
                </c:pt>
                <c:pt idx="13">
                  <c:v>0.49199999999999999</c:v>
                </c:pt>
                <c:pt idx="14">
                  <c:v>0.505</c:v>
                </c:pt>
                <c:pt idx="15" formatCode="&quot;ASEAN&quot;">
                  <c:v>0.505</c:v>
                </c:pt>
              </c:numCache>
            </c:numRef>
          </c:val>
          <c:smooth val="0"/>
          <c:extLst>
            <c:ext xmlns:c16="http://schemas.microsoft.com/office/drawing/2014/chart" uri="{C3380CC4-5D6E-409C-BE32-E72D297353CC}">
              <c16:uniqueId val="{00000002-E0C6-4CE2-AB05-B68C077165D3}"/>
            </c:ext>
          </c:extLst>
        </c:ser>
        <c:ser>
          <c:idx val="1"/>
          <c:order val="1"/>
          <c:tx>
            <c:strRef>
              <c:f>ARCII!$C$2</c:f>
              <c:strCache>
                <c:ptCount val="1"/>
                <c:pt idx="0">
                  <c:v>CAREC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4-E0C6-4CE2-AB05-B68C077165D3}"/>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ARCII!$C$3:$C$18</c:f>
              <c:numCache>
                <c:formatCode>General</c:formatCode>
                <c:ptCount val="16"/>
                <c:pt idx="0">
                  <c:v>0.36</c:v>
                </c:pt>
                <c:pt idx="1">
                  <c:v>0.35899999999999999</c:v>
                </c:pt>
                <c:pt idx="2">
                  <c:v>0.371</c:v>
                </c:pt>
                <c:pt idx="3">
                  <c:v>0.38900000000000001</c:v>
                </c:pt>
                <c:pt idx="4">
                  <c:v>0.38200000000000001</c:v>
                </c:pt>
                <c:pt idx="5">
                  <c:v>0.38900000000000001</c:v>
                </c:pt>
                <c:pt idx="6">
                  <c:v>0.39200000000000002</c:v>
                </c:pt>
                <c:pt idx="7">
                  <c:v>0.40300000000000002</c:v>
                </c:pt>
                <c:pt idx="8">
                  <c:v>0.40600000000000003</c:v>
                </c:pt>
                <c:pt idx="9">
                  <c:v>0.41599999999999998</c:v>
                </c:pt>
                <c:pt idx="10">
                  <c:v>0.40600000000000003</c:v>
                </c:pt>
                <c:pt idx="11">
                  <c:v>0.42599999999999999</c:v>
                </c:pt>
                <c:pt idx="12">
                  <c:v>0.42399999999999999</c:v>
                </c:pt>
                <c:pt idx="13">
                  <c:v>0.438</c:v>
                </c:pt>
                <c:pt idx="14">
                  <c:v>0.42899999999999999</c:v>
                </c:pt>
                <c:pt idx="15" formatCode="&quot;CAREC&quot;">
                  <c:v>0.42899999999999999</c:v>
                </c:pt>
              </c:numCache>
            </c:numRef>
          </c:val>
          <c:smooth val="0"/>
          <c:extLst>
            <c:ext xmlns:c16="http://schemas.microsoft.com/office/drawing/2014/chart" uri="{C3380CC4-5D6E-409C-BE32-E72D297353CC}">
              <c16:uniqueId val="{00000005-E0C6-4CE2-AB05-B68C077165D3}"/>
            </c:ext>
          </c:extLst>
        </c:ser>
        <c:ser>
          <c:idx val="2"/>
          <c:order val="2"/>
          <c:tx>
            <c:strRef>
              <c:f>ARCII!$D$2</c:f>
              <c:strCache>
                <c:ptCount val="1"/>
                <c:pt idx="0">
                  <c:v>GMS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7-E0C6-4CE2-AB05-B68C077165D3}"/>
              </c:ext>
            </c:extLst>
          </c:dPt>
          <c:dLbls>
            <c:dLbl>
              <c:idx val="15"/>
              <c:layout>
                <c:manualLayout>
                  <c:x val="-1.5762420197576354E-2"/>
                  <c:y val="6.91729421594373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ARCII!$D$3:$D$18</c:f>
              <c:numCache>
                <c:formatCode>General</c:formatCode>
                <c:ptCount val="16"/>
                <c:pt idx="0">
                  <c:v>0.44500000000000001</c:v>
                </c:pt>
                <c:pt idx="1">
                  <c:v>0.434</c:v>
                </c:pt>
                <c:pt idx="2">
                  <c:v>0.45200000000000001</c:v>
                </c:pt>
                <c:pt idx="3">
                  <c:v>0.45300000000000001</c:v>
                </c:pt>
                <c:pt idx="4">
                  <c:v>0.47199999999999998</c:v>
                </c:pt>
                <c:pt idx="5">
                  <c:v>0.45500000000000002</c:v>
                </c:pt>
                <c:pt idx="6">
                  <c:v>0.46500000000000002</c:v>
                </c:pt>
                <c:pt idx="7">
                  <c:v>0.47399999999999998</c:v>
                </c:pt>
                <c:pt idx="8">
                  <c:v>0.47099999999999997</c:v>
                </c:pt>
                <c:pt idx="9">
                  <c:v>0.49399999999999999</c:v>
                </c:pt>
                <c:pt idx="10">
                  <c:v>0.495</c:v>
                </c:pt>
                <c:pt idx="11">
                  <c:v>0.49</c:v>
                </c:pt>
                <c:pt idx="12">
                  <c:v>0.498</c:v>
                </c:pt>
                <c:pt idx="13">
                  <c:v>0.49299999999999999</c:v>
                </c:pt>
                <c:pt idx="14">
                  <c:v>0.501</c:v>
                </c:pt>
                <c:pt idx="15" formatCode="&quot;GMS&quot;">
                  <c:v>0.501</c:v>
                </c:pt>
              </c:numCache>
            </c:numRef>
          </c:val>
          <c:smooth val="0"/>
          <c:extLst>
            <c:ext xmlns:c16="http://schemas.microsoft.com/office/drawing/2014/chart" uri="{C3380CC4-5D6E-409C-BE32-E72D297353CC}">
              <c16:uniqueId val="{00000008-E0C6-4CE2-AB05-B68C077165D3}"/>
            </c:ext>
          </c:extLst>
        </c:ser>
        <c:ser>
          <c:idx val="3"/>
          <c:order val="3"/>
          <c:tx>
            <c:strRef>
              <c:f>ARCII!$E$2</c:f>
              <c:strCache>
                <c:ptCount val="1"/>
                <c:pt idx="0">
                  <c:v>SASEC</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A-E0C6-4CE2-AB05-B68C077165D3}"/>
              </c:ext>
            </c:extLst>
          </c:dPt>
          <c:dLbls>
            <c:dLbl>
              <c:idx val="15"/>
              <c:layout>
                <c:manualLayout>
                  <c:x val="-2.6270700329293919E-3"/>
                  <c:y val="3.458647107971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ARCII!$E$3:$E$18</c:f>
              <c:numCache>
                <c:formatCode>General</c:formatCode>
                <c:ptCount val="16"/>
                <c:pt idx="0">
                  <c:v>0.372</c:v>
                </c:pt>
                <c:pt idx="1">
                  <c:v>0.36199999999999999</c:v>
                </c:pt>
                <c:pt idx="2">
                  <c:v>0.34</c:v>
                </c:pt>
                <c:pt idx="3">
                  <c:v>0.34300000000000003</c:v>
                </c:pt>
                <c:pt idx="4">
                  <c:v>0.36599999999999999</c:v>
                </c:pt>
                <c:pt idx="5">
                  <c:v>0.38600000000000001</c:v>
                </c:pt>
                <c:pt idx="6">
                  <c:v>0.377</c:v>
                </c:pt>
                <c:pt idx="7">
                  <c:v>0.36799999999999999</c:v>
                </c:pt>
                <c:pt idx="8">
                  <c:v>0.35499999999999998</c:v>
                </c:pt>
                <c:pt idx="9">
                  <c:v>0.373</c:v>
                </c:pt>
                <c:pt idx="10">
                  <c:v>0.371</c:v>
                </c:pt>
                <c:pt idx="11">
                  <c:v>0.36399999999999999</c:v>
                </c:pt>
                <c:pt idx="12">
                  <c:v>0.35499999999999998</c:v>
                </c:pt>
                <c:pt idx="13">
                  <c:v>0.35799999999999998</c:v>
                </c:pt>
                <c:pt idx="14">
                  <c:v>0.35499999999999998</c:v>
                </c:pt>
                <c:pt idx="15" formatCode="&quot;SASEC&quot;">
                  <c:v>0.35499999999999998</c:v>
                </c:pt>
              </c:numCache>
            </c:numRef>
          </c:val>
          <c:smooth val="0"/>
          <c:extLst>
            <c:ext xmlns:c16="http://schemas.microsoft.com/office/drawing/2014/chart" uri="{C3380CC4-5D6E-409C-BE32-E72D297353CC}">
              <c16:uniqueId val="{0000000B-E0C6-4CE2-AB05-B68C077165D3}"/>
            </c:ext>
          </c:extLst>
        </c:ser>
        <c:ser>
          <c:idx val="4"/>
          <c:order val="4"/>
          <c:tx>
            <c:strRef>
              <c:f>ARCII!$F$2</c:f>
              <c:strCache>
                <c:ptCount val="1"/>
                <c:pt idx="0">
                  <c:v>SAARC</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D-E0C6-4CE2-AB05-B68C077165D3}"/>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ARCII!$F$3:$F$18</c:f>
              <c:numCache>
                <c:formatCode>General</c:formatCode>
                <c:ptCount val="16"/>
                <c:pt idx="0">
                  <c:v>0.36799999999999999</c:v>
                </c:pt>
                <c:pt idx="1">
                  <c:v>0.34499999999999997</c:v>
                </c:pt>
                <c:pt idx="2">
                  <c:v>0.33</c:v>
                </c:pt>
                <c:pt idx="3">
                  <c:v>0.33</c:v>
                </c:pt>
                <c:pt idx="4">
                  <c:v>0.35299999999999998</c:v>
                </c:pt>
                <c:pt idx="5">
                  <c:v>0.374</c:v>
                </c:pt>
                <c:pt idx="6">
                  <c:v>0.35499999999999998</c:v>
                </c:pt>
                <c:pt idx="7">
                  <c:v>0.35699999999999998</c:v>
                </c:pt>
                <c:pt idx="8">
                  <c:v>0.34699999999999998</c:v>
                </c:pt>
                <c:pt idx="9">
                  <c:v>0.378</c:v>
                </c:pt>
                <c:pt idx="10">
                  <c:v>0.378</c:v>
                </c:pt>
                <c:pt idx="11">
                  <c:v>0.36699999999999999</c:v>
                </c:pt>
                <c:pt idx="12">
                  <c:v>0.36199999999999999</c:v>
                </c:pt>
                <c:pt idx="13">
                  <c:v>0.36</c:v>
                </c:pt>
                <c:pt idx="14">
                  <c:v>0.36</c:v>
                </c:pt>
                <c:pt idx="15" formatCode="&quot;SAARC&quot;">
                  <c:v>0.36</c:v>
                </c:pt>
              </c:numCache>
            </c:numRef>
          </c:val>
          <c:smooth val="0"/>
          <c:extLst>
            <c:ext xmlns:c16="http://schemas.microsoft.com/office/drawing/2014/chart" uri="{C3380CC4-5D6E-409C-BE32-E72D297353CC}">
              <c16:uniqueId val="{0000000E-E0C6-4CE2-AB05-B68C077165D3}"/>
            </c:ext>
          </c:extLst>
        </c:ser>
        <c:ser>
          <c:idx val="5"/>
          <c:order val="5"/>
          <c:tx>
            <c:strRef>
              <c:f>ARCII!$G$2</c:f>
              <c:strCache>
                <c:ptCount val="1"/>
                <c:pt idx="0">
                  <c:v>BIMSTEC</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10-E0C6-4CE2-AB05-B68C077165D3}"/>
              </c:ext>
            </c:extLst>
          </c:dPt>
          <c:dLbls>
            <c:dLbl>
              <c:idx val="15"/>
              <c:layout>
                <c:manualLayout>
                  <c:x val="0"/>
                  <c:y val="2.4282584878997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M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ARCII!$G$3:$G$18</c:f>
              <c:numCache>
                <c:formatCode>General</c:formatCode>
                <c:ptCount val="16"/>
                <c:pt idx="0">
                  <c:v>0.38900000000000001</c:v>
                </c:pt>
                <c:pt idx="1">
                  <c:v>0.378</c:v>
                </c:pt>
                <c:pt idx="2">
                  <c:v>0.36499999999999999</c:v>
                </c:pt>
                <c:pt idx="3">
                  <c:v>0.36599999999999999</c:v>
                </c:pt>
                <c:pt idx="4">
                  <c:v>0.39400000000000002</c:v>
                </c:pt>
                <c:pt idx="5">
                  <c:v>0.39800000000000002</c:v>
                </c:pt>
                <c:pt idx="6">
                  <c:v>0.39300000000000002</c:v>
                </c:pt>
                <c:pt idx="7">
                  <c:v>0.39900000000000002</c:v>
                </c:pt>
                <c:pt idx="8">
                  <c:v>0.38200000000000001</c:v>
                </c:pt>
                <c:pt idx="9">
                  <c:v>0.41</c:v>
                </c:pt>
                <c:pt idx="10">
                  <c:v>0.39600000000000002</c:v>
                </c:pt>
                <c:pt idx="11">
                  <c:v>0.38700000000000001</c:v>
                </c:pt>
                <c:pt idx="12">
                  <c:v>0.40300000000000002</c:v>
                </c:pt>
                <c:pt idx="13">
                  <c:v>0.40500000000000003</c:v>
                </c:pt>
                <c:pt idx="14">
                  <c:v>0.40699999999999997</c:v>
                </c:pt>
                <c:pt idx="15" formatCode="&quot;BIMSTEC&quot;">
                  <c:v>0.40699999999999997</c:v>
                </c:pt>
              </c:numCache>
            </c:numRef>
          </c:val>
          <c:smooth val="0"/>
          <c:extLst>
            <c:ext xmlns:c16="http://schemas.microsoft.com/office/drawing/2014/chart" uri="{C3380CC4-5D6E-409C-BE32-E72D297353CC}">
              <c16:uniqueId val="{00000011-E0C6-4CE2-AB05-B68C077165D3}"/>
            </c:ext>
          </c:extLst>
        </c:ser>
        <c:dLbls>
          <c:showLegendKey val="0"/>
          <c:showVal val="0"/>
          <c:showCatName val="0"/>
          <c:showSerName val="0"/>
          <c:showPercent val="0"/>
          <c:showBubbleSize val="0"/>
        </c:dLbls>
        <c:marker val="1"/>
        <c:smooth val="0"/>
        <c:axId val="1523921008"/>
        <c:axId val="1572583232"/>
      </c:lineChart>
      <c:catAx>
        <c:axId val="1523921008"/>
        <c:scaling>
          <c:orientation val="minMax"/>
        </c:scaling>
        <c:delete val="0"/>
        <c:axPos val="b"/>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MN"/>
          </a:p>
        </c:txPr>
        <c:crossAx val="1572583232"/>
        <c:crosses val="autoZero"/>
        <c:auto val="1"/>
        <c:lblAlgn val="ctr"/>
        <c:lblOffset val="100"/>
        <c:noMultiLvlLbl val="0"/>
      </c:catAx>
      <c:valAx>
        <c:axId val="1572583232"/>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MN"/>
          </a:p>
        </c:txPr>
        <c:crossAx val="152392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M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04131670440469E-2"/>
          <c:y val="4.8732722470808329E-2"/>
          <c:w val="0.86839173665911906"/>
          <c:h val="0.8606394137840697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anchor="t" anchorCtr="0"/>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16.86533</c:v>
                </c:pt>
                <c:pt idx="1">
                  <c:v>12.0075</c:v>
                </c:pt>
                <c:pt idx="2" formatCode="_(* #,##0.0_);_(* \(#,##0.0\);_(* &quot;-&quot;??_);_(@_)">
                  <c:v>12.17163</c:v>
                </c:pt>
                <c:pt idx="3" formatCode="_(* #,##0.0_);_(* \(#,##0.0\);_(* &quot;-&quot;??_);_(@_)">
                  <c:v>15.065379999999999</c:v>
                </c:pt>
                <c:pt idx="4" formatCode="_(* #,##0.0_);_(* \(#,##0.0\);_(* &quot;-&quot;??_);_(@_)">
                  <c:v>13.647130000000001</c:v>
                </c:pt>
                <c:pt idx="5" formatCode="_(* #,##0.0_);_(* \(#,##0.0\);_(* &quot;-&quot;??_);_(@_)">
                  <c:v>9.9522300000000001</c:v>
                </c:pt>
              </c:numCache>
            </c:numRef>
          </c:val>
          <c:extLst>
            <c:ext xmlns:c16="http://schemas.microsoft.com/office/drawing/2014/chart" uri="{C3380CC4-5D6E-409C-BE32-E72D297353CC}">
              <c16:uniqueId val="{00000000-245B-4024-B642-E33F445FB80C}"/>
            </c:ext>
          </c:extLst>
        </c:ser>
        <c:dLbls>
          <c:showLegendKey val="0"/>
          <c:showVal val="0"/>
          <c:showCatName val="0"/>
          <c:showSerName val="0"/>
          <c:showPercent val="0"/>
          <c:showBubbleSize val="0"/>
        </c:dLbls>
        <c:gapWidth val="25"/>
        <c:axId val="196369792"/>
        <c:axId val="196392064"/>
      </c:barChart>
      <c:catAx>
        <c:axId val="1963697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6392064"/>
        <c:crosses val="autoZero"/>
        <c:auto val="1"/>
        <c:lblAlgn val="ctr"/>
        <c:lblOffset val="100"/>
        <c:noMultiLvlLbl val="0"/>
      </c:catAx>
      <c:valAx>
        <c:axId val="196392064"/>
        <c:scaling>
          <c:orientation val="minMax"/>
        </c:scaling>
        <c:delete val="1"/>
        <c:axPos val="l"/>
        <c:numFmt formatCode="General" sourceLinked="1"/>
        <c:majorTickMark val="out"/>
        <c:minorTickMark val="none"/>
        <c:tickLblPos val="nextTo"/>
        <c:crossAx val="19636979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158.63719</c:v>
                </c:pt>
                <c:pt idx="1">
                  <c:v>155.4922</c:v>
                </c:pt>
                <c:pt idx="2" formatCode="0">
                  <c:v>161.84502000000001</c:v>
                </c:pt>
                <c:pt idx="3" formatCode="0">
                  <c:v>199.37019000000001</c:v>
                </c:pt>
                <c:pt idx="4" formatCode="0">
                  <c:v>356.99038000000002</c:v>
                </c:pt>
                <c:pt idx="5" formatCode="0">
                  <c:v>207.95509000000001</c:v>
                </c:pt>
              </c:numCache>
            </c:numRef>
          </c:val>
          <c:extLst>
            <c:ext xmlns:c16="http://schemas.microsoft.com/office/drawing/2014/chart" uri="{C3380CC4-5D6E-409C-BE32-E72D297353CC}">
              <c16:uniqueId val="{00000000-FE50-4ADF-AAA1-961A76B28E43}"/>
            </c:ext>
          </c:extLst>
        </c:ser>
        <c:dLbls>
          <c:showLegendKey val="0"/>
          <c:showVal val="0"/>
          <c:showCatName val="0"/>
          <c:showSerName val="0"/>
          <c:showPercent val="0"/>
          <c:showBubbleSize val="0"/>
        </c:dLbls>
        <c:gapWidth val="25"/>
        <c:axId val="195067264"/>
        <c:axId val="194970752"/>
      </c:barChart>
      <c:catAx>
        <c:axId val="19506726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4970752"/>
        <c:crosses val="autoZero"/>
        <c:auto val="1"/>
        <c:lblAlgn val="ctr"/>
        <c:lblOffset val="100"/>
        <c:noMultiLvlLbl val="0"/>
      </c:catAx>
      <c:valAx>
        <c:axId val="194970752"/>
        <c:scaling>
          <c:orientation val="minMax"/>
        </c:scaling>
        <c:delete val="1"/>
        <c:axPos val="l"/>
        <c:numFmt formatCode="General" sourceLinked="1"/>
        <c:majorTickMark val="out"/>
        <c:minorTickMark val="none"/>
        <c:tickLblPos val="nextTo"/>
        <c:crossAx val="1950672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946.90260999999998</c:v>
                </c:pt>
                <c:pt idx="1">
                  <c:v>952.83424000000002</c:v>
                </c:pt>
                <c:pt idx="2" formatCode="_(* #,##0_);_(* \(#,##0\);_(* &quot;-&quot;??_);_(@_)">
                  <c:v>900.85431000000005</c:v>
                </c:pt>
                <c:pt idx="3" formatCode="_(* #,##0_);_(* \(#,##0\);_(* &quot;-&quot;??_);_(@_)">
                  <c:v>917.89376000000004</c:v>
                </c:pt>
                <c:pt idx="4" formatCode="_(* #,##0_);_(* \(#,##0\);_(* &quot;-&quot;??_);_(@_)">
                  <c:v>1256.10393</c:v>
                </c:pt>
                <c:pt idx="5" formatCode="_(* #,##0_);_(* \(#,##0\);_(* &quot;-&quot;??_);_(@_)">
                  <c:v>944.60824000000002</c:v>
                </c:pt>
              </c:numCache>
            </c:numRef>
          </c:val>
          <c:extLst>
            <c:ext xmlns:c16="http://schemas.microsoft.com/office/drawing/2014/chart" uri="{C3380CC4-5D6E-409C-BE32-E72D297353CC}">
              <c16:uniqueId val="{00000000-16E3-4ABC-A2EA-1AACB296FB0A}"/>
            </c:ext>
          </c:extLst>
        </c:ser>
        <c:dLbls>
          <c:showLegendKey val="0"/>
          <c:showVal val="0"/>
          <c:showCatName val="0"/>
          <c:showSerName val="0"/>
          <c:showPercent val="0"/>
          <c:showBubbleSize val="0"/>
        </c:dLbls>
        <c:gapWidth val="25"/>
        <c:axId val="196278144"/>
        <c:axId val="196279680"/>
      </c:barChart>
      <c:catAx>
        <c:axId val="19627814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6279680"/>
        <c:crosses val="autoZero"/>
        <c:auto val="1"/>
        <c:lblAlgn val="ctr"/>
        <c:lblOffset val="100"/>
        <c:noMultiLvlLbl val="0"/>
      </c:catAx>
      <c:valAx>
        <c:axId val="196279680"/>
        <c:scaling>
          <c:orientation val="minMax"/>
        </c:scaling>
        <c:delete val="1"/>
        <c:axPos val="l"/>
        <c:numFmt formatCode="General" sourceLinked="1"/>
        <c:majorTickMark val="out"/>
        <c:minorTickMark val="none"/>
        <c:tickLblPos val="nextTo"/>
        <c:crossAx val="19627814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45.024079999999998</c:v>
                </c:pt>
                <c:pt idx="1">
                  <c:v>46.344940000000001</c:v>
                </c:pt>
                <c:pt idx="2" formatCode="0">
                  <c:v>43.602580000000003</c:v>
                </c:pt>
                <c:pt idx="3" formatCode="0">
                  <c:v>42.925170000000001</c:v>
                </c:pt>
                <c:pt idx="4" formatCode="0">
                  <c:v>41.56241</c:v>
                </c:pt>
                <c:pt idx="5" formatCode="0">
                  <c:v>42.025750000000002</c:v>
                </c:pt>
              </c:numCache>
            </c:numRef>
          </c:val>
          <c:extLst>
            <c:ext xmlns:c16="http://schemas.microsoft.com/office/drawing/2014/chart" uri="{C3380CC4-5D6E-409C-BE32-E72D297353CC}">
              <c16:uniqueId val="{00000000-BB41-4433-8C8E-6C7397AA94E3}"/>
            </c:ext>
          </c:extLst>
        </c:ser>
        <c:ser>
          <c:idx val="1"/>
          <c:order val="1"/>
          <c:spPr>
            <a:solidFill>
              <a:srgbClr val="FFC00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0.0</c:formatCode>
                <c:ptCount val="6"/>
                <c:pt idx="0" formatCode="General">
                  <c:v>22.17794</c:v>
                </c:pt>
                <c:pt idx="1">
                  <c:v>23.394590000000001</c:v>
                </c:pt>
                <c:pt idx="2" formatCode="0">
                  <c:v>22.634399999999999</c:v>
                </c:pt>
                <c:pt idx="3" formatCode="0">
                  <c:v>22.66412</c:v>
                </c:pt>
                <c:pt idx="4" formatCode="0">
                  <c:v>21.517600000000002</c:v>
                </c:pt>
                <c:pt idx="5" formatCode="0">
                  <c:v>23.343969999999999</c:v>
                </c:pt>
              </c:numCache>
            </c:numRef>
          </c:val>
          <c:extLst>
            <c:ext xmlns:c16="http://schemas.microsoft.com/office/drawing/2014/chart" uri="{C3380CC4-5D6E-409C-BE32-E72D297353CC}">
              <c16:uniqueId val="{00000001-BB41-4433-8C8E-6C7397AA94E3}"/>
            </c:ext>
          </c:extLst>
        </c:ser>
        <c:dLbls>
          <c:showLegendKey val="0"/>
          <c:showVal val="0"/>
          <c:showCatName val="0"/>
          <c:showSerName val="0"/>
          <c:showPercent val="0"/>
          <c:showBubbleSize val="0"/>
        </c:dLbls>
        <c:gapWidth val="25"/>
        <c:overlap val="100"/>
        <c:axId val="195140224"/>
        <c:axId val="196215168"/>
      </c:barChart>
      <c:catAx>
        <c:axId val="195140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MN"/>
          </a:p>
        </c:txPr>
        <c:crossAx val="196215168"/>
        <c:crosses val="autoZero"/>
        <c:auto val="1"/>
        <c:lblAlgn val="ctr"/>
        <c:lblOffset val="100"/>
        <c:noMultiLvlLbl val="0"/>
      </c:catAx>
      <c:valAx>
        <c:axId val="196215168"/>
        <c:scaling>
          <c:orientation val="minMax"/>
          <c:min val="0"/>
        </c:scaling>
        <c:delete val="1"/>
        <c:axPos val="l"/>
        <c:numFmt formatCode="General" sourceLinked="1"/>
        <c:majorTickMark val="out"/>
        <c:minorTickMark val="none"/>
        <c:tickLblPos val="nextTo"/>
        <c:crossAx val="19514022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M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image" Target="../media/image9.png"/><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F059F-FFC9-2342-AE25-15C80B40BFAC}"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US"/>
        </a:p>
      </dgm:t>
    </dgm:pt>
    <dgm:pt modelId="{E12E61A7-C757-8D4C-B670-C60EFEC89AF0}">
      <dgm:prSet phldrT="[Text]" custT="1"/>
      <dgm:spPr/>
      <dgm:t>
        <a:bodyPr/>
        <a:lstStyle/>
        <a:p>
          <a:r>
            <a:rPr lang="en-US" sz="1150">
              <a:latin typeface="Franklin Gothic Book" panose="020B0503020102020204" pitchFamily="34" charset="0"/>
            </a:rPr>
            <a:t>upgrade of border facilities</a:t>
          </a:r>
        </a:p>
      </dgm:t>
    </dgm:pt>
    <dgm:pt modelId="{723D2E52-8ACE-514B-8489-74614CA70758}" type="parTrans" cxnId="{10ADD2B6-1296-3149-A417-903E65460018}">
      <dgm:prSet/>
      <dgm:spPr/>
      <dgm:t>
        <a:bodyPr/>
        <a:lstStyle/>
        <a:p>
          <a:endParaRPr lang="en-US"/>
        </a:p>
      </dgm:t>
    </dgm:pt>
    <dgm:pt modelId="{F4F37324-4790-3D4B-AB32-FF2D285640A7}" type="sibTrans" cxnId="{10ADD2B6-1296-3149-A417-903E65460018}">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sz="1200"/>
        </a:p>
      </dgm:t>
    </dgm:pt>
    <dgm:pt modelId="{8439F334-DCCA-0545-AECE-990CF2AEFAB9}">
      <dgm:prSet phldrT="[Text]" custT="1"/>
      <dgm:spPr/>
      <dgm:t>
        <a:bodyPr/>
        <a:lstStyle/>
        <a:p>
          <a:pPr>
            <a:buFont typeface="Arial" panose="020B0604020202020204" pitchFamily="34" charset="0"/>
            <a:buChar char="•"/>
          </a:pPr>
          <a:r>
            <a:rPr lang="en-US" sz="1150">
              <a:latin typeface="Franklin Gothic Book" panose="020B0503020102020204" pitchFamily="34" charset="0"/>
            </a:rPr>
            <a:t>National single window</a:t>
          </a:r>
        </a:p>
      </dgm:t>
    </dgm:pt>
    <dgm:pt modelId="{9F033DAE-0368-4D46-90F7-EE4BC2AF7EA6}" type="parTrans" cxnId="{229605B5-CD25-414D-B277-567EC311981C}">
      <dgm:prSet/>
      <dgm:spPr/>
      <dgm:t>
        <a:bodyPr/>
        <a:lstStyle/>
        <a:p>
          <a:endParaRPr lang="en-US"/>
        </a:p>
      </dgm:t>
    </dgm:pt>
    <dgm:pt modelId="{4C2591A8-937A-774B-BD23-B7C857CD2E9C}" type="sibTrans" cxnId="{229605B5-CD25-414D-B277-567EC311981C}">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sz="1200"/>
        </a:p>
      </dgm:t>
    </dgm:pt>
    <dgm:pt modelId="{30CFEB84-1953-9148-9B08-09EF365DDFB1}">
      <dgm:prSet phldrT="[Text]" custT="1"/>
      <dgm:spPr/>
      <dgm:t>
        <a:bodyPr/>
        <a:lstStyle/>
        <a:p>
          <a:pPr>
            <a:buFont typeface="Arial" panose="020B0604020202020204" pitchFamily="34" charset="0"/>
            <a:buChar char="•"/>
          </a:pPr>
          <a:r>
            <a:rPr lang="en-US" sz="1150">
              <a:latin typeface="Franklin Gothic Book" panose="020B0503020102020204" pitchFamily="34" charset="0"/>
            </a:rPr>
            <a:t>pilot initiatives</a:t>
          </a:r>
        </a:p>
      </dgm:t>
    </dgm:pt>
    <dgm:pt modelId="{76C8456E-4B7D-3B4A-AE67-2BB175DC57CE}" type="parTrans" cxnId="{A06D286F-9726-424A-B44E-A1F4B538D3AA}">
      <dgm:prSet/>
      <dgm:spPr/>
      <dgm:t>
        <a:bodyPr/>
        <a:lstStyle/>
        <a:p>
          <a:endParaRPr lang="en-US"/>
        </a:p>
      </dgm:t>
    </dgm:pt>
    <dgm:pt modelId="{EA28965D-8866-8B46-9244-9448E0AE6DBD}" type="sibTrans" cxnId="{A06D286F-9726-424A-B44E-A1F4B538D3AA}">
      <dgm:prSet/>
      <dgm:spPr/>
      <dgm:t>
        <a:bodyPr/>
        <a:lstStyle/>
        <a:p>
          <a:endParaRPr lang="en-US" sz="1200"/>
        </a:p>
      </dgm:t>
    </dgm:pt>
    <dgm:pt modelId="{09CDA8A5-E400-1A4B-B395-5060DA9352AE}">
      <dgm:prSet phldrT="[Text]" custT="1"/>
      <dgm:spPr/>
      <dgm:t>
        <a:bodyPr/>
        <a:lstStyle/>
        <a:p>
          <a:r>
            <a:rPr lang="en-US" sz="1150">
              <a:latin typeface="Franklin Gothic Book" panose="020B0503020102020204" pitchFamily="34" charset="0"/>
            </a:rPr>
            <a:t>mentoring, advisory, capacity building</a:t>
          </a:r>
        </a:p>
      </dgm:t>
    </dgm:pt>
    <dgm:pt modelId="{77CA5BA0-C540-9647-A921-A29D8625784B}" type="sibTrans" cxnId="{11C2CB0C-5A8F-0741-9C98-D46E96F266F3}">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1200"/>
        </a:p>
      </dgm:t>
    </dgm:pt>
    <dgm:pt modelId="{F15C734B-7F5C-B54C-9676-146D5E090B71}" type="parTrans" cxnId="{11C2CB0C-5A8F-0741-9C98-D46E96F266F3}">
      <dgm:prSet/>
      <dgm:spPr/>
      <dgm:t>
        <a:bodyPr/>
        <a:lstStyle/>
        <a:p>
          <a:endParaRPr lang="en-US"/>
        </a:p>
      </dgm:t>
    </dgm:pt>
    <dgm:pt modelId="{5CC6858D-28A6-AA42-99D6-732B70F8CE28}">
      <dgm:prSet phldrT="[Text]" custT="1"/>
      <dgm:spPr/>
      <dgm:t>
        <a:bodyPr/>
        <a:lstStyle/>
        <a:p>
          <a:r>
            <a:rPr lang="en-US" sz="1150">
              <a:latin typeface="Franklin Gothic Book" panose="020B0503020102020204" pitchFamily="34" charset="0"/>
            </a:rPr>
            <a:t>policy &amp;  </a:t>
          </a:r>
          <a:r>
            <a:rPr lang="en-US" sz="1100">
              <a:latin typeface="Franklin Gothic Book" panose="020B0503020102020204" pitchFamily="34" charset="0"/>
            </a:rPr>
            <a:t>regulatory</a:t>
          </a:r>
          <a:r>
            <a:rPr lang="en-US" sz="1150">
              <a:latin typeface="Franklin Gothic Book" panose="020B0503020102020204" pitchFamily="34" charset="0"/>
            </a:rPr>
            <a:t> reforms</a:t>
          </a:r>
        </a:p>
      </dgm:t>
    </dgm:pt>
    <dgm:pt modelId="{6F3C42F1-6C30-D448-9D59-8F450D098367}" type="sibTrans" cxnId="{D56EA89D-2FEE-084F-BB8E-5A1D0F7550F5}">
      <dgm:prSet/>
      <dgm:spPr>
        <a:blipFill rotWithShape="1">
          <a:blip xmlns:r="http://schemas.openxmlformats.org/officeDocument/2006/relationships" r:embed="rId4" cstate="screen">
            <a:extLst>
              <a:ext uri="{BEBA8EAE-BF5A-486C-A8C5-ECC9F3942E4B}">
                <a14:imgProps xmlns:a14="http://schemas.microsoft.com/office/drawing/2010/main">
                  <a14:imgLayer r:embed="rId5">
                    <a14:imgEffect>
                      <a14:sharpenSoften amount="24000"/>
                    </a14:imgEffect>
                  </a14:imgLayer>
                </a14:imgProps>
              </a:ext>
              <a:ext uri="{28A0092B-C50C-407E-A947-70E740481C1C}">
                <a14:useLocalDpi xmlns:a14="http://schemas.microsoft.com/office/drawing/2010/main"/>
              </a:ext>
            </a:extLst>
          </a:blip>
          <a:srcRect/>
          <a:stretch>
            <a:fillRect/>
          </a:stretch>
        </a:blipFill>
      </dgm:spPr>
      <dgm:t>
        <a:bodyPr/>
        <a:lstStyle/>
        <a:p>
          <a:endParaRPr lang="en-US" sz="1200"/>
        </a:p>
      </dgm:t>
    </dgm:pt>
    <dgm:pt modelId="{C4F7FC1C-AE42-744E-B45F-DBD448F401A8}" type="parTrans" cxnId="{D56EA89D-2FEE-084F-BB8E-5A1D0F7550F5}">
      <dgm:prSet/>
      <dgm:spPr/>
      <dgm:t>
        <a:bodyPr/>
        <a:lstStyle/>
        <a:p>
          <a:endParaRPr lang="en-US"/>
        </a:p>
      </dgm:t>
    </dgm:pt>
    <dgm:pt modelId="{35EE2040-5404-484C-883E-861306BD68ED}">
      <dgm:prSet phldrT="[Text]" custT="1"/>
      <dgm:spPr/>
      <dgm:t>
        <a:bodyPr/>
        <a:lstStyle/>
        <a:p>
          <a:pPr>
            <a:buFont typeface="Arial" panose="020B0604020202020204" pitchFamily="34" charset="0"/>
            <a:buChar char="•"/>
          </a:pPr>
          <a:r>
            <a:rPr lang="en-US" sz="1150">
              <a:latin typeface="Franklin Gothic Book" panose="020B0503020102020204" pitchFamily="34" charset="0"/>
            </a:rPr>
            <a:t>institutional coordination</a:t>
          </a:r>
        </a:p>
      </dgm:t>
    </dgm:pt>
    <dgm:pt modelId="{5CC4840A-2B7A-9A4B-B589-A03BFB2CA2A1}" type="sibTrans" cxnId="{C1E27C15-A02C-B848-AD54-4F16D8971DC9}">
      <dgm:prSet/>
      <dgm:spPr>
        <a:blipFill>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DF99E9F-B589-D841-B786-16A28AFB4035}" type="parTrans" cxnId="{C1E27C15-A02C-B848-AD54-4F16D8971DC9}">
      <dgm:prSet/>
      <dgm:spPr/>
      <dgm:t>
        <a:bodyPr/>
        <a:lstStyle/>
        <a:p>
          <a:endParaRPr lang="en-US"/>
        </a:p>
      </dgm:t>
    </dgm:pt>
    <dgm:pt modelId="{C10F0451-22BD-6146-A586-3F5A46158308}" type="pres">
      <dgm:prSet presAssocID="{CCAF059F-FFC9-2342-AE25-15C80B40BFAC}" presName="Name0" presStyleCnt="0">
        <dgm:presLayoutVars>
          <dgm:chMax val="21"/>
          <dgm:chPref val="21"/>
        </dgm:presLayoutVars>
      </dgm:prSet>
      <dgm:spPr/>
    </dgm:pt>
    <dgm:pt modelId="{506C9945-4048-EC4A-B700-6096674A410B}" type="pres">
      <dgm:prSet presAssocID="{E12E61A7-C757-8D4C-B670-C60EFEC89AF0}" presName="text1" presStyleCnt="0"/>
      <dgm:spPr/>
    </dgm:pt>
    <dgm:pt modelId="{3F9DF5CC-A5D3-F247-B7FB-BAB979C09B2E}" type="pres">
      <dgm:prSet presAssocID="{E12E61A7-C757-8D4C-B670-C60EFEC89AF0}" presName="textRepeatNode" presStyleLbl="alignNode1" presStyleIdx="0" presStyleCnt="6" custScaleX="99375" custScaleY="89049" custLinFactX="70832" custLinFactNeighborX="100000" custLinFactNeighborY="-2544">
        <dgm:presLayoutVars>
          <dgm:chMax val="0"/>
          <dgm:chPref val="0"/>
          <dgm:bulletEnabled val="1"/>
        </dgm:presLayoutVars>
      </dgm:prSet>
      <dgm:spPr/>
    </dgm:pt>
    <dgm:pt modelId="{21F07345-8E28-514F-802D-328EAECFD094}" type="pres">
      <dgm:prSet presAssocID="{E12E61A7-C757-8D4C-B670-C60EFEC89AF0}" presName="textaccent1" presStyleCnt="0"/>
      <dgm:spPr/>
    </dgm:pt>
    <dgm:pt modelId="{7A609B38-45E9-DA41-9DD1-B8FA8A088E0F}" type="pres">
      <dgm:prSet presAssocID="{E12E61A7-C757-8D4C-B670-C60EFEC89AF0}" presName="accentRepeatNode" presStyleLbl="solidAlignAcc1" presStyleIdx="0" presStyleCnt="12" custLinFactX="-3185" custLinFactNeighborX="-100000" custLinFactNeighborY="-15954"/>
      <dgm:spPr>
        <a:noFill/>
        <a:ln>
          <a:noFill/>
        </a:ln>
      </dgm:spPr>
    </dgm:pt>
    <dgm:pt modelId="{46F5A488-C0A8-A448-8CB6-0554CB96FF3E}" type="pres">
      <dgm:prSet presAssocID="{F4F37324-4790-3D4B-AB32-FF2D285640A7}" presName="image1" presStyleCnt="0"/>
      <dgm:spPr/>
    </dgm:pt>
    <dgm:pt modelId="{9BB7A85B-48B6-6F40-8136-9FA4541BF1C5}" type="pres">
      <dgm:prSet presAssocID="{F4F37324-4790-3D4B-AB32-FF2D285640A7}" presName="imageRepeatNode" presStyleLbl="alignAcc1" presStyleIdx="0" presStyleCnt="6" custScaleX="94040" custScaleY="84662" custLinFactX="71108" custLinFactY="3411" custLinFactNeighborX="100000" custLinFactNeighborY="100000"/>
      <dgm:spPr/>
    </dgm:pt>
    <dgm:pt modelId="{6AE36D82-B980-BE4D-A625-A16F2C0F1BDA}" type="pres">
      <dgm:prSet presAssocID="{F4F37324-4790-3D4B-AB32-FF2D285640A7}" presName="imageaccent1" presStyleCnt="0"/>
      <dgm:spPr/>
    </dgm:pt>
    <dgm:pt modelId="{0C024801-761D-594B-BAAF-42A4DA5B87F8}" type="pres">
      <dgm:prSet presAssocID="{F4F37324-4790-3D4B-AB32-FF2D285640A7}" presName="accentRepeatNode" presStyleLbl="solidAlignAcc1" presStyleIdx="1" presStyleCnt="12" custLinFactX="-16938" custLinFactY="-51564" custLinFactNeighborX="-100000" custLinFactNeighborY="-100000"/>
      <dgm:spPr>
        <a:noFill/>
        <a:ln>
          <a:noFill/>
        </a:ln>
      </dgm:spPr>
    </dgm:pt>
    <dgm:pt modelId="{46BB216F-8F5F-4D40-8042-DE65A2C2EB74}" type="pres">
      <dgm:prSet presAssocID="{5CC6858D-28A6-AA42-99D6-732B70F8CE28}" presName="text2" presStyleCnt="0"/>
      <dgm:spPr/>
    </dgm:pt>
    <dgm:pt modelId="{D06E59BD-0573-E848-9C64-C4758AA60170}" type="pres">
      <dgm:prSet presAssocID="{5CC6858D-28A6-AA42-99D6-732B70F8CE28}" presName="textRepeatNode" presStyleLbl="alignNode1" presStyleIdx="1" presStyleCnt="6">
        <dgm:presLayoutVars>
          <dgm:chMax val="0"/>
          <dgm:chPref val="0"/>
          <dgm:bulletEnabled val="1"/>
        </dgm:presLayoutVars>
      </dgm:prSet>
      <dgm:spPr/>
    </dgm:pt>
    <dgm:pt modelId="{932FC47E-A4A9-9141-9F50-2DA82362513A}" type="pres">
      <dgm:prSet presAssocID="{5CC6858D-28A6-AA42-99D6-732B70F8CE28}" presName="textaccent2" presStyleCnt="0"/>
      <dgm:spPr/>
    </dgm:pt>
    <dgm:pt modelId="{7F0345FF-E509-2148-BBD0-4C5BC8AD650B}" type="pres">
      <dgm:prSet presAssocID="{5CC6858D-28A6-AA42-99D6-732B70F8CE28}" presName="accentRepeatNode" presStyleLbl="solidAlignAcc1" presStyleIdx="2" presStyleCnt="12"/>
      <dgm:spPr>
        <a:noFill/>
        <a:ln>
          <a:noFill/>
        </a:ln>
      </dgm:spPr>
    </dgm:pt>
    <dgm:pt modelId="{06744E54-10AE-B444-A6A2-B8DB3759489D}" type="pres">
      <dgm:prSet presAssocID="{6F3C42F1-6C30-D448-9D59-8F450D098367}" presName="image2" presStyleCnt="0"/>
      <dgm:spPr/>
    </dgm:pt>
    <dgm:pt modelId="{853B7987-22B0-194E-AE06-EF67D7E41300}" type="pres">
      <dgm:prSet presAssocID="{6F3C42F1-6C30-D448-9D59-8F450D098367}" presName="imageRepeatNode" presStyleLbl="alignAcc1" presStyleIdx="1" presStyleCnt="6" custLinFactX="-72303" custLinFactNeighborX="-100000" custLinFactNeighborY="-1325"/>
      <dgm:spPr/>
    </dgm:pt>
    <dgm:pt modelId="{7A19EB92-B517-B246-8ECB-43E1A426CC5D}" type="pres">
      <dgm:prSet presAssocID="{6F3C42F1-6C30-D448-9D59-8F450D098367}" presName="imageaccent2" presStyleCnt="0"/>
      <dgm:spPr/>
    </dgm:pt>
    <dgm:pt modelId="{EA4BC963-D75D-BA47-BE85-10E786BD251D}" type="pres">
      <dgm:prSet presAssocID="{6F3C42F1-6C30-D448-9D59-8F450D098367}" presName="accentRepeatNode" presStyleLbl="solidAlignAcc1" presStyleIdx="3" presStyleCnt="12"/>
      <dgm:spPr>
        <a:noFill/>
        <a:ln>
          <a:noFill/>
        </a:ln>
      </dgm:spPr>
    </dgm:pt>
    <dgm:pt modelId="{C01963F3-F3DF-CF45-B238-F4B06EE65236}" type="pres">
      <dgm:prSet presAssocID="{09CDA8A5-E400-1A4B-B395-5060DA9352AE}" presName="text3" presStyleCnt="0"/>
      <dgm:spPr/>
    </dgm:pt>
    <dgm:pt modelId="{E97DE3B7-E86D-B74C-B5EB-EE5489582D79}" type="pres">
      <dgm:prSet presAssocID="{09CDA8A5-E400-1A4B-B395-5060DA9352AE}" presName="textRepeatNode" presStyleLbl="alignNode1" presStyleIdx="2" presStyleCnt="6" custScaleX="110344" custLinFactNeighborX="-3036" custLinFactNeighborY="530">
        <dgm:presLayoutVars>
          <dgm:chMax val="0"/>
          <dgm:chPref val="0"/>
          <dgm:bulletEnabled val="1"/>
        </dgm:presLayoutVars>
      </dgm:prSet>
      <dgm:spPr/>
    </dgm:pt>
    <dgm:pt modelId="{BD586E1D-DBF3-5742-9A7A-B91095F30395}" type="pres">
      <dgm:prSet presAssocID="{09CDA8A5-E400-1A4B-B395-5060DA9352AE}" presName="textaccent3" presStyleCnt="0"/>
      <dgm:spPr/>
    </dgm:pt>
    <dgm:pt modelId="{5B080089-61CA-2048-9AD1-5298B7DFBA92}" type="pres">
      <dgm:prSet presAssocID="{09CDA8A5-E400-1A4B-B395-5060DA9352AE}" presName="accentRepeatNode" presStyleLbl="solidAlignAcc1" presStyleIdx="4" presStyleCnt="12"/>
      <dgm:spPr>
        <a:noFill/>
        <a:ln>
          <a:noFill/>
        </a:ln>
      </dgm:spPr>
    </dgm:pt>
    <dgm:pt modelId="{5780F8D6-CF99-BF4E-8B90-00DD2CDE0E1B}" type="pres">
      <dgm:prSet presAssocID="{77CA5BA0-C540-9647-A921-A29D8625784B}" presName="image3" presStyleCnt="0"/>
      <dgm:spPr/>
    </dgm:pt>
    <dgm:pt modelId="{9CD6FA93-4FB6-404B-8BDE-8B2EB9BCBA54}" type="pres">
      <dgm:prSet presAssocID="{77CA5BA0-C540-9647-A921-A29D8625784B}" presName="imageRepeatNode" presStyleLbl="alignAcc1" presStyleIdx="2" presStyleCnt="6"/>
      <dgm:spPr/>
    </dgm:pt>
    <dgm:pt modelId="{FFCFD507-2A4A-1445-A1C9-18562F3E9A17}" type="pres">
      <dgm:prSet presAssocID="{77CA5BA0-C540-9647-A921-A29D8625784B}" presName="imageaccent3" presStyleCnt="0"/>
      <dgm:spPr/>
    </dgm:pt>
    <dgm:pt modelId="{A3890A77-134C-6C47-A82C-B607F33E18DC}" type="pres">
      <dgm:prSet presAssocID="{77CA5BA0-C540-9647-A921-A29D8625784B}" presName="accentRepeatNode" presStyleLbl="solidAlignAcc1" presStyleIdx="5" presStyleCnt="12"/>
      <dgm:spPr>
        <a:noFill/>
        <a:ln>
          <a:noFill/>
        </a:ln>
      </dgm:spPr>
    </dgm:pt>
    <dgm:pt modelId="{1C241411-2678-9245-BA3E-EF55C3FD67B4}" type="pres">
      <dgm:prSet presAssocID="{8439F334-DCCA-0545-AECE-990CF2AEFAB9}" presName="text4" presStyleCnt="0"/>
      <dgm:spPr/>
    </dgm:pt>
    <dgm:pt modelId="{C6052D63-95B9-C14B-8FF6-ED05D1EFC8EA}" type="pres">
      <dgm:prSet presAssocID="{8439F334-DCCA-0545-AECE-990CF2AEFAB9}" presName="textRepeatNode" presStyleLbl="alignNode1" presStyleIdx="3" presStyleCnt="6" custLinFactNeighborX="-1694">
        <dgm:presLayoutVars>
          <dgm:chMax val="0"/>
          <dgm:chPref val="0"/>
          <dgm:bulletEnabled val="1"/>
        </dgm:presLayoutVars>
      </dgm:prSet>
      <dgm:spPr/>
    </dgm:pt>
    <dgm:pt modelId="{86F4EEE7-FF41-4E4D-A0ED-4DA33A4E2A3B}" type="pres">
      <dgm:prSet presAssocID="{8439F334-DCCA-0545-AECE-990CF2AEFAB9}" presName="textaccent4" presStyleCnt="0"/>
      <dgm:spPr/>
    </dgm:pt>
    <dgm:pt modelId="{C69FF80D-C298-A749-B1BC-18D540DBDEE9}" type="pres">
      <dgm:prSet presAssocID="{8439F334-DCCA-0545-AECE-990CF2AEFAB9}" presName="accentRepeatNode" presStyleLbl="solidAlignAcc1" presStyleIdx="6" presStyleCnt="12"/>
      <dgm:spPr>
        <a:noFill/>
        <a:ln>
          <a:noFill/>
        </a:ln>
      </dgm:spPr>
    </dgm:pt>
    <dgm:pt modelId="{DD64F270-4F99-894C-8D42-9B2D749F3C4D}" type="pres">
      <dgm:prSet presAssocID="{4C2591A8-937A-774B-BD23-B7C857CD2E9C}" presName="image4" presStyleCnt="0"/>
      <dgm:spPr/>
    </dgm:pt>
    <dgm:pt modelId="{FBCAE49E-6E45-3B42-8263-A9B1ADED1761}" type="pres">
      <dgm:prSet presAssocID="{4C2591A8-937A-774B-BD23-B7C857CD2E9C}" presName="imageRepeatNode" presStyleLbl="alignAcc1" presStyleIdx="3" presStyleCnt="6" custLinFactNeighborX="86617" custLinFactNeighborY="-57207"/>
      <dgm:spPr/>
    </dgm:pt>
    <dgm:pt modelId="{621B4C31-FB5D-D741-A2DA-22C9DEB0EAEE}" type="pres">
      <dgm:prSet presAssocID="{4C2591A8-937A-774B-BD23-B7C857CD2E9C}" presName="imageaccent4" presStyleCnt="0"/>
      <dgm:spPr/>
    </dgm:pt>
    <dgm:pt modelId="{8646F855-01BF-FC4E-A762-349BE3535F39}" type="pres">
      <dgm:prSet presAssocID="{4C2591A8-937A-774B-BD23-B7C857CD2E9C}" presName="accentRepeatNode" presStyleLbl="solidAlignAcc1" presStyleIdx="7" presStyleCnt="12" custLinFactY="4602" custLinFactNeighborX="-41272" custLinFactNeighborY="100000"/>
      <dgm:spPr>
        <a:noFill/>
        <a:ln>
          <a:noFill/>
        </a:ln>
      </dgm:spPr>
    </dgm:pt>
    <dgm:pt modelId="{0D9F2538-2FE5-E343-AB3E-F641021E4BCB}" type="pres">
      <dgm:prSet presAssocID="{30CFEB84-1953-9148-9B08-09EF365DDFB1}" presName="text5" presStyleCnt="0"/>
      <dgm:spPr/>
    </dgm:pt>
    <dgm:pt modelId="{356FF1AC-C1D0-6B49-B9A6-32A0FC50272A}" type="pres">
      <dgm:prSet presAssocID="{30CFEB84-1953-9148-9B08-09EF365DDFB1}" presName="textRepeatNode" presStyleLbl="alignNode1" presStyleIdx="4" presStyleCnt="6">
        <dgm:presLayoutVars>
          <dgm:chMax val="0"/>
          <dgm:chPref val="0"/>
          <dgm:bulletEnabled val="1"/>
        </dgm:presLayoutVars>
      </dgm:prSet>
      <dgm:spPr/>
    </dgm:pt>
    <dgm:pt modelId="{4DEC70F7-5A80-AF4F-8A32-4DB396E1A31D}" type="pres">
      <dgm:prSet presAssocID="{30CFEB84-1953-9148-9B08-09EF365DDFB1}" presName="textaccent5" presStyleCnt="0"/>
      <dgm:spPr/>
    </dgm:pt>
    <dgm:pt modelId="{C68C5BEE-AA6C-354D-939F-AE49D424C211}" type="pres">
      <dgm:prSet presAssocID="{30CFEB84-1953-9148-9B08-09EF365DDFB1}" presName="accentRepeatNode" presStyleLbl="solidAlignAcc1" presStyleIdx="8" presStyleCnt="12"/>
      <dgm:spPr>
        <a:noFill/>
      </dgm:spPr>
    </dgm:pt>
    <dgm:pt modelId="{7678C6BD-EB20-4948-8D03-4B93EF06F643}" type="pres">
      <dgm:prSet presAssocID="{EA28965D-8866-8B46-9244-9448E0AE6DBD}" presName="image5" presStyleCnt="0"/>
      <dgm:spPr/>
    </dgm:pt>
    <dgm:pt modelId="{8AED7D21-53AA-5E46-9570-12F27F836BA9}" type="pres">
      <dgm:prSet presAssocID="{EA28965D-8866-8B46-9244-9448E0AE6DBD}" presName="imageRepeatNode" presStyleLbl="alignAcc1" presStyleIdx="4" presStyleCnt="6" custLinFactNeighborX="-85340" custLinFactNeighborY="52632"/>
      <dgm:spPr/>
    </dgm:pt>
    <dgm:pt modelId="{0AED4231-ACF3-D842-A122-789CD42E0BD2}" type="pres">
      <dgm:prSet presAssocID="{EA28965D-8866-8B46-9244-9448E0AE6DBD}" presName="imageaccent5" presStyleCnt="0"/>
      <dgm:spPr/>
    </dgm:pt>
    <dgm:pt modelId="{5C570E71-ED43-1446-A254-96B34F61CDBE}" type="pres">
      <dgm:prSet presAssocID="{EA28965D-8866-8B46-9244-9448E0AE6DBD}" presName="accentRepeatNode" presStyleLbl="solidAlignAcc1" presStyleIdx="9" presStyleCnt="12"/>
      <dgm:spPr>
        <a:noFill/>
        <a:ln>
          <a:noFill/>
        </a:ln>
      </dgm:spPr>
    </dgm:pt>
    <dgm:pt modelId="{7256D3DA-5E8D-7B46-A943-8E1E81B17F32}" type="pres">
      <dgm:prSet presAssocID="{35EE2040-5404-484C-883E-861306BD68ED}" presName="text6" presStyleCnt="0"/>
      <dgm:spPr/>
    </dgm:pt>
    <dgm:pt modelId="{62F5D47E-B738-CB4A-8CF2-A51A59DD5B64}" type="pres">
      <dgm:prSet presAssocID="{35EE2040-5404-484C-883E-861306BD68ED}" presName="textRepeatNode" presStyleLbl="alignNode1" presStyleIdx="5" presStyleCnt="6" custScaleX="128911" custScaleY="99391" custLinFactNeighborX="14920" custLinFactNeighborY="-2747">
        <dgm:presLayoutVars>
          <dgm:chMax val="0"/>
          <dgm:chPref val="0"/>
          <dgm:bulletEnabled val="1"/>
        </dgm:presLayoutVars>
      </dgm:prSet>
      <dgm:spPr/>
    </dgm:pt>
    <dgm:pt modelId="{F0EAE1C0-A401-7F48-93BA-95114C8044FF}" type="pres">
      <dgm:prSet presAssocID="{35EE2040-5404-484C-883E-861306BD68ED}" presName="textaccent6" presStyleCnt="0"/>
      <dgm:spPr/>
    </dgm:pt>
    <dgm:pt modelId="{EFCE65F1-A477-FA4B-8E16-994622339B94}" type="pres">
      <dgm:prSet presAssocID="{35EE2040-5404-484C-883E-861306BD68ED}" presName="accentRepeatNode" presStyleLbl="solidAlignAcc1" presStyleIdx="10" presStyleCnt="12"/>
      <dgm:spPr>
        <a:noFill/>
        <a:ln>
          <a:noFill/>
        </a:ln>
      </dgm:spPr>
    </dgm:pt>
    <dgm:pt modelId="{5B31ADF5-5C4E-5847-A37A-E135D6543A91}" type="pres">
      <dgm:prSet presAssocID="{5CC4840A-2B7A-9A4B-B589-A03BFB2CA2A1}" presName="image6" presStyleCnt="0"/>
      <dgm:spPr/>
    </dgm:pt>
    <dgm:pt modelId="{EED5FAB3-1A44-B441-B54F-03F1BB800BB9}" type="pres">
      <dgm:prSet presAssocID="{5CC4840A-2B7A-9A4B-B589-A03BFB2CA2A1}" presName="imageRepeatNode" presStyleLbl="alignAcc1" presStyleIdx="5" presStyleCnt="6"/>
      <dgm:spPr/>
    </dgm:pt>
    <dgm:pt modelId="{D23680E7-4621-3949-996B-9E55FFC18551}" type="pres">
      <dgm:prSet presAssocID="{5CC4840A-2B7A-9A4B-B589-A03BFB2CA2A1}" presName="imageaccent6" presStyleCnt="0"/>
      <dgm:spPr/>
    </dgm:pt>
    <dgm:pt modelId="{6F6CCA2F-C368-9C46-B337-5658A312CA77}" type="pres">
      <dgm:prSet presAssocID="{5CC4840A-2B7A-9A4B-B589-A03BFB2CA2A1}" presName="accentRepeatNode" presStyleLbl="solidAlignAcc1" presStyleIdx="11" presStyleCnt="12"/>
      <dgm:spPr>
        <a:noFill/>
        <a:ln>
          <a:noFill/>
        </a:ln>
      </dgm:spPr>
    </dgm:pt>
  </dgm:ptLst>
  <dgm:cxnLst>
    <dgm:cxn modelId="{2B7C520C-98CB-E440-88C5-D35A490CA50F}" type="presOf" srcId="{4C2591A8-937A-774B-BD23-B7C857CD2E9C}" destId="{FBCAE49E-6E45-3B42-8263-A9B1ADED1761}" srcOrd="0" destOrd="0" presId="urn:microsoft.com/office/officeart/2008/layout/HexagonCluster"/>
    <dgm:cxn modelId="{11C2CB0C-5A8F-0741-9C98-D46E96F266F3}" srcId="{CCAF059F-FFC9-2342-AE25-15C80B40BFAC}" destId="{09CDA8A5-E400-1A4B-B395-5060DA9352AE}" srcOrd="2" destOrd="0" parTransId="{F15C734B-7F5C-B54C-9676-146D5E090B71}" sibTransId="{77CA5BA0-C540-9647-A921-A29D8625784B}"/>
    <dgm:cxn modelId="{C1E27C15-A02C-B848-AD54-4F16D8971DC9}" srcId="{CCAF059F-FFC9-2342-AE25-15C80B40BFAC}" destId="{35EE2040-5404-484C-883E-861306BD68ED}" srcOrd="5" destOrd="0" parTransId="{4DF99E9F-B589-D841-B786-16A28AFB4035}" sibTransId="{5CC4840A-2B7A-9A4B-B589-A03BFB2CA2A1}"/>
    <dgm:cxn modelId="{777CA34F-6585-AB44-8089-952CE3A89E16}" type="presOf" srcId="{E12E61A7-C757-8D4C-B670-C60EFEC89AF0}" destId="{3F9DF5CC-A5D3-F247-B7FB-BAB979C09B2E}" srcOrd="0" destOrd="0" presId="urn:microsoft.com/office/officeart/2008/layout/HexagonCluster"/>
    <dgm:cxn modelId="{640EF656-DA35-E744-BFDA-79F9E33B10AC}" type="presOf" srcId="{09CDA8A5-E400-1A4B-B395-5060DA9352AE}" destId="{E97DE3B7-E86D-B74C-B5EB-EE5489582D79}" srcOrd="0" destOrd="0" presId="urn:microsoft.com/office/officeart/2008/layout/HexagonCluster"/>
    <dgm:cxn modelId="{9618905B-7627-2940-B370-3384E207448E}" type="presOf" srcId="{30CFEB84-1953-9148-9B08-09EF365DDFB1}" destId="{356FF1AC-C1D0-6B49-B9A6-32A0FC50272A}" srcOrd="0" destOrd="0" presId="urn:microsoft.com/office/officeart/2008/layout/HexagonCluster"/>
    <dgm:cxn modelId="{78D1F35F-A65E-B74A-B398-703745C9A623}" type="presOf" srcId="{F4F37324-4790-3D4B-AB32-FF2D285640A7}" destId="{9BB7A85B-48B6-6F40-8136-9FA4541BF1C5}" srcOrd="0" destOrd="0" presId="urn:microsoft.com/office/officeart/2008/layout/HexagonCluster"/>
    <dgm:cxn modelId="{A06D286F-9726-424A-B44E-A1F4B538D3AA}" srcId="{CCAF059F-FFC9-2342-AE25-15C80B40BFAC}" destId="{30CFEB84-1953-9148-9B08-09EF365DDFB1}" srcOrd="4" destOrd="0" parTransId="{76C8456E-4B7D-3B4A-AE67-2BB175DC57CE}" sibTransId="{EA28965D-8866-8B46-9244-9448E0AE6DBD}"/>
    <dgm:cxn modelId="{580C2278-07D4-654A-9652-0FCF51C0146E}" type="presOf" srcId="{5CC4840A-2B7A-9A4B-B589-A03BFB2CA2A1}" destId="{EED5FAB3-1A44-B441-B54F-03F1BB800BB9}" srcOrd="0" destOrd="0" presId="urn:microsoft.com/office/officeart/2008/layout/HexagonCluster"/>
    <dgm:cxn modelId="{8AC0BD78-17D8-864E-AE5C-B02594B481FE}" type="presOf" srcId="{6F3C42F1-6C30-D448-9D59-8F450D098367}" destId="{853B7987-22B0-194E-AE06-EF67D7E41300}" srcOrd="0" destOrd="0" presId="urn:microsoft.com/office/officeart/2008/layout/HexagonCluster"/>
    <dgm:cxn modelId="{8F4EA47D-325C-A64F-AC5A-B00CB3419D05}" type="presOf" srcId="{77CA5BA0-C540-9647-A921-A29D8625784B}" destId="{9CD6FA93-4FB6-404B-8BDE-8B2EB9BCBA54}" srcOrd="0" destOrd="0" presId="urn:microsoft.com/office/officeart/2008/layout/HexagonCluster"/>
    <dgm:cxn modelId="{FA366F9B-AD74-5848-9109-A7D5D5EE4F02}" type="presOf" srcId="{8439F334-DCCA-0545-AECE-990CF2AEFAB9}" destId="{C6052D63-95B9-C14B-8FF6-ED05D1EFC8EA}" srcOrd="0" destOrd="0" presId="urn:microsoft.com/office/officeart/2008/layout/HexagonCluster"/>
    <dgm:cxn modelId="{D56EA89D-2FEE-084F-BB8E-5A1D0F7550F5}" srcId="{CCAF059F-FFC9-2342-AE25-15C80B40BFAC}" destId="{5CC6858D-28A6-AA42-99D6-732B70F8CE28}" srcOrd="1" destOrd="0" parTransId="{C4F7FC1C-AE42-744E-B45F-DBD448F401A8}" sibTransId="{6F3C42F1-6C30-D448-9D59-8F450D098367}"/>
    <dgm:cxn modelId="{585B53AA-F9C3-A34F-86C2-DC0AB836D247}" type="presOf" srcId="{35EE2040-5404-484C-883E-861306BD68ED}" destId="{62F5D47E-B738-CB4A-8CF2-A51A59DD5B64}" srcOrd="0" destOrd="0" presId="urn:microsoft.com/office/officeart/2008/layout/HexagonCluster"/>
    <dgm:cxn modelId="{55C1CAAD-BFF6-CE47-B5A3-03427890D293}" type="presOf" srcId="{CCAF059F-FFC9-2342-AE25-15C80B40BFAC}" destId="{C10F0451-22BD-6146-A586-3F5A46158308}" srcOrd="0" destOrd="0" presId="urn:microsoft.com/office/officeart/2008/layout/HexagonCluster"/>
    <dgm:cxn modelId="{229605B5-CD25-414D-B277-567EC311981C}" srcId="{CCAF059F-FFC9-2342-AE25-15C80B40BFAC}" destId="{8439F334-DCCA-0545-AECE-990CF2AEFAB9}" srcOrd="3" destOrd="0" parTransId="{9F033DAE-0368-4D46-90F7-EE4BC2AF7EA6}" sibTransId="{4C2591A8-937A-774B-BD23-B7C857CD2E9C}"/>
    <dgm:cxn modelId="{10ADD2B6-1296-3149-A417-903E65460018}" srcId="{CCAF059F-FFC9-2342-AE25-15C80B40BFAC}" destId="{E12E61A7-C757-8D4C-B670-C60EFEC89AF0}" srcOrd="0" destOrd="0" parTransId="{723D2E52-8ACE-514B-8489-74614CA70758}" sibTransId="{F4F37324-4790-3D4B-AB32-FF2D285640A7}"/>
    <dgm:cxn modelId="{790444E9-E568-0642-8D66-9DE4ED42B9BC}" type="presOf" srcId="{5CC6858D-28A6-AA42-99D6-732B70F8CE28}" destId="{D06E59BD-0573-E848-9C64-C4758AA60170}" srcOrd="0" destOrd="0" presId="urn:microsoft.com/office/officeart/2008/layout/HexagonCluster"/>
    <dgm:cxn modelId="{8503BEFF-FCE0-4147-AFD4-4CF89C869C2E}" type="presOf" srcId="{EA28965D-8866-8B46-9244-9448E0AE6DBD}" destId="{8AED7D21-53AA-5E46-9570-12F27F836BA9}" srcOrd="0" destOrd="0" presId="urn:microsoft.com/office/officeart/2008/layout/HexagonCluster"/>
    <dgm:cxn modelId="{E3087FFB-B398-AB47-B834-F022179C933A}" type="presParOf" srcId="{C10F0451-22BD-6146-A586-3F5A46158308}" destId="{506C9945-4048-EC4A-B700-6096674A410B}" srcOrd="0" destOrd="0" presId="urn:microsoft.com/office/officeart/2008/layout/HexagonCluster"/>
    <dgm:cxn modelId="{22ACFE0D-AA4A-F84C-8A71-333A706103D5}" type="presParOf" srcId="{506C9945-4048-EC4A-B700-6096674A410B}" destId="{3F9DF5CC-A5D3-F247-B7FB-BAB979C09B2E}" srcOrd="0" destOrd="0" presId="urn:microsoft.com/office/officeart/2008/layout/HexagonCluster"/>
    <dgm:cxn modelId="{7F17BD24-7C2D-FD4C-ABBA-0212D5E76113}" type="presParOf" srcId="{C10F0451-22BD-6146-A586-3F5A46158308}" destId="{21F07345-8E28-514F-802D-328EAECFD094}" srcOrd="1" destOrd="0" presId="urn:microsoft.com/office/officeart/2008/layout/HexagonCluster"/>
    <dgm:cxn modelId="{06D92FA5-00DF-0544-BB97-D892E159AF26}" type="presParOf" srcId="{21F07345-8E28-514F-802D-328EAECFD094}" destId="{7A609B38-45E9-DA41-9DD1-B8FA8A088E0F}" srcOrd="0" destOrd="0" presId="urn:microsoft.com/office/officeart/2008/layout/HexagonCluster"/>
    <dgm:cxn modelId="{123FA1BC-90AA-3542-B16B-315A1BB5C2A5}" type="presParOf" srcId="{C10F0451-22BD-6146-A586-3F5A46158308}" destId="{46F5A488-C0A8-A448-8CB6-0554CB96FF3E}" srcOrd="2" destOrd="0" presId="urn:microsoft.com/office/officeart/2008/layout/HexagonCluster"/>
    <dgm:cxn modelId="{9D8A142F-E65A-934B-BFC4-3D6F8DB4BCB3}" type="presParOf" srcId="{46F5A488-C0A8-A448-8CB6-0554CB96FF3E}" destId="{9BB7A85B-48B6-6F40-8136-9FA4541BF1C5}" srcOrd="0" destOrd="0" presId="urn:microsoft.com/office/officeart/2008/layout/HexagonCluster"/>
    <dgm:cxn modelId="{ED7D79EC-CC44-C943-A903-EA05D6D31027}" type="presParOf" srcId="{C10F0451-22BD-6146-A586-3F5A46158308}" destId="{6AE36D82-B980-BE4D-A625-A16F2C0F1BDA}" srcOrd="3" destOrd="0" presId="urn:microsoft.com/office/officeart/2008/layout/HexagonCluster"/>
    <dgm:cxn modelId="{50929257-60EF-D949-BF90-782A85A64766}" type="presParOf" srcId="{6AE36D82-B980-BE4D-A625-A16F2C0F1BDA}" destId="{0C024801-761D-594B-BAAF-42A4DA5B87F8}" srcOrd="0" destOrd="0" presId="urn:microsoft.com/office/officeart/2008/layout/HexagonCluster"/>
    <dgm:cxn modelId="{217A6A9B-8987-4B47-93A3-E43C8DCBC232}" type="presParOf" srcId="{C10F0451-22BD-6146-A586-3F5A46158308}" destId="{46BB216F-8F5F-4D40-8042-DE65A2C2EB74}" srcOrd="4" destOrd="0" presId="urn:microsoft.com/office/officeart/2008/layout/HexagonCluster"/>
    <dgm:cxn modelId="{0B866C7F-2FCB-2546-B570-641E0D836EBB}" type="presParOf" srcId="{46BB216F-8F5F-4D40-8042-DE65A2C2EB74}" destId="{D06E59BD-0573-E848-9C64-C4758AA60170}" srcOrd="0" destOrd="0" presId="urn:microsoft.com/office/officeart/2008/layout/HexagonCluster"/>
    <dgm:cxn modelId="{13C3DCF9-7420-2C4D-A195-F03E61281851}" type="presParOf" srcId="{C10F0451-22BD-6146-A586-3F5A46158308}" destId="{932FC47E-A4A9-9141-9F50-2DA82362513A}" srcOrd="5" destOrd="0" presId="urn:microsoft.com/office/officeart/2008/layout/HexagonCluster"/>
    <dgm:cxn modelId="{DC248ECA-2CD1-2542-9BCA-420515E7995E}" type="presParOf" srcId="{932FC47E-A4A9-9141-9F50-2DA82362513A}" destId="{7F0345FF-E509-2148-BBD0-4C5BC8AD650B}" srcOrd="0" destOrd="0" presId="urn:microsoft.com/office/officeart/2008/layout/HexagonCluster"/>
    <dgm:cxn modelId="{967E9929-227F-F84B-B34C-DD493D2E40F4}" type="presParOf" srcId="{C10F0451-22BD-6146-A586-3F5A46158308}" destId="{06744E54-10AE-B444-A6A2-B8DB3759489D}" srcOrd="6" destOrd="0" presId="urn:microsoft.com/office/officeart/2008/layout/HexagonCluster"/>
    <dgm:cxn modelId="{8C8ED0E0-5058-C145-B520-D9B2F83E07A9}" type="presParOf" srcId="{06744E54-10AE-B444-A6A2-B8DB3759489D}" destId="{853B7987-22B0-194E-AE06-EF67D7E41300}" srcOrd="0" destOrd="0" presId="urn:microsoft.com/office/officeart/2008/layout/HexagonCluster"/>
    <dgm:cxn modelId="{EC28BAA8-E2E2-2D48-BA26-154A6D73EF4F}" type="presParOf" srcId="{C10F0451-22BD-6146-A586-3F5A46158308}" destId="{7A19EB92-B517-B246-8ECB-43E1A426CC5D}" srcOrd="7" destOrd="0" presId="urn:microsoft.com/office/officeart/2008/layout/HexagonCluster"/>
    <dgm:cxn modelId="{3E74F3CD-9915-E34C-B2E3-7DEB0DF94403}" type="presParOf" srcId="{7A19EB92-B517-B246-8ECB-43E1A426CC5D}" destId="{EA4BC963-D75D-BA47-BE85-10E786BD251D}" srcOrd="0" destOrd="0" presId="urn:microsoft.com/office/officeart/2008/layout/HexagonCluster"/>
    <dgm:cxn modelId="{8838AED5-897D-454D-9304-EDE12752DA98}" type="presParOf" srcId="{C10F0451-22BD-6146-A586-3F5A46158308}" destId="{C01963F3-F3DF-CF45-B238-F4B06EE65236}" srcOrd="8" destOrd="0" presId="urn:microsoft.com/office/officeart/2008/layout/HexagonCluster"/>
    <dgm:cxn modelId="{689F82D9-5024-0049-B830-9688FC948B6E}" type="presParOf" srcId="{C01963F3-F3DF-CF45-B238-F4B06EE65236}" destId="{E97DE3B7-E86D-B74C-B5EB-EE5489582D79}" srcOrd="0" destOrd="0" presId="urn:microsoft.com/office/officeart/2008/layout/HexagonCluster"/>
    <dgm:cxn modelId="{5AEABC07-3D2E-054F-9C82-0BF9AEAFC17A}" type="presParOf" srcId="{C10F0451-22BD-6146-A586-3F5A46158308}" destId="{BD586E1D-DBF3-5742-9A7A-B91095F30395}" srcOrd="9" destOrd="0" presId="urn:microsoft.com/office/officeart/2008/layout/HexagonCluster"/>
    <dgm:cxn modelId="{0436595A-113B-0F4B-8A8B-9F5FCE641073}" type="presParOf" srcId="{BD586E1D-DBF3-5742-9A7A-B91095F30395}" destId="{5B080089-61CA-2048-9AD1-5298B7DFBA92}" srcOrd="0" destOrd="0" presId="urn:microsoft.com/office/officeart/2008/layout/HexagonCluster"/>
    <dgm:cxn modelId="{3E4391BF-56A4-5740-8929-5BBDB78C4444}" type="presParOf" srcId="{C10F0451-22BD-6146-A586-3F5A46158308}" destId="{5780F8D6-CF99-BF4E-8B90-00DD2CDE0E1B}" srcOrd="10" destOrd="0" presId="urn:microsoft.com/office/officeart/2008/layout/HexagonCluster"/>
    <dgm:cxn modelId="{954FDC6F-3398-1543-9B90-FC8E192255B5}" type="presParOf" srcId="{5780F8D6-CF99-BF4E-8B90-00DD2CDE0E1B}" destId="{9CD6FA93-4FB6-404B-8BDE-8B2EB9BCBA54}" srcOrd="0" destOrd="0" presId="urn:microsoft.com/office/officeart/2008/layout/HexagonCluster"/>
    <dgm:cxn modelId="{592F3253-EFFD-DF42-9F42-D1691FCA2402}" type="presParOf" srcId="{C10F0451-22BD-6146-A586-3F5A46158308}" destId="{FFCFD507-2A4A-1445-A1C9-18562F3E9A17}" srcOrd="11" destOrd="0" presId="urn:microsoft.com/office/officeart/2008/layout/HexagonCluster"/>
    <dgm:cxn modelId="{69BFC31A-253C-DD48-B661-E07C5E7CFB22}" type="presParOf" srcId="{FFCFD507-2A4A-1445-A1C9-18562F3E9A17}" destId="{A3890A77-134C-6C47-A82C-B607F33E18DC}" srcOrd="0" destOrd="0" presId="urn:microsoft.com/office/officeart/2008/layout/HexagonCluster"/>
    <dgm:cxn modelId="{26129563-E425-6840-97DB-DCD83D4031ED}" type="presParOf" srcId="{C10F0451-22BD-6146-A586-3F5A46158308}" destId="{1C241411-2678-9245-BA3E-EF55C3FD67B4}" srcOrd="12" destOrd="0" presId="urn:microsoft.com/office/officeart/2008/layout/HexagonCluster"/>
    <dgm:cxn modelId="{C491A2A8-6B0D-D343-BD39-A641CBAC5B0A}" type="presParOf" srcId="{1C241411-2678-9245-BA3E-EF55C3FD67B4}" destId="{C6052D63-95B9-C14B-8FF6-ED05D1EFC8EA}" srcOrd="0" destOrd="0" presId="urn:microsoft.com/office/officeart/2008/layout/HexagonCluster"/>
    <dgm:cxn modelId="{96A05AA6-1599-EB47-8729-89293E5288A1}" type="presParOf" srcId="{C10F0451-22BD-6146-A586-3F5A46158308}" destId="{86F4EEE7-FF41-4E4D-A0ED-4DA33A4E2A3B}" srcOrd="13" destOrd="0" presId="urn:microsoft.com/office/officeart/2008/layout/HexagonCluster"/>
    <dgm:cxn modelId="{5A980548-837A-C241-9CA5-F69F1B6D60F8}" type="presParOf" srcId="{86F4EEE7-FF41-4E4D-A0ED-4DA33A4E2A3B}" destId="{C69FF80D-C298-A749-B1BC-18D540DBDEE9}" srcOrd="0" destOrd="0" presId="urn:microsoft.com/office/officeart/2008/layout/HexagonCluster"/>
    <dgm:cxn modelId="{B5DA5A17-E556-A542-9331-C2B00EB6DB62}" type="presParOf" srcId="{C10F0451-22BD-6146-A586-3F5A46158308}" destId="{DD64F270-4F99-894C-8D42-9B2D749F3C4D}" srcOrd="14" destOrd="0" presId="urn:microsoft.com/office/officeart/2008/layout/HexagonCluster"/>
    <dgm:cxn modelId="{16BE26A4-56A1-0648-AD02-F1C7602D5723}" type="presParOf" srcId="{DD64F270-4F99-894C-8D42-9B2D749F3C4D}" destId="{FBCAE49E-6E45-3B42-8263-A9B1ADED1761}" srcOrd="0" destOrd="0" presId="urn:microsoft.com/office/officeart/2008/layout/HexagonCluster"/>
    <dgm:cxn modelId="{9A1BFF0C-D681-4A43-B61F-E3A7EE8E6A0B}" type="presParOf" srcId="{C10F0451-22BD-6146-A586-3F5A46158308}" destId="{621B4C31-FB5D-D741-A2DA-22C9DEB0EAEE}" srcOrd="15" destOrd="0" presId="urn:microsoft.com/office/officeart/2008/layout/HexagonCluster"/>
    <dgm:cxn modelId="{232A8558-0A90-B943-A0B8-55809D3F2800}" type="presParOf" srcId="{621B4C31-FB5D-D741-A2DA-22C9DEB0EAEE}" destId="{8646F855-01BF-FC4E-A762-349BE3535F39}" srcOrd="0" destOrd="0" presId="urn:microsoft.com/office/officeart/2008/layout/HexagonCluster"/>
    <dgm:cxn modelId="{B06582AF-849D-4846-8789-A961234584A6}" type="presParOf" srcId="{C10F0451-22BD-6146-A586-3F5A46158308}" destId="{0D9F2538-2FE5-E343-AB3E-F641021E4BCB}" srcOrd="16" destOrd="0" presId="urn:microsoft.com/office/officeart/2008/layout/HexagonCluster"/>
    <dgm:cxn modelId="{259EE7D9-DE05-184F-BE75-7E26E46FF2CA}" type="presParOf" srcId="{0D9F2538-2FE5-E343-AB3E-F641021E4BCB}" destId="{356FF1AC-C1D0-6B49-B9A6-32A0FC50272A}" srcOrd="0" destOrd="0" presId="urn:microsoft.com/office/officeart/2008/layout/HexagonCluster"/>
    <dgm:cxn modelId="{35918CDE-4E84-A44C-865C-EC9B8693EFFA}" type="presParOf" srcId="{C10F0451-22BD-6146-A586-3F5A46158308}" destId="{4DEC70F7-5A80-AF4F-8A32-4DB396E1A31D}" srcOrd="17" destOrd="0" presId="urn:microsoft.com/office/officeart/2008/layout/HexagonCluster"/>
    <dgm:cxn modelId="{868CA59C-A3B6-0F4F-B8ED-4A75519D9E1A}" type="presParOf" srcId="{4DEC70F7-5A80-AF4F-8A32-4DB396E1A31D}" destId="{C68C5BEE-AA6C-354D-939F-AE49D424C211}" srcOrd="0" destOrd="0" presId="urn:microsoft.com/office/officeart/2008/layout/HexagonCluster"/>
    <dgm:cxn modelId="{5223EA48-FCF7-344D-9DDD-E6CDA6DFC1DB}" type="presParOf" srcId="{C10F0451-22BD-6146-A586-3F5A46158308}" destId="{7678C6BD-EB20-4948-8D03-4B93EF06F643}" srcOrd="18" destOrd="0" presId="urn:microsoft.com/office/officeart/2008/layout/HexagonCluster"/>
    <dgm:cxn modelId="{99F71422-74A7-1040-9FE2-CEEFAE927651}" type="presParOf" srcId="{7678C6BD-EB20-4948-8D03-4B93EF06F643}" destId="{8AED7D21-53AA-5E46-9570-12F27F836BA9}" srcOrd="0" destOrd="0" presId="urn:microsoft.com/office/officeart/2008/layout/HexagonCluster"/>
    <dgm:cxn modelId="{73CC670A-A196-DE41-98F6-50BBB8AC31C2}" type="presParOf" srcId="{C10F0451-22BD-6146-A586-3F5A46158308}" destId="{0AED4231-ACF3-D842-A122-789CD42E0BD2}" srcOrd="19" destOrd="0" presId="urn:microsoft.com/office/officeart/2008/layout/HexagonCluster"/>
    <dgm:cxn modelId="{BC6C300C-71DE-FA49-8E2F-1B82F47736CC}" type="presParOf" srcId="{0AED4231-ACF3-D842-A122-789CD42E0BD2}" destId="{5C570E71-ED43-1446-A254-96B34F61CDBE}" srcOrd="0" destOrd="0" presId="urn:microsoft.com/office/officeart/2008/layout/HexagonCluster"/>
    <dgm:cxn modelId="{E859941D-18EE-5746-A34D-449476E39012}" type="presParOf" srcId="{C10F0451-22BD-6146-A586-3F5A46158308}" destId="{7256D3DA-5E8D-7B46-A943-8E1E81B17F32}" srcOrd="20" destOrd="0" presId="urn:microsoft.com/office/officeart/2008/layout/HexagonCluster"/>
    <dgm:cxn modelId="{3B7504CE-396E-9049-AE35-B76E01268DE5}" type="presParOf" srcId="{7256D3DA-5E8D-7B46-A943-8E1E81B17F32}" destId="{62F5D47E-B738-CB4A-8CF2-A51A59DD5B64}" srcOrd="0" destOrd="0" presId="urn:microsoft.com/office/officeart/2008/layout/HexagonCluster"/>
    <dgm:cxn modelId="{123AC3A4-1178-D746-962C-645EF9C5B09F}" type="presParOf" srcId="{C10F0451-22BD-6146-A586-3F5A46158308}" destId="{F0EAE1C0-A401-7F48-93BA-95114C8044FF}" srcOrd="21" destOrd="0" presId="urn:microsoft.com/office/officeart/2008/layout/HexagonCluster"/>
    <dgm:cxn modelId="{321F7F76-2C23-C146-8BBD-E0EA5E32BD83}" type="presParOf" srcId="{F0EAE1C0-A401-7F48-93BA-95114C8044FF}" destId="{EFCE65F1-A477-FA4B-8E16-994622339B94}" srcOrd="0" destOrd="0" presId="urn:microsoft.com/office/officeart/2008/layout/HexagonCluster"/>
    <dgm:cxn modelId="{FEDB9571-F69F-754A-A19B-0E5088C41EDB}" type="presParOf" srcId="{C10F0451-22BD-6146-A586-3F5A46158308}" destId="{5B31ADF5-5C4E-5847-A37A-E135D6543A91}" srcOrd="22" destOrd="0" presId="urn:microsoft.com/office/officeart/2008/layout/HexagonCluster"/>
    <dgm:cxn modelId="{8BC26950-723C-3F4C-9A1F-0F0965CDF9CF}" type="presParOf" srcId="{5B31ADF5-5C4E-5847-A37A-E135D6543A91}" destId="{EED5FAB3-1A44-B441-B54F-03F1BB800BB9}" srcOrd="0" destOrd="0" presId="urn:microsoft.com/office/officeart/2008/layout/HexagonCluster"/>
    <dgm:cxn modelId="{1E599AAD-EF29-EE4B-AEE1-B13FCC2F6482}" type="presParOf" srcId="{C10F0451-22BD-6146-A586-3F5A46158308}" destId="{D23680E7-4621-3949-996B-9E55FFC18551}" srcOrd="23" destOrd="0" presId="urn:microsoft.com/office/officeart/2008/layout/HexagonCluster"/>
    <dgm:cxn modelId="{66385506-E4A7-904F-9EF9-32DFC0E3B2D5}" type="presParOf" srcId="{D23680E7-4621-3949-996B-9E55FFC18551}" destId="{6F6CCA2F-C368-9C46-B337-5658A312CA77}" srcOrd="0" destOrd="0" presId="urn:microsoft.com/office/officeart/2008/layout/Hexagon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F5CC-A5D3-F247-B7FB-BAB979C09B2E}">
      <dsp:nvSpPr>
        <dsp:cNvPr id="0" name=""/>
        <dsp:cNvSpPr/>
      </dsp:nvSpPr>
      <dsp:spPr>
        <a:xfrm>
          <a:off x="3074148" y="1284512"/>
          <a:ext cx="879299" cy="676585"/>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50" kern="1200">
              <a:latin typeface="Franklin Gothic Book" panose="020B0503020102020204" pitchFamily="34" charset="0"/>
            </a:rPr>
            <a:t>upgrade of border facilities</a:t>
          </a:r>
        </a:p>
      </dsp:txBody>
      <dsp:txXfrm>
        <a:off x="3203805" y="1384278"/>
        <a:ext cx="619985" cy="477053"/>
      </dsp:txXfrm>
    </dsp:sp>
    <dsp:sp modelId="{7A609B38-45E9-DA41-9DD1-B8FA8A088E0F}">
      <dsp:nvSpPr>
        <dsp:cNvPr id="0" name=""/>
        <dsp:cNvSpPr/>
      </dsp:nvSpPr>
      <dsp:spPr>
        <a:xfrm>
          <a:off x="1474421" y="1587810"/>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B7A85B-48B6-6F40-8136-9FA4541BF1C5}">
      <dsp:nvSpPr>
        <dsp:cNvPr id="0" name=""/>
        <dsp:cNvSpPr/>
      </dsp:nvSpPr>
      <dsp:spPr>
        <a:xfrm>
          <a:off x="2338751" y="1686201"/>
          <a:ext cx="832093" cy="643253"/>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24801-761D-594B-BAAF-42A4DA5B87F8}">
      <dsp:nvSpPr>
        <dsp:cNvPr id="0" name=""/>
        <dsp:cNvSpPr/>
      </dsp:nvSpPr>
      <dsp:spPr>
        <a:xfrm>
          <a:off x="1283823" y="136627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06E59BD-0573-E848-9C64-C4758AA60170}">
      <dsp:nvSpPr>
        <dsp:cNvPr id="0" name=""/>
        <dsp:cNvSpPr/>
      </dsp:nvSpPr>
      <dsp:spPr>
        <a:xfrm>
          <a:off x="2321252" y="840025"/>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50" kern="1200">
              <a:latin typeface="Franklin Gothic Book" panose="020B0503020102020204" pitchFamily="34" charset="0"/>
            </a:rPr>
            <a:t>policy &amp;  </a:t>
          </a:r>
          <a:r>
            <a:rPr lang="en-US" sz="1100" kern="1200">
              <a:latin typeface="Franklin Gothic Book" panose="020B0503020102020204" pitchFamily="34" charset="0"/>
            </a:rPr>
            <a:t>regulatory</a:t>
          </a:r>
          <a:r>
            <a:rPr lang="en-US" sz="1150" kern="1200">
              <a:latin typeface="Franklin Gothic Book" panose="020B0503020102020204" pitchFamily="34" charset="0"/>
            </a:rPr>
            <a:t> reforms</a:t>
          </a:r>
        </a:p>
      </dsp:txBody>
      <dsp:txXfrm>
        <a:off x="2458304" y="957709"/>
        <a:ext cx="610726" cy="524421"/>
      </dsp:txXfrm>
    </dsp:sp>
    <dsp:sp modelId="{7F0345FF-E509-2148-BBD0-4C5BC8AD650B}">
      <dsp:nvSpPr>
        <dsp:cNvPr id="0" name=""/>
        <dsp:cNvSpPr/>
      </dsp:nvSpPr>
      <dsp:spPr>
        <a:xfrm>
          <a:off x="2930217" y="1497074"/>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3B7987-22B0-194E-AE06-EF67D7E41300}">
      <dsp:nvSpPr>
        <dsp:cNvPr id="0" name=""/>
        <dsp:cNvSpPr/>
      </dsp:nvSpPr>
      <dsp:spPr>
        <a:xfrm>
          <a:off x="1557636" y="1250704"/>
          <a:ext cx="884829" cy="759789"/>
        </a:xfrm>
        <a:prstGeom prst="hexagon">
          <a:avLst>
            <a:gd name="adj" fmla="val 25000"/>
            <a:gd name="vf" fmla="val 115470"/>
          </a:avLst>
        </a:prstGeom>
        <a:blipFill rotWithShape="1">
          <a:blip xmlns:r="http://schemas.openxmlformats.org/officeDocument/2006/relationships" r:embed="rId2" cstate="screen">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BC963-D75D-BA47-BE85-10E786BD251D}">
      <dsp:nvSpPr>
        <dsp:cNvPr id="0" name=""/>
        <dsp:cNvSpPr/>
      </dsp:nvSpPr>
      <dsp:spPr>
        <a:xfrm>
          <a:off x="3103805" y="1598836"/>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97DE3B7-E86D-B74C-B5EB-EE5489582D79}">
      <dsp:nvSpPr>
        <dsp:cNvPr id="0" name=""/>
        <dsp:cNvSpPr/>
      </dsp:nvSpPr>
      <dsp:spPr>
        <a:xfrm>
          <a:off x="1487184" y="426485"/>
          <a:ext cx="976356"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50" kern="1200">
              <a:latin typeface="Franklin Gothic Book" panose="020B0503020102020204" pitchFamily="34" charset="0"/>
            </a:rPr>
            <a:t>mentoring, advisory, capacity building</a:t>
          </a:r>
        </a:p>
      </dsp:txBody>
      <dsp:txXfrm>
        <a:off x="1631863" y="539072"/>
        <a:ext cx="686998" cy="534615"/>
      </dsp:txXfrm>
    </dsp:sp>
    <dsp:sp modelId="{5B080089-61CA-2048-9AD1-5298B7DFBA92}">
      <dsp:nvSpPr>
        <dsp:cNvPr id="0" name=""/>
        <dsp:cNvSpPr/>
      </dsp:nvSpPr>
      <dsp:spPr>
        <a:xfrm>
          <a:off x="2165961" y="436891"/>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D6FA93-4FB6-404B-8BDE-8B2EB9BCBA54}">
      <dsp:nvSpPr>
        <dsp:cNvPr id="0" name=""/>
        <dsp:cNvSpPr/>
      </dsp:nvSpPr>
      <dsp:spPr>
        <a:xfrm>
          <a:off x="2321252" y="0"/>
          <a:ext cx="884829" cy="759789"/>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90A77-134C-6C47-A82C-B607F33E18DC}">
      <dsp:nvSpPr>
        <dsp:cNvPr id="0" name=""/>
        <dsp:cNvSpPr/>
      </dsp:nvSpPr>
      <dsp:spPr>
        <a:xfrm>
          <a:off x="2346117" y="33659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6052D63-95B9-C14B-8FF6-ED05D1EFC8EA}">
      <dsp:nvSpPr>
        <dsp:cNvPr id="0" name=""/>
        <dsp:cNvSpPr/>
      </dsp:nvSpPr>
      <dsp:spPr>
        <a:xfrm>
          <a:off x="3067235" y="420746"/>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50" kern="1200">
              <a:latin typeface="Franklin Gothic Book" panose="020B0503020102020204" pitchFamily="34" charset="0"/>
            </a:rPr>
            <a:t>National single window</a:t>
          </a:r>
        </a:p>
      </dsp:txBody>
      <dsp:txXfrm>
        <a:off x="3204287" y="538430"/>
        <a:ext cx="610726" cy="524421"/>
      </dsp:txXfrm>
    </dsp:sp>
    <dsp:sp modelId="{C69FF80D-C298-A749-B1BC-18D540DBDEE9}">
      <dsp:nvSpPr>
        <dsp:cNvPr id="0" name=""/>
        <dsp:cNvSpPr/>
      </dsp:nvSpPr>
      <dsp:spPr>
        <a:xfrm>
          <a:off x="3847888" y="757343"/>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CAE49E-6E45-3B42-8263-A9B1ADED1761}">
      <dsp:nvSpPr>
        <dsp:cNvPr id="0" name=""/>
        <dsp:cNvSpPr/>
      </dsp:nvSpPr>
      <dsp:spPr>
        <a:xfrm>
          <a:off x="4610078" y="413200"/>
          <a:ext cx="884829" cy="759789"/>
        </a:xfrm>
        <a:prstGeom prst="hexagon">
          <a:avLst>
            <a:gd name="adj" fmla="val 25000"/>
            <a:gd name="vf" fmla="val 115470"/>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46F855-01BF-FC4E-A762-349BE3535F39}">
      <dsp:nvSpPr>
        <dsp:cNvPr id="0" name=""/>
        <dsp:cNvSpPr/>
      </dsp:nvSpPr>
      <dsp:spPr>
        <a:xfrm>
          <a:off x="3973716" y="954691"/>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56FF1AC-C1D0-6B49-B9A6-32A0FC50272A}">
      <dsp:nvSpPr>
        <dsp:cNvPr id="0" name=""/>
        <dsp:cNvSpPr/>
      </dsp:nvSpPr>
      <dsp:spPr>
        <a:xfrm>
          <a:off x="3843665" y="8072"/>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50" kern="1200">
              <a:latin typeface="Franklin Gothic Book" panose="020B0503020102020204" pitchFamily="34" charset="0"/>
            </a:rPr>
            <a:t>pilot initiatives</a:t>
          </a:r>
        </a:p>
      </dsp:txBody>
      <dsp:txXfrm>
        <a:off x="3980717" y="125756"/>
        <a:ext cx="610726" cy="524421"/>
      </dsp:txXfrm>
    </dsp:sp>
    <dsp:sp modelId="{C68C5BEE-AA6C-354D-939F-AE49D424C211}">
      <dsp:nvSpPr>
        <dsp:cNvPr id="0" name=""/>
        <dsp:cNvSpPr/>
      </dsp:nvSpPr>
      <dsp:spPr>
        <a:xfrm>
          <a:off x="4609329" y="348583"/>
          <a:ext cx="103214" cy="89041"/>
        </a:xfrm>
        <a:prstGeom prst="hexagon">
          <a:avLst>
            <a:gd name="adj" fmla="val 25000"/>
            <a:gd name="vf" fmla="val 11547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ED7D21-53AA-5E46-9570-12F27F836BA9}">
      <dsp:nvSpPr>
        <dsp:cNvPr id="0" name=""/>
        <dsp:cNvSpPr/>
      </dsp:nvSpPr>
      <dsp:spPr>
        <a:xfrm>
          <a:off x="3849993" y="831891"/>
          <a:ext cx="884829" cy="75978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70E71-ED43-1446-A254-96B34F61CDBE}">
      <dsp:nvSpPr>
        <dsp:cNvPr id="0" name=""/>
        <dsp:cNvSpPr/>
      </dsp:nvSpPr>
      <dsp:spPr>
        <a:xfrm>
          <a:off x="4781510" y="44887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2F5D47E-B738-CB4A-8CF2-A51A59DD5B64}">
      <dsp:nvSpPr>
        <dsp:cNvPr id="0" name=""/>
        <dsp:cNvSpPr/>
      </dsp:nvSpPr>
      <dsp:spPr>
        <a:xfrm>
          <a:off x="4609217" y="1251998"/>
          <a:ext cx="1140642" cy="75516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50" kern="1200">
              <a:latin typeface="Franklin Gothic Book" panose="020B0503020102020204" pitchFamily="34" charset="0"/>
            </a:rPr>
            <a:t>institutional coordination</a:t>
          </a:r>
        </a:p>
      </dsp:txBody>
      <dsp:txXfrm>
        <a:off x="4767201" y="1356591"/>
        <a:ext cx="824674" cy="545976"/>
      </dsp:txXfrm>
    </dsp:sp>
    <dsp:sp modelId="{EFCE65F1-A477-FA4B-8E16-994622339B94}">
      <dsp:nvSpPr>
        <dsp:cNvPr id="0" name=""/>
        <dsp:cNvSpPr/>
      </dsp:nvSpPr>
      <dsp:spPr>
        <a:xfrm>
          <a:off x="4780571" y="1935922"/>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D5FAB3-1A44-B441-B54F-03F1BB800BB9}">
      <dsp:nvSpPr>
        <dsp:cNvPr id="0" name=""/>
        <dsp:cNvSpPr/>
      </dsp:nvSpPr>
      <dsp:spPr>
        <a:xfrm>
          <a:off x="3843665" y="1686410"/>
          <a:ext cx="884829" cy="759789"/>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CCA2F-C368-9C46-B337-5658A312CA77}">
      <dsp:nvSpPr>
        <dsp:cNvPr id="0" name=""/>
        <dsp:cNvSpPr/>
      </dsp:nvSpPr>
      <dsp:spPr>
        <a:xfrm>
          <a:off x="4616366" y="201982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6T00:54:35.309"/>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6T00:54:50.462"/>
    </inkml:context>
    <inkml:brush xml:id="br0">
      <inkml:brushProperty name="width" value="0.05" units="cm"/>
      <inkml:brushProperty name="height" value="0.05" units="cm"/>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6T00:54:55.86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41189-EA03-44D7-9E67-8F9A27249DFC}" type="datetimeFigureOut">
              <a:t>2023.06.12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1BAB3-97BB-425D-B65F-035B55C22540}" type="slidenum">
              <a:t>‹#›</a:t>
            </a:fld>
            <a:endParaRPr lang="en-US"/>
          </a:p>
        </p:txBody>
      </p:sp>
    </p:spTree>
    <p:extLst>
      <p:ext uri="{BB962C8B-B14F-4D97-AF65-F5344CB8AC3E}">
        <p14:creationId xmlns:p14="http://schemas.microsoft.com/office/powerpoint/2010/main" val="50050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ctad.org/press-material/global-e-commerce-jumps-267-trillion-covid-19-boosts-online-retail-sale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tatista.com/statistics/1296796/global-cross-border-ecommerce-market-value/" TargetMode="External"/><Relationship Id="rId4" Type="http://schemas.openxmlformats.org/officeDocument/2006/relationships/hyperlink" Target="https://www.bloomberg.com/press-releases/2022-01-19/cross-border-e-commerce-market-size-to-reach-usd-1508700-million-by-2027-at-cagr-15-5-valuates-report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a:ea typeface="Calibri"/>
                <a:cs typeface="Calibri"/>
              </a:rPr>
              <a:t>NOTE: These are weighted averages. GDP for 2021 was used for 2022. 2023 data are forecasts made in ADO 2022.</a:t>
            </a:r>
          </a:p>
          <a:p>
            <a:endParaRPr lang="en-PH">
              <a:ea typeface="Calibri"/>
              <a:cs typeface="Calibri"/>
            </a:endParaRPr>
          </a:p>
          <a:p>
            <a:r>
              <a:rPr lang="en-PH">
                <a:ea typeface="Calibri"/>
                <a:cs typeface="Calibri"/>
              </a:rPr>
              <a:t>Merchandise exports and imports of CAREC10 first shrank in 2020 owing to the pandemic, then recovered in 2021 and expanded even further in 2022. </a:t>
            </a:r>
          </a:p>
          <a:p>
            <a:endParaRPr lang="en-PH">
              <a:ea typeface="Calibri"/>
              <a:cs typeface="Calibri"/>
            </a:endParaRPr>
          </a:p>
          <a:p>
            <a:r>
              <a:rPr lang="en-PH">
                <a:ea typeface="Calibri"/>
                <a:cs typeface="Calibri"/>
              </a:rPr>
              <a:t>Developing Asia exports and imports performed better than CAREC10 in 2020 and 2021, but the tables were turned in 2022 and by a large margin.</a:t>
            </a:r>
          </a:p>
        </p:txBody>
      </p:sp>
      <p:sp>
        <p:nvSpPr>
          <p:cNvPr id="4" name="Slide Number Placeholder 3"/>
          <p:cNvSpPr>
            <a:spLocks noGrp="1"/>
          </p:cNvSpPr>
          <p:nvPr>
            <p:ph type="sldNum" sz="quarter" idx="5"/>
          </p:nvPr>
        </p:nvSpPr>
        <p:spPr/>
        <p:txBody>
          <a:bodyPr/>
          <a:lstStyle/>
          <a:p>
            <a:fld id="{CAE6FC49-B56F-8844-8EB7-863F1FE531D6}" type="slidenum">
              <a:rPr lang="en-US" smtClean="0"/>
              <a:t>3</a:t>
            </a:fld>
            <a:endParaRPr lang="en-US"/>
          </a:p>
        </p:txBody>
      </p:sp>
    </p:spTree>
    <p:extLst>
      <p:ext uri="{BB962C8B-B14F-4D97-AF65-F5344CB8AC3E}">
        <p14:creationId xmlns:p14="http://schemas.microsoft.com/office/powerpoint/2010/main" val="95493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panose="020F0502020204030204"/>
                <a:cs typeface="Calibri" panose="020F0502020204030204"/>
              </a:rPr>
              <a:t>Institution Building</a:t>
            </a:r>
            <a:endParaRPr lang="en-US" b="1"/>
          </a:p>
          <a:p>
            <a:r>
              <a:rPr lang="en-US">
                <a:ea typeface="Calibri"/>
                <a:cs typeface="Calibri"/>
              </a:rPr>
              <a:t>Regular, frequent, and continuous interaction among countries, like a trade transaction, strengthens ties and builds trust and goodwill, the very foundation for regional cooperation</a:t>
            </a:r>
          </a:p>
          <a:p>
            <a:r>
              <a:rPr lang="en-US">
                <a:ea typeface="Calibri"/>
                <a:cs typeface="Calibri"/>
              </a:rPr>
              <a:t>Policy discussions enable better understanding of members' national objectives and constraints and determination of regional priorities</a:t>
            </a:r>
          </a:p>
          <a:p>
            <a:r>
              <a:rPr lang="en-US">
                <a:ea typeface="Calibri"/>
                <a:cs typeface="Calibri"/>
              </a:rPr>
              <a:t>Seminars and workshops expose members to international standards, best practice, and lessons from global experience</a:t>
            </a:r>
          </a:p>
          <a:p>
            <a:endParaRPr lang="en-US"/>
          </a:p>
          <a:p>
            <a:r>
              <a:rPr lang="en-US" b="1"/>
              <a:t>Accelerating Digital Trade </a:t>
            </a:r>
            <a:endParaRPr lang="en-US" b="1">
              <a:ea typeface="Calibri"/>
              <a:cs typeface="Calibri"/>
            </a:endParaRPr>
          </a:p>
          <a:p>
            <a:r>
              <a:rPr lang="en-PH" sz="1200" kern="1200">
                <a:solidFill>
                  <a:schemeClr val="tx1"/>
                </a:solidFill>
                <a:effectLst/>
                <a:latin typeface="+mn-lt"/>
                <a:ea typeface="+mn-ea"/>
                <a:cs typeface="+mn-cs"/>
              </a:rPr>
              <a:t>CAREC countries have intensified their efforts to maximize the use of digital technologies to transform trade and promote economic opportunities. To support them, CAREC trade TA has been expanded to help establish mechanisms to accelerate digital trade. Specifically, the TA will conduct business process analysis, feasibility or scoping studies for CAREC countries to digitize trade (e.g., use of blockchain, artificial intelligence, e-certification, e-payment, or cloud platform); support discussions and provide technical assistance to a bilateral or subregional agreement or arrangement between CAREC countries that aims to promote digital trade cooperation and/or accession of CAREC members in relevant international conventions; and establish a Digital Trade forum, network or alliance between public and private stakeholders in the CAREC region. </a:t>
            </a:r>
            <a:endParaRPr lang="en-PH" sz="1200" kern="1200">
              <a:solidFill>
                <a:schemeClr val="tx1"/>
              </a:solidFill>
              <a:effectLst/>
              <a:latin typeface="+mn-lt"/>
              <a:ea typeface="Calibri"/>
              <a:cs typeface="Calibri"/>
            </a:endParaRPr>
          </a:p>
          <a:p>
            <a:r>
              <a:rPr lang="en-PH"/>
              <a:t>  </a:t>
            </a:r>
            <a:endParaRPr lang="en-PH" sz="1200" kern="1200">
              <a:solidFill>
                <a:schemeClr val="tx1"/>
              </a:solidFill>
              <a:effectLst/>
              <a:latin typeface="+mn-lt"/>
              <a:ea typeface="Calibri"/>
              <a:cs typeface="Calibri"/>
            </a:endParaRPr>
          </a:p>
          <a:p>
            <a:endParaRPr lang="en-PH">
              <a:ea typeface="Calibri"/>
              <a:cs typeface="Calibri"/>
            </a:endParaRPr>
          </a:p>
          <a:p>
            <a:endParaRPr lang="en-US" b="1"/>
          </a:p>
          <a:p>
            <a:r>
              <a:rPr lang="en-US"/>
              <a:t>   </a:t>
            </a:r>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125285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1" dirty="0">
                <a:solidFill>
                  <a:schemeClr val="tx1"/>
                </a:solidFill>
                <a:latin typeface="Arial"/>
                <a:cs typeface="Arial"/>
              </a:rPr>
              <a:t>July 2022 to May 2023 </a:t>
            </a:r>
            <a:endParaRPr lang="en-US" sz="1200" b="1" dirty="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300"/>
              </a:spcAft>
            </a:pPr>
            <a:r>
              <a:rPr lang="en-US" sz="1200" b="1" dirty="0">
                <a:solidFill>
                  <a:schemeClr val="accent1"/>
                </a:solidFill>
                <a:latin typeface="Arial"/>
                <a:cs typeface="Arial"/>
              </a:rPr>
              <a:t>3</a:t>
            </a:r>
            <a:r>
              <a:rPr lang="en-US" sz="1200" dirty="0">
                <a:solidFill>
                  <a:schemeClr val="tx1"/>
                </a:solidFill>
                <a:latin typeface="Arial"/>
                <a:cs typeface="Arial"/>
              </a:rPr>
              <a:t> annual CAREC meetings supported (RTG, CCC, SPS RWG) </a:t>
            </a:r>
          </a:p>
          <a:p>
            <a:pPr>
              <a:lnSpc>
                <a:spcPct val="100000"/>
              </a:lnSpc>
              <a:spcBef>
                <a:spcPts val="0"/>
              </a:spcBef>
              <a:spcAft>
                <a:spcPts val="300"/>
              </a:spcAft>
            </a:pPr>
            <a:r>
              <a:rPr lang="en-US" sz="1200" b="1" dirty="0">
                <a:solidFill>
                  <a:schemeClr val="accent1"/>
                </a:solidFill>
                <a:latin typeface="Arial"/>
                <a:cs typeface="Arial"/>
              </a:rPr>
              <a:t>15</a:t>
            </a:r>
            <a:r>
              <a:rPr lang="en-US" sz="1200" dirty="0">
                <a:solidFill>
                  <a:schemeClr val="accent1"/>
                </a:solidFill>
                <a:latin typeface="Arial"/>
                <a:cs typeface="Arial"/>
              </a:rPr>
              <a:t> </a:t>
            </a:r>
            <a:r>
              <a:rPr lang="en-US" sz="1200" dirty="0">
                <a:solidFill>
                  <a:schemeClr val="tx1"/>
                </a:solidFill>
                <a:latin typeface="Arial"/>
                <a:cs typeface="Arial"/>
              </a:rPr>
              <a:t>regional dialogues/webinars and </a:t>
            </a:r>
            <a:r>
              <a:rPr lang="en-US" sz="1200" b="1" dirty="0">
                <a:solidFill>
                  <a:schemeClr val="accent1"/>
                </a:solidFill>
                <a:latin typeface="Arial"/>
                <a:cs typeface="Arial"/>
              </a:rPr>
              <a:t>15</a:t>
            </a:r>
            <a:r>
              <a:rPr lang="en-US" sz="1200" dirty="0">
                <a:solidFill>
                  <a:schemeClr val="tx1"/>
                </a:solidFill>
                <a:latin typeface="Arial"/>
                <a:cs typeface="Arial"/>
              </a:rPr>
              <a:t> national trainings/ workshops</a:t>
            </a:r>
            <a:endParaRPr lang="en-US" dirty="0">
              <a:solidFill>
                <a:schemeClr val="tx1"/>
              </a:solidFill>
            </a:endParaRPr>
          </a:p>
          <a:p>
            <a:pPr>
              <a:lnSpc>
                <a:spcPct val="100000"/>
              </a:lnSpc>
              <a:spcBef>
                <a:spcPts val="0"/>
              </a:spcBef>
              <a:spcAft>
                <a:spcPts val="300"/>
              </a:spcAft>
            </a:pPr>
            <a:r>
              <a:rPr lang="en-US" sz="1200" dirty="0">
                <a:solidFill>
                  <a:schemeClr val="tx1"/>
                </a:solidFill>
                <a:latin typeface="Arial"/>
                <a:cs typeface="Arial"/>
              </a:rPr>
              <a:t>Over</a:t>
            </a:r>
            <a:r>
              <a:rPr lang="en-US" sz="1200" b="1" dirty="0">
                <a:solidFill>
                  <a:schemeClr val="accent1"/>
                </a:solidFill>
                <a:latin typeface="Arial"/>
                <a:cs typeface="Arial"/>
              </a:rPr>
              <a:t> 900</a:t>
            </a:r>
            <a:r>
              <a:rPr lang="en-US" sz="1200" dirty="0">
                <a:solidFill>
                  <a:schemeClr val="tx1"/>
                </a:solidFill>
                <a:latin typeface="Arial"/>
                <a:cs typeface="Arial"/>
              </a:rPr>
              <a:t> participants from CAREC DMCs and stakeholders   </a:t>
            </a:r>
          </a:p>
          <a:p>
            <a:endParaRPr lang="en-US" b="1" dirty="0"/>
          </a:p>
          <a:p>
            <a:r>
              <a:rPr lang="en-US" b="1" dirty="0"/>
              <a:t>KPs </a:t>
            </a:r>
          </a:p>
          <a:p>
            <a:r>
              <a:rPr lang="en-US" sz="1200" dirty="0">
                <a:latin typeface="+mn-lt"/>
              </a:rPr>
              <a:t>Technical Study: eCommerce in the CAREC Region: Laws and Policies</a:t>
            </a:r>
          </a:p>
          <a:p>
            <a:r>
              <a:rPr lang="en-US" sz="1200" dirty="0">
                <a:latin typeface="+mn-lt"/>
              </a:rPr>
              <a:t>Technical Study: Advancing Economic Diversification in CAREC Countries through the Development of the Services Sector </a:t>
            </a:r>
          </a:p>
          <a:p>
            <a:r>
              <a:rPr lang="en-US" sz="1200" dirty="0">
                <a:latin typeface="+mn-lt"/>
              </a:rPr>
              <a:t>Technical Study: CAREC Corridor Performance Measurement and Monitoring 2020 Annual Report</a:t>
            </a:r>
          </a:p>
          <a:p>
            <a:r>
              <a:rPr lang="en-US" sz="1200" dirty="0">
                <a:latin typeface="+mn-lt"/>
              </a:rPr>
              <a:t>Brief: Expanding CAREC Agri-Trade through the Use of Electronic Certificates</a:t>
            </a:r>
          </a:p>
          <a:p>
            <a:endParaRPr lang="en-US" dirty="0"/>
          </a:p>
          <a:p>
            <a:r>
              <a:rPr lang="en-US" b="1" dirty="0"/>
              <a:t>CAREC Trade Information Portal</a:t>
            </a:r>
          </a:p>
          <a:p>
            <a:r>
              <a:rPr lang="en-PH" sz="1200" b="0" i="0" kern="1200" dirty="0">
                <a:solidFill>
                  <a:schemeClr val="tx1"/>
                </a:solidFill>
                <a:effectLst/>
                <a:latin typeface="+mn-lt"/>
                <a:ea typeface="+mn-ea"/>
                <a:cs typeface="+mn-cs"/>
              </a:rPr>
              <a:t>The portal provides the latest available trade- and investment- related statistics on CAREC members as well as relevant information, relevant government websites, and CAREC trade focal points. A work in progress, the ultimate objective is to be a one-stop shop of all information on CAREC trade to help reduce search costs for businesses, aid policy analysis and dialogues, and support compliance with transparency and publication commitments under the World Trade Organization. </a:t>
            </a:r>
          </a:p>
          <a:p>
            <a:endParaRPr lang="en-PH" sz="1200" b="0" i="0" kern="1200" dirty="0">
              <a:solidFill>
                <a:schemeClr val="tx1"/>
              </a:solidFill>
              <a:effectLst/>
              <a:latin typeface="+mn-lt"/>
              <a:ea typeface="+mn-ea"/>
              <a:cs typeface="+mn-cs"/>
            </a:endParaRPr>
          </a:p>
          <a:p>
            <a:pPr marL="0" marR="0" lvl="0" indent="0" algn="l" defTabSz="914309" rtl="0" eaLnBrk="1" fontAlgn="auto" latinLnBrk="0" hangingPunct="1">
              <a:lnSpc>
                <a:spcPct val="100000"/>
              </a:lnSpc>
              <a:spcBef>
                <a:spcPts val="0"/>
              </a:spcBef>
              <a:spcAft>
                <a:spcPts val="0"/>
              </a:spcAft>
              <a:buClrTx/>
              <a:buSzTx/>
              <a:buFontTx/>
              <a:buNone/>
              <a:tabLst/>
              <a:defRPr/>
            </a:pPr>
            <a:r>
              <a:rPr lang="en-PH" sz="1200" b="1" i="0" kern="1200" dirty="0">
                <a:solidFill>
                  <a:schemeClr val="tx1"/>
                </a:solidFill>
                <a:effectLst/>
                <a:latin typeface="+mn-lt"/>
                <a:ea typeface="+mn-ea"/>
                <a:cs typeface="+mn-cs"/>
              </a:rPr>
              <a:t>CAREC Program Corridor Performance Measurement and Monitoring Database </a:t>
            </a:r>
          </a:p>
          <a:p>
            <a:r>
              <a:rPr lang="en-PH" sz="1200" b="0" i="0" kern="1200" dirty="0">
                <a:solidFill>
                  <a:schemeClr val="tx1"/>
                </a:solidFill>
                <a:effectLst/>
                <a:latin typeface="+mn-lt"/>
                <a:ea typeface="+mn-ea"/>
                <a:cs typeface="+mn-cs"/>
              </a:rPr>
              <a:t>The CPMM database offers a time-series data (2010-2020) on trade facilitation indicators. It measures: (</a:t>
            </a:r>
            <a:r>
              <a:rPr lang="en-PH" sz="1200" b="0" i="0" kern="1200" dirty="0" err="1">
                <a:solidFill>
                  <a:schemeClr val="tx1"/>
                </a:solidFill>
                <a:effectLst/>
                <a:latin typeface="+mn-lt"/>
                <a:ea typeface="+mn-ea"/>
                <a:cs typeface="+mn-cs"/>
              </a:rPr>
              <a:t>i</a:t>
            </a:r>
            <a:r>
              <a:rPr lang="en-PH" sz="1200" b="0" i="0" kern="1200" dirty="0">
                <a:solidFill>
                  <a:schemeClr val="tx1"/>
                </a:solidFill>
                <a:effectLst/>
                <a:latin typeface="+mn-lt"/>
                <a:ea typeface="+mn-ea"/>
                <a:cs typeface="+mn-cs"/>
              </a:rPr>
              <a:t>) time taken to clear a border-crossing point (BCP), (ii) cost incurred at a BCP, (iii) average cost incurred to travel a given corridor, and (iv) average speed to travel along CAREC corridors. These indicators are available at the regional, country, and corridor level, by road and rail transport. At BCP-level, time spent and payments made (official and unofficial) are recorded by activity. The list of activities encompasses all anticipated checks and procedures, both at BCPs and at intermediate stops along the transit corridor. Summary statistics such as average and median are also available.</a:t>
            </a:r>
          </a:p>
          <a:p>
            <a:endParaRPr lang="en-PH" sz="1200" b="0" i="0" kern="1200" dirty="0">
              <a:solidFill>
                <a:schemeClr val="tx1"/>
              </a:solidFill>
              <a:effectLst/>
              <a:latin typeface="+mn-lt"/>
              <a:ea typeface="+mn-ea"/>
              <a:cs typeface="+mn-cs"/>
            </a:endParaRPr>
          </a:p>
          <a:p>
            <a:r>
              <a:rPr lang="en-PH" sz="1200" b="1" i="0" kern="1200" dirty="0">
                <a:solidFill>
                  <a:schemeClr val="tx1"/>
                </a:solidFill>
                <a:effectLst/>
                <a:latin typeface="+mn-lt"/>
                <a:ea typeface="+mn-ea"/>
                <a:cs typeface="+mn-cs"/>
              </a:rPr>
              <a:t>Knowledge-Sharing Modules on Trade</a:t>
            </a:r>
          </a:p>
          <a:p>
            <a:r>
              <a:rPr lang="en-PH" sz="1200" b="0" i="0" kern="1200" dirty="0">
                <a:solidFill>
                  <a:schemeClr val="tx1"/>
                </a:solidFill>
                <a:effectLst/>
                <a:latin typeface="+mn-lt"/>
                <a:ea typeface="+mn-ea"/>
                <a:cs typeface="+mn-cs"/>
              </a:rPr>
              <a:t>Two sets of modules have been developed by ADB and CAREC Institute. One on RIBS project and National Single Window establishment from country experiences and development partners perspectives. The other module is on digital sanitary and phytosanitary measures (SPS). The modules are available in both English and Russian languages in the CAREC Institute’s E-Learning Platform. As part of blended-learning approach, CAREC officials who have taken the modules at their convenient time will be invited to join a live or face-to-face workshops or seminars to be organized in 2022/2023.</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14</a:t>
            </a:fld>
            <a:endParaRPr lang="en-US"/>
          </a:p>
        </p:txBody>
      </p:sp>
    </p:spTree>
    <p:extLst>
      <p:ext uri="{BB962C8B-B14F-4D97-AF65-F5344CB8AC3E}">
        <p14:creationId xmlns:p14="http://schemas.microsoft.com/office/powerpoint/2010/main" val="116816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noteworthy that all indicators have continued to improve post-pandemic. </a:t>
            </a:r>
            <a:endParaRPr lang="en-US"/>
          </a:p>
          <a:p>
            <a:r>
              <a:rPr lang="en-US">
                <a:ea typeface="Calibri"/>
                <a:cs typeface="Calibri"/>
              </a:rPr>
              <a:t>Trade in fuels within CAREC as a % of GDP returned to its 2019 level.</a:t>
            </a:r>
            <a:endParaRPr lang="en-US">
              <a:cs typeface="Calibri"/>
            </a:endParaRPr>
          </a:p>
          <a:p>
            <a:r>
              <a:rPr lang="en-US">
                <a:cs typeface="Calibri"/>
              </a:rPr>
              <a:t>Trade in non-fuels as a % of GDP even surpassed pre-pandemic levels. Trade in non-fuels with the rest of the world, in addition, surpassed the 2023 target.</a:t>
            </a:r>
            <a:endParaRPr lang="en-US"/>
          </a:p>
          <a:p>
            <a:endParaRPr lang="en-US">
              <a:cs typeface="Calibri"/>
            </a:endParaRPr>
          </a:p>
          <a:p>
            <a:r>
              <a:rPr lang="en-US">
                <a:cs typeface="Calibri"/>
              </a:rPr>
              <a:t>The share of top 5 exports in total exports declined, indicating greater diversification in the export basket. The figure is also very close to the 2023 target.</a:t>
            </a:r>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15</a:t>
            </a:fld>
            <a:endParaRPr lang="en-US"/>
          </a:p>
        </p:txBody>
      </p:sp>
    </p:spTree>
    <p:extLst>
      <p:ext uri="{BB962C8B-B14F-4D97-AF65-F5344CB8AC3E}">
        <p14:creationId xmlns:p14="http://schemas.microsoft.com/office/powerpoint/2010/main" val="378621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SPS Regional Working Group agreed to continue modernizing SPS measures to address 3 trade principles: efficiency, safe trade, and market access for agriculture products.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working group agreed to adopt digital innovations to achieve efficiency, including in inspection and clearance of goods at borders through digital certification such as the ePhyto solutions hosted by the International Plant Protection Convention; animal identification and traceability, and food traceability systems. Uzbekistan’s </a:t>
            </a:r>
            <a:r>
              <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Agency for Plant Protection and Quarantine (APPQ) proposed to host the CAREC regional conference on digital phytosanitary certification (scheduled in September 2023). As part of the trade digitalization initiative under the CAREC Integrated Trade Agenda (CITA) 2030, the conference will (</a:t>
            </a:r>
            <a:r>
              <a:rPr lang="en-PH" sz="1800" kern="10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promote digital phytosanitary certification; (ii) showcase Uzbekistan’s best practices and the integration of its digital phytosanitary certification into the ePhyto system; and (iii) deliberate on activities to support CAREC countries in trade digitalization.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Safe trade is important for the stability of supply chains. In this regard, the SPS work needs to focus on implementing risk-based measures and improving risk management through coordination between Customs and SPS agencies. Georgia and the PRC have demonstrated this in the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800" kern="100">
                <a:effectLst/>
                <a:latin typeface="Calibri" panose="020F0502020204030204" pitchFamily="34" charset="0"/>
                <a:ea typeface="Calibri" panose="020F0502020204030204" pitchFamily="34" charset="0"/>
                <a:cs typeface="Times New Roman" panose="02020603050405020304" pitchFamily="18" charset="0"/>
              </a:rPr>
              <a:t>Increasing market access remains an important goal for CAREC to harness trade in agriculture. Establishment of pest free areas and animal disease-free zones will support countries’ negotiations to export products, especially to developed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800" kern="100">
                <a:effectLst/>
                <a:latin typeface="Calibri" panose="020F0502020204030204" pitchFamily="34" charset="0"/>
                <a:ea typeface="Calibri" panose="020F0502020204030204" pitchFamily="34" charset="0"/>
                <a:cs typeface="Times New Roman" panose="02020603050405020304" pitchFamily="18" charset="0"/>
              </a:rPr>
              <a:t>Linking SPS work with other CAREC sectors such as health, agriculture, digitalization and climate change will allow for a more holistic approach to common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16</a:t>
            </a:fld>
            <a:endParaRPr lang="en-PH"/>
          </a:p>
        </p:txBody>
      </p:sp>
    </p:spTree>
    <p:extLst>
      <p:ext uri="{BB962C8B-B14F-4D97-AF65-F5344CB8AC3E}">
        <p14:creationId xmlns:p14="http://schemas.microsoft.com/office/powerpoint/2010/main" val="896652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18</a:t>
            </a:fld>
            <a:endParaRPr lang="en-PH"/>
          </a:p>
        </p:txBody>
      </p:sp>
    </p:spTree>
    <p:extLst>
      <p:ext uri="{BB962C8B-B14F-4D97-AF65-F5344CB8AC3E}">
        <p14:creationId xmlns:p14="http://schemas.microsoft.com/office/powerpoint/2010/main" val="70061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19</a:t>
            </a:fld>
            <a:endParaRPr lang="en-PH"/>
          </a:p>
        </p:txBody>
      </p:sp>
    </p:spTree>
    <p:extLst>
      <p:ext uri="{BB962C8B-B14F-4D97-AF65-F5344CB8AC3E}">
        <p14:creationId xmlns:p14="http://schemas.microsoft.com/office/powerpoint/2010/main" val="353807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ABOUT THE DATA: CAREC10 excludes PRC; CAREC11 includes PRC. From 10 CAREC members in 2010, they became 11 in 2016 when Georgia joined. The data excludes informal trade, which is very active in border areas. [Source of data is WDI]</a:t>
            </a:r>
          </a:p>
          <a:p>
            <a:endParaRPr lang="en-US">
              <a:cs typeface="Calibri"/>
            </a:endParaRPr>
          </a:p>
          <a:p>
            <a:r>
              <a:rPr lang="en-US">
                <a:cs typeface="Calibri"/>
              </a:rPr>
              <a:t>CAREC10 and CAREC11 goods trade as a proportion of GDP ranged from 32% to 50% for the period 2010-2021.</a:t>
            </a:r>
          </a:p>
          <a:p>
            <a:pPr>
              <a:defRPr/>
            </a:pPr>
            <a:r>
              <a:rPr lang="en-US">
                <a:cs typeface="Calibri"/>
              </a:rPr>
              <a:t>The shares dropped gradually from 2010 to 2015 when a steep slump occurred due to the mutually reinforcing factors of lower commodity prices and weak demand in emerging Asian economies, in turn because of the gradual shift away from industrial production and investment. CAREC10 shares grew back and may hit previous levels if the trajectory is sustained. CAREC11 shares remained the same with a slight upward movement in 2021, indicating a recovery from the pandemic.</a:t>
            </a:r>
            <a:endParaRPr lang="en-US">
              <a:ea typeface="Calibri"/>
              <a:cs typeface="Calibri"/>
            </a:endParaRPr>
          </a:p>
          <a:p>
            <a:endParaRPr lang="en-US">
              <a:cs typeface="Calibri"/>
            </a:endParaRPr>
          </a:p>
          <a:p>
            <a:r>
              <a:rPr lang="en-US"/>
              <a:t>Trade in goods has been driven by resource-based commodities. There is growing demand for consumer goods exports, e.g. food, but trade restrictions are a challenge.</a:t>
            </a:r>
            <a:endParaRPr lang="en-US">
              <a:cs typeface="Calibri"/>
            </a:endParaRPr>
          </a:p>
          <a:p>
            <a:endParaRPr lang="en-US">
              <a:cs typeface="Calibri"/>
            </a:endParaRPr>
          </a:p>
          <a:p>
            <a:endParaRPr lang="en-US">
              <a:cs typeface="Calibri"/>
            </a:endParaRPr>
          </a:p>
          <a:p>
            <a:r>
              <a:rPr lang="en-US">
                <a:cs typeface="Calibri"/>
              </a:rPr>
              <a:t>Services trade as a proportion of GDP has ranged from 7.7% - 10.5% for CAREC10, and 4.3% - 6.5% for CAREC11.</a:t>
            </a:r>
          </a:p>
          <a:p>
            <a:r>
              <a:rPr lang="en-US">
                <a:cs typeface="Calibri"/>
              </a:rPr>
              <a:t>The shares have been relatively constant, in contrast to the global trend of a gradual increase, but dipped in 2020 as a result of the pandemic.</a:t>
            </a:r>
            <a:endParaRPr lang="en-US">
              <a:ea typeface="Calibri"/>
              <a:cs typeface="Calibri"/>
            </a:endParaRPr>
          </a:p>
          <a:p>
            <a:r>
              <a:rPr lang="en-US">
                <a:cs typeface="Calibri"/>
              </a:rPr>
              <a:t>CAREC10 services trade as a proportion of total trade in goods and services has ranged from 14% - 22%, while that of CAREC11 ranged from 11% - 15%. The CAREC10 figures compare well with the world average of 22%] </a:t>
            </a:r>
          </a:p>
          <a:p>
            <a:endParaRPr lang="en-US">
              <a:cs typeface="Calibri"/>
            </a:endParaRPr>
          </a:p>
          <a:p>
            <a:r>
              <a:rPr lang="en-US">
                <a:cs typeface="Calibri"/>
              </a:rPr>
              <a:t>Trade in services, especially logistics and tourism, was greatly affected by COVID-19 pandemic</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A1BAB3-97BB-425D-B65F-035B55C22540}" type="slidenum">
              <a:t>4</a:t>
            </a:fld>
            <a:endParaRPr lang="en-US"/>
          </a:p>
        </p:txBody>
      </p:sp>
    </p:spTree>
    <p:extLst>
      <p:ext uri="{BB962C8B-B14F-4D97-AF65-F5344CB8AC3E}">
        <p14:creationId xmlns:p14="http://schemas.microsoft.com/office/powerpoint/2010/main" val="371112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Note that this is top 5 for CAREC10. Not individual countries.</a:t>
            </a:r>
          </a:p>
          <a:p>
            <a:endParaRPr lang="en-US"/>
          </a:p>
          <a:p>
            <a:r>
              <a:rPr lang="en-US">
                <a:cs typeface="Calibri"/>
              </a:rPr>
              <a:t>This chart is complemented by the</a:t>
            </a:r>
            <a:r>
              <a:rPr lang="en-US"/>
              <a:t> export diversification index (which measures the degree of concentration of goods exported, so that a perfectly diversified export portfolio will yield an index close to zero), which improved slightly from 0.78 in 2017 to 0.77 in 2021. It had first worsened to 0.796 in 2020 when the COVID-19 pandemic struck.</a:t>
            </a:r>
            <a:endParaRPr lang="en-US">
              <a:cs typeface="Calibri"/>
            </a:endParaRPr>
          </a:p>
          <a:p>
            <a:endParaRPr lang="en-US">
              <a:cs typeface="Calibri"/>
            </a:endParaRPr>
          </a:p>
          <a:p>
            <a:r>
              <a:rPr lang="en-US"/>
              <a:t>2017: </a:t>
            </a:r>
          </a:p>
          <a:p>
            <a:r>
              <a:rPr lang="en-US" sz="1200" b="0" i="0" u="none" strike="noStrike">
                <a:solidFill>
                  <a:srgbClr val="000000"/>
                </a:solidFill>
                <a:effectLst/>
                <a:latin typeface="Calibri"/>
                <a:cs typeface="Calibri"/>
              </a:rPr>
              <a:t>Oils; petroleum oils and oils obtained from bituminous minerals, crude</a:t>
            </a:r>
            <a:r>
              <a:rPr lang="en-US"/>
              <a:t> </a:t>
            </a:r>
            <a:endParaRPr lang="en-US">
              <a:cs typeface="Calibri"/>
            </a:endParaRPr>
          </a:p>
          <a:p>
            <a:r>
              <a:rPr lang="en-US" sz="1200" b="0" i="0" u="none" strike="noStrike">
                <a:solidFill>
                  <a:srgbClr val="000000"/>
                </a:solidFill>
                <a:effectLst/>
                <a:latin typeface="Calibri"/>
                <a:cs typeface="Calibri"/>
              </a:rPr>
              <a:t>Petroleum gases and other gaseous hydrocarbons; in gaseous state, natural gas</a:t>
            </a:r>
            <a:r>
              <a:rPr lang="en-US"/>
              <a:t> </a:t>
            </a:r>
            <a:endParaRPr lang="en-US">
              <a:cs typeface="Calibri"/>
            </a:endParaRPr>
          </a:p>
          <a:p>
            <a:r>
              <a:rPr lang="en-US" sz="1200" b="0" i="0" u="none" strike="noStrike">
                <a:solidFill>
                  <a:srgbClr val="000000"/>
                </a:solidFill>
                <a:effectLst/>
                <a:latin typeface="Calibri"/>
                <a:cs typeface="Calibri"/>
              </a:rPr>
              <a:t>Metals; gold, semi-manufactured</a:t>
            </a:r>
            <a:r>
              <a:rPr lang="en-US"/>
              <a:t> </a:t>
            </a:r>
            <a:endParaRPr lang="en-US">
              <a:cs typeface="Calibri"/>
            </a:endParaRPr>
          </a:p>
          <a:p>
            <a:r>
              <a:rPr lang="en-US" sz="1200" b="0" i="0" u="none" strike="noStrike">
                <a:solidFill>
                  <a:srgbClr val="000000"/>
                </a:solidFill>
                <a:effectLst/>
                <a:latin typeface="Calibri"/>
                <a:cs typeface="Calibri"/>
              </a:rPr>
              <a:t>Copper ores and concentrates</a:t>
            </a:r>
            <a:r>
              <a:rPr lang="en-US"/>
              <a:t> </a:t>
            </a:r>
            <a:endParaRPr lang="en-US">
              <a:cs typeface="Calibri"/>
            </a:endParaRPr>
          </a:p>
          <a:p>
            <a:r>
              <a:rPr lang="en-US" sz="1200" b="0" i="0" u="none" strike="noStrike">
                <a:solidFill>
                  <a:srgbClr val="000000"/>
                </a:solidFill>
                <a:effectLst/>
                <a:latin typeface="Calibri"/>
                <a:cs typeface="Calibri"/>
              </a:rPr>
              <a:t>Copper; refined, unwrought, cathodes and sections of cathodes</a:t>
            </a:r>
            <a:r>
              <a:rPr lang="en-US"/>
              <a:t> </a:t>
            </a:r>
            <a:endParaRPr lang="en-US">
              <a:cs typeface="Calibri"/>
            </a:endParaRPr>
          </a:p>
          <a:p>
            <a:endParaRPr lang="en-US"/>
          </a:p>
          <a:p>
            <a:r>
              <a:rPr lang="en-US"/>
              <a:t>2021: </a:t>
            </a:r>
            <a:endParaRPr lang="en-US">
              <a:cs typeface="Calibri"/>
            </a:endParaRPr>
          </a:p>
          <a:p>
            <a:r>
              <a:rPr lang="en-US" sz="1200" b="0" i="0" u="none" strike="noStrike">
                <a:solidFill>
                  <a:srgbClr val="000000"/>
                </a:solidFill>
                <a:effectLst/>
                <a:latin typeface="Calibri"/>
                <a:cs typeface="Calibri"/>
              </a:rPr>
              <a:t>Oils; petroleum oils and oils obtained from bituminous minerals, crude</a:t>
            </a:r>
            <a:r>
              <a:rPr lang="en-US"/>
              <a:t> </a:t>
            </a:r>
            <a:endParaRPr lang="en-US">
              <a:cs typeface="Calibri"/>
            </a:endParaRPr>
          </a:p>
          <a:p>
            <a:r>
              <a:rPr lang="en-US" sz="1200" b="0" i="0" u="none" strike="noStrike">
                <a:solidFill>
                  <a:srgbClr val="000000"/>
                </a:solidFill>
                <a:effectLst/>
                <a:latin typeface="Calibri"/>
                <a:cs typeface="Calibri"/>
              </a:rPr>
              <a:t>Petroleum gases and other gaseous hydrocarbons; in gaseous state, natural gas</a:t>
            </a:r>
            <a:r>
              <a:rPr lang="en-US"/>
              <a:t> </a:t>
            </a:r>
            <a:endParaRPr lang="en-US">
              <a:cs typeface="Calibri"/>
            </a:endParaRPr>
          </a:p>
          <a:p>
            <a:r>
              <a:rPr lang="en-US" sz="1200" b="0" i="0" u="none" strike="noStrike">
                <a:solidFill>
                  <a:srgbClr val="000000"/>
                </a:solidFill>
                <a:effectLst/>
                <a:latin typeface="Calibri"/>
                <a:cs typeface="Calibri"/>
              </a:rPr>
              <a:t>Metals; gold, semi-manufactured</a:t>
            </a:r>
            <a:r>
              <a:rPr lang="en-US"/>
              <a:t> </a:t>
            </a:r>
            <a:endParaRPr lang="en-US">
              <a:cs typeface="Calibri"/>
            </a:endParaRPr>
          </a:p>
          <a:p>
            <a:r>
              <a:rPr lang="en-US" sz="1200" b="0" i="0" u="none" strike="noStrike">
                <a:solidFill>
                  <a:srgbClr val="000000"/>
                </a:solidFill>
                <a:effectLst/>
                <a:latin typeface="Calibri"/>
                <a:cs typeface="Calibri"/>
              </a:rPr>
              <a:t>Copper ores and concentrates</a:t>
            </a:r>
            <a:r>
              <a:rPr lang="en-US"/>
              <a:t> </a:t>
            </a:r>
            <a:endParaRPr lang="en-US">
              <a:cs typeface="Calibri"/>
            </a:endParaRPr>
          </a:p>
          <a:p>
            <a:r>
              <a:rPr lang="en-US" sz="1200" b="0" i="0" u="none" strike="noStrike">
                <a:solidFill>
                  <a:srgbClr val="000000"/>
                </a:solidFill>
                <a:effectLst/>
                <a:latin typeface="Calibri"/>
                <a:cs typeface="Calibri"/>
              </a:rPr>
              <a:t>Coal; bituminous, whether or not </a:t>
            </a:r>
            <a:r>
              <a:rPr lang="en-US" sz="1200" b="0" i="0" u="none" strike="noStrike" err="1">
                <a:solidFill>
                  <a:srgbClr val="000000"/>
                </a:solidFill>
                <a:effectLst/>
                <a:latin typeface="Calibri"/>
                <a:cs typeface="Calibri"/>
              </a:rPr>
              <a:t>pulverised</a:t>
            </a:r>
            <a:r>
              <a:rPr lang="en-US" sz="1200" b="0" i="0" u="none" strike="noStrike">
                <a:solidFill>
                  <a:srgbClr val="000000"/>
                </a:solidFill>
                <a:effectLst/>
                <a:latin typeface="Calibri"/>
                <a:cs typeface="Calibri"/>
              </a:rPr>
              <a:t>, but not agglomerated</a:t>
            </a:r>
            <a:r>
              <a:rPr lang="en-US"/>
              <a:t> </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A1BAB3-97BB-425D-B65F-035B55C22540}" type="slidenum">
              <a:rPr lang="en-US" smtClean="0"/>
              <a:t>5</a:t>
            </a:fld>
            <a:endParaRPr lang="en-US"/>
          </a:p>
        </p:txBody>
      </p:sp>
    </p:spTree>
    <p:extLst>
      <p:ext uri="{BB962C8B-B14F-4D97-AF65-F5344CB8AC3E}">
        <p14:creationId xmlns:p14="http://schemas.microsoft.com/office/powerpoint/2010/main" val="90741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SOURCES OF DATA: ITU and WB Findex, respectively</a:t>
            </a:r>
          </a:p>
          <a:p>
            <a:endParaRPr lang="en-US">
              <a:cs typeface="Calibri"/>
            </a:endParaRPr>
          </a:p>
          <a:p>
            <a:r>
              <a:rPr lang="en-US">
                <a:cs typeface="Calibri"/>
              </a:rPr>
              <a:t>Internet use is widespread in 7 CAREC countries, with estimates ranging from 73% to 91%. This compares very well with the global average of 54% (from UN E-Government Survey 2020). However, lack of access and expensive and poor quality of internet connection continue to be problems, even for countries with high internet penetration.</a:t>
            </a:r>
            <a:endParaRPr lang="en-US">
              <a:ea typeface="Calibri"/>
              <a:cs typeface="Calibri"/>
            </a:endParaRPr>
          </a:p>
          <a:p>
            <a:endParaRPr lang="en-US">
              <a:cs typeface="Calibri"/>
            </a:endParaRPr>
          </a:p>
          <a:p>
            <a:r>
              <a:rPr lang="en-US">
                <a:cs typeface="Calibri"/>
              </a:rPr>
              <a:t>The proportion of population aged 15 and above that used the internet or mobile phone to make an online purchase has risen markedly from 2017 to 2021. The figure rose up to 5 times in some CAREC countries. According to the WB Findex, in developing countries excluding PRC, 15% reported having bought something online. At least 3 CAREC countries’ estimates exceeded this average. </a:t>
            </a:r>
            <a:endParaRPr lang="en-US">
              <a:ea typeface="Calibri"/>
              <a:cs typeface="Calibri"/>
            </a:endParaRPr>
          </a:p>
          <a:p>
            <a:endParaRPr lang="en-US">
              <a:cs typeface="Calibri"/>
            </a:endParaRPr>
          </a:p>
          <a:p>
            <a:r>
              <a:rPr lang="en-US"/>
              <a:t>Cross-border e-commerce (CBEC) is one of the fastest growing segments of global trade. UNCTAD estimated nearly 1.5 billion online consumers in 2019, and 360 million cross-border e-shoppers. Cross-border B2C sales amounted to $440 billion. </a:t>
            </a:r>
            <a:r>
              <a:rPr lang="en-US">
                <a:hlinkClick r:id="rId3"/>
              </a:rPr>
              <a:t>https://unctad.org/press-material/global-e-commerce-jumps-267-trillion-covid-19-boosts-online-retail-sales</a:t>
            </a:r>
            <a:endParaRPr lang="en-US"/>
          </a:p>
          <a:p>
            <a:r>
              <a:rPr lang="en-US"/>
              <a:t>A January 2022 Bloomberg report estimated the CBEC market to be $532 billion in 2020 and projected it to reach $1.5 trillion by 2027, at a CAGR of 15.5% (</a:t>
            </a:r>
            <a:r>
              <a:rPr lang="en-US">
                <a:hlinkClick r:id="rId4"/>
              </a:rPr>
              <a:t>https://www.bloomberg.com/press-releases/2022-01-19/cross-border-e-commerce-market-size-to-reach-usd-1508700-million-by-2027-at-cagr-15-5-valuates-reports</a:t>
            </a:r>
            <a:r>
              <a:rPr lang="en-US"/>
              <a:t>)</a:t>
            </a:r>
          </a:p>
          <a:p>
            <a:r>
              <a:rPr lang="en-US">
                <a:ea typeface="Calibri" panose="020F0502020204030204"/>
                <a:cs typeface="Calibri"/>
              </a:rPr>
              <a:t>Statista estimates CBEC (B2C) to be $785 billion in 2021 </a:t>
            </a:r>
            <a:r>
              <a:rPr lang="en-US">
                <a:hlinkClick r:id="rId5"/>
              </a:rPr>
              <a:t>https://www.statista.com/statistics/1296796/global-cross-border-ecommerce-market-value/</a:t>
            </a:r>
            <a:r>
              <a:rPr lang="en-US"/>
              <a:t> It projected CBEC to account for 22% of e-commerce shipments of physical products, up from 15% in 2015.</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8A1BAB3-97BB-425D-B65F-035B55C22540}" type="slidenum">
              <a:t>6</a:t>
            </a:fld>
            <a:endParaRPr lang="en-US"/>
          </a:p>
        </p:txBody>
      </p:sp>
    </p:spTree>
    <p:extLst>
      <p:ext uri="{BB962C8B-B14F-4D97-AF65-F5344CB8AC3E}">
        <p14:creationId xmlns:p14="http://schemas.microsoft.com/office/powerpoint/2010/main" val="314461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ARCII captures the extent of integration in the 8 dimensions of: (1) trade and investment, (2) money and finance, (3) regional value chain, (4) infrastructure and connectivity, (5) people and social dimensions, (6) institutional arrangements, (7) technology and digital connectivity, and (8) environmental cooperation. Higher values denote greater integration.</a:t>
            </a:r>
          </a:p>
          <a:p>
            <a:r>
              <a:rPr lang="en-US"/>
              <a:t>Indicators that comprise Trade and Investment are intraregional goods exports and imports as % of GDP, intraregional trade share, intraregional FDI inflows and outflows as % of GDP.]</a:t>
            </a:r>
            <a:endParaRPr lang="en-US">
              <a:ea typeface="Calibri"/>
              <a:cs typeface="Calibri"/>
            </a:endParaRPr>
          </a:p>
          <a:p>
            <a:endParaRPr lang="en-US">
              <a:cs typeface="Calibri"/>
            </a:endParaRPr>
          </a:p>
          <a:p>
            <a:r>
              <a:rPr lang="en-US">
                <a:cs typeface="Calibri"/>
              </a:rPr>
              <a:t>CAREC posted a 19% increase in ARCII from 2006 to 2020. However, among the 8 dimensions of ARCII, trade and investment improved the least in CAREC. </a:t>
            </a:r>
            <a:r>
              <a:rPr lang="en-US"/>
              <a:t>Nevertheless, regional value chains is strong, which is related to trade and investment.</a:t>
            </a:r>
            <a:endParaRPr lang="en-US">
              <a:ea typeface="Calibri" panose="020F0502020204030204"/>
              <a:cs typeface="Calibri"/>
            </a:endParaRPr>
          </a:p>
          <a:p>
            <a:endParaRPr lang="en-US">
              <a:ea typeface="Calibri" panose="020F0502020204030204"/>
              <a:cs typeface="Calibri"/>
            </a:endParaRPr>
          </a:p>
          <a:p>
            <a:r>
              <a:rPr lang="en-US">
                <a:cs typeface="Calibri"/>
              </a:rPr>
              <a:t>The shock brought by COVID-19 is mainly seen in regional value chain, people and social integration, and infrastructure and connectivity, which declined across many groupings. However, all became more integrated in technology and digital connectivity.</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8A1BAB3-97BB-425D-B65F-035B55C22540}" type="slidenum">
              <a:rPr lang="en-US"/>
              <a:t>7</a:t>
            </a:fld>
            <a:endParaRPr lang="en-US"/>
          </a:p>
        </p:txBody>
      </p:sp>
    </p:spTree>
    <p:extLst>
      <p:ext uri="{BB962C8B-B14F-4D97-AF65-F5344CB8AC3E}">
        <p14:creationId xmlns:p14="http://schemas.microsoft.com/office/powerpoint/2010/main" val="298015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PH" sz="1800" b="0" i="0">
                <a:solidFill>
                  <a:srgbClr val="000000"/>
                </a:solidFill>
                <a:effectLst/>
                <a:latin typeface="Arial" panose="020B0604020202020204" pitchFamily="34" charset="0"/>
              </a:rPr>
              <a:t>Using the results of the CAREC Corridor Performance Measurement and Monitoring (CPMM), the Progress in Trade Facilitation in CAREC Countries: A 10-Year CPMM Perspective identified outstanding challenges and opportunities in trade facilitation and prescribed possible actions to remove important structural barriers to enable the efficient flow of goods and unlock growth for the region. In August 2022, ADB held a conference to present preliminary findings and launch the report. Following a call for proposals in February 2022, the conference also presented selected studies that employ CPMM data and demonstrate how it can be used for policy formulation in the region and for deepening academic research in relevant areas</a:t>
            </a:r>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649113F-0DCE-7D40-9684-257778C5150D}" type="slidenum">
              <a:rPr lang="en-US" smtClean="0"/>
              <a:t>8</a:t>
            </a:fld>
            <a:endParaRPr lang="en-US"/>
          </a:p>
        </p:txBody>
      </p:sp>
    </p:spTree>
    <p:extLst>
      <p:ext uri="{BB962C8B-B14F-4D97-AF65-F5344CB8AC3E}">
        <p14:creationId xmlns:p14="http://schemas.microsoft.com/office/powerpoint/2010/main" val="345162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0318E-0DB4-F04E-B94E-15A1E479A5FF}" type="slidenum">
              <a:rPr lang="en-US" smtClean="0"/>
              <a:t>10</a:t>
            </a:fld>
            <a:endParaRPr lang="en-US"/>
          </a:p>
        </p:txBody>
      </p:sp>
    </p:spTree>
    <p:extLst>
      <p:ext uri="{BB962C8B-B14F-4D97-AF65-F5344CB8AC3E}">
        <p14:creationId xmlns:p14="http://schemas.microsoft.com/office/powerpoint/2010/main" val="39249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401163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investment projects under CITA 2030</a:t>
            </a:r>
          </a:p>
          <a:p>
            <a:endParaRPr lang="en-US"/>
          </a:p>
          <a:p>
            <a:r>
              <a:rPr lang="en-US" b="1"/>
              <a:t>Regional improvement of border services (RIBS) projects</a:t>
            </a:r>
          </a:p>
          <a:p>
            <a:r>
              <a:rPr lang="en-US"/>
              <a:t>EARD spearheaded the conceptualization of RIBS projects under its CAREC trade facilitation TRTA. In 2013 and under One-ADB, EARD staff is co-team leader for the RIBS project in Kyrgyz Republic and Tajikistan. In 2016, the RIBS Project was approved in Mongolia, with additional financing approved in 2019. EARD continues to share the lessons learned from RIBS project with the rest of CAREC members for potential replication. </a:t>
            </a:r>
          </a:p>
          <a:p>
            <a:endParaRPr lang="en-US"/>
          </a:p>
          <a:p>
            <a:pPr marL="0" marR="0" lvl="0" indent="0" algn="l" defTabSz="914309" rtl="0" eaLnBrk="1" fontAlgn="auto" latinLnBrk="0" hangingPunct="1">
              <a:lnSpc>
                <a:spcPct val="100000"/>
              </a:lnSpc>
              <a:spcBef>
                <a:spcPts val="0"/>
              </a:spcBef>
              <a:spcAft>
                <a:spcPts val="0"/>
              </a:spcAft>
              <a:buClrTx/>
              <a:buSzTx/>
              <a:buFontTx/>
              <a:buNone/>
              <a:tabLst/>
              <a:defRPr/>
            </a:pPr>
            <a:r>
              <a:rPr lang="en-US" b="1">
                <a:solidFill>
                  <a:schemeClr val="accent2"/>
                </a:solidFill>
                <a:latin typeface="Century Gothic" panose="020B0502020202020204" pitchFamily="34" charset="0"/>
                <a:ea typeface="SimSun" panose="02010600030101010101" pitchFamily="2" charset="-122"/>
              </a:rPr>
              <a:t>Regional Upgrade of SPS Measures for Trade</a:t>
            </a:r>
            <a:endParaRPr lang="en-US" sz="1200" b="1">
              <a:solidFill>
                <a:schemeClr val="accent2"/>
              </a:solidFill>
              <a:effectLst/>
              <a:latin typeface="Century Gothic" panose="020B0502020202020204" pitchFamily="34" charset="0"/>
              <a:ea typeface="SimSun" panose="02010600030101010101" pitchFamily="2" charset="-122"/>
            </a:endParaRPr>
          </a:p>
          <a:p>
            <a:r>
              <a:rPr lang="en-US"/>
              <a:t>EARD through its CAREC program has supported the adoption of Common Agenda for Modernization of SPS Measures for Trade. Under this initiative, an investment project in Mongolia was approved in 2016 which aims to improve inspection and control systems that will increase agri-food trade and help diversify the economy, through building or rehabilitate laboratories and provision of new diagnostic equipment. This will decentralize testing and diagnostic capacity and support early disease detection at the borders. CAREC trade TA has a broad range of support for ongoing and potential SPS projects. </a:t>
            </a:r>
          </a:p>
          <a:p>
            <a:endParaRPr lang="en-US"/>
          </a:p>
          <a:p>
            <a:r>
              <a:rPr lang="en-PH" sz="1200" kern="1200">
                <a:solidFill>
                  <a:schemeClr val="tx1"/>
                </a:solidFill>
                <a:effectLst/>
                <a:latin typeface="+mn-lt"/>
                <a:ea typeface="+mn-ea"/>
                <a:cs typeface="+mn-cs"/>
              </a:rPr>
              <a:t> </a:t>
            </a:r>
          </a:p>
          <a:p>
            <a:endParaRPr lang="en-US" b="1"/>
          </a:p>
          <a:p>
            <a:r>
              <a:rPr lang="en-US"/>
              <a:t>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2152138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n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19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60529"/>
            <a:ext cx="3932237" cy="1600200"/>
          </a:xfrm>
          <a:prstGeom prst="rect">
            <a:avLst/>
          </a:prstGeo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5180012" y="460529"/>
            <a:ext cx="6172200" cy="4958342"/>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217049"/>
            <a:ext cx="3932237" cy="32018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7C34D-329D-9942-AD84-1CAB9BAF9A15}" type="datetime1">
              <a:rPr lang="en-PH"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7416301B-3558-8281-58C5-7BE76D89206E}"/>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437B710-A7E2-61A5-7807-721A183B5BD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35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77009" y="983441"/>
            <a:ext cx="8825947" cy="1703827"/>
          </a:xfrm>
          <a:prstGeom prst="rect">
            <a:avLst/>
          </a:prstGeom>
        </p:spPr>
        <p:txBody>
          <a:bodyPr anchor="t"/>
          <a:lstStyle>
            <a:lvl1pPr algn="l">
              <a:lnSpc>
                <a:spcPts val="4400"/>
              </a:lnSpc>
              <a:defRPr sz="4200">
                <a:solidFill>
                  <a:schemeClr val="accent2"/>
                </a:solidFill>
              </a:defRPr>
            </a:lvl1pPr>
          </a:lstStyle>
          <a:p>
            <a:r>
              <a:rPr lang="en-US"/>
              <a:t>Click to edit presentation title style</a:t>
            </a:r>
          </a:p>
        </p:txBody>
      </p:sp>
      <p:sp>
        <p:nvSpPr>
          <p:cNvPr id="3" name="Subtitle 2"/>
          <p:cNvSpPr>
            <a:spLocks noGrp="1"/>
          </p:cNvSpPr>
          <p:nvPr>
            <p:ph type="subTitle" idx="1" hasCustomPrompt="1"/>
          </p:nvPr>
        </p:nvSpPr>
        <p:spPr>
          <a:xfrm>
            <a:off x="1577011" y="3960597"/>
            <a:ext cx="6359668" cy="889700"/>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presenter name style</a:t>
            </a:r>
          </a:p>
        </p:txBody>
      </p:sp>
      <p:sp>
        <p:nvSpPr>
          <p:cNvPr id="4" name="Date Placeholder 1">
            <a:extLst>
              <a:ext uri="{FF2B5EF4-FFF2-40B4-BE49-F238E27FC236}">
                <a16:creationId xmlns:a16="http://schemas.microsoft.com/office/drawing/2014/main" id="{74C58121-C324-F07B-DAB3-E6C287953A40}"/>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3A2DEE0C-210A-1E97-F726-F53412C3C67F}"/>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2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6172"/>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1814141"/>
            <a:ext cx="10515600" cy="367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8CCD0-18E1-3E46-B6B3-AC0CF26AD4B3}" type="datetime1">
              <a:rPr lang="en-PH"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9C89-E760-E743-8004-FFE52D13F1E8}" type="slidenum">
              <a:rPr lang="en-US" smtClean="0"/>
              <a:t>‹#›</a:t>
            </a:fld>
            <a:endParaRPr lang="en-US"/>
          </a:p>
        </p:txBody>
      </p:sp>
      <p:sp>
        <p:nvSpPr>
          <p:cNvPr id="8" name="Date Placeholder 1">
            <a:extLst>
              <a:ext uri="{FF2B5EF4-FFF2-40B4-BE49-F238E27FC236}">
                <a16:creationId xmlns:a16="http://schemas.microsoft.com/office/drawing/2014/main" id="{17D63617-8B3D-CDAC-E62B-72984DCE9B52}"/>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547A923-AF4B-96ED-6AEB-2E908CD1B683}"/>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86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731" y="679242"/>
            <a:ext cx="9942720" cy="2613025"/>
          </a:xfrm>
          <a:prstGeom prst="rect">
            <a:avLst/>
          </a:prstGeom>
        </p:spPr>
        <p:txBody>
          <a:bodyPr anchor="b"/>
          <a:lstStyle>
            <a:lvl1pPr>
              <a:defRPr sz="6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1404731" y="3429000"/>
            <a:ext cx="9942720" cy="1630154"/>
          </a:xfrm>
        </p:spPr>
        <p:txBody>
          <a:bodyPr/>
          <a:lstStyle>
            <a:lvl1pPr marL="0" indent="0">
              <a:buNone/>
              <a:defRPr sz="2400">
                <a:solidFill>
                  <a:srgbClr val="92D050"/>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8C6F7-EEAC-764C-AE98-4BE46F715869}" type="datetime1">
              <a:rPr lang="en-PH"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9C89-E760-E743-8004-FFE52D13F1E8}" type="slidenum">
              <a:rPr lang="en-US" smtClean="0"/>
              <a:t>‹#›</a:t>
            </a:fld>
            <a:endParaRPr lang="en-US"/>
          </a:p>
        </p:txBody>
      </p:sp>
      <p:sp>
        <p:nvSpPr>
          <p:cNvPr id="8" name="Date Placeholder 1">
            <a:extLst>
              <a:ext uri="{FF2B5EF4-FFF2-40B4-BE49-F238E27FC236}">
                <a16:creationId xmlns:a16="http://schemas.microsoft.com/office/drawing/2014/main" id="{1C35FF98-B8AF-5148-D73A-CC580CECDFAA}"/>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DDF5C89-593C-FDF4-953F-E597F12E039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05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40411"/>
            <a:ext cx="10515600" cy="1210499"/>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838200" y="1950908"/>
            <a:ext cx="5181600" cy="3210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50908"/>
            <a:ext cx="5181600" cy="3210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F1811-8ACE-EF43-8C62-0F960C859A00}" type="datetime1">
              <a:rPr lang="en-PH"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4CE51D6F-C47C-07C3-4C40-DB2DE71AC85E}"/>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DCF95C6-7332-9DBF-8EB1-E91908C32694}"/>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21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738470"/>
            <a:ext cx="10515600" cy="1266221"/>
          </a:xfrm>
          <a:prstGeom prst="rect">
            <a:avLst/>
          </a:prstGeom>
        </p:spPr>
        <p:txBody>
          <a:bodyPr/>
          <a:lstStyle>
            <a:lvl1pPr>
              <a:defRPr>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9789" y="1902898"/>
            <a:ext cx="5157787" cy="78702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726812"/>
            <a:ext cx="5157787" cy="2503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902898"/>
            <a:ext cx="5183188" cy="78702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726812"/>
            <a:ext cx="5183188" cy="2503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CF0F5-A50A-4F47-A0F6-39AEFED2C9F0}" type="datetime1">
              <a:rPr lang="en-PH"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09C89-E760-E743-8004-FFE52D13F1E8}" type="slidenum">
              <a:rPr lang="en-US" smtClean="0"/>
              <a:t>‹#›</a:t>
            </a:fld>
            <a:endParaRPr lang="en-US"/>
          </a:p>
        </p:txBody>
      </p:sp>
      <p:sp>
        <p:nvSpPr>
          <p:cNvPr id="11" name="Date Placeholder 1">
            <a:extLst>
              <a:ext uri="{FF2B5EF4-FFF2-40B4-BE49-F238E27FC236}">
                <a16:creationId xmlns:a16="http://schemas.microsoft.com/office/drawing/2014/main" id="{1E0CE5F7-F017-7F7E-3E94-30A2832E4B21}"/>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4B8B458F-B3D5-9857-C53A-32432339E2FA}"/>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9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92330"/>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A4AFCFD-93F0-F04E-BE6E-C052AD8676B6}" type="datetime1">
              <a:rPr lang="en-PH"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09C89-E760-E743-8004-FFE52D13F1E8}" type="slidenum">
              <a:rPr lang="en-US" smtClean="0"/>
              <a:t>‹#›</a:t>
            </a:fld>
            <a:endParaRPr lang="en-US"/>
          </a:p>
        </p:txBody>
      </p:sp>
      <p:sp>
        <p:nvSpPr>
          <p:cNvPr id="7" name="Date Placeholder 1">
            <a:extLst>
              <a:ext uri="{FF2B5EF4-FFF2-40B4-BE49-F238E27FC236}">
                <a16:creationId xmlns:a16="http://schemas.microsoft.com/office/drawing/2014/main" id="{03F870A5-04FE-A6DD-ED2A-53ABCB252DC1}"/>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AA713F05-B053-EF13-3812-A9D38CE7B96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20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54D26-B41C-9A4D-85E1-F856719D1CC1}" type="datetime1">
              <a:rPr lang="en-PH"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09C89-E760-E743-8004-FFE52D13F1E8}" type="slidenum">
              <a:rPr lang="en-US" smtClean="0"/>
              <a:t>‹#›</a:t>
            </a:fld>
            <a:endParaRPr lang="en-US"/>
          </a:p>
        </p:txBody>
      </p:sp>
      <p:sp>
        <p:nvSpPr>
          <p:cNvPr id="6" name="Date Placeholder 1">
            <a:extLst>
              <a:ext uri="{FF2B5EF4-FFF2-40B4-BE49-F238E27FC236}">
                <a16:creationId xmlns:a16="http://schemas.microsoft.com/office/drawing/2014/main" id="{A0BFF2AF-FA3F-D315-397F-F812E6F4DD78}"/>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F460B3A-C306-A929-AFB4-0CF70A250936}"/>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62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89149"/>
            <a:ext cx="3932237" cy="1553559"/>
          </a:xfrm>
          <a:prstGeom prst="rect">
            <a:avLst/>
          </a:prstGeom>
        </p:spPr>
        <p:txBody>
          <a:bodyPr anchor="b"/>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5183188" y="489149"/>
            <a:ext cx="6172200" cy="4854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9533"/>
            <a:ext cx="3932237" cy="328364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A359A-47D4-0344-BD31-BA8A88FCDE57}" type="datetime1">
              <a:rPr lang="en-PH"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3E02FB62-8D87-187E-EFA0-EB6BDBCD3635}"/>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42DB6F4-351C-4E37-8B11-32B9EFCE81E3}"/>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47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22714" y="1659837"/>
            <a:ext cx="8531087" cy="38265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56234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62C76-78D5-3F44-9F3A-DD404C71035F}" type="datetime1">
              <a:rPr lang="en-PH" smtClean="0"/>
              <a:t>6/12/23</a:t>
            </a:fld>
            <a:endParaRPr lang="en-US"/>
          </a:p>
        </p:txBody>
      </p:sp>
      <p:sp>
        <p:nvSpPr>
          <p:cNvPr id="5" name="Footer Placeholder 4"/>
          <p:cNvSpPr>
            <a:spLocks noGrp="1"/>
          </p:cNvSpPr>
          <p:nvPr>
            <p:ph type="ftr" sz="quarter" idx="3"/>
          </p:nvPr>
        </p:nvSpPr>
        <p:spPr>
          <a:xfrm>
            <a:off x="4038600" y="56234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5623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09C89-E760-E743-8004-FFE52D13F1E8}" type="slidenum">
              <a:rPr lang="en-US" smtClean="0"/>
              <a:t>‹#›</a:t>
            </a:fld>
            <a:endParaRPr lang="en-US"/>
          </a:p>
        </p:txBody>
      </p:sp>
      <p:pic>
        <p:nvPicPr>
          <p:cNvPr id="9" name="Picture 8" descr="A picture containing text, graphics, graphic design, font&#10;&#10;Description automatically generated">
            <a:extLst>
              <a:ext uri="{FF2B5EF4-FFF2-40B4-BE49-F238E27FC236}">
                <a16:creationId xmlns:a16="http://schemas.microsoft.com/office/drawing/2014/main" id="{E90ED4C1-F6E1-6B30-350B-7C2B82B27E4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727808" y="6509857"/>
            <a:ext cx="306835" cy="306835"/>
          </a:xfrm>
          <a:prstGeom prst="rect">
            <a:avLst/>
          </a:prstGeom>
        </p:spPr>
      </p:pic>
    </p:spTree>
    <p:extLst>
      <p:ext uri="{BB962C8B-B14F-4D97-AF65-F5344CB8AC3E}">
        <p14:creationId xmlns:p14="http://schemas.microsoft.com/office/powerpoint/2010/main" val="7579984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adb.org/publications/e-commerce-carec-laws-policies" TargetMode="External"/><Relationship Id="rId11" Type="http://schemas.openxmlformats.org/officeDocument/2006/relationships/image" Target="../media/image22.png"/><Relationship Id="rId5" Type="http://schemas.openxmlformats.org/officeDocument/2006/relationships/hyperlink" Target="https://elearning.carecinstitute.org/" TargetMode="External"/><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screenshot, aqua, colorfulness, blue&#10;&#10;Description automatically generated">
            <a:extLst>
              <a:ext uri="{FF2B5EF4-FFF2-40B4-BE49-F238E27FC236}">
                <a16:creationId xmlns:a16="http://schemas.microsoft.com/office/drawing/2014/main" id="{5F1D07D3-57F6-FDCD-6641-ABF8B0D515F6}"/>
              </a:ext>
            </a:extLst>
          </p:cNvPr>
          <p:cNvPicPr>
            <a:picLocks noChangeAspect="1"/>
          </p:cNvPicPr>
          <p:nvPr/>
        </p:nvPicPr>
        <p:blipFill>
          <a:blip r:embed="rId3"/>
          <a:stretch>
            <a:fillRect/>
          </a:stretch>
        </p:blipFill>
        <p:spPr>
          <a:xfrm>
            <a:off x="0" y="320634"/>
            <a:ext cx="12192000" cy="6858000"/>
          </a:xfrm>
          <a:prstGeom prst="rect">
            <a:avLst/>
          </a:prstGeom>
        </p:spPr>
      </p:pic>
      <p:sp>
        <p:nvSpPr>
          <p:cNvPr id="2" name="Title 1">
            <a:extLst>
              <a:ext uri="{FF2B5EF4-FFF2-40B4-BE49-F238E27FC236}">
                <a16:creationId xmlns:a16="http://schemas.microsoft.com/office/drawing/2014/main" id="{0CE2B075-9257-9BC9-7410-C238EE30A39D}"/>
              </a:ext>
            </a:extLst>
          </p:cNvPr>
          <p:cNvSpPr txBox="1">
            <a:spLocks/>
          </p:cNvSpPr>
          <p:nvPr/>
        </p:nvSpPr>
        <p:spPr>
          <a:xfrm>
            <a:off x="2666695" y="1834521"/>
            <a:ext cx="8843389" cy="4055135"/>
          </a:xfrm>
          <a:prstGeom prst="rect">
            <a:avLst/>
          </a:prstGeom>
        </p:spPr>
        <p:txBody>
          <a:bodyPr lIns="91440" tIns="45720" rIns="91440" bIns="45720" anchor="t"/>
          <a:lstStyle>
            <a:lvl1pPr algn="l" defTabSz="914377" rtl="0" eaLnBrk="1" latinLnBrk="0" hangingPunct="1">
              <a:lnSpc>
                <a:spcPts val="4400"/>
              </a:lnSpc>
              <a:spcBef>
                <a:spcPct val="0"/>
              </a:spcBef>
              <a:buNone/>
              <a:defRPr sz="4200" kern="1200">
                <a:solidFill>
                  <a:schemeClr val="accent1"/>
                </a:solidFill>
                <a:latin typeface="+mj-lt"/>
                <a:ea typeface="+mj-ea"/>
                <a:cs typeface="+mj-cs"/>
              </a:defRPr>
            </a:lvl1pPr>
          </a:lstStyle>
          <a:p>
            <a:r>
              <a:rPr lang="mn-MN" sz="4000" b="1" dirty="0">
                <a:solidFill>
                  <a:srgbClr val="FFFF00"/>
                </a:solidFill>
                <a:latin typeface="Arial"/>
                <a:cs typeface="Arial"/>
              </a:rPr>
              <a:t>Интегрированная программа ЦАРЭС в области торговли (ИПТЦ) до 2030 г.</a:t>
            </a:r>
            <a:r>
              <a:rPr lang="en-US" sz="3600" b="1" dirty="0">
                <a:solidFill>
                  <a:schemeClr val="bg1"/>
                </a:solidFill>
                <a:latin typeface="Arial"/>
                <a:cs typeface="Arial"/>
              </a:rPr>
              <a:t>—</a:t>
            </a:r>
          </a:p>
          <a:p>
            <a:r>
              <a:rPr lang="mn-MN" sz="3200" b="1" dirty="0">
                <a:solidFill>
                  <a:schemeClr val="bg1"/>
                </a:solidFill>
                <a:latin typeface="Arial"/>
                <a:cs typeface="Arial"/>
              </a:rPr>
              <a:t>Реализация и промежуточный обзор</a:t>
            </a:r>
            <a:endParaRPr lang="en-US" sz="3200" b="1" dirty="0">
              <a:solidFill>
                <a:schemeClr val="bg1"/>
              </a:solidFill>
              <a:latin typeface="Arial"/>
              <a:cs typeface="Arial"/>
            </a:endParaRPr>
          </a:p>
          <a:p>
            <a:endParaRPr lang="en-US" sz="3200" b="1" dirty="0">
              <a:solidFill>
                <a:schemeClr val="bg1"/>
              </a:solidFill>
              <a:latin typeface="Arial"/>
              <a:cs typeface="Arial"/>
            </a:endParaRPr>
          </a:p>
          <a:p>
            <a:pPr>
              <a:lnSpc>
                <a:spcPct val="100000"/>
              </a:lnSpc>
            </a:pPr>
            <a:r>
              <a:rPr lang="mn-MN" sz="2000" b="1" dirty="0">
                <a:solidFill>
                  <a:srgbClr val="FFFF00"/>
                </a:solidFill>
                <a:latin typeface="Arial"/>
                <a:cs typeface="Arial"/>
              </a:rPr>
              <a:t>Эмма Фан</a:t>
            </a:r>
            <a:endParaRPr lang="en-US" sz="2000" b="1" dirty="0">
              <a:solidFill>
                <a:srgbClr val="FFFF00"/>
              </a:solidFill>
              <a:latin typeface="Arial"/>
              <a:cs typeface="Arial"/>
            </a:endParaRPr>
          </a:p>
          <a:p>
            <a:pPr>
              <a:lnSpc>
                <a:spcPct val="100000"/>
              </a:lnSpc>
            </a:pPr>
            <a:r>
              <a:rPr lang="mn-MN" sz="2000" b="1" dirty="0">
                <a:solidFill>
                  <a:srgbClr val="FFFFFF"/>
                </a:solidFill>
                <a:latin typeface="Arial"/>
                <a:ea typeface="+mj-lt"/>
                <a:cs typeface="Arial"/>
              </a:rPr>
              <a:t>Директор отдела государственного управления, финансового сектора и регионального сотрудничества </a:t>
            </a:r>
          </a:p>
          <a:p>
            <a:pPr>
              <a:lnSpc>
                <a:spcPct val="100000"/>
              </a:lnSpc>
            </a:pPr>
            <a:r>
              <a:rPr lang="mn-MN" sz="2000" b="1" dirty="0">
                <a:solidFill>
                  <a:srgbClr val="FFFFFF"/>
                </a:solidFill>
                <a:latin typeface="Arial"/>
                <a:ea typeface="+mj-lt"/>
                <a:cs typeface="Arial"/>
              </a:rPr>
              <a:t>Департамента Восточной Азии</a:t>
            </a:r>
          </a:p>
          <a:p>
            <a:pPr>
              <a:lnSpc>
                <a:spcPct val="100000"/>
              </a:lnSpc>
            </a:pPr>
            <a:r>
              <a:rPr lang="mn-MN" sz="2000" b="1" dirty="0">
                <a:solidFill>
                  <a:srgbClr val="FFFFFF"/>
                </a:solidFill>
                <a:latin typeface="Arial"/>
                <a:ea typeface="+mj-lt"/>
                <a:cs typeface="Arial"/>
              </a:rPr>
              <a:t>Азиатский банк развития</a:t>
            </a:r>
            <a:endParaRPr lang="en-US" sz="2000" b="1" dirty="0">
              <a:solidFill>
                <a:srgbClr val="FFFFFF"/>
              </a:solidFill>
              <a:latin typeface="Arial"/>
              <a:ea typeface="+mj-lt"/>
              <a:cs typeface="Arial"/>
            </a:endParaRPr>
          </a:p>
          <a:p>
            <a:pPr>
              <a:lnSpc>
                <a:spcPct val="100000"/>
              </a:lnSpc>
            </a:pPr>
            <a:r>
              <a:rPr lang="en-US" sz="1600" b="1" dirty="0">
                <a:solidFill>
                  <a:schemeClr val="bg1"/>
                </a:solidFill>
                <a:latin typeface="Arial"/>
                <a:cs typeface="Arial"/>
              </a:rPr>
              <a:t>  </a:t>
            </a:r>
            <a:endParaRPr lang="en-US" sz="1600" b="1" dirty="0">
              <a:solidFill>
                <a:schemeClr val="bg1"/>
              </a:solidFill>
              <a:latin typeface="Arial" panose="020B0604020202020204" pitchFamily="34" charset="0"/>
              <a:cs typeface="Arial" panose="020B0604020202020204" pitchFamily="34" charset="0"/>
            </a:endParaRPr>
          </a:p>
        </p:txBody>
      </p:sp>
      <p:pic>
        <p:nvPicPr>
          <p:cNvPr id="6" name="Picture 5" descr="A picture containing text, graphics, graphic design, font&#10;&#10;Description automatically generated">
            <a:extLst>
              <a:ext uri="{FF2B5EF4-FFF2-40B4-BE49-F238E27FC236}">
                <a16:creationId xmlns:a16="http://schemas.microsoft.com/office/drawing/2014/main" id="{894EAEDB-2670-72B4-F164-92CE0A76AD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9801" y="5963545"/>
            <a:ext cx="820566" cy="820566"/>
          </a:xfrm>
          <a:prstGeom prst="rect">
            <a:avLst/>
          </a:prstGeom>
        </p:spPr>
      </p:pic>
    </p:spTree>
    <p:extLst>
      <p:ext uri="{BB962C8B-B14F-4D97-AF65-F5344CB8AC3E}">
        <p14:creationId xmlns:p14="http://schemas.microsoft.com/office/powerpoint/2010/main" val="269683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452A18-15DD-43DB-9AB9-9669224D73AA}"/>
              </a:ext>
            </a:extLst>
          </p:cNvPr>
          <p:cNvSpPr>
            <a:spLocks noGrp="1"/>
          </p:cNvSpPr>
          <p:nvPr>
            <p:ph type="title"/>
          </p:nvPr>
        </p:nvSpPr>
        <p:spPr>
          <a:xfrm>
            <a:off x="1450453" y="293507"/>
            <a:ext cx="9291093" cy="1210499"/>
          </a:xfrm>
        </p:spPr>
        <p:txBody>
          <a:bodyPr>
            <a:normAutofit fontScale="90000"/>
          </a:bodyPr>
          <a:lstStyle/>
          <a:p>
            <a:pPr algn="ctr"/>
            <a:r>
              <a:rPr lang="mn-MN" sz="3600" b="1" dirty="0">
                <a:solidFill>
                  <a:srgbClr val="00B0F0"/>
                </a:solidFill>
                <a:latin typeface="Century Gothic" panose="020B0502020202020204" pitchFamily="34" charset="0"/>
                <a:cs typeface="Arial" panose="020B0604020202020204" pitchFamily="34" charset="0"/>
              </a:rPr>
              <a:t>Интегрированная программа ЦАРЭС в области торговли до 2030 г.</a:t>
            </a:r>
            <a:br>
              <a:rPr lang="en-US" sz="4000" dirty="0">
                <a:solidFill>
                  <a:srgbClr val="00B0F0"/>
                </a:solidFill>
              </a:rPr>
            </a:br>
            <a:r>
              <a:rPr lang="mn-MN" sz="2200" b="1" i="1" dirty="0">
                <a:solidFill>
                  <a:schemeClr val="accent2">
                    <a:lumMod val="75000"/>
                  </a:schemeClr>
                </a:solidFill>
                <a:latin typeface="Arial" panose="020B0604020202020204" pitchFamily="34" charset="0"/>
                <a:cs typeface="Arial" panose="020B0604020202020204" pitchFamily="34" charset="0"/>
              </a:rPr>
              <a:t>Скользящий стратегический план действий </a:t>
            </a:r>
            <a:r>
              <a:rPr lang="en-US" sz="2200" b="1" i="1" dirty="0">
                <a:solidFill>
                  <a:schemeClr val="accent2">
                    <a:lumMod val="75000"/>
                  </a:schemeClr>
                </a:solidFill>
                <a:latin typeface="Arial" panose="020B0604020202020204" pitchFamily="34" charset="0"/>
                <a:cs typeface="Arial" panose="020B0604020202020204" pitchFamily="34" charset="0"/>
              </a:rPr>
              <a:t>2023–2025</a:t>
            </a:r>
          </a:p>
        </p:txBody>
      </p:sp>
      <p:sp>
        <p:nvSpPr>
          <p:cNvPr id="2" name="TextBox 1">
            <a:extLst>
              <a:ext uri="{FF2B5EF4-FFF2-40B4-BE49-F238E27FC236}">
                <a16:creationId xmlns:a16="http://schemas.microsoft.com/office/drawing/2014/main" id="{F1D32E74-7370-4B4F-91BB-1716C12B0DA1}"/>
              </a:ext>
            </a:extLst>
          </p:cNvPr>
          <p:cNvSpPr txBox="1"/>
          <p:nvPr/>
        </p:nvSpPr>
        <p:spPr>
          <a:xfrm>
            <a:off x="2597426" y="530087"/>
            <a:ext cx="184731" cy="369332"/>
          </a:xfrm>
          <a:prstGeom prst="rect">
            <a:avLst/>
          </a:prstGeom>
          <a:noFill/>
        </p:spPr>
        <p:txBody>
          <a:bodyPr wrap="none" rtlCol="0">
            <a:spAutoFit/>
          </a:bodyPr>
          <a:lstStyle/>
          <a:p>
            <a:endParaRPr lang="en-US" dirty="0"/>
          </a:p>
        </p:txBody>
      </p:sp>
      <p:sp>
        <p:nvSpPr>
          <p:cNvPr id="3" name="Slide Number Placeholder 2">
            <a:extLst>
              <a:ext uri="{FF2B5EF4-FFF2-40B4-BE49-F238E27FC236}">
                <a16:creationId xmlns:a16="http://schemas.microsoft.com/office/drawing/2014/main" id="{717A3BD5-5983-C831-B635-4D8112019C15}"/>
              </a:ext>
            </a:extLst>
          </p:cNvPr>
          <p:cNvSpPr>
            <a:spLocks noGrp="1"/>
          </p:cNvSpPr>
          <p:nvPr>
            <p:ph type="sldNum" sz="quarter" idx="12"/>
          </p:nvPr>
        </p:nvSpPr>
        <p:spPr/>
        <p:txBody>
          <a:bodyPr/>
          <a:lstStyle/>
          <a:p>
            <a:fld id="{59A09C89-E760-E743-8004-FFE52D13F1E8}" type="slidenum">
              <a:rPr lang="en-US" smtClean="0">
                <a:solidFill>
                  <a:schemeClr val="bg1"/>
                </a:solidFill>
              </a:rPr>
              <a:t>10</a:t>
            </a:fld>
            <a:endParaRPr lang="en-US">
              <a:solidFill>
                <a:schemeClr val="bg1"/>
              </a:solidFill>
            </a:endParaRPr>
          </a:p>
        </p:txBody>
      </p:sp>
      <p:pic>
        <p:nvPicPr>
          <p:cNvPr id="4" name="Picture 3">
            <a:extLst>
              <a:ext uri="{FF2B5EF4-FFF2-40B4-BE49-F238E27FC236}">
                <a16:creationId xmlns:a16="http://schemas.microsoft.com/office/drawing/2014/main" id="{6003A4E3-491C-BEE4-0078-481502D03F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610088"/>
            <a:ext cx="5481634" cy="3904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screenshot, font, businesscard&#10;&#10;Description automatically generated">
            <a:extLst>
              <a:ext uri="{FF2B5EF4-FFF2-40B4-BE49-F238E27FC236}">
                <a16:creationId xmlns:a16="http://schemas.microsoft.com/office/drawing/2014/main" id="{C505D4DA-8EF6-7D5A-DF47-AB3A829026E7}"/>
              </a:ext>
            </a:extLst>
          </p:cNvPr>
          <p:cNvPicPr>
            <a:picLocks noChangeAspect="1"/>
          </p:cNvPicPr>
          <p:nvPr/>
        </p:nvPicPr>
        <p:blipFill>
          <a:blip r:embed="rId4"/>
          <a:stretch>
            <a:fillRect/>
          </a:stretch>
        </p:blipFill>
        <p:spPr>
          <a:xfrm>
            <a:off x="448461" y="2040623"/>
            <a:ext cx="5539570" cy="2559952"/>
          </a:xfrm>
          <a:prstGeom prst="rect">
            <a:avLst/>
          </a:prstGeom>
        </p:spPr>
      </p:pic>
    </p:spTree>
    <p:extLst>
      <p:ext uri="{BB962C8B-B14F-4D97-AF65-F5344CB8AC3E}">
        <p14:creationId xmlns:p14="http://schemas.microsoft.com/office/powerpoint/2010/main" val="71342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F97C6A-E10F-E864-6C4B-99EC89165590}"/>
              </a:ext>
            </a:extLst>
          </p:cNvPr>
          <p:cNvSpPr txBox="1">
            <a:spLocks/>
          </p:cNvSpPr>
          <p:nvPr/>
        </p:nvSpPr>
        <p:spPr>
          <a:xfrm>
            <a:off x="1277521" y="104825"/>
            <a:ext cx="10143553" cy="1271114"/>
          </a:xfrm>
          <a:prstGeom prst="rect">
            <a:avLst/>
          </a:prstGeom>
          <a:ln w="3175">
            <a:noFill/>
            <a:prstDash val="solid"/>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2800" dirty="0">
                <a:solidFill>
                  <a:schemeClr val="accent1">
                    <a:lumMod val="75000"/>
                  </a:schemeClr>
                </a:solidFill>
                <a:latin typeface="Arial"/>
                <a:cs typeface="Arial"/>
              </a:rPr>
              <a:t>Ключевые достижения Интегрированная программа ЦАРЭС в области торговли</a:t>
            </a:r>
            <a:r>
              <a:rPr lang="en-US" sz="2800" dirty="0">
                <a:solidFill>
                  <a:schemeClr val="accent1">
                    <a:lumMod val="75000"/>
                  </a:schemeClr>
                </a:solidFill>
                <a:latin typeface="Arial"/>
                <a:cs typeface="Arial"/>
              </a:rPr>
              <a:t> 2030 </a:t>
            </a:r>
            <a:r>
              <a:rPr lang="mn-MN" sz="2800" dirty="0">
                <a:solidFill>
                  <a:schemeClr val="accent1">
                    <a:lumMod val="75000"/>
                  </a:schemeClr>
                </a:solidFill>
                <a:latin typeface="Arial"/>
                <a:cs typeface="Arial"/>
              </a:rPr>
              <a:t>за последние 5 лет </a:t>
            </a:r>
            <a:r>
              <a:rPr lang="en-US" sz="2800" dirty="0">
                <a:solidFill>
                  <a:schemeClr val="accent1">
                    <a:lumMod val="75000"/>
                  </a:schemeClr>
                </a:solidFill>
                <a:latin typeface="Arial"/>
                <a:cs typeface="Arial"/>
              </a:rPr>
              <a:t>: </a:t>
            </a:r>
            <a:r>
              <a:rPr lang="mn-MN" sz="2800" dirty="0">
                <a:solidFill>
                  <a:schemeClr val="accent3"/>
                </a:solidFill>
                <a:latin typeface="Arial"/>
                <a:cs typeface="Arial"/>
              </a:rPr>
              <a:t>участие в международных соглашениях</a:t>
            </a:r>
            <a:endParaRPr lang="en-US" sz="2800" dirty="0">
              <a:solidFill>
                <a:schemeClr val="accent3"/>
              </a:solidFill>
              <a:latin typeface="Arial"/>
              <a:cs typeface="Arial"/>
            </a:endParaRPr>
          </a:p>
        </p:txBody>
      </p:sp>
      <p:sp>
        <p:nvSpPr>
          <p:cNvPr id="5" name="Content Placeholder 2">
            <a:extLst>
              <a:ext uri="{FF2B5EF4-FFF2-40B4-BE49-F238E27FC236}">
                <a16:creationId xmlns:a16="http://schemas.microsoft.com/office/drawing/2014/main" id="{C0494CF7-9A95-8856-3841-256ABF6204DD}"/>
              </a:ext>
            </a:extLst>
          </p:cNvPr>
          <p:cNvSpPr txBox="1">
            <a:spLocks/>
          </p:cNvSpPr>
          <p:nvPr/>
        </p:nvSpPr>
        <p:spPr>
          <a:xfrm>
            <a:off x="1552646" y="1544380"/>
            <a:ext cx="9364845" cy="4257845"/>
          </a:xfrm>
          <a:prstGeom prst="rect">
            <a:avLst/>
          </a:prstGeom>
          <a:solidFill>
            <a:schemeClr val="bg1"/>
          </a:solidFill>
        </p:spPr>
        <p:txBody>
          <a:bodyPr vert="horz" lIns="91440" tIns="45720" rIns="91440" bIns="45720" rtlCol="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rgbClr val="92D050"/>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mn-MN" sz="2200" b="1" dirty="0">
                <a:solidFill>
                  <a:schemeClr val="accent1"/>
                </a:solidFill>
                <a:latin typeface="Arial"/>
                <a:ea typeface="Calibri"/>
                <a:cs typeface="Arial"/>
              </a:rPr>
              <a:t>Соглашение Всемирной торговой организации об упрощении процедур торговли</a:t>
            </a:r>
            <a:endParaRPr lang="en-US" sz="2200" b="1" dirty="0">
              <a:solidFill>
                <a:schemeClr val="accent1"/>
              </a:solidFill>
              <a:highlight>
                <a:srgbClr val="FFFF00"/>
              </a:highlight>
              <a:latin typeface="Arial"/>
              <a:ea typeface="Calibri"/>
              <a:cs typeface="Arial"/>
            </a:endParaRPr>
          </a:p>
          <a:p>
            <a:pPr marL="800100" lvl="1" indent="-342900">
              <a:buFont typeface="Arial" panose="020B0604020202020204" pitchFamily="34" charset="0"/>
              <a:buChar char="•"/>
            </a:pPr>
            <a:r>
              <a:rPr lang="mn-MN" sz="1800" dirty="0">
                <a:solidFill>
                  <a:schemeClr val="tx1"/>
                </a:solidFill>
                <a:latin typeface="Arial"/>
                <a:cs typeface="Arial"/>
              </a:rPr>
              <a:t>100% степень реализации Соглашения об упрощении процедур торговли для КНР, ГРУ и КАЗ; 85% в среднем для других четырех стран ЦАРЭС</a:t>
            </a:r>
            <a:endParaRPr lang="en-PH" sz="1800" dirty="0">
              <a:solidFill>
                <a:schemeClr val="tx1"/>
              </a:solidFill>
              <a:latin typeface="Arial"/>
              <a:cs typeface="Arial"/>
            </a:endParaRPr>
          </a:p>
          <a:p>
            <a:r>
              <a:rPr lang="mn-MN" sz="2200" b="1" dirty="0">
                <a:solidFill>
                  <a:schemeClr val="accent1"/>
                </a:solidFill>
                <a:latin typeface="Arial"/>
                <a:cs typeface="Arial"/>
              </a:rPr>
              <a:t>Присоединение к ВТО остальных членов ЦАРЭС</a:t>
            </a:r>
            <a:endParaRPr lang="en-US" sz="2200" b="1" dirty="0">
              <a:solidFill>
                <a:schemeClr val="accent1"/>
              </a:solidFill>
              <a:highlight>
                <a:srgbClr val="FFFF00"/>
              </a:highlight>
              <a:latin typeface="Arial"/>
              <a:cs typeface="Arial"/>
            </a:endParaRPr>
          </a:p>
          <a:p>
            <a:pPr marL="800100" lvl="1" indent="-342900">
              <a:buFont typeface="Arial" panose="020B0604020202020204" pitchFamily="34" charset="0"/>
              <a:buChar char="•"/>
            </a:pPr>
            <a:r>
              <a:rPr lang="mn-MN" sz="1800" dirty="0">
                <a:solidFill>
                  <a:schemeClr val="tx1"/>
                </a:solidFill>
                <a:latin typeface="Arial"/>
                <a:cs typeface="Arial"/>
              </a:rPr>
              <a:t>УЗБ ускоряет переговоры о вступлении в ВТО</a:t>
            </a:r>
          </a:p>
          <a:p>
            <a:pPr marL="800100" lvl="1" indent="-342900">
              <a:buFont typeface="Arial" panose="020B0604020202020204" pitchFamily="34" charset="0"/>
              <a:buChar char="•"/>
            </a:pPr>
            <a:r>
              <a:rPr lang="mn-MN" sz="1800" dirty="0">
                <a:solidFill>
                  <a:schemeClr val="tx1"/>
                </a:solidFill>
                <a:latin typeface="Arial"/>
                <a:cs typeface="Arial"/>
              </a:rPr>
              <a:t>АЗЕ возобновляет работу Рабочей группы в 2023 году</a:t>
            </a:r>
          </a:p>
          <a:p>
            <a:pPr marL="800100" lvl="1" indent="-342900">
              <a:buFont typeface="Arial" panose="020B0604020202020204" pitchFamily="34" charset="0"/>
              <a:buChar char="•"/>
            </a:pPr>
            <a:r>
              <a:rPr lang="mn-MN" sz="1800" dirty="0">
                <a:solidFill>
                  <a:schemeClr val="tx1"/>
                </a:solidFill>
                <a:latin typeface="Arial"/>
                <a:cs typeface="Arial"/>
              </a:rPr>
              <a:t>ТКМ в качестве члена ВТО в феврале 2022 г., из статуса наблюдателя в июле 2020 г.</a:t>
            </a:r>
            <a:endParaRPr lang="en-US" sz="1800" dirty="0">
              <a:solidFill>
                <a:schemeClr val="tx1"/>
              </a:solidFill>
              <a:latin typeface="Arial"/>
              <a:cs typeface="Arial"/>
            </a:endParaRPr>
          </a:p>
          <a:p>
            <a:r>
              <a:rPr lang="mn-MN" sz="2200" b="1" dirty="0">
                <a:solidFill>
                  <a:schemeClr val="accent1"/>
                </a:solidFill>
                <a:latin typeface="Arial"/>
                <a:cs typeface="Arial"/>
              </a:rPr>
              <a:t>Международные конвенции о содействии торговле</a:t>
            </a:r>
            <a:endParaRPr lang="en-US" sz="2200" b="1" dirty="0">
              <a:solidFill>
                <a:schemeClr val="accent1"/>
              </a:solidFill>
              <a:latin typeface="Arial"/>
              <a:cs typeface="Arial"/>
            </a:endParaRPr>
          </a:p>
          <a:p>
            <a:pPr marL="800100" lvl="1" indent="-342900">
              <a:buFont typeface="Arial" panose="020B0604020202020204" pitchFamily="34" charset="0"/>
              <a:buChar char="•"/>
            </a:pPr>
            <a:r>
              <a:rPr lang="mn-MN" sz="1800" dirty="0">
                <a:solidFill>
                  <a:schemeClr val="tx1"/>
                </a:solidFill>
                <a:latin typeface="Arial"/>
                <a:cs typeface="Arial"/>
              </a:rPr>
              <a:t>УЗБ присоединился к Международной конвенции по карантину и защите растений, первым из РЭЦЦА обменял </a:t>
            </a:r>
            <a:r>
              <a:rPr lang="en-US" sz="1800" dirty="0">
                <a:solidFill>
                  <a:schemeClr val="tx1"/>
                </a:solidFill>
                <a:latin typeface="Arial"/>
                <a:cs typeface="Arial"/>
              </a:rPr>
              <a:t>e-Phyto</a:t>
            </a:r>
          </a:p>
          <a:p>
            <a:pPr marL="800100" lvl="1" indent="-342900">
              <a:buFont typeface="Arial" panose="020B0604020202020204" pitchFamily="34" charset="0"/>
              <a:buChar char="•"/>
            </a:pPr>
            <a:r>
              <a:rPr lang="en-US" sz="1800" dirty="0">
                <a:solidFill>
                  <a:schemeClr val="tx1"/>
                </a:solidFill>
                <a:latin typeface="Arial"/>
                <a:cs typeface="Arial"/>
              </a:rPr>
              <a:t>5 </a:t>
            </a:r>
            <a:r>
              <a:rPr lang="mn-MN" sz="1800" dirty="0">
                <a:solidFill>
                  <a:schemeClr val="tx1"/>
                </a:solidFill>
                <a:latin typeface="Arial"/>
                <a:cs typeface="Arial"/>
              </a:rPr>
              <a:t>ЦАРЭС (АЗЕ, КНР, МОН, ТАД, ТКМ) подписывают Рамочное соглашение ООН по содействию трансграничной безбумажной торговле в Азиатско-Тихоокеанском регионе; 3 (АЗЕ</a:t>
            </a:r>
            <a:r>
              <a:rPr lang="en-US" sz="1800" dirty="0">
                <a:solidFill>
                  <a:schemeClr val="tx1"/>
                </a:solidFill>
                <a:latin typeface="Arial"/>
                <a:cs typeface="Arial"/>
              </a:rPr>
              <a:t>, </a:t>
            </a:r>
            <a:r>
              <a:rPr lang="mn-MN" sz="1800" dirty="0">
                <a:solidFill>
                  <a:schemeClr val="tx1"/>
                </a:solidFill>
                <a:latin typeface="Arial"/>
                <a:cs typeface="Arial"/>
              </a:rPr>
              <a:t>МОН</a:t>
            </a:r>
            <a:r>
              <a:rPr lang="en-US" sz="1800" dirty="0">
                <a:solidFill>
                  <a:schemeClr val="tx1"/>
                </a:solidFill>
                <a:latin typeface="Arial"/>
                <a:cs typeface="Arial"/>
              </a:rPr>
              <a:t>, </a:t>
            </a:r>
            <a:r>
              <a:rPr lang="mn-MN" sz="1800" dirty="0">
                <a:solidFill>
                  <a:schemeClr val="tx1"/>
                </a:solidFill>
                <a:latin typeface="Arial"/>
                <a:cs typeface="Arial"/>
              </a:rPr>
              <a:t>КНР</a:t>
            </a:r>
            <a:r>
              <a:rPr lang="en-US" sz="1800" dirty="0">
                <a:solidFill>
                  <a:schemeClr val="tx1"/>
                </a:solidFill>
                <a:latin typeface="Arial"/>
                <a:cs typeface="Arial"/>
              </a:rPr>
              <a:t>) </a:t>
            </a:r>
            <a:r>
              <a:rPr lang="mn-MN" sz="1800" dirty="0">
                <a:solidFill>
                  <a:schemeClr val="tx1"/>
                </a:solidFill>
                <a:latin typeface="Arial"/>
                <a:cs typeface="Arial"/>
              </a:rPr>
              <a:t>являются участниками Конвенции ООН об использовании электронных сообщений в международных договорах.</a:t>
            </a:r>
            <a:endParaRPr lang="en-PH" sz="2200" b="1" dirty="0">
              <a:solidFill>
                <a:schemeClr val="accent1"/>
              </a:solidFill>
              <a:latin typeface="Arial"/>
              <a:cs typeface="Arial"/>
            </a:endParaRPr>
          </a:p>
        </p:txBody>
      </p:sp>
      <p:cxnSp>
        <p:nvCxnSpPr>
          <p:cNvPr id="6" name="Straight Connector 5">
            <a:extLst>
              <a:ext uri="{FF2B5EF4-FFF2-40B4-BE49-F238E27FC236}">
                <a16:creationId xmlns:a16="http://schemas.microsoft.com/office/drawing/2014/main" id="{360587FE-D2DF-0BEA-92E7-20097995A365}"/>
              </a:ext>
            </a:extLst>
          </p:cNvPr>
          <p:cNvCxnSpPr/>
          <p:nvPr/>
        </p:nvCxnSpPr>
        <p:spPr>
          <a:xfrm flipH="1">
            <a:off x="3100251" y="1084391"/>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5E004A-C598-B48E-72C1-D7CDEC4A65B2}"/>
              </a:ext>
            </a:extLst>
          </p:cNvPr>
          <p:cNvSpPr>
            <a:spLocks noGrp="1"/>
          </p:cNvSpPr>
          <p:nvPr>
            <p:ph type="sldNum" sz="quarter" idx="12"/>
          </p:nvPr>
        </p:nvSpPr>
        <p:spPr/>
        <p:txBody>
          <a:bodyPr/>
          <a:lstStyle/>
          <a:p>
            <a:fld id="{59A09C89-E760-E743-8004-FFE52D13F1E8}" type="slidenum">
              <a:rPr lang="en-US" smtClean="0"/>
              <a:t>11</a:t>
            </a:fld>
            <a:endParaRPr lang="en-US"/>
          </a:p>
        </p:txBody>
      </p:sp>
    </p:spTree>
    <p:extLst>
      <p:ext uri="{BB962C8B-B14F-4D97-AF65-F5344CB8AC3E}">
        <p14:creationId xmlns:p14="http://schemas.microsoft.com/office/powerpoint/2010/main" val="134256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0A05629-A4E2-1C4F-9882-141D61139636}"/>
              </a:ext>
            </a:extLst>
          </p:cNvPr>
          <p:cNvSpPr txBox="1"/>
          <p:nvPr/>
        </p:nvSpPr>
        <p:spPr>
          <a:xfrm>
            <a:off x="480636" y="1195196"/>
            <a:ext cx="6887182" cy="430887"/>
          </a:xfrm>
          <a:prstGeom prst="rect">
            <a:avLst/>
          </a:prstGeom>
          <a:noFill/>
        </p:spPr>
        <p:txBody>
          <a:bodyPr wrap="square">
            <a:spAutoFit/>
          </a:bodyPr>
          <a:lstStyle/>
          <a:p>
            <a:pPr marL="90170" indent="-90170"/>
            <a:r>
              <a:rPr lang="mn-MN" sz="2200" b="1" dirty="0">
                <a:solidFill>
                  <a:schemeClr val="accent1"/>
                </a:solidFill>
                <a:latin typeface="Arial"/>
                <a:cs typeface="Arial"/>
              </a:rPr>
              <a:t>Региональное улучшение пограничных служб</a:t>
            </a:r>
            <a:endParaRPr lang="en-US" sz="2200" b="1" dirty="0">
              <a:solidFill>
                <a:schemeClr val="accent1"/>
              </a:solidFill>
              <a:latin typeface="Arial"/>
              <a:cs typeface="Arial"/>
            </a:endParaRPr>
          </a:p>
        </p:txBody>
      </p:sp>
      <p:sp>
        <p:nvSpPr>
          <p:cNvPr id="14" name="TextBox 13">
            <a:extLst>
              <a:ext uri="{FF2B5EF4-FFF2-40B4-BE49-F238E27FC236}">
                <a16:creationId xmlns:a16="http://schemas.microsoft.com/office/drawing/2014/main" id="{94E6C0B0-B1CD-8548-B83B-CF8568243A47}"/>
              </a:ext>
            </a:extLst>
          </p:cNvPr>
          <p:cNvSpPr txBox="1"/>
          <p:nvPr/>
        </p:nvSpPr>
        <p:spPr>
          <a:xfrm>
            <a:off x="480635" y="3456828"/>
            <a:ext cx="7331155" cy="369332"/>
          </a:xfrm>
          <a:prstGeom prst="rect">
            <a:avLst/>
          </a:prstGeom>
          <a:noFill/>
        </p:spPr>
        <p:txBody>
          <a:bodyPr wrap="square">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mn-MN" dirty="0">
                <a:latin typeface="Arial"/>
                <a:ea typeface="+mn-ea"/>
                <a:cs typeface="Arial"/>
              </a:rPr>
              <a:t>Зона трансграничного экономического сотрудничества</a:t>
            </a:r>
            <a:endParaRPr lang="en-US" dirty="0">
              <a:latin typeface="Arial"/>
              <a:ea typeface="+mn-ea"/>
              <a:cs typeface="Arial"/>
            </a:endParaRPr>
          </a:p>
        </p:txBody>
      </p:sp>
      <p:grpSp>
        <p:nvGrpSpPr>
          <p:cNvPr id="15" name="Group 14">
            <a:extLst>
              <a:ext uri="{FF2B5EF4-FFF2-40B4-BE49-F238E27FC236}">
                <a16:creationId xmlns:a16="http://schemas.microsoft.com/office/drawing/2014/main" id="{77C132B0-3752-2942-AC39-52835368E975}"/>
              </a:ext>
            </a:extLst>
          </p:cNvPr>
          <p:cNvGrpSpPr/>
          <p:nvPr/>
        </p:nvGrpSpPr>
        <p:grpSpPr>
          <a:xfrm>
            <a:off x="5666389" y="2003904"/>
            <a:ext cx="6442581" cy="2446200"/>
            <a:chOff x="526942" y="4206028"/>
            <a:chExt cx="5831516" cy="2446200"/>
          </a:xfrm>
        </p:grpSpPr>
        <p:graphicFrame>
          <p:nvGraphicFramePr>
            <p:cNvPr id="20" name="Diagram 19">
              <a:extLst>
                <a:ext uri="{FF2B5EF4-FFF2-40B4-BE49-F238E27FC236}">
                  <a16:creationId xmlns:a16="http://schemas.microsoft.com/office/drawing/2014/main" id="{7B21638D-EA90-EE41-8419-24EC051D7DB2}"/>
                </a:ext>
              </a:extLst>
            </p:cNvPr>
            <p:cNvGraphicFramePr/>
            <p:nvPr/>
          </p:nvGraphicFramePr>
          <p:xfrm>
            <a:off x="526942" y="4206028"/>
            <a:ext cx="5831516" cy="24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Hexagon 20">
              <a:extLst>
                <a:ext uri="{FF2B5EF4-FFF2-40B4-BE49-F238E27FC236}">
                  <a16:creationId xmlns:a16="http://schemas.microsoft.com/office/drawing/2014/main" id="{2338D937-EBA1-1E48-8C1B-02D571C3C59C}"/>
                </a:ext>
              </a:extLst>
            </p:cNvPr>
            <p:cNvSpPr/>
            <p:nvPr/>
          </p:nvSpPr>
          <p:spPr>
            <a:xfrm>
              <a:off x="4027356" y="5061992"/>
              <a:ext cx="772603" cy="715073"/>
            </a:xfrm>
            <a:prstGeom prst="hexagon">
              <a:avLst>
                <a:gd name="adj" fmla="val 25000"/>
                <a:gd name="vf" fmla="val 115470"/>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000" r="-2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TextBox 28">
            <a:extLst>
              <a:ext uri="{FF2B5EF4-FFF2-40B4-BE49-F238E27FC236}">
                <a16:creationId xmlns:a16="http://schemas.microsoft.com/office/drawing/2014/main" id="{25EEF2E4-D967-C943-956A-770F8D91D328}"/>
              </a:ext>
            </a:extLst>
          </p:cNvPr>
          <p:cNvSpPr txBox="1"/>
          <p:nvPr/>
        </p:nvSpPr>
        <p:spPr>
          <a:xfrm>
            <a:off x="720122" y="1673034"/>
            <a:ext cx="5375878" cy="181588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mn-MN" sz="1600" dirty="0">
                <a:solidFill>
                  <a:srgbClr val="000000"/>
                </a:solidFill>
                <a:latin typeface="Arial" panose="020B0604020202020204" pitchFamily="34" charset="0"/>
                <a:cs typeface="Arial"/>
              </a:rPr>
              <a:t>модернизирована пограничная инфраструктура КГЗ и ТАЖ; ПАК для завершения в 2023 году</a:t>
            </a:r>
          </a:p>
          <a:p>
            <a:pPr marL="285750" indent="-285750">
              <a:buFont typeface="Arial" panose="020B0604020202020204" pitchFamily="34" charset="0"/>
              <a:buChar char="•"/>
            </a:pPr>
            <a:r>
              <a:rPr lang="mn-MN" sz="1600" dirty="0">
                <a:solidFill>
                  <a:srgbClr val="000000"/>
                </a:solidFill>
                <a:latin typeface="Arial" panose="020B0604020202020204" pitchFamily="34" charset="0"/>
                <a:cs typeface="Arial"/>
              </a:rPr>
              <a:t>ТАЖ и ПАК запустили национальное единое окно (</a:t>
            </a:r>
            <a:r>
              <a:rPr lang="en-US" sz="1600" dirty="0">
                <a:solidFill>
                  <a:srgbClr val="000000"/>
                </a:solidFill>
                <a:latin typeface="Arial" panose="020B0604020202020204" pitchFamily="34" charset="0"/>
                <a:cs typeface="Arial"/>
              </a:rPr>
              <a:t>NSW), </a:t>
            </a:r>
            <a:r>
              <a:rPr lang="mn-MN" sz="1600" dirty="0">
                <a:solidFill>
                  <a:srgbClr val="000000"/>
                </a:solidFill>
                <a:latin typeface="Arial" panose="020B0604020202020204" pitchFamily="34" charset="0"/>
                <a:cs typeface="Arial"/>
              </a:rPr>
              <a:t>утвержден протокол для МОН</a:t>
            </a:r>
            <a:r>
              <a:rPr lang="en-US" sz="1600" dirty="0">
                <a:solidFill>
                  <a:srgbClr val="000000"/>
                </a:solidFill>
                <a:latin typeface="Arial" panose="020B0604020202020204" pitchFamily="34" charset="0"/>
                <a:cs typeface="Arial"/>
              </a:rPr>
              <a:t> </a:t>
            </a:r>
            <a:r>
              <a:rPr lang="mn-MN" sz="1600" dirty="0">
                <a:solidFill>
                  <a:srgbClr val="000000"/>
                </a:solidFill>
                <a:latin typeface="Arial" panose="020B0604020202020204" pitchFamily="34" charset="0"/>
                <a:cs typeface="Arial"/>
              </a:rPr>
              <a:t>Единого окна</a:t>
            </a:r>
            <a:endParaRPr lang="en-US" sz="1600" dirty="0">
              <a:solidFill>
                <a:srgbClr val="000000"/>
              </a:solidFill>
              <a:latin typeface="Arial" panose="020B0604020202020204" pitchFamily="34" charset="0"/>
              <a:cs typeface="Arial"/>
            </a:endParaRPr>
          </a:p>
          <a:p>
            <a:pPr marL="285750" indent="-285750">
              <a:buFont typeface="Arial" panose="020B0604020202020204" pitchFamily="34" charset="0"/>
              <a:buChar char="•"/>
            </a:pPr>
            <a:r>
              <a:rPr lang="mn-MN" sz="1600" dirty="0">
                <a:solidFill>
                  <a:srgbClr val="000000"/>
                </a:solidFill>
                <a:latin typeface="Arial" panose="020B0604020202020204" pitchFamily="34" charset="0"/>
                <a:cs typeface="Arial"/>
              </a:rPr>
              <a:t>Новая инвестиция для МОН</a:t>
            </a:r>
            <a:r>
              <a:rPr lang="en-US" sz="1600" dirty="0">
                <a:solidFill>
                  <a:srgbClr val="000000"/>
                </a:solidFill>
                <a:latin typeface="Arial" panose="020B0604020202020204" pitchFamily="34" charset="0"/>
                <a:cs typeface="Arial"/>
              </a:rPr>
              <a:t> </a:t>
            </a:r>
            <a:r>
              <a:rPr lang="mn-MN" sz="1600" dirty="0">
                <a:solidFill>
                  <a:srgbClr val="000000"/>
                </a:solidFill>
                <a:latin typeface="Arial" panose="020B0604020202020204" pitchFamily="34" charset="0"/>
                <a:cs typeface="Arial"/>
              </a:rPr>
              <a:t>с пилотным проектом «умная граница» и подходом «единое здравоохранение на границе»</a:t>
            </a:r>
            <a:endParaRPr lang="en-US" sz="1600" dirty="0">
              <a:solidFill>
                <a:schemeClr val="tx1">
                  <a:lumMod val="95000"/>
                  <a:lumOff val="5000"/>
                </a:schemeClr>
              </a:solidFill>
              <a:latin typeface="Franklin Gothic Book" panose="020B0503020102020204" pitchFamily="34" charset="0"/>
              <a:cs typeface="Arial"/>
            </a:endParaRPr>
          </a:p>
        </p:txBody>
      </p:sp>
      <p:sp>
        <p:nvSpPr>
          <p:cNvPr id="4" name="Title 1">
            <a:extLst>
              <a:ext uri="{FF2B5EF4-FFF2-40B4-BE49-F238E27FC236}">
                <a16:creationId xmlns:a16="http://schemas.microsoft.com/office/drawing/2014/main" id="{90F97C6A-E10F-E864-6C4B-99EC89165590}"/>
              </a:ext>
            </a:extLst>
          </p:cNvPr>
          <p:cNvSpPr txBox="1">
            <a:spLocks/>
          </p:cNvSpPr>
          <p:nvPr/>
        </p:nvSpPr>
        <p:spPr>
          <a:xfrm>
            <a:off x="817760" y="108079"/>
            <a:ext cx="10505060" cy="805003"/>
          </a:xfrm>
          <a:prstGeom prst="rect">
            <a:avLst/>
          </a:prstGeom>
        </p:spPr>
        <p:txBody>
          <a:bodyPr vert="horz" lIns="91440" tIns="45720" rIns="91440" bIns="45720" rtlCol="0" anchor="t" anchorCtr="0">
            <a:normAutofit fontScale="550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3600" dirty="0">
                <a:solidFill>
                  <a:schemeClr val="accent1">
                    <a:lumMod val="75000"/>
                  </a:schemeClr>
                </a:solidFill>
                <a:latin typeface="Arial"/>
                <a:cs typeface="Arial"/>
              </a:rPr>
              <a:t>Ключевые достижения Интегрированная программа ЦАРЭС в области торговли</a:t>
            </a:r>
            <a:r>
              <a:rPr lang="en-US" sz="3600" dirty="0">
                <a:solidFill>
                  <a:schemeClr val="accent1">
                    <a:lumMod val="75000"/>
                  </a:schemeClr>
                </a:solidFill>
                <a:latin typeface="Arial"/>
                <a:cs typeface="Arial"/>
              </a:rPr>
              <a:t> 2030 </a:t>
            </a:r>
            <a:r>
              <a:rPr lang="mn-MN" sz="3600" dirty="0">
                <a:solidFill>
                  <a:schemeClr val="accent1">
                    <a:lumMod val="75000"/>
                  </a:schemeClr>
                </a:solidFill>
                <a:latin typeface="Arial"/>
                <a:cs typeface="Arial"/>
              </a:rPr>
              <a:t>за последние 5 лет</a:t>
            </a:r>
            <a:r>
              <a:rPr lang="en-US" sz="3300" dirty="0">
                <a:solidFill>
                  <a:schemeClr val="accent1">
                    <a:lumMod val="75000"/>
                  </a:schemeClr>
                </a:solidFill>
                <a:latin typeface="Arial"/>
                <a:cs typeface="Arial"/>
              </a:rPr>
              <a:t>: </a:t>
            </a:r>
          </a:p>
          <a:p>
            <a:pPr algn="ctr"/>
            <a:r>
              <a:rPr lang="mn-MN" sz="3300" dirty="0">
                <a:solidFill>
                  <a:schemeClr val="accent3"/>
                </a:solidFill>
                <a:latin typeface="Arial"/>
                <a:cs typeface="Arial"/>
              </a:rPr>
              <a:t>Инвестиционные проекты, способствующие торговле</a:t>
            </a:r>
            <a:endParaRPr lang="en-US" sz="3300" dirty="0">
              <a:solidFill>
                <a:schemeClr val="accent3"/>
              </a:solidFill>
              <a:highlight>
                <a:srgbClr val="FFFF00"/>
              </a:highligh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2EF6B20-F867-45DD-D690-5B58763BE7B6}"/>
              </a:ext>
            </a:extLst>
          </p:cNvPr>
          <p:cNvSpPr txBox="1"/>
          <p:nvPr/>
        </p:nvSpPr>
        <p:spPr>
          <a:xfrm>
            <a:off x="462916" y="4612731"/>
            <a:ext cx="8147684" cy="430887"/>
          </a:xfrm>
          <a:prstGeom prst="rect">
            <a:avLst/>
          </a:prstGeom>
          <a:noFill/>
        </p:spPr>
        <p:txBody>
          <a:bodyPr wrap="square">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mn-MN" sz="2200" dirty="0">
                <a:latin typeface="Arial"/>
                <a:ea typeface="+mn-ea"/>
                <a:cs typeface="Arial"/>
              </a:rPr>
              <a:t>Региональное обновление СФС мер для торговли</a:t>
            </a:r>
            <a:endParaRPr lang="en-US" sz="2200" dirty="0">
              <a:latin typeface="Arial"/>
              <a:ea typeface="+mn-ea"/>
              <a:cs typeface="Arial"/>
            </a:endParaRPr>
          </a:p>
        </p:txBody>
      </p:sp>
      <p:cxnSp>
        <p:nvCxnSpPr>
          <p:cNvPr id="19" name="Straight Connector 18">
            <a:extLst>
              <a:ext uri="{FF2B5EF4-FFF2-40B4-BE49-F238E27FC236}">
                <a16:creationId xmlns:a16="http://schemas.microsoft.com/office/drawing/2014/main" id="{540096C5-945D-97A4-EF25-62428D4BB8FF}"/>
              </a:ext>
            </a:extLst>
          </p:cNvPr>
          <p:cNvCxnSpPr/>
          <p:nvPr/>
        </p:nvCxnSpPr>
        <p:spPr>
          <a:xfrm flipH="1">
            <a:off x="3074542" y="977381"/>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F0DEBB-A972-C4FE-8812-29AFD8FD8F16}"/>
              </a:ext>
            </a:extLst>
          </p:cNvPr>
          <p:cNvSpPr txBox="1"/>
          <p:nvPr/>
        </p:nvSpPr>
        <p:spPr>
          <a:xfrm>
            <a:off x="694413" y="3887715"/>
            <a:ext cx="6442580"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mn-MN" dirty="0">
                <a:solidFill>
                  <a:srgbClr val="000000"/>
                </a:solidFill>
                <a:latin typeface="Arial" panose="020B0604020202020204" pitchFamily="34" charset="0"/>
                <a:cs typeface="Arial"/>
              </a:rPr>
              <a:t>Параллельные инвестиции для МОН и КНР, включая наращивание потенциала двусторонних комитетов</a:t>
            </a:r>
            <a:endParaRPr lang="en-US" dirty="0">
              <a:solidFill>
                <a:srgbClr val="000000"/>
              </a:solidFill>
              <a:latin typeface="Arial" panose="020B0604020202020204" pitchFamily="34" charset="0"/>
              <a:cs typeface="Arial"/>
            </a:endParaRPr>
          </a:p>
        </p:txBody>
      </p:sp>
      <p:sp>
        <p:nvSpPr>
          <p:cNvPr id="23" name="TextBox 22">
            <a:extLst>
              <a:ext uri="{FF2B5EF4-FFF2-40B4-BE49-F238E27FC236}">
                <a16:creationId xmlns:a16="http://schemas.microsoft.com/office/drawing/2014/main" id="{9B4FF0C2-0778-0B1E-5B85-0FD124CFD10A}"/>
              </a:ext>
            </a:extLst>
          </p:cNvPr>
          <p:cNvSpPr txBox="1"/>
          <p:nvPr/>
        </p:nvSpPr>
        <p:spPr>
          <a:xfrm>
            <a:off x="672645" y="5019822"/>
            <a:ext cx="7386834"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mn-MN" dirty="0">
                <a:solidFill>
                  <a:srgbClr val="000000"/>
                </a:solidFill>
                <a:latin typeface="Arial" panose="020B0604020202020204" pitchFamily="34" charset="0"/>
                <a:cs typeface="Arial"/>
              </a:rPr>
              <a:t>Модернизация карантинно-досмотровых объектов и объединение функций СФС и таможенной инспекции в МОН</a:t>
            </a:r>
            <a:endParaRPr lang="en-US" dirty="0">
              <a:solidFill>
                <a:srgbClr val="FF0000"/>
              </a:solidFill>
              <a:latin typeface="Arial" panose="020B0604020202020204" pitchFamily="34" charset="0"/>
              <a:cs typeface="Arial"/>
            </a:endParaRPr>
          </a:p>
        </p:txBody>
      </p:sp>
      <p:sp>
        <p:nvSpPr>
          <p:cNvPr id="2" name="Slide Number Placeholder 1">
            <a:extLst>
              <a:ext uri="{FF2B5EF4-FFF2-40B4-BE49-F238E27FC236}">
                <a16:creationId xmlns:a16="http://schemas.microsoft.com/office/drawing/2014/main" id="{51F64F28-24FF-D86D-550B-4EA695249C41}"/>
              </a:ext>
            </a:extLst>
          </p:cNvPr>
          <p:cNvSpPr>
            <a:spLocks noGrp="1"/>
          </p:cNvSpPr>
          <p:nvPr>
            <p:ph type="sldNum" sz="quarter" idx="12"/>
          </p:nvPr>
        </p:nvSpPr>
        <p:spPr/>
        <p:txBody>
          <a:bodyPr/>
          <a:lstStyle/>
          <a:p>
            <a:fld id="{59A09C89-E760-E743-8004-FFE52D13F1E8}" type="slidenum">
              <a:rPr lang="en-US" smtClean="0"/>
              <a:t>12</a:t>
            </a:fld>
            <a:endParaRPr lang="en-US"/>
          </a:p>
        </p:txBody>
      </p:sp>
    </p:spTree>
    <p:extLst>
      <p:ext uri="{BB962C8B-B14F-4D97-AF65-F5344CB8AC3E}">
        <p14:creationId xmlns:p14="http://schemas.microsoft.com/office/powerpoint/2010/main" val="258807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5EEF2E4-D967-C943-956A-770F8D91D328}"/>
              </a:ext>
            </a:extLst>
          </p:cNvPr>
          <p:cNvSpPr txBox="1"/>
          <p:nvPr/>
        </p:nvSpPr>
        <p:spPr>
          <a:xfrm>
            <a:off x="401546" y="1656418"/>
            <a:ext cx="5044271"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mn-MN" b="0" i="0" u="none" strike="noStrike" noProof="0" dirty="0">
                <a:latin typeface="Arial"/>
                <a:cs typeface="Arial"/>
              </a:rPr>
              <a:t>Торговая неделя ЦАРЭС: расширение сотрудничества в цифровой торговле (2021–2022 гг.)</a:t>
            </a:r>
          </a:p>
          <a:p>
            <a:pPr marL="285750" indent="-285750">
              <a:buFont typeface="Arial" panose="020B0604020202020204" pitchFamily="34" charset="0"/>
              <a:buChar char="•"/>
            </a:pPr>
            <a:r>
              <a:rPr lang="mn-MN" b="0" i="0" u="none" strike="noStrike" noProof="0" dirty="0">
                <a:latin typeface="Arial"/>
                <a:cs typeface="Arial"/>
              </a:rPr>
              <a:t>Форум цифровой торговли ЦАРЭС</a:t>
            </a:r>
          </a:p>
          <a:p>
            <a:pPr marL="285750" indent="-285750">
              <a:buFont typeface="Arial" panose="020B0604020202020204" pitchFamily="34" charset="0"/>
              <a:buChar char="•"/>
            </a:pPr>
            <a:r>
              <a:rPr lang="mn-MN" b="0" i="0" u="none" strike="noStrike" noProof="0" dirty="0">
                <a:latin typeface="Arial"/>
                <a:cs typeface="Arial"/>
              </a:rPr>
              <a:t>Неделя санитарных и фитосанитарных мер ЦАРЭС (2021 г.)</a:t>
            </a:r>
          </a:p>
          <a:p>
            <a:pPr marL="285750" indent="-285750">
              <a:buFont typeface="Arial" panose="020B0604020202020204" pitchFamily="34" charset="0"/>
              <a:buChar char="•"/>
            </a:pPr>
            <a:r>
              <a:rPr lang="mn-MN" b="0" i="0" u="none" strike="noStrike" noProof="0" dirty="0">
                <a:latin typeface="Arial"/>
                <a:cs typeface="Arial"/>
              </a:rPr>
              <a:t>Таможенные вебинары ЦАРЭС</a:t>
            </a:r>
          </a:p>
          <a:p>
            <a:pPr marL="285750" indent="-285750">
              <a:buFont typeface="Arial" panose="020B0604020202020204" pitchFamily="34" charset="0"/>
              <a:buChar char="•"/>
            </a:pPr>
            <a:r>
              <a:rPr lang="mn-MN" b="0" i="0" u="none" strike="noStrike" noProof="0" dirty="0">
                <a:latin typeface="Arial"/>
                <a:cs typeface="Arial"/>
              </a:rPr>
              <a:t>Серия семинаров ЦАРЭС по ЗСТ</a:t>
            </a:r>
            <a:endParaRPr lang="en-US" b="0" i="0" u="none" strike="noStrike" noProof="0" dirty="0">
              <a:solidFill>
                <a:srgbClr val="FF000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FF0000"/>
              </a:solidFill>
              <a:highlight>
                <a:srgbClr val="FFFF00"/>
              </a:highlight>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solidFill>
                <a:schemeClr val="tx1">
                  <a:lumMod val="95000"/>
                  <a:lumOff val="5000"/>
                </a:schemeClr>
              </a:solidFill>
              <a:highlight>
                <a:srgbClr val="FFFF00"/>
              </a:highligh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0F97C6A-E10F-E864-6C4B-99EC89165590}"/>
              </a:ext>
            </a:extLst>
          </p:cNvPr>
          <p:cNvSpPr txBox="1">
            <a:spLocks/>
          </p:cNvSpPr>
          <p:nvPr/>
        </p:nvSpPr>
        <p:spPr>
          <a:xfrm>
            <a:off x="2286001" y="212105"/>
            <a:ext cx="10010273" cy="805003"/>
          </a:xfrm>
          <a:prstGeom prst="rect">
            <a:avLst/>
          </a:prstGeom>
        </p:spPr>
        <p:txBody>
          <a:bodyPr vert="horz" lIns="91440" tIns="45720" rIns="91440" bIns="45720" rtlCol="0" anchor="t" anchorCtr="0">
            <a:normAutofit fontScale="625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2800" dirty="0">
                <a:solidFill>
                  <a:schemeClr val="accent1">
                    <a:lumMod val="75000"/>
                  </a:schemeClr>
                </a:solidFill>
                <a:latin typeface="Arial"/>
                <a:cs typeface="Arial"/>
              </a:rPr>
              <a:t>Ключевые достижения Интегрированная программа ЦАРЭС в области торговли</a:t>
            </a:r>
            <a:r>
              <a:rPr lang="en-US" sz="2800" dirty="0">
                <a:solidFill>
                  <a:schemeClr val="accent1">
                    <a:lumMod val="75000"/>
                  </a:schemeClr>
                </a:solidFill>
                <a:latin typeface="Arial"/>
                <a:cs typeface="Arial"/>
              </a:rPr>
              <a:t> 2030 </a:t>
            </a:r>
            <a:r>
              <a:rPr lang="mn-MN" sz="2800" dirty="0">
                <a:solidFill>
                  <a:schemeClr val="accent1">
                    <a:lumMod val="75000"/>
                  </a:schemeClr>
                </a:solidFill>
                <a:latin typeface="Arial"/>
                <a:cs typeface="Arial"/>
              </a:rPr>
              <a:t>за последние 5 лет </a:t>
            </a:r>
            <a:r>
              <a:rPr lang="en-US" sz="2800" dirty="0">
                <a:solidFill>
                  <a:schemeClr val="accent1">
                    <a:lumMod val="75000"/>
                  </a:schemeClr>
                </a:solidFill>
                <a:latin typeface="Arial"/>
                <a:cs typeface="Arial"/>
              </a:rPr>
              <a:t>: </a:t>
            </a:r>
            <a:endParaRPr lang="mn-MN" sz="2800" dirty="0">
              <a:solidFill>
                <a:schemeClr val="accent1">
                  <a:lumMod val="75000"/>
                </a:schemeClr>
              </a:solidFill>
              <a:latin typeface="Arial"/>
              <a:cs typeface="Arial"/>
            </a:endParaRPr>
          </a:p>
          <a:p>
            <a:pPr algn="ctr"/>
            <a:r>
              <a:rPr lang="mn-MN" sz="3000" dirty="0">
                <a:solidFill>
                  <a:schemeClr val="accent3"/>
                </a:solidFill>
                <a:latin typeface="Arial"/>
                <a:cs typeface="Arial"/>
              </a:rPr>
              <a:t>укрепление институтов и партнерств</a:t>
            </a:r>
            <a:endParaRPr lang="en-US" sz="3000" dirty="0">
              <a:solidFill>
                <a:schemeClr val="accent3"/>
              </a:solidFill>
              <a:latin typeface="Arial"/>
              <a:cs typeface="Arial"/>
            </a:endParaRPr>
          </a:p>
        </p:txBody>
      </p:sp>
      <p:sp>
        <p:nvSpPr>
          <p:cNvPr id="17" name="TextBox 16">
            <a:extLst>
              <a:ext uri="{FF2B5EF4-FFF2-40B4-BE49-F238E27FC236}">
                <a16:creationId xmlns:a16="http://schemas.microsoft.com/office/drawing/2014/main" id="{F456A47A-B615-0382-4756-43391633D828}"/>
              </a:ext>
            </a:extLst>
          </p:cNvPr>
          <p:cNvSpPr txBox="1"/>
          <p:nvPr/>
        </p:nvSpPr>
        <p:spPr>
          <a:xfrm>
            <a:off x="316779" y="1194998"/>
            <a:ext cx="6236084" cy="430887"/>
          </a:xfrm>
          <a:prstGeom prst="rect">
            <a:avLst/>
          </a:prstGeom>
          <a:noFill/>
        </p:spPr>
        <p:txBody>
          <a:bodyPr wrap="square" lIns="91440" tIns="45720" rIns="91440" bIns="45720" anchor="t">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mn-MN" sz="2200" dirty="0">
                <a:solidFill>
                  <a:srgbClr val="0070C0"/>
                </a:solidFill>
                <a:latin typeface="Century Gothic"/>
                <a:ea typeface="SimSun"/>
              </a:rPr>
              <a:t>Диалоги по региональной политике</a:t>
            </a:r>
            <a:endParaRPr lang="en-US" sz="2200" dirty="0">
              <a:solidFill>
                <a:srgbClr val="0070C0"/>
              </a:solidFill>
            </a:endParaRPr>
          </a:p>
        </p:txBody>
      </p:sp>
      <p:cxnSp>
        <p:nvCxnSpPr>
          <p:cNvPr id="12" name="Straight Connector 11">
            <a:extLst>
              <a:ext uri="{FF2B5EF4-FFF2-40B4-BE49-F238E27FC236}">
                <a16:creationId xmlns:a16="http://schemas.microsoft.com/office/drawing/2014/main" id="{8B7933B7-4D19-F292-3BA8-98C5C6704E56}"/>
              </a:ext>
            </a:extLst>
          </p:cNvPr>
          <p:cNvCxnSpPr/>
          <p:nvPr/>
        </p:nvCxnSpPr>
        <p:spPr>
          <a:xfrm flipH="1">
            <a:off x="3052772" y="103292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384D730-D6EE-739E-C697-37F696BE6DB1}"/>
              </a:ext>
            </a:extLst>
          </p:cNvPr>
          <p:cNvSpPr txBox="1"/>
          <p:nvPr/>
        </p:nvSpPr>
        <p:spPr>
          <a:xfrm>
            <a:off x="6048520" y="1225531"/>
            <a:ext cx="5555651" cy="769441"/>
          </a:xfrm>
          <a:prstGeom prst="rect">
            <a:avLst/>
          </a:prstGeom>
          <a:noFill/>
        </p:spPr>
        <p:txBody>
          <a:bodyPr wrap="square">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mn-MN" sz="2200" dirty="0"/>
              <a:t>Взаимодействие с партнерами по развитию</a:t>
            </a:r>
            <a:endParaRPr lang="en-US" sz="2200" dirty="0"/>
          </a:p>
        </p:txBody>
      </p:sp>
      <p:sp>
        <p:nvSpPr>
          <p:cNvPr id="25" name="TextBox 24">
            <a:extLst>
              <a:ext uri="{FF2B5EF4-FFF2-40B4-BE49-F238E27FC236}">
                <a16:creationId xmlns:a16="http://schemas.microsoft.com/office/drawing/2014/main" id="{A5A45497-6BB7-E709-85E1-813D0049133D}"/>
              </a:ext>
            </a:extLst>
          </p:cNvPr>
          <p:cNvSpPr txBox="1"/>
          <p:nvPr/>
        </p:nvSpPr>
        <p:spPr>
          <a:xfrm>
            <a:off x="5872930" y="1709481"/>
            <a:ext cx="5731241" cy="4016484"/>
          </a:xfrm>
          <a:prstGeom prst="rect">
            <a:avLst/>
          </a:prstGeom>
          <a:solidFill>
            <a:schemeClr val="bg1"/>
          </a:solidFill>
        </p:spPr>
        <p:txBody>
          <a:bodyPr wrap="square" lIns="91440" tIns="45720" rIns="91440" bIns="45720" anchor="t">
            <a:spAutoFit/>
          </a:bodyPr>
          <a:lstStyle/>
          <a:p>
            <a:pPr marL="285750" indent="-285750">
              <a:buFont typeface="Arial" panose="020B0604020202020204" pitchFamily="34" charset="0"/>
              <a:buChar char="•"/>
            </a:pPr>
            <a:r>
              <a:rPr lang="mn-MN" sz="1700" b="0" i="0" u="none" strike="noStrike" noProof="0" dirty="0">
                <a:latin typeface="Arial"/>
                <a:cs typeface="Arial"/>
              </a:rPr>
              <a:t>Давнее сотрудничество и партнерство с ВТО по вопросам вступления, с МЭБ</a:t>
            </a:r>
            <a:r>
              <a:rPr lang="en-US" sz="1700" dirty="0">
                <a:latin typeface="Arial"/>
                <a:cs typeface="Arial"/>
              </a:rPr>
              <a:t>, </a:t>
            </a:r>
            <a:r>
              <a:rPr lang="mn-MN" sz="1700" dirty="0">
                <a:latin typeface="Arial"/>
                <a:cs typeface="Arial"/>
              </a:rPr>
              <a:t>ЕОЗР</a:t>
            </a:r>
            <a:r>
              <a:rPr lang="en-US" sz="1700" dirty="0">
                <a:latin typeface="Arial"/>
                <a:cs typeface="Arial"/>
              </a:rPr>
              <a:t>, </a:t>
            </a:r>
            <a:r>
              <a:rPr lang="mn-MN" sz="1700" dirty="0">
                <a:latin typeface="Arial"/>
                <a:cs typeface="Arial"/>
              </a:rPr>
              <a:t>МККЗР и </a:t>
            </a:r>
            <a:r>
              <a:rPr lang="mn-MN" sz="1700" b="0" i="0" u="none" strike="noStrike" noProof="0" dirty="0">
                <a:latin typeface="Arial"/>
                <a:cs typeface="Arial"/>
              </a:rPr>
              <a:t>ВТО по мерам СФС, с ВТамО по таможенным вопросам</a:t>
            </a:r>
          </a:p>
          <a:p>
            <a:pPr marL="285750" indent="-285750">
              <a:buFont typeface="Arial" panose="020B0604020202020204" pitchFamily="34" charset="0"/>
              <a:buChar char="•"/>
            </a:pPr>
            <a:r>
              <a:rPr lang="mn-MN" sz="1700" b="0" i="0" u="none" strike="noStrike" noProof="0" dirty="0">
                <a:latin typeface="Arial"/>
                <a:cs typeface="Arial"/>
              </a:rPr>
              <a:t>Софинансирование ТП от </a:t>
            </a:r>
            <a:r>
              <a:rPr lang="en-US" sz="1700" b="0" i="0" u="none" strike="noStrike" noProof="0" dirty="0">
                <a:latin typeface="Arial"/>
                <a:cs typeface="Arial"/>
              </a:rPr>
              <a:t>PRCF, EAKPF, UK-ARTCF</a:t>
            </a:r>
          </a:p>
          <a:p>
            <a:pPr marL="285750" indent="-285750">
              <a:buFont typeface="Arial" panose="020B0604020202020204" pitchFamily="34" charset="0"/>
              <a:buChar char="•"/>
            </a:pPr>
            <a:r>
              <a:rPr lang="mn-MN" sz="1700" b="0" i="0" u="none" strike="noStrike" noProof="0" dirty="0">
                <a:latin typeface="Arial"/>
                <a:cs typeface="Arial"/>
              </a:rPr>
              <a:t>Совместное наращивание потенциала с ЭСКАТО ООН, ЮНСИТРАЛ, МТП и ЕЭК ООН</a:t>
            </a:r>
          </a:p>
          <a:p>
            <a:pPr marL="285750" indent="-285750">
              <a:buFont typeface="Arial" panose="020B0604020202020204" pitchFamily="34" charset="0"/>
              <a:buChar char="•"/>
            </a:pPr>
            <a:r>
              <a:rPr lang="mn-MN" sz="1700" b="0" i="0" u="none" strike="noStrike" noProof="0" dirty="0">
                <a:latin typeface="Arial"/>
                <a:cs typeface="Arial"/>
              </a:rPr>
              <a:t>Совместные мероприятия с Институтом РЭЦЦА, РКСИ</a:t>
            </a:r>
          </a:p>
          <a:p>
            <a:pPr marL="285750" indent="-285750">
              <a:buFont typeface="Arial" panose="020B0604020202020204" pitchFamily="34" charset="0"/>
              <a:buChar char="•"/>
            </a:pPr>
            <a:r>
              <a:rPr lang="mn-MN" sz="1700" b="0" i="0" u="none" strike="noStrike" noProof="0" dirty="0">
                <a:latin typeface="Arial"/>
                <a:cs typeface="Arial"/>
              </a:rPr>
              <a:t>Меморандум о взаимопонимании с Таможенной службой Кореи</a:t>
            </a:r>
          </a:p>
          <a:p>
            <a:pPr marL="285750" indent="-285750">
              <a:buFont typeface="Arial" panose="020B0604020202020204" pitchFamily="34" charset="0"/>
              <a:buChar char="•"/>
            </a:pPr>
            <a:r>
              <a:rPr lang="mn-MN" sz="1700" b="0" i="0" u="none" strike="noStrike" noProof="0" dirty="0">
                <a:latin typeface="Arial"/>
                <a:cs typeface="Arial"/>
              </a:rPr>
              <a:t>Совместный вебинар и ознакомительные поездки с </a:t>
            </a:r>
            <a:r>
              <a:rPr lang="en-US" sz="1700" b="0" i="0" u="none" strike="noStrike" noProof="0" dirty="0">
                <a:latin typeface="Arial"/>
                <a:cs typeface="Arial"/>
              </a:rPr>
              <a:t>USAID </a:t>
            </a:r>
            <a:r>
              <a:rPr lang="mn-MN" sz="1700" b="0" i="0" u="none" strike="noStrike" noProof="0" dirty="0">
                <a:latin typeface="Arial"/>
                <a:cs typeface="Arial"/>
              </a:rPr>
              <a:t>и Министерством торговли США</a:t>
            </a:r>
          </a:p>
          <a:p>
            <a:pPr marL="285750" indent="-285750">
              <a:buFont typeface="Arial" panose="020B0604020202020204" pitchFamily="34" charset="0"/>
              <a:buChar char="•"/>
            </a:pPr>
            <a:r>
              <a:rPr lang="mn-MN" sz="1700" b="0" i="0" u="none" strike="noStrike" noProof="0" dirty="0">
                <a:latin typeface="Arial"/>
                <a:cs typeface="Arial"/>
              </a:rPr>
              <a:t>Регулярная связь, координация и обмен информацией со Всемирным банком, </a:t>
            </a:r>
            <a:r>
              <a:rPr lang="en-US" sz="1700" b="0" i="0" u="none" strike="noStrike" noProof="0" dirty="0">
                <a:latin typeface="Arial"/>
                <a:cs typeface="Arial"/>
              </a:rPr>
              <a:t>ITC, GIZ, </a:t>
            </a:r>
            <a:r>
              <a:rPr lang="mn-MN" sz="1700" b="0" i="0" u="none" strike="noStrike" noProof="0" dirty="0">
                <a:latin typeface="Arial"/>
                <a:cs typeface="Arial"/>
              </a:rPr>
              <a:t>ЕС и другими для создания синергии</a:t>
            </a:r>
            <a:endParaRPr lang="en-US" sz="1700" dirty="0">
              <a:solidFill>
                <a:srgbClr val="FF0000"/>
              </a:solidFill>
              <a:highlight>
                <a:srgbClr val="FFFF00"/>
              </a:highligh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B23400-CCAD-B50D-1EDD-D628DCE261D2}"/>
              </a:ext>
            </a:extLst>
          </p:cNvPr>
          <p:cNvSpPr txBox="1"/>
          <p:nvPr/>
        </p:nvSpPr>
        <p:spPr>
          <a:xfrm>
            <a:off x="316779" y="3824436"/>
            <a:ext cx="6236084" cy="430887"/>
          </a:xfrm>
          <a:prstGeom prst="rect">
            <a:avLst/>
          </a:prstGeom>
          <a:noFill/>
        </p:spPr>
        <p:txBody>
          <a:bodyPr wrap="square" lIns="91440" tIns="45720" rIns="91440" bIns="45720" anchor="t">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mn-MN" sz="2200" dirty="0">
                <a:solidFill>
                  <a:srgbClr val="0070C0"/>
                </a:solidFill>
                <a:latin typeface="Century Gothic"/>
                <a:ea typeface="SimSun"/>
              </a:rPr>
              <a:t>Институциональное строительство</a:t>
            </a:r>
            <a:endParaRPr lang="en-US" sz="2200" dirty="0">
              <a:solidFill>
                <a:srgbClr val="0070C0"/>
              </a:solidFill>
              <a:latin typeface="Century Gothic"/>
              <a:ea typeface="SimSun"/>
            </a:endParaRPr>
          </a:p>
        </p:txBody>
      </p:sp>
      <p:sp>
        <p:nvSpPr>
          <p:cNvPr id="11" name="TextBox 10">
            <a:extLst>
              <a:ext uri="{FF2B5EF4-FFF2-40B4-BE49-F238E27FC236}">
                <a16:creationId xmlns:a16="http://schemas.microsoft.com/office/drawing/2014/main" id="{1BC21ED5-3A43-B894-20D3-B2F11B3179C2}"/>
              </a:ext>
            </a:extLst>
          </p:cNvPr>
          <p:cNvSpPr txBox="1"/>
          <p:nvPr/>
        </p:nvSpPr>
        <p:spPr>
          <a:xfrm>
            <a:off x="364905" y="4222385"/>
            <a:ext cx="5044271" cy="1477328"/>
          </a:xfrm>
          <a:prstGeom prst="rect">
            <a:avLst/>
          </a:prstGeom>
          <a:solidFill>
            <a:schemeClr val="bg1"/>
          </a:solidFill>
        </p:spPr>
        <p:txBody>
          <a:bodyPr wrap="square" lIns="91440" tIns="45720" rIns="91440" bIns="45720" anchor="t">
            <a:spAutoFit/>
          </a:bodyPr>
          <a:lstStyle/>
          <a:p>
            <a:pPr marL="285750" indent="-285750">
              <a:buFont typeface="Arial" panose="020B0604020202020204" pitchFamily="34" charset="0"/>
              <a:buChar char="•"/>
            </a:pPr>
            <a:r>
              <a:rPr lang="mn-MN" dirty="0">
                <a:latin typeface="Arial"/>
                <a:cs typeface="Arial"/>
              </a:rPr>
              <a:t>Обмен знаниями Юг-Юг</a:t>
            </a:r>
          </a:p>
          <a:p>
            <a:pPr marL="285750" indent="-285750">
              <a:buFont typeface="Arial" panose="020B0604020202020204" pitchFamily="34" charset="0"/>
              <a:buChar char="•"/>
            </a:pPr>
            <a:r>
              <a:rPr lang="mn-MN" dirty="0">
                <a:latin typeface="Arial"/>
                <a:cs typeface="Arial"/>
              </a:rPr>
              <a:t>Укрепление связей и доброй воли, основа для регионального сотрудничества</a:t>
            </a:r>
          </a:p>
          <a:p>
            <a:pPr marL="285750" indent="-285750">
              <a:buFont typeface="Arial" panose="020B0604020202020204" pitchFamily="34" charset="0"/>
              <a:buChar char="•"/>
            </a:pPr>
            <a:r>
              <a:rPr lang="mn-MN" dirty="0">
                <a:latin typeface="Arial"/>
                <a:cs typeface="Arial"/>
              </a:rPr>
              <a:t>Согласованные приоритеты и политика</a:t>
            </a:r>
          </a:p>
          <a:p>
            <a:pPr marL="285750" indent="-285750">
              <a:buFont typeface="Arial" panose="020B0604020202020204" pitchFamily="34" charset="0"/>
              <a:buChar char="•"/>
            </a:pPr>
            <a:r>
              <a:rPr lang="mn-MN" dirty="0">
                <a:latin typeface="Arial"/>
                <a:cs typeface="Arial"/>
              </a:rPr>
              <a:t>Расширенные торговые возможности</a:t>
            </a:r>
            <a:endParaRPr lang="en-US" dirty="0">
              <a:latin typeface="Arial"/>
              <a:cs typeface="Arial"/>
            </a:endParaRPr>
          </a:p>
        </p:txBody>
      </p:sp>
      <p:sp>
        <p:nvSpPr>
          <p:cNvPr id="3" name="TextBox 2">
            <a:extLst>
              <a:ext uri="{FF2B5EF4-FFF2-40B4-BE49-F238E27FC236}">
                <a16:creationId xmlns:a16="http://schemas.microsoft.com/office/drawing/2014/main" id="{DD92F821-26A0-ADAC-28B7-154FEA8DF9FA}"/>
              </a:ext>
            </a:extLst>
          </p:cNvPr>
          <p:cNvSpPr txBox="1"/>
          <p:nvPr/>
        </p:nvSpPr>
        <p:spPr>
          <a:xfrm>
            <a:off x="629507" y="5785925"/>
            <a:ext cx="108380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Notes:  </a:t>
            </a:r>
            <a:r>
              <a:rPr lang="en-US" sz="900">
                <a:ea typeface="+mn-lt"/>
                <a:cs typeface="+mn-lt"/>
              </a:rPr>
              <a:t>EAKPF = Rep of Korea e-Asia and Knowledge Partnership Fund;</a:t>
            </a:r>
            <a:r>
              <a:rPr lang="en-US" sz="900"/>
              <a:t> EPPO = European and Mediterranean Plant Protection Organization;  EU = European Union; GIZ = Deutsche Gesellschaft fur </a:t>
            </a:r>
            <a:r>
              <a:rPr lang="en-US" sz="900" err="1"/>
              <a:t>Internationale</a:t>
            </a:r>
            <a:r>
              <a:rPr lang="en-US" sz="900"/>
              <a:t> </a:t>
            </a:r>
            <a:r>
              <a:rPr lang="en-US" sz="900" err="1"/>
              <a:t>Zusammenarbeit</a:t>
            </a:r>
            <a:r>
              <a:rPr lang="en-US" sz="900"/>
              <a:t>; </a:t>
            </a:r>
            <a:r>
              <a:rPr lang="en-US" sz="900">
                <a:ea typeface="+mn-lt"/>
                <a:cs typeface="+mn-lt"/>
              </a:rPr>
              <a:t>ICC = International Chamber of Commerce; </a:t>
            </a:r>
            <a:r>
              <a:rPr lang="en-US" sz="900"/>
              <a:t>IPPC = International Plant Protection Convention;  </a:t>
            </a:r>
            <a:r>
              <a:rPr lang="en-US" sz="900">
                <a:ea typeface="+mn-lt"/>
                <a:cs typeface="+mn-lt"/>
              </a:rPr>
              <a:t>ITC = International Trade Centre; </a:t>
            </a:r>
            <a:r>
              <a:rPr lang="en-US" sz="900"/>
              <a:t> PRCF = PRC Poverty Reduction and Regional Cooperation Fund; R</a:t>
            </a:r>
            <a:r>
              <a:rPr lang="en-US" sz="900">
                <a:ea typeface="+mn-lt"/>
                <a:cs typeface="+mn-lt"/>
              </a:rPr>
              <a:t>KSI = Regional Knowledge Sharing Initiative;</a:t>
            </a:r>
            <a:r>
              <a:rPr lang="en-US" sz="900"/>
              <a:t> </a:t>
            </a:r>
            <a:r>
              <a:rPr lang="en-US" sz="900">
                <a:ea typeface="+mn-lt"/>
                <a:cs typeface="+mn-lt"/>
              </a:rPr>
              <a:t>UNCITRAL = UN Commission on International Trade Law; UNECE = UN Economic Commission  for Europe;</a:t>
            </a:r>
            <a:r>
              <a:rPr lang="en-US" sz="900"/>
              <a:t> UNESCAP = UN Economic and Social Commission for Asia and Pacific;  USAID = US Agency for International Development; </a:t>
            </a:r>
            <a:r>
              <a:rPr lang="en-US" sz="900">
                <a:ea typeface="+mn-lt"/>
                <a:cs typeface="+mn-lt"/>
              </a:rPr>
              <a:t>WOAH = World Organization for Animal Health</a:t>
            </a:r>
            <a:endParaRPr lang="en-US" sz="1600"/>
          </a:p>
        </p:txBody>
      </p:sp>
      <p:sp>
        <p:nvSpPr>
          <p:cNvPr id="2" name="Slide Number Placeholder 1">
            <a:extLst>
              <a:ext uri="{FF2B5EF4-FFF2-40B4-BE49-F238E27FC236}">
                <a16:creationId xmlns:a16="http://schemas.microsoft.com/office/drawing/2014/main" id="{75038EF3-7E38-C987-E4A2-CE43D91D3CB6}"/>
              </a:ext>
            </a:extLst>
          </p:cNvPr>
          <p:cNvSpPr>
            <a:spLocks noGrp="1"/>
          </p:cNvSpPr>
          <p:nvPr>
            <p:ph type="sldNum" sz="quarter" idx="12"/>
          </p:nvPr>
        </p:nvSpPr>
        <p:spPr/>
        <p:txBody>
          <a:bodyPr/>
          <a:lstStyle/>
          <a:p>
            <a:fld id="{59A09C89-E760-E743-8004-FFE52D13F1E8}" type="slidenum">
              <a:rPr lang="en-US" smtClean="0"/>
              <a:t>13</a:t>
            </a:fld>
            <a:endParaRPr lang="en-US"/>
          </a:p>
        </p:txBody>
      </p:sp>
    </p:spTree>
    <p:extLst>
      <p:ext uri="{BB962C8B-B14F-4D97-AF65-F5344CB8AC3E}">
        <p14:creationId xmlns:p14="http://schemas.microsoft.com/office/powerpoint/2010/main" val="396716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Graphical user interface&#10;&#10;Description automatically generated">
            <a:extLst>
              <a:ext uri="{FF2B5EF4-FFF2-40B4-BE49-F238E27FC236}">
                <a16:creationId xmlns:a16="http://schemas.microsoft.com/office/drawing/2014/main" id="{9D78A03A-F202-B34A-8D1D-4AE6747E8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5556" y="4155708"/>
            <a:ext cx="2960372" cy="1734204"/>
          </a:xfrm>
          <a:prstGeom prst="rect">
            <a:avLst/>
          </a:prstGeom>
        </p:spPr>
      </p:pic>
      <p:grpSp>
        <p:nvGrpSpPr>
          <p:cNvPr id="8" name="Group 7">
            <a:extLst>
              <a:ext uri="{FF2B5EF4-FFF2-40B4-BE49-F238E27FC236}">
                <a16:creationId xmlns:a16="http://schemas.microsoft.com/office/drawing/2014/main" id="{81D0CB8D-101E-6047-821A-BB00278BA0B6}"/>
              </a:ext>
            </a:extLst>
          </p:cNvPr>
          <p:cNvGrpSpPr/>
          <p:nvPr/>
        </p:nvGrpSpPr>
        <p:grpSpPr>
          <a:xfrm>
            <a:off x="8717627" y="2216694"/>
            <a:ext cx="3050017" cy="1799492"/>
            <a:chOff x="4961182" y="995981"/>
            <a:chExt cx="3811602" cy="2323713"/>
          </a:xfrm>
        </p:grpSpPr>
        <p:pic>
          <p:nvPicPr>
            <p:cNvPr id="9" name="Picture 8" descr="Graphical user interface&#10;&#10;Description automatically generated">
              <a:extLst>
                <a:ext uri="{FF2B5EF4-FFF2-40B4-BE49-F238E27FC236}">
                  <a16:creationId xmlns:a16="http://schemas.microsoft.com/office/drawing/2014/main" id="{5CF8C1C2-CB29-2741-9E2A-CA42D153A5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3588" y="995981"/>
              <a:ext cx="3789196" cy="2323713"/>
            </a:xfrm>
            <a:prstGeom prst="rect">
              <a:avLst/>
            </a:prstGeom>
          </p:spPr>
        </p:pic>
        <p:sp>
          <p:nvSpPr>
            <p:cNvPr id="10" name="TextBox 9">
              <a:extLst>
                <a:ext uri="{FF2B5EF4-FFF2-40B4-BE49-F238E27FC236}">
                  <a16:creationId xmlns:a16="http://schemas.microsoft.com/office/drawing/2014/main" id="{368B2A3C-9B9D-D24D-BDFC-0329B5213952}"/>
                </a:ext>
              </a:extLst>
            </p:cNvPr>
            <p:cNvSpPr txBox="1"/>
            <p:nvPr/>
          </p:nvSpPr>
          <p:spPr>
            <a:xfrm>
              <a:off x="4961182" y="1630791"/>
              <a:ext cx="3649793"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rial" panose="020B0604020202020204" pitchFamily="34" charset="0"/>
                  <a:ea typeface="+mn-lt"/>
                  <a:cs typeface="Arial" panose="020B0604020202020204" pitchFamily="34" charset="0"/>
                  <a:hlinkClick r:id="rId5"/>
                </a:rPr>
                <a:t>https://elearning.carecinstitute.org</a:t>
              </a:r>
              <a:endParaRPr lang="en-US" sz="1100">
                <a:latin typeface="Arial" panose="020B0604020202020204" pitchFamily="34" charset="0"/>
                <a:ea typeface="+mn-lt"/>
                <a:cs typeface="Arial" panose="020B0604020202020204" pitchFamily="34" charset="0"/>
              </a:endParaRPr>
            </a:p>
          </p:txBody>
        </p:sp>
      </p:grpSp>
      <p:sp>
        <p:nvSpPr>
          <p:cNvPr id="11" name="TextBox 10">
            <a:extLst>
              <a:ext uri="{FF2B5EF4-FFF2-40B4-BE49-F238E27FC236}">
                <a16:creationId xmlns:a16="http://schemas.microsoft.com/office/drawing/2014/main" id="{4E52354A-969C-7B4B-9F09-7BD88105EA9B}"/>
              </a:ext>
            </a:extLst>
          </p:cNvPr>
          <p:cNvSpPr txBox="1"/>
          <p:nvPr/>
        </p:nvSpPr>
        <p:spPr>
          <a:xfrm>
            <a:off x="8699698" y="1324563"/>
            <a:ext cx="3032088" cy="584775"/>
          </a:xfrm>
          <a:prstGeom prst="rect">
            <a:avLst/>
          </a:prstGeom>
          <a:noFill/>
        </p:spPr>
        <p:txBody>
          <a:bodyPr wrap="square">
            <a:spAutoFit/>
          </a:bodyPr>
          <a:lstStyle/>
          <a:p>
            <a:pPr algn="ctr"/>
            <a:r>
              <a:rPr lang="mn-MN" sz="1600" dirty="0">
                <a:solidFill>
                  <a:srgbClr val="066A95"/>
                </a:solidFill>
                <a:latin typeface="Century Gothic" panose="020B0502020202020204" pitchFamily="34" charset="0"/>
                <a:ea typeface="+mj-ea"/>
                <a:cs typeface="Arial" panose="020B0604020202020204" pitchFamily="34" charset="0"/>
              </a:rPr>
              <a:t>Модули обмена знаниями о торговле ЦАРЭС</a:t>
            </a:r>
            <a:endParaRPr lang="en-US" sz="1600" dirty="0">
              <a:solidFill>
                <a:srgbClr val="066A95"/>
              </a:solidFill>
              <a:latin typeface="Century Gothic" panose="020B0502020202020204" pitchFamily="34" charset="0"/>
              <a:ea typeface="+mj-ea"/>
              <a:cs typeface="Arial" panose="020B0604020202020204" pitchFamily="34" charset="0"/>
            </a:endParaRPr>
          </a:p>
        </p:txBody>
      </p:sp>
      <p:sp>
        <p:nvSpPr>
          <p:cNvPr id="4" name="Frame 3">
            <a:extLst>
              <a:ext uri="{FF2B5EF4-FFF2-40B4-BE49-F238E27FC236}">
                <a16:creationId xmlns:a16="http://schemas.microsoft.com/office/drawing/2014/main" id="{C94ACF6F-4868-F048-94EB-700163ED9ED8}"/>
              </a:ext>
            </a:extLst>
          </p:cNvPr>
          <p:cNvSpPr/>
          <p:nvPr/>
        </p:nvSpPr>
        <p:spPr>
          <a:xfrm>
            <a:off x="8516470" y="1988823"/>
            <a:ext cx="3402629" cy="4056380"/>
          </a:xfrm>
          <a:prstGeom prst="frame">
            <a:avLst>
              <a:gd name="adj1" fmla="val 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3296E753-2D8C-A944-B7AE-76FBD2CF75E0}"/>
              </a:ext>
            </a:extLst>
          </p:cNvPr>
          <p:cNvSpPr/>
          <p:nvPr/>
        </p:nvSpPr>
        <p:spPr>
          <a:xfrm>
            <a:off x="4499062" y="2000779"/>
            <a:ext cx="3402629" cy="4056380"/>
          </a:xfrm>
          <a:prstGeom prst="frame">
            <a:avLst>
              <a:gd name="adj1" fmla="val 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8FEF3FFF-1FBF-5143-B7F6-861EB679EC49}"/>
              </a:ext>
            </a:extLst>
          </p:cNvPr>
          <p:cNvSpPr txBox="1"/>
          <p:nvPr/>
        </p:nvSpPr>
        <p:spPr>
          <a:xfrm>
            <a:off x="4432872" y="1319308"/>
            <a:ext cx="3402628" cy="584775"/>
          </a:xfrm>
          <a:prstGeom prst="rect">
            <a:avLst/>
          </a:prstGeom>
          <a:noFill/>
        </p:spPr>
        <p:txBody>
          <a:bodyPr wrap="square">
            <a:spAutoFit/>
          </a:bodyPr>
          <a:lstStyle/>
          <a:p>
            <a:pPr algn="ctr"/>
            <a:r>
              <a:rPr lang="mn-MN" sz="1600" dirty="0">
                <a:solidFill>
                  <a:srgbClr val="066A95"/>
                </a:solidFill>
                <a:latin typeface="Century Gothic" panose="020B0502020202020204" pitchFamily="34" charset="0"/>
                <a:ea typeface="+mj-ea"/>
                <a:cs typeface="Arial" panose="020B0604020202020204" pitchFamily="34" charset="0"/>
              </a:rPr>
              <a:t>Портал торговой информации ЦАРЭС и база данных ИМЭК</a:t>
            </a:r>
            <a:endParaRPr lang="en-US" sz="1600" dirty="0">
              <a:solidFill>
                <a:srgbClr val="066A95"/>
              </a:solidFill>
              <a:latin typeface="Century Gothic" panose="020B0502020202020204" pitchFamily="34" charset="0"/>
              <a:ea typeface="+mj-ea"/>
              <a:cs typeface="Arial" panose="020B0604020202020204" pitchFamily="34" charset="0"/>
            </a:endParaRPr>
          </a:p>
        </p:txBody>
      </p:sp>
      <p:sp>
        <p:nvSpPr>
          <p:cNvPr id="16" name="TextBox 15">
            <a:extLst>
              <a:ext uri="{FF2B5EF4-FFF2-40B4-BE49-F238E27FC236}">
                <a16:creationId xmlns:a16="http://schemas.microsoft.com/office/drawing/2014/main" id="{1C3C8065-F8C9-2744-85C0-C80626D0B9CF}"/>
              </a:ext>
            </a:extLst>
          </p:cNvPr>
          <p:cNvSpPr txBox="1"/>
          <p:nvPr/>
        </p:nvSpPr>
        <p:spPr>
          <a:xfrm>
            <a:off x="130666" y="1416336"/>
            <a:ext cx="3878833" cy="369332"/>
          </a:xfrm>
          <a:prstGeom prst="rect">
            <a:avLst/>
          </a:prstGeom>
          <a:noFill/>
        </p:spPr>
        <p:txBody>
          <a:bodyPr wrap="square">
            <a:spAutoFit/>
          </a:bodyPr>
          <a:lstStyle/>
          <a:p>
            <a:pPr algn="ctr"/>
            <a:r>
              <a:rPr lang="mn-MN" dirty="0">
                <a:solidFill>
                  <a:srgbClr val="066A95"/>
                </a:solidFill>
                <a:latin typeface="Century Gothic" panose="020B0502020202020204" pitchFamily="34" charset="0"/>
                <a:ea typeface="+mj-ea"/>
                <a:cs typeface="Arial" panose="020B0604020202020204" pitchFamily="34" charset="0"/>
              </a:rPr>
              <a:t>Ключевые торговые публикации</a:t>
            </a:r>
            <a:endParaRPr lang="en-US" sz="1800" dirty="0">
              <a:solidFill>
                <a:srgbClr val="066A95"/>
              </a:solidFill>
              <a:latin typeface="Century Gothic" panose="020B0502020202020204" pitchFamily="34" charset="0"/>
              <a:ea typeface="+mj-ea"/>
              <a:cs typeface="Arial" panose="020B0604020202020204" pitchFamily="34" charset="0"/>
            </a:endParaRPr>
          </a:p>
        </p:txBody>
      </p:sp>
      <p:pic>
        <p:nvPicPr>
          <p:cNvPr id="17" name="Picture 2" descr="E-Commerce in CAREC Countries: Laws and Policies">
            <a:hlinkClick r:id="rId6"/>
            <a:extLst>
              <a:ext uri="{FF2B5EF4-FFF2-40B4-BE49-F238E27FC236}">
                <a16:creationId xmlns:a16="http://schemas.microsoft.com/office/drawing/2014/main" id="{D47FB513-A048-3448-A935-D3B51F38E8D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5122" y="1885095"/>
            <a:ext cx="1694961" cy="2195378"/>
          </a:xfrm>
          <a:prstGeom prst="rect">
            <a:avLst/>
          </a:prstGeom>
          <a:solidFill>
            <a:schemeClr val="bg1"/>
          </a:solidFill>
          <a:ln>
            <a:solidFill>
              <a:schemeClr val="accent1"/>
            </a:solidFill>
          </a:ln>
        </p:spPr>
      </p:pic>
      <p:pic>
        <p:nvPicPr>
          <p:cNvPr id="19" name="Picture 2">
            <a:extLst>
              <a:ext uri="{FF2B5EF4-FFF2-40B4-BE49-F238E27FC236}">
                <a16:creationId xmlns:a16="http://schemas.microsoft.com/office/drawing/2014/main" id="{A4700F46-D9B3-3D44-8BA5-0030A71181E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09268" y="4251214"/>
            <a:ext cx="1675015" cy="21721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2" name="Picture 4" descr="image">
            <a:extLst>
              <a:ext uri="{FF2B5EF4-FFF2-40B4-BE49-F238E27FC236}">
                <a16:creationId xmlns:a16="http://schemas.microsoft.com/office/drawing/2014/main" id="{0AEF7B5F-AE84-1A43-AED3-527058B2D05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84332" y="2064581"/>
            <a:ext cx="3007700" cy="16646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E03CB777-88D3-3E4B-95D1-EC0FF28C54A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14435" y="3238720"/>
            <a:ext cx="2317886" cy="1308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a:extLst>
              <a:ext uri="{FF2B5EF4-FFF2-40B4-BE49-F238E27FC236}">
                <a16:creationId xmlns:a16="http://schemas.microsoft.com/office/drawing/2014/main" id="{1C022D4A-A1D3-8F4D-BD67-7C733278B66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627182" y="4711723"/>
            <a:ext cx="3185523" cy="13082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8AD38DF-FDA9-BC45-8C00-A10EF0104C9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95068" y="4256251"/>
            <a:ext cx="1675015" cy="21695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13EE52C-65F0-4C94-80BE-66A5CFB96077}"/>
              </a:ext>
            </a:extLst>
          </p:cNvPr>
          <p:cNvSpPr>
            <a:spLocks noGrp="1"/>
          </p:cNvSpPr>
          <p:nvPr>
            <p:ph type="sldNum" sz="quarter" idx="12"/>
          </p:nvPr>
        </p:nvSpPr>
        <p:spPr>
          <a:xfrm>
            <a:off x="8342586" y="6232728"/>
            <a:ext cx="2743200" cy="365125"/>
          </a:xfrm>
        </p:spPr>
        <p:txBody>
          <a:bodyPr/>
          <a:lstStyle/>
          <a:p>
            <a:fld id="{7D0C6CEF-3F30-5644-AEEC-4228C0B92182}" type="slidenum">
              <a:rPr lang="en-US" smtClean="0">
                <a:solidFill>
                  <a:schemeClr val="bg1"/>
                </a:solidFill>
              </a:rPr>
              <a:t>14</a:t>
            </a:fld>
            <a:endParaRPr lang="en-US">
              <a:solidFill>
                <a:schemeClr val="bg1"/>
              </a:solidFill>
            </a:endParaRPr>
          </a:p>
        </p:txBody>
      </p:sp>
      <p:sp>
        <p:nvSpPr>
          <p:cNvPr id="25" name="TextBox 24">
            <a:extLst>
              <a:ext uri="{FF2B5EF4-FFF2-40B4-BE49-F238E27FC236}">
                <a16:creationId xmlns:a16="http://schemas.microsoft.com/office/drawing/2014/main" id="{CDCB0166-36D9-E5F0-766D-11F9395EA8D3}"/>
              </a:ext>
            </a:extLst>
          </p:cNvPr>
          <p:cNvSpPr txBox="1"/>
          <p:nvPr/>
        </p:nvSpPr>
        <p:spPr>
          <a:xfrm>
            <a:off x="2855336" y="475659"/>
            <a:ext cx="6236084" cy="584775"/>
          </a:xfrm>
          <a:prstGeom prst="rect">
            <a:avLst/>
          </a:prstGeom>
          <a:noFill/>
        </p:spPr>
        <p:txBody>
          <a:bodyPr wrap="square">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mn-MN" sz="3200" dirty="0">
                <a:solidFill>
                  <a:srgbClr val="00B0F0"/>
                </a:solidFill>
                <a:ea typeface="+mj-ea"/>
                <a:cs typeface="Arial" panose="020B0604020202020204" pitchFamily="34" charset="0"/>
              </a:rPr>
              <a:t>Информационные продукты</a:t>
            </a:r>
            <a:endParaRPr lang="en-US" sz="2400" dirty="0">
              <a:solidFill>
                <a:srgbClr val="FF0000"/>
              </a:solidFill>
            </a:endParaRPr>
          </a:p>
        </p:txBody>
      </p:sp>
      <p:pic>
        <p:nvPicPr>
          <p:cNvPr id="3" name="Picture 2">
            <a:extLst>
              <a:ext uri="{FF2B5EF4-FFF2-40B4-BE49-F238E27FC236}">
                <a16:creationId xmlns:a16="http://schemas.microsoft.com/office/drawing/2014/main" id="{DFC368E0-2EF5-A41A-55EF-6A07080A0A6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196723" y="1873557"/>
            <a:ext cx="1706413" cy="2206916"/>
          </a:xfrm>
          <a:prstGeom prst="rect">
            <a:avLst/>
          </a:prstGeom>
        </p:spPr>
      </p:pic>
    </p:spTree>
    <p:extLst>
      <p:ext uri="{BB962C8B-B14F-4D97-AF65-F5344CB8AC3E}">
        <p14:creationId xmlns:p14="http://schemas.microsoft.com/office/powerpoint/2010/main" val="182986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DC1DA80-B36D-D446-A1C0-6C838CE4DDA7}"/>
                  </a:ext>
                </a:extLst>
              </p14:cNvPr>
              <p14:cNvContentPartPr/>
              <p14:nvPr/>
            </p14:nvContentPartPr>
            <p14:xfrm>
              <a:off x="-436369" y="-1109160"/>
              <a:ext cx="360" cy="360"/>
            </p14:xfrm>
          </p:contentPart>
        </mc:Choice>
        <mc:Fallback xmlns="">
          <p:pic>
            <p:nvPicPr>
              <p:cNvPr id="3" name="Ink 2">
                <a:extLst>
                  <a:ext uri="{FF2B5EF4-FFF2-40B4-BE49-F238E27FC236}">
                    <a16:creationId xmlns:a16="http://schemas.microsoft.com/office/drawing/2014/main" id="{0DC1DA80-B36D-D446-A1C0-6C838CE4DDA7}"/>
                  </a:ext>
                </a:extLst>
              </p:cNvPr>
              <p:cNvPicPr/>
              <p:nvPr/>
            </p:nvPicPr>
            <p:blipFill>
              <a:blip r:embed="rId4"/>
              <a:stretch>
                <a:fillRect/>
              </a:stretch>
            </p:blipFill>
            <p:spPr>
              <a:xfrm>
                <a:off x="-445369" y="-11181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4EFC37C-8F20-C246-B35C-74F1EB0B2F08}"/>
                  </a:ext>
                </a:extLst>
              </p14:cNvPr>
              <p14:cNvContentPartPr/>
              <p14:nvPr/>
            </p14:nvContentPartPr>
            <p14:xfrm>
              <a:off x="2050511" y="-723960"/>
              <a:ext cx="360" cy="360"/>
            </p14:xfrm>
          </p:contentPart>
        </mc:Choice>
        <mc:Fallback xmlns="">
          <p:pic>
            <p:nvPicPr>
              <p:cNvPr id="5" name="Ink 4">
                <a:extLst>
                  <a:ext uri="{FF2B5EF4-FFF2-40B4-BE49-F238E27FC236}">
                    <a16:creationId xmlns:a16="http://schemas.microsoft.com/office/drawing/2014/main" id="{64EFC37C-8F20-C246-B35C-74F1EB0B2F08}"/>
                  </a:ext>
                </a:extLst>
              </p:cNvPr>
              <p:cNvPicPr/>
              <p:nvPr/>
            </p:nvPicPr>
            <p:blipFill>
              <a:blip r:embed="rId4"/>
              <a:stretch>
                <a:fillRect/>
              </a:stretch>
            </p:blipFill>
            <p:spPr>
              <a:xfrm>
                <a:off x="2041511" y="-732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77A3B2E-7DAB-9440-BEA3-C4D46D61638B}"/>
                  </a:ext>
                </a:extLst>
              </p14:cNvPr>
              <p14:cNvContentPartPr/>
              <p14:nvPr/>
            </p14:nvContentPartPr>
            <p14:xfrm>
              <a:off x="-1715089" y="2465640"/>
              <a:ext cx="360" cy="360"/>
            </p14:xfrm>
          </p:contentPart>
        </mc:Choice>
        <mc:Fallback xmlns="">
          <p:pic>
            <p:nvPicPr>
              <p:cNvPr id="7" name="Ink 6">
                <a:extLst>
                  <a:ext uri="{FF2B5EF4-FFF2-40B4-BE49-F238E27FC236}">
                    <a16:creationId xmlns:a16="http://schemas.microsoft.com/office/drawing/2014/main" id="{777A3B2E-7DAB-9440-BEA3-C4D46D61638B}"/>
                  </a:ext>
                </a:extLst>
              </p:cNvPr>
              <p:cNvPicPr/>
              <p:nvPr/>
            </p:nvPicPr>
            <p:blipFill>
              <a:blip r:embed="rId4"/>
              <a:stretch>
                <a:fillRect/>
              </a:stretch>
            </p:blipFill>
            <p:spPr>
              <a:xfrm>
                <a:off x="-1724089" y="2456640"/>
                <a:ext cx="18000" cy="18000"/>
              </a:xfrm>
              <a:prstGeom prst="rect">
                <a:avLst/>
              </a:prstGeom>
            </p:spPr>
          </p:pic>
        </mc:Fallback>
      </mc:AlternateContent>
      <p:sp>
        <p:nvSpPr>
          <p:cNvPr id="8" name="Content Placeholder 2">
            <a:extLst>
              <a:ext uri="{FF2B5EF4-FFF2-40B4-BE49-F238E27FC236}">
                <a16:creationId xmlns:a16="http://schemas.microsoft.com/office/drawing/2014/main" id="{4AD780B5-AB7D-5D4E-A370-2682BBF917E8}"/>
              </a:ext>
            </a:extLst>
          </p:cNvPr>
          <p:cNvSpPr txBox="1">
            <a:spLocks/>
          </p:cNvSpPr>
          <p:nvPr/>
        </p:nvSpPr>
        <p:spPr>
          <a:xfrm>
            <a:off x="2050511" y="1241778"/>
            <a:ext cx="8401878" cy="4374444"/>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0"/>
              </a:spcBef>
              <a:spcAft>
                <a:spcPts val="300"/>
              </a:spcAft>
            </a:pPr>
            <a:r>
              <a:rPr lang="en-US" sz="2000" b="1" dirty="0">
                <a:solidFill>
                  <a:schemeClr val="tx1"/>
                </a:solidFill>
                <a:latin typeface="Arial"/>
                <a:cs typeface="Arial"/>
              </a:rPr>
              <a:t> </a:t>
            </a:r>
            <a:endParaRPr lang="en-US" sz="2000" b="1" dirty="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300"/>
              </a:spcAft>
            </a:pPr>
            <a:r>
              <a:rPr lang="mn-MN" sz="2600" dirty="0">
                <a:solidFill>
                  <a:schemeClr val="tx1"/>
                </a:solidFill>
                <a:latin typeface="Arial"/>
                <a:cs typeface="Arial"/>
              </a:rPr>
              <a:t>Поддержано </a:t>
            </a:r>
            <a:r>
              <a:rPr lang="en-US" sz="2600" b="1" dirty="0">
                <a:solidFill>
                  <a:schemeClr val="accent1"/>
                </a:solidFill>
                <a:latin typeface="Arial"/>
                <a:cs typeface="Arial"/>
              </a:rPr>
              <a:t>3</a:t>
            </a:r>
            <a:r>
              <a:rPr lang="mn-MN" sz="2600" dirty="0">
                <a:solidFill>
                  <a:schemeClr val="tx1"/>
                </a:solidFill>
                <a:latin typeface="Arial"/>
                <a:cs typeface="Arial"/>
              </a:rPr>
              <a:t> ежегодных совещания ЦАРЭС (РГТ, КТС, РРГ по СФС)</a:t>
            </a:r>
            <a:endParaRPr lang="en-US" sz="2600" dirty="0">
              <a:solidFill>
                <a:schemeClr val="tx1"/>
              </a:solidFill>
              <a:latin typeface="Arial"/>
              <a:cs typeface="Arial"/>
            </a:endParaRPr>
          </a:p>
          <a:p>
            <a:pPr>
              <a:lnSpc>
                <a:spcPct val="100000"/>
              </a:lnSpc>
              <a:spcBef>
                <a:spcPts val="0"/>
              </a:spcBef>
              <a:spcAft>
                <a:spcPts val="300"/>
              </a:spcAft>
            </a:pPr>
            <a:endParaRPr lang="en-US" sz="2600" dirty="0">
              <a:solidFill>
                <a:schemeClr val="tx1"/>
              </a:solidFill>
              <a:latin typeface="Arial"/>
              <a:cs typeface="Arial"/>
            </a:endParaRPr>
          </a:p>
          <a:p>
            <a:pPr>
              <a:lnSpc>
                <a:spcPct val="100000"/>
              </a:lnSpc>
              <a:spcBef>
                <a:spcPts val="0"/>
              </a:spcBef>
              <a:spcAft>
                <a:spcPts val="300"/>
              </a:spcAft>
            </a:pPr>
            <a:r>
              <a:rPr lang="en-US" sz="2600" b="1" dirty="0">
                <a:solidFill>
                  <a:schemeClr val="accent1"/>
                </a:solidFill>
                <a:latin typeface="Arial"/>
                <a:cs typeface="Arial"/>
              </a:rPr>
              <a:t>15</a:t>
            </a:r>
            <a:r>
              <a:rPr lang="mn-MN" sz="2600" dirty="0">
                <a:solidFill>
                  <a:schemeClr val="tx1"/>
                </a:solidFill>
                <a:latin typeface="Arial"/>
                <a:cs typeface="Arial"/>
              </a:rPr>
              <a:t> региональных диалогов/вебинаров, </a:t>
            </a:r>
            <a:r>
              <a:rPr lang="en-US" sz="2600" b="1" dirty="0">
                <a:solidFill>
                  <a:schemeClr val="accent1"/>
                </a:solidFill>
                <a:latin typeface="Arial"/>
                <a:cs typeface="Arial"/>
              </a:rPr>
              <a:t>15</a:t>
            </a:r>
            <a:r>
              <a:rPr lang="mn-MN" sz="2600" dirty="0">
                <a:solidFill>
                  <a:schemeClr val="tx1"/>
                </a:solidFill>
                <a:latin typeface="Arial"/>
                <a:cs typeface="Arial"/>
              </a:rPr>
              <a:t> национальных тренингов/семинаров</a:t>
            </a:r>
            <a:endParaRPr lang="en-US" sz="3000" dirty="0">
              <a:solidFill>
                <a:schemeClr val="tx1"/>
              </a:solidFill>
            </a:endParaRPr>
          </a:p>
          <a:p>
            <a:pPr>
              <a:lnSpc>
                <a:spcPct val="100000"/>
              </a:lnSpc>
              <a:spcBef>
                <a:spcPts val="0"/>
              </a:spcBef>
              <a:spcAft>
                <a:spcPts val="300"/>
              </a:spcAft>
            </a:pPr>
            <a:endParaRPr lang="en-US" sz="2600" dirty="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300"/>
              </a:spcAft>
            </a:pPr>
            <a:r>
              <a:rPr lang="mn-MN" sz="2600" dirty="0">
                <a:solidFill>
                  <a:schemeClr val="tx1"/>
                </a:solidFill>
                <a:latin typeface="Arial"/>
                <a:cs typeface="Arial"/>
              </a:rPr>
              <a:t>Более </a:t>
            </a:r>
            <a:r>
              <a:rPr lang="en-US" sz="2600" b="1" dirty="0">
                <a:solidFill>
                  <a:schemeClr val="accent1"/>
                </a:solidFill>
                <a:latin typeface="Arial"/>
                <a:cs typeface="Arial"/>
              </a:rPr>
              <a:t>900</a:t>
            </a:r>
            <a:r>
              <a:rPr lang="mn-MN" sz="2600" dirty="0">
                <a:solidFill>
                  <a:schemeClr val="tx1"/>
                </a:solidFill>
                <a:latin typeface="Arial"/>
                <a:cs typeface="Arial"/>
              </a:rPr>
              <a:t> участников из РСЧ ЦАРЭС и заинтересованных сторон</a:t>
            </a:r>
            <a:endParaRPr lang="en-US" sz="2600" dirty="0">
              <a:solidFill>
                <a:schemeClr val="tx1"/>
              </a:solidFill>
              <a:latin typeface="Arial"/>
              <a:cs typeface="Arial"/>
            </a:endParaRPr>
          </a:p>
          <a:p>
            <a:pPr>
              <a:lnSpc>
                <a:spcPct val="100000"/>
              </a:lnSpc>
              <a:spcBef>
                <a:spcPts val="0"/>
              </a:spcBef>
              <a:spcAft>
                <a:spcPts val="300"/>
              </a:spcAft>
            </a:pPr>
            <a:endParaRPr lang="en-US" sz="2600" dirty="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300"/>
              </a:spcAft>
            </a:pPr>
            <a:r>
              <a:rPr lang="mn-MN" sz="2600" b="1">
                <a:solidFill>
                  <a:schemeClr val="accent1"/>
                </a:solidFill>
                <a:latin typeface="Arial"/>
                <a:cs typeface="Arial"/>
              </a:rPr>
              <a:t>Ежеквартальный </a:t>
            </a:r>
            <a:r>
              <a:rPr lang="mn-MN" sz="2600" b="1" dirty="0">
                <a:solidFill>
                  <a:schemeClr val="accent1"/>
                </a:solidFill>
                <a:latin typeface="Arial"/>
                <a:cs typeface="Arial"/>
              </a:rPr>
              <a:t>информационный бюллетень</a:t>
            </a:r>
            <a:r>
              <a:rPr lang="mn-MN" sz="2600" dirty="0">
                <a:solidFill>
                  <a:schemeClr val="tx1"/>
                </a:solidFill>
                <a:latin typeface="Arial"/>
                <a:cs typeface="Arial"/>
              </a:rPr>
              <a:t>: Торговая аналитика и новости ЦАРЭС выпущены в 2022 году</a:t>
            </a:r>
            <a:endParaRPr lang="en-US" sz="2600" dirty="0">
              <a:solidFill>
                <a:schemeClr val="tx1"/>
              </a:solidFill>
              <a:latin typeface="Arial"/>
              <a:cs typeface="Arial"/>
            </a:endParaRPr>
          </a:p>
          <a:p>
            <a:pPr marL="708025" indent="-342900">
              <a:lnSpc>
                <a:spcPct val="100000"/>
              </a:lnSpc>
              <a:spcBef>
                <a:spcPts val="0"/>
              </a:spcBef>
              <a:spcAft>
                <a:spcPts val="3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5B89451-B156-4BA5-8A7A-70FA5D144032}"/>
              </a:ext>
            </a:extLst>
          </p:cNvPr>
          <p:cNvSpPr>
            <a:spLocks noGrp="1"/>
          </p:cNvSpPr>
          <p:nvPr>
            <p:ph type="sldNum" sz="quarter" idx="12"/>
          </p:nvPr>
        </p:nvSpPr>
        <p:spPr>
          <a:xfrm>
            <a:off x="8610600" y="5793938"/>
            <a:ext cx="2743200" cy="365125"/>
          </a:xfrm>
        </p:spPr>
        <p:txBody>
          <a:bodyPr/>
          <a:lstStyle/>
          <a:p>
            <a:fld id="{7D0C6CEF-3F30-5644-AEEC-4228C0B92182}" type="slidenum">
              <a:rPr lang="en-US" smtClean="0">
                <a:solidFill>
                  <a:schemeClr val="tx1"/>
                </a:solidFill>
              </a:rPr>
              <a:t>15</a:t>
            </a:fld>
            <a:endParaRPr lang="en-US">
              <a:solidFill>
                <a:schemeClr val="tx1"/>
              </a:solidFill>
            </a:endParaRPr>
          </a:p>
        </p:txBody>
      </p:sp>
      <p:sp>
        <p:nvSpPr>
          <p:cNvPr id="4" name="Title 1">
            <a:extLst>
              <a:ext uri="{FF2B5EF4-FFF2-40B4-BE49-F238E27FC236}">
                <a16:creationId xmlns:a16="http://schemas.microsoft.com/office/drawing/2014/main" id="{7A451688-1272-7FAC-FDA4-958B129F3A13}"/>
              </a:ext>
            </a:extLst>
          </p:cNvPr>
          <p:cNvSpPr txBox="1">
            <a:spLocks/>
          </p:cNvSpPr>
          <p:nvPr/>
        </p:nvSpPr>
        <p:spPr>
          <a:xfrm>
            <a:off x="1550505" y="194145"/>
            <a:ext cx="8772938" cy="879344"/>
          </a:xfrm>
          <a:prstGeom prst="rect">
            <a:avLst/>
          </a:prstGeom>
        </p:spPr>
        <p:txBody>
          <a:bodyPr vert="horz" lIns="91440" tIns="45720" rIns="91440" bIns="45720" rtlCol="0" anchor="t" anchorCtr="0">
            <a:normAutofit fontScale="850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3600" dirty="0">
                <a:solidFill>
                  <a:schemeClr val="accent1">
                    <a:lumMod val="75000"/>
                  </a:schemeClr>
                </a:solidFill>
                <a:latin typeface="Arial"/>
                <a:cs typeface="Arial"/>
              </a:rPr>
              <a:t>Последние действия (июль 2022 г. – май 2023 г.)</a:t>
            </a:r>
            <a:endParaRPr lang="en-US" sz="3600" dirty="0">
              <a:solidFill>
                <a:schemeClr val="accent1">
                  <a:lumMod val="7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D0D9C249-13D3-C33A-41FE-F2FD1F5C826D}"/>
              </a:ext>
            </a:extLst>
          </p:cNvPr>
          <p:cNvCxnSpPr/>
          <p:nvPr/>
        </p:nvCxnSpPr>
        <p:spPr>
          <a:xfrm flipH="1">
            <a:off x="2619103" y="1073489"/>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9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838200" y="447020"/>
            <a:ext cx="10515600" cy="659857"/>
          </a:xfrm>
        </p:spPr>
        <p:txBody>
          <a:bodyPr lIns="91440" tIns="45720" rIns="91440" bIns="45720" anchor="t"/>
          <a:lstStyle/>
          <a:p>
            <a:pPr algn="ctr"/>
            <a:r>
              <a:rPr lang="mn-MN" sz="2800" b="1" dirty="0">
                <a:solidFill>
                  <a:schemeClr val="accent1">
                    <a:lumMod val="75000"/>
                  </a:schemeClr>
                </a:solidFill>
                <a:latin typeface="Arial" panose="020B0604020202020204" pitchFamily="34" charset="0"/>
                <a:cs typeface="Arial" panose="020B0604020202020204" pitchFamily="34" charset="0"/>
              </a:rPr>
              <a:t>3-е совещание Региональной рабочей группы по санитарным и фитосанитарным мерам (январь 2023 г.)</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294278" y="1764667"/>
            <a:ext cx="9603444" cy="4209945"/>
          </a:xfrm>
        </p:spPr>
        <p:txBody>
          <a:bodyPr vert="horz" lIns="91440" tIns="45720" rIns="91440" bIns="45720" rtlCol="0" anchor="t">
            <a:noAutofit/>
          </a:bodyPr>
          <a:lstStyle/>
          <a:p>
            <a:pPr marL="0" indent="0">
              <a:buNone/>
            </a:pPr>
            <a:r>
              <a:rPr lang="mn-MN" sz="2400" b="1" dirty="0">
                <a:solidFill>
                  <a:schemeClr val="accent3">
                    <a:lumMod val="75000"/>
                  </a:schemeClr>
                </a:solidFill>
                <a:latin typeface="Arial"/>
                <a:cs typeface="Arial"/>
              </a:rPr>
              <a:t>Члены РРГ СФС согласились</a:t>
            </a:r>
            <a:r>
              <a:rPr lang="en-US" sz="2400" b="1" dirty="0">
                <a:solidFill>
                  <a:schemeClr val="accent3">
                    <a:lumMod val="75000"/>
                  </a:schemeClr>
                </a:solidFill>
                <a:latin typeface="Arial"/>
                <a:cs typeface="Arial"/>
              </a:rPr>
              <a:t>: </a:t>
            </a:r>
          </a:p>
          <a:p>
            <a:endParaRPr lang="en-US" sz="1000" b="1" dirty="0">
              <a:solidFill>
                <a:schemeClr val="accent1"/>
              </a:solidFill>
              <a:latin typeface="Arial"/>
              <a:cs typeface="Arial"/>
            </a:endParaRPr>
          </a:p>
          <a:p>
            <a:r>
              <a:rPr lang="mn-MN" sz="2200" b="1" dirty="0">
                <a:solidFill>
                  <a:srgbClr val="00B050"/>
                </a:solidFill>
                <a:latin typeface="Arial"/>
                <a:cs typeface="Arial"/>
              </a:rPr>
              <a:t>Содействовать торговле и продолжать модернизировать меры СФС</a:t>
            </a:r>
            <a:endParaRPr lang="en-US" sz="2200" dirty="0">
              <a:solidFill>
                <a:srgbClr val="00B050"/>
              </a:solidFill>
              <a:latin typeface="Arial"/>
              <a:cs typeface="Arial"/>
            </a:endParaRPr>
          </a:p>
          <a:p>
            <a:pPr marL="635000" indent="-228600">
              <a:buFont typeface="Wingdings" pitchFamily="2" charset="2"/>
              <a:buChar char="§"/>
            </a:pPr>
            <a:r>
              <a:rPr lang="mn-MN" sz="1800" dirty="0">
                <a:solidFill>
                  <a:schemeClr val="tx1"/>
                </a:solidFill>
                <a:latin typeface="Arial"/>
                <a:cs typeface="Arial"/>
              </a:rPr>
              <a:t>Провести реформы, чтобы привести их в соответствие с соглашением ВТО, интегрировать глобальные стандарты и расширить доступ к рынкам.</a:t>
            </a:r>
          </a:p>
          <a:p>
            <a:pPr marL="635000" indent="-228600">
              <a:buFont typeface="Wingdings" pitchFamily="2" charset="2"/>
              <a:buChar char="§"/>
            </a:pPr>
            <a:r>
              <a:rPr lang="mn-MN" sz="1800" dirty="0">
                <a:solidFill>
                  <a:schemeClr val="tx1"/>
                </a:solidFill>
                <a:latin typeface="Arial"/>
                <a:cs typeface="Arial"/>
              </a:rPr>
              <a:t>Модернизация лабораторий и инспекционных объектов</a:t>
            </a:r>
          </a:p>
          <a:p>
            <a:pPr marL="635000" indent="-228600">
              <a:buFont typeface="Wingdings" pitchFamily="2" charset="2"/>
              <a:buChar char="§"/>
            </a:pPr>
            <a:r>
              <a:rPr lang="mn-MN" sz="1800" dirty="0">
                <a:solidFill>
                  <a:schemeClr val="tx1"/>
                </a:solidFill>
                <a:latin typeface="Arial"/>
                <a:cs typeface="Arial"/>
              </a:rPr>
              <a:t>Используйте цифровые решения (например, </a:t>
            </a:r>
            <a:r>
              <a:rPr lang="en-US" sz="1800" dirty="0" err="1">
                <a:solidFill>
                  <a:schemeClr val="tx1"/>
                </a:solidFill>
                <a:latin typeface="Arial"/>
                <a:cs typeface="Arial"/>
              </a:rPr>
              <a:t>ePhyto</a:t>
            </a:r>
            <a:r>
              <a:rPr lang="en-US" sz="1800" dirty="0">
                <a:solidFill>
                  <a:schemeClr val="tx1"/>
                </a:solidFill>
                <a:latin typeface="Arial"/>
                <a:cs typeface="Arial"/>
              </a:rPr>
              <a:t>, </a:t>
            </a:r>
            <a:r>
              <a:rPr lang="mn-MN" sz="1800" dirty="0">
                <a:solidFill>
                  <a:schemeClr val="tx1"/>
                </a:solidFill>
                <a:latin typeface="Arial"/>
                <a:cs typeface="Arial"/>
              </a:rPr>
              <a:t>идентификацию животных и отслеживание)</a:t>
            </a:r>
          </a:p>
          <a:p>
            <a:pPr marL="635000" indent="-228600">
              <a:buFont typeface="Wingdings" pitchFamily="2" charset="2"/>
              <a:buChar char="§"/>
            </a:pPr>
            <a:r>
              <a:rPr lang="mn-MN" sz="1800" dirty="0">
                <a:solidFill>
                  <a:schemeClr val="tx1"/>
                </a:solidFill>
                <a:latin typeface="Arial"/>
                <a:cs typeface="Arial"/>
              </a:rPr>
              <a:t>Улучшить управление рисками и координацию между органами СФС и таможней</a:t>
            </a:r>
            <a:endParaRPr lang="en-US" sz="1800" dirty="0">
              <a:solidFill>
                <a:schemeClr val="tx1"/>
              </a:solidFill>
              <a:latin typeface="Arial"/>
              <a:cs typeface="Arial"/>
            </a:endParaRPr>
          </a:p>
          <a:p>
            <a:r>
              <a:rPr lang="mn-MN" sz="2000" b="1" dirty="0">
                <a:solidFill>
                  <a:srgbClr val="00B050"/>
                </a:solidFill>
                <a:latin typeface="Arial"/>
                <a:cs typeface="Arial"/>
              </a:rPr>
              <a:t>Принять целостный подход и укрепить межсекторальные связи для решения возникающих проблем</a:t>
            </a:r>
            <a:endParaRPr lang="en-US" sz="2000" b="1" dirty="0">
              <a:solidFill>
                <a:srgbClr val="00B050"/>
              </a:solidFill>
              <a:latin typeface="Arial"/>
              <a:cs typeface="Arial"/>
            </a:endParaRPr>
          </a:p>
          <a:p>
            <a:pPr marL="666750" indent="-211138">
              <a:buFont typeface="Wingdings" pitchFamily="2" charset="2"/>
              <a:buChar char="§"/>
            </a:pPr>
            <a:r>
              <a:rPr lang="mn-MN" sz="1600" dirty="0">
                <a:solidFill>
                  <a:schemeClr val="tx1"/>
                </a:solidFill>
                <a:latin typeface="Arial"/>
                <a:cs typeface="Arial"/>
              </a:rPr>
              <a:t>Стратегия «Единое здоровье», Рамочная программа по сельскому хозяйству и продовольственной безопасности, Цифровая стратегия, Видение изменения климата</a:t>
            </a:r>
            <a:endParaRPr lang="en-US" sz="1600" dirty="0">
              <a:solidFill>
                <a:schemeClr val="accent1"/>
              </a:solidFill>
              <a:latin typeface="Arial" panose="020B0604020202020204" pitchFamily="34" charset="0"/>
              <a:cs typeface="Arial" panose="020B0604020202020204" pitchFamily="34" charset="0"/>
            </a:endParaRPr>
          </a:p>
          <a:p>
            <a:pPr marL="0" indent="0" algn="just">
              <a:buNone/>
            </a:pPr>
            <a:endParaRPr lang="en-PH" sz="1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83A3C41-EAF6-06F9-CB08-6FCC1827A75B}"/>
              </a:ext>
            </a:extLst>
          </p:cNvPr>
          <p:cNvCxnSpPr/>
          <p:nvPr/>
        </p:nvCxnSpPr>
        <p:spPr>
          <a:xfrm flipH="1">
            <a:off x="2886516" y="1235278"/>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6F048AA-4542-F3FB-5D25-98C422C9A50F}"/>
              </a:ext>
            </a:extLst>
          </p:cNvPr>
          <p:cNvSpPr>
            <a:spLocks noGrp="1"/>
          </p:cNvSpPr>
          <p:nvPr>
            <p:ph type="sldNum" sz="quarter" idx="12"/>
          </p:nvPr>
        </p:nvSpPr>
        <p:spPr>
          <a:xfrm>
            <a:off x="8610600" y="5793938"/>
            <a:ext cx="2743200" cy="365125"/>
          </a:xfrm>
        </p:spPr>
        <p:txBody>
          <a:bodyPr/>
          <a:lstStyle/>
          <a:p>
            <a:fld id="{59A09C89-E760-E743-8004-FFE52D13F1E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229607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678180" y="460879"/>
            <a:ext cx="10515600" cy="659857"/>
          </a:xfrm>
        </p:spPr>
        <p:txBody>
          <a:bodyPr lIns="91440" tIns="45720" rIns="91440" bIns="45720" anchor="t"/>
          <a:lstStyle/>
          <a:p>
            <a:pPr algn="ctr"/>
            <a:r>
              <a:rPr lang="mn-MN" sz="2800" b="1" dirty="0">
                <a:solidFill>
                  <a:schemeClr val="accent1">
                    <a:lumMod val="75000"/>
                  </a:schemeClr>
                </a:solidFill>
                <a:latin typeface="Arial" panose="020B0604020202020204" pitchFamily="34" charset="0"/>
                <a:cs typeface="Arial" panose="020B0604020202020204" pitchFamily="34" charset="0"/>
              </a:rPr>
              <a:t>22-е заседание Комитета таможенного сотрудничества (июнь 2023 г.)</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607473" y="1641377"/>
            <a:ext cx="9391831" cy="4209945"/>
          </a:xfrm>
        </p:spPr>
        <p:txBody>
          <a:bodyPr vert="horz" lIns="91440" tIns="45720" rIns="91440" bIns="45720" rtlCol="0" anchor="t">
            <a:noAutofit/>
          </a:bodyPr>
          <a:lstStyle/>
          <a:p>
            <a:pPr marL="227965" indent="-227965">
              <a:buNone/>
            </a:pPr>
            <a:r>
              <a:rPr lang="mn-MN" sz="2400" b="1" dirty="0">
                <a:solidFill>
                  <a:schemeClr val="accent3">
                    <a:lumMod val="75000"/>
                  </a:schemeClr>
                </a:solidFill>
                <a:latin typeface="Arial"/>
                <a:cs typeface="Arial"/>
              </a:rPr>
              <a:t>Члены КТС</a:t>
            </a:r>
            <a:r>
              <a:rPr lang="en-US" sz="2400" b="1" dirty="0">
                <a:solidFill>
                  <a:schemeClr val="accent3">
                    <a:lumMod val="75000"/>
                  </a:schemeClr>
                </a:solidFill>
                <a:latin typeface="Arial"/>
                <a:cs typeface="Arial"/>
              </a:rPr>
              <a:t>; </a:t>
            </a:r>
            <a:endParaRPr lang="en-US" sz="2400" dirty="0">
              <a:solidFill>
                <a:schemeClr val="accent3">
                  <a:lumMod val="75000"/>
                </a:schemeClr>
              </a:solidFill>
            </a:endParaRPr>
          </a:p>
          <a:p>
            <a:pPr marL="800100" lvl="1" indent="-342900">
              <a:buFont typeface="Wingdings" panose="020B0604020202020204" pitchFamily="34" charset="0"/>
              <a:buChar char="§"/>
            </a:pPr>
            <a:r>
              <a:rPr lang="mn-MN" dirty="0">
                <a:solidFill>
                  <a:schemeClr val="tx1"/>
                </a:solidFill>
              </a:rPr>
              <a:t>Утвержден план работы КТС на 2023–2024 годы.</a:t>
            </a:r>
          </a:p>
          <a:p>
            <a:pPr marL="800100" lvl="1" indent="-342900">
              <a:buFont typeface="Wingdings" panose="020B0604020202020204" pitchFamily="34" charset="0"/>
              <a:buChar char="§"/>
            </a:pPr>
            <a:r>
              <a:rPr lang="mn-MN" dirty="0">
                <a:solidFill>
                  <a:schemeClr val="tx1"/>
                </a:solidFill>
              </a:rPr>
              <a:t>Принято Совместное заявление, продвигающее цифровизацию таможенной службы и зеленые таможенные инициативы.</a:t>
            </a:r>
          </a:p>
          <a:p>
            <a:pPr marL="800100" lvl="1" indent="-342900">
              <a:buFont typeface="Wingdings" panose="020B0604020202020204" pitchFamily="34" charset="0"/>
              <a:buChar char="§"/>
            </a:pPr>
            <a:r>
              <a:rPr lang="mn-MN" dirty="0">
                <a:solidFill>
                  <a:schemeClr val="tx1"/>
                </a:solidFill>
              </a:rPr>
              <a:t>Договорились о продвижении пилотной фазы Усовершенствованной транзитной системы ЦАРЭС (</a:t>
            </a:r>
            <a:r>
              <a:rPr lang="en-US" dirty="0">
                <a:solidFill>
                  <a:schemeClr val="tx1"/>
                </a:solidFill>
              </a:rPr>
              <a:t>CATS) </a:t>
            </a:r>
            <a:r>
              <a:rPr lang="mn-MN" dirty="0">
                <a:solidFill>
                  <a:schemeClr val="tx1"/>
                </a:solidFill>
              </a:rPr>
              <a:t>и Общего обмена информацией (</a:t>
            </a:r>
            <a:r>
              <a:rPr lang="en-US" dirty="0">
                <a:solidFill>
                  <a:schemeClr val="tx1"/>
                </a:solidFill>
              </a:rPr>
              <a:t>ICE)</a:t>
            </a:r>
          </a:p>
          <a:p>
            <a:pPr marL="800100" lvl="1" indent="-342900">
              <a:buFont typeface="Wingdings" panose="020B0604020202020204" pitchFamily="34" charset="0"/>
              <a:buChar char="§"/>
            </a:pPr>
            <a:r>
              <a:rPr lang="mn-MN" dirty="0">
                <a:solidFill>
                  <a:schemeClr val="tx1"/>
                </a:solidFill>
              </a:rPr>
              <a:t>Согласовано реализовать Совместный план действий на 2024-2026 годы между АБР и Таможенной службой Кореи.</a:t>
            </a:r>
          </a:p>
          <a:p>
            <a:pPr marL="800100" lvl="1" indent="-342900">
              <a:buFont typeface="Wingdings" panose="020B0604020202020204" pitchFamily="34" charset="0"/>
              <a:buChar char="§"/>
            </a:pPr>
            <a:r>
              <a:rPr lang="mn-MN" dirty="0">
                <a:solidFill>
                  <a:schemeClr val="tx1"/>
                </a:solidFill>
              </a:rPr>
              <a:t>Выявлено внимание к приоритетным областям организационного развития, использования технологий и предоставления эффективных услуг.</a:t>
            </a:r>
            <a:endParaRPr lang="en-US" dirty="0">
              <a:solidFill>
                <a:schemeClr val="tx1"/>
              </a:solidFill>
            </a:endParaRPr>
          </a:p>
          <a:p>
            <a:pPr marL="342900" indent="-342900">
              <a:buFont typeface="Wingdings" panose="020B0604020202020204" pitchFamily="34" charset="0"/>
              <a:buChar char="§"/>
            </a:pPr>
            <a:endParaRPr lang="en-US" sz="2400" b="1" dirty="0">
              <a:solidFill>
                <a:schemeClr val="tx1"/>
              </a:solidFill>
            </a:endParaRPr>
          </a:p>
        </p:txBody>
      </p:sp>
      <p:cxnSp>
        <p:nvCxnSpPr>
          <p:cNvPr id="4" name="Straight Connector 3">
            <a:extLst>
              <a:ext uri="{FF2B5EF4-FFF2-40B4-BE49-F238E27FC236}">
                <a16:creationId xmlns:a16="http://schemas.microsoft.com/office/drawing/2014/main" id="{221A3645-05D5-BB2D-300F-B13C59149988}"/>
              </a:ext>
            </a:extLst>
          </p:cNvPr>
          <p:cNvCxnSpPr/>
          <p:nvPr/>
        </p:nvCxnSpPr>
        <p:spPr>
          <a:xfrm flipH="1">
            <a:off x="2886516" y="1006678"/>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ECFC645-BD90-31D7-FD40-BC11D3C80AFD}"/>
              </a:ext>
            </a:extLst>
          </p:cNvPr>
          <p:cNvSpPr>
            <a:spLocks noGrp="1"/>
          </p:cNvSpPr>
          <p:nvPr>
            <p:ph type="sldNum" sz="quarter" idx="12"/>
          </p:nvPr>
        </p:nvSpPr>
        <p:spPr/>
        <p:txBody>
          <a:bodyPr/>
          <a:lstStyle/>
          <a:p>
            <a:fld id="{59A09C89-E760-E743-8004-FFE52D13F1E8}" type="slidenum">
              <a:rPr lang="en-US" smtClean="0"/>
              <a:t>17</a:t>
            </a:fld>
            <a:endParaRPr lang="en-US"/>
          </a:p>
        </p:txBody>
      </p:sp>
    </p:spTree>
    <p:extLst>
      <p:ext uri="{BB962C8B-B14F-4D97-AF65-F5344CB8AC3E}">
        <p14:creationId xmlns:p14="http://schemas.microsoft.com/office/powerpoint/2010/main" val="381677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838200" y="502441"/>
            <a:ext cx="10515600" cy="659857"/>
          </a:xfrm>
        </p:spPr>
        <p:txBody>
          <a:bodyPr lIns="91440" tIns="45720" rIns="91440" bIns="45720" anchor="t"/>
          <a:lstStyle/>
          <a:p>
            <a:pPr algn="ctr"/>
            <a:r>
              <a:rPr lang="mn-MN" sz="2400" b="1" dirty="0">
                <a:solidFill>
                  <a:schemeClr val="accent1">
                    <a:lumMod val="75000"/>
                  </a:schemeClr>
                </a:solidFill>
                <a:latin typeface="Arial" panose="020B0604020202020204" pitchFamily="34" charset="0"/>
                <a:cs typeface="Arial" panose="020B0604020202020204" pitchFamily="34" charset="0"/>
              </a:rPr>
              <a:t>Совместное заседание Региональной торговой группы и Комитета таможенного сотрудничества (12 июня 2023 г.)</a:t>
            </a:r>
            <a:endParaRPr lang="en-US" sz="2800" dirty="0"/>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998220" y="1434229"/>
            <a:ext cx="10195560" cy="4189231"/>
          </a:xfrm>
          <a:solidFill>
            <a:schemeClr val="bg1"/>
          </a:solidFill>
        </p:spPr>
        <p:txBody>
          <a:bodyPr vert="horz" lIns="91440" tIns="45720" rIns="91440" bIns="45720" rtlCol="0" anchor="t">
            <a:noAutofit/>
          </a:bodyPr>
          <a:lstStyle/>
          <a:p>
            <a:pPr marL="0" indent="0">
              <a:buNone/>
            </a:pPr>
            <a:r>
              <a:rPr lang="mn-MN" sz="2400" b="1" dirty="0">
                <a:solidFill>
                  <a:schemeClr val="accent3">
                    <a:lumMod val="75000"/>
                  </a:schemeClr>
                </a:solidFill>
                <a:latin typeface="Arial"/>
                <a:cs typeface="Arial"/>
              </a:rPr>
              <a:t>Совместное заседание РТГ- КТС</a:t>
            </a:r>
            <a:r>
              <a:rPr lang="en-US" sz="2400" b="1" dirty="0">
                <a:solidFill>
                  <a:schemeClr val="accent3">
                    <a:lumMod val="75000"/>
                  </a:schemeClr>
                </a:solidFill>
                <a:latin typeface="Arial"/>
                <a:cs typeface="Arial"/>
              </a:rPr>
              <a:t>:</a:t>
            </a:r>
          </a:p>
          <a:p>
            <a:pPr marL="685165" lvl="1" indent="-227965"/>
            <a:endParaRPr lang="en-US" sz="1000" dirty="0">
              <a:solidFill>
                <a:schemeClr val="accent1"/>
              </a:solidFill>
              <a:latin typeface="Arial"/>
              <a:cs typeface="Arial"/>
            </a:endParaRPr>
          </a:p>
          <a:p>
            <a:pPr marL="685165" lvl="1" indent="-227965"/>
            <a:r>
              <a:rPr lang="mn-MN" sz="2200" dirty="0">
                <a:solidFill>
                  <a:schemeClr val="tx1"/>
                </a:solidFill>
                <a:latin typeface="Arial"/>
                <a:cs typeface="Arial"/>
              </a:rPr>
              <a:t>Признали прогресс в реализации ИПТЦ 2030 и призвали участников поддерживать темпы сохранения открытости, эффективности и безопасности торговли и активизировать усилия по продвижению цифровой торговли.</a:t>
            </a:r>
          </a:p>
          <a:p>
            <a:pPr marL="685165" lvl="1" indent="-227965"/>
            <a:r>
              <a:rPr lang="mn-MN" sz="2200" dirty="0">
                <a:solidFill>
                  <a:schemeClr val="tx1"/>
                </a:solidFill>
                <a:latin typeface="Arial"/>
                <a:cs typeface="Arial"/>
              </a:rPr>
              <a:t>Приветствовали связанные с торговлей рекомендации независимого оценочного отчета АБР по программе ЦАРЭС, в частности (</a:t>
            </a:r>
            <a:r>
              <a:rPr lang="en-US" sz="2200" dirty="0" err="1">
                <a:solidFill>
                  <a:schemeClr val="tx1"/>
                </a:solidFill>
                <a:latin typeface="Arial"/>
                <a:cs typeface="Arial"/>
              </a:rPr>
              <a:t>i</a:t>
            </a:r>
            <a:r>
              <a:rPr lang="en-US" sz="2200" dirty="0">
                <a:solidFill>
                  <a:schemeClr val="tx1"/>
                </a:solidFill>
                <a:latin typeface="Arial"/>
                <a:cs typeface="Arial"/>
              </a:rPr>
              <a:t>) </a:t>
            </a:r>
            <a:r>
              <a:rPr lang="mn-MN" sz="2200" dirty="0">
                <a:solidFill>
                  <a:schemeClr val="tx1"/>
                </a:solidFill>
                <a:latin typeface="Arial"/>
                <a:cs typeface="Arial"/>
              </a:rPr>
              <a:t>усиление поддержки реформ инвестиционного климата и торговой политики, (</a:t>
            </a:r>
            <a:r>
              <a:rPr lang="en-US" sz="2200" dirty="0">
                <a:solidFill>
                  <a:schemeClr val="tx1"/>
                </a:solidFill>
                <a:latin typeface="Arial"/>
                <a:cs typeface="Arial"/>
              </a:rPr>
              <a:t>ii) </a:t>
            </a:r>
            <a:r>
              <a:rPr lang="mn-MN" sz="2200" dirty="0">
                <a:solidFill>
                  <a:schemeClr val="tx1"/>
                </a:solidFill>
                <a:latin typeface="Arial"/>
                <a:cs typeface="Arial"/>
              </a:rPr>
              <a:t>модернизация пунктов пересечения границы и таможенных процессов.</a:t>
            </a:r>
          </a:p>
          <a:p>
            <a:pPr marL="685165" lvl="1" indent="-227965"/>
            <a:r>
              <a:rPr lang="mn-MN" sz="2200" dirty="0">
                <a:solidFill>
                  <a:schemeClr val="tx1"/>
                </a:solidFill>
                <a:latin typeface="Arial"/>
                <a:cs typeface="Arial"/>
              </a:rPr>
              <a:t>Одобрен Скользящий стратегический план действий ИПТЦ на 2023-2025 гг. и предложения по новому региональному </a:t>
            </a:r>
            <a:r>
              <a:rPr lang="en-US" sz="2200" dirty="0">
                <a:solidFill>
                  <a:schemeClr val="tx1"/>
                </a:solidFill>
                <a:latin typeface="Arial"/>
                <a:cs typeface="Arial"/>
              </a:rPr>
              <a:t>KSTA </a:t>
            </a:r>
            <a:r>
              <a:rPr lang="mn-MN" sz="2200" dirty="0">
                <a:solidFill>
                  <a:schemeClr val="tx1"/>
                </a:solidFill>
                <a:latin typeface="Arial"/>
                <a:cs typeface="Arial"/>
              </a:rPr>
              <a:t>для поддержки реализации ИПТЦ 2030.</a:t>
            </a:r>
          </a:p>
          <a:p>
            <a:pPr marL="685165" lvl="1" indent="-227965"/>
            <a:r>
              <a:rPr lang="mn-MN" sz="2200" dirty="0">
                <a:solidFill>
                  <a:schemeClr val="tx1"/>
                </a:solidFill>
                <a:latin typeface="Arial"/>
                <a:cs typeface="Arial"/>
              </a:rPr>
              <a:t>Утверждено техническое задание для среднесрочного обзора </a:t>
            </a:r>
            <a:r>
              <a:rPr lang="en-US" sz="2200" dirty="0">
                <a:solidFill>
                  <a:schemeClr val="tx1"/>
                </a:solidFill>
                <a:latin typeface="Arial"/>
                <a:cs typeface="Arial"/>
              </a:rPr>
              <a:t>CITA 2030</a:t>
            </a:r>
            <a:endParaRPr lang="en-US" sz="2400" dirty="0">
              <a:solidFill>
                <a:schemeClr val="accent1"/>
              </a:solidFill>
              <a:latin typeface="Arial" panose="020B0604020202020204" pitchFamily="34" charset="0"/>
              <a:cs typeface="Arial" panose="020B0604020202020204" pitchFamily="34" charset="0"/>
            </a:endParaRPr>
          </a:p>
          <a:p>
            <a:pPr marL="227965" indent="-227965"/>
            <a:endParaRPr lang="en-US" sz="2400" dirty="0">
              <a:solidFill>
                <a:schemeClr val="accent1"/>
              </a:solidFill>
              <a:latin typeface="Arial" panose="020B0604020202020204" pitchFamily="34" charset="0"/>
              <a:cs typeface="Arial" panose="020B0604020202020204" pitchFamily="34" charset="0"/>
            </a:endParaRPr>
          </a:p>
          <a:p>
            <a:pPr marL="0" indent="0" algn="just">
              <a:buNone/>
            </a:pPr>
            <a:endParaRPr lang="en-PH" sz="2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36D33B5-1488-60C1-2C7B-722DD9B00E27}"/>
              </a:ext>
            </a:extLst>
          </p:cNvPr>
          <p:cNvCxnSpPr/>
          <p:nvPr/>
        </p:nvCxnSpPr>
        <p:spPr>
          <a:xfrm flipH="1">
            <a:off x="3052772" y="1276842"/>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CE120F-6F14-16DF-3165-7717F0B710B6}"/>
              </a:ext>
            </a:extLst>
          </p:cNvPr>
          <p:cNvSpPr>
            <a:spLocks noGrp="1"/>
          </p:cNvSpPr>
          <p:nvPr>
            <p:ph type="sldNum" sz="quarter" idx="12"/>
          </p:nvPr>
        </p:nvSpPr>
        <p:spPr/>
        <p:txBody>
          <a:bodyPr/>
          <a:lstStyle/>
          <a:p>
            <a:fld id="{59A09C89-E760-E743-8004-FFE52D13F1E8}" type="slidenum">
              <a:rPr lang="en-US" smtClean="0"/>
              <a:t>18</a:t>
            </a:fld>
            <a:endParaRPr lang="en-US" dirty="0"/>
          </a:p>
        </p:txBody>
      </p:sp>
    </p:spTree>
    <p:extLst>
      <p:ext uri="{BB962C8B-B14F-4D97-AF65-F5344CB8AC3E}">
        <p14:creationId xmlns:p14="http://schemas.microsoft.com/office/powerpoint/2010/main" val="246091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217106" y="788296"/>
            <a:ext cx="9274431" cy="5460100"/>
          </a:xfrm>
        </p:spPr>
        <p:txBody>
          <a:bodyPr vert="horz" lIns="91440" tIns="45720" rIns="91440" bIns="45720" rtlCol="0" anchor="t">
            <a:noAutofit/>
          </a:bodyPr>
          <a:lstStyle/>
          <a:p>
            <a:pPr marL="0" indent="0">
              <a:buNone/>
            </a:pPr>
            <a:r>
              <a:rPr lang="mn-MN" sz="2400" b="1" dirty="0">
                <a:solidFill>
                  <a:schemeClr val="accent3">
                    <a:lumMod val="75000"/>
                  </a:schemeClr>
                </a:solidFill>
                <a:latin typeface="Century Gothic"/>
                <a:ea typeface="SimSun"/>
                <a:cs typeface="+mn-cs"/>
              </a:rPr>
              <a:t>Независимая оценка поддержки АБР Программы ЦАРЭС, 2011-2021 гг.</a:t>
            </a:r>
            <a:endParaRPr lang="en-PH" sz="2400" b="1" dirty="0">
              <a:solidFill>
                <a:schemeClr val="accent3">
                  <a:lumMod val="75000"/>
                </a:schemeClr>
              </a:solidFill>
              <a:latin typeface="Century Gothic"/>
              <a:ea typeface="SimSun"/>
              <a:cs typeface="+mn-cs"/>
            </a:endParaRPr>
          </a:p>
          <a:p>
            <a:pPr marL="227965" indent="-227965"/>
            <a:r>
              <a:rPr lang="mn-MN" sz="2000" dirty="0">
                <a:solidFill>
                  <a:srgbClr val="000000"/>
                </a:solidFill>
                <a:latin typeface="Arial"/>
                <a:ea typeface="Calibri"/>
                <a:cs typeface="Arial"/>
              </a:rPr>
              <a:t>Необходимо усилить поддержку реформ инвестиционного климата и торговой политики, модернизировать пункты пересечения границы и таможенные процессы, развивать сеть мультимодальных коридоров, поддерживать смягчение последствий изменения климата и адаптацию к ним, а также улучшить мониторинг результатов.</a:t>
            </a:r>
            <a:endParaRPr lang="en-PH" sz="2000" dirty="0">
              <a:solidFill>
                <a:srgbClr val="000000"/>
              </a:solidFill>
              <a:latin typeface="Arial"/>
              <a:ea typeface="Calibri"/>
              <a:cs typeface="Arial"/>
            </a:endParaRPr>
          </a:p>
          <a:p>
            <a:pPr marL="227965" indent="-227965" algn="just"/>
            <a:endParaRPr lang="en-US" sz="1800" dirty="0">
              <a:ea typeface="Calibri"/>
              <a:cs typeface="Arial"/>
            </a:endParaRPr>
          </a:p>
          <a:p>
            <a:pPr marL="0" indent="0">
              <a:buNone/>
            </a:pPr>
            <a:r>
              <a:rPr lang="mn-MN" sz="2400" b="1" dirty="0">
                <a:solidFill>
                  <a:schemeClr val="accent3">
                    <a:lumMod val="75000"/>
                  </a:schemeClr>
                </a:solidFill>
                <a:latin typeface="Century Gothic"/>
                <a:ea typeface="SimSun"/>
                <a:cs typeface="+mn-cs"/>
              </a:rPr>
              <a:t>Интегрированная программа ЦАРЭС в области торговли</a:t>
            </a:r>
            <a:r>
              <a:rPr lang="en-PH" sz="2400" b="1" dirty="0">
                <a:solidFill>
                  <a:schemeClr val="accent3">
                    <a:lumMod val="75000"/>
                  </a:schemeClr>
                </a:solidFill>
                <a:latin typeface="Century Gothic"/>
                <a:ea typeface="SimSun"/>
                <a:cs typeface="+mn-cs"/>
              </a:rPr>
              <a:t> 2030  </a:t>
            </a:r>
            <a:endParaRPr lang="en-PH" sz="2400" b="1" dirty="0">
              <a:solidFill>
                <a:schemeClr val="accent3">
                  <a:lumMod val="75000"/>
                </a:schemeClr>
              </a:solidFill>
              <a:latin typeface="Century Gothic" panose="020B0502020202020204" pitchFamily="34" charset="0"/>
              <a:ea typeface="SimSun" panose="02010600030101010101" pitchFamily="2" charset="-122"/>
              <a:cs typeface="+mn-cs"/>
            </a:endParaRPr>
          </a:p>
          <a:p>
            <a:pPr marL="227965" indent="-227965" algn="just"/>
            <a:r>
              <a:rPr lang="mn-MN" sz="1800" dirty="0">
                <a:solidFill>
                  <a:srgbClr val="000000"/>
                </a:solidFill>
                <a:latin typeface="Arial"/>
                <a:cs typeface="Arial"/>
              </a:rPr>
              <a:t>Обязательный среднесрочный обзор в 2024 году. Подготовлено ТЗ. Исходный/консультационный документ будет представлен РГТ</a:t>
            </a:r>
            <a:r>
              <a:rPr lang="en-PH" sz="1800" dirty="0">
                <a:solidFill>
                  <a:srgbClr val="000000"/>
                </a:solidFill>
                <a:latin typeface="Arial"/>
                <a:cs typeface="Arial"/>
              </a:rPr>
              <a:t> </a:t>
            </a:r>
            <a:r>
              <a:rPr lang="mn-MN" sz="1800" dirty="0">
                <a:solidFill>
                  <a:srgbClr val="000000"/>
                </a:solidFill>
                <a:latin typeface="Arial"/>
                <a:cs typeface="Arial"/>
              </a:rPr>
              <a:t>и Национальным координатором</a:t>
            </a:r>
            <a:r>
              <a:rPr lang="en-PH" sz="1800" dirty="0">
                <a:solidFill>
                  <a:srgbClr val="000000"/>
                </a:solidFill>
                <a:latin typeface="Arial"/>
                <a:cs typeface="Arial"/>
              </a:rPr>
              <a:t> </a:t>
            </a:r>
            <a:r>
              <a:rPr lang="mn-MN" sz="1800" dirty="0">
                <a:solidFill>
                  <a:srgbClr val="000000"/>
                </a:solidFill>
                <a:latin typeface="Arial"/>
                <a:cs typeface="Arial"/>
              </a:rPr>
              <a:t>в сентябре/октябре 2023 г.</a:t>
            </a:r>
          </a:p>
          <a:p>
            <a:pPr marL="227965" indent="-227965" algn="just"/>
            <a:r>
              <a:rPr lang="mn-MN" sz="1800" dirty="0">
                <a:solidFill>
                  <a:srgbClr val="000000"/>
                </a:solidFill>
                <a:latin typeface="Arial"/>
                <a:cs typeface="Arial"/>
              </a:rPr>
              <a:t>Задача: Обеспечить, чтобы ИПТЦ реагировал на возникающие потребности и соответствовал меняющимся приоритетам стран-членов ЦАРЭС.</a:t>
            </a:r>
          </a:p>
          <a:p>
            <a:pPr marL="227965" indent="-227965" algn="just"/>
            <a:r>
              <a:rPr lang="mn-MN" sz="1800" dirty="0">
                <a:solidFill>
                  <a:srgbClr val="000000"/>
                </a:solidFill>
                <a:latin typeface="Arial"/>
                <a:cs typeface="Arial"/>
              </a:rPr>
              <a:t>Ускорьте цифровую трансформацию и продвигайте устойчивую, безопасную и инклюзивную торговлю</a:t>
            </a:r>
            <a:endParaRPr lang="en-US" sz="1600" dirty="0">
              <a:ea typeface="Calibri"/>
              <a:cs typeface="Arial"/>
            </a:endParaRPr>
          </a:p>
          <a:p>
            <a:pPr marL="0" indent="0" algn="just">
              <a:buNone/>
            </a:pPr>
            <a:endParaRPr lang="en-US" sz="1800" dirty="0">
              <a:ea typeface="Calibri"/>
              <a:cs typeface="Arial"/>
            </a:endParaRPr>
          </a:p>
        </p:txBody>
      </p:sp>
      <p:sp>
        <p:nvSpPr>
          <p:cNvPr id="7" name="Title 1">
            <a:extLst>
              <a:ext uri="{FF2B5EF4-FFF2-40B4-BE49-F238E27FC236}">
                <a16:creationId xmlns:a16="http://schemas.microsoft.com/office/drawing/2014/main" id="{B812CAE9-99E6-FFEE-4E6A-852D16FCB2A5}"/>
              </a:ext>
            </a:extLst>
          </p:cNvPr>
          <p:cNvSpPr txBox="1">
            <a:spLocks/>
          </p:cNvSpPr>
          <p:nvPr/>
        </p:nvSpPr>
        <p:spPr>
          <a:xfrm>
            <a:off x="2958365" y="215647"/>
            <a:ext cx="8611613" cy="805003"/>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800" dirty="0">
                <a:solidFill>
                  <a:schemeClr val="accent1">
                    <a:lumMod val="75000"/>
                  </a:schemeClr>
                </a:solidFill>
                <a:latin typeface="Arial" panose="020B0604020202020204" pitchFamily="34" charset="0"/>
                <a:cs typeface="Arial" panose="020B0604020202020204" pitchFamily="34" charset="0"/>
              </a:rPr>
              <a:t>ИПТЦ 2030: Обязательная проверка в 2024 г.</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76A1256-D912-7209-8089-5BBF76F3F025}"/>
              </a:ext>
            </a:extLst>
          </p:cNvPr>
          <p:cNvCxnSpPr/>
          <p:nvPr/>
        </p:nvCxnSpPr>
        <p:spPr>
          <a:xfrm flipH="1">
            <a:off x="3205170" y="758246"/>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9CF5B80-AA14-6C80-99C1-6DD3C252AC68}"/>
              </a:ext>
            </a:extLst>
          </p:cNvPr>
          <p:cNvSpPr>
            <a:spLocks noGrp="1"/>
          </p:cNvSpPr>
          <p:nvPr>
            <p:ph type="sldNum" sz="quarter" idx="12"/>
          </p:nvPr>
        </p:nvSpPr>
        <p:spPr/>
        <p:txBody>
          <a:bodyPr/>
          <a:lstStyle/>
          <a:p>
            <a:fld id="{59A09C89-E760-E743-8004-FFE52D13F1E8}" type="slidenum">
              <a:rPr lang="en-US" smtClean="0"/>
              <a:t>19</a:t>
            </a:fld>
            <a:endParaRPr lang="en-US"/>
          </a:p>
        </p:txBody>
      </p:sp>
    </p:spTree>
    <p:extLst>
      <p:ext uri="{BB962C8B-B14F-4D97-AF65-F5344CB8AC3E}">
        <p14:creationId xmlns:p14="http://schemas.microsoft.com/office/powerpoint/2010/main" val="261629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0B0C-C167-FB59-27C4-174F6E31257D}"/>
              </a:ext>
            </a:extLst>
          </p:cNvPr>
          <p:cNvSpPr>
            <a:spLocks noGrp="1"/>
          </p:cNvSpPr>
          <p:nvPr>
            <p:ph type="title"/>
          </p:nvPr>
        </p:nvSpPr>
        <p:spPr>
          <a:xfrm>
            <a:off x="838200" y="92130"/>
            <a:ext cx="10515600" cy="1325563"/>
          </a:xfrm>
        </p:spPr>
        <p:txBody>
          <a:bodyPr lIns="91440" tIns="45720" rIns="91440" bIns="45720" anchor="t"/>
          <a:lstStyle/>
          <a:p>
            <a:pPr algn="ctr"/>
            <a:r>
              <a:rPr lang="mn-MN" sz="4000" dirty="0"/>
              <a:t>Повестка дня</a:t>
            </a:r>
            <a:endParaRPr lang="en-US" sz="4800" dirty="0"/>
          </a:p>
        </p:txBody>
      </p:sp>
      <p:sp>
        <p:nvSpPr>
          <p:cNvPr id="3" name="Content Placeholder 2">
            <a:extLst>
              <a:ext uri="{FF2B5EF4-FFF2-40B4-BE49-F238E27FC236}">
                <a16:creationId xmlns:a16="http://schemas.microsoft.com/office/drawing/2014/main" id="{9525EF6D-EBA8-69ED-7ED2-EAF04626819E}"/>
              </a:ext>
            </a:extLst>
          </p:cNvPr>
          <p:cNvSpPr>
            <a:spLocks noGrp="1"/>
          </p:cNvSpPr>
          <p:nvPr>
            <p:ph idx="1"/>
          </p:nvPr>
        </p:nvSpPr>
        <p:spPr>
          <a:xfrm>
            <a:off x="972569" y="1139687"/>
            <a:ext cx="10878879" cy="4394559"/>
          </a:xfrm>
        </p:spPr>
        <p:txBody>
          <a:bodyPr vert="horz" lIns="91440" tIns="45720" rIns="91440" bIns="45720" rtlCol="0" anchor="t">
            <a:normAutofit fontScale="92500" lnSpcReduction="10000"/>
          </a:bodyPr>
          <a:lstStyle/>
          <a:p>
            <a:pPr marL="0" indent="0">
              <a:buNone/>
            </a:pPr>
            <a:r>
              <a:rPr lang="en-US" sz="3600" dirty="0">
                <a:solidFill>
                  <a:schemeClr val="accent1"/>
                </a:solidFill>
                <a:latin typeface="Arial"/>
                <a:cs typeface="Arial"/>
              </a:rPr>
              <a:t>1</a:t>
            </a:r>
            <a:r>
              <a:rPr lang="en-US" sz="3600" b="1" dirty="0">
                <a:solidFill>
                  <a:schemeClr val="accent1"/>
                </a:solidFill>
                <a:latin typeface="Arial"/>
                <a:cs typeface="Arial"/>
              </a:rPr>
              <a:t>. </a:t>
            </a:r>
            <a:r>
              <a:rPr lang="mn-MN" sz="3600" b="1" dirty="0">
                <a:solidFill>
                  <a:schemeClr val="accent1"/>
                </a:solidFill>
                <a:latin typeface="Arial"/>
                <a:cs typeface="Arial"/>
              </a:rPr>
              <a:t>Торговая среда</a:t>
            </a:r>
            <a:endParaRPr lang="en-US" sz="3600" b="1" dirty="0">
              <a:solidFill>
                <a:schemeClr val="accent1"/>
              </a:solidFill>
              <a:latin typeface="Arial"/>
              <a:cs typeface="Arial"/>
            </a:endParaRPr>
          </a:p>
          <a:p>
            <a:pPr marL="457200" lvl="1" indent="0">
              <a:buNone/>
            </a:pPr>
            <a:endParaRPr lang="en-US" sz="3200" dirty="0">
              <a:solidFill>
                <a:schemeClr val="tx1"/>
              </a:solidFill>
              <a:latin typeface="Arial"/>
              <a:ea typeface="+mj-ea"/>
              <a:cs typeface="Arial"/>
            </a:endParaRPr>
          </a:p>
          <a:p>
            <a:pPr marL="0" indent="0">
              <a:buNone/>
            </a:pPr>
            <a:endParaRPr lang="en-US" sz="3600" dirty="0">
              <a:solidFill>
                <a:schemeClr val="accent1">
                  <a:lumMod val="75000"/>
                </a:schemeClr>
              </a:solidFill>
            </a:endParaRPr>
          </a:p>
          <a:p>
            <a:pPr marL="0" indent="0">
              <a:buNone/>
            </a:pPr>
            <a:r>
              <a:rPr lang="en-US" sz="3600" b="1" dirty="0">
                <a:solidFill>
                  <a:schemeClr val="accent1"/>
                </a:solidFill>
                <a:latin typeface="Arial"/>
                <a:cs typeface="Arial"/>
              </a:rPr>
              <a:t>2. </a:t>
            </a:r>
            <a:r>
              <a:rPr lang="mn-MN" sz="3600" b="1" dirty="0">
                <a:solidFill>
                  <a:schemeClr val="accent1"/>
                </a:solidFill>
                <a:latin typeface="Arial"/>
                <a:cs typeface="Arial"/>
              </a:rPr>
              <a:t>Ход выполнения Интегрированной программы ЦАРЭС в области торговли до 2030 г. и Скользящего стратегического плана действий</a:t>
            </a:r>
            <a:endParaRPr lang="en-US" sz="3200" dirty="0">
              <a:solidFill>
                <a:schemeClr val="tx1"/>
              </a:solidFill>
              <a:ea typeface="+mj-ea"/>
            </a:endParaRPr>
          </a:p>
          <a:p>
            <a:pPr marL="0" indent="0">
              <a:buNone/>
            </a:pPr>
            <a:endParaRPr lang="en-US" sz="3600" dirty="0">
              <a:solidFill>
                <a:schemeClr val="tx1"/>
              </a:solidFill>
            </a:endParaRPr>
          </a:p>
          <a:p>
            <a:pPr marL="0" indent="0">
              <a:buNone/>
            </a:pPr>
            <a:r>
              <a:rPr lang="en-US" sz="3600" dirty="0">
                <a:solidFill>
                  <a:schemeClr val="accent1"/>
                </a:solidFill>
                <a:latin typeface="Arial"/>
                <a:cs typeface="Arial"/>
              </a:rPr>
              <a:t>3. </a:t>
            </a:r>
            <a:r>
              <a:rPr lang="mn-MN" sz="3600" b="1" dirty="0">
                <a:solidFill>
                  <a:schemeClr val="accent1"/>
                </a:solidFill>
                <a:latin typeface="Arial"/>
                <a:cs typeface="Arial"/>
              </a:rPr>
              <a:t>Вопросы для руководящих указаний и одобрения совещаний старших должностных лиц</a:t>
            </a:r>
            <a:endParaRPr lang="en-US" sz="2800" dirty="0">
              <a:solidFill>
                <a:schemeClr val="accent1">
                  <a:lumMod val="75000"/>
                </a:schemeClr>
              </a:solidFill>
              <a:highlight>
                <a:srgbClr val="FFFF00"/>
              </a:highlight>
              <a:latin typeface="Arial"/>
              <a:cs typeface="Arial"/>
            </a:endParaRPr>
          </a:p>
          <a:p>
            <a:pPr marL="227965" indent="-227965"/>
            <a:endParaRPr lang="en-US" sz="2800" dirty="0">
              <a:solidFill>
                <a:schemeClr val="accent1">
                  <a:lumMod val="75000"/>
                </a:schemeClr>
              </a:solidFill>
              <a:highlight>
                <a:srgbClr val="FFFF00"/>
              </a:highlight>
              <a:latin typeface="Arial"/>
              <a:cs typeface="Arial"/>
            </a:endParaRPr>
          </a:p>
          <a:p>
            <a:pPr marL="227965" indent="-227965"/>
            <a:endParaRPr lang="en-US" sz="2800" dirty="0">
              <a:solidFill>
                <a:schemeClr val="accent1">
                  <a:lumMod val="75000"/>
                </a:schemeClr>
              </a:solidFill>
            </a:endParaRPr>
          </a:p>
          <a:p>
            <a:pPr marL="0" indent="0">
              <a:buNone/>
            </a:pPr>
            <a:endParaRPr lang="en-US" b="1" dirty="0"/>
          </a:p>
        </p:txBody>
      </p:sp>
      <p:sp>
        <p:nvSpPr>
          <p:cNvPr id="4" name="Slide Number Placeholder 3">
            <a:extLst>
              <a:ext uri="{FF2B5EF4-FFF2-40B4-BE49-F238E27FC236}">
                <a16:creationId xmlns:a16="http://schemas.microsoft.com/office/drawing/2014/main" id="{2FDC92BD-8432-DDB1-1CDD-9578035D9EAB}"/>
              </a:ext>
            </a:extLst>
          </p:cNvPr>
          <p:cNvSpPr>
            <a:spLocks noGrp="1"/>
          </p:cNvSpPr>
          <p:nvPr>
            <p:ph type="sldNum" sz="quarter" idx="12"/>
          </p:nvPr>
        </p:nvSpPr>
        <p:spPr>
          <a:xfrm>
            <a:off x="8610600" y="5886926"/>
            <a:ext cx="2743200" cy="365125"/>
          </a:xfrm>
        </p:spPr>
        <p:txBody>
          <a:bodyPr/>
          <a:lstStyle/>
          <a:p>
            <a:fld id="{59A09C89-E760-E743-8004-FFE52D13F1E8}" type="slidenum">
              <a:rPr lang="en-US" smtClean="0">
                <a:solidFill>
                  <a:schemeClr val="tx1"/>
                </a:solidFill>
              </a:rPr>
              <a:t>2</a:t>
            </a:fld>
            <a:endParaRPr lang="en-US">
              <a:solidFill>
                <a:schemeClr val="tx1"/>
              </a:solidFill>
            </a:endParaRPr>
          </a:p>
        </p:txBody>
      </p:sp>
    </p:spTree>
    <p:extLst>
      <p:ext uri="{BB962C8B-B14F-4D97-AF65-F5344CB8AC3E}">
        <p14:creationId xmlns:p14="http://schemas.microsoft.com/office/powerpoint/2010/main" val="170659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328246" y="601358"/>
            <a:ext cx="11535507" cy="659857"/>
          </a:xfrm>
        </p:spPr>
        <p:txBody>
          <a:bodyPr lIns="91440" tIns="45720" rIns="91440" bIns="45720" anchor="t"/>
          <a:lstStyle/>
          <a:p>
            <a:pPr algn="ctr"/>
            <a:r>
              <a:rPr lang="mn-MN" sz="2800" b="1" dirty="0">
                <a:solidFill>
                  <a:schemeClr val="accent1">
                    <a:lumMod val="75000"/>
                  </a:schemeClr>
                </a:solidFill>
                <a:latin typeface="Arial" panose="020B0604020202020204" pitchFamily="34" charset="0"/>
                <a:cs typeface="Arial" panose="020B0604020202020204" pitchFamily="34" charset="0"/>
              </a:rPr>
              <a:t>Для руководства ЗВОЛ или одобрения 22-й Министерской конференции</a:t>
            </a:r>
            <a:endParaRPr 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838200" y="1261215"/>
            <a:ext cx="10195560" cy="4209945"/>
          </a:xfrm>
        </p:spPr>
        <p:txBody>
          <a:bodyPr vert="horz" lIns="91440" tIns="45720" rIns="91440" bIns="45720" rtlCol="0" anchor="t">
            <a:noAutofit/>
          </a:bodyPr>
          <a:lstStyle/>
          <a:p>
            <a:pPr marL="227965" indent="-227965"/>
            <a:endParaRPr lang="en-US" sz="2400" dirty="0">
              <a:solidFill>
                <a:schemeClr val="accent1"/>
              </a:solidFill>
              <a:latin typeface="Arial" panose="020B0604020202020204" pitchFamily="34" charset="0"/>
              <a:cs typeface="Arial" panose="020B0604020202020204" pitchFamily="34" charset="0"/>
            </a:endParaRPr>
          </a:p>
          <a:p>
            <a:pPr marL="227965" indent="-227965"/>
            <a:endParaRPr lang="en-US" sz="2400" dirty="0">
              <a:solidFill>
                <a:schemeClr val="accent1"/>
              </a:solidFill>
              <a:latin typeface="Arial" panose="020B0604020202020204" pitchFamily="34" charset="0"/>
              <a:cs typeface="Arial" panose="020B0604020202020204" pitchFamily="34" charset="0"/>
            </a:endParaRPr>
          </a:p>
          <a:p>
            <a:pPr marL="0" indent="0" algn="just">
              <a:buNone/>
            </a:pPr>
            <a:endParaRPr lang="en-PH" sz="2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285FCA8-5C07-6101-C9EC-B07EE8940A27}"/>
              </a:ext>
            </a:extLst>
          </p:cNvPr>
          <p:cNvCxnSpPr/>
          <p:nvPr/>
        </p:nvCxnSpPr>
        <p:spPr>
          <a:xfrm flipH="1">
            <a:off x="3205170" y="1316183"/>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9B5377E-F218-96AE-AF0E-16C3C2C0F2B2}"/>
              </a:ext>
            </a:extLst>
          </p:cNvPr>
          <p:cNvSpPr txBox="1">
            <a:spLocks/>
          </p:cNvSpPr>
          <p:nvPr/>
        </p:nvSpPr>
        <p:spPr>
          <a:xfrm>
            <a:off x="1403304" y="1727288"/>
            <a:ext cx="9757787" cy="420994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mn-MN" sz="2400" b="1" dirty="0">
                <a:solidFill>
                  <a:schemeClr val="accent1"/>
                </a:solidFill>
                <a:latin typeface="Century Gothic" panose="020B0502020202020204" pitchFamily="34" charset="0"/>
                <a:ea typeface="SimSun" panose="02010600030101010101" pitchFamily="2" charset="-122"/>
                <a:cs typeface="+mn-cs"/>
              </a:rPr>
              <a:t>Признать общий прогресс ИПТЦ 2030, Отчета по торговому сектору ЦАРЭС и промежуточных результатов по торговому сектору ЦАРЭС на 2030 г</a:t>
            </a:r>
            <a:r>
              <a:rPr lang="en-PH" sz="2400" b="1" dirty="0">
                <a:solidFill>
                  <a:schemeClr val="accent1"/>
                </a:solidFill>
                <a:latin typeface="Century Gothic" panose="020B0502020202020204" pitchFamily="34" charset="0"/>
                <a:ea typeface="SimSun" panose="02010600030101010101" pitchFamily="2" charset="-122"/>
                <a:cs typeface="+mn-cs"/>
              </a:rPr>
              <a:t>:</a:t>
            </a:r>
          </a:p>
          <a:p>
            <a:pPr lvl="1"/>
            <a:r>
              <a:rPr lang="mn-MN" sz="2000" b="1" dirty="0">
                <a:solidFill>
                  <a:schemeClr val="tx1"/>
                </a:solidFill>
                <a:ea typeface="SimSun" panose="02010600030101010101" pitchFamily="2" charset="-122"/>
              </a:rPr>
              <a:t>Форум цифровой торговли ЦАРЭС в Грузии в сентябре/октябре 2023</a:t>
            </a:r>
          </a:p>
          <a:p>
            <a:pPr lvl="1"/>
            <a:r>
              <a:rPr lang="mn-MN" sz="2000" b="1" dirty="0">
                <a:solidFill>
                  <a:schemeClr val="tx1"/>
                </a:solidFill>
                <a:ea typeface="SimSun" panose="02010600030101010101" pitchFamily="2" charset="-122"/>
              </a:rPr>
              <a:t>Региональная конференция </a:t>
            </a:r>
            <a:r>
              <a:rPr lang="en-PH" sz="2000" b="1" dirty="0" err="1">
                <a:solidFill>
                  <a:schemeClr val="tx1"/>
                </a:solidFill>
                <a:ea typeface="SimSun" panose="02010600030101010101" pitchFamily="2" charset="-122"/>
              </a:rPr>
              <a:t>ePhyto</a:t>
            </a:r>
            <a:r>
              <a:rPr lang="en-PH" sz="2000" b="1" dirty="0">
                <a:solidFill>
                  <a:schemeClr val="tx1"/>
                </a:solidFill>
                <a:ea typeface="SimSun" panose="02010600030101010101" pitchFamily="2" charset="-122"/>
              </a:rPr>
              <a:t> </a:t>
            </a:r>
            <a:r>
              <a:rPr lang="mn-MN" sz="2000" b="1" dirty="0">
                <a:solidFill>
                  <a:schemeClr val="tx1"/>
                </a:solidFill>
                <a:ea typeface="SimSun" panose="02010600030101010101" pitchFamily="2" charset="-122"/>
              </a:rPr>
              <a:t>в Узбекистане в сентябре 2023</a:t>
            </a:r>
            <a:endParaRPr lang="en-PH" sz="2000" b="1" dirty="0">
              <a:solidFill>
                <a:schemeClr val="tx1"/>
              </a:solidFill>
              <a:ea typeface="SimSun" panose="02010600030101010101" pitchFamily="2" charset="-122"/>
            </a:endParaRPr>
          </a:p>
          <a:p>
            <a:pPr marL="0" indent="0">
              <a:buFont typeface="Arial" panose="020B0604020202020204" pitchFamily="34" charset="0"/>
              <a:buNone/>
            </a:pPr>
            <a:endParaRPr lang="en-PH" sz="1000" b="1" dirty="0">
              <a:solidFill>
                <a:schemeClr val="accent1"/>
              </a:solidFill>
              <a:latin typeface="Century Gothic" panose="020B0502020202020204" pitchFamily="34" charset="0"/>
              <a:ea typeface="SimSun" panose="02010600030101010101" pitchFamily="2" charset="-122"/>
              <a:cs typeface="+mn-cs"/>
            </a:endParaRPr>
          </a:p>
          <a:p>
            <a:pPr marL="0" indent="0">
              <a:buFont typeface="Arial" panose="020B0604020202020204" pitchFamily="34" charset="0"/>
              <a:buNone/>
            </a:pPr>
            <a:r>
              <a:rPr lang="en-PH" sz="2400" b="1" dirty="0">
                <a:solidFill>
                  <a:schemeClr val="accent1"/>
                </a:solidFill>
                <a:latin typeface="Century Gothic" panose="020B0502020202020204" pitchFamily="34" charset="0"/>
                <a:ea typeface="SimSun" panose="02010600030101010101" pitchFamily="2" charset="-122"/>
                <a:cs typeface="+mn-cs"/>
              </a:rPr>
              <a:t>2. </a:t>
            </a:r>
            <a:r>
              <a:rPr lang="mn-MN" sz="2400" b="1" dirty="0">
                <a:solidFill>
                  <a:schemeClr val="accent1"/>
                </a:solidFill>
                <a:latin typeface="Century Gothic" panose="020B0502020202020204" pitchFamily="34" charset="0"/>
                <a:ea typeface="SimSun" panose="02010600030101010101" pitchFamily="2" charset="-122"/>
                <a:cs typeface="+mn-cs"/>
              </a:rPr>
              <a:t>Одобрить скользящий стратегический план действий ИПТЦ 2030 на 2023–2025 гг.</a:t>
            </a:r>
            <a:endParaRPr lang="en-PH" sz="2400" b="1" dirty="0">
              <a:solidFill>
                <a:schemeClr val="accent1"/>
              </a:solidFill>
              <a:latin typeface="Century Gothic" panose="020B0502020202020204" pitchFamily="34" charset="0"/>
              <a:ea typeface="SimSun" panose="02010600030101010101" pitchFamily="2" charset="-122"/>
              <a:cs typeface="+mn-cs"/>
            </a:endParaRPr>
          </a:p>
          <a:p>
            <a:pPr marL="0" indent="0">
              <a:buFont typeface="Arial" panose="020B0604020202020204" pitchFamily="34" charset="0"/>
              <a:buNone/>
            </a:pPr>
            <a:endParaRPr lang="en-PH" sz="2400" b="1" dirty="0">
              <a:solidFill>
                <a:schemeClr val="accent1"/>
              </a:solidFill>
              <a:latin typeface="Century Gothic" panose="020B0502020202020204" pitchFamily="34" charset="0"/>
              <a:ea typeface="SimSun" panose="02010600030101010101" pitchFamily="2" charset="-122"/>
              <a:cs typeface="+mn-cs"/>
            </a:endParaRPr>
          </a:p>
          <a:p>
            <a:pPr marL="463550" indent="-463550">
              <a:buFont typeface="Arial" panose="020B0604020202020204" pitchFamily="34" charset="0"/>
              <a:buNone/>
            </a:pPr>
            <a:r>
              <a:rPr lang="en-PH" sz="2400" b="1" dirty="0">
                <a:solidFill>
                  <a:schemeClr val="accent1"/>
                </a:solidFill>
                <a:latin typeface="Century Gothic" panose="020B0502020202020204" pitchFamily="34" charset="0"/>
                <a:ea typeface="SimSun" panose="02010600030101010101" pitchFamily="2" charset="-122"/>
                <a:cs typeface="+mn-cs"/>
              </a:rPr>
              <a:t>3. </a:t>
            </a:r>
            <a:r>
              <a:rPr lang="mn-MN" sz="2400" b="1" dirty="0">
                <a:solidFill>
                  <a:schemeClr val="accent1"/>
                </a:solidFill>
                <a:latin typeface="Century Gothic" panose="020B0502020202020204" pitchFamily="34" charset="0"/>
                <a:ea typeface="SimSun" panose="02010600030101010101" pitchFamily="2" charset="-122"/>
                <a:cs typeface="+mn-cs"/>
              </a:rPr>
              <a:t>Предоставить рекомендации и/или утвердить ТЗ для промежуточного </a:t>
            </a:r>
            <a:r>
              <a:rPr lang="mn-MN" sz="2400" b="1">
                <a:solidFill>
                  <a:schemeClr val="accent1"/>
                </a:solidFill>
                <a:latin typeface="Century Gothic" panose="020B0502020202020204" pitchFamily="34" charset="0"/>
                <a:ea typeface="SimSun" panose="02010600030101010101" pitchFamily="2" charset="-122"/>
                <a:cs typeface="+mn-cs"/>
              </a:rPr>
              <a:t>обзора ИПТЦ</a:t>
            </a:r>
            <a:r>
              <a:rPr lang="en-PH" sz="2400" b="1">
                <a:solidFill>
                  <a:schemeClr val="accent1"/>
                </a:solidFill>
                <a:latin typeface="Century Gothic" panose="020B0502020202020204" pitchFamily="34" charset="0"/>
                <a:ea typeface="SimSun" panose="02010600030101010101" pitchFamily="2" charset="-122"/>
                <a:cs typeface="+mn-cs"/>
              </a:rPr>
              <a:t> </a:t>
            </a:r>
            <a:r>
              <a:rPr lang="en-PH" sz="2400" b="1" dirty="0">
                <a:solidFill>
                  <a:schemeClr val="accent1"/>
                </a:solidFill>
                <a:latin typeface="Century Gothic" panose="020B0502020202020204" pitchFamily="34" charset="0"/>
                <a:ea typeface="SimSun" panose="02010600030101010101" pitchFamily="2" charset="-122"/>
                <a:cs typeface="+mn-cs"/>
              </a:rPr>
              <a:t>2030</a:t>
            </a:r>
          </a:p>
          <a:p>
            <a:pPr marL="227965" indent="-227965" algn="just"/>
            <a:endParaRPr lang="en-US" sz="1800" dirty="0">
              <a:ea typeface="Calibri"/>
              <a:cs typeface="Arial"/>
            </a:endParaRPr>
          </a:p>
          <a:p>
            <a:pPr marL="0" indent="0" algn="just">
              <a:buFont typeface="Arial" panose="020B0604020202020204" pitchFamily="34" charset="0"/>
              <a:buNone/>
            </a:pPr>
            <a:endParaRPr lang="en-US" sz="1800" dirty="0">
              <a:ea typeface="Calibri"/>
              <a:cs typeface="Arial"/>
            </a:endParaRPr>
          </a:p>
        </p:txBody>
      </p:sp>
      <p:sp>
        <p:nvSpPr>
          <p:cNvPr id="6" name="Slide Number Placeholder 5">
            <a:extLst>
              <a:ext uri="{FF2B5EF4-FFF2-40B4-BE49-F238E27FC236}">
                <a16:creationId xmlns:a16="http://schemas.microsoft.com/office/drawing/2014/main" id="{51E8480E-5165-026B-59B5-F7E0783B7DBA}"/>
              </a:ext>
            </a:extLst>
          </p:cNvPr>
          <p:cNvSpPr>
            <a:spLocks noGrp="1"/>
          </p:cNvSpPr>
          <p:nvPr>
            <p:ph type="sldNum" sz="quarter" idx="12"/>
          </p:nvPr>
        </p:nvSpPr>
        <p:spPr/>
        <p:txBody>
          <a:bodyPr/>
          <a:lstStyle/>
          <a:p>
            <a:fld id="{59A09C89-E760-E743-8004-FFE52D13F1E8}" type="slidenum">
              <a:rPr lang="en-US" smtClean="0"/>
              <a:t>20</a:t>
            </a:fld>
            <a:endParaRPr lang="en-US"/>
          </a:p>
        </p:txBody>
      </p:sp>
    </p:spTree>
    <p:extLst>
      <p:ext uri="{BB962C8B-B14F-4D97-AF65-F5344CB8AC3E}">
        <p14:creationId xmlns:p14="http://schemas.microsoft.com/office/powerpoint/2010/main" val="337871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620E-F476-16DE-16BD-5DB3593BDA9D}"/>
              </a:ext>
            </a:extLst>
          </p:cNvPr>
          <p:cNvSpPr>
            <a:spLocks noGrp="1"/>
          </p:cNvSpPr>
          <p:nvPr>
            <p:ph type="title"/>
          </p:nvPr>
        </p:nvSpPr>
        <p:spPr/>
        <p:txBody>
          <a:bodyPr lIns="91440" tIns="45720" rIns="91440" bIns="45720" anchor="t"/>
          <a:lstStyle/>
          <a:p>
            <a:pPr algn="ctr"/>
            <a:r>
              <a:rPr lang="mn-MN" sz="3200" b="1" dirty="0">
                <a:latin typeface="Century Gothic" panose="020B0502020202020204" pitchFamily="34" charset="0"/>
              </a:rPr>
              <a:t>Торговая эффективность и перспективы ЦАРЭС</a:t>
            </a:r>
            <a:endParaRPr lang="en-US" sz="32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87F475F6-9E82-1116-57C6-1CC4B056CACD}"/>
              </a:ext>
            </a:extLst>
          </p:cNvPr>
          <p:cNvSpPr>
            <a:spLocks noGrp="1"/>
          </p:cNvSpPr>
          <p:nvPr>
            <p:ph idx="1"/>
          </p:nvPr>
        </p:nvSpPr>
        <p:spPr>
          <a:xfrm>
            <a:off x="269460" y="4609650"/>
            <a:ext cx="11653080" cy="978190"/>
          </a:xfrm>
        </p:spPr>
        <p:txBody>
          <a:bodyPr vert="horz" lIns="91440" tIns="45720" rIns="91440" bIns="45720" rtlCol="0" anchor="t">
            <a:normAutofit fontScale="92500" lnSpcReduction="20000"/>
          </a:bodyPr>
          <a:lstStyle/>
          <a:p>
            <a:pPr marL="0" indent="0" algn="ctr">
              <a:buNone/>
            </a:pPr>
            <a:r>
              <a:rPr lang="mn-MN" sz="2000" dirty="0">
                <a:solidFill>
                  <a:schemeClr val="accent1"/>
                </a:solidFill>
              </a:rPr>
              <a:t>«Торговля по-прежнему является фактором устойчивости мировой экономики, но в 2023 году она будет по-прежнему испытывать давление со стороны внешних факторов. Это делает еще более важным для правительств избегать фрагментации торговли и воздерживаться от создания препятствий для торговли». — ВТО</a:t>
            </a:r>
            <a:endParaRPr lang="en-PH" sz="2000" dirty="0">
              <a:solidFill>
                <a:schemeClr val="accent1"/>
              </a:solidFill>
            </a:endParaRPr>
          </a:p>
        </p:txBody>
      </p:sp>
      <p:graphicFrame>
        <p:nvGraphicFramePr>
          <p:cNvPr id="5" name="Table 4">
            <a:extLst>
              <a:ext uri="{FF2B5EF4-FFF2-40B4-BE49-F238E27FC236}">
                <a16:creationId xmlns:a16="http://schemas.microsoft.com/office/drawing/2014/main" id="{E9E6DC3E-51E8-761C-D4CB-35A166E5FEEC}"/>
              </a:ext>
            </a:extLst>
          </p:cNvPr>
          <p:cNvGraphicFramePr>
            <a:graphicFrameLocks noGrp="1"/>
          </p:cNvGraphicFramePr>
          <p:nvPr/>
        </p:nvGraphicFramePr>
        <p:xfrm>
          <a:off x="980501" y="1445572"/>
          <a:ext cx="10515599" cy="2424678"/>
        </p:xfrm>
        <a:graphic>
          <a:graphicData uri="http://schemas.openxmlformats.org/drawingml/2006/table">
            <a:tbl>
              <a:tblPr firstRow="1" bandRow="1">
                <a:tableStyleId>{69012ECD-51FC-41F1-AA8D-1B2483CD663E}</a:tableStyleId>
              </a:tblPr>
              <a:tblGrid>
                <a:gridCol w="1408969">
                  <a:extLst>
                    <a:ext uri="{9D8B030D-6E8A-4147-A177-3AD203B41FA5}">
                      <a16:colId xmlns:a16="http://schemas.microsoft.com/office/drawing/2014/main" val="3107015562"/>
                    </a:ext>
                  </a:extLst>
                </a:gridCol>
                <a:gridCol w="910663">
                  <a:extLst>
                    <a:ext uri="{9D8B030D-6E8A-4147-A177-3AD203B41FA5}">
                      <a16:colId xmlns:a16="http://schemas.microsoft.com/office/drawing/2014/main" val="311439613"/>
                    </a:ext>
                  </a:extLst>
                </a:gridCol>
                <a:gridCol w="910663">
                  <a:extLst>
                    <a:ext uri="{9D8B030D-6E8A-4147-A177-3AD203B41FA5}">
                      <a16:colId xmlns:a16="http://schemas.microsoft.com/office/drawing/2014/main" val="2887328004"/>
                    </a:ext>
                  </a:extLst>
                </a:gridCol>
                <a:gridCol w="910663">
                  <a:extLst>
                    <a:ext uri="{9D8B030D-6E8A-4147-A177-3AD203B41FA5}">
                      <a16:colId xmlns:a16="http://schemas.microsoft.com/office/drawing/2014/main" val="3980181713"/>
                    </a:ext>
                  </a:extLst>
                </a:gridCol>
                <a:gridCol w="910663">
                  <a:extLst>
                    <a:ext uri="{9D8B030D-6E8A-4147-A177-3AD203B41FA5}">
                      <a16:colId xmlns:a16="http://schemas.microsoft.com/office/drawing/2014/main" val="4137817805"/>
                    </a:ext>
                  </a:extLst>
                </a:gridCol>
                <a:gridCol w="910663">
                  <a:extLst>
                    <a:ext uri="{9D8B030D-6E8A-4147-A177-3AD203B41FA5}">
                      <a16:colId xmlns:a16="http://schemas.microsoft.com/office/drawing/2014/main" val="31468988"/>
                    </a:ext>
                  </a:extLst>
                </a:gridCol>
                <a:gridCol w="910663">
                  <a:extLst>
                    <a:ext uri="{9D8B030D-6E8A-4147-A177-3AD203B41FA5}">
                      <a16:colId xmlns:a16="http://schemas.microsoft.com/office/drawing/2014/main" val="3074950817"/>
                    </a:ext>
                  </a:extLst>
                </a:gridCol>
                <a:gridCol w="910663">
                  <a:extLst>
                    <a:ext uri="{9D8B030D-6E8A-4147-A177-3AD203B41FA5}">
                      <a16:colId xmlns:a16="http://schemas.microsoft.com/office/drawing/2014/main" val="913376335"/>
                    </a:ext>
                  </a:extLst>
                </a:gridCol>
                <a:gridCol w="910663">
                  <a:extLst>
                    <a:ext uri="{9D8B030D-6E8A-4147-A177-3AD203B41FA5}">
                      <a16:colId xmlns:a16="http://schemas.microsoft.com/office/drawing/2014/main" val="1428714714"/>
                    </a:ext>
                  </a:extLst>
                </a:gridCol>
                <a:gridCol w="910663">
                  <a:extLst>
                    <a:ext uri="{9D8B030D-6E8A-4147-A177-3AD203B41FA5}">
                      <a16:colId xmlns:a16="http://schemas.microsoft.com/office/drawing/2014/main" val="184986975"/>
                    </a:ext>
                  </a:extLst>
                </a:gridCol>
                <a:gridCol w="910663">
                  <a:extLst>
                    <a:ext uri="{9D8B030D-6E8A-4147-A177-3AD203B41FA5}">
                      <a16:colId xmlns:a16="http://schemas.microsoft.com/office/drawing/2014/main" val="3355196260"/>
                    </a:ext>
                  </a:extLst>
                </a:gridCol>
              </a:tblGrid>
              <a:tr h="476364">
                <a:tc rowSpan="2">
                  <a:txBody>
                    <a:bodyPr/>
                    <a:lstStyle/>
                    <a:p>
                      <a:pPr fontAlgn="t"/>
                      <a:r>
                        <a:rPr lang="mn-MN" sz="1800" b="1" kern="1200" dirty="0">
                          <a:solidFill>
                            <a:schemeClr val="lt1"/>
                          </a:solidFill>
                          <a:effectLst/>
                        </a:rPr>
                        <a:t>Группа/год</a:t>
                      </a:r>
                      <a:endParaRPr lang="en-US" sz="1800" b="1" kern="1200" dirty="0">
                        <a:solidFill>
                          <a:schemeClr val="lt1"/>
                        </a:solidFill>
                        <a:effectLst/>
                        <a:latin typeface="+mn-lt"/>
                        <a:ea typeface="+mn-ea"/>
                        <a:cs typeface="+mn-cs"/>
                      </a:endParaRPr>
                    </a:p>
                  </a:txBody>
                  <a:tcPr anchor="ctr"/>
                </a:tc>
                <a:tc gridSpan="5">
                  <a:txBody>
                    <a:bodyPr/>
                    <a:lstStyle/>
                    <a:p>
                      <a:pPr algn="ctr" rtl="0" fontAlgn="base"/>
                      <a:r>
                        <a:rPr lang="mn-MN" sz="1800" dirty="0">
                          <a:effectLst/>
                        </a:rPr>
                        <a:t>Экспорт товаров (% роста)</a:t>
                      </a:r>
                      <a:endParaRPr lang="en-US" sz="1800" dirty="0">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ase"/>
                      <a:r>
                        <a:rPr lang="mn-MN" sz="1800" dirty="0">
                          <a:effectLst/>
                        </a:rPr>
                        <a:t>Импорт товаров (% роста)</a:t>
                      </a:r>
                      <a:endParaRPr lang="en-US" sz="1800" dirty="0">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0965664"/>
                  </a:ext>
                </a:extLst>
              </a:tr>
              <a:tr h="434305">
                <a:tc vMerge="1">
                  <a:txBody>
                    <a:bodyPr/>
                    <a:lstStyle/>
                    <a:p>
                      <a:pPr fontAlgn="t"/>
                      <a:endParaRPr lang="en-US" sz="1200">
                        <a:effectLst/>
                        <a:latin typeface="Franklin Gothic Medium" panose="020B0603020102020204" pitchFamily="34" charset="0"/>
                      </a:endParaRPr>
                    </a:p>
                  </a:txBody>
                  <a:tcPr/>
                </a:tc>
                <a:tc>
                  <a:txBody>
                    <a:bodyPr/>
                    <a:lstStyle/>
                    <a:p>
                      <a:pPr algn="r" rtl="0" fontAlgn="base"/>
                      <a:r>
                        <a:rPr lang="en-US" sz="1800" b="1">
                          <a:effectLst/>
                        </a:rPr>
                        <a:t>2019 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2020 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2021 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2022 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2023* </a:t>
                      </a:r>
                      <a:endParaRPr lang="en-US" sz="1800" b="1">
                        <a:effectLst/>
                        <a:latin typeface="Franklin Gothic Medium" panose="020B0603020102020204" pitchFamily="34" charset="0"/>
                      </a:endParaRPr>
                    </a:p>
                  </a:txBody>
                  <a:tcPr>
                    <a:solidFill>
                      <a:schemeClr val="bg1">
                        <a:lumMod val="85000"/>
                      </a:schemeClr>
                    </a:solidFill>
                  </a:tcPr>
                </a:tc>
                <a:tc>
                  <a:txBody>
                    <a:bodyPr/>
                    <a:lstStyle/>
                    <a:p>
                      <a:pPr algn="r" rtl="0" fontAlgn="base"/>
                      <a:r>
                        <a:rPr lang="en-US" sz="1800" b="1">
                          <a:effectLst/>
                        </a:rPr>
                        <a:t>2019 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2020 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2021 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2022 </a:t>
                      </a:r>
                      <a:endParaRPr lang="en-US" sz="1800" b="1">
                        <a:effectLst/>
                        <a:latin typeface="Franklin Gothic Medium" panose="020B0603020102020204" pitchFamily="34" charset="0"/>
                      </a:endParaRPr>
                    </a:p>
                  </a:txBody>
                  <a:tcPr/>
                </a:tc>
                <a:tc>
                  <a:txBody>
                    <a:bodyPr/>
                    <a:lstStyle/>
                    <a:p>
                      <a:pPr algn="r" rtl="0" fontAlgn="base"/>
                      <a:r>
                        <a:rPr lang="en-US" sz="1800" b="1">
                          <a:solidFill>
                            <a:schemeClr val="tx1"/>
                          </a:solidFill>
                          <a:effectLst/>
                        </a:rPr>
                        <a:t>2023* </a:t>
                      </a:r>
                      <a:endParaRPr lang="en-US" sz="1800" b="1">
                        <a:solidFill>
                          <a:schemeClr val="tx1"/>
                        </a:solidFill>
                        <a:effectLst/>
                        <a:latin typeface="Franklin Gothic Medium" panose="020B0603020102020204" pitchFamily="34" charset="0"/>
                      </a:endParaRPr>
                    </a:p>
                  </a:txBody>
                  <a:tcPr>
                    <a:solidFill>
                      <a:schemeClr val="bg1">
                        <a:lumMod val="85000"/>
                      </a:schemeClr>
                    </a:solidFill>
                  </a:tcPr>
                </a:tc>
                <a:extLst>
                  <a:ext uri="{0D108BD9-81ED-4DB2-BD59-A6C34878D82A}">
                    <a16:rowId xmlns:a16="http://schemas.microsoft.com/office/drawing/2014/main" val="493542535"/>
                  </a:ext>
                </a:extLst>
              </a:tr>
              <a:tr h="594133">
                <a:tc>
                  <a:txBody>
                    <a:bodyPr/>
                    <a:lstStyle/>
                    <a:p>
                      <a:pPr rtl="0" fontAlgn="base"/>
                      <a:r>
                        <a:rPr lang="mn-MN" sz="1800" b="0" dirty="0">
                          <a:effectLst/>
                          <a:latin typeface="Franklin Gothic Medium" panose="020B0603020102020204" pitchFamily="34" charset="0"/>
                        </a:rPr>
                        <a:t>Развитие Азии</a:t>
                      </a:r>
                      <a:endParaRPr lang="en-US" sz="1800" b="0" dirty="0">
                        <a:effectLst/>
                        <a:latin typeface="Franklin Gothic Medium" panose="020B0603020102020204" pitchFamily="34" charset="0"/>
                      </a:endParaRPr>
                    </a:p>
                  </a:txBody>
                  <a:tcPr/>
                </a:tc>
                <a:tc>
                  <a:txBody>
                    <a:bodyPr/>
                    <a:lstStyle/>
                    <a:p>
                      <a:pPr algn="r" rtl="0" fontAlgn="base"/>
                      <a:r>
                        <a:rPr lang="en-US" sz="1800">
                          <a:effectLst/>
                        </a:rPr>
                        <a:t>-2.4 </a:t>
                      </a:r>
                      <a:endParaRPr lang="en-US" sz="1800">
                        <a:effectLst/>
                        <a:latin typeface="Franklin Gothic Medium" panose="020B0603020102020204" pitchFamily="34" charset="0"/>
                      </a:endParaRPr>
                    </a:p>
                  </a:txBody>
                  <a:tcPr/>
                </a:tc>
                <a:tc>
                  <a:txBody>
                    <a:bodyPr/>
                    <a:lstStyle/>
                    <a:p>
                      <a:pPr algn="r" rtl="0" fontAlgn="base"/>
                      <a:r>
                        <a:rPr lang="en-US" sz="1800">
                          <a:effectLst/>
                        </a:rPr>
                        <a:t>-0.7 </a:t>
                      </a:r>
                      <a:endParaRPr lang="en-US" sz="1800">
                        <a:effectLst/>
                        <a:latin typeface="Franklin Gothic Medium" panose="020B0603020102020204" pitchFamily="34" charset="0"/>
                      </a:endParaRPr>
                    </a:p>
                  </a:txBody>
                  <a:tcPr/>
                </a:tc>
                <a:tc>
                  <a:txBody>
                    <a:bodyPr/>
                    <a:lstStyle/>
                    <a:p>
                      <a:pPr algn="r" rtl="0" fontAlgn="base"/>
                      <a:r>
                        <a:rPr lang="en-US" sz="1800">
                          <a:effectLst/>
                        </a:rPr>
                        <a:t>30.5 </a:t>
                      </a:r>
                      <a:endParaRPr lang="en-US" sz="1800">
                        <a:effectLst/>
                        <a:latin typeface="Franklin Gothic Medium" panose="020B0603020102020204" pitchFamily="34" charset="0"/>
                      </a:endParaRPr>
                    </a:p>
                  </a:txBody>
                  <a:tcPr/>
                </a:tc>
                <a:tc>
                  <a:txBody>
                    <a:bodyPr/>
                    <a:lstStyle/>
                    <a:p>
                      <a:pPr marL="277495" indent="0" algn="l" rtl="0" fontAlgn="base"/>
                      <a:r>
                        <a:rPr lang="en-US" sz="1800" b="0">
                          <a:solidFill>
                            <a:schemeClr val="tx1"/>
                          </a:solidFill>
                          <a:effectLst/>
                          <a:latin typeface="+mn-lt"/>
                        </a:rPr>
                        <a:t> 8.2</a:t>
                      </a:r>
                    </a:p>
                  </a:txBody>
                  <a:tcPr/>
                </a:tc>
                <a:tc>
                  <a:txBody>
                    <a:bodyPr/>
                    <a:lstStyle/>
                    <a:p>
                      <a:pPr algn="r" rtl="0" fontAlgn="base"/>
                      <a:r>
                        <a:rPr lang="en-US" sz="1800">
                          <a:solidFill>
                            <a:schemeClr val="tx1"/>
                          </a:solidFill>
                          <a:effectLst/>
                        </a:rPr>
                        <a:t> 8.6 </a:t>
                      </a:r>
                      <a:endParaRPr lang="en-US" sz="1800">
                        <a:solidFill>
                          <a:schemeClr val="tx1"/>
                        </a:solidFill>
                        <a:effectLst/>
                        <a:latin typeface="Franklin Gothic Medium"/>
                      </a:endParaRPr>
                    </a:p>
                  </a:txBody>
                  <a:tcPr>
                    <a:solidFill>
                      <a:schemeClr val="bg1">
                        <a:lumMod val="85000"/>
                      </a:schemeClr>
                    </a:solidFill>
                  </a:tcPr>
                </a:tc>
                <a:tc>
                  <a:txBody>
                    <a:bodyPr/>
                    <a:lstStyle/>
                    <a:p>
                      <a:pPr algn="r" rtl="0" fontAlgn="base"/>
                      <a:r>
                        <a:rPr lang="en-US" sz="1800">
                          <a:effectLst/>
                        </a:rPr>
                        <a:t>-3.6 </a:t>
                      </a:r>
                      <a:endParaRPr lang="en-US" sz="1800">
                        <a:effectLst/>
                        <a:latin typeface="Franklin Gothic Medium" panose="020B0603020102020204" pitchFamily="34" charset="0"/>
                      </a:endParaRPr>
                    </a:p>
                  </a:txBody>
                  <a:tcPr/>
                </a:tc>
                <a:tc>
                  <a:txBody>
                    <a:bodyPr/>
                    <a:lstStyle/>
                    <a:p>
                      <a:pPr algn="r" rtl="0" fontAlgn="base"/>
                      <a:r>
                        <a:rPr lang="en-US" sz="1800">
                          <a:effectLst/>
                        </a:rPr>
                        <a:t>-6.4 </a:t>
                      </a:r>
                      <a:endParaRPr lang="en-US" sz="1800">
                        <a:effectLst/>
                        <a:latin typeface="Franklin Gothic Medium" panose="020B0603020102020204" pitchFamily="34" charset="0"/>
                      </a:endParaRPr>
                    </a:p>
                  </a:txBody>
                  <a:tcPr/>
                </a:tc>
                <a:tc>
                  <a:txBody>
                    <a:bodyPr/>
                    <a:lstStyle/>
                    <a:p>
                      <a:pPr algn="r" rtl="0" fontAlgn="base"/>
                      <a:r>
                        <a:rPr lang="en-US" sz="1800">
                          <a:effectLst/>
                        </a:rPr>
                        <a:t>35.7 </a:t>
                      </a:r>
                      <a:endParaRPr lang="en-US" sz="1800">
                        <a:effectLst/>
                        <a:latin typeface="Franklin Gothic Medium" panose="020B0603020102020204" pitchFamily="34" charset="0"/>
                      </a:endParaRPr>
                    </a:p>
                  </a:txBody>
                  <a:tcPr/>
                </a:tc>
                <a:tc>
                  <a:txBody>
                    <a:bodyPr/>
                    <a:lstStyle/>
                    <a:p>
                      <a:pPr algn="r" rtl="0" fontAlgn="base"/>
                      <a:r>
                        <a:rPr lang="en-US" sz="1800">
                          <a:solidFill>
                            <a:schemeClr val="tx1"/>
                          </a:solidFill>
                          <a:effectLst/>
                        </a:rPr>
                        <a:t>10.1</a:t>
                      </a:r>
                      <a:r>
                        <a:rPr lang="en-US" sz="1800">
                          <a:solidFill>
                            <a:srgbClr val="FF0000"/>
                          </a:solidFill>
                          <a:effectLst/>
                        </a:rPr>
                        <a:t> </a:t>
                      </a:r>
                      <a:endParaRPr lang="en-US" sz="1800">
                        <a:solidFill>
                          <a:srgbClr val="FF0000"/>
                        </a:solidFill>
                        <a:effectLst/>
                        <a:latin typeface="Franklin Gothic Medium"/>
                      </a:endParaRPr>
                    </a:p>
                  </a:txBody>
                  <a:tcPr/>
                </a:tc>
                <a:tc>
                  <a:txBody>
                    <a:bodyPr/>
                    <a:lstStyle/>
                    <a:p>
                      <a:pPr algn="r" rtl="0" fontAlgn="base"/>
                      <a:r>
                        <a:rPr lang="en-US" sz="1800">
                          <a:solidFill>
                            <a:schemeClr val="tx1"/>
                          </a:solidFill>
                          <a:effectLst/>
                        </a:rPr>
                        <a:t>10.4 </a:t>
                      </a:r>
                      <a:endParaRPr lang="en-US" sz="1800">
                        <a:solidFill>
                          <a:schemeClr val="tx1"/>
                        </a:solidFill>
                        <a:effectLst/>
                        <a:latin typeface="Franklin Gothic Medium"/>
                      </a:endParaRPr>
                    </a:p>
                  </a:txBody>
                  <a:tcPr>
                    <a:solidFill>
                      <a:schemeClr val="bg1">
                        <a:lumMod val="85000"/>
                      </a:schemeClr>
                    </a:solidFill>
                  </a:tcPr>
                </a:tc>
                <a:extLst>
                  <a:ext uri="{0D108BD9-81ED-4DB2-BD59-A6C34878D82A}">
                    <a16:rowId xmlns:a16="http://schemas.microsoft.com/office/drawing/2014/main" val="1246515998"/>
                  </a:ext>
                </a:extLst>
              </a:tr>
              <a:tr h="668154">
                <a:tc>
                  <a:txBody>
                    <a:bodyPr/>
                    <a:lstStyle/>
                    <a:p>
                      <a:pPr rtl="0" fontAlgn="base"/>
                      <a:r>
                        <a:rPr lang="mn-MN" sz="1800" dirty="0">
                          <a:effectLst/>
                        </a:rPr>
                        <a:t>ЦАРЭС-10</a:t>
                      </a:r>
                      <a:r>
                        <a:rPr lang="en-US" sz="1800" dirty="0">
                          <a:effectLst/>
                        </a:rPr>
                        <a:t> </a:t>
                      </a:r>
                      <a:endParaRPr lang="en-US" sz="1800" dirty="0">
                        <a:effectLst/>
                        <a:latin typeface="Franklin Gothic Medium" panose="020B0603020102020204" pitchFamily="34" charset="0"/>
                      </a:endParaRPr>
                    </a:p>
                  </a:txBody>
                  <a:tcPr/>
                </a:tc>
                <a:tc>
                  <a:txBody>
                    <a:bodyPr/>
                    <a:lstStyle/>
                    <a:p>
                      <a:pPr algn="r" rtl="0" fontAlgn="base"/>
                      <a:r>
                        <a:rPr lang="en-US" sz="1800">
                          <a:effectLst/>
                        </a:rPr>
                        <a:t>1.1 </a:t>
                      </a:r>
                      <a:endParaRPr lang="en-US" sz="1800">
                        <a:effectLst/>
                        <a:latin typeface="Franklin Gothic Medium" panose="020B0603020102020204" pitchFamily="34" charset="0"/>
                      </a:endParaRPr>
                    </a:p>
                  </a:txBody>
                  <a:tcPr/>
                </a:tc>
                <a:tc>
                  <a:txBody>
                    <a:bodyPr/>
                    <a:lstStyle/>
                    <a:p>
                      <a:pPr algn="r" rtl="0" fontAlgn="base"/>
                      <a:r>
                        <a:rPr lang="en-US" sz="1800">
                          <a:effectLst/>
                        </a:rPr>
                        <a:t>-12.0 </a:t>
                      </a:r>
                      <a:endParaRPr lang="en-US" sz="1800">
                        <a:effectLst/>
                        <a:latin typeface="Franklin Gothic Medium" panose="020B0603020102020204" pitchFamily="34" charset="0"/>
                      </a:endParaRPr>
                    </a:p>
                  </a:txBody>
                  <a:tcPr/>
                </a:tc>
                <a:tc>
                  <a:txBody>
                    <a:bodyPr/>
                    <a:lstStyle/>
                    <a:p>
                      <a:pPr algn="r" rtl="0" fontAlgn="base"/>
                      <a:r>
                        <a:rPr lang="en-US" sz="1800">
                          <a:effectLst/>
                        </a:rPr>
                        <a:t>22.8 </a:t>
                      </a:r>
                      <a:endParaRPr lang="en-US" sz="1800">
                        <a:effectLst/>
                        <a:latin typeface="Franklin Gothic Medium" panose="020B0603020102020204" pitchFamily="34" charset="0"/>
                      </a:endParaRPr>
                    </a:p>
                  </a:txBody>
                  <a:tcPr/>
                </a:tc>
                <a:tc>
                  <a:txBody>
                    <a:bodyPr/>
                    <a:lstStyle/>
                    <a:p>
                      <a:pPr algn="r" rtl="0" fontAlgn="base"/>
                      <a:r>
                        <a:rPr lang="en-US" sz="1800">
                          <a:solidFill>
                            <a:schemeClr val="tx1"/>
                          </a:solidFill>
                          <a:effectLst/>
                        </a:rPr>
                        <a:t>29.6</a:t>
                      </a:r>
                      <a:r>
                        <a:rPr lang="en-US" sz="1800">
                          <a:solidFill>
                            <a:srgbClr val="FF0000"/>
                          </a:solidFill>
                          <a:effectLst/>
                        </a:rPr>
                        <a:t> </a:t>
                      </a:r>
                      <a:endParaRPr lang="en-US" sz="1800">
                        <a:solidFill>
                          <a:srgbClr val="FF0000"/>
                        </a:solidFill>
                        <a:effectLst/>
                        <a:latin typeface="Franklin Gothic Medium"/>
                      </a:endParaRPr>
                    </a:p>
                  </a:txBody>
                  <a:tcPr/>
                </a:tc>
                <a:tc>
                  <a:txBody>
                    <a:bodyPr/>
                    <a:lstStyle/>
                    <a:p>
                      <a:pPr algn="r" rtl="0" fontAlgn="base"/>
                      <a:r>
                        <a:rPr lang="en-US" sz="1800" b="0">
                          <a:solidFill>
                            <a:schemeClr val="tx1"/>
                          </a:solidFill>
                          <a:effectLst/>
                          <a:latin typeface="Franklin Gothic Book"/>
                        </a:rPr>
                        <a:t>11.0</a:t>
                      </a:r>
                    </a:p>
                  </a:txBody>
                  <a:tcPr>
                    <a:solidFill>
                      <a:schemeClr val="bg1">
                        <a:lumMod val="85000"/>
                      </a:schemeClr>
                    </a:solidFill>
                  </a:tcPr>
                </a:tc>
                <a:tc>
                  <a:txBody>
                    <a:bodyPr/>
                    <a:lstStyle/>
                    <a:p>
                      <a:pPr algn="r" rtl="0" fontAlgn="base"/>
                      <a:r>
                        <a:rPr lang="en-US" sz="1800">
                          <a:effectLst/>
                        </a:rPr>
                        <a:t>3.2 </a:t>
                      </a:r>
                      <a:endParaRPr lang="en-US" sz="1800">
                        <a:effectLst/>
                        <a:latin typeface="Franklin Gothic Medium" panose="020B0603020102020204" pitchFamily="34" charset="0"/>
                      </a:endParaRPr>
                    </a:p>
                  </a:txBody>
                  <a:tcPr/>
                </a:tc>
                <a:tc>
                  <a:txBody>
                    <a:bodyPr/>
                    <a:lstStyle/>
                    <a:p>
                      <a:pPr algn="r" rtl="0" fontAlgn="base"/>
                      <a:r>
                        <a:rPr lang="en-US" sz="1800" dirty="0">
                          <a:effectLst/>
                        </a:rPr>
                        <a:t>-12.5 </a:t>
                      </a:r>
                      <a:endParaRPr lang="en-US" sz="1800" dirty="0">
                        <a:effectLst/>
                        <a:latin typeface="Franklin Gothic Medium" panose="020B0603020102020204" pitchFamily="34" charset="0"/>
                      </a:endParaRPr>
                    </a:p>
                  </a:txBody>
                  <a:tcPr/>
                </a:tc>
                <a:tc>
                  <a:txBody>
                    <a:bodyPr/>
                    <a:lstStyle/>
                    <a:p>
                      <a:pPr algn="r" rtl="0" fontAlgn="base"/>
                      <a:r>
                        <a:rPr lang="en-US" sz="1800" b="0">
                          <a:effectLst/>
                          <a:latin typeface="Franklin Gothic Book"/>
                        </a:rPr>
                        <a:t>18.8</a:t>
                      </a:r>
                    </a:p>
                  </a:txBody>
                  <a:tcPr/>
                </a:tc>
                <a:tc>
                  <a:txBody>
                    <a:bodyPr/>
                    <a:lstStyle/>
                    <a:p>
                      <a:pPr algn="r" rtl="0" fontAlgn="base"/>
                      <a:r>
                        <a:rPr lang="en-US" sz="1800">
                          <a:solidFill>
                            <a:schemeClr val="tx1"/>
                          </a:solidFill>
                          <a:effectLst/>
                        </a:rPr>
                        <a:t>24.6</a:t>
                      </a:r>
                      <a:r>
                        <a:rPr lang="en-US" sz="1800">
                          <a:solidFill>
                            <a:srgbClr val="FF0000"/>
                          </a:solidFill>
                          <a:effectLst/>
                        </a:rPr>
                        <a:t> </a:t>
                      </a:r>
                      <a:endParaRPr lang="en-US" sz="1800">
                        <a:solidFill>
                          <a:srgbClr val="FF0000"/>
                        </a:solidFill>
                        <a:effectLst/>
                        <a:latin typeface="Franklin Gothic Medium"/>
                      </a:endParaRPr>
                    </a:p>
                  </a:txBody>
                  <a:tcPr/>
                </a:tc>
                <a:tc>
                  <a:txBody>
                    <a:bodyPr/>
                    <a:lstStyle/>
                    <a:p>
                      <a:pPr algn="r" rtl="0" fontAlgn="base"/>
                      <a:r>
                        <a:rPr lang="en-US" sz="1800" dirty="0">
                          <a:solidFill>
                            <a:schemeClr val="tx1"/>
                          </a:solidFill>
                          <a:effectLst/>
                        </a:rPr>
                        <a:t>10.4 </a:t>
                      </a:r>
                      <a:endParaRPr lang="en-US" sz="1800" dirty="0">
                        <a:solidFill>
                          <a:schemeClr val="tx1"/>
                        </a:solidFill>
                        <a:effectLst/>
                        <a:latin typeface="Franklin Gothic Medium"/>
                      </a:endParaRPr>
                    </a:p>
                  </a:txBody>
                  <a:tcPr>
                    <a:solidFill>
                      <a:schemeClr val="bg1">
                        <a:lumMod val="85000"/>
                      </a:schemeClr>
                    </a:solidFill>
                  </a:tcPr>
                </a:tc>
                <a:extLst>
                  <a:ext uri="{0D108BD9-81ED-4DB2-BD59-A6C34878D82A}">
                    <a16:rowId xmlns:a16="http://schemas.microsoft.com/office/drawing/2014/main" val="2233994547"/>
                  </a:ext>
                </a:extLst>
              </a:tr>
            </a:tbl>
          </a:graphicData>
        </a:graphic>
      </p:graphicFrame>
      <p:sp>
        <p:nvSpPr>
          <p:cNvPr id="4" name="TextBox 3">
            <a:extLst>
              <a:ext uri="{FF2B5EF4-FFF2-40B4-BE49-F238E27FC236}">
                <a16:creationId xmlns:a16="http://schemas.microsoft.com/office/drawing/2014/main" id="{DCE8EE0B-2CE2-92FA-1E31-24A41BD4E4FE}"/>
              </a:ext>
            </a:extLst>
          </p:cNvPr>
          <p:cNvSpPr txBox="1"/>
          <p:nvPr/>
        </p:nvSpPr>
        <p:spPr>
          <a:xfrm>
            <a:off x="980501" y="3944291"/>
            <a:ext cx="10371750" cy="307777"/>
          </a:xfrm>
          <a:prstGeom prst="rect">
            <a:avLst/>
          </a:prstGeom>
          <a:noFill/>
        </p:spPr>
        <p:txBody>
          <a:bodyPr wrap="none" lIns="91440" tIns="45720" rIns="91440" bIns="45720" rtlCol="0" anchor="t">
            <a:spAutoFit/>
          </a:bodyPr>
          <a:lstStyle/>
          <a:p>
            <a:r>
              <a:rPr lang="mn-MN" sz="1400" b="0" i="0" dirty="0">
                <a:solidFill>
                  <a:srgbClr val="000000"/>
                </a:solidFill>
                <a:effectLst/>
                <a:latin typeface="Century Gothic"/>
                <a:cs typeface="Calibri"/>
              </a:rPr>
              <a:t>Источник: АБР, «Перспективы развития Азии» (ПРА</a:t>
            </a:r>
            <a:r>
              <a:rPr lang="en-PH" sz="1400" b="0" i="0" dirty="0">
                <a:solidFill>
                  <a:srgbClr val="000000"/>
                </a:solidFill>
                <a:effectLst/>
                <a:latin typeface="Century Gothic"/>
                <a:cs typeface="Calibri"/>
              </a:rPr>
              <a:t>) 2023 (</a:t>
            </a:r>
            <a:r>
              <a:rPr lang="mn-MN" sz="1400" b="0" i="0" dirty="0">
                <a:solidFill>
                  <a:srgbClr val="000000"/>
                </a:solidFill>
                <a:effectLst/>
                <a:latin typeface="Century Gothic"/>
                <a:cs typeface="Calibri"/>
              </a:rPr>
              <a:t>апрель 2023 г.). Прогнозы на 2023 год взяты из ПРА</a:t>
            </a:r>
            <a:r>
              <a:rPr lang="en-PH" sz="1400" b="0" i="0" dirty="0">
                <a:solidFill>
                  <a:srgbClr val="000000"/>
                </a:solidFill>
                <a:effectLst/>
                <a:latin typeface="Century Gothic"/>
                <a:cs typeface="Calibri"/>
              </a:rPr>
              <a:t> 2022.</a:t>
            </a:r>
            <a:endParaRPr lang="en-US" sz="1400" dirty="0">
              <a:latin typeface="Century Gothic" panose="020B050202020202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FC62402-D43C-EA1E-DF36-640A5E2C58D1}"/>
              </a:ext>
            </a:extLst>
          </p:cNvPr>
          <p:cNvSpPr>
            <a:spLocks noGrp="1"/>
          </p:cNvSpPr>
          <p:nvPr>
            <p:ph type="sldNum" sz="quarter" idx="12"/>
          </p:nvPr>
        </p:nvSpPr>
        <p:spPr/>
        <p:txBody>
          <a:bodyPr/>
          <a:lstStyle/>
          <a:p>
            <a:fld id="{59A09C89-E760-E743-8004-FFE52D13F1E8}" type="slidenum">
              <a:rPr lang="en-US" smtClean="0">
                <a:solidFill>
                  <a:schemeClr val="bg1"/>
                </a:solidFill>
              </a:rPr>
              <a:t>3</a:t>
            </a:fld>
            <a:endParaRPr lang="en-US">
              <a:solidFill>
                <a:schemeClr val="bg1"/>
              </a:solidFill>
            </a:endParaRPr>
          </a:p>
        </p:txBody>
      </p:sp>
    </p:spTree>
    <p:extLst>
      <p:ext uri="{BB962C8B-B14F-4D97-AF65-F5344CB8AC3E}">
        <p14:creationId xmlns:p14="http://schemas.microsoft.com/office/powerpoint/2010/main" val="217373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D40F6FFF-768F-9F96-E8C8-DCB41881972D}"/>
              </a:ext>
            </a:extLst>
          </p:cNvPr>
          <p:cNvSpPr txBox="1">
            <a:spLocks/>
          </p:cNvSpPr>
          <p:nvPr/>
        </p:nvSpPr>
        <p:spPr>
          <a:xfrm>
            <a:off x="2780449" y="6202384"/>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65956C-2ECF-67EC-E875-F816F21A04F1}"/>
              </a:ext>
            </a:extLst>
          </p:cNvPr>
          <p:cNvSpPr/>
          <p:nvPr/>
        </p:nvSpPr>
        <p:spPr>
          <a:xfrm>
            <a:off x="26507" y="401794"/>
            <a:ext cx="12192000" cy="571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4">
            <a:extLst>
              <a:ext uri="{FF2B5EF4-FFF2-40B4-BE49-F238E27FC236}">
                <a16:creationId xmlns:a16="http://schemas.microsoft.com/office/drawing/2014/main" id="{F419D630-3D5C-51BE-0409-EABAED29E7F3}"/>
              </a:ext>
            </a:extLst>
          </p:cNvPr>
          <p:cNvSpPr txBox="1">
            <a:spLocks/>
          </p:cNvSpPr>
          <p:nvPr/>
        </p:nvSpPr>
        <p:spPr>
          <a:xfrm>
            <a:off x="2362203" y="740410"/>
            <a:ext cx="7520609" cy="469296"/>
          </a:xfrm>
          <a:prstGeom prst="rect">
            <a:avLst/>
          </a:prstGeom>
        </p:spPr>
        <p:txBody>
          <a:bodyPr lIns="91440" tIns="45720" rIns="91440" bIns="4572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a:solidFill>
                <a:schemeClr val="accent1"/>
              </a:solidFill>
            </a:endParaRPr>
          </a:p>
        </p:txBody>
      </p:sp>
      <p:sp>
        <p:nvSpPr>
          <p:cNvPr id="10" name="Title 2">
            <a:extLst>
              <a:ext uri="{FF2B5EF4-FFF2-40B4-BE49-F238E27FC236}">
                <a16:creationId xmlns:a16="http://schemas.microsoft.com/office/drawing/2014/main" id="{E2AC892D-44F1-787C-E007-32D0A809E9EE}"/>
              </a:ext>
            </a:extLst>
          </p:cNvPr>
          <p:cNvSpPr txBox="1">
            <a:spLocks/>
          </p:cNvSpPr>
          <p:nvPr/>
        </p:nvSpPr>
        <p:spPr>
          <a:xfrm>
            <a:off x="8549884" y="3643870"/>
            <a:ext cx="2779341" cy="2422109"/>
          </a:xfrm>
          <a:prstGeom prst="rect">
            <a:avLst/>
          </a:prstGeom>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marL="57150">
              <a:lnSpc>
                <a:spcPct val="100000"/>
              </a:lnSpc>
            </a:pPr>
            <a:endParaRPr lang="en-US" sz="1800">
              <a:solidFill>
                <a:schemeClr val="accent1"/>
              </a:solidFill>
              <a:latin typeface="Arial"/>
              <a:cs typeface="Arial"/>
            </a:endParaRPr>
          </a:p>
          <a:p>
            <a:pPr>
              <a:lnSpc>
                <a:spcPct val="100000"/>
              </a:lnSpc>
            </a:pPr>
            <a:endParaRPr lang="en-US"/>
          </a:p>
        </p:txBody>
      </p:sp>
      <p:sp>
        <p:nvSpPr>
          <p:cNvPr id="11" name="Title 1">
            <a:extLst>
              <a:ext uri="{FF2B5EF4-FFF2-40B4-BE49-F238E27FC236}">
                <a16:creationId xmlns:a16="http://schemas.microsoft.com/office/drawing/2014/main" id="{4AC2B6BD-C58C-851F-1D51-170DFAB26401}"/>
              </a:ext>
            </a:extLst>
          </p:cNvPr>
          <p:cNvSpPr txBox="1">
            <a:spLocks/>
          </p:cNvSpPr>
          <p:nvPr/>
        </p:nvSpPr>
        <p:spPr>
          <a:xfrm>
            <a:off x="2042181" y="401794"/>
            <a:ext cx="8107638" cy="35788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2200" dirty="0">
                <a:solidFill>
                  <a:schemeClr val="accent1">
                    <a:lumMod val="75000"/>
                  </a:schemeClr>
                </a:solidFill>
                <a:latin typeface="Arial"/>
                <a:cs typeface="Arial"/>
              </a:rPr>
              <a:t>Вклад торговли в экономику ЦАРЭС</a:t>
            </a:r>
            <a:endParaRPr lang="en-US" sz="2200" dirty="0">
              <a:solidFill>
                <a:schemeClr val="accent1">
                  <a:lumMod val="75000"/>
                </a:schemeClr>
              </a:solidFill>
              <a:highlight>
                <a:srgbClr val="FFFF00"/>
              </a:highlight>
              <a:latin typeface="Arial"/>
              <a:cs typeface="Arial"/>
            </a:endParaRPr>
          </a:p>
        </p:txBody>
      </p:sp>
      <p:grpSp>
        <p:nvGrpSpPr>
          <p:cNvPr id="5" name="Group 4">
            <a:extLst>
              <a:ext uri="{FF2B5EF4-FFF2-40B4-BE49-F238E27FC236}">
                <a16:creationId xmlns:a16="http://schemas.microsoft.com/office/drawing/2014/main" id="{F74E6591-F377-DA02-6502-D2CE3D027145}"/>
              </a:ext>
            </a:extLst>
          </p:cNvPr>
          <p:cNvGrpSpPr/>
          <p:nvPr/>
        </p:nvGrpSpPr>
        <p:grpSpPr>
          <a:xfrm>
            <a:off x="642597" y="890687"/>
            <a:ext cx="8924957" cy="4634445"/>
            <a:chOff x="1459983" y="1509655"/>
            <a:chExt cx="7819906" cy="3814527"/>
          </a:xfrm>
        </p:grpSpPr>
        <p:sp>
          <p:nvSpPr>
            <p:cNvPr id="19" name="Rectangle 18">
              <a:extLst>
                <a:ext uri="{FF2B5EF4-FFF2-40B4-BE49-F238E27FC236}">
                  <a16:creationId xmlns:a16="http://schemas.microsoft.com/office/drawing/2014/main" id="{12D60156-8F59-82E0-F0F6-C9A887BB6CAF}"/>
                </a:ext>
              </a:extLst>
            </p:cNvPr>
            <p:cNvSpPr/>
            <p:nvPr/>
          </p:nvSpPr>
          <p:spPr>
            <a:xfrm>
              <a:off x="6705859" y="1937143"/>
              <a:ext cx="457200" cy="3387039"/>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8E5118-EA0D-C492-448C-52A5F186437A}"/>
                </a:ext>
              </a:extLst>
            </p:cNvPr>
            <p:cNvSpPr/>
            <p:nvPr/>
          </p:nvSpPr>
          <p:spPr>
            <a:xfrm>
              <a:off x="5805536" y="1911691"/>
              <a:ext cx="457200" cy="3379765"/>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E5A852-9E77-6E66-347C-BE7D3DB5A0FD}"/>
                </a:ext>
              </a:extLst>
            </p:cNvPr>
            <p:cNvSpPr/>
            <p:nvPr/>
          </p:nvSpPr>
          <p:spPr>
            <a:xfrm>
              <a:off x="4913833" y="1920780"/>
              <a:ext cx="457200" cy="3379765"/>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6BB3CB3-7C13-67D7-5374-10C34793B31F}"/>
                </a:ext>
              </a:extLst>
            </p:cNvPr>
            <p:cNvCxnSpPr/>
            <p:nvPr/>
          </p:nvCxnSpPr>
          <p:spPr>
            <a:xfrm flipH="1">
              <a:off x="3288392" y="150965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BF5F698D-2479-C040-855F-37BBE5B7792A}"/>
                </a:ext>
              </a:extLst>
            </p:cNvPr>
            <p:cNvGraphicFramePr>
              <a:graphicFrameLocks/>
            </p:cNvGraphicFramePr>
            <p:nvPr>
              <p:extLst>
                <p:ext uri="{D42A27DB-BD31-4B8C-83A1-F6EECF244321}">
                  <p14:modId xmlns:p14="http://schemas.microsoft.com/office/powerpoint/2010/main" val="1177943880"/>
                </p:ext>
              </p:extLst>
            </p:nvPr>
          </p:nvGraphicFramePr>
          <p:xfrm>
            <a:off x="1459983" y="1571343"/>
            <a:ext cx="6960884" cy="358232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B5F8240-EC0E-62DA-2813-D6FBC8B387AF}"/>
                </a:ext>
              </a:extLst>
            </p:cNvPr>
            <p:cNvSpPr txBox="1"/>
            <p:nvPr/>
          </p:nvSpPr>
          <p:spPr>
            <a:xfrm>
              <a:off x="4797655" y="4948575"/>
              <a:ext cx="680936"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Pre-CITA</a:t>
              </a:r>
            </a:p>
          </p:txBody>
        </p:sp>
        <p:sp>
          <p:nvSpPr>
            <p:cNvPr id="21" name="TextBox 20">
              <a:extLst>
                <a:ext uri="{FF2B5EF4-FFF2-40B4-BE49-F238E27FC236}">
                  <a16:creationId xmlns:a16="http://schemas.microsoft.com/office/drawing/2014/main" id="{96E77346-188B-0E9D-7332-A3D14DEE93B6}"/>
                </a:ext>
              </a:extLst>
            </p:cNvPr>
            <p:cNvSpPr txBox="1"/>
            <p:nvPr/>
          </p:nvSpPr>
          <p:spPr>
            <a:xfrm>
              <a:off x="5633243" y="4954210"/>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Pre-COVID</a:t>
              </a:r>
            </a:p>
          </p:txBody>
        </p:sp>
        <p:sp>
          <p:nvSpPr>
            <p:cNvPr id="4" name="TextBox 3">
              <a:extLst>
                <a:ext uri="{FF2B5EF4-FFF2-40B4-BE49-F238E27FC236}">
                  <a16:creationId xmlns:a16="http://schemas.microsoft.com/office/drawing/2014/main" id="{1B6621F5-3FDA-244C-F3B5-08EB20776F74}"/>
                </a:ext>
              </a:extLst>
            </p:cNvPr>
            <p:cNvSpPr txBox="1"/>
            <p:nvPr/>
          </p:nvSpPr>
          <p:spPr>
            <a:xfrm>
              <a:off x="6546777" y="4943577"/>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Recovery</a:t>
              </a:r>
            </a:p>
          </p:txBody>
        </p:sp>
      </p:grpSp>
      <p:sp>
        <p:nvSpPr>
          <p:cNvPr id="6" name="TextBox 5">
            <a:extLst>
              <a:ext uri="{FF2B5EF4-FFF2-40B4-BE49-F238E27FC236}">
                <a16:creationId xmlns:a16="http://schemas.microsoft.com/office/drawing/2014/main" id="{09B9F99E-7716-D644-6F29-2D7E58B5E766}"/>
              </a:ext>
            </a:extLst>
          </p:cNvPr>
          <p:cNvSpPr txBox="1"/>
          <p:nvPr/>
        </p:nvSpPr>
        <p:spPr>
          <a:xfrm>
            <a:off x="666869" y="5632650"/>
            <a:ext cx="6769626" cy="415498"/>
          </a:xfrm>
          <a:prstGeom prst="rect">
            <a:avLst/>
          </a:prstGeom>
          <a:noFill/>
        </p:spPr>
        <p:txBody>
          <a:bodyPr wrap="square" lIns="91440" tIns="45720" rIns="91440" bIns="45720" anchor="t">
            <a:spAutoFit/>
          </a:bodyPr>
          <a:lstStyle/>
          <a:p>
            <a:r>
              <a:rPr lang="en-US" sz="1000" dirty="0">
                <a:cs typeface="Calibri"/>
              </a:rPr>
              <a:t>Notes: </a:t>
            </a:r>
            <a:r>
              <a:rPr lang="en-US" sz="1100" dirty="0">
                <a:cs typeface="Calibri"/>
              </a:rPr>
              <a:t>CAREC</a:t>
            </a:r>
            <a:r>
              <a:rPr lang="en-US" sz="1000" dirty="0">
                <a:cs typeface="Calibri"/>
              </a:rPr>
              <a:t>-10 excludes PRC; CAREC-11 includes PRC.  Georgia joined CAREC in 2016. Data excludes informal trade. </a:t>
            </a:r>
          </a:p>
          <a:p>
            <a:r>
              <a:rPr lang="en-US" sz="1000" dirty="0">
                <a:cs typeface="Calibri"/>
              </a:rPr>
              <a:t>Source: World Bank. World Development Indicator</a:t>
            </a:r>
            <a:endParaRPr lang="en-US" sz="1000" dirty="0"/>
          </a:p>
        </p:txBody>
      </p:sp>
      <p:sp>
        <p:nvSpPr>
          <p:cNvPr id="3" name="Title 2">
            <a:extLst>
              <a:ext uri="{FF2B5EF4-FFF2-40B4-BE49-F238E27FC236}">
                <a16:creationId xmlns:a16="http://schemas.microsoft.com/office/drawing/2014/main" id="{0BD7855D-890E-A980-8248-615E616F50D1}"/>
              </a:ext>
            </a:extLst>
          </p:cNvPr>
          <p:cNvSpPr txBox="1">
            <a:spLocks/>
          </p:cNvSpPr>
          <p:nvPr/>
        </p:nvSpPr>
        <p:spPr>
          <a:xfrm>
            <a:off x="8626886" y="1665404"/>
            <a:ext cx="3184944" cy="2883149"/>
          </a:xfrm>
          <a:prstGeom prst="rect">
            <a:avLst/>
          </a:prstGeom>
          <a:solidFill>
            <a:schemeClr val="bg1"/>
          </a:solidFill>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nSpc>
                <a:spcPct val="100000"/>
              </a:lnSpc>
            </a:pPr>
            <a:r>
              <a:rPr lang="mn-MN" sz="1800" b="1" dirty="0">
                <a:solidFill>
                  <a:srgbClr val="FF0000"/>
                </a:solidFill>
                <a:latin typeface="Arial"/>
                <a:cs typeface="Arial"/>
              </a:rPr>
              <a:t>Доля</a:t>
            </a:r>
            <a:r>
              <a:rPr lang="mn-MN" sz="1800" dirty="0">
                <a:solidFill>
                  <a:schemeClr val="accent1"/>
                </a:solidFill>
                <a:latin typeface="Arial"/>
                <a:cs typeface="Arial"/>
              </a:rPr>
              <a:t> торговли товарами в </a:t>
            </a:r>
            <a:r>
              <a:rPr lang="mn-MN" sz="1800" b="1" dirty="0">
                <a:solidFill>
                  <a:srgbClr val="FF0000"/>
                </a:solidFill>
                <a:latin typeface="Arial"/>
                <a:cs typeface="Arial"/>
              </a:rPr>
              <a:t>ВВП</a:t>
            </a:r>
            <a:r>
              <a:rPr lang="mn-MN" sz="1800" dirty="0">
                <a:solidFill>
                  <a:schemeClr val="accent1"/>
                </a:solidFill>
                <a:latin typeface="Arial"/>
                <a:cs typeface="Arial"/>
              </a:rPr>
              <a:t> увеличилась с 2016 года.</a:t>
            </a:r>
          </a:p>
          <a:p>
            <a:pPr>
              <a:lnSpc>
                <a:spcPct val="100000"/>
              </a:lnSpc>
            </a:pPr>
            <a:endParaRPr lang="mn-MN" sz="1800" dirty="0">
              <a:solidFill>
                <a:schemeClr val="accent1"/>
              </a:solidFill>
              <a:latin typeface="Arial"/>
              <a:cs typeface="Arial"/>
            </a:endParaRPr>
          </a:p>
          <a:p>
            <a:pPr>
              <a:lnSpc>
                <a:spcPct val="100000"/>
              </a:lnSpc>
            </a:pPr>
            <a:r>
              <a:rPr lang="mn-MN" sz="1800" dirty="0">
                <a:solidFill>
                  <a:schemeClr val="accent1"/>
                </a:solidFill>
                <a:latin typeface="Arial"/>
                <a:cs typeface="Arial"/>
              </a:rPr>
              <a:t>Вклад торговли </a:t>
            </a:r>
            <a:r>
              <a:rPr lang="mn-MN" sz="1800" b="1" dirty="0">
                <a:solidFill>
                  <a:srgbClr val="FF0000"/>
                </a:solidFill>
                <a:latin typeface="Arial"/>
                <a:cs typeface="Arial"/>
              </a:rPr>
              <a:t>услугами</a:t>
            </a:r>
            <a:r>
              <a:rPr lang="mn-MN" sz="1800" dirty="0">
                <a:solidFill>
                  <a:schemeClr val="accent1"/>
                </a:solidFill>
                <a:latin typeface="Arial"/>
                <a:cs typeface="Arial"/>
              </a:rPr>
              <a:t> был постоянным, немного снизился после 2019 года.</a:t>
            </a:r>
          </a:p>
          <a:p>
            <a:pPr>
              <a:lnSpc>
                <a:spcPct val="100000"/>
              </a:lnSpc>
            </a:pPr>
            <a:endParaRPr lang="mn-MN" sz="1800" dirty="0">
              <a:solidFill>
                <a:schemeClr val="accent1"/>
              </a:solidFill>
              <a:latin typeface="Arial"/>
              <a:cs typeface="Arial"/>
            </a:endParaRPr>
          </a:p>
          <a:p>
            <a:pPr>
              <a:lnSpc>
                <a:spcPct val="100000"/>
              </a:lnSpc>
            </a:pPr>
            <a:r>
              <a:rPr lang="mn-MN" sz="1800" dirty="0">
                <a:solidFill>
                  <a:schemeClr val="accent1"/>
                </a:solidFill>
                <a:latin typeface="Arial"/>
                <a:cs typeface="Arial"/>
              </a:rPr>
              <a:t>Торговля товарами расширяется быстрее, чем торговля услугами</a:t>
            </a:r>
            <a:endParaRPr lang="en-US" sz="1800" dirty="0">
              <a:solidFill>
                <a:schemeClr val="accent1"/>
              </a:solidFill>
              <a:latin typeface="Arial"/>
              <a:cs typeface="Arial"/>
            </a:endParaRPr>
          </a:p>
          <a:p>
            <a:pPr>
              <a:lnSpc>
                <a:spcPct val="100000"/>
              </a:lnSpc>
            </a:pPr>
            <a:endParaRPr lang="en-US" sz="1800" dirty="0">
              <a:solidFill>
                <a:schemeClr val="tx1"/>
              </a:solidFill>
              <a:latin typeface="Arial"/>
              <a:cs typeface="Arial"/>
            </a:endParaRPr>
          </a:p>
          <a:p>
            <a:pPr>
              <a:lnSpc>
                <a:spcPct val="100000"/>
              </a:lnSpc>
            </a:pPr>
            <a:endParaRPr lang="en-US" sz="1800" dirty="0">
              <a:solidFill>
                <a:schemeClr val="accent1"/>
              </a:solidFill>
              <a:latin typeface="Arial"/>
              <a:cs typeface="Arial"/>
            </a:endParaRPr>
          </a:p>
        </p:txBody>
      </p:sp>
      <p:sp>
        <p:nvSpPr>
          <p:cNvPr id="9" name="Slide Number Placeholder 3">
            <a:extLst>
              <a:ext uri="{FF2B5EF4-FFF2-40B4-BE49-F238E27FC236}">
                <a16:creationId xmlns:a16="http://schemas.microsoft.com/office/drawing/2014/main" id="{EF8FCC0D-81DC-5E8E-C2E6-9849D4E81D35}"/>
              </a:ext>
            </a:extLst>
          </p:cNvPr>
          <p:cNvSpPr txBox="1">
            <a:spLocks/>
          </p:cNvSpPr>
          <p:nvPr/>
        </p:nvSpPr>
        <p:spPr>
          <a:xfrm>
            <a:off x="8610600" y="562346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9A09C89-E760-E743-8004-FFE52D13F1E8}" type="slidenum">
              <a:rPr lang="en-US" sz="1400" smtClean="0"/>
              <a:pPr algn="r"/>
              <a:t>4</a:t>
            </a:fld>
            <a:endParaRPr lang="en-US" sz="1400"/>
          </a:p>
        </p:txBody>
      </p:sp>
      <p:sp>
        <p:nvSpPr>
          <p:cNvPr id="12" name="TextBox 11">
            <a:extLst>
              <a:ext uri="{FF2B5EF4-FFF2-40B4-BE49-F238E27FC236}">
                <a16:creationId xmlns:a16="http://schemas.microsoft.com/office/drawing/2014/main" id="{A4BDE363-99C5-4BA0-5288-F9A32BC3DA46}"/>
              </a:ext>
            </a:extLst>
          </p:cNvPr>
          <p:cNvSpPr txBox="1"/>
          <p:nvPr/>
        </p:nvSpPr>
        <p:spPr>
          <a:xfrm>
            <a:off x="1524554" y="1047154"/>
            <a:ext cx="5161988" cy="369332"/>
          </a:xfrm>
          <a:prstGeom prst="rect">
            <a:avLst/>
          </a:prstGeom>
          <a:solidFill>
            <a:schemeClr val="bg1"/>
          </a:solidFill>
        </p:spPr>
        <p:txBody>
          <a:bodyPr wrap="square" rtlCol="0">
            <a:spAutoFit/>
          </a:bodyPr>
          <a:lstStyle/>
          <a:p>
            <a:r>
              <a:rPr lang="mn-MN" b="1" dirty="0">
                <a:solidFill>
                  <a:schemeClr val="accent1"/>
                </a:solidFill>
                <a:latin typeface="Arial"/>
                <a:ea typeface="+mj-ea"/>
                <a:cs typeface="Arial"/>
              </a:rPr>
              <a:t>Торговля товарами и услугами в % от ВВП</a:t>
            </a:r>
            <a:endParaRPr lang="en-MN" b="1" dirty="0">
              <a:solidFill>
                <a:schemeClr val="accent1"/>
              </a:solidFill>
              <a:latin typeface="Arial"/>
              <a:ea typeface="+mj-ea"/>
              <a:cs typeface="Arial"/>
            </a:endParaRPr>
          </a:p>
        </p:txBody>
      </p:sp>
    </p:spTree>
    <p:extLst>
      <p:ext uri="{BB962C8B-B14F-4D97-AF65-F5344CB8AC3E}">
        <p14:creationId xmlns:p14="http://schemas.microsoft.com/office/powerpoint/2010/main" val="319638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746DCF-40E5-A1FA-C8C8-AD1E47ACC79C}"/>
              </a:ext>
            </a:extLst>
          </p:cNvPr>
          <p:cNvSpPr/>
          <p:nvPr/>
        </p:nvSpPr>
        <p:spPr>
          <a:xfrm>
            <a:off x="6786964" y="2014883"/>
            <a:ext cx="457200" cy="3064624"/>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2CDCA2-14ED-0F80-545D-BB4B23EAF802}"/>
              </a:ext>
            </a:extLst>
          </p:cNvPr>
          <p:cNvSpPr/>
          <p:nvPr/>
        </p:nvSpPr>
        <p:spPr>
          <a:xfrm>
            <a:off x="5838927" y="2014883"/>
            <a:ext cx="457200" cy="3070956"/>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A64BAC-8A57-F900-DA81-471CFA65843D}"/>
              </a:ext>
            </a:extLst>
          </p:cNvPr>
          <p:cNvSpPr/>
          <p:nvPr/>
        </p:nvSpPr>
        <p:spPr>
          <a:xfrm>
            <a:off x="4917080" y="2013941"/>
            <a:ext cx="457200" cy="3071898"/>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1945ACA-BE2B-C42E-A9CC-043536E0B017}"/>
              </a:ext>
            </a:extLst>
          </p:cNvPr>
          <p:cNvSpPr txBox="1"/>
          <p:nvPr/>
        </p:nvSpPr>
        <p:spPr>
          <a:xfrm rot="16200000">
            <a:off x="4829531" y="5034808"/>
            <a:ext cx="680936" cy="215444"/>
          </a:xfrm>
          <a:prstGeom prst="rect">
            <a:avLst/>
          </a:prstGeom>
          <a:noFill/>
        </p:spPr>
        <p:txBody>
          <a:bodyPr wrap="square" lIns="91440" tIns="45720" rIns="91440" bIns="45720" rtlCol="0" anchor="t">
            <a:spAutoFit/>
          </a:bodyPr>
          <a:lstStyle/>
          <a:p>
            <a:pPr algn="ctr"/>
            <a:endParaRPr lang="en-US" sz="800" b="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06B25DA-9A14-EED1-F15B-5AB2800494B7}"/>
              </a:ext>
            </a:extLst>
          </p:cNvPr>
          <p:cNvGraphicFramePr>
            <a:graphicFrameLocks/>
          </p:cNvGraphicFramePr>
          <p:nvPr>
            <p:extLst>
              <p:ext uri="{D42A27DB-BD31-4B8C-83A1-F6EECF244321}">
                <p14:modId xmlns:p14="http://schemas.microsoft.com/office/powerpoint/2010/main" val="3911225137"/>
              </p:ext>
            </p:extLst>
          </p:nvPr>
        </p:nvGraphicFramePr>
        <p:xfrm>
          <a:off x="1149859" y="1209706"/>
          <a:ext cx="6209881" cy="335417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C471A21D-BF00-B40D-7D12-3C85359724D1}"/>
              </a:ext>
            </a:extLst>
          </p:cNvPr>
          <p:cNvSpPr txBox="1">
            <a:spLocks/>
          </p:cNvSpPr>
          <p:nvPr/>
        </p:nvSpPr>
        <p:spPr>
          <a:xfrm>
            <a:off x="2362203" y="740410"/>
            <a:ext cx="7520609" cy="469296"/>
          </a:xfrm>
          <a:prstGeom prst="rect">
            <a:avLst/>
          </a:prstGeom>
        </p:spPr>
        <p:txBody>
          <a:bodyPr lIns="91440" tIns="45720" rIns="91440" bIns="4572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a:solidFill>
                <a:schemeClr val="accent1"/>
              </a:solidFill>
            </a:endParaRPr>
          </a:p>
        </p:txBody>
      </p:sp>
      <p:sp>
        <p:nvSpPr>
          <p:cNvPr id="6" name="Title 1">
            <a:extLst>
              <a:ext uri="{FF2B5EF4-FFF2-40B4-BE49-F238E27FC236}">
                <a16:creationId xmlns:a16="http://schemas.microsoft.com/office/drawing/2014/main" id="{10605E54-D38D-2DEE-F23E-3CCA7C8B1F75}"/>
              </a:ext>
            </a:extLst>
          </p:cNvPr>
          <p:cNvSpPr txBox="1">
            <a:spLocks/>
          </p:cNvSpPr>
          <p:nvPr/>
        </p:nvSpPr>
        <p:spPr>
          <a:xfrm>
            <a:off x="2154055" y="186442"/>
            <a:ext cx="8107638" cy="592183"/>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2200" dirty="0">
                <a:solidFill>
                  <a:schemeClr val="accent1">
                    <a:lumMod val="75000"/>
                  </a:schemeClr>
                </a:solidFill>
                <a:latin typeface="Arial"/>
                <a:cs typeface="Arial"/>
              </a:rPr>
              <a:t>Индикаторы диверсификации</a:t>
            </a:r>
            <a:endParaRPr lang="en-US" sz="2400" dirty="0">
              <a:solidFill>
                <a:schemeClr val="accent1">
                  <a:lumMod val="75000"/>
                </a:schemeClr>
              </a:solidFill>
              <a:highlight>
                <a:srgbClr val="FFFF00"/>
              </a:highlight>
              <a:latin typeface="Arial"/>
              <a:cs typeface="Arial"/>
            </a:endParaRPr>
          </a:p>
        </p:txBody>
      </p:sp>
      <p:cxnSp>
        <p:nvCxnSpPr>
          <p:cNvPr id="7" name="Straight Connector 6">
            <a:extLst>
              <a:ext uri="{FF2B5EF4-FFF2-40B4-BE49-F238E27FC236}">
                <a16:creationId xmlns:a16="http://schemas.microsoft.com/office/drawing/2014/main" id="{BF9D8C01-190D-C589-C703-A3D380611142}"/>
              </a:ext>
            </a:extLst>
          </p:cNvPr>
          <p:cNvCxnSpPr/>
          <p:nvPr/>
        </p:nvCxnSpPr>
        <p:spPr>
          <a:xfrm flipH="1">
            <a:off x="3253690" y="72354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A1DB1F-594F-9191-5DD4-C20A99EA6C2B}"/>
              </a:ext>
            </a:extLst>
          </p:cNvPr>
          <p:cNvSpPr txBox="1"/>
          <p:nvPr/>
        </p:nvSpPr>
        <p:spPr>
          <a:xfrm>
            <a:off x="4839338" y="4864880"/>
            <a:ext cx="680936"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Pre-CITA</a:t>
            </a:r>
          </a:p>
        </p:txBody>
      </p:sp>
      <p:sp>
        <p:nvSpPr>
          <p:cNvPr id="15" name="TextBox 14">
            <a:extLst>
              <a:ext uri="{FF2B5EF4-FFF2-40B4-BE49-F238E27FC236}">
                <a16:creationId xmlns:a16="http://schemas.microsoft.com/office/drawing/2014/main" id="{B76A00C6-2955-822A-0BB6-C0C787CDC6D2}"/>
              </a:ext>
            </a:extLst>
          </p:cNvPr>
          <p:cNvSpPr txBox="1"/>
          <p:nvPr/>
        </p:nvSpPr>
        <p:spPr>
          <a:xfrm>
            <a:off x="5674926" y="4870515"/>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Pre-COVID</a:t>
            </a:r>
          </a:p>
        </p:txBody>
      </p:sp>
      <p:sp>
        <p:nvSpPr>
          <p:cNvPr id="17" name="TextBox 16">
            <a:extLst>
              <a:ext uri="{FF2B5EF4-FFF2-40B4-BE49-F238E27FC236}">
                <a16:creationId xmlns:a16="http://schemas.microsoft.com/office/drawing/2014/main" id="{945B3655-3ADF-2E55-1E34-5B802D1356DF}"/>
              </a:ext>
            </a:extLst>
          </p:cNvPr>
          <p:cNvSpPr txBox="1"/>
          <p:nvPr/>
        </p:nvSpPr>
        <p:spPr>
          <a:xfrm>
            <a:off x="6588460" y="4859882"/>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Recovery</a:t>
            </a:r>
          </a:p>
        </p:txBody>
      </p:sp>
      <p:sp>
        <p:nvSpPr>
          <p:cNvPr id="2" name="TextBox 1">
            <a:extLst>
              <a:ext uri="{FF2B5EF4-FFF2-40B4-BE49-F238E27FC236}">
                <a16:creationId xmlns:a16="http://schemas.microsoft.com/office/drawing/2014/main" id="{84CAB75A-0695-9D04-D0CE-BA2B84D10440}"/>
              </a:ext>
            </a:extLst>
          </p:cNvPr>
          <p:cNvSpPr txBox="1"/>
          <p:nvPr/>
        </p:nvSpPr>
        <p:spPr>
          <a:xfrm>
            <a:off x="1111866" y="5577342"/>
            <a:ext cx="8071168" cy="738664"/>
          </a:xfrm>
          <a:prstGeom prst="rect">
            <a:avLst/>
          </a:prstGeom>
          <a:noFill/>
        </p:spPr>
        <p:txBody>
          <a:bodyPr wrap="square" lIns="91440" tIns="45720" rIns="91440" bIns="45720" anchor="t">
            <a:spAutoFit/>
          </a:bodyPr>
          <a:lstStyle/>
          <a:p>
            <a:r>
              <a:rPr lang="mn-MN" sz="1400" dirty="0">
                <a:cs typeface="Calibri"/>
              </a:rPr>
              <a:t>Примечания: Данные показывают ЦАРЭС-10, за исключением КНР. </a:t>
            </a:r>
            <a:r>
              <a:rPr lang="en-US" sz="1400" dirty="0">
                <a:cs typeface="Calibri"/>
              </a:rPr>
              <a:t>Top 5 </a:t>
            </a:r>
            <a:r>
              <a:rPr lang="mn-MN" sz="1400" dirty="0">
                <a:cs typeface="Calibri"/>
              </a:rPr>
              <a:t>относится к 5 лучшим экспортируемым 6-значным кодам </a:t>
            </a:r>
            <a:r>
              <a:rPr lang="en-US" sz="1400" dirty="0">
                <a:cs typeface="Calibri"/>
              </a:rPr>
              <a:t>HS.</a:t>
            </a:r>
          </a:p>
          <a:p>
            <a:r>
              <a:rPr lang="mn-MN" sz="1400" dirty="0">
                <a:cs typeface="Calibri"/>
              </a:rPr>
              <a:t>Источник: КОМТРЕЙД ООН; ЮНКТАДСтат.</a:t>
            </a:r>
            <a:endParaRPr lang="en-US" sz="1400" dirty="0"/>
          </a:p>
        </p:txBody>
      </p:sp>
      <p:sp>
        <p:nvSpPr>
          <p:cNvPr id="13" name="Title 2">
            <a:extLst>
              <a:ext uri="{FF2B5EF4-FFF2-40B4-BE49-F238E27FC236}">
                <a16:creationId xmlns:a16="http://schemas.microsoft.com/office/drawing/2014/main" id="{D384CFB7-CB9D-E724-3BF7-B0C2677E2318}"/>
              </a:ext>
            </a:extLst>
          </p:cNvPr>
          <p:cNvSpPr>
            <a:spLocks noGrp="1"/>
          </p:cNvSpPr>
          <p:nvPr>
            <p:ph type="title"/>
          </p:nvPr>
        </p:nvSpPr>
        <p:spPr>
          <a:xfrm>
            <a:off x="8133899" y="1763674"/>
            <a:ext cx="3518484" cy="3926500"/>
          </a:xfrm>
        </p:spPr>
        <p:txBody>
          <a:bodyPr lIns="91440" tIns="45720" rIns="91440" bIns="45720" anchor="t"/>
          <a:lstStyle/>
          <a:p>
            <a:br>
              <a:rPr lang="en-US" sz="2000" dirty="0">
                <a:latin typeface="Arial"/>
                <a:cs typeface="Arial"/>
              </a:rPr>
            </a:br>
            <a:r>
              <a:rPr lang="mn-MN" sz="1800" dirty="0">
                <a:solidFill>
                  <a:schemeClr val="accent1"/>
                </a:solidFill>
                <a:latin typeface="Arial"/>
                <a:cs typeface="Arial"/>
              </a:rPr>
              <a:t>Основными статьями экспорта ЦАРЭС по-прежнему являются: масла, нефтяные газы, золото, медные руды и концентраты, рафинированная медь, уголь, ферросплавы.</a:t>
            </a:r>
            <a:br>
              <a:rPr lang="en-US" sz="1800" dirty="0">
                <a:solidFill>
                  <a:schemeClr val="tx1"/>
                </a:solidFill>
                <a:latin typeface="Arial"/>
                <a:cs typeface="Arial"/>
              </a:rPr>
            </a:br>
            <a:br>
              <a:rPr lang="en-US" sz="1800" dirty="0">
                <a:solidFill>
                  <a:schemeClr val="tx1"/>
                </a:solidFill>
                <a:latin typeface="Arial"/>
                <a:cs typeface="Arial"/>
              </a:rPr>
            </a:br>
            <a:r>
              <a:rPr lang="mn-MN" sz="1800" dirty="0">
                <a:solidFill>
                  <a:schemeClr val="accent1"/>
                </a:solidFill>
                <a:latin typeface="Arial"/>
                <a:cs typeface="Arial"/>
              </a:rPr>
              <a:t>Снижение доли пяти основных товаров указывает на </a:t>
            </a:r>
            <a:r>
              <a:rPr lang="mn-MN" sz="1800" b="1" dirty="0">
                <a:solidFill>
                  <a:srgbClr val="FF0000"/>
                </a:solidFill>
                <a:latin typeface="Arial"/>
                <a:cs typeface="Arial"/>
              </a:rPr>
              <a:t>диверсификацию</a:t>
            </a:r>
            <a:r>
              <a:rPr lang="mn-MN" sz="1800" dirty="0">
                <a:solidFill>
                  <a:schemeClr val="accent1"/>
                </a:solidFill>
                <a:latin typeface="Arial"/>
                <a:cs typeface="Arial"/>
              </a:rPr>
              <a:t> экспорта основных товаров.</a:t>
            </a:r>
            <a:br>
              <a:rPr lang="en-US" sz="1800" dirty="0">
                <a:solidFill>
                  <a:schemeClr val="accent1"/>
                </a:solidFill>
                <a:latin typeface="Arial"/>
                <a:cs typeface="Arial"/>
              </a:rPr>
            </a:br>
            <a:br>
              <a:rPr lang="en-US" sz="1800" dirty="0">
                <a:solidFill>
                  <a:schemeClr val="accent1"/>
                </a:solidFill>
                <a:latin typeface="Arial"/>
                <a:cs typeface="Arial"/>
              </a:rPr>
            </a:br>
            <a:r>
              <a:rPr lang="mn-MN" sz="1800" dirty="0">
                <a:solidFill>
                  <a:schemeClr val="accent1"/>
                </a:solidFill>
                <a:latin typeface="Arial"/>
                <a:cs typeface="Arial"/>
              </a:rPr>
              <a:t>Топ-5 экспортных товаров составляют 55%</a:t>
            </a:r>
            <a:br>
              <a:rPr lang="en-US" sz="1800" dirty="0">
                <a:solidFill>
                  <a:schemeClr val="accent1"/>
                </a:solidFill>
                <a:latin typeface="Arial"/>
                <a:cs typeface="Arial"/>
              </a:rPr>
            </a:br>
            <a:br>
              <a:rPr lang="en-US" sz="1800" dirty="0">
                <a:highlight>
                  <a:srgbClr val="FFFF00"/>
                </a:highlight>
                <a:latin typeface="Arial"/>
                <a:cs typeface="Arial"/>
              </a:rPr>
            </a:br>
            <a:r>
              <a:rPr lang="en-US" sz="2000" dirty="0">
                <a:solidFill>
                  <a:schemeClr val="tx1"/>
                </a:solidFill>
                <a:latin typeface="Arial"/>
                <a:cs typeface="Arial"/>
              </a:rPr>
              <a:t> </a:t>
            </a:r>
            <a:br>
              <a:rPr lang="en-US" sz="2000" dirty="0">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F0EABF57-25A3-9A46-C356-71474C981D3D}"/>
              </a:ext>
            </a:extLst>
          </p:cNvPr>
          <p:cNvSpPr>
            <a:spLocks noGrp="1"/>
          </p:cNvSpPr>
          <p:nvPr>
            <p:ph type="sldNum" sz="quarter" idx="12"/>
          </p:nvPr>
        </p:nvSpPr>
        <p:spPr>
          <a:xfrm>
            <a:off x="8673121" y="5808390"/>
            <a:ext cx="2743200" cy="365125"/>
          </a:xfrm>
        </p:spPr>
        <p:txBody>
          <a:bodyPr/>
          <a:lstStyle/>
          <a:p>
            <a:fld id="{59A09C89-E760-E743-8004-FFE52D13F1E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246217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885E1DB-537F-6232-B593-5AA7DB18DBD3}"/>
              </a:ext>
            </a:extLst>
          </p:cNvPr>
          <p:cNvSpPr txBox="1">
            <a:spLocks/>
          </p:cNvSpPr>
          <p:nvPr/>
        </p:nvSpPr>
        <p:spPr>
          <a:xfrm>
            <a:off x="338630" y="1008419"/>
            <a:ext cx="5409029" cy="828787"/>
          </a:xfrm>
          <a:prstGeom prst="rect">
            <a:avLst/>
          </a:prstGeom>
          <a:solidFill>
            <a:srgbClr val="FFFC00"/>
          </a:solidFill>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gn="ctr">
              <a:lnSpc>
                <a:spcPct val="100000"/>
              </a:lnSpc>
            </a:pPr>
            <a:r>
              <a:rPr lang="mn-MN" sz="1600" dirty="0">
                <a:solidFill>
                  <a:schemeClr val="accent1"/>
                </a:solidFill>
                <a:latin typeface="Arial"/>
                <a:cs typeface="Arial"/>
              </a:rPr>
              <a:t>Высокий процент физических лиц, использующих Интернет, на душу населения; относительно </a:t>
            </a:r>
            <a:r>
              <a:rPr lang="mn-MN" sz="1600" b="1" dirty="0">
                <a:solidFill>
                  <a:srgbClr val="FF0000"/>
                </a:solidFill>
                <a:latin typeface="Arial"/>
                <a:cs typeface="Arial"/>
              </a:rPr>
              <a:t>выше, чем в среднем по миру </a:t>
            </a:r>
            <a:r>
              <a:rPr lang="mn-MN" sz="1600" dirty="0">
                <a:solidFill>
                  <a:schemeClr val="accent1"/>
                </a:solidFill>
                <a:latin typeface="Arial"/>
                <a:cs typeface="Arial"/>
              </a:rPr>
              <a:t>(54%)</a:t>
            </a:r>
            <a:endParaRPr lang="en-US" dirty="0">
              <a:solidFill>
                <a:schemeClr val="accent1"/>
              </a:solidFill>
              <a:latin typeface="Franklin Gothic Medium" panose="020B0603020102020204"/>
              <a:cs typeface="Arial"/>
            </a:endParaRPr>
          </a:p>
        </p:txBody>
      </p:sp>
      <p:sp>
        <p:nvSpPr>
          <p:cNvPr id="6" name="Title 1">
            <a:extLst>
              <a:ext uri="{FF2B5EF4-FFF2-40B4-BE49-F238E27FC236}">
                <a16:creationId xmlns:a16="http://schemas.microsoft.com/office/drawing/2014/main" id="{A0BE1E7B-AA55-22CE-C287-F3876B44317E}"/>
              </a:ext>
            </a:extLst>
          </p:cNvPr>
          <p:cNvSpPr txBox="1">
            <a:spLocks/>
          </p:cNvSpPr>
          <p:nvPr/>
        </p:nvSpPr>
        <p:spPr>
          <a:xfrm>
            <a:off x="1732847" y="257702"/>
            <a:ext cx="8726305" cy="592183"/>
          </a:xfrm>
          <a:prstGeom prst="rect">
            <a:avLst/>
          </a:prstGeom>
        </p:spPr>
        <p:txBody>
          <a:bodyPr vert="horz" lIns="91440" tIns="45720" rIns="91440" bIns="45720" rtlCol="0" anchor="t" anchorCtr="0">
            <a:normAutofit fontScale="85000" lnSpcReduction="1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dirty="0">
                <a:solidFill>
                  <a:schemeClr val="accent1">
                    <a:lumMod val="75000"/>
                  </a:schemeClr>
                </a:solidFill>
                <a:latin typeface="Arial" panose="020B0604020202020204" pitchFamily="34" charset="0"/>
                <a:cs typeface="Arial" panose="020B0604020202020204" pitchFamily="34" charset="0"/>
              </a:rPr>
              <a:t>Рост электронной коммерции, потенциал для цифровой торговли</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69A98CA-5507-64F1-62C4-FEB0D0D28D4B}"/>
              </a:ext>
            </a:extLst>
          </p:cNvPr>
          <p:cNvCxnSpPr/>
          <p:nvPr/>
        </p:nvCxnSpPr>
        <p:spPr>
          <a:xfrm flipH="1">
            <a:off x="2954336" y="73420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7CCCA3E6-C99E-344D-9715-101A54DEB378}"/>
              </a:ext>
            </a:extLst>
          </p:cNvPr>
          <p:cNvGraphicFramePr>
            <a:graphicFrameLocks/>
          </p:cNvGraphicFramePr>
          <p:nvPr>
            <p:extLst>
              <p:ext uri="{D42A27DB-BD31-4B8C-83A1-F6EECF244321}">
                <p14:modId xmlns:p14="http://schemas.microsoft.com/office/powerpoint/2010/main" val="550404339"/>
              </p:ext>
            </p:extLst>
          </p:nvPr>
        </p:nvGraphicFramePr>
        <p:xfrm>
          <a:off x="593071" y="1952885"/>
          <a:ext cx="4673171" cy="3148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28C1751-307A-B543-B462-22C333AB9825}"/>
              </a:ext>
            </a:extLst>
          </p:cNvPr>
          <p:cNvGraphicFramePr>
            <a:graphicFrameLocks/>
          </p:cNvGraphicFramePr>
          <p:nvPr>
            <p:extLst>
              <p:ext uri="{D42A27DB-BD31-4B8C-83A1-F6EECF244321}">
                <p14:modId xmlns:p14="http://schemas.microsoft.com/office/powerpoint/2010/main" val="2756134424"/>
              </p:ext>
            </p:extLst>
          </p:nvPr>
        </p:nvGraphicFramePr>
        <p:xfrm>
          <a:off x="6695338" y="1453683"/>
          <a:ext cx="5025606" cy="402589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84CD39D-FD7D-3DA4-37DA-D38DF13E5305}"/>
              </a:ext>
            </a:extLst>
          </p:cNvPr>
          <p:cNvSpPr txBox="1"/>
          <p:nvPr/>
        </p:nvSpPr>
        <p:spPr>
          <a:xfrm>
            <a:off x="465039" y="5849581"/>
            <a:ext cx="6138897" cy="415498"/>
          </a:xfrm>
          <a:prstGeom prst="rect">
            <a:avLst/>
          </a:prstGeom>
          <a:noFill/>
        </p:spPr>
        <p:txBody>
          <a:bodyPr wrap="square">
            <a:spAutoFit/>
          </a:bodyPr>
          <a:lstStyle/>
          <a:p>
            <a:r>
              <a:rPr lang="mn-MN" sz="1050" dirty="0">
                <a:cs typeface="Calibri"/>
              </a:rPr>
              <a:t>Источники: Исследование ООН по электронному правительству, Международный союз электросвязи и </a:t>
            </a:r>
            <a:r>
              <a:rPr lang="en-US" sz="1050" dirty="0">
                <a:cs typeface="Calibri"/>
              </a:rPr>
              <a:t>Findex </a:t>
            </a:r>
            <a:r>
              <a:rPr lang="mn-MN" sz="1050" dirty="0">
                <a:cs typeface="Calibri"/>
              </a:rPr>
              <a:t>Всемирного банка.</a:t>
            </a:r>
            <a:endParaRPr lang="en-US" sz="1050" dirty="0"/>
          </a:p>
        </p:txBody>
      </p:sp>
      <p:sp>
        <p:nvSpPr>
          <p:cNvPr id="3" name="TextBox 2">
            <a:extLst>
              <a:ext uri="{FF2B5EF4-FFF2-40B4-BE49-F238E27FC236}">
                <a16:creationId xmlns:a16="http://schemas.microsoft.com/office/drawing/2014/main" id="{4133AA89-07AF-86D4-BFB8-C39A2EDDA858}"/>
              </a:ext>
            </a:extLst>
          </p:cNvPr>
          <p:cNvSpPr txBox="1"/>
          <p:nvPr/>
        </p:nvSpPr>
        <p:spPr>
          <a:xfrm>
            <a:off x="6664069" y="1031630"/>
            <a:ext cx="4605156" cy="584775"/>
          </a:xfrm>
          <a:prstGeom prst="rect">
            <a:avLst/>
          </a:prstGeom>
          <a:solidFill>
            <a:srgbClr val="FFFC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mn-MN" sz="1600" dirty="0">
                <a:solidFill>
                  <a:srgbClr val="0F6FC6"/>
                </a:solidFill>
                <a:latin typeface="Arial"/>
              </a:rPr>
              <a:t>Число онлайн-покупателей </a:t>
            </a:r>
            <a:r>
              <a:rPr lang="mn-MN" sz="1600" b="1" dirty="0">
                <a:solidFill>
                  <a:srgbClr val="FF0000"/>
                </a:solidFill>
                <a:latin typeface="Arial"/>
              </a:rPr>
              <a:t>увеличивается</a:t>
            </a:r>
            <a:r>
              <a:rPr lang="mn-MN" sz="1600" dirty="0">
                <a:solidFill>
                  <a:srgbClr val="0F6FC6"/>
                </a:solidFill>
                <a:latin typeface="Arial"/>
              </a:rPr>
              <a:t> в 7 странах ЦАРЭС</a:t>
            </a:r>
            <a:endParaRPr lang="en-US" dirty="0"/>
          </a:p>
        </p:txBody>
      </p:sp>
      <p:sp>
        <p:nvSpPr>
          <p:cNvPr id="5" name="Title 2">
            <a:extLst>
              <a:ext uri="{FF2B5EF4-FFF2-40B4-BE49-F238E27FC236}">
                <a16:creationId xmlns:a16="http://schemas.microsoft.com/office/drawing/2014/main" id="{97CA7D7E-2827-B17F-26CE-2E3A65CB81C3}"/>
              </a:ext>
            </a:extLst>
          </p:cNvPr>
          <p:cNvSpPr txBox="1">
            <a:spLocks/>
          </p:cNvSpPr>
          <p:nvPr/>
        </p:nvSpPr>
        <p:spPr>
          <a:xfrm>
            <a:off x="6573322" y="5001910"/>
            <a:ext cx="5025607" cy="338554"/>
          </a:xfrm>
          <a:prstGeom prst="rect">
            <a:avLst/>
          </a:prstGeom>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nSpc>
                <a:spcPct val="100000"/>
              </a:lnSpc>
            </a:pPr>
            <a:endParaRPr lang="en-US" sz="2000" b="1">
              <a:solidFill>
                <a:srgbClr val="FF0000"/>
              </a:solidFill>
              <a:highlight>
                <a:srgbClr val="FFFF00"/>
              </a:highlight>
              <a:latin typeface="Arial"/>
              <a:cs typeface="Arial"/>
            </a:endParaRPr>
          </a:p>
        </p:txBody>
      </p:sp>
      <p:sp>
        <p:nvSpPr>
          <p:cNvPr id="10" name="Slide Number Placeholder 3">
            <a:extLst>
              <a:ext uri="{FF2B5EF4-FFF2-40B4-BE49-F238E27FC236}">
                <a16:creationId xmlns:a16="http://schemas.microsoft.com/office/drawing/2014/main" id="{0A4071EA-CC3D-E98A-A274-D2239259FC99}"/>
              </a:ext>
            </a:extLst>
          </p:cNvPr>
          <p:cNvSpPr txBox="1">
            <a:spLocks/>
          </p:cNvSpPr>
          <p:nvPr/>
        </p:nvSpPr>
        <p:spPr>
          <a:xfrm>
            <a:off x="8762741" y="5793976"/>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9A09C89-E760-E743-8004-FFE52D13F1E8}" type="slidenum">
              <a:rPr lang="en-US" sz="1200" smtClean="0"/>
              <a:pPr algn="r"/>
              <a:t>6</a:t>
            </a:fld>
            <a:endParaRPr lang="en-US" sz="1200"/>
          </a:p>
        </p:txBody>
      </p:sp>
    </p:spTree>
    <p:extLst>
      <p:ext uri="{BB962C8B-B14F-4D97-AF65-F5344CB8AC3E}">
        <p14:creationId xmlns:p14="http://schemas.microsoft.com/office/powerpoint/2010/main" val="199615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216EEDF-6BC3-404E-9C74-FD01E6324C4C}"/>
              </a:ext>
            </a:extLst>
          </p:cNvPr>
          <p:cNvGraphicFramePr>
            <a:graphicFrameLocks/>
          </p:cNvGraphicFramePr>
          <p:nvPr>
            <p:extLst>
              <p:ext uri="{D42A27DB-BD31-4B8C-83A1-F6EECF244321}">
                <p14:modId xmlns:p14="http://schemas.microsoft.com/office/powerpoint/2010/main" val="3463116461"/>
              </p:ext>
            </p:extLst>
          </p:nvPr>
        </p:nvGraphicFramePr>
        <p:xfrm>
          <a:off x="1083459" y="1310696"/>
          <a:ext cx="5117459" cy="34858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8B11C756-FE23-252A-9EB4-2A31454C97BA}"/>
              </a:ext>
            </a:extLst>
          </p:cNvPr>
          <p:cNvSpPr txBox="1">
            <a:spLocks/>
          </p:cNvSpPr>
          <p:nvPr/>
        </p:nvSpPr>
        <p:spPr>
          <a:xfrm>
            <a:off x="1844164" y="194457"/>
            <a:ext cx="9418567" cy="662781"/>
          </a:xfrm>
          <a:prstGeom prst="rect">
            <a:avLst/>
          </a:prstGeom>
        </p:spPr>
        <p:txBody>
          <a:bodyPr vert="horz" lIns="91440" tIns="45720" rIns="91440" bIns="45720" rtlCol="0" anchor="t" anchorCtr="0">
            <a:normAutofit fontScale="925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mn-MN" sz="2400" dirty="0">
                <a:solidFill>
                  <a:schemeClr val="accent1">
                    <a:lumMod val="75000"/>
                  </a:schemeClr>
                </a:solidFill>
                <a:latin typeface="Arial" panose="020B0604020202020204" pitchFamily="34" charset="0"/>
                <a:cs typeface="Arial" panose="020B0604020202020204" pitchFamily="34" charset="0"/>
              </a:rPr>
              <a:t>Индекс Азиатско-Тихоокеанского регионального сотрудничества и интеграции (</a:t>
            </a:r>
            <a:r>
              <a:rPr lang="en-US" sz="2400" dirty="0">
                <a:solidFill>
                  <a:schemeClr val="accent1">
                    <a:lumMod val="75000"/>
                  </a:schemeClr>
                </a:solidFill>
                <a:latin typeface="Arial" panose="020B0604020202020204" pitchFamily="34" charset="0"/>
                <a:cs typeface="Arial" panose="020B0604020202020204" pitchFamily="34" charset="0"/>
              </a:rPr>
              <a:t>ARCII)</a:t>
            </a:r>
          </a:p>
        </p:txBody>
      </p:sp>
      <p:cxnSp>
        <p:nvCxnSpPr>
          <p:cNvPr id="11" name="Straight Connector 10">
            <a:extLst>
              <a:ext uri="{FF2B5EF4-FFF2-40B4-BE49-F238E27FC236}">
                <a16:creationId xmlns:a16="http://schemas.microsoft.com/office/drawing/2014/main" id="{E7DC0513-CF87-7D48-09A4-BDD3793444C0}"/>
              </a:ext>
            </a:extLst>
          </p:cNvPr>
          <p:cNvCxnSpPr/>
          <p:nvPr/>
        </p:nvCxnSpPr>
        <p:spPr>
          <a:xfrm flipH="1">
            <a:off x="3205170" y="752576"/>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3D4D155-8FBD-82D8-734B-0CB88A77A798}"/>
              </a:ext>
            </a:extLst>
          </p:cNvPr>
          <p:cNvSpPr txBox="1"/>
          <p:nvPr/>
        </p:nvSpPr>
        <p:spPr>
          <a:xfrm>
            <a:off x="1316668" y="5107234"/>
            <a:ext cx="6172450" cy="923330"/>
          </a:xfrm>
          <a:prstGeom prst="rect">
            <a:avLst/>
          </a:prstGeom>
          <a:noFill/>
        </p:spPr>
        <p:txBody>
          <a:bodyPr wrap="square">
            <a:spAutoFit/>
          </a:bodyPr>
          <a:lstStyle/>
          <a:p>
            <a:r>
              <a:rPr lang="mn-MN" sz="900" dirty="0">
                <a:cs typeface="Calibri"/>
              </a:rPr>
              <a:t>Примечания: АСЕАН = Ассоциация государств Юго-Восточной Азии; </a:t>
            </a:r>
            <a:r>
              <a:rPr lang="en-US" sz="900" dirty="0">
                <a:cs typeface="Calibri"/>
              </a:rPr>
              <a:t>GMS = </a:t>
            </a:r>
            <a:r>
              <a:rPr lang="mn-MN" sz="900" dirty="0">
                <a:cs typeface="Calibri"/>
              </a:rPr>
              <a:t>Субрегион Большого Меконга; ЦАРЭС = Центральноазиатская региональная экономическая интеграция; </a:t>
            </a:r>
            <a:r>
              <a:rPr lang="en-US" sz="900" dirty="0">
                <a:cs typeface="Calibri"/>
              </a:rPr>
              <a:t>BIMSTEC = </a:t>
            </a:r>
            <a:r>
              <a:rPr lang="mn-MN" sz="900" dirty="0">
                <a:cs typeface="Calibri"/>
              </a:rPr>
              <a:t>Инициатива Бенгальского залива по многоотраслевому техническому и экономическому сотрудничеству; СААРК = Южноазиатская ассоциация регионального сотрудничества; </a:t>
            </a:r>
            <a:r>
              <a:rPr lang="en-US" sz="900" dirty="0">
                <a:cs typeface="Calibri"/>
              </a:rPr>
              <a:t>SASEC = </a:t>
            </a:r>
            <a:r>
              <a:rPr lang="mn-MN" sz="900" dirty="0">
                <a:cs typeface="Calibri"/>
              </a:rPr>
              <a:t>Субрегиональное экономическое сотрудничество Южной Азии.</a:t>
            </a:r>
          </a:p>
          <a:p>
            <a:r>
              <a:rPr lang="mn-MN" sz="900" dirty="0">
                <a:cs typeface="Calibri"/>
              </a:rPr>
              <a:t>Источник: АБР. Индекс азиатско-тихоокеанского регионального сотрудничества и интеграции</a:t>
            </a:r>
          </a:p>
          <a:p>
            <a:r>
              <a:rPr lang="en-US" sz="900" dirty="0">
                <a:cs typeface="Calibri"/>
              </a:rPr>
              <a:t>https://</a:t>
            </a:r>
            <a:r>
              <a:rPr lang="en-US" sz="900" dirty="0" err="1">
                <a:cs typeface="Calibri"/>
              </a:rPr>
              <a:t>aric.adb.org</a:t>
            </a:r>
            <a:r>
              <a:rPr lang="en-US" sz="900" dirty="0">
                <a:cs typeface="Calibri"/>
              </a:rPr>
              <a:t>/database/</a:t>
            </a:r>
            <a:r>
              <a:rPr lang="en-US" sz="900" dirty="0" err="1">
                <a:cs typeface="Calibri"/>
              </a:rPr>
              <a:t>arcii</a:t>
            </a:r>
            <a:endParaRPr lang="en-US" sz="900" dirty="0"/>
          </a:p>
        </p:txBody>
      </p:sp>
      <p:sp>
        <p:nvSpPr>
          <p:cNvPr id="4" name="TextBox 3">
            <a:extLst>
              <a:ext uri="{FF2B5EF4-FFF2-40B4-BE49-F238E27FC236}">
                <a16:creationId xmlns:a16="http://schemas.microsoft.com/office/drawing/2014/main" id="{CDB06868-BA50-DED7-F40A-CAD3D8AB9B30}"/>
              </a:ext>
            </a:extLst>
          </p:cNvPr>
          <p:cNvSpPr txBox="1"/>
          <p:nvPr/>
        </p:nvSpPr>
        <p:spPr>
          <a:xfrm>
            <a:off x="7765774" y="1310696"/>
            <a:ext cx="3750365" cy="4093428"/>
          </a:xfrm>
          <a:prstGeom prst="rect">
            <a:avLst/>
          </a:prstGeom>
          <a:noFill/>
        </p:spPr>
        <p:txBody>
          <a:bodyPr wrap="square" lIns="91440" tIns="45720" rIns="91440" bIns="45720" rtlCol="0" anchor="t">
            <a:spAutoFit/>
          </a:bodyPr>
          <a:lstStyle/>
          <a:p>
            <a:r>
              <a:rPr lang="mn-MN" sz="2000" dirty="0">
                <a:solidFill>
                  <a:schemeClr val="accent1"/>
                </a:solidFill>
                <a:latin typeface="Arial"/>
                <a:cs typeface="Arial"/>
              </a:rPr>
              <a:t>ЦАРЭС начал с низкой базы эффективности в 2006 году.</a:t>
            </a:r>
            <a:endParaRPr lang="en-US" sz="2000" dirty="0">
              <a:solidFill>
                <a:schemeClr val="accent1"/>
              </a:solidFill>
              <a:latin typeface="Arial"/>
              <a:cs typeface="Arial"/>
            </a:endParaRPr>
          </a:p>
          <a:p>
            <a:endParaRPr lang="en-US" sz="2000" dirty="0">
              <a:solidFill>
                <a:schemeClr val="accent1"/>
              </a:solidFill>
              <a:latin typeface="Arial" panose="020B0604020202020204" pitchFamily="34" charset="0"/>
              <a:cs typeface="Arial" panose="020B0604020202020204" pitchFamily="34" charset="0"/>
            </a:endParaRPr>
          </a:p>
          <a:p>
            <a:r>
              <a:rPr lang="mn-MN" sz="2000" dirty="0">
                <a:solidFill>
                  <a:schemeClr val="accent1"/>
                </a:solidFill>
                <a:latin typeface="Arial"/>
                <a:cs typeface="Arial"/>
              </a:rPr>
              <a:t>Интеграция ЦАРЭС улучшилась </a:t>
            </a:r>
            <a:r>
              <a:rPr lang="mn-MN" sz="2000" b="1" dirty="0">
                <a:solidFill>
                  <a:srgbClr val="FF0000"/>
                </a:solidFill>
                <a:latin typeface="Arial"/>
                <a:cs typeface="Arial"/>
              </a:rPr>
              <a:t>больше всего</a:t>
            </a:r>
            <a:r>
              <a:rPr lang="mn-MN" sz="2000" dirty="0">
                <a:solidFill>
                  <a:schemeClr val="accent1"/>
                </a:solidFill>
                <a:latin typeface="Arial"/>
                <a:cs typeface="Arial"/>
              </a:rPr>
              <a:t> в 6 группах, хотя все еще далеко от уровня АСЕАН и СБМ.</a:t>
            </a:r>
            <a:br>
              <a:rPr lang="en-US" sz="2000" dirty="0">
                <a:latin typeface="Arial" panose="020B0604020202020204" pitchFamily="34" charset="0"/>
                <a:cs typeface="Arial" panose="020B0604020202020204" pitchFamily="34" charset="0"/>
              </a:rPr>
            </a:br>
            <a:endParaRPr lang="en-US" sz="2000" dirty="0"/>
          </a:p>
          <a:p>
            <a:r>
              <a:rPr lang="mn-MN" sz="2000" dirty="0">
                <a:solidFill>
                  <a:schemeClr val="accent1"/>
                </a:solidFill>
                <a:latin typeface="Arial"/>
                <a:cs typeface="Arial"/>
              </a:rPr>
              <a:t>Однако среди 8 аспектов </a:t>
            </a:r>
            <a:r>
              <a:rPr lang="en-US" sz="2000" dirty="0">
                <a:solidFill>
                  <a:schemeClr val="accent1"/>
                </a:solidFill>
                <a:latin typeface="Arial"/>
                <a:cs typeface="Arial"/>
              </a:rPr>
              <a:t>ARCII </a:t>
            </a:r>
            <a:r>
              <a:rPr lang="mn-MN" sz="2000" b="1" dirty="0">
                <a:solidFill>
                  <a:schemeClr val="accent1"/>
                </a:solidFill>
                <a:latin typeface="Arial"/>
                <a:cs typeface="Arial"/>
              </a:rPr>
              <a:t>торговля и инвестиции </a:t>
            </a:r>
            <a:r>
              <a:rPr lang="mn-MN" sz="2000" dirty="0">
                <a:solidFill>
                  <a:schemeClr val="accent1"/>
                </a:solidFill>
                <a:latin typeface="Arial"/>
                <a:cs typeface="Arial"/>
              </a:rPr>
              <a:t>улучшились меньше всего.</a:t>
            </a:r>
            <a:endParaRPr lang="en-US" sz="2000" dirty="0">
              <a:solidFill>
                <a:schemeClr val="accent1"/>
              </a:solidFill>
              <a:highlight>
                <a:srgbClr val="FFFF00"/>
              </a:highlight>
              <a:latin typeface="Arial"/>
              <a:cs typeface="Arial"/>
            </a:endParaRPr>
          </a:p>
        </p:txBody>
      </p:sp>
      <p:sp>
        <p:nvSpPr>
          <p:cNvPr id="3" name="Slide Number Placeholder 2">
            <a:extLst>
              <a:ext uri="{FF2B5EF4-FFF2-40B4-BE49-F238E27FC236}">
                <a16:creationId xmlns:a16="http://schemas.microsoft.com/office/drawing/2014/main" id="{D17FCE7B-F0B5-2A76-DCF4-E2B50D9D6071}"/>
              </a:ext>
            </a:extLst>
          </p:cNvPr>
          <p:cNvSpPr>
            <a:spLocks noGrp="1"/>
          </p:cNvSpPr>
          <p:nvPr>
            <p:ph type="sldNum" sz="quarter" idx="12"/>
          </p:nvPr>
        </p:nvSpPr>
        <p:spPr>
          <a:xfrm>
            <a:off x="8610600" y="5762942"/>
            <a:ext cx="2743200" cy="365125"/>
          </a:xfrm>
        </p:spPr>
        <p:txBody>
          <a:bodyPr/>
          <a:lstStyle/>
          <a:p>
            <a:fld id="{59A09C89-E760-E743-8004-FFE52D13F1E8}"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43810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423290" y="95498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extLst>
              <p:ext uri="{D42A27DB-BD31-4B8C-83A1-F6EECF244321}">
                <p14:modId xmlns:p14="http://schemas.microsoft.com/office/powerpoint/2010/main" val="1075776563"/>
              </p:ext>
            </p:extLst>
          </p:nvPr>
        </p:nvGraphicFramePr>
        <p:xfrm>
          <a:off x="1512721" y="1647303"/>
          <a:ext cx="1834804" cy="178058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6200000">
            <a:off x="1030383" y="2850914"/>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hours</a:t>
            </a:r>
          </a:p>
        </p:txBody>
      </p:sp>
      <p:graphicFrame>
        <p:nvGraphicFramePr>
          <p:cNvPr id="28" name="Chart 27"/>
          <p:cNvGraphicFramePr/>
          <p:nvPr>
            <p:extLst>
              <p:ext uri="{D42A27DB-BD31-4B8C-83A1-F6EECF244321}">
                <p14:modId xmlns:p14="http://schemas.microsoft.com/office/powerpoint/2010/main" val="4172509941"/>
              </p:ext>
            </p:extLst>
          </p:nvPr>
        </p:nvGraphicFramePr>
        <p:xfrm>
          <a:off x="3432273" y="1714032"/>
          <a:ext cx="1834804" cy="1780584"/>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rot="16200000">
            <a:off x="2949076" y="2902188"/>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US</a:t>
            </a:r>
          </a:p>
        </p:txBody>
      </p:sp>
      <p:graphicFrame>
        <p:nvGraphicFramePr>
          <p:cNvPr id="30" name="Chart 29"/>
          <p:cNvGraphicFramePr/>
          <p:nvPr>
            <p:extLst>
              <p:ext uri="{D42A27DB-BD31-4B8C-83A1-F6EECF244321}">
                <p14:modId xmlns:p14="http://schemas.microsoft.com/office/powerpoint/2010/main" val="2323708885"/>
              </p:ext>
            </p:extLst>
          </p:nvPr>
        </p:nvGraphicFramePr>
        <p:xfrm>
          <a:off x="5349852" y="1714832"/>
          <a:ext cx="1834804" cy="1780584"/>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a:xfrm rot="16200000">
            <a:off x="4484681" y="2557484"/>
            <a:ext cx="1760861"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per 500km, per 20 tons</a:t>
            </a:r>
          </a:p>
        </p:txBody>
      </p:sp>
      <p:graphicFrame>
        <p:nvGraphicFramePr>
          <p:cNvPr id="32" name="Chart 31"/>
          <p:cNvGraphicFramePr/>
          <p:nvPr>
            <p:extLst>
              <p:ext uri="{D42A27DB-BD31-4B8C-83A1-F6EECF244321}">
                <p14:modId xmlns:p14="http://schemas.microsoft.com/office/powerpoint/2010/main" val="2799893774"/>
              </p:ext>
            </p:extLst>
          </p:nvPr>
        </p:nvGraphicFramePr>
        <p:xfrm>
          <a:off x="7248424" y="1714832"/>
          <a:ext cx="1834804" cy="1780584"/>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p:cNvSpPr txBox="1"/>
          <p:nvPr/>
        </p:nvSpPr>
        <p:spPr>
          <a:xfrm rot="16200000">
            <a:off x="6733616" y="2883140"/>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Km/h</a:t>
            </a:r>
          </a:p>
        </p:txBody>
      </p:sp>
      <p:graphicFrame>
        <p:nvGraphicFramePr>
          <p:cNvPr id="2" name="Chart 1">
            <a:extLst>
              <a:ext uri="{FF2B5EF4-FFF2-40B4-BE49-F238E27FC236}">
                <a16:creationId xmlns:a16="http://schemas.microsoft.com/office/drawing/2014/main" id="{162E25C7-A8C4-7092-5E60-0AD9346BC90F}"/>
              </a:ext>
            </a:extLst>
          </p:cNvPr>
          <p:cNvGraphicFramePr/>
          <p:nvPr>
            <p:extLst>
              <p:ext uri="{D42A27DB-BD31-4B8C-83A1-F6EECF244321}">
                <p14:modId xmlns:p14="http://schemas.microsoft.com/office/powerpoint/2010/main" val="3683801149"/>
              </p:ext>
            </p:extLst>
          </p:nvPr>
        </p:nvGraphicFramePr>
        <p:xfrm>
          <a:off x="1512721" y="3422163"/>
          <a:ext cx="1834804" cy="1760862"/>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DC7C0EBA-754D-D1A3-79BB-8DF4FC1CFB14}"/>
              </a:ext>
            </a:extLst>
          </p:cNvPr>
          <p:cNvSpPr txBox="1"/>
          <p:nvPr/>
        </p:nvSpPr>
        <p:spPr>
          <a:xfrm rot="16200000">
            <a:off x="1030383" y="4625774"/>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hours</a:t>
            </a:r>
          </a:p>
        </p:txBody>
      </p:sp>
      <p:graphicFrame>
        <p:nvGraphicFramePr>
          <p:cNvPr id="7" name="Chart 6">
            <a:extLst>
              <a:ext uri="{FF2B5EF4-FFF2-40B4-BE49-F238E27FC236}">
                <a16:creationId xmlns:a16="http://schemas.microsoft.com/office/drawing/2014/main" id="{16752569-CE40-BAAD-D023-BAB029F5DB99}"/>
              </a:ext>
            </a:extLst>
          </p:cNvPr>
          <p:cNvGraphicFramePr/>
          <p:nvPr>
            <p:extLst>
              <p:ext uri="{D42A27DB-BD31-4B8C-83A1-F6EECF244321}">
                <p14:modId xmlns:p14="http://schemas.microsoft.com/office/powerpoint/2010/main" val="2200171198"/>
              </p:ext>
            </p:extLst>
          </p:nvPr>
        </p:nvGraphicFramePr>
        <p:xfrm>
          <a:off x="3432273" y="3488892"/>
          <a:ext cx="1834804" cy="1760862"/>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CECDB2DB-B8AA-2E0D-F63E-F2A819C1B848}"/>
              </a:ext>
            </a:extLst>
          </p:cNvPr>
          <p:cNvSpPr txBox="1"/>
          <p:nvPr/>
        </p:nvSpPr>
        <p:spPr>
          <a:xfrm rot="16200000">
            <a:off x="2949076" y="4677048"/>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US</a:t>
            </a:r>
          </a:p>
        </p:txBody>
      </p:sp>
      <p:graphicFrame>
        <p:nvGraphicFramePr>
          <p:cNvPr id="9" name="Chart 8">
            <a:extLst>
              <a:ext uri="{FF2B5EF4-FFF2-40B4-BE49-F238E27FC236}">
                <a16:creationId xmlns:a16="http://schemas.microsoft.com/office/drawing/2014/main" id="{105B8939-AE0A-082C-C9C5-05AB828C1CF9}"/>
              </a:ext>
            </a:extLst>
          </p:cNvPr>
          <p:cNvGraphicFramePr/>
          <p:nvPr>
            <p:extLst>
              <p:ext uri="{D42A27DB-BD31-4B8C-83A1-F6EECF244321}">
                <p14:modId xmlns:p14="http://schemas.microsoft.com/office/powerpoint/2010/main" val="4126993111"/>
              </p:ext>
            </p:extLst>
          </p:nvPr>
        </p:nvGraphicFramePr>
        <p:xfrm>
          <a:off x="5349852" y="3489692"/>
          <a:ext cx="1834804" cy="1760862"/>
        </p:xfrm>
        <a:graphic>
          <a:graphicData uri="http://schemas.openxmlformats.org/drawingml/2006/chart">
            <c:chart xmlns:c="http://schemas.openxmlformats.org/drawingml/2006/chart" xmlns:r="http://schemas.openxmlformats.org/officeDocument/2006/relationships" r:id="rId9"/>
          </a:graphicData>
        </a:graphic>
      </p:graphicFrame>
      <p:sp>
        <p:nvSpPr>
          <p:cNvPr id="10" name="TextBox 9">
            <a:extLst>
              <a:ext uri="{FF2B5EF4-FFF2-40B4-BE49-F238E27FC236}">
                <a16:creationId xmlns:a16="http://schemas.microsoft.com/office/drawing/2014/main" id="{F4D2C2B6-6505-47C6-6E3A-7AB366BB51E6}"/>
              </a:ext>
            </a:extLst>
          </p:cNvPr>
          <p:cNvSpPr txBox="1"/>
          <p:nvPr/>
        </p:nvSpPr>
        <p:spPr>
          <a:xfrm rot="16200000">
            <a:off x="4484681" y="4332344"/>
            <a:ext cx="1760861"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per 500km, per 20 tons</a:t>
            </a:r>
          </a:p>
        </p:txBody>
      </p:sp>
      <p:graphicFrame>
        <p:nvGraphicFramePr>
          <p:cNvPr id="11" name="Chart 10">
            <a:extLst>
              <a:ext uri="{FF2B5EF4-FFF2-40B4-BE49-F238E27FC236}">
                <a16:creationId xmlns:a16="http://schemas.microsoft.com/office/drawing/2014/main" id="{5A883BF3-D815-565A-B12D-27A194AAC411}"/>
              </a:ext>
            </a:extLst>
          </p:cNvPr>
          <p:cNvGraphicFramePr/>
          <p:nvPr>
            <p:extLst>
              <p:ext uri="{D42A27DB-BD31-4B8C-83A1-F6EECF244321}">
                <p14:modId xmlns:p14="http://schemas.microsoft.com/office/powerpoint/2010/main" val="1149533099"/>
              </p:ext>
            </p:extLst>
          </p:nvPr>
        </p:nvGraphicFramePr>
        <p:xfrm>
          <a:off x="7248424" y="3489692"/>
          <a:ext cx="1834804" cy="1760862"/>
        </p:xfrm>
        <a:graphic>
          <a:graphicData uri="http://schemas.openxmlformats.org/drawingml/2006/chart">
            <c:chart xmlns:c="http://schemas.openxmlformats.org/drawingml/2006/chart" xmlns:r="http://schemas.openxmlformats.org/officeDocument/2006/relationships" r:id="rId10"/>
          </a:graphicData>
        </a:graphic>
      </p:graphicFrame>
      <p:sp>
        <p:nvSpPr>
          <p:cNvPr id="12" name="TextBox 11">
            <a:extLst>
              <a:ext uri="{FF2B5EF4-FFF2-40B4-BE49-F238E27FC236}">
                <a16:creationId xmlns:a16="http://schemas.microsoft.com/office/drawing/2014/main" id="{AE3CE4ED-50DB-CB87-F3CA-275C220CCCC2}"/>
              </a:ext>
            </a:extLst>
          </p:cNvPr>
          <p:cNvSpPr txBox="1"/>
          <p:nvPr/>
        </p:nvSpPr>
        <p:spPr>
          <a:xfrm rot="16200000">
            <a:off x="6733616" y="4658000"/>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Km/h</a:t>
            </a:r>
          </a:p>
        </p:txBody>
      </p:sp>
      <p:graphicFrame>
        <p:nvGraphicFramePr>
          <p:cNvPr id="37" name="Table 37">
            <a:extLst>
              <a:ext uri="{FF2B5EF4-FFF2-40B4-BE49-F238E27FC236}">
                <a16:creationId xmlns:a16="http://schemas.microsoft.com/office/drawing/2014/main" id="{2DC40BB6-262F-D015-28F1-3EE1A6FF7BF1}"/>
              </a:ext>
            </a:extLst>
          </p:cNvPr>
          <p:cNvGraphicFramePr>
            <a:graphicFrameLocks noGrp="1"/>
          </p:cNvGraphicFramePr>
          <p:nvPr>
            <p:extLst>
              <p:ext uri="{D42A27DB-BD31-4B8C-83A1-F6EECF244321}">
                <p14:modId xmlns:p14="http://schemas.microsoft.com/office/powerpoint/2010/main" val="640663846"/>
              </p:ext>
            </p:extLst>
          </p:nvPr>
        </p:nvGraphicFramePr>
        <p:xfrm>
          <a:off x="1550710" y="5341750"/>
          <a:ext cx="7438436" cy="571500"/>
        </p:xfrm>
        <a:graphic>
          <a:graphicData uri="http://schemas.openxmlformats.org/drawingml/2006/table">
            <a:tbl>
              <a:tblPr firstRow="1" bandRow="1">
                <a:tableStyleId>{5C22544A-7EE6-4342-B048-85BDC9FD1C3A}</a:tableStyleId>
              </a:tblPr>
              <a:tblGrid>
                <a:gridCol w="1859609">
                  <a:extLst>
                    <a:ext uri="{9D8B030D-6E8A-4147-A177-3AD203B41FA5}">
                      <a16:colId xmlns:a16="http://schemas.microsoft.com/office/drawing/2014/main" val="393258894"/>
                    </a:ext>
                  </a:extLst>
                </a:gridCol>
                <a:gridCol w="1859609">
                  <a:extLst>
                    <a:ext uri="{9D8B030D-6E8A-4147-A177-3AD203B41FA5}">
                      <a16:colId xmlns:a16="http://schemas.microsoft.com/office/drawing/2014/main" val="81821202"/>
                    </a:ext>
                  </a:extLst>
                </a:gridCol>
                <a:gridCol w="1859609">
                  <a:extLst>
                    <a:ext uri="{9D8B030D-6E8A-4147-A177-3AD203B41FA5}">
                      <a16:colId xmlns:a16="http://schemas.microsoft.com/office/drawing/2014/main" val="1531470454"/>
                    </a:ext>
                  </a:extLst>
                </a:gridCol>
                <a:gridCol w="1859609">
                  <a:extLst>
                    <a:ext uri="{9D8B030D-6E8A-4147-A177-3AD203B41FA5}">
                      <a16:colId xmlns:a16="http://schemas.microsoft.com/office/drawing/2014/main" val="971409563"/>
                    </a:ext>
                  </a:extLst>
                </a:gridCol>
              </a:tblGrid>
              <a:tr h="370840">
                <a:tc>
                  <a:txBody>
                    <a:bodyPr/>
                    <a:lstStyle/>
                    <a:p>
                      <a:pPr algn="ctr">
                        <a:lnSpc>
                          <a:spcPct val="85000"/>
                        </a:lnSpc>
                      </a:pPr>
                      <a:r>
                        <a:rPr lang="mn-MN" sz="1050" dirty="0">
                          <a:solidFill>
                            <a:schemeClr val="accent1"/>
                          </a:solidFill>
                          <a:latin typeface="Arial" panose="020B0604020202020204" pitchFamily="34" charset="0"/>
                          <a:cs typeface="Arial" panose="020B0604020202020204" pitchFamily="34" charset="0"/>
                        </a:rPr>
                        <a:t>ИСТ1</a:t>
                      </a:r>
                    </a:p>
                    <a:p>
                      <a:pPr algn="ctr">
                        <a:lnSpc>
                          <a:spcPct val="85000"/>
                        </a:lnSpc>
                      </a:pPr>
                      <a:r>
                        <a:rPr lang="mn-MN" sz="1050" dirty="0">
                          <a:solidFill>
                            <a:schemeClr val="accent1"/>
                          </a:solidFill>
                          <a:latin typeface="Arial" panose="020B0604020202020204" pitchFamily="34" charset="0"/>
                          <a:cs typeface="Arial" panose="020B0604020202020204" pitchFamily="34" charset="0"/>
                        </a:rPr>
                        <a:t>Время, затраченное на оформление на ПП</a:t>
                      </a:r>
                      <a:endParaRPr lang="en-US" sz="1050" dirty="0">
                        <a:solidFill>
                          <a:schemeClr val="accent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n-MN" sz="1050" b="1" dirty="0">
                          <a:solidFill>
                            <a:schemeClr val="accent1"/>
                          </a:solidFill>
                          <a:latin typeface="Arial" panose="020B0604020202020204" pitchFamily="34" charset="0"/>
                          <a:cs typeface="Arial" panose="020B0604020202020204" pitchFamily="34" charset="0"/>
                        </a:rPr>
                        <a:t>ИСТ2</a:t>
                      </a:r>
                    </a:p>
                    <a:p>
                      <a:pPr algn="ctr"/>
                      <a:r>
                        <a:rPr lang="mn-MN" sz="1050" b="1" dirty="0">
                          <a:solidFill>
                            <a:schemeClr val="accent1"/>
                          </a:solidFill>
                          <a:latin typeface="Arial" panose="020B0604020202020204" pitchFamily="34" charset="0"/>
                          <a:cs typeface="Arial" panose="020B0604020202020204" pitchFamily="34" charset="0"/>
                        </a:rPr>
                        <a:t>Затраты, понесенные в ПП</a:t>
                      </a:r>
                      <a:endParaRPr lang="en-US" sz="105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n-MN" sz="1050" b="1" dirty="0">
                          <a:solidFill>
                            <a:schemeClr val="accent1"/>
                          </a:solidFill>
                          <a:latin typeface="Arial" panose="020B0604020202020204" pitchFamily="34" charset="0"/>
                          <a:cs typeface="Arial" panose="020B0604020202020204" pitchFamily="34" charset="0"/>
                        </a:rPr>
                        <a:t>ИСТ3</a:t>
                      </a:r>
                    </a:p>
                    <a:p>
                      <a:pPr algn="ctr"/>
                      <a:r>
                        <a:rPr lang="mn-MN" sz="1050" b="1" dirty="0">
                          <a:solidFill>
                            <a:schemeClr val="accent1"/>
                          </a:solidFill>
                          <a:latin typeface="Arial" panose="020B0604020202020204" pitchFamily="34" charset="0"/>
                          <a:cs typeface="Arial" panose="020B0604020202020204" pitchFamily="34" charset="0"/>
                        </a:rPr>
                        <a:t>Затраты на проезд по участку коридора</a:t>
                      </a:r>
                      <a:endParaRPr lang="en-US" sz="105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n-MN" sz="1050" b="1" dirty="0">
                          <a:solidFill>
                            <a:schemeClr val="accent1"/>
                          </a:solidFill>
                          <a:latin typeface="Arial" panose="020B0604020202020204" pitchFamily="34" charset="0"/>
                          <a:cs typeface="Arial" panose="020B0604020202020204" pitchFamily="34" charset="0"/>
                        </a:rPr>
                        <a:t>ИСТ4</a:t>
                      </a:r>
                    </a:p>
                    <a:p>
                      <a:pPr algn="ctr"/>
                      <a:r>
                        <a:rPr lang="mn-MN" sz="1050" b="1" dirty="0">
                          <a:solidFill>
                            <a:schemeClr val="accent1"/>
                          </a:solidFill>
                          <a:latin typeface="Arial" panose="020B0604020202020204" pitchFamily="34" charset="0"/>
                          <a:cs typeface="Arial" panose="020B0604020202020204" pitchFamily="34" charset="0"/>
                        </a:rPr>
                        <a:t>Скорость передвижения по коридорам ЦАРЭС</a:t>
                      </a:r>
                      <a:endParaRPr lang="en-US" sz="105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480777"/>
                  </a:ext>
                </a:extLst>
              </a:tr>
            </a:tbl>
          </a:graphicData>
        </a:graphic>
      </p:graphicFrame>
      <p:sp>
        <p:nvSpPr>
          <p:cNvPr id="42" name="TextBox 41">
            <a:extLst>
              <a:ext uri="{FF2B5EF4-FFF2-40B4-BE49-F238E27FC236}">
                <a16:creationId xmlns:a16="http://schemas.microsoft.com/office/drawing/2014/main" id="{AA8298D4-E519-0B10-A870-1348BB2F8EB9}"/>
              </a:ext>
            </a:extLst>
          </p:cNvPr>
          <p:cNvSpPr txBox="1"/>
          <p:nvPr/>
        </p:nvSpPr>
        <p:spPr>
          <a:xfrm>
            <a:off x="212323" y="2110315"/>
            <a:ext cx="1173414" cy="523220"/>
          </a:xfrm>
          <a:prstGeom prst="rect">
            <a:avLst/>
          </a:prstGeom>
          <a:noFill/>
        </p:spPr>
        <p:txBody>
          <a:bodyPr wrap="square" rtlCol="0">
            <a:spAutoFit/>
          </a:bodyPr>
          <a:lstStyle/>
          <a:p>
            <a:pPr algn="ctr"/>
            <a:r>
              <a:rPr lang="mn-MN" sz="1400" b="1" dirty="0">
                <a:solidFill>
                  <a:schemeClr val="accent1"/>
                </a:solidFill>
                <a:latin typeface="Arial" panose="020B0604020202020204" pitchFamily="34" charset="0"/>
                <a:cs typeface="Arial" panose="020B0604020202020204" pitchFamily="34" charset="0"/>
              </a:rPr>
              <a:t>Дорожный транспорт</a:t>
            </a:r>
            <a:endParaRPr lang="en-US" sz="1400" b="1" dirty="0">
              <a:solidFill>
                <a:schemeClr val="accent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561D470-3509-A7B0-AF8A-640F69684FF6}"/>
              </a:ext>
            </a:extLst>
          </p:cNvPr>
          <p:cNvSpPr txBox="1"/>
          <p:nvPr/>
        </p:nvSpPr>
        <p:spPr>
          <a:xfrm>
            <a:off x="231778" y="4205044"/>
            <a:ext cx="1224850" cy="738664"/>
          </a:xfrm>
          <a:prstGeom prst="rect">
            <a:avLst/>
          </a:prstGeom>
          <a:noFill/>
        </p:spPr>
        <p:txBody>
          <a:bodyPr wrap="square" rtlCol="0">
            <a:spAutoFit/>
          </a:bodyPr>
          <a:lstStyle/>
          <a:p>
            <a:pPr algn="ctr"/>
            <a:r>
              <a:rPr lang="mn-MN" sz="1400" b="1" dirty="0">
                <a:solidFill>
                  <a:schemeClr val="accent1"/>
                </a:solidFill>
                <a:latin typeface="Arial" panose="020B0604020202020204" pitchFamily="34" charset="0"/>
                <a:cs typeface="Arial" panose="020B0604020202020204" pitchFamily="34" charset="0"/>
              </a:rPr>
              <a:t>Железнодорожный транспорт</a:t>
            </a:r>
            <a:endParaRPr lang="en-US" sz="1400" b="1" dirty="0">
              <a:solidFill>
                <a:schemeClr val="accent1"/>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5156672D-2543-5DDC-734E-B3968C4E49BF}"/>
              </a:ext>
            </a:extLst>
          </p:cNvPr>
          <p:cNvGrpSpPr/>
          <p:nvPr/>
        </p:nvGrpSpPr>
        <p:grpSpPr>
          <a:xfrm>
            <a:off x="9618760" y="4136865"/>
            <a:ext cx="1352147" cy="464915"/>
            <a:chOff x="7525729" y="355889"/>
            <a:chExt cx="1352147" cy="464915"/>
          </a:xfrm>
        </p:grpSpPr>
        <p:sp>
          <p:nvSpPr>
            <p:cNvPr id="44" name="Rectangle 43">
              <a:extLst>
                <a:ext uri="{FF2B5EF4-FFF2-40B4-BE49-F238E27FC236}">
                  <a16:creationId xmlns:a16="http://schemas.microsoft.com/office/drawing/2014/main" id="{289818D7-E3D3-76E1-ED92-1F660AA13698}"/>
                </a:ext>
              </a:extLst>
            </p:cNvPr>
            <p:cNvSpPr/>
            <p:nvPr/>
          </p:nvSpPr>
          <p:spPr>
            <a:xfrm>
              <a:off x="7525729" y="355889"/>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AEF5603-1948-BEB7-3CAF-7E84E7F67B3C}"/>
                </a:ext>
              </a:extLst>
            </p:cNvPr>
            <p:cNvSpPr/>
            <p:nvPr/>
          </p:nvSpPr>
          <p:spPr>
            <a:xfrm>
              <a:off x="7525729" y="596595"/>
              <a:ext cx="18288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CCDA31A-E41C-C73F-0DC9-D71DD6C2D5F0}"/>
                </a:ext>
              </a:extLst>
            </p:cNvPr>
            <p:cNvSpPr txBox="1"/>
            <p:nvPr/>
          </p:nvSpPr>
          <p:spPr>
            <a:xfrm>
              <a:off x="7708611" y="355889"/>
              <a:ext cx="1169265" cy="215444"/>
            </a:xfrm>
            <a:prstGeom prst="rect">
              <a:avLst/>
            </a:prstGeom>
            <a:noFill/>
          </p:spPr>
          <p:txBody>
            <a:bodyPr wrap="square" rtlCol="0">
              <a:spAutoFit/>
            </a:bodyPr>
            <a:lstStyle/>
            <a:p>
              <a:r>
                <a:rPr lang="en-US" sz="800" b="1"/>
                <a:t>Speed without delay</a:t>
              </a:r>
            </a:p>
          </p:txBody>
        </p:sp>
        <p:sp>
          <p:nvSpPr>
            <p:cNvPr id="47" name="TextBox 46">
              <a:extLst>
                <a:ext uri="{FF2B5EF4-FFF2-40B4-BE49-F238E27FC236}">
                  <a16:creationId xmlns:a16="http://schemas.microsoft.com/office/drawing/2014/main" id="{3F75E8DF-9FBE-5367-5618-552427E5C0F3}"/>
                </a:ext>
              </a:extLst>
            </p:cNvPr>
            <p:cNvSpPr txBox="1"/>
            <p:nvPr/>
          </p:nvSpPr>
          <p:spPr>
            <a:xfrm>
              <a:off x="7708609" y="605360"/>
              <a:ext cx="1033078" cy="215444"/>
            </a:xfrm>
            <a:prstGeom prst="rect">
              <a:avLst/>
            </a:prstGeom>
            <a:noFill/>
          </p:spPr>
          <p:txBody>
            <a:bodyPr wrap="square" rtlCol="0">
              <a:spAutoFit/>
            </a:bodyPr>
            <a:lstStyle/>
            <a:p>
              <a:r>
                <a:rPr lang="en-US" sz="800" b="1"/>
                <a:t>Speed with delay</a:t>
              </a:r>
            </a:p>
          </p:txBody>
        </p:sp>
      </p:grpSp>
      <p:sp>
        <p:nvSpPr>
          <p:cNvPr id="48" name="Title 1">
            <a:extLst>
              <a:ext uri="{FF2B5EF4-FFF2-40B4-BE49-F238E27FC236}">
                <a16:creationId xmlns:a16="http://schemas.microsoft.com/office/drawing/2014/main" id="{6F310811-C905-55EB-11B5-72A8890CD104}"/>
              </a:ext>
            </a:extLst>
          </p:cNvPr>
          <p:cNvSpPr txBox="1">
            <a:spLocks/>
          </p:cNvSpPr>
          <p:nvPr/>
        </p:nvSpPr>
        <p:spPr>
          <a:xfrm>
            <a:off x="2863269" y="330341"/>
            <a:ext cx="8107638" cy="592183"/>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n-MN" sz="2400" dirty="0">
                <a:solidFill>
                  <a:schemeClr val="accent1">
                    <a:lumMod val="75000"/>
                  </a:schemeClr>
                </a:solidFill>
                <a:latin typeface="Arial" panose="020B0604020202020204" pitchFamily="34" charset="0"/>
                <a:cs typeface="Arial" panose="020B0604020202020204" pitchFamily="34" charset="0"/>
              </a:rPr>
              <a:t>Показатели содействия торговле ИМЭК</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0D24311-C191-725B-7A2E-05BADB705224}"/>
              </a:ext>
            </a:extLst>
          </p:cNvPr>
          <p:cNvSpPr txBox="1">
            <a:spLocks/>
          </p:cNvSpPr>
          <p:nvPr/>
        </p:nvSpPr>
        <p:spPr>
          <a:xfrm>
            <a:off x="9397092" y="1128727"/>
            <a:ext cx="2333899" cy="4429111"/>
          </a:xfrm>
          <a:prstGeom prst="rect">
            <a:avLst/>
          </a:prstGeom>
          <a:solidFill>
            <a:schemeClr val="bg1"/>
          </a:solidFill>
        </p:spPr>
        <p:txBody>
          <a:bodyPr lIns="91440" tIns="45720" rIns="91440" bIns="45720" anchor="t"/>
          <a:lstStyle>
            <a:defPPr>
              <a:defRPr lang="en-US"/>
            </a:defPPr>
            <a:lvl1pPr algn="ctr" defTabSz="914377">
              <a:lnSpc>
                <a:spcPct val="100000"/>
              </a:lnSpc>
              <a:spcBef>
                <a:spcPct val="0"/>
              </a:spcBef>
              <a:buNone/>
              <a:defRPr sz="1600">
                <a:solidFill>
                  <a:schemeClr val="accent1"/>
                </a:solidFill>
                <a:latin typeface="Arial"/>
                <a:ea typeface="+mj-ea"/>
                <a:cs typeface="Arial"/>
              </a:defRPr>
            </a:lvl1pPr>
          </a:lstStyle>
          <a:p>
            <a:pPr algn="l"/>
            <a:r>
              <a:rPr lang="mn-MN" dirty="0"/>
              <a:t>Данные за 2022 год показывают </a:t>
            </a:r>
            <a:r>
              <a:rPr lang="mn-MN" b="1" dirty="0">
                <a:solidFill>
                  <a:srgbClr val="FF0000"/>
                </a:solidFill>
              </a:rPr>
              <a:t>улучшение</a:t>
            </a:r>
            <a:r>
              <a:rPr lang="mn-MN" dirty="0"/>
              <a:t> временных и стоимостных показателей автомобильного и железнодорожного транспорта по сравнению с 2021 годом.</a:t>
            </a:r>
          </a:p>
          <a:p>
            <a:pPr algn="l"/>
            <a:endParaRPr lang="mn-MN" dirty="0"/>
          </a:p>
          <a:p>
            <a:pPr algn="l"/>
            <a:r>
              <a:rPr lang="mn-MN" dirty="0"/>
              <a:t>Значительные потребности в постоянном прогрессе</a:t>
            </a:r>
            <a:endParaRPr lang="en-US" dirty="0"/>
          </a:p>
          <a:p>
            <a:pPr algn="l"/>
            <a:endParaRPr lang="en-US" sz="1400" dirty="0"/>
          </a:p>
          <a:p>
            <a:pPr algn="l"/>
            <a:endParaRPr lang="en-US" sz="1400" dirty="0"/>
          </a:p>
          <a:p>
            <a:pPr algn="l"/>
            <a:endParaRPr lang="en-US" sz="1400" dirty="0">
              <a:solidFill>
                <a:srgbClr val="0F6FC6"/>
              </a:solidFill>
            </a:endParaRPr>
          </a:p>
        </p:txBody>
      </p:sp>
      <p:sp>
        <p:nvSpPr>
          <p:cNvPr id="4" name="TextBox 3">
            <a:extLst>
              <a:ext uri="{FF2B5EF4-FFF2-40B4-BE49-F238E27FC236}">
                <a16:creationId xmlns:a16="http://schemas.microsoft.com/office/drawing/2014/main" id="{3DE2673E-BED4-6828-5ED0-79427E33E4CC}"/>
              </a:ext>
            </a:extLst>
          </p:cNvPr>
          <p:cNvSpPr txBox="1"/>
          <p:nvPr/>
        </p:nvSpPr>
        <p:spPr>
          <a:xfrm>
            <a:off x="9238828" y="4853665"/>
            <a:ext cx="2743200" cy="1169551"/>
          </a:xfrm>
          <a:prstGeom prst="rect">
            <a:avLst/>
          </a:prstGeom>
          <a:noFill/>
        </p:spPr>
        <p:txBody>
          <a:bodyPr wrap="square">
            <a:spAutoFit/>
          </a:bodyPr>
          <a:lstStyle/>
          <a:p>
            <a:r>
              <a:rPr lang="mn-MN" sz="1000" dirty="0">
                <a:cs typeface="Calibri"/>
              </a:rPr>
              <a:t>Примечание: ПП = пропускной пункт, ИМЭК = измерение и мониторинг эффективности коридора, ИСТ = индикатор содействия торговле</a:t>
            </a:r>
          </a:p>
          <a:p>
            <a:r>
              <a:rPr lang="mn-MN" sz="1000" dirty="0">
                <a:cs typeface="Calibri"/>
              </a:rPr>
              <a:t>Источник: Библиотека данных АБР. Измерение и мониторинг эффективности коридоров программы ЦАРЭС.</a:t>
            </a:r>
            <a:endParaRPr lang="en-US" sz="1000" dirty="0"/>
          </a:p>
        </p:txBody>
      </p:sp>
      <p:sp>
        <p:nvSpPr>
          <p:cNvPr id="16" name="TextBox 15">
            <a:extLst>
              <a:ext uri="{FF2B5EF4-FFF2-40B4-BE49-F238E27FC236}">
                <a16:creationId xmlns:a16="http://schemas.microsoft.com/office/drawing/2014/main" id="{37AA2308-0A83-6CD7-28BF-A13A94DA93B6}"/>
              </a:ext>
            </a:extLst>
          </p:cNvPr>
          <p:cNvSpPr txBox="1"/>
          <p:nvPr/>
        </p:nvSpPr>
        <p:spPr>
          <a:xfrm>
            <a:off x="1471380" y="1148867"/>
            <a:ext cx="2226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mn-MN" dirty="0"/>
              <a:t>Меньшие задержки</a:t>
            </a:r>
            <a:endParaRPr lang="en-US" dirty="0"/>
          </a:p>
        </p:txBody>
      </p:sp>
      <p:sp>
        <p:nvSpPr>
          <p:cNvPr id="17" name="Rectangle 16">
            <a:extLst>
              <a:ext uri="{FF2B5EF4-FFF2-40B4-BE49-F238E27FC236}">
                <a16:creationId xmlns:a16="http://schemas.microsoft.com/office/drawing/2014/main" id="{08AABFB4-62AC-A25E-B838-7964DEEACBC0}"/>
              </a:ext>
            </a:extLst>
          </p:cNvPr>
          <p:cNvSpPr/>
          <p:nvPr/>
        </p:nvSpPr>
        <p:spPr>
          <a:xfrm>
            <a:off x="2678488" y="1966497"/>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F6A15A75-06B4-3864-52E9-20C34633CAD4}"/>
              </a:ext>
            </a:extLst>
          </p:cNvPr>
          <p:cNvCxnSpPr>
            <a:cxnSpLocks/>
            <a:stCxn id="25" idx="0"/>
            <a:endCxn id="21" idx="2"/>
          </p:cNvCxnSpPr>
          <p:nvPr/>
        </p:nvCxnSpPr>
        <p:spPr>
          <a:xfrm rot="5400000" flipH="1" flipV="1">
            <a:off x="5046832" y="1386061"/>
            <a:ext cx="415698" cy="7283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8D64E75-C871-D44C-442F-1C744902ECC3}"/>
              </a:ext>
            </a:extLst>
          </p:cNvPr>
          <p:cNvCxnSpPr>
            <a:cxnSpLocks/>
            <a:endCxn id="16" idx="2"/>
          </p:cNvCxnSpPr>
          <p:nvPr/>
        </p:nvCxnSpPr>
        <p:spPr>
          <a:xfrm rot="10800000">
            <a:off x="2584692" y="1795199"/>
            <a:ext cx="404560" cy="18224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23417EE-8591-79F2-9F59-23EC3C81BFFA}"/>
              </a:ext>
            </a:extLst>
          </p:cNvPr>
          <p:cNvSpPr txBox="1"/>
          <p:nvPr/>
        </p:nvSpPr>
        <p:spPr>
          <a:xfrm>
            <a:off x="4505567" y="1173077"/>
            <a:ext cx="2226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mn-MN" dirty="0"/>
              <a:t>Снижение затрат</a:t>
            </a:r>
            <a:endParaRPr lang="en-US" dirty="0"/>
          </a:p>
        </p:txBody>
      </p:sp>
      <p:sp>
        <p:nvSpPr>
          <p:cNvPr id="25" name="Rectangle 24">
            <a:extLst>
              <a:ext uri="{FF2B5EF4-FFF2-40B4-BE49-F238E27FC236}">
                <a16:creationId xmlns:a16="http://schemas.microsoft.com/office/drawing/2014/main" id="{C2284D75-1F21-C524-FC39-25EAB204FADE}"/>
              </a:ext>
            </a:extLst>
          </p:cNvPr>
          <p:cNvSpPr/>
          <p:nvPr/>
        </p:nvSpPr>
        <p:spPr>
          <a:xfrm>
            <a:off x="4588653" y="1958107"/>
            <a:ext cx="603662" cy="16690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3AAAC2-BFD6-2325-D53D-7BB62FF316DF}"/>
              </a:ext>
            </a:extLst>
          </p:cNvPr>
          <p:cNvSpPr/>
          <p:nvPr/>
        </p:nvSpPr>
        <p:spPr>
          <a:xfrm>
            <a:off x="6498552" y="1958107"/>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3B677FE-0931-6D7A-734B-61A9BBAE085B}"/>
              </a:ext>
            </a:extLst>
          </p:cNvPr>
          <p:cNvSpPr txBox="1"/>
          <p:nvPr/>
        </p:nvSpPr>
        <p:spPr>
          <a:xfrm>
            <a:off x="7132667" y="1136003"/>
            <a:ext cx="2226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mn-MN" dirty="0"/>
              <a:t>Более быстрый транспорт</a:t>
            </a:r>
            <a:endParaRPr lang="en-US" dirty="0"/>
          </a:p>
        </p:txBody>
      </p:sp>
      <p:cxnSp>
        <p:nvCxnSpPr>
          <p:cNvPr id="53" name="Connector: Elbow 52">
            <a:extLst>
              <a:ext uri="{FF2B5EF4-FFF2-40B4-BE49-F238E27FC236}">
                <a16:creationId xmlns:a16="http://schemas.microsoft.com/office/drawing/2014/main" id="{2DB1DAFB-A4F4-B716-BB06-30D16EBD62B4}"/>
              </a:ext>
            </a:extLst>
          </p:cNvPr>
          <p:cNvCxnSpPr>
            <a:cxnSpLocks/>
            <a:stCxn id="21" idx="2"/>
            <a:endCxn id="36" idx="0"/>
          </p:cNvCxnSpPr>
          <p:nvPr/>
        </p:nvCxnSpPr>
        <p:spPr>
          <a:xfrm rot="16200000" flipH="1">
            <a:off x="6001782" y="1159506"/>
            <a:ext cx="415698" cy="11815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94E753F-CF12-5AC3-CBB4-CF5654F378A5}"/>
              </a:ext>
            </a:extLst>
          </p:cNvPr>
          <p:cNvSpPr/>
          <p:nvPr/>
        </p:nvSpPr>
        <p:spPr>
          <a:xfrm>
            <a:off x="8385484" y="1948781"/>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Elbow 57">
            <a:extLst>
              <a:ext uri="{FF2B5EF4-FFF2-40B4-BE49-F238E27FC236}">
                <a16:creationId xmlns:a16="http://schemas.microsoft.com/office/drawing/2014/main" id="{045B6744-FEE7-3732-99F4-275327DFC7E3}"/>
              </a:ext>
            </a:extLst>
          </p:cNvPr>
          <p:cNvCxnSpPr>
            <a:cxnSpLocks/>
            <a:stCxn id="57" idx="0"/>
            <a:endCxn id="39" idx="2"/>
          </p:cNvCxnSpPr>
          <p:nvPr/>
        </p:nvCxnSpPr>
        <p:spPr>
          <a:xfrm rot="16200000" flipV="1">
            <a:off x="8383424" y="1644890"/>
            <a:ext cx="166447" cy="44133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6F905AC4-3249-13E8-69E2-CCE48ACACEFF}"/>
              </a:ext>
            </a:extLst>
          </p:cNvPr>
          <p:cNvSpPr txBox="1">
            <a:spLocks/>
          </p:cNvSpPr>
          <p:nvPr/>
        </p:nvSpPr>
        <p:spPr>
          <a:xfrm>
            <a:off x="8610600" y="605741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9A09C89-E760-E743-8004-FFE52D13F1E8}" type="slidenum">
              <a:rPr lang="en-US" sz="1100" smtClean="0"/>
              <a:pPr algn="r"/>
              <a:t>8</a:t>
            </a:fld>
            <a:endParaRPr lang="en-US" sz="1100"/>
          </a:p>
        </p:txBody>
      </p:sp>
    </p:spTree>
    <p:extLst>
      <p:ext uri="{BB962C8B-B14F-4D97-AF65-F5344CB8AC3E}">
        <p14:creationId xmlns:p14="http://schemas.microsoft.com/office/powerpoint/2010/main" val="280191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F9E9-C312-B960-BCC0-7F8625CC62CC}"/>
              </a:ext>
            </a:extLst>
          </p:cNvPr>
          <p:cNvSpPr>
            <a:spLocks noGrp="1"/>
          </p:cNvSpPr>
          <p:nvPr>
            <p:ph type="title"/>
          </p:nvPr>
        </p:nvSpPr>
        <p:spPr>
          <a:xfrm>
            <a:off x="838200" y="0"/>
            <a:ext cx="10515600" cy="844300"/>
          </a:xfrm>
        </p:spPr>
        <p:txBody>
          <a:bodyPr lIns="91440" tIns="45720" rIns="91440" bIns="45720" anchor="t"/>
          <a:lstStyle/>
          <a:p>
            <a:pPr algn="ctr"/>
            <a:r>
              <a:rPr lang="mn-MN" sz="3200" dirty="0"/>
              <a:t>Тенденции в области торговли и регионального сотрудничества и интеграции (</a:t>
            </a:r>
            <a:r>
              <a:rPr lang="en-US" sz="3200" dirty="0"/>
              <a:t>RCI)</a:t>
            </a:r>
          </a:p>
        </p:txBody>
      </p:sp>
      <p:sp>
        <p:nvSpPr>
          <p:cNvPr id="3" name="Content Placeholder 2">
            <a:extLst>
              <a:ext uri="{FF2B5EF4-FFF2-40B4-BE49-F238E27FC236}">
                <a16:creationId xmlns:a16="http://schemas.microsoft.com/office/drawing/2014/main" id="{7F9B7BAE-A76B-0D41-560B-ABD2D2F3DC70}"/>
              </a:ext>
            </a:extLst>
          </p:cNvPr>
          <p:cNvSpPr>
            <a:spLocks noGrp="1"/>
          </p:cNvSpPr>
          <p:nvPr>
            <p:ph idx="1"/>
          </p:nvPr>
        </p:nvSpPr>
        <p:spPr>
          <a:xfrm>
            <a:off x="1027044" y="689435"/>
            <a:ext cx="10515600" cy="5320551"/>
          </a:xfrm>
        </p:spPr>
        <p:txBody>
          <a:bodyPr vert="horz" lIns="91440" tIns="45720" rIns="91440" bIns="45720" rtlCol="0" anchor="t">
            <a:normAutofit fontScale="25000" lnSpcReduction="20000"/>
          </a:bodyPr>
          <a:lstStyle/>
          <a:p>
            <a:pPr marL="0" indent="0">
              <a:lnSpc>
                <a:spcPct val="170000"/>
              </a:lnSpc>
              <a:spcBef>
                <a:spcPct val="0"/>
              </a:spcBef>
              <a:buNone/>
            </a:pPr>
            <a:r>
              <a:rPr lang="mn-MN" sz="8000" b="1" dirty="0">
                <a:solidFill>
                  <a:srgbClr val="00B050"/>
                </a:solidFill>
                <a:latin typeface="Arial"/>
                <a:cs typeface="Arial"/>
              </a:rPr>
              <a:t>Достижения</a:t>
            </a:r>
            <a:endParaRPr lang="en-US" sz="8000" dirty="0">
              <a:solidFill>
                <a:srgbClr val="00B050"/>
              </a:solidFill>
              <a:latin typeface="Arial"/>
              <a:cs typeface="Aria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Торговля товарами в процентах от ВВП улучшилась с 2016 года</a:t>
            </a:r>
            <a:endParaRPr lang="en-US" sz="7200" dirty="0">
              <a:solidFill>
                <a:schemeClr val="tx1"/>
              </a:solidFill>
              <a:latin typeface="Arial"/>
              <a:cs typeface="Aria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Более низкая доля пяти основных товаров в общем объеме экспорта указывает на диверсификацию в экспортной корзине</a:t>
            </a:r>
            <a:endParaRPr lang="en-US" sz="9600" dirty="0">
              <a:solidFill>
                <a:schemeClr val="tx1"/>
              </a:solidFil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Интеграция ЦАРЭС улучшилась больше всего в 6 региональных группах</a:t>
            </a:r>
            <a:endParaRPr lang="en-US" sz="7200" dirty="0">
              <a:solidFill>
                <a:schemeClr val="tx1"/>
              </a:solidFill>
              <a:latin typeface="Arial"/>
              <a:cs typeface="Aria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Растущая электронная коммерция</a:t>
            </a:r>
            <a:endParaRPr lang="en-US" sz="7200" dirty="0">
              <a:solidFill>
                <a:schemeClr val="tx1"/>
              </a:solidFill>
              <a:latin typeface="Arial"/>
              <a:cs typeface="Aria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Данные ИМЭК за 2022 год показывают улучшение показателей времени и затрат для автомобильного и железнодорожного транспорта по сравнению с 2021 годом</a:t>
            </a:r>
            <a:endParaRPr lang="en-US" sz="7200" dirty="0">
              <a:solidFill>
                <a:schemeClr val="tx1"/>
              </a:solidFill>
              <a:latin typeface="Arial"/>
              <a:cs typeface="Arial"/>
            </a:endParaRPr>
          </a:p>
          <a:p>
            <a:pPr marL="0" indent="0">
              <a:lnSpc>
                <a:spcPct val="120000"/>
              </a:lnSpc>
              <a:spcBef>
                <a:spcPts val="200"/>
              </a:spcBef>
              <a:spcAft>
                <a:spcPts val="200"/>
              </a:spcAft>
              <a:buNone/>
            </a:pPr>
            <a:endParaRPr lang="en-US" sz="400" b="1" dirty="0">
              <a:solidFill>
                <a:srgbClr val="00B050"/>
              </a:solidFill>
              <a:latin typeface="Arial"/>
              <a:cs typeface="Arial"/>
            </a:endParaRPr>
          </a:p>
          <a:p>
            <a:pPr marL="0" indent="0">
              <a:lnSpc>
                <a:spcPct val="120000"/>
              </a:lnSpc>
              <a:spcBef>
                <a:spcPts val="200"/>
              </a:spcBef>
              <a:spcAft>
                <a:spcPts val="200"/>
              </a:spcAft>
              <a:buNone/>
            </a:pPr>
            <a:r>
              <a:rPr lang="mn-MN" sz="8000" b="1" dirty="0">
                <a:solidFill>
                  <a:srgbClr val="00B050"/>
                </a:solidFill>
                <a:latin typeface="Arial"/>
                <a:cs typeface="Arial"/>
              </a:rPr>
              <a:t>Сложности</a:t>
            </a:r>
            <a:endParaRPr lang="en-US" sz="8000" dirty="0">
              <a:solidFill>
                <a:srgbClr val="00B050"/>
              </a:solidFill>
              <a:latin typeface="Arial"/>
              <a:cs typeface="Aria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Торговля услугами в процентах от ВВП оставалась неизменной</a:t>
            </a:r>
            <a:endParaRPr lang="en-US" sz="7200" dirty="0">
              <a:solidFill>
                <a:schemeClr val="tx1"/>
              </a:solidFill>
              <a:latin typeface="Arial"/>
              <a:cs typeface="Aria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Топ-5 товаров в общем объеме экспорта все еще выше 50%</a:t>
            </a: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ЦАРЭС далек от АСЕАН и СБМ. Торговля и инвестиции наименее интегрированы среди восьми показателей</a:t>
            </a: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Неравномерное внедрение электронной коммерции, требуется цифровая трансформация</a:t>
            </a:r>
            <a:endParaRPr lang="en-US" sz="7200" dirty="0">
              <a:solidFill>
                <a:schemeClr val="tx1"/>
              </a:solidFill>
              <a:latin typeface="Arial"/>
              <a:cs typeface="Arial"/>
            </a:endParaRPr>
          </a:p>
          <a:p>
            <a:pPr marL="1143000" indent="-647700">
              <a:lnSpc>
                <a:spcPct val="120000"/>
              </a:lnSpc>
              <a:spcBef>
                <a:spcPts val="200"/>
              </a:spcBef>
              <a:spcAft>
                <a:spcPts val="200"/>
              </a:spcAft>
              <a:buFont typeface="+mj-lt"/>
              <a:buAutoNum type="arabicParenR"/>
            </a:pPr>
            <a:r>
              <a:rPr lang="mn-MN" sz="7200" dirty="0">
                <a:solidFill>
                  <a:schemeClr val="tx1"/>
                </a:solidFill>
                <a:latin typeface="Arial"/>
                <a:cs typeface="Arial"/>
              </a:rPr>
              <a:t>Значительные возможности для сокращения времени и затрат, а также повышения скорости доставки товаров по коридорам ЦАРЭС</a:t>
            </a:r>
            <a:endParaRPr lang="en-US" sz="3200" dirty="0">
              <a:solidFill>
                <a:srgbClr val="FF0000"/>
              </a:solidFill>
            </a:endParaRPr>
          </a:p>
        </p:txBody>
      </p:sp>
      <p:sp>
        <p:nvSpPr>
          <p:cNvPr id="4" name="Slide Number Placeholder 3">
            <a:extLst>
              <a:ext uri="{FF2B5EF4-FFF2-40B4-BE49-F238E27FC236}">
                <a16:creationId xmlns:a16="http://schemas.microsoft.com/office/drawing/2014/main" id="{3A28D171-5D0F-1312-4630-FC34D75506C2}"/>
              </a:ext>
            </a:extLst>
          </p:cNvPr>
          <p:cNvSpPr>
            <a:spLocks noGrp="1"/>
          </p:cNvSpPr>
          <p:nvPr>
            <p:ph type="sldNum" sz="quarter" idx="12"/>
          </p:nvPr>
        </p:nvSpPr>
        <p:spPr>
          <a:xfrm>
            <a:off x="8610600" y="5862077"/>
            <a:ext cx="2743200" cy="365125"/>
          </a:xfrm>
        </p:spPr>
        <p:txBody>
          <a:bodyPr/>
          <a:lstStyle/>
          <a:p>
            <a:fld id="{59A09C89-E760-E743-8004-FFE52D13F1E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675688529"/>
      </p:ext>
    </p:extLst>
  </p:cSld>
  <p:clrMapOvr>
    <a:masterClrMapping/>
  </p:clrMapOvr>
</p:sld>
</file>

<file path=ppt/theme/theme1.xml><?xml version="1.0" encoding="utf-8"?>
<a:theme xmlns:a="http://schemas.openxmlformats.org/drawingml/2006/main" name="FTA Workshop Theme 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A102E9-1BBC-1E49-B573-DE79308A57A9}" vid="{5D034C5E-A4E4-504E-BA54-2A8B482AE9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1C928-B69F-4125-B358-CFEAC423C3F1}">
  <ds:schemaRefs>
    <ds:schemaRef ds:uri="http://schemas.microsoft.com/sharepoint/v3/contenttype/forms"/>
  </ds:schemaRefs>
</ds:datastoreItem>
</file>

<file path=customXml/itemProps2.xml><?xml version="1.0" encoding="utf-8"?>
<ds:datastoreItem xmlns:ds="http://schemas.openxmlformats.org/officeDocument/2006/customXml" ds:itemID="{506DDEB7-1BCB-4EB1-9D71-7A9C7EF26CB3}">
  <ds:schemaRefs>
    <ds:schemaRef ds:uri="bfc3d794-f474-4e3b-ac9c-26d99714d35c"/>
    <ds:schemaRef ds:uri="c1fdd505-2570-46c2-bd04-3e0f2d874cf5"/>
    <ds:schemaRef ds:uri="cbbeafd8-838d-484f-836c-4627ed3edf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51DF8A4-6310-4359-A37D-9332B8FA19A3}"/>
</file>

<file path=docProps/app.xml><?xml version="1.0" encoding="utf-8"?>
<Properties xmlns="http://schemas.openxmlformats.org/officeDocument/2006/extended-properties" xmlns:vt="http://schemas.openxmlformats.org/officeDocument/2006/docPropsVTypes">
  <Template>FTA Workshop Theme 2</Template>
  <TotalTime>2</TotalTime>
  <Words>4412</Words>
  <Application>Microsoft Macintosh PowerPoint</Application>
  <PresentationFormat>Widescreen</PresentationFormat>
  <Paragraphs>380</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Franklin Gothic Book</vt:lpstr>
      <vt:lpstr>Franklin Gothic Medium</vt:lpstr>
      <vt:lpstr>Wingdings</vt:lpstr>
      <vt:lpstr>FTA Workshop Theme 2</vt:lpstr>
      <vt:lpstr>PowerPoint Presentation</vt:lpstr>
      <vt:lpstr>Повестка дня</vt:lpstr>
      <vt:lpstr>Торговая эффективность и перспективы ЦАРЭС</vt:lpstr>
      <vt:lpstr>PowerPoint Presentation</vt:lpstr>
      <vt:lpstr> Основными статьями экспорта ЦАРЭС по-прежнему являются: масла, нефтяные газы, золото, медные руды и концентраты, рафинированная медь, уголь, ферросплавы.  Снижение доли пяти основных товаров указывает на диверсификацию экспорта основных товаров.  Топ-5 экспортных товаров составляют 55%    </vt:lpstr>
      <vt:lpstr>PowerPoint Presentation</vt:lpstr>
      <vt:lpstr>PowerPoint Presentation</vt:lpstr>
      <vt:lpstr>PowerPoint Presentation</vt:lpstr>
      <vt:lpstr>Тенденции в области торговли и регионального сотрудничества и интеграции (RCI)</vt:lpstr>
      <vt:lpstr>Интегрированная программа ЦАРЭС в области торговли до 2030 г. Скользящий стратегический план действий 2023–2025</vt:lpstr>
      <vt:lpstr>PowerPoint Presentation</vt:lpstr>
      <vt:lpstr>PowerPoint Presentation</vt:lpstr>
      <vt:lpstr>PowerPoint Presentation</vt:lpstr>
      <vt:lpstr>PowerPoint Presentation</vt:lpstr>
      <vt:lpstr>PowerPoint Presentation</vt:lpstr>
      <vt:lpstr>3-е совещание Региональной рабочей группы по санитарным и фитосанитарным мерам (январь 2023 г.)</vt:lpstr>
      <vt:lpstr>22-е заседание Комитета таможенного сотрудничества (июнь 2023 г.)</vt:lpstr>
      <vt:lpstr>Совместное заседание Региональной торговой группы и Комитета таможенного сотрудничества (12 июня 2023 г.)</vt:lpstr>
      <vt:lpstr>PowerPoint Presentation</vt:lpstr>
      <vt:lpstr>Для руководства ЗВОЛ или одобрения 22-й Министерской конференции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cortes</dc:creator>
  <cp:lastModifiedBy>bujee2006@gmail.com</cp:lastModifiedBy>
  <cp:revision>3</cp:revision>
  <dcterms:created xsi:type="dcterms:W3CDTF">2023-01-18T10:25:41Z</dcterms:created>
  <dcterms:modified xsi:type="dcterms:W3CDTF">2023-06-12T19:12:11Z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TaxCatchAll">
    <vt:lpwstr>3;#EARD|285068fb-56a1-4780-9bb2-e37fa6deb6dc;#2;#EARD|285068fb-56a1-4780-9bb2-e37fa6deb6dc;#1;#English|16ac8743-31bb-43f8-9a73-533a041667d6</vt:lpwstr>
  </property>
  <property fmtid="{D5CDD505-2E9C-101B-9397-08002B2CF9AE}" pid="4" name="h00e4aaaf4624e24a7df7f06faa038c6">
    <vt:lpwstr>English|16ac8743-31bb-43f8-9a73-533a041667d6</vt:lpwstr>
  </property>
  <property fmtid="{D5CDD505-2E9C-101B-9397-08002B2CF9AE}" pid="5" name="p030e467f78f45b4ae8f7e2c17ea4d82">
    <vt:lpwstr/>
  </property>
  <property fmtid="{D5CDD505-2E9C-101B-9397-08002B2CF9AE}" pid="6" name="k985dbdc596c44d7acaf8184f33920f0">
    <vt:lpwstr/>
  </property>
  <property fmtid="{D5CDD505-2E9C-101B-9397-08002B2CF9AE}" pid="7" name="a37ff23a602146d4934a49238d370ca5">
    <vt:lpwstr/>
  </property>
  <property fmtid="{D5CDD505-2E9C-101B-9397-08002B2CF9AE}" pid="8" name="ADBCountry">
    <vt:lpwstr/>
  </property>
  <property fmtid="{D5CDD505-2E9C-101B-9397-08002B2CF9AE}" pid="9" name="d61536b25a8a4fedb48bb564279be82a">
    <vt:lpwstr>EARD|285068fb-56a1-4780-9bb2-e37fa6deb6dc</vt:lpwstr>
  </property>
  <property fmtid="{D5CDD505-2E9C-101B-9397-08002B2CF9AE}" pid="10" name="ADBContentGroup">
    <vt:lpwstr>2;#EARD|285068fb-56a1-4780-9bb2-e37fa6deb6dc</vt:lpwstr>
  </property>
  <property fmtid="{D5CDD505-2E9C-101B-9397-08002B2CF9AE}" pid="11" name="ADBSector">
    <vt:lpwstr/>
  </property>
  <property fmtid="{D5CDD505-2E9C-101B-9397-08002B2CF9AE}" pid="12" name="ADBDocumentSecurity">
    <vt:lpwstr/>
  </property>
  <property fmtid="{D5CDD505-2E9C-101B-9397-08002B2CF9AE}" pid="13" name="d01a0ce1b141461dbfb235a3ab729a2c">
    <vt:lpwstr/>
  </property>
  <property fmtid="{D5CDD505-2E9C-101B-9397-08002B2CF9AE}" pid="14" name="ADBDocumentLanguage">
    <vt:lpwstr>1;#English|16ac8743-31bb-43f8-9a73-533a041667d6</vt:lpwstr>
  </property>
  <property fmtid="{D5CDD505-2E9C-101B-9397-08002B2CF9AE}" pid="15" name="ADBDocumentType">
    <vt:lpwstr/>
  </property>
  <property fmtid="{D5CDD505-2E9C-101B-9397-08002B2CF9AE}" pid="16" name="ADBDepartmentOwner">
    <vt:lpwstr>3;#EARD|285068fb-56a1-4780-9bb2-e37fa6deb6dc</vt:lpwstr>
  </property>
  <property fmtid="{D5CDD505-2E9C-101B-9397-08002B2CF9AE}" pid="17" name="ClassificationContentMarkingFooterText">
    <vt:lpwstr>INTERNAL. This information is accessible to ADB Management and staff. It may be shared outside ADB with appropriate permission.</vt:lpwstr>
  </property>
  <property fmtid="{D5CDD505-2E9C-101B-9397-08002B2CF9AE}" pid="18" name="MSIP_Label_817d4574-7375-4d17-b29c-6e4c6df0fcb0_SiteId">
    <vt:lpwstr>9495d6bb-41c2-4c58-848f-92e52cf3d640</vt:lpwstr>
  </property>
  <property fmtid="{D5CDD505-2E9C-101B-9397-08002B2CF9AE}" pid="19" name="MSIP_Label_817d4574-7375-4d17-b29c-6e4c6df0fcb0_Method">
    <vt:lpwstr>Standard</vt:lpwstr>
  </property>
  <property fmtid="{D5CDD505-2E9C-101B-9397-08002B2CF9AE}" pid="20" name="MSIP_Label_817d4574-7375-4d17-b29c-6e4c6df0fcb0_SetDate">
    <vt:lpwstr>2023-01-18T12:34:29Z</vt:lpwstr>
  </property>
  <property fmtid="{D5CDD505-2E9C-101B-9397-08002B2CF9AE}" pid="21" name="MediaServiceImageTags">
    <vt:lpwstr/>
  </property>
  <property fmtid="{D5CDD505-2E9C-101B-9397-08002B2CF9AE}" pid="22" name="MSIP_Label_817d4574-7375-4d17-b29c-6e4c6df0fcb0_ActionId">
    <vt:lpwstr>edadf999-6005-4316-9bc3-168ee3bc6b60</vt:lpwstr>
  </property>
  <property fmtid="{D5CDD505-2E9C-101B-9397-08002B2CF9AE}" pid="23" name="MSIP_Label_817d4574-7375-4d17-b29c-6e4c6df0fcb0_ContentBits">
    <vt:lpwstr>2</vt:lpwstr>
  </property>
  <property fmtid="{D5CDD505-2E9C-101B-9397-08002B2CF9AE}" pid="24" name="ClassificationContentMarkingFooterLocations">
    <vt:lpwstr>FTA Workshop Theme 2:7</vt:lpwstr>
  </property>
  <property fmtid="{D5CDD505-2E9C-101B-9397-08002B2CF9AE}" pid="25" name="MSIP_Label_817d4574-7375-4d17-b29c-6e4c6df0fcb0_Enabled">
    <vt:lpwstr>true</vt:lpwstr>
  </property>
  <property fmtid="{D5CDD505-2E9C-101B-9397-08002B2CF9AE}" pid="26" name="MSIP_Label_817d4574-7375-4d17-b29c-6e4c6df0fcb0_Name">
    <vt:lpwstr>ADB Internal</vt:lpwstr>
  </property>
</Properties>
</file>