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25"/>
  </p:notesMasterIdLst>
  <p:sldIdLst>
    <p:sldId id="258" r:id="rId5"/>
    <p:sldId id="405" r:id="rId6"/>
    <p:sldId id="269" r:id="rId7"/>
    <p:sldId id="259" r:id="rId8"/>
    <p:sldId id="398" r:id="rId9"/>
    <p:sldId id="262" r:id="rId10"/>
    <p:sldId id="264" r:id="rId11"/>
    <p:sldId id="397" r:id="rId12"/>
    <p:sldId id="413" r:id="rId13"/>
    <p:sldId id="407" r:id="rId14"/>
    <p:sldId id="411" r:id="rId15"/>
    <p:sldId id="394" r:id="rId16"/>
    <p:sldId id="412" r:id="rId17"/>
    <p:sldId id="393" r:id="rId18"/>
    <p:sldId id="410" r:id="rId19"/>
    <p:sldId id="400" r:id="rId20"/>
    <p:sldId id="399" r:id="rId21"/>
    <p:sldId id="401" r:id="rId22"/>
    <p:sldId id="409" r:id="rId23"/>
    <p:sldId id="40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53940-D656-375D-C9D3-86214DBBDE40}" name="Dorothea C. Lazaro" initials="DCL" userId="Dorothea C. Lazaro" providerId="None"/>
  <p188:author id="{FEF3F498-B6FF-6FCC-88ED-9D1E3C06ACCE}" name="Loreli de Dios" initials="LD" userId="S::ldedios1.consultant@adb.org::5a38689b-67aa-496e-8054-b3e6f7e275a8" providerId="AD"/>
  <p188:author id="{D8736C9C-6EC0-41E0-6322-4388CBEBFECE}" name="Dorothea C. Lazaro" initials="DL" userId="S::dlazaro@adb.org::805b2f41-9d5e-4ff4-8a46-e4c17eaa3090" providerId="AD"/>
  <p188:author id="{891C67E5-2C0E-60CA-562A-EB0427A85F6B}" name="Julius Irving C. Santos" initials="JICS" userId="S::juliussantos.consultant@adb.org::d8e1c0d3-f819-45dc-8ffb-2a17693099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FDD000"/>
    <a:srgbClr val="FFF9D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14E55-EB9C-7E44-8B1D-D9B5C90C6143}" v="7571" dt="2023-06-12T05:44:23.629"/>
    <p1510:client id="{4ADC4EDF-D3AA-6A6A-D884-B75BDBED89D2}" v="2" dt="2023-06-12T04:46:18.556"/>
    <p1510:client id="{70A13572-8B6B-4D84-BE39-1548C1FCDC24}" v="2119" dt="2023-06-12T16:57:00.419"/>
    <p1510:client id="{96253A7B-F4C7-BE10-C53D-B3A425D65DFC}" v="41" dt="2023-06-11T20:30:20.172"/>
    <p1510:client id="{BC58484B-BB0C-323E-7A35-08958AA9B36B}" v="12" dt="2023-06-12T05:33:25.824"/>
    <p1510:client id="{DBF37444-14C9-CE02-B2A5-AEBFC07E1D21}" v="21" dt="2023-06-12T17:47:41.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8D_A701D740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8D_A701D740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8D_A701D740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8D_A701D7407.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3\AppData\Local\Microsoft\Windows\INetCache\Content.Outlook\HU5DP9NN\data%20for%20RTG%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8D_A701D740.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8D_A701D740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8D_A701D740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8D_A701D740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20" baseline="0">
                <a:solidFill>
                  <a:schemeClr val="accent1"/>
                </a:solidFill>
                <a:latin typeface="Arial" panose="020B0604020202020204" pitchFamily="34" charset="0"/>
                <a:ea typeface="+mn-ea"/>
                <a:cs typeface="Arial" panose="020B0604020202020204" pitchFamily="34" charset="0"/>
              </a:defRPr>
            </a:pPr>
            <a:r>
              <a:rPr lang="en-US" sz="1600" b="1">
                <a:solidFill>
                  <a:schemeClr val="accent1"/>
                </a:solidFill>
              </a:rPr>
              <a:t>Trade in Goods and Services as % of GDP</a:t>
            </a:r>
          </a:p>
        </c:rich>
      </c:tx>
      <c:layout>
        <c:manualLayout>
          <c:xMode val="edge"/>
          <c:yMode val="edge"/>
          <c:x val="0.15702811704996353"/>
          <c:y val="3.5015743298758735E-2"/>
        </c:manualLayout>
      </c:layout>
      <c:overlay val="0"/>
      <c:spPr>
        <a:noFill/>
        <a:ln>
          <a:noFill/>
        </a:ln>
        <a:effectLst/>
      </c:spPr>
      <c:txPr>
        <a:bodyPr rot="0" spcFirstLastPara="1" vertOverflow="ellipsis" vert="horz" wrap="square" anchor="ctr" anchorCtr="1"/>
        <a:lstStyle/>
        <a:p>
          <a:pPr>
            <a:defRPr sz="1600" b="1" i="0" u="none" strike="noStrike" kern="1200" cap="none" spc="20" baseline="0">
              <a:solidFill>
                <a:schemeClr val="accent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4973454521006241E-2"/>
          <c:y val="0.12798123675091183"/>
          <c:w val="0.77075397320225425"/>
          <c:h val="0.7152346997282768"/>
        </c:manualLayout>
      </c:layout>
      <c:lineChart>
        <c:grouping val="standard"/>
        <c:varyColors val="0"/>
        <c:ser>
          <c:idx val="0"/>
          <c:order val="0"/>
          <c:tx>
            <c:strRef>
              <c:f>'E-commerce'!$B$39</c:f>
              <c:strCache>
                <c:ptCount val="1"/>
                <c:pt idx="0">
                  <c:v>CAREC10 Goods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'E-commerce'!$B$40:$B$51</c:f>
              <c:numCache>
                <c:formatCode>0.0</c:formatCode>
                <c:ptCount val="12"/>
                <c:pt idx="0">
                  <c:v>49.112404954537077</c:v>
                </c:pt>
                <c:pt idx="1">
                  <c:v>51.437693301135589</c:v>
                </c:pt>
                <c:pt idx="2">
                  <c:v>50.543240958711635</c:v>
                </c:pt>
                <c:pt idx="3">
                  <c:v>47.369742403205905</c:v>
                </c:pt>
                <c:pt idx="4">
                  <c:v>44.666592906648425</c:v>
                </c:pt>
                <c:pt idx="5">
                  <c:v>35.080864489375138</c:v>
                </c:pt>
                <c:pt idx="6">
                  <c:v>32.443926696404958</c:v>
                </c:pt>
                <c:pt idx="7">
                  <c:v>35.930176658406801</c:v>
                </c:pt>
                <c:pt idx="8">
                  <c:v>39.72195615567481</c:v>
                </c:pt>
                <c:pt idx="9">
                  <c:v>41.133259736280777</c:v>
                </c:pt>
                <c:pt idx="10">
                  <c:v>40.763037537510975</c:v>
                </c:pt>
                <c:pt idx="11">
                  <c:v>46.005441793149835</c:v>
                </c:pt>
              </c:numCache>
            </c:numRef>
          </c:val>
          <c:smooth val="0"/>
          <c:extLst>
            <c:ext xmlns:c16="http://schemas.microsoft.com/office/drawing/2014/chart" uri="{C3380CC4-5D6E-409C-BE32-E72D297353CC}">
              <c16:uniqueId val="{00000000-393B-4E4E-B763-FDACAF936052}"/>
            </c:ext>
          </c:extLst>
        </c:ser>
        <c:ser>
          <c:idx val="1"/>
          <c:order val="1"/>
          <c:tx>
            <c:strRef>
              <c:f>'E-commerce'!$C$39</c:f>
              <c:strCache>
                <c:ptCount val="1"/>
                <c:pt idx="0">
                  <c:v>CAREC11 Goods</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'E-commerce'!$C$40:$C$51</c:f>
              <c:numCache>
                <c:formatCode>0.0</c:formatCode>
                <c:ptCount val="12"/>
                <c:pt idx="0">
                  <c:v>48.876171502984825</c:v>
                </c:pt>
                <c:pt idx="1">
                  <c:v>48.469919367438479</c:v>
                </c:pt>
                <c:pt idx="2">
                  <c:v>45.702622999652185</c:v>
                </c:pt>
                <c:pt idx="3">
                  <c:v>43.730789371337742</c:v>
                </c:pt>
                <c:pt idx="4">
                  <c:v>41.29754678170157</c:v>
                </c:pt>
                <c:pt idx="5">
                  <c:v>35.698111152752269</c:v>
                </c:pt>
                <c:pt idx="6">
                  <c:v>32.788736350450378</c:v>
                </c:pt>
                <c:pt idx="7">
                  <c:v>33.502877255049178</c:v>
                </c:pt>
                <c:pt idx="8">
                  <c:v>33.594266458346112</c:v>
                </c:pt>
                <c:pt idx="9">
                  <c:v>32.495583066021197</c:v>
                </c:pt>
                <c:pt idx="10">
                  <c:v>32.077531843307675</c:v>
                </c:pt>
                <c:pt idx="11">
                  <c:v>34.601837385430876</c:v>
                </c:pt>
              </c:numCache>
            </c:numRef>
          </c:val>
          <c:smooth val="0"/>
          <c:extLst>
            <c:ext xmlns:c16="http://schemas.microsoft.com/office/drawing/2014/chart" uri="{C3380CC4-5D6E-409C-BE32-E72D297353CC}">
              <c16:uniqueId val="{00000001-393B-4E4E-B763-FDACAF936052}"/>
            </c:ext>
          </c:extLst>
        </c:ser>
        <c:ser>
          <c:idx val="2"/>
          <c:order val="2"/>
          <c:tx>
            <c:strRef>
              <c:f>'E-commerce'!$D$39</c:f>
              <c:strCache>
                <c:ptCount val="1"/>
                <c:pt idx="0">
                  <c:v>CAREC10 Services</c:v>
                </c:pt>
              </c:strCache>
            </c:strRef>
          </c:tx>
          <c:spPr>
            <a:ln w="22225" cap="rnd" cmpd="sng" algn="ctr">
              <a:solidFill>
                <a:srgbClr val="7030A0"/>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'E-commerce'!$D$40:$D$51</c:f>
              <c:numCache>
                <c:formatCode>0.0</c:formatCode>
                <c:ptCount val="12"/>
                <c:pt idx="0">
                  <c:v>10.38</c:v>
                </c:pt>
                <c:pt idx="1">
                  <c:v>9.25</c:v>
                </c:pt>
                <c:pt idx="2">
                  <c:v>10.5</c:v>
                </c:pt>
                <c:pt idx="3">
                  <c:v>9.42</c:v>
                </c:pt>
                <c:pt idx="4">
                  <c:v>9.91</c:v>
                </c:pt>
                <c:pt idx="5">
                  <c:v>9.44</c:v>
                </c:pt>
                <c:pt idx="6">
                  <c:v>9.49</c:v>
                </c:pt>
                <c:pt idx="7">
                  <c:v>9.9600000000000009</c:v>
                </c:pt>
                <c:pt idx="8">
                  <c:v>10.19</c:v>
                </c:pt>
                <c:pt idx="9">
                  <c:v>10.33</c:v>
                </c:pt>
                <c:pt idx="10">
                  <c:v>7.67</c:v>
                </c:pt>
                <c:pt idx="11">
                  <c:v>7.78</c:v>
                </c:pt>
              </c:numCache>
            </c:numRef>
          </c:val>
          <c:smooth val="0"/>
          <c:extLst>
            <c:ext xmlns:c16="http://schemas.microsoft.com/office/drawing/2014/chart" uri="{C3380CC4-5D6E-409C-BE32-E72D297353CC}">
              <c16:uniqueId val="{00000002-393B-4E4E-B763-FDACAF936052}"/>
            </c:ext>
          </c:extLst>
        </c:ser>
        <c:ser>
          <c:idx val="3"/>
          <c:order val="3"/>
          <c:tx>
            <c:strRef>
              <c:f>'E-commerce'!$E$39</c:f>
              <c:strCache>
                <c:ptCount val="1"/>
                <c:pt idx="0">
                  <c:v>CAREC11 Services</c:v>
                </c:pt>
              </c:strCache>
            </c:strRef>
          </c:tx>
          <c:spPr>
            <a:ln w="22225" cap="rnd" cmpd="sng" algn="ctr">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'E-commerce'!$A$40:$A$51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'E-commerce'!$E$40:$E$51</c:f>
              <c:numCache>
                <c:formatCode>0.0</c:formatCode>
                <c:ptCount val="12"/>
                <c:pt idx="0">
                  <c:v>6.42</c:v>
                </c:pt>
                <c:pt idx="1">
                  <c:v>6.18</c:v>
                </c:pt>
                <c:pt idx="2">
                  <c:v>5.99</c:v>
                </c:pt>
                <c:pt idx="3">
                  <c:v>5.87</c:v>
                </c:pt>
                <c:pt idx="4">
                  <c:v>6.45</c:v>
                </c:pt>
                <c:pt idx="5">
                  <c:v>6.1</c:v>
                </c:pt>
                <c:pt idx="6">
                  <c:v>5.98</c:v>
                </c:pt>
                <c:pt idx="7">
                  <c:v>5.79</c:v>
                </c:pt>
                <c:pt idx="8">
                  <c:v>5.69</c:v>
                </c:pt>
                <c:pt idx="9">
                  <c:v>5.48</c:v>
                </c:pt>
                <c:pt idx="10">
                  <c:v>4.3</c:v>
                </c:pt>
                <c:pt idx="11">
                  <c:v>4.51</c:v>
                </c:pt>
              </c:numCache>
            </c:numRef>
          </c:val>
          <c:smooth val="0"/>
          <c:extLst>
            <c:ext xmlns:c16="http://schemas.microsoft.com/office/drawing/2014/chart" uri="{C3380CC4-5D6E-409C-BE32-E72D297353CC}">
              <c16:uniqueId val="{00000003-393B-4E4E-B763-FDACAF936052}"/>
            </c:ext>
          </c:extLst>
        </c:ser>
        <c:dLbls>
          <c:dLblPos val="ctr"/>
          <c:showLegendKey val="0"/>
          <c:showVal val="1"/>
          <c:showCatName val="0"/>
          <c:showSerName val="0"/>
          <c:showPercent val="0"/>
          <c:showBubbleSize val="0"/>
        </c:dLbls>
        <c:smooth val="0"/>
        <c:axId val="1120355631"/>
        <c:axId val="1115655215"/>
      </c:lineChart>
      <c:catAx>
        <c:axId val="1120355631"/>
        <c:scaling>
          <c:orientation val="minMax"/>
        </c:scaling>
        <c:delete val="0"/>
        <c:axPos val="b"/>
        <c:majorGridlines>
          <c:spPr>
            <a:ln>
              <a:solidFill>
                <a:schemeClr val="dk1">
                  <a:lumMod val="15000"/>
                  <a:lumOff val="85000"/>
                </a:schemeClr>
              </a:solidFill>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115655215"/>
        <c:crosses val="autoZero"/>
        <c:auto val="1"/>
        <c:lblAlgn val="ctr"/>
        <c:lblOffset val="100"/>
        <c:noMultiLvlLbl val="0"/>
      </c:catAx>
      <c:valAx>
        <c:axId val="1115655215"/>
        <c:scaling>
          <c:orientation val="minMax"/>
        </c:scaling>
        <c:delete val="0"/>
        <c:axPos val="l"/>
        <c:majorGridlines>
          <c:spPr>
            <a:ln>
              <a:solidFill>
                <a:schemeClr val="dk1">
                  <a:lumMod val="15000"/>
                  <a:lumOff val="85000"/>
                </a:schemeClr>
              </a:solidFill>
              <a:prstDash val="sysDash"/>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spc="2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120355631"/>
        <c:crosses val="autoZero"/>
        <c:crossBetween val="between"/>
      </c:valAx>
      <c:spPr>
        <a:noFill/>
        <a:ln>
          <a:noFill/>
        </a:ln>
        <a:effectLst/>
      </c:spPr>
    </c:plotArea>
    <c:legend>
      <c:legendPos val="b"/>
      <c:layout>
        <c:manualLayout>
          <c:xMode val="edge"/>
          <c:yMode val="edge"/>
          <c:x val="0.83373663459985825"/>
          <c:y val="0.22023787923028701"/>
          <c:w val="0.13712281371159182"/>
          <c:h val="0.41106271295545183"/>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04131670440469E-2"/>
          <c:y val="4.8732722470808329E-2"/>
          <c:w val="0.86839173665911906"/>
          <c:h val="0.8606394137840697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anchor="t" anchorCtr="0"/>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26.1661</c:v>
                </c:pt>
                <c:pt idx="1">
                  <c:v>23.170079999999999</c:v>
                </c:pt>
                <c:pt idx="2" formatCode="_(* #,##0.0_);_(* \(#,##0.0\);_(* &quot;-&quot;??_);_(@_)">
                  <c:v>20.550719999999998</c:v>
                </c:pt>
                <c:pt idx="3" formatCode="_(* #,##0.0_);_(* \(#,##0.0\);_(* &quot;-&quot;??_);_(@_)">
                  <c:v>23.018080000000001</c:v>
                </c:pt>
                <c:pt idx="4" formatCode="_(* #,##0.0_);_(* \(#,##0.0\);_(* &quot;-&quot;??_);_(@_)">
                  <c:v>51.855840000000001</c:v>
                </c:pt>
                <c:pt idx="5" formatCode="_(* #,##0.0_);_(* \(#,##0.0\);_(* &quot;-&quot;??_);_(@_)">
                  <c:v>39.490389999999998</c:v>
                </c:pt>
              </c:numCache>
            </c:numRef>
          </c:val>
          <c:extLst>
            <c:ext xmlns:c16="http://schemas.microsoft.com/office/drawing/2014/chart" uri="{C3380CC4-5D6E-409C-BE32-E72D297353CC}">
              <c16:uniqueId val="{00000000-0B84-4A8F-93DF-C99BA0F026EB}"/>
            </c:ext>
          </c:extLst>
        </c:ser>
        <c:dLbls>
          <c:showLegendKey val="0"/>
          <c:showVal val="0"/>
          <c:showCatName val="0"/>
          <c:showSerName val="0"/>
          <c:showPercent val="0"/>
          <c:showBubbleSize val="0"/>
        </c:dLbls>
        <c:gapWidth val="25"/>
        <c:axId val="196369792"/>
        <c:axId val="196392064"/>
      </c:barChart>
      <c:catAx>
        <c:axId val="1963697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6392064"/>
        <c:crosses val="autoZero"/>
        <c:auto val="1"/>
        <c:lblAlgn val="ctr"/>
        <c:lblOffset val="100"/>
        <c:noMultiLvlLbl val="0"/>
      </c:catAx>
      <c:valAx>
        <c:axId val="196392064"/>
        <c:scaling>
          <c:orientation val="minMax"/>
        </c:scaling>
        <c:delete val="1"/>
        <c:axPos val="l"/>
        <c:numFmt formatCode="General" sourceLinked="1"/>
        <c:majorTickMark val="out"/>
        <c:minorTickMark val="none"/>
        <c:tickLblPos val="nextTo"/>
        <c:crossAx val="19636979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201.56927999999999</c:v>
                </c:pt>
                <c:pt idx="1">
                  <c:v>196.01673</c:v>
                </c:pt>
                <c:pt idx="2" formatCode="0">
                  <c:v>198.30735999999999</c:v>
                </c:pt>
                <c:pt idx="3" formatCode="0">
                  <c:v>193.09119000000001</c:v>
                </c:pt>
                <c:pt idx="4" formatCode="0">
                  <c:v>177.77014</c:v>
                </c:pt>
                <c:pt idx="5" formatCode="0">
                  <c:v>208.88900000000001</c:v>
                </c:pt>
              </c:numCache>
            </c:numRef>
          </c:val>
          <c:extLst>
            <c:ext xmlns:c16="http://schemas.microsoft.com/office/drawing/2014/chart" uri="{C3380CC4-5D6E-409C-BE32-E72D297353CC}">
              <c16:uniqueId val="{00000000-1D10-4F22-93FB-32A93733D1A2}"/>
            </c:ext>
          </c:extLst>
        </c:ser>
        <c:dLbls>
          <c:showLegendKey val="0"/>
          <c:showVal val="0"/>
          <c:showCatName val="0"/>
          <c:showSerName val="0"/>
          <c:showPercent val="0"/>
          <c:showBubbleSize val="0"/>
        </c:dLbls>
        <c:gapWidth val="25"/>
        <c:axId val="195067264"/>
        <c:axId val="194970752"/>
      </c:barChart>
      <c:catAx>
        <c:axId val="19506726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4970752"/>
        <c:crosses val="autoZero"/>
        <c:auto val="1"/>
        <c:lblAlgn val="ctr"/>
        <c:lblOffset val="100"/>
        <c:noMultiLvlLbl val="0"/>
      </c:catAx>
      <c:valAx>
        <c:axId val="194970752"/>
        <c:scaling>
          <c:orientation val="minMax"/>
        </c:scaling>
        <c:delete val="1"/>
        <c:axPos val="l"/>
        <c:numFmt formatCode="General" sourceLinked="1"/>
        <c:majorTickMark val="out"/>
        <c:minorTickMark val="none"/>
        <c:tickLblPos val="nextTo"/>
        <c:crossAx val="1950672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975.59556999999995</c:v>
                </c:pt>
                <c:pt idx="1">
                  <c:v>969.90327000000002</c:v>
                </c:pt>
                <c:pt idx="2" formatCode="_(* #,##0_);_(* \(#,##0\);_(* &quot;-&quot;??_);_(@_)">
                  <c:v>820.00809000000004</c:v>
                </c:pt>
                <c:pt idx="3" formatCode="_(* #,##0_);_(* \(#,##0\);_(* &quot;-&quot;??_);_(@_)">
                  <c:v>836.32246999999995</c:v>
                </c:pt>
                <c:pt idx="4" formatCode="_(* #,##0_);_(* \(#,##0\);_(* &quot;-&quot;??_);_(@_)">
                  <c:v>902.28448000000003</c:v>
                </c:pt>
                <c:pt idx="5" formatCode="_(* #,##0_);_(* \(#,##0\);_(* &quot;-&quot;??_);_(@_)">
                  <c:v>831.19665999999995</c:v>
                </c:pt>
              </c:numCache>
            </c:numRef>
          </c:val>
          <c:extLst>
            <c:ext xmlns:c16="http://schemas.microsoft.com/office/drawing/2014/chart" uri="{C3380CC4-5D6E-409C-BE32-E72D297353CC}">
              <c16:uniqueId val="{00000000-6A40-47C1-BEB8-40ACFADE6D78}"/>
            </c:ext>
          </c:extLst>
        </c:ser>
        <c:dLbls>
          <c:showLegendKey val="0"/>
          <c:showVal val="0"/>
          <c:showCatName val="0"/>
          <c:showSerName val="0"/>
          <c:showPercent val="0"/>
          <c:showBubbleSize val="0"/>
        </c:dLbls>
        <c:gapWidth val="25"/>
        <c:axId val="196278144"/>
        <c:axId val="196279680"/>
      </c:barChart>
      <c:catAx>
        <c:axId val="19627814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6279680"/>
        <c:crosses val="autoZero"/>
        <c:auto val="1"/>
        <c:lblAlgn val="ctr"/>
        <c:lblOffset val="100"/>
        <c:noMultiLvlLbl val="0"/>
      </c:catAx>
      <c:valAx>
        <c:axId val="196279680"/>
        <c:scaling>
          <c:orientation val="minMax"/>
        </c:scaling>
        <c:delete val="1"/>
        <c:axPos val="l"/>
        <c:numFmt formatCode="General" sourceLinked="1"/>
        <c:majorTickMark val="out"/>
        <c:minorTickMark val="none"/>
        <c:tickLblPos val="nextTo"/>
        <c:crossAx val="19627814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37.587589999999999</c:v>
                </c:pt>
                <c:pt idx="1">
                  <c:v>35.422780000000003</c:v>
                </c:pt>
                <c:pt idx="2" formatCode="0">
                  <c:v>44.963360000000002</c:v>
                </c:pt>
                <c:pt idx="3" formatCode="0">
                  <c:v>42.215110000000003</c:v>
                </c:pt>
                <c:pt idx="4" formatCode="0">
                  <c:v>38.036279999999998</c:v>
                </c:pt>
                <c:pt idx="5" formatCode="0">
                  <c:v>54.116810000000001</c:v>
                </c:pt>
              </c:numCache>
            </c:numRef>
          </c:val>
          <c:extLst>
            <c:ext xmlns:c16="http://schemas.microsoft.com/office/drawing/2014/chart" uri="{C3380CC4-5D6E-409C-BE32-E72D297353CC}">
              <c16:uniqueId val="{00000000-9B34-4CB7-A062-1EB0BA0C4052}"/>
            </c:ext>
          </c:extLst>
        </c:ser>
        <c:ser>
          <c:idx val="1"/>
          <c:order val="1"/>
          <c:spPr>
            <a:solidFill>
              <a:srgbClr val="FFC00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0.0</c:formatCode>
                <c:ptCount val="6"/>
                <c:pt idx="0" formatCode="General">
                  <c:v>14.77697</c:v>
                </c:pt>
                <c:pt idx="1">
                  <c:v>15.931929999999999</c:v>
                </c:pt>
                <c:pt idx="2" formatCode="0">
                  <c:v>18.965299999999999</c:v>
                </c:pt>
                <c:pt idx="3" formatCode="0">
                  <c:v>16.83914</c:v>
                </c:pt>
                <c:pt idx="4" formatCode="0">
                  <c:v>12.13345</c:v>
                </c:pt>
                <c:pt idx="5" formatCode="0">
                  <c:v>12.368359999999999</c:v>
                </c:pt>
              </c:numCache>
            </c:numRef>
          </c:val>
          <c:extLst>
            <c:ext xmlns:c16="http://schemas.microsoft.com/office/drawing/2014/chart" uri="{C3380CC4-5D6E-409C-BE32-E72D297353CC}">
              <c16:uniqueId val="{00000001-9B34-4CB7-A062-1EB0BA0C4052}"/>
            </c:ext>
          </c:extLst>
        </c:ser>
        <c:dLbls>
          <c:showLegendKey val="0"/>
          <c:showVal val="0"/>
          <c:showCatName val="0"/>
          <c:showSerName val="0"/>
          <c:showPercent val="0"/>
          <c:showBubbleSize val="0"/>
        </c:dLbls>
        <c:gapWidth val="25"/>
        <c:overlap val="100"/>
        <c:axId val="195140224"/>
        <c:axId val="196215168"/>
      </c:barChart>
      <c:catAx>
        <c:axId val="195140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6215168"/>
        <c:crosses val="autoZero"/>
        <c:auto val="1"/>
        <c:lblAlgn val="ctr"/>
        <c:lblOffset val="100"/>
        <c:noMultiLvlLbl val="0"/>
      </c:catAx>
      <c:valAx>
        <c:axId val="196215168"/>
        <c:scaling>
          <c:orientation val="minMax"/>
          <c:min val="0"/>
        </c:scaling>
        <c:delete val="1"/>
        <c:axPos val="l"/>
        <c:numFmt formatCode="General" sourceLinked="1"/>
        <c:majorTickMark val="out"/>
        <c:minorTickMark val="none"/>
        <c:tickLblPos val="nextTo"/>
        <c:crossAx val="1951402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US" sz="1600" b="1">
                <a:solidFill>
                  <a:schemeClr val="accent1"/>
                </a:solidFill>
              </a:rPr>
              <a:t>Share of the Top 5 Merchandise Exports to Total Exports, CAREC10, in %</a:t>
            </a:r>
          </a:p>
        </c:rich>
      </c:tx>
      <c:layout>
        <c:manualLayout>
          <c:xMode val="edge"/>
          <c:yMode val="edge"/>
          <c:x val="0.12131391889796278"/>
          <c:y val="0"/>
        </c:manualLayout>
      </c:layout>
      <c:overlay val="0"/>
      <c:spPr>
        <a:noFill/>
        <a:ln>
          <a:noFill/>
        </a:ln>
        <a:effectLst/>
      </c:spPr>
      <c:txPr>
        <a:bodyPr rot="0" spcFirstLastPara="1" vertOverflow="ellipsis" vert="horz" wrap="square" anchor="ctr" anchorCtr="1"/>
        <a:lstStyle/>
        <a:p>
          <a:pPr>
            <a:defRPr lang="en-US"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0035247098180417E-2"/>
          <c:y val="0.16696640165850746"/>
          <c:w val="0.9125917107675755"/>
          <c:h val="0.75327554432214983"/>
        </c:manualLayout>
      </c:layout>
      <c:lineChart>
        <c:grouping val="stacked"/>
        <c:varyColors val="0"/>
        <c:ser>
          <c:idx val="0"/>
          <c:order val="0"/>
          <c:tx>
            <c:strRef>
              <c:f>'share of top 5'!$A$3</c:f>
              <c:strCache>
                <c:ptCount val="1"/>
                <c:pt idx="0">
                  <c:v>CAREC10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'share of top 5'!$B$2:$M$2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'share of top 5'!$B$3:$M$3</c:f>
              <c:numCache>
                <c:formatCode>_(* #,##0.00_);_(* \(#,##0.00\);_(* "-"??_);_(@_)</c:formatCode>
                <c:ptCount val="12"/>
                <c:pt idx="0">
                  <c:v>69.072728230656296</c:v>
                </c:pt>
                <c:pt idx="1">
                  <c:v>68.304880096129466</c:v>
                </c:pt>
                <c:pt idx="2">
                  <c:v>68.187234888472958</c:v>
                </c:pt>
                <c:pt idx="3">
                  <c:v>70.700370885837998</c:v>
                </c:pt>
                <c:pt idx="4">
                  <c:v>69.56319799357982</c:v>
                </c:pt>
                <c:pt idx="5">
                  <c:v>62.538861797661532</c:v>
                </c:pt>
                <c:pt idx="6">
                  <c:v>60.134572135969094</c:v>
                </c:pt>
                <c:pt idx="7">
                  <c:v>61.662935717292271</c:v>
                </c:pt>
                <c:pt idx="8">
                  <c:v>65.767773669020357</c:v>
                </c:pt>
                <c:pt idx="9">
                  <c:v>64.852688641815234</c:v>
                </c:pt>
                <c:pt idx="10">
                  <c:v>60.396131600483251</c:v>
                </c:pt>
                <c:pt idx="11">
                  <c:v>54.714394436207598</c:v>
                </c:pt>
              </c:numCache>
            </c:numRef>
          </c:val>
          <c:smooth val="0"/>
          <c:extLst>
            <c:ext xmlns:c16="http://schemas.microsoft.com/office/drawing/2014/chart" uri="{C3380CC4-5D6E-409C-BE32-E72D297353CC}">
              <c16:uniqueId val="{00000000-23B5-4CD9-9C4F-1A4D8873EC39}"/>
            </c:ext>
          </c:extLst>
        </c:ser>
        <c:dLbls>
          <c:showLegendKey val="0"/>
          <c:showVal val="0"/>
          <c:showCatName val="0"/>
          <c:showSerName val="0"/>
          <c:showPercent val="0"/>
          <c:showBubbleSize val="0"/>
        </c:dLbls>
        <c:marker val="1"/>
        <c:smooth val="0"/>
        <c:axId val="1399083552"/>
        <c:axId val="1399081752"/>
      </c:lineChart>
      <c:catAx>
        <c:axId val="1399083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399081752"/>
        <c:crosses val="autoZero"/>
        <c:auto val="1"/>
        <c:lblAlgn val="ctr"/>
        <c:lblOffset val="100"/>
        <c:noMultiLvlLbl val="0"/>
      </c:catAx>
      <c:valAx>
        <c:axId val="1399081752"/>
        <c:scaling>
          <c:orientation val="minMax"/>
          <c:min val="50"/>
        </c:scaling>
        <c:delete val="0"/>
        <c:axPos val="l"/>
        <c:majorGridlines>
          <c:spPr>
            <a:ln w="9525" cap="flat" cmpd="sng" algn="ctr">
              <a:solidFill>
                <a:schemeClr val="tx1">
                  <a:lumMod val="15000"/>
                  <a:lumOff val="85000"/>
                </a:schemeClr>
              </a:solidFill>
              <a:prstDash val="sysDot"/>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39908355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9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accent1"/>
              </a:solidFill>
              <a:latin typeface="Arial" panose="020B0604020202020204" pitchFamily="34" charset="0"/>
              <a:ea typeface="+mj-ea"/>
              <a:cs typeface="Arial" panose="020B0604020202020204" pitchFamily="34" charset="0"/>
            </a:defRPr>
          </a:pPr>
          <a:endParaRPr lang="en-US"/>
        </a:p>
      </c:txPr>
    </c:title>
    <c:autoTitleDeleted val="0"/>
    <c:plotArea>
      <c:layout/>
      <c:barChart>
        <c:barDir val="col"/>
        <c:grouping val="clustered"/>
        <c:varyColors val="0"/>
        <c:ser>
          <c:idx val="0"/>
          <c:order val="0"/>
          <c:tx>
            <c:strRef>
              <c:f>'E-commerce'!$B$17</c:f>
              <c:strCache>
                <c:ptCount val="1"/>
                <c:pt idx="0">
                  <c:v>Internet users as % of population,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'E-commerce'!$A$19:$A$28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'E-commerce'!$B$19:$B$28</c:f>
              <c:numCache>
                <c:formatCode>General</c:formatCode>
                <c:ptCount val="10"/>
                <c:pt idx="0">
                  <c:v>86</c:v>
                </c:pt>
                <c:pt idx="1">
                  <c:v>73</c:v>
                </c:pt>
                <c:pt idx="2">
                  <c:v>76</c:v>
                </c:pt>
                <c:pt idx="3">
                  <c:v>91</c:v>
                </c:pt>
                <c:pt idx="4">
                  <c:v>78</c:v>
                </c:pt>
                <c:pt idx="5">
                  <c:v>84</c:v>
                </c:pt>
                <c:pt idx="6">
                  <c:v>21</c:v>
                </c:pt>
                <c:pt idx="7">
                  <c:v>22</c:v>
                </c:pt>
                <c:pt idx="8">
                  <c:v>21</c:v>
                </c:pt>
                <c:pt idx="9">
                  <c:v>77</c:v>
                </c:pt>
              </c:numCache>
            </c:numRef>
          </c:val>
          <c:extLst>
            <c:ext xmlns:c16="http://schemas.microsoft.com/office/drawing/2014/chart" uri="{C3380CC4-5D6E-409C-BE32-E72D297353CC}">
              <c16:uniqueId val="{00000000-9807-4A75-BE98-630052C05ED1}"/>
            </c:ext>
          </c:extLst>
        </c:ser>
        <c:dLbls>
          <c:dLblPos val="inEnd"/>
          <c:showLegendKey val="0"/>
          <c:showVal val="1"/>
          <c:showCatName val="0"/>
          <c:showSerName val="0"/>
          <c:showPercent val="0"/>
          <c:showBubbleSize val="0"/>
        </c:dLbls>
        <c:gapWidth val="80"/>
        <c:overlap val="25"/>
        <c:axId val="1116862143"/>
        <c:axId val="1164339087"/>
      </c:barChart>
      <c:catAx>
        <c:axId val="111686214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4339087"/>
        <c:crosses val="autoZero"/>
        <c:auto val="1"/>
        <c:lblAlgn val="ctr"/>
        <c:lblOffset val="100"/>
        <c:noMultiLvlLbl val="0"/>
      </c:catAx>
      <c:valAx>
        <c:axId val="1164339087"/>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686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US" sz="1600" b="1">
                <a:solidFill>
                  <a:schemeClr val="accent1"/>
                </a:solidFill>
              </a:rPr>
              <a:t>Used internet or mobile phone for online purchase (% age 15+)</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title>
    <c:autoTitleDeleted val="0"/>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'E-commerce'!$D$18</c:f>
              <c:strCache>
                <c:ptCount val="1"/>
                <c:pt idx="0">
                  <c:v>2017</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'E-commerce'!$C$19:$C$28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'E-commerce'!$D$19:$D$28</c:f>
              <c:numCache>
                <c:formatCode>General</c:formatCode>
                <c:ptCount val="10"/>
                <c:pt idx="0">
                  <c:v>5</c:v>
                </c:pt>
                <c:pt idx="1">
                  <c:v>44</c:v>
                </c:pt>
                <c:pt idx="2">
                  <c:v>4</c:v>
                </c:pt>
                <c:pt idx="3">
                  <c:v>15</c:v>
                </c:pt>
                <c:pt idx="4">
                  <c:v>3</c:v>
                </c:pt>
                <c:pt idx="5">
                  <c:v>7</c:v>
                </c:pt>
                <c:pt idx="6">
                  <c:v>1</c:v>
                </c:pt>
                <c:pt idx="7">
                  <c:v>8</c:v>
                </c:pt>
                <c:pt idx="8">
                  <c:v>2</c:v>
                </c:pt>
                <c:pt idx="9">
                  <c:v>2</c:v>
                </c:pt>
              </c:numCache>
            </c:numRef>
          </c:val>
          <c:extLst>
            <c:ext xmlns:c16="http://schemas.microsoft.com/office/drawing/2014/chart" uri="{C3380CC4-5D6E-409C-BE32-E72D297353CC}">
              <c16:uniqueId val="{00000000-CCAE-42CF-A3F0-02B60B60AB65}"/>
            </c:ext>
          </c:extLst>
        </c:ser>
        <c:ser>
          <c:idx val="1"/>
          <c:order val="1"/>
          <c:tx>
            <c:strRef>
              <c:f>'E-commerce'!$E$18</c:f>
              <c:strCache>
                <c:ptCount val="1"/>
                <c:pt idx="0">
                  <c:v>2021</c:v>
                </c:pt>
              </c:strCache>
            </c:strRef>
          </c:tx>
          <c:spPr>
            <a:solidFill>
              <a:srgbClr val="FFC000"/>
            </a:solidFill>
            <a:ln>
              <a:noFill/>
            </a:ln>
            <a:effectLst/>
            <a:sp3d/>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'E-commerce'!$C$19:$C$28</c:f>
              <c:strCache>
                <c:ptCount val="10"/>
                <c:pt idx="0">
                  <c:v>AZE</c:v>
                </c:pt>
                <c:pt idx="1">
                  <c:v>PRC</c:v>
                </c:pt>
                <c:pt idx="2">
                  <c:v>GEO</c:v>
                </c:pt>
                <c:pt idx="3">
                  <c:v>KAZ</c:v>
                </c:pt>
                <c:pt idx="4">
                  <c:v>KGZ</c:v>
                </c:pt>
                <c:pt idx="5">
                  <c:v>MON</c:v>
                </c:pt>
                <c:pt idx="6">
                  <c:v>PAK</c:v>
                </c:pt>
                <c:pt idx="7">
                  <c:v>TAJ</c:v>
                </c:pt>
                <c:pt idx="8">
                  <c:v>TKM</c:v>
                </c:pt>
                <c:pt idx="9">
                  <c:v>UZB</c:v>
                </c:pt>
              </c:strCache>
            </c:strRef>
          </c:cat>
          <c:val>
            <c:numRef>
              <c:f>'E-commerce'!$E$19:$E$28</c:f>
              <c:numCache>
                <c:formatCode>General</c:formatCode>
                <c:ptCount val="10"/>
                <c:pt idx="0">
                  <c:v>9</c:v>
                </c:pt>
                <c:pt idx="1">
                  <c:v>80</c:v>
                </c:pt>
                <c:pt idx="2">
                  <c:v>15</c:v>
                </c:pt>
                <c:pt idx="3">
                  <c:v>38</c:v>
                </c:pt>
                <c:pt idx="4">
                  <c:v>10</c:v>
                </c:pt>
                <c:pt idx="5">
                  <c:v>42</c:v>
                </c:pt>
                <c:pt idx="6">
                  <c:v>1</c:v>
                </c:pt>
                <c:pt idx="7">
                  <c:v>1</c:v>
                </c:pt>
                <c:pt idx="8">
                  <c:v>0</c:v>
                </c:pt>
                <c:pt idx="9">
                  <c:v>6</c:v>
                </c:pt>
              </c:numCache>
            </c:numRef>
          </c:val>
          <c:extLst>
            <c:ext xmlns:c16="http://schemas.microsoft.com/office/drawing/2014/chart" uri="{C3380CC4-5D6E-409C-BE32-E72D297353CC}">
              <c16:uniqueId val="{00000001-CCAE-42CF-A3F0-02B60B60AB65}"/>
            </c:ext>
          </c:extLst>
        </c:ser>
        <c:dLbls>
          <c:showLegendKey val="0"/>
          <c:showVal val="1"/>
          <c:showCatName val="0"/>
          <c:showSerName val="0"/>
          <c:showPercent val="0"/>
          <c:showBubbleSize val="0"/>
        </c:dLbls>
        <c:gapWidth val="35"/>
        <c:gapDepth val="112"/>
        <c:shape val="box"/>
        <c:axId val="1111106511"/>
        <c:axId val="1111143935"/>
        <c:axId val="0"/>
      </c:bar3DChart>
      <c:catAx>
        <c:axId val="11111065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1143935"/>
        <c:crosses val="autoZero"/>
        <c:auto val="1"/>
        <c:lblAlgn val="ctr"/>
        <c:lblOffset val="100"/>
        <c:noMultiLvlLbl val="0"/>
      </c:catAx>
      <c:valAx>
        <c:axId val="11111439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110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US" sz="1600" b="1">
                <a:solidFill>
                  <a:schemeClr val="accent1"/>
                </a:solidFill>
              </a:rPr>
              <a:t>Asia-Pacific Regional Cooperation and Integration Index (ARCII)</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783856414576175"/>
          <c:y val="0.19257544541250171"/>
          <c:w val="0.80805636392951907"/>
          <c:h val="0.65804596328118026"/>
        </c:manualLayout>
      </c:layout>
      <c:lineChart>
        <c:grouping val="standard"/>
        <c:varyColors val="0"/>
        <c:ser>
          <c:idx val="0"/>
          <c:order val="0"/>
          <c:tx>
            <c:strRef>
              <c:f>ARCII!$B$2</c:f>
              <c:strCache>
                <c:ptCount val="1"/>
                <c:pt idx="0">
                  <c:v>ASEAN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1-E0C6-4CE2-AB05-B68C077165D3}"/>
              </c:ext>
            </c:extLst>
          </c:dPt>
          <c:dLbls>
            <c:dLbl>
              <c:idx val="15"/>
              <c:layout>
                <c:manualLayout>
                  <c:x val="0"/>
                  <c:y val="-2.0751882647831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ARCII!$B$3:$B$18</c:f>
              <c:numCache>
                <c:formatCode>General</c:formatCode>
                <c:ptCount val="16"/>
                <c:pt idx="0">
                  <c:v>0.44700000000000001</c:v>
                </c:pt>
                <c:pt idx="1">
                  <c:v>0.45</c:v>
                </c:pt>
                <c:pt idx="2">
                  <c:v>0.45500000000000002</c:v>
                </c:pt>
                <c:pt idx="3">
                  <c:v>0.46100000000000002</c:v>
                </c:pt>
                <c:pt idx="4">
                  <c:v>0.46700000000000003</c:v>
                </c:pt>
                <c:pt idx="5">
                  <c:v>0.45600000000000002</c:v>
                </c:pt>
                <c:pt idx="6">
                  <c:v>0.46800000000000003</c:v>
                </c:pt>
                <c:pt idx="7">
                  <c:v>0.48299999999999998</c:v>
                </c:pt>
                <c:pt idx="8">
                  <c:v>0.48</c:v>
                </c:pt>
                <c:pt idx="9">
                  <c:v>0.49299999999999999</c:v>
                </c:pt>
                <c:pt idx="10">
                  <c:v>0.48799999999999999</c:v>
                </c:pt>
                <c:pt idx="11">
                  <c:v>0.48299999999999998</c:v>
                </c:pt>
                <c:pt idx="12">
                  <c:v>0.496</c:v>
                </c:pt>
                <c:pt idx="13">
                  <c:v>0.49199999999999999</c:v>
                </c:pt>
                <c:pt idx="14">
                  <c:v>0.505</c:v>
                </c:pt>
                <c:pt idx="15" formatCode="&quot;ASEAN&quot;">
                  <c:v>0.505</c:v>
                </c:pt>
              </c:numCache>
            </c:numRef>
          </c:val>
          <c:smooth val="0"/>
          <c:extLst>
            <c:ext xmlns:c16="http://schemas.microsoft.com/office/drawing/2014/chart" uri="{C3380CC4-5D6E-409C-BE32-E72D297353CC}">
              <c16:uniqueId val="{00000002-E0C6-4CE2-AB05-B68C077165D3}"/>
            </c:ext>
          </c:extLst>
        </c:ser>
        <c:ser>
          <c:idx val="1"/>
          <c:order val="1"/>
          <c:tx>
            <c:strRef>
              <c:f>ARCII!$C$2</c:f>
              <c:strCache>
                <c:ptCount val="1"/>
                <c:pt idx="0">
                  <c:v>CAREC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4-E0C6-4CE2-AB05-B68C077165D3}"/>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ARCII!$C$3:$C$18</c:f>
              <c:numCache>
                <c:formatCode>General</c:formatCode>
                <c:ptCount val="16"/>
                <c:pt idx="0">
                  <c:v>0.36</c:v>
                </c:pt>
                <c:pt idx="1">
                  <c:v>0.35899999999999999</c:v>
                </c:pt>
                <c:pt idx="2">
                  <c:v>0.371</c:v>
                </c:pt>
                <c:pt idx="3">
                  <c:v>0.38900000000000001</c:v>
                </c:pt>
                <c:pt idx="4">
                  <c:v>0.38200000000000001</c:v>
                </c:pt>
                <c:pt idx="5">
                  <c:v>0.38900000000000001</c:v>
                </c:pt>
                <c:pt idx="6">
                  <c:v>0.39200000000000002</c:v>
                </c:pt>
                <c:pt idx="7">
                  <c:v>0.40300000000000002</c:v>
                </c:pt>
                <c:pt idx="8">
                  <c:v>0.40600000000000003</c:v>
                </c:pt>
                <c:pt idx="9">
                  <c:v>0.41599999999999998</c:v>
                </c:pt>
                <c:pt idx="10">
                  <c:v>0.40600000000000003</c:v>
                </c:pt>
                <c:pt idx="11">
                  <c:v>0.42599999999999999</c:v>
                </c:pt>
                <c:pt idx="12">
                  <c:v>0.42399999999999999</c:v>
                </c:pt>
                <c:pt idx="13">
                  <c:v>0.438</c:v>
                </c:pt>
                <c:pt idx="14">
                  <c:v>0.42899999999999999</c:v>
                </c:pt>
                <c:pt idx="15" formatCode="&quot;CAREC&quot;">
                  <c:v>0.42899999999999999</c:v>
                </c:pt>
              </c:numCache>
            </c:numRef>
          </c:val>
          <c:smooth val="0"/>
          <c:extLst>
            <c:ext xmlns:c16="http://schemas.microsoft.com/office/drawing/2014/chart" uri="{C3380CC4-5D6E-409C-BE32-E72D297353CC}">
              <c16:uniqueId val="{00000005-E0C6-4CE2-AB05-B68C077165D3}"/>
            </c:ext>
          </c:extLst>
        </c:ser>
        <c:ser>
          <c:idx val="2"/>
          <c:order val="2"/>
          <c:tx>
            <c:strRef>
              <c:f>ARCII!$D$2</c:f>
              <c:strCache>
                <c:ptCount val="1"/>
                <c:pt idx="0">
                  <c:v>GMS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7-E0C6-4CE2-AB05-B68C077165D3}"/>
              </c:ext>
            </c:extLst>
          </c:dPt>
          <c:dLbls>
            <c:dLbl>
              <c:idx val="15"/>
              <c:layout>
                <c:manualLayout>
                  <c:x val="-1.5762420197576354E-2"/>
                  <c:y val="6.9172942159437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ARCII!$D$3:$D$18</c:f>
              <c:numCache>
                <c:formatCode>General</c:formatCode>
                <c:ptCount val="16"/>
                <c:pt idx="0">
                  <c:v>0.44500000000000001</c:v>
                </c:pt>
                <c:pt idx="1">
                  <c:v>0.434</c:v>
                </c:pt>
                <c:pt idx="2">
                  <c:v>0.45200000000000001</c:v>
                </c:pt>
                <c:pt idx="3">
                  <c:v>0.45300000000000001</c:v>
                </c:pt>
                <c:pt idx="4">
                  <c:v>0.47199999999999998</c:v>
                </c:pt>
                <c:pt idx="5">
                  <c:v>0.45500000000000002</c:v>
                </c:pt>
                <c:pt idx="6">
                  <c:v>0.46500000000000002</c:v>
                </c:pt>
                <c:pt idx="7">
                  <c:v>0.47399999999999998</c:v>
                </c:pt>
                <c:pt idx="8">
                  <c:v>0.47099999999999997</c:v>
                </c:pt>
                <c:pt idx="9">
                  <c:v>0.49399999999999999</c:v>
                </c:pt>
                <c:pt idx="10">
                  <c:v>0.495</c:v>
                </c:pt>
                <c:pt idx="11">
                  <c:v>0.49</c:v>
                </c:pt>
                <c:pt idx="12">
                  <c:v>0.498</c:v>
                </c:pt>
                <c:pt idx="13">
                  <c:v>0.49299999999999999</c:v>
                </c:pt>
                <c:pt idx="14">
                  <c:v>0.501</c:v>
                </c:pt>
                <c:pt idx="15" formatCode="&quot;GMS&quot;">
                  <c:v>0.501</c:v>
                </c:pt>
              </c:numCache>
            </c:numRef>
          </c:val>
          <c:smooth val="0"/>
          <c:extLst>
            <c:ext xmlns:c16="http://schemas.microsoft.com/office/drawing/2014/chart" uri="{C3380CC4-5D6E-409C-BE32-E72D297353CC}">
              <c16:uniqueId val="{00000008-E0C6-4CE2-AB05-B68C077165D3}"/>
            </c:ext>
          </c:extLst>
        </c:ser>
        <c:ser>
          <c:idx val="3"/>
          <c:order val="3"/>
          <c:tx>
            <c:strRef>
              <c:f>ARCII!$E$2</c:f>
              <c:strCache>
                <c:ptCount val="1"/>
                <c:pt idx="0">
                  <c:v>SASEC</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A-E0C6-4CE2-AB05-B68C077165D3}"/>
              </c:ext>
            </c:extLst>
          </c:dPt>
          <c:dLbls>
            <c:dLbl>
              <c:idx val="15"/>
              <c:layout>
                <c:manualLayout>
                  <c:x val="-2.6270700329293919E-3"/>
                  <c:y val="3.458647107971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ARCII!$E$3:$E$18</c:f>
              <c:numCache>
                <c:formatCode>General</c:formatCode>
                <c:ptCount val="16"/>
                <c:pt idx="0">
                  <c:v>0.372</c:v>
                </c:pt>
                <c:pt idx="1">
                  <c:v>0.36199999999999999</c:v>
                </c:pt>
                <c:pt idx="2">
                  <c:v>0.34</c:v>
                </c:pt>
                <c:pt idx="3">
                  <c:v>0.34300000000000003</c:v>
                </c:pt>
                <c:pt idx="4">
                  <c:v>0.36599999999999999</c:v>
                </c:pt>
                <c:pt idx="5">
                  <c:v>0.38600000000000001</c:v>
                </c:pt>
                <c:pt idx="6">
                  <c:v>0.377</c:v>
                </c:pt>
                <c:pt idx="7">
                  <c:v>0.36799999999999999</c:v>
                </c:pt>
                <c:pt idx="8">
                  <c:v>0.35499999999999998</c:v>
                </c:pt>
                <c:pt idx="9">
                  <c:v>0.373</c:v>
                </c:pt>
                <c:pt idx="10">
                  <c:v>0.371</c:v>
                </c:pt>
                <c:pt idx="11">
                  <c:v>0.36399999999999999</c:v>
                </c:pt>
                <c:pt idx="12">
                  <c:v>0.35499999999999998</c:v>
                </c:pt>
                <c:pt idx="13">
                  <c:v>0.35799999999999998</c:v>
                </c:pt>
                <c:pt idx="14">
                  <c:v>0.35499999999999998</c:v>
                </c:pt>
                <c:pt idx="15" formatCode="&quot;SASEC&quot;">
                  <c:v>0.35499999999999998</c:v>
                </c:pt>
              </c:numCache>
            </c:numRef>
          </c:val>
          <c:smooth val="0"/>
          <c:extLst>
            <c:ext xmlns:c16="http://schemas.microsoft.com/office/drawing/2014/chart" uri="{C3380CC4-5D6E-409C-BE32-E72D297353CC}">
              <c16:uniqueId val="{0000000B-E0C6-4CE2-AB05-B68C077165D3}"/>
            </c:ext>
          </c:extLst>
        </c:ser>
        <c:ser>
          <c:idx val="4"/>
          <c:order val="4"/>
          <c:tx>
            <c:strRef>
              <c:f>ARCII!$F$2</c:f>
              <c:strCache>
                <c:ptCount val="1"/>
                <c:pt idx="0">
                  <c:v>SAARC</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0D-E0C6-4CE2-AB05-B68C077165D3}"/>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ARCII!$F$3:$F$18</c:f>
              <c:numCache>
                <c:formatCode>General</c:formatCode>
                <c:ptCount val="16"/>
                <c:pt idx="0">
                  <c:v>0.36799999999999999</c:v>
                </c:pt>
                <c:pt idx="1">
                  <c:v>0.34499999999999997</c:v>
                </c:pt>
                <c:pt idx="2">
                  <c:v>0.33</c:v>
                </c:pt>
                <c:pt idx="3">
                  <c:v>0.33</c:v>
                </c:pt>
                <c:pt idx="4">
                  <c:v>0.35299999999999998</c:v>
                </c:pt>
                <c:pt idx="5">
                  <c:v>0.374</c:v>
                </c:pt>
                <c:pt idx="6">
                  <c:v>0.35499999999999998</c:v>
                </c:pt>
                <c:pt idx="7">
                  <c:v>0.35699999999999998</c:v>
                </c:pt>
                <c:pt idx="8">
                  <c:v>0.34699999999999998</c:v>
                </c:pt>
                <c:pt idx="9">
                  <c:v>0.378</c:v>
                </c:pt>
                <c:pt idx="10">
                  <c:v>0.378</c:v>
                </c:pt>
                <c:pt idx="11">
                  <c:v>0.36699999999999999</c:v>
                </c:pt>
                <c:pt idx="12">
                  <c:v>0.36199999999999999</c:v>
                </c:pt>
                <c:pt idx="13">
                  <c:v>0.36</c:v>
                </c:pt>
                <c:pt idx="14">
                  <c:v>0.36</c:v>
                </c:pt>
                <c:pt idx="15" formatCode="&quot;SAARC&quot;">
                  <c:v>0.36</c:v>
                </c:pt>
              </c:numCache>
            </c:numRef>
          </c:val>
          <c:smooth val="0"/>
          <c:extLst>
            <c:ext xmlns:c16="http://schemas.microsoft.com/office/drawing/2014/chart" uri="{C3380CC4-5D6E-409C-BE32-E72D297353CC}">
              <c16:uniqueId val="{0000000E-E0C6-4CE2-AB05-B68C077165D3}"/>
            </c:ext>
          </c:extLst>
        </c:ser>
        <c:ser>
          <c:idx val="5"/>
          <c:order val="5"/>
          <c:tx>
            <c:strRef>
              <c:f>ARCII!$G$2</c:f>
              <c:strCache>
                <c:ptCount val="1"/>
                <c:pt idx="0">
                  <c:v>BIMSTEC</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dPt>
            <c:idx val="15"/>
            <c:marker>
              <c:symbol val="circle"/>
              <c:size val="5"/>
              <c:spPr>
                <a:noFill/>
                <a:ln w="9525">
                  <a:noFill/>
                </a:ln>
                <a:effectLst/>
              </c:spPr>
            </c:marker>
            <c:bubble3D val="0"/>
            <c:spPr>
              <a:ln w="19050" cap="rnd">
                <a:noFill/>
                <a:round/>
              </a:ln>
              <a:effectLst/>
            </c:spPr>
            <c:extLst>
              <c:ext xmlns:c16="http://schemas.microsoft.com/office/drawing/2014/chart" uri="{C3380CC4-5D6E-409C-BE32-E72D297353CC}">
                <c16:uniqueId val="{00000010-E0C6-4CE2-AB05-B68C077165D3}"/>
              </c:ext>
            </c:extLst>
          </c:dPt>
          <c:dLbls>
            <c:dLbl>
              <c:idx val="15"/>
              <c:layout>
                <c:manualLayout>
                  <c:x val="0"/>
                  <c:y val="2.4282584878997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C6-4CE2-AB05-B68C077165D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ARCII!$A$3:$A$18</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ARCII!$G$3:$G$18</c:f>
              <c:numCache>
                <c:formatCode>General</c:formatCode>
                <c:ptCount val="16"/>
                <c:pt idx="0">
                  <c:v>0.38900000000000001</c:v>
                </c:pt>
                <c:pt idx="1">
                  <c:v>0.378</c:v>
                </c:pt>
                <c:pt idx="2">
                  <c:v>0.36499999999999999</c:v>
                </c:pt>
                <c:pt idx="3">
                  <c:v>0.36599999999999999</c:v>
                </c:pt>
                <c:pt idx="4">
                  <c:v>0.39400000000000002</c:v>
                </c:pt>
                <c:pt idx="5">
                  <c:v>0.39800000000000002</c:v>
                </c:pt>
                <c:pt idx="6">
                  <c:v>0.39300000000000002</c:v>
                </c:pt>
                <c:pt idx="7">
                  <c:v>0.39900000000000002</c:v>
                </c:pt>
                <c:pt idx="8">
                  <c:v>0.38200000000000001</c:v>
                </c:pt>
                <c:pt idx="9">
                  <c:v>0.41</c:v>
                </c:pt>
                <c:pt idx="10">
                  <c:v>0.39600000000000002</c:v>
                </c:pt>
                <c:pt idx="11">
                  <c:v>0.38700000000000001</c:v>
                </c:pt>
                <c:pt idx="12">
                  <c:v>0.40300000000000002</c:v>
                </c:pt>
                <c:pt idx="13">
                  <c:v>0.40500000000000003</c:v>
                </c:pt>
                <c:pt idx="14">
                  <c:v>0.40699999999999997</c:v>
                </c:pt>
                <c:pt idx="15" formatCode="&quot;BIMSTEC&quot;">
                  <c:v>0.40699999999999997</c:v>
                </c:pt>
              </c:numCache>
            </c:numRef>
          </c:val>
          <c:smooth val="0"/>
          <c:extLst>
            <c:ext xmlns:c16="http://schemas.microsoft.com/office/drawing/2014/chart" uri="{C3380CC4-5D6E-409C-BE32-E72D297353CC}">
              <c16:uniqueId val="{00000011-E0C6-4CE2-AB05-B68C077165D3}"/>
            </c:ext>
          </c:extLst>
        </c:ser>
        <c:dLbls>
          <c:showLegendKey val="0"/>
          <c:showVal val="0"/>
          <c:showCatName val="0"/>
          <c:showSerName val="0"/>
          <c:showPercent val="0"/>
          <c:showBubbleSize val="0"/>
        </c:dLbls>
        <c:marker val="1"/>
        <c:smooth val="0"/>
        <c:axId val="1523921008"/>
        <c:axId val="1572583232"/>
      </c:lineChart>
      <c:catAx>
        <c:axId val="1523921008"/>
        <c:scaling>
          <c:orientation val="minMax"/>
        </c:scaling>
        <c:delete val="0"/>
        <c:axPos val="b"/>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72583232"/>
        <c:crosses val="autoZero"/>
        <c:auto val="1"/>
        <c:lblAlgn val="ctr"/>
        <c:lblOffset val="100"/>
        <c:noMultiLvlLbl val="0"/>
      </c:catAx>
      <c:valAx>
        <c:axId val="1572583232"/>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392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04131670440469E-2"/>
          <c:y val="4.8732722470808329E-2"/>
          <c:w val="0.86839173665911906"/>
          <c:h val="0.8606394137840697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wrap="square" anchor="t" anchorCtr="0"/>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16.86533</c:v>
                </c:pt>
                <c:pt idx="1">
                  <c:v>12.0075</c:v>
                </c:pt>
                <c:pt idx="2" formatCode="_(* #,##0.0_);_(* \(#,##0.0\);_(* &quot;-&quot;??_);_(@_)">
                  <c:v>12.17163</c:v>
                </c:pt>
                <c:pt idx="3" formatCode="_(* #,##0.0_);_(* \(#,##0.0\);_(* &quot;-&quot;??_);_(@_)">
                  <c:v>15.065379999999999</c:v>
                </c:pt>
                <c:pt idx="4" formatCode="_(* #,##0.0_);_(* \(#,##0.0\);_(* &quot;-&quot;??_);_(@_)">
                  <c:v>13.647130000000001</c:v>
                </c:pt>
                <c:pt idx="5" formatCode="_(* #,##0.0_);_(* \(#,##0.0\);_(* &quot;-&quot;??_);_(@_)">
                  <c:v>9.9522300000000001</c:v>
                </c:pt>
              </c:numCache>
            </c:numRef>
          </c:val>
          <c:extLst>
            <c:ext xmlns:c16="http://schemas.microsoft.com/office/drawing/2014/chart" uri="{C3380CC4-5D6E-409C-BE32-E72D297353CC}">
              <c16:uniqueId val="{00000000-245B-4024-B642-E33F445FB80C}"/>
            </c:ext>
          </c:extLst>
        </c:ser>
        <c:dLbls>
          <c:showLegendKey val="0"/>
          <c:showVal val="0"/>
          <c:showCatName val="0"/>
          <c:showSerName val="0"/>
          <c:showPercent val="0"/>
          <c:showBubbleSize val="0"/>
        </c:dLbls>
        <c:gapWidth val="25"/>
        <c:axId val="196369792"/>
        <c:axId val="196392064"/>
      </c:barChart>
      <c:catAx>
        <c:axId val="19636979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6392064"/>
        <c:crosses val="autoZero"/>
        <c:auto val="1"/>
        <c:lblAlgn val="ctr"/>
        <c:lblOffset val="100"/>
        <c:noMultiLvlLbl val="0"/>
      </c:catAx>
      <c:valAx>
        <c:axId val="196392064"/>
        <c:scaling>
          <c:orientation val="minMax"/>
        </c:scaling>
        <c:delete val="1"/>
        <c:axPos val="l"/>
        <c:numFmt formatCode="General" sourceLinked="1"/>
        <c:majorTickMark val="out"/>
        <c:minorTickMark val="none"/>
        <c:tickLblPos val="nextTo"/>
        <c:crossAx val="19636979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158.63719</c:v>
                </c:pt>
                <c:pt idx="1">
                  <c:v>155.4922</c:v>
                </c:pt>
                <c:pt idx="2" formatCode="0">
                  <c:v>161.84502000000001</c:v>
                </c:pt>
                <c:pt idx="3" formatCode="0">
                  <c:v>199.37019000000001</c:v>
                </c:pt>
                <c:pt idx="4" formatCode="0">
                  <c:v>356.99038000000002</c:v>
                </c:pt>
                <c:pt idx="5" formatCode="0">
                  <c:v>207.95509000000001</c:v>
                </c:pt>
              </c:numCache>
            </c:numRef>
          </c:val>
          <c:extLst>
            <c:ext xmlns:c16="http://schemas.microsoft.com/office/drawing/2014/chart" uri="{C3380CC4-5D6E-409C-BE32-E72D297353CC}">
              <c16:uniqueId val="{00000000-FE50-4ADF-AAA1-961A76B28E43}"/>
            </c:ext>
          </c:extLst>
        </c:ser>
        <c:dLbls>
          <c:showLegendKey val="0"/>
          <c:showVal val="0"/>
          <c:showCatName val="0"/>
          <c:showSerName val="0"/>
          <c:showPercent val="0"/>
          <c:showBubbleSize val="0"/>
        </c:dLbls>
        <c:gapWidth val="25"/>
        <c:axId val="195067264"/>
        <c:axId val="194970752"/>
      </c:barChart>
      <c:catAx>
        <c:axId val="19506726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4970752"/>
        <c:crosses val="autoZero"/>
        <c:auto val="1"/>
        <c:lblAlgn val="ctr"/>
        <c:lblOffset val="100"/>
        <c:noMultiLvlLbl val="0"/>
      </c:catAx>
      <c:valAx>
        <c:axId val="194970752"/>
        <c:scaling>
          <c:orientation val="minMax"/>
        </c:scaling>
        <c:delete val="1"/>
        <c:axPos val="l"/>
        <c:numFmt formatCode="General" sourceLinked="1"/>
        <c:majorTickMark val="out"/>
        <c:minorTickMark val="none"/>
        <c:tickLblPos val="nextTo"/>
        <c:crossAx val="1950672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946.90260999999998</c:v>
                </c:pt>
                <c:pt idx="1">
                  <c:v>952.83424000000002</c:v>
                </c:pt>
                <c:pt idx="2" formatCode="_(* #,##0_);_(* \(#,##0\);_(* &quot;-&quot;??_);_(@_)">
                  <c:v>900.85431000000005</c:v>
                </c:pt>
                <c:pt idx="3" formatCode="_(* #,##0_);_(* \(#,##0\);_(* &quot;-&quot;??_);_(@_)">
                  <c:v>917.89376000000004</c:v>
                </c:pt>
                <c:pt idx="4" formatCode="_(* #,##0_);_(* \(#,##0\);_(* &quot;-&quot;??_);_(@_)">
                  <c:v>1256.10393</c:v>
                </c:pt>
                <c:pt idx="5" formatCode="_(* #,##0_);_(* \(#,##0\);_(* &quot;-&quot;??_);_(@_)">
                  <c:v>944.60824000000002</c:v>
                </c:pt>
              </c:numCache>
            </c:numRef>
          </c:val>
          <c:extLst>
            <c:ext xmlns:c16="http://schemas.microsoft.com/office/drawing/2014/chart" uri="{C3380CC4-5D6E-409C-BE32-E72D297353CC}">
              <c16:uniqueId val="{00000000-16E3-4ABC-A2EA-1AACB296FB0A}"/>
            </c:ext>
          </c:extLst>
        </c:ser>
        <c:dLbls>
          <c:showLegendKey val="0"/>
          <c:showVal val="0"/>
          <c:showCatName val="0"/>
          <c:showSerName val="0"/>
          <c:showPercent val="0"/>
          <c:showBubbleSize val="0"/>
        </c:dLbls>
        <c:gapWidth val="25"/>
        <c:axId val="196278144"/>
        <c:axId val="196279680"/>
      </c:barChart>
      <c:catAx>
        <c:axId val="19627814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6279680"/>
        <c:crosses val="autoZero"/>
        <c:auto val="1"/>
        <c:lblAlgn val="ctr"/>
        <c:lblOffset val="100"/>
        <c:noMultiLvlLbl val="0"/>
      </c:catAx>
      <c:valAx>
        <c:axId val="196279680"/>
        <c:scaling>
          <c:orientation val="minMax"/>
        </c:scaling>
        <c:delete val="1"/>
        <c:axPos val="l"/>
        <c:numFmt formatCode="General" sourceLinked="1"/>
        <c:majorTickMark val="out"/>
        <c:minorTickMark val="none"/>
        <c:tickLblPos val="nextTo"/>
        <c:crossAx val="19627814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'17</c:v>
                </c:pt>
                <c:pt idx="1">
                  <c:v>'18</c:v>
                </c:pt>
                <c:pt idx="2">
                  <c:v>'19</c:v>
                </c:pt>
                <c:pt idx="3">
                  <c:v>'20</c:v>
                </c:pt>
                <c:pt idx="4">
                  <c:v>'21</c:v>
                </c:pt>
                <c:pt idx="5">
                  <c:v>'22</c:v>
                </c:pt>
              </c:strCache>
            </c:strRef>
          </c:cat>
          <c:val>
            <c:numRef>
              <c:f>Sheet1!$B$2:$B$7</c:f>
              <c:numCache>
                <c:formatCode>0.0</c:formatCode>
                <c:ptCount val="6"/>
                <c:pt idx="0" formatCode="General">
                  <c:v>45.024079999999998</c:v>
                </c:pt>
                <c:pt idx="1">
                  <c:v>46.344940000000001</c:v>
                </c:pt>
                <c:pt idx="2" formatCode="0">
                  <c:v>43.602580000000003</c:v>
                </c:pt>
                <c:pt idx="3" formatCode="0">
                  <c:v>42.925170000000001</c:v>
                </c:pt>
                <c:pt idx="4" formatCode="0">
                  <c:v>41.56241</c:v>
                </c:pt>
                <c:pt idx="5" formatCode="0">
                  <c:v>42.025750000000002</c:v>
                </c:pt>
              </c:numCache>
            </c:numRef>
          </c:val>
          <c:extLst>
            <c:ext xmlns:c16="http://schemas.microsoft.com/office/drawing/2014/chart" uri="{C3380CC4-5D6E-409C-BE32-E72D297353CC}">
              <c16:uniqueId val="{00000000-BB41-4433-8C8E-6C7397AA94E3}"/>
            </c:ext>
          </c:extLst>
        </c:ser>
        <c:ser>
          <c:idx val="1"/>
          <c:order val="1"/>
          <c:spPr>
            <a:solidFill>
              <a:srgbClr val="FFC000"/>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0.0</c:formatCode>
                <c:ptCount val="6"/>
                <c:pt idx="0" formatCode="General">
                  <c:v>22.17794</c:v>
                </c:pt>
                <c:pt idx="1">
                  <c:v>23.394590000000001</c:v>
                </c:pt>
                <c:pt idx="2" formatCode="0">
                  <c:v>22.634399999999999</c:v>
                </c:pt>
                <c:pt idx="3" formatCode="0">
                  <c:v>22.66412</c:v>
                </c:pt>
                <c:pt idx="4" formatCode="0">
                  <c:v>21.517600000000002</c:v>
                </c:pt>
                <c:pt idx="5" formatCode="0">
                  <c:v>23.343969999999999</c:v>
                </c:pt>
              </c:numCache>
            </c:numRef>
          </c:val>
          <c:extLst>
            <c:ext xmlns:c16="http://schemas.microsoft.com/office/drawing/2014/chart" uri="{C3380CC4-5D6E-409C-BE32-E72D297353CC}">
              <c16:uniqueId val="{00000001-BB41-4433-8C8E-6C7397AA94E3}"/>
            </c:ext>
          </c:extLst>
        </c:ser>
        <c:dLbls>
          <c:showLegendKey val="0"/>
          <c:showVal val="0"/>
          <c:showCatName val="0"/>
          <c:showSerName val="0"/>
          <c:showPercent val="0"/>
          <c:showBubbleSize val="0"/>
        </c:dLbls>
        <c:gapWidth val="25"/>
        <c:overlap val="100"/>
        <c:axId val="195140224"/>
        <c:axId val="196215168"/>
      </c:barChart>
      <c:catAx>
        <c:axId val="195140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crossAx val="196215168"/>
        <c:crosses val="autoZero"/>
        <c:auto val="1"/>
        <c:lblAlgn val="ctr"/>
        <c:lblOffset val="100"/>
        <c:noMultiLvlLbl val="0"/>
      </c:catAx>
      <c:valAx>
        <c:axId val="196215168"/>
        <c:scaling>
          <c:orientation val="minMax"/>
          <c:min val="0"/>
        </c:scaling>
        <c:delete val="1"/>
        <c:axPos val="l"/>
        <c:numFmt formatCode="General" sourceLinked="1"/>
        <c:majorTickMark val="out"/>
        <c:minorTickMark val="none"/>
        <c:tickLblPos val="nextTo"/>
        <c:crossAx val="1951402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image" Target="../media/image9.png"/><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F059F-FFC9-2342-AE25-15C80B40BFAC}"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US"/>
        </a:p>
      </dgm:t>
    </dgm:pt>
    <dgm:pt modelId="{E12E61A7-C757-8D4C-B670-C60EFEC89AF0}">
      <dgm:prSet phldrT="[Text]" custT="1"/>
      <dgm:spPr/>
      <dgm:t>
        <a:bodyPr/>
        <a:lstStyle/>
        <a:p>
          <a:r>
            <a:rPr lang="en-US" sz="1150">
              <a:latin typeface="Franklin Gothic Book" panose="020B0503020102020204" pitchFamily="34" charset="0"/>
            </a:rPr>
            <a:t>upgrade of border facilities</a:t>
          </a:r>
        </a:p>
      </dgm:t>
    </dgm:pt>
    <dgm:pt modelId="{723D2E52-8ACE-514B-8489-74614CA70758}" type="parTrans" cxnId="{10ADD2B6-1296-3149-A417-903E65460018}">
      <dgm:prSet/>
      <dgm:spPr/>
      <dgm:t>
        <a:bodyPr/>
        <a:lstStyle/>
        <a:p>
          <a:endParaRPr lang="en-US"/>
        </a:p>
      </dgm:t>
    </dgm:pt>
    <dgm:pt modelId="{F4F37324-4790-3D4B-AB32-FF2D285640A7}" type="sibTrans" cxnId="{10ADD2B6-1296-3149-A417-903E65460018}">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1200"/>
        </a:p>
      </dgm:t>
    </dgm:pt>
    <dgm:pt modelId="{8439F334-DCCA-0545-AECE-990CF2AEFAB9}">
      <dgm:prSet phldrT="[Text]" custT="1"/>
      <dgm:spPr/>
      <dgm:t>
        <a:bodyPr/>
        <a:lstStyle/>
        <a:p>
          <a:pPr>
            <a:buFont typeface="Arial" panose="020B0604020202020204" pitchFamily="34" charset="0"/>
            <a:buChar char="•"/>
          </a:pPr>
          <a:r>
            <a:rPr lang="en-US" sz="1150">
              <a:latin typeface="Franklin Gothic Book" panose="020B0503020102020204" pitchFamily="34" charset="0"/>
            </a:rPr>
            <a:t>National single window</a:t>
          </a:r>
        </a:p>
      </dgm:t>
    </dgm:pt>
    <dgm:pt modelId="{9F033DAE-0368-4D46-90F7-EE4BC2AF7EA6}" type="parTrans" cxnId="{229605B5-CD25-414D-B277-567EC311981C}">
      <dgm:prSet/>
      <dgm:spPr/>
      <dgm:t>
        <a:bodyPr/>
        <a:lstStyle/>
        <a:p>
          <a:endParaRPr lang="en-US"/>
        </a:p>
      </dgm:t>
    </dgm:pt>
    <dgm:pt modelId="{4C2591A8-937A-774B-BD23-B7C857CD2E9C}" type="sibTrans" cxnId="{229605B5-CD25-414D-B277-567EC311981C}">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sz="1200"/>
        </a:p>
      </dgm:t>
    </dgm:pt>
    <dgm:pt modelId="{30CFEB84-1953-9148-9B08-09EF365DDFB1}">
      <dgm:prSet phldrT="[Text]" custT="1"/>
      <dgm:spPr/>
      <dgm:t>
        <a:bodyPr/>
        <a:lstStyle/>
        <a:p>
          <a:pPr>
            <a:buFont typeface="Arial" panose="020B0604020202020204" pitchFamily="34" charset="0"/>
            <a:buChar char="•"/>
          </a:pPr>
          <a:r>
            <a:rPr lang="en-US" sz="1150">
              <a:latin typeface="Franklin Gothic Book" panose="020B0503020102020204" pitchFamily="34" charset="0"/>
            </a:rPr>
            <a:t>pilot initiatives</a:t>
          </a:r>
        </a:p>
      </dgm:t>
    </dgm:pt>
    <dgm:pt modelId="{76C8456E-4B7D-3B4A-AE67-2BB175DC57CE}" type="parTrans" cxnId="{A06D286F-9726-424A-B44E-A1F4B538D3AA}">
      <dgm:prSet/>
      <dgm:spPr/>
      <dgm:t>
        <a:bodyPr/>
        <a:lstStyle/>
        <a:p>
          <a:endParaRPr lang="en-US"/>
        </a:p>
      </dgm:t>
    </dgm:pt>
    <dgm:pt modelId="{EA28965D-8866-8B46-9244-9448E0AE6DBD}" type="sibTrans" cxnId="{A06D286F-9726-424A-B44E-A1F4B538D3AA}">
      <dgm:prSet/>
      <dgm:spPr/>
      <dgm:t>
        <a:bodyPr/>
        <a:lstStyle/>
        <a:p>
          <a:endParaRPr lang="en-US" sz="1200"/>
        </a:p>
      </dgm:t>
    </dgm:pt>
    <dgm:pt modelId="{09CDA8A5-E400-1A4B-B395-5060DA9352AE}">
      <dgm:prSet phldrT="[Text]" custT="1"/>
      <dgm:spPr/>
      <dgm:t>
        <a:bodyPr/>
        <a:lstStyle/>
        <a:p>
          <a:r>
            <a:rPr lang="en-US" sz="1150">
              <a:latin typeface="Franklin Gothic Book" panose="020B0503020102020204" pitchFamily="34" charset="0"/>
            </a:rPr>
            <a:t>mentoring, advisory, capacity building</a:t>
          </a:r>
        </a:p>
      </dgm:t>
    </dgm:pt>
    <dgm:pt modelId="{77CA5BA0-C540-9647-A921-A29D8625784B}" type="sibTrans" cxnId="{11C2CB0C-5A8F-0741-9C98-D46E96F266F3}">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1200"/>
        </a:p>
      </dgm:t>
    </dgm:pt>
    <dgm:pt modelId="{F15C734B-7F5C-B54C-9676-146D5E090B71}" type="parTrans" cxnId="{11C2CB0C-5A8F-0741-9C98-D46E96F266F3}">
      <dgm:prSet/>
      <dgm:spPr/>
      <dgm:t>
        <a:bodyPr/>
        <a:lstStyle/>
        <a:p>
          <a:endParaRPr lang="en-US"/>
        </a:p>
      </dgm:t>
    </dgm:pt>
    <dgm:pt modelId="{5CC6858D-28A6-AA42-99D6-732B70F8CE28}">
      <dgm:prSet phldrT="[Text]" custT="1"/>
      <dgm:spPr/>
      <dgm:t>
        <a:bodyPr/>
        <a:lstStyle/>
        <a:p>
          <a:r>
            <a:rPr lang="en-US" sz="1150">
              <a:latin typeface="Franklin Gothic Book" panose="020B0503020102020204" pitchFamily="34" charset="0"/>
            </a:rPr>
            <a:t>policy &amp;  </a:t>
          </a:r>
          <a:r>
            <a:rPr lang="en-US" sz="1100">
              <a:latin typeface="Franklin Gothic Book" panose="020B0503020102020204" pitchFamily="34" charset="0"/>
            </a:rPr>
            <a:t>regulatory</a:t>
          </a:r>
          <a:r>
            <a:rPr lang="en-US" sz="1150">
              <a:latin typeface="Franklin Gothic Book" panose="020B0503020102020204" pitchFamily="34" charset="0"/>
            </a:rPr>
            <a:t> reforms</a:t>
          </a:r>
        </a:p>
      </dgm:t>
    </dgm:pt>
    <dgm:pt modelId="{6F3C42F1-6C30-D448-9D59-8F450D098367}" type="sibTrans" cxnId="{D56EA89D-2FEE-084F-BB8E-5A1D0F7550F5}">
      <dgm:prSet/>
      <dgm:spPr>
        <a:blipFill rotWithShape="1">
          <a:blip xmlns:r="http://schemas.openxmlformats.org/officeDocument/2006/relationships" r:embed="rId4" cstate="screen">
            <a:extLst>
              <a:ext uri="{BEBA8EAE-BF5A-486C-A8C5-ECC9F3942E4B}">
                <a14:imgProps xmlns:a14="http://schemas.microsoft.com/office/drawing/2010/main">
                  <a14:imgLayer r:embed="rId5">
                    <a14:imgEffect>
                      <a14:sharpenSoften amount="24000"/>
                    </a14:imgEffect>
                  </a14:imgLayer>
                </a14:imgProps>
              </a:ext>
              <a:ext uri="{28A0092B-C50C-407E-A947-70E740481C1C}">
                <a14:useLocalDpi xmlns:a14="http://schemas.microsoft.com/office/drawing/2010/main"/>
              </a:ext>
            </a:extLst>
          </a:blip>
          <a:srcRect/>
          <a:stretch>
            <a:fillRect/>
          </a:stretch>
        </a:blipFill>
      </dgm:spPr>
      <dgm:t>
        <a:bodyPr/>
        <a:lstStyle/>
        <a:p>
          <a:endParaRPr lang="en-US" sz="1200"/>
        </a:p>
      </dgm:t>
    </dgm:pt>
    <dgm:pt modelId="{C4F7FC1C-AE42-744E-B45F-DBD448F401A8}" type="parTrans" cxnId="{D56EA89D-2FEE-084F-BB8E-5A1D0F7550F5}">
      <dgm:prSet/>
      <dgm:spPr/>
      <dgm:t>
        <a:bodyPr/>
        <a:lstStyle/>
        <a:p>
          <a:endParaRPr lang="en-US"/>
        </a:p>
      </dgm:t>
    </dgm:pt>
    <dgm:pt modelId="{35EE2040-5404-484C-883E-861306BD68ED}">
      <dgm:prSet phldrT="[Text]" custT="1"/>
      <dgm:spPr/>
      <dgm:t>
        <a:bodyPr/>
        <a:lstStyle/>
        <a:p>
          <a:pPr>
            <a:buFont typeface="Arial" panose="020B0604020202020204" pitchFamily="34" charset="0"/>
            <a:buChar char="•"/>
          </a:pPr>
          <a:r>
            <a:rPr lang="en-US" sz="1150">
              <a:latin typeface="Franklin Gothic Book" panose="020B0503020102020204" pitchFamily="34" charset="0"/>
            </a:rPr>
            <a:t>institutional coordination</a:t>
          </a:r>
        </a:p>
      </dgm:t>
    </dgm:pt>
    <dgm:pt modelId="{5CC4840A-2B7A-9A4B-B589-A03BFB2CA2A1}" type="sibTrans" cxnId="{C1E27C15-A02C-B848-AD54-4F16D8971DC9}">
      <dgm:prSet/>
      <dgm:spPr>
        <a:blipFill>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DF99E9F-B589-D841-B786-16A28AFB4035}" type="parTrans" cxnId="{C1E27C15-A02C-B848-AD54-4F16D8971DC9}">
      <dgm:prSet/>
      <dgm:spPr/>
      <dgm:t>
        <a:bodyPr/>
        <a:lstStyle/>
        <a:p>
          <a:endParaRPr lang="en-US"/>
        </a:p>
      </dgm:t>
    </dgm:pt>
    <dgm:pt modelId="{C10F0451-22BD-6146-A586-3F5A46158308}" type="pres">
      <dgm:prSet presAssocID="{CCAF059F-FFC9-2342-AE25-15C80B40BFAC}" presName="Name0" presStyleCnt="0">
        <dgm:presLayoutVars>
          <dgm:chMax val="21"/>
          <dgm:chPref val="21"/>
        </dgm:presLayoutVars>
      </dgm:prSet>
      <dgm:spPr/>
    </dgm:pt>
    <dgm:pt modelId="{506C9945-4048-EC4A-B700-6096674A410B}" type="pres">
      <dgm:prSet presAssocID="{E12E61A7-C757-8D4C-B670-C60EFEC89AF0}" presName="text1" presStyleCnt="0"/>
      <dgm:spPr/>
    </dgm:pt>
    <dgm:pt modelId="{3F9DF5CC-A5D3-F247-B7FB-BAB979C09B2E}" type="pres">
      <dgm:prSet presAssocID="{E12E61A7-C757-8D4C-B670-C60EFEC89AF0}" presName="textRepeatNode" presStyleLbl="alignNode1" presStyleIdx="0" presStyleCnt="6" custScaleX="99375" custScaleY="89049" custLinFactX="70832" custLinFactNeighborX="100000" custLinFactNeighborY="-2544">
        <dgm:presLayoutVars>
          <dgm:chMax val="0"/>
          <dgm:chPref val="0"/>
          <dgm:bulletEnabled val="1"/>
        </dgm:presLayoutVars>
      </dgm:prSet>
      <dgm:spPr/>
    </dgm:pt>
    <dgm:pt modelId="{21F07345-8E28-514F-802D-328EAECFD094}" type="pres">
      <dgm:prSet presAssocID="{E12E61A7-C757-8D4C-B670-C60EFEC89AF0}" presName="textaccent1" presStyleCnt="0"/>
      <dgm:spPr/>
    </dgm:pt>
    <dgm:pt modelId="{7A609B38-45E9-DA41-9DD1-B8FA8A088E0F}" type="pres">
      <dgm:prSet presAssocID="{E12E61A7-C757-8D4C-B670-C60EFEC89AF0}" presName="accentRepeatNode" presStyleLbl="solidAlignAcc1" presStyleIdx="0" presStyleCnt="12" custLinFactX="-3185" custLinFactNeighborX="-100000" custLinFactNeighborY="-15954"/>
      <dgm:spPr>
        <a:noFill/>
        <a:ln>
          <a:noFill/>
        </a:ln>
      </dgm:spPr>
    </dgm:pt>
    <dgm:pt modelId="{46F5A488-C0A8-A448-8CB6-0554CB96FF3E}" type="pres">
      <dgm:prSet presAssocID="{F4F37324-4790-3D4B-AB32-FF2D285640A7}" presName="image1" presStyleCnt="0"/>
      <dgm:spPr/>
    </dgm:pt>
    <dgm:pt modelId="{9BB7A85B-48B6-6F40-8136-9FA4541BF1C5}" type="pres">
      <dgm:prSet presAssocID="{F4F37324-4790-3D4B-AB32-FF2D285640A7}" presName="imageRepeatNode" presStyleLbl="alignAcc1" presStyleIdx="0" presStyleCnt="6" custScaleX="94040" custScaleY="84662" custLinFactX="71108" custLinFactY="3411" custLinFactNeighborX="100000" custLinFactNeighborY="100000"/>
      <dgm:spPr/>
    </dgm:pt>
    <dgm:pt modelId="{6AE36D82-B980-BE4D-A625-A16F2C0F1BDA}" type="pres">
      <dgm:prSet presAssocID="{F4F37324-4790-3D4B-AB32-FF2D285640A7}" presName="imageaccent1" presStyleCnt="0"/>
      <dgm:spPr/>
    </dgm:pt>
    <dgm:pt modelId="{0C024801-761D-594B-BAAF-42A4DA5B87F8}" type="pres">
      <dgm:prSet presAssocID="{F4F37324-4790-3D4B-AB32-FF2D285640A7}" presName="accentRepeatNode" presStyleLbl="solidAlignAcc1" presStyleIdx="1" presStyleCnt="12" custLinFactX="-16938" custLinFactY="-51564" custLinFactNeighborX="-100000" custLinFactNeighborY="-100000"/>
      <dgm:spPr>
        <a:noFill/>
        <a:ln>
          <a:noFill/>
        </a:ln>
      </dgm:spPr>
    </dgm:pt>
    <dgm:pt modelId="{46BB216F-8F5F-4D40-8042-DE65A2C2EB74}" type="pres">
      <dgm:prSet presAssocID="{5CC6858D-28A6-AA42-99D6-732B70F8CE28}" presName="text2" presStyleCnt="0"/>
      <dgm:spPr/>
    </dgm:pt>
    <dgm:pt modelId="{D06E59BD-0573-E848-9C64-C4758AA60170}" type="pres">
      <dgm:prSet presAssocID="{5CC6858D-28A6-AA42-99D6-732B70F8CE28}" presName="textRepeatNode" presStyleLbl="alignNode1" presStyleIdx="1" presStyleCnt="6">
        <dgm:presLayoutVars>
          <dgm:chMax val="0"/>
          <dgm:chPref val="0"/>
          <dgm:bulletEnabled val="1"/>
        </dgm:presLayoutVars>
      </dgm:prSet>
      <dgm:spPr/>
    </dgm:pt>
    <dgm:pt modelId="{932FC47E-A4A9-9141-9F50-2DA82362513A}" type="pres">
      <dgm:prSet presAssocID="{5CC6858D-28A6-AA42-99D6-732B70F8CE28}" presName="textaccent2" presStyleCnt="0"/>
      <dgm:spPr/>
    </dgm:pt>
    <dgm:pt modelId="{7F0345FF-E509-2148-BBD0-4C5BC8AD650B}" type="pres">
      <dgm:prSet presAssocID="{5CC6858D-28A6-AA42-99D6-732B70F8CE28}" presName="accentRepeatNode" presStyleLbl="solidAlignAcc1" presStyleIdx="2" presStyleCnt="12"/>
      <dgm:spPr>
        <a:noFill/>
        <a:ln>
          <a:noFill/>
        </a:ln>
      </dgm:spPr>
    </dgm:pt>
    <dgm:pt modelId="{06744E54-10AE-B444-A6A2-B8DB3759489D}" type="pres">
      <dgm:prSet presAssocID="{6F3C42F1-6C30-D448-9D59-8F450D098367}" presName="image2" presStyleCnt="0"/>
      <dgm:spPr/>
    </dgm:pt>
    <dgm:pt modelId="{853B7987-22B0-194E-AE06-EF67D7E41300}" type="pres">
      <dgm:prSet presAssocID="{6F3C42F1-6C30-D448-9D59-8F450D098367}" presName="imageRepeatNode" presStyleLbl="alignAcc1" presStyleIdx="1" presStyleCnt="6" custLinFactX="-72303" custLinFactNeighborX="-100000" custLinFactNeighborY="-1325"/>
      <dgm:spPr/>
    </dgm:pt>
    <dgm:pt modelId="{7A19EB92-B517-B246-8ECB-43E1A426CC5D}" type="pres">
      <dgm:prSet presAssocID="{6F3C42F1-6C30-D448-9D59-8F450D098367}" presName="imageaccent2" presStyleCnt="0"/>
      <dgm:spPr/>
    </dgm:pt>
    <dgm:pt modelId="{EA4BC963-D75D-BA47-BE85-10E786BD251D}" type="pres">
      <dgm:prSet presAssocID="{6F3C42F1-6C30-D448-9D59-8F450D098367}" presName="accentRepeatNode" presStyleLbl="solidAlignAcc1" presStyleIdx="3" presStyleCnt="12"/>
      <dgm:spPr>
        <a:noFill/>
        <a:ln>
          <a:noFill/>
        </a:ln>
      </dgm:spPr>
    </dgm:pt>
    <dgm:pt modelId="{C01963F3-F3DF-CF45-B238-F4B06EE65236}" type="pres">
      <dgm:prSet presAssocID="{09CDA8A5-E400-1A4B-B395-5060DA9352AE}" presName="text3" presStyleCnt="0"/>
      <dgm:spPr/>
    </dgm:pt>
    <dgm:pt modelId="{E97DE3B7-E86D-B74C-B5EB-EE5489582D79}" type="pres">
      <dgm:prSet presAssocID="{09CDA8A5-E400-1A4B-B395-5060DA9352AE}" presName="textRepeatNode" presStyleLbl="alignNode1" presStyleIdx="2" presStyleCnt="6" custScaleX="110344" custLinFactNeighborX="-3036" custLinFactNeighborY="530">
        <dgm:presLayoutVars>
          <dgm:chMax val="0"/>
          <dgm:chPref val="0"/>
          <dgm:bulletEnabled val="1"/>
        </dgm:presLayoutVars>
      </dgm:prSet>
      <dgm:spPr/>
    </dgm:pt>
    <dgm:pt modelId="{BD586E1D-DBF3-5742-9A7A-B91095F30395}" type="pres">
      <dgm:prSet presAssocID="{09CDA8A5-E400-1A4B-B395-5060DA9352AE}" presName="textaccent3" presStyleCnt="0"/>
      <dgm:spPr/>
    </dgm:pt>
    <dgm:pt modelId="{5B080089-61CA-2048-9AD1-5298B7DFBA92}" type="pres">
      <dgm:prSet presAssocID="{09CDA8A5-E400-1A4B-B395-5060DA9352AE}" presName="accentRepeatNode" presStyleLbl="solidAlignAcc1" presStyleIdx="4" presStyleCnt="12"/>
      <dgm:spPr>
        <a:noFill/>
        <a:ln>
          <a:noFill/>
        </a:ln>
      </dgm:spPr>
    </dgm:pt>
    <dgm:pt modelId="{5780F8D6-CF99-BF4E-8B90-00DD2CDE0E1B}" type="pres">
      <dgm:prSet presAssocID="{77CA5BA0-C540-9647-A921-A29D8625784B}" presName="image3" presStyleCnt="0"/>
      <dgm:spPr/>
    </dgm:pt>
    <dgm:pt modelId="{9CD6FA93-4FB6-404B-8BDE-8B2EB9BCBA54}" type="pres">
      <dgm:prSet presAssocID="{77CA5BA0-C540-9647-A921-A29D8625784B}" presName="imageRepeatNode" presStyleLbl="alignAcc1" presStyleIdx="2" presStyleCnt="6"/>
      <dgm:spPr/>
    </dgm:pt>
    <dgm:pt modelId="{FFCFD507-2A4A-1445-A1C9-18562F3E9A17}" type="pres">
      <dgm:prSet presAssocID="{77CA5BA0-C540-9647-A921-A29D8625784B}" presName="imageaccent3" presStyleCnt="0"/>
      <dgm:spPr/>
    </dgm:pt>
    <dgm:pt modelId="{A3890A77-134C-6C47-A82C-B607F33E18DC}" type="pres">
      <dgm:prSet presAssocID="{77CA5BA0-C540-9647-A921-A29D8625784B}" presName="accentRepeatNode" presStyleLbl="solidAlignAcc1" presStyleIdx="5" presStyleCnt="12"/>
      <dgm:spPr>
        <a:noFill/>
        <a:ln>
          <a:noFill/>
        </a:ln>
      </dgm:spPr>
    </dgm:pt>
    <dgm:pt modelId="{1C241411-2678-9245-BA3E-EF55C3FD67B4}" type="pres">
      <dgm:prSet presAssocID="{8439F334-DCCA-0545-AECE-990CF2AEFAB9}" presName="text4" presStyleCnt="0"/>
      <dgm:spPr/>
    </dgm:pt>
    <dgm:pt modelId="{C6052D63-95B9-C14B-8FF6-ED05D1EFC8EA}" type="pres">
      <dgm:prSet presAssocID="{8439F334-DCCA-0545-AECE-990CF2AEFAB9}" presName="textRepeatNode" presStyleLbl="alignNode1" presStyleIdx="3" presStyleCnt="6" custLinFactNeighborX="-1694">
        <dgm:presLayoutVars>
          <dgm:chMax val="0"/>
          <dgm:chPref val="0"/>
          <dgm:bulletEnabled val="1"/>
        </dgm:presLayoutVars>
      </dgm:prSet>
      <dgm:spPr/>
    </dgm:pt>
    <dgm:pt modelId="{86F4EEE7-FF41-4E4D-A0ED-4DA33A4E2A3B}" type="pres">
      <dgm:prSet presAssocID="{8439F334-DCCA-0545-AECE-990CF2AEFAB9}" presName="textaccent4" presStyleCnt="0"/>
      <dgm:spPr/>
    </dgm:pt>
    <dgm:pt modelId="{C69FF80D-C298-A749-B1BC-18D540DBDEE9}" type="pres">
      <dgm:prSet presAssocID="{8439F334-DCCA-0545-AECE-990CF2AEFAB9}" presName="accentRepeatNode" presStyleLbl="solidAlignAcc1" presStyleIdx="6" presStyleCnt="12"/>
      <dgm:spPr>
        <a:noFill/>
        <a:ln>
          <a:noFill/>
        </a:ln>
      </dgm:spPr>
    </dgm:pt>
    <dgm:pt modelId="{DD64F270-4F99-894C-8D42-9B2D749F3C4D}" type="pres">
      <dgm:prSet presAssocID="{4C2591A8-937A-774B-BD23-B7C857CD2E9C}" presName="image4" presStyleCnt="0"/>
      <dgm:spPr/>
    </dgm:pt>
    <dgm:pt modelId="{FBCAE49E-6E45-3B42-8263-A9B1ADED1761}" type="pres">
      <dgm:prSet presAssocID="{4C2591A8-937A-774B-BD23-B7C857CD2E9C}" presName="imageRepeatNode" presStyleLbl="alignAcc1" presStyleIdx="3" presStyleCnt="6" custLinFactNeighborX="86617" custLinFactNeighborY="-57207"/>
      <dgm:spPr/>
    </dgm:pt>
    <dgm:pt modelId="{621B4C31-FB5D-D741-A2DA-22C9DEB0EAEE}" type="pres">
      <dgm:prSet presAssocID="{4C2591A8-937A-774B-BD23-B7C857CD2E9C}" presName="imageaccent4" presStyleCnt="0"/>
      <dgm:spPr/>
    </dgm:pt>
    <dgm:pt modelId="{8646F855-01BF-FC4E-A762-349BE3535F39}" type="pres">
      <dgm:prSet presAssocID="{4C2591A8-937A-774B-BD23-B7C857CD2E9C}" presName="accentRepeatNode" presStyleLbl="solidAlignAcc1" presStyleIdx="7" presStyleCnt="12" custLinFactY="4602" custLinFactNeighborX="-41272" custLinFactNeighborY="100000"/>
      <dgm:spPr>
        <a:noFill/>
        <a:ln>
          <a:noFill/>
        </a:ln>
      </dgm:spPr>
    </dgm:pt>
    <dgm:pt modelId="{0D9F2538-2FE5-E343-AB3E-F641021E4BCB}" type="pres">
      <dgm:prSet presAssocID="{30CFEB84-1953-9148-9B08-09EF365DDFB1}" presName="text5" presStyleCnt="0"/>
      <dgm:spPr/>
    </dgm:pt>
    <dgm:pt modelId="{356FF1AC-C1D0-6B49-B9A6-32A0FC50272A}" type="pres">
      <dgm:prSet presAssocID="{30CFEB84-1953-9148-9B08-09EF365DDFB1}" presName="textRepeatNode" presStyleLbl="alignNode1" presStyleIdx="4" presStyleCnt="6">
        <dgm:presLayoutVars>
          <dgm:chMax val="0"/>
          <dgm:chPref val="0"/>
          <dgm:bulletEnabled val="1"/>
        </dgm:presLayoutVars>
      </dgm:prSet>
      <dgm:spPr/>
    </dgm:pt>
    <dgm:pt modelId="{4DEC70F7-5A80-AF4F-8A32-4DB396E1A31D}" type="pres">
      <dgm:prSet presAssocID="{30CFEB84-1953-9148-9B08-09EF365DDFB1}" presName="textaccent5" presStyleCnt="0"/>
      <dgm:spPr/>
    </dgm:pt>
    <dgm:pt modelId="{C68C5BEE-AA6C-354D-939F-AE49D424C211}" type="pres">
      <dgm:prSet presAssocID="{30CFEB84-1953-9148-9B08-09EF365DDFB1}" presName="accentRepeatNode" presStyleLbl="solidAlignAcc1" presStyleIdx="8" presStyleCnt="12"/>
      <dgm:spPr>
        <a:noFill/>
      </dgm:spPr>
    </dgm:pt>
    <dgm:pt modelId="{7678C6BD-EB20-4948-8D03-4B93EF06F643}" type="pres">
      <dgm:prSet presAssocID="{EA28965D-8866-8B46-9244-9448E0AE6DBD}" presName="image5" presStyleCnt="0"/>
      <dgm:spPr/>
    </dgm:pt>
    <dgm:pt modelId="{8AED7D21-53AA-5E46-9570-12F27F836BA9}" type="pres">
      <dgm:prSet presAssocID="{EA28965D-8866-8B46-9244-9448E0AE6DBD}" presName="imageRepeatNode" presStyleLbl="alignAcc1" presStyleIdx="4" presStyleCnt="6" custLinFactNeighborX="-85340" custLinFactNeighborY="52632"/>
      <dgm:spPr/>
    </dgm:pt>
    <dgm:pt modelId="{0AED4231-ACF3-D842-A122-789CD42E0BD2}" type="pres">
      <dgm:prSet presAssocID="{EA28965D-8866-8B46-9244-9448E0AE6DBD}" presName="imageaccent5" presStyleCnt="0"/>
      <dgm:spPr/>
    </dgm:pt>
    <dgm:pt modelId="{5C570E71-ED43-1446-A254-96B34F61CDBE}" type="pres">
      <dgm:prSet presAssocID="{EA28965D-8866-8B46-9244-9448E0AE6DBD}" presName="accentRepeatNode" presStyleLbl="solidAlignAcc1" presStyleIdx="9" presStyleCnt="12"/>
      <dgm:spPr>
        <a:noFill/>
        <a:ln>
          <a:noFill/>
        </a:ln>
      </dgm:spPr>
    </dgm:pt>
    <dgm:pt modelId="{7256D3DA-5E8D-7B46-A943-8E1E81B17F32}" type="pres">
      <dgm:prSet presAssocID="{35EE2040-5404-484C-883E-861306BD68ED}" presName="text6" presStyleCnt="0"/>
      <dgm:spPr/>
    </dgm:pt>
    <dgm:pt modelId="{62F5D47E-B738-CB4A-8CF2-A51A59DD5B64}" type="pres">
      <dgm:prSet presAssocID="{35EE2040-5404-484C-883E-861306BD68ED}" presName="textRepeatNode" presStyleLbl="alignNode1" presStyleIdx="5" presStyleCnt="6" custScaleX="128911" custScaleY="99391" custLinFactNeighborX="14920" custLinFactNeighborY="-2747">
        <dgm:presLayoutVars>
          <dgm:chMax val="0"/>
          <dgm:chPref val="0"/>
          <dgm:bulletEnabled val="1"/>
        </dgm:presLayoutVars>
      </dgm:prSet>
      <dgm:spPr/>
    </dgm:pt>
    <dgm:pt modelId="{F0EAE1C0-A401-7F48-93BA-95114C8044FF}" type="pres">
      <dgm:prSet presAssocID="{35EE2040-5404-484C-883E-861306BD68ED}" presName="textaccent6" presStyleCnt="0"/>
      <dgm:spPr/>
    </dgm:pt>
    <dgm:pt modelId="{EFCE65F1-A477-FA4B-8E16-994622339B94}" type="pres">
      <dgm:prSet presAssocID="{35EE2040-5404-484C-883E-861306BD68ED}" presName="accentRepeatNode" presStyleLbl="solidAlignAcc1" presStyleIdx="10" presStyleCnt="12"/>
      <dgm:spPr>
        <a:noFill/>
        <a:ln>
          <a:noFill/>
        </a:ln>
      </dgm:spPr>
    </dgm:pt>
    <dgm:pt modelId="{5B31ADF5-5C4E-5847-A37A-E135D6543A91}" type="pres">
      <dgm:prSet presAssocID="{5CC4840A-2B7A-9A4B-B589-A03BFB2CA2A1}" presName="image6" presStyleCnt="0"/>
      <dgm:spPr/>
    </dgm:pt>
    <dgm:pt modelId="{EED5FAB3-1A44-B441-B54F-03F1BB800BB9}" type="pres">
      <dgm:prSet presAssocID="{5CC4840A-2B7A-9A4B-B589-A03BFB2CA2A1}" presName="imageRepeatNode" presStyleLbl="alignAcc1" presStyleIdx="5" presStyleCnt="6"/>
      <dgm:spPr/>
    </dgm:pt>
    <dgm:pt modelId="{D23680E7-4621-3949-996B-9E55FFC18551}" type="pres">
      <dgm:prSet presAssocID="{5CC4840A-2B7A-9A4B-B589-A03BFB2CA2A1}" presName="imageaccent6" presStyleCnt="0"/>
      <dgm:spPr/>
    </dgm:pt>
    <dgm:pt modelId="{6F6CCA2F-C368-9C46-B337-5658A312CA77}" type="pres">
      <dgm:prSet presAssocID="{5CC4840A-2B7A-9A4B-B589-A03BFB2CA2A1}" presName="accentRepeatNode" presStyleLbl="solidAlignAcc1" presStyleIdx="11" presStyleCnt="12"/>
      <dgm:spPr>
        <a:noFill/>
        <a:ln>
          <a:noFill/>
        </a:ln>
      </dgm:spPr>
    </dgm:pt>
  </dgm:ptLst>
  <dgm:cxnLst>
    <dgm:cxn modelId="{2B7C520C-98CB-E440-88C5-D35A490CA50F}" type="presOf" srcId="{4C2591A8-937A-774B-BD23-B7C857CD2E9C}" destId="{FBCAE49E-6E45-3B42-8263-A9B1ADED1761}" srcOrd="0" destOrd="0" presId="urn:microsoft.com/office/officeart/2008/layout/HexagonCluster"/>
    <dgm:cxn modelId="{11C2CB0C-5A8F-0741-9C98-D46E96F266F3}" srcId="{CCAF059F-FFC9-2342-AE25-15C80B40BFAC}" destId="{09CDA8A5-E400-1A4B-B395-5060DA9352AE}" srcOrd="2" destOrd="0" parTransId="{F15C734B-7F5C-B54C-9676-146D5E090B71}" sibTransId="{77CA5BA0-C540-9647-A921-A29D8625784B}"/>
    <dgm:cxn modelId="{C1E27C15-A02C-B848-AD54-4F16D8971DC9}" srcId="{CCAF059F-FFC9-2342-AE25-15C80B40BFAC}" destId="{35EE2040-5404-484C-883E-861306BD68ED}" srcOrd="5" destOrd="0" parTransId="{4DF99E9F-B589-D841-B786-16A28AFB4035}" sibTransId="{5CC4840A-2B7A-9A4B-B589-A03BFB2CA2A1}"/>
    <dgm:cxn modelId="{9618905B-7627-2940-B370-3384E207448E}" type="presOf" srcId="{30CFEB84-1953-9148-9B08-09EF365DDFB1}" destId="{356FF1AC-C1D0-6B49-B9A6-32A0FC50272A}" srcOrd="0" destOrd="0" presId="urn:microsoft.com/office/officeart/2008/layout/HexagonCluster"/>
    <dgm:cxn modelId="{78D1F35F-A65E-B74A-B398-703745C9A623}" type="presOf" srcId="{F4F37324-4790-3D4B-AB32-FF2D285640A7}" destId="{9BB7A85B-48B6-6F40-8136-9FA4541BF1C5}" srcOrd="0" destOrd="0" presId="urn:microsoft.com/office/officeart/2008/layout/HexagonCluster"/>
    <dgm:cxn modelId="{A06D286F-9726-424A-B44E-A1F4B538D3AA}" srcId="{CCAF059F-FFC9-2342-AE25-15C80B40BFAC}" destId="{30CFEB84-1953-9148-9B08-09EF365DDFB1}" srcOrd="4" destOrd="0" parTransId="{76C8456E-4B7D-3B4A-AE67-2BB175DC57CE}" sibTransId="{EA28965D-8866-8B46-9244-9448E0AE6DBD}"/>
    <dgm:cxn modelId="{777CA34F-6585-AB44-8089-952CE3A89E16}" type="presOf" srcId="{E12E61A7-C757-8D4C-B670-C60EFEC89AF0}" destId="{3F9DF5CC-A5D3-F247-B7FB-BAB979C09B2E}" srcOrd="0" destOrd="0" presId="urn:microsoft.com/office/officeart/2008/layout/HexagonCluster"/>
    <dgm:cxn modelId="{640EF656-DA35-E744-BFDA-79F9E33B10AC}" type="presOf" srcId="{09CDA8A5-E400-1A4B-B395-5060DA9352AE}" destId="{E97DE3B7-E86D-B74C-B5EB-EE5489582D79}" srcOrd="0" destOrd="0" presId="urn:microsoft.com/office/officeart/2008/layout/HexagonCluster"/>
    <dgm:cxn modelId="{580C2278-07D4-654A-9652-0FCF51C0146E}" type="presOf" srcId="{5CC4840A-2B7A-9A4B-B589-A03BFB2CA2A1}" destId="{EED5FAB3-1A44-B441-B54F-03F1BB800BB9}" srcOrd="0" destOrd="0" presId="urn:microsoft.com/office/officeart/2008/layout/HexagonCluster"/>
    <dgm:cxn modelId="{8AC0BD78-17D8-864E-AE5C-B02594B481FE}" type="presOf" srcId="{6F3C42F1-6C30-D448-9D59-8F450D098367}" destId="{853B7987-22B0-194E-AE06-EF67D7E41300}" srcOrd="0" destOrd="0" presId="urn:microsoft.com/office/officeart/2008/layout/HexagonCluster"/>
    <dgm:cxn modelId="{8F4EA47D-325C-A64F-AC5A-B00CB3419D05}" type="presOf" srcId="{77CA5BA0-C540-9647-A921-A29D8625784B}" destId="{9CD6FA93-4FB6-404B-8BDE-8B2EB9BCBA54}" srcOrd="0" destOrd="0" presId="urn:microsoft.com/office/officeart/2008/layout/HexagonCluster"/>
    <dgm:cxn modelId="{FA366F9B-AD74-5848-9109-A7D5D5EE4F02}" type="presOf" srcId="{8439F334-DCCA-0545-AECE-990CF2AEFAB9}" destId="{C6052D63-95B9-C14B-8FF6-ED05D1EFC8EA}" srcOrd="0" destOrd="0" presId="urn:microsoft.com/office/officeart/2008/layout/HexagonCluster"/>
    <dgm:cxn modelId="{D56EA89D-2FEE-084F-BB8E-5A1D0F7550F5}" srcId="{CCAF059F-FFC9-2342-AE25-15C80B40BFAC}" destId="{5CC6858D-28A6-AA42-99D6-732B70F8CE28}" srcOrd="1" destOrd="0" parTransId="{C4F7FC1C-AE42-744E-B45F-DBD448F401A8}" sibTransId="{6F3C42F1-6C30-D448-9D59-8F450D098367}"/>
    <dgm:cxn modelId="{585B53AA-F9C3-A34F-86C2-DC0AB836D247}" type="presOf" srcId="{35EE2040-5404-484C-883E-861306BD68ED}" destId="{62F5D47E-B738-CB4A-8CF2-A51A59DD5B64}" srcOrd="0" destOrd="0" presId="urn:microsoft.com/office/officeart/2008/layout/HexagonCluster"/>
    <dgm:cxn modelId="{55C1CAAD-BFF6-CE47-B5A3-03427890D293}" type="presOf" srcId="{CCAF059F-FFC9-2342-AE25-15C80B40BFAC}" destId="{C10F0451-22BD-6146-A586-3F5A46158308}" srcOrd="0" destOrd="0" presId="urn:microsoft.com/office/officeart/2008/layout/HexagonCluster"/>
    <dgm:cxn modelId="{229605B5-CD25-414D-B277-567EC311981C}" srcId="{CCAF059F-FFC9-2342-AE25-15C80B40BFAC}" destId="{8439F334-DCCA-0545-AECE-990CF2AEFAB9}" srcOrd="3" destOrd="0" parTransId="{9F033DAE-0368-4D46-90F7-EE4BC2AF7EA6}" sibTransId="{4C2591A8-937A-774B-BD23-B7C857CD2E9C}"/>
    <dgm:cxn modelId="{10ADD2B6-1296-3149-A417-903E65460018}" srcId="{CCAF059F-FFC9-2342-AE25-15C80B40BFAC}" destId="{E12E61A7-C757-8D4C-B670-C60EFEC89AF0}" srcOrd="0" destOrd="0" parTransId="{723D2E52-8ACE-514B-8489-74614CA70758}" sibTransId="{F4F37324-4790-3D4B-AB32-FF2D285640A7}"/>
    <dgm:cxn modelId="{790444E9-E568-0642-8D66-9DE4ED42B9BC}" type="presOf" srcId="{5CC6858D-28A6-AA42-99D6-732B70F8CE28}" destId="{D06E59BD-0573-E848-9C64-C4758AA60170}" srcOrd="0" destOrd="0" presId="urn:microsoft.com/office/officeart/2008/layout/HexagonCluster"/>
    <dgm:cxn modelId="{8503BEFF-FCE0-4147-AFD4-4CF89C869C2E}" type="presOf" srcId="{EA28965D-8866-8B46-9244-9448E0AE6DBD}" destId="{8AED7D21-53AA-5E46-9570-12F27F836BA9}" srcOrd="0" destOrd="0" presId="urn:microsoft.com/office/officeart/2008/layout/HexagonCluster"/>
    <dgm:cxn modelId="{E3087FFB-B398-AB47-B834-F022179C933A}" type="presParOf" srcId="{C10F0451-22BD-6146-A586-3F5A46158308}" destId="{506C9945-4048-EC4A-B700-6096674A410B}" srcOrd="0" destOrd="0" presId="urn:microsoft.com/office/officeart/2008/layout/HexagonCluster"/>
    <dgm:cxn modelId="{22ACFE0D-AA4A-F84C-8A71-333A706103D5}" type="presParOf" srcId="{506C9945-4048-EC4A-B700-6096674A410B}" destId="{3F9DF5CC-A5D3-F247-B7FB-BAB979C09B2E}" srcOrd="0" destOrd="0" presId="urn:microsoft.com/office/officeart/2008/layout/HexagonCluster"/>
    <dgm:cxn modelId="{7F17BD24-7C2D-FD4C-ABBA-0212D5E76113}" type="presParOf" srcId="{C10F0451-22BD-6146-A586-3F5A46158308}" destId="{21F07345-8E28-514F-802D-328EAECFD094}" srcOrd="1" destOrd="0" presId="urn:microsoft.com/office/officeart/2008/layout/HexagonCluster"/>
    <dgm:cxn modelId="{06D92FA5-00DF-0544-BB97-D892E159AF26}" type="presParOf" srcId="{21F07345-8E28-514F-802D-328EAECFD094}" destId="{7A609B38-45E9-DA41-9DD1-B8FA8A088E0F}" srcOrd="0" destOrd="0" presId="urn:microsoft.com/office/officeart/2008/layout/HexagonCluster"/>
    <dgm:cxn modelId="{123FA1BC-90AA-3542-B16B-315A1BB5C2A5}" type="presParOf" srcId="{C10F0451-22BD-6146-A586-3F5A46158308}" destId="{46F5A488-C0A8-A448-8CB6-0554CB96FF3E}" srcOrd="2" destOrd="0" presId="urn:microsoft.com/office/officeart/2008/layout/HexagonCluster"/>
    <dgm:cxn modelId="{9D8A142F-E65A-934B-BFC4-3D6F8DB4BCB3}" type="presParOf" srcId="{46F5A488-C0A8-A448-8CB6-0554CB96FF3E}" destId="{9BB7A85B-48B6-6F40-8136-9FA4541BF1C5}" srcOrd="0" destOrd="0" presId="urn:microsoft.com/office/officeart/2008/layout/HexagonCluster"/>
    <dgm:cxn modelId="{ED7D79EC-CC44-C943-A903-EA05D6D31027}" type="presParOf" srcId="{C10F0451-22BD-6146-A586-3F5A46158308}" destId="{6AE36D82-B980-BE4D-A625-A16F2C0F1BDA}" srcOrd="3" destOrd="0" presId="urn:microsoft.com/office/officeart/2008/layout/HexagonCluster"/>
    <dgm:cxn modelId="{50929257-60EF-D949-BF90-782A85A64766}" type="presParOf" srcId="{6AE36D82-B980-BE4D-A625-A16F2C0F1BDA}" destId="{0C024801-761D-594B-BAAF-42A4DA5B87F8}" srcOrd="0" destOrd="0" presId="urn:microsoft.com/office/officeart/2008/layout/HexagonCluster"/>
    <dgm:cxn modelId="{217A6A9B-8987-4B47-93A3-E43C8DCBC232}" type="presParOf" srcId="{C10F0451-22BD-6146-A586-3F5A46158308}" destId="{46BB216F-8F5F-4D40-8042-DE65A2C2EB74}" srcOrd="4" destOrd="0" presId="urn:microsoft.com/office/officeart/2008/layout/HexagonCluster"/>
    <dgm:cxn modelId="{0B866C7F-2FCB-2546-B570-641E0D836EBB}" type="presParOf" srcId="{46BB216F-8F5F-4D40-8042-DE65A2C2EB74}" destId="{D06E59BD-0573-E848-9C64-C4758AA60170}" srcOrd="0" destOrd="0" presId="urn:microsoft.com/office/officeart/2008/layout/HexagonCluster"/>
    <dgm:cxn modelId="{13C3DCF9-7420-2C4D-A195-F03E61281851}" type="presParOf" srcId="{C10F0451-22BD-6146-A586-3F5A46158308}" destId="{932FC47E-A4A9-9141-9F50-2DA82362513A}" srcOrd="5" destOrd="0" presId="urn:microsoft.com/office/officeart/2008/layout/HexagonCluster"/>
    <dgm:cxn modelId="{DC248ECA-2CD1-2542-9BCA-420515E7995E}" type="presParOf" srcId="{932FC47E-A4A9-9141-9F50-2DA82362513A}" destId="{7F0345FF-E509-2148-BBD0-4C5BC8AD650B}" srcOrd="0" destOrd="0" presId="urn:microsoft.com/office/officeart/2008/layout/HexagonCluster"/>
    <dgm:cxn modelId="{967E9929-227F-F84B-B34C-DD493D2E40F4}" type="presParOf" srcId="{C10F0451-22BD-6146-A586-3F5A46158308}" destId="{06744E54-10AE-B444-A6A2-B8DB3759489D}" srcOrd="6" destOrd="0" presId="urn:microsoft.com/office/officeart/2008/layout/HexagonCluster"/>
    <dgm:cxn modelId="{8C8ED0E0-5058-C145-B520-D9B2F83E07A9}" type="presParOf" srcId="{06744E54-10AE-B444-A6A2-B8DB3759489D}" destId="{853B7987-22B0-194E-AE06-EF67D7E41300}" srcOrd="0" destOrd="0" presId="urn:microsoft.com/office/officeart/2008/layout/HexagonCluster"/>
    <dgm:cxn modelId="{EC28BAA8-E2E2-2D48-BA26-154A6D73EF4F}" type="presParOf" srcId="{C10F0451-22BD-6146-A586-3F5A46158308}" destId="{7A19EB92-B517-B246-8ECB-43E1A426CC5D}" srcOrd="7" destOrd="0" presId="urn:microsoft.com/office/officeart/2008/layout/HexagonCluster"/>
    <dgm:cxn modelId="{3E74F3CD-9915-E34C-B2E3-7DEB0DF94403}" type="presParOf" srcId="{7A19EB92-B517-B246-8ECB-43E1A426CC5D}" destId="{EA4BC963-D75D-BA47-BE85-10E786BD251D}" srcOrd="0" destOrd="0" presId="urn:microsoft.com/office/officeart/2008/layout/HexagonCluster"/>
    <dgm:cxn modelId="{8838AED5-897D-454D-9304-EDE12752DA98}" type="presParOf" srcId="{C10F0451-22BD-6146-A586-3F5A46158308}" destId="{C01963F3-F3DF-CF45-B238-F4B06EE65236}" srcOrd="8" destOrd="0" presId="urn:microsoft.com/office/officeart/2008/layout/HexagonCluster"/>
    <dgm:cxn modelId="{689F82D9-5024-0049-B830-9688FC948B6E}" type="presParOf" srcId="{C01963F3-F3DF-CF45-B238-F4B06EE65236}" destId="{E97DE3B7-E86D-B74C-B5EB-EE5489582D79}" srcOrd="0" destOrd="0" presId="urn:microsoft.com/office/officeart/2008/layout/HexagonCluster"/>
    <dgm:cxn modelId="{5AEABC07-3D2E-054F-9C82-0BF9AEAFC17A}" type="presParOf" srcId="{C10F0451-22BD-6146-A586-3F5A46158308}" destId="{BD586E1D-DBF3-5742-9A7A-B91095F30395}" srcOrd="9" destOrd="0" presId="urn:microsoft.com/office/officeart/2008/layout/HexagonCluster"/>
    <dgm:cxn modelId="{0436595A-113B-0F4B-8A8B-9F5FCE641073}" type="presParOf" srcId="{BD586E1D-DBF3-5742-9A7A-B91095F30395}" destId="{5B080089-61CA-2048-9AD1-5298B7DFBA92}" srcOrd="0" destOrd="0" presId="urn:microsoft.com/office/officeart/2008/layout/HexagonCluster"/>
    <dgm:cxn modelId="{3E4391BF-56A4-5740-8929-5BBDB78C4444}" type="presParOf" srcId="{C10F0451-22BD-6146-A586-3F5A46158308}" destId="{5780F8D6-CF99-BF4E-8B90-00DD2CDE0E1B}" srcOrd="10" destOrd="0" presId="urn:microsoft.com/office/officeart/2008/layout/HexagonCluster"/>
    <dgm:cxn modelId="{954FDC6F-3398-1543-9B90-FC8E192255B5}" type="presParOf" srcId="{5780F8D6-CF99-BF4E-8B90-00DD2CDE0E1B}" destId="{9CD6FA93-4FB6-404B-8BDE-8B2EB9BCBA54}" srcOrd="0" destOrd="0" presId="urn:microsoft.com/office/officeart/2008/layout/HexagonCluster"/>
    <dgm:cxn modelId="{592F3253-EFFD-DF42-9F42-D1691FCA2402}" type="presParOf" srcId="{C10F0451-22BD-6146-A586-3F5A46158308}" destId="{FFCFD507-2A4A-1445-A1C9-18562F3E9A17}" srcOrd="11" destOrd="0" presId="urn:microsoft.com/office/officeart/2008/layout/HexagonCluster"/>
    <dgm:cxn modelId="{69BFC31A-253C-DD48-B661-E07C5E7CFB22}" type="presParOf" srcId="{FFCFD507-2A4A-1445-A1C9-18562F3E9A17}" destId="{A3890A77-134C-6C47-A82C-B607F33E18DC}" srcOrd="0" destOrd="0" presId="urn:microsoft.com/office/officeart/2008/layout/HexagonCluster"/>
    <dgm:cxn modelId="{26129563-E425-6840-97DB-DCD83D4031ED}" type="presParOf" srcId="{C10F0451-22BD-6146-A586-3F5A46158308}" destId="{1C241411-2678-9245-BA3E-EF55C3FD67B4}" srcOrd="12" destOrd="0" presId="urn:microsoft.com/office/officeart/2008/layout/HexagonCluster"/>
    <dgm:cxn modelId="{C491A2A8-6B0D-D343-BD39-A641CBAC5B0A}" type="presParOf" srcId="{1C241411-2678-9245-BA3E-EF55C3FD67B4}" destId="{C6052D63-95B9-C14B-8FF6-ED05D1EFC8EA}" srcOrd="0" destOrd="0" presId="urn:microsoft.com/office/officeart/2008/layout/HexagonCluster"/>
    <dgm:cxn modelId="{96A05AA6-1599-EB47-8729-89293E5288A1}" type="presParOf" srcId="{C10F0451-22BD-6146-A586-3F5A46158308}" destId="{86F4EEE7-FF41-4E4D-A0ED-4DA33A4E2A3B}" srcOrd="13" destOrd="0" presId="urn:microsoft.com/office/officeart/2008/layout/HexagonCluster"/>
    <dgm:cxn modelId="{5A980548-837A-C241-9CA5-F69F1B6D60F8}" type="presParOf" srcId="{86F4EEE7-FF41-4E4D-A0ED-4DA33A4E2A3B}" destId="{C69FF80D-C298-A749-B1BC-18D540DBDEE9}" srcOrd="0" destOrd="0" presId="urn:microsoft.com/office/officeart/2008/layout/HexagonCluster"/>
    <dgm:cxn modelId="{B5DA5A17-E556-A542-9331-C2B00EB6DB62}" type="presParOf" srcId="{C10F0451-22BD-6146-A586-3F5A46158308}" destId="{DD64F270-4F99-894C-8D42-9B2D749F3C4D}" srcOrd="14" destOrd="0" presId="urn:microsoft.com/office/officeart/2008/layout/HexagonCluster"/>
    <dgm:cxn modelId="{16BE26A4-56A1-0648-AD02-F1C7602D5723}" type="presParOf" srcId="{DD64F270-4F99-894C-8D42-9B2D749F3C4D}" destId="{FBCAE49E-6E45-3B42-8263-A9B1ADED1761}" srcOrd="0" destOrd="0" presId="urn:microsoft.com/office/officeart/2008/layout/HexagonCluster"/>
    <dgm:cxn modelId="{9A1BFF0C-D681-4A43-B61F-E3A7EE8E6A0B}" type="presParOf" srcId="{C10F0451-22BD-6146-A586-3F5A46158308}" destId="{621B4C31-FB5D-D741-A2DA-22C9DEB0EAEE}" srcOrd="15" destOrd="0" presId="urn:microsoft.com/office/officeart/2008/layout/HexagonCluster"/>
    <dgm:cxn modelId="{232A8558-0A90-B943-A0B8-55809D3F2800}" type="presParOf" srcId="{621B4C31-FB5D-D741-A2DA-22C9DEB0EAEE}" destId="{8646F855-01BF-FC4E-A762-349BE3535F39}" srcOrd="0" destOrd="0" presId="urn:microsoft.com/office/officeart/2008/layout/HexagonCluster"/>
    <dgm:cxn modelId="{B06582AF-849D-4846-8789-A961234584A6}" type="presParOf" srcId="{C10F0451-22BD-6146-A586-3F5A46158308}" destId="{0D9F2538-2FE5-E343-AB3E-F641021E4BCB}" srcOrd="16" destOrd="0" presId="urn:microsoft.com/office/officeart/2008/layout/HexagonCluster"/>
    <dgm:cxn modelId="{259EE7D9-DE05-184F-BE75-7E26E46FF2CA}" type="presParOf" srcId="{0D9F2538-2FE5-E343-AB3E-F641021E4BCB}" destId="{356FF1AC-C1D0-6B49-B9A6-32A0FC50272A}" srcOrd="0" destOrd="0" presId="urn:microsoft.com/office/officeart/2008/layout/HexagonCluster"/>
    <dgm:cxn modelId="{35918CDE-4E84-A44C-865C-EC9B8693EFFA}" type="presParOf" srcId="{C10F0451-22BD-6146-A586-3F5A46158308}" destId="{4DEC70F7-5A80-AF4F-8A32-4DB396E1A31D}" srcOrd="17" destOrd="0" presId="urn:microsoft.com/office/officeart/2008/layout/HexagonCluster"/>
    <dgm:cxn modelId="{868CA59C-A3B6-0F4F-B8ED-4A75519D9E1A}" type="presParOf" srcId="{4DEC70F7-5A80-AF4F-8A32-4DB396E1A31D}" destId="{C68C5BEE-AA6C-354D-939F-AE49D424C211}" srcOrd="0" destOrd="0" presId="urn:microsoft.com/office/officeart/2008/layout/HexagonCluster"/>
    <dgm:cxn modelId="{5223EA48-FCF7-344D-9DDD-E6CDA6DFC1DB}" type="presParOf" srcId="{C10F0451-22BD-6146-A586-3F5A46158308}" destId="{7678C6BD-EB20-4948-8D03-4B93EF06F643}" srcOrd="18" destOrd="0" presId="urn:microsoft.com/office/officeart/2008/layout/HexagonCluster"/>
    <dgm:cxn modelId="{99F71422-74A7-1040-9FE2-CEEFAE927651}" type="presParOf" srcId="{7678C6BD-EB20-4948-8D03-4B93EF06F643}" destId="{8AED7D21-53AA-5E46-9570-12F27F836BA9}" srcOrd="0" destOrd="0" presId="urn:microsoft.com/office/officeart/2008/layout/HexagonCluster"/>
    <dgm:cxn modelId="{73CC670A-A196-DE41-98F6-50BBB8AC31C2}" type="presParOf" srcId="{C10F0451-22BD-6146-A586-3F5A46158308}" destId="{0AED4231-ACF3-D842-A122-789CD42E0BD2}" srcOrd="19" destOrd="0" presId="urn:microsoft.com/office/officeart/2008/layout/HexagonCluster"/>
    <dgm:cxn modelId="{BC6C300C-71DE-FA49-8E2F-1B82F47736CC}" type="presParOf" srcId="{0AED4231-ACF3-D842-A122-789CD42E0BD2}" destId="{5C570E71-ED43-1446-A254-96B34F61CDBE}" srcOrd="0" destOrd="0" presId="urn:microsoft.com/office/officeart/2008/layout/HexagonCluster"/>
    <dgm:cxn modelId="{E859941D-18EE-5746-A34D-449476E39012}" type="presParOf" srcId="{C10F0451-22BD-6146-A586-3F5A46158308}" destId="{7256D3DA-5E8D-7B46-A943-8E1E81B17F32}" srcOrd="20" destOrd="0" presId="urn:microsoft.com/office/officeart/2008/layout/HexagonCluster"/>
    <dgm:cxn modelId="{3B7504CE-396E-9049-AE35-B76E01268DE5}" type="presParOf" srcId="{7256D3DA-5E8D-7B46-A943-8E1E81B17F32}" destId="{62F5D47E-B738-CB4A-8CF2-A51A59DD5B64}" srcOrd="0" destOrd="0" presId="urn:microsoft.com/office/officeart/2008/layout/HexagonCluster"/>
    <dgm:cxn modelId="{123AC3A4-1178-D746-962C-645EF9C5B09F}" type="presParOf" srcId="{C10F0451-22BD-6146-A586-3F5A46158308}" destId="{F0EAE1C0-A401-7F48-93BA-95114C8044FF}" srcOrd="21" destOrd="0" presId="urn:microsoft.com/office/officeart/2008/layout/HexagonCluster"/>
    <dgm:cxn modelId="{321F7F76-2C23-C146-8BBD-E0EA5E32BD83}" type="presParOf" srcId="{F0EAE1C0-A401-7F48-93BA-95114C8044FF}" destId="{EFCE65F1-A477-FA4B-8E16-994622339B94}" srcOrd="0" destOrd="0" presId="urn:microsoft.com/office/officeart/2008/layout/HexagonCluster"/>
    <dgm:cxn modelId="{FEDB9571-F69F-754A-A19B-0E5088C41EDB}" type="presParOf" srcId="{C10F0451-22BD-6146-A586-3F5A46158308}" destId="{5B31ADF5-5C4E-5847-A37A-E135D6543A91}" srcOrd="22" destOrd="0" presId="urn:microsoft.com/office/officeart/2008/layout/HexagonCluster"/>
    <dgm:cxn modelId="{8BC26950-723C-3F4C-9A1F-0F0965CDF9CF}" type="presParOf" srcId="{5B31ADF5-5C4E-5847-A37A-E135D6543A91}" destId="{EED5FAB3-1A44-B441-B54F-03F1BB800BB9}" srcOrd="0" destOrd="0" presId="urn:microsoft.com/office/officeart/2008/layout/HexagonCluster"/>
    <dgm:cxn modelId="{1E599AAD-EF29-EE4B-AEE1-B13FCC2F6482}" type="presParOf" srcId="{C10F0451-22BD-6146-A586-3F5A46158308}" destId="{D23680E7-4621-3949-996B-9E55FFC18551}" srcOrd="23" destOrd="0" presId="urn:microsoft.com/office/officeart/2008/layout/HexagonCluster"/>
    <dgm:cxn modelId="{66385506-E4A7-904F-9EF9-32DFC0E3B2D5}" type="presParOf" srcId="{D23680E7-4621-3949-996B-9E55FFC18551}" destId="{6F6CCA2F-C368-9C46-B337-5658A312CA77}"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DF5CC-A5D3-F247-B7FB-BAB979C09B2E}">
      <dsp:nvSpPr>
        <dsp:cNvPr id="0" name=""/>
        <dsp:cNvSpPr/>
      </dsp:nvSpPr>
      <dsp:spPr>
        <a:xfrm>
          <a:off x="3074148" y="1284512"/>
          <a:ext cx="879299" cy="676585"/>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50" kern="1200">
              <a:latin typeface="Franklin Gothic Book" panose="020B0503020102020204" pitchFamily="34" charset="0"/>
            </a:rPr>
            <a:t>upgrade of border facilities</a:t>
          </a:r>
        </a:p>
      </dsp:txBody>
      <dsp:txXfrm>
        <a:off x="3203805" y="1384278"/>
        <a:ext cx="619985" cy="477053"/>
      </dsp:txXfrm>
    </dsp:sp>
    <dsp:sp modelId="{7A609B38-45E9-DA41-9DD1-B8FA8A088E0F}">
      <dsp:nvSpPr>
        <dsp:cNvPr id="0" name=""/>
        <dsp:cNvSpPr/>
      </dsp:nvSpPr>
      <dsp:spPr>
        <a:xfrm>
          <a:off x="1474421" y="1587810"/>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B7A85B-48B6-6F40-8136-9FA4541BF1C5}">
      <dsp:nvSpPr>
        <dsp:cNvPr id="0" name=""/>
        <dsp:cNvSpPr/>
      </dsp:nvSpPr>
      <dsp:spPr>
        <a:xfrm>
          <a:off x="2338751" y="1686201"/>
          <a:ext cx="832093" cy="643253"/>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24801-761D-594B-BAAF-42A4DA5B87F8}">
      <dsp:nvSpPr>
        <dsp:cNvPr id="0" name=""/>
        <dsp:cNvSpPr/>
      </dsp:nvSpPr>
      <dsp:spPr>
        <a:xfrm>
          <a:off x="1283823" y="136627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6E59BD-0573-E848-9C64-C4758AA60170}">
      <dsp:nvSpPr>
        <dsp:cNvPr id="0" name=""/>
        <dsp:cNvSpPr/>
      </dsp:nvSpPr>
      <dsp:spPr>
        <a:xfrm>
          <a:off x="2321252" y="840025"/>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50" kern="1200">
              <a:latin typeface="Franklin Gothic Book" panose="020B0503020102020204" pitchFamily="34" charset="0"/>
            </a:rPr>
            <a:t>policy &amp;  </a:t>
          </a:r>
          <a:r>
            <a:rPr lang="en-US" sz="1100" kern="1200">
              <a:latin typeface="Franklin Gothic Book" panose="020B0503020102020204" pitchFamily="34" charset="0"/>
            </a:rPr>
            <a:t>regulatory</a:t>
          </a:r>
          <a:r>
            <a:rPr lang="en-US" sz="1150" kern="1200">
              <a:latin typeface="Franklin Gothic Book" panose="020B0503020102020204" pitchFamily="34" charset="0"/>
            </a:rPr>
            <a:t> reforms</a:t>
          </a:r>
        </a:p>
      </dsp:txBody>
      <dsp:txXfrm>
        <a:off x="2458304" y="957709"/>
        <a:ext cx="610726" cy="524421"/>
      </dsp:txXfrm>
    </dsp:sp>
    <dsp:sp modelId="{7F0345FF-E509-2148-BBD0-4C5BC8AD650B}">
      <dsp:nvSpPr>
        <dsp:cNvPr id="0" name=""/>
        <dsp:cNvSpPr/>
      </dsp:nvSpPr>
      <dsp:spPr>
        <a:xfrm>
          <a:off x="2930217" y="1497074"/>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3B7987-22B0-194E-AE06-EF67D7E41300}">
      <dsp:nvSpPr>
        <dsp:cNvPr id="0" name=""/>
        <dsp:cNvSpPr/>
      </dsp:nvSpPr>
      <dsp:spPr>
        <a:xfrm>
          <a:off x="1557636" y="1250704"/>
          <a:ext cx="884829" cy="759789"/>
        </a:xfrm>
        <a:prstGeom prst="hexagon">
          <a:avLst>
            <a:gd name="adj" fmla="val 25000"/>
            <a:gd name="vf" fmla="val 115470"/>
          </a:avLst>
        </a:prstGeom>
        <a:blipFill rotWithShape="1">
          <a:blip xmlns:r="http://schemas.openxmlformats.org/officeDocument/2006/relationships" r:embed="rId2" cstate="screen">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4BC963-D75D-BA47-BE85-10E786BD251D}">
      <dsp:nvSpPr>
        <dsp:cNvPr id="0" name=""/>
        <dsp:cNvSpPr/>
      </dsp:nvSpPr>
      <dsp:spPr>
        <a:xfrm>
          <a:off x="3103805" y="1598836"/>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97DE3B7-E86D-B74C-B5EB-EE5489582D79}">
      <dsp:nvSpPr>
        <dsp:cNvPr id="0" name=""/>
        <dsp:cNvSpPr/>
      </dsp:nvSpPr>
      <dsp:spPr>
        <a:xfrm>
          <a:off x="1487184" y="426485"/>
          <a:ext cx="976356"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None/>
          </a:pPr>
          <a:r>
            <a:rPr lang="en-US" sz="1150" kern="1200">
              <a:latin typeface="Franklin Gothic Book" panose="020B0503020102020204" pitchFamily="34" charset="0"/>
            </a:rPr>
            <a:t>mentoring, advisory, capacity building</a:t>
          </a:r>
        </a:p>
      </dsp:txBody>
      <dsp:txXfrm>
        <a:off x="1631863" y="539072"/>
        <a:ext cx="686998" cy="534615"/>
      </dsp:txXfrm>
    </dsp:sp>
    <dsp:sp modelId="{5B080089-61CA-2048-9AD1-5298B7DFBA92}">
      <dsp:nvSpPr>
        <dsp:cNvPr id="0" name=""/>
        <dsp:cNvSpPr/>
      </dsp:nvSpPr>
      <dsp:spPr>
        <a:xfrm>
          <a:off x="2165961" y="436891"/>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D6FA93-4FB6-404B-8BDE-8B2EB9BCBA54}">
      <dsp:nvSpPr>
        <dsp:cNvPr id="0" name=""/>
        <dsp:cNvSpPr/>
      </dsp:nvSpPr>
      <dsp:spPr>
        <a:xfrm>
          <a:off x="2321252" y="0"/>
          <a:ext cx="884829" cy="759789"/>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90A77-134C-6C47-A82C-B607F33E18DC}">
      <dsp:nvSpPr>
        <dsp:cNvPr id="0" name=""/>
        <dsp:cNvSpPr/>
      </dsp:nvSpPr>
      <dsp:spPr>
        <a:xfrm>
          <a:off x="2346117" y="33659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052D63-95B9-C14B-8FF6-ED05D1EFC8EA}">
      <dsp:nvSpPr>
        <dsp:cNvPr id="0" name=""/>
        <dsp:cNvSpPr/>
      </dsp:nvSpPr>
      <dsp:spPr>
        <a:xfrm>
          <a:off x="3067235" y="420746"/>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50" kern="1200">
              <a:latin typeface="Franklin Gothic Book" panose="020B0503020102020204" pitchFamily="34" charset="0"/>
            </a:rPr>
            <a:t>National single window</a:t>
          </a:r>
        </a:p>
      </dsp:txBody>
      <dsp:txXfrm>
        <a:off x="3204287" y="538430"/>
        <a:ext cx="610726" cy="524421"/>
      </dsp:txXfrm>
    </dsp:sp>
    <dsp:sp modelId="{C69FF80D-C298-A749-B1BC-18D540DBDEE9}">
      <dsp:nvSpPr>
        <dsp:cNvPr id="0" name=""/>
        <dsp:cNvSpPr/>
      </dsp:nvSpPr>
      <dsp:spPr>
        <a:xfrm>
          <a:off x="3847888" y="757343"/>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CAE49E-6E45-3B42-8263-A9B1ADED1761}">
      <dsp:nvSpPr>
        <dsp:cNvPr id="0" name=""/>
        <dsp:cNvSpPr/>
      </dsp:nvSpPr>
      <dsp:spPr>
        <a:xfrm>
          <a:off x="4610078" y="413200"/>
          <a:ext cx="884829" cy="759789"/>
        </a:xfrm>
        <a:prstGeom prst="hexagon">
          <a:avLst>
            <a:gd name="adj" fmla="val 25000"/>
            <a:gd name="vf" fmla="val 115470"/>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46F855-01BF-FC4E-A762-349BE3535F39}">
      <dsp:nvSpPr>
        <dsp:cNvPr id="0" name=""/>
        <dsp:cNvSpPr/>
      </dsp:nvSpPr>
      <dsp:spPr>
        <a:xfrm>
          <a:off x="3973716" y="954691"/>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6FF1AC-C1D0-6B49-B9A6-32A0FC50272A}">
      <dsp:nvSpPr>
        <dsp:cNvPr id="0" name=""/>
        <dsp:cNvSpPr/>
      </dsp:nvSpPr>
      <dsp:spPr>
        <a:xfrm>
          <a:off x="3843665" y="8072"/>
          <a:ext cx="884829" cy="759789"/>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50" kern="1200">
              <a:latin typeface="Franklin Gothic Book" panose="020B0503020102020204" pitchFamily="34" charset="0"/>
            </a:rPr>
            <a:t>pilot initiatives</a:t>
          </a:r>
        </a:p>
      </dsp:txBody>
      <dsp:txXfrm>
        <a:off x="3980717" y="125756"/>
        <a:ext cx="610726" cy="524421"/>
      </dsp:txXfrm>
    </dsp:sp>
    <dsp:sp modelId="{C68C5BEE-AA6C-354D-939F-AE49D424C211}">
      <dsp:nvSpPr>
        <dsp:cNvPr id="0" name=""/>
        <dsp:cNvSpPr/>
      </dsp:nvSpPr>
      <dsp:spPr>
        <a:xfrm>
          <a:off x="4609329" y="348583"/>
          <a:ext cx="103214" cy="89041"/>
        </a:xfrm>
        <a:prstGeom prst="hexagon">
          <a:avLst>
            <a:gd name="adj" fmla="val 25000"/>
            <a:gd name="vf" fmla="val 11547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ED7D21-53AA-5E46-9570-12F27F836BA9}">
      <dsp:nvSpPr>
        <dsp:cNvPr id="0" name=""/>
        <dsp:cNvSpPr/>
      </dsp:nvSpPr>
      <dsp:spPr>
        <a:xfrm>
          <a:off x="3849993" y="831891"/>
          <a:ext cx="884829" cy="759789"/>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570E71-ED43-1446-A254-96B34F61CDBE}">
      <dsp:nvSpPr>
        <dsp:cNvPr id="0" name=""/>
        <dsp:cNvSpPr/>
      </dsp:nvSpPr>
      <dsp:spPr>
        <a:xfrm>
          <a:off x="4781510" y="44887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2F5D47E-B738-CB4A-8CF2-A51A59DD5B64}">
      <dsp:nvSpPr>
        <dsp:cNvPr id="0" name=""/>
        <dsp:cNvSpPr/>
      </dsp:nvSpPr>
      <dsp:spPr>
        <a:xfrm>
          <a:off x="4609217" y="1251998"/>
          <a:ext cx="1140642" cy="75516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11175">
            <a:lnSpc>
              <a:spcPct val="90000"/>
            </a:lnSpc>
            <a:spcBef>
              <a:spcPct val="0"/>
            </a:spcBef>
            <a:spcAft>
              <a:spcPct val="35000"/>
            </a:spcAft>
            <a:buFont typeface="Arial" panose="020B0604020202020204" pitchFamily="34" charset="0"/>
            <a:buNone/>
          </a:pPr>
          <a:r>
            <a:rPr lang="en-US" sz="1150" kern="1200">
              <a:latin typeface="Franklin Gothic Book" panose="020B0503020102020204" pitchFamily="34" charset="0"/>
            </a:rPr>
            <a:t>institutional coordination</a:t>
          </a:r>
        </a:p>
      </dsp:txBody>
      <dsp:txXfrm>
        <a:off x="4767201" y="1356591"/>
        <a:ext cx="824674" cy="545976"/>
      </dsp:txXfrm>
    </dsp:sp>
    <dsp:sp modelId="{EFCE65F1-A477-FA4B-8E16-994622339B94}">
      <dsp:nvSpPr>
        <dsp:cNvPr id="0" name=""/>
        <dsp:cNvSpPr/>
      </dsp:nvSpPr>
      <dsp:spPr>
        <a:xfrm>
          <a:off x="4780571" y="1935922"/>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D5FAB3-1A44-B441-B54F-03F1BB800BB9}">
      <dsp:nvSpPr>
        <dsp:cNvPr id="0" name=""/>
        <dsp:cNvSpPr/>
      </dsp:nvSpPr>
      <dsp:spPr>
        <a:xfrm>
          <a:off x="3843665" y="1686410"/>
          <a:ext cx="884829" cy="759789"/>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CCA2F-C368-9C46-B337-5658A312CA77}">
      <dsp:nvSpPr>
        <dsp:cNvPr id="0" name=""/>
        <dsp:cNvSpPr/>
      </dsp:nvSpPr>
      <dsp:spPr>
        <a:xfrm>
          <a:off x="4616366" y="2019827"/>
          <a:ext cx="103214" cy="89041"/>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00:54:35.309"/>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00:54:50.462"/>
    </inkml:context>
    <inkml:brush xml:id="br0">
      <inkml:brushProperty name="width" value="0.05" units="cm"/>
      <inkml:brushProperty name="height" value="0.05" units="cm"/>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00:54:55.86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41189-EA03-44D7-9E67-8F9A27249DFC}" type="datetimeFigureOut">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1BAB3-97BB-425D-B65F-035B55C22540}" type="slidenum">
              <a:t>‹#›</a:t>
            </a:fld>
            <a:endParaRPr lang="en-US"/>
          </a:p>
        </p:txBody>
      </p:sp>
    </p:spTree>
    <p:extLst>
      <p:ext uri="{BB962C8B-B14F-4D97-AF65-F5344CB8AC3E}">
        <p14:creationId xmlns:p14="http://schemas.microsoft.com/office/powerpoint/2010/main" val="50050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ctad.org/press-material/global-e-commerce-jumps-267-trillion-covid-19-boosts-online-retail-sale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tatista.com/statistics/1296796/global-cross-border-ecommerce-market-value/" TargetMode="External"/><Relationship Id="rId4" Type="http://schemas.openxmlformats.org/officeDocument/2006/relationships/hyperlink" Target="https://www.bloomberg.com/press-releases/2022-01-19/cross-border-e-commerce-market-size-to-reach-usd-1508700-million-by-2027-at-cagr-15-5-valuates-report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ea typeface="Calibri"/>
                <a:cs typeface="Calibri"/>
              </a:rPr>
              <a:t>NOTE: These are weighted averages. GDP for 2021 was used for 2022. 2023 data are forecasts made in ADO 2022.</a:t>
            </a:r>
          </a:p>
          <a:p>
            <a:endParaRPr lang="en-PH">
              <a:ea typeface="Calibri"/>
              <a:cs typeface="Calibri"/>
            </a:endParaRPr>
          </a:p>
          <a:p>
            <a:r>
              <a:rPr lang="en-PH">
                <a:ea typeface="Calibri"/>
                <a:cs typeface="Calibri"/>
              </a:rPr>
              <a:t>Merchandise exports and imports of CAREC10 first shrank in 2020 owing to the pandemic, then recovered in 2021 and expanded even further in 2022. </a:t>
            </a:r>
          </a:p>
          <a:p>
            <a:endParaRPr lang="en-PH">
              <a:ea typeface="Calibri"/>
              <a:cs typeface="Calibri"/>
            </a:endParaRPr>
          </a:p>
          <a:p>
            <a:r>
              <a:rPr lang="en-PH">
                <a:ea typeface="Calibri"/>
                <a:cs typeface="Calibri"/>
              </a:rPr>
              <a:t>Developing Asia exports and imports performed better than CAREC10 in 2020 and 2021, but the tables were turned in 2022 and by a large margin.</a:t>
            </a:r>
          </a:p>
        </p:txBody>
      </p:sp>
      <p:sp>
        <p:nvSpPr>
          <p:cNvPr id="4" name="Slide Number Placeholder 3"/>
          <p:cNvSpPr>
            <a:spLocks noGrp="1"/>
          </p:cNvSpPr>
          <p:nvPr>
            <p:ph type="sldNum" sz="quarter" idx="5"/>
          </p:nvPr>
        </p:nvSpPr>
        <p:spPr/>
        <p:txBody>
          <a:bodyPr/>
          <a:lstStyle/>
          <a:p>
            <a:fld id="{CAE6FC49-B56F-8844-8EB7-863F1FE531D6}" type="slidenum">
              <a:rPr lang="en-US" smtClean="0"/>
              <a:t>3</a:t>
            </a:fld>
            <a:endParaRPr lang="en-US"/>
          </a:p>
        </p:txBody>
      </p:sp>
    </p:spTree>
    <p:extLst>
      <p:ext uri="{BB962C8B-B14F-4D97-AF65-F5344CB8AC3E}">
        <p14:creationId xmlns:p14="http://schemas.microsoft.com/office/powerpoint/2010/main" val="95493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panose="020F0502020204030204"/>
                <a:cs typeface="Calibri" panose="020F0502020204030204"/>
              </a:rPr>
              <a:t>Institution Building</a:t>
            </a:r>
            <a:endParaRPr lang="en-US" b="1"/>
          </a:p>
          <a:p>
            <a:r>
              <a:rPr lang="en-US">
                <a:ea typeface="Calibri"/>
                <a:cs typeface="Calibri"/>
              </a:rPr>
              <a:t>Regular, frequent, and continuous interaction among countries, like a trade transaction, strengthens ties and builds trust and goodwill, the very foundation for regional cooperation</a:t>
            </a:r>
          </a:p>
          <a:p>
            <a:r>
              <a:rPr lang="en-US">
                <a:ea typeface="Calibri"/>
                <a:cs typeface="Calibri"/>
              </a:rPr>
              <a:t>Policy discussions enable better understanding of members' national objectives and constraints and determination of regional priorities</a:t>
            </a:r>
          </a:p>
          <a:p>
            <a:r>
              <a:rPr lang="en-US">
                <a:ea typeface="Calibri"/>
                <a:cs typeface="Calibri"/>
              </a:rPr>
              <a:t>Seminars and workshops expose members to international standards, best practice, and lessons from global experience</a:t>
            </a:r>
          </a:p>
          <a:p>
            <a:endParaRPr lang="en-US"/>
          </a:p>
          <a:p>
            <a:r>
              <a:rPr lang="en-US" b="1"/>
              <a:t>Accelerating Digital Trade </a:t>
            </a:r>
            <a:endParaRPr lang="en-US" b="1">
              <a:ea typeface="Calibri"/>
              <a:cs typeface="Calibri"/>
            </a:endParaRPr>
          </a:p>
          <a:p>
            <a:r>
              <a:rPr lang="en-PH" sz="1200" kern="1200">
                <a:solidFill>
                  <a:schemeClr val="tx1"/>
                </a:solidFill>
                <a:effectLst/>
                <a:latin typeface="+mn-lt"/>
                <a:ea typeface="+mn-ea"/>
                <a:cs typeface="+mn-cs"/>
              </a:rPr>
              <a:t>CAREC countries have intensified their efforts to maximize the use of digital technologies to transform trade and promote economic opportunities. To support them, CAREC trade TA has been expanded to help establish mechanisms to accelerate digital trade. Specifically, the TA will conduct business process analysis, feasibility or scoping studies for CAREC countries to digitize trade (e.g., use of blockchain, artificial intelligence, e-certification, e-payment, or cloud platform); support discussions and provide technical assistance to a bilateral or subregional agreement or arrangement between CAREC countries that aims to promote digital trade cooperation and/or accession of CAREC members in relevant international conventions; and establish a Digital Trade forum, network or alliance between public and private stakeholders in the CAREC region. </a:t>
            </a:r>
            <a:endParaRPr lang="en-PH" sz="1200" kern="1200">
              <a:solidFill>
                <a:schemeClr val="tx1"/>
              </a:solidFill>
              <a:effectLst/>
              <a:latin typeface="+mn-lt"/>
              <a:ea typeface="Calibri"/>
              <a:cs typeface="Calibri"/>
            </a:endParaRPr>
          </a:p>
          <a:p>
            <a:r>
              <a:rPr lang="en-PH"/>
              <a:t>  </a:t>
            </a:r>
            <a:endParaRPr lang="en-PH" sz="1200" kern="1200">
              <a:solidFill>
                <a:schemeClr val="tx1"/>
              </a:solidFill>
              <a:effectLst/>
              <a:latin typeface="+mn-lt"/>
              <a:ea typeface="Calibri"/>
              <a:cs typeface="Calibri"/>
            </a:endParaRPr>
          </a:p>
          <a:p>
            <a:endParaRPr lang="en-PH">
              <a:ea typeface="Calibri"/>
              <a:cs typeface="Calibri"/>
            </a:endParaRPr>
          </a:p>
          <a:p>
            <a:endParaRPr lang="en-US" b="1"/>
          </a:p>
          <a:p>
            <a:r>
              <a:rPr lang="en-US"/>
              <a:t>   </a:t>
            </a:r>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125285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KPs </a:t>
            </a:r>
          </a:p>
          <a:p>
            <a:r>
              <a:rPr lang="en-US" sz="1200">
                <a:latin typeface="+mn-lt"/>
              </a:rPr>
              <a:t>Technical Study: eCommerce in the CAREC Region: Laws and Policies</a:t>
            </a:r>
          </a:p>
          <a:p>
            <a:r>
              <a:rPr lang="en-US" sz="1200">
                <a:latin typeface="+mn-lt"/>
              </a:rPr>
              <a:t>Technical Study: Advancing Economic Diversification in CAREC Countries through the Development of the Services Sector </a:t>
            </a:r>
          </a:p>
          <a:p>
            <a:r>
              <a:rPr lang="en-US" sz="1200">
                <a:latin typeface="+mn-lt"/>
              </a:rPr>
              <a:t>Technical Study: CAREC Corridor Performance Measurement and Monitoring 2020 Annual Report</a:t>
            </a:r>
          </a:p>
          <a:p>
            <a:r>
              <a:rPr lang="en-US" sz="1200">
                <a:latin typeface="+mn-lt"/>
              </a:rPr>
              <a:t>Brief: Expanding CAREC Agri-Trade through the Use of Electronic Certificates</a:t>
            </a:r>
          </a:p>
          <a:p>
            <a:endParaRPr lang="en-US"/>
          </a:p>
          <a:p>
            <a:r>
              <a:rPr lang="en-US" b="1"/>
              <a:t>CAREC Trade Information Portal</a:t>
            </a:r>
          </a:p>
          <a:p>
            <a:r>
              <a:rPr lang="en-PH" sz="1200" b="0" i="0" kern="1200">
                <a:solidFill>
                  <a:schemeClr val="tx1"/>
                </a:solidFill>
                <a:effectLst/>
                <a:latin typeface="+mn-lt"/>
                <a:ea typeface="+mn-ea"/>
                <a:cs typeface="+mn-cs"/>
              </a:rPr>
              <a:t>The portal provides the latest available trade- and investment- related statistics on CAREC members as well as relevant information, relevant government websites, and CAREC trade focal points. A work in progress, the ultimate objective is to be a one-stop shop of all information on CAREC trade to help reduce search costs for businesses, aid policy analysis and dialogues, and support compliance with transparency and publication commitments under the World Trade Organization. </a:t>
            </a:r>
          </a:p>
          <a:p>
            <a:endParaRPr lang="en-PH" sz="1200" b="0" i="0" kern="1200">
              <a:solidFill>
                <a:schemeClr val="tx1"/>
              </a:solidFill>
              <a:effectLst/>
              <a:latin typeface="+mn-lt"/>
              <a:ea typeface="+mn-ea"/>
              <a:cs typeface="+mn-cs"/>
            </a:endParaRPr>
          </a:p>
          <a:p>
            <a:pPr marL="0" marR="0" lvl="0" indent="0" algn="l" defTabSz="914309" rtl="0" eaLnBrk="1" fontAlgn="auto" latinLnBrk="0" hangingPunct="1">
              <a:lnSpc>
                <a:spcPct val="100000"/>
              </a:lnSpc>
              <a:spcBef>
                <a:spcPts val="0"/>
              </a:spcBef>
              <a:spcAft>
                <a:spcPts val="0"/>
              </a:spcAft>
              <a:buClrTx/>
              <a:buSzTx/>
              <a:buFontTx/>
              <a:buNone/>
              <a:tabLst/>
              <a:defRPr/>
            </a:pPr>
            <a:r>
              <a:rPr lang="en-PH" sz="1200" b="1" i="0" kern="1200">
                <a:solidFill>
                  <a:schemeClr val="tx1"/>
                </a:solidFill>
                <a:effectLst/>
                <a:latin typeface="+mn-lt"/>
                <a:ea typeface="+mn-ea"/>
                <a:cs typeface="+mn-cs"/>
              </a:rPr>
              <a:t>CAREC Program Corridor Performance Measurement and Monitoring Database </a:t>
            </a:r>
          </a:p>
          <a:p>
            <a:r>
              <a:rPr lang="en-PH" sz="1200" b="0" i="0" kern="1200">
                <a:solidFill>
                  <a:schemeClr val="tx1"/>
                </a:solidFill>
                <a:effectLst/>
                <a:latin typeface="+mn-lt"/>
                <a:ea typeface="+mn-ea"/>
                <a:cs typeface="+mn-cs"/>
              </a:rPr>
              <a:t>The CPMM database offers a time-series data (2010-2020) on trade facilitation indicators. It measures: (</a:t>
            </a:r>
            <a:r>
              <a:rPr lang="en-PH" sz="1200" b="0" i="0" kern="1200" err="1">
                <a:solidFill>
                  <a:schemeClr val="tx1"/>
                </a:solidFill>
                <a:effectLst/>
                <a:latin typeface="+mn-lt"/>
                <a:ea typeface="+mn-ea"/>
                <a:cs typeface="+mn-cs"/>
              </a:rPr>
              <a:t>i</a:t>
            </a:r>
            <a:r>
              <a:rPr lang="en-PH" sz="1200" b="0" i="0" kern="1200">
                <a:solidFill>
                  <a:schemeClr val="tx1"/>
                </a:solidFill>
                <a:effectLst/>
                <a:latin typeface="+mn-lt"/>
                <a:ea typeface="+mn-ea"/>
                <a:cs typeface="+mn-cs"/>
              </a:rPr>
              <a:t>) time taken to clear a border-crossing point (BCP), (ii) cost incurred at a BCP, (iii) average cost incurred to travel a given corridor, and (iv) average speed to travel along CAREC corridors. These indicators are available at the regional, country, and corridor level, by road and rail transport. At BCP-level, time spent and payments made (official and unofficial) are recorded by activity. The list of activities encompasses all anticipated checks and procedures, both at BCPs and at intermediate stops along the transit corridor. Summary statistics such as average and median are also available.</a:t>
            </a:r>
          </a:p>
          <a:p>
            <a:endParaRPr lang="en-PH" sz="1200" b="0" i="0" kern="1200">
              <a:solidFill>
                <a:schemeClr val="tx1"/>
              </a:solidFill>
              <a:effectLst/>
              <a:latin typeface="+mn-lt"/>
              <a:ea typeface="+mn-ea"/>
              <a:cs typeface="+mn-cs"/>
            </a:endParaRPr>
          </a:p>
          <a:p>
            <a:r>
              <a:rPr lang="en-PH" sz="1200" b="1" i="0" kern="1200">
                <a:solidFill>
                  <a:schemeClr val="tx1"/>
                </a:solidFill>
                <a:effectLst/>
                <a:latin typeface="+mn-lt"/>
                <a:ea typeface="+mn-ea"/>
                <a:cs typeface="+mn-cs"/>
              </a:rPr>
              <a:t>Knowledge-Sharing Modules on Trade</a:t>
            </a:r>
          </a:p>
          <a:p>
            <a:r>
              <a:rPr lang="en-PH" sz="1200" b="0" i="0" kern="1200">
                <a:solidFill>
                  <a:schemeClr val="tx1"/>
                </a:solidFill>
                <a:effectLst/>
                <a:latin typeface="+mn-lt"/>
                <a:ea typeface="+mn-ea"/>
                <a:cs typeface="+mn-cs"/>
              </a:rPr>
              <a:t>Two sets of modules have been developed by ADB and CAREC Institute. One on RIBS project and National Single Window establishment from country experiences and development partners perspectives. The other module is on digital sanitary and phytosanitary measures (SPS). The modules are available in both English and Russian languages in the CAREC Institute’s E-Learning Platform. As part of blended-learning approach, CAREC officials who have taken the modules at their convenient time will be invited to join a live or face-to-face workshops or seminars to be organized in 2022/2023.</a:t>
            </a:r>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318274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noteworthy that all indicators have continued to improve post-pandemic. </a:t>
            </a:r>
            <a:endParaRPr lang="en-US"/>
          </a:p>
          <a:p>
            <a:r>
              <a:rPr lang="en-US">
                <a:ea typeface="Calibri"/>
                <a:cs typeface="Calibri"/>
              </a:rPr>
              <a:t>Trade in fuels within CAREC as a % of GDP returned to its 2019 level.</a:t>
            </a:r>
            <a:endParaRPr lang="en-US">
              <a:cs typeface="Calibri"/>
            </a:endParaRPr>
          </a:p>
          <a:p>
            <a:r>
              <a:rPr lang="en-US">
                <a:cs typeface="Calibri"/>
              </a:rPr>
              <a:t>Trade in non-fuels as a % of GDP even surpassed pre-pandemic levels. Trade in non-fuels with the rest of the world, in addition, surpassed the 2023 target.</a:t>
            </a:r>
            <a:endParaRPr lang="en-US"/>
          </a:p>
          <a:p>
            <a:endParaRPr lang="en-US">
              <a:cs typeface="Calibri"/>
            </a:endParaRPr>
          </a:p>
          <a:p>
            <a:r>
              <a:rPr lang="en-US">
                <a:cs typeface="Calibri"/>
              </a:rPr>
              <a:t>The share of top 5 exports in total exports declined, indicating greater diversification in the export basket. The figure is also very close to the 2023 target.</a:t>
            </a:r>
            <a:endParaRPr lang="en-US">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15</a:t>
            </a:fld>
            <a:endParaRPr lang="en-US"/>
          </a:p>
        </p:txBody>
      </p:sp>
    </p:spTree>
    <p:extLst>
      <p:ext uri="{BB962C8B-B14F-4D97-AF65-F5344CB8AC3E}">
        <p14:creationId xmlns:p14="http://schemas.microsoft.com/office/powerpoint/2010/main" val="378621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SPS Regional Working Group agreed to continue modernizing SPS measures to address 3 trade principles: efficiency, safe trade, and market access for agriculture products.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working group agreed to adopt digital innovations to achieve efficiency, including in inspection and clearance of goods at borders through digital certification such as the ePhyto solutions hosted by the International Plant Protection Convention; animal identification and traceability, and food traceability systems. Uzbekistan’s </a:t>
            </a:r>
            <a:r>
              <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Agency for Plant Protection and Quarantine (APPQ) proposed to host the CAREC regional conference on digital phytosanitary certification (scheduled in September 2023). As part of the trade digitalization initiative under the CAREC Integrated Trade Agenda (CITA) 2030, the conference will (</a:t>
            </a:r>
            <a:r>
              <a:rPr lang="en-PH" sz="1800" kern="1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promote digital phytosanitary certification; (ii) showcase Uzbekistan’s best practices and the integration of its digital phytosanitary certification into the ePhyto system; and (iii) deliberate on activities to support CAREC countries in trade digitalization.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Safe trade is important for the stability of supply chains. In this regard, the SPS work needs to focus on implementing risk-based measures and improving risk management through coordination between Customs and SPS agencies. Georgia and the PRC have demonstrated this in the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800" kern="100">
                <a:effectLst/>
                <a:latin typeface="Calibri" panose="020F0502020204030204" pitchFamily="34" charset="0"/>
                <a:ea typeface="Calibri" panose="020F0502020204030204" pitchFamily="34" charset="0"/>
                <a:cs typeface="Times New Roman" panose="02020603050405020304" pitchFamily="18" charset="0"/>
              </a:rPr>
              <a:t>Increasing market access remains an important goal for CAREC to harness trade in agriculture. Establishment of pest free areas and animal disease-free zones will support countries’ negotiations to export products, especially to developed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800" kern="100">
                <a:effectLst/>
                <a:latin typeface="Calibri" panose="020F0502020204030204" pitchFamily="34" charset="0"/>
                <a:ea typeface="Calibri" panose="020F0502020204030204" pitchFamily="34" charset="0"/>
                <a:cs typeface="Times New Roman" panose="02020603050405020304" pitchFamily="18" charset="0"/>
              </a:rPr>
              <a:t>Linking SPS work with other CAREC sectors such as health, agriculture, digitalization and climate change will allow for a more holistic approach to common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16</a:t>
            </a:fld>
            <a:endParaRPr lang="en-PH"/>
          </a:p>
        </p:txBody>
      </p:sp>
    </p:spTree>
    <p:extLst>
      <p:ext uri="{BB962C8B-B14F-4D97-AF65-F5344CB8AC3E}">
        <p14:creationId xmlns:p14="http://schemas.microsoft.com/office/powerpoint/2010/main" val="896652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18</a:t>
            </a:fld>
            <a:endParaRPr lang="en-PH"/>
          </a:p>
        </p:txBody>
      </p:sp>
    </p:spTree>
    <p:extLst>
      <p:ext uri="{BB962C8B-B14F-4D97-AF65-F5344CB8AC3E}">
        <p14:creationId xmlns:p14="http://schemas.microsoft.com/office/powerpoint/2010/main" val="70061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1BAB3-97BB-425D-B65F-035B55C22540}" type="slidenum">
              <a:rPr lang="en-PH" smtClean="0"/>
              <a:t>19</a:t>
            </a:fld>
            <a:endParaRPr lang="en-PH"/>
          </a:p>
        </p:txBody>
      </p:sp>
    </p:spTree>
    <p:extLst>
      <p:ext uri="{BB962C8B-B14F-4D97-AF65-F5344CB8AC3E}">
        <p14:creationId xmlns:p14="http://schemas.microsoft.com/office/powerpoint/2010/main" val="353807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ABOUT THE DATA: CAREC10 excludes PRC; CAREC11 includes PRC. From 10 CAREC members in 2010, they became 11 in 2016 when Georgia joined. The data excludes informal trade, which is very active in border areas. [Source of data is WDI]</a:t>
            </a:r>
          </a:p>
          <a:p>
            <a:endParaRPr lang="en-US">
              <a:cs typeface="Calibri"/>
            </a:endParaRPr>
          </a:p>
          <a:p>
            <a:r>
              <a:rPr lang="en-US">
                <a:cs typeface="Calibri"/>
              </a:rPr>
              <a:t>CAREC10 and CAREC11 goods trade as a proportion of GDP ranged from 32% to 50% for the period 2010-2021.</a:t>
            </a:r>
          </a:p>
          <a:p>
            <a:pPr>
              <a:defRPr/>
            </a:pPr>
            <a:r>
              <a:rPr lang="en-US">
                <a:cs typeface="Calibri"/>
              </a:rPr>
              <a:t>The shares dropped gradually from 2010 to 2015 when a steep slump occurred due to the mutually reinforcing factors of lower commodity prices and weak demand in emerging Asian economies, in turn because of the gradual shift away from industrial production and investment. CAREC10 shares grew back and may hit previous levels if the trajectory is sustained. CAREC11 shares remained the same with a slight upward movement in 2021, indicating a recovery from the pandemic.</a:t>
            </a:r>
            <a:endParaRPr lang="en-US">
              <a:ea typeface="Calibri"/>
              <a:cs typeface="Calibri"/>
            </a:endParaRPr>
          </a:p>
          <a:p>
            <a:endParaRPr lang="en-US">
              <a:cs typeface="Calibri"/>
            </a:endParaRPr>
          </a:p>
          <a:p>
            <a:r>
              <a:rPr lang="en-US"/>
              <a:t>Trade in goods has been driven by resource-based commodities. There is growing demand for consumer goods exports, e.g. food, but trade restrictions are a challenge.</a:t>
            </a:r>
            <a:endParaRPr lang="en-US">
              <a:cs typeface="Calibri"/>
            </a:endParaRPr>
          </a:p>
          <a:p>
            <a:endParaRPr lang="en-US">
              <a:cs typeface="Calibri"/>
            </a:endParaRPr>
          </a:p>
          <a:p>
            <a:endParaRPr lang="en-US">
              <a:cs typeface="Calibri"/>
            </a:endParaRPr>
          </a:p>
          <a:p>
            <a:r>
              <a:rPr lang="en-US">
                <a:cs typeface="Calibri"/>
              </a:rPr>
              <a:t>Services trade as a proportion of GDP has ranged from 7.7% - 10.5% for CAREC10, and 4.3% - 6.5% for CAREC11.</a:t>
            </a:r>
          </a:p>
          <a:p>
            <a:r>
              <a:rPr lang="en-US">
                <a:cs typeface="Calibri"/>
              </a:rPr>
              <a:t>The shares have been relatively constant, in contrast to the global trend of a gradual increase, but dipped in 2020 as a result of the pandemic.</a:t>
            </a:r>
            <a:endParaRPr lang="en-US">
              <a:ea typeface="Calibri"/>
              <a:cs typeface="Calibri"/>
            </a:endParaRPr>
          </a:p>
          <a:p>
            <a:r>
              <a:rPr lang="en-US">
                <a:cs typeface="Calibri"/>
              </a:rPr>
              <a:t>CAREC10 services trade as a proportion of total trade in goods and services has ranged from 14% - 22%, while that of CAREC11 ranged from 11% - 15%. The CAREC10 figures compare well with the world average of 22%] </a:t>
            </a:r>
          </a:p>
          <a:p>
            <a:endParaRPr lang="en-US">
              <a:cs typeface="Calibri"/>
            </a:endParaRPr>
          </a:p>
          <a:p>
            <a:r>
              <a:rPr lang="en-US">
                <a:cs typeface="Calibri"/>
              </a:rPr>
              <a:t>Trade in services, especially logistics and tourism, was greatly affected by COVID-19 pandemic</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A1BAB3-97BB-425D-B65F-035B55C22540}" type="slidenum">
              <a:t>4</a:t>
            </a:fld>
            <a:endParaRPr lang="en-US"/>
          </a:p>
        </p:txBody>
      </p:sp>
    </p:spTree>
    <p:extLst>
      <p:ext uri="{BB962C8B-B14F-4D97-AF65-F5344CB8AC3E}">
        <p14:creationId xmlns:p14="http://schemas.microsoft.com/office/powerpoint/2010/main" val="371112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Note that this is top 5 for CAREC10. Not individual countries.</a:t>
            </a:r>
          </a:p>
          <a:p>
            <a:endParaRPr lang="en-US"/>
          </a:p>
          <a:p>
            <a:r>
              <a:rPr lang="en-US">
                <a:cs typeface="Calibri"/>
              </a:rPr>
              <a:t>This chart is complemented by the</a:t>
            </a:r>
            <a:r>
              <a:rPr lang="en-US"/>
              <a:t> export diversification index (which measures the degree of concentration of goods exported, so that a perfectly diversified export portfolio will yield an index close to zero), which improved slightly from 0.78 in 2017 to 0.77 in 2021. It had first worsened to 0.796 in 2020 when the COVID-19 pandemic struck.</a:t>
            </a:r>
            <a:endParaRPr lang="en-US">
              <a:cs typeface="Calibri"/>
            </a:endParaRPr>
          </a:p>
          <a:p>
            <a:endParaRPr lang="en-US">
              <a:cs typeface="Calibri"/>
            </a:endParaRPr>
          </a:p>
          <a:p>
            <a:r>
              <a:rPr lang="en-US"/>
              <a:t>2017: </a:t>
            </a:r>
          </a:p>
          <a:p>
            <a:r>
              <a:rPr lang="en-US" sz="1200" b="0" i="0" u="none" strike="noStrike">
                <a:solidFill>
                  <a:srgbClr val="000000"/>
                </a:solidFill>
                <a:effectLst/>
                <a:latin typeface="Calibri"/>
                <a:cs typeface="Calibri"/>
              </a:rPr>
              <a:t>Oils; petroleum oils and oils obtained from bituminous minerals, crude</a:t>
            </a:r>
            <a:r>
              <a:rPr lang="en-US"/>
              <a:t> </a:t>
            </a:r>
            <a:endParaRPr lang="en-US">
              <a:cs typeface="Calibri"/>
            </a:endParaRPr>
          </a:p>
          <a:p>
            <a:r>
              <a:rPr lang="en-US" sz="1200" b="0" i="0" u="none" strike="noStrike">
                <a:solidFill>
                  <a:srgbClr val="000000"/>
                </a:solidFill>
                <a:effectLst/>
                <a:latin typeface="Calibri"/>
                <a:cs typeface="Calibri"/>
              </a:rPr>
              <a:t>Petroleum gases and other gaseous hydrocarbons; in gaseous state, natural gas</a:t>
            </a:r>
            <a:r>
              <a:rPr lang="en-US"/>
              <a:t> </a:t>
            </a:r>
            <a:endParaRPr lang="en-US">
              <a:cs typeface="Calibri"/>
            </a:endParaRPr>
          </a:p>
          <a:p>
            <a:r>
              <a:rPr lang="en-US" sz="1200" b="0" i="0" u="none" strike="noStrike">
                <a:solidFill>
                  <a:srgbClr val="000000"/>
                </a:solidFill>
                <a:effectLst/>
                <a:latin typeface="Calibri"/>
                <a:cs typeface="Calibri"/>
              </a:rPr>
              <a:t>Metals; gold, semi-manufactured</a:t>
            </a:r>
            <a:r>
              <a:rPr lang="en-US"/>
              <a:t> </a:t>
            </a:r>
            <a:endParaRPr lang="en-US">
              <a:cs typeface="Calibri"/>
            </a:endParaRPr>
          </a:p>
          <a:p>
            <a:r>
              <a:rPr lang="en-US" sz="1200" b="0" i="0" u="none" strike="noStrike">
                <a:solidFill>
                  <a:srgbClr val="000000"/>
                </a:solidFill>
                <a:effectLst/>
                <a:latin typeface="Calibri"/>
                <a:cs typeface="Calibri"/>
              </a:rPr>
              <a:t>Copper ores and concentrates</a:t>
            </a:r>
            <a:r>
              <a:rPr lang="en-US"/>
              <a:t> </a:t>
            </a:r>
            <a:endParaRPr lang="en-US">
              <a:cs typeface="Calibri"/>
            </a:endParaRPr>
          </a:p>
          <a:p>
            <a:r>
              <a:rPr lang="en-US" sz="1200" b="0" i="0" u="none" strike="noStrike">
                <a:solidFill>
                  <a:srgbClr val="000000"/>
                </a:solidFill>
                <a:effectLst/>
                <a:latin typeface="Calibri"/>
                <a:cs typeface="Calibri"/>
              </a:rPr>
              <a:t>Copper; refined, unwrought, cathodes and sections of cathodes</a:t>
            </a:r>
            <a:r>
              <a:rPr lang="en-US"/>
              <a:t> </a:t>
            </a:r>
            <a:endParaRPr lang="en-US">
              <a:cs typeface="Calibri"/>
            </a:endParaRPr>
          </a:p>
          <a:p>
            <a:endParaRPr lang="en-US"/>
          </a:p>
          <a:p>
            <a:r>
              <a:rPr lang="en-US"/>
              <a:t>2021: </a:t>
            </a:r>
            <a:endParaRPr lang="en-US">
              <a:cs typeface="Calibri"/>
            </a:endParaRPr>
          </a:p>
          <a:p>
            <a:r>
              <a:rPr lang="en-US" sz="1200" b="0" i="0" u="none" strike="noStrike">
                <a:solidFill>
                  <a:srgbClr val="000000"/>
                </a:solidFill>
                <a:effectLst/>
                <a:latin typeface="Calibri"/>
                <a:cs typeface="Calibri"/>
              </a:rPr>
              <a:t>Oils; petroleum oils and oils obtained from bituminous minerals, crude</a:t>
            </a:r>
            <a:r>
              <a:rPr lang="en-US"/>
              <a:t> </a:t>
            </a:r>
            <a:endParaRPr lang="en-US">
              <a:cs typeface="Calibri"/>
            </a:endParaRPr>
          </a:p>
          <a:p>
            <a:r>
              <a:rPr lang="en-US" sz="1200" b="0" i="0" u="none" strike="noStrike">
                <a:solidFill>
                  <a:srgbClr val="000000"/>
                </a:solidFill>
                <a:effectLst/>
                <a:latin typeface="Calibri"/>
                <a:cs typeface="Calibri"/>
              </a:rPr>
              <a:t>Petroleum gases and other gaseous hydrocarbons; in gaseous state, natural gas</a:t>
            </a:r>
            <a:r>
              <a:rPr lang="en-US"/>
              <a:t> </a:t>
            </a:r>
            <a:endParaRPr lang="en-US">
              <a:cs typeface="Calibri"/>
            </a:endParaRPr>
          </a:p>
          <a:p>
            <a:r>
              <a:rPr lang="en-US" sz="1200" b="0" i="0" u="none" strike="noStrike">
                <a:solidFill>
                  <a:srgbClr val="000000"/>
                </a:solidFill>
                <a:effectLst/>
                <a:latin typeface="Calibri"/>
                <a:cs typeface="Calibri"/>
              </a:rPr>
              <a:t>Metals; gold, semi-manufactured</a:t>
            </a:r>
            <a:r>
              <a:rPr lang="en-US"/>
              <a:t> </a:t>
            </a:r>
            <a:endParaRPr lang="en-US">
              <a:cs typeface="Calibri"/>
            </a:endParaRPr>
          </a:p>
          <a:p>
            <a:r>
              <a:rPr lang="en-US" sz="1200" b="0" i="0" u="none" strike="noStrike">
                <a:solidFill>
                  <a:srgbClr val="000000"/>
                </a:solidFill>
                <a:effectLst/>
                <a:latin typeface="Calibri"/>
                <a:cs typeface="Calibri"/>
              </a:rPr>
              <a:t>Copper ores and concentrates</a:t>
            </a:r>
            <a:r>
              <a:rPr lang="en-US"/>
              <a:t> </a:t>
            </a:r>
            <a:endParaRPr lang="en-US">
              <a:cs typeface="Calibri"/>
            </a:endParaRPr>
          </a:p>
          <a:p>
            <a:r>
              <a:rPr lang="en-US" sz="1200" b="0" i="0" u="none" strike="noStrike">
                <a:solidFill>
                  <a:srgbClr val="000000"/>
                </a:solidFill>
                <a:effectLst/>
                <a:latin typeface="Calibri"/>
                <a:cs typeface="Calibri"/>
              </a:rPr>
              <a:t>Coal; bituminous, whether or not </a:t>
            </a:r>
            <a:r>
              <a:rPr lang="en-US" sz="1200" b="0" i="0" u="none" strike="noStrike" err="1">
                <a:solidFill>
                  <a:srgbClr val="000000"/>
                </a:solidFill>
                <a:effectLst/>
                <a:latin typeface="Calibri"/>
                <a:cs typeface="Calibri"/>
              </a:rPr>
              <a:t>pulverised</a:t>
            </a:r>
            <a:r>
              <a:rPr lang="en-US" sz="1200" b="0" i="0" u="none" strike="noStrike">
                <a:solidFill>
                  <a:srgbClr val="000000"/>
                </a:solidFill>
                <a:effectLst/>
                <a:latin typeface="Calibri"/>
                <a:cs typeface="Calibri"/>
              </a:rPr>
              <a:t>, but not agglomerated</a:t>
            </a:r>
            <a:r>
              <a:rPr lang="en-US"/>
              <a:t> </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A1BAB3-97BB-425D-B65F-035B55C22540}" type="slidenum">
              <a:rPr lang="en-US" smtClean="0"/>
              <a:t>5</a:t>
            </a:fld>
            <a:endParaRPr lang="en-US"/>
          </a:p>
        </p:txBody>
      </p:sp>
    </p:spTree>
    <p:extLst>
      <p:ext uri="{BB962C8B-B14F-4D97-AF65-F5344CB8AC3E}">
        <p14:creationId xmlns:p14="http://schemas.microsoft.com/office/powerpoint/2010/main" val="90741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SOURCES OF DATA: ITU and WB Findex, respectively</a:t>
            </a:r>
          </a:p>
          <a:p>
            <a:endParaRPr lang="en-US">
              <a:cs typeface="Calibri"/>
            </a:endParaRPr>
          </a:p>
          <a:p>
            <a:r>
              <a:rPr lang="en-US">
                <a:cs typeface="Calibri"/>
              </a:rPr>
              <a:t>Internet use is widespread in 7 CAREC countries, with estimates ranging from 73% to 91%. This compares very well with the global average of 54% (from UN E-Government Survey 2020). However, lack of access and expensive and poor quality of internet connection continue to be problems, even for countries with high internet penetration.</a:t>
            </a:r>
            <a:endParaRPr lang="en-US">
              <a:ea typeface="Calibri"/>
              <a:cs typeface="Calibri"/>
            </a:endParaRPr>
          </a:p>
          <a:p>
            <a:endParaRPr lang="en-US">
              <a:cs typeface="Calibri"/>
            </a:endParaRPr>
          </a:p>
          <a:p>
            <a:r>
              <a:rPr lang="en-US">
                <a:cs typeface="Calibri"/>
              </a:rPr>
              <a:t>The proportion of population aged 15 and above that used the internet or mobile phone to make an online purchase has risen markedly from 2017 to 2021. The figure rose up to 5 times in some CAREC countries. According to the WB Findex, in developing countries excluding PRC, 15% reported having bought something online. At least 3 CAREC countries’ estimates exceeded this average. </a:t>
            </a:r>
            <a:endParaRPr lang="en-US">
              <a:ea typeface="Calibri"/>
              <a:cs typeface="Calibri"/>
            </a:endParaRPr>
          </a:p>
          <a:p>
            <a:endParaRPr lang="en-US">
              <a:cs typeface="Calibri"/>
            </a:endParaRPr>
          </a:p>
          <a:p>
            <a:r>
              <a:rPr lang="en-US"/>
              <a:t>Cross-border e-commerce (CBEC) is one of the fastest growing segments of global trade. UNCTAD estimated nearly 1.5 billion online consumers in 2019, and 360 million cross-border e-shoppers. Cross-border B2C sales amounted to $440 billion. </a:t>
            </a:r>
            <a:r>
              <a:rPr lang="en-US">
                <a:hlinkClick r:id="rId3"/>
              </a:rPr>
              <a:t>https://unctad.org/press-material/global-e-commerce-jumps-267-trillion-covid-19-boosts-online-retail-sales</a:t>
            </a:r>
            <a:endParaRPr lang="en-US"/>
          </a:p>
          <a:p>
            <a:r>
              <a:rPr lang="en-US"/>
              <a:t>A January 2022 Bloomberg report estimated the CBEC market to be $532 billion in 2020 and projected it to reach $1.5 trillion by 2027, at a CAGR of 15.5% (</a:t>
            </a:r>
            <a:r>
              <a:rPr lang="en-US">
                <a:hlinkClick r:id="rId4"/>
              </a:rPr>
              <a:t>https://www.bloomberg.com/press-releases/2022-01-19/cross-border-e-commerce-market-size-to-reach-usd-1508700-million-by-2027-at-cagr-15-5-valuates-reports</a:t>
            </a:r>
            <a:r>
              <a:rPr lang="en-US"/>
              <a:t>)</a:t>
            </a:r>
          </a:p>
          <a:p>
            <a:r>
              <a:rPr lang="en-US">
                <a:ea typeface="Calibri" panose="020F0502020204030204"/>
                <a:cs typeface="Calibri"/>
              </a:rPr>
              <a:t>Statista estimates CBEC (B2C) to be $785 billion in 2021 </a:t>
            </a:r>
            <a:r>
              <a:rPr lang="en-US">
                <a:hlinkClick r:id="rId5"/>
              </a:rPr>
              <a:t>https://www.statista.com/statistics/1296796/global-cross-border-ecommerce-market-value/</a:t>
            </a:r>
            <a:r>
              <a:rPr lang="en-US"/>
              <a:t> It projected CBEC to account for 22% of e-commerce shipments of physical products, up from 15% in 2015.</a:t>
            </a:r>
            <a:endParaRPr lang="en-US">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A1BAB3-97BB-425D-B65F-035B55C22540}" type="slidenum">
              <a:t>6</a:t>
            </a:fld>
            <a:endParaRPr lang="en-US"/>
          </a:p>
        </p:txBody>
      </p:sp>
    </p:spTree>
    <p:extLst>
      <p:ext uri="{BB962C8B-B14F-4D97-AF65-F5344CB8AC3E}">
        <p14:creationId xmlns:p14="http://schemas.microsoft.com/office/powerpoint/2010/main" val="314461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ARCII captures the extent of integration in the 8 dimensions of: (1) trade and investment, (2) money and finance, (3) regional value chain, (4) infrastructure and connectivity, (5) people and social dimensions, (6) institutional arrangements, (7) technology and digital connectivity, and (8) environmental cooperation. Higher values denote greater integration.</a:t>
            </a:r>
          </a:p>
          <a:p>
            <a:r>
              <a:rPr lang="en-US"/>
              <a:t>Indicators that comprise Trade and Investment are intraregional goods exports and imports as % of GDP, intraregional trade share, intraregional FDI inflows and outflows as % of GDP.]</a:t>
            </a:r>
            <a:endParaRPr lang="en-US">
              <a:ea typeface="Calibri"/>
              <a:cs typeface="Calibri"/>
            </a:endParaRPr>
          </a:p>
          <a:p>
            <a:endParaRPr lang="en-US">
              <a:cs typeface="Calibri"/>
            </a:endParaRPr>
          </a:p>
          <a:p>
            <a:r>
              <a:rPr lang="en-US">
                <a:cs typeface="Calibri"/>
              </a:rPr>
              <a:t>CAREC posted a 19% increase in ARCII from 2006 to 2020. However, among the 8 dimensions of ARCII, trade and investment improved the least in CAREC. </a:t>
            </a:r>
            <a:r>
              <a:rPr lang="en-US"/>
              <a:t>Nevertheless, regional value chains is strong, which is related to trade and investment.</a:t>
            </a:r>
            <a:endParaRPr lang="en-US">
              <a:ea typeface="Calibri" panose="020F0502020204030204"/>
              <a:cs typeface="Calibri"/>
            </a:endParaRPr>
          </a:p>
          <a:p>
            <a:endParaRPr lang="en-US">
              <a:ea typeface="Calibri" panose="020F0502020204030204"/>
              <a:cs typeface="Calibri"/>
            </a:endParaRPr>
          </a:p>
          <a:p>
            <a:r>
              <a:rPr lang="en-US">
                <a:cs typeface="Calibri"/>
              </a:rPr>
              <a:t>The shock brought by COVID-19 is mainly seen in regional value chain, people and social integration, and infrastructure and connectivity, which declined across many groupings. However, all became more integrated in technology and digital connectivity.</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A1BAB3-97BB-425D-B65F-035B55C22540}" type="slidenum">
              <a:rPr lang="en-US"/>
              <a:t>7</a:t>
            </a:fld>
            <a:endParaRPr lang="en-US"/>
          </a:p>
        </p:txBody>
      </p:sp>
    </p:spTree>
    <p:extLst>
      <p:ext uri="{BB962C8B-B14F-4D97-AF65-F5344CB8AC3E}">
        <p14:creationId xmlns:p14="http://schemas.microsoft.com/office/powerpoint/2010/main" val="298015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PH" sz="1800" b="0" i="0">
                <a:solidFill>
                  <a:srgbClr val="000000"/>
                </a:solidFill>
                <a:effectLst/>
                <a:latin typeface="Arial" panose="020B0604020202020204" pitchFamily="34" charset="0"/>
              </a:rPr>
              <a:t>Using the results of the CAREC Corridor Performance Measurement and Monitoring (CPMM), the Progress in Trade Facilitation in CAREC Countries: A 10-Year CPMM Perspective identified outstanding challenges and opportunities in trade facilitation and prescribed possible actions to remove important structural barriers to enable the efficient flow of goods and unlock growth for the region. In August 2022, ADB held a conference to present preliminary findings and launch the report. Following a call for proposals in February 2022, the conference also presented selected studies that employ CPMM data and demonstrate how it can be used for policy formulation in the region and for deepening academic research in relevant areas</a:t>
            </a:r>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345162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ea typeface="Calibri"/>
                <a:cs typeface="Calibri"/>
              </a:rPr>
              <a:t>CAREC 2030, the long term strategy, seeks to create an open and inclusive regional cooperation platforms that connects people, policies and projects for sustainable development.  In support of this, CITA 2030 seeks to assist CAREC members integrate further into the global economy, enhance their growth potential and improve their living standards. It consists of 3 pillars.</a:t>
            </a:r>
          </a:p>
          <a:p>
            <a:endParaRPr lang="en-US">
              <a:solidFill>
                <a:srgbClr val="000000"/>
              </a:solidFill>
              <a:ea typeface="Calibri"/>
              <a:cs typeface="Calibri"/>
            </a:endParaRPr>
          </a:p>
          <a:p>
            <a:r>
              <a:rPr lang="en-US">
                <a:solidFill>
                  <a:srgbClr val="000000"/>
                </a:solidFill>
                <a:ea typeface="Calibri"/>
                <a:cs typeface="Calibri"/>
              </a:rPr>
              <a:t>CITA institutions are:</a:t>
            </a:r>
          </a:p>
          <a:p>
            <a:r>
              <a:rPr lang="en-US">
                <a:solidFill>
                  <a:srgbClr val="000000"/>
                </a:solidFill>
                <a:ea typeface="Calibri"/>
                <a:cs typeface="Calibri"/>
              </a:rPr>
              <a:t>Customs Cooperation Committee (CCC) - established in 2002, the body responsible for all customs-related issues under CAREC</a:t>
            </a:r>
          </a:p>
          <a:p>
            <a:r>
              <a:rPr lang="en-US">
                <a:solidFill>
                  <a:srgbClr val="000000"/>
                </a:solidFill>
                <a:ea typeface="Calibri"/>
                <a:cs typeface="Calibri"/>
              </a:rPr>
              <a:t>Regional Trade Group (RTG) – established in 2018 as the lead with full operational authority, and coordinating and consultative body for the trade sector</a:t>
            </a:r>
            <a:endParaRPr lang="en-US"/>
          </a:p>
          <a:p>
            <a:r>
              <a:rPr lang="en-US">
                <a:solidFill>
                  <a:srgbClr val="000000"/>
                </a:solidFill>
                <a:ea typeface="Calibri"/>
                <a:cs typeface="Calibri"/>
              </a:rPr>
              <a:t>SPS Regional Working Group – established in 2019 as the policy-making body that implements the Common Agenda for the Modernization of SPS Measures for Trade, develops the annual SPS work program based on national plans and the CITA Rolling Strategic Action Plan and coordinates with the RTG.</a:t>
            </a:r>
          </a:p>
          <a:p>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4B00318E-0DB4-F04E-B94E-15A1E479A5FF}" type="slidenum">
              <a:rPr lang="en-US" smtClean="0"/>
              <a:t>10</a:t>
            </a:fld>
            <a:endParaRPr lang="en-US"/>
          </a:p>
        </p:txBody>
      </p:sp>
    </p:spTree>
    <p:extLst>
      <p:ext uri="{BB962C8B-B14F-4D97-AF65-F5344CB8AC3E}">
        <p14:creationId xmlns:p14="http://schemas.microsoft.com/office/powerpoint/2010/main" val="39249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401163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investment projects under CITA 2030</a:t>
            </a:r>
          </a:p>
          <a:p>
            <a:endParaRPr lang="en-US"/>
          </a:p>
          <a:p>
            <a:r>
              <a:rPr lang="en-US" b="1"/>
              <a:t>Regional improvement of border services (RIBS) projects</a:t>
            </a:r>
          </a:p>
          <a:p>
            <a:r>
              <a:rPr lang="en-US"/>
              <a:t>EARD spearheaded the conceptualization of RIBS projects under its CAREC trade facilitation TRTA. In 2013 and under One-ADB, EARD staff is co-team leader for the RIBS project in Kyrgyz Republic and Tajikistan. In 2016, the RIBS Project was approved in Mongolia, with additional financing approved in 2019. EARD continues to share the lessons learned from RIBS project with the rest of CAREC members for potential replication. </a:t>
            </a:r>
          </a:p>
          <a:p>
            <a:endParaRPr lang="en-US"/>
          </a:p>
          <a:p>
            <a:pPr marL="0" marR="0" lvl="0" indent="0" algn="l" defTabSz="914309" rtl="0" eaLnBrk="1" fontAlgn="auto" latinLnBrk="0" hangingPunct="1">
              <a:lnSpc>
                <a:spcPct val="100000"/>
              </a:lnSpc>
              <a:spcBef>
                <a:spcPts val="0"/>
              </a:spcBef>
              <a:spcAft>
                <a:spcPts val="0"/>
              </a:spcAft>
              <a:buClrTx/>
              <a:buSzTx/>
              <a:buFontTx/>
              <a:buNone/>
              <a:tabLst/>
              <a:defRPr/>
            </a:pPr>
            <a:r>
              <a:rPr lang="en-US" b="1">
                <a:solidFill>
                  <a:schemeClr val="accent2"/>
                </a:solidFill>
                <a:latin typeface="Century Gothic" panose="020B0502020202020204" pitchFamily="34" charset="0"/>
                <a:ea typeface="SimSun" panose="02010600030101010101" pitchFamily="2" charset="-122"/>
              </a:rPr>
              <a:t>Regional Upgrade of SPS Measures for Trade</a:t>
            </a:r>
            <a:endParaRPr lang="en-US" sz="1200" b="1">
              <a:solidFill>
                <a:schemeClr val="accent2"/>
              </a:solidFill>
              <a:effectLst/>
              <a:latin typeface="Century Gothic" panose="020B0502020202020204" pitchFamily="34" charset="0"/>
              <a:ea typeface="SimSun" panose="02010600030101010101" pitchFamily="2" charset="-122"/>
            </a:endParaRPr>
          </a:p>
          <a:p>
            <a:r>
              <a:rPr lang="en-US"/>
              <a:t>EARD through its CAREC program has supported the adoption of Common Agenda for Modernization of SPS Measures for Trade. Under this initiative, an investment project in Mongolia was approved in 2016 which aims to improve inspection and control systems that will increase agri-food trade and help diversify the economy, through building or rehabilitate laboratories and provision of new diagnostic equipment. This will decentralize testing and diagnostic capacity and support early disease detection at the borders. CAREC trade TA has a broad range of support for ongoing and potential SPS projects. </a:t>
            </a:r>
          </a:p>
          <a:p>
            <a:endParaRPr lang="en-US"/>
          </a:p>
          <a:p>
            <a:r>
              <a:rPr lang="en-PH" sz="1200" kern="1200">
                <a:solidFill>
                  <a:schemeClr val="tx1"/>
                </a:solidFill>
                <a:effectLst/>
                <a:latin typeface="+mn-lt"/>
                <a:ea typeface="+mn-ea"/>
                <a:cs typeface="+mn-cs"/>
              </a:rPr>
              <a:t> </a:t>
            </a:r>
          </a:p>
          <a:p>
            <a:endParaRPr lang="en-US" b="1"/>
          </a:p>
          <a:p>
            <a:r>
              <a:rPr lang="en-US"/>
              <a: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2152138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n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19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60529"/>
            <a:ext cx="3932237" cy="1600200"/>
          </a:xfrm>
          <a:prstGeom prst="rect">
            <a:avLst/>
          </a:prstGeom>
        </p:spPr>
        <p:txBody>
          <a:bodyPr anchor="b"/>
          <a:lstStyle>
            <a:lvl1pPr>
              <a:defRPr sz="3200">
                <a:solidFill>
                  <a:schemeClr val="accent2"/>
                </a:solidFill>
              </a:defRPr>
            </a:lvl1pPr>
          </a:lstStyle>
          <a:p>
            <a:r>
              <a:rPr lang="en-US"/>
              <a:t>Click to edit Master title style</a:t>
            </a:r>
          </a:p>
        </p:txBody>
      </p:sp>
      <p:sp>
        <p:nvSpPr>
          <p:cNvPr id="3" name="Picture Placeholder 2"/>
          <p:cNvSpPr>
            <a:spLocks noGrp="1" noChangeAspect="1"/>
          </p:cNvSpPr>
          <p:nvPr>
            <p:ph type="pic" idx="1"/>
          </p:nvPr>
        </p:nvSpPr>
        <p:spPr>
          <a:xfrm>
            <a:off x="5180012" y="460529"/>
            <a:ext cx="6172200" cy="4958342"/>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217049"/>
            <a:ext cx="3932237" cy="32018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860739-50CD-463B-A708-BCD4D32A07FD}" type="datetime1">
              <a:rPr lang="en-PH" smtClean="0"/>
              <a:t>12/06/2023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7416301B-3558-8281-58C5-7BE76D89206E}"/>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7437B710-A7E2-61A5-7807-721A183B5BD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35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77009" y="983441"/>
            <a:ext cx="8825947" cy="1703827"/>
          </a:xfrm>
          <a:prstGeom prst="rect">
            <a:avLst/>
          </a:prstGeom>
        </p:spPr>
        <p:txBody>
          <a:bodyPr anchor="t"/>
          <a:lstStyle>
            <a:lvl1pPr algn="l">
              <a:lnSpc>
                <a:spcPts val="4400"/>
              </a:lnSpc>
              <a:defRPr sz="4200">
                <a:solidFill>
                  <a:schemeClr val="accent2"/>
                </a:solidFill>
              </a:defRPr>
            </a:lvl1pPr>
          </a:lstStyle>
          <a:p>
            <a:r>
              <a:rPr lang="en-US"/>
              <a:t>Click to edit presentation title style</a:t>
            </a:r>
          </a:p>
        </p:txBody>
      </p:sp>
      <p:sp>
        <p:nvSpPr>
          <p:cNvPr id="3" name="Subtitle 2"/>
          <p:cNvSpPr>
            <a:spLocks noGrp="1"/>
          </p:cNvSpPr>
          <p:nvPr>
            <p:ph type="subTitle" idx="1" hasCustomPrompt="1"/>
          </p:nvPr>
        </p:nvSpPr>
        <p:spPr>
          <a:xfrm>
            <a:off x="1577011" y="3960597"/>
            <a:ext cx="6359668" cy="889700"/>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presenter name style</a:t>
            </a:r>
          </a:p>
        </p:txBody>
      </p:sp>
      <p:sp>
        <p:nvSpPr>
          <p:cNvPr id="4" name="Date Placeholder 1">
            <a:extLst>
              <a:ext uri="{FF2B5EF4-FFF2-40B4-BE49-F238E27FC236}">
                <a16:creationId xmlns:a16="http://schemas.microsoft.com/office/drawing/2014/main" id="{74C58121-C324-F07B-DAB3-E6C287953A40}"/>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3A2DEE0C-210A-1E97-F726-F53412C3C67F}"/>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2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6172"/>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838200" y="1814141"/>
            <a:ext cx="10515600" cy="3672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A517E-7DE6-47AC-829D-9C262DADB91E}" type="datetime1">
              <a:rPr lang="en-PH" smtClean="0"/>
              <a:t>12/06/2023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9C89-E760-E743-8004-FFE52D13F1E8}" type="slidenum">
              <a:rPr lang="en-US" smtClean="0"/>
              <a:t>‹#›</a:t>
            </a:fld>
            <a:endParaRPr lang="en-US"/>
          </a:p>
        </p:txBody>
      </p:sp>
      <p:sp>
        <p:nvSpPr>
          <p:cNvPr id="8" name="Date Placeholder 1">
            <a:extLst>
              <a:ext uri="{FF2B5EF4-FFF2-40B4-BE49-F238E27FC236}">
                <a16:creationId xmlns:a16="http://schemas.microsoft.com/office/drawing/2014/main" id="{17D63617-8B3D-CDAC-E62B-72984DCE9B52}"/>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C547A923-AF4B-96ED-6AEB-2E908CD1B683}"/>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86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731" y="679242"/>
            <a:ext cx="9942720" cy="2613025"/>
          </a:xfrm>
          <a:prstGeom prst="rect">
            <a:avLst/>
          </a:prstGeom>
        </p:spPr>
        <p:txBody>
          <a:bodyPr anchor="b"/>
          <a:lstStyle>
            <a:lvl1pPr>
              <a:defRPr sz="60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1404731" y="3429000"/>
            <a:ext cx="9942720" cy="1630154"/>
          </a:xfrm>
        </p:spPr>
        <p:txBody>
          <a:bodyPr/>
          <a:lstStyle>
            <a:lvl1pPr marL="0" indent="0">
              <a:buNone/>
              <a:defRPr sz="2400">
                <a:solidFill>
                  <a:srgbClr val="92D050"/>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84F5E3-CE8D-4BA3-B898-BCB88F8412B2}" type="datetime1">
              <a:rPr lang="en-PH" smtClean="0"/>
              <a:t>12/06/2023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09C89-E760-E743-8004-FFE52D13F1E8}" type="slidenum">
              <a:rPr lang="en-US" smtClean="0"/>
              <a:t>‹#›</a:t>
            </a:fld>
            <a:endParaRPr lang="en-US"/>
          </a:p>
        </p:txBody>
      </p:sp>
      <p:sp>
        <p:nvSpPr>
          <p:cNvPr id="8" name="Date Placeholder 1">
            <a:extLst>
              <a:ext uri="{FF2B5EF4-FFF2-40B4-BE49-F238E27FC236}">
                <a16:creationId xmlns:a16="http://schemas.microsoft.com/office/drawing/2014/main" id="{1C35FF98-B8AF-5148-D73A-CC580CECDFAA}"/>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5DDF5C89-593C-FDF4-953F-E597F12E039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05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40411"/>
            <a:ext cx="10515600" cy="1210499"/>
          </a:xfrm>
          <a:prstGeom prst="rect">
            <a:avLst/>
          </a:prstGeo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p:nvPr>
        </p:nvSpPr>
        <p:spPr>
          <a:xfrm>
            <a:off x="838200" y="1950908"/>
            <a:ext cx="5181600" cy="3210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50908"/>
            <a:ext cx="5181600" cy="3210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9C25F-867F-45B9-BB4D-14FD59934449}" type="datetime1">
              <a:rPr lang="en-PH" smtClean="0"/>
              <a:t>12/06/2023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4CE51D6F-C47C-07C3-4C40-DB2DE71AC85E}"/>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DCF95C6-7332-9DBF-8EB1-E91908C32694}"/>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21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738470"/>
            <a:ext cx="10515600" cy="1266221"/>
          </a:xfrm>
          <a:prstGeom prst="rect">
            <a:avLst/>
          </a:prstGeom>
        </p:spPr>
        <p:txBody>
          <a:bodyPr/>
          <a:lstStyle>
            <a:lvl1pPr>
              <a:defRPr>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9789" y="1902898"/>
            <a:ext cx="5157787" cy="78702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726812"/>
            <a:ext cx="5157787" cy="250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902898"/>
            <a:ext cx="5183188" cy="78702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726812"/>
            <a:ext cx="5183188" cy="2503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D4289-6352-4312-B2EC-C5FF044C248F}" type="datetime1">
              <a:rPr lang="en-PH" smtClean="0"/>
              <a:t>12/06/2023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09C89-E760-E743-8004-FFE52D13F1E8}" type="slidenum">
              <a:rPr lang="en-US" smtClean="0"/>
              <a:t>‹#›</a:t>
            </a:fld>
            <a:endParaRPr lang="en-US"/>
          </a:p>
        </p:txBody>
      </p:sp>
      <p:sp>
        <p:nvSpPr>
          <p:cNvPr id="11" name="Date Placeholder 1">
            <a:extLst>
              <a:ext uri="{FF2B5EF4-FFF2-40B4-BE49-F238E27FC236}">
                <a16:creationId xmlns:a16="http://schemas.microsoft.com/office/drawing/2014/main" id="{1E0CE5F7-F017-7F7E-3E94-30A2832E4B21}"/>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4B8B458F-B3D5-9857-C53A-32432339E2FA}"/>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9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92330"/>
            <a:ext cx="10515600" cy="1325563"/>
          </a:xfrm>
          <a:prstGeom prst="rect">
            <a:avLst/>
          </a:prstGeom>
        </p:spPr>
        <p:txBody>
          <a:bodyPr/>
          <a:lstStyle>
            <a:lvl1pPr>
              <a:defRPr>
                <a:solidFill>
                  <a:schemeClr val="accent2"/>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DCBE85C-A9C9-4330-A046-F1ECDABFEAF2}" type="datetime1">
              <a:rPr lang="en-PH" smtClean="0"/>
              <a:t>12/06/2023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09C89-E760-E743-8004-FFE52D13F1E8}" type="slidenum">
              <a:rPr lang="en-US" smtClean="0"/>
              <a:t>‹#›</a:t>
            </a:fld>
            <a:endParaRPr lang="en-US"/>
          </a:p>
        </p:txBody>
      </p:sp>
      <p:sp>
        <p:nvSpPr>
          <p:cNvPr id="7" name="Date Placeholder 1">
            <a:extLst>
              <a:ext uri="{FF2B5EF4-FFF2-40B4-BE49-F238E27FC236}">
                <a16:creationId xmlns:a16="http://schemas.microsoft.com/office/drawing/2014/main" id="{03F870A5-04FE-A6DD-ED2A-53ABCB252DC1}"/>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AA713F05-B053-EF13-3812-A9D38CE7B96D}"/>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20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8F750-C630-4CF1-B0FA-C5D46BB5B5D9}" type="datetime1">
              <a:rPr lang="en-PH" smtClean="0"/>
              <a:t>12/06/2023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09C89-E760-E743-8004-FFE52D13F1E8}" type="slidenum">
              <a:rPr lang="en-US" smtClean="0"/>
              <a:t>‹#›</a:t>
            </a:fld>
            <a:endParaRPr lang="en-US"/>
          </a:p>
        </p:txBody>
      </p:sp>
      <p:sp>
        <p:nvSpPr>
          <p:cNvPr id="6" name="Date Placeholder 1">
            <a:extLst>
              <a:ext uri="{FF2B5EF4-FFF2-40B4-BE49-F238E27FC236}">
                <a16:creationId xmlns:a16="http://schemas.microsoft.com/office/drawing/2014/main" id="{A0BFF2AF-FA3F-D315-397F-F812E6F4DD78}"/>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EF460B3A-C306-A929-AFB4-0CF70A250936}"/>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62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89149"/>
            <a:ext cx="3932237" cy="1553559"/>
          </a:xfrm>
          <a:prstGeom prst="rect">
            <a:avLst/>
          </a:prstGeom>
        </p:spPr>
        <p:txBody>
          <a:bodyPr anchor="b"/>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5183188" y="489149"/>
            <a:ext cx="6172200" cy="4854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9533"/>
            <a:ext cx="3932237" cy="328364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A8BF3-6B11-42C6-97A2-44C3EE6ECF0B}" type="datetime1">
              <a:rPr lang="en-PH" smtClean="0"/>
              <a:t>12/06/2023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09C89-E760-E743-8004-FFE52D13F1E8}" type="slidenum">
              <a:rPr lang="en-US" smtClean="0"/>
              <a:t>‹#›</a:t>
            </a:fld>
            <a:endParaRPr lang="en-US"/>
          </a:p>
        </p:txBody>
      </p:sp>
      <p:sp>
        <p:nvSpPr>
          <p:cNvPr id="9" name="Date Placeholder 1">
            <a:extLst>
              <a:ext uri="{FF2B5EF4-FFF2-40B4-BE49-F238E27FC236}">
                <a16:creationId xmlns:a16="http://schemas.microsoft.com/office/drawing/2014/main" id="{3E02FB62-8D87-187E-EFA0-EB6BDBCD3635}"/>
              </a:ext>
            </a:extLst>
          </p:cNvPr>
          <p:cNvSpPr txBox="1">
            <a:spLocks/>
          </p:cNvSpPr>
          <p:nvPr userDrawn="1"/>
        </p:nvSpPr>
        <p:spPr>
          <a:xfrm>
            <a:off x="2826775" y="6548251"/>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242DB6F4-351C-4E37-8B11-32B9EFCE81E3}"/>
              </a:ext>
            </a:extLst>
          </p:cNvPr>
          <p:cNvSpPr/>
          <p:nvPr userDrawn="1"/>
        </p:nvSpPr>
        <p:spPr>
          <a:xfrm>
            <a:off x="0" y="0"/>
            <a:ext cx="12192000" cy="6451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47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22714" y="1659837"/>
            <a:ext cx="8531087" cy="3826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56234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1AD14-D521-419F-9916-181CFEEF4B68}" type="datetime1">
              <a:rPr lang="en-PH" smtClean="0"/>
              <a:t>12/06/2023</a:t>
            </a:fld>
            <a:endParaRPr lang="en-US"/>
          </a:p>
        </p:txBody>
      </p:sp>
      <p:sp>
        <p:nvSpPr>
          <p:cNvPr id="5" name="Footer Placeholder 4"/>
          <p:cNvSpPr>
            <a:spLocks noGrp="1"/>
          </p:cNvSpPr>
          <p:nvPr>
            <p:ph type="ftr" sz="quarter" idx="3"/>
          </p:nvPr>
        </p:nvSpPr>
        <p:spPr>
          <a:xfrm>
            <a:off x="4038600" y="56234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5623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09C89-E760-E743-8004-FFE52D13F1E8}" type="slidenum">
              <a:rPr lang="en-US" smtClean="0"/>
              <a:t>‹#›</a:t>
            </a:fld>
            <a:endParaRPr lang="en-US"/>
          </a:p>
        </p:txBody>
      </p:sp>
      <p:pic>
        <p:nvPicPr>
          <p:cNvPr id="9" name="Picture 8" descr="A picture containing text, graphics, graphic design, font&#10;&#10;Description automatically generated">
            <a:extLst>
              <a:ext uri="{FF2B5EF4-FFF2-40B4-BE49-F238E27FC236}">
                <a16:creationId xmlns:a16="http://schemas.microsoft.com/office/drawing/2014/main" id="{E90ED4C1-F6E1-6B30-350B-7C2B82B27E4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727808" y="6509857"/>
            <a:ext cx="306835" cy="306835"/>
          </a:xfrm>
          <a:prstGeom prst="rect">
            <a:avLst/>
          </a:prstGeom>
        </p:spPr>
      </p:pic>
    </p:spTree>
    <p:extLst>
      <p:ext uri="{BB962C8B-B14F-4D97-AF65-F5344CB8AC3E}">
        <p14:creationId xmlns:p14="http://schemas.microsoft.com/office/powerpoint/2010/main" val="7579984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adb.org/publications/e-commerce-carec-laws-policies" TargetMode="External"/><Relationship Id="rId11" Type="http://schemas.openxmlformats.org/officeDocument/2006/relationships/image" Target="../media/image22.png"/><Relationship Id="rId5" Type="http://schemas.openxmlformats.org/officeDocument/2006/relationships/hyperlink" Target="https://elearning.carecinstitute.org/" TargetMode="External"/><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screenshot, aqua, colorfulness, blue&#10;&#10;Description automatically generated">
            <a:extLst>
              <a:ext uri="{FF2B5EF4-FFF2-40B4-BE49-F238E27FC236}">
                <a16:creationId xmlns:a16="http://schemas.microsoft.com/office/drawing/2014/main" id="{5F1D07D3-57F6-FDCD-6641-ABF8B0D515F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E2B075-9257-9BC9-7410-C238EE30A39D}"/>
              </a:ext>
            </a:extLst>
          </p:cNvPr>
          <p:cNvSpPr txBox="1">
            <a:spLocks/>
          </p:cNvSpPr>
          <p:nvPr/>
        </p:nvSpPr>
        <p:spPr>
          <a:xfrm>
            <a:off x="2666695" y="1834521"/>
            <a:ext cx="8843389" cy="2579357"/>
          </a:xfrm>
          <a:prstGeom prst="rect">
            <a:avLst/>
          </a:prstGeom>
        </p:spPr>
        <p:txBody>
          <a:bodyPr lIns="91440" tIns="45720" rIns="91440" bIns="45720" anchor="t"/>
          <a:lstStyle>
            <a:lvl1pPr algn="l" defTabSz="914377" rtl="0" eaLnBrk="1" latinLnBrk="0" hangingPunct="1">
              <a:lnSpc>
                <a:spcPts val="4400"/>
              </a:lnSpc>
              <a:spcBef>
                <a:spcPct val="0"/>
              </a:spcBef>
              <a:buNone/>
              <a:defRPr sz="4200" kern="1200">
                <a:solidFill>
                  <a:schemeClr val="accent1"/>
                </a:solidFill>
                <a:latin typeface="+mj-lt"/>
                <a:ea typeface="+mj-ea"/>
                <a:cs typeface="+mj-cs"/>
              </a:defRPr>
            </a:lvl1pPr>
          </a:lstStyle>
          <a:p>
            <a:r>
              <a:rPr lang="en-US" sz="4000" b="1">
                <a:solidFill>
                  <a:srgbClr val="FFFF00"/>
                </a:solidFill>
                <a:latin typeface="Arial"/>
                <a:cs typeface="Arial"/>
              </a:rPr>
              <a:t>CAREC Integrated Trade Agenda (CITA) 2030</a:t>
            </a:r>
            <a:r>
              <a:rPr lang="en-US" sz="3600" b="1">
                <a:solidFill>
                  <a:schemeClr val="bg1"/>
                </a:solidFill>
                <a:latin typeface="Arial"/>
                <a:cs typeface="Arial"/>
              </a:rPr>
              <a:t>—</a:t>
            </a:r>
          </a:p>
          <a:p>
            <a:r>
              <a:rPr lang="en-US" sz="3200" b="1">
                <a:solidFill>
                  <a:schemeClr val="bg1"/>
                </a:solidFill>
                <a:latin typeface="Arial"/>
                <a:cs typeface="Arial"/>
              </a:rPr>
              <a:t>Implementation and Midterm Review </a:t>
            </a:r>
          </a:p>
          <a:p>
            <a:endParaRPr lang="en-US" sz="3200" b="1">
              <a:solidFill>
                <a:schemeClr val="bg1"/>
              </a:solidFill>
              <a:latin typeface="Arial"/>
              <a:cs typeface="Arial"/>
            </a:endParaRPr>
          </a:p>
          <a:p>
            <a:pPr>
              <a:lnSpc>
                <a:spcPct val="100000"/>
              </a:lnSpc>
            </a:pPr>
            <a:r>
              <a:rPr lang="en-US" sz="2000" b="1">
                <a:solidFill>
                  <a:srgbClr val="FFFF00"/>
                </a:solidFill>
                <a:latin typeface="Arial"/>
                <a:cs typeface="Arial"/>
              </a:rPr>
              <a:t>Emma Fan </a:t>
            </a:r>
          </a:p>
          <a:p>
            <a:pPr>
              <a:lnSpc>
                <a:spcPct val="100000"/>
              </a:lnSpc>
            </a:pPr>
            <a:r>
              <a:rPr lang="en-US" sz="2000" b="1">
                <a:solidFill>
                  <a:schemeClr val="bg1"/>
                </a:solidFill>
                <a:latin typeface="Arial"/>
                <a:cs typeface="Arial"/>
              </a:rPr>
              <a:t>Director, </a:t>
            </a:r>
            <a:r>
              <a:rPr lang="en-US" sz="2000" b="1">
                <a:solidFill>
                  <a:schemeClr val="bg1"/>
                </a:solidFill>
                <a:latin typeface="Arial"/>
                <a:ea typeface="+mj-lt"/>
                <a:cs typeface="Arial"/>
              </a:rPr>
              <a:t>Public Management, Financial Sector and Regional Cooperation Division, </a:t>
            </a:r>
            <a:r>
              <a:rPr lang="en-US" sz="2000" b="1">
                <a:solidFill>
                  <a:srgbClr val="FFFFFF"/>
                </a:solidFill>
                <a:latin typeface="Arial"/>
                <a:ea typeface="+mj-lt"/>
                <a:cs typeface="Arial"/>
              </a:rPr>
              <a:t>East Asia Department</a:t>
            </a:r>
            <a:endParaRPr lang="en-US" sz="2000"/>
          </a:p>
          <a:p>
            <a:pPr>
              <a:lnSpc>
                <a:spcPct val="100000"/>
              </a:lnSpc>
            </a:pPr>
            <a:r>
              <a:rPr lang="en-US" sz="2000" b="1">
                <a:solidFill>
                  <a:srgbClr val="FFFFFF"/>
                </a:solidFill>
                <a:latin typeface="Arial"/>
                <a:ea typeface="+mj-lt"/>
                <a:cs typeface="Arial"/>
              </a:rPr>
              <a:t>Asian Development Bank</a:t>
            </a:r>
            <a:endParaRPr lang="en-US" sz="2000"/>
          </a:p>
          <a:p>
            <a:pPr>
              <a:lnSpc>
                <a:spcPct val="100000"/>
              </a:lnSpc>
            </a:pPr>
            <a:r>
              <a:rPr lang="en-US" sz="1600" b="1">
                <a:solidFill>
                  <a:schemeClr val="bg1"/>
                </a:solidFill>
                <a:latin typeface="Arial"/>
                <a:cs typeface="Arial"/>
              </a:rPr>
              <a:t>  </a:t>
            </a:r>
            <a:endParaRPr lang="en-US" sz="1600" b="1">
              <a:solidFill>
                <a:schemeClr val="bg1"/>
              </a:solidFill>
              <a:latin typeface="Arial" panose="020B0604020202020204" pitchFamily="34" charset="0"/>
              <a:cs typeface="Arial" panose="020B0604020202020204" pitchFamily="34" charset="0"/>
            </a:endParaRPr>
          </a:p>
        </p:txBody>
      </p:sp>
      <p:pic>
        <p:nvPicPr>
          <p:cNvPr id="6" name="Picture 5" descr="A picture containing text, graphics, graphic design, font&#10;&#10;Description automatically generated">
            <a:extLst>
              <a:ext uri="{FF2B5EF4-FFF2-40B4-BE49-F238E27FC236}">
                <a16:creationId xmlns:a16="http://schemas.microsoft.com/office/drawing/2014/main" id="{894EAEDB-2670-72B4-F164-92CE0A76A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9801" y="5963545"/>
            <a:ext cx="820566" cy="820566"/>
          </a:xfrm>
          <a:prstGeom prst="rect">
            <a:avLst/>
          </a:prstGeom>
        </p:spPr>
      </p:pic>
    </p:spTree>
    <p:extLst>
      <p:ext uri="{BB962C8B-B14F-4D97-AF65-F5344CB8AC3E}">
        <p14:creationId xmlns:p14="http://schemas.microsoft.com/office/powerpoint/2010/main" val="269683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452A18-15DD-43DB-9AB9-9669224D73AA}"/>
              </a:ext>
            </a:extLst>
          </p:cNvPr>
          <p:cNvSpPr>
            <a:spLocks noGrp="1"/>
          </p:cNvSpPr>
          <p:nvPr>
            <p:ph type="title"/>
          </p:nvPr>
        </p:nvSpPr>
        <p:spPr>
          <a:xfrm>
            <a:off x="1450453" y="293507"/>
            <a:ext cx="9291093" cy="1210499"/>
          </a:xfrm>
        </p:spPr>
        <p:txBody>
          <a:bodyPr>
            <a:normAutofit fontScale="90000"/>
          </a:bodyPr>
          <a:lstStyle/>
          <a:p>
            <a:pPr algn="ctr"/>
            <a:r>
              <a:rPr lang="en-US" sz="3600" b="1">
                <a:solidFill>
                  <a:srgbClr val="00B0F0"/>
                </a:solidFill>
                <a:latin typeface="Century Gothic" panose="020B0502020202020204" pitchFamily="34" charset="0"/>
                <a:cs typeface="Arial" panose="020B0604020202020204" pitchFamily="34" charset="0"/>
              </a:rPr>
              <a:t>CAREC Integrated Trade Agenda (CITA) 2030 </a:t>
            </a:r>
            <a:br>
              <a:rPr lang="en-US" sz="4000">
                <a:solidFill>
                  <a:srgbClr val="00B0F0"/>
                </a:solidFill>
              </a:rPr>
            </a:br>
            <a:endParaRPr lang="en-US" sz="3600">
              <a:solidFill>
                <a:srgbClr val="FF0000"/>
              </a:solidFill>
            </a:endParaRPr>
          </a:p>
        </p:txBody>
      </p:sp>
      <p:pic>
        <p:nvPicPr>
          <p:cNvPr id="6" name="Picture 2" descr="CAREC Trade Institutional Structure">
            <a:extLst>
              <a:ext uri="{FF2B5EF4-FFF2-40B4-BE49-F238E27FC236}">
                <a16:creationId xmlns:a16="http://schemas.microsoft.com/office/drawing/2014/main" id="{0486AC7C-144B-C14F-81D3-F45141C7C8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6016" y="1712077"/>
            <a:ext cx="5231593" cy="3525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D32E74-7370-4B4F-91BB-1716C12B0DA1}"/>
              </a:ext>
            </a:extLst>
          </p:cNvPr>
          <p:cNvSpPr txBox="1"/>
          <p:nvPr/>
        </p:nvSpPr>
        <p:spPr>
          <a:xfrm>
            <a:off x="2597426" y="530087"/>
            <a:ext cx="184731" cy="369332"/>
          </a:xfrm>
          <a:prstGeom prst="rect">
            <a:avLst/>
          </a:prstGeom>
          <a:noFill/>
        </p:spPr>
        <p:txBody>
          <a:bodyPr wrap="none" rtlCol="0">
            <a:spAutoFit/>
          </a:bodyPr>
          <a:lstStyle/>
          <a:p>
            <a:endParaRPr lang="en-US"/>
          </a:p>
        </p:txBody>
      </p:sp>
      <p:pic>
        <p:nvPicPr>
          <p:cNvPr id="11" name="Content Placeholder 7" descr="A picture containing text&#10;&#10;Description automatically generated">
            <a:extLst>
              <a:ext uri="{FF2B5EF4-FFF2-40B4-BE49-F238E27FC236}">
                <a16:creationId xmlns:a16="http://schemas.microsoft.com/office/drawing/2014/main" id="{F77E7372-E536-5141-B906-84CD79A073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84" r="-3" b="-4"/>
          <a:stretch/>
        </p:blipFill>
        <p:spPr>
          <a:xfrm>
            <a:off x="614366" y="1740586"/>
            <a:ext cx="5193290" cy="3468860"/>
          </a:xfrm>
          <a:prstGeom prst="rect">
            <a:avLst/>
          </a:prstGeom>
        </p:spPr>
      </p:pic>
      <p:sp>
        <p:nvSpPr>
          <p:cNvPr id="3" name="Slide Number Placeholder 2">
            <a:extLst>
              <a:ext uri="{FF2B5EF4-FFF2-40B4-BE49-F238E27FC236}">
                <a16:creationId xmlns:a16="http://schemas.microsoft.com/office/drawing/2014/main" id="{61CF9BFD-DB49-FBBC-431C-FD9B895F4E82}"/>
              </a:ext>
            </a:extLst>
          </p:cNvPr>
          <p:cNvSpPr>
            <a:spLocks noGrp="1"/>
          </p:cNvSpPr>
          <p:nvPr>
            <p:ph type="sldNum" sz="quarter" idx="12"/>
          </p:nvPr>
        </p:nvSpPr>
        <p:spPr/>
        <p:txBody>
          <a:bodyPr/>
          <a:lstStyle/>
          <a:p>
            <a:fld id="{59A09C89-E760-E743-8004-FFE52D13F1E8}" type="slidenum">
              <a:rPr lang="en-US" smtClean="0"/>
              <a:t>10</a:t>
            </a:fld>
            <a:endParaRPr lang="en-US"/>
          </a:p>
        </p:txBody>
      </p:sp>
    </p:spTree>
    <p:extLst>
      <p:ext uri="{BB962C8B-B14F-4D97-AF65-F5344CB8AC3E}">
        <p14:creationId xmlns:p14="http://schemas.microsoft.com/office/powerpoint/2010/main" val="374770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F97C6A-E10F-E864-6C4B-99EC89165590}"/>
              </a:ext>
            </a:extLst>
          </p:cNvPr>
          <p:cNvSpPr txBox="1">
            <a:spLocks/>
          </p:cNvSpPr>
          <p:nvPr/>
        </p:nvSpPr>
        <p:spPr>
          <a:xfrm>
            <a:off x="1277521" y="104825"/>
            <a:ext cx="10143553" cy="1271114"/>
          </a:xfrm>
          <a:prstGeom prst="rect">
            <a:avLst/>
          </a:prstGeom>
          <a:ln w="3175">
            <a:noFill/>
            <a:prstDash val="solid"/>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solidFill>
                  <a:schemeClr val="accent1">
                    <a:lumMod val="75000"/>
                  </a:schemeClr>
                </a:solidFill>
                <a:latin typeface="Arial"/>
                <a:cs typeface="Arial"/>
              </a:rPr>
              <a:t>CITA</a:t>
            </a:r>
            <a:r>
              <a:rPr lang="en-US" sz="2800">
                <a:solidFill>
                  <a:srgbClr val="00B0F0"/>
                </a:solidFill>
                <a:latin typeface="Century Gothic"/>
                <a:cs typeface="Arial"/>
              </a:rPr>
              <a:t> </a:t>
            </a:r>
            <a:r>
              <a:rPr lang="en-US" sz="2800">
                <a:solidFill>
                  <a:schemeClr val="accent1">
                    <a:lumMod val="75000"/>
                  </a:schemeClr>
                </a:solidFill>
                <a:latin typeface="Arial"/>
                <a:cs typeface="Arial"/>
              </a:rPr>
              <a:t>2030 key achievements in the last 5 years: </a:t>
            </a:r>
            <a:r>
              <a:rPr lang="en-US" sz="2800">
                <a:solidFill>
                  <a:schemeClr val="accent3"/>
                </a:solidFill>
                <a:latin typeface="Arial"/>
                <a:cs typeface="Arial"/>
              </a:rPr>
              <a:t>participation in international agreements </a:t>
            </a:r>
          </a:p>
        </p:txBody>
      </p:sp>
      <p:sp>
        <p:nvSpPr>
          <p:cNvPr id="5" name="Content Placeholder 2">
            <a:extLst>
              <a:ext uri="{FF2B5EF4-FFF2-40B4-BE49-F238E27FC236}">
                <a16:creationId xmlns:a16="http://schemas.microsoft.com/office/drawing/2014/main" id="{C0494CF7-9A95-8856-3841-256ABF6204DD}"/>
              </a:ext>
            </a:extLst>
          </p:cNvPr>
          <p:cNvSpPr txBox="1">
            <a:spLocks/>
          </p:cNvSpPr>
          <p:nvPr/>
        </p:nvSpPr>
        <p:spPr>
          <a:xfrm>
            <a:off x="1552646" y="1544380"/>
            <a:ext cx="9364845" cy="4257845"/>
          </a:xfrm>
          <a:prstGeom prst="rect">
            <a:avLst/>
          </a:prstGeom>
          <a:solidFill>
            <a:schemeClr val="bg1"/>
          </a:solidFill>
        </p:spPr>
        <p:txBody>
          <a:bodyPr vert="horz" lIns="91440" tIns="45720" rIns="91440" bIns="45720" rtlCol="0" anchor="t">
            <a:no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rgbClr val="92D050"/>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b="1">
                <a:solidFill>
                  <a:schemeClr val="accent1"/>
                </a:solidFill>
                <a:latin typeface="Arial"/>
                <a:ea typeface="Calibri"/>
                <a:cs typeface="Arial"/>
              </a:rPr>
              <a:t>World Trade Organization Trade Facilitation Agreement</a:t>
            </a:r>
            <a:endParaRPr lang="en-US" sz="2200" b="1">
              <a:solidFill>
                <a:schemeClr val="accent1"/>
              </a:solidFill>
              <a:highlight>
                <a:srgbClr val="FFFF00"/>
              </a:highlight>
              <a:latin typeface="Arial"/>
              <a:ea typeface="Calibri"/>
              <a:cs typeface="Arial"/>
            </a:endParaRPr>
          </a:p>
          <a:p>
            <a:pPr marL="800100" lvl="1" indent="-342900">
              <a:buFont typeface="Arial" panose="020B0604020202020204" pitchFamily="34" charset="0"/>
              <a:buChar char="•"/>
            </a:pPr>
            <a:r>
              <a:rPr lang="en-PH" sz="1800">
                <a:solidFill>
                  <a:schemeClr val="tx1"/>
                </a:solidFill>
                <a:latin typeface="Arial"/>
                <a:cs typeface="Arial"/>
              </a:rPr>
              <a:t>100% implementation rate of Trade Facilitation Agreement for the PRC, GEO, and KAZ; 85% average for the other four CAREC countries</a:t>
            </a:r>
          </a:p>
          <a:p>
            <a:r>
              <a:rPr lang="en-US" sz="2200" b="1">
                <a:solidFill>
                  <a:schemeClr val="accent1"/>
                </a:solidFill>
                <a:latin typeface="Arial"/>
                <a:cs typeface="Arial"/>
              </a:rPr>
              <a:t>WTO Accession of remaining CAREC members </a:t>
            </a:r>
            <a:endParaRPr lang="en-US" sz="2200" b="1">
              <a:solidFill>
                <a:schemeClr val="accent1"/>
              </a:solidFill>
              <a:highlight>
                <a:srgbClr val="FFFF00"/>
              </a:highlight>
              <a:latin typeface="Arial"/>
              <a:cs typeface="Arial"/>
            </a:endParaRPr>
          </a:p>
          <a:p>
            <a:pPr marL="800100" lvl="1" indent="-342900">
              <a:buFont typeface="Arial" panose="020B0604020202020204" pitchFamily="34" charset="0"/>
              <a:buChar char="•"/>
            </a:pPr>
            <a:r>
              <a:rPr lang="en-US" sz="1800">
                <a:solidFill>
                  <a:schemeClr val="tx1"/>
                </a:solidFill>
                <a:latin typeface="Arial"/>
                <a:cs typeface="Arial"/>
              </a:rPr>
              <a:t>UZB accelerates WTO accession talks </a:t>
            </a:r>
          </a:p>
          <a:p>
            <a:pPr marL="800100" lvl="1" indent="-342900">
              <a:buFont typeface="Arial" panose="020B0604020202020204" pitchFamily="34" charset="0"/>
              <a:buChar char="•"/>
            </a:pPr>
            <a:r>
              <a:rPr lang="en-US" sz="1800">
                <a:solidFill>
                  <a:schemeClr val="tx1"/>
                </a:solidFill>
                <a:latin typeface="Arial"/>
                <a:cs typeface="Arial"/>
              </a:rPr>
              <a:t>AZE resumes Working Party in 2023</a:t>
            </a:r>
          </a:p>
          <a:p>
            <a:pPr marL="800100" lvl="1" indent="-342900">
              <a:buFont typeface="Arial" panose="020B0604020202020204" pitchFamily="34" charset="0"/>
              <a:buChar char="•"/>
            </a:pPr>
            <a:r>
              <a:rPr lang="en-US" sz="1800">
                <a:solidFill>
                  <a:schemeClr val="tx1"/>
                </a:solidFill>
                <a:latin typeface="Arial"/>
                <a:cs typeface="Arial"/>
              </a:rPr>
              <a:t>TKM as acceding WTO member in Feb 2022, from observer status in July 2020</a:t>
            </a:r>
          </a:p>
          <a:p>
            <a:r>
              <a:rPr lang="en-US" sz="2200" b="1">
                <a:solidFill>
                  <a:schemeClr val="accent1"/>
                </a:solidFill>
                <a:latin typeface="Arial"/>
                <a:cs typeface="Arial"/>
              </a:rPr>
              <a:t>International Conventions Promoting Trade </a:t>
            </a:r>
          </a:p>
          <a:p>
            <a:pPr marL="800100" lvl="1" indent="-342900">
              <a:buFont typeface="Arial" panose="020B0604020202020204" pitchFamily="34" charset="0"/>
              <a:buChar char="•"/>
            </a:pPr>
            <a:r>
              <a:rPr lang="en-US" sz="1800">
                <a:solidFill>
                  <a:schemeClr val="tx1"/>
                </a:solidFill>
                <a:latin typeface="Arial"/>
                <a:cs typeface="Arial"/>
              </a:rPr>
              <a:t>UZB acceded to the International Plant Protection Convention, first CAREC to exchange e-Phyto</a:t>
            </a:r>
          </a:p>
          <a:p>
            <a:pPr marL="800100" lvl="1" indent="-342900">
              <a:buFont typeface="Arial" panose="020B0604020202020204" pitchFamily="34" charset="0"/>
              <a:buChar char="•"/>
            </a:pPr>
            <a:r>
              <a:rPr lang="en-US" sz="1800" b="1">
                <a:solidFill>
                  <a:schemeClr val="tx1"/>
                </a:solidFill>
                <a:latin typeface="Arial"/>
                <a:cs typeface="Arial"/>
              </a:rPr>
              <a:t>5</a:t>
            </a:r>
            <a:r>
              <a:rPr lang="en-US" sz="1800">
                <a:solidFill>
                  <a:schemeClr val="tx1"/>
                </a:solidFill>
                <a:latin typeface="Arial"/>
                <a:cs typeface="Arial"/>
              </a:rPr>
              <a:t> CAREC (AZE, PRC, MON, TAJ, TKM) sign UN Framework Agreement on Facilitation of Cross-Border Paperless Trade in Asia and the Pacific; </a:t>
            </a:r>
            <a:r>
              <a:rPr lang="en-US" sz="1800" b="1">
                <a:solidFill>
                  <a:schemeClr val="tx1"/>
                </a:solidFill>
                <a:latin typeface="Arial"/>
                <a:cs typeface="Arial"/>
              </a:rPr>
              <a:t>3</a:t>
            </a:r>
            <a:r>
              <a:rPr lang="en-US" sz="1800">
                <a:solidFill>
                  <a:schemeClr val="tx1"/>
                </a:solidFill>
                <a:latin typeface="Arial"/>
                <a:cs typeface="Arial"/>
              </a:rPr>
              <a:t> (AZE, MON, PRC) are parties to the UN Convention on the Use of Electronic Communications in International Contracts</a:t>
            </a:r>
          </a:p>
          <a:p>
            <a:endParaRPr lang="en-PH" sz="2200" b="1">
              <a:solidFill>
                <a:schemeClr val="accent1"/>
              </a:solidFill>
              <a:latin typeface="Arial"/>
              <a:cs typeface="Arial"/>
            </a:endParaRPr>
          </a:p>
        </p:txBody>
      </p:sp>
      <p:cxnSp>
        <p:nvCxnSpPr>
          <p:cNvPr id="6" name="Straight Connector 5">
            <a:extLst>
              <a:ext uri="{FF2B5EF4-FFF2-40B4-BE49-F238E27FC236}">
                <a16:creationId xmlns:a16="http://schemas.microsoft.com/office/drawing/2014/main" id="{360587FE-D2DF-0BEA-92E7-20097995A365}"/>
              </a:ext>
            </a:extLst>
          </p:cNvPr>
          <p:cNvCxnSpPr/>
          <p:nvPr/>
        </p:nvCxnSpPr>
        <p:spPr>
          <a:xfrm flipH="1">
            <a:off x="3100251" y="1084391"/>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5E004A-C598-B48E-72C1-D7CDEC4A65B2}"/>
              </a:ext>
            </a:extLst>
          </p:cNvPr>
          <p:cNvSpPr>
            <a:spLocks noGrp="1"/>
          </p:cNvSpPr>
          <p:nvPr>
            <p:ph type="sldNum" sz="quarter" idx="12"/>
          </p:nvPr>
        </p:nvSpPr>
        <p:spPr/>
        <p:txBody>
          <a:bodyPr/>
          <a:lstStyle/>
          <a:p>
            <a:fld id="{59A09C89-E760-E743-8004-FFE52D13F1E8}" type="slidenum">
              <a:rPr lang="en-US" smtClean="0"/>
              <a:t>11</a:t>
            </a:fld>
            <a:endParaRPr lang="en-US"/>
          </a:p>
        </p:txBody>
      </p:sp>
    </p:spTree>
    <p:extLst>
      <p:ext uri="{BB962C8B-B14F-4D97-AF65-F5344CB8AC3E}">
        <p14:creationId xmlns:p14="http://schemas.microsoft.com/office/powerpoint/2010/main" val="134256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0A05629-A4E2-1C4F-9882-141D61139636}"/>
              </a:ext>
            </a:extLst>
          </p:cNvPr>
          <p:cNvSpPr txBox="1"/>
          <p:nvPr/>
        </p:nvSpPr>
        <p:spPr>
          <a:xfrm>
            <a:off x="480636" y="1195196"/>
            <a:ext cx="6887182" cy="430887"/>
          </a:xfrm>
          <a:prstGeom prst="rect">
            <a:avLst/>
          </a:prstGeom>
          <a:noFill/>
        </p:spPr>
        <p:txBody>
          <a:bodyPr wrap="square">
            <a:spAutoFit/>
          </a:bodyPr>
          <a:lstStyle/>
          <a:p>
            <a:pPr marL="90170" indent="-90170"/>
            <a:r>
              <a:rPr lang="en-US" sz="2200" b="1">
                <a:solidFill>
                  <a:schemeClr val="accent1"/>
                </a:solidFill>
                <a:latin typeface="Arial"/>
                <a:cs typeface="Arial"/>
              </a:rPr>
              <a:t>Regional</a:t>
            </a:r>
            <a:r>
              <a:rPr lang="en-US" sz="1800" b="1">
                <a:solidFill>
                  <a:schemeClr val="accent1"/>
                </a:solidFill>
                <a:effectLst/>
                <a:latin typeface="Century Gothic" panose="020B0502020202020204" pitchFamily="34" charset="0"/>
                <a:ea typeface="SimSun" panose="02010600030101010101" pitchFamily="2" charset="-122"/>
              </a:rPr>
              <a:t> </a:t>
            </a:r>
            <a:r>
              <a:rPr lang="en-US" sz="2200" b="1">
                <a:solidFill>
                  <a:schemeClr val="accent1"/>
                </a:solidFill>
                <a:latin typeface="Arial"/>
                <a:cs typeface="Arial"/>
              </a:rPr>
              <a:t>Improvement of Border Services</a:t>
            </a:r>
          </a:p>
        </p:txBody>
      </p:sp>
      <p:sp>
        <p:nvSpPr>
          <p:cNvPr id="14" name="TextBox 13">
            <a:extLst>
              <a:ext uri="{FF2B5EF4-FFF2-40B4-BE49-F238E27FC236}">
                <a16:creationId xmlns:a16="http://schemas.microsoft.com/office/drawing/2014/main" id="{94E6C0B0-B1CD-8548-B83B-CF8568243A47}"/>
              </a:ext>
            </a:extLst>
          </p:cNvPr>
          <p:cNvSpPr txBox="1"/>
          <p:nvPr/>
        </p:nvSpPr>
        <p:spPr>
          <a:xfrm>
            <a:off x="480636" y="3456828"/>
            <a:ext cx="6236084" cy="430887"/>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en-US" sz="2200">
                <a:latin typeface="Arial"/>
                <a:ea typeface="+mn-ea"/>
                <a:cs typeface="Arial"/>
              </a:rPr>
              <a:t>Cross-border Economic Cooperation Zone </a:t>
            </a:r>
          </a:p>
        </p:txBody>
      </p:sp>
      <p:grpSp>
        <p:nvGrpSpPr>
          <p:cNvPr id="15" name="Group 14">
            <a:extLst>
              <a:ext uri="{FF2B5EF4-FFF2-40B4-BE49-F238E27FC236}">
                <a16:creationId xmlns:a16="http://schemas.microsoft.com/office/drawing/2014/main" id="{77C132B0-3752-2942-AC39-52835368E975}"/>
              </a:ext>
            </a:extLst>
          </p:cNvPr>
          <p:cNvGrpSpPr/>
          <p:nvPr/>
        </p:nvGrpSpPr>
        <p:grpSpPr>
          <a:xfrm>
            <a:off x="5666389" y="2003904"/>
            <a:ext cx="6442581" cy="2446200"/>
            <a:chOff x="526942" y="4206028"/>
            <a:chExt cx="5831516" cy="2446200"/>
          </a:xfrm>
        </p:grpSpPr>
        <p:graphicFrame>
          <p:nvGraphicFramePr>
            <p:cNvPr id="20" name="Diagram 19">
              <a:extLst>
                <a:ext uri="{FF2B5EF4-FFF2-40B4-BE49-F238E27FC236}">
                  <a16:creationId xmlns:a16="http://schemas.microsoft.com/office/drawing/2014/main" id="{7B21638D-EA90-EE41-8419-24EC051D7DB2}"/>
                </a:ext>
              </a:extLst>
            </p:cNvPr>
            <p:cNvGraphicFramePr/>
            <p:nvPr/>
          </p:nvGraphicFramePr>
          <p:xfrm>
            <a:off x="526942" y="4206028"/>
            <a:ext cx="5831516" cy="24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Hexagon 20">
              <a:extLst>
                <a:ext uri="{FF2B5EF4-FFF2-40B4-BE49-F238E27FC236}">
                  <a16:creationId xmlns:a16="http://schemas.microsoft.com/office/drawing/2014/main" id="{2338D937-EBA1-1E48-8C1B-02D571C3C59C}"/>
                </a:ext>
              </a:extLst>
            </p:cNvPr>
            <p:cNvSpPr/>
            <p:nvPr/>
          </p:nvSpPr>
          <p:spPr>
            <a:xfrm>
              <a:off x="4027356" y="5061992"/>
              <a:ext cx="772603" cy="715073"/>
            </a:xfrm>
            <a:prstGeom prst="hexagon">
              <a:avLst>
                <a:gd name="adj" fmla="val 25000"/>
                <a:gd name="vf" fmla="val 115470"/>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000" r="-2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9" name="TextBox 28">
            <a:extLst>
              <a:ext uri="{FF2B5EF4-FFF2-40B4-BE49-F238E27FC236}">
                <a16:creationId xmlns:a16="http://schemas.microsoft.com/office/drawing/2014/main" id="{25EEF2E4-D967-C943-956A-770F8D91D328}"/>
              </a:ext>
            </a:extLst>
          </p:cNvPr>
          <p:cNvSpPr txBox="1"/>
          <p:nvPr/>
        </p:nvSpPr>
        <p:spPr>
          <a:xfrm>
            <a:off x="720122" y="1673034"/>
            <a:ext cx="5375878"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000000"/>
                </a:solidFill>
                <a:latin typeface="Arial" panose="020B0604020202020204" pitchFamily="34" charset="0"/>
                <a:cs typeface="Arial"/>
              </a:rPr>
              <a:t>KGZ and TAJ border infrastructure upgraded; PAK for completion in 2023</a:t>
            </a:r>
          </a:p>
          <a:p>
            <a:pPr marL="285750" indent="-285750">
              <a:buFont typeface="Arial" panose="020B0604020202020204" pitchFamily="34" charset="0"/>
              <a:buChar char="•"/>
            </a:pPr>
            <a:r>
              <a:rPr lang="en-US">
                <a:solidFill>
                  <a:srgbClr val="000000"/>
                </a:solidFill>
                <a:latin typeface="Arial" panose="020B0604020202020204" pitchFamily="34" charset="0"/>
                <a:cs typeface="Arial"/>
              </a:rPr>
              <a:t>TAJ and PAK launched national single window (NSW), protocol for MON NSW approved </a:t>
            </a:r>
          </a:p>
          <a:p>
            <a:pPr marL="285750" indent="-285750">
              <a:buFont typeface="Arial" panose="020B0604020202020204" pitchFamily="34" charset="0"/>
              <a:buChar char="•"/>
            </a:pPr>
            <a:r>
              <a:rPr lang="en-US">
                <a:solidFill>
                  <a:srgbClr val="000000"/>
                </a:solidFill>
                <a:latin typeface="Arial" panose="020B0604020202020204" pitchFamily="34" charset="0"/>
                <a:cs typeface="Arial"/>
              </a:rPr>
              <a:t>New investment for MON, with pilot smart border and one-health at the borders approach </a:t>
            </a:r>
          </a:p>
          <a:p>
            <a:pPr marL="285750" indent="-285750">
              <a:buFont typeface="Arial" panose="020B0604020202020204" pitchFamily="34" charset="0"/>
              <a:buChar char="•"/>
            </a:pPr>
            <a:endParaRPr lang="en-US">
              <a:solidFill>
                <a:schemeClr val="tx1">
                  <a:lumMod val="95000"/>
                  <a:lumOff val="5000"/>
                </a:schemeClr>
              </a:solidFill>
              <a:latin typeface="Franklin Gothic Book" panose="020B0503020102020204" pitchFamily="34" charset="0"/>
              <a:cs typeface="Arial"/>
            </a:endParaRPr>
          </a:p>
        </p:txBody>
      </p:sp>
      <p:sp>
        <p:nvSpPr>
          <p:cNvPr id="4" name="Title 1">
            <a:extLst>
              <a:ext uri="{FF2B5EF4-FFF2-40B4-BE49-F238E27FC236}">
                <a16:creationId xmlns:a16="http://schemas.microsoft.com/office/drawing/2014/main" id="{90F97C6A-E10F-E864-6C4B-99EC89165590}"/>
              </a:ext>
            </a:extLst>
          </p:cNvPr>
          <p:cNvSpPr txBox="1">
            <a:spLocks/>
          </p:cNvSpPr>
          <p:nvPr/>
        </p:nvSpPr>
        <p:spPr>
          <a:xfrm>
            <a:off x="817760" y="108079"/>
            <a:ext cx="10505060" cy="805003"/>
          </a:xfrm>
          <a:prstGeom prst="rect">
            <a:avLst/>
          </a:prstGeom>
        </p:spPr>
        <p:txBody>
          <a:bodyPr vert="horz" lIns="91440" tIns="45720" rIns="91440" bIns="45720" rtlCol="0" anchor="t" anchorCtr="0">
            <a:normAutofit fontScale="850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a:solidFill>
                  <a:schemeClr val="accent1">
                    <a:lumMod val="75000"/>
                  </a:schemeClr>
                </a:solidFill>
                <a:latin typeface="Arial"/>
                <a:cs typeface="Arial"/>
              </a:rPr>
              <a:t>CITA</a:t>
            </a:r>
            <a:r>
              <a:rPr lang="en-US" sz="3300">
                <a:solidFill>
                  <a:srgbClr val="00B0F0"/>
                </a:solidFill>
                <a:latin typeface="Century Gothic"/>
                <a:cs typeface="Arial"/>
              </a:rPr>
              <a:t> </a:t>
            </a:r>
            <a:r>
              <a:rPr lang="en-US" sz="3300">
                <a:solidFill>
                  <a:schemeClr val="accent1">
                    <a:lumMod val="75000"/>
                  </a:schemeClr>
                </a:solidFill>
                <a:latin typeface="Arial"/>
                <a:cs typeface="Arial"/>
              </a:rPr>
              <a:t>2030 key achievements in the last 5 years: </a:t>
            </a:r>
          </a:p>
          <a:p>
            <a:pPr algn="ctr"/>
            <a:r>
              <a:rPr lang="en-US" sz="3300">
                <a:solidFill>
                  <a:schemeClr val="accent3"/>
                </a:solidFill>
                <a:latin typeface="Arial"/>
                <a:cs typeface="Arial"/>
              </a:rPr>
              <a:t>Investment projects that facilitate trade</a:t>
            </a:r>
            <a:endParaRPr lang="en-US" sz="3300">
              <a:solidFill>
                <a:schemeClr val="accent3"/>
              </a:solidFill>
              <a:highlight>
                <a:srgbClr val="FFFF00"/>
              </a:highligh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2EF6B20-F867-45DD-D690-5B58763BE7B6}"/>
              </a:ext>
            </a:extLst>
          </p:cNvPr>
          <p:cNvSpPr txBox="1"/>
          <p:nvPr/>
        </p:nvSpPr>
        <p:spPr>
          <a:xfrm>
            <a:off x="462916" y="4612731"/>
            <a:ext cx="6236084" cy="430887"/>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en-US" sz="2200">
                <a:latin typeface="Arial"/>
                <a:ea typeface="+mn-ea"/>
                <a:cs typeface="Arial"/>
              </a:rPr>
              <a:t>Regional Upgrade of SPS Measures for Trade</a:t>
            </a:r>
          </a:p>
        </p:txBody>
      </p:sp>
      <p:cxnSp>
        <p:nvCxnSpPr>
          <p:cNvPr id="19" name="Straight Connector 18">
            <a:extLst>
              <a:ext uri="{FF2B5EF4-FFF2-40B4-BE49-F238E27FC236}">
                <a16:creationId xmlns:a16="http://schemas.microsoft.com/office/drawing/2014/main" id="{540096C5-945D-97A4-EF25-62428D4BB8FF}"/>
              </a:ext>
            </a:extLst>
          </p:cNvPr>
          <p:cNvCxnSpPr/>
          <p:nvPr/>
        </p:nvCxnSpPr>
        <p:spPr>
          <a:xfrm flipH="1">
            <a:off x="3074542" y="977381"/>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F0DEBB-A972-C4FE-8812-29AFD8FD8F16}"/>
              </a:ext>
            </a:extLst>
          </p:cNvPr>
          <p:cNvSpPr txBox="1"/>
          <p:nvPr/>
        </p:nvSpPr>
        <p:spPr>
          <a:xfrm>
            <a:off x="694413" y="3887715"/>
            <a:ext cx="5375878"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000000"/>
                </a:solidFill>
                <a:latin typeface="Arial" panose="020B0604020202020204" pitchFamily="34" charset="0"/>
                <a:cs typeface="Arial"/>
              </a:rPr>
              <a:t>Parallel investment for MON and PRC, including capacity-building for bilateral committees</a:t>
            </a:r>
          </a:p>
        </p:txBody>
      </p:sp>
      <p:sp>
        <p:nvSpPr>
          <p:cNvPr id="23" name="TextBox 22">
            <a:extLst>
              <a:ext uri="{FF2B5EF4-FFF2-40B4-BE49-F238E27FC236}">
                <a16:creationId xmlns:a16="http://schemas.microsoft.com/office/drawing/2014/main" id="{9B4FF0C2-0778-0B1E-5B85-0FD124CFD10A}"/>
              </a:ext>
            </a:extLst>
          </p:cNvPr>
          <p:cNvSpPr txBox="1"/>
          <p:nvPr/>
        </p:nvSpPr>
        <p:spPr>
          <a:xfrm>
            <a:off x="672645" y="5019822"/>
            <a:ext cx="7386834"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solidFill>
                  <a:srgbClr val="000000"/>
                </a:solidFill>
                <a:latin typeface="Arial" panose="020B0604020202020204" pitchFamily="34" charset="0"/>
                <a:cs typeface="Arial"/>
              </a:rPr>
              <a:t>Upgrade of quarantine and inspection facilities and merger of SPS and customs inspection function In MON</a:t>
            </a:r>
            <a:endParaRPr lang="en-US">
              <a:solidFill>
                <a:srgbClr val="FF0000"/>
              </a:solidFill>
              <a:latin typeface="Arial" panose="020B0604020202020204" pitchFamily="34" charset="0"/>
              <a:cs typeface="Arial"/>
            </a:endParaRPr>
          </a:p>
        </p:txBody>
      </p:sp>
      <p:sp>
        <p:nvSpPr>
          <p:cNvPr id="2" name="Slide Number Placeholder 1">
            <a:extLst>
              <a:ext uri="{FF2B5EF4-FFF2-40B4-BE49-F238E27FC236}">
                <a16:creationId xmlns:a16="http://schemas.microsoft.com/office/drawing/2014/main" id="{51F64F28-24FF-D86D-550B-4EA695249C41}"/>
              </a:ext>
            </a:extLst>
          </p:cNvPr>
          <p:cNvSpPr>
            <a:spLocks noGrp="1"/>
          </p:cNvSpPr>
          <p:nvPr>
            <p:ph type="sldNum" sz="quarter" idx="12"/>
          </p:nvPr>
        </p:nvSpPr>
        <p:spPr/>
        <p:txBody>
          <a:bodyPr/>
          <a:lstStyle/>
          <a:p>
            <a:fld id="{59A09C89-E760-E743-8004-FFE52D13F1E8}" type="slidenum">
              <a:rPr lang="en-US" smtClean="0"/>
              <a:t>12</a:t>
            </a:fld>
            <a:endParaRPr lang="en-US"/>
          </a:p>
        </p:txBody>
      </p:sp>
    </p:spTree>
    <p:extLst>
      <p:ext uri="{BB962C8B-B14F-4D97-AF65-F5344CB8AC3E}">
        <p14:creationId xmlns:p14="http://schemas.microsoft.com/office/powerpoint/2010/main" val="258807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5EEF2E4-D967-C943-956A-770F8D91D328}"/>
              </a:ext>
            </a:extLst>
          </p:cNvPr>
          <p:cNvSpPr txBox="1"/>
          <p:nvPr/>
        </p:nvSpPr>
        <p:spPr>
          <a:xfrm>
            <a:off x="401546" y="1656418"/>
            <a:ext cx="5044271"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0" i="0" u="none" strike="noStrike" noProof="0">
                <a:latin typeface="Arial"/>
                <a:cs typeface="Arial"/>
              </a:rPr>
              <a:t>CAREC Trade Week: Enhancing Cooperation in Digital Trade (2021-2022)</a:t>
            </a:r>
            <a:r>
              <a:rPr lang="en-US">
                <a:latin typeface="Arial"/>
                <a:cs typeface="Arial"/>
              </a:rPr>
              <a:t> </a:t>
            </a:r>
            <a:endParaRPr lang="en-US" b="0" i="0" u="none" strike="noStrike" noProof="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CAREC Digital Trade Forum </a:t>
            </a:r>
            <a:endParaRPr lang="en-US"/>
          </a:p>
          <a:p>
            <a:pPr marL="285750" indent="-285750">
              <a:buFont typeface="Arial" panose="020B0604020202020204" pitchFamily="34" charset="0"/>
              <a:buChar char="•"/>
            </a:pPr>
            <a:r>
              <a:rPr lang="en-US">
                <a:latin typeface="Arial"/>
                <a:cs typeface="Arial"/>
              </a:rPr>
              <a:t>CAREC</a:t>
            </a:r>
            <a:r>
              <a:rPr lang="en-US" b="0" i="0" u="none" strike="noStrike" noProof="0">
                <a:latin typeface="Arial"/>
                <a:cs typeface="Arial"/>
              </a:rPr>
              <a:t> Sanitary and Phytosanitary Measures Week (2021)</a:t>
            </a:r>
            <a:endParaRPr lang="en-US"/>
          </a:p>
          <a:p>
            <a:pPr marL="285750" indent="-285750">
              <a:buFont typeface="Arial" panose="020B0604020202020204" pitchFamily="34" charset="0"/>
              <a:buChar char="•"/>
            </a:pPr>
            <a:r>
              <a:rPr lang="en-US">
                <a:latin typeface="Arial"/>
                <a:cs typeface="Arial"/>
              </a:rPr>
              <a:t>CAREC Customs Webinars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none" strike="noStrike" noProof="0">
                <a:latin typeface="Arial"/>
                <a:cs typeface="Arial"/>
              </a:rPr>
              <a:t>CAREC FTA </a:t>
            </a:r>
            <a:r>
              <a:rPr lang="en-US">
                <a:latin typeface="Arial"/>
                <a:cs typeface="Arial"/>
              </a:rPr>
              <a:t>Workshop Series </a:t>
            </a:r>
            <a:endParaRPr lang="en-US" b="0" i="0" u="none" strike="noStrike" noProof="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0" i="0" u="none" strike="noStrike" noProof="0">
              <a:solidFill>
                <a:srgbClr val="FF000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solidFill>
                <a:srgbClr val="FF0000"/>
              </a:solidFill>
              <a:highlight>
                <a:srgbClr val="FFFF00"/>
              </a:highlight>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a:solidFill>
                <a:schemeClr val="tx1">
                  <a:lumMod val="95000"/>
                  <a:lumOff val="5000"/>
                </a:schemeClr>
              </a:solidFill>
              <a:highlight>
                <a:srgbClr val="FFFF00"/>
              </a:highligh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0F97C6A-E10F-E864-6C4B-99EC89165590}"/>
              </a:ext>
            </a:extLst>
          </p:cNvPr>
          <p:cNvSpPr txBox="1">
            <a:spLocks/>
          </p:cNvSpPr>
          <p:nvPr/>
        </p:nvSpPr>
        <p:spPr>
          <a:xfrm>
            <a:off x="2286001" y="212105"/>
            <a:ext cx="10010273" cy="805003"/>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solidFill>
                  <a:schemeClr val="accent1">
                    <a:lumMod val="75000"/>
                  </a:schemeClr>
                </a:solidFill>
                <a:latin typeface="Arial"/>
                <a:cs typeface="Arial"/>
              </a:rPr>
              <a:t>CITA 2030 key achievements in the last 5 years: </a:t>
            </a:r>
            <a:r>
              <a:rPr lang="en-US" sz="3000">
                <a:solidFill>
                  <a:schemeClr val="accent3"/>
                </a:solidFill>
                <a:latin typeface="Arial"/>
                <a:cs typeface="Arial"/>
              </a:rPr>
              <a:t>strengthening institutions and partnerships</a:t>
            </a:r>
          </a:p>
        </p:txBody>
      </p:sp>
      <p:sp>
        <p:nvSpPr>
          <p:cNvPr id="17" name="TextBox 16">
            <a:extLst>
              <a:ext uri="{FF2B5EF4-FFF2-40B4-BE49-F238E27FC236}">
                <a16:creationId xmlns:a16="http://schemas.microsoft.com/office/drawing/2014/main" id="{F456A47A-B615-0382-4756-43391633D828}"/>
              </a:ext>
            </a:extLst>
          </p:cNvPr>
          <p:cNvSpPr txBox="1"/>
          <p:nvPr/>
        </p:nvSpPr>
        <p:spPr>
          <a:xfrm>
            <a:off x="316779" y="1194998"/>
            <a:ext cx="6236084" cy="430887"/>
          </a:xfrm>
          <a:prstGeom prst="rect">
            <a:avLst/>
          </a:prstGeom>
          <a:noFill/>
        </p:spPr>
        <p:txBody>
          <a:bodyPr wrap="square" lIns="91440" tIns="45720" rIns="91440" bIns="45720" anchor="t">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en-US" sz="2200">
                <a:solidFill>
                  <a:srgbClr val="0070C0"/>
                </a:solidFill>
                <a:latin typeface="Century Gothic"/>
                <a:ea typeface="SimSun"/>
              </a:rPr>
              <a:t>Regional Policy Dialogues</a:t>
            </a:r>
            <a:endParaRPr lang="en-US" sz="2200">
              <a:solidFill>
                <a:srgbClr val="0070C0"/>
              </a:solidFill>
            </a:endParaRPr>
          </a:p>
        </p:txBody>
      </p:sp>
      <p:cxnSp>
        <p:nvCxnSpPr>
          <p:cNvPr id="12" name="Straight Connector 11">
            <a:extLst>
              <a:ext uri="{FF2B5EF4-FFF2-40B4-BE49-F238E27FC236}">
                <a16:creationId xmlns:a16="http://schemas.microsoft.com/office/drawing/2014/main" id="{8B7933B7-4D19-F292-3BA8-98C5C6704E56}"/>
              </a:ext>
            </a:extLst>
          </p:cNvPr>
          <p:cNvCxnSpPr/>
          <p:nvPr/>
        </p:nvCxnSpPr>
        <p:spPr>
          <a:xfrm flipH="1">
            <a:off x="3052772" y="103292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384D730-D6EE-739E-C697-37F696BE6DB1}"/>
              </a:ext>
            </a:extLst>
          </p:cNvPr>
          <p:cNvSpPr txBox="1"/>
          <p:nvPr/>
        </p:nvSpPr>
        <p:spPr>
          <a:xfrm>
            <a:off x="6048520" y="1225531"/>
            <a:ext cx="5555651" cy="430887"/>
          </a:xfrm>
          <a:prstGeom prst="rect">
            <a:avLst/>
          </a:prstGeom>
          <a:noFill/>
        </p:spPr>
        <p:txBody>
          <a:bodyPr wrap="square">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en-US" sz="2200"/>
              <a:t>Development Partners Engagement</a:t>
            </a:r>
          </a:p>
        </p:txBody>
      </p:sp>
      <p:sp>
        <p:nvSpPr>
          <p:cNvPr id="25" name="TextBox 24">
            <a:extLst>
              <a:ext uri="{FF2B5EF4-FFF2-40B4-BE49-F238E27FC236}">
                <a16:creationId xmlns:a16="http://schemas.microsoft.com/office/drawing/2014/main" id="{A5A45497-6BB7-E709-85E1-813D0049133D}"/>
              </a:ext>
            </a:extLst>
          </p:cNvPr>
          <p:cNvSpPr txBox="1"/>
          <p:nvPr/>
        </p:nvSpPr>
        <p:spPr>
          <a:xfrm>
            <a:off x="5872930" y="1709481"/>
            <a:ext cx="5731241" cy="3970318"/>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pPr>
            <a:r>
              <a:rPr lang="en-US" b="0" i="0" u="none" strike="noStrike" noProof="0">
                <a:latin typeface="Arial"/>
                <a:cs typeface="Arial"/>
              </a:rPr>
              <a:t>Long standing cooperation and partnership with WTO on accession, with WOAH, EPPO, IPPC, </a:t>
            </a:r>
            <a:r>
              <a:rPr lang="en-US">
                <a:latin typeface="Arial"/>
                <a:cs typeface="Arial"/>
              </a:rPr>
              <a:t>and WTO on </a:t>
            </a:r>
            <a:r>
              <a:rPr lang="en-US" b="0" i="0" u="none" strike="noStrike" noProof="0">
                <a:latin typeface="Arial"/>
                <a:cs typeface="Arial"/>
              </a:rPr>
              <a:t>SPS measures, with WCO </a:t>
            </a:r>
            <a:r>
              <a:rPr lang="en-US">
                <a:latin typeface="Arial"/>
                <a:cs typeface="Arial"/>
              </a:rPr>
              <a:t>on customs matters </a:t>
            </a:r>
            <a:endParaRPr lang="en-US" b="0" i="0" u="none" strike="noStrike" noProof="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u="none" strike="noStrike" noProof="0">
                <a:latin typeface="Arial"/>
                <a:cs typeface="Arial"/>
              </a:rPr>
              <a:t>TA co-financing from PRCF, EAKPF, UK-ARTCF</a:t>
            </a:r>
          </a:p>
          <a:p>
            <a:pPr marL="285750" indent="-285750">
              <a:buFont typeface="Arial" panose="020B0604020202020204" pitchFamily="34" charset="0"/>
              <a:buChar char="•"/>
            </a:pPr>
            <a:r>
              <a:rPr lang="en-US" b="0" i="0" u="none" strike="noStrike" noProof="0">
                <a:latin typeface="Arial"/>
                <a:cs typeface="Arial"/>
              </a:rPr>
              <a:t>Joint capacity building with UNESCAP, UNCITRAL, </a:t>
            </a:r>
            <a:r>
              <a:rPr lang="en-US">
                <a:latin typeface="Arial"/>
                <a:cs typeface="Arial"/>
              </a:rPr>
              <a:t>ICC, and</a:t>
            </a:r>
            <a:r>
              <a:rPr lang="en-US" b="0" i="0" u="none" strike="noStrike" noProof="0">
                <a:latin typeface="Arial"/>
                <a:cs typeface="Arial"/>
              </a:rPr>
              <a:t> UNECE</a:t>
            </a:r>
          </a:p>
          <a:p>
            <a:pPr marL="285750" indent="-285750">
              <a:buFont typeface="Arial" panose="020B0604020202020204" pitchFamily="34" charset="0"/>
              <a:buChar char="•"/>
            </a:pPr>
            <a:r>
              <a:rPr lang="en-US" b="0" i="0" u="none" strike="noStrike" noProof="0">
                <a:latin typeface="Arial"/>
                <a:cs typeface="Arial"/>
              </a:rPr>
              <a:t>Joint events with CAREC Institute, RKSI</a:t>
            </a:r>
            <a:r>
              <a:rPr lang="en-US">
                <a:latin typeface="Arial"/>
                <a:cs typeface="Arial"/>
              </a:rPr>
              <a:t> </a:t>
            </a:r>
            <a:endParaRPr lang="en-US" b="0" i="0" u="none" strike="noStrike" noProof="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MOU with Korea Customs Service</a:t>
            </a:r>
          </a:p>
          <a:p>
            <a:pPr marL="285750" indent="-285750">
              <a:buFont typeface="Arial" panose="020B0604020202020204" pitchFamily="34" charset="0"/>
              <a:buChar char="•"/>
            </a:pPr>
            <a:r>
              <a:rPr lang="en-US">
                <a:latin typeface="Arial"/>
                <a:cs typeface="Arial"/>
              </a:rPr>
              <a:t>Joint webinar and study tours with USAID and US Department of Commerce</a:t>
            </a:r>
          </a:p>
          <a:p>
            <a:pPr marL="285750" indent="-285750">
              <a:buFont typeface="Arial" panose="020B0604020202020204" pitchFamily="34" charset="0"/>
              <a:buChar char="•"/>
            </a:pPr>
            <a:r>
              <a:rPr lang="en-US">
                <a:latin typeface="Arial"/>
                <a:cs typeface="Arial"/>
              </a:rPr>
              <a:t>Regular communications, coordination and information-sharing with World Bank, ITC, GIZ, EU, and others to create synergies </a:t>
            </a:r>
            <a:endParaRPr lang="en-US">
              <a:solidFill>
                <a:srgbClr val="FF0000"/>
              </a:solidFill>
              <a:highlight>
                <a:srgbClr val="FFFF00"/>
              </a:highligh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B23400-CCAD-B50D-1EDD-D628DCE261D2}"/>
              </a:ext>
            </a:extLst>
          </p:cNvPr>
          <p:cNvSpPr txBox="1"/>
          <p:nvPr/>
        </p:nvSpPr>
        <p:spPr>
          <a:xfrm>
            <a:off x="316779" y="3767286"/>
            <a:ext cx="6236084" cy="430887"/>
          </a:xfrm>
          <a:prstGeom prst="rect">
            <a:avLst/>
          </a:prstGeom>
          <a:noFill/>
        </p:spPr>
        <p:txBody>
          <a:bodyPr wrap="square" lIns="91440" tIns="45720" rIns="91440" bIns="45720" anchor="t">
            <a:spAutoFit/>
          </a:bodyPr>
          <a:lstStyle>
            <a:defPPr>
              <a:defRPr lang="en-US"/>
            </a:defPPr>
            <a:lvl1pPr marL="90170" indent="-90170">
              <a:defRPr b="1">
                <a:solidFill>
                  <a:schemeClr val="accent1"/>
                </a:solidFill>
                <a:effectLst/>
                <a:latin typeface="Century Gothic" panose="020B0502020202020204" pitchFamily="34" charset="0"/>
                <a:ea typeface="SimSun" panose="02010600030101010101" pitchFamily="2" charset="-122"/>
              </a:defRPr>
            </a:lvl1pPr>
          </a:lstStyle>
          <a:p>
            <a:r>
              <a:rPr lang="en-US" sz="2200">
                <a:solidFill>
                  <a:srgbClr val="0070C0"/>
                </a:solidFill>
                <a:latin typeface="Century Gothic"/>
                <a:ea typeface="SimSun"/>
              </a:rPr>
              <a:t>Institution building </a:t>
            </a:r>
          </a:p>
        </p:txBody>
      </p:sp>
      <p:sp>
        <p:nvSpPr>
          <p:cNvPr id="11" name="TextBox 10">
            <a:extLst>
              <a:ext uri="{FF2B5EF4-FFF2-40B4-BE49-F238E27FC236}">
                <a16:creationId xmlns:a16="http://schemas.microsoft.com/office/drawing/2014/main" id="{1BC21ED5-3A43-B894-20D3-B2F11B3179C2}"/>
              </a:ext>
            </a:extLst>
          </p:cNvPr>
          <p:cNvSpPr txBox="1"/>
          <p:nvPr/>
        </p:nvSpPr>
        <p:spPr>
          <a:xfrm>
            <a:off x="364905" y="4222385"/>
            <a:ext cx="5044271" cy="1477328"/>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pPr>
            <a:r>
              <a:rPr lang="en-US">
                <a:latin typeface="Arial"/>
                <a:cs typeface="Arial"/>
              </a:rPr>
              <a:t>South-South knowledge-sharing </a:t>
            </a:r>
          </a:p>
          <a:p>
            <a:pPr marL="285750" indent="-285750">
              <a:buFont typeface="Arial" panose="020B0604020202020204" pitchFamily="34" charset="0"/>
              <a:buChar char="•"/>
            </a:pPr>
            <a:r>
              <a:rPr lang="en-US">
                <a:latin typeface="Arial"/>
                <a:cs typeface="Arial"/>
              </a:rPr>
              <a:t>Strengthened ties and goodwill, a foundation for regional cooperation</a:t>
            </a:r>
          </a:p>
          <a:p>
            <a:pPr marL="285750" indent="-285750">
              <a:buFont typeface="Arial" panose="020B0604020202020204" pitchFamily="34" charset="0"/>
              <a:buChar char="•"/>
            </a:pPr>
            <a:r>
              <a:rPr lang="en-US">
                <a:latin typeface="Arial"/>
                <a:cs typeface="Arial"/>
              </a:rPr>
              <a:t>Coordinated priorities and policies </a:t>
            </a:r>
          </a:p>
          <a:p>
            <a:pPr marL="285750" indent="-285750">
              <a:buFont typeface="Arial" panose="020B0604020202020204" pitchFamily="34" charset="0"/>
              <a:buChar char="•"/>
            </a:pPr>
            <a:r>
              <a:rPr lang="en-US">
                <a:latin typeface="Arial"/>
                <a:cs typeface="Arial"/>
              </a:rPr>
              <a:t>Enhanced trade capacities</a:t>
            </a:r>
          </a:p>
        </p:txBody>
      </p:sp>
      <p:sp>
        <p:nvSpPr>
          <p:cNvPr id="3" name="TextBox 2">
            <a:extLst>
              <a:ext uri="{FF2B5EF4-FFF2-40B4-BE49-F238E27FC236}">
                <a16:creationId xmlns:a16="http://schemas.microsoft.com/office/drawing/2014/main" id="{DD92F821-26A0-ADAC-28B7-154FEA8DF9FA}"/>
              </a:ext>
            </a:extLst>
          </p:cNvPr>
          <p:cNvSpPr txBox="1"/>
          <p:nvPr/>
        </p:nvSpPr>
        <p:spPr>
          <a:xfrm>
            <a:off x="629507" y="5785925"/>
            <a:ext cx="108380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Notes:  </a:t>
            </a:r>
            <a:r>
              <a:rPr lang="en-US" sz="900">
                <a:ea typeface="+mn-lt"/>
                <a:cs typeface="+mn-lt"/>
              </a:rPr>
              <a:t>EAKPF = Rep of Korea e-Asia and Knowledge Partnership Fund;</a:t>
            </a:r>
            <a:r>
              <a:rPr lang="en-US" sz="900"/>
              <a:t> EPPO = European and Mediterranean Plant Protection Organization;  EU = European Union; GIZ = Deutsche Gesellschaft fur </a:t>
            </a:r>
            <a:r>
              <a:rPr lang="en-US" sz="900" err="1"/>
              <a:t>Internationale</a:t>
            </a:r>
            <a:r>
              <a:rPr lang="en-US" sz="900"/>
              <a:t> </a:t>
            </a:r>
            <a:r>
              <a:rPr lang="en-US" sz="900" err="1"/>
              <a:t>Zusammenarbeit</a:t>
            </a:r>
            <a:r>
              <a:rPr lang="en-US" sz="900"/>
              <a:t>; </a:t>
            </a:r>
            <a:r>
              <a:rPr lang="en-US" sz="900">
                <a:ea typeface="+mn-lt"/>
                <a:cs typeface="+mn-lt"/>
              </a:rPr>
              <a:t>ICC = International Chamber of Commerce; </a:t>
            </a:r>
            <a:r>
              <a:rPr lang="en-US" sz="900"/>
              <a:t>IPPC = International Plant Protection Convention;  </a:t>
            </a:r>
            <a:r>
              <a:rPr lang="en-US" sz="900">
                <a:ea typeface="+mn-lt"/>
                <a:cs typeface="+mn-lt"/>
              </a:rPr>
              <a:t>ITC = International Trade Centre; </a:t>
            </a:r>
            <a:r>
              <a:rPr lang="en-US" sz="900"/>
              <a:t> PRCF = PRC Poverty Reduction and Regional Cooperation Fund; R</a:t>
            </a:r>
            <a:r>
              <a:rPr lang="en-US" sz="900">
                <a:ea typeface="+mn-lt"/>
                <a:cs typeface="+mn-lt"/>
              </a:rPr>
              <a:t>KSI = Regional Knowledge Sharing Initiative;</a:t>
            </a:r>
            <a:r>
              <a:rPr lang="en-US" sz="900"/>
              <a:t> </a:t>
            </a:r>
            <a:r>
              <a:rPr lang="en-US" sz="900">
                <a:ea typeface="+mn-lt"/>
                <a:cs typeface="+mn-lt"/>
              </a:rPr>
              <a:t>UNCITRAL = UN Commission on International Trade Law; UNECE = UN Economic Commission  for Europe;</a:t>
            </a:r>
            <a:r>
              <a:rPr lang="en-US" sz="900"/>
              <a:t> UNESCAP = UN Economic and Social Commission for Asia and Pacific;  USAID = US Agency for International Development; </a:t>
            </a:r>
            <a:r>
              <a:rPr lang="en-US" sz="900">
                <a:ea typeface="+mn-lt"/>
                <a:cs typeface="+mn-lt"/>
              </a:rPr>
              <a:t>WOAH = World Organization for Animal Health</a:t>
            </a:r>
            <a:endParaRPr lang="en-US" sz="1600"/>
          </a:p>
        </p:txBody>
      </p:sp>
      <p:sp>
        <p:nvSpPr>
          <p:cNvPr id="2" name="Slide Number Placeholder 1">
            <a:extLst>
              <a:ext uri="{FF2B5EF4-FFF2-40B4-BE49-F238E27FC236}">
                <a16:creationId xmlns:a16="http://schemas.microsoft.com/office/drawing/2014/main" id="{75038EF3-7E38-C987-E4A2-CE43D91D3CB6}"/>
              </a:ext>
            </a:extLst>
          </p:cNvPr>
          <p:cNvSpPr>
            <a:spLocks noGrp="1"/>
          </p:cNvSpPr>
          <p:nvPr>
            <p:ph type="sldNum" sz="quarter" idx="12"/>
          </p:nvPr>
        </p:nvSpPr>
        <p:spPr/>
        <p:txBody>
          <a:bodyPr/>
          <a:lstStyle/>
          <a:p>
            <a:fld id="{59A09C89-E760-E743-8004-FFE52D13F1E8}" type="slidenum">
              <a:rPr lang="en-US" smtClean="0"/>
              <a:t>13</a:t>
            </a:fld>
            <a:endParaRPr lang="en-US"/>
          </a:p>
        </p:txBody>
      </p:sp>
    </p:spTree>
    <p:extLst>
      <p:ext uri="{BB962C8B-B14F-4D97-AF65-F5344CB8AC3E}">
        <p14:creationId xmlns:p14="http://schemas.microsoft.com/office/powerpoint/2010/main" val="396716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Graphical user interface&#10;&#10;Description automatically generated">
            <a:extLst>
              <a:ext uri="{FF2B5EF4-FFF2-40B4-BE49-F238E27FC236}">
                <a16:creationId xmlns:a16="http://schemas.microsoft.com/office/drawing/2014/main" id="{9D78A03A-F202-B34A-8D1D-4AE6747E8D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5556" y="4155708"/>
            <a:ext cx="2960372" cy="1734204"/>
          </a:xfrm>
          <a:prstGeom prst="rect">
            <a:avLst/>
          </a:prstGeom>
        </p:spPr>
      </p:pic>
      <p:grpSp>
        <p:nvGrpSpPr>
          <p:cNvPr id="8" name="Group 7">
            <a:extLst>
              <a:ext uri="{FF2B5EF4-FFF2-40B4-BE49-F238E27FC236}">
                <a16:creationId xmlns:a16="http://schemas.microsoft.com/office/drawing/2014/main" id="{81D0CB8D-101E-6047-821A-BB00278BA0B6}"/>
              </a:ext>
            </a:extLst>
          </p:cNvPr>
          <p:cNvGrpSpPr/>
          <p:nvPr/>
        </p:nvGrpSpPr>
        <p:grpSpPr>
          <a:xfrm>
            <a:off x="8717627" y="2216694"/>
            <a:ext cx="3050017" cy="1799492"/>
            <a:chOff x="4961182" y="995981"/>
            <a:chExt cx="3811602" cy="2323713"/>
          </a:xfrm>
        </p:grpSpPr>
        <p:pic>
          <p:nvPicPr>
            <p:cNvPr id="9" name="Picture 8" descr="Graphical user interface&#10;&#10;Description automatically generated">
              <a:extLst>
                <a:ext uri="{FF2B5EF4-FFF2-40B4-BE49-F238E27FC236}">
                  <a16:creationId xmlns:a16="http://schemas.microsoft.com/office/drawing/2014/main" id="{5CF8C1C2-CB29-2741-9E2A-CA42D153A5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3588" y="995981"/>
              <a:ext cx="3789196" cy="2323713"/>
            </a:xfrm>
            <a:prstGeom prst="rect">
              <a:avLst/>
            </a:prstGeom>
          </p:spPr>
        </p:pic>
        <p:sp>
          <p:nvSpPr>
            <p:cNvPr id="10" name="TextBox 9">
              <a:extLst>
                <a:ext uri="{FF2B5EF4-FFF2-40B4-BE49-F238E27FC236}">
                  <a16:creationId xmlns:a16="http://schemas.microsoft.com/office/drawing/2014/main" id="{368B2A3C-9B9D-D24D-BDFC-0329B5213952}"/>
                </a:ext>
              </a:extLst>
            </p:cNvPr>
            <p:cNvSpPr txBox="1"/>
            <p:nvPr/>
          </p:nvSpPr>
          <p:spPr>
            <a:xfrm>
              <a:off x="4961182" y="1630791"/>
              <a:ext cx="3649793"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panose="020B0604020202020204" pitchFamily="34" charset="0"/>
                  <a:ea typeface="+mn-lt"/>
                  <a:cs typeface="Arial" panose="020B0604020202020204" pitchFamily="34" charset="0"/>
                  <a:hlinkClick r:id="rId5"/>
                </a:rPr>
                <a:t>https://elearning.carecinstitute.org</a:t>
              </a:r>
              <a:endParaRPr lang="en-US" sz="1100">
                <a:latin typeface="Arial" panose="020B0604020202020204" pitchFamily="34" charset="0"/>
                <a:ea typeface="+mn-lt"/>
                <a:cs typeface="Arial" panose="020B0604020202020204" pitchFamily="34" charset="0"/>
              </a:endParaRPr>
            </a:p>
          </p:txBody>
        </p:sp>
      </p:grpSp>
      <p:sp>
        <p:nvSpPr>
          <p:cNvPr id="11" name="TextBox 10">
            <a:extLst>
              <a:ext uri="{FF2B5EF4-FFF2-40B4-BE49-F238E27FC236}">
                <a16:creationId xmlns:a16="http://schemas.microsoft.com/office/drawing/2014/main" id="{4E52354A-969C-7B4B-9F09-7BD88105EA9B}"/>
              </a:ext>
            </a:extLst>
          </p:cNvPr>
          <p:cNvSpPr txBox="1"/>
          <p:nvPr/>
        </p:nvSpPr>
        <p:spPr>
          <a:xfrm>
            <a:off x="8699698" y="1324563"/>
            <a:ext cx="3032088" cy="646331"/>
          </a:xfrm>
          <a:prstGeom prst="rect">
            <a:avLst/>
          </a:prstGeom>
          <a:noFill/>
        </p:spPr>
        <p:txBody>
          <a:bodyPr wrap="square">
            <a:spAutoFit/>
          </a:bodyPr>
          <a:lstStyle/>
          <a:p>
            <a:pPr algn="ctr"/>
            <a:r>
              <a:rPr lang="en-US" sz="1800" b="1">
                <a:solidFill>
                  <a:srgbClr val="066A95"/>
                </a:solidFill>
                <a:latin typeface="Century Gothic" panose="020B0502020202020204" pitchFamily="34" charset="0"/>
                <a:ea typeface="+mj-ea"/>
                <a:cs typeface="Arial" panose="020B0604020202020204" pitchFamily="34" charset="0"/>
              </a:rPr>
              <a:t>Knowledge-Sharing Modules on CAREC Trade</a:t>
            </a:r>
          </a:p>
        </p:txBody>
      </p:sp>
      <p:sp>
        <p:nvSpPr>
          <p:cNvPr id="4" name="Frame 3">
            <a:extLst>
              <a:ext uri="{FF2B5EF4-FFF2-40B4-BE49-F238E27FC236}">
                <a16:creationId xmlns:a16="http://schemas.microsoft.com/office/drawing/2014/main" id="{C94ACF6F-4868-F048-94EB-700163ED9ED8}"/>
              </a:ext>
            </a:extLst>
          </p:cNvPr>
          <p:cNvSpPr/>
          <p:nvPr/>
        </p:nvSpPr>
        <p:spPr>
          <a:xfrm>
            <a:off x="8516470" y="1988823"/>
            <a:ext cx="3402629" cy="4056380"/>
          </a:xfrm>
          <a:prstGeom prst="frame">
            <a:avLst>
              <a:gd name="adj1" fmla="val 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3296E753-2D8C-A944-B7AE-76FBD2CF75E0}"/>
              </a:ext>
            </a:extLst>
          </p:cNvPr>
          <p:cNvSpPr/>
          <p:nvPr/>
        </p:nvSpPr>
        <p:spPr>
          <a:xfrm>
            <a:off x="4499062" y="2000779"/>
            <a:ext cx="3402629" cy="4056380"/>
          </a:xfrm>
          <a:prstGeom prst="frame">
            <a:avLst>
              <a:gd name="adj1" fmla="val 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FEF3FFF-1FBF-5143-B7F6-861EB679EC49}"/>
              </a:ext>
            </a:extLst>
          </p:cNvPr>
          <p:cNvSpPr txBox="1"/>
          <p:nvPr/>
        </p:nvSpPr>
        <p:spPr>
          <a:xfrm>
            <a:off x="4432872" y="1319308"/>
            <a:ext cx="3402628" cy="646331"/>
          </a:xfrm>
          <a:prstGeom prst="rect">
            <a:avLst/>
          </a:prstGeom>
          <a:noFill/>
        </p:spPr>
        <p:txBody>
          <a:bodyPr wrap="square">
            <a:spAutoFit/>
          </a:bodyPr>
          <a:lstStyle/>
          <a:p>
            <a:pPr algn="ctr"/>
            <a:r>
              <a:rPr lang="en-US" sz="1800" b="1">
                <a:solidFill>
                  <a:srgbClr val="066A95"/>
                </a:solidFill>
                <a:latin typeface="Century Gothic" panose="020B0502020202020204" pitchFamily="34" charset="0"/>
                <a:ea typeface="+mj-ea"/>
                <a:cs typeface="Arial" panose="020B0604020202020204" pitchFamily="34" charset="0"/>
              </a:rPr>
              <a:t>CAREC Trade Information Portal, </a:t>
            </a:r>
            <a:r>
              <a:rPr lang="en-US" sz="1800" b="1">
                <a:solidFill>
                  <a:srgbClr val="FF0000"/>
                </a:solidFill>
                <a:latin typeface="Century Gothic" panose="020B0502020202020204" pitchFamily="34" charset="0"/>
                <a:ea typeface="+mj-ea"/>
                <a:cs typeface="Arial" panose="020B0604020202020204" pitchFamily="34" charset="0"/>
              </a:rPr>
              <a:t>CPMM database</a:t>
            </a:r>
          </a:p>
        </p:txBody>
      </p:sp>
      <p:sp>
        <p:nvSpPr>
          <p:cNvPr id="16" name="TextBox 15">
            <a:extLst>
              <a:ext uri="{FF2B5EF4-FFF2-40B4-BE49-F238E27FC236}">
                <a16:creationId xmlns:a16="http://schemas.microsoft.com/office/drawing/2014/main" id="{1C3C8065-F8C9-2744-85C0-C80626D0B9CF}"/>
              </a:ext>
            </a:extLst>
          </p:cNvPr>
          <p:cNvSpPr txBox="1"/>
          <p:nvPr/>
        </p:nvSpPr>
        <p:spPr>
          <a:xfrm>
            <a:off x="554039" y="1375842"/>
            <a:ext cx="3032088" cy="369332"/>
          </a:xfrm>
          <a:prstGeom prst="rect">
            <a:avLst/>
          </a:prstGeom>
          <a:noFill/>
        </p:spPr>
        <p:txBody>
          <a:bodyPr wrap="square">
            <a:spAutoFit/>
          </a:bodyPr>
          <a:lstStyle/>
          <a:p>
            <a:pPr algn="ctr"/>
            <a:r>
              <a:rPr lang="en-US" b="1">
                <a:solidFill>
                  <a:srgbClr val="066A95"/>
                </a:solidFill>
                <a:latin typeface="Century Gothic" panose="020B0502020202020204" pitchFamily="34" charset="0"/>
                <a:ea typeface="+mj-ea"/>
                <a:cs typeface="Arial" panose="020B0604020202020204" pitchFamily="34" charset="0"/>
              </a:rPr>
              <a:t>Key Trade Publications</a:t>
            </a:r>
            <a:endParaRPr lang="en-US" sz="1800" b="1">
              <a:solidFill>
                <a:srgbClr val="066A95"/>
              </a:solidFill>
              <a:latin typeface="Century Gothic" panose="020B0502020202020204" pitchFamily="34" charset="0"/>
              <a:ea typeface="+mj-ea"/>
              <a:cs typeface="Arial" panose="020B0604020202020204" pitchFamily="34" charset="0"/>
            </a:endParaRPr>
          </a:p>
        </p:txBody>
      </p:sp>
      <p:pic>
        <p:nvPicPr>
          <p:cNvPr id="17" name="Picture 2" descr="E-Commerce in CAREC Countries: Laws and Policies">
            <a:hlinkClick r:id="rId6"/>
            <a:extLst>
              <a:ext uri="{FF2B5EF4-FFF2-40B4-BE49-F238E27FC236}">
                <a16:creationId xmlns:a16="http://schemas.microsoft.com/office/drawing/2014/main" id="{D47FB513-A048-3448-A935-D3B51F38E8D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5122" y="1885095"/>
            <a:ext cx="1694961" cy="2195378"/>
          </a:xfrm>
          <a:prstGeom prst="rect">
            <a:avLst/>
          </a:prstGeom>
          <a:solidFill>
            <a:schemeClr val="bg1"/>
          </a:solidFill>
          <a:ln>
            <a:solidFill>
              <a:schemeClr val="accent1"/>
            </a:solidFill>
          </a:ln>
        </p:spPr>
      </p:pic>
      <p:pic>
        <p:nvPicPr>
          <p:cNvPr id="19" name="Picture 2">
            <a:extLst>
              <a:ext uri="{FF2B5EF4-FFF2-40B4-BE49-F238E27FC236}">
                <a16:creationId xmlns:a16="http://schemas.microsoft.com/office/drawing/2014/main" id="{A4700F46-D9B3-3D44-8BA5-0030A71181E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09268" y="4251214"/>
            <a:ext cx="1675015" cy="21721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2" name="Picture 4" descr="image">
            <a:extLst>
              <a:ext uri="{FF2B5EF4-FFF2-40B4-BE49-F238E27FC236}">
                <a16:creationId xmlns:a16="http://schemas.microsoft.com/office/drawing/2014/main" id="{0AEF7B5F-AE84-1A43-AED3-527058B2D05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84332" y="2064581"/>
            <a:ext cx="3007700" cy="16646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E03CB777-88D3-3E4B-95D1-EC0FF28C54A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814435" y="3238720"/>
            <a:ext cx="2317886" cy="1308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a:extLst>
              <a:ext uri="{FF2B5EF4-FFF2-40B4-BE49-F238E27FC236}">
                <a16:creationId xmlns:a16="http://schemas.microsoft.com/office/drawing/2014/main" id="{1C022D4A-A1D3-8F4D-BD67-7C733278B66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627182" y="4711723"/>
            <a:ext cx="3185523" cy="13082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8AD38DF-FDA9-BC45-8C00-A10EF0104C9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068" y="4256251"/>
            <a:ext cx="1675015" cy="21695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CAREC Corridor Performance Measurement and Monitoring Annual Report 2020: The Coronavirus Disease and Its Impact">
            <a:extLst>
              <a:ext uri="{FF2B5EF4-FFF2-40B4-BE49-F238E27FC236}">
                <a16:creationId xmlns:a16="http://schemas.microsoft.com/office/drawing/2014/main" id="{D6B647E6-66ED-D746-9EE1-65869B46E64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200187" y="1879738"/>
            <a:ext cx="1684096" cy="220809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13EE52C-65F0-4C94-80BE-66A5CFB96077}"/>
              </a:ext>
            </a:extLst>
          </p:cNvPr>
          <p:cNvSpPr>
            <a:spLocks noGrp="1"/>
          </p:cNvSpPr>
          <p:nvPr>
            <p:ph type="sldNum" sz="quarter" idx="12"/>
          </p:nvPr>
        </p:nvSpPr>
        <p:spPr>
          <a:xfrm>
            <a:off x="8610600" y="6041911"/>
            <a:ext cx="2743200" cy="365125"/>
          </a:xfrm>
        </p:spPr>
        <p:txBody>
          <a:bodyPr/>
          <a:lstStyle/>
          <a:p>
            <a:fld id="{7D0C6CEF-3F30-5644-AEEC-4228C0B92182}" type="slidenum">
              <a:rPr lang="en-US" smtClean="0">
                <a:solidFill>
                  <a:schemeClr val="tx1"/>
                </a:solidFill>
              </a:rPr>
              <a:t>14</a:t>
            </a:fld>
            <a:endParaRPr lang="en-US">
              <a:solidFill>
                <a:schemeClr val="tx1"/>
              </a:solidFill>
            </a:endParaRPr>
          </a:p>
        </p:txBody>
      </p:sp>
      <p:cxnSp>
        <p:nvCxnSpPr>
          <p:cNvPr id="27" name="Straight Connector 26">
            <a:extLst>
              <a:ext uri="{FF2B5EF4-FFF2-40B4-BE49-F238E27FC236}">
                <a16:creationId xmlns:a16="http://schemas.microsoft.com/office/drawing/2014/main" id="{69F4F8FE-0A10-01A0-0C8E-B7DE701EF762}"/>
              </a:ext>
            </a:extLst>
          </p:cNvPr>
          <p:cNvCxnSpPr/>
          <p:nvPr/>
        </p:nvCxnSpPr>
        <p:spPr>
          <a:xfrm flipH="1">
            <a:off x="2977629" y="1201367"/>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EED8D64-C2E0-C598-0163-6F7DE8941531}"/>
              </a:ext>
            </a:extLst>
          </p:cNvPr>
          <p:cNvSpPr txBox="1">
            <a:spLocks/>
          </p:cNvSpPr>
          <p:nvPr/>
        </p:nvSpPr>
        <p:spPr>
          <a:xfrm>
            <a:off x="1090863" y="125832"/>
            <a:ext cx="10010273" cy="805003"/>
          </a:xfrm>
          <a:prstGeom prst="rect">
            <a:avLst/>
          </a:prstGeom>
        </p:spPr>
        <p:txBody>
          <a:bodyPr vert="horz" lIns="91440" tIns="45720" rIns="91440" bIns="45720" rtlCol="0" anchor="t" anchorCtr="0">
            <a:normAutofit fontScale="925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solidFill>
                  <a:schemeClr val="accent1">
                    <a:lumMod val="75000"/>
                  </a:schemeClr>
                </a:solidFill>
                <a:latin typeface="Arial"/>
                <a:cs typeface="Arial"/>
              </a:rPr>
              <a:t>CITA 2030 key achievements in the last 5 years: </a:t>
            </a:r>
          </a:p>
          <a:p>
            <a:pPr algn="ctr"/>
            <a:r>
              <a:rPr lang="en-US" sz="3000">
                <a:solidFill>
                  <a:schemeClr val="accent3"/>
                </a:solidFill>
                <a:latin typeface="Arial"/>
                <a:cs typeface="Arial"/>
              </a:rPr>
              <a:t>Expanding knowledge  </a:t>
            </a:r>
          </a:p>
        </p:txBody>
      </p:sp>
    </p:spTree>
    <p:extLst>
      <p:ext uri="{BB962C8B-B14F-4D97-AF65-F5344CB8AC3E}">
        <p14:creationId xmlns:p14="http://schemas.microsoft.com/office/powerpoint/2010/main" val="196481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DC1DA80-B36D-D446-A1C0-6C838CE4DDA7}"/>
                  </a:ext>
                </a:extLst>
              </p14:cNvPr>
              <p14:cNvContentPartPr/>
              <p14:nvPr/>
            </p14:nvContentPartPr>
            <p14:xfrm>
              <a:off x="-436369" y="-1109160"/>
              <a:ext cx="360" cy="360"/>
            </p14:xfrm>
          </p:contentPart>
        </mc:Choice>
        <mc:Fallback xmlns="">
          <p:pic>
            <p:nvPicPr>
              <p:cNvPr id="3" name="Ink 2">
                <a:extLst>
                  <a:ext uri="{FF2B5EF4-FFF2-40B4-BE49-F238E27FC236}">
                    <a16:creationId xmlns:a16="http://schemas.microsoft.com/office/drawing/2014/main" id="{0DC1DA80-B36D-D446-A1C0-6C838CE4DDA7}"/>
                  </a:ext>
                </a:extLst>
              </p:cNvPr>
              <p:cNvPicPr/>
              <p:nvPr/>
            </p:nvPicPr>
            <p:blipFill>
              <a:blip r:embed="rId4"/>
              <a:stretch>
                <a:fillRect/>
              </a:stretch>
            </p:blipFill>
            <p:spPr>
              <a:xfrm>
                <a:off x="-445369" y="-1118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4EFC37C-8F20-C246-B35C-74F1EB0B2F08}"/>
                  </a:ext>
                </a:extLst>
              </p14:cNvPr>
              <p14:cNvContentPartPr/>
              <p14:nvPr/>
            </p14:nvContentPartPr>
            <p14:xfrm>
              <a:off x="2050511" y="-723960"/>
              <a:ext cx="360" cy="360"/>
            </p14:xfrm>
          </p:contentPart>
        </mc:Choice>
        <mc:Fallback xmlns="">
          <p:pic>
            <p:nvPicPr>
              <p:cNvPr id="5" name="Ink 4">
                <a:extLst>
                  <a:ext uri="{FF2B5EF4-FFF2-40B4-BE49-F238E27FC236}">
                    <a16:creationId xmlns:a16="http://schemas.microsoft.com/office/drawing/2014/main" id="{64EFC37C-8F20-C246-B35C-74F1EB0B2F08}"/>
                  </a:ext>
                </a:extLst>
              </p:cNvPr>
              <p:cNvPicPr/>
              <p:nvPr/>
            </p:nvPicPr>
            <p:blipFill>
              <a:blip r:embed="rId4"/>
              <a:stretch>
                <a:fillRect/>
              </a:stretch>
            </p:blipFill>
            <p:spPr>
              <a:xfrm>
                <a:off x="2041511" y="-732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77A3B2E-7DAB-9440-BEA3-C4D46D61638B}"/>
                  </a:ext>
                </a:extLst>
              </p14:cNvPr>
              <p14:cNvContentPartPr/>
              <p14:nvPr/>
            </p14:nvContentPartPr>
            <p14:xfrm>
              <a:off x="-1715089" y="2465640"/>
              <a:ext cx="360" cy="360"/>
            </p14:xfrm>
          </p:contentPart>
        </mc:Choice>
        <mc:Fallback xmlns="">
          <p:pic>
            <p:nvPicPr>
              <p:cNvPr id="7" name="Ink 6">
                <a:extLst>
                  <a:ext uri="{FF2B5EF4-FFF2-40B4-BE49-F238E27FC236}">
                    <a16:creationId xmlns:a16="http://schemas.microsoft.com/office/drawing/2014/main" id="{777A3B2E-7DAB-9440-BEA3-C4D46D61638B}"/>
                  </a:ext>
                </a:extLst>
              </p:cNvPr>
              <p:cNvPicPr/>
              <p:nvPr/>
            </p:nvPicPr>
            <p:blipFill>
              <a:blip r:embed="rId4"/>
              <a:stretch>
                <a:fillRect/>
              </a:stretch>
            </p:blipFill>
            <p:spPr>
              <a:xfrm>
                <a:off x="-1724089" y="2456640"/>
                <a:ext cx="18000" cy="18000"/>
              </a:xfrm>
              <a:prstGeom prst="rect">
                <a:avLst/>
              </a:prstGeom>
            </p:spPr>
          </p:pic>
        </mc:Fallback>
      </mc:AlternateContent>
      <p:sp>
        <p:nvSpPr>
          <p:cNvPr id="8" name="Content Placeholder 2">
            <a:extLst>
              <a:ext uri="{FF2B5EF4-FFF2-40B4-BE49-F238E27FC236}">
                <a16:creationId xmlns:a16="http://schemas.microsoft.com/office/drawing/2014/main" id="{4AD780B5-AB7D-5D4E-A370-2682BBF917E8}"/>
              </a:ext>
            </a:extLst>
          </p:cNvPr>
          <p:cNvSpPr txBox="1">
            <a:spLocks/>
          </p:cNvSpPr>
          <p:nvPr/>
        </p:nvSpPr>
        <p:spPr>
          <a:xfrm>
            <a:off x="2050511" y="1241778"/>
            <a:ext cx="8401878" cy="4374444"/>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spcBef>
                <a:spcPts val="0"/>
              </a:spcBef>
              <a:spcAft>
                <a:spcPts val="300"/>
              </a:spcAft>
            </a:pPr>
            <a:r>
              <a:rPr lang="en-US" sz="2000" b="1">
                <a:solidFill>
                  <a:schemeClr val="tx1"/>
                </a:solidFill>
                <a:latin typeface="Arial"/>
                <a:cs typeface="Arial"/>
              </a:rPr>
              <a:t> </a:t>
            </a:r>
            <a:endParaRPr lang="en-US" sz="2000" b="1">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en-US" sz="2600" b="1">
                <a:solidFill>
                  <a:schemeClr val="accent1"/>
                </a:solidFill>
                <a:latin typeface="Arial"/>
                <a:cs typeface="Arial"/>
              </a:rPr>
              <a:t>3</a:t>
            </a:r>
            <a:r>
              <a:rPr lang="en-US" sz="2600">
                <a:solidFill>
                  <a:schemeClr val="tx1"/>
                </a:solidFill>
                <a:latin typeface="Arial"/>
                <a:cs typeface="Arial"/>
              </a:rPr>
              <a:t> annual CAREC meetings supported (RTG, CCC, SPS RWG) </a:t>
            </a:r>
          </a:p>
          <a:p>
            <a:pPr>
              <a:lnSpc>
                <a:spcPct val="100000"/>
              </a:lnSpc>
              <a:spcBef>
                <a:spcPts val="0"/>
              </a:spcBef>
              <a:spcAft>
                <a:spcPts val="300"/>
              </a:spcAft>
            </a:pPr>
            <a:endParaRPr lang="en-US" sz="2600">
              <a:solidFill>
                <a:schemeClr val="tx1"/>
              </a:solidFill>
              <a:latin typeface="Arial"/>
              <a:cs typeface="Arial"/>
            </a:endParaRPr>
          </a:p>
          <a:p>
            <a:pPr>
              <a:lnSpc>
                <a:spcPct val="100000"/>
              </a:lnSpc>
              <a:spcBef>
                <a:spcPts val="0"/>
              </a:spcBef>
              <a:spcAft>
                <a:spcPts val="300"/>
              </a:spcAft>
            </a:pPr>
            <a:r>
              <a:rPr lang="en-US" sz="2600" b="1">
                <a:solidFill>
                  <a:schemeClr val="accent1"/>
                </a:solidFill>
                <a:latin typeface="Arial"/>
                <a:cs typeface="Arial"/>
              </a:rPr>
              <a:t>15</a:t>
            </a:r>
            <a:r>
              <a:rPr lang="en-US" sz="2600">
                <a:solidFill>
                  <a:schemeClr val="accent1"/>
                </a:solidFill>
                <a:latin typeface="Arial"/>
                <a:cs typeface="Arial"/>
              </a:rPr>
              <a:t> </a:t>
            </a:r>
            <a:r>
              <a:rPr lang="en-US" sz="2600">
                <a:solidFill>
                  <a:schemeClr val="tx1"/>
                </a:solidFill>
                <a:latin typeface="Arial"/>
                <a:cs typeface="Arial"/>
              </a:rPr>
              <a:t>regional dialogues/webinars, </a:t>
            </a:r>
            <a:r>
              <a:rPr lang="en-US" sz="2600" b="1">
                <a:solidFill>
                  <a:schemeClr val="accent1"/>
                </a:solidFill>
                <a:latin typeface="Arial"/>
                <a:cs typeface="Arial"/>
              </a:rPr>
              <a:t>15</a:t>
            </a:r>
            <a:r>
              <a:rPr lang="en-US" sz="2600">
                <a:solidFill>
                  <a:schemeClr val="tx1"/>
                </a:solidFill>
                <a:latin typeface="Arial"/>
                <a:cs typeface="Arial"/>
              </a:rPr>
              <a:t> national trainings/ workshops</a:t>
            </a:r>
            <a:endParaRPr lang="en-US" sz="3000">
              <a:solidFill>
                <a:schemeClr val="tx1"/>
              </a:solidFill>
            </a:endParaRPr>
          </a:p>
          <a:p>
            <a:pPr>
              <a:lnSpc>
                <a:spcPct val="100000"/>
              </a:lnSpc>
              <a:spcBef>
                <a:spcPts val="0"/>
              </a:spcBef>
              <a:spcAft>
                <a:spcPts val="300"/>
              </a:spcAft>
            </a:pPr>
            <a:endParaRPr lang="en-US" sz="260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en-US" sz="2600">
                <a:solidFill>
                  <a:schemeClr val="tx1"/>
                </a:solidFill>
                <a:latin typeface="Arial"/>
                <a:cs typeface="Arial"/>
              </a:rPr>
              <a:t>Over</a:t>
            </a:r>
            <a:r>
              <a:rPr lang="en-US" sz="2600" b="1">
                <a:solidFill>
                  <a:schemeClr val="accent1"/>
                </a:solidFill>
                <a:latin typeface="Arial"/>
                <a:cs typeface="Arial"/>
              </a:rPr>
              <a:t> 900</a:t>
            </a:r>
            <a:r>
              <a:rPr lang="en-US" sz="2600">
                <a:solidFill>
                  <a:schemeClr val="tx1"/>
                </a:solidFill>
                <a:latin typeface="Arial"/>
                <a:cs typeface="Arial"/>
              </a:rPr>
              <a:t> participants from CAREC DMCs and stakeholders   </a:t>
            </a:r>
          </a:p>
          <a:p>
            <a:pPr>
              <a:lnSpc>
                <a:spcPct val="100000"/>
              </a:lnSpc>
              <a:spcBef>
                <a:spcPts val="0"/>
              </a:spcBef>
              <a:spcAft>
                <a:spcPts val="300"/>
              </a:spcAft>
            </a:pPr>
            <a:endParaRPr lang="en-US" sz="260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300"/>
              </a:spcAft>
            </a:pPr>
            <a:r>
              <a:rPr lang="en-US" sz="2600" b="1">
                <a:solidFill>
                  <a:schemeClr val="accent1"/>
                </a:solidFill>
                <a:latin typeface="Arial"/>
                <a:cs typeface="Arial"/>
              </a:rPr>
              <a:t>Quarterly newsletter: </a:t>
            </a:r>
            <a:r>
              <a:rPr lang="en-US" sz="2600">
                <a:solidFill>
                  <a:schemeClr val="tx1"/>
                </a:solidFill>
                <a:latin typeface="Arial"/>
                <a:cs typeface="Arial"/>
              </a:rPr>
              <a:t>C</a:t>
            </a:r>
            <a:r>
              <a:rPr lang="en-US" sz="2600" i="1">
                <a:solidFill>
                  <a:schemeClr val="tx1"/>
                </a:solidFill>
                <a:latin typeface="Arial"/>
                <a:cs typeface="Arial"/>
              </a:rPr>
              <a:t>AREC Trade Insights and News</a:t>
            </a:r>
            <a:r>
              <a:rPr lang="en-US" sz="2600">
                <a:solidFill>
                  <a:schemeClr val="tx1"/>
                </a:solidFill>
                <a:latin typeface="Arial"/>
                <a:cs typeface="Arial"/>
              </a:rPr>
              <a:t> launched in 2022</a:t>
            </a:r>
          </a:p>
          <a:p>
            <a:pPr marL="708025" indent="-342900">
              <a:lnSpc>
                <a:spcPct val="100000"/>
              </a:lnSpc>
              <a:spcBef>
                <a:spcPts val="0"/>
              </a:spcBef>
              <a:spcAft>
                <a:spcPts val="300"/>
              </a:spcAft>
              <a:buFont typeface="Arial" panose="020B0604020202020204" pitchFamily="34" charset="0"/>
              <a:buChar char="•"/>
            </a:pPr>
            <a:endParaRPr lang="en-US" sz="200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5B89451-B156-4BA5-8A7A-70FA5D144032}"/>
              </a:ext>
            </a:extLst>
          </p:cNvPr>
          <p:cNvSpPr>
            <a:spLocks noGrp="1"/>
          </p:cNvSpPr>
          <p:nvPr>
            <p:ph type="sldNum" sz="quarter" idx="12"/>
          </p:nvPr>
        </p:nvSpPr>
        <p:spPr>
          <a:xfrm>
            <a:off x="8610600" y="5793938"/>
            <a:ext cx="2743200" cy="365125"/>
          </a:xfrm>
        </p:spPr>
        <p:txBody>
          <a:bodyPr/>
          <a:lstStyle/>
          <a:p>
            <a:fld id="{7D0C6CEF-3F30-5644-AEEC-4228C0B92182}" type="slidenum">
              <a:rPr lang="en-US" smtClean="0">
                <a:solidFill>
                  <a:schemeClr val="tx1"/>
                </a:solidFill>
              </a:rPr>
              <a:t>15</a:t>
            </a:fld>
            <a:endParaRPr lang="en-US">
              <a:solidFill>
                <a:schemeClr val="tx1"/>
              </a:solidFill>
            </a:endParaRPr>
          </a:p>
        </p:txBody>
      </p:sp>
      <p:sp>
        <p:nvSpPr>
          <p:cNvPr id="4" name="Title 1">
            <a:extLst>
              <a:ext uri="{FF2B5EF4-FFF2-40B4-BE49-F238E27FC236}">
                <a16:creationId xmlns:a16="http://schemas.microsoft.com/office/drawing/2014/main" id="{7A451688-1272-7FAC-FDA4-958B129F3A13}"/>
              </a:ext>
            </a:extLst>
          </p:cNvPr>
          <p:cNvSpPr txBox="1">
            <a:spLocks/>
          </p:cNvSpPr>
          <p:nvPr/>
        </p:nvSpPr>
        <p:spPr>
          <a:xfrm>
            <a:off x="1550505" y="194145"/>
            <a:ext cx="8772938" cy="879344"/>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a:solidFill>
                  <a:schemeClr val="accent1">
                    <a:lumMod val="75000"/>
                  </a:schemeClr>
                </a:solidFill>
                <a:latin typeface="Arial"/>
                <a:cs typeface="Arial"/>
              </a:rPr>
              <a:t>Recent Activities (July 2022 – May 2023)</a:t>
            </a:r>
            <a:endParaRPr lang="en-US" sz="3600">
              <a:solidFill>
                <a:schemeClr val="accent1">
                  <a:lumMod val="7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D0D9C249-13D3-C33A-41FE-F2FD1F5C826D}"/>
              </a:ext>
            </a:extLst>
          </p:cNvPr>
          <p:cNvCxnSpPr/>
          <p:nvPr/>
        </p:nvCxnSpPr>
        <p:spPr>
          <a:xfrm flipH="1">
            <a:off x="2619103" y="1073489"/>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9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838200" y="447020"/>
            <a:ext cx="10515600" cy="659857"/>
          </a:xfrm>
        </p:spPr>
        <p:txBody>
          <a:bodyPr lIns="91440" tIns="45720" rIns="91440" bIns="45720" anchor="t"/>
          <a:lstStyle/>
          <a:p>
            <a:pPr algn="ctr"/>
            <a:r>
              <a:rPr lang="en-US" sz="2800" b="1">
                <a:solidFill>
                  <a:schemeClr val="accent1">
                    <a:lumMod val="75000"/>
                  </a:schemeClr>
                </a:solidFill>
                <a:latin typeface="Arial" panose="020B0604020202020204" pitchFamily="34" charset="0"/>
                <a:cs typeface="Arial" panose="020B0604020202020204" pitchFamily="34" charset="0"/>
              </a:rPr>
              <a:t>3rd Sanitary and Phytosanitary Measures Regional Working Group Meeting </a:t>
            </a:r>
            <a:r>
              <a:rPr lang="en-US" sz="2800">
                <a:solidFill>
                  <a:schemeClr val="accent1">
                    <a:lumMod val="75000"/>
                  </a:schemeClr>
                </a:solidFill>
                <a:latin typeface="Arial" panose="020B0604020202020204" pitchFamily="34" charset="0"/>
                <a:cs typeface="Arial" panose="020B0604020202020204" pitchFamily="34" charset="0"/>
              </a:rPr>
              <a:t>(January 2023)</a:t>
            </a: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294278" y="1583993"/>
            <a:ext cx="9603444" cy="4209945"/>
          </a:xfrm>
        </p:spPr>
        <p:txBody>
          <a:bodyPr vert="horz" lIns="91440" tIns="45720" rIns="91440" bIns="45720" rtlCol="0" anchor="t">
            <a:noAutofit/>
          </a:bodyPr>
          <a:lstStyle/>
          <a:p>
            <a:pPr marL="0" indent="0">
              <a:buNone/>
            </a:pPr>
            <a:r>
              <a:rPr lang="en-US" sz="2400" b="1">
                <a:solidFill>
                  <a:schemeClr val="accent3">
                    <a:lumMod val="75000"/>
                  </a:schemeClr>
                </a:solidFill>
                <a:latin typeface="Arial"/>
                <a:cs typeface="Arial"/>
              </a:rPr>
              <a:t>The SPS RWG members agreed to: </a:t>
            </a:r>
          </a:p>
          <a:p>
            <a:endParaRPr lang="en-US" sz="1000" b="1">
              <a:solidFill>
                <a:schemeClr val="accent1"/>
              </a:solidFill>
              <a:latin typeface="Arial"/>
              <a:cs typeface="Arial"/>
            </a:endParaRPr>
          </a:p>
          <a:p>
            <a:r>
              <a:rPr lang="en-US" sz="2200" b="1">
                <a:solidFill>
                  <a:srgbClr val="00B050"/>
                </a:solidFill>
                <a:latin typeface="Arial"/>
                <a:cs typeface="Arial"/>
              </a:rPr>
              <a:t>Facilitate trade and continue modernizing SPS measures</a:t>
            </a:r>
            <a:endParaRPr lang="en-US" sz="2200">
              <a:solidFill>
                <a:srgbClr val="00B050"/>
              </a:solidFill>
              <a:latin typeface="Arial"/>
              <a:cs typeface="Arial"/>
            </a:endParaRPr>
          </a:p>
          <a:p>
            <a:pPr marL="635000" indent="-228600">
              <a:buFont typeface="Wingdings" pitchFamily="2" charset="2"/>
              <a:buChar char="§"/>
            </a:pPr>
            <a:r>
              <a:rPr lang="en-US" sz="1800">
                <a:solidFill>
                  <a:schemeClr val="tx1"/>
                </a:solidFill>
                <a:latin typeface="Arial"/>
                <a:cs typeface="Arial"/>
              </a:rPr>
              <a:t>Implement reforms to align with WTO agreement, integrate global standards, and increase market access</a:t>
            </a:r>
          </a:p>
          <a:p>
            <a:pPr marL="635000" indent="-228600">
              <a:buFont typeface="Wingdings" pitchFamily="2" charset="2"/>
              <a:buChar char="§"/>
            </a:pPr>
            <a:r>
              <a:rPr lang="en-US" sz="1800">
                <a:solidFill>
                  <a:schemeClr val="tx1"/>
                </a:solidFill>
                <a:latin typeface="Arial"/>
                <a:cs typeface="Arial"/>
              </a:rPr>
              <a:t>Upgrade laboratories and inspection facilities </a:t>
            </a:r>
          </a:p>
          <a:p>
            <a:pPr marL="635000" indent="-228600">
              <a:buFont typeface="Wingdings" pitchFamily="2" charset="2"/>
              <a:buChar char="§"/>
            </a:pPr>
            <a:r>
              <a:rPr lang="en-US" sz="1800">
                <a:solidFill>
                  <a:schemeClr val="tx1"/>
                </a:solidFill>
                <a:latin typeface="Arial"/>
                <a:cs typeface="Arial"/>
              </a:rPr>
              <a:t>Leverage digital solutions (e.g., ePhyto, animal identification and traceability) </a:t>
            </a:r>
          </a:p>
          <a:p>
            <a:pPr marL="635000" indent="-228600">
              <a:buFont typeface="Wingdings" pitchFamily="2" charset="2"/>
              <a:buChar char="§"/>
            </a:pPr>
            <a:r>
              <a:rPr lang="en-US" sz="1800">
                <a:solidFill>
                  <a:schemeClr val="tx1"/>
                </a:solidFill>
                <a:latin typeface="Arial"/>
                <a:cs typeface="Arial"/>
              </a:rPr>
              <a:t>Enhance risk management and coordination among SPS agencies and Customs</a:t>
            </a:r>
          </a:p>
          <a:p>
            <a:r>
              <a:rPr lang="en-US" sz="2200" b="1">
                <a:solidFill>
                  <a:srgbClr val="00B050"/>
                </a:solidFill>
                <a:latin typeface="Arial"/>
                <a:cs typeface="Arial"/>
              </a:rPr>
              <a:t>Adopt a holistic approach and strengthen cross-sectoral linkages to address emerging issues</a:t>
            </a:r>
            <a:r>
              <a:rPr lang="en-US" sz="2200">
                <a:solidFill>
                  <a:srgbClr val="00B050"/>
                </a:solidFill>
                <a:latin typeface="Arial"/>
                <a:cs typeface="Arial"/>
              </a:rPr>
              <a:t> </a:t>
            </a:r>
          </a:p>
          <a:p>
            <a:pPr marL="666750" indent="-211138">
              <a:buFont typeface="Wingdings" pitchFamily="2" charset="2"/>
              <a:buChar char="§"/>
            </a:pPr>
            <a:r>
              <a:rPr lang="en-US" sz="1800">
                <a:solidFill>
                  <a:schemeClr val="tx1"/>
                </a:solidFill>
                <a:latin typeface="Arial"/>
                <a:cs typeface="Arial"/>
              </a:rPr>
              <a:t>One-Health Strategy, Agriculture and Food Security Framework, Digital Strategy, Climate Change Vision</a:t>
            </a:r>
            <a:endParaRPr lang="en-US" sz="1800">
              <a:solidFill>
                <a:schemeClr val="tx1"/>
              </a:solidFill>
              <a:latin typeface="Arial" panose="020B0604020202020204" pitchFamily="34" charset="0"/>
              <a:cs typeface="Arial" panose="020B0604020202020204" pitchFamily="34" charset="0"/>
            </a:endParaRPr>
          </a:p>
          <a:p>
            <a:pPr marL="227965" indent="-227965"/>
            <a:endParaRPr lang="en-US" sz="1800">
              <a:solidFill>
                <a:schemeClr val="accent1"/>
              </a:solidFill>
              <a:latin typeface="Arial" panose="020B0604020202020204" pitchFamily="34" charset="0"/>
              <a:cs typeface="Arial" panose="020B0604020202020204" pitchFamily="34" charset="0"/>
            </a:endParaRPr>
          </a:p>
          <a:p>
            <a:pPr marL="0" indent="0" algn="just">
              <a:buNone/>
            </a:pPr>
            <a:endParaRPr lang="en-PH" sz="18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83A3C41-EAF6-06F9-CB08-6FCC1827A75B}"/>
              </a:ext>
            </a:extLst>
          </p:cNvPr>
          <p:cNvCxnSpPr/>
          <p:nvPr/>
        </p:nvCxnSpPr>
        <p:spPr>
          <a:xfrm flipH="1">
            <a:off x="2886516" y="1235278"/>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6F048AA-4542-F3FB-5D25-98C422C9A50F}"/>
              </a:ext>
            </a:extLst>
          </p:cNvPr>
          <p:cNvSpPr>
            <a:spLocks noGrp="1"/>
          </p:cNvSpPr>
          <p:nvPr>
            <p:ph type="sldNum" sz="quarter" idx="12"/>
          </p:nvPr>
        </p:nvSpPr>
        <p:spPr>
          <a:xfrm>
            <a:off x="8610600" y="5793938"/>
            <a:ext cx="2743200" cy="365125"/>
          </a:xfrm>
        </p:spPr>
        <p:txBody>
          <a:bodyPr/>
          <a:lstStyle/>
          <a:p>
            <a:fld id="{59A09C89-E760-E743-8004-FFE52D13F1E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229607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0" y="209558"/>
            <a:ext cx="11714922" cy="659857"/>
          </a:xfrm>
        </p:spPr>
        <p:txBody>
          <a:bodyPr lIns="91440" tIns="45720" rIns="91440" bIns="45720" anchor="t"/>
          <a:lstStyle/>
          <a:p>
            <a:pPr algn="ctr"/>
            <a:r>
              <a:rPr lang="en-US" sz="2800" b="1">
                <a:solidFill>
                  <a:schemeClr val="accent1">
                    <a:lumMod val="75000"/>
                  </a:schemeClr>
                </a:solidFill>
                <a:latin typeface="Arial" panose="020B0604020202020204" pitchFamily="34" charset="0"/>
                <a:cs typeface="Arial" panose="020B0604020202020204" pitchFamily="34" charset="0"/>
              </a:rPr>
              <a:t>22nd Customs Cooperation Committee Meeting </a:t>
            </a:r>
            <a:r>
              <a:rPr lang="en-US" sz="2800">
                <a:solidFill>
                  <a:schemeClr val="accent1">
                    <a:lumMod val="75000"/>
                  </a:schemeClr>
                </a:solidFill>
                <a:latin typeface="Arial" panose="020B0604020202020204" pitchFamily="34" charset="0"/>
                <a:cs typeface="Arial" panose="020B0604020202020204" pitchFamily="34" charset="0"/>
              </a:rPr>
              <a:t>(9-10 June 2023)</a:t>
            </a: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620725" y="1413515"/>
            <a:ext cx="9391831" cy="4209945"/>
          </a:xfrm>
        </p:spPr>
        <p:txBody>
          <a:bodyPr vert="horz" lIns="91440" tIns="45720" rIns="91440" bIns="45720" rtlCol="0" anchor="t">
            <a:noAutofit/>
          </a:bodyPr>
          <a:lstStyle/>
          <a:p>
            <a:pPr marL="227965" indent="-227965">
              <a:buNone/>
            </a:pPr>
            <a:r>
              <a:rPr lang="en-US" sz="2400" b="1">
                <a:solidFill>
                  <a:schemeClr val="accent3">
                    <a:lumMod val="75000"/>
                  </a:schemeClr>
                </a:solidFill>
                <a:latin typeface="Arial"/>
                <a:cs typeface="Arial"/>
              </a:rPr>
              <a:t>The CCC members; </a:t>
            </a:r>
            <a:endParaRPr lang="en-US" sz="2400">
              <a:solidFill>
                <a:schemeClr val="accent3">
                  <a:lumMod val="75000"/>
                </a:schemeClr>
              </a:solidFill>
            </a:endParaRPr>
          </a:p>
          <a:p>
            <a:pPr marL="800100" lvl="1" indent="-342900">
              <a:buFont typeface="Wingdings" panose="020B0604020202020204" pitchFamily="34" charset="0"/>
              <a:buChar char="§"/>
            </a:pPr>
            <a:r>
              <a:rPr lang="en-US">
                <a:solidFill>
                  <a:schemeClr val="tx1"/>
                </a:solidFill>
                <a:latin typeface="Arial"/>
                <a:cs typeface="Arial"/>
              </a:rPr>
              <a:t>Endorsed  the CCC 2023-2024 workplan </a:t>
            </a:r>
            <a:endParaRPr lang="en-US">
              <a:solidFill>
                <a:schemeClr val="tx1"/>
              </a:solidFill>
            </a:endParaRPr>
          </a:p>
          <a:p>
            <a:pPr marL="800100" lvl="1" indent="-342900">
              <a:buFont typeface="Wingdings" panose="020B0604020202020204" pitchFamily="34" charset="0"/>
              <a:buChar char="§"/>
            </a:pPr>
            <a:r>
              <a:rPr lang="en-US">
                <a:solidFill>
                  <a:schemeClr val="tx1"/>
                </a:solidFill>
                <a:latin typeface="Arial"/>
                <a:cs typeface="Arial"/>
              </a:rPr>
              <a:t>Adopted a Joint Statement promoting customs digitalization and green customs initiatives </a:t>
            </a:r>
            <a:endParaRPr lang="en-US">
              <a:solidFill>
                <a:schemeClr val="tx1"/>
              </a:solidFill>
            </a:endParaRPr>
          </a:p>
          <a:p>
            <a:pPr marL="800100" lvl="1" indent="-342900">
              <a:buFont typeface="Wingdings" panose="020B0604020202020204" pitchFamily="34" charset="0"/>
              <a:buChar char="§"/>
            </a:pPr>
            <a:r>
              <a:rPr lang="en-US">
                <a:solidFill>
                  <a:schemeClr val="tx1"/>
                </a:solidFill>
                <a:latin typeface="Arial"/>
                <a:cs typeface="Arial"/>
              </a:rPr>
              <a:t>Agreed to push forward the pilot phase of the CAREC Advanced Transit System (CATS) and Information Common Exchange (ICE) </a:t>
            </a:r>
            <a:endParaRPr lang="en-US">
              <a:solidFill>
                <a:schemeClr val="tx1"/>
              </a:solidFill>
            </a:endParaRPr>
          </a:p>
          <a:p>
            <a:pPr marL="800100" lvl="1" indent="-342900">
              <a:buFont typeface="Wingdings" panose="020B0604020202020204" pitchFamily="34" charset="0"/>
              <a:buChar char="§"/>
            </a:pPr>
            <a:r>
              <a:rPr lang="en-US">
                <a:solidFill>
                  <a:schemeClr val="tx1"/>
                </a:solidFill>
                <a:latin typeface="Arial"/>
                <a:cs typeface="Arial"/>
              </a:rPr>
              <a:t>Agreed to implement Joint Action Plan 2024-2026 between ADB and Korea Customs Service </a:t>
            </a:r>
            <a:endParaRPr lang="en-US">
              <a:solidFill>
                <a:schemeClr val="tx1"/>
              </a:solidFill>
            </a:endParaRPr>
          </a:p>
          <a:p>
            <a:pPr marL="800100" lvl="1" indent="-342900">
              <a:buFont typeface="Wingdings" panose="020B0604020202020204" pitchFamily="34" charset="0"/>
              <a:buChar char="§"/>
            </a:pPr>
            <a:r>
              <a:rPr lang="en-US">
                <a:solidFill>
                  <a:schemeClr val="tx1"/>
                </a:solidFill>
                <a:latin typeface="Arial"/>
                <a:cs typeface="Arial"/>
              </a:rPr>
              <a:t>Identified focus on priority areas of organizational development, use of technology, and providing efficient services</a:t>
            </a:r>
            <a:endParaRPr lang="en-US">
              <a:solidFill>
                <a:schemeClr val="tx1"/>
              </a:solidFill>
            </a:endParaRPr>
          </a:p>
          <a:p>
            <a:pPr marL="342900" indent="-342900">
              <a:buFont typeface="Wingdings" panose="020B0604020202020204" pitchFamily="34" charset="0"/>
              <a:buChar char="§"/>
            </a:pPr>
            <a:endParaRPr lang="en-US" sz="2400" b="1">
              <a:solidFill>
                <a:schemeClr val="tx1"/>
              </a:solidFill>
            </a:endParaRPr>
          </a:p>
        </p:txBody>
      </p:sp>
      <p:cxnSp>
        <p:nvCxnSpPr>
          <p:cNvPr id="4" name="Straight Connector 3">
            <a:extLst>
              <a:ext uri="{FF2B5EF4-FFF2-40B4-BE49-F238E27FC236}">
                <a16:creationId xmlns:a16="http://schemas.microsoft.com/office/drawing/2014/main" id="{221A3645-05D5-BB2D-300F-B13C59149988}"/>
              </a:ext>
            </a:extLst>
          </p:cNvPr>
          <p:cNvCxnSpPr/>
          <p:nvPr/>
        </p:nvCxnSpPr>
        <p:spPr>
          <a:xfrm flipH="1">
            <a:off x="2886516" y="1006678"/>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ECFC645-BD90-31D7-FD40-BC11D3C80AFD}"/>
              </a:ext>
            </a:extLst>
          </p:cNvPr>
          <p:cNvSpPr>
            <a:spLocks noGrp="1"/>
          </p:cNvSpPr>
          <p:nvPr>
            <p:ph type="sldNum" sz="quarter" idx="12"/>
          </p:nvPr>
        </p:nvSpPr>
        <p:spPr/>
        <p:txBody>
          <a:bodyPr/>
          <a:lstStyle/>
          <a:p>
            <a:fld id="{59A09C89-E760-E743-8004-FFE52D13F1E8}" type="slidenum">
              <a:rPr lang="en-US" smtClean="0"/>
              <a:t>17</a:t>
            </a:fld>
            <a:endParaRPr lang="en-US"/>
          </a:p>
        </p:txBody>
      </p:sp>
    </p:spTree>
    <p:extLst>
      <p:ext uri="{BB962C8B-B14F-4D97-AF65-F5344CB8AC3E}">
        <p14:creationId xmlns:p14="http://schemas.microsoft.com/office/powerpoint/2010/main" val="381677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838200" y="209558"/>
            <a:ext cx="10515600" cy="659857"/>
          </a:xfrm>
        </p:spPr>
        <p:txBody>
          <a:bodyPr lIns="91440" tIns="45720" rIns="91440" bIns="45720" anchor="t"/>
          <a:lstStyle/>
          <a:p>
            <a:pPr algn="ctr"/>
            <a:r>
              <a:rPr lang="en-US" sz="2800" b="1">
                <a:solidFill>
                  <a:schemeClr val="accent1">
                    <a:lumMod val="75000"/>
                  </a:schemeClr>
                </a:solidFill>
                <a:latin typeface="Arial" panose="020B0604020202020204" pitchFamily="34" charset="0"/>
                <a:cs typeface="Arial" panose="020B0604020202020204" pitchFamily="34" charset="0"/>
              </a:rPr>
              <a:t>Regional Trade Group and Customs Cooperation Committee </a:t>
            </a:r>
            <a:br>
              <a:rPr lang="en-US" sz="2800" b="1">
                <a:solidFill>
                  <a:schemeClr val="accent1">
                    <a:lumMod val="75000"/>
                  </a:schemeClr>
                </a:solidFill>
                <a:latin typeface="Arial" panose="020B0604020202020204" pitchFamily="34" charset="0"/>
                <a:cs typeface="Arial" panose="020B0604020202020204" pitchFamily="34" charset="0"/>
              </a:rPr>
            </a:br>
            <a:r>
              <a:rPr lang="en-US" sz="2800" b="1">
                <a:solidFill>
                  <a:schemeClr val="accent1">
                    <a:lumMod val="75000"/>
                  </a:schemeClr>
                </a:solidFill>
                <a:latin typeface="Arial" panose="020B0604020202020204" pitchFamily="34" charset="0"/>
                <a:cs typeface="Arial" panose="020B0604020202020204" pitchFamily="34" charset="0"/>
              </a:rPr>
              <a:t>Joint Meeting </a:t>
            </a:r>
            <a:r>
              <a:rPr lang="en-US" sz="2800">
                <a:solidFill>
                  <a:schemeClr val="accent1">
                    <a:lumMod val="75000"/>
                  </a:schemeClr>
                </a:solidFill>
                <a:latin typeface="Arial" panose="020B0604020202020204" pitchFamily="34" charset="0"/>
                <a:cs typeface="Arial" panose="020B0604020202020204" pitchFamily="34" charset="0"/>
              </a:rPr>
              <a:t>(12 June 2023)</a:t>
            </a:r>
            <a:endParaRPr lang="en-US" sz="3200"/>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158240" y="1548774"/>
            <a:ext cx="10195560" cy="4189231"/>
          </a:xfrm>
          <a:solidFill>
            <a:schemeClr val="bg1"/>
          </a:solidFill>
        </p:spPr>
        <p:txBody>
          <a:bodyPr vert="horz" lIns="91440" tIns="45720" rIns="91440" bIns="45720" rtlCol="0" anchor="t">
            <a:noAutofit/>
          </a:bodyPr>
          <a:lstStyle/>
          <a:p>
            <a:pPr marL="0" indent="0">
              <a:buNone/>
            </a:pPr>
            <a:r>
              <a:rPr lang="en-US" sz="2400" b="1">
                <a:solidFill>
                  <a:schemeClr val="accent3">
                    <a:lumMod val="75000"/>
                  </a:schemeClr>
                </a:solidFill>
                <a:latin typeface="Arial"/>
                <a:cs typeface="Arial"/>
              </a:rPr>
              <a:t>The joint RTG-CCC meeting:</a:t>
            </a:r>
          </a:p>
          <a:p>
            <a:pPr marL="685165" lvl="1" indent="-227965"/>
            <a:endParaRPr lang="en-US" sz="1000">
              <a:solidFill>
                <a:schemeClr val="accent1"/>
              </a:solidFill>
              <a:latin typeface="Arial"/>
              <a:cs typeface="Arial"/>
            </a:endParaRPr>
          </a:p>
          <a:p>
            <a:pPr marL="685165" lvl="1" indent="-227965"/>
            <a:r>
              <a:rPr lang="en-US" sz="2200">
                <a:solidFill>
                  <a:schemeClr val="tx1"/>
                </a:solidFill>
                <a:latin typeface="Arial"/>
                <a:cs typeface="Arial"/>
              </a:rPr>
              <a:t>Endorsed the progress of implementation of CITA 2030 and encouraged members to sustain the momentum of keeping trade open, efficient and safe and accelerate efforts to promote digital trade</a:t>
            </a:r>
          </a:p>
          <a:p>
            <a:pPr marL="685165" lvl="1" indent="-227965"/>
            <a:endParaRPr lang="en-US" sz="500">
              <a:solidFill>
                <a:schemeClr val="tx1"/>
              </a:solidFill>
              <a:latin typeface="Arial"/>
              <a:cs typeface="Arial"/>
            </a:endParaRPr>
          </a:p>
          <a:p>
            <a:pPr marL="685165" lvl="1" indent="-227965"/>
            <a:r>
              <a:rPr lang="en-US" sz="2200">
                <a:solidFill>
                  <a:schemeClr val="tx1"/>
                </a:solidFill>
                <a:latin typeface="Arial"/>
                <a:cs typeface="Arial"/>
              </a:rPr>
              <a:t>Welcomed the trade-related recommendations of the ADB’s independent evaluation report on CAREC program, particularly (</a:t>
            </a:r>
            <a:r>
              <a:rPr lang="en-US" sz="2200" err="1">
                <a:solidFill>
                  <a:schemeClr val="tx1"/>
                </a:solidFill>
                <a:latin typeface="Arial"/>
                <a:cs typeface="Arial"/>
              </a:rPr>
              <a:t>i</a:t>
            </a:r>
            <a:r>
              <a:rPr lang="en-US" sz="2200">
                <a:solidFill>
                  <a:schemeClr val="tx1"/>
                </a:solidFill>
                <a:latin typeface="Arial"/>
                <a:cs typeface="Arial"/>
              </a:rPr>
              <a:t>) strengthening support for investment climate and trade policy reforms, (ii) modernizing border crossing points and customs processes.</a:t>
            </a:r>
          </a:p>
          <a:p>
            <a:pPr marL="685165" lvl="1" indent="-227965"/>
            <a:endParaRPr lang="en-US" sz="500">
              <a:solidFill>
                <a:schemeClr val="tx1"/>
              </a:solidFill>
              <a:latin typeface="Arial"/>
              <a:cs typeface="Arial"/>
            </a:endParaRPr>
          </a:p>
          <a:p>
            <a:pPr marL="685165" lvl="1" indent="-227965"/>
            <a:r>
              <a:rPr lang="en-US" sz="2200">
                <a:solidFill>
                  <a:schemeClr val="tx1"/>
                </a:solidFill>
                <a:latin typeface="Arial"/>
                <a:cs typeface="Arial"/>
              </a:rPr>
              <a:t>Endorsed the CITA Rolling Strategic Action Plan 2023-2025 and proposals for new regional KSTA to support CITA 2030 implementation  </a:t>
            </a:r>
          </a:p>
          <a:p>
            <a:pPr marL="685165" lvl="1" indent="-227965"/>
            <a:endParaRPr lang="en-US" sz="500">
              <a:solidFill>
                <a:schemeClr val="tx1"/>
              </a:solidFill>
              <a:latin typeface="Arial"/>
              <a:cs typeface="Arial"/>
            </a:endParaRPr>
          </a:p>
          <a:p>
            <a:pPr marL="685165" lvl="1" indent="-227965"/>
            <a:r>
              <a:rPr lang="en-US" sz="2200">
                <a:solidFill>
                  <a:schemeClr val="tx1"/>
                </a:solidFill>
                <a:latin typeface="Arial"/>
                <a:cs typeface="Arial"/>
              </a:rPr>
              <a:t>Endorsed the Terms of Reference for CITA 2030 Midterm Review </a:t>
            </a:r>
          </a:p>
          <a:p>
            <a:pPr marL="0" indent="0">
              <a:buNone/>
            </a:pPr>
            <a:endParaRPr lang="en-US" sz="2400">
              <a:solidFill>
                <a:schemeClr val="accent1"/>
              </a:solidFill>
              <a:latin typeface="Arial" panose="020B0604020202020204" pitchFamily="34" charset="0"/>
              <a:cs typeface="Arial" panose="020B0604020202020204" pitchFamily="34" charset="0"/>
            </a:endParaRPr>
          </a:p>
          <a:p>
            <a:pPr marL="227965" indent="-227965"/>
            <a:endParaRPr lang="en-US" sz="2400">
              <a:solidFill>
                <a:schemeClr val="accent1"/>
              </a:solidFill>
              <a:latin typeface="Arial" panose="020B0604020202020204" pitchFamily="34" charset="0"/>
              <a:cs typeface="Arial" panose="020B0604020202020204" pitchFamily="34" charset="0"/>
            </a:endParaRPr>
          </a:p>
          <a:p>
            <a:pPr marL="0" indent="0" algn="just">
              <a:buNone/>
            </a:pPr>
            <a:endParaRPr lang="en-PH" sz="24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E36D33B5-1488-60C1-2C7B-722DD9B00E27}"/>
              </a:ext>
            </a:extLst>
          </p:cNvPr>
          <p:cNvCxnSpPr/>
          <p:nvPr/>
        </p:nvCxnSpPr>
        <p:spPr>
          <a:xfrm flipH="1">
            <a:off x="3052772" y="1276842"/>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CE120F-6F14-16DF-3165-7717F0B710B6}"/>
              </a:ext>
            </a:extLst>
          </p:cNvPr>
          <p:cNvSpPr>
            <a:spLocks noGrp="1"/>
          </p:cNvSpPr>
          <p:nvPr>
            <p:ph type="sldNum" sz="quarter" idx="12"/>
          </p:nvPr>
        </p:nvSpPr>
        <p:spPr/>
        <p:txBody>
          <a:bodyPr/>
          <a:lstStyle/>
          <a:p>
            <a:fld id="{59A09C89-E760-E743-8004-FFE52D13F1E8}" type="slidenum">
              <a:rPr lang="en-US" smtClean="0"/>
              <a:t>18</a:t>
            </a:fld>
            <a:endParaRPr lang="en-US"/>
          </a:p>
        </p:txBody>
      </p:sp>
    </p:spTree>
    <p:extLst>
      <p:ext uri="{BB962C8B-B14F-4D97-AF65-F5344CB8AC3E}">
        <p14:creationId xmlns:p14="http://schemas.microsoft.com/office/powerpoint/2010/main" val="246091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1217106" y="1126900"/>
            <a:ext cx="9274431" cy="5121355"/>
          </a:xfrm>
        </p:spPr>
        <p:txBody>
          <a:bodyPr vert="horz" lIns="91440" tIns="45720" rIns="91440" bIns="45720" rtlCol="0" anchor="t">
            <a:noAutofit/>
          </a:bodyPr>
          <a:lstStyle/>
          <a:p>
            <a:pPr marL="0" indent="0">
              <a:buNone/>
            </a:pPr>
            <a:r>
              <a:rPr lang="en-PH" sz="2400" b="1">
                <a:solidFill>
                  <a:schemeClr val="accent3">
                    <a:lumMod val="75000"/>
                  </a:schemeClr>
                </a:solidFill>
                <a:latin typeface="Century Gothic"/>
                <a:ea typeface="SimSun"/>
                <a:cs typeface="+mn-cs"/>
              </a:rPr>
              <a:t>Independent</a:t>
            </a:r>
            <a:r>
              <a:rPr lang="en-PH" sz="1800">
                <a:solidFill>
                  <a:schemeClr val="accent3">
                    <a:lumMod val="75000"/>
                  </a:schemeClr>
                </a:solidFill>
                <a:latin typeface="Arial"/>
                <a:ea typeface="Calibri"/>
                <a:cs typeface="Arial"/>
              </a:rPr>
              <a:t> </a:t>
            </a:r>
            <a:r>
              <a:rPr lang="en-PH" sz="2400" b="1">
                <a:solidFill>
                  <a:schemeClr val="accent3">
                    <a:lumMod val="75000"/>
                  </a:schemeClr>
                </a:solidFill>
                <a:latin typeface="Century Gothic"/>
                <a:ea typeface="SimSun"/>
                <a:cs typeface="+mn-cs"/>
              </a:rPr>
              <a:t>Evaluation of ADB Support for the CAREC Program, 2011-2021</a:t>
            </a:r>
          </a:p>
          <a:p>
            <a:pPr marL="227965" indent="-227965"/>
            <a:r>
              <a:rPr lang="en-PH" sz="2000">
                <a:solidFill>
                  <a:srgbClr val="000000"/>
                </a:solidFill>
                <a:latin typeface="Arial"/>
                <a:ea typeface="Calibri"/>
                <a:cs typeface="Arial"/>
              </a:rPr>
              <a:t>Need to strengthen support for investment climate and trade policy reforms, modernize border crossing points and customs processes, develop multimodal corridor network, support climate change mitigation and adaption, and adopt better results monitoring</a:t>
            </a:r>
          </a:p>
          <a:p>
            <a:pPr marL="227965" indent="-227965" algn="just"/>
            <a:endParaRPr lang="en-US" sz="1100">
              <a:ea typeface="Calibri"/>
              <a:cs typeface="Arial"/>
            </a:endParaRPr>
          </a:p>
          <a:p>
            <a:pPr marL="0" indent="0">
              <a:buNone/>
            </a:pPr>
            <a:r>
              <a:rPr lang="en-PH" sz="2400" b="1">
                <a:solidFill>
                  <a:schemeClr val="accent3">
                    <a:lumMod val="75000"/>
                  </a:schemeClr>
                </a:solidFill>
                <a:latin typeface="Century Gothic"/>
                <a:ea typeface="SimSun"/>
                <a:cs typeface="+mn-cs"/>
              </a:rPr>
              <a:t>CITA 2030  </a:t>
            </a:r>
            <a:endParaRPr lang="en-PH" sz="2400" b="1">
              <a:solidFill>
                <a:schemeClr val="accent3">
                  <a:lumMod val="75000"/>
                </a:schemeClr>
              </a:solidFill>
              <a:latin typeface="Century Gothic" panose="020B0502020202020204" pitchFamily="34" charset="0"/>
              <a:ea typeface="SimSun" panose="02010600030101010101" pitchFamily="2" charset="-122"/>
              <a:cs typeface="+mn-cs"/>
            </a:endParaRPr>
          </a:p>
          <a:p>
            <a:pPr marL="227965" indent="-227965" algn="just"/>
            <a:r>
              <a:rPr lang="en-PH" sz="2000">
                <a:solidFill>
                  <a:srgbClr val="000000"/>
                </a:solidFill>
                <a:latin typeface="Arial"/>
                <a:cs typeface="Arial"/>
              </a:rPr>
              <a:t>Mandated midterm review in 2024. TOR is prepared. Inception/Consultation Paper to be submitted to RTG and NFP in Sep/Oct 2023</a:t>
            </a:r>
          </a:p>
          <a:p>
            <a:pPr marL="227965" indent="-227965"/>
            <a:r>
              <a:rPr lang="en-PH" sz="2000">
                <a:solidFill>
                  <a:srgbClr val="000000"/>
                </a:solidFill>
                <a:latin typeface="Arial"/>
                <a:cs typeface="Arial"/>
              </a:rPr>
              <a:t>Objective: Ensure that CITA is responsive to emerging needs and consistent with the evolving priorities of CAREC member countries. </a:t>
            </a:r>
          </a:p>
          <a:p>
            <a:pPr marL="227965" indent="-227965"/>
            <a:r>
              <a:rPr lang="en-PH" sz="2000">
                <a:solidFill>
                  <a:srgbClr val="000000"/>
                </a:solidFill>
                <a:latin typeface="Arial"/>
                <a:cs typeface="Arial"/>
              </a:rPr>
              <a:t>Accelerate digital transformation and promote sustainable, safe and inclusive trade </a:t>
            </a:r>
          </a:p>
          <a:p>
            <a:pPr marL="227965" indent="-227965" algn="just"/>
            <a:endParaRPr lang="en-US" sz="1800">
              <a:ea typeface="Calibri"/>
              <a:cs typeface="Arial"/>
            </a:endParaRPr>
          </a:p>
          <a:p>
            <a:pPr marL="0" indent="0" algn="just">
              <a:buNone/>
            </a:pPr>
            <a:endParaRPr lang="en-US" sz="1800">
              <a:ea typeface="Calibri"/>
              <a:cs typeface="Arial"/>
            </a:endParaRPr>
          </a:p>
        </p:txBody>
      </p:sp>
      <p:sp>
        <p:nvSpPr>
          <p:cNvPr id="7" name="Title 1">
            <a:extLst>
              <a:ext uri="{FF2B5EF4-FFF2-40B4-BE49-F238E27FC236}">
                <a16:creationId xmlns:a16="http://schemas.microsoft.com/office/drawing/2014/main" id="{B812CAE9-99E6-FFEE-4E6A-852D16FCB2A5}"/>
              </a:ext>
            </a:extLst>
          </p:cNvPr>
          <p:cNvSpPr txBox="1">
            <a:spLocks/>
          </p:cNvSpPr>
          <p:nvPr/>
        </p:nvSpPr>
        <p:spPr>
          <a:xfrm>
            <a:off x="2958365" y="215647"/>
            <a:ext cx="8611613" cy="805003"/>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solidFill>
                  <a:schemeClr val="accent1">
                    <a:lumMod val="75000"/>
                  </a:schemeClr>
                </a:solidFill>
                <a:latin typeface="Arial" panose="020B0604020202020204" pitchFamily="34" charset="0"/>
                <a:cs typeface="Arial" panose="020B0604020202020204" pitchFamily="34" charset="0"/>
              </a:rPr>
              <a:t>CITA</a:t>
            </a:r>
            <a:r>
              <a:rPr lang="en-US" sz="2800">
                <a:solidFill>
                  <a:schemeClr val="accent1">
                    <a:lumMod val="75000"/>
                  </a:schemeClr>
                </a:solidFill>
                <a:latin typeface="Arial" panose="020B0604020202020204" pitchFamily="34" charset="0"/>
                <a:cs typeface="Arial" panose="020B0604020202020204" pitchFamily="34" charset="0"/>
              </a:rPr>
              <a:t> </a:t>
            </a:r>
            <a:r>
              <a:rPr lang="en-US" sz="3200">
                <a:solidFill>
                  <a:schemeClr val="accent1">
                    <a:lumMod val="75000"/>
                  </a:schemeClr>
                </a:solidFill>
                <a:latin typeface="Arial" panose="020B0604020202020204" pitchFamily="34" charset="0"/>
                <a:cs typeface="Arial" panose="020B0604020202020204" pitchFamily="34" charset="0"/>
              </a:rPr>
              <a:t>2030: Midterm Review in 2024</a:t>
            </a:r>
          </a:p>
        </p:txBody>
      </p:sp>
      <p:cxnSp>
        <p:nvCxnSpPr>
          <p:cNvPr id="8" name="Straight Connector 7">
            <a:extLst>
              <a:ext uri="{FF2B5EF4-FFF2-40B4-BE49-F238E27FC236}">
                <a16:creationId xmlns:a16="http://schemas.microsoft.com/office/drawing/2014/main" id="{676A1256-D912-7209-8089-5BBF76F3F025}"/>
              </a:ext>
            </a:extLst>
          </p:cNvPr>
          <p:cNvCxnSpPr/>
          <p:nvPr/>
        </p:nvCxnSpPr>
        <p:spPr>
          <a:xfrm flipH="1">
            <a:off x="3205170" y="758246"/>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9CF5B80-AA14-6C80-99C1-6DD3C252AC68}"/>
              </a:ext>
            </a:extLst>
          </p:cNvPr>
          <p:cNvSpPr>
            <a:spLocks noGrp="1"/>
          </p:cNvSpPr>
          <p:nvPr>
            <p:ph type="sldNum" sz="quarter" idx="12"/>
          </p:nvPr>
        </p:nvSpPr>
        <p:spPr/>
        <p:txBody>
          <a:bodyPr/>
          <a:lstStyle/>
          <a:p>
            <a:fld id="{59A09C89-E760-E743-8004-FFE52D13F1E8}" type="slidenum">
              <a:rPr lang="en-US" smtClean="0"/>
              <a:t>19</a:t>
            </a:fld>
            <a:endParaRPr lang="en-US"/>
          </a:p>
        </p:txBody>
      </p:sp>
    </p:spTree>
    <p:extLst>
      <p:ext uri="{BB962C8B-B14F-4D97-AF65-F5344CB8AC3E}">
        <p14:creationId xmlns:p14="http://schemas.microsoft.com/office/powerpoint/2010/main" val="261629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0B0C-C167-FB59-27C4-174F6E31257D}"/>
              </a:ext>
            </a:extLst>
          </p:cNvPr>
          <p:cNvSpPr>
            <a:spLocks noGrp="1"/>
          </p:cNvSpPr>
          <p:nvPr>
            <p:ph type="title"/>
          </p:nvPr>
        </p:nvSpPr>
        <p:spPr>
          <a:xfrm>
            <a:off x="838200" y="92130"/>
            <a:ext cx="10515600" cy="1325563"/>
          </a:xfrm>
        </p:spPr>
        <p:txBody>
          <a:bodyPr lIns="91440" tIns="45720" rIns="91440" bIns="45720" anchor="t"/>
          <a:lstStyle/>
          <a:p>
            <a:pPr algn="ctr"/>
            <a:r>
              <a:rPr lang="en-US" sz="4000"/>
              <a:t>Outline</a:t>
            </a:r>
            <a:endParaRPr lang="en-US" sz="4800"/>
          </a:p>
        </p:txBody>
      </p:sp>
      <p:sp>
        <p:nvSpPr>
          <p:cNvPr id="3" name="Content Placeholder 2">
            <a:extLst>
              <a:ext uri="{FF2B5EF4-FFF2-40B4-BE49-F238E27FC236}">
                <a16:creationId xmlns:a16="http://schemas.microsoft.com/office/drawing/2014/main" id="{9525EF6D-EBA8-69ED-7ED2-EAF04626819E}"/>
              </a:ext>
            </a:extLst>
          </p:cNvPr>
          <p:cNvSpPr>
            <a:spLocks noGrp="1"/>
          </p:cNvSpPr>
          <p:nvPr>
            <p:ph idx="1"/>
          </p:nvPr>
        </p:nvSpPr>
        <p:spPr>
          <a:xfrm>
            <a:off x="972569" y="1139687"/>
            <a:ext cx="10878879" cy="4394559"/>
          </a:xfrm>
        </p:spPr>
        <p:txBody>
          <a:bodyPr vert="horz" lIns="91440" tIns="45720" rIns="91440" bIns="45720" rtlCol="0" anchor="t">
            <a:normAutofit fontScale="92500" lnSpcReduction="10000"/>
          </a:bodyPr>
          <a:lstStyle/>
          <a:p>
            <a:pPr marL="0" indent="0">
              <a:buNone/>
            </a:pPr>
            <a:r>
              <a:rPr lang="en-US" sz="3600">
                <a:solidFill>
                  <a:schemeClr val="accent1"/>
                </a:solidFill>
                <a:latin typeface="Arial"/>
                <a:cs typeface="Arial"/>
              </a:rPr>
              <a:t>1</a:t>
            </a:r>
            <a:r>
              <a:rPr lang="en-US" sz="3600" b="1">
                <a:solidFill>
                  <a:schemeClr val="accent1"/>
                </a:solidFill>
                <a:latin typeface="Arial"/>
                <a:cs typeface="Arial"/>
              </a:rPr>
              <a:t>. Trade Landscape</a:t>
            </a:r>
          </a:p>
          <a:p>
            <a:pPr marL="457200" lvl="1" indent="0">
              <a:buNone/>
            </a:pPr>
            <a:endParaRPr lang="en-US" sz="3200">
              <a:solidFill>
                <a:schemeClr val="tx1"/>
              </a:solidFill>
              <a:latin typeface="Arial"/>
              <a:ea typeface="+mj-ea"/>
              <a:cs typeface="Arial"/>
            </a:endParaRPr>
          </a:p>
          <a:p>
            <a:pPr marL="0" indent="0">
              <a:buNone/>
            </a:pPr>
            <a:endParaRPr lang="en-US" sz="3600">
              <a:solidFill>
                <a:schemeClr val="accent1">
                  <a:lumMod val="75000"/>
                </a:schemeClr>
              </a:solidFill>
            </a:endParaRPr>
          </a:p>
          <a:p>
            <a:pPr marL="0" indent="0">
              <a:buNone/>
            </a:pPr>
            <a:r>
              <a:rPr lang="en-US" sz="3600" b="1">
                <a:solidFill>
                  <a:schemeClr val="accent1"/>
                </a:solidFill>
                <a:latin typeface="Arial"/>
                <a:cs typeface="Arial"/>
              </a:rPr>
              <a:t>2. Progress on the CAREC Integrated Trade Agenda 2030 and Rolling Strategic Action Plan </a:t>
            </a:r>
            <a:endParaRPr lang="en-US" sz="3600" b="1">
              <a:solidFill>
                <a:schemeClr val="accent1"/>
              </a:solidFill>
            </a:endParaRPr>
          </a:p>
          <a:p>
            <a:pPr marL="457200" lvl="1" indent="0">
              <a:buNone/>
            </a:pPr>
            <a:endParaRPr lang="en-US" sz="3200">
              <a:solidFill>
                <a:schemeClr val="tx1"/>
              </a:solidFill>
              <a:ea typeface="+mj-ea"/>
            </a:endParaRPr>
          </a:p>
          <a:p>
            <a:pPr marL="0" indent="0">
              <a:buNone/>
            </a:pPr>
            <a:endParaRPr lang="en-US" sz="3600">
              <a:solidFill>
                <a:schemeClr val="tx1"/>
              </a:solidFill>
            </a:endParaRPr>
          </a:p>
          <a:p>
            <a:pPr marL="0" indent="0">
              <a:buNone/>
            </a:pPr>
            <a:r>
              <a:rPr lang="en-US" sz="3600">
                <a:solidFill>
                  <a:schemeClr val="accent1"/>
                </a:solidFill>
                <a:latin typeface="Arial"/>
                <a:cs typeface="Arial"/>
              </a:rPr>
              <a:t>3. </a:t>
            </a:r>
            <a:r>
              <a:rPr lang="en-US" sz="3600" b="1">
                <a:solidFill>
                  <a:schemeClr val="accent1"/>
                </a:solidFill>
                <a:latin typeface="Arial"/>
                <a:cs typeface="Arial"/>
              </a:rPr>
              <a:t>Matters for Senior Officials Meeting Guidance and Endorsement </a:t>
            </a:r>
          </a:p>
          <a:p>
            <a:pPr marL="227965" indent="-227965" algn="ctr"/>
            <a:endParaRPr lang="en-US" sz="2800">
              <a:solidFill>
                <a:schemeClr val="accent1">
                  <a:lumMod val="75000"/>
                </a:schemeClr>
              </a:solidFill>
              <a:highlight>
                <a:srgbClr val="FFFF00"/>
              </a:highlight>
              <a:latin typeface="Arial"/>
              <a:cs typeface="Arial"/>
            </a:endParaRPr>
          </a:p>
          <a:p>
            <a:pPr marL="227965" indent="-227965"/>
            <a:endParaRPr lang="en-US" sz="2800">
              <a:solidFill>
                <a:schemeClr val="accent1">
                  <a:lumMod val="75000"/>
                </a:schemeClr>
              </a:solidFill>
              <a:highlight>
                <a:srgbClr val="FFFF00"/>
              </a:highlight>
              <a:latin typeface="Arial"/>
              <a:cs typeface="Arial"/>
            </a:endParaRPr>
          </a:p>
          <a:p>
            <a:pPr marL="227965" indent="-227965"/>
            <a:endParaRPr lang="en-US" sz="2800">
              <a:solidFill>
                <a:schemeClr val="accent1">
                  <a:lumMod val="75000"/>
                </a:schemeClr>
              </a:solidFill>
            </a:endParaRPr>
          </a:p>
          <a:p>
            <a:pPr marL="0" indent="0">
              <a:buNone/>
            </a:pPr>
            <a:endParaRPr lang="en-US" b="1"/>
          </a:p>
        </p:txBody>
      </p:sp>
      <p:sp>
        <p:nvSpPr>
          <p:cNvPr id="4" name="Slide Number Placeholder 3">
            <a:extLst>
              <a:ext uri="{FF2B5EF4-FFF2-40B4-BE49-F238E27FC236}">
                <a16:creationId xmlns:a16="http://schemas.microsoft.com/office/drawing/2014/main" id="{2FDC92BD-8432-DDB1-1CDD-9578035D9EAB}"/>
              </a:ext>
            </a:extLst>
          </p:cNvPr>
          <p:cNvSpPr>
            <a:spLocks noGrp="1"/>
          </p:cNvSpPr>
          <p:nvPr>
            <p:ph type="sldNum" sz="quarter" idx="12"/>
          </p:nvPr>
        </p:nvSpPr>
        <p:spPr>
          <a:xfrm>
            <a:off x="8610600" y="5886926"/>
            <a:ext cx="2743200" cy="365125"/>
          </a:xfrm>
        </p:spPr>
        <p:txBody>
          <a:bodyPr/>
          <a:lstStyle/>
          <a:p>
            <a:fld id="{59A09C89-E760-E743-8004-FFE52D13F1E8}" type="slidenum">
              <a:rPr lang="en-US" smtClean="0">
                <a:solidFill>
                  <a:schemeClr val="tx1"/>
                </a:solidFill>
              </a:rPr>
              <a:t>2</a:t>
            </a:fld>
            <a:endParaRPr lang="en-US">
              <a:solidFill>
                <a:schemeClr val="tx1"/>
              </a:solidFill>
            </a:endParaRPr>
          </a:p>
        </p:txBody>
      </p:sp>
    </p:spTree>
    <p:extLst>
      <p:ext uri="{BB962C8B-B14F-4D97-AF65-F5344CB8AC3E}">
        <p14:creationId xmlns:p14="http://schemas.microsoft.com/office/powerpoint/2010/main" val="268652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FD80-ADB3-7872-C649-986456FEF324}"/>
              </a:ext>
            </a:extLst>
          </p:cNvPr>
          <p:cNvSpPr>
            <a:spLocks noGrp="1"/>
          </p:cNvSpPr>
          <p:nvPr>
            <p:ph type="title"/>
          </p:nvPr>
        </p:nvSpPr>
        <p:spPr>
          <a:xfrm>
            <a:off x="-119270" y="298914"/>
            <a:ext cx="12311270" cy="659857"/>
          </a:xfrm>
        </p:spPr>
        <p:txBody>
          <a:bodyPr lIns="91440" tIns="45720" rIns="91440" bIns="45720" anchor="t"/>
          <a:lstStyle/>
          <a:p>
            <a:pPr algn="ctr"/>
            <a:r>
              <a:rPr lang="en-US" sz="2800" b="1">
                <a:solidFill>
                  <a:schemeClr val="accent1">
                    <a:lumMod val="75000"/>
                  </a:schemeClr>
                </a:solidFill>
                <a:latin typeface="Arial" panose="020B0604020202020204" pitchFamily="34" charset="0"/>
                <a:cs typeface="Arial" panose="020B0604020202020204" pitchFamily="34" charset="0"/>
              </a:rPr>
              <a:t>For SOM Guidance and Endorsement to 22nd Ministerial Conference </a:t>
            </a:r>
          </a:p>
        </p:txBody>
      </p:sp>
      <p:sp>
        <p:nvSpPr>
          <p:cNvPr id="3" name="Content Placeholder 2">
            <a:extLst>
              <a:ext uri="{FF2B5EF4-FFF2-40B4-BE49-F238E27FC236}">
                <a16:creationId xmlns:a16="http://schemas.microsoft.com/office/drawing/2014/main" id="{F6C00ADE-E7FC-B088-62E4-28013ACF719C}"/>
              </a:ext>
            </a:extLst>
          </p:cNvPr>
          <p:cNvSpPr>
            <a:spLocks noGrp="1"/>
          </p:cNvSpPr>
          <p:nvPr>
            <p:ph sz="half" idx="1"/>
          </p:nvPr>
        </p:nvSpPr>
        <p:spPr>
          <a:xfrm>
            <a:off x="838200" y="1261215"/>
            <a:ext cx="10195560" cy="4209945"/>
          </a:xfrm>
        </p:spPr>
        <p:txBody>
          <a:bodyPr vert="horz" lIns="91440" tIns="45720" rIns="91440" bIns="45720" rtlCol="0" anchor="t">
            <a:noAutofit/>
          </a:bodyPr>
          <a:lstStyle/>
          <a:p>
            <a:pPr marL="227965" indent="-227965"/>
            <a:endParaRPr lang="en-US" sz="2400">
              <a:solidFill>
                <a:schemeClr val="accent1"/>
              </a:solidFill>
              <a:latin typeface="Arial" panose="020B0604020202020204" pitchFamily="34" charset="0"/>
              <a:cs typeface="Arial" panose="020B0604020202020204" pitchFamily="34" charset="0"/>
            </a:endParaRPr>
          </a:p>
          <a:p>
            <a:pPr marL="227965" indent="-227965"/>
            <a:endParaRPr lang="en-US" sz="2400">
              <a:solidFill>
                <a:schemeClr val="accent1"/>
              </a:solidFill>
              <a:latin typeface="Arial" panose="020B0604020202020204" pitchFamily="34" charset="0"/>
              <a:cs typeface="Arial" panose="020B0604020202020204" pitchFamily="34" charset="0"/>
            </a:endParaRPr>
          </a:p>
          <a:p>
            <a:pPr marL="0" indent="0" algn="just">
              <a:buNone/>
            </a:pPr>
            <a:endParaRPr lang="en-PH" sz="2400">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285FCA8-5C07-6101-C9EC-B07EE8940A27}"/>
              </a:ext>
            </a:extLst>
          </p:cNvPr>
          <p:cNvCxnSpPr/>
          <p:nvPr/>
        </p:nvCxnSpPr>
        <p:spPr>
          <a:xfrm flipH="1">
            <a:off x="3205170" y="1316183"/>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9B5377E-F218-96AE-AF0E-16C3C2C0F2B2}"/>
              </a:ext>
            </a:extLst>
          </p:cNvPr>
          <p:cNvSpPr txBox="1">
            <a:spLocks/>
          </p:cNvSpPr>
          <p:nvPr/>
        </p:nvSpPr>
        <p:spPr>
          <a:xfrm>
            <a:off x="675861" y="1727288"/>
            <a:ext cx="10986051" cy="420994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PH" b="1">
                <a:solidFill>
                  <a:schemeClr val="accent1"/>
                </a:solidFill>
                <a:latin typeface="Century Gothic" panose="020B0502020202020204" pitchFamily="34" charset="0"/>
                <a:ea typeface="SimSun" panose="02010600030101010101" pitchFamily="2" charset="-122"/>
                <a:cs typeface="+mn-cs"/>
              </a:rPr>
              <a:t>Be updated about the overall progress of CITA 2030, CAREC Trade Sector Report, and the CAREC trade sector deliverables for 2030:</a:t>
            </a:r>
          </a:p>
          <a:p>
            <a:pPr lvl="1"/>
            <a:r>
              <a:rPr lang="en-PH">
                <a:solidFill>
                  <a:schemeClr val="tx1"/>
                </a:solidFill>
                <a:ea typeface="SimSun" panose="02010600030101010101" pitchFamily="2" charset="-122"/>
              </a:rPr>
              <a:t>CAREC Digital Trade Forum in Georgia in September/October 2023</a:t>
            </a:r>
          </a:p>
          <a:p>
            <a:pPr lvl="1"/>
            <a:r>
              <a:rPr lang="en-PH">
                <a:solidFill>
                  <a:schemeClr val="tx1"/>
                </a:solidFill>
                <a:ea typeface="SimSun" panose="02010600030101010101" pitchFamily="2" charset="-122"/>
              </a:rPr>
              <a:t>Regional </a:t>
            </a:r>
            <a:r>
              <a:rPr lang="en-PH" err="1">
                <a:solidFill>
                  <a:schemeClr val="tx1"/>
                </a:solidFill>
                <a:ea typeface="SimSun" panose="02010600030101010101" pitchFamily="2" charset="-122"/>
              </a:rPr>
              <a:t>ePhyto</a:t>
            </a:r>
            <a:r>
              <a:rPr lang="en-PH">
                <a:solidFill>
                  <a:schemeClr val="tx1"/>
                </a:solidFill>
                <a:ea typeface="SimSun" panose="02010600030101010101" pitchFamily="2" charset="-122"/>
              </a:rPr>
              <a:t> Conference in Uzbekistan in September 2023</a:t>
            </a:r>
          </a:p>
          <a:p>
            <a:pPr marL="0" indent="0">
              <a:buFont typeface="Arial" panose="020B0604020202020204" pitchFamily="34" charset="0"/>
              <a:buNone/>
            </a:pPr>
            <a:endParaRPr lang="en-PH" sz="1050" b="1">
              <a:solidFill>
                <a:schemeClr val="accent1"/>
              </a:solidFill>
              <a:latin typeface="Century Gothic" panose="020B0502020202020204" pitchFamily="34" charset="0"/>
              <a:ea typeface="SimSun" panose="02010600030101010101" pitchFamily="2" charset="-122"/>
              <a:cs typeface="+mn-cs"/>
            </a:endParaRPr>
          </a:p>
          <a:p>
            <a:pPr marL="0" indent="0">
              <a:buFont typeface="Arial" panose="020B0604020202020204" pitchFamily="34" charset="0"/>
              <a:buNone/>
            </a:pPr>
            <a:r>
              <a:rPr lang="en-PH" b="1">
                <a:solidFill>
                  <a:schemeClr val="accent1"/>
                </a:solidFill>
                <a:latin typeface="Century Gothic" panose="020B0502020202020204" pitchFamily="34" charset="0"/>
                <a:ea typeface="SimSun" panose="02010600030101010101" pitchFamily="2" charset="-122"/>
                <a:cs typeface="+mn-cs"/>
              </a:rPr>
              <a:t>2.  Endorse CITA 2030 Rolling Strategic Action Plan 2023–2025 </a:t>
            </a:r>
          </a:p>
          <a:p>
            <a:pPr marL="0" indent="0">
              <a:buFont typeface="Arial" panose="020B0604020202020204" pitchFamily="34" charset="0"/>
              <a:buNone/>
            </a:pPr>
            <a:endParaRPr lang="en-PH" b="1">
              <a:solidFill>
                <a:schemeClr val="accent1"/>
              </a:solidFill>
              <a:latin typeface="Century Gothic" panose="020B0502020202020204" pitchFamily="34" charset="0"/>
              <a:ea typeface="SimSun" panose="02010600030101010101" pitchFamily="2" charset="-122"/>
              <a:cs typeface="+mn-cs"/>
            </a:endParaRPr>
          </a:p>
          <a:p>
            <a:pPr marL="463550" indent="-463550">
              <a:buFont typeface="Arial" panose="020B0604020202020204" pitchFamily="34" charset="0"/>
              <a:buNone/>
            </a:pPr>
            <a:r>
              <a:rPr lang="en-PH" b="1">
                <a:solidFill>
                  <a:schemeClr val="accent1"/>
                </a:solidFill>
                <a:latin typeface="Century Gothic" panose="020B0502020202020204" pitchFamily="34" charset="0"/>
                <a:ea typeface="SimSun" panose="02010600030101010101" pitchFamily="2" charset="-122"/>
                <a:cs typeface="+mn-cs"/>
              </a:rPr>
              <a:t>3.  Provide guidance and/or endorse the TOR for CITA 2030 Midterm Review </a:t>
            </a:r>
          </a:p>
          <a:p>
            <a:pPr marL="322263" indent="-322263">
              <a:buFont typeface="Arial" panose="020B0604020202020204" pitchFamily="34" charset="0"/>
              <a:buNone/>
            </a:pPr>
            <a:endParaRPr lang="en-PH" sz="2400" b="1">
              <a:solidFill>
                <a:schemeClr val="accent1"/>
              </a:solidFill>
              <a:latin typeface="Century Gothic" panose="020B0502020202020204" pitchFamily="34" charset="0"/>
              <a:ea typeface="SimSun" panose="02010600030101010101" pitchFamily="2" charset="-122"/>
              <a:cs typeface="+mn-cs"/>
            </a:endParaRPr>
          </a:p>
          <a:p>
            <a:pPr marL="227965" indent="-227965" algn="just"/>
            <a:endParaRPr lang="en-US" sz="1800">
              <a:ea typeface="Calibri"/>
              <a:cs typeface="Arial"/>
            </a:endParaRPr>
          </a:p>
          <a:p>
            <a:pPr marL="0" indent="0" algn="just">
              <a:buFont typeface="Arial" panose="020B0604020202020204" pitchFamily="34" charset="0"/>
              <a:buNone/>
            </a:pPr>
            <a:endParaRPr lang="en-US" sz="1800">
              <a:ea typeface="Calibri"/>
              <a:cs typeface="Arial"/>
            </a:endParaRPr>
          </a:p>
        </p:txBody>
      </p:sp>
      <p:sp>
        <p:nvSpPr>
          <p:cNvPr id="6" name="Slide Number Placeholder 5">
            <a:extLst>
              <a:ext uri="{FF2B5EF4-FFF2-40B4-BE49-F238E27FC236}">
                <a16:creationId xmlns:a16="http://schemas.microsoft.com/office/drawing/2014/main" id="{51E8480E-5165-026B-59B5-F7E0783B7DBA}"/>
              </a:ext>
            </a:extLst>
          </p:cNvPr>
          <p:cNvSpPr>
            <a:spLocks noGrp="1"/>
          </p:cNvSpPr>
          <p:nvPr>
            <p:ph type="sldNum" sz="quarter" idx="12"/>
          </p:nvPr>
        </p:nvSpPr>
        <p:spPr/>
        <p:txBody>
          <a:bodyPr/>
          <a:lstStyle/>
          <a:p>
            <a:fld id="{59A09C89-E760-E743-8004-FFE52D13F1E8}" type="slidenum">
              <a:rPr lang="en-US" smtClean="0"/>
              <a:t>20</a:t>
            </a:fld>
            <a:endParaRPr lang="en-US"/>
          </a:p>
        </p:txBody>
      </p:sp>
    </p:spTree>
    <p:extLst>
      <p:ext uri="{BB962C8B-B14F-4D97-AF65-F5344CB8AC3E}">
        <p14:creationId xmlns:p14="http://schemas.microsoft.com/office/powerpoint/2010/main" val="337871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620E-F476-16DE-16BD-5DB3593BDA9D}"/>
              </a:ext>
            </a:extLst>
          </p:cNvPr>
          <p:cNvSpPr>
            <a:spLocks noGrp="1"/>
          </p:cNvSpPr>
          <p:nvPr>
            <p:ph type="title"/>
          </p:nvPr>
        </p:nvSpPr>
        <p:spPr>
          <a:xfrm>
            <a:off x="838200" y="413091"/>
            <a:ext cx="10515600" cy="1325563"/>
          </a:xfrm>
        </p:spPr>
        <p:txBody>
          <a:bodyPr lIns="91440" tIns="45720" rIns="91440" bIns="45720" anchor="t"/>
          <a:lstStyle/>
          <a:p>
            <a:pPr algn="ctr" defTabSz="457200"/>
            <a:r>
              <a:rPr lang="en-US" sz="3200" b="1">
                <a:solidFill>
                  <a:schemeClr val="accent1">
                    <a:lumMod val="75000"/>
                  </a:schemeClr>
                </a:solidFill>
                <a:latin typeface="Arial"/>
                <a:cs typeface="Arial"/>
              </a:rPr>
              <a:t>CAREC Trade Performance and Outlook </a:t>
            </a:r>
          </a:p>
        </p:txBody>
      </p:sp>
      <p:sp>
        <p:nvSpPr>
          <p:cNvPr id="3" name="Content Placeholder 2">
            <a:extLst>
              <a:ext uri="{FF2B5EF4-FFF2-40B4-BE49-F238E27FC236}">
                <a16:creationId xmlns:a16="http://schemas.microsoft.com/office/drawing/2014/main" id="{87F475F6-9E82-1116-57C6-1CC4B056CACD}"/>
              </a:ext>
            </a:extLst>
          </p:cNvPr>
          <p:cNvSpPr>
            <a:spLocks noGrp="1"/>
          </p:cNvSpPr>
          <p:nvPr>
            <p:ph idx="1"/>
          </p:nvPr>
        </p:nvSpPr>
        <p:spPr>
          <a:xfrm>
            <a:off x="269460" y="4609650"/>
            <a:ext cx="11653080" cy="978190"/>
          </a:xfrm>
        </p:spPr>
        <p:txBody>
          <a:bodyPr vert="horz" lIns="91440" tIns="45720" rIns="91440" bIns="45720" rtlCol="0" anchor="t">
            <a:normAutofit/>
          </a:bodyPr>
          <a:lstStyle/>
          <a:p>
            <a:pPr marL="0" indent="0" algn="ctr">
              <a:buNone/>
            </a:pPr>
            <a:r>
              <a:rPr lang="en-PH" sz="2000" i="1">
                <a:solidFill>
                  <a:schemeClr val="accent1"/>
                </a:solidFill>
                <a:ea typeface="+mn-lt"/>
                <a:cs typeface="+mn-lt"/>
              </a:rPr>
              <a:t>"Trade continues to be a force for resilience in the global economy, but it will remain under pressure from  external factors in 2023. This makes it even more important for governments to  avoid trade fragmentation and refrain from introducing obstacles to trade.” —</a:t>
            </a:r>
            <a:r>
              <a:rPr lang="en-PH" sz="2000">
                <a:solidFill>
                  <a:schemeClr val="accent1"/>
                </a:solidFill>
              </a:rPr>
              <a:t>WTO </a:t>
            </a:r>
          </a:p>
        </p:txBody>
      </p:sp>
      <p:graphicFrame>
        <p:nvGraphicFramePr>
          <p:cNvPr id="5" name="Table 4">
            <a:extLst>
              <a:ext uri="{FF2B5EF4-FFF2-40B4-BE49-F238E27FC236}">
                <a16:creationId xmlns:a16="http://schemas.microsoft.com/office/drawing/2014/main" id="{E9E6DC3E-51E8-761C-D4CB-35A166E5FEEC}"/>
              </a:ext>
            </a:extLst>
          </p:cNvPr>
          <p:cNvGraphicFramePr>
            <a:graphicFrameLocks noGrp="1"/>
          </p:cNvGraphicFramePr>
          <p:nvPr/>
        </p:nvGraphicFramePr>
        <p:xfrm>
          <a:off x="980501" y="1445572"/>
          <a:ext cx="10515599" cy="2424678"/>
        </p:xfrm>
        <a:graphic>
          <a:graphicData uri="http://schemas.openxmlformats.org/drawingml/2006/table">
            <a:tbl>
              <a:tblPr firstRow="1" bandRow="1">
                <a:tableStyleId>{69012ECD-51FC-41F1-AA8D-1B2483CD663E}</a:tableStyleId>
              </a:tblPr>
              <a:tblGrid>
                <a:gridCol w="1408969">
                  <a:extLst>
                    <a:ext uri="{9D8B030D-6E8A-4147-A177-3AD203B41FA5}">
                      <a16:colId xmlns:a16="http://schemas.microsoft.com/office/drawing/2014/main" val="3107015562"/>
                    </a:ext>
                  </a:extLst>
                </a:gridCol>
                <a:gridCol w="910663">
                  <a:extLst>
                    <a:ext uri="{9D8B030D-6E8A-4147-A177-3AD203B41FA5}">
                      <a16:colId xmlns:a16="http://schemas.microsoft.com/office/drawing/2014/main" val="311439613"/>
                    </a:ext>
                  </a:extLst>
                </a:gridCol>
                <a:gridCol w="910663">
                  <a:extLst>
                    <a:ext uri="{9D8B030D-6E8A-4147-A177-3AD203B41FA5}">
                      <a16:colId xmlns:a16="http://schemas.microsoft.com/office/drawing/2014/main" val="2887328004"/>
                    </a:ext>
                  </a:extLst>
                </a:gridCol>
                <a:gridCol w="910663">
                  <a:extLst>
                    <a:ext uri="{9D8B030D-6E8A-4147-A177-3AD203B41FA5}">
                      <a16:colId xmlns:a16="http://schemas.microsoft.com/office/drawing/2014/main" val="3980181713"/>
                    </a:ext>
                  </a:extLst>
                </a:gridCol>
                <a:gridCol w="910663">
                  <a:extLst>
                    <a:ext uri="{9D8B030D-6E8A-4147-A177-3AD203B41FA5}">
                      <a16:colId xmlns:a16="http://schemas.microsoft.com/office/drawing/2014/main" val="4137817805"/>
                    </a:ext>
                  </a:extLst>
                </a:gridCol>
                <a:gridCol w="910663">
                  <a:extLst>
                    <a:ext uri="{9D8B030D-6E8A-4147-A177-3AD203B41FA5}">
                      <a16:colId xmlns:a16="http://schemas.microsoft.com/office/drawing/2014/main" val="31468988"/>
                    </a:ext>
                  </a:extLst>
                </a:gridCol>
                <a:gridCol w="910663">
                  <a:extLst>
                    <a:ext uri="{9D8B030D-6E8A-4147-A177-3AD203B41FA5}">
                      <a16:colId xmlns:a16="http://schemas.microsoft.com/office/drawing/2014/main" val="3074950817"/>
                    </a:ext>
                  </a:extLst>
                </a:gridCol>
                <a:gridCol w="910663">
                  <a:extLst>
                    <a:ext uri="{9D8B030D-6E8A-4147-A177-3AD203B41FA5}">
                      <a16:colId xmlns:a16="http://schemas.microsoft.com/office/drawing/2014/main" val="913376335"/>
                    </a:ext>
                  </a:extLst>
                </a:gridCol>
                <a:gridCol w="910663">
                  <a:extLst>
                    <a:ext uri="{9D8B030D-6E8A-4147-A177-3AD203B41FA5}">
                      <a16:colId xmlns:a16="http://schemas.microsoft.com/office/drawing/2014/main" val="1428714714"/>
                    </a:ext>
                  </a:extLst>
                </a:gridCol>
                <a:gridCol w="910663">
                  <a:extLst>
                    <a:ext uri="{9D8B030D-6E8A-4147-A177-3AD203B41FA5}">
                      <a16:colId xmlns:a16="http://schemas.microsoft.com/office/drawing/2014/main" val="184986975"/>
                    </a:ext>
                  </a:extLst>
                </a:gridCol>
                <a:gridCol w="910663">
                  <a:extLst>
                    <a:ext uri="{9D8B030D-6E8A-4147-A177-3AD203B41FA5}">
                      <a16:colId xmlns:a16="http://schemas.microsoft.com/office/drawing/2014/main" val="3355196260"/>
                    </a:ext>
                  </a:extLst>
                </a:gridCol>
              </a:tblGrid>
              <a:tr h="476364">
                <a:tc rowSpan="2">
                  <a:txBody>
                    <a:bodyPr/>
                    <a:lstStyle/>
                    <a:p>
                      <a:pPr fontAlgn="t"/>
                      <a:r>
                        <a:rPr lang="en-US" sz="1800" b="1" kern="1200">
                          <a:solidFill>
                            <a:schemeClr val="lt1"/>
                          </a:solidFill>
                          <a:effectLst/>
                        </a:rPr>
                        <a:t>Group / Year</a:t>
                      </a:r>
                      <a:endParaRPr lang="en-US" sz="1800" b="1" kern="1200">
                        <a:solidFill>
                          <a:schemeClr val="lt1"/>
                        </a:solidFill>
                        <a:effectLst/>
                        <a:latin typeface="+mn-lt"/>
                        <a:ea typeface="+mn-ea"/>
                        <a:cs typeface="+mn-cs"/>
                      </a:endParaRPr>
                    </a:p>
                  </a:txBody>
                  <a:tcPr anchor="ctr"/>
                </a:tc>
                <a:tc gridSpan="5">
                  <a:txBody>
                    <a:bodyPr/>
                    <a:lstStyle/>
                    <a:p>
                      <a:pPr algn="ctr" rtl="0" fontAlgn="base"/>
                      <a:r>
                        <a:rPr lang="en-US" sz="1800">
                          <a:effectLst/>
                        </a:rPr>
                        <a:t>Merchandise exports (% growth)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ase"/>
                      <a:r>
                        <a:rPr lang="en-US" sz="1800">
                          <a:effectLst/>
                        </a:rPr>
                        <a:t>Merchandise imports (% growth)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0965664"/>
                  </a:ext>
                </a:extLst>
              </a:tr>
              <a:tr h="434305">
                <a:tc vMerge="1">
                  <a:txBody>
                    <a:bodyPr/>
                    <a:lstStyle/>
                    <a:p>
                      <a:pPr fontAlgn="t"/>
                      <a:endParaRPr lang="en-US" sz="1200">
                        <a:effectLst/>
                        <a:latin typeface="Franklin Gothic Medium" panose="020B0603020102020204" pitchFamily="34" charset="0"/>
                      </a:endParaRPr>
                    </a:p>
                  </a:txBody>
                  <a:tcPr/>
                </a:tc>
                <a:tc>
                  <a:txBody>
                    <a:bodyPr/>
                    <a:lstStyle/>
                    <a:p>
                      <a:pPr algn="r" rtl="0" fontAlgn="base"/>
                      <a:r>
                        <a:rPr lang="en-US" sz="1800" b="1">
                          <a:effectLst/>
                        </a:rPr>
                        <a:t>2019 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2020 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2021 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2022 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2023* </a:t>
                      </a:r>
                      <a:endParaRPr lang="en-US" sz="1800" b="1">
                        <a:effectLst/>
                        <a:latin typeface="Franklin Gothic Medium" panose="020B0603020102020204" pitchFamily="34" charset="0"/>
                      </a:endParaRPr>
                    </a:p>
                  </a:txBody>
                  <a:tcPr>
                    <a:solidFill>
                      <a:schemeClr val="bg1">
                        <a:lumMod val="85000"/>
                      </a:schemeClr>
                    </a:solidFill>
                  </a:tcPr>
                </a:tc>
                <a:tc>
                  <a:txBody>
                    <a:bodyPr/>
                    <a:lstStyle/>
                    <a:p>
                      <a:pPr algn="r" rtl="0" fontAlgn="base"/>
                      <a:r>
                        <a:rPr lang="en-US" sz="1800" b="1">
                          <a:effectLst/>
                        </a:rPr>
                        <a:t>2019 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2020 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2021 </a:t>
                      </a:r>
                      <a:endParaRPr lang="en-US" sz="1800" b="1">
                        <a:effectLst/>
                        <a:latin typeface="Franklin Gothic Medium" panose="020B0603020102020204" pitchFamily="34" charset="0"/>
                      </a:endParaRPr>
                    </a:p>
                  </a:txBody>
                  <a:tcPr/>
                </a:tc>
                <a:tc>
                  <a:txBody>
                    <a:bodyPr/>
                    <a:lstStyle/>
                    <a:p>
                      <a:pPr algn="r" rtl="0" fontAlgn="base"/>
                      <a:r>
                        <a:rPr lang="en-US" sz="1800" b="1">
                          <a:effectLst/>
                        </a:rPr>
                        <a:t>2022 </a:t>
                      </a:r>
                      <a:endParaRPr lang="en-US" sz="1800" b="1">
                        <a:effectLst/>
                        <a:latin typeface="Franklin Gothic Medium" panose="020B0603020102020204" pitchFamily="34" charset="0"/>
                      </a:endParaRPr>
                    </a:p>
                  </a:txBody>
                  <a:tcPr/>
                </a:tc>
                <a:tc>
                  <a:txBody>
                    <a:bodyPr/>
                    <a:lstStyle/>
                    <a:p>
                      <a:pPr algn="r" rtl="0" fontAlgn="base"/>
                      <a:r>
                        <a:rPr lang="en-US" sz="1800" b="1">
                          <a:solidFill>
                            <a:schemeClr val="tx1"/>
                          </a:solidFill>
                          <a:effectLst/>
                        </a:rPr>
                        <a:t>2023* </a:t>
                      </a:r>
                      <a:endParaRPr lang="en-US" sz="1800" b="1">
                        <a:solidFill>
                          <a:schemeClr val="tx1"/>
                        </a:solidFill>
                        <a:effectLst/>
                        <a:latin typeface="Franklin Gothic Medium" panose="020B0603020102020204" pitchFamily="34" charset="0"/>
                      </a:endParaRPr>
                    </a:p>
                  </a:txBody>
                  <a:tcPr>
                    <a:solidFill>
                      <a:schemeClr val="bg1">
                        <a:lumMod val="85000"/>
                      </a:schemeClr>
                    </a:solidFill>
                  </a:tcPr>
                </a:tc>
                <a:extLst>
                  <a:ext uri="{0D108BD9-81ED-4DB2-BD59-A6C34878D82A}">
                    <a16:rowId xmlns:a16="http://schemas.microsoft.com/office/drawing/2014/main" val="493542535"/>
                  </a:ext>
                </a:extLst>
              </a:tr>
              <a:tr h="594133">
                <a:tc>
                  <a:txBody>
                    <a:bodyPr/>
                    <a:lstStyle/>
                    <a:p>
                      <a:pPr rtl="0" fontAlgn="base"/>
                      <a:r>
                        <a:rPr lang="en-US" sz="1800">
                          <a:effectLst/>
                        </a:rPr>
                        <a:t>Developing Asia </a:t>
                      </a:r>
                      <a:endParaRPr lang="en-US" sz="1800">
                        <a:effectLst/>
                        <a:latin typeface="Franklin Gothic Medium" panose="020B0603020102020204" pitchFamily="34" charset="0"/>
                      </a:endParaRPr>
                    </a:p>
                  </a:txBody>
                  <a:tcPr/>
                </a:tc>
                <a:tc>
                  <a:txBody>
                    <a:bodyPr/>
                    <a:lstStyle/>
                    <a:p>
                      <a:pPr algn="r" rtl="0" fontAlgn="base"/>
                      <a:r>
                        <a:rPr lang="en-US" sz="1800">
                          <a:effectLst/>
                        </a:rPr>
                        <a:t>-2.4 </a:t>
                      </a:r>
                      <a:endParaRPr lang="en-US" sz="1800">
                        <a:effectLst/>
                        <a:latin typeface="Franklin Gothic Medium" panose="020B0603020102020204" pitchFamily="34" charset="0"/>
                      </a:endParaRPr>
                    </a:p>
                  </a:txBody>
                  <a:tcPr/>
                </a:tc>
                <a:tc>
                  <a:txBody>
                    <a:bodyPr/>
                    <a:lstStyle/>
                    <a:p>
                      <a:pPr algn="r" rtl="0" fontAlgn="base"/>
                      <a:r>
                        <a:rPr lang="en-US" sz="1800">
                          <a:effectLst/>
                        </a:rPr>
                        <a:t>-0.7 </a:t>
                      </a:r>
                      <a:endParaRPr lang="en-US" sz="1800">
                        <a:effectLst/>
                        <a:latin typeface="Franklin Gothic Medium" panose="020B0603020102020204" pitchFamily="34" charset="0"/>
                      </a:endParaRPr>
                    </a:p>
                  </a:txBody>
                  <a:tcPr/>
                </a:tc>
                <a:tc>
                  <a:txBody>
                    <a:bodyPr/>
                    <a:lstStyle/>
                    <a:p>
                      <a:pPr algn="r" rtl="0" fontAlgn="base"/>
                      <a:r>
                        <a:rPr lang="en-US" sz="1800">
                          <a:effectLst/>
                        </a:rPr>
                        <a:t>30.5 </a:t>
                      </a:r>
                      <a:endParaRPr lang="en-US" sz="1800">
                        <a:effectLst/>
                        <a:latin typeface="Franklin Gothic Medium" panose="020B0603020102020204" pitchFamily="34" charset="0"/>
                      </a:endParaRPr>
                    </a:p>
                  </a:txBody>
                  <a:tcPr/>
                </a:tc>
                <a:tc>
                  <a:txBody>
                    <a:bodyPr/>
                    <a:lstStyle/>
                    <a:p>
                      <a:pPr marL="277495" indent="0" algn="l" rtl="0" fontAlgn="base"/>
                      <a:r>
                        <a:rPr lang="en-US" sz="1800" b="0">
                          <a:solidFill>
                            <a:schemeClr val="tx1"/>
                          </a:solidFill>
                          <a:effectLst/>
                          <a:latin typeface="+mn-lt"/>
                        </a:rPr>
                        <a:t> 8.2</a:t>
                      </a:r>
                    </a:p>
                  </a:txBody>
                  <a:tcPr/>
                </a:tc>
                <a:tc>
                  <a:txBody>
                    <a:bodyPr/>
                    <a:lstStyle/>
                    <a:p>
                      <a:pPr algn="r" rtl="0" fontAlgn="base"/>
                      <a:r>
                        <a:rPr lang="en-US" sz="1800">
                          <a:solidFill>
                            <a:schemeClr val="tx1"/>
                          </a:solidFill>
                          <a:effectLst/>
                        </a:rPr>
                        <a:t> 8.6 </a:t>
                      </a:r>
                      <a:endParaRPr lang="en-US" sz="1800">
                        <a:solidFill>
                          <a:schemeClr val="tx1"/>
                        </a:solidFill>
                        <a:effectLst/>
                        <a:latin typeface="Franklin Gothic Medium"/>
                      </a:endParaRPr>
                    </a:p>
                  </a:txBody>
                  <a:tcPr>
                    <a:solidFill>
                      <a:schemeClr val="bg1">
                        <a:lumMod val="85000"/>
                      </a:schemeClr>
                    </a:solidFill>
                  </a:tcPr>
                </a:tc>
                <a:tc>
                  <a:txBody>
                    <a:bodyPr/>
                    <a:lstStyle/>
                    <a:p>
                      <a:pPr algn="r" rtl="0" fontAlgn="base"/>
                      <a:r>
                        <a:rPr lang="en-US" sz="1800">
                          <a:effectLst/>
                        </a:rPr>
                        <a:t>-3.6 </a:t>
                      </a:r>
                      <a:endParaRPr lang="en-US" sz="1800">
                        <a:effectLst/>
                        <a:latin typeface="Franklin Gothic Medium" panose="020B0603020102020204" pitchFamily="34" charset="0"/>
                      </a:endParaRPr>
                    </a:p>
                  </a:txBody>
                  <a:tcPr/>
                </a:tc>
                <a:tc>
                  <a:txBody>
                    <a:bodyPr/>
                    <a:lstStyle/>
                    <a:p>
                      <a:pPr algn="r" rtl="0" fontAlgn="base"/>
                      <a:r>
                        <a:rPr lang="en-US" sz="1800">
                          <a:effectLst/>
                        </a:rPr>
                        <a:t>-6.4 </a:t>
                      </a:r>
                      <a:endParaRPr lang="en-US" sz="1800">
                        <a:effectLst/>
                        <a:latin typeface="Franklin Gothic Medium" panose="020B0603020102020204" pitchFamily="34" charset="0"/>
                      </a:endParaRPr>
                    </a:p>
                  </a:txBody>
                  <a:tcPr/>
                </a:tc>
                <a:tc>
                  <a:txBody>
                    <a:bodyPr/>
                    <a:lstStyle/>
                    <a:p>
                      <a:pPr algn="r" rtl="0" fontAlgn="base"/>
                      <a:r>
                        <a:rPr lang="en-US" sz="1800">
                          <a:effectLst/>
                        </a:rPr>
                        <a:t>35.7 </a:t>
                      </a:r>
                      <a:endParaRPr lang="en-US" sz="1800">
                        <a:effectLst/>
                        <a:latin typeface="Franklin Gothic Medium" panose="020B0603020102020204" pitchFamily="34" charset="0"/>
                      </a:endParaRPr>
                    </a:p>
                  </a:txBody>
                  <a:tcPr/>
                </a:tc>
                <a:tc>
                  <a:txBody>
                    <a:bodyPr/>
                    <a:lstStyle/>
                    <a:p>
                      <a:pPr algn="r" rtl="0" fontAlgn="base"/>
                      <a:r>
                        <a:rPr lang="en-US" sz="1800">
                          <a:solidFill>
                            <a:schemeClr val="tx1"/>
                          </a:solidFill>
                          <a:effectLst/>
                        </a:rPr>
                        <a:t>10.1</a:t>
                      </a:r>
                      <a:r>
                        <a:rPr lang="en-US" sz="1800">
                          <a:solidFill>
                            <a:srgbClr val="FF0000"/>
                          </a:solidFill>
                          <a:effectLst/>
                        </a:rPr>
                        <a:t> </a:t>
                      </a:r>
                      <a:endParaRPr lang="en-US" sz="1800">
                        <a:solidFill>
                          <a:srgbClr val="FF0000"/>
                        </a:solidFill>
                        <a:effectLst/>
                        <a:latin typeface="Franklin Gothic Medium"/>
                      </a:endParaRPr>
                    </a:p>
                  </a:txBody>
                  <a:tcPr/>
                </a:tc>
                <a:tc>
                  <a:txBody>
                    <a:bodyPr/>
                    <a:lstStyle/>
                    <a:p>
                      <a:pPr algn="r" rtl="0" fontAlgn="base"/>
                      <a:r>
                        <a:rPr lang="en-US" sz="1800">
                          <a:solidFill>
                            <a:schemeClr val="tx1"/>
                          </a:solidFill>
                          <a:effectLst/>
                        </a:rPr>
                        <a:t>10.4 </a:t>
                      </a:r>
                      <a:endParaRPr lang="en-US" sz="1800">
                        <a:solidFill>
                          <a:schemeClr val="tx1"/>
                        </a:solidFill>
                        <a:effectLst/>
                        <a:latin typeface="Franklin Gothic Medium"/>
                      </a:endParaRPr>
                    </a:p>
                  </a:txBody>
                  <a:tcPr>
                    <a:solidFill>
                      <a:schemeClr val="bg1">
                        <a:lumMod val="85000"/>
                      </a:schemeClr>
                    </a:solidFill>
                  </a:tcPr>
                </a:tc>
                <a:extLst>
                  <a:ext uri="{0D108BD9-81ED-4DB2-BD59-A6C34878D82A}">
                    <a16:rowId xmlns:a16="http://schemas.microsoft.com/office/drawing/2014/main" val="1246515998"/>
                  </a:ext>
                </a:extLst>
              </a:tr>
              <a:tr h="668154">
                <a:tc>
                  <a:txBody>
                    <a:bodyPr/>
                    <a:lstStyle/>
                    <a:p>
                      <a:pPr rtl="0" fontAlgn="base"/>
                      <a:r>
                        <a:rPr lang="en-US" sz="1800">
                          <a:effectLst/>
                        </a:rPr>
                        <a:t>CAREC-10 </a:t>
                      </a:r>
                      <a:endParaRPr lang="en-US" sz="1800">
                        <a:effectLst/>
                        <a:latin typeface="Franklin Gothic Medium" panose="020B0603020102020204" pitchFamily="34" charset="0"/>
                      </a:endParaRPr>
                    </a:p>
                  </a:txBody>
                  <a:tcPr/>
                </a:tc>
                <a:tc>
                  <a:txBody>
                    <a:bodyPr/>
                    <a:lstStyle/>
                    <a:p>
                      <a:pPr algn="r" rtl="0" fontAlgn="base"/>
                      <a:r>
                        <a:rPr lang="en-US" sz="1800">
                          <a:effectLst/>
                        </a:rPr>
                        <a:t>1.1 </a:t>
                      </a:r>
                      <a:endParaRPr lang="en-US" sz="1800">
                        <a:effectLst/>
                        <a:latin typeface="Franklin Gothic Medium" panose="020B0603020102020204" pitchFamily="34" charset="0"/>
                      </a:endParaRPr>
                    </a:p>
                  </a:txBody>
                  <a:tcPr>
                    <a:lnB w="12700">
                      <a:solidFill>
                        <a:schemeClr val="tx1"/>
                      </a:solidFill>
                    </a:lnB>
                  </a:tcPr>
                </a:tc>
                <a:tc>
                  <a:txBody>
                    <a:bodyPr/>
                    <a:lstStyle/>
                    <a:p>
                      <a:pPr algn="r" rtl="0" fontAlgn="base"/>
                      <a:r>
                        <a:rPr lang="en-US" sz="1800">
                          <a:effectLst/>
                        </a:rPr>
                        <a:t>-12.0 </a:t>
                      </a:r>
                      <a:endParaRPr lang="en-US" sz="1800">
                        <a:effectLst/>
                        <a:latin typeface="Franklin Gothic Medium" panose="020B0603020102020204" pitchFamily="34" charset="0"/>
                      </a:endParaRPr>
                    </a:p>
                  </a:txBody>
                  <a:tcPr/>
                </a:tc>
                <a:tc>
                  <a:txBody>
                    <a:bodyPr/>
                    <a:lstStyle/>
                    <a:p>
                      <a:pPr algn="r" rtl="0" fontAlgn="base"/>
                      <a:r>
                        <a:rPr lang="en-US" sz="1800">
                          <a:effectLst/>
                        </a:rPr>
                        <a:t>22.8 </a:t>
                      </a:r>
                      <a:endParaRPr lang="en-US" sz="1800">
                        <a:effectLst/>
                        <a:latin typeface="Franklin Gothic Medium" panose="020B0603020102020204" pitchFamily="34" charset="0"/>
                      </a:endParaRPr>
                    </a:p>
                  </a:txBody>
                  <a:tcPr/>
                </a:tc>
                <a:tc>
                  <a:txBody>
                    <a:bodyPr/>
                    <a:lstStyle/>
                    <a:p>
                      <a:pPr algn="r" rtl="0" fontAlgn="base"/>
                      <a:r>
                        <a:rPr lang="en-US" sz="1800">
                          <a:solidFill>
                            <a:schemeClr val="tx1"/>
                          </a:solidFill>
                          <a:effectLst/>
                        </a:rPr>
                        <a:t>29.6</a:t>
                      </a:r>
                      <a:r>
                        <a:rPr lang="en-US" sz="1800">
                          <a:solidFill>
                            <a:srgbClr val="FF0000"/>
                          </a:solidFill>
                          <a:effectLst/>
                        </a:rPr>
                        <a:t> </a:t>
                      </a:r>
                      <a:endParaRPr lang="en-US" sz="1800">
                        <a:solidFill>
                          <a:srgbClr val="FF0000"/>
                        </a:solidFill>
                        <a:effectLst/>
                        <a:latin typeface="Franklin Gothic Medium"/>
                      </a:endParaRPr>
                    </a:p>
                  </a:txBody>
                  <a:tcPr/>
                </a:tc>
                <a:tc>
                  <a:txBody>
                    <a:bodyPr/>
                    <a:lstStyle/>
                    <a:p>
                      <a:pPr algn="r" rtl="0" fontAlgn="base"/>
                      <a:r>
                        <a:rPr lang="en-US" sz="1800" b="0">
                          <a:solidFill>
                            <a:schemeClr val="tx1"/>
                          </a:solidFill>
                          <a:effectLst/>
                          <a:latin typeface="Franklin Gothic Book"/>
                        </a:rPr>
                        <a:t>11.0</a:t>
                      </a:r>
                    </a:p>
                  </a:txBody>
                  <a:tcPr>
                    <a:solidFill>
                      <a:schemeClr val="bg1">
                        <a:lumMod val="85000"/>
                      </a:schemeClr>
                    </a:solidFill>
                  </a:tcPr>
                </a:tc>
                <a:tc>
                  <a:txBody>
                    <a:bodyPr/>
                    <a:lstStyle/>
                    <a:p>
                      <a:pPr algn="r" rtl="0" fontAlgn="base"/>
                      <a:r>
                        <a:rPr lang="en-US" sz="1800">
                          <a:effectLst/>
                        </a:rPr>
                        <a:t>3.2 </a:t>
                      </a:r>
                      <a:endParaRPr lang="en-US" sz="1800">
                        <a:effectLst/>
                        <a:latin typeface="Franklin Gothic Medium" panose="020B0603020102020204" pitchFamily="34" charset="0"/>
                      </a:endParaRPr>
                    </a:p>
                  </a:txBody>
                  <a:tcPr/>
                </a:tc>
                <a:tc>
                  <a:txBody>
                    <a:bodyPr/>
                    <a:lstStyle/>
                    <a:p>
                      <a:pPr algn="r" rtl="0" fontAlgn="base"/>
                      <a:r>
                        <a:rPr lang="en-US" sz="1800">
                          <a:effectLst/>
                        </a:rPr>
                        <a:t>-12.5 </a:t>
                      </a:r>
                      <a:endParaRPr lang="en-US" sz="1800">
                        <a:effectLst/>
                        <a:latin typeface="Franklin Gothic Medium" panose="020B0603020102020204" pitchFamily="34" charset="0"/>
                      </a:endParaRPr>
                    </a:p>
                  </a:txBody>
                  <a:tcPr/>
                </a:tc>
                <a:tc>
                  <a:txBody>
                    <a:bodyPr/>
                    <a:lstStyle/>
                    <a:p>
                      <a:pPr algn="r" rtl="0" fontAlgn="base"/>
                      <a:r>
                        <a:rPr lang="en-US" sz="1800" b="0">
                          <a:effectLst/>
                          <a:latin typeface="Franklin Gothic Book"/>
                        </a:rPr>
                        <a:t>18.8</a:t>
                      </a:r>
                    </a:p>
                  </a:txBody>
                  <a:tcPr/>
                </a:tc>
                <a:tc>
                  <a:txBody>
                    <a:bodyPr/>
                    <a:lstStyle/>
                    <a:p>
                      <a:pPr algn="r" rtl="0" fontAlgn="base"/>
                      <a:r>
                        <a:rPr lang="en-US" sz="1800">
                          <a:solidFill>
                            <a:schemeClr val="tx1"/>
                          </a:solidFill>
                          <a:effectLst/>
                        </a:rPr>
                        <a:t>24.6</a:t>
                      </a:r>
                      <a:r>
                        <a:rPr lang="en-US" sz="1800">
                          <a:solidFill>
                            <a:srgbClr val="FF0000"/>
                          </a:solidFill>
                          <a:effectLst/>
                        </a:rPr>
                        <a:t> </a:t>
                      </a:r>
                      <a:endParaRPr lang="en-US" sz="1800">
                        <a:solidFill>
                          <a:srgbClr val="FF0000"/>
                        </a:solidFill>
                        <a:effectLst/>
                        <a:latin typeface="Franklin Gothic Medium"/>
                      </a:endParaRPr>
                    </a:p>
                  </a:txBody>
                  <a:tcPr/>
                </a:tc>
                <a:tc>
                  <a:txBody>
                    <a:bodyPr/>
                    <a:lstStyle/>
                    <a:p>
                      <a:pPr algn="r" rtl="0" fontAlgn="base"/>
                      <a:r>
                        <a:rPr lang="en-US" sz="1800">
                          <a:solidFill>
                            <a:schemeClr val="tx1"/>
                          </a:solidFill>
                          <a:effectLst/>
                        </a:rPr>
                        <a:t>10.4 </a:t>
                      </a:r>
                      <a:endParaRPr lang="en-US" sz="1800">
                        <a:solidFill>
                          <a:schemeClr val="tx1"/>
                        </a:solidFill>
                        <a:effectLst/>
                        <a:latin typeface="Franklin Gothic Medium"/>
                      </a:endParaRPr>
                    </a:p>
                  </a:txBody>
                  <a:tcPr>
                    <a:solidFill>
                      <a:schemeClr val="bg1">
                        <a:lumMod val="85000"/>
                      </a:schemeClr>
                    </a:solidFill>
                  </a:tcPr>
                </a:tc>
                <a:extLst>
                  <a:ext uri="{0D108BD9-81ED-4DB2-BD59-A6C34878D82A}">
                    <a16:rowId xmlns:a16="http://schemas.microsoft.com/office/drawing/2014/main" val="2233994547"/>
                  </a:ext>
                </a:extLst>
              </a:tr>
            </a:tbl>
          </a:graphicData>
        </a:graphic>
      </p:graphicFrame>
      <p:sp>
        <p:nvSpPr>
          <p:cNvPr id="4" name="TextBox 3">
            <a:extLst>
              <a:ext uri="{FF2B5EF4-FFF2-40B4-BE49-F238E27FC236}">
                <a16:creationId xmlns:a16="http://schemas.microsoft.com/office/drawing/2014/main" id="{DCE8EE0B-2CE2-92FA-1E31-24A41BD4E4FE}"/>
              </a:ext>
            </a:extLst>
          </p:cNvPr>
          <p:cNvSpPr txBox="1"/>
          <p:nvPr/>
        </p:nvSpPr>
        <p:spPr>
          <a:xfrm>
            <a:off x="980501" y="3944291"/>
            <a:ext cx="8946680" cy="307777"/>
          </a:xfrm>
          <a:prstGeom prst="rect">
            <a:avLst/>
          </a:prstGeom>
          <a:noFill/>
        </p:spPr>
        <p:txBody>
          <a:bodyPr wrap="none" lIns="91440" tIns="45720" rIns="91440" bIns="45720" rtlCol="0" anchor="t">
            <a:spAutoFit/>
          </a:bodyPr>
          <a:lstStyle/>
          <a:p>
            <a:r>
              <a:rPr lang="en-PH" sz="1400" b="0" i="0">
                <a:solidFill>
                  <a:srgbClr val="000000"/>
                </a:solidFill>
                <a:effectLst/>
                <a:latin typeface="Century Gothic"/>
                <a:cs typeface="Calibri"/>
              </a:rPr>
              <a:t>Source: ADB, Asian Development Outlook (ADO) 2023 (April 2023). </a:t>
            </a:r>
            <a:r>
              <a:rPr lang="en-PH" sz="1400">
                <a:solidFill>
                  <a:srgbClr val="000000"/>
                </a:solidFill>
                <a:latin typeface="Century Gothic"/>
                <a:cs typeface="Calibri"/>
              </a:rPr>
              <a:t> 2023 forecasts are from ADO 2022.</a:t>
            </a:r>
            <a:endParaRPr lang="en-US" sz="1400">
              <a:latin typeface="Century Gothic" panose="020B050202020202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FC62402-D43C-EA1E-DF36-640A5E2C58D1}"/>
              </a:ext>
            </a:extLst>
          </p:cNvPr>
          <p:cNvSpPr>
            <a:spLocks noGrp="1"/>
          </p:cNvSpPr>
          <p:nvPr>
            <p:ph type="sldNum" sz="quarter" idx="12"/>
          </p:nvPr>
        </p:nvSpPr>
        <p:spPr/>
        <p:txBody>
          <a:bodyPr/>
          <a:lstStyle/>
          <a:p>
            <a:fld id="{59A09C89-E760-E743-8004-FFE52D13F1E8}" type="slidenum">
              <a:rPr lang="en-US" smtClean="0">
                <a:solidFill>
                  <a:schemeClr val="bg1"/>
                </a:solidFill>
              </a:rPr>
              <a:t>3</a:t>
            </a:fld>
            <a:endParaRPr lang="en-US">
              <a:solidFill>
                <a:schemeClr val="bg1"/>
              </a:solidFill>
            </a:endParaRPr>
          </a:p>
        </p:txBody>
      </p:sp>
      <p:sp>
        <p:nvSpPr>
          <p:cNvPr id="7" name="Slide Number Placeholder 7">
            <a:extLst>
              <a:ext uri="{FF2B5EF4-FFF2-40B4-BE49-F238E27FC236}">
                <a16:creationId xmlns:a16="http://schemas.microsoft.com/office/drawing/2014/main" id="{4E863A8C-F4B2-FC33-8BF4-7456A2637305}"/>
              </a:ext>
            </a:extLst>
          </p:cNvPr>
          <p:cNvSpPr txBox="1">
            <a:spLocks/>
          </p:cNvSpPr>
          <p:nvPr/>
        </p:nvSpPr>
        <p:spPr>
          <a:xfrm>
            <a:off x="8673121" y="580839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9A09C89-E760-E743-8004-FFE52D13F1E8}" type="slidenum">
              <a:rPr lang="en-US" smtClean="0">
                <a:solidFill>
                  <a:schemeClr val="tx1"/>
                </a:solidFill>
              </a:rPr>
              <a:pPr/>
              <a:t>3</a:t>
            </a:fld>
            <a:endParaRPr lang="en-US">
              <a:solidFill>
                <a:schemeClr val="tx1"/>
              </a:solidFill>
            </a:endParaRPr>
          </a:p>
        </p:txBody>
      </p:sp>
    </p:spTree>
    <p:extLst>
      <p:ext uri="{BB962C8B-B14F-4D97-AF65-F5344CB8AC3E}">
        <p14:creationId xmlns:p14="http://schemas.microsoft.com/office/powerpoint/2010/main" val="384774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D40F6FFF-768F-9F96-E8C8-DCB41881972D}"/>
              </a:ext>
            </a:extLst>
          </p:cNvPr>
          <p:cNvSpPr txBox="1">
            <a:spLocks/>
          </p:cNvSpPr>
          <p:nvPr/>
        </p:nvSpPr>
        <p:spPr>
          <a:xfrm>
            <a:off x="2780449" y="6202384"/>
            <a:ext cx="8299535" cy="53115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tabLst>
                <a:tab pos="5943600" algn="r"/>
              </a:tabLst>
            </a:pPr>
            <a:r>
              <a:rPr lang="en-US" sz="1050" b="1">
                <a:solidFill>
                  <a:srgbClr val="FFFFFF"/>
                </a:solidFill>
                <a:latin typeface="Arial" panose="020B0604020202020204" pitchFamily="34" charset="0"/>
                <a:ea typeface="Calibri" panose="020F0502020204030204" pitchFamily="34" charset="0"/>
              </a:rPr>
              <a:t>CAREC Senior Officials’ Meetin</a:t>
            </a:r>
            <a:r>
              <a:rPr lang="en-US" sz="1100" b="1">
                <a:solidFill>
                  <a:srgbClr val="FFFFFF"/>
                </a:solidFill>
                <a:latin typeface="Arial" panose="020B0604020202020204" pitchFamily="34" charset="0"/>
                <a:ea typeface="Calibri" panose="020F0502020204030204" pitchFamily="34" charset="0"/>
              </a:rPr>
              <a:t>g | </a:t>
            </a:r>
            <a:r>
              <a:rPr lang="en-US" sz="800" b="0">
                <a:solidFill>
                  <a:srgbClr val="FFFFFF"/>
                </a:solidFill>
                <a:latin typeface="Arial" panose="020B0604020202020204" pitchFamily="34" charset="0"/>
                <a:ea typeface="Calibri" panose="020F0502020204030204" pitchFamily="34" charset="0"/>
              </a:rPr>
              <a:t>13-14 June 2023, Tbilisi, Georgia</a:t>
            </a:r>
            <a:endParaRPr lang="en-US" sz="900" b="0">
              <a:solidFill>
                <a:srgbClr val="FFFFFF"/>
              </a:solidFill>
              <a:latin typeface="Arial" panose="020B0604020202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1665956C-2ECF-67EC-E875-F816F21A04F1}"/>
              </a:ext>
            </a:extLst>
          </p:cNvPr>
          <p:cNvSpPr/>
          <p:nvPr/>
        </p:nvSpPr>
        <p:spPr>
          <a:xfrm>
            <a:off x="26507" y="401794"/>
            <a:ext cx="12192000" cy="571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F419D630-3D5C-51BE-0409-EABAED29E7F3}"/>
              </a:ext>
            </a:extLst>
          </p:cNvPr>
          <p:cNvSpPr txBox="1">
            <a:spLocks/>
          </p:cNvSpPr>
          <p:nvPr/>
        </p:nvSpPr>
        <p:spPr>
          <a:xfrm>
            <a:off x="2362203" y="740410"/>
            <a:ext cx="7520609" cy="469296"/>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chemeClr val="accent1"/>
              </a:solidFill>
            </a:endParaRPr>
          </a:p>
        </p:txBody>
      </p:sp>
      <p:sp>
        <p:nvSpPr>
          <p:cNvPr id="10" name="Title 2">
            <a:extLst>
              <a:ext uri="{FF2B5EF4-FFF2-40B4-BE49-F238E27FC236}">
                <a16:creationId xmlns:a16="http://schemas.microsoft.com/office/drawing/2014/main" id="{E2AC892D-44F1-787C-E007-32D0A809E9EE}"/>
              </a:ext>
            </a:extLst>
          </p:cNvPr>
          <p:cNvSpPr txBox="1">
            <a:spLocks/>
          </p:cNvSpPr>
          <p:nvPr/>
        </p:nvSpPr>
        <p:spPr>
          <a:xfrm>
            <a:off x="8549884" y="3643870"/>
            <a:ext cx="2779341" cy="2422109"/>
          </a:xfrm>
          <a:prstGeom prst="rect">
            <a:avLst/>
          </a:prstGeom>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marL="57150">
              <a:lnSpc>
                <a:spcPct val="100000"/>
              </a:lnSpc>
            </a:pPr>
            <a:endParaRPr lang="en-US" sz="1800">
              <a:solidFill>
                <a:schemeClr val="accent1"/>
              </a:solidFill>
              <a:latin typeface="Arial"/>
              <a:cs typeface="Arial"/>
            </a:endParaRPr>
          </a:p>
          <a:p>
            <a:pPr>
              <a:lnSpc>
                <a:spcPct val="100000"/>
              </a:lnSpc>
            </a:pPr>
            <a:endParaRPr lang="en-US"/>
          </a:p>
        </p:txBody>
      </p:sp>
      <p:sp>
        <p:nvSpPr>
          <p:cNvPr id="11" name="Title 1">
            <a:extLst>
              <a:ext uri="{FF2B5EF4-FFF2-40B4-BE49-F238E27FC236}">
                <a16:creationId xmlns:a16="http://schemas.microsoft.com/office/drawing/2014/main" id="{4AC2B6BD-C58C-851F-1D51-170DFAB26401}"/>
              </a:ext>
            </a:extLst>
          </p:cNvPr>
          <p:cNvSpPr txBox="1">
            <a:spLocks/>
          </p:cNvSpPr>
          <p:nvPr/>
        </p:nvSpPr>
        <p:spPr>
          <a:xfrm>
            <a:off x="2068688" y="174292"/>
            <a:ext cx="8107638" cy="35788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solidFill>
                  <a:schemeClr val="accent1">
                    <a:lumMod val="75000"/>
                  </a:schemeClr>
                </a:solidFill>
                <a:latin typeface="Arial"/>
                <a:cs typeface="Arial"/>
              </a:rPr>
              <a:t>Trade’s Contribution to CAREC Economies </a:t>
            </a:r>
            <a:endParaRPr lang="en-US" sz="2800">
              <a:solidFill>
                <a:schemeClr val="accent1">
                  <a:lumMod val="75000"/>
                </a:schemeClr>
              </a:solidFill>
              <a:highlight>
                <a:srgbClr val="FFFF00"/>
              </a:highlight>
              <a:latin typeface="Arial"/>
              <a:cs typeface="Arial"/>
            </a:endParaRPr>
          </a:p>
        </p:txBody>
      </p:sp>
      <p:grpSp>
        <p:nvGrpSpPr>
          <p:cNvPr id="5" name="Group 4">
            <a:extLst>
              <a:ext uri="{FF2B5EF4-FFF2-40B4-BE49-F238E27FC236}">
                <a16:creationId xmlns:a16="http://schemas.microsoft.com/office/drawing/2014/main" id="{F74E6591-F377-DA02-6502-D2CE3D027145}"/>
              </a:ext>
            </a:extLst>
          </p:cNvPr>
          <p:cNvGrpSpPr/>
          <p:nvPr/>
        </p:nvGrpSpPr>
        <p:grpSpPr>
          <a:xfrm>
            <a:off x="642597" y="890687"/>
            <a:ext cx="8924957" cy="4634445"/>
            <a:chOff x="1459983" y="1509655"/>
            <a:chExt cx="7819906" cy="3814527"/>
          </a:xfrm>
        </p:grpSpPr>
        <p:sp>
          <p:nvSpPr>
            <p:cNvPr id="19" name="Rectangle 18">
              <a:extLst>
                <a:ext uri="{FF2B5EF4-FFF2-40B4-BE49-F238E27FC236}">
                  <a16:creationId xmlns:a16="http://schemas.microsoft.com/office/drawing/2014/main" id="{12D60156-8F59-82E0-F0F6-C9A887BB6CAF}"/>
                </a:ext>
              </a:extLst>
            </p:cNvPr>
            <p:cNvSpPr/>
            <p:nvPr/>
          </p:nvSpPr>
          <p:spPr>
            <a:xfrm>
              <a:off x="6705859" y="1937143"/>
              <a:ext cx="457200" cy="3387039"/>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8E5118-EA0D-C492-448C-52A5F186437A}"/>
                </a:ext>
              </a:extLst>
            </p:cNvPr>
            <p:cNvSpPr/>
            <p:nvPr/>
          </p:nvSpPr>
          <p:spPr>
            <a:xfrm>
              <a:off x="5805536" y="1911691"/>
              <a:ext cx="457200" cy="3379765"/>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E5A852-9E77-6E66-347C-BE7D3DB5A0FD}"/>
                </a:ext>
              </a:extLst>
            </p:cNvPr>
            <p:cNvSpPr/>
            <p:nvPr/>
          </p:nvSpPr>
          <p:spPr>
            <a:xfrm>
              <a:off x="4913833" y="1920780"/>
              <a:ext cx="457200" cy="3379765"/>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6BB3CB3-7C13-67D7-5374-10C34793B31F}"/>
                </a:ext>
              </a:extLst>
            </p:cNvPr>
            <p:cNvCxnSpPr/>
            <p:nvPr/>
          </p:nvCxnSpPr>
          <p:spPr>
            <a:xfrm flipH="1">
              <a:off x="3288392" y="150965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BF5F698D-2479-C040-855F-37BBE5B7792A}"/>
                </a:ext>
              </a:extLst>
            </p:cNvPr>
            <p:cNvGraphicFramePr>
              <a:graphicFrameLocks/>
            </p:cNvGraphicFramePr>
            <p:nvPr>
              <p:extLst>
                <p:ext uri="{D42A27DB-BD31-4B8C-83A1-F6EECF244321}">
                  <p14:modId xmlns:p14="http://schemas.microsoft.com/office/powerpoint/2010/main" val="1177943880"/>
                </p:ext>
              </p:extLst>
            </p:nvPr>
          </p:nvGraphicFramePr>
          <p:xfrm>
            <a:off x="1459983" y="1571343"/>
            <a:ext cx="6960884" cy="358232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B5F8240-EC0E-62DA-2813-D6FBC8B387AF}"/>
                </a:ext>
              </a:extLst>
            </p:cNvPr>
            <p:cNvSpPr txBox="1"/>
            <p:nvPr/>
          </p:nvSpPr>
          <p:spPr>
            <a:xfrm>
              <a:off x="4797655" y="4948575"/>
              <a:ext cx="680936"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Pre-CITA</a:t>
              </a:r>
            </a:p>
          </p:txBody>
        </p:sp>
        <p:sp>
          <p:nvSpPr>
            <p:cNvPr id="21" name="TextBox 20">
              <a:extLst>
                <a:ext uri="{FF2B5EF4-FFF2-40B4-BE49-F238E27FC236}">
                  <a16:creationId xmlns:a16="http://schemas.microsoft.com/office/drawing/2014/main" id="{96E77346-188B-0E9D-7332-A3D14DEE93B6}"/>
                </a:ext>
              </a:extLst>
            </p:cNvPr>
            <p:cNvSpPr txBox="1"/>
            <p:nvPr/>
          </p:nvSpPr>
          <p:spPr>
            <a:xfrm>
              <a:off x="5633243" y="4954210"/>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Pre-COVID</a:t>
              </a:r>
            </a:p>
          </p:txBody>
        </p:sp>
        <p:sp>
          <p:nvSpPr>
            <p:cNvPr id="4" name="TextBox 3">
              <a:extLst>
                <a:ext uri="{FF2B5EF4-FFF2-40B4-BE49-F238E27FC236}">
                  <a16:creationId xmlns:a16="http://schemas.microsoft.com/office/drawing/2014/main" id="{1B6621F5-3FDA-244C-F3B5-08EB20776F74}"/>
                </a:ext>
              </a:extLst>
            </p:cNvPr>
            <p:cNvSpPr txBox="1"/>
            <p:nvPr/>
          </p:nvSpPr>
          <p:spPr>
            <a:xfrm>
              <a:off x="6546777" y="4943577"/>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Recovery</a:t>
              </a:r>
            </a:p>
          </p:txBody>
        </p:sp>
      </p:grpSp>
      <p:sp>
        <p:nvSpPr>
          <p:cNvPr id="6" name="TextBox 5">
            <a:extLst>
              <a:ext uri="{FF2B5EF4-FFF2-40B4-BE49-F238E27FC236}">
                <a16:creationId xmlns:a16="http://schemas.microsoft.com/office/drawing/2014/main" id="{09B9F99E-7716-D644-6F29-2D7E58B5E766}"/>
              </a:ext>
            </a:extLst>
          </p:cNvPr>
          <p:cNvSpPr txBox="1"/>
          <p:nvPr/>
        </p:nvSpPr>
        <p:spPr>
          <a:xfrm>
            <a:off x="666869" y="5632650"/>
            <a:ext cx="6769626" cy="415498"/>
          </a:xfrm>
          <a:prstGeom prst="rect">
            <a:avLst/>
          </a:prstGeom>
          <a:noFill/>
        </p:spPr>
        <p:txBody>
          <a:bodyPr wrap="square" lIns="91440" tIns="45720" rIns="91440" bIns="45720" anchor="t">
            <a:spAutoFit/>
          </a:bodyPr>
          <a:lstStyle/>
          <a:p>
            <a:r>
              <a:rPr lang="en-US" sz="1000">
                <a:cs typeface="Calibri"/>
              </a:rPr>
              <a:t>Notes: </a:t>
            </a:r>
            <a:r>
              <a:rPr lang="en-US" sz="1100">
                <a:cs typeface="Calibri"/>
              </a:rPr>
              <a:t>CAREC</a:t>
            </a:r>
            <a:r>
              <a:rPr lang="en-US" sz="1000">
                <a:cs typeface="Calibri"/>
              </a:rPr>
              <a:t>-10 excludes PRC; CAREC-11 includes PRC.  Georgia joined CAREC in 2016. Data excludes informal trade. </a:t>
            </a:r>
          </a:p>
          <a:p>
            <a:r>
              <a:rPr lang="en-US" sz="1000">
                <a:cs typeface="Calibri"/>
              </a:rPr>
              <a:t>Source: World Bank. World Development Indicator</a:t>
            </a:r>
            <a:endParaRPr lang="en-US" sz="1000"/>
          </a:p>
        </p:txBody>
      </p:sp>
      <p:sp>
        <p:nvSpPr>
          <p:cNvPr id="3" name="Title 2">
            <a:extLst>
              <a:ext uri="{FF2B5EF4-FFF2-40B4-BE49-F238E27FC236}">
                <a16:creationId xmlns:a16="http://schemas.microsoft.com/office/drawing/2014/main" id="{0BD7855D-890E-A980-8248-615E616F50D1}"/>
              </a:ext>
            </a:extLst>
          </p:cNvPr>
          <p:cNvSpPr txBox="1">
            <a:spLocks/>
          </p:cNvSpPr>
          <p:nvPr/>
        </p:nvSpPr>
        <p:spPr>
          <a:xfrm>
            <a:off x="8626886" y="1665404"/>
            <a:ext cx="3184944" cy="2883149"/>
          </a:xfrm>
          <a:prstGeom prst="rect">
            <a:avLst/>
          </a:prstGeom>
          <a:solidFill>
            <a:schemeClr val="bg1"/>
          </a:solidFill>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nSpc>
                <a:spcPct val="100000"/>
              </a:lnSpc>
            </a:pPr>
            <a:r>
              <a:rPr lang="en-US" sz="1800">
                <a:solidFill>
                  <a:schemeClr val="accent1"/>
                </a:solidFill>
                <a:latin typeface="Arial"/>
                <a:cs typeface="Arial"/>
              </a:rPr>
              <a:t>Trade in goods</a:t>
            </a:r>
            <a:r>
              <a:rPr lang="en-US" sz="1800">
                <a:solidFill>
                  <a:srgbClr val="FF0000"/>
                </a:solidFill>
                <a:latin typeface="Arial"/>
                <a:cs typeface="Arial"/>
              </a:rPr>
              <a:t> </a:t>
            </a:r>
            <a:r>
              <a:rPr lang="en-US" sz="1800" b="1">
                <a:solidFill>
                  <a:srgbClr val="FF0000"/>
                </a:solidFill>
                <a:latin typeface="Arial"/>
                <a:cs typeface="Arial"/>
              </a:rPr>
              <a:t>share in GDP</a:t>
            </a:r>
            <a:r>
              <a:rPr lang="en-US" sz="1800">
                <a:solidFill>
                  <a:srgbClr val="FF0000"/>
                </a:solidFill>
                <a:latin typeface="Arial"/>
                <a:cs typeface="Arial"/>
              </a:rPr>
              <a:t> </a:t>
            </a:r>
            <a:r>
              <a:rPr lang="en-US" sz="1800">
                <a:solidFill>
                  <a:schemeClr val="accent1"/>
                </a:solidFill>
                <a:latin typeface="Arial"/>
                <a:cs typeface="Arial"/>
              </a:rPr>
              <a:t>improved since 2016. </a:t>
            </a:r>
          </a:p>
          <a:p>
            <a:pPr>
              <a:lnSpc>
                <a:spcPct val="100000"/>
              </a:lnSpc>
            </a:pPr>
            <a:endParaRPr lang="en-US" sz="1800">
              <a:solidFill>
                <a:schemeClr val="accent1"/>
              </a:solidFill>
            </a:endParaRPr>
          </a:p>
          <a:p>
            <a:pPr>
              <a:lnSpc>
                <a:spcPct val="100000"/>
              </a:lnSpc>
            </a:pPr>
            <a:r>
              <a:rPr lang="en-US" sz="1800">
                <a:solidFill>
                  <a:schemeClr val="accent1"/>
                </a:solidFill>
                <a:latin typeface="Arial"/>
                <a:cs typeface="Arial"/>
              </a:rPr>
              <a:t>Trade in </a:t>
            </a:r>
            <a:r>
              <a:rPr lang="en-US" sz="1800" b="1">
                <a:solidFill>
                  <a:srgbClr val="FF0000"/>
                </a:solidFill>
                <a:latin typeface="Arial"/>
                <a:cs typeface="Arial"/>
              </a:rPr>
              <a:t>services' </a:t>
            </a:r>
            <a:r>
              <a:rPr lang="en-US" sz="1800">
                <a:solidFill>
                  <a:schemeClr val="accent1"/>
                </a:solidFill>
                <a:latin typeface="Arial"/>
                <a:cs typeface="Arial"/>
              </a:rPr>
              <a:t>contribution was constant, dropped slightly after 2019</a:t>
            </a:r>
          </a:p>
          <a:p>
            <a:pPr>
              <a:lnSpc>
                <a:spcPct val="100000"/>
              </a:lnSpc>
            </a:pPr>
            <a:endParaRPr lang="en-US" sz="1800">
              <a:solidFill>
                <a:schemeClr val="accent1"/>
              </a:solidFill>
              <a:latin typeface="Arial"/>
              <a:cs typeface="Arial"/>
            </a:endParaRPr>
          </a:p>
          <a:p>
            <a:pPr>
              <a:lnSpc>
                <a:spcPct val="100000"/>
              </a:lnSpc>
            </a:pPr>
            <a:r>
              <a:rPr lang="en-US" sz="1800">
                <a:solidFill>
                  <a:schemeClr val="accent1"/>
                </a:solidFill>
                <a:latin typeface="Arial"/>
                <a:cs typeface="Arial"/>
              </a:rPr>
              <a:t>Trade in goods is expanding faster than trade in services</a:t>
            </a:r>
          </a:p>
          <a:p>
            <a:pPr>
              <a:lnSpc>
                <a:spcPct val="100000"/>
              </a:lnSpc>
            </a:pPr>
            <a:endParaRPr lang="en-US" sz="1800">
              <a:solidFill>
                <a:schemeClr val="tx1"/>
              </a:solidFill>
              <a:latin typeface="Arial"/>
              <a:cs typeface="Arial"/>
            </a:endParaRPr>
          </a:p>
          <a:p>
            <a:pPr>
              <a:lnSpc>
                <a:spcPct val="100000"/>
              </a:lnSpc>
            </a:pPr>
            <a:endParaRPr lang="en-US" sz="1800">
              <a:solidFill>
                <a:schemeClr val="accent1"/>
              </a:solidFill>
              <a:latin typeface="Arial"/>
              <a:cs typeface="Arial"/>
            </a:endParaRPr>
          </a:p>
        </p:txBody>
      </p:sp>
      <p:sp>
        <p:nvSpPr>
          <p:cNvPr id="9" name="Slide Number Placeholder 3">
            <a:extLst>
              <a:ext uri="{FF2B5EF4-FFF2-40B4-BE49-F238E27FC236}">
                <a16:creationId xmlns:a16="http://schemas.microsoft.com/office/drawing/2014/main" id="{EF8FCC0D-81DC-5E8E-C2E6-9849D4E81D35}"/>
              </a:ext>
            </a:extLst>
          </p:cNvPr>
          <p:cNvSpPr txBox="1">
            <a:spLocks/>
          </p:cNvSpPr>
          <p:nvPr/>
        </p:nvSpPr>
        <p:spPr>
          <a:xfrm>
            <a:off x="8610600" y="562346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9A09C89-E760-E743-8004-FFE52D13F1E8}" type="slidenum">
              <a:rPr lang="en-US" sz="1400" smtClean="0"/>
              <a:pPr algn="r"/>
              <a:t>4</a:t>
            </a:fld>
            <a:endParaRPr lang="en-US" sz="1400"/>
          </a:p>
        </p:txBody>
      </p:sp>
    </p:spTree>
    <p:extLst>
      <p:ext uri="{BB962C8B-B14F-4D97-AF65-F5344CB8AC3E}">
        <p14:creationId xmlns:p14="http://schemas.microsoft.com/office/powerpoint/2010/main" val="319638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746DCF-40E5-A1FA-C8C8-AD1E47ACC79C}"/>
              </a:ext>
            </a:extLst>
          </p:cNvPr>
          <p:cNvSpPr/>
          <p:nvPr/>
        </p:nvSpPr>
        <p:spPr>
          <a:xfrm>
            <a:off x="6786964" y="2014883"/>
            <a:ext cx="457200" cy="3064624"/>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2CDCA2-14ED-0F80-545D-BB4B23EAF802}"/>
              </a:ext>
            </a:extLst>
          </p:cNvPr>
          <p:cNvSpPr/>
          <p:nvPr/>
        </p:nvSpPr>
        <p:spPr>
          <a:xfrm>
            <a:off x="5838927" y="2014883"/>
            <a:ext cx="457200" cy="3070956"/>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A64BAC-8A57-F900-DA81-471CFA65843D}"/>
              </a:ext>
            </a:extLst>
          </p:cNvPr>
          <p:cNvSpPr/>
          <p:nvPr/>
        </p:nvSpPr>
        <p:spPr>
          <a:xfrm>
            <a:off x="4917080" y="2013941"/>
            <a:ext cx="457200" cy="3071898"/>
          </a:xfrm>
          <a:prstGeom prst="rect">
            <a:avLst/>
          </a:prstGeom>
          <a:pattFill prst="pct80">
            <a:fgClr>
              <a:srgbClr val="FFF9D9"/>
            </a:fgClr>
            <a:bgClr>
              <a:schemeClr val="accent1">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1945ACA-BE2B-C42E-A9CC-043536E0B017}"/>
              </a:ext>
            </a:extLst>
          </p:cNvPr>
          <p:cNvSpPr txBox="1"/>
          <p:nvPr/>
        </p:nvSpPr>
        <p:spPr>
          <a:xfrm rot="16200000">
            <a:off x="4829531" y="5034808"/>
            <a:ext cx="680936" cy="215444"/>
          </a:xfrm>
          <a:prstGeom prst="rect">
            <a:avLst/>
          </a:prstGeom>
          <a:noFill/>
        </p:spPr>
        <p:txBody>
          <a:bodyPr wrap="square" lIns="91440" tIns="45720" rIns="91440" bIns="45720" rtlCol="0" anchor="t">
            <a:spAutoFit/>
          </a:bodyPr>
          <a:lstStyle/>
          <a:p>
            <a:pPr algn="ctr"/>
            <a:endParaRPr lang="en-US" sz="800" b="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06B25DA-9A14-EED1-F15B-5AB2800494B7}"/>
              </a:ext>
            </a:extLst>
          </p:cNvPr>
          <p:cNvGraphicFramePr>
            <a:graphicFrameLocks/>
          </p:cNvGraphicFramePr>
          <p:nvPr>
            <p:extLst>
              <p:ext uri="{D42A27DB-BD31-4B8C-83A1-F6EECF244321}">
                <p14:modId xmlns:p14="http://schemas.microsoft.com/office/powerpoint/2010/main" val="3926694331"/>
              </p:ext>
            </p:extLst>
          </p:nvPr>
        </p:nvGraphicFramePr>
        <p:xfrm>
          <a:off x="1149859" y="1209706"/>
          <a:ext cx="6209881" cy="335417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C471A21D-BF00-B40D-7D12-3C85359724D1}"/>
              </a:ext>
            </a:extLst>
          </p:cNvPr>
          <p:cNvSpPr txBox="1">
            <a:spLocks/>
          </p:cNvSpPr>
          <p:nvPr/>
        </p:nvSpPr>
        <p:spPr>
          <a:xfrm>
            <a:off x="2362203" y="740410"/>
            <a:ext cx="7520609" cy="469296"/>
          </a:xfrm>
          <a:prstGeom prst="rect">
            <a:avLst/>
          </a:prstGeom>
        </p:spPr>
        <p:txBody>
          <a:bodyPr lIns="91440" tIns="45720" rIns="91440" bIns="4572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endParaRPr lang="en-US">
              <a:solidFill>
                <a:schemeClr val="accent1"/>
              </a:solidFill>
            </a:endParaRPr>
          </a:p>
        </p:txBody>
      </p:sp>
      <p:sp>
        <p:nvSpPr>
          <p:cNvPr id="6" name="Title 1">
            <a:extLst>
              <a:ext uri="{FF2B5EF4-FFF2-40B4-BE49-F238E27FC236}">
                <a16:creationId xmlns:a16="http://schemas.microsoft.com/office/drawing/2014/main" id="{10605E54-D38D-2DEE-F23E-3CCA7C8B1F75}"/>
              </a:ext>
            </a:extLst>
          </p:cNvPr>
          <p:cNvSpPr txBox="1">
            <a:spLocks/>
          </p:cNvSpPr>
          <p:nvPr/>
        </p:nvSpPr>
        <p:spPr>
          <a:xfrm>
            <a:off x="2154055" y="186442"/>
            <a:ext cx="8107638" cy="592183"/>
          </a:xfrm>
          <a:prstGeom prst="rect">
            <a:avLst/>
          </a:prstGeom>
        </p:spPr>
        <p:txBody>
          <a:bodyPr vert="horz" lIns="91440" tIns="45720" rIns="91440" bIns="45720" rtlCol="0" anchor="t" anchorCtr="0">
            <a:normAutofit lnSpcReduction="1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a:solidFill>
                  <a:schemeClr val="accent1">
                    <a:lumMod val="75000"/>
                  </a:schemeClr>
                </a:solidFill>
                <a:latin typeface="Arial"/>
                <a:cs typeface="Arial"/>
              </a:rPr>
              <a:t>Diversification Indicators</a:t>
            </a:r>
            <a:endParaRPr lang="en-US">
              <a:solidFill>
                <a:schemeClr val="accent1">
                  <a:lumMod val="75000"/>
                </a:schemeClr>
              </a:solidFill>
              <a:highlight>
                <a:srgbClr val="FFFF00"/>
              </a:highlight>
              <a:latin typeface="Arial"/>
              <a:cs typeface="Arial"/>
            </a:endParaRPr>
          </a:p>
        </p:txBody>
      </p:sp>
      <p:cxnSp>
        <p:nvCxnSpPr>
          <p:cNvPr id="7" name="Straight Connector 6">
            <a:extLst>
              <a:ext uri="{FF2B5EF4-FFF2-40B4-BE49-F238E27FC236}">
                <a16:creationId xmlns:a16="http://schemas.microsoft.com/office/drawing/2014/main" id="{BF9D8C01-190D-C589-C703-A3D380611142}"/>
              </a:ext>
            </a:extLst>
          </p:cNvPr>
          <p:cNvCxnSpPr/>
          <p:nvPr/>
        </p:nvCxnSpPr>
        <p:spPr>
          <a:xfrm flipH="1">
            <a:off x="3253690" y="72354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FA1DB1F-594F-9191-5DD4-C20A99EA6C2B}"/>
              </a:ext>
            </a:extLst>
          </p:cNvPr>
          <p:cNvSpPr txBox="1"/>
          <p:nvPr/>
        </p:nvSpPr>
        <p:spPr>
          <a:xfrm>
            <a:off x="4839338" y="4864880"/>
            <a:ext cx="680936"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Pre-CITA</a:t>
            </a:r>
          </a:p>
        </p:txBody>
      </p:sp>
      <p:sp>
        <p:nvSpPr>
          <p:cNvPr id="15" name="TextBox 14">
            <a:extLst>
              <a:ext uri="{FF2B5EF4-FFF2-40B4-BE49-F238E27FC236}">
                <a16:creationId xmlns:a16="http://schemas.microsoft.com/office/drawing/2014/main" id="{B76A00C6-2955-822A-0BB6-C0C787CDC6D2}"/>
              </a:ext>
            </a:extLst>
          </p:cNvPr>
          <p:cNvSpPr txBox="1"/>
          <p:nvPr/>
        </p:nvSpPr>
        <p:spPr>
          <a:xfrm>
            <a:off x="5674926" y="4870515"/>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Pre-COVID</a:t>
            </a:r>
          </a:p>
        </p:txBody>
      </p:sp>
      <p:sp>
        <p:nvSpPr>
          <p:cNvPr id="17" name="TextBox 16">
            <a:extLst>
              <a:ext uri="{FF2B5EF4-FFF2-40B4-BE49-F238E27FC236}">
                <a16:creationId xmlns:a16="http://schemas.microsoft.com/office/drawing/2014/main" id="{945B3655-3ADF-2E55-1E34-5B802D1356DF}"/>
              </a:ext>
            </a:extLst>
          </p:cNvPr>
          <p:cNvSpPr txBox="1"/>
          <p:nvPr/>
        </p:nvSpPr>
        <p:spPr>
          <a:xfrm>
            <a:off x="6588460" y="4859882"/>
            <a:ext cx="844649" cy="215444"/>
          </a:xfrm>
          <a:prstGeom prst="rect">
            <a:avLst/>
          </a:prstGeom>
          <a:noFill/>
        </p:spPr>
        <p:txBody>
          <a:bodyPr wrap="square" rtlCol="0">
            <a:spAutoFit/>
          </a:bodyPr>
          <a:lstStyle/>
          <a:p>
            <a:pPr algn="ctr"/>
            <a:r>
              <a:rPr lang="en-US" sz="800" b="1">
                <a:latin typeface="Arial" panose="020B0604020202020204" pitchFamily="34" charset="0"/>
                <a:cs typeface="Arial" panose="020B0604020202020204" pitchFamily="34" charset="0"/>
              </a:rPr>
              <a:t>Recovery</a:t>
            </a:r>
          </a:p>
        </p:txBody>
      </p:sp>
      <p:sp>
        <p:nvSpPr>
          <p:cNvPr id="2" name="TextBox 1">
            <a:extLst>
              <a:ext uri="{FF2B5EF4-FFF2-40B4-BE49-F238E27FC236}">
                <a16:creationId xmlns:a16="http://schemas.microsoft.com/office/drawing/2014/main" id="{84CAB75A-0695-9D04-D0CE-BA2B84D10440}"/>
              </a:ext>
            </a:extLst>
          </p:cNvPr>
          <p:cNvSpPr txBox="1"/>
          <p:nvPr/>
        </p:nvSpPr>
        <p:spPr>
          <a:xfrm>
            <a:off x="1111866" y="5577342"/>
            <a:ext cx="8071168" cy="523220"/>
          </a:xfrm>
          <a:prstGeom prst="rect">
            <a:avLst/>
          </a:prstGeom>
          <a:noFill/>
        </p:spPr>
        <p:txBody>
          <a:bodyPr wrap="square" lIns="91440" tIns="45720" rIns="91440" bIns="45720" anchor="t">
            <a:spAutoFit/>
          </a:bodyPr>
          <a:lstStyle/>
          <a:p>
            <a:r>
              <a:rPr lang="en-US" sz="1400">
                <a:cs typeface="Calibri"/>
              </a:rPr>
              <a:t>Notes: Data show CAREC-10, which excludes PRC. Top 5 refers to top 5 6-digit HS code export. </a:t>
            </a:r>
          </a:p>
          <a:p>
            <a:r>
              <a:rPr lang="en-US" sz="1400">
                <a:cs typeface="Calibri"/>
              </a:rPr>
              <a:t>Source: UN COMTRADE; </a:t>
            </a:r>
            <a:r>
              <a:rPr lang="en-US" sz="1400" err="1">
                <a:cs typeface="Calibri"/>
              </a:rPr>
              <a:t>UNCTADStat</a:t>
            </a:r>
            <a:endParaRPr lang="en-US" sz="1400"/>
          </a:p>
        </p:txBody>
      </p:sp>
      <p:sp>
        <p:nvSpPr>
          <p:cNvPr id="13" name="Title 2">
            <a:extLst>
              <a:ext uri="{FF2B5EF4-FFF2-40B4-BE49-F238E27FC236}">
                <a16:creationId xmlns:a16="http://schemas.microsoft.com/office/drawing/2014/main" id="{D384CFB7-CB9D-E724-3BF7-B0C2677E2318}"/>
              </a:ext>
            </a:extLst>
          </p:cNvPr>
          <p:cNvSpPr>
            <a:spLocks noGrp="1"/>
          </p:cNvSpPr>
          <p:nvPr>
            <p:ph type="title"/>
          </p:nvPr>
        </p:nvSpPr>
        <p:spPr>
          <a:xfrm>
            <a:off x="8133899" y="1763674"/>
            <a:ext cx="3518484" cy="3926500"/>
          </a:xfrm>
        </p:spPr>
        <p:txBody>
          <a:bodyPr lIns="91440" tIns="45720" rIns="91440" bIns="45720" anchor="t"/>
          <a:lstStyle/>
          <a:p>
            <a:r>
              <a:rPr lang="en-US" sz="2000">
                <a:solidFill>
                  <a:schemeClr val="accent1"/>
                </a:solidFill>
                <a:latin typeface="Arial"/>
                <a:cs typeface="Arial"/>
              </a:rPr>
              <a:t>Top CAREC exports continue to be: oils, petroleum gases, gold metals, copper ores and concentrates, refined copper, coal, ferro-alloys</a:t>
            </a:r>
            <a:br>
              <a:rPr lang="en-US" sz="2000">
                <a:solidFill>
                  <a:schemeClr val="tx1"/>
                </a:solidFill>
                <a:latin typeface="Arial"/>
                <a:cs typeface="Arial"/>
              </a:rPr>
            </a:br>
            <a:br>
              <a:rPr lang="en-US" sz="2000">
                <a:solidFill>
                  <a:schemeClr val="tx1"/>
                </a:solidFill>
                <a:latin typeface="Arial"/>
                <a:cs typeface="Arial"/>
              </a:rPr>
            </a:br>
            <a:r>
              <a:rPr lang="en-US" sz="2000">
                <a:solidFill>
                  <a:schemeClr val="accent1"/>
                </a:solidFill>
                <a:latin typeface="Arial"/>
                <a:cs typeface="Arial"/>
              </a:rPr>
              <a:t>Declining share of top 5 commodities indicates </a:t>
            </a:r>
            <a:r>
              <a:rPr lang="en-US" sz="2000" b="1">
                <a:solidFill>
                  <a:srgbClr val="FF0000"/>
                </a:solidFill>
                <a:latin typeface="Arial"/>
                <a:cs typeface="Arial"/>
              </a:rPr>
              <a:t>diversification</a:t>
            </a:r>
            <a:r>
              <a:rPr lang="en-US" sz="2000">
                <a:solidFill>
                  <a:schemeClr val="accent1"/>
                </a:solidFill>
                <a:latin typeface="Arial"/>
                <a:cs typeface="Arial"/>
              </a:rPr>
              <a:t> in major  merchandise exports</a:t>
            </a:r>
            <a:br>
              <a:rPr lang="en-US" sz="2000">
                <a:solidFill>
                  <a:schemeClr val="accent1"/>
                </a:solidFill>
                <a:latin typeface="Arial"/>
                <a:cs typeface="Arial"/>
              </a:rPr>
            </a:br>
            <a:br>
              <a:rPr lang="en-US" sz="2000">
                <a:solidFill>
                  <a:schemeClr val="accent1"/>
                </a:solidFill>
                <a:latin typeface="Arial"/>
                <a:cs typeface="Arial"/>
              </a:rPr>
            </a:br>
            <a:r>
              <a:rPr lang="en-US" sz="2000">
                <a:solidFill>
                  <a:schemeClr val="accent1"/>
                </a:solidFill>
                <a:latin typeface="Arial"/>
                <a:cs typeface="Arial"/>
              </a:rPr>
              <a:t>Top 5 exports account 55% </a:t>
            </a:r>
            <a:br>
              <a:rPr lang="en-US" sz="2000">
                <a:solidFill>
                  <a:schemeClr val="accent1"/>
                </a:solidFill>
                <a:latin typeface="Arial"/>
                <a:cs typeface="Arial"/>
              </a:rPr>
            </a:br>
            <a:br>
              <a:rPr lang="en-US" sz="2000">
                <a:latin typeface="Arial"/>
                <a:cs typeface="Arial"/>
              </a:rPr>
            </a:br>
            <a:br>
              <a:rPr lang="en-US" sz="1800">
                <a:highlight>
                  <a:srgbClr val="FFFF00"/>
                </a:highlight>
                <a:latin typeface="Arial"/>
                <a:cs typeface="Arial"/>
              </a:rPr>
            </a:br>
            <a:r>
              <a:rPr lang="en-US" sz="2000">
                <a:solidFill>
                  <a:schemeClr val="tx1"/>
                </a:solidFill>
                <a:latin typeface="Arial"/>
                <a:cs typeface="Arial"/>
              </a:rPr>
              <a:t> </a:t>
            </a:r>
            <a:br>
              <a:rPr lang="en-US" sz="2000">
                <a:latin typeface="Arial" panose="020B0604020202020204" pitchFamily="34" charset="0"/>
                <a:cs typeface="Arial" panose="020B0604020202020204" pitchFamily="34" charset="0"/>
              </a:rPr>
            </a:br>
            <a:endParaRPr lang="en-US" sz="2000">
              <a:solidFill>
                <a:schemeClr val="tx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F0EABF57-25A3-9A46-C356-71474C981D3D}"/>
              </a:ext>
            </a:extLst>
          </p:cNvPr>
          <p:cNvSpPr>
            <a:spLocks noGrp="1"/>
          </p:cNvSpPr>
          <p:nvPr>
            <p:ph type="sldNum" sz="quarter" idx="12"/>
          </p:nvPr>
        </p:nvSpPr>
        <p:spPr>
          <a:xfrm>
            <a:off x="8673121" y="5808390"/>
            <a:ext cx="2743200" cy="365125"/>
          </a:xfrm>
        </p:spPr>
        <p:txBody>
          <a:bodyPr/>
          <a:lstStyle/>
          <a:p>
            <a:fld id="{59A09C89-E760-E743-8004-FFE52D13F1E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246217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885E1DB-537F-6232-B593-5AA7DB18DBD3}"/>
              </a:ext>
            </a:extLst>
          </p:cNvPr>
          <p:cNvSpPr txBox="1">
            <a:spLocks/>
          </p:cNvSpPr>
          <p:nvPr/>
        </p:nvSpPr>
        <p:spPr>
          <a:xfrm>
            <a:off x="338630" y="1008419"/>
            <a:ext cx="5409029" cy="689168"/>
          </a:xfrm>
          <a:prstGeom prst="rect">
            <a:avLst/>
          </a:prstGeom>
          <a:solidFill>
            <a:srgbClr val="FFFC00"/>
          </a:solidFill>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gn="ctr">
              <a:lnSpc>
                <a:spcPct val="100000"/>
              </a:lnSpc>
            </a:pPr>
            <a:r>
              <a:rPr lang="en-US" sz="1600">
                <a:solidFill>
                  <a:schemeClr val="accent1"/>
                </a:solidFill>
                <a:latin typeface="Arial"/>
                <a:cs typeface="Arial"/>
              </a:rPr>
              <a:t>High percentage of Individuals using internet per population; relatively </a:t>
            </a:r>
            <a:r>
              <a:rPr lang="en-US" sz="1600" b="1">
                <a:solidFill>
                  <a:srgbClr val="FF0000"/>
                </a:solidFill>
                <a:latin typeface="Arial"/>
                <a:cs typeface="Arial"/>
              </a:rPr>
              <a:t>higher than global average</a:t>
            </a:r>
            <a:r>
              <a:rPr lang="en-US" sz="1600" b="1">
                <a:solidFill>
                  <a:schemeClr val="accent1"/>
                </a:solidFill>
                <a:latin typeface="Arial"/>
                <a:cs typeface="Arial"/>
              </a:rPr>
              <a:t> </a:t>
            </a:r>
            <a:r>
              <a:rPr lang="en-US" sz="1600">
                <a:solidFill>
                  <a:schemeClr val="accent1"/>
                </a:solidFill>
                <a:latin typeface="Arial"/>
                <a:cs typeface="Arial"/>
              </a:rPr>
              <a:t>(54%)</a:t>
            </a:r>
            <a:endParaRPr lang="en-US">
              <a:solidFill>
                <a:schemeClr val="accent1"/>
              </a:solidFill>
              <a:latin typeface="Franklin Gothic Medium" panose="020B0603020102020204"/>
              <a:cs typeface="Arial"/>
            </a:endParaRPr>
          </a:p>
        </p:txBody>
      </p:sp>
      <p:sp>
        <p:nvSpPr>
          <p:cNvPr id="6" name="Title 1">
            <a:extLst>
              <a:ext uri="{FF2B5EF4-FFF2-40B4-BE49-F238E27FC236}">
                <a16:creationId xmlns:a16="http://schemas.microsoft.com/office/drawing/2014/main" id="{A0BE1E7B-AA55-22CE-C287-F3876B44317E}"/>
              </a:ext>
            </a:extLst>
          </p:cNvPr>
          <p:cNvSpPr txBox="1">
            <a:spLocks/>
          </p:cNvSpPr>
          <p:nvPr/>
        </p:nvSpPr>
        <p:spPr>
          <a:xfrm>
            <a:off x="1842051" y="193400"/>
            <a:ext cx="9427173" cy="592183"/>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solidFill>
                  <a:schemeClr val="accent1">
                    <a:lumMod val="75000"/>
                  </a:schemeClr>
                </a:solidFill>
                <a:latin typeface="Arial" panose="020B0604020202020204" pitchFamily="34" charset="0"/>
                <a:cs typeface="Arial" panose="020B0604020202020204" pitchFamily="34" charset="0"/>
              </a:rPr>
              <a:t>Rising e-commerce, potential for digital trade</a:t>
            </a:r>
          </a:p>
        </p:txBody>
      </p:sp>
      <p:cxnSp>
        <p:nvCxnSpPr>
          <p:cNvPr id="7" name="Straight Connector 6">
            <a:extLst>
              <a:ext uri="{FF2B5EF4-FFF2-40B4-BE49-F238E27FC236}">
                <a16:creationId xmlns:a16="http://schemas.microsoft.com/office/drawing/2014/main" id="{E69A98CA-5507-64F1-62C4-FEB0D0D28D4B}"/>
              </a:ext>
            </a:extLst>
          </p:cNvPr>
          <p:cNvCxnSpPr/>
          <p:nvPr/>
        </p:nvCxnSpPr>
        <p:spPr>
          <a:xfrm flipH="1">
            <a:off x="2954336" y="73420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7CCCA3E6-C99E-344D-9715-101A54DEB378}"/>
              </a:ext>
            </a:extLst>
          </p:cNvPr>
          <p:cNvGraphicFramePr>
            <a:graphicFrameLocks/>
          </p:cNvGraphicFramePr>
          <p:nvPr>
            <p:extLst>
              <p:ext uri="{D42A27DB-BD31-4B8C-83A1-F6EECF244321}">
                <p14:modId xmlns:p14="http://schemas.microsoft.com/office/powerpoint/2010/main" val="2936703348"/>
              </p:ext>
            </p:extLst>
          </p:nvPr>
        </p:nvGraphicFramePr>
        <p:xfrm>
          <a:off x="593071" y="1952885"/>
          <a:ext cx="4673171" cy="3148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28C1751-307A-B543-B462-22C333AB9825}"/>
              </a:ext>
            </a:extLst>
          </p:cNvPr>
          <p:cNvGraphicFramePr>
            <a:graphicFrameLocks/>
          </p:cNvGraphicFramePr>
          <p:nvPr>
            <p:extLst>
              <p:ext uri="{D42A27DB-BD31-4B8C-83A1-F6EECF244321}">
                <p14:modId xmlns:p14="http://schemas.microsoft.com/office/powerpoint/2010/main" val="1452147900"/>
              </p:ext>
            </p:extLst>
          </p:nvPr>
        </p:nvGraphicFramePr>
        <p:xfrm>
          <a:off x="6695338" y="1453683"/>
          <a:ext cx="5025606" cy="402589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84CD39D-FD7D-3DA4-37DA-D38DF13E5305}"/>
              </a:ext>
            </a:extLst>
          </p:cNvPr>
          <p:cNvSpPr txBox="1"/>
          <p:nvPr/>
        </p:nvSpPr>
        <p:spPr>
          <a:xfrm>
            <a:off x="465039" y="5849581"/>
            <a:ext cx="6138897" cy="253916"/>
          </a:xfrm>
          <a:prstGeom prst="rect">
            <a:avLst/>
          </a:prstGeom>
          <a:noFill/>
        </p:spPr>
        <p:txBody>
          <a:bodyPr wrap="square">
            <a:spAutoFit/>
          </a:bodyPr>
          <a:lstStyle/>
          <a:p>
            <a:r>
              <a:rPr lang="en-US" sz="1050">
                <a:cs typeface="Calibri"/>
              </a:rPr>
              <a:t>Sources: UN E-Government Survey, International Telecommunications Union, and World Bank Findex. </a:t>
            </a:r>
            <a:endParaRPr lang="en-US" sz="1050"/>
          </a:p>
        </p:txBody>
      </p:sp>
      <p:sp>
        <p:nvSpPr>
          <p:cNvPr id="3" name="TextBox 2">
            <a:extLst>
              <a:ext uri="{FF2B5EF4-FFF2-40B4-BE49-F238E27FC236}">
                <a16:creationId xmlns:a16="http://schemas.microsoft.com/office/drawing/2014/main" id="{4133AA89-07AF-86D4-BFB8-C39A2EDDA858}"/>
              </a:ext>
            </a:extLst>
          </p:cNvPr>
          <p:cNvSpPr txBox="1"/>
          <p:nvPr/>
        </p:nvSpPr>
        <p:spPr>
          <a:xfrm>
            <a:off x="6664069" y="1031630"/>
            <a:ext cx="4605156" cy="338554"/>
          </a:xfrm>
          <a:prstGeom prst="rect">
            <a:avLst/>
          </a:prstGeom>
          <a:solidFill>
            <a:srgbClr val="FFFC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0F6FC6"/>
                </a:solidFill>
                <a:latin typeface="Arial"/>
              </a:rPr>
              <a:t>Online shoppers </a:t>
            </a:r>
            <a:r>
              <a:rPr lang="en-US" sz="1600" b="1">
                <a:solidFill>
                  <a:srgbClr val="FF0000"/>
                </a:solidFill>
                <a:latin typeface="Arial"/>
              </a:rPr>
              <a:t>increasing</a:t>
            </a:r>
            <a:r>
              <a:rPr lang="en-US" sz="1600">
                <a:solidFill>
                  <a:srgbClr val="0F6FC6"/>
                </a:solidFill>
                <a:latin typeface="Arial"/>
              </a:rPr>
              <a:t> in 7 CAREC</a:t>
            </a:r>
            <a:endParaRPr lang="en-US"/>
          </a:p>
        </p:txBody>
      </p:sp>
      <p:sp>
        <p:nvSpPr>
          <p:cNvPr id="5" name="Title 2">
            <a:extLst>
              <a:ext uri="{FF2B5EF4-FFF2-40B4-BE49-F238E27FC236}">
                <a16:creationId xmlns:a16="http://schemas.microsoft.com/office/drawing/2014/main" id="{97CA7D7E-2827-B17F-26CE-2E3A65CB81C3}"/>
              </a:ext>
            </a:extLst>
          </p:cNvPr>
          <p:cNvSpPr txBox="1">
            <a:spLocks/>
          </p:cNvSpPr>
          <p:nvPr/>
        </p:nvSpPr>
        <p:spPr>
          <a:xfrm>
            <a:off x="6573322" y="5001910"/>
            <a:ext cx="5025607" cy="338554"/>
          </a:xfrm>
          <a:prstGeom prst="rect">
            <a:avLst/>
          </a:prstGeom>
        </p:spPr>
        <p:txBody>
          <a:bodyPr lIns="91440" tIns="45720" rIns="91440" bIns="45720" anchor="t"/>
          <a:lstStyle>
            <a:lvl1pPr algn="l" defTabSz="914377" rtl="0" eaLnBrk="1" latinLnBrk="0" hangingPunct="1">
              <a:lnSpc>
                <a:spcPts val="4400"/>
              </a:lnSpc>
              <a:spcBef>
                <a:spcPct val="0"/>
              </a:spcBef>
              <a:buNone/>
              <a:defRPr sz="4200" kern="1200">
                <a:solidFill>
                  <a:schemeClr val="accent2"/>
                </a:solidFill>
                <a:latin typeface="+mj-lt"/>
                <a:ea typeface="+mj-ea"/>
                <a:cs typeface="+mj-cs"/>
              </a:defRPr>
            </a:lvl1pPr>
          </a:lstStyle>
          <a:p>
            <a:pPr>
              <a:lnSpc>
                <a:spcPct val="100000"/>
              </a:lnSpc>
            </a:pPr>
            <a:endParaRPr lang="en-US" sz="2000" b="1">
              <a:solidFill>
                <a:srgbClr val="FF0000"/>
              </a:solidFill>
              <a:highlight>
                <a:srgbClr val="FFFF00"/>
              </a:highlight>
              <a:latin typeface="Arial"/>
              <a:cs typeface="Arial"/>
            </a:endParaRPr>
          </a:p>
        </p:txBody>
      </p:sp>
      <p:sp>
        <p:nvSpPr>
          <p:cNvPr id="10" name="Slide Number Placeholder 3">
            <a:extLst>
              <a:ext uri="{FF2B5EF4-FFF2-40B4-BE49-F238E27FC236}">
                <a16:creationId xmlns:a16="http://schemas.microsoft.com/office/drawing/2014/main" id="{0A4071EA-CC3D-E98A-A274-D2239259FC99}"/>
              </a:ext>
            </a:extLst>
          </p:cNvPr>
          <p:cNvSpPr txBox="1">
            <a:spLocks/>
          </p:cNvSpPr>
          <p:nvPr/>
        </p:nvSpPr>
        <p:spPr>
          <a:xfrm>
            <a:off x="8762741" y="5793976"/>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9A09C89-E760-E743-8004-FFE52D13F1E8}" type="slidenum">
              <a:rPr lang="en-US" sz="1200" smtClean="0"/>
              <a:pPr algn="r"/>
              <a:t>6</a:t>
            </a:fld>
            <a:endParaRPr lang="en-US" sz="1200"/>
          </a:p>
        </p:txBody>
      </p:sp>
      <p:sp>
        <p:nvSpPr>
          <p:cNvPr id="11" name="TextBox 10">
            <a:extLst>
              <a:ext uri="{FF2B5EF4-FFF2-40B4-BE49-F238E27FC236}">
                <a16:creationId xmlns:a16="http://schemas.microsoft.com/office/drawing/2014/main" id="{266EB249-89D7-8F96-0146-7092CD733C4C}"/>
              </a:ext>
            </a:extLst>
          </p:cNvPr>
          <p:cNvSpPr txBox="1"/>
          <p:nvPr/>
        </p:nvSpPr>
        <p:spPr>
          <a:xfrm>
            <a:off x="2358887" y="5340464"/>
            <a:ext cx="6586946" cy="369332"/>
          </a:xfrm>
          <a:prstGeom prst="rect">
            <a:avLst/>
          </a:prstGeom>
          <a:noFill/>
        </p:spPr>
        <p:txBody>
          <a:bodyPr wrap="square" rtlCol="0">
            <a:spAutoFit/>
          </a:bodyPr>
          <a:lstStyle/>
          <a:p>
            <a:r>
              <a:rPr lang="en-US" b="1">
                <a:solidFill>
                  <a:srgbClr val="0070C0"/>
                </a:solidFill>
              </a:rPr>
              <a:t>Uneven distribution, weak internet quality in some countries</a:t>
            </a:r>
          </a:p>
        </p:txBody>
      </p:sp>
    </p:spTree>
    <p:extLst>
      <p:ext uri="{BB962C8B-B14F-4D97-AF65-F5344CB8AC3E}">
        <p14:creationId xmlns:p14="http://schemas.microsoft.com/office/powerpoint/2010/main" val="199615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216EEDF-6BC3-404E-9C74-FD01E6324C4C}"/>
              </a:ext>
            </a:extLst>
          </p:cNvPr>
          <p:cNvGraphicFramePr>
            <a:graphicFrameLocks/>
          </p:cNvGraphicFramePr>
          <p:nvPr>
            <p:extLst>
              <p:ext uri="{D42A27DB-BD31-4B8C-83A1-F6EECF244321}">
                <p14:modId xmlns:p14="http://schemas.microsoft.com/office/powerpoint/2010/main" val="2813591031"/>
              </p:ext>
            </p:extLst>
          </p:nvPr>
        </p:nvGraphicFramePr>
        <p:xfrm>
          <a:off x="1083459" y="1310696"/>
          <a:ext cx="5117459" cy="34858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8B11C756-FE23-252A-9EB4-2A31454C97BA}"/>
              </a:ext>
            </a:extLst>
          </p:cNvPr>
          <p:cNvSpPr txBox="1">
            <a:spLocks/>
          </p:cNvSpPr>
          <p:nvPr/>
        </p:nvSpPr>
        <p:spPr>
          <a:xfrm>
            <a:off x="596348" y="108698"/>
            <a:ext cx="10653131" cy="857238"/>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solidFill>
                  <a:schemeClr val="accent1">
                    <a:lumMod val="75000"/>
                  </a:schemeClr>
                </a:solidFill>
                <a:latin typeface="Arial" panose="020B0604020202020204" pitchFamily="34" charset="0"/>
                <a:cs typeface="Arial" panose="020B0604020202020204" pitchFamily="34" charset="0"/>
              </a:rPr>
              <a:t>Asia-Pacific Regional Cooperation and Integration Index (ARCII) </a:t>
            </a:r>
          </a:p>
        </p:txBody>
      </p:sp>
      <p:cxnSp>
        <p:nvCxnSpPr>
          <p:cNvPr id="11" name="Straight Connector 10">
            <a:extLst>
              <a:ext uri="{FF2B5EF4-FFF2-40B4-BE49-F238E27FC236}">
                <a16:creationId xmlns:a16="http://schemas.microsoft.com/office/drawing/2014/main" id="{E7DC0513-CF87-7D48-09A4-BDD3793444C0}"/>
              </a:ext>
            </a:extLst>
          </p:cNvPr>
          <p:cNvCxnSpPr/>
          <p:nvPr/>
        </p:nvCxnSpPr>
        <p:spPr>
          <a:xfrm flipH="1">
            <a:off x="3205170" y="752576"/>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D4D155-8FBD-82D8-734B-0CB88A77A798}"/>
              </a:ext>
            </a:extLst>
          </p:cNvPr>
          <p:cNvSpPr txBox="1"/>
          <p:nvPr/>
        </p:nvSpPr>
        <p:spPr>
          <a:xfrm>
            <a:off x="1316668" y="5107234"/>
            <a:ext cx="6172450" cy="784830"/>
          </a:xfrm>
          <a:prstGeom prst="rect">
            <a:avLst/>
          </a:prstGeom>
          <a:noFill/>
        </p:spPr>
        <p:txBody>
          <a:bodyPr wrap="square">
            <a:spAutoFit/>
          </a:bodyPr>
          <a:lstStyle/>
          <a:p>
            <a:r>
              <a:rPr lang="en-US" sz="900">
                <a:cs typeface="Calibri"/>
              </a:rPr>
              <a:t>Notes:  ASEAN= Association of Southeast Asian Nations; GMS = Greater Mekong Subregion; CAREC = Central Asia Regional Economic Integration; BIMSTEC = Bay of Bengal Initiative for Multi-Sectoral Technical and Economic Cooperation; SAARC = South Asian Association for Regional Cooperation; SASEC = South Asia Subregional Economic Cooperation. </a:t>
            </a:r>
          </a:p>
          <a:p>
            <a:r>
              <a:rPr lang="en-US" sz="900">
                <a:cs typeface="Calibri"/>
              </a:rPr>
              <a:t>Source: ADB. </a:t>
            </a:r>
            <a:r>
              <a:rPr lang="en-PH" sz="900" i="0">
                <a:effectLst/>
              </a:rPr>
              <a:t>Asia-Pacific Regional Cooperation and Integration Index</a:t>
            </a:r>
          </a:p>
          <a:p>
            <a:r>
              <a:rPr lang="en-US" sz="900"/>
              <a:t>https://aric.adb.org/database/arcii</a:t>
            </a:r>
          </a:p>
        </p:txBody>
      </p:sp>
      <p:sp>
        <p:nvSpPr>
          <p:cNvPr id="4" name="TextBox 3">
            <a:extLst>
              <a:ext uri="{FF2B5EF4-FFF2-40B4-BE49-F238E27FC236}">
                <a16:creationId xmlns:a16="http://schemas.microsoft.com/office/drawing/2014/main" id="{CDB06868-BA50-DED7-F40A-CAD3D8AB9B30}"/>
              </a:ext>
            </a:extLst>
          </p:cNvPr>
          <p:cNvSpPr txBox="1"/>
          <p:nvPr/>
        </p:nvSpPr>
        <p:spPr>
          <a:xfrm>
            <a:off x="7765774" y="1310696"/>
            <a:ext cx="3750365" cy="3785652"/>
          </a:xfrm>
          <a:prstGeom prst="rect">
            <a:avLst/>
          </a:prstGeom>
          <a:noFill/>
        </p:spPr>
        <p:txBody>
          <a:bodyPr wrap="square" lIns="91440" tIns="45720" rIns="91440" bIns="45720" rtlCol="0" anchor="t">
            <a:spAutoFit/>
          </a:bodyPr>
          <a:lstStyle/>
          <a:p>
            <a:r>
              <a:rPr lang="en-US" sz="2000">
                <a:solidFill>
                  <a:schemeClr val="accent1"/>
                </a:solidFill>
                <a:latin typeface="Arial"/>
                <a:cs typeface="Arial"/>
              </a:rPr>
              <a:t>CAREC started from a low base of performance in 2006</a:t>
            </a:r>
          </a:p>
          <a:p>
            <a:endParaRPr lang="en-US" sz="2000">
              <a:solidFill>
                <a:schemeClr val="accent1"/>
              </a:solidFill>
              <a:latin typeface="Arial" panose="020B0604020202020204" pitchFamily="34" charset="0"/>
              <a:cs typeface="Arial" panose="020B0604020202020204" pitchFamily="34" charset="0"/>
            </a:endParaRPr>
          </a:p>
          <a:p>
            <a:r>
              <a:rPr lang="en-US" sz="2000">
                <a:solidFill>
                  <a:schemeClr val="accent1"/>
                </a:solidFill>
                <a:latin typeface="Arial"/>
                <a:cs typeface="Arial"/>
              </a:rPr>
              <a:t>CAREC integration </a:t>
            </a:r>
            <a:r>
              <a:rPr lang="en-US" sz="2000" b="1">
                <a:solidFill>
                  <a:srgbClr val="FF0000"/>
                </a:solidFill>
                <a:latin typeface="Arial"/>
                <a:cs typeface="Arial"/>
              </a:rPr>
              <a:t>improved the most </a:t>
            </a:r>
            <a:r>
              <a:rPr lang="en-US" sz="2000">
                <a:solidFill>
                  <a:schemeClr val="accent1"/>
                </a:solidFill>
                <a:latin typeface="Arial"/>
                <a:cs typeface="Arial"/>
              </a:rPr>
              <a:t>across 6 groups, though still far from that of ASEAN and GMS</a:t>
            </a:r>
            <a:br>
              <a:rPr lang="en-US" sz="2000">
                <a:latin typeface="Arial" panose="020B0604020202020204" pitchFamily="34" charset="0"/>
                <a:cs typeface="Arial" panose="020B0604020202020204" pitchFamily="34" charset="0"/>
              </a:rPr>
            </a:br>
            <a:endParaRPr lang="en-US" sz="2000"/>
          </a:p>
          <a:p>
            <a:r>
              <a:rPr lang="en-US" sz="2000">
                <a:solidFill>
                  <a:schemeClr val="accent1"/>
                </a:solidFill>
                <a:latin typeface="Arial"/>
                <a:cs typeface="Arial"/>
              </a:rPr>
              <a:t>However, among the 8 dimensions of ARCII, </a:t>
            </a:r>
            <a:r>
              <a:rPr lang="en-US" sz="2000" b="1">
                <a:solidFill>
                  <a:srgbClr val="FF0000"/>
                </a:solidFill>
                <a:latin typeface="Arial"/>
                <a:cs typeface="Arial"/>
              </a:rPr>
              <a:t>trade and investment</a:t>
            </a:r>
            <a:r>
              <a:rPr lang="en-US" sz="2000">
                <a:solidFill>
                  <a:srgbClr val="FF0000"/>
                </a:solidFill>
                <a:latin typeface="Arial"/>
                <a:cs typeface="Arial"/>
              </a:rPr>
              <a:t> </a:t>
            </a:r>
            <a:r>
              <a:rPr lang="en-US" sz="2000" b="1">
                <a:solidFill>
                  <a:srgbClr val="FF0000"/>
                </a:solidFill>
                <a:latin typeface="Arial"/>
                <a:cs typeface="Arial"/>
              </a:rPr>
              <a:t>improved the least</a:t>
            </a:r>
            <a:r>
              <a:rPr lang="en-US" sz="2000">
                <a:solidFill>
                  <a:schemeClr val="accent1"/>
                </a:solidFill>
                <a:latin typeface="Arial"/>
                <a:cs typeface="Arial"/>
              </a:rPr>
              <a:t> in CAREC </a:t>
            </a:r>
            <a:endParaRPr lang="en-US" sz="2000">
              <a:solidFill>
                <a:schemeClr val="accent1"/>
              </a:solidFill>
              <a:highlight>
                <a:srgbClr val="FFFF00"/>
              </a:highlight>
              <a:latin typeface="Arial"/>
              <a:cs typeface="Arial"/>
            </a:endParaRPr>
          </a:p>
        </p:txBody>
      </p:sp>
      <p:sp>
        <p:nvSpPr>
          <p:cNvPr id="3" name="Slide Number Placeholder 2">
            <a:extLst>
              <a:ext uri="{FF2B5EF4-FFF2-40B4-BE49-F238E27FC236}">
                <a16:creationId xmlns:a16="http://schemas.microsoft.com/office/drawing/2014/main" id="{D17FCE7B-F0B5-2A76-DCF4-E2B50D9D6071}"/>
              </a:ext>
            </a:extLst>
          </p:cNvPr>
          <p:cNvSpPr>
            <a:spLocks noGrp="1"/>
          </p:cNvSpPr>
          <p:nvPr>
            <p:ph type="sldNum" sz="quarter" idx="12"/>
          </p:nvPr>
        </p:nvSpPr>
        <p:spPr>
          <a:xfrm>
            <a:off x="8610600" y="5762942"/>
            <a:ext cx="2743200" cy="365125"/>
          </a:xfrm>
        </p:spPr>
        <p:txBody>
          <a:bodyPr/>
          <a:lstStyle/>
          <a:p>
            <a:fld id="{59A09C89-E760-E743-8004-FFE52D13F1E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34381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423290" y="954985"/>
            <a:ext cx="5991497" cy="0"/>
          </a:xfrm>
          <a:prstGeom prst="line">
            <a:avLst/>
          </a:prstGeom>
          <a:ln w="3175">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extLst>
              <p:ext uri="{D42A27DB-BD31-4B8C-83A1-F6EECF244321}">
                <p14:modId xmlns:p14="http://schemas.microsoft.com/office/powerpoint/2010/main" val="1075776563"/>
              </p:ext>
            </p:extLst>
          </p:nvPr>
        </p:nvGraphicFramePr>
        <p:xfrm>
          <a:off x="1512721" y="1647303"/>
          <a:ext cx="1834804" cy="1780584"/>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6200000">
            <a:off x="1030383" y="2850914"/>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hours</a:t>
            </a:r>
          </a:p>
        </p:txBody>
      </p:sp>
      <p:graphicFrame>
        <p:nvGraphicFramePr>
          <p:cNvPr id="28" name="Chart 27"/>
          <p:cNvGraphicFramePr/>
          <p:nvPr>
            <p:extLst>
              <p:ext uri="{D42A27DB-BD31-4B8C-83A1-F6EECF244321}">
                <p14:modId xmlns:p14="http://schemas.microsoft.com/office/powerpoint/2010/main" val="4172509941"/>
              </p:ext>
            </p:extLst>
          </p:nvPr>
        </p:nvGraphicFramePr>
        <p:xfrm>
          <a:off x="3432273" y="1714032"/>
          <a:ext cx="1834804" cy="1780584"/>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rot="16200000">
            <a:off x="2949076" y="2902188"/>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US</a:t>
            </a:r>
          </a:p>
        </p:txBody>
      </p:sp>
      <p:graphicFrame>
        <p:nvGraphicFramePr>
          <p:cNvPr id="30" name="Chart 29"/>
          <p:cNvGraphicFramePr/>
          <p:nvPr>
            <p:extLst>
              <p:ext uri="{D42A27DB-BD31-4B8C-83A1-F6EECF244321}">
                <p14:modId xmlns:p14="http://schemas.microsoft.com/office/powerpoint/2010/main" val="2323708885"/>
              </p:ext>
            </p:extLst>
          </p:nvPr>
        </p:nvGraphicFramePr>
        <p:xfrm>
          <a:off x="5349852" y="1714832"/>
          <a:ext cx="1834804" cy="1780584"/>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rot="16200000">
            <a:off x="4484681" y="2557484"/>
            <a:ext cx="1760861"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per 500km, per 20 tons</a:t>
            </a:r>
          </a:p>
        </p:txBody>
      </p:sp>
      <p:graphicFrame>
        <p:nvGraphicFramePr>
          <p:cNvPr id="32" name="Chart 31"/>
          <p:cNvGraphicFramePr/>
          <p:nvPr>
            <p:extLst>
              <p:ext uri="{D42A27DB-BD31-4B8C-83A1-F6EECF244321}">
                <p14:modId xmlns:p14="http://schemas.microsoft.com/office/powerpoint/2010/main" val="2799893774"/>
              </p:ext>
            </p:extLst>
          </p:nvPr>
        </p:nvGraphicFramePr>
        <p:xfrm>
          <a:off x="7248424" y="1714832"/>
          <a:ext cx="1834804" cy="1780584"/>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p:cNvSpPr txBox="1"/>
          <p:nvPr/>
        </p:nvSpPr>
        <p:spPr>
          <a:xfrm rot="16200000">
            <a:off x="6733616" y="2883140"/>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Km/h</a:t>
            </a:r>
          </a:p>
        </p:txBody>
      </p:sp>
      <p:graphicFrame>
        <p:nvGraphicFramePr>
          <p:cNvPr id="2" name="Chart 1">
            <a:extLst>
              <a:ext uri="{FF2B5EF4-FFF2-40B4-BE49-F238E27FC236}">
                <a16:creationId xmlns:a16="http://schemas.microsoft.com/office/drawing/2014/main" id="{162E25C7-A8C4-7092-5E60-0AD9346BC90F}"/>
              </a:ext>
            </a:extLst>
          </p:cNvPr>
          <p:cNvGraphicFramePr/>
          <p:nvPr>
            <p:extLst>
              <p:ext uri="{D42A27DB-BD31-4B8C-83A1-F6EECF244321}">
                <p14:modId xmlns:p14="http://schemas.microsoft.com/office/powerpoint/2010/main" val="3683801149"/>
              </p:ext>
            </p:extLst>
          </p:nvPr>
        </p:nvGraphicFramePr>
        <p:xfrm>
          <a:off x="1512721" y="3422163"/>
          <a:ext cx="1834804" cy="1760862"/>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DC7C0EBA-754D-D1A3-79BB-8DF4FC1CFB14}"/>
              </a:ext>
            </a:extLst>
          </p:cNvPr>
          <p:cNvSpPr txBox="1"/>
          <p:nvPr/>
        </p:nvSpPr>
        <p:spPr>
          <a:xfrm rot="16200000">
            <a:off x="1030383" y="4625774"/>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hours</a:t>
            </a:r>
          </a:p>
        </p:txBody>
      </p:sp>
      <p:graphicFrame>
        <p:nvGraphicFramePr>
          <p:cNvPr id="7" name="Chart 6">
            <a:extLst>
              <a:ext uri="{FF2B5EF4-FFF2-40B4-BE49-F238E27FC236}">
                <a16:creationId xmlns:a16="http://schemas.microsoft.com/office/drawing/2014/main" id="{16752569-CE40-BAAD-D023-BAB029F5DB99}"/>
              </a:ext>
            </a:extLst>
          </p:cNvPr>
          <p:cNvGraphicFramePr/>
          <p:nvPr>
            <p:extLst>
              <p:ext uri="{D42A27DB-BD31-4B8C-83A1-F6EECF244321}">
                <p14:modId xmlns:p14="http://schemas.microsoft.com/office/powerpoint/2010/main" val="2200171198"/>
              </p:ext>
            </p:extLst>
          </p:nvPr>
        </p:nvGraphicFramePr>
        <p:xfrm>
          <a:off x="3432273" y="3488892"/>
          <a:ext cx="1834804" cy="1760862"/>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CECDB2DB-B8AA-2E0D-F63E-F2A819C1B848}"/>
              </a:ext>
            </a:extLst>
          </p:cNvPr>
          <p:cNvSpPr txBox="1"/>
          <p:nvPr/>
        </p:nvSpPr>
        <p:spPr>
          <a:xfrm rot="16200000">
            <a:off x="2949076" y="4677048"/>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US</a:t>
            </a:r>
          </a:p>
        </p:txBody>
      </p:sp>
      <p:graphicFrame>
        <p:nvGraphicFramePr>
          <p:cNvPr id="9" name="Chart 8">
            <a:extLst>
              <a:ext uri="{FF2B5EF4-FFF2-40B4-BE49-F238E27FC236}">
                <a16:creationId xmlns:a16="http://schemas.microsoft.com/office/drawing/2014/main" id="{105B8939-AE0A-082C-C9C5-05AB828C1CF9}"/>
              </a:ext>
            </a:extLst>
          </p:cNvPr>
          <p:cNvGraphicFramePr/>
          <p:nvPr>
            <p:extLst>
              <p:ext uri="{D42A27DB-BD31-4B8C-83A1-F6EECF244321}">
                <p14:modId xmlns:p14="http://schemas.microsoft.com/office/powerpoint/2010/main" val="4126993111"/>
              </p:ext>
            </p:extLst>
          </p:nvPr>
        </p:nvGraphicFramePr>
        <p:xfrm>
          <a:off x="5349852" y="3489692"/>
          <a:ext cx="1834804" cy="1760862"/>
        </p:xfrm>
        <a:graphic>
          <a:graphicData uri="http://schemas.openxmlformats.org/drawingml/2006/chart">
            <c:chart xmlns:c="http://schemas.openxmlformats.org/drawingml/2006/chart" xmlns:r="http://schemas.openxmlformats.org/officeDocument/2006/relationships" r:id="rId9"/>
          </a:graphicData>
        </a:graphic>
      </p:graphicFrame>
      <p:sp>
        <p:nvSpPr>
          <p:cNvPr id="10" name="TextBox 9">
            <a:extLst>
              <a:ext uri="{FF2B5EF4-FFF2-40B4-BE49-F238E27FC236}">
                <a16:creationId xmlns:a16="http://schemas.microsoft.com/office/drawing/2014/main" id="{F4D2C2B6-6505-47C6-6E3A-7AB366BB51E6}"/>
              </a:ext>
            </a:extLst>
          </p:cNvPr>
          <p:cNvSpPr txBox="1"/>
          <p:nvPr/>
        </p:nvSpPr>
        <p:spPr>
          <a:xfrm rot="16200000">
            <a:off x="4484681" y="4332344"/>
            <a:ext cx="1760861"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 per 500km, per 20 tons</a:t>
            </a:r>
          </a:p>
        </p:txBody>
      </p:sp>
      <p:graphicFrame>
        <p:nvGraphicFramePr>
          <p:cNvPr id="11" name="Chart 10">
            <a:extLst>
              <a:ext uri="{FF2B5EF4-FFF2-40B4-BE49-F238E27FC236}">
                <a16:creationId xmlns:a16="http://schemas.microsoft.com/office/drawing/2014/main" id="{5A883BF3-D815-565A-B12D-27A194AAC411}"/>
              </a:ext>
            </a:extLst>
          </p:cNvPr>
          <p:cNvGraphicFramePr/>
          <p:nvPr>
            <p:extLst>
              <p:ext uri="{D42A27DB-BD31-4B8C-83A1-F6EECF244321}">
                <p14:modId xmlns:p14="http://schemas.microsoft.com/office/powerpoint/2010/main" val="1149533099"/>
              </p:ext>
            </p:extLst>
          </p:nvPr>
        </p:nvGraphicFramePr>
        <p:xfrm>
          <a:off x="7248424" y="3489692"/>
          <a:ext cx="1834804" cy="1760862"/>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Box 11">
            <a:extLst>
              <a:ext uri="{FF2B5EF4-FFF2-40B4-BE49-F238E27FC236}">
                <a16:creationId xmlns:a16="http://schemas.microsoft.com/office/drawing/2014/main" id="{AE3CE4ED-50DB-CB87-F3CA-275C220CCCC2}"/>
              </a:ext>
            </a:extLst>
          </p:cNvPr>
          <p:cNvSpPr txBox="1"/>
          <p:nvPr/>
        </p:nvSpPr>
        <p:spPr>
          <a:xfrm rot="16200000">
            <a:off x="6733616" y="4658000"/>
            <a:ext cx="1095375" cy="253916"/>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Km/h</a:t>
            </a:r>
          </a:p>
        </p:txBody>
      </p:sp>
      <p:graphicFrame>
        <p:nvGraphicFramePr>
          <p:cNvPr id="37" name="Table 37">
            <a:extLst>
              <a:ext uri="{FF2B5EF4-FFF2-40B4-BE49-F238E27FC236}">
                <a16:creationId xmlns:a16="http://schemas.microsoft.com/office/drawing/2014/main" id="{2DC40BB6-262F-D015-28F1-3EE1A6FF7BF1}"/>
              </a:ext>
            </a:extLst>
          </p:cNvPr>
          <p:cNvGraphicFramePr>
            <a:graphicFrameLocks noGrp="1"/>
          </p:cNvGraphicFramePr>
          <p:nvPr>
            <p:extLst>
              <p:ext uri="{D42A27DB-BD31-4B8C-83A1-F6EECF244321}">
                <p14:modId xmlns:p14="http://schemas.microsoft.com/office/powerpoint/2010/main" val="2843847156"/>
              </p:ext>
            </p:extLst>
          </p:nvPr>
        </p:nvGraphicFramePr>
        <p:xfrm>
          <a:off x="1550710" y="5341750"/>
          <a:ext cx="7438436" cy="731520"/>
        </p:xfrm>
        <a:graphic>
          <a:graphicData uri="http://schemas.openxmlformats.org/drawingml/2006/table">
            <a:tbl>
              <a:tblPr firstRow="1" bandRow="1">
                <a:tableStyleId>{5C22544A-7EE6-4342-B048-85BDC9FD1C3A}</a:tableStyleId>
              </a:tblPr>
              <a:tblGrid>
                <a:gridCol w="1859609">
                  <a:extLst>
                    <a:ext uri="{9D8B030D-6E8A-4147-A177-3AD203B41FA5}">
                      <a16:colId xmlns:a16="http://schemas.microsoft.com/office/drawing/2014/main" val="393258894"/>
                    </a:ext>
                  </a:extLst>
                </a:gridCol>
                <a:gridCol w="1859609">
                  <a:extLst>
                    <a:ext uri="{9D8B030D-6E8A-4147-A177-3AD203B41FA5}">
                      <a16:colId xmlns:a16="http://schemas.microsoft.com/office/drawing/2014/main" val="81821202"/>
                    </a:ext>
                  </a:extLst>
                </a:gridCol>
                <a:gridCol w="1859609">
                  <a:extLst>
                    <a:ext uri="{9D8B030D-6E8A-4147-A177-3AD203B41FA5}">
                      <a16:colId xmlns:a16="http://schemas.microsoft.com/office/drawing/2014/main" val="1531470454"/>
                    </a:ext>
                  </a:extLst>
                </a:gridCol>
                <a:gridCol w="1859609">
                  <a:extLst>
                    <a:ext uri="{9D8B030D-6E8A-4147-A177-3AD203B41FA5}">
                      <a16:colId xmlns:a16="http://schemas.microsoft.com/office/drawing/2014/main" val="971409563"/>
                    </a:ext>
                  </a:extLst>
                </a:gridCol>
              </a:tblGrid>
              <a:tr h="370840">
                <a:tc>
                  <a:txBody>
                    <a:bodyPr/>
                    <a:lstStyle/>
                    <a:p>
                      <a:pPr algn="ctr">
                        <a:lnSpc>
                          <a:spcPct val="85000"/>
                        </a:lnSpc>
                      </a:pPr>
                      <a:r>
                        <a:rPr lang="en-US" sz="1050">
                          <a:solidFill>
                            <a:schemeClr val="accent1"/>
                          </a:solidFill>
                          <a:latin typeface="Arial" panose="020B0604020202020204" pitchFamily="34" charset="0"/>
                          <a:cs typeface="Arial" panose="020B0604020202020204" pitchFamily="34" charset="0"/>
                        </a:rPr>
                        <a:t>TFI1</a:t>
                      </a:r>
                    </a:p>
                    <a:p>
                      <a:pPr algn="ctr">
                        <a:lnSpc>
                          <a:spcPct val="85000"/>
                        </a:lnSpc>
                      </a:pPr>
                      <a:r>
                        <a:rPr lang="en-US" sz="1050">
                          <a:solidFill>
                            <a:schemeClr val="accent1"/>
                          </a:solidFill>
                          <a:latin typeface="Arial" panose="020B0604020202020204" pitchFamily="34" charset="0"/>
                          <a:cs typeface="Arial" panose="020B0604020202020204" pitchFamily="34" charset="0"/>
                        </a:rPr>
                        <a:t>Time taken to </a:t>
                      </a:r>
                    </a:p>
                    <a:p>
                      <a:pPr algn="ctr">
                        <a:lnSpc>
                          <a:spcPct val="85000"/>
                        </a:lnSpc>
                      </a:pPr>
                      <a:r>
                        <a:rPr lang="en-US" sz="1050">
                          <a:solidFill>
                            <a:schemeClr val="accent1"/>
                          </a:solidFill>
                          <a:latin typeface="Arial" panose="020B0604020202020204" pitchFamily="34" charset="0"/>
                          <a:cs typeface="Arial" panose="020B0604020202020204" pitchFamily="34" charset="0"/>
                        </a:rPr>
                        <a:t>clear a BCP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a:solidFill>
                            <a:schemeClr val="accent1"/>
                          </a:solidFill>
                          <a:latin typeface="Arial" panose="020B0604020202020204" pitchFamily="34" charset="0"/>
                          <a:cs typeface="Arial" panose="020B0604020202020204" pitchFamily="34" charset="0"/>
                        </a:rPr>
                        <a:t>TFI2</a:t>
                      </a:r>
                    </a:p>
                    <a:p>
                      <a:pPr algn="ctr"/>
                      <a:r>
                        <a:rPr lang="en-US" sz="1050" b="1">
                          <a:solidFill>
                            <a:schemeClr val="accent1"/>
                          </a:solidFill>
                          <a:latin typeface="Arial" panose="020B0604020202020204" pitchFamily="34" charset="0"/>
                          <a:cs typeface="Arial" panose="020B0604020202020204" pitchFamily="34" charset="0"/>
                        </a:rPr>
                        <a:t>Cost incurred </a:t>
                      </a:r>
                    </a:p>
                    <a:p>
                      <a:pPr algn="ctr"/>
                      <a:r>
                        <a:rPr lang="en-US" sz="1050" b="1">
                          <a:solidFill>
                            <a:schemeClr val="accent1"/>
                          </a:solidFill>
                          <a:latin typeface="Arial" panose="020B0604020202020204" pitchFamily="34" charset="0"/>
                          <a:cs typeface="Arial" panose="020B0604020202020204" pitchFamily="34" charset="0"/>
                        </a:rPr>
                        <a:t>at BCP</a:t>
                      </a:r>
                    </a:p>
                    <a:p>
                      <a:pPr algn="ctr"/>
                      <a:endParaRPr lang="en-US" sz="105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a:solidFill>
                            <a:schemeClr val="accent1"/>
                          </a:solidFill>
                          <a:latin typeface="Arial" panose="020B0604020202020204" pitchFamily="34" charset="0"/>
                          <a:cs typeface="Arial" panose="020B0604020202020204" pitchFamily="34" charset="0"/>
                        </a:rPr>
                        <a:t>TFI3</a:t>
                      </a:r>
                    </a:p>
                    <a:p>
                      <a:pPr algn="ctr"/>
                      <a:r>
                        <a:rPr lang="en-US" sz="1050" b="1">
                          <a:solidFill>
                            <a:schemeClr val="accent1"/>
                          </a:solidFill>
                          <a:latin typeface="Arial" panose="020B0604020202020204" pitchFamily="34" charset="0"/>
                          <a:cs typeface="Arial" panose="020B0604020202020204" pitchFamily="34" charset="0"/>
                        </a:rPr>
                        <a:t>Cost incurred to travel a corridor section</a:t>
                      </a:r>
                    </a:p>
                    <a:p>
                      <a:pPr algn="ctr"/>
                      <a:endParaRPr lang="en-US" sz="105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a:solidFill>
                            <a:schemeClr val="accent1"/>
                          </a:solidFill>
                          <a:latin typeface="Arial" panose="020B0604020202020204" pitchFamily="34" charset="0"/>
                          <a:cs typeface="Arial" panose="020B0604020202020204" pitchFamily="34" charset="0"/>
                        </a:rPr>
                        <a:t>TFI4</a:t>
                      </a:r>
                    </a:p>
                    <a:p>
                      <a:pPr algn="ctr"/>
                      <a:r>
                        <a:rPr lang="en-US" sz="1050" b="1">
                          <a:solidFill>
                            <a:schemeClr val="accent1"/>
                          </a:solidFill>
                          <a:latin typeface="Arial" panose="020B0604020202020204" pitchFamily="34" charset="0"/>
                          <a:cs typeface="Arial" panose="020B0604020202020204" pitchFamily="34" charset="0"/>
                        </a:rPr>
                        <a:t>Speed to travel on CAREC corridors</a:t>
                      </a:r>
                    </a:p>
                    <a:p>
                      <a:pPr algn="ctr"/>
                      <a:endParaRPr lang="en-US" sz="105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480777"/>
                  </a:ext>
                </a:extLst>
              </a:tr>
            </a:tbl>
          </a:graphicData>
        </a:graphic>
      </p:graphicFrame>
      <p:sp>
        <p:nvSpPr>
          <p:cNvPr id="42" name="TextBox 41">
            <a:extLst>
              <a:ext uri="{FF2B5EF4-FFF2-40B4-BE49-F238E27FC236}">
                <a16:creationId xmlns:a16="http://schemas.microsoft.com/office/drawing/2014/main" id="{AA8298D4-E519-0B10-A870-1348BB2F8EB9}"/>
              </a:ext>
            </a:extLst>
          </p:cNvPr>
          <p:cNvSpPr txBox="1"/>
          <p:nvPr/>
        </p:nvSpPr>
        <p:spPr>
          <a:xfrm>
            <a:off x="212323" y="2110315"/>
            <a:ext cx="1054663" cy="523220"/>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Road Transport</a:t>
            </a:r>
          </a:p>
        </p:txBody>
      </p:sp>
      <p:sp>
        <p:nvSpPr>
          <p:cNvPr id="43" name="TextBox 42">
            <a:extLst>
              <a:ext uri="{FF2B5EF4-FFF2-40B4-BE49-F238E27FC236}">
                <a16:creationId xmlns:a16="http://schemas.microsoft.com/office/drawing/2014/main" id="{1561D470-3509-A7B0-AF8A-640F69684FF6}"/>
              </a:ext>
            </a:extLst>
          </p:cNvPr>
          <p:cNvSpPr txBox="1"/>
          <p:nvPr/>
        </p:nvSpPr>
        <p:spPr>
          <a:xfrm>
            <a:off x="231778" y="4205044"/>
            <a:ext cx="1054663" cy="523220"/>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Rail Transport</a:t>
            </a:r>
          </a:p>
        </p:txBody>
      </p:sp>
      <p:grpSp>
        <p:nvGrpSpPr>
          <p:cNvPr id="35" name="Group 34">
            <a:extLst>
              <a:ext uri="{FF2B5EF4-FFF2-40B4-BE49-F238E27FC236}">
                <a16:creationId xmlns:a16="http://schemas.microsoft.com/office/drawing/2014/main" id="{5156672D-2543-5DDC-734E-B3968C4E49BF}"/>
              </a:ext>
            </a:extLst>
          </p:cNvPr>
          <p:cNvGrpSpPr/>
          <p:nvPr/>
        </p:nvGrpSpPr>
        <p:grpSpPr>
          <a:xfrm>
            <a:off x="9618760" y="4136865"/>
            <a:ext cx="1352147" cy="464915"/>
            <a:chOff x="7525729" y="355889"/>
            <a:chExt cx="1352147" cy="464915"/>
          </a:xfrm>
        </p:grpSpPr>
        <p:sp>
          <p:nvSpPr>
            <p:cNvPr id="44" name="Rectangle 43">
              <a:extLst>
                <a:ext uri="{FF2B5EF4-FFF2-40B4-BE49-F238E27FC236}">
                  <a16:creationId xmlns:a16="http://schemas.microsoft.com/office/drawing/2014/main" id="{289818D7-E3D3-76E1-ED92-1F660AA13698}"/>
                </a:ext>
              </a:extLst>
            </p:cNvPr>
            <p:cNvSpPr/>
            <p:nvPr/>
          </p:nvSpPr>
          <p:spPr>
            <a:xfrm>
              <a:off x="7525729" y="355889"/>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EF5603-1948-BEB7-3CAF-7E84E7F67B3C}"/>
                </a:ext>
              </a:extLst>
            </p:cNvPr>
            <p:cNvSpPr/>
            <p:nvPr/>
          </p:nvSpPr>
          <p:spPr>
            <a:xfrm>
              <a:off x="7525729" y="596595"/>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CCDA31A-E41C-C73F-0DC9-D71DD6C2D5F0}"/>
                </a:ext>
              </a:extLst>
            </p:cNvPr>
            <p:cNvSpPr txBox="1"/>
            <p:nvPr/>
          </p:nvSpPr>
          <p:spPr>
            <a:xfrm>
              <a:off x="7708611" y="355889"/>
              <a:ext cx="1169265" cy="215444"/>
            </a:xfrm>
            <a:prstGeom prst="rect">
              <a:avLst/>
            </a:prstGeom>
            <a:noFill/>
          </p:spPr>
          <p:txBody>
            <a:bodyPr wrap="square" rtlCol="0">
              <a:spAutoFit/>
            </a:bodyPr>
            <a:lstStyle/>
            <a:p>
              <a:r>
                <a:rPr lang="en-US" sz="800" b="1"/>
                <a:t>Speed without delay</a:t>
              </a:r>
            </a:p>
          </p:txBody>
        </p:sp>
        <p:sp>
          <p:nvSpPr>
            <p:cNvPr id="47" name="TextBox 46">
              <a:extLst>
                <a:ext uri="{FF2B5EF4-FFF2-40B4-BE49-F238E27FC236}">
                  <a16:creationId xmlns:a16="http://schemas.microsoft.com/office/drawing/2014/main" id="{3F75E8DF-9FBE-5367-5618-552427E5C0F3}"/>
                </a:ext>
              </a:extLst>
            </p:cNvPr>
            <p:cNvSpPr txBox="1"/>
            <p:nvPr/>
          </p:nvSpPr>
          <p:spPr>
            <a:xfrm>
              <a:off x="7708609" y="605360"/>
              <a:ext cx="1033078" cy="215444"/>
            </a:xfrm>
            <a:prstGeom prst="rect">
              <a:avLst/>
            </a:prstGeom>
            <a:noFill/>
          </p:spPr>
          <p:txBody>
            <a:bodyPr wrap="square" rtlCol="0">
              <a:spAutoFit/>
            </a:bodyPr>
            <a:lstStyle/>
            <a:p>
              <a:r>
                <a:rPr lang="en-US" sz="800" b="1"/>
                <a:t>Speed with delay</a:t>
              </a:r>
            </a:p>
          </p:txBody>
        </p:sp>
      </p:grpSp>
      <p:sp>
        <p:nvSpPr>
          <p:cNvPr id="48" name="Title 1">
            <a:extLst>
              <a:ext uri="{FF2B5EF4-FFF2-40B4-BE49-F238E27FC236}">
                <a16:creationId xmlns:a16="http://schemas.microsoft.com/office/drawing/2014/main" id="{6F310811-C905-55EB-11B5-72A8890CD104}"/>
              </a:ext>
            </a:extLst>
          </p:cNvPr>
          <p:cNvSpPr txBox="1">
            <a:spLocks/>
          </p:cNvSpPr>
          <p:nvPr/>
        </p:nvSpPr>
        <p:spPr>
          <a:xfrm>
            <a:off x="2042181" y="67244"/>
            <a:ext cx="8107638" cy="592183"/>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solidFill>
                  <a:schemeClr val="accent1">
                    <a:lumMod val="75000"/>
                  </a:schemeClr>
                </a:solidFill>
                <a:latin typeface="Arial" panose="020B0604020202020204" pitchFamily="34" charset="0"/>
                <a:cs typeface="Arial" panose="020B0604020202020204" pitchFamily="34" charset="0"/>
              </a:rPr>
              <a:t>CPMM Trade Facilitation Indicators</a:t>
            </a:r>
          </a:p>
        </p:txBody>
      </p:sp>
      <p:sp>
        <p:nvSpPr>
          <p:cNvPr id="3" name="Title 2">
            <a:extLst>
              <a:ext uri="{FF2B5EF4-FFF2-40B4-BE49-F238E27FC236}">
                <a16:creationId xmlns:a16="http://schemas.microsoft.com/office/drawing/2014/main" id="{B0D24311-C191-725B-7A2E-05BADB705224}"/>
              </a:ext>
            </a:extLst>
          </p:cNvPr>
          <p:cNvSpPr txBox="1">
            <a:spLocks/>
          </p:cNvSpPr>
          <p:nvPr/>
        </p:nvSpPr>
        <p:spPr>
          <a:xfrm>
            <a:off x="9397092" y="1128728"/>
            <a:ext cx="2333899" cy="1589582"/>
          </a:xfrm>
          <a:prstGeom prst="rect">
            <a:avLst/>
          </a:prstGeom>
          <a:solidFill>
            <a:schemeClr val="bg1"/>
          </a:solidFill>
        </p:spPr>
        <p:txBody>
          <a:bodyPr lIns="91440" tIns="45720" rIns="91440" bIns="45720" anchor="t"/>
          <a:lstStyle>
            <a:defPPr>
              <a:defRPr lang="en-US"/>
            </a:defPPr>
            <a:lvl1pPr algn="ctr" defTabSz="914377">
              <a:lnSpc>
                <a:spcPct val="100000"/>
              </a:lnSpc>
              <a:spcBef>
                <a:spcPct val="0"/>
              </a:spcBef>
              <a:buNone/>
              <a:defRPr sz="1600">
                <a:solidFill>
                  <a:schemeClr val="accent1"/>
                </a:solidFill>
                <a:latin typeface="Arial"/>
                <a:ea typeface="+mj-ea"/>
                <a:cs typeface="Arial"/>
              </a:defRPr>
            </a:lvl1pPr>
          </a:lstStyle>
          <a:p>
            <a:pPr algn="l"/>
            <a:r>
              <a:rPr lang="en-US" sz="1800"/>
              <a:t>2022 data show </a:t>
            </a:r>
            <a:r>
              <a:rPr lang="en-US" sz="1800" b="1">
                <a:solidFill>
                  <a:srgbClr val="FF0000"/>
                </a:solidFill>
              </a:rPr>
              <a:t>improvement </a:t>
            </a:r>
            <a:r>
              <a:rPr lang="en-US" sz="1800">
                <a:solidFill>
                  <a:srgbClr val="0F6FC6"/>
                </a:solidFill>
              </a:rPr>
              <a:t>in</a:t>
            </a:r>
            <a:r>
              <a:rPr lang="en-US" sz="1800"/>
              <a:t> time and cost indicators for road and rail transport compared to 2021. </a:t>
            </a:r>
          </a:p>
          <a:p>
            <a:pPr algn="l"/>
            <a:endParaRPr lang="en-US" sz="1800"/>
          </a:p>
          <a:p>
            <a:pPr algn="l"/>
            <a:r>
              <a:rPr lang="en-US" sz="1800"/>
              <a:t>Significant needs for continued progress</a:t>
            </a:r>
          </a:p>
          <a:p>
            <a:pPr algn="l"/>
            <a:endParaRPr lang="en-US"/>
          </a:p>
          <a:p>
            <a:pPr algn="l"/>
            <a:endParaRPr lang="en-US"/>
          </a:p>
          <a:p>
            <a:pPr algn="l"/>
            <a:endParaRPr lang="en-US">
              <a:solidFill>
                <a:srgbClr val="0F6FC6"/>
              </a:solidFill>
            </a:endParaRPr>
          </a:p>
        </p:txBody>
      </p:sp>
      <p:sp>
        <p:nvSpPr>
          <p:cNvPr id="4" name="TextBox 3">
            <a:extLst>
              <a:ext uri="{FF2B5EF4-FFF2-40B4-BE49-F238E27FC236}">
                <a16:creationId xmlns:a16="http://schemas.microsoft.com/office/drawing/2014/main" id="{3DE2673E-BED4-6828-5ED0-79427E33E4CC}"/>
              </a:ext>
            </a:extLst>
          </p:cNvPr>
          <p:cNvSpPr txBox="1"/>
          <p:nvPr/>
        </p:nvSpPr>
        <p:spPr>
          <a:xfrm>
            <a:off x="9238828" y="4853665"/>
            <a:ext cx="2743200" cy="1015663"/>
          </a:xfrm>
          <a:prstGeom prst="rect">
            <a:avLst/>
          </a:prstGeom>
          <a:noFill/>
        </p:spPr>
        <p:txBody>
          <a:bodyPr wrap="square">
            <a:spAutoFit/>
          </a:bodyPr>
          <a:lstStyle/>
          <a:p>
            <a:r>
              <a:rPr lang="en-US" sz="1000">
                <a:cs typeface="Calibri"/>
              </a:rPr>
              <a:t>Note: BCP = border crossing point, CPMM = corridor performance measurement and monitoring, TFI = trade facilitation indicator </a:t>
            </a:r>
          </a:p>
          <a:p>
            <a:r>
              <a:rPr lang="en-US" sz="1000">
                <a:cs typeface="Calibri"/>
              </a:rPr>
              <a:t>Source: ADB Data Library. CAREC Program Corridor Performance Measurement and Monitoring. </a:t>
            </a:r>
            <a:endParaRPr lang="en-US" sz="1000"/>
          </a:p>
        </p:txBody>
      </p:sp>
      <p:sp>
        <p:nvSpPr>
          <p:cNvPr id="16" name="TextBox 15">
            <a:extLst>
              <a:ext uri="{FF2B5EF4-FFF2-40B4-BE49-F238E27FC236}">
                <a16:creationId xmlns:a16="http://schemas.microsoft.com/office/drawing/2014/main" id="{37AA2308-0A83-6CD7-28BF-A13A94DA93B6}"/>
              </a:ext>
            </a:extLst>
          </p:cNvPr>
          <p:cNvSpPr txBox="1"/>
          <p:nvPr/>
        </p:nvSpPr>
        <p:spPr>
          <a:xfrm>
            <a:off x="1471380" y="1148867"/>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Lower delays</a:t>
            </a:r>
          </a:p>
        </p:txBody>
      </p:sp>
      <p:sp>
        <p:nvSpPr>
          <p:cNvPr id="17" name="Rectangle 16">
            <a:extLst>
              <a:ext uri="{FF2B5EF4-FFF2-40B4-BE49-F238E27FC236}">
                <a16:creationId xmlns:a16="http://schemas.microsoft.com/office/drawing/2014/main" id="{08AABFB4-62AC-A25E-B838-7964DEEACBC0}"/>
              </a:ext>
            </a:extLst>
          </p:cNvPr>
          <p:cNvSpPr/>
          <p:nvPr/>
        </p:nvSpPr>
        <p:spPr>
          <a:xfrm>
            <a:off x="2678488" y="1966497"/>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F6A15A75-06B4-3864-52E9-20C34633CAD4}"/>
              </a:ext>
            </a:extLst>
          </p:cNvPr>
          <p:cNvCxnSpPr>
            <a:cxnSpLocks/>
            <a:stCxn id="25" idx="0"/>
            <a:endCxn id="21" idx="2"/>
          </p:cNvCxnSpPr>
          <p:nvPr/>
        </p:nvCxnSpPr>
        <p:spPr>
          <a:xfrm rot="5400000" flipH="1" flipV="1">
            <a:off x="5046832" y="1386061"/>
            <a:ext cx="415698" cy="72839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8D64E75-C871-D44C-442F-1C744902ECC3}"/>
              </a:ext>
            </a:extLst>
          </p:cNvPr>
          <p:cNvCxnSpPr>
            <a:cxnSpLocks/>
            <a:endCxn id="16" idx="2"/>
          </p:cNvCxnSpPr>
          <p:nvPr/>
        </p:nvCxnSpPr>
        <p:spPr>
          <a:xfrm rot="16200000" flipV="1">
            <a:off x="2557349" y="1545542"/>
            <a:ext cx="459246" cy="40456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23417EE-8591-79F2-9F59-23EC3C81BFFA}"/>
              </a:ext>
            </a:extLst>
          </p:cNvPr>
          <p:cNvSpPr txBox="1"/>
          <p:nvPr/>
        </p:nvSpPr>
        <p:spPr>
          <a:xfrm>
            <a:off x="4505567" y="1173077"/>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Reduced costs</a:t>
            </a:r>
          </a:p>
        </p:txBody>
      </p:sp>
      <p:sp>
        <p:nvSpPr>
          <p:cNvPr id="25" name="Rectangle 24">
            <a:extLst>
              <a:ext uri="{FF2B5EF4-FFF2-40B4-BE49-F238E27FC236}">
                <a16:creationId xmlns:a16="http://schemas.microsoft.com/office/drawing/2014/main" id="{C2284D75-1F21-C524-FC39-25EAB204FADE}"/>
              </a:ext>
            </a:extLst>
          </p:cNvPr>
          <p:cNvSpPr/>
          <p:nvPr/>
        </p:nvSpPr>
        <p:spPr>
          <a:xfrm>
            <a:off x="4588653" y="1958107"/>
            <a:ext cx="603662" cy="16690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3AAAC2-BFD6-2325-D53D-7BB62FF316DF}"/>
              </a:ext>
            </a:extLst>
          </p:cNvPr>
          <p:cNvSpPr/>
          <p:nvPr/>
        </p:nvSpPr>
        <p:spPr>
          <a:xfrm>
            <a:off x="6498552" y="1958107"/>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3B677FE-0931-6D7A-734B-61A9BBAE085B}"/>
              </a:ext>
            </a:extLst>
          </p:cNvPr>
          <p:cNvSpPr txBox="1"/>
          <p:nvPr/>
        </p:nvSpPr>
        <p:spPr>
          <a:xfrm>
            <a:off x="7132667" y="1136003"/>
            <a:ext cx="2226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Faster transport</a:t>
            </a:r>
          </a:p>
        </p:txBody>
      </p:sp>
      <p:cxnSp>
        <p:nvCxnSpPr>
          <p:cNvPr id="53" name="Connector: Elbow 52">
            <a:extLst>
              <a:ext uri="{FF2B5EF4-FFF2-40B4-BE49-F238E27FC236}">
                <a16:creationId xmlns:a16="http://schemas.microsoft.com/office/drawing/2014/main" id="{2DB1DAFB-A4F4-B716-BB06-30D16EBD62B4}"/>
              </a:ext>
            </a:extLst>
          </p:cNvPr>
          <p:cNvCxnSpPr>
            <a:cxnSpLocks/>
            <a:stCxn id="21" idx="2"/>
            <a:endCxn id="36" idx="0"/>
          </p:cNvCxnSpPr>
          <p:nvPr/>
        </p:nvCxnSpPr>
        <p:spPr>
          <a:xfrm rot="16200000" flipH="1">
            <a:off x="6001782" y="1159506"/>
            <a:ext cx="415698" cy="11815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94E753F-CF12-5AC3-CBB4-CF5654F378A5}"/>
              </a:ext>
            </a:extLst>
          </p:cNvPr>
          <p:cNvSpPr/>
          <p:nvPr/>
        </p:nvSpPr>
        <p:spPr>
          <a:xfrm>
            <a:off x="8385484" y="1948781"/>
            <a:ext cx="603662" cy="3333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Elbow 57">
            <a:extLst>
              <a:ext uri="{FF2B5EF4-FFF2-40B4-BE49-F238E27FC236}">
                <a16:creationId xmlns:a16="http://schemas.microsoft.com/office/drawing/2014/main" id="{045B6744-FEE7-3732-99F4-275327DFC7E3}"/>
              </a:ext>
            </a:extLst>
          </p:cNvPr>
          <p:cNvCxnSpPr>
            <a:cxnSpLocks/>
            <a:stCxn id="57" idx="0"/>
            <a:endCxn id="39" idx="2"/>
          </p:cNvCxnSpPr>
          <p:nvPr/>
        </p:nvCxnSpPr>
        <p:spPr>
          <a:xfrm rot="16200000" flipV="1">
            <a:off x="8244924" y="1506390"/>
            <a:ext cx="443446" cy="44133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6F905AC4-3249-13E8-69E2-CCE48ACACEFF}"/>
              </a:ext>
            </a:extLst>
          </p:cNvPr>
          <p:cNvSpPr txBox="1">
            <a:spLocks/>
          </p:cNvSpPr>
          <p:nvPr/>
        </p:nvSpPr>
        <p:spPr>
          <a:xfrm>
            <a:off x="8610600" y="605741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9A09C89-E760-E743-8004-FFE52D13F1E8}" type="slidenum">
              <a:rPr lang="en-US" sz="1100" smtClean="0"/>
              <a:pPr algn="r"/>
              <a:t>8</a:t>
            </a:fld>
            <a:endParaRPr lang="en-US" sz="1100"/>
          </a:p>
        </p:txBody>
      </p:sp>
    </p:spTree>
    <p:extLst>
      <p:ext uri="{BB962C8B-B14F-4D97-AF65-F5344CB8AC3E}">
        <p14:creationId xmlns:p14="http://schemas.microsoft.com/office/powerpoint/2010/main" val="280191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F9E9-C312-B960-BCC0-7F8625CC62CC}"/>
              </a:ext>
            </a:extLst>
          </p:cNvPr>
          <p:cNvSpPr>
            <a:spLocks noGrp="1"/>
          </p:cNvSpPr>
          <p:nvPr>
            <p:ph type="title"/>
          </p:nvPr>
        </p:nvSpPr>
        <p:spPr>
          <a:xfrm>
            <a:off x="838200" y="0"/>
            <a:ext cx="10515600" cy="844300"/>
          </a:xfrm>
        </p:spPr>
        <p:txBody>
          <a:bodyPr lIns="91440" tIns="45720" rIns="91440" bIns="45720" anchor="t"/>
          <a:lstStyle/>
          <a:p>
            <a:pPr algn="ctr"/>
            <a:r>
              <a:rPr lang="en-US" sz="3600">
                <a:solidFill>
                  <a:srgbClr val="0070C0"/>
                </a:solidFill>
              </a:rPr>
              <a:t>Trends in Trade </a:t>
            </a:r>
          </a:p>
        </p:txBody>
      </p:sp>
      <p:sp>
        <p:nvSpPr>
          <p:cNvPr id="3" name="Content Placeholder 2">
            <a:extLst>
              <a:ext uri="{FF2B5EF4-FFF2-40B4-BE49-F238E27FC236}">
                <a16:creationId xmlns:a16="http://schemas.microsoft.com/office/drawing/2014/main" id="{7F9B7BAE-A76B-0D41-560B-ABD2D2F3DC70}"/>
              </a:ext>
            </a:extLst>
          </p:cNvPr>
          <p:cNvSpPr>
            <a:spLocks noGrp="1"/>
          </p:cNvSpPr>
          <p:nvPr>
            <p:ph idx="1"/>
          </p:nvPr>
        </p:nvSpPr>
        <p:spPr>
          <a:xfrm>
            <a:off x="1027044" y="689435"/>
            <a:ext cx="10515600" cy="5320551"/>
          </a:xfrm>
        </p:spPr>
        <p:txBody>
          <a:bodyPr vert="horz" lIns="91440" tIns="45720" rIns="91440" bIns="45720" rtlCol="0" anchor="t">
            <a:normAutofit fontScale="25000" lnSpcReduction="20000"/>
          </a:bodyPr>
          <a:lstStyle/>
          <a:p>
            <a:pPr marL="0" indent="0">
              <a:lnSpc>
                <a:spcPct val="170000"/>
              </a:lnSpc>
              <a:spcBef>
                <a:spcPct val="0"/>
              </a:spcBef>
              <a:buNone/>
            </a:pPr>
            <a:r>
              <a:rPr lang="en-US" sz="8000" b="1">
                <a:solidFill>
                  <a:srgbClr val="00B050"/>
                </a:solidFill>
                <a:latin typeface="Arial"/>
                <a:cs typeface="Arial"/>
              </a:rPr>
              <a:t>Achievements</a:t>
            </a:r>
            <a:endParaRPr lang="en-US" sz="8000">
              <a:solidFill>
                <a:srgbClr val="00B050"/>
              </a:solidFill>
              <a:latin typeface="Arial"/>
              <a:cs typeface="Arial"/>
            </a:endParaRP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Trade in goods as a proportion of GDP has improved since 2016, </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Lower shares of the top 5 commodities in total exports indicates diversification in the export basket</a:t>
            </a:r>
            <a:endParaRPr lang="en-US" sz="9600">
              <a:solidFill>
                <a:schemeClr val="tx1"/>
              </a:solidFill>
            </a:endParaRP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CAREC integration improved the most across 6 regional groups</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Rising ecommerce</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2022 CPMM data show improvement in time and cost indicators for road and rail transport compared to 2021</a:t>
            </a:r>
          </a:p>
          <a:p>
            <a:pPr marL="0" indent="0">
              <a:lnSpc>
                <a:spcPct val="120000"/>
              </a:lnSpc>
              <a:spcBef>
                <a:spcPts val="200"/>
              </a:spcBef>
              <a:spcAft>
                <a:spcPts val="200"/>
              </a:spcAft>
              <a:buNone/>
            </a:pPr>
            <a:endParaRPr lang="en-US" sz="400" b="1">
              <a:solidFill>
                <a:srgbClr val="00B050"/>
              </a:solidFill>
              <a:latin typeface="Arial"/>
              <a:cs typeface="Arial"/>
            </a:endParaRPr>
          </a:p>
          <a:p>
            <a:pPr marL="0" indent="0">
              <a:lnSpc>
                <a:spcPct val="120000"/>
              </a:lnSpc>
              <a:spcBef>
                <a:spcPts val="200"/>
              </a:spcBef>
              <a:spcAft>
                <a:spcPts val="200"/>
              </a:spcAft>
              <a:buNone/>
            </a:pPr>
            <a:r>
              <a:rPr lang="en-US" sz="8000" b="1">
                <a:solidFill>
                  <a:srgbClr val="00B050"/>
                </a:solidFill>
                <a:latin typeface="Arial"/>
                <a:cs typeface="Arial"/>
              </a:rPr>
              <a:t>Challenges</a:t>
            </a:r>
            <a:endParaRPr lang="en-US" sz="8000">
              <a:solidFill>
                <a:srgbClr val="00B050"/>
              </a:solidFill>
              <a:latin typeface="Arial"/>
              <a:cs typeface="Arial"/>
            </a:endParaRP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Trade in services as a proportion of GDP remained constant.</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 Top 5 commodities in total exports still above 50%</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CAREC far from that of ASEAN and GMS. Trade and investment least integrated among the 8 indicators.</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Uneven ecommerce adoption, weak internet quality in some countries, digital transformation required</a:t>
            </a:r>
          </a:p>
          <a:p>
            <a:pPr marL="1143000" indent="-647700">
              <a:lnSpc>
                <a:spcPct val="120000"/>
              </a:lnSpc>
              <a:spcBef>
                <a:spcPts val="200"/>
              </a:spcBef>
              <a:spcAft>
                <a:spcPts val="200"/>
              </a:spcAft>
              <a:buFont typeface="+mj-lt"/>
              <a:buAutoNum type="arabicParenR"/>
            </a:pPr>
            <a:r>
              <a:rPr lang="en-US" sz="7200">
                <a:solidFill>
                  <a:schemeClr val="tx1"/>
                </a:solidFill>
                <a:latin typeface="Arial"/>
                <a:cs typeface="Arial"/>
              </a:rPr>
              <a:t>Significant scope in reducing time and cost, and improve the speed of goods across CAREC corridors</a:t>
            </a:r>
            <a:endParaRPr lang="en-US" sz="4400">
              <a:solidFill>
                <a:srgbClr val="0F6FC6"/>
              </a:solidFill>
            </a:endParaRPr>
          </a:p>
          <a:p>
            <a:pPr marL="227965" indent="-227965"/>
            <a:endParaRPr lang="en-US" sz="3200">
              <a:solidFill>
                <a:srgbClr val="FF0000"/>
              </a:solidFill>
            </a:endParaRPr>
          </a:p>
        </p:txBody>
      </p:sp>
      <p:sp>
        <p:nvSpPr>
          <p:cNvPr id="4" name="Slide Number Placeholder 3">
            <a:extLst>
              <a:ext uri="{FF2B5EF4-FFF2-40B4-BE49-F238E27FC236}">
                <a16:creationId xmlns:a16="http://schemas.microsoft.com/office/drawing/2014/main" id="{3A28D171-5D0F-1312-4630-FC34D75506C2}"/>
              </a:ext>
            </a:extLst>
          </p:cNvPr>
          <p:cNvSpPr>
            <a:spLocks noGrp="1"/>
          </p:cNvSpPr>
          <p:nvPr>
            <p:ph type="sldNum" sz="quarter" idx="12"/>
          </p:nvPr>
        </p:nvSpPr>
        <p:spPr>
          <a:xfrm>
            <a:off x="8610600" y="5862077"/>
            <a:ext cx="2743200" cy="365125"/>
          </a:xfrm>
        </p:spPr>
        <p:txBody>
          <a:bodyPr/>
          <a:lstStyle/>
          <a:p>
            <a:fld id="{59A09C89-E760-E743-8004-FFE52D13F1E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675688529"/>
      </p:ext>
    </p:extLst>
  </p:cSld>
  <p:clrMapOvr>
    <a:masterClrMapping/>
  </p:clrMapOvr>
</p:sld>
</file>

<file path=ppt/theme/theme1.xml><?xml version="1.0" encoding="utf-8"?>
<a:theme xmlns:a="http://schemas.openxmlformats.org/drawingml/2006/main" name="FTA Workshop Theme 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8A102E9-1BBC-1E49-B573-DE79308A57A9}" vid="{5D034C5E-A4E4-504E-BA54-2A8B482AE9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DDEB7-1BCB-4EB1-9D71-7A9C7EF26CB3}">
  <ds:schemaRefs>
    <ds:schemaRef ds:uri="bfc3d794-f474-4e3b-ac9c-26d99714d35c"/>
    <ds:schemaRef ds:uri="c1fdd505-2570-46c2-bd04-3e0f2d874cf5"/>
    <ds:schemaRef ds:uri="cbbeafd8-838d-484f-836c-4627ed3edf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31C928-B69F-4125-B358-CFEAC423C3F1}">
  <ds:schemaRefs>
    <ds:schemaRef ds:uri="http://schemas.microsoft.com/sharepoint/v3/contenttype/forms"/>
  </ds:schemaRefs>
</ds:datastoreItem>
</file>

<file path=customXml/itemProps3.xml><?xml version="1.0" encoding="utf-8"?>
<ds:datastoreItem xmlns:ds="http://schemas.openxmlformats.org/officeDocument/2006/customXml" ds:itemID="{2F4D6A04-6A5E-45A8-9454-843F1D22DC32}"/>
</file>

<file path=docProps/app.xml><?xml version="1.0" encoding="utf-8"?>
<Properties xmlns="http://schemas.openxmlformats.org/officeDocument/2006/extended-properties" xmlns:vt="http://schemas.openxmlformats.org/officeDocument/2006/docPropsVTypes">
  <Template>FTA Workshop Theme 2</Template>
  <Application>Microsoft Office PowerPoint</Application>
  <PresentationFormat>Widescreen</PresentationFormat>
  <Slides>20</Slides>
  <Notes>15</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FTA Workshop Theme 2</vt:lpstr>
      <vt:lpstr>PowerPoint Presentation</vt:lpstr>
      <vt:lpstr>Outline</vt:lpstr>
      <vt:lpstr>CAREC Trade Performance and Outlook </vt:lpstr>
      <vt:lpstr>PowerPoint Presentation</vt:lpstr>
      <vt:lpstr>Top CAREC exports continue to be: oils, petroleum gases, gold metals, copper ores and concentrates, refined copper, coal, ferro-alloys  Declining share of top 5 commodities indicates diversification in major  merchandise exports  Top 5 exports account 55%      </vt:lpstr>
      <vt:lpstr>PowerPoint Presentation</vt:lpstr>
      <vt:lpstr>PowerPoint Presentation</vt:lpstr>
      <vt:lpstr>PowerPoint Presentation</vt:lpstr>
      <vt:lpstr>Trends in Trade </vt:lpstr>
      <vt:lpstr>CAREC Integrated Trade Agenda (CITA) 2030  </vt:lpstr>
      <vt:lpstr>PowerPoint Presentation</vt:lpstr>
      <vt:lpstr>PowerPoint Presentation</vt:lpstr>
      <vt:lpstr>PowerPoint Presentation</vt:lpstr>
      <vt:lpstr>PowerPoint Presentation</vt:lpstr>
      <vt:lpstr>PowerPoint Presentation</vt:lpstr>
      <vt:lpstr>3rd Sanitary and Phytosanitary Measures Regional Working Group Meeting (January 2023)</vt:lpstr>
      <vt:lpstr>22nd Customs Cooperation Committee Meeting (9-10 June 2023)</vt:lpstr>
      <vt:lpstr>Regional Trade Group and Customs Cooperation Committee  Joint Meeting (12 June 2023)</vt:lpstr>
      <vt:lpstr>PowerPoint Presentation</vt:lpstr>
      <vt:lpstr>For SOM Guidance and Endorsement to 22nd Ministerial Conference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cortes</dc:creator>
  <cp:revision>3</cp:revision>
  <dcterms:created xsi:type="dcterms:W3CDTF">2023-01-18T10:25:41Z</dcterms:created>
  <dcterms:modified xsi:type="dcterms:W3CDTF">2023-06-12T17:51:00Z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TaxCatchAll">
    <vt:lpwstr>3;#EARD|285068fb-56a1-4780-9bb2-e37fa6deb6dc;#2;#EARD|285068fb-56a1-4780-9bb2-e37fa6deb6dc;#1;#English|16ac8743-31bb-43f8-9a73-533a041667d6</vt:lpwstr>
  </property>
  <property fmtid="{D5CDD505-2E9C-101B-9397-08002B2CF9AE}" pid="4" name="h00e4aaaf4624e24a7df7f06faa038c6">
    <vt:lpwstr>English|16ac8743-31bb-43f8-9a73-533a041667d6</vt:lpwstr>
  </property>
  <property fmtid="{D5CDD505-2E9C-101B-9397-08002B2CF9AE}" pid="5" name="p030e467f78f45b4ae8f7e2c17ea4d82">
    <vt:lpwstr/>
  </property>
  <property fmtid="{D5CDD505-2E9C-101B-9397-08002B2CF9AE}" pid="6" name="k985dbdc596c44d7acaf8184f33920f0">
    <vt:lpwstr/>
  </property>
  <property fmtid="{D5CDD505-2E9C-101B-9397-08002B2CF9AE}" pid="7" name="a37ff23a602146d4934a49238d370ca5">
    <vt:lpwstr/>
  </property>
  <property fmtid="{D5CDD505-2E9C-101B-9397-08002B2CF9AE}" pid="8" name="ADBCountry">
    <vt:lpwstr/>
  </property>
  <property fmtid="{D5CDD505-2E9C-101B-9397-08002B2CF9AE}" pid="9" name="d61536b25a8a4fedb48bb564279be82a">
    <vt:lpwstr>EARD|285068fb-56a1-4780-9bb2-e37fa6deb6dc</vt:lpwstr>
  </property>
  <property fmtid="{D5CDD505-2E9C-101B-9397-08002B2CF9AE}" pid="10" name="ADBContentGroup">
    <vt:lpwstr>2;#EARD|285068fb-56a1-4780-9bb2-e37fa6deb6dc</vt:lpwstr>
  </property>
  <property fmtid="{D5CDD505-2E9C-101B-9397-08002B2CF9AE}" pid="11" name="ADBSector">
    <vt:lpwstr/>
  </property>
  <property fmtid="{D5CDD505-2E9C-101B-9397-08002B2CF9AE}" pid="12" name="ADBDocumentSecurity">
    <vt:lpwstr/>
  </property>
  <property fmtid="{D5CDD505-2E9C-101B-9397-08002B2CF9AE}" pid="13" name="d01a0ce1b141461dbfb235a3ab729a2c">
    <vt:lpwstr/>
  </property>
  <property fmtid="{D5CDD505-2E9C-101B-9397-08002B2CF9AE}" pid="14" name="ADBDocumentLanguage">
    <vt:lpwstr>1;#English|16ac8743-31bb-43f8-9a73-533a041667d6</vt:lpwstr>
  </property>
  <property fmtid="{D5CDD505-2E9C-101B-9397-08002B2CF9AE}" pid="15" name="ADBDocumentType">
    <vt:lpwstr/>
  </property>
  <property fmtid="{D5CDD505-2E9C-101B-9397-08002B2CF9AE}" pid="16" name="ADBDepartmentOwner">
    <vt:lpwstr>3;#EARD|285068fb-56a1-4780-9bb2-e37fa6deb6dc</vt:lpwstr>
  </property>
  <property fmtid="{D5CDD505-2E9C-101B-9397-08002B2CF9AE}" pid="17" name="ClassificationContentMarkingFooterText">
    <vt:lpwstr>INTERNAL. This information is accessible to ADB Management and staff. It may be shared outside ADB with appropriate permission.</vt:lpwstr>
  </property>
  <property fmtid="{D5CDD505-2E9C-101B-9397-08002B2CF9AE}" pid="18" name="MSIP_Label_817d4574-7375-4d17-b29c-6e4c6df0fcb0_SiteId">
    <vt:lpwstr>9495d6bb-41c2-4c58-848f-92e52cf3d640</vt:lpwstr>
  </property>
  <property fmtid="{D5CDD505-2E9C-101B-9397-08002B2CF9AE}" pid="19" name="MSIP_Label_817d4574-7375-4d17-b29c-6e4c6df0fcb0_Method">
    <vt:lpwstr>Standard</vt:lpwstr>
  </property>
  <property fmtid="{D5CDD505-2E9C-101B-9397-08002B2CF9AE}" pid="20" name="MSIP_Label_817d4574-7375-4d17-b29c-6e4c6df0fcb0_SetDate">
    <vt:lpwstr>2023-01-18T12:34:29Z</vt:lpwstr>
  </property>
  <property fmtid="{D5CDD505-2E9C-101B-9397-08002B2CF9AE}" pid="21" name="MediaServiceImageTags">
    <vt:lpwstr/>
  </property>
  <property fmtid="{D5CDD505-2E9C-101B-9397-08002B2CF9AE}" pid="22" name="MSIP_Label_817d4574-7375-4d17-b29c-6e4c6df0fcb0_ActionId">
    <vt:lpwstr>edadf999-6005-4316-9bc3-168ee3bc6b60</vt:lpwstr>
  </property>
  <property fmtid="{D5CDD505-2E9C-101B-9397-08002B2CF9AE}" pid="23" name="MSIP_Label_817d4574-7375-4d17-b29c-6e4c6df0fcb0_ContentBits">
    <vt:lpwstr>2</vt:lpwstr>
  </property>
  <property fmtid="{D5CDD505-2E9C-101B-9397-08002B2CF9AE}" pid="24" name="ClassificationContentMarkingFooterLocations">
    <vt:lpwstr>FTA Workshop Theme 2:7</vt:lpwstr>
  </property>
  <property fmtid="{D5CDD505-2E9C-101B-9397-08002B2CF9AE}" pid="25" name="MSIP_Label_817d4574-7375-4d17-b29c-6e4c6df0fcb0_Enabled">
    <vt:lpwstr>true</vt:lpwstr>
  </property>
  <property fmtid="{D5CDD505-2E9C-101B-9397-08002B2CF9AE}" pid="26" name="MSIP_Label_817d4574-7375-4d17-b29c-6e4c6df0fcb0_Name">
    <vt:lpwstr>ADB Internal</vt:lpwstr>
  </property>
</Properties>
</file>