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FF6008-B0FE-8BBC-DBDB-F68AF218920C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5065714"/>
            <a:ext cx="1618673" cy="16557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12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8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9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6BEBB3-FDBF-B798-5384-3764412C6EBD}"/>
              </a:ext>
            </a:extLst>
          </p:cNvPr>
          <p:cNvPicPr/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183" y="5065714"/>
            <a:ext cx="1618673" cy="16557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423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8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6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5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2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3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4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8140A-07BC-4FD6-8749-68045C2E06D2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E47BB-7310-46D8-81F3-6ABCEF98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5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EA51434-1A55-4B35-A662-6F446881B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" dirty="0"/>
              <a:t>Заседание высокопоставленных официальных лиц ЦАРЭС</a:t>
            </a:r>
          </a:p>
          <a:p>
            <a:r>
              <a:rPr lang="ru" dirty="0"/>
              <a:t>13-14 июня 2023 </a:t>
            </a:r>
            <a:r>
              <a:rPr lang="ru-RU" dirty="0"/>
              <a:t>года</a:t>
            </a:r>
            <a:endParaRPr lang="ru" dirty="0"/>
          </a:p>
          <a:p>
            <a:r>
              <a:rPr lang="ru" dirty="0"/>
              <a:t>Тбилиси, Грузия</a:t>
            </a:r>
          </a:p>
          <a:p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B89152D-91C9-9700-DB76-3128E71D1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ru" sz="4800" b="1" dirty="0"/>
              <a:t>Переориентация торговых потоков </a:t>
            </a:r>
            <a:br>
              <a:rPr lang="en-US" sz="4800" b="1" dirty="0"/>
            </a:br>
            <a:r>
              <a:rPr lang="ru" sz="4800" b="1" dirty="0"/>
              <a:t>в Центральной Азии и на Кавказе в условиях внешних потрясений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5D169-E296-7668-27BA-2E8E9A33578B}"/>
              </a:ext>
            </a:extLst>
          </p:cNvPr>
          <p:cNvSpPr txBox="1"/>
          <p:nvPr/>
        </p:nvSpPr>
        <p:spPr>
          <a:xfrm>
            <a:off x="4505527" y="5257800"/>
            <a:ext cx="3180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2000" dirty="0"/>
              <a:t>Роман </a:t>
            </a:r>
            <a:r>
              <a:rPr lang="ru" sz="2000" dirty="0" err="1"/>
              <a:t>Могилевский</a:t>
            </a:r>
            <a:endParaRPr lang="en-PH" sz="2000" dirty="0"/>
          </a:p>
          <a:p>
            <a:pPr algn="ctr"/>
            <a:r>
              <a:rPr lang="ru" sz="2000" dirty="0"/>
              <a:t>Старший экономист</a:t>
            </a:r>
          </a:p>
          <a:p>
            <a:pPr algn="ctr"/>
            <a:r>
              <a:rPr lang="ru" sz="2000" dirty="0"/>
              <a:t>CWRC, АБР</a:t>
            </a:r>
          </a:p>
        </p:txBody>
      </p:sp>
    </p:spTree>
    <p:extLst>
      <p:ext uri="{BB962C8B-B14F-4D97-AF65-F5344CB8AC3E}">
        <p14:creationId xmlns:p14="http://schemas.microsoft.com/office/powerpoint/2010/main" val="113202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355DCC-2FE8-14C5-51C0-BA1138BF9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9" y="384580"/>
            <a:ext cx="10918371" cy="1325563"/>
          </a:xfrm>
        </p:spPr>
        <p:txBody>
          <a:bodyPr/>
          <a:lstStyle/>
          <a:p>
            <a:r>
              <a:rPr lang="ru" b="1" dirty="0"/>
              <a:t>Новая РЕТП АБР по влиянию внешних шоков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920432B-9A91-6035-3C5A-89E0DAF09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75" y="1710143"/>
            <a:ext cx="11201396" cy="4667250"/>
          </a:xfrm>
        </p:spPr>
        <p:txBody>
          <a:bodyPr>
            <a:normAutofit fontScale="92500" lnSpcReduction="10000"/>
          </a:bodyPr>
          <a:lstStyle/>
          <a:p>
            <a:r>
              <a:rPr lang="ru" dirty="0"/>
              <a:t>Множественные потрясения в 2020-2023 гг.</a:t>
            </a:r>
          </a:p>
          <a:p>
            <a:r>
              <a:rPr lang="ru" dirty="0"/>
              <a:t>Сильное влияние на экономику ЦАРЭС, особенно на страны Кавказа и Центральной Азии</a:t>
            </a:r>
          </a:p>
          <a:p>
            <a:r>
              <a:rPr lang="ru" dirty="0"/>
              <a:t>Комплексное исследование, охватывающее:</a:t>
            </a:r>
          </a:p>
          <a:p>
            <a:pPr marL="1077913" indent="-1077913">
              <a:buNone/>
            </a:pPr>
            <a:r>
              <a:rPr lang="ru" dirty="0"/>
              <a:t>- социально-экономические изменения в регионе (показатели роста, цены, миграция, финансовые потоки, торговля услугами, политика и т. д.),</a:t>
            </a:r>
          </a:p>
          <a:p>
            <a:pPr marL="1077913" indent="-1077913">
              <a:buNone/>
            </a:pPr>
            <a:r>
              <a:rPr lang="ru" dirty="0"/>
              <a:t>- изменения торговых потоков в регионе с использованием сильно дезагрегированных данных,</a:t>
            </a:r>
          </a:p>
          <a:p>
            <a:pPr marL="1077913" indent="-1077913">
              <a:buNone/>
            </a:pPr>
            <a:r>
              <a:rPr lang="ru" dirty="0"/>
              <a:t>- переоценка транспортных коридоров, соединяющих регион с другими частями мира</a:t>
            </a:r>
          </a:p>
          <a:p>
            <a:r>
              <a:rPr lang="ru" dirty="0"/>
              <a:t>Сроки – 2023-2024 годы</a:t>
            </a:r>
          </a:p>
        </p:txBody>
      </p:sp>
    </p:spTree>
    <p:extLst>
      <p:ext uri="{BB962C8B-B14F-4D97-AF65-F5344CB8AC3E}">
        <p14:creationId xmlns:p14="http://schemas.microsoft.com/office/powerpoint/2010/main" val="4087157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4D2637-FD32-EA88-A8A9-7544184FE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0"/>
            <a:ext cx="10515600" cy="869978"/>
          </a:xfrm>
        </p:spPr>
        <p:txBody>
          <a:bodyPr>
            <a:normAutofit/>
          </a:bodyPr>
          <a:lstStyle/>
          <a:p>
            <a:r>
              <a:rPr lang="ru" sz="4000" b="1" dirty="0"/>
              <a:t>Значительный рост как экспорта, так и импорта…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3F3075-29EA-BB8A-BFA3-F3D467939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281" y="869978"/>
            <a:ext cx="11097637" cy="4693603"/>
          </a:xfrm>
        </p:spPr>
        <p:txBody>
          <a:bodyPr/>
          <a:lstStyle/>
          <a:p>
            <a:r>
              <a:rPr lang="ru" dirty="0"/>
              <a:t>В 2022 году экономики региона зафиксировали рекордно высокие показатели экспорта и импорта товаров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E0D85-F264-975B-D454-FFE9A0717A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1848109"/>
            <a:ext cx="9004818" cy="449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29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32877AA-F0F6-FC4A-058D-DE20B0CB6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922" y="301559"/>
            <a:ext cx="10612877" cy="972070"/>
          </a:xfrm>
        </p:spPr>
        <p:txBody>
          <a:bodyPr>
            <a:normAutofit fontScale="90000"/>
          </a:bodyPr>
          <a:lstStyle/>
          <a:p>
            <a:r>
              <a:rPr lang="ru" b="1" dirty="0"/>
              <a:t>…как результат роста цен на энергоносители…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CE7DD53-494D-758A-717D-49D4BDD47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2" y="1438829"/>
            <a:ext cx="11087911" cy="4825683"/>
          </a:xfrm>
        </p:spPr>
        <p:txBody>
          <a:bodyPr/>
          <a:lstStyle/>
          <a:p>
            <a:r>
              <a:rPr lang="ru" dirty="0"/>
              <a:t>Резкое увеличение экспорта энергоносителей, в основном сырой нефти, из-за роста цен на 50%+</a:t>
            </a:r>
          </a:p>
          <a:p>
            <a:r>
              <a:rPr lang="ru" dirty="0"/>
              <a:t>Также во всех странах вырос импорт энергоносителей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20BDB3-862F-65D7-E891-FCCC95785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62" y="3181739"/>
            <a:ext cx="5652062" cy="337470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5DF0926-3FC2-B934-B24B-E3E9A5624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360" y="3181739"/>
            <a:ext cx="5652062" cy="338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71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E118F59-8733-E597-8EA1-F631F7D97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903" y="76511"/>
            <a:ext cx="11866880" cy="710466"/>
          </a:xfrm>
        </p:spPr>
        <p:txBody>
          <a:bodyPr>
            <a:normAutofit/>
          </a:bodyPr>
          <a:lstStyle/>
          <a:p>
            <a:r>
              <a:rPr lang="ru" sz="4000" b="1" dirty="0"/>
              <a:t>…и экспорта (ре-экспорта) в Российскую Федерацию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3D1036-07D2-F8A4-D5DB-550BFE1B8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92" y="656348"/>
            <a:ext cx="11314687" cy="4825683"/>
          </a:xfrm>
        </p:spPr>
        <p:txBody>
          <a:bodyPr/>
          <a:lstStyle/>
          <a:p>
            <a:r>
              <a:rPr lang="ru" dirty="0"/>
              <a:t>Значительное увеличение экспорта и импорта (в основном энергоресурсов) из России</a:t>
            </a:r>
          </a:p>
          <a:p>
            <a:r>
              <a:rPr lang="ru" dirty="0"/>
              <a:t>Ре-экспорт, создание экспорта и уничтожение экспорта в результате добровольного ухода международных компаний с российского рынка и санкций</a:t>
            </a:r>
          </a:p>
          <a:p>
            <a:r>
              <a:rPr lang="ru" dirty="0"/>
              <a:t>Снижение импорта машин и оборудования из России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3FB1D1-B3FE-BE0F-E203-F038BFC1C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03" y="3428999"/>
            <a:ext cx="5988188" cy="33524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FACC6B-E484-D9F9-A175-B454F1400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3415723"/>
            <a:ext cx="5900783" cy="336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06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BA5D320-11AD-4233-B592-25B72E834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" y="116733"/>
            <a:ext cx="11866880" cy="862981"/>
          </a:xfrm>
        </p:spPr>
        <p:txBody>
          <a:bodyPr/>
          <a:lstStyle/>
          <a:p>
            <a:r>
              <a:rPr lang="ru" b="1" dirty="0"/>
              <a:t>Подробнее о ре-экспорте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9501380-C241-8AED-E974-1D5A820B8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02" y="849610"/>
            <a:ext cx="11411527" cy="4825683"/>
          </a:xfrm>
        </p:spPr>
        <p:txBody>
          <a:bodyPr/>
          <a:lstStyle/>
          <a:p>
            <a:r>
              <a:rPr lang="ru" dirty="0"/>
              <a:t>По оценке ре-экспорт увеличился с общей суммы в </a:t>
            </a:r>
            <a:r>
              <a:rPr lang="ru" b="1" dirty="0"/>
              <a:t>1,5 миллиарда долларов США </a:t>
            </a:r>
            <a:r>
              <a:rPr lang="ru" dirty="0"/>
              <a:t>на основе данных об экспорте из ЦАР ЦАРЭС в Россию до </a:t>
            </a:r>
            <a:r>
              <a:rPr lang="ru" b="1" dirty="0"/>
              <a:t>23,5 миллиардов долларов США, </a:t>
            </a:r>
            <a:r>
              <a:rPr lang="ru" dirty="0"/>
              <a:t>если учитывать необычно высокий объем импорта на основе данных, представленных ЦАР, КНР и ЕС.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7DC7C2-5CB6-EF4C-655A-E8EF80EE1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079" y="2582842"/>
            <a:ext cx="8122977" cy="397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84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6A17C29-0F4D-CE6F-20CE-A6E5C41CE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013" y="134937"/>
            <a:ext cx="10515600" cy="1008063"/>
          </a:xfrm>
        </p:spPr>
        <p:txBody>
          <a:bodyPr/>
          <a:lstStyle/>
          <a:p>
            <a:r>
              <a:rPr lang="ru" b="1" dirty="0"/>
              <a:t>Последствия для политики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90F94EA-8343-90C8-2C91-1C96CFBAC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013" y="1143000"/>
            <a:ext cx="11119873" cy="4825683"/>
          </a:xfrm>
        </p:spPr>
        <p:txBody>
          <a:bodyPr>
            <a:normAutofit/>
          </a:bodyPr>
          <a:lstStyle/>
          <a:p>
            <a:r>
              <a:rPr lang="ru" dirty="0"/>
              <a:t>Непредвиденная прибыль от ре-экспорта может быть недолгой</a:t>
            </a:r>
          </a:p>
          <a:p>
            <a:r>
              <a:rPr lang="ru" dirty="0"/>
              <a:t>Необходимо улучшить связи с крупными производственными и торговыми центрами как на востоке, так и на западе через Средний коридор и другие транзитные маршруты</a:t>
            </a:r>
          </a:p>
          <a:p>
            <a:r>
              <a:rPr lang="ru" dirty="0"/>
              <a:t>Необходимо отслеживать происходящие изменения в торговле</a:t>
            </a:r>
          </a:p>
          <a:p>
            <a:r>
              <a:rPr lang="ru" dirty="0"/>
              <a:t>Больше данных и анализа в публикации:</a:t>
            </a:r>
          </a:p>
          <a:p>
            <a:pPr marL="0" indent="0">
              <a:buNone/>
            </a:pPr>
            <a:r>
              <a:rPr lang="ru" dirty="0"/>
              <a:t>   </a:t>
            </a:r>
            <a:r>
              <a:rPr lang="ru" dirty="0">
                <a:solidFill>
                  <a:srgbClr val="0070C0"/>
                </a:solidFill>
              </a:rPr>
              <a:t>Перспективы развития Азии. Апрель 2023 г. Экономические последствия российского вторжения в Украину на Кавказ и в Среднюю Азию: краткосрочные выгоды и долгосрочные проблемы. Манила.</a:t>
            </a:r>
          </a:p>
        </p:txBody>
      </p:sp>
    </p:spTree>
    <p:extLst>
      <p:ext uri="{BB962C8B-B14F-4D97-AF65-F5344CB8AC3E}">
        <p14:creationId xmlns:p14="http://schemas.microsoft.com/office/powerpoint/2010/main" val="3752432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/>
        <AccountId xsi:nil="true"/>
        <AccountType/>
      </UserInfo>
    </SharedWithUsers>
    <MediaLengthInSeconds xmlns="4d0bf39f-aee5-4194-a8cf-9eb94d977901" xsi:nil="true"/>
    <lcf76f155ced4ddcb4097134ff3c332f xmlns="4d0bf39f-aee5-4194-a8cf-9eb94d977901">
      <Terms xmlns="http://schemas.microsoft.com/office/infopath/2007/PartnerControls"/>
    </lcf76f155ced4ddcb4097134ff3c332f>
    <TaxCatchAll xmlns="c1fdd505-2570-46c2-bd04-3e0f2d874cf5">
      <Value>18</Value>
      <Value>3</Value>
      <Value>2</Value>
      <Value>1</Value>
    </TaxCatchAll>
  </documentManagement>
</p:properties>
</file>

<file path=customXml/itemProps1.xml><?xml version="1.0" encoding="utf-8"?>
<ds:datastoreItem xmlns:ds="http://schemas.openxmlformats.org/officeDocument/2006/customXml" ds:itemID="{742FFD98-3318-4161-8FCA-FA821A2EA54F}"/>
</file>

<file path=customXml/itemProps2.xml><?xml version="1.0" encoding="utf-8"?>
<ds:datastoreItem xmlns:ds="http://schemas.openxmlformats.org/officeDocument/2006/customXml" ds:itemID="{51BE794B-90D5-470E-82BF-50682C1093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7043BC-63CB-4567-9DB1-18E0FD2A7E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668aa56-9285-4561-92d6-d6343913a899"/>
    <ds:schemaRef ds:uri="http://purl.org/dc/elements/1.1/"/>
    <ds:schemaRef ds:uri="http://schemas.microsoft.com/office/2006/metadata/properties"/>
    <ds:schemaRef ds:uri="4d0bf39f-aee5-4194-a8cf-9eb94d97790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213</TotalTime>
  <Words>340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Переориентация торговых потоков  в Центральной Азии и на Кавказе в условиях внешних потрясений</vt:lpstr>
      <vt:lpstr>Новая РЕТП АБР по влиянию внешних шоков</vt:lpstr>
      <vt:lpstr>Значительный рост как экспорта, так и импорта…</vt:lpstr>
      <vt:lpstr>…как результат роста цен на энергоносители…</vt:lpstr>
      <vt:lpstr>…и экспорта (ре-экспорта) в Российскую Федерацию</vt:lpstr>
      <vt:lpstr>Подробнее о ре-экспорте</vt:lpstr>
      <vt:lpstr>Последствия для политики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Esnerjames P. Fernandez</dc:creator>
  <cp:lastModifiedBy>Reneli Gloria</cp:lastModifiedBy>
  <cp:revision>15</cp:revision>
  <dcterms:created xsi:type="dcterms:W3CDTF">2018-04-10T06:12:51Z</dcterms:created>
  <dcterms:modified xsi:type="dcterms:W3CDTF">2023-05-16T04:49:39Z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d61536b25a8a4fedb48bb564279be82a">
    <vt:lpwstr>CWRD|6d71ff58-4882-4388-ab5c-218969b1e9c8</vt:lpwstr>
  </property>
  <property fmtid="{D5CDD505-2E9C-101B-9397-08002B2CF9AE}" pid="4" name="k985dbdc596c44d7acaf8184f33920f0">
    <vt:lpwstr>Regional|d4cb8265-5963-4e16-b4f8-5ada18938c78</vt:lpwstr>
  </property>
  <property fmtid="{D5CDD505-2E9C-101B-9397-08002B2CF9AE}" pid="5" name="TaxCatchAll">
    <vt:lpwstr>18;#Regional;#3;#CWRD;#2;#CWRD;#1;#English</vt:lpwstr>
  </property>
  <property fmtid="{D5CDD505-2E9C-101B-9397-08002B2CF9AE}" pid="6" name="h00e4aaaf4624e24a7df7f06faa038c6">
    <vt:lpwstr>English|16ac8743-31bb-43f8-9a73-533a041667d6</vt:lpwstr>
  </property>
  <property fmtid="{D5CDD505-2E9C-101B-9397-08002B2CF9AE}" pid="7" name="ADBContentGroup">
    <vt:lpwstr>2;#CWRD|6d71ff58-4882-4388-ab5c-218969b1e9c8</vt:lpwstr>
  </property>
  <property fmtid="{D5CDD505-2E9C-101B-9397-08002B2CF9AE}" pid="8" name="Order">
    <vt:r8>25760400</vt:r8>
  </property>
  <property fmtid="{D5CDD505-2E9C-101B-9397-08002B2CF9AE}" pid="9" name="j78542b1fffc4a1c84659474212e3133">
    <vt:lpwstr>CWRD|6d71ff58-4882-4388-ab5c-218969b1e9c8</vt:lpwstr>
  </property>
  <property fmtid="{D5CDD505-2E9C-101B-9397-08002B2CF9AE}" pid="10" name="xd_Signature">
    <vt:bool>false</vt:bool>
  </property>
  <property fmtid="{D5CDD505-2E9C-101B-9397-08002B2CF9AE}" pid="11" name="xd_ProgID">
    <vt:lpwstr/>
  </property>
  <property fmtid="{D5CDD505-2E9C-101B-9397-08002B2CF9AE}" pid="12" name="_ExtendedDescription">
    <vt:lpwstr/>
  </property>
  <property fmtid="{D5CDD505-2E9C-101B-9397-08002B2CF9AE}" pid="13" name="TriggerFlowInfo">
    <vt:lpwstr/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MSIP_Label_817d4574-7375-4d17-b29c-6e4c6df0fcb0_Enabled">
    <vt:lpwstr>true</vt:lpwstr>
  </property>
  <property fmtid="{D5CDD505-2E9C-101B-9397-08002B2CF9AE}" pid="19" name="MSIP_Label_817d4574-7375-4d17-b29c-6e4c6df0fcb0_SetDate">
    <vt:lpwstr>2023-04-11T03:26:31Z</vt:lpwstr>
  </property>
  <property fmtid="{D5CDD505-2E9C-101B-9397-08002B2CF9AE}" pid="20" name="MSIP_Label_817d4574-7375-4d17-b29c-6e4c6df0fcb0_Method">
    <vt:lpwstr>Standard</vt:lpwstr>
  </property>
  <property fmtid="{D5CDD505-2E9C-101B-9397-08002B2CF9AE}" pid="21" name="MSIP_Label_817d4574-7375-4d17-b29c-6e4c6df0fcb0_Name">
    <vt:lpwstr>ADB Internal</vt:lpwstr>
  </property>
  <property fmtid="{D5CDD505-2E9C-101B-9397-08002B2CF9AE}" pid="22" name="MSIP_Label_817d4574-7375-4d17-b29c-6e4c6df0fcb0_SiteId">
    <vt:lpwstr>9495d6bb-41c2-4c58-848f-92e52cf3d640</vt:lpwstr>
  </property>
  <property fmtid="{D5CDD505-2E9C-101B-9397-08002B2CF9AE}" pid="23" name="MSIP_Label_817d4574-7375-4d17-b29c-6e4c6df0fcb0_ActionId">
    <vt:lpwstr>93605d0e-37ea-44fc-ba32-6c54431d93b3</vt:lpwstr>
  </property>
  <property fmtid="{D5CDD505-2E9C-101B-9397-08002B2CF9AE}" pid="24" name="MSIP_Label_817d4574-7375-4d17-b29c-6e4c6df0fcb0_ContentBits">
    <vt:lpwstr>2</vt:lpwstr>
  </property>
  <property fmtid="{D5CDD505-2E9C-101B-9397-08002B2CF9AE}" pid="25" name="ClassificationContentMarkingFooterLocations">
    <vt:lpwstr>Office Theme:8</vt:lpwstr>
  </property>
  <property fmtid="{D5CDD505-2E9C-101B-9397-08002B2CF9AE}" pid="26" name="ClassificationContentMarkingFooterText">
    <vt:lpwstr>INTERNAL. This information is accessible to ADB Management and staff. It may be shared outside ADB with appropriate permission.</vt:lpwstr>
  </property>
</Properties>
</file>