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custDataLst>
    <p:tags r:id="rId1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  <p:pic>
        <p:nvPicPr>
          <p:cNvPr id="7" name="Picture 6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982200" y="5065714"/>
            <a:ext cx="1618673" cy="1655761"/>
          </a:xfrm>
          <a:prstGeom prst="rect">
            <a:avLst/>
          </a:prstGeom>
          <a:noFill/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140A-07BC-4FD6-8749-68045C2E06D2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E47BB-7310-46D8-81F3-6ABCEF98FE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140A-07BC-4FD6-8749-68045C2E06D2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E47BB-7310-46D8-81F3-6ABCEF98FE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140A-07BC-4FD6-8749-68045C2E06D2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E47BB-7310-46D8-81F3-6ABCEF98FEF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983183" y="5065714"/>
            <a:ext cx="1618673" cy="1655761"/>
          </a:xfrm>
          <a:prstGeom prst="rect">
            <a:avLst/>
          </a:prstGeom>
          <a:noFill/>
        </p:spPr>
      </p:pic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140A-07BC-4FD6-8749-68045C2E06D2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E47BB-7310-46D8-81F3-6ABCEF98FE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140A-07BC-4FD6-8749-68045C2E06D2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E47BB-7310-46D8-81F3-6ABCEF98FE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140A-07BC-4FD6-8749-68045C2E06D2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E47BB-7310-46D8-81F3-6ABCEF98FE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140A-07BC-4FD6-8749-68045C2E06D2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E47BB-7310-46D8-81F3-6ABCEF98FE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140A-07BC-4FD6-8749-68045C2E06D2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E47BB-7310-46D8-81F3-6ABCEF98FE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140A-07BC-4FD6-8749-68045C2E06D2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E47BB-7310-46D8-81F3-6ABCEF98FE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140A-07BC-4FD6-8749-68045C2E06D2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E47BB-7310-46D8-81F3-6ABCEF98FE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8140A-07BC-4FD6-8749-68045C2E06D2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E47BB-7310-46D8-81F3-6ABCEF98FEF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rtl="0"/>
            <a:r>
              <a:rPr lang="en-US" sz="2400" b="0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CAREC高级官员会议</a:t>
            </a:r>
          </a:p>
          <a:p>
            <a:pPr rtl="0"/>
            <a:r>
              <a:rPr lang="en-US" sz="2400" b="0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2023年6月13-14日</a:t>
            </a:r>
          </a:p>
          <a:p>
            <a:pPr rtl="0"/>
            <a:r>
              <a:rPr lang="en-US" sz="2400" b="0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格鲁吉亚，第比利斯</a:t>
            </a:r>
          </a:p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286510" y="1122680"/>
            <a:ext cx="9381490" cy="2387600"/>
          </a:xfrm>
        </p:spPr>
        <p:txBody>
          <a:bodyPr>
            <a:noAutofit/>
          </a:bodyPr>
          <a:lstStyle/>
          <a:p>
            <a:pPr rtl="0"/>
            <a:r>
              <a:rPr lang="en-US" sz="60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在外部冲击中重新定位中亚和高加索地区的贸易流动</a:t>
            </a:r>
            <a:br>
              <a:rPr lang="en-US" sz="60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</a:br>
            <a:endParaRPr lang="en-US" sz="6000" b="1" i="0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05527" y="5257800"/>
            <a:ext cx="3180945" cy="101566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en-US" sz="2000" b="0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罗曼·莫吉列夫斯基</a:t>
            </a:r>
            <a:endParaRPr lang="en-PH" sz="2000"/>
          </a:p>
          <a:p>
            <a:pPr algn="ctr" rtl="0"/>
            <a:r>
              <a:rPr lang="en-US" sz="2000" b="0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高级经济师</a:t>
            </a:r>
          </a:p>
          <a:p>
            <a:pPr algn="ctr" rtl="0"/>
            <a:r>
              <a:rPr lang="en-US" sz="2000" b="0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亚行中西亚局区域合作和业务协调处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35429" y="384580"/>
            <a:ext cx="10918371" cy="1325563"/>
          </a:xfrm>
        </p:spPr>
        <p:txBody>
          <a:bodyPr>
            <a:noAutofit/>
          </a:bodyPr>
          <a:lstStyle/>
          <a:p>
            <a:pPr rtl="0"/>
            <a:r>
              <a:rPr lang="en-US" sz="44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亚行应对外部冲击影响的新区域技术援助项目（RETA）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55175" y="1710143"/>
            <a:ext cx="11201396" cy="4667250"/>
          </a:xfrm>
        </p:spPr>
        <p:txBody>
          <a:bodyPr>
            <a:noAutofit/>
          </a:bodyPr>
          <a:lstStyle/>
          <a:p>
            <a:pPr rtl="0"/>
            <a:r>
              <a:rPr lang="en-US" sz="2800" b="0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2020-2023年的多重冲击</a:t>
            </a:r>
          </a:p>
          <a:p>
            <a:pPr rtl="0"/>
            <a:r>
              <a:rPr lang="en-US" sz="2800" b="0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对CAREC经济体，特别是高加索和中亚地区的经济体产生的强烈影响</a:t>
            </a:r>
          </a:p>
          <a:p>
            <a:pPr rtl="0"/>
            <a:r>
              <a:rPr lang="en-US" sz="2800" b="0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综合研究涵盖了以下议题：</a:t>
            </a:r>
          </a:p>
          <a:p>
            <a:pPr marL="1078230" indent="-1078230" rtl="0">
              <a:buNone/>
            </a:pPr>
            <a:r>
              <a:rPr lang="en-US" sz="2800" b="0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	- 该地区的社会经济变化（增长表现、价格、移民、资金流动、服务贸易、政策等）、</a:t>
            </a:r>
          </a:p>
          <a:p>
            <a:pPr marL="1078230" indent="-1078230" rtl="0">
              <a:buNone/>
            </a:pPr>
            <a:r>
              <a:rPr lang="en-US" sz="2800" b="0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	- 使用高度分类的数据对该地区贸易流动的变化进行分析</a:t>
            </a:r>
          </a:p>
          <a:p>
            <a:pPr marL="1078230" indent="-1078230" rtl="0">
              <a:buNone/>
            </a:pPr>
            <a:r>
              <a:rPr lang="en-US" sz="2800" b="0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	- 重新评估连接本地区和世界其他国家地区的运输走廊</a:t>
            </a:r>
          </a:p>
          <a:p>
            <a:pPr rtl="0"/>
            <a:r>
              <a:rPr lang="en-US" sz="2800" b="0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时间框架 - 2023-2024年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91183" y="305679"/>
            <a:ext cx="10515600" cy="1325563"/>
          </a:xfrm>
        </p:spPr>
        <p:txBody>
          <a:bodyPr>
            <a:noAutofit/>
          </a:bodyPr>
          <a:lstStyle/>
          <a:p>
            <a:pPr rtl="0"/>
            <a:r>
              <a:rPr lang="en-US" sz="44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进出口的主要增长...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85281" y="1560100"/>
            <a:ext cx="10515600" cy="4693603"/>
          </a:xfrm>
        </p:spPr>
        <p:txBody>
          <a:bodyPr>
            <a:noAutofit/>
          </a:bodyPr>
          <a:lstStyle/>
          <a:p>
            <a:pPr rtl="0"/>
            <a:r>
              <a:rPr lang="en-US" sz="2800" b="0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2022年，该地区各经济体的商品进出口价值创下历史新高。</a:t>
            </a:r>
          </a:p>
          <a:p>
            <a:endParaRPr lang="en-US"/>
          </a:p>
          <a:p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FC3D5CA-3F2D-FCE0-1302-A28C032954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159" y="2216830"/>
            <a:ext cx="8538073" cy="4411338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40922" y="301559"/>
            <a:ext cx="10612877" cy="1690688"/>
          </a:xfrm>
        </p:spPr>
        <p:txBody>
          <a:bodyPr>
            <a:noAutofit/>
          </a:bodyPr>
          <a:lstStyle/>
          <a:p>
            <a:pPr rtl="0"/>
            <a:r>
              <a:rPr lang="en-US" sz="44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...受能源价格增长的驱动...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75552" y="1438829"/>
            <a:ext cx="11087911" cy="4825683"/>
          </a:xfrm>
        </p:spPr>
        <p:txBody>
          <a:bodyPr>
            <a:noAutofit/>
          </a:bodyPr>
          <a:lstStyle/>
          <a:p>
            <a:pPr rtl="0"/>
            <a:r>
              <a:rPr lang="en-US" sz="2800" b="0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由于价格上涨50%以上，能源（主要是原油）的出口急剧增加</a:t>
            </a:r>
          </a:p>
          <a:p>
            <a:pPr rtl="0"/>
            <a:r>
              <a:rPr lang="en-US" sz="2800" b="0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所有经济体的能源进口也在增长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DA1D4EF-208D-0271-0949-EFA2A302F7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265" y="3072339"/>
            <a:ext cx="5914804" cy="364956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167B914-AC5C-F4D7-1A85-6213103FB0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6633" y="3072339"/>
            <a:ext cx="5914804" cy="3659292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62560" y="252920"/>
            <a:ext cx="11866880" cy="1351279"/>
          </a:xfrm>
        </p:spPr>
        <p:txBody>
          <a:bodyPr>
            <a:noAutofit/>
          </a:bodyPr>
          <a:lstStyle/>
          <a:p>
            <a:pPr rtl="0"/>
            <a:r>
              <a:rPr lang="en-US" sz="44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...以及对俄罗斯联邦的出口（再出口）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39856" y="1341553"/>
            <a:ext cx="10723179" cy="4825683"/>
          </a:xfrm>
        </p:spPr>
        <p:txBody>
          <a:bodyPr>
            <a:noAutofit/>
          </a:bodyPr>
          <a:lstStyle/>
          <a:p>
            <a:pPr rtl="0"/>
            <a:r>
              <a:rPr lang="en-US" sz="2800" b="0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对俄罗斯的出口和从俄罗斯的进口（主要是能源）大幅增加</a:t>
            </a:r>
          </a:p>
          <a:p>
            <a:pPr rtl="0"/>
            <a:r>
              <a:rPr lang="en-US" sz="2800" b="0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由于跨国企业纷纷撤出俄罗斯市场以及西方对俄罗斯的制裁，</a:t>
            </a:r>
            <a:r>
              <a:rPr lang="zh-CN" altLang="en-US" sz="2800" b="0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出现了</a:t>
            </a:r>
            <a:r>
              <a:rPr lang="en-US" sz="2800" b="0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再出口</a:t>
            </a:r>
            <a:r>
              <a:rPr lang="zh-CN" altLang="en-US" sz="2800" b="0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的情况</a:t>
            </a:r>
            <a:r>
              <a:rPr lang="en-US" sz="2800" b="0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，旧的出口渠道消亡，新的出口需求</a:t>
            </a:r>
            <a:r>
              <a:rPr lang="zh-CN" altLang="en-US" sz="2800" b="0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诞生</a:t>
            </a:r>
            <a:endParaRPr lang="en-US" sz="2800" b="0" i="0" u="none" strike="noStrike">
              <a:highlight>
                <a:srgbClr val="000000">
                  <a:alpha val="0"/>
                </a:srgbClr>
              </a:highlight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rtl="0"/>
            <a:r>
              <a:rPr lang="en-US" sz="2800" b="0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从俄罗斯进口的机器和设备数量不断减少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10E3F05-2863-C004-C94F-FDDE9427ED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982" y="3348800"/>
            <a:ext cx="5833268" cy="333121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3713CE5-AD9A-95E5-EEE3-9BA7AC04DD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9751" y="3348800"/>
            <a:ext cx="5552393" cy="3331218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62560" y="116733"/>
            <a:ext cx="11866880" cy="1351279"/>
          </a:xfrm>
        </p:spPr>
        <p:txBody>
          <a:bodyPr>
            <a:noAutofit/>
          </a:bodyPr>
          <a:lstStyle/>
          <a:p>
            <a:pPr rtl="0"/>
            <a:r>
              <a:rPr lang="en-US" sz="44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再出口量增加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77702" y="1176182"/>
            <a:ext cx="10723179" cy="4825683"/>
          </a:xfrm>
        </p:spPr>
        <p:txBody>
          <a:bodyPr>
            <a:noAutofit/>
          </a:bodyPr>
          <a:lstStyle/>
          <a:p>
            <a:pPr rtl="0"/>
            <a:r>
              <a:rPr lang="en-US" sz="2800" b="0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如果考虑到高加索和中亚地区的石油和天然气出口国（CCA）、中国和欧盟报告的异常高的进口量，再出口的估计值从基于CAREC CCA对俄罗斯出口的</a:t>
            </a:r>
            <a:r>
              <a:rPr lang="en-US" sz="28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15亿美元</a:t>
            </a:r>
            <a:r>
              <a:rPr lang="en-US" sz="2800" b="0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增加到</a:t>
            </a:r>
            <a:r>
              <a:rPr lang="en-US" sz="28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235亿美元 </a:t>
            </a:r>
            <a:r>
              <a:rPr lang="en-US" sz="2800" b="0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ADB9EA-919C-F0B2-0632-67CC23AC06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459" y="2443484"/>
            <a:ext cx="8234945" cy="4126443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02013" y="134937"/>
            <a:ext cx="10515600" cy="1690688"/>
          </a:xfrm>
        </p:spPr>
        <p:txBody>
          <a:bodyPr>
            <a:noAutofit/>
          </a:bodyPr>
          <a:lstStyle/>
          <a:p>
            <a:pPr rtl="0"/>
            <a:r>
              <a:rPr lang="en-US" sz="4400" b="1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政策影响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02013" y="1419374"/>
            <a:ext cx="10515600" cy="4825683"/>
          </a:xfrm>
        </p:spPr>
        <p:txBody>
          <a:bodyPr>
            <a:noAutofit/>
          </a:bodyPr>
          <a:lstStyle/>
          <a:p>
            <a:pPr rtl="0"/>
            <a:r>
              <a:rPr lang="en-US" sz="2800" b="0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再出口的暴利可能是短暂的</a:t>
            </a:r>
          </a:p>
          <a:p>
            <a:pPr rtl="0"/>
            <a:r>
              <a:rPr lang="en-US" sz="2800" b="0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需要通过中部走廊和其他过境路线改善与东、西部主要生产和贸易中心的联系</a:t>
            </a:r>
          </a:p>
          <a:p>
            <a:pPr rtl="0"/>
            <a:r>
              <a:rPr lang="en-US" sz="2800" b="0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需要监测贸易的持续变化</a:t>
            </a:r>
          </a:p>
          <a:p>
            <a:pPr rtl="0"/>
            <a:r>
              <a:rPr lang="en-US" sz="2800" b="0" i="0" u="none" strike="noStrike"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更多的数据和分析详见：</a:t>
            </a:r>
          </a:p>
          <a:p>
            <a:pPr marL="0" indent="0" rtl="0">
              <a:buNone/>
            </a:pPr>
            <a:r>
              <a:rPr lang="en-US" sz="2800" b="0" i="0" u="none" strike="noStrike">
                <a:solidFill>
                  <a:srgbClr val="0070C0"/>
                </a:solidFill>
                <a:highlight>
                  <a:srgbClr val="000000">
                    <a:alpha val="0"/>
                  </a:srgbClr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亚洲开发银行2023年4月。俄乌战争对高加索和中亚地区的经济影响：短期利益和长期挑战。马尼拉。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3.1.12"/>
  <p:tag name="AS_OS" val="Unix 5.4.209.116"/>
  <p:tag name="AS_RELEASE_DATE" val="2020.03.14"/>
  <p:tag name="AS_TITLE" val="Aspose.Slides for .NET Standard 2.0"/>
  <p:tag name="AS_VERSION" val="20.3"/>
  <p:tag name="KSO_WPP_MARK_KEY" val="4cf32253-0db8-4294-bf5d-7afa72ad03ad"/>
  <p:tag name="COMMONDATA" val="eyJoZGlkIjoiZWY0OGU5NjlmYzg1NTRiMWQ4ODA5ZDdjYTlkNDM4MTAifQ==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DAEA74914DCF4CB1BBCF0E2E5EDB11" ma:contentTypeVersion="16" ma:contentTypeDescription="Create a new document." ma:contentTypeScope="" ma:versionID="590b25b2cc87761dafd9002c9e8bdf08">
  <xsd:schema xmlns:xsd="http://www.w3.org/2001/XMLSchema" xmlns:xs="http://www.w3.org/2001/XMLSchema" xmlns:p="http://schemas.microsoft.com/office/2006/metadata/properties" xmlns:ns2="f668aa56-9285-4561-92d6-d6343913a899" xmlns:ns3="4d0bf39f-aee5-4194-a8cf-9eb94d977901" xmlns:ns4="c1fdd505-2570-46c2-bd04-3e0f2d874cf5" targetNamespace="http://schemas.microsoft.com/office/2006/metadata/properties" ma:root="true" ma:fieldsID="08ce7d0b189851eda8553ac15085c2ff" ns2:_="" ns3:_="" ns4:_="">
    <xsd:import namespace="f668aa56-9285-4561-92d6-d6343913a899"/>
    <xsd:import namespace="4d0bf39f-aee5-4194-a8cf-9eb94d977901"/>
    <xsd:import namespace="c1fdd505-2570-46c2-bd04-3e0f2d874cf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8aa56-9285-4561-92d6-d6343913a8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0bf39f-aee5-4194-a8cf-9eb94d9779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15af50e-efb3-4a0e-b425-875ff625e0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cf1b58bf-0af3-43f6-8149-3fc5501c152c}" ma:internalName="TaxCatchAll" ma:showField="CatchAllData" ma:web="f668aa56-9285-4561-92d6-d6343913a8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668aa56-9285-4561-92d6-d6343913a899">
      <UserInfo>
        <DisplayName/>
        <AccountId xsi:nil="true"/>
        <AccountType/>
      </UserInfo>
    </SharedWithUsers>
    <MediaLengthInSeconds xmlns="4d0bf39f-aee5-4194-a8cf-9eb94d977901" xsi:nil="true"/>
    <lcf76f155ced4ddcb4097134ff3c332f xmlns="4d0bf39f-aee5-4194-a8cf-9eb94d977901">
      <Terms xmlns="http://schemas.microsoft.com/office/infopath/2007/PartnerControls"/>
    </lcf76f155ced4ddcb4097134ff3c332f>
    <TaxCatchAll xmlns="c1fdd505-2570-46c2-bd04-3e0f2d874cf5">
      <Value>18</Value>
      <Value>3</Value>
      <Value>2</Value>
      <Value>1</Value>
    </TaxCatchAl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CA48A0E-9E03-44C7-AE37-1517A82E8763}"/>
</file>

<file path=customXml/itemProps2.xml><?xml version="1.0" encoding="utf-8"?>
<ds:datastoreItem xmlns:ds="http://schemas.openxmlformats.org/officeDocument/2006/customXml" ds:itemID="{917043BC-63CB-4567-9DB1-18E0FD2A7E82}">
  <ds:schemaRefs/>
</ds:datastoreItem>
</file>

<file path=customXml/itemProps3.xml><?xml version="1.0" encoding="utf-8"?>
<ds:datastoreItem xmlns:ds="http://schemas.openxmlformats.org/officeDocument/2006/customXml" ds:itemID="{51BE794B-90D5-470E-82BF-50682C109358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57</TotalTime>
  <Words>140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宋体</vt:lpstr>
      <vt:lpstr>Arial</vt:lpstr>
      <vt:lpstr>Calibri</vt:lpstr>
      <vt:lpstr>Calibri Light</vt:lpstr>
      <vt:lpstr>Office Theme</vt:lpstr>
      <vt:lpstr>在外部冲击中重新定位中亚和高加索地区的贸易流动 </vt:lpstr>
      <vt:lpstr>亚行应对外部冲击影响的新区域技术援助项目（RETA）</vt:lpstr>
      <vt:lpstr>进出口的主要增长...</vt:lpstr>
      <vt:lpstr>...受能源价格增长的驱动...</vt:lpstr>
      <vt:lpstr>...以及对俄罗斯联邦的出口（再出口）</vt:lpstr>
      <vt:lpstr>再出口量增加</vt:lpstr>
      <vt:lpstr>政策影响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Esnerjames P. Fernandez</dc:creator>
  <cp:lastModifiedBy>Reneli Gloria</cp:lastModifiedBy>
  <cp:revision>12</cp:revision>
  <dcterms:created xsi:type="dcterms:W3CDTF">2018-04-10T06:12:00Z</dcterms:created>
  <dcterms:modified xsi:type="dcterms:W3CDTF">2023-05-22T01:37:03Z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ExtendedDescription">
    <vt:lpwstr/>
  </property>
  <property fmtid="{D5CDD505-2E9C-101B-9397-08002B2CF9AE}" pid="3" name="_SharedFileIndex">
    <vt:lpwstr/>
  </property>
  <property fmtid="{D5CDD505-2E9C-101B-9397-08002B2CF9AE}" pid="4" name="_SourceUrl">
    <vt:lpwstr/>
  </property>
  <property fmtid="{D5CDD505-2E9C-101B-9397-08002B2CF9AE}" pid="5" name="ADBContentGroup">
    <vt:lpwstr>2;#CWRD|6d71ff58-4882-4388-ab5c-218969b1e9c8</vt:lpwstr>
  </property>
  <property fmtid="{D5CDD505-2E9C-101B-9397-08002B2CF9AE}" pid="6" name="ClassificationContentMarkingFooterLocations">
    <vt:lpwstr>Office Theme:8</vt:lpwstr>
  </property>
  <property fmtid="{D5CDD505-2E9C-101B-9397-08002B2CF9AE}" pid="7" name="ClassificationContentMarkingFooterText">
    <vt:lpwstr>INTERNAL. This information is accessible to ADB Management and staff. It may be shared outside ADB with appropriate permission.</vt:lpwstr>
  </property>
  <property fmtid="{D5CDD505-2E9C-101B-9397-08002B2CF9AE}" pid="8" name="ComplianceAssetId">
    <vt:lpwstr/>
  </property>
  <property fmtid="{D5CDD505-2E9C-101B-9397-08002B2CF9AE}" pid="9" name="ContentTypeId">
    <vt:lpwstr>0x0101009FDAEA74914DCF4CB1BBCF0E2E5EDB11</vt:lpwstr>
  </property>
  <property fmtid="{D5CDD505-2E9C-101B-9397-08002B2CF9AE}" pid="10" name="d61536b25a8a4fedb48bb564279be82a">
    <vt:lpwstr>CWRD|6d71ff58-4882-4388-ab5c-218969b1e9c8</vt:lpwstr>
  </property>
  <property fmtid="{D5CDD505-2E9C-101B-9397-08002B2CF9AE}" pid="11" name="h00e4aaaf4624e24a7df7f06faa038c6">
    <vt:lpwstr>English|16ac8743-31bb-43f8-9a73-533a041667d6</vt:lpwstr>
  </property>
  <property fmtid="{D5CDD505-2E9C-101B-9397-08002B2CF9AE}" pid="12" name="j78542b1fffc4a1c84659474212e3133">
    <vt:lpwstr>CWRD|6d71ff58-4882-4388-ab5c-218969b1e9c8</vt:lpwstr>
  </property>
  <property fmtid="{D5CDD505-2E9C-101B-9397-08002B2CF9AE}" pid="13" name="k985dbdc596c44d7acaf8184f33920f0">
    <vt:lpwstr>Regional|d4cb8265-5963-4e16-b4f8-5ada18938c78</vt:lpwstr>
  </property>
  <property fmtid="{D5CDD505-2E9C-101B-9397-08002B2CF9AE}" pid="14" name="MSIP_Label_817d4574-7375-4d17-b29c-6e4c6df0fcb0_ActionId">
    <vt:lpwstr>93605d0e-37ea-44fc-ba32-6c54431d93b3</vt:lpwstr>
  </property>
  <property fmtid="{D5CDD505-2E9C-101B-9397-08002B2CF9AE}" pid="15" name="MSIP_Label_817d4574-7375-4d17-b29c-6e4c6df0fcb0_ContentBits">
    <vt:lpwstr>2</vt:lpwstr>
  </property>
  <property fmtid="{D5CDD505-2E9C-101B-9397-08002B2CF9AE}" pid="16" name="MSIP_Label_817d4574-7375-4d17-b29c-6e4c6df0fcb0_Enabled">
    <vt:lpwstr>true</vt:lpwstr>
  </property>
  <property fmtid="{D5CDD505-2E9C-101B-9397-08002B2CF9AE}" pid="17" name="MSIP_Label_817d4574-7375-4d17-b29c-6e4c6df0fcb0_Method">
    <vt:lpwstr>Standard</vt:lpwstr>
  </property>
  <property fmtid="{D5CDD505-2E9C-101B-9397-08002B2CF9AE}" pid="18" name="MSIP_Label_817d4574-7375-4d17-b29c-6e4c6df0fcb0_Name">
    <vt:lpwstr>ADB Internal</vt:lpwstr>
  </property>
  <property fmtid="{D5CDD505-2E9C-101B-9397-08002B2CF9AE}" pid="19" name="MSIP_Label_817d4574-7375-4d17-b29c-6e4c6df0fcb0_SetDate">
    <vt:lpwstr>2023-04-11T03:26:31Z</vt:lpwstr>
  </property>
  <property fmtid="{D5CDD505-2E9C-101B-9397-08002B2CF9AE}" pid="20" name="MSIP_Label_817d4574-7375-4d17-b29c-6e4c6df0fcb0_SiteId">
    <vt:lpwstr>9495d6bb-41c2-4c58-848f-92e52cf3d640</vt:lpwstr>
  </property>
  <property fmtid="{D5CDD505-2E9C-101B-9397-08002B2CF9AE}" pid="21" name="Order">
    <vt:r8>25760400</vt:r8>
  </property>
  <property fmtid="{D5CDD505-2E9C-101B-9397-08002B2CF9AE}" pid="22" name="TaxCatchAll">
    <vt:lpwstr>18;#Regional;#3;#CWRD;#2;#CWRD;#1;#English</vt:lpwstr>
  </property>
  <property fmtid="{D5CDD505-2E9C-101B-9397-08002B2CF9AE}" pid="23" name="TemplateUrl">
    <vt:lpwstr/>
  </property>
  <property fmtid="{D5CDD505-2E9C-101B-9397-08002B2CF9AE}" pid="24" name="TriggerFlowInfo">
    <vt:lpwstr/>
  </property>
  <property fmtid="{D5CDD505-2E9C-101B-9397-08002B2CF9AE}" pid="25" name="xd_ProgID">
    <vt:lpwstr/>
  </property>
  <property fmtid="{D5CDD505-2E9C-101B-9397-08002B2CF9AE}" pid="26" name="xd_Signature">
    <vt:bool>false</vt:bool>
  </property>
  <property fmtid="{D5CDD505-2E9C-101B-9397-08002B2CF9AE}" pid="27" name="ICV">
    <vt:lpwstr>93826C3FC21B4DF4AF1AF08D971361B1_12</vt:lpwstr>
  </property>
  <property fmtid="{D5CDD505-2E9C-101B-9397-08002B2CF9AE}" pid="28" name="KSOProductBuildVer">
    <vt:lpwstr>2052-11.1.0.14309</vt:lpwstr>
  </property>
</Properties>
</file>