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2200" y="5065714"/>
            <a:ext cx="1618673" cy="1655761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83183" y="5065714"/>
            <a:ext cx="1618673" cy="1655761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8140A-07BC-4FD6-8749-68045C2E06D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E47BB-7310-46D8-81F3-6ABCEF98F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rtl="0"/>
            <a:r>
              <a:rPr lang="en-US" sz="24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CAREC高级官员会议</a:t>
            </a:r>
          </a:p>
          <a:p>
            <a:pPr rtl="0"/>
            <a:r>
              <a:rPr lang="en-US" sz="24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2023年6月13-14日</a:t>
            </a:r>
          </a:p>
          <a:p>
            <a:pPr rtl="0"/>
            <a:r>
              <a:rPr lang="en-US" sz="24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格鲁吉亚，第比利斯</a:t>
            </a:r>
          </a:p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286510" y="1122680"/>
            <a:ext cx="9381490" cy="2387600"/>
          </a:xfrm>
        </p:spPr>
        <p:txBody>
          <a:bodyPr>
            <a:noAutofit/>
          </a:bodyPr>
          <a:lstStyle/>
          <a:p>
            <a:pPr rtl="0"/>
            <a:r>
              <a:rPr lang="en-US" sz="60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在外部冲击中重新定位中亚和高加索地区的贸易流动</a:t>
            </a:r>
            <a:br>
              <a:rPr lang="en-US" sz="60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endParaRPr lang="en-US" sz="60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5527" y="5257800"/>
            <a:ext cx="3180945" cy="101566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20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罗曼·莫吉列夫斯基</a:t>
            </a:r>
            <a:endParaRPr lang="en-PH" sz="2000"/>
          </a:p>
          <a:p>
            <a:pPr algn="ctr" rtl="0"/>
            <a:r>
              <a:rPr lang="en-US" sz="20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高级经济师</a:t>
            </a:r>
          </a:p>
          <a:p>
            <a:pPr algn="ctr" rtl="0"/>
            <a:r>
              <a:rPr lang="en-US" sz="20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亚行中西亚局区域合作和业务协调处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5429" y="384580"/>
            <a:ext cx="10918371" cy="1325563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亚行应对外部冲击影响的新区域技术援助项目（RETA）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55175" y="1710143"/>
            <a:ext cx="11201396" cy="4667250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2020-2023年的多重冲击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对CAREC经济体，特别是高加索和中亚地区的经济体产生的强烈影响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综合研究涵盖了以下议题：</a:t>
            </a:r>
          </a:p>
          <a:p>
            <a:pPr marL="1078230" indent="-1078230" rtl="0">
              <a:buNone/>
            </a:pP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	- 该地区的社会经济变化（增长表现、价格、移民、资金流动、服务贸易、政策等）、</a:t>
            </a:r>
          </a:p>
          <a:p>
            <a:pPr marL="1078230" indent="-1078230" rtl="0">
              <a:buNone/>
            </a:pP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	- 使用高度分类的数据对该地区贸易流动的变化进行分析</a:t>
            </a:r>
          </a:p>
          <a:p>
            <a:pPr marL="1078230" indent="-1078230" rtl="0">
              <a:buNone/>
            </a:pP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	- 重新评估连接本地区和世界其他国家地区的运输走廊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时间框架 - 2023-2024年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1183" y="305679"/>
            <a:ext cx="10515600" cy="1325563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进出口的主要增长...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85281" y="1560100"/>
            <a:ext cx="10515600" cy="4693603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2022年，该地区各经济体的商品进出口价值创下历史新高。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C3D5CA-3F2D-FCE0-1302-A28C03295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59" y="2216830"/>
            <a:ext cx="8538073" cy="441133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0922" y="301559"/>
            <a:ext cx="10612877" cy="1690688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...受能源价格增长的驱动...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5552" y="1438829"/>
            <a:ext cx="11087911" cy="4825683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由于价格上涨50%以上，能源（主要是原油）的出口急剧增加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所有经济体的能源进口也在增长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A1D4EF-208D-0271-0949-EFA2A302F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65" y="3072339"/>
            <a:ext cx="5914804" cy="36495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67B914-AC5C-F4D7-1A85-6213103FB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633" y="3072339"/>
            <a:ext cx="5914804" cy="365929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560" y="252920"/>
            <a:ext cx="11866880" cy="1351279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...以及对俄罗斯联邦的出口（再出口）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856" y="1341553"/>
            <a:ext cx="10723179" cy="4825683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对俄罗斯的出口和从俄罗斯的进口（主要是能源）大幅增加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由于跨国企业纷纷撤出俄罗斯市场以及西方对俄罗斯的制裁，</a:t>
            </a:r>
            <a:r>
              <a:rPr lang="zh-CN" alt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出现了</a:t>
            </a: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再出口</a:t>
            </a:r>
            <a:r>
              <a:rPr lang="zh-CN" alt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的情况</a:t>
            </a: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，旧的出口渠道消亡，新的出口需求</a:t>
            </a:r>
            <a:r>
              <a:rPr lang="zh-CN" alt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诞生</a:t>
            </a:r>
            <a:endParaRPr lang="en-US" sz="2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从俄罗斯进口的机器和设备数量不断减少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E3F05-2863-C004-C94F-FDDE9427E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82" y="3348800"/>
            <a:ext cx="5833268" cy="33312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713CE5-AD9A-95E5-EEE3-9BA7AC04D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9751" y="3348800"/>
            <a:ext cx="5552393" cy="333121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560" y="116733"/>
            <a:ext cx="11866880" cy="1351279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再出口量增加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7702" y="1176182"/>
            <a:ext cx="10723179" cy="4825683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如果考虑到高加索和中亚地区的石油和天然气出口国（CCA）、中国和欧盟报告的异常高的进口量，再出口的估计值从基于CAREC CCA对俄罗斯出口的</a:t>
            </a:r>
            <a:r>
              <a:rPr lang="en-US" sz="2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15亿美元</a:t>
            </a: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增加到</a:t>
            </a:r>
            <a:r>
              <a:rPr lang="en-US" sz="2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235亿美元 </a:t>
            </a:r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DB9EA-919C-F0B2-0632-67CC23AC0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59" y="2443484"/>
            <a:ext cx="8234945" cy="412644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2013" y="134937"/>
            <a:ext cx="10515600" cy="1690688"/>
          </a:xfrm>
        </p:spPr>
        <p:txBody>
          <a:bodyPr>
            <a:noAutofit/>
          </a:bodyPr>
          <a:lstStyle/>
          <a:p>
            <a:pPr rtl="0"/>
            <a:r>
              <a:rPr lang="en-US" sz="44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政策影响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02013" y="1419374"/>
            <a:ext cx="10515600" cy="4825683"/>
          </a:xfrm>
        </p:spPr>
        <p:txBody>
          <a:bodyPr>
            <a:noAutofit/>
          </a:bodyPr>
          <a:lstStyle/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再出口的暴利可能是短暂的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需要通过中部走廊和其他过境路线改善与东、西部主要生产和贸易中心的联系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需要监测贸易的持续变化</a:t>
            </a:r>
          </a:p>
          <a:p>
            <a:pPr rtl="0"/>
            <a:r>
              <a:rPr lang="en-US" sz="28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更多的数据和分析详见：</a:t>
            </a:r>
          </a:p>
          <a:p>
            <a:pPr marL="0" indent="0" rtl="0">
              <a:buNone/>
            </a:pPr>
            <a:r>
              <a:rPr lang="en-US" sz="2800" b="0" i="0" u="none" strike="noStrike">
                <a:solidFill>
                  <a:srgbClr val="0070C0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亚洲开发银行2023年4月。俄乌战争对高加索和中亚地区的经济影响：短期利益和长期挑战。马尼拉。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5.4.209.116"/>
  <p:tag name="AS_RELEASE_DATE" val="2020.03.14"/>
  <p:tag name="AS_TITLE" val="Aspose.Slides for .NET Standard 2.0"/>
  <p:tag name="AS_VERSION" val="20.3"/>
  <p:tag name="KSO_WPP_MARK_KEY" val="4cf32253-0db8-4294-bf5d-7afa72ad03ad"/>
  <p:tag name="COMMONDATA" val="eyJoZGlkIjoiZWY0OGU5NjlmYzg1NTRiMWQ4ODA5ZDdjYTlkNDM4MTAifQ==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  <lcf76f155ced4ddcb4097134ff3c332f xmlns="4d0bf39f-aee5-4194-a8cf-9eb94d977901">
      <Terms xmlns="http://schemas.microsoft.com/office/infopath/2007/PartnerControls"/>
    </lcf76f155ced4ddcb4097134ff3c332f>
    <TaxCatchAll xmlns="c1fdd505-2570-46c2-bd04-3e0f2d874cf5">
      <Value>18</Value>
      <Value>3</Value>
      <Value>2</Value>
      <Value>1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A48A0E-9E03-44C7-AE37-1517A82E8763}"/>
</file>

<file path=customXml/itemProps2.xml><?xml version="1.0" encoding="utf-8"?>
<ds:datastoreItem xmlns:ds="http://schemas.openxmlformats.org/officeDocument/2006/customXml" ds:itemID="{917043BC-63CB-4567-9DB1-18E0FD2A7E82}">
  <ds:schemaRefs/>
</ds:datastoreItem>
</file>

<file path=customXml/itemProps3.xml><?xml version="1.0" encoding="utf-8"?>
<ds:datastoreItem xmlns:ds="http://schemas.openxmlformats.org/officeDocument/2006/customXml" ds:itemID="{51BE794B-90D5-470E-82BF-50682C10935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140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Theme</vt:lpstr>
      <vt:lpstr>在外部冲击中重新定位中亚和高加索地区的贸易流动 </vt:lpstr>
      <vt:lpstr>亚行应对外部冲击影响的新区域技术援助项目（RETA）</vt:lpstr>
      <vt:lpstr>进出口的主要增长...</vt:lpstr>
      <vt:lpstr>...受能源价格增长的驱动...</vt:lpstr>
      <vt:lpstr>...以及对俄罗斯联邦的出口（再出口）</vt:lpstr>
      <vt:lpstr>再出口量增加</vt:lpstr>
      <vt:lpstr>政策影响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Esnerjames P. Fernandez</dc:creator>
  <cp:lastModifiedBy>Reneli Gloria</cp:lastModifiedBy>
  <cp:revision>12</cp:revision>
  <dcterms:created xsi:type="dcterms:W3CDTF">2018-04-10T06:12:00Z</dcterms:created>
  <dcterms:modified xsi:type="dcterms:W3CDTF">2023-05-22T01:37:03Z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ExtendedDescription">
    <vt:lpwstr/>
  </property>
  <property fmtid="{D5CDD505-2E9C-101B-9397-08002B2CF9AE}" pid="3" name="_SharedFileIndex">
    <vt:lpwstr/>
  </property>
  <property fmtid="{D5CDD505-2E9C-101B-9397-08002B2CF9AE}" pid="4" name="_SourceUrl">
    <vt:lpwstr/>
  </property>
  <property fmtid="{D5CDD505-2E9C-101B-9397-08002B2CF9AE}" pid="5" name="ADBContentGroup">
    <vt:lpwstr>2;#CWRD|6d71ff58-4882-4388-ab5c-218969b1e9c8</vt:lpwstr>
  </property>
  <property fmtid="{D5CDD505-2E9C-101B-9397-08002B2CF9AE}" pid="6" name="ClassificationContentMarkingFooterLocations">
    <vt:lpwstr>Office Theme:8</vt:lpwstr>
  </property>
  <property fmtid="{D5CDD505-2E9C-101B-9397-08002B2CF9AE}" pid="7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8" name="ComplianceAssetId">
    <vt:lpwstr/>
  </property>
  <property fmtid="{D5CDD505-2E9C-101B-9397-08002B2CF9AE}" pid="9" name="ContentTypeId">
    <vt:lpwstr>0x0101009FDAEA74914DCF4CB1BBCF0E2E5EDB11</vt:lpwstr>
  </property>
  <property fmtid="{D5CDD505-2E9C-101B-9397-08002B2CF9AE}" pid="10" name="d61536b25a8a4fedb48bb564279be82a">
    <vt:lpwstr>CWRD|6d71ff58-4882-4388-ab5c-218969b1e9c8</vt:lpwstr>
  </property>
  <property fmtid="{D5CDD505-2E9C-101B-9397-08002B2CF9AE}" pid="11" name="h00e4aaaf4624e24a7df7f06faa038c6">
    <vt:lpwstr>English|16ac8743-31bb-43f8-9a73-533a041667d6</vt:lpwstr>
  </property>
  <property fmtid="{D5CDD505-2E9C-101B-9397-08002B2CF9AE}" pid="12" name="j78542b1fffc4a1c84659474212e3133">
    <vt:lpwstr>CWRD|6d71ff58-4882-4388-ab5c-218969b1e9c8</vt:lpwstr>
  </property>
  <property fmtid="{D5CDD505-2E9C-101B-9397-08002B2CF9AE}" pid="13" name="k985dbdc596c44d7acaf8184f33920f0">
    <vt:lpwstr>Regional|d4cb8265-5963-4e16-b4f8-5ada18938c78</vt:lpwstr>
  </property>
  <property fmtid="{D5CDD505-2E9C-101B-9397-08002B2CF9AE}" pid="14" name="MSIP_Label_817d4574-7375-4d17-b29c-6e4c6df0fcb0_ActionId">
    <vt:lpwstr>93605d0e-37ea-44fc-ba32-6c54431d93b3</vt:lpwstr>
  </property>
  <property fmtid="{D5CDD505-2E9C-101B-9397-08002B2CF9AE}" pid="15" name="MSIP_Label_817d4574-7375-4d17-b29c-6e4c6df0fcb0_ContentBits">
    <vt:lpwstr>2</vt:lpwstr>
  </property>
  <property fmtid="{D5CDD505-2E9C-101B-9397-08002B2CF9AE}" pid="16" name="MSIP_Label_817d4574-7375-4d17-b29c-6e4c6df0fcb0_Enabled">
    <vt:lpwstr>true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etDate">
    <vt:lpwstr>2023-04-11T03:26:31Z</vt:lpwstr>
  </property>
  <property fmtid="{D5CDD505-2E9C-101B-9397-08002B2CF9AE}" pid="20" name="MSIP_Label_817d4574-7375-4d17-b29c-6e4c6df0fcb0_SiteId">
    <vt:lpwstr>9495d6bb-41c2-4c58-848f-92e52cf3d640</vt:lpwstr>
  </property>
  <property fmtid="{D5CDD505-2E9C-101B-9397-08002B2CF9AE}" pid="21" name="Order">
    <vt:r8>25760400</vt:r8>
  </property>
  <property fmtid="{D5CDD505-2E9C-101B-9397-08002B2CF9AE}" pid="22" name="TaxCatchAll">
    <vt:lpwstr>18;#Regional;#3;#CWRD;#2;#CWRD;#1;#English</vt:lpwstr>
  </property>
  <property fmtid="{D5CDD505-2E9C-101B-9397-08002B2CF9AE}" pid="23" name="TemplateUrl">
    <vt:lpwstr/>
  </property>
  <property fmtid="{D5CDD505-2E9C-101B-9397-08002B2CF9AE}" pid="24" name="TriggerFlowInfo">
    <vt:lpwstr/>
  </property>
  <property fmtid="{D5CDD505-2E9C-101B-9397-08002B2CF9AE}" pid="25" name="xd_ProgID">
    <vt:lpwstr/>
  </property>
  <property fmtid="{D5CDD505-2E9C-101B-9397-08002B2CF9AE}" pid="26" name="xd_Signature">
    <vt:bool>false</vt:bool>
  </property>
  <property fmtid="{D5CDD505-2E9C-101B-9397-08002B2CF9AE}" pid="27" name="ICV">
    <vt:lpwstr>93826C3FC21B4DF4AF1AF08D971361B1_12</vt:lpwstr>
  </property>
  <property fmtid="{D5CDD505-2E9C-101B-9397-08002B2CF9AE}" pid="28" name="KSOProductBuildVer">
    <vt:lpwstr>2052-11.1.0.14309</vt:lpwstr>
  </property>
</Properties>
</file>