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F6008-B0FE-8BBC-DBDB-F68AF218920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2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BEBB3-FDBF-B798-5384-3764412C6EB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183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2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8140A-07BC-4FD6-8749-68045C2E06D2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AEAA97D-F9C3-FFC8-AAE8-FCA42CA75A05}"/>
              </a:ext>
            </a:extLst>
          </p:cNvPr>
          <p:cNvGrpSpPr/>
          <p:nvPr/>
        </p:nvGrpSpPr>
        <p:grpSpPr>
          <a:xfrm>
            <a:off x="951722" y="1632858"/>
            <a:ext cx="10008637" cy="1703559"/>
            <a:chOff x="4922811" y="1277828"/>
            <a:chExt cx="4726620" cy="97698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1B5FC0-1367-B14A-4DD9-12B221D8715B}"/>
                </a:ext>
              </a:extLst>
            </p:cNvPr>
            <p:cNvSpPr txBox="1"/>
            <p:nvPr/>
          </p:nvSpPr>
          <p:spPr>
            <a:xfrm>
              <a:off x="4922811" y="1784562"/>
              <a:ext cx="4726620" cy="47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775"/>
                </a:lnSpc>
              </a:pPr>
              <a:r>
                <a:rPr lang="ru" sz="3400" b="1" i="1" dirty="0">
                  <a:solidFill>
                    <a:schemeClr val="bg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Экономическая и финансовая стабильность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104E97-3093-89BE-A546-C038223BC522}"/>
                </a:ext>
              </a:extLst>
            </p:cNvPr>
            <p:cNvSpPr txBox="1"/>
            <p:nvPr/>
          </p:nvSpPr>
          <p:spPr>
            <a:xfrm>
              <a:off x="5055004" y="1277828"/>
              <a:ext cx="4287446" cy="531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775"/>
                </a:lnSpc>
              </a:pPr>
              <a:r>
                <a:rPr lang="ru" sz="3600" b="1" dirty="0">
                  <a:solidFill>
                    <a:srgbClr val="F39C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ЦАРЭС 2030: Операционный кластер 1</a:t>
              </a:r>
            </a:p>
          </p:txBody>
        </p:sp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2B7341AE-0045-4B8A-0C58-0D4C3114B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7317" y="3771572"/>
            <a:ext cx="6858000" cy="1655762"/>
          </a:xfrm>
        </p:spPr>
        <p:txBody>
          <a:bodyPr>
            <a:normAutofit/>
          </a:bodyPr>
          <a:lstStyle/>
          <a:p>
            <a:r>
              <a:rPr lang="ru" sz="2000" dirty="0"/>
              <a:t>Заседание высокопоставленных официальных лиц ЦАРЭС</a:t>
            </a:r>
          </a:p>
          <a:p>
            <a:r>
              <a:rPr lang="ru" sz="1600" dirty="0"/>
              <a:t>13-14 июня 2023 г.</a:t>
            </a:r>
          </a:p>
          <a:p>
            <a:r>
              <a:rPr lang="ru" sz="1600" dirty="0"/>
              <a:t>Тбилиси, Грузия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3202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DC7AE82-6AA3-ABD7-96CB-E4EDC5B154B0}"/>
              </a:ext>
            </a:extLst>
          </p:cNvPr>
          <p:cNvGrpSpPr/>
          <p:nvPr/>
        </p:nvGrpSpPr>
        <p:grpSpPr>
          <a:xfrm>
            <a:off x="503854" y="727788"/>
            <a:ext cx="10627566" cy="1216532"/>
            <a:chOff x="0" y="1107475"/>
            <a:chExt cx="9144000" cy="11260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12778E-6843-3530-8A9A-530715BAAC6B}"/>
                </a:ext>
              </a:extLst>
            </p:cNvPr>
            <p:cNvSpPr txBox="1"/>
            <p:nvPr/>
          </p:nvSpPr>
          <p:spPr>
            <a:xfrm>
              <a:off x="1447159" y="1217906"/>
              <a:ext cx="6537605" cy="101566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" sz="3000" dirty="0">
                  <a:solidFill>
                    <a:srgbClr val="C00000"/>
                  </a:solidFill>
                  <a:latin typeface="Arial" panose="020B06040202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Кластер экономической и финансовой стабильности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23E223-CC4F-DBCF-9A35-5176CE471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081" y="1107475"/>
              <a:ext cx="708746" cy="708746"/>
            </a:xfrm>
            <a:prstGeom prst="rect">
              <a:avLst/>
            </a:prstGeom>
            <a:noFill/>
            <a:effectLst>
              <a:softEdge rad="12700"/>
            </a:effec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80B6D77-6879-9B79-15DF-F952B0B798E2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0" y="1460281"/>
              <a:ext cx="469082" cy="1568"/>
            </a:xfrm>
            <a:prstGeom prst="line">
              <a:avLst/>
            </a:prstGeom>
            <a:ln>
              <a:solidFill>
                <a:srgbClr val="9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8112442-2247-9B5E-BEE6-D83514DF6642}"/>
                </a:ext>
              </a:extLst>
            </p:cNvPr>
            <p:cNvCxnSpPr/>
            <p:nvPr/>
          </p:nvCxnSpPr>
          <p:spPr>
            <a:xfrm>
              <a:off x="7839403" y="1460281"/>
              <a:ext cx="1304597" cy="0"/>
            </a:xfrm>
            <a:prstGeom prst="line">
              <a:avLst/>
            </a:prstGeom>
            <a:ln>
              <a:solidFill>
                <a:srgbClr val="9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2638560-4FFB-23EC-E025-61336C5B5DA6}"/>
                </a:ext>
              </a:extLst>
            </p:cNvPr>
            <p:cNvCxnSpPr/>
            <p:nvPr/>
          </p:nvCxnSpPr>
          <p:spPr>
            <a:xfrm>
              <a:off x="1168662" y="1460281"/>
              <a:ext cx="469082" cy="1568"/>
            </a:xfrm>
            <a:prstGeom prst="line">
              <a:avLst/>
            </a:prstGeom>
            <a:ln>
              <a:solidFill>
                <a:srgbClr val="9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F14704C-7ED0-3CF8-18B2-38E508352A9E}"/>
              </a:ext>
            </a:extLst>
          </p:cNvPr>
          <p:cNvSpPr txBox="1"/>
          <p:nvPr/>
        </p:nvSpPr>
        <p:spPr>
          <a:xfrm>
            <a:off x="3508912" y="2206160"/>
            <a:ext cx="627519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" sz="1600" dirty="0">
                <a:latin typeface="Arial" panose="020B0604020202020204" pitchFamily="34" charset="0"/>
                <a:cs typeface="Arial" panose="020B0604020202020204" pitchFamily="34" charset="0"/>
              </a:rPr>
              <a:t>Задача: Повышение региональной макроэкономической стабильности, улучшение инвестиций и финансовая интеграция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" sz="14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региональной макроэкономической стабильности – </a:t>
            </a:r>
            <a:r>
              <a:rPr lang="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Ежегодный политический диалог на высоком уровне по налогово-бюджетной политике и финансовой стабильности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" sz="1400" dirty="0">
                <a:latin typeface="Arial" panose="020B0604020202020204" pitchFamily="34" charset="0"/>
                <a:cs typeface="Arial" panose="020B0604020202020204" pitchFamily="34" charset="0"/>
              </a:rPr>
              <a:t>Улучшение инвестиций в связи с задачей Кластера инфраструктуры и связанности – </a:t>
            </a:r>
            <a:r>
              <a:rPr lang="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фонд проектов ЦАРЭС по климату и устойчивому развитию (CSPPF) и Региональный фонд подготовки инфраструктуры ТПСТ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" sz="1400" dirty="0">
                <a:latin typeface="Arial" panose="020B0604020202020204" pitchFamily="34" charset="0"/>
                <a:cs typeface="Arial" panose="020B0604020202020204" pitchFamily="34" charset="0"/>
              </a:rPr>
              <a:t>Финансовая интеграция – </a:t>
            </a:r>
            <a:r>
              <a:rPr lang="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 регуляторов рынков капитала ЦАРЭС</a:t>
            </a:r>
          </a:p>
          <a:p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495298-D0E3-1627-56AF-51B013D876A1}"/>
              </a:ext>
            </a:extLst>
          </p:cNvPr>
          <p:cNvSpPr txBox="1"/>
          <p:nvPr/>
        </p:nvSpPr>
        <p:spPr>
          <a:xfrm>
            <a:off x="354304" y="2125405"/>
            <a:ext cx="2866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350"/>
              </a:spcAft>
              <a:buClr>
                <a:srgbClr val="C00000"/>
              </a:buClr>
            </a:pPr>
            <a:r>
              <a:rPr lang="ru" sz="2000" dirty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Введение </a:t>
            </a:r>
            <a:r>
              <a:rPr lang="ru" altLang="ko-KR" sz="2000" dirty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и</a:t>
            </a:r>
            <a:r>
              <a:rPr lang="ru" altLang="en-US" sz="2000" dirty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ru" sz="2000" dirty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Инициативы</a:t>
            </a:r>
          </a:p>
        </p:txBody>
      </p:sp>
      <p:pic>
        <p:nvPicPr>
          <p:cNvPr id="16" name="Picture 2" descr="Kompass vision Bilder, Kompass vision Stockfotos &amp; Bilder | Depositphotos®">
            <a:extLst>
              <a:ext uri="{FF2B5EF4-FFF2-40B4-BE49-F238E27FC236}">
                <a16:creationId xmlns:a16="http://schemas.microsoft.com/office/drawing/2014/main" id="{A7FE9DCC-4010-5EFA-9168-33F95C2C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04" y="2990518"/>
            <a:ext cx="2866449" cy="275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5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176A05C-063E-6B42-A15B-32FED8D1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16" y="514581"/>
            <a:ext cx="2928609" cy="3111725"/>
          </a:xfrm>
        </p:spPr>
        <p:txBody>
          <a:bodyPr anchor="b">
            <a:noAutofit/>
          </a:bodyPr>
          <a:lstStyle/>
          <a:p>
            <a:r>
              <a:rPr lang="ru" sz="2625" b="1" dirty="0"/>
              <a:t>Ежегодный политический диалог высокого уровня по ЭФС</a:t>
            </a:r>
            <a:br>
              <a:rPr lang="en-US" sz="2625" b="1" dirty="0"/>
            </a:br>
            <a:br>
              <a:rPr lang="en-US" sz="1350" b="1" dirty="0"/>
            </a:br>
            <a:r>
              <a:rPr lang="ru" sz="1200" b="1" i="1" dirty="0">
                <a:solidFill>
                  <a:schemeClr val="accent1"/>
                </a:solidFill>
                <a:cs typeface="Times New Roman" panose="02020603050405020304" pitchFamily="18" charset="0"/>
              </a:rPr>
              <a:t>Создан как платформа для обмена знаниями, которая проводит политические диалоги высокого уровня по отдельным вопросам, включая макроэкономическую и финансовую стабильность, поддерживает технические дискуссии и семинары, способствуя взаимному обучению в регионе, и выступает в качестве катализатора знаний</a:t>
            </a:r>
            <a:endParaRPr lang="en-US" sz="1125" b="1" dirty="0">
              <a:solidFill>
                <a:schemeClr val="accent1"/>
              </a:solidFill>
            </a:endParaRPr>
          </a:p>
        </p:txBody>
      </p:sp>
      <p:pic>
        <p:nvPicPr>
          <p:cNvPr id="10" name="Picture 9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124746A9-A30E-D991-DC5B-54C5015C3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6" y="3797554"/>
            <a:ext cx="2913945" cy="2659225"/>
          </a:xfrm>
          <a:prstGeom prst="flowChartConnector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0CE0FB1-6A90-C7AA-4820-A25EFE43E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580" y="309307"/>
            <a:ext cx="7486411" cy="565295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" sz="1600" b="1" u="sng" dirty="0">
                <a:solidFill>
                  <a:srgbClr val="3960A5"/>
                </a:solidFill>
              </a:rPr>
              <a:t>2023 г. – Прогресс, достижения и следующие шаги</a:t>
            </a:r>
          </a:p>
          <a:p>
            <a:pPr marL="342900" indent="-342900">
              <a:buFont typeface="+mj-lt"/>
              <a:buAutoNum type="arabicPeriod"/>
            </a:pPr>
            <a:r>
              <a:rPr lang="ru" sz="1350" b="1" dirty="0"/>
              <a:t>Форум Кластера экономической и финансовой стабильности ЦАРЭС 2023  «Мобилизация налогов для развития и декарбонизации в регионе ЦАРЭС» состоялся 14 февраля 2023 г. в Тбилиси (Грузия)</a:t>
            </a:r>
          </a:p>
          <a:p>
            <a:pPr>
              <a:buFontTx/>
              <a:buChar char="-"/>
            </a:pPr>
            <a:r>
              <a:rPr lang="ru" sz="1350" dirty="0"/>
              <a:t>Присутствовали старшие министры финансов и высокопоставленные представители стран ЦАРЭС, включая должностных лиц МВФ и Всемирного банка.</a:t>
            </a:r>
          </a:p>
          <a:p>
            <a:pPr>
              <a:buFontTx/>
              <a:buChar char="-"/>
            </a:pPr>
            <a:r>
              <a:rPr lang="ru" sz="1350" dirty="0"/>
              <a:t>На первом заседании обсуждались политика и меры по увеличению доходов для поддержки целей национального развития и восстановления бюджетных резервов стран ЦАРЭС.</a:t>
            </a:r>
          </a:p>
          <a:p>
            <a:pPr>
              <a:buFontTx/>
              <a:buChar char="-"/>
            </a:pPr>
            <a:r>
              <a:rPr lang="ru" sz="1300" dirty="0"/>
              <a:t>- На втором заседании обсуждались перспективы налогообложения выбросов углерода в странах-членах, в том числе неклиматические причины использования налогов на выбросы углерода и вопросы, связанные с его разработкой и реализацией.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" sz="1300" b="1" dirty="0"/>
              <a:t>14 июня 2023 года в Тбилиси (Грузия) состоится политический диалог высокого уровня по Кластеру экономической и финансовой стабильности 2023 года, сосредоточенный на рисках изменения климата для финансовой стабильности в регионе ЦАРЭС</a:t>
            </a:r>
          </a:p>
          <a:p>
            <a:pPr>
              <a:buFontTx/>
              <a:buChar char="-"/>
            </a:pPr>
            <a:r>
              <a:rPr lang="ru" sz="1350" dirty="0"/>
              <a:t>Мероприятие организовано совместно с МВФ и Всемирным банком</a:t>
            </a:r>
          </a:p>
          <a:p>
            <a:pPr>
              <a:buFontTx/>
              <a:buChar char="-"/>
            </a:pPr>
            <a:r>
              <a:rPr lang="ru" sz="1350" dirty="0"/>
              <a:t>Изучить риски, связанные с изменением климата, особенно в отношении финансовой стабильности в регионе</a:t>
            </a:r>
          </a:p>
          <a:p>
            <a:pPr>
              <a:buFontTx/>
              <a:buChar char="-"/>
            </a:pPr>
            <a:r>
              <a:rPr lang="ru" sz="1350" dirty="0"/>
              <a:t>Изучить роль устойчивого финансирования в мобилизации ресурсов, необходимых для инвестиций в смягчение последствий изменения климата, таких как сокращение выбросов парниковых газов, и адаптации, таких как повышение устойчивости к изменению климата, в направлении зеленого роста.</a:t>
            </a:r>
          </a:p>
        </p:txBody>
      </p:sp>
    </p:spTree>
    <p:extLst>
      <p:ext uri="{BB962C8B-B14F-4D97-AF65-F5344CB8AC3E}">
        <p14:creationId xmlns:p14="http://schemas.microsoft.com/office/powerpoint/2010/main" val="267229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7DAC9A-047E-F7A1-18A1-FFAABF146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3" y="535842"/>
            <a:ext cx="2880159" cy="2982122"/>
          </a:xfrm>
        </p:spPr>
        <p:txBody>
          <a:bodyPr anchor="b">
            <a:noAutofit/>
          </a:bodyPr>
          <a:lstStyle/>
          <a:p>
            <a:r>
              <a:rPr lang="ru" sz="2625" b="1" dirty="0"/>
              <a:t>Подготовительный фонд проекта ЦАРЭС по климату и устойчивому развитию (CSPPF) </a:t>
            </a:r>
            <a:br>
              <a:rPr lang="en-US" sz="2625" b="1" dirty="0"/>
            </a:br>
            <a:br>
              <a:rPr lang="en-US" sz="1350" b="1" dirty="0"/>
            </a:br>
            <a:r>
              <a:rPr lang="ru" sz="1125" b="1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ЦАРЭС-2030 продолжит продвигать повестку региональной инфраструктуры в соответствии с призывом ЦУР к надежной и устойчивой инфраструктуре, включая региональную и трансграничную инфраструктуру</a:t>
            </a:r>
            <a:endParaRPr lang="en-US" sz="1125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4E23F-7FD5-4302-7B24-CD1AA37B2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3" y="3746275"/>
            <a:ext cx="2662372" cy="207289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20F347-7368-AFBB-E479-F7B5FBB8D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0390" y="535842"/>
            <a:ext cx="7520279" cy="5691674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ru" sz="1500" b="1" u="sng" dirty="0">
                <a:solidFill>
                  <a:srgbClr val="3960A5"/>
                </a:solidFill>
              </a:rPr>
              <a:t>Обоснование CSPPF ЦАРЭС (ранее называвшийся RIPEF)</a:t>
            </a:r>
          </a:p>
          <a:p>
            <a:r>
              <a:rPr lang="ru" sz="1350" dirty="0">
                <a:ea typeface="Calibri" panose="020F0502020204030204" pitchFamily="34" charset="0"/>
                <a:cs typeface="Arial" panose="020B0604020202020204" pitchFamily="34" charset="0"/>
              </a:rPr>
              <a:t>Решение проблем для региональных инфраструктурных проектов ЦАРЭС: увеличение дефицита финансирования инфраструктуры, недостаточный потенциал, невыполнение задач по изменению климата и целей ЦУР, отсутствие готовых для инвестиций проектов, ограниченное финансирование частного сектора и недиверсифицированные источники финансирования и т.д.</a:t>
            </a:r>
            <a:endParaRPr lang="en-US" sz="135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" sz="1500" b="1" u="sng" dirty="0">
                <a:solidFill>
                  <a:srgbClr val="3960A5"/>
                </a:solidFill>
              </a:rPr>
              <a:t>Цели</a:t>
            </a:r>
          </a:p>
          <a:p>
            <a:r>
              <a:rPr lang="ru" sz="1350" dirty="0"/>
              <a:t>Специальный многосторонний донорский трастовый фонд, созданный для поддержки </a:t>
            </a:r>
            <a:r>
              <a:rPr lang="ru" sz="1350" dirty="0">
                <a:ea typeface="Times New Roman" panose="02020603050405020304" pitchFamily="18" charset="0"/>
              </a:rPr>
              <a:t>правительств ЦАРЭС в подготовке проектов и готовности к изменению климата устойчивым образом</a:t>
            </a:r>
            <a:endParaRPr lang="en-US" sz="1350" b="1" dirty="0"/>
          </a:p>
          <a:p>
            <a:pPr marL="0" indent="0">
              <a:buNone/>
            </a:pPr>
            <a:r>
              <a:rPr lang="ru" sz="1500" b="1" u="sng" dirty="0">
                <a:solidFill>
                  <a:srgbClr val="3960A5"/>
                </a:solidFill>
              </a:rPr>
              <a:t>Прогресс и следующие шаги</a:t>
            </a:r>
          </a:p>
          <a:p>
            <a:r>
              <a:rPr lang="ru" sz="1350" b="1" dirty="0"/>
              <a:t>Малая техническая помощь </a:t>
            </a:r>
            <a:r>
              <a:rPr lang="ru" sz="1350" dirty="0"/>
              <a:t>(утверждена в сентябре 2020 г.) — отчет о концепции распространен для рассмотрения, комментариев и отзывов</a:t>
            </a:r>
          </a:p>
          <a:p>
            <a:r>
              <a:rPr lang="ru" sz="1350" b="1" dirty="0"/>
              <a:t>Механизм ТП по транзакциям </a:t>
            </a:r>
            <a:r>
              <a:rPr lang="ru" sz="1350" dirty="0"/>
              <a:t>(в процессе) – для предоставления финансирования подготовки проектов для региональных инфраструктурных проектов в ЦАРЭС и улучшения институционального потенциала. Предоставление финансирования для двух проектов: (i) </a:t>
            </a:r>
            <a:r>
              <a:rPr lang="ru" sz="1350" b="1" u="sng" dirty="0">
                <a:solidFill>
                  <a:schemeClr val="accent1">
                    <a:lumMod val="75000"/>
                  </a:schemeClr>
                </a:solidFill>
              </a:rPr>
              <a:t>проект КР по управлению окружающей средой озера Иссык-Куль для устойчивого развития туризма и (ii) проект Экономического коридора Алматы-Бишкек по региональному улучшению пограничных служб (РУПС ЭКАБ )</a:t>
            </a:r>
          </a:p>
          <a:p>
            <a:r>
              <a:rPr lang="ru" sz="1350" b="1" dirty="0"/>
              <a:t>Консультации с заинтересованными сторонами </a:t>
            </a:r>
            <a:r>
              <a:rPr lang="ru" sz="1350" dirty="0"/>
              <a:t>(в процессе) – завершены внутренние консультации АБР и другие консультации управляющих фондами. Консультации стран-членов ЦАРЭС и партнеров по развитию продолжаются.</a:t>
            </a:r>
          </a:p>
          <a:p>
            <a:r>
              <a:rPr lang="ru" sz="1350" b="1" dirty="0"/>
              <a:t>Консультации с донорами </a:t>
            </a:r>
            <a:r>
              <a:rPr lang="ru" sz="1350" dirty="0"/>
              <a:t>(в процессе) – несколько раундов консультаций с донорами завершены и продолжаются (ЕС, Республика Корея и т.д.) со значительным прогрессом. Поставлена цель подписать письмо о намерениях или меморандум о взаимопонимании к октябрю 2023 года</a:t>
            </a:r>
          </a:p>
          <a:p>
            <a:pPr marL="0" indent="0">
              <a:buNone/>
            </a:pPr>
            <a:r>
              <a:rPr lang="ru" sz="1500" b="1" u="sng" dirty="0">
                <a:solidFill>
                  <a:srgbClr val="3960A5"/>
                </a:solidFill>
              </a:rPr>
              <a:t>Отчет для Министерской конференции</a:t>
            </a:r>
          </a:p>
          <a:p>
            <a:r>
              <a:rPr lang="ru" sz="1350" dirty="0"/>
              <a:t>Концепция </a:t>
            </a:r>
            <a:r>
              <a:rPr lang="en-US" sz="1350" dirty="0"/>
              <a:t>CSPPF </a:t>
            </a:r>
            <a:r>
              <a:rPr lang="ru" sz="1350" dirty="0"/>
              <a:t>представлена на согласование</a:t>
            </a:r>
          </a:p>
        </p:txBody>
      </p:sp>
    </p:spTree>
    <p:extLst>
      <p:ext uri="{BB962C8B-B14F-4D97-AF65-F5344CB8AC3E}">
        <p14:creationId xmlns:p14="http://schemas.microsoft.com/office/powerpoint/2010/main" val="308413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99772E6-3C75-11EB-CDA3-928A4D96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88" y="462928"/>
            <a:ext cx="2618326" cy="2982122"/>
          </a:xfrm>
        </p:spPr>
        <p:txBody>
          <a:bodyPr anchor="b">
            <a:noAutofit/>
          </a:bodyPr>
          <a:lstStyle/>
          <a:p>
            <a:r>
              <a:rPr lang="ru" sz="2625" b="1" dirty="0"/>
              <a:t>Форум регуляторов рынков капитала ЦАРЭС (CMRF) </a:t>
            </a:r>
            <a:br>
              <a:rPr lang="en-US" sz="2625" b="1" dirty="0"/>
            </a:br>
            <a:br>
              <a:rPr lang="en-US" sz="2625" b="1" dirty="0"/>
            </a:br>
            <a:r>
              <a:rPr lang="ru" sz="1125" b="1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ЦАРЭС-2030 продолжит продвигать повестку региональной инфраструктуры в соответствии с призывом ЦУР к надежной и устойчивой инфраструктуре, включая региональную и трансграничную инфраструктуру</a:t>
            </a:r>
            <a:endParaRPr lang="en-US" sz="1125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28CA3-4577-7DC6-5DAE-C70BB4B46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51" y="3661555"/>
            <a:ext cx="2769068" cy="221853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5B2AFC-A6CB-4017-492F-671AC59CA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0318" y="567368"/>
            <a:ext cx="7865705" cy="531271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" sz="1500" b="1" u="sng" dirty="0">
                <a:solidFill>
                  <a:srgbClr val="3960A5"/>
                </a:solidFill>
              </a:rPr>
              <a:t>Обоснование</a:t>
            </a:r>
          </a:p>
          <a:p>
            <a:r>
              <a:rPr lang="ru" sz="1350" dirty="0">
                <a:ea typeface="Calibri" panose="020F0502020204030204" pitchFamily="34" charset="0"/>
                <a:cs typeface="Arial" panose="020B0604020202020204" pitchFamily="34" charset="0"/>
              </a:rPr>
              <a:t>Рынки капитала могут играть ключевую роль в финансировании экономического роста за счет содействия торговле и инвестиционным потокам</a:t>
            </a:r>
          </a:p>
          <a:p>
            <a:r>
              <a:rPr lang="ru" sz="1350" dirty="0">
                <a:ea typeface="Calibri" panose="020F0502020204030204" pitchFamily="34" charset="0"/>
                <a:cs typeface="Arial" panose="020B0604020202020204" pitchFamily="34" charset="0"/>
              </a:rPr>
              <a:t>Необходимость создания прочной и значимой региональной платформы сотрудничества между нашими рынками капитала для мобилизации ресурсов в регионе для общего успеха</a:t>
            </a:r>
          </a:p>
          <a:p>
            <a:pPr marL="0" indent="0">
              <a:buNone/>
            </a:pPr>
            <a:r>
              <a:rPr lang="ru" sz="1500" b="1" u="sng" dirty="0">
                <a:solidFill>
                  <a:srgbClr val="3960A5"/>
                </a:solidFill>
              </a:rPr>
              <a:t>Цели</a:t>
            </a:r>
          </a:p>
          <a:p>
            <a:r>
              <a:rPr lang="ru" sz="1350" dirty="0">
                <a:ea typeface="Calibri" panose="020F0502020204030204" pitchFamily="34" charset="0"/>
                <a:cs typeface="Arial" panose="020B0604020202020204" pitchFamily="34" charset="0"/>
              </a:rPr>
              <a:t>CMRF как платформа развития региональных рынков капитала поможет углубить, диверсифицировать и стабилизировать финансовую систему региона. Это позволит ей более эффективно функционировать в качестве важного источника долгосрочных потребностей в финансировании, особенно для развития инфраструктуры</a:t>
            </a:r>
          </a:p>
          <a:p>
            <a:pPr marL="0" indent="0">
              <a:buNone/>
            </a:pPr>
            <a:r>
              <a:rPr lang="ru" sz="1500" b="1" u="sng" dirty="0">
                <a:solidFill>
                  <a:srgbClr val="3960A5"/>
                </a:solidFill>
              </a:rPr>
              <a:t>Прогресс и следующие шаги</a:t>
            </a:r>
          </a:p>
          <a:p>
            <a:r>
              <a:rPr lang="ru" sz="1350" b="1" dirty="0"/>
              <a:t>Первый CMRF </a:t>
            </a:r>
            <a:r>
              <a:rPr lang="ru" sz="1350" dirty="0"/>
              <a:t>состоялся 29-30 августа 2019 года в Исламабаде (Пакистан) с целью обсуждения регионального сотрудничества в целях развития рынков капитала, расширения доступа к финансированию и поддержки развития частного сектора.</a:t>
            </a:r>
          </a:p>
          <a:p>
            <a:r>
              <a:rPr lang="ru" sz="1350" b="1" dirty="0"/>
              <a:t>ТП АБР в поддержку CMRF ЦАРЭС, одобренная в августе (700 тыс. долл. США) </a:t>
            </a:r>
            <a:r>
              <a:rPr lang="ru" sz="1350" dirty="0"/>
              <a:t>, чтобы помочь Программе ЦАРЭС и ее членам завершить подготовку основы для официального учреждения CMRF и начать ее деятельность, такую как содействие обмену знаниями, наращивание потенциала и пилотирование региональных инициатив (например, гармонизация нормативно-правовой базы)</a:t>
            </a:r>
          </a:p>
          <a:p>
            <a:r>
              <a:rPr lang="ru" sz="1350" b="1" dirty="0"/>
              <a:t>Второй CMRF будет проведен в октябре в Алматы (Казахстан), совместно с Агентством Республики Казахстан по развитию финансовых рынков (ARDFM), </a:t>
            </a:r>
            <a:r>
              <a:rPr lang="ru" sz="1350" dirty="0"/>
              <a:t>для обсуждения вопросов развития рынка капитала, формализации и регуляризации CMRF, а также изучения потенциала инициативы по развитию региональных рынков капитала</a:t>
            </a:r>
          </a:p>
          <a:p>
            <a:pPr marL="0" indent="0">
              <a:buNone/>
            </a:pPr>
            <a:endParaRPr lang="en-US" sz="1350" dirty="0"/>
          </a:p>
          <a:p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283135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362C94-1B71-5A21-DEE3-A4296B170FC1}"/>
              </a:ext>
            </a:extLst>
          </p:cNvPr>
          <p:cNvSpPr>
            <a:spLocks/>
          </p:cNvSpPr>
          <p:nvPr/>
        </p:nvSpPr>
        <p:spPr bwMode="auto">
          <a:xfrm>
            <a:off x="2761925" y="2750346"/>
            <a:ext cx="6668149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ctr" defTabSz="1714500">
              <a:lnSpc>
                <a:spcPts val="3188"/>
              </a:lnSpc>
            </a:pPr>
            <a:r>
              <a:rPr lang="ru" sz="2700" b="1" spc="188" dirty="0">
                <a:latin typeface="+mj-lt"/>
                <a:ea typeface="Montserrat Semi" charset="0"/>
                <a:cs typeface="Montserrat Semi" charset="0"/>
                <a:sym typeface="Bebas Neue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236326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/>
        <AccountId xsi:nil="true"/>
        <AccountType/>
      </UserInfo>
    </SharedWithUsers>
    <MediaLengthInSeconds xmlns="4d0bf39f-aee5-4194-a8cf-9eb94d977901" xsi:nil="true"/>
    <lcf76f155ced4ddcb4097134ff3c332f xmlns="4d0bf39f-aee5-4194-a8cf-9eb94d977901">
      <Terms xmlns="http://schemas.microsoft.com/office/infopath/2007/PartnerControls"/>
    </lcf76f155ced4ddcb4097134ff3c332f>
    <TaxCatchAll xmlns="c1fdd505-2570-46c2-bd04-3e0f2d874cf5">
      <Value>18</Value>
      <Value>3</Value>
      <Value>2</Value>
      <Value>1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7043BC-63CB-4567-9DB1-18E0FD2A7E82}">
  <ds:schemaRefs>
    <ds:schemaRef ds:uri="http://schemas.microsoft.com/office/2006/metadata/properties"/>
    <ds:schemaRef ds:uri="http://schemas.microsoft.com/office/infopath/2007/PartnerControls"/>
    <ds:schemaRef ds:uri="f668aa56-9285-4561-92d6-d6343913a899"/>
    <ds:schemaRef ds:uri="4d0bf39f-aee5-4194-a8cf-9eb94d977901"/>
  </ds:schemaRefs>
</ds:datastoreItem>
</file>

<file path=customXml/itemProps2.xml><?xml version="1.0" encoding="utf-8"?>
<ds:datastoreItem xmlns:ds="http://schemas.openxmlformats.org/officeDocument/2006/customXml" ds:itemID="{67247438-A121-4CF7-94B3-9FDB7C9A544A}"/>
</file>

<file path=customXml/itemProps3.xml><?xml version="1.0" encoding="utf-8"?>
<ds:datastoreItem xmlns:ds="http://schemas.openxmlformats.org/officeDocument/2006/customXml" ds:itemID="{51BE794B-90D5-470E-82BF-50682C1093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199</TotalTime>
  <Words>884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Ежегодный политический диалог высокого уровня по ЭФС  Создан как платформа для обмена знаниями, которая проводит политические диалоги высокого уровня по отдельным вопросам, включая макроэкономическую и финансовую стабильность, поддерживает технические дискуссии и семинары, способствуя взаимному обучению в регионе, и выступает в качестве катализатора знаний</vt:lpstr>
      <vt:lpstr>Подготовительный фонд проекта ЦАРЭС по климату и устойчивому развитию (CSPPF)   ЦАРЭС-2030 продолжит продвигать повестку региональной инфраструктуры в соответствии с призывом ЦУР к надежной и устойчивой инфраструктуре, включая региональную и трансграничную инфраструктуру</vt:lpstr>
      <vt:lpstr>Форум регуляторов рынков капитала ЦАРЭС (CMRF)   ЦАРЭС-2030 продолжит продвигать повестку региональной инфраструктуры в соответствии с призывом ЦУР к надежной и устойчивой инфраструктуре, включая региональную и трансграничную инфраструктуру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Esnerjames P. Fernandez</dc:creator>
  <cp:lastModifiedBy>Reneli Gloria</cp:lastModifiedBy>
  <cp:revision>12</cp:revision>
  <dcterms:created xsi:type="dcterms:W3CDTF">2018-04-10T06:12:51Z</dcterms:created>
  <dcterms:modified xsi:type="dcterms:W3CDTF">2023-05-12T14:44:57Z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d61536b25a8a4fedb48bb564279be82a">
    <vt:lpwstr>CWRD|6d71ff58-4882-4388-ab5c-218969b1e9c8</vt:lpwstr>
  </property>
  <property fmtid="{D5CDD505-2E9C-101B-9397-08002B2CF9AE}" pid="4" name="k985dbdc596c44d7acaf8184f33920f0">
    <vt:lpwstr>Regional|d4cb8265-5963-4e16-b4f8-5ada18938c78</vt:lpwstr>
  </property>
  <property fmtid="{D5CDD505-2E9C-101B-9397-08002B2CF9AE}" pid="5" name="TaxCatchAll">
    <vt:lpwstr>18;#Regional;#3;#CWRD;#2;#CWRD;#1;#English</vt:lpwstr>
  </property>
  <property fmtid="{D5CDD505-2E9C-101B-9397-08002B2CF9AE}" pid="6" name="h00e4aaaf4624e24a7df7f06faa038c6">
    <vt:lpwstr>English|16ac8743-31bb-43f8-9a73-533a041667d6</vt:lpwstr>
  </property>
  <property fmtid="{D5CDD505-2E9C-101B-9397-08002B2CF9AE}" pid="7" name="ADBContentGroup">
    <vt:lpwstr>2;#CWRD|6d71ff58-4882-4388-ab5c-218969b1e9c8</vt:lpwstr>
  </property>
  <property fmtid="{D5CDD505-2E9C-101B-9397-08002B2CF9AE}" pid="8" name="Order">
    <vt:r8>25760400</vt:r8>
  </property>
  <property fmtid="{D5CDD505-2E9C-101B-9397-08002B2CF9AE}" pid="9" name="j78542b1fffc4a1c84659474212e3133">
    <vt:lpwstr>CWRD|6d71ff58-4882-4388-ab5c-218969b1e9c8</vt:lpwstr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MSIP_Label_817d4574-7375-4d17-b29c-6e4c6df0fcb0_Enabled">
    <vt:lpwstr>true</vt:lpwstr>
  </property>
  <property fmtid="{D5CDD505-2E9C-101B-9397-08002B2CF9AE}" pid="19" name="MSIP_Label_817d4574-7375-4d17-b29c-6e4c6df0fcb0_SetDate">
    <vt:lpwstr>2023-04-11T03:26:31Z</vt:lpwstr>
  </property>
  <property fmtid="{D5CDD505-2E9C-101B-9397-08002B2CF9AE}" pid="20" name="MSIP_Label_817d4574-7375-4d17-b29c-6e4c6df0fcb0_Method">
    <vt:lpwstr>Standard</vt:lpwstr>
  </property>
  <property fmtid="{D5CDD505-2E9C-101B-9397-08002B2CF9AE}" pid="21" name="MSIP_Label_817d4574-7375-4d17-b29c-6e4c6df0fcb0_Name">
    <vt:lpwstr>ADB Internal</vt:lpwstr>
  </property>
  <property fmtid="{D5CDD505-2E9C-101B-9397-08002B2CF9AE}" pid="22" name="MSIP_Label_817d4574-7375-4d17-b29c-6e4c6df0fcb0_SiteId">
    <vt:lpwstr>9495d6bb-41c2-4c58-848f-92e52cf3d640</vt:lpwstr>
  </property>
  <property fmtid="{D5CDD505-2E9C-101B-9397-08002B2CF9AE}" pid="23" name="MSIP_Label_817d4574-7375-4d17-b29c-6e4c6df0fcb0_ActionId">
    <vt:lpwstr>93605d0e-37ea-44fc-ba32-6c54431d93b3</vt:lpwstr>
  </property>
  <property fmtid="{D5CDD505-2E9C-101B-9397-08002B2CF9AE}" pid="24" name="MSIP_Label_817d4574-7375-4d17-b29c-6e4c6df0fcb0_ContentBits">
    <vt:lpwstr>2</vt:lpwstr>
  </property>
  <property fmtid="{D5CDD505-2E9C-101B-9397-08002B2CF9AE}" pid="25" name="ClassificationContentMarkingFooterLocations">
    <vt:lpwstr>Office Theme:8</vt:lpwstr>
  </property>
  <property fmtid="{D5CDD505-2E9C-101B-9397-08002B2CF9AE}" pid="26" name="ClassificationContentMarkingFooterText">
    <vt:lpwstr>INTERNAL. This information is accessible to ADB Management and staff. It may be shared outside ADB with appropriate permission.</vt:lpwstr>
  </property>
</Properties>
</file>