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1FF6008-B0FE-8BBC-DBDB-F68AF218920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5065714"/>
            <a:ext cx="1618673" cy="1655761"/>
          </a:xfrm>
          <a:prstGeom prst="rect">
            <a:avLst/>
          </a:prstGeom>
          <a:noFill/>
        </p:spPr>
      </p:pic>
    </p:spTree>
    <p:extLst>
      <p:ext uri="{BB962C8B-B14F-4D97-AF65-F5344CB8AC3E}">
        <p14:creationId xmlns:p14="http://schemas.microsoft.com/office/powerpoint/2010/main" val="39512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4720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349929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pic>
        <p:nvPicPr>
          <p:cNvPr id="8" name="Picture 7">
            <a:extLst>
              <a:ext uri="{FF2B5EF4-FFF2-40B4-BE49-F238E27FC236}">
                <a16:creationId xmlns:a16="http://schemas.microsoft.com/office/drawing/2014/main" id="{0A6BEBB3-FDBF-B798-5384-3764412C6E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3183" y="5065714"/>
            <a:ext cx="1618673" cy="1655761"/>
          </a:xfrm>
          <a:prstGeom prst="rect">
            <a:avLst/>
          </a:prstGeom>
          <a:noFill/>
        </p:spPr>
      </p:pic>
    </p:spTree>
    <p:extLst>
      <p:ext uri="{BB962C8B-B14F-4D97-AF65-F5344CB8AC3E}">
        <p14:creationId xmlns:p14="http://schemas.microsoft.com/office/powerpoint/2010/main" val="41242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8140A-07BC-4FD6-8749-68045C2E06D2}"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593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8140A-07BC-4FD6-8749-68045C2E06D2}"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0646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8140A-07BC-4FD6-8749-68045C2E06D2}"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101225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8140A-07BC-4FD6-8749-68045C2E06D2}"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2633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8140A-07BC-4FD6-8749-68045C2E06D2}"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560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612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37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8140A-07BC-4FD6-8749-68045C2E06D2}" type="datetimeFigureOut">
              <a:rPr lang="en-US" smtClean="0"/>
              <a:t>5/16/2023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t>‹#›</a:t>
            </a:fld>
            <a:endParaRPr lang="en-US"/>
          </a:p>
        </p:txBody>
      </p:sp>
    </p:spTree>
    <p:extLst>
      <p:ext uri="{BB962C8B-B14F-4D97-AF65-F5344CB8AC3E}">
        <p14:creationId xmlns:p14="http://schemas.microsoft.com/office/powerpoint/2010/main" val="6392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A51434-1A55-4B35-A662-6F446881BFF6}"/>
              </a:ext>
            </a:extLst>
          </p:cNvPr>
          <p:cNvSpPr>
            <a:spLocks noGrp="1"/>
          </p:cNvSpPr>
          <p:nvPr>
            <p:ph type="subTitle" idx="1"/>
          </p:nvPr>
        </p:nvSpPr>
        <p:spPr>
          <a:xfrm>
            <a:off x="1443501" y="3265923"/>
            <a:ext cx="9144000" cy="1655762"/>
          </a:xfrm>
        </p:spPr>
        <p:txBody>
          <a:bodyPr/>
          <a:lstStyle/>
          <a:p>
            <a:r>
              <a:rPr lang="en-US" dirty="0"/>
              <a:t>CAREC Senior Officials’ Meeting </a:t>
            </a:r>
          </a:p>
          <a:p>
            <a:r>
              <a:rPr lang="en-US" dirty="0"/>
              <a:t>13-14 June 2023</a:t>
            </a:r>
          </a:p>
          <a:p>
            <a:r>
              <a:rPr lang="en-US" dirty="0"/>
              <a:t>Tbilisi, Georgia</a:t>
            </a:r>
          </a:p>
          <a:p>
            <a:endParaRPr lang="en-US" dirty="0"/>
          </a:p>
        </p:txBody>
      </p:sp>
      <p:sp>
        <p:nvSpPr>
          <p:cNvPr id="2" name="TextBox 1">
            <a:extLst>
              <a:ext uri="{FF2B5EF4-FFF2-40B4-BE49-F238E27FC236}">
                <a16:creationId xmlns:a16="http://schemas.microsoft.com/office/drawing/2014/main" id="{5EB9DD6D-86BF-843B-C10C-3EE53AC7F4D6}"/>
              </a:ext>
            </a:extLst>
          </p:cNvPr>
          <p:cNvSpPr txBox="1"/>
          <p:nvPr/>
        </p:nvSpPr>
        <p:spPr>
          <a:xfrm>
            <a:off x="1206758" y="1446245"/>
            <a:ext cx="9778482" cy="490071"/>
          </a:xfrm>
          <a:prstGeom prst="rect">
            <a:avLst/>
          </a:prstGeom>
          <a:noFill/>
        </p:spPr>
        <p:txBody>
          <a:bodyPr wrap="square" rtlCol="0">
            <a:spAutoFit/>
          </a:bodyPr>
          <a:lstStyle/>
          <a:p>
            <a:pPr algn="ctr">
              <a:lnSpc>
                <a:spcPts val="2775"/>
              </a:lnSpc>
            </a:pPr>
            <a:r>
              <a:rPr lang="en-US" sz="4400" b="1" dirty="0">
                <a:solidFill>
                  <a:srgbClr val="F39C12"/>
                </a:solidFill>
                <a:latin typeface="Arial" panose="020B0604020202020204" pitchFamily="34" charset="0"/>
                <a:cs typeface="Arial" panose="020B0604020202020204" pitchFamily="34" charset="0"/>
              </a:rPr>
              <a:t>CAREC 2030 Operational Cluster 1 </a:t>
            </a:r>
          </a:p>
        </p:txBody>
      </p:sp>
      <p:sp>
        <p:nvSpPr>
          <p:cNvPr id="6" name="TextBox 5">
            <a:extLst>
              <a:ext uri="{FF2B5EF4-FFF2-40B4-BE49-F238E27FC236}">
                <a16:creationId xmlns:a16="http://schemas.microsoft.com/office/drawing/2014/main" id="{B449C3CE-5CD1-6584-3A09-6EA1D8AF1EAC}"/>
              </a:ext>
            </a:extLst>
          </p:cNvPr>
          <p:cNvSpPr txBox="1"/>
          <p:nvPr/>
        </p:nvSpPr>
        <p:spPr>
          <a:xfrm>
            <a:off x="1735494" y="2204947"/>
            <a:ext cx="8560014" cy="478401"/>
          </a:xfrm>
          <a:prstGeom prst="rect">
            <a:avLst/>
          </a:prstGeom>
          <a:noFill/>
        </p:spPr>
        <p:txBody>
          <a:bodyPr wrap="square" rtlCol="0">
            <a:spAutoFit/>
          </a:bodyPr>
          <a:lstStyle/>
          <a:p>
            <a:pPr algn="ctr">
              <a:lnSpc>
                <a:spcPts val="2775"/>
              </a:lnSpc>
            </a:pPr>
            <a:r>
              <a:rPr lang="en-US" sz="4000" b="1" i="1" dirty="0">
                <a:solidFill>
                  <a:schemeClr val="bg1">
                    <a:lumMod val="25000"/>
                  </a:schemeClr>
                </a:solidFill>
                <a:latin typeface="Arial" panose="020B0604020202020204" pitchFamily="34" charset="0"/>
                <a:cs typeface="Arial" panose="020B0604020202020204" pitchFamily="34" charset="0"/>
              </a:rPr>
              <a:t>Economic and Financial Stability</a:t>
            </a:r>
          </a:p>
        </p:txBody>
      </p:sp>
    </p:spTree>
    <p:extLst>
      <p:ext uri="{BB962C8B-B14F-4D97-AF65-F5344CB8AC3E}">
        <p14:creationId xmlns:p14="http://schemas.microsoft.com/office/powerpoint/2010/main" val="1132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91910A-F058-7EC0-83B0-A1C8310F0360}"/>
              </a:ext>
            </a:extLst>
          </p:cNvPr>
          <p:cNvGrpSpPr/>
          <p:nvPr/>
        </p:nvGrpSpPr>
        <p:grpSpPr>
          <a:xfrm>
            <a:off x="662473" y="811764"/>
            <a:ext cx="10291665" cy="827176"/>
            <a:chOff x="0" y="1107475"/>
            <a:chExt cx="9144000" cy="708746"/>
          </a:xfrm>
        </p:grpSpPr>
        <p:sp>
          <p:nvSpPr>
            <p:cNvPr id="10" name="TextBox 9">
              <a:extLst>
                <a:ext uri="{FF2B5EF4-FFF2-40B4-BE49-F238E27FC236}">
                  <a16:creationId xmlns:a16="http://schemas.microsoft.com/office/drawing/2014/main" id="{14F0FD0E-1BD3-45CB-7FAB-98B9F6352B7A}"/>
                </a:ext>
              </a:extLst>
            </p:cNvPr>
            <p:cNvSpPr txBox="1"/>
            <p:nvPr/>
          </p:nvSpPr>
          <p:spPr>
            <a:xfrm>
              <a:off x="1447159" y="1217906"/>
              <a:ext cx="6537605" cy="523220"/>
            </a:xfrm>
            <a:prstGeom prst="rect">
              <a:avLst/>
            </a:prstGeom>
          </p:spPr>
          <p:txBody>
            <a:bodyPr wrap="square" rtlCol="0">
              <a:spAutoFit/>
            </a:bodyPr>
            <a:lstStyle/>
            <a:p>
              <a:pPr algn="ctr"/>
              <a:r>
                <a:rPr lang="en-US" sz="2800" b="1" dirty="0">
                  <a:solidFill>
                    <a:srgbClr val="C00000"/>
                  </a:solidFill>
                  <a:latin typeface="Arial" panose="020B0604020202020204" pitchFamily="34" charset="0"/>
                  <a:ea typeface="Roboto Black" panose="02000000000000000000" pitchFamily="2" charset="0"/>
                  <a:cs typeface="Arial" panose="020B0604020202020204" pitchFamily="34" charset="0"/>
                </a:rPr>
                <a:t>Economic and Financial Stability Cluster</a:t>
              </a:r>
            </a:p>
          </p:txBody>
        </p:sp>
        <p:pic>
          <p:nvPicPr>
            <p:cNvPr id="11" name="Picture 10">
              <a:extLst>
                <a:ext uri="{FF2B5EF4-FFF2-40B4-BE49-F238E27FC236}">
                  <a16:creationId xmlns:a16="http://schemas.microsoft.com/office/drawing/2014/main" id="{EFDF5208-9EAE-5C5B-1D9A-6E47C3ACDD9C}"/>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contrast="2000"/>
                      </a14:imgEffect>
                    </a14:imgLayer>
                  </a14:imgProps>
                </a:ext>
                <a:ext uri="{28A0092B-C50C-407E-A947-70E740481C1C}">
                  <a14:useLocalDpi xmlns:a14="http://schemas.microsoft.com/office/drawing/2010/main" val="0"/>
                </a:ext>
              </a:extLst>
            </a:blip>
            <a:stretch>
              <a:fillRect/>
            </a:stretch>
          </p:blipFill>
          <p:spPr>
            <a:xfrm>
              <a:off x="469081" y="1107475"/>
              <a:ext cx="708746" cy="708746"/>
            </a:xfrm>
            <a:prstGeom prst="rect">
              <a:avLst/>
            </a:prstGeom>
            <a:noFill/>
            <a:effectLst>
              <a:softEdge rad="12700"/>
            </a:effectLst>
          </p:spPr>
        </p:pic>
        <p:cxnSp>
          <p:nvCxnSpPr>
            <p:cNvPr id="12" name="Straight Connector 11">
              <a:extLst>
                <a:ext uri="{FF2B5EF4-FFF2-40B4-BE49-F238E27FC236}">
                  <a16:creationId xmlns:a16="http://schemas.microsoft.com/office/drawing/2014/main" id="{5AF523D2-9867-9E3F-8EEF-8F2DA49E0834}"/>
                </a:ext>
              </a:extLst>
            </p:cNvPr>
            <p:cNvCxnSpPr>
              <a:endCxn id="11" idx="1"/>
            </p:cNvCxnSpPr>
            <p:nvPr/>
          </p:nvCxnSpPr>
          <p:spPr>
            <a:xfrm>
              <a:off x="0" y="1460281"/>
              <a:ext cx="469082" cy="1568"/>
            </a:xfrm>
            <a:prstGeom prst="line">
              <a:avLst/>
            </a:prstGeom>
            <a:ln>
              <a:solidFill>
                <a:srgbClr val="92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080A77-3C85-2609-38E4-B2F524D78BBC}"/>
                </a:ext>
              </a:extLst>
            </p:cNvPr>
            <p:cNvCxnSpPr/>
            <p:nvPr/>
          </p:nvCxnSpPr>
          <p:spPr>
            <a:xfrm>
              <a:off x="7839403" y="1460281"/>
              <a:ext cx="1304597" cy="0"/>
            </a:xfrm>
            <a:prstGeom prst="line">
              <a:avLst/>
            </a:prstGeom>
            <a:ln>
              <a:solidFill>
                <a:srgbClr val="92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205957-2326-F429-4720-8EBA36515F5A}"/>
                </a:ext>
              </a:extLst>
            </p:cNvPr>
            <p:cNvCxnSpPr/>
            <p:nvPr/>
          </p:nvCxnSpPr>
          <p:spPr>
            <a:xfrm>
              <a:off x="1168662" y="1460281"/>
              <a:ext cx="469082" cy="1568"/>
            </a:xfrm>
            <a:prstGeom prst="line">
              <a:avLst/>
            </a:prstGeom>
            <a:ln>
              <a:solidFill>
                <a:srgbClr val="9200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6E6575C-9BBE-B05D-2761-50A85275647D}"/>
              </a:ext>
            </a:extLst>
          </p:cNvPr>
          <p:cNvSpPr txBox="1"/>
          <p:nvPr/>
        </p:nvSpPr>
        <p:spPr>
          <a:xfrm>
            <a:off x="563676" y="2050699"/>
            <a:ext cx="3036945" cy="400110"/>
          </a:xfrm>
          <a:prstGeom prst="rect">
            <a:avLst/>
          </a:prstGeom>
          <a:noFill/>
        </p:spPr>
        <p:txBody>
          <a:bodyPr wrap="square" rtlCol="0">
            <a:spAutoFit/>
          </a:bodyPr>
          <a:lstStyle/>
          <a:p>
            <a:pPr>
              <a:spcAft>
                <a:spcPts val="1350"/>
              </a:spcAft>
              <a:buClr>
                <a:srgbClr val="C00000"/>
              </a:buClr>
            </a:pPr>
            <a:r>
              <a:rPr lang="en-US" sz="2000" dirty="0">
                <a:latin typeface="Arial" panose="020B0604020202020204" pitchFamily="34" charset="0"/>
                <a:ea typeface="Roboto Black" panose="02000000000000000000" pitchFamily="2" charset="0"/>
                <a:cs typeface="Arial" panose="020B0604020202020204" pitchFamily="34" charset="0"/>
              </a:rPr>
              <a:t>Introduction </a:t>
            </a:r>
            <a:r>
              <a:rPr lang="en-US" altLang="ko-KR" sz="2000" dirty="0">
                <a:latin typeface="Arial" panose="020B0604020202020204" pitchFamily="34" charset="0"/>
                <a:ea typeface="Roboto Black" panose="02000000000000000000" pitchFamily="2" charset="0"/>
                <a:cs typeface="Arial" panose="020B0604020202020204" pitchFamily="34" charset="0"/>
              </a:rPr>
              <a:t>&amp;</a:t>
            </a:r>
            <a:r>
              <a:rPr lang="ko-KR" altLang="en-US" sz="2000" dirty="0">
                <a:latin typeface="Arial" panose="020B0604020202020204" pitchFamily="34" charset="0"/>
                <a:ea typeface="Roboto Black" panose="02000000000000000000" pitchFamily="2" charset="0"/>
                <a:cs typeface="Arial" panose="020B0604020202020204" pitchFamily="34" charset="0"/>
              </a:rPr>
              <a:t> </a:t>
            </a:r>
            <a:r>
              <a:rPr lang="en-US" sz="2000" dirty="0">
                <a:latin typeface="Arial" panose="020B0604020202020204" pitchFamily="34" charset="0"/>
                <a:ea typeface="Roboto Black" panose="02000000000000000000" pitchFamily="2" charset="0"/>
                <a:cs typeface="Arial" panose="020B0604020202020204" pitchFamily="34" charset="0"/>
              </a:rPr>
              <a:t>Initiatives</a:t>
            </a:r>
          </a:p>
        </p:txBody>
      </p:sp>
      <p:sp>
        <p:nvSpPr>
          <p:cNvPr id="16" name="TextBox 15">
            <a:extLst>
              <a:ext uri="{FF2B5EF4-FFF2-40B4-BE49-F238E27FC236}">
                <a16:creationId xmlns:a16="http://schemas.microsoft.com/office/drawing/2014/main" id="{56D1A37C-4AF1-A299-459A-B03EDF5E91EB}"/>
              </a:ext>
            </a:extLst>
          </p:cNvPr>
          <p:cNvSpPr txBox="1"/>
          <p:nvPr/>
        </p:nvSpPr>
        <p:spPr>
          <a:xfrm>
            <a:off x="4231073" y="2050698"/>
            <a:ext cx="6536454" cy="3308598"/>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Objective: Increased regional macroeconomic stability, improved investment, and financial integration </a:t>
            </a:r>
          </a:p>
          <a:p>
            <a:pPr marL="800100" lvl="1" indent="-342900">
              <a:lnSpc>
                <a:spcPct val="150000"/>
              </a:lnSpc>
              <a:buFont typeface="Wingdings" pitchFamily="2" charset="2"/>
              <a:buChar char="ü"/>
            </a:pPr>
            <a:r>
              <a:rPr lang="en-US" sz="1400" dirty="0">
                <a:latin typeface="Arial" panose="020B0604020202020204" pitchFamily="34" charset="0"/>
                <a:cs typeface="Arial" panose="020B0604020202020204" pitchFamily="34" charset="0"/>
              </a:rPr>
              <a:t>Increased regional macroeconomic stability- </a:t>
            </a:r>
            <a:r>
              <a:rPr lang="en-US" sz="1400" dirty="0">
                <a:solidFill>
                  <a:schemeClr val="accent1"/>
                </a:solidFill>
                <a:latin typeface="Arial" panose="020B0604020202020204" pitchFamily="34" charset="0"/>
                <a:cs typeface="Arial" panose="020B0604020202020204" pitchFamily="34" charset="0"/>
              </a:rPr>
              <a:t>Annual High Level Policy Dialogue on Fiscal Policy and Financial Stability</a:t>
            </a:r>
          </a:p>
          <a:p>
            <a:pPr marL="800100" lvl="1" indent="-342900">
              <a:lnSpc>
                <a:spcPct val="150000"/>
              </a:lnSpc>
              <a:buFont typeface="Wingdings" pitchFamily="2" charset="2"/>
              <a:buChar char="ü"/>
            </a:pPr>
            <a:r>
              <a:rPr lang="en-US" sz="1400" dirty="0">
                <a:latin typeface="Arial" panose="020B0604020202020204" pitchFamily="34" charset="0"/>
                <a:cs typeface="Arial" panose="020B0604020202020204" pitchFamily="34" charset="0"/>
              </a:rPr>
              <a:t>Improved investment in connection with Infrastructure and Connectivity Cluster objective - </a:t>
            </a:r>
            <a:r>
              <a:rPr lang="en-US" sz="1400" dirty="0">
                <a:solidFill>
                  <a:schemeClr val="accent1"/>
                </a:solidFill>
                <a:latin typeface="Arial" panose="020B0604020202020204" pitchFamily="34" charset="0"/>
                <a:cs typeface="Arial" panose="020B0604020202020204" pitchFamily="34" charset="0"/>
              </a:rPr>
              <a:t>CAREC Climate and Sustainability Project Preparatory Fund (CSPPF) &amp; TRTA Regional Infrastructure Preparation Facility</a:t>
            </a:r>
          </a:p>
          <a:p>
            <a:pPr marL="800100" lvl="1" indent="-342900">
              <a:lnSpc>
                <a:spcPct val="150000"/>
              </a:lnSpc>
              <a:buFont typeface="Wingdings" pitchFamily="2" charset="2"/>
              <a:buChar char="ü"/>
            </a:pPr>
            <a:r>
              <a:rPr lang="en-US" sz="1400" dirty="0">
                <a:latin typeface="Arial" panose="020B0604020202020204" pitchFamily="34" charset="0"/>
                <a:cs typeface="Arial" panose="020B0604020202020204" pitchFamily="34" charset="0"/>
              </a:rPr>
              <a:t>Financial integration- </a:t>
            </a:r>
            <a:r>
              <a:rPr lang="en-US" sz="1400" dirty="0">
                <a:solidFill>
                  <a:schemeClr val="accent1"/>
                </a:solidFill>
                <a:latin typeface="Arial" panose="020B0604020202020204" pitchFamily="34" charset="0"/>
                <a:cs typeface="Arial" panose="020B0604020202020204" pitchFamily="34" charset="0"/>
              </a:rPr>
              <a:t>CAREC Capital Markets Regulators Forum</a:t>
            </a:r>
          </a:p>
          <a:p>
            <a:endParaRPr lang="en-US" sz="1400" dirty="0"/>
          </a:p>
        </p:txBody>
      </p:sp>
      <p:pic>
        <p:nvPicPr>
          <p:cNvPr id="17" name="Picture 2" descr="Kompass vision Bilder, Kompass vision Stockfotos &amp; Bilder | Depositphotos®">
            <a:extLst>
              <a:ext uri="{FF2B5EF4-FFF2-40B4-BE49-F238E27FC236}">
                <a16:creationId xmlns:a16="http://schemas.microsoft.com/office/drawing/2014/main" id="{C27D27A9-88D8-0041-8837-E0CDC83A8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73" y="2691716"/>
            <a:ext cx="2866449" cy="275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5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B5356C-0BEE-23BE-CB23-282B9ACE27FA}"/>
              </a:ext>
            </a:extLst>
          </p:cNvPr>
          <p:cNvSpPr>
            <a:spLocks noGrp="1"/>
          </p:cNvSpPr>
          <p:nvPr>
            <p:ph type="title"/>
          </p:nvPr>
        </p:nvSpPr>
        <p:spPr>
          <a:xfrm>
            <a:off x="537557" y="326572"/>
            <a:ext cx="3315986" cy="2659225"/>
          </a:xfrm>
        </p:spPr>
        <p:txBody>
          <a:bodyPr anchor="b">
            <a:noAutofit/>
          </a:bodyPr>
          <a:lstStyle/>
          <a:p>
            <a:r>
              <a:rPr lang="en-US" sz="2625" b="1" dirty="0"/>
              <a:t>EFS Annual High Level Policy Dialogue</a:t>
            </a:r>
            <a:br>
              <a:rPr lang="en-US" sz="2625" b="1" dirty="0"/>
            </a:br>
            <a:br>
              <a:rPr lang="en-US" sz="1350" b="1" dirty="0"/>
            </a:br>
            <a:r>
              <a:rPr lang="en-CA" sz="1200" b="1" i="1" dirty="0">
                <a:solidFill>
                  <a:schemeClr val="accent1"/>
                </a:solidFill>
                <a:cs typeface="Times New Roman" panose="02020603050405020304" pitchFamily="18" charset="0"/>
              </a:rPr>
              <a:t>Established as a knowledge sharing platform that convenes high-level policy dialogues on selected issues including macro-economic and financial stability, supports technical discussions and seminars, facilitating cross-learning within the region, and acts as a catalyst of knowledge.</a:t>
            </a:r>
            <a:r>
              <a:rPr lang="en-PH" sz="1200" b="1" i="1" dirty="0">
                <a:solidFill>
                  <a:schemeClr val="accent1"/>
                </a:solidFill>
                <a:cs typeface="Times New Roman" panose="02020603050405020304" pitchFamily="18" charset="0"/>
              </a:rPr>
              <a:t> </a:t>
            </a:r>
            <a:br>
              <a:rPr lang="en-US" sz="1125" b="1" i="1" dirty="0">
                <a:solidFill>
                  <a:schemeClr val="accent1"/>
                </a:solidFill>
                <a:ea typeface="Calibri" panose="020F0502020204030204" pitchFamily="34" charset="0"/>
                <a:cs typeface="Times New Roman" panose="02020603050405020304" pitchFamily="18" charset="0"/>
              </a:rPr>
            </a:br>
            <a:endParaRPr lang="en-US" sz="1125" b="1" dirty="0">
              <a:solidFill>
                <a:schemeClr val="accent1"/>
              </a:solidFill>
            </a:endParaRPr>
          </a:p>
        </p:txBody>
      </p:sp>
      <p:pic>
        <p:nvPicPr>
          <p:cNvPr id="10" name="Picture 9" descr="A group of people sitting at a table&#10;&#10;Description automatically generated with medium confidence">
            <a:extLst>
              <a:ext uri="{FF2B5EF4-FFF2-40B4-BE49-F238E27FC236}">
                <a16:creationId xmlns:a16="http://schemas.microsoft.com/office/drawing/2014/main" id="{E7676F2A-0156-01F5-516A-FB03E8AB6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82" y="2985797"/>
            <a:ext cx="3712088" cy="3387599"/>
          </a:xfrm>
          <a:prstGeom prst="flowChartConnector">
            <a:avLst/>
          </a:prstGeom>
        </p:spPr>
      </p:pic>
      <p:sp>
        <p:nvSpPr>
          <p:cNvPr id="11" name="Content Placeholder 2">
            <a:extLst>
              <a:ext uri="{FF2B5EF4-FFF2-40B4-BE49-F238E27FC236}">
                <a16:creationId xmlns:a16="http://schemas.microsoft.com/office/drawing/2014/main" id="{BD325713-D485-A096-E3A7-4CC66A0243E9}"/>
              </a:ext>
            </a:extLst>
          </p:cNvPr>
          <p:cNvSpPr>
            <a:spLocks noGrp="1"/>
          </p:cNvSpPr>
          <p:nvPr>
            <p:ph idx="1"/>
          </p:nvPr>
        </p:nvSpPr>
        <p:spPr>
          <a:xfrm>
            <a:off x="4394912" y="577916"/>
            <a:ext cx="6885797" cy="5431579"/>
          </a:xfrm>
        </p:spPr>
        <p:txBody>
          <a:bodyPr anchor="ctr">
            <a:normAutofit/>
          </a:bodyPr>
          <a:lstStyle/>
          <a:p>
            <a:pPr marL="0" indent="0">
              <a:buNone/>
            </a:pPr>
            <a:r>
              <a:rPr lang="en-US" sz="1600" b="1" u="sng" dirty="0">
                <a:solidFill>
                  <a:srgbClr val="3960A5"/>
                </a:solidFill>
              </a:rPr>
              <a:t>2023 Progress, Achievements, and Next Steps</a:t>
            </a:r>
          </a:p>
          <a:p>
            <a:pPr marL="342900" indent="-342900">
              <a:buFont typeface="+mj-lt"/>
              <a:buAutoNum type="arabicPeriod"/>
            </a:pPr>
            <a:r>
              <a:rPr lang="en-US" sz="1350" b="1" dirty="0"/>
              <a:t>CAREC Economic and Financial Stability Cluster Forum 2023 Mobilizing Taxes for Development and Decarbonization in CAREC Region was held on 14 Feb 2023, at Tbilisi, Georgia</a:t>
            </a:r>
          </a:p>
          <a:p>
            <a:pPr>
              <a:buFontTx/>
              <a:buChar char="-"/>
            </a:pPr>
            <a:r>
              <a:rPr lang="en-US" sz="1350" dirty="0"/>
              <a:t>Attended by senior finance ministers and high-level representatives of CAREC countries, including IMF and World Bank officials</a:t>
            </a:r>
          </a:p>
          <a:p>
            <a:pPr>
              <a:buFontTx/>
              <a:buChar char="-"/>
            </a:pPr>
            <a:r>
              <a:rPr lang="en-US" sz="1350" dirty="0"/>
              <a:t>First session discussed policies and measures to raise more revenue to support national development goals and rebuild fiscal buffers of CAREC countries</a:t>
            </a:r>
          </a:p>
          <a:p>
            <a:pPr>
              <a:buFontTx/>
              <a:buChar char="-"/>
            </a:pPr>
            <a:r>
              <a:rPr lang="en-US" sz="1300" dirty="0"/>
              <a:t>- Second session discussed perspectives on carbon taxation in member countries, including non-climate reasons to use carbon taxes and issues related to its design and implementation</a:t>
            </a:r>
          </a:p>
          <a:p>
            <a:pPr marL="342900" indent="-342900">
              <a:buFont typeface="+mj-lt"/>
              <a:buAutoNum type="arabicPeriod" startAt="2"/>
            </a:pPr>
            <a:r>
              <a:rPr lang="en-US" sz="1300" b="1" dirty="0"/>
              <a:t>2023 Economic and Financial Stability Cluster High Level Policy Dialogue on Climate Change Risks to Financial Stability in CAREC Region will be held on 14 June 2023 at Tbilisi, Georgia</a:t>
            </a:r>
          </a:p>
          <a:p>
            <a:pPr>
              <a:buFontTx/>
              <a:buChar char="-"/>
            </a:pPr>
            <a:r>
              <a:rPr lang="en-US" sz="1350" dirty="0"/>
              <a:t>Jointly organized with IMF and World Bank</a:t>
            </a:r>
          </a:p>
          <a:p>
            <a:pPr>
              <a:buFontTx/>
              <a:buChar char="-"/>
            </a:pPr>
            <a:r>
              <a:rPr lang="en-US" sz="1350" dirty="0"/>
              <a:t>to examine the risks associated with climate change, particularly in relation to financial stability in the region</a:t>
            </a:r>
          </a:p>
          <a:p>
            <a:pPr>
              <a:buFontTx/>
              <a:buChar char="-"/>
            </a:pPr>
            <a:r>
              <a:rPr lang="en-US" sz="1350" dirty="0"/>
              <a:t>To explore a role of sustainable finance in mobilizing resources necessary for investments in climate mitigation, such as reducing greenhouse gas emissions, and adaptation, such as building resilience to climate change, towards green growth. </a:t>
            </a:r>
          </a:p>
          <a:p>
            <a:endParaRPr lang="en-US" sz="1350" b="1" dirty="0"/>
          </a:p>
        </p:txBody>
      </p:sp>
    </p:spTree>
    <p:extLst>
      <p:ext uri="{BB962C8B-B14F-4D97-AF65-F5344CB8AC3E}">
        <p14:creationId xmlns:p14="http://schemas.microsoft.com/office/powerpoint/2010/main" val="267229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5BF79B-8ECC-F223-EDC7-77A36F12D204}"/>
              </a:ext>
            </a:extLst>
          </p:cNvPr>
          <p:cNvSpPr>
            <a:spLocks noGrp="1"/>
          </p:cNvSpPr>
          <p:nvPr>
            <p:ph type="title"/>
          </p:nvPr>
        </p:nvSpPr>
        <p:spPr>
          <a:xfrm>
            <a:off x="550506" y="378426"/>
            <a:ext cx="3116425" cy="2654023"/>
          </a:xfrm>
        </p:spPr>
        <p:txBody>
          <a:bodyPr anchor="b">
            <a:noAutofit/>
          </a:bodyPr>
          <a:lstStyle/>
          <a:p>
            <a:r>
              <a:rPr lang="en-US" sz="2625" b="1" dirty="0"/>
              <a:t>CAREC Climate &amp; Sustainability Project Preparatory Fund (CSPPF)</a:t>
            </a:r>
            <a:br>
              <a:rPr lang="en-US" sz="2625" b="1" dirty="0"/>
            </a:br>
            <a:br>
              <a:rPr lang="en-US" sz="1350" b="1" dirty="0"/>
            </a:br>
            <a:r>
              <a:rPr lang="en-US" sz="1125" b="1" i="1" dirty="0">
                <a:solidFill>
                  <a:schemeClr val="accent1"/>
                </a:solidFill>
                <a:ea typeface="Calibri" panose="020F0502020204030204" pitchFamily="34" charset="0"/>
                <a:cs typeface="Times New Roman" panose="02020603050405020304" pitchFamily="18" charset="0"/>
              </a:rPr>
              <a:t>CAREC 2030 will continue to advance the regional infrastructure agenda, in line with the SDGs’ call for reliable and sustainable infrastructure, including regional and cross border infrastructure.</a:t>
            </a:r>
            <a:br>
              <a:rPr lang="en-US" sz="1125" b="1" i="1" dirty="0">
                <a:solidFill>
                  <a:schemeClr val="accent1"/>
                </a:solidFill>
                <a:ea typeface="Calibri" panose="020F0502020204030204" pitchFamily="34" charset="0"/>
                <a:cs typeface="Times New Roman" panose="02020603050405020304" pitchFamily="18" charset="0"/>
              </a:rPr>
            </a:br>
            <a:endParaRPr lang="en-US" sz="1125" b="1" dirty="0">
              <a:solidFill>
                <a:schemeClr val="accent1"/>
              </a:solidFill>
            </a:endParaRPr>
          </a:p>
        </p:txBody>
      </p:sp>
      <p:pic>
        <p:nvPicPr>
          <p:cNvPr id="5" name="Picture 4">
            <a:extLst>
              <a:ext uri="{FF2B5EF4-FFF2-40B4-BE49-F238E27FC236}">
                <a16:creationId xmlns:a16="http://schemas.microsoft.com/office/drawing/2014/main" id="{72CF705E-9A84-C866-F916-28584A100D6F}"/>
              </a:ext>
            </a:extLst>
          </p:cNvPr>
          <p:cNvPicPr>
            <a:picLocks noChangeAspect="1"/>
          </p:cNvPicPr>
          <p:nvPr/>
        </p:nvPicPr>
        <p:blipFill>
          <a:blip r:embed="rId2"/>
          <a:stretch>
            <a:fillRect/>
          </a:stretch>
        </p:blipFill>
        <p:spPr>
          <a:xfrm>
            <a:off x="550506" y="3388037"/>
            <a:ext cx="3116425" cy="2654022"/>
          </a:xfrm>
          <a:prstGeom prst="rect">
            <a:avLst/>
          </a:prstGeom>
        </p:spPr>
      </p:pic>
      <p:sp>
        <p:nvSpPr>
          <p:cNvPr id="6" name="Content Placeholder 2">
            <a:extLst>
              <a:ext uri="{FF2B5EF4-FFF2-40B4-BE49-F238E27FC236}">
                <a16:creationId xmlns:a16="http://schemas.microsoft.com/office/drawing/2014/main" id="{4BEB30A8-3323-71FA-C1C0-542ACEEF3604}"/>
              </a:ext>
            </a:extLst>
          </p:cNvPr>
          <p:cNvSpPr>
            <a:spLocks noGrp="1"/>
          </p:cNvSpPr>
          <p:nvPr>
            <p:ph idx="1"/>
          </p:nvPr>
        </p:nvSpPr>
        <p:spPr>
          <a:xfrm>
            <a:off x="3937712" y="590966"/>
            <a:ext cx="7492287" cy="5691674"/>
          </a:xfrm>
        </p:spPr>
        <p:txBody>
          <a:bodyPr anchor="ctr">
            <a:normAutofit lnSpcReduction="10000"/>
          </a:bodyPr>
          <a:lstStyle/>
          <a:p>
            <a:pPr marL="0" indent="0">
              <a:buNone/>
            </a:pPr>
            <a:r>
              <a:rPr lang="en-US" sz="1500" b="1" u="sng" dirty="0">
                <a:solidFill>
                  <a:srgbClr val="3960A5"/>
                </a:solidFill>
              </a:rPr>
              <a:t>CAREC CSPPF (previously named as RIPEF) Rationale</a:t>
            </a:r>
          </a:p>
          <a:p>
            <a:r>
              <a:rPr lang="en-US" sz="1350" dirty="0">
                <a:ea typeface="Calibri" panose="020F0502020204030204" pitchFamily="34" charset="0"/>
                <a:cs typeface="Arial" panose="020B0604020202020204" pitchFamily="34" charset="0"/>
              </a:rPr>
              <a:t>Addressing challenges for CAREC regional infrastructure projects: widening infrastructure financing gap, inadequate capacity, falling short on climate change targets and SDG goals,  lack of investment ready projects, constrained private sector financing and undiversified financing sources, etc. </a:t>
            </a:r>
            <a:endParaRPr lang="en-US" sz="1350" dirty="0">
              <a:ea typeface="Times New Roman" panose="02020603050405020304" pitchFamily="18" charset="0"/>
              <a:cs typeface="Times New Roman" panose="02020603050405020304" pitchFamily="18" charset="0"/>
            </a:endParaRPr>
          </a:p>
          <a:p>
            <a:pPr marL="0" indent="0">
              <a:buNone/>
            </a:pPr>
            <a:r>
              <a:rPr lang="en-US" sz="1500" b="1" u="sng" dirty="0">
                <a:solidFill>
                  <a:srgbClr val="3960A5"/>
                </a:solidFill>
              </a:rPr>
              <a:t>Objectives</a:t>
            </a:r>
          </a:p>
          <a:p>
            <a:r>
              <a:rPr lang="en-US" sz="1350" dirty="0"/>
              <a:t>A dedicated multi-donor trust fund created to support CAREC </a:t>
            </a:r>
            <a:r>
              <a:rPr lang="en-US" sz="1350" dirty="0">
                <a:ea typeface="Times New Roman" panose="02020603050405020304" pitchFamily="18" charset="0"/>
              </a:rPr>
              <a:t>governments in project preparation and readiness in climate change responsive and sustainable way</a:t>
            </a:r>
            <a:endParaRPr lang="en-US" sz="1350" b="1" dirty="0"/>
          </a:p>
          <a:p>
            <a:pPr marL="0" indent="0">
              <a:buNone/>
            </a:pPr>
            <a:r>
              <a:rPr lang="en-US" sz="1500" b="1" u="sng" dirty="0">
                <a:solidFill>
                  <a:srgbClr val="3960A5"/>
                </a:solidFill>
              </a:rPr>
              <a:t>Progress and Next Steps</a:t>
            </a:r>
          </a:p>
          <a:p>
            <a:r>
              <a:rPr lang="en-US" sz="1350" b="1" dirty="0"/>
              <a:t>Small-scale Technical Assistance </a:t>
            </a:r>
            <a:r>
              <a:rPr lang="en-US" sz="1350" dirty="0"/>
              <a:t>(approved in Sept 2020) – Concept report circulated for review, comments, and feedback</a:t>
            </a:r>
          </a:p>
          <a:p>
            <a:r>
              <a:rPr lang="en-US" sz="1350" b="1" dirty="0"/>
              <a:t>Transaction TA Facility </a:t>
            </a:r>
            <a:r>
              <a:rPr lang="en-US" sz="1350" dirty="0"/>
              <a:t>(in progress) – to  provide project preparation funding for regional infrastructure projects in CAREC and improving institutional capacity. Providing funding for two Projects:  (</a:t>
            </a:r>
            <a:r>
              <a:rPr lang="en-US" sz="1350" dirty="0" err="1"/>
              <a:t>i</a:t>
            </a:r>
            <a:r>
              <a:rPr lang="en-US" sz="1350" dirty="0"/>
              <a:t>) </a:t>
            </a:r>
            <a:r>
              <a:rPr lang="en-US" sz="1350" b="1" u="sng" dirty="0">
                <a:solidFill>
                  <a:schemeClr val="accent1">
                    <a:lumMod val="75000"/>
                  </a:schemeClr>
                </a:solidFill>
              </a:rPr>
              <a:t>KGZ Issyk-Kul Lake Environmental Management for Sustainable Tourism Development project,  and (ii)Almaty–Bishkek Economic Corridor Regional Improvement of Border Services Project (ABEC RIBS </a:t>
            </a:r>
          </a:p>
          <a:p>
            <a:r>
              <a:rPr lang="en-US" sz="1350" b="1" dirty="0"/>
              <a:t>Stakeholder consultation </a:t>
            </a:r>
            <a:r>
              <a:rPr lang="en-US" sz="1350" dirty="0"/>
              <a:t>(in progress) – ADB internal consultations and other fund managers consultations completed. CAREC member countries and development partners consultations are ongoing. </a:t>
            </a:r>
          </a:p>
          <a:p>
            <a:r>
              <a:rPr lang="en-US" sz="1350" b="1" dirty="0"/>
              <a:t>Donor consultation </a:t>
            </a:r>
            <a:r>
              <a:rPr lang="en-US" sz="1350" dirty="0"/>
              <a:t>(in progress) – A few rounds of donor consultations completed and ongoing (EU, Republic of Korea, EU, etc.) with meaningful progress. Aiming to have letter of intent or MOU by Oct 2023</a:t>
            </a:r>
          </a:p>
          <a:p>
            <a:pPr marL="0" indent="0">
              <a:buNone/>
            </a:pPr>
            <a:r>
              <a:rPr lang="en-US" sz="1500" b="1" u="sng" dirty="0">
                <a:solidFill>
                  <a:srgbClr val="3960A5"/>
                </a:solidFill>
              </a:rPr>
              <a:t>Deliverable for the Ministerial Conference</a:t>
            </a:r>
          </a:p>
          <a:p>
            <a:r>
              <a:rPr lang="en-US" sz="1350" dirty="0"/>
              <a:t>CSPPF Concept presented for endorsement</a:t>
            </a:r>
          </a:p>
          <a:p>
            <a:pPr marL="0" indent="0">
              <a:buNone/>
            </a:pPr>
            <a:endParaRPr lang="en-US" sz="1350" dirty="0"/>
          </a:p>
          <a:p>
            <a:endParaRPr lang="en-US" sz="1350" b="1" dirty="0"/>
          </a:p>
        </p:txBody>
      </p:sp>
    </p:spTree>
    <p:extLst>
      <p:ext uri="{BB962C8B-B14F-4D97-AF65-F5344CB8AC3E}">
        <p14:creationId xmlns:p14="http://schemas.microsoft.com/office/powerpoint/2010/main" val="275251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84AB5-B9A0-00B7-CC3A-1D389C12BC08}"/>
              </a:ext>
            </a:extLst>
          </p:cNvPr>
          <p:cNvPicPr>
            <a:picLocks noChangeAspect="1"/>
          </p:cNvPicPr>
          <p:nvPr/>
        </p:nvPicPr>
        <p:blipFill>
          <a:blip r:embed="rId2"/>
          <a:stretch>
            <a:fillRect/>
          </a:stretch>
        </p:blipFill>
        <p:spPr>
          <a:xfrm>
            <a:off x="477253" y="3596949"/>
            <a:ext cx="3078001" cy="2466043"/>
          </a:xfrm>
          <a:prstGeom prst="rect">
            <a:avLst/>
          </a:prstGeom>
        </p:spPr>
      </p:pic>
      <p:sp>
        <p:nvSpPr>
          <p:cNvPr id="6" name="Content Placeholder 2">
            <a:extLst>
              <a:ext uri="{FF2B5EF4-FFF2-40B4-BE49-F238E27FC236}">
                <a16:creationId xmlns:a16="http://schemas.microsoft.com/office/drawing/2014/main" id="{6650A021-EBAE-C8D7-A223-39A84CB75BCC}"/>
              </a:ext>
            </a:extLst>
          </p:cNvPr>
          <p:cNvSpPr>
            <a:spLocks noGrp="1"/>
          </p:cNvSpPr>
          <p:nvPr>
            <p:ph idx="1"/>
          </p:nvPr>
        </p:nvSpPr>
        <p:spPr>
          <a:xfrm>
            <a:off x="3760429" y="304812"/>
            <a:ext cx="7520279" cy="5865817"/>
          </a:xfrm>
        </p:spPr>
        <p:txBody>
          <a:bodyPr anchor="ctr">
            <a:normAutofit/>
          </a:bodyPr>
          <a:lstStyle/>
          <a:p>
            <a:pPr marL="0" indent="0">
              <a:buNone/>
            </a:pPr>
            <a:r>
              <a:rPr lang="en-US" sz="1500" b="1" u="sng" dirty="0">
                <a:solidFill>
                  <a:srgbClr val="3960A5"/>
                </a:solidFill>
              </a:rPr>
              <a:t>Rationale</a:t>
            </a:r>
          </a:p>
          <a:p>
            <a:r>
              <a:rPr lang="en-US" sz="1350" dirty="0">
                <a:ea typeface="Calibri" panose="020F0502020204030204" pitchFamily="34" charset="0"/>
                <a:cs typeface="Arial" panose="020B0604020202020204" pitchFamily="34" charset="0"/>
              </a:rPr>
              <a:t>Capital markets can play a key role in financing economic growth through facilitating trade and investment flows </a:t>
            </a:r>
          </a:p>
          <a:p>
            <a:r>
              <a:rPr lang="en-US" sz="1350" dirty="0">
                <a:ea typeface="Calibri" panose="020F0502020204030204" pitchFamily="34" charset="0"/>
                <a:cs typeface="Arial" panose="020B0604020202020204" pitchFamily="34" charset="0"/>
              </a:rPr>
              <a:t>The need to build strong and meaningful regional  cooperation platform among our capital markets to mobilize resources within the region for a shared success</a:t>
            </a:r>
          </a:p>
          <a:p>
            <a:pPr marL="0" indent="0">
              <a:buNone/>
            </a:pPr>
            <a:r>
              <a:rPr lang="en-US" sz="1500" b="1" u="sng" dirty="0">
                <a:solidFill>
                  <a:srgbClr val="3960A5"/>
                </a:solidFill>
              </a:rPr>
              <a:t>Objectives</a:t>
            </a:r>
          </a:p>
          <a:p>
            <a:r>
              <a:rPr lang="en-US" sz="1350" dirty="0">
                <a:ea typeface="Calibri" panose="020F0502020204030204" pitchFamily="34" charset="0"/>
                <a:cs typeface="Arial" panose="020B0604020202020204" pitchFamily="34" charset="0"/>
              </a:rPr>
              <a:t>The CMRF as regional capital markets development platform will help deepen, diversify, and help stabilize the region’s financial system. This will enable it to function more efficiently as an important source of long-term financing needs, especially for infrastructure development. </a:t>
            </a:r>
          </a:p>
          <a:p>
            <a:pPr marL="0" indent="0">
              <a:buNone/>
            </a:pPr>
            <a:r>
              <a:rPr lang="en-US" sz="1500" b="1" u="sng" dirty="0">
                <a:solidFill>
                  <a:srgbClr val="3960A5"/>
                </a:solidFill>
              </a:rPr>
              <a:t>Progress and Next Steps</a:t>
            </a:r>
          </a:p>
          <a:p>
            <a:r>
              <a:rPr lang="en-US" sz="1350" b="1" dirty="0"/>
              <a:t>The first CMRF </a:t>
            </a:r>
            <a:r>
              <a:rPr lang="en-US" sz="1350" dirty="0"/>
              <a:t>was held on 29–30 August 2019 in Islamabad, Pakistan, to discuss regional cooperation for development of their capital markets, enhancing access to finance, and supporting private sector development. </a:t>
            </a:r>
          </a:p>
          <a:p>
            <a:r>
              <a:rPr lang="en-US" sz="1350" b="1" dirty="0"/>
              <a:t>ADB TA Supporting CAREC CMRF approved in Aug ($700k) </a:t>
            </a:r>
            <a:r>
              <a:rPr lang="en-US" sz="1350" dirty="0"/>
              <a:t>– to  help the CAREC Program and its members complete the groundwork for the formal establishment of CMRF and launch its activities such as promoting knowledge exchange, building capacity, and piloting regional initiatives (e.g. the harmonization of legal and regulatory frameworks) </a:t>
            </a:r>
          </a:p>
          <a:p>
            <a:r>
              <a:rPr lang="en-US" sz="1350" b="1" dirty="0"/>
              <a:t>The second CMRF will be held in October, in Almaty, Kazakhstan, jointly hosted by the Agency of Republic of Kazakhstan on Development of Financial Markets (ARDFM) –</a:t>
            </a:r>
            <a:r>
              <a:rPr lang="en-US" sz="1350" dirty="0"/>
              <a:t> to discuss on capital market development issues and formalizing and regularizing the CMRF, and to explore potential regional capital markets development initiatives</a:t>
            </a:r>
          </a:p>
          <a:p>
            <a:pPr marL="0" indent="0">
              <a:buNone/>
            </a:pPr>
            <a:endParaRPr lang="en-US" sz="1350" dirty="0"/>
          </a:p>
          <a:p>
            <a:endParaRPr lang="en-US" sz="1350" b="1" dirty="0"/>
          </a:p>
        </p:txBody>
      </p:sp>
      <p:sp>
        <p:nvSpPr>
          <p:cNvPr id="2" name="Title 1">
            <a:extLst>
              <a:ext uri="{FF2B5EF4-FFF2-40B4-BE49-F238E27FC236}">
                <a16:creationId xmlns:a16="http://schemas.microsoft.com/office/drawing/2014/main" id="{3BFF086A-7C2E-02D7-0C5A-B254C4FBBE5E}"/>
              </a:ext>
            </a:extLst>
          </p:cNvPr>
          <p:cNvSpPr>
            <a:spLocks noGrp="1"/>
          </p:cNvSpPr>
          <p:nvPr/>
        </p:nvSpPr>
        <p:spPr>
          <a:xfrm>
            <a:off x="477253" y="1021700"/>
            <a:ext cx="3078001" cy="25752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25" b="1" dirty="0"/>
              <a:t>CAREC Capital Markets Regulators Forum (CMRF)</a:t>
            </a:r>
            <a:br>
              <a:rPr lang="en-US" sz="2625" b="1" dirty="0"/>
            </a:br>
            <a:br>
              <a:rPr lang="en-US" sz="2625" b="1" dirty="0"/>
            </a:br>
            <a:r>
              <a:rPr lang="en-US" sz="1125" b="1" i="1" dirty="0">
                <a:solidFill>
                  <a:schemeClr val="accent1"/>
                </a:solidFill>
                <a:ea typeface="Calibri" panose="020F0502020204030204" pitchFamily="34" charset="0"/>
                <a:cs typeface="Times New Roman" panose="02020603050405020304" pitchFamily="18" charset="0"/>
              </a:rPr>
              <a:t>Since its inception in 2001, CAREC Program has invested heavily in improving regional connectivity, promoting energy trade, and facilitating regional trade. In 2017, a new long-term strategy—CAREC 2030—was adopted by the 11 countries, expanding the objective of the program to strengthen economic and financial stability, including through promoting cooperation among capital markets and strengthening the investment climate in Central Asia. </a:t>
            </a:r>
            <a:br>
              <a:rPr lang="en-US" sz="1125" b="1" i="1" dirty="0">
                <a:solidFill>
                  <a:schemeClr val="accent1"/>
                </a:solidFill>
                <a:ea typeface="Calibri" panose="020F0502020204030204" pitchFamily="34" charset="0"/>
                <a:cs typeface="Times New Roman" panose="02020603050405020304" pitchFamily="18" charset="0"/>
              </a:rPr>
            </a:br>
            <a:endParaRPr lang="en-US" sz="1125" b="1" dirty="0">
              <a:solidFill>
                <a:schemeClr val="accent1"/>
              </a:solidFill>
            </a:endParaRPr>
          </a:p>
        </p:txBody>
      </p:sp>
    </p:spTree>
    <p:extLst>
      <p:ext uri="{BB962C8B-B14F-4D97-AF65-F5344CB8AC3E}">
        <p14:creationId xmlns:p14="http://schemas.microsoft.com/office/powerpoint/2010/main" val="355917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1959-B121-240D-634F-3AB2C0FD118F}"/>
              </a:ext>
            </a:extLst>
          </p:cNvPr>
          <p:cNvSpPr>
            <a:spLocks/>
          </p:cNvSpPr>
          <p:nvPr/>
        </p:nvSpPr>
        <p:spPr bwMode="auto">
          <a:xfrm>
            <a:off x="2761925" y="3018631"/>
            <a:ext cx="666814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1714500">
              <a:lnSpc>
                <a:spcPts val="3188"/>
              </a:lnSpc>
            </a:pPr>
            <a:r>
              <a:rPr lang="en-US" sz="2700" b="1" spc="188" dirty="0">
                <a:latin typeface="+mj-lt"/>
                <a:ea typeface="Montserrat Semi" charset="0"/>
                <a:cs typeface="Montserrat Semi" charset="0"/>
                <a:sym typeface="Bebas Neue" charset="0"/>
              </a:rPr>
              <a:t>THANK YOU FOR YOUR ATTENTION</a:t>
            </a:r>
          </a:p>
        </p:txBody>
      </p:sp>
    </p:spTree>
    <p:extLst>
      <p:ext uri="{BB962C8B-B14F-4D97-AF65-F5344CB8AC3E}">
        <p14:creationId xmlns:p14="http://schemas.microsoft.com/office/powerpoint/2010/main" val="2449062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Value>18</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043BC-63CB-4567-9DB1-18E0FD2A7E82}">
  <ds:schemaRefs>
    <ds:schemaRef ds:uri="http://schemas.microsoft.com/office/2006/metadata/properties"/>
    <ds:schemaRef ds:uri="http://schemas.microsoft.com/office/infopath/2007/PartnerControls"/>
    <ds:schemaRef ds:uri="f668aa56-9285-4561-92d6-d6343913a899"/>
    <ds:schemaRef ds:uri="4d0bf39f-aee5-4194-a8cf-9eb94d977901"/>
  </ds:schemaRefs>
</ds:datastoreItem>
</file>

<file path=customXml/itemProps2.xml><?xml version="1.0" encoding="utf-8"?>
<ds:datastoreItem xmlns:ds="http://schemas.openxmlformats.org/officeDocument/2006/customXml" ds:itemID="{51BE794B-90D5-470E-82BF-50682C109358}">
  <ds:schemaRefs>
    <ds:schemaRef ds:uri="http://schemas.microsoft.com/sharepoint/v3/contenttype/forms"/>
  </ds:schemaRefs>
</ds:datastoreItem>
</file>

<file path=customXml/itemProps3.xml><?xml version="1.0" encoding="utf-8"?>
<ds:datastoreItem xmlns:ds="http://schemas.openxmlformats.org/officeDocument/2006/customXml" ds:itemID="{29532A80-8735-4141-814B-8504426CFFD8}"/>
</file>

<file path=docProps/app.xml><?xml version="1.0" encoding="utf-8"?>
<Properties xmlns="http://schemas.openxmlformats.org/officeDocument/2006/extended-properties" xmlns:vt="http://schemas.openxmlformats.org/officeDocument/2006/docPropsVTypes">
  <Template>Office Theme 2013 - 2022</Template>
  <TotalTime>199</TotalTime>
  <Words>950</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PowerPoint Presentation</vt:lpstr>
      <vt:lpstr>PowerPoint Presentation</vt:lpstr>
      <vt:lpstr>EFS Annual High Level Policy Dialogue  Established as a knowledge sharing platform that convenes high-level policy dialogues on selected issues including macro-economic and financial stability, supports technical discussions and seminars, facilitating cross-learning within the region, and acts as a catalyst of knowledge.  </vt:lpstr>
      <vt:lpstr>CAREC Climate &amp; Sustainability Project Preparatory Fund (CSPPF)  CAREC 2030 will continue to advance the regional infrastructure agenda, in line with the SDGs’ call for reliable and sustainable infrastructure, including regional and cross border infrastructure.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Reneli Gloria</cp:lastModifiedBy>
  <cp:revision>13</cp:revision>
  <dcterms:created xsi:type="dcterms:W3CDTF">2018-04-10T06:12:51Z</dcterms:created>
  <dcterms:modified xsi:type="dcterms:W3CDTF">2023-05-16T04:58:58Z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d61536b25a8a4fedb48bb564279be82a">
    <vt:lpwstr>CWRD|6d71ff58-4882-4388-ab5c-218969b1e9c8</vt:lpwstr>
  </property>
  <property fmtid="{D5CDD505-2E9C-101B-9397-08002B2CF9AE}" pid="4" name="k985dbdc596c44d7acaf8184f33920f0">
    <vt:lpwstr>Regional|d4cb8265-5963-4e16-b4f8-5ada18938c78</vt:lpwstr>
  </property>
  <property fmtid="{D5CDD505-2E9C-101B-9397-08002B2CF9AE}" pid="5" name="TaxCatchAll">
    <vt:lpwstr>18;#Regional;#3;#CWRD;#2;#CWRD;#1;#English</vt:lpwstr>
  </property>
  <property fmtid="{D5CDD505-2E9C-101B-9397-08002B2CF9AE}" pid="6" name="h00e4aaaf4624e24a7df7f06faa038c6">
    <vt:lpwstr>English|16ac8743-31bb-43f8-9a73-533a041667d6</vt:lpwstr>
  </property>
  <property fmtid="{D5CDD505-2E9C-101B-9397-08002B2CF9AE}" pid="7" name="ADBContentGroup">
    <vt:lpwstr>2;#CWRD|6d71ff58-4882-4388-ab5c-218969b1e9c8</vt:lpwstr>
  </property>
  <property fmtid="{D5CDD505-2E9C-101B-9397-08002B2CF9AE}" pid="8" name="Order">
    <vt:r8>25760400</vt:r8>
  </property>
  <property fmtid="{D5CDD505-2E9C-101B-9397-08002B2CF9AE}" pid="9" name="j78542b1fffc4a1c84659474212e3133">
    <vt:lpwstr>CWRD|6d71ff58-4882-4388-ab5c-218969b1e9c8</vt:lpwstr>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riggerFlowInfo">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MSIP_Label_817d4574-7375-4d17-b29c-6e4c6df0fcb0_Enabled">
    <vt:lpwstr>true</vt:lpwstr>
  </property>
  <property fmtid="{D5CDD505-2E9C-101B-9397-08002B2CF9AE}" pid="19" name="MSIP_Label_817d4574-7375-4d17-b29c-6e4c6df0fcb0_SetDate">
    <vt:lpwstr>2023-04-11T03:26:31Z</vt:lpwstr>
  </property>
  <property fmtid="{D5CDD505-2E9C-101B-9397-08002B2CF9AE}" pid="20" name="MSIP_Label_817d4574-7375-4d17-b29c-6e4c6df0fcb0_Method">
    <vt:lpwstr>Standard</vt:lpwstr>
  </property>
  <property fmtid="{D5CDD505-2E9C-101B-9397-08002B2CF9AE}" pid="21" name="MSIP_Label_817d4574-7375-4d17-b29c-6e4c6df0fcb0_Name">
    <vt:lpwstr>ADB Internal</vt:lpwstr>
  </property>
  <property fmtid="{D5CDD505-2E9C-101B-9397-08002B2CF9AE}" pid="22" name="MSIP_Label_817d4574-7375-4d17-b29c-6e4c6df0fcb0_SiteId">
    <vt:lpwstr>9495d6bb-41c2-4c58-848f-92e52cf3d640</vt:lpwstr>
  </property>
  <property fmtid="{D5CDD505-2E9C-101B-9397-08002B2CF9AE}" pid="23" name="MSIP_Label_817d4574-7375-4d17-b29c-6e4c6df0fcb0_ActionId">
    <vt:lpwstr>93605d0e-37ea-44fc-ba32-6c54431d93b3</vt:lpwstr>
  </property>
  <property fmtid="{D5CDD505-2E9C-101B-9397-08002B2CF9AE}" pid="24" name="MSIP_Label_817d4574-7375-4d17-b29c-6e4c6df0fcb0_ContentBits">
    <vt:lpwstr>2</vt:lpwstr>
  </property>
  <property fmtid="{D5CDD505-2E9C-101B-9397-08002B2CF9AE}" pid="25" name="ClassificationContentMarkingFooterLocations">
    <vt:lpwstr>Office Theme:8</vt:lpwstr>
  </property>
  <property fmtid="{D5CDD505-2E9C-101B-9397-08002B2CF9AE}" pid="26" name="ClassificationContentMarkingFooterText">
    <vt:lpwstr>INTERNAL. This information is accessible to ADB Management and staff. It may be shared outside ADB with appropriate permission.</vt:lpwstr>
  </property>
</Properties>
</file>