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56" r:id="rId5"/>
    <p:sldId id="260" r:id="rId6"/>
    <p:sldId id="261" r:id="rId7"/>
    <p:sldId id="262" r:id="rId8"/>
    <p:sldId id="283" r:id="rId9"/>
    <p:sldId id="257" r:id="rId10"/>
    <p:sldId id="264" r:id="rId11"/>
    <p:sldId id="276" r:id="rId12"/>
    <p:sldId id="277" r:id="rId13"/>
    <p:sldId id="278" r:id="rId14"/>
    <p:sldId id="279" r:id="rId15"/>
    <p:sldId id="280" r:id="rId16"/>
    <p:sldId id="28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AC9816-0859-6A89-25D8-96815801EC98}" name="Saad Abdullah Paracha" initials="SP" userId="S::sparacha@adb.org::4f16ba17-76e1-4002-8344-a8d69db7cbdf" providerId="AD"/>
  <p188:author id="{B8E1F657-509A-015F-1606-81ABB5B970D5}" name="Reneli Gloria" initials="RG" userId="63748d1c5526478d" providerId="Windows Live"/>
  <p188:author id="{69C5DBE0-9735-C576-6606-32D1D4D03640}" name="Mary Ann Magadia" initials="MM" userId="S::mmagadia@adb.org::1d9742bb-e3f4-43f2-905f-812d8d1d8b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98E0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7173" autoAdjust="0"/>
  </p:normalViewPr>
  <p:slideViewPr>
    <p:cSldViewPr snapToGrid="0">
      <p:cViewPr>
        <p:scale>
          <a:sx n="69" d="100"/>
          <a:sy n="69" d="100"/>
        </p:scale>
        <p:origin x="2136" y="200"/>
      </p:cViewPr>
      <p:guideLst/>
    </p:cSldViewPr>
  </p:slideViewPr>
  <p:notesTextViewPr>
    <p:cViewPr>
      <p:scale>
        <a:sx n="1" d="1"/>
        <a:sy n="1" d="1"/>
      </p:scale>
      <p:origin x="0" y="-81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6262B-9AF2-44F4-8B12-440F3396F435}" type="datetimeFigureOut">
              <a:rPr lang="en-PH" smtClean="0"/>
              <a:t>6/11/23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6EA5E-6E62-4D9B-A0B9-A8740A01A434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2703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Взято с веб-сайта ЦАРЭС</a:t>
            </a:r>
            <a:r>
              <a:rPr lang="en-PH" dirty="0"/>
              <a:t>: (https://www.carecprogram.org/?page_id=32)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Руководящие принципы</a:t>
            </a:r>
            <a:r>
              <a:rPr lang="ru-RU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393939"/>
                </a:solidFill>
                <a:effectLst/>
                <a:latin typeface="Open Sans" panose="020B0606030504020204" pitchFamily="34" charset="0"/>
              </a:rPr>
              <a:t>ЦАРЭС</a:t>
            </a:r>
            <a:r>
              <a:rPr lang="en-US" b="1" i="0" dirty="0">
                <a:solidFill>
                  <a:srgbClr val="393939"/>
                </a:solidFill>
                <a:effectLst/>
                <a:latin typeface="Open Sans" panose="020B0606030504020204" pitchFamily="34" charset="0"/>
              </a:rPr>
              <a:t> 2030</a:t>
            </a:r>
          </a:p>
          <a:p>
            <a:pPr algn="l"/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ЦАРЭС 2030 руководствуется следующими пятью руководящими принципами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Согласование с национальными стратегиями и поддержка новой международной повестки дня в области развития, 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воплощенной в Целях устойчивого развития (ЦУР) и 21-й Конференции сторон Рамочной конвенции Организации Объединенных Наций об изменении климата (КС-21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Принятие двух-векторного подхода путем </a:t>
            </a:r>
            <a:r>
              <a:rPr lang="ru-RU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углубления сотрудничества в традиционных областях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 транспорта, энергетики, торговли и развития экономических коридоров, одновременно </a:t>
            </a:r>
            <a:r>
              <a:rPr lang="ru-RU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выборочно расширяя сотрудничество в новых областях 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в соответствии с приоритетами стран-членов;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Углубление политического диалога 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на основе статуса ЦАРЭС и способности предоставлять качественные услуги в области знаний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Интеграция роли частного сектора и гражданского общества 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путем продвижения взаимодействия между людьми и бизнесом между странами-членами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и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Построение открытой и инклюзивной платформы </a:t>
            </a:r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для содействия укреплению сотрудничества и построения синергии с другими международными и региональными механизмами сотрудничества, действующими в регионе, и максимизации ресурсов и опыта партнеров по развитию для поддержки регионального сотрудничества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ЦАРЭС 2030 уделяет приоритетное внимание пяти операционным кластерам, охватывающим как традиционные, так и новые области сотрудничества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1" i="0" u="sng" strike="noStrike" kern="1200" dirty="0">
                <a:solidFill>
                  <a:srgbClr val="00B0F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Экономическая и финансовая стабильность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1" i="0" u="sng" strike="noStrike" kern="1200" dirty="0">
                <a:solidFill>
                  <a:srgbClr val="00B0F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Торговля, туризм и экономические коридоры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1" i="0" u="sng" strike="noStrike" kern="1200" dirty="0">
                <a:solidFill>
                  <a:srgbClr val="00B0F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Инфраструктура и связанность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1" i="0" u="sng" strike="noStrike" kern="1200" dirty="0">
                <a:solidFill>
                  <a:srgbClr val="00B0F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Сельское хозяйство и водные ресурсы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1" i="0" u="sng" strike="noStrike" kern="1200" dirty="0">
                <a:solidFill>
                  <a:srgbClr val="00B0F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Человеческое развитие</a:t>
            </a:r>
            <a:endParaRPr lang="en-US" sz="1200" b="1" i="0" u="sng" strike="noStrike" kern="1200" dirty="0">
              <a:solidFill>
                <a:srgbClr val="00B0F0"/>
              </a:solidFill>
              <a:effectLst/>
              <a:latin typeface="Open Sans" panose="020B0606030504020204" pitchFamily="34" charset="0"/>
              <a:ea typeface="+mn-ea"/>
              <a:cs typeface="+mn-cs"/>
            </a:endParaRPr>
          </a:p>
          <a:p>
            <a:pPr algn="l"/>
            <a:r>
              <a:rPr lang="ru-RU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Кроме того, ЦАРЭС поддерживает интеграцию информационных и коммуникационных технологий (ИКТ) по всему спектру операций ЦАРЭС для содействия повышению производительности и эффективности во всех операционных кластерах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4544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6647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322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Рекомендации</a:t>
            </a:r>
            <a:r>
              <a:rPr lang="en-US" dirty="0">
                <a:cs typeface="Calibri"/>
              </a:rPr>
              <a:t>:</a:t>
            </a:r>
          </a:p>
          <a:p>
            <a:pPr>
              <a:buFont typeface="Arial"/>
              <a:buChar char="•"/>
            </a:pPr>
            <a:r>
              <a:rPr lang="ru-RU" dirty="0"/>
              <a:t>Усилить поддержку реформ в области инвестиционного климата и торговой политики для содействия диверсификации экономики в регионе ЦАРЭС</a:t>
            </a:r>
          </a:p>
          <a:p>
            <a:pPr>
              <a:buFont typeface="Arial"/>
              <a:buChar char="•"/>
            </a:pPr>
            <a:r>
              <a:rPr lang="ru-RU" dirty="0"/>
              <a:t>Увеличить поддержку модернизации ППП и таможенных процессов</a:t>
            </a:r>
          </a:p>
          <a:p>
            <a:pPr>
              <a:buFont typeface="Arial"/>
              <a:buChar char="•"/>
            </a:pPr>
            <a:r>
              <a:rPr lang="ru-RU" dirty="0"/>
              <a:t>Придать более высокий приоритет развитию сети </a:t>
            </a:r>
            <a:r>
              <a:rPr lang="ru-RU" dirty="0" err="1"/>
              <a:t>мультимодальных</a:t>
            </a:r>
            <a:r>
              <a:rPr lang="ru-RU" dirty="0"/>
              <a:t> коридоров в субрегионе ЦАРЭС путем увеличения поддержки железнодорожной сети и авиации</a:t>
            </a:r>
          </a:p>
          <a:p>
            <a:pPr>
              <a:buFont typeface="Arial"/>
              <a:buChar char="•"/>
            </a:pPr>
            <a:r>
              <a:rPr lang="ru-RU" dirty="0"/>
              <a:t>Использовать платформу ЦАРЭС для поддержки смягчения последствий изменения климата и адаптации к ним во всех секторах посредством регионального сотрудничества</a:t>
            </a:r>
          </a:p>
          <a:p>
            <a:pPr>
              <a:buFont typeface="Arial"/>
              <a:buChar char="•"/>
            </a:pPr>
            <a:r>
              <a:rPr lang="ru-RU" dirty="0"/>
              <a:t>Усилить систему и инструменты мониторинга результатов Программы ЦАРЭС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1212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898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i="1" dirty="0"/>
              <a:t>Региональная инициатива ЦАРЭС по развитию навыков</a:t>
            </a:r>
            <a:r>
              <a:rPr lang="ru-RU" dirty="0"/>
              <a:t>, которая направлена на развитие и содействие сети исследователей по вопросам политики в регионе ЦАРЭС, которые могут разрабатывать и анализировать фактические данные для поддержки стратегий развития навыков на национальном уровне</a:t>
            </a:r>
          </a:p>
          <a:p>
            <a:pPr lvl="0">
              <a:buFont typeface="Wingdings" pitchFamily="2" charset="2"/>
              <a:buChar char="q"/>
            </a:pPr>
            <a:r>
              <a:rPr lang="ru-RU" i="1" dirty="0"/>
              <a:t>Консорциум сети университетов региона ЦАРЭС</a:t>
            </a:r>
            <a:r>
              <a:rPr lang="ru-RU" dirty="0"/>
              <a:t>, который объединит и усилит сотрудничество между ведущими университетами в регионе ЦАРЭС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1313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4088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F6008-B0FE-8BBC-DBDB-F68AF218920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065714"/>
            <a:ext cx="1618673" cy="1655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12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8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BEBB3-FDBF-B798-5384-3764412C6E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183" y="5065714"/>
            <a:ext cx="1618673" cy="1655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23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8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6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5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6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2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3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140A-07BC-4FD6-8749-68045C2E06D2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b.org/sites/default/files/Evaluation%20Document/790821/files/ce-carec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89152D-91C9-9700-DB76-3128E71D1A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Прогресс в реализации ЦАРЭС 2030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A51434-1A55-4B35-A662-6F446881B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Совещание старших должностных лиц ЦАРЭС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13-14 июня 2023 г.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Тбилиси, Грузия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2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5324057-69AC-A1DD-FE66-6AD0B61D774B}"/>
              </a:ext>
            </a:extLst>
          </p:cNvPr>
          <p:cNvSpPr txBox="1"/>
          <p:nvPr/>
        </p:nvSpPr>
        <p:spPr>
          <a:xfrm>
            <a:off x="6434931" y="1461485"/>
            <a:ext cx="550774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области водных ресурсов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завершено</a:t>
            </a:r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обзорное исследование по Водному компоненту ЦАРЭС</a:t>
            </a:r>
            <a:endParaRPr lang="en-P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г. Ташкенте 29-30 ноября 2022 года проведен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семинар по разработке Водного компонента ЦАРЭС,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ходе которого определен короткий список возможных приоритетных мероприятий и планы по созданию рабочей группы по Водному компоненту</a:t>
            </a:r>
            <a:endParaRPr lang="en-P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275304" y="4100346"/>
            <a:ext cx="3864078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секторе сельского хозяйства</a:t>
            </a:r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22-ой Министерской конференции была утверждена</a:t>
            </a:r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Рамочная программа сотрудничества для сельскохозяйственного развития и продовольственной безопасности в регионе ЦАРЭС</a:t>
            </a:r>
            <a:endParaRPr lang="en-P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ТП, направленная на поддержку реализации Рамочной структуры подлежит утверждению в 3 квартале текущего года</a:t>
            </a:r>
            <a:endParaRPr lang="en-P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PH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Основные моменты реализации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2216940" y="838237"/>
            <a:ext cx="758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сельского хозяйства и водных ресурсов</a:t>
            </a:r>
            <a:endParaRPr lang="en-PH" b="1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24CF634-B9E8-9F79-AFA5-95B540FF8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" y="1338895"/>
            <a:ext cx="6019477" cy="2613533"/>
          </a:xfrm>
          <a:prstGeom prst="rect">
            <a:avLst/>
          </a:prstGeom>
        </p:spPr>
      </p:pic>
      <p:pic>
        <p:nvPicPr>
          <p:cNvPr id="5" name="Picture 4" descr="A picture containing text, sky, cloud, outdoor&#10;&#10;Description automatically generated">
            <a:extLst>
              <a:ext uri="{FF2B5EF4-FFF2-40B4-BE49-F238E27FC236}">
                <a16:creationId xmlns:a16="http://schemas.microsoft.com/office/drawing/2014/main" id="{8B67B203-20AB-39C4-5680-C1126BA50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84" y="3626552"/>
            <a:ext cx="1922127" cy="249459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1" name="Picture 20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419B06B-11B2-C3FA-78CC-42B9F0403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14" y="3755462"/>
            <a:ext cx="4308664" cy="293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BD9AF-4651-B0C3-88D2-02640258B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511" y="3638762"/>
            <a:ext cx="1941951" cy="25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737419" y="1686612"/>
            <a:ext cx="5206181" cy="2446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секторе здравоохранения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утверждение</a:t>
            </a:r>
            <a:r>
              <a:rPr lang="en-PH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Региональной инвестиционной структуры ЦАРЭС по здравоохранению на 2022-2027 годы</a:t>
            </a:r>
            <a:r>
              <a:rPr lang="en-PH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 марта 2023 года, согласованной с приоритетами и потребностями стран, для управления региональным сотрудничеством и поддержки координации инвестиций между странами и партнерами по развитию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PH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Основные моменты реализации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318144" y="891966"/>
            <a:ext cx="518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человеческого развития</a:t>
            </a:r>
            <a:endParaRPr lang="en-PH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5ECC8-BC1F-3E8A-E3EB-78A954C24D90}"/>
              </a:ext>
            </a:extLst>
          </p:cNvPr>
          <p:cNvSpPr txBox="1"/>
          <p:nvPr/>
        </p:nvSpPr>
        <p:spPr>
          <a:xfrm>
            <a:off x="6351028" y="1688249"/>
            <a:ext cx="5499595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секторе образования и развития навыков</a:t>
            </a:r>
            <a:r>
              <a:rPr lang="en-P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заключительной стадии подготовки находятся шесть информационных продуктов, также в ближайшие месяцы будут запущены две региональные инициативы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инициатива ЦАРЭС по развитию навыков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i="1" dirty="0"/>
              <a:t>Консорциум сети университетов региона ЦАРЭС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D3431-5061-58BB-D467-921690FF4A40}"/>
              </a:ext>
            </a:extLst>
          </p:cNvPr>
          <p:cNvSpPr txBox="1"/>
          <p:nvPr/>
        </p:nvSpPr>
        <p:spPr>
          <a:xfrm>
            <a:off x="2853572" y="4420250"/>
            <a:ext cx="6125497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гендерной тематике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июне 2023 года начался прием номинаций на премию «Женщина года ЦАРЭС»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Запуск платформы онлайн-сообщества ЦАРЭС «Женщины в бизнесе» запланирован на июнь 2023 года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37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PH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Основные моменты реализации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928EC-1881-0E43-6507-4B4685891061}"/>
              </a:ext>
            </a:extLst>
          </p:cNvPr>
          <p:cNvSpPr txBox="1"/>
          <p:nvPr/>
        </p:nvSpPr>
        <p:spPr>
          <a:xfrm>
            <a:off x="3209990" y="854305"/>
            <a:ext cx="518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Межсекторные тематические области</a:t>
            </a:r>
            <a:endParaRPr lang="en-PH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F31A2-343E-F042-02F5-6EE559196577}"/>
              </a:ext>
            </a:extLst>
          </p:cNvPr>
          <p:cNvSpPr txBox="1"/>
          <p:nvPr/>
        </p:nvSpPr>
        <p:spPr>
          <a:xfrm>
            <a:off x="364034" y="4154677"/>
            <a:ext cx="477823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стратегии ЦАРЭС до 2030 года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 региональный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хаб экосистемы стартапов ЦАРЭС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Успешно завершился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конкурс «Генератор стартапов Университетов региона ЦАРЭС»,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прошедший 26 апреля, в котором приняли участие 168 команд из 10 стран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video conference&#10;&#10;Description automatically generated with medium confidence">
            <a:extLst>
              <a:ext uri="{FF2B5EF4-FFF2-40B4-BE49-F238E27FC236}">
                <a16:creationId xmlns:a16="http://schemas.microsoft.com/office/drawing/2014/main" id="{F3B18A06-AE43-F7F2-5BDF-95F0DC84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" y="1462541"/>
            <a:ext cx="4509220" cy="2541722"/>
          </a:xfrm>
          <a:prstGeom prst="rect">
            <a:avLst/>
          </a:prstGeom>
        </p:spPr>
      </p:pic>
      <p:pic>
        <p:nvPicPr>
          <p:cNvPr id="9" name="Picture 8" descr="A group of people standing together in a large room&#10;&#10;Description automatically generated with low confidence">
            <a:extLst>
              <a:ext uri="{FF2B5EF4-FFF2-40B4-BE49-F238E27FC236}">
                <a16:creationId xmlns:a16="http://schemas.microsoft.com/office/drawing/2014/main" id="{9D6A4A96-0CD7-27D0-7D3E-E25F271D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90" y="2246384"/>
            <a:ext cx="4687677" cy="3515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0F12F-8960-6CB8-E6C9-3439169B3E3F}"/>
              </a:ext>
            </a:extLst>
          </p:cNvPr>
          <p:cNvSpPr txBox="1"/>
          <p:nvPr/>
        </p:nvSpPr>
        <p:spPr>
          <a:xfrm>
            <a:off x="5476568" y="1462541"/>
            <a:ext cx="63811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касается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 стихийных бедствий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 28-30 ноября в Стамбуле состоялось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Совещание по взаимодействию в области риска стихийных бедствий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61139-9573-0D21-9138-8D2B11B27DA7}"/>
              </a:ext>
            </a:extLst>
          </p:cNvPr>
          <p:cNvSpPr txBox="1"/>
          <p:nvPr/>
        </p:nvSpPr>
        <p:spPr>
          <a:xfrm>
            <a:off x="5476567" y="5380672"/>
            <a:ext cx="671543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Запланированные мероприятия</a:t>
            </a:r>
            <a:r>
              <a:rPr lang="en-PH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Дорожная карта для регионального механизма передачи рисков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Технико-экономическое обоснование выпуска облигаций для оказания помощи в случае стихийных бедствий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Уточненный интерфейс управления рисками стихийных бедствий (</a:t>
            </a:r>
            <a:r>
              <a:rPr lang="en-PH" sz="1500" dirty="0">
                <a:latin typeface="Arial" panose="020B0604020202020204" pitchFamily="34" charset="0"/>
                <a:cs typeface="Arial" panose="020B0604020202020204" pitchFamily="34" charset="0"/>
              </a:rPr>
              <a:t>DRMI)</a:t>
            </a:r>
          </a:p>
        </p:txBody>
      </p:sp>
    </p:spTree>
    <p:extLst>
      <p:ext uri="{BB962C8B-B14F-4D97-AF65-F5344CB8AC3E}">
        <p14:creationId xmlns:p14="http://schemas.microsoft.com/office/powerpoint/2010/main" val="366634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4097-AE8D-3896-9630-347A547D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Arial"/>
                <a:cs typeface="Calibri Light"/>
              </a:rPr>
              <a:t>Основные вызовы, стоящие перед </a:t>
            </a:r>
            <a:r>
              <a:rPr lang="ru-RU" sz="4000" b="1" dirty="0">
                <a:solidFill>
                  <a:schemeClr val="accent2"/>
                </a:solidFill>
                <a:latin typeface="Arial"/>
                <a:cs typeface="Calibri Light"/>
              </a:rPr>
              <a:t>Программой ЦАРЭС</a:t>
            </a:r>
            <a:r>
              <a:rPr lang="ru-RU" sz="4000" dirty="0">
                <a:latin typeface="Arial"/>
                <a:cs typeface="Calibri Light"/>
              </a:rPr>
              <a:t>:</a:t>
            </a:r>
            <a:endParaRPr lang="en-US" sz="4000" dirty="0">
              <a:latin typeface="Arial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D26F5-EC7C-082F-54A5-B88BBF9AB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latin typeface="Arial"/>
                <a:cs typeface="Arial"/>
              </a:rPr>
              <a:t>Вовлеченность стран, низкое чувство причастности к программе [частая ротация государственных служащих, отношение к деятельности ЦАРЭС как к дополнительной нагрузке].</a:t>
            </a:r>
          </a:p>
          <a:p>
            <a:r>
              <a:rPr lang="ru-RU" dirty="0">
                <a:latin typeface="Arial"/>
                <a:cs typeface="Arial"/>
              </a:rPr>
              <a:t>Геополитические конфликты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73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9DBDB5A-2472-CA12-E89B-71C8E5CBFE87}"/>
              </a:ext>
            </a:extLst>
          </p:cNvPr>
          <p:cNvCxnSpPr>
            <a:cxnSpLocks/>
          </p:cNvCxnSpPr>
          <p:nvPr/>
        </p:nvCxnSpPr>
        <p:spPr>
          <a:xfrm>
            <a:off x="4586456" y="2783550"/>
            <a:ext cx="285" cy="1124326"/>
          </a:xfrm>
          <a:prstGeom prst="line">
            <a:avLst/>
          </a:prstGeom>
          <a:ln w="28575" cap="rnd">
            <a:solidFill>
              <a:schemeClr val="bg2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08688C-1D58-0ADB-A642-381218A151F0}"/>
              </a:ext>
            </a:extLst>
          </p:cNvPr>
          <p:cNvCxnSpPr>
            <a:cxnSpLocks/>
          </p:cNvCxnSpPr>
          <p:nvPr/>
        </p:nvCxnSpPr>
        <p:spPr>
          <a:xfrm>
            <a:off x="10033122" y="2731168"/>
            <a:ext cx="285" cy="1291463"/>
          </a:xfrm>
          <a:prstGeom prst="line">
            <a:avLst/>
          </a:prstGeom>
          <a:ln w="28575" cap="rnd">
            <a:solidFill>
              <a:schemeClr val="bg2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761A61-9534-1DAB-B342-BC61870D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90" y="145983"/>
            <a:ext cx="11034301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Дальнейшая работа: Предстоящие мероприятия</a:t>
            </a:r>
            <a:endParaRPr lang="en-P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269052-64ED-54B9-1BC6-451FAB68365C}"/>
              </a:ext>
            </a:extLst>
          </p:cNvPr>
          <p:cNvGrpSpPr/>
          <p:nvPr/>
        </p:nvGrpSpPr>
        <p:grpSpPr>
          <a:xfrm>
            <a:off x="532432" y="1203100"/>
            <a:ext cx="11127136" cy="2757172"/>
            <a:chOff x="419100" y="1900929"/>
            <a:chExt cx="8305800" cy="275717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4D622E-DC89-25BF-9F0D-4B0636529088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" y="3429000"/>
              <a:ext cx="8305800" cy="1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52D2D-EC08-8B53-EAB0-C15E17995FEB}"/>
                </a:ext>
              </a:extLst>
            </p:cNvPr>
            <p:cNvGrpSpPr/>
            <p:nvPr/>
          </p:nvGrpSpPr>
          <p:grpSpPr>
            <a:xfrm>
              <a:off x="1012723" y="3028483"/>
              <a:ext cx="800078" cy="801042"/>
              <a:chOff x="1350296" y="2894973"/>
              <a:chExt cx="1066771" cy="1068054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9F0576EB-C7B9-2199-DD8C-61EB45823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895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149B3999-A90F-2529-06F7-F781185E2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296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45ED0E-CF79-B2E9-7641-9FBB5BAA760A}"/>
                </a:ext>
              </a:extLst>
            </p:cNvPr>
            <p:cNvGrpSpPr/>
            <p:nvPr/>
          </p:nvGrpSpPr>
          <p:grpSpPr>
            <a:xfrm>
              <a:off x="7111181" y="3028483"/>
              <a:ext cx="800078" cy="801042"/>
              <a:chOff x="9481574" y="2894973"/>
              <a:chExt cx="1066771" cy="1068054"/>
            </a:xfrm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4D0BFE4D-4F26-A79F-FE09-C8C955DA5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5173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88CE1565-4C89-AAB2-AC5D-43D925075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1574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90F7CF-0517-02C7-FFF5-4C7080A13298}"/>
                </a:ext>
              </a:extLst>
            </p:cNvPr>
            <p:cNvGrpSpPr/>
            <p:nvPr/>
          </p:nvGrpSpPr>
          <p:grpSpPr>
            <a:xfrm>
              <a:off x="5078362" y="3028483"/>
              <a:ext cx="800078" cy="801042"/>
              <a:chOff x="6771148" y="2894973"/>
              <a:chExt cx="1066771" cy="1068054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679FB695-A386-95FA-00A9-9430AA7C8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747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4FFBCEF8-78E9-5E3A-97BB-DEB2DE4E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148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EF9226-4788-AA28-1879-877548072045}"/>
                </a:ext>
              </a:extLst>
            </p:cNvPr>
            <p:cNvGrpSpPr/>
            <p:nvPr/>
          </p:nvGrpSpPr>
          <p:grpSpPr>
            <a:xfrm>
              <a:off x="3045542" y="3028483"/>
              <a:ext cx="800078" cy="801042"/>
              <a:chOff x="4060722" y="2894973"/>
              <a:chExt cx="1066771" cy="1068054"/>
            </a:xfrm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7DCDEE73-8927-8DD8-CD70-B21E1F8D5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321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BFC50864-0DCE-C524-B8DB-1A6A9BA6E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722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7EB59C-8F9E-ED69-10F0-8CD7680547C2}"/>
                </a:ext>
              </a:extLst>
            </p:cNvPr>
            <p:cNvSpPr/>
            <p:nvPr/>
          </p:nvSpPr>
          <p:spPr>
            <a:xfrm>
              <a:off x="1225123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A9A222-BB24-33D5-5A77-8AA2BB50FE42}"/>
                </a:ext>
              </a:extLst>
            </p:cNvPr>
            <p:cNvSpPr/>
            <p:nvPr/>
          </p:nvSpPr>
          <p:spPr>
            <a:xfrm>
              <a:off x="3257728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DD7177-5C1F-291D-B60C-8FD7F354324E}"/>
                </a:ext>
              </a:extLst>
            </p:cNvPr>
            <p:cNvSpPr/>
            <p:nvPr/>
          </p:nvSpPr>
          <p:spPr>
            <a:xfrm>
              <a:off x="5290334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1D2172-0B69-A28B-A74D-F641C64243C5}"/>
                </a:ext>
              </a:extLst>
            </p:cNvPr>
            <p:cNvSpPr/>
            <p:nvPr/>
          </p:nvSpPr>
          <p:spPr>
            <a:xfrm>
              <a:off x="7322941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E8464A-1BEA-6D78-660E-BC1591875EAD}"/>
                </a:ext>
              </a:extLst>
            </p:cNvPr>
            <p:cNvSpPr/>
            <p:nvPr/>
          </p:nvSpPr>
          <p:spPr>
            <a:xfrm>
              <a:off x="1308146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BF89AE-C201-0B3E-2FBB-D53552F02A95}"/>
                </a:ext>
              </a:extLst>
            </p:cNvPr>
            <p:cNvSpPr/>
            <p:nvPr/>
          </p:nvSpPr>
          <p:spPr>
            <a:xfrm>
              <a:off x="3340859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46862F-629E-C9F9-4C20-AC6BDBF3CF9D}"/>
                </a:ext>
              </a:extLst>
            </p:cNvPr>
            <p:cNvSpPr/>
            <p:nvPr/>
          </p:nvSpPr>
          <p:spPr>
            <a:xfrm>
              <a:off x="5373572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BC146A-4A52-146D-55D1-4023CBC83FA5}"/>
                </a:ext>
              </a:extLst>
            </p:cNvPr>
            <p:cNvSpPr/>
            <p:nvPr/>
          </p:nvSpPr>
          <p:spPr>
            <a:xfrm>
              <a:off x="7406285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785BBE-B796-E543-55FF-1D6A2CCAB66A}"/>
                </a:ext>
              </a:extLst>
            </p:cNvPr>
            <p:cNvCxnSpPr/>
            <p:nvPr/>
          </p:nvCxnSpPr>
          <p:spPr>
            <a:xfrm>
              <a:off x="1412921" y="3533775"/>
              <a:ext cx="0" cy="1124326"/>
            </a:xfrm>
            <a:prstGeom prst="line">
              <a:avLst/>
            </a:prstGeom>
            <a:ln w="28575" cap="rnd">
              <a:solidFill>
                <a:schemeClr val="bg2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A7133D-1481-30B8-A678-BC18C91C2C64}"/>
                </a:ext>
              </a:extLst>
            </p:cNvPr>
            <p:cNvCxnSpPr>
              <a:cxnSpLocks/>
            </p:cNvCxnSpPr>
            <p:nvPr/>
          </p:nvCxnSpPr>
          <p:spPr>
            <a:xfrm>
              <a:off x="5478347" y="3533775"/>
              <a:ext cx="213" cy="1124326"/>
            </a:xfrm>
            <a:prstGeom prst="line">
              <a:avLst/>
            </a:prstGeom>
            <a:ln w="28575" cap="rnd">
              <a:solidFill>
                <a:schemeClr val="bg2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3761BF2C-9738-8C32-27D0-AD5BCF48D652}"/>
                </a:ext>
              </a:extLst>
            </p:cNvPr>
            <p:cNvSpPr txBox="1"/>
            <p:nvPr/>
          </p:nvSpPr>
          <p:spPr>
            <a:xfrm>
              <a:off x="559581" y="1900929"/>
              <a:ext cx="161569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900" dirty="0">
                  <a:latin typeface="Arial" panose="020B0604020202020204" pitchFamily="34" charset="0"/>
                  <a:cs typeface="Arial" panose="020B0604020202020204" pitchFamily="34" charset="0"/>
                </a:rPr>
                <a:t>Июль/август </a:t>
              </a:r>
              <a:r>
                <a:rPr lang="en-US" sz="1900" dirty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r>
                <a:rPr lang="ru-RU" sz="1900" dirty="0">
                  <a:latin typeface="Arial" panose="020B0604020202020204" pitchFamily="34" charset="0"/>
                  <a:cs typeface="Arial" panose="020B0604020202020204" pitchFamily="34" charset="0"/>
                </a:rPr>
                <a:t> года</a:t>
              </a:r>
              <a:endParaRPr lang="en-US" sz="1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Исламабад, Пакистан/ уточняется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id="{242FCA4E-E462-D2E1-94AF-6F251FD2A1D0}"/>
                </a:ext>
              </a:extLst>
            </p:cNvPr>
            <p:cNvSpPr txBox="1"/>
            <p:nvPr/>
          </p:nvSpPr>
          <p:spPr>
            <a:xfrm>
              <a:off x="2556688" y="1968198"/>
              <a:ext cx="16700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Сентябрь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2023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г.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Тбилиси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Грузия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уточняется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5" name="TextBox 19">
              <a:extLst>
                <a:ext uri="{FF2B5EF4-FFF2-40B4-BE49-F238E27FC236}">
                  <a16:creationId xmlns:a16="http://schemas.microsoft.com/office/drawing/2014/main" id="{7F6C0CFC-9FD6-ADF7-4DFA-14283767A63A}"/>
                </a:ext>
              </a:extLst>
            </p:cNvPr>
            <p:cNvSpPr txBox="1"/>
            <p:nvPr/>
          </p:nvSpPr>
          <p:spPr>
            <a:xfrm>
              <a:off x="4846958" y="2153817"/>
              <a:ext cx="1621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Октябрь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2023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г.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Тбилиси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Грузия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Алматы, Казахстан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3081C58B-5E55-6327-30D5-7CBF747ACC24}"/>
                </a:ext>
              </a:extLst>
            </p:cNvPr>
            <p:cNvSpPr txBox="1"/>
            <p:nvPr/>
          </p:nvSpPr>
          <p:spPr>
            <a:xfrm>
              <a:off x="6849796" y="2157586"/>
              <a:ext cx="149457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Ноябрь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2023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г.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Тбилиси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Грузия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A98F53D-287F-4A81-8435-D5F787EE716E}"/>
              </a:ext>
            </a:extLst>
          </p:cNvPr>
          <p:cNvSpPr/>
          <p:nvPr/>
        </p:nvSpPr>
        <p:spPr>
          <a:xfrm>
            <a:off x="326289" y="4178915"/>
            <a:ext cx="253895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Заседание ЦАРЭС по взаимодействию в области риска стихийных бедствий (18-19 июля)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Страновые консультации по РЭКШТХ (уточняется)</a:t>
            </a:r>
            <a:endParaRPr lang="en-US" sz="16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52A252-D830-8908-E5F7-8E8C62ABD4D3}"/>
              </a:ext>
            </a:extLst>
          </p:cNvPr>
          <p:cNvSpPr/>
          <p:nvPr/>
        </p:nvSpPr>
        <p:spPr>
          <a:xfrm>
            <a:off x="9306853" y="4149866"/>
            <a:ext cx="2696749" cy="255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Энергетический инвестиционный форум (28-29 ноября)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22-я Министерская конференция (30 ноября)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14-е заседание Совета управляющих Института ЦАРЭС (30 ноября, уточняется</a:t>
            </a:r>
            <a:r>
              <a:rPr lang="en-US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F0D097-8DDF-B28B-B085-4334381389C1}"/>
              </a:ext>
            </a:extLst>
          </p:cNvPr>
          <p:cNvSpPr/>
          <p:nvPr/>
        </p:nvSpPr>
        <p:spPr>
          <a:xfrm>
            <a:off x="6183058" y="4120288"/>
            <a:ext cx="2964466" cy="255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Форум "Шелковый путь" в Тбилиси (26-27 октября)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Встреча национальных координаторов (виртуально, уточняется)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Форум цифровой торговли (уточняется)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Второй форум регуляторов рынков капитала (уточняется)</a:t>
            </a:r>
            <a:endParaRPr lang="en-US" sz="16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30F0CE-809A-4151-904A-A3979591AAB1}"/>
              </a:ext>
            </a:extLst>
          </p:cNvPr>
          <p:cNvSpPr/>
          <p:nvPr/>
        </p:nvSpPr>
        <p:spPr>
          <a:xfrm>
            <a:off x="2885147" y="4125380"/>
            <a:ext cx="3402617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Региональная конференция по внедрению </a:t>
            </a:r>
            <a:r>
              <a:rPr lang="en-US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E-Phyto </a:t>
            </a:r>
            <a:r>
              <a:rPr lang="ru-RU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в странах ЦАРЭС (12-14 сентября)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Саммит по обмену инновационными возможностями в сети ЦАРЭС (уточняется)</a:t>
            </a:r>
            <a:endParaRPr lang="en-US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9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61A61-9534-1DAB-B342-BC61870D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2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Краткий обзор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ЦАРЭС 2030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246D4F0-9B25-3B36-399E-97490ECD9EA8}"/>
              </a:ext>
            </a:extLst>
          </p:cNvPr>
          <p:cNvSpPr txBox="1"/>
          <p:nvPr/>
        </p:nvSpPr>
        <p:spPr>
          <a:xfrm>
            <a:off x="1187955" y="1531297"/>
            <a:ext cx="44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Руководящие принципы</a:t>
            </a:r>
            <a:endParaRPr lang="en-US" sz="24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E21EE41-DEEE-0AA6-8353-2C24E97542B0}"/>
              </a:ext>
            </a:extLst>
          </p:cNvPr>
          <p:cNvSpPr txBox="1"/>
          <p:nvPr/>
        </p:nvSpPr>
        <p:spPr>
          <a:xfrm>
            <a:off x="516809" y="2118797"/>
            <a:ext cx="582126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Согласование </a:t>
            </a: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с национальными стратегиями и поддержка ЦУР и КС</a:t>
            </a:r>
            <a:r>
              <a:rPr lang="en-US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21</a:t>
            </a: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Выборочное расширение </a:t>
            </a: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операционных приоритетов</a:t>
            </a:r>
            <a:endParaRPr lang="en-US" sz="20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Углубление </a:t>
            </a: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диалога по политике</a:t>
            </a: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на основе позиции и способности ЦАРЭС предоставлять качественные услуги в области </a:t>
            </a: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знаний</a:t>
            </a:r>
            <a:endParaRPr lang="en-US" sz="20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Интегрирование роли </a:t>
            </a: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частного сектора</a:t>
            </a: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и </a:t>
            </a: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гражданского общества</a:t>
            </a:r>
            <a:endParaRPr lang="en-US" sz="20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Построение </a:t>
            </a:r>
            <a:r>
              <a:rPr lang="ru-RU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открытой, инклюзивной </a:t>
            </a:r>
            <a:r>
              <a:rPr lang="ru-RU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платформы ЦАРЭС</a:t>
            </a:r>
            <a:endParaRPr lang="en-US" sz="20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E1F199-0218-A11D-BF5A-B304ABF45D96}"/>
              </a:ext>
            </a:extLst>
          </p:cNvPr>
          <p:cNvGrpSpPr/>
          <p:nvPr/>
        </p:nvGrpSpPr>
        <p:grpSpPr>
          <a:xfrm>
            <a:off x="6699381" y="2029091"/>
            <a:ext cx="5365241" cy="2931431"/>
            <a:chOff x="464198" y="367879"/>
            <a:chExt cx="5247522" cy="28993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ABAC6A-8811-AF8A-9317-6B08202A4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1536154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BCD603D-DA3F-278E-469C-2548C7DE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367879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0187E817-CF57-3212-FFA1-4CC483BC2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962098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957540DC-C289-9686-AAA0-BBB7F472C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2126806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4E7BE780-E2AB-64F0-8F64-C2BAA7CDE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2727209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DB6260-9875-B067-9FE5-D1B02CAE62C4}"/>
                </a:ext>
              </a:extLst>
            </p:cNvPr>
            <p:cNvSpPr txBox="1"/>
            <p:nvPr/>
          </p:nvSpPr>
          <p:spPr>
            <a:xfrm>
              <a:off x="1147863" y="453213"/>
              <a:ext cx="4563857" cy="3348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Экономическая и финансовая стабильность</a:t>
              </a:r>
              <a:endParaRPr lang="en-P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BDA572-17F7-F999-B656-7887F7894AF4}"/>
                </a:ext>
              </a:extLst>
            </p:cNvPr>
            <p:cNvSpPr txBox="1"/>
            <p:nvPr/>
          </p:nvSpPr>
          <p:spPr>
            <a:xfrm>
              <a:off x="1147864" y="1625293"/>
              <a:ext cx="4563856" cy="33484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Инфраструктура и экономическая связанность </a:t>
              </a:r>
              <a:endParaRPr lang="en-P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7A69F7-437C-E2E4-8279-EBA705651683}"/>
                </a:ext>
              </a:extLst>
            </p:cNvPr>
            <p:cNvSpPr txBox="1"/>
            <p:nvPr/>
          </p:nvSpPr>
          <p:spPr>
            <a:xfrm>
              <a:off x="1147864" y="2200028"/>
              <a:ext cx="4123360" cy="35006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Сельское хозяйство и водные ресурсы</a:t>
              </a:r>
              <a:endParaRPr lang="en-PH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4372B0-457F-0BB8-BFF2-9B96CC7E0FF2}"/>
                </a:ext>
              </a:extLst>
            </p:cNvPr>
            <p:cNvSpPr txBox="1"/>
            <p:nvPr/>
          </p:nvSpPr>
          <p:spPr>
            <a:xfrm>
              <a:off x="1147864" y="2812543"/>
              <a:ext cx="3197432" cy="362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Человеческое развитие</a:t>
              </a:r>
              <a:endParaRPr lang="en-PH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1B8905-903C-B525-1F11-5394013E4814}"/>
                </a:ext>
              </a:extLst>
            </p:cNvPr>
            <p:cNvSpPr txBox="1"/>
            <p:nvPr/>
          </p:nvSpPr>
          <p:spPr>
            <a:xfrm>
              <a:off x="1147864" y="1064284"/>
              <a:ext cx="4563856" cy="33484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Торговля, туризм и экономические коридоры</a:t>
              </a:r>
              <a:endParaRPr lang="en-P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60BDA018-7AC0-CE8B-9014-D885C318D50E}"/>
              </a:ext>
            </a:extLst>
          </p:cNvPr>
          <p:cNvSpPr txBox="1"/>
          <p:nvPr/>
        </p:nvSpPr>
        <p:spPr>
          <a:xfrm>
            <a:off x="6699381" y="1414486"/>
            <a:ext cx="44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Операционные кластеры</a:t>
            </a:r>
            <a:endParaRPr lang="en-US" sz="24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B83D4-4522-E818-904C-331E28D4E690}"/>
              </a:ext>
            </a:extLst>
          </p:cNvPr>
          <p:cNvSpPr txBox="1"/>
          <p:nvPr/>
        </p:nvSpPr>
        <p:spPr>
          <a:xfrm>
            <a:off x="6726348" y="5082565"/>
            <a:ext cx="309256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ru-RU" b="1" dirty="0">
                <a:latin typeface="Arial" panose="020B0604020202020204" pitchFamily="34" charset="0"/>
              </a:rPr>
              <a:t>ИКТ, гендер и изменение климата затрагивают все кластеры</a:t>
            </a:r>
            <a:endParaRPr lang="en-US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0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0642-ADD2-E4AC-FE30-B1EA6F31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09" y="97568"/>
            <a:ext cx="11023134" cy="13255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измеряется прогресс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 2030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 descr="A picture containing text, screenshot, reef, graphic design&#10;&#10;Description automatically generated">
            <a:extLst>
              <a:ext uri="{FF2B5EF4-FFF2-40B4-BE49-F238E27FC236}">
                <a16:creationId xmlns:a16="http://schemas.microsoft.com/office/drawing/2014/main" id="{6E4149A9-4138-1277-E735-93739FD2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85" y="1423131"/>
            <a:ext cx="2513656" cy="3225532"/>
          </a:xfrm>
          <a:prstGeom prst="rect">
            <a:avLst/>
          </a:prstGeom>
        </p:spPr>
      </p:pic>
      <p:pic>
        <p:nvPicPr>
          <p:cNvPr id="7" name="Picture 6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2EEC06E6-F36E-EEE1-0E95-6114C25C6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51" y="3035897"/>
            <a:ext cx="2362405" cy="310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4E6CA6-D51B-0E52-14AC-522F90F1AFDB}"/>
              </a:ext>
            </a:extLst>
          </p:cNvPr>
          <p:cNvCxnSpPr>
            <a:cxnSpLocks/>
          </p:cNvCxnSpPr>
          <p:nvPr/>
        </p:nvCxnSpPr>
        <p:spPr>
          <a:xfrm>
            <a:off x="844143" y="6028327"/>
            <a:ext cx="8215881" cy="195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E3C5CF-B9EF-B7E2-A7ED-9684B7813572}"/>
              </a:ext>
            </a:extLst>
          </p:cNvPr>
          <p:cNvGrpSpPr/>
          <p:nvPr/>
        </p:nvGrpSpPr>
        <p:grpSpPr>
          <a:xfrm>
            <a:off x="672901" y="5607115"/>
            <a:ext cx="881428" cy="881428"/>
            <a:chOff x="1924855" y="3735382"/>
            <a:chExt cx="373812" cy="3738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8FE503-2D4F-7F46-6BA0-030855DAD325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1CD9D2-A86E-3328-1497-58E0C750F457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C0D600-35D7-C170-F822-56FD64C997A0}"/>
              </a:ext>
            </a:extLst>
          </p:cNvPr>
          <p:cNvGrpSpPr/>
          <p:nvPr/>
        </p:nvGrpSpPr>
        <p:grpSpPr>
          <a:xfrm>
            <a:off x="3017893" y="5587613"/>
            <a:ext cx="881428" cy="881428"/>
            <a:chOff x="1924855" y="3735382"/>
            <a:chExt cx="373812" cy="3738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23C0111-0C8E-FB25-D99B-A589A724D139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40C9C1-F7AF-35BA-CF79-B2D123C33240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2CA44C-0DBA-24C5-1634-072CC25B4E37}"/>
              </a:ext>
            </a:extLst>
          </p:cNvPr>
          <p:cNvGrpSpPr/>
          <p:nvPr/>
        </p:nvGrpSpPr>
        <p:grpSpPr>
          <a:xfrm>
            <a:off x="5304767" y="5550550"/>
            <a:ext cx="881428" cy="881428"/>
            <a:chOff x="1924855" y="3735382"/>
            <a:chExt cx="373812" cy="37381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7EB906-A4EC-1940-F610-6309DCB9292E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5ABF687-7AE8-331D-0370-2AA1DB5DE4DD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BC3924-9AC3-746C-5876-6BE3475541BA}"/>
              </a:ext>
            </a:extLst>
          </p:cNvPr>
          <p:cNvGrpSpPr/>
          <p:nvPr/>
        </p:nvGrpSpPr>
        <p:grpSpPr>
          <a:xfrm>
            <a:off x="7599403" y="5560512"/>
            <a:ext cx="881428" cy="881428"/>
            <a:chOff x="1924855" y="3735382"/>
            <a:chExt cx="373812" cy="37381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093483-168F-CF96-784B-47962C8EA535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D65CDEA-730B-9697-F59F-EB39635D2828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FFEB11-E1AF-0D9C-0D7A-6DDA3A0F60F3}"/>
              </a:ext>
            </a:extLst>
          </p:cNvPr>
          <p:cNvSpPr txBox="1"/>
          <p:nvPr/>
        </p:nvSpPr>
        <p:spPr>
          <a:xfrm>
            <a:off x="0" y="4951109"/>
            <a:ext cx="2290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Утверждена Стратегия ЦАРЭС 2030 </a:t>
            </a:r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884D7F-7FBB-5FCE-8C6F-036506311C3E}"/>
              </a:ext>
            </a:extLst>
          </p:cNvPr>
          <p:cNvSpPr txBox="1"/>
          <p:nvPr/>
        </p:nvSpPr>
        <p:spPr>
          <a:xfrm>
            <a:off x="1963329" y="6247241"/>
            <a:ext cx="293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Утверждена СРП ЦАРЭС 2030</a:t>
            </a:r>
            <a:endParaRPr lang="en-P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502051-59A4-C8FD-0C9B-D3775E4D86FB}"/>
              </a:ext>
            </a:extLst>
          </p:cNvPr>
          <p:cNvSpPr txBox="1"/>
          <p:nvPr/>
        </p:nvSpPr>
        <p:spPr>
          <a:xfrm>
            <a:off x="4582576" y="4774907"/>
            <a:ext cx="26138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Проведен 1ый ОЭфР ЦАРЭС 2030 (2017-2020 гг.)</a:t>
            </a:r>
            <a:endParaRPr lang="en-PH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D41033-E9B2-7928-9902-898D6E6CDF18}"/>
              </a:ext>
            </a:extLst>
          </p:cNvPr>
          <p:cNvSpPr txBox="1"/>
          <p:nvPr/>
        </p:nvSpPr>
        <p:spPr>
          <a:xfrm>
            <a:off x="6267900" y="6243792"/>
            <a:ext cx="357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2ой ОЭфР ЦАРЭС 2030</a:t>
            </a:r>
            <a:endParaRPr lang="en-PH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7610E1-FF15-C1AE-7573-6EA377ECB51A}"/>
              </a:ext>
            </a:extLst>
          </p:cNvPr>
          <p:cNvSpPr>
            <a:spLocks noGrp="1"/>
          </p:cNvSpPr>
          <p:nvPr/>
        </p:nvSpPr>
        <p:spPr>
          <a:xfrm>
            <a:off x="239844" y="1208586"/>
            <a:ext cx="7302992" cy="37080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результатов Программы ЦАРЭС 2030 (СРП</a:t>
            </a:r>
            <a:r>
              <a:rPr lang="en-PH" sz="2400" b="1" dirty="0">
                <a:latin typeface="Arial" panose="020B0604020202020204" pitchFamily="34" charset="0"/>
                <a:cs typeface="Arial" panose="020B0604020202020204" pitchFamily="34" charset="0"/>
              </a:rPr>
              <a:t>)                                                                         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утверждена на 19-й Министерской конференции в декабре 2020 года</a:t>
            </a:r>
            <a:endParaRPr lang="en-PH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Отчетность по СРП представляется в качестве Обзора эффективности развития Программы ЦАРЭС (ОЭфР</a:t>
            </a:r>
            <a:r>
              <a:rPr lang="en-PH" sz="2400" b="1" dirty="0">
                <a:latin typeface="Arial" panose="020B0604020202020204" pitchFamily="34" charset="0"/>
                <a:cs typeface="Arial" panose="020B0604020202020204" pitchFamily="34" charset="0"/>
              </a:rPr>
              <a:t>)                                        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каждые три года</a:t>
            </a:r>
            <a:endParaRPr lang="en-PH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Отчеты о прогрессе по секторам ЦАРЭС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 независимой оценки АБР (ДНО)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регулярной основе</a:t>
            </a:r>
            <a:endParaRPr lang="en-P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0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F554-406A-F100-7614-FC4D4895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83" y="286348"/>
            <a:ext cx="11588620" cy="78021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Прогресс</a:t>
            </a:r>
            <a:r>
              <a:rPr lang="en-P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 2030</a:t>
            </a:r>
            <a:r>
              <a:rPr lang="en-PH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основе последнего ОЭфР (2017-2020 гг.</a:t>
            </a:r>
            <a:r>
              <a:rPr lang="en-PH" sz="2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0A7423D-2704-AAA6-5C49-9AAA17156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31293"/>
              </p:ext>
            </p:extLst>
          </p:nvPr>
        </p:nvGraphicFramePr>
        <p:xfrm>
          <a:off x="511275" y="973068"/>
          <a:ext cx="11379033" cy="50652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7407">
                  <a:extLst>
                    <a:ext uri="{9D8B030D-6E8A-4147-A177-3AD203B41FA5}">
                      <a16:colId xmlns:a16="http://schemas.microsoft.com/office/drawing/2014/main" val="2577149564"/>
                    </a:ext>
                  </a:extLst>
                </a:gridCol>
                <a:gridCol w="4292392">
                  <a:extLst>
                    <a:ext uri="{9D8B030D-6E8A-4147-A177-3AD203B41FA5}">
                      <a16:colId xmlns:a16="http://schemas.microsoft.com/office/drawing/2014/main" val="1800477881"/>
                    </a:ext>
                  </a:extLst>
                </a:gridCol>
                <a:gridCol w="5199234">
                  <a:extLst>
                    <a:ext uri="{9D8B030D-6E8A-4147-A177-3AD203B41FA5}">
                      <a16:colId xmlns:a16="http://schemas.microsoft.com/office/drawing/2014/main" val="2234604604"/>
                    </a:ext>
                  </a:extLst>
                </a:gridCol>
              </a:tblGrid>
              <a:tr h="3006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Сектор</a:t>
                      </a:r>
                      <a:endParaRPr lang="en-PH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результата</a:t>
                      </a:r>
                      <a:endParaRPr lang="en-PH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Прогресс 2020</a:t>
                      </a:r>
                      <a:endParaRPr lang="en-PH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64215"/>
                  </a:ext>
                </a:extLst>
              </a:tr>
              <a:tr h="1502132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Экономическая и финансовая стабильность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Регулярность политического диалога высокого уровня по макроэкономическим вопросам между странами ЦАРЭС, ведущая к большей экономической стабильности и улучшенным макроэкономическим результатам</a:t>
                      </a:r>
                      <a:endParaRPr lang="en-PH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 политических диалогов высокого уровня с участием высокопоставленных лиц, организованных в период 2018-2020 годов, необходимо обеспечить устойчивость работы форума</a:t>
                      </a:r>
                      <a:endParaRPr lang="en-PH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853346"/>
                  </a:ext>
                </a:extLst>
              </a:tr>
              <a:tr h="1268467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торговли топливом и нетопливными товарами в регионе ЦАРЭС и с остальным миром в % от ВВП, демонстрируя интеграцию в глобальную экономику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топливом и нетопливными товарами в сфере услуг в % от ВВП увеличилась как в регионе ЦАРЭС, так и с остальным миром, задача состоит в ускорении прогресса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26680"/>
                  </a:ext>
                </a:extLst>
              </a:tr>
              <a:tr h="801137">
                <a:tc>
                  <a:txBody>
                    <a:bodyPr/>
                    <a:lstStyle/>
                    <a:p>
                      <a:pPr algn="r"/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Туризм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рейтинга по индексу конкурентоспособности путешествий и туризма стран ЦАРЭС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из 11 стран ЦАРЭС улучшили рейтинг в индексе конкурентоспособности путешествий и туризма (ВЭФ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916187"/>
                  </a:ext>
                </a:extLst>
              </a:tr>
              <a:tr h="1044265"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Экономические коридоры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Концепции трансграничных экономических коридоров, применяемые странами ЦАРЭС для укрепления экономических связей и стимулирования торговли и развития трансграничных регионов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из 11 стран ЦАРЭС включили концепции РЭК в свои национальные стратегии развития, вызовом является координация между многочисленными заинтересованными сторонами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1438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AC2CD6-90A6-DF53-70E4-D66C202E2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74871"/>
              </p:ext>
            </p:extLst>
          </p:nvPr>
        </p:nvGraphicFramePr>
        <p:xfrm>
          <a:off x="511276" y="6038324"/>
          <a:ext cx="1137903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7406">
                  <a:extLst>
                    <a:ext uri="{9D8B030D-6E8A-4147-A177-3AD203B41FA5}">
                      <a16:colId xmlns:a16="http://schemas.microsoft.com/office/drawing/2014/main" val="2177518563"/>
                    </a:ext>
                  </a:extLst>
                </a:gridCol>
                <a:gridCol w="4292392">
                  <a:extLst>
                    <a:ext uri="{9D8B030D-6E8A-4147-A177-3AD203B41FA5}">
                      <a16:colId xmlns:a16="http://schemas.microsoft.com/office/drawing/2014/main" val="3776769160"/>
                    </a:ext>
                  </a:extLst>
                </a:gridCol>
                <a:gridCol w="5199234">
                  <a:extLst>
                    <a:ext uri="{9D8B030D-6E8A-4147-A177-3AD203B41FA5}">
                      <a16:colId xmlns:a16="http://schemas.microsoft.com/office/drawing/2014/main" val="3076291707"/>
                    </a:ext>
                  </a:extLst>
                </a:gridCol>
              </a:tblGrid>
              <a:tr h="277195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Энергетика</a:t>
                      </a:r>
                      <a:endParaRPr lang="en-PH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возобновляемой энергии в странах ЦАРЭС</a:t>
                      </a:r>
                      <a:endParaRPr lang="en-PH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возобновляемых источников энергии в странах ЦАРЭС увеличился с менее 1% до 6%</a:t>
                      </a:r>
                      <a:endParaRPr lang="en-PH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47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19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52671B-2D80-B47C-D4EE-63EA7001A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35642"/>
              </p:ext>
            </p:extLst>
          </p:nvPr>
        </p:nvGraphicFramePr>
        <p:xfrm>
          <a:off x="418699" y="1004060"/>
          <a:ext cx="11354601" cy="5291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8957">
                  <a:extLst>
                    <a:ext uri="{9D8B030D-6E8A-4147-A177-3AD203B41FA5}">
                      <a16:colId xmlns:a16="http://schemas.microsoft.com/office/drawing/2014/main" val="3350943435"/>
                    </a:ext>
                  </a:extLst>
                </a:gridCol>
                <a:gridCol w="4607573">
                  <a:extLst>
                    <a:ext uri="{9D8B030D-6E8A-4147-A177-3AD203B41FA5}">
                      <a16:colId xmlns:a16="http://schemas.microsoft.com/office/drawing/2014/main" val="2332377765"/>
                    </a:ext>
                  </a:extLst>
                </a:gridCol>
                <a:gridCol w="5188071">
                  <a:extLst>
                    <a:ext uri="{9D8B030D-6E8A-4147-A177-3AD203B41FA5}">
                      <a16:colId xmlns:a16="http://schemas.microsoft.com/office/drawing/2014/main" val="2364648434"/>
                    </a:ext>
                  </a:extLst>
                </a:gridCol>
              </a:tblGrid>
              <a:tr h="1907768">
                <a:tc>
                  <a:txBody>
                    <a:bodyPr/>
                    <a:lstStyle/>
                    <a:p>
                      <a:pPr algn="r"/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             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</a:t>
                      </a:r>
                      <a:endParaRPr lang="en-PH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Улучшение совокупных показателей эффективности коридоров - средней скорости по коридорам, скорости с задержкой (С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З) и скорости без задержки (СБЗ) - для улучшения экономической связанности и устойчивости региональной транспортной инфраструктуры</a:t>
                      </a:r>
                      <a:endParaRPr lang="en-PH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Несмотря на пандемию, утверждены 24 проекта инвестиций и технической помощи, совокупные показатели коридоров показывают незначительное улучшение по сравнению с базовым уровнем по железнодорожным перевозкам, но почти никаких улучшений по автомобильным, вопросы управления и соображения безопасности стран-членов подрывают усилия по улучшению трансграничных услуг</a:t>
                      </a:r>
                      <a:r>
                        <a:rPr lang="en-PH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681311"/>
                  </a:ext>
                </a:extLst>
              </a:tr>
              <a:tr h="1224389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 и водные ресурсы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Разработка/пересмотр национальных правил безопасности пищевых продуктов в соответствии с международными санитарными и фитосанитарными (СФС) мерам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стран с проработанной дорожной картой национальных мероприятий по развитию водных ресурсов</a:t>
                      </a:r>
                      <a:endParaRPr lang="en-PH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стран региона ЦАРЭС получили техническую помощь для гармонизации санитарных и фитосанитарных мер с международными процедурами и усилили свой потенциал для реализации этих мер. Завершено обзорное исследование по Водному компоненту ЦАРЭС</a:t>
                      </a:r>
                      <a:r>
                        <a:rPr lang="en-PH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39897"/>
                  </a:ext>
                </a:extLst>
              </a:tr>
              <a:tr h="150735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Кластер</a:t>
                      </a:r>
                      <a:r>
                        <a:rPr lang="en-PH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r>
                        <a:rPr lang="en-PH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Человеческое развитие</a:t>
                      </a:r>
                      <a:endParaRPr lang="en-PH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Двусторонние или многосторонние соглашения, подписанные между странами ЦАРЭС и их партнерами по стандартизации и гармонизации третичного образования и ТиПО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стран ЦАРЭС, которые интегрируют совместные региональные подходы и межсекторные мероприятия в свои стратегии сектора здравоохранения</a:t>
                      </a:r>
                      <a:endParaRPr lang="en-PH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Завершено обзорное исследование в области образования и развития навыков.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Создана региональная рабочая группа по здравоохранению. Проект ТП поддерживает разработку стратегии здравоохранения и инвестиционной структуры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PH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19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4338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19F4CF-552A-57F2-514F-FCDF4F1C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48" y="126859"/>
            <a:ext cx="11588620" cy="78021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Прогресс</a:t>
            </a:r>
            <a:r>
              <a:rPr lang="en-P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 2030</a:t>
            </a:r>
            <a:r>
              <a:rPr lang="en-PH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основе последнего ОЭфР (2017-2020 гг.</a:t>
            </a:r>
            <a:r>
              <a:rPr lang="en-PH" sz="2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</p:txBody>
      </p:sp>
    </p:spTree>
    <p:extLst>
      <p:ext uri="{BB962C8B-B14F-4D97-AF65-F5344CB8AC3E}">
        <p14:creationId xmlns:p14="http://schemas.microsoft.com/office/powerpoint/2010/main" val="49498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E6CC0-6708-30D6-C6FA-6CBE8B73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12" y="271819"/>
            <a:ext cx="11513975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/>
                <a:cs typeface="Arial"/>
                <a:hlinkClick r:id="rId3"/>
              </a:rPr>
              <a:t>Оценка поддержки АБР по линии Программы ЦАРЭС (2011-2021 гг.</a:t>
            </a:r>
            <a:r>
              <a:rPr lang="en-PH" sz="4000" dirty="0">
                <a:latin typeface="Arial"/>
                <a:cs typeface="Arial"/>
                <a:hlinkClick r:id="rId3"/>
              </a:rPr>
              <a:t>)</a:t>
            </a:r>
            <a:endParaRPr lang="en-PH" sz="4000" dirty="0"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D8AF1-0C74-8D91-50A6-D153A0A2F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816295"/>
            <a:ext cx="1134838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>
                <a:latin typeface="Arial"/>
                <a:cs typeface="Arial"/>
              </a:rPr>
              <a:t>Поддержка АБР по линии Программы ЦАРЭС достигла значительного прогресса в содействии улучшению региональной связанности посредством поддержки развития транспортной и энергетической инфраструктуры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>
                <a:latin typeface="Arial"/>
                <a:cs typeface="Arial"/>
              </a:rPr>
              <a:t>Поддержка АБР по линии программы ЦАРЭС внесла скромный вклад в улучшение экономической конкурентоспособности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>
                <a:latin typeface="Arial"/>
                <a:cs typeface="Arial"/>
              </a:rPr>
              <a:t>Поддержка АБР по линии программы ЦАРЭС для улучшения обеспечения региональных общественных благ все еще находится в зачаточном состоянии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>
                <a:latin typeface="Arial"/>
                <a:cs typeface="Arial"/>
              </a:rPr>
              <a:t>В целом АБР хорошо выполняет роль Секретариата ЦАРЭС. Правительственные партнеры высоко оценили важность роли АБР в качестве добросовестного посредника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5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458345" y="4182609"/>
            <a:ext cx="6096000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Организованы 2 политических диалога высокого уровня по экономической и финансовой стабильности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Мобилизация налоговых поступлений для развития и декарбонизации в регионе ЦАРЭС, 14 февраля 2023 года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Риски изменения климата для финансовой стабильности в регионе ЦАРЭС, 14 июня 2023 г.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Концепция Фонда подготовки проектов ЦАРЭС в области климата и устойчивости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представлена на согласование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57" y="113774"/>
            <a:ext cx="10412106" cy="8770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PH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Основные моменты реализации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F2831C10-BD44-8CFB-DC9C-424766B32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4" y="917422"/>
            <a:ext cx="5535720" cy="2729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E678F-8BA6-07D4-B9FF-693EBA6A1B41}"/>
              </a:ext>
            </a:extLst>
          </p:cNvPr>
          <p:cNvSpPr txBox="1"/>
          <p:nvPr/>
        </p:nvSpPr>
        <p:spPr>
          <a:xfrm>
            <a:off x="266872" y="3878032"/>
            <a:ext cx="605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экономической и финансовой стабильности</a:t>
            </a:r>
            <a:endParaRPr lang="en-PH" sz="16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6031026" y="773056"/>
            <a:ext cx="575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торговли, туризма и экономических коридоров</a:t>
            </a:r>
            <a:endParaRPr lang="en-PH" sz="1600" b="1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FB27D-6ED9-3F9F-687E-8D27B4341E7F}"/>
              </a:ext>
            </a:extLst>
          </p:cNvPr>
          <p:cNvSpPr txBox="1"/>
          <p:nvPr/>
        </p:nvSpPr>
        <p:spPr>
          <a:xfrm>
            <a:off x="6319687" y="1295429"/>
            <a:ext cx="5182083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Начало рабочей программы по вступлению Туркменистана в ВТО в июле 2022 года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20-летие Комитета таможенного сотрудничества ЦАРЭС, 14 октября 2022 г.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1-й Форум ЦАРЭС по цифровой торговле, 8 ноября 2022 г.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Выпуск ключевого информационного продукта в декабре 2022 года</a:t>
            </a:r>
            <a:r>
              <a:rPr lang="en-PH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Прогресс в области содействия торговле в странах ЦАРЭС: 10-летняя перспектива ИМЭК</a:t>
            </a:r>
            <a:endParaRPr lang="en-PH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person, human face, screenshot&#10;&#10;Description automatically generated">
            <a:extLst>
              <a:ext uri="{FF2B5EF4-FFF2-40B4-BE49-F238E27FC236}">
                <a16:creationId xmlns:a16="http://schemas.microsoft.com/office/drawing/2014/main" id="{BD3354FD-F182-B6FA-145B-502873A5C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99" y="3994140"/>
            <a:ext cx="4570533" cy="252914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9FCE8FB-579E-8C74-3B38-B7F420CC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40" y="3739901"/>
            <a:ext cx="1140616" cy="170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2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299475" y="5141294"/>
            <a:ext cx="4646151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Запуск</a:t>
            </a:r>
            <a:r>
              <a:rPr lang="en-PH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туристического портала ЦАРЭС</a:t>
            </a:r>
            <a:r>
              <a:rPr lang="en-PH" sz="17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инструмента для консолидации информации о туристических достопримечательностях в регионе и продвижения услуг местных предприятий</a:t>
            </a:r>
            <a:endParaRPr lang="en-PH" sz="17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PH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Основные моменты реализации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504957" y="910995"/>
            <a:ext cx="680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торговли, туризма и экономических коридоров</a:t>
            </a:r>
            <a:endParaRPr lang="en-PH" b="1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F6BCF-B4E8-407A-3E19-D8E6A6CF4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8" y="1593772"/>
            <a:ext cx="4019253" cy="3234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0CF57-2EEC-F11D-1FF2-109223851D16}"/>
              </a:ext>
            </a:extLst>
          </p:cNvPr>
          <p:cNvSpPr txBox="1"/>
          <p:nvPr/>
        </p:nvSpPr>
        <p:spPr>
          <a:xfrm>
            <a:off x="5186391" y="1593772"/>
            <a:ext cx="6449961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PH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экономическим коридорам</a:t>
            </a:r>
            <a:r>
              <a:rPr lang="en-PH" sz="17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коридора Алматы-Бишкек (ЭКАБ</a:t>
            </a:r>
            <a:r>
              <a:rPr lang="en-PH" sz="17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PH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утвержден один и планируется два региональных инвестиционных проекта</a:t>
            </a:r>
            <a:r>
              <a:rPr lang="en-PH" sz="1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Проект «Укрепление регионального медицинского страхования»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ЭКАБ по улучшению пограничных служб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Проект «Экологическое управление и устойчивый туризм вокруг озера Иссык-Куль»</a:t>
            </a:r>
            <a:endParaRPr lang="en-PH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17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коридора Шымкент-Ташкент-Худжанд (ЭКШТХ)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завершены предварительные технико-экономические исследования по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Международному центру промышленной кооперации между Казахстаном и Узбекистаном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Торгово-логистический центр в Согдийской области (Таджикистан)</a:t>
            </a:r>
            <a:endParaRPr lang="en-US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Планируется создание Технической рабочей группы ЭКШТХ по транспортной связанности и содействию торговле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474542" y="4391391"/>
            <a:ext cx="5182083" cy="24468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энергетическом секторе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декабре 2022 года был опубликован флагманский документ, Энергетический прогноз ЦАРЭС на 2030 год, а также завершен первый этап реализации Энергетической стратегии ЦАРЭС</a:t>
            </a:r>
            <a:endParaRPr lang="en-PH" sz="17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 33-м заседании ККЭС (16 мая) был утвержден план работы на 2023-2025 годы и согласовано проведение Энергетического инвестиционного форума в ноябре 2023 года</a:t>
            </a:r>
            <a:endParaRPr lang="en-PH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PH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Основные моменты реализации</a:t>
            </a:r>
            <a:r>
              <a:rPr lang="en-PH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065582" y="998854"/>
            <a:ext cx="675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инфраструктуры и экономической связанности</a:t>
            </a:r>
            <a:endParaRPr lang="en-PH" b="1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67F5FB0C-D266-7E82-D53D-E2BCAB239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10659" r="6465" b="8600"/>
          <a:stretch/>
        </p:blipFill>
        <p:spPr>
          <a:xfrm>
            <a:off x="783771" y="1598628"/>
            <a:ext cx="2030224" cy="2608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712D7-5CBA-85E3-88DF-7ED91216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87" y="1550138"/>
            <a:ext cx="2276870" cy="27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8FF9B-DABC-4CCB-81F6-4DBD9B3BAD95}"/>
              </a:ext>
            </a:extLst>
          </p:cNvPr>
          <p:cNvSpPr txBox="1"/>
          <p:nvPr/>
        </p:nvSpPr>
        <p:spPr>
          <a:xfrm>
            <a:off x="5433237" y="1558555"/>
            <a:ext cx="452947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транспортном секторе</a:t>
            </a:r>
            <a:r>
              <a:rPr lang="en-US" sz="1600" dirty="0">
                <a:latin typeface="Arial" panose="020B0604020202020204" pitchFamily="34" charset="0"/>
              </a:rPr>
              <a:t>,</a:t>
            </a:r>
            <a:r>
              <a:rPr lang="ru-RU" sz="1600" dirty="0">
                <a:latin typeface="Arial" panose="020B0604020202020204" pitchFamily="34" charset="0"/>
              </a:rPr>
              <a:t> в рамках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</a:rPr>
              <a:t>Проекта ЦАРЭС РУПС (Региональное улучшение пограничных служб)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</a:rPr>
              <a:t>было оказано содействие в создании национального единого окна (НЕО) в Кыргызской Республике, продолжается разработка единого окна в Пакистане (ЕОП), а также 3х пограничных пунктов пропуска (ППП) в Монголии</a:t>
            </a:r>
            <a:endParaRPr lang="en-US" sz="1600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Arial" panose="020B0604020202020204" pitchFamily="34" charset="0"/>
              </a:rPr>
              <a:t>Запущены ключевые информационные продукты</a:t>
            </a:r>
            <a:r>
              <a:rPr lang="en-US" sz="1600" i="0" u="none" strike="noStrike" baseline="0" dirty="0">
                <a:latin typeface="Arial" panose="020B0604020202020204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</a:rPr>
              <a:t>Отчетная карта по безопасности дорожного движения для региона ЦАРЭС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</a:rPr>
              <a:t>Дорожные фонды и сборы с пользователей дорог в регионе ЦАРЭС (декабрь 2022 г.)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</a:rPr>
              <a:t>Руководство для проектировщиков по планированию и проектированию логистических центров в регионе ЦАРЭС(апрель 2023 г.</a:t>
            </a:r>
            <a:r>
              <a:rPr lang="en-US" sz="1600" i="1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7998A6-D9E2-F4E9-0A0F-44031DFC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88" y="831601"/>
            <a:ext cx="1723938" cy="198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088970-44BE-2F6D-79DC-6DA9A169D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87" y="2828183"/>
            <a:ext cx="1723939" cy="197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C5A1464-B670-483C-82C5-E1DA8DDF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86" y="4815301"/>
            <a:ext cx="1723939" cy="199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10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68aa56-9285-4561-92d6-d6343913a899">
      <UserInfo>
        <DisplayName/>
        <AccountId xsi:nil="true"/>
        <AccountType/>
      </UserInfo>
    </SharedWithUsers>
    <MediaLengthInSeconds xmlns="4d0bf39f-aee5-4194-a8cf-9eb94d977901" xsi:nil="true"/>
    <lcf76f155ced4ddcb4097134ff3c332f xmlns="4d0bf39f-aee5-4194-a8cf-9eb94d977901">
      <Terms xmlns="http://schemas.microsoft.com/office/infopath/2007/PartnerControls"/>
    </lcf76f155ced4ddcb4097134ff3c332f>
    <TaxCatchAll xmlns="c1fdd505-2570-46c2-bd04-3e0f2d874c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AEA74914DCF4CB1BBCF0E2E5EDB11" ma:contentTypeVersion="16" ma:contentTypeDescription="Create a new document." ma:contentTypeScope="" ma:versionID="590b25b2cc87761dafd9002c9e8bdf08">
  <xsd:schema xmlns:xsd="http://www.w3.org/2001/XMLSchema" xmlns:xs="http://www.w3.org/2001/XMLSchema" xmlns:p="http://schemas.microsoft.com/office/2006/metadata/properties" xmlns:ns2="f668aa56-9285-4561-92d6-d6343913a899" xmlns:ns3="4d0bf39f-aee5-4194-a8cf-9eb94d977901" xmlns:ns4="c1fdd505-2570-46c2-bd04-3e0f2d874cf5" targetNamespace="http://schemas.microsoft.com/office/2006/metadata/properties" ma:root="true" ma:fieldsID="08ce7d0b189851eda8553ac15085c2ff" ns2:_="" ns3:_="" ns4:_="">
    <xsd:import namespace="f668aa56-9285-4561-92d6-d6343913a899"/>
    <xsd:import namespace="4d0bf39f-aee5-4194-a8cf-9eb94d977901"/>
    <xsd:import namespace="c1fdd505-2570-46c2-bd04-3e0f2d874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aa56-9285-4561-92d6-d6343913a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bf39f-aee5-4194-a8cf-9eb94d977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f1b58bf-0af3-43f6-8149-3fc5501c152c}" ma:internalName="TaxCatchAll" ma:showField="CatchAllData" ma:web="f668aa56-9285-4561-92d6-d6343913a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E794B-90D5-470E-82BF-50682C1093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043BC-63CB-4567-9DB1-18E0FD2A7E82}">
  <ds:schemaRefs>
    <ds:schemaRef ds:uri="4d0bf39f-aee5-4194-a8cf-9eb94d977901"/>
    <ds:schemaRef ds:uri="c1fdd505-2570-46c2-bd04-3e0f2d874cf5"/>
    <ds:schemaRef ds:uri="f668aa56-9285-4561-92d6-d6343913a89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D8F61F4-F83A-40F8-8CC1-0636B9AD065C}">
  <ds:schemaRefs>
    <ds:schemaRef ds:uri="4d0bf39f-aee5-4194-a8cf-9eb94d977901"/>
    <ds:schemaRef ds:uri="c1fdd505-2570-46c2-bd04-3e0f2d874cf5"/>
    <ds:schemaRef ds:uri="f668aa56-9285-4561-92d6-d6343913a8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1005</TotalTime>
  <Words>2017</Words>
  <Application>Microsoft Macintosh PowerPoint</Application>
  <PresentationFormat>Широкоэкранный</PresentationFormat>
  <Paragraphs>177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Roboto Black</vt:lpstr>
      <vt:lpstr>Wingdings</vt:lpstr>
      <vt:lpstr>Office Theme</vt:lpstr>
      <vt:lpstr>Прогресс в реализации ЦАРЭС 2030</vt:lpstr>
      <vt:lpstr>Краткий обзор Стратегии ЦАРЭС 2030:</vt:lpstr>
      <vt:lpstr>Как измеряется прогресс ЦАРЭС 2030:</vt:lpstr>
      <vt:lpstr>Прогресс ЦАРЭС 2030 на основе последнего ОЭфР (2017-2020 гг.): </vt:lpstr>
      <vt:lpstr>Прогресс ЦАРЭС 2030 на основе последнего ОЭфР (2017-2020 гг.): </vt:lpstr>
      <vt:lpstr>Оценка поддержки АБР по линии Программы ЦАРЭС (2011-2021 гг.)</vt:lpstr>
      <vt:lpstr>ЦАРЭС 2030 Основные моменты реализации:</vt:lpstr>
      <vt:lpstr>ЦАРЭС 2030 Основные моменты реализации:</vt:lpstr>
      <vt:lpstr>ЦАРЭС 2030 Основные моменты реализации:</vt:lpstr>
      <vt:lpstr>ЦАРЭС 2030 Основные моменты реализации:</vt:lpstr>
      <vt:lpstr>ЦАРЭС 2030 Основные моменты реализации:</vt:lpstr>
      <vt:lpstr>ЦАРЭС 2030 Основные моменты реализации:</vt:lpstr>
      <vt:lpstr>Основные вызовы, стоящие перед Программой ЦАРЭС:</vt:lpstr>
      <vt:lpstr>Дальнейшая работа: Предстоящие мероприятия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Esnerjames P. Fernandez</dc:creator>
  <cp:lastModifiedBy>Пользователь Microsoft Office</cp:lastModifiedBy>
  <cp:revision>23</cp:revision>
  <dcterms:created xsi:type="dcterms:W3CDTF">2018-04-10T06:12:51Z</dcterms:created>
  <dcterms:modified xsi:type="dcterms:W3CDTF">2023-06-11T10:41:45Z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0x0101009FDAEA74914DCF4CB1BBCF0E2E5EDB11</vt:lpwstr>
  </property>
  <property fmtid="{D5CDD505-2E9C-101B-9397-08002B2CF9AE}" pid="3" name="d61536b25a8a4fedb48bb564279be82a">
    <vt:lpwstr>CWRD|6d71ff58-4882-4388-ab5c-218969b1e9c8</vt:lpwstr>
  </property>
  <property fmtid="{D5CDD505-2E9C-101B-9397-08002B2CF9AE}" pid="4" name="k985dbdc596c44d7acaf8184f33920f0">
    <vt:lpwstr>Regional|d4cb8265-5963-4e16-b4f8-5ada18938c78</vt:lpwstr>
  </property>
  <property fmtid="{D5CDD505-2E9C-101B-9397-08002B2CF9AE}" pid="5" name="TaxCatchAll">
    <vt:lpwstr>18;#Regional;#3;#CWRD;#2;#CWRD;#1;#English</vt:lpwstr>
  </property>
  <property fmtid="{D5CDD505-2E9C-101B-9397-08002B2CF9AE}" pid="6" name="h00e4aaaf4624e24a7df7f06faa038c6">
    <vt:lpwstr>English|16ac8743-31bb-43f8-9a73-533a041667d6</vt:lpwstr>
  </property>
  <property fmtid="{D5CDD505-2E9C-101B-9397-08002B2CF9AE}" pid="7" name="ADBContentGroup">
    <vt:lpwstr>2;#CWRD|6d71ff58-4882-4388-ab5c-218969b1e9c8</vt:lpwstr>
  </property>
  <property fmtid="{D5CDD505-2E9C-101B-9397-08002B2CF9AE}" pid="8" name="Order">
    <vt:r8>25760400</vt:r8>
  </property>
  <property fmtid="{D5CDD505-2E9C-101B-9397-08002B2CF9AE}" pid="9" name="j78542b1fffc4a1c84659474212e3133">
    <vt:lpwstr>CWRD|6d71ff58-4882-4388-ab5c-218969b1e9c8</vt:lpwstr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MSIP_Label_817d4574-7375-4d17-b29c-6e4c6df0fcb0_Enabled">
    <vt:lpwstr>true</vt:lpwstr>
  </property>
  <property fmtid="{D5CDD505-2E9C-101B-9397-08002B2CF9AE}" pid="17" name="MSIP_Label_817d4574-7375-4d17-b29c-6e4c6df0fcb0_SetDate">
    <vt:lpwstr>2023-04-11T03:26:31Z</vt:lpwstr>
  </property>
  <property fmtid="{D5CDD505-2E9C-101B-9397-08002B2CF9AE}" pid="18" name="MSIP_Label_817d4574-7375-4d17-b29c-6e4c6df0fcb0_Method">
    <vt:lpwstr>Standard</vt:lpwstr>
  </property>
  <property fmtid="{D5CDD505-2E9C-101B-9397-08002B2CF9AE}" pid="19" name="MSIP_Label_817d4574-7375-4d17-b29c-6e4c6df0fcb0_Name">
    <vt:lpwstr>ADB Internal</vt:lpwstr>
  </property>
  <property fmtid="{D5CDD505-2E9C-101B-9397-08002B2CF9AE}" pid="20" name="MSIP_Label_817d4574-7375-4d17-b29c-6e4c6df0fcb0_SiteId">
    <vt:lpwstr>9495d6bb-41c2-4c58-848f-92e52cf3d640</vt:lpwstr>
  </property>
  <property fmtid="{D5CDD505-2E9C-101B-9397-08002B2CF9AE}" pid="21" name="MSIP_Label_817d4574-7375-4d17-b29c-6e4c6df0fcb0_ActionId">
    <vt:lpwstr>93605d0e-37ea-44fc-ba32-6c54431d93b3</vt:lpwstr>
  </property>
  <property fmtid="{D5CDD505-2E9C-101B-9397-08002B2CF9AE}" pid="22" name="MSIP_Label_817d4574-7375-4d17-b29c-6e4c6df0fcb0_ContentBits">
    <vt:lpwstr>2</vt:lpwstr>
  </property>
  <property fmtid="{D5CDD505-2E9C-101B-9397-08002B2CF9AE}" pid="23" name="ClassificationContentMarkingFooterLocations">
    <vt:lpwstr>Office Theme:8</vt:lpwstr>
  </property>
  <property fmtid="{D5CDD505-2E9C-101B-9397-08002B2CF9AE}" pid="24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25" name="MediaServiceImageTags">
    <vt:lpwstr/>
  </property>
</Properties>
</file>